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6" r:id="rId3"/>
    <p:sldId id="257" r:id="rId4"/>
    <p:sldId id="270" r:id="rId5"/>
    <p:sldId id="282" r:id="rId6"/>
    <p:sldId id="287" r:id="rId7"/>
    <p:sldId id="283" r:id="rId8"/>
    <p:sldId id="271" r:id="rId9"/>
    <p:sldId id="260" r:id="rId10"/>
    <p:sldId id="261" r:id="rId11"/>
    <p:sldId id="284" r:id="rId12"/>
    <p:sldId id="258" r:id="rId13"/>
    <p:sldId id="259" r:id="rId14"/>
    <p:sldId id="274" r:id="rId15"/>
    <p:sldId id="289" r:id="rId16"/>
    <p:sldId id="262" r:id="rId17"/>
    <p:sldId id="263" r:id="rId18"/>
    <p:sldId id="290" r:id="rId19"/>
    <p:sldId id="267" r:id="rId20"/>
    <p:sldId id="268" r:id="rId21"/>
    <p:sldId id="269" r:id="rId22"/>
    <p:sldId id="272" r:id="rId23"/>
    <p:sldId id="291" r:id="rId24"/>
    <p:sldId id="266" r:id="rId25"/>
    <p:sldId id="273" r:id="rId26"/>
    <p:sldId id="264" r:id="rId27"/>
    <p:sldId id="265" r:id="rId28"/>
    <p:sldId id="288" r:id="rId29"/>
    <p:sldId id="277" r:id="rId30"/>
    <p:sldId id="276" r:id="rId31"/>
    <p:sldId id="285" r:id="rId32"/>
    <p:sldId id="278" r:id="rId33"/>
    <p:sldId id="279" r:id="rId34"/>
    <p:sldId id="28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6" d="100"/>
          <a:sy n="56" d="100"/>
        </p:scale>
        <p:origin x="-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579F8A-59D9-364A-B490-C2B8BD5A0376}" type="datetimeFigureOut">
              <a:rPr lang="en-US" smtClean="0"/>
              <a:t>2013-09-24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0920EA-FB5C-6449-8B44-728A9684D74E}" type="slidenum">
              <a:rPr lang="en-US" smtClean="0"/>
              <a:t>‹#›</a:t>
            </a:fld>
            <a:endParaRPr lang="en-US"/>
          </a:p>
        </p:txBody>
      </p:sp>
    </p:spTree>
    <p:extLst>
      <p:ext uri="{BB962C8B-B14F-4D97-AF65-F5344CB8AC3E}">
        <p14:creationId xmlns:p14="http://schemas.microsoft.com/office/powerpoint/2010/main" val="38828061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  Russia and USSR: W A </a:t>
            </a:r>
            <a:r>
              <a:rPr lang="en-US" dirty="0" err="1" smtClean="0"/>
              <a:t>Pridemore</a:t>
            </a:r>
            <a:r>
              <a:rPr lang="en-US" dirty="0" smtClean="0"/>
              <a:t>, Using newly available homicide data to debunk two myths about violence in an international context, 5 Homicide</a:t>
            </a:r>
            <a:r>
              <a:rPr lang="en-US" baseline="0" dirty="0" smtClean="0"/>
              <a:t> Studies, 267, 2001. </a:t>
            </a:r>
            <a:r>
              <a:rPr lang="en-US" dirty="0" smtClean="0"/>
              <a:t>The 2002 homicide rate come from JURISTAT: Homicide in Canada (Canadian Centre for Justice </a:t>
            </a:r>
            <a:r>
              <a:rPr lang="en-US" smtClean="0"/>
              <a:t>Statistics).</a:t>
            </a:r>
            <a:endParaRPr lang="en-US" dirty="0" smtClean="0"/>
          </a:p>
          <a:p>
            <a:r>
              <a:rPr lang="en-US" dirty="0" smtClean="0"/>
              <a:t>	</a:t>
            </a:r>
            <a:r>
              <a:rPr lang="en-US" baseline="0" dirty="0" smtClean="0"/>
              <a:t> United States: </a:t>
            </a:r>
            <a:r>
              <a:rPr lang="en-US" dirty="0" smtClean="0"/>
              <a:t>FBI UCR data</a:t>
            </a:r>
            <a:endParaRPr lang="en-US" dirty="0"/>
          </a:p>
        </p:txBody>
      </p:sp>
      <p:sp>
        <p:nvSpPr>
          <p:cNvPr id="4" name="Slide Number Placeholder 3"/>
          <p:cNvSpPr>
            <a:spLocks noGrp="1"/>
          </p:cNvSpPr>
          <p:nvPr>
            <p:ph type="sldNum" sz="quarter" idx="10"/>
          </p:nvPr>
        </p:nvSpPr>
        <p:spPr/>
        <p:txBody>
          <a:bodyPr/>
          <a:lstStyle/>
          <a:p>
            <a:fld id="{EC0920EA-FB5C-6449-8B44-728A9684D74E}" type="slidenum">
              <a:rPr lang="en-US" smtClean="0"/>
              <a:t>6</a:t>
            </a:fld>
            <a:endParaRPr lang="en-US"/>
          </a:p>
        </p:txBody>
      </p:sp>
    </p:spTree>
    <p:extLst>
      <p:ext uri="{BB962C8B-B14F-4D97-AF65-F5344CB8AC3E}">
        <p14:creationId xmlns:p14="http://schemas.microsoft.com/office/powerpoint/2010/main" val="2938589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Report to the Secretary General on</a:t>
            </a:r>
            <a:r>
              <a:rPr lang="en-US" baseline="0" dirty="0" smtClean="0"/>
              <a:t> April 25, 1997. E/CN.15/1997/4.  UN Economic and Social Council, Commission on Crime Prevention and  Criminal Justice, 1997. Gun ownership is based upon random telephone surveys.</a:t>
            </a:r>
            <a:endParaRPr lang="en-US" dirty="0"/>
          </a:p>
        </p:txBody>
      </p:sp>
      <p:sp>
        <p:nvSpPr>
          <p:cNvPr id="4" name="Slide Number Placeholder 3"/>
          <p:cNvSpPr>
            <a:spLocks noGrp="1"/>
          </p:cNvSpPr>
          <p:nvPr>
            <p:ph type="sldNum" sz="quarter" idx="10"/>
          </p:nvPr>
        </p:nvSpPr>
        <p:spPr/>
        <p:txBody>
          <a:bodyPr/>
          <a:lstStyle/>
          <a:p>
            <a:fld id="{EC0920EA-FB5C-6449-8B44-728A9684D74E}" type="slidenum">
              <a:rPr lang="en-US" smtClean="0"/>
              <a:t>26</a:t>
            </a:fld>
            <a:endParaRPr lang="en-US"/>
          </a:p>
        </p:txBody>
      </p:sp>
    </p:spTree>
    <p:extLst>
      <p:ext uri="{BB962C8B-B14F-4D97-AF65-F5344CB8AC3E}">
        <p14:creationId xmlns:p14="http://schemas.microsoft.com/office/powerpoint/2010/main" val="124294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 special UN report. The data are not directly comparable with Tables 4 and 5</a:t>
            </a:r>
            <a:endParaRPr lang="en-US" dirty="0"/>
          </a:p>
        </p:txBody>
      </p:sp>
      <p:sp>
        <p:nvSpPr>
          <p:cNvPr id="4" name="Slide Number Placeholder 3"/>
          <p:cNvSpPr>
            <a:spLocks noGrp="1"/>
          </p:cNvSpPr>
          <p:nvPr>
            <p:ph type="sldNum" sz="quarter" idx="10"/>
          </p:nvPr>
        </p:nvSpPr>
        <p:spPr/>
        <p:txBody>
          <a:bodyPr/>
          <a:lstStyle/>
          <a:p>
            <a:fld id="{EC0920EA-FB5C-6449-8B44-728A9684D74E}" type="slidenum">
              <a:rPr lang="en-US" smtClean="0"/>
              <a:t>27</a:t>
            </a:fld>
            <a:endParaRPr lang="en-US"/>
          </a:p>
        </p:txBody>
      </p:sp>
    </p:spTree>
    <p:extLst>
      <p:ext uri="{BB962C8B-B14F-4D97-AF65-F5344CB8AC3E}">
        <p14:creationId xmlns:p14="http://schemas.microsoft.com/office/powerpoint/2010/main" val="766247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Garda </a:t>
            </a:r>
            <a:r>
              <a:rPr lang="en-US" baseline="0" dirty="0" err="1" smtClean="0"/>
              <a:t>Stochana</a:t>
            </a:r>
            <a:r>
              <a:rPr lang="en-US" baseline="0" dirty="0" smtClean="0"/>
              <a:t> Annual Reports</a:t>
            </a:r>
          </a:p>
          <a:p>
            <a:endParaRPr lang="en-US" baseline="0" dirty="0" smtClean="0"/>
          </a:p>
          <a:p>
            <a:r>
              <a:rPr lang="en-US" baseline="0" dirty="0" smtClean="0"/>
              <a:t>Note 1: </a:t>
            </a:r>
            <a:r>
              <a:rPr lang="en-US" baseline="0" dirty="0" smtClean="0"/>
              <a:t>Data not available for </a:t>
            </a:r>
            <a:r>
              <a:rPr lang="en-US" baseline="0" dirty="0" smtClean="0"/>
              <a:t>1996</a:t>
            </a:r>
          </a:p>
          <a:p>
            <a:r>
              <a:rPr lang="en-US" baseline="0" dirty="0" smtClean="0"/>
              <a:t>Note 2: The population of the Republic of Ireland grew from 2.9 million in 1950 to 3.8 million in 2000.</a:t>
            </a:r>
            <a:endParaRPr lang="en-US" dirty="0"/>
          </a:p>
        </p:txBody>
      </p:sp>
      <p:sp>
        <p:nvSpPr>
          <p:cNvPr id="4" name="Slide Number Placeholder 3"/>
          <p:cNvSpPr>
            <a:spLocks noGrp="1"/>
          </p:cNvSpPr>
          <p:nvPr>
            <p:ph type="sldNum" sz="quarter" idx="10"/>
          </p:nvPr>
        </p:nvSpPr>
        <p:spPr/>
        <p:txBody>
          <a:bodyPr/>
          <a:lstStyle/>
          <a:p>
            <a:fld id="{EC0920EA-FB5C-6449-8B44-728A9684D74E}" type="slidenum">
              <a:rPr lang="en-US" smtClean="0"/>
              <a:t>29</a:t>
            </a:fld>
            <a:endParaRPr lang="en-US"/>
          </a:p>
        </p:txBody>
      </p:sp>
    </p:spTree>
    <p:extLst>
      <p:ext uri="{BB962C8B-B14F-4D97-AF65-F5344CB8AC3E}">
        <p14:creationId xmlns:p14="http://schemas.microsoft.com/office/powerpoint/2010/main" val="3648977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Professor A. Francis, University of the West </a:t>
            </a:r>
            <a:r>
              <a:rPr lang="en-US" dirty="0" smtClean="0"/>
              <a:t>Indies</a:t>
            </a:r>
          </a:p>
          <a:p>
            <a:endParaRPr lang="en-US" dirty="0" smtClean="0"/>
          </a:p>
          <a:p>
            <a:r>
              <a:rPr lang="en-US" dirty="0" smtClean="0"/>
              <a:t>Note: The population of Jamaica grew from 1.87 million in 1970 to 2.58 million in 2000</a:t>
            </a:r>
            <a:r>
              <a:rPr lang="en-US" baseline="0" dirty="0" smtClean="0"/>
              <a:t> according to the Statistical Institute of Jamaica. http://</a:t>
            </a:r>
            <a:r>
              <a:rPr lang="en-US" baseline="0" dirty="0" err="1" smtClean="0"/>
              <a:t>worldpopulationreview.com</a:t>
            </a:r>
            <a:r>
              <a:rPr lang="en-US" baseline="0" dirty="0" smtClean="0"/>
              <a:t>/</a:t>
            </a:r>
            <a:r>
              <a:rPr lang="en-US" baseline="0" dirty="0" err="1" smtClean="0"/>
              <a:t>jamaica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C0920EA-FB5C-6449-8B44-728A9684D74E}" type="slidenum">
              <a:rPr lang="en-US" smtClean="0"/>
              <a:t>30</a:t>
            </a:fld>
            <a:endParaRPr lang="en-US"/>
          </a:p>
        </p:txBody>
      </p:sp>
    </p:spTree>
    <p:extLst>
      <p:ext uri="{BB962C8B-B14F-4D97-AF65-F5344CB8AC3E}">
        <p14:creationId xmlns:p14="http://schemas.microsoft.com/office/powerpoint/2010/main" val="800767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Gun Policy gives a somewhat different figure for Lithuanian</a:t>
            </a:r>
            <a:r>
              <a:rPr lang="en-US" baseline="0" dirty="0" smtClean="0"/>
              <a:t> gun ownership, 2.6 firearms per 100 people, or 2,600 per 100,000. But the year is not given. The figures in Table 1 come from the Swiss Small Arms Survey.</a:t>
            </a:r>
            <a:endParaRPr lang="en-US" dirty="0"/>
          </a:p>
        </p:txBody>
      </p:sp>
      <p:sp>
        <p:nvSpPr>
          <p:cNvPr id="4" name="Slide Number Placeholder 3"/>
          <p:cNvSpPr>
            <a:spLocks noGrp="1"/>
          </p:cNvSpPr>
          <p:nvPr>
            <p:ph type="sldNum" sz="quarter" idx="10"/>
          </p:nvPr>
        </p:nvSpPr>
        <p:spPr/>
        <p:txBody>
          <a:bodyPr/>
          <a:lstStyle/>
          <a:p>
            <a:fld id="{EC0920EA-FB5C-6449-8B44-728A9684D74E}" type="slidenum">
              <a:rPr lang="en-US" smtClean="0"/>
              <a:t>9</a:t>
            </a:fld>
            <a:endParaRPr lang="en-US"/>
          </a:p>
        </p:txBody>
      </p:sp>
    </p:spTree>
    <p:extLst>
      <p:ext uri="{BB962C8B-B14F-4D97-AF65-F5344CB8AC3E}">
        <p14:creationId xmlns:p14="http://schemas.microsoft.com/office/powerpoint/2010/main" val="2165699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Source: Homicide rates from 'Homicide in Canada, 2004,” Mia </a:t>
            </a:r>
            <a:r>
              <a:rPr lang="en-US" sz="1200" b="0" i="0" u="none" strike="noStrike" kern="1200" dirty="0" err="1" smtClean="0">
                <a:solidFill>
                  <a:schemeClr val="tx1"/>
                </a:solidFill>
                <a:effectLst/>
                <a:latin typeface="+mn-lt"/>
                <a:ea typeface="+mn-ea"/>
                <a:cs typeface="+mn-cs"/>
              </a:rPr>
              <a:t>Dauvergne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Juristat</a:t>
            </a:r>
            <a:r>
              <a:rPr lang="en-US" sz="1200" b="0" i="0" u="none" strike="noStrike" kern="1200" dirty="0" smtClean="0">
                <a:solidFill>
                  <a:schemeClr val="tx1"/>
                </a:solidFill>
                <a:effectLst/>
                <a:latin typeface="+mn-lt"/>
                <a:ea typeface="+mn-ea"/>
                <a:cs typeface="+mn-cs"/>
              </a:rPr>
              <a:t>, vol. 25, no. 6, </a:t>
            </a:r>
            <a:r>
              <a:rPr lang="en-US" dirty="0" smtClean="0"/>
              <a:t> </a:t>
            </a:r>
            <a:r>
              <a:rPr lang="en-US" sz="1200" b="0" i="0" u="none" strike="noStrike" kern="1200" dirty="0" smtClean="0">
                <a:solidFill>
                  <a:schemeClr val="tx1"/>
                </a:solidFill>
                <a:effectLst/>
                <a:latin typeface="+mn-lt"/>
                <a:ea typeface="+mn-ea"/>
                <a:cs typeface="+mn-cs"/>
              </a:rPr>
              <a:t>Can Centre for Justice Statistics, Stats Can. 2005  </a:t>
            </a:r>
            <a:r>
              <a:rPr lang="en-US" dirty="0" smtClean="0"/>
              <a:t> </a:t>
            </a:r>
            <a:r>
              <a:rPr lang="en-US" sz="1200" b="0" i="0" u="none" strike="noStrike" kern="1200" dirty="0" smtClean="0">
                <a:solidFill>
                  <a:schemeClr val="tx1"/>
                </a:solidFill>
                <a:effectLst/>
                <a:latin typeface="+mn-lt"/>
                <a:ea typeface="+mn-ea"/>
                <a:cs typeface="+mn-cs"/>
              </a:rPr>
              <a:t>Homicide in Canada, 2003,” Mia </a:t>
            </a:r>
            <a:r>
              <a:rPr lang="en-US" sz="1200" b="0" i="0" u="none" strike="noStrike" kern="1200" dirty="0" err="1" smtClean="0">
                <a:solidFill>
                  <a:schemeClr val="tx1"/>
                </a:solidFill>
                <a:effectLst/>
                <a:latin typeface="+mn-lt"/>
                <a:ea typeface="+mn-ea"/>
                <a:cs typeface="+mn-cs"/>
              </a:rPr>
              <a:t>Dauvergne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Juristat</a:t>
            </a:r>
            <a:r>
              <a:rPr lang="en-US" sz="1200" b="0" i="0" u="none" strike="noStrike" kern="1200" dirty="0" smtClean="0">
                <a:solidFill>
                  <a:schemeClr val="tx1"/>
                </a:solidFill>
                <a:effectLst/>
                <a:latin typeface="+mn-lt"/>
                <a:ea typeface="+mn-ea"/>
                <a:cs typeface="+mn-cs"/>
              </a:rPr>
              <a:t>, vol. 24, no. 8, </a:t>
            </a:r>
            <a:r>
              <a:rPr lang="en-US" dirty="0" smtClean="0"/>
              <a:t> </a:t>
            </a:r>
            <a:r>
              <a:rPr lang="en-US" sz="1200" b="0" i="0" u="none" strike="noStrike" kern="1200" dirty="0" smtClean="0">
                <a:solidFill>
                  <a:schemeClr val="tx1"/>
                </a:solidFill>
                <a:effectLst/>
                <a:latin typeface="+mn-lt"/>
                <a:ea typeface="+mn-ea"/>
                <a:cs typeface="+mn-cs"/>
              </a:rPr>
              <a:t>Can Centre for Justice Statistics, Stats Can. 2004</a:t>
            </a:r>
            <a:r>
              <a:rPr lang="en-US" dirty="0" smtClean="0"/>
              <a:t> </a:t>
            </a:r>
            <a:r>
              <a:rPr lang="en-US" sz="1200" b="0" i="0" u="none" strike="noStrike" kern="1200" dirty="0" smtClean="0">
                <a:solidFill>
                  <a:schemeClr val="tx1"/>
                </a:solidFill>
                <a:effectLst/>
                <a:latin typeface="+mn-lt"/>
                <a:ea typeface="+mn-ea"/>
                <a:cs typeface="+mn-cs"/>
              </a:rPr>
              <a:t>Homicide in Canada, 2002,” </a:t>
            </a:r>
            <a:r>
              <a:rPr lang="en-US" sz="1200" b="0" i="0" u="none" strike="noStrike" kern="1200" dirty="0" err="1" smtClean="0">
                <a:solidFill>
                  <a:schemeClr val="tx1"/>
                </a:solidFill>
                <a:effectLst/>
                <a:latin typeface="+mn-lt"/>
                <a:ea typeface="+mn-ea"/>
                <a:cs typeface="+mn-cs"/>
              </a:rPr>
              <a:t>Joseé</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Savoie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Juristat</a:t>
            </a:r>
            <a:r>
              <a:rPr lang="en-US" sz="1200" b="0" i="0" u="none" strike="noStrike" kern="1200" dirty="0" smtClean="0">
                <a:solidFill>
                  <a:schemeClr val="tx1"/>
                </a:solidFill>
                <a:effectLst/>
                <a:latin typeface="+mn-lt"/>
                <a:ea typeface="+mn-ea"/>
                <a:cs typeface="+mn-cs"/>
              </a:rPr>
              <a:t>, vol. 23, no. 8, </a:t>
            </a:r>
            <a:r>
              <a:rPr lang="en-US" dirty="0" smtClean="0"/>
              <a:t> </a:t>
            </a:r>
            <a:r>
              <a:rPr lang="en-US" sz="1200" b="0" i="0" u="none" strike="noStrike" kern="1200" dirty="0" smtClean="0">
                <a:solidFill>
                  <a:schemeClr val="tx1"/>
                </a:solidFill>
                <a:effectLst/>
                <a:latin typeface="+mn-lt"/>
                <a:ea typeface="+mn-ea"/>
                <a:cs typeface="+mn-cs"/>
              </a:rPr>
              <a:t>Can Centre for Justice Statistics, Stats Can. 2003</a:t>
            </a:r>
            <a:r>
              <a:rPr lang="en-US" dirty="0" smtClean="0"/>
              <a:t> </a:t>
            </a:r>
            <a:r>
              <a:rPr lang="en-US" sz="1200" b="0" i="0" u="none" strike="noStrike" kern="1200" dirty="0" smtClean="0">
                <a:solidFill>
                  <a:schemeClr val="tx1"/>
                </a:solidFill>
                <a:effectLst/>
                <a:latin typeface="+mn-lt"/>
                <a:ea typeface="+mn-ea"/>
                <a:cs typeface="+mn-cs"/>
              </a:rPr>
              <a:t>Homicide in Canada, 2001,” Mia </a:t>
            </a:r>
            <a:r>
              <a:rPr lang="en-US" sz="1200" b="0" i="0" u="none" strike="noStrike" kern="1200" dirty="0" err="1" smtClean="0">
                <a:solidFill>
                  <a:schemeClr val="tx1"/>
                </a:solidFill>
                <a:effectLst/>
                <a:latin typeface="+mn-lt"/>
                <a:ea typeface="+mn-ea"/>
                <a:cs typeface="+mn-cs"/>
              </a:rPr>
              <a:t>Dauvergne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Juristat</a:t>
            </a:r>
            <a:r>
              <a:rPr lang="en-US" sz="1200" b="0" i="0" u="none" strike="noStrike" kern="1200" dirty="0" smtClean="0">
                <a:solidFill>
                  <a:schemeClr val="tx1"/>
                </a:solidFill>
                <a:effectLst/>
                <a:latin typeface="+mn-lt"/>
                <a:ea typeface="+mn-ea"/>
                <a:cs typeface="+mn-cs"/>
              </a:rPr>
              <a:t>, vol. 22, no. 7, </a:t>
            </a:r>
            <a:r>
              <a:rPr lang="en-US" dirty="0" smtClean="0"/>
              <a:t> </a:t>
            </a:r>
            <a:r>
              <a:rPr lang="en-US" sz="1200" b="0" i="0" u="none" strike="noStrike" kern="1200" dirty="0" smtClean="0">
                <a:solidFill>
                  <a:schemeClr val="tx1"/>
                </a:solidFill>
                <a:effectLst/>
                <a:latin typeface="+mn-lt"/>
                <a:ea typeface="+mn-ea"/>
                <a:cs typeface="+mn-cs"/>
              </a:rPr>
              <a:t>Can Centre for Justice Statistics, Stats Can. 2002</a:t>
            </a:r>
            <a:r>
              <a:rPr lang="en-US" dirty="0" smtClean="0"/>
              <a:t> </a:t>
            </a:r>
            <a:endParaRPr lang="en-US" dirty="0"/>
          </a:p>
        </p:txBody>
      </p:sp>
      <p:sp>
        <p:nvSpPr>
          <p:cNvPr id="4" name="Slide Number Placeholder 3"/>
          <p:cNvSpPr>
            <a:spLocks noGrp="1"/>
          </p:cNvSpPr>
          <p:nvPr>
            <p:ph type="sldNum" sz="quarter" idx="10"/>
          </p:nvPr>
        </p:nvSpPr>
        <p:spPr/>
        <p:txBody>
          <a:bodyPr/>
          <a:lstStyle/>
          <a:p>
            <a:fld id="{EC0920EA-FB5C-6449-8B44-728A9684D74E}" type="slidenum">
              <a:rPr lang="en-US" smtClean="0"/>
              <a:t>12</a:t>
            </a:fld>
            <a:endParaRPr lang="en-US"/>
          </a:p>
        </p:txBody>
      </p:sp>
    </p:spTree>
    <p:extLst>
      <p:ext uri="{BB962C8B-B14F-4D97-AF65-F5344CB8AC3E}">
        <p14:creationId xmlns:p14="http://schemas.microsoft.com/office/powerpoint/2010/main" val="709082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a:t>
            </a:r>
            <a:r>
              <a:rPr lang="en-US" sz="1200" b="0" i="0" u="none" strike="noStrike" kern="1200" baseline="0" dirty="0" smtClean="0">
                <a:solidFill>
                  <a:schemeClr val="tx1"/>
                </a:solidFill>
                <a:latin typeface="+mn-lt"/>
                <a:ea typeface="+mn-ea"/>
                <a:cs typeface="+mn-cs"/>
              </a:rPr>
              <a:t>After publication, a few errors in this table were discovered in the sources, specifically,</a:t>
            </a:r>
          </a:p>
          <a:p>
            <a:r>
              <a:rPr lang="en-US" sz="1200" b="0" i="0" u="none" strike="noStrike" kern="1200" baseline="0" dirty="0" smtClean="0">
                <a:solidFill>
                  <a:schemeClr val="tx1"/>
                </a:solidFill>
                <a:latin typeface="+mn-lt"/>
                <a:ea typeface="+mn-ea"/>
                <a:cs typeface="+mn-cs"/>
              </a:rPr>
              <a:t>the murder rate for Luxembourg and the gun ownership rate for Germany.</a:t>
            </a:r>
            <a:endParaRPr lang="en-US" dirty="0"/>
          </a:p>
        </p:txBody>
      </p:sp>
      <p:sp>
        <p:nvSpPr>
          <p:cNvPr id="4" name="Slide Number Placeholder 3"/>
          <p:cNvSpPr>
            <a:spLocks noGrp="1"/>
          </p:cNvSpPr>
          <p:nvPr>
            <p:ph type="sldNum" sz="quarter" idx="10"/>
          </p:nvPr>
        </p:nvSpPr>
        <p:spPr/>
        <p:txBody>
          <a:bodyPr/>
          <a:lstStyle/>
          <a:p>
            <a:fld id="{EC0920EA-FB5C-6449-8B44-728A9684D74E}" type="slidenum">
              <a:rPr lang="en-US" smtClean="0"/>
              <a:t>13</a:t>
            </a:fld>
            <a:endParaRPr lang="en-US"/>
          </a:p>
        </p:txBody>
      </p:sp>
    </p:spTree>
    <p:extLst>
      <p:ext uri="{BB962C8B-B14F-4D97-AF65-F5344CB8AC3E}">
        <p14:creationId xmlns:p14="http://schemas.microsoft.com/office/powerpoint/2010/main" val="734757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Sources: Gun ownership rates from Small Arms Survey 2003, Tables 2.2 and 2.3</a:t>
            </a:r>
            <a:r>
              <a:rPr lang="en-US" dirty="0" smtClean="0"/>
              <a:t> </a:t>
            </a:r>
          </a:p>
          <a:p>
            <a:r>
              <a:rPr lang="en-US" dirty="0" smtClean="0"/>
              <a:t>Murder</a:t>
            </a:r>
            <a:r>
              <a:rPr lang="en-US" baseline="0" dirty="0" smtClean="0"/>
              <a:t> rates from </a:t>
            </a:r>
            <a:r>
              <a:rPr lang="en-US" sz="1200" kern="1200" dirty="0" smtClean="0">
                <a:solidFill>
                  <a:schemeClr val="tx1"/>
                </a:solidFill>
                <a:effectLst/>
                <a:latin typeface="+mn-lt"/>
                <a:ea typeface="+mn-ea"/>
                <a:cs typeface="+mn-cs"/>
              </a:rPr>
              <a:t>JURISTAT: Homicide in Canada (Canadian Centre for Justice Statistics) for the years 2001-04</a:t>
            </a:r>
            <a:r>
              <a:rPr lang="en-US" sz="1200" kern="1200" baseline="0" dirty="0" smtClean="0">
                <a:solidFill>
                  <a:schemeClr val="tx1"/>
                </a:solidFill>
                <a:effectLst/>
                <a:latin typeface="+mn-lt"/>
                <a:ea typeface="+mn-ea"/>
                <a:cs typeface="+mn-cs"/>
              </a:rPr>
              <a:t> and from</a:t>
            </a:r>
            <a:r>
              <a:rPr lang="en-US" sz="1200" kern="1200" dirty="0" smtClean="0">
                <a:solidFill>
                  <a:schemeClr val="tx1"/>
                </a:solidFill>
                <a:effectLst/>
                <a:latin typeface="+mn-lt"/>
                <a:ea typeface="+mn-ea"/>
                <a:cs typeface="+mn-cs"/>
              </a:rPr>
              <a:t> the Seventh United Nations Survey of Crime Trends and Operations of Criminal Justice Systems, covering the period 1998 - 2000 (United Nations Office on Drugs and Crime, Centre for International Crime Prevention.).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C0920EA-FB5C-6449-8B44-728A9684D74E}" type="slidenum">
              <a:rPr lang="en-US" smtClean="0"/>
              <a:t>16</a:t>
            </a:fld>
            <a:endParaRPr lang="en-US"/>
          </a:p>
        </p:txBody>
      </p:sp>
    </p:spTree>
    <p:extLst>
      <p:ext uri="{BB962C8B-B14F-4D97-AF65-F5344CB8AC3E}">
        <p14:creationId xmlns:p14="http://schemas.microsoft.com/office/powerpoint/2010/main" val="2194643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Based in general on </a:t>
            </a:r>
            <a:r>
              <a:rPr lang="en-US" sz="1200" kern="1200" cap="small" dirty="0" smtClean="0">
                <a:solidFill>
                  <a:schemeClr val="tx1"/>
                </a:solidFill>
                <a:effectLst/>
                <a:latin typeface="+mn-lt"/>
                <a:ea typeface="+mn-ea"/>
                <a:cs typeface="+mn-cs"/>
              </a:rPr>
              <a:t>U.N. Demographic Yearbook</a:t>
            </a:r>
            <a:r>
              <a:rPr lang="en-US" sz="1200" kern="1200" dirty="0" smtClean="0">
                <a:solidFill>
                  <a:schemeClr val="tx1"/>
                </a:solidFill>
                <a:effectLst/>
                <a:latin typeface="+mn-lt"/>
                <a:ea typeface="+mn-ea"/>
                <a:cs typeface="+mn-cs"/>
              </a:rPr>
              <a:t> (1998) as reported in David C. </a:t>
            </a:r>
            <a:r>
              <a:rPr lang="en-US" sz="1200" kern="1200" dirty="0" err="1" smtClean="0">
                <a:solidFill>
                  <a:schemeClr val="tx1"/>
                </a:solidFill>
                <a:effectLst/>
                <a:latin typeface="+mn-lt"/>
                <a:ea typeface="+mn-ea"/>
                <a:cs typeface="+mn-cs"/>
              </a:rPr>
              <a:t>Stolinsky</a:t>
            </a:r>
            <a:r>
              <a:rPr lang="en-US" sz="1200" kern="1200" dirty="0" smtClean="0">
                <a:solidFill>
                  <a:schemeClr val="tx1"/>
                </a:solidFill>
                <a:effectLst/>
                <a:latin typeface="+mn-lt"/>
                <a:ea typeface="+mn-ea"/>
                <a:cs typeface="+mn-cs"/>
              </a:rPr>
              <a:t>, "America: The Most Violent Nation?" </a:t>
            </a:r>
            <a:r>
              <a:rPr lang="en-US" sz="1200" kern="1200" cap="small" dirty="0" smtClean="0">
                <a:solidFill>
                  <a:schemeClr val="tx1"/>
                </a:solidFill>
                <a:effectLst/>
                <a:latin typeface="+mn-lt"/>
                <a:ea typeface="+mn-ea"/>
                <a:cs typeface="+mn-cs"/>
              </a:rPr>
              <a:t>Medical Sentinel</a:t>
            </a:r>
            <a:r>
              <a:rPr lang="en-US" sz="1200" kern="1200" dirty="0" smtClean="0">
                <a:solidFill>
                  <a:schemeClr val="tx1"/>
                </a:solidFill>
                <a:effectLst/>
                <a:latin typeface="+mn-lt"/>
                <a:ea typeface="+mn-ea"/>
                <a:cs typeface="+mn-cs"/>
              </a:rPr>
              <a:t> v. 5 (# 6 2000) 199-201. It should be understood that, though the 1998 YEARBOOK gives figures for as late as 1996, the figures are not necessarily for that year. The YEARBOOK contains the latest figure each nation has provided the U.N. which may be 1996, 1995, or 1994.</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 The Swiss homicide figure </a:t>
            </a:r>
            <a:r>
              <a:rPr lang="en-US" sz="1200" kern="1200" dirty="0" err="1" smtClean="0">
                <a:solidFill>
                  <a:schemeClr val="tx1"/>
                </a:solidFill>
                <a:effectLst/>
                <a:latin typeface="+mn-lt"/>
                <a:ea typeface="+mn-ea"/>
                <a:cs typeface="+mn-cs"/>
              </a:rPr>
              <a:t>Stolinsky</a:t>
            </a:r>
            <a:r>
              <a:rPr lang="en-US" sz="1200" kern="1200" dirty="0" smtClean="0">
                <a:solidFill>
                  <a:schemeClr val="tx1"/>
                </a:solidFill>
                <a:effectLst/>
                <a:latin typeface="+mn-lt"/>
                <a:ea typeface="+mn-ea"/>
                <a:cs typeface="+mn-cs"/>
              </a:rPr>
              <a:t>, supra, reports is an error because it combines attempts with actual murders. We have computed the Swiss murder rate by averaging the 1994 and 1995 Swiss National Police figures for actual murders in those years given in R.A.I. </a:t>
            </a:r>
            <a:r>
              <a:rPr lang="en-US" sz="1200" kern="1200" dirty="0" err="1" smtClean="0">
                <a:solidFill>
                  <a:schemeClr val="tx1"/>
                </a:solidFill>
                <a:effectLst/>
                <a:latin typeface="+mn-lt"/>
                <a:ea typeface="+mn-ea"/>
                <a:cs typeface="+mn-cs"/>
              </a:rPr>
              <a:t>Munday</a:t>
            </a:r>
            <a:r>
              <a:rPr lang="en-US" sz="1200" kern="1200" dirty="0" smtClean="0">
                <a:solidFill>
                  <a:schemeClr val="tx1"/>
                </a:solidFill>
                <a:effectLst/>
                <a:latin typeface="+mn-lt"/>
                <a:ea typeface="+mn-ea"/>
                <a:cs typeface="+mn-cs"/>
              </a:rPr>
              <a:t> &amp; J.A. Stevenson, GUNS AND VIOLENCE: THE DEBATE BEFORE LORD CULLEN (Essex, Eng., Piedmont: 1996) at p. 268.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0920EA-FB5C-6449-8B44-728A9684D74E}" type="slidenum">
              <a:rPr lang="en-US" smtClean="0"/>
              <a:t>19</a:t>
            </a:fld>
            <a:endParaRPr lang="en-US"/>
          </a:p>
        </p:txBody>
      </p:sp>
    </p:spTree>
    <p:extLst>
      <p:ext uri="{BB962C8B-B14F-4D97-AF65-F5344CB8AC3E}">
        <p14:creationId xmlns:p14="http://schemas.microsoft.com/office/powerpoint/2010/main" val="253852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These figures include all suicides and murders, not just suicides or murders</a:t>
            </a:r>
            <a:r>
              <a:rPr lang="en-US" baseline="0" dirty="0" smtClean="0"/>
              <a:t> involving firearms.</a:t>
            </a:r>
            <a:endParaRPr lang="en-US" dirty="0"/>
          </a:p>
        </p:txBody>
      </p:sp>
      <p:sp>
        <p:nvSpPr>
          <p:cNvPr id="4" name="Slide Number Placeholder 3"/>
          <p:cNvSpPr>
            <a:spLocks noGrp="1"/>
          </p:cNvSpPr>
          <p:nvPr>
            <p:ph type="sldNum" sz="quarter" idx="10"/>
          </p:nvPr>
        </p:nvSpPr>
        <p:spPr/>
        <p:txBody>
          <a:bodyPr/>
          <a:lstStyle/>
          <a:p>
            <a:fld id="{EC0920EA-FB5C-6449-8B44-728A9684D74E}" type="slidenum">
              <a:rPr lang="en-US" smtClean="0"/>
              <a:t>20</a:t>
            </a:fld>
            <a:endParaRPr lang="en-US"/>
          </a:p>
        </p:txBody>
      </p:sp>
    </p:spTree>
    <p:extLst>
      <p:ext uri="{BB962C8B-B14F-4D97-AF65-F5344CB8AC3E}">
        <p14:creationId xmlns:p14="http://schemas.microsoft.com/office/powerpoint/2010/main" val="2475166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These figures include all suicides and murders, not just suicides or murders</a:t>
            </a:r>
            <a:r>
              <a:rPr lang="en-US" baseline="0" dirty="0" smtClean="0"/>
              <a:t> involving firearms.</a:t>
            </a:r>
            <a:endParaRPr lang="en-US" dirty="0" smtClean="0"/>
          </a:p>
          <a:p>
            <a:endParaRPr lang="en-US" dirty="0"/>
          </a:p>
        </p:txBody>
      </p:sp>
      <p:sp>
        <p:nvSpPr>
          <p:cNvPr id="4" name="Slide Number Placeholder 3"/>
          <p:cNvSpPr>
            <a:spLocks noGrp="1"/>
          </p:cNvSpPr>
          <p:nvPr>
            <p:ph type="sldNum" sz="quarter" idx="10"/>
          </p:nvPr>
        </p:nvSpPr>
        <p:spPr/>
        <p:txBody>
          <a:bodyPr/>
          <a:lstStyle/>
          <a:p>
            <a:fld id="{EC0920EA-FB5C-6449-8B44-728A9684D74E}" type="slidenum">
              <a:rPr lang="en-US" smtClean="0"/>
              <a:t>21</a:t>
            </a:fld>
            <a:endParaRPr lang="en-US"/>
          </a:p>
        </p:txBody>
      </p:sp>
    </p:spTree>
    <p:extLst>
      <p:ext uri="{BB962C8B-B14F-4D97-AF65-F5344CB8AC3E}">
        <p14:creationId xmlns:p14="http://schemas.microsoft.com/office/powerpoint/2010/main" val="3057388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Household firearms ownership British Home Office figures published in R. </a:t>
            </a:r>
            <a:r>
              <a:rPr lang="en-US" dirty="0" err="1" smtClean="0"/>
              <a:t>Munday</a:t>
            </a:r>
            <a:r>
              <a:rPr lang="en-US" dirty="0" smtClean="0"/>
              <a:t> and JA Stevenson, Guns and Violence: The debate before Lord Cullen, (1996)</a:t>
            </a:r>
            <a:endParaRPr lang="en-US" dirty="0"/>
          </a:p>
        </p:txBody>
      </p:sp>
      <p:sp>
        <p:nvSpPr>
          <p:cNvPr id="4" name="Slide Number Placeholder 3"/>
          <p:cNvSpPr>
            <a:spLocks noGrp="1"/>
          </p:cNvSpPr>
          <p:nvPr>
            <p:ph type="sldNum" sz="quarter" idx="10"/>
          </p:nvPr>
        </p:nvSpPr>
        <p:spPr/>
        <p:txBody>
          <a:bodyPr/>
          <a:lstStyle/>
          <a:p>
            <a:fld id="{EC0920EA-FB5C-6449-8B44-728A9684D74E}" type="slidenum">
              <a:rPr lang="en-US" smtClean="0"/>
              <a:t>24</a:t>
            </a:fld>
            <a:endParaRPr lang="en-US"/>
          </a:p>
        </p:txBody>
      </p:sp>
    </p:spTree>
    <p:extLst>
      <p:ext uri="{BB962C8B-B14F-4D97-AF65-F5344CB8AC3E}">
        <p14:creationId xmlns:p14="http://schemas.microsoft.com/office/powerpoint/2010/main" val="218463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CA"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2013-09-24</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2013-09-24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2013-09-24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2013-09-24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CA"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2013-09-24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t>2013-09-24</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2013-09-24</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2013-09-24</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2013-09-24</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CA"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2013-09-24</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CA"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2013-09-24</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2013-09-24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3814232"/>
          </a:xfrm>
        </p:spPr>
        <p:txBody>
          <a:bodyPr/>
          <a:lstStyle/>
          <a:p>
            <a:r>
              <a:rPr lang="en-US" sz="3200" dirty="0"/>
              <a:t>Invited </a:t>
            </a:r>
            <a:r>
              <a:rPr lang="en-US" sz="3200" dirty="0" smtClean="0"/>
              <a:t>Presentation</a:t>
            </a:r>
            <a:r>
              <a:rPr lang="en-US" sz="4000" dirty="0" smtClean="0"/>
              <a:t/>
            </a:r>
            <a:br>
              <a:rPr lang="en-US" sz="4000" dirty="0" smtClean="0"/>
            </a:br>
            <a:r>
              <a:rPr lang="en-US" sz="4000" dirty="0"/>
              <a:t/>
            </a:r>
            <a:br>
              <a:rPr lang="en-US" sz="4000" dirty="0"/>
            </a:br>
            <a:r>
              <a:rPr lang="en-US" sz="4000" dirty="0" smtClean="0"/>
              <a:t>World </a:t>
            </a:r>
            <a:r>
              <a:rPr lang="en-US" sz="4000" dirty="0"/>
              <a:t>Forum on Shooting </a:t>
            </a:r>
            <a:r>
              <a:rPr lang="en-US" sz="4000" dirty="0" smtClean="0"/>
              <a:t>Activities</a:t>
            </a:r>
            <a:r>
              <a:rPr lang="en-US" sz="5400" dirty="0"/>
              <a:t/>
            </a:r>
            <a:br>
              <a:rPr lang="en-US" sz="5400" dirty="0"/>
            </a:br>
            <a:endParaRPr lang="en-US" sz="5400" dirty="0"/>
          </a:p>
        </p:txBody>
      </p:sp>
      <p:sp>
        <p:nvSpPr>
          <p:cNvPr id="3" name="Subtitle 2"/>
          <p:cNvSpPr>
            <a:spLocks noGrp="1"/>
          </p:cNvSpPr>
          <p:nvPr>
            <p:ph type="subTitle" idx="1"/>
          </p:nvPr>
        </p:nvSpPr>
        <p:spPr/>
        <p:txBody>
          <a:bodyPr>
            <a:normAutofit/>
          </a:bodyPr>
          <a:lstStyle/>
          <a:p>
            <a:r>
              <a:rPr lang="en-US" sz="3200" dirty="0"/>
              <a:t>Gary </a:t>
            </a:r>
            <a:r>
              <a:rPr lang="en-US" sz="3200" dirty="0" smtClean="0"/>
              <a:t>Mauser</a:t>
            </a:r>
          </a:p>
          <a:p>
            <a:r>
              <a:rPr lang="en-US" sz="3200" dirty="0" smtClean="0"/>
              <a:t>Professor emeritus</a:t>
            </a:r>
            <a:endParaRPr lang="en-US" sz="3200" dirty="0"/>
          </a:p>
        </p:txBody>
      </p:sp>
    </p:spTree>
    <p:extLst>
      <p:ext uri="{BB962C8B-B14F-4D97-AF65-F5344CB8AC3E}">
        <p14:creationId xmlns:p14="http://schemas.microsoft.com/office/powerpoint/2010/main" val="36478624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sz="3200" dirty="0" smtClean="0"/>
              <a:t>Table 1 (cont’d) </a:t>
            </a:r>
            <a:br>
              <a:rPr lang="en-US" sz="3200" dirty="0" smtClean="0"/>
            </a:br>
            <a:r>
              <a:rPr lang="en-US" sz="3200" dirty="0" smtClean="0"/>
              <a:t>Gun ownership and murder rates</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7175894"/>
              </p:ext>
            </p:extLst>
          </p:nvPr>
        </p:nvGraphicFramePr>
        <p:xfrm>
          <a:off x="457200" y="2064173"/>
          <a:ext cx="8229600" cy="3566160"/>
        </p:xfrm>
        <a:graphic>
          <a:graphicData uri="http://schemas.openxmlformats.org/drawingml/2006/table">
            <a:tbl>
              <a:tblPr firstRow="1" bandRow="1">
                <a:tableStyleId>{5C22544A-7EE6-4342-B048-85BDC9FD1C3A}</a:tableStyleId>
              </a:tblPr>
              <a:tblGrid>
                <a:gridCol w="2057400"/>
                <a:gridCol w="2057400"/>
                <a:gridCol w="2057400"/>
                <a:gridCol w="2057400"/>
              </a:tblGrid>
              <a:tr h="597258">
                <a:tc>
                  <a:txBody>
                    <a:bodyPr/>
                    <a:lstStyle/>
                    <a:p>
                      <a:r>
                        <a:rPr lang="en-US" dirty="0" smtClean="0"/>
                        <a:t>Nation</a:t>
                      </a:r>
                      <a:endParaRPr lang="en-US" dirty="0"/>
                    </a:p>
                  </a:txBody>
                  <a:tcPr/>
                </a:tc>
                <a:tc>
                  <a:txBody>
                    <a:bodyPr/>
                    <a:lstStyle/>
                    <a:p>
                      <a:r>
                        <a:rPr lang="en-US" dirty="0" smtClean="0"/>
                        <a:t>Murder rate</a:t>
                      </a:r>
                    </a:p>
                    <a:p>
                      <a:r>
                        <a:rPr lang="en-US" dirty="0" smtClean="0"/>
                        <a:t>(per 100,000)</a:t>
                      </a:r>
                      <a:endParaRPr lang="en-US" dirty="0"/>
                    </a:p>
                  </a:txBody>
                  <a:tcPr/>
                </a:tc>
                <a:tc>
                  <a:txBody>
                    <a:bodyPr/>
                    <a:lstStyle/>
                    <a:p>
                      <a:r>
                        <a:rPr lang="en-US" dirty="0" smtClean="0"/>
                        <a:t>Gun ownership </a:t>
                      </a:r>
                    </a:p>
                    <a:p>
                      <a:r>
                        <a:rPr lang="en-US" dirty="0" smtClean="0"/>
                        <a:t>(guns per</a:t>
                      </a:r>
                      <a:r>
                        <a:rPr lang="en-US" baseline="0" dirty="0" smtClean="0"/>
                        <a:t> 100,000)</a:t>
                      </a:r>
                      <a:endParaRPr lang="en-US" dirty="0"/>
                    </a:p>
                  </a:txBody>
                  <a:tcPr/>
                </a:tc>
                <a:tc>
                  <a:txBody>
                    <a:bodyPr/>
                    <a:lstStyle/>
                    <a:p>
                      <a:r>
                        <a:rPr lang="en-US" dirty="0" smtClean="0"/>
                        <a:t>Murder rate year</a:t>
                      </a:r>
                      <a:endParaRPr lang="en-US" dirty="0"/>
                    </a:p>
                  </a:txBody>
                  <a:tcPr/>
                </a:tc>
              </a:tr>
              <a:tr h="346030">
                <a:tc>
                  <a:txBody>
                    <a:bodyPr/>
                    <a:lstStyle/>
                    <a:p>
                      <a:r>
                        <a:rPr lang="en-US" dirty="0" smtClean="0"/>
                        <a:t>Denmark</a:t>
                      </a:r>
                      <a:endParaRPr lang="en-US" dirty="0"/>
                    </a:p>
                  </a:txBody>
                  <a:tcPr/>
                </a:tc>
                <a:tc>
                  <a:txBody>
                    <a:bodyPr/>
                    <a:lstStyle/>
                    <a:p>
                      <a:r>
                        <a:rPr lang="en-US" dirty="0" smtClean="0"/>
                        <a:t>1.21</a:t>
                      </a:r>
                      <a:endParaRPr lang="en-US" dirty="0"/>
                    </a:p>
                  </a:txBody>
                  <a:tcPr/>
                </a:tc>
                <a:tc>
                  <a:txBody>
                    <a:bodyPr/>
                    <a:lstStyle/>
                    <a:p>
                      <a:r>
                        <a:rPr lang="en-US" dirty="0" smtClean="0"/>
                        <a:t>18,000</a:t>
                      </a:r>
                      <a:endParaRPr lang="en-US" dirty="0"/>
                    </a:p>
                  </a:txBody>
                  <a:tcPr/>
                </a:tc>
                <a:tc>
                  <a:txBody>
                    <a:bodyPr/>
                    <a:lstStyle/>
                    <a:p>
                      <a:r>
                        <a:rPr lang="en-US" dirty="0" smtClean="0"/>
                        <a:t>2003</a:t>
                      </a:r>
                      <a:endParaRPr lang="en-US" dirty="0"/>
                    </a:p>
                  </a:txBody>
                  <a:tcPr/>
                </a:tc>
              </a:tr>
              <a:tr h="346030">
                <a:tc>
                  <a:txBody>
                    <a:bodyPr/>
                    <a:lstStyle/>
                    <a:p>
                      <a:r>
                        <a:rPr lang="en-US" dirty="0" smtClean="0"/>
                        <a:t>Holland</a:t>
                      </a:r>
                      <a:endParaRPr lang="en-US" dirty="0"/>
                    </a:p>
                  </a:txBody>
                  <a:tcPr/>
                </a:tc>
                <a:tc>
                  <a:txBody>
                    <a:bodyPr/>
                    <a:lstStyle/>
                    <a:p>
                      <a:r>
                        <a:rPr lang="en-US" dirty="0" smtClean="0"/>
                        <a:t>1.20</a:t>
                      </a:r>
                      <a:endParaRPr lang="en-US" dirty="0"/>
                    </a:p>
                  </a:txBody>
                  <a:tcPr/>
                </a:tc>
                <a:tc>
                  <a:txBody>
                    <a:bodyPr/>
                    <a:lstStyle/>
                    <a:p>
                      <a:r>
                        <a:rPr lang="en-US" dirty="0" smtClean="0"/>
                        <a:t>300</a:t>
                      </a:r>
                      <a:endParaRPr lang="en-US" dirty="0"/>
                    </a:p>
                  </a:txBody>
                  <a:tcPr/>
                </a:tc>
                <a:tc>
                  <a:txBody>
                    <a:bodyPr/>
                    <a:lstStyle/>
                    <a:p>
                      <a:r>
                        <a:rPr lang="en-US" dirty="0" smtClean="0"/>
                        <a:t>2002</a:t>
                      </a:r>
                      <a:endParaRPr lang="en-US" dirty="0"/>
                    </a:p>
                  </a:txBody>
                  <a:tcPr/>
                </a:tc>
              </a:tr>
              <a:tr h="346030">
                <a:tc>
                  <a:txBody>
                    <a:bodyPr/>
                    <a:lstStyle/>
                    <a:p>
                      <a:r>
                        <a:rPr lang="en-US" dirty="0" smtClean="0"/>
                        <a:t>Greece</a:t>
                      </a:r>
                      <a:endParaRPr lang="en-US" dirty="0"/>
                    </a:p>
                  </a:txBody>
                  <a:tcPr/>
                </a:tc>
                <a:tc>
                  <a:txBody>
                    <a:bodyPr/>
                    <a:lstStyle/>
                    <a:p>
                      <a:r>
                        <a:rPr lang="en-US" dirty="0" smtClean="0"/>
                        <a:t>1.12</a:t>
                      </a:r>
                      <a:endParaRPr lang="en-US" dirty="0"/>
                    </a:p>
                  </a:txBody>
                  <a:tcPr/>
                </a:tc>
                <a:tc>
                  <a:txBody>
                    <a:bodyPr/>
                    <a:lstStyle/>
                    <a:p>
                      <a:r>
                        <a:rPr lang="en-US" dirty="0" smtClean="0"/>
                        <a:t>11,000</a:t>
                      </a:r>
                      <a:endParaRPr lang="en-US" dirty="0"/>
                    </a:p>
                  </a:txBody>
                  <a:tcPr/>
                </a:tc>
                <a:tc>
                  <a:txBody>
                    <a:bodyPr/>
                    <a:lstStyle/>
                    <a:p>
                      <a:r>
                        <a:rPr lang="en-US" dirty="0" smtClean="0"/>
                        <a:t>2003</a:t>
                      </a:r>
                      <a:endParaRPr lang="en-US" dirty="0"/>
                    </a:p>
                  </a:txBody>
                  <a:tcPr/>
                </a:tc>
              </a:tr>
              <a:tr h="346030">
                <a:tc>
                  <a:txBody>
                    <a:bodyPr/>
                    <a:lstStyle/>
                    <a:p>
                      <a:r>
                        <a:rPr lang="en-US" dirty="0" smtClean="0"/>
                        <a:t>Switzerland</a:t>
                      </a:r>
                      <a:endParaRPr lang="en-US" dirty="0"/>
                    </a:p>
                  </a:txBody>
                  <a:tcPr/>
                </a:tc>
                <a:tc>
                  <a:txBody>
                    <a:bodyPr/>
                    <a:lstStyle/>
                    <a:p>
                      <a:r>
                        <a:rPr lang="en-US" dirty="0" smtClean="0"/>
                        <a:t>0.99</a:t>
                      </a:r>
                      <a:endParaRPr lang="en-US" dirty="0"/>
                    </a:p>
                  </a:txBody>
                  <a:tcPr/>
                </a:tc>
                <a:tc>
                  <a:txBody>
                    <a:bodyPr/>
                    <a:lstStyle/>
                    <a:p>
                      <a:r>
                        <a:rPr lang="en-US" dirty="0" smtClean="0"/>
                        <a:t>16,000</a:t>
                      </a:r>
                      <a:endParaRPr lang="en-US" dirty="0"/>
                    </a:p>
                  </a:txBody>
                  <a:tcPr/>
                </a:tc>
                <a:tc>
                  <a:txBody>
                    <a:bodyPr/>
                    <a:lstStyle/>
                    <a:p>
                      <a:r>
                        <a:rPr lang="en-US" dirty="0" smtClean="0"/>
                        <a:t>2003</a:t>
                      </a:r>
                      <a:endParaRPr lang="en-US" dirty="0"/>
                    </a:p>
                  </a:txBody>
                  <a:tcPr/>
                </a:tc>
              </a:tr>
              <a:tr h="346030">
                <a:tc>
                  <a:txBody>
                    <a:bodyPr/>
                    <a:lstStyle/>
                    <a:p>
                      <a:r>
                        <a:rPr lang="en-US" dirty="0" smtClean="0"/>
                        <a:t>Germany</a:t>
                      </a:r>
                      <a:endParaRPr lang="en-US" dirty="0"/>
                    </a:p>
                  </a:txBody>
                  <a:tcPr/>
                </a:tc>
                <a:tc>
                  <a:txBody>
                    <a:bodyPr/>
                    <a:lstStyle/>
                    <a:p>
                      <a:r>
                        <a:rPr lang="en-US" dirty="0" smtClean="0"/>
                        <a:t>0.99</a:t>
                      </a:r>
                      <a:endParaRPr lang="en-US" dirty="0"/>
                    </a:p>
                  </a:txBody>
                  <a:tcPr/>
                </a:tc>
                <a:tc>
                  <a:txBody>
                    <a:bodyPr/>
                    <a:lstStyle/>
                    <a:p>
                      <a:r>
                        <a:rPr lang="en-US" dirty="0" smtClean="0"/>
                        <a:t>10,000</a:t>
                      </a:r>
                      <a:endParaRPr lang="en-US" dirty="0"/>
                    </a:p>
                  </a:txBody>
                  <a:tcPr/>
                </a:tc>
                <a:tc>
                  <a:txBody>
                    <a:bodyPr/>
                    <a:lstStyle/>
                    <a:p>
                      <a:r>
                        <a:rPr lang="en-US" dirty="0" smtClean="0"/>
                        <a:t>2003</a:t>
                      </a:r>
                      <a:endParaRPr lang="en-US" dirty="0"/>
                    </a:p>
                  </a:txBody>
                  <a:tcPr/>
                </a:tc>
              </a:tr>
              <a:tr h="346030">
                <a:tc>
                  <a:txBody>
                    <a:bodyPr/>
                    <a:lstStyle/>
                    <a:p>
                      <a:r>
                        <a:rPr lang="en-US" dirty="0" smtClean="0"/>
                        <a:t>Luxembourg</a:t>
                      </a:r>
                      <a:endParaRPr lang="en-US" dirty="0"/>
                    </a:p>
                  </a:txBody>
                  <a:tcPr/>
                </a:tc>
                <a:tc>
                  <a:txBody>
                    <a:bodyPr/>
                    <a:lstStyle/>
                    <a:p>
                      <a:r>
                        <a:rPr lang="en-US" dirty="0" smtClean="0"/>
                        <a:t>0.90</a:t>
                      </a:r>
                      <a:endParaRPr lang="en-US" dirty="0"/>
                    </a:p>
                  </a:txBody>
                  <a:tcPr/>
                </a:tc>
                <a:tc>
                  <a:txBody>
                    <a:bodyPr/>
                    <a:lstStyle/>
                    <a:p>
                      <a:r>
                        <a:rPr lang="en-US" dirty="0" smtClean="0"/>
                        <a:t>0</a:t>
                      </a:r>
                      <a:endParaRPr lang="en-US" dirty="0"/>
                    </a:p>
                  </a:txBody>
                  <a:tcPr/>
                </a:tc>
                <a:tc>
                  <a:txBody>
                    <a:bodyPr/>
                    <a:lstStyle/>
                    <a:p>
                      <a:r>
                        <a:rPr lang="en-US" dirty="0" smtClean="0"/>
                        <a:t>2002</a:t>
                      </a:r>
                      <a:endParaRPr lang="en-US" dirty="0"/>
                    </a:p>
                  </a:txBody>
                  <a:tcPr/>
                </a:tc>
              </a:tr>
              <a:tr h="346030">
                <a:tc>
                  <a:txBody>
                    <a:bodyPr/>
                    <a:lstStyle/>
                    <a:p>
                      <a:r>
                        <a:rPr lang="en-US" dirty="0" smtClean="0"/>
                        <a:t>Norway</a:t>
                      </a:r>
                      <a:endParaRPr lang="en-US" dirty="0"/>
                    </a:p>
                  </a:txBody>
                  <a:tcPr/>
                </a:tc>
                <a:tc>
                  <a:txBody>
                    <a:bodyPr/>
                    <a:lstStyle/>
                    <a:p>
                      <a:r>
                        <a:rPr lang="en-US" dirty="0" smtClean="0"/>
                        <a:t>0.81</a:t>
                      </a:r>
                      <a:endParaRPr lang="en-US" dirty="0"/>
                    </a:p>
                  </a:txBody>
                  <a:tcPr/>
                </a:tc>
                <a:tc>
                  <a:txBody>
                    <a:bodyPr/>
                    <a:lstStyle/>
                    <a:p>
                      <a:r>
                        <a:rPr lang="en-US" dirty="0" smtClean="0"/>
                        <a:t>36,000</a:t>
                      </a:r>
                      <a:endParaRPr lang="en-US" dirty="0"/>
                    </a:p>
                  </a:txBody>
                  <a:tcPr/>
                </a:tc>
                <a:tc>
                  <a:txBody>
                    <a:bodyPr/>
                    <a:lstStyle/>
                    <a:p>
                      <a:r>
                        <a:rPr lang="en-US" dirty="0" smtClean="0"/>
                        <a:t>2001</a:t>
                      </a:r>
                      <a:endParaRPr lang="en-US" dirty="0"/>
                    </a:p>
                  </a:txBody>
                  <a:tcPr/>
                </a:tc>
              </a:tr>
              <a:tr h="346030">
                <a:tc>
                  <a:txBody>
                    <a:bodyPr/>
                    <a:lstStyle/>
                    <a:p>
                      <a:r>
                        <a:rPr lang="en-US" dirty="0" smtClean="0"/>
                        <a:t>Austria</a:t>
                      </a:r>
                    </a:p>
                  </a:txBody>
                  <a:tcPr/>
                </a:tc>
                <a:tc>
                  <a:txBody>
                    <a:bodyPr/>
                    <a:lstStyle/>
                    <a:p>
                      <a:r>
                        <a:rPr lang="en-US" dirty="0" smtClean="0"/>
                        <a:t>0.80</a:t>
                      </a:r>
                      <a:endParaRPr lang="en-US" dirty="0"/>
                    </a:p>
                  </a:txBody>
                  <a:tcPr/>
                </a:tc>
                <a:tc>
                  <a:txBody>
                    <a:bodyPr/>
                    <a:lstStyle/>
                    <a:p>
                      <a:r>
                        <a:rPr lang="en-US" dirty="0" smtClean="0"/>
                        <a:t>17,000</a:t>
                      </a:r>
                      <a:endParaRPr lang="en-US" dirty="0"/>
                    </a:p>
                  </a:txBody>
                  <a:tcPr/>
                </a:tc>
                <a:tc>
                  <a:txBody>
                    <a:bodyPr/>
                    <a:lstStyle/>
                    <a:p>
                      <a:r>
                        <a:rPr lang="en-US" dirty="0" smtClean="0"/>
                        <a:t>2002</a:t>
                      </a:r>
                      <a:endParaRPr lang="en-US" dirty="0"/>
                    </a:p>
                  </a:txBody>
                  <a:tcPr/>
                </a:tc>
              </a:tr>
            </a:tbl>
          </a:graphicData>
        </a:graphic>
      </p:graphicFrame>
    </p:spTree>
    <p:extLst>
      <p:ext uri="{BB962C8B-B14F-4D97-AF65-F5344CB8AC3E}">
        <p14:creationId xmlns:p14="http://schemas.microsoft.com/office/powerpoint/2010/main" val="27244201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Banning handguns</a:t>
            </a:r>
          </a:p>
        </p:txBody>
      </p:sp>
      <p:sp>
        <p:nvSpPr>
          <p:cNvPr id="3" name="Content Placeholder 2"/>
          <p:cNvSpPr>
            <a:spLocks noGrp="1"/>
          </p:cNvSpPr>
          <p:nvPr>
            <p:ph idx="1"/>
          </p:nvPr>
        </p:nvSpPr>
        <p:spPr>
          <a:xfrm>
            <a:off x="457200" y="2268045"/>
            <a:ext cx="8229600" cy="3858118"/>
          </a:xfrm>
        </p:spPr>
        <p:txBody>
          <a:bodyPr/>
          <a:lstStyle/>
          <a:p>
            <a:r>
              <a:rPr lang="en-US" dirty="0" smtClean="0"/>
              <a:t>Restricting access to handguns does not correlate with lower murder rates</a:t>
            </a:r>
          </a:p>
          <a:p>
            <a:endParaRPr lang="en-US" dirty="0" smtClean="0"/>
          </a:p>
          <a:p>
            <a:r>
              <a:rPr lang="en-US" dirty="0" smtClean="0"/>
              <a:t>Countries that ban handguns typically have higher murder rates than neighboring countries</a:t>
            </a:r>
            <a:endParaRPr lang="en-US" dirty="0"/>
          </a:p>
        </p:txBody>
      </p:sp>
    </p:spTree>
    <p:extLst>
      <p:ext uri="{BB962C8B-B14F-4D97-AF65-F5344CB8AC3E}">
        <p14:creationId xmlns:p14="http://schemas.microsoft.com/office/powerpoint/2010/main" val="31780422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2603501"/>
          </a:xfrm>
        </p:spPr>
        <p:txBody>
          <a:bodyPr/>
          <a:lstStyle/>
          <a:p>
            <a:r>
              <a:rPr lang="en-US" sz="3200" dirty="0" smtClean="0"/>
              <a:t>Table 2 </a:t>
            </a:r>
            <a:br>
              <a:rPr lang="en-US" sz="3200" dirty="0" smtClean="0"/>
            </a:br>
            <a:r>
              <a:rPr lang="en-US" sz="3200" dirty="0" smtClean="0"/>
              <a:t>Comparing murder rates of neighboring European nations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5815923"/>
              </p:ext>
            </p:extLst>
          </p:nvPr>
        </p:nvGraphicFramePr>
        <p:xfrm>
          <a:off x="457200" y="3047998"/>
          <a:ext cx="8229600" cy="3386668"/>
        </p:xfrm>
        <a:graphic>
          <a:graphicData uri="http://schemas.openxmlformats.org/drawingml/2006/table">
            <a:tbl>
              <a:tblPr firstRow="1" bandRow="1">
                <a:tableStyleId>{5C22544A-7EE6-4342-B048-85BDC9FD1C3A}</a:tableStyleId>
              </a:tblPr>
              <a:tblGrid>
                <a:gridCol w="2057400"/>
                <a:gridCol w="2036233"/>
                <a:gridCol w="2078567"/>
                <a:gridCol w="2057400"/>
              </a:tblGrid>
              <a:tr h="846667">
                <a:tc>
                  <a:txBody>
                    <a:bodyPr/>
                    <a:lstStyle/>
                    <a:p>
                      <a:r>
                        <a:rPr lang="en-US" dirty="0" smtClean="0"/>
                        <a:t>Nation</a:t>
                      </a:r>
                      <a:endParaRPr lang="en-US" dirty="0"/>
                    </a:p>
                  </a:txBody>
                  <a:tcPr/>
                </a:tc>
                <a:tc>
                  <a:txBody>
                    <a:bodyPr/>
                    <a:lstStyle/>
                    <a:p>
                      <a:r>
                        <a:rPr lang="en-US" dirty="0" smtClean="0"/>
                        <a:t>Handgun policy</a:t>
                      </a:r>
                      <a:endParaRPr lang="en-US" dirty="0"/>
                    </a:p>
                  </a:txBody>
                  <a:tcPr/>
                </a:tc>
                <a:tc>
                  <a:txBody>
                    <a:bodyPr/>
                    <a:lstStyle/>
                    <a:p>
                      <a:r>
                        <a:rPr lang="en-US" dirty="0" smtClean="0"/>
                        <a:t>Murder rate</a:t>
                      </a:r>
                    </a:p>
                    <a:p>
                      <a:r>
                        <a:rPr lang="en-US" dirty="0" smtClean="0"/>
                        <a:t>(per 100,000)</a:t>
                      </a:r>
                      <a:endParaRPr lang="en-US" dirty="0"/>
                    </a:p>
                  </a:txBody>
                  <a:tcPr/>
                </a:tc>
                <a:tc>
                  <a:txBody>
                    <a:bodyPr/>
                    <a:lstStyle/>
                    <a:p>
                      <a:r>
                        <a:rPr lang="en-US" dirty="0" smtClean="0"/>
                        <a:t>Year</a:t>
                      </a:r>
                      <a:endParaRPr lang="en-US" dirty="0"/>
                    </a:p>
                  </a:txBody>
                  <a:tcPr/>
                </a:tc>
              </a:tr>
              <a:tr h="846667">
                <a:tc>
                  <a:txBody>
                    <a:bodyPr/>
                    <a:lstStyle/>
                    <a:p>
                      <a:r>
                        <a:rPr lang="en-US" dirty="0" smtClean="0"/>
                        <a:t>Belarus</a:t>
                      </a:r>
                      <a:endParaRPr lang="en-US" dirty="0"/>
                    </a:p>
                  </a:txBody>
                  <a:tcPr/>
                </a:tc>
                <a:tc>
                  <a:txBody>
                    <a:bodyPr/>
                    <a:lstStyle/>
                    <a:p>
                      <a:r>
                        <a:rPr lang="en-US" dirty="0" smtClean="0"/>
                        <a:t>Banned</a:t>
                      </a:r>
                      <a:endParaRPr lang="en-US" dirty="0"/>
                    </a:p>
                  </a:txBody>
                  <a:tcPr/>
                </a:tc>
                <a:tc>
                  <a:txBody>
                    <a:bodyPr/>
                    <a:lstStyle/>
                    <a:p>
                      <a:r>
                        <a:rPr lang="en-US" dirty="0" smtClean="0"/>
                        <a:t>10.4</a:t>
                      </a:r>
                      <a:endParaRPr lang="en-US" dirty="0"/>
                    </a:p>
                  </a:txBody>
                  <a:tcPr/>
                </a:tc>
                <a:tc>
                  <a:txBody>
                    <a:bodyPr/>
                    <a:lstStyle/>
                    <a:p>
                      <a:r>
                        <a:rPr lang="en-US" dirty="0" smtClean="0"/>
                        <a:t>Late 1990s</a:t>
                      </a:r>
                      <a:endParaRPr lang="en-US" dirty="0"/>
                    </a:p>
                  </a:txBody>
                  <a:tcPr/>
                </a:tc>
              </a:tr>
              <a:tr h="846667">
                <a:tc>
                  <a:txBody>
                    <a:bodyPr/>
                    <a:lstStyle/>
                    <a:p>
                      <a:r>
                        <a:rPr lang="en-US" dirty="0" smtClean="0"/>
                        <a:t>Poland</a:t>
                      </a:r>
                      <a:endParaRPr lang="en-US" dirty="0"/>
                    </a:p>
                  </a:txBody>
                  <a:tcPr/>
                </a:tc>
                <a:tc>
                  <a:txBody>
                    <a:bodyPr/>
                    <a:lstStyle/>
                    <a:p>
                      <a:r>
                        <a:rPr lang="en-US" dirty="0" smtClean="0"/>
                        <a:t>Allowed</a:t>
                      </a:r>
                      <a:endParaRPr lang="en-US" dirty="0"/>
                    </a:p>
                  </a:txBody>
                  <a:tcPr/>
                </a:tc>
                <a:tc>
                  <a:txBody>
                    <a:bodyPr/>
                    <a:lstStyle/>
                    <a:p>
                      <a:r>
                        <a:rPr lang="en-US" dirty="0" smtClean="0"/>
                        <a:t>1.98</a:t>
                      </a:r>
                      <a:endParaRPr lang="en-US" dirty="0"/>
                    </a:p>
                  </a:txBody>
                  <a:tcPr/>
                </a:tc>
                <a:tc>
                  <a:txBody>
                    <a:bodyPr/>
                    <a:lstStyle/>
                    <a:p>
                      <a:r>
                        <a:rPr lang="en-US" dirty="0" smtClean="0"/>
                        <a:t>2003</a:t>
                      </a:r>
                      <a:endParaRPr lang="en-US" dirty="0"/>
                    </a:p>
                  </a:txBody>
                  <a:tcPr/>
                </a:tc>
              </a:tr>
              <a:tr h="846667">
                <a:tc>
                  <a:txBody>
                    <a:bodyPr/>
                    <a:lstStyle/>
                    <a:p>
                      <a:r>
                        <a:rPr lang="en-US" dirty="0" smtClean="0"/>
                        <a:t>Russia</a:t>
                      </a:r>
                      <a:endParaRPr lang="en-US" dirty="0"/>
                    </a:p>
                  </a:txBody>
                  <a:tcPr/>
                </a:tc>
                <a:tc>
                  <a:txBody>
                    <a:bodyPr/>
                    <a:lstStyle/>
                    <a:p>
                      <a:r>
                        <a:rPr lang="en-US" dirty="0" smtClean="0"/>
                        <a:t>Banned</a:t>
                      </a:r>
                      <a:endParaRPr lang="en-US" dirty="0"/>
                    </a:p>
                  </a:txBody>
                  <a:tcPr/>
                </a:tc>
                <a:tc>
                  <a:txBody>
                    <a:bodyPr/>
                    <a:lstStyle/>
                    <a:p>
                      <a:r>
                        <a:rPr lang="en-US" dirty="0" smtClean="0"/>
                        <a:t>20.54</a:t>
                      </a:r>
                      <a:endParaRPr lang="en-US" dirty="0"/>
                    </a:p>
                  </a:txBody>
                  <a:tcPr/>
                </a:tc>
                <a:tc>
                  <a:txBody>
                    <a:bodyPr/>
                    <a:lstStyle/>
                    <a:p>
                      <a:r>
                        <a:rPr lang="en-US" dirty="0" smtClean="0"/>
                        <a:t>2002</a:t>
                      </a:r>
                      <a:endParaRPr lang="en-US" dirty="0"/>
                    </a:p>
                  </a:txBody>
                  <a:tcPr/>
                </a:tc>
              </a:tr>
            </a:tbl>
          </a:graphicData>
        </a:graphic>
      </p:graphicFrame>
    </p:spTree>
    <p:extLst>
      <p:ext uri="{BB962C8B-B14F-4D97-AF65-F5344CB8AC3E}">
        <p14:creationId xmlns:p14="http://schemas.microsoft.com/office/powerpoint/2010/main" val="33625138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2603501"/>
          </a:xfrm>
        </p:spPr>
        <p:txBody>
          <a:bodyPr/>
          <a:lstStyle/>
          <a:p>
            <a:r>
              <a:rPr lang="en-US" sz="3200" dirty="0" smtClean="0"/>
              <a:t>Table 2 cont’d  </a:t>
            </a:r>
            <a:br>
              <a:rPr lang="en-US" sz="3200" dirty="0" smtClean="0"/>
            </a:br>
            <a:r>
              <a:rPr lang="en-US" sz="3200" dirty="0" smtClean="0"/>
              <a:t>Comparing murder rates of neighboring European nations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4575588"/>
              </p:ext>
            </p:extLst>
          </p:nvPr>
        </p:nvGraphicFramePr>
        <p:xfrm>
          <a:off x="457200" y="3047998"/>
          <a:ext cx="8229600" cy="3386668"/>
        </p:xfrm>
        <a:graphic>
          <a:graphicData uri="http://schemas.openxmlformats.org/drawingml/2006/table">
            <a:tbl>
              <a:tblPr firstRow="1" bandRow="1">
                <a:tableStyleId>{5C22544A-7EE6-4342-B048-85BDC9FD1C3A}</a:tableStyleId>
              </a:tblPr>
              <a:tblGrid>
                <a:gridCol w="2057400"/>
                <a:gridCol w="2036233"/>
                <a:gridCol w="2078567"/>
                <a:gridCol w="2057400"/>
              </a:tblGrid>
              <a:tr h="846667">
                <a:tc>
                  <a:txBody>
                    <a:bodyPr/>
                    <a:lstStyle/>
                    <a:p>
                      <a:r>
                        <a:rPr lang="en-US" dirty="0" smtClean="0"/>
                        <a:t>Nation</a:t>
                      </a:r>
                      <a:endParaRPr lang="en-US" dirty="0"/>
                    </a:p>
                  </a:txBody>
                  <a:tcPr/>
                </a:tc>
                <a:tc>
                  <a:txBody>
                    <a:bodyPr/>
                    <a:lstStyle/>
                    <a:p>
                      <a:r>
                        <a:rPr lang="en-US" dirty="0" smtClean="0"/>
                        <a:t>Handgun policy</a:t>
                      </a:r>
                      <a:endParaRPr lang="en-US" dirty="0"/>
                    </a:p>
                  </a:txBody>
                  <a:tcPr/>
                </a:tc>
                <a:tc>
                  <a:txBody>
                    <a:bodyPr/>
                    <a:lstStyle/>
                    <a:p>
                      <a:r>
                        <a:rPr lang="en-US" dirty="0" smtClean="0"/>
                        <a:t>Murder rate</a:t>
                      </a:r>
                    </a:p>
                    <a:p>
                      <a:r>
                        <a:rPr lang="en-US" dirty="0" smtClean="0"/>
                        <a:t>(per 100,000)</a:t>
                      </a:r>
                      <a:endParaRPr lang="en-US" dirty="0"/>
                    </a:p>
                  </a:txBody>
                  <a:tcPr/>
                </a:tc>
                <a:tc>
                  <a:txBody>
                    <a:bodyPr/>
                    <a:lstStyle/>
                    <a:p>
                      <a:r>
                        <a:rPr lang="en-US" dirty="0" smtClean="0"/>
                        <a:t>Year</a:t>
                      </a:r>
                      <a:endParaRPr lang="en-US" dirty="0"/>
                    </a:p>
                  </a:txBody>
                  <a:tcPr/>
                </a:tc>
              </a:tr>
              <a:tr h="846667">
                <a:tc>
                  <a:txBody>
                    <a:bodyPr/>
                    <a:lstStyle/>
                    <a:p>
                      <a:r>
                        <a:rPr lang="en-US" dirty="0" smtClean="0"/>
                        <a:t>Russia</a:t>
                      </a:r>
                      <a:endParaRPr lang="en-US" dirty="0"/>
                    </a:p>
                  </a:txBody>
                  <a:tcPr/>
                </a:tc>
                <a:tc>
                  <a:txBody>
                    <a:bodyPr/>
                    <a:lstStyle/>
                    <a:p>
                      <a:r>
                        <a:rPr lang="en-US" dirty="0" smtClean="0"/>
                        <a:t>Banned</a:t>
                      </a:r>
                      <a:endParaRPr lang="en-US" dirty="0"/>
                    </a:p>
                  </a:txBody>
                  <a:tcPr/>
                </a:tc>
                <a:tc>
                  <a:txBody>
                    <a:bodyPr/>
                    <a:lstStyle/>
                    <a:p>
                      <a:r>
                        <a:rPr lang="en-US" dirty="0" smtClean="0"/>
                        <a:t>20.54</a:t>
                      </a:r>
                      <a:endParaRPr lang="en-US" dirty="0"/>
                    </a:p>
                  </a:txBody>
                  <a:tcPr/>
                </a:tc>
                <a:tc>
                  <a:txBody>
                    <a:bodyPr/>
                    <a:lstStyle/>
                    <a:p>
                      <a:r>
                        <a:rPr lang="en-US" dirty="0" smtClean="0"/>
                        <a:t>2002</a:t>
                      </a:r>
                      <a:endParaRPr lang="en-US" dirty="0"/>
                    </a:p>
                  </a:txBody>
                  <a:tcPr/>
                </a:tc>
              </a:tr>
              <a:tr h="846667">
                <a:tc>
                  <a:txBody>
                    <a:bodyPr/>
                    <a:lstStyle/>
                    <a:p>
                      <a:r>
                        <a:rPr lang="en-US" dirty="0" smtClean="0"/>
                        <a:t>Finland</a:t>
                      </a:r>
                      <a:endParaRPr lang="en-US" dirty="0"/>
                    </a:p>
                  </a:txBody>
                  <a:tcPr/>
                </a:tc>
                <a:tc>
                  <a:txBody>
                    <a:bodyPr/>
                    <a:lstStyle/>
                    <a:p>
                      <a:r>
                        <a:rPr lang="en-US" dirty="0" smtClean="0"/>
                        <a:t>Allowed</a:t>
                      </a:r>
                      <a:endParaRPr lang="en-US" dirty="0"/>
                    </a:p>
                  </a:txBody>
                  <a:tcPr/>
                </a:tc>
                <a:tc>
                  <a:txBody>
                    <a:bodyPr/>
                    <a:lstStyle/>
                    <a:p>
                      <a:r>
                        <a:rPr lang="en-US" dirty="0" smtClean="0"/>
                        <a:t>1.98</a:t>
                      </a:r>
                      <a:endParaRPr lang="en-US" dirty="0"/>
                    </a:p>
                  </a:txBody>
                  <a:tcPr/>
                </a:tc>
                <a:tc>
                  <a:txBody>
                    <a:bodyPr/>
                    <a:lstStyle/>
                    <a:p>
                      <a:r>
                        <a:rPr lang="en-US" dirty="0" smtClean="0"/>
                        <a:t>2004</a:t>
                      </a:r>
                      <a:endParaRPr lang="en-US" dirty="0"/>
                    </a:p>
                  </a:txBody>
                  <a:tcPr/>
                </a:tc>
              </a:tr>
              <a:tr h="846667">
                <a:tc>
                  <a:txBody>
                    <a:bodyPr/>
                    <a:lstStyle/>
                    <a:p>
                      <a:r>
                        <a:rPr lang="en-US" dirty="0" smtClean="0"/>
                        <a:t>Norway</a:t>
                      </a:r>
                      <a:endParaRPr lang="en-US" dirty="0"/>
                    </a:p>
                  </a:txBody>
                  <a:tcPr/>
                </a:tc>
                <a:tc>
                  <a:txBody>
                    <a:bodyPr/>
                    <a:lstStyle/>
                    <a:p>
                      <a:r>
                        <a:rPr lang="en-US" dirty="0" smtClean="0"/>
                        <a:t>Allowed</a:t>
                      </a:r>
                      <a:endParaRPr lang="en-US" dirty="0"/>
                    </a:p>
                  </a:txBody>
                  <a:tcPr/>
                </a:tc>
                <a:tc>
                  <a:txBody>
                    <a:bodyPr/>
                    <a:lstStyle/>
                    <a:p>
                      <a:r>
                        <a:rPr lang="en-US" dirty="0" smtClean="0"/>
                        <a:t>0.81</a:t>
                      </a:r>
                      <a:endParaRPr lang="en-US" dirty="0"/>
                    </a:p>
                  </a:txBody>
                  <a:tcPr/>
                </a:tc>
                <a:tc>
                  <a:txBody>
                    <a:bodyPr/>
                    <a:lstStyle/>
                    <a:p>
                      <a:r>
                        <a:rPr lang="en-US" dirty="0" smtClean="0"/>
                        <a:t>2001</a:t>
                      </a:r>
                    </a:p>
                  </a:txBody>
                  <a:tcPr/>
                </a:tc>
              </a:tr>
            </a:tbl>
          </a:graphicData>
        </a:graphic>
      </p:graphicFrame>
    </p:spTree>
    <p:extLst>
      <p:ext uri="{BB962C8B-B14F-4D97-AF65-F5344CB8AC3E}">
        <p14:creationId xmlns:p14="http://schemas.microsoft.com/office/powerpoint/2010/main" val="8549779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Explanatory Note to Table 3</a:t>
            </a:r>
            <a:endParaRPr lang="en-US" sz="3200" dirty="0"/>
          </a:p>
        </p:txBody>
      </p:sp>
      <p:sp>
        <p:nvSpPr>
          <p:cNvPr id="3" name="Content Placeholder 2"/>
          <p:cNvSpPr>
            <a:spLocks noGrp="1"/>
          </p:cNvSpPr>
          <p:nvPr>
            <p:ph idx="1"/>
          </p:nvPr>
        </p:nvSpPr>
        <p:spPr>
          <a:xfrm>
            <a:off x="457200" y="1926167"/>
            <a:ext cx="8229600" cy="4199996"/>
          </a:xfrm>
        </p:spPr>
        <p:txBody>
          <a:bodyPr>
            <a:normAutofit/>
          </a:bodyPr>
          <a:lstStyle/>
          <a:p>
            <a:r>
              <a:rPr lang="en-US" sz="3000" dirty="0" smtClean="0"/>
              <a:t>It </a:t>
            </a:r>
            <a:r>
              <a:rPr lang="en-US" sz="3000" dirty="0"/>
              <a:t>bears emphasis that the following data come from a special U.N. report whose data are not fully comparable to those in Tables 1 and 2 because they cover different years and derive from substantially differing </a:t>
            </a:r>
            <a:r>
              <a:rPr lang="en-US" sz="3000" dirty="0" smtClean="0"/>
              <a:t>sources. </a:t>
            </a:r>
            <a:endParaRPr lang="en-US" sz="3000" dirty="0"/>
          </a:p>
          <a:p>
            <a:endParaRPr lang="en-US" dirty="0"/>
          </a:p>
        </p:txBody>
      </p:sp>
    </p:spTree>
    <p:extLst>
      <p:ext uri="{BB962C8B-B14F-4D97-AF65-F5344CB8AC3E}">
        <p14:creationId xmlns:p14="http://schemas.microsoft.com/office/powerpoint/2010/main" val="42604480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3608"/>
            <a:ext cx="8229600" cy="1927839"/>
          </a:xfrm>
        </p:spPr>
        <p:txBody>
          <a:bodyPr/>
          <a:lstStyle/>
          <a:p>
            <a:r>
              <a:rPr lang="en-US" dirty="0" smtClean="0"/>
              <a:t>Do ordinary people murder?</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r>
              <a:rPr lang="en-US" sz="3200" dirty="0" smtClean="0"/>
              <a:t>Table 3 shows European countries with descending order of murder rate</a:t>
            </a:r>
          </a:p>
          <a:p>
            <a:pPr marL="0" indent="0">
              <a:buNone/>
            </a:pPr>
            <a:endParaRPr lang="en-US" sz="3200" dirty="0"/>
          </a:p>
          <a:p>
            <a:r>
              <a:rPr lang="en-US" sz="3200" dirty="0" smtClean="0"/>
              <a:t>No apparent correlation between murder and civilian </a:t>
            </a:r>
            <a:r>
              <a:rPr lang="en-US" sz="3200" dirty="0"/>
              <a:t>firearms ownership</a:t>
            </a:r>
          </a:p>
          <a:p>
            <a:endParaRPr lang="en-US" sz="3200" dirty="0"/>
          </a:p>
        </p:txBody>
      </p:sp>
    </p:spTree>
    <p:extLst>
      <p:ext uri="{BB962C8B-B14F-4D97-AF65-F5344CB8AC3E}">
        <p14:creationId xmlns:p14="http://schemas.microsoft.com/office/powerpoint/2010/main" val="32775668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3 - Eastern Europe</a:t>
            </a:r>
            <a:br>
              <a:rPr lang="en-US" sz="3200" dirty="0" smtClean="0"/>
            </a:br>
            <a:r>
              <a:rPr lang="en-US" sz="3200" dirty="0" smtClean="0"/>
              <a:t>Gun ownership and murder rates</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83320675"/>
              </p:ext>
            </p:extLst>
          </p:nvPr>
        </p:nvGraphicFramePr>
        <p:xfrm>
          <a:off x="457200" y="2116666"/>
          <a:ext cx="8229600" cy="2560320"/>
        </p:xfrm>
        <a:graphic>
          <a:graphicData uri="http://schemas.openxmlformats.org/drawingml/2006/table">
            <a:tbl>
              <a:tblPr firstRow="1" bandRow="1">
                <a:tableStyleId>{5C22544A-7EE6-4342-B048-85BDC9FD1C3A}</a:tableStyleId>
              </a:tblPr>
              <a:tblGrid>
                <a:gridCol w="2743200"/>
                <a:gridCol w="2743200"/>
                <a:gridCol w="2743200"/>
              </a:tblGrid>
              <a:tr h="297059">
                <a:tc>
                  <a:txBody>
                    <a:bodyPr/>
                    <a:lstStyle/>
                    <a:p>
                      <a:r>
                        <a:rPr lang="en-US" dirty="0" smtClean="0"/>
                        <a:t>Nation </a:t>
                      </a:r>
                      <a:endParaRPr lang="en-US" dirty="0"/>
                    </a:p>
                  </a:txBody>
                  <a:tcPr/>
                </a:tc>
                <a:tc>
                  <a:txBody>
                    <a:bodyPr/>
                    <a:lstStyle/>
                    <a:p>
                      <a:r>
                        <a:rPr lang="en-US" dirty="0" smtClean="0"/>
                        <a:t>Murder rate (year)</a:t>
                      </a:r>
                      <a:endParaRPr lang="en-US" dirty="0"/>
                    </a:p>
                  </a:txBody>
                  <a:tcPr/>
                </a:tc>
                <a:tc>
                  <a:txBody>
                    <a:bodyPr/>
                    <a:lstStyle/>
                    <a:p>
                      <a:r>
                        <a:rPr lang="en-US" dirty="0" smtClean="0"/>
                        <a:t>Rate of gun ownership</a:t>
                      </a:r>
                      <a:endParaRPr lang="en-US" dirty="0"/>
                    </a:p>
                  </a:txBody>
                  <a:tcPr/>
                </a:tc>
              </a:tr>
              <a:tr h="297059">
                <a:tc>
                  <a:txBody>
                    <a:bodyPr/>
                    <a:lstStyle/>
                    <a:p>
                      <a:r>
                        <a:rPr lang="en-US" dirty="0" smtClean="0"/>
                        <a:t>Russia</a:t>
                      </a:r>
                      <a:endParaRPr lang="en-US" dirty="0"/>
                    </a:p>
                  </a:txBody>
                  <a:tcPr/>
                </a:tc>
                <a:tc>
                  <a:txBody>
                    <a:bodyPr/>
                    <a:lstStyle/>
                    <a:p>
                      <a:r>
                        <a:rPr lang="en-US" dirty="0" smtClean="0"/>
                        <a:t>20.54 [2002]</a:t>
                      </a:r>
                      <a:endParaRPr lang="en-US" dirty="0"/>
                    </a:p>
                  </a:txBody>
                  <a:tcPr/>
                </a:tc>
                <a:tc>
                  <a:txBody>
                    <a:bodyPr/>
                    <a:lstStyle/>
                    <a:p>
                      <a:r>
                        <a:rPr lang="en-US" dirty="0" smtClean="0"/>
                        <a:t>4,000</a:t>
                      </a:r>
                      <a:endParaRPr lang="en-US" dirty="0"/>
                    </a:p>
                  </a:txBody>
                  <a:tcPr/>
                </a:tc>
              </a:tr>
              <a:tr h="297059">
                <a:tc>
                  <a:txBody>
                    <a:bodyPr/>
                    <a:lstStyle/>
                    <a:p>
                      <a:r>
                        <a:rPr lang="en-US" dirty="0" smtClean="0"/>
                        <a:t>Moldova</a:t>
                      </a:r>
                      <a:endParaRPr lang="en-US" dirty="0"/>
                    </a:p>
                  </a:txBody>
                  <a:tcPr/>
                </a:tc>
                <a:tc>
                  <a:txBody>
                    <a:bodyPr/>
                    <a:lstStyle/>
                    <a:p>
                      <a:r>
                        <a:rPr lang="en-US" dirty="0" smtClean="0"/>
                        <a:t>8.13 [2000]</a:t>
                      </a:r>
                      <a:endParaRPr lang="en-US" dirty="0"/>
                    </a:p>
                  </a:txBody>
                  <a:tcPr/>
                </a:tc>
                <a:tc>
                  <a:txBody>
                    <a:bodyPr/>
                    <a:lstStyle/>
                    <a:p>
                      <a:r>
                        <a:rPr lang="en-US" dirty="0" smtClean="0"/>
                        <a:t>1,000</a:t>
                      </a:r>
                      <a:endParaRPr lang="en-US" dirty="0"/>
                    </a:p>
                  </a:txBody>
                  <a:tcPr/>
                </a:tc>
              </a:tr>
              <a:tr h="297059">
                <a:tc>
                  <a:txBody>
                    <a:bodyPr/>
                    <a:lstStyle/>
                    <a:p>
                      <a:r>
                        <a:rPr lang="en-US" dirty="0" smtClean="0"/>
                        <a:t>Slovakia</a:t>
                      </a:r>
                      <a:endParaRPr lang="en-US" dirty="0"/>
                    </a:p>
                  </a:txBody>
                  <a:tcPr/>
                </a:tc>
                <a:tc>
                  <a:txBody>
                    <a:bodyPr/>
                    <a:lstStyle/>
                    <a:p>
                      <a:r>
                        <a:rPr lang="en-US" dirty="0" smtClean="0"/>
                        <a:t>2.65 [2000]</a:t>
                      </a:r>
                      <a:endParaRPr lang="en-US" dirty="0"/>
                    </a:p>
                  </a:txBody>
                  <a:tcPr/>
                </a:tc>
                <a:tc>
                  <a:txBody>
                    <a:bodyPr/>
                    <a:lstStyle/>
                    <a:p>
                      <a:r>
                        <a:rPr lang="en-US" dirty="0" smtClean="0"/>
                        <a:t>3,000</a:t>
                      </a:r>
                      <a:endParaRPr lang="en-US" dirty="0"/>
                    </a:p>
                  </a:txBody>
                  <a:tcPr/>
                </a:tc>
              </a:tr>
              <a:tr h="297059">
                <a:tc>
                  <a:txBody>
                    <a:bodyPr/>
                    <a:lstStyle/>
                    <a:p>
                      <a:r>
                        <a:rPr lang="en-US" dirty="0" smtClean="0"/>
                        <a:t>Romania</a:t>
                      </a:r>
                      <a:endParaRPr lang="en-US" dirty="0"/>
                    </a:p>
                  </a:txBody>
                  <a:tcPr/>
                </a:tc>
                <a:tc>
                  <a:txBody>
                    <a:bodyPr/>
                    <a:lstStyle/>
                    <a:p>
                      <a:r>
                        <a:rPr lang="en-US" dirty="0" smtClean="0"/>
                        <a:t>2.50 [2000]</a:t>
                      </a:r>
                      <a:endParaRPr lang="en-US" dirty="0"/>
                    </a:p>
                  </a:txBody>
                  <a:tcPr/>
                </a:tc>
                <a:tc>
                  <a:txBody>
                    <a:bodyPr/>
                    <a:lstStyle/>
                    <a:p>
                      <a:r>
                        <a:rPr lang="en-US" dirty="0" smtClean="0"/>
                        <a:t>300</a:t>
                      </a:r>
                      <a:endParaRPr lang="en-US" dirty="0"/>
                    </a:p>
                  </a:txBody>
                  <a:tcPr/>
                </a:tc>
              </a:tr>
              <a:tr h="297059">
                <a:tc>
                  <a:txBody>
                    <a:bodyPr/>
                    <a:lstStyle/>
                    <a:p>
                      <a:r>
                        <a:rPr lang="en-US" dirty="0" smtClean="0"/>
                        <a:t>Macedonia</a:t>
                      </a:r>
                      <a:endParaRPr lang="en-US" dirty="0"/>
                    </a:p>
                  </a:txBody>
                  <a:tcPr/>
                </a:tc>
                <a:tc>
                  <a:txBody>
                    <a:bodyPr/>
                    <a:lstStyle/>
                    <a:p>
                      <a:r>
                        <a:rPr lang="en-US" dirty="0" smtClean="0"/>
                        <a:t>2.31 [2000]</a:t>
                      </a:r>
                      <a:endParaRPr lang="en-US" dirty="0"/>
                    </a:p>
                  </a:txBody>
                  <a:tcPr/>
                </a:tc>
                <a:tc>
                  <a:txBody>
                    <a:bodyPr/>
                    <a:lstStyle/>
                    <a:p>
                      <a:r>
                        <a:rPr lang="en-US" dirty="0" smtClean="0"/>
                        <a:t>16,000</a:t>
                      </a:r>
                      <a:endParaRPr lang="en-US" dirty="0"/>
                    </a:p>
                  </a:txBody>
                  <a:tcPr/>
                </a:tc>
              </a:tr>
              <a:tr h="297059">
                <a:tc>
                  <a:txBody>
                    <a:bodyPr/>
                    <a:lstStyle/>
                    <a:p>
                      <a:r>
                        <a:rPr lang="en-US" dirty="0" smtClean="0"/>
                        <a:t>Hungary</a:t>
                      </a:r>
                      <a:endParaRPr lang="en-US" dirty="0"/>
                    </a:p>
                  </a:txBody>
                  <a:tcPr/>
                </a:tc>
                <a:tc>
                  <a:txBody>
                    <a:bodyPr/>
                    <a:lstStyle/>
                    <a:p>
                      <a:r>
                        <a:rPr lang="en-US" dirty="0" smtClean="0"/>
                        <a:t>2.22 [2003]</a:t>
                      </a:r>
                      <a:endParaRPr lang="en-US" dirty="0"/>
                    </a:p>
                  </a:txBody>
                  <a:tcPr/>
                </a:tc>
                <a:tc>
                  <a:txBody>
                    <a:bodyPr/>
                    <a:lstStyle/>
                    <a:p>
                      <a:r>
                        <a:rPr lang="en-US" dirty="0" smtClean="0"/>
                        <a:t>2,000</a:t>
                      </a:r>
                      <a:endParaRPr lang="en-US" dirty="0"/>
                    </a:p>
                  </a:txBody>
                  <a:tcPr/>
                </a:tc>
              </a:tr>
            </a:tbl>
          </a:graphicData>
        </a:graphic>
      </p:graphicFrame>
    </p:spTree>
    <p:extLst>
      <p:ext uri="{BB962C8B-B14F-4D97-AF65-F5344CB8AC3E}">
        <p14:creationId xmlns:p14="http://schemas.microsoft.com/office/powerpoint/2010/main" val="5261540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3  (cont’d) - Eastern Europe</a:t>
            </a:r>
            <a:br>
              <a:rPr lang="en-US" sz="3200" dirty="0" smtClean="0"/>
            </a:br>
            <a:r>
              <a:rPr lang="en-US" sz="3200" dirty="0" smtClean="0"/>
              <a:t>Gun ownership and murder rates</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15004951"/>
              </p:ext>
            </p:extLst>
          </p:nvPr>
        </p:nvGraphicFramePr>
        <p:xfrm>
          <a:off x="698499" y="1901613"/>
          <a:ext cx="7912101" cy="3390056"/>
        </p:xfrm>
        <a:graphic>
          <a:graphicData uri="http://schemas.openxmlformats.org/drawingml/2006/table">
            <a:tbl>
              <a:tblPr firstRow="1" lastRow="1" bandRow="1">
                <a:tableStyleId>{5C22544A-7EE6-4342-B048-85BDC9FD1C3A}</a:tableStyleId>
              </a:tblPr>
              <a:tblGrid>
                <a:gridCol w="2637367"/>
                <a:gridCol w="2637367"/>
                <a:gridCol w="2637367"/>
              </a:tblGrid>
              <a:tr h="423757">
                <a:tc>
                  <a:txBody>
                    <a:bodyPr/>
                    <a:lstStyle/>
                    <a:p>
                      <a:r>
                        <a:rPr lang="en-US" dirty="0" smtClean="0"/>
                        <a:t>Nation </a:t>
                      </a:r>
                      <a:endParaRPr lang="en-US" dirty="0"/>
                    </a:p>
                  </a:txBody>
                  <a:tcPr/>
                </a:tc>
                <a:tc>
                  <a:txBody>
                    <a:bodyPr/>
                    <a:lstStyle/>
                    <a:p>
                      <a:r>
                        <a:rPr lang="en-US" dirty="0" smtClean="0"/>
                        <a:t>Murder rate (year)</a:t>
                      </a:r>
                      <a:endParaRPr lang="en-US" dirty="0"/>
                    </a:p>
                  </a:txBody>
                  <a:tcPr/>
                </a:tc>
                <a:tc>
                  <a:txBody>
                    <a:bodyPr/>
                    <a:lstStyle/>
                    <a:p>
                      <a:r>
                        <a:rPr lang="en-US" dirty="0" smtClean="0"/>
                        <a:t>Rate of gun ownership</a:t>
                      </a:r>
                      <a:endParaRPr lang="en-US" dirty="0"/>
                    </a:p>
                  </a:txBody>
                  <a:tcPr/>
                </a:tc>
              </a:tr>
              <a:tr h="423757">
                <a:tc>
                  <a:txBody>
                    <a:bodyPr/>
                    <a:lstStyle/>
                    <a:p>
                      <a:r>
                        <a:rPr lang="en-US" dirty="0" smtClean="0"/>
                        <a:t>Finland</a:t>
                      </a:r>
                      <a:endParaRPr lang="en-US" dirty="0"/>
                    </a:p>
                  </a:txBody>
                  <a:tcPr/>
                </a:tc>
                <a:tc>
                  <a:txBody>
                    <a:bodyPr/>
                    <a:lstStyle/>
                    <a:p>
                      <a:r>
                        <a:rPr lang="en-US" dirty="0" smtClean="0"/>
                        <a:t>1.98 [2004]</a:t>
                      </a:r>
                      <a:endParaRPr lang="en-US" dirty="0"/>
                    </a:p>
                  </a:txBody>
                  <a:tcPr/>
                </a:tc>
                <a:tc>
                  <a:txBody>
                    <a:bodyPr/>
                    <a:lstStyle/>
                    <a:p>
                      <a:r>
                        <a:rPr lang="en-US" dirty="0" smtClean="0"/>
                        <a:t>39,000</a:t>
                      </a:r>
                      <a:endParaRPr lang="en-US" dirty="0"/>
                    </a:p>
                  </a:txBody>
                  <a:tcPr/>
                </a:tc>
              </a:tr>
              <a:tr h="423757">
                <a:tc>
                  <a:txBody>
                    <a:bodyPr/>
                    <a:lstStyle/>
                    <a:p>
                      <a:r>
                        <a:rPr lang="en-US" dirty="0" smtClean="0"/>
                        <a:t>Poland</a:t>
                      </a:r>
                      <a:endParaRPr lang="en-US" dirty="0"/>
                    </a:p>
                  </a:txBody>
                  <a:tcPr/>
                </a:tc>
                <a:tc>
                  <a:txBody>
                    <a:bodyPr/>
                    <a:lstStyle/>
                    <a:p>
                      <a:r>
                        <a:rPr lang="en-US" dirty="0" smtClean="0"/>
                        <a:t>1.79 [2003]</a:t>
                      </a:r>
                      <a:endParaRPr lang="en-US" dirty="0"/>
                    </a:p>
                  </a:txBody>
                  <a:tcPr/>
                </a:tc>
                <a:tc>
                  <a:txBody>
                    <a:bodyPr/>
                    <a:lstStyle/>
                    <a:p>
                      <a:r>
                        <a:rPr lang="en-US" dirty="0" smtClean="0"/>
                        <a:t>1,500</a:t>
                      </a:r>
                      <a:endParaRPr lang="en-US" dirty="0"/>
                    </a:p>
                  </a:txBody>
                  <a:tcPr/>
                </a:tc>
              </a:tr>
              <a:tr h="423757">
                <a:tc>
                  <a:txBody>
                    <a:bodyPr/>
                    <a:lstStyle/>
                    <a:p>
                      <a:r>
                        <a:rPr lang="en-US" dirty="0" smtClean="0"/>
                        <a:t>Slovenia</a:t>
                      </a:r>
                      <a:endParaRPr lang="en-US" dirty="0"/>
                    </a:p>
                  </a:txBody>
                  <a:tcPr/>
                </a:tc>
                <a:tc>
                  <a:txBody>
                    <a:bodyPr/>
                    <a:lstStyle/>
                    <a:p>
                      <a:r>
                        <a:rPr lang="en-US" dirty="0" smtClean="0"/>
                        <a:t>1.81 [2000]</a:t>
                      </a:r>
                      <a:endParaRPr lang="en-US" dirty="0"/>
                    </a:p>
                  </a:txBody>
                  <a:tcPr/>
                </a:tc>
                <a:tc>
                  <a:txBody>
                    <a:bodyPr/>
                    <a:lstStyle/>
                    <a:p>
                      <a:r>
                        <a:rPr lang="en-US" dirty="0" smtClean="0"/>
                        <a:t>5,000</a:t>
                      </a:r>
                      <a:endParaRPr lang="en-US" dirty="0"/>
                    </a:p>
                  </a:txBody>
                  <a:tcPr/>
                </a:tc>
              </a:tr>
              <a:tr h="423757">
                <a:tc>
                  <a:txBody>
                    <a:bodyPr/>
                    <a:lstStyle/>
                    <a:p>
                      <a:r>
                        <a:rPr lang="en-US" dirty="0" err="1" smtClean="0"/>
                        <a:t>Cz</a:t>
                      </a:r>
                      <a:r>
                        <a:rPr lang="en-US" dirty="0" smtClean="0"/>
                        <a:t>. Republic</a:t>
                      </a:r>
                      <a:endParaRPr lang="en-US" dirty="0"/>
                    </a:p>
                  </a:txBody>
                  <a:tcPr/>
                </a:tc>
                <a:tc>
                  <a:txBody>
                    <a:bodyPr/>
                    <a:lstStyle/>
                    <a:p>
                      <a:r>
                        <a:rPr lang="en-US" dirty="0" smtClean="0"/>
                        <a:t>1.69 [2000]</a:t>
                      </a:r>
                      <a:endParaRPr lang="en-US" dirty="0"/>
                    </a:p>
                  </a:txBody>
                  <a:tcPr/>
                </a:tc>
                <a:tc>
                  <a:txBody>
                    <a:bodyPr/>
                    <a:lstStyle/>
                    <a:p>
                      <a:r>
                        <a:rPr lang="en-US" dirty="0" smtClean="0"/>
                        <a:t>5,000</a:t>
                      </a:r>
                      <a:endParaRPr lang="en-US" dirty="0"/>
                    </a:p>
                  </a:txBody>
                  <a:tcPr/>
                </a:tc>
              </a:tr>
              <a:tr h="423757">
                <a:tc>
                  <a:txBody>
                    <a:bodyPr/>
                    <a:lstStyle/>
                    <a:p>
                      <a:r>
                        <a:rPr lang="en-US" dirty="0" smtClean="0"/>
                        <a:t>Greece</a:t>
                      </a:r>
                      <a:endParaRPr lang="en-US" dirty="0"/>
                    </a:p>
                  </a:txBody>
                  <a:tcPr/>
                </a:tc>
                <a:tc>
                  <a:txBody>
                    <a:bodyPr/>
                    <a:lstStyle/>
                    <a:p>
                      <a:r>
                        <a:rPr lang="en-US" dirty="0" smtClean="0"/>
                        <a:t>1.69 [2000]</a:t>
                      </a:r>
                      <a:endParaRPr lang="en-US" dirty="0"/>
                    </a:p>
                  </a:txBody>
                  <a:tcPr/>
                </a:tc>
                <a:tc>
                  <a:txBody>
                    <a:bodyPr/>
                    <a:lstStyle/>
                    <a:p>
                      <a:r>
                        <a:rPr lang="en-US" dirty="0" smtClean="0"/>
                        <a:t>11,000</a:t>
                      </a:r>
                      <a:endParaRPr lang="en-US" dirty="0"/>
                    </a:p>
                  </a:txBody>
                  <a:tcPr/>
                </a:tc>
              </a:tr>
              <a:tr h="423757">
                <a:tc>
                  <a:txBody>
                    <a:bodyPr/>
                    <a:lstStyle/>
                    <a:p>
                      <a:endParaRPr lang="en-US" dirty="0"/>
                    </a:p>
                  </a:txBody>
                  <a:tcPr/>
                </a:tc>
                <a:tc>
                  <a:txBody>
                    <a:bodyPr/>
                    <a:lstStyle/>
                    <a:p>
                      <a:endParaRPr lang="en-US" dirty="0"/>
                    </a:p>
                  </a:txBody>
                  <a:tcPr/>
                </a:tc>
                <a:tc>
                  <a:txBody>
                    <a:bodyPr/>
                    <a:lstStyle/>
                    <a:p>
                      <a:endParaRPr lang="en-US" dirty="0"/>
                    </a:p>
                  </a:txBody>
                  <a:tcPr/>
                </a:tc>
              </a:tr>
              <a:tr h="423757">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6780981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995879"/>
          </a:xfrm>
        </p:spPr>
        <p:txBody>
          <a:bodyPr/>
          <a:lstStyle/>
          <a:p>
            <a:r>
              <a:rPr lang="en-US" dirty="0" smtClean="0"/>
              <a:t>Is the United States uniquely violent?</a:t>
            </a:r>
            <a:endParaRPr lang="en-US" dirty="0"/>
          </a:p>
        </p:txBody>
      </p:sp>
      <p:sp>
        <p:nvSpPr>
          <p:cNvPr id="3" name="Content Placeholder 2"/>
          <p:cNvSpPr>
            <a:spLocks noGrp="1"/>
          </p:cNvSpPr>
          <p:nvPr>
            <p:ph idx="1"/>
          </p:nvPr>
        </p:nvSpPr>
        <p:spPr>
          <a:xfrm>
            <a:off x="457200" y="2336086"/>
            <a:ext cx="8229600" cy="3790077"/>
          </a:xfrm>
        </p:spPr>
        <p:txBody>
          <a:bodyPr/>
          <a:lstStyle/>
          <a:p>
            <a:pPr marL="0" indent="0">
              <a:buNone/>
            </a:pPr>
            <a:endParaRPr lang="en-US" dirty="0"/>
          </a:p>
          <a:p>
            <a:r>
              <a:rPr lang="en-US" dirty="0"/>
              <a:t>Table </a:t>
            </a:r>
            <a:r>
              <a:rPr lang="en-US" dirty="0" smtClean="0"/>
              <a:t>4 shows </a:t>
            </a:r>
            <a:r>
              <a:rPr lang="en-US" dirty="0"/>
              <a:t>countries </a:t>
            </a:r>
            <a:r>
              <a:rPr lang="en-US" dirty="0" smtClean="0"/>
              <a:t>in </a:t>
            </a:r>
            <a:r>
              <a:rPr lang="en-US" dirty="0"/>
              <a:t>descending order of </a:t>
            </a:r>
            <a:r>
              <a:rPr lang="en-US" dirty="0" smtClean="0"/>
              <a:t>combined murder and suicide rates</a:t>
            </a:r>
            <a:endParaRPr lang="en-US" dirty="0"/>
          </a:p>
          <a:p>
            <a:pPr marL="0" indent="0">
              <a:buNone/>
            </a:pPr>
            <a:endParaRPr lang="en-US" dirty="0"/>
          </a:p>
          <a:p>
            <a:r>
              <a:rPr lang="en-US" dirty="0" smtClean="0"/>
              <a:t>The United States does not have the highest intentional death rate. It falls midway in this collection</a:t>
            </a:r>
            <a:endParaRPr lang="en-US" dirty="0"/>
          </a:p>
        </p:txBody>
      </p:sp>
    </p:spTree>
    <p:extLst>
      <p:ext uri="{BB962C8B-B14F-4D97-AF65-F5344CB8AC3E}">
        <p14:creationId xmlns:p14="http://schemas.microsoft.com/office/powerpoint/2010/main" val="21017408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a:t>
            </a:r>
            <a:r>
              <a:rPr lang="en-US" sz="3200" dirty="0" smtClean="0"/>
              <a:t>4 – </a:t>
            </a:r>
            <a:r>
              <a:rPr lang="en-US" sz="3200" dirty="0" smtClean="0"/>
              <a:t>Intentional Deaths:</a:t>
            </a:r>
            <a:br>
              <a:rPr lang="en-US" sz="3200" dirty="0" smtClean="0"/>
            </a:br>
            <a:r>
              <a:rPr lang="en-US" sz="3200" dirty="0" smtClean="0"/>
              <a:t>United States vs. Continental Europe</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6267476"/>
              </p:ext>
            </p:extLst>
          </p:nvPr>
        </p:nvGraphicFramePr>
        <p:xfrm>
          <a:off x="457200" y="2150534"/>
          <a:ext cx="8229600" cy="37084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Nation</a:t>
                      </a:r>
                      <a:endParaRPr lang="en-US" dirty="0"/>
                    </a:p>
                  </a:txBody>
                  <a:tcPr/>
                </a:tc>
                <a:tc>
                  <a:txBody>
                    <a:bodyPr/>
                    <a:lstStyle/>
                    <a:p>
                      <a:r>
                        <a:rPr lang="en-US" dirty="0" smtClean="0"/>
                        <a:t>Suicide</a:t>
                      </a:r>
                      <a:endParaRPr lang="en-US" dirty="0"/>
                    </a:p>
                  </a:txBody>
                  <a:tcPr/>
                </a:tc>
                <a:tc>
                  <a:txBody>
                    <a:bodyPr/>
                    <a:lstStyle/>
                    <a:p>
                      <a:r>
                        <a:rPr lang="en-US" dirty="0" smtClean="0"/>
                        <a:t>Murder</a:t>
                      </a:r>
                      <a:endParaRPr lang="en-US" dirty="0"/>
                    </a:p>
                  </a:txBody>
                  <a:tcPr/>
                </a:tc>
                <a:tc>
                  <a:txBody>
                    <a:bodyPr/>
                    <a:lstStyle/>
                    <a:p>
                      <a:r>
                        <a:rPr lang="en-US" dirty="0" smtClean="0"/>
                        <a:t>Combined rates</a:t>
                      </a:r>
                      <a:endParaRPr lang="en-US" dirty="0"/>
                    </a:p>
                  </a:txBody>
                  <a:tcPr/>
                </a:tc>
              </a:tr>
              <a:tr h="370840">
                <a:tc>
                  <a:txBody>
                    <a:bodyPr/>
                    <a:lstStyle/>
                    <a:p>
                      <a:r>
                        <a:rPr lang="en-US" dirty="0" smtClean="0"/>
                        <a:t>Russia</a:t>
                      </a:r>
                      <a:endParaRPr lang="en-US" dirty="0"/>
                    </a:p>
                  </a:txBody>
                  <a:tcPr/>
                </a:tc>
                <a:tc>
                  <a:txBody>
                    <a:bodyPr/>
                    <a:lstStyle/>
                    <a:p>
                      <a:r>
                        <a:rPr lang="en-US" dirty="0" smtClean="0"/>
                        <a:t>41.2</a:t>
                      </a:r>
                      <a:endParaRPr lang="en-US" dirty="0"/>
                    </a:p>
                  </a:txBody>
                  <a:tcPr/>
                </a:tc>
                <a:tc>
                  <a:txBody>
                    <a:bodyPr/>
                    <a:lstStyle/>
                    <a:p>
                      <a:r>
                        <a:rPr lang="en-US" dirty="0" smtClean="0"/>
                        <a:t>30.6</a:t>
                      </a:r>
                      <a:endParaRPr lang="en-US" dirty="0"/>
                    </a:p>
                  </a:txBody>
                  <a:tcPr/>
                </a:tc>
                <a:tc>
                  <a:txBody>
                    <a:bodyPr/>
                    <a:lstStyle/>
                    <a:p>
                      <a:r>
                        <a:rPr lang="en-US" dirty="0" smtClean="0"/>
                        <a:t>71.8</a:t>
                      </a:r>
                      <a:endParaRPr lang="en-US" dirty="0"/>
                    </a:p>
                  </a:txBody>
                  <a:tcPr/>
                </a:tc>
              </a:tr>
              <a:tr h="370840">
                <a:tc>
                  <a:txBody>
                    <a:bodyPr/>
                    <a:lstStyle/>
                    <a:p>
                      <a:r>
                        <a:rPr lang="en-US" dirty="0" smtClean="0"/>
                        <a:t>Estonia</a:t>
                      </a:r>
                      <a:endParaRPr lang="en-US" dirty="0"/>
                    </a:p>
                  </a:txBody>
                  <a:tcPr/>
                </a:tc>
                <a:tc>
                  <a:txBody>
                    <a:bodyPr/>
                    <a:lstStyle/>
                    <a:p>
                      <a:r>
                        <a:rPr lang="en-US" dirty="0" smtClean="0"/>
                        <a:t>40.1</a:t>
                      </a:r>
                      <a:endParaRPr lang="en-US" dirty="0"/>
                    </a:p>
                  </a:txBody>
                  <a:tcPr/>
                </a:tc>
                <a:tc>
                  <a:txBody>
                    <a:bodyPr/>
                    <a:lstStyle/>
                    <a:p>
                      <a:r>
                        <a:rPr lang="en-US" dirty="0" smtClean="0"/>
                        <a:t>22.2</a:t>
                      </a:r>
                      <a:endParaRPr lang="en-US" dirty="0"/>
                    </a:p>
                  </a:txBody>
                  <a:tcPr/>
                </a:tc>
                <a:tc>
                  <a:txBody>
                    <a:bodyPr/>
                    <a:lstStyle/>
                    <a:p>
                      <a:r>
                        <a:rPr lang="en-US" dirty="0" smtClean="0"/>
                        <a:t>62.3</a:t>
                      </a:r>
                      <a:endParaRPr lang="en-US" dirty="0"/>
                    </a:p>
                  </a:txBody>
                  <a:tcPr/>
                </a:tc>
              </a:tr>
              <a:tr h="370840">
                <a:tc>
                  <a:txBody>
                    <a:bodyPr/>
                    <a:lstStyle/>
                    <a:p>
                      <a:r>
                        <a:rPr lang="en-US" dirty="0" smtClean="0"/>
                        <a:t>Latvia</a:t>
                      </a:r>
                      <a:endParaRPr lang="en-US" dirty="0"/>
                    </a:p>
                  </a:txBody>
                  <a:tcPr/>
                </a:tc>
                <a:tc>
                  <a:txBody>
                    <a:bodyPr/>
                    <a:lstStyle/>
                    <a:p>
                      <a:r>
                        <a:rPr lang="en-US" dirty="0" smtClean="0"/>
                        <a:t>40.7</a:t>
                      </a:r>
                      <a:endParaRPr lang="en-US" dirty="0"/>
                    </a:p>
                  </a:txBody>
                  <a:tcPr/>
                </a:tc>
                <a:tc>
                  <a:txBody>
                    <a:bodyPr/>
                    <a:lstStyle/>
                    <a:p>
                      <a:r>
                        <a:rPr lang="en-US" dirty="0" smtClean="0"/>
                        <a:t>18.2</a:t>
                      </a:r>
                      <a:endParaRPr lang="en-US" dirty="0"/>
                    </a:p>
                  </a:txBody>
                  <a:tcPr/>
                </a:tc>
                <a:tc>
                  <a:txBody>
                    <a:bodyPr/>
                    <a:lstStyle/>
                    <a:p>
                      <a:r>
                        <a:rPr lang="en-US" dirty="0" smtClean="0"/>
                        <a:t>58.9</a:t>
                      </a:r>
                      <a:endParaRPr lang="en-US" dirty="0"/>
                    </a:p>
                  </a:txBody>
                  <a:tcPr/>
                </a:tc>
              </a:tr>
              <a:tr h="370840">
                <a:tc>
                  <a:txBody>
                    <a:bodyPr/>
                    <a:lstStyle/>
                    <a:p>
                      <a:r>
                        <a:rPr lang="en-US" dirty="0" smtClean="0"/>
                        <a:t>Lithuania</a:t>
                      </a:r>
                      <a:endParaRPr lang="en-US" dirty="0"/>
                    </a:p>
                  </a:txBody>
                  <a:tcPr/>
                </a:tc>
                <a:tc>
                  <a:txBody>
                    <a:bodyPr/>
                    <a:lstStyle/>
                    <a:p>
                      <a:r>
                        <a:rPr lang="en-US" dirty="0" smtClean="0"/>
                        <a:t>45.6</a:t>
                      </a:r>
                      <a:endParaRPr lang="en-US" dirty="0"/>
                    </a:p>
                  </a:txBody>
                  <a:tcPr/>
                </a:tc>
                <a:tc>
                  <a:txBody>
                    <a:bodyPr/>
                    <a:lstStyle/>
                    <a:p>
                      <a:r>
                        <a:rPr lang="en-US" dirty="0" smtClean="0"/>
                        <a:t>11.7</a:t>
                      </a:r>
                      <a:endParaRPr lang="en-US" dirty="0"/>
                    </a:p>
                  </a:txBody>
                  <a:tcPr/>
                </a:tc>
                <a:tc>
                  <a:txBody>
                    <a:bodyPr/>
                    <a:lstStyle/>
                    <a:p>
                      <a:r>
                        <a:rPr lang="en-US" dirty="0" smtClean="0"/>
                        <a:t>57.3</a:t>
                      </a:r>
                      <a:endParaRPr lang="en-US" dirty="0"/>
                    </a:p>
                  </a:txBody>
                  <a:tcPr/>
                </a:tc>
              </a:tr>
              <a:tr h="370840">
                <a:tc>
                  <a:txBody>
                    <a:bodyPr/>
                    <a:lstStyle/>
                    <a:p>
                      <a:r>
                        <a:rPr lang="en-US" dirty="0" smtClean="0"/>
                        <a:t>Belarus</a:t>
                      </a:r>
                      <a:endParaRPr lang="en-US" dirty="0"/>
                    </a:p>
                  </a:txBody>
                  <a:tcPr/>
                </a:tc>
                <a:tc>
                  <a:txBody>
                    <a:bodyPr/>
                    <a:lstStyle/>
                    <a:p>
                      <a:r>
                        <a:rPr lang="en-US" dirty="0" smtClean="0"/>
                        <a:t>27.9</a:t>
                      </a:r>
                      <a:endParaRPr lang="en-US" dirty="0"/>
                    </a:p>
                  </a:txBody>
                  <a:tcPr/>
                </a:tc>
                <a:tc>
                  <a:txBody>
                    <a:bodyPr/>
                    <a:lstStyle/>
                    <a:p>
                      <a:r>
                        <a:rPr lang="en-US" dirty="0" smtClean="0"/>
                        <a:t>10.4</a:t>
                      </a:r>
                      <a:endParaRPr lang="en-US" dirty="0"/>
                    </a:p>
                  </a:txBody>
                  <a:tcPr/>
                </a:tc>
                <a:tc>
                  <a:txBody>
                    <a:bodyPr/>
                    <a:lstStyle/>
                    <a:p>
                      <a:r>
                        <a:rPr lang="en-US" dirty="0" smtClean="0"/>
                        <a:t>38.3</a:t>
                      </a:r>
                      <a:endParaRPr lang="en-US" dirty="0"/>
                    </a:p>
                  </a:txBody>
                  <a:tcPr/>
                </a:tc>
              </a:tr>
              <a:tr h="370840">
                <a:tc>
                  <a:txBody>
                    <a:bodyPr/>
                    <a:lstStyle/>
                    <a:p>
                      <a:r>
                        <a:rPr lang="en-US" dirty="0" smtClean="0"/>
                        <a:t>Hungary</a:t>
                      </a:r>
                      <a:endParaRPr lang="en-US" dirty="0"/>
                    </a:p>
                  </a:txBody>
                  <a:tcPr/>
                </a:tc>
                <a:tc>
                  <a:txBody>
                    <a:bodyPr/>
                    <a:lstStyle/>
                    <a:p>
                      <a:r>
                        <a:rPr lang="en-US" dirty="0" smtClean="0"/>
                        <a:t>32.9</a:t>
                      </a:r>
                      <a:endParaRPr lang="en-US" dirty="0"/>
                    </a:p>
                  </a:txBody>
                  <a:tcPr/>
                </a:tc>
                <a:tc>
                  <a:txBody>
                    <a:bodyPr/>
                    <a:lstStyle/>
                    <a:p>
                      <a:r>
                        <a:rPr lang="en-US" dirty="0" smtClean="0"/>
                        <a:t>3.5</a:t>
                      </a:r>
                      <a:endParaRPr lang="en-US" dirty="0"/>
                    </a:p>
                  </a:txBody>
                  <a:tcPr/>
                </a:tc>
                <a:tc>
                  <a:txBody>
                    <a:bodyPr/>
                    <a:lstStyle/>
                    <a:p>
                      <a:r>
                        <a:rPr lang="en-US" dirty="0" smtClean="0"/>
                        <a:t>36.4</a:t>
                      </a:r>
                      <a:endParaRPr lang="en-US" dirty="0"/>
                    </a:p>
                  </a:txBody>
                  <a:tcPr/>
                </a:tc>
              </a:tr>
              <a:tr h="370840">
                <a:tc>
                  <a:txBody>
                    <a:bodyPr/>
                    <a:lstStyle/>
                    <a:p>
                      <a:r>
                        <a:rPr lang="en-US" dirty="0" smtClean="0"/>
                        <a:t>Ukraine</a:t>
                      </a:r>
                      <a:endParaRPr lang="en-US" dirty="0"/>
                    </a:p>
                  </a:txBody>
                  <a:tcPr/>
                </a:tc>
                <a:tc>
                  <a:txBody>
                    <a:bodyPr/>
                    <a:lstStyle/>
                    <a:p>
                      <a:r>
                        <a:rPr lang="en-US" dirty="0" smtClean="0"/>
                        <a:t>22.5</a:t>
                      </a:r>
                      <a:endParaRPr lang="en-US" dirty="0"/>
                    </a:p>
                  </a:txBody>
                  <a:tcPr/>
                </a:tc>
                <a:tc>
                  <a:txBody>
                    <a:bodyPr/>
                    <a:lstStyle/>
                    <a:p>
                      <a:r>
                        <a:rPr lang="en-US" dirty="0" smtClean="0"/>
                        <a:t>11.3</a:t>
                      </a:r>
                      <a:endParaRPr lang="en-US" dirty="0"/>
                    </a:p>
                  </a:txBody>
                  <a:tcPr/>
                </a:tc>
                <a:tc>
                  <a:txBody>
                    <a:bodyPr/>
                    <a:lstStyle/>
                    <a:p>
                      <a:r>
                        <a:rPr lang="en-US" dirty="0" smtClean="0"/>
                        <a:t>33.8</a:t>
                      </a:r>
                      <a:endParaRPr lang="en-US" dirty="0"/>
                    </a:p>
                  </a:txBody>
                  <a:tcPr/>
                </a:tc>
              </a:tr>
              <a:tr h="370840">
                <a:tc>
                  <a:txBody>
                    <a:bodyPr/>
                    <a:lstStyle/>
                    <a:p>
                      <a:r>
                        <a:rPr lang="en-US" dirty="0" smtClean="0"/>
                        <a:t>Slovenia</a:t>
                      </a:r>
                      <a:endParaRPr lang="en-US" dirty="0"/>
                    </a:p>
                  </a:txBody>
                  <a:tcPr/>
                </a:tc>
                <a:tc>
                  <a:txBody>
                    <a:bodyPr/>
                    <a:lstStyle/>
                    <a:p>
                      <a:r>
                        <a:rPr lang="en-US" dirty="0" smtClean="0"/>
                        <a:t>28.4</a:t>
                      </a:r>
                      <a:endParaRPr lang="en-US" dirty="0"/>
                    </a:p>
                  </a:txBody>
                  <a:tcPr/>
                </a:tc>
                <a:tc>
                  <a:txBody>
                    <a:bodyPr/>
                    <a:lstStyle/>
                    <a:p>
                      <a:r>
                        <a:rPr lang="en-US" dirty="0" smtClean="0"/>
                        <a:t>2.4</a:t>
                      </a:r>
                      <a:endParaRPr lang="en-US" dirty="0"/>
                    </a:p>
                  </a:txBody>
                  <a:tcPr/>
                </a:tc>
                <a:tc>
                  <a:txBody>
                    <a:bodyPr/>
                    <a:lstStyle/>
                    <a:p>
                      <a:r>
                        <a:rPr lang="en-US" dirty="0" smtClean="0"/>
                        <a:t>30.4</a:t>
                      </a:r>
                      <a:endParaRPr lang="en-US" dirty="0"/>
                    </a:p>
                  </a:txBody>
                  <a:tcPr/>
                </a:tc>
              </a:tr>
              <a:tr h="370840">
                <a:tc>
                  <a:txBody>
                    <a:bodyPr/>
                    <a:lstStyle/>
                    <a:p>
                      <a:r>
                        <a:rPr lang="en-US" dirty="0" smtClean="0"/>
                        <a:t>Finland</a:t>
                      </a:r>
                    </a:p>
                  </a:txBody>
                  <a:tcPr/>
                </a:tc>
                <a:tc>
                  <a:txBody>
                    <a:bodyPr/>
                    <a:lstStyle/>
                    <a:p>
                      <a:r>
                        <a:rPr lang="en-US" dirty="0" smtClean="0"/>
                        <a:t>27.2</a:t>
                      </a:r>
                      <a:endParaRPr lang="en-US" dirty="0"/>
                    </a:p>
                  </a:txBody>
                  <a:tcPr/>
                </a:tc>
                <a:tc>
                  <a:txBody>
                    <a:bodyPr/>
                    <a:lstStyle/>
                    <a:p>
                      <a:r>
                        <a:rPr lang="en-US" dirty="0" smtClean="0"/>
                        <a:t>2.9</a:t>
                      </a:r>
                      <a:endParaRPr lang="en-US" dirty="0"/>
                    </a:p>
                  </a:txBody>
                  <a:tcPr/>
                </a:tc>
                <a:tc>
                  <a:txBody>
                    <a:bodyPr/>
                    <a:lstStyle/>
                    <a:p>
                      <a:r>
                        <a:rPr lang="en-US" dirty="0" smtClean="0"/>
                        <a:t>30.1</a:t>
                      </a:r>
                    </a:p>
                  </a:txBody>
                  <a:tcPr/>
                </a:tc>
              </a:tr>
            </a:tbl>
          </a:graphicData>
        </a:graphic>
      </p:graphicFrame>
    </p:spTree>
    <p:extLst>
      <p:ext uri="{BB962C8B-B14F-4D97-AF65-F5344CB8AC3E}">
        <p14:creationId xmlns:p14="http://schemas.microsoft.com/office/powerpoint/2010/main" val="29732531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3814232"/>
          </a:xfrm>
        </p:spPr>
        <p:txBody>
          <a:bodyPr/>
          <a:lstStyle/>
          <a:p>
            <a:r>
              <a:rPr lang="en-US" sz="5400" dirty="0" smtClean="0"/>
              <a:t>Would banning firearms reduce murder and suicide?</a:t>
            </a:r>
            <a:endParaRPr lang="en-US" sz="5400" dirty="0"/>
          </a:p>
        </p:txBody>
      </p:sp>
      <p:sp>
        <p:nvSpPr>
          <p:cNvPr id="3" name="Subtitle 2"/>
          <p:cNvSpPr>
            <a:spLocks noGrp="1"/>
          </p:cNvSpPr>
          <p:nvPr>
            <p:ph type="subTitle" idx="1"/>
          </p:nvPr>
        </p:nvSpPr>
        <p:spPr/>
        <p:txBody>
          <a:bodyPr>
            <a:normAutofit/>
          </a:bodyPr>
          <a:lstStyle/>
          <a:p>
            <a:r>
              <a:rPr lang="en-US" sz="3200" dirty="0" smtClean="0"/>
              <a:t>A review of international evidence</a:t>
            </a:r>
            <a:endParaRPr lang="en-US" sz="3200" dirty="0"/>
          </a:p>
        </p:txBody>
      </p:sp>
    </p:spTree>
    <p:extLst>
      <p:ext uri="{BB962C8B-B14F-4D97-AF65-F5344CB8AC3E}">
        <p14:creationId xmlns:p14="http://schemas.microsoft.com/office/powerpoint/2010/main" val="14851202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4 </a:t>
            </a:r>
            <a:r>
              <a:rPr lang="en-US" sz="3200" dirty="0" smtClean="0"/>
              <a:t>(cont’d)</a:t>
            </a:r>
            <a:r>
              <a:rPr lang="en-US" sz="3200" dirty="0" smtClean="0"/>
              <a:t> – </a:t>
            </a:r>
            <a:r>
              <a:rPr lang="en-US" sz="3200" dirty="0" smtClean="0"/>
              <a:t>Intentional Deaths:</a:t>
            </a:r>
            <a:br>
              <a:rPr lang="en-US" sz="3200" dirty="0" smtClean="0"/>
            </a:br>
            <a:r>
              <a:rPr lang="en-US" sz="3200" dirty="0" smtClean="0"/>
              <a:t>United States vs. Continental Europe</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8711430"/>
              </p:ext>
            </p:extLst>
          </p:nvPr>
        </p:nvGraphicFramePr>
        <p:xfrm>
          <a:off x="457200" y="2023533"/>
          <a:ext cx="8229600" cy="37084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Nation</a:t>
                      </a:r>
                      <a:endParaRPr lang="en-US" dirty="0"/>
                    </a:p>
                  </a:txBody>
                  <a:tcPr/>
                </a:tc>
                <a:tc>
                  <a:txBody>
                    <a:bodyPr/>
                    <a:lstStyle/>
                    <a:p>
                      <a:r>
                        <a:rPr lang="en-US" dirty="0" smtClean="0"/>
                        <a:t>Suicide</a:t>
                      </a:r>
                      <a:endParaRPr lang="en-US" dirty="0"/>
                    </a:p>
                  </a:txBody>
                  <a:tcPr/>
                </a:tc>
                <a:tc>
                  <a:txBody>
                    <a:bodyPr/>
                    <a:lstStyle/>
                    <a:p>
                      <a:r>
                        <a:rPr lang="en-US" dirty="0" smtClean="0"/>
                        <a:t>Murder</a:t>
                      </a:r>
                      <a:endParaRPr lang="en-US" dirty="0"/>
                    </a:p>
                  </a:txBody>
                  <a:tcPr/>
                </a:tc>
                <a:tc>
                  <a:txBody>
                    <a:bodyPr/>
                    <a:lstStyle/>
                    <a:p>
                      <a:r>
                        <a:rPr lang="en-US" dirty="0" smtClean="0"/>
                        <a:t>Combined rates</a:t>
                      </a:r>
                      <a:endParaRPr lang="en-US" dirty="0"/>
                    </a:p>
                  </a:txBody>
                  <a:tcPr/>
                </a:tc>
              </a:tr>
              <a:tr h="370840">
                <a:tc>
                  <a:txBody>
                    <a:bodyPr/>
                    <a:lstStyle/>
                    <a:p>
                      <a:r>
                        <a:rPr lang="en-US" dirty="0" smtClean="0"/>
                        <a:t>Denmark</a:t>
                      </a:r>
                      <a:endParaRPr lang="en-US" dirty="0"/>
                    </a:p>
                  </a:txBody>
                  <a:tcPr/>
                </a:tc>
                <a:tc>
                  <a:txBody>
                    <a:bodyPr/>
                    <a:lstStyle/>
                    <a:p>
                      <a:r>
                        <a:rPr lang="en-US" dirty="0" smtClean="0"/>
                        <a:t>22.3</a:t>
                      </a:r>
                      <a:endParaRPr lang="en-US" dirty="0"/>
                    </a:p>
                  </a:txBody>
                  <a:tcPr/>
                </a:tc>
                <a:tc>
                  <a:txBody>
                    <a:bodyPr/>
                    <a:lstStyle/>
                    <a:p>
                      <a:r>
                        <a:rPr lang="en-US" dirty="0" smtClean="0"/>
                        <a:t>4.9</a:t>
                      </a:r>
                      <a:endParaRPr lang="en-US" dirty="0"/>
                    </a:p>
                  </a:txBody>
                  <a:tcPr/>
                </a:tc>
                <a:tc>
                  <a:txBody>
                    <a:bodyPr/>
                    <a:lstStyle/>
                    <a:p>
                      <a:r>
                        <a:rPr lang="en-US" dirty="0" smtClean="0"/>
                        <a:t>27.2</a:t>
                      </a:r>
                      <a:endParaRPr lang="en-US" dirty="0"/>
                    </a:p>
                  </a:txBody>
                  <a:tcPr/>
                </a:tc>
              </a:tr>
              <a:tr h="370840">
                <a:tc>
                  <a:txBody>
                    <a:bodyPr/>
                    <a:lstStyle/>
                    <a:p>
                      <a:r>
                        <a:rPr lang="en-US" dirty="0" smtClean="0"/>
                        <a:t>Croatia</a:t>
                      </a:r>
                      <a:endParaRPr lang="en-US" dirty="0"/>
                    </a:p>
                  </a:txBody>
                  <a:tcPr/>
                </a:tc>
                <a:tc>
                  <a:txBody>
                    <a:bodyPr/>
                    <a:lstStyle/>
                    <a:p>
                      <a:r>
                        <a:rPr lang="en-US" dirty="0" smtClean="0"/>
                        <a:t>22.8</a:t>
                      </a:r>
                      <a:endParaRPr lang="en-US" dirty="0"/>
                    </a:p>
                  </a:txBody>
                  <a:tcPr/>
                </a:tc>
                <a:tc>
                  <a:txBody>
                    <a:bodyPr/>
                    <a:lstStyle/>
                    <a:p>
                      <a:r>
                        <a:rPr lang="en-US" dirty="0" smtClean="0"/>
                        <a:t>3.3</a:t>
                      </a:r>
                      <a:endParaRPr lang="en-US" dirty="0"/>
                    </a:p>
                  </a:txBody>
                  <a:tcPr/>
                </a:tc>
                <a:tc>
                  <a:txBody>
                    <a:bodyPr/>
                    <a:lstStyle/>
                    <a:p>
                      <a:r>
                        <a:rPr lang="en-US" dirty="0" smtClean="0"/>
                        <a:t>26.1</a:t>
                      </a:r>
                      <a:endParaRPr lang="en-US" dirty="0"/>
                    </a:p>
                  </a:txBody>
                  <a:tcPr/>
                </a:tc>
              </a:tr>
              <a:tr h="370840">
                <a:tc>
                  <a:txBody>
                    <a:bodyPr/>
                    <a:lstStyle/>
                    <a:p>
                      <a:r>
                        <a:rPr lang="en-US" dirty="0" smtClean="0"/>
                        <a:t>Austria</a:t>
                      </a:r>
                      <a:endParaRPr lang="en-US" dirty="0"/>
                    </a:p>
                  </a:txBody>
                  <a:tcPr/>
                </a:tc>
                <a:tc>
                  <a:txBody>
                    <a:bodyPr/>
                    <a:lstStyle/>
                    <a:p>
                      <a:r>
                        <a:rPr lang="en-US" dirty="0" smtClean="0"/>
                        <a:t>22.2</a:t>
                      </a:r>
                      <a:endParaRPr lang="en-US" dirty="0"/>
                    </a:p>
                  </a:txBody>
                  <a:tcPr/>
                </a:tc>
                <a:tc>
                  <a:txBody>
                    <a:bodyPr/>
                    <a:lstStyle/>
                    <a:p>
                      <a:r>
                        <a:rPr lang="en-US" dirty="0" smtClean="0"/>
                        <a:t>1.0</a:t>
                      </a:r>
                      <a:endParaRPr lang="en-US" dirty="0"/>
                    </a:p>
                  </a:txBody>
                  <a:tcPr/>
                </a:tc>
                <a:tc>
                  <a:txBody>
                    <a:bodyPr/>
                    <a:lstStyle/>
                    <a:p>
                      <a:r>
                        <a:rPr lang="en-US" dirty="0" smtClean="0"/>
                        <a:t>23.2</a:t>
                      </a:r>
                      <a:endParaRPr lang="en-US" dirty="0"/>
                    </a:p>
                  </a:txBody>
                  <a:tcPr/>
                </a:tc>
              </a:tr>
              <a:tr h="370840">
                <a:tc>
                  <a:txBody>
                    <a:bodyPr/>
                    <a:lstStyle/>
                    <a:p>
                      <a:r>
                        <a:rPr lang="en-US" dirty="0" smtClean="0"/>
                        <a:t>Bulgaria</a:t>
                      </a:r>
                      <a:endParaRPr lang="en-US" dirty="0"/>
                    </a:p>
                  </a:txBody>
                  <a:tcPr/>
                </a:tc>
                <a:tc>
                  <a:txBody>
                    <a:bodyPr/>
                    <a:lstStyle/>
                    <a:p>
                      <a:r>
                        <a:rPr lang="en-US" dirty="0" smtClean="0"/>
                        <a:t>17.3</a:t>
                      </a:r>
                      <a:endParaRPr lang="en-US" dirty="0"/>
                    </a:p>
                  </a:txBody>
                  <a:tcPr/>
                </a:tc>
                <a:tc>
                  <a:txBody>
                    <a:bodyPr/>
                    <a:lstStyle/>
                    <a:p>
                      <a:r>
                        <a:rPr lang="en-US" dirty="0" smtClean="0"/>
                        <a:t>5.1</a:t>
                      </a:r>
                      <a:endParaRPr lang="en-US" dirty="0"/>
                    </a:p>
                  </a:txBody>
                  <a:tcPr/>
                </a:tc>
                <a:tc>
                  <a:txBody>
                    <a:bodyPr/>
                    <a:lstStyle/>
                    <a:p>
                      <a:r>
                        <a:rPr lang="en-US" dirty="0" smtClean="0"/>
                        <a:t>22.4</a:t>
                      </a:r>
                      <a:endParaRPr lang="en-US" dirty="0"/>
                    </a:p>
                  </a:txBody>
                  <a:tcPr/>
                </a:tc>
              </a:tr>
              <a:tr h="370840">
                <a:tc>
                  <a:txBody>
                    <a:bodyPr/>
                    <a:lstStyle/>
                    <a:p>
                      <a:r>
                        <a:rPr lang="en-US" dirty="0" smtClean="0"/>
                        <a:t>France</a:t>
                      </a:r>
                      <a:endParaRPr lang="en-US" dirty="0"/>
                    </a:p>
                  </a:txBody>
                  <a:tcPr/>
                </a:tc>
                <a:tc>
                  <a:txBody>
                    <a:bodyPr/>
                    <a:lstStyle/>
                    <a:p>
                      <a:r>
                        <a:rPr lang="en-US" dirty="0" smtClean="0"/>
                        <a:t>20.8</a:t>
                      </a:r>
                      <a:endParaRPr lang="en-US" dirty="0"/>
                    </a:p>
                  </a:txBody>
                  <a:tcPr/>
                </a:tc>
                <a:tc>
                  <a:txBody>
                    <a:bodyPr/>
                    <a:lstStyle/>
                    <a:p>
                      <a:r>
                        <a:rPr lang="en-US" dirty="0" smtClean="0"/>
                        <a:t>1.1</a:t>
                      </a:r>
                      <a:endParaRPr lang="en-US" dirty="0"/>
                    </a:p>
                  </a:txBody>
                  <a:tcPr/>
                </a:tc>
                <a:tc>
                  <a:txBody>
                    <a:bodyPr/>
                    <a:lstStyle/>
                    <a:p>
                      <a:r>
                        <a:rPr lang="en-US" dirty="0" smtClean="0"/>
                        <a:t>21.9</a:t>
                      </a:r>
                      <a:endParaRPr lang="en-US" dirty="0"/>
                    </a:p>
                  </a:txBody>
                  <a:tcPr/>
                </a:tc>
              </a:tr>
              <a:tr h="370840">
                <a:tc>
                  <a:txBody>
                    <a:bodyPr/>
                    <a:lstStyle/>
                    <a:p>
                      <a:r>
                        <a:rPr lang="en-US" dirty="0" smtClean="0"/>
                        <a:t>Switzerland</a:t>
                      </a:r>
                      <a:endParaRPr lang="en-US" dirty="0"/>
                    </a:p>
                  </a:txBody>
                  <a:tcPr/>
                </a:tc>
                <a:tc>
                  <a:txBody>
                    <a:bodyPr/>
                    <a:lstStyle/>
                    <a:p>
                      <a:r>
                        <a:rPr lang="en-US" dirty="0" smtClean="0"/>
                        <a:t>21.4</a:t>
                      </a:r>
                      <a:endParaRPr lang="en-US" dirty="0"/>
                    </a:p>
                  </a:txBody>
                  <a:tcPr/>
                </a:tc>
                <a:tc>
                  <a:txBody>
                    <a:bodyPr/>
                    <a:lstStyle/>
                    <a:p>
                      <a:r>
                        <a:rPr lang="en-US" dirty="0" smtClean="0"/>
                        <a:t>1.1</a:t>
                      </a:r>
                      <a:endParaRPr lang="en-US" dirty="0"/>
                    </a:p>
                  </a:txBody>
                  <a:tcPr/>
                </a:tc>
                <a:tc>
                  <a:txBody>
                    <a:bodyPr/>
                    <a:lstStyle/>
                    <a:p>
                      <a:r>
                        <a:rPr lang="en-US" dirty="0" smtClean="0"/>
                        <a:t>24.1</a:t>
                      </a:r>
                      <a:endParaRPr lang="en-US" dirty="0"/>
                    </a:p>
                  </a:txBody>
                  <a:tcPr/>
                </a:tc>
              </a:tr>
              <a:tr h="370840">
                <a:tc>
                  <a:txBody>
                    <a:bodyPr/>
                    <a:lstStyle/>
                    <a:p>
                      <a:r>
                        <a:rPr lang="en-US" dirty="0" smtClean="0"/>
                        <a:t>Belgium</a:t>
                      </a:r>
                      <a:endParaRPr lang="en-US" dirty="0"/>
                    </a:p>
                  </a:txBody>
                  <a:tcPr/>
                </a:tc>
                <a:tc>
                  <a:txBody>
                    <a:bodyPr/>
                    <a:lstStyle/>
                    <a:p>
                      <a:r>
                        <a:rPr lang="en-US" dirty="0" smtClean="0"/>
                        <a:t>18.7</a:t>
                      </a:r>
                      <a:endParaRPr lang="en-US" dirty="0"/>
                    </a:p>
                  </a:txBody>
                  <a:tcPr/>
                </a:tc>
                <a:tc>
                  <a:txBody>
                    <a:bodyPr/>
                    <a:lstStyle/>
                    <a:p>
                      <a:r>
                        <a:rPr lang="en-US" dirty="0" smtClean="0"/>
                        <a:t>1.7</a:t>
                      </a:r>
                      <a:endParaRPr lang="en-US" dirty="0"/>
                    </a:p>
                  </a:txBody>
                  <a:tcPr/>
                </a:tc>
                <a:tc>
                  <a:txBody>
                    <a:bodyPr/>
                    <a:lstStyle/>
                    <a:p>
                      <a:r>
                        <a:rPr lang="en-US" dirty="0" smtClean="0"/>
                        <a:t>20.4</a:t>
                      </a:r>
                      <a:endParaRPr lang="en-US" dirty="0"/>
                    </a:p>
                  </a:txBody>
                  <a:tcPr/>
                </a:tc>
              </a:tr>
              <a:tr h="370840">
                <a:tc>
                  <a:txBody>
                    <a:bodyPr/>
                    <a:lstStyle/>
                    <a:p>
                      <a:r>
                        <a:rPr lang="en-US" b="1" dirty="0" smtClean="0"/>
                        <a:t>United States</a:t>
                      </a:r>
                      <a:endParaRPr lang="en-US" b="1" dirty="0"/>
                    </a:p>
                  </a:txBody>
                  <a:tcPr/>
                </a:tc>
                <a:tc>
                  <a:txBody>
                    <a:bodyPr/>
                    <a:lstStyle/>
                    <a:p>
                      <a:r>
                        <a:rPr lang="en-US" b="1" dirty="0" smtClean="0"/>
                        <a:t>11.6</a:t>
                      </a:r>
                      <a:endParaRPr lang="en-US" b="1" dirty="0"/>
                    </a:p>
                  </a:txBody>
                  <a:tcPr/>
                </a:tc>
                <a:tc>
                  <a:txBody>
                    <a:bodyPr/>
                    <a:lstStyle/>
                    <a:p>
                      <a:r>
                        <a:rPr lang="en-US" b="1" dirty="0" smtClean="0"/>
                        <a:t>7.8</a:t>
                      </a:r>
                      <a:endParaRPr lang="en-US" b="1" dirty="0"/>
                    </a:p>
                  </a:txBody>
                  <a:tcPr/>
                </a:tc>
                <a:tc>
                  <a:txBody>
                    <a:bodyPr/>
                    <a:lstStyle/>
                    <a:p>
                      <a:r>
                        <a:rPr lang="en-US" b="1" dirty="0" smtClean="0"/>
                        <a:t>19.4</a:t>
                      </a:r>
                      <a:endParaRPr lang="en-US" b="1" dirty="0"/>
                    </a:p>
                  </a:txBody>
                  <a:tcPr/>
                </a:tc>
              </a:tr>
              <a:tr h="370840">
                <a:tc>
                  <a:txBody>
                    <a:bodyPr/>
                    <a:lstStyle/>
                    <a:p>
                      <a:r>
                        <a:rPr lang="en-US" dirty="0" smtClean="0"/>
                        <a:t>Poland</a:t>
                      </a:r>
                      <a:endParaRPr lang="en-US" dirty="0"/>
                    </a:p>
                  </a:txBody>
                  <a:tcPr/>
                </a:tc>
                <a:tc>
                  <a:txBody>
                    <a:bodyPr/>
                    <a:lstStyle/>
                    <a:p>
                      <a:r>
                        <a:rPr lang="en-US" dirty="0" smtClean="0"/>
                        <a:t>14.2</a:t>
                      </a:r>
                      <a:endParaRPr lang="en-US" dirty="0"/>
                    </a:p>
                  </a:txBody>
                  <a:tcPr/>
                </a:tc>
                <a:tc>
                  <a:txBody>
                    <a:bodyPr/>
                    <a:lstStyle/>
                    <a:p>
                      <a:r>
                        <a:rPr lang="en-US" dirty="0" smtClean="0"/>
                        <a:t>2.8</a:t>
                      </a:r>
                      <a:endParaRPr lang="en-US" dirty="0"/>
                    </a:p>
                  </a:txBody>
                  <a:tcPr/>
                </a:tc>
                <a:tc>
                  <a:txBody>
                    <a:bodyPr/>
                    <a:lstStyle/>
                    <a:p>
                      <a:r>
                        <a:rPr lang="en-US" dirty="0" smtClean="0"/>
                        <a:t>17.0</a:t>
                      </a:r>
                      <a:endParaRPr lang="en-US" dirty="0"/>
                    </a:p>
                  </a:txBody>
                  <a:tcPr/>
                </a:tc>
              </a:tr>
            </a:tbl>
          </a:graphicData>
        </a:graphic>
      </p:graphicFrame>
    </p:spTree>
    <p:extLst>
      <p:ext uri="{BB962C8B-B14F-4D97-AF65-F5344CB8AC3E}">
        <p14:creationId xmlns:p14="http://schemas.microsoft.com/office/powerpoint/2010/main" val="42346833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4 </a:t>
            </a:r>
            <a:r>
              <a:rPr lang="en-US" sz="3200" dirty="0" smtClean="0"/>
              <a:t>(cont’d)</a:t>
            </a:r>
            <a:r>
              <a:rPr lang="en-US" sz="3200" dirty="0" smtClean="0"/>
              <a:t> – </a:t>
            </a:r>
            <a:r>
              <a:rPr lang="en-US" sz="3200" dirty="0" smtClean="0"/>
              <a:t>Intentional Deaths:</a:t>
            </a:r>
            <a:br>
              <a:rPr lang="en-US" sz="3200" dirty="0" smtClean="0"/>
            </a:br>
            <a:r>
              <a:rPr lang="en-US" sz="3200" dirty="0" smtClean="0"/>
              <a:t>United States vs. Continental Europe</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9027603"/>
              </p:ext>
            </p:extLst>
          </p:nvPr>
        </p:nvGraphicFramePr>
        <p:xfrm>
          <a:off x="457200" y="2256366"/>
          <a:ext cx="8229600" cy="37084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Nation</a:t>
                      </a:r>
                      <a:endParaRPr lang="en-US" dirty="0"/>
                    </a:p>
                  </a:txBody>
                  <a:tcPr/>
                </a:tc>
                <a:tc>
                  <a:txBody>
                    <a:bodyPr/>
                    <a:lstStyle/>
                    <a:p>
                      <a:r>
                        <a:rPr lang="en-US" dirty="0" smtClean="0"/>
                        <a:t>Suicide</a:t>
                      </a:r>
                      <a:endParaRPr lang="en-US" dirty="0"/>
                    </a:p>
                  </a:txBody>
                  <a:tcPr/>
                </a:tc>
                <a:tc>
                  <a:txBody>
                    <a:bodyPr/>
                    <a:lstStyle/>
                    <a:p>
                      <a:r>
                        <a:rPr lang="en-US" dirty="0" smtClean="0"/>
                        <a:t>Murder</a:t>
                      </a:r>
                      <a:endParaRPr lang="en-US" dirty="0"/>
                    </a:p>
                  </a:txBody>
                  <a:tcPr/>
                </a:tc>
                <a:tc>
                  <a:txBody>
                    <a:bodyPr/>
                    <a:lstStyle/>
                    <a:p>
                      <a:r>
                        <a:rPr lang="en-US" dirty="0" smtClean="0"/>
                        <a:t>Combined rates</a:t>
                      </a:r>
                      <a:endParaRPr lang="en-US" dirty="0"/>
                    </a:p>
                  </a:txBody>
                  <a:tcPr/>
                </a:tc>
              </a:tr>
              <a:tr h="370840">
                <a:tc>
                  <a:txBody>
                    <a:bodyPr/>
                    <a:lstStyle/>
                    <a:p>
                      <a:r>
                        <a:rPr lang="en-US" dirty="0" smtClean="0"/>
                        <a:t>Germany</a:t>
                      </a:r>
                      <a:endParaRPr lang="en-US" dirty="0"/>
                    </a:p>
                  </a:txBody>
                  <a:tcPr/>
                </a:tc>
                <a:tc>
                  <a:txBody>
                    <a:bodyPr/>
                    <a:lstStyle/>
                    <a:p>
                      <a:r>
                        <a:rPr lang="en-US" dirty="0" smtClean="0"/>
                        <a:t>15.8</a:t>
                      </a:r>
                      <a:endParaRPr lang="en-US" dirty="0"/>
                    </a:p>
                  </a:txBody>
                  <a:tcPr/>
                </a:tc>
                <a:tc>
                  <a:txBody>
                    <a:bodyPr/>
                    <a:lstStyle/>
                    <a:p>
                      <a:r>
                        <a:rPr lang="en-US" dirty="0" smtClean="0"/>
                        <a:t>1.1</a:t>
                      </a:r>
                      <a:endParaRPr lang="en-US" dirty="0"/>
                    </a:p>
                  </a:txBody>
                  <a:tcPr/>
                </a:tc>
                <a:tc>
                  <a:txBody>
                    <a:bodyPr/>
                    <a:lstStyle/>
                    <a:p>
                      <a:r>
                        <a:rPr lang="en-US" dirty="0" smtClean="0"/>
                        <a:t>16.9</a:t>
                      </a:r>
                      <a:endParaRPr lang="en-US" dirty="0"/>
                    </a:p>
                  </a:txBody>
                  <a:tcPr/>
                </a:tc>
              </a:tr>
              <a:tr h="370840">
                <a:tc>
                  <a:txBody>
                    <a:bodyPr/>
                    <a:lstStyle/>
                    <a:p>
                      <a:r>
                        <a:rPr lang="en-US" dirty="0" smtClean="0"/>
                        <a:t>Romania</a:t>
                      </a:r>
                      <a:endParaRPr lang="en-US" dirty="0"/>
                    </a:p>
                  </a:txBody>
                  <a:tcPr/>
                </a:tc>
                <a:tc>
                  <a:txBody>
                    <a:bodyPr/>
                    <a:lstStyle/>
                    <a:p>
                      <a:r>
                        <a:rPr lang="en-US" dirty="0" smtClean="0"/>
                        <a:t>12.3</a:t>
                      </a:r>
                      <a:endParaRPr lang="en-US" dirty="0"/>
                    </a:p>
                  </a:txBody>
                  <a:tcPr/>
                </a:tc>
                <a:tc>
                  <a:txBody>
                    <a:bodyPr/>
                    <a:lstStyle/>
                    <a:p>
                      <a:r>
                        <a:rPr lang="en-US" dirty="0" smtClean="0"/>
                        <a:t>4.1</a:t>
                      </a:r>
                      <a:endParaRPr lang="en-US" dirty="0"/>
                    </a:p>
                  </a:txBody>
                  <a:tcPr/>
                </a:tc>
                <a:tc>
                  <a:txBody>
                    <a:bodyPr/>
                    <a:lstStyle/>
                    <a:p>
                      <a:r>
                        <a:rPr lang="en-US" dirty="0" smtClean="0"/>
                        <a:t>16.4</a:t>
                      </a:r>
                      <a:endParaRPr lang="en-US" dirty="0"/>
                    </a:p>
                  </a:txBody>
                  <a:tcPr/>
                </a:tc>
              </a:tr>
              <a:tr h="370840">
                <a:tc>
                  <a:txBody>
                    <a:bodyPr/>
                    <a:lstStyle/>
                    <a:p>
                      <a:r>
                        <a:rPr lang="en-US" dirty="0" smtClean="0"/>
                        <a:t>Sweden</a:t>
                      </a:r>
                      <a:endParaRPr lang="en-US" dirty="0"/>
                    </a:p>
                  </a:txBody>
                  <a:tcPr/>
                </a:tc>
                <a:tc>
                  <a:txBody>
                    <a:bodyPr/>
                    <a:lstStyle/>
                    <a:p>
                      <a:r>
                        <a:rPr lang="en-US" dirty="0" smtClean="0"/>
                        <a:t>15.3</a:t>
                      </a:r>
                      <a:endParaRPr lang="en-US" dirty="0"/>
                    </a:p>
                  </a:txBody>
                  <a:tcPr/>
                </a:tc>
                <a:tc>
                  <a:txBody>
                    <a:bodyPr/>
                    <a:lstStyle/>
                    <a:p>
                      <a:r>
                        <a:rPr lang="en-US" dirty="0" smtClean="0"/>
                        <a:t>1.0</a:t>
                      </a:r>
                      <a:endParaRPr lang="en-US" dirty="0"/>
                    </a:p>
                  </a:txBody>
                  <a:tcPr/>
                </a:tc>
                <a:tc>
                  <a:txBody>
                    <a:bodyPr/>
                    <a:lstStyle/>
                    <a:p>
                      <a:r>
                        <a:rPr lang="en-US" dirty="0" smtClean="0"/>
                        <a:t>16.3</a:t>
                      </a:r>
                      <a:endParaRPr lang="en-US" dirty="0"/>
                    </a:p>
                  </a:txBody>
                  <a:tcPr/>
                </a:tc>
              </a:tr>
              <a:tr h="370840">
                <a:tc>
                  <a:txBody>
                    <a:bodyPr/>
                    <a:lstStyle/>
                    <a:p>
                      <a:r>
                        <a:rPr lang="en-US" dirty="0" smtClean="0"/>
                        <a:t>Norway</a:t>
                      </a:r>
                      <a:endParaRPr lang="en-US" dirty="0"/>
                    </a:p>
                  </a:txBody>
                  <a:tcPr/>
                </a:tc>
                <a:tc>
                  <a:txBody>
                    <a:bodyPr/>
                    <a:lstStyle/>
                    <a:p>
                      <a:r>
                        <a:rPr lang="en-US" dirty="0" smtClean="0"/>
                        <a:t>12.3</a:t>
                      </a:r>
                      <a:endParaRPr lang="en-US" dirty="0"/>
                    </a:p>
                  </a:txBody>
                  <a:tcPr/>
                </a:tc>
                <a:tc>
                  <a:txBody>
                    <a:bodyPr/>
                    <a:lstStyle/>
                    <a:p>
                      <a:r>
                        <a:rPr lang="en-US" dirty="0" smtClean="0"/>
                        <a:t>0.8</a:t>
                      </a:r>
                      <a:endParaRPr lang="en-US" dirty="0"/>
                    </a:p>
                  </a:txBody>
                  <a:tcPr/>
                </a:tc>
                <a:tc>
                  <a:txBody>
                    <a:bodyPr/>
                    <a:lstStyle/>
                    <a:p>
                      <a:r>
                        <a:rPr lang="en-US" dirty="0" smtClean="0"/>
                        <a:t>13.1</a:t>
                      </a:r>
                      <a:endParaRPr lang="en-US" dirty="0"/>
                    </a:p>
                  </a:txBody>
                  <a:tcPr/>
                </a:tc>
              </a:tr>
              <a:tr h="370840">
                <a:tc>
                  <a:txBody>
                    <a:bodyPr/>
                    <a:lstStyle/>
                    <a:p>
                      <a:r>
                        <a:rPr lang="en-US" dirty="0" smtClean="0"/>
                        <a:t>Holland</a:t>
                      </a:r>
                      <a:endParaRPr lang="en-US" dirty="0"/>
                    </a:p>
                  </a:txBody>
                  <a:tcPr/>
                </a:tc>
                <a:tc>
                  <a:txBody>
                    <a:bodyPr/>
                    <a:lstStyle/>
                    <a:p>
                      <a:r>
                        <a:rPr lang="en-US" dirty="0" smtClean="0"/>
                        <a:t>9.8</a:t>
                      </a:r>
                      <a:endParaRPr lang="en-US" dirty="0"/>
                    </a:p>
                  </a:txBody>
                  <a:tcPr/>
                </a:tc>
                <a:tc>
                  <a:txBody>
                    <a:bodyPr/>
                    <a:lstStyle/>
                    <a:p>
                      <a:r>
                        <a:rPr lang="en-US" dirty="0" smtClean="0"/>
                        <a:t>1.2</a:t>
                      </a:r>
                      <a:endParaRPr lang="en-US" dirty="0"/>
                    </a:p>
                  </a:txBody>
                  <a:tcPr/>
                </a:tc>
                <a:tc>
                  <a:txBody>
                    <a:bodyPr/>
                    <a:lstStyle/>
                    <a:p>
                      <a:r>
                        <a:rPr lang="en-US" dirty="0" smtClean="0"/>
                        <a:t>11.0</a:t>
                      </a:r>
                      <a:endParaRPr lang="en-US" dirty="0"/>
                    </a:p>
                  </a:txBody>
                  <a:tcPr/>
                </a:tc>
              </a:tr>
              <a:tr h="370840">
                <a:tc>
                  <a:txBody>
                    <a:bodyPr/>
                    <a:lstStyle/>
                    <a:p>
                      <a:r>
                        <a:rPr lang="en-US" dirty="0" smtClean="0"/>
                        <a:t>Italy</a:t>
                      </a:r>
                      <a:endParaRPr lang="en-US" dirty="0"/>
                    </a:p>
                  </a:txBody>
                  <a:tcPr/>
                </a:tc>
                <a:tc>
                  <a:txBody>
                    <a:bodyPr/>
                    <a:lstStyle/>
                    <a:p>
                      <a:r>
                        <a:rPr lang="en-US" dirty="0" smtClean="0"/>
                        <a:t>8.2</a:t>
                      </a:r>
                      <a:endParaRPr lang="en-US" dirty="0"/>
                    </a:p>
                  </a:txBody>
                  <a:tcPr/>
                </a:tc>
                <a:tc>
                  <a:txBody>
                    <a:bodyPr/>
                    <a:lstStyle/>
                    <a:p>
                      <a:r>
                        <a:rPr lang="en-US" dirty="0" smtClean="0"/>
                        <a:t>1.7</a:t>
                      </a:r>
                      <a:endParaRPr lang="en-US" dirty="0"/>
                    </a:p>
                  </a:txBody>
                  <a:tcPr/>
                </a:tc>
                <a:tc>
                  <a:txBody>
                    <a:bodyPr/>
                    <a:lstStyle/>
                    <a:p>
                      <a:r>
                        <a:rPr lang="en-US" dirty="0" smtClean="0"/>
                        <a:t>9.9</a:t>
                      </a:r>
                      <a:endParaRPr lang="en-US" dirty="0"/>
                    </a:p>
                  </a:txBody>
                  <a:tcPr/>
                </a:tc>
              </a:tr>
              <a:tr h="370840">
                <a:tc>
                  <a:txBody>
                    <a:bodyPr/>
                    <a:lstStyle/>
                    <a:p>
                      <a:r>
                        <a:rPr lang="en-US" dirty="0" smtClean="0"/>
                        <a:t>Portugal</a:t>
                      </a:r>
                      <a:endParaRPr lang="en-US" dirty="0"/>
                    </a:p>
                  </a:txBody>
                  <a:tcPr/>
                </a:tc>
                <a:tc>
                  <a:txBody>
                    <a:bodyPr/>
                    <a:lstStyle/>
                    <a:p>
                      <a:r>
                        <a:rPr lang="en-US" dirty="0" smtClean="0"/>
                        <a:t>8.2</a:t>
                      </a:r>
                      <a:endParaRPr lang="en-US" dirty="0"/>
                    </a:p>
                  </a:txBody>
                  <a:tcPr/>
                </a:tc>
                <a:tc>
                  <a:txBody>
                    <a:bodyPr/>
                    <a:lstStyle/>
                    <a:p>
                      <a:r>
                        <a:rPr lang="en-US" dirty="0" smtClean="0"/>
                        <a:t>1.7</a:t>
                      </a:r>
                      <a:endParaRPr lang="en-US" dirty="0"/>
                    </a:p>
                  </a:txBody>
                  <a:tcPr/>
                </a:tc>
                <a:tc>
                  <a:txBody>
                    <a:bodyPr/>
                    <a:lstStyle/>
                    <a:p>
                      <a:r>
                        <a:rPr lang="en-US" dirty="0" smtClean="0"/>
                        <a:t>9.9</a:t>
                      </a:r>
                      <a:endParaRPr lang="en-US" dirty="0"/>
                    </a:p>
                  </a:txBody>
                  <a:tcPr/>
                </a:tc>
              </a:tr>
              <a:tr h="370840">
                <a:tc>
                  <a:txBody>
                    <a:bodyPr/>
                    <a:lstStyle/>
                    <a:p>
                      <a:r>
                        <a:rPr lang="en-US" dirty="0" smtClean="0"/>
                        <a:t>Spain</a:t>
                      </a:r>
                      <a:endParaRPr lang="en-US" dirty="0"/>
                    </a:p>
                  </a:txBody>
                  <a:tcPr/>
                </a:tc>
                <a:tc>
                  <a:txBody>
                    <a:bodyPr/>
                    <a:lstStyle/>
                    <a:p>
                      <a:r>
                        <a:rPr lang="en-US" dirty="0" smtClean="0"/>
                        <a:t>8.1</a:t>
                      </a:r>
                      <a:endParaRPr lang="en-US" dirty="0"/>
                    </a:p>
                  </a:txBody>
                  <a:tcPr/>
                </a:tc>
                <a:tc>
                  <a:txBody>
                    <a:bodyPr/>
                    <a:lstStyle/>
                    <a:p>
                      <a:r>
                        <a:rPr lang="en-US" dirty="0" smtClean="0"/>
                        <a:t>0.9</a:t>
                      </a:r>
                      <a:endParaRPr lang="en-US" dirty="0"/>
                    </a:p>
                  </a:txBody>
                  <a:tcPr/>
                </a:tc>
                <a:tc>
                  <a:txBody>
                    <a:bodyPr/>
                    <a:lstStyle/>
                    <a:p>
                      <a:r>
                        <a:rPr lang="en-US" dirty="0" smtClean="0"/>
                        <a:t>9.0</a:t>
                      </a:r>
                      <a:endParaRPr lang="en-US" dirty="0"/>
                    </a:p>
                  </a:txBody>
                  <a:tcPr/>
                </a:tc>
              </a:tr>
              <a:tr h="370840">
                <a:tc>
                  <a:txBody>
                    <a:bodyPr/>
                    <a:lstStyle/>
                    <a:p>
                      <a:r>
                        <a:rPr lang="en-US" dirty="0" smtClean="0"/>
                        <a:t>Greece</a:t>
                      </a:r>
                      <a:endParaRPr lang="en-US" dirty="0"/>
                    </a:p>
                  </a:txBody>
                  <a:tcPr/>
                </a:tc>
                <a:tc>
                  <a:txBody>
                    <a:bodyPr/>
                    <a:lstStyle/>
                    <a:p>
                      <a:r>
                        <a:rPr lang="en-US" dirty="0" smtClean="0"/>
                        <a:t>3.3</a:t>
                      </a:r>
                      <a:endParaRPr lang="en-US" dirty="0"/>
                    </a:p>
                  </a:txBody>
                  <a:tcPr/>
                </a:tc>
                <a:tc>
                  <a:txBody>
                    <a:bodyPr/>
                    <a:lstStyle/>
                    <a:p>
                      <a:r>
                        <a:rPr lang="en-US" dirty="0" smtClean="0"/>
                        <a:t>1.3</a:t>
                      </a:r>
                      <a:endParaRPr lang="en-US" dirty="0"/>
                    </a:p>
                  </a:txBody>
                  <a:tcPr/>
                </a:tc>
                <a:tc>
                  <a:txBody>
                    <a:bodyPr/>
                    <a:lstStyle/>
                    <a:p>
                      <a:r>
                        <a:rPr lang="en-US" dirty="0" smtClean="0"/>
                        <a:t>4.6</a:t>
                      </a:r>
                      <a:endParaRPr lang="en-US" dirty="0"/>
                    </a:p>
                  </a:txBody>
                  <a:tcPr/>
                </a:tc>
              </a:tr>
            </a:tbl>
          </a:graphicData>
        </a:graphic>
      </p:graphicFrame>
    </p:spTree>
    <p:extLst>
      <p:ext uri="{BB962C8B-B14F-4D97-AF65-F5344CB8AC3E}">
        <p14:creationId xmlns:p14="http://schemas.microsoft.com/office/powerpoint/2010/main" val="41548391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Notes, Table 4</a:t>
            </a:r>
            <a:br>
              <a:rPr lang="en-US" sz="3200" dirty="0" smtClean="0"/>
            </a:br>
            <a:endParaRPr lang="en-US" sz="3200"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1. Based in general on </a:t>
            </a:r>
            <a:r>
              <a:rPr lang="en-US" cap="small" dirty="0"/>
              <a:t>U.N. Demographic Yearbook</a:t>
            </a:r>
            <a:r>
              <a:rPr lang="en-US" dirty="0"/>
              <a:t> (1998) as reported in David C. </a:t>
            </a:r>
            <a:r>
              <a:rPr lang="en-US" dirty="0" err="1"/>
              <a:t>Stolinsky</a:t>
            </a:r>
            <a:r>
              <a:rPr lang="en-US" dirty="0"/>
              <a:t>, "America: The Most Violent Nation?" </a:t>
            </a:r>
            <a:r>
              <a:rPr lang="en-US" cap="small" dirty="0"/>
              <a:t>Medical Sentinel</a:t>
            </a:r>
            <a:r>
              <a:rPr lang="en-US" dirty="0"/>
              <a:t> v. 5 (# 6 2000) 199-201. It should be understood that, though the 1998 YEARBOOK gives figures for as late as 1996, the figures are not necessarily for that year. The YEARBOOK contains the latest figure each nation has provided the U.N. which may be 1996, 1995, or 1994.</a:t>
            </a:r>
          </a:p>
          <a:p>
            <a:pPr marL="0" indent="0">
              <a:buNone/>
            </a:pPr>
            <a:r>
              <a:rPr lang="en-US" dirty="0"/>
              <a:t> </a:t>
            </a:r>
          </a:p>
          <a:p>
            <a:pPr marL="0" indent="0">
              <a:buNone/>
            </a:pPr>
            <a:r>
              <a:rPr lang="en-US" dirty="0"/>
              <a:t>2. The Swiss homicide figure </a:t>
            </a:r>
            <a:r>
              <a:rPr lang="en-US" dirty="0" err="1"/>
              <a:t>Stolinsky</a:t>
            </a:r>
            <a:r>
              <a:rPr lang="en-US" dirty="0"/>
              <a:t>, supra, reports is an error because it combines attempts with actual murders. We have computed the Swiss murder rate by averaging the 1994 and 1995 Swiss National Police figures for actual murders in those years given in R.A.I. </a:t>
            </a:r>
            <a:r>
              <a:rPr lang="en-US" dirty="0" err="1"/>
              <a:t>Munday</a:t>
            </a:r>
            <a:r>
              <a:rPr lang="en-US" dirty="0"/>
              <a:t> &amp; J.A. Stevenson, GUNS AND VIOLENCE: THE DEBATE BEFORE LORD CULLEN (Essex, Eng., Piedmont: 1996) at p. 268. </a:t>
            </a:r>
          </a:p>
          <a:p>
            <a:endParaRPr lang="en-US" dirty="0"/>
          </a:p>
        </p:txBody>
      </p:sp>
    </p:spTree>
    <p:extLst>
      <p:ext uri="{BB962C8B-B14F-4D97-AF65-F5344CB8AC3E}">
        <p14:creationId xmlns:p14="http://schemas.microsoft.com/office/powerpoint/2010/main" val="29670000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guns, more death?</a:t>
            </a:r>
            <a:endParaRPr lang="en-US" dirty="0"/>
          </a:p>
        </p:txBody>
      </p:sp>
      <p:sp>
        <p:nvSpPr>
          <p:cNvPr id="3" name="Content Placeholder 2"/>
          <p:cNvSpPr>
            <a:spLocks noGrp="1"/>
          </p:cNvSpPr>
          <p:nvPr>
            <p:ph idx="1"/>
          </p:nvPr>
        </p:nvSpPr>
        <p:spPr/>
        <p:txBody>
          <a:bodyPr/>
          <a:lstStyle/>
          <a:p>
            <a:endParaRPr lang="en-US" dirty="0" smtClean="0"/>
          </a:p>
          <a:p>
            <a:r>
              <a:rPr lang="en-US" dirty="0" smtClean="0"/>
              <a:t>Does access to firearms by civilians increase murder rates and suicide rates?</a:t>
            </a:r>
          </a:p>
          <a:p>
            <a:endParaRPr lang="en-US" dirty="0"/>
          </a:p>
          <a:p>
            <a:r>
              <a:rPr lang="en-US" dirty="0" smtClean="0"/>
              <a:t>No </a:t>
            </a:r>
            <a:r>
              <a:rPr lang="en-US" dirty="0"/>
              <a:t>apparent correlation between </a:t>
            </a:r>
            <a:r>
              <a:rPr lang="en-US" dirty="0" smtClean="0"/>
              <a:t>total intentional death rate </a:t>
            </a:r>
            <a:r>
              <a:rPr lang="en-US" dirty="0"/>
              <a:t>and civilian firearms ownership</a:t>
            </a:r>
            <a:endParaRPr lang="en-US" dirty="0"/>
          </a:p>
        </p:txBody>
      </p:sp>
    </p:spTree>
    <p:extLst>
      <p:ext uri="{BB962C8B-B14F-4D97-AF65-F5344CB8AC3E}">
        <p14:creationId xmlns:p14="http://schemas.microsoft.com/office/powerpoint/2010/main" val="75580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5 </a:t>
            </a:r>
            <a:br>
              <a:rPr lang="en-US" sz="3200" dirty="0" smtClean="0"/>
            </a:br>
            <a:r>
              <a:rPr lang="en-US" sz="3200" dirty="0" smtClean="0"/>
              <a:t>European Gun/Handgun Violent Death</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1477865"/>
              </p:ext>
            </p:extLst>
          </p:nvPr>
        </p:nvGraphicFramePr>
        <p:xfrm>
          <a:off x="457200" y="1926166"/>
          <a:ext cx="8229600" cy="3881119"/>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588433">
                <a:tc>
                  <a:txBody>
                    <a:bodyPr/>
                    <a:lstStyle/>
                    <a:p>
                      <a:r>
                        <a:rPr lang="en-US" dirty="0" smtClean="0"/>
                        <a:t>Nation</a:t>
                      </a:r>
                      <a:endParaRPr lang="en-US" dirty="0"/>
                    </a:p>
                  </a:txBody>
                  <a:tcPr/>
                </a:tc>
                <a:tc>
                  <a:txBody>
                    <a:bodyPr/>
                    <a:lstStyle/>
                    <a:p>
                      <a:r>
                        <a:rPr lang="en-US" dirty="0" smtClean="0"/>
                        <a:t>Suicide</a:t>
                      </a:r>
                    </a:p>
                    <a:p>
                      <a:r>
                        <a:rPr lang="en-US" dirty="0" smtClean="0"/>
                        <a:t> w /handgun</a:t>
                      </a:r>
                      <a:endParaRPr lang="en-US" dirty="0"/>
                    </a:p>
                  </a:txBody>
                  <a:tcPr/>
                </a:tc>
                <a:tc>
                  <a:txBody>
                    <a:bodyPr/>
                    <a:lstStyle/>
                    <a:p>
                      <a:r>
                        <a:rPr lang="en-US" dirty="0" smtClean="0"/>
                        <a:t>Murder </a:t>
                      </a:r>
                    </a:p>
                    <a:p>
                      <a:r>
                        <a:rPr lang="en-US" dirty="0" smtClean="0"/>
                        <a:t>w/ handgun</a:t>
                      </a:r>
                      <a:endParaRPr lang="en-US" dirty="0"/>
                    </a:p>
                  </a:txBody>
                  <a:tcPr/>
                </a:tc>
                <a:tc>
                  <a:txBody>
                    <a:bodyPr/>
                    <a:lstStyle/>
                    <a:p>
                      <a:r>
                        <a:rPr lang="en-US" dirty="0" smtClean="0"/>
                        <a:t>Percent households w/ guns</a:t>
                      </a:r>
                      <a:endParaRPr lang="en-US" dirty="0"/>
                    </a:p>
                  </a:txBody>
                  <a:tcPr/>
                </a:tc>
                <a:tc>
                  <a:txBody>
                    <a:bodyPr/>
                    <a:lstStyle/>
                    <a:p>
                      <a:r>
                        <a:rPr lang="en-US" dirty="0" smtClean="0"/>
                        <a:t>Percent households w/ handguns</a:t>
                      </a:r>
                      <a:endParaRPr lang="en-US" dirty="0"/>
                    </a:p>
                  </a:txBody>
                  <a:tcPr/>
                </a:tc>
              </a:tr>
              <a:tr h="370840">
                <a:tc>
                  <a:txBody>
                    <a:bodyPr/>
                    <a:lstStyle/>
                    <a:p>
                      <a:r>
                        <a:rPr lang="en-US" dirty="0" smtClean="0"/>
                        <a:t>Belgium</a:t>
                      </a:r>
                      <a:endParaRPr lang="en-US" dirty="0"/>
                    </a:p>
                  </a:txBody>
                  <a:tcPr/>
                </a:tc>
                <a:tc>
                  <a:txBody>
                    <a:bodyPr/>
                    <a:lstStyle/>
                    <a:p>
                      <a:r>
                        <a:rPr lang="en-US" dirty="0" smtClean="0"/>
                        <a:t>18.7</a:t>
                      </a:r>
                      <a:endParaRPr lang="en-US" dirty="0"/>
                    </a:p>
                  </a:txBody>
                  <a:tcPr/>
                </a:tc>
                <a:tc>
                  <a:txBody>
                    <a:bodyPr/>
                    <a:lstStyle/>
                    <a:p>
                      <a:r>
                        <a:rPr lang="en-US" dirty="0" smtClean="0"/>
                        <a:t>1.7</a:t>
                      </a:r>
                      <a:endParaRPr lang="en-US" dirty="0"/>
                    </a:p>
                  </a:txBody>
                  <a:tcPr/>
                </a:tc>
                <a:tc>
                  <a:txBody>
                    <a:bodyPr/>
                    <a:lstStyle/>
                    <a:p>
                      <a:r>
                        <a:rPr lang="en-US" dirty="0" smtClean="0"/>
                        <a:t>16.6%</a:t>
                      </a:r>
                      <a:endParaRPr lang="en-US" dirty="0"/>
                    </a:p>
                  </a:txBody>
                  <a:tcPr/>
                </a:tc>
                <a:tc>
                  <a:txBody>
                    <a:bodyPr/>
                    <a:lstStyle/>
                    <a:p>
                      <a:r>
                        <a:rPr lang="en-US" dirty="0" smtClean="0"/>
                        <a:t>6.8%</a:t>
                      </a:r>
                      <a:endParaRPr lang="en-US" dirty="0"/>
                    </a:p>
                  </a:txBody>
                  <a:tcPr/>
                </a:tc>
              </a:tr>
              <a:tr h="370840">
                <a:tc>
                  <a:txBody>
                    <a:bodyPr/>
                    <a:lstStyle/>
                    <a:p>
                      <a:r>
                        <a:rPr lang="en-US" dirty="0" smtClean="0"/>
                        <a:t>France</a:t>
                      </a:r>
                      <a:endParaRPr lang="en-US" dirty="0"/>
                    </a:p>
                  </a:txBody>
                  <a:tcPr/>
                </a:tc>
                <a:tc>
                  <a:txBody>
                    <a:bodyPr/>
                    <a:lstStyle/>
                    <a:p>
                      <a:r>
                        <a:rPr lang="en-US" dirty="0" smtClean="0"/>
                        <a:t>20.8</a:t>
                      </a:r>
                      <a:endParaRPr lang="en-US" dirty="0"/>
                    </a:p>
                  </a:txBody>
                  <a:tcPr/>
                </a:tc>
                <a:tc>
                  <a:txBody>
                    <a:bodyPr/>
                    <a:lstStyle/>
                    <a:p>
                      <a:r>
                        <a:rPr lang="en-US" dirty="0" smtClean="0"/>
                        <a:t>1.1</a:t>
                      </a:r>
                      <a:endParaRPr lang="en-US" dirty="0"/>
                    </a:p>
                  </a:txBody>
                  <a:tcPr/>
                </a:tc>
                <a:tc>
                  <a:txBody>
                    <a:bodyPr/>
                    <a:lstStyle/>
                    <a:p>
                      <a:r>
                        <a:rPr lang="en-US" dirty="0" smtClean="0"/>
                        <a:t>22.6%</a:t>
                      </a:r>
                      <a:endParaRPr lang="en-US" dirty="0"/>
                    </a:p>
                  </a:txBody>
                  <a:tcPr/>
                </a:tc>
                <a:tc>
                  <a:txBody>
                    <a:bodyPr/>
                    <a:lstStyle/>
                    <a:p>
                      <a:r>
                        <a:rPr lang="en-US" dirty="0" smtClean="0"/>
                        <a:t>5.5%</a:t>
                      </a:r>
                      <a:endParaRPr lang="en-US" dirty="0"/>
                    </a:p>
                  </a:txBody>
                  <a:tcPr/>
                </a:tc>
              </a:tr>
              <a:tr h="370840">
                <a:tc>
                  <a:txBody>
                    <a:bodyPr/>
                    <a:lstStyle/>
                    <a:p>
                      <a:r>
                        <a:rPr lang="en-US" dirty="0" smtClean="0"/>
                        <a:t>W Germany</a:t>
                      </a:r>
                      <a:endParaRPr lang="en-US" dirty="0"/>
                    </a:p>
                  </a:txBody>
                  <a:tcPr/>
                </a:tc>
                <a:tc>
                  <a:txBody>
                    <a:bodyPr/>
                    <a:lstStyle/>
                    <a:p>
                      <a:r>
                        <a:rPr lang="en-US" dirty="0" smtClean="0"/>
                        <a:t>15.8</a:t>
                      </a:r>
                      <a:endParaRPr lang="en-US" dirty="0"/>
                    </a:p>
                  </a:txBody>
                  <a:tcPr/>
                </a:tc>
                <a:tc>
                  <a:txBody>
                    <a:bodyPr/>
                    <a:lstStyle/>
                    <a:p>
                      <a:r>
                        <a:rPr lang="en-US" dirty="0" smtClean="0"/>
                        <a:t>1.1</a:t>
                      </a:r>
                      <a:endParaRPr lang="en-US" dirty="0"/>
                    </a:p>
                  </a:txBody>
                  <a:tcPr/>
                </a:tc>
                <a:tc>
                  <a:txBody>
                    <a:bodyPr/>
                    <a:lstStyle/>
                    <a:p>
                      <a:r>
                        <a:rPr lang="en-US" dirty="0" smtClean="0"/>
                        <a:t>8.9%</a:t>
                      </a:r>
                      <a:endParaRPr lang="en-US" dirty="0"/>
                    </a:p>
                  </a:txBody>
                  <a:tcPr/>
                </a:tc>
                <a:tc>
                  <a:txBody>
                    <a:bodyPr/>
                    <a:lstStyle/>
                    <a:p>
                      <a:r>
                        <a:rPr lang="en-US" dirty="0" smtClean="0"/>
                        <a:t>6.7%</a:t>
                      </a:r>
                      <a:endParaRPr lang="en-US" dirty="0"/>
                    </a:p>
                  </a:txBody>
                  <a:tcPr/>
                </a:tc>
              </a:tr>
              <a:tr h="370840">
                <a:tc>
                  <a:txBody>
                    <a:bodyPr/>
                    <a:lstStyle/>
                    <a:p>
                      <a:r>
                        <a:rPr lang="en-US" dirty="0" smtClean="0"/>
                        <a:t>Holland</a:t>
                      </a:r>
                      <a:endParaRPr lang="en-US" dirty="0"/>
                    </a:p>
                  </a:txBody>
                  <a:tcPr/>
                </a:tc>
                <a:tc>
                  <a:txBody>
                    <a:bodyPr/>
                    <a:lstStyle/>
                    <a:p>
                      <a:r>
                        <a:rPr lang="en-US" dirty="0" smtClean="0"/>
                        <a:t>9.8</a:t>
                      </a:r>
                      <a:endParaRPr lang="en-US" dirty="0"/>
                    </a:p>
                  </a:txBody>
                  <a:tcPr/>
                </a:tc>
                <a:tc>
                  <a:txBody>
                    <a:bodyPr/>
                    <a:lstStyle/>
                    <a:p>
                      <a:r>
                        <a:rPr lang="en-US" dirty="0" smtClean="0"/>
                        <a:t>1.2</a:t>
                      </a:r>
                      <a:endParaRPr lang="en-US" dirty="0"/>
                    </a:p>
                  </a:txBody>
                  <a:tcPr/>
                </a:tc>
                <a:tc>
                  <a:txBody>
                    <a:bodyPr/>
                    <a:lstStyle/>
                    <a:p>
                      <a:r>
                        <a:rPr lang="en-US" dirty="0" smtClean="0"/>
                        <a:t>1.9%</a:t>
                      </a:r>
                      <a:endParaRPr lang="en-US" dirty="0"/>
                    </a:p>
                  </a:txBody>
                  <a:tcPr/>
                </a:tc>
                <a:tc>
                  <a:txBody>
                    <a:bodyPr/>
                    <a:lstStyle/>
                    <a:p>
                      <a:r>
                        <a:rPr lang="en-US" dirty="0" smtClean="0"/>
                        <a:t>1.2%</a:t>
                      </a:r>
                      <a:endParaRPr lang="en-US" dirty="0"/>
                    </a:p>
                  </a:txBody>
                  <a:tcPr/>
                </a:tc>
              </a:tr>
              <a:tr h="370840">
                <a:tc>
                  <a:txBody>
                    <a:bodyPr/>
                    <a:lstStyle/>
                    <a:p>
                      <a:r>
                        <a:rPr lang="en-US" dirty="0" smtClean="0"/>
                        <a:t>Italy</a:t>
                      </a:r>
                      <a:endParaRPr lang="en-US" dirty="0"/>
                    </a:p>
                  </a:txBody>
                  <a:tcPr/>
                </a:tc>
                <a:tc>
                  <a:txBody>
                    <a:bodyPr/>
                    <a:lstStyle/>
                    <a:p>
                      <a:r>
                        <a:rPr lang="en-US" dirty="0" smtClean="0"/>
                        <a:t>8.2</a:t>
                      </a:r>
                      <a:endParaRPr lang="en-US" dirty="0"/>
                    </a:p>
                  </a:txBody>
                  <a:tcPr/>
                </a:tc>
                <a:tc>
                  <a:txBody>
                    <a:bodyPr/>
                    <a:lstStyle/>
                    <a:p>
                      <a:r>
                        <a:rPr lang="en-US" dirty="0" smtClean="0"/>
                        <a:t>1.7</a:t>
                      </a:r>
                      <a:endParaRPr lang="en-US" dirty="0"/>
                    </a:p>
                  </a:txBody>
                  <a:tcPr/>
                </a:tc>
                <a:tc>
                  <a:txBody>
                    <a:bodyPr/>
                    <a:lstStyle/>
                    <a:p>
                      <a:r>
                        <a:rPr lang="en-US" dirty="0" smtClean="0"/>
                        <a:t>16%</a:t>
                      </a:r>
                      <a:endParaRPr lang="en-US" dirty="0"/>
                    </a:p>
                  </a:txBody>
                  <a:tcPr/>
                </a:tc>
                <a:tc>
                  <a:txBody>
                    <a:bodyPr/>
                    <a:lstStyle/>
                    <a:p>
                      <a:r>
                        <a:rPr lang="en-US" dirty="0" smtClean="0"/>
                        <a:t>5.5%</a:t>
                      </a:r>
                      <a:endParaRPr lang="en-US" dirty="0"/>
                    </a:p>
                  </a:txBody>
                  <a:tcPr/>
                </a:tc>
              </a:tr>
              <a:tr h="370840">
                <a:tc>
                  <a:txBody>
                    <a:bodyPr/>
                    <a:lstStyle/>
                    <a:p>
                      <a:r>
                        <a:rPr lang="en-US" dirty="0" smtClean="0"/>
                        <a:t>Norway</a:t>
                      </a:r>
                      <a:endParaRPr lang="en-US" dirty="0"/>
                    </a:p>
                  </a:txBody>
                  <a:tcPr/>
                </a:tc>
                <a:tc>
                  <a:txBody>
                    <a:bodyPr/>
                    <a:lstStyle/>
                    <a:p>
                      <a:r>
                        <a:rPr lang="en-US" dirty="0" smtClean="0"/>
                        <a:t>12.3</a:t>
                      </a:r>
                      <a:endParaRPr lang="en-US" dirty="0"/>
                    </a:p>
                  </a:txBody>
                  <a:tcPr/>
                </a:tc>
                <a:tc>
                  <a:txBody>
                    <a:bodyPr/>
                    <a:lstStyle/>
                    <a:p>
                      <a:r>
                        <a:rPr lang="en-US" dirty="0" smtClean="0"/>
                        <a:t>0.8</a:t>
                      </a:r>
                      <a:endParaRPr lang="en-US" dirty="0"/>
                    </a:p>
                  </a:txBody>
                  <a:tcPr/>
                </a:tc>
                <a:tc>
                  <a:txBody>
                    <a:bodyPr/>
                    <a:lstStyle/>
                    <a:p>
                      <a:r>
                        <a:rPr lang="en-US" dirty="0" smtClean="0"/>
                        <a:t>32%</a:t>
                      </a:r>
                      <a:endParaRPr lang="en-US" dirty="0"/>
                    </a:p>
                  </a:txBody>
                  <a:tcPr/>
                </a:tc>
                <a:tc>
                  <a:txBody>
                    <a:bodyPr/>
                    <a:lstStyle/>
                    <a:p>
                      <a:r>
                        <a:rPr lang="en-US" dirty="0" smtClean="0"/>
                        <a:t>3.8%</a:t>
                      </a:r>
                      <a:endParaRPr lang="en-US" dirty="0"/>
                    </a:p>
                  </a:txBody>
                  <a:tcPr/>
                </a:tc>
              </a:tr>
              <a:tr h="370840">
                <a:tc>
                  <a:txBody>
                    <a:bodyPr/>
                    <a:lstStyle/>
                    <a:p>
                      <a:r>
                        <a:rPr lang="en-US" dirty="0" smtClean="0"/>
                        <a:t>Sweden</a:t>
                      </a:r>
                      <a:endParaRPr lang="en-US" dirty="0"/>
                    </a:p>
                  </a:txBody>
                  <a:tcPr/>
                </a:tc>
                <a:tc>
                  <a:txBody>
                    <a:bodyPr/>
                    <a:lstStyle/>
                    <a:p>
                      <a:r>
                        <a:rPr lang="en-US" dirty="0" smtClean="0"/>
                        <a:t>15.3</a:t>
                      </a:r>
                      <a:endParaRPr lang="en-US" dirty="0"/>
                    </a:p>
                  </a:txBody>
                  <a:tcPr/>
                </a:tc>
                <a:tc>
                  <a:txBody>
                    <a:bodyPr/>
                    <a:lstStyle/>
                    <a:p>
                      <a:r>
                        <a:rPr lang="en-US" dirty="0" smtClean="0"/>
                        <a:t>1.3</a:t>
                      </a:r>
                      <a:endParaRPr lang="en-US" dirty="0"/>
                    </a:p>
                  </a:txBody>
                  <a:tcPr/>
                </a:tc>
                <a:tc>
                  <a:txBody>
                    <a:bodyPr/>
                    <a:lstStyle/>
                    <a:p>
                      <a:r>
                        <a:rPr lang="en-US" dirty="0" smtClean="0"/>
                        <a:t>15.1%</a:t>
                      </a:r>
                      <a:endParaRPr lang="en-US" dirty="0"/>
                    </a:p>
                  </a:txBody>
                  <a:tcPr/>
                </a:tc>
                <a:tc>
                  <a:txBody>
                    <a:bodyPr/>
                    <a:lstStyle/>
                    <a:p>
                      <a:r>
                        <a:rPr lang="en-US" dirty="0" smtClean="0"/>
                        <a:t>1.5%</a:t>
                      </a:r>
                      <a:endParaRPr lang="en-US" dirty="0"/>
                    </a:p>
                  </a:txBody>
                  <a:tcPr/>
                </a:tc>
              </a:tr>
              <a:tr h="370840">
                <a:tc>
                  <a:txBody>
                    <a:bodyPr/>
                    <a:lstStyle/>
                    <a:p>
                      <a:r>
                        <a:rPr lang="en-US" dirty="0" smtClean="0"/>
                        <a:t>Switzerland</a:t>
                      </a:r>
                      <a:endParaRPr lang="en-US" dirty="0"/>
                    </a:p>
                  </a:txBody>
                  <a:tcPr/>
                </a:tc>
                <a:tc>
                  <a:txBody>
                    <a:bodyPr/>
                    <a:lstStyle/>
                    <a:p>
                      <a:r>
                        <a:rPr lang="en-US" dirty="0" smtClean="0"/>
                        <a:t>20.8</a:t>
                      </a:r>
                      <a:endParaRPr lang="en-US" dirty="0"/>
                    </a:p>
                  </a:txBody>
                  <a:tcPr/>
                </a:tc>
                <a:tc>
                  <a:txBody>
                    <a:bodyPr/>
                    <a:lstStyle/>
                    <a:p>
                      <a:r>
                        <a:rPr lang="en-US" dirty="0" smtClean="0"/>
                        <a:t>1.1</a:t>
                      </a:r>
                      <a:endParaRPr lang="en-US" dirty="0"/>
                    </a:p>
                  </a:txBody>
                  <a:tcPr/>
                </a:tc>
                <a:tc>
                  <a:txBody>
                    <a:bodyPr/>
                    <a:lstStyle/>
                    <a:p>
                      <a:r>
                        <a:rPr lang="en-US" dirty="0" smtClean="0"/>
                        <a:t>27.2%</a:t>
                      </a:r>
                      <a:endParaRPr lang="en-US" dirty="0"/>
                    </a:p>
                  </a:txBody>
                  <a:tcPr/>
                </a:tc>
                <a:tc>
                  <a:txBody>
                    <a:bodyPr/>
                    <a:lstStyle/>
                    <a:p>
                      <a:r>
                        <a:rPr lang="en-US" dirty="0" smtClean="0"/>
                        <a:t>12.2%</a:t>
                      </a:r>
                      <a:endParaRPr lang="en-US" dirty="0"/>
                    </a:p>
                  </a:txBody>
                  <a:tcPr/>
                </a:tc>
              </a:tr>
            </a:tbl>
          </a:graphicData>
        </a:graphic>
      </p:graphicFrame>
    </p:spTree>
    <p:extLst>
      <p:ext uri="{BB962C8B-B14F-4D97-AF65-F5344CB8AC3E}">
        <p14:creationId xmlns:p14="http://schemas.microsoft.com/office/powerpoint/2010/main" val="313709457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Notes, Table 5</a:t>
            </a:r>
            <a:endParaRPr lang="en-US" sz="3200" dirty="0"/>
          </a:p>
        </p:txBody>
      </p:sp>
      <p:sp>
        <p:nvSpPr>
          <p:cNvPr id="3" name="Content Placeholder 2"/>
          <p:cNvSpPr>
            <a:spLocks noGrp="1"/>
          </p:cNvSpPr>
          <p:nvPr>
            <p:ph idx="1"/>
          </p:nvPr>
        </p:nvSpPr>
        <p:spPr>
          <a:xfrm>
            <a:off x="457200" y="2201333"/>
            <a:ext cx="8229600" cy="3924830"/>
          </a:xfrm>
        </p:spPr>
        <p:txBody>
          <a:bodyPr/>
          <a:lstStyle/>
          <a:p>
            <a:pPr marL="0" indent="0">
              <a:buNone/>
            </a:pPr>
            <a:r>
              <a:rPr lang="en-US" dirty="0"/>
              <a:t>1. As to derivation of the homicide rates see Table 1, note 1. The data on household firearms ownership come from British Home Office figures printed in R.A.I. </a:t>
            </a:r>
            <a:r>
              <a:rPr lang="en-US" dirty="0" err="1"/>
              <a:t>Munday</a:t>
            </a:r>
            <a:r>
              <a:rPr lang="en-US" dirty="0"/>
              <a:t> &amp; J.A. Stevenson, GUNS AND VIOLENCE: THE DEBATE BEFORE LORD CULLEN (Essex, Eng., Piedmont: 1996) pp. 30 and 275.</a:t>
            </a:r>
          </a:p>
          <a:p>
            <a:endParaRPr lang="en-US" dirty="0"/>
          </a:p>
        </p:txBody>
      </p:sp>
    </p:spTree>
    <p:extLst>
      <p:ext uri="{BB962C8B-B14F-4D97-AF65-F5344CB8AC3E}">
        <p14:creationId xmlns:p14="http://schemas.microsoft.com/office/powerpoint/2010/main" val="302116540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6 </a:t>
            </a:r>
            <a:br>
              <a:rPr lang="en-US" sz="3200" dirty="0" smtClean="0"/>
            </a:br>
            <a:r>
              <a:rPr lang="en-US" sz="3200" dirty="0" smtClean="0"/>
              <a:t>European Firearms-Violent Deaths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1509758"/>
              </p:ext>
            </p:extLst>
          </p:nvPr>
        </p:nvGraphicFramePr>
        <p:xfrm>
          <a:off x="457200" y="2065866"/>
          <a:ext cx="8229600" cy="3510279"/>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en-US" dirty="0" smtClean="0"/>
                        <a:t>Nation</a:t>
                      </a:r>
                      <a:endParaRPr lang="en-US" dirty="0"/>
                    </a:p>
                  </a:txBody>
                  <a:tcPr/>
                </a:tc>
                <a:tc>
                  <a:txBody>
                    <a:bodyPr/>
                    <a:lstStyle/>
                    <a:p>
                      <a:r>
                        <a:rPr lang="en-US" dirty="0" smtClean="0"/>
                        <a:t>Suicide</a:t>
                      </a:r>
                      <a:endParaRPr lang="en-US" dirty="0"/>
                    </a:p>
                  </a:txBody>
                  <a:tcPr/>
                </a:tc>
                <a:tc>
                  <a:txBody>
                    <a:bodyPr/>
                    <a:lstStyle/>
                    <a:p>
                      <a:r>
                        <a:rPr lang="en-US" dirty="0" smtClean="0"/>
                        <a:t>Suicide with gun</a:t>
                      </a:r>
                      <a:endParaRPr lang="en-US" dirty="0"/>
                    </a:p>
                  </a:txBody>
                  <a:tcPr/>
                </a:tc>
                <a:tc>
                  <a:txBody>
                    <a:bodyPr/>
                    <a:lstStyle/>
                    <a:p>
                      <a:r>
                        <a:rPr lang="en-US" dirty="0" smtClean="0"/>
                        <a:t>Murder</a:t>
                      </a:r>
                      <a:endParaRPr lang="en-US" dirty="0"/>
                    </a:p>
                  </a:txBody>
                  <a:tcPr/>
                </a:tc>
                <a:tc>
                  <a:txBody>
                    <a:bodyPr/>
                    <a:lstStyle/>
                    <a:p>
                      <a:r>
                        <a:rPr lang="en-US" dirty="0" smtClean="0"/>
                        <a:t>Murder with gun</a:t>
                      </a:r>
                      <a:endParaRPr lang="en-US" dirty="0"/>
                    </a:p>
                  </a:txBody>
                  <a:tcPr/>
                </a:tc>
                <a:tc>
                  <a:txBody>
                    <a:bodyPr/>
                    <a:lstStyle/>
                    <a:p>
                      <a:r>
                        <a:rPr lang="en-US" dirty="0" smtClean="0"/>
                        <a:t>Guns per 100,000 population</a:t>
                      </a:r>
                      <a:endParaRPr lang="en-US" dirty="0"/>
                    </a:p>
                  </a:txBody>
                  <a:tcPr/>
                </a:tc>
              </a:tr>
              <a:tr h="370840">
                <a:tc>
                  <a:txBody>
                    <a:bodyPr/>
                    <a:lstStyle/>
                    <a:p>
                      <a:r>
                        <a:rPr lang="en-US" dirty="0" smtClean="0"/>
                        <a:t>Austria</a:t>
                      </a:r>
                      <a:endParaRPr lang="en-US" dirty="0"/>
                    </a:p>
                  </a:txBody>
                  <a:tcPr/>
                </a:tc>
                <a:tc>
                  <a:txBody>
                    <a:bodyPr/>
                    <a:lstStyle/>
                    <a:p>
                      <a:r>
                        <a:rPr lang="en-US" dirty="0" smtClean="0"/>
                        <a:t>N/A</a:t>
                      </a:r>
                      <a:endParaRPr lang="en-US" dirty="0"/>
                    </a:p>
                  </a:txBody>
                  <a:tcPr/>
                </a:tc>
                <a:tc>
                  <a:txBody>
                    <a:bodyPr/>
                    <a:lstStyle/>
                    <a:p>
                      <a:r>
                        <a:rPr lang="en-US" dirty="0" smtClean="0"/>
                        <a:t>N/A</a:t>
                      </a:r>
                      <a:endParaRPr lang="en-US" dirty="0"/>
                    </a:p>
                  </a:txBody>
                  <a:tcPr/>
                </a:tc>
                <a:tc>
                  <a:txBody>
                    <a:bodyPr/>
                    <a:lstStyle/>
                    <a:p>
                      <a:r>
                        <a:rPr lang="en-US" dirty="0" smtClean="0"/>
                        <a:t>2.14</a:t>
                      </a:r>
                      <a:endParaRPr lang="en-US" dirty="0"/>
                    </a:p>
                  </a:txBody>
                  <a:tcPr/>
                </a:tc>
                <a:tc>
                  <a:txBody>
                    <a:bodyPr/>
                    <a:lstStyle/>
                    <a:p>
                      <a:r>
                        <a:rPr lang="en-US" dirty="0" smtClean="0"/>
                        <a:t>0.54</a:t>
                      </a:r>
                      <a:endParaRPr lang="en-US" dirty="0"/>
                    </a:p>
                  </a:txBody>
                  <a:tcPr/>
                </a:tc>
                <a:tc>
                  <a:txBody>
                    <a:bodyPr/>
                    <a:lstStyle/>
                    <a:p>
                      <a:r>
                        <a:rPr lang="en-US" dirty="0" smtClean="0"/>
                        <a:t>41.02</a:t>
                      </a:r>
                      <a:endParaRPr lang="en-US" dirty="0"/>
                    </a:p>
                  </a:txBody>
                  <a:tcPr/>
                </a:tc>
              </a:tr>
              <a:tr h="370840">
                <a:tc>
                  <a:txBody>
                    <a:bodyPr/>
                    <a:lstStyle/>
                    <a:p>
                      <a:r>
                        <a:rPr lang="en-US" dirty="0" smtClean="0"/>
                        <a:t>Belarus</a:t>
                      </a:r>
                      <a:endParaRPr lang="en-US" dirty="0"/>
                    </a:p>
                  </a:txBody>
                  <a:tcPr/>
                </a:tc>
                <a:tc>
                  <a:txBody>
                    <a:bodyPr/>
                    <a:lstStyle/>
                    <a:p>
                      <a:r>
                        <a:rPr lang="en-US" dirty="0" smtClean="0"/>
                        <a:t>27.26</a:t>
                      </a:r>
                      <a:endParaRPr lang="en-US" dirty="0"/>
                    </a:p>
                  </a:txBody>
                  <a:tcPr/>
                </a:tc>
                <a:tc>
                  <a:txBody>
                    <a:bodyPr/>
                    <a:lstStyle/>
                    <a:p>
                      <a:r>
                        <a:rPr lang="en-US" dirty="0" smtClean="0"/>
                        <a:t>N/A</a:t>
                      </a:r>
                      <a:endParaRPr lang="en-US" dirty="0"/>
                    </a:p>
                  </a:txBody>
                  <a:tcPr/>
                </a:tc>
                <a:tc>
                  <a:txBody>
                    <a:bodyPr/>
                    <a:lstStyle/>
                    <a:p>
                      <a:r>
                        <a:rPr lang="en-US" dirty="0" smtClean="0"/>
                        <a:t>9.86</a:t>
                      </a:r>
                      <a:endParaRPr lang="en-US" dirty="0"/>
                    </a:p>
                  </a:txBody>
                  <a:tcPr/>
                </a:tc>
                <a:tc>
                  <a:txBody>
                    <a:bodyPr/>
                    <a:lstStyle/>
                    <a:p>
                      <a:r>
                        <a:rPr lang="en-US" dirty="0" smtClean="0"/>
                        <a:t>N/A</a:t>
                      </a:r>
                      <a:endParaRPr lang="en-US" dirty="0"/>
                    </a:p>
                  </a:txBody>
                  <a:tcPr/>
                </a:tc>
                <a:tc>
                  <a:txBody>
                    <a:bodyPr/>
                    <a:lstStyle/>
                    <a:p>
                      <a:r>
                        <a:rPr lang="en-US" dirty="0" smtClean="0"/>
                        <a:t>16.5</a:t>
                      </a:r>
                      <a:endParaRPr lang="en-US" dirty="0"/>
                    </a:p>
                  </a:txBody>
                  <a:tcPr/>
                </a:tc>
              </a:tr>
              <a:tr h="370840">
                <a:tc>
                  <a:txBody>
                    <a:bodyPr/>
                    <a:lstStyle/>
                    <a:p>
                      <a:r>
                        <a:rPr lang="en-US" dirty="0" smtClean="0"/>
                        <a:t>Czech Rep.</a:t>
                      </a:r>
                      <a:endParaRPr lang="en-US" dirty="0"/>
                    </a:p>
                  </a:txBody>
                  <a:tcPr/>
                </a:tc>
                <a:tc>
                  <a:txBody>
                    <a:bodyPr/>
                    <a:lstStyle/>
                    <a:p>
                      <a:r>
                        <a:rPr lang="en-US" dirty="0" smtClean="0"/>
                        <a:t>9.88</a:t>
                      </a:r>
                      <a:endParaRPr lang="en-US" dirty="0"/>
                    </a:p>
                  </a:txBody>
                  <a:tcPr/>
                </a:tc>
                <a:tc>
                  <a:txBody>
                    <a:bodyPr/>
                    <a:lstStyle/>
                    <a:p>
                      <a:r>
                        <a:rPr lang="en-US" dirty="0" smtClean="0"/>
                        <a:t>1.01</a:t>
                      </a:r>
                      <a:endParaRPr lang="en-US" dirty="0"/>
                    </a:p>
                  </a:txBody>
                  <a:tcPr/>
                </a:tc>
                <a:tc>
                  <a:txBody>
                    <a:bodyPr/>
                    <a:lstStyle/>
                    <a:p>
                      <a:r>
                        <a:rPr lang="en-US" dirty="0" smtClean="0"/>
                        <a:t>2.80</a:t>
                      </a:r>
                      <a:endParaRPr lang="en-US" dirty="0"/>
                    </a:p>
                  </a:txBody>
                  <a:tcPr/>
                </a:tc>
                <a:tc>
                  <a:txBody>
                    <a:bodyPr/>
                    <a:lstStyle/>
                    <a:p>
                      <a:r>
                        <a:rPr lang="en-US" dirty="0" smtClean="0"/>
                        <a:t>0.92</a:t>
                      </a:r>
                      <a:endParaRPr lang="en-US" dirty="0"/>
                    </a:p>
                  </a:txBody>
                  <a:tcPr/>
                </a:tc>
                <a:tc>
                  <a:txBody>
                    <a:bodyPr/>
                    <a:lstStyle/>
                    <a:p>
                      <a:r>
                        <a:rPr lang="en-US" dirty="0" smtClean="0"/>
                        <a:t>27.58</a:t>
                      </a:r>
                      <a:endParaRPr lang="en-US" dirty="0"/>
                    </a:p>
                  </a:txBody>
                  <a:tcPr/>
                </a:tc>
              </a:tr>
              <a:tr h="370840">
                <a:tc>
                  <a:txBody>
                    <a:bodyPr/>
                    <a:lstStyle/>
                    <a:p>
                      <a:r>
                        <a:rPr lang="en-US" dirty="0" smtClean="0"/>
                        <a:t>Estonia</a:t>
                      </a:r>
                      <a:endParaRPr lang="en-US" dirty="0"/>
                    </a:p>
                  </a:txBody>
                  <a:tcPr/>
                </a:tc>
                <a:tc>
                  <a:txBody>
                    <a:bodyPr/>
                    <a:lstStyle/>
                    <a:p>
                      <a:r>
                        <a:rPr lang="en-US" dirty="0" smtClean="0"/>
                        <a:t>39.99</a:t>
                      </a:r>
                      <a:endParaRPr lang="en-US" dirty="0"/>
                    </a:p>
                  </a:txBody>
                  <a:tcPr/>
                </a:tc>
                <a:tc>
                  <a:txBody>
                    <a:bodyPr/>
                    <a:lstStyle/>
                    <a:p>
                      <a:r>
                        <a:rPr lang="en-US" dirty="0" smtClean="0"/>
                        <a:t>3.63</a:t>
                      </a:r>
                      <a:endParaRPr lang="en-US" dirty="0"/>
                    </a:p>
                  </a:txBody>
                  <a:tcPr/>
                </a:tc>
                <a:tc>
                  <a:txBody>
                    <a:bodyPr/>
                    <a:lstStyle/>
                    <a:p>
                      <a:r>
                        <a:rPr lang="en-US" dirty="0" smtClean="0"/>
                        <a:t>22.11</a:t>
                      </a:r>
                      <a:endParaRPr lang="en-US" dirty="0"/>
                    </a:p>
                  </a:txBody>
                  <a:tcPr/>
                </a:tc>
                <a:tc>
                  <a:txBody>
                    <a:bodyPr/>
                    <a:lstStyle/>
                    <a:p>
                      <a:r>
                        <a:rPr lang="en-US" dirty="0" smtClean="0"/>
                        <a:t>6.2</a:t>
                      </a:r>
                      <a:endParaRPr lang="en-US" dirty="0"/>
                    </a:p>
                  </a:txBody>
                  <a:tcPr/>
                </a:tc>
                <a:tc>
                  <a:txBody>
                    <a:bodyPr/>
                    <a:lstStyle/>
                    <a:p>
                      <a:r>
                        <a:rPr lang="en-US" dirty="0" smtClean="0"/>
                        <a:t>28.56</a:t>
                      </a:r>
                      <a:endParaRPr lang="en-US" dirty="0"/>
                    </a:p>
                  </a:txBody>
                  <a:tcPr/>
                </a:tc>
              </a:tr>
              <a:tr h="370840">
                <a:tc>
                  <a:txBody>
                    <a:bodyPr/>
                    <a:lstStyle/>
                    <a:p>
                      <a:r>
                        <a:rPr lang="en-US" dirty="0" smtClean="0"/>
                        <a:t>Finland</a:t>
                      </a:r>
                      <a:endParaRPr lang="en-US" dirty="0"/>
                    </a:p>
                  </a:txBody>
                  <a:tcPr/>
                </a:tc>
                <a:tc>
                  <a:txBody>
                    <a:bodyPr/>
                    <a:lstStyle/>
                    <a:p>
                      <a:r>
                        <a:rPr lang="en-US" dirty="0" smtClean="0"/>
                        <a:t>27.28</a:t>
                      </a:r>
                      <a:endParaRPr lang="en-US" dirty="0"/>
                    </a:p>
                  </a:txBody>
                  <a:tcPr/>
                </a:tc>
                <a:tc>
                  <a:txBody>
                    <a:bodyPr/>
                    <a:lstStyle/>
                    <a:p>
                      <a:r>
                        <a:rPr lang="en-US" dirty="0" smtClean="0"/>
                        <a:t>5.78</a:t>
                      </a:r>
                      <a:endParaRPr lang="en-US" dirty="0"/>
                    </a:p>
                  </a:txBody>
                  <a:tcPr/>
                </a:tc>
                <a:tc>
                  <a:txBody>
                    <a:bodyPr/>
                    <a:lstStyle/>
                    <a:p>
                      <a:r>
                        <a:rPr lang="en-US" dirty="0" smtClean="0"/>
                        <a:t>3.25</a:t>
                      </a:r>
                      <a:endParaRPr lang="en-US" dirty="0"/>
                    </a:p>
                  </a:txBody>
                  <a:tcPr/>
                </a:tc>
                <a:tc>
                  <a:txBody>
                    <a:bodyPr/>
                    <a:lstStyle/>
                    <a:p>
                      <a:r>
                        <a:rPr lang="en-US" dirty="0" smtClean="0"/>
                        <a:t>0.87</a:t>
                      </a:r>
                      <a:endParaRPr lang="en-US" dirty="0"/>
                    </a:p>
                  </a:txBody>
                  <a:tcPr/>
                </a:tc>
                <a:tc>
                  <a:txBody>
                    <a:bodyPr/>
                    <a:lstStyle/>
                    <a:p>
                      <a:r>
                        <a:rPr lang="en-US" dirty="0" smtClean="0"/>
                        <a:t>411.20</a:t>
                      </a:r>
                      <a:endParaRPr lang="en-US" dirty="0"/>
                    </a:p>
                  </a:txBody>
                  <a:tcPr/>
                </a:tc>
              </a:tr>
              <a:tr h="370840">
                <a:tc>
                  <a:txBody>
                    <a:bodyPr/>
                    <a:lstStyle/>
                    <a:p>
                      <a:r>
                        <a:rPr lang="en-US" dirty="0" smtClean="0"/>
                        <a:t>Germany</a:t>
                      </a:r>
                      <a:endParaRPr lang="en-US" dirty="0"/>
                    </a:p>
                  </a:txBody>
                  <a:tcPr/>
                </a:tc>
                <a:tc>
                  <a:txBody>
                    <a:bodyPr/>
                    <a:lstStyle/>
                    <a:p>
                      <a:r>
                        <a:rPr lang="en-US" dirty="0" smtClean="0"/>
                        <a:t>15.80</a:t>
                      </a:r>
                      <a:endParaRPr lang="en-US" dirty="0"/>
                    </a:p>
                  </a:txBody>
                  <a:tcPr/>
                </a:tc>
                <a:tc>
                  <a:txBody>
                    <a:bodyPr/>
                    <a:lstStyle/>
                    <a:p>
                      <a:r>
                        <a:rPr lang="en-US" dirty="0" smtClean="0"/>
                        <a:t>1.23</a:t>
                      </a:r>
                      <a:endParaRPr lang="en-US" dirty="0"/>
                    </a:p>
                  </a:txBody>
                  <a:tcPr/>
                </a:tc>
                <a:tc>
                  <a:txBody>
                    <a:bodyPr/>
                    <a:lstStyle/>
                    <a:p>
                      <a:r>
                        <a:rPr lang="en-US" dirty="0" smtClean="0"/>
                        <a:t>1.81</a:t>
                      </a:r>
                      <a:endParaRPr lang="en-US" dirty="0"/>
                    </a:p>
                  </a:txBody>
                  <a:tcPr/>
                </a:tc>
                <a:tc>
                  <a:txBody>
                    <a:bodyPr/>
                    <a:lstStyle/>
                    <a:p>
                      <a:r>
                        <a:rPr lang="en-US" dirty="0" smtClean="0"/>
                        <a:t>0.21</a:t>
                      </a:r>
                      <a:endParaRPr lang="en-US" dirty="0"/>
                    </a:p>
                  </a:txBody>
                  <a:tcPr/>
                </a:tc>
                <a:tc>
                  <a:txBody>
                    <a:bodyPr/>
                    <a:lstStyle/>
                    <a:p>
                      <a:r>
                        <a:rPr lang="en-US" dirty="0" smtClean="0"/>
                        <a:t>122.56</a:t>
                      </a:r>
                      <a:endParaRPr lang="en-US" dirty="0"/>
                    </a:p>
                  </a:txBody>
                  <a:tcPr/>
                </a:tc>
              </a:tr>
              <a:tr h="370840">
                <a:tc>
                  <a:txBody>
                    <a:bodyPr/>
                    <a:lstStyle/>
                    <a:p>
                      <a:r>
                        <a:rPr lang="en-US" dirty="0" smtClean="0"/>
                        <a:t>Greece</a:t>
                      </a:r>
                      <a:endParaRPr lang="en-US" dirty="0"/>
                    </a:p>
                  </a:txBody>
                  <a:tcPr/>
                </a:tc>
                <a:tc>
                  <a:txBody>
                    <a:bodyPr/>
                    <a:lstStyle/>
                    <a:p>
                      <a:r>
                        <a:rPr lang="en-US" dirty="0" smtClean="0"/>
                        <a:t>3.54</a:t>
                      </a:r>
                      <a:endParaRPr lang="en-US" dirty="0"/>
                    </a:p>
                  </a:txBody>
                  <a:tcPr/>
                </a:tc>
                <a:tc>
                  <a:txBody>
                    <a:bodyPr/>
                    <a:lstStyle/>
                    <a:p>
                      <a:r>
                        <a:rPr lang="en-US" dirty="0" smtClean="0"/>
                        <a:t>1.30</a:t>
                      </a:r>
                      <a:endParaRPr lang="en-US" dirty="0"/>
                    </a:p>
                  </a:txBody>
                  <a:tcPr/>
                </a:tc>
                <a:tc>
                  <a:txBody>
                    <a:bodyPr/>
                    <a:lstStyle/>
                    <a:p>
                      <a:r>
                        <a:rPr lang="en-US" dirty="0" smtClean="0"/>
                        <a:t>1.33</a:t>
                      </a:r>
                      <a:endParaRPr lang="en-US" dirty="0"/>
                    </a:p>
                  </a:txBody>
                  <a:tcPr/>
                </a:tc>
                <a:tc>
                  <a:txBody>
                    <a:bodyPr/>
                    <a:lstStyle/>
                    <a:p>
                      <a:r>
                        <a:rPr lang="en-US" dirty="0" smtClean="0"/>
                        <a:t>0.55</a:t>
                      </a:r>
                      <a:endParaRPr lang="en-US" dirty="0"/>
                    </a:p>
                  </a:txBody>
                  <a:tcPr/>
                </a:tc>
                <a:tc>
                  <a:txBody>
                    <a:bodyPr/>
                    <a:lstStyle/>
                    <a:p>
                      <a:r>
                        <a:rPr lang="en-US" dirty="0" smtClean="0"/>
                        <a:t>77.00</a:t>
                      </a:r>
                      <a:endParaRPr lang="en-US" dirty="0"/>
                    </a:p>
                  </a:txBody>
                  <a:tcPr/>
                </a:tc>
              </a:tr>
            </a:tbl>
          </a:graphicData>
        </a:graphic>
      </p:graphicFrame>
    </p:spTree>
    <p:extLst>
      <p:ext uri="{BB962C8B-B14F-4D97-AF65-F5344CB8AC3E}">
        <p14:creationId xmlns:p14="http://schemas.microsoft.com/office/powerpoint/2010/main" val="14210106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Table 6 (cont’d) </a:t>
            </a:r>
            <a:br>
              <a:rPr lang="en-US" sz="3200" dirty="0" smtClean="0"/>
            </a:br>
            <a:r>
              <a:rPr lang="en-US" sz="3200" dirty="0" smtClean="0"/>
              <a:t>European Firearms-Violent Deaths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6757552"/>
              </p:ext>
            </p:extLst>
          </p:nvPr>
        </p:nvGraphicFramePr>
        <p:xfrm>
          <a:off x="457200" y="2065866"/>
          <a:ext cx="8229600" cy="3510279"/>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en-US" dirty="0" smtClean="0"/>
                        <a:t>Nation</a:t>
                      </a:r>
                      <a:endParaRPr lang="en-US" dirty="0"/>
                    </a:p>
                  </a:txBody>
                  <a:tcPr/>
                </a:tc>
                <a:tc>
                  <a:txBody>
                    <a:bodyPr/>
                    <a:lstStyle/>
                    <a:p>
                      <a:r>
                        <a:rPr lang="en-US" dirty="0" smtClean="0"/>
                        <a:t>Suicide</a:t>
                      </a:r>
                      <a:endParaRPr lang="en-US" dirty="0"/>
                    </a:p>
                  </a:txBody>
                  <a:tcPr/>
                </a:tc>
                <a:tc>
                  <a:txBody>
                    <a:bodyPr/>
                    <a:lstStyle/>
                    <a:p>
                      <a:r>
                        <a:rPr lang="en-US" dirty="0" smtClean="0"/>
                        <a:t>Suicide with gun</a:t>
                      </a:r>
                      <a:endParaRPr lang="en-US" dirty="0"/>
                    </a:p>
                  </a:txBody>
                  <a:tcPr/>
                </a:tc>
                <a:tc>
                  <a:txBody>
                    <a:bodyPr/>
                    <a:lstStyle/>
                    <a:p>
                      <a:r>
                        <a:rPr lang="en-US" dirty="0" smtClean="0"/>
                        <a:t>Murder</a:t>
                      </a:r>
                      <a:endParaRPr lang="en-US" dirty="0"/>
                    </a:p>
                  </a:txBody>
                  <a:tcPr/>
                </a:tc>
                <a:tc>
                  <a:txBody>
                    <a:bodyPr/>
                    <a:lstStyle/>
                    <a:p>
                      <a:r>
                        <a:rPr lang="en-US" dirty="0" smtClean="0"/>
                        <a:t>Murder with gun</a:t>
                      </a:r>
                      <a:endParaRPr lang="en-US" dirty="0"/>
                    </a:p>
                  </a:txBody>
                  <a:tcPr/>
                </a:tc>
                <a:tc>
                  <a:txBody>
                    <a:bodyPr/>
                    <a:lstStyle/>
                    <a:p>
                      <a:r>
                        <a:rPr lang="en-US" dirty="0" smtClean="0"/>
                        <a:t>Guns per 100,000 population</a:t>
                      </a:r>
                      <a:endParaRPr lang="en-US" dirty="0"/>
                    </a:p>
                  </a:txBody>
                  <a:tcPr/>
                </a:tc>
              </a:tr>
              <a:tr h="370840">
                <a:tc>
                  <a:txBody>
                    <a:bodyPr/>
                    <a:lstStyle/>
                    <a:p>
                      <a:r>
                        <a:rPr lang="en-US" dirty="0" smtClean="0"/>
                        <a:t>Hungary</a:t>
                      </a:r>
                      <a:endParaRPr lang="en-US" dirty="0"/>
                    </a:p>
                  </a:txBody>
                  <a:tcPr/>
                </a:tc>
                <a:tc>
                  <a:txBody>
                    <a:bodyPr/>
                    <a:lstStyle/>
                    <a:p>
                      <a:r>
                        <a:rPr lang="en-US" dirty="0" smtClean="0"/>
                        <a:t>33.34</a:t>
                      </a:r>
                      <a:endParaRPr lang="en-US" dirty="0"/>
                    </a:p>
                  </a:txBody>
                  <a:tcPr/>
                </a:tc>
                <a:tc>
                  <a:txBody>
                    <a:bodyPr/>
                    <a:lstStyle/>
                    <a:p>
                      <a:r>
                        <a:rPr lang="en-US" dirty="0" smtClean="0"/>
                        <a:t>0.88</a:t>
                      </a:r>
                      <a:endParaRPr lang="en-US" dirty="0"/>
                    </a:p>
                  </a:txBody>
                  <a:tcPr/>
                </a:tc>
                <a:tc>
                  <a:txBody>
                    <a:bodyPr/>
                    <a:lstStyle/>
                    <a:p>
                      <a:r>
                        <a:rPr lang="en-US" dirty="0" smtClean="0"/>
                        <a:t>4.07</a:t>
                      </a:r>
                      <a:endParaRPr lang="en-US" dirty="0"/>
                    </a:p>
                  </a:txBody>
                  <a:tcPr/>
                </a:tc>
                <a:tc>
                  <a:txBody>
                    <a:bodyPr/>
                    <a:lstStyle/>
                    <a:p>
                      <a:r>
                        <a:rPr lang="en-US" dirty="0" smtClean="0"/>
                        <a:t>0.47</a:t>
                      </a:r>
                      <a:endParaRPr lang="en-US" dirty="0"/>
                    </a:p>
                  </a:txBody>
                  <a:tcPr/>
                </a:tc>
                <a:tc>
                  <a:txBody>
                    <a:bodyPr/>
                    <a:lstStyle/>
                    <a:p>
                      <a:r>
                        <a:rPr lang="en-US" dirty="0" smtClean="0"/>
                        <a:t>15.54</a:t>
                      </a:r>
                      <a:endParaRPr lang="en-US" dirty="0"/>
                    </a:p>
                  </a:txBody>
                  <a:tcPr/>
                </a:tc>
              </a:tr>
              <a:tr h="370840">
                <a:tc>
                  <a:txBody>
                    <a:bodyPr/>
                    <a:lstStyle/>
                    <a:p>
                      <a:r>
                        <a:rPr lang="en-US" dirty="0" smtClean="0"/>
                        <a:t>Moldova</a:t>
                      </a:r>
                      <a:endParaRPr lang="en-US" dirty="0"/>
                    </a:p>
                  </a:txBody>
                  <a:tcPr/>
                </a:tc>
                <a:tc>
                  <a:txBody>
                    <a:bodyPr/>
                    <a:lstStyle/>
                    <a:p>
                      <a:r>
                        <a:rPr lang="en-US" dirty="0" smtClean="0"/>
                        <a:t>N/A</a:t>
                      </a:r>
                      <a:endParaRPr lang="en-US" dirty="0"/>
                    </a:p>
                  </a:txBody>
                  <a:tcPr/>
                </a:tc>
                <a:tc>
                  <a:txBody>
                    <a:bodyPr/>
                    <a:lstStyle/>
                    <a:p>
                      <a:r>
                        <a:rPr lang="en-US" dirty="0" smtClean="0"/>
                        <a:t>N/A</a:t>
                      </a:r>
                      <a:endParaRPr lang="en-US" dirty="0"/>
                    </a:p>
                  </a:txBody>
                  <a:tcPr/>
                </a:tc>
                <a:tc>
                  <a:txBody>
                    <a:bodyPr/>
                    <a:lstStyle/>
                    <a:p>
                      <a:r>
                        <a:rPr lang="en-US" dirty="0" smtClean="0"/>
                        <a:t>17.06</a:t>
                      </a:r>
                      <a:endParaRPr lang="en-US" dirty="0"/>
                    </a:p>
                  </a:txBody>
                  <a:tcPr/>
                </a:tc>
                <a:tc>
                  <a:txBody>
                    <a:bodyPr/>
                    <a:lstStyle/>
                    <a:p>
                      <a:r>
                        <a:rPr lang="en-US" dirty="0" smtClean="0"/>
                        <a:t>0.63</a:t>
                      </a:r>
                      <a:endParaRPr lang="en-US" dirty="0"/>
                    </a:p>
                  </a:txBody>
                  <a:tcPr/>
                </a:tc>
                <a:tc>
                  <a:txBody>
                    <a:bodyPr/>
                    <a:lstStyle/>
                    <a:p>
                      <a:r>
                        <a:rPr lang="en-US" dirty="0" smtClean="0"/>
                        <a:t>6.61</a:t>
                      </a:r>
                      <a:endParaRPr lang="en-US" dirty="0"/>
                    </a:p>
                  </a:txBody>
                  <a:tcPr/>
                </a:tc>
              </a:tr>
              <a:tr h="370840">
                <a:tc>
                  <a:txBody>
                    <a:bodyPr/>
                    <a:lstStyle/>
                    <a:p>
                      <a:r>
                        <a:rPr lang="en-US" dirty="0" smtClean="0"/>
                        <a:t>Poland</a:t>
                      </a:r>
                      <a:endParaRPr lang="en-US" dirty="0"/>
                    </a:p>
                  </a:txBody>
                  <a:tcPr/>
                </a:tc>
                <a:tc>
                  <a:txBody>
                    <a:bodyPr/>
                    <a:lstStyle/>
                    <a:p>
                      <a:r>
                        <a:rPr lang="en-US" dirty="0" smtClean="0"/>
                        <a:t>14.23</a:t>
                      </a:r>
                      <a:endParaRPr lang="en-US" dirty="0"/>
                    </a:p>
                  </a:txBody>
                  <a:tcPr/>
                </a:tc>
                <a:tc>
                  <a:txBody>
                    <a:bodyPr/>
                    <a:lstStyle/>
                    <a:p>
                      <a:r>
                        <a:rPr lang="en-US" dirty="0" smtClean="0"/>
                        <a:t>0.16</a:t>
                      </a:r>
                      <a:endParaRPr lang="en-US" dirty="0"/>
                    </a:p>
                  </a:txBody>
                  <a:tcPr/>
                </a:tc>
                <a:tc>
                  <a:txBody>
                    <a:bodyPr/>
                    <a:lstStyle/>
                    <a:p>
                      <a:r>
                        <a:rPr lang="en-US" dirty="0" smtClean="0"/>
                        <a:t>2.61</a:t>
                      </a:r>
                      <a:endParaRPr lang="en-US" dirty="0"/>
                    </a:p>
                  </a:txBody>
                  <a:tcPr/>
                </a:tc>
                <a:tc>
                  <a:txBody>
                    <a:bodyPr/>
                    <a:lstStyle/>
                    <a:p>
                      <a:r>
                        <a:rPr lang="en-US" dirty="0" smtClean="0"/>
                        <a:t>0.27</a:t>
                      </a:r>
                      <a:endParaRPr lang="en-US" dirty="0"/>
                    </a:p>
                  </a:txBody>
                  <a:tcPr/>
                </a:tc>
                <a:tc>
                  <a:txBody>
                    <a:bodyPr/>
                    <a:lstStyle/>
                    <a:p>
                      <a:r>
                        <a:rPr lang="en-US" dirty="0" smtClean="0"/>
                        <a:t>5.30</a:t>
                      </a:r>
                      <a:endParaRPr lang="en-US" dirty="0"/>
                    </a:p>
                  </a:txBody>
                  <a:tcPr/>
                </a:tc>
              </a:tr>
              <a:tr h="370840">
                <a:tc>
                  <a:txBody>
                    <a:bodyPr/>
                    <a:lstStyle/>
                    <a:p>
                      <a:r>
                        <a:rPr lang="en-US" dirty="0" smtClean="0"/>
                        <a:t>Romania</a:t>
                      </a:r>
                      <a:endParaRPr lang="en-US" dirty="0"/>
                    </a:p>
                  </a:txBody>
                  <a:tcPr/>
                </a:tc>
                <a:tc>
                  <a:txBody>
                    <a:bodyPr/>
                    <a:lstStyle/>
                    <a:p>
                      <a:r>
                        <a:rPr lang="en-US" dirty="0" smtClean="0"/>
                        <a:t>N/A</a:t>
                      </a:r>
                      <a:endParaRPr lang="en-US" dirty="0"/>
                    </a:p>
                  </a:txBody>
                  <a:tcPr/>
                </a:tc>
                <a:tc>
                  <a:txBody>
                    <a:bodyPr/>
                    <a:lstStyle/>
                    <a:p>
                      <a:r>
                        <a:rPr lang="en-US" dirty="0" smtClean="0"/>
                        <a:t>N/A</a:t>
                      </a:r>
                      <a:endParaRPr lang="en-US" dirty="0"/>
                    </a:p>
                  </a:txBody>
                  <a:tcPr/>
                </a:tc>
                <a:tc>
                  <a:txBody>
                    <a:bodyPr/>
                    <a:lstStyle/>
                    <a:p>
                      <a:r>
                        <a:rPr lang="en-US" dirty="0" smtClean="0"/>
                        <a:t>4.32</a:t>
                      </a:r>
                      <a:endParaRPr lang="en-US" dirty="0"/>
                    </a:p>
                  </a:txBody>
                  <a:tcPr/>
                </a:tc>
                <a:tc>
                  <a:txBody>
                    <a:bodyPr/>
                    <a:lstStyle/>
                    <a:p>
                      <a:r>
                        <a:rPr lang="en-US" dirty="0" smtClean="0"/>
                        <a:t>0.12</a:t>
                      </a:r>
                      <a:endParaRPr lang="en-US" dirty="0"/>
                    </a:p>
                  </a:txBody>
                  <a:tcPr/>
                </a:tc>
                <a:tc>
                  <a:txBody>
                    <a:bodyPr/>
                    <a:lstStyle/>
                    <a:p>
                      <a:r>
                        <a:rPr lang="en-US" dirty="0" smtClean="0"/>
                        <a:t>2.97</a:t>
                      </a:r>
                      <a:endParaRPr lang="en-US" dirty="0"/>
                    </a:p>
                  </a:txBody>
                  <a:tcPr/>
                </a:tc>
              </a:tr>
              <a:tr h="370840">
                <a:tc>
                  <a:txBody>
                    <a:bodyPr/>
                    <a:lstStyle/>
                    <a:p>
                      <a:r>
                        <a:rPr lang="en-US" dirty="0" smtClean="0"/>
                        <a:t>Slovakia</a:t>
                      </a:r>
                      <a:endParaRPr lang="en-US" dirty="0"/>
                    </a:p>
                  </a:txBody>
                  <a:tcPr/>
                </a:tc>
                <a:tc>
                  <a:txBody>
                    <a:bodyPr/>
                    <a:lstStyle/>
                    <a:p>
                      <a:r>
                        <a:rPr lang="en-US" dirty="0" smtClean="0"/>
                        <a:t>13.24</a:t>
                      </a:r>
                      <a:endParaRPr lang="en-US" dirty="0"/>
                    </a:p>
                  </a:txBody>
                  <a:tcPr/>
                </a:tc>
                <a:tc>
                  <a:txBody>
                    <a:bodyPr/>
                    <a:lstStyle/>
                    <a:p>
                      <a:r>
                        <a:rPr lang="en-US" dirty="0" smtClean="0"/>
                        <a:t>0.58</a:t>
                      </a:r>
                      <a:endParaRPr lang="en-US" dirty="0"/>
                    </a:p>
                  </a:txBody>
                  <a:tcPr/>
                </a:tc>
                <a:tc>
                  <a:txBody>
                    <a:bodyPr/>
                    <a:lstStyle/>
                    <a:p>
                      <a:r>
                        <a:rPr lang="en-US" dirty="0" smtClean="0"/>
                        <a:t>2.38</a:t>
                      </a:r>
                      <a:endParaRPr lang="en-US" dirty="0"/>
                    </a:p>
                  </a:txBody>
                  <a:tcPr/>
                </a:tc>
                <a:tc>
                  <a:txBody>
                    <a:bodyPr/>
                    <a:lstStyle/>
                    <a:p>
                      <a:r>
                        <a:rPr lang="en-US" dirty="0" smtClean="0"/>
                        <a:t>0.36</a:t>
                      </a:r>
                      <a:endParaRPr lang="en-US" dirty="0"/>
                    </a:p>
                  </a:txBody>
                  <a:tcPr/>
                </a:tc>
                <a:tc>
                  <a:txBody>
                    <a:bodyPr/>
                    <a:lstStyle/>
                    <a:p>
                      <a:r>
                        <a:rPr lang="en-US" dirty="0" smtClean="0"/>
                        <a:t>31.91</a:t>
                      </a:r>
                      <a:endParaRPr lang="en-US" dirty="0"/>
                    </a:p>
                  </a:txBody>
                  <a:tcPr/>
                </a:tc>
              </a:tr>
              <a:tr h="370840">
                <a:tc>
                  <a:txBody>
                    <a:bodyPr/>
                    <a:lstStyle/>
                    <a:p>
                      <a:r>
                        <a:rPr lang="en-US" dirty="0" smtClean="0"/>
                        <a:t>Spain</a:t>
                      </a:r>
                      <a:endParaRPr lang="en-US" dirty="0"/>
                    </a:p>
                  </a:txBody>
                  <a:tcPr/>
                </a:tc>
                <a:tc>
                  <a:txBody>
                    <a:bodyPr/>
                    <a:lstStyle/>
                    <a:p>
                      <a:r>
                        <a:rPr lang="en-US" dirty="0" smtClean="0"/>
                        <a:t>5.92</a:t>
                      </a:r>
                      <a:endParaRPr lang="en-US" dirty="0"/>
                    </a:p>
                  </a:txBody>
                  <a:tcPr/>
                </a:tc>
                <a:tc>
                  <a:txBody>
                    <a:bodyPr/>
                    <a:lstStyle/>
                    <a:p>
                      <a:r>
                        <a:rPr lang="en-US" dirty="0" smtClean="0"/>
                        <a:t>N/A</a:t>
                      </a:r>
                      <a:endParaRPr lang="en-US" dirty="0"/>
                    </a:p>
                  </a:txBody>
                  <a:tcPr/>
                </a:tc>
                <a:tc>
                  <a:txBody>
                    <a:bodyPr/>
                    <a:lstStyle/>
                    <a:p>
                      <a:r>
                        <a:rPr lang="en-US" dirty="0" smtClean="0"/>
                        <a:t>1.58</a:t>
                      </a:r>
                      <a:endParaRPr lang="en-US" dirty="0"/>
                    </a:p>
                  </a:txBody>
                  <a:tcPr/>
                </a:tc>
                <a:tc>
                  <a:txBody>
                    <a:bodyPr/>
                    <a:lstStyle/>
                    <a:p>
                      <a:r>
                        <a:rPr lang="en-US" dirty="0" smtClean="0"/>
                        <a:t>0.19</a:t>
                      </a:r>
                      <a:endParaRPr lang="en-US" dirty="0"/>
                    </a:p>
                  </a:txBody>
                  <a:tcPr/>
                </a:tc>
                <a:tc>
                  <a:txBody>
                    <a:bodyPr/>
                    <a:lstStyle/>
                    <a:p>
                      <a:r>
                        <a:rPr lang="en-US" dirty="0" smtClean="0"/>
                        <a:t>64.69</a:t>
                      </a:r>
                      <a:endParaRPr lang="en-US" dirty="0"/>
                    </a:p>
                  </a:txBody>
                  <a:tcPr/>
                </a:tc>
              </a:tr>
              <a:tr h="370840">
                <a:tc>
                  <a:txBody>
                    <a:bodyPr/>
                    <a:lstStyle/>
                    <a:p>
                      <a:r>
                        <a:rPr lang="en-US" dirty="0" smtClean="0"/>
                        <a:t>Sweden</a:t>
                      </a:r>
                      <a:endParaRPr lang="en-US" dirty="0"/>
                    </a:p>
                  </a:txBody>
                  <a:tcPr/>
                </a:tc>
                <a:tc>
                  <a:txBody>
                    <a:bodyPr/>
                    <a:lstStyle/>
                    <a:p>
                      <a:r>
                        <a:rPr lang="en-US" dirty="0" smtClean="0"/>
                        <a:t>15.65</a:t>
                      </a:r>
                      <a:endParaRPr lang="en-US" dirty="0"/>
                    </a:p>
                  </a:txBody>
                  <a:tcPr/>
                </a:tc>
                <a:tc>
                  <a:txBody>
                    <a:bodyPr/>
                    <a:lstStyle/>
                    <a:p>
                      <a:r>
                        <a:rPr lang="en-US" dirty="0" smtClean="0"/>
                        <a:t>1.95</a:t>
                      </a:r>
                      <a:endParaRPr lang="en-US" dirty="0"/>
                    </a:p>
                  </a:txBody>
                  <a:tcPr/>
                </a:tc>
                <a:tc>
                  <a:txBody>
                    <a:bodyPr/>
                    <a:lstStyle/>
                    <a:p>
                      <a:r>
                        <a:rPr lang="en-US" dirty="0" smtClean="0"/>
                        <a:t>1.35</a:t>
                      </a:r>
                      <a:endParaRPr lang="en-US" dirty="0"/>
                    </a:p>
                  </a:txBody>
                  <a:tcPr/>
                </a:tc>
                <a:tc>
                  <a:txBody>
                    <a:bodyPr/>
                    <a:lstStyle/>
                    <a:p>
                      <a:r>
                        <a:rPr lang="en-US" dirty="0" smtClean="0"/>
                        <a:t>0.31</a:t>
                      </a:r>
                      <a:endParaRPr lang="en-US" dirty="0"/>
                    </a:p>
                  </a:txBody>
                  <a:tcPr/>
                </a:tc>
                <a:tc>
                  <a:txBody>
                    <a:bodyPr/>
                    <a:lstStyle/>
                    <a:p>
                      <a:r>
                        <a:rPr lang="en-US" dirty="0" smtClean="0"/>
                        <a:t>246.65</a:t>
                      </a:r>
                      <a:endParaRPr lang="en-US" dirty="0"/>
                    </a:p>
                  </a:txBody>
                  <a:tcPr/>
                </a:tc>
              </a:tr>
            </a:tbl>
          </a:graphicData>
        </a:graphic>
      </p:graphicFrame>
    </p:spTree>
    <p:extLst>
      <p:ext uri="{BB962C8B-B14F-4D97-AF65-F5344CB8AC3E}">
        <p14:creationId xmlns:p14="http://schemas.microsoft.com/office/powerpoint/2010/main" val="9029463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2028670"/>
          </a:xfrm>
        </p:spPr>
        <p:txBody>
          <a:bodyPr/>
          <a:lstStyle/>
          <a:p>
            <a:r>
              <a:rPr lang="en-US" dirty="0" smtClean="0"/>
              <a:t>Banning guns does not reduce murder rates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47435750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Irish murder incidents </a:t>
            </a:r>
            <a:br>
              <a:rPr lang="en-US" sz="3600" dirty="0" smtClean="0"/>
            </a:br>
            <a:r>
              <a:rPr lang="en-US" sz="3600" dirty="0" smtClean="0"/>
              <a:t>before and after 1972 handgun </a:t>
            </a:r>
            <a:r>
              <a:rPr lang="en-US" sz="3600" dirty="0" smtClean="0"/>
              <a:t>ban </a:t>
            </a:r>
            <a:endParaRPr lang="en-US" sz="3600" dirty="0"/>
          </a:p>
        </p:txBody>
      </p:sp>
      <p:pic>
        <p:nvPicPr>
          <p:cNvPr id="9" name="Content Placeholder 8" descr="ROI handgun ban IEA 2013.pdf"/>
          <p:cNvPicPr>
            <a:picLocks noGrp="1" noChangeAspect="1"/>
          </p:cNvPicPr>
          <p:nvPr>
            <p:ph idx="1"/>
          </p:nvPr>
        </p:nvPicPr>
        <p:blipFill>
          <a:blip r:embed="rId3">
            <a:extLst>
              <a:ext uri="{28A0092B-C50C-407E-A947-70E740481C1C}">
                <a14:useLocalDpi xmlns:a14="http://schemas.microsoft.com/office/drawing/2010/main" val="0"/>
              </a:ext>
            </a:extLst>
          </a:blip>
          <a:srcRect t="14414" b="14414"/>
          <a:stretch>
            <a:fillRect/>
          </a:stretch>
        </p:blipFill>
        <p:spPr>
          <a:xfrm>
            <a:off x="457200" y="1769075"/>
            <a:ext cx="8229600" cy="4357088"/>
          </a:xfrm>
        </p:spPr>
      </p:pic>
    </p:spTree>
    <p:extLst>
      <p:ext uri="{BB962C8B-B14F-4D97-AF65-F5344CB8AC3E}">
        <p14:creationId xmlns:p14="http://schemas.microsoft.com/office/powerpoint/2010/main" val="35125656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3517899"/>
          </a:xfrm>
        </p:spPr>
        <p:txBody>
          <a:bodyPr/>
          <a:lstStyle/>
          <a:p>
            <a:r>
              <a:rPr lang="en-US" sz="5400" dirty="0" smtClean="0"/>
              <a:t>Harvard Journal of Law and Public Policy</a:t>
            </a:r>
            <a:br>
              <a:rPr lang="en-US" sz="5400" dirty="0" smtClean="0"/>
            </a:br>
            <a:r>
              <a:rPr lang="en-US" sz="5400" dirty="0" smtClean="0"/>
              <a:t/>
            </a:r>
            <a:br>
              <a:rPr lang="en-US" sz="5400" dirty="0" smtClean="0"/>
            </a:br>
            <a:r>
              <a:rPr lang="en-US" sz="2800" dirty="0" smtClean="0"/>
              <a:t>Spring 2007</a:t>
            </a:r>
            <a:br>
              <a:rPr lang="en-US" sz="2800" dirty="0" smtClean="0"/>
            </a:br>
            <a:r>
              <a:rPr lang="en-US" sz="2800" dirty="0" err="1" smtClean="0"/>
              <a:t>Vol</a:t>
            </a:r>
            <a:r>
              <a:rPr lang="en-US" sz="2800" dirty="0" smtClean="0"/>
              <a:t> 30 (2)</a:t>
            </a:r>
            <a:endParaRPr lang="en-US" sz="2800" dirty="0"/>
          </a:p>
        </p:txBody>
      </p:sp>
      <p:sp>
        <p:nvSpPr>
          <p:cNvPr id="3" name="Subtitle 2"/>
          <p:cNvSpPr>
            <a:spLocks noGrp="1"/>
          </p:cNvSpPr>
          <p:nvPr>
            <p:ph type="subTitle" idx="1"/>
          </p:nvPr>
        </p:nvSpPr>
        <p:spPr/>
        <p:txBody>
          <a:bodyPr>
            <a:normAutofit/>
          </a:bodyPr>
          <a:lstStyle/>
          <a:p>
            <a:r>
              <a:rPr lang="en-US" sz="3200" dirty="0" smtClean="0"/>
              <a:t>Don B. </a:t>
            </a:r>
            <a:r>
              <a:rPr lang="en-US" sz="3200" dirty="0" err="1" smtClean="0"/>
              <a:t>Kates</a:t>
            </a:r>
            <a:endParaRPr lang="en-US" sz="3200" dirty="0" smtClean="0"/>
          </a:p>
          <a:p>
            <a:r>
              <a:rPr lang="en-US" sz="3200" dirty="0" smtClean="0"/>
              <a:t>Gary A. Mauser</a:t>
            </a:r>
            <a:endParaRPr lang="en-US" sz="3200" dirty="0"/>
          </a:p>
        </p:txBody>
      </p:sp>
    </p:spTree>
    <p:extLst>
      <p:ext uri="{BB962C8B-B14F-4D97-AF65-F5344CB8AC3E}">
        <p14:creationId xmlns:p14="http://schemas.microsoft.com/office/powerpoint/2010/main" val="10635057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Jamaican murder rates before and after 1976 firearm ban</a:t>
            </a:r>
            <a:endParaRPr lang="en-US" sz="3600" dirty="0"/>
          </a:p>
        </p:txBody>
      </p:sp>
      <p:pic>
        <p:nvPicPr>
          <p:cNvPr id="4" name="Content Placeholder 3" descr="Jamaica.pdf"/>
          <p:cNvPicPr>
            <a:picLocks noGrp="1" noChangeAspect="1"/>
          </p:cNvPicPr>
          <p:nvPr>
            <p:ph idx="1"/>
          </p:nvPr>
        </p:nvPicPr>
        <p:blipFill>
          <a:blip r:embed="rId3">
            <a:extLst>
              <a:ext uri="{28A0092B-C50C-407E-A947-70E740481C1C}">
                <a14:useLocalDpi xmlns:a14="http://schemas.microsoft.com/office/drawing/2010/main" val="0"/>
              </a:ext>
            </a:extLst>
          </a:blip>
          <a:srcRect t="14414" b="14414"/>
          <a:stretch>
            <a:fillRect/>
          </a:stretch>
        </p:blipFill>
        <p:spPr>
          <a:xfrm>
            <a:off x="457200" y="1862667"/>
            <a:ext cx="8229600" cy="4263496"/>
          </a:xfrm>
        </p:spPr>
      </p:pic>
    </p:spTree>
    <p:extLst>
      <p:ext uri="{BB962C8B-B14F-4D97-AF65-F5344CB8AC3E}">
        <p14:creationId xmlns:p14="http://schemas.microsoft.com/office/powerpoint/2010/main" val="35780754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804"/>
            <a:ext cx="8229600" cy="1632994"/>
          </a:xfrm>
        </p:spPr>
        <p:txBody>
          <a:bodyPr>
            <a:normAutofit fontScale="90000"/>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Explanatory Notes for Subsequent Chart	</a:t>
            </a:r>
            <a:br>
              <a:rPr lang="en-US" sz="3600" dirty="0" smtClean="0"/>
            </a:b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Recently published data confirm earlier analyses by </a:t>
            </a:r>
            <a:r>
              <a:rPr lang="en-US" dirty="0" err="1" smtClean="0"/>
              <a:t>Kates</a:t>
            </a:r>
            <a:r>
              <a:rPr lang="en-US" dirty="0" smtClean="0"/>
              <a:t>-Mauser that firearms ownership and homicide rates are not positively correlated </a:t>
            </a:r>
            <a:r>
              <a:rPr lang="en-US" dirty="0"/>
              <a:t>internationally </a:t>
            </a:r>
            <a:endParaRPr lang="en-US" dirty="0" smtClean="0"/>
          </a:p>
          <a:p>
            <a:endParaRPr lang="en-US" dirty="0" smtClean="0"/>
          </a:p>
          <a:p>
            <a:r>
              <a:rPr lang="en-US" dirty="0"/>
              <a:t>Civilian firearms ownership </a:t>
            </a:r>
            <a:r>
              <a:rPr lang="en-US" dirty="0" smtClean="0"/>
              <a:t>(shown by red line) increase from left to right. Source: UN Office on Drugs and Crime, Global Study on Homicide, 2011</a:t>
            </a:r>
          </a:p>
          <a:p>
            <a:endParaRPr lang="en-US" dirty="0"/>
          </a:p>
          <a:p>
            <a:r>
              <a:rPr lang="en-US" dirty="0" smtClean="0"/>
              <a:t>Homicide </a:t>
            </a:r>
            <a:r>
              <a:rPr lang="en-US" dirty="0"/>
              <a:t>rates </a:t>
            </a:r>
            <a:r>
              <a:rPr lang="en-US" dirty="0" smtClean="0"/>
              <a:t>(shown by vertical blue bars) from </a:t>
            </a:r>
            <a:r>
              <a:rPr lang="en-US" dirty="0"/>
              <a:t>the Graduate Institute of International Studies’, SMALL ARMS SURVEY 2007</a:t>
            </a:r>
          </a:p>
          <a:p>
            <a:endParaRPr lang="en-US" dirty="0" smtClean="0"/>
          </a:p>
          <a:p>
            <a:r>
              <a:rPr lang="en-US" dirty="0"/>
              <a:t>In general</a:t>
            </a:r>
            <a:r>
              <a:rPr lang="en-US" dirty="0" smtClean="0"/>
              <a:t>, nations with </a:t>
            </a:r>
            <a:r>
              <a:rPr lang="en-US" dirty="0"/>
              <a:t>higher gun ownership rates </a:t>
            </a:r>
            <a:r>
              <a:rPr lang="en-US" dirty="0" smtClean="0"/>
              <a:t>(found at right) are </a:t>
            </a:r>
            <a:r>
              <a:rPr lang="en-US" dirty="0"/>
              <a:t>associated with lower homicide rates</a:t>
            </a:r>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70183246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Homicide rates and firearms </a:t>
            </a:r>
            <a:br>
              <a:rPr lang="en-US" sz="3600" dirty="0" smtClean="0"/>
            </a:br>
            <a:r>
              <a:rPr lang="en-US" sz="3600" dirty="0" smtClean="0"/>
              <a:t>ownership in Europe</a:t>
            </a:r>
            <a:r>
              <a:rPr lang="en-US" dirty="0" smtClean="0"/>
              <a:t> </a:t>
            </a:r>
            <a:endParaRPr lang="en-US" dirty="0"/>
          </a:p>
        </p:txBody>
      </p:sp>
      <p:pic>
        <p:nvPicPr>
          <p:cNvPr id="4" name="Content Placeholder 3" descr="Europe hom guns.pdf"/>
          <p:cNvPicPr>
            <a:picLocks noGrp="1" noChangeAspect="1"/>
          </p:cNvPicPr>
          <p:nvPr>
            <p:ph idx="1"/>
          </p:nvPr>
        </p:nvPicPr>
        <p:blipFill>
          <a:blip r:embed="rId2">
            <a:extLst>
              <a:ext uri="{28A0092B-C50C-407E-A947-70E740481C1C}">
                <a14:useLocalDpi xmlns:a14="http://schemas.microsoft.com/office/drawing/2010/main" val="0"/>
              </a:ext>
            </a:extLst>
          </a:blip>
          <a:srcRect t="14414" b="14414"/>
          <a:stretch>
            <a:fillRect/>
          </a:stretch>
        </p:blipFill>
        <p:spPr/>
      </p:pic>
    </p:spTree>
    <p:extLst>
      <p:ext uri="{BB962C8B-B14F-4D97-AF65-F5344CB8AC3E}">
        <p14:creationId xmlns:p14="http://schemas.microsoft.com/office/powerpoint/2010/main" val="30226918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5981"/>
          </a:xfrm>
        </p:spPr>
        <p:txBody>
          <a:bodyPr/>
          <a:lstStyle/>
          <a:p>
            <a:r>
              <a:rPr lang="en-US" dirty="0" smtClean="0"/>
              <a:t>Caveat	</a:t>
            </a:r>
            <a:endParaRPr lang="en-US" dirty="0"/>
          </a:p>
        </p:txBody>
      </p:sp>
      <p:sp>
        <p:nvSpPr>
          <p:cNvPr id="3" name="Content Placeholder 2"/>
          <p:cNvSpPr>
            <a:spLocks noGrp="1"/>
          </p:cNvSpPr>
          <p:nvPr>
            <p:ph idx="1"/>
          </p:nvPr>
        </p:nvSpPr>
        <p:spPr>
          <a:xfrm>
            <a:off x="457200" y="1065981"/>
            <a:ext cx="8229600" cy="5060183"/>
          </a:xfrm>
        </p:spPr>
        <p:txBody>
          <a:bodyPr>
            <a:noAutofit/>
          </a:bodyPr>
          <a:lstStyle/>
          <a:p>
            <a:endParaRPr lang="en-US" sz="2800" dirty="0" smtClean="0"/>
          </a:p>
          <a:p>
            <a:r>
              <a:rPr lang="en-US" dirty="0" smtClean="0"/>
              <a:t>The </a:t>
            </a:r>
            <a:r>
              <a:rPr lang="en-US" dirty="0" err="1" smtClean="0"/>
              <a:t>Kates</a:t>
            </a:r>
            <a:r>
              <a:rPr lang="en-US" dirty="0" smtClean="0"/>
              <a:t>-Mauser study is based on the best available data</a:t>
            </a:r>
          </a:p>
          <a:p>
            <a:pPr lvl="1"/>
            <a:r>
              <a:rPr lang="en-US" sz="2400" dirty="0" smtClean="0"/>
              <a:t>Murder and suicide rates are government sources</a:t>
            </a:r>
          </a:p>
          <a:p>
            <a:pPr lvl="1"/>
            <a:r>
              <a:rPr lang="en-US" sz="2400" dirty="0" smtClean="0"/>
              <a:t>Firearms ownership rates </a:t>
            </a:r>
            <a:r>
              <a:rPr lang="en-US" sz="2400" dirty="0"/>
              <a:t>p</a:t>
            </a:r>
            <a:r>
              <a:rPr lang="en-US" sz="2400" dirty="0" smtClean="0"/>
              <a:t>rovided by United Nations or </a:t>
            </a:r>
            <a:r>
              <a:rPr lang="en-US" sz="2400" dirty="0"/>
              <a:t>the Graduate Institute of International Studies’</a:t>
            </a:r>
            <a:r>
              <a:rPr lang="en-US" sz="2400" dirty="0" smtClean="0"/>
              <a:t>, Swiss Small Arms </a:t>
            </a:r>
            <a:r>
              <a:rPr lang="en-US" sz="2400" smtClean="0"/>
              <a:t>Survey </a:t>
            </a:r>
          </a:p>
          <a:p>
            <a:pPr lvl="1"/>
            <a:endParaRPr lang="en-US" dirty="0" smtClean="0"/>
          </a:p>
          <a:p>
            <a:r>
              <a:rPr lang="en-US" dirty="0" smtClean="0"/>
              <a:t>Nevertheless, errors abide in available </a:t>
            </a:r>
            <a:r>
              <a:rPr lang="en-US" dirty="0" smtClean="0"/>
              <a:t>data</a:t>
            </a:r>
          </a:p>
          <a:p>
            <a:pPr lvl="1"/>
            <a:r>
              <a:rPr lang="en-US" sz="2000" dirty="0" smtClean="0"/>
              <a:t>E.g., Swiss Small </a:t>
            </a:r>
            <a:r>
              <a:rPr lang="en-US" sz="2000" dirty="0"/>
              <a:t>A</a:t>
            </a:r>
            <a:r>
              <a:rPr lang="en-US" sz="2000" dirty="0" smtClean="0"/>
              <a:t>rms </a:t>
            </a:r>
            <a:r>
              <a:rPr lang="en-US" sz="2000" dirty="0"/>
              <a:t>S</a:t>
            </a:r>
            <a:r>
              <a:rPr lang="en-US" sz="2000" dirty="0" smtClean="0"/>
              <a:t>urvey estimates combine civilian and criminal firearms </a:t>
            </a:r>
            <a:endParaRPr lang="en-US" sz="2000" dirty="0" smtClean="0"/>
          </a:p>
        </p:txBody>
      </p:sp>
    </p:spTree>
    <p:extLst>
      <p:ext uri="{BB962C8B-B14F-4D97-AF65-F5344CB8AC3E}">
        <p14:creationId xmlns:p14="http://schemas.microsoft.com/office/powerpoint/2010/main" val="162984383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15466"/>
          </a:xfrm>
        </p:spPr>
        <p:txBody>
          <a:bodyPr/>
          <a:lstStyle/>
          <a:p>
            <a:r>
              <a:rPr lang="en-US" sz="3600" dirty="0" smtClean="0"/>
              <a:t>Conclusions and recommendations</a:t>
            </a:r>
            <a:endParaRPr lang="en-US" sz="3600" dirty="0"/>
          </a:p>
        </p:txBody>
      </p:sp>
      <p:sp>
        <p:nvSpPr>
          <p:cNvPr id="3" name="Content Placeholder 2"/>
          <p:cNvSpPr>
            <a:spLocks noGrp="1"/>
          </p:cNvSpPr>
          <p:nvPr>
            <p:ph idx="1"/>
          </p:nvPr>
        </p:nvSpPr>
        <p:spPr>
          <a:xfrm>
            <a:off x="457200" y="1315466"/>
            <a:ext cx="8229600" cy="4810697"/>
          </a:xfrm>
        </p:spPr>
        <p:txBody>
          <a:bodyPr>
            <a:normAutofit fontScale="92500"/>
          </a:bodyPr>
          <a:lstStyle/>
          <a:p>
            <a:endParaRPr lang="en-US" dirty="0" smtClean="0"/>
          </a:p>
          <a:p>
            <a:r>
              <a:rPr lang="en-US" dirty="0" smtClean="0"/>
              <a:t>Available data does not support link between </a:t>
            </a:r>
            <a:r>
              <a:rPr lang="en-US" dirty="0" smtClean="0"/>
              <a:t>civilian firearms </a:t>
            </a:r>
            <a:r>
              <a:rPr lang="en-US" dirty="0" smtClean="0"/>
              <a:t>ownership and murder or suicide rates</a:t>
            </a:r>
          </a:p>
          <a:p>
            <a:endParaRPr lang="en-US" dirty="0" smtClean="0"/>
          </a:p>
          <a:p>
            <a:r>
              <a:rPr lang="en-US" dirty="0" smtClean="0"/>
              <a:t>Available data does not support effectiveness of stringent firearms laws in reducing murder or suicide rates</a:t>
            </a:r>
          </a:p>
          <a:p>
            <a:pPr marL="0" indent="0">
              <a:buNone/>
            </a:pPr>
            <a:endParaRPr lang="en-US" dirty="0" smtClean="0"/>
          </a:p>
          <a:p>
            <a:r>
              <a:rPr lang="en-US" dirty="0" smtClean="0"/>
              <a:t>B</a:t>
            </a:r>
            <a:r>
              <a:rPr lang="en-US" dirty="0" smtClean="0"/>
              <a:t>etter </a:t>
            </a:r>
            <a:r>
              <a:rPr lang="en-US" dirty="0"/>
              <a:t>estimates </a:t>
            </a:r>
            <a:r>
              <a:rPr lang="en-US" dirty="0" smtClean="0"/>
              <a:t>of civilian </a:t>
            </a:r>
            <a:r>
              <a:rPr lang="en-US" dirty="0"/>
              <a:t>firearms </a:t>
            </a:r>
            <a:r>
              <a:rPr lang="en-US" dirty="0" smtClean="0"/>
              <a:t>ownership </a:t>
            </a:r>
            <a:r>
              <a:rPr lang="en-US" dirty="0" smtClean="0"/>
              <a:t>should be </a:t>
            </a:r>
            <a:r>
              <a:rPr lang="en-US" dirty="0" smtClean="0"/>
              <a:t>collected</a:t>
            </a:r>
            <a:endParaRPr lang="en-US" dirty="0"/>
          </a:p>
          <a:p>
            <a:endParaRPr lang="en-US" dirty="0" smtClean="0"/>
          </a:p>
          <a:p>
            <a:r>
              <a:rPr lang="en-US" dirty="0"/>
              <a:t>It is imperative </a:t>
            </a:r>
            <a:r>
              <a:rPr lang="en-US" dirty="0" smtClean="0"/>
              <a:t>that policy makers be exposed to more accurate research on civilian firearms</a:t>
            </a:r>
            <a:endParaRPr lang="en-US" dirty="0"/>
          </a:p>
          <a:p>
            <a:endParaRPr lang="en-US" dirty="0"/>
          </a:p>
        </p:txBody>
      </p:sp>
    </p:spTree>
    <p:extLst>
      <p:ext uri="{BB962C8B-B14F-4D97-AF65-F5344CB8AC3E}">
        <p14:creationId xmlns:p14="http://schemas.microsoft.com/office/powerpoint/2010/main" val="12335334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54000"/>
          </a:xfrm>
        </p:spPr>
        <p:txBody>
          <a:bodyPr/>
          <a:lstStyle/>
          <a:p>
            <a:endParaRPr lang="en-US" dirty="0"/>
          </a:p>
        </p:txBody>
      </p:sp>
      <p:sp>
        <p:nvSpPr>
          <p:cNvPr id="3" name="Content Placeholder 2"/>
          <p:cNvSpPr>
            <a:spLocks noGrp="1"/>
          </p:cNvSpPr>
          <p:nvPr>
            <p:ph idx="1"/>
          </p:nvPr>
        </p:nvSpPr>
        <p:spPr>
          <a:xfrm>
            <a:off x="2180167" y="1016000"/>
            <a:ext cx="6506632" cy="5376333"/>
          </a:xfrm>
        </p:spPr>
        <p:txBody>
          <a:bodyPr>
            <a:normAutofit lnSpcReduction="10000"/>
          </a:bodyPr>
          <a:lstStyle/>
          <a:p>
            <a:endParaRPr lang="en-US" dirty="0" smtClean="0"/>
          </a:p>
          <a:p>
            <a:r>
              <a:rPr lang="en-US" sz="3200" dirty="0" smtClean="0"/>
              <a:t>Don B. </a:t>
            </a:r>
            <a:r>
              <a:rPr lang="en-US" sz="3200" dirty="0" err="1" smtClean="0"/>
              <a:t>Kates</a:t>
            </a:r>
            <a:endParaRPr lang="en-US" sz="3200" dirty="0" smtClean="0"/>
          </a:p>
          <a:p>
            <a:pPr lvl="1"/>
            <a:r>
              <a:rPr lang="en-US" sz="2400" dirty="0" smtClean="0"/>
              <a:t>American Criminologist</a:t>
            </a:r>
          </a:p>
          <a:p>
            <a:pPr lvl="1"/>
            <a:r>
              <a:rPr lang="en-US" sz="2400" dirty="0" smtClean="0"/>
              <a:t>Professor of law (ret.)</a:t>
            </a:r>
          </a:p>
          <a:p>
            <a:pPr lvl="1"/>
            <a:r>
              <a:rPr lang="en-US" sz="2400" dirty="0" smtClean="0"/>
              <a:t>Pacific Research Institute,</a:t>
            </a:r>
          </a:p>
          <a:p>
            <a:pPr lvl="2"/>
            <a:r>
              <a:rPr lang="en-US" sz="2400" dirty="0" smtClean="0"/>
              <a:t> San Francisco, CA, USA</a:t>
            </a:r>
          </a:p>
          <a:p>
            <a:endParaRPr lang="en-US" dirty="0"/>
          </a:p>
          <a:p>
            <a:r>
              <a:rPr lang="en-US" sz="3200" dirty="0" smtClean="0"/>
              <a:t>Gary A. Mauser</a:t>
            </a:r>
          </a:p>
          <a:p>
            <a:pPr lvl="1"/>
            <a:r>
              <a:rPr lang="en-US" sz="2400" dirty="0" smtClean="0"/>
              <a:t>Canadian criminologist</a:t>
            </a:r>
          </a:p>
          <a:p>
            <a:pPr lvl="1"/>
            <a:r>
              <a:rPr lang="en-US" sz="2400" dirty="0" smtClean="0"/>
              <a:t>Professor emeritus</a:t>
            </a:r>
          </a:p>
          <a:p>
            <a:pPr lvl="1"/>
            <a:r>
              <a:rPr lang="en-US" sz="2400" dirty="0" smtClean="0"/>
              <a:t>Simon Fraser University</a:t>
            </a:r>
          </a:p>
          <a:p>
            <a:pPr lvl="2"/>
            <a:r>
              <a:rPr lang="en-US" sz="2400" dirty="0" smtClean="0"/>
              <a:t>Burnaby, BC, Canada</a:t>
            </a:r>
            <a:endParaRPr lang="en-US" sz="2400" dirty="0"/>
          </a:p>
        </p:txBody>
      </p:sp>
    </p:spTree>
    <p:extLst>
      <p:ext uri="{BB962C8B-B14F-4D97-AF65-F5344CB8AC3E}">
        <p14:creationId xmlns:p14="http://schemas.microsoft.com/office/powerpoint/2010/main" val="10495408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lstStyle/>
          <a:p>
            <a:endParaRPr lang="en-US" sz="3600" dirty="0"/>
          </a:p>
        </p:txBody>
      </p:sp>
      <p:sp>
        <p:nvSpPr>
          <p:cNvPr id="3" name="Content Placeholder 2"/>
          <p:cNvSpPr>
            <a:spLocks noGrp="1"/>
          </p:cNvSpPr>
          <p:nvPr>
            <p:ph idx="1"/>
          </p:nvPr>
        </p:nvSpPr>
        <p:spPr>
          <a:xfrm>
            <a:off x="457200" y="1088661"/>
            <a:ext cx="8229600" cy="5037502"/>
          </a:xfrm>
        </p:spPr>
        <p:txBody>
          <a:bodyPr>
            <a:normAutofit/>
          </a:bodyPr>
          <a:lstStyle/>
          <a:p>
            <a:pPr marL="0" indent="0" algn="ctr">
              <a:buNone/>
            </a:pPr>
            <a:r>
              <a:rPr lang="en-US" sz="2800" dirty="0" smtClean="0"/>
              <a:t>Claim</a:t>
            </a:r>
          </a:p>
          <a:p>
            <a:r>
              <a:rPr lang="en-US" sz="2800" dirty="0" smtClean="0"/>
              <a:t>The </a:t>
            </a:r>
            <a:r>
              <a:rPr lang="en-US" sz="2800" dirty="0"/>
              <a:t>United States </a:t>
            </a:r>
            <a:r>
              <a:rPr lang="en-US" sz="2800" dirty="0" smtClean="0"/>
              <a:t>has </a:t>
            </a:r>
            <a:r>
              <a:rPr lang="en-US" sz="2800" dirty="0"/>
              <a:t>the industrialized world’s highest murder rate because of high availability of </a:t>
            </a:r>
            <a:r>
              <a:rPr lang="en-US" sz="2800" dirty="0" smtClean="0"/>
              <a:t>guns</a:t>
            </a:r>
          </a:p>
          <a:p>
            <a:endParaRPr lang="en-US" sz="2800" dirty="0"/>
          </a:p>
          <a:p>
            <a:pPr marL="0" indent="0" algn="ctr">
              <a:buNone/>
            </a:pPr>
            <a:r>
              <a:rPr lang="en-US" sz="2800" dirty="0" smtClean="0"/>
              <a:t>Facts</a:t>
            </a:r>
          </a:p>
          <a:p>
            <a:r>
              <a:rPr lang="en-US" sz="2800" dirty="0" smtClean="0"/>
              <a:t>Russia has a much higher murder rate</a:t>
            </a:r>
            <a:endParaRPr lang="en-US" sz="2800" dirty="0"/>
          </a:p>
          <a:p>
            <a:r>
              <a:rPr lang="en-US" sz="2800" dirty="0" smtClean="0"/>
              <a:t>In general, higher gun ownership rates are associated with </a:t>
            </a:r>
            <a:r>
              <a:rPr lang="en-US" sz="2800" b="1" dirty="0" smtClean="0"/>
              <a:t>lower</a:t>
            </a:r>
            <a:r>
              <a:rPr lang="en-US" sz="2800" dirty="0" smtClean="0"/>
              <a:t> homicide rates </a:t>
            </a:r>
          </a:p>
          <a:p>
            <a:r>
              <a:rPr lang="en-US" sz="2800" dirty="0" smtClean="0"/>
              <a:t>(both internationally and intra-nationally)</a:t>
            </a:r>
          </a:p>
        </p:txBody>
      </p:sp>
    </p:spTree>
    <p:extLst>
      <p:ext uri="{BB962C8B-B14F-4D97-AF65-F5344CB8AC3E}">
        <p14:creationId xmlns:p14="http://schemas.microsoft.com/office/powerpoint/2010/main" val="32014819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804"/>
            <a:ext cx="8229600" cy="2086602"/>
          </a:xfrm>
        </p:spPr>
        <p:txBody>
          <a:bodyPr/>
          <a:lstStyle/>
          <a:p>
            <a:r>
              <a:rPr lang="en-US" sz="3200" dirty="0" smtClean="0"/>
              <a:t>Comparing homicide rates:</a:t>
            </a:r>
            <a:br>
              <a:rPr lang="en-US" sz="3200" dirty="0" smtClean="0"/>
            </a:br>
            <a:r>
              <a:rPr lang="en-US" sz="3200" dirty="0" smtClean="0"/>
              <a:t>United States and Russia</a:t>
            </a:r>
            <a:br>
              <a:rPr lang="en-US" sz="3200" dirty="0" smtClean="0"/>
            </a:br>
            <a:r>
              <a:rPr lang="en-US" sz="2400" dirty="0" smtClean="0"/>
              <a:t>(per 100,000 people)</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2395036"/>
              </p:ext>
            </p:extLst>
          </p:nvPr>
        </p:nvGraphicFramePr>
        <p:xfrm>
          <a:off x="457200" y="3107220"/>
          <a:ext cx="8229600" cy="2568960"/>
        </p:xfrm>
        <a:graphic>
          <a:graphicData uri="http://schemas.openxmlformats.org/drawingml/2006/table">
            <a:tbl>
              <a:tblPr firstRow="1" bandRow="1">
                <a:tableStyleId>{5C22544A-7EE6-4342-B048-85BDC9FD1C3A}</a:tableStyleId>
              </a:tblPr>
              <a:tblGrid>
                <a:gridCol w="2743200"/>
                <a:gridCol w="2743200"/>
                <a:gridCol w="2743200"/>
              </a:tblGrid>
              <a:tr h="482220">
                <a:tc>
                  <a:txBody>
                    <a:bodyPr/>
                    <a:lstStyle/>
                    <a:p>
                      <a:r>
                        <a:rPr lang="en-US" dirty="0" smtClean="0"/>
                        <a:t>Year</a:t>
                      </a:r>
                      <a:endParaRPr lang="en-US" dirty="0"/>
                    </a:p>
                  </a:txBody>
                  <a:tcPr/>
                </a:tc>
                <a:tc>
                  <a:txBody>
                    <a:bodyPr/>
                    <a:lstStyle/>
                    <a:p>
                      <a:r>
                        <a:rPr lang="en-US" dirty="0" smtClean="0"/>
                        <a:t>USA</a:t>
                      </a:r>
                      <a:endParaRPr lang="en-US" dirty="0"/>
                    </a:p>
                  </a:txBody>
                  <a:tcPr/>
                </a:tc>
                <a:tc>
                  <a:txBody>
                    <a:bodyPr/>
                    <a:lstStyle/>
                    <a:p>
                      <a:r>
                        <a:rPr lang="en-US" dirty="0" smtClean="0"/>
                        <a:t>Russia (USSR)</a:t>
                      </a:r>
                    </a:p>
                    <a:p>
                      <a:endParaRPr lang="en-US" dirty="0"/>
                    </a:p>
                  </a:txBody>
                  <a:tcPr/>
                </a:tc>
              </a:tr>
              <a:tr h="482220">
                <a:tc>
                  <a:txBody>
                    <a:bodyPr/>
                    <a:lstStyle/>
                    <a:p>
                      <a:r>
                        <a:rPr lang="en-US" dirty="0" smtClean="0"/>
                        <a:t>1960s</a:t>
                      </a:r>
                      <a:endParaRPr lang="en-US" dirty="0"/>
                    </a:p>
                  </a:txBody>
                  <a:tcPr/>
                </a:tc>
                <a:tc>
                  <a:txBody>
                    <a:bodyPr/>
                    <a:lstStyle/>
                    <a:p>
                      <a:r>
                        <a:rPr lang="en-US" dirty="0" smtClean="0"/>
                        <a:t>5.5</a:t>
                      </a:r>
                      <a:endParaRPr lang="en-US" dirty="0"/>
                    </a:p>
                  </a:txBody>
                  <a:tcPr/>
                </a:tc>
                <a:tc>
                  <a:txBody>
                    <a:bodyPr/>
                    <a:lstStyle/>
                    <a:p>
                      <a:r>
                        <a:rPr lang="en-US" dirty="0" smtClean="0"/>
                        <a:t>14</a:t>
                      </a:r>
                      <a:endParaRPr lang="en-US" dirty="0"/>
                    </a:p>
                  </a:txBody>
                  <a:tcPr/>
                </a:tc>
              </a:tr>
              <a:tr h="482220">
                <a:tc>
                  <a:txBody>
                    <a:bodyPr/>
                    <a:lstStyle/>
                    <a:p>
                      <a:r>
                        <a:rPr lang="en-US" dirty="0" smtClean="0"/>
                        <a:t>1990s</a:t>
                      </a:r>
                      <a:endParaRPr lang="en-US" dirty="0"/>
                    </a:p>
                  </a:txBody>
                  <a:tcPr/>
                </a:tc>
                <a:tc>
                  <a:txBody>
                    <a:bodyPr/>
                    <a:lstStyle/>
                    <a:p>
                      <a:r>
                        <a:rPr lang="en-US" dirty="0" smtClean="0"/>
                        <a:t>8.1</a:t>
                      </a:r>
                      <a:endParaRPr lang="en-US" dirty="0"/>
                    </a:p>
                  </a:txBody>
                  <a:tcPr/>
                </a:tc>
                <a:tc>
                  <a:txBody>
                    <a:bodyPr/>
                    <a:lstStyle/>
                    <a:p>
                      <a:r>
                        <a:rPr lang="en-US" dirty="0" smtClean="0"/>
                        <a:t>24</a:t>
                      </a:r>
                      <a:endParaRPr lang="en-US" dirty="0"/>
                    </a:p>
                  </a:txBody>
                  <a:tcPr/>
                </a:tc>
              </a:tr>
              <a:tr h="482220">
                <a:tc>
                  <a:txBody>
                    <a:bodyPr/>
                    <a:lstStyle/>
                    <a:p>
                      <a:r>
                        <a:rPr lang="en-US" dirty="0" smtClean="0"/>
                        <a:t>2002</a:t>
                      </a:r>
                      <a:endParaRPr lang="en-US" dirty="0"/>
                    </a:p>
                  </a:txBody>
                  <a:tcPr/>
                </a:tc>
                <a:tc>
                  <a:txBody>
                    <a:bodyPr/>
                    <a:lstStyle/>
                    <a:p>
                      <a:r>
                        <a:rPr lang="en-US" dirty="0" smtClean="0"/>
                        <a:t>5.6</a:t>
                      </a:r>
                      <a:endParaRPr lang="en-US" dirty="0"/>
                    </a:p>
                  </a:txBody>
                  <a:tcPr/>
                </a:tc>
                <a:tc>
                  <a:txBody>
                    <a:bodyPr/>
                    <a:lstStyle/>
                    <a:p>
                      <a:r>
                        <a:rPr lang="en-US" dirty="0" smtClean="0"/>
                        <a:t>20.5</a:t>
                      </a:r>
                      <a:endParaRPr lang="en-US" dirty="0"/>
                    </a:p>
                  </a:txBody>
                  <a:tcPr/>
                </a:tc>
              </a:tr>
              <a:tr h="482220">
                <a:tc>
                  <a:txBody>
                    <a:bodyPr/>
                    <a:lstStyle/>
                    <a:p>
                      <a:r>
                        <a:rPr lang="en-US" dirty="0" smtClean="0"/>
                        <a:t>2009</a:t>
                      </a:r>
                      <a:endParaRPr lang="en-US" dirty="0"/>
                    </a:p>
                  </a:txBody>
                  <a:tcPr/>
                </a:tc>
                <a:tc>
                  <a:txBody>
                    <a:bodyPr/>
                    <a:lstStyle/>
                    <a:p>
                      <a:r>
                        <a:rPr lang="en-US" dirty="0" smtClean="0"/>
                        <a:t>5.0</a:t>
                      </a:r>
                      <a:endParaRPr lang="en-US" dirty="0"/>
                    </a:p>
                  </a:txBody>
                  <a:tcPr/>
                </a:tc>
                <a:tc>
                  <a:txBody>
                    <a:bodyPr/>
                    <a:lstStyle/>
                    <a:p>
                      <a:r>
                        <a:rPr lang="en-US" dirty="0" smtClean="0"/>
                        <a:t>15</a:t>
                      </a:r>
                      <a:endParaRPr lang="en-US" dirty="0"/>
                    </a:p>
                  </a:txBody>
                  <a:tcPr/>
                </a:tc>
              </a:tr>
            </a:tbl>
          </a:graphicData>
        </a:graphic>
      </p:graphicFrame>
    </p:spTree>
    <p:extLst>
      <p:ext uri="{BB962C8B-B14F-4D97-AF65-F5344CB8AC3E}">
        <p14:creationId xmlns:p14="http://schemas.microsoft.com/office/powerpoint/2010/main" val="21943959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40207"/>
          </a:xfrm>
        </p:spPr>
        <p:txBody>
          <a:bodyPr/>
          <a:lstStyle/>
          <a:p>
            <a:endParaRPr lang="en-US" dirty="0"/>
          </a:p>
        </p:txBody>
      </p:sp>
      <p:sp>
        <p:nvSpPr>
          <p:cNvPr id="3" name="Content Placeholder 2"/>
          <p:cNvSpPr>
            <a:spLocks noGrp="1"/>
          </p:cNvSpPr>
          <p:nvPr>
            <p:ph idx="1"/>
          </p:nvPr>
        </p:nvSpPr>
        <p:spPr>
          <a:xfrm>
            <a:off x="457200" y="975259"/>
            <a:ext cx="8229600" cy="5150904"/>
          </a:xfrm>
        </p:spPr>
        <p:txBody>
          <a:bodyPr/>
          <a:lstStyle/>
          <a:p>
            <a:pPr marL="0" indent="0" algn="ctr">
              <a:buNone/>
            </a:pPr>
            <a:r>
              <a:rPr lang="en-US" sz="2800" dirty="0" smtClean="0"/>
              <a:t>Claim</a:t>
            </a:r>
          </a:p>
          <a:p>
            <a:r>
              <a:rPr lang="en-US" sz="2800" dirty="0" smtClean="0"/>
              <a:t>Europe has low murder rates because of stringent gun control</a:t>
            </a:r>
          </a:p>
          <a:p>
            <a:endParaRPr lang="en-US" sz="2800" dirty="0"/>
          </a:p>
          <a:p>
            <a:pPr marL="0" indent="0" algn="ctr">
              <a:buNone/>
            </a:pPr>
            <a:r>
              <a:rPr lang="en-US" sz="2800" dirty="0" smtClean="0"/>
              <a:t>Facts</a:t>
            </a:r>
          </a:p>
          <a:p>
            <a:r>
              <a:rPr lang="en-US" sz="2800" dirty="0" smtClean="0"/>
              <a:t>Europe had low murder rates before gun controls introduced in twentieth century</a:t>
            </a:r>
          </a:p>
          <a:p>
            <a:r>
              <a:rPr lang="en-US" sz="2800" dirty="0" smtClean="0"/>
              <a:t>Research does not support effectiveness of stringent gun controls</a:t>
            </a:r>
          </a:p>
          <a:p>
            <a:endParaRPr lang="en-US" sz="3200" dirty="0" smtClean="0"/>
          </a:p>
          <a:p>
            <a:endParaRPr lang="en-US" dirty="0"/>
          </a:p>
          <a:p>
            <a:endParaRPr lang="en-US" dirty="0"/>
          </a:p>
        </p:txBody>
      </p:sp>
    </p:spTree>
    <p:extLst>
      <p:ext uri="{BB962C8B-B14F-4D97-AF65-F5344CB8AC3E}">
        <p14:creationId xmlns:p14="http://schemas.microsoft.com/office/powerpoint/2010/main" val="21704445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804"/>
            <a:ext cx="8229600" cy="1406187"/>
          </a:xfrm>
        </p:spPr>
        <p:txBody>
          <a:bodyPr/>
          <a:lstStyle/>
          <a:p>
            <a:r>
              <a:rPr lang="en-US" sz="3200" dirty="0" smtClean="0"/>
              <a:t/>
            </a:r>
            <a:br>
              <a:rPr lang="en-US" sz="3200" dirty="0" smtClean="0"/>
            </a:br>
            <a:r>
              <a:rPr lang="en-US" sz="3200" dirty="0" smtClean="0"/>
              <a:t>Notes, Tables 1 – 2</a:t>
            </a:r>
            <a:br>
              <a:rPr lang="en-US" sz="3200" dirty="0" smtClean="0"/>
            </a:br>
            <a:endParaRPr lang="en-US" sz="3200" dirty="0"/>
          </a:p>
        </p:txBody>
      </p:sp>
      <p:sp>
        <p:nvSpPr>
          <p:cNvPr id="3" name="Content Placeholder 2"/>
          <p:cNvSpPr>
            <a:spLocks noGrp="1"/>
          </p:cNvSpPr>
          <p:nvPr>
            <p:ph idx="1"/>
          </p:nvPr>
        </p:nvSpPr>
        <p:spPr>
          <a:xfrm>
            <a:off x="457200" y="1905158"/>
            <a:ext cx="8229600" cy="3958010"/>
          </a:xfrm>
        </p:spPr>
        <p:txBody>
          <a:bodyPr>
            <a:normAutofit fontScale="92500"/>
          </a:bodyPr>
          <a:lstStyle/>
          <a:p>
            <a:r>
              <a:rPr lang="en-US" dirty="0" smtClean="0"/>
              <a:t>Tables 1 - 2 cover </a:t>
            </a:r>
            <a:r>
              <a:rPr lang="en-US" dirty="0"/>
              <a:t>all the Continental European nations for which the two data sets given are both available. In every case we have given the homicide data for 2003 or the closest year thereto because that is the year of the publication from which the gun ownership data are taken. That publication is the Graduate Institute of International Studies’, SMALL ARMS SURVEY 2003 (Oxford U. Press 2003) at pp. 64 and 65, tables </a:t>
            </a:r>
            <a:endParaRPr lang="en-US" dirty="0" smtClean="0"/>
          </a:p>
          <a:p>
            <a:r>
              <a:rPr lang="en-US" dirty="0" smtClean="0"/>
              <a:t>The </a:t>
            </a:r>
            <a:r>
              <a:rPr lang="en-US" dirty="0"/>
              <a:t>homicide rate data come from the pamphlets JURISTAT: Homicide in Canada (Canadian Centre for Justice Statistics) for the years 2001-04. </a:t>
            </a:r>
          </a:p>
        </p:txBody>
      </p:sp>
    </p:spTree>
    <p:extLst>
      <p:ext uri="{BB962C8B-B14F-4D97-AF65-F5344CB8AC3E}">
        <p14:creationId xmlns:p14="http://schemas.microsoft.com/office/powerpoint/2010/main" val="16750253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9167"/>
            <a:ext cx="8229600" cy="2129367"/>
          </a:xfrm>
        </p:spPr>
        <p:txBody>
          <a:bodyPr/>
          <a:lstStyle/>
          <a:p>
            <a:r>
              <a:rPr lang="en-US" sz="3200" dirty="0" smtClean="0"/>
              <a:t>Table 1</a:t>
            </a:r>
            <a:br>
              <a:rPr lang="en-US" sz="3200" dirty="0" smtClean="0"/>
            </a:br>
            <a:r>
              <a:rPr lang="en-US" sz="3200" dirty="0" smtClean="0"/>
              <a:t> Gun ownership and murder rates</a:t>
            </a:r>
            <a:endParaRPr lang="en-US" sz="3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86702465"/>
              </p:ext>
            </p:extLst>
          </p:nvPr>
        </p:nvGraphicFramePr>
        <p:xfrm>
          <a:off x="457200" y="1917700"/>
          <a:ext cx="8229600" cy="32359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Nation</a:t>
                      </a:r>
                      <a:endParaRPr lang="en-US" dirty="0"/>
                    </a:p>
                  </a:txBody>
                  <a:tcPr/>
                </a:tc>
                <a:tc>
                  <a:txBody>
                    <a:bodyPr/>
                    <a:lstStyle/>
                    <a:p>
                      <a:r>
                        <a:rPr lang="en-US" dirty="0" smtClean="0"/>
                        <a:t>Murder rate </a:t>
                      </a:r>
                    </a:p>
                    <a:p>
                      <a:r>
                        <a:rPr lang="en-US" dirty="0" smtClean="0"/>
                        <a:t>(per 100,000)</a:t>
                      </a:r>
                      <a:endParaRPr lang="en-US" dirty="0"/>
                    </a:p>
                  </a:txBody>
                  <a:tcPr/>
                </a:tc>
                <a:tc>
                  <a:txBody>
                    <a:bodyPr/>
                    <a:lstStyle/>
                    <a:p>
                      <a:r>
                        <a:rPr lang="en-US" dirty="0" smtClean="0"/>
                        <a:t>Gun ownership (guns per 100,000)</a:t>
                      </a:r>
                      <a:endParaRPr lang="en-US" dirty="0"/>
                    </a:p>
                  </a:txBody>
                  <a:tcPr/>
                </a:tc>
                <a:tc>
                  <a:txBody>
                    <a:bodyPr/>
                    <a:lstStyle/>
                    <a:p>
                      <a:r>
                        <a:rPr lang="en-US" dirty="0" smtClean="0"/>
                        <a:t>Murder rate year</a:t>
                      </a:r>
                      <a:endParaRPr lang="en-US" dirty="0"/>
                    </a:p>
                  </a:txBody>
                  <a:tcPr/>
                </a:tc>
              </a:tr>
              <a:tr h="370840">
                <a:tc>
                  <a:txBody>
                    <a:bodyPr/>
                    <a:lstStyle/>
                    <a:p>
                      <a:r>
                        <a:rPr lang="en-US" dirty="0" smtClean="0"/>
                        <a:t>Russia</a:t>
                      </a:r>
                      <a:endParaRPr lang="en-US" dirty="0"/>
                    </a:p>
                  </a:txBody>
                  <a:tcPr/>
                </a:tc>
                <a:tc>
                  <a:txBody>
                    <a:bodyPr/>
                    <a:lstStyle/>
                    <a:p>
                      <a:r>
                        <a:rPr lang="en-US" dirty="0" smtClean="0"/>
                        <a:t>20.54</a:t>
                      </a:r>
                      <a:endParaRPr lang="en-US" dirty="0"/>
                    </a:p>
                  </a:txBody>
                  <a:tcPr/>
                </a:tc>
                <a:tc>
                  <a:txBody>
                    <a:bodyPr/>
                    <a:lstStyle/>
                    <a:p>
                      <a:r>
                        <a:rPr lang="en-US" dirty="0" smtClean="0"/>
                        <a:t>4,000</a:t>
                      </a:r>
                      <a:endParaRPr lang="en-US" dirty="0"/>
                    </a:p>
                  </a:txBody>
                  <a:tcPr/>
                </a:tc>
                <a:tc>
                  <a:txBody>
                    <a:bodyPr/>
                    <a:lstStyle/>
                    <a:p>
                      <a:r>
                        <a:rPr lang="en-US" dirty="0" smtClean="0"/>
                        <a:t>2002</a:t>
                      </a:r>
                      <a:endParaRPr lang="en-US" dirty="0"/>
                    </a:p>
                  </a:txBody>
                  <a:tcPr/>
                </a:tc>
              </a:tr>
              <a:tr h="370840">
                <a:tc>
                  <a:txBody>
                    <a:bodyPr/>
                    <a:lstStyle/>
                    <a:p>
                      <a:r>
                        <a:rPr lang="en-US" dirty="0" smtClean="0"/>
                        <a:t>Lithuania</a:t>
                      </a:r>
                      <a:endParaRPr lang="en-US" dirty="0"/>
                    </a:p>
                  </a:txBody>
                  <a:tcPr/>
                </a:tc>
                <a:tc>
                  <a:txBody>
                    <a:bodyPr/>
                    <a:lstStyle/>
                    <a:p>
                      <a:r>
                        <a:rPr lang="en-US" dirty="0" smtClean="0"/>
                        <a:t>11.70</a:t>
                      </a:r>
                      <a:endParaRPr lang="en-US" dirty="0"/>
                    </a:p>
                  </a:txBody>
                  <a:tcPr/>
                </a:tc>
                <a:tc>
                  <a:txBody>
                    <a:bodyPr/>
                    <a:lstStyle/>
                    <a:p>
                      <a:r>
                        <a:rPr lang="en-US" dirty="0" smtClean="0"/>
                        <a:t>0</a:t>
                      </a:r>
                      <a:endParaRPr lang="en-US" dirty="0"/>
                    </a:p>
                  </a:txBody>
                  <a:tcPr/>
                </a:tc>
                <a:tc>
                  <a:txBody>
                    <a:bodyPr/>
                    <a:lstStyle/>
                    <a:p>
                      <a:r>
                        <a:rPr lang="en-US" dirty="0" smtClean="0"/>
                        <a:t>1998</a:t>
                      </a:r>
                      <a:endParaRPr lang="en-US" dirty="0"/>
                    </a:p>
                  </a:txBody>
                  <a:tcPr/>
                </a:tc>
              </a:tr>
              <a:tr h="370840">
                <a:tc>
                  <a:txBody>
                    <a:bodyPr/>
                    <a:lstStyle/>
                    <a:p>
                      <a:r>
                        <a:rPr lang="en-US" dirty="0" smtClean="0"/>
                        <a:t>Hungary</a:t>
                      </a:r>
                      <a:endParaRPr lang="en-US" dirty="0"/>
                    </a:p>
                  </a:txBody>
                  <a:tcPr/>
                </a:tc>
                <a:tc>
                  <a:txBody>
                    <a:bodyPr/>
                    <a:lstStyle/>
                    <a:p>
                      <a:r>
                        <a:rPr lang="en-US" dirty="0" smtClean="0"/>
                        <a:t>2.22</a:t>
                      </a:r>
                      <a:endParaRPr lang="en-US" dirty="0"/>
                    </a:p>
                  </a:txBody>
                  <a:tcPr/>
                </a:tc>
                <a:tc>
                  <a:txBody>
                    <a:bodyPr/>
                    <a:lstStyle/>
                    <a:p>
                      <a:r>
                        <a:rPr lang="en-US" dirty="0" smtClean="0"/>
                        <a:t>2,000</a:t>
                      </a:r>
                      <a:endParaRPr lang="en-US" dirty="0"/>
                    </a:p>
                  </a:txBody>
                  <a:tcPr/>
                </a:tc>
                <a:tc>
                  <a:txBody>
                    <a:bodyPr/>
                    <a:lstStyle/>
                    <a:p>
                      <a:r>
                        <a:rPr lang="en-US" dirty="0" smtClean="0"/>
                        <a:t>2003</a:t>
                      </a:r>
                      <a:endParaRPr lang="en-US" dirty="0"/>
                    </a:p>
                  </a:txBody>
                  <a:tcPr/>
                </a:tc>
              </a:tr>
              <a:tr h="370840">
                <a:tc>
                  <a:txBody>
                    <a:bodyPr/>
                    <a:lstStyle/>
                    <a:p>
                      <a:r>
                        <a:rPr lang="en-US" dirty="0" smtClean="0"/>
                        <a:t>Finland</a:t>
                      </a:r>
                      <a:endParaRPr lang="en-US" dirty="0"/>
                    </a:p>
                  </a:txBody>
                  <a:tcPr/>
                </a:tc>
                <a:tc>
                  <a:txBody>
                    <a:bodyPr/>
                    <a:lstStyle/>
                    <a:p>
                      <a:r>
                        <a:rPr lang="en-US" dirty="0" smtClean="0"/>
                        <a:t>1.98</a:t>
                      </a:r>
                      <a:endParaRPr lang="en-US" dirty="0"/>
                    </a:p>
                  </a:txBody>
                  <a:tcPr/>
                </a:tc>
                <a:tc>
                  <a:txBody>
                    <a:bodyPr/>
                    <a:lstStyle/>
                    <a:p>
                      <a:r>
                        <a:rPr lang="en-US" dirty="0" smtClean="0"/>
                        <a:t>39,000</a:t>
                      </a:r>
                      <a:endParaRPr lang="en-US" dirty="0"/>
                    </a:p>
                  </a:txBody>
                  <a:tcPr/>
                </a:tc>
                <a:tc>
                  <a:txBody>
                    <a:bodyPr/>
                    <a:lstStyle/>
                    <a:p>
                      <a:r>
                        <a:rPr lang="en-US" dirty="0" smtClean="0"/>
                        <a:t>2004</a:t>
                      </a:r>
                      <a:endParaRPr lang="en-US" dirty="0"/>
                    </a:p>
                  </a:txBody>
                  <a:tcPr/>
                </a:tc>
              </a:tr>
              <a:tr h="370840">
                <a:tc>
                  <a:txBody>
                    <a:bodyPr/>
                    <a:lstStyle/>
                    <a:p>
                      <a:r>
                        <a:rPr lang="en-US" dirty="0" smtClean="0"/>
                        <a:t>Sweden</a:t>
                      </a:r>
                      <a:endParaRPr lang="en-US" dirty="0"/>
                    </a:p>
                  </a:txBody>
                  <a:tcPr/>
                </a:tc>
                <a:tc>
                  <a:txBody>
                    <a:bodyPr/>
                    <a:lstStyle/>
                    <a:p>
                      <a:r>
                        <a:rPr lang="en-US" dirty="0" smtClean="0"/>
                        <a:t>1.87</a:t>
                      </a:r>
                      <a:endParaRPr lang="en-US" dirty="0"/>
                    </a:p>
                  </a:txBody>
                  <a:tcPr/>
                </a:tc>
                <a:tc>
                  <a:txBody>
                    <a:bodyPr/>
                    <a:lstStyle/>
                    <a:p>
                      <a:r>
                        <a:rPr lang="en-US" dirty="0" smtClean="0"/>
                        <a:t>24,000</a:t>
                      </a:r>
                      <a:endParaRPr lang="en-US" dirty="0"/>
                    </a:p>
                  </a:txBody>
                  <a:tcPr/>
                </a:tc>
                <a:tc>
                  <a:txBody>
                    <a:bodyPr/>
                    <a:lstStyle/>
                    <a:p>
                      <a:r>
                        <a:rPr lang="en-US" dirty="0" smtClean="0"/>
                        <a:t>2001</a:t>
                      </a:r>
                      <a:endParaRPr lang="en-US" dirty="0"/>
                    </a:p>
                  </a:txBody>
                  <a:tcPr/>
                </a:tc>
              </a:tr>
              <a:tr h="370840">
                <a:tc>
                  <a:txBody>
                    <a:bodyPr/>
                    <a:lstStyle/>
                    <a:p>
                      <a:r>
                        <a:rPr lang="en-US" dirty="0" smtClean="0"/>
                        <a:t>Poland</a:t>
                      </a:r>
                      <a:endParaRPr lang="en-US" dirty="0"/>
                    </a:p>
                  </a:txBody>
                  <a:tcPr/>
                </a:tc>
                <a:tc>
                  <a:txBody>
                    <a:bodyPr/>
                    <a:lstStyle/>
                    <a:p>
                      <a:r>
                        <a:rPr lang="en-US" dirty="0" smtClean="0"/>
                        <a:t>1.79</a:t>
                      </a:r>
                      <a:endParaRPr lang="en-US" dirty="0"/>
                    </a:p>
                  </a:txBody>
                  <a:tcPr/>
                </a:tc>
                <a:tc>
                  <a:txBody>
                    <a:bodyPr/>
                    <a:lstStyle/>
                    <a:p>
                      <a:r>
                        <a:rPr lang="en-US" dirty="0" smtClean="0"/>
                        <a:t>1,500</a:t>
                      </a:r>
                      <a:endParaRPr lang="en-US" dirty="0"/>
                    </a:p>
                  </a:txBody>
                  <a:tcPr/>
                </a:tc>
                <a:tc>
                  <a:txBody>
                    <a:bodyPr/>
                    <a:lstStyle/>
                    <a:p>
                      <a:r>
                        <a:rPr lang="en-US" dirty="0" smtClean="0"/>
                        <a:t>2003</a:t>
                      </a:r>
                      <a:endParaRPr lang="en-US" dirty="0"/>
                    </a:p>
                  </a:txBody>
                  <a:tcPr/>
                </a:tc>
              </a:tr>
              <a:tr h="370840">
                <a:tc>
                  <a:txBody>
                    <a:bodyPr/>
                    <a:lstStyle/>
                    <a:p>
                      <a:r>
                        <a:rPr lang="en-US" dirty="0" smtClean="0"/>
                        <a:t>France</a:t>
                      </a:r>
                      <a:endParaRPr lang="en-US" dirty="0"/>
                    </a:p>
                  </a:txBody>
                  <a:tcPr/>
                </a:tc>
                <a:tc>
                  <a:txBody>
                    <a:bodyPr/>
                    <a:lstStyle/>
                    <a:p>
                      <a:r>
                        <a:rPr lang="en-US" dirty="0" smtClean="0"/>
                        <a:t>1.65</a:t>
                      </a:r>
                      <a:endParaRPr lang="en-US" dirty="0"/>
                    </a:p>
                  </a:txBody>
                  <a:tcPr/>
                </a:tc>
                <a:tc>
                  <a:txBody>
                    <a:bodyPr/>
                    <a:lstStyle/>
                    <a:p>
                      <a:r>
                        <a:rPr lang="en-US" dirty="0" smtClean="0"/>
                        <a:t>30,000</a:t>
                      </a:r>
                      <a:endParaRPr lang="en-US" dirty="0"/>
                    </a:p>
                  </a:txBody>
                  <a:tcPr/>
                </a:tc>
                <a:tc>
                  <a:txBody>
                    <a:bodyPr/>
                    <a:lstStyle/>
                    <a:p>
                      <a:r>
                        <a:rPr lang="en-US" dirty="0" smtClean="0"/>
                        <a:t>2003</a:t>
                      </a:r>
                      <a:endParaRPr lang="en-US" dirty="0"/>
                    </a:p>
                  </a:txBody>
                  <a:tcPr/>
                </a:tc>
              </a:tr>
            </a:tbl>
          </a:graphicData>
        </a:graphic>
      </p:graphicFrame>
    </p:spTree>
    <p:extLst>
      <p:ext uri="{BB962C8B-B14F-4D97-AF65-F5344CB8AC3E}">
        <p14:creationId xmlns:p14="http://schemas.microsoft.com/office/powerpoint/2010/main" val="256909273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3118</TotalTime>
  <Words>2115</Words>
  <Application>Microsoft Macintosh PowerPoint</Application>
  <PresentationFormat>On-screen Show (4:3)</PresentationFormat>
  <Paragraphs>568</Paragraphs>
  <Slides>34</Slides>
  <Notes>13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Executive</vt:lpstr>
      <vt:lpstr>Invited Presentation  World Forum on Shooting Activities </vt:lpstr>
      <vt:lpstr>Would banning firearms reduce murder and suicide?</vt:lpstr>
      <vt:lpstr>Harvard Journal of Law and Public Policy  Spring 2007 Vol 30 (2)</vt:lpstr>
      <vt:lpstr>PowerPoint Presentation</vt:lpstr>
      <vt:lpstr>PowerPoint Presentation</vt:lpstr>
      <vt:lpstr>Comparing homicide rates: United States and Russia (per 100,000 people)</vt:lpstr>
      <vt:lpstr>PowerPoint Presentation</vt:lpstr>
      <vt:lpstr> Notes, Tables 1 – 2 </vt:lpstr>
      <vt:lpstr>Table 1  Gun ownership and murder rates</vt:lpstr>
      <vt:lpstr>Table 1 (cont’d)  Gun ownership and murder rates</vt:lpstr>
      <vt:lpstr>Banning handguns</vt:lpstr>
      <vt:lpstr>Table 2  Comparing murder rates of neighboring European nations</vt:lpstr>
      <vt:lpstr>Table 2 cont’d   Comparing murder rates of neighboring European nations</vt:lpstr>
      <vt:lpstr>Explanatory Note to Table 3</vt:lpstr>
      <vt:lpstr>Do ordinary people murder?</vt:lpstr>
      <vt:lpstr>Table 3 - Eastern Europe Gun ownership and murder rates</vt:lpstr>
      <vt:lpstr>Table 3  (cont’d) - Eastern Europe Gun ownership and murder rates</vt:lpstr>
      <vt:lpstr>Is the United States uniquely violent?</vt:lpstr>
      <vt:lpstr>Table 4 – Intentional Deaths: United States vs. Continental Europe</vt:lpstr>
      <vt:lpstr>Table 4 (cont’d) – Intentional Deaths: United States vs. Continental Europe</vt:lpstr>
      <vt:lpstr>Table 4 (cont’d) – Intentional Deaths: United States vs. Continental Europe</vt:lpstr>
      <vt:lpstr>Notes, Table 4 </vt:lpstr>
      <vt:lpstr>More guns, more death?</vt:lpstr>
      <vt:lpstr>Table 5  European Gun/Handgun Violent Death</vt:lpstr>
      <vt:lpstr>Notes, Table 5</vt:lpstr>
      <vt:lpstr>Table 6  European Firearms-Violent Deaths</vt:lpstr>
      <vt:lpstr>Table 6 (cont’d)  European Firearms-Violent Deaths</vt:lpstr>
      <vt:lpstr>Banning guns does not reduce murder rates</vt:lpstr>
      <vt:lpstr>Irish murder incidents  before and after 1972 handgun ban </vt:lpstr>
      <vt:lpstr>Jamaican murder rates before and after 1976 firearm ban</vt:lpstr>
      <vt:lpstr>   Explanatory Notes for Subsequent Chart  </vt:lpstr>
      <vt:lpstr>Homicide rates and firearms  ownership in Europe </vt:lpstr>
      <vt:lpstr>Caveat </vt:lpstr>
      <vt:lpstr>Conclusions and recommendations</vt:lpstr>
    </vt:vector>
  </TitlesOfParts>
  <Company>Simon Fraser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Would banning firearms reduce murder and suicide?</dc:title>
  <dc:creator>Gary Mauser</dc:creator>
  <cp:lastModifiedBy>Gary Mauser</cp:lastModifiedBy>
  <cp:revision>117</cp:revision>
  <dcterms:created xsi:type="dcterms:W3CDTF">2013-09-09T14:16:43Z</dcterms:created>
  <dcterms:modified xsi:type="dcterms:W3CDTF">2013-09-24T18:14:32Z</dcterms:modified>
</cp:coreProperties>
</file>