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9" r:id="rId2"/>
    <p:sldId id="257" r:id="rId3"/>
    <p:sldId id="262" r:id="rId4"/>
    <p:sldId id="258" r:id="rId5"/>
    <p:sldId id="267" r:id="rId6"/>
    <p:sldId id="260" r:id="rId7"/>
    <p:sldId id="261" r:id="rId8"/>
    <p:sldId id="268" r:id="rId9"/>
    <p:sldId id="269" r:id="rId10"/>
    <p:sldId id="270" r:id="rId11"/>
    <p:sldId id="271" r:id="rId12"/>
    <p:sldId id="272" r:id="rId13"/>
    <p:sldId id="263" r:id="rId14"/>
    <p:sldId id="274" r:id="rId15"/>
    <p:sldId id="273" r:id="rId16"/>
    <p:sldId id="276" r:id="rId17"/>
    <p:sldId id="278" r:id="rId18"/>
    <p:sldId id="279" r:id="rId19"/>
    <p:sldId id="280" r:id="rId20"/>
    <p:sldId id="281" r:id="rId21"/>
    <p:sldId id="264" r:id="rId22"/>
    <p:sldId id="282" r:id="rId23"/>
    <p:sldId id="283" r:id="rId24"/>
    <p:sldId id="284" r:id="rId25"/>
    <p:sldId id="265" r:id="rId26"/>
    <p:sldId id="285" r:id="rId27"/>
    <p:sldId id="286" r:id="rId28"/>
    <p:sldId id="287" r:id="rId29"/>
    <p:sldId id="288" r:id="rId30"/>
    <p:sldId id="266" r:id="rId31"/>
    <p:sldId id="289" r:id="rId32"/>
    <p:sldId id="29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68" autoAdjust="0"/>
    <p:restoredTop sz="95501" autoAdjust="0"/>
  </p:normalViewPr>
  <p:slideViewPr>
    <p:cSldViewPr snapToGrid="0">
      <p:cViewPr varScale="1">
        <p:scale>
          <a:sx n="75" d="100"/>
          <a:sy n="75" d="100"/>
        </p:scale>
        <p:origin x="-77" y="-221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8E4F9-3CA3-4FE6-B4FC-2C16E051B38E}" type="datetimeFigureOut">
              <a:rPr lang="en-CA" smtClean="0"/>
              <a:t>15/01/2014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3ABD7-6862-48B1-8B4B-FAEFA8F228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8014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3ABD7-6862-48B1-8B4B-FAEFA8F2282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8221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3ABD7-6862-48B1-8B4B-FAEFA8F2282C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9549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3ABD7-6862-48B1-8B4B-FAEFA8F2282C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7525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3ABD7-6862-48B1-8B4B-FAEFA8F2282C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4057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3ABD7-6862-48B1-8B4B-FAEFA8F2282C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8286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3ABD7-6862-48B1-8B4B-FAEFA8F2282C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6723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 Mb that works in low O2 environments</a:t>
            </a:r>
            <a:r>
              <a:rPr lang="en-CA" baseline="0" dirty="0" smtClean="0"/>
              <a:t> has a higher nitrate reductase activity of converting nitrite into NO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3ABD7-6862-48B1-8B4B-FAEFA8F2282C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8338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3ABD7-6862-48B1-8B4B-FAEFA8F2282C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9540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3ABD7-6862-48B1-8B4B-FAEFA8F2282C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0289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3ABD7-6862-48B1-8B4B-FAEFA8F2282C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6731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73F4-F0EE-4305-B8CF-20AADAEC9EF1}" type="datetime1">
              <a:rPr lang="en-CA" smtClean="0"/>
              <a:t>15/01/2014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BISC_445_2014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52AF-37D5-494F-B205-17139E4C55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444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E5E5-8AC4-4BB4-8494-D46064A915F6}" type="datetime1">
              <a:rPr lang="en-CA" smtClean="0"/>
              <a:t>15/01/2014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BISC_445_2014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52AF-37D5-494F-B205-17139E4C55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88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E437-9FB1-4DF3-BB46-FDA7B9093989}" type="datetime1">
              <a:rPr lang="en-CA" smtClean="0"/>
              <a:t>15/01/2014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BISC_445_2014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52AF-37D5-494F-B205-17139E4C55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822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EB2F-C3E2-442D-80EE-76BE15697E62}" type="datetime1">
              <a:rPr lang="en-CA" smtClean="0"/>
              <a:t>15/01/2014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BISC_445_2014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52AF-37D5-494F-B205-17139E4C55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680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CE25-657D-4362-AABE-43FFE2CB4F39}" type="datetime1">
              <a:rPr lang="en-CA" smtClean="0"/>
              <a:t>15/01/2014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BISC_445_2014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52AF-37D5-494F-B205-17139E4C55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3856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A2D5-69D3-4589-A7EE-964A27E43797}" type="datetime1">
              <a:rPr lang="en-CA" smtClean="0"/>
              <a:t>15/01/2014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BISC_445_2014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52AF-37D5-494F-B205-17139E4C55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3725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2416-9A6B-4DE5-8D1D-EC1E42F53F6B}" type="datetime1">
              <a:rPr lang="en-CA" smtClean="0"/>
              <a:t>15/01/2014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BISC_445_2014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52AF-37D5-494F-B205-17139E4C55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796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CD6E-3A5E-4C2C-81D2-483E54897EA8}" type="datetime1">
              <a:rPr lang="en-CA" smtClean="0"/>
              <a:t>15/01/2014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BISC_445_2014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52AF-37D5-494F-B205-17139E4C55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316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AEB2-7B9F-4F5B-8B35-76D31E336BF4}" type="datetime1">
              <a:rPr lang="en-CA" smtClean="0"/>
              <a:t>15/01/2014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BISC_445_2014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52AF-37D5-494F-B205-17139E4C55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572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A96B-8D79-4E47-B332-E6363CDA9836}" type="datetime1">
              <a:rPr lang="en-CA" smtClean="0"/>
              <a:t>15/01/2014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BISC_445_2014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52AF-37D5-494F-B205-17139E4C55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5884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E5AD-05E5-4EC0-8A62-C38F09729C91}" type="datetime1">
              <a:rPr lang="en-CA" smtClean="0"/>
              <a:t>15/01/2014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BISC_445_2014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52AF-37D5-494F-B205-17139E4C55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197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8000"/>
            <a:lum/>
          </a:blip>
          <a:srcRect/>
          <a:stretch>
            <a:fillRect l="-2000"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E6709-59C6-4D3F-B2D8-10FCDEAD2EFA}" type="datetime1">
              <a:rPr lang="en-CA" smtClean="0"/>
              <a:t>15/01/2014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/>
              <a:t>BISC_445_2014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C52AF-37D5-494F-B205-17139E4C55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33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76001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6000" dirty="0">
                <a:effectLst>
                  <a:glow rad="127000">
                    <a:schemeClr val="bg1"/>
                  </a:glow>
                </a:effectLst>
                <a:latin typeface="Adobe Garamond Pro" panose="02020502060506020403" pitchFamily="18" charset="0"/>
              </a:rPr>
              <a:t>Setting the stage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CA" sz="44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So: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CA" sz="44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 S</a:t>
            </a:r>
            <a:r>
              <a:rPr lang="en-CA" sz="44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omething else </a:t>
            </a:r>
            <a:r>
              <a:rPr lang="en-CA" sz="44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must determine the different whales’ diving lengths </a:t>
            </a:r>
            <a:endParaRPr lang="en-CA" sz="32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dobe Garamond Pro" panose="020205020605060204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BISC_445_2014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52AF-37D5-494F-B205-17139E4C5519}" type="slidenum">
              <a:rPr lang="en-CA" smtClean="0"/>
              <a:t>10</a:t>
            </a:fld>
            <a:endParaRPr lang="en-CA"/>
          </a:p>
        </p:txBody>
      </p:sp>
      <p:pic>
        <p:nvPicPr>
          <p:cNvPr id="1026" name="Picture 2" descr="http://cetus.ucsd.edu/voicesinthesea_org/images/species/speciesImg/beakedWhales/northernBottlenoseWha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28" y="4824413"/>
            <a:ext cx="66770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8741229" y="-130629"/>
            <a:ext cx="413657" cy="7075715"/>
          </a:xfrm>
          <a:prstGeom prst="round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tIns="0" rIns="0" bIns="0" rtlCol="0" anchor="ctr"/>
          <a:lstStyle/>
          <a:p>
            <a:pPr algn="ctr"/>
            <a:r>
              <a:rPr lang="en-CA" sz="2400" dirty="0" smtClean="0">
                <a:ln w="0"/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INTRODUCTION</a:t>
            </a:r>
            <a:endParaRPr lang="en-CA" sz="2400" dirty="0">
              <a:ln w="0"/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394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6000" dirty="0" smtClean="0">
                <a:effectLst>
                  <a:glow rad="127000">
                    <a:schemeClr val="bg1"/>
                  </a:glow>
                </a:effectLst>
                <a:latin typeface="Adobe Garamond Pro" panose="02020502060506020403" pitchFamily="18" charset="0"/>
              </a:rPr>
              <a:t>Objective</a:t>
            </a:r>
            <a:endParaRPr lang="en-CA" sz="6000" dirty="0">
              <a:effectLst>
                <a:glow rad="127000">
                  <a:schemeClr val="bg1"/>
                </a:glow>
              </a:effectLst>
              <a:latin typeface="Adobe Garamond Pro" panose="02020502060506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CA" sz="44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To determine if Mb’s peroxidase and nitrite reductase activities are correlated with the different whale’s diving lengths.</a:t>
            </a:r>
          </a:p>
          <a:p>
            <a:pPr marL="0" indent="0">
              <a:lnSpc>
                <a:spcPct val="100000"/>
              </a:lnSpc>
              <a:buNone/>
            </a:pPr>
            <a:endParaRPr lang="en-CA" sz="44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dobe Garamond Pro" panose="02020502060506020403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CA" sz="4400" dirty="0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dobe Garamond Pro" panose="02020502060506020403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CA" sz="32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dobe Garamond Pro" panose="020205020605060204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BISC_445_2014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52AF-37D5-494F-B205-17139E4C5519}" type="slidenum">
              <a:rPr lang="en-CA" smtClean="0"/>
              <a:t>11</a:t>
            </a:fld>
            <a:endParaRPr lang="en-CA"/>
          </a:p>
        </p:txBody>
      </p:sp>
      <p:pic>
        <p:nvPicPr>
          <p:cNvPr id="1026" name="Picture 2" descr="http://cetus.ucsd.edu/voicesinthesea_org/images/species/speciesImg/beakedWhales/northernBottlenoseWha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28" y="4824413"/>
            <a:ext cx="66770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8741229" y="-130629"/>
            <a:ext cx="413657" cy="7075715"/>
          </a:xfrm>
          <a:prstGeom prst="round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tIns="0" rIns="0" bIns="0" rtlCol="0" anchor="ctr"/>
          <a:lstStyle/>
          <a:p>
            <a:pPr algn="ctr"/>
            <a:r>
              <a:rPr lang="en-CA" sz="2400" dirty="0" smtClean="0">
                <a:ln w="0"/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INTRODUCTION</a:t>
            </a:r>
            <a:endParaRPr lang="en-CA" sz="2400" dirty="0">
              <a:ln w="0"/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472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6000" dirty="0" smtClean="0">
                <a:effectLst>
                  <a:glow rad="127000">
                    <a:schemeClr val="bg1"/>
                  </a:glow>
                </a:effectLst>
                <a:latin typeface="Adobe Garamond Pro" panose="02020502060506020403" pitchFamily="18" charset="0"/>
              </a:rPr>
              <a:t>Hypothesis </a:t>
            </a:r>
            <a:endParaRPr lang="en-CA" sz="6000" dirty="0">
              <a:effectLst>
                <a:glow rad="127000">
                  <a:schemeClr val="bg1"/>
                </a:glow>
              </a:effectLst>
              <a:latin typeface="Adobe Garamond Pro" panose="02020502060506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CA" sz="44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The nitrate reductase and peroxidase activities of the Mb are correlated with the whales diving length</a:t>
            </a:r>
            <a:endParaRPr lang="en-CA" sz="44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dobe Garamond Pro" panose="02020502060506020403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CA" sz="4400" dirty="0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dobe Garamond Pro" panose="02020502060506020403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CA" sz="32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dobe Garamond Pro" panose="020205020605060204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BISC_445_2014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52AF-37D5-494F-B205-17139E4C5519}" type="slidenum">
              <a:rPr lang="en-CA" smtClean="0"/>
              <a:t>12</a:t>
            </a:fld>
            <a:endParaRPr lang="en-CA"/>
          </a:p>
        </p:txBody>
      </p:sp>
      <p:pic>
        <p:nvPicPr>
          <p:cNvPr id="1026" name="Picture 2" descr="http://cetus.ucsd.edu/voicesinthesea_org/images/species/speciesImg/beakedWhales/northernBottlenoseWha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28" y="4824413"/>
            <a:ext cx="66770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8741229" y="-130629"/>
            <a:ext cx="413657" cy="7075715"/>
          </a:xfrm>
          <a:prstGeom prst="round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tIns="0" rIns="0" bIns="0" rtlCol="0" anchor="ctr"/>
          <a:lstStyle/>
          <a:p>
            <a:pPr algn="ctr"/>
            <a:r>
              <a:rPr lang="en-CA" sz="2400" dirty="0" smtClean="0">
                <a:ln w="0"/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INTRODUCTION</a:t>
            </a:r>
            <a:endParaRPr lang="en-CA" sz="2400" dirty="0">
              <a:ln w="0"/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173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36713"/>
            <a:ext cx="7772400" cy="2387600"/>
          </a:xfrm>
          <a:effectLst>
            <a:glow rad="127000">
              <a:schemeClr val="bg1"/>
            </a:glow>
          </a:effectLst>
        </p:spPr>
        <p:txBody>
          <a:bodyPr>
            <a:normAutofit/>
          </a:bodyPr>
          <a:lstStyle/>
          <a:p>
            <a:r>
              <a:rPr lang="en-CA" b="1" dirty="0" smtClean="0">
                <a:effectLst>
                  <a:glow rad="127000">
                    <a:schemeClr val="bg1"/>
                  </a:glow>
                </a:effectLst>
              </a:rPr>
              <a:t>METHODS</a:t>
            </a:r>
            <a:endParaRPr lang="en-CA" b="1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BISC_445_2014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5259-5F87-459A-8A15-2441AF163A33}" type="slidenum">
              <a:rPr lang="en-CA" smtClean="0"/>
              <a:pPr/>
              <a:t>13</a:t>
            </a:fld>
            <a:endParaRPr lang="en-CA"/>
          </a:p>
        </p:txBody>
      </p:sp>
      <p:sp>
        <p:nvSpPr>
          <p:cNvPr id="5" name="Textfeld 4"/>
          <p:cNvSpPr txBox="1"/>
          <p:nvPr/>
        </p:nvSpPr>
        <p:spPr>
          <a:xfrm>
            <a:off x="94000" y="6095037"/>
            <a:ext cx="1867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Rodrigo Solis Sosa</a:t>
            </a:r>
          </a:p>
        </p:txBody>
      </p:sp>
    </p:spTree>
    <p:extLst>
      <p:ext uri="{BB962C8B-B14F-4D97-AF65-F5344CB8AC3E}">
        <p14:creationId xmlns:p14="http://schemas.microsoft.com/office/powerpoint/2010/main" val="2578576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028950" y="3736454"/>
            <a:ext cx="2850662" cy="16084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  <a:effectLst>
            <a:glow rad="127000">
              <a:schemeClr val="bg2"/>
            </a:glo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effectLst>
                  <a:glow rad="127000">
                    <a:schemeClr val="tx1"/>
                  </a:glow>
                </a:effectLst>
              </a:rPr>
              <a:t>Sperm whale </a:t>
            </a:r>
            <a:r>
              <a:rPr lang="en-CA" b="1" dirty="0" smtClean="0">
                <a:effectLst>
                  <a:glow rad="127000">
                    <a:schemeClr val="tx1"/>
                  </a:glow>
                </a:effectLst>
              </a:rPr>
              <a:t>SW</a:t>
            </a:r>
          </a:p>
          <a:p>
            <a:pPr algn="ctr"/>
            <a:r>
              <a:rPr lang="en-CA" i="1" dirty="0" smtClean="0">
                <a:effectLst>
                  <a:glow rad="127000">
                    <a:schemeClr val="tx1"/>
                  </a:glow>
                </a:effectLst>
              </a:rPr>
              <a:t>(</a:t>
            </a:r>
            <a:r>
              <a:rPr lang="en-CA" i="1" dirty="0" err="1" smtClean="0">
                <a:effectLst>
                  <a:glow rad="127000">
                    <a:schemeClr val="tx1"/>
                  </a:glow>
                </a:effectLst>
              </a:rPr>
              <a:t>Physeter</a:t>
            </a:r>
            <a:r>
              <a:rPr lang="en-CA" i="1" dirty="0" smtClean="0">
                <a:effectLst>
                  <a:glow rad="127000">
                    <a:schemeClr val="tx1"/>
                  </a:glow>
                </a:effectLst>
              </a:rPr>
              <a:t> </a:t>
            </a:r>
            <a:r>
              <a:rPr lang="en-CA" i="1" dirty="0" err="1" smtClean="0">
                <a:effectLst>
                  <a:glow rad="127000">
                    <a:schemeClr val="tx1"/>
                  </a:glow>
                </a:effectLst>
              </a:rPr>
              <a:t>macrocephalus</a:t>
            </a:r>
            <a:r>
              <a:rPr lang="en-CA" i="1" dirty="0" smtClean="0">
                <a:effectLst>
                  <a:glow rad="127000">
                    <a:schemeClr val="tx1"/>
                  </a:glow>
                </a:effectLst>
              </a:rPr>
              <a:t>)</a:t>
            </a:r>
            <a:endParaRPr lang="en-CA" i="1" dirty="0"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28650" y="5211370"/>
            <a:ext cx="7886700" cy="1325563"/>
          </a:xfrm>
          <a:prstGeom prst="rect">
            <a:avLst/>
          </a:prstGeom>
          <a:sp3d extrusionH="184150"/>
        </p:spPr>
        <p:txBody>
          <a:bodyPr vert="horz" lIns="91440" tIns="45720" rIns="91440" bIns="45720" rtlCol="0" anchor="ctr">
            <a:norm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dobe Garamond Pro" panose="02020502060506020403" pitchFamily="18" charset="0"/>
                <a:ea typeface="+mj-ea"/>
                <a:cs typeface="+mj-cs"/>
              </a:defRPr>
            </a:lvl1pPr>
          </a:lstStyle>
          <a:p>
            <a:r>
              <a:rPr lang="en-CA" sz="3600" dirty="0" err="1">
                <a:effectLst>
                  <a:glow rad="127000">
                    <a:schemeClr val="tx1"/>
                  </a:glow>
                </a:effectLst>
              </a:rPr>
              <a:t>Odontocetes</a:t>
            </a:r>
            <a:endParaRPr lang="en-CA" sz="3600" dirty="0">
              <a:effectLst>
                <a:glow rad="127000">
                  <a:schemeClr val="tx1"/>
                </a:glow>
              </a:effectLst>
            </a:endParaRPr>
          </a:p>
          <a:p>
            <a:r>
              <a:rPr lang="en-CA" sz="3600" dirty="0" smtClean="0">
                <a:effectLst>
                  <a:glow rad="127000">
                    <a:schemeClr val="tx1"/>
                  </a:glow>
                </a:effectLst>
              </a:rPr>
              <a:t>(Toothed</a:t>
            </a:r>
            <a:r>
              <a:rPr lang="en-CA" sz="3600" dirty="0">
                <a:effectLst>
                  <a:glow rad="127000">
                    <a:schemeClr val="tx1"/>
                  </a:glow>
                </a:effectLst>
              </a:rPr>
              <a:t>)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76943" y="1381583"/>
            <a:ext cx="7886700" cy="1325563"/>
          </a:xfrm>
          <a:prstGeom prst="rect">
            <a:avLst/>
          </a:prstGeom>
          <a:sp3d extrusionH="184150"/>
        </p:spPr>
        <p:txBody>
          <a:bodyPr vert="horz" lIns="91440" tIns="45720" rIns="91440" bIns="45720" rtlCol="0" anchor="ctr">
            <a:no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b="1" dirty="0" err="1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Mysticetes</a:t>
            </a:r>
            <a:endParaRPr lang="en-CA" sz="3600" b="1" dirty="0" smtClean="0">
              <a:ln w="22225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glow rad="127000">
                  <a:schemeClr val="tx1"/>
                </a:glow>
              </a:effectLst>
              <a:latin typeface="Adobe Garamond Pro" panose="02020502060506020403" pitchFamily="18" charset="0"/>
            </a:endParaRPr>
          </a:p>
          <a:p>
            <a:pPr algn="ctr"/>
            <a:r>
              <a:rPr lang="en-CA" sz="36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(Baleen)</a:t>
            </a:r>
            <a:endParaRPr lang="en-CA" sz="3600" b="1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glow rad="127000">
                  <a:schemeClr val="tx1"/>
                </a:glow>
              </a:effectLst>
              <a:latin typeface="Adobe Garamond Pro" panose="020205020605060204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6000" dirty="0" smtClean="0">
                <a:effectLst>
                  <a:glow rad="127000">
                    <a:schemeClr val="bg1"/>
                  </a:glow>
                </a:effectLst>
                <a:latin typeface="Adobe Garamond Pro" panose="02020502060506020403" pitchFamily="18" charset="0"/>
              </a:rPr>
              <a:t>Samples </a:t>
            </a:r>
            <a:endParaRPr lang="en-CA" sz="6000" dirty="0">
              <a:effectLst>
                <a:glow rad="127000">
                  <a:schemeClr val="bg1"/>
                </a:glow>
              </a:effectLst>
              <a:latin typeface="Adobe Garamond Pro" panose="020205020605060204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2598396" cy="297272"/>
          </a:xfrm>
        </p:spPr>
        <p:txBody>
          <a:bodyPr/>
          <a:lstStyle/>
          <a:p>
            <a:r>
              <a:rPr lang="en-CA" sz="1100" dirty="0" smtClean="0"/>
              <a:t>BISC_445_2014</a:t>
            </a:r>
            <a:endParaRPr lang="en-CA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1732264" cy="297272"/>
          </a:xfrm>
        </p:spPr>
        <p:txBody>
          <a:bodyPr/>
          <a:lstStyle/>
          <a:p>
            <a:fld id="{89DC52AF-37D5-494F-B205-17139E4C5519}" type="slidenum">
              <a:rPr lang="en-CA" sz="1100" smtClean="0"/>
              <a:t>14</a:t>
            </a:fld>
            <a:endParaRPr lang="en-CA" sz="1100"/>
          </a:p>
        </p:txBody>
      </p:sp>
      <p:sp>
        <p:nvSpPr>
          <p:cNvPr id="7" name="Rounded Rectangle 6"/>
          <p:cNvSpPr/>
          <p:nvPr/>
        </p:nvSpPr>
        <p:spPr>
          <a:xfrm>
            <a:off x="8741229" y="-130629"/>
            <a:ext cx="413657" cy="7075715"/>
          </a:xfrm>
          <a:prstGeom prst="roundRect">
            <a:avLst/>
          </a:prstGeom>
          <a:blipFill dpi="0" rotWithShape="1"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tIns="0" rIns="0" bIns="0" rtlCol="0" anchor="ctr"/>
          <a:lstStyle/>
          <a:p>
            <a:pPr algn="ctr"/>
            <a:r>
              <a:rPr lang="en-CA" sz="2400" dirty="0" smtClean="0">
                <a:ln w="0"/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METHODS</a:t>
            </a:r>
            <a:endParaRPr lang="en-CA" sz="2400" dirty="0">
              <a:ln w="0"/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8288" y="4796035"/>
            <a:ext cx="2850662" cy="16084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  <a:effectLst>
            <a:glow rad="127000">
              <a:schemeClr val="bg2"/>
            </a:glo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effectLst>
                  <a:glow rad="127000">
                    <a:schemeClr val="tx1"/>
                  </a:glow>
                </a:effectLst>
              </a:rPr>
              <a:t>Bottlenose whale </a:t>
            </a:r>
            <a:r>
              <a:rPr lang="en-CA" b="1" dirty="0" smtClean="0">
                <a:effectLst>
                  <a:glow rad="127000">
                    <a:schemeClr val="tx1"/>
                  </a:glow>
                </a:effectLst>
              </a:rPr>
              <a:t>BNW</a:t>
            </a:r>
          </a:p>
          <a:p>
            <a:pPr algn="ctr"/>
            <a:r>
              <a:rPr lang="en-CA" i="1" dirty="0" smtClean="0">
                <a:effectLst>
                  <a:glow rad="127000">
                    <a:schemeClr val="tx1"/>
                  </a:glow>
                </a:effectLst>
              </a:rPr>
              <a:t>(</a:t>
            </a:r>
            <a:r>
              <a:rPr lang="en-CA" i="1" dirty="0" err="1" smtClean="0">
                <a:effectLst>
                  <a:glow rad="127000">
                    <a:schemeClr val="tx1"/>
                  </a:glow>
                </a:effectLst>
              </a:rPr>
              <a:t>Hyperoodon</a:t>
            </a:r>
            <a:r>
              <a:rPr lang="en-CA" i="1" dirty="0" smtClean="0">
                <a:effectLst>
                  <a:glow rad="127000">
                    <a:schemeClr val="tx1"/>
                  </a:glow>
                </a:effectLst>
              </a:rPr>
              <a:t> </a:t>
            </a:r>
            <a:r>
              <a:rPr lang="en-CA" i="1" dirty="0" err="1" smtClean="0">
                <a:effectLst>
                  <a:glow rad="127000">
                    <a:schemeClr val="tx1"/>
                  </a:glow>
                </a:effectLst>
              </a:rPr>
              <a:t>ampullatus</a:t>
            </a:r>
            <a:r>
              <a:rPr lang="en-CA" i="1" dirty="0" smtClean="0">
                <a:effectLst>
                  <a:glow rad="127000">
                    <a:schemeClr val="tx1"/>
                  </a:glow>
                </a:effectLst>
              </a:rPr>
              <a:t>)</a:t>
            </a:r>
            <a:endParaRPr lang="en-CA" i="1" dirty="0"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34263" y="1062890"/>
            <a:ext cx="3264319" cy="1777741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  <a:effectLst>
            <a:glow rad="127000">
              <a:schemeClr val="bg1"/>
            </a:glo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effectLst>
                  <a:glow rad="127000">
                    <a:schemeClr val="tx1"/>
                  </a:glow>
                </a:effectLst>
              </a:rPr>
              <a:t>Humpback whale </a:t>
            </a:r>
            <a:r>
              <a:rPr lang="en-CA" b="1" dirty="0" smtClean="0">
                <a:effectLst>
                  <a:glow rad="127000">
                    <a:schemeClr val="tx1"/>
                  </a:glow>
                </a:effectLst>
              </a:rPr>
              <a:t>HW</a:t>
            </a:r>
          </a:p>
          <a:p>
            <a:pPr algn="ctr"/>
            <a:r>
              <a:rPr lang="en-CA" i="1" dirty="0" smtClean="0">
                <a:effectLst>
                  <a:glow rad="127000">
                    <a:schemeClr val="tx1"/>
                  </a:glow>
                </a:effectLst>
              </a:rPr>
              <a:t>(</a:t>
            </a:r>
            <a:r>
              <a:rPr lang="en-CA" i="1" dirty="0" err="1" smtClean="0">
                <a:effectLst>
                  <a:glow rad="127000">
                    <a:schemeClr val="tx1"/>
                  </a:glow>
                </a:effectLst>
              </a:rPr>
              <a:t>Megaptera</a:t>
            </a:r>
            <a:r>
              <a:rPr lang="en-CA" i="1" dirty="0" smtClean="0">
                <a:effectLst>
                  <a:glow rad="127000">
                    <a:schemeClr val="tx1"/>
                  </a:glow>
                </a:effectLst>
              </a:rPr>
              <a:t> </a:t>
            </a:r>
            <a:r>
              <a:rPr lang="en-CA" i="1" dirty="0" err="1" smtClean="0">
                <a:effectLst>
                  <a:glow rad="127000">
                    <a:schemeClr val="tx1"/>
                  </a:glow>
                </a:effectLst>
              </a:rPr>
              <a:t>novaeangliae</a:t>
            </a:r>
            <a:r>
              <a:rPr lang="en-CA" i="1" dirty="0" smtClean="0">
                <a:effectLst>
                  <a:glow rad="127000">
                    <a:schemeClr val="tx1"/>
                  </a:glow>
                </a:effectLst>
              </a:rPr>
              <a:t>)</a:t>
            </a:r>
            <a:endParaRPr lang="en-CA" i="1" dirty="0"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5879681" y="1116308"/>
            <a:ext cx="3264319" cy="1777741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  <a:effectLst>
            <a:glow rad="127000">
              <a:schemeClr val="bg1"/>
            </a:glo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effectLst>
                  <a:glow rad="127000">
                    <a:schemeClr val="tx1"/>
                  </a:glow>
                </a:effectLst>
              </a:rPr>
              <a:t>Arctic </a:t>
            </a:r>
            <a:r>
              <a:rPr lang="en-CA" dirty="0" err="1" smtClean="0">
                <a:effectLst>
                  <a:glow rad="127000">
                    <a:schemeClr val="tx1"/>
                  </a:glow>
                </a:effectLst>
              </a:rPr>
              <a:t>minke</a:t>
            </a:r>
            <a:r>
              <a:rPr lang="en-CA" dirty="0" smtClean="0">
                <a:effectLst>
                  <a:glow rad="127000">
                    <a:schemeClr val="tx1"/>
                  </a:glow>
                </a:effectLst>
              </a:rPr>
              <a:t> whale </a:t>
            </a:r>
            <a:r>
              <a:rPr lang="en-CA" b="1" dirty="0" smtClean="0">
                <a:effectLst>
                  <a:glow rad="127000">
                    <a:schemeClr val="tx1"/>
                  </a:glow>
                </a:effectLst>
              </a:rPr>
              <a:t>MW</a:t>
            </a:r>
          </a:p>
          <a:p>
            <a:pPr algn="ctr"/>
            <a:r>
              <a:rPr lang="en-CA" i="1" dirty="0" smtClean="0">
                <a:effectLst>
                  <a:glow rad="127000">
                    <a:schemeClr val="tx1"/>
                  </a:glow>
                </a:effectLst>
              </a:rPr>
              <a:t>(</a:t>
            </a:r>
            <a:r>
              <a:rPr lang="en-CA" i="1" dirty="0" err="1" smtClean="0">
                <a:effectLst>
                  <a:glow rad="127000">
                    <a:schemeClr val="tx1"/>
                  </a:glow>
                </a:effectLst>
              </a:rPr>
              <a:t>Balaenoptera</a:t>
            </a:r>
            <a:r>
              <a:rPr lang="en-CA" i="1" dirty="0" smtClean="0">
                <a:effectLst>
                  <a:glow rad="127000">
                    <a:schemeClr val="tx1"/>
                  </a:glow>
                </a:effectLst>
              </a:rPr>
              <a:t> </a:t>
            </a:r>
            <a:r>
              <a:rPr lang="en-CA" i="1" dirty="0" err="1" smtClean="0">
                <a:effectLst>
                  <a:glow rad="127000">
                    <a:schemeClr val="tx1"/>
                  </a:glow>
                </a:effectLst>
              </a:rPr>
              <a:t>acutorostrata</a:t>
            </a:r>
            <a:r>
              <a:rPr lang="en-CA" i="1" dirty="0" smtClean="0">
                <a:effectLst>
                  <a:glow rad="127000">
                    <a:schemeClr val="tx1"/>
                  </a:glow>
                </a:effectLst>
              </a:rPr>
              <a:t>)</a:t>
            </a:r>
            <a:endParaRPr lang="en-CA" i="1" dirty="0"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6287744" y="4594072"/>
            <a:ext cx="2850662" cy="16084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  <a:effectLst>
            <a:glow rad="127000">
              <a:schemeClr val="bg2"/>
            </a:glo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effectLst>
                  <a:glow rad="127000">
                    <a:schemeClr val="tx1"/>
                  </a:glow>
                </a:effectLst>
              </a:rPr>
              <a:t>Harbor porpoise </a:t>
            </a:r>
            <a:r>
              <a:rPr lang="en-CA" b="1" dirty="0" smtClean="0">
                <a:effectLst>
                  <a:glow rad="127000">
                    <a:schemeClr val="tx1"/>
                  </a:glow>
                </a:effectLst>
              </a:rPr>
              <a:t>HP</a:t>
            </a:r>
          </a:p>
          <a:p>
            <a:pPr algn="ctr"/>
            <a:r>
              <a:rPr lang="en-CA" i="1" dirty="0" smtClean="0">
                <a:effectLst>
                  <a:glow rad="127000">
                    <a:schemeClr val="tx1"/>
                  </a:glow>
                </a:effectLst>
              </a:rPr>
              <a:t>(</a:t>
            </a:r>
            <a:r>
              <a:rPr lang="en-CA" i="1" dirty="0" err="1" smtClean="0">
                <a:effectLst>
                  <a:glow rad="127000">
                    <a:schemeClr val="tx1"/>
                  </a:glow>
                </a:effectLst>
              </a:rPr>
              <a:t>Phocoena</a:t>
            </a:r>
            <a:r>
              <a:rPr lang="en-CA" i="1" dirty="0" smtClean="0">
                <a:effectLst>
                  <a:glow rad="127000">
                    <a:schemeClr val="tx1"/>
                  </a:glow>
                </a:effectLst>
              </a:rPr>
              <a:t> </a:t>
            </a:r>
            <a:r>
              <a:rPr lang="en-CA" i="1" dirty="0" err="1" smtClean="0">
                <a:effectLst>
                  <a:glow rad="127000">
                    <a:schemeClr val="tx1"/>
                  </a:glow>
                </a:effectLst>
              </a:rPr>
              <a:t>phocoena</a:t>
            </a:r>
            <a:r>
              <a:rPr lang="en-CA" i="1" dirty="0" smtClean="0">
                <a:effectLst>
                  <a:glow rad="127000">
                    <a:schemeClr val="tx1"/>
                  </a:glow>
                </a:effectLst>
              </a:rPr>
              <a:t>)</a:t>
            </a:r>
            <a:endParaRPr lang="en-CA" i="1" dirty="0">
              <a:effectLst>
                <a:glow rad="1270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938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/>
      <p:bldP spid="15" grpId="1"/>
      <p:bldP spid="16" grpId="0"/>
      <p:bldP spid="16" grpId="1"/>
      <p:bldP spid="4" grpId="0"/>
      <p:bldP spid="5" grpId="0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80657" y="6225723"/>
            <a:ext cx="2598396" cy="297272"/>
          </a:xfrm>
        </p:spPr>
        <p:txBody>
          <a:bodyPr/>
          <a:lstStyle/>
          <a:p>
            <a:r>
              <a:rPr lang="en-CA" sz="1100" dirty="0" smtClean="0"/>
              <a:t>BISC_445_2014</a:t>
            </a:r>
            <a:endParaRPr lang="en-CA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09657" y="6225723"/>
            <a:ext cx="1732264" cy="297272"/>
          </a:xfrm>
        </p:spPr>
        <p:txBody>
          <a:bodyPr/>
          <a:lstStyle/>
          <a:p>
            <a:fld id="{89DC52AF-37D5-494F-B205-17139E4C5519}" type="slidenum">
              <a:rPr lang="en-CA" sz="1100" smtClean="0"/>
              <a:t>15</a:t>
            </a:fld>
            <a:endParaRPr lang="en-CA" sz="1100"/>
          </a:p>
        </p:txBody>
      </p:sp>
      <p:sp>
        <p:nvSpPr>
          <p:cNvPr id="7" name="Rounded Rectangle 6"/>
          <p:cNvSpPr/>
          <p:nvPr/>
        </p:nvSpPr>
        <p:spPr>
          <a:xfrm>
            <a:off x="8741229" y="-130629"/>
            <a:ext cx="413657" cy="7075715"/>
          </a:xfrm>
          <a:prstGeom prst="roundRect">
            <a:avLst/>
          </a:prstGeom>
          <a:blipFill dpi="0" rotWithShape="1"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tIns="0" rIns="0" bIns="0" rtlCol="0" anchor="ctr"/>
          <a:lstStyle/>
          <a:p>
            <a:pPr algn="ctr"/>
            <a:r>
              <a:rPr lang="en-CA" sz="2400" dirty="0" smtClean="0">
                <a:ln w="0"/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METHODS</a:t>
            </a:r>
            <a:endParaRPr lang="en-CA" sz="2400" dirty="0">
              <a:ln w="0"/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28650" y="2645324"/>
            <a:ext cx="2159092" cy="2684219"/>
            <a:chOff x="628650" y="2645324"/>
            <a:chExt cx="2159092" cy="2684219"/>
          </a:xfrm>
        </p:grpSpPr>
        <p:sp>
          <p:nvSpPr>
            <p:cNvPr id="19" name="Double Wave 18"/>
            <p:cNvSpPr/>
            <p:nvPr/>
          </p:nvSpPr>
          <p:spPr>
            <a:xfrm>
              <a:off x="628650" y="2645324"/>
              <a:ext cx="2159092" cy="1387489"/>
            </a:xfrm>
            <a:prstGeom prst="doubleWav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glow rad="127000">
                <a:schemeClr val="bg2"/>
              </a:glo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dirty="0" smtClean="0">
                  <a:effectLst>
                    <a:glow rad="127000">
                      <a:schemeClr val="tx1"/>
                    </a:glow>
                  </a:effectLst>
                </a:rPr>
                <a:t>Muscle from Baleen Whale</a:t>
              </a:r>
            </a:p>
            <a:p>
              <a:pPr algn="ctr"/>
              <a:r>
                <a:rPr lang="en-CA" sz="2000" dirty="0" smtClean="0">
                  <a:effectLst>
                    <a:glow rad="127000">
                      <a:schemeClr val="tx1"/>
                    </a:glow>
                  </a:effectLst>
                </a:rPr>
                <a:t>MW, HW</a:t>
              </a:r>
              <a:endParaRPr lang="en-CA" sz="2000" dirty="0">
                <a:effectLst>
                  <a:glow rad="127000">
                    <a:schemeClr val="tx1"/>
                  </a:glow>
                </a:effectLst>
              </a:endParaRPr>
            </a:p>
          </p:txBody>
        </p:sp>
        <p:sp>
          <p:nvSpPr>
            <p:cNvPr id="22" name="Double Wave 21"/>
            <p:cNvSpPr/>
            <p:nvPr/>
          </p:nvSpPr>
          <p:spPr>
            <a:xfrm>
              <a:off x="628650" y="3942054"/>
              <a:ext cx="2159092" cy="1387489"/>
            </a:xfrm>
            <a:prstGeom prst="doubleWav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glow rad="127000">
                <a:schemeClr val="bg2"/>
              </a:glo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dirty="0" smtClean="0">
                  <a:effectLst>
                    <a:glow rad="127000">
                      <a:schemeClr val="tx1"/>
                    </a:glow>
                  </a:effectLst>
                </a:rPr>
                <a:t>Muscle from Toothed Whale</a:t>
              </a:r>
            </a:p>
            <a:p>
              <a:pPr algn="ctr"/>
              <a:r>
                <a:rPr lang="en-CA" sz="2000" dirty="0" smtClean="0">
                  <a:effectLst>
                    <a:glow rad="127000">
                      <a:schemeClr val="tx1"/>
                    </a:glow>
                  </a:effectLst>
                </a:rPr>
                <a:t>BNW, HP, SW</a:t>
              </a:r>
              <a:endParaRPr lang="en-CA" sz="2000" dirty="0">
                <a:effectLst>
                  <a:glow rad="127000">
                    <a:schemeClr val="tx1"/>
                  </a:glow>
                </a:effectLst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6450362" y="1524643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Purification</a:t>
            </a:r>
            <a:endParaRPr lang="en-CA" dirty="0"/>
          </a:p>
        </p:txBody>
      </p:sp>
      <p:sp>
        <p:nvSpPr>
          <p:cNvPr id="24" name="Rounded Rectangle 23"/>
          <p:cNvSpPr/>
          <p:nvPr/>
        </p:nvSpPr>
        <p:spPr>
          <a:xfrm>
            <a:off x="6450362" y="2269421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Mb Concentration</a:t>
            </a:r>
            <a:endParaRPr lang="en-CA" dirty="0"/>
          </a:p>
        </p:txBody>
      </p:sp>
      <p:sp>
        <p:nvSpPr>
          <p:cNvPr id="25" name="Rounded Rectangle 24"/>
          <p:cNvSpPr/>
          <p:nvPr/>
        </p:nvSpPr>
        <p:spPr>
          <a:xfrm>
            <a:off x="6450362" y="3014199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</a:t>
            </a:r>
            <a:r>
              <a:rPr lang="en-CA" sz="1100" dirty="0" smtClean="0"/>
              <a:t>2 </a:t>
            </a:r>
            <a:r>
              <a:rPr lang="en-CA" dirty="0" smtClean="0"/>
              <a:t>Equilibria</a:t>
            </a:r>
          </a:p>
          <a:p>
            <a:pPr algn="ctr"/>
            <a:r>
              <a:rPr lang="en-CA" dirty="0"/>
              <a:t>(Affinity)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450362" y="3758977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</a:t>
            </a:r>
            <a:r>
              <a:rPr lang="en-CA" sz="1200" dirty="0" smtClean="0"/>
              <a:t>2 </a:t>
            </a:r>
            <a:r>
              <a:rPr lang="en-CA" dirty="0" smtClean="0"/>
              <a:t>Dissociation Kinetics</a:t>
            </a:r>
            <a:endParaRPr lang="en-CA" sz="2800" dirty="0"/>
          </a:p>
        </p:txBody>
      </p:sp>
      <p:sp>
        <p:nvSpPr>
          <p:cNvPr id="27" name="Rounded Rectangle 26"/>
          <p:cNvSpPr/>
          <p:nvPr/>
        </p:nvSpPr>
        <p:spPr>
          <a:xfrm>
            <a:off x="6450362" y="4503755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Nitrite Reduction</a:t>
            </a:r>
            <a:endParaRPr lang="en-CA" sz="2800" dirty="0"/>
          </a:p>
        </p:txBody>
      </p:sp>
      <p:sp>
        <p:nvSpPr>
          <p:cNvPr id="28" name="Rounded Rectangle 27"/>
          <p:cNvSpPr/>
          <p:nvPr/>
        </p:nvSpPr>
        <p:spPr>
          <a:xfrm>
            <a:off x="6450362" y="5248533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Peroxidase activity</a:t>
            </a:r>
            <a:endParaRPr lang="en-CA" sz="2800" dirty="0"/>
          </a:p>
        </p:txBody>
      </p:sp>
      <p:sp>
        <p:nvSpPr>
          <p:cNvPr id="29" name="Rounded Rectangle 28"/>
          <p:cNvSpPr/>
          <p:nvPr/>
        </p:nvSpPr>
        <p:spPr>
          <a:xfrm>
            <a:off x="6450362" y="5993312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Dive Duration &amp; Depth</a:t>
            </a:r>
            <a:endParaRPr lang="en-CA" sz="2800" dirty="0"/>
          </a:p>
        </p:txBody>
      </p:sp>
      <p:cxnSp>
        <p:nvCxnSpPr>
          <p:cNvPr id="37" name="Straight Arrow Connector 36"/>
          <p:cNvCxnSpPr>
            <a:endCxn id="20" idx="1"/>
          </p:cNvCxnSpPr>
          <p:nvPr/>
        </p:nvCxnSpPr>
        <p:spPr>
          <a:xfrm flipV="1">
            <a:off x="3080657" y="1849513"/>
            <a:ext cx="3369705" cy="2333482"/>
          </a:xfrm>
          <a:prstGeom prst="straightConnector1">
            <a:avLst/>
          </a:prstGeom>
          <a:ln w="558800" cap="rnd">
            <a:solidFill>
              <a:schemeClr val="accent2">
                <a:lumMod val="75000"/>
              </a:schemeClr>
            </a:solidFill>
            <a:round/>
            <a:tailEnd type="triangl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24" idx="1"/>
          </p:cNvCxnSpPr>
          <p:nvPr/>
        </p:nvCxnSpPr>
        <p:spPr>
          <a:xfrm flipV="1">
            <a:off x="3080657" y="2594291"/>
            <a:ext cx="3369705" cy="1588704"/>
          </a:xfrm>
          <a:prstGeom prst="straightConnector1">
            <a:avLst/>
          </a:prstGeom>
          <a:ln w="558800" cap="rnd">
            <a:solidFill>
              <a:schemeClr val="accent2">
                <a:lumMod val="75000"/>
              </a:schemeClr>
            </a:solidFill>
            <a:round/>
            <a:tailEnd type="triangl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25" idx="1"/>
          </p:cNvCxnSpPr>
          <p:nvPr/>
        </p:nvCxnSpPr>
        <p:spPr>
          <a:xfrm flipV="1">
            <a:off x="3080657" y="3339069"/>
            <a:ext cx="3369705" cy="843926"/>
          </a:xfrm>
          <a:prstGeom prst="straightConnector1">
            <a:avLst/>
          </a:prstGeom>
          <a:ln w="558800" cap="rnd">
            <a:solidFill>
              <a:schemeClr val="accent2">
                <a:lumMod val="75000"/>
              </a:schemeClr>
            </a:solidFill>
            <a:round/>
            <a:tailEnd type="triangl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26" idx="1"/>
          </p:cNvCxnSpPr>
          <p:nvPr/>
        </p:nvCxnSpPr>
        <p:spPr>
          <a:xfrm flipV="1">
            <a:off x="3080657" y="4083847"/>
            <a:ext cx="3369705" cy="99148"/>
          </a:xfrm>
          <a:prstGeom prst="straightConnector1">
            <a:avLst/>
          </a:prstGeom>
          <a:ln w="558800" cap="rnd">
            <a:solidFill>
              <a:schemeClr val="accent2">
                <a:lumMod val="75000"/>
              </a:schemeClr>
            </a:solidFill>
            <a:round/>
            <a:tailEnd type="triangl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27" idx="1"/>
          </p:cNvCxnSpPr>
          <p:nvPr/>
        </p:nvCxnSpPr>
        <p:spPr>
          <a:xfrm>
            <a:off x="3080657" y="4182995"/>
            <a:ext cx="3369705" cy="645630"/>
          </a:xfrm>
          <a:prstGeom prst="straightConnector1">
            <a:avLst/>
          </a:prstGeom>
          <a:ln w="558800" cap="rnd">
            <a:solidFill>
              <a:schemeClr val="accent2">
                <a:lumMod val="75000"/>
              </a:schemeClr>
            </a:solidFill>
            <a:round/>
            <a:tailEnd type="triangl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28" idx="1"/>
          </p:cNvCxnSpPr>
          <p:nvPr/>
        </p:nvCxnSpPr>
        <p:spPr>
          <a:xfrm>
            <a:off x="3080657" y="4182995"/>
            <a:ext cx="3369705" cy="1390408"/>
          </a:xfrm>
          <a:prstGeom prst="straightConnector1">
            <a:avLst/>
          </a:prstGeom>
          <a:ln w="558800" cap="rnd">
            <a:solidFill>
              <a:schemeClr val="accent2">
                <a:lumMod val="75000"/>
              </a:schemeClr>
            </a:solidFill>
            <a:round/>
            <a:tailEnd type="triangl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29" idx="1"/>
          </p:cNvCxnSpPr>
          <p:nvPr/>
        </p:nvCxnSpPr>
        <p:spPr>
          <a:xfrm>
            <a:off x="3080657" y="4182995"/>
            <a:ext cx="3369705" cy="2135187"/>
          </a:xfrm>
          <a:prstGeom prst="straightConnector1">
            <a:avLst/>
          </a:prstGeom>
          <a:ln w="558800" cap="rnd">
            <a:solidFill>
              <a:schemeClr val="accent2">
                <a:lumMod val="75000"/>
              </a:schemeClr>
            </a:solidFill>
            <a:round/>
            <a:tailEnd type="triangl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TextBox 4100"/>
          <p:cNvSpPr txBox="1"/>
          <p:nvPr/>
        </p:nvSpPr>
        <p:spPr>
          <a:xfrm rot="19586318">
            <a:off x="3226389" y="2548514"/>
            <a:ext cx="3548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effectLst>
                  <a:glow rad="127000">
                    <a:schemeClr val="bg1"/>
                  </a:glow>
                </a:effectLst>
              </a:rPr>
              <a:t>Fast </a:t>
            </a:r>
            <a:r>
              <a:rPr lang="en-CA" sz="2000" dirty="0">
                <a:effectLst>
                  <a:glow rad="127000">
                    <a:schemeClr val="bg1"/>
                  </a:glow>
                </a:effectLst>
              </a:rPr>
              <a:t>protein liquid </a:t>
            </a:r>
            <a:r>
              <a:rPr lang="en-CA" sz="2000" dirty="0" smtClean="0">
                <a:effectLst>
                  <a:glow rad="127000">
                    <a:schemeClr val="bg1"/>
                  </a:glow>
                </a:effectLst>
              </a:rPr>
              <a:t>chromatography </a:t>
            </a:r>
            <a:r>
              <a:rPr lang="en-CA" sz="2000" dirty="0">
                <a:effectLst>
                  <a:glow rad="127000">
                    <a:schemeClr val="bg1"/>
                  </a:glow>
                </a:effectLst>
              </a:rPr>
              <a:t>gel filtration</a:t>
            </a:r>
          </a:p>
        </p:txBody>
      </p:sp>
      <p:sp>
        <p:nvSpPr>
          <p:cNvPr id="4102" name="Title 410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2" name="TextBox 71"/>
          <p:cNvSpPr txBox="1"/>
          <p:nvPr/>
        </p:nvSpPr>
        <p:spPr>
          <a:xfrm rot="19860794">
            <a:off x="2952775" y="2750490"/>
            <a:ext cx="4292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effectLst>
                  <a:glow rad="127000">
                    <a:schemeClr val="bg1"/>
                  </a:glow>
                </a:effectLst>
              </a:rPr>
              <a:t>Lit review (toothed) and spectrophotometry  (baleen)</a:t>
            </a:r>
            <a:endParaRPr lang="en-CA" sz="2000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73" name="TextBox 72"/>
          <p:cNvSpPr txBox="1"/>
          <p:nvPr/>
        </p:nvSpPr>
        <p:spPr>
          <a:xfrm rot="21180032">
            <a:off x="3103811" y="3331486"/>
            <a:ext cx="3717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effectLst>
                  <a:glow rad="127000">
                    <a:schemeClr val="bg1"/>
                  </a:glow>
                </a:effectLst>
              </a:rPr>
              <a:t>O</a:t>
            </a:r>
            <a:r>
              <a:rPr lang="en-CA" sz="1400" dirty="0" smtClean="0">
                <a:effectLst>
                  <a:glow rad="127000">
                    <a:schemeClr val="bg1"/>
                  </a:glow>
                </a:effectLst>
              </a:rPr>
              <a:t>2</a:t>
            </a:r>
            <a:r>
              <a:rPr lang="en-CA" sz="2000" dirty="0" smtClean="0">
                <a:effectLst>
                  <a:glow rad="127000">
                    <a:schemeClr val="bg1"/>
                  </a:glow>
                </a:effectLst>
              </a:rPr>
              <a:t> Binding curves through diffusion chamber </a:t>
            </a:r>
            <a:endParaRPr lang="en-CA" sz="2000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74" name="TextBox 73"/>
          <p:cNvSpPr txBox="1"/>
          <p:nvPr/>
        </p:nvSpPr>
        <p:spPr>
          <a:xfrm rot="236957">
            <a:off x="2817621" y="3695241"/>
            <a:ext cx="4292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effectLst>
                  <a:glow rad="127000">
                    <a:schemeClr val="bg1"/>
                  </a:glow>
                </a:effectLst>
              </a:rPr>
              <a:t>O</a:t>
            </a:r>
            <a:r>
              <a:rPr lang="en-CA" sz="1200" dirty="0" smtClean="0">
                <a:effectLst>
                  <a:glow rad="127000">
                    <a:schemeClr val="bg1"/>
                  </a:glow>
                </a:effectLst>
              </a:rPr>
              <a:t>2 </a:t>
            </a:r>
            <a:r>
              <a:rPr lang="en-CA" sz="2000" dirty="0" smtClean="0">
                <a:effectLst>
                  <a:glow rad="127000">
                    <a:schemeClr val="bg1"/>
                  </a:glow>
                </a:effectLst>
              </a:rPr>
              <a:t>binding rates analyzed through  rapid-scanning stopped-flow spectrophotometer</a:t>
            </a:r>
            <a:endParaRPr lang="en-CA" sz="3600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75" name="TextBox 74"/>
          <p:cNvSpPr txBox="1"/>
          <p:nvPr/>
        </p:nvSpPr>
        <p:spPr>
          <a:xfrm rot="850834">
            <a:off x="2578359" y="4051769"/>
            <a:ext cx="3917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effectLst>
                  <a:glow rad="127000">
                    <a:schemeClr val="bg1"/>
                  </a:glow>
                </a:effectLst>
              </a:rPr>
              <a:t>Spectrophotometric measurement of anaerobic nitrite reaction</a:t>
            </a:r>
            <a:endParaRPr lang="en-CA" sz="2000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76" name="TextBox 75"/>
          <p:cNvSpPr txBox="1"/>
          <p:nvPr/>
        </p:nvSpPr>
        <p:spPr>
          <a:xfrm rot="1536516">
            <a:off x="2616001" y="4500693"/>
            <a:ext cx="4292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effectLst>
                  <a:glow rad="127000">
                    <a:schemeClr val="bg1"/>
                  </a:glow>
                </a:effectLst>
              </a:rPr>
              <a:t>H2O2 added to Mb and decrease in absorbance was measured overtime</a:t>
            </a:r>
            <a:endParaRPr lang="en-CA" sz="2000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77" name="TextBox 76"/>
          <p:cNvSpPr txBox="1"/>
          <p:nvPr/>
        </p:nvSpPr>
        <p:spPr>
          <a:xfrm rot="2103090">
            <a:off x="2411469" y="4894591"/>
            <a:ext cx="4292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effectLst>
                  <a:glow rad="127000">
                    <a:schemeClr val="bg1"/>
                  </a:glow>
                </a:effectLst>
              </a:rPr>
              <a:t>Lit review of diving length and depth of different whales</a:t>
            </a:r>
            <a:endParaRPr lang="en-CA" sz="2000" dirty="0"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376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4101" grpId="0"/>
      <p:bldP spid="410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09657" y="6225723"/>
            <a:ext cx="1732264" cy="297272"/>
          </a:xfrm>
        </p:spPr>
        <p:txBody>
          <a:bodyPr/>
          <a:lstStyle/>
          <a:p>
            <a:fld id="{89DC52AF-37D5-494F-B205-17139E4C5519}" type="slidenum">
              <a:rPr lang="en-CA" sz="1100" smtClean="0"/>
              <a:t>16</a:t>
            </a:fld>
            <a:endParaRPr lang="en-CA" sz="1100"/>
          </a:p>
        </p:txBody>
      </p:sp>
      <p:sp>
        <p:nvSpPr>
          <p:cNvPr id="7" name="Rounded Rectangle 6"/>
          <p:cNvSpPr/>
          <p:nvPr/>
        </p:nvSpPr>
        <p:spPr>
          <a:xfrm>
            <a:off x="8741229" y="-130629"/>
            <a:ext cx="413657" cy="7075715"/>
          </a:xfrm>
          <a:prstGeom prst="roundRect">
            <a:avLst/>
          </a:prstGeom>
          <a:blipFill dpi="0" rotWithShape="1"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tIns="0" rIns="0" bIns="0" rtlCol="0" anchor="ctr"/>
          <a:lstStyle/>
          <a:p>
            <a:pPr algn="ctr"/>
            <a:r>
              <a:rPr lang="en-CA" sz="2400" dirty="0" smtClean="0">
                <a:ln w="0"/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METHODS</a:t>
            </a:r>
            <a:endParaRPr lang="en-CA" sz="2400" dirty="0">
              <a:ln w="0"/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91751" y="2269421"/>
            <a:ext cx="1828081" cy="4373631"/>
            <a:chOff x="6450362" y="2269421"/>
            <a:chExt cx="1828081" cy="4373631"/>
          </a:xfrm>
        </p:grpSpPr>
        <p:grpSp>
          <p:nvGrpSpPr>
            <p:cNvPr id="3" name="Group 2"/>
            <p:cNvGrpSpPr/>
            <p:nvPr/>
          </p:nvGrpSpPr>
          <p:grpSpPr>
            <a:xfrm>
              <a:off x="6450362" y="2269421"/>
              <a:ext cx="1828081" cy="3628852"/>
              <a:chOff x="6450362" y="2269421"/>
              <a:chExt cx="1828081" cy="3628852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6450362" y="2269421"/>
                <a:ext cx="1828081" cy="649740"/>
              </a:xfrm>
              <a:prstGeom prst="round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 smtClean="0"/>
                  <a:t>Mb Concentration</a:t>
                </a:r>
                <a:endParaRPr lang="en-CA" dirty="0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6450362" y="3014199"/>
                <a:ext cx="1828081" cy="649740"/>
              </a:xfrm>
              <a:prstGeom prst="round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 smtClean="0"/>
                  <a:t>O</a:t>
                </a:r>
                <a:r>
                  <a:rPr lang="en-CA" sz="1100" dirty="0" smtClean="0"/>
                  <a:t>2 </a:t>
                </a:r>
                <a:r>
                  <a:rPr lang="en-CA" dirty="0" smtClean="0"/>
                  <a:t>Equilibria</a:t>
                </a:r>
              </a:p>
              <a:p>
                <a:pPr algn="ctr"/>
                <a:r>
                  <a:rPr lang="en-CA" dirty="0" smtClean="0"/>
                  <a:t>(Affinity)</a:t>
                </a:r>
                <a:endParaRPr lang="en-CA" dirty="0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6450362" y="3758977"/>
                <a:ext cx="1828081" cy="649740"/>
              </a:xfrm>
              <a:prstGeom prst="round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 smtClean="0"/>
                  <a:t>O</a:t>
                </a:r>
                <a:r>
                  <a:rPr lang="en-CA" sz="1200" dirty="0" smtClean="0"/>
                  <a:t>2 </a:t>
                </a:r>
                <a:r>
                  <a:rPr lang="en-CA" dirty="0" smtClean="0"/>
                  <a:t>Dissociation Kinetics</a:t>
                </a:r>
                <a:endParaRPr lang="en-CA" sz="2800" dirty="0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6450362" y="4503755"/>
                <a:ext cx="1828081" cy="649740"/>
              </a:xfrm>
              <a:prstGeom prst="round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 smtClean="0"/>
                  <a:t>Nitrite Reduction</a:t>
                </a:r>
                <a:endParaRPr lang="en-CA" sz="2800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6450362" y="5248533"/>
                <a:ext cx="1828081" cy="649740"/>
              </a:xfrm>
              <a:prstGeom prst="round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 smtClean="0"/>
                  <a:t>Peroxidase activity</a:t>
                </a:r>
                <a:endParaRPr lang="en-CA" sz="2800" dirty="0"/>
              </a:p>
            </p:txBody>
          </p:sp>
        </p:grpSp>
        <p:sp>
          <p:nvSpPr>
            <p:cNvPr id="29" name="Rounded Rectangle 28"/>
            <p:cNvSpPr/>
            <p:nvPr/>
          </p:nvSpPr>
          <p:spPr>
            <a:xfrm>
              <a:off x="6450362" y="5993312"/>
              <a:ext cx="1828081" cy="649740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/>
                <a:t>Dive Duration &amp; Length</a:t>
              </a:r>
              <a:endParaRPr lang="en-CA" sz="2800" dirty="0"/>
            </a:p>
          </p:txBody>
        </p:sp>
      </p:grpSp>
      <p:sp>
        <p:nvSpPr>
          <p:cNvPr id="4102" name="Title 410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Half Frame 1"/>
          <p:cNvSpPr/>
          <p:nvPr/>
        </p:nvSpPr>
        <p:spPr>
          <a:xfrm flipV="1">
            <a:off x="2204357" y="1343704"/>
            <a:ext cx="4305300" cy="4127047"/>
          </a:xfrm>
          <a:prstGeom prst="halfFrame">
            <a:avLst>
              <a:gd name="adj1" fmla="val 4371"/>
              <a:gd name="adj2" fmla="val 4918"/>
            </a:avLst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461748" y="2269421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Mb Concentration</a:t>
            </a:r>
            <a:endParaRPr lang="en-CA" dirty="0"/>
          </a:p>
        </p:txBody>
      </p:sp>
      <p:sp>
        <p:nvSpPr>
          <p:cNvPr id="31" name="Rounded Rectangle 30"/>
          <p:cNvSpPr/>
          <p:nvPr/>
        </p:nvSpPr>
        <p:spPr>
          <a:xfrm>
            <a:off x="6461748" y="3014199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</a:t>
            </a:r>
            <a:r>
              <a:rPr lang="en-CA" sz="1100" dirty="0" smtClean="0"/>
              <a:t>2 </a:t>
            </a:r>
            <a:r>
              <a:rPr lang="en-CA" dirty="0" smtClean="0"/>
              <a:t>Equilibria</a:t>
            </a:r>
          </a:p>
          <a:p>
            <a:pPr algn="ctr"/>
            <a:r>
              <a:rPr lang="en-CA" dirty="0" smtClean="0"/>
              <a:t>(Affinity)</a:t>
            </a:r>
            <a:endParaRPr lang="en-CA" dirty="0"/>
          </a:p>
        </p:txBody>
      </p:sp>
      <p:sp>
        <p:nvSpPr>
          <p:cNvPr id="37" name="Rounded Rectangle 36"/>
          <p:cNvSpPr/>
          <p:nvPr/>
        </p:nvSpPr>
        <p:spPr>
          <a:xfrm>
            <a:off x="6461748" y="3758977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</a:t>
            </a:r>
            <a:r>
              <a:rPr lang="en-CA" sz="1200" dirty="0" smtClean="0"/>
              <a:t>2 </a:t>
            </a:r>
            <a:r>
              <a:rPr lang="en-CA" dirty="0" smtClean="0"/>
              <a:t>Dissociation Kinetics</a:t>
            </a:r>
            <a:endParaRPr lang="en-CA" sz="2800" dirty="0"/>
          </a:p>
        </p:txBody>
      </p:sp>
      <p:sp>
        <p:nvSpPr>
          <p:cNvPr id="40" name="Rounded Rectangle 39"/>
          <p:cNvSpPr/>
          <p:nvPr/>
        </p:nvSpPr>
        <p:spPr>
          <a:xfrm>
            <a:off x="6461748" y="4503755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Nitrite Reduction</a:t>
            </a:r>
            <a:endParaRPr lang="en-CA" sz="2800" dirty="0"/>
          </a:p>
        </p:txBody>
      </p:sp>
      <p:sp>
        <p:nvSpPr>
          <p:cNvPr id="41" name="Rounded Rectangle 40"/>
          <p:cNvSpPr/>
          <p:nvPr/>
        </p:nvSpPr>
        <p:spPr>
          <a:xfrm>
            <a:off x="6461748" y="5248533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Peroxidase activity</a:t>
            </a:r>
            <a:endParaRPr lang="en-CA" sz="2800" dirty="0"/>
          </a:p>
        </p:txBody>
      </p:sp>
      <p:sp>
        <p:nvSpPr>
          <p:cNvPr id="23" name="Rounded Rectangle 22"/>
          <p:cNvSpPr/>
          <p:nvPr/>
        </p:nvSpPr>
        <p:spPr>
          <a:xfrm>
            <a:off x="6461748" y="5993312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Dive Duration &amp; Depth</a:t>
            </a:r>
            <a:endParaRPr lang="en-CA" sz="2800" dirty="0"/>
          </a:p>
        </p:txBody>
      </p:sp>
      <p:sp>
        <p:nvSpPr>
          <p:cNvPr id="55" name="Title 4101"/>
          <p:cNvSpPr txBox="1">
            <a:spLocks/>
          </p:cNvSpPr>
          <p:nvPr/>
        </p:nvSpPr>
        <p:spPr>
          <a:xfrm>
            <a:off x="2662574" y="1991238"/>
            <a:ext cx="5403850" cy="1489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mtClean="0">
                <a:effectLst>
                  <a:glow rad="127000">
                    <a:schemeClr val="bg1"/>
                  </a:glow>
                </a:effectLst>
                <a:latin typeface="Adobe Garamond Pro" panose="02020502060506020403" pitchFamily="18" charset="0"/>
              </a:rPr>
              <a:t>Least-square linear regression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59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6724 -0.1912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28" y="-956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-0.00521 0.0120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60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 L -0.09827 0.0319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3" y="159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L -0.20521 0.233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1164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-0.29827 0.2472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13" y="1236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-0.40521 0.4483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60" y="2240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-0.49549 0.4643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31" grpId="0" animBg="1"/>
      <p:bldP spid="37" grpId="0" animBg="1"/>
      <p:bldP spid="40" grpId="0" animBg="1"/>
      <p:bldP spid="41" grpId="0" animBg="1"/>
      <p:bldP spid="23" grpId="0" animBg="1"/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09657" y="6225723"/>
            <a:ext cx="1732264" cy="297272"/>
          </a:xfrm>
        </p:spPr>
        <p:txBody>
          <a:bodyPr/>
          <a:lstStyle/>
          <a:p>
            <a:fld id="{89DC52AF-37D5-494F-B205-17139E4C5519}" type="slidenum">
              <a:rPr lang="en-CA" sz="1100" smtClean="0"/>
              <a:t>17</a:t>
            </a:fld>
            <a:endParaRPr lang="en-CA" sz="1100"/>
          </a:p>
        </p:txBody>
      </p:sp>
      <p:sp>
        <p:nvSpPr>
          <p:cNvPr id="7" name="Rounded Rectangle 6"/>
          <p:cNvSpPr/>
          <p:nvPr/>
        </p:nvSpPr>
        <p:spPr>
          <a:xfrm>
            <a:off x="8741229" y="-130629"/>
            <a:ext cx="413657" cy="7075715"/>
          </a:xfrm>
          <a:prstGeom prst="roundRect">
            <a:avLst/>
          </a:prstGeom>
          <a:blipFill dpi="0" rotWithShape="1"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tIns="0" rIns="0" bIns="0" rtlCol="0" anchor="ctr"/>
          <a:lstStyle/>
          <a:p>
            <a:pPr algn="ctr"/>
            <a:r>
              <a:rPr lang="en-CA" sz="2400" dirty="0" smtClean="0">
                <a:ln w="0"/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METHODS</a:t>
            </a:r>
            <a:endParaRPr lang="en-CA" sz="2400" dirty="0">
              <a:ln w="0"/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02" name="Title 4101"/>
          <p:cNvSpPr>
            <a:spLocks noGrp="1"/>
          </p:cNvSpPr>
          <p:nvPr>
            <p:ph type="title"/>
          </p:nvPr>
        </p:nvSpPr>
        <p:spPr>
          <a:xfrm>
            <a:off x="2662574" y="1991238"/>
            <a:ext cx="5403850" cy="1489074"/>
          </a:xfrm>
        </p:spPr>
        <p:txBody>
          <a:bodyPr>
            <a:normAutofit/>
          </a:bodyPr>
          <a:lstStyle/>
          <a:p>
            <a:pPr algn="ctr"/>
            <a:r>
              <a:rPr lang="en-CA" dirty="0" smtClean="0">
                <a:effectLst>
                  <a:glow rad="127000">
                    <a:schemeClr val="bg1"/>
                  </a:glow>
                </a:effectLst>
                <a:latin typeface="Adobe Garamond Pro" panose="02020502060506020403" pitchFamily="18" charset="0"/>
              </a:rPr>
              <a:t>Least-square linear regression</a:t>
            </a:r>
            <a:endParaRPr lang="en-CA" dirty="0"/>
          </a:p>
        </p:txBody>
      </p:sp>
      <p:sp>
        <p:nvSpPr>
          <p:cNvPr id="2" name="Half Frame 1"/>
          <p:cNvSpPr/>
          <p:nvPr/>
        </p:nvSpPr>
        <p:spPr>
          <a:xfrm flipV="1">
            <a:off x="2204357" y="1343704"/>
            <a:ext cx="4305300" cy="4127047"/>
          </a:xfrm>
          <a:prstGeom prst="halfFrame">
            <a:avLst>
              <a:gd name="adj1" fmla="val 4371"/>
              <a:gd name="adj2" fmla="val 4918"/>
            </a:avLst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38176" y="968281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Mb Concentration</a:t>
            </a:r>
            <a:endParaRPr lang="en-CA" dirty="0"/>
          </a:p>
        </p:txBody>
      </p:sp>
      <p:sp>
        <p:nvSpPr>
          <p:cNvPr id="38" name="Rounded Rectangle 37"/>
          <p:cNvSpPr/>
          <p:nvPr/>
        </p:nvSpPr>
        <p:spPr>
          <a:xfrm>
            <a:off x="338176" y="1713059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</a:t>
            </a:r>
            <a:r>
              <a:rPr lang="en-CA" sz="1100" dirty="0" smtClean="0"/>
              <a:t>2 </a:t>
            </a:r>
            <a:r>
              <a:rPr lang="en-CA" dirty="0" smtClean="0"/>
              <a:t>Equilibria</a:t>
            </a:r>
          </a:p>
          <a:p>
            <a:pPr algn="ctr"/>
            <a:r>
              <a:rPr lang="en-CA" dirty="0" smtClean="0"/>
              <a:t>(Affinity)</a:t>
            </a:r>
            <a:endParaRPr lang="en-CA" dirty="0"/>
          </a:p>
        </p:txBody>
      </p:sp>
      <p:sp>
        <p:nvSpPr>
          <p:cNvPr id="39" name="Rounded Rectangle 38"/>
          <p:cNvSpPr/>
          <p:nvPr/>
        </p:nvSpPr>
        <p:spPr>
          <a:xfrm>
            <a:off x="338176" y="2457837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</a:t>
            </a:r>
            <a:r>
              <a:rPr lang="en-CA" sz="1200" dirty="0" smtClean="0"/>
              <a:t>2 </a:t>
            </a:r>
            <a:r>
              <a:rPr lang="en-CA" dirty="0" smtClean="0"/>
              <a:t>Dissociation Kinetics</a:t>
            </a:r>
            <a:endParaRPr lang="en-CA" sz="2800" dirty="0"/>
          </a:p>
        </p:txBody>
      </p:sp>
      <p:sp>
        <p:nvSpPr>
          <p:cNvPr id="42" name="Rounded Rectangle 41"/>
          <p:cNvSpPr/>
          <p:nvPr/>
        </p:nvSpPr>
        <p:spPr>
          <a:xfrm>
            <a:off x="338176" y="3202615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Nitrite Reduction</a:t>
            </a:r>
            <a:endParaRPr lang="en-CA" sz="2800" dirty="0"/>
          </a:p>
        </p:txBody>
      </p:sp>
      <p:sp>
        <p:nvSpPr>
          <p:cNvPr id="43" name="Rounded Rectangle 42"/>
          <p:cNvSpPr/>
          <p:nvPr/>
        </p:nvSpPr>
        <p:spPr>
          <a:xfrm>
            <a:off x="338176" y="3947393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Peroxidase activity</a:t>
            </a:r>
            <a:endParaRPr lang="en-CA" sz="2800" dirty="0"/>
          </a:p>
        </p:txBody>
      </p:sp>
      <p:sp>
        <p:nvSpPr>
          <p:cNvPr id="44" name="Rounded Rectangle 43"/>
          <p:cNvSpPr/>
          <p:nvPr/>
        </p:nvSpPr>
        <p:spPr>
          <a:xfrm>
            <a:off x="338176" y="4692172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Dive Duration &amp; Length</a:t>
            </a:r>
            <a:endParaRPr lang="en-CA" sz="2800" dirty="0"/>
          </a:p>
        </p:txBody>
      </p:sp>
      <p:sp>
        <p:nvSpPr>
          <p:cNvPr id="45" name="Rounded Rectangle 44"/>
          <p:cNvSpPr/>
          <p:nvPr/>
        </p:nvSpPr>
        <p:spPr>
          <a:xfrm>
            <a:off x="1920405" y="5451202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Mb Concentration</a:t>
            </a:r>
            <a:endParaRPr lang="en-CA" dirty="0"/>
          </a:p>
        </p:txBody>
      </p:sp>
      <p:sp>
        <p:nvSpPr>
          <p:cNvPr id="46" name="Rounded Rectangle 45"/>
          <p:cNvSpPr/>
          <p:nvPr/>
        </p:nvSpPr>
        <p:spPr>
          <a:xfrm>
            <a:off x="2746648" y="6081393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</a:t>
            </a:r>
            <a:r>
              <a:rPr lang="en-CA" sz="1100" dirty="0" smtClean="0"/>
              <a:t>2 </a:t>
            </a:r>
            <a:r>
              <a:rPr lang="en-CA" dirty="0" smtClean="0"/>
              <a:t>Equilibria</a:t>
            </a:r>
          </a:p>
          <a:p>
            <a:pPr algn="ctr"/>
            <a:r>
              <a:rPr lang="en-CA" dirty="0" smtClean="0"/>
              <a:t>(Affinity)</a:t>
            </a:r>
            <a:endParaRPr lang="en-CA" dirty="0"/>
          </a:p>
        </p:txBody>
      </p:sp>
      <p:sp>
        <p:nvSpPr>
          <p:cNvPr id="47" name="Rounded Rectangle 46"/>
          <p:cNvSpPr/>
          <p:nvPr/>
        </p:nvSpPr>
        <p:spPr>
          <a:xfrm>
            <a:off x="3739533" y="5451202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</a:t>
            </a:r>
            <a:r>
              <a:rPr lang="en-CA" sz="1200" dirty="0" smtClean="0"/>
              <a:t>2 </a:t>
            </a:r>
            <a:r>
              <a:rPr lang="en-CA" dirty="0" smtClean="0"/>
              <a:t>Dissociation Kinetics</a:t>
            </a:r>
            <a:endParaRPr lang="en-CA" sz="2800" dirty="0"/>
          </a:p>
        </p:txBody>
      </p:sp>
      <p:sp>
        <p:nvSpPr>
          <p:cNvPr id="48" name="Rounded Rectangle 47"/>
          <p:cNvSpPr/>
          <p:nvPr/>
        </p:nvSpPr>
        <p:spPr>
          <a:xfrm>
            <a:off x="4592635" y="6081393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Nitrite Reduction</a:t>
            </a:r>
            <a:endParaRPr lang="en-CA" sz="2800" dirty="0"/>
          </a:p>
        </p:txBody>
      </p:sp>
      <p:sp>
        <p:nvSpPr>
          <p:cNvPr id="49" name="Rounded Rectangle 48"/>
          <p:cNvSpPr/>
          <p:nvPr/>
        </p:nvSpPr>
        <p:spPr>
          <a:xfrm>
            <a:off x="5563537" y="5451202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Peroxidase activity</a:t>
            </a:r>
            <a:endParaRPr lang="en-CA" sz="2800" dirty="0"/>
          </a:p>
        </p:txBody>
      </p:sp>
      <p:sp>
        <p:nvSpPr>
          <p:cNvPr id="50" name="Rounded Rectangle 49"/>
          <p:cNvSpPr/>
          <p:nvPr/>
        </p:nvSpPr>
        <p:spPr>
          <a:xfrm>
            <a:off x="6404593" y="6081393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Dive Duration &amp; Depth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54049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09657" y="6225723"/>
            <a:ext cx="1732264" cy="297272"/>
          </a:xfrm>
        </p:spPr>
        <p:txBody>
          <a:bodyPr/>
          <a:lstStyle/>
          <a:p>
            <a:fld id="{89DC52AF-37D5-494F-B205-17139E4C5519}" type="slidenum">
              <a:rPr lang="en-CA" sz="1100" smtClean="0"/>
              <a:t>18</a:t>
            </a:fld>
            <a:endParaRPr lang="en-CA" sz="1100"/>
          </a:p>
        </p:txBody>
      </p:sp>
      <p:sp>
        <p:nvSpPr>
          <p:cNvPr id="7" name="Rounded Rectangle 6"/>
          <p:cNvSpPr/>
          <p:nvPr/>
        </p:nvSpPr>
        <p:spPr>
          <a:xfrm>
            <a:off x="8741229" y="-130629"/>
            <a:ext cx="413657" cy="7075715"/>
          </a:xfrm>
          <a:prstGeom prst="roundRect">
            <a:avLst/>
          </a:prstGeom>
          <a:blipFill dpi="0" rotWithShape="1"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tIns="0" rIns="0" bIns="0" rtlCol="0" anchor="ctr"/>
          <a:lstStyle/>
          <a:p>
            <a:pPr algn="ctr"/>
            <a:r>
              <a:rPr lang="en-CA" sz="2400" dirty="0" smtClean="0">
                <a:ln w="0"/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METHODS</a:t>
            </a:r>
            <a:endParaRPr lang="en-CA" sz="2400" dirty="0">
              <a:ln w="0"/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02" name="Title 4101"/>
          <p:cNvSpPr>
            <a:spLocks noGrp="1"/>
          </p:cNvSpPr>
          <p:nvPr>
            <p:ph type="title"/>
          </p:nvPr>
        </p:nvSpPr>
        <p:spPr>
          <a:xfrm>
            <a:off x="2662574" y="1991238"/>
            <a:ext cx="5403850" cy="1489074"/>
          </a:xfrm>
        </p:spPr>
        <p:txBody>
          <a:bodyPr>
            <a:normAutofit/>
          </a:bodyPr>
          <a:lstStyle/>
          <a:p>
            <a:pPr algn="ctr"/>
            <a:r>
              <a:rPr lang="en-CA" dirty="0" smtClean="0">
                <a:effectLst>
                  <a:glow rad="127000">
                    <a:schemeClr val="bg1"/>
                  </a:glow>
                </a:effectLst>
                <a:latin typeface="Adobe Garamond Pro" panose="02020502060506020403" pitchFamily="18" charset="0"/>
              </a:rPr>
              <a:t>Least-square linear regression</a:t>
            </a:r>
            <a:endParaRPr lang="en-CA" dirty="0"/>
          </a:p>
        </p:txBody>
      </p:sp>
      <p:sp>
        <p:nvSpPr>
          <p:cNvPr id="2" name="Half Frame 1"/>
          <p:cNvSpPr/>
          <p:nvPr/>
        </p:nvSpPr>
        <p:spPr>
          <a:xfrm flipV="1">
            <a:off x="2204357" y="1343704"/>
            <a:ext cx="4305300" cy="4127047"/>
          </a:xfrm>
          <a:prstGeom prst="halfFrame">
            <a:avLst>
              <a:gd name="adj1" fmla="val 4371"/>
              <a:gd name="adj2" fmla="val 4918"/>
            </a:avLst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38176" y="968281"/>
            <a:ext cx="1828081" cy="64974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</a:rPr>
              <a:t>Mb Concentration</a:t>
            </a:r>
            <a:endParaRPr lang="en-CA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38176" y="1713059"/>
            <a:ext cx="1828081" cy="64974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</a:rPr>
              <a:t>O</a:t>
            </a:r>
            <a:r>
              <a:rPr lang="en-CA" sz="11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</a:rPr>
              <a:t>2 </a:t>
            </a:r>
            <a:r>
              <a:rPr lang="en-CA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</a:rPr>
              <a:t>Equilibria</a:t>
            </a:r>
          </a:p>
          <a:p>
            <a:pPr algn="ctr"/>
            <a:r>
              <a:rPr lang="en-CA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</a:rPr>
              <a:t>(Affinity)</a:t>
            </a:r>
            <a:endParaRPr lang="en-CA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38176" y="2457837"/>
            <a:ext cx="1828081" cy="64974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</a:rPr>
              <a:t>O</a:t>
            </a:r>
            <a:r>
              <a:rPr lang="en-CA" sz="12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</a:rPr>
              <a:t>2 </a:t>
            </a:r>
            <a:r>
              <a:rPr lang="en-CA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</a:rPr>
              <a:t>Dissociation Kinetics</a:t>
            </a:r>
            <a:endParaRPr lang="en-CA" sz="2800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38176" y="3202615"/>
            <a:ext cx="1828081" cy="64974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</a:rPr>
              <a:t>Nitrite Reduction</a:t>
            </a:r>
            <a:endParaRPr lang="en-CA" sz="2800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38176" y="3947393"/>
            <a:ext cx="1828081" cy="64974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</a:rPr>
              <a:t>Peroxidase activity</a:t>
            </a:r>
            <a:endParaRPr lang="en-CA" sz="2800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38176" y="4692172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Dive Duration &amp; Length</a:t>
            </a:r>
            <a:endParaRPr lang="en-CA" sz="2800" dirty="0"/>
          </a:p>
        </p:txBody>
      </p:sp>
      <p:sp>
        <p:nvSpPr>
          <p:cNvPr id="45" name="Rounded Rectangle 44"/>
          <p:cNvSpPr/>
          <p:nvPr/>
        </p:nvSpPr>
        <p:spPr>
          <a:xfrm>
            <a:off x="1920405" y="5451202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Mb Concentration</a:t>
            </a:r>
            <a:endParaRPr lang="en-CA" dirty="0"/>
          </a:p>
        </p:txBody>
      </p:sp>
      <p:sp>
        <p:nvSpPr>
          <p:cNvPr id="46" name="Rounded Rectangle 45"/>
          <p:cNvSpPr/>
          <p:nvPr/>
        </p:nvSpPr>
        <p:spPr>
          <a:xfrm>
            <a:off x="2746648" y="6081393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</a:t>
            </a:r>
            <a:r>
              <a:rPr lang="en-CA" sz="1100" dirty="0" smtClean="0"/>
              <a:t>2 </a:t>
            </a:r>
            <a:r>
              <a:rPr lang="en-CA" dirty="0" smtClean="0"/>
              <a:t>Equilibria</a:t>
            </a:r>
          </a:p>
          <a:p>
            <a:pPr algn="ctr"/>
            <a:r>
              <a:rPr lang="en-CA" dirty="0" smtClean="0"/>
              <a:t>(Affinity)</a:t>
            </a:r>
            <a:endParaRPr lang="en-CA" dirty="0"/>
          </a:p>
        </p:txBody>
      </p:sp>
      <p:sp>
        <p:nvSpPr>
          <p:cNvPr id="47" name="Rounded Rectangle 46"/>
          <p:cNvSpPr/>
          <p:nvPr/>
        </p:nvSpPr>
        <p:spPr>
          <a:xfrm>
            <a:off x="3739533" y="5451202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</a:t>
            </a:r>
            <a:r>
              <a:rPr lang="en-CA" sz="1200" dirty="0" smtClean="0"/>
              <a:t>2 </a:t>
            </a:r>
            <a:r>
              <a:rPr lang="en-CA" dirty="0" smtClean="0"/>
              <a:t>Dissociation Kinetics</a:t>
            </a:r>
            <a:endParaRPr lang="en-CA" sz="2800" dirty="0"/>
          </a:p>
        </p:txBody>
      </p:sp>
      <p:sp>
        <p:nvSpPr>
          <p:cNvPr id="48" name="Rounded Rectangle 47"/>
          <p:cNvSpPr/>
          <p:nvPr/>
        </p:nvSpPr>
        <p:spPr>
          <a:xfrm>
            <a:off x="4592635" y="6081393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Nitrite Reduction</a:t>
            </a:r>
            <a:endParaRPr lang="en-CA" sz="2800" dirty="0"/>
          </a:p>
        </p:txBody>
      </p:sp>
      <p:sp>
        <p:nvSpPr>
          <p:cNvPr id="49" name="Rounded Rectangle 48"/>
          <p:cNvSpPr/>
          <p:nvPr/>
        </p:nvSpPr>
        <p:spPr>
          <a:xfrm>
            <a:off x="5563537" y="5451202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Peroxidase activity</a:t>
            </a:r>
            <a:endParaRPr lang="en-CA" sz="2800" dirty="0"/>
          </a:p>
        </p:txBody>
      </p:sp>
      <p:sp>
        <p:nvSpPr>
          <p:cNvPr id="50" name="Rounded Rectangle 49"/>
          <p:cNvSpPr/>
          <p:nvPr/>
        </p:nvSpPr>
        <p:spPr>
          <a:xfrm>
            <a:off x="6404593" y="6081393"/>
            <a:ext cx="1828081" cy="64974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</a:rPr>
              <a:t>Dive Duration </a:t>
            </a:r>
            <a:r>
              <a:rPr lang="en-CA" dirty="0" smtClean="0">
                <a:noFill/>
                <a:effectLst>
                  <a:glow rad="127000">
                    <a:schemeClr val="bg1"/>
                  </a:glow>
                </a:effectLst>
              </a:rPr>
              <a:t>&amp; Length</a:t>
            </a:r>
            <a:endParaRPr lang="en-CA" sz="2800" dirty="0">
              <a:noFill/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781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09657" y="6225723"/>
            <a:ext cx="1732264" cy="297272"/>
          </a:xfrm>
        </p:spPr>
        <p:txBody>
          <a:bodyPr/>
          <a:lstStyle/>
          <a:p>
            <a:fld id="{89DC52AF-37D5-494F-B205-17139E4C5519}" type="slidenum">
              <a:rPr lang="en-CA" sz="1100" smtClean="0"/>
              <a:t>19</a:t>
            </a:fld>
            <a:endParaRPr lang="en-CA" sz="1100"/>
          </a:p>
        </p:txBody>
      </p:sp>
      <p:sp>
        <p:nvSpPr>
          <p:cNvPr id="7" name="Rounded Rectangle 6"/>
          <p:cNvSpPr/>
          <p:nvPr/>
        </p:nvSpPr>
        <p:spPr>
          <a:xfrm>
            <a:off x="8741229" y="-130629"/>
            <a:ext cx="413657" cy="7075715"/>
          </a:xfrm>
          <a:prstGeom prst="roundRect">
            <a:avLst/>
          </a:prstGeom>
          <a:blipFill dpi="0" rotWithShape="1"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tIns="0" rIns="0" bIns="0" rtlCol="0" anchor="ctr"/>
          <a:lstStyle/>
          <a:p>
            <a:pPr algn="ctr"/>
            <a:r>
              <a:rPr lang="en-CA" sz="2400" dirty="0" smtClean="0">
                <a:ln w="0"/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METHODS</a:t>
            </a:r>
            <a:endParaRPr lang="en-CA" sz="2400" dirty="0">
              <a:ln w="0"/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02" name="Title 4101"/>
          <p:cNvSpPr>
            <a:spLocks noGrp="1"/>
          </p:cNvSpPr>
          <p:nvPr>
            <p:ph type="title"/>
          </p:nvPr>
        </p:nvSpPr>
        <p:spPr>
          <a:xfrm>
            <a:off x="2662574" y="1991238"/>
            <a:ext cx="5403850" cy="1489074"/>
          </a:xfrm>
        </p:spPr>
        <p:txBody>
          <a:bodyPr>
            <a:normAutofit/>
          </a:bodyPr>
          <a:lstStyle/>
          <a:p>
            <a:pPr algn="ctr"/>
            <a:r>
              <a:rPr lang="en-CA" dirty="0" smtClean="0">
                <a:effectLst>
                  <a:glow rad="127000">
                    <a:schemeClr val="bg1"/>
                  </a:glow>
                </a:effectLst>
                <a:latin typeface="Adobe Garamond Pro" panose="02020502060506020403" pitchFamily="18" charset="0"/>
              </a:rPr>
              <a:t>Least-square linear regression</a:t>
            </a:r>
            <a:endParaRPr lang="en-CA" dirty="0"/>
          </a:p>
        </p:txBody>
      </p:sp>
      <p:sp>
        <p:nvSpPr>
          <p:cNvPr id="2" name="Half Frame 1"/>
          <p:cNvSpPr/>
          <p:nvPr/>
        </p:nvSpPr>
        <p:spPr>
          <a:xfrm flipV="1">
            <a:off x="2204357" y="1343704"/>
            <a:ext cx="4305300" cy="4127047"/>
          </a:xfrm>
          <a:prstGeom prst="halfFrame">
            <a:avLst>
              <a:gd name="adj1" fmla="val 4371"/>
              <a:gd name="adj2" fmla="val 4918"/>
            </a:avLst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38176" y="968281"/>
            <a:ext cx="1828081" cy="64974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</a:rPr>
              <a:t>Mb Concentration</a:t>
            </a:r>
            <a:endParaRPr lang="en-CA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38176" y="1713059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</a:t>
            </a:r>
            <a:r>
              <a:rPr lang="en-CA" sz="1100" dirty="0" smtClean="0"/>
              <a:t>2 </a:t>
            </a:r>
            <a:r>
              <a:rPr lang="en-CA" dirty="0" smtClean="0"/>
              <a:t>Equilibria</a:t>
            </a:r>
          </a:p>
          <a:p>
            <a:pPr algn="ctr"/>
            <a:r>
              <a:rPr lang="en-CA" dirty="0" smtClean="0"/>
              <a:t>(Affinity)</a:t>
            </a:r>
            <a:endParaRPr lang="en-CA" dirty="0"/>
          </a:p>
        </p:txBody>
      </p:sp>
      <p:sp>
        <p:nvSpPr>
          <p:cNvPr id="39" name="Rounded Rectangle 38"/>
          <p:cNvSpPr/>
          <p:nvPr/>
        </p:nvSpPr>
        <p:spPr>
          <a:xfrm>
            <a:off x="338176" y="2457837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</a:t>
            </a:r>
            <a:r>
              <a:rPr lang="en-CA" sz="1200" dirty="0" smtClean="0"/>
              <a:t>2 </a:t>
            </a:r>
            <a:r>
              <a:rPr lang="en-CA" dirty="0" smtClean="0"/>
              <a:t>Dissociation Kinetics</a:t>
            </a:r>
            <a:endParaRPr lang="en-CA" sz="2800" dirty="0"/>
          </a:p>
        </p:txBody>
      </p:sp>
      <p:sp>
        <p:nvSpPr>
          <p:cNvPr id="42" name="Rounded Rectangle 41"/>
          <p:cNvSpPr/>
          <p:nvPr/>
        </p:nvSpPr>
        <p:spPr>
          <a:xfrm>
            <a:off x="338176" y="3202615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Nitrite Reduction</a:t>
            </a:r>
            <a:endParaRPr lang="en-CA" sz="2800" dirty="0"/>
          </a:p>
        </p:txBody>
      </p:sp>
      <p:sp>
        <p:nvSpPr>
          <p:cNvPr id="43" name="Rounded Rectangle 42"/>
          <p:cNvSpPr/>
          <p:nvPr/>
        </p:nvSpPr>
        <p:spPr>
          <a:xfrm>
            <a:off x="338176" y="3947393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Peroxidase activity</a:t>
            </a:r>
            <a:endParaRPr lang="en-CA" sz="2800" dirty="0"/>
          </a:p>
        </p:txBody>
      </p:sp>
      <p:sp>
        <p:nvSpPr>
          <p:cNvPr id="44" name="Rounded Rectangle 43"/>
          <p:cNvSpPr/>
          <p:nvPr/>
        </p:nvSpPr>
        <p:spPr>
          <a:xfrm>
            <a:off x="338176" y="4692172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Dive Duration &amp; Length</a:t>
            </a:r>
            <a:endParaRPr lang="en-CA" sz="2800" dirty="0"/>
          </a:p>
        </p:txBody>
      </p:sp>
      <p:sp>
        <p:nvSpPr>
          <p:cNvPr id="45" name="Rounded Rectangle 44"/>
          <p:cNvSpPr/>
          <p:nvPr/>
        </p:nvSpPr>
        <p:spPr>
          <a:xfrm>
            <a:off x="1920405" y="5451202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Mb Concentration</a:t>
            </a:r>
            <a:endParaRPr lang="en-CA" dirty="0"/>
          </a:p>
        </p:txBody>
      </p:sp>
      <p:sp>
        <p:nvSpPr>
          <p:cNvPr id="46" name="Rounded Rectangle 45"/>
          <p:cNvSpPr/>
          <p:nvPr/>
        </p:nvSpPr>
        <p:spPr>
          <a:xfrm>
            <a:off x="2746648" y="6081393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</a:t>
            </a:r>
            <a:r>
              <a:rPr lang="en-CA" sz="1100" dirty="0" smtClean="0"/>
              <a:t>2 </a:t>
            </a:r>
            <a:r>
              <a:rPr lang="en-CA" dirty="0" smtClean="0"/>
              <a:t>Equilibria</a:t>
            </a:r>
          </a:p>
          <a:p>
            <a:pPr algn="ctr"/>
            <a:r>
              <a:rPr lang="en-CA" dirty="0" smtClean="0"/>
              <a:t>(Affinity)</a:t>
            </a:r>
            <a:endParaRPr lang="en-CA" dirty="0"/>
          </a:p>
        </p:txBody>
      </p:sp>
      <p:sp>
        <p:nvSpPr>
          <p:cNvPr id="47" name="Rounded Rectangle 46"/>
          <p:cNvSpPr/>
          <p:nvPr/>
        </p:nvSpPr>
        <p:spPr>
          <a:xfrm>
            <a:off x="3739533" y="5451202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</a:t>
            </a:r>
            <a:r>
              <a:rPr lang="en-CA" sz="1200" dirty="0" smtClean="0"/>
              <a:t>2 </a:t>
            </a:r>
            <a:r>
              <a:rPr lang="en-CA" dirty="0" smtClean="0"/>
              <a:t>Dissociation Kinetics</a:t>
            </a:r>
            <a:endParaRPr lang="en-CA" sz="2800" dirty="0"/>
          </a:p>
        </p:txBody>
      </p:sp>
      <p:sp>
        <p:nvSpPr>
          <p:cNvPr id="48" name="Rounded Rectangle 47"/>
          <p:cNvSpPr/>
          <p:nvPr/>
        </p:nvSpPr>
        <p:spPr>
          <a:xfrm>
            <a:off x="4592635" y="6081393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Nitrite Reduction</a:t>
            </a:r>
            <a:endParaRPr lang="en-CA" sz="2800" dirty="0"/>
          </a:p>
        </p:txBody>
      </p:sp>
      <p:sp>
        <p:nvSpPr>
          <p:cNvPr id="49" name="Rounded Rectangle 48"/>
          <p:cNvSpPr/>
          <p:nvPr/>
        </p:nvSpPr>
        <p:spPr>
          <a:xfrm>
            <a:off x="5563537" y="5451202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Peroxidase activity</a:t>
            </a:r>
            <a:endParaRPr lang="en-CA" sz="2800" dirty="0"/>
          </a:p>
        </p:txBody>
      </p:sp>
      <p:sp>
        <p:nvSpPr>
          <p:cNvPr id="50" name="Rounded Rectangle 49"/>
          <p:cNvSpPr/>
          <p:nvPr/>
        </p:nvSpPr>
        <p:spPr>
          <a:xfrm>
            <a:off x="6404593" y="6081393"/>
            <a:ext cx="1828081" cy="64974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</a:rPr>
              <a:t>Dive Depth</a:t>
            </a:r>
          </a:p>
          <a:p>
            <a:pPr algn="ctr"/>
            <a:endParaRPr lang="en-CA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327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36713"/>
            <a:ext cx="7772400" cy="2387600"/>
          </a:xfrm>
          <a:effectLst>
            <a:glow rad="127000">
              <a:schemeClr val="bg1"/>
            </a:glow>
          </a:effectLst>
        </p:spPr>
        <p:txBody>
          <a:bodyPr>
            <a:normAutofit fontScale="90000"/>
          </a:bodyPr>
          <a:lstStyle/>
          <a:p>
            <a:r>
              <a:rPr lang="en-CA" b="1" dirty="0" smtClean="0">
                <a:effectLst>
                  <a:glow rad="127000">
                    <a:schemeClr val="bg1"/>
                  </a:glow>
                </a:effectLst>
              </a:rPr>
              <a:t>Functional </a:t>
            </a:r>
            <a:r>
              <a:rPr lang="en-CA" b="1" dirty="0">
                <a:effectLst>
                  <a:glow rad="127000">
                    <a:schemeClr val="bg1"/>
                  </a:glow>
                </a:effectLst>
              </a:rPr>
              <a:t>properties of </a:t>
            </a:r>
            <a:r>
              <a:rPr lang="en-CA" b="1" dirty="0" err="1">
                <a:effectLst>
                  <a:glow rad="127000">
                    <a:schemeClr val="bg1"/>
                  </a:glow>
                </a:effectLst>
              </a:rPr>
              <a:t>myoglobins</a:t>
            </a:r>
            <a:r>
              <a:rPr lang="en-CA" b="1" dirty="0">
                <a:effectLst>
                  <a:glow rad="127000">
                    <a:schemeClr val="bg1"/>
                  </a:glow>
                </a:effectLst>
              </a:rPr>
              <a:t> from five whale species with different diving capacities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143000" y="4116388"/>
            <a:ext cx="6858000" cy="1655762"/>
          </a:xfrm>
        </p:spPr>
        <p:txBody>
          <a:bodyPr>
            <a:normAutofit fontScale="70000" lnSpcReduction="20000"/>
          </a:bodyPr>
          <a:lstStyle/>
          <a:p>
            <a:r>
              <a:rPr lang="en-CA" sz="3200" dirty="0">
                <a:effectLst>
                  <a:glow rad="127000">
                    <a:schemeClr val="bg1"/>
                  </a:glow>
                </a:effectLst>
              </a:rPr>
              <a:t>Signe </a:t>
            </a:r>
            <a:r>
              <a:rPr lang="en-CA" sz="3200" dirty="0" err="1" smtClean="0">
                <a:effectLst>
                  <a:glow rad="127000">
                    <a:schemeClr val="bg1"/>
                  </a:glow>
                </a:effectLst>
              </a:rPr>
              <a:t>Helbo</a:t>
            </a:r>
            <a:r>
              <a:rPr lang="en-CA" sz="3200" dirty="0" smtClean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CA" sz="3200" dirty="0">
                <a:effectLst>
                  <a:glow rad="127000">
                    <a:schemeClr val="bg1"/>
                  </a:glow>
                </a:effectLst>
              </a:rPr>
              <a:t>and Angela </a:t>
            </a:r>
            <a:r>
              <a:rPr lang="en-CA" sz="3200" dirty="0" err="1">
                <a:effectLst>
                  <a:glow rad="127000">
                    <a:schemeClr val="bg1"/>
                  </a:glow>
                </a:effectLst>
              </a:rPr>
              <a:t>Fago</a:t>
            </a:r>
            <a:r>
              <a:rPr lang="en-CA" sz="3200" dirty="0">
                <a:effectLst>
                  <a:glow rad="127000">
                    <a:schemeClr val="bg1"/>
                  </a:glow>
                </a:effectLst>
              </a:rPr>
              <a:t> Department of Bioscience, Aarhus University, 8000 Aarhus C, </a:t>
            </a:r>
            <a:r>
              <a:rPr lang="en-CA" sz="3200" dirty="0" smtClean="0">
                <a:effectLst>
                  <a:glow rad="127000">
                    <a:schemeClr val="bg1"/>
                  </a:glow>
                </a:effectLst>
              </a:rPr>
              <a:t>Denmark</a:t>
            </a:r>
          </a:p>
          <a:p>
            <a:endParaRPr lang="en-CA" sz="3200" dirty="0">
              <a:effectLst>
                <a:glow rad="127000">
                  <a:schemeClr val="bg1"/>
                </a:glow>
              </a:effectLst>
            </a:endParaRPr>
          </a:p>
          <a:p>
            <a:r>
              <a:rPr lang="en-CA" sz="3200" i="1" dirty="0" smtClean="0">
                <a:effectLst>
                  <a:glow rad="127000">
                    <a:schemeClr val="bg1"/>
                  </a:glow>
                </a:effectLst>
              </a:rPr>
              <a:t>Sample Presentation</a:t>
            </a:r>
            <a:endParaRPr lang="en-CA" sz="32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BISC_445_2014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5259-5F87-459A-8A15-2441AF163A33}" type="slidenum">
              <a:rPr lang="en-CA" smtClean="0"/>
              <a:pPr/>
              <a:t>2</a:t>
            </a:fld>
            <a:endParaRPr lang="en-CA"/>
          </a:p>
        </p:txBody>
      </p:sp>
      <p:sp>
        <p:nvSpPr>
          <p:cNvPr id="5" name="Textfeld 4"/>
          <p:cNvSpPr txBox="1"/>
          <p:nvPr/>
        </p:nvSpPr>
        <p:spPr>
          <a:xfrm>
            <a:off x="94000" y="6095037"/>
            <a:ext cx="1867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Rodrigo Solis Sosa</a:t>
            </a:r>
          </a:p>
        </p:txBody>
      </p:sp>
    </p:spTree>
    <p:extLst>
      <p:ext uri="{BB962C8B-B14F-4D97-AF65-F5344CB8AC3E}">
        <p14:creationId xmlns:p14="http://schemas.microsoft.com/office/powerpoint/2010/main" val="28309903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09657" y="6225723"/>
            <a:ext cx="1732264" cy="297272"/>
          </a:xfrm>
        </p:spPr>
        <p:txBody>
          <a:bodyPr/>
          <a:lstStyle/>
          <a:p>
            <a:fld id="{89DC52AF-37D5-494F-B205-17139E4C5519}" type="slidenum">
              <a:rPr lang="en-CA" sz="1100" smtClean="0"/>
              <a:t>20</a:t>
            </a:fld>
            <a:endParaRPr lang="en-CA" sz="1100"/>
          </a:p>
        </p:txBody>
      </p:sp>
      <p:sp>
        <p:nvSpPr>
          <p:cNvPr id="7" name="Rounded Rectangle 6"/>
          <p:cNvSpPr/>
          <p:nvPr/>
        </p:nvSpPr>
        <p:spPr>
          <a:xfrm>
            <a:off x="8741229" y="-130629"/>
            <a:ext cx="413657" cy="7075715"/>
          </a:xfrm>
          <a:prstGeom prst="roundRect">
            <a:avLst/>
          </a:prstGeom>
          <a:blipFill dpi="0" rotWithShape="1"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tIns="0" rIns="0" bIns="0" rtlCol="0" anchor="ctr"/>
          <a:lstStyle/>
          <a:p>
            <a:pPr algn="ctr"/>
            <a:r>
              <a:rPr lang="en-CA" sz="2400" dirty="0" smtClean="0">
                <a:ln w="0"/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METHODS</a:t>
            </a:r>
            <a:endParaRPr lang="en-CA" sz="2400" dirty="0">
              <a:ln w="0"/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02" name="Title 4101"/>
          <p:cNvSpPr>
            <a:spLocks noGrp="1"/>
          </p:cNvSpPr>
          <p:nvPr>
            <p:ph type="title"/>
          </p:nvPr>
        </p:nvSpPr>
        <p:spPr>
          <a:xfrm>
            <a:off x="2662574" y="1991238"/>
            <a:ext cx="5403850" cy="1489074"/>
          </a:xfrm>
        </p:spPr>
        <p:txBody>
          <a:bodyPr>
            <a:normAutofit/>
          </a:bodyPr>
          <a:lstStyle/>
          <a:p>
            <a:pPr algn="ctr"/>
            <a:r>
              <a:rPr lang="en-CA" dirty="0" smtClean="0">
                <a:effectLst>
                  <a:glow rad="127000">
                    <a:schemeClr val="bg1"/>
                  </a:glow>
                </a:effectLst>
                <a:latin typeface="Adobe Garamond Pro" panose="02020502060506020403" pitchFamily="18" charset="0"/>
              </a:rPr>
              <a:t>Least-square linear regression</a:t>
            </a:r>
            <a:endParaRPr lang="en-CA" dirty="0"/>
          </a:p>
        </p:txBody>
      </p:sp>
      <p:sp>
        <p:nvSpPr>
          <p:cNvPr id="2" name="Half Frame 1"/>
          <p:cNvSpPr/>
          <p:nvPr/>
        </p:nvSpPr>
        <p:spPr>
          <a:xfrm flipV="1">
            <a:off x="2204357" y="1343704"/>
            <a:ext cx="4305300" cy="4127047"/>
          </a:xfrm>
          <a:prstGeom prst="halfFrame">
            <a:avLst>
              <a:gd name="adj1" fmla="val 4371"/>
              <a:gd name="adj2" fmla="val 4918"/>
            </a:avLst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38176" y="968281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Mb Concentration</a:t>
            </a:r>
            <a:endParaRPr lang="en-CA" dirty="0"/>
          </a:p>
        </p:txBody>
      </p:sp>
      <p:sp>
        <p:nvSpPr>
          <p:cNvPr id="38" name="Rounded Rectangle 37"/>
          <p:cNvSpPr/>
          <p:nvPr/>
        </p:nvSpPr>
        <p:spPr>
          <a:xfrm>
            <a:off x="338176" y="1713059"/>
            <a:ext cx="1828081" cy="64974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</a:rPr>
              <a:t>O</a:t>
            </a:r>
            <a:r>
              <a:rPr lang="en-CA" sz="11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</a:rPr>
              <a:t>2 </a:t>
            </a:r>
            <a:r>
              <a:rPr lang="en-CA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</a:rPr>
              <a:t>Equilibria</a:t>
            </a:r>
          </a:p>
          <a:p>
            <a:pPr algn="ctr"/>
            <a:r>
              <a:rPr lang="en-CA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</a:rPr>
              <a:t>(Affinity)</a:t>
            </a:r>
            <a:endParaRPr lang="en-CA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38176" y="2457837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</a:t>
            </a:r>
            <a:r>
              <a:rPr lang="en-CA" sz="1200" dirty="0" smtClean="0"/>
              <a:t>2 </a:t>
            </a:r>
            <a:r>
              <a:rPr lang="en-CA" dirty="0" smtClean="0"/>
              <a:t>Dissociation Kinetics</a:t>
            </a:r>
            <a:endParaRPr lang="en-CA" sz="2800" dirty="0"/>
          </a:p>
        </p:txBody>
      </p:sp>
      <p:sp>
        <p:nvSpPr>
          <p:cNvPr id="42" name="Rounded Rectangle 41"/>
          <p:cNvSpPr/>
          <p:nvPr/>
        </p:nvSpPr>
        <p:spPr>
          <a:xfrm>
            <a:off x="338176" y="3202615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Nitrite Reduction</a:t>
            </a:r>
            <a:endParaRPr lang="en-CA" sz="2800" dirty="0"/>
          </a:p>
        </p:txBody>
      </p:sp>
      <p:sp>
        <p:nvSpPr>
          <p:cNvPr id="43" name="Rounded Rectangle 42"/>
          <p:cNvSpPr/>
          <p:nvPr/>
        </p:nvSpPr>
        <p:spPr>
          <a:xfrm>
            <a:off x="338176" y="3947393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Peroxidase activity</a:t>
            </a:r>
            <a:endParaRPr lang="en-CA" sz="2800" dirty="0"/>
          </a:p>
        </p:txBody>
      </p:sp>
      <p:sp>
        <p:nvSpPr>
          <p:cNvPr id="44" name="Rounded Rectangle 43"/>
          <p:cNvSpPr/>
          <p:nvPr/>
        </p:nvSpPr>
        <p:spPr>
          <a:xfrm>
            <a:off x="338176" y="4692172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Dive Duration &amp; Length</a:t>
            </a:r>
            <a:endParaRPr lang="en-CA" sz="2800" dirty="0"/>
          </a:p>
        </p:txBody>
      </p:sp>
      <p:sp>
        <p:nvSpPr>
          <p:cNvPr id="45" name="Rounded Rectangle 44"/>
          <p:cNvSpPr/>
          <p:nvPr/>
        </p:nvSpPr>
        <p:spPr>
          <a:xfrm>
            <a:off x="1920405" y="5451202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Mb Concentration</a:t>
            </a:r>
            <a:endParaRPr lang="en-CA" dirty="0"/>
          </a:p>
        </p:txBody>
      </p:sp>
      <p:sp>
        <p:nvSpPr>
          <p:cNvPr id="46" name="Rounded Rectangle 45"/>
          <p:cNvSpPr/>
          <p:nvPr/>
        </p:nvSpPr>
        <p:spPr>
          <a:xfrm>
            <a:off x="2746648" y="6081393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</a:t>
            </a:r>
            <a:r>
              <a:rPr lang="en-CA" sz="1100" dirty="0" smtClean="0"/>
              <a:t>2 </a:t>
            </a:r>
            <a:r>
              <a:rPr lang="en-CA" dirty="0" smtClean="0"/>
              <a:t>Equilibria</a:t>
            </a:r>
          </a:p>
          <a:p>
            <a:pPr algn="ctr"/>
            <a:r>
              <a:rPr lang="en-CA" dirty="0" smtClean="0"/>
              <a:t>(Affinity)</a:t>
            </a:r>
            <a:endParaRPr lang="en-CA" dirty="0"/>
          </a:p>
        </p:txBody>
      </p:sp>
      <p:sp>
        <p:nvSpPr>
          <p:cNvPr id="47" name="Rounded Rectangle 46"/>
          <p:cNvSpPr/>
          <p:nvPr/>
        </p:nvSpPr>
        <p:spPr>
          <a:xfrm>
            <a:off x="3739533" y="5451202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</a:t>
            </a:r>
            <a:r>
              <a:rPr lang="en-CA" sz="1200" dirty="0" smtClean="0"/>
              <a:t>2 </a:t>
            </a:r>
            <a:r>
              <a:rPr lang="en-CA" dirty="0" smtClean="0"/>
              <a:t>Dissociation Kinetics</a:t>
            </a:r>
            <a:endParaRPr lang="en-CA" sz="2800" dirty="0"/>
          </a:p>
        </p:txBody>
      </p:sp>
      <p:sp>
        <p:nvSpPr>
          <p:cNvPr id="48" name="Rounded Rectangle 47"/>
          <p:cNvSpPr/>
          <p:nvPr/>
        </p:nvSpPr>
        <p:spPr>
          <a:xfrm>
            <a:off x="4592635" y="6081393"/>
            <a:ext cx="1828081" cy="64974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</a:rPr>
              <a:t>Nitrite Reduction</a:t>
            </a:r>
            <a:endParaRPr lang="en-CA" sz="2800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563537" y="5451202"/>
            <a:ext cx="1828081" cy="64974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</a:rPr>
              <a:t>Peroxidase activity</a:t>
            </a:r>
            <a:endParaRPr lang="en-CA" sz="2800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404593" y="6081393"/>
            <a:ext cx="1828081" cy="6497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Dive Duration &amp; Depth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30720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36713"/>
            <a:ext cx="7772400" cy="2387600"/>
          </a:xfrm>
          <a:effectLst>
            <a:glow rad="127000">
              <a:schemeClr val="bg1"/>
            </a:glow>
          </a:effectLst>
        </p:spPr>
        <p:txBody>
          <a:bodyPr>
            <a:normAutofit/>
          </a:bodyPr>
          <a:lstStyle/>
          <a:p>
            <a:r>
              <a:rPr lang="en-CA" b="1" dirty="0" smtClean="0">
                <a:effectLst>
                  <a:glow rad="127000">
                    <a:schemeClr val="bg1"/>
                  </a:glow>
                </a:effectLst>
              </a:rPr>
              <a:t>RESULTS</a:t>
            </a:r>
            <a:endParaRPr lang="en-CA" b="1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BISC_445_2014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5259-5F87-459A-8A15-2441AF163A33}" type="slidenum">
              <a:rPr lang="en-CA" smtClean="0"/>
              <a:pPr/>
              <a:t>21</a:t>
            </a:fld>
            <a:endParaRPr lang="en-CA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55497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u="sng" dirty="0" smtClean="0">
                <a:effectLst>
                  <a:glow rad="127000">
                    <a:schemeClr val="bg1"/>
                  </a:glow>
                </a:effectLst>
              </a:rPr>
              <a:t>Positive Correlation</a:t>
            </a:r>
            <a:endParaRPr lang="en-CA" u="sng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BISC_445_2014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52AF-37D5-494F-B205-17139E4C5519}" type="slidenum">
              <a:rPr lang="en-CA" smtClean="0"/>
              <a:t>22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652" t="1755" r="18082" b="60545"/>
          <a:stretch/>
        </p:blipFill>
        <p:spPr>
          <a:xfrm>
            <a:off x="1518558" y="1469571"/>
            <a:ext cx="3494314" cy="3113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2490" t="38988" r="18105" b="23240"/>
          <a:stretch/>
        </p:blipFill>
        <p:spPr>
          <a:xfrm>
            <a:off x="5012872" y="1463675"/>
            <a:ext cx="3502478" cy="31192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689" t="77023" r="6612" b="2809"/>
          <a:stretch/>
        </p:blipFill>
        <p:spPr>
          <a:xfrm>
            <a:off x="1836936" y="4582885"/>
            <a:ext cx="6161343" cy="19846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4020" t="25059" r="76564" b="52005"/>
          <a:stretch/>
        </p:blipFill>
        <p:spPr>
          <a:xfrm>
            <a:off x="963387" y="1922689"/>
            <a:ext cx="555171" cy="189411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8741229" y="-130629"/>
            <a:ext cx="413657" cy="7075715"/>
          </a:xfrm>
          <a:prstGeom prst="roundRect">
            <a:avLst/>
          </a:prstGeom>
          <a:blipFill dpi="0" rotWithShape="1"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tIns="0" rIns="0" bIns="0" rtlCol="0" anchor="ctr"/>
          <a:lstStyle/>
          <a:p>
            <a:pPr algn="ctr"/>
            <a:r>
              <a:rPr lang="en-CA" sz="2400" dirty="0" smtClean="0">
                <a:ln w="0"/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RESULTS</a:t>
            </a:r>
            <a:endParaRPr lang="en-CA" sz="2400" dirty="0">
              <a:ln w="0"/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16579" y="2610077"/>
            <a:ext cx="468085" cy="446315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3326948" y="1714841"/>
            <a:ext cx="468085" cy="446315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3653521" y="2041412"/>
            <a:ext cx="468085" cy="446315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4128409" y="2502125"/>
            <a:ext cx="468085" cy="446315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2484664" y="2874282"/>
            <a:ext cx="468085" cy="446315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Oval 15"/>
          <p:cNvSpPr/>
          <p:nvPr/>
        </p:nvSpPr>
        <p:spPr>
          <a:xfrm>
            <a:off x="2027465" y="3191328"/>
            <a:ext cx="468085" cy="446315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Oval 16"/>
          <p:cNvSpPr/>
          <p:nvPr/>
        </p:nvSpPr>
        <p:spPr>
          <a:xfrm>
            <a:off x="1948517" y="3163433"/>
            <a:ext cx="468085" cy="446315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Oval 17"/>
          <p:cNvSpPr/>
          <p:nvPr/>
        </p:nvSpPr>
        <p:spPr>
          <a:xfrm>
            <a:off x="2292435" y="3539214"/>
            <a:ext cx="468085" cy="446315"/>
          </a:xfrm>
          <a:prstGeom prst="ellipse">
            <a:avLst/>
          </a:prstGeom>
          <a:solidFill>
            <a:schemeClr val="accent1">
              <a:lumMod val="50000"/>
              <a:alpha val="42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Oval 18"/>
          <p:cNvSpPr/>
          <p:nvPr/>
        </p:nvSpPr>
        <p:spPr>
          <a:xfrm>
            <a:off x="2281238" y="3235780"/>
            <a:ext cx="468085" cy="446315"/>
          </a:xfrm>
          <a:prstGeom prst="ellipse">
            <a:avLst/>
          </a:prstGeom>
          <a:solidFill>
            <a:schemeClr val="accent1">
              <a:lumMod val="50000"/>
              <a:alpha val="42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Oval 19"/>
          <p:cNvSpPr/>
          <p:nvPr/>
        </p:nvSpPr>
        <p:spPr>
          <a:xfrm>
            <a:off x="2128498" y="3329553"/>
            <a:ext cx="468085" cy="446315"/>
          </a:xfrm>
          <a:prstGeom prst="ellipse">
            <a:avLst/>
          </a:prstGeom>
          <a:solidFill>
            <a:schemeClr val="accent1">
              <a:lumMod val="50000"/>
              <a:alpha val="42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Oval 20"/>
          <p:cNvSpPr/>
          <p:nvPr/>
        </p:nvSpPr>
        <p:spPr>
          <a:xfrm>
            <a:off x="2316958" y="2827846"/>
            <a:ext cx="468085" cy="446315"/>
          </a:xfrm>
          <a:prstGeom prst="ellipse">
            <a:avLst/>
          </a:prstGeom>
          <a:solidFill>
            <a:schemeClr val="accent1">
              <a:lumMod val="50000"/>
              <a:alpha val="42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Oval 21"/>
          <p:cNvSpPr/>
          <p:nvPr/>
        </p:nvSpPr>
        <p:spPr>
          <a:xfrm>
            <a:off x="7530194" y="1662794"/>
            <a:ext cx="468085" cy="446315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Oval 22"/>
          <p:cNvSpPr/>
          <p:nvPr/>
        </p:nvSpPr>
        <p:spPr>
          <a:xfrm>
            <a:off x="6690634" y="2055810"/>
            <a:ext cx="468085" cy="446315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Oval 23"/>
          <p:cNvSpPr/>
          <p:nvPr/>
        </p:nvSpPr>
        <p:spPr>
          <a:xfrm>
            <a:off x="7530193" y="2459832"/>
            <a:ext cx="468085" cy="446315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Oval 24"/>
          <p:cNvSpPr/>
          <p:nvPr/>
        </p:nvSpPr>
        <p:spPr>
          <a:xfrm>
            <a:off x="5356456" y="2576965"/>
            <a:ext cx="468085" cy="446315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Oval 25"/>
          <p:cNvSpPr/>
          <p:nvPr/>
        </p:nvSpPr>
        <p:spPr>
          <a:xfrm>
            <a:off x="5427892" y="2778125"/>
            <a:ext cx="468085" cy="446315"/>
          </a:xfrm>
          <a:prstGeom prst="ellipse">
            <a:avLst/>
          </a:prstGeom>
          <a:solidFill>
            <a:schemeClr val="accent1">
              <a:lumMod val="50000"/>
              <a:alpha val="42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Oval 26"/>
          <p:cNvSpPr/>
          <p:nvPr/>
        </p:nvSpPr>
        <p:spPr>
          <a:xfrm>
            <a:off x="5366659" y="3085196"/>
            <a:ext cx="468085" cy="446315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Oval 27"/>
          <p:cNvSpPr/>
          <p:nvPr/>
        </p:nvSpPr>
        <p:spPr>
          <a:xfrm>
            <a:off x="5354570" y="3220132"/>
            <a:ext cx="468085" cy="446315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Oval 28"/>
          <p:cNvSpPr/>
          <p:nvPr/>
        </p:nvSpPr>
        <p:spPr>
          <a:xfrm>
            <a:off x="5547634" y="3258341"/>
            <a:ext cx="468085" cy="446315"/>
          </a:xfrm>
          <a:prstGeom prst="ellipse">
            <a:avLst/>
          </a:prstGeom>
          <a:solidFill>
            <a:schemeClr val="accent1">
              <a:lumMod val="50000"/>
              <a:alpha val="42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Oval 29"/>
          <p:cNvSpPr/>
          <p:nvPr/>
        </p:nvSpPr>
        <p:spPr>
          <a:xfrm>
            <a:off x="5646965" y="3539214"/>
            <a:ext cx="468085" cy="446315"/>
          </a:xfrm>
          <a:prstGeom prst="ellipse">
            <a:avLst/>
          </a:prstGeom>
          <a:solidFill>
            <a:schemeClr val="accent1">
              <a:lumMod val="50000"/>
              <a:alpha val="42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705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u="sng" dirty="0" smtClean="0">
                <a:effectLst>
                  <a:glow rad="127000">
                    <a:schemeClr val="bg1"/>
                  </a:glow>
                </a:effectLst>
              </a:rPr>
              <a:t>No significance</a:t>
            </a:r>
            <a:endParaRPr lang="en-CA" u="sng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BISC_445_2014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52AF-37D5-494F-B205-17139E4C5519}" type="slidenum">
              <a:rPr lang="en-CA" smtClean="0"/>
              <a:t>23</a:t>
            </a:fld>
            <a:endParaRPr lang="en-CA"/>
          </a:p>
        </p:txBody>
      </p:sp>
      <p:sp>
        <p:nvSpPr>
          <p:cNvPr id="10" name="Rounded Rectangle 9"/>
          <p:cNvSpPr/>
          <p:nvPr/>
        </p:nvSpPr>
        <p:spPr>
          <a:xfrm>
            <a:off x="8741229" y="-130629"/>
            <a:ext cx="413657" cy="7075715"/>
          </a:xfrm>
          <a:prstGeom prst="roundRect">
            <a:avLst/>
          </a:prstGeom>
          <a:blipFill dpi="0" rotWithShape="1"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tIns="0" rIns="0" bIns="0" rtlCol="0" anchor="ctr"/>
          <a:lstStyle/>
          <a:p>
            <a:pPr algn="ctr"/>
            <a:r>
              <a:rPr lang="en-CA" sz="2400" dirty="0" smtClean="0">
                <a:ln w="0"/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RESULTS</a:t>
            </a:r>
            <a:endParaRPr lang="en-CA" sz="2400" dirty="0">
              <a:ln w="0"/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t="63892"/>
          <a:stretch/>
        </p:blipFill>
        <p:spPr>
          <a:xfrm>
            <a:off x="199647" y="2056760"/>
            <a:ext cx="2494147" cy="2087554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2910468" y="2051451"/>
            <a:ext cx="2494148" cy="2088587"/>
            <a:chOff x="2906431" y="1952853"/>
            <a:chExt cx="2494148" cy="2088587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/>
            <a:srcRect t="31808" b="35342"/>
            <a:stretch/>
          </p:blipFill>
          <p:spPr>
            <a:xfrm>
              <a:off x="2906432" y="1952853"/>
              <a:ext cx="2494147" cy="189916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/>
            <a:srcRect t="94989" b="1735"/>
            <a:stretch/>
          </p:blipFill>
          <p:spPr>
            <a:xfrm>
              <a:off x="2906431" y="3852015"/>
              <a:ext cx="2494147" cy="189425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5823828" y="2051451"/>
            <a:ext cx="2498187" cy="2111038"/>
            <a:chOff x="6453910" y="3357279"/>
            <a:chExt cx="2498187" cy="21110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b="68494"/>
            <a:stretch/>
          </p:blipFill>
          <p:spPr>
            <a:xfrm>
              <a:off x="6457950" y="3357279"/>
              <a:ext cx="2494147" cy="1821478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/>
            <a:srcRect t="94989"/>
            <a:stretch/>
          </p:blipFill>
          <p:spPr>
            <a:xfrm>
              <a:off x="6453910" y="5178597"/>
              <a:ext cx="2494147" cy="289720"/>
            </a:xfrm>
            <a:prstGeom prst="rect">
              <a:avLst/>
            </a:prstGeom>
          </p:spPr>
        </p:pic>
      </p:grpSp>
      <p:sp>
        <p:nvSpPr>
          <p:cNvPr id="37" name="Oval 36"/>
          <p:cNvSpPr/>
          <p:nvPr/>
        </p:nvSpPr>
        <p:spPr>
          <a:xfrm>
            <a:off x="947057" y="2721427"/>
            <a:ext cx="332416" cy="330360"/>
          </a:xfrm>
          <a:prstGeom prst="ellipse">
            <a:avLst/>
          </a:prstGeom>
          <a:solidFill>
            <a:schemeClr val="accent1">
              <a:lumMod val="50000"/>
              <a:alpha val="42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2068284" y="2841168"/>
            <a:ext cx="381002" cy="348089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Oval 38"/>
          <p:cNvSpPr/>
          <p:nvPr/>
        </p:nvSpPr>
        <p:spPr>
          <a:xfrm>
            <a:off x="718455" y="3069769"/>
            <a:ext cx="332416" cy="330360"/>
          </a:xfrm>
          <a:prstGeom prst="ellipse">
            <a:avLst/>
          </a:prstGeom>
          <a:solidFill>
            <a:schemeClr val="accent1">
              <a:lumMod val="50000"/>
              <a:alpha val="42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Oval 39"/>
          <p:cNvSpPr/>
          <p:nvPr/>
        </p:nvSpPr>
        <p:spPr>
          <a:xfrm>
            <a:off x="3404508" y="3154967"/>
            <a:ext cx="332416" cy="330360"/>
          </a:xfrm>
          <a:prstGeom prst="ellipse">
            <a:avLst/>
          </a:prstGeom>
          <a:solidFill>
            <a:schemeClr val="accent1">
              <a:lumMod val="50000"/>
              <a:alpha val="42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Oval 40"/>
          <p:cNvSpPr/>
          <p:nvPr/>
        </p:nvSpPr>
        <p:spPr>
          <a:xfrm>
            <a:off x="3556908" y="3056996"/>
            <a:ext cx="332416" cy="330360"/>
          </a:xfrm>
          <a:prstGeom prst="ellipse">
            <a:avLst/>
          </a:prstGeom>
          <a:solidFill>
            <a:schemeClr val="accent1">
              <a:lumMod val="50000"/>
              <a:alpha val="42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Oval 41"/>
          <p:cNvSpPr/>
          <p:nvPr/>
        </p:nvSpPr>
        <p:spPr>
          <a:xfrm>
            <a:off x="6332759" y="2458282"/>
            <a:ext cx="332416" cy="330360"/>
          </a:xfrm>
          <a:prstGeom prst="ellipse">
            <a:avLst/>
          </a:prstGeom>
          <a:solidFill>
            <a:schemeClr val="accent1">
              <a:lumMod val="50000"/>
              <a:alpha val="42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Oval 42"/>
          <p:cNvSpPr/>
          <p:nvPr/>
        </p:nvSpPr>
        <p:spPr>
          <a:xfrm>
            <a:off x="6583135" y="2545367"/>
            <a:ext cx="332416" cy="330360"/>
          </a:xfrm>
          <a:prstGeom prst="ellipse">
            <a:avLst/>
          </a:prstGeom>
          <a:solidFill>
            <a:schemeClr val="accent1">
              <a:lumMod val="50000"/>
              <a:alpha val="42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Oval 43"/>
          <p:cNvSpPr/>
          <p:nvPr/>
        </p:nvSpPr>
        <p:spPr>
          <a:xfrm>
            <a:off x="4822369" y="2906482"/>
            <a:ext cx="381002" cy="348089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Oval 44"/>
          <p:cNvSpPr/>
          <p:nvPr/>
        </p:nvSpPr>
        <p:spPr>
          <a:xfrm>
            <a:off x="7707081" y="2971796"/>
            <a:ext cx="381002" cy="348089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Oval 45"/>
          <p:cNvSpPr/>
          <p:nvPr/>
        </p:nvSpPr>
        <p:spPr>
          <a:xfrm>
            <a:off x="609597" y="3145968"/>
            <a:ext cx="381002" cy="348089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Oval 46"/>
          <p:cNvSpPr/>
          <p:nvPr/>
        </p:nvSpPr>
        <p:spPr>
          <a:xfrm>
            <a:off x="3309256" y="2329540"/>
            <a:ext cx="381002" cy="348089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Oval 47"/>
          <p:cNvSpPr/>
          <p:nvPr/>
        </p:nvSpPr>
        <p:spPr>
          <a:xfrm>
            <a:off x="6302825" y="2841165"/>
            <a:ext cx="381002" cy="348089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Oval 48"/>
          <p:cNvSpPr/>
          <p:nvPr/>
        </p:nvSpPr>
        <p:spPr>
          <a:xfrm>
            <a:off x="7467595" y="2971793"/>
            <a:ext cx="381002" cy="348089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Oval 49"/>
          <p:cNvSpPr/>
          <p:nvPr/>
        </p:nvSpPr>
        <p:spPr>
          <a:xfrm>
            <a:off x="4550225" y="2231567"/>
            <a:ext cx="381002" cy="348089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Oval 50"/>
          <p:cNvSpPr/>
          <p:nvPr/>
        </p:nvSpPr>
        <p:spPr>
          <a:xfrm>
            <a:off x="1785258" y="2917364"/>
            <a:ext cx="381002" cy="348089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466187" y="4384312"/>
            <a:ext cx="1952069" cy="957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200" dirty="0" smtClean="0">
                <a:effectLst>
                  <a:glow rad="127000">
                    <a:schemeClr val="bg1"/>
                  </a:glow>
                </a:effectLst>
              </a:rPr>
              <a:t>Peroxidase activity</a:t>
            </a:r>
            <a:endParaRPr lang="en-CA" sz="3200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3121729" y="4399811"/>
            <a:ext cx="1952069" cy="957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200" dirty="0" smtClean="0">
                <a:effectLst>
                  <a:glow rad="127000">
                    <a:schemeClr val="bg1"/>
                  </a:glow>
                </a:effectLst>
              </a:rPr>
              <a:t>Nitrite activity</a:t>
            </a:r>
            <a:endParaRPr lang="en-CA" sz="3200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6062539" y="4414180"/>
            <a:ext cx="1952069" cy="957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200" dirty="0" smtClean="0">
                <a:effectLst>
                  <a:glow rad="127000">
                    <a:schemeClr val="bg1"/>
                  </a:glow>
                </a:effectLst>
              </a:rPr>
              <a:t>Oxygen affinity</a:t>
            </a:r>
            <a:endParaRPr lang="en-CA" sz="3200" dirty="0"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716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 animBg="1"/>
      <p:bldP spid="15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47703" y="1832419"/>
            <a:ext cx="7723780" cy="3399445"/>
            <a:chOff x="647703" y="1832419"/>
            <a:chExt cx="7723780" cy="339944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7999" t="1275" r="7874" b="52863"/>
            <a:stretch/>
          </p:blipFill>
          <p:spPr>
            <a:xfrm>
              <a:off x="4509166" y="1832419"/>
              <a:ext cx="3862317" cy="294429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3"/>
            <a:srcRect l="7134" t="47954" r="8441" b="6174"/>
            <a:stretch/>
          </p:blipFill>
          <p:spPr>
            <a:xfrm>
              <a:off x="647703" y="1832419"/>
              <a:ext cx="3875964" cy="2944932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3"/>
            <a:srcRect l="-26755" t="93335" r="-28421" b="-425"/>
            <a:stretch/>
          </p:blipFill>
          <p:spPr>
            <a:xfrm>
              <a:off x="961601" y="4776716"/>
              <a:ext cx="7124131" cy="4551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590" y="1029474"/>
            <a:ext cx="2619517" cy="783049"/>
          </a:xfrm>
        </p:spPr>
        <p:txBody>
          <a:bodyPr>
            <a:noAutofit/>
          </a:bodyPr>
          <a:lstStyle/>
          <a:p>
            <a:pPr algn="ctr"/>
            <a:r>
              <a:rPr lang="en-CA" sz="2800" u="sng" dirty="0" smtClean="0">
                <a:effectLst>
                  <a:glow rad="127000">
                    <a:schemeClr val="bg1"/>
                  </a:glow>
                </a:effectLst>
              </a:rPr>
              <a:t>No significance</a:t>
            </a:r>
            <a:endParaRPr lang="en-CA" sz="2800" u="sng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66116" y="6356351"/>
            <a:ext cx="3086100" cy="365125"/>
          </a:xfrm>
        </p:spPr>
        <p:txBody>
          <a:bodyPr/>
          <a:lstStyle/>
          <a:p>
            <a:r>
              <a:rPr lang="en-CA" dirty="0" smtClean="0"/>
              <a:t>BISC_445_2014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52AF-37D5-494F-B205-17139E4C5519}" type="slidenum">
              <a:rPr lang="en-CA" smtClean="0"/>
              <a:t>24</a:t>
            </a:fld>
            <a:endParaRPr lang="en-CA"/>
          </a:p>
        </p:txBody>
      </p:sp>
      <p:sp>
        <p:nvSpPr>
          <p:cNvPr id="10" name="Rounded Rectangle 9"/>
          <p:cNvSpPr/>
          <p:nvPr/>
        </p:nvSpPr>
        <p:spPr>
          <a:xfrm>
            <a:off x="8741229" y="-130629"/>
            <a:ext cx="413657" cy="7075715"/>
          </a:xfrm>
          <a:prstGeom prst="roundRect">
            <a:avLst/>
          </a:prstGeom>
          <a:blipFill dpi="0" rotWithShape="1"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tIns="0" rIns="0" bIns="0" rtlCol="0" anchor="ctr"/>
          <a:lstStyle/>
          <a:p>
            <a:pPr algn="ctr"/>
            <a:r>
              <a:rPr lang="en-CA" sz="2400" dirty="0" smtClean="0">
                <a:ln w="0"/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RESULTS</a:t>
            </a:r>
            <a:endParaRPr lang="en-CA" sz="2400" dirty="0">
              <a:ln w="0"/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Oval 38"/>
          <p:cNvSpPr/>
          <p:nvPr/>
        </p:nvSpPr>
        <p:spPr>
          <a:xfrm>
            <a:off x="7628296" y="3727839"/>
            <a:ext cx="332416" cy="330360"/>
          </a:xfrm>
          <a:prstGeom prst="ellipse">
            <a:avLst/>
          </a:prstGeom>
          <a:solidFill>
            <a:schemeClr val="accent1">
              <a:lumMod val="50000"/>
              <a:alpha val="4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1446315" y="5089764"/>
            <a:ext cx="1952069" cy="957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200" dirty="0" err="1" smtClean="0">
                <a:effectLst>
                  <a:glow rad="127000">
                    <a:schemeClr val="bg1"/>
                  </a:glow>
                </a:effectLst>
              </a:rPr>
              <a:t>Peroxidaseacivity</a:t>
            </a:r>
            <a:endParaRPr lang="en-CA" sz="3200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57" name="Oval 56"/>
          <p:cNvSpPr/>
          <p:nvPr/>
        </p:nvSpPr>
        <p:spPr>
          <a:xfrm>
            <a:off x="1906340" y="2631577"/>
            <a:ext cx="381002" cy="348089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8" name="Oval 57"/>
          <p:cNvSpPr/>
          <p:nvPr/>
        </p:nvSpPr>
        <p:spPr>
          <a:xfrm>
            <a:off x="1906340" y="3704146"/>
            <a:ext cx="381002" cy="348089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9" name="Oval 58"/>
          <p:cNvSpPr/>
          <p:nvPr/>
        </p:nvSpPr>
        <p:spPr>
          <a:xfrm>
            <a:off x="1446315" y="3304140"/>
            <a:ext cx="381002" cy="348089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0" name="Oval 59"/>
          <p:cNvSpPr/>
          <p:nvPr/>
        </p:nvSpPr>
        <p:spPr>
          <a:xfrm>
            <a:off x="5453905" y="2275478"/>
            <a:ext cx="381002" cy="348089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" name="Oval 60"/>
          <p:cNvSpPr/>
          <p:nvPr/>
        </p:nvSpPr>
        <p:spPr>
          <a:xfrm>
            <a:off x="5674090" y="3239340"/>
            <a:ext cx="381002" cy="348089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Oval 61"/>
          <p:cNvSpPr/>
          <p:nvPr/>
        </p:nvSpPr>
        <p:spPr>
          <a:xfrm>
            <a:off x="5767803" y="2318529"/>
            <a:ext cx="381002" cy="348089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Oval 62"/>
          <p:cNvSpPr/>
          <p:nvPr/>
        </p:nvSpPr>
        <p:spPr>
          <a:xfrm>
            <a:off x="3098822" y="2714796"/>
            <a:ext cx="332416" cy="330360"/>
          </a:xfrm>
          <a:prstGeom prst="ellipse">
            <a:avLst/>
          </a:prstGeom>
          <a:solidFill>
            <a:schemeClr val="accent1">
              <a:lumMod val="50000"/>
              <a:alpha val="4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4" name="Oval 63"/>
          <p:cNvSpPr/>
          <p:nvPr/>
        </p:nvSpPr>
        <p:spPr>
          <a:xfrm>
            <a:off x="3849002" y="3591296"/>
            <a:ext cx="332416" cy="330360"/>
          </a:xfrm>
          <a:prstGeom prst="ellipse">
            <a:avLst/>
          </a:prstGeom>
          <a:solidFill>
            <a:schemeClr val="accent1">
              <a:lumMod val="50000"/>
              <a:alpha val="4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5" name="Oval 64"/>
          <p:cNvSpPr/>
          <p:nvPr/>
        </p:nvSpPr>
        <p:spPr>
          <a:xfrm>
            <a:off x="6841694" y="3521577"/>
            <a:ext cx="332416" cy="330360"/>
          </a:xfrm>
          <a:prstGeom prst="ellipse">
            <a:avLst/>
          </a:prstGeom>
          <a:solidFill>
            <a:schemeClr val="accent1">
              <a:lumMod val="50000"/>
              <a:alpha val="4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5453905" y="5199489"/>
            <a:ext cx="2126417" cy="122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Nitrite </a:t>
            </a:r>
            <a:r>
              <a:rPr lang="en-CA" dirty="0"/>
              <a:t>Reductase activity</a:t>
            </a: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5076968" y="1042806"/>
            <a:ext cx="3147972" cy="78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800" u="sng" dirty="0" smtClean="0">
                <a:effectLst>
                  <a:glow rad="127000">
                    <a:schemeClr val="bg1"/>
                  </a:glow>
                </a:effectLst>
              </a:rPr>
              <a:t>Positive correlation</a:t>
            </a:r>
            <a:endParaRPr lang="en-CA" sz="2800" u="sng" dirty="0"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715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 animBg="1"/>
      <p:bldP spid="56" grpId="0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/>
      <p:bldP spid="6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36713"/>
            <a:ext cx="7772400" cy="2387600"/>
          </a:xfrm>
          <a:effectLst>
            <a:glow rad="127000">
              <a:schemeClr val="bg1"/>
            </a:glow>
          </a:effectLst>
        </p:spPr>
        <p:txBody>
          <a:bodyPr>
            <a:normAutofit/>
          </a:bodyPr>
          <a:lstStyle/>
          <a:p>
            <a:r>
              <a:rPr lang="en-CA" b="1" dirty="0" smtClean="0">
                <a:effectLst>
                  <a:glow rad="127000">
                    <a:schemeClr val="bg1"/>
                  </a:glow>
                </a:effectLst>
              </a:rPr>
              <a:t>DISCUSSION</a:t>
            </a:r>
            <a:endParaRPr lang="en-CA" b="1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BISC_445_2014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5259-5F87-459A-8A15-2441AF163A33}" type="slidenum">
              <a:rPr lang="en-CA" smtClean="0"/>
              <a:pPr/>
              <a:t>25</a:t>
            </a:fld>
            <a:endParaRPr lang="en-CA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4745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 smtClean="0">
                <a:effectLst>
                  <a:glow rad="127000">
                    <a:schemeClr val="bg1"/>
                  </a:glow>
                </a:effectLst>
              </a:rPr>
              <a:t>About the findings</a:t>
            </a:r>
            <a:endParaRPr lang="en-CA" sz="4800" b="1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CA" b="1" dirty="0"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The minor differences found among different Mb’s </a:t>
            </a:r>
            <a:r>
              <a:rPr lang="en-CA" b="1" dirty="0" err="1"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reactivities</a:t>
            </a:r>
            <a:r>
              <a:rPr lang="en-CA" b="1" dirty="0"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:</a:t>
            </a:r>
          </a:p>
          <a:p>
            <a:pPr lvl="1">
              <a:spcBef>
                <a:spcPct val="0"/>
              </a:spcBef>
            </a:pPr>
            <a:r>
              <a:rPr lang="en-CA" sz="2800" b="1" dirty="0"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Not enough to contribute </a:t>
            </a:r>
            <a:r>
              <a:rPr lang="en-CA" sz="2800" b="1" dirty="0" smtClean="0"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to </a:t>
            </a:r>
            <a:r>
              <a:rPr lang="en-CA" sz="2800" b="1" dirty="0"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the average dive length</a:t>
            </a:r>
          </a:p>
          <a:p>
            <a:pPr lvl="1">
              <a:spcBef>
                <a:spcPct val="0"/>
              </a:spcBef>
            </a:pPr>
            <a:r>
              <a:rPr lang="en-CA" sz="2800" b="1" dirty="0"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Correlation O2 affinity a nitrite reductase activity </a:t>
            </a:r>
          </a:p>
          <a:p>
            <a:pPr lvl="1">
              <a:spcBef>
                <a:spcPct val="0"/>
              </a:spcBef>
            </a:pPr>
            <a:r>
              <a:rPr lang="en-CA" sz="2800" b="1" dirty="0"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Peroxidase activity is not correlated with diving nor with O2 </a:t>
            </a:r>
            <a:r>
              <a:rPr lang="en-CA" sz="2800" b="1" dirty="0" smtClean="0"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affinity</a:t>
            </a:r>
          </a:p>
          <a:p>
            <a:pPr lvl="1">
              <a:spcBef>
                <a:spcPct val="0"/>
              </a:spcBef>
            </a:pPr>
            <a:endParaRPr lang="en-CA" sz="2800" b="1" dirty="0">
              <a:effectLst>
                <a:glow rad="127000">
                  <a:schemeClr val="bg1"/>
                </a:glow>
              </a:effectLst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CA" sz="3200" b="1" dirty="0" smtClean="0"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Other </a:t>
            </a:r>
            <a:r>
              <a:rPr lang="en-CA" sz="3200" b="1" dirty="0"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enzymes with a more specific peroxidase and catalase activity than Mb may be of greater importance in the detoxification against H2O2.</a:t>
            </a:r>
          </a:p>
          <a:p>
            <a:pPr lvl="1">
              <a:spcBef>
                <a:spcPct val="0"/>
              </a:spcBef>
            </a:pPr>
            <a:endParaRPr lang="en-CA" sz="2800" b="1" dirty="0">
              <a:effectLst>
                <a:glow rad="127000">
                  <a:schemeClr val="bg1"/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BISC_445_2014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52AF-37D5-494F-B205-17139E4C5519}" type="slidenum">
              <a:rPr lang="en-CA" smtClean="0"/>
              <a:t>26</a:t>
            </a:fld>
            <a:endParaRPr lang="en-CA"/>
          </a:p>
        </p:txBody>
      </p:sp>
      <p:sp>
        <p:nvSpPr>
          <p:cNvPr id="6" name="Rounded Rectangle 5"/>
          <p:cNvSpPr/>
          <p:nvPr/>
        </p:nvSpPr>
        <p:spPr>
          <a:xfrm>
            <a:off x="8730343" y="0"/>
            <a:ext cx="413657" cy="7075715"/>
          </a:xfrm>
          <a:prstGeom prst="roundRect">
            <a:avLst/>
          </a:prstGeom>
          <a:blipFill dpi="0" rotWithShape="1"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tIns="0" rIns="0" bIns="0" rtlCol="0" anchor="ctr"/>
          <a:lstStyle/>
          <a:p>
            <a:pPr algn="ctr"/>
            <a:r>
              <a:rPr lang="en-CA" sz="2400" dirty="0" smtClean="0">
                <a:ln w="0"/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DISCUSSION</a:t>
            </a:r>
            <a:endParaRPr lang="en-CA" sz="2400" dirty="0">
              <a:ln w="0"/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365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b="1" dirty="0" smtClean="0">
                <a:effectLst>
                  <a:glow rad="127000">
                    <a:schemeClr val="bg1"/>
                  </a:glow>
                </a:effectLst>
              </a:rPr>
              <a:t>Correlation between Mb O2 affinity and nitrite reductase activity</a:t>
            </a:r>
            <a:endParaRPr lang="en-CA" sz="3200" b="1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CA" b="1" dirty="0" smtClean="0"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Adaptive in Hypoxia-tolerant animals by: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CA" b="1" dirty="0"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Facilitate O</a:t>
            </a:r>
            <a:r>
              <a:rPr lang="en-CA" sz="1800" b="1" dirty="0"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2</a:t>
            </a:r>
            <a:r>
              <a:rPr lang="en-CA" b="1" dirty="0"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 diffusion at low </a:t>
            </a:r>
            <a:r>
              <a:rPr lang="en-CA" b="1" i="1" dirty="0" smtClean="0"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P</a:t>
            </a:r>
            <a:r>
              <a:rPr lang="en-CA" sz="1800" b="1" dirty="0" smtClean="0"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O</a:t>
            </a:r>
            <a:r>
              <a:rPr lang="en-CA" sz="1200" b="1" dirty="0" smtClean="0"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2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CA" b="1" dirty="0" smtClean="0"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Increase the rate of NO generated from nitrite, </a:t>
            </a:r>
            <a:r>
              <a:rPr lang="en-CA" b="1" dirty="0"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slowing down mitochondrial respiration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CA" b="1" dirty="0"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These differences would not account for a significant difference on different </a:t>
            </a:r>
            <a:r>
              <a:rPr lang="en-CA" b="1" dirty="0" smtClean="0"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whales….</a:t>
            </a:r>
            <a:endParaRPr lang="en-CA" b="1" dirty="0">
              <a:effectLst>
                <a:glow rad="127000">
                  <a:schemeClr val="bg1"/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BISC_445_2014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52AF-37D5-494F-B205-17139E4C5519}" type="slidenum">
              <a:rPr lang="en-CA" smtClean="0"/>
              <a:t>27</a:t>
            </a:fld>
            <a:endParaRPr lang="en-CA"/>
          </a:p>
        </p:txBody>
      </p:sp>
      <p:sp>
        <p:nvSpPr>
          <p:cNvPr id="6" name="Rounded Rectangle 5"/>
          <p:cNvSpPr/>
          <p:nvPr/>
        </p:nvSpPr>
        <p:spPr>
          <a:xfrm>
            <a:off x="8730343" y="0"/>
            <a:ext cx="413657" cy="7075715"/>
          </a:xfrm>
          <a:prstGeom prst="roundRect">
            <a:avLst/>
          </a:prstGeom>
          <a:blipFill dpi="0" rotWithShape="1"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tIns="0" rIns="0" bIns="0" rtlCol="0" anchor="ctr"/>
          <a:lstStyle/>
          <a:p>
            <a:pPr algn="ctr"/>
            <a:r>
              <a:rPr lang="en-CA" sz="2400" dirty="0" smtClean="0">
                <a:ln w="0"/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DISCUSSION</a:t>
            </a:r>
            <a:endParaRPr lang="en-CA" sz="2400" dirty="0">
              <a:ln w="0"/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598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CA" sz="3200" b="1" dirty="0" smtClean="0">
                <a:effectLst>
                  <a:glow rad="127000">
                    <a:schemeClr val="bg1"/>
                  </a:glow>
                </a:effectLst>
              </a:rPr>
              <a:t>Other things to take in count:</a:t>
            </a:r>
            <a:endParaRPr lang="en-CA" sz="3200" b="1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CA" sz="3600" b="1" dirty="0" smtClean="0"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Mb Concentrations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CA" sz="3600" b="1" dirty="0" smtClean="0"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Body size and metabolic rate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CA" sz="3600" b="1" dirty="0" smtClean="0"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Predation Vs Foraging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endParaRPr lang="en-CA" sz="3600" b="1" dirty="0">
              <a:effectLst>
                <a:glow rad="127000">
                  <a:schemeClr val="bg1"/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BISC_445_2014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52AF-37D5-494F-B205-17139E4C5519}" type="slidenum">
              <a:rPr lang="en-CA" smtClean="0"/>
              <a:t>28</a:t>
            </a:fld>
            <a:endParaRPr lang="en-CA"/>
          </a:p>
        </p:txBody>
      </p:sp>
      <p:sp>
        <p:nvSpPr>
          <p:cNvPr id="6" name="Rounded Rectangle 5"/>
          <p:cNvSpPr/>
          <p:nvPr/>
        </p:nvSpPr>
        <p:spPr>
          <a:xfrm>
            <a:off x="8730343" y="0"/>
            <a:ext cx="413657" cy="7075715"/>
          </a:xfrm>
          <a:prstGeom prst="roundRect">
            <a:avLst/>
          </a:prstGeom>
          <a:blipFill dpi="0" rotWithShape="1"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tIns="0" rIns="0" bIns="0" rtlCol="0" anchor="ctr"/>
          <a:lstStyle/>
          <a:p>
            <a:pPr algn="ctr"/>
            <a:r>
              <a:rPr lang="en-CA" sz="2400" dirty="0" smtClean="0">
                <a:ln w="0"/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DISCUSSION</a:t>
            </a:r>
            <a:endParaRPr lang="en-CA" sz="2400" dirty="0">
              <a:ln w="0"/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209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CA" sz="3200" b="1" dirty="0" smtClean="0">
                <a:effectLst>
                  <a:glow rad="127000">
                    <a:schemeClr val="bg1"/>
                  </a:glow>
                </a:effectLst>
              </a:rPr>
              <a:t>In a Nut Shell</a:t>
            </a:r>
            <a:endParaRPr lang="en-CA" sz="3200" b="1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CA" b="1" dirty="0"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some variation exists among whale </a:t>
            </a:r>
            <a:r>
              <a:rPr lang="en-CA" b="1" dirty="0" err="1"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Mbs</a:t>
            </a:r>
            <a:r>
              <a:rPr lang="en-CA" b="1" dirty="0"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 in </a:t>
            </a:r>
            <a:r>
              <a:rPr lang="en-CA" b="1" dirty="0" smtClean="0"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O</a:t>
            </a:r>
            <a:r>
              <a:rPr lang="en-CA" sz="1800" b="1" dirty="0" smtClean="0"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2</a:t>
            </a:r>
            <a:r>
              <a:rPr lang="en-CA" b="1" dirty="0" smtClean="0"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 binding</a:t>
            </a:r>
            <a:r>
              <a:rPr lang="en-CA" b="1" dirty="0"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, nitrite reductase activity and rate of reaction with </a:t>
            </a:r>
            <a:r>
              <a:rPr lang="en-CA" b="1" dirty="0" smtClean="0"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H</a:t>
            </a:r>
            <a:r>
              <a:rPr lang="en-CA" sz="1800" b="1" dirty="0" smtClean="0"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2</a:t>
            </a:r>
            <a:r>
              <a:rPr lang="en-CA" b="1" dirty="0" smtClean="0"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O</a:t>
            </a:r>
            <a:r>
              <a:rPr lang="en-CA" sz="2000" b="1" dirty="0" smtClean="0"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2</a:t>
            </a:r>
            <a:r>
              <a:rPr lang="en-CA" b="1" dirty="0" smtClean="0"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, </a:t>
            </a:r>
            <a:r>
              <a:rPr lang="en-CA" b="1" dirty="0"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but this variation is not correlated with average dive duration</a:t>
            </a:r>
            <a:r>
              <a:rPr lang="en-CA" b="1" dirty="0" smtClean="0"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CA" b="1" dirty="0"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Average dive duration and depth significantly correlate with Mb muscle concentration in </a:t>
            </a:r>
            <a:r>
              <a:rPr lang="en-CA" b="1" dirty="0" smtClean="0"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whales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CA" b="1" dirty="0" smtClean="0"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It </a:t>
            </a:r>
            <a:r>
              <a:rPr lang="en-CA" b="1" dirty="0"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appears that differences in Mb concentration rather than differences in specific functional </a:t>
            </a:r>
            <a:r>
              <a:rPr lang="en-CA" b="1" dirty="0" err="1"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reactivities</a:t>
            </a:r>
            <a:r>
              <a:rPr lang="en-CA" b="1" dirty="0"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 may contribute to dive performance in whales.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BISC_445_2014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52AF-37D5-494F-B205-17139E4C5519}" type="slidenum">
              <a:rPr lang="en-CA" smtClean="0"/>
              <a:t>29</a:t>
            </a:fld>
            <a:endParaRPr lang="en-CA"/>
          </a:p>
        </p:txBody>
      </p:sp>
      <p:sp>
        <p:nvSpPr>
          <p:cNvPr id="6" name="Rounded Rectangle 5"/>
          <p:cNvSpPr/>
          <p:nvPr/>
        </p:nvSpPr>
        <p:spPr>
          <a:xfrm>
            <a:off x="8730343" y="0"/>
            <a:ext cx="413657" cy="7075715"/>
          </a:xfrm>
          <a:prstGeom prst="roundRect">
            <a:avLst/>
          </a:prstGeom>
          <a:blipFill dpi="0" rotWithShape="1"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tIns="0" rIns="0" bIns="0" rtlCol="0" anchor="ctr"/>
          <a:lstStyle/>
          <a:p>
            <a:pPr algn="ctr"/>
            <a:r>
              <a:rPr lang="en-CA" sz="2400" dirty="0" smtClean="0">
                <a:ln w="0"/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DISCUSSION</a:t>
            </a:r>
            <a:endParaRPr lang="en-CA" sz="2400" dirty="0">
              <a:ln w="0"/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855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36713"/>
            <a:ext cx="7772400" cy="2387600"/>
          </a:xfrm>
          <a:effectLst>
            <a:glow rad="127000">
              <a:schemeClr val="bg1"/>
            </a:glow>
          </a:effectLst>
        </p:spPr>
        <p:txBody>
          <a:bodyPr>
            <a:normAutofit/>
          </a:bodyPr>
          <a:lstStyle/>
          <a:p>
            <a:r>
              <a:rPr lang="en-CA" b="1" dirty="0" smtClean="0">
                <a:effectLst>
                  <a:glow rad="127000">
                    <a:schemeClr val="bg1"/>
                  </a:glow>
                </a:effectLst>
              </a:rPr>
              <a:t>INTRODUCTION</a:t>
            </a:r>
            <a:endParaRPr lang="en-CA" b="1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BISC_445_2014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5259-5F87-459A-8A15-2441AF163A33}" type="slidenum">
              <a:rPr lang="en-CA" smtClean="0"/>
              <a:pPr/>
              <a:t>3</a:t>
            </a:fld>
            <a:endParaRPr lang="en-CA"/>
          </a:p>
        </p:txBody>
      </p:sp>
      <p:sp>
        <p:nvSpPr>
          <p:cNvPr id="5" name="Textfeld 4"/>
          <p:cNvSpPr txBox="1"/>
          <p:nvPr/>
        </p:nvSpPr>
        <p:spPr>
          <a:xfrm>
            <a:off x="94000" y="6095037"/>
            <a:ext cx="1867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Rodrigo Solis Sosa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5879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36713"/>
            <a:ext cx="7772400" cy="2387600"/>
          </a:xfrm>
          <a:effectLst>
            <a:glow rad="127000">
              <a:schemeClr val="bg1"/>
            </a:glow>
          </a:effectLst>
        </p:spPr>
        <p:txBody>
          <a:bodyPr>
            <a:normAutofit/>
          </a:bodyPr>
          <a:lstStyle/>
          <a:p>
            <a:r>
              <a:rPr lang="en-CA" b="1" dirty="0" smtClean="0">
                <a:effectLst>
                  <a:glow rad="127000">
                    <a:schemeClr val="bg1"/>
                  </a:glow>
                </a:effectLst>
              </a:rPr>
              <a:t>Q&amp;A</a:t>
            </a:r>
            <a:endParaRPr lang="en-CA" b="1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BISC_445_2014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5259-5F87-459A-8A15-2441AF163A33}" type="slidenum">
              <a:rPr lang="en-CA" smtClean="0"/>
              <a:pPr/>
              <a:t>30</a:t>
            </a:fld>
            <a:endParaRPr lang="en-CA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8051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36713"/>
            <a:ext cx="7772400" cy="2387600"/>
          </a:xfrm>
          <a:effectLst>
            <a:glow rad="127000">
              <a:schemeClr val="bg1"/>
            </a:glow>
          </a:effectLst>
        </p:spPr>
        <p:txBody>
          <a:bodyPr>
            <a:normAutofit fontScale="90000"/>
          </a:bodyPr>
          <a:lstStyle/>
          <a:p>
            <a:r>
              <a:rPr lang="en-CA" b="1" dirty="0" smtClean="0">
                <a:effectLst>
                  <a:glow rad="127000">
                    <a:schemeClr val="bg1"/>
                  </a:glow>
                </a:effectLst>
              </a:rPr>
              <a:t>Regarding the samples, what info is missing that could generate a bias on the data?</a:t>
            </a:r>
            <a:endParaRPr lang="en-CA" b="1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BISC_445_2014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5259-5F87-459A-8A15-2441AF163A33}" type="slidenum">
              <a:rPr lang="en-CA" smtClean="0"/>
              <a:pPr/>
              <a:t>31</a:t>
            </a:fld>
            <a:endParaRPr lang="en-CA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620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870200"/>
            <a:ext cx="7772400" cy="2387600"/>
          </a:xfrm>
          <a:effectLst>
            <a:glow rad="127000">
              <a:schemeClr val="bg1"/>
            </a:glow>
          </a:effectLst>
        </p:spPr>
        <p:txBody>
          <a:bodyPr>
            <a:normAutofit fontScale="90000"/>
          </a:bodyPr>
          <a:lstStyle/>
          <a:p>
            <a:r>
              <a:rPr lang="en-CA" b="1" dirty="0" smtClean="0">
                <a:effectLst>
                  <a:glow rad="127000">
                    <a:schemeClr val="bg1"/>
                  </a:glow>
                </a:effectLst>
              </a:rPr>
              <a:t>A crystallography applied to the different </a:t>
            </a:r>
            <a:r>
              <a:rPr lang="en-CA" b="1" dirty="0" err="1" smtClean="0">
                <a:effectLst>
                  <a:glow rad="127000">
                    <a:schemeClr val="bg1"/>
                  </a:glow>
                </a:effectLst>
              </a:rPr>
              <a:t>Mbs</a:t>
            </a:r>
            <a:r>
              <a:rPr lang="en-CA" b="1" dirty="0" smtClean="0">
                <a:effectLst>
                  <a:glow rad="127000">
                    <a:schemeClr val="bg1"/>
                  </a:glow>
                </a:effectLst>
              </a:rPr>
              <a:t>, would find any explanation for the diving behaviours?, yes?, no?, why?</a:t>
            </a:r>
            <a:endParaRPr lang="en-CA" b="1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BISC_445_2014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5259-5F87-459A-8A15-2441AF163A33}" type="slidenum">
              <a:rPr lang="en-CA" smtClean="0"/>
              <a:pPr/>
              <a:t>32</a:t>
            </a:fld>
            <a:endParaRPr lang="en-CA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34510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6000" dirty="0" smtClean="0">
                <a:effectLst>
                  <a:glow rad="127000">
                    <a:schemeClr val="bg1"/>
                  </a:glow>
                </a:effectLst>
                <a:latin typeface="Adobe Garamond Pro" panose="02020502060506020403" pitchFamily="18" charset="0"/>
              </a:rPr>
              <a:t>Myoglobin (Mb)</a:t>
            </a:r>
            <a:endParaRPr lang="en-CA" sz="6000" dirty="0">
              <a:effectLst>
                <a:glow rad="127000">
                  <a:schemeClr val="bg1"/>
                </a:glow>
              </a:effectLst>
              <a:latin typeface="Adobe Garamond Pro" panose="02020502060506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049" y="1803399"/>
            <a:ext cx="5103151" cy="4351338"/>
          </a:xfrm>
        </p:spPr>
        <p:txBody>
          <a:bodyPr lIns="0">
            <a:normAutofit/>
          </a:bodyPr>
          <a:lstStyle/>
          <a:p>
            <a:pPr lvl="1">
              <a:lnSpc>
                <a:spcPct val="100000"/>
              </a:lnSpc>
            </a:pPr>
            <a:r>
              <a:rPr lang="en-CA" sz="3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Oxygen binding protein found within striated muscle</a:t>
            </a:r>
          </a:p>
          <a:p>
            <a:pPr lvl="1">
              <a:lnSpc>
                <a:spcPct val="100000"/>
              </a:lnSpc>
            </a:pPr>
            <a:r>
              <a:rPr lang="en-CA" sz="3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  <a:sym typeface="Wingdings" panose="05000000000000000000" pitchFamily="2" charset="2"/>
              </a:rPr>
              <a:t> </a:t>
            </a:r>
            <a:r>
              <a:rPr lang="en-CA" sz="3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concentration of Mb </a:t>
            </a:r>
            <a:r>
              <a:rPr lang="en-CA" sz="32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a</a:t>
            </a:r>
            <a:r>
              <a:rPr lang="en-CA" sz="3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Symbol" panose="05050102010706020507" pitchFamily="18" charset="2"/>
              </a:rPr>
              <a:t> </a:t>
            </a:r>
            <a:r>
              <a:rPr lang="en-CA" sz="3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longer anoxia periods</a:t>
            </a:r>
          </a:p>
          <a:p>
            <a:pPr lvl="1">
              <a:lnSpc>
                <a:spcPct val="100000"/>
              </a:lnSpc>
            </a:pPr>
            <a:r>
              <a:rPr lang="en-CA" sz="3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Has peroxidase and nitrite reductase activities</a:t>
            </a:r>
          </a:p>
          <a:p>
            <a:pPr lvl="1">
              <a:lnSpc>
                <a:spcPct val="100000"/>
              </a:lnSpc>
            </a:pPr>
            <a:endParaRPr lang="en-CA" sz="3200" dirty="0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dobe Garamond Pro" panose="02020502060506020403" pitchFamily="18" charset="0"/>
            </a:endParaRPr>
          </a:p>
          <a:p>
            <a:pPr lvl="1">
              <a:lnSpc>
                <a:spcPct val="100000"/>
              </a:lnSpc>
            </a:pPr>
            <a:endParaRPr lang="en-CA" sz="3200" dirty="0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dobe Garamond Pro" panose="02020502060506020403" pitchFamily="18" charset="0"/>
            </a:endParaRPr>
          </a:p>
          <a:p>
            <a:pPr lvl="1">
              <a:lnSpc>
                <a:spcPct val="100000"/>
              </a:lnSpc>
            </a:pPr>
            <a:endParaRPr lang="en-CA" sz="32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dobe Garamond Pro" panose="020205020605060204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BISC_445_2014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52AF-37D5-494F-B205-17139E4C5519}" type="slidenum">
              <a:rPr lang="en-CA" smtClean="0"/>
              <a:t>4</a:t>
            </a:fld>
            <a:endParaRPr lang="en-CA"/>
          </a:p>
        </p:txBody>
      </p:sp>
      <p:pic>
        <p:nvPicPr>
          <p:cNvPr id="1026" name="Picture 2" descr="http://upload.wikimedia.org/wikipedia/commons/thumb/6/60/Myoglobin.png/500px-Myoglob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808" y="1646237"/>
            <a:ext cx="3601008" cy="3644220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190500" dir="7800000" sx="104000" sy="104000" algn="tl" rotWithShape="0">
              <a:srgbClr val="000000">
                <a:alpha val="71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8741229" y="-130629"/>
            <a:ext cx="413657" cy="7075715"/>
          </a:xfrm>
          <a:prstGeom prst="round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tIns="0" rIns="0" bIns="0" rtlCol="0" anchor="ctr"/>
          <a:lstStyle/>
          <a:p>
            <a:pPr algn="ctr"/>
            <a:r>
              <a:rPr lang="en-CA" sz="2400" dirty="0" smtClean="0">
                <a:ln w="0"/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INTRODUCTION</a:t>
            </a:r>
            <a:endParaRPr lang="en-CA" sz="2400" dirty="0">
              <a:ln w="0"/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658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8741229" y="-130629"/>
            <a:ext cx="413657" cy="7075715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tIns="0" rIns="0" bIns="0" rtlCol="0" anchor="ctr"/>
          <a:lstStyle/>
          <a:p>
            <a:pPr algn="ctr"/>
            <a:r>
              <a:rPr lang="en-CA" sz="2400" dirty="0" smtClean="0">
                <a:ln w="0"/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INTRODUCTION</a:t>
            </a:r>
            <a:endParaRPr lang="en-CA" sz="2400" dirty="0">
              <a:ln w="0"/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6000" dirty="0" smtClean="0">
                <a:effectLst>
                  <a:glow rad="127000">
                    <a:schemeClr val="bg1"/>
                  </a:glow>
                </a:effectLst>
                <a:latin typeface="Adobe Garamond Pro" panose="02020502060506020403" pitchFamily="18" charset="0"/>
              </a:rPr>
              <a:t>Whales</a:t>
            </a:r>
            <a:endParaRPr lang="en-CA" sz="6000" dirty="0">
              <a:effectLst>
                <a:glow rad="127000">
                  <a:schemeClr val="bg1"/>
                </a:glow>
              </a:effectLst>
              <a:latin typeface="Adobe Garamond Pro" panose="020205020605060204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BISC_445_2014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52AF-37D5-494F-B205-17139E4C5519}" type="slidenum">
              <a:rPr lang="en-CA" smtClean="0"/>
              <a:t>5</a:t>
            </a:fld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834493" cy="4351338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en-CA" sz="28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Kingdom: </a:t>
            </a:r>
            <a:r>
              <a:rPr lang="en-CA" sz="2800" dirty="0">
                <a:noFill/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Animalia </a:t>
            </a:r>
          </a:p>
          <a:p>
            <a:pPr lvl="1">
              <a:lnSpc>
                <a:spcPct val="100000"/>
              </a:lnSpc>
            </a:pPr>
            <a:r>
              <a:rPr lang="en-CA" sz="28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Phylum: </a:t>
            </a:r>
            <a:r>
              <a:rPr lang="en-CA" sz="2800" dirty="0" err="1">
                <a:noFill/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Chordata</a:t>
            </a:r>
            <a:endParaRPr lang="en-CA" sz="2800" dirty="0">
              <a:noFill/>
              <a:effectLst>
                <a:glow rad="127000">
                  <a:schemeClr val="tx1"/>
                </a:glow>
              </a:effectLst>
              <a:latin typeface="Adobe Garamond Pro" panose="02020502060506020403" pitchFamily="18" charset="0"/>
            </a:endParaRPr>
          </a:p>
          <a:p>
            <a:pPr lvl="1">
              <a:lnSpc>
                <a:spcPct val="100000"/>
              </a:lnSpc>
            </a:pPr>
            <a:r>
              <a:rPr lang="en-CA" sz="28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Class: </a:t>
            </a:r>
            <a:r>
              <a:rPr lang="en-CA" sz="2800" dirty="0">
                <a:noFill/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Mammalia</a:t>
            </a:r>
          </a:p>
          <a:p>
            <a:pPr lvl="1">
              <a:lnSpc>
                <a:spcPct val="100000"/>
              </a:lnSpc>
            </a:pPr>
            <a:r>
              <a:rPr lang="en-CA" sz="28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Subclass: </a:t>
            </a:r>
            <a:r>
              <a:rPr lang="en-CA" sz="2800" dirty="0" err="1">
                <a:noFill/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Eutheria</a:t>
            </a:r>
            <a:endParaRPr lang="en-CA" sz="2800" dirty="0">
              <a:noFill/>
              <a:effectLst>
                <a:glow rad="127000">
                  <a:schemeClr val="tx1"/>
                </a:glow>
              </a:effectLst>
              <a:latin typeface="Adobe Garamond Pro" panose="02020502060506020403" pitchFamily="18" charset="0"/>
            </a:endParaRPr>
          </a:p>
          <a:p>
            <a:pPr lvl="1">
              <a:lnSpc>
                <a:spcPct val="100000"/>
              </a:lnSpc>
            </a:pPr>
            <a:r>
              <a:rPr lang="en-CA" sz="28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Order</a:t>
            </a:r>
            <a:r>
              <a:rPr lang="en-CA" sz="28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: </a:t>
            </a:r>
            <a:r>
              <a:rPr lang="en-CA" sz="2800" dirty="0" err="1">
                <a:noFill/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Cetacea</a:t>
            </a:r>
            <a:endParaRPr lang="en-CA" sz="2800" dirty="0">
              <a:noFill/>
              <a:effectLst>
                <a:glow rad="127000">
                  <a:schemeClr val="tx1"/>
                </a:glow>
              </a:effectLst>
              <a:latin typeface="Adobe Garamond Pro" panose="02020502060506020403" pitchFamily="18" charset="0"/>
            </a:endParaRPr>
          </a:p>
        </p:txBody>
      </p:sp>
      <p:pic>
        <p:nvPicPr>
          <p:cNvPr id="3074" name="Picture 2" descr="http://cetus.ucsd.edu/voicesinthesea_org/images/species/speciesImg/spermWhales/sper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43" y="2614360"/>
            <a:ext cx="4559355" cy="10971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etus.ucsd.edu/voicesinthesea_org/images/species/speciesImg/baleenWhales/bl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467" y="4500266"/>
            <a:ext cx="6033977" cy="2286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orcaspirit.com/images/stories/whale-watching-adventures-victori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49" y="4428748"/>
            <a:ext cx="2930525" cy="2429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706209" y="1825625"/>
            <a:ext cx="38344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en-CA" sz="2800" dirty="0" smtClean="0">
                <a:noFill/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Kingdom: </a:t>
            </a:r>
            <a:r>
              <a:rPr lang="en-CA" sz="28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Animalia </a:t>
            </a:r>
          </a:p>
          <a:p>
            <a:pPr lvl="1">
              <a:lnSpc>
                <a:spcPct val="100000"/>
              </a:lnSpc>
            </a:pPr>
            <a:r>
              <a:rPr lang="en-CA" sz="2800" dirty="0">
                <a:noFill/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Phylum: </a:t>
            </a:r>
            <a:r>
              <a:rPr lang="en-CA" sz="2800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Chordata</a:t>
            </a:r>
            <a:endParaRPr lang="en-CA" sz="2800" dirty="0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dobe Garamond Pro" panose="02020502060506020403" pitchFamily="18" charset="0"/>
            </a:endParaRPr>
          </a:p>
          <a:p>
            <a:pPr lvl="1">
              <a:lnSpc>
                <a:spcPct val="100000"/>
              </a:lnSpc>
            </a:pPr>
            <a:r>
              <a:rPr lang="en-CA" sz="2800" dirty="0">
                <a:noFill/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Class: </a:t>
            </a:r>
            <a:r>
              <a:rPr lang="en-CA" sz="28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Mammalia</a:t>
            </a:r>
          </a:p>
          <a:p>
            <a:pPr lvl="1">
              <a:lnSpc>
                <a:spcPct val="100000"/>
              </a:lnSpc>
            </a:pPr>
            <a:r>
              <a:rPr lang="en-CA" sz="2800" dirty="0">
                <a:noFill/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Subclass: </a:t>
            </a:r>
            <a:r>
              <a:rPr lang="en-CA" sz="2800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Eutheria</a:t>
            </a:r>
            <a:endParaRPr lang="en-CA" sz="2800" dirty="0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dobe Garamond Pro" panose="02020502060506020403" pitchFamily="18" charset="0"/>
            </a:endParaRPr>
          </a:p>
          <a:p>
            <a:pPr lvl="1">
              <a:lnSpc>
                <a:spcPct val="100000"/>
              </a:lnSpc>
            </a:pPr>
            <a:r>
              <a:rPr lang="en-CA" sz="2800" dirty="0">
                <a:noFill/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Order: </a:t>
            </a:r>
            <a:r>
              <a:rPr lang="en-CA" sz="2800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Cetacea</a:t>
            </a:r>
            <a:endParaRPr lang="en-CA" sz="28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dobe Garamond Pro" panose="020205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36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6000" dirty="0" smtClean="0">
                <a:effectLst>
                  <a:glow rad="127000">
                    <a:schemeClr val="bg1"/>
                  </a:glow>
                </a:effectLst>
                <a:latin typeface="Adobe Garamond Pro" panose="02020502060506020403" pitchFamily="18" charset="0"/>
              </a:rPr>
              <a:t>Whales</a:t>
            </a:r>
            <a:endParaRPr lang="en-CA" sz="6000" dirty="0">
              <a:effectLst>
                <a:glow rad="127000">
                  <a:schemeClr val="bg1"/>
                </a:glow>
              </a:effectLst>
              <a:latin typeface="Adobe Garamond Pro" panose="020205020605060204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BISC_445_2014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52AF-37D5-494F-B205-17139E4C5519}" type="slidenum">
              <a:rPr lang="en-CA" smtClean="0"/>
              <a:t>6</a:t>
            </a:fld>
            <a:endParaRPr lang="en-CA"/>
          </a:p>
        </p:txBody>
      </p:sp>
      <p:pic>
        <p:nvPicPr>
          <p:cNvPr id="2050" name="Picture 2" descr="http://www2.puc.edu/Faculty/Bryan_Ness/images/Whale_Table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4" y="1575749"/>
            <a:ext cx="7326085" cy="395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9742" y="6075145"/>
            <a:ext cx="6574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Modified from Washington State University, BIOL331 course, 2010</a:t>
            </a:r>
            <a:endParaRPr lang="en-CA" dirty="0"/>
          </a:p>
        </p:txBody>
      </p:sp>
      <p:sp>
        <p:nvSpPr>
          <p:cNvPr id="7" name="Rounded Rectangle 6"/>
          <p:cNvSpPr/>
          <p:nvPr/>
        </p:nvSpPr>
        <p:spPr>
          <a:xfrm>
            <a:off x="8741229" y="-130629"/>
            <a:ext cx="413657" cy="7075715"/>
          </a:xfrm>
          <a:prstGeom prst="round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tIns="0" rIns="0" bIns="0" rtlCol="0" anchor="ctr"/>
          <a:lstStyle/>
          <a:p>
            <a:pPr algn="ctr"/>
            <a:r>
              <a:rPr lang="en-CA" sz="2400" dirty="0" smtClean="0">
                <a:ln w="0"/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INTRODUCTION</a:t>
            </a:r>
            <a:endParaRPr lang="en-CA" sz="2400" dirty="0">
              <a:ln w="0"/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362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6000" dirty="0" smtClean="0">
                <a:effectLst>
                  <a:glow rad="127000">
                    <a:schemeClr val="bg1"/>
                  </a:glow>
                </a:effectLst>
                <a:latin typeface="Adobe Garamond Pro" panose="02020502060506020403" pitchFamily="18" charset="0"/>
              </a:rPr>
              <a:t>Previous works</a:t>
            </a:r>
            <a:endParaRPr lang="en-CA" sz="6000" dirty="0">
              <a:effectLst>
                <a:glow rad="127000">
                  <a:schemeClr val="bg1"/>
                </a:glow>
              </a:effectLst>
              <a:latin typeface="Adobe Garamond Pro" panose="02020502060506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CA" sz="32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anose="02020502060506020403" pitchFamily="18" charset="0"/>
              </a:rPr>
              <a:t>Toothed</a:t>
            </a:r>
            <a:r>
              <a:rPr lang="en-CA" sz="3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anose="02020502060506020403" pitchFamily="18" charset="0"/>
              </a:rPr>
              <a:t> </a:t>
            </a:r>
            <a:r>
              <a:rPr lang="en-CA" sz="3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whales are more adapted to long time (up to 2 h) high depth (up to 2,000 m) dives than </a:t>
            </a:r>
            <a:r>
              <a:rPr lang="en-CA" sz="32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anose="02020502060506020403" pitchFamily="18" charset="0"/>
              </a:rPr>
              <a:t>Baleen</a:t>
            </a:r>
            <a:r>
              <a:rPr lang="en-CA" sz="3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anose="02020502060506020403" pitchFamily="18" charset="0"/>
              </a:rPr>
              <a:t> </a:t>
            </a:r>
            <a:r>
              <a:rPr lang="en-CA" sz="3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whales*</a:t>
            </a:r>
          </a:p>
          <a:p>
            <a:pPr>
              <a:lnSpc>
                <a:spcPct val="100000"/>
              </a:lnSpc>
            </a:pPr>
            <a:r>
              <a:rPr lang="en-CA" sz="3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Two main adaptations:</a:t>
            </a:r>
          </a:p>
          <a:p>
            <a:pPr lvl="1">
              <a:lnSpc>
                <a:spcPct val="100000"/>
              </a:lnSpc>
            </a:pPr>
            <a:r>
              <a:rPr lang="en-CA" sz="28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Increased O</a:t>
            </a:r>
            <a:r>
              <a:rPr lang="en-CA" sz="20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2</a:t>
            </a:r>
            <a:r>
              <a:rPr lang="en-CA" sz="28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 storage capacity in Muscle (Mb) **</a:t>
            </a:r>
          </a:p>
          <a:p>
            <a:pPr lvl="1">
              <a:lnSpc>
                <a:spcPct val="100000"/>
              </a:lnSpc>
            </a:pPr>
            <a:r>
              <a:rPr lang="en-CA" sz="28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defense against </a:t>
            </a:r>
            <a:r>
              <a:rPr lang="en-CA" sz="28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 Reactive Oxygen Species (</a:t>
            </a:r>
            <a:r>
              <a:rPr lang="en-CA" sz="2800" i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e.g.</a:t>
            </a:r>
            <a:r>
              <a:rPr lang="en-CA" sz="28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 H</a:t>
            </a:r>
            <a:r>
              <a:rPr lang="en-CA" sz="20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2</a:t>
            </a:r>
            <a:r>
              <a:rPr lang="en-CA" sz="28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O</a:t>
            </a:r>
            <a:r>
              <a:rPr lang="en-CA" sz="20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2</a:t>
            </a:r>
            <a:r>
              <a:rPr lang="en-CA" sz="28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) at </a:t>
            </a:r>
            <a:r>
              <a:rPr lang="en-CA" sz="2800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reoxygenation</a:t>
            </a:r>
            <a:r>
              <a:rPr lang="en-CA" sz="28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***</a:t>
            </a:r>
            <a:endParaRPr lang="en-CA" sz="28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dobe Garamond Pro" panose="020205020605060204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BISC_445_2014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52AF-37D5-494F-B205-17139E4C5519}" type="slidenum">
              <a:rPr lang="en-CA" smtClean="0"/>
              <a:t>7</a:t>
            </a:fld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119742" y="6075145"/>
            <a:ext cx="839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*</a:t>
            </a:r>
            <a:r>
              <a:rPr lang="en-CA" dirty="0" err="1" smtClean="0"/>
              <a:t>Ponganis</a:t>
            </a:r>
            <a:r>
              <a:rPr lang="en-CA" dirty="0" smtClean="0"/>
              <a:t>, 2010; ** Butler and Jones, 1997 ;***Cantu &amp; Medellin, 2011</a:t>
            </a:r>
            <a:endParaRPr lang="en-CA" dirty="0"/>
          </a:p>
        </p:txBody>
      </p:sp>
      <p:sp>
        <p:nvSpPr>
          <p:cNvPr id="7" name="Rounded Rectangle 6"/>
          <p:cNvSpPr/>
          <p:nvPr/>
        </p:nvSpPr>
        <p:spPr>
          <a:xfrm>
            <a:off x="8741229" y="-130629"/>
            <a:ext cx="413657" cy="7075715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tIns="0" rIns="0" bIns="0" rtlCol="0" anchor="ctr"/>
          <a:lstStyle/>
          <a:p>
            <a:pPr algn="ctr"/>
            <a:r>
              <a:rPr lang="en-CA" sz="2400" dirty="0" smtClean="0">
                <a:ln w="0"/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INTRODUCTION</a:t>
            </a:r>
            <a:endParaRPr lang="en-CA" sz="2400" dirty="0">
              <a:ln w="0"/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08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6000" dirty="0" smtClean="0">
                <a:effectLst>
                  <a:glow rad="127000">
                    <a:schemeClr val="bg1"/>
                  </a:glow>
                </a:effectLst>
                <a:latin typeface="Adobe Garamond Pro" panose="02020502060506020403" pitchFamily="18" charset="0"/>
              </a:rPr>
              <a:t>Setting the stage</a:t>
            </a:r>
            <a:endParaRPr lang="en-CA" sz="6000" dirty="0">
              <a:effectLst>
                <a:glow rad="127000">
                  <a:schemeClr val="bg1"/>
                </a:glow>
              </a:effectLst>
              <a:latin typeface="Adobe Garamond Pro" panose="02020502060506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CA" sz="3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Previous hypothesis: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CA" sz="40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If the length of aerobic dives on whales depends on the Mb concentration then, the a whale with double Mb Concentration will have last twice as much</a:t>
            </a:r>
            <a:endParaRPr lang="en-CA" sz="40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dobe Garamond Pro" panose="020205020605060204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BISC_445_2014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52AF-37D5-494F-B205-17139E4C5519}" type="slidenum">
              <a:rPr lang="en-CA" smtClean="0"/>
              <a:t>8</a:t>
            </a:fld>
            <a:endParaRPr lang="en-CA"/>
          </a:p>
        </p:txBody>
      </p:sp>
      <p:sp>
        <p:nvSpPr>
          <p:cNvPr id="7" name="Rounded Rectangle 6"/>
          <p:cNvSpPr/>
          <p:nvPr/>
        </p:nvSpPr>
        <p:spPr>
          <a:xfrm>
            <a:off x="8741229" y="-130629"/>
            <a:ext cx="413657" cy="7075715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tIns="0" rIns="0" bIns="0" rtlCol="0" anchor="ctr"/>
          <a:lstStyle/>
          <a:p>
            <a:pPr algn="ctr"/>
            <a:r>
              <a:rPr lang="en-CA" sz="2400" dirty="0" smtClean="0">
                <a:ln w="0"/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INTRODUCTION</a:t>
            </a:r>
            <a:endParaRPr lang="en-CA" sz="2400" dirty="0">
              <a:ln w="0"/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399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6000" dirty="0">
                <a:effectLst>
                  <a:glow rad="127000">
                    <a:schemeClr val="bg1"/>
                  </a:glow>
                </a:effectLst>
                <a:latin typeface="Adobe Garamond Pro" panose="02020502060506020403" pitchFamily="18" charset="0"/>
              </a:rPr>
              <a:t>Setting the stage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CA" sz="44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But: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CA" sz="36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The beaked whale, among other extreme divers, lasts twice as much would be expected from its Mb Concentration </a:t>
            </a:r>
            <a:r>
              <a:rPr lang="en-CA" sz="44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dobe Garamond Pro" panose="02020502060506020403" pitchFamily="18" charset="0"/>
              </a:rPr>
              <a:t> </a:t>
            </a:r>
            <a:endParaRPr lang="en-CA" sz="32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dobe Garamond Pro" panose="020205020605060204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BISC_445_2014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52AF-37D5-494F-B205-17139E4C5519}" type="slidenum">
              <a:rPr lang="en-CA" smtClean="0"/>
              <a:t>9</a:t>
            </a:fld>
            <a:endParaRPr lang="en-CA"/>
          </a:p>
        </p:txBody>
      </p:sp>
      <p:pic>
        <p:nvPicPr>
          <p:cNvPr id="1026" name="Picture 2" descr="http://cetus.ucsd.edu/voicesinthesea_org/images/species/speciesImg/beakedWhales/northernBottlenoseWha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28" y="4824413"/>
            <a:ext cx="66770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8741229" y="-130629"/>
            <a:ext cx="413657" cy="7075715"/>
          </a:xfrm>
          <a:prstGeom prst="round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tIns="0" rIns="0" bIns="0" rtlCol="0" anchor="ctr"/>
          <a:lstStyle/>
          <a:p>
            <a:pPr algn="ctr"/>
            <a:r>
              <a:rPr lang="en-CA" sz="2400" dirty="0" smtClean="0">
                <a:ln w="0"/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INTRODUCTION</a:t>
            </a:r>
            <a:endParaRPr lang="en-CA" sz="2400" dirty="0">
              <a:ln w="0"/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46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4889</TotalTime>
  <Words>989</Words>
  <Application>Microsoft Office PowerPoint</Application>
  <PresentationFormat>On-screen Show (4:3)</PresentationFormat>
  <Paragraphs>281</Paragraphs>
  <Slides>32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Functional properties of myoglobins from five whale species with different diving capacities</vt:lpstr>
      <vt:lpstr>INTRODUCTION</vt:lpstr>
      <vt:lpstr>Myoglobin (Mb)</vt:lpstr>
      <vt:lpstr>Whales</vt:lpstr>
      <vt:lpstr>Whales</vt:lpstr>
      <vt:lpstr>Previous works</vt:lpstr>
      <vt:lpstr>Setting the stage</vt:lpstr>
      <vt:lpstr>Setting the stage</vt:lpstr>
      <vt:lpstr>Setting the stage</vt:lpstr>
      <vt:lpstr>Objective</vt:lpstr>
      <vt:lpstr>Hypothesis </vt:lpstr>
      <vt:lpstr>METHODS</vt:lpstr>
      <vt:lpstr>Samples </vt:lpstr>
      <vt:lpstr>PowerPoint Presentation</vt:lpstr>
      <vt:lpstr>PowerPoint Presentation</vt:lpstr>
      <vt:lpstr>Least-square linear regression</vt:lpstr>
      <vt:lpstr>Least-square linear regression</vt:lpstr>
      <vt:lpstr>Least-square linear regression</vt:lpstr>
      <vt:lpstr>Least-square linear regression</vt:lpstr>
      <vt:lpstr>RESULTS</vt:lpstr>
      <vt:lpstr>Positive Correlation</vt:lpstr>
      <vt:lpstr>No significance</vt:lpstr>
      <vt:lpstr>No significance</vt:lpstr>
      <vt:lpstr>DISCUSSION</vt:lpstr>
      <vt:lpstr>About the findings</vt:lpstr>
      <vt:lpstr>Correlation between Mb O2 affinity and nitrite reductase activity</vt:lpstr>
      <vt:lpstr>Other things to take in count:</vt:lpstr>
      <vt:lpstr>In a Nut Shell</vt:lpstr>
      <vt:lpstr>Q&amp;A</vt:lpstr>
      <vt:lpstr>Regarding the samples, what info is missing that could generate a bias on the data?</vt:lpstr>
      <vt:lpstr>A crystallography applied to the different Mbs, would find any explanation for the diving behaviours?, yes?, no?, why?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Course: BISC 445 Environmental Physiology of Animals</dc:title>
  <dc:creator>Rodrigo Solis Sosa</dc:creator>
  <cp:lastModifiedBy>Julian Christians</cp:lastModifiedBy>
  <cp:revision>82</cp:revision>
  <dcterms:created xsi:type="dcterms:W3CDTF">2014-01-06T22:50:28Z</dcterms:created>
  <dcterms:modified xsi:type="dcterms:W3CDTF">2014-01-15T17:13:14Z</dcterms:modified>
</cp:coreProperties>
</file>