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7" r:id="rId5"/>
    <p:sldId id="272" r:id="rId6"/>
    <p:sldId id="269" r:id="rId7"/>
    <p:sldId id="259" r:id="rId8"/>
    <p:sldId id="268" r:id="rId9"/>
    <p:sldId id="270" r:id="rId10"/>
    <p:sldId id="273" r:id="rId11"/>
    <p:sldId id="274" r:id="rId12"/>
    <p:sldId id="275" r:id="rId13"/>
    <p:sldId id="260" r:id="rId14"/>
    <p:sldId id="261" r:id="rId15"/>
    <p:sldId id="277" r:id="rId16"/>
    <p:sldId id="262" r:id="rId17"/>
    <p:sldId id="271" r:id="rId18"/>
    <p:sldId id="263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573" autoAdjust="0"/>
    <p:restoredTop sz="91729" autoAdjust="0"/>
  </p:normalViewPr>
  <p:slideViewPr>
    <p:cSldViewPr snapToGrid="0" snapToObjects="1">
      <p:cViewPr varScale="1">
        <p:scale>
          <a:sx n="106" d="100"/>
          <a:sy n="106" d="100"/>
        </p:scale>
        <p:origin x="-10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DC9C5-4078-46AA-A68D-09C278C5641A}" type="datetimeFigureOut">
              <a:rPr lang="en-US" smtClean="0"/>
              <a:t>4/10/14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0F533-E66B-42A4-90A7-2C16D21B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4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0F533-E66B-42A4-90A7-2C16D21B7C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4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0F533-E66B-42A4-90A7-2C16D21B7C4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supposed to talk</a:t>
            </a:r>
            <a:r>
              <a:rPr lang="en-US" baseline="0" dirty="0" smtClean="0"/>
              <a:t> about : </a:t>
            </a:r>
            <a:r>
              <a:rPr lang="en-US" dirty="0" smtClean="0"/>
              <a:t>Which journals to target and why, the pros and cons of open access, online vs. print journal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SFU will *pay* for full page fees for open access journals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Talk about pros/cons of open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0F533-E66B-42A4-90A7-2C16D21B7C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1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0F533-E66B-42A4-90A7-2C16D21B7C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92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0F533-E66B-42A4-90A7-2C16D21B7C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92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0F533-E66B-42A4-90A7-2C16D21B7C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9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C755-D3B0-3741-A098-3795981EB70E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2B42-3040-7B4C-8E83-CFE4018A3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1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C755-D3B0-3741-A098-3795981EB70E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2B42-3040-7B4C-8E83-CFE4018A3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3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C755-D3B0-3741-A098-3795981EB70E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2B42-3040-7B4C-8E83-CFE4018A3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5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C755-D3B0-3741-A098-3795981EB70E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2B42-3040-7B4C-8E83-CFE4018A3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3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C755-D3B0-3741-A098-3795981EB70E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2B42-3040-7B4C-8E83-CFE4018A3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C755-D3B0-3741-A098-3795981EB70E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2B42-3040-7B4C-8E83-CFE4018A3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2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C755-D3B0-3741-A098-3795981EB70E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2B42-3040-7B4C-8E83-CFE4018A3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3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C755-D3B0-3741-A098-3795981EB70E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2B42-3040-7B4C-8E83-CFE4018A3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C755-D3B0-3741-A098-3795981EB70E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2B42-3040-7B4C-8E83-CFE4018A3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5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C755-D3B0-3741-A098-3795981EB70E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2B42-3040-7B4C-8E83-CFE4018A3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7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C755-D3B0-3741-A098-3795981EB70E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2B42-3040-7B4C-8E83-CFE4018A3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0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EC755-D3B0-3741-A098-3795981EB70E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32B42-3040-7B4C-8E83-CFE4018A3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4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1948"/>
            <a:ext cx="7772400" cy="1470025"/>
          </a:xfrm>
        </p:spPr>
        <p:txBody>
          <a:bodyPr/>
          <a:lstStyle/>
          <a:p>
            <a:r>
              <a:rPr lang="en-US" dirty="0"/>
              <a:t>Authorship and Journal Choice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39754"/>
            <a:ext cx="6400800" cy="71049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Sandra Gillespie (postdoc)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phd112408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411794"/>
            <a:ext cx="6753295" cy="292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8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62" y="3205721"/>
            <a:ext cx="9060138" cy="242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3414"/>
            <a:ext cx="8229600" cy="2492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Some examples </a:t>
            </a:r>
            <a:r>
              <a:rPr lang="en-US" b="1" dirty="0" smtClean="0"/>
              <a:t>– Authorship</a:t>
            </a:r>
          </a:p>
          <a:p>
            <a:pPr marL="514350" indent="-514350">
              <a:buAutoNum type="arabicPeriod"/>
            </a:pPr>
            <a:r>
              <a:rPr lang="en-US" dirty="0" smtClean="0"/>
              <a:t>Authorship for work exchange</a:t>
            </a:r>
          </a:p>
          <a:p>
            <a:pPr marL="914400" lvl="1" indent="-514350"/>
            <a:r>
              <a:rPr lang="en-US" dirty="0" smtClean="0"/>
              <a:t>Statistics help</a:t>
            </a:r>
          </a:p>
          <a:p>
            <a:pPr marL="914400" lvl="1" indent="-514350"/>
            <a:r>
              <a:rPr lang="en-US" dirty="0" smtClean="0"/>
              <a:t>Unpaid field/lab work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607" y="3189406"/>
            <a:ext cx="9955115" cy="23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7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62" y="2708231"/>
            <a:ext cx="8961300" cy="2899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3414"/>
            <a:ext cx="8229600" cy="391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Some examples </a:t>
            </a:r>
            <a:r>
              <a:rPr lang="en-US" b="1" dirty="0" smtClean="0"/>
              <a:t>– Authorship</a:t>
            </a:r>
          </a:p>
          <a:p>
            <a:pPr marL="914400" lvl="1" indent="-514350"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Single author paper as PhD student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732" y="2708231"/>
            <a:ext cx="10003033" cy="289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1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62" y="2708231"/>
            <a:ext cx="8961300" cy="2899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3414"/>
            <a:ext cx="8229600" cy="391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Some examples </a:t>
            </a:r>
            <a:r>
              <a:rPr lang="en-US" b="1" dirty="0" smtClean="0"/>
              <a:t>– Authorship</a:t>
            </a:r>
          </a:p>
          <a:p>
            <a:pPr marL="914400" lvl="1" indent="-514350"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Authorship order - alphabetical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1780" y="2815689"/>
            <a:ext cx="10232333" cy="243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0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436" y="119818"/>
            <a:ext cx="8504100" cy="94655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Choosing a Journal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2" name="Picture 1" descr="Peer-Review-Nick-Kim-cartoon3-resiz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87" y="798192"/>
            <a:ext cx="7642507" cy="59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7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3414"/>
            <a:ext cx="8300434" cy="609866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Potential, non-exclusive </a:t>
            </a:r>
            <a:r>
              <a:rPr lang="en-US" b="1" dirty="0"/>
              <a:t>g</a:t>
            </a:r>
            <a:r>
              <a:rPr lang="en-US" b="1" dirty="0" smtClean="0"/>
              <a:t>oals in </a:t>
            </a:r>
            <a:r>
              <a:rPr lang="en-US" b="1" dirty="0"/>
              <a:t>j</a:t>
            </a:r>
            <a:r>
              <a:rPr lang="en-US" b="1" dirty="0" smtClean="0"/>
              <a:t>ournal choice: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Maximize </a:t>
            </a:r>
            <a:r>
              <a:rPr lang="en-US" dirty="0"/>
              <a:t>exposure to appropriate </a:t>
            </a:r>
            <a:r>
              <a:rPr lang="en-US" dirty="0" smtClean="0"/>
              <a:t>audience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Maximize </a:t>
            </a:r>
            <a:r>
              <a:rPr lang="en-US" dirty="0"/>
              <a:t>impact </a:t>
            </a:r>
            <a:r>
              <a:rPr lang="en-US" dirty="0" smtClean="0"/>
              <a:t>factor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</a:t>
            </a:r>
            <a:r>
              <a:rPr lang="en-US" dirty="0"/>
              <a:t>the darn thing published and move </a:t>
            </a:r>
            <a:r>
              <a:rPr lang="en-US" dirty="0" smtClean="0"/>
              <a:t>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0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3414"/>
            <a:ext cx="8300434" cy="6098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How can you maximize your research’s exposure?</a:t>
            </a:r>
            <a:endParaRPr lang="en-US" dirty="0" smtClean="0"/>
          </a:p>
          <a:p>
            <a:pPr marL="0" indent="0">
              <a:buNone/>
            </a:pPr>
            <a:endParaRPr lang="en-US" b="1" dirty="0"/>
          </a:p>
          <a:p>
            <a:r>
              <a:rPr lang="en-US" dirty="0" smtClean="0"/>
              <a:t>Publish in open access journals</a:t>
            </a:r>
          </a:p>
          <a:p>
            <a:pPr lvl="1"/>
            <a:r>
              <a:rPr lang="en-US" dirty="0" smtClean="0"/>
              <a:t>SFU will help pay for this!</a:t>
            </a:r>
          </a:p>
          <a:p>
            <a:pPr lvl="1"/>
            <a:r>
              <a:rPr lang="en-US" dirty="0" smtClean="0"/>
              <a:t>But, some open access journals are new, less prestigious</a:t>
            </a:r>
          </a:p>
          <a:p>
            <a:endParaRPr lang="en-US" dirty="0"/>
          </a:p>
          <a:p>
            <a:r>
              <a:rPr lang="en-US" dirty="0" smtClean="0"/>
              <a:t>Publish in widely cited, high impact journals</a:t>
            </a:r>
          </a:p>
          <a:p>
            <a:endParaRPr lang="en-US" dirty="0"/>
          </a:p>
          <a:p>
            <a:r>
              <a:rPr lang="en-US" dirty="0" smtClean="0"/>
              <a:t>Be aware of ‘within-field’ high impact journals that might technically have a lower IF rating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7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3414"/>
            <a:ext cx="8229600" cy="329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Tips for finding the right </a:t>
            </a:r>
            <a:r>
              <a:rPr lang="en-US" b="1" dirty="0" smtClean="0"/>
              <a:t>journal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AutoNum type="arabicPeriod"/>
            </a:pPr>
            <a:r>
              <a:rPr lang="en-US" dirty="0" smtClean="0"/>
              <a:t>Make </a:t>
            </a:r>
            <a:r>
              <a:rPr lang="en-US" dirty="0"/>
              <a:t>a short list of 3-5 </a:t>
            </a:r>
            <a:r>
              <a:rPr lang="en-US" dirty="0" smtClean="0"/>
              <a:t>options – ideally before you do the work!</a:t>
            </a:r>
          </a:p>
          <a:p>
            <a:pPr marL="914400" lvl="1" indent="-514350"/>
            <a:r>
              <a:rPr lang="en-US" dirty="0" smtClean="0"/>
              <a:t>What </a:t>
            </a:r>
            <a:r>
              <a:rPr lang="en-US" dirty="0"/>
              <a:t>journals are you citing? </a:t>
            </a:r>
            <a:endParaRPr lang="en-US" dirty="0" smtClean="0"/>
          </a:p>
          <a:p>
            <a:pPr marL="914400" lvl="1" indent="-514350"/>
            <a:r>
              <a:rPr lang="en-US" dirty="0" smtClean="0"/>
              <a:t>Ask </a:t>
            </a:r>
            <a:r>
              <a:rPr lang="en-US" dirty="0"/>
              <a:t>co-authors, </a:t>
            </a:r>
            <a:r>
              <a:rPr lang="en-US" dirty="0" smtClean="0"/>
              <a:t>colleagues</a:t>
            </a:r>
          </a:p>
        </p:txBody>
      </p:sp>
      <p:pic>
        <p:nvPicPr>
          <p:cNvPr id="2" name="Picture 1" descr="Important-Science-Is-Already-Don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187" y="3810144"/>
            <a:ext cx="3750668" cy="281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8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3413"/>
            <a:ext cx="8229600" cy="6170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Tips for finding the right </a:t>
            </a:r>
            <a:r>
              <a:rPr lang="en-US" b="1" dirty="0" smtClean="0"/>
              <a:t>journal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Read the journal’s website carefully – does your study match their stated scope and goals?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Scan recent issues – does your work match the types of studies published there?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i.e</a:t>
            </a:r>
            <a:r>
              <a:rPr lang="en-US" dirty="0"/>
              <a:t>. if your work is observational, do they </a:t>
            </a:r>
            <a:r>
              <a:rPr lang="en-US" dirty="0" smtClean="0"/>
              <a:t>	publish </a:t>
            </a:r>
            <a:r>
              <a:rPr lang="en-US" dirty="0"/>
              <a:t>observational work?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6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10" y="107835"/>
            <a:ext cx="6810042" cy="6661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Balance in journal choice: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Consider </a:t>
            </a:r>
            <a:r>
              <a:rPr lang="en-US" dirty="0" smtClean="0"/>
              <a:t>the different ways you can frame your results </a:t>
            </a:r>
          </a:p>
          <a:p>
            <a:pPr lvl="1"/>
            <a:r>
              <a:rPr lang="en-US" dirty="0" smtClean="0"/>
              <a:t>shift focus to conservation or basic ecology aspects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Rejection” is </a:t>
            </a:r>
            <a:r>
              <a:rPr lang="en-US" dirty="0" smtClean="0"/>
              <a:t>often part of the process – don’t fear it!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are good payoffs to aiming </a:t>
            </a:r>
            <a:r>
              <a:rPr lang="en-US" dirty="0" smtClean="0"/>
              <a:t>higher </a:t>
            </a:r>
            <a:r>
              <a:rPr lang="en-US" dirty="0"/>
              <a:t>than you think your work </a:t>
            </a:r>
            <a:r>
              <a:rPr lang="en-US" dirty="0" smtClean="0"/>
              <a:t>belongs</a:t>
            </a:r>
            <a:endParaRPr lang="en-US" dirty="0"/>
          </a:p>
        </p:txBody>
      </p:sp>
      <p:pic>
        <p:nvPicPr>
          <p:cNvPr id="2" name="Picture 1" descr="phd121708s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2" r="49673"/>
          <a:stretch/>
        </p:blipFill>
        <p:spPr>
          <a:xfrm>
            <a:off x="7109551" y="1914451"/>
            <a:ext cx="1920634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5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3414"/>
            <a:ext cx="4358899" cy="5742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Questions</a:t>
            </a:r>
            <a:r>
              <a:rPr lang="en-US" dirty="0" smtClean="0"/>
              <a:t>?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Thoughts from other postdocs, senior graduate students?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Cartoons taken from phdcomics.com</a:t>
            </a:r>
            <a:endParaRPr lang="en-US" dirty="0"/>
          </a:p>
        </p:txBody>
      </p:sp>
      <p:pic>
        <p:nvPicPr>
          <p:cNvPr id="4" name="Picture 4" descr="DSCN1194_1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8866" y="552083"/>
            <a:ext cx="4611293" cy="5905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832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30" y="179725"/>
            <a:ext cx="8470106" cy="6398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Authorship Basics</a:t>
            </a:r>
          </a:p>
          <a:p>
            <a:endParaRPr lang="en-US" sz="3600" dirty="0" smtClean="0"/>
          </a:p>
          <a:p>
            <a:r>
              <a:rPr lang="en-US" sz="3600" dirty="0" smtClean="0"/>
              <a:t>Why </a:t>
            </a:r>
            <a:r>
              <a:rPr lang="en-US" sz="3600" dirty="0"/>
              <a:t>is it important</a:t>
            </a:r>
            <a:r>
              <a:rPr lang="en-US" sz="3600" dirty="0" smtClean="0"/>
              <a:t>?</a:t>
            </a:r>
          </a:p>
          <a:p>
            <a:pPr lvl="1"/>
            <a:r>
              <a:rPr lang="en-US" sz="3200" dirty="0" smtClean="0"/>
              <a:t>Scientific papers are the major currency of academia</a:t>
            </a:r>
          </a:p>
          <a:p>
            <a:pPr lvl="1"/>
            <a:r>
              <a:rPr lang="en-US" sz="3200" dirty="0" smtClean="0"/>
              <a:t>Important for academic grants, scholarships, jobs</a:t>
            </a:r>
          </a:p>
          <a:p>
            <a:pPr lvl="1"/>
            <a:r>
              <a:rPr lang="en-US" sz="3200" dirty="0" smtClean="0"/>
              <a:t>Can show skills and abilities in non-academic context</a:t>
            </a:r>
          </a:p>
          <a:p>
            <a:pPr lvl="2"/>
            <a:r>
              <a:rPr lang="en-US" sz="2800" dirty="0" smtClean="0"/>
              <a:t>Medical school applications</a:t>
            </a:r>
          </a:p>
          <a:p>
            <a:pPr lvl="2"/>
            <a:r>
              <a:rPr lang="en-US" sz="2800" dirty="0" smtClean="0"/>
              <a:t>Industry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1613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83414"/>
            <a:ext cx="8348355" cy="5742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What does it mean to be an author?</a:t>
            </a:r>
          </a:p>
          <a:p>
            <a:r>
              <a:rPr lang="en-US" dirty="0" smtClean="0"/>
              <a:t>Authorship means that you contributed to the research presented in a “</a:t>
            </a:r>
            <a:r>
              <a:rPr lang="en-US" i="1" dirty="0" smtClean="0"/>
              <a:t>meaningful</a:t>
            </a:r>
            <a:r>
              <a:rPr lang="en-US" dirty="0" smtClean="0"/>
              <a:t> way”</a:t>
            </a:r>
          </a:p>
          <a:p>
            <a:endParaRPr lang="en-US" dirty="0" smtClean="0"/>
          </a:p>
          <a:p>
            <a:r>
              <a:rPr lang="en-US" i="1" dirty="0" err="1" smtClean="0"/>
              <a:t>PNAS</a:t>
            </a:r>
            <a:r>
              <a:rPr lang="en-US" dirty="0" err="1" smtClean="0"/>
              <a:t>:"</a:t>
            </a:r>
            <a:r>
              <a:rPr lang="en-US" dirty="0" err="1"/>
              <a:t>authorship</a:t>
            </a:r>
            <a:r>
              <a:rPr lang="en-US" dirty="0"/>
              <a:t> should be limited to those who have contributed </a:t>
            </a:r>
            <a:r>
              <a:rPr lang="en-US" i="1" dirty="0"/>
              <a:t>substantially</a:t>
            </a:r>
            <a:r>
              <a:rPr lang="en-US" dirty="0"/>
              <a:t> to the </a:t>
            </a:r>
            <a:r>
              <a:rPr lang="en-US" dirty="0" smtClean="0"/>
              <a:t>work”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What does “substantially mean????”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9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3413"/>
            <a:ext cx="7761318" cy="6266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What does “substantially mean????”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Could </a:t>
            </a:r>
            <a:r>
              <a:rPr lang="en-US" dirty="0"/>
              <a:t>the paper have been done without x’s involvement</a:t>
            </a:r>
            <a:r>
              <a:rPr lang="en-US" dirty="0" smtClean="0"/>
              <a:t>?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Has </a:t>
            </a:r>
            <a:r>
              <a:rPr lang="en-US" i="1" dirty="0"/>
              <a:t>x</a:t>
            </a:r>
            <a:r>
              <a:rPr lang="en-US" dirty="0"/>
              <a:t> provided intellectual input</a:t>
            </a:r>
            <a:r>
              <a:rPr lang="en-US" dirty="0" smtClean="0"/>
              <a:t>?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Can </a:t>
            </a:r>
            <a:r>
              <a:rPr lang="en-US" i="1" dirty="0"/>
              <a:t>x</a:t>
            </a:r>
            <a:r>
              <a:rPr lang="en-US" dirty="0"/>
              <a:t> explain the paper if asked to</a:t>
            </a:r>
            <a:r>
              <a:rPr lang="en-US" dirty="0" smtClean="0"/>
              <a:t>?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Is </a:t>
            </a:r>
            <a:r>
              <a:rPr lang="en-US" i="1" dirty="0" smtClean="0"/>
              <a:t>x</a:t>
            </a:r>
            <a:r>
              <a:rPr lang="en-US" dirty="0" smtClean="0"/>
              <a:t> willing to take responsibility (as well as credit) for the results?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3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3414"/>
            <a:ext cx="8229600" cy="5742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What does “substantially mean????”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JCU</a:t>
            </a:r>
            <a:r>
              <a:rPr lang="en-US" dirty="0"/>
              <a:t>: each </a:t>
            </a:r>
            <a:r>
              <a:rPr lang="en-US" dirty="0" smtClean="0"/>
              <a:t>author </a:t>
            </a:r>
            <a:r>
              <a:rPr lang="en-US" dirty="0"/>
              <a:t>should do ~3-4 of:</a:t>
            </a:r>
          </a:p>
          <a:p>
            <a:pPr lvl="1"/>
            <a:r>
              <a:rPr lang="en-US" i="1" dirty="0"/>
              <a:t>Concept</a:t>
            </a:r>
            <a:endParaRPr lang="en-US" dirty="0"/>
          </a:p>
          <a:p>
            <a:pPr lvl="1"/>
            <a:r>
              <a:rPr lang="en-US" i="1" dirty="0"/>
              <a:t>Funding</a:t>
            </a:r>
            <a:endParaRPr lang="en-US" dirty="0"/>
          </a:p>
          <a:p>
            <a:pPr lvl="1"/>
            <a:r>
              <a:rPr lang="en-US" i="1" dirty="0"/>
              <a:t>Experimental design, pilot studies, and equipment development</a:t>
            </a:r>
            <a:endParaRPr lang="en-US" dirty="0"/>
          </a:p>
          <a:p>
            <a:pPr lvl="1"/>
            <a:r>
              <a:rPr lang="en-US" i="1" dirty="0"/>
              <a:t>Data collection</a:t>
            </a:r>
            <a:endParaRPr lang="en-US" dirty="0"/>
          </a:p>
          <a:p>
            <a:pPr lvl="1"/>
            <a:r>
              <a:rPr lang="en-US" i="1" dirty="0"/>
              <a:t>Data analysis</a:t>
            </a:r>
            <a:endParaRPr lang="en-US" dirty="0"/>
          </a:p>
          <a:p>
            <a:pPr lvl="1"/>
            <a:r>
              <a:rPr lang="en-US" i="1" dirty="0"/>
              <a:t>Writing </a:t>
            </a:r>
            <a:r>
              <a:rPr lang="en-US" i="1" dirty="0" smtClean="0"/>
              <a:t>up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5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523"/>
            <a:ext cx="6513872" cy="631116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First author</a:t>
            </a:r>
            <a:r>
              <a:rPr lang="en-US" dirty="0" smtClean="0"/>
              <a:t> provides the greatest contribution and spearheaded the project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If this paper is part of your thesis, this should be you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Last author</a:t>
            </a:r>
            <a:r>
              <a:rPr lang="en-US" dirty="0" smtClean="0"/>
              <a:t> – 2 schools:</a:t>
            </a:r>
          </a:p>
          <a:p>
            <a:pPr>
              <a:buNone/>
            </a:pPr>
            <a:r>
              <a:rPr lang="en-US" dirty="0" smtClean="0"/>
              <a:t>1. The senior author/lab leader, or</a:t>
            </a:r>
          </a:p>
          <a:p>
            <a:pPr>
              <a:buNone/>
            </a:pPr>
            <a:r>
              <a:rPr lang="en-US" dirty="0" smtClean="0"/>
              <a:t>2. The least important author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“Middle” authors</a:t>
            </a:r>
          </a:p>
          <a:p>
            <a:pPr lvl="1"/>
            <a:r>
              <a:rPr lang="en-US" dirty="0" smtClean="0"/>
              <a:t>Level of contribution</a:t>
            </a:r>
          </a:p>
          <a:p>
            <a:pPr lvl="1"/>
            <a:r>
              <a:rPr lang="en-US" dirty="0" smtClean="0"/>
              <a:t>Alphabetical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hd101212s.gif"/>
          <p:cNvPicPr>
            <a:picLocks noChangeAspect="1"/>
          </p:cNvPicPr>
          <p:nvPr/>
        </p:nvPicPr>
        <p:blipFill>
          <a:blip r:embed="rId2"/>
          <a:srcRect l="68662" t="10896" r="7443" b="72043"/>
          <a:stretch>
            <a:fillRect/>
          </a:stretch>
        </p:blipFill>
        <p:spPr>
          <a:xfrm>
            <a:off x="6740013" y="557330"/>
            <a:ext cx="1740309" cy="1656774"/>
          </a:xfrm>
          <a:prstGeom prst="rect">
            <a:avLst/>
          </a:prstGeom>
        </p:spPr>
      </p:pic>
      <p:pic>
        <p:nvPicPr>
          <p:cNvPr id="5" name="Picture 4" descr="phd101212s.gif"/>
          <p:cNvPicPr>
            <a:picLocks noChangeAspect="1"/>
          </p:cNvPicPr>
          <p:nvPr/>
        </p:nvPicPr>
        <p:blipFill>
          <a:blip r:embed="rId2"/>
          <a:srcRect l="8232" t="37276" r="67873" b="45663"/>
          <a:stretch>
            <a:fillRect/>
          </a:stretch>
        </p:blipFill>
        <p:spPr>
          <a:xfrm>
            <a:off x="6740013" y="3098031"/>
            <a:ext cx="1740309" cy="165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5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3414"/>
            <a:ext cx="8229600" cy="59583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</a:t>
            </a:r>
            <a:r>
              <a:rPr lang="en-US" b="1" dirty="0" smtClean="0"/>
              <a:t>onflicts </a:t>
            </a:r>
            <a:r>
              <a:rPr lang="en-US" b="1" dirty="0" smtClean="0"/>
              <a:t>in authorship and publishing</a:t>
            </a:r>
          </a:p>
          <a:p>
            <a:endParaRPr lang="en-US" dirty="0"/>
          </a:p>
          <a:p>
            <a:r>
              <a:rPr lang="en-US" dirty="0" smtClean="0"/>
              <a:t>Who to include?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ab </a:t>
            </a:r>
            <a:r>
              <a:rPr lang="en-US" dirty="0" smtClean="0"/>
              <a:t>technician?</a:t>
            </a:r>
          </a:p>
          <a:p>
            <a:pPr lvl="1"/>
            <a:r>
              <a:rPr lang="en-US" dirty="0" smtClean="0"/>
              <a:t>Undergrad </a:t>
            </a:r>
            <a:r>
              <a:rPr lang="en-US" dirty="0" smtClean="0"/>
              <a:t>assistants?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ab </a:t>
            </a:r>
            <a:r>
              <a:rPr lang="en-US" dirty="0" smtClean="0"/>
              <a:t>PI on all papers?</a:t>
            </a:r>
          </a:p>
          <a:p>
            <a:endParaRPr lang="en-US" dirty="0"/>
          </a:p>
          <a:p>
            <a:r>
              <a:rPr lang="en-US" dirty="0" smtClean="0"/>
              <a:t>Authorship order?</a:t>
            </a:r>
          </a:p>
          <a:p>
            <a:endParaRPr lang="en-US" dirty="0"/>
          </a:p>
          <a:p>
            <a:r>
              <a:rPr lang="en-US" b="1" dirty="0" smtClean="0"/>
              <a:t>Almost all conflicts can be avoided through good communication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3413"/>
            <a:ext cx="8229600" cy="6134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Avoiding conflicts: some advice</a:t>
            </a:r>
          </a:p>
          <a:p>
            <a:endParaRPr lang="en-US" dirty="0"/>
          </a:p>
          <a:p>
            <a:r>
              <a:rPr lang="en-US" dirty="0" smtClean="0"/>
              <a:t>Ask about authorship early on in project conception – at planning stage ideally</a:t>
            </a:r>
          </a:p>
          <a:p>
            <a:pPr lvl="1"/>
            <a:r>
              <a:rPr lang="en-US" dirty="0" smtClean="0"/>
              <a:t>Make people commit to a plan</a:t>
            </a:r>
          </a:p>
          <a:p>
            <a:pPr lvl="1"/>
            <a:r>
              <a:rPr lang="en-US" dirty="0" smtClean="0"/>
              <a:t>Be prepared to compromise</a:t>
            </a:r>
            <a:endParaRPr lang="en-US" dirty="0" smtClean="0"/>
          </a:p>
          <a:p>
            <a:pPr lvl="1"/>
            <a:r>
              <a:rPr lang="en-US" dirty="0" smtClean="0"/>
              <a:t>Stand up for yourself</a:t>
            </a:r>
          </a:p>
          <a:p>
            <a:pPr lvl="1"/>
            <a:endParaRPr lang="en-US" dirty="0" smtClean="0"/>
          </a:p>
          <a:p>
            <a:r>
              <a:rPr lang="en-US" sz="3600" b="1" dirty="0"/>
              <a:t>Almost all conflicts can be avoided through good communication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4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28" y="383413"/>
            <a:ext cx="8565649" cy="61346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Avoiding conflicts: some advice</a:t>
            </a:r>
          </a:p>
          <a:p>
            <a:endParaRPr lang="en-US" dirty="0"/>
          </a:p>
          <a:p>
            <a:r>
              <a:rPr lang="en-US" dirty="0" smtClean="0"/>
              <a:t>Ask your PI about their policies</a:t>
            </a:r>
          </a:p>
          <a:p>
            <a:pPr lvl="1"/>
            <a:r>
              <a:rPr lang="en-US" dirty="0" smtClean="0"/>
              <a:t>Some PI’s will let students publish solo papers (great for your career)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Many assume they will be on all of your papers – with good </a:t>
            </a:r>
            <a:r>
              <a:rPr lang="en-US" dirty="0" smtClean="0"/>
              <a:t>reason – they contribute to many aspects of your thesis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Almost all conflicts can be avoided through good communication</a:t>
            </a: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7828" y="4433212"/>
            <a:ext cx="8541988" cy="2341213"/>
            <a:chOff x="465471" y="4730977"/>
            <a:chExt cx="6320965" cy="2043448"/>
          </a:xfrm>
        </p:grpSpPr>
        <p:sp>
          <p:nvSpPr>
            <p:cNvPr id="4" name="5-Point Star 3"/>
            <p:cNvSpPr/>
            <p:nvPr/>
          </p:nvSpPr>
          <p:spPr>
            <a:xfrm rot="854044">
              <a:off x="6067190" y="5699016"/>
              <a:ext cx="719246" cy="629264"/>
            </a:xfrm>
            <a:prstGeom prst="star5">
              <a:avLst>
                <a:gd name="adj" fmla="val 17114"/>
                <a:gd name="hf" fmla="val 105146"/>
                <a:gd name="vf" fmla="val 110557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5-Point Star 4"/>
            <p:cNvSpPr/>
            <p:nvPr/>
          </p:nvSpPr>
          <p:spPr>
            <a:xfrm rot="1670088">
              <a:off x="465471" y="6145161"/>
              <a:ext cx="719246" cy="62926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2552881" y="4730977"/>
              <a:ext cx="719246" cy="62926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527685" y="6145161"/>
              <a:ext cx="719246" cy="62926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 rot="20266333">
              <a:off x="465471" y="4730977"/>
              <a:ext cx="719246" cy="62926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 rot="1501819">
              <a:off x="5182276" y="4764026"/>
              <a:ext cx="719246" cy="629264"/>
            </a:xfrm>
            <a:prstGeom prst="star5">
              <a:avLst>
                <a:gd name="adj" fmla="val 13698"/>
                <a:gd name="hf" fmla="val 105146"/>
                <a:gd name="vf" fmla="val 110557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 rot="19876599">
              <a:off x="2419924" y="6145161"/>
              <a:ext cx="719246" cy="629264"/>
            </a:xfrm>
            <a:prstGeom prst="star5">
              <a:avLst>
                <a:gd name="adj" fmla="val 26165"/>
                <a:gd name="hf" fmla="val 105146"/>
                <a:gd name="vf" fmla="val 110557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803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5003</TotalTime>
  <Words>640</Words>
  <Application>Microsoft Macintosh PowerPoint</Application>
  <PresentationFormat>On-screen Show (4:3)</PresentationFormat>
  <Paragraphs>130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Authorship and Journal Choice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Demystifying Publishing</dc:title>
  <dc:creator>Sandra Gillespie</dc:creator>
  <cp:lastModifiedBy>Sandra Gillespie</cp:lastModifiedBy>
  <cp:revision>271</cp:revision>
  <dcterms:created xsi:type="dcterms:W3CDTF">2014-04-01T19:31:26Z</dcterms:created>
  <dcterms:modified xsi:type="dcterms:W3CDTF">2014-04-11T17:34:13Z</dcterms:modified>
</cp:coreProperties>
</file>