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306" r:id="rId2"/>
    <p:sldId id="256" r:id="rId3"/>
    <p:sldId id="257" r:id="rId4"/>
    <p:sldId id="258" r:id="rId5"/>
    <p:sldId id="290" r:id="rId6"/>
    <p:sldId id="259" r:id="rId7"/>
    <p:sldId id="274" r:id="rId8"/>
    <p:sldId id="260" r:id="rId9"/>
    <p:sldId id="262" r:id="rId10"/>
    <p:sldId id="266" r:id="rId11"/>
    <p:sldId id="278" r:id="rId12"/>
    <p:sldId id="273" r:id="rId13"/>
    <p:sldId id="270" r:id="rId14"/>
    <p:sldId id="269" r:id="rId15"/>
    <p:sldId id="272" r:id="rId16"/>
    <p:sldId id="271" r:id="rId17"/>
    <p:sldId id="289" r:id="rId18"/>
    <p:sldId id="291" r:id="rId19"/>
    <p:sldId id="279" r:id="rId20"/>
    <p:sldId id="280" r:id="rId21"/>
    <p:sldId id="282" r:id="rId22"/>
    <p:sldId id="285" r:id="rId23"/>
    <p:sldId id="281" r:id="rId24"/>
    <p:sldId id="286" r:id="rId25"/>
    <p:sldId id="292" r:id="rId26"/>
    <p:sldId id="293" r:id="rId27"/>
    <p:sldId id="294" r:id="rId28"/>
    <p:sldId id="295" r:id="rId29"/>
    <p:sldId id="296" r:id="rId30"/>
    <p:sldId id="299" r:id="rId31"/>
    <p:sldId id="297" r:id="rId32"/>
    <p:sldId id="298" r:id="rId33"/>
    <p:sldId id="300" r:id="rId34"/>
    <p:sldId id="302" r:id="rId35"/>
    <p:sldId id="304" r:id="rId36"/>
    <p:sldId id="303" r:id="rId37"/>
    <p:sldId id="30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0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ED8CD-2D47-AB41-9CB0-00CD0987EC07}" type="datetimeFigureOut">
              <a:rPr lang="en-US" smtClean="0"/>
              <a:t>4/11/14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E9829-B544-9744-9DDB-4784914D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6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E9829-B544-9744-9DDB-4784914DC9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6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E9829-B544-9744-9DDB-4784914DC9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5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E9829-B544-9744-9DDB-4784914DC9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57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E9829-B544-9744-9DDB-4784914DC94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5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Tip: don’t do it at the </a:t>
            </a:r>
            <a:r>
              <a:rPr lang="en-US" smtClean="0"/>
              <a:t>last minute!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E9829-B544-9744-9DDB-4784914DC9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49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Also these are reciprocal relationships – WHAT GOES AROUND COMES AROUND – SO TRY TO TAKE THE HIGH ROAD</a:t>
            </a:r>
            <a:endParaRPr lang="en-US" dirty="0" smtClean="0"/>
          </a:p>
          <a:p>
            <a:r>
              <a:rPr lang="en-US" dirty="0" smtClean="0"/>
              <a:t>IT SHOULD GO WITHOUT SAYING BUT – BE PROFESSIONAL – AND YOU DON’T NEED THE BIG NAMES NECESSARILY</a:t>
            </a:r>
            <a:r>
              <a:rPr lang="en-US" baseline="0" dirty="0" smtClean="0"/>
              <a:t> – YOUR PEERS AND THOSE SLIGHTLY AHEAD OF YOU WILL BE YOUR EVENTUAL NETWORK -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E9829-B544-9744-9DDB-4784914DC9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6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E9829-B544-9744-9DDB-4784914DC9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35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E9829-B544-9744-9DDB-4784914DC9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3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E9829-B544-9744-9DDB-4784914DC9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35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E9829-B544-9744-9DDB-4784914DC9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35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E9829-B544-9744-9DDB-4784914DC9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57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E9829-B544-9744-9DDB-4784914DC9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5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C1A3-A72C-DC4A-A148-FDC70175AF6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15DA-B05F-984A-AE87-CA56AD2E3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0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C1A3-A72C-DC4A-A148-FDC70175AF6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15DA-B05F-984A-AE87-CA56AD2E3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6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C1A3-A72C-DC4A-A148-FDC70175AF6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15DA-B05F-984A-AE87-CA56AD2E3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4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C1A3-A72C-DC4A-A148-FDC70175AF6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15DA-B05F-984A-AE87-CA56AD2E3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4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C1A3-A72C-DC4A-A148-FDC70175AF6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15DA-B05F-984A-AE87-CA56AD2E3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5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C1A3-A72C-DC4A-A148-FDC70175AF6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15DA-B05F-984A-AE87-CA56AD2E3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5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C1A3-A72C-DC4A-A148-FDC70175AF6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15DA-B05F-984A-AE87-CA56AD2E3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7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C1A3-A72C-DC4A-A148-FDC70175AF6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15DA-B05F-984A-AE87-CA56AD2E3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6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C1A3-A72C-DC4A-A148-FDC70175AF6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15DA-B05F-984A-AE87-CA56AD2E3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C1A3-A72C-DC4A-A148-FDC70175AF6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15DA-B05F-984A-AE87-CA56AD2E3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3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C1A3-A72C-DC4A-A148-FDC70175AF6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15DA-B05F-984A-AE87-CA56AD2E3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7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EC1A3-A72C-DC4A-A148-FDC70175AF6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15DA-B05F-984A-AE87-CA56AD2E3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7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lis.ostiguy@sciencemedia.ca" TargetMode="External"/><Relationship Id="rId4" Type="http://schemas.openxmlformats.org/officeDocument/2006/relationships/hyperlink" Target="mailto:cthorbes@sfu.ca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17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0142" y="24690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But how??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pPr lvl="2"/>
            <a:endParaRPr lang="en-US" dirty="0" smtClean="0"/>
          </a:p>
          <a:p>
            <a:endParaRPr lang="en-US" sz="7200" dirty="0"/>
          </a:p>
          <a:p>
            <a:pPr lvl="1"/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07755" y="1041022"/>
            <a:ext cx="771692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Stage I. The shitty first draft</a:t>
            </a:r>
            <a:endParaRPr lang="en-US" sz="2000" dirty="0" smtClean="0"/>
          </a:p>
          <a:p>
            <a:endParaRPr lang="en-US" sz="11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260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0142" y="24690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But how??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pPr lvl="2"/>
            <a:endParaRPr lang="en-US" dirty="0" smtClean="0"/>
          </a:p>
          <a:p>
            <a:endParaRPr lang="en-US" sz="7200" dirty="0"/>
          </a:p>
          <a:p>
            <a:pPr lvl="1"/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07755" y="1041022"/>
            <a:ext cx="771692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Stage I. The shitty first draft:</a:t>
            </a:r>
          </a:p>
          <a:p>
            <a:r>
              <a:rPr lang="en-US" sz="3600" dirty="0"/>
              <a:t>	</a:t>
            </a:r>
            <a:r>
              <a:rPr lang="en-US" sz="3600" i="1" dirty="0" smtClean="0"/>
              <a:t>a look behind the curtain</a:t>
            </a:r>
            <a:endParaRPr lang="en-US" sz="2000" dirty="0" smtClean="0"/>
          </a:p>
          <a:p>
            <a:endParaRPr lang="en-US" sz="11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467784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5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0142" y="24690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But how??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pPr lvl="2"/>
            <a:endParaRPr lang="en-US" dirty="0" smtClean="0"/>
          </a:p>
          <a:p>
            <a:endParaRPr lang="en-US" sz="7200" dirty="0"/>
          </a:p>
          <a:p>
            <a:pPr lvl="1"/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07755" y="1041022"/>
            <a:ext cx="7716922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Stage I. The shitty first draft</a:t>
            </a:r>
            <a:endParaRPr lang="en-US" sz="2000" dirty="0" smtClean="0"/>
          </a:p>
          <a:p>
            <a:endParaRPr lang="en-US" sz="1100" dirty="0" smtClean="0"/>
          </a:p>
          <a:p>
            <a:pPr marL="457200" indent="-457200">
              <a:buFont typeface="Wingdings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 Writing </a:t>
            </a:r>
            <a:r>
              <a:rPr lang="en-US" sz="2800" dirty="0"/>
              <a:t>as thinking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800" dirty="0" smtClean="0"/>
              <a:t>Get main </a:t>
            </a:r>
            <a:r>
              <a:rPr lang="en-US" sz="2800" dirty="0"/>
              <a:t>ideas</a:t>
            </a:r>
            <a:r>
              <a:rPr lang="en-US" sz="2800" dirty="0" smtClean="0"/>
              <a:t>/references together</a:t>
            </a:r>
            <a:endParaRPr lang="en-US" sz="2800" dirty="0"/>
          </a:p>
          <a:p>
            <a:pPr marL="914400" lvl="1" indent="-457200">
              <a:buFont typeface="Wingdings" charset="2"/>
              <a:buChar char="§"/>
            </a:pPr>
            <a:r>
              <a:rPr lang="en-US" sz="2800" dirty="0" smtClean="0"/>
              <a:t>Figure </a:t>
            </a:r>
            <a:r>
              <a:rPr lang="en-US" sz="2800" dirty="0"/>
              <a:t>out </a:t>
            </a:r>
            <a:r>
              <a:rPr lang="en-US" sz="2800" dirty="0" smtClean="0"/>
              <a:t>the actual </a:t>
            </a:r>
            <a:r>
              <a:rPr lang="en-US" sz="2800" dirty="0"/>
              <a:t>reasons for doing the experiment </a:t>
            </a:r>
            <a:r>
              <a:rPr lang="en-US" sz="2800" dirty="0" smtClean="0"/>
              <a:t> </a:t>
            </a:r>
            <a:endParaRPr lang="en-US" sz="2800" dirty="0"/>
          </a:p>
          <a:p>
            <a:pPr marL="914400" lvl="1" indent="-457200">
              <a:buFont typeface="Wingdings" charset="2"/>
              <a:buChar char="§"/>
            </a:pPr>
            <a:r>
              <a:rPr lang="en-US" sz="2800" dirty="0" smtClean="0"/>
              <a:t>Find the thread stitching the story together</a:t>
            </a:r>
          </a:p>
          <a:p>
            <a:pPr marL="914400" lvl="1" indent="-457200">
              <a:buFont typeface="Wingdings" charset="2"/>
              <a:buChar char="§"/>
            </a:pPr>
            <a:endParaRPr lang="en-US" sz="1600" dirty="0"/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/>
              <a:t>  Work on the content</a:t>
            </a:r>
            <a:endParaRPr lang="en-US" sz="2800" dirty="0"/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Make a LOT of figures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Make conceptual figures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Do this </a:t>
            </a:r>
            <a:r>
              <a:rPr lang="en-US" sz="2800" b="1" dirty="0" smtClean="0"/>
              <a:t>before, </a:t>
            </a:r>
            <a:r>
              <a:rPr lang="en-US" sz="2800" b="1" dirty="0"/>
              <a:t>during</a:t>
            </a:r>
            <a:r>
              <a:rPr lang="en-US" sz="2800" dirty="0"/>
              <a:t> and </a:t>
            </a:r>
            <a:r>
              <a:rPr lang="en-US" sz="2800" b="1" dirty="0"/>
              <a:t>after</a:t>
            </a:r>
            <a:r>
              <a:rPr lang="en-US" sz="2800" dirty="0"/>
              <a:t> </a:t>
            </a:r>
            <a:r>
              <a:rPr lang="en-US" sz="2800" dirty="0" smtClean="0"/>
              <a:t>data collection/modeling</a:t>
            </a:r>
            <a:r>
              <a:rPr lang="en-US" sz="2800" dirty="0"/>
              <a:t>/whatever</a:t>
            </a:r>
          </a:p>
          <a:p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00197" y="3940597"/>
            <a:ext cx="2843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ndale Mono"/>
                <a:cs typeface="Andale Mono"/>
              </a:rPr>
              <a:t>Synthesis can lead to NOVELTY   </a:t>
            </a:r>
            <a:endParaRPr lang="en-US" sz="200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775613" y="4377376"/>
            <a:ext cx="524584" cy="6617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665721" y="3940597"/>
            <a:ext cx="634476" cy="4063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969327">
            <a:off x="-15795" y="3974366"/>
            <a:ext cx="27053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urier"/>
              </a:rPr>
              <a:t>Outlining </a:t>
            </a:r>
            <a:endParaRPr lang="en-US" sz="3200" dirty="0">
              <a:solidFill>
                <a:srgbClr val="FF0000"/>
              </a:solidFill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98019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0142" y="24690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pPr lvl="2"/>
            <a:endParaRPr lang="en-US" dirty="0" smtClean="0"/>
          </a:p>
          <a:p>
            <a:endParaRPr lang="en-US" sz="7200" dirty="0"/>
          </a:p>
          <a:p>
            <a:pPr lvl="1"/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38691"/>
            <a:ext cx="9144000" cy="9187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Stage II. Improving structure</a:t>
            </a:r>
            <a:endParaRPr lang="en-US" sz="2000" dirty="0" smtClean="0"/>
          </a:p>
          <a:p>
            <a:endParaRPr lang="en-US" sz="1100" dirty="0"/>
          </a:p>
          <a:p>
            <a:pPr algn="ctr"/>
            <a:r>
              <a:rPr lang="en-US" sz="1100" dirty="0" smtClean="0"/>
              <a:t>	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2-10 revisions of the first draft</a:t>
            </a:r>
          </a:p>
          <a:p>
            <a:endParaRPr lang="en-US" sz="1200" dirty="0" smtClean="0"/>
          </a:p>
          <a:p>
            <a:pPr lvl="1"/>
            <a:r>
              <a:rPr lang="en-US" sz="2800" b="1" dirty="0" smtClean="0"/>
              <a:t>Use “meta-perspective”</a:t>
            </a:r>
          </a:p>
          <a:p>
            <a:pPr lvl="1"/>
            <a:r>
              <a:rPr lang="en-US" sz="2800" b="1" dirty="0" smtClean="0"/>
              <a:t> </a:t>
            </a:r>
            <a:r>
              <a:rPr lang="en-US" sz="2800" dirty="0" smtClean="0"/>
              <a:t>Focus on the paragraphs of the paper. They are the unit of the argument/narrative.  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1600" i="1" dirty="0" smtClean="0"/>
              <a:t> </a:t>
            </a:r>
            <a:endParaRPr lang="en-US" sz="1600" i="1" dirty="0"/>
          </a:p>
          <a:p>
            <a:pPr lvl="1"/>
            <a:r>
              <a:rPr lang="en-US" sz="2800" b="1" dirty="0" smtClean="0"/>
              <a:t>Intro</a:t>
            </a:r>
            <a:r>
              <a:rPr lang="en-US" sz="2800" dirty="0" smtClean="0"/>
              <a:t>: review older and recent work, but not 	exhaustively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- Clarify motivation, hypotheses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b="1" dirty="0" smtClean="0"/>
              <a:t>Discussion: </a:t>
            </a:r>
            <a:r>
              <a:rPr lang="en-US" sz="2800" dirty="0" smtClean="0"/>
              <a:t>Review the major message of results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How does it fit (or contradict) hypotheses </a:t>
            </a:r>
            <a:endParaRPr lang="en-US" sz="2800" dirty="0"/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Relate it other recent work – cite others in field, </a:t>
            </a:r>
            <a:r>
              <a:rPr lang="en-US" sz="2800" dirty="0" smtClean="0">
                <a:solidFill>
                  <a:srgbClr val="0000FF"/>
                </a:solidFill>
              </a:rPr>
              <a:t>they will be the reviewers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437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0142" y="24690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pPr lvl="2"/>
            <a:endParaRPr lang="en-US" dirty="0" smtClean="0"/>
          </a:p>
          <a:p>
            <a:endParaRPr lang="en-US" sz="7200" dirty="0"/>
          </a:p>
          <a:p>
            <a:pPr lvl="1"/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38691"/>
            <a:ext cx="9144000" cy="841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Stage II. Improving structure</a:t>
            </a:r>
            <a:endParaRPr lang="en-US" sz="20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	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-10 revisions of the first draft</a:t>
            </a:r>
            <a:endParaRPr lang="en-US" sz="2000" dirty="0"/>
          </a:p>
          <a:p>
            <a:pPr lvl="1"/>
            <a:r>
              <a:rPr lang="en-US" sz="2000" dirty="0" smtClean="0"/>
              <a:t> </a:t>
            </a:r>
            <a:r>
              <a:rPr lang="en-US" sz="3200" dirty="0" smtClean="0"/>
              <a:t>TIPS: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Look at topic sentences of every paragraph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Check transitions (signposts of your argument)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Use real or hypothetical examples to clarify –  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            they build on reader intuition (</a:t>
            </a:r>
            <a:r>
              <a:rPr lang="en-US" sz="2800" i="1" dirty="0" smtClean="0"/>
              <a:t>even in intro</a:t>
            </a:r>
            <a:r>
              <a:rPr lang="en-US" sz="2800" dirty="0" smtClean="0"/>
              <a:t>)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Keep your message thread in mind</a:t>
            </a:r>
          </a:p>
          <a:p>
            <a:pPr lvl="1"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739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0142" y="24690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pPr lvl="2"/>
            <a:endParaRPr lang="en-US" dirty="0" smtClean="0"/>
          </a:p>
          <a:p>
            <a:endParaRPr lang="en-US" sz="7200" dirty="0"/>
          </a:p>
          <a:p>
            <a:pPr lvl="1"/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38691"/>
            <a:ext cx="9249261" cy="9187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Stage II. Improving structure</a:t>
            </a:r>
            <a:endParaRPr lang="en-US" sz="2000" dirty="0" smtClean="0"/>
          </a:p>
          <a:p>
            <a:endParaRPr lang="en-US" sz="1100" dirty="0"/>
          </a:p>
          <a:p>
            <a:r>
              <a:rPr lang="en-US" sz="2800" dirty="0" smtClean="0"/>
              <a:t>	</a:t>
            </a:r>
          </a:p>
          <a:p>
            <a:pPr lvl="1"/>
            <a:r>
              <a:rPr lang="en-US" sz="2800" dirty="0" smtClean="0"/>
              <a:t>PLACEHOLDERS: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800" dirty="0" smtClean="0"/>
              <a:t>“A major problem in evolutionary biology is ….”</a:t>
            </a:r>
          </a:p>
          <a:p>
            <a:pPr lvl="1"/>
            <a:r>
              <a:rPr lang="en-US" sz="2800" dirty="0" smtClean="0"/>
              <a:t>“A central problem in ecology is …”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Last paragraph of introduction:</a:t>
            </a:r>
          </a:p>
          <a:p>
            <a:pPr lvl="1"/>
            <a:r>
              <a:rPr lang="en-US" sz="2800" dirty="0" smtClean="0"/>
              <a:t>“In </a:t>
            </a:r>
            <a:r>
              <a:rPr lang="en-US" sz="2800" dirty="0"/>
              <a:t>this paper our objective was to: 1</a:t>
            </a:r>
            <a:r>
              <a:rPr lang="en-US" sz="2800" dirty="0" smtClean="0"/>
              <a:t>) X;  </a:t>
            </a:r>
            <a:r>
              <a:rPr lang="en-US" sz="2800" dirty="0"/>
              <a:t>2) </a:t>
            </a:r>
            <a:r>
              <a:rPr lang="en-US" sz="2800" dirty="0" smtClean="0"/>
              <a:t>Y; </a:t>
            </a:r>
          </a:p>
          <a:p>
            <a:pPr lvl="1"/>
            <a:r>
              <a:rPr lang="en-US" sz="2800" dirty="0" smtClean="0"/>
              <a:t>and 3</a:t>
            </a:r>
            <a:r>
              <a:rPr lang="en-US" sz="2800" dirty="0"/>
              <a:t>) </a:t>
            </a:r>
            <a:r>
              <a:rPr lang="en-US" sz="2800" dirty="0" smtClean="0"/>
              <a:t>Z ….”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880874" y="889529"/>
            <a:ext cx="2843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ndale Mono"/>
                <a:cs typeface="Andale Mono"/>
              </a:rPr>
              <a:t>Write this, then delete the first sentence later </a:t>
            </a:r>
            <a:endParaRPr lang="en-US" sz="200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5356290" y="1397361"/>
            <a:ext cx="524584" cy="5078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59314" y="4356899"/>
            <a:ext cx="3230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ndale Mono"/>
                <a:cs typeface="Andale Mono"/>
              </a:rPr>
              <a:t>Write this, then cut it out/streamline it later (keeping the structure!)</a:t>
            </a:r>
            <a:endParaRPr lang="en-US" sz="200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382188" y="4356899"/>
            <a:ext cx="1477126" cy="4351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45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8691"/>
            <a:ext cx="9144000" cy="10402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Stage III. Polishing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My last paper had &gt; 20 drafts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The one before that had 18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3600" dirty="0" smtClean="0"/>
          </a:p>
          <a:p>
            <a:pPr lvl="1"/>
            <a:r>
              <a:rPr lang="en-US" sz="3600" dirty="0" smtClean="0"/>
              <a:t>Writing partner (non-specialist is good)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 smtClean="0"/>
              <a:t>Lab meeting – pre-review feedback!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 smtClean="0"/>
              <a:t>“Micro-perspective” (NOW check grammar)</a:t>
            </a:r>
            <a:r>
              <a:rPr lang="en-US" sz="3600" dirty="0"/>
              <a:t>	</a:t>
            </a:r>
            <a:r>
              <a:rPr lang="en-US" sz="3600" dirty="0" smtClean="0"/>
              <a:t> </a:t>
            </a:r>
          </a:p>
          <a:p>
            <a:pPr lvl="1"/>
            <a:endParaRPr lang="en-US" sz="3600" dirty="0"/>
          </a:p>
          <a:p>
            <a:pPr lvl="1"/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pPr algn="ctr"/>
            <a:endParaRPr lang="en-US" sz="1400" dirty="0"/>
          </a:p>
          <a:p>
            <a:pPr lvl="1"/>
            <a:r>
              <a:rPr lang="en-US" sz="3600" dirty="0" smtClean="0"/>
              <a:t> </a:t>
            </a:r>
            <a:r>
              <a:rPr lang="en-US" sz="3600" dirty="0"/>
              <a:t>	</a:t>
            </a:r>
            <a:r>
              <a:rPr lang="en-US" sz="3600" dirty="0" smtClean="0"/>
              <a:t> </a:t>
            </a:r>
            <a:r>
              <a:rPr lang="en-US" sz="2800" dirty="0" smtClean="0"/>
              <a:t>  </a:t>
            </a:r>
            <a:endParaRPr lang="en-US" sz="4000" dirty="0"/>
          </a:p>
          <a:p>
            <a:pPr lvl="1"/>
            <a:r>
              <a:rPr lang="en-US" sz="2800" dirty="0" smtClean="0"/>
              <a:t>	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3366FF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b="1" dirty="0"/>
          </a:p>
          <a:p>
            <a:pPr marL="457200" indent="-457200">
              <a:buFont typeface="Arial"/>
              <a:buChar char="•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8731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8691"/>
            <a:ext cx="9144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Stage III. Polishing</a:t>
            </a:r>
          </a:p>
          <a:p>
            <a:pPr algn="ctr"/>
            <a:endParaRPr lang="en-US" sz="1400" dirty="0"/>
          </a:p>
          <a:p>
            <a:pPr lvl="1"/>
            <a:r>
              <a:rPr lang="en-US" sz="3600" dirty="0" smtClean="0"/>
              <a:t> </a:t>
            </a:r>
            <a:r>
              <a:rPr lang="en-US" sz="3600" dirty="0"/>
              <a:t>	</a:t>
            </a:r>
            <a:r>
              <a:rPr lang="en-US" sz="3600" dirty="0" smtClean="0"/>
              <a:t> </a:t>
            </a:r>
            <a:r>
              <a:rPr lang="en-US" sz="2800" dirty="0" smtClean="0"/>
              <a:t> Use active verbs, cite carefully</a:t>
            </a:r>
          </a:p>
          <a:p>
            <a:pPr lvl="1"/>
            <a:r>
              <a:rPr lang="en-US" sz="2800" dirty="0" smtClean="0"/>
              <a:t>		“Two studies found X is affected by Y </a:t>
            </a:r>
            <a:r>
              <a:rPr lang="en-US" sz="2800" dirty="0"/>
              <a:t>(</a:t>
            </a:r>
            <a:r>
              <a:rPr lang="en-US" sz="2800" dirty="0" smtClean="0"/>
              <a:t>Cite 1, Cite 2)”</a:t>
            </a:r>
            <a:endParaRPr lang="en-US" sz="2800" dirty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		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	 </a:t>
            </a:r>
            <a:endParaRPr lang="en-US" sz="2800" b="1" dirty="0">
              <a:solidFill>
                <a:srgbClr val="3366FF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b="1" dirty="0"/>
          </a:p>
          <a:p>
            <a:pPr marL="457200" indent="-457200">
              <a:buFont typeface="Arial"/>
              <a:buChar char="•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51346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238691"/>
            <a:ext cx="9516345" cy="8386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Stage III. Polishing</a:t>
            </a:r>
          </a:p>
          <a:p>
            <a:pPr algn="ctr"/>
            <a:endParaRPr lang="en-US" sz="1400" dirty="0"/>
          </a:p>
          <a:p>
            <a:pPr lvl="1"/>
            <a:r>
              <a:rPr lang="en-US" sz="3600" dirty="0" smtClean="0"/>
              <a:t> </a:t>
            </a:r>
            <a:r>
              <a:rPr lang="en-US" sz="3600" dirty="0"/>
              <a:t>	</a:t>
            </a:r>
            <a:r>
              <a:rPr lang="en-US" sz="3600" dirty="0" smtClean="0"/>
              <a:t> </a:t>
            </a:r>
            <a:r>
              <a:rPr lang="en-US" sz="2800" dirty="0" smtClean="0"/>
              <a:t> Use active verbs, cite carefully</a:t>
            </a:r>
          </a:p>
          <a:p>
            <a:pPr lvl="1"/>
            <a:r>
              <a:rPr lang="en-US" sz="2800" dirty="0" smtClean="0"/>
              <a:t>		“Y </a:t>
            </a:r>
            <a:r>
              <a:rPr lang="en-US" sz="2800" i="1" dirty="0" smtClean="0">
                <a:solidFill>
                  <a:srgbClr val="0000FF"/>
                </a:solidFill>
              </a:rPr>
              <a:t>increases</a:t>
            </a:r>
            <a:r>
              <a:rPr lang="en-US" sz="2800" dirty="0" smtClean="0"/>
              <a:t> X (Cite 1, Cite 2)”</a:t>
            </a:r>
            <a:endParaRPr lang="en-US" sz="1400" dirty="0"/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		</a:t>
            </a:r>
            <a:r>
              <a:rPr lang="en-US" sz="2800" dirty="0" smtClean="0"/>
              <a:t>Minimize “is”, “may”, “should” or any 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			other form of  “to be”</a:t>
            </a:r>
            <a:r>
              <a:rPr lang="en-US" sz="2800" dirty="0"/>
              <a:t>	</a:t>
            </a:r>
            <a:endParaRPr lang="en-US" sz="1100" dirty="0"/>
          </a:p>
          <a:p>
            <a:pPr lvl="1"/>
            <a:r>
              <a:rPr lang="en-US" sz="1100" dirty="0" smtClean="0"/>
              <a:t>	 </a:t>
            </a:r>
          </a:p>
          <a:p>
            <a:pPr lvl="2"/>
            <a:r>
              <a:rPr lang="en-US" sz="1100" dirty="0"/>
              <a:t>	</a:t>
            </a:r>
            <a:r>
              <a:rPr lang="en-US" sz="2800" dirty="0" smtClean="0"/>
              <a:t> Avoid hollow generalities: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		“is interesting”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		“is a new avenue”</a:t>
            </a:r>
            <a:r>
              <a:rPr lang="en-US" sz="1200" dirty="0"/>
              <a:t>	</a:t>
            </a:r>
            <a:endParaRPr lang="en-US" sz="1200" dirty="0" smtClean="0"/>
          </a:p>
          <a:p>
            <a:pPr lvl="1"/>
            <a:endParaRPr lang="en-US" sz="1200" dirty="0" smtClean="0"/>
          </a:p>
          <a:p>
            <a:pPr lvl="2"/>
            <a:r>
              <a:rPr lang="en-US" sz="1200" dirty="0" smtClean="0"/>
              <a:t>	 </a:t>
            </a:r>
            <a:r>
              <a:rPr lang="en-US" sz="2800" dirty="0" smtClean="0"/>
              <a:t>Sub-clauses rarely improve clarity</a:t>
            </a:r>
          </a:p>
          <a:p>
            <a:pPr lvl="2"/>
            <a:r>
              <a:rPr lang="en-US" sz="2800" dirty="0"/>
              <a:t>	</a:t>
            </a:r>
            <a:r>
              <a:rPr lang="en-US" sz="2800" dirty="0" smtClean="0"/>
              <a:t> 	- Nor do commas, nor semi-colons </a:t>
            </a:r>
          </a:p>
          <a:p>
            <a:pPr lvl="1"/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Grammar guidelines are made to be [intentionally] broken </a:t>
            </a:r>
            <a:endParaRPr lang="en-US" sz="4400" dirty="0"/>
          </a:p>
          <a:p>
            <a:pPr lvl="1"/>
            <a:r>
              <a:rPr lang="en-US" sz="2800" dirty="0" smtClean="0"/>
              <a:t>	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3366FF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b="1" dirty="0"/>
          </a:p>
          <a:p>
            <a:pPr marL="457200" indent="-457200">
              <a:buFont typeface="Arial"/>
              <a:buChar char="•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33326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072" y="668803"/>
            <a:ext cx="8785073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Intra-specific variation in maternal investment in offspring size is widespread, yet life-history theory does not clearly predict how maternal traits like female age and size, and ecological processes like competition among juveniles, affect maternal investment by older or larger females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We investigated these processes in a model of a stage-structured life history in order to ask how changing reproductive value, survival costs of offspring effort, and density-dependent fitness of juveniles affect the evolution of maternal investment in each life stage.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7072" y="103544"/>
            <a:ext cx="848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November 2013 (Kindsvater &amp; Otto manuscript draft #9): </a:t>
            </a:r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4699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6664"/>
            <a:ext cx="7772400" cy="54071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900" dirty="0" smtClean="0"/>
              <a:t>Writing engagingly</a:t>
            </a:r>
            <a:br>
              <a:rPr lang="en-US" sz="4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7300" dirty="0"/>
              <a:t/>
            </a:r>
            <a:br>
              <a:rPr lang="en-US" sz="7300" dirty="0"/>
            </a:br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@</a:t>
            </a:r>
            <a:r>
              <a:rPr lang="en-US" sz="4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HollyKindsvater</a:t>
            </a:r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4000" dirty="0" smtClean="0"/>
              <a:t>April 11, 2014</a:t>
            </a:r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579" y="1716930"/>
            <a:ext cx="5661660" cy="4423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4934" y="1716930"/>
            <a:ext cx="10680941" cy="45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073" y="789808"/>
            <a:ext cx="8738482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Females vary in the size of offspring that they produce, often in a manner that depends on maternal age or stage. 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This </a:t>
            </a:r>
            <a:r>
              <a:rPr lang="en-US" sz="2800" dirty="0"/>
              <a:t>is puzzling given the view that offspring size should be maximized at a single optimal value where the gain in fitness from being larger exactly offsets fitness lost by producing fewer offspring.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We </a:t>
            </a:r>
            <a:r>
              <a:rPr lang="en-US" sz="2800" dirty="0"/>
              <a:t>used a stage-structured life-history model to determine the optimal offspring size for females in different stages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7073" y="48320"/>
            <a:ext cx="854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February 2014 (Kindsvater and Otto </a:t>
            </a:r>
            <a:r>
              <a:rPr lang="en-US" i="1" dirty="0" smtClean="0">
                <a:solidFill>
                  <a:srgbClr val="FF0000"/>
                </a:solidFill>
                <a:latin typeface="Courier"/>
                <a:cs typeface="Courier"/>
              </a:rPr>
              <a:t>in review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): </a:t>
            </a:r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83417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488" y="648871"/>
            <a:ext cx="8895512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Robustness </a:t>
            </a:r>
            <a:r>
              <a:rPr lang="en-US" sz="2800" dirty="0"/>
              <a:t>seems to be the opposite of </a:t>
            </a:r>
            <a:r>
              <a:rPr lang="en-US" sz="2800" dirty="0" err="1"/>
              <a:t>evolvability</a:t>
            </a:r>
            <a:r>
              <a:rPr lang="en-US" sz="2800" dirty="0"/>
              <a:t>. If phenotypes are robust against mutation, we might expect that a population will have difficulty adapting to an environmental change, as several studies have </a:t>
            </a:r>
            <a:r>
              <a:rPr lang="en-US" sz="2800" dirty="0" smtClean="0"/>
              <a:t>suggested</a:t>
            </a:r>
            <a:r>
              <a:rPr lang="en-US" sz="2800" baseline="30000" dirty="0" smtClean="0"/>
              <a:t>1-4</a:t>
            </a:r>
            <a:r>
              <a:rPr lang="en-US" sz="2800" dirty="0" smtClean="0"/>
              <a:t>. </a:t>
            </a:r>
            <a:r>
              <a:rPr lang="en-US" sz="2800" dirty="0"/>
              <a:t>However, other studies contend that robust organisms are more </a:t>
            </a:r>
            <a:r>
              <a:rPr lang="en-US" sz="2800" dirty="0" smtClean="0"/>
              <a:t>adaptable</a:t>
            </a:r>
            <a:r>
              <a:rPr lang="en-US" sz="2800" baseline="30000" dirty="0" smtClean="0"/>
              <a:t>5-8</a:t>
            </a:r>
            <a:r>
              <a:rPr lang="en-US" sz="2800" dirty="0" smtClean="0"/>
              <a:t>. </a:t>
            </a:r>
            <a:r>
              <a:rPr lang="en-US" sz="2800" dirty="0"/>
              <a:t>A quantitative understanding of the relationship between robustness and </a:t>
            </a:r>
            <a:r>
              <a:rPr lang="en-US" sz="2800" dirty="0" err="1"/>
              <a:t>evolvability</a:t>
            </a:r>
            <a:r>
              <a:rPr lang="en-US" sz="2800" dirty="0"/>
              <a:t> will help resolve these conflicting reports and will clarify outstanding problems in molecular and experimental evolution, evolutionary developmental biology and protein engineering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- </a:t>
            </a:r>
            <a:r>
              <a:rPr lang="en-US" sz="2800" dirty="0" err="1" smtClean="0"/>
              <a:t>Draghi</a:t>
            </a:r>
            <a:r>
              <a:rPr lang="en-US" sz="2800" dirty="0" smtClean="0"/>
              <a:t> et al. (2010) </a:t>
            </a:r>
            <a:r>
              <a:rPr lang="en-US" sz="2800" i="1" dirty="0" smtClean="0"/>
              <a:t>Nature </a:t>
            </a:r>
            <a:r>
              <a:rPr lang="en-US" sz="2800" dirty="0"/>
              <a:t>463, 353-355 </a:t>
            </a:r>
          </a:p>
        </p:txBody>
      </p:sp>
    </p:spTree>
    <p:extLst>
      <p:ext uri="{BB962C8B-B14F-4D97-AF65-F5344CB8AC3E}">
        <p14:creationId xmlns:p14="http://schemas.microsoft.com/office/powerpoint/2010/main" val="302197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488" y="648871"/>
            <a:ext cx="8895512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Robustness </a:t>
            </a:r>
            <a:r>
              <a:rPr lang="en-US" sz="2800" dirty="0">
                <a:solidFill>
                  <a:srgbClr val="3366FF"/>
                </a:solidFill>
              </a:rPr>
              <a:t>seems to be the opposite of </a:t>
            </a:r>
            <a:r>
              <a:rPr lang="en-US" sz="2800" dirty="0" err="1">
                <a:solidFill>
                  <a:srgbClr val="3366FF"/>
                </a:solidFill>
              </a:rPr>
              <a:t>evolvability</a:t>
            </a:r>
            <a:r>
              <a:rPr lang="en-US" sz="2800" dirty="0">
                <a:solidFill>
                  <a:srgbClr val="3366FF"/>
                </a:solidFill>
              </a:rPr>
              <a:t>.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If phenotypes are robust against mutation, we might expect that a population will have difficulty adapting to an environmental change, as several studies have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suggested</a:t>
            </a:r>
            <a:r>
              <a:rPr lang="en-US" sz="2800" baseline="30000" dirty="0" smtClean="0">
                <a:solidFill>
                  <a:schemeClr val="bg1">
                    <a:lumMod val="75000"/>
                  </a:schemeClr>
                </a:solidFill>
              </a:rPr>
              <a:t>1-4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However, other studies contend that robust organisms are more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adaptable</a:t>
            </a:r>
            <a:r>
              <a:rPr lang="en-US" sz="2800" baseline="30000" dirty="0" smtClean="0">
                <a:solidFill>
                  <a:schemeClr val="bg1">
                    <a:lumMod val="75000"/>
                  </a:schemeClr>
                </a:solidFill>
              </a:rPr>
              <a:t>5-8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 quantitative understanding of the relationship between robustness and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evolvability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will help resolve these conflicting reports and will clarify outstanding problems in molecular and experimental evolution, evolutionary developmental biology and protein engineering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	-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Draghi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et al. (2010) </a:t>
            </a: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Nature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463, 353-355 </a:t>
            </a:r>
          </a:p>
        </p:txBody>
      </p:sp>
    </p:spTree>
    <p:extLst>
      <p:ext uri="{BB962C8B-B14F-4D97-AF65-F5344CB8AC3E}">
        <p14:creationId xmlns:p14="http://schemas.microsoft.com/office/powerpoint/2010/main" val="297457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658" y="592307"/>
            <a:ext cx="77307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It has not escaped our notice that the specific pairing we have postulated immediately suggests a possible copying mechanism for the genetic material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 Watson and Crick (1953) </a:t>
            </a:r>
            <a:r>
              <a:rPr lang="en-US" sz="2800" i="1" dirty="0" smtClean="0"/>
              <a:t>Nature </a:t>
            </a:r>
            <a:r>
              <a:rPr lang="en-US" sz="2800" dirty="0"/>
              <a:t>171, 737-</a:t>
            </a:r>
            <a:r>
              <a:rPr lang="en-US" sz="2800" dirty="0" smtClean="0"/>
              <a:t>738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Second-to-last sentence (and paragraph!)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91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268" y="13806"/>
            <a:ext cx="89507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What’s the bottom line?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Writing clearly and with intention takes </a:t>
            </a:r>
            <a:r>
              <a:rPr lang="en-US" sz="3600" dirty="0" smtClean="0"/>
              <a:t>time, </a:t>
            </a:r>
            <a:endParaRPr lang="en-US" sz="3600" dirty="0"/>
          </a:p>
          <a:p>
            <a:pPr algn="ctr"/>
            <a:endParaRPr lang="en-US" sz="1600" dirty="0"/>
          </a:p>
          <a:p>
            <a:pPr algn="ctr"/>
            <a:r>
              <a:rPr lang="en-US" sz="3600" b="1" dirty="0"/>
              <a:t>b</a:t>
            </a:r>
            <a:r>
              <a:rPr lang="en-US" sz="3600" b="1" dirty="0" smtClean="0"/>
              <a:t>ut it </a:t>
            </a:r>
            <a:r>
              <a:rPr lang="en-US" sz="3600" b="1" dirty="0"/>
              <a:t>makes life easier in review </a:t>
            </a:r>
          </a:p>
          <a:p>
            <a:pPr algn="ctr"/>
            <a:endParaRPr lang="en-US" sz="1600" dirty="0"/>
          </a:p>
          <a:p>
            <a:pPr algn="ctr"/>
            <a:r>
              <a:rPr lang="en-US" sz="3600" dirty="0" smtClean="0"/>
              <a:t>(&amp; improves </a:t>
            </a:r>
            <a:r>
              <a:rPr lang="en-US" sz="3600" dirty="0"/>
              <a:t>the </a:t>
            </a:r>
            <a:r>
              <a:rPr lang="en-US" sz="3600" dirty="0" smtClean="0"/>
              <a:t>science)</a:t>
            </a:r>
            <a:r>
              <a:rPr lang="en-US" sz="36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87" y="3368571"/>
            <a:ext cx="2374900" cy="341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926" y="3280960"/>
            <a:ext cx="2373854" cy="3577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912" y="3478331"/>
            <a:ext cx="3105648" cy="310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0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8133" y="304943"/>
            <a:ext cx="66227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Publicizing your </a:t>
            </a:r>
            <a:r>
              <a:rPr lang="en-US" sz="3600" dirty="0" smtClean="0"/>
              <a:t>paper / </a:t>
            </a:r>
            <a:r>
              <a:rPr lang="en-US" sz="3600" dirty="0"/>
              <a:t>your </a:t>
            </a:r>
            <a:r>
              <a:rPr lang="en-US" sz="3600" dirty="0" smtClean="0"/>
              <a:t>work</a:t>
            </a:r>
          </a:p>
          <a:p>
            <a:pPr marL="742950" indent="-742950" algn="ctr">
              <a:buAutoNum type="arabicPeriod"/>
            </a:pP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108646" y="1245367"/>
            <a:ext cx="5159384" cy="5011959"/>
            <a:chOff x="1108646" y="1245367"/>
            <a:chExt cx="5159384" cy="5011959"/>
          </a:xfrm>
        </p:grpSpPr>
        <p:sp>
          <p:nvSpPr>
            <p:cNvPr id="3" name="Oval 2"/>
            <p:cNvSpPr/>
            <p:nvPr/>
          </p:nvSpPr>
          <p:spPr>
            <a:xfrm>
              <a:off x="1108646" y="1245367"/>
              <a:ext cx="5159384" cy="5011959"/>
            </a:xfrm>
            <a:prstGeom prst="ellipse">
              <a:avLst/>
            </a:prstGeom>
            <a:solidFill>
              <a:srgbClr val="008000">
                <a:alpha val="1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04765" y="2775344"/>
              <a:ext cx="28219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Academic / Professional</a:t>
              </a:r>
            </a:p>
            <a:p>
              <a:pPr algn="ctr"/>
              <a:r>
                <a:rPr lang="en-US" sz="2800" dirty="0" smtClean="0"/>
                <a:t>audience </a:t>
              </a:r>
              <a:endParaRPr lang="en-US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67844" y="1693431"/>
            <a:ext cx="3746815" cy="3485804"/>
            <a:chOff x="5064035" y="2198020"/>
            <a:chExt cx="3401979" cy="3106653"/>
          </a:xfrm>
        </p:grpSpPr>
        <p:sp>
          <p:nvSpPr>
            <p:cNvPr id="4" name="Oval 3"/>
            <p:cNvSpPr/>
            <p:nvPr/>
          </p:nvSpPr>
          <p:spPr>
            <a:xfrm>
              <a:off x="5064035" y="2198020"/>
              <a:ext cx="3401979" cy="3106653"/>
            </a:xfrm>
            <a:prstGeom prst="ellipse">
              <a:avLst/>
            </a:prstGeom>
            <a:solidFill>
              <a:srgbClr val="FFFF00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06799" y="3303443"/>
              <a:ext cx="12651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Science </a:t>
              </a:r>
            </a:p>
            <a:p>
              <a:pPr algn="ctr"/>
              <a:r>
                <a:rPr lang="en-US" sz="2800" dirty="0" smtClean="0"/>
                <a:t>media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27674" y="4264934"/>
            <a:ext cx="2704669" cy="2404906"/>
            <a:chOff x="3931910" y="3751347"/>
            <a:chExt cx="3401979" cy="3106653"/>
          </a:xfrm>
        </p:grpSpPr>
        <p:sp>
          <p:nvSpPr>
            <p:cNvPr id="5" name="Oval 4"/>
            <p:cNvSpPr/>
            <p:nvPr/>
          </p:nvSpPr>
          <p:spPr>
            <a:xfrm>
              <a:off x="3931910" y="3751347"/>
              <a:ext cx="3401979" cy="3106653"/>
            </a:xfrm>
            <a:prstGeom prst="ellipse">
              <a:avLst/>
            </a:prstGeom>
            <a:solidFill>
              <a:srgbClr val="3366FF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06851" y="4840508"/>
              <a:ext cx="2040968" cy="1594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Social media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86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76" y="360638"/>
            <a:ext cx="9117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Scientific audience:</a:t>
            </a:r>
          </a:p>
          <a:p>
            <a:pPr algn="ctr"/>
            <a:r>
              <a:rPr lang="en-US" sz="4800" dirty="0"/>
              <a:t>y</a:t>
            </a:r>
            <a:r>
              <a:rPr lang="en-US" sz="4800" dirty="0" smtClean="0"/>
              <a:t>our (silent) academic 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7107" y="2194062"/>
            <a:ext cx="9359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Includes: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Reviewers &amp; </a:t>
            </a:r>
            <a:r>
              <a:rPr lang="en-US" sz="3600" dirty="0"/>
              <a:t>future </a:t>
            </a:r>
            <a:r>
              <a:rPr lang="en-US" sz="3600" dirty="0" smtClean="0"/>
              <a:t>reviewers (grants too)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Journal editors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/>
              <a:t>P</a:t>
            </a:r>
            <a:r>
              <a:rPr lang="en-US" sz="3600" dirty="0" smtClean="0"/>
              <a:t>eople </a:t>
            </a:r>
            <a:r>
              <a:rPr lang="en-US" sz="3600" dirty="0"/>
              <a:t>working in the same </a:t>
            </a:r>
            <a:r>
              <a:rPr lang="en-US" sz="3600" dirty="0" smtClean="0"/>
              <a:t>field (readers) </a:t>
            </a:r>
          </a:p>
          <a:p>
            <a:pPr lvl="1"/>
            <a:r>
              <a:rPr lang="en-US" sz="3600" dirty="0"/>
              <a:t>	</a:t>
            </a:r>
            <a:r>
              <a:rPr lang="en-US" sz="3600" dirty="0" smtClean="0"/>
              <a:t>- citers and </a:t>
            </a:r>
            <a:r>
              <a:rPr lang="en-US" sz="3600" dirty="0" err="1" smtClean="0"/>
              <a:t>citees</a:t>
            </a:r>
            <a:r>
              <a:rPr lang="en-US" sz="3600" dirty="0" smtClean="0"/>
              <a:t> </a:t>
            </a:r>
          </a:p>
          <a:p>
            <a:pPr lvl="1"/>
            <a:r>
              <a:rPr lang="en-US" sz="3600" dirty="0"/>
              <a:t>	</a:t>
            </a:r>
            <a:r>
              <a:rPr lang="en-US" sz="3600" dirty="0" smtClean="0"/>
              <a:t>(citation is great publicity)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989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199"/>
            <a:ext cx="9117543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How do you cultivate your scientific network if you don’t know who they are?</a:t>
            </a:r>
          </a:p>
          <a:p>
            <a:pPr algn="ctr"/>
            <a:endParaRPr lang="en-US" sz="4000" dirty="0"/>
          </a:p>
          <a:p>
            <a:pPr algn="ctr"/>
            <a:r>
              <a:rPr lang="en-US" sz="3200" dirty="0"/>
              <a:t>Talks/posters at </a:t>
            </a:r>
            <a:r>
              <a:rPr lang="en-US" sz="3200" dirty="0" smtClean="0"/>
              <a:t>conferences</a:t>
            </a:r>
          </a:p>
          <a:p>
            <a:pPr algn="ctr"/>
            <a:r>
              <a:rPr lang="en-US" sz="3200" dirty="0" smtClean="0"/>
              <a:t>Workshops</a:t>
            </a:r>
          </a:p>
          <a:p>
            <a:pPr algn="ctr"/>
            <a:r>
              <a:rPr lang="en-US" sz="3200" dirty="0"/>
              <a:t>M</a:t>
            </a:r>
            <a:r>
              <a:rPr lang="en-US" sz="3200" dirty="0" smtClean="0"/>
              <a:t>eet </a:t>
            </a:r>
            <a:r>
              <a:rPr lang="en-US" sz="3200" dirty="0"/>
              <a:t>seminar </a:t>
            </a:r>
            <a:r>
              <a:rPr lang="en-US" sz="3200" dirty="0" smtClean="0"/>
              <a:t>speakers</a:t>
            </a:r>
          </a:p>
          <a:p>
            <a:pPr algn="ctr"/>
            <a:r>
              <a:rPr lang="en-US" sz="3200" i="1" dirty="0" smtClean="0">
                <a:solidFill>
                  <a:srgbClr val="3366FF"/>
                </a:solidFill>
              </a:rPr>
              <a:t>Tell people what you’re working on – eventually they will remember your name </a:t>
            </a:r>
          </a:p>
          <a:p>
            <a:pPr algn="ctr"/>
            <a:r>
              <a:rPr lang="en-US" sz="4400" i="1" dirty="0" smtClean="0"/>
              <a:t> </a:t>
            </a:r>
          </a:p>
          <a:p>
            <a:pPr algn="ctr"/>
            <a:r>
              <a:rPr lang="en-US" sz="3600" dirty="0" smtClean="0"/>
              <a:t>Professional website (online CV)</a:t>
            </a:r>
          </a:p>
          <a:p>
            <a:pPr algn="ctr"/>
            <a:r>
              <a:rPr lang="en-US" sz="3600" dirty="0" smtClean="0"/>
              <a:t>Google Scholar profile 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826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76" y="360638"/>
            <a:ext cx="9117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Science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7949" y="1473911"/>
            <a:ext cx="780747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How does a paper get mainstream media publicity ? </a:t>
            </a:r>
          </a:p>
          <a:p>
            <a:endParaRPr lang="en-US" sz="3200" dirty="0"/>
          </a:p>
          <a:p>
            <a:r>
              <a:rPr lang="en-US" sz="3200" dirty="0" smtClean="0"/>
              <a:t>	</a:t>
            </a:r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01" y="0"/>
            <a:ext cx="8173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5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76" y="360638"/>
            <a:ext cx="9117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Science media</a:t>
            </a:r>
            <a:r>
              <a:rPr lang="en-US" sz="3600" dirty="0" smtClean="0"/>
              <a:t> 	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554" y="1917282"/>
            <a:ext cx="184996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100 word “media summary” for </a:t>
            </a:r>
            <a:r>
              <a:rPr lang="en-US" sz="2800" i="1" dirty="0" err="1" smtClean="0"/>
              <a:t>Proc</a:t>
            </a:r>
            <a:r>
              <a:rPr lang="en-US" sz="2800" i="1" dirty="0" smtClean="0"/>
              <a:t> B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781872" y="1997027"/>
            <a:ext cx="184996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Science Media Centre of Canada 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296777" y="2743983"/>
            <a:ext cx="391942" cy="4547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863538" y="2743983"/>
            <a:ext cx="466869" cy="4547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52443" y="2394335"/>
            <a:ext cx="327408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½ hour interview w me + email </a:t>
            </a:r>
            <a:r>
              <a:rPr lang="en-US" sz="2800" dirty="0" err="1" smtClean="0"/>
              <a:t>followup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95376" y="4751012"/>
            <a:ext cx="81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27098" y="4422607"/>
            <a:ext cx="178726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SMCC newsletter </a:t>
            </a:r>
            <a:r>
              <a:rPr lang="en-US" sz="2800" dirty="0" err="1" smtClean="0"/>
              <a:t>writeup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>
            <a:off x="2585901" y="4914721"/>
            <a:ext cx="391942" cy="48262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64068" y="4422607"/>
            <a:ext cx="247452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Interview with Canadian Press</a:t>
            </a:r>
          </a:p>
          <a:p>
            <a:r>
              <a:rPr lang="en-US" sz="2800" dirty="0" smtClean="0"/>
              <a:t>wire service </a:t>
            </a:r>
            <a:endParaRPr lang="en-US" sz="2800" dirty="0"/>
          </a:p>
        </p:txBody>
      </p:sp>
      <p:sp>
        <p:nvSpPr>
          <p:cNvPr id="15" name="Right Arrow 14"/>
          <p:cNvSpPr/>
          <p:nvPr/>
        </p:nvSpPr>
        <p:spPr>
          <a:xfrm>
            <a:off x="5724893" y="4914721"/>
            <a:ext cx="391942" cy="48262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67689" y="4175804"/>
            <a:ext cx="118768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Van. Sun </a:t>
            </a:r>
          </a:p>
          <a:p>
            <a:r>
              <a:rPr lang="en-US" sz="2400" dirty="0" smtClean="0"/>
              <a:t>article + others (</a:t>
            </a:r>
            <a:r>
              <a:rPr lang="en-US" sz="2400" dirty="0" err="1" smtClean="0"/>
              <a:t>cbc.ca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035" y="4422607"/>
            <a:ext cx="2108884" cy="140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1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4690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Goals in scientific writing:</a:t>
            </a:r>
          </a:p>
          <a:p>
            <a:endParaRPr lang="en-US" sz="7200" dirty="0"/>
          </a:p>
          <a:p>
            <a:pPr lvl="1"/>
            <a:r>
              <a:rPr lang="en-US" sz="3600" dirty="0" smtClean="0"/>
              <a:t>1)  Be correct</a:t>
            </a:r>
          </a:p>
          <a:p>
            <a:pPr marL="571500" indent="-571500" algn="l">
              <a:buFont typeface="Wingdings" charset="2"/>
              <a:buChar char="§"/>
            </a:pPr>
            <a:endParaRPr lang="en-US" sz="7200" dirty="0"/>
          </a:p>
          <a:p>
            <a:pPr lvl="1"/>
            <a:r>
              <a:rPr lang="en-US" sz="3600" dirty="0" smtClean="0"/>
              <a:t>2)  Be clear</a:t>
            </a:r>
          </a:p>
          <a:p>
            <a:pPr algn="l"/>
            <a:endParaRPr lang="en-US" sz="7200" dirty="0"/>
          </a:p>
          <a:p>
            <a:pPr lvl="1"/>
            <a:r>
              <a:rPr lang="en-US" sz="3600" dirty="0" smtClean="0"/>
              <a:t>3)  Be engaging 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31020" y="1694338"/>
            <a:ext cx="1409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66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8212" y="5233477"/>
            <a:ext cx="1187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latin typeface="+mj-lt"/>
                <a:ea typeface="Zapf Dingbats"/>
                <a:cs typeface="Zapf Dingbats"/>
                <a:sym typeface="Zapf Dingbats"/>
              </a:rPr>
              <a:t>. . . </a:t>
            </a:r>
            <a:endParaRPr lang="en-US" sz="4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8396" y="3576236"/>
            <a:ext cx="1187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4000" dirty="0">
              <a:solidFill>
                <a:srgbClr val="008000"/>
              </a:solidFill>
            </a:endParaRPr>
          </a:p>
        </p:txBody>
      </p:sp>
      <p:pic>
        <p:nvPicPr>
          <p:cNvPr id="9" name="Picture 8" descr="pan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31" y="2390477"/>
            <a:ext cx="31496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76" y="360638"/>
            <a:ext cx="9117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Science media</a:t>
            </a:r>
            <a:r>
              <a:rPr lang="en-US" sz="3600" dirty="0" smtClean="0"/>
              <a:t> 	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554" y="1917282"/>
            <a:ext cx="184996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100 word “media summary” for </a:t>
            </a:r>
            <a:r>
              <a:rPr lang="en-US" sz="2800" i="1" dirty="0" err="1" smtClean="0"/>
              <a:t>Proc</a:t>
            </a:r>
            <a:r>
              <a:rPr lang="en-US" sz="2800" i="1" dirty="0" smtClean="0"/>
              <a:t> B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781872" y="1997027"/>
            <a:ext cx="184996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Science Media Centre of Canada 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296777" y="2743983"/>
            <a:ext cx="391942" cy="4547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863538" y="2743983"/>
            <a:ext cx="466869" cy="4547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52443" y="2394335"/>
            <a:ext cx="327408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½ hour interview w me + email </a:t>
            </a:r>
            <a:r>
              <a:rPr lang="en-US" sz="2800" dirty="0" err="1" smtClean="0"/>
              <a:t>followup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95376" y="4751012"/>
            <a:ext cx="81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27098" y="4422607"/>
            <a:ext cx="178726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SMCC newsletter </a:t>
            </a:r>
            <a:r>
              <a:rPr lang="en-US" sz="2800" dirty="0" err="1" smtClean="0"/>
              <a:t>writeup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>
            <a:off x="2585901" y="4914721"/>
            <a:ext cx="391942" cy="48262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64068" y="4422607"/>
            <a:ext cx="247452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Interview with Canadian Press</a:t>
            </a:r>
          </a:p>
          <a:p>
            <a:r>
              <a:rPr lang="en-US" sz="2800" dirty="0" smtClean="0"/>
              <a:t>wire service </a:t>
            </a:r>
            <a:endParaRPr lang="en-US" sz="2800" dirty="0"/>
          </a:p>
        </p:txBody>
      </p:sp>
      <p:sp>
        <p:nvSpPr>
          <p:cNvPr id="15" name="Right Arrow 14"/>
          <p:cNvSpPr/>
          <p:nvPr/>
        </p:nvSpPr>
        <p:spPr>
          <a:xfrm>
            <a:off x="5724893" y="4914721"/>
            <a:ext cx="391942" cy="48262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67689" y="4175804"/>
            <a:ext cx="118768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Van. Sun </a:t>
            </a:r>
          </a:p>
          <a:p>
            <a:r>
              <a:rPr lang="en-US" sz="2400" dirty="0" smtClean="0"/>
              <a:t>article + others (</a:t>
            </a:r>
            <a:r>
              <a:rPr lang="en-US" sz="2400" dirty="0" err="1" smtClean="0"/>
              <a:t>cbc.ca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035" y="4422607"/>
            <a:ext cx="2108884" cy="14033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35971" y="1348473"/>
            <a:ext cx="2700020" cy="2874372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6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76" y="360638"/>
            <a:ext cx="9117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Science media</a:t>
            </a:r>
            <a:r>
              <a:rPr lang="en-US" sz="3600" dirty="0" smtClean="0"/>
              <a:t> 	   </a:t>
            </a:r>
          </a:p>
        </p:txBody>
      </p:sp>
      <p:pic>
        <p:nvPicPr>
          <p:cNvPr id="14" name="Picture 13" descr="March 30, 2014 report 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97"/>
          <a:stretch/>
        </p:blipFill>
        <p:spPr>
          <a:xfrm>
            <a:off x="195376" y="1064723"/>
            <a:ext cx="8948624" cy="69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3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76" y="360638"/>
            <a:ext cx="9117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Science media</a:t>
            </a:r>
            <a:r>
              <a:rPr lang="en-US" sz="3600" dirty="0" smtClean="0"/>
              <a:t> 	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396" y="1207315"/>
            <a:ext cx="80112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Science </a:t>
            </a:r>
            <a:r>
              <a:rPr lang="en-US" sz="3200" dirty="0"/>
              <a:t>Media Centre of </a:t>
            </a:r>
            <a:r>
              <a:rPr lang="en-US" sz="3200" dirty="0" smtClean="0"/>
              <a:t>Canada</a:t>
            </a:r>
          </a:p>
          <a:p>
            <a:pPr marL="1371600" lvl="2" indent="-457200">
              <a:buFontTx/>
              <a:buChar char="-"/>
            </a:pPr>
            <a:r>
              <a:rPr lang="en-US" sz="3200" dirty="0" smtClean="0">
                <a:hlinkClick r:id="rId3"/>
              </a:rPr>
              <a:t>lis.ostiguy</a:t>
            </a:r>
            <a:r>
              <a:rPr lang="en-US" sz="3200" dirty="0">
                <a:hlinkClick r:id="rId3"/>
              </a:rPr>
              <a:t>@</a:t>
            </a:r>
            <a:r>
              <a:rPr lang="en-US" sz="3200" dirty="0" smtClean="0">
                <a:hlinkClick r:id="rId3"/>
              </a:rPr>
              <a:t>sciencemedia.ca</a:t>
            </a:r>
            <a:endParaRPr lang="en-US" sz="3200" dirty="0" smtClean="0"/>
          </a:p>
          <a:p>
            <a:endParaRPr lang="en-US" sz="2000" dirty="0" smtClean="0"/>
          </a:p>
          <a:p>
            <a:r>
              <a:rPr lang="en-US" sz="3200" dirty="0" smtClean="0"/>
              <a:t>2. University Press Office (press releases) 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- Carol </a:t>
            </a:r>
            <a:r>
              <a:rPr lang="en-US" sz="3200" dirty="0" err="1" smtClean="0"/>
              <a:t>Thorbes</a:t>
            </a:r>
            <a:r>
              <a:rPr lang="en-US" sz="3200" dirty="0" smtClean="0"/>
              <a:t> (SFU) </a:t>
            </a:r>
            <a:r>
              <a:rPr lang="en-US" sz="3200" dirty="0" smtClean="0">
                <a:hlinkClick r:id="rId4"/>
              </a:rPr>
              <a:t>cthorbes@sfu.ca</a:t>
            </a:r>
            <a:endParaRPr lang="en-US" sz="3200" dirty="0" smtClean="0"/>
          </a:p>
          <a:p>
            <a:endParaRPr lang="en-US" sz="1600" dirty="0"/>
          </a:p>
          <a:p>
            <a:r>
              <a:rPr lang="en-US" sz="3200" dirty="0" smtClean="0"/>
              <a:t>3. Local Science Writers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@</a:t>
            </a:r>
            <a:r>
              <a:rPr lang="en-US" sz="3200" dirty="0" err="1" smtClean="0"/>
              <a:t>AnneCasselman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	@</a:t>
            </a:r>
            <a:r>
              <a:rPr lang="en-US" sz="3200" dirty="0" err="1" smtClean="0"/>
              <a:t>VivianLuk</a:t>
            </a:r>
            <a:r>
              <a:rPr lang="en-US" sz="3200" dirty="0" smtClean="0"/>
              <a:t>   </a:t>
            </a:r>
          </a:p>
          <a:p>
            <a:endParaRPr lang="en-US" sz="2000" dirty="0" smtClean="0"/>
          </a:p>
          <a:p>
            <a:r>
              <a:rPr lang="en-US" sz="3200" dirty="0" smtClean="0"/>
              <a:t>4. </a:t>
            </a:r>
            <a:r>
              <a:rPr lang="en-US" sz="3200" dirty="0" err="1" smtClean="0"/>
              <a:t>ScienceOnline</a:t>
            </a:r>
            <a:r>
              <a:rPr lang="en-US" sz="3200" dirty="0" smtClean="0"/>
              <a:t>/</a:t>
            </a:r>
            <a:r>
              <a:rPr lang="en-US" sz="3200" dirty="0" err="1" smtClean="0"/>
              <a:t>NatGeo</a:t>
            </a:r>
            <a:r>
              <a:rPr lang="en-US" sz="3200" dirty="0" smtClean="0"/>
              <a:t>/Discover #</a:t>
            </a:r>
            <a:r>
              <a:rPr lang="en-US" sz="3200" dirty="0" err="1" smtClean="0"/>
              <a:t>scioX</a:t>
            </a:r>
            <a:r>
              <a:rPr lang="en-US" sz="3200" dirty="0" smtClean="0"/>
              <a:t> 	#</a:t>
            </a:r>
            <a:r>
              <a:rPr lang="en-US" sz="3200" dirty="0" err="1" smtClean="0"/>
              <a:t>scicomm</a:t>
            </a:r>
            <a:r>
              <a:rPr lang="en-US" sz="3200" dirty="0" smtClean="0"/>
              <a:t>, @</a:t>
            </a:r>
            <a:r>
              <a:rPr lang="en-US" sz="3200" dirty="0" err="1" smtClean="0"/>
              <a:t>carlzimmer</a:t>
            </a:r>
            <a:r>
              <a:rPr lang="en-US" sz="3200" dirty="0" smtClean="0"/>
              <a:t>, @edyong209</a:t>
            </a:r>
            <a:endParaRPr lang="en-US" sz="3200" dirty="0"/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556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76" y="360638"/>
            <a:ext cx="9117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Social media</a:t>
            </a:r>
            <a:r>
              <a:rPr lang="en-US" sz="3600" dirty="0" smtClean="0">
                <a:solidFill>
                  <a:schemeClr val="bg1"/>
                </a:solidFill>
              </a:rPr>
              <a:t> 	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89554"/>
            <a:ext cx="9312919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An ever-increasing amount of scientific discourse takes place online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Blogs, tweets, </a:t>
            </a:r>
            <a:r>
              <a:rPr lang="en-US" sz="3600" dirty="0" err="1" smtClean="0">
                <a:solidFill>
                  <a:schemeClr val="bg1"/>
                </a:solidFill>
              </a:rPr>
              <a:t>reddit</a:t>
            </a:r>
            <a:r>
              <a:rPr lang="en-US" sz="3600" dirty="0" smtClean="0">
                <a:solidFill>
                  <a:schemeClr val="bg1"/>
                </a:solidFill>
              </a:rPr>
              <a:t>, data repositories, </a:t>
            </a:r>
            <a:r>
              <a:rPr lang="en-US" sz="3600" dirty="0" err="1" smtClean="0">
                <a:solidFill>
                  <a:schemeClr val="bg1"/>
                </a:solidFill>
              </a:rPr>
              <a:t>git</a:t>
            </a:r>
            <a:r>
              <a:rPr lang="en-US" sz="3600" dirty="0" smtClean="0">
                <a:solidFill>
                  <a:schemeClr val="bg1"/>
                </a:solidFill>
              </a:rPr>
              <a:t>, and pre-print archives/open access options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are the future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Twitter is </a:t>
            </a:r>
            <a:r>
              <a:rPr lang="en-US" sz="3600" b="1" dirty="0" smtClean="0">
                <a:solidFill>
                  <a:schemeClr val="bg1"/>
                </a:solidFill>
              </a:rPr>
              <a:t>great</a:t>
            </a:r>
            <a:r>
              <a:rPr lang="en-US" sz="3600" dirty="0" smtClean="0">
                <a:solidFill>
                  <a:schemeClr val="bg1"/>
                </a:solidFill>
              </a:rPr>
              <a:t> for #meetings, news, &amp; promoting the work of friends 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8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76" y="360638"/>
            <a:ext cx="9117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Social media</a:t>
            </a:r>
            <a:r>
              <a:rPr lang="en-US" sz="3600" dirty="0" smtClean="0">
                <a:solidFill>
                  <a:schemeClr val="bg1"/>
                </a:solidFill>
              </a:rPr>
              <a:t> 	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376" y="1191635"/>
            <a:ext cx="91175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Altmetrics</a:t>
            </a:r>
            <a:r>
              <a:rPr lang="en-US" sz="3200" dirty="0" smtClean="0">
                <a:solidFill>
                  <a:schemeClr val="bg1"/>
                </a:solidFill>
              </a:rPr>
              <a:t> – measure your impact beyond citations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     </a:t>
            </a:r>
            <a:r>
              <a:rPr lang="en-US" sz="3200" dirty="0" err="1" smtClean="0">
                <a:solidFill>
                  <a:schemeClr val="bg1"/>
                </a:solidFill>
              </a:rPr>
              <a:t>Dulvy.com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Screen Shot 2014-04-10 at 8.44.4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59" b="36246"/>
          <a:stretch/>
        </p:blipFill>
        <p:spPr>
          <a:xfrm>
            <a:off x="0" y="2429336"/>
            <a:ext cx="9326810" cy="34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6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76" y="360638"/>
            <a:ext cx="9117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Social media</a:t>
            </a:r>
            <a:r>
              <a:rPr lang="en-US" sz="3600" dirty="0" smtClean="0">
                <a:solidFill>
                  <a:schemeClr val="bg1"/>
                </a:solidFill>
              </a:rPr>
              <a:t> 	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376" y="1191635"/>
            <a:ext cx="91175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Altmetrics</a:t>
            </a:r>
            <a:r>
              <a:rPr lang="en-US" sz="3200" dirty="0" smtClean="0">
                <a:solidFill>
                  <a:schemeClr val="bg1"/>
                </a:solidFill>
              </a:rPr>
              <a:t> – measure your impact beyond citations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n-US" sz="3200" dirty="0" err="1" smtClean="0">
                <a:solidFill>
                  <a:schemeClr val="bg1"/>
                </a:solidFill>
              </a:rPr>
              <a:t>Dulvy.com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Screen Shot 2014-04-10 at 8.44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9335"/>
            <a:ext cx="9144000" cy="4428627"/>
          </a:xfrm>
          <a:prstGeom prst="rect">
            <a:avLst/>
          </a:prstGeom>
        </p:spPr>
      </p:pic>
      <p:pic>
        <p:nvPicPr>
          <p:cNvPr id="5" name="Picture 4" descr="Screen Shot 2014-04-10 at 8.48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1635"/>
            <a:ext cx="9540739" cy="58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8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76" y="360638"/>
            <a:ext cx="9117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Social media: growing daily</a:t>
            </a:r>
            <a:r>
              <a:rPr lang="en-US" sz="3600" dirty="0" smtClean="0">
                <a:solidFill>
                  <a:schemeClr val="bg1"/>
                </a:solidFill>
              </a:rPr>
              <a:t> 	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376" y="1191635"/>
            <a:ext cx="911754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Altmetrics</a:t>
            </a:r>
            <a:r>
              <a:rPr lang="en-US" sz="3200" dirty="0" smtClean="0">
                <a:solidFill>
                  <a:schemeClr val="bg1"/>
                </a:solidFill>
              </a:rPr>
              <a:t> – measures your impact beyond citations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</a:rPr>
              <a:t>ImpactStory</a:t>
            </a:r>
            <a:r>
              <a:rPr lang="en-US" sz="3200" dirty="0" smtClean="0">
                <a:solidFill>
                  <a:schemeClr val="bg1"/>
                </a:solidFill>
              </a:rPr>
              <a:t> – like </a:t>
            </a:r>
            <a:r>
              <a:rPr lang="en-US" sz="3200" dirty="0" err="1" smtClean="0">
                <a:solidFill>
                  <a:schemeClr val="bg1"/>
                </a:solidFill>
              </a:rPr>
              <a:t>Altmetrics</a:t>
            </a:r>
            <a:r>
              <a:rPr lang="en-US" sz="3200" dirty="0" smtClean="0">
                <a:solidFill>
                  <a:schemeClr val="bg1"/>
                </a:solidFill>
              </a:rPr>
              <a:t>, but for researchers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	- ORCID – “Scholar” for researchers with common 				names (or name changes)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- DRYAD – open access data repository – now 	mandatory for many journals (</a:t>
            </a:r>
            <a:r>
              <a:rPr lang="en-US" sz="3200" i="1" dirty="0" err="1" smtClean="0">
                <a:solidFill>
                  <a:schemeClr val="bg1"/>
                </a:solidFill>
              </a:rPr>
              <a:t>PLOSOne</a:t>
            </a:r>
            <a:r>
              <a:rPr lang="en-US" sz="3200" i="1" dirty="0" smtClean="0">
                <a:solidFill>
                  <a:schemeClr val="bg1"/>
                </a:solidFill>
              </a:rPr>
              <a:t>, Evolution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	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89254"/>
            <a:ext cx="91175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Github</a:t>
            </a:r>
            <a:endParaRPr lang="en-US" sz="4800" dirty="0" smtClean="0">
              <a:solidFill>
                <a:schemeClr val="bg1"/>
              </a:solidFill>
            </a:endParaRPr>
          </a:p>
          <a:p>
            <a:pPr algn="ctr"/>
            <a:endParaRPr lang="en-US" sz="4800" dirty="0">
              <a:solidFill>
                <a:schemeClr val="bg1"/>
              </a:solidFill>
            </a:endParaRPr>
          </a:p>
          <a:p>
            <a:pPr algn="ctr"/>
            <a:endParaRPr lang="en-US" sz="4800" dirty="0" smtClean="0">
              <a:solidFill>
                <a:schemeClr val="bg1"/>
              </a:solidFill>
            </a:endParaRPr>
          </a:p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arXive</a:t>
            </a:r>
            <a:r>
              <a:rPr lang="en-US" sz="4800" dirty="0" smtClean="0">
                <a:solidFill>
                  <a:schemeClr val="bg1"/>
                </a:solidFill>
              </a:rPr>
              <a:t>, </a:t>
            </a:r>
            <a:r>
              <a:rPr lang="en-US" sz="4800" dirty="0" err="1">
                <a:solidFill>
                  <a:schemeClr val="bg1"/>
                </a:solidFill>
              </a:rPr>
              <a:t>P</a:t>
            </a:r>
            <a:r>
              <a:rPr lang="en-US" sz="4800" dirty="0" err="1" smtClean="0">
                <a:solidFill>
                  <a:schemeClr val="bg1"/>
                </a:solidFill>
              </a:rPr>
              <a:t>eerJ</a:t>
            </a:r>
            <a:r>
              <a:rPr lang="en-US" sz="3600" dirty="0" smtClean="0">
                <a:solidFill>
                  <a:schemeClr val="bg1"/>
                </a:solidFill>
              </a:rPr>
              <a:t>	   </a:t>
            </a:r>
          </a:p>
        </p:txBody>
      </p:sp>
    </p:spTree>
    <p:extLst>
      <p:ext uri="{BB962C8B-B14F-4D97-AF65-F5344CB8AC3E}">
        <p14:creationId xmlns:p14="http://schemas.microsoft.com/office/powerpoint/2010/main" val="362390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07584" y="676481"/>
            <a:ext cx="6191483" cy="596407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47339" y="2071046"/>
            <a:ext cx="2029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Correct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148225" y="153261"/>
            <a:ext cx="498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All scientific writing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19216" y="3567070"/>
            <a:ext cx="3147510" cy="31163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4164" y="4292864"/>
            <a:ext cx="1918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Clearly written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388357" y="4831473"/>
            <a:ext cx="762447" cy="663581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08825" y="5306594"/>
            <a:ext cx="162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Engaging 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150804" y="5284174"/>
            <a:ext cx="1047582" cy="251927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27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147" y="1583671"/>
            <a:ext cx="76507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Poorly written papers rarely do well in review. </a:t>
            </a:r>
            <a:endParaRPr lang="en-US" sz="3200" dirty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If they are published, they will have a harder time finding an audience – even if the science is GREAT</a:t>
            </a:r>
          </a:p>
        </p:txBody>
      </p:sp>
    </p:spTree>
    <p:extLst>
      <p:ext uri="{BB962C8B-B14F-4D97-AF65-F5344CB8AC3E}">
        <p14:creationId xmlns:p14="http://schemas.microsoft.com/office/powerpoint/2010/main" val="16580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0142" y="24690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Writing clearly</a:t>
            </a:r>
          </a:p>
          <a:p>
            <a:endParaRPr lang="en-US" dirty="0"/>
          </a:p>
          <a:p>
            <a:pPr marL="1657350" lvl="2" indent="-742950">
              <a:buAutoNum type="arabicPeriod"/>
            </a:pPr>
            <a:r>
              <a:rPr lang="en-US" sz="3600" dirty="0" smtClean="0"/>
              <a:t>READ.</a:t>
            </a:r>
          </a:p>
          <a:p>
            <a:pPr marL="1657350" lvl="2" indent="-742950">
              <a:buAutoNum type="arabicPeriod"/>
            </a:pPr>
            <a:r>
              <a:rPr lang="en-US" sz="3600" dirty="0" smtClean="0"/>
              <a:t>WRITE. A LOT.</a:t>
            </a:r>
            <a:r>
              <a:rPr lang="en-US" dirty="0" smtClean="0"/>
              <a:t> </a:t>
            </a:r>
            <a:endParaRPr lang="en-US" sz="3600" dirty="0" smtClean="0"/>
          </a:p>
          <a:p>
            <a:pPr marL="1657350" lvl="2" indent="-742950">
              <a:buAutoNum type="arabicPeriod"/>
            </a:pPr>
            <a:r>
              <a:rPr lang="en-US" sz="3600" dirty="0" smtClean="0"/>
              <a:t>Notice writing you admire.</a:t>
            </a:r>
          </a:p>
          <a:p>
            <a:pPr marL="1657350" lvl="2" indent="-742950">
              <a:buAutoNum type="arabicPeriod"/>
            </a:pPr>
            <a:r>
              <a:rPr lang="en-US" sz="3600" dirty="0" smtClean="0"/>
              <a:t>Notice your writing. </a:t>
            </a:r>
          </a:p>
          <a:p>
            <a:pPr marL="1657350" lvl="2" indent="-742950">
              <a:buAutoNum type="arabicPeriod"/>
            </a:pPr>
            <a:endParaRPr lang="en-US" sz="3600" dirty="0"/>
          </a:p>
          <a:p>
            <a:pPr marL="1657350" lvl="2" indent="-742950">
              <a:buAutoNum type="arabicPeriod"/>
            </a:pPr>
            <a:r>
              <a:rPr lang="en-US" sz="3600" dirty="0" smtClean="0"/>
              <a:t> </a:t>
            </a:r>
            <a:endParaRPr lang="en-US" dirty="0" smtClean="0"/>
          </a:p>
          <a:p>
            <a:endParaRPr lang="en-US" sz="7200" dirty="0"/>
          </a:p>
          <a:p>
            <a:pPr lvl="1"/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3" name="Picture 2" descr="baby-panda_4-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28" y="4335001"/>
            <a:ext cx="2870842" cy="229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2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0141" y="246905"/>
            <a:ext cx="8522047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Writing myths</a:t>
            </a:r>
          </a:p>
          <a:p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1. Good writers are born</a:t>
            </a:r>
            <a:r>
              <a:rPr lang="en-US" sz="3600" dirty="0"/>
              <a:t> </a:t>
            </a:r>
            <a:r>
              <a:rPr lang="en-US" sz="3600" dirty="0" smtClean="0"/>
              <a:t> </a:t>
            </a:r>
          </a:p>
          <a:p>
            <a:pPr algn="l">
              <a:lnSpc>
                <a:spcPct val="150000"/>
              </a:lnSpc>
            </a:pPr>
            <a:r>
              <a:rPr lang="en-US" sz="3600" dirty="0" smtClean="0"/>
              <a:t>    2. Writing non-fiction is easy</a:t>
            </a:r>
          </a:p>
          <a:p>
            <a:pPr algn="l">
              <a:lnSpc>
                <a:spcPct val="150000"/>
              </a:lnSpc>
            </a:pPr>
            <a:r>
              <a:rPr lang="en-US" sz="3600" dirty="0"/>
              <a:t>	</a:t>
            </a:r>
            <a:r>
              <a:rPr lang="en-US" sz="3600" dirty="0" smtClean="0"/>
              <a:t>3. Good writing is all about grammar (???)</a:t>
            </a:r>
          </a:p>
          <a:p>
            <a:pPr algn="l"/>
            <a:endParaRPr lang="en-US" dirty="0"/>
          </a:p>
          <a:p>
            <a:r>
              <a:rPr lang="en-US" sz="3200" dirty="0" smtClean="0">
                <a:solidFill>
                  <a:srgbClr val="3366FF"/>
                </a:solidFill>
              </a:rPr>
              <a:t>All </a:t>
            </a:r>
            <a:r>
              <a:rPr lang="en-US" sz="3200" dirty="0">
                <a:solidFill>
                  <a:srgbClr val="3366FF"/>
                </a:solidFill>
              </a:rPr>
              <a:t>you have to do is write one true sentence. </a:t>
            </a:r>
          </a:p>
          <a:p>
            <a:r>
              <a:rPr lang="en-US" sz="3200" dirty="0">
                <a:solidFill>
                  <a:srgbClr val="3366FF"/>
                </a:solidFill>
              </a:rPr>
              <a:t>Write the truest sentence that you know</a:t>
            </a:r>
            <a:r>
              <a:rPr lang="en-US" sz="3200" dirty="0" smtClean="0">
                <a:solidFill>
                  <a:srgbClr val="3366FF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3366FF"/>
                </a:solidFill>
              </a:rPr>
              <a:t> – Earnest Hemingway</a:t>
            </a:r>
            <a:endParaRPr lang="en-US" sz="3200" dirty="0">
              <a:solidFill>
                <a:srgbClr val="3366FF"/>
              </a:solidFill>
            </a:endParaRPr>
          </a:p>
          <a:p>
            <a:endParaRPr lang="en-US" sz="3200" dirty="0"/>
          </a:p>
          <a:p>
            <a:pPr algn="l"/>
            <a:endParaRPr lang="en-US" sz="2800" dirty="0"/>
          </a:p>
          <a:p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pPr lvl="2"/>
            <a:endParaRPr lang="en-US" dirty="0" smtClean="0"/>
          </a:p>
          <a:p>
            <a:endParaRPr lang="en-US" sz="7200" dirty="0"/>
          </a:p>
          <a:p>
            <a:pPr lvl="1"/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046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0142" y="24690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But how??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pPr lvl="2"/>
            <a:endParaRPr lang="en-US" dirty="0" smtClean="0"/>
          </a:p>
          <a:p>
            <a:endParaRPr lang="en-US" sz="7200" dirty="0"/>
          </a:p>
          <a:p>
            <a:pPr lvl="1"/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07755" y="1504825"/>
            <a:ext cx="771692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853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0142" y="24690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But how??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pPr lvl="2"/>
            <a:endParaRPr lang="en-US" dirty="0" smtClean="0"/>
          </a:p>
          <a:p>
            <a:endParaRPr lang="en-US" sz="7200" dirty="0"/>
          </a:p>
          <a:p>
            <a:pPr lvl="1"/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07755" y="1041022"/>
            <a:ext cx="77169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Stage I. The first draft</a:t>
            </a:r>
          </a:p>
          <a:p>
            <a:endParaRPr lang="en-US" sz="2800" dirty="0" smtClean="0"/>
          </a:p>
          <a:p>
            <a:r>
              <a:rPr lang="en-US" sz="3600" dirty="0" smtClean="0"/>
              <a:t>“The first draft of anything is shit”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(Earnest Hemingway)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558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1134</Words>
  <Application>Microsoft Macintosh PowerPoint</Application>
  <PresentationFormat>On-screen Show (4:3)</PresentationFormat>
  <Paragraphs>354</Paragraphs>
  <Slides>37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Writing engagingly    @HollyKindsvater April 11, 2014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engagingly </dc:title>
  <dc:creator>Holly Kindsvater</dc:creator>
  <cp:lastModifiedBy>Amanda Kissel</cp:lastModifiedBy>
  <cp:revision>156</cp:revision>
  <dcterms:created xsi:type="dcterms:W3CDTF">2014-04-09T05:12:28Z</dcterms:created>
  <dcterms:modified xsi:type="dcterms:W3CDTF">2014-04-11T20:23:38Z</dcterms:modified>
</cp:coreProperties>
</file>