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703" r:id="rId2"/>
  </p:sldMasterIdLst>
  <p:notesMasterIdLst>
    <p:notesMasterId r:id="rId24"/>
  </p:notesMasterIdLst>
  <p:handoutMasterIdLst>
    <p:handoutMasterId r:id="rId25"/>
  </p:handoutMasterIdLst>
  <p:sldIdLst>
    <p:sldId id="256" r:id="rId3"/>
    <p:sldId id="257" r:id="rId4"/>
    <p:sldId id="289" r:id="rId5"/>
    <p:sldId id="290" r:id="rId6"/>
    <p:sldId id="291" r:id="rId7"/>
    <p:sldId id="292" r:id="rId8"/>
    <p:sldId id="293" r:id="rId9"/>
    <p:sldId id="294" r:id="rId10"/>
    <p:sldId id="295" r:id="rId11"/>
    <p:sldId id="297" r:id="rId12"/>
    <p:sldId id="299" r:id="rId13"/>
    <p:sldId id="300" r:id="rId14"/>
    <p:sldId id="301" r:id="rId15"/>
    <p:sldId id="302" r:id="rId16"/>
    <p:sldId id="308" r:id="rId17"/>
    <p:sldId id="303" r:id="rId18"/>
    <p:sldId id="306" r:id="rId19"/>
    <p:sldId id="305" r:id="rId20"/>
    <p:sldId id="310" r:id="rId21"/>
    <p:sldId id="309" r:id="rId22"/>
    <p:sldId id="281" r:id="rId23"/>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pitchFamily="34" charset="0"/>
        <a:ea typeface="ＭＳ Ｐゴシック"/>
        <a:cs typeface="ＭＳ Ｐゴシック"/>
      </a:defRPr>
    </a:lvl5pPr>
    <a:lvl6pPr marL="2286000" algn="l" defTabSz="914400" rtl="0" eaLnBrk="1" latinLnBrk="0" hangingPunct="1">
      <a:defRPr sz="2400" kern="1200">
        <a:solidFill>
          <a:schemeClr val="tx1"/>
        </a:solidFill>
        <a:latin typeface="Arial" pitchFamily="34" charset="0"/>
        <a:ea typeface="ＭＳ Ｐゴシック"/>
        <a:cs typeface="ＭＳ Ｐゴシック"/>
      </a:defRPr>
    </a:lvl6pPr>
    <a:lvl7pPr marL="2743200" algn="l" defTabSz="914400" rtl="0" eaLnBrk="1" latinLnBrk="0" hangingPunct="1">
      <a:defRPr sz="2400" kern="1200">
        <a:solidFill>
          <a:schemeClr val="tx1"/>
        </a:solidFill>
        <a:latin typeface="Arial" pitchFamily="34" charset="0"/>
        <a:ea typeface="ＭＳ Ｐゴシック"/>
        <a:cs typeface="ＭＳ Ｐゴシック"/>
      </a:defRPr>
    </a:lvl7pPr>
    <a:lvl8pPr marL="3200400" algn="l" defTabSz="914400" rtl="0" eaLnBrk="1" latinLnBrk="0" hangingPunct="1">
      <a:defRPr sz="2400" kern="1200">
        <a:solidFill>
          <a:schemeClr val="tx1"/>
        </a:solidFill>
        <a:latin typeface="Arial" pitchFamily="34" charset="0"/>
        <a:ea typeface="ＭＳ Ｐゴシック"/>
        <a:cs typeface="ＭＳ Ｐゴシック"/>
      </a:defRPr>
    </a:lvl8pPr>
    <a:lvl9pPr marL="3657600" algn="l" defTabSz="914400" rtl="0" eaLnBrk="1" latinLnBrk="0" hangingPunct="1">
      <a:defRPr sz="2400" kern="1200">
        <a:solidFill>
          <a:schemeClr val="tx1"/>
        </a:solidFill>
        <a:latin typeface="Arial" pitchFamily="34" charset="0"/>
        <a:ea typeface="ＭＳ Ｐゴシック"/>
        <a:cs typeface="ＭＳ Ｐゴシック"/>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rah Pastrana" initials="SP" lastIdx="12" clrIdx="0"/>
  <p:cmAuthor id="1" name="Pastrana, Sergio" initials="P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71275" autoAdjust="0"/>
  </p:normalViewPr>
  <p:slideViewPr>
    <p:cSldViewPr>
      <p:cViewPr varScale="1">
        <p:scale>
          <a:sx n="53" d="100"/>
          <a:sy n="53" d="100"/>
        </p:scale>
        <p:origin x="189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6" d="100"/>
          <a:sy n="86" d="100"/>
        </p:scale>
        <p:origin x="-2334" y="-96"/>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User\Desktop\Doctorado%20VI\Data%20immigration.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C:\Users\User\Desktop\DOCTORADO\Doctorado%20VI\earnings%202005.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14755115679984449"/>
          <c:y val="0.15376490154292621"/>
          <c:w val="0.83133286557002162"/>
          <c:h val="0.39639254673535773"/>
        </c:manualLayout>
      </c:layout>
      <c:lineChart>
        <c:grouping val="standard"/>
        <c:varyColors val="0"/>
        <c:ser>
          <c:idx val="0"/>
          <c:order val="0"/>
          <c:tx>
            <c:strRef>
              <c:f>Sheet8!$A$4</c:f>
              <c:strCache>
                <c:ptCount val="1"/>
                <c:pt idx="0">
                  <c:v>Family class</c:v>
                </c:pt>
              </c:strCache>
            </c:strRef>
          </c:tx>
          <c:spPr>
            <a:ln>
              <a:solidFill>
                <a:schemeClr val="tx1"/>
              </a:solidFill>
            </a:ln>
          </c:spPr>
          <c:marker>
            <c:symbol val="none"/>
          </c:marker>
          <c:trendline>
            <c:spPr>
              <a:ln>
                <a:prstDash val="sysDash"/>
              </a:ln>
            </c:spPr>
            <c:trendlineType val="linear"/>
            <c:dispRSqr val="0"/>
            <c:dispEq val="0"/>
          </c:trendline>
          <c:cat>
            <c:numRef>
              <c:f>Sheet8!$B$3:$Z$3</c:f>
              <c:numCache>
                <c:formatCode>General</c:formatCode>
                <c:ptCount val="2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numCache>
            </c:numRef>
          </c:cat>
          <c:val>
            <c:numRef>
              <c:f>Sheet8!$B$4:$Z$4</c:f>
              <c:numCache>
                <c:formatCode>#,##0</c:formatCode>
                <c:ptCount val="25"/>
                <c:pt idx="0">
                  <c:v>74664</c:v>
                </c:pt>
                <c:pt idx="1">
                  <c:v>87944</c:v>
                </c:pt>
                <c:pt idx="2">
                  <c:v>101102</c:v>
                </c:pt>
                <c:pt idx="3">
                  <c:v>112636</c:v>
                </c:pt>
                <c:pt idx="4">
                  <c:v>94185</c:v>
                </c:pt>
                <c:pt idx="5">
                  <c:v>77377</c:v>
                </c:pt>
                <c:pt idx="6">
                  <c:v>68316</c:v>
                </c:pt>
                <c:pt idx="7">
                  <c:v>59925</c:v>
                </c:pt>
                <c:pt idx="8">
                  <c:v>50864</c:v>
                </c:pt>
                <c:pt idx="9">
                  <c:v>55261</c:v>
                </c:pt>
                <c:pt idx="10">
                  <c:v>60613</c:v>
                </c:pt>
                <c:pt idx="11">
                  <c:v>66794</c:v>
                </c:pt>
                <c:pt idx="12">
                  <c:v>62292</c:v>
                </c:pt>
                <c:pt idx="13">
                  <c:v>65123</c:v>
                </c:pt>
                <c:pt idx="14">
                  <c:v>62274</c:v>
                </c:pt>
                <c:pt idx="15">
                  <c:v>63374</c:v>
                </c:pt>
                <c:pt idx="16">
                  <c:v>70515</c:v>
                </c:pt>
                <c:pt idx="17">
                  <c:v>66239</c:v>
                </c:pt>
                <c:pt idx="18">
                  <c:v>65584</c:v>
                </c:pt>
                <c:pt idx="19">
                  <c:v>65208</c:v>
                </c:pt>
                <c:pt idx="20">
                  <c:v>60225</c:v>
                </c:pt>
                <c:pt idx="21">
                  <c:v>56453</c:v>
                </c:pt>
                <c:pt idx="22">
                  <c:v>65012</c:v>
                </c:pt>
                <c:pt idx="23">
                  <c:v>81843</c:v>
                </c:pt>
                <c:pt idx="24">
                  <c:v>66659</c:v>
                </c:pt>
              </c:numCache>
            </c:numRef>
          </c:val>
          <c:smooth val="0"/>
        </c:ser>
        <c:ser>
          <c:idx val="1"/>
          <c:order val="1"/>
          <c:tx>
            <c:strRef>
              <c:f>Sheet8!$A$5</c:f>
              <c:strCache>
                <c:ptCount val="1"/>
                <c:pt idx="0">
                  <c:v>Economic immigrants</c:v>
                </c:pt>
              </c:strCache>
            </c:strRef>
          </c:tx>
          <c:marker>
            <c:symbol val="none"/>
          </c:marker>
          <c:trendline>
            <c:spPr>
              <a:ln>
                <a:prstDash val="sysDash"/>
              </a:ln>
            </c:spPr>
            <c:trendlineType val="linear"/>
            <c:dispRSqr val="0"/>
            <c:dispEq val="0"/>
          </c:trendline>
          <c:cat>
            <c:numRef>
              <c:f>Sheet8!$B$3:$Z$3</c:f>
              <c:numCache>
                <c:formatCode>General</c:formatCode>
                <c:ptCount val="2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numCache>
            </c:numRef>
          </c:cat>
          <c:val>
            <c:numRef>
              <c:f>Sheet8!$B$5:$Z$5</c:f>
              <c:numCache>
                <c:formatCode>#,##0</c:formatCode>
                <c:ptCount val="25"/>
                <c:pt idx="0">
                  <c:v>97921</c:v>
                </c:pt>
                <c:pt idx="1">
                  <c:v>86494</c:v>
                </c:pt>
                <c:pt idx="2">
                  <c:v>95786</c:v>
                </c:pt>
                <c:pt idx="3">
                  <c:v>105644</c:v>
                </c:pt>
                <c:pt idx="4">
                  <c:v>102304</c:v>
                </c:pt>
                <c:pt idx="5">
                  <c:v>106622</c:v>
                </c:pt>
                <c:pt idx="6">
                  <c:v>125367</c:v>
                </c:pt>
                <c:pt idx="7">
                  <c:v>128349</c:v>
                </c:pt>
                <c:pt idx="8">
                  <c:v>97909</c:v>
                </c:pt>
                <c:pt idx="9">
                  <c:v>109241</c:v>
                </c:pt>
                <c:pt idx="10">
                  <c:v>136281</c:v>
                </c:pt>
                <c:pt idx="11">
                  <c:v>155707</c:v>
                </c:pt>
                <c:pt idx="12">
                  <c:v>137864</c:v>
                </c:pt>
                <c:pt idx="13">
                  <c:v>121046</c:v>
                </c:pt>
                <c:pt idx="14">
                  <c:v>133746</c:v>
                </c:pt>
                <c:pt idx="15">
                  <c:v>156312</c:v>
                </c:pt>
                <c:pt idx="16">
                  <c:v>138252</c:v>
                </c:pt>
                <c:pt idx="17">
                  <c:v>131244</c:v>
                </c:pt>
                <c:pt idx="18">
                  <c:v>149066</c:v>
                </c:pt>
                <c:pt idx="19">
                  <c:v>153489</c:v>
                </c:pt>
                <c:pt idx="20">
                  <c:v>186915</c:v>
                </c:pt>
                <c:pt idx="21">
                  <c:v>156114</c:v>
                </c:pt>
                <c:pt idx="22">
                  <c:v>160792</c:v>
                </c:pt>
                <c:pt idx="23">
                  <c:v>148154</c:v>
                </c:pt>
                <c:pt idx="24">
                  <c:v>165088</c:v>
                </c:pt>
              </c:numCache>
            </c:numRef>
          </c:val>
          <c:smooth val="0"/>
        </c:ser>
        <c:ser>
          <c:idx val="2"/>
          <c:order val="2"/>
          <c:tx>
            <c:strRef>
              <c:f>Sheet8!$A$6</c:f>
              <c:strCache>
                <c:ptCount val="1"/>
                <c:pt idx="0">
                  <c:v>Refugees </c:v>
                </c:pt>
              </c:strCache>
            </c:strRef>
          </c:tx>
          <c:spPr>
            <a:ln cmpd="sng">
              <a:solidFill>
                <a:schemeClr val="tx1"/>
              </a:solidFill>
              <a:prstDash val="lgDash"/>
            </a:ln>
          </c:spPr>
          <c:marker>
            <c:symbol val="none"/>
          </c:marker>
          <c:trendline>
            <c:spPr>
              <a:ln>
                <a:prstDash val="sysDash"/>
              </a:ln>
            </c:spPr>
            <c:trendlineType val="linear"/>
            <c:dispRSqr val="0"/>
            <c:dispEq val="0"/>
          </c:trendline>
          <c:cat>
            <c:numRef>
              <c:f>Sheet8!$B$3:$Z$3</c:f>
              <c:numCache>
                <c:formatCode>General</c:formatCode>
                <c:ptCount val="2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numCache>
            </c:numRef>
          </c:cat>
          <c:val>
            <c:numRef>
              <c:f>Sheet8!$B$6:$Z$6</c:f>
              <c:numCache>
                <c:formatCode>#,##0</c:formatCode>
                <c:ptCount val="25"/>
                <c:pt idx="0">
                  <c:v>40215</c:v>
                </c:pt>
                <c:pt idx="1">
                  <c:v>54069</c:v>
                </c:pt>
                <c:pt idx="2">
                  <c:v>52338</c:v>
                </c:pt>
                <c:pt idx="3">
                  <c:v>30590</c:v>
                </c:pt>
                <c:pt idx="4">
                  <c:v>20433</c:v>
                </c:pt>
                <c:pt idx="5">
                  <c:v>28092</c:v>
                </c:pt>
                <c:pt idx="6">
                  <c:v>28472</c:v>
                </c:pt>
                <c:pt idx="7">
                  <c:v>24307</c:v>
                </c:pt>
                <c:pt idx="8">
                  <c:v>22842</c:v>
                </c:pt>
                <c:pt idx="9">
                  <c:v>24398</c:v>
                </c:pt>
                <c:pt idx="10">
                  <c:v>30091</c:v>
                </c:pt>
                <c:pt idx="11">
                  <c:v>27915</c:v>
                </c:pt>
                <c:pt idx="12">
                  <c:v>25110</c:v>
                </c:pt>
                <c:pt idx="13">
                  <c:v>25982</c:v>
                </c:pt>
                <c:pt idx="14">
                  <c:v>32686</c:v>
                </c:pt>
                <c:pt idx="15">
                  <c:v>35774</c:v>
                </c:pt>
                <c:pt idx="16">
                  <c:v>32499</c:v>
                </c:pt>
                <c:pt idx="17">
                  <c:v>27954</c:v>
                </c:pt>
                <c:pt idx="18">
                  <c:v>21859</c:v>
                </c:pt>
                <c:pt idx="19">
                  <c:v>22849</c:v>
                </c:pt>
                <c:pt idx="20">
                  <c:v>24697</c:v>
                </c:pt>
                <c:pt idx="21">
                  <c:v>27873</c:v>
                </c:pt>
                <c:pt idx="22">
                  <c:v>23079</c:v>
                </c:pt>
                <c:pt idx="23">
                  <c:v>23831</c:v>
                </c:pt>
                <c:pt idx="24">
                  <c:v>23286</c:v>
                </c:pt>
              </c:numCache>
            </c:numRef>
          </c:val>
          <c:smooth val="0"/>
        </c:ser>
        <c:ser>
          <c:idx val="3"/>
          <c:order val="3"/>
          <c:tx>
            <c:strRef>
              <c:f>Sheet8!$A$7</c:f>
              <c:strCache>
                <c:ptCount val="1"/>
                <c:pt idx="0">
                  <c:v>Other immigrants</c:v>
                </c:pt>
              </c:strCache>
            </c:strRef>
          </c:tx>
          <c:marker>
            <c:symbol val="none"/>
          </c:marker>
          <c:cat>
            <c:numRef>
              <c:f>Sheet8!$B$3:$Z$3</c:f>
              <c:numCache>
                <c:formatCode>General</c:formatCode>
                <c:ptCount val="2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numCache>
            </c:numRef>
          </c:cat>
          <c:val>
            <c:numRef>
              <c:f>Sheet8!$B$7:$Z$7</c:f>
              <c:numCache>
                <c:formatCode>#,##0</c:formatCode>
                <c:ptCount val="25"/>
                <c:pt idx="0">
                  <c:v>3601</c:v>
                </c:pt>
                <c:pt idx="1">
                  <c:v>4248</c:v>
                </c:pt>
                <c:pt idx="2">
                  <c:v>5543</c:v>
                </c:pt>
                <c:pt idx="3">
                  <c:v>7751</c:v>
                </c:pt>
                <c:pt idx="4">
                  <c:v>7453</c:v>
                </c:pt>
                <c:pt idx="5" formatCode="General">
                  <c:v>760</c:v>
                </c:pt>
                <c:pt idx="6">
                  <c:v>3865</c:v>
                </c:pt>
                <c:pt idx="7">
                  <c:v>3400</c:v>
                </c:pt>
                <c:pt idx="8">
                  <c:v>2547</c:v>
                </c:pt>
                <c:pt idx="9">
                  <c:v>1031</c:v>
                </c:pt>
                <c:pt idx="10" formatCode="General">
                  <c:v>460</c:v>
                </c:pt>
                <c:pt idx="11" formatCode="General">
                  <c:v>206</c:v>
                </c:pt>
                <c:pt idx="12">
                  <c:v>3779</c:v>
                </c:pt>
                <c:pt idx="13">
                  <c:v>9194</c:v>
                </c:pt>
                <c:pt idx="14">
                  <c:v>7111</c:v>
                </c:pt>
                <c:pt idx="15">
                  <c:v>6779</c:v>
                </c:pt>
                <c:pt idx="16">
                  <c:v>10371</c:v>
                </c:pt>
                <c:pt idx="17">
                  <c:v>11312</c:v>
                </c:pt>
                <c:pt idx="18">
                  <c:v>10730</c:v>
                </c:pt>
                <c:pt idx="19">
                  <c:v>10622</c:v>
                </c:pt>
                <c:pt idx="20">
                  <c:v>8842</c:v>
                </c:pt>
                <c:pt idx="21">
                  <c:v>8301</c:v>
                </c:pt>
                <c:pt idx="22">
                  <c:v>9014</c:v>
                </c:pt>
                <c:pt idx="23">
                  <c:v>5194</c:v>
                </c:pt>
                <c:pt idx="24">
                  <c:v>5367</c:v>
                </c:pt>
              </c:numCache>
            </c:numRef>
          </c:val>
          <c:smooth val="0"/>
        </c:ser>
        <c:dLbls>
          <c:showLegendKey val="0"/>
          <c:showVal val="0"/>
          <c:showCatName val="0"/>
          <c:showSerName val="0"/>
          <c:showPercent val="0"/>
          <c:showBubbleSize val="0"/>
        </c:dLbls>
        <c:smooth val="0"/>
        <c:axId val="285001872"/>
        <c:axId val="285002264"/>
      </c:lineChart>
      <c:catAx>
        <c:axId val="285001872"/>
        <c:scaling>
          <c:orientation val="minMax"/>
        </c:scaling>
        <c:delete val="0"/>
        <c:axPos val="b"/>
        <c:numFmt formatCode="General" sourceLinked="1"/>
        <c:majorTickMark val="none"/>
        <c:minorTickMark val="none"/>
        <c:tickLblPos val="nextTo"/>
        <c:txPr>
          <a:bodyPr rot="-60000000" vert="horz"/>
          <a:lstStyle/>
          <a:p>
            <a:pPr>
              <a:defRPr sz="1100"/>
            </a:pPr>
            <a:endParaRPr lang="es-MX"/>
          </a:p>
        </c:txPr>
        <c:crossAx val="285002264"/>
        <c:crosses val="autoZero"/>
        <c:auto val="1"/>
        <c:lblAlgn val="ctr"/>
        <c:lblOffset val="100"/>
        <c:noMultiLvlLbl val="0"/>
      </c:catAx>
      <c:valAx>
        <c:axId val="285002264"/>
        <c:scaling>
          <c:orientation val="minMax"/>
        </c:scaling>
        <c:delete val="0"/>
        <c:axPos val="l"/>
        <c:title>
          <c:tx>
            <c:rich>
              <a:bodyPr rot="-5400000" vert="horz"/>
              <a:lstStyle/>
              <a:p>
                <a:pPr>
                  <a:defRPr sz="1100"/>
                </a:pPr>
                <a:r>
                  <a:rPr lang="en-US" sz="1100" b="0" dirty="0"/>
                  <a:t>no. of permanent residents</a:t>
                </a:r>
              </a:p>
            </c:rich>
          </c:tx>
          <c:layout>
            <c:manualLayout>
              <c:xMode val="edge"/>
              <c:yMode val="edge"/>
              <c:x val="2.15545105472927E-2"/>
              <c:y val="0.16872829053176086"/>
            </c:manualLayout>
          </c:layout>
          <c:overlay val="0"/>
        </c:title>
        <c:numFmt formatCode="#,##0" sourceLinked="1"/>
        <c:majorTickMark val="out"/>
        <c:minorTickMark val="none"/>
        <c:tickLblPos val="nextTo"/>
        <c:txPr>
          <a:bodyPr rot="-60000000" vert="horz"/>
          <a:lstStyle/>
          <a:p>
            <a:pPr>
              <a:defRPr sz="1000"/>
            </a:pPr>
            <a:endParaRPr lang="es-MX"/>
          </a:p>
        </c:txPr>
        <c:crossAx val="285001872"/>
        <c:crosses val="autoZero"/>
        <c:crossBetween val="between"/>
      </c:valAx>
    </c:plotArea>
    <c:legend>
      <c:legendPos val="b"/>
      <c:layout>
        <c:manualLayout>
          <c:xMode val="edge"/>
          <c:yMode val="edge"/>
          <c:x val="0.12031593273063089"/>
          <c:y val="0.69775433201024806"/>
          <c:w val="0.82109652960046664"/>
          <c:h val="0.26176042535036192"/>
        </c:manualLayout>
      </c:layout>
      <c:overlay val="0"/>
      <c:txPr>
        <a:bodyPr rot="0" vert="horz"/>
        <a:lstStyle/>
        <a:p>
          <a:pPr>
            <a:defRPr sz="1200">
              <a:latin typeface="+mn-lt"/>
            </a:defRPr>
          </a:pPr>
          <a:endParaRPr lang="es-MX"/>
        </a:p>
      </c:txPr>
    </c:legend>
    <c:plotVisOnly val="1"/>
    <c:dispBlanksAs val="gap"/>
    <c:showDLblsOverMax val="0"/>
  </c:chart>
  <c:txPr>
    <a:bodyPr/>
    <a:lstStyle/>
    <a:p>
      <a:pPr marL="0" indent="0" algn="l" rtl="0" eaLnBrk="0" fontAlgn="base" hangingPunct="0">
        <a:spcBef>
          <a:spcPct val="20000"/>
        </a:spcBef>
        <a:spcAft>
          <a:spcPct val="0"/>
        </a:spcAft>
        <a:buClr>
          <a:schemeClr val="accent1"/>
        </a:buClr>
        <a:buNone/>
        <a:defRPr lang="en-US" sz="1600">
          <a:solidFill>
            <a:schemeClr val="tx1"/>
          </a:solidFill>
          <a:latin typeface="+mn-lt"/>
          <a:ea typeface="+mn-ea"/>
          <a:cs typeface="+mn-cs"/>
        </a:defRPr>
      </a:pPr>
      <a:endParaRPr lang="es-MX"/>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tx>
            <c:strRef>
              <c:f>Sheet1!$C$1:$C$2</c:f>
              <c:strCache>
                <c:ptCount val="2"/>
                <c:pt idx="0">
                  <c:v>Canadian-born</c:v>
                </c:pt>
                <c:pt idx="1">
                  <c:v>with university degree</c:v>
                </c:pt>
              </c:strCache>
            </c:strRef>
          </c:tx>
          <c:spPr>
            <a:solidFill>
              <a:schemeClr val="accent3">
                <a:shade val="5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Sheet1!$B$3:$B$5</c:f>
              <c:numCache>
                <c:formatCode>General</c:formatCode>
                <c:ptCount val="3"/>
                <c:pt idx="0">
                  <c:v>1995</c:v>
                </c:pt>
                <c:pt idx="1">
                  <c:v>2000</c:v>
                </c:pt>
                <c:pt idx="2">
                  <c:v>2005</c:v>
                </c:pt>
              </c:numCache>
            </c:numRef>
          </c:cat>
          <c:val>
            <c:numRef>
              <c:f>Sheet1!$C$3:$C$5</c:f>
              <c:numCache>
                <c:formatCode>"$"#,##0_);[Red]\("$"#,##0\)</c:formatCode>
                <c:ptCount val="3"/>
                <c:pt idx="0">
                  <c:v>48805</c:v>
                </c:pt>
                <c:pt idx="1">
                  <c:v>50668</c:v>
                </c:pt>
                <c:pt idx="2">
                  <c:v>51656</c:v>
                </c:pt>
              </c:numCache>
            </c:numRef>
          </c:val>
        </c:ser>
        <c:ser>
          <c:idx val="1"/>
          <c:order val="1"/>
          <c:tx>
            <c:strRef>
              <c:f>Sheet1!$D$1:$D$2</c:f>
              <c:strCache>
                <c:ptCount val="2"/>
                <c:pt idx="0">
                  <c:v>Immigrant population</c:v>
                </c:pt>
                <c:pt idx="1">
                  <c:v>with university degree</c:v>
                </c:pt>
              </c:strCache>
            </c:strRef>
          </c:tx>
          <c:spPr>
            <a:pattFill prst="ltUpDiag">
              <a:fgClr>
                <a:schemeClr val="tx1"/>
              </a:fgClr>
              <a:bgClr>
                <a:schemeClr val="bg1"/>
              </a:bgClr>
            </a:patt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Sheet1!$B$3:$B$5</c:f>
              <c:numCache>
                <c:formatCode>General</c:formatCode>
                <c:ptCount val="3"/>
                <c:pt idx="0">
                  <c:v>1995</c:v>
                </c:pt>
                <c:pt idx="1">
                  <c:v>2000</c:v>
                </c:pt>
                <c:pt idx="2">
                  <c:v>2005</c:v>
                </c:pt>
              </c:numCache>
            </c:numRef>
          </c:cat>
          <c:val>
            <c:numRef>
              <c:f>Sheet1!$D$3:$D$5</c:f>
              <c:numCache>
                <c:formatCode>"$"#,##0_);[Red]\("$"#,##0\)</c:formatCode>
                <c:ptCount val="3"/>
                <c:pt idx="0">
                  <c:v>40394</c:v>
                </c:pt>
                <c:pt idx="1">
                  <c:v>40343</c:v>
                </c:pt>
                <c:pt idx="2">
                  <c:v>36451</c:v>
                </c:pt>
              </c:numCache>
            </c:numRef>
          </c:val>
        </c:ser>
        <c:ser>
          <c:idx val="2"/>
          <c:order val="2"/>
          <c:tx>
            <c:strRef>
              <c:f>Sheet1!$E$1:$E$2</c:f>
              <c:strCache>
                <c:ptCount val="2"/>
                <c:pt idx="0">
                  <c:v>Recent immigrants</c:v>
                </c:pt>
                <c:pt idx="1">
                  <c:v>with university degree</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Sheet1!$B$3:$B$5</c:f>
              <c:numCache>
                <c:formatCode>General</c:formatCode>
                <c:ptCount val="3"/>
                <c:pt idx="0">
                  <c:v>1995</c:v>
                </c:pt>
                <c:pt idx="1">
                  <c:v>2000</c:v>
                </c:pt>
                <c:pt idx="2">
                  <c:v>2005</c:v>
                </c:pt>
              </c:numCache>
            </c:numRef>
          </c:cat>
          <c:val>
            <c:numRef>
              <c:f>Sheet1!$E$3:$E$5</c:f>
              <c:numCache>
                <c:formatCode>"$"#,##0_);[Red]\("$"#,##0\)</c:formatCode>
                <c:ptCount val="3"/>
                <c:pt idx="0">
                  <c:v>24368</c:v>
                </c:pt>
                <c:pt idx="1">
                  <c:v>30222</c:v>
                </c:pt>
                <c:pt idx="2">
                  <c:v>24636</c:v>
                </c:pt>
              </c:numCache>
            </c:numRef>
          </c:val>
        </c:ser>
        <c:ser>
          <c:idx val="3"/>
          <c:order val="3"/>
          <c:tx>
            <c:strRef>
              <c:f>Sheet1!$F$1:$F$2</c:f>
              <c:strCache>
                <c:ptCount val="2"/>
                <c:pt idx="0">
                  <c:v>Canadian-born</c:v>
                </c:pt>
                <c:pt idx="1">
                  <c:v>without university degree</c:v>
                </c:pt>
              </c:strCache>
            </c:strRef>
          </c:tx>
          <c:spPr>
            <a:pattFill prst="dkVert">
              <a:fgClr>
                <a:schemeClr val="bg1">
                  <a:lumMod val="65000"/>
                </a:schemeClr>
              </a:fgClr>
              <a:bgClr>
                <a:schemeClr val="bg1"/>
              </a:bgClr>
            </a:patt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Sheet1!$B$3:$B$5</c:f>
              <c:numCache>
                <c:formatCode>General</c:formatCode>
                <c:ptCount val="3"/>
                <c:pt idx="0">
                  <c:v>1995</c:v>
                </c:pt>
                <c:pt idx="1">
                  <c:v>2000</c:v>
                </c:pt>
                <c:pt idx="2">
                  <c:v>2005</c:v>
                </c:pt>
              </c:numCache>
            </c:numRef>
          </c:cat>
          <c:val>
            <c:numRef>
              <c:f>Sheet1!$F$3:$F$5</c:f>
              <c:numCache>
                <c:formatCode>"$"#,##0_);[Red]\("$"#,##0\)</c:formatCode>
                <c:ptCount val="3"/>
                <c:pt idx="0">
                  <c:v>30526</c:v>
                </c:pt>
                <c:pt idx="1">
                  <c:v>33101</c:v>
                </c:pt>
                <c:pt idx="2">
                  <c:v>32499</c:v>
                </c:pt>
              </c:numCache>
            </c:numRef>
          </c:val>
        </c:ser>
        <c:dLbls>
          <c:showLegendKey val="0"/>
          <c:showVal val="0"/>
          <c:showCatName val="0"/>
          <c:showSerName val="0"/>
          <c:showPercent val="0"/>
          <c:showBubbleSize val="0"/>
        </c:dLbls>
        <c:gapWidth val="219"/>
        <c:overlap val="-27"/>
        <c:axId val="285000304"/>
        <c:axId val="285006184"/>
      </c:barChart>
      <c:catAx>
        <c:axId val="285000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285006184"/>
        <c:crosses val="autoZero"/>
        <c:auto val="1"/>
        <c:lblAlgn val="ctr"/>
        <c:lblOffset val="100"/>
        <c:noMultiLvlLbl val="0"/>
      </c:catAx>
      <c:valAx>
        <c:axId val="285006184"/>
        <c:scaling>
          <c:orientation val="minMax"/>
        </c:scaling>
        <c:delete val="0"/>
        <c:axPos val="l"/>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285000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7C883B-60B2-44BE-8EE8-A4C051CC6E60}" type="doc">
      <dgm:prSet loTypeId="urn:microsoft.com/office/officeart/2009/3/layout/RandomtoResultProcess" loCatId="process" qsTypeId="urn:microsoft.com/office/officeart/2005/8/quickstyle/simple2" qsCatId="simple" csTypeId="urn:microsoft.com/office/officeart/2005/8/colors/colorful3" csCatId="colorful" phldr="1"/>
      <dgm:spPr/>
    </dgm:pt>
    <dgm:pt modelId="{533FBC9E-DF9F-4C61-8277-730521FE05CA}">
      <dgm:prSet phldrT="[Text]" custT="1"/>
      <dgm:spPr/>
      <dgm:t>
        <a:bodyPr/>
        <a:lstStyle/>
        <a:p>
          <a:r>
            <a:rPr lang="en-US" sz="2400" dirty="0" err="1" smtClean="0"/>
            <a:t>KBC</a:t>
          </a:r>
          <a:endParaRPr lang="es-MX" sz="2400" dirty="0"/>
        </a:p>
      </dgm:t>
    </dgm:pt>
    <dgm:pt modelId="{491B28D6-FE07-4EA2-BB1B-6C4614FEB076}" type="parTrans" cxnId="{E5AF89FE-6662-4ADF-BE9E-0858CDA1CA72}">
      <dgm:prSet/>
      <dgm:spPr/>
      <dgm:t>
        <a:bodyPr/>
        <a:lstStyle/>
        <a:p>
          <a:endParaRPr lang="es-MX" sz="2400"/>
        </a:p>
      </dgm:t>
    </dgm:pt>
    <dgm:pt modelId="{1AC25491-86A3-4A99-8385-AFDF75AFED96}" type="sibTrans" cxnId="{E5AF89FE-6662-4ADF-BE9E-0858CDA1CA72}">
      <dgm:prSet/>
      <dgm:spPr/>
      <dgm:t>
        <a:bodyPr/>
        <a:lstStyle/>
        <a:p>
          <a:endParaRPr lang="es-MX" sz="2400"/>
        </a:p>
      </dgm:t>
    </dgm:pt>
    <dgm:pt modelId="{73697255-B06E-49A7-90D0-BFCB9869A630}">
      <dgm:prSet phldrT="[Text]" custT="1"/>
      <dgm:spPr/>
      <dgm:t>
        <a:bodyPr/>
        <a:lstStyle/>
        <a:p>
          <a:r>
            <a:rPr lang="en-US" sz="2400" dirty="0" smtClean="0"/>
            <a:t>Businesses success </a:t>
          </a:r>
          <a:endParaRPr lang="es-MX" sz="2400" dirty="0"/>
        </a:p>
      </dgm:t>
    </dgm:pt>
    <dgm:pt modelId="{614AAE6A-4942-4E12-9158-B102234046AE}" type="parTrans" cxnId="{F074B3E0-C4A6-4E03-9519-CB4F2A5EDBF5}">
      <dgm:prSet/>
      <dgm:spPr/>
      <dgm:t>
        <a:bodyPr/>
        <a:lstStyle/>
        <a:p>
          <a:endParaRPr lang="es-MX" sz="2400"/>
        </a:p>
      </dgm:t>
    </dgm:pt>
    <dgm:pt modelId="{9DF57316-E57B-4C2B-852B-CA3FBF1FD73C}" type="sibTrans" cxnId="{F074B3E0-C4A6-4E03-9519-CB4F2A5EDBF5}">
      <dgm:prSet/>
      <dgm:spPr/>
      <dgm:t>
        <a:bodyPr/>
        <a:lstStyle/>
        <a:p>
          <a:endParaRPr lang="es-MX" sz="2400"/>
        </a:p>
      </dgm:t>
    </dgm:pt>
    <dgm:pt modelId="{22C24CFA-66B6-4BBF-97D8-4FCDF737B801}">
      <dgm:prSet phldrT="[Text]" custT="1"/>
      <dgm:spPr/>
      <dgm:t>
        <a:bodyPr/>
        <a:lstStyle/>
        <a:p>
          <a:r>
            <a:rPr lang="en-US" sz="2400" dirty="0" smtClean="0"/>
            <a:t>Economic growth </a:t>
          </a:r>
          <a:endParaRPr lang="es-MX" sz="2400" dirty="0"/>
        </a:p>
      </dgm:t>
    </dgm:pt>
    <dgm:pt modelId="{9C50012F-DCB9-4B98-AAE9-AB4040AE4B55}" type="parTrans" cxnId="{DED72231-3760-43CB-9E3E-8BB1BA61A5D4}">
      <dgm:prSet/>
      <dgm:spPr/>
      <dgm:t>
        <a:bodyPr/>
        <a:lstStyle/>
        <a:p>
          <a:endParaRPr lang="es-MX" sz="2400"/>
        </a:p>
      </dgm:t>
    </dgm:pt>
    <dgm:pt modelId="{97DE5B04-5565-4411-B072-93131CCC352F}" type="sibTrans" cxnId="{DED72231-3760-43CB-9E3E-8BB1BA61A5D4}">
      <dgm:prSet/>
      <dgm:spPr/>
      <dgm:t>
        <a:bodyPr/>
        <a:lstStyle/>
        <a:p>
          <a:endParaRPr lang="es-MX" sz="2400"/>
        </a:p>
      </dgm:t>
    </dgm:pt>
    <dgm:pt modelId="{73EF1BA2-F0B1-4BD2-B832-6F70B13E6D38}">
      <dgm:prSet phldrT="[Text]" custT="1"/>
      <dgm:spPr/>
      <dgm:t>
        <a:bodyPr/>
        <a:lstStyle/>
        <a:p>
          <a:r>
            <a:rPr lang="en-US" sz="2400" dirty="0" smtClean="0"/>
            <a:t>Alleviate poverty </a:t>
          </a:r>
          <a:endParaRPr lang="es-MX" sz="2400" dirty="0"/>
        </a:p>
      </dgm:t>
    </dgm:pt>
    <dgm:pt modelId="{E1758199-CB7A-4050-8A58-DAB985114F0B}" type="parTrans" cxnId="{BDC4BDC3-3B33-419C-89EC-ADB1ABCDF1EA}">
      <dgm:prSet/>
      <dgm:spPr/>
      <dgm:t>
        <a:bodyPr/>
        <a:lstStyle/>
        <a:p>
          <a:endParaRPr lang="es-MX" sz="2400"/>
        </a:p>
      </dgm:t>
    </dgm:pt>
    <dgm:pt modelId="{4D71A7D9-17C7-4D91-9230-462E23FE69D7}" type="sibTrans" cxnId="{BDC4BDC3-3B33-419C-89EC-ADB1ABCDF1EA}">
      <dgm:prSet/>
      <dgm:spPr/>
      <dgm:t>
        <a:bodyPr/>
        <a:lstStyle/>
        <a:p>
          <a:endParaRPr lang="es-MX" sz="2400"/>
        </a:p>
      </dgm:t>
    </dgm:pt>
    <dgm:pt modelId="{F1715ECA-5F1C-4C15-BC8B-A0210AFDF77D}">
      <dgm:prSet phldrT="[Text]" custT="1"/>
      <dgm:spPr/>
      <dgm:t>
        <a:bodyPr/>
        <a:lstStyle/>
        <a:p>
          <a:r>
            <a:rPr lang="en-US" sz="2000" dirty="0" smtClean="0"/>
            <a:t>Increasing quality </a:t>
          </a:r>
        </a:p>
        <a:p>
          <a:r>
            <a:rPr lang="en-US" sz="2000" dirty="0" smtClean="0"/>
            <a:t>of life</a:t>
          </a:r>
          <a:endParaRPr lang="es-MX" sz="2000" dirty="0"/>
        </a:p>
      </dgm:t>
    </dgm:pt>
    <dgm:pt modelId="{963EE336-B2F6-477C-9328-258B398B6D25}" type="parTrans" cxnId="{2F01211B-6868-4BD9-987F-279A2056FB21}">
      <dgm:prSet/>
      <dgm:spPr/>
      <dgm:t>
        <a:bodyPr/>
        <a:lstStyle/>
        <a:p>
          <a:endParaRPr lang="es-MX" sz="2400"/>
        </a:p>
      </dgm:t>
    </dgm:pt>
    <dgm:pt modelId="{93C93AAC-4274-4552-92EB-93AE98CCF1DF}" type="sibTrans" cxnId="{2F01211B-6868-4BD9-987F-279A2056FB21}">
      <dgm:prSet/>
      <dgm:spPr/>
      <dgm:t>
        <a:bodyPr/>
        <a:lstStyle/>
        <a:p>
          <a:endParaRPr lang="es-MX" sz="2400"/>
        </a:p>
      </dgm:t>
    </dgm:pt>
    <dgm:pt modelId="{9067984A-564B-4A61-BCDB-2A2C252848D3}" type="pres">
      <dgm:prSet presAssocID="{987C883B-60B2-44BE-8EE8-A4C051CC6E60}" presName="Name0" presStyleCnt="0">
        <dgm:presLayoutVars>
          <dgm:dir/>
          <dgm:animOne val="branch"/>
          <dgm:animLvl val="lvl"/>
        </dgm:presLayoutVars>
      </dgm:prSet>
      <dgm:spPr/>
    </dgm:pt>
    <dgm:pt modelId="{E6497451-299F-4E8B-9EAE-42796BE1DED3}" type="pres">
      <dgm:prSet presAssocID="{533FBC9E-DF9F-4C61-8277-730521FE05CA}" presName="chaos" presStyleCnt="0"/>
      <dgm:spPr/>
    </dgm:pt>
    <dgm:pt modelId="{DC0AB2D8-D8E1-47DB-A420-599BA45FE99C}" type="pres">
      <dgm:prSet presAssocID="{533FBC9E-DF9F-4C61-8277-730521FE05CA}" presName="parTx1" presStyleLbl="revTx" presStyleIdx="0" presStyleCnt="4" custScaleY="164062"/>
      <dgm:spPr/>
      <dgm:t>
        <a:bodyPr/>
        <a:lstStyle/>
        <a:p>
          <a:endParaRPr lang="es-MX"/>
        </a:p>
      </dgm:t>
    </dgm:pt>
    <dgm:pt modelId="{21F06DB4-E116-4BA5-8FE5-9F1C72F2950C}" type="pres">
      <dgm:prSet presAssocID="{533FBC9E-DF9F-4C61-8277-730521FE05CA}" presName="c1" presStyleLbl="node1" presStyleIdx="0" presStyleCnt="19"/>
      <dgm:spPr/>
    </dgm:pt>
    <dgm:pt modelId="{6F19B570-0953-4F17-B1F8-49CDE0FBEBA6}" type="pres">
      <dgm:prSet presAssocID="{533FBC9E-DF9F-4C61-8277-730521FE05CA}" presName="c2" presStyleLbl="node1" presStyleIdx="1" presStyleCnt="19"/>
      <dgm:spPr/>
    </dgm:pt>
    <dgm:pt modelId="{E5B2753A-BF73-4E64-839B-624DFB07044B}" type="pres">
      <dgm:prSet presAssocID="{533FBC9E-DF9F-4C61-8277-730521FE05CA}" presName="c3" presStyleLbl="node1" presStyleIdx="2" presStyleCnt="19"/>
      <dgm:spPr/>
    </dgm:pt>
    <dgm:pt modelId="{2CBFEA29-4D23-48B5-BCF6-1D2299ED3967}" type="pres">
      <dgm:prSet presAssocID="{533FBC9E-DF9F-4C61-8277-730521FE05CA}" presName="c4" presStyleLbl="node1" presStyleIdx="3" presStyleCnt="19"/>
      <dgm:spPr/>
    </dgm:pt>
    <dgm:pt modelId="{3136CEB4-189B-451F-8EBC-05B57CBA6DB8}" type="pres">
      <dgm:prSet presAssocID="{533FBC9E-DF9F-4C61-8277-730521FE05CA}" presName="c5" presStyleLbl="node1" presStyleIdx="4" presStyleCnt="19"/>
      <dgm:spPr/>
    </dgm:pt>
    <dgm:pt modelId="{8518CC0D-0EF3-4BD4-BE27-BD2E1C7AAA2B}" type="pres">
      <dgm:prSet presAssocID="{533FBC9E-DF9F-4C61-8277-730521FE05CA}" presName="c6" presStyleLbl="node1" presStyleIdx="5" presStyleCnt="19"/>
      <dgm:spPr/>
    </dgm:pt>
    <dgm:pt modelId="{11183FC1-3985-4036-AE57-2768D996EF8C}" type="pres">
      <dgm:prSet presAssocID="{533FBC9E-DF9F-4C61-8277-730521FE05CA}" presName="c7" presStyleLbl="node1" presStyleIdx="6" presStyleCnt="19"/>
      <dgm:spPr/>
    </dgm:pt>
    <dgm:pt modelId="{16B328B9-6E5F-40F5-AFE3-F8D48A1931AB}" type="pres">
      <dgm:prSet presAssocID="{533FBC9E-DF9F-4C61-8277-730521FE05CA}" presName="c8" presStyleLbl="node1" presStyleIdx="7" presStyleCnt="19"/>
      <dgm:spPr/>
    </dgm:pt>
    <dgm:pt modelId="{50D9A9A4-0AE6-417D-8F43-A6EFCEC498ED}" type="pres">
      <dgm:prSet presAssocID="{533FBC9E-DF9F-4C61-8277-730521FE05CA}" presName="c9" presStyleLbl="node1" presStyleIdx="8" presStyleCnt="19"/>
      <dgm:spPr/>
    </dgm:pt>
    <dgm:pt modelId="{FD5B4594-F83D-47EE-94BD-741063A9E392}" type="pres">
      <dgm:prSet presAssocID="{533FBC9E-DF9F-4C61-8277-730521FE05CA}" presName="c10" presStyleLbl="node1" presStyleIdx="9" presStyleCnt="19"/>
      <dgm:spPr/>
    </dgm:pt>
    <dgm:pt modelId="{8801CD9D-F84D-4F69-A76C-9CA75922ED0D}" type="pres">
      <dgm:prSet presAssocID="{533FBC9E-DF9F-4C61-8277-730521FE05CA}" presName="c11" presStyleLbl="node1" presStyleIdx="10" presStyleCnt="19"/>
      <dgm:spPr/>
    </dgm:pt>
    <dgm:pt modelId="{ED78FB05-CD5A-48DD-9FEE-1A87A44D0E06}" type="pres">
      <dgm:prSet presAssocID="{533FBC9E-DF9F-4C61-8277-730521FE05CA}" presName="c12" presStyleLbl="node1" presStyleIdx="11" presStyleCnt="19"/>
      <dgm:spPr/>
    </dgm:pt>
    <dgm:pt modelId="{C02062F2-8D5F-40F3-91DA-0CF63C2D39F6}" type="pres">
      <dgm:prSet presAssocID="{533FBC9E-DF9F-4C61-8277-730521FE05CA}" presName="c13" presStyleLbl="node1" presStyleIdx="12" presStyleCnt="19"/>
      <dgm:spPr/>
    </dgm:pt>
    <dgm:pt modelId="{34DCA495-E953-4C8D-AE67-1A53F13916BE}" type="pres">
      <dgm:prSet presAssocID="{533FBC9E-DF9F-4C61-8277-730521FE05CA}" presName="c14" presStyleLbl="node1" presStyleIdx="13" presStyleCnt="19"/>
      <dgm:spPr/>
    </dgm:pt>
    <dgm:pt modelId="{30A6F8A8-8BA2-415F-B96B-AFF6D1E120E3}" type="pres">
      <dgm:prSet presAssocID="{533FBC9E-DF9F-4C61-8277-730521FE05CA}" presName="c15" presStyleLbl="node1" presStyleIdx="14" presStyleCnt="19"/>
      <dgm:spPr/>
    </dgm:pt>
    <dgm:pt modelId="{17E2ED2A-DE44-473C-8AC6-ED3C2DF9C5AF}" type="pres">
      <dgm:prSet presAssocID="{533FBC9E-DF9F-4C61-8277-730521FE05CA}" presName="c16" presStyleLbl="node1" presStyleIdx="15" presStyleCnt="19"/>
      <dgm:spPr/>
    </dgm:pt>
    <dgm:pt modelId="{B7D45092-B8AB-415C-93A9-676E0B16C8C4}" type="pres">
      <dgm:prSet presAssocID="{533FBC9E-DF9F-4C61-8277-730521FE05CA}" presName="c17" presStyleLbl="node1" presStyleIdx="16" presStyleCnt="19"/>
      <dgm:spPr/>
    </dgm:pt>
    <dgm:pt modelId="{32F9C8E8-6CEE-43F4-B95F-06B3797A5DE2}" type="pres">
      <dgm:prSet presAssocID="{533FBC9E-DF9F-4C61-8277-730521FE05CA}" presName="c18" presStyleLbl="node1" presStyleIdx="17" presStyleCnt="19"/>
      <dgm:spPr/>
    </dgm:pt>
    <dgm:pt modelId="{96BC0CB6-8569-4337-B0AE-B03C99A61D6D}" type="pres">
      <dgm:prSet presAssocID="{1AC25491-86A3-4A99-8385-AFDF75AFED96}" presName="chevronComposite1" presStyleCnt="0"/>
      <dgm:spPr/>
    </dgm:pt>
    <dgm:pt modelId="{B3D93B88-5BD9-4D27-B4D6-4C81140670B1}" type="pres">
      <dgm:prSet presAssocID="{1AC25491-86A3-4A99-8385-AFDF75AFED96}" presName="chevron1" presStyleLbl="sibTrans2D1" presStyleIdx="0" presStyleCnt="4"/>
      <dgm:spPr/>
    </dgm:pt>
    <dgm:pt modelId="{FE4D54DE-FDF0-4638-8418-B131ED377A0E}" type="pres">
      <dgm:prSet presAssocID="{1AC25491-86A3-4A99-8385-AFDF75AFED96}" presName="spChevron1" presStyleCnt="0"/>
      <dgm:spPr/>
    </dgm:pt>
    <dgm:pt modelId="{748FD548-D50E-4C6C-A96D-06056CBD5BF7}" type="pres">
      <dgm:prSet presAssocID="{73697255-B06E-49A7-90D0-BFCB9869A630}" presName="middle" presStyleCnt="0"/>
      <dgm:spPr/>
    </dgm:pt>
    <dgm:pt modelId="{04C71019-9DCA-4F02-B093-D93ED7A6D4BF}" type="pres">
      <dgm:prSet presAssocID="{73697255-B06E-49A7-90D0-BFCB9869A630}" presName="parTxMid" presStyleLbl="revTx" presStyleIdx="1" presStyleCnt="4" custScaleX="163595"/>
      <dgm:spPr/>
      <dgm:t>
        <a:bodyPr/>
        <a:lstStyle/>
        <a:p>
          <a:endParaRPr lang="es-MX"/>
        </a:p>
      </dgm:t>
    </dgm:pt>
    <dgm:pt modelId="{A84151D7-A2ED-4C6E-B1B7-2C1671C404D7}" type="pres">
      <dgm:prSet presAssocID="{73697255-B06E-49A7-90D0-BFCB9869A630}" presName="spMid" presStyleCnt="0"/>
      <dgm:spPr/>
    </dgm:pt>
    <dgm:pt modelId="{6E0FF118-7AFE-4E18-ADFE-5B74D41E5F8D}" type="pres">
      <dgm:prSet presAssocID="{9DF57316-E57B-4C2B-852B-CA3FBF1FD73C}" presName="chevronComposite1" presStyleCnt="0"/>
      <dgm:spPr/>
    </dgm:pt>
    <dgm:pt modelId="{7B5FC02E-2EBA-42F1-B467-D7552D012F55}" type="pres">
      <dgm:prSet presAssocID="{9DF57316-E57B-4C2B-852B-CA3FBF1FD73C}" presName="chevron1" presStyleLbl="sibTrans2D1" presStyleIdx="1" presStyleCnt="4"/>
      <dgm:spPr/>
    </dgm:pt>
    <dgm:pt modelId="{9B9A0C28-76E6-4F70-A716-82CF3EC01E33}" type="pres">
      <dgm:prSet presAssocID="{9DF57316-E57B-4C2B-852B-CA3FBF1FD73C}" presName="spChevron1" presStyleCnt="0"/>
      <dgm:spPr/>
    </dgm:pt>
    <dgm:pt modelId="{5EE2A770-6F28-4C0A-9F18-B22048CBCC12}" type="pres">
      <dgm:prSet presAssocID="{22C24CFA-66B6-4BBF-97D8-4FCDF737B801}" presName="middle" presStyleCnt="0"/>
      <dgm:spPr/>
    </dgm:pt>
    <dgm:pt modelId="{9F72CF5C-61C8-48B3-9DCA-DEBB5E68303F}" type="pres">
      <dgm:prSet presAssocID="{22C24CFA-66B6-4BBF-97D8-4FCDF737B801}" presName="parTxMid" presStyleLbl="revTx" presStyleIdx="2" presStyleCnt="4" custScaleX="145950"/>
      <dgm:spPr/>
      <dgm:t>
        <a:bodyPr/>
        <a:lstStyle/>
        <a:p>
          <a:endParaRPr lang="es-MX"/>
        </a:p>
      </dgm:t>
    </dgm:pt>
    <dgm:pt modelId="{DA72CAB5-8E39-45CF-9625-E0516F820D25}" type="pres">
      <dgm:prSet presAssocID="{22C24CFA-66B6-4BBF-97D8-4FCDF737B801}" presName="spMid" presStyleCnt="0"/>
      <dgm:spPr/>
    </dgm:pt>
    <dgm:pt modelId="{7B2EC46C-8C9E-4193-8FE8-B2022DE1F121}" type="pres">
      <dgm:prSet presAssocID="{97DE5B04-5565-4411-B072-93131CCC352F}" presName="chevronComposite1" presStyleCnt="0"/>
      <dgm:spPr/>
    </dgm:pt>
    <dgm:pt modelId="{69BE5598-40D8-4872-9118-5DAD593EF819}" type="pres">
      <dgm:prSet presAssocID="{97DE5B04-5565-4411-B072-93131CCC352F}" presName="chevron1" presStyleLbl="sibTrans2D1" presStyleIdx="2" presStyleCnt="4" custScaleX="63550"/>
      <dgm:spPr/>
    </dgm:pt>
    <dgm:pt modelId="{8BC464F7-085D-4CB9-9C79-7007A218F7E5}" type="pres">
      <dgm:prSet presAssocID="{97DE5B04-5565-4411-B072-93131CCC352F}" presName="spChevron1" presStyleCnt="0"/>
      <dgm:spPr/>
    </dgm:pt>
    <dgm:pt modelId="{CDF9A7D0-E13C-473A-86FB-966F69FBD3EF}" type="pres">
      <dgm:prSet presAssocID="{73EF1BA2-F0B1-4BD2-B832-6F70B13E6D38}" presName="middle" presStyleCnt="0"/>
      <dgm:spPr/>
    </dgm:pt>
    <dgm:pt modelId="{9E7AF50F-0C2E-467B-816B-152673A2406C}" type="pres">
      <dgm:prSet presAssocID="{73EF1BA2-F0B1-4BD2-B832-6F70B13E6D38}" presName="parTxMid" presStyleLbl="revTx" presStyleIdx="3" presStyleCnt="4" custScaleX="127210"/>
      <dgm:spPr/>
      <dgm:t>
        <a:bodyPr/>
        <a:lstStyle/>
        <a:p>
          <a:endParaRPr lang="es-MX"/>
        </a:p>
      </dgm:t>
    </dgm:pt>
    <dgm:pt modelId="{F4C8FBC7-1690-4862-8DDD-761F5020AE2B}" type="pres">
      <dgm:prSet presAssocID="{73EF1BA2-F0B1-4BD2-B832-6F70B13E6D38}" presName="spMid" presStyleCnt="0"/>
      <dgm:spPr/>
    </dgm:pt>
    <dgm:pt modelId="{E6F1D67E-1A25-4476-AD7F-F7FB2E679285}" type="pres">
      <dgm:prSet presAssocID="{4D71A7D9-17C7-4D91-9230-462E23FE69D7}" presName="chevronComposite1" presStyleCnt="0"/>
      <dgm:spPr/>
    </dgm:pt>
    <dgm:pt modelId="{7A869439-1C71-498E-8DBC-9B6A6A68069D}" type="pres">
      <dgm:prSet presAssocID="{4D71A7D9-17C7-4D91-9230-462E23FE69D7}" presName="chevron1" presStyleLbl="sibTrans2D1" presStyleIdx="3" presStyleCnt="4"/>
      <dgm:spPr/>
    </dgm:pt>
    <dgm:pt modelId="{C15F5CBD-1972-4CD7-9548-ED5AEE238E0D}" type="pres">
      <dgm:prSet presAssocID="{4D71A7D9-17C7-4D91-9230-462E23FE69D7}" presName="spChevron1" presStyleCnt="0"/>
      <dgm:spPr/>
    </dgm:pt>
    <dgm:pt modelId="{CF6E3BA5-4287-438C-9494-A9D15E10F3E5}" type="pres">
      <dgm:prSet presAssocID="{F1715ECA-5F1C-4C15-BC8B-A0210AFDF77D}" presName="last" presStyleCnt="0"/>
      <dgm:spPr/>
    </dgm:pt>
    <dgm:pt modelId="{243E5FAA-03CD-4D66-B630-1E30AF25DA3C}" type="pres">
      <dgm:prSet presAssocID="{F1715ECA-5F1C-4C15-BC8B-A0210AFDF77D}" presName="circleTx" presStyleLbl="node1" presStyleIdx="18" presStyleCnt="19" custScaleX="207824" custScaleY="182572"/>
      <dgm:spPr/>
      <dgm:t>
        <a:bodyPr/>
        <a:lstStyle/>
        <a:p>
          <a:endParaRPr lang="es-MX"/>
        </a:p>
      </dgm:t>
    </dgm:pt>
    <dgm:pt modelId="{E449D76A-0C3C-40E5-B5F9-DE6F3FE407DF}" type="pres">
      <dgm:prSet presAssocID="{F1715ECA-5F1C-4C15-BC8B-A0210AFDF77D}" presName="spN" presStyleCnt="0"/>
      <dgm:spPr/>
    </dgm:pt>
  </dgm:ptLst>
  <dgm:cxnLst>
    <dgm:cxn modelId="{153DCEB2-9D1E-4D54-97D8-3B92F1761910}" type="presOf" srcId="{F1715ECA-5F1C-4C15-BC8B-A0210AFDF77D}" destId="{243E5FAA-03CD-4D66-B630-1E30AF25DA3C}" srcOrd="0" destOrd="0" presId="urn:microsoft.com/office/officeart/2009/3/layout/RandomtoResultProcess"/>
    <dgm:cxn modelId="{E5AF89FE-6662-4ADF-BE9E-0858CDA1CA72}" srcId="{987C883B-60B2-44BE-8EE8-A4C051CC6E60}" destId="{533FBC9E-DF9F-4C61-8277-730521FE05CA}" srcOrd="0" destOrd="0" parTransId="{491B28D6-FE07-4EA2-BB1B-6C4614FEB076}" sibTransId="{1AC25491-86A3-4A99-8385-AFDF75AFED96}"/>
    <dgm:cxn modelId="{0A7C22E6-8F3D-417D-A561-188700020E9A}" type="presOf" srcId="{987C883B-60B2-44BE-8EE8-A4C051CC6E60}" destId="{9067984A-564B-4A61-BCDB-2A2C252848D3}" srcOrd="0" destOrd="0" presId="urn:microsoft.com/office/officeart/2009/3/layout/RandomtoResultProcess"/>
    <dgm:cxn modelId="{2507EC8D-51F9-4DE2-B346-644598F6E1DB}" type="presOf" srcId="{533FBC9E-DF9F-4C61-8277-730521FE05CA}" destId="{DC0AB2D8-D8E1-47DB-A420-599BA45FE99C}" srcOrd="0" destOrd="0" presId="urn:microsoft.com/office/officeart/2009/3/layout/RandomtoResultProcess"/>
    <dgm:cxn modelId="{F074B3E0-C4A6-4E03-9519-CB4F2A5EDBF5}" srcId="{987C883B-60B2-44BE-8EE8-A4C051CC6E60}" destId="{73697255-B06E-49A7-90D0-BFCB9869A630}" srcOrd="1" destOrd="0" parTransId="{614AAE6A-4942-4E12-9158-B102234046AE}" sibTransId="{9DF57316-E57B-4C2B-852B-CA3FBF1FD73C}"/>
    <dgm:cxn modelId="{B12C7B31-A5B6-4BC8-8A1F-1A80A9228E9A}" type="presOf" srcId="{22C24CFA-66B6-4BBF-97D8-4FCDF737B801}" destId="{9F72CF5C-61C8-48B3-9DCA-DEBB5E68303F}" srcOrd="0" destOrd="0" presId="urn:microsoft.com/office/officeart/2009/3/layout/RandomtoResultProcess"/>
    <dgm:cxn modelId="{0530DE50-986F-4AEC-95DB-5BA67B68238A}" type="presOf" srcId="{73EF1BA2-F0B1-4BD2-B832-6F70B13E6D38}" destId="{9E7AF50F-0C2E-467B-816B-152673A2406C}" srcOrd="0" destOrd="0" presId="urn:microsoft.com/office/officeart/2009/3/layout/RandomtoResultProcess"/>
    <dgm:cxn modelId="{DED72231-3760-43CB-9E3E-8BB1BA61A5D4}" srcId="{987C883B-60B2-44BE-8EE8-A4C051CC6E60}" destId="{22C24CFA-66B6-4BBF-97D8-4FCDF737B801}" srcOrd="2" destOrd="0" parTransId="{9C50012F-DCB9-4B98-AAE9-AB4040AE4B55}" sibTransId="{97DE5B04-5565-4411-B072-93131CCC352F}"/>
    <dgm:cxn modelId="{2F01211B-6868-4BD9-987F-279A2056FB21}" srcId="{987C883B-60B2-44BE-8EE8-A4C051CC6E60}" destId="{F1715ECA-5F1C-4C15-BC8B-A0210AFDF77D}" srcOrd="4" destOrd="0" parTransId="{963EE336-B2F6-477C-9328-258B398B6D25}" sibTransId="{93C93AAC-4274-4552-92EB-93AE98CCF1DF}"/>
    <dgm:cxn modelId="{79870A9D-2F98-474B-BFA7-8BA6C73A1394}" type="presOf" srcId="{73697255-B06E-49A7-90D0-BFCB9869A630}" destId="{04C71019-9DCA-4F02-B093-D93ED7A6D4BF}" srcOrd="0" destOrd="0" presId="urn:microsoft.com/office/officeart/2009/3/layout/RandomtoResultProcess"/>
    <dgm:cxn modelId="{BDC4BDC3-3B33-419C-89EC-ADB1ABCDF1EA}" srcId="{987C883B-60B2-44BE-8EE8-A4C051CC6E60}" destId="{73EF1BA2-F0B1-4BD2-B832-6F70B13E6D38}" srcOrd="3" destOrd="0" parTransId="{E1758199-CB7A-4050-8A58-DAB985114F0B}" sibTransId="{4D71A7D9-17C7-4D91-9230-462E23FE69D7}"/>
    <dgm:cxn modelId="{CF82F713-CAC1-4FC0-B7E3-61A0DCF82062}" type="presParOf" srcId="{9067984A-564B-4A61-BCDB-2A2C252848D3}" destId="{E6497451-299F-4E8B-9EAE-42796BE1DED3}" srcOrd="0" destOrd="0" presId="urn:microsoft.com/office/officeart/2009/3/layout/RandomtoResultProcess"/>
    <dgm:cxn modelId="{17F0A361-E1A5-4ED5-A401-7EA3CBC1B7C0}" type="presParOf" srcId="{E6497451-299F-4E8B-9EAE-42796BE1DED3}" destId="{DC0AB2D8-D8E1-47DB-A420-599BA45FE99C}" srcOrd="0" destOrd="0" presId="urn:microsoft.com/office/officeart/2009/3/layout/RandomtoResultProcess"/>
    <dgm:cxn modelId="{5772A230-6FDD-43EE-8EBD-DCA8B8390FCE}" type="presParOf" srcId="{E6497451-299F-4E8B-9EAE-42796BE1DED3}" destId="{21F06DB4-E116-4BA5-8FE5-9F1C72F2950C}" srcOrd="1" destOrd="0" presId="urn:microsoft.com/office/officeart/2009/3/layout/RandomtoResultProcess"/>
    <dgm:cxn modelId="{9B30D87C-71A8-4649-ACE9-F3F37BDA5FB4}" type="presParOf" srcId="{E6497451-299F-4E8B-9EAE-42796BE1DED3}" destId="{6F19B570-0953-4F17-B1F8-49CDE0FBEBA6}" srcOrd="2" destOrd="0" presId="urn:microsoft.com/office/officeart/2009/3/layout/RandomtoResultProcess"/>
    <dgm:cxn modelId="{AA6DBDDC-772A-413A-AF25-59726BD1733C}" type="presParOf" srcId="{E6497451-299F-4E8B-9EAE-42796BE1DED3}" destId="{E5B2753A-BF73-4E64-839B-624DFB07044B}" srcOrd="3" destOrd="0" presId="urn:microsoft.com/office/officeart/2009/3/layout/RandomtoResultProcess"/>
    <dgm:cxn modelId="{7820F578-4CD7-4583-8C42-993C0E8DCFE3}" type="presParOf" srcId="{E6497451-299F-4E8B-9EAE-42796BE1DED3}" destId="{2CBFEA29-4D23-48B5-BCF6-1D2299ED3967}" srcOrd="4" destOrd="0" presId="urn:microsoft.com/office/officeart/2009/3/layout/RandomtoResultProcess"/>
    <dgm:cxn modelId="{5224598B-22A9-4929-91BF-71BDE7EEC344}" type="presParOf" srcId="{E6497451-299F-4E8B-9EAE-42796BE1DED3}" destId="{3136CEB4-189B-451F-8EBC-05B57CBA6DB8}" srcOrd="5" destOrd="0" presId="urn:microsoft.com/office/officeart/2009/3/layout/RandomtoResultProcess"/>
    <dgm:cxn modelId="{56BB53D9-2321-4C83-A2D8-13B7C94B7718}" type="presParOf" srcId="{E6497451-299F-4E8B-9EAE-42796BE1DED3}" destId="{8518CC0D-0EF3-4BD4-BE27-BD2E1C7AAA2B}" srcOrd="6" destOrd="0" presId="urn:microsoft.com/office/officeart/2009/3/layout/RandomtoResultProcess"/>
    <dgm:cxn modelId="{9A239AF7-EEBF-4DF3-963C-8CA8294E0CB1}" type="presParOf" srcId="{E6497451-299F-4E8B-9EAE-42796BE1DED3}" destId="{11183FC1-3985-4036-AE57-2768D996EF8C}" srcOrd="7" destOrd="0" presId="urn:microsoft.com/office/officeart/2009/3/layout/RandomtoResultProcess"/>
    <dgm:cxn modelId="{7D1771B9-2CCA-41EB-988A-234245AB1227}" type="presParOf" srcId="{E6497451-299F-4E8B-9EAE-42796BE1DED3}" destId="{16B328B9-6E5F-40F5-AFE3-F8D48A1931AB}" srcOrd="8" destOrd="0" presId="urn:microsoft.com/office/officeart/2009/3/layout/RandomtoResultProcess"/>
    <dgm:cxn modelId="{537C69C1-C8B2-4B1D-AA70-22E007524017}" type="presParOf" srcId="{E6497451-299F-4E8B-9EAE-42796BE1DED3}" destId="{50D9A9A4-0AE6-417D-8F43-A6EFCEC498ED}" srcOrd="9" destOrd="0" presId="urn:microsoft.com/office/officeart/2009/3/layout/RandomtoResultProcess"/>
    <dgm:cxn modelId="{9FD45DA1-63B2-404C-986A-97694478E3E4}" type="presParOf" srcId="{E6497451-299F-4E8B-9EAE-42796BE1DED3}" destId="{FD5B4594-F83D-47EE-94BD-741063A9E392}" srcOrd="10" destOrd="0" presId="urn:microsoft.com/office/officeart/2009/3/layout/RandomtoResultProcess"/>
    <dgm:cxn modelId="{1CE48BFA-165C-45DD-B3F8-821732D00BD6}" type="presParOf" srcId="{E6497451-299F-4E8B-9EAE-42796BE1DED3}" destId="{8801CD9D-F84D-4F69-A76C-9CA75922ED0D}" srcOrd="11" destOrd="0" presId="urn:microsoft.com/office/officeart/2009/3/layout/RandomtoResultProcess"/>
    <dgm:cxn modelId="{E0BA7271-5DF8-4237-B63A-40F38A7CE9D5}" type="presParOf" srcId="{E6497451-299F-4E8B-9EAE-42796BE1DED3}" destId="{ED78FB05-CD5A-48DD-9FEE-1A87A44D0E06}" srcOrd="12" destOrd="0" presId="urn:microsoft.com/office/officeart/2009/3/layout/RandomtoResultProcess"/>
    <dgm:cxn modelId="{E639BBB1-89A6-4D13-93D5-F25056491736}" type="presParOf" srcId="{E6497451-299F-4E8B-9EAE-42796BE1DED3}" destId="{C02062F2-8D5F-40F3-91DA-0CF63C2D39F6}" srcOrd="13" destOrd="0" presId="urn:microsoft.com/office/officeart/2009/3/layout/RandomtoResultProcess"/>
    <dgm:cxn modelId="{5E26C92E-C1B5-4B6D-A249-082430124C50}" type="presParOf" srcId="{E6497451-299F-4E8B-9EAE-42796BE1DED3}" destId="{34DCA495-E953-4C8D-AE67-1A53F13916BE}" srcOrd="14" destOrd="0" presId="urn:microsoft.com/office/officeart/2009/3/layout/RandomtoResultProcess"/>
    <dgm:cxn modelId="{4D9CA333-157D-4CF0-8783-A2BFEACC2B5E}" type="presParOf" srcId="{E6497451-299F-4E8B-9EAE-42796BE1DED3}" destId="{30A6F8A8-8BA2-415F-B96B-AFF6D1E120E3}" srcOrd="15" destOrd="0" presId="urn:microsoft.com/office/officeart/2009/3/layout/RandomtoResultProcess"/>
    <dgm:cxn modelId="{A30D0BDC-F9ED-4A9F-98C8-F9281FE87EC1}" type="presParOf" srcId="{E6497451-299F-4E8B-9EAE-42796BE1DED3}" destId="{17E2ED2A-DE44-473C-8AC6-ED3C2DF9C5AF}" srcOrd="16" destOrd="0" presId="urn:microsoft.com/office/officeart/2009/3/layout/RandomtoResultProcess"/>
    <dgm:cxn modelId="{24908416-3EEB-4BB2-9225-12D9118921DF}" type="presParOf" srcId="{E6497451-299F-4E8B-9EAE-42796BE1DED3}" destId="{B7D45092-B8AB-415C-93A9-676E0B16C8C4}" srcOrd="17" destOrd="0" presId="urn:microsoft.com/office/officeart/2009/3/layout/RandomtoResultProcess"/>
    <dgm:cxn modelId="{10685876-06FE-4D1D-9910-585861BE6CE1}" type="presParOf" srcId="{E6497451-299F-4E8B-9EAE-42796BE1DED3}" destId="{32F9C8E8-6CEE-43F4-B95F-06B3797A5DE2}" srcOrd="18" destOrd="0" presId="urn:microsoft.com/office/officeart/2009/3/layout/RandomtoResultProcess"/>
    <dgm:cxn modelId="{BCD49E79-E27D-4BA9-AC24-E3B6D0046008}" type="presParOf" srcId="{9067984A-564B-4A61-BCDB-2A2C252848D3}" destId="{96BC0CB6-8569-4337-B0AE-B03C99A61D6D}" srcOrd="1" destOrd="0" presId="urn:microsoft.com/office/officeart/2009/3/layout/RandomtoResultProcess"/>
    <dgm:cxn modelId="{9D6A2AE2-671D-46F5-8971-C8F26E4B1D50}" type="presParOf" srcId="{96BC0CB6-8569-4337-B0AE-B03C99A61D6D}" destId="{B3D93B88-5BD9-4D27-B4D6-4C81140670B1}" srcOrd="0" destOrd="0" presId="urn:microsoft.com/office/officeart/2009/3/layout/RandomtoResultProcess"/>
    <dgm:cxn modelId="{4D7EB0C6-39D9-42DA-8DAB-2B396A7AE756}" type="presParOf" srcId="{96BC0CB6-8569-4337-B0AE-B03C99A61D6D}" destId="{FE4D54DE-FDF0-4638-8418-B131ED377A0E}" srcOrd="1" destOrd="0" presId="urn:microsoft.com/office/officeart/2009/3/layout/RandomtoResultProcess"/>
    <dgm:cxn modelId="{E3978337-4331-4863-8BD6-FE6AADCFB7DB}" type="presParOf" srcId="{9067984A-564B-4A61-BCDB-2A2C252848D3}" destId="{748FD548-D50E-4C6C-A96D-06056CBD5BF7}" srcOrd="2" destOrd="0" presId="urn:microsoft.com/office/officeart/2009/3/layout/RandomtoResultProcess"/>
    <dgm:cxn modelId="{6B614E7C-4BE8-47B1-B906-1ADA3899F9A4}" type="presParOf" srcId="{748FD548-D50E-4C6C-A96D-06056CBD5BF7}" destId="{04C71019-9DCA-4F02-B093-D93ED7A6D4BF}" srcOrd="0" destOrd="0" presId="urn:microsoft.com/office/officeart/2009/3/layout/RandomtoResultProcess"/>
    <dgm:cxn modelId="{05BD5377-F3EC-4DC7-9C13-44E7C7BE9D22}" type="presParOf" srcId="{748FD548-D50E-4C6C-A96D-06056CBD5BF7}" destId="{A84151D7-A2ED-4C6E-B1B7-2C1671C404D7}" srcOrd="1" destOrd="0" presId="urn:microsoft.com/office/officeart/2009/3/layout/RandomtoResultProcess"/>
    <dgm:cxn modelId="{594D50A9-8CE4-4409-9206-816F7A3F80B5}" type="presParOf" srcId="{9067984A-564B-4A61-BCDB-2A2C252848D3}" destId="{6E0FF118-7AFE-4E18-ADFE-5B74D41E5F8D}" srcOrd="3" destOrd="0" presId="urn:microsoft.com/office/officeart/2009/3/layout/RandomtoResultProcess"/>
    <dgm:cxn modelId="{805010A8-2ED1-46FF-9E8C-BBAD3E05BA98}" type="presParOf" srcId="{6E0FF118-7AFE-4E18-ADFE-5B74D41E5F8D}" destId="{7B5FC02E-2EBA-42F1-B467-D7552D012F55}" srcOrd="0" destOrd="0" presId="urn:microsoft.com/office/officeart/2009/3/layout/RandomtoResultProcess"/>
    <dgm:cxn modelId="{74BFC4AF-3B37-4654-A762-5CC765CA338F}" type="presParOf" srcId="{6E0FF118-7AFE-4E18-ADFE-5B74D41E5F8D}" destId="{9B9A0C28-76E6-4F70-A716-82CF3EC01E33}" srcOrd="1" destOrd="0" presId="urn:microsoft.com/office/officeart/2009/3/layout/RandomtoResultProcess"/>
    <dgm:cxn modelId="{C3FE28F1-3A34-48B7-9C3C-851ADCA0E6B2}" type="presParOf" srcId="{9067984A-564B-4A61-BCDB-2A2C252848D3}" destId="{5EE2A770-6F28-4C0A-9F18-B22048CBCC12}" srcOrd="4" destOrd="0" presId="urn:microsoft.com/office/officeart/2009/3/layout/RandomtoResultProcess"/>
    <dgm:cxn modelId="{5434BD98-B6F4-4E50-92F7-23FE961AD1F6}" type="presParOf" srcId="{5EE2A770-6F28-4C0A-9F18-B22048CBCC12}" destId="{9F72CF5C-61C8-48B3-9DCA-DEBB5E68303F}" srcOrd="0" destOrd="0" presId="urn:microsoft.com/office/officeart/2009/3/layout/RandomtoResultProcess"/>
    <dgm:cxn modelId="{B7D8A593-8928-41DE-AAB2-BC15CC19D906}" type="presParOf" srcId="{5EE2A770-6F28-4C0A-9F18-B22048CBCC12}" destId="{DA72CAB5-8E39-45CF-9625-E0516F820D25}" srcOrd="1" destOrd="0" presId="urn:microsoft.com/office/officeart/2009/3/layout/RandomtoResultProcess"/>
    <dgm:cxn modelId="{5EDF0899-1D7C-43CB-945F-D872CC641843}" type="presParOf" srcId="{9067984A-564B-4A61-BCDB-2A2C252848D3}" destId="{7B2EC46C-8C9E-4193-8FE8-B2022DE1F121}" srcOrd="5" destOrd="0" presId="urn:microsoft.com/office/officeart/2009/3/layout/RandomtoResultProcess"/>
    <dgm:cxn modelId="{2E950AFF-C0B3-455C-8F08-2AD6B2C784BE}" type="presParOf" srcId="{7B2EC46C-8C9E-4193-8FE8-B2022DE1F121}" destId="{69BE5598-40D8-4872-9118-5DAD593EF819}" srcOrd="0" destOrd="0" presId="urn:microsoft.com/office/officeart/2009/3/layout/RandomtoResultProcess"/>
    <dgm:cxn modelId="{DB3B7160-5AA3-447A-9D91-E0C23A1AAAE2}" type="presParOf" srcId="{7B2EC46C-8C9E-4193-8FE8-B2022DE1F121}" destId="{8BC464F7-085D-4CB9-9C79-7007A218F7E5}" srcOrd="1" destOrd="0" presId="urn:microsoft.com/office/officeart/2009/3/layout/RandomtoResultProcess"/>
    <dgm:cxn modelId="{8C923691-7D9E-4947-88CF-4C7CA488F6F4}" type="presParOf" srcId="{9067984A-564B-4A61-BCDB-2A2C252848D3}" destId="{CDF9A7D0-E13C-473A-86FB-966F69FBD3EF}" srcOrd="6" destOrd="0" presId="urn:microsoft.com/office/officeart/2009/3/layout/RandomtoResultProcess"/>
    <dgm:cxn modelId="{832A41C7-AB2A-43CB-89B7-90D084A4753B}" type="presParOf" srcId="{CDF9A7D0-E13C-473A-86FB-966F69FBD3EF}" destId="{9E7AF50F-0C2E-467B-816B-152673A2406C}" srcOrd="0" destOrd="0" presId="urn:microsoft.com/office/officeart/2009/3/layout/RandomtoResultProcess"/>
    <dgm:cxn modelId="{FAE1DEF4-B44E-4E92-8800-81A189659C44}" type="presParOf" srcId="{CDF9A7D0-E13C-473A-86FB-966F69FBD3EF}" destId="{F4C8FBC7-1690-4862-8DDD-761F5020AE2B}" srcOrd="1" destOrd="0" presId="urn:microsoft.com/office/officeart/2009/3/layout/RandomtoResultProcess"/>
    <dgm:cxn modelId="{552355D0-6AC2-4173-A998-9D86344B6A71}" type="presParOf" srcId="{9067984A-564B-4A61-BCDB-2A2C252848D3}" destId="{E6F1D67E-1A25-4476-AD7F-F7FB2E679285}" srcOrd="7" destOrd="0" presId="urn:microsoft.com/office/officeart/2009/3/layout/RandomtoResultProcess"/>
    <dgm:cxn modelId="{05CEF401-4270-4321-9D53-2060ACFEC9B4}" type="presParOf" srcId="{E6F1D67E-1A25-4476-AD7F-F7FB2E679285}" destId="{7A869439-1C71-498E-8DBC-9B6A6A68069D}" srcOrd="0" destOrd="0" presId="urn:microsoft.com/office/officeart/2009/3/layout/RandomtoResultProcess"/>
    <dgm:cxn modelId="{31D86767-5CC5-49FB-9171-B994C3C34D83}" type="presParOf" srcId="{E6F1D67E-1A25-4476-AD7F-F7FB2E679285}" destId="{C15F5CBD-1972-4CD7-9548-ED5AEE238E0D}" srcOrd="1" destOrd="0" presId="urn:microsoft.com/office/officeart/2009/3/layout/RandomtoResultProcess"/>
    <dgm:cxn modelId="{C2291915-A1CE-47CA-9F62-276EBE6A48BB}" type="presParOf" srcId="{9067984A-564B-4A61-BCDB-2A2C252848D3}" destId="{CF6E3BA5-4287-438C-9494-A9D15E10F3E5}" srcOrd="8" destOrd="0" presId="urn:microsoft.com/office/officeart/2009/3/layout/RandomtoResultProcess"/>
    <dgm:cxn modelId="{7CFEED2F-7CA9-44C3-A354-CF9AC01FD7DE}" type="presParOf" srcId="{CF6E3BA5-4287-438C-9494-A9D15E10F3E5}" destId="{243E5FAA-03CD-4D66-B630-1E30AF25DA3C}" srcOrd="0" destOrd="0" presId="urn:microsoft.com/office/officeart/2009/3/layout/RandomtoResultProcess"/>
    <dgm:cxn modelId="{DD088BA4-D9CC-4346-B10F-94246728FDED}" type="presParOf" srcId="{CF6E3BA5-4287-438C-9494-A9D15E10F3E5}" destId="{E449D76A-0C3C-40E5-B5F9-DE6F3FE407DF}" srcOrd="1" destOrd="0" presId="urn:microsoft.com/office/officeart/2009/3/layout/RandomtoResul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1.73246E-7</cdr:x>
      <cdr:y>0.02664</cdr:y>
    </cdr:from>
    <cdr:to>
      <cdr:x>0.98038</cdr:x>
      <cdr:y>0.15982</cdr:y>
    </cdr:to>
    <cdr:sp macro="" textlink="">
      <cdr:nvSpPr>
        <cdr:cNvPr id="2" name="Text Box 1"/>
        <cdr:cNvSpPr txBox="1"/>
      </cdr:nvSpPr>
      <cdr:spPr>
        <a:xfrm xmlns:a="http://schemas.openxmlformats.org/drawingml/2006/main">
          <a:off x="1" y="69012"/>
          <a:ext cx="5658928" cy="3450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CA" sz="1600" dirty="0">
              <a:solidFill>
                <a:schemeClr val="tx1"/>
              </a:solidFill>
              <a:latin typeface="+mn-lt"/>
            </a:rPr>
            <a:t>Canada – Permanent residents </a:t>
          </a:r>
          <a:r>
            <a:rPr lang="en-CA" sz="1600" i="0" dirty="0">
              <a:effectLst/>
              <a:latin typeface="+mn-lt"/>
            </a:rPr>
            <a:t>by category</a:t>
          </a:r>
          <a:endParaRPr lang="en-US" sz="1600" i="0" dirty="0">
            <a:effectLst/>
            <a:latin typeface="+mn-lt"/>
          </a:endParaRPr>
        </a:p>
        <a:p xmlns:a="http://schemas.openxmlformats.org/drawingml/2006/main">
          <a:endParaRPr lang="en-US" sz="1100" dirty="0">
            <a:latin typeface="+mn-lt"/>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037840" cy="464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3177" tIns="46589" rIns="93177" bIns="46589" numCol="1" anchor="t" anchorCtr="0" compatLnSpc="1">
            <a:prstTxWarp prst="textNoShape">
              <a:avLst/>
            </a:prstTxWarp>
          </a:bodyPr>
          <a:lstStyle>
            <a:lvl1pPr eaLnBrk="0" hangingPunct="0">
              <a:defRPr sz="1200" dirty="0">
                <a:latin typeface="Arial" charset="0"/>
                <a:ea typeface="ＭＳ Ｐゴシック" charset="0"/>
                <a:cs typeface="ＭＳ Ｐゴシック" charset="0"/>
              </a:defRPr>
            </a:lvl1pPr>
          </a:lstStyle>
          <a:p>
            <a:pPr>
              <a:defRPr/>
            </a:pPr>
            <a:endParaRPr lang="en-US" dirty="0"/>
          </a:p>
        </p:txBody>
      </p:sp>
      <p:sp>
        <p:nvSpPr>
          <p:cNvPr id="30723" name="Rectangle 3"/>
          <p:cNvSpPr>
            <a:spLocks noGrp="1" noChangeArrowheads="1"/>
          </p:cNvSpPr>
          <p:nvPr>
            <p:ph type="dt" sz="quarter" idx="1"/>
          </p:nvPr>
        </p:nvSpPr>
        <p:spPr bwMode="auto">
          <a:xfrm>
            <a:off x="3972560" y="0"/>
            <a:ext cx="3037840" cy="464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3177" tIns="46589" rIns="93177" bIns="46589" numCol="1" anchor="t" anchorCtr="0" compatLnSpc="1">
            <a:prstTxWarp prst="textNoShape">
              <a:avLst/>
            </a:prstTxWarp>
          </a:bodyPr>
          <a:lstStyle>
            <a:lvl1pPr algn="r" eaLnBrk="0" hangingPunct="0">
              <a:defRPr sz="1200" dirty="0">
                <a:latin typeface="Arial" charset="0"/>
                <a:ea typeface="ＭＳ Ｐゴシック" charset="0"/>
                <a:cs typeface="ＭＳ Ｐゴシック" charset="0"/>
              </a:defRPr>
            </a:lvl1pPr>
          </a:lstStyle>
          <a:p>
            <a:pPr>
              <a:defRPr/>
            </a:pPr>
            <a:endParaRPr lang="en-US" dirty="0"/>
          </a:p>
        </p:txBody>
      </p:sp>
      <p:sp>
        <p:nvSpPr>
          <p:cNvPr id="30724" name="Rectangle 4"/>
          <p:cNvSpPr>
            <a:spLocks noGrp="1" noChangeArrowheads="1"/>
          </p:cNvSpPr>
          <p:nvPr>
            <p:ph type="ftr" sz="quarter" idx="2"/>
          </p:nvPr>
        </p:nvSpPr>
        <p:spPr bwMode="auto">
          <a:xfrm>
            <a:off x="0" y="8831580"/>
            <a:ext cx="3037840" cy="464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3177" tIns="46589" rIns="93177" bIns="46589" numCol="1" anchor="b" anchorCtr="0" compatLnSpc="1">
            <a:prstTxWarp prst="textNoShape">
              <a:avLst/>
            </a:prstTxWarp>
          </a:bodyPr>
          <a:lstStyle>
            <a:lvl1pPr eaLnBrk="0" hangingPunct="0">
              <a:defRPr sz="1200" dirty="0">
                <a:latin typeface="Arial" charset="0"/>
                <a:ea typeface="ＭＳ Ｐゴシック" charset="0"/>
                <a:cs typeface="ＭＳ Ｐゴシック" charset="0"/>
              </a:defRPr>
            </a:lvl1pPr>
          </a:lstStyle>
          <a:p>
            <a:pPr>
              <a:defRPr/>
            </a:pPr>
            <a:endParaRPr lang="en-US" dirty="0"/>
          </a:p>
        </p:txBody>
      </p:sp>
      <p:sp>
        <p:nvSpPr>
          <p:cNvPr id="30725" name="Rectangle 5"/>
          <p:cNvSpPr>
            <a:spLocks noGrp="1" noChangeArrowheads="1"/>
          </p:cNvSpPr>
          <p:nvPr>
            <p:ph type="sldNum" sz="quarter" idx="3"/>
          </p:nvPr>
        </p:nvSpPr>
        <p:spPr bwMode="auto">
          <a:xfrm>
            <a:off x="3972560" y="8831580"/>
            <a:ext cx="3037840" cy="464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3177" tIns="46589" rIns="93177" bIns="46589" numCol="1" anchor="b" anchorCtr="0" compatLnSpc="1">
            <a:prstTxWarp prst="textNoShape">
              <a:avLst/>
            </a:prstTxWarp>
          </a:bodyPr>
          <a:lstStyle>
            <a:lvl1pPr algn="r" eaLnBrk="0" hangingPunct="0">
              <a:defRPr sz="1200">
                <a:ea typeface="ＭＳ Ｐゴシック" charset="-128"/>
                <a:cs typeface="+mn-cs"/>
              </a:defRPr>
            </a:lvl1pPr>
          </a:lstStyle>
          <a:p>
            <a:pPr>
              <a:defRPr/>
            </a:pPr>
            <a:fld id="{93DF9A22-FA59-4AA5-B0CC-6BFDE0D1E1D1}" type="slidenum">
              <a:rPr lang="en-US"/>
              <a:pPr>
                <a:defRPr/>
              </a:pPr>
              <a:t>‹#›</a:t>
            </a:fld>
            <a:endParaRPr lang="en-US" dirty="0"/>
          </a:p>
        </p:txBody>
      </p:sp>
    </p:spTree>
    <p:extLst>
      <p:ext uri="{BB962C8B-B14F-4D97-AF65-F5344CB8AC3E}">
        <p14:creationId xmlns:p14="http://schemas.microsoft.com/office/powerpoint/2010/main" val="3093081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hdr" sz="quarter"/>
          </p:nvPr>
        </p:nvSpPr>
        <p:spPr bwMode="auto">
          <a:xfrm>
            <a:off x="0" y="0"/>
            <a:ext cx="3037840" cy="464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3177" tIns="46589" rIns="93177" bIns="46589" numCol="1" anchor="t" anchorCtr="0" compatLnSpc="1">
            <a:prstTxWarp prst="textNoShape">
              <a:avLst/>
            </a:prstTxWarp>
          </a:bodyPr>
          <a:lstStyle>
            <a:lvl1pPr eaLnBrk="0" hangingPunct="0">
              <a:defRPr sz="1200" dirty="0">
                <a:latin typeface="Arial" charset="0"/>
                <a:ea typeface="ＭＳ Ｐゴシック" charset="0"/>
                <a:cs typeface="ＭＳ Ｐゴシック" charset="0"/>
              </a:defRPr>
            </a:lvl1pPr>
          </a:lstStyle>
          <a:p>
            <a:pPr>
              <a:defRPr/>
            </a:pPr>
            <a:endParaRPr lang="en-US" dirty="0"/>
          </a:p>
        </p:txBody>
      </p:sp>
      <p:sp>
        <p:nvSpPr>
          <p:cNvPr id="5123" name="Rectangle 1027"/>
          <p:cNvSpPr>
            <a:spLocks noGrp="1" noChangeArrowheads="1"/>
          </p:cNvSpPr>
          <p:nvPr>
            <p:ph type="dt" idx="1"/>
          </p:nvPr>
        </p:nvSpPr>
        <p:spPr bwMode="auto">
          <a:xfrm>
            <a:off x="3972560" y="0"/>
            <a:ext cx="3037840" cy="464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3177" tIns="46589" rIns="93177" bIns="46589" numCol="1" anchor="t" anchorCtr="0" compatLnSpc="1">
            <a:prstTxWarp prst="textNoShape">
              <a:avLst/>
            </a:prstTxWarp>
          </a:bodyPr>
          <a:lstStyle>
            <a:lvl1pPr algn="r" eaLnBrk="0" hangingPunct="0">
              <a:defRPr sz="1200" dirty="0">
                <a:latin typeface="Arial" charset="0"/>
                <a:ea typeface="ＭＳ Ｐゴシック" charset="0"/>
                <a:cs typeface="ＭＳ Ｐゴシック" charset="0"/>
              </a:defRPr>
            </a:lvl1pPr>
          </a:lstStyle>
          <a:p>
            <a:pPr>
              <a:defRPr/>
            </a:pPr>
            <a:endParaRPr lang="en-US" dirty="0"/>
          </a:p>
        </p:txBody>
      </p:sp>
      <p:sp>
        <p:nvSpPr>
          <p:cNvPr id="5124" name="Rectangle 1028"/>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5125" name="Rectangle 1029"/>
          <p:cNvSpPr>
            <a:spLocks noGrp="1" noChangeArrowheads="1"/>
          </p:cNvSpPr>
          <p:nvPr>
            <p:ph type="body" sz="quarter" idx="3"/>
          </p:nvPr>
        </p:nvSpPr>
        <p:spPr bwMode="auto">
          <a:xfrm>
            <a:off x="934720" y="4415790"/>
            <a:ext cx="5140960" cy="4183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1030"/>
          <p:cNvSpPr>
            <a:spLocks noGrp="1" noChangeArrowheads="1"/>
          </p:cNvSpPr>
          <p:nvPr>
            <p:ph type="ftr" sz="quarter" idx="4"/>
          </p:nvPr>
        </p:nvSpPr>
        <p:spPr bwMode="auto">
          <a:xfrm>
            <a:off x="0" y="8831580"/>
            <a:ext cx="3037840" cy="464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3177" tIns="46589" rIns="93177" bIns="46589" numCol="1" anchor="b" anchorCtr="0" compatLnSpc="1">
            <a:prstTxWarp prst="textNoShape">
              <a:avLst/>
            </a:prstTxWarp>
          </a:bodyPr>
          <a:lstStyle>
            <a:lvl1pPr eaLnBrk="0" hangingPunct="0">
              <a:defRPr sz="1200" dirty="0">
                <a:latin typeface="Arial" charset="0"/>
                <a:ea typeface="ＭＳ Ｐゴシック" charset="0"/>
                <a:cs typeface="ＭＳ Ｐゴシック" charset="0"/>
              </a:defRPr>
            </a:lvl1pPr>
          </a:lstStyle>
          <a:p>
            <a:pPr>
              <a:defRPr/>
            </a:pPr>
            <a:endParaRPr lang="en-US" dirty="0"/>
          </a:p>
        </p:txBody>
      </p:sp>
      <p:sp>
        <p:nvSpPr>
          <p:cNvPr id="5127" name="Rectangle 1031"/>
          <p:cNvSpPr>
            <a:spLocks noGrp="1" noChangeArrowheads="1"/>
          </p:cNvSpPr>
          <p:nvPr>
            <p:ph type="sldNum" sz="quarter" idx="5"/>
          </p:nvPr>
        </p:nvSpPr>
        <p:spPr bwMode="auto">
          <a:xfrm>
            <a:off x="3972560" y="8831580"/>
            <a:ext cx="3037840" cy="464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3177" tIns="46589" rIns="93177" bIns="46589" numCol="1" anchor="b" anchorCtr="0" compatLnSpc="1">
            <a:prstTxWarp prst="textNoShape">
              <a:avLst/>
            </a:prstTxWarp>
          </a:bodyPr>
          <a:lstStyle>
            <a:lvl1pPr algn="r" eaLnBrk="0" hangingPunct="0">
              <a:defRPr sz="1200">
                <a:ea typeface="ＭＳ Ｐゴシック" charset="-128"/>
                <a:cs typeface="+mn-cs"/>
              </a:defRPr>
            </a:lvl1pPr>
          </a:lstStyle>
          <a:p>
            <a:pPr>
              <a:defRPr/>
            </a:pPr>
            <a:fld id="{4C40BCDC-6874-4643-855F-4AB7B542FA93}" type="slidenum">
              <a:rPr lang="en-US"/>
              <a:pPr>
                <a:defRPr/>
              </a:pPr>
              <a:t>‹#›</a:t>
            </a:fld>
            <a:endParaRPr lang="en-US" dirty="0"/>
          </a:p>
        </p:txBody>
      </p:sp>
    </p:spTree>
    <p:extLst>
      <p:ext uri="{BB962C8B-B14F-4D97-AF65-F5344CB8AC3E}">
        <p14:creationId xmlns:p14="http://schemas.microsoft.com/office/powerpoint/2010/main" val="40820728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8" Type="http://schemas.openxmlformats.org/officeDocument/2006/relationships/hyperlink" Target="http://www.statcan.gc.ca/pub/11-621-m/11-621-m2006039-eng.htm#ftnt5" TargetMode="External"/><Relationship Id="rId13" Type="http://schemas.openxmlformats.org/officeDocument/2006/relationships/hyperlink" Target="http://www.statcan.gc.ca/pub/11f0019m/11f0019m2007294-eng.pdf" TargetMode="External"/><Relationship Id="rId3" Type="http://schemas.openxmlformats.org/officeDocument/2006/relationships/hyperlink" Target="http://dx.doi.org/10.1016/0304-3878(79)90020-8" TargetMode="External"/><Relationship Id="rId7" Type="http://schemas.openxmlformats.org/officeDocument/2006/relationships/hyperlink" Target="https://docs.google.com/file/d/0B7lZ7JU-iHeBczhZdmVkOEk4U2s/edit?pref=2&amp;pli=1" TargetMode="External"/><Relationship Id="rId12" Type="http://schemas.openxmlformats.org/officeDocument/2006/relationships/hyperlink" Target="http://www.oecd.org/derec/unitedkingdom/40700982.pdf" TargetMode="External"/><Relationship Id="rId17" Type="http://schemas.openxmlformats.org/officeDocument/2006/relationships/hyperlink" Target="http://www.theglobeandmail.com/globe-debate/editorials/canada-must-actively-recruit-the-best-and-brightest-immigrants/article4104925/" TargetMode="External"/><Relationship Id="rId2" Type="http://schemas.openxmlformats.org/officeDocument/2006/relationships/slide" Target="../slides/slide19.xml"/><Relationship Id="rId16" Type="http://schemas.openxmlformats.org/officeDocument/2006/relationships/hyperlink" Target="http://www.statcan.gc.ca/daily-quotidien/060301/dq060301b-eng.htm" TargetMode="External"/><Relationship Id="rId1" Type="http://schemas.openxmlformats.org/officeDocument/2006/relationships/notesMaster" Target="../notesMasters/notesMaster1.xml"/><Relationship Id="rId6" Type="http://schemas.openxmlformats.org/officeDocument/2006/relationships/hyperlink" Target="http://mbc.metropolis.net/assets/uploads/files/wp/1998/WP98-18.pdf" TargetMode="External"/><Relationship Id="rId11" Type="http://schemas.openxmlformats.org/officeDocument/2006/relationships/hyperlink" Target="http://www.oecd.org/sti/inno/newsourcesofgrowthknowledge-basedcapital.htm" TargetMode="External"/><Relationship Id="rId5" Type="http://schemas.openxmlformats.org/officeDocument/2006/relationships/hyperlink" Target="http://www.cic.gc.ca/english/resources/statistics/facts2014/index.asp" TargetMode="External"/><Relationship Id="rId15" Type="http://schemas.openxmlformats.org/officeDocument/2006/relationships/hyperlink" Target="http://www12.statcan.ca/census-recensement/2006/dp-pd/hlt/97-563/T802-eng.cfm?SR=1" TargetMode="External"/><Relationship Id="rId10" Type="http://schemas.openxmlformats.org/officeDocument/2006/relationships/hyperlink" Target="http://www.oecd.org/sti/sci-tech/1913021.pdf" TargetMode="External"/><Relationship Id="rId4" Type="http://schemas.openxmlformats.org/officeDocument/2006/relationships/hyperlink" Target="http://www.soc.ucsb.edu/ct/pages/JWM/Syllabi/Bourdieu/SocSpaceSPowr.pdf" TargetMode="External"/><Relationship Id="rId9" Type="http://schemas.openxmlformats.org/officeDocument/2006/relationships/hyperlink" Target="http://www.macleans.ca/economy/business/land-of-misfortune/" TargetMode="External"/><Relationship Id="rId14" Type="http://schemas.openxmlformats.org/officeDocument/2006/relationships/hyperlink" Target="http://dx.doi.org/10.1007/s12134-001-1004-1"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8" Type="http://schemas.openxmlformats.org/officeDocument/2006/relationships/hyperlink" Target="http://www.macleans.ca/economy/business/land-of-misfortune/" TargetMode="External"/><Relationship Id="rId13" Type="http://schemas.openxmlformats.org/officeDocument/2006/relationships/hyperlink" Target="http://dx.doi.org/10.1007/s12134-001-1004-1" TargetMode="External"/><Relationship Id="rId3" Type="http://schemas.openxmlformats.org/officeDocument/2006/relationships/hyperlink" Target="http://dx.doi.org/10.1016/0304-3878(79)90020-8" TargetMode="External"/><Relationship Id="rId7" Type="http://schemas.openxmlformats.org/officeDocument/2006/relationships/hyperlink" Target="http://www.statcan.gc.ca/pub/11-621-m/11-621-m2006039-eng.htm#ftnt5" TargetMode="External"/><Relationship Id="rId12" Type="http://schemas.openxmlformats.org/officeDocument/2006/relationships/hyperlink" Target="http://www.statcan.gc.ca/pub/11f0019m/11f0019m2007294-eng.pdf" TargetMode="External"/><Relationship Id="rId2" Type="http://schemas.openxmlformats.org/officeDocument/2006/relationships/slide" Target="../slides/slide21.xml"/><Relationship Id="rId16" Type="http://schemas.openxmlformats.org/officeDocument/2006/relationships/hyperlink" Target="http://www.theglobeandmail.com/globe-debate/editorials/canada-must-actively-recruit-the-best-and-brightest-immigrants/article4104925/" TargetMode="External"/><Relationship Id="rId1" Type="http://schemas.openxmlformats.org/officeDocument/2006/relationships/notesMaster" Target="../notesMasters/notesMaster1.xml"/><Relationship Id="rId6" Type="http://schemas.openxmlformats.org/officeDocument/2006/relationships/hyperlink" Target="https://docs.google.com/file/d/0B7lZ7JU-iHeBczhZdmVkOEk4U2s/edit?pref=2&amp;pli=1" TargetMode="External"/><Relationship Id="rId11" Type="http://schemas.openxmlformats.org/officeDocument/2006/relationships/hyperlink" Target="http://www.oecd.org/derec/unitedkingdom/40700982.pdf" TargetMode="External"/><Relationship Id="rId5" Type="http://schemas.openxmlformats.org/officeDocument/2006/relationships/hyperlink" Target="http://www.cic.gc.ca/english/resources/statistics/facts2014/index.asp" TargetMode="External"/><Relationship Id="rId15" Type="http://schemas.openxmlformats.org/officeDocument/2006/relationships/hyperlink" Target="http://www.statcan.gc.ca/daily-quotidien/060301/dq060301b-eng.htm" TargetMode="External"/><Relationship Id="rId10" Type="http://schemas.openxmlformats.org/officeDocument/2006/relationships/hyperlink" Target="http://www.oecd.org/sti/inno/newsourcesofgrowthknowledge-basedcapital.htm" TargetMode="External"/><Relationship Id="rId4" Type="http://schemas.openxmlformats.org/officeDocument/2006/relationships/hyperlink" Target="http://www.soc.ucsb.edu/ct/pages/JWM/Syllabi/Bourdieu/SocSpaceSPowr.pdf" TargetMode="External"/><Relationship Id="rId9" Type="http://schemas.openxmlformats.org/officeDocument/2006/relationships/hyperlink" Target="http://www.oecd.org/sti/sci-tech/1913021.pdf" TargetMode="External"/><Relationship Id="rId14" Type="http://schemas.openxmlformats.org/officeDocument/2006/relationships/hyperlink" Target="http://www12.statcan.ca/census-recensement/2006/dp-pd/hlt/97-563/T802-eng.cfm?SR=1"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031"/>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ea typeface="ＭＳ Ｐゴシック"/>
                <a:cs typeface="ＭＳ Ｐゴシック"/>
              </a:defRPr>
            </a:lvl1pPr>
            <a:lvl2pPr marL="757066" indent="-291179" eaLnBrk="0" hangingPunct="0">
              <a:defRPr sz="2400">
                <a:solidFill>
                  <a:schemeClr val="tx1"/>
                </a:solidFill>
                <a:latin typeface="Arial" pitchFamily="34" charset="0"/>
                <a:ea typeface="ＭＳ Ｐゴシック"/>
                <a:cs typeface="ＭＳ Ｐゴシック"/>
              </a:defRPr>
            </a:lvl2pPr>
            <a:lvl3pPr marL="1164717" indent="-232943" eaLnBrk="0" hangingPunct="0">
              <a:defRPr sz="2400">
                <a:solidFill>
                  <a:schemeClr val="tx1"/>
                </a:solidFill>
                <a:latin typeface="Arial" pitchFamily="34" charset="0"/>
                <a:ea typeface="ＭＳ Ｐゴシック"/>
                <a:cs typeface="ＭＳ Ｐゴシック"/>
              </a:defRPr>
            </a:lvl3pPr>
            <a:lvl4pPr marL="1630604" indent="-232943" eaLnBrk="0" hangingPunct="0">
              <a:defRPr sz="2400">
                <a:solidFill>
                  <a:schemeClr val="tx1"/>
                </a:solidFill>
                <a:latin typeface="Arial" pitchFamily="34" charset="0"/>
                <a:ea typeface="ＭＳ Ｐゴシック"/>
                <a:cs typeface="ＭＳ Ｐゴシック"/>
              </a:defRPr>
            </a:lvl4pPr>
            <a:lvl5pPr marL="2096491" indent="-232943" eaLnBrk="0" hangingPunct="0">
              <a:defRPr sz="2400">
                <a:solidFill>
                  <a:schemeClr val="tx1"/>
                </a:solidFill>
                <a:latin typeface="Arial" pitchFamily="34" charset="0"/>
                <a:ea typeface="ＭＳ Ｐゴシック"/>
                <a:cs typeface="ＭＳ Ｐゴシック"/>
              </a:defRPr>
            </a:lvl5pPr>
            <a:lvl6pPr marL="2562377" indent="-232943"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3028264" indent="-232943"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94151" indent="-232943"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960038" indent="-232943"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fld id="{8F61E63F-2F62-45FA-9698-A573FDCD16AC}" type="slidenum">
              <a:rPr lang="en-US" sz="1200"/>
              <a:pPr/>
              <a:t>1</a:t>
            </a:fld>
            <a:endParaRPr lang="en-US" sz="1200" dirty="0"/>
          </a:p>
        </p:txBody>
      </p:sp>
      <p:sp>
        <p:nvSpPr>
          <p:cNvPr id="16386" name="Rectangle 2"/>
          <p:cNvSpPr>
            <a:spLocks noGrp="1" noRot="1" noChangeAspect="1" noChangeArrowheads="1" noTextEdit="1"/>
          </p:cNvSpPr>
          <p:nvPr>
            <p:ph type="sldImg"/>
          </p:nvPr>
        </p:nvSpPr>
        <p:spPr>
          <a:ln/>
          <a:extLst>
            <a:ext uri="{FAA26D3D-D897-4be2-8F04-BA451C77F1D7}"/>
          </a:extLst>
        </p:spPr>
      </p:sp>
      <p:sp>
        <p:nvSpPr>
          <p:cNvPr id="26628" name="Rectangle 3"/>
          <p:cNvSpPr>
            <a:spLocks noGrp="1" noChangeArrowheads="1"/>
          </p:cNvSpPr>
          <p:nvPr>
            <p:ph type="body" idx="1"/>
          </p:nvPr>
        </p:nvSpPr>
        <p:spPr>
          <a:noFill/>
        </p:spPr>
        <p:txBody>
          <a:bodyPr/>
          <a:lstStyle/>
          <a:p>
            <a:pPr eaLnBrk="1" hangingPunct="1"/>
            <a:endParaRPr lang="en-US" dirty="0" smtClean="0">
              <a:latin typeface="Arial" pitchFamily="34" charset="0"/>
              <a:ea typeface="ＭＳ Ｐゴシック"/>
              <a:cs typeface="ＭＳ Ｐゴシック"/>
            </a:endParaRPr>
          </a:p>
        </p:txBody>
      </p:sp>
    </p:spTree>
    <p:extLst>
      <p:ext uri="{BB962C8B-B14F-4D97-AF65-F5344CB8AC3E}">
        <p14:creationId xmlns:p14="http://schemas.microsoft.com/office/powerpoint/2010/main" val="2812519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dirty="0"/>
          </a:p>
        </p:txBody>
      </p:sp>
      <p:sp>
        <p:nvSpPr>
          <p:cNvPr id="4" name="Slide Number Placeholder 3"/>
          <p:cNvSpPr>
            <a:spLocks noGrp="1"/>
          </p:cNvSpPr>
          <p:nvPr>
            <p:ph type="sldNum" sz="quarter" idx="10"/>
          </p:nvPr>
        </p:nvSpPr>
        <p:spPr/>
        <p:txBody>
          <a:bodyPr/>
          <a:lstStyle/>
          <a:p>
            <a:fld id="{4BDA5E76-2356-48F0-B6EA-A65135FB8855}" type="slidenum">
              <a:rPr lang="es-MX" smtClean="0"/>
              <a:t>10</a:t>
            </a:fld>
            <a:endParaRPr lang="es-MX"/>
          </a:p>
        </p:txBody>
      </p:sp>
    </p:spTree>
    <p:extLst>
      <p:ext uri="{BB962C8B-B14F-4D97-AF65-F5344CB8AC3E}">
        <p14:creationId xmlns:p14="http://schemas.microsoft.com/office/powerpoint/2010/main" val="3810704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Rates of unemployment and under-employment among immigrants with university degrees are roughly double the rates of their Canadian counterparts (C. Li, Gervais, &amp; Duval, 2009; Statistics Canada, 2015)</a:t>
            </a:r>
          </a:p>
          <a:p>
            <a:r>
              <a:rPr lang="en-US" dirty="0" smtClean="0"/>
              <a:t>The rate of unemployment among immigrants with university degrees appears to be inversely correlated to the number of years residing in Canada. However, even those immigrants with university degrees residing in Canada for 10 years or more had an unemployment rate of 5.3 percent (Statistics Canada, 2015)</a:t>
            </a:r>
          </a:p>
          <a:p>
            <a:r>
              <a:rPr lang="en-US" dirty="0" smtClean="0"/>
              <a:t>The average unemployment rate among all immigrants with university degrees is 7.1 percent, compared to 3.2 percent of their Canadian-born counterparts (Statistics Canada, 2015).</a:t>
            </a:r>
          </a:p>
          <a:p>
            <a:endParaRPr lang="en-US" dirty="0"/>
          </a:p>
        </p:txBody>
      </p:sp>
      <p:sp>
        <p:nvSpPr>
          <p:cNvPr id="4" name="Slide Number Placeholder 3"/>
          <p:cNvSpPr>
            <a:spLocks noGrp="1"/>
          </p:cNvSpPr>
          <p:nvPr>
            <p:ph type="sldNum" sz="quarter" idx="10"/>
          </p:nvPr>
        </p:nvSpPr>
        <p:spPr/>
        <p:txBody>
          <a:bodyPr/>
          <a:lstStyle/>
          <a:p>
            <a:pPr>
              <a:defRPr/>
            </a:pPr>
            <a:fld id="{4C40BCDC-6874-4643-855F-4AB7B542FA93}" type="slidenum">
              <a:rPr lang="en-US" smtClean="0"/>
              <a:pPr>
                <a:defRPr/>
              </a:pPr>
              <a:t>11</a:t>
            </a:fld>
            <a:endParaRPr lang="en-US" dirty="0"/>
          </a:p>
        </p:txBody>
      </p:sp>
    </p:spTree>
    <p:extLst>
      <p:ext uri="{BB962C8B-B14F-4D97-AF65-F5344CB8AC3E}">
        <p14:creationId xmlns:p14="http://schemas.microsoft.com/office/powerpoint/2010/main" val="40539424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In general, an immigrant has a 72 percent chance of being overqualified, compared to 36% for their(C. Li et al., 2009) compared to 36% for their Canadian-born counterparts. More than half of recent immigrants with a university degree were overqualified for their current job (C. Li et al., 2009). </a:t>
            </a:r>
          </a:p>
          <a:p>
            <a:endParaRPr lang="en-CA" sz="1200" dirty="0" smtClean="0"/>
          </a:p>
          <a:p>
            <a:r>
              <a:rPr lang="en-CA" sz="1200" dirty="0" smtClean="0"/>
              <a:t>According to McMahon (2013) roughly 60 per cent of highly skilled immigrants work in jobs that required highly skilled workers, compared to average of 71 per cent among OECD countries (McMahon, 2013)</a:t>
            </a:r>
            <a:r>
              <a:rPr lang="en-US" sz="1200" dirty="0" smtClean="0"/>
              <a:t> </a:t>
            </a:r>
          </a:p>
          <a:p>
            <a:endParaRPr lang="en-US" sz="1200" dirty="0" smtClean="0"/>
          </a:p>
          <a:p>
            <a:r>
              <a:rPr lang="en-CA" sz="1200" dirty="0" smtClean="0"/>
              <a:t>Immigrants’ difficulty in finding a meaningful job hinders the economic contribution of immigrants as consumers and as taxpayers. It was estimated that in 1996 the total immigrant earnings deficit due to underutilization of immigrant skills and earnings inequities was equivalent to 15 billion dollars (Reitz, 2001b). </a:t>
            </a:r>
            <a:endParaRPr lang="es-MX" sz="1200" dirty="0" smtClean="0"/>
          </a:p>
          <a:p>
            <a:endParaRPr lang="en-US" dirty="0"/>
          </a:p>
        </p:txBody>
      </p:sp>
      <p:sp>
        <p:nvSpPr>
          <p:cNvPr id="4" name="Slide Number Placeholder 3"/>
          <p:cNvSpPr>
            <a:spLocks noGrp="1"/>
          </p:cNvSpPr>
          <p:nvPr>
            <p:ph type="sldNum" sz="quarter" idx="10"/>
          </p:nvPr>
        </p:nvSpPr>
        <p:spPr/>
        <p:txBody>
          <a:bodyPr/>
          <a:lstStyle/>
          <a:p>
            <a:pPr>
              <a:defRPr/>
            </a:pPr>
            <a:fld id="{4C40BCDC-6874-4643-855F-4AB7B542FA93}" type="slidenum">
              <a:rPr lang="en-US" smtClean="0"/>
              <a:pPr>
                <a:defRPr/>
              </a:pPr>
              <a:t>12</a:t>
            </a:fld>
            <a:endParaRPr lang="en-US" dirty="0"/>
          </a:p>
        </p:txBody>
      </p:sp>
    </p:spTree>
    <p:extLst>
      <p:ext uri="{BB962C8B-B14F-4D97-AF65-F5344CB8AC3E}">
        <p14:creationId xmlns:p14="http://schemas.microsoft.com/office/powerpoint/2010/main" val="41827292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Earning disparities between immigrant and Canadian-born citizens appear to grow over time and recent immigrant cohorts need more time than previous cohorts to access the Canadian labor market (Frenette &amp; Morissette, 2005; Picot &amp; Hou, 2014; Reitz, 2001a). Even immigrants who have reside in Canada for more than 20 years could expect to have a median earning between 5 and 10 percent less than their Canadian counterparts (Frenette &amp; Morissette, 2005).</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CA" sz="1200" kern="1200" dirty="0" smtClean="0">
                <a:solidFill>
                  <a:schemeClr val="tx1"/>
                </a:solidFill>
                <a:effectLst/>
                <a:latin typeface="Arial" charset="0"/>
                <a:ea typeface="ＭＳ Ｐゴシック" charset="0"/>
                <a:cs typeface="ＭＳ Ｐゴシック" charset="0"/>
              </a:rPr>
              <a:t>In 2005, the median earnings of Canadian-born males with university degrees were estimated at $62,566. In contrast, the median earnings for recent immigrant males with university degrees were calculated at $30,332, less than half of their Canadian-born male counterparts (Statistics Canada, 2005). The median earnings of Canadian-born women were also lower than their Canadian-born male counterparts, with calculated median earnings of $44,545 (Statistics Canada, 2005). This sum was still higher than both recent male and female immigrants with university degrees (Statistics Canada, 2005). The median earnings for female immigrants with university degrees were roughly a third ($18,969) of Canadian-born male median earnings and less than half of their female Canadian university holders’ counterparts. In fact, the median earnings of recent female immigrants with university degrees ($18,969) were roughly only $4,500 more than female immigrants without university degrees ($14,233), but were $25, 000 less than their female Canadian-born counterparts with a university degree,  and $6,600 less than female Canadian-born without a degree (Statistics Canada, 2005). </a:t>
            </a:r>
            <a:endParaRPr lang="en-US" sz="1200" kern="1200" dirty="0" smtClean="0">
              <a:solidFill>
                <a:schemeClr val="tx1"/>
              </a:solidFill>
              <a:effectLst/>
              <a:latin typeface="Arial" charset="0"/>
              <a:ea typeface="ＭＳ Ｐゴシック" charset="0"/>
              <a:cs typeface="ＭＳ Ｐゴシック"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pPr>
              <a:defRPr/>
            </a:pPr>
            <a:fld id="{4C40BCDC-6874-4643-855F-4AB7B542FA93}" type="slidenum">
              <a:rPr lang="en-US" smtClean="0"/>
              <a:pPr>
                <a:defRPr/>
              </a:pPr>
              <a:t>13</a:t>
            </a:fld>
            <a:endParaRPr lang="en-US" dirty="0"/>
          </a:p>
        </p:txBody>
      </p:sp>
    </p:spTree>
    <p:extLst>
      <p:ext uri="{BB962C8B-B14F-4D97-AF65-F5344CB8AC3E}">
        <p14:creationId xmlns:p14="http://schemas.microsoft.com/office/powerpoint/2010/main" val="11750067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Roughly 23 percent of Canadian immigrants live in poverty compared to an OECD average of 17 percent (McMahon, 2013). </a:t>
            </a:r>
          </a:p>
          <a:p>
            <a:r>
              <a:rPr lang="en-US" sz="1200" dirty="0" smtClean="0"/>
              <a:t>While in the US, poverty assistance programs have largely focused on single mothers, in Canada, the chronically poor are increasingly highly educated, skilled immigrants (Picot et al., 2007). </a:t>
            </a:r>
          </a:p>
          <a:p>
            <a:r>
              <a:rPr lang="en-US" sz="1200" dirty="0" smtClean="0"/>
              <a:t>According to Picot, G. (2004).</a:t>
            </a:r>
            <a:r>
              <a:rPr lang="en-US" sz="1200" u="sng" dirty="0" smtClean="0"/>
              <a:t> </a:t>
            </a:r>
            <a:r>
              <a:rPr lang="en-US" sz="1200" dirty="0" smtClean="0"/>
              <a:t>The proportion of recent immigrants  below the low-income cutoff  rose from 24.6% in 1980, to 35.8% in 2000. During the same period, the low-income rate among the Canadian-born citizens fell, from 17.2% to 14.3% respectively</a:t>
            </a:r>
          </a:p>
          <a:p>
            <a:r>
              <a:rPr lang="en-CA" sz="1200" dirty="0" smtClean="0"/>
              <a:t>While the  low income rates among recent immigrants with lower levels of education were highest, low income rates grew among all levels of education and the biggest increased was observed among recent  university-educated recent immigrants, that  rose from 19.1% in 1990 to 27.5% in 2000 representing an increase of 44 percent. (Picot, 2004)</a:t>
            </a:r>
            <a:endParaRPr lang="es-MX" sz="1200" dirty="0" smtClean="0"/>
          </a:p>
          <a:p>
            <a:endParaRPr lang="en-US" dirty="0"/>
          </a:p>
        </p:txBody>
      </p:sp>
      <p:sp>
        <p:nvSpPr>
          <p:cNvPr id="4" name="Slide Number Placeholder 3"/>
          <p:cNvSpPr>
            <a:spLocks noGrp="1"/>
          </p:cNvSpPr>
          <p:nvPr>
            <p:ph type="sldNum" sz="quarter" idx="10"/>
          </p:nvPr>
        </p:nvSpPr>
        <p:spPr/>
        <p:txBody>
          <a:bodyPr/>
          <a:lstStyle/>
          <a:p>
            <a:pPr>
              <a:defRPr/>
            </a:pPr>
            <a:fld id="{4C40BCDC-6874-4643-855F-4AB7B542FA93}" type="slidenum">
              <a:rPr lang="en-US" smtClean="0"/>
              <a:pPr>
                <a:defRPr/>
              </a:pPr>
              <a:t>14</a:t>
            </a:fld>
            <a:endParaRPr lang="en-US" dirty="0"/>
          </a:p>
        </p:txBody>
      </p:sp>
    </p:spTree>
    <p:extLst>
      <p:ext uri="{BB962C8B-B14F-4D97-AF65-F5344CB8AC3E}">
        <p14:creationId xmlns:p14="http://schemas.microsoft.com/office/powerpoint/2010/main" val="3111628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CA" sz="1200" dirty="0" smtClean="0"/>
              <a:t>The</a:t>
            </a:r>
            <a:r>
              <a:rPr lang="en-CA" sz="1200" baseline="0" dirty="0" smtClean="0"/>
              <a:t> purpose of my research is to</a:t>
            </a:r>
            <a:r>
              <a:rPr lang="en-CA" sz="1200" dirty="0" smtClean="0"/>
              <a:t> investigate the experiences and perceptions of Latin American permanent residents who entered Canada under the economic immigrant categories, seeking to access the labour market in Greater Vancouver. The specific research question that I would like to ask</a:t>
            </a:r>
            <a:r>
              <a:rPr lang="en-CA" sz="1200" baseline="0" dirty="0" smtClean="0"/>
              <a:t> is…</a:t>
            </a:r>
            <a:endParaRPr lang="en-US" sz="120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C40BCDC-6874-4643-855F-4AB7B542FA93}" type="slidenum">
              <a:rPr lang="en-US" smtClean="0"/>
              <a:pPr>
                <a:defRPr/>
              </a:pPr>
              <a:t>15</a:t>
            </a:fld>
            <a:endParaRPr lang="en-US" dirty="0"/>
          </a:p>
        </p:txBody>
      </p:sp>
    </p:spTree>
    <p:extLst>
      <p:ext uri="{BB962C8B-B14F-4D97-AF65-F5344CB8AC3E}">
        <p14:creationId xmlns:p14="http://schemas.microsoft.com/office/powerpoint/2010/main" val="10331094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eaLnBrk="1" fontAlgn="auto" hangingPunct="1">
              <a:spcBef>
                <a:spcPts val="0"/>
              </a:spcBef>
              <a:spcAft>
                <a:spcPts val="0"/>
              </a:spcAft>
            </a:pPr>
            <a:r>
              <a:rPr lang="en-CA" dirty="0">
                <a:latin typeface="+mn-lt"/>
                <a:ea typeface="+mn-ea"/>
                <a:cs typeface="+mn-cs"/>
              </a:rPr>
              <a:t>Immigrants struggles to transit into the labour market  Grady, P (</a:t>
            </a:r>
            <a:r>
              <a:rPr lang="en-CA" dirty="0" err="1">
                <a:latin typeface="+mn-lt"/>
                <a:ea typeface="+mn-ea"/>
                <a:cs typeface="+mn-cs"/>
              </a:rPr>
              <a:t>n.d.</a:t>
            </a:r>
            <a:r>
              <a:rPr lang="en-CA" dirty="0">
                <a:latin typeface="+mn-lt"/>
                <a:ea typeface="+mn-ea"/>
                <a:cs typeface="+mn-cs"/>
              </a:rPr>
              <a:t>) questions  why do immigrants keep coming to Canada? He posits that the answer  is simply. I is because they are better in Canada than in their home countries. While this can be true to some extent the challenging circumstances of employment for immigrants in Canada have resulted in many immigrants leaving Canada (Statistics Canada, 2006). Forty percent of skilled immigrants leave the country within 10 years after arrival (Statistics Canada, 2006), presumably due to barriers in finding meaningful jobs or the availability of better alternatives elsewhere (The Globe and Mail, 2012, May 4). Moreover</a:t>
            </a:r>
            <a:r>
              <a:rPr lang="en-CA" dirty="0" smtClean="0">
                <a:latin typeface="+mn-lt"/>
                <a:ea typeface="+mn-ea"/>
                <a:cs typeface="+mn-cs"/>
              </a:rPr>
              <a:t>, Somerville </a:t>
            </a:r>
            <a:r>
              <a:rPr lang="en-CA" dirty="0">
                <a:latin typeface="+mn-lt"/>
                <a:ea typeface="+mn-ea"/>
                <a:cs typeface="+mn-cs"/>
              </a:rPr>
              <a:t>and Scott (2010) posit that he Canadian point system misleads immigrants into thinking that their foreign credentials  and skills will be valued in a Canadian labour market which  is in great need of skill workers . Somerville and Scott also argue that the information flowing through migrant networks is often unreliable and overly optimistic, as a result of family members' attempts to maintain or boost their social status by appearing successful in the country of settlement</a:t>
            </a:r>
            <a:endParaRPr lang="es-MX" dirty="0">
              <a:latin typeface="+mn-lt"/>
              <a:ea typeface="+mn-ea"/>
              <a:cs typeface="+mn-cs"/>
            </a:endParaRPr>
          </a:p>
          <a:p>
            <a:endParaRPr lang="es-MX" dirty="0"/>
          </a:p>
        </p:txBody>
      </p:sp>
      <p:sp>
        <p:nvSpPr>
          <p:cNvPr id="4" name="Slide Number Placeholder 3"/>
          <p:cNvSpPr>
            <a:spLocks noGrp="1"/>
          </p:cNvSpPr>
          <p:nvPr>
            <p:ph type="sldNum" sz="quarter" idx="10"/>
          </p:nvPr>
        </p:nvSpPr>
        <p:spPr/>
        <p:txBody>
          <a:bodyPr/>
          <a:lstStyle/>
          <a:p>
            <a:fld id="{4BDA5E76-2356-48F0-B6EA-A65135FB8855}" type="slidenum">
              <a:rPr lang="es-MX" smtClean="0"/>
              <a:t>16</a:t>
            </a:fld>
            <a:endParaRPr lang="es-MX"/>
          </a:p>
        </p:txBody>
      </p:sp>
    </p:spTree>
    <p:extLst>
      <p:ext uri="{BB962C8B-B14F-4D97-AF65-F5344CB8AC3E}">
        <p14:creationId xmlns:p14="http://schemas.microsoft.com/office/powerpoint/2010/main" val="5572489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C40BCDC-6874-4643-855F-4AB7B542FA93}" type="slidenum">
              <a:rPr lang="en-US" smtClean="0"/>
              <a:pPr>
                <a:defRPr/>
              </a:pPr>
              <a:t>17</a:t>
            </a:fld>
            <a:endParaRPr lang="en-US" dirty="0"/>
          </a:p>
        </p:txBody>
      </p:sp>
    </p:spTree>
    <p:extLst>
      <p:ext uri="{BB962C8B-B14F-4D97-AF65-F5344CB8AC3E}">
        <p14:creationId xmlns:p14="http://schemas.microsoft.com/office/powerpoint/2010/main" val="10621936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dirty="0" smtClean="0"/>
              <a:t>The debate is dominated by agency approaches, defined as the ability of individuals to perform self-conscious choices about their behaviour (</a:t>
            </a:r>
            <a:r>
              <a:rPr lang="en-CA" sz="1200" dirty="0" err="1" smtClean="0"/>
              <a:t>Segall</a:t>
            </a:r>
            <a:r>
              <a:rPr lang="en-CA" sz="1200" dirty="0" smtClean="0"/>
              <a:t> &amp; Fries, 2011).</a:t>
            </a:r>
          </a:p>
          <a:p>
            <a:r>
              <a:rPr lang="en-CA" sz="1200" dirty="0" smtClean="0"/>
              <a:t> Structural approaches, defined as patterns of behaviours learned from an arbitrary socio-cultural context (</a:t>
            </a:r>
            <a:r>
              <a:rPr lang="en-CA" sz="1200" dirty="0" err="1" smtClean="0"/>
              <a:t>Segall</a:t>
            </a:r>
            <a:r>
              <a:rPr lang="en-CA" sz="1200" dirty="0" smtClean="0"/>
              <a:t> &amp; Fries, 2011), provide important complementary viewpoints.</a:t>
            </a:r>
            <a:endParaRPr lang="en-US"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CA" sz="1200" dirty="0" smtClean="0">
              <a:solidFill>
                <a:srgbClr val="FF0000"/>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CA" sz="1200" dirty="0" smtClean="0">
                <a:solidFill>
                  <a:srgbClr val="FF0000"/>
                </a:solidFill>
              </a:rPr>
              <a:t>Little is known about the experiences of immigrants trying to find a job in Canada</a:t>
            </a:r>
          </a:p>
          <a:p>
            <a:endParaRPr lang="en-US" dirty="0"/>
          </a:p>
        </p:txBody>
      </p:sp>
      <p:sp>
        <p:nvSpPr>
          <p:cNvPr id="4" name="Slide Number Placeholder 3"/>
          <p:cNvSpPr>
            <a:spLocks noGrp="1"/>
          </p:cNvSpPr>
          <p:nvPr>
            <p:ph type="sldNum" sz="quarter" idx="10"/>
          </p:nvPr>
        </p:nvSpPr>
        <p:spPr/>
        <p:txBody>
          <a:bodyPr/>
          <a:lstStyle/>
          <a:p>
            <a:pPr>
              <a:defRPr/>
            </a:pPr>
            <a:fld id="{4C40BCDC-6874-4643-855F-4AB7B542FA93}" type="slidenum">
              <a:rPr lang="en-US" smtClean="0"/>
              <a:pPr>
                <a:defRPr/>
              </a:pPr>
              <a:t>18</a:t>
            </a:fld>
            <a:endParaRPr lang="en-US" dirty="0"/>
          </a:p>
        </p:txBody>
      </p:sp>
    </p:spTree>
    <p:extLst>
      <p:ext uri="{BB962C8B-B14F-4D97-AF65-F5344CB8AC3E}">
        <p14:creationId xmlns:p14="http://schemas.microsoft.com/office/powerpoint/2010/main" val="15299220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smtClean="0">
                <a:solidFill>
                  <a:schemeClr val="tx1"/>
                </a:solidFill>
                <a:effectLst/>
                <a:latin typeface="Arial" charset="0"/>
                <a:ea typeface="ＭＳ Ｐゴシック" charset="0"/>
                <a:cs typeface="ＭＳ Ｐゴシック" charset="0"/>
              </a:rPr>
              <a:t>					References</a:t>
            </a:r>
          </a:p>
          <a:p>
            <a:endParaRPr lang="es-MX" sz="1200" kern="1200" dirty="0" smtClean="0">
              <a:solidFill>
                <a:schemeClr val="tx1"/>
              </a:solidFill>
              <a:effectLst/>
              <a:latin typeface="Arial" charset="0"/>
              <a:ea typeface="ＭＳ Ｐゴシック" charset="0"/>
              <a:cs typeface="ＭＳ Ｐゴシック" charset="0"/>
            </a:endParaRPr>
          </a:p>
          <a:p>
            <a:pPr>
              <a:spcAft>
                <a:spcPts val="600"/>
              </a:spcAft>
            </a:pPr>
            <a:r>
              <a:rPr lang="en-CA" sz="1200" kern="1200" dirty="0" smtClean="0">
                <a:solidFill>
                  <a:schemeClr val="tx1"/>
                </a:solidFill>
                <a:effectLst/>
                <a:latin typeface="Arial" charset="0"/>
                <a:ea typeface="ＭＳ Ｐゴシック" charset="0"/>
                <a:cs typeface="ＭＳ Ｐゴシック" charset="0"/>
              </a:rPr>
              <a:t>Ahluwalia, M. S., Carter, N. G., &amp; </a:t>
            </a:r>
            <a:r>
              <a:rPr lang="en-CA" sz="1200" kern="1200" dirty="0" err="1" smtClean="0">
                <a:solidFill>
                  <a:schemeClr val="tx1"/>
                </a:solidFill>
                <a:effectLst/>
                <a:latin typeface="Arial" charset="0"/>
                <a:ea typeface="ＭＳ Ｐゴシック" charset="0"/>
                <a:cs typeface="ＭＳ Ｐゴシック" charset="0"/>
              </a:rPr>
              <a:t>Chenery</a:t>
            </a:r>
            <a:r>
              <a:rPr lang="en-CA" sz="1200" kern="1200" dirty="0" smtClean="0">
                <a:solidFill>
                  <a:schemeClr val="tx1"/>
                </a:solidFill>
                <a:effectLst/>
                <a:latin typeface="Arial" charset="0"/>
                <a:ea typeface="ＭＳ Ｐゴシック" charset="0"/>
                <a:cs typeface="ＭＳ Ｐゴシック" charset="0"/>
              </a:rPr>
              <a:t>, H. B. (1979). Growth and poverty in developing countries.</a:t>
            </a:r>
            <a:r>
              <a:rPr lang="en-CA" sz="1200" i="1" kern="1200" dirty="0" smtClean="0">
                <a:solidFill>
                  <a:schemeClr val="tx1"/>
                </a:solidFill>
                <a:effectLst/>
                <a:latin typeface="Arial" charset="0"/>
                <a:ea typeface="ＭＳ Ｐゴシック" charset="0"/>
                <a:cs typeface="ＭＳ Ｐゴシック" charset="0"/>
              </a:rPr>
              <a:t> Journal of Development Economics, 6</a:t>
            </a:r>
            <a:r>
              <a:rPr lang="en-CA" sz="1200" kern="1200" dirty="0" smtClean="0">
                <a:solidFill>
                  <a:schemeClr val="tx1"/>
                </a:solidFill>
                <a:effectLst/>
                <a:latin typeface="Arial" charset="0"/>
                <a:ea typeface="ＭＳ Ｐゴシック" charset="0"/>
                <a:cs typeface="ＭＳ Ｐゴシック" charset="0"/>
              </a:rPr>
              <a:t>(3), 299. </a:t>
            </a:r>
            <a:r>
              <a:rPr lang="en-CA" sz="1200" kern="1200" dirty="0" err="1" smtClean="0">
                <a:solidFill>
                  <a:schemeClr val="tx1"/>
                </a:solidFill>
                <a:effectLst/>
                <a:latin typeface="Arial" charset="0"/>
                <a:ea typeface="ＭＳ Ｐゴシック" charset="0"/>
                <a:cs typeface="ＭＳ Ｐゴシック" charset="0"/>
              </a:rPr>
              <a:t>doi</a:t>
            </a:r>
            <a:r>
              <a:rPr lang="en-CA" sz="1200" kern="1200" dirty="0" smtClean="0">
                <a:solidFill>
                  <a:schemeClr val="tx1"/>
                </a:solidFill>
                <a:effectLst/>
                <a:latin typeface="Arial" charset="0"/>
                <a:ea typeface="ＭＳ Ｐゴシック" charset="0"/>
                <a:cs typeface="ＭＳ Ｐゴシック" charset="0"/>
              </a:rPr>
              <a:t>: </a:t>
            </a:r>
            <a:r>
              <a:rPr lang="en-CA" sz="1200" u="sng" kern="1200" dirty="0" smtClean="0">
                <a:solidFill>
                  <a:schemeClr val="tx1"/>
                </a:solidFill>
                <a:effectLst/>
                <a:latin typeface="Arial" charset="0"/>
                <a:ea typeface="ＭＳ Ｐゴシック" charset="0"/>
                <a:cs typeface="ＭＳ Ｐゴシック" charset="0"/>
                <a:hlinkClick r:id="rId3"/>
              </a:rPr>
              <a:t>http://dx.doi.org/10.1016/0304-3878(79)90020-8</a:t>
            </a:r>
            <a:r>
              <a:rPr lang="en-CA" sz="1200" kern="1200" dirty="0" smtClean="0">
                <a:solidFill>
                  <a:schemeClr val="tx1"/>
                </a:solidFill>
                <a:effectLst/>
                <a:latin typeface="Arial" charset="0"/>
                <a:ea typeface="ＭＳ Ｐゴシック" charset="0"/>
                <a:cs typeface="ＭＳ Ｐゴシック" charset="0"/>
              </a:rPr>
              <a:t>"</a:t>
            </a:r>
            <a:endParaRPr lang="es-MX" sz="1200" kern="1200" dirty="0" smtClean="0">
              <a:solidFill>
                <a:schemeClr val="tx1"/>
              </a:solidFill>
              <a:effectLst/>
              <a:latin typeface="Arial" charset="0"/>
              <a:ea typeface="ＭＳ Ｐゴシック" charset="0"/>
              <a:cs typeface="ＭＳ Ｐゴシック" charset="0"/>
            </a:endParaRPr>
          </a:p>
          <a:p>
            <a:pPr>
              <a:spcAft>
                <a:spcPts val="600"/>
              </a:spcAft>
            </a:pPr>
            <a:endParaRPr lang="en-CA" sz="1200" kern="1200" dirty="0" smtClean="0">
              <a:solidFill>
                <a:schemeClr val="tx1"/>
              </a:solidFill>
              <a:effectLst/>
              <a:latin typeface="Arial" charset="0"/>
              <a:ea typeface="ＭＳ Ｐゴシック" charset="0"/>
              <a:cs typeface="ＭＳ Ｐゴシック" charset="0"/>
            </a:endParaRPr>
          </a:p>
          <a:p>
            <a:pPr>
              <a:spcAft>
                <a:spcPts val="600"/>
              </a:spcAft>
            </a:pPr>
            <a:r>
              <a:rPr lang="en-CA" sz="1200" kern="1200" dirty="0" smtClean="0">
                <a:solidFill>
                  <a:schemeClr val="tx1"/>
                </a:solidFill>
                <a:effectLst/>
                <a:latin typeface="Arial" charset="0"/>
                <a:ea typeface="ＭＳ Ｐゴシック" charset="0"/>
                <a:cs typeface="ＭＳ Ｐゴシック" charset="0"/>
              </a:rPr>
              <a:t>Banerjee, R., &amp; Lee, B. Y. (2015). Decreasing the recent immigrant earnings gap: The impact of Canadian credential attainment.</a:t>
            </a:r>
            <a:r>
              <a:rPr lang="en-CA" sz="1200" i="1" kern="1200" dirty="0" smtClean="0">
                <a:solidFill>
                  <a:schemeClr val="tx1"/>
                </a:solidFill>
                <a:effectLst/>
                <a:latin typeface="Arial" charset="0"/>
                <a:ea typeface="ＭＳ Ｐゴシック" charset="0"/>
                <a:cs typeface="ＭＳ Ｐゴシック" charset="0"/>
              </a:rPr>
              <a:t> International Migration, 53</a:t>
            </a:r>
            <a:r>
              <a:rPr lang="en-CA" sz="1200" kern="1200" dirty="0" smtClean="0">
                <a:solidFill>
                  <a:schemeClr val="tx1"/>
                </a:solidFill>
                <a:effectLst/>
                <a:latin typeface="Arial" charset="0"/>
                <a:ea typeface="ＭＳ Ｐゴシック" charset="0"/>
                <a:cs typeface="ＭＳ Ｐゴシック" charset="0"/>
              </a:rPr>
              <a:t>(2), 205-218. doi:10.1111/j.1468-2435.2012.00775.x</a:t>
            </a:r>
            <a:endParaRPr lang="es-MX" sz="1200" kern="1200" dirty="0" smtClean="0">
              <a:solidFill>
                <a:schemeClr val="tx1"/>
              </a:solidFill>
              <a:effectLst/>
              <a:latin typeface="Arial" charset="0"/>
              <a:ea typeface="ＭＳ Ｐゴシック" charset="0"/>
              <a:cs typeface="ＭＳ Ｐゴシック" charset="0"/>
            </a:endParaRPr>
          </a:p>
          <a:p>
            <a:pPr>
              <a:spcAft>
                <a:spcPts val="600"/>
              </a:spcAft>
            </a:pPr>
            <a:endParaRPr lang="en-CA" sz="1200" kern="1200" dirty="0" smtClean="0">
              <a:solidFill>
                <a:schemeClr val="tx1"/>
              </a:solidFill>
              <a:effectLst/>
              <a:latin typeface="Arial" charset="0"/>
              <a:ea typeface="ＭＳ Ｐゴシック" charset="0"/>
              <a:cs typeface="ＭＳ Ｐゴシック" charset="0"/>
            </a:endParaRPr>
          </a:p>
          <a:p>
            <a:pPr>
              <a:spcAft>
                <a:spcPts val="600"/>
              </a:spcAft>
            </a:pPr>
            <a:r>
              <a:rPr lang="en-CA" sz="1200" kern="1200" dirty="0" smtClean="0">
                <a:solidFill>
                  <a:schemeClr val="tx1"/>
                </a:solidFill>
                <a:effectLst/>
                <a:latin typeface="Arial" charset="0"/>
                <a:ea typeface="ＭＳ Ｐゴシック" charset="0"/>
                <a:cs typeface="ＭＳ Ｐゴシック" charset="0"/>
              </a:rPr>
              <a:t>Bourdieu, P. (1989). Social space and symbolic power. Retrieved from </a:t>
            </a:r>
            <a:r>
              <a:rPr lang="en-CA" sz="1200" u="sng" kern="1200" dirty="0" smtClean="0">
                <a:solidFill>
                  <a:schemeClr val="tx1"/>
                </a:solidFill>
                <a:effectLst/>
                <a:latin typeface="Arial" charset="0"/>
                <a:ea typeface="ＭＳ Ｐゴシック" charset="0"/>
                <a:cs typeface="ＭＳ Ｐゴシック" charset="0"/>
                <a:hlinkClick r:id="rId4"/>
              </a:rPr>
              <a:t>http://www.soc.ucsb.edu/ct/pages/JWM/Syllabi/Bourdieu/SocSpaceSPowr.pdf</a:t>
            </a:r>
            <a:endParaRPr lang="es-MX" sz="1200" kern="1200" dirty="0" smtClean="0">
              <a:solidFill>
                <a:schemeClr val="tx1"/>
              </a:solidFill>
              <a:effectLst/>
              <a:latin typeface="Arial" charset="0"/>
              <a:ea typeface="ＭＳ Ｐゴシック" charset="0"/>
              <a:cs typeface="ＭＳ Ｐゴシック" charset="0"/>
            </a:endParaRPr>
          </a:p>
          <a:p>
            <a:pPr>
              <a:spcAft>
                <a:spcPts val="600"/>
              </a:spcAft>
            </a:pPr>
            <a:endParaRPr lang="en-CA" sz="1200" kern="1200" dirty="0" smtClean="0">
              <a:solidFill>
                <a:schemeClr val="tx1"/>
              </a:solidFill>
              <a:effectLst/>
              <a:latin typeface="Arial" charset="0"/>
              <a:ea typeface="ＭＳ Ｐゴシック" charset="0"/>
              <a:cs typeface="ＭＳ Ｐゴシック" charset="0"/>
            </a:endParaRPr>
          </a:p>
          <a:p>
            <a:pPr>
              <a:spcAft>
                <a:spcPts val="600"/>
              </a:spcAft>
            </a:pPr>
            <a:r>
              <a:rPr lang="en-CA" sz="1200" kern="1200" dirty="0" smtClean="0">
                <a:solidFill>
                  <a:schemeClr val="tx1"/>
                </a:solidFill>
                <a:effectLst/>
                <a:latin typeface="Arial" charset="0"/>
                <a:ea typeface="ＭＳ Ｐゴシック" charset="0"/>
                <a:cs typeface="ＭＳ Ｐゴシック" charset="0"/>
              </a:rPr>
              <a:t>Citizenship and Immigration Canada. (2014). Facts and figures 2014 – immigration overview: Permanent residents. Retrieved from </a:t>
            </a:r>
            <a:r>
              <a:rPr lang="en-CA" sz="1200" u="sng" kern="1200" dirty="0" smtClean="0">
                <a:solidFill>
                  <a:schemeClr val="tx1"/>
                </a:solidFill>
                <a:effectLst/>
                <a:latin typeface="Arial" charset="0"/>
                <a:ea typeface="ＭＳ Ｐゴシック" charset="0"/>
                <a:cs typeface="ＭＳ Ｐゴシック" charset="0"/>
                <a:hlinkClick r:id="rId5"/>
              </a:rPr>
              <a:t>http://www.cic.gc.ca/english/resources/statistics/facts2014/index.asp</a:t>
            </a:r>
            <a:endParaRPr lang="es-MX" sz="1200" kern="1200" dirty="0" smtClean="0">
              <a:solidFill>
                <a:schemeClr val="tx1"/>
              </a:solidFill>
              <a:effectLst/>
              <a:latin typeface="Arial" charset="0"/>
              <a:ea typeface="ＭＳ Ｐゴシック" charset="0"/>
              <a:cs typeface="ＭＳ Ｐゴシック" charset="0"/>
            </a:endParaRPr>
          </a:p>
          <a:p>
            <a:pPr>
              <a:spcAft>
                <a:spcPts val="600"/>
              </a:spcAft>
            </a:pPr>
            <a:endParaRPr lang="en-CA" sz="1200" kern="1200" dirty="0" smtClean="0">
              <a:solidFill>
                <a:schemeClr val="tx1"/>
              </a:solidFill>
              <a:effectLst/>
              <a:latin typeface="Arial" charset="0"/>
              <a:ea typeface="ＭＳ Ｐゴシック" charset="0"/>
              <a:cs typeface="ＭＳ Ｐゴシック" charset="0"/>
            </a:endParaRPr>
          </a:p>
          <a:p>
            <a:pPr>
              <a:spcAft>
                <a:spcPts val="600"/>
              </a:spcAft>
            </a:pPr>
            <a:r>
              <a:rPr lang="en-CA" sz="1200" kern="1200" dirty="0" err="1" smtClean="0">
                <a:solidFill>
                  <a:schemeClr val="tx1"/>
                </a:solidFill>
                <a:effectLst/>
                <a:latin typeface="Arial" charset="0"/>
                <a:ea typeface="ＭＳ Ｐゴシック" charset="0"/>
                <a:cs typeface="ＭＳ Ｐゴシック" charset="0"/>
              </a:rPr>
              <a:t>Collinge</a:t>
            </a:r>
            <a:r>
              <a:rPr lang="en-CA" sz="1200" kern="1200" dirty="0" smtClean="0">
                <a:solidFill>
                  <a:schemeClr val="tx1"/>
                </a:solidFill>
                <a:effectLst/>
                <a:latin typeface="Arial" charset="0"/>
                <a:ea typeface="ＭＳ Ｐゴシック" charset="0"/>
                <a:cs typeface="ＭＳ Ｐゴシック" charset="0"/>
              </a:rPr>
              <a:t>, C., &amp; Staines, A. (2009). Rethinking the knowledge-based economy.</a:t>
            </a:r>
            <a:r>
              <a:rPr lang="en-CA" sz="1200" i="1" kern="1200" dirty="0" smtClean="0">
                <a:solidFill>
                  <a:schemeClr val="tx1"/>
                </a:solidFill>
                <a:effectLst/>
                <a:latin typeface="Arial" charset="0"/>
                <a:ea typeface="ＭＳ Ｐゴシック" charset="0"/>
                <a:cs typeface="ＭＳ Ｐゴシック" charset="0"/>
              </a:rPr>
              <a:t> Built Environment (1978-), 35</a:t>
            </a:r>
            <a:r>
              <a:rPr lang="en-CA" sz="1200" kern="1200" dirty="0" smtClean="0">
                <a:solidFill>
                  <a:schemeClr val="tx1"/>
                </a:solidFill>
                <a:effectLst/>
                <a:latin typeface="Arial" charset="0"/>
                <a:ea typeface="ＭＳ Ｐゴシック" charset="0"/>
                <a:cs typeface="ＭＳ Ｐゴシック" charset="0"/>
              </a:rPr>
              <a:t>(2), 165-172. doi:10.2148/benv.35.2.165</a:t>
            </a:r>
            <a:endParaRPr lang="es-MX" sz="1200" kern="1200" dirty="0" smtClean="0">
              <a:solidFill>
                <a:schemeClr val="tx1"/>
              </a:solidFill>
              <a:effectLst/>
              <a:latin typeface="Arial" charset="0"/>
              <a:ea typeface="ＭＳ Ｐゴシック" charset="0"/>
              <a:cs typeface="ＭＳ Ｐゴシック" charset="0"/>
            </a:endParaRPr>
          </a:p>
          <a:p>
            <a:pPr>
              <a:spcAft>
                <a:spcPts val="600"/>
              </a:spcAft>
            </a:pPr>
            <a:endParaRPr lang="en-CA" sz="1200" kern="1200" dirty="0" smtClean="0">
              <a:solidFill>
                <a:schemeClr val="tx1"/>
              </a:solidFill>
              <a:effectLst/>
              <a:latin typeface="Arial" charset="0"/>
              <a:ea typeface="ＭＳ Ｐゴシック" charset="0"/>
              <a:cs typeface="ＭＳ Ｐゴシック" charset="0"/>
            </a:endParaRPr>
          </a:p>
          <a:p>
            <a:pPr>
              <a:spcAft>
                <a:spcPts val="600"/>
              </a:spcAft>
            </a:pPr>
            <a:r>
              <a:rPr lang="en-CA" sz="1200" kern="1200" dirty="0" err="1" smtClean="0">
                <a:solidFill>
                  <a:schemeClr val="tx1"/>
                </a:solidFill>
                <a:effectLst/>
                <a:latin typeface="Arial" charset="0"/>
                <a:ea typeface="ＭＳ Ｐゴシック" charset="0"/>
                <a:cs typeface="ＭＳ Ｐゴシック" charset="0"/>
              </a:rPr>
              <a:t>DeVoretz</a:t>
            </a:r>
            <a:r>
              <a:rPr lang="en-CA" sz="1200" kern="1200" dirty="0" smtClean="0">
                <a:solidFill>
                  <a:schemeClr val="tx1"/>
                </a:solidFill>
                <a:effectLst/>
                <a:latin typeface="Arial" charset="0"/>
                <a:ea typeface="ＭＳ Ｐゴシック" charset="0"/>
                <a:cs typeface="ＭＳ Ｐゴシック" charset="0"/>
              </a:rPr>
              <a:t>, D., &amp; </a:t>
            </a:r>
            <a:r>
              <a:rPr lang="en-CA" sz="1200" kern="1200" dirty="0" err="1" smtClean="0">
                <a:solidFill>
                  <a:schemeClr val="tx1"/>
                </a:solidFill>
                <a:effectLst/>
                <a:latin typeface="Arial" charset="0"/>
                <a:ea typeface="ＭＳ Ｐゴシック" charset="0"/>
                <a:cs typeface="ＭＳ Ｐゴシック" charset="0"/>
              </a:rPr>
              <a:t>Laryea</a:t>
            </a:r>
            <a:r>
              <a:rPr lang="en-CA" sz="1200" kern="1200" dirty="0" smtClean="0">
                <a:solidFill>
                  <a:schemeClr val="tx1"/>
                </a:solidFill>
                <a:effectLst/>
                <a:latin typeface="Arial" charset="0"/>
                <a:ea typeface="ＭＳ Ｐゴシック" charset="0"/>
                <a:cs typeface="ＭＳ Ｐゴシック" charset="0"/>
              </a:rPr>
              <a:t>, S., A. (1998). Canadian human capital transfers: The USA and beyond. Retrieved from </a:t>
            </a:r>
            <a:r>
              <a:rPr lang="en-CA" sz="1200" u="sng" kern="1200" dirty="0" smtClean="0">
                <a:solidFill>
                  <a:schemeClr val="tx1"/>
                </a:solidFill>
                <a:effectLst/>
                <a:latin typeface="Arial" charset="0"/>
                <a:ea typeface="ＭＳ Ｐゴシック" charset="0"/>
                <a:cs typeface="ＭＳ Ｐゴシック" charset="0"/>
                <a:hlinkClick r:id="rId6"/>
              </a:rPr>
              <a:t>http://mbc.metropolis.net/assets/uploads/files/wp/1998/WP98-18.pdf</a:t>
            </a:r>
            <a:endParaRPr lang="es-MX" sz="1200" kern="1200" dirty="0" smtClean="0">
              <a:solidFill>
                <a:schemeClr val="tx1"/>
              </a:solidFill>
              <a:effectLst/>
              <a:latin typeface="Arial" charset="0"/>
              <a:ea typeface="ＭＳ Ｐゴシック" charset="0"/>
              <a:cs typeface="ＭＳ Ｐゴシック" charset="0"/>
            </a:endParaRPr>
          </a:p>
          <a:p>
            <a:pPr>
              <a:spcAft>
                <a:spcPts val="600"/>
              </a:spcAft>
            </a:pPr>
            <a:endParaRPr lang="en-CA" sz="1200" kern="1200" dirty="0" smtClean="0">
              <a:solidFill>
                <a:schemeClr val="tx1"/>
              </a:solidFill>
              <a:effectLst/>
              <a:latin typeface="Arial" charset="0"/>
              <a:ea typeface="ＭＳ Ｐゴシック" charset="0"/>
              <a:cs typeface="ＭＳ Ｐゴシック" charset="0"/>
            </a:endParaRPr>
          </a:p>
          <a:p>
            <a:pPr>
              <a:spcAft>
                <a:spcPts val="600"/>
              </a:spcAft>
            </a:pPr>
            <a:r>
              <a:rPr lang="en-CA" sz="1200" kern="1200" dirty="0" smtClean="0">
                <a:solidFill>
                  <a:schemeClr val="tx1"/>
                </a:solidFill>
                <a:effectLst/>
                <a:latin typeface="Arial" charset="0"/>
                <a:ea typeface="ＭＳ Ｐゴシック" charset="0"/>
                <a:cs typeface="ＭＳ Ｐゴシック" charset="0"/>
              </a:rPr>
              <a:t>Ferrer, A., &amp; Riddell, W. C. (2008). Education, credentials, and immigrant earnings.</a:t>
            </a:r>
            <a:r>
              <a:rPr lang="en-CA" sz="1200" i="1" kern="1200" dirty="0" smtClean="0">
                <a:solidFill>
                  <a:schemeClr val="tx1"/>
                </a:solidFill>
                <a:effectLst/>
                <a:latin typeface="Arial" charset="0"/>
                <a:ea typeface="ＭＳ Ｐゴシック" charset="0"/>
                <a:cs typeface="ＭＳ Ｐゴシック" charset="0"/>
              </a:rPr>
              <a:t> The Canadian Journal of Economics, 41</a:t>
            </a:r>
            <a:r>
              <a:rPr lang="en-CA" sz="1200" kern="1200" dirty="0" smtClean="0">
                <a:solidFill>
                  <a:schemeClr val="tx1"/>
                </a:solidFill>
                <a:effectLst/>
                <a:latin typeface="Arial" charset="0"/>
                <a:ea typeface="ＭＳ Ｐゴシック" charset="0"/>
                <a:cs typeface="ＭＳ Ｐゴシック" charset="0"/>
              </a:rPr>
              <a:t>(1), 186-216. </a:t>
            </a:r>
            <a:r>
              <a:rPr lang="en-CA" sz="1200" kern="1200" dirty="0" err="1" smtClean="0">
                <a:solidFill>
                  <a:schemeClr val="tx1"/>
                </a:solidFill>
                <a:effectLst/>
                <a:latin typeface="Arial" charset="0"/>
                <a:ea typeface="ＭＳ Ｐゴシック" charset="0"/>
                <a:cs typeface="ＭＳ Ｐゴシック" charset="0"/>
              </a:rPr>
              <a:t>doi</a:t>
            </a:r>
            <a:r>
              <a:rPr lang="en-CA" sz="1200" kern="1200" dirty="0" smtClean="0">
                <a:solidFill>
                  <a:schemeClr val="tx1"/>
                </a:solidFill>
                <a:effectLst/>
                <a:latin typeface="Arial" charset="0"/>
                <a:ea typeface="ＭＳ Ｐゴシック" charset="0"/>
                <a:cs typeface="ＭＳ Ｐゴシック" charset="0"/>
              </a:rPr>
              <a:t>: </a:t>
            </a:r>
            <a:r>
              <a:rPr lang="en-US" sz="1200" kern="1200" dirty="0" smtClean="0">
                <a:solidFill>
                  <a:schemeClr val="tx1"/>
                </a:solidFill>
                <a:effectLst/>
                <a:latin typeface="Arial" charset="0"/>
                <a:ea typeface="ＭＳ Ｐゴシック" charset="0"/>
                <a:cs typeface="ＭＳ Ｐゴシック" charset="0"/>
              </a:rPr>
              <a:t>10.1111/j.1365-2966.2008.00460.x</a:t>
            </a:r>
            <a:endParaRPr lang="es-MX" sz="1200" kern="1200" dirty="0" smtClean="0">
              <a:solidFill>
                <a:schemeClr val="tx1"/>
              </a:solidFill>
              <a:effectLst/>
              <a:latin typeface="Arial" charset="0"/>
              <a:ea typeface="ＭＳ Ｐゴシック" charset="0"/>
              <a:cs typeface="ＭＳ Ｐゴシック" charset="0"/>
            </a:endParaRPr>
          </a:p>
          <a:p>
            <a:pPr>
              <a:spcAft>
                <a:spcPts val="600"/>
              </a:spcAft>
            </a:pPr>
            <a:endParaRPr lang="en-CA" sz="1200" kern="1200" dirty="0" smtClean="0">
              <a:solidFill>
                <a:schemeClr val="tx1"/>
              </a:solidFill>
              <a:effectLst/>
              <a:latin typeface="Arial" charset="0"/>
              <a:ea typeface="ＭＳ Ｐゴシック" charset="0"/>
              <a:cs typeface="ＭＳ Ｐゴシック" charset="0"/>
            </a:endParaRPr>
          </a:p>
          <a:p>
            <a:pPr>
              <a:spcAft>
                <a:spcPts val="600"/>
              </a:spcAft>
            </a:pPr>
            <a:r>
              <a:rPr lang="en-CA" sz="1200" kern="1200" dirty="0" smtClean="0">
                <a:solidFill>
                  <a:schemeClr val="tx1"/>
                </a:solidFill>
                <a:effectLst/>
                <a:latin typeface="Arial" charset="0"/>
                <a:ea typeface="ＭＳ Ｐゴシック" charset="0"/>
                <a:cs typeface="ＭＳ Ｐゴシック" charset="0"/>
              </a:rPr>
              <a:t>Fleras, A. (2014). </a:t>
            </a:r>
            <a:r>
              <a:rPr lang="en-CA" sz="1200" i="1" kern="1200" dirty="0" smtClean="0">
                <a:solidFill>
                  <a:schemeClr val="tx1"/>
                </a:solidFill>
                <a:effectLst/>
                <a:latin typeface="Arial" charset="0"/>
                <a:ea typeface="ＭＳ Ｐゴシック" charset="0"/>
                <a:cs typeface="ＭＳ Ｐゴシック" charset="0"/>
              </a:rPr>
              <a:t>Immigration Canada: Evolving realities and emerging challenges in a </a:t>
            </a:r>
            <a:r>
              <a:rPr lang="en-CA" sz="1200" i="1" kern="1200" dirty="0" err="1" smtClean="0">
                <a:solidFill>
                  <a:schemeClr val="tx1"/>
                </a:solidFill>
                <a:effectLst/>
                <a:latin typeface="Arial" charset="0"/>
                <a:ea typeface="ＭＳ Ｐゴシック" charset="0"/>
                <a:cs typeface="ＭＳ Ｐゴシック" charset="0"/>
              </a:rPr>
              <a:t>postnational</a:t>
            </a:r>
            <a:r>
              <a:rPr lang="en-CA" sz="1200" i="1" kern="1200" dirty="0" smtClean="0">
                <a:solidFill>
                  <a:schemeClr val="tx1"/>
                </a:solidFill>
                <a:effectLst/>
                <a:latin typeface="Arial" charset="0"/>
                <a:ea typeface="ＭＳ Ｐゴシック" charset="0"/>
                <a:cs typeface="ＭＳ Ｐゴシック" charset="0"/>
              </a:rPr>
              <a:t> world</a:t>
            </a:r>
            <a:r>
              <a:rPr lang="en-CA" sz="1200" kern="1200" dirty="0" smtClean="0">
                <a:solidFill>
                  <a:schemeClr val="tx1"/>
                </a:solidFill>
                <a:effectLst/>
                <a:latin typeface="Arial" charset="0"/>
                <a:ea typeface="ＭＳ Ｐゴシック" charset="0"/>
                <a:cs typeface="ＭＳ Ｐゴシック" charset="0"/>
              </a:rPr>
              <a:t> UBC Press.</a:t>
            </a:r>
            <a:endParaRPr lang="es-MX" sz="1200" kern="1200" dirty="0" smtClean="0">
              <a:solidFill>
                <a:schemeClr val="tx1"/>
              </a:solidFill>
              <a:effectLst/>
              <a:latin typeface="Arial" charset="0"/>
              <a:ea typeface="ＭＳ Ｐゴシック" charset="0"/>
              <a:cs typeface="ＭＳ Ｐゴシック" charset="0"/>
            </a:endParaRPr>
          </a:p>
          <a:p>
            <a:pPr>
              <a:spcAft>
                <a:spcPts val="600"/>
              </a:spcAft>
            </a:pPr>
            <a:endParaRPr lang="en-CA" sz="1200" kern="1200" dirty="0" smtClean="0">
              <a:solidFill>
                <a:schemeClr val="tx1"/>
              </a:solidFill>
              <a:effectLst/>
              <a:latin typeface="Arial" charset="0"/>
              <a:ea typeface="ＭＳ Ｐゴシック" charset="0"/>
              <a:cs typeface="ＭＳ Ｐゴシック" charset="0"/>
            </a:endParaRPr>
          </a:p>
          <a:p>
            <a:pPr>
              <a:spcAft>
                <a:spcPts val="600"/>
              </a:spcAft>
            </a:pPr>
            <a:r>
              <a:rPr lang="en-CA" sz="1200" kern="1200" dirty="0" smtClean="0">
                <a:solidFill>
                  <a:schemeClr val="tx1"/>
                </a:solidFill>
                <a:effectLst/>
                <a:latin typeface="Arial" charset="0"/>
                <a:ea typeface="ＭＳ Ｐゴシック" charset="0"/>
                <a:cs typeface="ＭＳ Ｐゴシック" charset="0"/>
              </a:rPr>
              <a:t>Frenette, M., &amp; Morissette, R. (2005). Will they ever converge? earnings of immigrant and Canadian-born workers over the last two Decades1.</a:t>
            </a:r>
            <a:r>
              <a:rPr lang="en-CA" sz="1200" i="1" kern="1200" dirty="0" smtClean="0">
                <a:solidFill>
                  <a:schemeClr val="tx1"/>
                </a:solidFill>
                <a:effectLst/>
                <a:latin typeface="Arial" charset="0"/>
                <a:ea typeface="ＭＳ Ｐゴシック" charset="0"/>
                <a:cs typeface="ＭＳ Ｐゴシック" charset="0"/>
              </a:rPr>
              <a:t> International Migration </a:t>
            </a:r>
          </a:p>
          <a:p>
            <a:pPr>
              <a:spcAft>
                <a:spcPts val="600"/>
              </a:spcAft>
            </a:pPr>
            <a:r>
              <a:rPr lang="en-CA" sz="1200" i="1" kern="1200" dirty="0" smtClean="0">
                <a:solidFill>
                  <a:schemeClr val="tx1"/>
                </a:solidFill>
                <a:effectLst/>
                <a:latin typeface="Arial" charset="0"/>
                <a:ea typeface="ＭＳ Ｐゴシック" charset="0"/>
                <a:cs typeface="ＭＳ Ｐゴシック" charset="0"/>
              </a:rPr>
              <a:t>Review, 39</a:t>
            </a:r>
            <a:r>
              <a:rPr lang="en-CA" sz="1200" kern="1200" dirty="0" smtClean="0">
                <a:solidFill>
                  <a:schemeClr val="tx1"/>
                </a:solidFill>
                <a:effectLst/>
                <a:latin typeface="Arial" charset="0"/>
                <a:ea typeface="ＭＳ Ｐゴシック" charset="0"/>
                <a:cs typeface="ＭＳ Ｐゴシック" charset="0"/>
              </a:rPr>
              <a:t>(1), 228-257. doi:10.1111/j.1747-7379.2005.tb00261.x</a:t>
            </a:r>
            <a:endParaRPr lang="es-MX" sz="1200" kern="1200" dirty="0" smtClean="0">
              <a:solidFill>
                <a:schemeClr val="tx1"/>
              </a:solidFill>
              <a:effectLst/>
              <a:latin typeface="Arial" charset="0"/>
              <a:ea typeface="ＭＳ Ｐゴシック" charset="0"/>
              <a:cs typeface="ＭＳ Ｐゴシック" charset="0"/>
            </a:endParaRPr>
          </a:p>
          <a:p>
            <a:pPr>
              <a:spcAft>
                <a:spcPts val="600"/>
              </a:spcAft>
            </a:pPr>
            <a:endParaRPr lang="en-CA" sz="1200" kern="1200" dirty="0" smtClean="0">
              <a:solidFill>
                <a:schemeClr val="tx1"/>
              </a:solidFill>
              <a:effectLst/>
              <a:latin typeface="Arial" charset="0"/>
              <a:ea typeface="ＭＳ Ｐゴシック" charset="0"/>
              <a:cs typeface="ＭＳ Ｐゴシック" charset="0"/>
            </a:endParaRPr>
          </a:p>
          <a:p>
            <a:pPr>
              <a:spcAft>
                <a:spcPts val="600"/>
              </a:spcAft>
            </a:pPr>
            <a:r>
              <a:rPr lang="en-CA" sz="1200" kern="1200" dirty="0" smtClean="0">
                <a:solidFill>
                  <a:schemeClr val="tx1"/>
                </a:solidFill>
                <a:effectLst/>
                <a:latin typeface="Arial" charset="0"/>
                <a:ea typeface="ＭＳ Ｐゴシック" charset="0"/>
                <a:cs typeface="ＭＳ Ｐゴシック" charset="0"/>
              </a:rPr>
              <a:t>Guo, S. (2009). Difference, deficiency, and devaluation: Tracing the roots of non-recognition of foreign credentials for immigrant professionals in Canada.</a:t>
            </a:r>
            <a:r>
              <a:rPr lang="en-CA" sz="1200" i="1" kern="1200" dirty="0" smtClean="0">
                <a:solidFill>
                  <a:schemeClr val="tx1"/>
                </a:solidFill>
                <a:effectLst/>
                <a:latin typeface="Arial" charset="0"/>
                <a:ea typeface="ＭＳ Ｐゴシック" charset="0"/>
                <a:cs typeface="ＭＳ Ｐゴシック" charset="0"/>
              </a:rPr>
              <a:t> The Canadian Journal for the Study of Adult Education, 22</a:t>
            </a:r>
            <a:r>
              <a:rPr lang="en-CA" sz="1200" kern="1200" dirty="0" smtClean="0">
                <a:solidFill>
                  <a:schemeClr val="tx1"/>
                </a:solidFill>
                <a:effectLst/>
                <a:latin typeface="Arial" charset="0"/>
                <a:ea typeface="ＭＳ Ｐゴシック" charset="0"/>
                <a:cs typeface="ＭＳ Ｐゴシック" charset="0"/>
              </a:rPr>
              <a:t>(1), 37-52. Retrieved from http://cjsae.library.dal.ca/index.php/cjsae/index </a:t>
            </a:r>
            <a:endParaRPr lang="es-MX" sz="1200" kern="1200" dirty="0" smtClean="0">
              <a:solidFill>
                <a:schemeClr val="tx1"/>
              </a:solidFill>
              <a:effectLst/>
              <a:latin typeface="Arial" charset="0"/>
              <a:ea typeface="ＭＳ Ｐゴシック" charset="0"/>
              <a:cs typeface="ＭＳ Ｐゴシック" charset="0"/>
            </a:endParaRPr>
          </a:p>
          <a:p>
            <a:pPr>
              <a:spcAft>
                <a:spcPts val="600"/>
              </a:spcAft>
            </a:pPr>
            <a:endParaRPr lang="en-CA" sz="1200" kern="1200" dirty="0" smtClean="0">
              <a:solidFill>
                <a:schemeClr val="tx1"/>
              </a:solidFill>
              <a:effectLst/>
              <a:latin typeface="Arial" charset="0"/>
              <a:ea typeface="ＭＳ Ｐゴシック" charset="0"/>
              <a:cs typeface="ＭＳ Ｐゴシック" charset="0"/>
            </a:endParaRPr>
          </a:p>
          <a:p>
            <a:pPr>
              <a:spcAft>
                <a:spcPts val="600"/>
              </a:spcAft>
            </a:pPr>
            <a:r>
              <a:rPr lang="en-CA" sz="1200" kern="1200" dirty="0" smtClean="0">
                <a:solidFill>
                  <a:schemeClr val="tx1"/>
                </a:solidFill>
                <a:effectLst/>
                <a:latin typeface="Arial" charset="0"/>
                <a:ea typeface="ＭＳ Ｐゴシック" charset="0"/>
                <a:cs typeface="ＭＳ Ｐゴシック" charset="0"/>
              </a:rPr>
              <a:t>Hawking, S. W. (2001). The universe in a nutshell. Retrieved from </a:t>
            </a:r>
            <a:r>
              <a:rPr lang="en-CA" sz="1200" u="sng" kern="1200" dirty="0" smtClean="0">
                <a:solidFill>
                  <a:schemeClr val="tx1"/>
                </a:solidFill>
                <a:effectLst/>
                <a:latin typeface="Arial" charset="0"/>
                <a:ea typeface="ＭＳ Ｐゴシック" charset="0"/>
                <a:cs typeface="ＭＳ Ｐゴシック" charset="0"/>
                <a:hlinkClick r:id="rId7"/>
              </a:rPr>
              <a:t>https://docs.google.com/file/d/0B7lZ7JU-iHeBczhZdmVkOEk4U2s/edit?pref=2&amp;pli=1</a:t>
            </a:r>
            <a:endParaRPr lang="es-MX" sz="1200" kern="1200" dirty="0" smtClean="0">
              <a:solidFill>
                <a:schemeClr val="tx1"/>
              </a:solidFill>
              <a:effectLst/>
              <a:latin typeface="Arial" charset="0"/>
              <a:ea typeface="ＭＳ Ｐゴシック" charset="0"/>
              <a:cs typeface="ＭＳ Ｐゴシック" charset="0"/>
            </a:endParaRPr>
          </a:p>
          <a:p>
            <a:pPr>
              <a:spcAft>
                <a:spcPts val="600"/>
              </a:spcAft>
            </a:pPr>
            <a:endParaRPr lang="en-CA" sz="1200" kern="1200" dirty="0" smtClean="0">
              <a:solidFill>
                <a:schemeClr val="tx1"/>
              </a:solidFill>
              <a:effectLst/>
              <a:latin typeface="Arial" charset="0"/>
              <a:ea typeface="ＭＳ Ｐゴシック" charset="0"/>
              <a:cs typeface="ＭＳ Ｐゴシック" charset="0"/>
            </a:endParaRPr>
          </a:p>
          <a:p>
            <a:pPr>
              <a:spcAft>
                <a:spcPts val="600"/>
              </a:spcAft>
            </a:pPr>
            <a:r>
              <a:rPr lang="en-CA" sz="1200" kern="1200" dirty="0" smtClean="0">
                <a:solidFill>
                  <a:schemeClr val="tx1"/>
                </a:solidFill>
                <a:effectLst/>
                <a:latin typeface="Arial" charset="0"/>
                <a:ea typeface="ＭＳ Ｐゴシック" charset="0"/>
                <a:cs typeface="ＭＳ Ｐゴシック" charset="0"/>
              </a:rPr>
              <a:t>Li, C., Gervais, G. &amp; Duval, A. (2009). The dynamics of over qualification: Canada’s underemployed university graduates  . Retrieved from </a:t>
            </a:r>
            <a:r>
              <a:rPr lang="en-CA" sz="1200" u="sng" kern="1200" dirty="0" smtClean="0">
                <a:solidFill>
                  <a:schemeClr val="tx1"/>
                </a:solidFill>
                <a:effectLst/>
                <a:latin typeface="Arial" charset="0"/>
                <a:ea typeface="ＭＳ Ｐゴシック" charset="0"/>
                <a:cs typeface="ＭＳ Ｐゴシック" charset="0"/>
                <a:hlinkClick r:id="rId8"/>
              </a:rPr>
              <a:t>http://www.statcan.gc.ca/pub/11-621-m/11-621-m2006039-eng.htm#ftnt5</a:t>
            </a:r>
            <a:endParaRPr lang="es-MX" sz="1200" kern="1200" dirty="0" smtClean="0">
              <a:solidFill>
                <a:schemeClr val="tx1"/>
              </a:solidFill>
              <a:effectLst/>
              <a:latin typeface="Arial" charset="0"/>
              <a:ea typeface="ＭＳ Ｐゴシック" charset="0"/>
              <a:cs typeface="ＭＳ Ｐゴシック" charset="0"/>
            </a:endParaRPr>
          </a:p>
          <a:p>
            <a:pPr>
              <a:spcAft>
                <a:spcPts val="600"/>
              </a:spcAft>
            </a:pPr>
            <a:endParaRPr lang="en-CA" sz="1200" kern="1200" dirty="0" smtClean="0">
              <a:solidFill>
                <a:schemeClr val="tx1"/>
              </a:solidFill>
              <a:effectLst/>
              <a:latin typeface="Arial" charset="0"/>
              <a:ea typeface="ＭＳ Ｐゴシック" charset="0"/>
              <a:cs typeface="ＭＳ Ｐゴシック" charset="0"/>
            </a:endParaRPr>
          </a:p>
          <a:p>
            <a:pPr>
              <a:spcAft>
                <a:spcPts val="600"/>
              </a:spcAft>
            </a:pPr>
            <a:r>
              <a:rPr lang="en-CA" sz="1200" kern="1200" dirty="0" smtClean="0">
                <a:solidFill>
                  <a:schemeClr val="tx1"/>
                </a:solidFill>
                <a:effectLst/>
                <a:latin typeface="Arial" charset="0"/>
                <a:ea typeface="ＭＳ Ｐゴシック" charset="0"/>
                <a:cs typeface="ＭＳ Ｐゴシック" charset="0"/>
              </a:rPr>
              <a:t>McMahon, T. (2013). Why the world’s best and brightest struggle to find jobs in Canada: Why do skilled immigrants often fare worse here than in the U.S. and U.K.? Retrieved from </a:t>
            </a:r>
            <a:r>
              <a:rPr lang="en-CA" sz="1200" u="sng" kern="1200" dirty="0" smtClean="0">
                <a:solidFill>
                  <a:schemeClr val="tx1"/>
                </a:solidFill>
                <a:effectLst/>
                <a:latin typeface="Arial" charset="0"/>
                <a:ea typeface="ＭＳ Ｐゴシック" charset="0"/>
                <a:cs typeface="ＭＳ Ｐゴシック" charset="0"/>
                <a:hlinkClick r:id="rId9"/>
              </a:rPr>
              <a:t>http://www.macleans.ca/economy/business/land-of-misfortune/</a:t>
            </a:r>
            <a:endParaRPr lang="es-MX" sz="1200" kern="1200" dirty="0" smtClean="0">
              <a:solidFill>
                <a:schemeClr val="tx1"/>
              </a:solidFill>
              <a:effectLst/>
              <a:latin typeface="Arial" charset="0"/>
              <a:ea typeface="ＭＳ Ｐゴシック" charset="0"/>
              <a:cs typeface="ＭＳ Ｐゴシック" charset="0"/>
            </a:endParaRPr>
          </a:p>
          <a:p>
            <a:pPr>
              <a:spcAft>
                <a:spcPts val="600"/>
              </a:spcAft>
            </a:pPr>
            <a:endParaRPr lang="en-CA" sz="1200" kern="1200" dirty="0" smtClean="0">
              <a:solidFill>
                <a:schemeClr val="tx1"/>
              </a:solidFill>
              <a:effectLst/>
              <a:latin typeface="Arial" charset="0"/>
              <a:ea typeface="ＭＳ Ｐゴシック" charset="0"/>
              <a:cs typeface="ＭＳ Ｐゴシック" charset="0"/>
            </a:endParaRPr>
          </a:p>
          <a:p>
            <a:pPr>
              <a:spcAft>
                <a:spcPts val="600"/>
              </a:spcAft>
            </a:pPr>
            <a:r>
              <a:rPr lang="en-CA" sz="1200" kern="1200" dirty="0" smtClean="0">
                <a:solidFill>
                  <a:schemeClr val="tx1"/>
                </a:solidFill>
                <a:effectLst/>
                <a:latin typeface="Arial" charset="0"/>
                <a:ea typeface="ＭＳ Ｐゴシック" charset="0"/>
                <a:cs typeface="ＭＳ Ｐゴシック" charset="0"/>
              </a:rPr>
              <a:t>OECD. (1996). The knowledge-based economy. Retrieved from </a:t>
            </a:r>
            <a:r>
              <a:rPr lang="en-CA" sz="1200" u="sng" kern="1200" dirty="0" smtClean="0">
                <a:solidFill>
                  <a:schemeClr val="tx1"/>
                </a:solidFill>
                <a:effectLst/>
                <a:latin typeface="Arial" charset="0"/>
                <a:ea typeface="ＭＳ Ｐゴシック" charset="0"/>
                <a:cs typeface="ＭＳ Ｐゴシック" charset="0"/>
                <a:hlinkClick r:id="rId10"/>
              </a:rPr>
              <a:t>http://www.oecd.org/sti/sci-tech/1913021.pdf</a:t>
            </a:r>
            <a:endParaRPr lang="es-MX" sz="1200" kern="1200" dirty="0" smtClean="0">
              <a:solidFill>
                <a:schemeClr val="tx1"/>
              </a:solidFill>
              <a:effectLst/>
              <a:latin typeface="Arial" charset="0"/>
              <a:ea typeface="ＭＳ Ｐゴシック" charset="0"/>
              <a:cs typeface="ＭＳ Ｐゴシック" charset="0"/>
            </a:endParaRPr>
          </a:p>
          <a:p>
            <a:pPr>
              <a:spcAft>
                <a:spcPts val="600"/>
              </a:spcAft>
            </a:pPr>
            <a:endParaRPr lang="en-CA" sz="1200" kern="1200" dirty="0" smtClean="0">
              <a:solidFill>
                <a:schemeClr val="tx1"/>
              </a:solidFill>
              <a:effectLst/>
              <a:latin typeface="Arial" charset="0"/>
              <a:ea typeface="ＭＳ Ｐゴシック" charset="0"/>
              <a:cs typeface="ＭＳ Ｐゴシック" charset="0"/>
            </a:endParaRPr>
          </a:p>
          <a:p>
            <a:pPr>
              <a:spcAft>
                <a:spcPts val="600"/>
              </a:spcAft>
            </a:pPr>
            <a:r>
              <a:rPr lang="en-CA" sz="1200" kern="1200" dirty="0" smtClean="0">
                <a:solidFill>
                  <a:schemeClr val="tx1"/>
                </a:solidFill>
                <a:effectLst/>
                <a:latin typeface="Arial" charset="0"/>
                <a:ea typeface="ＭＳ Ｐゴシック" charset="0"/>
                <a:cs typeface="ＭＳ Ｐゴシック" charset="0"/>
              </a:rPr>
              <a:t>OECD. (2016). New sources of growth: Knowledge-based capital. Retrieved from </a:t>
            </a:r>
            <a:r>
              <a:rPr lang="en-CA" sz="1200" u="sng" kern="1200" dirty="0" smtClean="0">
                <a:solidFill>
                  <a:schemeClr val="tx1"/>
                </a:solidFill>
                <a:effectLst/>
                <a:latin typeface="Arial" charset="0"/>
                <a:ea typeface="ＭＳ Ｐゴシック" charset="0"/>
                <a:cs typeface="ＭＳ Ｐゴシック" charset="0"/>
                <a:hlinkClick r:id="rId11"/>
              </a:rPr>
              <a:t>http://www.oecd.org/sti/inno/newsourcesofgrowthknowledge-basedcapital.htm</a:t>
            </a:r>
            <a:endParaRPr lang="es-MX" sz="1200" kern="1200" dirty="0" smtClean="0">
              <a:solidFill>
                <a:schemeClr val="tx1"/>
              </a:solidFill>
              <a:effectLst/>
              <a:latin typeface="Arial" charset="0"/>
              <a:ea typeface="ＭＳ Ｐゴシック" charset="0"/>
              <a:cs typeface="ＭＳ Ｐゴシック" charset="0"/>
            </a:endParaRPr>
          </a:p>
          <a:p>
            <a:pPr>
              <a:spcAft>
                <a:spcPts val="600"/>
              </a:spcAft>
            </a:pPr>
            <a:endParaRPr lang="en-CA" sz="1200" kern="1200" dirty="0" smtClean="0">
              <a:solidFill>
                <a:schemeClr val="tx1"/>
              </a:solidFill>
              <a:effectLst/>
              <a:latin typeface="Arial" charset="0"/>
              <a:ea typeface="ＭＳ Ｐゴシック" charset="0"/>
              <a:cs typeface="ＭＳ Ｐゴシック" charset="0"/>
            </a:endParaRPr>
          </a:p>
          <a:p>
            <a:pPr>
              <a:spcAft>
                <a:spcPts val="600"/>
              </a:spcAft>
            </a:pPr>
            <a:r>
              <a:rPr lang="en-CA" sz="1200" kern="1200" dirty="0" smtClean="0">
                <a:solidFill>
                  <a:schemeClr val="tx1"/>
                </a:solidFill>
                <a:effectLst/>
                <a:latin typeface="Arial" charset="0"/>
                <a:ea typeface="ＭＳ Ｐゴシック" charset="0"/>
                <a:cs typeface="ＭＳ Ｐゴシック" charset="0"/>
              </a:rPr>
              <a:t>OECD. (n.d.). Growth: Building jobs and prosperity in developing countries. Retrieved from </a:t>
            </a:r>
            <a:r>
              <a:rPr lang="en-CA" sz="1200" u="sng" kern="1200" dirty="0" smtClean="0">
                <a:solidFill>
                  <a:schemeClr val="tx1"/>
                </a:solidFill>
                <a:effectLst/>
                <a:latin typeface="Arial" charset="0"/>
                <a:ea typeface="ＭＳ Ｐゴシック" charset="0"/>
                <a:cs typeface="ＭＳ Ｐゴシック" charset="0"/>
                <a:hlinkClick r:id="rId12"/>
              </a:rPr>
              <a:t>http://www.oecd.org/derec/unitedkingdom/40700982.pdf</a:t>
            </a:r>
            <a:endParaRPr lang="es-MX" sz="1200" kern="1200" dirty="0" smtClean="0">
              <a:solidFill>
                <a:schemeClr val="tx1"/>
              </a:solidFill>
              <a:effectLst/>
              <a:latin typeface="Arial" charset="0"/>
              <a:ea typeface="ＭＳ Ｐゴシック" charset="0"/>
              <a:cs typeface="ＭＳ Ｐゴシック" charset="0"/>
            </a:endParaRPr>
          </a:p>
          <a:p>
            <a:pPr>
              <a:spcAft>
                <a:spcPts val="600"/>
              </a:spcAft>
            </a:pPr>
            <a:endParaRPr lang="en-CA" sz="1200" kern="1200" dirty="0" smtClean="0">
              <a:solidFill>
                <a:schemeClr val="tx1"/>
              </a:solidFill>
              <a:effectLst/>
              <a:latin typeface="Arial" charset="0"/>
              <a:ea typeface="ＭＳ Ｐゴシック" charset="0"/>
              <a:cs typeface="ＭＳ Ｐゴシック" charset="0"/>
            </a:endParaRPr>
          </a:p>
          <a:p>
            <a:pPr>
              <a:spcAft>
                <a:spcPts val="600"/>
              </a:spcAft>
            </a:pPr>
            <a:r>
              <a:rPr lang="en-CA" sz="1200" kern="1200" dirty="0" err="1" smtClean="0">
                <a:solidFill>
                  <a:schemeClr val="tx1"/>
                </a:solidFill>
                <a:effectLst/>
                <a:latin typeface="Arial" charset="0"/>
                <a:ea typeface="ＭＳ Ｐゴシック" charset="0"/>
                <a:cs typeface="ＭＳ Ｐゴシック" charset="0"/>
              </a:rPr>
              <a:t>Oreopoulos</a:t>
            </a:r>
            <a:r>
              <a:rPr lang="en-CA" sz="1200" kern="1200" dirty="0" smtClean="0">
                <a:solidFill>
                  <a:schemeClr val="tx1"/>
                </a:solidFill>
                <a:effectLst/>
                <a:latin typeface="Arial" charset="0"/>
                <a:ea typeface="ＭＳ Ｐゴシック" charset="0"/>
                <a:cs typeface="ＭＳ Ｐゴシック" charset="0"/>
              </a:rPr>
              <a:t>, P. (2011). Why do skilled immigrants struggle in the labor market? A field experiment with thirteen thousand resumes.</a:t>
            </a:r>
            <a:r>
              <a:rPr lang="en-CA" sz="1200" i="1" kern="1200" dirty="0" smtClean="0">
                <a:solidFill>
                  <a:schemeClr val="tx1"/>
                </a:solidFill>
                <a:effectLst/>
                <a:latin typeface="Arial" charset="0"/>
                <a:ea typeface="ＭＳ Ｐゴシック" charset="0"/>
                <a:cs typeface="ＭＳ Ｐゴシック" charset="0"/>
              </a:rPr>
              <a:t> American Economic Journal: Economic Policy, 3</a:t>
            </a:r>
            <a:r>
              <a:rPr lang="en-CA" sz="1200" kern="1200" dirty="0" smtClean="0">
                <a:solidFill>
                  <a:schemeClr val="tx1"/>
                </a:solidFill>
                <a:effectLst/>
                <a:latin typeface="Arial" charset="0"/>
                <a:ea typeface="ＭＳ Ｐゴシック" charset="0"/>
                <a:cs typeface="ＭＳ Ｐゴシック" charset="0"/>
              </a:rPr>
              <a:t>(4), 148-171. Picot, G., Hou, F. &amp; Coulombe, S. (2007). Chronic low income and low-income dynamics among recent immigrants. Retrieved from </a:t>
            </a:r>
            <a:r>
              <a:rPr lang="en-CA" sz="1200" u="sng" kern="1200" dirty="0" smtClean="0">
                <a:solidFill>
                  <a:schemeClr val="tx1"/>
                </a:solidFill>
                <a:effectLst/>
                <a:latin typeface="Arial" charset="0"/>
                <a:ea typeface="ＭＳ Ｐゴシック" charset="0"/>
                <a:cs typeface="ＭＳ Ｐゴシック" charset="0"/>
                <a:hlinkClick r:id="rId13"/>
              </a:rPr>
              <a:t>http://www.statcan.gc.ca/pub/11f0019m/11f0019m2007294-eng.pdf</a:t>
            </a:r>
            <a:endParaRPr lang="es-MX" sz="1200" kern="1200" dirty="0" smtClean="0">
              <a:solidFill>
                <a:schemeClr val="tx1"/>
              </a:solidFill>
              <a:effectLst/>
              <a:latin typeface="Arial" charset="0"/>
              <a:ea typeface="ＭＳ Ｐゴシック" charset="0"/>
              <a:cs typeface="ＭＳ Ｐゴシック" charset="0"/>
            </a:endParaRPr>
          </a:p>
          <a:p>
            <a:pPr>
              <a:spcAft>
                <a:spcPts val="600"/>
              </a:spcAft>
            </a:pPr>
            <a:endParaRPr lang="en-CA" sz="1200" kern="1200" dirty="0" smtClean="0">
              <a:solidFill>
                <a:schemeClr val="tx1"/>
              </a:solidFill>
              <a:effectLst/>
              <a:latin typeface="Arial" charset="0"/>
              <a:ea typeface="ＭＳ Ｐゴシック" charset="0"/>
              <a:cs typeface="ＭＳ Ｐゴシック" charset="0"/>
            </a:endParaRPr>
          </a:p>
          <a:p>
            <a:pPr>
              <a:spcAft>
                <a:spcPts val="600"/>
              </a:spcAft>
            </a:pPr>
            <a:r>
              <a:rPr lang="en-CA" sz="1200" kern="1200" dirty="0" smtClean="0">
                <a:solidFill>
                  <a:schemeClr val="tx1"/>
                </a:solidFill>
                <a:effectLst/>
                <a:latin typeface="Arial" charset="0"/>
                <a:ea typeface="ＭＳ Ｐゴシック" charset="0"/>
                <a:cs typeface="ＭＳ Ｐゴシック" charset="0"/>
              </a:rPr>
              <a:t>Reitz, J.,G. (2001). Immigrant skill utilization in the Canadian labour market: Implications of human capital research.</a:t>
            </a:r>
            <a:r>
              <a:rPr lang="en-CA" sz="1200" i="1" kern="1200" dirty="0" smtClean="0">
                <a:solidFill>
                  <a:schemeClr val="tx1"/>
                </a:solidFill>
                <a:effectLst/>
                <a:latin typeface="Arial" charset="0"/>
                <a:ea typeface="ＭＳ Ｐゴシック" charset="0"/>
                <a:cs typeface="ＭＳ Ｐゴシック" charset="0"/>
              </a:rPr>
              <a:t> Journal of International Migration and Integration / Revue De </a:t>
            </a:r>
            <a:r>
              <a:rPr lang="en-CA" sz="1200" i="1" kern="1200" dirty="0" err="1" smtClean="0">
                <a:solidFill>
                  <a:schemeClr val="tx1"/>
                </a:solidFill>
                <a:effectLst/>
                <a:latin typeface="Arial" charset="0"/>
                <a:ea typeface="ＭＳ Ｐゴシック" charset="0"/>
                <a:cs typeface="ＭＳ Ｐゴシック" charset="0"/>
              </a:rPr>
              <a:t>L'Integration</a:t>
            </a:r>
            <a:r>
              <a:rPr lang="en-CA" sz="1200" i="1" kern="1200" dirty="0" smtClean="0">
                <a:solidFill>
                  <a:schemeClr val="tx1"/>
                </a:solidFill>
                <a:effectLst/>
                <a:latin typeface="Arial" charset="0"/>
                <a:ea typeface="ＭＳ Ｐゴシック" charset="0"/>
                <a:cs typeface="ＭＳ Ｐゴシック" charset="0"/>
              </a:rPr>
              <a:t> Et De La Migration </a:t>
            </a:r>
            <a:r>
              <a:rPr lang="en-CA" sz="1200" i="1" kern="1200" dirty="0" err="1" smtClean="0">
                <a:solidFill>
                  <a:schemeClr val="tx1"/>
                </a:solidFill>
                <a:effectLst/>
                <a:latin typeface="Arial" charset="0"/>
                <a:ea typeface="ＭＳ Ｐゴシック" charset="0"/>
                <a:cs typeface="ＭＳ Ｐゴシック" charset="0"/>
              </a:rPr>
              <a:t>Internationale</a:t>
            </a:r>
            <a:r>
              <a:rPr lang="en-CA" sz="1200" i="1" kern="1200" dirty="0" smtClean="0">
                <a:solidFill>
                  <a:schemeClr val="tx1"/>
                </a:solidFill>
                <a:effectLst/>
                <a:latin typeface="Arial" charset="0"/>
                <a:ea typeface="ＭＳ Ｐゴシック" charset="0"/>
                <a:cs typeface="ＭＳ Ｐゴシック" charset="0"/>
              </a:rPr>
              <a:t>, 2</a:t>
            </a:r>
            <a:r>
              <a:rPr lang="en-CA" sz="1200" kern="1200" dirty="0" smtClean="0">
                <a:solidFill>
                  <a:schemeClr val="tx1"/>
                </a:solidFill>
                <a:effectLst/>
                <a:latin typeface="Arial" charset="0"/>
                <a:ea typeface="ＭＳ Ｐゴシック" charset="0"/>
                <a:cs typeface="ＭＳ Ｐゴシック" charset="0"/>
              </a:rPr>
              <a:t>(3), 347-378. Retrieved from </a:t>
            </a:r>
            <a:r>
              <a:rPr lang="en-CA" sz="1200" u="sng" kern="1200" dirty="0" smtClean="0">
                <a:solidFill>
                  <a:schemeClr val="tx1"/>
                </a:solidFill>
                <a:effectLst/>
                <a:latin typeface="Arial" charset="0"/>
                <a:ea typeface="ＭＳ Ｐゴシック" charset="0"/>
                <a:cs typeface="ＭＳ Ｐゴシック" charset="0"/>
                <a:hlinkClick r:id="rId14"/>
              </a:rPr>
              <a:t>http://dx.doi.org/10.1007/s12134-001-1004-1</a:t>
            </a:r>
            <a:endParaRPr lang="es-MX" sz="1200" kern="1200" dirty="0" smtClean="0">
              <a:solidFill>
                <a:schemeClr val="tx1"/>
              </a:solidFill>
              <a:effectLst/>
              <a:latin typeface="Arial" charset="0"/>
              <a:ea typeface="ＭＳ Ｐゴシック" charset="0"/>
              <a:cs typeface="ＭＳ Ｐゴシック" charset="0"/>
            </a:endParaRPr>
          </a:p>
          <a:p>
            <a:pPr>
              <a:spcAft>
                <a:spcPts val="600"/>
              </a:spcAft>
            </a:pPr>
            <a:endParaRPr lang="en-CA" sz="1200" kern="1200" dirty="0" smtClean="0">
              <a:solidFill>
                <a:schemeClr val="tx1"/>
              </a:solidFill>
              <a:effectLst/>
              <a:latin typeface="Arial" charset="0"/>
              <a:ea typeface="ＭＳ Ｐゴシック" charset="0"/>
              <a:cs typeface="ＭＳ Ｐゴシック" charset="0"/>
            </a:endParaRPr>
          </a:p>
          <a:p>
            <a:pPr>
              <a:spcAft>
                <a:spcPts val="600"/>
              </a:spcAft>
            </a:pPr>
            <a:r>
              <a:rPr lang="en-CA" sz="1200" kern="1200" dirty="0" err="1" smtClean="0">
                <a:solidFill>
                  <a:schemeClr val="tx1"/>
                </a:solidFill>
                <a:effectLst/>
                <a:latin typeface="Arial" charset="0"/>
                <a:ea typeface="ＭＳ Ｐゴシック" charset="0"/>
                <a:cs typeface="ＭＳ Ｐゴシック" charset="0"/>
              </a:rPr>
              <a:t>Segall</a:t>
            </a:r>
            <a:r>
              <a:rPr lang="en-CA" sz="1200" kern="1200" dirty="0" smtClean="0">
                <a:solidFill>
                  <a:schemeClr val="tx1"/>
                </a:solidFill>
                <a:effectLst/>
                <a:latin typeface="Arial" charset="0"/>
                <a:ea typeface="ＭＳ Ｐゴシック" charset="0"/>
                <a:cs typeface="ＭＳ Ｐゴシック" charset="0"/>
              </a:rPr>
              <a:t>, A., &amp; Fries, C. J. (2011). </a:t>
            </a:r>
            <a:r>
              <a:rPr lang="en-CA" sz="1200" i="1" kern="1200" dirty="0" smtClean="0">
                <a:solidFill>
                  <a:schemeClr val="tx1"/>
                </a:solidFill>
                <a:effectLst/>
                <a:latin typeface="Arial" charset="0"/>
                <a:ea typeface="ＭＳ Ｐゴシック" charset="0"/>
                <a:cs typeface="ＭＳ Ｐゴシック" charset="0"/>
              </a:rPr>
              <a:t>Pursuing health and wellness: Healthy societies, healthy people</a:t>
            </a:r>
            <a:r>
              <a:rPr lang="en-CA" sz="1200" kern="1200" dirty="0" smtClean="0">
                <a:solidFill>
                  <a:schemeClr val="tx1"/>
                </a:solidFill>
                <a:effectLst/>
                <a:latin typeface="Arial" charset="0"/>
                <a:ea typeface="ＭＳ Ｐゴシック" charset="0"/>
                <a:cs typeface="ＭＳ Ｐゴシック" charset="0"/>
              </a:rPr>
              <a:t>. USA: Oxford University Press.</a:t>
            </a:r>
            <a:endParaRPr lang="es-MX" sz="1200" kern="1200" dirty="0" smtClean="0">
              <a:solidFill>
                <a:schemeClr val="tx1"/>
              </a:solidFill>
              <a:effectLst/>
              <a:latin typeface="Arial" charset="0"/>
              <a:ea typeface="ＭＳ Ｐゴシック" charset="0"/>
              <a:cs typeface="ＭＳ Ｐゴシック" charset="0"/>
            </a:endParaRPr>
          </a:p>
          <a:p>
            <a:pPr>
              <a:spcAft>
                <a:spcPts val="600"/>
              </a:spcAft>
            </a:pPr>
            <a:endParaRPr lang="en-CA" sz="1200" kern="1200" dirty="0" smtClean="0">
              <a:solidFill>
                <a:schemeClr val="tx1"/>
              </a:solidFill>
              <a:effectLst/>
              <a:latin typeface="Arial" charset="0"/>
              <a:ea typeface="ＭＳ Ｐゴシック" charset="0"/>
              <a:cs typeface="ＭＳ Ｐゴシック" charset="0"/>
            </a:endParaRPr>
          </a:p>
          <a:p>
            <a:pPr>
              <a:spcAft>
                <a:spcPts val="600"/>
              </a:spcAft>
            </a:pPr>
            <a:r>
              <a:rPr lang="en-CA" sz="1200" kern="1200" dirty="0" err="1" smtClean="0">
                <a:solidFill>
                  <a:schemeClr val="tx1"/>
                </a:solidFill>
                <a:effectLst/>
                <a:latin typeface="Arial" charset="0"/>
                <a:ea typeface="ＭＳ Ｐゴシック" charset="0"/>
                <a:cs typeface="ＭＳ Ｐゴシック" charset="0"/>
              </a:rPr>
              <a:t>Škare</a:t>
            </a:r>
            <a:r>
              <a:rPr lang="en-CA" sz="1200" kern="1200" dirty="0" smtClean="0">
                <a:solidFill>
                  <a:schemeClr val="tx1"/>
                </a:solidFill>
                <a:effectLst/>
                <a:latin typeface="Arial" charset="0"/>
                <a:ea typeface="ＭＳ Ｐゴシック" charset="0"/>
                <a:cs typeface="ＭＳ Ｐゴシック" charset="0"/>
              </a:rPr>
              <a:t>, M., &amp; </a:t>
            </a:r>
            <a:r>
              <a:rPr lang="en-CA" sz="1200" kern="1200" dirty="0" err="1" smtClean="0">
                <a:solidFill>
                  <a:schemeClr val="tx1"/>
                </a:solidFill>
                <a:effectLst/>
                <a:latin typeface="Arial" charset="0"/>
                <a:ea typeface="ＭＳ Ｐゴシック" charset="0"/>
                <a:cs typeface="ＭＳ Ｐゴシック" charset="0"/>
              </a:rPr>
              <a:t>Družeta</a:t>
            </a:r>
            <a:r>
              <a:rPr lang="en-CA" sz="1200" kern="1200" dirty="0" smtClean="0">
                <a:solidFill>
                  <a:schemeClr val="tx1"/>
                </a:solidFill>
                <a:effectLst/>
                <a:latin typeface="Arial" charset="0"/>
                <a:ea typeface="ＭＳ Ｐゴシック" charset="0"/>
                <a:cs typeface="ＭＳ Ｐゴシック" charset="0"/>
              </a:rPr>
              <a:t>, R. P. (2016). Poverty and economic growth: A review.</a:t>
            </a:r>
            <a:r>
              <a:rPr lang="en-CA" sz="1200" i="1" kern="1200" dirty="0" smtClean="0">
                <a:solidFill>
                  <a:schemeClr val="tx1"/>
                </a:solidFill>
                <a:effectLst/>
                <a:latin typeface="Arial" charset="0"/>
                <a:ea typeface="ＭＳ Ｐゴシック" charset="0"/>
                <a:cs typeface="ＭＳ Ｐゴシック" charset="0"/>
              </a:rPr>
              <a:t> Technological and Economic Development of Economy, 22</a:t>
            </a:r>
            <a:r>
              <a:rPr lang="en-CA" sz="1200" kern="1200" dirty="0" smtClean="0">
                <a:solidFill>
                  <a:schemeClr val="tx1"/>
                </a:solidFill>
                <a:effectLst/>
                <a:latin typeface="Arial" charset="0"/>
                <a:ea typeface="ＭＳ Ｐゴシック" charset="0"/>
                <a:cs typeface="ＭＳ Ｐゴシック" charset="0"/>
              </a:rPr>
              <a:t>(1), 156. doi:10.3846/20294913.2015.1125965</a:t>
            </a:r>
            <a:endParaRPr lang="es-MX" sz="1200" kern="1200" dirty="0" smtClean="0">
              <a:solidFill>
                <a:schemeClr val="tx1"/>
              </a:solidFill>
              <a:effectLst/>
              <a:latin typeface="Arial" charset="0"/>
              <a:ea typeface="ＭＳ Ｐゴシック" charset="0"/>
              <a:cs typeface="ＭＳ Ｐゴシック" charset="0"/>
            </a:endParaRPr>
          </a:p>
          <a:p>
            <a:pPr>
              <a:spcAft>
                <a:spcPts val="600"/>
              </a:spcAft>
            </a:pPr>
            <a:endParaRPr lang="en-CA" sz="1200" kern="1200" dirty="0" smtClean="0">
              <a:solidFill>
                <a:schemeClr val="tx1"/>
              </a:solidFill>
              <a:effectLst/>
              <a:latin typeface="Arial" charset="0"/>
              <a:ea typeface="ＭＳ Ｐゴシック" charset="0"/>
              <a:cs typeface="ＭＳ Ｐゴシック" charset="0"/>
            </a:endParaRPr>
          </a:p>
          <a:p>
            <a:pPr>
              <a:spcAft>
                <a:spcPts val="600"/>
              </a:spcAft>
            </a:pPr>
            <a:r>
              <a:rPr lang="en-CA" sz="1200" kern="1200" dirty="0" smtClean="0">
                <a:solidFill>
                  <a:schemeClr val="tx1"/>
                </a:solidFill>
                <a:effectLst/>
                <a:latin typeface="Arial" charset="0"/>
                <a:ea typeface="ＭＳ Ｐゴシック" charset="0"/>
                <a:cs typeface="ＭＳ Ｐゴシック" charset="0"/>
              </a:rPr>
              <a:t>Somerville, K., &amp; </a:t>
            </a:r>
            <a:r>
              <a:rPr lang="en-CA" sz="1200" kern="1200" dirty="0" err="1" smtClean="0">
                <a:solidFill>
                  <a:schemeClr val="tx1"/>
                </a:solidFill>
                <a:effectLst/>
                <a:latin typeface="Arial" charset="0"/>
                <a:ea typeface="ＭＳ Ｐゴシック" charset="0"/>
                <a:cs typeface="ＭＳ Ｐゴシック" charset="0"/>
              </a:rPr>
              <a:t>Walsworth</a:t>
            </a:r>
            <a:r>
              <a:rPr lang="en-CA" sz="1200" kern="1200" dirty="0" smtClean="0">
                <a:solidFill>
                  <a:schemeClr val="tx1"/>
                </a:solidFill>
                <a:effectLst/>
                <a:latin typeface="Arial" charset="0"/>
                <a:ea typeface="ＭＳ Ｐゴシック" charset="0"/>
                <a:cs typeface="ＭＳ Ｐゴシック" charset="0"/>
              </a:rPr>
              <a:t>, S. (2010). Admission and employment criteria discrepancies: Experiences of skilled immigrants in Toronto.</a:t>
            </a:r>
            <a:r>
              <a:rPr lang="en-CA" sz="1200" i="1" kern="1200" dirty="0" smtClean="0">
                <a:solidFill>
                  <a:schemeClr val="tx1"/>
                </a:solidFill>
                <a:effectLst/>
                <a:latin typeface="Arial" charset="0"/>
                <a:ea typeface="ＭＳ Ｐゴシック" charset="0"/>
                <a:cs typeface="ＭＳ Ｐゴシック" charset="0"/>
              </a:rPr>
              <a:t> Journal of International Migration and Integration / Revue De </a:t>
            </a:r>
            <a:r>
              <a:rPr lang="en-CA" sz="1200" i="1" kern="1200" dirty="0" err="1" smtClean="0">
                <a:solidFill>
                  <a:schemeClr val="tx1"/>
                </a:solidFill>
                <a:effectLst/>
                <a:latin typeface="Arial" charset="0"/>
                <a:ea typeface="ＭＳ Ｐゴシック" charset="0"/>
                <a:cs typeface="ＭＳ Ｐゴシック" charset="0"/>
              </a:rPr>
              <a:t>L'Integration</a:t>
            </a:r>
            <a:r>
              <a:rPr lang="en-CA" sz="1200" i="1" kern="1200" dirty="0" smtClean="0">
                <a:solidFill>
                  <a:schemeClr val="tx1"/>
                </a:solidFill>
                <a:effectLst/>
                <a:latin typeface="Arial" charset="0"/>
                <a:ea typeface="ＭＳ Ｐゴシック" charset="0"/>
                <a:cs typeface="ＭＳ Ｐゴシック" charset="0"/>
              </a:rPr>
              <a:t> Et De La Migration </a:t>
            </a:r>
            <a:r>
              <a:rPr lang="en-CA" sz="1200" i="1" kern="1200" dirty="0" err="1" smtClean="0">
                <a:solidFill>
                  <a:schemeClr val="tx1"/>
                </a:solidFill>
                <a:effectLst/>
                <a:latin typeface="Arial" charset="0"/>
                <a:ea typeface="ＭＳ Ｐゴシック" charset="0"/>
                <a:cs typeface="ＭＳ Ｐゴシック" charset="0"/>
              </a:rPr>
              <a:t>Internationale</a:t>
            </a:r>
            <a:r>
              <a:rPr lang="en-CA" sz="1200" i="1" kern="1200" dirty="0" smtClean="0">
                <a:solidFill>
                  <a:schemeClr val="tx1"/>
                </a:solidFill>
                <a:effectLst/>
                <a:latin typeface="Arial" charset="0"/>
                <a:ea typeface="ＭＳ Ｐゴシック" charset="0"/>
                <a:cs typeface="ＭＳ Ｐゴシック" charset="0"/>
              </a:rPr>
              <a:t>, 11</a:t>
            </a:r>
            <a:r>
              <a:rPr lang="en-CA" sz="1200" kern="1200" dirty="0" smtClean="0">
                <a:solidFill>
                  <a:schemeClr val="tx1"/>
                </a:solidFill>
                <a:effectLst/>
                <a:latin typeface="Arial" charset="0"/>
                <a:ea typeface="ＭＳ Ｐゴシック" charset="0"/>
                <a:cs typeface="ＭＳ Ｐゴシック" charset="0"/>
              </a:rPr>
              <a:t>(3), 341-352. doi:10.1007/s12134-010-0138-4</a:t>
            </a:r>
            <a:endParaRPr lang="es-MX" sz="1200" kern="1200" dirty="0" smtClean="0">
              <a:solidFill>
                <a:schemeClr val="tx1"/>
              </a:solidFill>
              <a:effectLst/>
              <a:latin typeface="Arial" charset="0"/>
              <a:ea typeface="ＭＳ Ｐゴシック" charset="0"/>
              <a:cs typeface="ＭＳ Ｐゴシック" charset="0"/>
            </a:endParaRPr>
          </a:p>
          <a:p>
            <a:pPr>
              <a:spcAft>
                <a:spcPts val="600"/>
              </a:spcAft>
            </a:pPr>
            <a:endParaRPr lang="en-CA" sz="1200" kern="1200" dirty="0" smtClean="0">
              <a:solidFill>
                <a:schemeClr val="tx1"/>
              </a:solidFill>
              <a:effectLst/>
              <a:latin typeface="Arial" charset="0"/>
              <a:ea typeface="ＭＳ Ｐゴシック" charset="0"/>
              <a:cs typeface="ＭＳ Ｐゴシック" charset="0"/>
            </a:endParaRPr>
          </a:p>
          <a:p>
            <a:pPr>
              <a:spcAft>
                <a:spcPts val="600"/>
              </a:spcAft>
            </a:pPr>
            <a:r>
              <a:rPr lang="en-CA" sz="1200" kern="1200" dirty="0" smtClean="0">
                <a:solidFill>
                  <a:schemeClr val="tx1"/>
                </a:solidFill>
                <a:effectLst/>
                <a:latin typeface="Arial" charset="0"/>
                <a:ea typeface="ＭＳ Ｐゴシック" charset="0"/>
                <a:cs typeface="ＭＳ Ｐゴシック" charset="0"/>
              </a:rPr>
              <a:t>Statistics Canada. (2005). Median earnings of recent immigrants and Canadian-born earners, both sexes, aged 25 to 54, with or without university degree, 2000, for Canada, provinces and territories - 20% sample data. Retrieved from </a:t>
            </a:r>
            <a:r>
              <a:rPr lang="en-CA" sz="1200" u="sng" kern="1200" dirty="0" smtClean="0">
                <a:solidFill>
                  <a:schemeClr val="tx1"/>
                </a:solidFill>
                <a:effectLst/>
                <a:latin typeface="Arial" charset="0"/>
                <a:ea typeface="ＭＳ Ｐゴシック" charset="0"/>
                <a:cs typeface="ＭＳ Ｐゴシック" charset="0"/>
                <a:hlinkClick r:id="rId15"/>
              </a:rPr>
              <a:t>http://www12.statcan.ca/census-recensement/2006/dp-pd/hlt/97-563/T802-eng.cfm?SR=1</a:t>
            </a:r>
            <a:endParaRPr lang="es-MX" sz="1200" kern="1200" dirty="0" smtClean="0">
              <a:solidFill>
                <a:schemeClr val="tx1"/>
              </a:solidFill>
              <a:effectLst/>
              <a:latin typeface="Arial" charset="0"/>
              <a:ea typeface="ＭＳ Ｐゴシック" charset="0"/>
              <a:cs typeface="ＭＳ Ｐゴシック" charset="0"/>
            </a:endParaRPr>
          </a:p>
          <a:p>
            <a:pPr>
              <a:spcAft>
                <a:spcPts val="600"/>
              </a:spcAft>
            </a:pPr>
            <a:endParaRPr lang="en-CA" sz="1200" kern="1200" dirty="0" smtClean="0">
              <a:solidFill>
                <a:schemeClr val="tx1"/>
              </a:solidFill>
              <a:effectLst/>
              <a:latin typeface="Arial" charset="0"/>
              <a:ea typeface="ＭＳ Ｐゴシック" charset="0"/>
              <a:cs typeface="ＭＳ Ｐゴシック" charset="0"/>
            </a:endParaRPr>
          </a:p>
          <a:p>
            <a:pPr>
              <a:spcAft>
                <a:spcPts val="600"/>
              </a:spcAft>
            </a:pPr>
            <a:r>
              <a:rPr lang="en-CA" sz="1200" kern="1200" dirty="0" smtClean="0">
                <a:solidFill>
                  <a:schemeClr val="tx1"/>
                </a:solidFill>
                <a:effectLst/>
                <a:latin typeface="Arial" charset="0"/>
                <a:ea typeface="ＭＳ Ｐゴシック" charset="0"/>
                <a:cs typeface="ＭＳ Ｐゴシック" charset="0"/>
              </a:rPr>
              <a:t>Statistics Canada. (2006). Study: Immigrants who leave Canada. Retrieved from </a:t>
            </a:r>
            <a:r>
              <a:rPr lang="en-CA" sz="1200" u="sng" kern="1200" dirty="0" smtClean="0">
                <a:solidFill>
                  <a:schemeClr val="tx1"/>
                </a:solidFill>
                <a:effectLst/>
                <a:latin typeface="Arial" charset="0"/>
                <a:ea typeface="ＭＳ Ｐゴシック" charset="0"/>
                <a:cs typeface="ＭＳ Ｐゴシック" charset="0"/>
                <a:hlinkClick r:id="rId16"/>
              </a:rPr>
              <a:t>http://www.statcan.gc.ca/daily-quotidien/060301/dq060301b-eng.htm</a:t>
            </a:r>
            <a:endParaRPr lang="es-MX" sz="1200" kern="1200" dirty="0" smtClean="0">
              <a:solidFill>
                <a:schemeClr val="tx1"/>
              </a:solidFill>
              <a:effectLst/>
              <a:latin typeface="Arial" charset="0"/>
              <a:ea typeface="ＭＳ Ｐゴシック" charset="0"/>
              <a:cs typeface="ＭＳ Ｐゴシック" charset="0"/>
            </a:endParaRPr>
          </a:p>
          <a:p>
            <a:pPr>
              <a:spcAft>
                <a:spcPts val="600"/>
              </a:spcAft>
            </a:pPr>
            <a:endParaRPr lang="en-CA" sz="1200" kern="1200" dirty="0" smtClean="0">
              <a:solidFill>
                <a:schemeClr val="tx1"/>
              </a:solidFill>
              <a:effectLst/>
              <a:latin typeface="Arial" charset="0"/>
              <a:ea typeface="ＭＳ Ｐゴシック" charset="0"/>
              <a:cs typeface="ＭＳ Ｐゴシック" charset="0"/>
            </a:endParaRPr>
          </a:p>
          <a:p>
            <a:pPr>
              <a:spcAft>
                <a:spcPts val="600"/>
              </a:spcAft>
            </a:pPr>
            <a:r>
              <a:rPr lang="en-CA" sz="1200" kern="1200" dirty="0" smtClean="0">
                <a:solidFill>
                  <a:schemeClr val="tx1"/>
                </a:solidFill>
                <a:effectLst/>
                <a:latin typeface="Arial" charset="0"/>
                <a:ea typeface="ＭＳ Ｐゴシック" charset="0"/>
                <a:cs typeface="ＭＳ Ｐゴシック" charset="0"/>
              </a:rPr>
              <a:t>The Globe and Mail. (2012, May 4). Canada must actively recruit the best and brightest immigrants. Retrieved from </a:t>
            </a:r>
            <a:r>
              <a:rPr lang="en-CA" sz="1200" u="sng" kern="1200" dirty="0" smtClean="0">
                <a:solidFill>
                  <a:schemeClr val="tx1"/>
                </a:solidFill>
                <a:effectLst/>
                <a:latin typeface="Arial" charset="0"/>
                <a:ea typeface="ＭＳ Ｐゴシック" charset="0"/>
                <a:cs typeface="ＭＳ Ｐゴシック" charset="0"/>
                <a:hlinkClick r:id="rId17"/>
              </a:rPr>
              <a:t>http://www.theglobeandmail.com/globe-debate/editorials/canada-must-actively-recruit-the-best-and-brightest-immigrants/article4104925/</a:t>
            </a:r>
            <a:endParaRPr lang="es-MX" sz="1200" kern="1200" dirty="0" smtClean="0">
              <a:solidFill>
                <a:schemeClr val="tx1"/>
              </a:solidFill>
              <a:effectLst/>
              <a:latin typeface="Arial" charset="0"/>
              <a:ea typeface="ＭＳ Ｐゴシック" charset="0"/>
              <a:cs typeface="ＭＳ Ｐゴシック" charset="0"/>
            </a:endParaRPr>
          </a:p>
          <a:p>
            <a:pPr>
              <a:spcAft>
                <a:spcPts val="600"/>
              </a:spcAft>
            </a:pPr>
            <a:endParaRPr lang="en-CA" sz="1200" kern="1200" dirty="0" smtClean="0">
              <a:solidFill>
                <a:schemeClr val="tx1"/>
              </a:solidFill>
              <a:effectLst/>
              <a:latin typeface="Arial" charset="0"/>
              <a:ea typeface="ＭＳ Ｐゴシック" charset="0"/>
              <a:cs typeface="ＭＳ Ｐゴシック" charset="0"/>
            </a:endParaRPr>
          </a:p>
          <a:p>
            <a:pPr>
              <a:spcAft>
                <a:spcPts val="600"/>
              </a:spcAft>
            </a:pPr>
            <a:r>
              <a:rPr lang="en-CA" sz="1200" kern="1200" dirty="0" err="1" smtClean="0">
                <a:solidFill>
                  <a:schemeClr val="tx1"/>
                </a:solidFill>
                <a:effectLst/>
                <a:latin typeface="Arial" charset="0"/>
                <a:ea typeface="ＭＳ Ｐゴシック" charset="0"/>
                <a:cs typeface="ＭＳ Ｐゴシック" charset="0"/>
              </a:rPr>
              <a:t>Turnovsky</a:t>
            </a:r>
            <a:r>
              <a:rPr lang="en-CA" sz="1200" kern="1200" dirty="0" smtClean="0">
                <a:solidFill>
                  <a:schemeClr val="tx1"/>
                </a:solidFill>
                <a:effectLst/>
                <a:latin typeface="Arial" charset="0"/>
                <a:ea typeface="ＭＳ Ｐゴシック" charset="0"/>
                <a:cs typeface="ＭＳ Ｐゴシック" charset="0"/>
              </a:rPr>
              <a:t>, S. J. (2015). Economic growth and inequality: The role of public investment.</a:t>
            </a:r>
            <a:r>
              <a:rPr lang="en-CA" sz="1200" i="1" kern="1200" dirty="0" smtClean="0">
                <a:solidFill>
                  <a:schemeClr val="tx1"/>
                </a:solidFill>
                <a:effectLst/>
                <a:latin typeface="Arial" charset="0"/>
                <a:ea typeface="ＭＳ Ｐゴシック" charset="0"/>
                <a:cs typeface="ＭＳ Ｐゴシック" charset="0"/>
              </a:rPr>
              <a:t> Journal of Economic Dynamics &amp; Control, 61</a:t>
            </a:r>
            <a:r>
              <a:rPr lang="en-CA" sz="1200" kern="1200" dirty="0" smtClean="0">
                <a:solidFill>
                  <a:schemeClr val="tx1"/>
                </a:solidFill>
                <a:effectLst/>
                <a:latin typeface="Arial" charset="0"/>
                <a:ea typeface="ＭＳ Ｐゴシック" charset="0"/>
                <a:cs typeface="ＭＳ Ｐゴシック" charset="0"/>
              </a:rPr>
              <a:t>, 204-221. doi:10.1016/j.jedc.2015.09.009</a:t>
            </a:r>
            <a:endParaRPr lang="es-MX" sz="1200" kern="1200" dirty="0" smtClean="0">
              <a:solidFill>
                <a:schemeClr val="tx1"/>
              </a:solidFill>
              <a:effectLst/>
              <a:latin typeface="Arial" charset="0"/>
              <a:ea typeface="ＭＳ Ｐゴシック" charset="0"/>
              <a:cs typeface="ＭＳ Ｐゴシック" charset="0"/>
            </a:endParaRPr>
          </a:p>
          <a:p>
            <a:pPr>
              <a:spcAft>
                <a:spcPts val="600"/>
              </a:spcAft>
            </a:pPr>
            <a:r>
              <a:rPr lang="en-CA" sz="1200" kern="1200" dirty="0" smtClean="0">
                <a:solidFill>
                  <a:schemeClr val="tx1"/>
                </a:solidFill>
                <a:effectLst/>
                <a:latin typeface="Arial" charset="0"/>
                <a:ea typeface="ＭＳ Ｐゴシック" charset="0"/>
                <a:cs typeface="ＭＳ Ｐゴシック" charset="0"/>
              </a:rPr>
              <a:t>Wilson-Forsberg, S. (2015). "We don't integrate; we adapt:" Latin American immigrants interpret their Canadian employment experiences in southwestern Ontario.</a:t>
            </a:r>
            <a:r>
              <a:rPr lang="en-CA" sz="1200" i="1" kern="1200" dirty="0" smtClean="0">
                <a:solidFill>
                  <a:schemeClr val="tx1"/>
                </a:solidFill>
                <a:effectLst/>
                <a:latin typeface="Arial" charset="0"/>
                <a:ea typeface="ＭＳ Ｐゴシック" charset="0"/>
                <a:cs typeface="ＭＳ Ｐゴシック" charset="0"/>
              </a:rPr>
              <a:t> Journal of International Migration and Integration, 16</a:t>
            </a:r>
            <a:r>
              <a:rPr lang="en-CA" sz="1200" kern="1200" dirty="0" smtClean="0">
                <a:solidFill>
                  <a:schemeClr val="tx1"/>
                </a:solidFill>
                <a:effectLst/>
                <a:latin typeface="Arial" charset="0"/>
                <a:ea typeface="ＭＳ Ｐゴシック" charset="0"/>
                <a:cs typeface="ＭＳ Ｐゴシック" charset="0"/>
              </a:rPr>
              <a:t>(3), 469. doi:10.1007/s12134-014-0349-1</a:t>
            </a:r>
            <a:endParaRPr lang="es-MX" sz="1200" kern="1200" dirty="0" smtClean="0">
              <a:solidFill>
                <a:schemeClr val="tx1"/>
              </a:solidFill>
              <a:effectLst/>
              <a:latin typeface="Arial" charset="0"/>
              <a:ea typeface="ＭＳ Ｐゴシック" charset="0"/>
              <a:cs typeface="ＭＳ Ｐゴシック" charset="0"/>
            </a:endParaRPr>
          </a:p>
          <a:p>
            <a:r>
              <a:rPr lang="en-US" sz="1200" kern="1200" dirty="0" smtClean="0">
                <a:solidFill>
                  <a:schemeClr val="tx1"/>
                </a:solidFill>
                <a:effectLst/>
                <a:latin typeface="Arial" charset="0"/>
                <a:ea typeface="ＭＳ Ｐゴシック" charset="0"/>
                <a:cs typeface="ＭＳ Ｐゴシック" charset="0"/>
              </a:rPr>
              <a:t> </a:t>
            </a:r>
            <a:endParaRPr lang="es-MX" sz="1200" kern="1200" dirty="0" smtClean="0">
              <a:solidFill>
                <a:schemeClr val="tx1"/>
              </a:solidFill>
              <a:effectLst/>
              <a:latin typeface="Arial" charset="0"/>
              <a:ea typeface="ＭＳ Ｐゴシック" charset="0"/>
              <a:cs typeface="ＭＳ Ｐゴシック" charset="0"/>
            </a:endParaRPr>
          </a:p>
          <a:p>
            <a:r>
              <a:rPr lang="en-CA" sz="1200" kern="1200" dirty="0" smtClean="0">
                <a:solidFill>
                  <a:schemeClr val="tx1"/>
                </a:solidFill>
                <a:effectLst/>
                <a:latin typeface="Arial" charset="0"/>
                <a:ea typeface="ＭＳ Ｐゴシック" charset="0"/>
                <a:cs typeface="ＭＳ Ｐゴシック" charset="0"/>
              </a:rPr>
              <a:t> </a:t>
            </a:r>
            <a:endParaRPr lang="es-MX" sz="1200" kern="1200" dirty="0" smtClean="0">
              <a:solidFill>
                <a:schemeClr val="tx1"/>
              </a:solidFill>
              <a:effectLst/>
              <a:latin typeface="Arial" charset="0"/>
              <a:ea typeface="ＭＳ Ｐゴシック" charset="0"/>
              <a:cs typeface="ＭＳ Ｐゴシック" charset="0"/>
            </a:endParaRPr>
          </a:p>
          <a:p>
            <a:r>
              <a:rPr lang="en-CA" sz="1200" kern="1200" dirty="0" smtClean="0">
                <a:solidFill>
                  <a:schemeClr val="tx1"/>
                </a:solidFill>
                <a:effectLst/>
                <a:latin typeface="Arial" charset="0"/>
                <a:ea typeface="ＭＳ Ｐゴシック" charset="0"/>
                <a:cs typeface="ＭＳ Ｐゴシック" charset="0"/>
              </a:rPr>
              <a:t> </a:t>
            </a:r>
            <a:endParaRPr lang="es-MX" sz="1200" kern="1200" dirty="0" smtClean="0">
              <a:solidFill>
                <a:schemeClr val="tx1"/>
              </a:solidFill>
              <a:effectLst/>
              <a:latin typeface="Arial" charset="0"/>
              <a:ea typeface="ＭＳ Ｐゴシック" charset="0"/>
              <a:cs typeface="ＭＳ Ｐゴシック" charset="0"/>
            </a:endParaRPr>
          </a:p>
          <a:p>
            <a:r>
              <a:rPr lang="en-CA" sz="1200" kern="1200" dirty="0" smtClean="0">
                <a:solidFill>
                  <a:schemeClr val="tx1"/>
                </a:solidFill>
                <a:effectLst/>
                <a:latin typeface="Arial" charset="0"/>
                <a:ea typeface="ＭＳ Ｐゴシック" charset="0"/>
                <a:cs typeface="ＭＳ Ｐゴシック" charset="0"/>
              </a:rPr>
              <a:t> </a:t>
            </a:r>
            <a:endParaRPr lang="es-MX" sz="1200" kern="1200" dirty="0" smtClean="0">
              <a:solidFill>
                <a:schemeClr val="tx1"/>
              </a:solidFill>
              <a:effectLst/>
              <a:latin typeface="Arial" charset="0"/>
              <a:ea typeface="ＭＳ Ｐゴシック" charset="0"/>
              <a:cs typeface="ＭＳ Ｐゴシック" charset="0"/>
            </a:endParaRPr>
          </a:p>
          <a:p>
            <a:endParaRPr lang="es-MX" dirty="0"/>
          </a:p>
        </p:txBody>
      </p:sp>
      <p:sp>
        <p:nvSpPr>
          <p:cNvPr id="4" name="Slide Number Placeholder 3"/>
          <p:cNvSpPr>
            <a:spLocks noGrp="1"/>
          </p:cNvSpPr>
          <p:nvPr>
            <p:ph type="sldNum" sz="quarter" idx="10"/>
          </p:nvPr>
        </p:nvSpPr>
        <p:spPr/>
        <p:txBody>
          <a:bodyPr/>
          <a:lstStyle/>
          <a:p>
            <a:pPr>
              <a:defRPr/>
            </a:pPr>
            <a:fld id="{4C40BCDC-6874-4643-855F-4AB7B542FA93}" type="slidenum">
              <a:rPr lang="en-US" smtClean="0"/>
              <a:pPr>
                <a:defRPr/>
              </a:pPr>
              <a:t>19</a:t>
            </a:fld>
            <a:endParaRPr lang="en-US" dirty="0"/>
          </a:p>
        </p:txBody>
      </p:sp>
    </p:spTree>
    <p:extLst>
      <p:ext uri="{BB962C8B-B14F-4D97-AF65-F5344CB8AC3E}">
        <p14:creationId xmlns:p14="http://schemas.microsoft.com/office/powerpoint/2010/main" val="2467380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031"/>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ea typeface="ＭＳ Ｐゴシック"/>
                <a:cs typeface="ＭＳ Ｐゴシック"/>
              </a:defRPr>
            </a:lvl1pPr>
            <a:lvl2pPr marL="757066" indent="-291179" eaLnBrk="0" hangingPunct="0">
              <a:defRPr sz="2400">
                <a:solidFill>
                  <a:schemeClr val="tx1"/>
                </a:solidFill>
                <a:latin typeface="Arial" pitchFamily="34" charset="0"/>
                <a:ea typeface="ＭＳ Ｐゴシック"/>
                <a:cs typeface="ＭＳ Ｐゴシック"/>
              </a:defRPr>
            </a:lvl2pPr>
            <a:lvl3pPr marL="1164717" indent="-232943" eaLnBrk="0" hangingPunct="0">
              <a:defRPr sz="2400">
                <a:solidFill>
                  <a:schemeClr val="tx1"/>
                </a:solidFill>
                <a:latin typeface="Arial" pitchFamily="34" charset="0"/>
                <a:ea typeface="ＭＳ Ｐゴシック"/>
                <a:cs typeface="ＭＳ Ｐゴシック"/>
              </a:defRPr>
            </a:lvl3pPr>
            <a:lvl4pPr marL="1630604" indent="-232943" eaLnBrk="0" hangingPunct="0">
              <a:defRPr sz="2400">
                <a:solidFill>
                  <a:schemeClr val="tx1"/>
                </a:solidFill>
                <a:latin typeface="Arial" pitchFamily="34" charset="0"/>
                <a:ea typeface="ＭＳ Ｐゴシック"/>
                <a:cs typeface="ＭＳ Ｐゴシック"/>
              </a:defRPr>
            </a:lvl4pPr>
            <a:lvl5pPr marL="2096491" indent="-232943" eaLnBrk="0" hangingPunct="0">
              <a:defRPr sz="2400">
                <a:solidFill>
                  <a:schemeClr val="tx1"/>
                </a:solidFill>
                <a:latin typeface="Arial" pitchFamily="34" charset="0"/>
                <a:ea typeface="ＭＳ Ｐゴシック"/>
                <a:cs typeface="ＭＳ Ｐゴシック"/>
              </a:defRPr>
            </a:lvl5pPr>
            <a:lvl6pPr marL="2562377" indent="-232943"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3028264" indent="-232943"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94151" indent="-232943"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960038" indent="-232943"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fld id="{5BDEE781-3328-4A7D-9CB3-50A111887B8E}" type="slidenum">
              <a:rPr lang="en-US" sz="1200"/>
              <a:pPr/>
              <a:t>2</a:t>
            </a:fld>
            <a:endParaRPr lang="en-US" sz="1200" dirty="0"/>
          </a:p>
        </p:txBody>
      </p:sp>
      <p:sp>
        <p:nvSpPr>
          <p:cNvPr id="17410" name="Rectangle 2"/>
          <p:cNvSpPr>
            <a:spLocks noGrp="1" noRot="1" noChangeAspect="1" noChangeArrowheads="1" noTextEdit="1"/>
          </p:cNvSpPr>
          <p:nvPr>
            <p:ph type="sldImg"/>
          </p:nvPr>
        </p:nvSpPr>
        <p:spPr>
          <a:ln/>
          <a:extLst>
            <a:ext uri="{FAA26D3D-D897-4be2-8F04-BA451C77F1D7}"/>
          </a:extLst>
        </p:spPr>
      </p:sp>
      <p:sp>
        <p:nvSpPr>
          <p:cNvPr id="27652" name="Rectangle 3"/>
          <p:cNvSpPr>
            <a:spLocks noGrp="1" noChangeArrowheads="1"/>
          </p:cNvSpPr>
          <p:nvPr>
            <p:ph type="body" idx="1"/>
          </p:nvPr>
        </p:nvSpPr>
        <p:spPr>
          <a:noFill/>
        </p:spPr>
        <p:txBody>
          <a:bodyPr/>
          <a:lstStyle/>
          <a:p>
            <a:pPr eaLnBrk="1" hangingPunct="1"/>
            <a:endParaRPr lang="en-US" dirty="0" smtClean="0">
              <a:latin typeface="Arial" pitchFamily="34" charset="0"/>
              <a:ea typeface="ＭＳ Ｐゴシック"/>
              <a:cs typeface="ＭＳ Ｐゴシック"/>
            </a:endParaRPr>
          </a:p>
        </p:txBody>
      </p:sp>
    </p:spTree>
    <p:extLst>
      <p:ext uri="{BB962C8B-B14F-4D97-AF65-F5344CB8AC3E}">
        <p14:creationId xmlns:p14="http://schemas.microsoft.com/office/powerpoint/2010/main" val="23171976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Neoliberal lenses have dominated discussions about challenges in immigration. Neoliberal approaches emphasize human capital and self-reliance while advocating for minimal governmental intervention.  Bourdieu (1989) sustains that to change the world, one has to challenge the way in which the world is dominantly constructed and change the ways in which groups are reproduced.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CA" sz="1200" kern="1200" dirty="0" smtClean="0">
                <a:solidFill>
                  <a:schemeClr val="tx1"/>
                </a:solidFill>
                <a:effectLst/>
                <a:latin typeface="Arial" charset="0"/>
                <a:ea typeface="ＭＳ Ｐゴシック" charset="0"/>
                <a:cs typeface="ＭＳ Ｐゴシック" charset="0"/>
              </a:rPr>
              <a:t>is defined as a multi-dimensional grid of coordinates where people coexist and occupy unique positions. The position occupied by each agent is determined by relative composition of both volume and structure of capital, and their weight in their context (Bourdieu, 1985, 1989). </a:t>
            </a:r>
          </a:p>
          <a:p>
            <a:pPr marL="0" marR="0" indent="0" algn="l" defTabSz="914400" rtl="0" eaLnBrk="0" fontAlgn="base" latinLnBrk="0" hangingPunct="0">
              <a:lnSpc>
                <a:spcPct val="100000"/>
              </a:lnSpc>
              <a:spcBef>
                <a:spcPct val="30000"/>
              </a:spcBef>
              <a:spcAft>
                <a:spcPct val="0"/>
              </a:spcAft>
              <a:buClrTx/>
              <a:buSzTx/>
              <a:buFontTx/>
              <a:buNone/>
              <a:tabLst/>
              <a:defRPr/>
            </a:pPr>
            <a:r>
              <a:rPr lang="en-CA" sz="1200" kern="1200" dirty="0" smtClean="0">
                <a:solidFill>
                  <a:schemeClr val="tx1"/>
                </a:solidFill>
                <a:effectLst/>
                <a:latin typeface="Arial" charset="0"/>
                <a:ea typeface="ＭＳ Ｐゴシック" charset="0"/>
                <a:cs typeface="ＭＳ Ｐゴシック" charset="0"/>
              </a:rPr>
              <a:t>According to Bourdieu (1985, 1989), social mobility is not a matter of chance in which every agent has equal opportunity, but is the result of historically accumulated capital in relation to a specific structure</a:t>
            </a:r>
            <a:endParaRPr lang="en-US" sz="1200" dirty="0" smtClean="0"/>
          </a:p>
          <a:p>
            <a:endParaRPr lang="en-US" sz="1200" dirty="0" smtClean="0"/>
          </a:p>
          <a:p>
            <a:r>
              <a:rPr lang="en-US" sz="1200" dirty="0" smtClean="0"/>
              <a:t>La </a:t>
            </a:r>
            <a:r>
              <a:rPr lang="en-US" sz="1200" dirty="0" err="1" smtClean="0"/>
              <a:t>desorgaanizacion</a:t>
            </a:r>
            <a:endParaRPr lang="en-US" dirty="0"/>
          </a:p>
        </p:txBody>
      </p:sp>
      <p:sp>
        <p:nvSpPr>
          <p:cNvPr id="4" name="Slide Number Placeholder 3"/>
          <p:cNvSpPr>
            <a:spLocks noGrp="1"/>
          </p:cNvSpPr>
          <p:nvPr>
            <p:ph type="sldNum" sz="quarter" idx="10"/>
          </p:nvPr>
        </p:nvSpPr>
        <p:spPr/>
        <p:txBody>
          <a:bodyPr/>
          <a:lstStyle/>
          <a:p>
            <a:pPr>
              <a:defRPr/>
            </a:pPr>
            <a:fld id="{4C40BCDC-6874-4643-855F-4AB7B542FA93}" type="slidenum">
              <a:rPr lang="en-US" smtClean="0"/>
              <a:pPr>
                <a:defRPr/>
              </a:pPr>
              <a:t>20</a:t>
            </a:fld>
            <a:endParaRPr lang="en-US" dirty="0"/>
          </a:p>
        </p:txBody>
      </p:sp>
    </p:spTree>
    <p:extLst>
      <p:ext uri="{BB962C8B-B14F-4D97-AF65-F5344CB8AC3E}">
        <p14:creationId xmlns:p14="http://schemas.microsoft.com/office/powerpoint/2010/main" val="3165852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Arial" charset="0"/>
                <a:ea typeface="ＭＳ Ｐゴシック" charset="0"/>
                <a:cs typeface="ＭＳ Ｐゴシック" charset="0"/>
              </a:rPr>
              <a:t>References</a:t>
            </a:r>
            <a:endParaRPr lang="es-MX" sz="1200" kern="1200" dirty="0" smtClean="0">
              <a:solidFill>
                <a:schemeClr val="tx1"/>
              </a:solidFill>
              <a:effectLst/>
              <a:latin typeface="Arial" charset="0"/>
              <a:ea typeface="ＭＳ Ｐゴシック" charset="0"/>
              <a:cs typeface="ＭＳ Ｐゴシック" charset="0"/>
            </a:endParaRPr>
          </a:p>
          <a:p>
            <a:endParaRPr lang="en-CA" sz="1200" kern="1200" dirty="0" smtClean="0">
              <a:solidFill>
                <a:schemeClr val="tx1"/>
              </a:solidFill>
              <a:effectLst/>
              <a:latin typeface="Arial" charset="0"/>
              <a:ea typeface="ＭＳ Ｐゴシック" charset="0"/>
              <a:cs typeface="ＭＳ Ｐゴシック" charset="0"/>
            </a:endParaRPr>
          </a:p>
          <a:p>
            <a:r>
              <a:rPr lang="en-CA" sz="1200" kern="1200" dirty="0" smtClean="0">
                <a:solidFill>
                  <a:schemeClr val="tx1"/>
                </a:solidFill>
                <a:effectLst/>
                <a:latin typeface="Arial" charset="0"/>
                <a:ea typeface="ＭＳ Ｐゴシック" charset="0"/>
                <a:cs typeface="ＭＳ Ｐゴシック" charset="0"/>
              </a:rPr>
              <a:t>Ahluwalia, M. S., Carter, N. G., &amp; </a:t>
            </a:r>
            <a:r>
              <a:rPr lang="en-CA" sz="1200" kern="1200" dirty="0" err="1" smtClean="0">
                <a:solidFill>
                  <a:schemeClr val="tx1"/>
                </a:solidFill>
                <a:effectLst/>
                <a:latin typeface="Arial" charset="0"/>
                <a:ea typeface="ＭＳ Ｐゴシック" charset="0"/>
                <a:cs typeface="ＭＳ Ｐゴシック" charset="0"/>
              </a:rPr>
              <a:t>Chenery</a:t>
            </a:r>
            <a:r>
              <a:rPr lang="en-CA" sz="1200" kern="1200" dirty="0" smtClean="0">
                <a:solidFill>
                  <a:schemeClr val="tx1"/>
                </a:solidFill>
                <a:effectLst/>
                <a:latin typeface="Arial" charset="0"/>
                <a:ea typeface="ＭＳ Ｐゴシック" charset="0"/>
                <a:cs typeface="ＭＳ Ｐゴシック" charset="0"/>
              </a:rPr>
              <a:t>, H. B. (1979). Growth and poverty in developing countries.</a:t>
            </a:r>
            <a:r>
              <a:rPr lang="en-CA" sz="1200" i="1" kern="1200" dirty="0" smtClean="0">
                <a:solidFill>
                  <a:schemeClr val="tx1"/>
                </a:solidFill>
                <a:effectLst/>
                <a:latin typeface="Arial" charset="0"/>
                <a:ea typeface="ＭＳ Ｐゴシック" charset="0"/>
                <a:cs typeface="ＭＳ Ｐゴシック" charset="0"/>
              </a:rPr>
              <a:t> Journal of Development Economics, 6</a:t>
            </a:r>
            <a:r>
              <a:rPr lang="en-CA" sz="1200" kern="1200" dirty="0" smtClean="0">
                <a:solidFill>
                  <a:schemeClr val="tx1"/>
                </a:solidFill>
                <a:effectLst/>
                <a:latin typeface="Arial" charset="0"/>
                <a:ea typeface="ＭＳ Ｐゴシック" charset="0"/>
                <a:cs typeface="ＭＳ Ｐゴシック" charset="0"/>
              </a:rPr>
              <a:t>(3), 299. </a:t>
            </a:r>
            <a:r>
              <a:rPr lang="en-CA" sz="1200" kern="1200" dirty="0" err="1" smtClean="0">
                <a:solidFill>
                  <a:schemeClr val="tx1"/>
                </a:solidFill>
                <a:effectLst/>
                <a:latin typeface="Arial" charset="0"/>
                <a:ea typeface="ＭＳ Ｐゴシック" charset="0"/>
                <a:cs typeface="ＭＳ Ｐゴシック" charset="0"/>
              </a:rPr>
              <a:t>doi</a:t>
            </a:r>
            <a:r>
              <a:rPr lang="en-CA" sz="1200" kern="1200" dirty="0" smtClean="0">
                <a:solidFill>
                  <a:schemeClr val="tx1"/>
                </a:solidFill>
                <a:effectLst/>
                <a:latin typeface="Arial" charset="0"/>
                <a:ea typeface="ＭＳ Ｐゴシック" charset="0"/>
                <a:cs typeface="ＭＳ Ｐゴシック" charset="0"/>
              </a:rPr>
              <a:t>: </a:t>
            </a:r>
            <a:r>
              <a:rPr lang="en-CA" sz="1200" u="sng" kern="1200" dirty="0" smtClean="0">
                <a:solidFill>
                  <a:schemeClr val="tx1"/>
                </a:solidFill>
                <a:effectLst/>
                <a:latin typeface="Arial" charset="0"/>
                <a:ea typeface="ＭＳ Ｐゴシック" charset="0"/>
                <a:cs typeface="ＭＳ Ｐゴシック" charset="0"/>
                <a:hlinkClick r:id="rId3"/>
              </a:rPr>
              <a:t>http://dx.doi.org/10.1016/0304-3878(79)90020-8</a:t>
            </a:r>
            <a:r>
              <a:rPr lang="en-CA" sz="1200" kern="1200" dirty="0" smtClean="0">
                <a:solidFill>
                  <a:schemeClr val="tx1"/>
                </a:solidFill>
                <a:effectLst/>
                <a:latin typeface="Arial" charset="0"/>
                <a:ea typeface="ＭＳ Ｐゴシック" charset="0"/>
                <a:cs typeface="ＭＳ Ｐゴシック" charset="0"/>
              </a:rPr>
              <a:t>"</a:t>
            </a:r>
            <a:endParaRPr lang="es-MX" sz="1200" kern="1200" dirty="0" smtClean="0">
              <a:solidFill>
                <a:schemeClr val="tx1"/>
              </a:solidFill>
              <a:effectLst/>
              <a:latin typeface="Arial" charset="0"/>
              <a:ea typeface="ＭＳ Ｐゴシック" charset="0"/>
              <a:cs typeface="ＭＳ Ｐゴシック" charset="0"/>
            </a:endParaRPr>
          </a:p>
          <a:p>
            <a:endParaRPr lang="en-CA" sz="1200" kern="1200" dirty="0" smtClean="0">
              <a:solidFill>
                <a:schemeClr val="tx1"/>
              </a:solidFill>
              <a:effectLst/>
              <a:latin typeface="Arial" charset="0"/>
              <a:ea typeface="ＭＳ Ｐゴシック" charset="0"/>
              <a:cs typeface="ＭＳ Ｐゴシック" charset="0"/>
            </a:endParaRPr>
          </a:p>
          <a:p>
            <a:r>
              <a:rPr lang="en-CA" sz="1200" kern="1200" dirty="0" smtClean="0">
                <a:solidFill>
                  <a:schemeClr val="tx1"/>
                </a:solidFill>
                <a:effectLst/>
                <a:latin typeface="Arial" charset="0"/>
                <a:ea typeface="ＭＳ Ｐゴシック" charset="0"/>
                <a:cs typeface="ＭＳ Ｐゴシック" charset="0"/>
              </a:rPr>
              <a:t>Bourdieu, P. (1989). Social space and symbolic power. Retrieved from </a:t>
            </a:r>
            <a:r>
              <a:rPr lang="en-CA" sz="1200" u="sng" kern="1200" dirty="0" smtClean="0">
                <a:solidFill>
                  <a:schemeClr val="tx1"/>
                </a:solidFill>
                <a:effectLst/>
                <a:latin typeface="Arial" charset="0"/>
                <a:ea typeface="ＭＳ Ｐゴシック" charset="0"/>
                <a:cs typeface="ＭＳ Ｐゴシック" charset="0"/>
                <a:hlinkClick r:id="rId4"/>
              </a:rPr>
              <a:t>http://www.soc.ucsb.edu/ct/pages/JWM/Syllabi/Bourdieu/SocSpaceSPowr.pdf</a:t>
            </a:r>
            <a:endParaRPr lang="es-MX" sz="1200" kern="1200" dirty="0" smtClean="0">
              <a:solidFill>
                <a:schemeClr val="tx1"/>
              </a:solidFill>
              <a:effectLst/>
              <a:latin typeface="Arial" charset="0"/>
              <a:ea typeface="ＭＳ Ｐゴシック" charset="0"/>
              <a:cs typeface="ＭＳ Ｐゴシック" charset="0"/>
            </a:endParaRPr>
          </a:p>
          <a:p>
            <a:endParaRPr lang="en-CA" sz="1200" kern="1200" dirty="0" smtClean="0">
              <a:solidFill>
                <a:schemeClr val="tx1"/>
              </a:solidFill>
              <a:effectLst/>
              <a:latin typeface="Arial" charset="0"/>
              <a:ea typeface="ＭＳ Ｐゴシック" charset="0"/>
              <a:cs typeface="ＭＳ Ｐゴシック" charset="0"/>
            </a:endParaRPr>
          </a:p>
          <a:p>
            <a:r>
              <a:rPr lang="en-CA" sz="1200" kern="1200" dirty="0" smtClean="0">
                <a:solidFill>
                  <a:schemeClr val="tx1"/>
                </a:solidFill>
                <a:effectLst/>
                <a:latin typeface="Arial" charset="0"/>
                <a:ea typeface="ＭＳ Ｐゴシック" charset="0"/>
                <a:cs typeface="ＭＳ Ｐゴシック" charset="0"/>
              </a:rPr>
              <a:t>Citizenship and Immigration Canada. (2014). Facts and figures 2014 – immigration overview: Permanent residents. Retrieved from </a:t>
            </a:r>
            <a:r>
              <a:rPr lang="en-CA" sz="1200" u="sng" kern="1200" dirty="0" smtClean="0">
                <a:solidFill>
                  <a:schemeClr val="tx1"/>
                </a:solidFill>
                <a:effectLst/>
                <a:latin typeface="Arial" charset="0"/>
                <a:ea typeface="ＭＳ Ｐゴシック" charset="0"/>
                <a:cs typeface="ＭＳ Ｐゴシック" charset="0"/>
                <a:hlinkClick r:id="rId5"/>
              </a:rPr>
              <a:t>http://www.cic.gc.ca/english/resources/statistics/facts2014/index.asp</a:t>
            </a:r>
            <a:endParaRPr lang="es-MX" sz="1200" kern="1200" dirty="0" smtClean="0">
              <a:solidFill>
                <a:schemeClr val="tx1"/>
              </a:solidFill>
              <a:effectLst/>
              <a:latin typeface="Arial" charset="0"/>
              <a:ea typeface="ＭＳ Ｐゴシック" charset="0"/>
              <a:cs typeface="ＭＳ Ｐゴシック" charset="0"/>
            </a:endParaRPr>
          </a:p>
          <a:p>
            <a:endParaRPr lang="en-CA" sz="1200" kern="1200" dirty="0" smtClean="0">
              <a:solidFill>
                <a:schemeClr val="tx1"/>
              </a:solidFill>
              <a:effectLst/>
              <a:latin typeface="Arial" charset="0"/>
              <a:ea typeface="ＭＳ Ｐゴシック" charset="0"/>
              <a:cs typeface="ＭＳ Ｐゴシック" charset="0"/>
            </a:endParaRPr>
          </a:p>
          <a:p>
            <a:r>
              <a:rPr lang="en-CA" sz="1200" kern="1200" dirty="0" err="1" smtClean="0">
                <a:solidFill>
                  <a:schemeClr val="tx1"/>
                </a:solidFill>
                <a:effectLst/>
                <a:latin typeface="Arial" charset="0"/>
                <a:ea typeface="ＭＳ Ｐゴシック" charset="0"/>
                <a:cs typeface="ＭＳ Ｐゴシック" charset="0"/>
              </a:rPr>
              <a:t>Collinge</a:t>
            </a:r>
            <a:r>
              <a:rPr lang="en-CA" sz="1200" kern="1200" dirty="0" smtClean="0">
                <a:solidFill>
                  <a:schemeClr val="tx1"/>
                </a:solidFill>
                <a:effectLst/>
                <a:latin typeface="Arial" charset="0"/>
                <a:ea typeface="ＭＳ Ｐゴシック" charset="0"/>
                <a:cs typeface="ＭＳ Ｐゴシック" charset="0"/>
              </a:rPr>
              <a:t>, C., &amp; Staines, A. (2009). Rethinking the knowledge-based economy.</a:t>
            </a:r>
            <a:r>
              <a:rPr lang="en-CA" sz="1200" i="1" kern="1200" dirty="0" smtClean="0">
                <a:solidFill>
                  <a:schemeClr val="tx1"/>
                </a:solidFill>
                <a:effectLst/>
                <a:latin typeface="Arial" charset="0"/>
                <a:ea typeface="ＭＳ Ｐゴシック" charset="0"/>
                <a:cs typeface="ＭＳ Ｐゴシック" charset="0"/>
              </a:rPr>
              <a:t> Built Environment (1978-), 35</a:t>
            </a:r>
            <a:r>
              <a:rPr lang="en-CA" sz="1200" kern="1200" dirty="0" smtClean="0">
                <a:solidFill>
                  <a:schemeClr val="tx1"/>
                </a:solidFill>
                <a:effectLst/>
                <a:latin typeface="Arial" charset="0"/>
                <a:ea typeface="ＭＳ Ｐゴシック" charset="0"/>
                <a:cs typeface="ＭＳ Ｐゴシック" charset="0"/>
              </a:rPr>
              <a:t>(2), 165-172. doi:10.2148/benv.35.2.165</a:t>
            </a:r>
            <a:endParaRPr lang="es-MX" sz="1200" kern="1200" dirty="0" smtClean="0">
              <a:solidFill>
                <a:schemeClr val="tx1"/>
              </a:solidFill>
              <a:effectLst/>
              <a:latin typeface="Arial" charset="0"/>
              <a:ea typeface="ＭＳ Ｐゴシック" charset="0"/>
              <a:cs typeface="ＭＳ Ｐゴシック" charset="0"/>
            </a:endParaRPr>
          </a:p>
          <a:p>
            <a:endParaRPr lang="en-CA" sz="1200" kern="1200" dirty="0" smtClean="0">
              <a:solidFill>
                <a:schemeClr val="tx1"/>
              </a:solidFill>
              <a:effectLst/>
              <a:latin typeface="Arial" charset="0"/>
              <a:ea typeface="ＭＳ Ｐゴシック" charset="0"/>
              <a:cs typeface="ＭＳ Ｐゴシック" charset="0"/>
            </a:endParaRPr>
          </a:p>
          <a:p>
            <a:r>
              <a:rPr lang="en-CA" sz="1200" kern="1200" dirty="0" smtClean="0">
                <a:solidFill>
                  <a:schemeClr val="tx1"/>
                </a:solidFill>
                <a:effectLst/>
                <a:latin typeface="Arial" charset="0"/>
                <a:ea typeface="ＭＳ Ｐゴシック" charset="0"/>
                <a:cs typeface="ＭＳ Ｐゴシック" charset="0"/>
              </a:rPr>
              <a:t>Fleras, A. (2014). </a:t>
            </a:r>
            <a:r>
              <a:rPr lang="en-CA" sz="1200" i="1" kern="1200" dirty="0" smtClean="0">
                <a:solidFill>
                  <a:schemeClr val="tx1"/>
                </a:solidFill>
                <a:effectLst/>
                <a:latin typeface="Arial" charset="0"/>
                <a:ea typeface="ＭＳ Ｐゴシック" charset="0"/>
                <a:cs typeface="ＭＳ Ｐゴシック" charset="0"/>
              </a:rPr>
              <a:t>Immigration </a:t>
            </a:r>
            <a:r>
              <a:rPr lang="en-CA" sz="1200" i="1" kern="1200" dirty="0" err="1" smtClean="0">
                <a:solidFill>
                  <a:schemeClr val="tx1"/>
                </a:solidFill>
                <a:effectLst/>
                <a:latin typeface="Arial" charset="0"/>
                <a:ea typeface="ＭＳ Ｐゴシック" charset="0"/>
                <a:cs typeface="ＭＳ Ｐゴシック" charset="0"/>
              </a:rPr>
              <a:t>canada</a:t>
            </a:r>
            <a:r>
              <a:rPr lang="en-CA" sz="1200" i="1" kern="1200" dirty="0" smtClean="0">
                <a:solidFill>
                  <a:schemeClr val="tx1"/>
                </a:solidFill>
                <a:effectLst/>
                <a:latin typeface="Arial" charset="0"/>
                <a:ea typeface="ＭＳ Ｐゴシック" charset="0"/>
                <a:cs typeface="ＭＳ Ｐゴシック" charset="0"/>
              </a:rPr>
              <a:t>: Evolving realities and emerging challenges in a </a:t>
            </a:r>
            <a:r>
              <a:rPr lang="en-CA" sz="1200" i="1" kern="1200" dirty="0" err="1" smtClean="0">
                <a:solidFill>
                  <a:schemeClr val="tx1"/>
                </a:solidFill>
                <a:effectLst/>
                <a:latin typeface="Arial" charset="0"/>
                <a:ea typeface="ＭＳ Ｐゴシック" charset="0"/>
                <a:cs typeface="ＭＳ Ｐゴシック" charset="0"/>
              </a:rPr>
              <a:t>postnational</a:t>
            </a:r>
            <a:r>
              <a:rPr lang="en-CA" sz="1200" i="1" kern="1200" dirty="0" smtClean="0">
                <a:solidFill>
                  <a:schemeClr val="tx1"/>
                </a:solidFill>
                <a:effectLst/>
                <a:latin typeface="Arial" charset="0"/>
                <a:ea typeface="ＭＳ Ｐゴシック" charset="0"/>
                <a:cs typeface="ＭＳ Ｐゴシック" charset="0"/>
              </a:rPr>
              <a:t> world</a:t>
            </a:r>
            <a:r>
              <a:rPr lang="en-CA" sz="1200" kern="1200" dirty="0" smtClean="0">
                <a:solidFill>
                  <a:schemeClr val="tx1"/>
                </a:solidFill>
                <a:effectLst/>
                <a:latin typeface="Arial" charset="0"/>
                <a:ea typeface="ＭＳ Ｐゴシック" charset="0"/>
                <a:cs typeface="ＭＳ Ｐゴシック" charset="0"/>
              </a:rPr>
              <a:t> UBC Press.</a:t>
            </a:r>
            <a:endParaRPr lang="es-MX" sz="1200" kern="1200" dirty="0" smtClean="0">
              <a:solidFill>
                <a:schemeClr val="tx1"/>
              </a:solidFill>
              <a:effectLst/>
              <a:latin typeface="Arial" charset="0"/>
              <a:ea typeface="ＭＳ Ｐゴシック" charset="0"/>
              <a:cs typeface="ＭＳ Ｐゴシック" charset="0"/>
            </a:endParaRPr>
          </a:p>
          <a:p>
            <a:endParaRPr lang="en-CA" sz="1200" kern="1200" dirty="0" smtClean="0">
              <a:solidFill>
                <a:schemeClr val="tx1"/>
              </a:solidFill>
              <a:effectLst/>
              <a:latin typeface="Arial" charset="0"/>
              <a:ea typeface="ＭＳ Ｐゴシック" charset="0"/>
              <a:cs typeface="ＭＳ Ｐゴシック" charset="0"/>
            </a:endParaRPr>
          </a:p>
          <a:p>
            <a:r>
              <a:rPr lang="en-CA" sz="1200" kern="1200" dirty="0" smtClean="0">
                <a:solidFill>
                  <a:schemeClr val="tx1"/>
                </a:solidFill>
                <a:effectLst/>
                <a:latin typeface="Arial" charset="0"/>
                <a:ea typeface="ＭＳ Ｐゴシック" charset="0"/>
                <a:cs typeface="ＭＳ Ｐゴシック" charset="0"/>
              </a:rPr>
              <a:t>Guo, S. (2009). Difference, deficiency, and devaluation: Tracing the roots of non-recognition of foreign credentials for immigrant professionals in Canada.</a:t>
            </a:r>
            <a:r>
              <a:rPr lang="en-CA" sz="1200" i="1" kern="1200" dirty="0" smtClean="0">
                <a:solidFill>
                  <a:schemeClr val="tx1"/>
                </a:solidFill>
                <a:effectLst/>
                <a:latin typeface="Arial" charset="0"/>
                <a:ea typeface="ＭＳ Ｐゴシック" charset="0"/>
                <a:cs typeface="ＭＳ Ｐゴシック" charset="0"/>
              </a:rPr>
              <a:t> The Canadian Journal for the Study of Adult Education, 22</a:t>
            </a:r>
            <a:r>
              <a:rPr lang="en-CA" sz="1200" kern="1200" dirty="0" smtClean="0">
                <a:solidFill>
                  <a:schemeClr val="tx1"/>
                </a:solidFill>
                <a:effectLst/>
                <a:latin typeface="Arial" charset="0"/>
                <a:ea typeface="ＭＳ Ｐゴシック" charset="0"/>
                <a:cs typeface="ＭＳ Ｐゴシック" charset="0"/>
              </a:rPr>
              <a:t>(1), 37-52. Retrieved from http://cjsae.library.dal.ca/index.php/cjsae/index </a:t>
            </a:r>
            <a:endParaRPr lang="es-MX" sz="1200" kern="1200" dirty="0" smtClean="0">
              <a:solidFill>
                <a:schemeClr val="tx1"/>
              </a:solidFill>
              <a:effectLst/>
              <a:latin typeface="Arial" charset="0"/>
              <a:ea typeface="ＭＳ Ｐゴシック" charset="0"/>
              <a:cs typeface="ＭＳ Ｐゴシック" charset="0"/>
            </a:endParaRPr>
          </a:p>
          <a:p>
            <a:endParaRPr lang="en-CA" sz="1200" kern="1200" dirty="0" smtClean="0">
              <a:solidFill>
                <a:schemeClr val="tx1"/>
              </a:solidFill>
              <a:effectLst/>
              <a:latin typeface="Arial" charset="0"/>
              <a:ea typeface="ＭＳ Ｐゴシック" charset="0"/>
              <a:cs typeface="ＭＳ Ｐゴシック" charset="0"/>
            </a:endParaRPr>
          </a:p>
          <a:p>
            <a:r>
              <a:rPr lang="en-CA" sz="1200" kern="1200" dirty="0" smtClean="0">
                <a:solidFill>
                  <a:schemeClr val="tx1"/>
                </a:solidFill>
                <a:effectLst/>
                <a:latin typeface="Arial" charset="0"/>
                <a:ea typeface="ＭＳ Ｐゴシック" charset="0"/>
                <a:cs typeface="ＭＳ Ｐゴシック" charset="0"/>
              </a:rPr>
              <a:t>Hawking, S. W. (2001). The universe in a nutshell. Retrieved from </a:t>
            </a:r>
            <a:r>
              <a:rPr lang="en-CA" sz="1200" u="sng" kern="1200" dirty="0" smtClean="0">
                <a:solidFill>
                  <a:schemeClr val="tx1"/>
                </a:solidFill>
                <a:effectLst/>
                <a:latin typeface="Arial" charset="0"/>
                <a:ea typeface="ＭＳ Ｐゴシック" charset="0"/>
                <a:cs typeface="ＭＳ Ｐゴシック" charset="0"/>
                <a:hlinkClick r:id="rId6"/>
              </a:rPr>
              <a:t>https://docs.google.com/file/d/0B7lZ7JU-iHeBczhZdmVkOEk4U2s/edit?pref=2&amp;pli=1</a:t>
            </a:r>
            <a:endParaRPr lang="es-MX" sz="1200" kern="1200" dirty="0" smtClean="0">
              <a:solidFill>
                <a:schemeClr val="tx1"/>
              </a:solidFill>
              <a:effectLst/>
              <a:latin typeface="Arial" charset="0"/>
              <a:ea typeface="ＭＳ Ｐゴシック" charset="0"/>
              <a:cs typeface="ＭＳ Ｐゴシック" charset="0"/>
            </a:endParaRPr>
          </a:p>
          <a:p>
            <a:endParaRPr lang="en-CA" sz="1200" kern="1200" dirty="0" smtClean="0">
              <a:solidFill>
                <a:schemeClr val="tx1"/>
              </a:solidFill>
              <a:effectLst/>
              <a:latin typeface="Arial" charset="0"/>
              <a:ea typeface="ＭＳ Ｐゴシック" charset="0"/>
              <a:cs typeface="ＭＳ Ｐゴシック" charset="0"/>
            </a:endParaRPr>
          </a:p>
          <a:p>
            <a:r>
              <a:rPr lang="en-CA" sz="1200" kern="1200" dirty="0" smtClean="0">
                <a:solidFill>
                  <a:schemeClr val="tx1"/>
                </a:solidFill>
                <a:effectLst/>
                <a:latin typeface="Arial" charset="0"/>
                <a:ea typeface="ＭＳ Ｐゴシック" charset="0"/>
                <a:cs typeface="ＭＳ Ｐゴシック" charset="0"/>
              </a:rPr>
              <a:t>Li, C., Gervais, G. &amp; Duval, A. (2009). The dynamics of </a:t>
            </a:r>
            <a:r>
              <a:rPr lang="en-CA" sz="1200" kern="1200" dirty="0" err="1" smtClean="0">
                <a:solidFill>
                  <a:schemeClr val="tx1"/>
                </a:solidFill>
                <a:effectLst/>
                <a:latin typeface="Arial" charset="0"/>
                <a:ea typeface="ＭＳ Ｐゴシック" charset="0"/>
                <a:cs typeface="ＭＳ Ｐゴシック" charset="0"/>
              </a:rPr>
              <a:t>overqualification</a:t>
            </a:r>
            <a:r>
              <a:rPr lang="en-CA" sz="1200" kern="1200" dirty="0" smtClean="0">
                <a:solidFill>
                  <a:schemeClr val="tx1"/>
                </a:solidFill>
                <a:effectLst/>
                <a:latin typeface="Arial" charset="0"/>
                <a:ea typeface="ＭＳ Ｐゴシック" charset="0"/>
                <a:cs typeface="ＭＳ Ｐゴシック" charset="0"/>
              </a:rPr>
              <a:t>: Canada’s underemployed university graduates  . Retrieved from </a:t>
            </a:r>
            <a:r>
              <a:rPr lang="en-CA" sz="1200" u="sng" kern="1200" dirty="0" smtClean="0">
                <a:solidFill>
                  <a:schemeClr val="tx1"/>
                </a:solidFill>
                <a:effectLst/>
                <a:latin typeface="Arial" charset="0"/>
                <a:ea typeface="ＭＳ Ｐゴシック" charset="0"/>
                <a:cs typeface="ＭＳ Ｐゴシック" charset="0"/>
                <a:hlinkClick r:id="rId7"/>
              </a:rPr>
              <a:t>http://www.statcan.gc.ca/pub/11-621-m/11-621-m2006039-eng.htm#ftnt5</a:t>
            </a:r>
            <a:endParaRPr lang="es-MX" sz="1200" kern="1200" dirty="0" smtClean="0">
              <a:solidFill>
                <a:schemeClr val="tx1"/>
              </a:solidFill>
              <a:effectLst/>
              <a:latin typeface="Arial" charset="0"/>
              <a:ea typeface="ＭＳ Ｐゴシック" charset="0"/>
              <a:cs typeface="ＭＳ Ｐゴシック" charset="0"/>
            </a:endParaRPr>
          </a:p>
          <a:p>
            <a:endParaRPr lang="en-CA" sz="1200" kern="1200" dirty="0" smtClean="0">
              <a:solidFill>
                <a:schemeClr val="tx1"/>
              </a:solidFill>
              <a:effectLst/>
              <a:latin typeface="Arial" charset="0"/>
              <a:ea typeface="ＭＳ Ｐゴシック" charset="0"/>
              <a:cs typeface="ＭＳ Ｐゴシック" charset="0"/>
            </a:endParaRPr>
          </a:p>
          <a:p>
            <a:r>
              <a:rPr lang="en-CA" sz="1200" kern="1200" dirty="0" smtClean="0">
                <a:solidFill>
                  <a:schemeClr val="tx1"/>
                </a:solidFill>
                <a:effectLst/>
                <a:latin typeface="Arial" charset="0"/>
                <a:ea typeface="ＭＳ Ｐゴシック" charset="0"/>
                <a:cs typeface="ＭＳ Ｐゴシック" charset="0"/>
              </a:rPr>
              <a:t>McMahon, T. (2013). Why the world’s best and brightest struggle to find jobs in </a:t>
            </a:r>
            <a:r>
              <a:rPr lang="en-CA" sz="1200" kern="1200" dirty="0" err="1" smtClean="0">
                <a:solidFill>
                  <a:schemeClr val="tx1"/>
                </a:solidFill>
                <a:effectLst/>
                <a:latin typeface="Arial" charset="0"/>
                <a:ea typeface="ＭＳ Ｐゴシック" charset="0"/>
                <a:cs typeface="ＭＳ Ｐゴシック" charset="0"/>
              </a:rPr>
              <a:t>canada</a:t>
            </a:r>
            <a:r>
              <a:rPr lang="en-CA" sz="1200" kern="1200" dirty="0" smtClean="0">
                <a:solidFill>
                  <a:schemeClr val="tx1"/>
                </a:solidFill>
                <a:effectLst/>
                <a:latin typeface="Arial" charset="0"/>
                <a:ea typeface="ＭＳ Ｐゴシック" charset="0"/>
                <a:cs typeface="ＭＳ Ｐゴシック" charset="0"/>
              </a:rPr>
              <a:t>: Why do skilled immigrants often fare worse here than in the U.S. and U.K.? Retrieved from </a:t>
            </a:r>
            <a:r>
              <a:rPr lang="en-CA" sz="1200" u="sng" kern="1200" dirty="0" smtClean="0">
                <a:solidFill>
                  <a:schemeClr val="tx1"/>
                </a:solidFill>
                <a:effectLst/>
                <a:latin typeface="Arial" charset="0"/>
                <a:ea typeface="ＭＳ Ｐゴシック" charset="0"/>
                <a:cs typeface="ＭＳ Ｐゴシック" charset="0"/>
                <a:hlinkClick r:id="rId8"/>
              </a:rPr>
              <a:t>http://www.macleans.ca/economy/business/land-of-misfortune/</a:t>
            </a:r>
            <a:endParaRPr lang="es-MX" sz="1200" kern="1200" dirty="0" smtClean="0">
              <a:solidFill>
                <a:schemeClr val="tx1"/>
              </a:solidFill>
              <a:effectLst/>
              <a:latin typeface="Arial" charset="0"/>
              <a:ea typeface="ＭＳ Ｐゴシック" charset="0"/>
              <a:cs typeface="ＭＳ Ｐゴシック" charset="0"/>
            </a:endParaRPr>
          </a:p>
          <a:p>
            <a:endParaRPr lang="en-CA" sz="1200" kern="1200" dirty="0" smtClean="0">
              <a:solidFill>
                <a:schemeClr val="tx1"/>
              </a:solidFill>
              <a:effectLst/>
              <a:latin typeface="Arial" charset="0"/>
              <a:ea typeface="ＭＳ Ｐゴシック" charset="0"/>
              <a:cs typeface="ＭＳ Ｐゴシック" charset="0"/>
            </a:endParaRPr>
          </a:p>
          <a:p>
            <a:r>
              <a:rPr lang="en-CA" sz="1200" kern="1200" dirty="0" smtClean="0">
                <a:solidFill>
                  <a:schemeClr val="tx1"/>
                </a:solidFill>
                <a:effectLst/>
                <a:latin typeface="Arial" charset="0"/>
                <a:ea typeface="ＭＳ Ｐゴシック" charset="0"/>
                <a:cs typeface="ＭＳ Ｐゴシック" charset="0"/>
              </a:rPr>
              <a:t>OECD. (1996). The knowledge-based economy. Retrieved from </a:t>
            </a:r>
            <a:r>
              <a:rPr lang="en-CA" sz="1200" u="sng" kern="1200" dirty="0" smtClean="0">
                <a:solidFill>
                  <a:schemeClr val="tx1"/>
                </a:solidFill>
                <a:effectLst/>
                <a:latin typeface="Arial" charset="0"/>
                <a:ea typeface="ＭＳ Ｐゴシック" charset="0"/>
                <a:cs typeface="ＭＳ Ｐゴシック" charset="0"/>
                <a:hlinkClick r:id="rId9"/>
              </a:rPr>
              <a:t>http://www.oecd.org/sti/sci-tech/1913021.pdf</a:t>
            </a:r>
            <a:endParaRPr lang="es-MX" sz="1200" kern="1200" dirty="0" smtClean="0">
              <a:solidFill>
                <a:schemeClr val="tx1"/>
              </a:solidFill>
              <a:effectLst/>
              <a:latin typeface="Arial" charset="0"/>
              <a:ea typeface="ＭＳ Ｐゴシック" charset="0"/>
              <a:cs typeface="ＭＳ Ｐゴシック" charset="0"/>
            </a:endParaRPr>
          </a:p>
          <a:p>
            <a:endParaRPr lang="en-CA" sz="1200" kern="1200" dirty="0" smtClean="0">
              <a:solidFill>
                <a:schemeClr val="tx1"/>
              </a:solidFill>
              <a:effectLst/>
              <a:latin typeface="Arial" charset="0"/>
              <a:ea typeface="ＭＳ Ｐゴシック" charset="0"/>
              <a:cs typeface="ＭＳ Ｐゴシック" charset="0"/>
            </a:endParaRPr>
          </a:p>
          <a:p>
            <a:r>
              <a:rPr lang="en-CA" sz="1200" kern="1200" dirty="0" smtClean="0">
                <a:solidFill>
                  <a:schemeClr val="tx1"/>
                </a:solidFill>
                <a:effectLst/>
                <a:latin typeface="Arial" charset="0"/>
                <a:ea typeface="ＭＳ Ｐゴシック" charset="0"/>
                <a:cs typeface="ＭＳ Ｐゴシック" charset="0"/>
              </a:rPr>
              <a:t>OECD. (2016). New sources of growth: Knowledge-based capital. Retrieved from </a:t>
            </a:r>
            <a:r>
              <a:rPr lang="en-CA" sz="1200" u="sng" kern="1200" dirty="0" smtClean="0">
                <a:solidFill>
                  <a:schemeClr val="tx1"/>
                </a:solidFill>
                <a:effectLst/>
                <a:latin typeface="Arial" charset="0"/>
                <a:ea typeface="ＭＳ Ｐゴシック" charset="0"/>
                <a:cs typeface="ＭＳ Ｐゴシック" charset="0"/>
                <a:hlinkClick r:id="rId10"/>
              </a:rPr>
              <a:t>http://www.oecd.org/sti/inno/newsourcesofgrowthknowledge-basedcapital.htm</a:t>
            </a:r>
            <a:endParaRPr lang="es-MX" sz="1200" kern="1200" dirty="0" smtClean="0">
              <a:solidFill>
                <a:schemeClr val="tx1"/>
              </a:solidFill>
              <a:effectLst/>
              <a:latin typeface="Arial" charset="0"/>
              <a:ea typeface="ＭＳ Ｐゴシック" charset="0"/>
              <a:cs typeface="ＭＳ Ｐゴシック" charset="0"/>
            </a:endParaRPr>
          </a:p>
          <a:p>
            <a:endParaRPr lang="en-CA" sz="1200" kern="1200" dirty="0" smtClean="0">
              <a:solidFill>
                <a:schemeClr val="tx1"/>
              </a:solidFill>
              <a:effectLst/>
              <a:latin typeface="Arial" charset="0"/>
              <a:ea typeface="ＭＳ Ｐゴシック" charset="0"/>
              <a:cs typeface="ＭＳ Ｐゴシック" charset="0"/>
            </a:endParaRPr>
          </a:p>
          <a:p>
            <a:r>
              <a:rPr lang="en-CA" sz="1200" kern="1200" dirty="0" smtClean="0">
                <a:solidFill>
                  <a:schemeClr val="tx1"/>
                </a:solidFill>
                <a:effectLst/>
                <a:latin typeface="Arial" charset="0"/>
                <a:ea typeface="ＭＳ Ｐゴシック" charset="0"/>
                <a:cs typeface="ＭＳ Ｐゴシック" charset="0"/>
              </a:rPr>
              <a:t>OECD. (n.d.). Growth: Building jobs and prosperity in developing countries. Retrieved from </a:t>
            </a:r>
            <a:r>
              <a:rPr lang="en-CA" sz="1200" u="sng" kern="1200" dirty="0" smtClean="0">
                <a:solidFill>
                  <a:schemeClr val="tx1"/>
                </a:solidFill>
                <a:effectLst/>
                <a:latin typeface="Arial" charset="0"/>
                <a:ea typeface="ＭＳ Ｐゴシック" charset="0"/>
                <a:cs typeface="ＭＳ Ｐゴシック" charset="0"/>
                <a:hlinkClick r:id="rId11"/>
              </a:rPr>
              <a:t>http://www.oecd.org/derec/unitedkingdom/40700982.pdf</a:t>
            </a:r>
            <a:endParaRPr lang="es-MX" sz="1200" kern="1200" dirty="0" smtClean="0">
              <a:solidFill>
                <a:schemeClr val="tx1"/>
              </a:solidFill>
              <a:effectLst/>
              <a:latin typeface="Arial" charset="0"/>
              <a:ea typeface="ＭＳ Ｐゴシック" charset="0"/>
              <a:cs typeface="ＭＳ Ｐゴシック" charset="0"/>
            </a:endParaRPr>
          </a:p>
          <a:p>
            <a:endParaRPr lang="en-CA" sz="1200" kern="1200" dirty="0" smtClean="0">
              <a:solidFill>
                <a:schemeClr val="tx1"/>
              </a:solidFill>
              <a:effectLst/>
              <a:latin typeface="Arial" charset="0"/>
              <a:ea typeface="ＭＳ Ｐゴシック" charset="0"/>
              <a:cs typeface="ＭＳ Ｐゴシック" charset="0"/>
            </a:endParaRPr>
          </a:p>
          <a:p>
            <a:r>
              <a:rPr lang="en-CA" sz="1200" kern="1200" dirty="0" smtClean="0">
                <a:solidFill>
                  <a:schemeClr val="tx1"/>
                </a:solidFill>
                <a:effectLst/>
                <a:latin typeface="Arial" charset="0"/>
                <a:ea typeface="ＭＳ Ｐゴシック" charset="0"/>
                <a:cs typeface="ＭＳ Ｐゴシック" charset="0"/>
              </a:rPr>
              <a:t>Picot, G., Hou, F. &amp; Coulombe, S. (2007). Chronic low income and low-income dynamics among recent immigrants. Retrieved from </a:t>
            </a:r>
            <a:r>
              <a:rPr lang="en-CA" sz="1200" u="sng" kern="1200" dirty="0" smtClean="0">
                <a:solidFill>
                  <a:schemeClr val="tx1"/>
                </a:solidFill>
                <a:effectLst/>
                <a:latin typeface="Arial" charset="0"/>
                <a:ea typeface="ＭＳ Ｐゴシック" charset="0"/>
                <a:cs typeface="ＭＳ Ｐゴシック" charset="0"/>
                <a:hlinkClick r:id="rId12"/>
              </a:rPr>
              <a:t>http://www.statcan.gc.ca/pub/11f0019m/11f0019m2007294-eng.pdf</a:t>
            </a:r>
            <a:endParaRPr lang="es-MX" sz="1200" kern="1200" dirty="0" smtClean="0">
              <a:solidFill>
                <a:schemeClr val="tx1"/>
              </a:solidFill>
              <a:effectLst/>
              <a:latin typeface="Arial" charset="0"/>
              <a:ea typeface="ＭＳ Ｐゴシック" charset="0"/>
              <a:cs typeface="ＭＳ Ｐゴシック" charset="0"/>
            </a:endParaRPr>
          </a:p>
          <a:p>
            <a:endParaRPr lang="en-CA" sz="1200" kern="1200" dirty="0" smtClean="0">
              <a:solidFill>
                <a:schemeClr val="tx1"/>
              </a:solidFill>
              <a:effectLst/>
              <a:latin typeface="Arial" charset="0"/>
              <a:ea typeface="ＭＳ Ｐゴシック" charset="0"/>
              <a:cs typeface="ＭＳ Ｐゴシック" charset="0"/>
            </a:endParaRPr>
          </a:p>
          <a:p>
            <a:r>
              <a:rPr lang="en-CA" sz="1200" kern="1200" dirty="0" smtClean="0">
                <a:solidFill>
                  <a:schemeClr val="tx1"/>
                </a:solidFill>
                <a:effectLst/>
                <a:latin typeface="Arial" charset="0"/>
                <a:ea typeface="ＭＳ Ｐゴシック" charset="0"/>
                <a:cs typeface="ＭＳ Ｐゴシック" charset="0"/>
              </a:rPr>
              <a:t>Reitz, J.,G. (2001). Immigrant skill utilization in the </a:t>
            </a:r>
            <a:r>
              <a:rPr lang="en-CA" sz="1200" kern="1200" dirty="0" err="1" smtClean="0">
                <a:solidFill>
                  <a:schemeClr val="tx1"/>
                </a:solidFill>
                <a:effectLst/>
                <a:latin typeface="Arial" charset="0"/>
                <a:ea typeface="ＭＳ Ｐゴシック" charset="0"/>
                <a:cs typeface="ＭＳ Ｐゴシック" charset="0"/>
              </a:rPr>
              <a:t>canadian</a:t>
            </a:r>
            <a:r>
              <a:rPr lang="en-CA" sz="1200" kern="1200" dirty="0" smtClean="0">
                <a:solidFill>
                  <a:schemeClr val="tx1"/>
                </a:solidFill>
                <a:effectLst/>
                <a:latin typeface="Arial" charset="0"/>
                <a:ea typeface="ＭＳ Ｐゴシック" charset="0"/>
                <a:cs typeface="ＭＳ Ｐゴシック" charset="0"/>
              </a:rPr>
              <a:t> labour market: Implications of human capital research.</a:t>
            </a:r>
            <a:r>
              <a:rPr lang="en-CA" sz="1200" i="1" kern="1200" dirty="0" smtClean="0">
                <a:solidFill>
                  <a:schemeClr val="tx1"/>
                </a:solidFill>
                <a:effectLst/>
                <a:latin typeface="Arial" charset="0"/>
                <a:ea typeface="ＭＳ Ｐゴシック" charset="0"/>
                <a:cs typeface="ＭＳ Ｐゴシック" charset="0"/>
              </a:rPr>
              <a:t> Journal of International Migration and Integration / Revue De </a:t>
            </a:r>
            <a:r>
              <a:rPr lang="en-CA" sz="1200" i="1" kern="1200" dirty="0" err="1" smtClean="0">
                <a:solidFill>
                  <a:schemeClr val="tx1"/>
                </a:solidFill>
                <a:effectLst/>
                <a:latin typeface="Arial" charset="0"/>
                <a:ea typeface="ＭＳ Ｐゴシック" charset="0"/>
                <a:cs typeface="ＭＳ Ｐゴシック" charset="0"/>
              </a:rPr>
              <a:t>L'Integration</a:t>
            </a:r>
            <a:r>
              <a:rPr lang="en-CA" sz="1200" i="1" kern="1200" dirty="0" smtClean="0">
                <a:solidFill>
                  <a:schemeClr val="tx1"/>
                </a:solidFill>
                <a:effectLst/>
                <a:latin typeface="Arial" charset="0"/>
                <a:ea typeface="ＭＳ Ｐゴシック" charset="0"/>
                <a:cs typeface="ＭＳ Ｐゴシック" charset="0"/>
              </a:rPr>
              <a:t> Et De La Migration </a:t>
            </a:r>
            <a:r>
              <a:rPr lang="en-CA" sz="1200" i="1" kern="1200" dirty="0" err="1" smtClean="0">
                <a:solidFill>
                  <a:schemeClr val="tx1"/>
                </a:solidFill>
                <a:effectLst/>
                <a:latin typeface="Arial" charset="0"/>
                <a:ea typeface="ＭＳ Ｐゴシック" charset="0"/>
                <a:cs typeface="ＭＳ Ｐゴシック" charset="0"/>
              </a:rPr>
              <a:t>Internationale</a:t>
            </a:r>
            <a:r>
              <a:rPr lang="en-CA" sz="1200" i="1" kern="1200" dirty="0" smtClean="0">
                <a:solidFill>
                  <a:schemeClr val="tx1"/>
                </a:solidFill>
                <a:effectLst/>
                <a:latin typeface="Arial" charset="0"/>
                <a:ea typeface="ＭＳ Ｐゴシック" charset="0"/>
                <a:cs typeface="ＭＳ Ｐゴシック" charset="0"/>
              </a:rPr>
              <a:t>, 2</a:t>
            </a:r>
            <a:r>
              <a:rPr lang="en-CA" sz="1200" kern="1200" dirty="0" smtClean="0">
                <a:solidFill>
                  <a:schemeClr val="tx1"/>
                </a:solidFill>
                <a:effectLst/>
                <a:latin typeface="Arial" charset="0"/>
                <a:ea typeface="ＭＳ Ｐゴシック" charset="0"/>
                <a:cs typeface="ＭＳ Ｐゴシック" charset="0"/>
              </a:rPr>
              <a:t>(3), 347-378. Retrieved from </a:t>
            </a:r>
            <a:r>
              <a:rPr lang="en-CA" sz="1200" u="sng" kern="1200" dirty="0" smtClean="0">
                <a:solidFill>
                  <a:schemeClr val="tx1"/>
                </a:solidFill>
                <a:effectLst/>
                <a:latin typeface="Arial" charset="0"/>
                <a:ea typeface="ＭＳ Ｐゴシック" charset="0"/>
                <a:cs typeface="ＭＳ Ｐゴシック" charset="0"/>
                <a:hlinkClick r:id="rId13"/>
              </a:rPr>
              <a:t>http://dx.doi.org/10.1007/s12134-001-1004-1</a:t>
            </a:r>
            <a:endParaRPr lang="es-MX" sz="1200" kern="1200" dirty="0" smtClean="0">
              <a:solidFill>
                <a:schemeClr val="tx1"/>
              </a:solidFill>
              <a:effectLst/>
              <a:latin typeface="Arial" charset="0"/>
              <a:ea typeface="ＭＳ Ｐゴシック" charset="0"/>
              <a:cs typeface="ＭＳ Ｐゴシック" charset="0"/>
            </a:endParaRPr>
          </a:p>
          <a:p>
            <a:endParaRPr lang="en-CA" sz="1200" kern="1200" dirty="0" smtClean="0">
              <a:solidFill>
                <a:schemeClr val="tx1"/>
              </a:solidFill>
              <a:effectLst/>
              <a:latin typeface="Arial" charset="0"/>
              <a:ea typeface="ＭＳ Ｐゴシック" charset="0"/>
              <a:cs typeface="ＭＳ Ｐゴシック" charset="0"/>
            </a:endParaRPr>
          </a:p>
          <a:p>
            <a:r>
              <a:rPr lang="en-CA" sz="1200" kern="1200" dirty="0" err="1" smtClean="0">
                <a:solidFill>
                  <a:schemeClr val="tx1"/>
                </a:solidFill>
                <a:effectLst/>
                <a:latin typeface="Arial" charset="0"/>
                <a:ea typeface="ＭＳ Ｐゴシック" charset="0"/>
                <a:cs typeface="ＭＳ Ｐゴシック" charset="0"/>
              </a:rPr>
              <a:t>Škare</a:t>
            </a:r>
            <a:r>
              <a:rPr lang="en-CA" sz="1200" kern="1200" dirty="0" smtClean="0">
                <a:solidFill>
                  <a:schemeClr val="tx1"/>
                </a:solidFill>
                <a:effectLst/>
                <a:latin typeface="Arial" charset="0"/>
                <a:ea typeface="ＭＳ Ｐゴシック" charset="0"/>
                <a:cs typeface="ＭＳ Ｐゴシック" charset="0"/>
              </a:rPr>
              <a:t>, M., &amp; </a:t>
            </a:r>
            <a:r>
              <a:rPr lang="en-CA" sz="1200" kern="1200" dirty="0" err="1" smtClean="0">
                <a:solidFill>
                  <a:schemeClr val="tx1"/>
                </a:solidFill>
                <a:effectLst/>
                <a:latin typeface="Arial" charset="0"/>
                <a:ea typeface="ＭＳ Ｐゴシック" charset="0"/>
                <a:cs typeface="ＭＳ Ｐゴシック" charset="0"/>
              </a:rPr>
              <a:t>Družeta</a:t>
            </a:r>
            <a:r>
              <a:rPr lang="en-CA" sz="1200" kern="1200" dirty="0" smtClean="0">
                <a:solidFill>
                  <a:schemeClr val="tx1"/>
                </a:solidFill>
                <a:effectLst/>
                <a:latin typeface="Arial" charset="0"/>
                <a:ea typeface="ＭＳ Ｐゴシック" charset="0"/>
                <a:cs typeface="ＭＳ Ｐゴシック" charset="0"/>
              </a:rPr>
              <a:t>, R. P. (2016). Poverty and economic growth: A review.</a:t>
            </a:r>
            <a:r>
              <a:rPr lang="en-CA" sz="1200" i="1" kern="1200" dirty="0" smtClean="0">
                <a:solidFill>
                  <a:schemeClr val="tx1"/>
                </a:solidFill>
                <a:effectLst/>
                <a:latin typeface="Arial" charset="0"/>
                <a:ea typeface="ＭＳ Ｐゴシック" charset="0"/>
                <a:cs typeface="ＭＳ Ｐゴシック" charset="0"/>
              </a:rPr>
              <a:t> Technological and Economic Development of Economy, 22</a:t>
            </a:r>
            <a:r>
              <a:rPr lang="en-CA" sz="1200" kern="1200" dirty="0" smtClean="0">
                <a:solidFill>
                  <a:schemeClr val="tx1"/>
                </a:solidFill>
                <a:effectLst/>
                <a:latin typeface="Arial" charset="0"/>
                <a:ea typeface="ＭＳ Ｐゴシック" charset="0"/>
                <a:cs typeface="ＭＳ Ｐゴシック" charset="0"/>
              </a:rPr>
              <a:t>(1), 156. doi:10.3846/20294913.2015.1125965</a:t>
            </a:r>
            <a:endParaRPr lang="es-MX" sz="1200" kern="1200" dirty="0" smtClean="0">
              <a:solidFill>
                <a:schemeClr val="tx1"/>
              </a:solidFill>
              <a:effectLst/>
              <a:latin typeface="Arial" charset="0"/>
              <a:ea typeface="ＭＳ Ｐゴシック" charset="0"/>
              <a:cs typeface="ＭＳ Ｐゴシック" charset="0"/>
            </a:endParaRPr>
          </a:p>
          <a:p>
            <a:endParaRPr lang="en-CA" sz="1200" kern="1200" dirty="0" smtClean="0">
              <a:solidFill>
                <a:schemeClr val="tx1"/>
              </a:solidFill>
              <a:effectLst/>
              <a:latin typeface="Arial" charset="0"/>
              <a:ea typeface="ＭＳ Ｐゴシック" charset="0"/>
              <a:cs typeface="ＭＳ Ｐゴシック" charset="0"/>
            </a:endParaRPr>
          </a:p>
          <a:p>
            <a:r>
              <a:rPr lang="en-CA" sz="1200" kern="1200" dirty="0" smtClean="0">
                <a:solidFill>
                  <a:schemeClr val="tx1"/>
                </a:solidFill>
                <a:effectLst/>
                <a:latin typeface="Arial" charset="0"/>
                <a:ea typeface="ＭＳ Ｐゴシック" charset="0"/>
                <a:cs typeface="ＭＳ Ｐゴシック" charset="0"/>
              </a:rPr>
              <a:t>Statistics Canada. (2005). Median earnings of recent immigrants and </a:t>
            </a:r>
            <a:r>
              <a:rPr lang="en-CA" sz="1200" kern="1200" dirty="0" err="1" smtClean="0">
                <a:solidFill>
                  <a:schemeClr val="tx1"/>
                </a:solidFill>
                <a:effectLst/>
                <a:latin typeface="Arial" charset="0"/>
                <a:ea typeface="ＭＳ Ｐゴシック" charset="0"/>
                <a:cs typeface="ＭＳ Ｐゴシック" charset="0"/>
              </a:rPr>
              <a:t>canadian</a:t>
            </a:r>
            <a:r>
              <a:rPr lang="en-CA" sz="1200" kern="1200" dirty="0" smtClean="0">
                <a:solidFill>
                  <a:schemeClr val="tx1"/>
                </a:solidFill>
                <a:effectLst/>
                <a:latin typeface="Arial" charset="0"/>
                <a:ea typeface="ＭＳ Ｐゴシック" charset="0"/>
                <a:cs typeface="ＭＳ Ｐゴシック" charset="0"/>
              </a:rPr>
              <a:t>-born earners, both sexes, aged 25 to 54, with or without university degree, 2000, for </a:t>
            </a:r>
            <a:r>
              <a:rPr lang="en-CA" sz="1200" kern="1200" dirty="0" err="1" smtClean="0">
                <a:solidFill>
                  <a:schemeClr val="tx1"/>
                </a:solidFill>
                <a:effectLst/>
                <a:latin typeface="Arial" charset="0"/>
                <a:ea typeface="ＭＳ Ｐゴシック" charset="0"/>
                <a:cs typeface="ＭＳ Ｐゴシック" charset="0"/>
              </a:rPr>
              <a:t>canada</a:t>
            </a:r>
            <a:r>
              <a:rPr lang="en-CA" sz="1200" kern="1200" dirty="0" smtClean="0">
                <a:solidFill>
                  <a:schemeClr val="tx1"/>
                </a:solidFill>
                <a:effectLst/>
                <a:latin typeface="Arial" charset="0"/>
                <a:ea typeface="ＭＳ Ｐゴシック" charset="0"/>
                <a:cs typeface="ＭＳ Ｐゴシック" charset="0"/>
              </a:rPr>
              <a:t>, provinces and territories - 20% sample data. Retrieved from </a:t>
            </a:r>
            <a:r>
              <a:rPr lang="en-CA" sz="1200" u="sng" kern="1200" dirty="0" smtClean="0">
                <a:solidFill>
                  <a:schemeClr val="tx1"/>
                </a:solidFill>
                <a:effectLst/>
                <a:latin typeface="Arial" charset="0"/>
                <a:ea typeface="ＭＳ Ｐゴシック" charset="0"/>
                <a:cs typeface="ＭＳ Ｐゴシック" charset="0"/>
                <a:hlinkClick r:id="rId14"/>
              </a:rPr>
              <a:t>http://www12.statcan.ca/census-recensement/2006/dp-pd/hlt/97-563/T802-eng.cfm?SR=1</a:t>
            </a:r>
            <a:endParaRPr lang="es-MX" sz="1200" kern="1200" dirty="0" smtClean="0">
              <a:solidFill>
                <a:schemeClr val="tx1"/>
              </a:solidFill>
              <a:effectLst/>
              <a:latin typeface="Arial" charset="0"/>
              <a:ea typeface="ＭＳ Ｐゴシック" charset="0"/>
              <a:cs typeface="ＭＳ Ｐゴシック" charset="0"/>
            </a:endParaRPr>
          </a:p>
          <a:p>
            <a:endParaRPr lang="en-CA" sz="1200" kern="1200" dirty="0" smtClean="0">
              <a:solidFill>
                <a:schemeClr val="tx1"/>
              </a:solidFill>
              <a:effectLst/>
              <a:latin typeface="Arial" charset="0"/>
              <a:ea typeface="ＭＳ Ｐゴシック" charset="0"/>
              <a:cs typeface="ＭＳ Ｐゴシック" charset="0"/>
            </a:endParaRPr>
          </a:p>
          <a:p>
            <a:r>
              <a:rPr lang="en-CA" sz="1200" kern="1200" dirty="0" smtClean="0">
                <a:solidFill>
                  <a:schemeClr val="tx1"/>
                </a:solidFill>
                <a:effectLst/>
                <a:latin typeface="Arial" charset="0"/>
                <a:ea typeface="ＭＳ Ｐゴシック" charset="0"/>
                <a:cs typeface="ＭＳ Ｐゴシック" charset="0"/>
              </a:rPr>
              <a:t>Statistics Canada. (2006). Study: Immigrants who leave </a:t>
            </a:r>
            <a:r>
              <a:rPr lang="en-CA" sz="1200" kern="1200" dirty="0" err="1" smtClean="0">
                <a:solidFill>
                  <a:schemeClr val="tx1"/>
                </a:solidFill>
                <a:effectLst/>
                <a:latin typeface="Arial" charset="0"/>
                <a:ea typeface="ＭＳ Ｐゴシック" charset="0"/>
                <a:cs typeface="ＭＳ Ｐゴシック" charset="0"/>
              </a:rPr>
              <a:t>canada</a:t>
            </a:r>
            <a:r>
              <a:rPr lang="en-CA" sz="1200" kern="1200" dirty="0" smtClean="0">
                <a:solidFill>
                  <a:schemeClr val="tx1"/>
                </a:solidFill>
                <a:effectLst/>
                <a:latin typeface="Arial" charset="0"/>
                <a:ea typeface="ＭＳ Ｐゴシック" charset="0"/>
                <a:cs typeface="ＭＳ Ｐゴシック" charset="0"/>
              </a:rPr>
              <a:t>. Retrieved from </a:t>
            </a:r>
            <a:r>
              <a:rPr lang="en-CA" sz="1200" u="sng" kern="1200" dirty="0" smtClean="0">
                <a:solidFill>
                  <a:schemeClr val="tx1"/>
                </a:solidFill>
                <a:effectLst/>
                <a:latin typeface="Arial" charset="0"/>
                <a:ea typeface="ＭＳ Ｐゴシック" charset="0"/>
                <a:cs typeface="ＭＳ Ｐゴシック" charset="0"/>
                <a:hlinkClick r:id="rId15"/>
              </a:rPr>
              <a:t>http://www.statcan.gc.ca/daily-quotidien/060301/dq060301b-eng.htm</a:t>
            </a:r>
            <a:endParaRPr lang="es-MX" sz="1200" kern="1200" dirty="0" smtClean="0">
              <a:solidFill>
                <a:schemeClr val="tx1"/>
              </a:solidFill>
              <a:effectLst/>
              <a:latin typeface="Arial" charset="0"/>
              <a:ea typeface="ＭＳ Ｐゴシック" charset="0"/>
              <a:cs typeface="ＭＳ Ｐゴシック" charset="0"/>
            </a:endParaRPr>
          </a:p>
          <a:p>
            <a:endParaRPr lang="en-CA" sz="1200" kern="1200" dirty="0" smtClean="0">
              <a:solidFill>
                <a:schemeClr val="tx1"/>
              </a:solidFill>
              <a:effectLst/>
              <a:latin typeface="Arial" charset="0"/>
              <a:ea typeface="ＭＳ Ｐゴシック" charset="0"/>
              <a:cs typeface="ＭＳ Ｐゴシック" charset="0"/>
            </a:endParaRPr>
          </a:p>
          <a:p>
            <a:r>
              <a:rPr lang="en-CA" sz="1200" kern="1200" dirty="0" smtClean="0">
                <a:solidFill>
                  <a:schemeClr val="tx1"/>
                </a:solidFill>
                <a:effectLst/>
                <a:latin typeface="Arial" charset="0"/>
                <a:ea typeface="ＭＳ Ｐゴシック" charset="0"/>
                <a:cs typeface="ＭＳ Ｐゴシック" charset="0"/>
              </a:rPr>
              <a:t>The Globe and Mail. (2012, May 4). Canada must actively recruit the best and brightest immigrants. Retrieved from </a:t>
            </a:r>
            <a:r>
              <a:rPr lang="en-CA" sz="1200" u="sng" kern="1200" dirty="0" smtClean="0">
                <a:solidFill>
                  <a:schemeClr val="tx1"/>
                </a:solidFill>
                <a:effectLst/>
                <a:latin typeface="Arial" charset="0"/>
                <a:ea typeface="ＭＳ Ｐゴシック" charset="0"/>
                <a:cs typeface="ＭＳ Ｐゴシック" charset="0"/>
                <a:hlinkClick r:id="rId16"/>
              </a:rPr>
              <a:t>http://www.theglobeandmail.com/globe-debate/editorials/canada-must-actively-recruit-the-best-and-brightest-immigrants/article4104925/</a:t>
            </a:r>
            <a:endParaRPr lang="es-MX" sz="1200" kern="1200" dirty="0" smtClean="0">
              <a:solidFill>
                <a:schemeClr val="tx1"/>
              </a:solidFill>
              <a:effectLst/>
              <a:latin typeface="Arial" charset="0"/>
              <a:ea typeface="ＭＳ Ｐゴシック" charset="0"/>
              <a:cs typeface="ＭＳ Ｐゴシック" charset="0"/>
            </a:endParaRPr>
          </a:p>
          <a:p>
            <a:endParaRPr lang="en-CA" sz="1200" kern="1200" dirty="0" smtClean="0">
              <a:solidFill>
                <a:schemeClr val="tx1"/>
              </a:solidFill>
              <a:effectLst/>
              <a:latin typeface="Arial" charset="0"/>
              <a:ea typeface="ＭＳ Ｐゴシック" charset="0"/>
              <a:cs typeface="ＭＳ Ｐゴシック" charset="0"/>
            </a:endParaRPr>
          </a:p>
          <a:p>
            <a:r>
              <a:rPr lang="en-CA" sz="1200" kern="1200" dirty="0" err="1" smtClean="0">
                <a:solidFill>
                  <a:schemeClr val="tx1"/>
                </a:solidFill>
                <a:effectLst/>
                <a:latin typeface="Arial" charset="0"/>
                <a:ea typeface="ＭＳ Ｐゴシック" charset="0"/>
                <a:cs typeface="ＭＳ Ｐゴシック" charset="0"/>
              </a:rPr>
              <a:t>Turnovsky</a:t>
            </a:r>
            <a:r>
              <a:rPr lang="en-CA" sz="1200" kern="1200" dirty="0" smtClean="0">
                <a:solidFill>
                  <a:schemeClr val="tx1"/>
                </a:solidFill>
                <a:effectLst/>
                <a:latin typeface="Arial" charset="0"/>
                <a:ea typeface="ＭＳ Ｐゴシック" charset="0"/>
                <a:cs typeface="ＭＳ Ｐゴシック" charset="0"/>
              </a:rPr>
              <a:t>, S. J. (2015). Economic growth and inequality: The role of public investment.</a:t>
            </a:r>
            <a:r>
              <a:rPr lang="en-CA" sz="1200" i="1" kern="1200" dirty="0" smtClean="0">
                <a:solidFill>
                  <a:schemeClr val="tx1"/>
                </a:solidFill>
                <a:effectLst/>
                <a:latin typeface="Arial" charset="0"/>
                <a:ea typeface="ＭＳ Ｐゴシック" charset="0"/>
                <a:cs typeface="ＭＳ Ｐゴシック" charset="0"/>
              </a:rPr>
              <a:t> Journal of Economic Dynamics &amp; Control, 61</a:t>
            </a:r>
            <a:r>
              <a:rPr lang="en-CA" sz="1200" kern="1200" dirty="0" smtClean="0">
                <a:solidFill>
                  <a:schemeClr val="tx1"/>
                </a:solidFill>
                <a:effectLst/>
                <a:latin typeface="Arial" charset="0"/>
                <a:ea typeface="ＭＳ Ｐゴシック" charset="0"/>
                <a:cs typeface="ＭＳ Ｐゴシック" charset="0"/>
              </a:rPr>
              <a:t>, 204-221. doi:10.1016/j.jedc.2015.09.009</a:t>
            </a:r>
            <a:endParaRPr lang="es-MX" sz="1200" kern="1200" dirty="0" smtClean="0">
              <a:solidFill>
                <a:schemeClr val="tx1"/>
              </a:solidFill>
              <a:effectLst/>
              <a:latin typeface="Arial" charset="0"/>
              <a:ea typeface="ＭＳ Ｐゴシック" charset="0"/>
              <a:cs typeface="ＭＳ Ｐゴシック" charset="0"/>
            </a:endParaRPr>
          </a:p>
          <a:p>
            <a:r>
              <a:rPr lang="en-US" sz="1200" kern="1200" dirty="0" smtClean="0">
                <a:solidFill>
                  <a:schemeClr val="tx1"/>
                </a:solidFill>
                <a:effectLst/>
                <a:latin typeface="Arial" charset="0"/>
                <a:ea typeface="ＭＳ Ｐゴシック" charset="0"/>
                <a:cs typeface="ＭＳ Ｐゴシック" charset="0"/>
              </a:rPr>
              <a:t> </a:t>
            </a:r>
            <a:endParaRPr lang="es-MX" sz="1200" kern="1200" dirty="0" smtClean="0">
              <a:solidFill>
                <a:schemeClr val="tx1"/>
              </a:solidFill>
              <a:effectLst/>
              <a:latin typeface="Arial" charset="0"/>
              <a:ea typeface="ＭＳ Ｐゴシック" charset="0"/>
              <a:cs typeface="ＭＳ Ｐゴシック" charset="0"/>
            </a:endParaRPr>
          </a:p>
          <a:p>
            <a:r>
              <a:rPr lang="en-CA" sz="1200" kern="1200" dirty="0" smtClean="0">
                <a:solidFill>
                  <a:schemeClr val="tx1"/>
                </a:solidFill>
                <a:effectLst/>
                <a:latin typeface="Arial" charset="0"/>
                <a:ea typeface="ＭＳ Ｐゴシック" charset="0"/>
                <a:cs typeface="ＭＳ Ｐゴシック" charset="0"/>
              </a:rPr>
              <a:t> </a:t>
            </a:r>
            <a:endParaRPr lang="es-MX" sz="1200" kern="1200" dirty="0" smtClean="0">
              <a:solidFill>
                <a:schemeClr val="tx1"/>
              </a:solidFill>
              <a:effectLst/>
              <a:latin typeface="Arial" charset="0"/>
              <a:ea typeface="ＭＳ Ｐゴシック" charset="0"/>
              <a:cs typeface="ＭＳ Ｐゴシック" charset="0"/>
            </a:endParaRPr>
          </a:p>
          <a:p>
            <a:r>
              <a:rPr lang="en-CA" sz="1200" kern="1200" dirty="0" smtClean="0">
                <a:solidFill>
                  <a:schemeClr val="tx1"/>
                </a:solidFill>
                <a:effectLst/>
                <a:latin typeface="Arial" charset="0"/>
                <a:ea typeface="ＭＳ Ｐゴシック" charset="0"/>
                <a:cs typeface="ＭＳ Ｐゴシック" charset="0"/>
              </a:rPr>
              <a:t> </a:t>
            </a:r>
            <a:endParaRPr lang="es-MX" sz="1200" kern="1200" dirty="0" smtClean="0">
              <a:solidFill>
                <a:schemeClr val="tx1"/>
              </a:solidFill>
              <a:effectLst/>
              <a:latin typeface="Arial" charset="0"/>
              <a:ea typeface="ＭＳ Ｐゴシック" charset="0"/>
              <a:cs typeface="ＭＳ Ｐゴシック" charset="0"/>
            </a:endParaRPr>
          </a:p>
          <a:p>
            <a:r>
              <a:rPr lang="en-CA" sz="1200" kern="1200" dirty="0" smtClean="0">
                <a:solidFill>
                  <a:schemeClr val="tx1"/>
                </a:solidFill>
                <a:effectLst/>
                <a:latin typeface="Arial" charset="0"/>
                <a:ea typeface="ＭＳ Ｐゴシック" charset="0"/>
                <a:cs typeface="ＭＳ Ｐゴシック" charset="0"/>
              </a:rPr>
              <a:t> </a:t>
            </a:r>
            <a:endParaRPr lang="es-MX" sz="1200" kern="1200" dirty="0" smtClean="0">
              <a:solidFill>
                <a:schemeClr val="tx1"/>
              </a:solidFill>
              <a:effectLst/>
              <a:latin typeface="Arial" charset="0"/>
              <a:ea typeface="ＭＳ Ｐゴシック" charset="0"/>
              <a:cs typeface="ＭＳ Ｐゴシック" charset="0"/>
            </a:endParaRPr>
          </a:p>
          <a:p>
            <a:r>
              <a:rPr lang="en-CA" sz="1200" kern="1200" dirty="0" smtClean="0">
                <a:solidFill>
                  <a:schemeClr val="tx1"/>
                </a:solidFill>
                <a:effectLst/>
                <a:latin typeface="Arial" charset="0"/>
                <a:ea typeface="ＭＳ Ｐゴシック" charset="0"/>
                <a:cs typeface="ＭＳ Ｐゴシック" charset="0"/>
              </a:rPr>
              <a:t> </a:t>
            </a:r>
            <a:endParaRPr lang="es-MX" sz="1200" kern="1200" dirty="0" smtClean="0">
              <a:solidFill>
                <a:schemeClr val="tx1"/>
              </a:solidFill>
              <a:effectLst/>
              <a:latin typeface="Arial" charset="0"/>
              <a:ea typeface="ＭＳ Ｐゴシック"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pPr>
              <a:defRPr/>
            </a:pPr>
            <a:fld id="{4C40BCDC-6874-4643-855F-4AB7B542FA93}" type="slidenum">
              <a:rPr lang="en-US" smtClean="0"/>
              <a:pPr>
                <a:defRPr/>
              </a:pPr>
              <a:t>21</a:t>
            </a:fld>
            <a:endParaRPr lang="en-US" dirty="0"/>
          </a:p>
        </p:txBody>
      </p:sp>
    </p:spTree>
    <p:extLst>
      <p:ext uri="{BB962C8B-B14F-4D97-AF65-F5344CB8AC3E}">
        <p14:creationId xmlns:p14="http://schemas.microsoft.com/office/powerpoint/2010/main" val="1035608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ＭＳ Ｐゴシック" charset="0"/>
                <a:cs typeface="ＭＳ Ｐゴシック" charset="0"/>
              </a:rPr>
              <a:t>The emphasis on knowledge and technology in the last century has grown exponentially and there is no sign that scientific or technological development rates will decrease (Hawking, 2001)</a:t>
            </a:r>
            <a:r>
              <a:rPr lang="en-CA" sz="1200" kern="1200" dirty="0" smtClean="0">
                <a:solidFill>
                  <a:schemeClr val="tx1"/>
                </a:solidFill>
                <a:effectLst/>
                <a:latin typeface="Arial" charset="0"/>
                <a:ea typeface="ＭＳ Ｐゴシック" charset="0"/>
                <a:cs typeface="ＭＳ Ｐゴシック" charset="0"/>
              </a:rPr>
              <a:t>. To illustrate this, if we could lineup all the new books and scientific articles that are being published currently, we would have to move at nearly 150 kilometers per hour to keep up with the line growth (Hawking, 2001). </a:t>
            </a:r>
            <a:endParaRPr lang="en-US" sz="1200" kern="1200" dirty="0" smtClean="0">
              <a:solidFill>
                <a:schemeClr val="tx1"/>
              </a:solidFill>
              <a:effectLst/>
              <a:latin typeface="Arial" charset="0"/>
              <a:ea typeface="ＭＳ Ｐゴシック" charset="0"/>
              <a:cs typeface="ＭＳ Ｐゴシック" charset="0"/>
            </a:endParaRPr>
          </a:p>
          <a:p>
            <a:r>
              <a:rPr lang="en-US" sz="1200" kern="1200" dirty="0" smtClean="0">
                <a:solidFill>
                  <a:schemeClr val="tx1"/>
                </a:solidFill>
                <a:effectLst/>
                <a:latin typeface="Arial" charset="0"/>
                <a:ea typeface="ＭＳ Ｐゴシック" charset="0"/>
                <a:cs typeface="ＭＳ Ｐゴシック" charset="0"/>
              </a:rPr>
              <a:t>The Organization for Economic Co-operation and Development (OECD) sustains that over the last decade the capitalist system has rapidly moved towards a new phase of development largely based on knowledge (The Organization for Economic Cooperation and Development (OECD), 1996; The Organization for Economic Cooperation and Development (OECD), 2016). </a:t>
            </a:r>
          </a:p>
          <a:p>
            <a:endParaRPr lang="en-US" sz="1200" kern="1200" dirty="0" smtClean="0">
              <a:solidFill>
                <a:schemeClr val="tx1"/>
              </a:solidFill>
              <a:effectLst/>
              <a:latin typeface="Arial" charset="0"/>
              <a:ea typeface="ＭＳ Ｐゴシック" charset="0"/>
              <a:cs typeface="ＭＳ Ｐゴシック" charset="0"/>
            </a:endParaRPr>
          </a:p>
          <a:p>
            <a:r>
              <a:rPr lang="en-US" sz="1200" kern="1200" dirty="0" smtClean="0">
                <a:solidFill>
                  <a:schemeClr val="tx1"/>
                </a:solidFill>
                <a:effectLst/>
                <a:latin typeface="Arial" charset="0"/>
                <a:ea typeface="ＭＳ Ｐゴシック" charset="0"/>
                <a:cs typeface="ＭＳ Ｐゴシック" charset="0"/>
              </a:rPr>
              <a:t>KBC VS Physical C</a:t>
            </a:r>
          </a:p>
          <a:p>
            <a:endParaRPr lang="en-US" dirty="0" smtClean="0"/>
          </a:p>
          <a:p>
            <a:endParaRPr lang="en-US" dirty="0" smtClean="0"/>
          </a:p>
          <a:p>
            <a:r>
              <a:rPr lang="en-US" dirty="0" smtClean="0"/>
              <a:t>Para </a:t>
            </a:r>
            <a:r>
              <a:rPr lang="en-US" dirty="0" err="1" smtClean="0"/>
              <a:t>estimular</a:t>
            </a:r>
            <a:r>
              <a:rPr lang="en-US" dirty="0" smtClean="0"/>
              <a:t> la </a:t>
            </a:r>
            <a:r>
              <a:rPr lang="en-US" dirty="0" err="1" smtClean="0"/>
              <a:t>oferta</a:t>
            </a:r>
            <a:r>
              <a:rPr lang="en-US" baseline="0" dirty="0" smtClean="0"/>
              <a:t> hay que </a:t>
            </a:r>
            <a:r>
              <a:rPr lang="en-US" baseline="0" dirty="0" err="1" smtClean="0"/>
              <a:t>hacerlo</a:t>
            </a:r>
            <a:r>
              <a:rPr lang="en-US" baseline="0" dirty="0" smtClean="0"/>
              <a:t> con </a:t>
            </a:r>
            <a:r>
              <a:rPr lang="en-US" baseline="0" dirty="0" err="1" smtClean="0"/>
              <a:t>productividad</a:t>
            </a:r>
            <a:r>
              <a:rPr lang="en-US" baseline="0" dirty="0" smtClean="0"/>
              <a:t> para </a:t>
            </a:r>
            <a:r>
              <a:rPr lang="en-US" baseline="0" dirty="0" err="1" smtClean="0"/>
              <a:t>poder</a:t>
            </a:r>
            <a:r>
              <a:rPr lang="en-US" baseline="0" dirty="0" smtClean="0"/>
              <a:t> </a:t>
            </a:r>
            <a:r>
              <a:rPr lang="en-US" baseline="0" dirty="0" err="1" smtClean="0"/>
              <a:t>competir</a:t>
            </a:r>
            <a:r>
              <a:rPr lang="en-US" baseline="0" dirty="0" smtClean="0"/>
              <a:t> </a:t>
            </a:r>
            <a:r>
              <a:rPr lang="en-US" baseline="0" dirty="0" err="1" smtClean="0"/>
              <a:t>internacionalmente</a:t>
            </a:r>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4C40BCDC-6874-4643-855F-4AB7B542FA93}" type="slidenum">
              <a:rPr lang="en-US" smtClean="0"/>
              <a:pPr>
                <a:defRPr/>
              </a:pPr>
              <a:t>3</a:t>
            </a:fld>
            <a:endParaRPr lang="en-US" dirty="0"/>
          </a:p>
        </p:txBody>
      </p:sp>
    </p:spTree>
    <p:extLst>
      <p:ext uri="{BB962C8B-B14F-4D97-AF65-F5344CB8AC3E}">
        <p14:creationId xmlns:p14="http://schemas.microsoft.com/office/powerpoint/2010/main" val="1447669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eaLnBrk="1" fontAlgn="auto" hangingPunct="1">
              <a:spcBef>
                <a:spcPts val="0"/>
              </a:spcBef>
              <a:spcAft>
                <a:spcPts val="0"/>
              </a:spcAft>
              <a:defRPr/>
            </a:pPr>
            <a:r>
              <a:rPr lang="en-US" sz="1200" b="0" i="0" kern="1200" dirty="0" smtClean="0">
                <a:solidFill>
                  <a:schemeClr val="tx1"/>
                </a:solidFill>
                <a:effectLst/>
                <a:latin typeface="Arial" charset="0"/>
                <a:ea typeface="ＭＳ Ｐゴシック" charset="0"/>
                <a:cs typeface="ＭＳ Ｐゴシック" charset="0"/>
              </a:rPr>
              <a:t>The most</a:t>
            </a:r>
            <a:r>
              <a:rPr lang="en-US" sz="1200" b="0" i="0" kern="1200" baseline="0" dirty="0" smtClean="0">
                <a:solidFill>
                  <a:schemeClr val="tx1"/>
                </a:solidFill>
                <a:effectLst/>
                <a:latin typeface="Arial" charset="0"/>
                <a:ea typeface="ＭＳ Ｐゴシック" charset="0"/>
                <a:cs typeface="ＭＳ Ｐゴシック" charset="0"/>
              </a:rPr>
              <a:t> </a:t>
            </a:r>
            <a:r>
              <a:rPr lang="en-US" sz="1200" b="0" i="0" kern="1200" dirty="0" smtClean="0">
                <a:solidFill>
                  <a:schemeClr val="tx1"/>
                </a:solidFill>
                <a:effectLst/>
                <a:latin typeface="Arial" charset="0"/>
                <a:ea typeface="ＭＳ Ｐゴシック" charset="0"/>
                <a:cs typeface="ＭＳ Ｐゴシック" charset="0"/>
              </a:rPr>
              <a:t>important driver in creating </a:t>
            </a:r>
            <a:r>
              <a:rPr lang="en-US" sz="1200" b="0" i="0" kern="1200" dirty="0" err="1" smtClean="0">
                <a:solidFill>
                  <a:schemeClr val="tx1"/>
                </a:solidFill>
                <a:effectLst/>
                <a:latin typeface="Arial" charset="0"/>
                <a:ea typeface="ＭＳ Ｐゴシック" charset="0"/>
                <a:cs typeface="ＭＳ Ｐゴシック" charset="0"/>
              </a:rPr>
              <a:t>Bussiness</a:t>
            </a:r>
            <a:r>
              <a:rPr lang="en-US" sz="1200" b="0" i="0" kern="1200" baseline="0" dirty="0" smtClean="0">
                <a:solidFill>
                  <a:schemeClr val="tx1"/>
                </a:solidFill>
                <a:effectLst/>
                <a:latin typeface="Arial" charset="0"/>
                <a:ea typeface="ＭＳ Ｐゴシック" charset="0"/>
                <a:cs typeface="ＭＳ Ｐゴシック" charset="0"/>
              </a:rPr>
              <a:t> success is KBC</a:t>
            </a:r>
            <a:endParaRPr lang="en-US" dirty="0" smtClean="0"/>
          </a:p>
          <a:p>
            <a:pPr defTabSz="931774" eaLnBrk="1" fontAlgn="auto" hangingPunct="1">
              <a:spcBef>
                <a:spcPts val="0"/>
              </a:spcBef>
              <a:spcAft>
                <a:spcPts val="0"/>
              </a:spcAft>
              <a:defRPr/>
            </a:pPr>
            <a:endParaRPr lang="en-US" dirty="0" smtClean="0"/>
          </a:p>
        </p:txBody>
      </p:sp>
      <p:sp>
        <p:nvSpPr>
          <p:cNvPr id="4" name="Slide Number Placeholder 3"/>
          <p:cNvSpPr>
            <a:spLocks noGrp="1"/>
          </p:cNvSpPr>
          <p:nvPr>
            <p:ph type="sldNum" sz="quarter" idx="10"/>
          </p:nvPr>
        </p:nvSpPr>
        <p:spPr/>
        <p:txBody>
          <a:bodyPr/>
          <a:lstStyle/>
          <a:p>
            <a:fld id="{4BDA5E76-2356-48F0-B6EA-A65135FB8855}" type="slidenum">
              <a:rPr lang="es-MX" smtClean="0"/>
              <a:t>4</a:t>
            </a:fld>
            <a:endParaRPr lang="es-MX"/>
          </a:p>
        </p:txBody>
      </p:sp>
    </p:spTree>
    <p:extLst>
      <p:ext uri="{BB962C8B-B14F-4D97-AF65-F5344CB8AC3E}">
        <p14:creationId xmlns:p14="http://schemas.microsoft.com/office/powerpoint/2010/main" val="1616727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Universities are seen as a key driver in the knowledge economy and as a consequence higher education institutions have been encouraged to develop links with industry and business in a series of new venture partnerships.</a:t>
            </a:r>
            <a:endParaRPr lang="es-MX" dirty="0" smtClean="0"/>
          </a:p>
          <a:p>
            <a:endParaRPr lang="en-CA" dirty="0" smtClean="0"/>
          </a:p>
          <a:p>
            <a:r>
              <a:rPr lang="en-CA" dirty="0" smtClean="0"/>
              <a:t>Authors such as </a:t>
            </a:r>
            <a:r>
              <a:rPr lang="en-CA" dirty="0" err="1" smtClean="0"/>
              <a:t>Collinge</a:t>
            </a:r>
            <a:r>
              <a:rPr lang="en-CA" dirty="0" smtClean="0"/>
              <a:t> and Staines (2009) sustain that despite the wide acceptance of the KBE thesis, the KBE proposal </a:t>
            </a:r>
            <a:r>
              <a:rPr lang="en-US" dirty="0" smtClean="0"/>
              <a:t>brings along underlying assumptions about what types of knowledge are important in modern society, fundamentally driven by economistic views. From this perspective, the role of science and technology is mainly at the service of for profit purposes. This underlying assumption comes into tensions with other forms of knowledge and the paths in which </a:t>
            </a:r>
            <a:r>
              <a:rPr lang="en-CA" dirty="0" smtClean="0"/>
              <a:t>knowledge develops. </a:t>
            </a:r>
          </a:p>
          <a:p>
            <a:r>
              <a:rPr lang="en-CA" dirty="0" smtClean="0"/>
              <a:t>Despite a large body of literature regarding economic growth there are considerable disagreement on the effects of economic growth on poverty, and inequality (Ahluwalia, Carter, &amp; </a:t>
            </a:r>
            <a:r>
              <a:rPr lang="en-CA" dirty="0" err="1" smtClean="0"/>
              <a:t>Chenery</a:t>
            </a:r>
            <a:r>
              <a:rPr lang="en-CA" dirty="0" smtClean="0"/>
              <a:t>, 1979; </a:t>
            </a:r>
            <a:r>
              <a:rPr lang="en-CA" dirty="0" err="1" smtClean="0"/>
              <a:t>Škare</a:t>
            </a:r>
            <a:r>
              <a:rPr lang="en-CA" dirty="0" smtClean="0"/>
              <a:t> &amp; </a:t>
            </a:r>
            <a:r>
              <a:rPr lang="en-CA" dirty="0" err="1" smtClean="0"/>
              <a:t>Družeta</a:t>
            </a:r>
            <a:r>
              <a:rPr lang="en-CA" dirty="0" smtClean="0"/>
              <a:t>, 2016; </a:t>
            </a:r>
            <a:r>
              <a:rPr lang="en-CA" dirty="0" err="1" smtClean="0"/>
              <a:t>Turnovsky</a:t>
            </a:r>
            <a:r>
              <a:rPr lang="en-CA" dirty="0" smtClean="0"/>
              <a:t>, 2015).  </a:t>
            </a:r>
            <a:endParaRPr lang="es-MX" dirty="0" smtClean="0"/>
          </a:p>
          <a:p>
            <a:endParaRPr lang="es-MX" dirty="0"/>
          </a:p>
        </p:txBody>
      </p:sp>
      <p:sp>
        <p:nvSpPr>
          <p:cNvPr id="4" name="Slide Number Placeholder 3"/>
          <p:cNvSpPr>
            <a:spLocks noGrp="1"/>
          </p:cNvSpPr>
          <p:nvPr>
            <p:ph type="sldNum" sz="quarter" idx="10"/>
          </p:nvPr>
        </p:nvSpPr>
        <p:spPr/>
        <p:txBody>
          <a:bodyPr/>
          <a:lstStyle/>
          <a:p>
            <a:fld id="{4BDA5E76-2356-48F0-B6EA-A65135FB8855}" type="slidenum">
              <a:rPr lang="es-MX" smtClean="0"/>
              <a:t>5</a:t>
            </a:fld>
            <a:endParaRPr lang="es-MX"/>
          </a:p>
        </p:txBody>
      </p:sp>
    </p:spTree>
    <p:extLst>
      <p:ext uri="{BB962C8B-B14F-4D97-AF65-F5344CB8AC3E}">
        <p14:creationId xmlns:p14="http://schemas.microsoft.com/office/powerpoint/2010/main" val="3657975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err="1" smtClean="0"/>
              <a:t>ligther</a:t>
            </a:r>
            <a:r>
              <a:rPr lang="en-US" dirty="0" smtClean="0"/>
              <a:t> </a:t>
            </a:r>
            <a:r>
              <a:rPr lang="en-US" dirty="0" err="1" smtClean="0"/>
              <a:t>colour</a:t>
            </a:r>
            <a:r>
              <a:rPr lang="en-US" dirty="0" smtClean="0"/>
              <a:t> shows..</a:t>
            </a:r>
            <a:r>
              <a:rPr lang="en-CA" dirty="0" smtClean="0"/>
              <a:t> </a:t>
            </a:r>
          </a:p>
          <a:p>
            <a:r>
              <a:rPr lang="en-CA" dirty="0" smtClean="0"/>
              <a:t>For example, in countries like the US, the UK, and Sweden </a:t>
            </a:r>
            <a:r>
              <a:rPr lang="en-CA" dirty="0" err="1" smtClean="0"/>
              <a:t>KBC</a:t>
            </a:r>
            <a:r>
              <a:rPr lang="en-CA" dirty="0" smtClean="0"/>
              <a:t> matches or exceeds investment in physical capital.</a:t>
            </a:r>
          </a:p>
          <a:p>
            <a:r>
              <a:rPr lang="en-CA" dirty="0" smtClean="0"/>
              <a:t>In countries like Canada even though physical capital does not exceed </a:t>
            </a:r>
            <a:r>
              <a:rPr lang="en-CA" dirty="0" err="1" smtClean="0"/>
              <a:t>KBC</a:t>
            </a:r>
            <a:r>
              <a:rPr lang="en-CA" dirty="0" smtClean="0"/>
              <a:t>, the </a:t>
            </a:r>
            <a:r>
              <a:rPr lang="en-CA" dirty="0" err="1" smtClean="0"/>
              <a:t>KBC</a:t>
            </a:r>
            <a:r>
              <a:rPr lang="en-CA" dirty="0" smtClean="0"/>
              <a:t> appear to be growing at a faster rate, signaling similar tendencies (The Organization for Economic Cooperation and Development (OECD), 2016). </a:t>
            </a:r>
            <a:endParaRPr lang="es-MX" dirty="0" smtClean="0"/>
          </a:p>
          <a:p>
            <a:endParaRPr lang="es-MX" dirty="0"/>
          </a:p>
        </p:txBody>
      </p:sp>
      <p:sp>
        <p:nvSpPr>
          <p:cNvPr id="4" name="Slide Number Placeholder 3"/>
          <p:cNvSpPr>
            <a:spLocks noGrp="1"/>
          </p:cNvSpPr>
          <p:nvPr>
            <p:ph type="sldNum" sz="quarter" idx="10"/>
          </p:nvPr>
        </p:nvSpPr>
        <p:spPr/>
        <p:txBody>
          <a:bodyPr/>
          <a:lstStyle/>
          <a:p>
            <a:fld id="{4BDA5E76-2356-48F0-B6EA-A65135FB8855}" type="slidenum">
              <a:rPr lang="es-MX" smtClean="0"/>
              <a:t>6</a:t>
            </a:fld>
            <a:endParaRPr lang="es-MX"/>
          </a:p>
        </p:txBody>
      </p:sp>
    </p:spTree>
    <p:extLst>
      <p:ext uri="{BB962C8B-B14F-4D97-AF65-F5344CB8AC3E}">
        <p14:creationId xmlns:p14="http://schemas.microsoft.com/office/powerpoint/2010/main" val="1765490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latin typeface="+mn-lt"/>
                <a:ea typeface="+mn-ea"/>
                <a:cs typeface="+mn-cs"/>
              </a:rPr>
              <a:t>The increasing relevance of </a:t>
            </a:r>
            <a:r>
              <a:rPr lang="en-CA" dirty="0" err="1">
                <a:latin typeface="+mn-lt"/>
                <a:ea typeface="+mn-ea"/>
                <a:cs typeface="+mn-cs"/>
              </a:rPr>
              <a:t>KBC</a:t>
            </a:r>
            <a:r>
              <a:rPr lang="en-CA" dirty="0">
                <a:latin typeface="+mn-lt"/>
                <a:ea typeface="+mn-ea"/>
                <a:cs typeface="+mn-cs"/>
              </a:rPr>
              <a:t> has had important implications for the labour market skill composition. While unskilled labour largely drove the Canadian labour market, including immigration policies, after the Second World War, the increasing importance of knowledge in the economy resulted in a shift towards more skilled labour (</a:t>
            </a:r>
            <a:r>
              <a:rPr lang="en-CA" dirty="0" err="1">
                <a:latin typeface="+mn-lt"/>
                <a:ea typeface="+mn-ea"/>
                <a:cs typeface="+mn-cs"/>
              </a:rPr>
              <a:t>Fleras</a:t>
            </a:r>
            <a:r>
              <a:rPr lang="en-CA" dirty="0">
                <a:latin typeface="+mn-lt"/>
                <a:ea typeface="+mn-ea"/>
                <a:cs typeface="+mn-cs"/>
              </a:rPr>
              <a:t>, 2014).</a:t>
            </a:r>
          </a:p>
          <a:p>
            <a:endParaRPr lang="en-CA" dirty="0">
              <a:latin typeface="+mn-lt"/>
              <a:ea typeface="+mn-ea"/>
              <a:cs typeface="+mn-cs"/>
            </a:endParaRPr>
          </a:p>
          <a:p>
            <a:r>
              <a:rPr lang="en-CA" dirty="0">
                <a:latin typeface="+mn-lt"/>
                <a:ea typeface="+mn-ea"/>
                <a:cs typeface="+mn-cs"/>
              </a:rPr>
              <a:t> It is projected that over the next 10 years roughly 70 percent of employment growth in Canada will occur in highly skilled occupations and management (Statistics Canada, 2016a). </a:t>
            </a:r>
            <a:endParaRPr lang="es-MX" dirty="0">
              <a:latin typeface="+mn-lt"/>
              <a:ea typeface="+mn-ea"/>
              <a:cs typeface="+mn-cs"/>
            </a:endParaRPr>
          </a:p>
          <a:p>
            <a:endParaRPr lang="es-MX" dirty="0"/>
          </a:p>
        </p:txBody>
      </p:sp>
      <p:sp>
        <p:nvSpPr>
          <p:cNvPr id="4" name="Slide Number Placeholder 3"/>
          <p:cNvSpPr>
            <a:spLocks noGrp="1"/>
          </p:cNvSpPr>
          <p:nvPr>
            <p:ph type="sldNum" sz="quarter" idx="10"/>
          </p:nvPr>
        </p:nvSpPr>
        <p:spPr/>
        <p:txBody>
          <a:bodyPr/>
          <a:lstStyle/>
          <a:p>
            <a:fld id="{4BDA5E76-2356-48F0-B6EA-A65135FB8855}" type="slidenum">
              <a:rPr lang="es-MX" smtClean="0"/>
              <a:t>7</a:t>
            </a:fld>
            <a:endParaRPr lang="es-MX"/>
          </a:p>
        </p:txBody>
      </p:sp>
    </p:spTree>
    <p:extLst>
      <p:ext uri="{BB962C8B-B14F-4D97-AF65-F5344CB8AC3E}">
        <p14:creationId xmlns:p14="http://schemas.microsoft.com/office/powerpoint/2010/main" val="33235709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latin typeface="+mn-lt"/>
                <a:ea typeface="+mn-ea"/>
                <a:cs typeface="+mn-cs"/>
              </a:rPr>
              <a:t>According to </a:t>
            </a:r>
            <a:r>
              <a:rPr lang="en-CA" dirty="0" err="1">
                <a:latin typeface="+mn-lt"/>
                <a:ea typeface="+mn-ea"/>
                <a:cs typeface="+mn-cs"/>
              </a:rPr>
              <a:t>Fleras</a:t>
            </a:r>
            <a:r>
              <a:rPr lang="en-CA" dirty="0">
                <a:latin typeface="+mn-lt"/>
                <a:ea typeface="+mn-ea"/>
                <a:cs typeface="+mn-cs"/>
              </a:rPr>
              <a:t> (2014) countries such as Canada face a number of </a:t>
            </a:r>
            <a:r>
              <a:rPr lang="en-CA" dirty="0" err="1">
                <a:latin typeface="+mn-lt"/>
                <a:ea typeface="+mn-ea"/>
                <a:cs typeface="+mn-cs"/>
              </a:rPr>
              <a:t>sociodemographic</a:t>
            </a:r>
            <a:r>
              <a:rPr lang="en-CA" dirty="0">
                <a:latin typeface="+mn-lt"/>
                <a:ea typeface="+mn-ea"/>
                <a:cs typeface="+mn-cs"/>
              </a:rPr>
              <a:t> and economic challenges to internally reproduce the highly skilled and educated citizens required to keep up with the global knowledge-based economies. Some of these challenges include an aging population, low birth rates, a small internal market, and high costs associated with education and training (</a:t>
            </a:r>
            <a:r>
              <a:rPr lang="en-CA" dirty="0" err="1">
                <a:latin typeface="+mn-lt"/>
                <a:ea typeface="+mn-ea"/>
                <a:cs typeface="+mn-cs"/>
              </a:rPr>
              <a:t>Fleras</a:t>
            </a:r>
            <a:r>
              <a:rPr lang="en-CA" dirty="0">
                <a:latin typeface="+mn-lt"/>
                <a:ea typeface="+mn-ea"/>
                <a:cs typeface="+mn-cs"/>
              </a:rPr>
              <a:t>, 2014). </a:t>
            </a:r>
          </a:p>
          <a:p>
            <a:endParaRPr lang="en-CA" dirty="0">
              <a:latin typeface="+mn-lt"/>
              <a:ea typeface="+mn-ea"/>
              <a:cs typeface="+mn-cs"/>
            </a:endParaRPr>
          </a:p>
          <a:p>
            <a:r>
              <a:rPr lang="en-CA" dirty="0">
                <a:latin typeface="+mn-lt"/>
                <a:ea typeface="+mn-ea"/>
                <a:cs typeface="+mn-cs"/>
              </a:rPr>
              <a:t>As a result, immigration has become a central feature in the Canadian economy (</a:t>
            </a:r>
            <a:r>
              <a:rPr lang="en-CA" dirty="0" err="1">
                <a:latin typeface="+mn-lt"/>
                <a:ea typeface="+mn-ea"/>
                <a:cs typeface="+mn-cs"/>
              </a:rPr>
              <a:t>Fleras</a:t>
            </a:r>
            <a:r>
              <a:rPr lang="en-CA" dirty="0">
                <a:latin typeface="+mn-lt"/>
                <a:ea typeface="+mn-ea"/>
                <a:cs typeface="+mn-cs"/>
              </a:rPr>
              <a:t>, 2014), which now accounts for two thirds of Canada’s population growth (Statistics Canada, 2016b). </a:t>
            </a:r>
            <a:r>
              <a:rPr lang="en-US" dirty="0">
                <a:latin typeface="+mn-lt"/>
                <a:ea typeface="+mn-ea"/>
                <a:cs typeface="+mn-cs"/>
              </a:rPr>
              <a:t> </a:t>
            </a:r>
            <a:r>
              <a:rPr lang="en-CA" dirty="0">
                <a:latin typeface="+mn-lt"/>
                <a:ea typeface="+mn-ea"/>
                <a:cs typeface="+mn-cs"/>
              </a:rPr>
              <a:t>It </a:t>
            </a:r>
            <a:r>
              <a:rPr lang="en-US" dirty="0">
                <a:latin typeface="+mn-lt"/>
                <a:ea typeface="+mn-ea"/>
                <a:cs typeface="+mn-cs"/>
              </a:rPr>
              <a:t> Not sure where you wanted the reference because I combined 2 sentences. </a:t>
            </a:r>
            <a:endParaRPr lang="es-MX" dirty="0">
              <a:latin typeface="+mn-lt"/>
              <a:ea typeface="+mn-ea"/>
              <a:cs typeface="+mn-cs"/>
            </a:endParaRPr>
          </a:p>
          <a:p>
            <a:endParaRPr lang="es-MX" dirty="0" smtClean="0"/>
          </a:p>
          <a:p>
            <a:r>
              <a:rPr lang="en-US" sz="1200" kern="1200" dirty="0" smtClean="0">
                <a:solidFill>
                  <a:schemeClr val="tx1"/>
                </a:solidFill>
                <a:effectLst/>
                <a:latin typeface="Arial" charset="0"/>
                <a:ea typeface="ＭＳ Ｐゴシック" charset="0"/>
                <a:cs typeface="ＭＳ Ｐゴシック" charset="0"/>
              </a:rPr>
              <a:t>Between 2000 and 2014, roughly 3.7 million people obtained permission to live and work in Canada as permanent residents (Citizenship and Immigration Canada, 2014a). In 2014 alone, 260,404 people obtained their permanent resident status (Citizenship and Immigration Canada, 2014a). Approximately one in five Canadians are foreign-born; this proportion is the highest among the G8 countries (Statistics Canada, 2011)</a:t>
            </a:r>
            <a:endParaRPr lang="es-MX" dirty="0"/>
          </a:p>
        </p:txBody>
      </p:sp>
      <p:sp>
        <p:nvSpPr>
          <p:cNvPr id="4" name="Slide Number Placeholder 3"/>
          <p:cNvSpPr>
            <a:spLocks noGrp="1"/>
          </p:cNvSpPr>
          <p:nvPr>
            <p:ph type="sldNum" sz="quarter" idx="10"/>
          </p:nvPr>
        </p:nvSpPr>
        <p:spPr/>
        <p:txBody>
          <a:bodyPr/>
          <a:lstStyle/>
          <a:p>
            <a:fld id="{4BDA5E76-2356-48F0-B6EA-A65135FB8855}" type="slidenum">
              <a:rPr lang="es-MX" smtClean="0"/>
              <a:t>8</a:t>
            </a:fld>
            <a:endParaRPr lang="es-MX"/>
          </a:p>
        </p:txBody>
      </p:sp>
    </p:spTree>
    <p:extLst>
      <p:ext uri="{BB962C8B-B14F-4D97-AF65-F5344CB8AC3E}">
        <p14:creationId xmlns:p14="http://schemas.microsoft.com/office/powerpoint/2010/main" val="3134893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latin typeface="+mn-lt"/>
                <a:ea typeface="+mn-ea"/>
                <a:cs typeface="+mn-cs"/>
              </a:rPr>
              <a:t>immigration accounts for two thirds of Canada’s population growth. And it has been estimated that in  20 years natural increase growth could be zero (Statistics Canada, 2016b) and therefore  Immigration will be the key driver of population growth over the next 50 years (Statistics Canada, 2016c). Moreover, Canada possess one of the highest immigration rates in the world and attracts more skilled immigrants than most other western countries (McMahon, 2013).</a:t>
            </a:r>
          </a:p>
          <a:p>
            <a:pPr defTabSz="931774" eaLnBrk="1" fontAlgn="auto" hangingPunct="1">
              <a:spcBef>
                <a:spcPts val="0"/>
              </a:spcBef>
              <a:spcAft>
                <a:spcPts val="0"/>
              </a:spcAft>
              <a:defRPr/>
            </a:pPr>
            <a:endParaRPr lang="en-CA" dirty="0">
              <a:latin typeface="+mn-lt"/>
              <a:ea typeface="+mn-ea"/>
              <a:cs typeface="+mn-cs"/>
            </a:endParaRPr>
          </a:p>
          <a:p>
            <a:pPr defTabSz="931774" eaLnBrk="1" fontAlgn="auto" hangingPunct="1">
              <a:spcBef>
                <a:spcPts val="0"/>
              </a:spcBef>
              <a:spcAft>
                <a:spcPts val="0"/>
              </a:spcAft>
              <a:defRPr/>
            </a:pPr>
            <a:r>
              <a:rPr lang="en-CA" dirty="0">
                <a:latin typeface="+mn-lt"/>
                <a:ea typeface="+mn-ea"/>
                <a:cs typeface="+mn-cs"/>
              </a:rPr>
              <a:t>Moreover, estimates show that between 1967 and 1987, Canada saved nearly 43 billion dollars in post-secondary education and training by receiving educated and skilled immigrants (</a:t>
            </a:r>
            <a:r>
              <a:rPr lang="en-CA" dirty="0" err="1">
                <a:latin typeface="+mn-lt"/>
                <a:ea typeface="+mn-ea"/>
                <a:cs typeface="+mn-cs"/>
              </a:rPr>
              <a:t>DeVoretz</a:t>
            </a:r>
            <a:r>
              <a:rPr lang="en-CA" dirty="0">
                <a:latin typeface="+mn-lt"/>
                <a:ea typeface="+mn-ea"/>
                <a:cs typeface="+mn-cs"/>
              </a:rPr>
              <a:t> &amp; </a:t>
            </a:r>
            <a:r>
              <a:rPr lang="en-CA" dirty="0" err="1">
                <a:latin typeface="+mn-lt"/>
                <a:ea typeface="+mn-ea"/>
                <a:cs typeface="+mn-cs"/>
              </a:rPr>
              <a:t>Laryea</a:t>
            </a:r>
            <a:r>
              <a:rPr lang="en-CA" dirty="0">
                <a:latin typeface="+mn-lt"/>
                <a:ea typeface="+mn-ea"/>
                <a:cs typeface="+mn-cs"/>
              </a:rPr>
              <a:t>, 1998). </a:t>
            </a:r>
            <a:endParaRPr lang="es-MX" dirty="0">
              <a:latin typeface="+mn-lt"/>
              <a:ea typeface="+mn-ea"/>
              <a:cs typeface="+mn-cs"/>
            </a:endParaRPr>
          </a:p>
          <a:p>
            <a:endParaRPr lang="en-US" dirty="0" smtClean="0"/>
          </a:p>
          <a:p>
            <a:r>
              <a:rPr lang="en-CA" dirty="0">
                <a:latin typeface="+mn-lt"/>
                <a:ea typeface="+mn-ea"/>
                <a:cs typeface="+mn-cs"/>
              </a:rPr>
              <a:t>Immigrants not only fill vacant jobs but estimates show that between 1967 and 1987, Canada saved nearly 43 billion dollars in post-secondary education and training by receiving educated and skilled immigrants (</a:t>
            </a:r>
            <a:r>
              <a:rPr lang="en-CA" dirty="0" err="1">
                <a:latin typeface="+mn-lt"/>
                <a:ea typeface="+mn-ea"/>
                <a:cs typeface="+mn-cs"/>
              </a:rPr>
              <a:t>DeVoretz</a:t>
            </a:r>
            <a:r>
              <a:rPr lang="en-CA" dirty="0">
                <a:latin typeface="+mn-lt"/>
                <a:ea typeface="+mn-ea"/>
                <a:cs typeface="+mn-cs"/>
              </a:rPr>
              <a:t> &amp; </a:t>
            </a:r>
            <a:r>
              <a:rPr lang="en-CA" dirty="0" err="1">
                <a:latin typeface="+mn-lt"/>
                <a:ea typeface="+mn-ea"/>
                <a:cs typeface="+mn-cs"/>
              </a:rPr>
              <a:t>Laryea</a:t>
            </a:r>
            <a:r>
              <a:rPr lang="en-CA" dirty="0">
                <a:latin typeface="+mn-lt"/>
                <a:ea typeface="+mn-ea"/>
                <a:cs typeface="+mn-cs"/>
              </a:rPr>
              <a:t>, 1998). Moreover, immigrants also pay taxes and consume all kinds of goods.  </a:t>
            </a:r>
            <a:endParaRPr lang="es-MX" dirty="0">
              <a:latin typeface="+mn-lt"/>
              <a:ea typeface="+mn-ea"/>
              <a:cs typeface="+mn-cs"/>
            </a:endParaRPr>
          </a:p>
          <a:p>
            <a:r>
              <a:rPr lang="en-US" dirty="0">
                <a:latin typeface="+mn-lt"/>
                <a:ea typeface="+mn-ea"/>
                <a:cs typeface="+mn-cs"/>
              </a:rPr>
              <a:t> New Paragraph</a:t>
            </a:r>
            <a:endParaRPr lang="es-MX" dirty="0">
              <a:latin typeface="+mn-lt"/>
              <a:ea typeface="+mn-ea"/>
              <a:cs typeface="+mn-cs"/>
            </a:endParaRPr>
          </a:p>
          <a:p>
            <a:endParaRPr lang="es-MX" dirty="0"/>
          </a:p>
        </p:txBody>
      </p:sp>
      <p:sp>
        <p:nvSpPr>
          <p:cNvPr id="4" name="Slide Number Placeholder 3"/>
          <p:cNvSpPr>
            <a:spLocks noGrp="1"/>
          </p:cNvSpPr>
          <p:nvPr>
            <p:ph type="sldNum" sz="quarter" idx="10"/>
          </p:nvPr>
        </p:nvSpPr>
        <p:spPr/>
        <p:txBody>
          <a:bodyPr/>
          <a:lstStyle/>
          <a:p>
            <a:fld id="{4BDA5E76-2356-48F0-B6EA-A65135FB8855}" type="slidenum">
              <a:rPr lang="es-MX" smtClean="0"/>
              <a:t>9</a:t>
            </a:fld>
            <a:endParaRPr lang="es-MX"/>
          </a:p>
        </p:txBody>
      </p:sp>
    </p:spTree>
    <p:extLst>
      <p:ext uri="{BB962C8B-B14F-4D97-AF65-F5344CB8AC3E}">
        <p14:creationId xmlns:p14="http://schemas.microsoft.com/office/powerpoint/2010/main" val="13479589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Title_Slide_bg_2012.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50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8"/>
          <p:cNvSpPr>
            <a:spLocks noChangeArrowheads="1"/>
          </p:cNvSpPr>
          <p:nvPr/>
        </p:nvSpPr>
        <p:spPr bwMode="auto">
          <a:xfrm>
            <a:off x="0" y="5257800"/>
            <a:ext cx="9144000" cy="1600200"/>
          </a:xfrm>
          <a:prstGeom prst="rect">
            <a:avLst/>
          </a:prstGeom>
          <a:solidFill>
            <a:srgbClr val="363832"/>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hangingPunct="0"/>
            <a:endParaRPr lang="en-US" dirty="0"/>
          </a:p>
        </p:txBody>
      </p:sp>
      <p:sp>
        <p:nvSpPr>
          <p:cNvPr id="6" name="Rectangle 9"/>
          <p:cNvSpPr>
            <a:spLocks noChangeArrowheads="1"/>
          </p:cNvSpPr>
          <p:nvPr/>
        </p:nvSpPr>
        <p:spPr bwMode="auto">
          <a:xfrm>
            <a:off x="8839200" y="0"/>
            <a:ext cx="304800" cy="5257800"/>
          </a:xfrm>
          <a:prstGeom prst="rect">
            <a:avLst/>
          </a:prstGeom>
          <a:solidFill>
            <a:schemeClr val="accent2"/>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eaLnBrk="0" hangingPunct="0"/>
            <a:endParaRPr lang="en-US" dirty="0"/>
          </a:p>
        </p:txBody>
      </p:sp>
      <p:sp>
        <p:nvSpPr>
          <p:cNvPr id="3074" name="Rectangle 2"/>
          <p:cNvSpPr>
            <a:spLocks noGrp="1" noChangeArrowheads="1"/>
          </p:cNvSpPr>
          <p:nvPr>
            <p:ph type="ctrTitle"/>
          </p:nvPr>
        </p:nvSpPr>
        <p:spPr>
          <a:xfrm>
            <a:off x="762000" y="5181600"/>
            <a:ext cx="8077200" cy="533400"/>
          </a:xfrm>
        </p:spPr>
        <p:txBody>
          <a:bodyPr/>
          <a:lstStyle>
            <a:lvl1pPr>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762000" y="5791200"/>
            <a:ext cx="8077200" cy="457200"/>
          </a:xfrm>
        </p:spPr>
        <p:txBody>
          <a:bodyPr/>
          <a:lstStyle>
            <a:lvl1pPr marL="0" indent="0">
              <a:buFontTx/>
              <a:buNone/>
              <a:defRPr sz="2000">
                <a:solidFill>
                  <a:schemeClr val="tx2"/>
                </a:solidFill>
              </a:defRPr>
            </a:lvl1pPr>
          </a:lstStyle>
          <a:p>
            <a:pPr lvl="0"/>
            <a:r>
              <a:rPr lang="en-US" noProof="0" smtClean="0"/>
              <a:t>Click to edit Master subtitle style</a:t>
            </a:r>
          </a:p>
        </p:txBody>
      </p:sp>
    </p:spTree>
    <p:extLst>
      <p:ext uri="{BB962C8B-B14F-4D97-AF65-F5344CB8AC3E}">
        <p14:creationId xmlns:p14="http://schemas.microsoft.com/office/powerpoint/2010/main" val="327024322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B1B0D9A9-1A94-4A8A-9B5E-9F15B8D800E9}" type="slidenum">
              <a:rPr lang="en-US"/>
              <a:pPr>
                <a:defRPr/>
              </a:pPr>
              <a:t>‹#›</a:t>
            </a:fld>
            <a:endParaRPr lang="en-US" dirty="0">
              <a:solidFill>
                <a:schemeClr val="tx1"/>
              </a:solidFill>
              <a:latin typeface="Arial" pitchFamily="34" charset="0"/>
            </a:endParaRPr>
          </a:p>
        </p:txBody>
      </p:sp>
    </p:spTree>
    <p:extLst>
      <p:ext uri="{BB962C8B-B14F-4D97-AF65-F5344CB8AC3E}">
        <p14:creationId xmlns:p14="http://schemas.microsoft.com/office/powerpoint/2010/main" val="236439699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914400"/>
            <a:ext cx="2038350" cy="5029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914400"/>
            <a:ext cx="596265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D1B2D7D5-8C0D-48B7-8D73-531E67BC5DBB}" type="slidenum">
              <a:rPr lang="en-US"/>
              <a:pPr>
                <a:defRPr/>
              </a:pPr>
              <a:t>‹#›</a:t>
            </a:fld>
            <a:endParaRPr lang="en-US" dirty="0">
              <a:solidFill>
                <a:schemeClr val="tx1"/>
              </a:solidFill>
              <a:latin typeface="Arial" pitchFamily="34" charset="0"/>
            </a:endParaRPr>
          </a:p>
        </p:txBody>
      </p:sp>
    </p:spTree>
    <p:extLst>
      <p:ext uri="{BB962C8B-B14F-4D97-AF65-F5344CB8AC3E}">
        <p14:creationId xmlns:p14="http://schemas.microsoft.com/office/powerpoint/2010/main" val="105750454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B780E0D-7E5B-45F0-A49A-D8A47B5C141C}" type="datetimeFigureOut">
              <a:rPr lang="en-US" smtClean="0"/>
              <a:t>9/6/2016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A967D1-36F8-4FB4-BF1D-1926FEEFDDB7}" type="slidenum">
              <a:rPr lang="en-US" smtClean="0"/>
              <a:t>‹#›</a:t>
            </a:fld>
            <a:endParaRPr lang="en-US"/>
          </a:p>
        </p:txBody>
      </p:sp>
    </p:spTree>
    <p:extLst>
      <p:ext uri="{BB962C8B-B14F-4D97-AF65-F5344CB8AC3E}">
        <p14:creationId xmlns:p14="http://schemas.microsoft.com/office/powerpoint/2010/main" val="5658583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780E0D-7E5B-45F0-A49A-D8A47B5C141C}" type="datetimeFigureOut">
              <a:rPr lang="en-US" smtClean="0"/>
              <a:t>9/6/2016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A967D1-36F8-4FB4-BF1D-1926FEEFDDB7}" type="slidenum">
              <a:rPr lang="en-US" smtClean="0"/>
              <a:t>‹#›</a:t>
            </a:fld>
            <a:endParaRPr lang="en-US"/>
          </a:p>
        </p:txBody>
      </p:sp>
    </p:spTree>
    <p:extLst>
      <p:ext uri="{BB962C8B-B14F-4D97-AF65-F5344CB8AC3E}">
        <p14:creationId xmlns:p14="http://schemas.microsoft.com/office/powerpoint/2010/main" val="42094226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780E0D-7E5B-45F0-A49A-D8A47B5C141C}" type="datetimeFigureOut">
              <a:rPr lang="en-US" smtClean="0"/>
              <a:t>9/6/2016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A967D1-36F8-4FB4-BF1D-1926FEEFDDB7}" type="slidenum">
              <a:rPr lang="en-US" smtClean="0"/>
              <a:t>‹#›</a:t>
            </a:fld>
            <a:endParaRPr lang="en-US"/>
          </a:p>
        </p:txBody>
      </p:sp>
    </p:spTree>
    <p:extLst>
      <p:ext uri="{BB962C8B-B14F-4D97-AF65-F5344CB8AC3E}">
        <p14:creationId xmlns:p14="http://schemas.microsoft.com/office/powerpoint/2010/main" val="19202417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780E0D-7E5B-45F0-A49A-D8A47B5C141C}" type="datetimeFigureOut">
              <a:rPr lang="en-US" smtClean="0"/>
              <a:t>9/6/2016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A967D1-36F8-4FB4-BF1D-1926FEEFDDB7}" type="slidenum">
              <a:rPr lang="en-US" smtClean="0"/>
              <a:t>‹#›</a:t>
            </a:fld>
            <a:endParaRPr lang="en-US"/>
          </a:p>
        </p:txBody>
      </p:sp>
    </p:spTree>
    <p:extLst>
      <p:ext uri="{BB962C8B-B14F-4D97-AF65-F5344CB8AC3E}">
        <p14:creationId xmlns:p14="http://schemas.microsoft.com/office/powerpoint/2010/main" val="20066189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780E0D-7E5B-45F0-A49A-D8A47B5C141C}" type="datetimeFigureOut">
              <a:rPr lang="en-US" smtClean="0"/>
              <a:t>9/6/2016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A967D1-36F8-4FB4-BF1D-1926FEEFDDB7}" type="slidenum">
              <a:rPr lang="en-US" smtClean="0"/>
              <a:t>‹#›</a:t>
            </a:fld>
            <a:endParaRPr lang="en-US"/>
          </a:p>
        </p:txBody>
      </p:sp>
    </p:spTree>
    <p:extLst>
      <p:ext uri="{BB962C8B-B14F-4D97-AF65-F5344CB8AC3E}">
        <p14:creationId xmlns:p14="http://schemas.microsoft.com/office/powerpoint/2010/main" val="37522703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780E0D-7E5B-45F0-A49A-D8A47B5C141C}" type="datetimeFigureOut">
              <a:rPr lang="en-US" smtClean="0"/>
              <a:t>9/6/2016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A967D1-36F8-4FB4-BF1D-1926FEEFDDB7}" type="slidenum">
              <a:rPr lang="en-US" smtClean="0"/>
              <a:t>‹#›</a:t>
            </a:fld>
            <a:endParaRPr lang="en-US"/>
          </a:p>
        </p:txBody>
      </p:sp>
    </p:spTree>
    <p:extLst>
      <p:ext uri="{BB962C8B-B14F-4D97-AF65-F5344CB8AC3E}">
        <p14:creationId xmlns:p14="http://schemas.microsoft.com/office/powerpoint/2010/main" val="40259777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780E0D-7E5B-45F0-A49A-D8A47B5C141C}" type="datetimeFigureOut">
              <a:rPr lang="en-US" smtClean="0"/>
              <a:t>9/6/2016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A967D1-36F8-4FB4-BF1D-1926FEEFDDB7}" type="slidenum">
              <a:rPr lang="en-US" smtClean="0"/>
              <a:t>‹#›</a:t>
            </a:fld>
            <a:endParaRPr lang="en-US"/>
          </a:p>
        </p:txBody>
      </p:sp>
    </p:spTree>
    <p:extLst>
      <p:ext uri="{BB962C8B-B14F-4D97-AF65-F5344CB8AC3E}">
        <p14:creationId xmlns:p14="http://schemas.microsoft.com/office/powerpoint/2010/main" val="11348816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780E0D-7E5B-45F0-A49A-D8A47B5C141C}" type="datetimeFigureOut">
              <a:rPr lang="en-US" smtClean="0"/>
              <a:t>9/6/2016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A967D1-36F8-4FB4-BF1D-1926FEEFDDB7}" type="slidenum">
              <a:rPr lang="en-US" smtClean="0"/>
              <a:t>‹#›</a:t>
            </a:fld>
            <a:endParaRPr lang="en-US"/>
          </a:p>
        </p:txBody>
      </p:sp>
    </p:spTree>
    <p:extLst>
      <p:ext uri="{BB962C8B-B14F-4D97-AF65-F5344CB8AC3E}">
        <p14:creationId xmlns:p14="http://schemas.microsoft.com/office/powerpoint/2010/main" val="1727410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ooter Placeholder 3"/>
          <p:cNvSpPr txBox="1">
            <a:spLocks/>
          </p:cNvSpPr>
          <p:nvPr userDrawn="1"/>
        </p:nvSpPr>
        <p:spPr bwMode="auto">
          <a:xfrm>
            <a:off x="685801" y="6400800"/>
            <a:ext cx="5254352"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a:lstStyle>
            <a:defPPr>
              <a:defRPr lang="en-US"/>
            </a:defPPr>
            <a:lvl1pPr algn="l" rtl="0" eaLnBrk="0" fontAlgn="base" hangingPunct="0">
              <a:spcBef>
                <a:spcPct val="0"/>
              </a:spcBef>
              <a:spcAft>
                <a:spcPct val="0"/>
              </a:spcAft>
              <a:defRPr sz="1200" kern="1200">
                <a:solidFill>
                  <a:schemeClr val="tx2"/>
                </a:solidFill>
                <a:latin typeface="+mn-lt"/>
                <a:ea typeface="ＭＳ Ｐゴシック" charset="0"/>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pitchFamily="34" charset="0"/>
                <a:ea typeface="ＭＳ Ｐゴシック"/>
                <a:cs typeface="ＭＳ Ｐゴシック"/>
              </a:defRPr>
            </a:lvl5pPr>
            <a:lvl6pPr marL="2286000" algn="l" defTabSz="914400" rtl="0" eaLnBrk="1" latinLnBrk="0" hangingPunct="1">
              <a:defRPr sz="2400" kern="1200">
                <a:solidFill>
                  <a:schemeClr val="tx1"/>
                </a:solidFill>
                <a:latin typeface="Arial" pitchFamily="34" charset="0"/>
                <a:ea typeface="ＭＳ Ｐゴシック"/>
                <a:cs typeface="ＭＳ Ｐゴシック"/>
              </a:defRPr>
            </a:lvl6pPr>
            <a:lvl7pPr marL="2743200" algn="l" defTabSz="914400" rtl="0" eaLnBrk="1" latinLnBrk="0" hangingPunct="1">
              <a:defRPr sz="2400" kern="1200">
                <a:solidFill>
                  <a:schemeClr val="tx1"/>
                </a:solidFill>
                <a:latin typeface="Arial" pitchFamily="34" charset="0"/>
                <a:ea typeface="ＭＳ Ｐゴシック"/>
                <a:cs typeface="ＭＳ Ｐゴシック"/>
              </a:defRPr>
            </a:lvl7pPr>
            <a:lvl8pPr marL="3200400" algn="l" defTabSz="914400" rtl="0" eaLnBrk="1" latinLnBrk="0" hangingPunct="1">
              <a:defRPr sz="2400" kern="1200">
                <a:solidFill>
                  <a:schemeClr val="tx1"/>
                </a:solidFill>
                <a:latin typeface="Arial" pitchFamily="34" charset="0"/>
                <a:ea typeface="ＭＳ Ｐゴシック"/>
                <a:cs typeface="ＭＳ Ｐゴシック"/>
              </a:defRPr>
            </a:lvl8pPr>
            <a:lvl9pPr marL="3657600" algn="l" defTabSz="914400" rtl="0" eaLnBrk="1" latinLnBrk="0" hangingPunct="1">
              <a:defRPr sz="2400" kern="1200">
                <a:solidFill>
                  <a:schemeClr val="tx1"/>
                </a:solidFill>
                <a:latin typeface="Arial" pitchFamily="34" charset="0"/>
                <a:ea typeface="ＭＳ Ｐゴシック"/>
                <a:cs typeface="ＭＳ Ｐゴシック"/>
              </a:defRPr>
            </a:lvl9pPr>
          </a:lstStyle>
          <a:p>
            <a:pPr>
              <a:defRPr/>
            </a:pPr>
            <a:r>
              <a:rPr lang="en-CA" dirty="0" smtClean="0"/>
              <a:t>Skilled</a:t>
            </a:r>
            <a:r>
              <a:rPr lang="en-CA" baseline="0" dirty="0" smtClean="0"/>
              <a:t> Immigrants</a:t>
            </a:r>
            <a:r>
              <a:rPr lang="en-CA" dirty="0" smtClean="0"/>
              <a:t> and Their Transition Into the Canadian Labour Market</a:t>
            </a:r>
            <a:r>
              <a:rPr lang="en-US" dirty="0" smtClean="0"/>
              <a:t>				        </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6"/>
          <p:cNvSpPr>
            <a:spLocks noGrp="1" noChangeArrowheads="1"/>
          </p:cNvSpPr>
          <p:nvPr>
            <p:ph type="sldNum" sz="quarter" idx="10"/>
          </p:nvPr>
        </p:nvSpPr>
        <p:spPr>
          <a:xfrm>
            <a:off x="7772400" y="6400800"/>
            <a:ext cx="1371600" cy="304800"/>
          </a:xfrm>
        </p:spPr>
        <p:txBody>
          <a:bodyPr/>
          <a:lstStyle>
            <a:lvl1pPr>
              <a:defRPr/>
            </a:lvl1pPr>
          </a:lstStyle>
          <a:p>
            <a:pPr>
              <a:defRPr/>
            </a:pPr>
            <a:r>
              <a:rPr lang="en-US" dirty="0" smtClean="0"/>
              <a:t> </a:t>
            </a:r>
            <a:fld id="{27F1B707-6247-47B7-873D-BC44FDA29525}" type="slidenum">
              <a:rPr lang="en-US" smtClean="0"/>
              <a:pPr>
                <a:defRPr/>
              </a:pPr>
              <a:t>‹#›</a:t>
            </a:fld>
            <a:endParaRPr lang="en-US" dirty="0">
              <a:solidFill>
                <a:schemeClr val="tx1"/>
              </a:solidFill>
              <a:latin typeface="Arial" pitchFamily="34" charset="0"/>
            </a:endParaRPr>
          </a:p>
        </p:txBody>
      </p:sp>
    </p:spTree>
    <p:extLst>
      <p:ext uri="{BB962C8B-B14F-4D97-AF65-F5344CB8AC3E}">
        <p14:creationId xmlns:p14="http://schemas.microsoft.com/office/powerpoint/2010/main" val="128849279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780E0D-7E5B-45F0-A49A-D8A47B5C141C}" type="datetimeFigureOut">
              <a:rPr lang="en-US" smtClean="0"/>
              <a:t>9/6/2016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A967D1-36F8-4FB4-BF1D-1926FEEFDDB7}" type="slidenum">
              <a:rPr lang="en-US" smtClean="0"/>
              <a:t>‹#›</a:t>
            </a:fld>
            <a:endParaRPr lang="en-US"/>
          </a:p>
        </p:txBody>
      </p:sp>
    </p:spTree>
    <p:extLst>
      <p:ext uri="{BB962C8B-B14F-4D97-AF65-F5344CB8AC3E}">
        <p14:creationId xmlns:p14="http://schemas.microsoft.com/office/powerpoint/2010/main" val="22351642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780E0D-7E5B-45F0-A49A-D8A47B5C141C}" type="datetimeFigureOut">
              <a:rPr lang="en-US" smtClean="0"/>
              <a:t>9/6/2016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A967D1-36F8-4FB4-BF1D-1926FEEFDDB7}" type="slidenum">
              <a:rPr lang="en-US" smtClean="0"/>
              <a:t>‹#›</a:t>
            </a:fld>
            <a:endParaRPr lang="en-US"/>
          </a:p>
        </p:txBody>
      </p:sp>
    </p:spTree>
    <p:extLst>
      <p:ext uri="{BB962C8B-B14F-4D97-AF65-F5344CB8AC3E}">
        <p14:creationId xmlns:p14="http://schemas.microsoft.com/office/powerpoint/2010/main" val="22926161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780E0D-7E5B-45F0-A49A-D8A47B5C141C}" type="datetimeFigureOut">
              <a:rPr lang="en-US" smtClean="0"/>
              <a:t>9/6/2016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A967D1-36F8-4FB4-BF1D-1926FEEFDDB7}" type="slidenum">
              <a:rPr lang="en-US" smtClean="0"/>
              <a:t>‹#›</a:t>
            </a:fld>
            <a:endParaRPr lang="en-US"/>
          </a:p>
        </p:txBody>
      </p:sp>
    </p:spTree>
    <p:extLst>
      <p:ext uri="{BB962C8B-B14F-4D97-AF65-F5344CB8AC3E}">
        <p14:creationId xmlns:p14="http://schemas.microsoft.com/office/powerpoint/2010/main" val="2084070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ooter Placeholder 3"/>
          <p:cNvSpPr txBox="1">
            <a:spLocks/>
          </p:cNvSpPr>
          <p:nvPr userDrawn="1"/>
        </p:nvSpPr>
        <p:spPr bwMode="auto">
          <a:xfrm>
            <a:off x="685800" y="6400800"/>
            <a:ext cx="8062913"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a:lstStyle>
            <a:defPPr>
              <a:defRPr lang="en-US"/>
            </a:defPPr>
            <a:lvl1pPr algn="l" rtl="0" eaLnBrk="0" fontAlgn="base" hangingPunct="0">
              <a:spcBef>
                <a:spcPct val="0"/>
              </a:spcBef>
              <a:spcAft>
                <a:spcPct val="0"/>
              </a:spcAft>
              <a:defRPr sz="1200" kern="1200">
                <a:solidFill>
                  <a:schemeClr val="tx2"/>
                </a:solidFill>
                <a:latin typeface="+mn-lt"/>
                <a:ea typeface="ＭＳ Ｐゴシック" charset="0"/>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pitchFamily="34" charset="0"/>
                <a:ea typeface="ＭＳ Ｐゴシック"/>
                <a:cs typeface="ＭＳ Ｐゴシック"/>
              </a:defRPr>
            </a:lvl5pPr>
            <a:lvl6pPr marL="2286000" algn="l" defTabSz="914400" rtl="0" eaLnBrk="1" latinLnBrk="0" hangingPunct="1">
              <a:defRPr sz="2400" kern="1200">
                <a:solidFill>
                  <a:schemeClr val="tx1"/>
                </a:solidFill>
                <a:latin typeface="Arial" pitchFamily="34" charset="0"/>
                <a:ea typeface="ＭＳ Ｐゴシック"/>
                <a:cs typeface="ＭＳ Ｐゴシック"/>
              </a:defRPr>
            </a:lvl6pPr>
            <a:lvl7pPr marL="2743200" algn="l" defTabSz="914400" rtl="0" eaLnBrk="1" latinLnBrk="0" hangingPunct="1">
              <a:defRPr sz="2400" kern="1200">
                <a:solidFill>
                  <a:schemeClr val="tx1"/>
                </a:solidFill>
                <a:latin typeface="Arial" pitchFamily="34" charset="0"/>
                <a:ea typeface="ＭＳ Ｐゴシック"/>
                <a:cs typeface="ＭＳ Ｐゴシック"/>
              </a:defRPr>
            </a:lvl7pPr>
            <a:lvl8pPr marL="3200400" algn="l" defTabSz="914400" rtl="0" eaLnBrk="1" latinLnBrk="0" hangingPunct="1">
              <a:defRPr sz="2400" kern="1200">
                <a:solidFill>
                  <a:schemeClr val="tx1"/>
                </a:solidFill>
                <a:latin typeface="Arial" pitchFamily="34" charset="0"/>
                <a:ea typeface="ＭＳ Ｐゴシック"/>
                <a:cs typeface="ＭＳ Ｐゴシック"/>
              </a:defRPr>
            </a:lvl8pPr>
            <a:lvl9pPr marL="3657600" algn="l" defTabSz="914400" rtl="0" eaLnBrk="1" latinLnBrk="0" hangingPunct="1">
              <a:defRPr sz="2400" kern="1200">
                <a:solidFill>
                  <a:schemeClr val="tx1"/>
                </a:solidFill>
                <a:latin typeface="Arial" pitchFamily="34" charset="0"/>
                <a:ea typeface="ＭＳ Ｐゴシック"/>
                <a:cs typeface="ＭＳ Ｐゴシック"/>
              </a:defRPr>
            </a:lvl9pPr>
          </a:lstStyle>
          <a:p>
            <a:pPr>
              <a:defRPr/>
            </a:pPr>
            <a:r>
              <a:rPr lang="en-US" dirty="0" smtClean="0"/>
              <a:t>SFU Curriculum Workshop						        June 2016</a:t>
            </a:r>
          </a:p>
          <a:p>
            <a:pPr>
              <a:defRPr/>
            </a:pPr>
            <a:endParaRPr lang="en-US" dirty="0"/>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5" name="Rectangle 6"/>
          <p:cNvSpPr>
            <a:spLocks noGrp="1" noChangeArrowheads="1"/>
          </p:cNvSpPr>
          <p:nvPr>
            <p:ph type="sldNum" sz="quarter" idx="10"/>
          </p:nvPr>
        </p:nvSpPr>
        <p:spPr/>
        <p:txBody>
          <a:bodyPr/>
          <a:lstStyle>
            <a:lvl1pPr>
              <a:defRPr/>
            </a:lvl1pPr>
          </a:lstStyle>
          <a:p>
            <a:pPr>
              <a:defRPr/>
            </a:pPr>
            <a:fld id="{7C68F1D7-055D-4107-B5C4-BB1FE536E12A}" type="slidenum">
              <a:rPr lang="en-US"/>
              <a:pPr>
                <a:defRPr/>
              </a:pPr>
              <a:t>‹#›</a:t>
            </a:fld>
            <a:endParaRPr lang="en-US" dirty="0">
              <a:solidFill>
                <a:schemeClr val="tx1"/>
              </a:solidFill>
              <a:latin typeface="Arial" pitchFamily="34" charset="0"/>
            </a:endParaRPr>
          </a:p>
        </p:txBody>
      </p:sp>
    </p:spTree>
    <p:extLst>
      <p:ext uri="{BB962C8B-B14F-4D97-AF65-F5344CB8AC3E}">
        <p14:creationId xmlns:p14="http://schemas.microsoft.com/office/powerpoint/2010/main" val="21615883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Footer Placeholder 3"/>
          <p:cNvSpPr txBox="1">
            <a:spLocks/>
          </p:cNvSpPr>
          <p:nvPr userDrawn="1"/>
        </p:nvSpPr>
        <p:spPr bwMode="auto">
          <a:xfrm>
            <a:off x="685800" y="6400800"/>
            <a:ext cx="8062913"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a:lstStyle>
            <a:defPPr>
              <a:defRPr lang="en-US"/>
            </a:defPPr>
            <a:lvl1pPr algn="l" rtl="0" eaLnBrk="0" fontAlgn="base" hangingPunct="0">
              <a:spcBef>
                <a:spcPct val="0"/>
              </a:spcBef>
              <a:spcAft>
                <a:spcPct val="0"/>
              </a:spcAft>
              <a:defRPr sz="1200" kern="1200">
                <a:solidFill>
                  <a:schemeClr val="tx2"/>
                </a:solidFill>
                <a:latin typeface="+mn-lt"/>
                <a:ea typeface="ＭＳ Ｐゴシック" charset="0"/>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pitchFamily="34" charset="0"/>
                <a:ea typeface="ＭＳ Ｐゴシック"/>
                <a:cs typeface="ＭＳ Ｐゴシック"/>
              </a:defRPr>
            </a:lvl5pPr>
            <a:lvl6pPr marL="2286000" algn="l" defTabSz="914400" rtl="0" eaLnBrk="1" latinLnBrk="0" hangingPunct="1">
              <a:defRPr sz="2400" kern="1200">
                <a:solidFill>
                  <a:schemeClr val="tx1"/>
                </a:solidFill>
                <a:latin typeface="Arial" pitchFamily="34" charset="0"/>
                <a:ea typeface="ＭＳ Ｐゴシック"/>
                <a:cs typeface="ＭＳ Ｐゴシック"/>
              </a:defRPr>
            </a:lvl6pPr>
            <a:lvl7pPr marL="2743200" algn="l" defTabSz="914400" rtl="0" eaLnBrk="1" latinLnBrk="0" hangingPunct="1">
              <a:defRPr sz="2400" kern="1200">
                <a:solidFill>
                  <a:schemeClr val="tx1"/>
                </a:solidFill>
                <a:latin typeface="Arial" pitchFamily="34" charset="0"/>
                <a:ea typeface="ＭＳ Ｐゴシック"/>
                <a:cs typeface="ＭＳ Ｐゴシック"/>
              </a:defRPr>
            </a:lvl7pPr>
            <a:lvl8pPr marL="3200400" algn="l" defTabSz="914400" rtl="0" eaLnBrk="1" latinLnBrk="0" hangingPunct="1">
              <a:defRPr sz="2400" kern="1200">
                <a:solidFill>
                  <a:schemeClr val="tx1"/>
                </a:solidFill>
                <a:latin typeface="Arial" pitchFamily="34" charset="0"/>
                <a:ea typeface="ＭＳ Ｐゴシック"/>
                <a:cs typeface="ＭＳ Ｐゴシック"/>
              </a:defRPr>
            </a:lvl8pPr>
            <a:lvl9pPr marL="3657600" algn="l" defTabSz="914400" rtl="0" eaLnBrk="1" latinLnBrk="0" hangingPunct="1">
              <a:defRPr sz="2400" kern="1200">
                <a:solidFill>
                  <a:schemeClr val="tx1"/>
                </a:solidFill>
                <a:latin typeface="Arial" pitchFamily="34" charset="0"/>
                <a:ea typeface="ＭＳ Ｐゴシック"/>
                <a:cs typeface="ＭＳ Ｐゴシック"/>
              </a:defRPr>
            </a:lvl9pPr>
          </a:lstStyle>
          <a:p>
            <a:pPr>
              <a:defRPr/>
            </a:pPr>
            <a:r>
              <a:rPr lang="en-US" dirty="0" smtClean="0"/>
              <a:t>SFU Curriculum Workshop						June 2016</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914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14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2302352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Footer Placeholder 3"/>
          <p:cNvSpPr txBox="1">
            <a:spLocks/>
          </p:cNvSpPr>
          <p:nvPr userDrawn="1"/>
        </p:nvSpPr>
        <p:spPr bwMode="auto">
          <a:xfrm>
            <a:off x="685800" y="6400800"/>
            <a:ext cx="8062913"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a:lstStyle>
            <a:defPPr>
              <a:defRPr lang="en-US"/>
            </a:defPPr>
            <a:lvl1pPr algn="l" rtl="0" eaLnBrk="0" fontAlgn="base" hangingPunct="0">
              <a:spcBef>
                <a:spcPct val="0"/>
              </a:spcBef>
              <a:spcAft>
                <a:spcPct val="0"/>
              </a:spcAft>
              <a:defRPr sz="1200" kern="1200">
                <a:solidFill>
                  <a:schemeClr val="tx2"/>
                </a:solidFill>
                <a:latin typeface="+mn-lt"/>
                <a:ea typeface="ＭＳ Ｐゴシック" charset="0"/>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pitchFamily="34" charset="0"/>
                <a:ea typeface="ＭＳ Ｐゴシック"/>
                <a:cs typeface="ＭＳ Ｐゴシック"/>
              </a:defRPr>
            </a:lvl5pPr>
            <a:lvl6pPr marL="2286000" algn="l" defTabSz="914400" rtl="0" eaLnBrk="1" latinLnBrk="0" hangingPunct="1">
              <a:defRPr sz="2400" kern="1200">
                <a:solidFill>
                  <a:schemeClr val="tx1"/>
                </a:solidFill>
                <a:latin typeface="Arial" pitchFamily="34" charset="0"/>
                <a:ea typeface="ＭＳ Ｐゴシック"/>
                <a:cs typeface="ＭＳ Ｐゴシック"/>
              </a:defRPr>
            </a:lvl6pPr>
            <a:lvl7pPr marL="2743200" algn="l" defTabSz="914400" rtl="0" eaLnBrk="1" latinLnBrk="0" hangingPunct="1">
              <a:defRPr sz="2400" kern="1200">
                <a:solidFill>
                  <a:schemeClr val="tx1"/>
                </a:solidFill>
                <a:latin typeface="Arial" pitchFamily="34" charset="0"/>
                <a:ea typeface="ＭＳ Ｐゴシック"/>
                <a:cs typeface="ＭＳ Ｐゴシック"/>
              </a:defRPr>
            </a:lvl7pPr>
            <a:lvl8pPr marL="3200400" algn="l" defTabSz="914400" rtl="0" eaLnBrk="1" latinLnBrk="0" hangingPunct="1">
              <a:defRPr sz="2400" kern="1200">
                <a:solidFill>
                  <a:schemeClr val="tx1"/>
                </a:solidFill>
                <a:latin typeface="Arial" pitchFamily="34" charset="0"/>
                <a:ea typeface="ＭＳ Ｐゴシック"/>
                <a:cs typeface="ＭＳ Ｐゴシック"/>
              </a:defRPr>
            </a:lvl8pPr>
            <a:lvl9pPr marL="3657600" algn="l" defTabSz="914400" rtl="0" eaLnBrk="1" latinLnBrk="0" hangingPunct="1">
              <a:defRPr sz="2400" kern="1200">
                <a:solidFill>
                  <a:schemeClr val="tx1"/>
                </a:solidFill>
                <a:latin typeface="Arial" pitchFamily="34" charset="0"/>
                <a:ea typeface="ＭＳ Ｐゴシック"/>
                <a:cs typeface="ＭＳ Ｐゴシック"/>
              </a:defRPr>
            </a:lvl9pPr>
          </a:lstStyle>
          <a:p>
            <a:pPr>
              <a:defRPr/>
            </a:pPr>
            <a:r>
              <a:rPr lang="en-US" dirty="0" smtClean="0"/>
              <a:t>SFU Curriculum Workshop						        June 2016</a:t>
            </a:r>
          </a:p>
          <a:p>
            <a:pPr>
              <a:defRPr/>
            </a:pPr>
            <a:endParaRPr lang="en-US" dirty="0"/>
          </a:p>
        </p:txBody>
      </p:sp>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6"/>
          <p:cNvSpPr>
            <a:spLocks noGrp="1" noChangeArrowheads="1"/>
          </p:cNvSpPr>
          <p:nvPr>
            <p:ph type="sldNum" sz="quarter" idx="10"/>
          </p:nvPr>
        </p:nvSpPr>
        <p:spPr/>
        <p:txBody>
          <a:bodyPr/>
          <a:lstStyle>
            <a:lvl1pPr>
              <a:defRPr/>
            </a:lvl1pPr>
          </a:lstStyle>
          <a:p>
            <a:pPr>
              <a:defRPr/>
            </a:pPr>
            <a:fld id="{832C171B-9CCD-4A90-B324-7B40F4FF29B5}" type="slidenum">
              <a:rPr lang="en-US"/>
              <a:pPr>
                <a:defRPr/>
              </a:pPr>
              <a:t>‹#›</a:t>
            </a:fld>
            <a:endParaRPr lang="en-US" dirty="0">
              <a:solidFill>
                <a:schemeClr val="tx1"/>
              </a:solidFill>
              <a:latin typeface="Arial" pitchFamily="34" charset="0"/>
            </a:endParaRPr>
          </a:p>
        </p:txBody>
      </p:sp>
    </p:spTree>
    <p:extLst>
      <p:ext uri="{BB962C8B-B14F-4D97-AF65-F5344CB8AC3E}">
        <p14:creationId xmlns:p14="http://schemas.microsoft.com/office/powerpoint/2010/main" val="166160294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Footer Placeholder 3"/>
          <p:cNvSpPr txBox="1">
            <a:spLocks/>
          </p:cNvSpPr>
          <p:nvPr userDrawn="1"/>
        </p:nvSpPr>
        <p:spPr bwMode="auto">
          <a:xfrm>
            <a:off x="685800" y="6400800"/>
            <a:ext cx="8062913"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a:lstStyle>
            <a:defPPr>
              <a:defRPr lang="en-US"/>
            </a:defPPr>
            <a:lvl1pPr algn="l" rtl="0" eaLnBrk="0" fontAlgn="base" hangingPunct="0">
              <a:spcBef>
                <a:spcPct val="0"/>
              </a:spcBef>
              <a:spcAft>
                <a:spcPct val="0"/>
              </a:spcAft>
              <a:defRPr sz="1200" kern="1200">
                <a:solidFill>
                  <a:schemeClr val="tx2"/>
                </a:solidFill>
                <a:latin typeface="+mn-lt"/>
                <a:ea typeface="ＭＳ Ｐゴシック" charset="0"/>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pitchFamily="34" charset="0"/>
                <a:ea typeface="ＭＳ Ｐゴシック"/>
                <a:cs typeface="ＭＳ Ｐゴシック"/>
              </a:defRPr>
            </a:lvl5pPr>
            <a:lvl6pPr marL="2286000" algn="l" defTabSz="914400" rtl="0" eaLnBrk="1" latinLnBrk="0" hangingPunct="1">
              <a:defRPr sz="2400" kern="1200">
                <a:solidFill>
                  <a:schemeClr val="tx1"/>
                </a:solidFill>
                <a:latin typeface="Arial" pitchFamily="34" charset="0"/>
                <a:ea typeface="ＭＳ Ｐゴシック"/>
                <a:cs typeface="ＭＳ Ｐゴシック"/>
              </a:defRPr>
            </a:lvl6pPr>
            <a:lvl7pPr marL="2743200" algn="l" defTabSz="914400" rtl="0" eaLnBrk="1" latinLnBrk="0" hangingPunct="1">
              <a:defRPr sz="2400" kern="1200">
                <a:solidFill>
                  <a:schemeClr val="tx1"/>
                </a:solidFill>
                <a:latin typeface="Arial" pitchFamily="34" charset="0"/>
                <a:ea typeface="ＭＳ Ｐゴシック"/>
                <a:cs typeface="ＭＳ Ｐゴシック"/>
              </a:defRPr>
            </a:lvl7pPr>
            <a:lvl8pPr marL="3200400" algn="l" defTabSz="914400" rtl="0" eaLnBrk="1" latinLnBrk="0" hangingPunct="1">
              <a:defRPr sz="2400" kern="1200">
                <a:solidFill>
                  <a:schemeClr val="tx1"/>
                </a:solidFill>
                <a:latin typeface="Arial" pitchFamily="34" charset="0"/>
                <a:ea typeface="ＭＳ Ｐゴシック"/>
                <a:cs typeface="ＭＳ Ｐゴシック"/>
              </a:defRPr>
            </a:lvl8pPr>
            <a:lvl9pPr marL="3657600" algn="l" defTabSz="914400" rtl="0" eaLnBrk="1" latinLnBrk="0" hangingPunct="1">
              <a:defRPr sz="2400" kern="1200">
                <a:solidFill>
                  <a:schemeClr val="tx1"/>
                </a:solidFill>
                <a:latin typeface="Arial" pitchFamily="34" charset="0"/>
                <a:ea typeface="ＭＳ Ｐゴシック"/>
                <a:cs typeface="ＭＳ Ｐゴシック"/>
              </a:defRPr>
            </a:lvl9pPr>
          </a:lstStyle>
          <a:p>
            <a:pPr>
              <a:defRPr/>
            </a:pPr>
            <a:r>
              <a:rPr lang="en-US" dirty="0" smtClean="0"/>
              <a:t>SFU Curriculum Workshop						       June 2016</a:t>
            </a:r>
          </a:p>
          <a:p>
            <a:pPr>
              <a:defRPr/>
            </a:pP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3701261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txBox="1">
            <a:spLocks/>
          </p:cNvSpPr>
          <p:nvPr userDrawn="1"/>
        </p:nvSpPr>
        <p:spPr bwMode="auto">
          <a:xfrm>
            <a:off x="467544" y="6309320"/>
            <a:ext cx="8062913"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a:lstStyle>
            <a:defPPr>
              <a:defRPr lang="en-US"/>
            </a:defPPr>
            <a:lvl1pPr algn="l" rtl="0" eaLnBrk="0" fontAlgn="base" hangingPunct="0">
              <a:spcBef>
                <a:spcPct val="0"/>
              </a:spcBef>
              <a:spcAft>
                <a:spcPct val="0"/>
              </a:spcAft>
              <a:defRPr sz="1200" kern="1200">
                <a:solidFill>
                  <a:schemeClr val="tx2"/>
                </a:solidFill>
                <a:latin typeface="+mn-lt"/>
                <a:ea typeface="ＭＳ Ｐゴシック" charset="0"/>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pitchFamily="34" charset="0"/>
                <a:ea typeface="ＭＳ Ｐゴシック"/>
                <a:cs typeface="ＭＳ Ｐゴシック"/>
              </a:defRPr>
            </a:lvl5pPr>
            <a:lvl6pPr marL="2286000" algn="l" defTabSz="914400" rtl="0" eaLnBrk="1" latinLnBrk="0" hangingPunct="1">
              <a:defRPr sz="2400" kern="1200">
                <a:solidFill>
                  <a:schemeClr val="tx1"/>
                </a:solidFill>
                <a:latin typeface="Arial" pitchFamily="34" charset="0"/>
                <a:ea typeface="ＭＳ Ｐゴシック"/>
                <a:cs typeface="ＭＳ Ｐゴシック"/>
              </a:defRPr>
            </a:lvl6pPr>
            <a:lvl7pPr marL="2743200" algn="l" defTabSz="914400" rtl="0" eaLnBrk="1" latinLnBrk="0" hangingPunct="1">
              <a:defRPr sz="2400" kern="1200">
                <a:solidFill>
                  <a:schemeClr val="tx1"/>
                </a:solidFill>
                <a:latin typeface="Arial" pitchFamily="34" charset="0"/>
                <a:ea typeface="ＭＳ Ｐゴシック"/>
                <a:cs typeface="ＭＳ Ｐゴシック"/>
              </a:defRPr>
            </a:lvl7pPr>
            <a:lvl8pPr marL="3200400" algn="l" defTabSz="914400" rtl="0" eaLnBrk="1" latinLnBrk="0" hangingPunct="1">
              <a:defRPr sz="2400" kern="1200">
                <a:solidFill>
                  <a:schemeClr val="tx1"/>
                </a:solidFill>
                <a:latin typeface="Arial" pitchFamily="34" charset="0"/>
                <a:ea typeface="ＭＳ Ｐゴシック"/>
                <a:cs typeface="ＭＳ Ｐゴシック"/>
              </a:defRPr>
            </a:lvl8pPr>
            <a:lvl9pPr marL="3657600" algn="l" defTabSz="914400" rtl="0" eaLnBrk="1" latinLnBrk="0" hangingPunct="1">
              <a:defRPr sz="2400" kern="1200">
                <a:solidFill>
                  <a:schemeClr val="tx1"/>
                </a:solidFill>
                <a:latin typeface="Arial" pitchFamily="34" charset="0"/>
                <a:ea typeface="ＭＳ Ｐゴシック"/>
                <a:cs typeface="ＭＳ Ｐゴシック"/>
              </a:defRPr>
            </a:lvl9pPr>
          </a:lstStyle>
          <a:p>
            <a:pPr>
              <a:defRPr/>
            </a:pPr>
            <a:r>
              <a:rPr lang="en-US" dirty="0" smtClean="0"/>
              <a:t>SFU Curriculum Workshop						       June 2016</a:t>
            </a:r>
            <a:endParaRPr lang="en-US" dirty="0"/>
          </a:p>
        </p:txBody>
      </p:sp>
    </p:spTree>
    <p:extLst>
      <p:ext uri="{BB962C8B-B14F-4D97-AF65-F5344CB8AC3E}">
        <p14:creationId xmlns:p14="http://schemas.microsoft.com/office/powerpoint/2010/main" val="204986647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Footer Placeholder 3"/>
          <p:cNvSpPr txBox="1">
            <a:spLocks/>
          </p:cNvSpPr>
          <p:nvPr userDrawn="1"/>
        </p:nvSpPr>
        <p:spPr bwMode="auto">
          <a:xfrm>
            <a:off x="694288" y="6237312"/>
            <a:ext cx="8062913" cy="360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a:lstStyle>
            <a:defPPr>
              <a:defRPr lang="en-US"/>
            </a:defPPr>
            <a:lvl1pPr algn="l" rtl="0" eaLnBrk="0" fontAlgn="base" hangingPunct="0">
              <a:spcBef>
                <a:spcPct val="0"/>
              </a:spcBef>
              <a:spcAft>
                <a:spcPct val="0"/>
              </a:spcAft>
              <a:defRPr sz="1200" kern="1200">
                <a:solidFill>
                  <a:schemeClr val="tx2"/>
                </a:solidFill>
                <a:latin typeface="+mn-lt"/>
                <a:ea typeface="ＭＳ Ｐゴシック" charset="0"/>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pitchFamily="34" charset="0"/>
                <a:ea typeface="ＭＳ Ｐゴシック"/>
                <a:cs typeface="ＭＳ Ｐゴシック"/>
              </a:defRPr>
            </a:lvl5pPr>
            <a:lvl6pPr marL="2286000" algn="l" defTabSz="914400" rtl="0" eaLnBrk="1" latinLnBrk="0" hangingPunct="1">
              <a:defRPr sz="2400" kern="1200">
                <a:solidFill>
                  <a:schemeClr val="tx1"/>
                </a:solidFill>
                <a:latin typeface="Arial" pitchFamily="34" charset="0"/>
                <a:ea typeface="ＭＳ Ｐゴシック"/>
                <a:cs typeface="ＭＳ Ｐゴシック"/>
              </a:defRPr>
            </a:lvl6pPr>
            <a:lvl7pPr marL="2743200" algn="l" defTabSz="914400" rtl="0" eaLnBrk="1" latinLnBrk="0" hangingPunct="1">
              <a:defRPr sz="2400" kern="1200">
                <a:solidFill>
                  <a:schemeClr val="tx1"/>
                </a:solidFill>
                <a:latin typeface="Arial" pitchFamily="34" charset="0"/>
                <a:ea typeface="ＭＳ Ｐゴシック"/>
                <a:cs typeface="ＭＳ Ｐゴシック"/>
              </a:defRPr>
            </a:lvl7pPr>
            <a:lvl8pPr marL="3200400" algn="l" defTabSz="914400" rtl="0" eaLnBrk="1" latinLnBrk="0" hangingPunct="1">
              <a:defRPr sz="2400" kern="1200">
                <a:solidFill>
                  <a:schemeClr val="tx1"/>
                </a:solidFill>
                <a:latin typeface="Arial" pitchFamily="34" charset="0"/>
                <a:ea typeface="ＭＳ Ｐゴシック"/>
                <a:cs typeface="ＭＳ Ｐゴシック"/>
              </a:defRPr>
            </a:lvl8pPr>
            <a:lvl9pPr marL="3657600" algn="l" defTabSz="914400" rtl="0" eaLnBrk="1" latinLnBrk="0" hangingPunct="1">
              <a:defRPr sz="2400" kern="1200">
                <a:solidFill>
                  <a:schemeClr val="tx1"/>
                </a:solidFill>
                <a:latin typeface="Arial" pitchFamily="34" charset="0"/>
                <a:ea typeface="ＭＳ Ｐゴシック"/>
                <a:cs typeface="ＭＳ Ｐゴシック"/>
              </a:defRPr>
            </a:lvl9pPr>
          </a:lstStyle>
          <a:p>
            <a:pPr>
              <a:defRPr/>
            </a:pPr>
            <a:r>
              <a:rPr lang="en-US" dirty="0" smtClean="0"/>
              <a:t>SFU Curriculum Workshop						       June 2016</a:t>
            </a:r>
          </a:p>
          <a:p>
            <a:pPr>
              <a:defRPr/>
            </a:pPr>
            <a:endParaRPr lang="en-US" dirty="0"/>
          </a:p>
        </p:txBody>
      </p:sp>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7693107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F06195AF-FE02-48BF-8D41-5382C77CEBCC}" type="slidenum">
              <a:rPr lang="en-US"/>
              <a:pPr>
                <a:defRPr/>
              </a:pPr>
              <a:t>‹#›</a:t>
            </a:fld>
            <a:endParaRPr lang="en-US" dirty="0">
              <a:solidFill>
                <a:schemeClr val="tx1"/>
              </a:solidFill>
              <a:latin typeface="Arial" pitchFamily="34" charset="0"/>
            </a:endParaRPr>
          </a:p>
        </p:txBody>
      </p:sp>
    </p:spTree>
    <p:extLst>
      <p:ext uri="{BB962C8B-B14F-4D97-AF65-F5344CB8AC3E}">
        <p14:creationId xmlns:p14="http://schemas.microsoft.com/office/powerpoint/2010/main" val="425258618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8"/>
          <p:cNvSpPr>
            <a:spLocks noChangeArrowheads="1"/>
          </p:cNvSpPr>
          <p:nvPr/>
        </p:nvSpPr>
        <p:spPr bwMode="auto">
          <a:xfrm>
            <a:off x="8839200" y="0"/>
            <a:ext cx="304800" cy="5257800"/>
          </a:xfrm>
          <a:prstGeom prst="rect">
            <a:avLst/>
          </a:prstGeom>
          <a:solidFill>
            <a:schemeClr val="accent2"/>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eaLnBrk="0" hangingPunct="0"/>
            <a:endParaRPr lang="en-US" dirty="0"/>
          </a:p>
        </p:txBody>
      </p:sp>
      <p:sp>
        <p:nvSpPr>
          <p:cNvPr id="1027" name="Rectangle 9"/>
          <p:cNvSpPr>
            <a:spLocks noChangeArrowheads="1"/>
          </p:cNvSpPr>
          <p:nvPr userDrawn="1"/>
        </p:nvSpPr>
        <p:spPr bwMode="auto">
          <a:xfrm>
            <a:off x="0" y="5257800"/>
            <a:ext cx="9144000" cy="1600200"/>
          </a:xfrm>
          <a:prstGeom prst="rect">
            <a:avLst/>
          </a:prstGeom>
          <a:solidFill>
            <a:srgbClr val="363832"/>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eaLnBrk="0" hangingPunct="0"/>
            <a:endParaRPr lang="en-US" dirty="0"/>
          </a:p>
        </p:txBody>
      </p:sp>
      <p:sp>
        <p:nvSpPr>
          <p:cNvPr id="1028" name="Rectangle 2"/>
          <p:cNvSpPr>
            <a:spLocks noGrp="1" noChangeArrowheads="1"/>
          </p:cNvSpPr>
          <p:nvPr>
            <p:ph type="title"/>
          </p:nvPr>
        </p:nvSpPr>
        <p:spPr bwMode="auto">
          <a:xfrm>
            <a:off x="685800" y="5257800"/>
            <a:ext cx="81534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685800" y="476250"/>
            <a:ext cx="7772400" cy="455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5"/>
          <p:cNvSpPr>
            <a:spLocks noGrp="1" noChangeArrowheads="1"/>
          </p:cNvSpPr>
          <p:nvPr>
            <p:ph type="ftr" sz="quarter" idx="3"/>
          </p:nvPr>
        </p:nvSpPr>
        <p:spPr bwMode="auto">
          <a:xfrm>
            <a:off x="685800" y="6400800"/>
            <a:ext cx="69342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lvl1pPr eaLnBrk="0" hangingPunct="0">
              <a:defRPr sz="1200" dirty="0">
                <a:solidFill>
                  <a:schemeClr val="tx2"/>
                </a:solidFill>
                <a:latin typeface="+mn-lt"/>
                <a:ea typeface="ＭＳ Ｐゴシック" charset="0"/>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7772400" y="6400800"/>
            <a:ext cx="13716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lvl1pPr algn="r" eaLnBrk="0" hangingPunct="0">
              <a:defRPr sz="1400" i="1">
                <a:solidFill>
                  <a:schemeClr val="folHlink"/>
                </a:solidFill>
                <a:latin typeface="Helvetica" charset="0"/>
                <a:ea typeface="ＭＳ Ｐゴシック" charset="-128"/>
                <a:cs typeface="+mn-cs"/>
              </a:defRPr>
            </a:lvl1pPr>
          </a:lstStyle>
          <a:p>
            <a:pPr>
              <a:defRPr/>
            </a:pPr>
            <a:fld id="{5D44BC3A-5C2B-48B7-8834-FA59A473E732}" type="slidenum">
              <a:rPr lang="en-US"/>
              <a:pPr>
                <a:defRPr/>
              </a:pPr>
              <a:t>‹#›</a:t>
            </a:fld>
            <a:endParaRPr lang="en-US" dirty="0">
              <a:solidFill>
                <a:schemeClr val="tx1"/>
              </a:solidFill>
              <a:latin typeface="Arial" pitchFamily="34" charset="0"/>
            </a:endParaRPr>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692" r:id="rId9"/>
    <p:sldLayoutId id="2147483693" r:id="rId10"/>
    <p:sldLayoutId id="2147483694" r:id="rId11"/>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Helvetica" charset="0"/>
          <a:ea typeface="ＭＳ Ｐゴシック" charset="0"/>
          <a:cs typeface="ＭＳ Ｐゴシック" charset="0"/>
        </a:defRPr>
      </a:lvl2pPr>
      <a:lvl3pPr algn="l" rtl="0" eaLnBrk="0" fontAlgn="base" hangingPunct="0">
        <a:spcBef>
          <a:spcPct val="0"/>
        </a:spcBef>
        <a:spcAft>
          <a:spcPct val="0"/>
        </a:spcAft>
        <a:defRPr sz="3600">
          <a:solidFill>
            <a:schemeClr val="tx2"/>
          </a:solidFill>
          <a:latin typeface="Helvetica" charset="0"/>
          <a:ea typeface="ＭＳ Ｐゴシック" charset="0"/>
          <a:cs typeface="ＭＳ Ｐゴシック" charset="0"/>
        </a:defRPr>
      </a:lvl3pPr>
      <a:lvl4pPr algn="l" rtl="0" eaLnBrk="0" fontAlgn="base" hangingPunct="0">
        <a:spcBef>
          <a:spcPct val="0"/>
        </a:spcBef>
        <a:spcAft>
          <a:spcPct val="0"/>
        </a:spcAft>
        <a:defRPr sz="3600">
          <a:solidFill>
            <a:schemeClr val="tx2"/>
          </a:solidFill>
          <a:latin typeface="Helvetica" charset="0"/>
          <a:ea typeface="ＭＳ Ｐゴシック" charset="0"/>
          <a:cs typeface="ＭＳ Ｐゴシック" charset="0"/>
        </a:defRPr>
      </a:lvl4pPr>
      <a:lvl5pPr algn="l" rtl="0" eaLnBrk="0" fontAlgn="base" hangingPunct="0">
        <a:spcBef>
          <a:spcPct val="0"/>
        </a:spcBef>
        <a:spcAft>
          <a:spcPct val="0"/>
        </a:spcAft>
        <a:defRPr sz="3600">
          <a:solidFill>
            <a:schemeClr val="tx2"/>
          </a:solidFill>
          <a:latin typeface="Helvetica" charset="0"/>
          <a:ea typeface="ＭＳ Ｐゴシック" charset="0"/>
          <a:cs typeface="ＭＳ Ｐゴシック" charset="0"/>
        </a:defRPr>
      </a:lvl5pPr>
      <a:lvl6pPr marL="457200" algn="l" rtl="0" fontAlgn="base">
        <a:spcBef>
          <a:spcPct val="0"/>
        </a:spcBef>
        <a:spcAft>
          <a:spcPct val="0"/>
        </a:spcAft>
        <a:defRPr sz="3600">
          <a:solidFill>
            <a:schemeClr val="tx2"/>
          </a:solidFill>
          <a:latin typeface="Helvetica" charset="0"/>
          <a:ea typeface="ＭＳ Ｐゴシック" charset="0"/>
          <a:cs typeface="ＭＳ Ｐゴシック" charset="0"/>
        </a:defRPr>
      </a:lvl6pPr>
      <a:lvl7pPr marL="914400" algn="l" rtl="0" fontAlgn="base">
        <a:spcBef>
          <a:spcPct val="0"/>
        </a:spcBef>
        <a:spcAft>
          <a:spcPct val="0"/>
        </a:spcAft>
        <a:defRPr sz="3600">
          <a:solidFill>
            <a:schemeClr val="tx2"/>
          </a:solidFill>
          <a:latin typeface="Helvetica" charset="0"/>
          <a:ea typeface="ＭＳ Ｐゴシック" charset="0"/>
          <a:cs typeface="ＭＳ Ｐゴシック" charset="0"/>
        </a:defRPr>
      </a:lvl7pPr>
      <a:lvl8pPr marL="1371600" algn="l" rtl="0" fontAlgn="base">
        <a:spcBef>
          <a:spcPct val="0"/>
        </a:spcBef>
        <a:spcAft>
          <a:spcPct val="0"/>
        </a:spcAft>
        <a:defRPr sz="3600">
          <a:solidFill>
            <a:schemeClr val="tx2"/>
          </a:solidFill>
          <a:latin typeface="Helvetica" charset="0"/>
          <a:ea typeface="ＭＳ Ｐゴシック" charset="0"/>
          <a:cs typeface="ＭＳ Ｐゴシック" charset="0"/>
        </a:defRPr>
      </a:lvl8pPr>
      <a:lvl9pPr marL="1828800" algn="l" rtl="0" fontAlgn="base">
        <a:spcBef>
          <a:spcPct val="0"/>
        </a:spcBef>
        <a:spcAft>
          <a:spcPct val="0"/>
        </a:spcAft>
        <a:defRPr sz="3600">
          <a:solidFill>
            <a:schemeClr val="tx2"/>
          </a:solidFill>
          <a:latin typeface="Helvetica"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lr>
          <a:schemeClr val="accent1"/>
        </a:buClr>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Char char="–"/>
        <a:defRPr sz="2400">
          <a:solidFill>
            <a:schemeClr val="tx1"/>
          </a:solidFill>
          <a:latin typeface="+mn-lt"/>
          <a:ea typeface="+mn-ea"/>
          <a:cs typeface="ＭＳ Ｐゴシック"/>
        </a:defRPr>
      </a:lvl2pPr>
      <a:lvl3pPr marL="1143000" indent="-228600" algn="l" rtl="0" eaLnBrk="0" fontAlgn="base" hangingPunct="0">
        <a:spcBef>
          <a:spcPct val="20000"/>
        </a:spcBef>
        <a:spcAft>
          <a:spcPct val="0"/>
        </a:spcAft>
        <a:buClr>
          <a:schemeClr val="accent1"/>
        </a:buClr>
        <a:buChar char="•"/>
        <a:defRPr sz="2000">
          <a:solidFill>
            <a:schemeClr val="tx1"/>
          </a:solidFill>
          <a:latin typeface="+mn-lt"/>
          <a:ea typeface="+mn-ea"/>
          <a:cs typeface="ＭＳ Ｐゴシック"/>
        </a:defRPr>
      </a:lvl3pPr>
      <a:lvl4pPr marL="1600200" indent="-228600" algn="l" rtl="0" eaLnBrk="0" fontAlgn="base" hangingPunct="0">
        <a:spcBef>
          <a:spcPct val="20000"/>
        </a:spcBef>
        <a:spcAft>
          <a:spcPct val="0"/>
        </a:spcAft>
        <a:buClr>
          <a:schemeClr val="accent2"/>
        </a:buClr>
        <a:buChar char="–"/>
        <a:defRPr>
          <a:solidFill>
            <a:schemeClr val="tx1"/>
          </a:solidFill>
          <a:latin typeface="+mn-lt"/>
          <a:ea typeface="+mn-ea"/>
          <a:cs typeface="ＭＳ Ｐゴシック"/>
        </a:defRPr>
      </a:lvl4pPr>
      <a:lvl5pPr marL="2057400" indent="-228600" algn="l" rtl="0" eaLnBrk="0" fontAlgn="base" hangingPunct="0">
        <a:spcBef>
          <a:spcPct val="20000"/>
        </a:spcBef>
        <a:spcAft>
          <a:spcPct val="0"/>
        </a:spcAft>
        <a:buClr>
          <a:schemeClr val="accent1"/>
        </a:buClr>
        <a:buChar char="»"/>
        <a:defRPr>
          <a:solidFill>
            <a:schemeClr val="tx1"/>
          </a:solidFill>
          <a:latin typeface="+mn-lt"/>
          <a:ea typeface="+mn-ea"/>
          <a:cs typeface="ＭＳ Ｐゴシック"/>
        </a:defRPr>
      </a:lvl5pPr>
      <a:lvl6pPr marL="2514600" indent="-228600" algn="l" rtl="0" fontAlgn="base">
        <a:spcBef>
          <a:spcPct val="20000"/>
        </a:spcBef>
        <a:spcAft>
          <a:spcPct val="0"/>
        </a:spcAft>
        <a:buClr>
          <a:schemeClr val="accent1"/>
        </a:buClr>
        <a:buChar char="»"/>
        <a:defRPr>
          <a:solidFill>
            <a:schemeClr val="tx1"/>
          </a:solidFill>
          <a:latin typeface="+mn-lt"/>
          <a:ea typeface="+mn-ea"/>
        </a:defRPr>
      </a:lvl6pPr>
      <a:lvl7pPr marL="2971800" indent="-228600" algn="l" rtl="0" fontAlgn="base">
        <a:spcBef>
          <a:spcPct val="20000"/>
        </a:spcBef>
        <a:spcAft>
          <a:spcPct val="0"/>
        </a:spcAft>
        <a:buClr>
          <a:schemeClr val="accent1"/>
        </a:buClr>
        <a:buChar char="»"/>
        <a:defRPr>
          <a:solidFill>
            <a:schemeClr val="tx1"/>
          </a:solidFill>
          <a:latin typeface="+mn-lt"/>
          <a:ea typeface="+mn-ea"/>
        </a:defRPr>
      </a:lvl7pPr>
      <a:lvl8pPr marL="3429000" indent="-228600" algn="l" rtl="0" fontAlgn="base">
        <a:spcBef>
          <a:spcPct val="20000"/>
        </a:spcBef>
        <a:spcAft>
          <a:spcPct val="0"/>
        </a:spcAft>
        <a:buClr>
          <a:schemeClr val="accent1"/>
        </a:buClr>
        <a:buChar char="»"/>
        <a:defRPr>
          <a:solidFill>
            <a:schemeClr val="tx1"/>
          </a:solidFill>
          <a:latin typeface="+mn-lt"/>
          <a:ea typeface="+mn-ea"/>
        </a:defRPr>
      </a:lvl8pPr>
      <a:lvl9pPr marL="3886200" indent="-228600" algn="l" rtl="0" fontAlgn="base">
        <a:spcBef>
          <a:spcPct val="20000"/>
        </a:spcBef>
        <a:spcAft>
          <a:spcPct val="0"/>
        </a:spcAft>
        <a:buClr>
          <a:schemeClr val="accent1"/>
        </a:buClr>
        <a:buChar char="»"/>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780E0D-7E5B-45F0-A49A-D8A47B5C141C}" type="datetimeFigureOut">
              <a:rPr lang="en-US" smtClean="0"/>
              <a:t>9/6/2016</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A967D1-36F8-4FB4-BF1D-1926FEEFDDB7}" type="slidenum">
              <a:rPr lang="en-US" smtClean="0"/>
              <a:t>‹#›</a:t>
            </a:fld>
            <a:endParaRPr lang="en-US"/>
          </a:p>
        </p:txBody>
      </p:sp>
    </p:spTree>
    <p:extLst>
      <p:ext uri="{BB962C8B-B14F-4D97-AF65-F5344CB8AC3E}">
        <p14:creationId xmlns:p14="http://schemas.microsoft.com/office/powerpoint/2010/main" val="3236034298"/>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blog.timereaction.com/the-knowledge-economy/" TargetMode="Externa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oecd.org.proxy.lib.sfu.ca/sti/inno/newsourcesofgrowthknowledge-basedcapital.ht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clarkimmigration.com/immigration-360/immigration-consulting/skilled-worker"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www.statcan.gc.ca.proxy.lib.sfu.ca/pub/91-520-x/91-520-x2010001-eng.pdf" TargetMode="Externa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6.jpg"/><Relationship Id="rId7"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8.jpeg"/><Relationship Id="rId10" Type="http://schemas.openxmlformats.org/officeDocument/2006/relationships/image" Target="../media/image11.jpg"/><Relationship Id="rId4" Type="http://schemas.openxmlformats.org/officeDocument/2006/relationships/image" Target="../media/image7.jpg"/><Relationship Id="rId9"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ctrTitle"/>
          </p:nvPr>
        </p:nvSpPr>
        <p:spPr>
          <a:xfrm>
            <a:off x="500113" y="5517232"/>
            <a:ext cx="8784976" cy="533400"/>
          </a:xfrm>
        </p:spPr>
        <p:txBody>
          <a:bodyPr/>
          <a:lstStyle/>
          <a:p>
            <a:pPr eaLnBrk="1" hangingPunct="1"/>
            <a:r>
              <a:rPr lang="en-CA" dirty="0"/>
              <a:t>Skilled </a:t>
            </a:r>
            <a:r>
              <a:rPr lang="en-CA" dirty="0" smtClean="0"/>
              <a:t>Immigrants </a:t>
            </a:r>
            <a:r>
              <a:rPr lang="en-CA" dirty="0"/>
              <a:t>and </a:t>
            </a:r>
            <a:r>
              <a:rPr lang="en-CA" dirty="0" smtClean="0"/>
              <a:t>Their Transition Into </a:t>
            </a:r>
            <a:r>
              <a:rPr lang="en-CA" dirty="0"/>
              <a:t>the Canadian </a:t>
            </a:r>
            <a:r>
              <a:rPr lang="en-CA" dirty="0" smtClean="0"/>
              <a:t>Labour </a:t>
            </a:r>
            <a:r>
              <a:rPr lang="en-CA" dirty="0"/>
              <a:t>M</a:t>
            </a:r>
            <a:r>
              <a:rPr lang="en-CA" dirty="0" smtClean="0"/>
              <a:t>arket</a:t>
            </a:r>
            <a:endParaRPr lang="en-US" dirty="0" smtClean="0"/>
          </a:p>
        </p:txBody>
      </p:sp>
      <p:sp>
        <p:nvSpPr>
          <p:cNvPr id="10244" name="Rectangle 3"/>
          <p:cNvSpPr>
            <a:spLocks noGrp="1" noChangeArrowheads="1"/>
          </p:cNvSpPr>
          <p:nvPr>
            <p:ph type="subTitle" idx="1"/>
          </p:nvPr>
        </p:nvSpPr>
        <p:spPr>
          <a:xfrm>
            <a:off x="755576" y="6348226"/>
            <a:ext cx="8274050" cy="503337"/>
          </a:xfrm>
        </p:spPr>
        <p:txBody>
          <a:bodyPr/>
          <a:lstStyle/>
          <a:p>
            <a:r>
              <a:rPr lang="es-MX" sz="1800" dirty="0"/>
              <a:t>Sergio </a:t>
            </a:r>
            <a:r>
              <a:rPr lang="es-MX" sz="1800" dirty="0" smtClean="0"/>
              <a:t>Pastrana, EdD </a:t>
            </a:r>
            <a:r>
              <a:rPr lang="es-MX" sz="1800" dirty="0" err="1" smtClean="0"/>
              <a:t>Candidate</a:t>
            </a:r>
            <a:r>
              <a:rPr lang="es-MX" sz="1800" dirty="0" smtClean="0"/>
              <a:t>, </a:t>
            </a:r>
            <a:r>
              <a:rPr lang="es-MX" sz="1800" dirty="0" err="1" smtClean="0"/>
              <a:t>Simon</a:t>
            </a:r>
            <a:r>
              <a:rPr lang="es-MX" sz="1800" dirty="0" smtClean="0"/>
              <a:t> </a:t>
            </a:r>
            <a:r>
              <a:rPr lang="es-MX" sz="1800" dirty="0" err="1" smtClean="0"/>
              <a:t>Fraser</a:t>
            </a:r>
            <a:r>
              <a:rPr lang="es-MX" sz="1800" dirty="0" smtClean="0"/>
              <a:t> </a:t>
            </a:r>
            <a:r>
              <a:rPr lang="es-MX" sz="1800" dirty="0" err="1" smtClean="0"/>
              <a:t>University</a:t>
            </a:r>
            <a:endParaRPr lang="es-MX" sz="1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080055852"/>
              </p:ext>
            </p:extLst>
          </p:nvPr>
        </p:nvGraphicFramePr>
        <p:xfrm>
          <a:off x="323528" y="332656"/>
          <a:ext cx="8229600" cy="4752528"/>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827584" y="5589240"/>
            <a:ext cx="7725544" cy="646331"/>
          </a:xfrm>
          <a:prstGeom prst="rect">
            <a:avLst/>
          </a:prstGeom>
        </p:spPr>
        <p:txBody>
          <a:bodyPr wrap="square">
            <a:spAutoFit/>
          </a:bodyPr>
          <a:lstStyle/>
          <a:p>
            <a:pPr eaLnBrk="0" hangingPunct="0"/>
            <a:r>
              <a:rPr lang="en-CA" sz="3600" dirty="0" smtClean="0">
                <a:solidFill>
                  <a:schemeClr val="tx2"/>
                </a:solidFill>
                <a:latin typeface="+mj-lt"/>
                <a:ea typeface="+mj-ea"/>
                <a:cs typeface="+mj-cs"/>
              </a:rPr>
              <a:t>Economic Rationale for Immigration </a:t>
            </a:r>
            <a:endParaRPr lang="es-MX" sz="3600" dirty="0">
              <a:solidFill>
                <a:schemeClr val="tx2"/>
              </a:solidFill>
              <a:latin typeface="+mj-lt"/>
              <a:ea typeface="+mj-ea"/>
              <a:cs typeface="+mj-cs"/>
            </a:endParaRPr>
          </a:p>
        </p:txBody>
      </p:sp>
    </p:spTree>
    <p:extLst>
      <p:ext uri="{BB962C8B-B14F-4D97-AF65-F5344CB8AC3E}">
        <p14:creationId xmlns:p14="http://schemas.microsoft.com/office/powerpoint/2010/main" val="1398741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5589240"/>
            <a:ext cx="8153400" cy="685800"/>
          </a:xfrm>
        </p:spPr>
        <p:txBody>
          <a:bodyPr>
            <a:normAutofit fontScale="90000"/>
          </a:bodyPr>
          <a:lstStyle/>
          <a:p>
            <a:r>
              <a:rPr lang="en-US" sz="4000" kern="1200" dirty="0" smtClean="0"/>
              <a:t>Unemployment Rates</a:t>
            </a:r>
            <a:r>
              <a:rPr lang="es-MX" b="1" dirty="0"/>
              <a:t/>
            </a:r>
            <a:br>
              <a:rPr lang="es-MX" b="1" dirty="0"/>
            </a:br>
            <a:endParaRPr lang="es-MX" dirty="0"/>
          </a:p>
        </p:txBody>
      </p:sp>
      <p:sp>
        <p:nvSpPr>
          <p:cNvPr id="3" name="Content Placeholder 2"/>
          <p:cNvSpPr>
            <a:spLocks noGrp="1"/>
          </p:cNvSpPr>
          <p:nvPr>
            <p:ph idx="1"/>
          </p:nvPr>
        </p:nvSpPr>
        <p:spPr/>
        <p:txBody>
          <a:bodyPr>
            <a:normAutofit/>
          </a:bodyPr>
          <a:lstStyle/>
          <a:p>
            <a:r>
              <a:rPr lang="en-US" dirty="0" smtClean="0"/>
              <a:t>Immigrants </a:t>
            </a:r>
            <a:r>
              <a:rPr lang="en-US" dirty="0"/>
              <a:t>with university </a:t>
            </a:r>
            <a:r>
              <a:rPr lang="en-US" dirty="0" smtClean="0"/>
              <a:t>degrees = 7.1%</a:t>
            </a:r>
          </a:p>
          <a:p>
            <a:r>
              <a:rPr lang="en-US" dirty="0" smtClean="0"/>
              <a:t>Canadian-born citizens = 3.2%</a:t>
            </a:r>
            <a:endParaRPr lang="en-US" dirty="0"/>
          </a:p>
          <a:p>
            <a:r>
              <a:rPr lang="en-US" dirty="0" smtClean="0"/>
              <a:t>Immigrants residing </a:t>
            </a:r>
            <a:r>
              <a:rPr lang="en-US" dirty="0"/>
              <a:t>for </a:t>
            </a:r>
            <a:r>
              <a:rPr lang="en-US" dirty="0" smtClean="0"/>
              <a:t>10+ years = 5.3%</a:t>
            </a:r>
          </a:p>
          <a:p>
            <a:pPr marL="0" indent="0">
              <a:buNone/>
            </a:pPr>
            <a:r>
              <a:rPr lang="en-US" dirty="0"/>
              <a:t>(</a:t>
            </a:r>
            <a:r>
              <a:rPr lang="en-US" dirty="0" smtClean="0"/>
              <a:t>Statistics </a:t>
            </a:r>
            <a:r>
              <a:rPr lang="en-US" dirty="0"/>
              <a:t>Canada, 2015)</a:t>
            </a:r>
          </a:p>
          <a:p>
            <a:endParaRPr lang="es-MX" dirty="0"/>
          </a:p>
        </p:txBody>
      </p:sp>
    </p:spTree>
    <p:extLst>
      <p:ext uri="{BB962C8B-B14F-4D97-AF65-F5344CB8AC3E}">
        <p14:creationId xmlns:p14="http://schemas.microsoft.com/office/powerpoint/2010/main" val="12073406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5589240"/>
            <a:ext cx="8153400" cy="685800"/>
          </a:xfrm>
        </p:spPr>
        <p:txBody>
          <a:bodyPr>
            <a:normAutofit fontScale="90000"/>
          </a:bodyPr>
          <a:lstStyle/>
          <a:p>
            <a:r>
              <a:rPr lang="en-US" sz="4000" kern="1200" dirty="0"/>
              <a:t>Underemployment</a:t>
            </a:r>
            <a:r>
              <a:rPr lang="es-MX" b="1" dirty="0"/>
              <a:t/>
            </a:r>
            <a:br>
              <a:rPr lang="es-MX" b="1" dirty="0"/>
            </a:br>
            <a:endParaRPr lang="es-MX" dirty="0"/>
          </a:p>
        </p:txBody>
      </p:sp>
      <p:sp>
        <p:nvSpPr>
          <p:cNvPr id="3" name="Content Placeholder 2"/>
          <p:cNvSpPr>
            <a:spLocks noGrp="1"/>
          </p:cNvSpPr>
          <p:nvPr>
            <p:ph idx="1"/>
          </p:nvPr>
        </p:nvSpPr>
        <p:spPr>
          <a:xfrm>
            <a:off x="650929" y="476250"/>
            <a:ext cx="7953519" cy="4392910"/>
          </a:xfrm>
        </p:spPr>
        <p:txBody>
          <a:bodyPr>
            <a:noAutofit/>
          </a:bodyPr>
          <a:lstStyle/>
          <a:p>
            <a:r>
              <a:rPr lang="en-US" sz="2400" dirty="0" smtClean="0"/>
              <a:t>Immigrants 72% likely to be overqualified </a:t>
            </a:r>
          </a:p>
          <a:p>
            <a:pPr lvl="1"/>
            <a:r>
              <a:rPr lang="en-US" sz="2000" dirty="0" smtClean="0"/>
              <a:t>Canadian-born citizens 36% likely to be overqualified (C</a:t>
            </a:r>
            <a:r>
              <a:rPr lang="en-US" sz="2000" dirty="0"/>
              <a:t>. Li et al., 2009</a:t>
            </a:r>
            <a:r>
              <a:rPr lang="en-US" sz="2000" dirty="0" smtClean="0"/>
              <a:t>)</a:t>
            </a:r>
            <a:r>
              <a:rPr lang="en-US" sz="2000" dirty="0"/>
              <a:t> </a:t>
            </a:r>
            <a:endParaRPr lang="en-US" sz="2000" dirty="0" smtClean="0"/>
          </a:p>
          <a:p>
            <a:r>
              <a:rPr lang="en-CA" sz="2400" dirty="0"/>
              <a:t>H</a:t>
            </a:r>
            <a:r>
              <a:rPr lang="en-CA" sz="2400" dirty="0" smtClean="0"/>
              <a:t>ighly skilled immigrants are 60% more likely to work </a:t>
            </a:r>
            <a:r>
              <a:rPr lang="en-CA" sz="2400" dirty="0"/>
              <a:t>in jobs that </a:t>
            </a:r>
            <a:r>
              <a:rPr lang="en-CA" sz="2400" dirty="0" smtClean="0"/>
              <a:t>require </a:t>
            </a:r>
            <a:r>
              <a:rPr lang="en-CA" sz="2400" dirty="0"/>
              <a:t>highly skilled </a:t>
            </a:r>
            <a:r>
              <a:rPr lang="en-CA" sz="2400" dirty="0" smtClean="0"/>
              <a:t>workers in Canada</a:t>
            </a:r>
          </a:p>
          <a:p>
            <a:pPr lvl="1"/>
            <a:r>
              <a:rPr lang="en-CA" sz="2000" dirty="0" smtClean="0"/>
              <a:t>Comparatively, the average among OECD countries is 71% (McMahon</a:t>
            </a:r>
            <a:r>
              <a:rPr lang="en-CA" sz="2000" dirty="0"/>
              <a:t>, 2013)</a:t>
            </a:r>
            <a:r>
              <a:rPr lang="en-US" sz="2000" dirty="0"/>
              <a:t> </a:t>
            </a:r>
            <a:endParaRPr lang="en-US" sz="2000" dirty="0" smtClean="0"/>
          </a:p>
          <a:p>
            <a:r>
              <a:rPr lang="en-CA" sz="2400" dirty="0" smtClean="0"/>
              <a:t>Immigrant </a:t>
            </a:r>
            <a:r>
              <a:rPr lang="en-CA" sz="2400" dirty="0"/>
              <a:t>earnings deficit were</a:t>
            </a:r>
            <a:r>
              <a:rPr lang="en-CA" sz="2400" dirty="0" smtClean="0">
                <a:solidFill>
                  <a:srgbClr val="FF0000"/>
                </a:solidFill>
              </a:rPr>
              <a:t> </a:t>
            </a:r>
            <a:r>
              <a:rPr lang="en-CA" sz="2400" dirty="0" smtClean="0"/>
              <a:t>equivalent </a:t>
            </a:r>
            <a:r>
              <a:rPr lang="en-CA" sz="2400" dirty="0"/>
              <a:t>to 15 billion dollars </a:t>
            </a:r>
            <a:r>
              <a:rPr lang="en-CA" sz="2400" dirty="0" smtClean="0"/>
              <a:t>in 1996 (Reitz</a:t>
            </a:r>
            <a:r>
              <a:rPr lang="en-CA" sz="2400" dirty="0"/>
              <a:t>, 2001b</a:t>
            </a:r>
            <a:r>
              <a:rPr lang="en-CA" sz="2400" dirty="0" smtClean="0"/>
              <a:t>)</a:t>
            </a:r>
            <a:endParaRPr lang="es-MX" sz="2400" kern="1200" dirty="0">
              <a:solidFill>
                <a:schemeClr val="tx2"/>
              </a:solidFill>
              <a:latin typeface="+mj-lt"/>
              <a:ea typeface="+mj-ea"/>
              <a:cs typeface="+mj-cs"/>
            </a:endParaRPr>
          </a:p>
        </p:txBody>
      </p:sp>
    </p:spTree>
    <p:extLst>
      <p:ext uri="{BB962C8B-B14F-4D97-AF65-F5344CB8AC3E}">
        <p14:creationId xmlns:p14="http://schemas.microsoft.com/office/powerpoint/2010/main" val="27172841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5674968"/>
            <a:ext cx="8153400" cy="685800"/>
          </a:xfrm>
        </p:spPr>
        <p:txBody>
          <a:bodyPr>
            <a:normAutofit fontScale="90000"/>
          </a:bodyPr>
          <a:lstStyle/>
          <a:p>
            <a:r>
              <a:rPr lang="en-US" sz="4000" kern="1200" dirty="0"/>
              <a:t>Earning </a:t>
            </a:r>
            <a:r>
              <a:rPr lang="en-US" sz="4000" kern="1200" dirty="0" smtClean="0"/>
              <a:t>Disparities</a:t>
            </a:r>
            <a:r>
              <a:rPr lang="es-MX" b="1" dirty="0"/>
              <a:t/>
            </a:r>
            <a:br>
              <a:rPr lang="es-MX" b="1" dirty="0"/>
            </a:br>
            <a:endParaRPr lang="es-MX" dirty="0"/>
          </a:p>
        </p:txBody>
      </p:sp>
      <p:sp>
        <p:nvSpPr>
          <p:cNvPr id="3" name="Content Placeholder 2"/>
          <p:cNvSpPr>
            <a:spLocks noGrp="1"/>
          </p:cNvSpPr>
          <p:nvPr>
            <p:ph idx="1"/>
          </p:nvPr>
        </p:nvSpPr>
        <p:spPr/>
        <p:txBody>
          <a:bodyPr>
            <a:normAutofit/>
          </a:bodyPr>
          <a:lstStyle/>
          <a:p>
            <a:pPr marL="0" indent="0">
              <a:buNone/>
            </a:pPr>
            <a:r>
              <a:rPr lang="en-US" sz="1600" dirty="0" smtClean="0"/>
              <a:t>Median </a:t>
            </a:r>
            <a:r>
              <a:rPr lang="en-US" sz="1600" dirty="0"/>
              <a:t>earnings of recent immigrants and Canadian-born earners, both sexes, aged 25 to 54, with or without university </a:t>
            </a:r>
          </a:p>
          <a:p>
            <a:endParaRPr lang="es-MX" dirty="0"/>
          </a:p>
          <a:p>
            <a:endParaRPr lang="en-US" dirty="0" smtClean="0"/>
          </a:p>
          <a:p>
            <a:endParaRPr lang="es-MX" dirty="0"/>
          </a:p>
        </p:txBody>
      </p:sp>
      <p:graphicFrame>
        <p:nvGraphicFramePr>
          <p:cNvPr id="5" name="Chart 4"/>
          <p:cNvGraphicFramePr>
            <a:graphicFrameLocks/>
          </p:cNvGraphicFramePr>
          <p:nvPr>
            <p:extLst>
              <p:ext uri="{D42A27DB-BD31-4B8C-83A1-F6EECF244321}">
                <p14:modId xmlns:p14="http://schemas.microsoft.com/office/powerpoint/2010/main" val="1153424082"/>
              </p:ext>
            </p:extLst>
          </p:nvPr>
        </p:nvGraphicFramePr>
        <p:xfrm>
          <a:off x="899592" y="1340768"/>
          <a:ext cx="6568008" cy="34598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988117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5661248"/>
            <a:ext cx="8153400" cy="685800"/>
          </a:xfrm>
        </p:spPr>
        <p:txBody>
          <a:bodyPr>
            <a:normAutofit fontScale="90000"/>
          </a:bodyPr>
          <a:lstStyle/>
          <a:p>
            <a:r>
              <a:rPr lang="en-US" sz="4000" kern="1200" dirty="0"/>
              <a:t>Low </a:t>
            </a:r>
            <a:r>
              <a:rPr lang="en-US" sz="4000" kern="1200" dirty="0" smtClean="0"/>
              <a:t>Income </a:t>
            </a:r>
            <a:r>
              <a:rPr lang="en-US" sz="4000" kern="1200" dirty="0"/>
              <a:t>and </a:t>
            </a:r>
            <a:r>
              <a:rPr lang="en-US" sz="4000" kern="1200" dirty="0" smtClean="0"/>
              <a:t>Poverty </a:t>
            </a:r>
            <a:r>
              <a:rPr lang="es-MX" b="1" dirty="0"/>
              <a:t/>
            </a:r>
            <a:br>
              <a:rPr lang="es-MX" b="1" dirty="0"/>
            </a:br>
            <a:endParaRPr lang="es-MX" dirty="0"/>
          </a:p>
        </p:txBody>
      </p:sp>
      <p:sp>
        <p:nvSpPr>
          <p:cNvPr id="3" name="Content Placeholder 2"/>
          <p:cNvSpPr>
            <a:spLocks noGrp="1"/>
          </p:cNvSpPr>
          <p:nvPr>
            <p:ph idx="1"/>
          </p:nvPr>
        </p:nvSpPr>
        <p:spPr/>
        <p:txBody>
          <a:bodyPr/>
          <a:lstStyle/>
          <a:p>
            <a:r>
              <a:rPr lang="en-US" sz="2400" dirty="0" smtClean="0"/>
              <a:t>23% of </a:t>
            </a:r>
            <a:r>
              <a:rPr lang="en-US" sz="2400" dirty="0"/>
              <a:t>Canadian immigrants live in poverty </a:t>
            </a:r>
            <a:endParaRPr lang="en-US" sz="2400" dirty="0" smtClean="0"/>
          </a:p>
          <a:p>
            <a:r>
              <a:rPr lang="en-US" sz="2400" dirty="0" smtClean="0"/>
              <a:t>OECD </a:t>
            </a:r>
            <a:r>
              <a:rPr lang="en-US" sz="2400" dirty="0"/>
              <a:t>average </a:t>
            </a:r>
            <a:r>
              <a:rPr lang="en-US" sz="2400" dirty="0" smtClean="0"/>
              <a:t>is 17% (McMahon</a:t>
            </a:r>
            <a:r>
              <a:rPr lang="en-US" sz="2400" dirty="0"/>
              <a:t>, 2013</a:t>
            </a:r>
            <a:r>
              <a:rPr lang="en-US" sz="2400" dirty="0" smtClean="0"/>
              <a:t>)</a:t>
            </a:r>
            <a:endParaRPr lang="en-US" sz="2400" dirty="0"/>
          </a:p>
          <a:p>
            <a:r>
              <a:rPr lang="en-US" sz="2400" dirty="0" smtClean="0"/>
              <a:t>Chronically </a:t>
            </a:r>
            <a:r>
              <a:rPr lang="en-US" sz="2400" dirty="0"/>
              <a:t>poor </a:t>
            </a:r>
            <a:r>
              <a:rPr lang="en-US" sz="2400" dirty="0" smtClean="0"/>
              <a:t>in Canada are </a:t>
            </a:r>
            <a:r>
              <a:rPr lang="en-US" sz="2400" dirty="0"/>
              <a:t>increasingly highly educated, skilled immigrants (Picot et al., 2007</a:t>
            </a:r>
            <a:r>
              <a:rPr lang="en-US" sz="2400" dirty="0" smtClean="0"/>
              <a:t>)</a:t>
            </a:r>
          </a:p>
          <a:p>
            <a:r>
              <a:rPr lang="en-US" sz="2400" dirty="0" smtClean="0"/>
              <a:t>Recent </a:t>
            </a:r>
            <a:r>
              <a:rPr lang="en-US" sz="2400" dirty="0"/>
              <a:t>immigrants </a:t>
            </a:r>
            <a:r>
              <a:rPr lang="en-US" sz="2400" dirty="0" smtClean="0"/>
              <a:t>below </a:t>
            </a:r>
            <a:r>
              <a:rPr lang="en-US" sz="2400" dirty="0"/>
              <a:t>the low-income </a:t>
            </a:r>
            <a:r>
              <a:rPr lang="en-US" sz="2400" dirty="0" smtClean="0"/>
              <a:t>cutoff </a:t>
            </a:r>
            <a:r>
              <a:rPr lang="en-US" sz="2400" dirty="0"/>
              <a:t>rose from 24.6% in 1980, to 35.8% in </a:t>
            </a:r>
            <a:r>
              <a:rPr lang="en-US" sz="2400" dirty="0" smtClean="0"/>
              <a:t>2000</a:t>
            </a:r>
          </a:p>
          <a:p>
            <a:r>
              <a:rPr lang="en-US" sz="2400" dirty="0" smtClean="0"/>
              <a:t>During the same period, the </a:t>
            </a:r>
            <a:r>
              <a:rPr lang="en-US" sz="2400" dirty="0"/>
              <a:t>low-income rate among the Canadian-born citizens </a:t>
            </a:r>
            <a:r>
              <a:rPr lang="en-US" sz="2400" dirty="0" smtClean="0"/>
              <a:t>fell </a:t>
            </a:r>
            <a:r>
              <a:rPr lang="en-US" sz="2400" dirty="0"/>
              <a:t>from 17.2% to 14.3% (</a:t>
            </a:r>
            <a:r>
              <a:rPr lang="en-US" sz="2400" dirty="0" smtClean="0"/>
              <a:t>Picot, 2004)</a:t>
            </a:r>
            <a:endParaRPr lang="en-US" sz="2400" dirty="0"/>
          </a:p>
          <a:p>
            <a:endParaRPr lang="es-MX" dirty="0"/>
          </a:p>
        </p:txBody>
      </p:sp>
    </p:spTree>
    <p:extLst>
      <p:ext uri="{BB962C8B-B14F-4D97-AF65-F5344CB8AC3E}">
        <p14:creationId xmlns:p14="http://schemas.microsoft.com/office/powerpoint/2010/main" val="28960054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195" y="5517232"/>
            <a:ext cx="8153400" cy="685800"/>
          </a:xfrm>
        </p:spPr>
        <p:txBody>
          <a:bodyPr/>
          <a:lstStyle/>
          <a:p>
            <a:pPr eaLnBrk="1" hangingPunct="1"/>
            <a:r>
              <a:rPr lang="en-US" dirty="0"/>
              <a:t>Research </a:t>
            </a:r>
            <a:r>
              <a:rPr lang="en-US" dirty="0" smtClean="0"/>
              <a:t>Question</a:t>
            </a:r>
            <a:endParaRPr lang="en-US" dirty="0"/>
          </a:p>
        </p:txBody>
      </p:sp>
      <p:sp>
        <p:nvSpPr>
          <p:cNvPr id="3" name="Content Placeholder 2"/>
          <p:cNvSpPr>
            <a:spLocks noGrp="1"/>
          </p:cNvSpPr>
          <p:nvPr>
            <p:ph idx="1"/>
          </p:nvPr>
        </p:nvSpPr>
        <p:spPr/>
        <p:txBody>
          <a:bodyPr/>
          <a:lstStyle/>
          <a:p>
            <a:pPr lvl="0"/>
            <a:r>
              <a:rPr lang="en-CA" dirty="0" smtClean="0"/>
              <a:t>How do Latin American permanent residents who hold their highest degree outside of Canada experience transitions into the labour market in the Lower Mainland of British Columbia?  </a:t>
            </a:r>
            <a:endParaRPr lang="en-US" dirty="0" smtClean="0"/>
          </a:p>
          <a:p>
            <a:endParaRPr lang="en-US" dirty="0"/>
          </a:p>
        </p:txBody>
      </p:sp>
    </p:spTree>
    <p:extLst>
      <p:ext uri="{BB962C8B-B14F-4D97-AF65-F5344CB8AC3E}">
        <p14:creationId xmlns:p14="http://schemas.microsoft.com/office/powerpoint/2010/main" val="28618890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CA" dirty="0" smtClean="0"/>
              <a:t>40% </a:t>
            </a:r>
            <a:r>
              <a:rPr lang="en-CA" dirty="0"/>
              <a:t>of skilled immigrants leave the country within 10 years after arrival (Statistics Canada, </a:t>
            </a:r>
            <a:r>
              <a:rPr lang="en-CA" dirty="0" smtClean="0"/>
              <a:t>2006)</a:t>
            </a:r>
          </a:p>
          <a:p>
            <a:pPr lvl="1"/>
            <a:r>
              <a:rPr lang="en-CA" dirty="0" smtClean="0"/>
              <a:t>Canadian </a:t>
            </a:r>
            <a:r>
              <a:rPr lang="en-CA" dirty="0"/>
              <a:t>point </a:t>
            </a:r>
            <a:r>
              <a:rPr lang="en-CA" dirty="0" smtClean="0"/>
              <a:t>system</a:t>
            </a:r>
            <a:endParaRPr lang="en-CA" dirty="0" smtClean="0">
              <a:solidFill>
                <a:srgbClr val="FF0000"/>
              </a:solidFill>
            </a:endParaRPr>
          </a:p>
          <a:p>
            <a:pPr lvl="1"/>
            <a:r>
              <a:rPr lang="en-CA" dirty="0"/>
              <a:t>Social pressure </a:t>
            </a:r>
            <a:r>
              <a:rPr lang="en-CA" dirty="0" smtClean="0"/>
              <a:t>(Somerville &amp; Scott, 2010</a:t>
            </a:r>
            <a:r>
              <a:rPr lang="en-CA" dirty="0"/>
              <a:t>) </a:t>
            </a:r>
            <a:endParaRPr lang="en-CA" dirty="0" smtClean="0"/>
          </a:p>
          <a:p>
            <a:pPr lvl="1"/>
            <a:endParaRPr lang="es-MX" dirty="0"/>
          </a:p>
        </p:txBody>
      </p:sp>
      <p:sp>
        <p:nvSpPr>
          <p:cNvPr id="2" name="Rectangle 1"/>
          <p:cNvSpPr/>
          <p:nvPr/>
        </p:nvSpPr>
        <p:spPr>
          <a:xfrm>
            <a:off x="467544" y="5589240"/>
            <a:ext cx="8484864" cy="584775"/>
          </a:xfrm>
          <a:prstGeom prst="rect">
            <a:avLst/>
          </a:prstGeom>
        </p:spPr>
        <p:txBody>
          <a:bodyPr wrap="square">
            <a:spAutoFit/>
          </a:bodyPr>
          <a:lstStyle/>
          <a:p>
            <a:r>
              <a:rPr lang="en-CA" sz="3200" dirty="0" smtClean="0">
                <a:solidFill>
                  <a:schemeClr val="tx2"/>
                </a:solidFill>
                <a:latin typeface="+mj-lt"/>
                <a:ea typeface="+mj-ea"/>
                <a:cs typeface="+mj-cs"/>
              </a:rPr>
              <a:t>Why </a:t>
            </a:r>
            <a:r>
              <a:rPr lang="en-CA" sz="3200" dirty="0">
                <a:solidFill>
                  <a:schemeClr val="tx2"/>
                </a:solidFill>
                <a:latin typeface="+mj-lt"/>
                <a:ea typeface="+mj-ea"/>
                <a:cs typeface="+mj-cs"/>
              </a:rPr>
              <a:t>do </a:t>
            </a:r>
            <a:r>
              <a:rPr lang="en-CA" sz="3200" dirty="0" smtClean="0">
                <a:solidFill>
                  <a:schemeClr val="tx2"/>
                </a:solidFill>
                <a:latin typeface="+mj-lt"/>
                <a:ea typeface="+mj-ea"/>
                <a:cs typeface="+mj-cs"/>
              </a:rPr>
              <a:t>Immigrants </a:t>
            </a:r>
            <a:r>
              <a:rPr lang="en-CA" sz="3200" dirty="0">
                <a:solidFill>
                  <a:schemeClr val="tx2"/>
                </a:solidFill>
                <a:latin typeface="+mj-lt"/>
                <a:ea typeface="+mj-ea"/>
                <a:cs typeface="+mj-cs"/>
              </a:rPr>
              <a:t>K</a:t>
            </a:r>
            <a:r>
              <a:rPr lang="en-CA" sz="3200" dirty="0" smtClean="0">
                <a:solidFill>
                  <a:schemeClr val="tx2"/>
                </a:solidFill>
                <a:latin typeface="+mj-lt"/>
                <a:ea typeface="+mj-ea"/>
                <a:cs typeface="+mj-cs"/>
              </a:rPr>
              <a:t>eep </a:t>
            </a:r>
            <a:r>
              <a:rPr lang="en-CA" sz="3200" dirty="0">
                <a:solidFill>
                  <a:schemeClr val="tx2"/>
                </a:solidFill>
                <a:latin typeface="+mj-lt"/>
                <a:ea typeface="+mj-ea"/>
                <a:cs typeface="+mj-cs"/>
              </a:rPr>
              <a:t>C</a:t>
            </a:r>
            <a:r>
              <a:rPr lang="en-CA" sz="3200" dirty="0" smtClean="0">
                <a:solidFill>
                  <a:schemeClr val="tx2"/>
                </a:solidFill>
                <a:latin typeface="+mj-lt"/>
                <a:ea typeface="+mj-ea"/>
                <a:cs typeface="+mj-cs"/>
              </a:rPr>
              <a:t>oming </a:t>
            </a:r>
            <a:r>
              <a:rPr lang="en-CA" sz="3200" dirty="0">
                <a:solidFill>
                  <a:schemeClr val="tx2"/>
                </a:solidFill>
                <a:latin typeface="+mj-lt"/>
                <a:ea typeface="+mj-ea"/>
                <a:cs typeface="+mj-cs"/>
              </a:rPr>
              <a:t>to Canada</a:t>
            </a:r>
            <a:r>
              <a:rPr lang="en-CA" sz="3200" dirty="0" smtClean="0">
                <a:solidFill>
                  <a:schemeClr val="tx2"/>
                </a:solidFill>
                <a:latin typeface="+mj-lt"/>
                <a:ea typeface="+mj-ea"/>
                <a:cs typeface="+mj-cs"/>
              </a:rPr>
              <a:t>? </a:t>
            </a:r>
            <a:endParaRPr lang="es-MX" sz="3200" dirty="0">
              <a:solidFill>
                <a:schemeClr val="tx2"/>
              </a:solidFill>
              <a:latin typeface="+mj-lt"/>
              <a:ea typeface="+mj-ea"/>
              <a:cs typeface="+mj-cs"/>
            </a:endParaRPr>
          </a:p>
        </p:txBody>
      </p:sp>
    </p:spTree>
    <p:extLst>
      <p:ext uri="{BB962C8B-B14F-4D97-AF65-F5344CB8AC3E}">
        <p14:creationId xmlns:p14="http://schemas.microsoft.com/office/powerpoint/2010/main" val="29233519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517232"/>
            <a:ext cx="8153400" cy="685800"/>
          </a:xfrm>
        </p:spPr>
        <p:txBody>
          <a:bodyPr/>
          <a:lstStyle/>
          <a:p>
            <a:r>
              <a:rPr lang="en-US" dirty="0" smtClean="0"/>
              <a:t>Consensus</a:t>
            </a:r>
            <a:endParaRPr lang="es-MX" dirty="0"/>
          </a:p>
        </p:txBody>
      </p:sp>
      <p:sp>
        <p:nvSpPr>
          <p:cNvPr id="3" name="Content Placeholder 2"/>
          <p:cNvSpPr>
            <a:spLocks noGrp="1"/>
          </p:cNvSpPr>
          <p:nvPr>
            <p:ph idx="1"/>
          </p:nvPr>
        </p:nvSpPr>
        <p:spPr/>
        <p:txBody>
          <a:bodyPr/>
          <a:lstStyle/>
          <a:p>
            <a:r>
              <a:rPr lang="en-CA" dirty="0" smtClean="0"/>
              <a:t>Many </a:t>
            </a:r>
            <a:r>
              <a:rPr lang="en-CA" dirty="0"/>
              <a:t>immigrants selected based on their education, work experience, skills, capacity of integration, and relevance, to fill employment shortages </a:t>
            </a:r>
            <a:r>
              <a:rPr lang="en-CA" dirty="0" smtClean="0"/>
              <a:t>often </a:t>
            </a:r>
            <a:r>
              <a:rPr lang="en-CA" dirty="0"/>
              <a:t>face barriers to engaging in the labour </a:t>
            </a:r>
            <a:r>
              <a:rPr lang="en-CA" dirty="0" smtClean="0"/>
              <a:t>market</a:t>
            </a:r>
          </a:p>
          <a:p>
            <a:r>
              <a:rPr lang="en-CA" dirty="0" smtClean="0"/>
              <a:t>(E.g., Banerjee </a:t>
            </a:r>
            <a:r>
              <a:rPr lang="en-CA" dirty="0"/>
              <a:t>&amp; Lee, 2015; Ferrer &amp; Riddell, 2008; Frenette &amp; Morissette, </a:t>
            </a:r>
            <a:r>
              <a:rPr lang="en-CA" dirty="0" smtClean="0"/>
              <a:t>2005)</a:t>
            </a:r>
            <a:endParaRPr lang="es-MX" dirty="0"/>
          </a:p>
          <a:p>
            <a:endParaRPr lang="es-MX" dirty="0"/>
          </a:p>
        </p:txBody>
      </p:sp>
    </p:spTree>
    <p:extLst>
      <p:ext uri="{BB962C8B-B14F-4D97-AF65-F5344CB8AC3E}">
        <p14:creationId xmlns:p14="http://schemas.microsoft.com/office/powerpoint/2010/main" val="38911251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845" y="5517232"/>
            <a:ext cx="8566720" cy="685800"/>
          </a:xfrm>
        </p:spPr>
        <p:txBody>
          <a:bodyPr/>
          <a:lstStyle/>
          <a:p>
            <a:r>
              <a:rPr lang="en-US" dirty="0" smtClean="0"/>
              <a:t>Debate</a:t>
            </a:r>
            <a:endParaRPr lang="es-MX" dirty="0"/>
          </a:p>
        </p:txBody>
      </p:sp>
      <p:sp>
        <p:nvSpPr>
          <p:cNvPr id="3" name="Content Placeholder 2"/>
          <p:cNvSpPr>
            <a:spLocks noGrp="1"/>
          </p:cNvSpPr>
          <p:nvPr>
            <p:ph idx="1"/>
          </p:nvPr>
        </p:nvSpPr>
        <p:spPr>
          <a:xfrm>
            <a:off x="685800" y="260648"/>
            <a:ext cx="7772400" cy="4768552"/>
          </a:xfrm>
        </p:spPr>
        <p:txBody>
          <a:bodyPr/>
          <a:lstStyle/>
          <a:p>
            <a:r>
              <a:rPr lang="en-CA" dirty="0"/>
              <a:t>Lack of consensus regarding the mechanisms by which skilled immigrants face labour market challenges</a:t>
            </a:r>
          </a:p>
          <a:p>
            <a:r>
              <a:rPr lang="en-CA" dirty="0"/>
              <a:t>Emphasis on immigrant labour quality (e.g., </a:t>
            </a:r>
            <a:r>
              <a:rPr lang="fr-FR" dirty="0"/>
              <a:t>Coulombe, &amp; Tremblay, 2009;</a:t>
            </a:r>
            <a:r>
              <a:rPr lang="en-CA" dirty="0"/>
              <a:t> Ferrer et al., 2004</a:t>
            </a:r>
            <a:r>
              <a:rPr lang="fr-FR" dirty="0"/>
              <a:t>). </a:t>
            </a:r>
            <a:endParaRPr lang="en-CA" dirty="0"/>
          </a:p>
          <a:p>
            <a:r>
              <a:rPr lang="en-CA" dirty="0"/>
              <a:t>Role of structural variables, (e.g., Guo, 2009; </a:t>
            </a:r>
            <a:r>
              <a:rPr lang="en-CA" dirty="0" err="1"/>
              <a:t>Oreopoulos</a:t>
            </a:r>
            <a:r>
              <a:rPr lang="en-CA" dirty="0"/>
              <a:t>, 2011)</a:t>
            </a:r>
          </a:p>
          <a:p>
            <a:r>
              <a:rPr lang="en-CA" dirty="0"/>
              <a:t>Supply and demand debate</a:t>
            </a:r>
          </a:p>
        </p:txBody>
      </p:sp>
    </p:spTree>
    <p:extLst>
      <p:ext uri="{BB962C8B-B14F-4D97-AF65-F5344CB8AC3E}">
        <p14:creationId xmlns:p14="http://schemas.microsoft.com/office/powerpoint/2010/main" val="39976930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Gaps </a:t>
            </a:r>
            <a:r>
              <a:rPr lang="en-US" dirty="0"/>
              <a:t>in the Literature</a:t>
            </a:r>
          </a:p>
        </p:txBody>
      </p:sp>
      <p:sp>
        <p:nvSpPr>
          <p:cNvPr id="3" name="Content Placeholder 2"/>
          <p:cNvSpPr>
            <a:spLocks noGrp="1"/>
          </p:cNvSpPr>
          <p:nvPr>
            <p:ph idx="1"/>
          </p:nvPr>
        </p:nvSpPr>
        <p:spPr/>
        <p:txBody>
          <a:bodyPr/>
          <a:lstStyle/>
          <a:p>
            <a:r>
              <a:rPr lang="en-CA" dirty="0"/>
              <a:t>Few studies examine the experiences of skilled Latin America immigrants in Canada (</a:t>
            </a:r>
            <a:r>
              <a:rPr lang="en-US" dirty="0"/>
              <a:t>Wilson-Forsberg, 2015)</a:t>
            </a:r>
            <a:endParaRPr lang="en-CA" dirty="0"/>
          </a:p>
          <a:p>
            <a:r>
              <a:rPr lang="en-CA" dirty="0"/>
              <a:t>No studies to date have included skilled immigrants who decided to leave </a:t>
            </a:r>
            <a:r>
              <a:rPr lang="en-CA" dirty="0" smtClean="0"/>
              <a:t>Canada</a:t>
            </a:r>
          </a:p>
          <a:p>
            <a:r>
              <a:rPr lang="en-CA" dirty="0" smtClean="0"/>
              <a:t>Add quantitative</a:t>
            </a:r>
            <a:endParaRPr lang="es-MX" dirty="0"/>
          </a:p>
          <a:p>
            <a:endParaRPr lang="en-US" dirty="0"/>
          </a:p>
        </p:txBody>
      </p:sp>
    </p:spTree>
    <p:extLst>
      <p:ext uri="{BB962C8B-B14F-4D97-AF65-F5344CB8AC3E}">
        <p14:creationId xmlns:p14="http://schemas.microsoft.com/office/powerpoint/2010/main" val="2059356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Grp="1" noChangeArrowheads="1"/>
          </p:cNvSpPr>
          <p:nvPr>
            <p:ph type="title"/>
          </p:nvPr>
        </p:nvSpPr>
        <p:spPr>
          <a:xfrm>
            <a:off x="533400" y="5564832"/>
            <a:ext cx="8153400" cy="685800"/>
          </a:xfrm>
        </p:spPr>
        <p:txBody>
          <a:bodyPr/>
          <a:lstStyle/>
          <a:p>
            <a:pPr eaLnBrk="1" hangingPunct="1"/>
            <a:r>
              <a:rPr lang="en-US" dirty="0" smtClean="0"/>
              <a:t>Overview</a:t>
            </a:r>
          </a:p>
        </p:txBody>
      </p:sp>
      <p:sp>
        <p:nvSpPr>
          <p:cNvPr id="11269" name="Rectangle 3"/>
          <p:cNvSpPr>
            <a:spLocks noGrp="1" noChangeArrowheads="1"/>
          </p:cNvSpPr>
          <p:nvPr>
            <p:ph type="body" sz="half" idx="1"/>
          </p:nvPr>
        </p:nvSpPr>
        <p:spPr>
          <a:xfrm>
            <a:off x="611560" y="332656"/>
            <a:ext cx="7772400" cy="4392910"/>
          </a:xfrm>
        </p:spPr>
        <p:txBody>
          <a:bodyPr/>
          <a:lstStyle/>
          <a:p>
            <a:r>
              <a:rPr lang="en-US" sz="3200" dirty="0" smtClean="0"/>
              <a:t>Context</a:t>
            </a:r>
            <a:endParaRPr lang="en-US" sz="3200" dirty="0"/>
          </a:p>
          <a:p>
            <a:pPr lvl="1"/>
            <a:r>
              <a:rPr lang="en-US" dirty="0" smtClean="0"/>
              <a:t>The Knowledge-Based </a:t>
            </a:r>
            <a:r>
              <a:rPr lang="en-US" dirty="0"/>
              <a:t>Economy (KBE</a:t>
            </a:r>
            <a:r>
              <a:rPr lang="en-US" dirty="0" smtClean="0"/>
              <a:t>)</a:t>
            </a:r>
          </a:p>
          <a:p>
            <a:pPr lvl="1"/>
            <a:r>
              <a:rPr lang="en-CA" dirty="0" smtClean="0"/>
              <a:t>Labour </a:t>
            </a:r>
            <a:r>
              <a:rPr lang="en-CA" dirty="0"/>
              <a:t>market composition</a:t>
            </a:r>
            <a:endParaRPr lang="en-CA" dirty="0" smtClean="0"/>
          </a:p>
          <a:p>
            <a:pPr lvl="1"/>
            <a:r>
              <a:rPr lang="en-CA" dirty="0" smtClean="0"/>
              <a:t>Role of immigration</a:t>
            </a:r>
          </a:p>
          <a:p>
            <a:pPr lvl="1"/>
            <a:r>
              <a:rPr lang="en-US" dirty="0" smtClean="0"/>
              <a:t>Challenges for highly </a:t>
            </a:r>
            <a:r>
              <a:rPr lang="en-US" dirty="0"/>
              <a:t>skilled </a:t>
            </a:r>
            <a:r>
              <a:rPr lang="en-US" dirty="0" smtClean="0"/>
              <a:t>immigrants </a:t>
            </a:r>
          </a:p>
          <a:p>
            <a:r>
              <a:rPr lang="en-US" sz="3200" dirty="0"/>
              <a:t>Research problem</a:t>
            </a:r>
          </a:p>
          <a:p>
            <a:r>
              <a:rPr lang="en-US" sz="3200" dirty="0" smtClean="0"/>
              <a:t>The literature </a:t>
            </a:r>
          </a:p>
          <a:p>
            <a:pPr lvl="1"/>
            <a:r>
              <a:rPr lang="en-US" dirty="0"/>
              <a:t>Gaps in the literature</a:t>
            </a:r>
          </a:p>
          <a:p>
            <a:pPr lvl="1"/>
            <a:r>
              <a:rPr lang="en-US" dirty="0" smtClean="0"/>
              <a:t>Agreements </a:t>
            </a:r>
            <a:r>
              <a:rPr lang="en-US" dirty="0"/>
              <a:t>and disagreements</a:t>
            </a:r>
          </a:p>
          <a:p>
            <a:r>
              <a:rPr lang="en-US" sz="3200" dirty="0" smtClean="0"/>
              <a:t>Theoretical framework</a:t>
            </a:r>
          </a:p>
          <a:p>
            <a:endParaRPr lang="en-US" sz="3200" dirty="0" smtClean="0"/>
          </a:p>
          <a:p>
            <a:pPr lvl="4" eaLnBrk="1" hangingPunct="1"/>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6714" y="5589240"/>
            <a:ext cx="8153400" cy="685800"/>
          </a:xfrm>
        </p:spPr>
        <p:txBody>
          <a:bodyPr/>
          <a:lstStyle/>
          <a:p>
            <a:r>
              <a:rPr lang="en-US" dirty="0"/>
              <a:t>Theoretical </a:t>
            </a:r>
            <a:r>
              <a:rPr lang="en-US" dirty="0" smtClean="0"/>
              <a:t>Framework</a:t>
            </a:r>
            <a:r>
              <a:rPr lang="en-US" dirty="0"/>
              <a:t/>
            </a:r>
            <a:br>
              <a:rPr lang="en-US" dirty="0"/>
            </a:br>
            <a:endParaRPr lang="en-US" dirty="0"/>
          </a:p>
        </p:txBody>
      </p:sp>
      <p:sp>
        <p:nvSpPr>
          <p:cNvPr id="3" name="Content Placeholder 2"/>
          <p:cNvSpPr>
            <a:spLocks noGrp="1"/>
          </p:cNvSpPr>
          <p:nvPr>
            <p:ph idx="1"/>
          </p:nvPr>
        </p:nvSpPr>
        <p:spPr/>
        <p:txBody>
          <a:bodyPr/>
          <a:lstStyle/>
          <a:p>
            <a:r>
              <a:rPr lang="en-US" dirty="0" err="1"/>
              <a:t>Bourdieusian</a:t>
            </a:r>
            <a:r>
              <a:rPr lang="en-US" dirty="0"/>
              <a:t> </a:t>
            </a:r>
            <a:r>
              <a:rPr lang="en-US" dirty="0" smtClean="0"/>
              <a:t>lenses and classic economic theory</a:t>
            </a:r>
          </a:p>
          <a:p>
            <a:pPr lvl="1"/>
            <a:r>
              <a:rPr lang="en-US" dirty="0" smtClean="0"/>
              <a:t>Social reproduction</a:t>
            </a:r>
          </a:p>
          <a:p>
            <a:pPr lvl="1"/>
            <a:r>
              <a:rPr lang="en-US" dirty="0"/>
              <a:t>Social </a:t>
            </a:r>
            <a:r>
              <a:rPr lang="en-US" dirty="0" smtClean="0"/>
              <a:t>space</a:t>
            </a:r>
          </a:p>
          <a:p>
            <a:pPr lvl="1"/>
            <a:r>
              <a:rPr lang="en-US" dirty="0" smtClean="0"/>
              <a:t>Capital</a:t>
            </a:r>
          </a:p>
          <a:p>
            <a:pPr lvl="1"/>
            <a:r>
              <a:rPr lang="en-US" dirty="0" smtClean="0"/>
              <a:t>Strategies of reproduction</a:t>
            </a:r>
            <a:endParaRPr lang="en-US" dirty="0"/>
          </a:p>
          <a:p>
            <a:pPr lvl="1"/>
            <a:r>
              <a:rPr lang="en-US" dirty="0" smtClean="0"/>
              <a:t>Ontology of potentiality ascribed to a structure</a:t>
            </a:r>
          </a:p>
          <a:p>
            <a:pPr lvl="1"/>
            <a:r>
              <a:rPr lang="en-US" smtClean="0"/>
              <a:t>Three questions</a:t>
            </a:r>
            <a:endParaRPr lang="en-US" dirty="0" smtClean="0"/>
          </a:p>
          <a:p>
            <a:pPr marL="457200" lvl="1" indent="0">
              <a:buNone/>
            </a:pPr>
            <a:endParaRPr lang="en-US" dirty="0" smtClean="0"/>
          </a:p>
          <a:p>
            <a:pPr lvl="1"/>
            <a:endParaRPr lang="en-US" dirty="0" smtClean="0"/>
          </a:p>
          <a:p>
            <a:pPr lvl="1"/>
            <a:endParaRPr lang="en-US" dirty="0" smtClean="0"/>
          </a:p>
        </p:txBody>
      </p:sp>
    </p:spTree>
    <p:extLst>
      <p:ext uri="{BB962C8B-B14F-4D97-AF65-F5344CB8AC3E}">
        <p14:creationId xmlns:p14="http://schemas.microsoft.com/office/powerpoint/2010/main" val="39609767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683568" y="5517232"/>
            <a:ext cx="8153400" cy="685800"/>
          </a:xfrm>
        </p:spPr>
        <p:txBody>
          <a:bodyPr/>
          <a:lstStyle/>
          <a:p>
            <a:r>
              <a:rPr lang="en-US" dirty="0" smtClean="0"/>
              <a:t>Questions</a:t>
            </a:r>
          </a:p>
        </p:txBody>
      </p:sp>
      <p:sp>
        <p:nvSpPr>
          <p:cNvPr id="3" name="Content Placeholder 2"/>
          <p:cNvSpPr>
            <a:spLocks noGrp="1"/>
          </p:cNvSpPr>
          <p:nvPr>
            <p:ph sz="quarter" idx="4294967295"/>
          </p:nvPr>
        </p:nvSpPr>
        <p:spPr>
          <a:xfrm>
            <a:off x="1143000" y="731838"/>
            <a:ext cx="6400800" cy="3475037"/>
          </a:xfrm>
        </p:spPr>
        <p:txBody>
          <a:bodyPr/>
          <a:lstStyle/>
          <a:p>
            <a:pPr marL="45720" indent="0" algn="ctr">
              <a:buFontTx/>
              <a:buNone/>
              <a:defRPr/>
            </a:pPr>
            <a:endParaRPr lang="en-US" dirty="0" smtClean="0"/>
          </a:p>
          <a:p>
            <a:pPr algn="ctr">
              <a:defRPr/>
            </a:pPr>
            <a:endParaRPr lang="en-US" dirty="0"/>
          </a:p>
        </p:txBody>
      </p:sp>
      <p:pic>
        <p:nvPicPr>
          <p:cNvPr id="27650" name="Picture 2" descr="C:\Documents and Settings\kdn1\Local Settings\Temporary Internet Files\Content.IE5\6IFHRH0W\MC900441498[1].png"/>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483768" y="908720"/>
            <a:ext cx="3657143" cy="365714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168" y="5461248"/>
            <a:ext cx="8443664" cy="685800"/>
          </a:xfrm>
        </p:spPr>
        <p:txBody>
          <a:bodyPr/>
          <a:lstStyle/>
          <a:p>
            <a:pPr eaLnBrk="1" hangingPunct="1"/>
            <a:r>
              <a:rPr lang="en-US" dirty="0"/>
              <a:t>The Knowledge-Based Economy (KBE)</a:t>
            </a:r>
            <a:endParaRPr lang="es-MX" dirty="0"/>
          </a:p>
        </p:txBody>
      </p:sp>
      <p:sp>
        <p:nvSpPr>
          <p:cNvPr id="3" name="Content Placeholder 2"/>
          <p:cNvSpPr>
            <a:spLocks noGrp="1"/>
          </p:cNvSpPr>
          <p:nvPr>
            <p:ph idx="1"/>
          </p:nvPr>
        </p:nvSpPr>
        <p:spPr>
          <a:xfrm>
            <a:off x="685800" y="620688"/>
            <a:ext cx="7772400" cy="4408512"/>
          </a:xfrm>
        </p:spPr>
        <p:txBody>
          <a:bodyPr/>
          <a:lstStyle/>
          <a:p>
            <a:pPr marL="0" indent="0">
              <a:buNone/>
            </a:pPr>
            <a:endParaRPr lang="es-MX" dirty="0"/>
          </a:p>
        </p:txBody>
      </p:sp>
      <p:pic>
        <p:nvPicPr>
          <p:cNvPr id="4" name="Content Placeholder 3"/>
          <p:cNvPicPr>
            <a:picLocks noChangeAspect="1"/>
          </p:cNvPicPr>
          <p:nvPr/>
        </p:nvPicPr>
        <p:blipFill>
          <a:blip r:embed="rId3">
            <a:grayscl/>
            <a:extLst>
              <a:ext uri="{28A0092B-C50C-407E-A947-70E740481C1C}">
                <a14:useLocalDpi xmlns:a14="http://schemas.microsoft.com/office/drawing/2010/main" val="0"/>
              </a:ext>
            </a:extLst>
          </a:blip>
          <a:stretch>
            <a:fillRect/>
          </a:stretch>
        </p:blipFill>
        <p:spPr bwMode="auto">
          <a:xfrm>
            <a:off x="1763688" y="1052736"/>
            <a:ext cx="5080000" cy="349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179488" y="4269805"/>
            <a:ext cx="6324600" cy="230832"/>
          </a:xfrm>
          <a:prstGeom prst="rect">
            <a:avLst/>
          </a:prstGeom>
        </p:spPr>
        <p:txBody>
          <a:bodyPr wrap="square">
            <a:spAutoFit/>
          </a:bodyPr>
          <a:lstStyle/>
          <a:p>
            <a:pPr algn="ctr"/>
            <a:r>
              <a:rPr lang="en-CA" sz="900" dirty="0"/>
              <a:t>Time Reaction. (2016). The knowledge economy. Retrieved from </a:t>
            </a:r>
            <a:r>
              <a:rPr lang="en-CA" sz="900" dirty="0">
                <a:hlinkClick r:id="rId4"/>
              </a:rPr>
              <a:t>http://blog.timereaction.com/the-knowledge-economy/</a:t>
            </a:r>
            <a:endParaRPr lang="es-MX" sz="900" dirty="0"/>
          </a:p>
        </p:txBody>
      </p:sp>
    </p:spTree>
    <p:extLst>
      <p:ext uri="{BB962C8B-B14F-4D97-AF65-F5344CB8AC3E}">
        <p14:creationId xmlns:p14="http://schemas.microsoft.com/office/powerpoint/2010/main" val="3122233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5517232"/>
            <a:ext cx="8892480" cy="685800"/>
          </a:xfrm>
        </p:spPr>
        <p:txBody>
          <a:bodyPr>
            <a:noAutofit/>
          </a:bodyPr>
          <a:lstStyle/>
          <a:p>
            <a:pPr eaLnBrk="1" hangingPunct="1"/>
            <a:r>
              <a:rPr lang="en-US" sz="3200" dirty="0"/>
              <a:t>The Knowledge-Based Economy (KBE) Thesis</a:t>
            </a:r>
            <a:endParaRPr lang="es-MX"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78083356"/>
              </p:ext>
            </p:extLst>
          </p:nvPr>
        </p:nvGraphicFramePr>
        <p:xfrm>
          <a:off x="251520" y="775245"/>
          <a:ext cx="8568952"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709521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5517232"/>
            <a:ext cx="8153400" cy="685800"/>
          </a:xfrm>
        </p:spPr>
        <p:txBody>
          <a:bodyPr/>
          <a:lstStyle/>
          <a:p>
            <a:r>
              <a:rPr lang="en-US" dirty="0" smtClean="0"/>
              <a:t>Criticisms</a:t>
            </a:r>
            <a:endParaRPr lang="es-MX" dirty="0"/>
          </a:p>
        </p:txBody>
      </p:sp>
      <p:sp>
        <p:nvSpPr>
          <p:cNvPr id="3" name="Content Placeholder 2"/>
          <p:cNvSpPr>
            <a:spLocks noGrp="1"/>
          </p:cNvSpPr>
          <p:nvPr>
            <p:ph idx="1"/>
          </p:nvPr>
        </p:nvSpPr>
        <p:spPr/>
        <p:txBody>
          <a:bodyPr>
            <a:normAutofit/>
          </a:bodyPr>
          <a:lstStyle/>
          <a:p>
            <a:endParaRPr lang="en-US" dirty="0" smtClean="0"/>
          </a:p>
          <a:p>
            <a:pPr marL="342900" lvl="1" indent="-342900">
              <a:buClr>
                <a:schemeClr val="accent1"/>
              </a:buClr>
              <a:buChar char="•"/>
            </a:pPr>
            <a:r>
              <a:rPr lang="en-US" sz="2800" dirty="0">
                <a:cs typeface="+mn-cs"/>
              </a:rPr>
              <a:t>Assumptions about knowledge (</a:t>
            </a:r>
            <a:r>
              <a:rPr lang="en-CA" sz="2800" dirty="0" err="1">
                <a:cs typeface="+mn-cs"/>
              </a:rPr>
              <a:t>Collinge</a:t>
            </a:r>
            <a:r>
              <a:rPr lang="en-CA" sz="2800" dirty="0">
                <a:cs typeface="+mn-cs"/>
              </a:rPr>
              <a:t> &amp; Staines, 2009) </a:t>
            </a:r>
            <a:endParaRPr lang="en-US" sz="2800" dirty="0">
              <a:cs typeface="+mn-cs"/>
            </a:endParaRPr>
          </a:p>
          <a:p>
            <a:r>
              <a:rPr lang="en-CA" dirty="0"/>
              <a:t>E</a:t>
            </a:r>
            <a:r>
              <a:rPr lang="en-CA" dirty="0" smtClean="0"/>
              <a:t>ffects </a:t>
            </a:r>
            <a:r>
              <a:rPr lang="en-CA" dirty="0"/>
              <a:t>of economic growth on </a:t>
            </a:r>
            <a:r>
              <a:rPr lang="en-CA" dirty="0" smtClean="0"/>
              <a:t>poverty </a:t>
            </a:r>
            <a:r>
              <a:rPr lang="en-CA" dirty="0"/>
              <a:t>and inequality (</a:t>
            </a:r>
            <a:r>
              <a:rPr lang="en-CA" dirty="0" smtClean="0"/>
              <a:t>Ahluwalia et al.,1979</a:t>
            </a:r>
            <a:r>
              <a:rPr lang="en-CA" dirty="0"/>
              <a:t>; </a:t>
            </a:r>
            <a:r>
              <a:rPr lang="en-CA" dirty="0" err="1"/>
              <a:t>S</a:t>
            </a:r>
            <a:r>
              <a:rPr lang="en-CA" dirty="0" err="1" smtClean="0"/>
              <a:t>kare</a:t>
            </a:r>
            <a:r>
              <a:rPr lang="en-CA" dirty="0" smtClean="0"/>
              <a:t> </a:t>
            </a:r>
            <a:r>
              <a:rPr lang="en-CA" dirty="0"/>
              <a:t>&amp; </a:t>
            </a:r>
            <a:r>
              <a:rPr lang="en-CA" dirty="0" err="1" smtClean="0"/>
              <a:t>Druzeta</a:t>
            </a:r>
            <a:r>
              <a:rPr lang="en-CA" dirty="0"/>
              <a:t>, 2016; </a:t>
            </a:r>
            <a:r>
              <a:rPr lang="en-CA" dirty="0" err="1"/>
              <a:t>Turnovsky</a:t>
            </a:r>
            <a:r>
              <a:rPr lang="en-CA" dirty="0"/>
              <a:t>, 2015</a:t>
            </a:r>
            <a:r>
              <a:rPr lang="en-CA" dirty="0" smtClean="0"/>
              <a:t>)  </a:t>
            </a:r>
          </a:p>
        </p:txBody>
      </p:sp>
    </p:spTree>
    <p:extLst>
      <p:ext uri="{BB962C8B-B14F-4D97-AF65-F5344CB8AC3E}">
        <p14:creationId xmlns:p14="http://schemas.microsoft.com/office/powerpoint/2010/main" val="19194115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8035" y="5445224"/>
            <a:ext cx="8153400" cy="685800"/>
          </a:xfrm>
        </p:spPr>
        <p:txBody>
          <a:bodyPr/>
          <a:lstStyle/>
          <a:p>
            <a:r>
              <a:rPr lang="en-US" dirty="0"/>
              <a:t>KBE Tendency</a:t>
            </a:r>
            <a:endParaRPr lang="es-MX" dirty="0"/>
          </a:p>
        </p:txBody>
      </p:sp>
      <p:pic>
        <p:nvPicPr>
          <p:cNvPr id="4" name="Picture 3"/>
          <p:cNvPicPr>
            <a:picLocks noChangeAspect="1"/>
          </p:cNvPicPr>
          <p:nvPr/>
        </p:nvPicPr>
        <p:blipFill>
          <a:blip r:embed="rId3">
            <a:grayscl/>
            <a:extLst>
              <a:ext uri="{28A0092B-C50C-407E-A947-70E740481C1C}">
                <a14:useLocalDpi xmlns:a14="http://schemas.microsoft.com/office/drawing/2010/main" val="0"/>
              </a:ext>
            </a:extLst>
          </a:blip>
          <a:stretch>
            <a:fillRect/>
          </a:stretch>
        </p:blipFill>
        <p:spPr>
          <a:xfrm>
            <a:off x="422121" y="908720"/>
            <a:ext cx="7778158" cy="3816424"/>
          </a:xfrm>
          <a:prstGeom prst="rect">
            <a:avLst/>
          </a:prstGeom>
        </p:spPr>
      </p:pic>
      <p:sp>
        <p:nvSpPr>
          <p:cNvPr id="5" name="Rectangle 4"/>
          <p:cNvSpPr/>
          <p:nvPr/>
        </p:nvSpPr>
        <p:spPr>
          <a:xfrm>
            <a:off x="1071487" y="4725144"/>
            <a:ext cx="7128792" cy="400110"/>
          </a:xfrm>
          <a:prstGeom prst="rect">
            <a:avLst/>
          </a:prstGeom>
        </p:spPr>
        <p:txBody>
          <a:bodyPr wrap="square">
            <a:spAutoFit/>
          </a:bodyPr>
          <a:lstStyle/>
          <a:p>
            <a:r>
              <a:rPr lang="en-CA" sz="1000" dirty="0"/>
              <a:t>The Organization for Economic Cooperation and Development (OECD). (2016). New sources of growth: Knowledge-based capital. Retrieved from</a:t>
            </a:r>
            <a:r>
              <a:rPr lang="en-CA" sz="1000" dirty="0">
                <a:hlinkClick r:id="rId4"/>
              </a:rPr>
              <a:t>http://www.oecd.org.proxy.lib.sfu.ca/sti/inno/newsourcesofgrowthknowledge-basedcapital.htm</a:t>
            </a:r>
            <a:endParaRPr lang="es-MX" sz="1000" dirty="0"/>
          </a:p>
        </p:txBody>
      </p:sp>
    </p:spTree>
    <p:extLst>
      <p:ext uri="{BB962C8B-B14F-4D97-AF65-F5344CB8AC3E}">
        <p14:creationId xmlns:p14="http://schemas.microsoft.com/office/powerpoint/2010/main" val="13686871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5445224"/>
            <a:ext cx="8153400" cy="685800"/>
          </a:xfrm>
        </p:spPr>
        <p:txBody>
          <a:bodyPr>
            <a:noAutofit/>
          </a:bodyPr>
          <a:lstStyle/>
          <a:p>
            <a:r>
              <a:rPr lang="en-CA" dirty="0" smtClean="0"/>
              <a:t>KBC: Labour </a:t>
            </a:r>
            <a:r>
              <a:rPr lang="en-CA" dirty="0"/>
              <a:t>M</a:t>
            </a:r>
            <a:r>
              <a:rPr lang="en-CA" dirty="0" smtClean="0"/>
              <a:t>arket </a:t>
            </a:r>
            <a:r>
              <a:rPr lang="en-CA" dirty="0"/>
              <a:t>C</a:t>
            </a:r>
            <a:r>
              <a:rPr lang="en-CA" dirty="0" smtClean="0"/>
              <a:t>omposition </a:t>
            </a:r>
            <a:endParaRPr lang="es-MX" dirty="0"/>
          </a:p>
        </p:txBody>
      </p:sp>
      <p:pic>
        <p:nvPicPr>
          <p:cNvPr id="4" name="Content Placeholder 3"/>
          <p:cNvPicPr>
            <a:picLocks noGrp="1" noChangeAspect="1"/>
          </p:cNvPicPr>
          <p:nvPr>
            <p:ph idx="1"/>
          </p:nvPr>
        </p:nvPicPr>
        <p:blipFill>
          <a:blip r:embed="rId3">
            <a:grayscl/>
            <a:extLst>
              <a:ext uri="{28A0092B-C50C-407E-A947-70E740481C1C}">
                <a14:useLocalDpi xmlns:a14="http://schemas.microsoft.com/office/drawing/2010/main" val="0"/>
              </a:ext>
            </a:extLst>
          </a:blip>
          <a:stretch>
            <a:fillRect/>
          </a:stretch>
        </p:blipFill>
        <p:spPr>
          <a:xfrm>
            <a:off x="251520" y="908720"/>
            <a:ext cx="8229600" cy="3119553"/>
          </a:xfrm>
        </p:spPr>
      </p:pic>
      <p:sp>
        <p:nvSpPr>
          <p:cNvPr id="5" name="Rectangle 4"/>
          <p:cNvSpPr/>
          <p:nvPr/>
        </p:nvSpPr>
        <p:spPr>
          <a:xfrm>
            <a:off x="827584" y="4365104"/>
            <a:ext cx="7772400" cy="400110"/>
          </a:xfrm>
          <a:prstGeom prst="rect">
            <a:avLst/>
          </a:prstGeom>
        </p:spPr>
        <p:txBody>
          <a:bodyPr wrap="square">
            <a:spAutoFit/>
          </a:bodyPr>
          <a:lstStyle/>
          <a:p>
            <a:r>
              <a:rPr lang="en-CA" sz="1000" dirty="0"/>
              <a:t>Clark &amp; Company. (2016). </a:t>
            </a:r>
            <a:r>
              <a:rPr lang="en-CA" sz="1000" dirty="0" smtClean="0"/>
              <a:t>Skilled worker</a:t>
            </a:r>
            <a:r>
              <a:rPr lang="en-CA" sz="1000" dirty="0"/>
              <a:t>. Retrieved from </a:t>
            </a:r>
            <a:r>
              <a:rPr lang="en-CA" sz="1000" dirty="0">
                <a:hlinkClick r:id="rId4"/>
              </a:rPr>
              <a:t>http://clarkimmigration.com/immigration-360/immigration-consulting/skilled-worker</a:t>
            </a:r>
            <a:endParaRPr lang="es-MX" sz="1000" dirty="0"/>
          </a:p>
        </p:txBody>
      </p:sp>
    </p:spTree>
    <p:extLst>
      <p:ext uri="{BB962C8B-B14F-4D97-AF65-F5344CB8AC3E}">
        <p14:creationId xmlns:p14="http://schemas.microsoft.com/office/powerpoint/2010/main" val="12912596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rotWithShape="1">
          <a:blip r:embed="rId3">
            <a:grayscl/>
            <a:extLst>
              <a:ext uri="{BEBA8EAE-BF5A-486C-A8C5-ECC9F3942E4B}">
                <a14:imgProps xmlns:a14="http://schemas.microsoft.com/office/drawing/2010/main">
                  <a14:imgLayer r:embed="rId4">
                    <a14:imgEffect>
                      <a14:colorTemperature colorTemp="5900"/>
                    </a14:imgEffect>
                  </a14:imgLayer>
                </a14:imgProps>
              </a:ext>
              <a:ext uri="{28A0092B-C50C-407E-A947-70E740481C1C}">
                <a14:useLocalDpi xmlns:a14="http://schemas.microsoft.com/office/drawing/2010/main" val="0"/>
              </a:ext>
            </a:extLst>
          </a:blip>
          <a:srcRect l="29689" t="43680" r="31935" b="25772"/>
          <a:stretch/>
        </p:blipFill>
        <p:spPr bwMode="auto">
          <a:xfrm>
            <a:off x="491620" y="620688"/>
            <a:ext cx="7443524" cy="403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899592" y="4725144"/>
            <a:ext cx="7543800" cy="400110"/>
          </a:xfrm>
          <a:prstGeom prst="rect">
            <a:avLst/>
          </a:prstGeom>
        </p:spPr>
        <p:txBody>
          <a:bodyPr wrap="square">
            <a:spAutoFit/>
          </a:bodyPr>
          <a:lstStyle/>
          <a:p>
            <a:r>
              <a:rPr lang="en-CA" sz="1000" dirty="0" smtClean="0"/>
              <a:t>Statistics </a:t>
            </a:r>
            <a:r>
              <a:rPr lang="en-CA" sz="1000" dirty="0"/>
              <a:t>Canada. (2010). Population projections for </a:t>
            </a:r>
            <a:r>
              <a:rPr lang="en-CA" sz="1000" dirty="0" smtClean="0"/>
              <a:t>Canada</a:t>
            </a:r>
            <a:r>
              <a:rPr lang="en-CA" sz="1000" dirty="0"/>
              <a:t>, provinces and territories: 2009 to 2036. Retrieved from </a:t>
            </a:r>
            <a:r>
              <a:rPr lang="en-CA" sz="1000" dirty="0">
                <a:hlinkClick r:id="rId5"/>
              </a:rPr>
              <a:t>http://www.statcan.gc.ca.proxy.lib.sfu.ca/pub/91-520-x/91-520-x2010001-eng.pdf</a:t>
            </a:r>
            <a:endParaRPr lang="en-CA" sz="1000" dirty="0"/>
          </a:p>
        </p:txBody>
      </p:sp>
      <p:sp>
        <p:nvSpPr>
          <p:cNvPr id="2" name="Rectangle 1"/>
          <p:cNvSpPr/>
          <p:nvPr/>
        </p:nvSpPr>
        <p:spPr>
          <a:xfrm>
            <a:off x="467544" y="5373216"/>
            <a:ext cx="7467600" cy="646331"/>
          </a:xfrm>
          <a:prstGeom prst="rect">
            <a:avLst/>
          </a:prstGeom>
        </p:spPr>
        <p:txBody>
          <a:bodyPr wrap="square">
            <a:spAutoFit/>
          </a:bodyPr>
          <a:lstStyle/>
          <a:p>
            <a:pPr eaLnBrk="0" hangingPunct="0"/>
            <a:r>
              <a:rPr lang="en-CA" sz="3600" dirty="0">
                <a:solidFill>
                  <a:schemeClr val="tx2"/>
                </a:solidFill>
                <a:latin typeface="+mj-lt"/>
                <a:ea typeface="+mj-ea"/>
                <a:cs typeface="+mj-cs"/>
              </a:rPr>
              <a:t>The R</a:t>
            </a:r>
            <a:r>
              <a:rPr lang="en-CA" sz="3600" dirty="0" smtClean="0">
                <a:solidFill>
                  <a:schemeClr val="tx2"/>
                </a:solidFill>
                <a:latin typeface="+mj-lt"/>
                <a:ea typeface="+mj-ea"/>
                <a:cs typeface="+mj-cs"/>
              </a:rPr>
              <a:t>ole </a:t>
            </a:r>
            <a:r>
              <a:rPr lang="en-CA" sz="3600" dirty="0">
                <a:solidFill>
                  <a:schemeClr val="tx2"/>
                </a:solidFill>
                <a:latin typeface="+mj-lt"/>
                <a:ea typeface="+mj-ea"/>
                <a:cs typeface="+mj-cs"/>
              </a:rPr>
              <a:t>of I</a:t>
            </a:r>
            <a:r>
              <a:rPr lang="en-CA" sz="3600" dirty="0" smtClean="0">
                <a:solidFill>
                  <a:schemeClr val="tx2"/>
                </a:solidFill>
                <a:latin typeface="+mj-lt"/>
                <a:ea typeface="+mj-ea"/>
                <a:cs typeface="+mj-cs"/>
              </a:rPr>
              <a:t>mmigration</a:t>
            </a:r>
            <a:endParaRPr lang="es-MX" sz="3600" dirty="0">
              <a:solidFill>
                <a:schemeClr val="tx2"/>
              </a:solidFill>
              <a:latin typeface="+mj-lt"/>
              <a:ea typeface="+mj-ea"/>
              <a:cs typeface="+mj-cs"/>
            </a:endParaRPr>
          </a:p>
        </p:txBody>
      </p:sp>
    </p:spTree>
    <p:extLst>
      <p:ext uri="{BB962C8B-B14F-4D97-AF65-F5344CB8AC3E}">
        <p14:creationId xmlns:p14="http://schemas.microsoft.com/office/powerpoint/2010/main" val="7355599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13" y="5698306"/>
            <a:ext cx="9217024" cy="573782"/>
          </a:xfrm>
        </p:spPr>
        <p:txBody>
          <a:bodyPr>
            <a:normAutofit fontScale="90000"/>
          </a:bodyPr>
          <a:lstStyle/>
          <a:p>
            <a:r>
              <a:rPr lang="en-CA" kern="1200" dirty="0"/>
              <a:t>Immigrants and Knowledge-Based Economies</a:t>
            </a:r>
            <a:r>
              <a:rPr lang="es-MX" b="1" dirty="0"/>
              <a:t/>
            </a:r>
            <a:br>
              <a:rPr lang="es-MX" b="1" dirty="0"/>
            </a:br>
            <a:endParaRPr lang="es-MX" dirty="0"/>
          </a:p>
        </p:txBody>
      </p:sp>
      <p:pic>
        <p:nvPicPr>
          <p:cNvPr id="4" name="Content Placeholder 3"/>
          <p:cNvPicPr>
            <a:picLocks noGrp="1" noChangeAspect="1"/>
          </p:cNvPicPr>
          <p:nvPr>
            <p:ph idx="1"/>
          </p:nvPr>
        </p:nvPicPr>
        <p:blipFill>
          <a:blip r:embed="rId3">
            <a:grayscl/>
            <a:extLst>
              <a:ext uri="{28A0092B-C50C-407E-A947-70E740481C1C}">
                <a14:useLocalDpi xmlns:a14="http://schemas.microsoft.com/office/drawing/2010/main" val="0"/>
              </a:ext>
            </a:extLst>
          </a:blip>
          <a:stretch>
            <a:fillRect/>
          </a:stretch>
        </p:blipFill>
        <p:spPr>
          <a:xfrm>
            <a:off x="1115616" y="1700808"/>
            <a:ext cx="3571875" cy="1276350"/>
          </a:xfrm>
        </p:spPr>
      </p:pic>
      <p:pic>
        <p:nvPicPr>
          <p:cNvPr id="5" name="Picture 4"/>
          <p:cNvPicPr>
            <a:picLocks noChangeAspect="1"/>
          </p:cNvPicPr>
          <p:nvPr/>
        </p:nvPicPr>
        <p:blipFill>
          <a:blip r:embed="rId4">
            <a:grayscl/>
            <a:extLst>
              <a:ext uri="{28A0092B-C50C-407E-A947-70E740481C1C}">
                <a14:useLocalDpi xmlns:a14="http://schemas.microsoft.com/office/drawing/2010/main" val="0"/>
              </a:ext>
            </a:extLst>
          </a:blip>
          <a:stretch>
            <a:fillRect/>
          </a:stretch>
        </p:blipFill>
        <p:spPr>
          <a:xfrm>
            <a:off x="5292080" y="1772816"/>
            <a:ext cx="2828925" cy="1619250"/>
          </a:xfrm>
          <a:prstGeom prst="rect">
            <a:avLst/>
          </a:prstGeom>
        </p:spPr>
      </p:pic>
      <p:pic>
        <p:nvPicPr>
          <p:cNvPr id="6" name="Picture 5"/>
          <p:cNvPicPr>
            <a:picLocks noChangeAspect="1"/>
          </p:cNvPicPr>
          <p:nvPr/>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a:off x="102509" y="3138025"/>
            <a:ext cx="3001768" cy="1967375"/>
          </a:xfrm>
          <a:prstGeom prst="rect">
            <a:avLst/>
          </a:prstGeom>
        </p:spPr>
      </p:pic>
      <p:pic>
        <p:nvPicPr>
          <p:cNvPr id="7" name="Picture 6"/>
          <p:cNvPicPr>
            <a:picLocks noChangeAspect="1"/>
          </p:cNvPicPr>
          <p:nvPr/>
        </p:nvPicPr>
        <p:blipFill>
          <a:blip r:embed="rId7">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tretch>
            <a:fillRect/>
          </a:stretch>
        </p:blipFill>
        <p:spPr>
          <a:xfrm>
            <a:off x="4098230" y="3573016"/>
            <a:ext cx="3619500" cy="1266825"/>
          </a:xfrm>
          <a:prstGeom prst="rect">
            <a:avLst/>
          </a:prstGeom>
        </p:spPr>
      </p:pic>
      <p:pic>
        <p:nvPicPr>
          <p:cNvPr id="8" name="Picture 7"/>
          <p:cNvPicPr>
            <a:picLocks noChangeAspect="1"/>
          </p:cNvPicPr>
          <p:nvPr/>
        </p:nvPicPr>
        <p:blipFill>
          <a:blip r:embed="rId9">
            <a:grayscl/>
            <a:extLst>
              <a:ext uri="{28A0092B-C50C-407E-A947-70E740481C1C}">
                <a14:useLocalDpi xmlns:a14="http://schemas.microsoft.com/office/drawing/2010/main" val="0"/>
              </a:ext>
            </a:extLst>
          </a:blip>
          <a:stretch>
            <a:fillRect/>
          </a:stretch>
        </p:blipFill>
        <p:spPr>
          <a:xfrm>
            <a:off x="4283968" y="188640"/>
            <a:ext cx="3038475" cy="1504950"/>
          </a:xfrm>
          <a:prstGeom prst="rect">
            <a:avLst/>
          </a:prstGeom>
        </p:spPr>
      </p:pic>
      <p:pic>
        <p:nvPicPr>
          <p:cNvPr id="9" name="Picture 8"/>
          <p:cNvPicPr>
            <a:picLocks noChangeAspect="1"/>
          </p:cNvPicPr>
          <p:nvPr/>
        </p:nvPicPr>
        <p:blipFill>
          <a:blip r:embed="rId10">
            <a:grayscl/>
            <a:extLst>
              <a:ext uri="{28A0092B-C50C-407E-A947-70E740481C1C}">
                <a14:useLocalDpi xmlns:a14="http://schemas.microsoft.com/office/drawing/2010/main" val="0"/>
              </a:ext>
            </a:extLst>
          </a:blip>
          <a:stretch>
            <a:fillRect/>
          </a:stretch>
        </p:blipFill>
        <p:spPr>
          <a:xfrm>
            <a:off x="683568" y="493864"/>
            <a:ext cx="2016224" cy="1134126"/>
          </a:xfrm>
          <a:prstGeom prst="rect">
            <a:avLst/>
          </a:prstGeom>
        </p:spPr>
      </p:pic>
    </p:spTree>
    <p:extLst>
      <p:ext uri="{BB962C8B-B14F-4D97-AF65-F5344CB8AC3E}">
        <p14:creationId xmlns:p14="http://schemas.microsoft.com/office/powerpoint/2010/main" val="1847711969"/>
      </p:ext>
    </p:extLst>
  </p:cSld>
  <p:clrMapOvr>
    <a:masterClrMapping/>
  </p:clrMapOvr>
  <p:timing>
    <p:tnLst>
      <p:par>
        <p:cTn id="1" dur="indefinite" restart="never" nodeType="tmRoot"/>
      </p:par>
    </p:tnLst>
  </p:timing>
</p:sld>
</file>

<file path=ppt/theme/theme1.xml><?xml version="1.0" encoding="utf-8"?>
<a:theme xmlns:a="http://schemas.openxmlformats.org/drawingml/2006/main" name="SFU_Template_Beta_0.2">
  <a:themeElements>
    <a:clrScheme name="SFU Colours">
      <a:dk1>
        <a:srgbClr val="000000"/>
      </a:dk1>
      <a:lt1>
        <a:srgbClr val="FFFFFF"/>
      </a:lt1>
      <a:dk2>
        <a:srgbClr val="FFFFFF"/>
      </a:dk2>
      <a:lt2>
        <a:srgbClr val="464847"/>
      </a:lt2>
      <a:accent1>
        <a:srgbClr val="A6192E"/>
      </a:accent1>
      <a:accent2>
        <a:srgbClr val="004397"/>
      </a:accent2>
      <a:accent3>
        <a:srgbClr val="FFFFFF"/>
      </a:accent3>
      <a:accent4>
        <a:srgbClr val="000000"/>
      </a:accent4>
      <a:accent5>
        <a:srgbClr val="CCAAAC"/>
      </a:accent5>
      <a:accent6>
        <a:srgbClr val="003268"/>
      </a:accent6>
      <a:hlink>
        <a:srgbClr val="006AA8"/>
      </a:hlink>
      <a:folHlink>
        <a:srgbClr val="BA2B48"/>
      </a:folHlink>
    </a:clrScheme>
    <a:fontScheme name="SFU_Template_Beta_0.2">
      <a:majorFont>
        <a:latin typeface="Helvetica"/>
        <a:ea typeface="ＭＳ Ｐゴシック"/>
        <a:cs typeface="ＭＳ Ｐゴシック"/>
      </a:majorFont>
      <a:minorFont>
        <a:latin typeface="Helvetic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SFU_Template_Beta_0.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FU_Template_Beta_0.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FU_Template_Beta_0.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FU_Template_Beta_0.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FU_Template_Beta_0.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FU_Template_Beta_0.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FU_Template_Beta_0.2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FU_Template_Beta_0.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FU_Template_Beta_0.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FU_Template_Beta_0.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FU_Template_Beta_0.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FU_Template_Beta_0.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FU_Template_Beta_0.2 13">
        <a:dk1>
          <a:srgbClr val="000000"/>
        </a:dk1>
        <a:lt1>
          <a:srgbClr val="FFFFFF"/>
        </a:lt1>
        <a:dk2>
          <a:srgbClr val="FFFFFF"/>
        </a:dk2>
        <a:lt2>
          <a:srgbClr val="464847"/>
        </a:lt2>
        <a:accent1>
          <a:srgbClr val="9E0927"/>
        </a:accent1>
        <a:accent2>
          <a:srgbClr val="003874"/>
        </a:accent2>
        <a:accent3>
          <a:srgbClr val="FFFFFF"/>
        </a:accent3>
        <a:accent4>
          <a:srgbClr val="000000"/>
        </a:accent4>
        <a:accent5>
          <a:srgbClr val="CCAAAC"/>
        </a:accent5>
        <a:accent6>
          <a:srgbClr val="003268"/>
        </a:accent6>
        <a:hlink>
          <a:srgbClr val="006AA8"/>
        </a:hlink>
        <a:folHlink>
          <a:srgbClr val="BA2B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HD:Users:jenn:Documents:in progress:PowerPoint Template:SFU_Template_Beta_0.2.pot</Template>
  <TotalTime>1697</TotalTime>
  <Words>2493</Words>
  <Application>Microsoft Office PowerPoint</Application>
  <PresentationFormat>On-screen Show (4:3)</PresentationFormat>
  <Paragraphs>262</Paragraphs>
  <Slides>21</Slides>
  <Notes>21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21</vt:i4>
      </vt:variant>
    </vt:vector>
  </HeadingPairs>
  <TitlesOfParts>
    <vt:vector size="28" baseType="lpstr">
      <vt:lpstr>ＭＳ Ｐゴシック</vt:lpstr>
      <vt:lpstr>Arial</vt:lpstr>
      <vt:lpstr>Calibri</vt:lpstr>
      <vt:lpstr>Calibri Light</vt:lpstr>
      <vt:lpstr>Helvetica</vt:lpstr>
      <vt:lpstr>SFU_Template_Beta_0.2</vt:lpstr>
      <vt:lpstr>Custom Design</vt:lpstr>
      <vt:lpstr>Skilled Immigrants and Their Transition Into the Canadian Labour Market</vt:lpstr>
      <vt:lpstr>Overview</vt:lpstr>
      <vt:lpstr>The Knowledge-Based Economy (KBE)</vt:lpstr>
      <vt:lpstr>The Knowledge-Based Economy (KBE) Thesis</vt:lpstr>
      <vt:lpstr>Criticisms</vt:lpstr>
      <vt:lpstr>KBE Tendency</vt:lpstr>
      <vt:lpstr>KBC: Labour Market Composition </vt:lpstr>
      <vt:lpstr>PowerPoint Presentation</vt:lpstr>
      <vt:lpstr>Immigrants and Knowledge-Based Economies </vt:lpstr>
      <vt:lpstr>PowerPoint Presentation</vt:lpstr>
      <vt:lpstr>Unemployment Rates </vt:lpstr>
      <vt:lpstr>Underemployment </vt:lpstr>
      <vt:lpstr>Earning Disparities </vt:lpstr>
      <vt:lpstr>Low Income and Poverty  </vt:lpstr>
      <vt:lpstr>Research Question</vt:lpstr>
      <vt:lpstr>PowerPoint Presentation</vt:lpstr>
      <vt:lpstr>Consensus</vt:lpstr>
      <vt:lpstr>Debate</vt:lpstr>
      <vt:lpstr>Gaps in the Literature</vt:lpstr>
      <vt:lpstr>Theoretical Framework </vt:lpstr>
      <vt:lpstr>Questions</vt:lpstr>
    </vt:vector>
  </TitlesOfParts>
  <Company>Simon Fraser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Jennifer Conroy</dc:creator>
  <cp:lastModifiedBy>User</cp:lastModifiedBy>
  <cp:revision>156</cp:revision>
  <cp:lastPrinted>2012-09-28T21:57:57Z</cp:lastPrinted>
  <dcterms:created xsi:type="dcterms:W3CDTF">2007-05-10T23:03:35Z</dcterms:created>
  <dcterms:modified xsi:type="dcterms:W3CDTF">2016-09-06T22:45:27Z</dcterms:modified>
</cp:coreProperties>
</file>