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594" r:id="rId2"/>
    <p:sldId id="713" r:id="rId3"/>
    <p:sldId id="605" r:id="rId4"/>
    <p:sldId id="674" r:id="rId5"/>
    <p:sldId id="675" r:id="rId6"/>
    <p:sldId id="672" r:id="rId7"/>
    <p:sldId id="677" r:id="rId8"/>
    <p:sldId id="676" r:id="rId9"/>
    <p:sldId id="679" r:id="rId10"/>
    <p:sldId id="681" r:id="rId11"/>
    <p:sldId id="683" r:id="rId12"/>
    <p:sldId id="682" r:id="rId13"/>
    <p:sldId id="684" r:id="rId14"/>
    <p:sldId id="685" r:id="rId15"/>
    <p:sldId id="688" r:id="rId16"/>
    <p:sldId id="689" r:id="rId17"/>
    <p:sldId id="691" r:id="rId18"/>
    <p:sldId id="716" r:id="rId19"/>
    <p:sldId id="644" r:id="rId20"/>
    <p:sldId id="652" r:id="rId21"/>
    <p:sldId id="651" r:id="rId22"/>
    <p:sldId id="693" r:id="rId23"/>
    <p:sldId id="694" r:id="rId24"/>
    <p:sldId id="695" r:id="rId25"/>
    <p:sldId id="696" r:id="rId26"/>
    <p:sldId id="704" r:id="rId27"/>
    <p:sldId id="705" r:id="rId28"/>
    <p:sldId id="706" r:id="rId29"/>
    <p:sldId id="703" r:id="rId30"/>
    <p:sldId id="710" r:id="rId31"/>
    <p:sldId id="707" r:id="rId32"/>
    <p:sldId id="709" r:id="rId33"/>
    <p:sldId id="711" r:id="rId34"/>
    <p:sldId id="690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293" autoAdjust="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3504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91CDDD-B94A-4E95-A3FC-EE2A178A439D}" type="datetimeFigureOut">
              <a:rPr lang="en-CA" smtClean="0"/>
              <a:t>03/02/2015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31068-BE50-41A7-A943-C7AF149F486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72037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1068-BE50-41A7-A943-C7AF149F486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67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31068-BE50-41A7-A943-C7AF149F486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673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4DF8-39B2-4283-8207-3B9761E0958E}" type="slidenum">
              <a:rPr lang="en-CA" smtClean="0"/>
              <a:pPr/>
              <a:t>4</a:t>
            </a:fld>
            <a:endParaRPr lang="en-CA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4DF8-39B2-4283-8207-3B9761E0958E}" type="slidenum">
              <a:rPr lang="en-CA" smtClean="0"/>
              <a:pPr/>
              <a:t>5</a:t>
            </a:fld>
            <a:endParaRPr lang="en-CA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4DF8-39B2-4283-8207-3B9761E0958E}" type="slidenum">
              <a:rPr lang="en-CA" smtClean="0"/>
              <a:pPr/>
              <a:t>9</a:t>
            </a:fld>
            <a:endParaRPr lang="en-CA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4DF8-39B2-4283-8207-3B9761E0958E}" type="slidenum">
              <a:rPr lang="en-CA" smtClean="0"/>
              <a:pPr/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44DF8-39B2-4283-8207-3B9761E0958E}" type="slidenum">
              <a:rPr lang="en-CA" smtClean="0"/>
              <a:pPr/>
              <a:t>32</a:t>
            </a:fld>
            <a:endParaRPr lang="en-C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B95D4-05BB-4CBF-B7AD-D279F6936A39}" type="datetime1">
              <a:rPr lang="en-US" smtClean="0"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CDAA-4977-4D7F-9BC7-D1F3B37A7EFD}" type="datetime1">
              <a:rPr lang="en-US" smtClean="0"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46D38-67C6-4CDA-AC36-885D0F85368E}" type="datetime1">
              <a:rPr lang="en-US" smtClean="0"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EAD0B-84FC-4BE0-99AB-21A7BF889232}" type="datetime1">
              <a:rPr lang="en-US" smtClean="0"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DFACC-9210-4C8A-8C32-9E5EA54898C4}" type="datetime1">
              <a:rPr lang="en-US" smtClean="0"/>
              <a:t>2/3/2015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ED75-6205-41B2-BD56-53EB74FD4812}" type="datetime1">
              <a:rPr lang="en-US" smtClean="0"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5D24A-52B0-4020-835F-E16BE7125434}" type="datetime1">
              <a:rPr lang="en-US" smtClean="0"/>
              <a:t>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C65E-390C-4812-8967-191181D4DFDD}" type="datetime1">
              <a:rPr lang="en-US" smtClean="0"/>
              <a:t>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B10F2-23A7-44C6-A9D1-9B8BCD11601D}" type="datetime1">
              <a:rPr lang="en-US" smtClean="0"/>
              <a:t>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2FE02-A6C1-4181-B533-539D50A2248B}" type="datetime1">
              <a:rPr lang="en-US" smtClean="0"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91882-98F3-4BD3-8D8D-0F2CA5F978F8}" type="datetime1">
              <a:rPr lang="en-US" smtClean="0"/>
              <a:t>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1AC4796-675F-4D8C-9FDF-9D944B893E57}" type="datetime1">
              <a:rPr lang="en-US" smtClean="0"/>
              <a:t>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wmf"/><Relationship Id="rId5" Type="http://schemas.openxmlformats.org/officeDocument/2006/relationships/image" Target="../media/image60.gif"/><Relationship Id="rId4" Type="http://schemas.openxmlformats.org/officeDocument/2006/relationships/image" Target="../media/image5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8.png"/><Relationship Id="rId7" Type="http://schemas.openxmlformats.org/officeDocument/2006/relationships/image" Target="../media/image6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microsoft.com/office/2007/relationships/hdphoto" Target="../media/hdphoto3.wdp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79.png"/><Relationship Id="rId7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27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17" Type="http://schemas.openxmlformats.org/officeDocument/2006/relationships/image" Target="../media/image19.tiff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tiff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3.tiff"/><Relationship Id="rId24" Type="http://schemas.openxmlformats.org/officeDocument/2006/relationships/image" Target="../media/image26.jpeg"/><Relationship Id="rId5" Type="http://schemas.openxmlformats.org/officeDocument/2006/relationships/image" Target="../media/image8.png"/><Relationship Id="rId15" Type="http://schemas.openxmlformats.org/officeDocument/2006/relationships/image" Target="../media/image17.tiff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1.tiff"/><Relationship Id="rId14" Type="http://schemas.openxmlformats.org/officeDocument/2006/relationships/image" Target="../media/image16.tiff"/><Relationship Id="rId22" Type="http://schemas.openxmlformats.org/officeDocument/2006/relationships/image" Target="../media/image24.jpeg"/><Relationship Id="rId27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13" Type="http://schemas.openxmlformats.org/officeDocument/2006/relationships/image" Target="../media/image15.png"/><Relationship Id="rId18" Type="http://schemas.openxmlformats.org/officeDocument/2006/relationships/image" Target="../media/image20.jpe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3.png"/><Relationship Id="rId7" Type="http://schemas.openxmlformats.org/officeDocument/2006/relationships/image" Target="../media/image9.tiff"/><Relationship Id="rId12" Type="http://schemas.openxmlformats.org/officeDocument/2006/relationships/image" Target="../media/image14.tiff"/><Relationship Id="rId17" Type="http://schemas.openxmlformats.org/officeDocument/2006/relationships/image" Target="../media/image19.tiff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tiff"/><Relationship Id="rId20" Type="http://schemas.openxmlformats.org/officeDocument/2006/relationships/image" Target="../media/image22.jpe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png"/><Relationship Id="rId11" Type="http://schemas.openxmlformats.org/officeDocument/2006/relationships/image" Target="../media/image13.tiff"/><Relationship Id="rId24" Type="http://schemas.openxmlformats.org/officeDocument/2006/relationships/image" Target="../media/image26.jpeg"/><Relationship Id="rId5" Type="http://schemas.openxmlformats.org/officeDocument/2006/relationships/image" Target="../media/image8.png"/><Relationship Id="rId15" Type="http://schemas.openxmlformats.org/officeDocument/2006/relationships/image" Target="../media/image17.tiff"/><Relationship Id="rId23" Type="http://schemas.openxmlformats.org/officeDocument/2006/relationships/image" Target="../media/image25.jpeg"/><Relationship Id="rId28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7.png"/><Relationship Id="rId9" Type="http://schemas.openxmlformats.org/officeDocument/2006/relationships/image" Target="../media/image11.tiff"/><Relationship Id="rId14" Type="http://schemas.openxmlformats.org/officeDocument/2006/relationships/image" Target="../media/image16.tiff"/><Relationship Id="rId22" Type="http://schemas.openxmlformats.org/officeDocument/2006/relationships/image" Target="../media/image24.jpeg"/><Relationship Id="rId27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-514397"/>
            <a:ext cx="7886701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-304799"/>
            <a:ext cx="7772400" cy="3276599"/>
          </a:xfrm>
        </p:spPr>
        <p:txBody>
          <a:bodyPr/>
          <a:lstStyle/>
          <a:p>
            <a:r>
              <a:rPr lang="en-CA" sz="3600" dirty="0" smtClean="0">
                <a:solidFill>
                  <a:schemeClr val="bg1"/>
                </a:solidFill>
              </a:rPr>
              <a:t>Near Horizon Effects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 </a:t>
            </a:r>
            <a:br>
              <a:rPr lang="en-CA" sz="2400" dirty="0" smtClean="0">
                <a:solidFill>
                  <a:schemeClr val="bg1"/>
                </a:solidFill>
              </a:rPr>
            </a:b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6858000" cy="914400"/>
          </a:xfrm>
        </p:spPr>
        <p:txBody>
          <a:bodyPr/>
          <a:lstStyle/>
          <a:p>
            <a:r>
              <a:rPr lang="en-CA" cap="none" dirty="0" smtClean="0"/>
              <a:t>Avery E. Broderick</a:t>
            </a:r>
            <a:endParaRPr lang="en-CA" cap="non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48" y="2514600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</a:rPr>
              <a:t>EHT Collaboration</a:t>
            </a:r>
          </a:p>
          <a:p>
            <a:endParaRPr lang="en-CA" sz="1600" dirty="0" smtClean="0">
              <a:solidFill>
                <a:schemeClr val="bg1"/>
              </a:solidFill>
            </a:endParaRPr>
          </a:p>
          <a:p>
            <a:r>
              <a:rPr lang="en-CA" sz="1600" dirty="0" err="1" smtClean="0">
                <a:solidFill>
                  <a:schemeClr val="bg1"/>
                </a:solidFill>
              </a:rPr>
              <a:t>Sheperd</a:t>
            </a:r>
            <a:r>
              <a:rPr lang="en-CA" sz="1600" dirty="0" smtClean="0">
                <a:solidFill>
                  <a:schemeClr val="bg1"/>
                </a:solidFill>
              </a:rPr>
              <a:t> </a:t>
            </a:r>
            <a:r>
              <a:rPr lang="en-CA" sz="1600" dirty="0" err="1" smtClean="0">
                <a:solidFill>
                  <a:schemeClr val="bg1"/>
                </a:solidFill>
              </a:rPr>
              <a:t>Doeleman</a:t>
            </a:r>
            <a:r>
              <a:rPr lang="en-CA" sz="1600" dirty="0" smtClean="0">
                <a:solidFill>
                  <a:schemeClr val="bg1"/>
                </a:solidFill>
              </a:rPr>
              <a:t> (MIT Haystack)</a:t>
            </a:r>
          </a:p>
          <a:p>
            <a:r>
              <a:rPr lang="en-CA" sz="1600" dirty="0" smtClean="0">
                <a:solidFill>
                  <a:schemeClr val="bg1"/>
                </a:solidFill>
              </a:rPr>
              <a:t>Vincent  Fish (MIT Haystack)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Alan Rogers (MIT Haystack)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Ru-Sen Lu (</a:t>
            </a:r>
            <a:r>
              <a:rPr lang="en-US" sz="1600" dirty="0" err="1" smtClean="0">
                <a:solidFill>
                  <a:srgbClr val="0070C0"/>
                </a:solidFill>
              </a:rPr>
              <a:t>MPIfR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Michael D Johnson (</a:t>
            </a:r>
            <a:r>
              <a:rPr lang="en-US" sz="1600" dirty="0" err="1" smtClean="0">
                <a:solidFill>
                  <a:srgbClr val="0070C0"/>
                </a:solidFill>
              </a:rPr>
              <a:t>CfA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Dimitrios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Psaltis</a:t>
            </a:r>
            <a:r>
              <a:rPr lang="en-US" sz="1600" dirty="0" smtClean="0">
                <a:solidFill>
                  <a:schemeClr val="bg1"/>
                </a:solidFill>
              </a:rPr>
              <a:t> (Arizona)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Tim </a:t>
            </a:r>
            <a:r>
              <a:rPr lang="en-US" sz="1600" b="1" dirty="0" err="1">
                <a:solidFill>
                  <a:srgbClr val="0070C0"/>
                </a:solidFill>
              </a:rPr>
              <a:t>Johannsen</a:t>
            </a:r>
            <a:r>
              <a:rPr lang="en-US" sz="1600" b="1" dirty="0">
                <a:solidFill>
                  <a:srgbClr val="0070C0"/>
                </a:solidFill>
              </a:rPr>
              <a:t> (UW-PI-CITA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Avi</a:t>
            </a:r>
            <a:r>
              <a:rPr lang="en-US" sz="1600" dirty="0">
                <a:solidFill>
                  <a:schemeClr val="bg1"/>
                </a:solidFill>
              </a:rPr>
              <a:t> Loeb (Harvard)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Carlos </a:t>
            </a:r>
            <a:r>
              <a:rPr lang="en-US" sz="1600" b="1" dirty="0">
                <a:solidFill>
                  <a:srgbClr val="00B050"/>
                </a:solidFill>
              </a:rPr>
              <a:t>Wang (UW</a:t>
            </a:r>
            <a:r>
              <a:rPr lang="en-US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Elizabeth Griffin (UW)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5516"/>
            <a:ext cx="4114800" cy="16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75" y="5610901"/>
            <a:ext cx="4597163" cy="91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92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8"/>
          <p:cNvGrpSpPr/>
          <p:nvPr/>
        </p:nvGrpSpPr>
        <p:grpSpPr>
          <a:xfrm>
            <a:off x="-1214478" y="4214818"/>
            <a:ext cx="357190" cy="428627"/>
            <a:chOff x="6858016" y="1285860"/>
            <a:chExt cx="357190" cy="428627"/>
          </a:xfrm>
        </p:grpSpPr>
        <p:sp>
          <p:nvSpPr>
            <p:cNvPr id="129" name="Isosceles Triangle 128"/>
            <p:cNvSpPr/>
            <p:nvPr/>
          </p:nvSpPr>
          <p:spPr>
            <a:xfrm>
              <a:off x="6918846" y="1500173"/>
              <a:ext cx="214314" cy="214314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1" name="Moon 130"/>
            <p:cNvSpPr/>
            <p:nvPr/>
          </p:nvSpPr>
          <p:spPr>
            <a:xfrm rot="16967332">
              <a:off x="6968683" y="1284478"/>
              <a:ext cx="135855" cy="357190"/>
            </a:xfrm>
            <a:prstGeom prst="mo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2" name="Straight Connector 131"/>
            <p:cNvCxnSpPr>
              <a:endCxn id="131" idx="3"/>
            </p:cNvCxnSpPr>
            <p:nvPr/>
          </p:nvCxnSpPr>
          <p:spPr>
            <a:xfrm rot="5400000">
              <a:off x="6923901" y="1311044"/>
              <a:ext cx="163006" cy="11263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6980114" y="1367468"/>
              <a:ext cx="215474" cy="5225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6953883" y="1363509"/>
              <a:ext cx="185490" cy="30193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2918186" y="152719"/>
            <a:ext cx="6096606" cy="775952"/>
          </a:xfrm>
        </p:spPr>
        <p:txBody>
          <a:bodyPr>
            <a:normAutofit/>
          </a:bodyPr>
          <a:lstStyle/>
          <a:p>
            <a:pPr algn="r"/>
            <a:r>
              <a:rPr lang="en-CA" sz="4000" b="1" dirty="0" smtClean="0"/>
              <a:t>NOW: </a:t>
            </a:r>
            <a:r>
              <a:rPr lang="en-CA" sz="4000" dirty="0" smtClean="0"/>
              <a:t>“Proto-EHT”</a:t>
            </a:r>
            <a:endParaRPr lang="en-CA" sz="4000" dirty="0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044311" cy="460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1752599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5 baselines (4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Time ranges from 10s-7yr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Many data types</a:t>
            </a:r>
          </a:p>
        </p:txBody>
      </p:sp>
      <p:pic>
        <p:nvPicPr>
          <p:cNvPr id="24579" name="Picture 3" descr="C:\Users\Avery Broderick\Desktop\Talks\Vancouver2015\Files\latest_baselin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16292"/>
            <a:ext cx="6172200" cy="57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C:\Users\Avery Broderick\Desktop\Talks\PIColloquium2012\EHT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b="11317"/>
          <a:stretch/>
        </p:blipFill>
        <p:spPr bwMode="auto">
          <a:xfrm>
            <a:off x="-52918" y="-16566"/>
            <a:ext cx="4509963" cy="12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6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5791200" cy="1371600"/>
          </a:xfrm>
        </p:spPr>
        <p:txBody>
          <a:bodyPr/>
          <a:lstStyle/>
          <a:p>
            <a:r>
              <a:rPr lang="en-CA" dirty="0" smtClean="0"/>
              <a:t>Visibilities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grpSp>
        <p:nvGrpSpPr>
          <p:cNvPr id="5" name="Group 70"/>
          <p:cNvGrpSpPr/>
          <p:nvPr/>
        </p:nvGrpSpPr>
        <p:grpSpPr>
          <a:xfrm>
            <a:off x="2369175" y="1142999"/>
            <a:ext cx="4793625" cy="4918281"/>
            <a:chOff x="4866192" y="1928802"/>
            <a:chExt cx="3634897" cy="3729421"/>
          </a:xfrm>
        </p:grpSpPr>
        <p:pic>
          <p:nvPicPr>
            <p:cNvPr id="6" name="Picture 5" descr="doeleman_fig.jpg"/>
            <p:cNvPicPr>
              <a:picLocks noChangeAspect="1"/>
            </p:cNvPicPr>
            <p:nvPr/>
          </p:nvPicPr>
          <p:blipFill rotWithShape="1">
            <a:blip r:embed="rId2" cstate="print"/>
            <a:srcRect l="3996"/>
            <a:stretch/>
          </p:blipFill>
          <p:spPr>
            <a:xfrm>
              <a:off x="4866192" y="1928802"/>
              <a:ext cx="3634897" cy="372942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5078404" y="2117642"/>
              <a:ext cx="1428759" cy="3033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>
                  <a:solidFill>
                    <a:srgbClr val="C00000"/>
                  </a:solidFill>
                </a:rPr>
                <a:t>CARMA-SMT</a:t>
              </a:r>
              <a:endParaRPr lang="en-CA" sz="2000" b="1" dirty="0">
                <a:solidFill>
                  <a:srgbClr val="C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15521" y="4991181"/>
              <a:ext cx="1159580" cy="3033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2000" b="1" dirty="0" smtClean="0">
                  <a:solidFill>
                    <a:srgbClr val="C00000"/>
                  </a:solidFill>
                </a:rPr>
                <a:t>JCMT-SMT</a:t>
              </a:r>
              <a:endParaRPr lang="en-CA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784398" y="4389698"/>
              <a:ext cx="1566958" cy="30339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000" b="1" dirty="0" smtClean="0">
                  <a:solidFill>
                    <a:srgbClr val="C00000"/>
                  </a:solidFill>
                </a:rPr>
                <a:t>CARMA-JCMT</a:t>
              </a:r>
              <a:endParaRPr lang="en-CA" sz="2000" b="1" dirty="0">
                <a:solidFill>
                  <a:srgbClr val="C0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527265" y="5802868"/>
                <a:ext cx="29079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dirty="0" smtClean="0"/>
                  <a:t>Spatial frequency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6</m:t>
                        </m:r>
                      </m:sup>
                    </m:sSup>
                    <m:r>
                      <a:rPr lang="en-CA" b="0" i="1" smtClean="0">
                        <a:latin typeface="Cambria Math"/>
                      </a:rPr>
                      <m:t>/</m:t>
                    </m:r>
                    <m:r>
                      <a:rPr lang="en-CA" b="0" i="1" smtClean="0">
                        <a:latin typeface="Cambria Math"/>
                      </a:rPr>
                      <m:t>𝑟𝑎𝑑</m:t>
                    </m:r>
                  </m:oMath>
                </a14:m>
                <a:r>
                  <a:rPr lang="en-CA" dirty="0" smtClean="0"/>
                  <a:t>)</a:t>
                </a:r>
                <a:endParaRPr lang="en-CA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7265" y="5802868"/>
                <a:ext cx="2907921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1887" t="-6557" b="-2623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686144" y="3135868"/>
            <a:ext cx="7743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dirty="0" smtClean="0"/>
              <a:t>V (</a:t>
            </a:r>
            <a:r>
              <a:rPr lang="en-CA" dirty="0" err="1" smtClean="0"/>
              <a:t>Jy</a:t>
            </a:r>
            <a:r>
              <a:rPr lang="en-CA" dirty="0" smtClean="0"/>
              <a:t>)</a:t>
            </a:r>
            <a:endParaRPr lang="en-CA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27665" y="2743200"/>
            <a:ext cx="0" cy="283851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551293" y="2373868"/>
                <a:ext cx="129580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1/53</m:t>
                      </m:r>
                      <m:r>
                        <a:rPr lang="en-CA" b="0" i="1" smtClean="0">
                          <a:latin typeface="Cambria Math"/>
                        </a:rPr>
                        <m:t>𝜇</m:t>
                      </m:r>
                      <m:r>
                        <a:rPr lang="en-CA" b="0" i="1" smtClean="0">
                          <a:latin typeface="Cambria Math"/>
                        </a:rPr>
                        <m:t>𝑎𝑠</m:t>
                      </m:r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293" y="2373868"/>
                <a:ext cx="1295803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3819744" y="2819400"/>
                <a:ext cx="29131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𝐷</m:t>
                      </m:r>
                      <m:r>
                        <a:rPr lang="en-CA" sz="2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~37.2±0.5 </m:t>
                      </m:r>
                      <m:r>
                        <a:rPr lang="en-CA" sz="2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𝜇</m:t>
                      </m:r>
                      <m:r>
                        <a:rPr lang="en-CA" sz="2400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𝑎𝑠</m:t>
                      </m:r>
                    </m:oMath>
                  </m:oMathPara>
                </a14:m>
                <a:endParaRPr lang="en-CA" sz="24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744" y="2819400"/>
                <a:ext cx="291315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 useBgFill="1">
            <p:nvSpPr>
              <p:cNvPr id="18" name="TextBox 17"/>
              <p:cNvSpPr txBox="1"/>
              <p:nvPr/>
            </p:nvSpPr>
            <p:spPr>
              <a:xfrm>
                <a:off x="1530663" y="3048000"/>
                <a:ext cx="838511" cy="523220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2800" b="0" i="1" smtClean="0"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CA" sz="2800" b="0" i="1" smtClean="0">
                              <a:latin typeface="Cambria Math"/>
                            </a:rPr>
                            <m:t>ℓ</m:t>
                          </m:r>
                        </m:sub>
                      </m:sSub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 useBgFill="1"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663" y="3048000"/>
                <a:ext cx="838511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210144" y="5877580"/>
                <a:ext cx="3151105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2800" b="0" i="1" smtClean="0"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CA" sz="2800" b="0" i="1" smtClean="0">
                              <a:latin typeface="Cambria Math"/>
                            </a:rPr>
                            <m:t>−6</m:t>
                          </m:r>
                        </m:sup>
                      </m:sSup>
                      <m:r>
                        <a:rPr lang="en-CA" sz="2800" b="0" i="1" smtClean="0">
                          <a:latin typeface="Cambria Math"/>
                        </a:rPr>
                        <m:t>ℓ</m:t>
                      </m:r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0144" y="5877580"/>
                <a:ext cx="3151105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337" y="2811101"/>
            <a:ext cx="2291557" cy="22206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768" y="3006317"/>
            <a:ext cx="2306232" cy="221696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392" y="4471393"/>
            <a:ext cx="2309900" cy="222063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 descr="C:\Users\Avery Broderick\Desktop\Talks\GLT2012\Files\m87-mmvlbi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49" b="47522"/>
          <a:stretch/>
        </p:blipFill>
        <p:spPr bwMode="auto">
          <a:xfrm>
            <a:off x="2295994" y="240895"/>
            <a:ext cx="2482099" cy="250230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Avery Broderick\Desktop\Talks\GLT2012\Files\m87-mmvlbi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7027"/>
          <a:stretch/>
        </p:blipFill>
        <p:spPr bwMode="auto">
          <a:xfrm>
            <a:off x="4544549" y="326783"/>
            <a:ext cx="2556194" cy="252588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very Broderick\Desktop\Talks\GLT2012\Files\m87-mmvlbi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42" r="50000"/>
          <a:stretch/>
        </p:blipFill>
        <p:spPr bwMode="auto">
          <a:xfrm>
            <a:off x="6683030" y="649139"/>
            <a:ext cx="2522755" cy="226625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96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73" y="1646237"/>
            <a:ext cx="23415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Closure Phases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22118"/>
            <a:ext cx="3505200" cy="175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964" y="568130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Random Phases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733954" y="372176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</a:rPr>
              <a:t>Ordered Phases</a:t>
            </a:r>
            <a:endParaRPr lang="en-CA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Avery Broderick\Desktop\Talks\Heraeus2014\CPs\C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41371"/>
            <a:ext cx="4921250" cy="314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71588" y="2073244"/>
            <a:ext cx="534155" cy="2399168"/>
          </a:xfrm>
          <a:prstGeom prst="rect">
            <a:avLst/>
          </a:prstGeom>
          <a:solidFill>
            <a:srgbClr val="00B05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4495800" y="872915"/>
            <a:ext cx="1086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Overlap with published |V|’s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6398128" y="208810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Statistically significant, net positive CPs!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5410200" y="4991793"/>
            <a:ext cx="3350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Courtesy of Vincent Fish </a:t>
            </a:r>
            <a:br>
              <a:rPr lang="en-CA" dirty="0" smtClean="0"/>
            </a:br>
            <a:r>
              <a:rPr lang="en-CA" dirty="0" smtClean="0"/>
              <a:t>&amp; EHT Collaboration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0960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Polarization!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4578" name="Picture 2" descr="C:\Users\Avery Broderick\Desktop\Talks\Vancouver2015\Files\pol_f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464550" cy="490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79875" y="691081"/>
                <a:ext cx="3768725" cy="9850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̆"/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CA" sz="2800" b="0" i="1" smtClean="0">
                              <a:latin typeface="Cambria Math"/>
                            </a:rPr>
                            <m:t>𝑚</m:t>
                          </m:r>
                        </m:e>
                      </m:acc>
                      <m:r>
                        <a:rPr lang="en-CA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CA" sz="2800" b="0" i="1" smtClean="0">
                              <a:latin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̃"/>
                              <m:ctrlPr>
                                <a:rPr lang="en-CA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CA" sz="28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</m:acc>
                          <m:r>
                            <a:rPr lang="en-CA" sz="2800" b="0" i="1" smtClean="0">
                              <a:latin typeface="Cambria Math"/>
                            </a:rPr>
                            <m:t>+</m:t>
                          </m:r>
                          <m:r>
                            <a:rPr lang="en-CA" sz="2800" b="0" i="1" smtClean="0">
                              <a:latin typeface="Cambria Math"/>
                            </a:rPr>
                            <m:t>𝑖</m:t>
                          </m:r>
                          <m:acc>
                            <m:accPr>
                              <m:chr m:val="̃"/>
                              <m:ctrlPr>
                                <a:rPr lang="en-CA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CA" sz="2800" b="0" i="1" smtClean="0">
                                  <a:latin typeface="Cambria Math"/>
                                </a:rPr>
                                <m:t>𝑈</m:t>
                              </m:r>
                            </m:e>
                          </m:acc>
                        </m:num>
                        <m:den>
                          <m:acc>
                            <m:accPr>
                              <m:chr m:val="̃"/>
                              <m:ctrlPr>
                                <a:rPr lang="en-CA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CA" sz="2800" b="0" i="1" smtClean="0">
                                  <a:latin typeface="Cambria Math"/>
                                </a:rPr>
                                <m:t>𝐼</m:t>
                              </m:r>
                            </m:e>
                          </m:acc>
                        </m:den>
                      </m:f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75" y="691081"/>
                <a:ext cx="3768725" cy="98507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Oval 5"/>
          <p:cNvSpPr/>
          <p:nvPr/>
        </p:nvSpPr>
        <p:spPr>
          <a:xfrm>
            <a:off x="7467600" y="1752600"/>
            <a:ext cx="762000" cy="457200"/>
          </a:xfrm>
          <a:prstGeom prst="ellipse">
            <a:avLst/>
          </a:prstGeom>
          <a:noFill/>
          <a:ln w="381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367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1" t="30363" r="37274" b="31886"/>
          <a:stretch/>
        </p:blipFill>
        <p:spPr bwMode="auto">
          <a:xfrm>
            <a:off x="-457200" y="-2438400"/>
            <a:ext cx="9448800" cy="95887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Context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Vancouver, Testing Gravity, 16.1.15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33400"/>
            <a:ext cx="2645046" cy="25172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0" descr="fig2"/>
          <p:cNvPicPr>
            <a:picLocks noChangeAspect="1" noChangeArrowheads="1"/>
          </p:cNvPicPr>
          <p:nvPr/>
        </p:nvPicPr>
        <p:blipFill>
          <a:blip r:embed="rId4" cstate="print"/>
          <a:srcRect r="426" b="51613"/>
          <a:stretch>
            <a:fillRect/>
          </a:stretch>
        </p:blipFill>
        <p:spPr bwMode="auto">
          <a:xfrm>
            <a:off x="6015092" y="4697110"/>
            <a:ext cx="2600213" cy="1666803"/>
          </a:xfrm>
          <a:prstGeom prst="rect">
            <a:avLst/>
          </a:prstGeom>
          <a:solidFill>
            <a:schemeClr val="bg1"/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C:\Transfer\Talks\APS2010\newfiles\broad-wavelength-spectrum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960" y="2974468"/>
            <a:ext cx="4096240" cy="345679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20" descr="flare"/>
          <p:cNvPicPr>
            <a:picLocks noChangeAspect="1" noChangeArrowheads="1"/>
          </p:cNvPicPr>
          <p:nvPr/>
        </p:nvPicPr>
        <p:blipFill>
          <a:blip r:embed="rId6" cstate="print"/>
          <a:srcRect t="-6000" r="-1266"/>
          <a:stretch>
            <a:fillRect/>
          </a:stretch>
        </p:blipFill>
        <p:spPr bwMode="auto">
          <a:xfrm rot="5400000">
            <a:off x="5140846" y="2883227"/>
            <a:ext cx="1870436" cy="2478270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460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-514397"/>
            <a:ext cx="7886701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Anatomy of an Image</a:t>
            </a:r>
            <a:endParaRPr lang="en-CA" dirty="0"/>
          </a:p>
        </p:txBody>
      </p:sp>
      <p:sp>
        <p:nvSpPr>
          <p:cNvPr id="9" name="Oval 8"/>
          <p:cNvSpPr/>
          <p:nvPr/>
        </p:nvSpPr>
        <p:spPr>
          <a:xfrm>
            <a:off x="1905000" y="1295400"/>
            <a:ext cx="4114800" cy="4114800"/>
          </a:xfrm>
          <a:prstGeom prst="ellipse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31668">
            <a:off x="6425595" y="177194"/>
            <a:ext cx="2447452" cy="244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2" descr="http://www.wired.com/wp-content/uploads/2014/10/ut_interstellarOpener_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076700"/>
            <a:ext cx="4004268" cy="2667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38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7848600" y="4191000"/>
            <a:ext cx="0" cy="1359932"/>
            <a:chOff x="7467600" y="4114800"/>
            <a:chExt cx="0" cy="1359932"/>
          </a:xfrm>
        </p:grpSpPr>
        <p:cxnSp>
          <p:nvCxnSpPr>
            <p:cNvPr id="50" name="Straight Connector 49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7467600" y="4612041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33400"/>
            <a:ext cx="5791200" cy="1371600"/>
          </a:xfrm>
        </p:spPr>
        <p:txBody>
          <a:bodyPr/>
          <a:lstStyle/>
          <a:p>
            <a:r>
              <a:rPr lang="en-CA" dirty="0" smtClean="0"/>
              <a:t>Astrophysical Inputs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5" name="Picture 3" descr="C:\Users\Avery Broderick\Desktop\Talks\Vancouver2015\Files\recon_sg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" t="-178" r="77056" b="1039"/>
          <a:stretch/>
        </p:blipFill>
        <p:spPr bwMode="auto">
          <a:xfrm>
            <a:off x="141402" y="1447800"/>
            <a:ext cx="1932495" cy="21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very Broderick\Desktop\Talks\PIGravityDay2013\Files\jetpicreco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5" t="14554" r="57277" b="29729"/>
          <a:stretch/>
        </p:blipFill>
        <p:spPr bwMode="auto">
          <a:xfrm>
            <a:off x="2286000" y="1451570"/>
            <a:ext cx="2130458" cy="213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Avery Broderick\Desktop\Talks\Vancouver2015\Files\dhthick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0606" r="22874" b="22422"/>
          <a:stretch/>
        </p:blipFill>
        <p:spPr bwMode="auto">
          <a:xfrm>
            <a:off x="228600" y="3810000"/>
            <a:ext cx="1371600" cy="13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Avery Broderick\Desktop\Talks\Vancouver2015\Files\dhmi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4" t="20419" r="22874" b="22476"/>
          <a:stretch/>
        </p:blipFill>
        <p:spPr bwMode="auto">
          <a:xfrm>
            <a:off x="1560921" y="3997696"/>
            <a:ext cx="1371601" cy="13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Avery Broderick\Desktop\Talks\Vancouver2015\Files\dhthin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7" t="20830" r="22862" b="22435"/>
          <a:stretch/>
        </p:blipFill>
        <p:spPr bwMode="auto">
          <a:xfrm>
            <a:off x="2895600" y="4191000"/>
            <a:ext cx="1371600" cy="131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3400" y="914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Dynamics</a:t>
            </a:r>
            <a:endParaRPr lang="en-CA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5590273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Plasma Distribution</a:t>
            </a:r>
            <a:endParaRPr lang="en-CA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Thick disk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2971800" y="3821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Thin disk</a:t>
            </a:r>
            <a:endParaRPr lang="en-CA" dirty="0"/>
          </a:p>
        </p:txBody>
      </p:sp>
      <p:pic>
        <p:nvPicPr>
          <p:cNvPr id="25605" name="Picture 5" descr="C:\Users\Avery Broderick\Desktop\Talks\Vancouver2015\Files\pol_vert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792" y="1828800"/>
            <a:ext cx="189319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Avery Broderick\Desktop\Talks\Vancouver2015\Files\pol_toroid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28799"/>
            <a:ext cx="1905000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562600" y="4662340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5061408" y="4814740"/>
            <a:ext cx="1447800" cy="1382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Oval 17"/>
          <p:cNvSpPr/>
          <p:nvPr/>
        </p:nvSpPr>
        <p:spPr>
          <a:xfrm>
            <a:off x="4652912" y="4792721"/>
            <a:ext cx="2205088" cy="2105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6509208" y="4953000"/>
            <a:ext cx="178264" cy="3083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0" idx="5"/>
          </p:cNvCxnSpPr>
          <p:nvPr/>
        </p:nvCxnSpPr>
        <p:spPr>
          <a:xfrm flipV="1">
            <a:off x="6297183" y="4922162"/>
            <a:ext cx="85489" cy="1059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061408" y="5221641"/>
            <a:ext cx="1447800" cy="1382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Oval 32"/>
          <p:cNvSpPr/>
          <p:nvPr/>
        </p:nvSpPr>
        <p:spPr>
          <a:xfrm>
            <a:off x="4652912" y="5199622"/>
            <a:ext cx="2205088" cy="2105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6509208" y="5359901"/>
            <a:ext cx="178264" cy="3083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5"/>
          </p:cNvCxnSpPr>
          <p:nvPr/>
        </p:nvCxnSpPr>
        <p:spPr>
          <a:xfrm flipV="1">
            <a:off x="6297183" y="5329063"/>
            <a:ext cx="85489" cy="1059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061408" y="4441619"/>
            <a:ext cx="1447800" cy="13826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Oval 36"/>
          <p:cNvSpPr/>
          <p:nvPr/>
        </p:nvSpPr>
        <p:spPr>
          <a:xfrm>
            <a:off x="4652912" y="4419600"/>
            <a:ext cx="2205088" cy="21057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6509208" y="4579879"/>
            <a:ext cx="178264" cy="30838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36" idx="5"/>
          </p:cNvCxnSpPr>
          <p:nvPr/>
        </p:nvCxnSpPr>
        <p:spPr>
          <a:xfrm flipV="1">
            <a:off x="6297183" y="4549041"/>
            <a:ext cx="85489" cy="10590"/>
          </a:xfrm>
          <a:prstGeom prst="straightConnector1">
            <a:avLst/>
          </a:prstGeom>
          <a:ln w="28575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7620000" y="4704445"/>
            <a:ext cx="457200" cy="4572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oup 30"/>
          <p:cNvGrpSpPr/>
          <p:nvPr/>
        </p:nvGrpSpPr>
        <p:grpSpPr>
          <a:xfrm>
            <a:off x="7543800" y="4507468"/>
            <a:ext cx="0" cy="1359932"/>
            <a:chOff x="7467600" y="4114800"/>
            <a:chExt cx="0" cy="1359932"/>
          </a:xfrm>
        </p:grpSpPr>
        <p:cxnSp>
          <p:nvCxnSpPr>
            <p:cNvPr id="27" name="Straight Connector 26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7467600" y="4905173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391400" y="4191000"/>
            <a:ext cx="0" cy="1359932"/>
            <a:chOff x="7467600" y="4114800"/>
            <a:chExt cx="0" cy="13599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7467600" y="4612041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8001000" y="4507468"/>
            <a:ext cx="0" cy="1359932"/>
            <a:chOff x="7467600" y="4114800"/>
            <a:chExt cx="0" cy="1359932"/>
          </a:xfrm>
        </p:grpSpPr>
        <p:cxnSp>
          <p:nvCxnSpPr>
            <p:cNvPr id="53" name="Straight Connector 52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7467600" y="4905173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8305800" y="4191000"/>
            <a:ext cx="0" cy="1359932"/>
            <a:chOff x="7467600" y="4114800"/>
            <a:chExt cx="0" cy="1359932"/>
          </a:xfrm>
        </p:grpSpPr>
        <p:cxnSp>
          <p:nvCxnSpPr>
            <p:cNvPr id="56" name="Straight Connector 55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467600" y="4612041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8458200" y="4507468"/>
            <a:ext cx="0" cy="1359932"/>
            <a:chOff x="7467600" y="4114800"/>
            <a:chExt cx="0" cy="1359932"/>
          </a:xfrm>
        </p:grpSpPr>
        <p:cxnSp>
          <p:nvCxnSpPr>
            <p:cNvPr id="59" name="Straight Connector 58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flipV="1">
              <a:off x="7467600" y="4905173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239000" y="3974068"/>
            <a:ext cx="0" cy="1359932"/>
            <a:chOff x="7467600" y="4114800"/>
            <a:chExt cx="0" cy="1359932"/>
          </a:xfrm>
        </p:grpSpPr>
        <p:cxnSp>
          <p:nvCxnSpPr>
            <p:cNvPr id="62" name="Straight Connector 61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V="1">
              <a:off x="7467600" y="4419600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7696200" y="3962400"/>
            <a:ext cx="0" cy="1359932"/>
            <a:chOff x="7467600" y="4114800"/>
            <a:chExt cx="0" cy="1359932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467600" y="4419600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>
            <a:off x="8153400" y="3962400"/>
            <a:ext cx="0" cy="1359932"/>
            <a:chOff x="7467600" y="4114800"/>
            <a:chExt cx="0" cy="1359932"/>
          </a:xfrm>
        </p:grpSpPr>
        <p:cxnSp>
          <p:nvCxnSpPr>
            <p:cNvPr id="68" name="Straight Connector 67"/>
            <p:cNvCxnSpPr/>
            <p:nvPr/>
          </p:nvCxnSpPr>
          <p:spPr>
            <a:xfrm flipV="1">
              <a:off x="7467600" y="4114800"/>
              <a:ext cx="0" cy="135993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V="1">
              <a:off x="7467600" y="4419600"/>
              <a:ext cx="0" cy="3409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5181600" y="1305579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/>
              <a:t>Magnetic Fields</a:t>
            </a:r>
            <a:endParaRPr lang="en-CA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933175" y="5224046"/>
            <a:ext cx="1334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</a:rPr>
              <a:t>Carlos Wang</a:t>
            </a:r>
            <a:endParaRPr lang="en-CA" sz="1600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825792" y="3409610"/>
            <a:ext cx="2013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</a:rPr>
              <a:t>Elizabeth Griffin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50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5791200" cy="1371600"/>
          </a:xfrm>
        </p:spPr>
        <p:txBody>
          <a:bodyPr/>
          <a:lstStyle/>
          <a:p>
            <a:r>
              <a:rPr lang="en-CA" dirty="0" smtClean="0"/>
              <a:t>Astrophysical Modeling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09600" y="1600200"/>
            <a:ext cx="3817794" cy="3291208"/>
            <a:chOff x="5334000" y="2117638"/>
            <a:chExt cx="2769243" cy="238728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0736" t="29661" r="2552" b="29661"/>
            <a:stretch>
              <a:fillRect/>
            </a:stretch>
          </p:blipFill>
          <p:spPr bwMode="auto">
            <a:xfrm>
              <a:off x="5334000" y="2133600"/>
              <a:ext cx="2769243" cy="2371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5334000" y="2117638"/>
              <a:ext cx="1981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>
                  <a:solidFill>
                    <a:schemeClr val="bg1"/>
                  </a:solidFill>
                </a:rPr>
                <a:t>J. McKinney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3000" y="1524000"/>
            <a:ext cx="3606793" cy="3545796"/>
            <a:chOff x="4419600" y="3962400"/>
            <a:chExt cx="2616193" cy="2571949"/>
          </a:xfrm>
          <a:effectLst/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76" t="3880" r="23065" b="11383"/>
            <a:stretch/>
          </p:blipFill>
          <p:spPr bwMode="auto">
            <a:xfrm>
              <a:off x="4419600" y="3962400"/>
              <a:ext cx="2579225" cy="255118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054593" y="6165017"/>
              <a:ext cx="198120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CA" dirty="0" err="1" smtClean="0">
                  <a:solidFill>
                    <a:schemeClr val="bg1"/>
                  </a:solidFill>
                </a:rPr>
                <a:t>Tchekhovskoy</a:t>
              </a:r>
              <a:r>
                <a:rPr lang="en-CA" dirty="0" smtClean="0">
                  <a:solidFill>
                    <a:schemeClr val="bg1"/>
                  </a:solidFill>
                </a:rPr>
                <a:t> et al.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71600" y="5029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Hot thick disk?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401200" y="5119663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Hot thin disk?</a:t>
            </a:r>
            <a:endParaRPr lang="en-CA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2895600" y="990600"/>
            <a:ext cx="3380972" cy="3370506"/>
            <a:chOff x="6152643" y="-10297"/>
            <a:chExt cx="2991357" cy="298209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643" y="-10297"/>
              <a:ext cx="2991357" cy="29820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6400800" y="2514600"/>
              <a:ext cx="2590801" cy="3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dirty="0" smtClean="0">
                  <a:solidFill>
                    <a:schemeClr val="bg1"/>
                  </a:solidFill>
                </a:rPr>
                <a:t>Dexter &amp; Fragile (2013)</a:t>
              </a:r>
              <a:endParaRPr lang="en-CA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952059" y="106233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>
                <a:solidFill>
                  <a:schemeClr val="bg1"/>
                </a:solidFill>
              </a:rPr>
              <a:t>Misaligned disk?</a:t>
            </a:r>
            <a:endParaRPr lang="en-CA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5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457199" y="152400"/>
            <a:ext cx="6682235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 smtClean="0"/>
              <a:t>Spin Constraints</a:t>
            </a:r>
          </a:p>
          <a:p>
            <a:r>
              <a:rPr lang="en-CA" dirty="0" smtClean="0"/>
              <a:t>&amp; Experimental Verification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Spin Constraints</a:t>
            </a:r>
            <a:br>
              <a:rPr lang="en-CA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3" y="1447800"/>
            <a:ext cx="5105400" cy="504413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33" y="1447800"/>
            <a:ext cx="5105400" cy="504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435" y="2514600"/>
            <a:ext cx="1995340" cy="19804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866" y="1371600"/>
            <a:ext cx="1873592" cy="198046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517" y="304800"/>
            <a:ext cx="1962812" cy="198418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216618" y="4630271"/>
            <a:ext cx="2055911" cy="205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03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very Broderick\Desktop\Talks\Heraeus2014\CPs\dchive_b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6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10810" y="5283341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391">
            <a:off x="813480" y="330480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20660" y="145540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0799" y="1676400"/>
            <a:ext cx="1030941" cy="4800600"/>
          </a:xfrm>
          <a:prstGeom prst="rect">
            <a:avLst/>
          </a:prstGeom>
          <a:solidFill>
            <a:srgbClr val="00B05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2496669" y="160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|V| Data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3505199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Closure Phase Data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04800"/>
            <a:ext cx="9067800" cy="1371600"/>
          </a:xfrm>
        </p:spPr>
        <p:txBody>
          <a:bodyPr/>
          <a:lstStyle/>
          <a:p>
            <a:r>
              <a:rPr lang="en-CA" dirty="0" smtClean="0"/>
              <a:t>Building confidence: Testing RIAFs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5069942" y="1969532"/>
            <a:ext cx="271604" cy="4041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6" y="1812318"/>
            <a:ext cx="486805" cy="4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12851" y="4858350"/>
            <a:ext cx="3218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i="1" dirty="0" smtClean="0">
                <a:solidFill>
                  <a:srgbClr val="00B050"/>
                </a:solidFill>
              </a:rPr>
              <a:t>Broad </a:t>
            </a:r>
            <a:r>
              <a:rPr lang="en-CA" sz="3200" i="1" u="sng" dirty="0" smtClean="0">
                <a:solidFill>
                  <a:srgbClr val="00B050"/>
                </a:solidFill>
              </a:rPr>
              <a:t>a priori </a:t>
            </a:r>
            <a:r>
              <a:rPr lang="en-CA" sz="3200" i="1" dirty="0" smtClean="0">
                <a:solidFill>
                  <a:srgbClr val="00B050"/>
                </a:solidFill>
              </a:rPr>
              <a:t>consistency!</a:t>
            </a:r>
            <a:endParaRPr lang="en-CA" sz="3200" i="1" dirty="0">
              <a:solidFill>
                <a:srgbClr val="00B05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34910" y="6344689"/>
            <a:ext cx="167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050" dirty="0" smtClean="0"/>
              <a:t>Courtesy of Vincent Fish &amp; EHT Collaboration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7586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1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-514397"/>
            <a:ext cx="7886701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81000" y="-381000"/>
            <a:ext cx="7772400" cy="3276599"/>
          </a:xfrm>
        </p:spPr>
        <p:txBody>
          <a:bodyPr/>
          <a:lstStyle/>
          <a:p>
            <a:r>
              <a:rPr lang="en-CA" sz="3600" dirty="0" smtClean="0">
                <a:solidFill>
                  <a:schemeClr val="bg1"/>
                </a:solidFill>
              </a:rPr>
              <a:t>Near Horizon Effects:</a:t>
            </a:r>
            <a:br>
              <a:rPr lang="en-CA" sz="36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How the Event Horizon Telescope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is accessing Gravity via direct imaging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81000" y="1828800"/>
            <a:ext cx="6858000" cy="914400"/>
          </a:xfrm>
        </p:spPr>
        <p:txBody>
          <a:bodyPr/>
          <a:lstStyle/>
          <a:p>
            <a:r>
              <a:rPr lang="en-CA" cap="none" dirty="0" smtClean="0"/>
              <a:t>Avery E. Broderick</a:t>
            </a:r>
            <a:endParaRPr lang="en-CA" cap="non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748" y="2514600"/>
            <a:ext cx="385765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>
                <a:solidFill>
                  <a:schemeClr val="bg1"/>
                </a:solidFill>
              </a:rPr>
              <a:t>EHT Collaboration</a:t>
            </a:r>
          </a:p>
          <a:p>
            <a:endParaRPr lang="en-CA" sz="1600" dirty="0" smtClean="0">
              <a:solidFill>
                <a:schemeClr val="bg1"/>
              </a:solidFill>
            </a:endParaRPr>
          </a:p>
          <a:p>
            <a:r>
              <a:rPr lang="en-CA" sz="1600" dirty="0" err="1" smtClean="0">
                <a:solidFill>
                  <a:schemeClr val="bg1"/>
                </a:solidFill>
              </a:rPr>
              <a:t>Sheperd</a:t>
            </a:r>
            <a:r>
              <a:rPr lang="en-CA" sz="1600" dirty="0" smtClean="0">
                <a:solidFill>
                  <a:schemeClr val="bg1"/>
                </a:solidFill>
              </a:rPr>
              <a:t> </a:t>
            </a:r>
            <a:r>
              <a:rPr lang="en-CA" sz="1600" dirty="0" err="1" smtClean="0">
                <a:solidFill>
                  <a:schemeClr val="bg1"/>
                </a:solidFill>
              </a:rPr>
              <a:t>Doeleman</a:t>
            </a:r>
            <a:r>
              <a:rPr lang="en-CA" sz="1600" dirty="0" smtClean="0">
                <a:solidFill>
                  <a:schemeClr val="bg1"/>
                </a:solidFill>
              </a:rPr>
              <a:t> (MIT Haystack)</a:t>
            </a:r>
          </a:p>
          <a:p>
            <a:r>
              <a:rPr lang="en-CA" sz="1600" dirty="0" smtClean="0">
                <a:solidFill>
                  <a:schemeClr val="bg1"/>
                </a:solidFill>
              </a:rPr>
              <a:t>Vincent  Fish (MIT Haystack)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Alan Rogers (MIT Haystack)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Ru-Sen Lu (</a:t>
            </a:r>
            <a:r>
              <a:rPr lang="en-US" sz="1600" dirty="0" err="1" smtClean="0">
                <a:solidFill>
                  <a:srgbClr val="0070C0"/>
                </a:solidFill>
              </a:rPr>
              <a:t>MPIfR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smtClean="0">
                <a:solidFill>
                  <a:srgbClr val="0070C0"/>
                </a:solidFill>
              </a:rPr>
              <a:t>Michael D Johnson (</a:t>
            </a:r>
            <a:r>
              <a:rPr lang="en-US" sz="1600" dirty="0" err="1" smtClean="0">
                <a:solidFill>
                  <a:srgbClr val="0070C0"/>
                </a:solidFill>
              </a:rPr>
              <a:t>CfA</a:t>
            </a:r>
            <a:r>
              <a:rPr lang="en-US" sz="1600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err="1" smtClean="0">
                <a:solidFill>
                  <a:schemeClr val="bg1"/>
                </a:solidFill>
              </a:rPr>
              <a:t>Dimitrios</a:t>
            </a:r>
            <a:r>
              <a:rPr lang="en-US" sz="1600" dirty="0" smtClean="0">
                <a:solidFill>
                  <a:schemeClr val="bg1"/>
                </a:solidFill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</a:rPr>
              <a:t>Psaltis</a:t>
            </a:r>
            <a:r>
              <a:rPr lang="en-US" sz="1600" dirty="0" smtClean="0">
                <a:solidFill>
                  <a:schemeClr val="bg1"/>
                </a:solidFill>
              </a:rPr>
              <a:t> (Arizona)</a:t>
            </a:r>
          </a:p>
          <a:p>
            <a:r>
              <a:rPr lang="en-US" sz="1600" b="1" dirty="0">
                <a:solidFill>
                  <a:srgbClr val="0070C0"/>
                </a:solidFill>
              </a:rPr>
              <a:t>Tim </a:t>
            </a:r>
            <a:r>
              <a:rPr lang="en-US" sz="1600" b="1" dirty="0" err="1">
                <a:solidFill>
                  <a:srgbClr val="0070C0"/>
                </a:solidFill>
              </a:rPr>
              <a:t>Johannsen</a:t>
            </a:r>
            <a:r>
              <a:rPr lang="en-US" sz="1600" b="1" dirty="0">
                <a:solidFill>
                  <a:srgbClr val="0070C0"/>
                </a:solidFill>
              </a:rPr>
              <a:t> (UW-PI-CITA</a:t>
            </a:r>
            <a:r>
              <a:rPr lang="en-US" sz="1600" b="1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Avi</a:t>
            </a:r>
            <a:r>
              <a:rPr lang="en-US" sz="1600" dirty="0">
                <a:solidFill>
                  <a:schemeClr val="bg1"/>
                </a:solidFill>
              </a:rPr>
              <a:t> Loeb (Harvard)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Carlos </a:t>
            </a:r>
            <a:r>
              <a:rPr lang="en-US" sz="1600" b="1" dirty="0">
                <a:solidFill>
                  <a:srgbClr val="00B050"/>
                </a:solidFill>
              </a:rPr>
              <a:t>Wang (UW</a:t>
            </a:r>
            <a:r>
              <a:rPr lang="en-US" sz="1600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en-US" sz="1600" b="1" dirty="0" smtClean="0">
                <a:solidFill>
                  <a:srgbClr val="00B050"/>
                </a:solidFill>
              </a:rPr>
              <a:t>Elizabeth Griffin (UW)</a:t>
            </a:r>
            <a:endParaRPr lang="en-US" sz="1600" b="1" dirty="0">
              <a:solidFill>
                <a:srgbClr val="00B05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45516"/>
            <a:ext cx="4114800" cy="1650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75" y="5610901"/>
            <a:ext cx="4597163" cy="91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1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25505"/>
            <a:ext cx="5814478" cy="4978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001000" cy="1371600"/>
          </a:xfrm>
        </p:spPr>
        <p:txBody>
          <a:bodyPr/>
          <a:lstStyle/>
          <a:p>
            <a:r>
              <a:rPr lang="en-CA" dirty="0" smtClean="0"/>
              <a:t>Orienting with the Environment: Distribution of Stellar Ang. Mom.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4400" y="1524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Bartko</a:t>
            </a:r>
            <a:r>
              <a:rPr lang="en-CA" dirty="0" smtClean="0"/>
              <a:t> et al. (2009)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038600" y="6324600"/>
                <a:ext cx="22860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CA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CA" b="0" i="1" smtClean="0">
                            <a:latin typeface="Cambria Math"/>
                          </a:rPr>
                          <m:t>(90</m:t>
                        </m:r>
                      </m:e>
                      <m:sup>
                        <m:r>
                          <a:rPr lang="en-CA" b="0" i="1" smtClean="0">
                            <a:latin typeface="Cambria Math"/>
                          </a:rPr>
                          <m:t>∘</m:t>
                        </m:r>
                      </m:sup>
                    </m:sSup>
                    <m:r>
                      <a:rPr lang="en-CA" b="0" i="1" smtClean="0">
                        <a:latin typeface="Cambria Math"/>
                      </a:rPr>
                      <m:t>−</m:t>
                    </m:r>
                    <m:r>
                      <a:rPr lang="en-CA" b="0" i="1" smtClean="0">
                        <a:latin typeface="Cambria Math"/>
                      </a:rPr>
                      <m:t>𝜉</m:t>
                    </m:r>
                    <m:r>
                      <a:rPr lang="en-CA" b="0" i="1" smtClean="0">
                        <a:latin typeface="Cambria Math"/>
                      </a:rPr>
                      <m:t>) </m:t>
                    </m:r>
                  </m:oMath>
                </a14:m>
                <a:r>
                  <a:rPr lang="en-CA" dirty="0" smtClean="0"/>
                  <a:t> in radians</a:t>
                </a:r>
                <a:endParaRPr lang="en-CA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324600"/>
                <a:ext cx="2286000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800" t="-8333" b="-25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5-Point Star 7"/>
          <p:cNvSpPr/>
          <p:nvPr/>
        </p:nvSpPr>
        <p:spPr>
          <a:xfrm>
            <a:off x="4191000" y="2819400"/>
            <a:ext cx="304800" cy="304800"/>
          </a:xfrm>
          <a:prstGeom prst="star5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5871557" y="5561846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See </a:t>
            </a:r>
            <a:r>
              <a:rPr lang="en-CA" dirty="0" err="1" smtClean="0"/>
              <a:t>Psaltis</a:t>
            </a:r>
            <a:r>
              <a:rPr lang="en-CA" dirty="0" smtClean="0"/>
              <a:t> et al. (2015)</a:t>
            </a:r>
            <a:endParaRPr lang="en-CA" dirty="0"/>
          </a:p>
        </p:txBody>
      </p:sp>
      <p:grpSp>
        <p:nvGrpSpPr>
          <p:cNvPr id="24" name="Group 23"/>
          <p:cNvGrpSpPr/>
          <p:nvPr/>
        </p:nvGrpSpPr>
        <p:grpSpPr>
          <a:xfrm>
            <a:off x="6172200" y="1524000"/>
            <a:ext cx="2719922" cy="2932331"/>
            <a:chOff x="6137217" y="1524000"/>
            <a:chExt cx="2719922" cy="2932331"/>
          </a:xfrm>
        </p:grpSpPr>
        <p:sp>
          <p:nvSpPr>
            <p:cNvPr id="23" name="Rectangle 22"/>
            <p:cNvSpPr/>
            <p:nvPr/>
          </p:nvSpPr>
          <p:spPr>
            <a:xfrm>
              <a:off x="6137217" y="1524000"/>
              <a:ext cx="2719922" cy="2932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66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 bwMode="auto">
            <a:xfrm>
              <a:off x="6771632" y="1676400"/>
              <a:ext cx="2067568" cy="2231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362700" y="3810000"/>
              <a:ext cx="24436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/>
                <a:t>Y</a:t>
              </a:r>
              <a:r>
                <a:rPr lang="en-CA" dirty="0" smtClean="0"/>
                <a:t>oung stellar disks in Galactic Center</a:t>
              </a:r>
              <a:endParaRPr lang="en-CA" dirty="0"/>
            </a:p>
          </p:txBody>
        </p:sp>
        <p:sp>
          <p:nvSpPr>
            <p:cNvPr id="10" name="Right Arrow 9"/>
            <p:cNvSpPr/>
            <p:nvPr/>
          </p:nvSpPr>
          <p:spPr>
            <a:xfrm rot="3331793">
              <a:off x="7348096" y="1826101"/>
              <a:ext cx="304800" cy="240268"/>
            </a:xfrm>
            <a:prstGeom prst="right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248400" y="2590800"/>
              <a:ext cx="228600" cy="381000"/>
              <a:chOff x="6172200" y="2590800"/>
              <a:chExt cx="228600" cy="3810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flipH="1">
                <a:off x="6172200" y="2590800"/>
                <a:ext cx="228600" cy="20117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172200" y="2791970"/>
                <a:ext cx="228600" cy="17983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Freeform 14"/>
              <p:cNvSpPr/>
              <p:nvPr/>
            </p:nvSpPr>
            <p:spPr>
              <a:xfrm>
                <a:off x="6319319" y="2670772"/>
                <a:ext cx="54390" cy="208230"/>
              </a:xfrm>
              <a:custGeom>
                <a:avLst/>
                <a:gdLst>
                  <a:gd name="connsiteX0" fmla="*/ 0 w 54390"/>
                  <a:gd name="connsiteY0" fmla="*/ 0 h 208230"/>
                  <a:gd name="connsiteX1" fmla="*/ 54321 w 54390"/>
                  <a:gd name="connsiteY1" fmla="*/ 99588 h 208230"/>
                  <a:gd name="connsiteX2" fmla="*/ 9053 w 54390"/>
                  <a:gd name="connsiteY2" fmla="*/ 208230 h 20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390" h="208230">
                    <a:moveTo>
                      <a:pt x="0" y="0"/>
                    </a:moveTo>
                    <a:cubicBezTo>
                      <a:pt x="26406" y="32441"/>
                      <a:pt x="52812" y="64883"/>
                      <a:pt x="54321" y="99588"/>
                    </a:cubicBezTo>
                    <a:cubicBezTo>
                      <a:pt x="55830" y="134293"/>
                      <a:pt x="32441" y="171261"/>
                      <a:pt x="9053" y="20823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H="1" flipV="1">
              <a:off x="8013654" y="2054042"/>
              <a:ext cx="368346" cy="917758"/>
            </a:xfrm>
            <a:prstGeom prst="straightConnector1">
              <a:avLst/>
            </a:prstGeom>
            <a:ln w="31750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 rot="4116001">
              <a:off x="7968700" y="2242149"/>
              <a:ext cx="8266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0.3 pc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05300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991600" cy="1371600"/>
          </a:xfrm>
        </p:spPr>
        <p:txBody>
          <a:bodyPr/>
          <a:lstStyle/>
          <a:p>
            <a:r>
              <a:rPr lang="en-CA" dirty="0" smtClean="0"/>
              <a:t>Limits on Precession and its causes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7400"/>
            <a:ext cx="3817951" cy="37265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219200" y="2286000"/>
            <a:ext cx="228600" cy="3071225"/>
          </a:xfrm>
          <a:prstGeom prst="rect">
            <a:avLst/>
          </a:prstGeom>
          <a:solidFill>
            <a:srgbClr val="FF0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752600" y="263245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Aliasing from 1 </a:t>
            </a:r>
            <a:r>
              <a:rPr lang="en-CA" dirty="0" err="1" smtClean="0"/>
              <a:t>yr</a:t>
            </a:r>
            <a:endParaRPr lang="en-CA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490662" cy="979488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953450"/>
            <a:ext cx="424101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00800" y="2330171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Orbiting </a:t>
            </a:r>
          </a:p>
          <a:p>
            <a:pPr algn="r"/>
            <a:r>
              <a:rPr lang="en-CA" dirty="0" smtClean="0"/>
              <a:t>S-Stars</a:t>
            </a:r>
            <a:endParaRPr lang="en-CA" dirty="0"/>
          </a:p>
        </p:txBody>
      </p:sp>
      <p:sp>
        <p:nvSpPr>
          <p:cNvPr id="23" name="TextBox 22"/>
          <p:cNvSpPr txBox="1"/>
          <p:nvPr/>
        </p:nvSpPr>
        <p:spPr>
          <a:xfrm>
            <a:off x="533400" y="1600200"/>
            <a:ext cx="389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Any precession at all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4897833" y="1567934"/>
            <a:ext cx="3894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err="1" smtClean="0"/>
              <a:t>Lense-Thirring</a:t>
            </a:r>
            <a:r>
              <a:rPr lang="en-CA" dirty="0" smtClean="0"/>
              <a:t> precession</a:t>
            </a:r>
            <a:endParaRPr lang="en-CA" dirty="0"/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6722"/>
            <a:ext cx="1083056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Straight Connector 31"/>
          <p:cNvCxnSpPr/>
          <p:nvPr/>
        </p:nvCxnSpPr>
        <p:spPr>
          <a:xfrm flipV="1">
            <a:off x="0" y="1447801"/>
            <a:ext cx="990600" cy="10300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0" y="1567934"/>
            <a:ext cx="990600" cy="718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300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2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very Broderick\Desktop\Talks\Heraeus2014\CPs\dchive_b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20660" y="145540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915400" cy="1371600"/>
          </a:xfrm>
        </p:spPr>
        <p:txBody>
          <a:bodyPr/>
          <a:lstStyle/>
          <a:p>
            <a:r>
              <a:rPr lang="en-CA" dirty="0" smtClean="0"/>
              <a:t>Flaring disk features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6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10810" y="5283341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391">
            <a:off x="813480" y="330480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6669" y="160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|V| Data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3505199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Closure Phase Data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134910" y="6344689"/>
            <a:ext cx="167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050" dirty="0" smtClean="0"/>
              <a:t>Courtesy of Vincent Fish &amp; EHT Collaboration</a:t>
            </a:r>
            <a:endParaRPr lang="en-CA" sz="1050" dirty="0"/>
          </a:p>
        </p:txBody>
      </p:sp>
      <p:sp>
        <p:nvSpPr>
          <p:cNvPr id="15" name="Rectangle 14"/>
          <p:cNvSpPr/>
          <p:nvPr/>
        </p:nvSpPr>
        <p:spPr>
          <a:xfrm>
            <a:off x="5069942" y="1969532"/>
            <a:ext cx="271604" cy="40419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96" y="1812318"/>
            <a:ext cx="486805" cy="48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06269" y="2438400"/>
            <a:ext cx="3675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i="1" dirty="0" smtClean="0">
                <a:solidFill>
                  <a:srgbClr val="00B050"/>
                </a:solidFill>
              </a:rPr>
              <a:t>BUT!! </a:t>
            </a:r>
          </a:p>
          <a:p>
            <a:pPr algn="ctr"/>
            <a:r>
              <a:rPr lang="en-CA" sz="3200" i="1" dirty="0" smtClean="0">
                <a:solidFill>
                  <a:srgbClr val="00B050"/>
                </a:solidFill>
              </a:rPr>
              <a:t>This was expected …</a:t>
            </a:r>
            <a:endParaRPr lang="en-CA" sz="3200" i="1" dirty="0">
              <a:solidFill>
                <a:srgbClr val="00B050"/>
              </a:solidFill>
            </a:endParaRPr>
          </a:p>
        </p:txBody>
      </p:sp>
      <p:pic>
        <p:nvPicPr>
          <p:cNvPr id="21" name="Picture 2" descr="C:\Users\Avery Broderick\Desktop\Talks\Heraeus2014\CPs\CP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98286"/>
            <a:ext cx="3248710" cy="20787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6248400" y="4940587"/>
            <a:ext cx="990600" cy="762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9" name="Group 18"/>
          <p:cNvGrpSpPr/>
          <p:nvPr/>
        </p:nvGrpSpPr>
        <p:grpSpPr>
          <a:xfrm>
            <a:off x="6103916" y="2082734"/>
            <a:ext cx="2706640" cy="2184465"/>
            <a:chOff x="5413649" y="3465257"/>
            <a:chExt cx="3069448" cy="247727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1"/>
            <a:stretch/>
          </p:blipFill>
          <p:spPr>
            <a:xfrm>
              <a:off x="5423272" y="3599385"/>
              <a:ext cx="3059825" cy="23431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5413649" y="3465257"/>
              <a:ext cx="30694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On Day 94 of 2011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70605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Measuring “Mass”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4578" name="Picture 2" descr="C:\Users\Avery Broderick\Desktop\Talks\Vancouver2015\Files\ring_widt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3984840" cy="382010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 descr="new_Ghez_orbit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828800"/>
            <a:ext cx="3509874" cy="3505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5710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On horizon scales</a:t>
            </a:r>
            <a:endParaRPr lang="en-CA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953000" y="5708240"/>
            <a:ext cx="366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On 3000x horizon scales</a:t>
            </a:r>
            <a:endParaRPr lang="en-CA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124200" y="4572000"/>
                <a:ext cx="1219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𝑀</m:t>
                      </m:r>
                      <m:r>
                        <a:rPr lang="en-CA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r>
                        <a:rPr lang="en-CA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en-C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200" y="4572000"/>
                <a:ext cx="1219200" cy="58477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005726" y="4368225"/>
                <a:ext cx="160487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𝑀</m:t>
                      </m:r>
                      <m:r>
                        <a:rPr lang="en-CA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/</m:t>
                      </m:r>
                      <m:sSup>
                        <m:sSupPr>
                          <m:ctrlPr>
                            <a:rPr lang="en-CA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𝐷</m:t>
                          </m:r>
                        </m:e>
                        <m:sup>
                          <m:r>
                            <a:rPr lang="en-CA" sz="32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1.8</m:t>
                          </m:r>
                        </m:sup>
                      </m:sSup>
                    </m:oMath>
                  </m:oMathPara>
                </a14:m>
                <a:endParaRPr lang="en-CA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726" y="4368225"/>
                <a:ext cx="1604874" cy="58477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4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Measuring “Mass” Now and in the future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5605" name="Picture 5" descr="C:\Users\Avery Broderick\Desktop\Talks\Vancouver2015\Files\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4929"/>
            <a:ext cx="4110404" cy="41148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very Broderick\Desktop\Talks\Vancouver2015\Files\MD10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1" r="3662"/>
          <a:stretch/>
        </p:blipFill>
        <p:spPr bwMode="auto">
          <a:xfrm>
            <a:off x="4572000" y="1524586"/>
            <a:ext cx="4404577" cy="431548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91400" y="43434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/>
              <a:t>+TMT</a:t>
            </a:r>
            <a:endParaRPr lang="en-CA" sz="3200" b="1" dirty="0"/>
          </a:p>
        </p:txBody>
      </p:sp>
    </p:spTree>
    <p:extLst>
      <p:ext uri="{BB962C8B-B14F-4D97-AF65-F5344CB8AC3E}">
        <p14:creationId xmlns:p14="http://schemas.microsoft.com/office/powerpoint/2010/main" val="414089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696200" cy="1371600"/>
          </a:xfrm>
        </p:spPr>
        <p:txBody>
          <a:bodyPr/>
          <a:lstStyle/>
          <a:p>
            <a:r>
              <a:rPr lang="en-CA" dirty="0" smtClean="0"/>
              <a:t>Constraining </a:t>
            </a:r>
            <a:r>
              <a:rPr lang="en-CA" dirty="0" err="1" smtClean="0"/>
              <a:t>monopolE</a:t>
            </a:r>
            <a:r>
              <a:rPr lang="en-CA" dirty="0" smtClean="0"/>
              <a:t> hair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6627" name="Picture 3" descr="C:\Users\Avery Broderick\Desktop\Talks\Vancouver2015\Files\alpha1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61" y="2511534"/>
            <a:ext cx="4052600" cy="388851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very Broderick\Desktop\Talks\Vancouver2015\Files\alpha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1"/>
          <a:stretch/>
        </p:blipFill>
        <p:spPr bwMode="auto">
          <a:xfrm>
            <a:off x="457200" y="2511533"/>
            <a:ext cx="3929304" cy="388926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91400" y="2907062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/>
              <a:t>+TMT</a:t>
            </a:r>
            <a:endParaRPr lang="en-CA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4800" y="1676400"/>
                <a:ext cx="8382000" cy="656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1400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𝑠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=−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CA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b="0" i="1" smtClean="0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CA" sz="1400" b="0" i="1" smtClean="0">
                                  <a:latin typeface="Cambria Math"/>
                                </a:rPr>
                                <m:t>13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CA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400" b="0" i="1" smtClean="0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400" b="0" i="1" smtClean="0">
                                          <a:latin typeface="Cambria Math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CA" sz="1400" b="0" i="1" smtClean="0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sz="1400" b="0" i="1" smtClean="0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1−</m:t>
                          </m:r>
                          <m:f>
                            <m:fPr>
                              <m:ctrlPr>
                                <a:rPr lang="en-CA" sz="1400" b="0" i="1" smtClean="0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CA" sz="14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CA" sz="1400" b="0" i="1" smtClean="0">
                                  <a:latin typeface="Cambria Math"/>
                                </a:rPr>
                                <m:t>𝑀</m:t>
                              </m:r>
                            </m:num>
                            <m:den>
                              <m:r>
                                <a:rPr lang="en-CA" sz="1400" b="0" i="1" smtClean="0">
                                  <a:latin typeface="Cambria Math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  <m:r>
                        <a:rPr lang="en-CA" sz="1400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𝑡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CA" sz="1400" i="1">
                                      <a:latin typeface="Cambria Math"/>
                                    </a:rPr>
                                    <m:t>2</m:t>
                                  </m:r>
                                  <m:r>
                                    <a:rPr lang="en-CA" sz="1400" i="1">
                                      <a:latin typeface="Cambria Math"/>
                                    </a:rPr>
                                    <m:t>𝑀</m:t>
                                  </m:r>
                                </m:num>
                                <m:den>
                                  <m:r>
                                    <a:rPr lang="en-CA" sz="1400" i="1">
                                      <a:latin typeface="Cambria Math"/>
                                    </a:rPr>
                                    <m:t>𝑟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𝜃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CA" sz="1400" b="0" i="0" smtClean="0">
                              <a:latin typeface="Cambria Math"/>
                            </a:rPr>
                            <m:t>sin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sz="1400" b="0" i="1" smtClean="0">
                          <a:latin typeface="Cambria Math"/>
                        </a:rPr>
                        <m:t>𝜃</m:t>
                      </m:r>
                      <m:d>
                        <m:dPr>
                          <m:begChr m:val="["/>
                          <m:endChr m:val="]"/>
                          <m:ctrlPr>
                            <a:rPr lang="en-CA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CA" sz="1400" i="1">
                              <a:latin typeface="Cambria Math"/>
                            </a:rPr>
                            <m:t>1+</m:t>
                          </m:r>
                          <m:sSub>
                            <m:sSub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CA" sz="1400" i="1">
                                  <a:latin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CA" sz="1400" i="1">
                                  <a:latin typeface="Cambria Math"/>
                                </a:rPr>
                                <m:t>13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CA" sz="1400" i="1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CA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CA" sz="1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𝑀</m:t>
                                      </m:r>
                                    </m:num>
                                    <m:den>
                                      <m:r>
                                        <a:rPr lang="en-CA" sz="1400" i="1">
                                          <a:latin typeface="Cambria Math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CA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r>
                        <a:rPr lang="en-CA" sz="1400" b="0" i="1" smtClean="0">
                          <a:latin typeface="Cambria Math"/>
                        </a:rPr>
                        <m:t>𝑑</m:t>
                      </m:r>
                      <m:sSup>
                        <m:sSupPr>
                          <m:ctrlPr>
                            <a:rPr lang="en-CA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1400" b="0" i="1" smtClean="0">
                              <a:latin typeface="Cambria Math"/>
                            </a:rPr>
                            <m:t>𝜙</m:t>
                          </m:r>
                        </m:e>
                        <m:sup>
                          <m:r>
                            <a:rPr lang="en-CA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CA" sz="1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676400"/>
                <a:ext cx="8382000" cy="6562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10781" y="1371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/>
              <a:t>Johannsen</a:t>
            </a:r>
            <a:r>
              <a:rPr lang="en-CA" dirty="0" smtClean="0"/>
              <a:t> (2013)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0907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Quadrupole Hair:</a:t>
            </a:r>
            <a:br>
              <a:rPr lang="en-CA" dirty="0" smtClean="0"/>
            </a:br>
            <a:r>
              <a:rPr lang="en-CA" dirty="0" smtClean="0"/>
              <a:t>Limits on Quasi-Kerr</a:t>
            </a:r>
            <a:endParaRPr lang="en-CA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3856037"/>
                <a:ext cx="8001000" cy="2697163"/>
              </a:xfrm>
            </p:spPr>
            <p:txBody>
              <a:bodyPr/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dirty="0" smtClean="0"/>
                  <a:t>Solution to vacuum Einstein equations when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CA" b="1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CA" b="1" i="1" smtClean="0">
                            <a:latin typeface="Cambria Math"/>
                          </a:rPr>
                          <m:t>𝒂</m:t>
                        </m:r>
                      </m:e>
                    </m:d>
                    <m:r>
                      <a:rPr lang="en-CA" b="1" i="1" smtClean="0">
                        <a:latin typeface="Cambria Math"/>
                      </a:rPr>
                      <m:t>≪</m:t>
                    </m:r>
                    <m:r>
                      <a:rPr lang="en-CA" b="1" i="1" smtClean="0">
                        <a:latin typeface="Cambria Math"/>
                      </a:rPr>
                      <m:t>𝑴</m:t>
                    </m:r>
                  </m:oMath>
                </a14:m>
                <a:endParaRPr lang="en-CA" b="1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dirty="0" smtClean="0"/>
                  <a:t>Adds </a:t>
                </a:r>
                <a:r>
                  <a:rPr lang="en-CA" dirty="0" err="1" smtClean="0"/>
                  <a:t>quadrupolar</a:t>
                </a:r>
                <a:r>
                  <a:rPr lang="en-CA" dirty="0" smtClean="0"/>
                  <a:t> perturbation </a:t>
                </a:r>
                <a:br>
                  <a:rPr lang="en-CA" dirty="0" smtClean="0"/>
                </a:br>
                <a:r>
                  <a:rPr lang="en-CA" dirty="0" smtClean="0"/>
                  <a:t>(based on </a:t>
                </a:r>
                <a:r>
                  <a:rPr lang="en-CA" dirty="0" err="1" smtClean="0"/>
                  <a:t>Hartle</a:t>
                </a:r>
                <a:r>
                  <a:rPr lang="en-CA" dirty="0" smtClean="0"/>
                  <a:t>-Thorne metric for slowly spinning neutron stars!)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CA" dirty="0" smtClean="0"/>
                  <a:t>No-hair theorems </a:t>
                </a:r>
                <a:r>
                  <a:rPr lang="en-CA" dirty="0" smtClean="0">
                    <a:sym typeface="Wingdings" panose="05000000000000000000" pitchFamily="2" charset="2"/>
                  </a:rPr>
                  <a:t> Quasi-Kerr metric must be sick!  It is inside </a:t>
                </a:r>
                <a14:m>
                  <m:oMath xmlns:m="http://schemas.openxmlformats.org/officeDocument/2006/math">
                    <m:r>
                      <a:rPr lang="en-CA" b="1" i="1" smtClean="0">
                        <a:latin typeface="Cambria Math"/>
                        <a:sym typeface="Wingdings" panose="05000000000000000000" pitchFamily="2" charset="2"/>
                      </a:rPr>
                      <m:t>𝟐</m:t>
                    </m:r>
                    <m:r>
                      <a:rPr lang="en-CA" b="1" i="1" smtClean="0">
                        <a:latin typeface="Cambria Math"/>
                        <a:sym typeface="Wingdings" panose="05000000000000000000" pitchFamily="2" charset="2"/>
                      </a:rPr>
                      <m:t>𝑴</m:t>
                    </m:r>
                  </m:oMath>
                </a14:m>
                <a:r>
                  <a:rPr lang="en-CA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3856037"/>
                <a:ext cx="8001000" cy="2697163"/>
              </a:xfrm>
              <a:blipFill rotWithShape="1">
                <a:blip r:embed="rId2"/>
                <a:stretch>
                  <a:fillRect l="-609" t="-1131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685800" y="1752600"/>
                <a:ext cx="6172200" cy="6345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CA" sz="3200" b="0" i="1" smtClean="0">
                              <a:latin typeface="Cambria Math"/>
                            </a:rPr>
                            <m:t>𝜇𝜈</m:t>
                          </m:r>
                        </m:sub>
                      </m:sSub>
                      <m:r>
                        <a:rPr lang="en-CA" sz="32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𝑔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𝜇𝜈</m:t>
                          </m:r>
                        </m:sub>
                        <m:sup>
                          <m:r>
                            <a:rPr lang="en-CA" sz="3200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𝐾</m:t>
                          </m:r>
                        </m:sup>
                      </m:sSubSup>
                      <m:r>
                        <a:rPr lang="en-CA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en-CA" sz="3200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𝜖</m:t>
                      </m:r>
                      <m:sSub>
                        <m:sSubPr>
                          <m:ctrlPr>
                            <a:rPr lang="en-CA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CA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CA" sz="32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CA" sz="32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85800" y="1752600"/>
                <a:ext cx="6172200" cy="63459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2496492"/>
                <a:ext cx="914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𝑀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𝑀</m:t>
                      </m:r>
                    </m:oMath>
                  </m:oMathPara>
                </a14:m>
                <a:endParaRPr lang="en-CA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2496492"/>
                <a:ext cx="914400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202225" y="2496492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𝐽</m:t>
                      </m:r>
                      <m:r>
                        <a:rPr lang="en-CA" b="0" i="1" smtClean="0">
                          <a:latin typeface="Cambria Math"/>
                        </a:rPr>
                        <m:t>=</m:t>
                      </m:r>
                      <m:r>
                        <a:rPr lang="en-CA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𝑎𝑀</m:t>
                      </m:r>
                    </m:oMath>
                  </m:oMathPara>
                </a14:m>
                <a:endParaRPr lang="en-CA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225" y="2496492"/>
                <a:ext cx="1676400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57400" y="2516312"/>
                <a:ext cx="2895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b="0" i="1" smtClean="0">
                          <a:latin typeface="Cambria Math"/>
                        </a:rPr>
                        <m:t>𝑄</m:t>
                      </m:r>
                      <m:r>
                        <a:rPr lang="en-CA" b="0" i="1" smtClean="0">
                          <a:latin typeface="Cambria Math"/>
                        </a:rPr>
                        <m:t>=−</m:t>
                      </m:r>
                      <m:sSup>
                        <m:sSupPr>
                          <m:ctrlPr>
                            <a:rPr lang="en-CA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𝑎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CA" b="0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𝑀</m:t>
                      </m:r>
                      <m:r>
                        <a:rPr lang="en-CA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en-CA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𝜖</m:t>
                      </m:r>
                      <m:sSup>
                        <m:sSupPr>
                          <m:ctrlP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𝑀</m:t>
                          </m:r>
                        </m:e>
                        <m:sup>
                          <m:r>
                            <a:rPr lang="en-CA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CA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516312"/>
                <a:ext cx="2895600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3" descr="C:\Users\Avery Broderick\Desktop\Talks\SantaFe2013\Figures\QKfigs\fig2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73286"/>
            <a:ext cx="1499780" cy="14851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very Broderick\Desktop\Talks\SantaFe2013\Figures\QKfigs\fig2b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327" y="1327334"/>
            <a:ext cx="1499780" cy="14851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very Broderick\Desktop\Talks\SantaFe2013\Figures\QKfigs\fig2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510" y="1958414"/>
            <a:ext cx="1499780" cy="148512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45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571500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52718"/>
                <a:ext cx="7772400" cy="1371600"/>
              </a:xfrm>
            </p:spPr>
            <p:txBody>
              <a:bodyPr/>
              <a:lstStyle/>
              <a:p>
                <a:r>
                  <a:rPr lang="en-CA" dirty="0" smtClean="0"/>
                  <a:t>Limits on Violations of GR</a:t>
                </a:r>
                <a:br>
                  <a:rPr lang="en-CA" dirty="0" smtClean="0"/>
                </a:br>
                <a:r>
                  <a:rPr lang="en-CA" dirty="0" smtClean="0"/>
                  <a:t>in January (</a:t>
                </a:r>
                <a14:m>
                  <m:oMath xmlns:m="http://schemas.openxmlformats.org/officeDocument/2006/math">
                    <m:r>
                      <a:rPr lang="en-CA" b="0" i="1" smtClean="0">
                        <a:latin typeface="Cambria Math"/>
                      </a:rPr>
                      <m:t>|</m:t>
                    </m:r>
                    <m:r>
                      <a:rPr lang="en-CA" b="0" i="1" smtClean="0">
                        <a:latin typeface="Cambria Math"/>
                      </a:rPr>
                      <m:t>𝑉</m:t>
                    </m:r>
                    <m:r>
                      <a:rPr lang="en-CA" b="0" i="1" smtClean="0">
                        <a:latin typeface="Cambria Math"/>
                      </a:rPr>
                      <m:t>|</m:t>
                    </m:r>
                  </m:oMath>
                </a14:m>
                <a:r>
                  <a:rPr lang="en-CA" dirty="0" smtClean="0"/>
                  <a:t> through 2009)</a:t>
                </a:r>
                <a:endParaRPr lang="en-CA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52718"/>
                <a:ext cx="7772400" cy="1371600"/>
              </a:xfrm>
              <a:blipFill rotWithShape="1">
                <a:blip r:embed="rId3"/>
                <a:stretch>
                  <a:fillRect l="-2353" b="-1688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8390610">
            <a:off x="2868291" y="22341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Constant disk inner-edge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73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63" y="1706579"/>
            <a:ext cx="5894886" cy="463537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/>
          <a:lstStyle/>
          <a:p>
            <a:r>
              <a:rPr lang="en-CA" dirty="0" smtClean="0"/>
              <a:t>Limits on Violations of GR</a:t>
            </a:r>
            <a:br>
              <a:rPr lang="en-CA" dirty="0" smtClean="0"/>
            </a:br>
            <a:r>
              <a:rPr lang="en-CA" dirty="0" smtClean="0"/>
              <a:t>in September (+ CP through 2013)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8390610">
            <a:off x="2868291" y="22341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Constant disk inner-edge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676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772400" cy="1371600"/>
          </a:xfrm>
        </p:spPr>
        <p:txBody>
          <a:bodyPr/>
          <a:lstStyle/>
          <a:p>
            <a:r>
              <a:rPr lang="en-CA" dirty="0" smtClean="0"/>
              <a:t>Limits on Violations of GR</a:t>
            </a:r>
            <a:br>
              <a:rPr lang="en-CA" dirty="0" smtClean="0"/>
            </a:br>
            <a:r>
              <a:rPr lang="en-CA" dirty="0" smtClean="0"/>
              <a:t>in single night Next year!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163" y="1706579"/>
            <a:ext cx="5894886" cy="4635374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720800"/>
            <a:ext cx="4894442" cy="39536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8390610">
            <a:off x="2868291" y="2234166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Constant disk inner-edge</a:t>
            </a:r>
            <a:endParaRPr lang="en-C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t="4221" r="18516" b="16018"/>
          <a:stretch/>
        </p:blipFill>
        <p:spPr>
          <a:xfrm>
            <a:off x="3204027" y="3943497"/>
            <a:ext cx="99425" cy="6894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3204027" y="1143000"/>
            <a:ext cx="986973" cy="2800498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04027" y="4012437"/>
            <a:ext cx="1520373" cy="102363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8" descr="spt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0" t="2142" r="2824" b="33571"/>
          <a:stretch>
            <a:fillRect/>
          </a:stretch>
        </p:blipFill>
        <p:spPr bwMode="auto">
          <a:xfrm flipH="1">
            <a:off x="3908643" y="5464761"/>
            <a:ext cx="1207407" cy="1249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2" descr="LM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7291" r="6944" b="20833"/>
          <a:stretch>
            <a:fillRect/>
          </a:stretch>
        </p:blipFill>
        <p:spPr bwMode="auto">
          <a:xfrm flipH="1">
            <a:off x="5257800" y="5464761"/>
            <a:ext cx="990600" cy="1084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6" t="41994" r="48428" b="35993"/>
          <a:stretch/>
        </p:blipFill>
        <p:spPr bwMode="auto">
          <a:xfrm>
            <a:off x="6400800" y="5150859"/>
            <a:ext cx="2285503" cy="149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08643" y="5464761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SPT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39693" y="547782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LMT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00800" y="5150859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5800" y="4724399"/>
            <a:ext cx="2840982" cy="1384995"/>
          </a:xfrm>
          <a:prstGeom prst="rect">
            <a:avLst/>
          </a:prstGeom>
          <a:solidFill>
            <a:schemeClr val="bg1">
              <a:alpha val="81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2800" i="1" dirty="0" smtClean="0"/>
              <a:t>1% precision strong-field tests of GR imminent!</a:t>
            </a:r>
          </a:p>
        </p:txBody>
      </p:sp>
    </p:spTree>
    <p:extLst>
      <p:ext uri="{BB962C8B-B14F-4D97-AF65-F5344CB8AC3E}">
        <p14:creationId xmlns:p14="http://schemas.microsoft.com/office/powerpoint/2010/main" val="21929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9" y="-514397"/>
            <a:ext cx="7886701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286000" y="2133600"/>
            <a:ext cx="3581400" cy="2170824"/>
          </a:xfrm>
          <a:prstGeom prst="straightConnector1">
            <a:avLst/>
          </a:prstGeom>
          <a:ln w="53975">
            <a:solidFill>
              <a:schemeClr val="bg1">
                <a:lumMod val="75000"/>
              </a:scheme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 rot="1919584">
                <a:off x="2476499" y="2717752"/>
                <a:ext cx="3200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53 </m:t>
                      </m:r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𝜇</m:t>
                      </m:r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𝑎𝑠</m:t>
                      </m:r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≈3×</m:t>
                      </m:r>
                      <m:sSup>
                        <m:sSupPr>
                          <m:ctrlPr>
                            <a:rPr lang="en-CA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CA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CA" sz="2400" b="0" i="1" smtClean="0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−7</m:t>
                          </m:r>
                        </m:sup>
                      </m:sSup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 </m:t>
                      </m:r>
                      <m:r>
                        <a:rPr lang="en-CA" sz="2400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𝑟𝑎𝑑</m:t>
                      </m:r>
                    </m:oMath>
                  </m:oMathPara>
                </a14:m>
                <a:endParaRPr lang="en-CA" sz="2400" dirty="0">
                  <a:solidFill>
                    <a:schemeClr val="bg1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19584">
                <a:off x="2476499" y="2717752"/>
                <a:ext cx="3200400" cy="46166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Direct Imaging is </a:t>
            </a:r>
            <a:br>
              <a:rPr lang="en-CA" dirty="0" smtClean="0"/>
            </a:br>
            <a:r>
              <a:rPr lang="en-CA" dirty="0" smtClean="0"/>
              <a:t>Easier Said than done …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4572000"/>
            <a:ext cx="27235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</a:rPr>
              <a:t>Galactic</a:t>
            </a:r>
          </a:p>
          <a:p>
            <a:r>
              <a:rPr lang="en-CA" sz="3200" dirty="0" smtClean="0">
                <a:solidFill>
                  <a:schemeClr val="bg1"/>
                </a:solidFill>
              </a:rPr>
              <a:t>Center</a:t>
            </a:r>
          </a:p>
          <a:p>
            <a:r>
              <a:rPr lang="en-CA" sz="3200" dirty="0" smtClean="0">
                <a:solidFill>
                  <a:schemeClr val="bg1"/>
                </a:solidFill>
              </a:rPr>
              <a:t>(</a:t>
            </a:r>
            <a:r>
              <a:rPr lang="en-CA" sz="3200" dirty="0" err="1" smtClean="0">
                <a:solidFill>
                  <a:schemeClr val="bg1"/>
                </a:solidFill>
              </a:rPr>
              <a:t>Sgr</a:t>
            </a:r>
            <a:r>
              <a:rPr lang="en-CA" sz="3200" dirty="0" smtClean="0">
                <a:solidFill>
                  <a:schemeClr val="bg1"/>
                </a:solidFill>
              </a:rPr>
              <a:t> A*)</a:t>
            </a:r>
            <a:endParaRPr lang="en-CA" sz="32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248400" y="4114800"/>
            <a:ext cx="2743200" cy="2393337"/>
            <a:chOff x="6248400" y="4114800"/>
            <a:chExt cx="2743200" cy="2393337"/>
          </a:xfrm>
        </p:grpSpPr>
        <p:pic>
          <p:nvPicPr>
            <p:cNvPr id="9" name="Picture 2" descr="C:\Transfer\Talks\UPitt2011\Colloquium\NewFigs\VLBA1_l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47" b="96092" l="10000" r="97167">
                          <a14:foregroundMark x1="27500" y1="42629" x2="27500" y2="42629"/>
                          <a14:foregroundMark x1="28167" y1="41030" x2="28167" y2="41030"/>
                          <a14:foregroundMark x1="40500" y1="30728" x2="37833" y2="34636"/>
                          <a14:foregroundMark x1="41667" y1="50799" x2="46667" y2="41563"/>
                          <a14:foregroundMark x1="63000" y1="38188" x2="49167" y2="38011"/>
                          <a14:foregroundMark x1="67000" y1="63055" x2="69333" y2="58437"/>
                          <a14:foregroundMark x1="59333" y1="41208" x2="59333" y2="41208"/>
                          <a14:foregroundMark x1="69000" y1="63588" x2="65500" y2="63055"/>
                          <a14:backgroundMark x1="24833" y1="34281" x2="24833" y2="34281"/>
                        </a14:backgroundRemoval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114800"/>
              <a:ext cx="2453940" cy="2302615"/>
            </a:xfrm>
            <a:prstGeom prst="rect">
              <a:avLst/>
            </a:prstGeom>
            <a:noFill/>
          </p:spPr>
        </p:pic>
        <p:sp>
          <p:nvSpPr>
            <p:cNvPr id="10" name="TextBox 9"/>
            <p:cNvSpPr txBox="1"/>
            <p:nvPr/>
          </p:nvSpPr>
          <p:spPr>
            <a:xfrm>
              <a:off x="7391400" y="5861806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>
                  <a:solidFill>
                    <a:schemeClr val="bg1"/>
                  </a:solidFill>
                </a:rPr>
                <a:t>Very Long Baseline Array</a:t>
              </a:r>
              <a:endParaRPr lang="en-CA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8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very Broderick\Desktop\Talks\Heraeus2014\CPs\dchive_bes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64008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20660" y="1455405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915400" cy="1371600"/>
          </a:xfrm>
        </p:spPr>
        <p:txBody>
          <a:bodyPr/>
          <a:lstStyle/>
          <a:p>
            <a:r>
              <a:rPr lang="en-CA" dirty="0" smtClean="0"/>
              <a:t>Possibilities for </a:t>
            </a:r>
            <a:r>
              <a:rPr lang="en-CA" dirty="0" err="1" smtClean="0"/>
              <a:t>Spacetime</a:t>
            </a:r>
            <a:r>
              <a:rPr lang="en-CA" dirty="0" smtClean="0"/>
              <a:t> Tomography!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6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39705">
            <a:off x="810810" y="5283341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6391">
            <a:off x="813480" y="3304806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96669" y="1600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|V| Data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3505199" y="16002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/>
              <a:t>Closure Phase Data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7134910" y="6344689"/>
            <a:ext cx="1676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050" dirty="0" smtClean="0"/>
              <a:t>Courtesy of Vincent Fish &amp; EHT Collaboration</a:t>
            </a:r>
            <a:endParaRPr lang="en-CA" sz="1050" dirty="0"/>
          </a:p>
        </p:txBody>
      </p:sp>
      <p:sp>
        <p:nvSpPr>
          <p:cNvPr id="3" name="TextBox 2"/>
          <p:cNvSpPr txBox="1"/>
          <p:nvPr/>
        </p:nvSpPr>
        <p:spPr>
          <a:xfrm>
            <a:off x="3106269" y="2438400"/>
            <a:ext cx="36755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i="1" dirty="0" smtClean="0">
                <a:solidFill>
                  <a:srgbClr val="00B050"/>
                </a:solidFill>
              </a:rPr>
              <a:t>BUT!! </a:t>
            </a:r>
          </a:p>
          <a:p>
            <a:pPr algn="ctr"/>
            <a:r>
              <a:rPr lang="en-CA" sz="3200" i="1" dirty="0" smtClean="0">
                <a:solidFill>
                  <a:srgbClr val="00B050"/>
                </a:solidFill>
              </a:rPr>
              <a:t>This was expected …</a:t>
            </a:r>
            <a:endParaRPr lang="en-CA" sz="3200" i="1" dirty="0">
              <a:solidFill>
                <a:srgbClr val="00B050"/>
              </a:solidFill>
            </a:endParaRPr>
          </a:p>
        </p:txBody>
      </p:sp>
      <p:pic>
        <p:nvPicPr>
          <p:cNvPr id="21" name="Picture 2" descr="C:\Users\Avery Broderick\Desktop\Talks\Heraeus2014\CPs\C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398286"/>
            <a:ext cx="3248710" cy="20787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6248400" y="4940587"/>
            <a:ext cx="990600" cy="7620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9" name="Group 18"/>
          <p:cNvGrpSpPr/>
          <p:nvPr/>
        </p:nvGrpSpPr>
        <p:grpSpPr>
          <a:xfrm>
            <a:off x="6103916" y="2082734"/>
            <a:ext cx="2706640" cy="2184465"/>
            <a:chOff x="5413649" y="3465257"/>
            <a:chExt cx="3069448" cy="247727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1"/>
            <a:stretch/>
          </p:blipFill>
          <p:spPr>
            <a:xfrm>
              <a:off x="5423272" y="3599385"/>
              <a:ext cx="3059825" cy="234315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3" name="TextBox 22"/>
            <p:cNvSpPr txBox="1"/>
            <p:nvPr/>
          </p:nvSpPr>
          <p:spPr>
            <a:xfrm>
              <a:off x="5413649" y="3465257"/>
              <a:ext cx="30694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CA" dirty="0" smtClean="0"/>
                <a:t>On Day 94 of 2011</a:t>
              </a:r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962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Could this be a hot spot?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5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9434">
            <a:off x="3333750" y="2307072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-Point Star 5"/>
          <p:cNvSpPr/>
          <p:nvPr/>
        </p:nvSpPr>
        <p:spPr>
          <a:xfrm>
            <a:off x="3276600" y="2895600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5-Point Star 6"/>
          <p:cNvSpPr/>
          <p:nvPr/>
        </p:nvSpPr>
        <p:spPr>
          <a:xfrm>
            <a:off x="4267200" y="1752600"/>
            <a:ext cx="685800" cy="685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5-Point Star 7"/>
          <p:cNvSpPr/>
          <p:nvPr/>
        </p:nvSpPr>
        <p:spPr>
          <a:xfrm>
            <a:off x="4838700" y="4191000"/>
            <a:ext cx="266700" cy="3048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5-Point Star 8"/>
          <p:cNvSpPr/>
          <p:nvPr/>
        </p:nvSpPr>
        <p:spPr>
          <a:xfrm>
            <a:off x="2667000" y="4343400"/>
            <a:ext cx="302777" cy="338373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5-Point Star 9"/>
          <p:cNvSpPr/>
          <p:nvPr/>
        </p:nvSpPr>
        <p:spPr>
          <a:xfrm>
            <a:off x="6172200" y="3655095"/>
            <a:ext cx="228600" cy="228600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650282"/>
            <a:ext cx="5408875" cy="437356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3505200" y="1981200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i="1" dirty="0" smtClean="0">
                <a:solidFill>
                  <a:srgbClr val="00B050"/>
                </a:solidFill>
              </a:rPr>
              <a:t>YES! </a:t>
            </a:r>
            <a:br>
              <a:rPr lang="en-CA" sz="3200" b="1" i="1" dirty="0" smtClean="0">
                <a:solidFill>
                  <a:srgbClr val="00B050"/>
                </a:solidFill>
              </a:rPr>
            </a:br>
            <a:r>
              <a:rPr lang="en-CA" sz="3200" b="1" i="1" dirty="0" smtClean="0">
                <a:solidFill>
                  <a:srgbClr val="00B050"/>
                </a:solidFill>
              </a:rPr>
              <a:t>But …</a:t>
            </a:r>
            <a:endParaRPr lang="en-CA" sz="3200" b="1" i="1" dirty="0">
              <a:solidFill>
                <a:srgbClr val="00B05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5" t="7240" r="17451" b="10659"/>
          <a:stretch/>
        </p:blipFill>
        <p:spPr>
          <a:xfrm>
            <a:off x="5943600" y="195289"/>
            <a:ext cx="2065767" cy="20782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t="5399" r="16852" b="10143"/>
          <a:stretch/>
        </p:blipFill>
        <p:spPr>
          <a:xfrm>
            <a:off x="7025177" y="2029391"/>
            <a:ext cx="2110967" cy="2138042"/>
          </a:xfrm>
          <a:prstGeom prst="rect">
            <a:avLst/>
          </a:prstGeom>
        </p:spPr>
      </p:pic>
      <p:pic>
        <p:nvPicPr>
          <p:cNvPr id="19" name="Picture 18" descr="secondary_image.pn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1557" t="3804" r="7537"/>
          <a:stretch>
            <a:fillRect/>
          </a:stretch>
        </p:blipFill>
        <p:spPr>
          <a:xfrm>
            <a:off x="1645309" y="3652468"/>
            <a:ext cx="2803079" cy="22149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primary_image.pn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10113" t="3872" r="7537"/>
          <a:stretch>
            <a:fillRect/>
          </a:stretch>
        </p:blipFill>
        <p:spPr>
          <a:xfrm>
            <a:off x="304800" y="1761667"/>
            <a:ext cx="2796294" cy="21692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918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610600" cy="914082"/>
          </a:xfrm>
        </p:spPr>
        <p:txBody>
          <a:bodyPr>
            <a:normAutofit/>
          </a:bodyPr>
          <a:lstStyle/>
          <a:p>
            <a:r>
              <a:rPr lang="en-CA" dirty="0" smtClean="0"/>
              <a:t>Closure Phase Variability revisited!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n-NO" smtClean="0"/>
              <a:t>Vancouver, Testing Gravity, 16.1.15</a:t>
            </a:r>
            <a:endParaRPr lang="en-CA"/>
          </a:p>
        </p:txBody>
      </p:sp>
      <p:pic>
        <p:nvPicPr>
          <p:cNvPr id="19" name="Picture 3" descr="hawaii-carma8-apex-spin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659082" y="408010"/>
            <a:ext cx="4214039" cy="6264374"/>
          </a:xfrm>
          <a:prstGeom prst="rect">
            <a:avLst/>
          </a:prstGeom>
          <a:noFill/>
        </p:spPr>
      </p:pic>
      <p:pic>
        <p:nvPicPr>
          <p:cNvPr id="20" name="Picture 4" descr="hawaii-carma8-alma10-spin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394270">
            <a:off x="3670457" y="410157"/>
            <a:ext cx="4202978" cy="6250548"/>
          </a:xfrm>
          <a:prstGeom prst="rect">
            <a:avLst/>
          </a:prstGeom>
          <a:noFill/>
        </p:spPr>
      </p:pic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285720" y="5286388"/>
            <a:ext cx="17823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/>
              <a:t>a </a:t>
            </a:r>
            <a:r>
              <a:rPr lang="en-US" dirty="0"/>
              <a:t>= 0.9</a:t>
            </a:r>
          </a:p>
          <a:p>
            <a:r>
              <a:rPr lang="en-US" dirty="0"/>
              <a:t>Hot-spot at ~ </a:t>
            </a:r>
            <a:r>
              <a:rPr lang="en-US" dirty="0" smtClean="0"/>
              <a:t>6M</a:t>
            </a:r>
            <a:endParaRPr lang="en-US" baseline="-25000" dirty="0"/>
          </a:p>
          <a:p>
            <a:r>
              <a:rPr lang="en-US" dirty="0"/>
              <a:t>Period = 27 min.</a:t>
            </a:r>
          </a:p>
        </p:txBody>
      </p:sp>
      <p:grpSp>
        <p:nvGrpSpPr>
          <p:cNvPr id="3" name="Group 21"/>
          <p:cNvGrpSpPr/>
          <p:nvPr/>
        </p:nvGrpSpPr>
        <p:grpSpPr>
          <a:xfrm>
            <a:off x="428596" y="4071942"/>
            <a:ext cx="2053842" cy="1071570"/>
            <a:chOff x="428596" y="2214554"/>
            <a:chExt cx="821537" cy="428628"/>
          </a:xfrm>
        </p:grpSpPr>
        <p:grpSp>
          <p:nvGrpSpPr>
            <p:cNvPr id="5" name="Group 10"/>
            <p:cNvGrpSpPr/>
            <p:nvPr/>
          </p:nvGrpSpPr>
          <p:grpSpPr>
            <a:xfrm>
              <a:off x="428596" y="2214554"/>
              <a:ext cx="821537" cy="428628"/>
              <a:chOff x="321439" y="4286256"/>
              <a:chExt cx="821537" cy="428628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21439" y="4286256"/>
                <a:ext cx="750099" cy="428628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000100" y="4429132"/>
                <a:ext cx="142876" cy="142876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731520" y="2365373"/>
              <a:ext cx="142876" cy="14287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5" name="Straight Arrow Connector 24"/>
            <p:cNvCxnSpPr>
              <a:endCxn id="26" idx="0"/>
            </p:cNvCxnSpPr>
            <p:nvPr/>
          </p:nvCxnSpPr>
          <p:spPr>
            <a:xfrm rot="5400000" flipH="1" flipV="1">
              <a:off x="720095" y="2297894"/>
              <a:ext cx="166890" cy="211"/>
            </a:xfrm>
            <a:prstGeom prst="straightConnector1">
              <a:avLst/>
            </a:prstGeom>
            <a:ln w="28575">
              <a:solidFill>
                <a:srgbClr val="FFFF00"/>
              </a:solidFill>
              <a:headEnd type="none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27"/>
          <p:cNvGrpSpPr/>
          <p:nvPr/>
        </p:nvGrpSpPr>
        <p:grpSpPr>
          <a:xfrm>
            <a:off x="285720" y="1428736"/>
            <a:ext cx="2214578" cy="2188828"/>
            <a:chOff x="1785918" y="2758230"/>
            <a:chExt cx="1357322" cy="1341540"/>
          </a:xfrm>
        </p:grpSpPr>
        <p:pic>
          <p:nvPicPr>
            <p:cNvPr id="29" name="Picture 28" descr="telescopes.png"/>
            <p:cNvPicPr>
              <a:picLocks noChangeAspect="1"/>
            </p:cNvPicPr>
            <p:nvPr/>
          </p:nvPicPr>
          <p:blipFill>
            <a:blip r:embed="rId5" cstate="print"/>
            <a:srcRect l="4577" t="5633" r="4577" b="4577"/>
            <a:stretch>
              <a:fillRect/>
            </a:stretch>
          </p:blipFill>
          <p:spPr>
            <a:xfrm>
              <a:off x="1785918" y="2758230"/>
              <a:ext cx="1357322" cy="1341540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 flipV="1">
              <a:off x="2123527" y="2780985"/>
              <a:ext cx="400519" cy="15114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143108" y="2928936"/>
              <a:ext cx="882162" cy="54496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16200000" flipV="1">
              <a:off x="2420644" y="2876834"/>
              <a:ext cx="700472" cy="508781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2643174" y="5715016"/>
            <a:ext cx="3714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 err="1" smtClean="0"/>
              <a:t>Doeleman</a:t>
            </a:r>
            <a:r>
              <a:rPr lang="en-CA" sz="1400" dirty="0" smtClean="0"/>
              <a:t>, Fish, A.E.B., Loeb &amp; Rogers (2009)</a:t>
            </a:r>
            <a:endParaRPr lang="en-CA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937519" y="1480314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CA" baseline="-25000" dirty="0" smtClean="0">
                <a:solidFill>
                  <a:schemeClr val="bg1"/>
                </a:solidFill>
                <a:latin typeface="Symbol" pitchFamily="18" charset="2"/>
              </a:rPr>
              <a:t>12</a:t>
            </a:r>
            <a:endParaRPr lang="en-CA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714480" y="17144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CA" baseline="-25000" dirty="0" smtClean="0">
                <a:solidFill>
                  <a:schemeClr val="bg1"/>
                </a:solidFill>
                <a:latin typeface="Symbol" pitchFamily="18" charset="2"/>
              </a:rPr>
              <a:t>23</a:t>
            </a:r>
            <a:endParaRPr lang="en-CA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00100" y="1928802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CA" baseline="-25000" dirty="0" smtClean="0">
                <a:solidFill>
                  <a:schemeClr val="bg1"/>
                </a:solidFill>
                <a:latin typeface="Symbol" pitchFamily="18" charset="2"/>
              </a:rPr>
              <a:t>31</a:t>
            </a:r>
            <a:endParaRPr lang="en-CA" dirty="0">
              <a:solidFill>
                <a:schemeClr val="bg1"/>
              </a:solidFill>
              <a:latin typeface="Symbol" pitchFamily="18" charset="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72050" y="229813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i="1" dirty="0" smtClean="0"/>
              <a:t>Expect ~5x better!</a:t>
            </a:r>
            <a:endParaRPr lang="en-CA" sz="2400" i="1" dirty="0"/>
          </a:p>
        </p:txBody>
      </p:sp>
    </p:spTree>
    <p:extLst>
      <p:ext uri="{BB962C8B-B14F-4D97-AF65-F5344CB8AC3E}">
        <p14:creationId xmlns:p14="http://schemas.microsoft.com/office/powerpoint/2010/main" val="25927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Tracking spots with Polarization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pic>
        <p:nvPicPr>
          <p:cNvPr id="27650" name="Picture 2" descr="C:\Users\Avery Broderick\Desktop\Talks\Vancouver2015\Files\pol_astr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828800"/>
            <a:ext cx="7901716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9525000" y="1837015"/>
            <a:ext cx="3279160" cy="3188732"/>
            <a:chOff x="5498068" y="381000"/>
            <a:chExt cx="3279160" cy="318873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8" name="Rectangle 7"/>
            <p:cNvSpPr/>
            <p:nvPr/>
          </p:nvSpPr>
          <p:spPr>
            <a:xfrm>
              <a:off x="5498068" y="381000"/>
              <a:ext cx="3279160" cy="3188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7651" name="Picture 3" descr="C:\Users\Avery Broderick\Desktop\Talks\Vancouver2015\Files\aorb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473560"/>
              <a:ext cx="2986028" cy="2710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005572" y="2971800"/>
              <a:ext cx="26812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CA" dirty="0" smtClean="0"/>
                <a:t>-50   -25     0      25     50</a:t>
              </a:r>
              <a:endParaRPr lang="en-CA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15000" y="381000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/>
                <a:t>50</a:t>
              </a:r>
              <a:endParaRPr lang="en-CA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15000" y="926068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/>
                <a:t>25</a:t>
              </a:r>
              <a:endParaRPr lang="en-CA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15000" y="1611868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/>
                <a:t>0</a:t>
              </a:r>
              <a:endParaRPr lang="en-CA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38800" y="2209800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/>
                <a:t>-25</a:t>
              </a:r>
              <a:endParaRPr lang="en-CA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38800" y="2754868"/>
              <a:ext cx="533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dirty="0" smtClean="0"/>
                <a:t>-50</a:t>
              </a:r>
              <a:endParaRPr lang="en-CA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6629400" y="3200400"/>
                  <a:ext cx="1524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/>
                          </a:rPr>
                          <m:t>Δ</m:t>
                        </m:r>
                        <m:r>
                          <a:rPr lang="en-CA" b="0" i="1" smtClean="0">
                            <a:latin typeface="Cambria Math"/>
                          </a:rPr>
                          <m:t>𝑥</m:t>
                        </m:r>
                        <m:r>
                          <a:rPr lang="en-CA" b="0" i="1" smtClean="0">
                            <a:latin typeface="Cambria Math"/>
                          </a:rPr>
                          <m:t> (</m:t>
                        </m:r>
                        <m:r>
                          <a:rPr lang="en-CA" b="0" i="1" smtClean="0">
                            <a:latin typeface="Cambria Math"/>
                          </a:rPr>
                          <m:t>𝜇</m:t>
                        </m:r>
                        <m:r>
                          <a:rPr lang="en-CA" b="0" i="1" smtClean="0">
                            <a:latin typeface="Cambria Math"/>
                          </a:rPr>
                          <m:t>𝑎𝑠</m:t>
                        </m:r>
                        <m:r>
                          <a:rPr lang="en-CA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400" y="3200400"/>
                  <a:ext cx="1524000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 rot="16200000">
                  <a:off x="4920734" y="1606060"/>
                  <a:ext cx="1524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CA" b="0" i="0" smtClean="0">
                            <a:latin typeface="Cambria Math"/>
                          </a:rPr>
                          <m:t>Δ</m:t>
                        </m:r>
                        <m:r>
                          <a:rPr lang="en-CA" b="0" i="1" smtClean="0">
                            <a:latin typeface="Cambria Math"/>
                          </a:rPr>
                          <m:t>𝑦</m:t>
                        </m:r>
                        <m:r>
                          <a:rPr lang="en-CA" b="0" i="1" smtClean="0">
                            <a:latin typeface="Cambria Math"/>
                          </a:rPr>
                          <m:t> (</m:t>
                        </m:r>
                        <m:r>
                          <a:rPr lang="en-CA" b="0" i="1" smtClean="0">
                            <a:latin typeface="Cambria Math"/>
                          </a:rPr>
                          <m:t>𝜇</m:t>
                        </m:r>
                        <m:r>
                          <a:rPr lang="en-CA" b="0" i="1" smtClean="0">
                            <a:latin typeface="Cambria Math"/>
                          </a:rPr>
                          <m:t>𝑎𝑠</m:t>
                        </m:r>
                        <m:r>
                          <a:rPr lang="en-CA" b="0" i="1" smtClean="0">
                            <a:latin typeface="Cambria Math"/>
                          </a:rPr>
                          <m:t>)</m:t>
                        </m:r>
                      </m:oMath>
                    </m:oMathPara>
                  </a14:m>
                  <a:endParaRPr lang="en-CA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4920734" y="1606060"/>
                  <a:ext cx="1524000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1667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210" y="304800"/>
            <a:ext cx="3194590" cy="317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638800" y="60198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/>
              <a:t>Johnson et al. (2014)</a:t>
            </a:r>
            <a:endParaRPr lang="en-CA" dirty="0"/>
          </a:p>
        </p:txBody>
      </p:sp>
      <p:grpSp>
        <p:nvGrpSpPr>
          <p:cNvPr id="17" name="Group 16"/>
          <p:cNvGrpSpPr/>
          <p:nvPr/>
        </p:nvGrpSpPr>
        <p:grpSpPr>
          <a:xfrm>
            <a:off x="6248400" y="3164432"/>
            <a:ext cx="3009900" cy="2474368"/>
            <a:chOff x="2705100" y="3058180"/>
            <a:chExt cx="3009900" cy="2474368"/>
          </a:xfrm>
        </p:grpSpPr>
        <p:pic>
          <p:nvPicPr>
            <p:cNvPr id="27654" name="Picture 6" descr="C:\Users\Avery Broderick\Desktop\Talks\Vancouver2015\Files\GRAVITY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067884"/>
              <a:ext cx="2971800" cy="2464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2705100" y="3058180"/>
              <a:ext cx="2019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cf. GRAVITY  </a:t>
              </a:r>
              <a:endParaRPr lang="en-CA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3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very Broderick\Desktop\Talks\Heraeus2014\SgrA_bestfit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609600"/>
            <a:ext cx="7886701" cy="788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5791200" cy="1371600"/>
          </a:xfrm>
        </p:spPr>
        <p:txBody>
          <a:bodyPr/>
          <a:lstStyle/>
          <a:p>
            <a:r>
              <a:rPr lang="en-CA" dirty="0" err="1" smtClean="0"/>
              <a:t>SummarY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373563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bg1"/>
                </a:solidFill>
              </a:rPr>
              <a:t>Sub-event horizon structure already detected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in astrophysical black holes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bg1"/>
                </a:solidFill>
              </a:rPr>
              <a:t>EHT provides a heterogeneous data set, and is part of a </a:t>
            </a:r>
            <a:br>
              <a:rPr lang="en-CA" sz="2400" dirty="0" smtClean="0">
                <a:solidFill>
                  <a:schemeClr val="bg1"/>
                </a:solidFill>
              </a:rPr>
            </a:br>
            <a:r>
              <a:rPr lang="en-CA" sz="2400" dirty="0" smtClean="0">
                <a:solidFill>
                  <a:schemeClr val="bg1"/>
                </a:solidFill>
              </a:rPr>
              <a:t>larger constellation of information about EHT 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bg1"/>
                </a:solidFill>
              </a:rPr>
              <a:t>While considerable astrophysical uncertainty remains, there are many reasons to believe current accretion models of </a:t>
            </a:r>
            <a:r>
              <a:rPr lang="en-CA" sz="2400" dirty="0" err="1" smtClean="0">
                <a:solidFill>
                  <a:schemeClr val="bg1"/>
                </a:solidFill>
              </a:rPr>
              <a:t>Sgr</a:t>
            </a:r>
            <a:r>
              <a:rPr lang="en-CA" sz="2400" dirty="0" smtClean="0">
                <a:solidFill>
                  <a:schemeClr val="bg1"/>
                </a:solidFill>
              </a:rPr>
              <a:t> A*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solidFill>
                  <a:schemeClr val="bg1"/>
                </a:solidFill>
              </a:rPr>
              <a:t>Gravity may be tested with the EHT via a number of avenues, sub-percent precision tests of no hair theorems are imminent.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 smtClean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6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04" y="1850213"/>
            <a:ext cx="3970265" cy="41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9" y="1378413"/>
            <a:ext cx="3915088" cy="407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" descr="C:\Users\Avery Broderick\Desktop\Talks\PIColloquium2012\EHT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b="11317"/>
          <a:stretch/>
        </p:blipFill>
        <p:spPr bwMode="auto">
          <a:xfrm>
            <a:off x="-52918" y="-16566"/>
            <a:ext cx="4509963" cy="12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Vancouver, Testing Gravity, 16.1.15</a:t>
            </a:r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10975" y="1582820"/>
            <a:ext cx="74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SMA,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JCMT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6440" y="1837589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ARO-SMT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8553" y="1224496"/>
            <a:ext cx="785818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CARMA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70462" y="3226202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APEX,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ASTE,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ALMA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356450" y="1883004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Plateau de </a:t>
            </a:r>
            <a:r>
              <a:rPr lang="en-CA" sz="1200" b="1" dirty="0" err="1" smtClean="0">
                <a:solidFill>
                  <a:schemeClr val="bg1"/>
                </a:solidFill>
              </a:rPr>
              <a:t>Bure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411119" y="1949756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IRAM 30m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1946" y="4717357"/>
            <a:ext cx="551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SPT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6044" y="2069217"/>
            <a:ext cx="64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LMT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-1214478" y="4214818"/>
            <a:ext cx="357190" cy="428627"/>
            <a:chOff x="6858016" y="1285860"/>
            <a:chExt cx="357190" cy="428627"/>
          </a:xfrm>
        </p:grpSpPr>
        <p:sp>
          <p:nvSpPr>
            <p:cNvPr id="129" name="Isosceles Triangle 128"/>
            <p:cNvSpPr/>
            <p:nvPr/>
          </p:nvSpPr>
          <p:spPr>
            <a:xfrm>
              <a:off x="6918846" y="1500173"/>
              <a:ext cx="214314" cy="214314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1" name="Moon 130"/>
            <p:cNvSpPr/>
            <p:nvPr/>
          </p:nvSpPr>
          <p:spPr>
            <a:xfrm rot="16967332">
              <a:off x="6968683" y="1284478"/>
              <a:ext cx="135855" cy="357190"/>
            </a:xfrm>
            <a:prstGeom prst="mo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2" name="Straight Connector 131"/>
            <p:cNvCxnSpPr>
              <a:endCxn id="131" idx="3"/>
            </p:cNvCxnSpPr>
            <p:nvPr/>
          </p:nvCxnSpPr>
          <p:spPr>
            <a:xfrm rot="5400000">
              <a:off x="6923901" y="1311044"/>
              <a:ext cx="163006" cy="11263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6980114" y="1367468"/>
              <a:ext cx="215474" cy="5225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6953883" y="1363509"/>
              <a:ext cx="185490" cy="30193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7424" y="226052"/>
                <a:ext cx="4085377" cy="1815323"/>
              </a:xfrm>
            </p:spPr>
            <p:txBody>
              <a:bodyPr>
                <a:noAutofit/>
              </a:bodyPr>
              <a:lstStyle/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Earth-sized mm VLBI array</a:t>
                </a:r>
              </a:p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Existing telescopes.</a:t>
                </a:r>
                <a:endParaRPr lang="en-CA" sz="1800" i="1" dirty="0" smtClean="0">
                  <a:solidFill>
                    <a:schemeClr val="bg1"/>
                  </a:solidFill>
                  <a:effectLst/>
                </a:endParaRPr>
              </a:p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>
                    <a:solidFill>
                      <a:schemeClr val="bg1"/>
                    </a:solidFill>
                    <a:effectLst/>
                  </a:rPr>
                  <a:t>R</a:t>
                </a: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esolutions of 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~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𝟏𝟎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𝝁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𝒂𝒔</m:t>
                    </m:r>
                  </m:oMath>
                </a14:m>
                <a:endParaRPr lang="en-CA" sz="2400" i="1" dirty="0" smtClean="0">
                  <a:solidFill>
                    <a:schemeClr val="bg1"/>
                  </a:solidFill>
                  <a:effectLst/>
                </a:endParaRPr>
              </a:p>
              <a:p>
                <a:pPr lvl="1">
                  <a:spcBef>
                    <a:spcPts val="600"/>
                  </a:spcBef>
                </a:pPr>
                <a:endParaRPr lang="en-CA" sz="1800" i="1" dirty="0" smtClean="0"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7424" y="226052"/>
                <a:ext cx="4085377" cy="1815323"/>
              </a:xfrm>
              <a:blipFill rotWithShape="1">
                <a:blip r:embed="rId6"/>
                <a:stretch>
                  <a:fillRect l="-1940" t="-26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/>
          <p:cNvSpPr txBox="1"/>
          <p:nvPr/>
        </p:nvSpPr>
        <p:spPr>
          <a:xfrm>
            <a:off x="2743446" y="1192822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Haystack</a:t>
            </a:r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285697" name="Picture 1" descr="C:\Transfer\Talks\AHAR2011\ShepSlides\broderick_slides.key\droppedImage-13.tif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6000768"/>
            <a:ext cx="584200" cy="729043"/>
          </a:xfrm>
          <a:prstGeom prst="rect">
            <a:avLst/>
          </a:prstGeom>
          <a:noFill/>
        </p:spPr>
      </p:pic>
      <p:pic>
        <p:nvPicPr>
          <p:cNvPr id="285698" name="Picture 2" descr="C:\Transfer\Talks\AHAR2011\ShepSlides\broderick_slides.key\droppedImage-12.ti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6000768"/>
            <a:ext cx="547877" cy="714380"/>
          </a:xfrm>
          <a:prstGeom prst="rect">
            <a:avLst/>
          </a:prstGeom>
          <a:noFill/>
        </p:spPr>
      </p:pic>
      <p:pic>
        <p:nvPicPr>
          <p:cNvPr id="285699" name="Picture 3" descr="C:\Transfer\Talks\AHAR2011\ShepSlides\broderick_slides.key\droppedImage-3.tif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8152" y="6000768"/>
            <a:ext cx="548245" cy="714380"/>
          </a:xfrm>
          <a:prstGeom prst="rect">
            <a:avLst/>
          </a:prstGeom>
          <a:noFill/>
        </p:spPr>
      </p:pic>
      <p:pic>
        <p:nvPicPr>
          <p:cNvPr id="130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32" y="6072206"/>
            <a:ext cx="1143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0" name="Picture 4" descr="C:\Transfer\Talks\AHAR2011\ShepSlides\broderick_slides.key\mit.tif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6072206"/>
            <a:ext cx="802175" cy="642942"/>
          </a:xfrm>
          <a:prstGeom prst="rect">
            <a:avLst/>
          </a:prstGeom>
          <a:noFill/>
        </p:spPr>
      </p:pic>
      <p:pic>
        <p:nvPicPr>
          <p:cNvPr id="285701" name="Picture 5" descr="C:\Transfer\Talks\AHAR2011\ShepSlides\broderick_slides.key\droppedImage-6.tif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1934" y="6072206"/>
            <a:ext cx="906548" cy="642942"/>
          </a:xfrm>
          <a:prstGeom prst="rect">
            <a:avLst/>
          </a:prstGeom>
          <a:noFill/>
        </p:spPr>
      </p:pic>
      <p:pic>
        <p:nvPicPr>
          <p:cNvPr id="285702" name="Picture 6" descr="C:\Transfer\Talks\AHAR2011\ShepSlides\broderick_slides.key\logo_nsf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0628" y="6072206"/>
            <a:ext cx="638175" cy="638175"/>
          </a:xfrm>
          <a:prstGeom prst="rect">
            <a:avLst/>
          </a:prstGeom>
          <a:noFill/>
        </p:spPr>
      </p:pic>
      <p:pic>
        <p:nvPicPr>
          <p:cNvPr id="285703" name="Picture 7" descr="C:\Transfer\Talks\AHAR2011\ShepSlides\broderick_slides.key\droppedImage-5.tiff"/>
          <p:cNvPicPr>
            <a:picLocks noChangeAspect="1" noChangeArrowheads="1"/>
          </p:cNvPicPr>
          <p:nvPr/>
        </p:nvPicPr>
        <p:blipFill>
          <a:blip r:embed="rId14" cstate="print">
            <a:lum bright="-100000"/>
          </a:blip>
          <a:srcRect/>
          <a:stretch>
            <a:fillRect/>
          </a:stretch>
        </p:blipFill>
        <p:spPr bwMode="auto">
          <a:xfrm>
            <a:off x="5715008" y="6000768"/>
            <a:ext cx="857256" cy="69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85704" name="Picture 8" descr="C:\Transfer\Talks\AHAR2011\ShepSlides\broderick_slides.key\droppedImage-9.tif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49666" y="5896081"/>
            <a:ext cx="540894" cy="815502"/>
          </a:xfrm>
          <a:prstGeom prst="rect">
            <a:avLst/>
          </a:prstGeom>
          <a:noFill/>
        </p:spPr>
      </p:pic>
      <p:pic>
        <p:nvPicPr>
          <p:cNvPr id="285705" name="Picture 9" descr="C:\Transfer\Talks\AHAR2011\ShepSlides\broderick_slides.key\droppedImage-11.tif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5206" y="5929330"/>
            <a:ext cx="785818" cy="777960"/>
          </a:xfrm>
          <a:prstGeom prst="rect">
            <a:avLst/>
          </a:prstGeom>
          <a:noFill/>
        </p:spPr>
      </p:pic>
      <p:pic>
        <p:nvPicPr>
          <p:cNvPr id="285706" name="Picture 10" descr="C:\Transfer\Talks\AHAR2011\ShepSlides\broderick_slides.key\droppedImage.tiff"/>
          <p:cNvPicPr>
            <a:picLocks noChangeAspect="1" noChangeArrowheads="1"/>
          </p:cNvPicPr>
          <p:nvPr/>
        </p:nvPicPr>
        <p:blipFill>
          <a:blip r:embed="rId17" cstate="print"/>
          <a:srcRect l="19337" r="18162"/>
          <a:stretch>
            <a:fillRect/>
          </a:stretch>
        </p:blipFill>
        <p:spPr bwMode="auto">
          <a:xfrm>
            <a:off x="8072462" y="6000768"/>
            <a:ext cx="714380" cy="696057"/>
          </a:xfrm>
          <a:prstGeom prst="rect">
            <a:avLst/>
          </a:prstGeom>
          <a:noFill/>
        </p:spPr>
      </p:pic>
      <p:sp>
        <p:nvSpPr>
          <p:cNvPr id="145" name="TextBox 144"/>
          <p:cNvSpPr txBox="1"/>
          <p:nvPr/>
        </p:nvSpPr>
        <p:spPr>
          <a:xfrm>
            <a:off x="4429053" y="3851476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APEX,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ASTE,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ALMA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595501" y="5177466"/>
            <a:ext cx="551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SPT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7429" y="1409864"/>
            <a:ext cx="7073209" cy="4646045"/>
            <a:chOff x="237429" y="1409864"/>
            <a:chExt cx="7073209" cy="4646045"/>
          </a:xfrm>
        </p:grpSpPr>
        <p:pic>
          <p:nvPicPr>
            <p:cNvPr id="143" name="Picture 28" descr="spt2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142" r="2824" b="33571"/>
            <a:stretch>
              <a:fillRect/>
            </a:stretch>
          </p:blipFill>
          <p:spPr bwMode="auto">
            <a:xfrm flipH="1">
              <a:off x="2438486" y="5177466"/>
              <a:ext cx="609514" cy="63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32" descr="LMT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7291" r="6944" b="20833"/>
            <a:stretch>
              <a:fillRect/>
            </a:stretch>
          </p:blipFill>
          <p:spPr bwMode="auto">
            <a:xfrm flipH="1">
              <a:off x="3270528" y="2022170"/>
              <a:ext cx="500067" cy="54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9" descr="jcmt_medium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7" t="12117" r="18484" b="975"/>
            <a:stretch>
              <a:fillRect/>
            </a:stretch>
          </p:blipFill>
          <p:spPr bwMode="auto">
            <a:xfrm>
              <a:off x="856858" y="2180588"/>
              <a:ext cx="791695" cy="55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3" descr="sma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4" t="53061" r="48087" b="22449"/>
            <a:stretch>
              <a:fillRect/>
            </a:stretch>
          </p:blipFill>
          <p:spPr bwMode="auto">
            <a:xfrm>
              <a:off x="237429" y="2047998"/>
              <a:ext cx="636468" cy="56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5" descr="apex_west_eveni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2" t="14799" r="8974"/>
            <a:stretch>
              <a:fillRect/>
            </a:stretch>
          </p:blipFill>
          <p:spPr bwMode="auto">
            <a:xfrm>
              <a:off x="4211804" y="2869355"/>
              <a:ext cx="588796" cy="57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7" descr="smt_at_night_m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3" t="18275" r="29399" b="345"/>
            <a:stretch>
              <a:fillRect/>
            </a:stretch>
          </p:blipFill>
          <p:spPr bwMode="auto">
            <a:xfrm>
              <a:off x="2196440" y="2063094"/>
              <a:ext cx="698013" cy="550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9" descr="carm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0" t="42461" r="40025" b="13181"/>
            <a:stretch>
              <a:fillRect/>
            </a:stretch>
          </p:blipFill>
          <p:spPr bwMode="auto">
            <a:xfrm>
              <a:off x="1505564" y="1502769"/>
              <a:ext cx="716924" cy="403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2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6" t="41994" r="48428" b="35993"/>
            <a:stretch/>
          </p:blipFill>
          <p:spPr bwMode="auto">
            <a:xfrm>
              <a:off x="2918185" y="4101295"/>
              <a:ext cx="1153750" cy="754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6" name="Picture 6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" t="12711" r="10508" b="13287"/>
            <a:stretch/>
          </p:blipFill>
          <p:spPr bwMode="auto">
            <a:xfrm>
              <a:off x="3984949" y="3469233"/>
              <a:ext cx="523937" cy="62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8" descr="spt2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142" r="2824" b="33571"/>
            <a:stretch>
              <a:fillRect/>
            </a:stretch>
          </p:blipFill>
          <p:spPr bwMode="auto">
            <a:xfrm flipH="1">
              <a:off x="5248922" y="5412258"/>
              <a:ext cx="622201" cy="64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53" y="2346216"/>
              <a:ext cx="500063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2" name="Picture 1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588" y="2338421"/>
              <a:ext cx="78105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3" name="Picture 13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" t="5485" r="21877" b="7873"/>
            <a:stretch/>
          </p:blipFill>
          <p:spPr bwMode="auto">
            <a:xfrm>
              <a:off x="3239689" y="1409864"/>
              <a:ext cx="530906" cy="48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1059724" y="823490"/>
            <a:ext cx="380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http://www.eventhorizontelescope.org/</a:t>
            </a:r>
          </a:p>
        </p:txBody>
      </p:sp>
    </p:spTree>
    <p:extLst>
      <p:ext uri="{BB962C8B-B14F-4D97-AF65-F5344CB8AC3E}">
        <p14:creationId xmlns:p14="http://schemas.microsoft.com/office/powerpoint/2010/main" val="106359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04" y="1850213"/>
            <a:ext cx="3970265" cy="41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9" y="1378413"/>
            <a:ext cx="3915088" cy="407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" name="Picture 2" descr="C:\Users\Avery Broderick\Desktop\Talks\PIColloquium2012\EHTlogo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b="11317"/>
          <a:stretch/>
        </p:blipFill>
        <p:spPr bwMode="auto">
          <a:xfrm>
            <a:off x="-52918" y="-16566"/>
            <a:ext cx="4509963" cy="12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Vancouver, Testing Gravity, 16.1.15</a:t>
            </a:r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410975" y="1582820"/>
            <a:ext cx="749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SMA,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JCMT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96440" y="1837589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ARO-SMT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648553" y="1224496"/>
            <a:ext cx="785818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CARMA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70462" y="3226202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APEX,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ASTE,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ALMA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6356450" y="1883004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Plateau de </a:t>
            </a:r>
            <a:r>
              <a:rPr lang="en-CA" sz="1200" b="1" dirty="0" err="1" smtClean="0">
                <a:solidFill>
                  <a:schemeClr val="bg1"/>
                </a:solidFill>
              </a:rPr>
              <a:t>Bure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5411119" y="1949756"/>
            <a:ext cx="57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IRAM 30m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1946" y="4717357"/>
            <a:ext cx="551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SPT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06044" y="2069217"/>
            <a:ext cx="643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LMT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5" name="Group 18"/>
          <p:cNvGrpSpPr/>
          <p:nvPr/>
        </p:nvGrpSpPr>
        <p:grpSpPr>
          <a:xfrm>
            <a:off x="-1214478" y="4214818"/>
            <a:ext cx="357190" cy="428627"/>
            <a:chOff x="6858016" y="1285860"/>
            <a:chExt cx="357190" cy="428627"/>
          </a:xfrm>
        </p:grpSpPr>
        <p:sp>
          <p:nvSpPr>
            <p:cNvPr id="129" name="Isosceles Triangle 128"/>
            <p:cNvSpPr/>
            <p:nvPr/>
          </p:nvSpPr>
          <p:spPr>
            <a:xfrm>
              <a:off x="6918846" y="1500173"/>
              <a:ext cx="214314" cy="214314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1" name="Moon 130"/>
            <p:cNvSpPr/>
            <p:nvPr/>
          </p:nvSpPr>
          <p:spPr>
            <a:xfrm rot="16967332">
              <a:off x="6968683" y="1284478"/>
              <a:ext cx="135855" cy="357190"/>
            </a:xfrm>
            <a:prstGeom prst="mo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2" name="Straight Connector 131"/>
            <p:cNvCxnSpPr>
              <a:endCxn id="131" idx="3"/>
            </p:cNvCxnSpPr>
            <p:nvPr/>
          </p:nvCxnSpPr>
          <p:spPr>
            <a:xfrm rot="5400000">
              <a:off x="6923901" y="1311044"/>
              <a:ext cx="163006" cy="11263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6980114" y="1367468"/>
              <a:ext cx="215474" cy="5225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6953883" y="1363509"/>
              <a:ext cx="185490" cy="30193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6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877424" y="226052"/>
                <a:ext cx="4085377" cy="1815323"/>
              </a:xfrm>
            </p:spPr>
            <p:txBody>
              <a:bodyPr>
                <a:noAutofit/>
              </a:bodyPr>
              <a:lstStyle/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Earth-sized mm VLBI array</a:t>
                </a:r>
              </a:p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Existing telescopes.</a:t>
                </a:r>
                <a:endParaRPr lang="en-CA" sz="1800" i="1" dirty="0" smtClean="0">
                  <a:solidFill>
                    <a:schemeClr val="bg1"/>
                  </a:solidFill>
                  <a:effectLst/>
                </a:endParaRPr>
              </a:p>
              <a:p>
                <a:pPr marL="342900" indent="-342900">
                  <a:spcBef>
                    <a:spcPts val="600"/>
                  </a:spcBef>
                  <a:buFont typeface="Arial" pitchFamily="34" charset="0"/>
                  <a:buChar char="•"/>
                </a:pPr>
                <a:r>
                  <a:rPr lang="en-CA" sz="2400" i="1" dirty="0">
                    <a:solidFill>
                      <a:schemeClr val="bg1"/>
                    </a:solidFill>
                    <a:effectLst/>
                  </a:rPr>
                  <a:t>R</a:t>
                </a:r>
                <a:r>
                  <a:rPr lang="en-CA" sz="2400" i="1" dirty="0" smtClean="0">
                    <a:solidFill>
                      <a:schemeClr val="bg1"/>
                    </a:solidFill>
                    <a:effectLst/>
                  </a:rPr>
                  <a:t>esolutions of </a:t>
                </a:r>
                <a14:m>
                  <m:oMath xmlns:m="http://schemas.openxmlformats.org/officeDocument/2006/math"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~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𝟏𝟎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 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𝝁</m:t>
                    </m:r>
                    <m:r>
                      <a:rPr lang="en-CA" sz="2400" b="1" i="1" smtClean="0">
                        <a:solidFill>
                          <a:schemeClr val="bg1"/>
                        </a:solidFill>
                        <a:effectLst/>
                        <a:latin typeface="Cambria Math"/>
                      </a:rPr>
                      <m:t>𝒂𝒔</m:t>
                    </m:r>
                  </m:oMath>
                </a14:m>
                <a:endParaRPr lang="en-CA" sz="2400" i="1" dirty="0" smtClean="0">
                  <a:solidFill>
                    <a:schemeClr val="bg1"/>
                  </a:solidFill>
                  <a:effectLst/>
                </a:endParaRPr>
              </a:p>
              <a:p>
                <a:pPr lvl="1">
                  <a:spcBef>
                    <a:spcPts val="600"/>
                  </a:spcBef>
                </a:pPr>
                <a:endParaRPr lang="en-CA" sz="1800" i="1" dirty="0" smtClean="0">
                  <a:solidFill>
                    <a:schemeClr val="bg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46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77424" y="226052"/>
                <a:ext cx="4085377" cy="1815323"/>
              </a:xfrm>
              <a:blipFill rotWithShape="1">
                <a:blip r:embed="rId6"/>
                <a:stretch>
                  <a:fillRect l="-1940" t="-2685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3" name="TextBox 112"/>
          <p:cNvSpPr txBox="1"/>
          <p:nvPr/>
        </p:nvSpPr>
        <p:spPr>
          <a:xfrm>
            <a:off x="2743446" y="1192822"/>
            <a:ext cx="1071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Haystack</a:t>
            </a:r>
            <a:endParaRPr lang="en-CA" sz="1200" b="1" dirty="0">
              <a:solidFill>
                <a:schemeClr val="bg1"/>
              </a:solidFill>
            </a:endParaRPr>
          </a:p>
        </p:txBody>
      </p:sp>
      <p:pic>
        <p:nvPicPr>
          <p:cNvPr id="285697" name="Picture 1" descr="C:\Transfer\Talks\AHAR2011\ShepSlides\broderick_slides.key\droppedImage-13.tif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44" y="6000768"/>
            <a:ext cx="584200" cy="729043"/>
          </a:xfrm>
          <a:prstGeom prst="rect">
            <a:avLst/>
          </a:prstGeom>
          <a:noFill/>
        </p:spPr>
      </p:pic>
      <p:pic>
        <p:nvPicPr>
          <p:cNvPr id="285698" name="Picture 2" descr="C:\Transfer\Talks\AHAR2011\ShepSlides\broderick_slides.key\droppedImage-12.tif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5786" y="6000768"/>
            <a:ext cx="547877" cy="714380"/>
          </a:xfrm>
          <a:prstGeom prst="rect">
            <a:avLst/>
          </a:prstGeom>
          <a:noFill/>
        </p:spPr>
      </p:pic>
      <p:pic>
        <p:nvPicPr>
          <p:cNvPr id="285699" name="Picture 3" descr="C:\Transfer\Talks\AHAR2011\ShepSlides\broderick_slides.key\droppedImage-3.tif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18152" y="6000768"/>
            <a:ext cx="548245" cy="714380"/>
          </a:xfrm>
          <a:prstGeom prst="rect">
            <a:avLst/>
          </a:prstGeom>
          <a:noFill/>
        </p:spPr>
      </p:pic>
      <p:pic>
        <p:nvPicPr>
          <p:cNvPr id="130" name="Picture 1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00232" y="6072206"/>
            <a:ext cx="11430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5700" name="Picture 4" descr="C:\Transfer\Talks\AHAR2011\ShepSlides\broderick_slides.key\mit.tif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14678" y="6072206"/>
            <a:ext cx="802175" cy="642942"/>
          </a:xfrm>
          <a:prstGeom prst="rect">
            <a:avLst/>
          </a:prstGeom>
          <a:noFill/>
        </p:spPr>
      </p:pic>
      <p:pic>
        <p:nvPicPr>
          <p:cNvPr id="285701" name="Picture 5" descr="C:\Transfer\Talks\AHAR2011\ShepSlides\broderick_slides.key\droppedImage-6.tif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1934" y="6072206"/>
            <a:ext cx="906548" cy="642942"/>
          </a:xfrm>
          <a:prstGeom prst="rect">
            <a:avLst/>
          </a:prstGeom>
          <a:noFill/>
        </p:spPr>
      </p:pic>
      <p:pic>
        <p:nvPicPr>
          <p:cNvPr id="285702" name="Picture 6" descr="C:\Transfer\Talks\AHAR2011\ShepSlides\broderick_slides.key\logo_nsf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000628" y="6072206"/>
            <a:ext cx="638175" cy="638175"/>
          </a:xfrm>
          <a:prstGeom prst="rect">
            <a:avLst/>
          </a:prstGeom>
          <a:noFill/>
        </p:spPr>
      </p:pic>
      <p:pic>
        <p:nvPicPr>
          <p:cNvPr id="285703" name="Picture 7" descr="C:\Transfer\Talks\AHAR2011\ShepSlides\broderick_slides.key\droppedImage-5.tiff"/>
          <p:cNvPicPr>
            <a:picLocks noChangeAspect="1" noChangeArrowheads="1"/>
          </p:cNvPicPr>
          <p:nvPr/>
        </p:nvPicPr>
        <p:blipFill>
          <a:blip r:embed="rId14" cstate="print">
            <a:lum bright="-100000"/>
          </a:blip>
          <a:srcRect/>
          <a:stretch>
            <a:fillRect/>
          </a:stretch>
        </p:blipFill>
        <p:spPr bwMode="auto">
          <a:xfrm>
            <a:off x="5715008" y="6000768"/>
            <a:ext cx="857256" cy="6943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285704" name="Picture 8" descr="C:\Transfer\Talks\AHAR2011\ShepSlides\broderick_slides.key\droppedImage-9.tiff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649666" y="5896081"/>
            <a:ext cx="540894" cy="815502"/>
          </a:xfrm>
          <a:prstGeom prst="rect">
            <a:avLst/>
          </a:prstGeom>
          <a:noFill/>
        </p:spPr>
      </p:pic>
      <p:pic>
        <p:nvPicPr>
          <p:cNvPr id="285705" name="Picture 9" descr="C:\Transfer\Talks\AHAR2011\ShepSlides\broderick_slides.key\droppedImage-11.tiff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5206" y="5929330"/>
            <a:ext cx="785818" cy="777960"/>
          </a:xfrm>
          <a:prstGeom prst="rect">
            <a:avLst/>
          </a:prstGeom>
          <a:noFill/>
        </p:spPr>
      </p:pic>
      <p:pic>
        <p:nvPicPr>
          <p:cNvPr id="285706" name="Picture 10" descr="C:\Transfer\Talks\AHAR2011\ShepSlides\broderick_slides.key\droppedImage.tiff"/>
          <p:cNvPicPr>
            <a:picLocks noChangeAspect="1" noChangeArrowheads="1"/>
          </p:cNvPicPr>
          <p:nvPr/>
        </p:nvPicPr>
        <p:blipFill>
          <a:blip r:embed="rId17" cstate="print"/>
          <a:srcRect l="19337" r="18162"/>
          <a:stretch>
            <a:fillRect/>
          </a:stretch>
        </p:blipFill>
        <p:spPr bwMode="auto">
          <a:xfrm>
            <a:off x="8072462" y="6000768"/>
            <a:ext cx="714380" cy="696057"/>
          </a:xfrm>
          <a:prstGeom prst="rect">
            <a:avLst/>
          </a:prstGeom>
          <a:noFill/>
        </p:spPr>
      </p:pic>
      <p:sp>
        <p:nvSpPr>
          <p:cNvPr id="145" name="TextBox 144"/>
          <p:cNvSpPr txBox="1"/>
          <p:nvPr/>
        </p:nvSpPr>
        <p:spPr>
          <a:xfrm>
            <a:off x="4429053" y="3851476"/>
            <a:ext cx="10001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APEX,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ASTE,</a:t>
            </a:r>
          </a:p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ALMA</a:t>
            </a:r>
            <a:endParaRPr lang="en-CA" sz="1200" b="1" dirty="0">
              <a:solidFill>
                <a:schemeClr val="bg1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5595501" y="5177466"/>
            <a:ext cx="551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 smtClean="0">
                <a:solidFill>
                  <a:schemeClr val="bg1"/>
                </a:solidFill>
              </a:rPr>
              <a:t>SPT</a:t>
            </a:r>
            <a:endParaRPr lang="en-CA" sz="1200" b="1" dirty="0">
              <a:solidFill>
                <a:schemeClr val="bg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37429" y="1409864"/>
            <a:ext cx="7073209" cy="4646045"/>
            <a:chOff x="237429" y="1409864"/>
            <a:chExt cx="7073209" cy="4646045"/>
          </a:xfrm>
        </p:grpSpPr>
        <p:pic>
          <p:nvPicPr>
            <p:cNvPr id="143" name="Picture 28" descr="spt2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142" r="2824" b="33571"/>
            <a:stretch>
              <a:fillRect/>
            </a:stretch>
          </p:blipFill>
          <p:spPr bwMode="auto">
            <a:xfrm flipH="1">
              <a:off x="2438486" y="5177466"/>
              <a:ext cx="609514" cy="630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" name="Picture 32" descr="LMT.JP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6" t="7291" r="6944" b="20833"/>
            <a:stretch>
              <a:fillRect/>
            </a:stretch>
          </p:blipFill>
          <p:spPr bwMode="auto">
            <a:xfrm flipH="1">
              <a:off x="3270528" y="2022170"/>
              <a:ext cx="500067" cy="547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8" name="Picture 9" descr="jcmt_medium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7" t="12117" r="18484" b="975"/>
            <a:stretch>
              <a:fillRect/>
            </a:stretch>
          </p:blipFill>
          <p:spPr bwMode="auto">
            <a:xfrm>
              <a:off x="856858" y="2180588"/>
              <a:ext cx="791695" cy="550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0" name="Picture 13" descr="sma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84" t="53061" r="48087" b="22449"/>
            <a:stretch>
              <a:fillRect/>
            </a:stretch>
          </p:blipFill>
          <p:spPr bwMode="auto">
            <a:xfrm>
              <a:off x="237429" y="2047998"/>
              <a:ext cx="636468" cy="56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1" name="Picture 15" descr="apex_west_evening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42" t="14799" r="8974"/>
            <a:stretch>
              <a:fillRect/>
            </a:stretch>
          </p:blipFill>
          <p:spPr bwMode="auto">
            <a:xfrm>
              <a:off x="4211804" y="2869355"/>
              <a:ext cx="588796" cy="578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" name="Picture 17" descr="smt_at_night_med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3" t="18275" r="29399" b="345"/>
            <a:stretch>
              <a:fillRect/>
            </a:stretch>
          </p:blipFill>
          <p:spPr bwMode="auto">
            <a:xfrm>
              <a:off x="2196440" y="2063094"/>
              <a:ext cx="698013" cy="550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" name="Picture 19" descr="carma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0" t="42461" r="40025" b="13181"/>
            <a:stretch>
              <a:fillRect/>
            </a:stretch>
          </p:blipFill>
          <p:spPr bwMode="auto">
            <a:xfrm>
              <a:off x="1505564" y="1502769"/>
              <a:ext cx="716924" cy="403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5" name="Picture 2"/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36" t="41994" r="48428" b="35993"/>
            <a:stretch/>
          </p:blipFill>
          <p:spPr bwMode="auto">
            <a:xfrm>
              <a:off x="2918185" y="4101295"/>
              <a:ext cx="1153750" cy="7545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26" name="Picture 6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2" t="12711" r="10508" b="13287"/>
            <a:stretch/>
          </p:blipFill>
          <p:spPr bwMode="auto">
            <a:xfrm>
              <a:off x="3984949" y="3469233"/>
              <a:ext cx="523937" cy="626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6" name="Picture 28" descr="spt2.jp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90" t="2142" r="2824" b="33571"/>
            <a:stretch>
              <a:fillRect/>
            </a:stretch>
          </p:blipFill>
          <p:spPr bwMode="auto">
            <a:xfrm flipH="1">
              <a:off x="5248922" y="5412258"/>
              <a:ext cx="622201" cy="643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9353" y="2346216"/>
              <a:ext cx="500063" cy="596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2" name="Picture 12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588" y="2338421"/>
              <a:ext cx="781050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3" name="Picture 13"/>
            <p:cNvPicPr>
              <a:picLocks noChangeAspect="1" noChangeArrowheads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00" t="5485" r="21877" b="7873"/>
            <a:stretch/>
          </p:blipFill>
          <p:spPr bwMode="auto">
            <a:xfrm>
              <a:off x="3239689" y="1409864"/>
              <a:ext cx="530906" cy="487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TextBox 50"/>
          <p:cNvSpPr txBox="1"/>
          <p:nvPr/>
        </p:nvSpPr>
        <p:spPr>
          <a:xfrm>
            <a:off x="1059724" y="823490"/>
            <a:ext cx="3805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http://www.eventhorizontelescope.org/</a:t>
            </a:r>
          </a:p>
        </p:txBody>
      </p:sp>
      <p:sp>
        <p:nvSpPr>
          <p:cNvPr id="3" name="Oval 2"/>
          <p:cNvSpPr/>
          <p:nvPr/>
        </p:nvSpPr>
        <p:spPr>
          <a:xfrm>
            <a:off x="1029785" y="1704403"/>
            <a:ext cx="445840" cy="47618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Oval 51"/>
          <p:cNvSpPr/>
          <p:nvPr/>
        </p:nvSpPr>
        <p:spPr>
          <a:xfrm>
            <a:off x="2125892" y="1331321"/>
            <a:ext cx="445840" cy="47618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Oval 52"/>
          <p:cNvSpPr/>
          <p:nvPr/>
        </p:nvSpPr>
        <p:spPr>
          <a:xfrm>
            <a:off x="2448613" y="1437577"/>
            <a:ext cx="445840" cy="47618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Oval 54"/>
          <p:cNvSpPr/>
          <p:nvPr/>
        </p:nvSpPr>
        <p:spPr>
          <a:xfrm>
            <a:off x="2860981" y="1712159"/>
            <a:ext cx="445840" cy="47618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Oval 55"/>
          <p:cNvSpPr/>
          <p:nvPr/>
        </p:nvSpPr>
        <p:spPr>
          <a:xfrm>
            <a:off x="1999568" y="4855856"/>
            <a:ext cx="445840" cy="47618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Oval 56"/>
          <p:cNvSpPr/>
          <p:nvPr/>
        </p:nvSpPr>
        <p:spPr>
          <a:xfrm rot="2741610">
            <a:off x="3414139" y="3661330"/>
            <a:ext cx="1454787" cy="593265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381000" y="2819400"/>
            <a:ext cx="31808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Baselines 3 </a:t>
            </a: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Closure phases 1  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SNRs improve x10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Baseline lengths x2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EW </a:t>
            </a:r>
            <a:r>
              <a:rPr lang="en-CA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en-CA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CA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NW baseline!</a:t>
            </a:r>
            <a:endParaRPr lang="en-CA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55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7467600" cy="1371600"/>
          </a:xfrm>
        </p:spPr>
        <p:txBody>
          <a:bodyPr/>
          <a:lstStyle/>
          <a:p>
            <a:r>
              <a:rPr lang="en-CA" dirty="0" smtClean="0"/>
              <a:t>Why millimeter wavelengths?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Vancouver, Testing Gravity, 16.1.15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14400" y="2369760"/>
            <a:ext cx="2888040" cy="2888040"/>
            <a:chOff x="5045033" y="889856"/>
            <a:chExt cx="3096344" cy="3096344"/>
          </a:xfrm>
        </p:grpSpPr>
        <p:grpSp>
          <p:nvGrpSpPr>
            <p:cNvPr id="7" name="Group 6"/>
            <p:cNvGrpSpPr/>
            <p:nvPr/>
          </p:nvGrpSpPr>
          <p:grpSpPr>
            <a:xfrm>
              <a:off x="5045033" y="889856"/>
              <a:ext cx="3096344" cy="3096344"/>
              <a:chOff x="5580112" y="2708920"/>
              <a:chExt cx="3096344" cy="3096344"/>
            </a:xfrm>
          </p:grpSpPr>
          <p:pic>
            <p:nvPicPr>
              <p:cNvPr id="10" name="Picture 3" descr="C:\Transfer\Talks\UPitt2011\Colloquium\NewFigs\gcpe_fig2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580112" y="2708920"/>
                <a:ext cx="3096344" cy="309634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6008370" y="3082290"/>
                <a:ext cx="1169670" cy="2343150"/>
              </a:xfrm>
              <a:prstGeom prst="rect">
                <a:avLst/>
              </a:prstGeom>
              <a:solidFill>
                <a:srgbClr val="00FF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174230" y="3078480"/>
                <a:ext cx="262890" cy="2346960"/>
              </a:xfrm>
              <a:prstGeom prst="rect">
                <a:avLst/>
              </a:prstGeom>
              <a:solidFill>
                <a:srgbClr val="FFC000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 sz="9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473291" y="1446358"/>
              <a:ext cx="1169670" cy="2969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b="1" i="1" dirty="0" smtClean="0"/>
                <a:t>Optically thick</a:t>
              </a:r>
              <a:endParaRPr lang="en-CA" sz="1200" b="1" i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58931" y="1347365"/>
              <a:ext cx="808855" cy="494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b="1" i="1" dirty="0" smtClean="0"/>
                <a:t>Optically </a:t>
              </a:r>
            </a:p>
            <a:p>
              <a:pPr algn="ctr"/>
              <a:r>
                <a:rPr lang="en-CA" sz="1200" b="1" i="1" dirty="0" smtClean="0"/>
                <a:t>thin</a:t>
              </a:r>
              <a:endParaRPr lang="en-CA" sz="1200" b="1" i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68746" y="2369760"/>
            <a:ext cx="2906602" cy="2884449"/>
            <a:chOff x="5861441" y="3429000"/>
            <a:chExt cx="2950207" cy="2927722"/>
          </a:xfrm>
        </p:grpSpPr>
        <p:pic>
          <p:nvPicPr>
            <p:cNvPr id="14" name="Picture 3" descr="C:\Users\Avery Broderick\Desktop\Talks\PIColloquium2012\scatterin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" t="1384" r="2120" b="1880"/>
            <a:stretch/>
          </p:blipFill>
          <p:spPr bwMode="auto">
            <a:xfrm>
              <a:off x="5861441" y="3429000"/>
              <a:ext cx="2950207" cy="292772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7419975" y="5301208"/>
              <a:ext cx="692601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400">
                <a:solidFill>
                  <a:schemeClr val="tx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873240" y="3497580"/>
              <a:ext cx="426720" cy="2575560"/>
            </a:xfrm>
            <a:prstGeom prst="rect">
              <a:avLst/>
            </a:prstGeom>
            <a:solidFill>
              <a:srgbClr val="FFC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400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1441" y="4264127"/>
              <a:ext cx="1239336" cy="53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i="1" dirty="0" smtClean="0"/>
                <a:t>Structure dominated</a:t>
              </a:r>
              <a:endParaRPr lang="en-CA" sz="1400" b="1" i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00496" y="3494822"/>
              <a:ext cx="1465968" cy="2572858"/>
            </a:xfrm>
            <a:prstGeom prst="rect">
              <a:avLst/>
            </a:prstGeom>
            <a:solidFill>
              <a:srgbClr val="00FF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40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73240" y="3622194"/>
              <a:ext cx="1239336" cy="531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400" b="1" i="1" dirty="0" smtClean="0"/>
                <a:t>Scattering dominated</a:t>
              </a:r>
              <a:endParaRPr lang="en-CA" sz="1400" b="1" i="1" dirty="0"/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6252210" y="3493770"/>
              <a:ext cx="2335530" cy="2567940"/>
            </a:xfrm>
            <a:prstGeom prst="line">
              <a:avLst/>
            </a:prstGeom>
            <a:ln w="38100">
              <a:solidFill>
                <a:srgbClr val="FF000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248400" y="4465320"/>
              <a:ext cx="1798320" cy="1421130"/>
            </a:xfrm>
            <a:prstGeom prst="line">
              <a:avLst/>
            </a:prstGeom>
            <a:ln w="38100">
              <a:solidFill>
                <a:srgbClr val="0070C0">
                  <a:alpha val="4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06" b="92687" l="9740" r="89875">
                        <a14:foregroundMark x1="26519" y1="34918" x2="43009" y2="19927"/>
                        <a14:foregroundMark x1="43009" y1="19927" x2="78978" y2="48446"/>
                        <a14:foregroundMark x1="78978" y1="48446" x2="78206" y2="70932"/>
                        <a14:foregroundMark x1="78206" y1="70932" x2="62681" y2="92505"/>
                        <a14:foregroundMark x1="62874" y1="92139" x2="62392" y2="92687"/>
                        <a14:foregroundMark x1="62392" y1="92687" x2="59306" y2="89580"/>
                        <a14:foregroundMark x1="59306" y1="89580" x2="58341" y2="89762"/>
                        <a14:foregroundMark x1="58341" y1="89762" x2="56316" y2="87569"/>
                        <a14:foregroundMark x1="56316" y1="87569" x2="55834" y2="86289"/>
                        <a14:foregroundMark x1="55834" y1="86289" x2="40405" y2="70384"/>
                        <a14:foregroundMark x1="40405" y1="70384" x2="39634" y2="70384"/>
                        <a14:foregroundMark x1="39634" y1="70384" x2="37705" y2="67824"/>
                        <a14:foregroundMark x1="37705" y1="67824" x2="27290" y2="56673"/>
                        <a14:foregroundMark x1="27387" y1="56673" x2="26422" y2="34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85" t="13238" r="18461" b="8469"/>
          <a:stretch/>
        </p:blipFill>
        <p:spPr bwMode="auto">
          <a:xfrm>
            <a:off x="1399872" y="3380833"/>
            <a:ext cx="918927" cy="66985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://www.windowcity.com/images/window-homep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665" y="3335481"/>
            <a:ext cx="1230884" cy="108988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2979360" y="2714458"/>
            <a:ext cx="0" cy="218907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476" y="4012298"/>
            <a:ext cx="1385955" cy="90388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604485" y="2449706"/>
            <a:ext cx="0" cy="253211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14400" y="1600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Absorption in the source!</a:t>
            </a:r>
          </a:p>
          <a:p>
            <a:pPr algn="ctr"/>
            <a:r>
              <a:rPr lang="en-CA" sz="2000" dirty="0" smtClean="0"/>
              <a:t>(</a:t>
            </a:r>
            <a:r>
              <a:rPr lang="en-CA" sz="2000" dirty="0" err="1" smtClean="0"/>
              <a:t>Sgr</a:t>
            </a:r>
            <a:r>
              <a:rPr lang="en-CA" sz="2000" dirty="0" smtClean="0"/>
              <a:t> A* &amp; M87)</a:t>
            </a:r>
            <a:endParaRPr lang="en-CA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105400" y="1600200"/>
            <a:ext cx="297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Scattering in …!</a:t>
            </a:r>
          </a:p>
          <a:p>
            <a:pPr algn="ctr"/>
            <a:r>
              <a:rPr lang="en-CA" sz="2000" dirty="0" smtClean="0"/>
              <a:t>(Only </a:t>
            </a:r>
            <a:r>
              <a:rPr lang="en-CA" sz="2000" dirty="0" err="1" smtClean="0"/>
              <a:t>Sgr</a:t>
            </a:r>
            <a:r>
              <a:rPr lang="en-CA" sz="2000" dirty="0" smtClean="0"/>
              <a:t> A*)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524000" y="5638800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+ applicability of radio techniques!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36390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718"/>
            <a:ext cx="8761491" cy="1371600"/>
          </a:xfrm>
        </p:spPr>
        <p:txBody>
          <a:bodyPr>
            <a:normAutofit/>
          </a:bodyPr>
          <a:lstStyle/>
          <a:p>
            <a:r>
              <a:rPr lang="en-CA" dirty="0" smtClean="0"/>
              <a:t>Reconstructing Images of </a:t>
            </a:r>
            <a:r>
              <a:rPr lang="en-CA" dirty="0" err="1" smtClean="0"/>
              <a:t>Sgr</a:t>
            </a:r>
            <a:r>
              <a:rPr lang="en-CA" dirty="0" smtClean="0"/>
              <a:t> A* (Disks)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579" name="Picture 3" descr="C:\Users\Avery Broderick\Desktop\Talks\Vancouver2015\Files\recon_sg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2"/>
          <a:stretch/>
        </p:blipFill>
        <p:spPr bwMode="auto">
          <a:xfrm>
            <a:off x="-228601" y="2013512"/>
            <a:ext cx="9609517" cy="240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/>
          <p:cNvSpPr/>
          <p:nvPr/>
        </p:nvSpPr>
        <p:spPr>
          <a:xfrm>
            <a:off x="1484768" y="4454305"/>
            <a:ext cx="1294646" cy="335253"/>
          </a:xfrm>
          <a:custGeom>
            <a:avLst/>
            <a:gdLst>
              <a:gd name="connsiteX0" fmla="*/ 0 w 1294646"/>
              <a:gd name="connsiteY0" fmla="*/ 45267 h 335253"/>
              <a:gd name="connsiteX1" fmla="*/ 633743 w 1294646"/>
              <a:gd name="connsiteY1" fmla="*/ 334978 h 335253"/>
              <a:gd name="connsiteX2" fmla="*/ 1294646 w 1294646"/>
              <a:gd name="connsiteY2" fmla="*/ 0 h 33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646" h="335253">
                <a:moveTo>
                  <a:pt x="0" y="45267"/>
                </a:moveTo>
                <a:cubicBezTo>
                  <a:pt x="208984" y="193894"/>
                  <a:pt x="417969" y="342522"/>
                  <a:pt x="633743" y="334978"/>
                </a:cubicBezTo>
                <a:cubicBezTo>
                  <a:pt x="849517" y="327434"/>
                  <a:pt x="1072081" y="163717"/>
                  <a:pt x="1294646" y="0"/>
                </a:cubicBezTo>
              </a:path>
            </a:pathLst>
          </a:custGeom>
          <a:noFill/>
          <a:ln w="66675">
            <a:solidFill>
              <a:schemeClr val="bg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>
            <a:off x="4038600" y="4454304"/>
            <a:ext cx="1294646" cy="335253"/>
          </a:xfrm>
          <a:custGeom>
            <a:avLst/>
            <a:gdLst>
              <a:gd name="connsiteX0" fmla="*/ 0 w 1294646"/>
              <a:gd name="connsiteY0" fmla="*/ 45267 h 335253"/>
              <a:gd name="connsiteX1" fmla="*/ 633743 w 1294646"/>
              <a:gd name="connsiteY1" fmla="*/ 334978 h 335253"/>
              <a:gd name="connsiteX2" fmla="*/ 1294646 w 1294646"/>
              <a:gd name="connsiteY2" fmla="*/ 0 h 33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646" h="335253">
                <a:moveTo>
                  <a:pt x="0" y="45267"/>
                </a:moveTo>
                <a:cubicBezTo>
                  <a:pt x="208984" y="193894"/>
                  <a:pt x="417969" y="342522"/>
                  <a:pt x="633743" y="334978"/>
                </a:cubicBezTo>
                <a:cubicBezTo>
                  <a:pt x="849517" y="327434"/>
                  <a:pt x="1072081" y="163717"/>
                  <a:pt x="1294646" y="0"/>
                </a:cubicBezTo>
              </a:path>
            </a:pathLst>
          </a:custGeom>
          <a:noFill/>
          <a:ln w="66675">
            <a:solidFill>
              <a:schemeClr val="bg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 14"/>
          <p:cNvSpPr/>
          <p:nvPr/>
        </p:nvSpPr>
        <p:spPr>
          <a:xfrm>
            <a:off x="6477000" y="4474058"/>
            <a:ext cx="1294646" cy="335253"/>
          </a:xfrm>
          <a:custGeom>
            <a:avLst/>
            <a:gdLst>
              <a:gd name="connsiteX0" fmla="*/ 0 w 1294646"/>
              <a:gd name="connsiteY0" fmla="*/ 45267 h 335253"/>
              <a:gd name="connsiteX1" fmla="*/ 633743 w 1294646"/>
              <a:gd name="connsiteY1" fmla="*/ 334978 h 335253"/>
              <a:gd name="connsiteX2" fmla="*/ 1294646 w 1294646"/>
              <a:gd name="connsiteY2" fmla="*/ 0 h 33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4646" h="335253">
                <a:moveTo>
                  <a:pt x="0" y="45267"/>
                </a:moveTo>
                <a:cubicBezTo>
                  <a:pt x="208984" y="193894"/>
                  <a:pt x="417969" y="342522"/>
                  <a:pt x="633743" y="334978"/>
                </a:cubicBezTo>
                <a:cubicBezTo>
                  <a:pt x="849517" y="327434"/>
                  <a:pt x="1072081" y="163717"/>
                  <a:pt x="1294646" y="0"/>
                </a:cubicBezTo>
              </a:path>
            </a:pathLst>
          </a:custGeom>
          <a:noFill/>
          <a:ln w="66675">
            <a:solidFill>
              <a:schemeClr val="bg1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914400" y="4953000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Interstellar electron </a:t>
            </a:r>
            <a:r>
              <a:rPr lang="en-CA" sz="2800" dirty="0" err="1" smtClean="0">
                <a:solidFill>
                  <a:schemeClr val="bg1"/>
                </a:solidFill>
              </a:rPr>
              <a:t>cattering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56957" y="4953000"/>
            <a:ext cx="2438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BSMEM image reconstruction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4246" y="4953000"/>
            <a:ext cx="28201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Deconvolution of the scattering</a:t>
            </a:r>
          </a:p>
        </p:txBody>
      </p:sp>
      <p:pic>
        <p:nvPicPr>
          <p:cNvPr id="19" name="Picture 3" descr="C:\Users\Avery Broderick\Desktop\Talks\Vancouver2015\Files\recon_sg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15715" r="79933" b="16933"/>
          <a:stretch/>
        </p:blipFill>
        <p:spPr bwMode="auto">
          <a:xfrm>
            <a:off x="165978" y="1524000"/>
            <a:ext cx="4303416" cy="44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very Broderick\Desktop\Talks\Vancouver2015\Files\recon_sgr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84" t="16324" r="4099" b="16324"/>
          <a:stretch/>
        </p:blipFill>
        <p:spPr bwMode="auto">
          <a:xfrm>
            <a:off x="4495800" y="1524000"/>
            <a:ext cx="4303416" cy="445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38800" y="60198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Fish et al. (2014)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93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very Broderick\Desktop\Talks\PIGravityDay2013\Files\jetpicrec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-1600200" y="210944"/>
            <a:ext cx="6390660" cy="63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2" descr="C:\Users\Avery Broderick\Desktop\Talks\PIGravityDay2013\Files\jetpicreco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48" r="-1"/>
          <a:stretch/>
        </p:blipFill>
        <p:spPr bwMode="auto">
          <a:xfrm>
            <a:off x="4719488" y="178309"/>
            <a:ext cx="5719912" cy="639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6742" y="5663440"/>
            <a:ext cx="7677902" cy="737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</a:rPr>
              <a:t>7 stations BSMEM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8305800" cy="1371600"/>
          </a:xfrm>
        </p:spPr>
        <p:txBody>
          <a:bodyPr/>
          <a:lstStyle/>
          <a:p>
            <a:r>
              <a:rPr lang="en-CA" dirty="0" smtClean="0"/>
              <a:t>Reconstructing Images of M87 (Jets)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638800" y="6019800"/>
            <a:ext cx="3048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Lu et al. (2014)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32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2" descr="C:\Users\Avery Broderick\Desktop\Talks\PIColloquium2012\EHTlogo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3" b="11317"/>
          <a:stretch/>
        </p:blipFill>
        <p:spPr bwMode="auto">
          <a:xfrm>
            <a:off x="-52918" y="-16566"/>
            <a:ext cx="4509963" cy="1266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8"/>
          <p:cNvGrpSpPr/>
          <p:nvPr/>
        </p:nvGrpSpPr>
        <p:grpSpPr>
          <a:xfrm>
            <a:off x="-1214478" y="4214818"/>
            <a:ext cx="357190" cy="428627"/>
            <a:chOff x="6858016" y="1285860"/>
            <a:chExt cx="357190" cy="428627"/>
          </a:xfrm>
        </p:grpSpPr>
        <p:sp>
          <p:nvSpPr>
            <p:cNvPr id="129" name="Isosceles Triangle 128"/>
            <p:cNvSpPr/>
            <p:nvPr/>
          </p:nvSpPr>
          <p:spPr>
            <a:xfrm>
              <a:off x="6918846" y="1500173"/>
              <a:ext cx="214314" cy="214314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1" name="Moon 130"/>
            <p:cNvSpPr/>
            <p:nvPr/>
          </p:nvSpPr>
          <p:spPr>
            <a:xfrm rot="16967332">
              <a:off x="6968683" y="1284478"/>
              <a:ext cx="135855" cy="357190"/>
            </a:xfrm>
            <a:prstGeom prst="mo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2" name="Straight Connector 131"/>
            <p:cNvCxnSpPr>
              <a:endCxn id="131" idx="3"/>
            </p:cNvCxnSpPr>
            <p:nvPr/>
          </p:nvCxnSpPr>
          <p:spPr>
            <a:xfrm rot="5400000">
              <a:off x="6923901" y="1311044"/>
              <a:ext cx="163006" cy="11263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6980114" y="1367468"/>
              <a:ext cx="215474" cy="52257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6953883" y="1363509"/>
              <a:ext cx="185490" cy="30193"/>
            </a:xfrm>
            <a:prstGeom prst="line">
              <a:avLst/>
            </a:prstGeom>
            <a:ln w="25400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itle 1"/>
          <p:cNvSpPr>
            <a:spLocks noGrp="1"/>
          </p:cNvSpPr>
          <p:nvPr>
            <p:ph type="title"/>
          </p:nvPr>
        </p:nvSpPr>
        <p:spPr>
          <a:xfrm>
            <a:off x="2918186" y="152719"/>
            <a:ext cx="6096606" cy="775952"/>
          </a:xfrm>
        </p:spPr>
        <p:txBody>
          <a:bodyPr>
            <a:normAutofit/>
          </a:bodyPr>
          <a:lstStyle/>
          <a:p>
            <a:pPr algn="r"/>
            <a:r>
              <a:rPr lang="en-CA" sz="4000" b="1" dirty="0" smtClean="0"/>
              <a:t>Published: </a:t>
            </a:r>
            <a:r>
              <a:rPr lang="en-CA" sz="4000" dirty="0" smtClean="0"/>
              <a:t>“Proto-EHT”</a:t>
            </a:r>
            <a:endParaRPr lang="en-CA" sz="4000" dirty="0"/>
          </a:p>
        </p:txBody>
      </p:sp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044311" cy="460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77000" y="1752599"/>
            <a:ext cx="2362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3 baselines (2 long)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Time ranges from 10s-2yr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>
                <a:solidFill>
                  <a:schemeClr val="bg1"/>
                </a:solidFill>
              </a:rPr>
              <a:t>Single data type</a:t>
            </a:r>
            <a:endParaRPr lang="en-CA" sz="2800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chemeClr val="bg1"/>
                </a:solidFill>
              </a:rPr>
              <a:t>Vancouver, Testing Gravity, 16.1.15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61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Custom 1">
      <a:dk1>
        <a:sysClr val="windowText" lastClr="000000"/>
      </a:dk1>
      <a:lt1>
        <a:sysClr val="window" lastClr="FFFFFF"/>
      </a:lt1>
      <a:dk2>
        <a:srgbClr val="CC9900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7928</TotalTime>
  <Words>1161</Words>
  <Application>Microsoft Office PowerPoint</Application>
  <PresentationFormat>On-screen Show (4:3)</PresentationFormat>
  <Paragraphs>280</Paragraphs>
  <Slides>34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Essential</vt:lpstr>
      <vt:lpstr>Near Horizon Effects   </vt:lpstr>
      <vt:lpstr>Near Horizon Effects: How the Event Horizon Telescope  is accessing Gravity via direct imaging</vt:lpstr>
      <vt:lpstr>Direct Imaging is  Easier Said than done …</vt:lpstr>
      <vt:lpstr>PowerPoint Presentation</vt:lpstr>
      <vt:lpstr>PowerPoint Presentation</vt:lpstr>
      <vt:lpstr>Why millimeter wavelengths?</vt:lpstr>
      <vt:lpstr>Reconstructing Images of Sgr A* (Disks)</vt:lpstr>
      <vt:lpstr>Reconstructing Images of M87 (Jets)</vt:lpstr>
      <vt:lpstr>Published: “Proto-EHT”</vt:lpstr>
      <vt:lpstr>NOW: “Proto-EHT”</vt:lpstr>
      <vt:lpstr>Visibilities</vt:lpstr>
      <vt:lpstr>Closure Phases</vt:lpstr>
      <vt:lpstr>Polarization!</vt:lpstr>
      <vt:lpstr>Context</vt:lpstr>
      <vt:lpstr>Anatomy of an Image</vt:lpstr>
      <vt:lpstr>Astrophysical Inputs</vt:lpstr>
      <vt:lpstr>Astrophysical Modeling</vt:lpstr>
      <vt:lpstr>Spin Constraints </vt:lpstr>
      <vt:lpstr>Building confidence: Testing RIAFs</vt:lpstr>
      <vt:lpstr>Orienting with the Environment: Distribution of Stellar Ang. Mom.</vt:lpstr>
      <vt:lpstr>Limits on Precession and its causes</vt:lpstr>
      <vt:lpstr>Flaring disk features</vt:lpstr>
      <vt:lpstr>Measuring “Mass”</vt:lpstr>
      <vt:lpstr>Measuring “Mass” Now and in the future</vt:lpstr>
      <vt:lpstr>Constraining monopolE hair</vt:lpstr>
      <vt:lpstr>Quadrupole Hair: Limits on Quasi-Kerr</vt:lpstr>
      <vt:lpstr>Limits on Violations of GR in January (|V| through 2009)</vt:lpstr>
      <vt:lpstr>Limits on Violations of GR in September (+ CP through 2013)</vt:lpstr>
      <vt:lpstr>Limits on Violations of GR in single night Next year!</vt:lpstr>
      <vt:lpstr>Possibilities for Spacetime Tomography!</vt:lpstr>
      <vt:lpstr>Could this be a hot spot?</vt:lpstr>
      <vt:lpstr>Closure Phase Variability revisited!</vt:lpstr>
      <vt:lpstr>Tracking spots with Polarization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Colloquium</dc:title>
  <dc:creator>Avery Broderick</dc:creator>
  <cp:lastModifiedBy>Avery Broderick</cp:lastModifiedBy>
  <cp:revision>508</cp:revision>
  <dcterms:created xsi:type="dcterms:W3CDTF">2006-08-16T00:00:00Z</dcterms:created>
  <dcterms:modified xsi:type="dcterms:W3CDTF">2015-02-03T14:11:29Z</dcterms:modified>
</cp:coreProperties>
</file>