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3" r:id="rId2"/>
    <p:sldMasterId id="2147483732" r:id="rId3"/>
    <p:sldMasterId id="2147483749" r:id="rId4"/>
    <p:sldMasterId id="2147483761" r:id="rId5"/>
  </p:sldMasterIdLst>
  <p:notesMasterIdLst>
    <p:notesMasterId r:id="rId27"/>
  </p:notesMasterIdLst>
  <p:handoutMasterIdLst>
    <p:handoutMasterId r:id="rId28"/>
  </p:handoutMasterIdLst>
  <p:sldIdLst>
    <p:sldId id="1277" r:id="rId6"/>
    <p:sldId id="1278" r:id="rId7"/>
    <p:sldId id="1281" r:id="rId8"/>
    <p:sldId id="1316" r:id="rId9"/>
    <p:sldId id="1279" r:id="rId10"/>
    <p:sldId id="1315" r:id="rId11"/>
    <p:sldId id="1313" r:id="rId12"/>
    <p:sldId id="1224" r:id="rId13"/>
    <p:sldId id="1234" r:id="rId14"/>
    <p:sldId id="1331" r:id="rId15"/>
    <p:sldId id="1321" r:id="rId16"/>
    <p:sldId id="1329" r:id="rId17"/>
    <p:sldId id="1299" r:id="rId18"/>
    <p:sldId id="1328" r:id="rId19"/>
    <p:sldId id="1319" r:id="rId20"/>
    <p:sldId id="1326" r:id="rId21"/>
    <p:sldId id="1320" r:id="rId22"/>
    <p:sldId id="1323" r:id="rId23"/>
    <p:sldId id="1324" r:id="rId24"/>
    <p:sldId id="1318" r:id="rId25"/>
    <p:sldId id="1327" r:id="rId26"/>
  </p:sldIdLst>
  <p:sldSz cx="9144000" cy="6858000" type="screen4x3"/>
  <p:notesSz cx="6935788" cy="9220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87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008000"/>
    <a:srgbClr val="000076"/>
    <a:srgbClr val="000066"/>
    <a:srgbClr val="969696"/>
    <a:srgbClr val="FFFF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4" autoAdjust="0"/>
    <p:restoredTop sz="99162" autoAdjust="0"/>
  </p:normalViewPr>
  <p:slideViewPr>
    <p:cSldViewPr snapToGrid="0" showGuides="1">
      <p:cViewPr varScale="1">
        <p:scale>
          <a:sx n="71" d="100"/>
          <a:sy n="71" d="100"/>
        </p:scale>
        <p:origin x="1158" y="60"/>
      </p:cViewPr>
      <p:guideLst>
        <p:guide orient="horz" pos="428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174"/>
    </p:cViewPr>
  </p:sorterViewPr>
  <p:notesViewPr>
    <p:cSldViewPr snapToGrid="0" showGuides="1">
      <p:cViewPr varScale="1">
        <p:scale>
          <a:sx n="51" d="100"/>
          <a:sy n="51" d="100"/>
        </p:scale>
        <p:origin x="-1908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58FACAB9-8226-4DC6-97AD-E5E99F164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9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665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36273B4-4DB3-4E4C-BB25-43FCCA2CC0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5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2BE5F-C4B9-41EF-B7E3-3D8EB891824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033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4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5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32FC9-8DE6-CA48-B2B6-C8D4B9CC22C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6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C83B8-CE8A-48EC-9F0E-F3104766D13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250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we can think of the laser phase as simply </a:t>
            </a:r>
            <a:r>
              <a:rPr lang="en-US" dirty="0" err="1" smtClean="0"/>
              <a:t>bein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038600" cy="2566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386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038600" cy="2566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386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77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9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6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425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935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354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8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6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0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5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3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44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61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005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14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043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7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5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7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5576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6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460211" y="474802"/>
            <a:ext cx="8196349" cy="822960"/>
          </a:xfrm>
          <a:prstGeom prst="rect">
            <a:avLst/>
          </a:prstGeom>
          <a:solidFill>
            <a:srgbClr val="8C0000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9C39AD6-299A-7740-B23E-13B6025951CF}" type="datetimeFigureOut">
              <a:rPr lang="en-US" sz="1800" smtClean="0">
                <a:solidFill>
                  <a:srgbClr val="000000"/>
                </a:solidFill>
                <a:latin typeface="Times New Roman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1/15/2015</a:t>
            </a:fld>
            <a:endParaRPr lang="en-US" sz="180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312B88E-70FC-094D-81FE-6ED21E3160C1}" type="slidenum">
              <a:rPr lang="en-US" sz="1800" smtClean="0">
                <a:solidFill>
                  <a:srgbClr val="000000"/>
                </a:solidFill>
                <a:latin typeface="Times New Roman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51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solidFill>
            <a:srgbClr val="9607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stanford_un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477000"/>
            <a:ext cx="21336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43900" y="6200775"/>
            <a:ext cx="5286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8" name="Text Box 8"/>
          <p:cNvSpPr txBox="1">
            <a:spLocks noChangeArrowheads="1"/>
          </p:cNvSpPr>
          <p:nvPr userDrawn="1"/>
        </p:nvSpPr>
        <p:spPr bwMode="auto">
          <a:xfrm>
            <a:off x="752475" y="6369050"/>
            <a:ext cx="1381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3399"/>
                </a:solidFill>
                <a:latin typeface="Tahoma"/>
              </a:rPr>
              <a:t>A O S e n s e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 userDrawn="1"/>
        </p:nvSpPr>
        <p:spPr bwMode="auto">
          <a:xfrm>
            <a:off x="8593138" y="6384925"/>
            <a:ext cx="550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4234647-9AC6-46B1-87E5-8304D9FC7E9A}" type="slidenum">
              <a:rPr lang="en-US">
                <a:solidFill>
                  <a:srgbClr val="000000"/>
                </a:solidFill>
                <a:latin typeface="Helvetica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1030" name="Picture 12" descr="AOSenseLO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0975" y="6178550"/>
            <a:ext cx="63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solidFill>
            <a:srgbClr val="9607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3" name="Picture 19" descr="SU_Seal_Card_pos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0100" y="6162675"/>
            <a:ext cx="571500" cy="571500"/>
          </a:xfrm>
          <a:prstGeom prst="rect">
            <a:avLst/>
          </a:prstGeom>
          <a:noFill/>
        </p:spPr>
      </p:pic>
      <p:pic>
        <p:nvPicPr>
          <p:cNvPr id="1045" name="Picture 21" descr="stanford_univ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25" y="6554788"/>
            <a:ext cx="2279650" cy="157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84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solidFill>
            <a:srgbClr val="9607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9" descr="SU_Seal_Card_pos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0100" y="61626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1" descr="stanford_univ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25" y="6554788"/>
            <a:ext cx="22796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61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58800"/>
          </a:xfrm>
          <a:prstGeom prst="rect">
            <a:avLst/>
          </a:prstGeom>
          <a:solidFill>
            <a:srgbClr val="9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5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" descr="SUSig_ColorPos_SprtOneLine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324600"/>
            <a:ext cx="250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1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8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5.wmf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87555" y="150851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>
                <a:solidFill>
                  <a:srgbClr val="990000"/>
                </a:solidFill>
              </a:rPr>
              <a:t>Gravitational Physics using </a:t>
            </a:r>
            <a:endParaRPr lang="en-US" sz="3600" kern="0" dirty="0" smtClean="0">
              <a:solidFill>
                <a:srgbClr val="990000"/>
              </a:solidFill>
            </a:endParaRPr>
          </a:p>
          <a:p>
            <a:pPr algn="l" eaLnBrk="1" hangingPunct="1"/>
            <a:r>
              <a:rPr lang="en-US" sz="3600" kern="0" dirty="0" smtClean="0">
                <a:solidFill>
                  <a:srgbClr val="990000"/>
                </a:solidFill>
              </a:rPr>
              <a:t>Atom </a:t>
            </a:r>
            <a:r>
              <a:rPr lang="en-US" sz="3600" kern="0" dirty="0" smtClean="0">
                <a:solidFill>
                  <a:srgbClr val="990000"/>
                </a:solidFill>
              </a:rPr>
              <a:t>Interferometry</a:t>
            </a:r>
            <a:endParaRPr lang="en-US" sz="3600" b="1" kern="0" dirty="0" smtClean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87555" y="369663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kern="0" dirty="0" smtClean="0">
                <a:solidFill>
                  <a:srgbClr val="990000"/>
                </a:solidFill>
                <a:latin typeface="Arial" charset="0"/>
              </a:rPr>
              <a:t>Mark Kasevich</a:t>
            </a:r>
          </a:p>
          <a:p>
            <a:pPr marL="0" indent="0" eaLnBrk="1" hangingPunct="1">
              <a:buNone/>
            </a:pPr>
            <a:r>
              <a:rPr lang="en-US" kern="0" dirty="0" smtClean="0">
                <a:solidFill>
                  <a:srgbClr val="990000"/>
                </a:solidFill>
                <a:latin typeface="Arial" charset="0"/>
              </a:rPr>
              <a:t>Stanford University</a:t>
            </a:r>
          </a:p>
          <a:p>
            <a:pPr eaLnBrk="1" hangingPunct="1"/>
            <a:endParaRPr lang="en-US" kern="0" dirty="0" smtClean="0">
              <a:latin typeface="Arial" charset="0"/>
            </a:endParaRPr>
          </a:p>
          <a:p>
            <a:pPr eaLnBrk="1" hangingPunct="1"/>
            <a:endParaRPr lang="en-US" kern="0" dirty="0" smtClean="0">
              <a:latin typeface="Arial" charset="0"/>
            </a:endParaRPr>
          </a:p>
          <a:p>
            <a:pPr eaLnBrk="1" hangingPunct="1"/>
            <a:endParaRPr lang="en-US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launch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19727"/>
            <a:ext cx="7912455" cy="3864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537" y="996288"/>
            <a:ext cx="5607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&gt;2000 photon  recoils to launch to top of tower.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Momentum transferred in 2 photon recoil increments.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Ultra-ultra cold atoms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56381" y="5187135"/>
            <a:ext cx="418350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>Collimated cloud has inferred effective temperature of &lt;50 </a:t>
            </a:r>
            <a:r>
              <a:rPr lang="en-US" sz="1800" dirty="0" err="1" smtClean="0">
                <a:solidFill>
                  <a:srgbClr val="000000"/>
                </a:solidFill>
                <a:latin typeface="Tahoma"/>
              </a:rPr>
              <a:t>picoKelvin</a:t>
            </a:r>
            <a:endParaRPr lang="en-US" sz="1800" dirty="0" smtClean="0">
              <a:solidFill>
                <a:srgbClr val="000000"/>
              </a:solidFill>
              <a:latin typeface="Tahoma"/>
            </a:endParaRPr>
          </a:p>
          <a:p>
            <a:pPr>
              <a:spcBef>
                <a:spcPct val="20000"/>
              </a:spcBef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>Kovachy, et al., </a:t>
            </a:r>
            <a:r>
              <a:rPr lang="en-US" sz="1800" dirty="0" err="1" smtClean="0">
                <a:solidFill>
                  <a:srgbClr val="000000"/>
                </a:solidFill>
                <a:latin typeface="Tahoma"/>
              </a:rPr>
              <a:t>arXiv</a:t>
            </a:r>
            <a:r>
              <a:rPr lang="en-US" sz="1800" dirty="0">
                <a:solidFill>
                  <a:srgbClr val="000000"/>
                </a:solidFill>
                <a:latin typeface="Tahoma"/>
              </a:rPr>
              <a:t> 1407.6995 </a:t>
            </a:r>
            <a:endParaRPr lang="en-US" sz="1800" dirty="0" smtClean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033" name="Picture 9" descr="C:\Documents and Settings\Alex\My Documents\Downloads\images\Lens_West_3D.bmp"/>
          <p:cNvPicPr>
            <a:picLocks noChangeAspect="1" noChangeArrowheads="1"/>
          </p:cNvPicPr>
          <p:nvPr/>
        </p:nvPicPr>
        <p:blipFill>
          <a:blip r:embed="rId2" cstate="print"/>
          <a:srcRect t="27162"/>
          <a:stretch>
            <a:fillRect/>
          </a:stretch>
        </p:blipFill>
        <p:spPr bwMode="auto">
          <a:xfrm>
            <a:off x="4363550" y="2254429"/>
            <a:ext cx="3962060" cy="271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52826" y="1536229"/>
            <a:ext cx="46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ahoma"/>
              </a:rPr>
              <a:t>Atom cloud refocused to &lt;200 microns (resolution limited) after 2.6 seconds drift.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506699"/>
            <a:ext cx="289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lens for atom clouds is realized using a laser beam</a:t>
            </a: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>:</a:t>
            </a:r>
            <a:endParaRPr lang="en-US" sz="1800" dirty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3824" y="3101334"/>
            <a:ext cx="3126776" cy="3005408"/>
            <a:chOff x="331811" y="1767182"/>
            <a:chExt cx="3126776" cy="30054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811" y="2362781"/>
              <a:ext cx="3126776" cy="2409809"/>
            </a:xfrm>
            <a:prstGeom prst="rect">
              <a:avLst/>
            </a:prstGeom>
          </p:spPr>
        </p:pic>
        <p:pic>
          <p:nvPicPr>
            <p:cNvPr id="15" name="Picture 14" descr="beamPlot.jpg"/>
            <p:cNvPicPr preferRelativeResize="0"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677" y="1767182"/>
              <a:ext cx="1211453" cy="74019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93795" y="2637291"/>
            <a:ext cx="171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Tahoma"/>
              </a:rPr>
              <a:t>Laser beam profile used in </a:t>
            </a:r>
            <a:r>
              <a:rPr lang="en-US" sz="1400" i="1" dirty="0" err="1" smtClean="0">
                <a:solidFill>
                  <a:srgbClr val="000000"/>
                </a:solidFill>
                <a:latin typeface="Tahoma"/>
              </a:rPr>
              <a:t>exp’t</a:t>
            </a:r>
            <a:r>
              <a:rPr lang="en-US" sz="1400" i="1" dirty="0" smtClean="0">
                <a:solidFill>
                  <a:srgbClr val="000000"/>
                </a:solidFill>
                <a:latin typeface="Tahoma"/>
              </a:rPr>
              <a:t>.  </a:t>
            </a:r>
            <a:endParaRPr lang="en-US" sz="1400" i="1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58" y="2624089"/>
            <a:ext cx="1271675" cy="1198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797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Very low temperatures improve the efficiency of atom/laser interactions by controlling inhomogeneous broadening.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86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Large momentum </a:t>
            </a:r>
            <a:r>
              <a:rPr lang="en-US" dirty="0"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ransfer atom </a:t>
            </a:r>
            <a:r>
              <a:rPr lang="en-US" dirty="0">
                <a:ea typeface="ＭＳ Ｐゴシック" pitchFamily="34" charset="-128"/>
              </a:rPr>
              <a:t>o</a:t>
            </a:r>
            <a:r>
              <a:rPr lang="en-US" dirty="0" smtClean="0">
                <a:ea typeface="ＭＳ Ｐゴシック" pitchFamily="34" charset="-128"/>
              </a:rPr>
              <a:t>ptics</a:t>
            </a: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739775" y="10969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2" name="Content Placeholder 7"/>
          <p:cNvSpPr>
            <a:spLocks noGrp="1"/>
          </p:cNvSpPr>
          <p:nvPr>
            <p:ph idx="1"/>
          </p:nvPr>
        </p:nvSpPr>
        <p:spPr>
          <a:xfrm>
            <a:off x="759855" y="876838"/>
            <a:ext cx="7791718" cy="7201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Sequences of optical pulses are used to realize large separations between interferometer arms.</a:t>
            </a:r>
          </a:p>
          <a:p>
            <a:pPr marL="0" indent="0"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470697" y="5420976"/>
            <a:ext cx="17822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 interferometer</a:t>
            </a:r>
            <a:endParaRPr lang="en-US" sz="16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pulse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sequence</a:t>
            </a:r>
            <a:endParaRPr lang="en-US" sz="1600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186" y="1931831"/>
            <a:ext cx="2562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5" y="2174833"/>
            <a:ext cx="7677728" cy="3246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58" y="2286684"/>
            <a:ext cx="137342" cy="12801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82582" y="2174833"/>
            <a:ext cx="1966753" cy="241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94" y="2281752"/>
            <a:ext cx="137342" cy="128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35" y="2297922"/>
            <a:ext cx="137342" cy="128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232" y="2292990"/>
            <a:ext cx="137342" cy="1280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169753" y="2174833"/>
            <a:ext cx="1865606" cy="251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016" y="4895274"/>
            <a:ext cx="137342" cy="128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13" y="4890342"/>
            <a:ext cx="137342" cy="128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540" y="4896648"/>
            <a:ext cx="137342" cy="128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959" y="4902954"/>
            <a:ext cx="137342" cy="128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196574" y="3098511"/>
            <a:ext cx="17160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Position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87214" y="5186077"/>
            <a:ext cx="17160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09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455" y="2473858"/>
            <a:ext cx="4064454" cy="279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637" y="1544225"/>
            <a:ext cx="1971112" cy="129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wavepacket separation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5449333" y="3651055"/>
            <a:ext cx="159798" cy="15979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79101" y="2534527"/>
            <a:ext cx="159798" cy="15979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781" y="1784656"/>
            <a:ext cx="140496" cy="8117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25094" y="3338870"/>
            <a:ext cx="199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 cm wavepacket separation</a:t>
            </a:r>
            <a:endParaRPr lang="en-US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110812" y="4059383"/>
            <a:ext cx="159798" cy="1597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0609" y="4497680"/>
            <a:ext cx="2436236" cy="167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val 27"/>
          <p:cNvSpPr/>
          <p:nvPr/>
        </p:nvSpPr>
        <p:spPr bwMode="auto">
          <a:xfrm>
            <a:off x="4124351" y="3261456"/>
            <a:ext cx="159798" cy="159798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7" name="Picture 2" descr="C:\Users\Jason\AppData\Local\Temp\4cmSeparation.png"/>
          <p:cNvPicPr>
            <a:picLocks noChangeAspect="1" noChangeArrowheads="1"/>
          </p:cNvPicPr>
          <p:nvPr/>
        </p:nvPicPr>
        <p:blipFill>
          <a:blip r:embed="rId7" cstate="print"/>
          <a:srcRect l="1246" t="14370"/>
          <a:stretch>
            <a:fillRect/>
          </a:stretch>
        </p:blipFill>
        <p:spPr bwMode="auto">
          <a:xfrm>
            <a:off x="4802186" y="1383219"/>
            <a:ext cx="3488977" cy="1044606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974858" name="Straight Arrow Connector 974857"/>
          <p:cNvCxnSpPr/>
          <p:nvPr/>
        </p:nvCxnSpPr>
        <p:spPr>
          <a:xfrm>
            <a:off x="5629264" y="1561402"/>
            <a:ext cx="1974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4859" name="TextBox 974858"/>
          <p:cNvSpPr txBox="1"/>
          <p:nvPr/>
        </p:nvSpPr>
        <p:spPr>
          <a:xfrm>
            <a:off x="6243183" y="1367458"/>
            <a:ext cx="683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 cm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06" y="5478904"/>
            <a:ext cx="5665311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LMT demonstration at 2T = 2.3 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7547" y="759907"/>
            <a:ext cx="820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Sequential Raman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transitions with long interrogation time.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24746" y="1983783"/>
            <a:ext cx="484172" cy="490075"/>
          </a:xfrm>
          <a:prstGeom prst="straightConnector1">
            <a:avLst/>
          </a:prstGeom>
          <a:ln w="9525">
            <a:solidFill>
              <a:schemeClr val="accent3">
                <a:lumMod val="65000"/>
              </a:schemeClr>
            </a:solidFill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380922" y="3643877"/>
            <a:ext cx="701804" cy="421227"/>
          </a:xfrm>
          <a:prstGeom prst="straightConnector1">
            <a:avLst/>
          </a:prstGeom>
          <a:ln w="9525">
            <a:solidFill>
              <a:schemeClr val="accent3">
                <a:lumMod val="65000"/>
              </a:schemeClr>
            </a:solidFill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609131" y="3923645"/>
            <a:ext cx="884660" cy="866513"/>
          </a:xfrm>
          <a:prstGeom prst="straightConnector1">
            <a:avLst/>
          </a:prstGeom>
          <a:ln w="9525">
            <a:solidFill>
              <a:schemeClr val="accent3">
                <a:lumMod val="65000"/>
              </a:schemeClr>
            </a:solidFill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383157" y="2324746"/>
            <a:ext cx="963759" cy="862636"/>
          </a:xfrm>
          <a:prstGeom prst="straightConnector1">
            <a:avLst/>
          </a:prstGeom>
          <a:ln w="9525">
            <a:solidFill>
              <a:schemeClr val="accent3">
                <a:lumMod val="65000"/>
              </a:schemeClr>
            </a:solidFill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9141" y="2848828"/>
            <a:ext cx="199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&gt;98% contrast</a:t>
            </a:r>
            <a:endParaRPr lang="en-US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1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Recent: 12 cm wavepacket separation</a:t>
            </a:r>
            <a:endParaRPr lang="en-US" dirty="0"/>
          </a:p>
        </p:txBody>
      </p:sp>
      <p:pic>
        <p:nvPicPr>
          <p:cNvPr id="5" name="Picture 4" descr="contrastEnvelope20hkv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46349" y="3005206"/>
            <a:ext cx="4768585" cy="3113205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 bwMode="auto">
          <a:xfrm rot="10800000" flipV="1">
            <a:off x="4693023" y="2729752"/>
            <a:ext cx="941294" cy="726141"/>
          </a:xfrm>
          <a:prstGeom prst="curvedConnector3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634317" y="2420431"/>
            <a:ext cx="263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contrast from source velocity spread.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234" y="3117340"/>
            <a:ext cx="187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 smtClean="0"/>
              <a:t>20 photon recoil atom optics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083503"/>
            <a:ext cx="3790950" cy="1524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622176" y="1270575"/>
            <a:ext cx="477761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51520" y="876778"/>
            <a:ext cx="4565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Induce offset between interfering wavepackets to observe interference contrast envelope.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74201" y="4115282"/>
            <a:ext cx="24038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Contrast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70072" y="5891991"/>
            <a:ext cx="24038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Offset (</a:t>
            </a:r>
            <a:r>
              <a:rPr lang="en-US" dirty="0" err="1" smtClean="0"/>
              <a:t>microsec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of QM: “</a:t>
            </a:r>
            <a:r>
              <a:rPr lang="en-US" dirty="0" err="1" smtClean="0"/>
              <a:t>Macroscopicity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16" y="1492048"/>
            <a:ext cx="5860568" cy="40846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691481" y="3157756"/>
            <a:ext cx="4972856" cy="0"/>
          </a:xfrm>
          <a:prstGeom prst="line">
            <a:avLst/>
          </a:prstGeom>
          <a:ln w="57150" cap="flat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64335" y="1762298"/>
            <a:ext cx="0" cy="3200400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65075" y="4962698"/>
            <a:ext cx="756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Tahoma"/>
              </a:rPr>
              <a:t>10 cm</a:t>
            </a:r>
            <a:endParaRPr lang="en-US" sz="1200" b="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689273" y="3182695"/>
            <a:ext cx="1097280" cy="740912"/>
          </a:xfrm>
          <a:custGeom>
            <a:avLst/>
            <a:gdLst>
              <a:gd name="connsiteX0" fmla="*/ 0 w 1097280"/>
              <a:gd name="connsiteY0" fmla="*/ 42643 h 740912"/>
              <a:gd name="connsiteX1" fmla="*/ 216131 w 1097280"/>
              <a:gd name="connsiteY1" fmla="*/ 75894 h 740912"/>
              <a:gd name="connsiteX2" fmla="*/ 1097280 w 1097280"/>
              <a:gd name="connsiteY2" fmla="*/ 740912 h 7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740912">
                <a:moveTo>
                  <a:pt x="0" y="42643"/>
                </a:moveTo>
                <a:cubicBezTo>
                  <a:pt x="16625" y="1079"/>
                  <a:pt x="33251" y="-40484"/>
                  <a:pt x="216131" y="75894"/>
                </a:cubicBezTo>
                <a:cubicBezTo>
                  <a:pt x="399011" y="192272"/>
                  <a:pt x="925484" y="599596"/>
                  <a:pt x="1097280" y="74091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051665"/>
            <a:ext cx="2393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Tahoma"/>
              </a:rPr>
              <a:t>Nimrichter</a:t>
            </a:r>
            <a:r>
              <a:rPr lang="en-US" sz="1400" dirty="0" smtClean="0">
                <a:solidFill>
                  <a:srgbClr val="000000"/>
                </a:solidFill>
                <a:latin typeface="Tahoma"/>
              </a:rPr>
              <a:t>, et al., PRL, 2013</a:t>
            </a:r>
            <a:endParaRPr lang="en-US" sz="1400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rot="16200000" flipH="1">
            <a:off x="3167238" y="2305374"/>
            <a:ext cx="886053" cy="7381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91481" y="1746153"/>
            <a:ext cx="143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/>
              </a:rPr>
              <a:t>Excluded by present work</a:t>
            </a:r>
            <a:endParaRPr lang="en-US" sz="14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839104"/>
            <a:ext cx="733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>We are testing QM at unprecedented energy, length and time scales.  </a:t>
            </a:r>
            <a:endParaRPr lang="en-US" sz="18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5708" y="5801311"/>
            <a:ext cx="261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/>
              </a:rPr>
              <a:t>Future work to push this to 1 m length scales</a:t>
            </a:r>
            <a:endParaRPr lang="en-US" sz="1400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5" name="Curved Connector 24"/>
          <p:cNvCxnSpPr/>
          <p:nvPr/>
        </p:nvCxnSpPr>
        <p:spPr>
          <a:xfrm rot="5400000" flipH="1" flipV="1">
            <a:off x="6557430" y="4690252"/>
            <a:ext cx="578240" cy="167713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78561" y="1768840"/>
            <a:ext cx="245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/>
              </a:rPr>
              <a:t>Future </a:t>
            </a:r>
            <a:r>
              <a:rPr lang="en-US" sz="1400" dirty="0" err="1" smtClean="0">
                <a:solidFill>
                  <a:srgbClr val="000000"/>
                </a:solidFill>
                <a:latin typeface="Tahoma"/>
              </a:rPr>
              <a:t>exp’t</a:t>
            </a:r>
            <a:r>
              <a:rPr lang="en-US" sz="1400" dirty="0" smtClean="0">
                <a:solidFill>
                  <a:srgbClr val="000000"/>
                </a:solidFill>
                <a:latin typeface="Tahoma"/>
              </a:rPr>
              <a:t> with gold clusters/</a:t>
            </a:r>
            <a:r>
              <a:rPr lang="en-US" sz="1400" dirty="0" err="1" smtClean="0">
                <a:solidFill>
                  <a:srgbClr val="000000"/>
                </a:solidFill>
                <a:latin typeface="Tahoma"/>
              </a:rPr>
              <a:t>micromirrors</a:t>
            </a:r>
            <a:endParaRPr lang="en-US" sz="1400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6200000" flipH="1">
            <a:off x="6105282" y="2239864"/>
            <a:ext cx="276566" cy="24796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>
            <a:off x="5871980" y="2280846"/>
            <a:ext cx="295061" cy="2098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2726267" y="3182695"/>
            <a:ext cx="4938068" cy="17800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26267" y="3182695"/>
            <a:ext cx="4938068" cy="1780003"/>
          </a:xfrm>
          <a:prstGeom prst="rect">
            <a:avLst/>
          </a:prstGeom>
          <a:solidFill>
            <a:srgbClr val="FFC000">
              <a:alpha val="1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shifts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8" r="30174" b="3318"/>
          <a:stretch/>
        </p:blipFill>
        <p:spPr bwMode="auto">
          <a:xfrm>
            <a:off x="1809743" y="1220296"/>
            <a:ext cx="3327033" cy="283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9803" y="1711313"/>
            <a:ext cx="5126636" cy="259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800" dirty="0" smtClean="0">
                <a:latin typeface="Tahoma" pitchFamily="34" charset="0"/>
              </a:rPr>
              <a:t>Gravity</a:t>
            </a:r>
          </a:p>
          <a:p>
            <a:pPr>
              <a:spcBef>
                <a:spcPts val="800"/>
              </a:spcBef>
            </a:pPr>
            <a:r>
              <a:rPr lang="en-US" sz="1800" dirty="0" err="1" smtClean="0">
                <a:latin typeface="Tahoma" pitchFamily="34" charset="0"/>
              </a:rPr>
              <a:t>Coriolis</a:t>
            </a:r>
            <a:endParaRPr lang="en-US" sz="1800" dirty="0" smtClean="0">
              <a:latin typeface="Tahoma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1800" dirty="0" smtClean="0">
                <a:latin typeface="Tahoma" pitchFamily="34" charset="0"/>
              </a:rPr>
              <a:t>Timing asymmetry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latin typeface="Tahoma" pitchFamily="34" charset="0"/>
              </a:rPr>
              <a:t>Curvature, quantum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latin typeface="Tahoma" pitchFamily="34" charset="0"/>
              </a:rPr>
              <a:t>Gravity gradient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latin typeface="Tahoma" pitchFamily="34" charset="0"/>
              </a:rPr>
              <a:t>Wavefront </a:t>
            </a:r>
          </a:p>
          <a:p>
            <a:pPr>
              <a:spcBef>
                <a:spcPct val="20000"/>
              </a:spcBef>
            </a:pP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640" y="4241646"/>
            <a:ext cx="5133148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, gravity gradient</a:t>
            </a: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, velocity;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, initial position</a:t>
            </a: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, acceleration due to gravity</a:t>
            </a: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, interrogation time</a:t>
            </a:r>
          </a:p>
          <a:p>
            <a:pPr>
              <a:spcBef>
                <a:spcPct val="20000"/>
              </a:spcBef>
            </a:pP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, effective propagation vector 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244" y="1631112"/>
            <a:ext cx="121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1e10 rad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2315" y="3258913"/>
            <a:ext cx="91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rad</a:t>
            </a:r>
            <a:endParaRPr lang="en-US" dirty="0"/>
          </a:p>
        </p:txBody>
      </p:sp>
      <p:cxnSp>
        <p:nvCxnSpPr>
          <p:cNvPr id="9" name="Curved Connector 8"/>
          <p:cNvCxnSpPr>
            <a:stCxn id="6" idx="3"/>
          </p:cNvCxnSpPr>
          <p:nvPr/>
        </p:nvCxnSpPr>
        <p:spPr>
          <a:xfrm>
            <a:off x="1649479" y="1800389"/>
            <a:ext cx="510989" cy="16927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1649479" y="3156216"/>
            <a:ext cx="486348" cy="2719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8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44177" y="2233350"/>
            <a:ext cx="5910275" cy="3533032"/>
            <a:chOff x="3446244" y="2524048"/>
            <a:chExt cx="5159215" cy="30840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244" y="2524048"/>
              <a:ext cx="5159215" cy="308406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3585705" y="2718317"/>
              <a:ext cx="377655" cy="3709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18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903097" y="2640727"/>
              <a:ext cx="377655" cy="3709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18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2-axis rotation/1 axis acceleration measurement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7" y="1118511"/>
            <a:ext cx="8206959" cy="120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327" y="794479"/>
            <a:ext cx="462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i="1" dirty="0" smtClean="0">
                <a:solidFill>
                  <a:srgbClr val="000000"/>
                </a:solidFill>
                <a:latin typeface="Tahoma" pitchFamily="34" charset="0"/>
              </a:rPr>
              <a:t>Interference patterns for rotating platform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: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703" y="5731649"/>
            <a:ext cx="529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i="1" dirty="0" smtClean="0">
                <a:solidFill>
                  <a:srgbClr val="000000"/>
                </a:solidFill>
                <a:latin typeface="Tahoma" pitchFamily="34" charset="0"/>
              </a:rPr>
              <a:t>Measurement of rotation rate near null rotation operating point.  </a:t>
            </a:r>
            <a:endParaRPr lang="en-US" sz="1800" i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85662" y="6434597"/>
            <a:ext cx="5133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Dickerson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et al., arXiv:1305.1700, PRL 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(2013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102" y="4858163"/>
            <a:ext cx="1518904" cy="1422470"/>
            <a:chOff x="502325" y="2524048"/>
            <a:chExt cx="2630617" cy="246360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25" y="2640727"/>
              <a:ext cx="2630617" cy="234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502325" y="2524048"/>
              <a:ext cx="457045" cy="5652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18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9101" y="6219705"/>
            <a:ext cx="276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i="1" dirty="0" smtClean="0">
                <a:solidFill>
                  <a:srgbClr val="000000"/>
                </a:solidFill>
                <a:latin typeface="Tahoma" pitchFamily="34" charset="0"/>
              </a:rPr>
              <a:t>Measurement Geometry</a:t>
            </a:r>
            <a:endParaRPr lang="en-US" sz="1800" i="1" dirty="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9021" y="2174984"/>
            <a:ext cx="1609917" cy="2792307"/>
            <a:chOff x="397394" y="2213707"/>
            <a:chExt cx="2070364" cy="3590925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58" y="2213707"/>
              <a:ext cx="2057400" cy="359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 bwMode="auto">
            <a:xfrm>
              <a:off x="397394" y="2275384"/>
              <a:ext cx="419725" cy="4123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18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961" y="2192964"/>
            <a:ext cx="6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</a:rPr>
              <a:t>Side view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80" y="5112488"/>
            <a:ext cx="6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</a:rPr>
              <a:t>Top 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1790" y="2608434"/>
            <a:ext cx="19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2-axis gyroscope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Ground-based Tests of General Relativity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648" y="2584704"/>
            <a:ext cx="4557712" cy="238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0600"/>
            <a:ext cx="4875213" cy="54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446405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Schwarzschild </a:t>
            </a:r>
            <a:r>
              <a:rPr lang="en-US" dirty="0">
                <a:solidFill>
                  <a:srgbClr val="000000"/>
                </a:solidFill>
              </a:rPr>
              <a:t>metric, PPN expansion: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49224" y="2353056"/>
            <a:ext cx="3657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Corresponding AI phase shifts: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760" y="5148072"/>
            <a:ext cx="4889500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93166" y="4925759"/>
            <a:ext cx="37020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Projected experimental limits: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3855720" y="6550025"/>
            <a:ext cx="528828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en-US" sz="1400" dirty="0" err="1">
                <a:solidFill>
                  <a:srgbClr val="000000"/>
                </a:solidFill>
              </a:rPr>
              <a:t>Dimopoulos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i="1" dirty="0">
                <a:solidFill>
                  <a:srgbClr val="000000"/>
                </a:solidFill>
              </a:rPr>
              <a:t>et al., </a:t>
            </a:r>
            <a:r>
              <a:rPr lang="en-US" sz="1400" dirty="0">
                <a:solidFill>
                  <a:srgbClr val="000000"/>
                </a:solidFill>
              </a:rPr>
              <a:t>PRL </a:t>
            </a:r>
            <a:r>
              <a:rPr lang="en-US" sz="1400" dirty="0" smtClean="0">
                <a:solidFill>
                  <a:srgbClr val="000000"/>
                </a:solidFill>
              </a:rPr>
              <a:t>2007; PRD 2008)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447800"/>
            <a:ext cx="453390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752" y="4000999"/>
            <a:ext cx="2533335" cy="147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25752" y="2780242"/>
            <a:ext cx="238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launched:</a:t>
            </a:r>
          </a:p>
          <a:p>
            <a:r>
              <a:rPr lang="en-US" smtClean="0"/>
              <a:t>85Rb </a:t>
            </a:r>
            <a:r>
              <a:rPr lang="en-US" dirty="0" smtClean="0"/>
              <a:t>at 100 nK (sympathetically and delta-kick cooled)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58019" y="5519567"/>
            <a:ext cx="2449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100K atoms, 100 nK, 2.6 s</a:t>
            </a:r>
            <a:endParaRPr lang="en-US" sz="1200" i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473200" y="5796566"/>
            <a:ext cx="4360333" cy="282501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4" y="5708172"/>
            <a:ext cx="1456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Principle of Equivalence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5751" y="1326295"/>
            <a:ext cx="2533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PoE</a:t>
            </a:r>
            <a:r>
              <a:rPr lang="en-US" dirty="0" smtClean="0"/>
              <a:t>:  </a:t>
            </a:r>
            <a:r>
              <a:rPr lang="en-US" dirty="0" smtClean="0"/>
              <a:t>simultaneously measure </a:t>
            </a:r>
            <a:r>
              <a:rPr lang="en-US" dirty="0" smtClean="0"/>
              <a:t>phase shifts </a:t>
            </a:r>
            <a:r>
              <a:rPr lang="en-US" dirty="0" smtClean="0"/>
              <a:t>from 87Rb </a:t>
            </a:r>
            <a:r>
              <a:rPr lang="en-US" dirty="0" smtClean="0"/>
              <a:t>and 85Rb interferometers.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Newton’s Law</a:t>
            </a:r>
            <a:endParaRPr lang="en-US" dirty="0"/>
          </a:p>
        </p:txBody>
      </p:sp>
      <p:sp>
        <p:nvSpPr>
          <p:cNvPr id="22" name="Can 21"/>
          <p:cNvSpPr/>
          <p:nvPr/>
        </p:nvSpPr>
        <p:spPr bwMode="auto">
          <a:xfrm>
            <a:off x="5224370" y="1946682"/>
            <a:ext cx="948905" cy="1124669"/>
          </a:xfrm>
          <a:prstGeom prst="can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5367116" y="2509016"/>
            <a:ext cx="638356" cy="3948896"/>
            <a:chOff x="1832059" y="3974491"/>
            <a:chExt cx="638356" cy="3948896"/>
          </a:xfrm>
        </p:grpSpPr>
        <p:sp>
          <p:nvSpPr>
            <p:cNvPr id="29" name="Arc 28"/>
            <p:cNvSpPr/>
            <p:nvPr/>
          </p:nvSpPr>
          <p:spPr>
            <a:xfrm flipH="1">
              <a:off x="1832059" y="3974491"/>
              <a:ext cx="638356" cy="3948896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0" name="Arc 29"/>
            <p:cNvSpPr/>
            <p:nvPr/>
          </p:nvSpPr>
          <p:spPr>
            <a:xfrm>
              <a:off x="1832059" y="3974491"/>
              <a:ext cx="638356" cy="3948896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364509" y="3177985"/>
            <a:ext cx="638356" cy="3948896"/>
            <a:chOff x="1832059" y="3974491"/>
            <a:chExt cx="638356" cy="3948896"/>
          </a:xfrm>
        </p:grpSpPr>
        <p:sp>
          <p:nvSpPr>
            <p:cNvPr id="35" name="Arc 34"/>
            <p:cNvSpPr/>
            <p:nvPr/>
          </p:nvSpPr>
          <p:spPr>
            <a:xfrm flipH="1">
              <a:off x="1832059" y="3974491"/>
              <a:ext cx="638356" cy="3948896"/>
            </a:xfrm>
            <a:prstGeom prst="arc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Arc 35"/>
            <p:cNvSpPr/>
            <p:nvPr/>
          </p:nvSpPr>
          <p:spPr>
            <a:xfrm>
              <a:off x="1832059" y="3974491"/>
              <a:ext cx="638356" cy="3948896"/>
            </a:xfrm>
            <a:prstGeom prst="arc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7277" y="1316694"/>
            <a:ext cx="4401939" cy="4842062"/>
            <a:chOff x="4744527" y="2015938"/>
            <a:chExt cx="4401939" cy="4842062"/>
          </a:xfrm>
        </p:grpSpPr>
        <p:sp>
          <p:nvSpPr>
            <p:cNvPr id="37" name="Rectangle 36"/>
            <p:cNvSpPr/>
            <p:nvPr/>
          </p:nvSpPr>
          <p:spPr bwMode="auto">
            <a:xfrm>
              <a:off x="4744527" y="2015938"/>
              <a:ext cx="4399471" cy="4842062"/>
            </a:xfrm>
            <a:prstGeom prst="rect">
              <a:avLst/>
            </a:prstGeom>
            <a:solidFill>
              <a:srgbClr val="5A4EF8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18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6937375" y="4035425"/>
            <a:ext cx="201295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Equation" r:id="rId4" imgW="1028520" imgH="228600" progId="">
                    <p:embed/>
                  </p:oleObj>
                </mc:Choice>
                <mc:Fallback>
                  <p:oleObj name="Equation" r:id="rId4" imgW="102852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7375" y="4035425"/>
                          <a:ext cx="2012950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866816" y="4484468"/>
            <a:ext cx="227965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Equation" r:id="rId6" imgW="1231560" imgH="241200" progId="">
                    <p:embed/>
                  </p:oleObj>
                </mc:Choice>
                <mc:Fallback>
                  <p:oleObj name="Equation" r:id="rId6" imgW="1231560" imgH="241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6816" y="4484468"/>
                          <a:ext cx="2279650" cy="449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5103509" y="2015938"/>
            <a:ext cx="2905125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Equation" r:id="rId8" imgW="1091880" imgH="228600" progId="">
                    <p:embed/>
                  </p:oleObj>
                </mc:Choice>
                <mc:Fallback>
                  <p:oleObj name="Equation" r:id="rId8" imgW="109188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509" y="2015938"/>
                          <a:ext cx="2905125" cy="608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4755537" y="5331428"/>
              <a:ext cx="1783115" cy="152657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800" i="1" dirty="0">
                <a:solidFill>
                  <a:srgbClr val="000000"/>
                </a:solidFill>
                <a:latin typeface="Times New Roman"/>
                <a:cs typeface="+mn-c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dirty="0" smtClean="0">
                  <a:solidFill>
                    <a:srgbClr val="000000"/>
                  </a:solidFill>
                  <a:latin typeface="Times New Roman"/>
                  <a:cs typeface="+mn-cs"/>
                </a:rPr>
                <a:t>Sample 8</a:t>
              </a:r>
              <a:r>
                <a:rPr lang="az-Cyrl-AZ" sz="1800" i="1" dirty="0" smtClean="0">
                  <a:solidFill>
                    <a:srgbClr val="000000"/>
                  </a:solidFill>
                  <a:latin typeface="Times New Roman"/>
                  <a:cs typeface="+mn-cs"/>
                </a:rPr>
                <a:t>ћ</a:t>
              </a:r>
              <a:r>
                <a:rPr lang="en-US" sz="1800" i="1" dirty="0" smtClean="0">
                  <a:solidFill>
                    <a:srgbClr val="000000"/>
                  </a:solidFill>
                  <a:latin typeface="Times New Roman"/>
                  <a:cs typeface="+mn-cs"/>
                </a:rPr>
                <a:t>k interferometer simulation with T = 1.2 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800" i="1" dirty="0">
                <a:solidFill>
                  <a:srgbClr val="000000"/>
                </a:solidFill>
                <a:latin typeface="Times New Roman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38" y="1316694"/>
            <a:ext cx="1281723" cy="4842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857" y="1316694"/>
            <a:ext cx="173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of G</a:t>
            </a:r>
          </a:p>
          <a:p>
            <a:endParaRPr lang="en-US" dirty="0"/>
          </a:p>
          <a:p>
            <a:r>
              <a:rPr lang="en-US" dirty="0" smtClean="0"/>
              <a:t>Tests of 1/r</a:t>
            </a:r>
            <a:r>
              <a:rPr lang="en-US" baseline="30000" dirty="0" smtClean="0"/>
              <a:t>2</a:t>
            </a:r>
            <a:r>
              <a:rPr lang="en-US" dirty="0" smtClean="0"/>
              <a:t>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95534" y="4660684"/>
            <a:ext cx="1939729" cy="1404978"/>
            <a:chOff x="809213" y="1897951"/>
            <a:chExt cx="4004958" cy="2900858"/>
          </a:xfrm>
        </p:grpSpPr>
        <p:pic>
          <p:nvPicPr>
            <p:cNvPr id="11" name="Picture 10" descr="horizontalFringes60μradLP.png"/>
            <p:cNvPicPr>
              <a:picLocks noChangeAspect="1"/>
            </p:cNvPicPr>
            <p:nvPr/>
          </p:nvPicPr>
          <p:blipFill>
            <a:blip r:embed="rId2" cstate="print"/>
            <a:srcRect t="22049"/>
            <a:stretch>
              <a:fillRect/>
            </a:stretch>
          </p:blipFill>
          <p:spPr>
            <a:xfrm>
              <a:off x="809213" y="2016012"/>
              <a:ext cx="3977640" cy="27827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 rot="1125109">
              <a:off x="2141309" y="1897951"/>
              <a:ext cx="2672862" cy="11342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endParaRPr lang="en-US" sz="18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Light-pulse </a:t>
            </a:r>
            <a:r>
              <a:rPr lang="en-US" dirty="0"/>
              <a:t>a</a:t>
            </a:r>
            <a:r>
              <a:rPr lang="en-US" dirty="0" smtClean="0"/>
              <a:t>tom interferometers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987" t="5882" b="3922"/>
          <a:stretch>
            <a:fillRect/>
          </a:stretch>
        </p:blipFill>
        <p:spPr bwMode="auto">
          <a:xfrm>
            <a:off x="854807" y="1130608"/>
            <a:ext cx="2266462" cy="331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559" y="1130608"/>
            <a:ext cx="2259906" cy="328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5178806"/>
            <a:ext cx="3776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2015 laboratory sensor, atomic wavepackets  separate by 12 cm before interfering,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1e-13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 resolution after 1 hr.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6016" y="1130608"/>
            <a:ext cx="223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1991 demonstration of an atom interferometer gravimeter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2" descr="C:\Users\Jason\AppData\Local\Temp\4cmSeparation.png"/>
          <p:cNvPicPr>
            <a:picLocks noChangeAspect="1" noChangeArrowheads="1"/>
          </p:cNvPicPr>
          <p:nvPr/>
        </p:nvPicPr>
        <p:blipFill>
          <a:blip r:embed="rId5" cstate="print"/>
          <a:srcRect l="1246" t="14370"/>
          <a:stretch>
            <a:fillRect/>
          </a:stretch>
        </p:blipFill>
        <p:spPr bwMode="auto">
          <a:xfrm>
            <a:off x="4116827" y="4978441"/>
            <a:ext cx="3042137" cy="9108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16828" y="5868706"/>
            <a:ext cx="325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Atoms imaged in middle of interferometer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3567" y="5868706"/>
            <a:ext cx="18755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Interference at output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82798-AE94-471B-A676-97AA236B4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Gravitational Waves (?)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6" t="4209" r="2794"/>
          <a:stretch/>
        </p:blipFill>
        <p:spPr>
          <a:xfrm>
            <a:off x="2218268" y="1524000"/>
            <a:ext cx="4495800" cy="4516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6399" y="3184042"/>
            <a:ext cx="187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Are there atom configurations which can reach these sensitivity levels?</a:t>
            </a:r>
          </a:p>
          <a:p>
            <a:endParaRPr lang="en-US" sz="1400" dirty="0"/>
          </a:p>
          <a:p>
            <a:r>
              <a:rPr lang="en-US" sz="1400" dirty="0" smtClean="0"/>
              <a:t>(Maybe.)</a:t>
            </a:r>
            <a:endParaRPr lang="en-US" sz="1400" dirty="0"/>
          </a:p>
        </p:txBody>
      </p:sp>
      <p:cxnSp>
        <p:nvCxnSpPr>
          <p:cNvPr id="10" name="Curved Connector 9"/>
          <p:cNvCxnSpPr/>
          <p:nvPr/>
        </p:nvCxnSpPr>
        <p:spPr bwMode="auto">
          <a:xfrm rot="10800000" flipV="1">
            <a:off x="5757334" y="3464931"/>
            <a:ext cx="1041398" cy="997002"/>
          </a:xfrm>
          <a:prstGeom prst="curvedConnector3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67865" y="4326467"/>
            <a:ext cx="389468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792050" y="888163"/>
            <a:ext cx="4449651" cy="510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750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ysClr val="windowText" lastClr="000000"/>
                </a:solidFill>
                <a:cs typeface="Times New Roman" pitchFamily="18" charset="0"/>
              </a:rPr>
              <a:t>  Experiment:</a:t>
            </a:r>
            <a:endParaRPr lang="en-US" sz="1600" i="1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dirty="0" smtClean="0">
                <a:solidFill>
                  <a:sysClr val="windowText" lastClr="000000"/>
                </a:solidFill>
                <a:cs typeface="Times New Roman" pitchFamily="18" charset="0"/>
              </a:rPr>
              <a:t>Jason Hogan 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04813" algn="l"/>
              </a:tabLst>
            </a:pPr>
            <a:r>
              <a:rPr lang="en-US" sz="1600" dirty="0" smtClean="0"/>
              <a:t>Susannah Dickerson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Alex Sugarbaker 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Tim Kovachy </a:t>
            </a: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dirty="0" smtClean="0">
                <a:solidFill>
                  <a:sysClr val="windowText" lastClr="000000"/>
                </a:solidFill>
                <a:cs typeface="Times New Roman" pitchFamily="18" charset="0"/>
              </a:rPr>
              <a:t>Christine Donnelly</a:t>
            </a: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dirty="0" smtClean="0">
                <a:solidFill>
                  <a:sysClr val="windowText" lastClr="000000"/>
                </a:solidFill>
                <a:cs typeface="Times New Roman" pitchFamily="18" charset="0"/>
              </a:rPr>
              <a:t>Chris Overstreet </a:t>
            </a: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dirty="0" smtClean="0">
                <a:solidFill>
                  <a:sysClr val="windowText" lastClr="000000"/>
                </a:solidFill>
                <a:cs typeface="Times New Roman" pitchFamily="18" charset="0"/>
              </a:rPr>
              <a:t>Peter Asenbaum</a:t>
            </a:r>
          </a:p>
          <a:p>
            <a:pPr marL="0" marR="0" lvl="0" indent="0" defTabSz="750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0" marR="0" lvl="0" indent="0" defTabSz="750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ysClr val="windowText" lastClr="000000"/>
                </a:solidFill>
                <a:cs typeface="Times New Roman" pitchFamily="18" charset="0"/>
              </a:rPr>
              <a:t>  Theory:</a:t>
            </a: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/>
              <a:t>Peter Graham</a:t>
            </a:r>
            <a:endParaRPr lang="en-US" sz="16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Savas</a:t>
            </a:r>
            <a:r>
              <a:rPr lang="en-US" sz="1600" dirty="0" smtClean="0"/>
              <a:t> </a:t>
            </a:r>
            <a:r>
              <a:rPr lang="en-US" sz="1600" dirty="0" err="1" smtClean="0"/>
              <a:t>Dimopoulos</a:t>
            </a:r>
            <a:endParaRPr lang="en-US" sz="1600" dirty="0" smtClean="0"/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/>
              <a:t>Surjeet</a:t>
            </a:r>
            <a:r>
              <a:rPr lang="en-US" sz="1600" dirty="0" smtClean="0"/>
              <a:t> </a:t>
            </a:r>
            <a:r>
              <a:rPr lang="en-US" sz="1600" dirty="0" err="1" smtClean="0"/>
              <a:t>Rajendran</a:t>
            </a:r>
            <a:endParaRPr lang="en-US" sz="1600" dirty="0" smtClean="0"/>
          </a:p>
          <a:p>
            <a:pPr marL="0" indent="0" defTabSz="750888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 smtClean="0"/>
          </a:p>
          <a:p>
            <a:pPr marL="0" marR="0" lvl="0" indent="0" defTabSz="750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750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 Visitors:</a:t>
            </a:r>
          </a:p>
          <a:p>
            <a:pPr marL="0" marR="0" lvl="0" indent="465138" defTabSz="750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Philippe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Bouyer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(CNRS)</a:t>
            </a:r>
          </a:p>
          <a:p>
            <a:pPr marL="0" indent="465138" defTabSz="750888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cs typeface="Times New Roman" pitchFamily="18" charset="0"/>
              </a:rPr>
              <a:t>Jan </a:t>
            </a:r>
            <a:r>
              <a:rPr lang="en-US" sz="1600" dirty="0">
                <a:solidFill>
                  <a:sysClr val="windowText" lastClr="000000"/>
                </a:solidFill>
                <a:cs typeface="Times New Roman" pitchFamily="18" charset="0"/>
              </a:rPr>
              <a:t>Rudolf </a:t>
            </a:r>
            <a:r>
              <a:rPr lang="en-US" sz="1600" dirty="0" smtClean="0">
                <a:solidFill>
                  <a:sysClr val="windowText" lastClr="000000"/>
                </a:solidFill>
                <a:cs typeface="Times New Roman" pitchFamily="18" charset="0"/>
              </a:rPr>
              <a:t>(Hannover)</a:t>
            </a:r>
            <a:endParaRPr lang="en-U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0" marR="0" lvl="0" indent="0" defTabSz="750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8848" y="888163"/>
            <a:ext cx="2502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Stanford Funding:</a:t>
            </a:r>
          </a:p>
          <a:p>
            <a:pPr lvl="1"/>
            <a:r>
              <a:rPr lang="en-US" dirty="0" smtClean="0"/>
              <a:t>NASA Fund. Phys.</a:t>
            </a:r>
          </a:p>
          <a:p>
            <a:pPr lvl="1"/>
            <a:r>
              <a:rPr lang="en-US" dirty="0" smtClean="0"/>
              <a:t>NASA NIAC</a:t>
            </a:r>
          </a:p>
          <a:p>
            <a:pPr lvl="1"/>
            <a:r>
              <a:rPr lang="en-US" dirty="0" smtClean="0"/>
              <a:t>Keck Foundation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56351"/>
      </p:ext>
    </p:extLst>
  </p:cSld>
  <p:clrMapOvr>
    <a:masterClrMapping/>
  </p:clrMapOvr>
  <p:transition advTm="1422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Light-pulse atom interferometry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8600"/>
            <a:ext cx="487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37200"/>
            <a:ext cx="1219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9825" y="994143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/>
              <a:t>Three contributions to interferometer phase shift:</a:t>
            </a: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1524000" y="2946400"/>
            <a:ext cx="2590800" cy="838200"/>
            <a:chOff x="816" y="2016"/>
            <a:chExt cx="1440" cy="420"/>
          </a:xfrm>
        </p:grpSpPr>
        <p:pic>
          <p:nvPicPr>
            <p:cNvPr id="112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016"/>
              <a:ext cx="144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Rectangle 8"/>
            <p:cNvSpPr>
              <a:spLocks noChangeArrowheads="1"/>
            </p:cNvSpPr>
            <p:nvPr/>
          </p:nvSpPr>
          <p:spPr bwMode="auto">
            <a:xfrm>
              <a:off x="816" y="2064"/>
              <a:ext cx="57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271" name="Group 9"/>
          <p:cNvGrpSpPr>
            <a:grpSpLocks/>
          </p:cNvGrpSpPr>
          <p:nvPr/>
        </p:nvGrpSpPr>
        <p:grpSpPr bwMode="auto">
          <a:xfrm>
            <a:off x="1143000" y="4281488"/>
            <a:ext cx="6172200" cy="646112"/>
            <a:chOff x="1728" y="2688"/>
            <a:chExt cx="3888" cy="407"/>
          </a:xfrm>
        </p:grpSpPr>
        <p:pic>
          <p:nvPicPr>
            <p:cNvPr id="1127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88"/>
              <a:ext cx="38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1824" y="2784"/>
              <a:ext cx="81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457200" y="29464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Propagation    shift: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457200" y="3784600"/>
            <a:ext cx="2362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Laser fields        (Raman interaction):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57200" y="5080000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Wavepacket separation at detection: </a:t>
            </a:r>
          </a:p>
        </p:txBody>
      </p:sp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674813"/>
            <a:ext cx="3517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Box 15"/>
          <p:cNvSpPr txBox="1">
            <a:spLocks noChangeArrowheads="1"/>
          </p:cNvSpPr>
          <p:nvPr/>
        </p:nvSpPr>
        <p:spPr bwMode="auto">
          <a:xfrm>
            <a:off x="4416425" y="5710238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For example, Bongs, App. Phys. B, 2006; with Gen. Rel., Dimopoulos, PRD, 2008</a:t>
            </a:r>
            <a:r>
              <a:rPr lang="en-US" altLang="en-US" sz="1400" dirty="0" smtClean="0"/>
              <a:t>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82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ensitivity for 10 m wavepacket separation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45237" y="2539284"/>
            <a:ext cx="3318426" cy="1843088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1600" dirty="0" smtClean="0"/>
              <a:t>Assumptions:</a:t>
            </a:r>
          </a:p>
          <a:p>
            <a:pPr marL="457200" indent="-457200">
              <a:buFont typeface="Tahoma" pitchFamily="34" charset="0"/>
              <a:buAutoNum type="arabicParenR"/>
            </a:pPr>
            <a:r>
              <a:rPr lang="en-US" sz="1600" dirty="0" smtClean="0"/>
              <a:t>Wavepackets (</a:t>
            </a:r>
            <a:r>
              <a:rPr lang="en-US" sz="1600" dirty="0" err="1" smtClean="0"/>
              <a:t>Rb</a:t>
            </a:r>
            <a:r>
              <a:rPr lang="en-US" sz="1600" dirty="0" smtClean="0"/>
              <a:t>) separated by z = 10 m, for T = 1 sec.  For 1 g acceleration:   </a:t>
            </a:r>
            <a:r>
              <a:rPr lang="en-US" sz="1600" dirty="0" err="1" smtClean="0">
                <a:latin typeface="Symbol" pitchFamily="18" charset="2"/>
              </a:rPr>
              <a:t>Df</a:t>
            </a:r>
            <a:r>
              <a:rPr lang="en-US" sz="1600" dirty="0" smtClean="0">
                <a:latin typeface="Symbol" pitchFamily="18" charset="2"/>
              </a:rPr>
              <a:t> </a:t>
            </a:r>
            <a:r>
              <a:rPr lang="en-US" sz="1600" dirty="0" smtClean="0"/>
              <a:t>~ </a:t>
            </a:r>
            <a:r>
              <a:rPr lang="en-US" sz="1600" i="1" dirty="0" err="1" smtClean="0"/>
              <a:t>mgzT</a:t>
            </a:r>
            <a:r>
              <a:rPr lang="en-US" sz="1600" dirty="0" smtClean="0"/>
              <a:t>/</a:t>
            </a:r>
            <a:r>
              <a:rPr lang="en-US" sz="1600" dirty="0" smtClean="0">
                <a:latin typeface="MT Extra" pitchFamily="18" charset="2"/>
              </a:rPr>
              <a:t>h</a:t>
            </a:r>
            <a:r>
              <a:rPr lang="en-US" sz="1600" dirty="0" smtClean="0"/>
              <a:t> ~ 1.3x10</a:t>
            </a:r>
            <a:r>
              <a:rPr lang="en-US" sz="1600" baseline="30000" dirty="0" smtClean="0"/>
              <a:t>11</a:t>
            </a:r>
            <a:r>
              <a:rPr lang="en-US" sz="1600" dirty="0" smtClean="0"/>
              <a:t> </a:t>
            </a:r>
            <a:r>
              <a:rPr lang="en-US" sz="1600" dirty="0" err="1" smtClean="0"/>
              <a:t>rad</a:t>
            </a:r>
            <a:endParaRPr lang="en-US" sz="1600" dirty="0" smtClean="0"/>
          </a:p>
          <a:p>
            <a:pPr marL="457200" indent="-457200">
              <a:buFont typeface="Tahoma" pitchFamily="34" charset="0"/>
              <a:buAutoNum type="arabicParenR"/>
            </a:pPr>
            <a:r>
              <a:rPr lang="en-US" sz="1600" dirty="0" smtClean="0"/>
              <a:t>Signal-to-noise for read-out:  SNR ~ 10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:1 per second.              </a:t>
            </a:r>
          </a:p>
          <a:p>
            <a:pPr marL="457200" indent="-457200">
              <a:buFont typeface="Tahoma" pitchFamily="34" charset="0"/>
              <a:buAutoNum type="arabicParenR"/>
            </a:pPr>
            <a:r>
              <a:rPr lang="en-US" sz="1600" dirty="0" smtClean="0"/>
              <a:t>Resolution to changes in g per shot:                                                                   </a:t>
            </a:r>
            <a:r>
              <a:rPr lang="en-US" sz="1600" i="1" dirty="0" smtClean="0">
                <a:latin typeface="Symbol" pitchFamily="18" charset="2"/>
              </a:rPr>
              <a:t>d</a:t>
            </a:r>
            <a:r>
              <a:rPr lang="en-US" sz="1600" dirty="0" smtClean="0"/>
              <a:t>g</a:t>
            </a:r>
            <a:r>
              <a:rPr lang="en-US" sz="1600" i="1" dirty="0" smtClean="0"/>
              <a:t> ~ 1/(</a:t>
            </a:r>
            <a:r>
              <a:rPr lang="en-US" sz="1600" i="1" dirty="0" err="1" smtClean="0">
                <a:latin typeface="Symbol" pitchFamily="18" charset="2"/>
              </a:rPr>
              <a:t>Df</a:t>
            </a:r>
            <a:r>
              <a:rPr lang="en-US" sz="1600" i="1" dirty="0" smtClean="0"/>
              <a:t> SNR) </a:t>
            </a:r>
            <a:r>
              <a:rPr lang="en-US" sz="1600" dirty="0" smtClean="0"/>
              <a:t>~ 7x10</a:t>
            </a:r>
            <a:r>
              <a:rPr lang="en-US" sz="1600" baseline="30000" dirty="0" smtClean="0"/>
              <a:t>-17 </a:t>
            </a:r>
            <a:r>
              <a:rPr lang="en-US" sz="1600" dirty="0" smtClean="0"/>
              <a:t>g</a:t>
            </a:r>
          </a:p>
          <a:p>
            <a:pPr marL="457200" indent="-457200">
              <a:buFont typeface="Tahoma" pitchFamily="34" charset="0"/>
              <a:buAutoNum type="arabicParenR"/>
            </a:pPr>
            <a:r>
              <a:rPr lang="en-US" sz="1600" dirty="0" smtClean="0"/>
              <a:t>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seconds data collection</a:t>
            </a:r>
            <a:endParaRPr lang="en-US" sz="1600" dirty="0" smtClean="0">
              <a:solidFill>
                <a:srgbClr val="990000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55213" y="1240998"/>
            <a:ext cx="642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Quantum limited accelerometer resolution:  </a:t>
            </a:r>
            <a:r>
              <a:rPr lang="en-US" sz="2400" i="1" dirty="0">
                <a:solidFill>
                  <a:srgbClr val="000000"/>
                </a:solidFill>
              </a:rPr>
              <a:t>~ </a:t>
            </a:r>
            <a:r>
              <a:rPr lang="en-US" sz="2400" dirty="0" smtClean="0">
                <a:solidFill>
                  <a:srgbClr val="000000"/>
                </a:solidFill>
              </a:rPr>
              <a:t>7x10</a:t>
            </a:r>
            <a:r>
              <a:rPr lang="en-US" sz="2400" baseline="30000" dirty="0" smtClean="0">
                <a:solidFill>
                  <a:srgbClr val="000000"/>
                </a:solidFill>
              </a:rPr>
              <a:t>-20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5908" y="2626459"/>
            <a:ext cx="5008466" cy="3272065"/>
            <a:chOff x="5233312" y="2070933"/>
            <a:chExt cx="3732141" cy="2438233"/>
          </a:xfrm>
        </p:grpSpPr>
        <p:pic>
          <p:nvPicPr>
            <p:cNvPr id="6150" name="Picture 16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" b="2055"/>
            <a:stretch/>
          </p:blipFill>
          <p:spPr bwMode="auto">
            <a:xfrm>
              <a:off x="5233312" y="2070933"/>
              <a:ext cx="3732141" cy="243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366463" y="3290049"/>
              <a:ext cx="209862" cy="6491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  <a:latin typeface="Times New Roman" pitchFamily="-108" charset="0"/>
                <a:ea typeface="Arial" pitchFamily="-108" charset="0"/>
                <a:cs typeface="Arial" pitchFamily="-10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7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32275" y="1503363"/>
            <a:ext cx="4573588" cy="2698750"/>
            <a:chOff x="822" y="632"/>
            <a:chExt cx="2881" cy="1700"/>
          </a:xfrm>
        </p:grpSpPr>
        <p:pic>
          <p:nvPicPr>
            <p:cNvPr id="17419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" y="632"/>
              <a:ext cx="2881" cy="1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420" name="Text Box 13"/>
            <p:cNvSpPr txBox="1">
              <a:spLocks noChangeArrowheads="1"/>
            </p:cNvSpPr>
            <p:nvPr/>
          </p:nvSpPr>
          <p:spPr bwMode="auto">
            <a:xfrm>
              <a:off x="1776" y="1416"/>
              <a:ext cx="99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atom</a:t>
              </a:r>
            </a:p>
          </p:txBody>
        </p:sp>
        <p:sp>
          <p:nvSpPr>
            <p:cNvPr id="17421" name="Text Box 14"/>
            <p:cNvSpPr txBox="1">
              <a:spLocks noChangeArrowheads="1"/>
            </p:cNvSpPr>
            <p:nvPr/>
          </p:nvSpPr>
          <p:spPr bwMode="auto">
            <a:xfrm>
              <a:off x="1272" y="828"/>
              <a:ext cx="99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laser</a:t>
              </a:r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Relativity/Phase shifts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77838" y="1069975"/>
            <a:ext cx="3833812" cy="36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Light-pulse interferometer phase shifts </a:t>
            </a:r>
            <a:r>
              <a:rPr lang="en-US" sz="2000" dirty="0" smtClean="0">
                <a:solidFill>
                  <a:srgbClr val="000000"/>
                </a:solidFill>
              </a:rPr>
              <a:t>in GR: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1" indent="-276225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Geodesic propagation for atoms and light.</a:t>
            </a:r>
          </a:p>
          <a:p>
            <a:pPr marL="566738" lvl="1" indent="-276225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Path integral formulation to obtain quantum phases.</a:t>
            </a:r>
          </a:p>
          <a:p>
            <a:pPr marL="566738" lvl="1" indent="-276225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Atom-field interaction at intersection of laser and atom geodesics.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7685" y="5358257"/>
            <a:ext cx="805815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Prior work, de Broglie </a:t>
            </a:r>
            <a:r>
              <a:rPr lang="en-US" sz="1400" dirty="0" err="1">
                <a:solidFill>
                  <a:srgbClr val="000000"/>
                </a:solidFill>
              </a:rPr>
              <a:t>interferometry</a:t>
            </a:r>
            <a:r>
              <a:rPr lang="en-US" sz="1400" dirty="0">
                <a:solidFill>
                  <a:srgbClr val="000000"/>
                </a:solidFill>
              </a:rPr>
              <a:t>: Post-Newtonian effects of gravity on quantum </a:t>
            </a:r>
            <a:r>
              <a:rPr lang="en-US" sz="1400" dirty="0" err="1">
                <a:solidFill>
                  <a:srgbClr val="000000"/>
                </a:solidFill>
              </a:rPr>
              <a:t>interferometry</a:t>
            </a:r>
            <a:r>
              <a:rPr lang="en-US" sz="1400" dirty="0">
                <a:solidFill>
                  <a:srgbClr val="000000"/>
                </a:solidFill>
              </a:rPr>
              <a:t>, Shigeru </a:t>
            </a:r>
            <a:r>
              <a:rPr lang="en-US" sz="1400" dirty="0" err="1">
                <a:solidFill>
                  <a:srgbClr val="000000"/>
                </a:solidFill>
              </a:rPr>
              <a:t>Wajima</a:t>
            </a:r>
            <a:r>
              <a:rPr lang="en-US" sz="1400" dirty="0">
                <a:solidFill>
                  <a:srgbClr val="000000"/>
                </a:solidFill>
              </a:rPr>
              <a:t>, Masumi Kasai, </a:t>
            </a:r>
            <a:r>
              <a:rPr lang="en-US" sz="1400" dirty="0" err="1">
                <a:solidFill>
                  <a:srgbClr val="000000"/>
                </a:solidFill>
              </a:rPr>
              <a:t>Toshifumi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Futamase</a:t>
            </a:r>
            <a:r>
              <a:rPr lang="en-US" sz="1400" dirty="0">
                <a:solidFill>
                  <a:srgbClr val="000000"/>
                </a:solidFill>
              </a:rPr>
              <a:t>, Phys. Rev. D, 55, 1997; </a:t>
            </a:r>
            <a:r>
              <a:rPr lang="en-US" sz="1400" dirty="0" err="1">
                <a:solidFill>
                  <a:srgbClr val="000000"/>
                </a:solidFill>
              </a:rPr>
              <a:t>Bordé</a:t>
            </a:r>
            <a:r>
              <a:rPr lang="en-US" sz="1400" dirty="0">
                <a:solidFill>
                  <a:srgbClr val="000000"/>
                </a:solidFill>
              </a:rPr>
              <a:t>, et al.</a:t>
            </a: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4824413" y="3925888"/>
            <a:ext cx="4003675" cy="3381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6" name="Rectangle 16"/>
          <p:cNvSpPr>
            <a:spLocks noChangeArrowheads="1"/>
          </p:cNvSpPr>
          <p:nvPr/>
        </p:nvSpPr>
        <p:spPr bwMode="auto">
          <a:xfrm>
            <a:off x="5218113" y="3989388"/>
            <a:ext cx="2649537" cy="89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7" name="Rectangle 17"/>
          <p:cNvSpPr>
            <a:spLocks noChangeArrowheads="1"/>
          </p:cNvSpPr>
          <p:nvPr/>
        </p:nvSpPr>
        <p:spPr bwMode="auto">
          <a:xfrm>
            <a:off x="5029200" y="3989388"/>
            <a:ext cx="3248025" cy="1071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4803775" y="4249738"/>
            <a:ext cx="3824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Atom and photon geodesics</a:t>
            </a:r>
          </a:p>
        </p:txBody>
      </p:sp>
    </p:spTree>
    <p:extLst>
      <p:ext uri="{BB962C8B-B14F-4D97-AF65-F5344CB8AC3E}">
        <p14:creationId xmlns:p14="http://schemas.microsoft.com/office/powerpoint/2010/main" val="289336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Gravitational Wave Detection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207172" y="725214"/>
            <a:ext cx="536028" cy="141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168" y="6525192"/>
            <a:ext cx="4393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J. Hogan, et al., GRG 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43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, 7 (2011).</a:t>
            </a: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5168" y="6282949"/>
            <a:ext cx="4435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P. Graham, et al</a:t>
            </a:r>
            <a:r>
              <a:rPr lang="en-US" i="1" dirty="0" smtClean="0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, arXiv:1206.0818, PRL (2013)</a:t>
            </a: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1494798" y="725214"/>
            <a:ext cx="6339523" cy="1444886"/>
            <a:chOff x="152405" y="1001713"/>
            <a:chExt cx="8894618" cy="2027237"/>
          </a:xfrm>
        </p:grpSpPr>
        <p:sp>
          <p:nvSpPr>
            <p:cNvPr id="11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85738" y="1001713"/>
              <a:ext cx="8670925" cy="202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5" y="1121433"/>
              <a:ext cx="8894618" cy="105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00" y="1562135"/>
            <a:ext cx="7542400" cy="4747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08517" y="1547794"/>
            <a:ext cx="185160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 = 40 s </a:t>
            </a:r>
          </a:p>
          <a:p>
            <a:r>
              <a:rPr lang="en-US" dirty="0"/>
              <a:t>4</a:t>
            </a:r>
            <a:r>
              <a:rPr lang="en-US" dirty="0" smtClean="0"/>
              <a:t>e8 m baseline 2 m separation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399" y="1680495"/>
            <a:ext cx="325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(no angular averaging of antenna orientation)</a:t>
            </a:r>
            <a:endParaRPr lang="en-US" i="1" dirty="0"/>
          </a:p>
        </p:txBody>
      </p:sp>
      <p:cxnSp>
        <p:nvCxnSpPr>
          <p:cNvPr id="7" name="Curved Connector 6"/>
          <p:cNvCxnSpPr/>
          <p:nvPr/>
        </p:nvCxnSpPr>
        <p:spPr bwMode="auto">
          <a:xfrm rot="10800000" flipV="1">
            <a:off x="7436224" y="2378790"/>
            <a:ext cx="398096" cy="223663"/>
          </a:xfrm>
          <a:prstGeom prst="curvedConnector3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33954200"/>
      </p:ext>
    </p:extLst>
  </p:cSld>
  <p:clrMapOvr>
    <a:masterClrMapping/>
  </p:clrMapOvr>
  <p:transition advTm="9102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MMA f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780" y="3039128"/>
            <a:ext cx="1989416" cy="149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5" descr="MMA n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80" y="4646679"/>
            <a:ext cx="1990911" cy="149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solidFill>
            <a:srgbClr val="9607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Tahoma"/>
                <a:cs typeface="Arial"/>
              </a:rPr>
              <a:t>Gravity gradiometer</a:t>
            </a:r>
            <a:endParaRPr lang="en-US" sz="2800" kern="0" dirty="0">
              <a:solidFill>
                <a:srgbClr val="FFFFFF"/>
              </a:solidFill>
              <a:latin typeface="Tahoma"/>
              <a:cs typeface="Arial"/>
            </a:endParaRP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018" y="2891212"/>
            <a:ext cx="2486911" cy="175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5018" y="4646679"/>
            <a:ext cx="2434109" cy="181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780" y="1043531"/>
            <a:ext cx="4474785" cy="155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580529" y="968188"/>
            <a:ext cx="2998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gradiometer based on AI.</a:t>
            </a:r>
          </a:p>
          <a:p>
            <a:endParaRPr lang="en-US" dirty="0"/>
          </a:p>
          <a:p>
            <a:r>
              <a:rPr lang="en-US" dirty="0" smtClean="0"/>
              <a:t>Used to evaluate system error models (rotation response, laser freq. noise)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529" y="3039128"/>
            <a:ext cx="2339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demonstrating operation of the sensor.</a:t>
            </a:r>
          </a:p>
          <a:p>
            <a:endParaRPr lang="en-US" dirty="0"/>
          </a:p>
          <a:p>
            <a:r>
              <a:rPr lang="en-US" dirty="0" smtClean="0"/>
              <a:t>6 generations of instrumentation.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Insensitivity to laser </a:t>
            </a:r>
            <a:r>
              <a:rPr lang="en-US" dirty="0" smtClean="0"/>
              <a:t>frequency </a:t>
            </a:r>
            <a:r>
              <a:rPr lang="en-US" dirty="0" smtClean="0"/>
              <a:t>noise</a:t>
            </a:r>
            <a:endParaRPr lang="en-US" dirty="0"/>
          </a:p>
        </p:txBody>
      </p:sp>
      <p:pic>
        <p:nvPicPr>
          <p:cNvPr id="736258" name="Picture 2"/>
          <p:cNvPicPr>
            <a:picLocks noChangeAspect="1" noChangeArrowheads="1"/>
          </p:cNvPicPr>
          <p:nvPr/>
        </p:nvPicPr>
        <p:blipFill>
          <a:blip r:embed="rId3" cstate="print"/>
          <a:srcRect l="2197" r="4621"/>
          <a:stretch>
            <a:fillRect/>
          </a:stretch>
        </p:blipFill>
        <p:spPr bwMode="auto">
          <a:xfrm>
            <a:off x="4116755" y="1192069"/>
            <a:ext cx="4814712" cy="42252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287285" y="6379114"/>
            <a:ext cx="4741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Graham, </a:t>
            </a:r>
            <a:r>
              <a:rPr lang="en-US" sz="1800" i="1" dirty="0" smtClean="0">
                <a:solidFill>
                  <a:srgbClr val="000000"/>
                </a:solidFill>
                <a:latin typeface="Tahoma" pitchFamily="34" charset="0"/>
              </a:rPr>
              <a:t>et al.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, arXiv:1206.0818, PRL (2013)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169" y="3071349"/>
            <a:ext cx="3730496" cy="3538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• 	Long-lived single photon transitions (e.g. clock transition in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Sr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, Ca,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Yb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, Hg, etc.).</a:t>
            </a:r>
          </a:p>
          <a:p>
            <a:pPr marL="344488" indent="-3444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• 	Atoms act as clocks, measuring the light travel time across the baseline.</a:t>
            </a:r>
          </a:p>
          <a:p>
            <a:pPr marL="344488" indent="-3444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• 	GWs modulate the laser ranging distance.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04904" y="5482622"/>
            <a:ext cx="1373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1" dirty="0" smtClean="0">
                <a:solidFill>
                  <a:srgbClr val="000000"/>
                </a:solidFill>
                <a:latin typeface="Tahoma" pitchFamily="34" charset="0"/>
              </a:rPr>
              <a:t>Laser noise is common </a:t>
            </a:r>
            <a:endParaRPr lang="en-US" i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3279" y="3625407"/>
            <a:ext cx="108701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1" dirty="0" smtClean="0">
                <a:solidFill>
                  <a:srgbClr val="000000"/>
                </a:solidFill>
                <a:latin typeface="Tahoma" pitchFamily="34" charset="0"/>
              </a:rPr>
              <a:t>Excited</a:t>
            </a:r>
          </a:p>
          <a:p>
            <a:pPr>
              <a:spcBef>
                <a:spcPct val="20000"/>
              </a:spcBef>
            </a:pPr>
            <a:r>
              <a:rPr lang="en-US" i="1" dirty="0" smtClean="0">
                <a:solidFill>
                  <a:srgbClr val="000000"/>
                </a:solidFill>
                <a:latin typeface="Tahoma" pitchFamily="34" charset="0"/>
              </a:rPr>
              <a:t>state</a:t>
            </a:r>
            <a:endParaRPr lang="en-US" i="1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4" name="Curved Connector 3"/>
          <p:cNvCxnSpPr>
            <a:stCxn id="11" idx="1"/>
          </p:cNvCxnSpPr>
          <p:nvPr/>
        </p:nvCxnSpPr>
        <p:spPr>
          <a:xfrm rot="10800000">
            <a:off x="6056026" y="4780496"/>
            <a:ext cx="848879" cy="99451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5441431" y="3353148"/>
            <a:ext cx="614596" cy="5892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548" y="904502"/>
            <a:ext cx="2452118" cy="21518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09241" y="864631"/>
            <a:ext cx="4429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Enables 2 satellite configurations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5746310"/>
      </p:ext>
    </p:extLst>
  </p:cSld>
  <p:clrMapOvr>
    <a:masterClrMapping/>
  </p:clrMapOvr>
  <p:transition advTm="1155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apparatus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46406" y="1098886"/>
            <a:ext cx="3397593" cy="47718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 smtClean="0"/>
              <a:t>Ultracold</a:t>
            </a:r>
            <a:r>
              <a:rPr lang="en-US" sz="2000" dirty="0" smtClean="0"/>
              <a:t> atom source</a:t>
            </a:r>
          </a:p>
          <a:p>
            <a:pPr marL="457200" lvl="1" indent="0">
              <a:buNone/>
            </a:pPr>
            <a:r>
              <a:rPr lang="en-US" sz="1600" dirty="0" smtClean="0"/>
              <a:t>~ 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at </a:t>
            </a:r>
            <a:r>
              <a:rPr lang="en-US" sz="1600" dirty="0"/>
              <a:t>1</a:t>
            </a:r>
            <a:r>
              <a:rPr lang="en-US" sz="1600" dirty="0" smtClean="0"/>
              <a:t> nK</a:t>
            </a:r>
          </a:p>
          <a:p>
            <a:pPr marL="457200" lvl="1" indent="0">
              <a:buNone/>
            </a:pPr>
            <a:r>
              <a:rPr lang="en-US" sz="1600" dirty="0" smtClean="0"/>
              <a:t>~ 10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 at 50 </a:t>
            </a:r>
            <a:r>
              <a:rPr lang="en-US" sz="1600" dirty="0" err="1" smtClean="0"/>
              <a:t>pK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Optical Lattice Launch</a:t>
            </a:r>
          </a:p>
          <a:p>
            <a:pPr marL="457200" lvl="1" indent="0">
              <a:buNone/>
            </a:pPr>
            <a:r>
              <a:rPr lang="en-US" sz="1600" dirty="0" smtClean="0"/>
              <a:t>13.1 </a:t>
            </a:r>
            <a:r>
              <a:rPr lang="en-US" sz="1600" dirty="0" err="1" smtClean="0"/>
              <a:t>m/s</a:t>
            </a:r>
            <a:r>
              <a:rPr lang="en-US" sz="1600" dirty="0" smtClean="0"/>
              <a:t> with 2372 photon recoils to 9 </a:t>
            </a:r>
            <a:r>
              <a:rPr lang="en-US" sz="1600" dirty="0" err="1" smtClean="0"/>
              <a:t>m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Atom Interferometry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2 cm 1/e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radial waist</a:t>
            </a:r>
          </a:p>
          <a:p>
            <a:pPr marL="457200" lvl="1" indent="0">
              <a:buNone/>
            </a:pPr>
            <a:r>
              <a:rPr lang="en-US" sz="1600" dirty="0" smtClean="0"/>
              <a:t>10 W total power</a:t>
            </a:r>
          </a:p>
          <a:p>
            <a:pPr marL="457200" lvl="1" indent="0">
              <a:buNone/>
            </a:pPr>
            <a:r>
              <a:rPr lang="en-US" sz="1600" dirty="0" err="1" smtClean="0"/>
              <a:t>Dyanamic</a:t>
            </a:r>
            <a:r>
              <a:rPr lang="en-US" sz="1600" dirty="0" smtClean="0"/>
              <a:t> </a:t>
            </a:r>
            <a:r>
              <a:rPr lang="en-US" sz="1600" dirty="0" err="1" smtClean="0"/>
              <a:t>nrad</a:t>
            </a:r>
            <a:r>
              <a:rPr lang="en-US" sz="1600" dirty="0" smtClean="0"/>
              <a:t> control of laser angle with precision piezo-actuated stage</a:t>
            </a:r>
          </a:p>
          <a:p>
            <a:pPr marL="0" indent="0">
              <a:buNone/>
            </a:pPr>
            <a:r>
              <a:rPr lang="en-US" sz="2000" dirty="0" smtClean="0"/>
              <a:t>Detection</a:t>
            </a:r>
          </a:p>
          <a:p>
            <a:pPr marL="457200" lvl="1" indent="0">
              <a:buNone/>
            </a:pPr>
            <a:r>
              <a:rPr lang="en-US" sz="1600" dirty="0" smtClean="0"/>
              <a:t>Spatially-resolved fluorescence imaging</a:t>
            </a:r>
          </a:p>
          <a:p>
            <a:pPr marL="457200" lvl="1" indent="0">
              <a:buNone/>
            </a:pPr>
            <a:r>
              <a:rPr lang="en-US" sz="1600" dirty="0" smtClean="0"/>
              <a:t>Two CCD cameras on perpendicular lines of sight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61918" y="1047560"/>
            <a:ext cx="5202406" cy="4976516"/>
            <a:chOff x="78831" y="1124215"/>
            <a:chExt cx="5367771" cy="5134701"/>
          </a:xfrm>
        </p:grpSpPr>
        <p:pic>
          <p:nvPicPr>
            <p:cNvPr id="5" name="Picture 4" descr="FullApparatusSmall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4429" y="1229714"/>
              <a:ext cx="1704675" cy="2282372"/>
            </a:xfrm>
            <a:prstGeom prst="rect">
              <a:avLst/>
            </a:prstGeom>
          </p:spPr>
        </p:pic>
        <p:pic>
          <p:nvPicPr>
            <p:cNvPr id="7" name="Picture 6" descr="3DSolderingSide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1745" y="3592213"/>
              <a:ext cx="1707361" cy="1280521"/>
            </a:xfrm>
            <a:prstGeom prst="rect">
              <a:avLst/>
            </a:prstGeom>
          </p:spPr>
        </p:pic>
        <p:pic>
          <p:nvPicPr>
            <p:cNvPr id="8" name="Picture 7" descr="MirrorInstalledImageSmal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1742" y="4972771"/>
              <a:ext cx="1714860" cy="1286145"/>
            </a:xfrm>
            <a:prstGeom prst="rect">
              <a:avLst/>
            </a:prstGeom>
          </p:spPr>
        </p:pic>
        <p:pic>
          <p:nvPicPr>
            <p:cNvPr id="10" name="Picture 9" descr="ShortenedApparatus.pd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31" y="1124215"/>
              <a:ext cx="3548894" cy="497651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704335" y="2322845"/>
              <a:ext cx="1795610" cy="246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672" y="6096283"/>
            <a:ext cx="847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Working to demonstrate h ~ 3e-19/Hz</a:t>
            </a:r>
            <a:r>
              <a:rPr lang="en-US" sz="2000" baseline="30000" dirty="0" smtClean="0">
                <a:solidFill>
                  <a:srgbClr val="000000"/>
                </a:solidFill>
                <a:latin typeface="Tahoma" pitchFamily="34" charset="0"/>
              </a:rPr>
              <a:t>1/2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resolution on ground near 1 Hz. </a:t>
            </a: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83755"/>
      </p:ext>
    </p:extLst>
  </p:cSld>
  <p:clrMapOvr>
    <a:masterClrMapping/>
  </p:clrMapOvr>
  <p:transition advTm="824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ASEVICH_07@YOV8IJTFUVWXY5LK" val="2747"/>
</p:tagLst>
</file>

<file path=ppt/theme/theme1.xml><?xml version="1.0" encoding="utf-8"?>
<a:theme xmlns:a="http://schemas.openxmlformats.org/drawingml/2006/main" name="1_Stanford">
  <a:themeElements>
    <a:clrScheme name="1_Stanfo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for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Stanf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OSense_DARPA">
  <a:themeElements>
    <a:clrScheme name="1_Stanfo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for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Stanf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ford">
  <a:themeElements>
    <a:clrScheme name="Stanfo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for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Stanf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ford">
  <a:themeElements>
    <a:clrScheme name="Stanfo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for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  <a:ea typeface="Arial" pitchFamily="-108" charset="0"/>
            <a:cs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  <a:ea typeface="Arial" pitchFamily="-108" charset="0"/>
            <a:cs typeface="Arial" pitchFamily="-108" charset="0"/>
          </a:defRPr>
        </a:defPPr>
      </a:lstStyle>
    </a:lnDef>
  </a:objectDefaults>
  <a:extraClrSchemeLst>
    <a:extraClrScheme>
      <a:clrScheme name="Stanf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ford">
  <a:themeElements>
    <a:clrScheme name="Stanfo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fo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f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66666</TotalTime>
  <Words>926</Words>
  <Application>Microsoft Office PowerPoint</Application>
  <PresentationFormat>On-screen Show (4:3)</PresentationFormat>
  <Paragraphs>190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ＭＳ Ｐゴシック</vt:lpstr>
      <vt:lpstr>Arial</vt:lpstr>
      <vt:lpstr>Helvetica</vt:lpstr>
      <vt:lpstr>MT Extra</vt:lpstr>
      <vt:lpstr>Symbol</vt:lpstr>
      <vt:lpstr>Tahoma</vt:lpstr>
      <vt:lpstr>Times New Roman</vt:lpstr>
      <vt:lpstr>Trebuchet MS</vt:lpstr>
      <vt:lpstr>Verdana</vt:lpstr>
      <vt:lpstr>Wingdings</vt:lpstr>
      <vt:lpstr>1_Stanford</vt:lpstr>
      <vt:lpstr>AOSense_DARPA</vt:lpstr>
      <vt:lpstr>Stanford</vt:lpstr>
      <vt:lpstr>5_Stanford</vt:lpstr>
      <vt:lpstr>2_Stanford</vt:lpstr>
      <vt:lpstr>Equation</vt:lpstr>
      <vt:lpstr>PowerPoint Presentation</vt:lpstr>
      <vt:lpstr>Light-pulse atom interferometers</vt:lpstr>
      <vt:lpstr>Light-pulse atom interferometry</vt:lpstr>
      <vt:lpstr>Sensitivity for 10 m wavepacket separation</vt:lpstr>
      <vt:lpstr>General Relativity/Phase shifts</vt:lpstr>
      <vt:lpstr>Application to Gravitational Wave Detection</vt:lpstr>
      <vt:lpstr>PowerPoint Presentation</vt:lpstr>
      <vt:lpstr>Insensitivity to laser frequency noise</vt:lpstr>
      <vt:lpstr>Demonstration apparatus</vt:lpstr>
      <vt:lpstr>Lattice launch</vt:lpstr>
      <vt:lpstr>Ultra-ultra cold atoms</vt:lpstr>
      <vt:lpstr>Large momentum transfer atom optics</vt:lpstr>
      <vt:lpstr>Large wavepacket separation</vt:lpstr>
      <vt:lpstr>Recent: 12 cm wavepacket separation</vt:lpstr>
      <vt:lpstr>Tests of QM: “Macroscopicity”</vt:lpstr>
      <vt:lpstr>Phase shifts </vt:lpstr>
      <vt:lpstr>2-axis rotation/1 axis acceleration measurement</vt:lpstr>
      <vt:lpstr>Ground-based Tests of General Relativity</vt:lpstr>
      <vt:lpstr>Testing Newton’s Law</vt:lpstr>
      <vt:lpstr>Stochastic Gravitational Waves (?)</vt:lpstr>
      <vt:lpstr>Collaborators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YGG-I</dc:title>
  <dc:creator>kasevich</dc:creator>
  <cp:lastModifiedBy>Mark</cp:lastModifiedBy>
  <cp:revision>867</cp:revision>
  <cp:lastPrinted>2012-09-18T01:17:20Z</cp:lastPrinted>
  <dcterms:created xsi:type="dcterms:W3CDTF">2001-02-19T19:10:23Z</dcterms:created>
  <dcterms:modified xsi:type="dcterms:W3CDTF">2015-01-15T20:09:33Z</dcterms:modified>
</cp:coreProperties>
</file>