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 id="2147483702" r:id="rId6"/>
    <p:sldMasterId id="2147483704" r:id="rId7"/>
  </p:sldMasterIdLst>
  <p:notesMasterIdLst>
    <p:notesMasterId r:id="rId78"/>
  </p:notesMasterIdLst>
  <p:sldIdLst>
    <p:sldId id="264" r:id="rId8"/>
    <p:sldId id="436" r:id="rId9"/>
    <p:sldId id="377" r:id="rId10"/>
    <p:sldId id="378" r:id="rId11"/>
    <p:sldId id="380" r:id="rId12"/>
    <p:sldId id="433" r:id="rId13"/>
    <p:sldId id="432" r:id="rId14"/>
    <p:sldId id="383" r:id="rId15"/>
    <p:sldId id="386" r:id="rId16"/>
    <p:sldId id="387" r:id="rId17"/>
    <p:sldId id="439" r:id="rId18"/>
    <p:sldId id="440" r:id="rId19"/>
    <p:sldId id="467" r:id="rId20"/>
    <p:sldId id="441" r:id="rId21"/>
    <p:sldId id="395" r:id="rId22"/>
    <p:sldId id="396" r:id="rId23"/>
    <p:sldId id="469" r:id="rId24"/>
    <p:sldId id="397" r:id="rId25"/>
    <p:sldId id="463" r:id="rId26"/>
    <p:sldId id="470" r:id="rId27"/>
    <p:sldId id="468" r:id="rId28"/>
    <p:sldId id="398" r:id="rId29"/>
    <p:sldId id="473" r:id="rId30"/>
    <p:sldId id="399" r:id="rId31"/>
    <p:sldId id="400" r:id="rId32"/>
    <p:sldId id="464" r:id="rId33"/>
    <p:sldId id="449" r:id="rId34"/>
    <p:sldId id="401" r:id="rId35"/>
    <p:sldId id="402" r:id="rId36"/>
    <p:sldId id="445" r:id="rId37"/>
    <p:sldId id="446" r:id="rId38"/>
    <p:sldId id="447" r:id="rId39"/>
    <p:sldId id="448" r:id="rId40"/>
    <p:sldId id="474" r:id="rId41"/>
    <p:sldId id="405" r:id="rId42"/>
    <p:sldId id="471" r:id="rId43"/>
    <p:sldId id="406" r:id="rId44"/>
    <p:sldId id="407" r:id="rId45"/>
    <p:sldId id="451" r:id="rId46"/>
    <p:sldId id="475" r:id="rId47"/>
    <p:sldId id="409" r:id="rId48"/>
    <p:sldId id="410" r:id="rId49"/>
    <p:sldId id="411" r:id="rId50"/>
    <p:sldId id="454" r:id="rId51"/>
    <p:sldId id="452" r:id="rId52"/>
    <p:sldId id="455" r:id="rId53"/>
    <p:sldId id="453" r:id="rId54"/>
    <p:sldId id="456" r:id="rId55"/>
    <p:sldId id="476" r:id="rId56"/>
    <p:sldId id="413" r:id="rId57"/>
    <p:sldId id="472" r:id="rId58"/>
    <p:sldId id="414" r:id="rId59"/>
    <p:sldId id="415" r:id="rId60"/>
    <p:sldId id="458" r:id="rId61"/>
    <p:sldId id="457" r:id="rId62"/>
    <p:sldId id="459" r:id="rId63"/>
    <p:sldId id="477" r:id="rId64"/>
    <p:sldId id="466" r:id="rId65"/>
    <p:sldId id="465" r:id="rId66"/>
    <p:sldId id="418" r:id="rId67"/>
    <p:sldId id="419" r:id="rId68"/>
    <p:sldId id="461" r:id="rId69"/>
    <p:sldId id="460" r:id="rId70"/>
    <p:sldId id="462" r:id="rId71"/>
    <p:sldId id="422" r:id="rId72"/>
    <p:sldId id="428" r:id="rId73"/>
    <p:sldId id="430" r:id="rId74"/>
    <p:sldId id="478" r:id="rId75"/>
    <p:sldId id="431" r:id="rId76"/>
    <p:sldId id="279" r:id="rId7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Casey" initials="JC" lastIdx="1" clrIdx="0">
    <p:extLst/>
  </p:cmAuthor>
  <p:cmAuthor id="2" name="Reeshma Devji" initials="RD" lastIdx="1" clrIdx="1"/>
  <p:cmAuthor id="3" name="Andrea Laguna Galvez" initials="ALG" lastIdx="1" clrIdx="2">
    <p:extLst>
      <p:ext uri="{19B8F6BF-5375-455C-9EA6-DF929625EA0E}">
        <p15:presenceInfo xmlns:p15="http://schemas.microsoft.com/office/powerpoint/2012/main" userId="S-1-5-21-3275671095-1950649569-3952301132-372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0099FF"/>
    <a:srgbClr val="0066FF"/>
    <a:srgbClr val="FF0000"/>
    <a:srgbClr val="000B22"/>
    <a:srgbClr val="CC0633"/>
    <a:srgbClr val="54585A"/>
    <a:srgbClr val="4D4D4C"/>
    <a:srgbClr val="DC0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8" autoAdjust="0"/>
    <p:restoredTop sz="76337" autoAdjust="0"/>
  </p:normalViewPr>
  <p:slideViewPr>
    <p:cSldViewPr snapToGrid="0" snapToObjects="1" showGuides="1">
      <p:cViewPr varScale="1">
        <p:scale>
          <a:sx n="56" d="100"/>
          <a:sy n="56" d="100"/>
        </p:scale>
        <p:origin x="1326"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4" d="100"/>
          <a:sy n="94" d="100"/>
        </p:scale>
        <p:origin x="414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54.xml"/><Relationship Id="rId82"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77646A-58FA-9D40-9D9D-83B2E51FE78A}" type="datetimeFigureOut">
              <a:rPr lang="en-US" smtClean="0"/>
              <a:t>5/4/2020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62F7FF-80E9-EA46-8276-FB972CB01D29}" type="slidenum">
              <a:rPr lang="en-US" smtClean="0"/>
              <a:t>‹#›</a:t>
            </a:fld>
            <a:endParaRPr lang="en-US"/>
          </a:p>
        </p:txBody>
      </p:sp>
    </p:spTree>
    <p:extLst>
      <p:ext uri="{BB962C8B-B14F-4D97-AF65-F5344CB8AC3E}">
        <p14:creationId xmlns:p14="http://schemas.microsoft.com/office/powerpoint/2010/main" val="280740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32969">
              <a:defRPr/>
            </a:pPr>
            <a:r>
              <a:rPr lang="en-US" sz="1200" dirty="0">
                <a:solidFill>
                  <a:schemeClr val="dk1"/>
                </a:solidFill>
              </a:rPr>
              <a:t>- </a:t>
            </a:r>
            <a:r>
              <a:rPr lang="en-US" sz="1200" dirty="0" smtClean="0">
                <a:solidFill>
                  <a:schemeClr val="dk1"/>
                </a:solidFill>
              </a:rPr>
              <a:t>Welcome </a:t>
            </a:r>
            <a:r>
              <a:rPr lang="en-US" sz="1200" dirty="0">
                <a:solidFill>
                  <a:schemeClr val="dk1"/>
                </a:solidFill>
              </a:rPr>
              <a:t>to the researcher’s training session on the updated Tri Agency Guide on Financial Administration (we will call it TAGFA for the sake of simplicity). </a:t>
            </a:r>
          </a:p>
          <a:p>
            <a:pPr marL="171450" indent="-171450" defTabSz="632969">
              <a:buFontTx/>
              <a:buChar char="-"/>
              <a:defRPr/>
            </a:pPr>
            <a:r>
              <a:rPr lang="en-US" sz="1200" dirty="0">
                <a:solidFill>
                  <a:schemeClr val="dk1"/>
                </a:solidFill>
              </a:rPr>
              <a:t>We have already provided training to your department administrators, Faculty administrators, central administration staff and to Grant Facilitators. This session was modified to focus on what you need to know. </a:t>
            </a:r>
          </a:p>
          <a:p>
            <a:pPr marL="174708" indent="-174708" defTabSz="632969">
              <a:buFontTx/>
              <a:buChar char="-"/>
              <a:defRPr/>
            </a:pPr>
            <a:r>
              <a:rPr lang="en-US" sz="1200" dirty="0">
                <a:solidFill>
                  <a:schemeClr val="dk1"/>
                </a:solidFill>
              </a:rPr>
              <a:t>You have heard that the changes are minimal, it is fair to ask then why do we need an hour training? The main reason is that we would like to spend time on real life examples to show you how to minimize the back and forth on requesting justifications about specific expenses. If you understand how the expense is being evaluated, it is easier for you to to submit once and never hear of it again. </a:t>
            </a:r>
          </a:p>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1</a:t>
            </a:fld>
            <a:endParaRPr lang="en-US"/>
          </a:p>
        </p:txBody>
      </p:sp>
    </p:spTree>
    <p:extLst>
      <p:ext uri="{BB962C8B-B14F-4D97-AF65-F5344CB8AC3E}">
        <p14:creationId xmlns:p14="http://schemas.microsoft.com/office/powerpoint/2010/main" val="380839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smtClean="0"/>
              <a:t>The </a:t>
            </a:r>
            <a:r>
              <a:rPr lang="en-CA" sz="1000" dirty="0"/>
              <a:t>way we administrate grant amendments is changing however. This will mostly affect ORS workflows, but you need to know that all change requests to TA has to be submitted to ORS after April 1. The TA will not process direct requests from researchers and their delegates. The new Grant Amendment form is available on the TA website and will be linked to the ORS website as well. </a:t>
            </a:r>
          </a:p>
          <a:p>
            <a:endParaRPr lang="en-CA" sz="1000" dirty="0"/>
          </a:p>
          <a:p>
            <a:r>
              <a:rPr lang="en-CA" sz="1000" dirty="0"/>
              <a:t>Changes that are in the scope of grant amendments are: </a:t>
            </a:r>
          </a:p>
          <a:p>
            <a:pPr marL="171450" indent="-171450">
              <a:buFontTx/>
              <a:buChar char="-"/>
            </a:pPr>
            <a:r>
              <a:rPr lang="en-CA" sz="1000" dirty="0"/>
              <a:t>Deferrals: The deferral of grant instalments may enable grant recipients to extend the authority to use the grant funds period for a maximum of 2 years. The original grant end date will be adjusted. </a:t>
            </a:r>
          </a:p>
          <a:p>
            <a:pPr marL="171450" indent="-171450">
              <a:buFontTx/>
              <a:buChar char="-"/>
            </a:pPr>
            <a:r>
              <a:rPr lang="en-CA" sz="1000" dirty="0"/>
              <a:t>Terminations, extensions</a:t>
            </a:r>
            <a:endParaRPr lang="en-US" sz="1000" dirty="0"/>
          </a:p>
          <a:p>
            <a:pPr marL="171450" indent="-171450">
              <a:buFontTx/>
              <a:buChar char="-"/>
            </a:pPr>
            <a:r>
              <a:rPr lang="en-US" sz="1000" dirty="0"/>
              <a:t>Change of Institution: Grant recipients are responsible for informing ORS that they want to relocate their grant to another institution. </a:t>
            </a:r>
          </a:p>
          <a:p>
            <a:pPr marL="171450" indent="-171450">
              <a:buFontTx/>
              <a:buChar char="-"/>
            </a:pPr>
            <a:r>
              <a:rPr lang="en-US" sz="1000" dirty="0"/>
              <a:t>ORS is responsible for submitting the change request to the relevant Agency by submitting the filled Grant Amendment Form and supporting documents received from the PI.</a:t>
            </a:r>
          </a:p>
          <a:p>
            <a:endParaRPr lang="en-CA" sz="1000" dirty="0"/>
          </a:p>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10</a:t>
            </a:fld>
            <a:endParaRPr lang="en-US" dirty="0"/>
          </a:p>
        </p:txBody>
      </p:sp>
    </p:spTree>
    <p:extLst>
      <p:ext uri="{BB962C8B-B14F-4D97-AF65-F5344CB8AC3E}">
        <p14:creationId xmlns:p14="http://schemas.microsoft.com/office/powerpoint/2010/main" val="1890920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354" marR="785537"/>
            <a:r>
              <a:rPr lang="en-US" sz="1000" dirty="0" smtClean="0">
                <a:ea typeface="Times New Roman" panose="02020603050405020304" pitchFamily="18" charset="0"/>
              </a:rPr>
              <a:t>The </a:t>
            </a:r>
            <a:r>
              <a:rPr lang="en-US" sz="1000" dirty="0">
                <a:ea typeface="Times New Roman" panose="02020603050405020304" pitchFamily="18" charset="0"/>
              </a:rPr>
              <a:t>Tri-Agency plays a strategic role in defining the framework for the principles and directives by setting the general terms and conditions for the use of funds.</a:t>
            </a:r>
          </a:p>
          <a:p>
            <a:pPr marL="142354" marR="785537"/>
            <a:endParaRPr lang="en-US" sz="1000" dirty="0">
              <a:ea typeface="Times New Roman" panose="02020603050405020304" pitchFamily="18" charset="0"/>
            </a:endParaRPr>
          </a:p>
          <a:p>
            <a:pPr marL="142354" marR="785537"/>
            <a:r>
              <a:rPr lang="en-US" sz="1000" dirty="0">
                <a:ea typeface="Times New Roman" panose="02020603050405020304" pitchFamily="18" charset="0"/>
              </a:rPr>
              <a:t>Communicate and consults with SFU, and provides support and oversight on the financial administration of grant funds.</a:t>
            </a:r>
          </a:p>
          <a:p>
            <a:pPr marL="142354" marR="785537"/>
            <a:endParaRPr lang="en-US" sz="1000" dirty="0">
              <a:ea typeface="Times New Roman" panose="02020603050405020304" pitchFamily="18" charset="0"/>
            </a:endParaRPr>
          </a:p>
          <a:p>
            <a:pPr marL="142354" marR="785537"/>
            <a:r>
              <a:rPr lang="en-US" sz="1000" dirty="0">
                <a:ea typeface="Times New Roman" panose="02020603050405020304" pitchFamily="18" charset="0"/>
              </a:rPr>
              <a:t>Conducts periodic reviews of the administration and use of grant funds via their periodic monitoring visits; </a:t>
            </a:r>
          </a:p>
        </p:txBody>
      </p:sp>
      <p:sp>
        <p:nvSpPr>
          <p:cNvPr id="4" name="Slide Number Placeholder 3"/>
          <p:cNvSpPr>
            <a:spLocks noGrp="1"/>
          </p:cNvSpPr>
          <p:nvPr>
            <p:ph type="sldNum" sz="quarter" idx="10"/>
          </p:nvPr>
        </p:nvSpPr>
        <p:spPr/>
        <p:txBody>
          <a:bodyPr/>
          <a:lstStyle/>
          <a:p>
            <a:fld id="{E162F7FF-80E9-EA46-8276-FB972CB01D29}" type="slidenum">
              <a:rPr lang="en-US" smtClean="0"/>
              <a:t>11</a:t>
            </a:fld>
            <a:endParaRPr lang="en-US" dirty="0"/>
          </a:p>
        </p:txBody>
      </p:sp>
    </p:spTree>
    <p:extLst>
      <p:ext uri="{BB962C8B-B14F-4D97-AF65-F5344CB8AC3E}">
        <p14:creationId xmlns:p14="http://schemas.microsoft.com/office/powerpoint/2010/main" val="474099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354" marR="654830" defTabSz="931774">
              <a:defRPr/>
            </a:pPr>
            <a:r>
              <a:rPr lang="en-US" sz="1000" dirty="0" smtClean="0"/>
              <a:t>Given </a:t>
            </a:r>
            <a:r>
              <a:rPr lang="en-US" sz="1000" dirty="0"/>
              <a:t>the principles-based design of the Guide, the decision making process rests with SFU. SFU’s responsibility as an Institution is to put in place effective policies, systems and procedures to oversee the use of the funds.</a:t>
            </a:r>
          </a:p>
          <a:p>
            <a:pPr marL="142354" marR="654830" defTabSz="931774">
              <a:defRPr/>
            </a:pPr>
            <a:endParaRPr lang="en-US" sz="1000" dirty="0"/>
          </a:p>
          <a:p>
            <a:pPr marL="142354" marR="654830" defTabSz="931774">
              <a:defRPr/>
            </a:pPr>
            <a:r>
              <a:rPr lang="en-US" sz="1000" dirty="0"/>
              <a:t>SFU is reviewing and updating Policies and Procedures, and will provide information and information sessions that will help you know and understand how to apply the principles based Guide when using</a:t>
            </a:r>
            <a:r>
              <a:rPr lang="en-US" sz="1000" baseline="0" dirty="0"/>
              <a:t> your grant funds, submitting </a:t>
            </a:r>
            <a:r>
              <a:rPr lang="en-US" sz="1000" dirty="0"/>
              <a:t>and/or reviewing expense claims.</a:t>
            </a:r>
          </a:p>
          <a:p>
            <a:pPr marL="142354" marR="654830" defTabSz="931774">
              <a:defRPr/>
            </a:pPr>
            <a:endParaRPr lang="en-US" sz="1000" dirty="0"/>
          </a:p>
          <a:p>
            <a:pPr marL="142354" marR="654830" defTabSz="931774">
              <a:defRPr/>
            </a:pPr>
            <a:r>
              <a:rPr lang="en-US" sz="1000" dirty="0"/>
              <a:t>The Departmental</a:t>
            </a:r>
            <a:r>
              <a:rPr lang="en-US" sz="1000" baseline="0" dirty="0"/>
              <a:t> </a:t>
            </a:r>
            <a:r>
              <a:rPr lang="en-US" sz="1000" dirty="0"/>
              <a:t>Reviewer and Approver of expense claims will need to understand and use the Principles and respective Policies when reviewing expense claims, and will need to ensure appropriate documentation and/or information is captured that will support the departments decision on the expenditure.</a:t>
            </a:r>
          </a:p>
        </p:txBody>
      </p:sp>
      <p:sp>
        <p:nvSpPr>
          <p:cNvPr id="4" name="Slide Number Placeholder 3"/>
          <p:cNvSpPr>
            <a:spLocks noGrp="1"/>
          </p:cNvSpPr>
          <p:nvPr>
            <p:ph type="sldNum" sz="quarter" idx="10"/>
          </p:nvPr>
        </p:nvSpPr>
        <p:spPr/>
        <p:txBody>
          <a:bodyPr/>
          <a:lstStyle/>
          <a:p>
            <a:fld id="{E162F7FF-80E9-EA46-8276-FB972CB01D29}" type="slidenum">
              <a:rPr lang="en-US" smtClean="0"/>
              <a:t>12</a:t>
            </a:fld>
            <a:endParaRPr lang="en-US" dirty="0"/>
          </a:p>
        </p:txBody>
      </p:sp>
    </p:spTree>
    <p:extLst>
      <p:ext uri="{BB962C8B-B14F-4D97-AF65-F5344CB8AC3E}">
        <p14:creationId xmlns:p14="http://schemas.microsoft.com/office/powerpoint/2010/main" val="4022933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354" marR="654830" defTabSz="931774">
              <a:defRPr/>
            </a:pPr>
            <a:r>
              <a:rPr lang="en-US" sz="1000" dirty="0" smtClean="0"/>
              <a:t>Given </a:t>
            </a:r>
            <a:r>
              <a:rPr lang="en-US" sz="1000" dirty="0"/>
              <a:t>the principles-based design of the Guide, the decision making process rests with SFU together with their own policies and procedures. SFU’s responsibility as an Institution is to put in place effective policies, systems and procedures to oversee the use of the funds.</a:t>
            </a:r>
          </a:p>
          <a:p>
            <a:pPr marL="142354" marR="654830" defTabSz="931774">
              <a:defRPr/>
            </a:pPr>
            <a:endParaRPr lang="en-US" sz="1000" dirty="0"/>
          </a:p>
          <a:p>
            <a:pPr marL="142354" marR="654830" defTabSz="931774">
              <a:defRPr/>
            </a:pPr>
            <a:r>
              <a:rPr lang="en-US" sz="1000" dirty="0"/>
              <a:t>SFU is reviewing and updating Policies and Procedures to facilitate the decision making process, and will provide information and training sessions that will help individuals know and understand how to apply the principles based Guide when reviewing expense claims.</a:t>
            </a:r>
          </a:p>
          <a:p>
            <a:pPr marL="142354" marR="654830" defTabSz="931774">
              <a:defRPr/>
            </a:pPr>
            <a:endParaRPr lang="en-US" sz="1000" dirty="0"/>
          </a:p>
          <a:p>
            <a:pPr marL="142354" marR="654830" defTabSz="931774">
              <a:defRPr/>
            </a:pPr>
            <a:r>
              <a:rPr lang="en-US" sz="1000" dirty="0"/>
              <a:t>Departmental</a:t>
            </a:r>
            <a:r>
              <a:rPr lang="en-US" sz="1000" baseline="0" dirty="0"/>
              <a:t> roles as </a:t>
            </a:r>
            <a:r>
              <a:rPr lang="en-US" sz="1000" dirty="0"/>
              <a:t>Reviewer and Approver of expense claims will need to understand and use the Principles and respective Policies and directives when reviewing expense claims, and will need to ensure adequate</a:t>
            </a:r>
            <a:r>
              <a:rPr lang="en-US" sz="1000" baseline="0" dirty="0"/>
              <a:t> and sufficient</a:t>
            </a:r>
            <a:r>
              <a:rPr lang="en-US" sz="1000" dirty="0"/>
              <a:t> documentation and/or information is captured that will support the departments decision on the expenditure.</a:t>
            </a:r>
          </a:p>
        </p:txBody>
      </p:sp>
      <p:sp>
        <p:nvSpPr>
          <p:cNvPr id="4" name="Slide Number Placeholder 3"/>
          <p:cNvSpPr>
            <a:spLocks noGrp="1"/>
          </p:cNvSpPr>
          <p:nvPr>
            <p:ph type="sldNum" sz="quarter" idx="10"/>
          </p:nvPr>
        </p:nvSpPr>
        <p:spPr/>
        <p:txBody>
          <a:bodyPr/>
          <a:lstStyle/>
          <a:p>
            <a:fld id="{E162F7FF-80E9-EA46-8276-FB972CB01D29}" type="slidenum">
              <a:rPr lang="en-US" smtClean="0"/>
              <a:t>13</a:t>
            </a:fld>
            <a:endParaRPr lang="en-US" dirty="0"/>
          </a:p>
        </p:txBody>
      </p:sp>
    </p:spTree>
    <p:extLst>
      <p:ext uri="{BB962C8B-B14F-4D97-AF65-F5344CB8AC3E}">
        <p14:creationId xmlns:p14="http://schemas.microsoft.com/office/powerpoint/2010/main" val="473741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354" marR="785537"/>
            <a:r>
              <a:rPr lang="en-US" sz="1000" dirty="0" smtClean="0">
                <a:ea typeface="Times New Roman" panose="02020603050405020304" pitchFamily="18" charset="0"/>
              </a:rPr>
              <a:t>Grant </a:t>
            </a:r>
            <a:r>
              <a:rPr lang="en-US" sz="1000" dirty="0">
                <a:ea typeface="Times New Roman" panose="02020603050405020304" pitchFamily="18" charset="0"/>
              </a:rPr>
              <a:t>Recipients will continue to follow the Tri-Agency Framework:</a:t>
            </a:r>
            <a:r>
              <a:rPr lang="en-US" sz="1000" baseline="0" dirty="0">
                <a:ea typeface="Times New Roman" panose="02020603050405020304" pitchFamily="18" charset="0"/>
              </a:rPr>
              <a:t> Responsible Conduct of Research.</a:t>
            </a:r>
            <a:endParaRPr lang="en-US" sz="1000" dirty="0">
              <a:ea typeface="Times New Roman" panose="02020603050405020304" pitchFamily="18" charset="0"/>
            </a:endParaRPr>
          </a:p>
          <a:p>
            <a:pPr marL="142354" marR="654830"/>
            <a:r>
              <a:rPr lang="en-US" sz="1000" dirty="0">
                <a:ea typeface="Times New Roman" panose="02020603050405020304" pitchFamily="18" charset="0"/>
              </a:rPr>
              <a:t>You as</a:t>
            </a:r>
            <a:r>
              <a:rPr lang="en-US" sz="1000" baseline="0" dirty="0">
                <a:ea typeface="Times New Roman" panose="02020603050405020304" pitchFamily="18" charset="0"/>
              </a:rPr>
              <a:t> t</a:t>
            </a:r>
            <a:r>
              <a:rPr lang="en-US" sz="1000" dirty="0">
                <a:ea typeface="Times New Roman" panose="02020603050405020304" pitchFamily="18" charset="0"/>
              </a:rPr>
              <a:t>he grant recipient are accountable for working closely with your administering department to ensure expenditures are properly documented by providing sufficient and clear information that satisfies the 4 Principles, Directives and SFU Policies.</a:t>
            </a:r>
          </a:p>
          <a:p>
            <a:pPr marL="142354" marR="654830"/>
            <a:endParaRPr lang="en-US" sz="1000"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14</a:t>
            </a:fld>
            <a:endParaRPr lang="en-US" dirty="0"/>
          </a:p>
        </p:txBody>
      </p:sp>
    </p:spTree>
    <p:extLst>
      <p:ext uri="{BB962C8B-B14F-4D97-AF65-F5344CB8AC3E}">
        <p14:creationId xmlns:p14="http://schemas.microsoft.com/office/powerpoint/2010/main" val="309210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15</a:t>
            </a:fld>
            <a:endParaRPr lang="en-US" dirty="0"/>
          </a:p>
        </p:txBody>
      </p:sp>
    </p:spTree>
    <p:extLst>
      <p:ext uri="{BB962C8B-B14F-4D97-AF65-F5344CB8AC3E}">
        <p14:creationId xmlns:p14="http://schemas.microsoft.com/office/powerpoint/2010/main" val="398143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a:p>
            <a:pPr defTabSz="931774">
              <a:defRPr/>
            </a:pPr>
            <a:r>
              <a:rPr lang="en-US" sz="1000" dirty="0"/>
              <a:t>The main change in the Use of Grant Funds section is there is no longer a list of eligible and non-eligible expenditures.</a:t>
            </a:r>
          </a:p>
          <a:p>
            <a:pPr defTabSz="931774">
              <a:defRPr/>
            </a:pPr>
            <a:endParaRPr lang="en-US" sz="1000" dirty="0"/>
          </a:p>
          <a:p>
            <a:pPr defTabSz="931774">
              <a:defRPr/>
            </a:pPr>
            <a:r>
              <a:rPr lang="en-US" sz="1000" dirty="0"/>
              <a:t>Instead, there are four basic principles and 5 directives or expense categories which govern the appropriate use of grant funds.</a:t>
            </a:r>
          </a:p>
          <a:p>
            <a:pPr defTabSz="931774">
              <a:defRPr/>
            </a:pPr>
            <a:endParaRPr lang="en-US" sz="1000" dirty="0"/>
          </a:p>
          <a:p>
            <a:pPr defTabSz="931774">
              <a:defRPr/>
            </a:pPr>
            <a:r>
              <a:rPr lang="en-US" sz="1000" dirty="0"/>
              <a:t>The Principles are basically the same as in the old or current guide, the difference is that in the previous guide they are included as part of their general principles, where in the new Guide they are identified and include in each of the 5 individual Directives.</a:t>
            </a:r>
          </a:p>
        </p:txBody>
      </p:sp>
      <p:sp>
        <p:nvSpPr>
          <p:cNvPr id="4" name="Slide Number Placeholder 3"/>
          <p:cNvSpPr>
            <a:spLocks noGrp="1"/>
          </p:cNvSpPr>
          <p:nvPr>
            <p:ph type="sldNum" sz="quarter" idx="10"/>
          </p:nvPr>
        </p:nvSpPr>
        <p:spPr/>
        <p:txBody>
          <a:bodyPr/>
          <a:lstStyle/>
          <a:p>
            <a:fld id="{E162F7FF-80E9-EA46-8276-FB972CB01D29}" type="slidenum">
              <a:rPr lang="en-US" smtClean="0"/>
              <a:t>16</a:t>
            </a:fld>
            <a:endParaRPr lang="en-US" dirty="0"/>
          </a:p>
        </p:txBody>
      </p:sp>
    </p:spTree>
    <p:extLst>
      <p:ext uri="{BB962C8B-B14F-4D97-AF65-F5344CB8AC3E}">
        <p14:creationId xmlns:p14="http://schemas.microsoft.com/office/powerpoint/2010/main" val="466765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t>The </a:t>
            </a:r>
            <a:r>
              <a:rPr lang="en-US" sz="1000" dirty="0"/>
              <a:t>main change in the Use of Grant Funds section is there is no longer a list of eligible and non-eligible expenditures.</a:t>
            </a:r>
          </a:p>
          <a:p>
            <a:pPr defTabSz="931774">
              <a:defRPr/>
            </a:pPr>
            <a:endParaRPr lang="en-US" sz="1000" dirty="0"/>
          </a:p>
          <a:p>
            <a:pPr defTabSz="931774">
              <a:defRPr/>
            </a:pPr>
            <a:r>
              <a:rPr lang="en-US" sz="1000" dirty="0"/>
              <a:t>Instead, there are four basic principles and 5 directives or expense categories which govern the appropriate use of grant funds.</a:t>
            </a:r>
          </a:p>
          <a:p>
            <a:pPr defTabSz="931774">
              <a:defRPr/>
            </a:pPr>
            <a:endParaRPr lang="en-US" sz="1000" dirty="0"/>
          </a:p>
          <a:p>
            <a:pPr defTabSz="931774">
              <a:defRPr/>
            </a:pPr>
            <a:r>
              <a:rPr lang="en-US" sz="1000" dirty="0"/>
              <a:t>The Principles are basically the same as in the old or current guide, the difference is that in the previous guide they are included as part of their general principles, where in the new Guide they are identified and include in each of the 5 individual Directives.</a:t>
            </a:r>
          </a:p>
        </p:txBody>
      </p:sp>
      <p:sp>
        <p:nvSpPr>
          <p:cNvPr id="4" name="Slide Number Placeholder 3"/>
          <p:cNvSpPr>
            <a:spLocks noGrp="1"/>
          </p:cNvSpPr>
          <p:nvPr>
            <p:ph type="sldNum" sz="quarter" idx="10"/>
          </p:nvPr>
        </p:nvSpPr>
        <p:spPr/>
        <p:txBody>
          <a:bodyPr/>
          <a:lstStyle/>
          <a:p>
            <a:fld id="{E162F7FF-80E9-EA46-8276-FB972CB01D29}" type="slidenum">
              <a:rPr lang="en-US" smtClean="0"/>
              <a:t>17</a:t>
            </a:fld>
            <a:endParaRPr lang="en-US" dirty="0"/>
          </a:p>
        </p:txBody>
      </p:sp>
    </p:spTree>
    <p:extLst>
      <p:ext uri="{BB962C8B-B14F-4D97-AF65-F5344CB8AC3E}">
        <p14:creationId xmlns:p14="http://schemas.microsoft.com/office/powerpoint/2010/main" val="3286064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t>Effective </a:t>
            </a:r>
            <a:r>
              <a:rPr lang="en-US" sz="1000" dirty="0"/>
              <a:t>and Economical is not necessarily the lowest cost.</a:t>
            </a:r>
          </a:p>
          <a:p>
            <a:pPr defTabSz="931774">
              <a:defRPr/>
            </a:pPr>
            <a:endParaRPr lang="en-US" sz="1000" dirty="0"/>
          </a:p>
          <a:p>
            <a:pPr defTabSz="931774">
              <a:defRPr/>
            </a:pPr>
            <a:r>
              <a:rPr lang="en-US" sz="1000" dirty="0"/>
              <a:t>Effective and economical optimizes the use of funds by avoiding unnecessary expenses.</a:t>
            </a:r>
          </a:p>
          <a:p>
            <a:pPr marL="174708" indent="-174708" defTabSz="931774">
              <a:buFont typeface="Arial" panose="020B0604020202020204" pitchFamily="34" charset="0"/>
              <a:buChar char="•"/>
              <a:defRPr/>
            </a:pPr>
            <a:r>
              <a:rPr lang="en-US" sz="1000" dirty="0"/>
              <a:t>Example: Purchase of test equipment with a 4 week delivery date from supplier A costs $1,000, however purchasing from Supplier B at a cost of $2,500 can guarantee delivery in one week. The 3 week time saving in payroll costs and an earlier start in research testing can be shown as avoiding unnecessary expense, therefore the $2,500 purchase may be considered more effective and economical.</a:t>
            </a:r>
          </a:p>
        </p:txBody>
      </p:sp>
      <p:sp>
        <p:nvSpPr>
          <p:cNvPr id="4" name="Slide Number Placeholder 3"/>
          <p:cNvSpPr>
            <a:spLocks noGrp="1"/>
          </p:cNvSpPr>
          <p:nvPr>
            <p:ph type="sldNum" sz="quarter" idx="10"/>
          </p:nvPr>
        </p:nvSpPr>
        <p:spPr/>
        <p:txBody>
          <a:bodyPr/>
          <a:lstStyle/>
          <a:p>
            <a:fld id="{E162F7FF-80E9-EA46-8276-FB972CB01D29}" type="slidenum">
              <a:rPr lang="en-US" smtClean="0"/>
              <a:t>18</a:t>
            </a:fld>
            <a:endParaRPr lang="en-US" dirty="0"/>
          </a:p>
        </p:txBody>
      </p:sp>
    </p:spTree>
    <p:extLst>
      <p:ext uri="{BB962C8B-B14F-4D97-AF65-F5344CB8AC3E}">
        <p14:creationId xmlns:p14="http://schemas.microsoft.com/office/powerpoint/2010/main" val="2974696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b="0" baseline="0" dirty="0" smtClean="0"/>
              <a:t>Renting </a:t>
            </a:r>
            <a:r>
              <a:rPr lang="en-US" sz="1000" b="0" baseline="0" dirty="0"/>
              <a:t>a family members rental apartment to accommodate a visitor who is collaborating with you on your research project and then charging the accommodation costs to the research project.</a:t>
            </a:r>
          </a:p>
          <a:p>
            <a:pPr defTabSz="931774">
              <a:defRPr/>
            </a:pPr>
            <a:endParaRPr lang="en-US" sz="1000" b="0" baseline="0" dirty="0"/>
          </a:p>
          <a:p>
            <a:pPr defTabSz="931774">
              <a:defRPr/>
            </a:pPr>
            <a:r>
              <a:rPr lang="en-US" sz="1000" b="0" baseline="0" dirty="0"/>
              <a:t>Mention of Conflict of Interest (COI)</a:t>
            </a:r>
            <a:endParaRPr lang="en-US" sz="1000" b="0" dirty="0"/>
          </a:p>
        </p:txBody>
      </p:sp>
      <p:sp>
        <p:nvSpPr>
          <p:cNvPr id="4" name="Slide Number Placeholder 3"/>
          <p:cNvSpPr>
            <a:spLocks noGrp="1"/>
          </p:cNvSpPr>
          <p:nvPr>
            <p:ph type="sldNum" sz="quarter" idx="10"/>
          </p:nvPr>
        </p:nvSpPr>
        <p:spPr/>
        <p:txBody>
          <a:bodyPr/>
          <a:lstStyle/>
          <a:p>
            <a:fld id="{E162F7FF-80E9-EA46-8276-FB972CB01D29}" type="slidenum">
              <a:rPr lang="en-US" smtClean="0"/>
              <a:t>19</a:t>
            </a:fld>
            <a:endParaRPr lang="en-US" dirty="0"/>
          </a:p>
        </p:txBody>
      </p:sp>
    </p:spTree>
    <p:extLst>
      <p:ext uri="{BB962C8B-B14F-4D97-AF65-F5344CB8AC3E}">
        <p14:creationId xmlns:p14="http://schemas.microsoft.com/office/powerpoint/2010/main" val="7944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sz="1000" dirty="0"/>
              <a:t>The new Tri Agency Guide on Financial Administration (TAGFA) comes in effect on April 1, 2020. SFU has implemented the changes even with delays caused by COVID-19. You and your administrators will be well supported through the transition period. </a:t>
            </a:r>
            <a:endParaRPr lang="en-US" sz="1000" dirty="0">
              <a:solidFill>
                <a:schemeClr val="dk1"/>
              </a:solidFill>
            </a:endParaRPr>
          </a:p>
          <a:p>
            <a:pPr marL="174708" indent="-174708" defTabSz="632969">
              <a:buFontTx/>
              <a:buChar char="-"/>
              <a:defRPr/>
            </a:pPr>
            <a:r>
              <a:rPr lang="en-US" sz="1000" dirty="0">
                <a:solidFill>
                  <a:schemeClr val="dk1"/>
                </a:solidFill>
              </a:rPr>
              <a:t>The Tri Agency requires us to provide you training on the updates to the new Guide the same way we had trained your administrators.</a:t>
            </a:r>
          </a:p>
          <a:p>
            <a:pPr marL="174708" marR="0" lvl="0" indent="-174708" algn="l" defTabSz="632969" rtl="0" eaLnBrk="1" fontAlgn="auto" latinLnBrk="0" hangingPunct="1">
              <a:lnSpc>
                <a:spcPct val="100000"/>
              </a:lnSpc>
              <a:spcBef>
                <a:spcPts val="0"/>
              </a:spcBef>
              <a:spcAft>
                <a:spcPts val="0"/>
              </a:spcAft>
              <a:buClrTx/>
              <a:buSzTx/>
              <a:buFontTx/>
              <a:buChar char="-"/>
              <a:tabLst/>
              <a:defRPr/>
            </a:pPr>
            <a:r>
              <a:rPr lang="en-US" sz="1000" dirty="0">
                <a:solidFill>
                  <a:schemeClr val="dk1"/>
                </a:solidFill>
              </a:rPr>
              <a:t>Our aim is to help SFU become more consistent across the University by developing a shared understanding of roles, responsibilities, process and decision making so no matter who looks at an expense, the evaluation is the same. We will also take this as an opportunity to emphasize current processes that are not yet fulfilled so we can minimize process related frustrations. </a:t>
            </a:r>
          </a:p>
          <a:p>
            <a:pPr marL="174708" indent="-174708" defTabSz="632969">
              <a:buFontTx/>
              <a:buChar char="-"/>
              <a:defRPr/>
            </a:pPr>
            <a:r>
              <a:rPr lang="en-US" sz="1000" dirty="0">
                <a:solidFill>
                  <a:schemeClr val="dk1"/>
                </a:solidFill>
              </a:rPr>
              <a:t>Our specific aim for you is to help you </a:t>
            </a:r>
            <a:r>
              <a:rPr lang="en-US" sz="1000" dirty="0"/>
              <a:t>be efficient with expense submission and justifications using 4 principles and Tri Agency directives. We will go through several examples to aid the understanding.</a:t>
            </a:r>
            <a:endParaRPr lang="en-US" sz="1000" dirty="0">
              <a:solidFill>
                <a:schemeClr val="dk1"/>
              </a:solidFill>
            </a:endParaRPr>
          </a:p>
          <a:p>
            <a:pPr marL="174708" indent="-174708" defTabSz="632969">
              <a:buFontTx/>
              <a:buChar char="-"/>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2</a:t>
            </a:fld>
            <a:endParaRPr lang="en-US" dirty="0"/>
          </a:p>
        </p:txBody>
      </p:sp>
    </p:spTree>
    <p:extLst>
      <p:ext uri="{BB962C8B-B14F-4D97-AF65-F5344CB8AC3E}">
        <p14:creationId xmlns:p14="http://schemas.microsoft.com/office/powerpoint/2010/main" val="306407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b="1" dirty="0"/>
          </a:p>
          <a:p>
            <a:pPr defTabSz="931774">
              <a:defRPr/>
            </a:pPr>
            <a:endParaRPr lang="en-US" sz="1000" b="1" dirty="0"/>
          </a:p>
        </p:txBody>
      </p:sp>
      <p:sp>
        <p:nvSpPr>
          <p:cNvPr id="4" name="Slide Number Placeholder 3"/>
          <p:cNvSpPr>
            <a:spLocks noGrp="1"/>
          </p:cNvSpPr>
          <p:nvPr>
            <p:ph type="sldNum" sz="quarter" idx="10"/>
          </p:nvPr>
        </p:nvSpPr>
        <p:spPr/>
        <p:txBody>
          <a:bodyPr/>
          <a:lstStyle/>
          <a:p>
            <a:fld id="{E162F7FF-80E9-EA46-8276-FB972CB01D29}" type="slidenum">
              <a:rPr lang="en-US" smtClean="0"/>
              <a:t>20</a:t>
            </a:fld>
            <a:endParaRPr lang="en-US" dirty="0"/>
          </a:p>
        </p:txBody>
      </p:sp>
    </p:spTree>
    <p:extLst>
      <p:ext uri="{BB962C8B-B14F-4D97-AF65-F5344CB8AC3E}">
        <p14:creationId xmlns:p14="http://schemas.microsoft.com/office/powerpoint/2010/main" val="812736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21</a:t>
            </a:fld>
            <a:endParaRPr lang="en-US" dirty="0"/>
          </a:p>
        </p:txBody>
      </p:sp>
    </p:spTree>
    <p:extLst>
      <p:ext uri="{BB962C8B-B14F-4D97-AF65-F5344CB8AC3E}">
        <p14:creationId xmlns:p14="http://schemas.microsoft.com/office/powerpoint/2010/main" val="2208827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t>The </a:t>
            </a:r>
            <a:r>
              <a:rPr lang="en-US" sz="1000" dirty="0"/>
              <a:t>purpose of the Directives or Mandatory requirements is to provide</a:t>
            </a:r>
            <a:r>
              <a:rPr lang="en-US" sz="1000" baseline="0" dirty="0"/>
              <a:t> a framework for decision making, and to allow for sound judgement and due diligence.</a:t>
            </a:r>
          </a:p>
          <a:p>
            <a:pPr defTabSz="931774">
              <a:defRPr/>
            </a:pPr>
            <a:endParaRPr lang="en-US" sz="1000" dirty="0"/>
          </a:p>
          <a:p>
            <a:pPr defTabSz="931774">
              <a:defRPr/>
            </a:pPr>
            <a:r>
              <a:rPr lang="en-US" sz="1000" dirty="0"/>
              <a:t>There are 5 directives or 5 expense categories with specific Tri-Agency mandatory requirements in each of the 5 directives.  </a:t>
            </a:r>
          </a:p>
          <a:p>
            <a:pPr defTabSz="931774">
              <a:defRPr/>
            </a:pPr>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22</a:t>
            </a:fld>
            <a:endParaRPr lang="en-US" dirty="0"/>
          </a:p>
        </p:txBody>
      </p:sp>
    </p:spTree>
    <p:extLst>
      <p:ext uri="{BB962C8B-B14F-4D97-AF65-F5344CB8AC3E}">
        <p14:creationId xmlns:p14="http://schemas.microsoft.com/office/powerpoint/2010/main" val="1443087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23</a:t>
            </a:fld>
            <a:endParaRPr lang="en-US" dirty="0"/>
          </a:p>
        </p:txBody>
      </p:sp>
    </p:spTree>
    <p:extLst>
      <p:ext uri="{BB962C8B-B14F-4D97-AF65-F5344CB8AC3E}">
        <p14:creationId xmlns:p14="http://schemas.microsoft.com/office/powerpoint/2010/main" val="150253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32969" rtl="0" eaLnBrk="1" fontAlgn="auto" latinLnBrk="0" hangingPunct="1">
              <a:lnSpc>
                <a:spcPct val="100000"/>
              </a:lnSpc>
              <a:spcBef>
                <a:spcPts val="0"/>
              </a:spcBef>
              <a:spcAft>
                <a:spcPts val="0"/>
              </a:spcAft>
              <a:buClrTx/>
              <a:buSzTx/>
              <a:buFontTx/>
              <a:buNone/>
              <a:tabLst/>
              <a:defRPr/>
            </a:pPr>
            <a:r>
              <a:rPr lang="en-US" sz="1000" dirty="0" smtClean="0"/>
              <a:t>The </a:t>
            </a:r>
            <a:r>
              <a:rPr lang="en-US" sz="1000" dirty="0"/>
              <a:t>employment</a:t>
            </a:r>
            <a:r>
              <a:rPr lang="en-US" sz="1000" baseline="0" dirty="0"/>
              <a:t> and compensation of individuals working on funded research activities need to follow or adhere to Institutional policies and procedures; comply with funding program literature; directives and satisfy the 4 principles.</a:t>
            </a:r>
            <a:endParaRPr lang="en-US" sz="1000" dirty="0"/>
          </a:p>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24</a:t>
            </a:fld>
            <a:endParaRPr lang="en-US" dirty="0"/>
          </a:p>
        </p:txBody>
      </p:sp>
    </p:spTree>
    <p:extLst>
      <p:ext uri="{BB962C8B-B14F-4D97-AF65-F5344CB8AC3E}">
        <p14:creationId xmlns:p14="http://schemas.microsoft.com/office/powerpoint/2010/main" val="3713232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t>The </a:t>
            </a:r>
            <a:r>
              <a:rPr lang="en-US" sz="1000" dirty="0"/>
              <a:t>Employment and Compensation directive defines the roles and respective responsibilities to ensure the employment of individuals working on research funded activities can be supported or substantiated. </a:t>
            </a:r>
          </a:p>
          <a:p>
            <a:pPr defTabSz="931774">
              <a:defRPr/>
            </a:pPr>
            <a:endParaRPr lang="en-US" sz="1000" dirty="0"/>
          </a:p>
          <a:p>
            <a:pPr defTabSz="931774">
              <a:defRPr/>
            </a:pPr>
            <a:r>
              <a:rPr lang="en-US" sz="1000" dirty="0"/>
              <a:t>The directive also provides clarity on who can and who cannot be paid or compensated from Tri-Agency funds. </a:t>
            </a:r>
          </a:p>
          <a:p>
            <a:pPr marL="174708" indent="-174708" defTabSz="931774">
              <a:buFont typeface="Arial" panose="020B0604020202020204" pitchFamily="34" charset="0"/>
              <a:buChar char="•"/>
              <a:defRPr/>
            </a:pPr>
            <a:r>
              <a:rPr lang="en-US" sz="1000" dirty="0"/>
              <a:t>Individuals who are employed and compensated by another organization cannot be paid directly for their time spent on the research funded activity, however their organization can invoice and be reimbursed for the cost they incurred for the individuals time spent on the research activity, keeping in mind that the other 2 exceptions need to be respected.</a:t>
            </a:r>
          </a:p>
          <a:p>
            <a:pPr defTabSz="931774">
              <a:defRPr/>
            </a:pPr>
            <a:endParaRPr lang="en-US" sz="1000" dirty="0"/>
          </a:p>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25</a:t>
            </a:fld>
            <a:endParaRPr lang="en-US" dirty="0"/>
          </a:p>
        </p:txBody>
      </p:sp>
    </p:spTree>
    <p:extLst>
      <p:ext uri="{BB962C8B-B14F-4D97-AF65-F5344CB8AC3E}">
        <p14:creationId xmlns:p14="http://schemas.microsoft.com/office/powerpoint/2010/main" val="2154696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t>The </a:t>
            </a:r>
            <a:r>
              <a:rPr lang="en-US" sz="1000" dirty="0"/>
              <a:t>Employment and Compensation directive identifies the expectation for Roles and Responsibilities to ensure the employment of individuals working on research funded activities can be substantiated. </a:t>
            </a:r>
          </a:p>
          <a:p>
            <a:pPr defTabSz="931774">
              <a:defRPr/>
            </a:pPr>
            <a:endParaRPr lang="en-US" sz="1000" dirty="0"/>
          </a:p>
          <a:p>
            <a:pPr defTabSz="931774">
              <a:defRPr/>
            </a:pPr>
            <a:r>
              <a:rPr lang="en-US" sz="1000" dirty="0"/>
              <a:t>The directive also provides clarity on who can and who cannot be paid or compensated from Tri-Agency funds. </a:t>
            </a:r>
          </a:p>
          <a:p>
            <a:pPr marL="174708" indent="-174708" defTabSz="931774">
              <a:buFont typeface="Arial" panose="020B0604020202020204" pitchFamily="34" charset="0"/>
              <a:buChar char="•"/>
              <a:defRPr/>
            </a:pPr>
            <a:r>
              <a:rPr lang="en-US" sz="1000" dirty="0"/>
              <a:t>Individuals who are employed and compensated by another organization cannot be paid directly for their time spent on the research funded activity, however their organization can invoice and be reimbursed for the cost they incurred for the individuals time spent on the research activity, keeping in mind that the other 2 exceptions need to be respected.</a:t>
            </a:r>
          </a:p>
          <a:p>
            <a:pPr defTabSz="931774">
              <a:defRPr/>
            </a:pPr>
            <a:endParaRPr lang="en-US" sz="1000" dirty="0"/>
          </a:p>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26</a:t>
            </a:fld>
            <a:endParaRPr lang="en-US" dirty="0"/>
          </a:p>
        </p:txBody>
      </p:sp>
    </p:spTree>
    <p:extLst>
      <p:ext uri="{BB962C8B-B14F-4D97-AF65-F5344CB8AC3E}">
        <p14:creationId xmlns:p14="http://schemas.microsoft.com/office/powerpoint/2010/main" val="187199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t>The </a:t>
            </a:r>
            <a:r>
              <a:rPr lang="en-US" sz="1000" dirty="0"/>
              <a:t>Employment and Compensation directive identifies the expectation for Roles and Responsibilities to ensure the employment of individuals working on research funded activities can be substantiated. </a:t>
            </a:r>
          </a:p>
          <a:p>
            <a:pPr defTabSz="931774">
              <a:defRPr/>
            </a:pPr>
            <a:endParaRPr lang="en-US" sz="1000" dirty="0"/>
          </a:p>
          <a:p>
            <a:pPr defTabSz="931774">
              <a:defRPr/>
            </a:pPr>
            <a:r>
              <a:rPr lang="en-US" sz="1000" dirty="0"/>
              <a:t>The directive also provides clarity on who can and who cannot be paid or compensated from Tri-Agency funds. </a:t>
            </a:r>
          </a:p>
          <a:p>
            <a:pPr marL="174708" indent="-174708" defTabSz="931774">
              <a:buFont typeface="Arial" panose="020B0604020202020204" pitchFamily="34" charset="0"/>
              <a:buChar char="•"/>
              <a:defRPr/>
            </a:pPr>
            <a:r>
              <a:rPr lang="en-US" sz="1000" dirty="0"/>
              <a:t>Individuals who are employed and compensated by another organization cannot be paid directly for their time spent on the research funded activity, however their organization can invoice and be reimbursed for the cost they incurred for the individuals time spent on the research activity, keeping in mind that the other 2 exceptions need to be respected.</a:t>
            </a:r>
          </a:p>
          <a:p>
            <a:pPr defTabSz="931774">
              <a:defRPr/>
            </a:pPr>
            <a:endParaRPr lang="en-US" sz="1000" dirty="0"/>
          </a:p>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27</a:t>
            </a:fld>
            <a:endParaRPr lang="en-US" dirty="0"/>
          </a:p>
        </p:txBody>
      </p:sp>
    </p:spTree>
    <p:extLst>
      <p:ext uri="{BB962C8B-B14F-4D97-AF65-F5344CB8AC3E}">
        <p14:creationId xmlns:p14="http://schemas.microsoft.com/office/powerpoint/2010/main" val="3765107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t>Compensation </a:t>
            </a:r>
            <a:r>
              <a:rPr lang="en-US" sz="1000" dirty="0"/>
              <a:t>for international visitors, Tri-Agency has eliminated 125 days compensation period, however these international visitors can only be compensated if their employer can attest by letter the individual is not being compensated while away for the time spent on Tri-Agency grant funded research activities.</a:t>
            </a:r>
          </a:p>
          <a:p>
            <a:pPr defTabSz="931774">
              <a:defRPr/>
            </a:pPr>
            <a:endParaRPr lang="en-US" sz="1000" dirty="0"/>
          </a:p>
          <a:p>
            <a:pPr defTabSz="931774">
              <a:defRPr/>
            </a:pPr>
            <a:r>
              <a:rPr lang="en-US" sz="1000" dirty="0"/>
              <a:t>International Researchers are researchers who’s primary place of employment is outside of Canada. (Visiting Researcher is an individual researcher from an organization</a:t>
            </a:r>
            <a:r>
              <a:rPr lang="en-US" sz="1000" baseline="0" dirty="0"/>
              <a:t> who visits an administering institution)</a:t>
            </a:r>
            <a:endParaRPr lang="en-US" sz="1000" dirty="0"/>
          </a:p>
          <a:p>
            <a:endParaRPr lang="en-US" sz="1000" dirty="0"/>
          </a:p>
          <a:p>
            <a:r>
              <a:rPr lang="en-US" sz="1000" dirty="0"/>
              <a:t>With respect to benefits and severance pay, it is only the mandatory benefits and severance that are considered eligible, and SFU policy and procedures need to be followed. </a:t>
            </a:r>
          </a:p>
          <a:p>
            <a:endParaRPr lang="en-US" sz="1000" dirty="0"/>
          </a:p>
          <a:p>
            <a:r>
              <a:rPr lang="en-US" sz="1000" dirty="0"/>
              <a:t>For the mandatory severance pay, it is only the portion for the period the individual worked on the current grant.</a:t>
            </a:r>
          </a:p>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28</a:t>
            </a:fld>
            <a:endParaRPr lang="en-US" dirty="0"/>
          </a:p>
        </p:txBody>
      </p:sp>
    </p:spTree>
    <p:extLst>
      <p:ext uri="{BB962C8B-B14F-4D97-AF65-F5344CB8AC3E}">
        <p14:creationId xmlns:p14="http://schemas.microsoft.com/office/powerpoint/2010/main" val="112493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Interactive examples – PIs</a:t>
            </a:r>
            <a:r>
              <a:rPr lang="en-US" sz="1000" baseline="0" dirty="0" smtClean="0"/>
              <a:t> asked to respond using chat function </a:t>
            </a:r>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29</a:t>
            </a:fld>
            <a:endParaRPr lang="en-US" dirty="0"/>
          </a:p>
        </p:txBody>
      </p:sp>
    </p:spTree>
    <p:extLst>
      <p:ext uri="{BB962C8B-B14F-4D97-AF65-F5344CB8AC3E}">
        <p14:creationId xmlns:p14="http://schemas.microsoft.com/office/powerpoint/2010/main" val="29016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n-US" sz="1000" dirty="0" smtClean="0"/>
              <a:t>We</a:t>
            </a:r>
            <a:r>
              <a:rPr lang="en-US" sz="1000" baseline="0" dirty="0" smtClean="0"/>
              <a:t> </a:t>
            </a:r>
            <a:r>
              <a:rPr lang="en-US" sz="1000" dirty="0" smtClean="0"/>
              <a:t>will </a:t>
            </a:r>
            <a:r>
              <a:rPr lang="en-US" sz="1000" dirty="0"/>
              <a:t>start with a few items you need to know about the new Guide after which </a:t>
            </a:r>
            <a:r>
              <a:rPr lang="en-US" sz="1000" dirty="0" smtClean="0"/>
              <a:t>we </a:t>
            </a:r>
            <a:r>
              <a:rPr lang="en-US" sz="1000" dirty="0"/>
              <a:t>will describe the 4 principles and the 5 Directives we need to consider when submitting expenses. </a:t>
            </a:r>
          </a:p>
          <a:p>
            <a:pPr marL="174708" indent="-174708" defTabSz="931774">
              <a:buFontTx/>
              <a:buChar char="-"/>
              <a:defRPr/>
            </a:pPr>
            <a:r>
              <a:rPr lang="en-US" sz="1000" dirty="0"/>
              <a:t>After each directive we will go through a few examples about how to use them for eligibility determination</a:t>
            </a:r>
          </a:p>
          <a:p>
            <a:pPr marL="174708" indent="-174708" defTabSz="931774">
              <a:buFontTx/>
              <a:buChar char="-"/>
              <a:defRPr/>
            </a:pPr>
            <a:r>
              <a:rPr lang="en-US" sz="1000" dirty="0"/>
              <a:t>Please note that we have paraphrased some of the statements from the guide. If and when in doubt, the language of the guide is to be used. </a:t>
            </a:r>
          </a:p>
          <a:p>
            <a:pPr defTabSz="632969">
              <a:defRPr/>
            </a:pPr>
            <a:endParaRPr lang="en-US" sz="1000" dirty="0">
              <a:solidFill>
                <a:schemeClr val="dk1"/>
              </a:solidFill>
            </a:endParaRPr>
          </a:p>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3</a:t>
            </a:fld>
            <a:endParaRPr lang="en-US" dirty="0"/>
          </a:p>
        </p:txBody>
      </p:sp>
    </p:spTree>
    <p:extLst>
      <p:ext uri="{BB962C8B-B14F-4D97-AF65-F5344CB8AC3E}">
        <p14:creationId xmlns:p14="http://schemas.microsoft.com/office/powerpoint/2010/main" val="3696900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FF0000"/>
              </a:buClr>
              <a:buNone/>
            </a:pPr>
            <a:r>
              <a:rPr lang="en-US" dirty="0" smtClean="0"/>
              <a:t>The </a:t>
            </a:r>
            <a:r>
              <a:rPr lang="en-US" dirty="0"/>
              <a:t>first scenario: </a:t>
            </a:r>
            <a:r>
              <a:rPr lang="en-US" sz="1200" dirty="0"/>
              <a:t>Compensating an international researcher from grant funds for providing services on your project.</a:t>
            </a:r>
          </a:p>
          <a:p>
            <a:endParaRPr lang="en-US" dirty="0"/>
          </a:p>
          <a:p>
            <a:r>
              <a:rPr lang="en-US" dirty="0"/>
              <a:t>We have copied highlights from the principles and important details from the Employment and Compensation Expense directive to help your evaluation. You would use these once you made sure the funding literature and SFU policy does not have other specifics stated relating to the expense. For todays scenario's lets assume policies and funding opportunity were already reviewed. </a:t>
            </a:r>
          </a:p>
          <a:p>
            <a:endParaRPr lang="en-US" dirty="0"/>
          </a:p>
          <a:p>
            <a:r>
              <a:rPr lang="en-US" dirty="0"/>
              <a:t>Please put a yes or no into the comment box. If you don’t know, please make a guess, we just wan to see what is the general understanding. </a:t>
            </a:r>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30</a:t>
            </a:fld>
            <a:endParaRPr lang="en-US" dirty="0"/>
          </a:p>
        </p:txBody>
      </p:sp>
    </p:spTree>
    <p:extLst>
      <p:ext uri="{BB962C8B-B14F-4D97-AF65-F5344CB8AC3E}">
        <p14:creationId xmlns:p14="http://schemas.microsoft.com/office/powerpoint/2010/main" val="1142498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dirty="0"/>
              <a:t>Compensating an international researcher from grant funds for providing services on your project.</a:t>
            </a:r>
            <a:r>
              <a:rPr lang="en-US" dirty="0"/>
              <a:t>)</a:t>
            </a:r>
          </a:p>
          <a:p>
            <a:endParaRPr lang="en-US" dirty="0"/>
          </a:p>
          <a:p>
            <a:r>
              <a:rPr lang="en-US" dirty="0" smtClean="0"/>
              <a:t>We </a:t>
            </a:r>
            <a:r>
              <a:rPr lang="en-US" dirty="0"/>
              <a:t>want to make sure all of us will give the same answer once we are fully trained. The way to ensure it is to think about what additional information we need in order to make a decision. This is not new, justifications were always required, but the process to make sure we have all information we need requires training so we are all on the same page. Once we understand the mindset, we can make it easier on you what exactly is  needed in a justification. </a:t>
            </a:r>
          </a:p>
          <a:p>
            <a:endParaRPr lang="en-US" dirty="0"/>
          </a:p>
          <a:p>
            <a:r>
              <a:rPr lang="en-US" dirty="0"/>
              <a:t>For now, the additional information is listed: </a:t>
            </a:r>
          </a:p>
          <a:p>
            <a:pPr marL="232943" indent="-232943">
              <a:buFont typeface="+mj-lt"/>
              <a:buAutoNum type="alphaLcParenR"/>
            </a:pPr>
            <a:endParaRPr lang="en-US" dirty="0"/>
          </a:p>
          <a:p>
            <a:pPr marL="232943" indent="-232943" defTabSz="931774">
              <a:buFont typeface="+mj-lt"/>
              <a:buAutoNum type="alphaLcParenR"/>
              <a:defRPr/>
            </a:pPr>
            <a:r>
              <a:rPr lang="en-US" dirty="0"/>
              <a:t>The Guide says that International researchers may be compensated from grant funds, provided their employer can attest, by letter, that the individual is not being compensated by the employer for time spent on the grant-funded research/activities.</a:t>
            </a:r>
            <a:br>
              <a:rPr lang="en-US" dirty="0"/>
            </a:b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31</a:t>
            </a:fld>
            <a:endParaRPr lang="en-US" dirty="0"/>
          </a:p>
        </p:txBody>
      </p:sp>
    </p:spTree>
    <p:extLst>
      <p:ext uri="{BB962C8B-B14F-4D97-AF65-F5344CB8AC3E}">
        <p14:creationId xmlns:p14="http://schemas.microsoft.com/office/powerpoint/2010/main" val="740227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a:t>
            </a:r>
            <a:r>
              <a:rPr lang="en-US" dirty="0"/>
              <a:t>scenario under Employment and Compensation Expenses: </a:t>
            </a:r>
          </a:p>
          <a:p>
            <a:endParaRPr lang="en-US" dirty="0"/>
          </a:p>
          <a:p>
            <a:pPr defTabSz="931774">
              <a:defRPr/>
            </a:pPr>
            <a:r>
              <a:rPr lang="en-US" sz="1200" b="1" dirty="0"/>
              <a:t>You are expensing compensation from your grant to an individual who conducts independent research as part of their employment contract</a:t>
            </a:r>
            <a:r>
              <a:rPr lang="en-US" dirty="0"/>
              <a:t>.</a:t>
            </a:r>
            <a:endParaRPr lang="en-US" b="1" dirty="0"/>
          </a:p>
          <a:p>
            <a:endParaRPr lang="en-US" dirty="0"/>
          </a:p>
          <a:p>
            <a:r>
              <a:rPr lang="en-US" dirty="0"/>
              <a:t>The Principles and Directive highlights are the same as before. Please say yes or no based on the information provided. We will go through additional information together.</a:t>
            </a:r>
          </a:p>
        </p:txBody>
      </p:sp>
      <p:sp>
        <p:nvSpPr>
          <p:cNvPr id="4" name="Slide Number Placeholder 3"/>
          <p:cNvSpPr>
            <a:spLocks noGrp="1"/>
          </p:cNvSpPr>
          <p:nvPr>
            <p:ph type="sldNum" sz="quarter" idx="10"/>
          </p:nvPr>
        </p:nvSpPr>
        <p:spPr/>
        <p:txBody>
          <a:bodyPr/>
          <a:lstStyle/>
          <a:p>
            <a:fld id="{E162F7FF-80E9-EA46-8276-FB972CB01D29}" type="slidenum">
              <a:rPr lang="en-US" smtClean="0"/>
              <a:t>32</a:t>
            </a:fld>
            <a:endParaRPr lang="en-US" dirty="0"/>
          </a:p>
        </p:txBody>
      </p:sp>
    </p:spTree>
    <p:extLst>
      <p:ext uri="{BB962C8B-B14F-4D97-AF65-F5344CB8AC3E}">
        <p14:creationId xmlns:p14="http://schemas.microsoft.com/office/powerpoint/2010/main" val="3658731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t>
            </a:r>
            <a:r>
              <a:rPr lang="en-US" sz="1200" b="1" dirty="0"/>
              <a:t>You are expensing compensation from your grant to an individual who conducts independent research as part of their employment contract</a:t>
            </a:r>
            <a:r>
              <a:rPr lang="en-US" dirty="0"/>
              <a:t>.</a:t>
            </a:r>
            <a:r>
              <a:rPr lang="en-US" b="1" dirty="0"/>
              <a:t>)</a:t>
            </a:r>
            <a:endParaRPr lang="en-US" dirty="0"/>
          </a:p>
          <a:p>
            <a:endParaRPr lang="en-US" dirty="0"/>
          </a:p>
          <a:p>
            <a:r>
              <a:rPr lang="en-US" dirty="0"/>
              <a:t>Additional information we need is for making sure the independent researcher is not an international researcher because there is a directive for that category. If the independent researcher is doing research as part of their job, the directive is violated, the expense is not eligible. We don’t need to look at principles any further. </a:t>
            </a:r>
          </a:p>
          <a:p>
            <a:endParaRPr lang="en-US" dirty="0"/>
          </a:p>
          <a:p>
            <a:r>
              <a:rPr lang="en-US" dirty="0" smtClean="0"/>
              <a:t>The next slide will </a:t>
            </a:r>
            <a:r>
              <a:rPr lang="en-US" dirty="0"/>
              <a:t>describe the second directive. </a:t>
            </a:r>
          </a:p>
        </p:txBody>
      </p:sp>
      <p:sp>
        <p:nvSpPr>
          <p:cNvPr id="4" name="Slide Number Placeholder 3"/>
          <p:cNvSpPr>
            <a:spLocks noGrp="1"/>
          </p:cNvSpPr>
          <p:nvPr>
            <p:ph type="sldNum" sz="quarter" idx="10"/>
          </p:nvPr>
        </p:nvSpPr>
        <p:spPr/>
        <p:txBody>
          <a:bodyPr/>
          <a:lstStyle/>
          <a:p>
            <a:fld id="{E162F7FF-80E9-EA46-8276-FB972CB01D29}" type="slidenum">
              <a:rPr lang="en-US" smtClean="0"/>
              <a:t>33</a:t>
            </a:fld>
            <a:endParaRPr lang="en-US" dirty="0"/>
          </a:p>
        </p:txBody>
      </p:sp>
    </p:spTree>
    <p:extLst>
      <p:ext uri="{BB962C8B-B14F-4D97-AF65-F5344CB8AC3E}">
        <p14:creationId xmlns:p14="http://schemas.microsoft.com/office/powerpoint/2010/main" val="1475735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a typeface="Times New Roman" panose="02020603050405020304" pitchFamily="18" charset="0"/>
              </a:rPr>
              <a:t>CLAUDIA 30-31</a:t>
            </a:r>
            <a:endParaRPr lang="en-US" sz="1000" dirty="0"/>
          </a:p>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34</a:t>
            </a:fld>
            <a:endParaRPr lang="en-US" dirty="0"/>
          </a:p>
        </p:txBody>
      </p:sp>
    </p:spTree>
    <p:extLst>
      <p:ext uri="{BB962C8B-B14F-4D97-AF65-F5344CB8AC3E}">
        <p14:creationId xmlns:p14="http://schemas.microsoft.com/office/powerpoint/2010/main" val="1018673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As </a:t>
            </a:r>
            <a:r>
              <a:rPr lang="en-US" sz="1000" dirty="0"/>
              <a:t>long as you apply the principles and SFU’s relevant policies and processes, goods and services type of expenditures can be paid from the grant funds.</a:t>
            </a:r>
          </a:p>
          <a:p>
            <a:endParaRPr lang="en-US" sz="1000" dirty="0"/>
          </a:p>
          <a:p>
            <a:r>
              <a:rPr lang="en-US" sz="1000" dirty="0"/>
              <a:t>SFU’s procurement process for consulting services should be followed. </a:t>
            </a:r>
          </a:p>
          <a:p>
            <a:endParaRPr lang="en-US" sz="1000" dirty="0"/>
          </a:p>
          <a:p>
            <a:r>
              <a:rPr lang="en-US" sz="1000" dirty="0"/>
              <a:t>Note that grantee’s or individuals who conduct research independently as part of their employment contract, or individuals who are expected to work on the grant funded research free of charge such as named collaborators are not eligible to receive payments as a consulting fee.</a:t>
            </a:r>
          </a:p>
        </p:txBody>
      </p:sp>
      <p:sp>
        <p:nvSpPr>
          <p:cNvPr id="4" name="Slide Number Placeholder 3"/>
          <p:cNvSpPr>
            <a:spLocks noGrp="1"/>
          </p:cNvSpPr>
          <p:nvPr>
            <p:ph type="sldNum" sz="quarter" idx="10"/>
          </p:nvPr>
        </p:nvSpPr>
        <p:spPr/>
        <p:txBody>
          <a:bodyPr/>
          <a:lstStyle/>
          <a:p>
            <a:fld id="{E162F7FF-80E9-EA46-8276-FB972CB01D29}" type="slidenum">
              <a:rPr lang="en-US" smtClean="0"/>
              <a:t>35</a:t>
            </a:fld>
            <a:endParaRPr lang="en-US" dirty="0"/>
          </a:p>
        </p:txBody>
      </p:sp>
    </p:spTree>
    <p:extLst>
      <p:ext uri="{BB962C8B-B14F-4D97-AF65-F5344CB8AC3E}">
        <p14:creationId xmlns:p14="http://schemas.microsoft.com/office/powerpoint/2010/main" val="801309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As </a:t>
            </a:r>
            <a:r>
              <a:rPr lang="en-US" sz="1000" dirty="0"/>
              <a:t>long as you adhere to the principles and SFU’s relevant policies and processes, goods and services expenditures can be paid from the grant funds.</a:t>
            </a:r>
          </a:p>
          <a:p>
            <a:endParaRPr lang="en-US" sz="1000" dirty="0"/>
          </a:p>
          <a:p>
            <a:r>
              <a:rPr lang="en-US" sz="1000" dirty="0"/>
              <a:t>SFU’s procurement process for consulting services should be followed. </a:t>
            </a:r>
          </a:p>
          <a:p>
            <a:endParaRPr lang="en-US" sz="1000" dirty="0"/>
          </a:p>
          <a:p>
            <a:r>
              <a:rPr lang="en-US" sz="1000" dirty="0"/>
              <a:t>Note that grantee’s or individuals who conduct research independently as part of their employment contract, or individuals who are expected to work on the grant funded research free of charge such as named collaborators are not eligible to receive payments as a consulting fee.</a:t>
            </a:r>
          </a:p>
        </p:txBody>
      </p:sp>
      <p:sp>
        <p:nvSpPr>
          <p:cNvPr id="4" name="Slide Number Placeholder 3"/>
          <p:cNvSpPr>
            <a:spLocks noGrp="1"/>
          </p:cNvSpPr>
          <p:nvPr>
            <p:ph type="sldNum" sz="quarter" idx="10"/>
          </p:nvPr>
        </p:nvSpPr>
        <p:spPr/>
        <p:txBody>
          <a:bodyPr/>
          <a:lstStyle/>
          <a:p>
            <a:fld id="{E162F7FF-80E9-EA46-8276-FB972CB01D29}" type="slidenum">
              <a:rPr lang="en-US" smtClean="0"/>
              <a:t>36</a:t>
            </a:fld>
            <a:endParaRPr lang="en-US" dirty="0"/>
          </a:p>
        </p:txBody>
      </p:sp>
    </p:spTree>
    <p:extLst>
      <p:ext uri="{BB962C8B-B14F-4D97-AF65-F5344CB8AC3E}">
        <p14:creationId xmlns:p14="http://schemas.microsoft.com/office/powerpoint/2010/main" val="510867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Interactive examples – PIs</a:t>
            </a:r>
            <a:r>
              <a:rPr lang="en-US" sz="1000" baseline="0" dirty="0" smtClean="0"/>
              <a:t> asked to respond using chat function </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37</a:t>
            </a:fld>
            <a:endParaRPr lang="en-US" dirty="0"/>
          </a:p>
        </p:txBody>
      </p:sp>
    </p:spTree>
    <p:extLst>
      <p:ext uri="{BB962C8B-B14F-4D97-AF65-F5344CB8AC3E}">
        <p14:creationId xmlns:p14="http://schemas.microsoft.com/office/powerpoint/2010/main" val="2457151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dirty="0"/>
              <a:t>, we have provided you the principles and the most important highlights from the Goods and Services Directive where the most important thing to remember is that grant recipients, independent researchers and collaborators who are expected to work for free on the project cannot be paid consulting fees. </a:t>
            </a:r>
          </a:p>
          <a:p>
            <a:endParaRPr lang="en-US" dirty="0"/>
          </a:p>
          <a:p>
            <a:r>
              <a:rPr lang="en-US" dirty="0"/>
              <a:t>Scenario: </a:t>
            </a:r>
            <a:r>
              <a:rPr lang="en-US" sz="1200" b="1" dirty="0"/>
              <a:t>You are reimbursing your own company to translate documents from your research project.</a:t>
            </a:r>
          </a:p>
          <a:p>
            <a:endParaRPr lang="en-US" dirty="0"/>
          </a:p>
          <a:p>
            <a:r>
              <a:rPr lang="en-US" dirty="0"/>
              <a:t>Please say yes or no as per your interpretation. </a:t>
            </a:r>
          </a:p>
        </p:txBody>
      </p:sp>
      <p:sp>
        <p:nvSpPr>
          <p:cNvPr id="4" name="Slide Number Placeholder 3"/>
          <p:cNvSpPr>
            <a:spLocks noGrp="1"/>
          </p:cNvSpPr>
          <p:nvPr>
            <p:ph type="sldNum" sz="quarter" idx="10"/>
          </p:nvPr>
        </p:nvSpPr>
        <p:spPr/>
        <p:txBody>
          <a:bodyPr/>
          <a:lstStyle/>
          <a:p>
            <a:fld id="{E162F7FF-80E9-EA46-8276-FB972CB01D29}" type="slidenum">
              <a:rPr lang="en-US" smtClean="0"/>
              <a:t>38</a:t>
            </a:fld>
            <a:endParaRPr lang="en-US" dirty="0"/>
          </a:p>
        </p:txBody>
      </p:sp>
    </p:spTree>
    <p:extLst>
      <p:ext uri="{BB962C8B-B14F-4D97-AF65-F5344CB8AC3E}">
        <p14:creationId xmlns:p14="http://schemas.microsoft.com/office/powerpoint/2010/main" val="3545463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1" dirty="0"/>
              <a:t>You are reimbursing your own company to translate documents from your research project</a:t>
            </a:r>
            <a:r>
              <a:rPr lang="en-US" dirty="0"/>
              <a:t>.)</a:t>
            </a:r>
          </a:p>
          <a:p>
            <a:endParaRPr lang="en-US" dirty="0"/>
          </a:p>
          <a:p>
            <a:r>
              <a:rPr lang="en-US" dirty="0"/>
              <a:t>This is a good example where the principles come in play and potentially other policies, like conflict of interest. It is not in the scope to go into COI. For the purpose of the exercise we can assume there is no conflict or it is properly managed and approved. Otherwise the expense is eligible as long as it addresses the 4 principles: directly related, not otherwise provided, economical and no personal gain. </a:t>
            </a:r>
          </a:p>
        </p:txBody>
      </p:sp>
      <p:sp>
        <p:nvSpPr>
          <p:cNvPr id="4" name="Slide Number Placeholder 3"/>
          <p:cNvSpPr>
            <a:spLocks noGrp="1"/>
          </p:cNvSpPr>
          <p:nvPr>
            <p:ph type="sldNum" sz="quarter" idx="10"/>
          </p:nvPr>
        </p:nvSpPr>
        <p:spPr/>
        <p:txBody>
          <a:bodyPr/>
          <a:lstStyle/>
          <a:p>
            <a:fld id="{E162F7FF-80E9-EA46-8276-FB972CB01D29}" type="slidenum">
              <a:rPr lang="en-US" smtClean="0"/>
              <a:t>39</a:t>
            </a:fld>
            <a:endParaRPr lang="en-US" dirty="0"/>
          </a:p>
        </p:txBody>
      </p:sp>
    </p:spTree>
    <p:extLst>
      <p:ext uri="{BB962C8B-B14F-4D97-AF65-F5344CB8AC3E}">
        <p14:creationId xmlns:p14="http://schemas.microsoft.com/office/powerpoint/2010/main" val="290557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4</a:t>
            </a:fld>
            <a:endParaRPr lang="en-US" dirty="0"/>
          </a:p>
        </p:txBody>
      </p:sp>
    </p:spTree>
    <p:extLst>
      <p:ext uri="{BB962C8B-B14F-4D97-AF65-F5344CB8AC3E}">
        <p14:creationId xmlns:p14="http://schemas.microsoft.com/office/powerpoint/2010/main" val="2856085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40</a:t>
            </a:fld>
            <a:endParaRPr lang="en-US" dirty="0"/>
          </a:p>
        </p:txBody>
      </p:sp>
    </p:spTree>
    <p:extLst>
      <p:ext uri="{BB962C8B-B14F-4D97-AF65-F5344CB8AC3E}">
        <p14:creationId xmlns:p14="http://schemas.microsoft.com/office/powerpoint/2010/main" val="716657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t>As </a:t>
            </a:r>
            <a:r>
              <a:rPr lang="en-US" sz="1000" dirty="0"/>
              <a:t>long as you apply</a:t>
            </a:r>
            <a:r>
              <a:rPr lang="en-US" sz="1000" baseline="0" dirty="0"/>
              <a:t> and </a:t>
            </a:r>
            <a:r>
              <a:rPr lang="en-US" sz="1000" dirty="0"/>
              <a:t>adhere to the principles and SFU’s relevant policies and processes, travel and travel related expenditures can be paid from the grant funds.</a:t>
            </a:r>
          </a:p>
          <a:p>
            <a:pPr defTabSz="931774">
              <a:defRPr/>
            </a:pPr>
            <a:endParaRPr lang="en-US" sz="1000" dirty="0"/>
          </a:p>
          <a:p>
            <a:pPr defTabSz="931774">
              <a:defRPr/>
            </a:pPr>
            <a:r>
              <a:rPr lang="en-US" sz="1000" dirty="0"/>
              <a:t>Note: Cost of alcoholic beverages are still not eligible.</a:t>
            </a:r>
          </a:p>
          <a:p>
            <a:pPr defTabSz="931774">
              <a:defRPr/>
            </a:pPr>
            <a:endParaRPr lang="en-US" sz="1000" dirty="0"/>
          </a:p>
          <a:p>
            <a:pPr defTabSz="931774">
              <a:defRPr/>
            </a:pPr>
            <a:r>
              <a:rPr lang="en-US" sz="1000" dirty="0"/>
              <a:t>Note: SFU’s business and travel policy and procedures is currently under review.</a:t>
            </a:r>
          </a:p>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41</a:t>
            </a:fld>
            <a:endParaRPr lang="en-US" dirty="0"/>
          </a:p>
        </p:txBody>
      </p:sp>
    </p:spTree>
    <p:extLst>
      <p:ext uri="{BB962C8B-B14F-4D97-AF65-F5344CB8AC3E}">
        <p14:creationId xmlns:p14="http://schemas.microsoft.com/office/powerpoint/2010/main" val="2931418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Interactive examples – PIs</a:t>
            </a:r>
            <a:r>
              <a:rPr lang="en-US" sz="1000" baseline="0" dirty="0" smtClean="0"/>
              <a:t> asked to respond using chat function </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42</a:t>
            </a:fld>
            <a:endParaRPr lang="en-US" dirty="0"/>
          </a:p>
        </p:txBody>
      </p:sp>
    </p:spTree>
    <p:extLst>
      <p:ext uri="{BB962C8B-B14F-4D97-AF65-F5344CB8AC3E}">
        <p14:creationId xmlns:p14="http://schemas.microsoft.com/office/powerpoint/2010/main" val="3648918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Directive </a:t>
            </a:r>
            <a:r>
              <a:rPr lang="en-US" dirty="0"/>
              <a:t>highlights on the Travel directive point to SFU policy, signing authority and prohibiting the purchase of alcoholic beverages on grant funds. </a:t>
            </a:r>
          </a:p>
          <a:p>
            <a:r>
              <a:rPr lang="en-US" dirty="0"/>
              <a:t>The first scenario is </a:t>
            </a:r>
          </a:p>
          <a:p>
            <a:pPr marL="0" indent="0">
              <a:buClr>
                <a:srgbClr val="FF0000"/>
              </a:buClr>
              <a:buNone/>
            </a:pPr>
            <a:r>
              <a:rPr lang="en-US" sz="1200" dirty="0">
                <a:solidFill>
                  <a:srgbClr val="FF0000"/>
                </a:solidFill>
              </a:rPr>
              <a:t>a) </a:t>
            </a:r>
            <a:r>
              <a:rPr lang="en-US" sz="1200" b="1" dirty="0"/>
              <a:t>You are purchasing a travel Visa for one of your students</a:t>
            </a:r>
          </a:p>
          <a:p>
            <a:r>
              <a:rPr lang="en-US" dirty="0"/>
              <a:t>In your opinion, is it allowed or not? Please type yes or no. </a:t>
            </a:r>
          </a:p>
        </p:txBody>
      </p:sp>
      <p:sp>
        <p:nvSpPr>
          <p:cNvPr id="4" name="Slide Number Placeholder 3"/>
          <p:cNvSpPr>
            <a:spLocks noGrp="1"/>
          </p:cNvSpPr>
          <p:nvPr>
            <p:ph type="sldNum" sz="quarter" idx="10"/>
          </p:nvPr>
        </p:nvSpPr>
        <p:spPr/>
        <p:txBody>
          <a:bodyPr/>
          <a:lstStyle/>
          <a:p>
            <a:fld id="{E162F7FF-80E9-EA46-8276-FB972CB01D29}" type="slidenum">
              <a:rPr lang="en-US" smtClean="0"/>
              <a:t>43</a:t>
            </a:fld>
            <a:endParaRPr lang="en-US" dirty="0"/>
          </a:p>
        </p:txBody>
      </p:sp>
    </p:spTree>
    <p:extLst>
      <p:ext uri="{BB962C8B-B14F-4D97-AF65-F5344CB8AC3E}">
        <p14:creationId xmlns:p14="http://schemas.microsoft.com/office/powerpoint/2010/main" val="4195798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31774" rtl="0" eaLnBrk="1" fontAlgn="auto" latinLnBrk="0" hangingPunct="1">
              <a:lnSpc>
                <a:spcPct val="100000"/>
              </a:lnSpc>
              <a:spcBef>
                <a:spcPts val="0"/>
              </a:spcBef>
              <a:spcAft>
                <a:spcPts val="0"/>
              </a:spcAft>
              <a:buClrTx/>
              <a:buSzTx/>
              <a:buFont typeface="+mj-lt"/>
              <a:buAutoNum type="alphaLcParenBoth"/>
              <a:tabLst/>
              <a:defRPr/>
            </a:pPr>
            <a:r>
              <a:rPr lang="en-US" sz="1200" b="1" dirty="0" smtClean="0"/>
              <a:t>You </a:t>
            </a:r>
            <a:r>
              <a:rPr lang="en-US" sz="1200" b="1" dirty="0"/>
              <a:t>are purchasing a travel </a:t>
            </a:r>
            <a:r>
              <a:rPr lang="en-US" sz="1200" b="1" dirty="0" smtClean="0"/>
              <a:t>Visa </a:t>
            </a:r>
            <a:r>
              <a:rPr lang="en-US" sz="1200" b="1" dirty="0"/>
              <a:t>for one of your </a:t>
            </a:r>
            <a:r>
              <a:rPr lang="en-US" sz="1200" b="1" dirty="0" smtClean="0"/>
              <a:t>student</a:t>
            </a:r>
            <a:endParaRPr lang="en-US" sz="1200" b="0" dirty="0" smtClean="0"/>
          </a:p>
          <a:p>
            <a:pPr marL="232943" marR="0" lvl="0" indent="-232943" algn="l" defTabSz="931774" rtl="0" eaLnBrk="1" fontAlgn="auto" latinLnBrk="0" hangingPunct="1">
              <a:lnSpc>
                <a:spcPct val="100000"/>
              </a:lnSpc>
              <a:spcBef>
                <a:spcPts val="0"/>
              </a:spcBef>
              <a:spcAft>
                <a:spcPts val="0"/>
              </a:spcAft>
              <a:buClrTx/>
              <a:buSzTx/>
              <a:buFont typeface="+mj-lt"/>
              <a:buAutoNum type="alphaLcParenBoth"/>
              <a:tabLst/>
              <a:defRPr/>
            </a:pPr>
            <a:endParaRPr lang="en-US" dirty="0"/>
          </a:p>
          <a:p>
            <a:r>
              <a:rPr lang="en-US" dirty="0" smtClean="0"/>
              <a:t>The </a:t>
            </a:r>
            <a:r>
              <a:rPr lang="en-US" dirty="0"/>
              <a:t>additional information we would need is to enable us to evaluate the expense based on principles. Directly related, not otherwise provided. Otherwise it is an allowable expense.  </a:t>
            </a:r>
          </a:p>
        </p:txBody>
      </p:sp>
      <p:sp>
        <p:nvSpPr>
          <p:cNvPr id="4" name="Slide Number Placeholder 3"/>
          <p:cNvSpPr>
            <a:spLocks noGrp="1"/>
          </p:cNvSpPr>
          <p:nvPr>
            <p:ph type="sldNum" sz="quarter" idx="10"/>
          </p:nvPr>
        </p:nvSpPr>
        <p:spPr/>
        <p:txBody>
          <a:bodyPr/>
          <a:lstStyle/>
          <a:p>
            <a:fld id="{E162F7FF-80E9-EA46-8276-FB972CB01D29}" type="slidenum">
              <a:rPr lang="en-US" smtClean="0"/>
              <a:t>44</a:t>
            </a:fld>
            <a:endParaRPr lang="en-US" dirty="0"/>
          </a:p>
        </p:txBody>
      </p:sp>
    </p:spTree>
    <p:extLst>
      <p:ext uri="{BB962C8B-B14F-4D97-AF65-F5344CB8AC3E}">
        <p14:creationId xmlns:p14="http://schemas.microsoft.com/office/powerpoint/2010/main" val="19377984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a:t>The second scenario is:</a:t>
            </a:r>
          </a:p>
          <a:p>
            <a:pPr marL="0" indent="0">
              <a:buClr>
                <a:srgbClr val="FF0000"/>
              </a:buClr>
              <a:buNone/>
            </a:pPr>
            <a:r>
              <a:rPr lang="en-US" sz="1200" b="1" dirty="0" smtClean="0"/>
              <a:t>(b) You  </a:t>
            </a:r>
            <a:r>
              <a:rPr lang="en-US" sz="1200" b="1" dirty="0"/>
              <a:t>fly to L.A. to discuss research findings with an out-of-town member of your project team.</a:t>
            </a:r>
          </a:p>
          <a:p>
            <a:endParaRPr lang="en-US" dirty="0"/>
          </a:p>
          <a:p>
            <a:r>
              <a:rPr lang="en-US" dirty="0"/>
              <a:t>Please type yes or no based on principle and directives. </a:t>
            </a:r>
          </a:p>
        </p:txBody>
      </p:sp>
      <p:sp>
        <p:nvSpPr>
          <p:cNvPr id="4" name="Slide Number Placeholder 3"/>
          <p:cNvSpPr>
            <a:spLocks noGrp="1"/>
          </p:cNvSpPr>
          <p:nvPr>
            <p:ph type="sldNum" sz="quarter" idx="10"/>
          </p:nvPr>
        </p:nvSpPr>
        <p:spPr/>
        <p:txBody>
          <a:bodyPr/>
          <a:lstStyle/>
          <a:p>
            <a:fld id="{E162F7FF-80E9-EA46-8276-FB972CB01D29}" type="slidenum">
              <a:rPr lang="en-US" smtClean="0"/>
              <a:t>45</a:t>
            </a:fld>
            <a:endParaRPr lang="en-US" dirty="0"/>
          </a:p>
        </p:txBody>
      </p:sp>
    </p:spTree>
    <p:extLst>
      <p:ext uri="{BB962C8B-B14F-4D97-AF65-F5344CB8AC3E}">
        <p14:creationId xmlns:p14="http://schemas.microsoft.com/office/powerpoint/2010/main" val="1806973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b="1" dirty="0" smtClean="0"/>
              <a:t>(b)</a:t>
            </a:r>
            <a:r>
              <a:rPr lang="en-US" sz="1200" b="1" baseline="0" dirty="0" smtClean="0"/>
              <a:t> </a:t>
            </a:r>
            <a:r>
              <a:rPr lang="en-US" sz="1200" b="1" dirty="0" smtClean="0"/>
              <a:t>You  </a:t>
            </a:r>
            <a:r>
              <a:rPr lang="en-US" sz="1200" b="1" dirty="0"/>
              <a:t>fly to L.A. to discuss research findings with an out-of-town member of your project team</a:t>
            </a:r>
            <a:r>
              <a:rPr lang="en-US" sz="1200" b="1" dirty="0" smtClean="0"/>
              <a:t>.</a:t>
            </a:r>
            <a:r>
              <a:rPr lang="en-US" dirty="0" smtClean="0"/>
              <a:t>)</a:t>
            </a:r>
            <a:endParaRPr lang="en-US" dirty="0"/>
          </a:p>
          <a:p>
            <a:endParaRPr lang="en-US" dirty="0"/>
          </a:p>
          <a:p>
            <a:r>
              <a:rPr lang="en-US" dirty="0"/>
              <a:t>The most important information for this expense is the determination that it is directly related and economical </a:t>
            </a:r>
          </a:p>
        </p:txBody>
      </p:sp>
      <p:sp>
        <p:nvSpPr>
          <p:cNvPr id="4" name="Slide Number Placeholder 3"/>
          <p:cNvSpPr>
            <a:spLocks noGrp="1"/>
          </p:cNvSpPr>
          <p:nvPr>
            <p:ph type="sldNum" sz="quarter" idx="10"/>
          </p:nvPr>
        </p:nvSpPr>
        <p:spPr/>
        <p:txBody>
          <a:bodyPr/>
          <a:lstStyle/>
          <a:p>
            <a:fld id="{E162F7FF-80E9-EA46-8276-FB972CB01D29}" type="slidenum">
              <a:rPr lang="en-US" smtClean="0"/>
              <a:t>46</a:t>
            </a:fld>
            <a:endParaRPr lang="en-US" dirty="0"/>
          </a:p>
        </p:txBody>
      </p:sp>
    </p:spTree>
    <p:extLst>
      <p:ext uri="{BB962C8B-B14F-4D97-AF65-F5344CB8AC3E}">
        <p14:creationId xmlns:p14="http://schemas.microsoft.com/office/powerpoint/2010/main" val="2492848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third scenario under travel is:</a:t>
            </a:r>
          </a:p>
          <a:p>
            <a:pPr marL="0" indent="0">
              <a:buClr>
                <a:srgbClr val="FF0000"/>
              </a:buClr>
              <a:buNone/>
            </a:pPr>
            <a:r>
              <a:rPr lang="en-US" sz="1200" b="1" dirty="0" smtClean="0"/>
              <a:t>(c</a:t>
            </a:r>
            <a:r>
              <a:rPr lang="en-US" sz="1200" b="1" baseline="0" dirty="0" smtClean="0"/>
              <a:t> ) </a:t>
            </a:r>
            <a:r>
              <a:rPr lang="en-US" sz="1200" b="1" dirty="0" smtClean="0"/>
              <a:t>You </a:t>
            </a:r>
            <a:r>
              <a:rPr lang="en-US" sz="1200" b="1" dirty="0"/>
              <a:t>are submitting expenses for rainwear necessary for your family member to visit your research project site.</a:t>
            </a:r>
            <a:endParaRPr lang="en-US" b="1" dirty="0"/>
          </a:p>
          <a:p>
            <a:endParaRPr lang="en-US" dirty="0"/>
          </a:p>
          <a:p>
            <a:r>
              <a:rPr lang="en-US" dirty="0"/>
              <a:t>Is it or is it not eligible? Yes or no? </a:t>
            </a:r>
          </a:p>
        </p:txBody>
      </p:sp>
      <p:sp>
        <p:nvSpPr>
          <p:cNvPr id="4" name="Slide Number Placeholder 3"/>
          <p:cNvSpPr>
            <a:spLocks noGrp="1"/>
          </p:cNvSpPr>
          <p:nvPr>
            <p:ph type="sldNum" sz="quarter" idx="10"/>
          </p:nvPr>
        </p:nvSpPr>
        <p:spPr/>
        <p:txBody>
          <a:bodyPr/>
          <a:lstStyle/>
          <a:p>
            <a:fld id="{E162F7FF-80E9-EA46-8276-FB972CB01D29}" type="slidenum">
              <a:rPr lang="en-US" smtClean="0"/>
              <a:t>47</a:t>
            </a:fld>
            <a:endParaRPr lang="en-US" dirty="0"/>
          </a:p>
        </p:txBody>
      </p:sp>
    </p:spTree>
    <p:extLst>
      <p:ext uri="{BB962C8B-B14F-4D97-AF65-F5344CB8AC3E}">
        <p14:creationId xmlns:p14="http://schemas.microsoft.com/office/powerpoint/2010/main" val="1157305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 You </a:t>
            </a:r>
            <a:r>
              <a:rPr lang="en-US" sz="1200" b="1" dirty="0" smtClean="0"/>
              <a:t>are </a:t>
            </a:r>
            <a:r>
              <a:rPr lang="en-US" sz="1200" b="1" dirty="0"/>
              <a:t>submitting expenses for rainwear necessary for your family member to visit your research project site.</a:t>
            </a:r>
            <a:endParaRPr lang="en-US" b="1" dirty="0"/>
          </a:p>
          <a:p>
            <a:endParaRPr lang="en-US" dirty="0" smtClean="0"/>
          </a:p>
          <a:p>
            <a:r>
              <a:rPr lang="en-US" dirty="0" smtClean="0"/>
              <a:t>Unless </a:t>
            </a:r>
            <a:r>
              <a:rPr lang="en-US" dirty="0"/>
              <a:t>there are some very special circumstances where the family member is part of the research team and the purpose of the research is to test rain gear, it is not eligible. Violates the principles of personal gain and directly related. </a:t>
            </a:r>
          </a:p>
          <a:p>
            <a:endParaRPr lang="en-US" dirty="0"/>
          </a:p>
          <a:p>
            <a:r>
              <a:rPr lang="en-US" dirty="0"/>
              <a:t>Let’s move to the Hospitality Directive. </a:t>
            </a:r>
          </a:p>
        </p:txBody>
      </p:sp>
      <p:sp>
        <p:nvSpPr>
          <p:cNvPr id="4" name="Slide Number Placeholder 3"/>
          <p:cNvSpPr>
            <a:spLocks noGrp="1"/>
          </p:cNvSpPr>
          <p:nvPr>
            <p:ph type="sldNum" sz="quarter" idx="10"/>
          </p:nvPr>
        </p:nvSpPr>
        <p:spPr/>
        <p:txBody>
          <a:bodyPr/>
          <a:lstStyle/>
          <a:p>
            <a:fld id="{E162F7FF-80E9-EA46-8276-FB972CB01D29}" type="slidenum">
              <a:rPr lang="en-US" smtClean="0"/>
              <a:t>48</a:t>
            </a:fld>
            <a:endParaRPr lang="en-US" dirty="0"/>
          </a:p>
        </p:txBody>
      </p:sp>
    </p:spTree>
    <p:extLst>
      <p:ext uri="{BB962C8B-B14F-4D97-AF65-F5344CB8AC3E}">
        <p14:creationId xmlns:p14="http://schemas.microsoft.com/office/powerpoint/2010/main" val="25328359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49</a:t>
            </a:fld>
            <a:endParaRPr lang="en-US" dirty="0"/>
          </a:p>
        </p:txBody>
      </p:sp>
    </p:spTree>
    <p:extLst>
      <p:ext uri="{BB962C8B-B14F-4D97-AF65-F5344CB8AC3E}">
        <p14:creationId xmlns:p14="http://schemas.microsoft.com/office/powerpoint/2010/main" val="388126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 </a:t>
            </a:r>
            <a:r>
              <a:rPr lang="en-US" sz="1000" dirty="0"/>
              <a:t>principle-based guide was developed to empower us to work more efficiently and autonomously.  </a:t>
            </a:r>
          </a:p>
          <a:p>
            <a:endParaRPr lang="en-US" sz="1000" dirty="0"/>
          </a:p>
          <a:p>
            <a:r>
              <a:rPr lang="en-US" sz="1000" dirty="0"/>
              <a:t>It will achieve that by:</a:t>
            </a:r>
          </a:p>
          <a:p>
            <a:pPr marL="174708" indent="-174708">
              <a:buFont typeface="Arial" panose="020B0604020202020204" pitchFamily="34" charset="0"/>
              <a:buChar char="•"/>
            </a:pPr>
            <a:r>
              <a:rPr lang="en-US" sz="1000" dirty="0"/>
              <a:t>Streamlining and simplifying the steps involved in the administration and use of grant funds;</a:t>
            </a:r>
          </a:p>
          <a:p>
            <a:pPr marL="174708" indent="-174708">
              <a:buFont typeface="Arial" panose="020B0604020202020204" pitchFamily="34" charset="0"/>
              <a:buChar char="•"/>
            </a:pPr>
            <a:r>
              <a:rPr lang="en-US" sz="1000" dirty="0"/>
              <a:t>Promoting and supporting sound judgement and due diligence;</a:t>
            </a:r>
          </a:p>
          <a:p>
            <a:pPr marL="174708" indent="-174708">
              <a:buFont typeface="Arial" panose="020B0604020202020204" pitchFamily="34" charset="0"/>
              <a:buChar char="•"/>
            </a:pPr>
            <a:r>
              <a:rPr lang="en-US" sz="1000" dirty="0"/>
              <a:t>Fostering a balance between control and flexibility.</a:t>
            </a:r>
          </a:p>
          <a:p>
            <a:pPr marL="174708" indent="-174708">
              <a:buFontTx/>
              <a:buChar char="-"/>
            </a:pPr>
            <a:endParaRPr lang="en-US" sz="1000" dirty="0"/>
          </a:p>
          <a:p>
            <a:r>
              <a:rPr lang="en-US" sz="1000" dirty="0"/>
              <a:t>- The new Guide will reduce  administrative burden and allow for more efficient processes which was already demonstrated through the 12 pilot institutions that implemented it last year.</a:t>
            </a:r>
          </a:p>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5</a:t>
            </a:fld>
            <a:endParaRPr lang="en-US" dirty="0"/>
          </a:p>
        </p:txBody>
      </p:sp>
    </p:spTree>
    <p:extLst>
      <p:ext uri="{BB962C8B-B14F-4D97-AF65-F5344CB8AC3E}">
        <p14:creationId xmlns:p14="http://schemas.microsoft.com/office/powerpoint/2010/main" val="41773588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Hospitality </a:t>
            </a:r>
            <a:r>
              <a:rPr lang="en-US" sz="1000" dirty="0"/>
              <a:t>expenditures are only eligible in the context of meetings as a form of cultural respect (formal courtesy), or in the context of meetings that contribute to achieving the research objectives and there is at least one individual who is participating who is not a member of the research team.</a:t>
            </a:r>
          </a:p>
          <a:p>
            <a:endParaRPr lang="en-US" sz="1000" dirty="0"/>
          </a:p>
          <a:p>
            <a:r>
              <a:rPr lang="en-US" sz="1000" dirty="0"/>
              <a:t>Hospitality costs for team meetings with participants who are involved in the day to day research activities are not eligible.</a:t>
            </a:r>
          </a:p>
          <a:p>
            <a:endParaRPr lang="en-US" sz="1000" b="1" dirty="0"/>
          </a:p>
          <a:p>
            <a:r>
              <a:rPr lang="en-US" sz="1000" dirty="0"/>
              <a:t>Cost of alcohol in the context of Hospitality are still not eligible</a:t>
            </a:r>
          </a:p>
          <a:p>
            <a:endParaRPr lang="en-US" sz="1000" b="1" dirty="0"/>
          </a:p>
          <a:p>
            <a:endParaRPr lang="en-US" sz="1000" b="1" dirty="0"/>
          </a:p>
        </p:txBody>
      </p:sp>
      <p:sp>
        <p:nvSpPr>
          <p:cNvPr id="4" name="Slide Number Placeholder 3"/>
          <p:cNvSpPr>
            <a:spLocks noGrp="1"/>
          </p:cNvSpPr>
          <p:nvPr>
            <p:ph type="sldNum" sz="quarter" idx="10"/>
          </p:nvPr>
        </p:nvSpPr>
        <p:spPr/>
        <p:txBody>
          <a:bodyPr/>
          <a:lstStyle/>
          <a:p>
            <a:fld id="{E162F7FF-80E9-EA46-8276-FB972CB01D29}" type="slidenum">
              <a:rPr lang="en-US" smtClean="0"/>
              <a:t>50</a:t>
            </a:fld>
            <a:endParaRPr lang="en-US" dirty="0"/>
          </a:p>
        </p:txBody>
      </p:sp>
    </p:spTree>
    <p:extLst>
      <p:ext uri="{BB962C8B-B14F-4D97-AF65-F5344CB8AC3E}">
        <p14:creationId xmlns:p14="http://schemas.microsoft.com/office/powerpoint/2010/main" val="1092218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Hospitality </a:t>
            </a:r>
            <a:r>
              <a:rPr lang="en-US" sz="1000" dirty="0"/>
              <a:t>expenditures are only eligible in the context of meetings as a form of cultural respect (formal courtesy), or in the context of meetings that contribute to achieving the research objectives and there is at least one individual who is participating who is not a member of the research team.</a:t>
            </a:r>
          </a:p>
          <a:p>
            <a:endParaRPr lang="en-US" sz="1000" dirty="0"/>
          </a:p>
          <a:p>
            <a:r>
              <a:rPr lang="en-US" sz="1000" dirty="0"/>
              <a:t>Hospitality costs for team meetings with participants who are involved in the day to day research activities are not eligible.</a:t>
            </a:r>
          </a:p>
          <a:p>
            <a:endParaRPr lang="en-US" sz="1000" b="1" dirty="0"/>
          </a:p>
          <a:p>
            <a:r>
              <a:rPr lang="en-US" sz="1000" dirty="0"/>
              <a:t>Cost of alcohol in the context of Hospitality are still not eligible</a:t>
            </a:r>
          </a:p>
          <a:p>
            <a:endParaRPr lang="en-US" sz="1000" b="1" dirty="0"/>
          </a:p>
          <a:p>
            <a:endParaRPr lang="en-US" sz="1000" b="1" dirty="0"/>
          </a:p>
        </p:txBody>
      </p:sp>
      <p:sp>
        <p:nvSpPr>
          <p:cNvPr id="4" name="Slide Number Placeholder 3"/>
          <p:cNvSpPr>
            <a:spLocks noGrp="1"/>
          </p:cNvSpPr>
          <p:nvPr>
            <p:ph type="sldNum" sz="quarter" idx="10"/>
          </p:nvPr>
        </p:nvSpPr>
        <p:spPr/>
        <p:txBody>
          <a:bodyPr/>
          <a:lstStyle/>
          <a:p>
            <a:fld id="{E162F7FF-80E9-EA46-8276-FB972CB01D29}" type="slidenum">
              <a:rPr lang="en-US" smtClean="0"/>
              <a:t>51</a:t>
            </a:fld>
            <a:endParaRPr lang="en-US" dirty="0"/>
          </a:p>
        </p:txBody>
      </p:sp>
    </p:spTree>
    <p:extLst>
      <p:ext uri="{BB962C8B-B14F-4D97-AF65-F5344CB8AC3E}">
        <p14:creationId xmlns:p14="http://schemas.microsoft.com/office/powerpoint/2010/main" val="13233309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Interactive examples – PIs</a:t>
            </a:r>
            <a:r>
              <a:rPr lang="en-US" sz="1000" baseline="0" dirty="0" smtClean="0"/>
              <a:t> asked to respond using chat function </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52</a:t>
            </a:fld>
            <a:endParaRPr lang="en-US" dirty="0"/>
          </a:p>
        </p:txBody>
      </p:sp>
    </p:spTree>
    <p:extLst>
      <p:ext uri="{BB962C8B-B14F-4D97-AF65-F5344CB8AC3E}">
        <p14:creationId xmlns:p14="http://schemas.microsoft.com/office/powerpoint/2010/main" val="322756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Directives </a:t>
            </a:r>
            <a:r>
              <a:rPr lang="en-US" dirty="0"/>
              <a:t>under hospitality are quite prescriptive and SFU has a policy on it too that you need to consult in real life cases. Directive highlights are listed here for the purpose of this exercise. We have to make sure the expense is not related to day to day project activities and team meetings, and we have to make sure alcohol is not getting reimbursed. Otherwise it is eligible as formal curtesy to a visitor who provides direct input into the research project. It can get tricky to establish direct link to the project, please make sure you clearly make the link. </a:t>
            </a:r>
          </a:p>
          <a:p>
            <a:endParaRPr lang="en-US" dirty="0"/>
          </a:p>
          <a:p>
            <a:r>
              <a:rPr lang="en-US" dirty="0"/>
              <a:t>The first scenario is:</a:t>
            </a:r>
          </a:p>
          <a:p>
            <a:pPr defTabSz="931774">
              <a:defRPr/>
            </a:pPr>
            <a:r>
              <a:rPr lang="en-US" sz="1200" b="1" dirty="0" smtClean="0"/>
              <a:t>(a )You </a:t>
            </a:r>
            <a:r>
              <a:rPr lang="en-US" sz="1200" b="1" dirty="0"/>
              <a:t>are expensing the cost of groceries for a meal you hosted for visiting scholars to discuss new methodologies</a:t>
            </a:r>
            <a:r>
              <a:rPr lang="en-US" dirty="0"/>
              <a:t>.</a:t>
            </a:r>
          </a:p>
          <a:p>
            <a:endParaRPr lang="en-US" dirty="0"/>
          </a:p>
          <a:p>
            <a:r>
              <a:rPr lang="en-US" dirty="0"/>
              <a:t>Yes or no?</a:t>
            </a:r>
          </a:p>
        </p:txBody>
      </p:sp>
      <p:sp>
        <p:nvSpPr>
          <p:cNvPr id="4" name="Slide Number Placeholder 3"/>
          <p:cNvSpPr>
            <a:spLocks noGrp="1"/>
          </p:cNvSpPr>
          <p:nvPr>
            <p:ph type="sldNum" sz="quarter" idx="10"/>
          </p:nvPr>
        </p:nvSpPr>
        <p:spPr/>
        <p:txBody>
          <a:bodyPr/>
          <a:lstStyle/>
          <a:p>
            <a:fld id="{E162F7FF-80E9-EA46-8276-FB972CB01D29}" type="slidenum">
              <a:rPr lang="en-US" smtClean="0"/>
              <a:t>53</a:t>
            </a:fld>
            <a:endParaRPr lang="en-US" dirty="0"/>
          </a:p>
        </p:txBody>
      </p:sp>
    </p:spTree>
    <p:extLst>
      <p:ext uri="{BB962C8B-B14F-4D97-AF65-F5344CB8AC3E}">
        <p14:creationId xmlns:p14="http://schemas.microsoft.com/office/powerpoint/2010/main" val="42393506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1" dirty="0" smtClean="0"/>
              <a:t>You </a:t>
            </a:r>
            <a:r>
              <a:rPr lang="en-US" sz="1200" b="1" dirty="0"/>
              <a:t>are expensing the cost of groceries for a meal you hosted for visiting scholars to discuss new methodologies</a:t>
            </a:r>
            <a:r>
              <a:rPr lang="en-US" dirty="0"/>
              <a:t>.</a:t>
            </a:r>
          </a:p>
          <a:p>
            <a:endParaRPr lang="en-US" dirty="0"/>
          </a:p>
          <a:p>
            <a:r>
              <a:rPr lang="en-US" dirty="0"/>
              <a:t>You will need to know who the attendees were in order to make sure it is not for personal use and that at least one attendee was a visitor. You also have to make sure there was no personal gain, if part of the groceries were for the family or only a portion was used, it needs to be prorated. You need to make sure the new methodology you discussed with the visitor was required for the project and directly related. If there was no alcohol on the bill, with these justifications the expense should be eligible. </a:t>
            </a:r>
          </a:p>
        </p:txBody>
      </p:sp>
      <p:sp>
        <p:nvSpPr>
          <p:cNvPr id="4" name="Slide Number Placeholder 3"/>
          <p:cNvSpPr>
            <a:spLocks noGrp="1"/>
          </p:cNvSpPr>
          <p:nvPr>
            <p:ph type="sldNum" sz="quarter" idx="10"/>
          </p:nvPr>
        </p:nvSpPr>
        <p:spPr/>
        <p:txBody>
          <a:bodyPr/>
          <a:lstStyle/>
          <a:p>
            <a:fld id="{E162F7FF-80E9-EA46-8276-FB972CB01D29}" type="slidenum">
              <a:rPr lang="en-US" smtClean="0"/>
              <a:t>54</a:t>
            </a:fld>
            <a:endParaRPr lang="en-US" dirty="0"/>
          </a:p>
        </p:txBody>
      </p:sp>
    </p:spTree>
    <p:extLst>
      <p:ext uri="{BB962C8B-B14F-4D97-AF65-F5344CB8AC3E}">
        <p14:creationId xmlns:p14="http://schemas.microsoft.com/office/powerpoint/2010/main" val="3028779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next example under Hospitality is</a:t>
            </a:r>
          </a:p>
          <a:p>
            <a:pPr marL="0" indent="0">
              <a:buClr>
                <a:srgbClr val="FF0000"/>
              </a:buClr>
              <a:buNone/>
            </a:pPr>
            <a:r>
              <a:rPr lang="en-US" sz="1200" b="1" dirty="0" smtClean="0"/>
              <a:t>(b) You </a:t>
            </a:r>
            <a:r>
              <a:rPr lang="en-US" sz="1200" b="1" dirty="0"/>
              <a:t>are having dinner with your collaborator to discuss whether to hire a new lab member or not and would like to expense the bill.</a:t>
            </a:r>
          </a:p>
          <a:p>
            <a:endParaRPr lang="en-US" dirty="0"/>
          </a:p>
          <a:p>
            <a:r>
              <a:rPr lang="en-US" dirty="0"/>
              <a:t>Yes or no? </a:t>
            </a:r>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55</a:t>
            </a:fld>
            <a:endParaRPr lang="en-US" dirty="0"/>
          </a:p>
        </p:txBody>
      </p:sp>
    </p:spTree>
    <p:extLst>
      <p:ext uri="{BB962C8B-B14F-4D97-AF65-F5344CB8AC3E}">
        <p14:creationId xmlns:p14="http://schemas.microsoft.com/office/powerpoint/2010/main" val="4538884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(b)You </a:t>
            </a:r>
            <a:r>
              <a:rPr lang="en-US" sz="1200" b="1" dirty="0"/>
              <a:t>are having dinner with your collaborator to discuss whether to hire a new lab member or not and would like to expense the bill.</a:t>
            </a:r>
          </a:p>
          <a:p>
            <a:pPr defTabSz="931774">
              <a:defRPr/>
            </a:pPr>
            <a:endParaRPr lang="en-US" sz="1200" b="1" kern="1200" dirty="0">
              <a:solidFill>
                <a:schemeClr val="tx1"/>
              </a:solidFill>
              <a:latin typeface="+mn-lt"/>
              <a:ea typeface="+mn-ea"/>
              <a:cs typeface="+mn-cs"/>
            </a:endParaRPr>
          </a:p>
          <a:p>
            <a:r>
              <a:rPr lang="en-US" dirty="0" smtClean="0"/>
              <a:t>Collaborator </a:t>
            </a:r>
            <a:r>
              <a:rPr lang="en-US" dirty="0"/>
              <a:t>is most likely a team member so the directive is violated. Also, hiring a new lab member is not a direct cost of research so the principle is violated as well. </a:t>
            </a:r>
          </a:p>
          <a:p>
            <a:endParaRPr lang="en-US" dirty="0"/>
          </a:p>
          <a:p>
            <a:r>
              <a:rPr lang="en-US" dirty="0"/>
              <a:t>Lets move to the last </a:t>
            </a:r>
            <a:r>
              <a:rPr lang="en-US" dirty="0" smtClean="0"/>
              <a:t>directive. </a:t>
            </a: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56</a:t>
            </a:fld>
            <a:endParaRPr lang="en-US" dirty="0"/>
          </a:p>
        </p:txBody>
      </p:sp>
    </p:spTree>
    <p:extLst>
      <p:ext uri="{BB962C8B-B14F-4D97-AF65-F5344CB8AC3E}">
        <p14:creationId xmlns:p14="http://schemas.microsoft.com/office/powerpoint/2010/main" val="2496170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57</a:t>
            </a:fld>
            <a:endParaRPr lang="en-US" dirty="0"/>
          </a:p>
        </p:txBody>
      </p:sp>
    </p:spTree>
    <p:extLst>
      <p:ext uri="{BB962C8B-B14F-4D97-AF65-F5344CB8AC3E}">
        <p14:creationId xmlns:p14="http://schemas.microsoft.com/office/powerpoint/2010/main" val="17300079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slight </a:t>
            </a:r>
            <a:r>
              <a:rPr lang="en-US" sz="1000" b="1" dirty="0"/>
              <a:t>CHANGE</a:t>
            </a:r>
          </a:p>
          <a:p>
            <a:endParaRPr lang="en-US" sz="1000" dirty="0"/>
          </a:p>
          <a:p>
            <a:r>
              <a:rPr lang="en-US" sz="1000" dirty="0"/>
              <a:t>Updating procedures for cultural heritage </a:t>
            </a:r>
          </a:p>
          <a:p>
            <a:endParaRPr lang="en-US" sz="1000" b="1" dirty="0"/>
          </a:p>
        </p:txBody>
      </p:sp>
      <p:sp>
        <p:nvSpPr>
          <p:cNvPr id="4" name="Slide Number Placeholder 3"/>
          <p:cNvSpPr>
            <a:spLocks noGrp="1"/>
          </p:cNvSpPr>
          <p:nvPr>
            <p:ph type="sldNum" sz="quarter" idx="10"/>
          </p:nvPr>
        </p:nvSpPr>
        <p:spPr/>
        <p:txBody>
          <a:bodyPr/>
          <a:lstStyle/>
          <a:p>
            <a:fld id="{E162F7FF-80E9-EA46-8276-FB972CB01D29}" type="slidenum">
              <a:rPr lang="en-US" smtClean="0"/>
              <a:t>58</a:t>
            </a:fld>
            <a:endParaRPr lang="en-US" dirty="0"/>
          </a:p>
        </p:txBody>
      </p:sp>
    </p:spTree>
    <p:extLst>
      <p:ext uri="{BB962C8B-B14F-4D97-AF65-F5344CB8AC3E}">
        <p14:creationId xmlns:p14="http://schemas.microsoft.com/office/powerpoint/2010/main" val="17575946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Honoraria </a:t>
            </a:r>
            <a:r>
              <a:rPr lang="en-US" sz="1000" dirty="0"/>
              <a:t>is a one-time payment for non-routine to an individual as a thank you for</a:t>
            </a:r>
            <a:r>
              <a:rPr lang="en-US" sz="1000" baseline="0" dirty="0"/>
              <a:t> services which are not traditionally paid,</a:t>
            </a:r>
          </a:p>
          <a:p>
            <a:r>
              <a:rPr lang="en-US" sz="1000" baseline="0" dirty="0"/>
              <a:t>For example:</a:t>
            </a:r>
          </a:p>
          <a:p>
            <a:r>
              <a:rPr lang="en-US" sz="1000" baseline="0" dirty="0"/>
              <a:t>An honoraria paid to an invited guest speaker who gave a lecture to students related to the research project.</a:t>
            </a:r>
          </a:p>
          <a:p>
            <a:endParaRPr lang="en-US" sz="1000" baseline="0" dirty="0"/>
          </a:p>
          <a:p>
            <a:r>
              <a:rPr lang="en-US" sz="1000" baseline="0" dirty="0"/>
              <a:t>The Incentives (dollar value and type) require prior approval from SFU’s Research Ethics Board (REB)</a:t>
            </a:r>
            <a:endParaRPr lang="en-US" sz="1000" dirty="0"/>
          </a:p>
          <a:p>
            <a:endParaRPr lang="en-US" sz="1000" b="1" dirty="0"/>
          </a:p>
        </p:txBody>
      </p:sp>
      <p:sp>
        <p:nvSpPr>
          <p:cNvPr id="4" name="Slide Number Placeholder 3"/>
          <p:cNvSpPr>
            <a:spLocks noGrp="1"/>
          </p:cNvSpPr>
          <p:nvPr>
            <p:ph type="sldNum" sz="quarter" idx="10"/>
          </p:nvPr>
        </p:nvSpPr>
        <p:spPr/>
        <p:txBody>
          <a:bodyPr/>
          <a:lstStyle/>
          <a:p>
            <a:fld id="{E162F7FF-80E9-EA46-8276-FB972CB01D29}" type="slidenum">
              <a:rPr lang="en-US" smtClean="0"/>
              <a:t>59</a:t>
            </a:fld>
            <a:endParaRPr lang="en-US" dirty="0"/>
          </a:p>
        </p:txBody>
      </p:sp>
    </p:spTree>
    <p:extLst>
      <p:ext uri="{BB962C8B-B14F-4D97-AF65-F5344CB8AC3E}">
        <p14:creationId xmlns:p14="http://schemas.microsoft.com/office/powerpoint/2010/main" val="416630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 </a:t>
            </a:r>
            <a:r>
              <a:rPr lang="en-US" sz="1000" dirty="0"/>
              <a:t>While your administrator was trained, it is important that you understand how they are making judgement and decisions so you can provide effective justification only once rather than answering chains of emails. </a:t>
            </a:r>
          </a:p>
          <a:p>
            <a:r>
              <a:rPr lang="en-US" sz="1000" dirty="0"/>
              <a:t>- When they are making an interpretation, and when you are writing your justification, you will always think of the principles. However, the judgement has to be made in the context of more prescribed terms such as policy language, Tri Agency Directives and the specific Funding opportunity document.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Today we are focusing on principles and directives; however, in parallel, Policies and procedures are being updated as well. We will provide ongoing training with SFU specific material once the new polices and procedures are approved and published. Until then the current policy language applies, your administrators are aware of this. </a:t>
            </a:r>
          </a:p>
          <a:p>
            <a:pPr marL="174708" indent="-174708" defTabSz="931774">
              <a:buFontTx/>
              <a:buChar char="-"/>
              <a:defRPr/>
            </a:pPr>
            <a:r>
              <a:rPr lang="en-US" sz="1000" dirty="0"/>
              <a:t>If the Tri Agency is not silent on a policy item, their policy language takes precedence over SFU’s policy. If the tri Agency is silent, SFU policy applies.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6</a:t>
            </a:fld>
            <a:endParaRPr lang="en-US" dirty="0"/>
          </a:p>
        </p:txBody>
      </p:sp>
    </p:spTree>
    <p:extLst>
      <p:ext uri="{BB962C8B-B14F-4D97-AF65-F5344CB8AC3E}">
        <p14:creationId xmlns:p14="http://schemas.microsoft.com/office/powerpoint/2010/main" val="4212755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Interactive examples – PIs</a:t>
            </a:r>
            <a:r>
              <a:rPr lang="en-US" sz="1000" baseline="0" dirty="0" smtClean="0"/>
              <a:t> asked to respond using chat function </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60</a:t>
            </a:fld>
            <a:endParaRPr lang="en-US" dirty="0"/>
          </a:p>
        </p:txBody>
      </p:sp>
    </p:spTree>
    <p:extLst>
      <p:ext uri="{BB962C8B-B14F-4D97-AF65-F5344CB8AC3E}">
        <p14:creationId xmlns:p14="http://schemas.microsoft.com/office/powerpoint/2010/main" val="29794796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effectLst/>
              </a:rPr>
              <a:t>To </a:t>
            </a:r>
            <a:r>
              <a:rPr lang="en-US" dirty="0">
                <a:effectLst/>
              </a:rPr>
              <a:t>summarize the directive highlight so you can make a decision, Gifts and incentives to study participants need prior Ethics approval. This is an overarching policy and for this exercise we assume approval was already received. However, in real life examples you will have to remember to attach the REB </a:t>
            </a:r>
            <a:r>
              <a:rPr lang="en-US" dirty="0" smtClean="0">
                <a:effectLst/>
              </a:rPr>
              <a:t>(Research Ethics Board) decision </a:t>
            </a:r>
            <a:r>
              <a:rPr lang="en-US" dirty="0">
                <a:effectLst/>
              </a:rPr>
              <a:t>to the expense. </a:t>
            </a:r>
          </a:p>
          <a:p>
            <a:pPr defTabSz="931774">
              <a:defRPr/>
            </a:pPr>
            <a:r>
              <a:rPr lang="en-US" dirty="0" smtClean="0">
                <a:effectLst/>
              </a:rPr>
              <a:t>While </a:t>
            </a:r>
            <a:r>
              <a:rPr lang="en-US" dirty="0">
                <a:effectLst/>
              </a:rPr>
              <a:t>Gifts, Honoraria and Incentives have specific definitions as Claudia described, they all can be paid to voluntary participants, as a token of appreciation or when prescribed by established tradition. It cannot be offered to members of the grant team. </a:t>
            </a:r>
          </a:p>
          <a:p>
            <a:pPr defTabSz="931774">
              <a:defRPr/>
            </a:pPr>
            <a:endParaRPr lang="en-US" dirty="0">
              <a:effectLst/>
            </a:endParaRPr>
          </a:p>
          <a:p>
            <a:pPr defTabSz="931774">
              <a:defRPr/>
            </a:pPr>
            <a:r>
              <a:rPr lang="en-US" dirty="0">
                <a:effectLst/>
              </a:rPr>
              <a:t>The first question is:</a:t>
            </a:r>
          </a:p>
          <a:p>
            <a:pPr defTabSz="931774">
              <a:defRPr/>
            </a:pPr>
            <a:r>
              <a:rPr lang="en-US" sz="1200" b="1" dirty="0" smtClean="0"/>
              <a:t>(a)</a:t>
            </a:r>
            <a:r>
              <a:rPr lang="en-US" sz="1200" b="1" baseline="0" dirty="0" smtClean="0"/>
              <a:t> </a:t>
            </a:r>
            <a:r>
              <a:rPr lang="en-US" sz="1200" b="1" dirty="0" smtClean="0"/>
              <a:t>You </a:t>
            </a:r>
            <a:r>
              <a:rPr lang="en-US" sz="1200" b="1" dirty="0"/>
              <a:t>are reimbursing honorarium for a local artist you invited to prepare a piece of artwork for display at a conference.</a:t>
            </a:r>
            <a:r>
              <a:rPr lang="en-US" dirty="0"/>
              <a:t>.</a:t>
            </a:r>
          </a:p>
          <a:p>
            <a:pPr defTabSz="931774">
              <a:defRPr/>
            </a:pPr>
            <a:endParaRPr lang="en-US" dirty="0"/>
          </a:p>
          <a:p>
            <a:pPr defTabSz="931774">
              <a:defRPr/>
            </a:pPr>
            <a:r>
              <a:rPr lang="en-US" dirty="0"/>
              <a:t>Yes or no? </a:t>
            </a:r>
            <a:endParaRPr lang="en-US" dirty="0">
              <a:effectLst/>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61</a:t>
            </a:fld>
            <a:endParaRPr lang="en-US" dirty="0"/>
          </a:p>
        </p:txBody>
      </p:sp>
    </p:spTree>
    <p:extLst>
      <p:ext uri="{BB962C8B-B14F-4D97-AF65-F5344CB8AC3E}">
        <p14:creationId xmlns:p14="http://schemas.microsoft.com/office/powerpoint/2010/main" val="1387257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 You </a:t>
            </a:r>
            <a:r>
              <a:rPr lang="en-US" sz="1200" b="1" kern="1200" dirty="0">
                <a:solidFill>
                  <a:schemeClr val="tx1"/>
                </a:solidFill>
                <a:latin typeface="+mn-lt"/>
                <a:ea typeface="+mn-ea"/>
                <a:cs typeface="+mn-cs"/>
              </a:rPr>
              <a:t>are reimbursing honorarium for a local artist you invited to prepare a piece of artwork for display at a conference.</a:t>
            </a:r>
          </a:p>
          <a:p>
            <a:endParaRPr lang="en-US" sz="1200" b="1" dirty="0"/>
          </a:p>
          <a:p>
            <a:r>
              <a:rPr lang="en-US" dirty="0"/>
              <a:t>While </a:t>
            </a:r>
            <a:r>
              <a:rPr lang="en-US" sz="1200" kern="1200" dirty="0">
                <a:solidFill>
                  <a:schemeClr val="tx1"/>
                </a:solidFill>
                <a:latin typeface="+mn-lt"/>
                <a:ea typeface="+mn-ea"/>
                <a:cs typeface="+mn-cs"/>
              </a:rPr>
              <a:t>it </a:t>
            </a:r>
            <a:r>
              <a:rPr lang="en-US" sz="1200" kern="1200" dirty="0" smtClean="0">
                <a:solidFill>
                  <a:schemeClr val="tx1"/>
                </a:solidFill>
                <a:latin typeface="+mn-lt"/>
                <a:ea typeface="+mn-ea"/>
                <a:cs typeface="+mn-cs"/>
              </a:rPr>
              <a:t>could </a:t>
            </a:r>
            <a:r>
              <a:rPr lang="en-US" sz="1200" kern="1200" dirty="0">
                <a:solidFill>
                  <a:schemeClr val="tx1"/>
                </a:solidFill>
                <a:latin typeface="+mn-lt"/>
                <a:ea typeface="+mn-ea"/>
                <a:cs typeface="+mn-cs"/>
              </a:rPr>
              <a:t>be viewed </a:t>
            </a:r>
            <a:r>
              <a:rPr lang="en-US" dirty="0"/>
              <a:t>as a “token of appreciation”, the artwork is not directly related to the research project so it violates the principles. </a:t>
            </a:r>
          </a:p>
        </p:txBody>
      </p:sp>
      <p:sp>
        <p:nvSpPr>
          <p:cNvPr id="4" name="Slide Number Placeholder 3"/>
          <p:cNvSpPr>
            <a:spLocks noGrp="1"/>
          </p:cNvSpPr>
          <p:nvPr>
            <p:ph type="sldNum" sz="quarter" idx="10"/>
          </p:nvPr>
        </p:nvSpPr>
        <p:spPr/>
        <p:txBody>
          <a:bodyPr/>
          <a:lstStyle/>
          <a:p>
            <a:fld id="{E162F7FF-80E9-EA46-8276-FB972CB01D29}" type="slidenum">
              <a:rPr lang="en-US" smtClean="0"/>
              <a:t>62</a:t>
            </a:fld>
            <a:endParaRPr lang="en-US" dirty="0"/>
          </a:p>
        </p:txBody>
      </p:sp>
    </p:spTree>
    <p:extLst>
      <p:ext uri="{BB962C8B-B14F-4D97-AF65-F5344CB8AC3E}">
        <p14:creationId xmlns:p14="http://schemas.microsoft.com/office/powerpoint/2010/main" val="16304732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effectLst/>
              </a:rPr>
              <a:t>The </a:t>
            </a:r>
            <a:r>
              <a:rPr lang="en-US" dirty="0">
                <a:effectLst/>
              </a:rPr>
              <a:t>next scenario is </a:t>
            </a:r>
            <a:endParaRPr lang="en-US" dirty="0" smtClean="0">
              <a:effectLst/>
            </a:endParaRPr>
          </a:p>
          <a:p>
            <a:pPr defTabSz="931774">
              <a:defRPr/>
            </a:pPr>
            <a:endParaRPr lang="en-US" dirty="0">
              <a:effectLst/>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1" dirty="0" smtClean="0"/>
              <a:t>(b)You </a:t>
            </a:r>
            <a:r>
              <a:rPr lang="en-US" sz="1200" b="1" dirty="0"/>
              <a:t>have given a $20.00 gift card to an individual as an incentive for their participation in your funded research study.</a:t>
            </a:r>
          </a:p>
          <a:p>
            <a:pPr defTabSz="931774">
              <a:defRPr/>
            </a:pPr>
            <a:r>
              <a:rPr lang="en-US" dirty="0"/>
              <a:t>.</a:t>
            </a:r>
          </a:p>
          <a:p>
            <a:pPr defTabSz="931774">
              <a:defRPr/>
            </a:pPr>
            <a:r>
              <a:rPr lang="en-US" dirty="0">
                <a:effectLst/>
              </a:rPr>
              <a:t>Yes or no?</a:t>
            </a:r>
          </a:p>
        </p:txBody>
      </p:sp>
      <p:sp>
        <p:nvSpPr>
          <p:cNvPr id="4" name="Slide Number Placeholder 3"/>
          <p:cNvSpPr>
            <a:spLocks noGrp="1"/>
          </p:cNvSpPr>
          <p:nvPr>
            <p:ph type="sldNum" sz="quarter" idx="10"/>
          </p:nvPr>
        </p:nvSpPr>
        <p:spPr/>
        <p:txBody>
          <a:bodyPr/>
          <a:lstStyle/>
          <a:p>
            <a:fld id="{E162F7FF-80E9-EA46-8276-FB972CB01D29}" type="slidenum">
              <a:rPr lang="en-US" smtClean="0"/>
              <a:t>63</a:t>
            </a:fld>
            <a:endParaRPr lang="en-US" dirty="0"/>
          </a:p>
        </p:txBody>
      </p:sp>
    </p:spTree>
    <p:extLst>
      <p:ext uri="{BB962C8B-B14F-4D97-AF65-F5344CB8AC3E}">
        <p14:creationId xmlns:p14="http://schemas.microsoft.com/office/powerpoint/2010/main" val="30450859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dirty="0" smtClean="0"/>
              <a:t>(</a:t>
            </a:r>
            <a:r>
              <a:rPr lang="en-US" sz="1200" b="1" kern="1200" dirty="0" smtClean="0">
                <a:solidFill>
                  <a:schemeClr val="tx1"/>
                </a:solidFill>
                <a:latin typeface="+mn-lt"/>
                <a:ea typeface="+mn-ea"/>
                <a:cs typeface="+mn-cs"/>
              </a:rPr>
              <a:t>b) </a:t>
            </a:r>
            <a:r>
              <a:rPr lang="en-US" sz="1200" b="1" dirty="0" smtClean="0"/>
              <a:t>You </a:t>
            </a:r>
            <a:r>
              <a:rPr lang="en-US" sz="1200" b="1" dirty="0"/>
              <a:t>have given a $20.00 gift card to an individual as an incentive for their participation in your funded research study.</a:t>
            </a:r>
            <a:endParaRPr lang="en-US" dirty="0"/>
          </a:p>
          <a:p>
            <a:r>
              <a:rPr lang="en-US" dirty="0"/>
              <a:t>As long as there is REB approval, principles and directives are satisfied. </a:t>
            </a:r>
          </a:p>
          <a:p>
            <a:endParaRPr lang="en-US" dirty="0"/>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64</a:t>
            </a:fld>
            <a:endParaRPr lang="en-US" dirty="0"/>
          </a:p>
        </p:txBody>
      </p:sp>
    </p:spTree>
    <p:extLst>
      <p:ext uri="{BB962C8B-B14F-4D97-AF65-F5344CB8AC3E}">
        <p14:creationId xmlns:p14="http://schemas.microsoft.com/office/powerpoint/2010/main" val="3002860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65</a:t>
            </a:fld>
            <a:endParaRPr lang="en-US" dirty="0"/>
          </a:p>
        </p:txBody>
      </p:sp>
    </p:spTree>
    <p:extLst>
      <p:ext uri="{BB962C8B-B14F-4D97-AF65-F5344CB8AC3E}">
        <p14:creationId xmlns:p14="http://schemas.microsoft.com/office/powerpoint/2010/main" val="36087936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32969">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66</a:t>
            </a:fld>
            <a:endParaRPr lang="en-US" dirty="0"/>
          </a:p>
        </p:txBody>
      </p:sp>
    </p:spTree>
    <p:extLst>
      <p:ext uri="{BB962C8B-B14F-4D97-AF65-F5344CB8AC3E}">
        <p14:creationId xmlns:p14="http://schemas.microsoft.com/office/powerpoint/2010/main" val="34754115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67</a:t>
            </a:fld>
            <a:endParaRPr lang="en-US" dirty="0"/>
          </a:p>
        </p:txBody>
      </p:sp>
    </p:spTree>
    <p:extLst>
      <p:ext uri="{BB962C8B-B14F-4D97-AF65-F5344CB8AC3E}">
        <p14:creationId xmlns:p14="http://schemas.microsoft.com/office/powerpoint/2010/main" val="13387083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FAQ and the Roles and Responsibilities are documents published by the Tri-Agency to further explain the guide.</a:t>
            </a:r>
          </a:p>
          <a:p>
            <a:endParaRPr lang="en-US" sz="1000" dirty="0"/>
          </a:p>
          <a:p>
            <a:r>
              <a:rPr lang="en-US" sz="1000" dirty="0"/>
              <a:t>The Virtual Guidance Tool is a web-based application designed to assist the user on how the appropriateness of grant funds expenditures.  It is meant to be an educational supporting tool on how decisions are made on the appropriate use of grant funds.</a:t>
            </a:r>
          </a:p>
          <a:p>
            <a:endParaRPr lang="fr-CA" sz="1000" dirty="0"/>
          </a:p>
          <a:p>
            <a:pPr defTabSz="931774">
              <a:defRPr/>
            </a:pPr>
            <a:r>
              <a:rPr lang="en-US" sz="1000" dirty="0"/>
              <a:t>Though not yet available, the Readiness Checklist Tool is a practical list of recommended steps to transition to the new guide.  It was inspired by the Gaps analysis and the Best Practices documents done by CAUBO.  </a:t>
            </a:r>
            <a:r>
              <a:rPr lang="en-US" sz="1000"/>
              <a:t>They could help the administering institutions to establish their own policies and directives.</a:t>
            </a:r>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68</a:t>
            </a:fld>
            <a:endParaRPr lang="en-US" dirty="0"/>
          </a:p>
        </p:txBody>
      </p:sp>
    </p:spTree>
    <p:extLst>
      <p:ext uri="{BB962C8B-B14F-4D97-AF65-F5344CB8AC3E}">
        <p14:creationId xmlns:p14="http://schemas.microsoft.com/office/powerpoint/2010/main" val="31681219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69</a:t>
            </a:fld>
            <a:endParaRPr lang="en-US" dirty="0"/>
          </a:p>
        </p:txBody>
      </p:sp>
    </p:spTree>
    <p:extLst>
      <p:ext uri="{BB962C8B-B14F-4D97-AF65-F5344CB8AC3E}">
        <p14:creationId xmlns:p14="http://schemas.microsoft.com/office/powerpoint/2010/main" val="655543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 </a:t>
            </a:r>
            <a:r>
              <a:rPr lang="en-US" sz="1000" dirty="0"/>
              <a:t>a different way to put it, even when you are thinking about making a purchase,  you will need to understand how to assess the appropriateness of the expense using 4 steps as listed on this slide. </a:t>
            </a:r>
          </a:p>
          <a:p>
            <a:endParaRPr lang="en-US" sz="1000" dirty="0"/>
          </a:p>
          <a:p>
            <a:pPr marL="174708" indent="-174708">
              <a:buFontTx/>
              <a:buChar char="-"/>
            </a:pPr>
            <a:r>
              <a:rPr lang="en-US" sz="1000" dirty="0"/>
              <a:t>The first 3 are prescriptive and clear based on published documents you and your administrator have access to.  Once those documents were consulted and they allow the expense, you will use 4 principle to assess the reasonableness</a:t>
            </a:r>
          </a:p>
        </p:txBody>
      </p:sp>
      <p:sp>
        <p:nvSpPr>
          <p:cNvPr id="4" name="Slide Number Placeholder 3"/>
          <p:cNvSpPr>
            <a:spLocks noGrp="1"/>
          </p:cNvSpPr>
          <p:nvPr>
            <p:ph type="sldNum" sz="quarter" idx="10"/>
          </p:nvPr>
        </p:nvSpPr>
        <p:spPr/>
        <p:txBody>
          <a:bodyPr/>
          <a:lstStyle/>
          <a:p>
            <a:fld id="{E162F7FF-80E9-EA46-8276-FB972CB01D29}" type="slidenum">
              <a:rPr lang="en-US" smtClean="0"/>
              <a:t>7</a:t>
            </a:fld>
            <a:endParaRPr lang="en-US" dirty="0"/>
          </a:p>
        </p:txBody>
      </p:sp>
    </p:spTree>
    <p:extLst>
      <p:ext uri="{BB962C8B-B14F-4D97-AF65-F5344CB8AC3E}">
        <p14:creationId xmlns:p14="http://schemas.microsoft.com/office/powerpoint/2010/main" val="17877363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CHANGE IMAGE:</a:t>
            </a:r>
          </a:p>
          <a:p>
            <a:pPr marL="174708" indent="-174708">
              <a:buFontTx/>
              <a:buChar char="-"/>
            </a:pPr>
            <a:r>
              <a:rPr lang="en-US" dirty="0"/>
              <a:t>Click on image box.</a:t>
            </a:r>
          </a:p>
          <a:p>
            <a:pPr marL="174708" indent="-174708">
              <a:buFontTx/>
              <a:buChar char="-"/>
            </a:pPr>
            <a:r>
              <a:rPr lang="en-US" dirty="0"/>
              <a:t>Go to “Picture Format” tab</a:t>
            </a:r>
          </a:p>
          <a:p>
            <a:pPr marL="174708" indent="-174708">
              <a:buFontTx/>
              <a:buChar char="-"/>
            </a:pPr>
            <a:r>
              <a:rPr lang="en-US" dirty="0"/>
              <a:t>Click “Change Picture”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70</a:t>
            </a:fld>
            <a:endParaRPr lang="en-US"/>
          </a:p>
        </p:txBody>
      </p:sp>
    </p:spTree>
    <p:extLst>
      <p:ext uri="{BB962C8B-B14F-4D97-AF65-F5344CB8AC3E}">
        <p14:creationId xmlns:p14="http://schemas.microsoft.com/office/powerpoint/2010/main" val="176859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One </a:t>
            </a:r>
            <a:r>
              <a:rPr lang="en-US" sz="1000" dirty="0"/>
              <a:t>significant change in the new guide is that the researcher and the administrator can no longer go directly to the Tri Agency to resolve issues around interpretation and decisions. These will need to be resolved in house. It will be the representative of the institution, in our case ORS and RA who can contact the appropriate agency if and when required. You can consult a multidisciplinary team through tagfa@sfu.ca to help you in your interpretation so you are well supported.</a:t>
            </a:r>
          </a:p>
        </p:txBody>
      </p:sp>
      <p:sp>
        <p:nvSpPr>
          <p:cNvPr id="4" name="Slide Number Placeholder 3"/>
          <p:cNvSpPr>
            <a:spLocks noGrp="1"/>
          </p:cNvSpPr>
          <p:nvPr>
            <p:ph type="sldNum" sz="quarter" idx="10"/>
          </p:nvPr>
        </p:nvSpPr>
        <p:spPr/>
        <p:txBody>
          <a:bodyPr/>
          <a:lstStyle/>
          <a:p>
            <a:fld id="{E162F7FF-80E9-EA46-8276-FB972CB01D29}" type="slidenum">
              <a:rPr lang="en-US" smtClean="0"/>
              <a:t>8</a:t>
            </a:fld>
            <a:endParaRPr lang="en-US" dirty="0"/>
          </a:p>
        </p:txBody>
      </p:sp>
    </p:spTree>
    <p:extLst>
      <p:ext uri="{BB962C8B-B14F-4D97-AF65-F5344CB8AC3E}">
        <p14:creationId xmlns:p14="http://schemas.microsoft.com/office/powerpoint/2010/main" val="236236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sz="1000" dirty="0" smtClean="0"/>
              <a:t>There </a:t>
            </a:r>
            <a:r>
              <a:rPr lang="fr-CA" sz="1000" dirty="0" err="1"/>
              <a:t>is</a:t>
            </a:r>
            <a:r>
              <a:rPr lang="fr-CA" sz="1000" dirty="0"/>
              <a:t> no  change in terms of residual balances but a reminder might be </a:t>
            </a:r>
            <a:r>
              <a:rPr lang="fr-CA" sz="1000" dirty="0" err="1"/>
              <a:t>helpful</a:t>
            </a:r>
            <a:r>
              <a:rPr lang="fr-CA" sz="1000" dirty="0"/>
              <a:t>: </a:t>
            </a:r>
          </a:p>
          <a:p>
            <a:pPr marL="171450" indent="-171450">
              <a:buFontTx/>
              <a:buChar char="-"/>
            </a:pPr>
            <a:r>
              <a:rPr lang="en-CA" sz="1000" dirty="0"/>
              <a:t>For CIHR: Any residual balance must be returned to the Agency.</a:t>
            </a:r>
          </a:p>
          <a:p>
            <a:pPr marL="174708" indent="-174708" defTabSz="931774">
              <a:buFontTx/>
              <a:buChar char="-"/>
              <a:defRPr/>
            </a:pPr>
            <a:r>
              <a:rPr lang="en-CA" sz="1000" dirty="0"/>
              <a:t>NSERC and SSHRC: Residual balance may be transferred to a special Agency-specific account known as a General Research Fund (GRF). The process is described on the ORS website. </a:t>
            </a:r>
          </a:p>
          <a:p>
            <a:pPr marL="174708" indent="-174708" defTabSz="931774">
              <a:buFontTx/>
              <a:buChar char="-"/>
              <a:defRPr/>
            </a:pPr>
            <a:endParaRPr lang="en-CA" sz="1000" dirty="0"/>
          </a:p>
          <a:p>
            <a:pPr marL="174708" indent="-174708" defTabSz="931774">
              <a:buFontTx/>
              <a:buChar char="-"/>
              <a:defRPr/>
            </a:pPr>
            <a:r>
              <a:rPr lang="en-CA" sz="1000" dirty="0"/>
              <a:t>There is, however a change regarding transfer of funds. Until now TA funds could only be transferred once and could not be transferred from there to a tertiary institution. From April 1, </a:t>
            </a:r>
            <a:r>
              <a:rPr lang="en-CA" sz="1000" dirty="0" smtClean="0"/>
              <a:t>tertiary institutions </a:t>
            </a:r>
            <a:r>
              <a:rPr lang="en-CA" sz="1000" dirty="0"/>
              <a:t>will be able to receive funds as well. This is not in scope for this training, please contact ors@sfu.ca if you require </a:t>
            </a:r>
            <a:r>
              <a:rPr lang="en-CA" sz="1000" dirty="0" smtClean="0"/>
              <a:t>tertiary </a:t>
            </a:r>
            <a:r>
              <a:rPr lang="en-CA" sz="1000" dirty="0"/>
              <a:t>transfers. </a:t>
            </a:r>
          </a:p>
        </p:txBody>
      </p:sp>
      <p:sp>
        <p:nvSpPr>
          <p:cNvPr id="4" name="Slide Number Placeholder 3"/>
          <p:cNvSpPr>
            <a:spLocks noGrp="1"/>
          </p:cNvSpPr>
          <p:nvPr>
            <p:ph type="sldNum" sz="quarter" idx="10"/>
          </p:nvPr>
        </p:nvSpPr>
        <p:spPr/>
        <p:txBody>
          <a:bodyPr/>
          <a:lstStyle/>
          <a:p>
            <a:fld id="{E162F7FF-80E9-EA46-8276-FB972CB01D29}" type="slidenum">
              <a:rPr lang="en-US" smtClean="0"/>
              <a:t>9</a:t>
            </a:fld>
            <a:endParaRPr lang="en-US" dirty="0"/>
          </a:p>
        </p:txBody>
      </p:sp>
    </p:spTree>
    <p:extLst>
      <p:ext uri="{BB962C8B-B14F-4D97-AF65-F5344CB8AC3E}">
        <p14:creationId xmlns:p14="http://schemas.microsoft.com/office/powerpoint/2010/main" val="277386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BAR | Title Page with side im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B2EDA9-BA65-7D43-B2F9-A634420DBC76}"/>
              </a:ext>
            </a:extLst>
          </p:cNvPr>
          <p:cNvSpPr txBox="1"/>
          <p:nvPr userDrawn="1"/>
        </p:nvSpPr>
        <p:spPr>
          <a:xfrm>
            <a:off x="0" y="0"/>
            <a:ext cx="5380038" cy="6864536"/>
          </a:xfrm>
          <a:prstGeom prst="rect">
            <a:avLst/>
          </a:prstGeom>
          <a:solidFill>
            <a:srgbClr val="CC0633"/>
          </a:solidFill>
        </p:spPr>
        <p:txBody>
          <a:bodyPr wrap="square" rtlCol="0">
            <a:spAutoFit/>
          </a:bodyPr>
          <a:lstStyle/>
          <a:p>
            <a:endParaRPr lang="en-US" dirty="0"/>
          </a:p>
        </p:txBody>
      </p:sp>
      <p:sp>
        <p:nvSpPr>
          <p:cNvPr id="4" name="Picture Placeholder 3"/>
          <p:cNvSpPr>
            <a:spLocks noGrp="1"/>
          </p:cNvSpPr>
          <p:nvPr>
            <p:ph type="pic" sz="quarter" idx="11"/>
          </p:nvPr>
        </p:nvSpPr>
        <p:spPr>
          <a:xfrm>
            <a:off x="5380038" y="186"/>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endParaRPr lang="en-US" dirty="0"/>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a:noFill/>
          <a:ln>
            <a:noFill/>
          </a:ln>
        </p:spPr>
        <p:txBody>
          <a:bodyPr anchor="t">
            <a:noAutofit/>
          </a:bodyPr>
          <a:lstStyle>
            <a:lvl1pPr algn="l">
              <a:defRPr sz="6000">
                <a:ln>
                  <a:noFill/>
                </a:ln>
                <a:solidFill>
                  <a:schemeClr val="bg1"/>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02354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8"/>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0" y="2052638"/>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328538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0"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65017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7"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0" y="2052638"/>
            <a:ext cx="4185397" cy="35448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5"/>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88501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10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dirty="0"/>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18"/>
            <a:ext cx="8054662" cy="1325563"/>
          </a:xfrm>
        </p:spPr>
        <p:txBody>
          <a:bodyPr/>
          <a:lstStyle>
            <a:lvl1pPr>
              <a:defRPr sz="36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111092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p>
            <a:endParaRPr lang="en-US"/>
          </a:p>
        </p:txBody>
      </p:sp>
      <p:sp>
        <p:nvSpPr>
          <p:cNvPr id="3"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393560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R | Title Page with side image">
    <p:spTree>
      <p:nvGrpSpPr>
        <p:cNvPr id="1" name=""/>
        <p:cNvGrpSpPr/>
        <p:nvPr/>
      </p:nvGrpSpPr>
      <p:grpSpPr>
        <a:xfrm>
          <a:off x="0" y="0"/>
          <a:ext cx="0" cy="0"/>
          <a:chOff x="0" y="0"/>
          <a:chExt cx="0" cy="0"/>
        </a:xfrm>
      </p:grpSpPr>
      <p:sp>
        <p:nvSpPr>
          <p:cNvPr id="6" name="Rectangle 5"/>
          <p:cNvSpPr/>
          <p:nvPr userDrawn="1"/>
        </p:nvSpPr>
        <p:spPr>
          <a:xfrm>
            <a:off x="5380038" y="-6350"/>
            <a:ext cx="3763962" cy="686435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Picture Placeholder 3"/>
          <p:cNvSpPr>
            <a:spLocks noGrp="1"/>
          </p:cNvSpPr>
          <p:nvPr>
            <p:ph type="pic" sz="quarter" idx="11"/>
          </p:nvPr>
        </p:nvSpPr>
        <p:spPr>
          <a:xfrm>
            <a:off x="5380038" y="0"/>
            <a:ext cx="3763962" cy="6864350"/>
          </a:xfrm>
        </p:spPr>
        <p:txBody>
          <a:bodyPr/>
          <a:lstStyle/>
          <a:p>
            <a:endParaRPr lang="en-US"/>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endParaRPr lang="en-US" dirty="0"/>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245302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BAR | Title Page with top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24254-722A-B146-BECC-4895EC4DA86A}"/>
              </a:ext>
            </a:extLst>
          </p:cNvPr>
          <p:cNvSpPr txBox="1"/>
          <p:nvPr userDrawn="1"/>
        </p:nvSpPr>
        <p:spPr>
          <a:xfrm>
            <a:off x="0" y="3743324"/>
            <a:ext cx="9143999" cy="3114675"/>
          </a:xfrm>
          <a:prstGeom prst="rect">
            <a:avLst/>
          </a:prstGeom>
          <a:solidFill>
            <a:srgbClr val="CC0633"/>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A9135019-64D5-5141-B3AA-B6B20940587F}"/>
              </a:ext>
            </a:extLst>
          </p:cNvPr>
          <p:cNvSpPr>
            <a:spLocks noGrp="1"/>
          </p:cNvSpPr>
          <p:nvPr>
            <p:ph type="ctrTitle" hasCustomPrompt="1"/>
          </p:nvPr>
        </p:nvSpPr>
        <p:spPr>
          <a:xfrm>
            <a:off x="730666" y="4101752"/>
            <a:ext cx="7772400" cy="3278721"/>
          </a:xfrm>
        </p:spPr>
        <p:txBody>
          <a:bodyPr anchor="t">
            <a:noAutofit/>
          </a:bodyPr>
          <a:lstStyle>
            <a:lvl1pPr algn="l">
              <a:defRPr sz="6000">
                <a:solidFill>
                  <a:schemeClr val="bg1"/>
                </a:solidFill>
              </a:defRPr>
            </a:lvl1pPr>
          </a:lstStyle>
          <a:p>
            <a:r>
              <a:rPr lang="en-US" dirty="0"/>
              <a:t>PRESENTATION</a:t>
            </a:r>
            <a:br>
              <a:rPr lang="en-US" dirty="0"/>
            </a:br>
            <a:r>
              <a:rPr lang="en-US" dirty="0"/>
              <a:t>TITLE PAGE</a:t>
            </a:r>
            <a:br>
              <a:rPr lang="en-US" dirty="0"/>
            </a:br>
            <a:r>
              <a:rPr lang="en-US" dirty="0"/>
              <a:t>WITH TOP IMAGE</a:t>
            </a:r>
          </a:p>
        </p:txBody>
      </p:sp>
      <p:sp>
        <p:nvSpPr>
          <p:cNvPr id="6" name="Picture Placeholder 3"/>
          <p:cNvSpPr>
            <a:spLocks noGrp="1"/>
          </p:cNvSpPr>
          <p:nvPr>
            <p:ph type="pic" sz="quarter" idx="11"/>
          </p:nvPr>
        </p:nvSpPr>
        <p:spPr>
          <a:xfrm>
            <a:off x="0" y="-1"/>
            <a:ext cx="9144000" cy="3743325"/>
          </a:xfrm>
        </p:spPr>
        <p:txBody>
          <a:bodyPr/>
          <a:lstStyle/>
          <a:p>
            <a:endParaRPr lang="en-US"/>
          </a:p>
        </p:txBody>
      </p:sp>
      <p:pic>
        <p:nvPicPr>
          <p:cNvPr id="8" name="Picture 7">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83489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R | Title Page with top image">
    <p:spTree>
      <p:nvGrpSpPr>
        <p:cNvPr id="1" name=""/>
        <p:cNvGrpSpPr/>
        <p:nvPr/>
      </p:nvGrpSpPr>
      <p:grpSpPr>
        <a:xfrm>
          <a:off x="0" y="0"/>
          <a:ext cx="0" cy="0"/>
          <a:chOff x="0" y="0"/>
          <a:chExt cx="0" cy="0"/>
        </a:xfrm>
      </p:grpSpPr>
      <p:sp>
        <p:nvSpPr>
          <p:cNvPr id="3" name="Rectangle 2"/>
          <p:cNvSpPr/>
          <p:nvPr userDrawn="1"/>
        </p:nvSpPr>
        <p:spPr>
          <a:xfrm>
            <a:off x="0" y="-6351"/>
            <a:ext cx="9144000" cy="3830855"/>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Picture Placeholder 3"/>
          <p:cNvSpPr>
            <a:spLocks noGrp="1"/>
          </p:cNvSpPr>
          <p:nvPr>
            <p:ph type="pic" sz="quarter" idx="11"/>
          </p:nvPr>
        </p:nvSpPr>
        <p:spPr>
          <a:xfrm>
            <a:off x="0" y="-1"/>
            <a:ext cx="9144000" cy="3830855"/>
          </a:xfrm>
        </p:spPr>
        <p:txBody>
          <a:bodyPr/>
          <a:lstStyle/>
          <a:p>
            <a:endParaRPr lang="en-US"/>
          </a:p>
        </p:txBody>
      </p:sp>
      <p:sp>
        <p:nvSpPr>
          <p:cNvPr id="4" name="Title 1">
            <a:extLst>
              <a:ext uri="{FF2B5EF4-FFF2-40B4-BE49-F238E27FC236}">
                <a16:creationId xmlns:a16="http://schemas.microsoft.com/office/drawing/2014/main" id="{A46B9196-03E0-1243-81CF-AEC41C822380}"/>
              </a:ext>
            </a:extLst>
          </p:cNvPr>
          <p:cNvSpPr>
            <a:spLocks noGrp="1"/>
          </p:cNvSpPr>
          <p:nvPr>
            <p:ph type="ctrTitle" hasCustomPrompt="1"/>
          </p:nvPr>
        </p:nvSpPr>
        <p:spPr>
          <a:xfrm>
            <a:off x="730666" y="4101752"/>
            <a:ext cx="7772400"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TOP IMAGE</a:t>
            </a:r>
          </a:p>
        </p:txBody>
      </p:sp>
      <p:pic>
        <p:nvPicPr>
          <p:cNvPr id="6" name="Picture 5">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43170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BAR | Title Page without ima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C29D96-D707-B34D-8402-C357832A3C7A}"/>
              </a:ext>
            </a:extLst>
          </p:cNvPr>
          <p:cNvSpPr txBox="1"/>
          <p:nvPr userDrawn="1"/>
        </p:nvSpPr>
        <p:spPr>
          <a:xfrm>
            <a:off x="0" y="1386479"/>
            <a:ext cx="9144000" cy="4025463"/>
          </a:xfrm>
          <a:prstGeom prst="rect">
            <a:avLst/>
          </a:prstGeom>
          <a:solidFill>
            <a:srgbClr val="CC0633"/>
          </a:solidFill>
        </p:spPr>
        <p:txBody>
          <a:bodyPr wrap="square" rtlCol="0">
            <a:spAutoFit/>
          </a:bodyPr>
          <a:lstStyle/>
          <a:p>
            <a:endParaRPr lang="en-US" dirty="0"/>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lvl1pPr>
              <a:defRPr>
                <a:solidFill>
                  <a:srgbClr val="4D4D4C"/>
                </a:solidFill>
              </a:defRPr>
            </a:lvl1pPr>
          </a:lstStyle>
          <a:p>
            <a:endParaRPr lang="en-US" dirty="0"/>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
        <p:nvSpPr>
          <p:cNvPr id="5" name="Title 1">
            <a:extLst>
              <a:ext uri="{FF2B5EF4-FFF2-40B4-BE49-F238E27FC236}">
                <a16:creationId xmlns:a16="http://schemas.microsoft.com/office/drawing/2014/main" id="{C9131F03-220F-7843-B21F-44753B90782B}"/>
              </a:ext>
            </a:extLst>
          </p:cNvPr>
          <p:cNvSpPr>
            <a:spLocks noGrp="1"/>
          </p:cNvSpPr>
          <p:nvPr>
            <p:ph type="ctrTitle" hasCustomPrompt="1"/>
          </p:nvPr>
        </p:nvSpPr>
        <p:spPr>
          <a:xfrm>
            <a:off x="730666" y="1915764"/>
            <a:ext cx="7772400" cy="3278721"/>
          </a:xfrm>
        </p:spPr>
        <p:txBody>
          <a:bodyPr anchor="t">
            <a:noAutofit/>
          </a:bodyPr>
          <a:lstStyle>
            <a:lvl1pPr algn="l">
              <a:defRPr sz="7200">
                <a:solidFill>
                  <a:schemeClr val="bg1"/>
                </a:solidFill>
              </a:defRPr>
            </a:lvl1pPr>
          </a:lstStyle>
          <a:p>
            <a:r>
              <a:rPr lang="en-US" dirty="0"/>
              <a:t>PRESENTATION</a:t>
            </a:r>
            <a:br>
              <a:rPr lang="en-US" dirty="0"/>
            </a:br>
            <a:r>
              <a:rPr lang="en-US" dirty="0"/>
              <a:t>TITLE PAGE</a:t>
            </a:r>
            <a:br>
              <a:rPr lang="en-US" dirty="0"/>
            </a:br>
            <a:r>
              <a:rPr lang="en-US" dirty="0"/>
              <a:t>WITHOUT IMAGE</a:t>
            </a:r>
          </a:p>
        </p:txBody>
      </p:sp>
    </p:spTree>
    <p:extLst>
      <p:ext uri="{BB962C8B-B14F-4D97-AF65-F5344CB8AC3E}">
        <p14:creationId xmlns:p14="http://schemas.microsoft.com/office/powerpoint/2010/main" val="22831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R | Title Page without imag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140F4F-0E75-ED4A-90B8-D9886065EBC1}"/>
              </a:ext>
            </a:extLst>
          </p:cNvPr>
          <p:cNvSpPr txBox="1"/>
          <p:nvPr userDrawn="1"/>
        </p:nvSpPr>
        <p:spPr>
          <a:xfrm>
            <a:off x="0" y="0"/>
            <a:ext cx="9144000" cy="6858000"/>
          </a:xfrm>
          <a:prstGeom prst="rect">
            <a:avLst/>
          </a:prstGeom>
          <a:solidFill>
            <a:srgbClr val="CC06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7C99B31A-829C-DC4E-8280-930D2537D48A}"/>
              </a:ext>
            </a:extLst>
          </p:cNvPr>
          <p:cNvSpPr txBox="1"/>
          <p:nvPr userDrawn="1"/>
        </p:nvSpPr>
        <p:spPr>
          <a:xfrm>
            <a:off x="1" y="1376854"/>
            <a:ext cx="9144000" cy="4025463"/>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ctrTitle" hasCustomPrompt="1"/>
          </p:nvPr>
        </p:nvSpPr>
        <p:spPr>
          <a:xfrm>
            <a:off x="730666" y="1873722"/>
            <a:ext cx="7772400" cy="3278721"/>
          </a:xfrm>
        </p:spPr>
        <p:txBody>
          <a:bodyPr anchor="t">
            <a:noAutofit/>
          </a:bodyPr>
          <a:lstStyle>
            <a:lvl1pPr algn="l">
              <a:defRPr sz="7200">
                <a:solidFill>
                  <a:srgbClr val="CC0633"/>
                </a:solidFill>
              </a:defRPr>
            </a:lvl1pPr>
          </a:lstStyle>
          <a:p>
            <a:r>
              <a:rPr lang="en-US" dirty="0"/>
              <a:t>PRESENTATION</a:t>
            </a:r>
            <a:br>
              <a:rPr lang="en-US" dirty="0"/>
            </a:br>
            <a:r>
              <a:rPr lang="en-US" dirty="0"/>
              <a:t>TITLE PAGE</a:t>
            </a:r>
            <a:br>
              <a:rPr lang="en-US" dirty="0"/>
            </a:br>
            <a:r>
              <a:rPr lang="en-US" dirty="0"/>
              <a:t>WITHOUT IMAGE</a:t>
            </a:r>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p>
            <a:endParaRPr lang="en-US" dirty="0"/>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75507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1069975" indent="-1069975">
              <a:buFontTx/>
              <a:buBlip>
                <a:blip r:embed="rId2"/>
              </a:buBlip>
              <a:tabLst/>
              <a:defRPr>
                <a:solidFill>
                  <a:srgbClr val="54585A"/>
                </a:solidFill>
              </a:defRPr>
            </a:lvl1pPr>
            <a:lvl2pPr marL="1377950" indent="-920750">
              <a:buFontTx/>
              <a:buBlip>
                <a:blip r:embed="rId2"/>
              </a:buBlip>
              <a:tabLst/>
              <a:defRPr>
                <a:solidFill>
                  <a:srgbClr val="54585A"/>
                </a:solidFill>
              </a:defRPr>
            </a:lvl2pPr>
            <a:lvl3pPr marL="1736725" indent="-822325">
              <a:buFontTx/>
              <a:buBlip>
                <a:blip r:embed="rId2"/>
              </a:buBlip>
              <a:tabLst/>
              <a:defRPr>
                <a:solidFill>
                  <a:srgbClr val="54585A"/>
                </a:solidFill>
              </a:defRPr>
            </a:lvl3pPr>
            <a:lvl4pPr marL="2090738" indent="-719138">
              <a:buFontTx/>
              <a:buBlip>
                <a:blip r:embed="rId2"/>
              </a:buBlip>
              <a:tabLst/>
              <a:defRPr>
                <a:solidFill>
                  <a:srgbClr val="54585A"/>
                </a:solidFill>
              </a:defRPr>
            </a:lvl4pPr>
            <a:lvl5pPr marL="2540000" indent="-7112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691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1069975" indent="-1069975">
              <a:buFontTx/>
              <a:buBlip>
                <a:blip r:embed="rId2"/>
              </a:buBlip>
              <a:tabLst/>
              <a:defRPr>
                <a:solidFill>
                  <a:srgbClr val="54585A"/>
                </a:solidFill>
              </a:defRPr>
            </a:lvl1pPr>
            <a:lvl2pPr marL="1377950" indent="-920750">
              <a:buFontTx/>
              <a:buBlip>
                <a:blip r:embed="rId2"/>
              </a:buBlip>
              <a:tabLst/>
              <a:defRPr>
                <a:solidFill>
                  <a:srgbClr val="54585A"/>
                </a:solidFill>
              </a:defRPr>
            </a:lvl2pPr>
            <a:lvl3pPr marL="1736725" indent="-822325">
              <a:buFontTx/>
              <a:buBlip>
                <a:blip r:embed="rId2"/>
              </a:buBlip>
              <a:tabLst/>
              <a:defRPr>
                <a:solidFill>
                  <a:srgbClr val="54585A"/>
                </a:solidFill>
              </a:defRPr>
            </a:lvl3pPr>
            <a:lvl4pPr marL="2090738" indent="-719138">
              <a:buFontTx/>
              <a:buBlip>
                <a:blip r:embed="rId2"/>
              </a:buBlip>
              <a:tabLst/>
              <a:defRPr>
                <a:solidFill>
                  <a:srgbClr val="54585A"/>
                </a:solidFill>
              </a:defRPr>
            </a:lvl4pPr>
            <a:lvl5pPr marL="2540000" indent="-7112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178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1200150" indent="-393700">
              <a:buFont typeface="+mj-lt"/>
              <a:buAutoNum type="arabicPeriod"/>
              <a:tabLst/>
              <a:defRPr b="0">
                <a:solidFill>
                  <a:srgbClr val="54585A"/>
                </a:solidFill>
                <a:latin typeface="Times" charset="0"/>
                <a:ea typeface="Times" charset="0"/>
                <a:cs typeface="Times" charset="0"/>
              </a:defRPr>
            </a:lvl1pPr>
            <a:lvl2pPr marL="1466850" indent="-309563">
              <a:buFont typeface="+mj-lt"/>
              <a:buAutoNum type="arabicPeriod"/>
              <a:tabLst/>
              <a:defRPr b="0">
                <a:solidFill>
                  <a:srgbClr val="54585A"/>
                </a:solidFill>
                <a:latin typeface="Times" charset="0"/>
                <a:ea typeface="Times" charset="0"/>
                <a:cs typeface="Times" charset="0"/>
              </a:defRPr>
            </a:lvl2pPr>
            <a:lvl3pPr marL="1784350" indent="-274638">
              <a:buFont typeface="+mj-lt"/>
              <a:buAutoNum type="arabicPeriod"/>
              <a:tabLst/>
              <a:defRPr b="0">
                <a:solidFill>
                  <a:srgbClr val="54585A"/>
                </a:solidFill>
                <a:latin typeface="Times" charset="0"/>
                <a:ea typeface="Times" charset="0"/>
                <a:cs typeface="Times" charset="0"/>
              </a:defRPr>
            </a:lvl3pPr>
            <a:lvl4pPr marL="2092325" indent="-265113">
              <a:buFont typeface="+mj-lt"/>
              <a:buAutoNum type="arabicPeriod"/>
              <a:tabLst/>
              <a:defRPr b="0">
                <a:solidFill>
                  <a:srgbClr val="54585A"/>
                </a:solidFill>
                <a:latin typeface="Times" charset="0"/>
                <a:ea typeface="Times" charset="0"/>
                <a:cs typeface="Times" charset="0"/>
              </a:defRPr>
            </a:lvl4pPr>
            <a:lvl5pPr marL="2359025" indent="-274638">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867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41266"/>
            <a:ext cx="7886700" cy="849423"/>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329698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322937"/>
            <a:ext cx="2057400" cy="365125"/>
          </a:xfrm>
          <a:prstGeom prst="rect">
            <a:avLst/>
          </a:prstGeom>
        </p:spPr>
        <p:txBody>
          <a:bodyPr vert="horz" lIns="91440" tIns="45720" rIns="91440" bIns="45720" rtlCol="0" anchor="ctr"/>
          <a:lstStyle>
            <a:lvl1pPr algn="l">
              <a:defRPr sz="1600" b="1">
                <a:solidFill>
                  <a:schemeClr val="bg1"/>
                </a:solidFill>
                <a:latin typeface="Trebuchet MS" panose="020B0703020202090204" pitchFamily="34" charset="0"/>
              </a:defRPr>
            </a:lvl1pPr>
          </a:lstStyle>
          <a:p>
            <a:endParaRPr lang="en-US" dirty="0"/>
          </a:p>
        </p:txBody>
      </p:sp>
      <p:pic>
        <p:nvPicPr>
          <p:cNvPr id="10" name="Picture 9">
            <a:extLst>
              <a:ext uri="{FF2B5EF4-FFF2-40B4-BE49-F238E27FC236}">
                <a16:creationId xmlns:a16="http://schemas.microsoft.com/office/drawing/2014/main" id="{3913B9BE-9F57-4747-AEFA-02E77983E8B9}"/>
              </a:ext>
            </a:extLst>
          </p:cNvPr>
          <p:cNvPicPr>
            <a:picLocks noChangeAspect="1"/>
          </p:cNvPicPr>
          <p:nvPr userDrawn="1"/>
        </p:nvPicPr>
        <p:blipFill>
          <a:blip r:embed="rId9"/>
          <a:stretch>
            <a:fillRect/>
          </a:stretch>
        </p:blipFill>
        <p:spPr>
          <a:xfrm>
            <a:off x="7233480" y="0"/>
            <a:ext cx="1281870" cy="640935"/>
          </a:xfrm>
          <a:prstGeom prst="rect">
            <a:avLst/>
          </a:prstGeom>
        </p:spPr>
      </p:pic>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4021742897"/>
      </p:ext>
    </p:extLst>
  </p:cSld>
  <p:clrMap bg1="lt1" tx1="dk1" bg2="lt2" tx2="dk2" accent1="accent1" accent2="accent2" accent3="accent3" accent4="accent4" accent5="accent5" accent6="accent6" hlink="hlink" folHlink="folHlink"/>
  <p:sldLayoutIdLst>
    <p:sldLayoutId id="2147483678" r:id="rId1"/>
    <p:sldLayoutId id="2147483693" r:id="rId2"/>
    <p:sldLayoutId id="2147483707" r:id="rId3"/>
    <p:sldLayoutId id="2147483708" r:id="rId4"/>
    <p:sldLayoutId id="2147483694" r:id="rId5"/>
    <p:sldLayoutId id="2147483661" r:id="rId6"/>
    <p:sldLayoutId id="2147483711" r:id="rId7"/>
  </p:sldLayoutIdLst>
  <p:hf hdr="0" dt="0"/>
  <p:txStyles>
    <p:titleStyle>
      <a:lvl1pPr algn="l" defTabSz="914400" rtl="0" eaLnBrk="1" latinLnBrk="0" hangingPunct="1">
        <a:lnSpc>
          <a:spcPct val="90000"/>
        </a:lnSpc>
        <a:spcBef>
          <a:spcPct val="0"/>
        </a:spcBef>
        <a:buNone/>
        <a:defRPr sz="4400" kern="1200">
          <a:solidFill>
            <a:srgbClr val="CC0633"/>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2917555359"/>
      </p:ext>
    </p:extLst>
  </p:cSld>
  <p:clrMap bg1="lt1" tx1="dk1" bg2="lt2" tx2="dk2" accent1="accent1" accent2="accent2" accent3="accent3" accent4="accent4" accent5="accent5" accent6="accent6" hlink="hlink" folHlink="folHlink"/>
  <p:sldLayoutIdLst>
    <p:sldLayoutId id="2147483699" r:id="rId1"/>
    <p:sldLayoutId id="2147483709" r:id="rId2"/>
    <p:sldLayoutId id="2147483700" r:id="rId3"/>
    <p:sldLayoutId id="2147483703" r:id="rId4"/>
    <p:sldLayoutId id="2147483701" r:id="rId5"/>
    <p:sldLayoutId id="2147483706" r:id="rId6"/>
    <p:sldLayoutId id="2147483710" r:id="rId7"/>
  </p:sldLayoutIdLst>
  <p:hf hdr="0" dt="0"/>
  <p:txStyles>
    <p:title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p:titleStyle>
    <p:bodyStyle>
      <a:lvl1pPr marL="0" indent="0" algn="l" defTabSz="914400" rtl="0" eaLnBrk="1" latinLnBrk="0" hangingPunct="1">
        <a:lnSpc>
          <a:spcPct val="90000"/>
        </a:lnSpc>
        <a:spcBef>
          <a:spcPts val="1000"/>
        </a:spcBef>
        <a:buFont typeface="STIXGeneral-Regular" pitchFamily="2" charset="2"/>
        <a:buNone/>
        <a:defRPr lang="en-US" sz="2800" kern="1200" dirty="0">
          <a:solidFill>
            <a:srgbClr val="D82139"/>
          </a:solidFill>
          <a:latin typeface="Times" pitchFamily="2" charset="0"/>
          <a:ea typeface="+mn-ea"/>
          <a:cs typeface="+mn-cs"/>
        </a:defRPr>
      </a:lvl1pPr>
      <a:lvl2pPr marL="457200" indent="0" algn="l" defTabSz="914400" rtl="0" eaLnBrk="1" latinLnBrk="0" hangingPunct="1">
        <a:lnSpc>
          <a:spcPct val="90000"/>
        </a:lnSpc>
        <a:spcBef>
          <a:spcPts val="500"/>
        </a:spcBef>
        <a:buFont typeface="STIXGeneral-Regular" pitchFamily="2" charset="2"/>
        <a:buNone/>
        <a:tabLst/>
        <a:defRPr lang="en-US" sz="2400" kern="1200" dirty="0">
          <a:solidFill>
            <a:srgbClr val="D82139"/>
          </a:solidFill>
          <a:latin typeface="Times" pitchFamily="2" charset="0"/>
          <a:ea typeface="+mn-ea"/>
          <a:cs typeface="+mn-cs"/>
        </a:defRPr>
      </a:lvl2pPr>
      <a:lvl3pPr marL="914400" indent="0" algn="l" defTabSz="914400" rtl="0" eaLnBrk="1" latinLnBrk="0" hangingPunct="1">
        <a:lnSpc>
          <a:spcPct val="90000"/>
        </a:lnSpc>
        <a:spcBef>
          <a:spcPts val="500"/>
        </a:spcBef>
        <a:buFont typeface="STIXGeneral-Regular" pitchFamily="2" charset="2"/>
        <a:buNone/>
        <a:defRPr lang="en-US" sz="2000" kern="1200" dirty="0">
          <a:solidFill>
            <a:srgbClr val="D82139"/>
          </a:solidFill>
          <a:latin typeface="Times" pitchFamily="2" charset="0"/>
          <a:ea typeface="+mn-ea"/>
          <a:cs typeface="+mn-cs"/>
        </a:defRPr>
      </a:lvl3pPr>
      <a:lvl4pPr marL="13716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4pPr>
      <a:lvl5pPr marL="18288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2564816104"/>
      </p:ext>
    </p:extLst>
  </p:cSld>
  <p:clrMap bg1="lt1" tx1="dk1" bg2="lt2" tx2="dk2" accent1="accent1" accent2="accent2" accent3="accent3" accent4="accent4" accent5="accent5" accent6="accent6" hlink="hlink" folHlink="folHlink"/>
  <p:sldLayoutIdLst>
    <p:sldLayoutId id="214748370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hyperlink" Target="mailto:ors@sfu.c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s://rcr.ethics.gc.ca/eng/framework-cadre.html"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5.jpe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hyperlink" Target="https://www.sfu.ca/research/resources/managing-your-award/eligible-expenses/tri-agency-changes-april-2020" TargetMode="External"/><Relationship Id="rId4" Type="http://schemas.openxmlformats.org/officeDocument/2006/relationships/hyperlink" Target="mailto:tagfa@sfu.ca"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nserc-crsng.gc.ca/InterAgency-Interorganismes/TAFA-AFTO/index_eng.asp" TargetMode="External"/><Relationship Id="rId7"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8.xml"/><Relationship Id="rId6" Type="http://schemas.openxmlformats.org/officeDocument/2006/relationships/hyperlink" Target="https://cihr-irsc.gc.ca/lms/e/gen-tagfa-vgt/" TargetMode="External"/><Relationship Id="rId5" Type="http://schemas.openxmlformats.org/officeDocument/2006/relationships/hyperlink" Target="https://www.nserc-crsng.gc.ca/InterAgency-Interorganismes/TAFA-AFTO/roles_responsibilities-roles_responsabilites_eng.asp" TargetMode="External"/><Relationship Id="rId4" Type="http://schemas.openxmlformats.org/officeDocument/2006/relationships/hyperlink" Target="https://www.nserc-crsng.gc.ca/InterAgency-Interorganismes/TAFA-AFTO/faq-faq_eng.asp"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D0164EB-59A3-F34F-8705-99AC061BA25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a:ext>
            </a:extLst>
          </a:blip>
          <a:srcRect l="50" r="50"/>
          <a:stretch/>
        </p:blipFill>
        <p:spPr/>
      </p:pic>
      <p:sp>
        <p:nvSpPr>
          <p:cNvPr id="2" name="Title 1">
            <a:extLst>
              <a:ext uri="{FF2B5EF4-FFF2-40B4-BE49-F238E27FC236}">
                <a16:creationId xmlns:a16="http://schemas.microsoft.com/office/drawing/2014/main" id="{D17EACB3-68D7-984F-9577-BEEAA5DCBCBF}"/>
              </a:ext>
            </a:extLst>
          </p:cNvPr>
          <p:cNvSpPr>
            <a:spLocks noGrp="1"/>
          </p:cNvSpPr>
          <p:nvPr>
            <p:ph type="ctrTitle"/>
          </p:nvPr>
        </p:nvSpPr>
        <p:spPr>
          <a:xfrm>
            <a:off x="1" y="503239"/>
            <a:ext cx="5380038" cy="4348980"/>
          </a:xfrm>
        </p:spPr>
        <p:txBody>
          <a:bodyPr/>
          <a:lstStyle/>
          <a:p>
            <a:r>
              <a:rPr lang="en-US" sz="4400" dirty="0"/>
              <a:t>SFU Information Session For Researchers </a:t>
            </a:r>
            <a:br>
              <a:rPr lang="en-US" sz="4400" dirty="0"/>
            </a:br>
            <a:r>
              <a:rPr lang="en-US" sz="4400" dirty="0"/>
              <a:t/>
            </a:r>
            <a:br>
              <a:rPr lang="en-US" sz="4400" dirty="0"/>
            </a:br>
            <a:r>
              <a:rPr lang="en-US" sz="4400" dirty="0"/>
              <a:t>Tri-Agency Guide on Financial Administration (TAGFA)</a:t>
            </a:r>
            <a:br>
              <a:rPr lang="en-US" sz="4400" dirty="0"/>
            </a:br>
            <a:r>
              <a:rPr lang="en-US" sz="1400" dirty="0"/>
              <a:t/>
            </a:r>
            <a:br>
              <a:rPr lang="en-US" sz="1400" dirty="0"/>
            </a:br>
            <a:r>
              <a:rPr lang="en-US" sz="2000" dirty="0" err="1"/>
              <a:t>Anikó</a:t>
            </a:r>
            <a:r>
              <a:rPr lang="en-US" sz="2000" dirty="0"/>
              <a:t> </a:t>
            </a:r>
            <a:r>
              <a:rPr lang="en-US" sz="2000" dirty="0" err="1"/>
              <a:t>Takács</a:t>
            </a:r>
            <a:r>
              <a:rPr lang="en-US" sz="2000" dirty="0"/>
              <a:t>-Cox - Research Services</a:t>
            </a:r>
            <a:br>
              <a:rPr lang="en-US" sz="2000" dirty="0"/>
            </a:br>
            <a:r>
              <a:rPr lang="en-US" sz="2000" dirty="0"/>
              <a:t>Claudia Faria - Research Accounting</a:t>
            </a:r>
          </a:p>
        </p:txBody>
      </p:sp>
      <p:pic>
        <p:nvPicPr>
          <p:cNvPr id="8" name="Picture 7">
            <a:extLst>
              <a:ext uri="{FF2B5EF4-FFF2-40B4-BE49-F238E27FC236}">
                <a16:creationId xmlns:a16="http://schemas.microsoft.com/office/drawing/2014/main" id="{63245704-5E92-3341-A7B3-AF37C27F56CE}"/>
              </a:ext>
            </a:extLst>
          </p:cNvPr>
          <p:cNvPicPr>
            <a:picLocks noChangeAspect="1"/>
          </p:cNvPicPr>
          <p:nvPr/>
        </p:nvPicPr>
        <p:blipFill>
          <a:blip r:embed="rId4"/>
          <a:stretch>
            <a:fillRect/>
          </a:stretch>
        </p:blipFill>
        <p:spPr>
          <a:xfrm>
            <a:off x="7221196" y="0"/>
            <a:ext cx="1281870" cy="640935"/>
          </a:xfrm>
          <a:prstGeom prst="rect">
            <a:avLst/>
          </a:prstGeom>
        </p:spPr>
      </p:pic>
      <p:sp>
        <p:nvSpPr>
          <p:cNvPr id="22" name="Date Placeholder 3">
            <a:extLst>
              <a:ext uri="{FF2B5EF4-FFF2-40B4-BE49-F238E27FC236}">
                <a16:creationId xmlns:a16="http://schemas.microsoft.com/office/drawing/2014/main" id="{92C7DB4E-41F2-1346-B326-8AC8DE38225A}"/>
              </a:ext>
            </a:extLst>
          </p:cNvPr>
          <p:cNvSpPr txBox="1">
            <a:spLocks/>
          </p:cNvSpPr>
          <p:nvPr/>
        </p:nvSpPr>
        <p:spPr>
          <a:xfrm>
            <a:off x="125442" y="622380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bg1"/>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April, 2020</a:t>
            </a:r>
          </a:p>
          <a:p>
            <a:endParaRPr lang="en-US" dirty="0"/>
          </a:p>
        </p:txBody>
      </p:sp>
    </p:spTree>
    <p:extLst>
      <p:ext uri="{BB962C8B-B14F-4D97-AF65-F5344CB8AC3E}">
        <p14:creationId xmlns:p14="http://schemas.microsoft.com/office/powerpoint/2010/main" val="218529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10</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434059"/>
            <a:ext cx="7886700" cy="695008"/>
          </a:xfrm>
        </p:spPr>
        <p:txBody>
          <a:bodyPr/>
          <a:lstStyle/>
          <a:p>
            <a:r>
              <a:rPr lang="en-US" dirty="0"/>
              <a:t>Grant Amendments </a:t>
            </a:r>
            <a:r>
              <a:rPr lang="en-US" sz="3600" dirty="0"/>
              <a:t/>
            </a:r>
            <a:br>
              <a:rPr lang="en-US" sz="36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202093" y="1098866"/>
            <a:ext cx="8498599" cy="3656903"/>
          </a:xfrm>
        </p:spPr>
        <p:txBody>
          <a:bodyPr/>
          <a:lstStyle/>
          <a:p>
            <a:pPr marL="0" indent="0">
              <a:buNone/>
            </a:pPr>
            <a:r>
              <a:rPr lang="en-US" sz="1800" b="1" dirty="0">
                <a:solidFill>
                  <a:srgbClr val="3399FF"/>
                </a:solidFill>
              </a:rPr>
              <a:t>   </a:t>
            </a:r>
          </a:p>
          <a:p>
            <a:pPr marL="0" indent="0">
              <a:buNone/>
            </a:pPr>
            <a:r>
              <a:rPr lang="en-US" sz="1800" b="1" dirty="0">
                <a:solidFill>
                  <a:srgbClr val="3399FF"/>
                </a:solidFill>
              </a:rPr>
              <a:t>ORS is  responsible for submitting the request to the relevant agency!</a:t>
            </a:r>
          </a:p>
          <a:p>
            <a:pPr marL="0" indent="0">
              <a:buNone/>
            </a:pPr>
            <a:r>
              <a:rPr lang="en-US" sz="1800" dirty="0"/>
              <a:t>    Supporting documentation </a:t>
            </a:r>
            <a:r>
              <a:rPr lang="en-US" sz="1800" b="1" dirty="0"/>
              <a:t>MUST</a:t>
            </a:r>
            <a:r>
              <a:rPr lang="en-US" sz="1800" dirty="0"/>
              <a:t> accompany the Grant Amendment Form.</a:t>
            </a:r>
          </a:p>
          <a:p>
            <a:pPr marL="0" indent="0">
              <a:buNone/>
            </a:pPr>
            <a:endParaRPr lang="en-US" sz="1800" dirty="0"/>
          </a:p>
          <a:p>
            <a:pPr marL="0" indent="0">
              <a:buNone/>
            </a:pPr>
            <a:r>
              <a:rPr lang="en-US" sz="1800" dirty="0"/>
              <a:t>    Examples:</a:t>
            </a:r>
          </a:p>
          <a:p>
            <a:r>
              <a:rPr lang="en-US" sz="1800" b="1" dirty="0"/>
              <a:t>Deferrals, Terminations and Extensions</a:t>
            </a:r>
            <a:endParaRPr lang="en-US" sz="2000" dirty="0"/>
          </a:p>
          <a:p>
            <a:r>
              <a:rPr lang="en-US" sz="1800" b="1" dirty="0"/>
              <a:t>Change of Primary Administering Institution</a:t>
            </a:r>
          </a:p>
          <a:p>
            <a:r>
              <a:rPr lang="en-US" sz="1800" b="1" dirty="0"/>
              <a:t>Leaves</a:t>
            </a:r>
            <a:r>
              <a:rPr lang="en-US" sz="1800" dirty="0"/>
              <a:t> (Maternity, parental, medical and family related responsibilities) </a:t>
            </a:r>
          </a:p>
          <a:p>
            <a:pPr lvl="1"/>
            <a:r>
              <a:rPr lang="en-US" sz="1600" dirty="0"/>
              <a:t>Extensions with or without supplemental </a:t>
            </a:r>
            <a:r>
              <a:rPr lang="en-US" sz="1600" b="1" dirty="0"/>
              <a:t>funds</a:t>
            </a:r>
            <a:r>
              <a:rPr lang="en-US" sz="1600" dirty="0"/>
              <a:t> for grant recipients</a:t>
            </a:r>
          </a:p>
          <a:p>
            <a:pPr lvl="1"/>
            <a:r>
              <a:rPr lang="en-US" sz="1800" dirty="0"/>
              <a:t>Paid maternity, parental for </a:t>
            </a:r>
            <a:r>
              <a:rPr lang="en-US" sz="1800" b="1" dirty="0"/>
              <a:t>Students and Postdoctoral Fellows </a:t>
            </a:r>
          </a:p>
          <a:p>
            <a:pPr marL="0" indent="0">
              <a:buNone/>
            </a:pPr>
            <a:endParaRPr lang="en-US"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556682" y="257348"/>
            <a:ext cx="1285875" cy="1134597"/>
            <a:chOff x="7153274" y="1654693"/>
            <a:chExt cx="1666875" cy="1403693"/>
          </a:xfrm>
        </p:grpSpPr>
        <p:sp>
          <p:nvSpPr>
            <p:cNvPr id="10" name="Oval Callout 9"/>
            <p:cNvSpPr/>
            <p:nvPr/>
          </p:nvSpPr>
          <p:spPr>
            <a:xfrm>
              <a:off x="7153274" y="1654693"/>
              <a:ext cx="1666875" cy="1403693"/>
            </a:xfrm>
            <a:prstGeom prst="wedgeEllipseCallou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55210" y="2128274"/>
              <a:ext cx="1522729" cy="369332"/>
            </a:xfrm>
            <a:prstGeom prst="rect">
              <a:avLst/>
            </a:prstGeom>
            <a:noFill/>
          </p:spPr>
          <p:txBody>
            <a:bodyPr wrap="square" rtlCol="0">
              <a:spAutoFit/>
            </a:bodyPr>
            <a:lstStyle/>
            <a:p>
              <a:pPr algn="ctr"/>
              <a:r>
                <a:rPr lang="en-US" b="1" dirty="0"/>
                <a:t>CHANGE</a:t>
              </a:r>
            </a:p>
          </p:txBody>
        </p:sp>
      </p:grpSp>
      <p:sp>
        <p:nvSpPr>
          <p:cNvPr id="4" name="Rectangle 3">
            <a:extLst>
              <a:ext uri="{FF2B5EF4-FFF2-40B4-BE49-F238E27FC236}">
                <a16:creationId xmlns:a16="http://schemas.microsoft.com/office/drawing/2014/main" id="{87F29B35-1C85-5D48-8457-77B2A42B7E44}"/>
              </a:ext>
            </a:extLst>
          </p:cNvPr>
          <p:cNvSpPr/>
          <p:nvPr/>
        </p:nvSpPr>
        <p:spPr>
          <a:xfrm>
            <a:off x="504292" y="4870295"/>
            <a:ext cx="7570970" cy="646331"/>
          </a:xfrm>
          <a:prstGeom prst="rect">
            <a:avLst/>
          </a:prstGeom>
        </p:spPr>
        <p:txBody>
          <a:bodyPr wrap="square">
            <a:spAutoFit/>
          </a:bodyPr>
          <a:lstStyle/>
          <a:p>
            <a:r>
              <a:rPr lang="en-US" dirty="0">
                <a:solidFill>
                  <a:srgbClr val="3399FF"/>
                </a:solidFill>
              </a:rPr>
              <a:t>Ensure ORS is notified of any leave or change of status at </a:t>
            </a:r>
            <a:r>
              <a:rPr lang="en-US" dirty="0">
                <a:solidFill>
                  <a:srgbClr val="3399FF"/>
                </a:solidFill>
                <a:hlinkClick r:id="rId4"/>
              </a:rPr>
              <a:t>ors@sfu.ca</a:t>
            </a:r>
            <a:r>
              <a:rPr lang="en-US" dirty="0">
                <a:solidFill>
                  <a:srgbClr val="3399FF"/>
                </a:solidFill>
              </a:rPr>
              <a:t> </a:t>
            </a:r>
            <a:br>
              <a:rPr lang="en-US" dirty="0">
                <a:solidFill>
                  <a:srgbClr val="3399FF"/>
                </a:solidFill>
              </a:rPr>
            </a:br>
            <a:endParaRPr lang="en-US" dirty="0">
              <a:solidFill>
                <a:srgbClr val="3399FF"/>
              </a:solidFill>
            </a:endParaRPr>
          </a:p>
        </p:txBody>
      </p:sp>
      <p:pic>
        <p:nvPicPr>
          <p:cNvPr id="12"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10</a:t>
            </a:fld>
            <a:endParaRPr lang="en-US" dirty="0"/>
          </a:p>
        </p:txBody>
      </p:sp>
    </p:spTree>
    <p:extLst>
      <p:ext uri="{BB962C8B-B14F-4D97-AF65-F5344CB8AC3E}">
        <p14:creationId xmlns:p14="http://schemas.microsoft.com/office/powerpoint/2010/main" val="231242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11</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491789"/>
            <a:ext cx="7886700" cy="1141287"/>
          </a:xfrm>
        </p:spPr>
        <p:txBody>
          <a:bodyPr/>
          <a:lstStyle/>
          <a:p>
            <a:r>
              <a:rPr lang="en-US" sz="4000" dirty="0"/>
              <a:t>Roles and Responsibilities for the Use of Funds</a:t>
            </a:r>
            <a:br>
              <a:rPr lang="en-US" sz="4000" dirty="0"/>
            </a:br>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392285" y="1855639"/>
            <a:ext cx="7886700" cy="3568700"/>
          </a:xfrm>
        </p:spPr>
        <p:txBody>
          <a:bodyPr/>
          <a:lstStyle/>
          <a:p>
            <a:pPr marL="0" indent="0">
              <a:buNone/>
            </a:pPr>
            <a:r>
              <a:rPr lang="en-US" sz="1800" b="1" dirty="0"/>
              <a:t>Tri-Agency:</a:t>
            </a:r>
          </a:p>
          <a:p>
            <a:r>
              <a:rPr lang="en-US" sz="1800" b="1" dirty="0"/>
              <a:t>Set out the general terms</a:t>
            </a:r>
            <a:r>
              <a:rPr lang="en-US" sz="1800" dirty="0"/>
              <a:t> and conditions for the</a:t>
            </a:r>
            <a:r>
              <a:rPr lang="en-US" sz="1800" b="1" dirty="0"/>
              <a:t> use of grant funds</a:t>
            </a:r>
            <a:br>
              <a:rPr lang="en-US" sz="1800" b="1" dirty="0"/>
            </a:br>
            <a:endParaRPr lang="en-US" sz="1800" b="1" dirty="0"/>
          </a:p>
          <a:p>
            <a:r>
              <a:rPr lang="en-US" sz="1800" dirty="0"/>
              <a:t>Communicate and </a:t>
            </a:r>
            <a:r>
              <a:rPr lang="en-US" sz="1800" b="1" dirty="0"/>
              <a:t>consult with the institution on the introduction of new policies </a:t>
            </a:r>
            <a:r>
              <a:rPr lang="en-US" sz="1800" dirty="0"/>
              <a:t>or changes to existing policies</a:t>
            </a:r>
            <a:br>
              <a:rPr lang="en-US" sz="1800" dirty="0"/>
            </a:br>
            <a:endParaRPr lang="en-US" sz="1800" dirty="0"/>
          </a:p>
          <a:p>
            <a:r>
              <a:rPr lang="en-US" sz="1800" dirty="0"/>
              <a:t>Conduct periodic </a:t>
            </a:r>
            <a:r>
              <a:rPr lang="en-US" sz="1800" b="1" dirty="0"/>
              <a:t>reviews</a:t>
            </a:r>
            <a:r>
              <a:rPr lang="en-US" sz="1800" dirty="0"/>
              <a:t> of the use and administration of grant funds</a:t>
            </a:r>
            <a:br>
              <a:rPr lang="en-US" sz="1800" dirty="0"/>
            </a:br>
            <a:endParaRPr lang="en-US" sz="1800" dirty="0"/>
          </a:p>
          <a:p>
            <a:r>
              <a:rPr lang="en-US" sz="1800" dirty="0"/>
              <a:t>Oversee approval of </a:t>
            </a:r>
            <a:r>
              <a:rPr lang="en-US" sz="1800" b="1" dirty="0"/>
              <a:t>changes</a:t>
            </a:r>
            <a:r>
              <a:rPr lang="en-US" sz="1800" dirty="0"/>
              <a:t> to grant administration that have financial implications for the Tri-Agency</a:t>
            </a:r>
          </a:p>
          <a:p>
            <a:endParaRPr lang="en-US"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11</a:t>
            </a:fld>
            <a:endParaRPr lang="en-US" dirty="0"/>
          </a:p>
        </p:txBody>
      </p:sp>
    </p:spTree>
    <p:extLst>
      <p:ext uri="{BB962C8B-B14F-4D97-AF65-F5344CB8AC3E}">
        <p14:creationId xmlns:p14="http://schemas.microsoft.com/office/powerpoint/2010/main" val="214531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12</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635866"/>
            <a:ext cx="7886700" cy="695008"/>
          </a:xfrm>
        </p:spPr>
        <p:txBody>
          <a:bodyPr/>
          <a:lstStyle/>
          <a:p>
            <a:r>
              <a:rPr lang="en-US" sz="4000" dirty="0"/>
              <a:t>Roles and Responsibilities for the Use of Funds</a:t>
            </a:r>
            <a:br>
              <a:rPr lang="en-US" sz="4000" dirty="0"/>
            </a:b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388806" y="2205056"/>
            <a:ext cx="7886700" cy="2448364"/>
          </a:xfrm>
        </p:spPr>
        <p:txBody>
          <a:bodyPr/>
          <a:lstStyle/>
          <a:p>
            <a:pPr marL="0" indent="0">
              <a:buNone/>
            </a:pPr>
            <a:r>
              <a:rPr lang="en-US" sz="1800" b="1" dirty="0"/>
              <a:t>Administering Institution:</a:t>
            </a:r>
          </a:p>
          <a:p>
            <a:r>
              <a:rPr lang="en-US" sz="1800" dirty="0"/>
              <a:t>Implement </a:t>
            </a:r>
            <a:r>
              <a:rPr lang="en-US" sz="1800" b="1" dirty="0"/>
              <a:t>effective policies</a:t>
            </a:r>
            <a:r>
              <a:rPr lang="en-US" sz="1800" dirty="0"/>
              <a:t>, administrative systems, procedures, and controls to oversee the use of the grant funds</a:t>
            </a:r>
            <a:br>
              <a:rPr lang="en-US" sz="1800" dirty="0"/>
            </a:br>
            <a:endParaRPr lang="en-US" sz="1800" dirty="0"/>
          </a:p>
          <a:p>
            <a:r>
              <a:rPr lang="en-US" sz="1800" b="1" dirty="0"/>
              <a:t>Provide information and training on the Institution’s policies and practices with respect to the Tri-Agency grant administration</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12</a:t>
            </a:fld>
            <a:endParaRPr lang="en-US" dirty="0"/>
          </a:p>
        </p:txBody>
      </p:sp>
    </p:spTree>
    <p:extLst>
      <p:ext uri="{BB962C8B-B14F-4D97-AF65-F5344CB8AC3E}">
        <p14:creationId xmlns:p14="http://schemas.microsoft.com/office/powerpoint/2010/main" val="27774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13</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635866"/>
            <a:ext cx="7886700" cy="695008"/>
          </a:xfrm>
        </p:spPr>
        <p:txBody>
          <a:bodyPr/>
          <a:lstStyle/>
          <a:p>
            <a:r>
              <a:rPr lang="en-US" sz="4000" dirty="0"/>
              <a:t>Roles and Responsibilities for the Use of Funds</a:t>
            </a:r>
            <a:br>
              <a:rPr lang="en-US" sz="4000" dirty="0"/>
            </a:b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388806" y="2393459"/>
            <a:ext cx="7886700" cy="2178540"/>
          </a:xfrm>
        </p:spPr>
        <p:txBody>
          <a:bodyPr/>
          <a:lstStyle/>
          <a:p>
            <a:pPr marL="0" indent="0">
              <a:buNone/>
            </a:pPr>
            <a:r>
              <a:rPr lang="en-US" sz="1800" b="1" dirty="0"/>
              <a:t>SFU Departments:</a:t>
            </a:r>
          </a:p>
          <a:p>
            <a:r>
              <a:rPr lang="en-US" sz="1800" dirty="0"/>
              <a:t>Understand and use the </a:t>
            </a:r>
            <a:r>
              <a:rPr lang="en-US" sz="1800" b="1" dirty="0"/>
              <a:t>Principles and Policies </a:t>
            </a:r>
            <a:r>
              <a:rPr lang="en-US" sz="1800" dirty="0"/>
              <a:t>when reviewing expense claims </a:t>
            </a:r>
            <a:br>
              <a:rPr lang="en-US" sz="1800" dirty="0"/>
            </a:br>
            <a:endParaRPr lang="en-US" sz="1800" dirty="0"/>
          </a:p>
          <a:p>
            <a:r>
              <a:rPr lang="en-US" sz="1800" dirty="0"/>
              <a:t>Ensure</a:t>
            </a:r>
            <a:r>
              <a:rPr lang="en-US" sz="1800" b="1" dirty="0"/>
              <a:t> </a:t>
            </a:r>
            <a:r>
              <a:rPr lang="en-US" sz="1800" dirty="0"/>
              <a:t>adequate </a:t>
            </a:r>
            <a:r>
              <a:rPr lang="en-US" sz="1800" b="1" dirty="0"/>
              <a:t>documentation</a:t>
            </a:r>
            <a:r>
              <a:rPr lang="en-US" sz="1800" dirty="0"/>
              <a:t>/information is captured to support the department decision on the expenditure</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13</a:t>
            </a:fld>
            <a:endParaRPr lang="en-US" dirty="0"/>
          </a:p>
        </p:txBody>
      </p:sp>
    </p:spTree>
    <p:extLst>
      <p:ext uri="{BB962C8B-B14F-4D97-AF65-F5344CB8AC3E}">
        <p14:creationId xmlns:p14="http://schemas.microsoft.com/office/powerpoint/2010/main" val="138684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14</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24809"/>
            <a:ext cx="7886700" cy="695008"/>
          </a:xfrm>
        </p:spPr>
        <p:txBody>
          <a:bodyPr/>
          <a:lstStyle/>
          <a:p>
            <a:r>
              <a:rPr lang="en-US" sz="4000" dirty="0"/>
              <a:t>Roles and Responsibilities for the Use of Funds </a:t>
            </a:r>
            <a:endParaRPr lang="en-US" sz="2800" dirty="0"/>
          </a:p>
        </p:txBody>
      </p:sp>
      <p:sp>
        <p:nvSpPr>
          <p:cNvPr id="3" name="Text Placeholder 2"/>
          <p:cNvSpPr>
            <a:spLocks noGrp="1"/>
          </p:cNvSpPr>
          <p:nvPr>
            <p:ph type="body" sz="quarter" idx="13"/>
          </p:nvPr>
        </p:nvSpPr>
        <p:spPr>
          <a:xfrm>
            <a:off x="316471" y="1784608"/>
            <a:ext cx="7886700" cy="3727590"/>
          </a:xfrm>
        </p:spPr>
        <p:txBody>
          <a:bodyPr/>
          <a:lstStyle/>
          <a:p>
            <a:pPr marL="0" indent="0">
              <a:buNone/>
            </a:pPr>
            <a:r>
              <a:rPr lang="en-US" sz="2000" b="1" dirty="0"/>
              <a:t>Grant Recipients:</a:t>
            </a:r>
          </a:p>
          <a:p>
            <a:pPr marL="0" indent="0">
              <a:buNone/>
            </a:pPr>
            <a:r>
              <a:rPr lang="en-US" sz="1800" dirty="0"/>
              <a:t>Adhere to the </a:t>
            </a:r>
            <a:r>
              <a:rPr lang="en-US" sz="1800" dirty="0">
                <a:hlinkClick r:id="rId3"/>
              </a:rPr>
              <a:t>Tri-Agency Framework: Responsible Conduct of Research.</a:t>
            </a:r>
            <a:endParaRPr lang="en-US" sz="1800" dirty="0"/>
          </a:p>
          <a:p>
            <a:r>
              <a:rPr lang="en-US" sz="1800" dirty="0"/>
              <a:t>Accountable to provide </a:t>
            </a:r>
            <a:r>
              <a:rPr lang="en-US" sz="1800" b="1" dirty="0"/>
              <a:t>sufficient and clear information </a:t>
            </a:r>
            <a:r>
              <a:rPr lang="en-US" sz="1800" dirty="0"/>
              <a:t>to enable a reviewer or approver to make decisions on eligibility and compliance of an expenditure </a:t>
            </a:r>
          </a:p>
          <a:p>
            <a:r>
              <a:rPr lang="en-US" sz="1800" dirty="0"/>
              <a:t>Hold the </a:t>
            </a:r>
            <a:r>
              <a:rPr lang="en-US" sz="1800" b="1" dirty="0"/>
              <a:t>authority</a:t>
            </a:r>
            <a:r>
              <a:rPr lang="en-US" sz="1800" dirty="0"/>
              <a:t> to use grant funds</a:t>
            </a:r>
          </a:p>
          <a:p>
            <a:r>
              <a:rPr lang="en-US" sz="1800" dirty="0"/>
              <a:t>Only grant recipients can </a:t>
            </a:r>
            <a:r>
              <a:rPr lang="en-US" sz="1800" b="1" dirty="0"/>
              <a:t>delegate</a:t>
            </a:r>
            <a:r>
              <a:rPr lang="en-US" sz="1800" dirty="0"/>
              <a:t> to others their authority:</a:t>
            </a:r>
          </a:p>
          <a:p>
            <a:pPr lvl="1"/>
            <a:r>
              <a:rPr lang="en-US" sz="1600" dirty="0"/>
              <a:t>Delegation of authority must be formally documented;</a:t>
            </a:r>
          </a:p>
          <a:p>
            <a:pPr lvl="1"/>
            <a:r>
              <a:rPr lang="en-US" sz="1600" dirty="0"/>
              <a:t>Delegates must have the skills and knowledge of the funded research/activities to exercise the role effectively;</a:t>
            </a:r>
          </a:p>
          <a:p>
            <a:pPr lvl="1"/>
            <a:r>
              <a:rPr lang="en-US" sz="1600" dirty="0"/>
              <a:t>Delegates must not be an individual who is responsible for the review and approval of payments</a:t>
            </a:r>
            <a:r>
              <a:rPr lang="en-US" sz="1200" dirty="0"/>
              <a:t>. </a:t>
            </a:r>
          </a:p>
          <a:p>
            <a:pPr lvl="1"/>
            <a:endParaRPr lang="en-US" sz="1400" dirty="0"/>
          </a:p>
        </p:txBody>
      </p:sp>
      <p:pic>
        <p:nvPicPr>
          <p:cNvPr id="18" name="Picture 4" descr="Resultado de imagen para simon fraser universi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14</a:t>
            </a:fld>
            <a:endParaRPr lang="en-US" dirty="0"/>
          </a:p>
        </p:txBody>
      </p:sp>
    </p:spTree>
    <p:extLst>
      <p:ext uri="{BB962C8B-B14F-4D97-AF65-F5344CB8AC3E}">
        <p14:creationId xmlns:p14="http://schemas.microsoft.com/office/powerpoint/2010/main" val="179054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pPr algn="ctr"/>
            <a:r>
              <a:rPr lang="en-US" sz="5400" dirty="0"/>
              <a:t>Part 2: TAGFA Principles </a:t>
            </a:r>
            <a:br>
              <a:rPr lang="en-US" sz="5400" dirty="0"/>
            </a:br>
            <a:r>
              <a:rPr lang="en-US" sz="5400" dirty="0"/>
              <a:t/>
            </a:r>
            <a:br>
              <a:rPr lang="en-US" sz="5400" dirty="0"/>
            </a:br>
            <a:endParaRPr lang="en-US" sz="5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087432"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15</a:t>
            </a:fld>
            <a:endParaRPr lang="en-US" dirty="0"/>
          </a:p>
        </p:txBody>
      </p:sp>
      <p:pic>
        <p:nvPicPr>
          <p:cNvPr id="5"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15</a:t>
            </a:fld>
            <a:endParaRPr lang="en-US" dirty="0"/>
          </a:p>
        </p:txBody>
      </p:sp>
    </p:spTree>
    <p:extLst>
      <p:ext uri="{BB962C8B-B14F-4D97-AF65-F5344CB8AC3E}">
        <p14:creationId xmlns:p14="http://schemas.microsoft.com/office/powerpoint/2010/main" val="341445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16</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667990"/>
            <a:ext cx="7886700" cy="695008"/>
          </a:xfrm>
        </p:spPr>
        <p:txBody>
          <a:bodyPr/>
          <a:lstStyle/>
          <a:p>
            <a:r>
              <a:rPr lang="en-US" dirty="0"/>
              <a:t>Principles</a:t>
            </a:r>
            <a:r>
              <a:rPr lang="en-US" sz="3600" dirty="0"/>
              <a:t/>
            </a:r>
            <a:br>
              <a:rPr lang="en-US" sz="36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493001" y="1641099"/>
            <a:ext cx="7886700" cy="3568700"/>
          </a:xfrm>
        </p:spPr>
        <p:txBody>
          <a:bodyPr/>
          <a:lstStyle/>
          <a:p>
            <a:pPr marL="0" indent="0">
              <a:buNone/>
            </a:pPr>
            <a:r>
              <a:rPr lang="en-US" sz="2000" dirty="0"/>
              <a:t>Grant expenditures must:</a:t>
            </a:r>
          </a:p>
          <a:p>
            <a:endParaRPr lang="en-US" sz="1800" dirty="0"/>
          </a:p>
          <a:p>
            <a:r>
              <a:rPr lang="en-US" sz="1800" dirty="0"/>
              <a:t>Contribute to the </a:t>
            </a:r>
            <a:r>
              <a:rPr lang="en-US" sz="1800" b="1" dirty="0"/>
              <a:t>direct costs </a:t>
            </a:r>
            <a:r>
              <a:rPr lang="en-US" sz="1800" dirty="0"/>
              <a:t>of the research/activities for which the funds were awarded, with benefits directly attributable to the grant;</a:t>
            </a:r>
            <a:br>
              <a:rPr lang="en-US" sz="1800" dirty="0"/>
            </a:br>
            <a:endParaRPr lang="en-US" sz="1800" dirty="0"/>
          </a:p>
          <a:p>
            <a:r>
              <a:rPr lang="en-US" sz="1800" b="1" dirty="0"/>
              <a:t>Not be provided </a:t>
            </a:r>
            <a:r>
              <a:rPr lang="en-US" sz="1800" dirty="0"/>
              <a:t>by the administering institution to their research personnel;</a:t>
            </a:r>
            <a:br>
              <a:rPr lang="en-US" sz="1800" dirty="0"/>
            </a:br>
            <a:endParaRPr lang="en-US" sz="1800" dirty="0"/>
          </a:p>
          <a:p>
            <a:r>
              <a:rPr lang="en-US" sz="1800" dirty="0"/>
              <a:t>Be </a:t>
            </a:r>
            <a:r>
              <a:rPr lang="en-US" sz="1800" b="1" dirty="0"/>
              <a:t>effective and economical</a:t>
            </a:r>
            <a:r>
              <a:rPr lang="en-US" sz="1800" dirty="0"/>
              <a:t>;</a:t>
            </a:r>
            <a:br>
              <a:rPr lang="en-US" sz="1800" dirty="0"/>
            </a:br>
            <a:endParaRPr lang="en-US" sz="1800" dirty="0"/>
          </a:p>
          <a:p>
            <a:r>
              <a:rPr lang="en-US" sz="1800" dirty="0"/>
              <a:t>Not result in </a:t>
            </a:r>
            <a:r>
              <a:rPr lang="en-US" sz="1800" b="1" dirty="0"/>
              <a:t>personal gain </a:t>
            </a:r>
            <a:r>
              <a:rPr lang="en-US" sz="1800" dirty="0"/>
              <a:t>for members of the research team.</a:t>
            </a:r>
          </a:p>
          <a:p>
            <a:endParaRPr lang="en-US"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16</a:t>
            </a:fld>
            <a:endParaRPr lang="en-US" dirty="0"/>
          </a:p>
        </p:txBody>
      </p:sp>
    </p:spTree>
    <p:extLst>
      <p:ext uri="{BB962C8B-B14F-4D97-AF65-F5344CB8AC3E}">
        <p14:creationId xmlns:p14="http://schemas.microsoft.com/office/powerpoint/2010/main" val="32769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17</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667990"/>
            <a:ext cx="7886700" cy="695008"/>
          </a:xfrm>
        </p:spPr>
        <p:txBody>
          <a:bodyPr/>
          <a:lstStyle/>
          <a:p>
            <a:r>
              <a:rPr lang="en-US" dirty="0"/>
              <a:t>Principles – Direct Cost</a:t>
            </a:r>
            <a:r>
              <a:rPr lang="en-US" sz="3600" dirty="0"/>
              <a:t/>
            </a:r>
            <a:br>
              <a:rPr lang="en-US" sz="36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493001" y="1641098"/>
            <a:ext cx="7886700" cy="4016751"/>
          </a:xfrm>
        </p:spPr>
        <p:txBody>
          <a:bodyPr/>
          <a:lstStyle/>
          <a:p>
            <a:endParaRPr lang="en-US" sz="1800" dirty="0"/>
          </a:p>
          <a:p>
            <a:r>
              <a:rPr lang="en-US" sz="1800" b="1" dirty="0"/>
              <a:t>Direct costs or expenses </a:t>
            </a:r>
            <a:r>
              <a:rPr lang="en-US" sz="1800" dirty="0"/>
              <a:t>of the research/activities are for the purpose for which the funds were awarded.  A Direct cost is traceable to a specific research project. </a:t>
            </a:r>
            <a:br>
              <a:rPr lang="en-US" sz="1800" dirty="0"/>
            </a:br>
            <a:endParaRPr lang="en-US" sz="1800" dirty="0"/>
          </a:p>
          <a:p>
            <a:r>
              <a:rPr lang="en-US" sz="1800" b="1" dirty="0"/>
              <a:t>Direct Cost - Example - </a:t>
            </a:r>
            <a:r>
              <a:rPr lang="en-US" sz="1800" dirty="0"/>
              <a:t>Specialized chemicals to be used in soil testing; or 5 hours of RA time on data analysis of the soil samples.</a:t>
            </a:r>
            <a:r>
              <a:rPr lang="en-US" dirty="0"/>
              <a:t>	</a:t>
            </a:r>
          </a:p>
          <a:p>
            <a:r>
              <a:rPr lang="en-US" sz="1800" b="1" dirty="0"/>
              <a:t>Indirect Cost - Example</a:t>
            </a:r>
          </a:p>
          <a:p>
            <a:r>
              <a:rPr lang="en-US" sz="1800" dirty="0"/>
              <a:t>An indirect cost is required in the day to day operations, such as cleaning supplies, utilities, office equipment. The costs would normally be provided by the Institution since they are institutionally based and not specific to an individual research grant.</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17</a:t>
            </a:fld>
            <a:endParaRPr lang="en-US" dirty="0"/>
          </a:p>
        </p:txBody>
      </p:sp>
    </p:spTree>
    <p:extLst>
      <p:ext uri="{BB962C8B-B14F-4D97-AF65-F5344CB8AC3E}">
        <p14:creationId xmlns:p14="http://schemas.microsoft.com/office/powerpoint/2010/main" val="390757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18</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dirty="0"/>
              <a:t>Principles - Economical</a:t>
            </a:r>
            <a:r>
              <a:rPr lang="en-US" sz="3600" dirty="0"/>
              <a:t/>
            </a:r>
            <a:br>
              <a:rPr lang="en-US" sz="36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628650" y="2115582"/>
            <a:ext cx="7886700" cy="3160777"/>
          </a:xfrm>
        </p:spPr>
        <p:txBody>
          <a:bodyPr/>
          <a:lstStyle/>
          <a:p>
            <a:pPr marL="0" indent="0">
              <a:buNone/>
            </a:pPr>
            <a:r>
              <a:rPr lang="en-US" sz="2000" b="1" dirty="0"/>
              <a:t>What makes an expense “effective and economical”?</a:t>
            </a:r>
            <a:br>
              <a:rPr lang="en-US" sz="2000" b="1" dirty="0"/>
            </a:br>
            <a:endParaRPr lang="en-US" sz="2000" b="1" dirty="0"/>
          </a:p>
          <a:p>
            <a:r>
              <a:rPr lang="en-US" sz="1800" dirty="0"/>
              <a:t>It achieves the intended outcome by minimizing cost by avoiding </a:t>
            </a:r>
            <a:r>
              <a:rPr lang="en-US" sz="1800" b="1" dirty="0"/>
              <a:t>unnecessary expense</a:t>
            </a:r>
            <a:r>
              <a:rPr lang="en-US" sz="1800" dirty="0"/>
              <a:t>. </a:t>
            </a:r>
          </a:p>
          <a:p>
            <a:r>
              <a:rPr lang="en-US" sz="1800" dirty="0"/>
              <a:t>It optimizes the use of the funds (does not necessarily mean the “lowest cost”). </a:t>
            </a:r>
          </a:p>
          <a:p>
            <a:pPr marL="0" indent="0">
              <a:buNone/>
            </a:pPr>
            <a:r>
              <a:rPr lang="en-US" sz="2000" b="1" dirty="0"/>
              <a:t>Example:</a:t>
            </a:r>
          </a:p>
          <a:p>
            <a:pPr marL="0" indent="0">
              <a:buNone/>
            </a:pPr>
            <a:r>
              <a:rPr lang="en-US" sz="1800" dirty="0"/>
              <a:t>$1,000 Purchase of test equipment delivery in 4 weeks from Supplier A, or $2,500 purchase from supplier B delivery in one week. </a:t>
            </a:r>
          </a:p>
          <a:p>
            <a:pPr marL="0" indent="0">
              <a:buNone/>
            </a:pPr>
            <a:endParaRPr lang="en-US"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18</a:t>
            </a:fld>
            <a:endParaRPr lang="en-US" dirty="0"/>
          </a:p>
        </p:txBody>
      </p:sp>
    </p:spTree>
    <p:extLst>
      <p:ext uri="{BB962C8B-B14F-4D97-AF65-F5344CB8AC3E}">
        <p14:creationId xmlns:p14="http://schemas.microsoft.com/office/powerpoint/2010/main" val="129377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19</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dirty="0"/>
              <a:t>Principles – Personal Gain</a:t>
            </a:r>
            <a:r>
              <a:rPr lang="en-US" sz="3600" dirty="0"/>
              <a:t/>
            </a:r>
            <a:br>
              <a:rPr lang="en-US" sz="36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704850" y="1928235"/>
            <a:ext cx="7810500" cy="3145582"/>
          </a:xfrm>
        </p:spPr>
        <p:txBody>
          <a:bodyPr/>
          <a:lstStyle/>
          <a:p>
            <a:pPr marL="0" indent="0">
              <a:buNone/>
            </a:pPr>
            <a:r>
              <a:rPr lang="en-US" sz="1800" dirty="0"/>
              <a:t/>
            </a:r>
            <a:br>
              <a:rPr lang="en-US" sz="1800" dirty="0"/>
            </a:br>
            <a:r>
              <a:rPr lang="en-US" sz="2000" b="1" dirty="0"/>
              <a:t>How does the Tri-Agency define “personal gain”?</a:t>
            </a:r>
            <a:br>
              <a:rPr lang="en-US" sz="2000" b="1" dirty="0"/>
            </a:br>
            <a:endParaRPr lang="en-US" sz="2000" b="1" dirty="0"/>
          </a:p>
          <a:p>
            <a:r>
              <a:rPr lang="en-US" sz="1800" dirty="0"/>
              <a:t>Personal Gain is a benefit or an advantage to a particular person rather than to the research grant funded activity or project.</a:t>
            </a:r>
            <a:endParaRPr lang="en-US" sz="2000" dirty="0"/>
          </a:p>
          <a:p>
            <a:pPr marL="0" indent="0">
              <a:buNone/>
            </a:pPr>
            <a:r>
              <a:rPr lang="en-US" sz="2000" b="1" dirty="0"/>
              <a:t>Example:</a:t>
            </a:r>
          </a:p>
          <a:p>
            <a:pPr marL="0" indent="0">
              <a:buNone/>
            </a:pPr>
            <a:r>
              <a:rPr lang="en-US" sz="2000" dirty="0"/>
              <a:t>Renting of a family member’s rental apartment to accommodate a visitor who is collaborating with you on your research project, and then charging the accommodation cost to the research project.</a:t>
            </a:r>
          </a:p>
          <a:p>
            <a:endParaRPr lang="en-US" sz="2000" dirty="0"/>
          </a:p>
          <a:p>
            <a:pPr marL="0" indent="0">
              <a:buNone/>
            </a:pPr>
            <a:endParaRPr lang="en-US"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19</a:t>
            </a:fld>
            <a:endParaRPr lang="en-US" dirty="0"/>
          </a:p>
        </p:txBody>
      </p:sp>
    </p:spTree>
    <p:extLst>
      <p:ext uri="{BB962C8B-B14F-4D97-AF65-F5344CB8AC3E}">
        <p14:creationId xmlns:p14="http://schemas.microsoft.com/office/powerpoint/2010/main" val="234094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703653"/>
            <a:ext cx="7886700" cy="695008"/>
          </a:xfrm>
        </p:spPr>
        <p:txBody>
          <a:bodyPr/>
          <a:lstStyle/>
          <a:p>
            <a:r>
              <a:rPr lang="en-US" dirty="0"/>
              <a:t>Why are we here?</a:t>
            </a:r>
            <a:br>
              <a:rPr lang="en-US" dirty="0"/>
            </a:br>
            <a:r>
              <a:rPr lang="en-US" dirty="0"/>
              <a:t/>
            </a:r>
            <a:br>
              <a:rPr lang="en-US" dirty="0"/>
            </a:br>
            <a:endParaRPr lang="en-US" dirty="0"/>
          </a:p>
        </p:txBody>
      </p:sp>
      <p:sp>
        <p:nvSpPr>
          <p:cNvPr id="3" name="Text Placeholder 2"/>
          <p:cNvSpPr>
            <a:spLocks noGrp="1"/>
          </p:cNvSpPr>
          <p:nvPr>
            <p:ph type="body" sz="quarter" idx="13"/>
          </p:nvPr>
        </p:nvSpPr>
        <p:spPr>
          <a:xfrm>
            <a:off x="0" y="1697510"/>
            <a:ext cx="7886700" cy="3568700"/>
          </a:xfrm>
        </p:spPr>
        <p:txBody>
          <a:bodyPr/>
          <a:lstStyle/>
          <a:p>
            <a:r>
              <a:rPr lang="en-US" sz="1800" dirty="0"/>
              <a:t>To familiarize you with important updates in the new Tri-Agency Guide coming in effect April 1, 2020 </a:t>
            </a:r>
          </a:p>
          <a:p>
            <a:r>
              <a:rPr lang="en-US" sz="1800" dirty="0"/>
              <a:t>To ensure consistency across the University and clarify current procedures</a:t>
            </a:r>
          </a:p>
          <a:p>
            <a:r>
              <a:rPr lang="en-US" sz="1800" dirty="0"/>
              <a:t>To highlight roles and responsibilities</a:t>
            </a:r>
          </a:p>
          <a:p>
            <a:r>
              <a:rPr lang="en-US" sz="1800" b="1" dirty="0"/>
              <a:t>To help you to be efficient with expense submission and justifications using 4 principles and Tri-Agency directives through specific examples</a:t>
            </a:r>
          </a:p>
          <a:p>
            <a:endParaRPr lang="en-US" sz="16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a:t>
            </a:fld>
            <a:endParaRPr lang="en-US" dirty="0"/>
          </a:p>
        </p:txBody>
      </p:sp>
      <p:pic>
        <p:nvPicPr>
          <p:cNvPr id="9"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4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20</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dirty="0"/>
              <a:t>Principles – Not Provided</a:t>
            </a:r>
            <a:r>
              <a:rPr lang="en-US" sz="3600" dirty="0"/>
              <a:t/>
            </a:r>
            <a:br>
              <a:rPr lang="en-US" sz="36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388806" y="2240634"/>
            <a:ext cx="7886700" cy="2515135"/>
          </a:xfrm>
        </p:spPr>
        <p:txBody>
          <a:bodyPr/>
          <a:lstStyle/>
          <a:p>
            <a:r>
              <a:rPr lang="en-US" sz="2000" b="1" dirty="0"/>
              <a:t>Not be provided </a:t>
            </a:r>
            <a:r>
              <a:rPr lang="en-US" sz="2000" dirty="0"/>
              <a:t>by the administering institution to their research personnel;</a:t>
            </a:r>
          </a:p>
          <a:p>
            <a:pPr marL="0" indent="0">
              <a:buNone/>
            </a:pPr>
            <a:endParaRPr lang="en-US" sz="2000" b="1" dirty="0"/>
          </a:p>
          <a:p>
            <a:pPr marL="0" indent="0">
              <a:buNone/>
            </a:pPr>
            <a:r>
              <a:rPr lang="en-US" sz="2000" b="1" dirty="0"/>
              <a:t>Examples:</a:t>
            </a:r>
            <a:endParaRPr lang="en-US" sz="1800" dirty="0"/>
          </a:p>
          <a:p>
            <a:pPr marL="1069975" lvl="1" indent="-1069975">
              <a:spcBef>
                <a:spcPts val="1000"/>
              </a:spcBef>
            </a:pPr>
            <a:r>
              <a:rPr lang="en-US" sz="1800" dirty="0"/>
              <a:t>Specialized equipment;</a:t>
            </a:r>
          </a:p>
          <a:p>
            <a:pPr marL="1069975" lvl="1" indent="-1069975">
              <a:spcBef>
                <a:spcPts val="1000"/>
              </a:spcBef>
            </a:pPr>
            <a:r>
              <a:rPr lang="en-US" sz="1800" dirty="0"/>
              <a:t>Lab supplies such as chemicals</a:t>
            </a:r>
          </a:p>
          <a:p>
            <a:pPr marL="0" indent="0">
              <a:buNone/>
            </a:pPr>
            <a:endParaRPr lang="en-US"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20</a:t>
            </a:fld>
            <a:endParaRPr lang="en-US" dirty="0"/>
          </a:p>
        </p:txBody>
      </p:sp>
    </p:spTree>
    <p:extLst>
      <p:ext uri="{BB962C8B-B14F-4D97-AF65-F5344CB8AC3E}">
        <p14:creationId xmlns:p14="http://schemas.microsoft.com/office/powerpoint/2010/main" val="333870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pPr algn="ctr"/>
            <a:r>
              <a:rPr lang="en-US" sz="5400" dirty="0"/>
              <a:t>Part 3: TAGFA Directives &amp; Examples</a:t>
            </a:r>
            <a:br>
              <a:rPr lang="en-US" sz="5400" dirty="0"/>
            </a:br>
            <a:r>
              <a:rPr lang="en-US" sz="5400" dirty="0"/>
              <a:t/>
            </a:r>
            <a:br>
              <a:rPr lang="en-US" sz="5400" dirty="0"/>
            </a:br>
            <a:endParaRPr lang="en-US" sz="5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087432"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21</a:t>
            </a:fld>
            <a:endParaRPr lang="en-US" dirty="0"/>
          </a:p>
        </p:txBody>
      </p:sp>
      <p:pic>
        <p:nvPicPr>
          <p:cNvPr id="7"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21</a:t>
            </a:fld>
            <a:endParaRPr lang="en-US" dirty="0"/>
          </a:p>
        </p:txBody>
      </p:sp>
    </p:spTree>
    <p:extLst>
      <p:ext uri="{BB962C8B-B14F-4D97-AF65-F5344CB8AC3E}">
        <p14:creationId xmlns:p14="http://schemas.microsoft.com/office/powerpoint/2010/main" val="97971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22</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822222"/>
            <a:ext cx="7886700" cy="695008"/>
          </a:xfrm>
        </p:spPr>
        <p:txBody>
          <a:bodyPr/>
          <a:lstStyle/>
          <a:p>
            <a:r>
              <a:rPr lang="en-US" dirty="0"/>
              <a:t>Directives</a:t>
            </a:r>
            <a:endParaRPr lang="en-US" sz="3600" dirty="0"/>
          </a:p>
        </p:txBody>
      </p:sp>
      <p:sp>
        <p:nvSpPr>
          <p:cNvPr id="3" name="Text Placeholder 2"/>
          <p:cNvSpPr>
            <a:spLocks noGrp="1"/>
          </p:cNvSpPr>
          <p:nvPr>
            <p:ph type="body" sz="quarter" idx="13"/>
          </p:nvPr>
        </p:nvSpPr>
        <p:spPr>
          <a:xfrm>
            <a:off x="628650" y="1700162"/>
            <a:ext cx="7886700" cy="3568700"/>
          </a:xfrm>
        </p:spPr>
        <p:txBody>
          <a:bodyPr/>
          <a:lstStyle/>
          <a:p>
            <a:pPr marL="0" indent="0">
              <a:buNone/>
            </a:pPr>
            <a:r>
              <a:rPr lang="en-US" sz="2000" b="1" dirty="0"/>
              <a:t>Purpose:</a:t>
            </a:r>
          </a:p>
          <a:p>
            <a:pPr>
              <a:lnSpc>
                <a:spcPct val="100000"/>
              </a:lnSpc>
              <a:spcBef>
                <a:spcPts val="0"/>
              </a:spcBef>
            </a:pPr>
            <a:r>
              <a:rPr lang="en-US" sz="1800" b="1" dirty="0"/>
              <a:t>Mandatory </a:t>
            </a:r>
            <a:r>
              <a:rPr lang="en-US" sz="1800" dirty="0"/>
              <a:t>requirements; </a:t>
            </a:r>
          </a:p>
          <a:p>
            <a:pPr>
              <a:lnSpc>
                <a:spcPct val="100000"/>
              </a:lnSpc>
              <a:spcBef>
                <a:spcPts val="0"/>
              </a:spcBef>
            </a:pPr>
            <a:r>
              <a:rPr lang="en-US" sz="1800" dirty="0"/>
              <a:t>Provide a framework to make decisions;</a:t>
            </a:r>
          </a:p>
          <a:p>
            <a:pPr>
              <a:lnSpc>
                <a:spcPct val="100000"/>
              </a:lnSpc>
              <a:spcBef>
                <a:spcPts val="0"/>
              </a:spcBef>
            </a:pPr>
            <a:r>
              <a:rPr lang="en-US" sz="1800" dirty="0"/>
              <a:t>Allow for sound judgement and due diligence.</a:t>
            </a:r>
          </a:p>
          <a:p>
            <a:pPr marL="0" indent="0">
              <a:lnSpc>
                <a:spcPct val="100000"/>
              </a:lnSpc>
              <a:spcBef>
                <a:spcPts val="0"/>
              </a:spcBef>
              <a:buNone/>
            </a:pPr>
            <a:endParaRPr lang="en-US" sz="1800" dirty="0"/>
          </a:p>
          <a:p>
            <a:pPr marL="0" indent="0">
              <a:buNone/>
            </a:pPr>
            <a:r>
              <a:rPr lang="en-US" sz="2000" b="1" dirty="0"/>
              <a:t>Five directives for the use of grant funds:</a:t>
            </a:r>
          </a:p>
          <a:p>
            <a:pPr>
              <a:lnSpc>
                <a:spcPct val="100000"/>
              </a:lnSpc>
              <a:spcBef>
                <a:spcPts val="0"/>
              </a:spcBef>
            </a:pPr>
            <a:r>
              <a:rPr lang="en-US" sz="1800" dirty="0"/>
              <a:t>Employment and Compensation Expenses;</a:t>
            </a:r>
          </a:p>
          <a:p>
            <a:pPr>
              <a:lnSpc>
                <a:spcPct val="100000"/>
              </a:lnSpc>
              <a:spcBef>
                <a:spcPts val="0"/>
              </a:spcBef>
            </a:pPr>
            <a:r>
              <a:rPr lang="en-US" sz="1800" dirty="0"/>
              <a:t>Goods and Services Expenditures;</a:t>
            </a:r>
          </a:p>
          <a:p>
            <a:pPr>
              <a:lnSpc>
                <a:spcPct val="100000"/>
              </a:lnSpc>
              <a:spcBef>
                <a:spcPts val="0"/>
              </a:spcBef>
            </a:pPr>
            <a:r>
              <a:rPr lang="en-US" sz="1800" dirty="0"/>
              <a:t>Travel and Travel-Related Expenditures;</a:t>
            </a:r>
          </a:p>
          <a:p>
            <a:pPr>
              <a:lnSpc>
                <a:spcPct val="100000"/>
              </a:lnSpc>
              <a:spcBef>
                <a:spcPts val="0"/>
              </a:spcBef>
            </a:pPr>
            <a:r>
              <a:rPr lang="en-US" sz="1800" dirty="0"/>
              <a:t>Hospitality Expenditures;</a:t>
            </a:r>
          </a:p>
          <a:p>
            <a:pPr>
              <a:lnSpc>
                <a:spcPct val="100000"/>
              </a:lnSpc>
              <a:spcBef>
                <a:spcPts val="0"/>
              </a:spcBef>
            </a:pPr>
            <a:r>
              <a:rPr lang="en-US" sz="1800" dirty="0"/>
              <a:t>Gifts, Honoraria, Incentives.</a:t>
            </a:r>
          </a:p>
          <a:p>
            <a:pPr marL="0" indent="0">
              <a:buNone/>
            </a:pPr>
            <a:r>
              <a:rPr lang="en-US" sz="1800" b="1" dirty="0"/>
              <a:t>Each is accompanied by related principles, roles and responsibilities.</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36469"/>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22</a:t>
            </a:fld>
            <a:endParaRPr lang="en-US" dirty="0"/>
          </a:p>
        </p:txBody>
      </p:sp>
    </p:spTree>
    <p:extLst>
      <p:ext uri="{BB962C8B-B14F-4D97-AF65-F5344CB8AC3E}">
        <p14:creationId xmlns:p14="http://schemas.microsoft.com/office/powerpoint/2010/main" val="135347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5400" dirty="0"/>
              <a:t>Employment and Compensation Expenses</a:t>
            </a:r>
            <a:br>
              <a:rPr lang="en-US" sz="5400" dirty="0"/>
            </a:br>
            <a:r>
              <a:rPr lang="en-US" sz="5400" dirty="0"/>
              <a:t/>
            </a:r>
            <a:br>
              <a:rPr lang="en-US" sz="5400" dirty="0"/>
            </a:br>
            <a:endParaRPr lang="en-US" sz="5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Tri-Agency lo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820581"/>
            <a:ext cx="5715000"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148070" y="5451794"/>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23</a:t>
            </a:fld>
            <a:endParaRPr lang="en-US" dirty="0"/>
          </a:p>
        </p:txBody>
      </p:sp>
    </p:spTree>
    <p:extLst>
      <p:ext uri="{BB962C8B-B14F-4D97-AF65-F5344CB8AC3E}">
        <p14:creationId xmlns:p14="http://schemas.microsoft.com/office/powerpoint/2010/main" val="148737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1400" dirty="0"/>
              <a:t/>
            </a:r>
            <a:br>
              <a:rPr lang="en-US" sz="1400" dirty="0"/>
            </a:br>
            <a:endParaRPr lang="en-US" sz="1400" dirty="0"/>
          </a:p>
        </p:txBody>
      </p:sp>
      <p:sp>
        <p:nvSpPr>
          <p:cNvPr id="5" name="Text Placeholder 4"/>
          <p:cNvSpPr>
            <a:spLocks noGrp="1"/>
          </p:cNvSpPr>
          <p:nvPr>
            <p:ph type="body" sz="quarter" idx="13"/>
          </p:nvPr>
        </p:nvSpPr>
        <p:spPr>
          <a:xfrm>
            <a:off x="-107074" y="1917700"/>
            <a:ext cx="7886700" cy="2533530"/>
          </a:xfrm>
        </p:spPr>
        <p:txBody>
          <a:bodyPr/>
          <a:lstStyle/>
          <a:p>
            <a:r>
              <a:rPr lang="en-US" sz="2000" dirty="0"/>
              <a:t>The employment and compensation of individuals working on funded research activities need to follow Institutional policies and procedures;</a:t>
            </a:r>
          </a:p>
          <a:p>
            <a:r>
              <a:rPr lang="en-US" sz="2000" dirty="0"/>
              <a:t>Comply with funding program literature;</a:t>
            </a:r>
          </a:p>
          <a:p>
            <a:r>
              <a:rPr lang="en-US" sz="2000" dirty="0"/>
              <a:t>Directives;</a:t>
            </a:r>
          </a:p>
          <a:p>
            <a:r>
              <a:rPr lang="en-US" sz="2000" dirty="0"/>
              <a:t>Satisfy the 4 Principles</a:t>
            </a:r>
          </a:p>
          <a:p>
            <a:endParaRPr lang="en-US"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087432"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24</a:t>
            </a:fld>
            <a:endParaRPr lang="en-US" dirty="0"/>
          </a:p>
        </p:txBody>
      </p:sp>
      <p:sp>
        <p:nvSpPr>
          <p:cNvPr id="3" name="Rectangle 2"/>
          <p:cNvSpPr/>
          <p:nvPr/>
        </p:nvSpPr>
        <p:spPr>
          <a:xfrm>
            <a:off x="631693" y="478916"/>
            <a:ext cx="7400925" cy="707886"/>
          </a:xfrm>
          <a:prstGeom prst="rect">
            <a:avLst/>
          </a:prstGeom>
        </p:spPr>
        <p:txBody>
          <a:bodyPr wrap="square">
            <a:spAutoFit/>
          </a:bodyPr>
          <a:lstStyle/>
          <a:p>
            <a:r>
              <a:rPr lang="en-US" sz="4000" dirty="0">
                <a:solidFill>
                  <a:schemeClr val="bg2"/>
                </a:solidFill>
                <a:latin typeface="Impact" panose="020B0806030902050204" pitchFamily="34" charset="0"/>
              </a:rPr>
              <a:t>Employment and Compensation</a:t>
            </a:r>
          </a:p>
        </p:txBody>
      </p:sp>
      <p:pic>
        <p:nvPicPr>
          <p:cNvPr id="7"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24</a:t>
            </a:fld>
            <a:endParaRPr lang="en-US" dirty="0"/>
          </a:p>
        </p:txBody>
      </p:sp>
    </p:spTree>
    <p:extLst>
      <p:ext uri="{BB962C8B-B14F-4D97-AF65-F5344CB8AC3E}">
        <p14:creationId xmlns:p14="http://schemas.microsoft.com/office/powerpoint/2010/main" val="290622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25</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493234"/>
            <a:ext cx="7800975" cy="556518"/>
          </a:xfrm>
        </p:spPr>
        <p:txBody>
          <a:bodyPr/>
          <a:lstStyle/>
          <a:p>
            <a:r>
              <a:rPr lang="en-US" sz="4000" dirty="0"/>
              <a:t>Employment and Compensation</a:t>
            </a:r>
            <a:r>
              <a:rPr lang="en-US" sz="2800" dirty="0"/>
              <a:t/>
            </a:r>
            <a:br>
              <a:rPr lang="en-US" sz="2800" dirty="0"/>
            </a:br>
            <a:r>
              <a:rPr lang="en-US" sz="2800" dirty="0"/>
              <a:t>	</a:t>
            </a:r>
            <a:r>
              <a:rPr lang="en-US" sz="3600" dirty="0"/>
              <a:t/>
            </a:r>
            <a:br>
              <a:rPr lang="en-US" sz="3600" dirty="0"/>
            </a:br>
            <a:endParaRPr lang="en-US" sz="3600" dirty="0"/>
          </a:p>
        </p:txBody>
      </p:sp>
      <p:sp>
        <p:nvSpPr>
          <p:cNvPr id="3" name="Text Placeholder 2"/>
          <p:cNvSpPr>
            <a:spLocks noGrp="1"/>
          </p:cNvSpPr>
          <p:nvPr>
            <p:ph type="body" sz="quarter" idx="13"/>
          </p:nvPr>
        </p:nvSpPr>
        <p:spPr>
          <a:xfrm>
            <a:off x="202092" y="1049752"/>
            <a:ext cx="8679969" cy="4194950"/>
          </a:xfrm>
        </p:spPr>
        <p:txBody>
          <a:bodyPr/>
          <a:lstStyle/>
          <a:p>
            <a:endParaRPr lang="en-US" sz="1800" dirty="0"/>
          </a:p>
          <a:p>
            <a:r>
              <a:rPr lang="en-US" sz="2000" dirty="0"/>
              <a:t>The directive defines the roles and respective responsibilities to ensure the employment of individuals can be substantiated</a:t>
            </a:r>
            <a:br>
              <a:rPr lang="en-US" sz="2000" dirty="0"/>
            </a:br>
            <a:endParaRPr lang="en-US" sz="2000" dirty="0"/>
          </a:p>
          <a:p>
            <a:r>
              <a:rPr lang="en-US" sz="2000" dirty="0"/>
              <a:t>Grantee/Delegate Ensures:</a:t>
            </a:r>
          </a:p>
          <a:p>
            <a:pPr lvl="1"/>
            <a:r>
              <a:rPr lang="en-US" sz="1800" dirty="0"/>
              <a:t>Individuals eligibility to be compensated can be validated </a:t>
            </a:r>
          </a:p>
          <a:p>
            <a:pPr lvl="1"/>
            <a:r>
              <a:rPr lang="en-US" sz="1800" dirty="0"/>
              <a:t>Documentation to support the expense per Institutional policy/procedures</a:t>
            </a:r>
            <a:br>
              <a:rPr lang="en-US" sz="1800" dirty="0"/>
            </a:br>
            <a:endParaRPr lang="en-US" sz="1800" dirty="0"/>
          </a:p>
          <a:p>
            <a:r>
              <a:rPr lang="en-US" sz="2400" dirty="0"/>
              <a:t>Institution/Department Ensures:</a:t>
            </a:r>
          </a:p>
          <a:p>
            <a:pPr lvl="1"/>
            <a:r>
              <a:rPr lang="en-US" sz="1800" dirty="0"/>
              <a:t>	Employment of individual is authorized by grantee/delegate</a:t>
            </a:r>
          </a:p>
          <a:p>
            <a:pPr lvl="1"/>
            <a:r>
              <a:rPr lang="en-US" sz="1800" dirty="0"/>
              <a:t>	Individuals are hired and paid per Institution policy/procedures</a:t>
            </a:r>
            <a:br>
              <a:rPr lang="en-US" sz="1800" dirty="0"/>
            </a:br>
            <a:endParaRPr lang="en-US" sz="1800" dirty="0"/>
          </a:p>
          <a:p>
            <a:endParaRPr lang="en-US" sz="20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25</a:t>
            </a:fld>
            <a:endParaRPr lang="en-US" dirty="0"/>
          </a:p>
        </p:txBody>
      </p:sp>
    </p:spTree>
    <p:extLst>
      <p:ext uri="{BB962C8B-B14F-4D97-AF65-F5344CB8AC3E}">
        <p14:creationId xmlns:p14="http://schemas.microsoft.com/office/powerpoint/2010/main" val="27022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26</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580556"/>
            <a:ext cx="7886700" cy="695008"/>
          </a:xfrm>
        </p:spPr>
        <p:txBody>
          <a:bodyPr/>
          <a:lstStyle/>
          <a:p>
            <a:r>
              <a:rPr lang="en-US" sz="4000" dirty="0"/>
              <a:t>Employment and Compensation</a:t>
            </a:r>
            <a:br>
              <a:rPr lang="en-US" sz="4000" dirty="0"/>
            </a:b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107074" y="1728411"/>
            <a:ext cx="7886700" cy="3568700"/>
          </a:xfrm>
        </p:spPr>
        <p:txBody>
          <a:bodyPr/>
          <a:lstStyle/>
          <a:p>
            <a:r>
              <a:rPr lang="en-US" sz="2000" dirty="0"/>
              <a:t>Individuals employed to work on funded research/activities can be compensated from the grant funds, except for:</a:t>
            </a:r>
            <a:br>
              <a:rPr lang="en-US" sz="2000" dirty="0"/>
            </a:br>
            <a:endParaRPr lang="en-US" sz="2000" dirty="0"/>
          </a:p>
          <a:p>
            <a:pPr lvl="1"/>
            <a:r>
              <a:rPr lang="en-US" sz="1800" dirty="0"/>
              <a:t>Grant recipients or individuals who conduct research independently as part of the terms and conditions of their employment;</a:t>
            </a:r>
            <a:br>
              <a:rPr lang="en-US" sz="1800" dirty="0"/>
            </a:br>
            <a:endParaRPr lang="en-US" sz="1800" dirty="0"/>
          </a:p>
          <a:p>
            <a:pPr lvl="1"/>
            <a:r>
              <a:rPr lang="en-US" sz="1800" dirty="0"/>
              <a:t>Individuals expected to work on the funded research/activities free of charge.</a:t>
            </a:r>
          </a:p>
          <a:p>
            <a:pPr lvl="1"/>
            <a:r>
              <a:rPr lang="en-US" sz="1800" dirty="0"/>
              <a:t>Such as a named collaborator on a grant</a:t>
            </a:r>
          </a:p>
          <a:p>
            <a:endParaRPr lang="en-US" sz="20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26</a:t>
            </a:fld>
            <a:endParaRPr lang="en-US" dirty="0"/>
          </a:p>
        </p:txBody>
      </p:sp>
    </p:spTree>
    <p:extLst>
      <p:ext uri="{BB962C8B-B14F-4D97-AF65-F5344CB8AC3E}">
        <p14:creationId xmlns:p14="http://schemas.microsoft.com/office/powerpoint/2010/main" val="317566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27</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520346"/>
            <a:ext cx="7886700" cy="695008"/>
          </a:xfrm>
        </p:spPr>
        <p:txBody>
          <a:bodyPr/>
          <a:lstStyle/>
          <a:p>
            <a:r>
              <a:rPr lang="en-US" sz="4000" dirty="0"/>
              <a:t>Employment and Compensation</a:t>
            </a: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0" y="1441777"/>
            <a:ext cx="8885208" cy="3705296"/>
          </a:xfrm>
        </p:spPr>
        <p:txBody>
          <a:bodyPr/>
          <a:lstStyle/>
          <a:p>
            <a:r>
              <a:rPr lang="en-US" sz="2000" dirty="0"/>
              <a:t>Individuals employed and compensated by another organization for the time spent on the funded research </a:t>
            </a:r>
            <a:r>
              <a:rPr lang="en-US" sz="2000" b="1" dirty="0"/>
              <a:t>cannot </a:t>
            </a:r>
            <a:r>
              <a:rPr lang="en-US" sz="2000" dirty="0"/>
              <a:t>be compensated directly </a:t>
            </a:r>
            <a:br>
              <a:rPr lang="en-US" sz="2000" dirty="0"/>
            </a:br>
            <a:endParaRPr lang="en-US" sz="2000" dirty="0"/>
          </a:p>
          <a:p>
            <a:pPr lvl="2"/>
            <a:r>
              <a:rPr lang="en-US" sz="1800" dirty="0"/>
              <a:t>Grant funds can be used to reimburse the organization for costs incurred in compensating the individual for time spent on the grant activities keeping in mind the other 2 exceptions</a:t>
            </a:r>
            <a:br>
              <a:rPr lang="en-US" sz="1800" dirty="0"/>
            </a:br>
            <a:endParaRPr lang="en-US" sz="1800" dirty="0"/>
          </a:p>
          <a:p>
            <a:pPr marL="914400" lvl="2" indent="0">
              <a:buNone/>
            </a:pPr>
            <a:r>
              <a:rPr lang="en-US" sz="1800" b="1" dirty="0"/>
              <a:t>For example:</a:t>
            </a:r>
          </a:p>
          <a:p>
            <a:pPr lvl="2"/>
            <a:r>
              <a:rPr lang="en-US" sz="1800" dirty="0"/>
              <a:t>A BC Cancer employee works on a grantee’s SFU research project; the employee can not be compensated directly, however</a:t>
            </a:r>
          </a:p>
          <a:p>
            <a:pPr lvl="2"/>
            <a:r>
              <a:rPr lang="en-US" sz="1800" dirty="0"/>
              <a:t>BC Cancer can invoice for the employee’s individual time that was spent on the SFU research project, provided the employee does not conduct research independently as part of their BC Cancer employment contract</a:t>
            </a:r>
            <a:r>
              <a:rPr lang="en-US" sz="1600" dirty="0"/>
              <a:t/>
            </a:r>
            <a:br>
              <a:rPr lang="en-US" sz="1600" dirty="0"/>
            </a:br>
            <a:endParaRPr lang="en-US" sz="1600" dirty="0"/>
          </a:p>
          <a:p>
            <a:endParaRPr lang="en-US" sz="20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27</a:t>
            </a:fld>
            <a:endParaRPr lang="en-US" dirty="0"/>
          </a:p>
        </p:txBody>
      </p:sp>
    </p:spTree>
    <p:extLst>
      <p:ext uri="{BB962C8B-B14F-4D97-AF65-F5344CB8AC3E}">
        <p14:creationId xmlns:p14="http://schemas.microsoft.com/office/powerpoint/2010/main" val="173787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28</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699607"/>
            <a:ext cx="7886700" cy="695008"/>
          </a:xfrm>
        </p:spPr>
        <p:txBody>
          <a:bodyPr/>
          <a:lstStyle/>
          <a:p>
            <a:r>
              <a:rPr lang="en-US" sz="4000" dirty="0"/>
              <a:t>Employment and Compensation</a:t>
            </a:r>
            <a:br>
              <a:rPr lang="en-US" sz="4000" dirty="0"/>
            </a:br>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107074" y="1917700"/>
            <a:ext cx="8622424" cy="3568700"/>
          </a:xfrm>
        </p:spPr>
        <p:txBody>
          <a:bodyPr/>
          <a:lstStyle/>
          <a:p>
            <a:r>
              <a:rPr lang="en-US" sz="1800" dirty="0"/>
              <a:t>International Researchers can be compensated from grant funds provided their employer provides a letter that attests the individual is not being compensated for their time spent on the SFU grant funded research/activities</a:t>
            </a:r>
            <a:br>
              <a:rPr lang="en-US" sz="1800" dirty="0"/>
            </a:br>
            <a:endParaRPr lang="en-US" sz="1800" dirty="0"/>
          </a:p>
          <a:p>
            <a:r>
              <a:rPr lang="en-US" sz="1800" dirty="0"/>
              <a:t>Employer's portion of </a:t>
            </a:r>
            <a:r>
              <a:rPr lang="en-US" sz="1800" b="1" dirty="0"/>
              <a:t>mandatory</a:t>
            </a:r>
            <a:r>
              <a:rPr lang="en-US" sz="1800" dirty="0"/>
              <a:t> compensation benefits can be paid from the grant funds</a:t>
            </a:r>
            <a:br>
              <a:rPr lang="en-US" sz="1800" dirty="0"/>
            </a:br>
            <a:endParaRPr lang="en-US" sz="1800" dirty="0"/>
          </a:p>
          <a:p>
            <a:r>
              <a:rPr lang="en-US" sz="1800" dirty="0"/>
              <a:t>Only the portion of </a:t>
            </a:r>
            <a:r>
              <a:rPr lang="en-US" sz="1800" b="1" dirty="0"/>
              <a:t>mandated</a:t>
            </a:r>
            <a:r>
              <a:rPr lang="en-US" sz="1800" dirty="0"/>
              <a:t> severance pay for the period the individual worked on the current grant will be paid from grant funds</a:t>
            </a:r>
          </a:p>
          <a:p>
            <a:endParaRPr lang="en-US" sz="18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28</a:t>
            </a:fld>
            <a:endParaRPr lang="en-US" dirty="0"/>
          </a:p>
        </p:txBody>
      </p:sp>
    </p:spTree>
    <p:extLst>
      <p:ext uri="{BB962C8B-B14F-4D97-AF65-F5344CB8AC3E}">
        <p14:creationId xmlns:p14="http://schemas.microsoft.com/office/powerpoint/2010/main" val="12296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4000" dirty="0"/>
              <a:t>Employment and Compensation Expenses</a:t>
            </a:r>
            <a:br>
              <a:rPr lang="en-US" sz="4000" dirty="0"/>
            </a:br>
            <a:r>
              <a:rPr lang="en-US" sz="4000" dirty="0"/>
              <a:t/>
            </a:r>
            <a:br>
              <a:rPr lang="en-US" sz="4000" dirty="0"/>
            </a:br>
            <a:r>
              <a:rPr lang="en-US" sz="4000" dirty="0">
                <a:solidFill>
                  <a:schemeClr val="tx1"/>
                </a:solidFill>
              </a:rPr>
              <a:t>Examples</a:t>
            </a:r>
            <a:r>
              <a:rPr lang="en-US" sz="4000" dirty="0"/>
              <a:t/>
            </a:r>
            <a:br>
              <a:rPr lang="en-US" sz="4000" dirty="0"/>
            </a:br>
            <a:r>
              <a:rPr lang="en-US" sz="2800" dirty="0"/>
              <a:t/>
            </a:r>
            <a:br>
              <a:rPr lang="en-US" sz="2800" dirty="0"/>
            </a:br>
            <a:r>
              <a:rPr lang="en-US" sz="3600" dirty="0"/>
              <a:t/>
            </a:r>
            <a:br>
              <a:rPr lang="en-US" sz="3600" dirty="0"/>
            </a:br>
            <a:endParaRPr lang="en-US" sz="36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087432"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29</a:t>
            </a:fld>
            <a:endParaRPr lang="en-US" dirty="0"/>
          </a:p>
        </p:txBody>
      </p:sp>
      <p:pic>
        <p:nvPicPr>
          <p:cNvPr id="5"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29</a:t>
            </a:fld>
            <a:endParaRPr lang="en-US" dirty="0"/>
          </a:p>
        </p:txBody>
      </p:sp>
    </p:spTree>
    <p:extLst>
      <p:ext uri="{BB962C8B-B14F-4D97-AF65-F5344CB8AC3E}">
        <p14:creationId xmlns:p14="http://schemas.microsoft.com/office/powerpoint/2010/main" val="66441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4350" y="3908819"/>
            <a:ext cx="8439150" cy="116887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rgbClr val="0099FF"/>
                </a:solidFill>
              </a:rPr>
              <a:t>In the interest of learning, some statements from the Guide were paraphrased.  </a:t>
            </a:r>
          </a:p>
          <a:p>
            <a:pPr algn="ctr"/>
            <a:r>
              <a:rPr lang="en-US" sz="1600" i="1" dirty="0">
                <a:solidFill>
                  <a:srgbClr val="0099FF"/>
                </a:solidFill>
              </a:rPr>
              <a:t>Should there be any discrepancy between the course material and the Guide, the latter must prevail.</a:t>
            </a:r>
          </a:p>
        </p:txBody>
      </p:sp>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3</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dirty="0"/>
              <a:t>Content</a:t>
            </a:r>
            <a:br>
              <a:rPr lang="en-US" dirty="0"/>
            </a:br>
            <a:r>
              <a:rPr lang="en-US" dirty="0"/>
              <a:t/>
            </a:r>
            <a:br>
              <a:rPr lang="en-US" dirty="0"/>
            </a:br>
            <a:endParaRPr lang="en-US" dirty="0"/>
          </a:p>
        </p:txBody>
      </p:sp>
      <p:sp>
        <p:nvSpPr>
          <p:cNvPr id="3" name="Text Placeholder 2"/>
          <p:cNvSpPr>
            <a:spLocks noGrp="1"/>
          </p:cNvSpPr>
          <p:nvPr>
            <p:ph type="body" sz="quarter" idx="13"/>
          </p:nvPr>
        </p:nvSpPr>
        <p:spPr>
          <a:xfrm>
            <a:off x="-107074" y="1917700"/>
            <a:ext cx="7886700" cy="3419474"/>
          </a:xfrm>
        </p:spPr>
        <p:txBody>
          <a:bodyPr/>
          <a:lstStyle/>
          <a:p>
            <a:r>
              <a:rPr lang="en-US" sz="2400" dirty="0"/>
              <a:t>Part 1: Updates in the Guide</a:t>
            </a:r>
          </a:p>
          <a:p>
            <a:r>
              <a:rPr lang="en-US" sz="2400" b="1" dirty="0"/>
              <a:t>Part 2: TAGFA Principles </a:t>
            </a:r>
          </a:p>
          <a:p>
            <a:r>
              <a:rPr lang="en-US" sz="2400" b="1" dirty="0"/>
              <a:t>Part 3: TAGFA Directives &amp; Examples</a:t>
            </a:r>
          </a:p>
          <a:p>
            <a:r>
              <a:rPr lang="en-US" sz="2400" dirty="0"/>
              <a:t>Part 4: Resources</a:t>
            </a:r>
          </a:p>
          <a:p>
            <a:endParaRPr lang="en-US"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a:t>
            </a:fld>
            <a:endParaRPr lang="en-US" dirty="0"/>
          </a:p>
        </p:txBody>
      </p:sp>
    </p:spTree>
    <p:extLst>
      <p:ext uri="{BB962C8B-B14F-4D97-AF65-F5344CB8AC3E}">
        <p14:creationId xmlns:p14="http://schemas.microsoft.com/office/powerpoint/2010/main" val="250373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30</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503675" y="321656"/>
            <a:ext cx="7886700" cy="695008"/>
          </a:xfrm>
        </p:spPr>
        <p:txBody>
          <a:bodyPr/>
          <a:lstStyle/>
          <a:p>
            <a:r>
              <a:rPr lang="en-US" sz="4000" dirty="0"/>
              <a:t>Employment and Compensation</a:t>
            </a:r>
            <a:br>
              <a:rPr lang="en-US" sz="4000" dirty="0"/>
            </a:br>
            <a:r>
              <a:rPr lang="en-US" sz="2800" dirty="0"/>
              <a:t/>
            </a:r>
            <a:br>
              <a:rPr lang="en-US" sz="2800" dirty="0"/>
            </a:br>
            <a:r>
              <a:rPr lang="en-US" sz="3600" dirty="0"/>
              <a:t/>
            </a:r>
            <a:br>
              <a:rPr lang="en-US" sz="3600" dirty="0"/>
            </a:br>
            <a:endParaRPr lang="en-US" sz="3600" dirty="0"/>
          </a:p>
        </p:txBody>
      </p:sp>
      <p:sp>
        <p:nvSpPr>
          <p:cNvPr id="6" name="Text Placeholder 5"/>
          <p:cNvSpPr>
            <a:spLocks noGrp="1"/>
          </p:cNvSpPr>
          <p:nvPr>
            <p:ph type="body" sz="quarter" idx="13"/>
          </p:nvPr>
        </p:nvSpPr>
        <p:spPr>
          <a:xfrm>
            <a:off x="628650" y="1821186"/>
            <a:ext cx="8136649" cy="1104852"/>
          </a:xfrm>
        </p:spPr>
        <p:txBody>
          <a:bodyPr/>
          <a:lstStyle/>
          <a:p>
            <a:pPr marL="0" indent="0">
              <a:buClr>
                <a:srgbClr val="FF0000"/>
              </a:buClr>
              <a:buNone/>
            </a:pPr>
            <a:r>
              <a:rPr lang="en-US" sz="1800" dirty="0">
                <a:solidFill>
                  <a:srgbClr val="FF0000"/>
                </a:solidFill>
              </a:rPr>
              <a:t>a) </a:t>
            </a:r>
            <a:r>
              <a:rPr lang="en-US" sz="1800" b="1" dirty="0"/>
              <a:t>Compensating an international researcher from grant funds for providing services on your project.</a:t>
            </a:r>
          </a:p>
          <a:p>
            <a:pPr marL="0" indent="0">
              <a:buClr>
                <a:srgbClr val="FF0000"/>
              </a:buClr>
              <a:buNone/>
            </a:pPr>
            <a:r>
              <a:rPr lang="en-US" sz="1800" dirty="0"/>
              <a:t>Eligible? Yes/No/Unclear</a:t>
            </a:r>
          </a:p>
          <a:p>
            <a:pPr marL="0" indent="0">
              <a:buNone/>
            </a:pPr>
            <a:endParaRPr lang="en-US" sz="20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4306" y="3449820"/>
            <a:ext cx="2759316" cy="1169551"/>
          </a:xfrm>
          <a:prstGeom prst="rect">
            <a:avLst/>
          </a:prstGeom>
          <a:noFill/>
          <a:ln>
            <a:solidFill>
              <a:schemeClr val="tx1"/>
            </a:solidFill>
          </a:ln>
        </p:spPr>
        <p:txBody>
          <a:bodyPr wrap="square" rtlCol="0">
            <a:spAutoFit/>
          </a:bodyPr>
          <a:lstStyle/>
          <a:p>
            <a:pPr algn="ctr"/>
            <a:r>
              <a:rPr lang="en-US" sz="1400" dirty="0">
                <a:solidFill>
                  <a:srgbClr val="3399FF"/>
                </a:solidFill>
              </a:rPr>
              <a:t>Principles</a:t>
            </a:r>
          </a:p>
          <a:p>
            <a:pPr marL="285750" indent="-285750">
              <a:buFont typeface="Arial" panose="020B0604020202020204" pitchFamily="34" charset="0"/>
              <a:buChar char="•"/>
            </a:pPr>
            <a:r>
              <a:rPr lang="en-US" sz="1400" dirty="0"/>
              <a:t>Direct</a:t>
            </a:r>
          </a:p>
          <a:p>
            <a:pPr marL="285750" indent="-285750">
              <a:buFont typeface="Arial" panose="020B0604020202020204" pitchFamily="34" charset="0"/>
              <a:buChar char="•"/>
            </a:pPr>
            <a:r>
              <a:rPr lang="en-US" sz="1400" dirty="0"/>
              <a:t>Not provided </a:t>
            </a:r>
          </a:p>
          <a:p>
            <a:pPr marL="285750" indent="-285750">
              <a:buFont typeface="Arial" panose="020B0604020202020204" pitchFamily="34" charset="0"/>
              <a:buChar char="•"/>
            </a:pPr>
            <a:r>
              <a:rPr lang="en-US" sz="1400" dirty="0"/>
              <a:t>Economical</a:t>
            </a:r>
          </a:p>
          <a:p>
            <a:pPr marL="285750" indent="-285750">
              <a:buFont typeface="Arial" panose="020B0604020202020204" pitchFamily="34" charset="0"/>
              <a:buChar char="•"/>
            </a:pPr>
            <a:r>
              <a:rPr lang="en-US" sz="1400" dirty="0"/>
              <a:t>No personal gain</a:t>
            </a:r>
          </a:p>
        </p:txBody>
      </p:sp>
      <p:sp>
        <p:nvSpPr>
          <p:cNvPr id="12" name="TextBox 11"/>
          <p:cNvSpPr txBox="1"/>
          <p:nvPr/>
        </p:nvSpPr>
        <p:spPr>
          <a:xfrm>
            <a:off x="3773405" y="3449820"/>
            <a:ext cx="4252595" cy="2246769"/>
          </a:xfrm>
          <a:prstGeom prst="rect">
            <a:avLst/>
          </a:prstGeom>
          <a:noFill/>
          <a:ln>
            <a:solidFill>
              <a:schemeClr val="tx1"/>
            </a:solidFill>
          </a:ln>
        </p:spPr>
        <p:txBody>
          <a:bodyPr wrap="square" rtlCol="0">
            <a:spAutoFit/>
          </a:bodyPr>
          <a:lstStyle/>
          <a:p>
            <a:pPr algn="ctr"/>
            <a:r>
              <a:rPr lang="en-US" sz="1400" dirty="0">
                <a:solidFill>
                  <a:srgbClr val="3399FF"/>
                </a:solidFill>
              </a:rPr>
              <a:t>Directive highlights</a:t>
            </a:r>
          </a:p>
          <a:p>
            <a:r>
              <a:rPr lang="en-US" sz="1400" dirty="0"/>
              <a:t>Eligible:</a:t>
            </a:r>
          </a:p>
          <a:p>
            <a:pPr marL="285750" indent="-285750">
              <a:buFont typeface="Arial" panose="020B0604020202020204" pitchFamily="34" charset="0"/>
              <a:buChar char="•"/>
            </a:pPr>
            <a:r>
              <a:rPr lang="en-US" sz="1400" dirty="0"/>
              <a:t>With letter from international employer</a:t>
            </a:r>
          </a:p>
          <a:p>
            <a:pPr marL="285750" indent="-285750">
              <a:buFont typeface="Arial" panose="020B0604020202020204" pitchFamily="34" charset="0"/>
              <a:buChar char="•"/>
            </a:pPr>
            <a:r>
              <a:rPr lang="en-US" sz="1400" dirty="0"/>
              <a:t>Mandatory benefits</a:t>
            </a:r>
          </a:p>
          <a:p>
            <a:pPr marL="285750" indent="-285750">
              <a:buFont typeface="Arial" panose="020B0604020202020204" pitchFamily="34" charset="0"/>
              <a:buChar char="•"/>
            </a:pPr>
            <a:r>
              <a:rPr lang="en-US" sz="1400" dirty="0"/>
              <a:t>Prorate mandated severance pay </a:t>
            </a:r>
          </a:p>
          <a:p>
            <a:pPr marL="285750" indent="-285750">
              <a:buFont typeface="Arial" panose="020B0604020202020204" pitchFamily="34" charset="0"/>
              <a:buChar char="•"/>
            </a:pPr>
            <a:r>
              <a:rPr lang="en-US" sz="1400" dirty="0"/>
              <a:t>Institutions can be reimbursed</a:t>
            </a:r>
          </a:p>
          <a:p>
            <a:r>
              <a:rPr lang="en-US" sz="1400" dirty="0"/>
              <a:t>Not Eligible:</a:t>
            </a:r>
          </a:p>
          <a:p>
            <a:pPr marL="285750" indent="-285750">
              <a:buFont typeface="Arial" panose="020B0604020202020204" pitchFamily="34" charset="0"/>
              <a:buChar char="•"/>
            </a:pPr>
            <a:r>
              <a:rPr lang="en-US" sz="1400" dirty="0"/>
              <a:t>Grantees and independent researchers</a:t>
            </a:r>
          </a:p>
          <a:p>
            <a:pPr marL="285750" indent="-285750">
              <a:buFont typeface="Arial" panose="020B0604020202020204" pitchFamily="34" charset="0"/>
              <a:buChar char="•"/>
            </a:pPr>
            <a:r>
              <a:rPr lang="en-US" sz="1400" dirty="0"/>
              <a:t>Individuals expected to work for free </a:t>
            </a:r>
          </a:p>
          <a:p>
            <a:pPr marL="285750" indent="-285750">
              <a:buFont typeface="Arial" panose="020B0604020202020204" pitchFamily="34" charset="0"/>
              <a:buChar char="•"/>
            </a:pPr>
            <a:r>
              <a:rPr lang="en-US" sz="1400" dirty="0"/>
              <a:t>Direct payment to employees of another institution</a:t>
            </a:r>
          </a:p>
        </p:txBody>
      </p:sp>
      <p:sp>
        <p:nvSpPr>
          <p:cNvPr id="4" name="Rectangle 3">
            <a:extLst>
              <a:ext uri="{FF2B5EF4-FFF2-40B4-BE49-F238E27FC236}">
                <a16:creationId xmlns:a16="http://schemas.microsoft.com/office/drawing/2014/main" id="{50060599-CBA5-5D4C-9CAE-CAFBCF4BF6B3}"/>
              </a:ext>
            </a:extLst>
          </p:cNvPr>
          <p:cNvSpPr/>
          <p:nvPr/>
        </p:nvSpPr>
        <p:spPr>
          <a:xfrm>
            <a:off x="628650" y="2926038"/>
            <a:ext cx="2032223" cy="369332"/>
          </a:xfrm>
          <a:prstGeom prst="rect">
            <a:avLst/>
          </a:prstGeom>
        </p:spPr>
        <p:txBody>
          <a:bodyPr wrap="none">
            <a:spAutoFit/>
          </a:bodyPr>
          <a:lstStyle/>
          <a:p>
            <a:r>
              <a:rPr lang="en-US" b="1" dirty="0"/>
              <a:t>Relevant Resources</a:t>
            </a:r>
            <a:endParaRPr lang="en-US" dirty="0"/>
          </a:p>
        </p:txBody>
      </p:sp>
      <p:pic>
        <p:nvPicPr>
          <p:cNvPr id="9"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p:cNvSpPr txBox="1">
            <a:spLocks/>
          </p:cNvSpPr>
          <p:nvPr/>
        </p:nvSpPr>
        <p:spPr>
          <a:xfrm>
            <a:off x="6286500" y="5808661"/>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30</a:t>
            </a:fld>
            <a:endParaRPr lang="en-US" dirty="0"/>
          </a:p>
        </p:txBody>
      </p:sp>
      <p:sp>
        <p:nvSpPr>
          <p:cNvPr id="13" name="Text Placeholder 5"/>
          <p:cNvSpPr txBox="1">
            <a:spLocks/>
          </p:cNvSpPr>
          <p:nvPr/>
        </p:nvSpPr>
        <p:spPr>
          <a:xfrm>
            <a:off x="378701" y="1167156"/>
            <a:ext cx="8136649" cy="782215"/>
          </a:xfrm>
          <a:prstGeom prst="rect">
            <a:avLst/>
          </a:prstGeom>
        </p:spPr>
        <p:txBody>
          <a:bodyPr/>
          <a:lstStyle>
            <a:lvl1pPr marL="1069975" indent="-1069975" algn="l" defTabSz="914400" rtl="0" eaLnBrk="1" latinLnBrk="0" hangingPunct="1">
              <a:lnSpc>
                <a:spcPct val="90000"/>
              </a:lnSpc>
              <a:spcBef>
                <a:spcPts val="1000"/>
              </a:spcBef>
              <a:buFontTx/>
              <a:buBlip>
                <a:blip r:embed="rId5"/>
              </a:buBlip>
              <a:tabLst/>
              <a:defRPr lang="en-US" sz="2800" kern="1200">
                <a:solidFill>
                  <a:srgbClr val="54585A"/>
                </a:solidFill>
                <a:latin typeface="Times" pitchFamily="2" charset="0"/>
                <a:ea typeface="+mn-ea"/>
                <a:cs typeface="+mn-cs"/>
              </a:defRPr>
            </a:lvl1pPr>
            <a:lvl2pPr marL="1377950" indent="-920750" algn="l" defTabSz="914400" rtl="0" eaLnBrk="1" latinLnBrk="0" hangingPunct="1">
              <a:lnSpc>
                <a:spcPct val="90000"/>
              </a:lnSpc>
              <a:spcBef>
                <a:spcPts val="500"/>
              </a:spcBef>
              <a:buFontTx/>
              <a:buBlip>
                <a:blip r:embed="rId5"/>
              </a:buBlip>
              <a:tabLst/>
              <a:defRPr lang="en-US" sz="2400" kern="1200">
                <a:solidFill>
                  <a:srgbClr val="54585A"/>
                </a:solidFill>
                <a:latin typeface="Times" pitchFamily="2" charset="0"/>
                <a:ea typeface="+mn-ea"/>
                <a:cs typeface="+mn-cs"/>
              </a:defRPr>
            </a:lvl2pPr>
            <a:lvl3pPr marL="1736725" indent="-822325" algn="l" defTabSz="914400" rtl="0" eaLnBrk="1" latinLnBrk="0" hangingPunct="1">
              <a:lnSpc>
                <a:spcPct val="90000"/>
              </a:lnSpc>
              <a:spcBef>
                <a:spcPts val="500"/>
              </a:spcBef>
              <a:buFontTx/>
              <a:buBlip>
                <a:blip r:embed="rId5"/>
              </a:buBlip>
              <a:tabLst/>
              <a:defRPr lang="en-US" sz="2000" kern="1200">
                <a:solidFill>
                  <a:srgbClr val="54585A"/>
                </a:solidFill>
                <a:latin typeface="Times" pitchFamily="2" charset="0"/>
                <a:ea typeface="+mn-ea"/>
                <a:cs typeface="+mn-cs"/>
              </a:defRPr>
            </a:lvl3pPr>
            <a:lvl4pPr marL="2090738" indent="-719138" algn="l" defTabSz="914400" rtl="0" eaLnBrk="1" latinLnBrk="0" hangingPunct="1">
              <a:lnSpc>
                <a:spcPct val="90000"/>
              </a:lnSpc>
              <a:spcBef>
                <a:spcPts val="500"/>
              </a:spcBef>
              <a:buFontTx/>
              <a:buBlip>
                <a:blip r:embed="rId5"/>
              </a:buBlip>
              <a:tabLst/>
              <a:defRPr lang="en-US" sz="1800" kern="1200">
                <a:solidFill>
                  <a:srgbClr val="54585A"/>
                </a:solidFill>
                <a:latin typeface="Times" pitchFamily="2" charset="0"/>
                <a:ea typeface="+mn-ea"/>
                <a:cs typeface="+mn-cs"/>
              </a:defRPr>
            </a:lvl4pPr>
            <a:lvl5pPr marL="2540000" indent="-711200" algn="l" defTabSz="914400" rtl="0" eaLnBrk="1" latinLnBrk="0" hangingPunct="1">
              <a:lnSpc>
                <a:spcPct val="90000"/>
              </a:lnSpc>
              <a:spcBef>
                <a:spcPts val="500"/>
              </a:spcBef>
              <a:buFontTx/>
              <a:buBlip>
                <a:blip r:embed="rId5"/>
              </a:buBlip>
              <a:tabLst/>
              <a:defRPr lang="en-US" sz="1800" kern="1200">
                <a:solidFill>
                  <a:srgbClr val="54585A"/>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800" dirty="0"/>
              <a:t>For the following scenarios, determine if the expenditure would be an appropriate use of grant funds under the Employment and Compensation directive:</a:t>
            </a:r>
            <a:r>
              <a:rPr lang="en-US" sz="1800" b="1" dirty="0"/>
              <a:t/>
            </a:r>
            <a:br>
              <a:rPr lang="en-US" sz="1800" b="1" dirty="0"/>
            </a:br>
            <a:endParaRPr lang="en-US" sz="1800" b="1" dirty="0"/>
          </a:p>
          <a:p>
            <a:pPr marL="0" indent="0">
              <a:buFontTx/>
              <a:buNone/>
            </a:pPr>
            <a:endParaRPr lang="en-US" sz="2000" dirty="0"/>
          </a:p>
        </p:txBody>
      </p:sp>
    </p:spTree>
    <p:extLst>
      <p:ext uri="{BB962C8B-B14F-4D97-AF65-F5344CB8AC3E}">
        <p14:creationId xmlns:p14="http://schemas.microsoft.com/office/powerpoint/2010/main" val="75647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31</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513610"/>
            <a:ext cx="7886700" cy="695008"/>
          </a:xfrm>
        </p:spPr>
        <p:txBody>
          <a:bodyPr/>
          <a:lstStyle/>
          <a:p>
            <a:r>
              <a:rPr lang="en-US" sz="4000" dirty="0"/>
              <a:t>Employment and Compensation</a:t>
            </a:r>
            <a:br>
              <a:rPr lang="en-US" sz="4000" dirty="0"/>
            </a:br>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6" name="Text Placeholder 5"/>
          <p:cNvSpPr>
            <a:spLocks noGrp="1"/>
          </p:cNvSpPr>
          <p:nvPr>
            <p:ph type="body" sz="quarter" idx="13"/>
          </p:nvPr>
        </p:nvSpPr>
        <p:spPr>
          <a:xfrm>
            <a:off x="628650" y="1661465"/>
            <a:ext cx="8136649" cy="3548709"/>
          </a:xfrm>
        </p:spPr>
        <p:txBody>
          <a:bodyPr/>
          <a:lstStyle/>
          <a:p>
            <a:pPr marL="0" indent="0">
              <a:buNone/>
            </a:pPr>
            <a:r>
              <a:rPr lang="en-US" sz="1800" b="1" dirty="0"/>
              <a:t>Additional Information:</a:t>
            </a:r>
          </a:p>
          <a:p>
            <a:r>
              <a:rPr lang="en-US" sz="1800" dirty="0"/>
              <a:t>Funding Opportunity Literature and SFU Policies have been considered</a:t>
            </a:r>
          </a:p>
          <a:p>
            <a:r>
              <a:rPr lang="en-US" sz="1800" b="1" dirty="0"/>
              <a:t>Letter</a:t>
            </a:r>
            <a:r>
              <a:rPr lang="en-US" sz="1800" dirty="0"/>
              <a:t> was provided from home institution</a:t>
            </a:r>
          </a:p>
          <a:p>
            <a:r>
              <a:rPr lang="en-US" sz="1800" dirty="0"/>
              <a:t>The international researcher contributes to the research </a:t>
            </a:r>
            <a:r>
              <a:rPr lang="en-US" sz="1800" b="1" dirty="0"/>
              <a:t>directly</a:t>
            </a:r>
          </a:p>
          <a:p>
            <a:r>
              <a:rPr lang="en-US" sz="1800" dirty="0"/>
              <a:t>The amount is </a:t>
            </a:r>
            <a:r>
              <a:rPr lang="en-US" sz="1800" b="1" dirty="0"/>
              <a:t>reasonable</a:t>
            </a:r>
            <a:r>
              <a:rPr lang="en-US" sz="1800" dirty="0"/>
              <a:t> for the length of time the researcher is here</a:t>
            </a:r>
          </a:p>
          <a:p>
            <a:r>
              <a:rPr lang="en-US" sz="1800" dirty="0"/>
              <a:t>The individual is </a:t>
            </a:r>
            <a:r>
              <a:rPr lang="en-US" sz="1800" b="1" dirty="0"/>
              <a:t>not a relative</a:t>
            </a:r>
          </a:p>
          <a:p>
            <a:pPr>
              <a:buFont typeface="Arial" panose="020B0604020202020204" pitchFamily="34" charset="0"/>
              <a:buChar char="•"/>
            </a:pPr>
            <a:endParaRPr lang="en-US" sz="1800" dirty="0"/>
          </a:p>
          <a:p>
            <a:pPr marL="0" indent="0">
              <a:buNone/>
            </a:pPr>
            <a:r>
              <a:rPr lang="en-US" sz="1800" b="1" dirty="0"/>
              <a:t>Yes </a:t>
            </a:r>
            <a:r>
              <a:rPr lang="en-US" sz="1800" dirty="0"/>
              <a:t>-  the expense may be considered eligible based on the above information</a:t>
            </a:r>
          </a:p>
          <a:p>
            <a:pPr marL="0" indent="0">
              <a:buNone/>
            </a:pPr>
            <a:r>
              <a:rPr lang="en-US" sz="1800" b="1" dirty="0"/>
              <a:t>Directive and principles are satisfied</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31</a:t>
            </a:fld>
            <a:endParaRPr lang="en-US" dirty="0"/>
          </a:p>
        </p:txBody>
      </p:sp>
    </p:spTree>
    <p:extLst>
      <p:ext uri="{BB962C8B-B14F-4D97-AF65-F5344CB8AC3E}">
        <p14:creationId xmlns:p14="http://schemas.microsoft.com/office/powerpoint/2010/main" val="17700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32</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551020"/>
            <a:ext cx="7886700" cy="695008"/>
          </a:xfrm>
        </p:spPr>
        <p:txBody>
          <a:bodyPr/>
          <a:lstStyle/>
          <a:p>
            <a:r>
              <a:rPr lang="en-US" sz="4000" dirty="0"/>
              <a:t>Employment and Compensation</a:t>
            </a:r>
            <a:br>
              <a:rPr lang="en-US" sz="4000" dirty="0"/>
            </a:br>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6" name="Text Placeholder 5"/>
          <p:cNvSpPr>
            <a:spLocks noGrp="1"/>
          </p:cNvSpPr>
          <p:nvPr>
            <p:ph type="body" sz="quarter" idx="13"/>
          </p:nvPr>
        </p:nvSpPr>
        <p:spPr>
          <a:xfrm>
            <a:off x="628650" y="1821186"/>
            <a:ext cx="8136649" cy="953143"/>
          </a:xfrm>
        </p:spPr>
        <p:txBody>
          <a:bodyPr/>
          <a:lstStyle/>
          <a:p>
            <a:pPr marL="0" indent="0">
              <a:buClr>
                <a:srgbClr val="FF0000"/>
              </a:buClr>
              <a:buNone/>
            </a:pPr>
            <a:r>
              <a:rPr lang="en-US" sz="1800" dirty="0">
                <a:solidFill>
                  <a:srgbClr val="FF0000"/>
                </a:solidFill>
              </a:rPr>
              <a:t>b) </a:t>
            </a:r>
            <a:r>
              <a:rPr lang="en-US" sz="1800" b="1" dirty="0"/>
              <a:t>You are expensing compensation from your grant to an individual who conducts independent research as part of their employment contract.</a:t>
            </a:r>
          </a:p>
          <a:p>
            <a:pPr marL="0" indent="0">
              <a:buClr>
                <a:srgbClr val="FF0000"/>
              </a:buClr>
              <a:buNone/>
            </a:pPr>
            <a:r>
              <a:rPr lang="en-US" sz="1800" dirty="0"/>
              <a:t>Eligible? Yes/No/Unclear</a:t>
            </a:r>
          </a:p>
          <a:p>
            <a:pPr marL="0" indent="0">
              <a:buNone/>
            </a:pPr>
            <a:endParaRPr lang="en-US" sz="20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E25BD0C-1B1E-7D4D-805F-EF222BF4059C}"/>
              </a:ext>
            </a:extLst>
          </p:cNvPr>
          <p:cNvSpPr txBox="1"/>
          <p:nvPr/>
        </p:nvSpPr>
        <p:spPr>
          <a:xfrm>
            <a:off x="816965" y="3453486"/>
            <a:ext cx="2759316" cy="1169551"/>
          </a:xfrm>
          <a:prstGeom prst="rect">
            <a:avLst/>
          </a:prstGeom>
          <a:noFill/>
          <a:ln>
            <a:solidFill>
              <a:schemeClr val="tx1"/>
            </a:solidFill>
          </a:ln>
        </p:spPr>
        <p:txBody>
          <a:bodyPr wrap="square" rtlCol="0">
            <a:spAutoFit/>
          </a:bodyPr>
          <a:lstStyle/>
          <a:p>
            <a:pPr algn="ctr"/>
            <a:r>
              <a:rPr lang="en-US" sz="1400" dirty="0">
                <a:solidFill>
                  <a:srgbClr val="3399FF"/>
                </a:solidFill>
              </a:rPr>
              <a:t>Principles</a:t>
            </a:r>
          </a:p>
          <a:p>
            <a:pPr marL="285750" indent="-285750">
              <a:buFont typeface="Arial" panose="020B0604020202020204" pitchFamily="34" charset="0"/>
              <a:buChar char="•"/>
            </a:pPr>
            <a:r>
              <a:rPr lang="en-US" sz="1400" dirty="0"/>
              <a:t>Direct</a:t>
            </a:r>
          </a:p>
          <a:p>
            <a:pPr marL="285750" indent="-285750">
              <a:buFont typeface="Arial" panose="020B0604020202020204" pitchFamily="34" charset="0"/>
              <a:buChar char="•"/>
            </a:pPr>
            <a:r>
              <a:rPr lang="en-US" sz="1400" dirty="0"/>
              <a:t>Not provided </a:t>
            </a:r>
          </a:p>
          <a:p>
            <a:pPr marL="285750" indent="-285750">
              <a:buFont typeface="Arial" panose="020B0604020202020204" pitchFamily="34" charset="0"/>
              <a:buChar char="•"/>
            </a:pPr>
            <a:r>
              <a:rPr lang="en-US" sz="1400" dirty="0"/>
              <a:t>Economical</a:t>
            </a:r>
          </a:p>
          <a:p>
            <a:pPr marL="285750" indent="-285750">
              <a:buFont typeface="Arial" panose="020B0604020202020204" pitchFamily="34" charset="0"/>
              <a:buChar char="•"/>
            </a:pPr>
            <a:r>
              <a:rPr lang="en-US" sz="1400" dirty="0"/>
              <a:t>No personal gain</a:t>
            </a:r>
          </a:p>
        </p:txBody>
      </p:sp>
      <p:sp>
        <p:nvSpPr>
          <p:cNvPr id="12" name="TextBox 11">
            <a:extLst>
              <a:ext uri="{FF2B5EF4-FFF2-40B4-BE49-F238E27FC236}">
                <a16:creationId xmlns:a16="http://schemas.microsoft.com/office/drawing/2014/main" id="{88FB8C05-F16F-0B40-B563-4106F85D7552}"/>
              </a:ext>
            </a:extLst>
          </p:cNvPr>
          <p:cNvSpPr txBox="1"/>
          <p:nvPr/>
        </p:nvSpPr>
        <p:spPr>
          <a:xfrm>
            <a:off x="3797583" y="3448639"/>
            <a:ext cx="4252595" cy="2246769"/>
          </a:xfrm>
          <a:prstGeom prst="rect">
            <a:avLst/>
          </a:prstGeom>
          <a:noFill/>
          <a:ln>
            <a:solidFill>
              <a:schemeClr val="tx1"/>
            </a:solidFill>
          </a:ln>
        </p:spPr>
        <p:txBody>
          <a:bodyPr wrap="square" rtlCol="0">
            <a:spAutoFit/>
          </a:bodyPr>
          <a:lstStyle/>
          <a:p>
            <a:pPr algn="ctr"/>
            <a:r>
              <a:rPr lang="en-US" sz="1400" dirty="0">
                <a:solidFill>
                  <a:srgbClr val="3399FF"/>
                </a:solidFill>
              </a:rPr>
              <a:t>Directive highlights</a:t>
            </a:r>
          </a:p>
          <a:p>
            <a:r>
              <a:rPr lang="en-US" sz="1400" dirty="0"/>
              <a:t>Eligible:</a:t>
            </a:r>
          </a:p>
          <a:p>
            <a:pPr marL="285750" indent="-285750">
              <a:buFont typeface="Arial" panose="020B0604020202020204" pitchFamily="34" charset="0"/>
              <a:buChar char="•"/>
            </a:pPr>
            <a:r>
              <a:rPr lang="en-US" sz="1400" dirty="0"/>
              <a:t>With letter from international employer</a:t>
            </a:r>
          </a:p>
          <a:p>
            <a:pPr marL="285750" indent="-285750">
              <a:buFont typeface="Arial" panose="020B0604020202020204" pitchFamily="34" charset="0"/>
              <a:buChar char="•"/>
            </a:pPr>
            <a:r>
              <a:rPr lang="en-US" sz="1400" dirty="0"/>
              <a:t>Mandatory benefits</a:t>
            </a:r>
          </a:p>
          <a:p>
            <a:pPr marL="285750" indent="-285750">
              <a:buFont typeface="Arial" panose="020B0604020202020204" pitchFamily="34" charset="0"/>
              <a:buChar char="•"/>
            </a:pPr>
            <a:r>
              <a:rPr lang="en-US" sz="1400" dirty="0"/>
              <a:t>Prorate mandated severance pay </a:t>
            </a:r>
          </a:p>
          <a:p>
            <a:pPr marL="285750" indent="-285750">
              <a:buFont typeface="Arial" panose="020B0604020202020204" pitchFamily="34" charset="0"/>
              <a:buChar char="•"/>
            </a:pPr>
            <a:r>
              <a:rPr lang="en-US" sz="1400" dirty="0"/>
              <a:t>Institutions can be reimbursed</a:t>
            </a:r>
          </a:p>
          <a:p>
            <a:r>
              <a:rPr lang="en-US" sz="1400" dirty="0"/>
              <a:t>Not Eligible:</a:t>
            </a:r>
          </a:p>
          <a:p>
            <a:pPr marL="285750" indent="-285750">
              <a:buFont typeface="Arial" panose="020B0604020202020204" pitchFamily="34" charset="0"/>
              <a:buChar char="•"/>
            </a:pPr>
            <a:r>
              <a:rPr lang="en-US" sz="1400" dirty="0"/>
              <a:t>Grantees and independent researchers</a:t>
            </a:r>
          </a:p>
          <a:p>
            <a:pPr marL="285750" indent="-285750">
              <a:buFont typeface="Arial" panose="020B0604020202020204" pitchFamily="34" charset="0"/>
              <a:buChar char="•"/>
            </a:pPr>
            <a:r>
              <a:rPr lang="en-US" sz="1400" dirty="0"/>
              <a:t>Individuals expected to work for free </a:t>
            </a:r>
          </a:p>
          <a:p>
            <a:pPr marL="285750" indent="-285750">
              <a:buFont typeface="Arial" panose="020B0604020202020204" pitchFamily="34" charset="0"/>
              <a:buChar char="•"/>
            </a:pPr>
            <a:r>
              <a:rPr lang="en-US" sz="1400" dirty="0"/>
              <a:t>Direct payment to employees of another institution</a:t>
            </a:r>
          </a:p>
        </p:txBody>
      </p:sp>
      <p:sp>
        <p:nvSpPr>
          <p:cNvPr id="13" name="Rectangle 12">
            <a:extLst>
              <a:ext uri="{FF2B5EF4-FFF2-40B4-BE49-F238E27FC236}">
                <a16:creationId xmlns:a16="http://schemas.microsoft.com/office/drawing/2014/main" id="{883778BD-4F47-164A-B538-E432F2EA476A}"/>
              </a:ext>
            </a:extLst>
          </p:cNvPr>
          <p:cNvSpPr/>
          <p:nvPr/>
        </p:nvSpPr>
        <p:spPr>
          <a:xfrm>
            <a:off x="628650" y="2926818"/>
            <a:ext cx="2032223" cy="369332"/>
          </a:xfrm>
          <a:prstGeom prst="rect">
            <a:avLst/>
          </a:prstGeom>
        </p:spPr>
        <p:txBody>
          <a:bodyPr wrap="none">
            <a:spAutoFit/>
          </a:bodyPr>
          <a:lstStyle/>
          <a:p>
            <a:r>
              <a:rPr lang="en-US" b="1" dirty="0"/>
              <a:t>Relevant Resources</a:t>
            </a:r>
            <a:endParaRPr lang="en-US" dirty="0"/>
          </a:p>
        </p:txBody>
      </p:sp>
      <p:pic>
        <p:nvPicPr>
          <p:cNvPr id="9"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p:cNvSpPr txBox="1">
            <a:spLocks/>
          </p:cNvSpPr>
          <p:nvPr/>
        </p:nvSpPr>
        <p:spPr>
          <a:xfrm>
            <a:off x="6286500" y="57685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32</a:t>
            </a:fld>
            <a:endParaRPr lang="en-US" dirty="0"/>
          </a:p>
        </p:txBody>
      </p:sp>
    </p:spTree>
    <p:extLst>
      <p:ext uri="{BB962C8B-B14F-4D97-AF65-F5344CB8AC3E}">
        <p14:creationId xmlns:p14="http://schemas.microsoft.com/office/powerpoint/2010/main" val="23229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33</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415823"/>
            <a:ext cx="7886700" cy="695008"/>
          </a:xfrm>
        </p:spPr>
        <p:txBody>
          <a:bodyPr/>
          <a:lstStyle/>
          <a:p>
            <a:r>
              <a:rPr lang="en-US" sz="4000" dirty="0"/>
              <a:t>Employment and Compensation</a:t>
            </a:r>
            <a:br>
              <a:rPr lang="en-US" sz="4000" dirty="0"/>
            </a:br>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6" name="Text Placeholder 5"/>
          <p:cNvSpPr>
            <a:spLocks noGrp="1"/>
          </p:cNvSpPr>
          <p:nvPr>
            <p:ph type="body" sz="quarter" idx="13"/>
          </p:nvPr>
        </p:nvSpPr>
        <p:spPr>
          <a:xfrm>
            <a:off x="628650" y="1662732"/>
            <a:ext cx="8136649" cy="3528393"/>
          </a:xfrm>
        </p:spPr>
        <p:txBody>
          <a:bodyPr/>
          <a:lstStyle/>
          <a:p>
            <a:pPr marL="0" indent="0">
              <a:buNone/>
            </a:pPr>
            <a:r>
              <a:rPr lang="en-US" sz="1800" b="1" dirty="0"/>
              <a:t>Additional Information:</a:t>
            </a:r>
          </a:p>
          <a:p>
            <a:r>
              <a:rPr lang="en-US" sz="1800" dirty="0"/>
              <a:t>Funding Opportunity Literature and SFU Policies have been considered</a:t>
            </a:r>
          </a:p>
          <a:p>
            <a:r>
              <a:rPr lang="en-US" sz="1800" dirty="0"/>
              <a:t>Independent researcher is not an </a:t>
            </a:r>
            <a:r>
              <a:rPr lang="en-US" sz="1800" b="1" dirty="0"/>
              <a:t>international</a:t>
            </a:r>
            <a:r>
              <a:rPr lang="en-US" sz="1800" dirty="0"/>
              <a:t> researcher</a:t>
            </a:r>
          </a:p>
          <a:p>
            <a:r>
              <a:rPr lang="en-US" sz="1800" dirty="0"/>
              <a:t>Independent researcher is employed by an organization and is required to conduct </a:t>
            </a:r>
            <a:r>
              <a:rPr lang="en-US" sz="1800" b="1" dirty="0"/>
              <a:t>research as part of their job</a:t>
            </a:r>
          </a:p>
          <a:p>
            <a:pPr>
              <a:buFont typeface="Arial" panose="020B0604020202020204" pitchFamily="34" charset="0"/>
              <a:buChar char="•"/>
            </a:pPr>
            <a:endParaRPr lang="en-US" sz="1800" dirty="0"/>
          </a:p>
          <a:p>
            <a:pPr marL="0" indent="0">
              <a:buNone/>
            </a:pPr>
            <a:r>
              <a:rPr lang="en-US" sz="1800" b="1" dirty="0"/>
              <a:t>No </a:t>
            </a:r>
            <a:r>
              <a:rPr lang="en-US" sz="1800" dirty="0"/>
              <a:t>-  the expense is not considered eligible based on the above information</a:t>
            </a:r>
          </a:p>
          <a:p>
            <a:pPr marL="0" indent="0">
              <a:buNone/>
            </a:pPr>
            <a:r>
              <a:rPr lang="en-US" sz="1800" b="1" dirty="0"/>
              <a:t>Directive is not satisfied</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33</a:t>
            </a:fld>
            <a:endParaRPr lang="en-US" dirty="0"/>
          </a:p>
        </p:txBody>
      </p:sp>
    </p:spTree>
    <p:extLst>
      <p:ext uri="{BB962C8B-B14F-4D97-AF65-F5344CB8AC3E}">
        <p14:creationId xmlns:p14="http://schemas.microsoft.com/office/powerpoint/2010/main" val="11359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5400" dirty="0"/>
              <a:t>Goods and Services Expenditures</a:t>
            </a:r>
            <a:br>
              <a:rPr lang="en-US" sz="5400" dirty="0"/>
            </a:br>
            <a:r>
              <a:rPr lang="en-US" sz="5400" dirty="0"/>
              <a:t/>
            </a:r>
            <a:br>
              <a:rPr lang="en-US" sz="5400" dirty="0"/>
            </a:br>
            <a:endParaRPr lang="en-US" sz="5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Tri-Agency lo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820581"/>
            <a:ext cx="5715000"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148070" y="5451794"/>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34</a:t>
            </a:fld>
            <a:endParaRPr lang="en-US" dirty="0"/>
          </a:p>
        </p:txBody>
      </p:sp>
    </p:spTree>
    <p:extLst>
      <p:ext uri="{BB962C8B-B14F-4D97-AF65-F5344CB8AC3E}">
        <p14:creationId xmlns:p14="http://schemas.microsoft.com/office/powerpoint/2010/main" val="858566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35</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775865"/>
            <a:ext cx="7886700" cy="695008"/>
          </a:xfrm>
        </p:spPr>
        <p:txBody>
          <a:bodyPr/>
          <a:lstStyle/>
          <a:p>
            <a:r>
              <a:rPr lang="en-US" sz="4000" dirty="0"/>
              <a:t>Goods and Services</a:t>
            </a:r>
            <a:br>
              <a:rPr lang="en-US" sz="4000" dirty="0"/>
            </a:b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202092" y="2098610"/>
            <a:ext cx="7734209" cy="2921065"/>
          </a:xfrm>
        </p:spPr>
        <p:txBody>
          <a:bodyPr/>
          <a:lstStyle/>
          <a:p>
            <a:r>
              <a:rPr lang="en-US" sz="2000" dirty="0"/>
              <a:t>Goods and Services expenditures need to comply with:</a:t>
            </a:r>
          </a:p>
          <a:p>
            <a:pPr lvl="1"/>
            <a:r>
              <a:rPr lang="en-US" sz="2000" dirty="0"/>
              <a:t>Tri-Agency Agreements and program funding literature;</a:t>
            </a:r>
          </a:p>
          <a:p>
            <a:pPr lvl="1"/>
            <a:r>
              <a:rPr lang="en-US" sz="2000" dirty="0"/>
              <a:t>Directives;</a:t>
            </a:r>
          </a:p>
          <a:p>
            <a:pPr lvl="1"/>
            <a:r>
              <a:rPr lang="en-US" sz="2000" dirty="0"/>
              <a:t>SFU’s policies and procedures;</a:t>
            </a:r>
          </a:p>
          <a:p>
            <a:pPr lvl="1"/>
            <a:r>
              <a:rPr lang="en-US" sz="2000" dirty="0"/>
              <a:t>4 Principles.</a:t>
            </a:r>
          </a:p>
          <a:p>
            <a:pPr marL="457200" lvl="1" indent="0">
              <a:buNone/>
            </a:pPr>
            <a:endParaRPr lang="en-US" sz="2000" dirty="0"/>
          </a:p>
          <a:p>
            <a:r>
              <a:rPr lang="en-US" sz="2000" dirty="0"/>
              <a:t>For example, goods such as stationary (lab binders) and keeping in mind the above, can be paid from the grant funds.</a:t>
            </a:r>
          </a:p>
          <a:p>
            <a:pPr marL="0" indent="0">
              <a:buNone/>
            </a:pPr>
            <a:endParaRPr lang="en-US" sz="20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35</a:t>
            </a:fld>
            <a:endParaRPr lang="en-US" dirty="0"/>
          </a:p>
        </p:txBody>
      </p:sp>
    </p:spTree>
    <p:extLst>
      <p:ext uri="{BB962C8B-B14F-4D97-AF65-F5344CB8AC3E}">
        <p14:creationId xmlns:p14="http://schemas.microsoft.com/office/powerpoint/2010/main" val="74260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36</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775865"/>
            <a:ext cx="7886700" cy="695008"/>
          </a:xfrm>
        </p:spPr>
        <p:txBody>
          <a:bodyPr/>
          <a:lstStyle/>
          <a:p>
            <a:r>
              <a:rPr lang="en-US" sz="4000" dirty="0"/>
              <a:t>Goods and Services</a:t>
            </a:r>
            <a:br>
              <a:rPr lang="en-US" sz="4000" dirty="0"/>
            </a:b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0" y="1753025"/>
            <a:ext cx="8057072" cy="2519137"/>
          </a:xfrm>
        </p:spPr>
        <p:txBody>
          <a:bodyPr/>
          <a:lstStyle/>
          <a:p>
            <a:pPr marL="0" indent="0">
              <a:buNone/>
            </a:pPr>
            <a:endParaRPr lang="en-US" sz="1600" dirty="0"/>
          </a:p>
          <a:p>
            <a:r>
              <a:rPr lang="en-US" sz="1800" dirty="0"/>
              <a:t>Tri-Agency grant funds cannot be used to pay consulting fees to:</a:t>
            </a:r>
            <a:br>
              <a:rPr lang="en-US" sz="1800" dirty="0"/>
            </a:br>
            <a:endParaRPr lang="en-US" sz="1800" dirty="0"/>
          </a:p>
          <a:p>
            <a:pPr lvl="1"/>
            <a:r>
              <a:rPr lang="en-US" sz="1600" dirty="0"/>
              <a:t>Grant recipients or individuals who conduct research independently as part of the terms and conditions of their employment</a:t>
            </a:r>
          </a:p>
          <a:p>
            <a:pPr lvl="1"/>
            <a:r>
              <a:rPr lang="en-US" sz="1600" dirty="0"/>
              <a:t>Individuals expected to work on the funded research/activities free of charge, such as:</a:t>
            </a:r>
          </a:p>
          <a:p>
            <a:pPr lvl="2"/>
            <a:r>
              <a:rPr lang="en-US" sz="1400" dirty="0"/>
              <a:t>Named collaborators</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36</a:t>
            </a:fld>
            <a:endParaRPr lang="en-US" dirty="0"/>
          </a:p>
        </p:txBody>
      </p:sp>
    </p:spTree>
    <p:extLst>
      <p:ext uri="{BB962C8B-B14F-4D97-AF65-F5344CB8AC3E}">
        <p14:creationId xmlns:p14="http://schemas.microsoft.com/office/powerpoint/2010/main" val="63403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4000" dirty="0"/>
              <a:t>Goods and Services Expenditures</a:t>
            </a:r>
            <a:br>
              <a:rPr lang="en-US" sz="4000" dirty="0"/>
            </a:br>
            <a:r>
              <a:rPr lang="en-US" sz="4000" dirty="0"/>
              <a:t/>
            </a:r>
            <a:br>
              <a:rPr lang="en-US" sz="4000" dirty="0"/>
            </a:br>
            <a:r>
              <a:rPr lang="en-US" sz="4000" dirty="0">
                <a:solidFill>
                  <a:schemeClr val="tx1"/>
                </a:solidFill>
              </a:rPr>
              <a:t>Examples</a:t>
            </a:r>
            <a:r>
              <a:rPr lang="en-US" sz="4000" dirty="0"/>
              <a:t/>
            </a:r>
            <a:br>
              <a:rPr lang="en-US" sz="4000" dirty="0"/>
            </a:br>
            <a:r>
              <a:rPr lang="en-US" sz="2800" dirty="0"/>
              <a:t/>
            </a:r>
            <a:br>
              <a:rPr lang="en-US" sz="2800" dirty="0"/>
            </a:br>
            <a:r>
              <a:rPr lang="en-US" sz="3600" dirty="0"/>
              <a:t/>
            </a:r>
            <a:br>
              <a:rPr lang="en-US" sz="3600" dirty="0"/>
            </a:br>
            <a:endParaRPr lang="en-US" sz="36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087432"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37</a:t>
            </a:fld>
            <a:endParaRPr lang="en-US" dirty="0"/>
          </a:p>
        </p:txBody>
      </p:sp>
      <p:pic>
        <p:nvPicPr>
          <p:cNvPr id="5"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37</a:t>
            </a:fld>
            <a:endParaRPr lang="en-US" dirty="0"/>
          </a:p>
        </p:txBody>
      </p:sp>
    </p:spTree>
    <p:extLst>
      <p:ext uri="{BB962C8B-B14F-4D97-AF65-F5344CB8AC3E}">
        <p14:creationId xmlns:p14="http://schemas.microsoft.com/office/powerpoint/2010/main" val="3680208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38</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538109"/>
            <a:ext cx="7886700" cy="695008"/>
          </a:xfrm>
        </p:spPr>
        <p:txBody>
          <a:bodyPr/>
          <a:lstStyle/>
          <a:p>
            <a:r>
              <a:rPr lang="en-US" sz="4000" dirty="0"/>
              <a:t>Goods and Services Expenditures</a:t>
            </a:r>
            <a:br>
              <a:rPr lang="en-US" sz="4000" dirty="0"/>
            </a:br>
            <a:r>
              <a:rPr lang="en-US" sz="2800" dirty="0"/>
              <a:t/>
            </a:r>
            <a:br>
              <a:rPr lang="en-US" sz="2800" dirty="0"/>
            </a:br>
            <a:r>
              <a:rPr lang="en-US" sz="3600" dirty="0"/>
              <a:t/>
            </a:r>
            <a:br>
              <a:rPr lang="en-US" sz="3600" dirty="0"/>
            </a:br>
            <a:endParaRPr lang="en-US" sz="3600" dirty="0"/>
          </a:p>
        </p:txBody>
      </p:sp>
      <p:sp>
        <p:nvSpPr>
          <p:cNvPr id="4" name="Text Placeholder 3"/>
          <p:cNvSpPr>
            <a:spLocks noGrp="1"/>
          </p:cNvSpPr>
          <p:nvPr>
            <p:ph type="body" sz="quarter" idx="13"/>
          </p:nvPr>
        </p:nvSpPr>
        <p:spPr>
          <a:xfrm>
            <a:off x="-107074" y="1863307"/>
            <a:ext cx="9135164" cy="1550059"/>
          </a:xfrm>
        </p:spPr>
        <p:txBody>
          <a:bodyPr/>
          <a:lstStyle/>
          <a:p>
            <a:pPr marL="806450" indent="0">
              <a:buNone/>
            </a:pPr>
            <a:endParaRPr lang="en-US" sz="1800" dirty="0"/>
          </a:p>
          <a:p>
            <a:pPr marL="806450" indent="0">
              <a:buClr>
                <a:srgbClr val="FF0000"/>
              </a:buClr>
              <a:buNone/>
            </a:pPr>
            <a:r>
              <a:rPr lang="en-US" sz="1800" b="1" dirty="0"/>
              <a:t>You are reimbursing your own company to translate documents from your research project.</a:t>
            </a:r>
          </a:p>
          <a:p>
            <a:pPr marL="0" indent="0">
              <a:buClr>
                <a:srgbClr val="FF0000"/>
              </a:buClr>
              <a:buNone/>
            </a:pPr>
            <a:r>
              <a:rPr lang="en-US" sz="1800" dirty="0"/>
              <a:t>	Eligible? Yes/No/Unclear</a:t>
            </a:r>
          </a:p>
          <a:p>
            <a:pPr marL="806450" indent="0">
              <a:buClr>
                <a:srgbClr val="FF0000"/>
              </a:buClr>
              <a:buNone/>
            </a:pPr>
            <a:endParaRPr lang="en-US" sz="18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29382" y="3827733"/>
            <a:ext cx="4109720" cy="1169551"/>
          </a:xfrm>
          <a:prstGeom prst="rect">
            <a:avLst/>
          </a:prstGeom>
          <a:noFill/>
          <a:ln>
            <a:solidFill>
              <a:schemeClr val="tx1"/>
            </a:solidFill>
          </a:ln>
        </p:spPr>
        <p:txBody>
          <a:bodyPr wrap="square" rtlCol="0">
            <a:spAutoFit/>
          </a:bodyPr>
          <a:lstStyle/>
          <a:p>
            <a:pPr algn="ctr"/>
            <a:r>
              <a:rPr lang="en-US" sz="1400" dirty="0">
                <a:solidFill>
                  <a:srgbClr val="3399FF"/>
                </a:solidFill>
              </a:rPr>
              <a:t>Directive highlights</a:t>
            </a:r>
          </a:p>
          <a:p>
            <a:r>
              <a:rPr lang="en-US" sz="1400" dirty="0"/>
              <a:t>Not for:</a:t>
            </a:r>
          </a:p>
          <a:p>
            <a:pPr marL="742950" lvl="1" indent="-285750">
              <a:buFont typeface="Arial" panose="020B0604020202020204" pitchFamily="34" charset="0"/>
              <a:buChar char="•"/>
            </a:pPr>
            <a:r>
              <a:rPr lang="en-US" sz="1400" dirty="0"/>
              <a:t>Grant recipients</a:t>
            </a:r>
          </a:p>
          <a:p>
            <a:pPr marL="742950" lvl="1" indent="-285750">
              <a:buFont typeface="Arial" panose="020B0604020202020204" pitchFamily="34" charset="0"/>
              <a:buChar char="•"/>
            </a:pPr>
            <a:r>
              <a:rPr lang="en-US" sz="1400" dirty="0"/>
              <a:t>Independent researchers</a:t>
            </a:r>
          </a:p>
          <a:p>
            <a:pPr marL="742950" lvl="1" indent="-285750">
              <a:buFont typeface="Arial" panose="020B0604020202020204" pitchFamily="34" charset="0"/>
              <a:buChar char="•"/>
            </a:pPr>
            <a:r>
              <a:rPr lang="en-US" sz="1400" dirty="0"/>
              <a:t>Individuals expected to work for free</a:t>
            </a:r>
          </a:p>
        </p:txBody>
      </p:sp>
      <p:sp>
        <p:nvSpPr>
          <p:cNvPr id="11" name="TextBox 10">
            <a:extLst>
              <a:ext uri="{FF2B5EF4-FFF2-40B4-BE49-F238E27FC236}">
                <a16:creationId xmlns:a16="http://schemas.microsoft.com/office/drawing/2014/main" id="{8086ECC5-32DD-AC44-BA2A-A398B7A9B2F7}"/>
              </a:ext>
            </a:extLst>
          </p:cNvPr>
          <p:cNvSpPr txBox="1"/>
          <p:nvPr/>
        </p:nvSpPr>
        <p:spPr>
          <a:xfrm>
            <a:off x="859515" y="3827733"/>
            <a:ext cx="2759316" cy="1169551"/>
          </a:xfrm>
          <a:prstGeom prst="rect">
            <a:avLst/>
          </a:prstGeom>
          <a:noFill/>
          <a:ln>
            <a:solidFill>
              <a:schemeClr val="tx1"/>
            </a:solidFill>
          </a:ln>
        </p:spPr>
        <p:txBody>
          <a:bodyPr wrap="square" rtlCol="0">
            <a:spAutoFit/>
          </a:bodyPr>
          <a:lstStyle/>
          <a:p>
            <a:pPr algn="ctr"/>
            <a:r>
              <a:rPr lang="en-US" sz="1400" dirty="0">
                <a:solidFill>
                  <a:srgbClr val="3399FF"/>
                </a:solidFill>
              </a:rPr>
              <a:t>Principles</a:t>
            </a:r>
          </a:p>
          <a:p>
            <a:pPr marL="285750" indent="-285750">
              <a:buFont typeface="Arial" panose="020B0604020202020204" pitchFamily="34" charset="0"/>
              <a:buChar char="•"/>
            </a:pPr>
            <a:r>
              <a:rPr lang="en-US" sz="1400" dirty="0"/>
              <a:t>Direct</a:t>
            </a:r>
          </a:p>
          <a:p>
            <a:pPr marL="285750" indent="-285750">
              <a:buFont typeface="Arial" panose="020B0604020202020204" pitchFamily="34" charset="0"/>
              <a:buChar char="•"/>
            </a:pPr>
            <a:r>
              <a:rPr lang="en-US" sz="1400" dirty="0"/>
              <a:t>Not provided </a:t>
            </a:r>
          </a:p>
          <a:p>
            <a:pPr marL="285750" indent="-285750">
              <a:buFont typeface="Arial" panose="020B0604020202020204" pitchFamily="34" charset="0"/>
              <a:buChar char="•"/>
            </a:pPr>
            <a:r>
              <a:rPr lang="en-US" sz="1400" dirty="0"/>
              <a:t>Economical</a:t>
            </a:r>
          </a:p>
          <a:p>
            <a:pPr marL="285750" indent="-285750">
              <a:buFont typeface="Arial" panose="020B0604020202020204" pitchFamily="34" charset="0"/>
              <a:buChar char="•"/>
            </a:pPr>
            <a:r>
              <a:rPr lang="en-US" sz="1400" dirty="0"/>
              <a:t>No personal gain</a:t>
            </a:r>
          </a:p>
        </p:txBody>
      </p:sp>
      <p:sp>
        <p:nvSpPr>
          <p:cNvPr id="12" name="Rectangle 11">
            <a:extLst>
              <a:ext uri="{FF2B5EF4-FFF2-40B4-BE49-F238E27FC236}">
                <a16:creationId xmlns:a16="http://schemas.microsoft.com/office/drawing/2014/main" id="{230CF822-7D27-CC49-830C-9A122BC4BB57}"/>
              </a:ext>
            </a:extLst>
          </p:cNvPr>
          <p:cNvSpPr/>
          <p:nvPr/>
        </p:nvSpPr>
        <p:spPr>
          <a:xfrm>
            <a:off x="628650" y="3352245"/>
            <a:ext cx="2032223" cy="369332"/>
          </a:xfrm>
          <a:prstGeom prst="rect">
            <a:avLst/>
          </a:prstGeom>
        </p:spPr>
        <p:txBody>
          <a:bodyPr wrap="none">
            <a:spAutoFit/>
          </a:bodyPr>
          <a:lstStyle/>
          <a:p>
            <a:r>
              <a:rPr lang="en-US" b="1" dirty="0"/>
              <a:t>Relevant Resources</a:t>
            </a:r>
            <a:endParaRPr lang="en-US" dirty="0"/>
          </a:p>
        </p:txBody>
      </p:sp>
      <p:pic>
        <p:nvPicPr>
          <p:cNvPr id="9"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38</a:t>
            </a:fld>
            <a:endParaRPr lang="en-US" dirty="0"/>
          </a:p>
        </p:txBody>
      </p:sp>
      <p:sp>
        <p:nvSpPr>
          <p:cNvPr id="14" name="Text Placeholder 5"/>
          <p:cNvSpPr txBox="1">
            <a:spLocks/>
          </p:cNvSpPr>
          <p:nvPr/>
        </p:nvSpPr>
        <p:spPr>
          <a:xfrm>
            <a:off x="378701" y="1408698"/>
            <a:ext cx="8136649" cy="648284"/>
          </a:xfrm>
          <a:prstGeom prst="rect">
            <a:avLst/>
          </a:prstGeom>
        </p:spPr>
        <p:txBody>
          <a:bodyPr/>
          <a:lstStyle>
            <a:lvl1pPr marL="1069975" indent="-1069975" algn="l" defTabSz="914400" rtl="0" eaLnBrk="1" latinLnBrk="0" hangingPunct="1">
              <a:lnSpc>
                <a:spcPct val="90000"/>
              </a:lnSpc>
              <a:spcBef>
                <a:spcPts val="1000"/>
              </a:spcBef>
              <a:buFontTx/>
              <a:buBlip>
                <a:blip r:embed="rId5"/>
              </a:buBlip>
              <a:tabLst/>
              <a:defRPr lang="en-US" sz="2800" kern="1200">
                <a:solidFill>
                  <a:srgbClr val="54585A"/>
                </a:solidFill>
                <a:latin typeface="Times" pitchFamily="2" charset="0"/>
                <a:ea typeface="+mn-ea"/>
                <a:cs typeface="+mn-cs"/>
              </a:defRPr>
            </a:lvl1pPr>
            <a:lvl2pPr marL="1377950" indent="-920750" algn="l" defTabSz="914400" rtl="0" eaLnBrk="1" latinLnBrk="0" hangingPunct="1">
              <a:lnSpc>
                <a:spcPct val="90000"/>
              </a:lnSpc>
              <a:spcBef>
                <a:spcPts val="500"/>
              </a:spcBef>
              <a:buFontTx/>
              <a:buBlip>
                <a:blip r:embed="rId5"/>
              </a:buBlip>
              <a:tabLst/>
              <a:defRPr lang="en-US" sz="2400" kern="1200">
                <a:solidFill>
                  <a:srgbClr val="54585A"/>
                </a:solidFill>
                <a:latin typeface="Times" pitchFamily="2" charset="0"/>
                <a:ea typeface="+mn-ea"/>
                <a:cs typeface="+mn-cs"/>
              </a:defRPr>
            </a:lvl2pPr>
            <a:lvl3pPr marL="1736725" indent="-822325" algn="l" defTabSz="914400" rtl="0" eaLnBrk="1" latinLnBrk="0" hangingPunct="1">
              <a:lnSpc>
                <a:spcPct val="90000"/>
              </a:lnSpc>
              <a:spcBef>
                <a:spcPts val="500"/>
              </a:spcBef>
              <a:buFontTx/>
              <a:buBlip>
                <a:blip r:embed="rId5"/>
              </a:buBlip>
              <a:tabLst/>
              <a:defRPr lang="en-US" sz="2000" kern="1200">
                <a:solidFill>
                  <a:srgbClr val="54585A"/>
                </a:solidFill>
                <a:latin typeface="Times" pitchFamily="2" charset="0"/>
                <a:ea typeface="+mn-ea"/>
                <a:cs typeface="+mn-cs"/>
              </a:defRPr>
            </a:lvl3pPr>
            <a:lvl4pPr marL="2090738" indent="-719138" algn="l" defTabSz="914400" rtl="0" eaLnBrk="1" latinLnBrk="0" hangingPunct="1">
              <a:lnSpc>
                <a:spcPct val="90000"/>
              </a:lnSpc>
              <a:spcBef>
                <a:spcPts val="500"/>
              </a:spcBef>
              <a:buFontTx/>
              <a:buBlip>
                <a:blip r:embed="rId5"/>
              </a:buBlip>
              <a:tabLst/>
              <a:defRPr lang="en-US" sz="1800" kern="1200">
                <a:solidFill>
                  <a:srgbClr val="54585A"/>
                </a:solidFill>
                <a:latin typeface="Times" pitchFamily="2" charset="0"/>
                <a:ea typeface="+mn-ea"/>
                <a:cs typeface="+mn-cs"/>
              </a:defRPr>
            </a:lvl4pPr>
            <a:lvl5pPr marL="2540000" indent="-711200" algn="l" defTabSz="914400" rtl="0" eaLnBrk="1" latinLnBrk="0" hangingPunct="1">
              <a:lnSpc>
                <a:spcPct val="90000"/>
              </a:lnSpc>
              <a:spcBef>
                <a:spcPts val="500"/>
              </a:spcBef>
              <a:buFontTx/>
              <a:buBlip>
                <a:blip r:embed="rId5"/>
              </a:buBlip>
              <a:tabLst/>
              <a:defRPr lang="en-US" sz="1800" kern="1200">
                <a:solidFill>
                  <a:srgbClr val="54585A"/>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800" dirty="0"/>
              <a:t>For the following scenario, determine if the expenditure would be an appropriate use of grant funds under the Goods and Services directive:</a:t>
            </a:r>
            <a:endParaRPr lang="en-US" sz="1800" b="1" dirty="0"/>
          </a:p>
        </p:txBody>
      </p:sp>
    </p:spTree>
    <p:extLst>
      <p:ext uri="{BB962C8B-B14F-4D97-AF65-F5344CB8AC3E}">
        <p14:creationId xmlns:p14="http://schemas.microsoft.com/office/powerpoint/2010/main" val="3750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39</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70425"/>
            <a:ext cx="7886700" cy="695008"/>
          </a:xfrm>
        </p:spPr>
        <p:txBody>
          <a:bodyPr/>
          <a:lstStyle/>
          <a:p>
            <a:r>
              <a:rPr lang="en-US" sz="4000" dirty="0"/>
              <a:t>Goods and Services Expenditures</a:t>
            </a:r>
            <a:br>
              <a:rPr lang="en-US" sz="4000" dirty="0"/>
            </a:br>
            <a:r>
              <a:rPr lang="en-US" sz="2800" dirty="0"/>
              <a:t/>
            </a:r>
            <a:br>
              <a:rPr lang="en-US" sz="2800" dirty="0"/>
            </a:br>
            <a:r>
              <a:rPr lang="en-US" sz="3600" dirty="0"/>
              <a:t/>
            </a:r>
            <a:br>
              <a:rPr lang="en-US" sz="3600" dirty="0"/>
            </a:br>
            <a:endParaRPr lang="en-US" sz="3600" dirty="0"/>
          </a:p>
        </p:txBody>
      </p:sp>
      <p:sp>
        <p:nvSpPr>
          <p:cNvPr id="6" name="Text Placeholder 5"/>
          <p:cNvSpPr>
            <a:spLocks noGrp="1"/>
          </p:cNvSpPr>
          <p:nvPr>
            <p:ph type="body" sz="quarter" idx="13"/>
          </p:nvPr>
        </p:nvSpPr>
        <p:spPr>
          <a:xfrm>
            <a:off x="628650" y="1356687"/>
            <a:ext cx="8136649" cy="3491538"/>
          </a:xfrm>
        </p:spPr>
        <p:txBody>
          <a:bodyPr/>
          <a:lstStyle/>
          <a:p>
            <a:pPr marL="0" indent="0">
              <a:buNone/>
            </a:pPr>
            <a:r>
              <a:rPr lang="en-US" sz="1800" b="1" dirty="0"/>
              <a:t>Additional Information:</a:t>
            </a:r>
          </a:p>
          <a:p>
            <a:r>
              <a:rPr lang="en-US" sz="1800" dirty="0"/>
              <a:t>Funding Opportunity Literature and SFU Policies have been considered</a:t>
            </a:r>
          </a:p>
          <a:p>
            <a:r>
              <a:rPr lang="en-US" sz="1800" b="1" dirty="0"/>
              <a:t>Conflict of Interest </a:t>
            </a:r>
            <a:r>
              <a:rPr lang="en-US" sz="1800" dirty="0"/>
              <a:t>has been disclosed, managed and approved</a:t>
            </a:r>
          </a:p>
          <a:p>
            <a:r>
              <a:rPr lang="en-US" sz="1800" dirty="0"/>
              <a:t>Document translation is </a:t>
            </a:r>
            <a:r>
              <a:rPr lang="en-US" sz="1800" b="1" dirty="0"/>
              <a:t>necessary</a:t>
            </a:r>
            <a:r>
              <a:rPr lang="en-US" sz="1800" dirty="0"/>
              <a:t>, e.g. the sharing of collaborative data</a:t>
            </a:r>
          </a:p>
          <a:p>
            <a:r>
              <a:rPr lang="en-US" sz="1800" dirty="0"/>
              <a:t>Translation services are </a:t>
            </a:r>
            <a:r>
              <a:rPr lang="en-US" sz="1800" b="1" dirty="0"/>
              <a:t>not provided </a:t>
            </a:r>
            <a:r>
              <a:rPr lang="en-US" sz="1800" dirty="0"/>
              <a:t>by the institution</a:t>
            </a:r>
          </a:p>
          <a:p>
            <a:r>
              <a:rPr lang="en-US" sz="1800" dirty="0"/>
              <a:t>The cost of translation is </a:t>
            </a:r>
            <a:r>
              <a:rPr lang="en-US" sz="1800" b="1" dirty="0"/>
              <a:t>competitive</a:t>
            </a:r>
            <a:r>
              <a:rPr lang="en-US" sz="1800" dirty="0"/>
              <a:t> to market prices</a:t>
            </a:r>
          </a:p>
          <a:p>
            <a:pPr>
              <a:buFont typeface="Arial" panose="020B0604020202020204" pitchFamily="34" charset="0"/>
              <a:buChar char="•"/>
            </a:pPr>
            <a:endParaRPr lang="en-US" sz="1800" dirty="0"/>
          </a:p>
          <a:p>
            <a:pPr marL="0" indent="0">
              <a:buNone/>
            </a:pPr>
            <a:r>
              <a:rPr lang="en-US" sz="1800" b="1" dirty="0"/>
              <a:t>Yes </a:t>
            </a:r>
            <a:r>
              <a:rPr lang="en-US" sz="1800" dirty="0"/>
              <a:t>-  the expense is considered eligible based on the above information</a:t>
            </a:r>
          </a:p>
          <a:p>
            <a:pPr marL="0" indent="0">
              <a:buNone/>
            </a:pPr>
            <a:r>
              <a:rPr lang="en-US" sz="1800" b="1" dirty="0"/>
              <a:t>Directive and principles are satisfied</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39</a:t>
            </a:fld>
            <a:endParaRPr lang="en-US" dirty="0"/>
          </a:p>
        </p:txBody>
      </p:sp>
    </p:spTree>
    <p:extLst>
      <p:ext uri="{BB962C8B-B14F-4D97-AF65-F5344CB8AC3E}">
        <p14:creationId xmlns:p14="http://schemas.microsoft.com/office/powerpoint/2010/main" val="194987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5400" dirty="0"/>
              <a:t>Part 1: Updates in the Guide</a:t>
            </a:r>
            <a:br>
              <a:rPr lang="en-US" sz="5400" dirty="0"/>
            </a:br>
            <a:r>
              <a:rPr lang="en-US" sz="5400" dirty="0"/>
              <a:t/>
            </a:r>
            <a:br>
              <a:rPr lang="en-US" sz="5400" dirty="0"/>
            </a:br>
            <a:endParaRPr lang="en-US" sz="5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087432"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a:t>
            </a:fld>
            <a:endParaRPr lang="en-US" dirty="0"/>
          </a:p>
        </p:txBody>
      </p:sp>
      <p:pic>
        <p:nvPicPr>
          <p:cNvPr id="5"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a:t>
            </a:fld>
            <a:endParaRPr lang="en-US" dirty="0"/>
          </a:p>
        </p:txBody>
      </p:sp>
    </p:spTree>
    <p:extLst>
      <p:ext uri="{BB962C8B-B14F-4D97-AF65-F5344CB8AC3E}">
        <p14:creationId xmlns:p14="http://schemas.microsoft.com/office/powerpoint/2010/main" val="3256862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5400" dirty="0"/>
              <a:t>Travel and Travel-Related Expenditures</a:t>
            </a:r>
            <a:br>
              <a:rPr lang="en-US" sz="5400" dirty="0"/>
            </a:br>
            <a:r>
              <a:rPr lang="en-US" sz="5400" dirty="0"/>
              <a:t/>
            </a:r>
            <a:br>
              <a:rPr lang="en-US" sz="5400" dirty="0"/>
            </a:br>
            <a:endParaRPr lang="en-US" sz="5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Tri-Agency lo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820581"/>
            <a:ext cx="5715000"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148070" y="5451794"/>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40</a:t>
            </a:fld>
            <a:endParaRPr lang="en-US" dirty="0"/>
          </a:p>
        </p:txBody>
      </p:sp>
    </p:spTree>
    <p:extLst>
      <p:ext uri="{BB962C8B-B14F-4D97-AF65-F5344CB8AC3E}">
        <p14:creationId xmlns:p14="http://schemas.microsoft.com/office/powerpoint/2010/main" val="2605899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41</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414655"/>
            <a:ext cx="7886700" cy="695008"/>
          </a:xfrm>
        </p:spPr>
        <p:txBody>
          <a:bodyPr/>
          <a:lstStyle/>
          <a:p>
            <a:r>
              <a:rPr lang="en-US" sz="4000" dirty="0"/>
              <a:t>Travel and Travel-Related Expenditures</a:t>
            </a: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261936" y="1752356"/>
            <a:ext cx="7624763" cy="2314461"/>
          </a:xfrm>
        </p:spPr>
        <p:txBody>
          <a:bodyPr/>
          <a:lstStyle/>
          <a:p>
            <a:r>
              <a:rPr lang="en-US" sz="1800" dirty="0"/>
              <a:t>Reasonable out-of-pocket, travel and travel-related expenses may be eligible as long as the 4 principles, SFU policies and procedures, and any applicable program literature are complied with</a:t>
            </a:r>
            <a:br>
              <a:rPr lang="en-US" sz="1800" dirty="0"/>
            </a:br>
            <a:endParaRPr lang="en-US" sz="1800" dirty="0"/>
          </a:p>
          <a:p>
            <a:r>
              <a:rPr lang="en-US" sz="1800" dirty="0"/>
              <a:t>Expenditures must be authorized by the right level of authority</a:t>
            </a:r>
            <a:br>
              <a:rPr lang="en-US" sz="1800" dirty="0"/>
            </a:br>
            <a:endParaRPr lang="en-US" sz="1800" dirty="0"/>
          </a:p>
          <a:p>
            <a:r>
              <a:rPr lang="en-US" sz="1800" dirty="0"/>
              <a:t>The cost of alcoholic beverages cannot be reimbursed from Agency grant funds</a:t>
            </a:r>
          </a:p>
          <a:p>
            <a:endParaRPr lang="en-US" sz="18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1937" y="4243679"/>
            <a:ext cx="8620125" cy="738664"/>
          </a:xfrm>
          <a:prstGeom prst="rect">
            <a:avLst/>
          </a:prstGeom>
          <a:noFill/>
          <a:ln>
            <a:noFill/>
          </a:ln>
        </p:spPr>
        <p:txBody>
          <a:bodyPr wrap="square" rtlCol="0">
            <a:spAutoFit/>
          </a:bodyPr>
          <a:lstStyle/>
          <a:p>
            <a:pPr algn="ctr"/>
            <a:r>
              <a:rPr lang="en-US" sz="1400" i="1" dirty="0">
                <a:solidFill>
                  <a:srgbClr val="3399FF"/>
                </a:solidFill>
              </a:rPr>
              <a:t>All travel and travel-related subsistence expenditures (meals and accommodation) must be claimed in accordance with the administering institution’s relevant policies and processes. Additional details are also provided in the program and funding opportunity literature and relevant Tri-Agency agreements, if applicable.</a:t>
            </a:r>
          </a:p>
        </p:txBody>
      </p:sp>
      <p:pic>
        <p:nvPicPr>
          <p:cNvPr id="8"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41</a:t>
            </a:fld>
            <a:endParaRPr lang="en-US" dirty="0"/>
          </a:p>
        </p:txBody>
      </p:sp>
    </p:spTree>
    <p:extLst>
      <p:ext uri="{BB962C8B-B14F-4D97-AF65-F5344CB8AC3E}">
        <p14:creationId xmlns:p14="http://schemas.microsoft.com/office/powerpoint/2010/main" val="345514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4000" dirty="0"/>
              <a:t>Travel and Travel-Related Expenditures</a:t>
            </a:r>
            <a:br>
              <a:rPr lang="en-US" sz="4000" dirty="0"/>
            </a:br>
            <a:r>
              <a:rPr lang="en-US" sz="4000" dirty="0"/>
              <a:t/>
            </a:r>
            <a:br>
              <a:rPr lang="en-US" sz="4000" dirty="0"/>
            </a:br>
            <a:r>
              <a:rPr lang="en-US" sz="4000" dirty="0">
                <a:solidFill>
                  <a:schemeClr val="tx1"/>
                </a:solidFill>
              </a:rPr>
              <a:t>Examples</a:t>
            </a:r>
            <a:r>
              <a:rPr lang="en-US" sz="4000" dirty="0"/>
              <a:t/>
            </a:r>
            <a:br>
              <a:rPr lang="en-US" sz="4000" dirty="0"/>
            </a:br>
            <a:r>
              <a:rPr lang="en-US" sz="2800" dirty="0"/>
              <a:t/>
            </a:r>
            <a:br>
              <a:rPr lang="en-US" sz="2800" dirty="0"/>
            </a:br>
            <a:r>
              <a:rPr lang="en-US" sz="3600" dirty="0"/>
              <a:t/>
            </a:r>
            <a:br>
              <a:rPr lang="en-US" sz="3600" dirty="0"/>
            </a:br>
            <a:endParaRPr lang="en-US" sz="36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087432"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42</a:t>
            </a:fld>
            <a:endParaRPr lang="en-US" dirty="0"/>
          </a:p>
        </p:txBody>
      </p:sp>
      <p:pic>
        <p:nvPicPr>
          <p:cNvPr id="5"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42</a:t>
            </a:fld>
            <a:endParaRPr lang="en-US" dirty="0"/>
          </a:p>
        </p:txBody>
      </p:sp>
    </p:spTree>
    <p:extLst>
      <p:ext uri="{BB962C8B-B14F-4D97-AF65-F5344CB8AC3E}">
        <p14:creationId xmlns:p14="http://schemas.microsoft.com/office/powerpoint/2010/main" val="248013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43</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436255"/>
            <a:ext cx="7886700" cy="1165789"/>
          </a:xfrm>
        </p:spPr>
        <p:txBody>
          <a:bodyPr/>
          <a:lstStyle/>
          <a:p>
            <a:r>
              <a:rPr lang="en-US" sz="4000" dirty="0"/>
              <a:t>Travel and Travel-Related Expenditures</a:t>
            </a:r>
            <a:br>
              <a:rPr lang="en-US" sz="4000" dirty="0"/>
            </a:br>
            <a:r>
              <a:rPr lang="en-US" sz="2800" dirty="0"/>
              <a:t/>
            </a:r>
            <a:br>
              <a:rPr lang="en-US" sz="2800" dirty="0"/>
            </a:br>
            <a:r>
              <a:rPr lang="en-US" sz="3600" dirty="0"/>
              <a:t/>
            </a:r>
            <a:br>
              <a:rPr lang="en-US" sz="3600" dirty="0"/>
            </a:br>
            <a:endParaRPr lang="en-US" sz="3600" dirty="0"/>
          </a:p>
        </p:txBody>
      </p:sp>
      <p:sp>
        <p:nvSpPr>
          <p:cNvPr id="4" name="Text Placeholder 3"/>
          <p:cNvSpPr>
            <a:spLocks noGrp="1"/>
          </p:cNvSpPr>
          <p:nvPr>
            <p:ph type="body" sz="quarter" idx="13"/>
          </p:nvPr>
        </p:nvSpPr>
        <p:spPr>
          <a:xfrm>
            <a:off x="640034" y="2446195"/>
            <a:ext cx="8144251" cy="1058584"/>
          </a:xfrm>
        </p:spPr>
        <p:txBody>
          <a:bodyPr/>
          <a:lstStyle/>
          <a:p>
            <a:pPr marL="0" indent="0">
              <a:buClr>
                <a:srgbClr val="FF0000"/>
              </a:buClr>
              <a:buNone/>
            </a:pPr>
            <a:r>
              <a:rPr lang="en-US" sz="1800" dirty="0">
                <a:solidFill>
                  <a:srgbClr val="FF0000"/>
                </a:solidFill>
              </a:rPr>
              <a:t>a) </a:t>
            </a:r>
            <a:r>
              <a:rPr lang="en-US" sz="1800" b="1" dirty="0"/>
              <a:t>You are purchasing a travel Visa for one of your students</a:t>
            </a:r>
          </a:p>
          <a:p>
            <a:pPr marL="0" indent="0">
              <a:buClr>
                <a:srgbClr val="FF0000"/>
              </a:buClr>
              <a:buNone/>
            </a:pPr>
            <a:r>
              <a:rPr lang="en-US" sz="1800" dirty="0"/>
              <a:t>Eligible? Yes/No/Unclear</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87741" y="3863566"/>
            <a:ext cx="4109720" cy="1169551"/>
          </a:xfrm>
          <a:prstGeom prst="rect">
            <a:avLst/>
          </a:prstGeom>
          <a:noFill/>
          <a:ln>
            <a:solidFill>
              <a:schemeClr val="tx1"/>
            </a:solidFill>
          </a:ln>
        </p:spPr>
        <p:txBody>
          <a:bodyPr wrap="square" rtlCol="0">
            <a:spAutoFit/>
          </a:bodyPr>
          <a:lstStyle/>
          <a:p>
            <a:pPr algn="ctr"/>
            <a:r>
              <a:rPr lang="en-US" sz="1400" dirty="0">
                <a:solidFill>
                  <a:srgbClr val="3399FF"/>
                </a:solidFill>
              </a:rPr>
              <a:t>Directive highlights</a:t>
            </a:r>
          </a:p>
          <a:p>
            <a:pPr marL="285750" indent="-285750">
              <a:buFont typeface="Arial" panose="020B0604020202020204" pitchFamily="34" charset="0"/>
              <a:buChar char="•"/>
            </a:pPr>
            <a:r>
              <a:rPr lang="en-US" sz="1400" dirty="0"/>
              <a:t>SFU policies and procedures apply. </a:t>
            </a:r>
          </a:p>
          <a:p>
            <a:pPr marL="285750" indent="-285750">
              <a:buFont typeface="Arial" panose="020B0604020202020204" pitchFamily="34" charset="0"/>
              <a:buChar char="•"/>
            </a:pPr>
            <a:r>
              <a:rPr lang="en-US" sz="1400" dirty="0"/>
              <a:t>Authorized by the right level of authority.</a:t>
            </a:r>
          </a:p>
          <a:p>
            <a:pPr marL="285750" indent="-285750">
              <a:buFont typeface="Arial" panose="020B0604020202020204" pitchFamily="34" charset="0"/>
              <a:buChar char="•"/>
            </a:pPr>
            <a:r>
              <a:rPr lang="en-US" sz="1400" dirty="0"/>
              <a:t>Alcoholic beverages cannot be reimbursed.</a:t>
            </a:r>
          </a:p>
          <a:p>
            <a:pPr marL="742950" lvl="1" indent="-285750">
              <a:buFont typeface="Arial" panose="020B0604020202020204" pitchFamily="34" charset="0"/>
              <a:buChar char="•"/>
            </a:pPr>
            <a:endParaRPr lang="en-US" sz="1400" dirty="0"/>
          </a:p>
        </p:txBody>
      </p:sp>
      <p:sp>
        <p:nvSpPr>
          <p:cNvPr id="11" name="TextBox 10">
            <a:extLst>
              <a:ext uri="{FF2B5EF4-FFF2-40B4-BE49-F238E27FC236}">
                <a16:creationId xmlns:a16="http://schemas.microsoft.com/office/drawing/2014/main" id="{80054AA3-590F-444C-86D0-6F89D8BA6FB8}"/>
              </a:ext>
            </a:extLst>
          </p:cNvPr>
          <p:cNvSpPr txBox="1"/>
          <p:nvPr/>
        </p:nvSpPr>
        <p:spPr>
          <a:xfrm>
            <a:off x="917874" y="3863566"/>
            <a:ext cx="2759316" cy="1169551"/>
          </a:xfrm>
          <a:prstGeom prst="rect">
            <a:avLst/>
          </a:prstGeom>
          <a:noFill/>
          <a:ln>
            <a:solidFill>
              <a:schemeClr val="tx1"/>
            </a:solidFill>
          </a:ln>
        </p:spPr>
        <p:txBody>
          <a:bodyPr wrap="square" rtlCol="0">
            <a:spAutoFit/>
          </a:bodyPr>
          <a:lstStyle/>
          <a:p>
            <a:pPr algn="ctr"/>
            <a:r>
              <a:rPr lang="en-US" sz="1400" dirty="0">
                <a:solidFill>
                  <a:srgbClr val="3399FF"/>
                </a:solidFill>
              </a:rPr>
              <a:t>Principles</a:t>
            </a:r>
          </a:p>
          <a:p>
            <a:pPr marL="285750" indent="-285750">
              <a:buFont typeface="Arial" panose="020B0604020202020204" pitchFamily="34" charset="0"/>
              <a:buChar char="•"/>
            </a:pPr>
            <a:r>
              <a:rPr lang="en-US" sz="1400" dirty="0"/>
              <a:t>Direct</a:t>
            </a:r>
          </a:p>
          <a:p>
            <a:pPr marL="285750" indent="-285750">
              <a:buFont typeface="Arial" panose="020B0604020202020204" pitchFamily="34" charset="0"/>
              <a:buChar char="•"/>
            </a:pPr>
            <a:r>
              <a:rPr lang="en-US" sz="1400" dirty="0"/>
              <a:t>Not provided </a:t>
            </a:r>
          </a:p>
          <a:p>
            <a:pPr marL="285750" indent="-285750">
              <a:buFont typeface="Arial" panose="020B0604020202020204" pitchFamily="34" charset="0"/>
              <a:buChar char="•"/>
            </a:pPr>
            <a:r>
              <a:rPr lang="en-US" sz="1400" dirty="0"/>
              <a:t>Economical</a:t>
            </a:r>
          </a:p>
          <a:p>
            <a:pPr marL="285750" indent="-285750">
              <a:buFont typeface="Arial" panose="020B0604020202020204" pitchFamily="34" charset="0"/>
              <a:buChar char="•"/>
            </a:pPr>
            <a:r>
              <a:rPr lang="en-US" sz="1400" dirty="0"/>
              <a:t>No personal gain</a:t>
            </a:r>
          </a:p>
        </p:txBody>
      </p:sp>
      <p:sp>
        <p:nvSpPr>
          <p:cNvPr id="12" name="Rectangle 11">
            <a:extLst>
              <a:ext uri="{FF2B5EF4-FFF2-40B4-BE49-F238E27FC236}">
                <a16:creationId xmlns:a16="http://schemas.microsoft.com/office/drawing/2014/main" id="{3FBFBA27-2EE4-034E-9AA3-D9091F733B6F}"/>
              </a:ext>
            </a:extLst>
          </p:cNvPr>
          <p:cNvSpPr/>
          <p:nvPr/>
        </p:nvSpPr>
        <p:spPr>
          <a:xfrm>
            <a:off x="714915" y="3364537"/>
            <a:ext cx="2032223" cy="369332"/>
          </a:xfrm>
          <a:prstGeom prst="rect">
            <a:avLst/>
          </a:prstGeom>
        </p:spPr>
        <p:txBody>
          <a:bodyPr wrap="none">
            <a:spAutoFit/>
          </a:bodyPr>
          <a:lstStyle/>
          <a:p>
            <a:r>
              <a:rPr lang="en-US" b="1" dirty="0"/>
              <a:t>Relevant Resources</a:t>
            </a:r>
            <a:endParaRPr lang="en-US" dirty="0"/>
          </a:p>
        </p:txBody>
      </p:sp>
      <p:pic>
        <p:nvPicPr>
          <p:cNvPr id="9"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43</a:t>
            </a:fld>
            <a:endParaRPr lang="en-US" dirty="0"/>
          </a:p>
        </p:txBody>
      </p:sp>
      <p:sp>
        <p:nvSpPr>
          <p:cNvPr id="14" name="Text Placeholder 5"/>
          <p:cNvSpPr txBox="1">
            <a:spLocks/>
          </p:cNvSpPr>
          <p:nvPr/>
        </p:nvSpPr>
        <p:spPr>
          <a:xfrm>
            <a:off x="464966" y="1775688"/>
            <a:ext cx="8136649" cy="782215"/>
          </a:xfrm>
          <a:prstGeom prst="rect">
            <a:avLst/>
          </a:prstGeom>
        </p:spPr>
        <p:txBody>
          <a:bodyPr/>
          <a:lstStyle>
            <a:lvl1pPr marL="1069975" indent="-1069975" algn="l" defTabSz="914400" rtl="0" eaLnBrk="1" latinLnBrk="0" hangingPunct="1">
              <a:lnSpc>
                <a:spcPct val="90000"/>
              </a:lnSpc>
              <a:spcBef>
                <a:spcPts val="1000"/>
              </a:spcBef>
              <a:buFontTx/>
              <a:buBlip>
                <a:blip r:embed="rId5"/>
              </a:buBlip>
              <a:tabLst/>
              <a:defRPr lang="en-US" sz="2800" kern="1200">
                <a:solidFill>
                  <a:srgbClr val="54585A"/>
                </a:solidFill>
                <a:latin typeface="Times" pitchFamily="2" charset="0"/>
                <a:ea typeface="+mn-ea"/>
                <a:cs typeface="+mn-cs"/>
              </a:defRPr>
            </a:lvl1pPr>
            <a:lvl2pPr marL="1377950" indent="-920750" algn="l" defTabSz="914400" rtl="0" eaLnBrk="1" latinLnBrk="0" hangingPunct="1">
              <a:lnSpc>
                <a:spcPct val="90000"/>
              </a:lnSpc>
              <a:spcBef>
                <a:spcPts val="500"/>
              </a:spcBef>
              <a:buFontTx/>
              <a:buBlip>
                <a:blip r:embed="rId5"/>
              </a:buBlip>
              <a:tabLst/>
              <a:defRPr lang="en-US" sz="2400" kern="1200">
                <a:solidFill>
                  <a:srgbClr val="54585A"/>
                </a:solidFill>
                <a:latin typeface="Times" pitchFamily="2" charset="0"/>
                <a:ea typeface="+mn-ea"/>
                <a:cs typeface="+mn-cs"/>
              </a:defRPr>
            </a:lvl2pPr>
            <a:lvl3pPr marL="1736725" indent="-822325" algn="l" defTabSz="914400" rtl="0" eaLnBrk="1" latinLnBrk="0" hangingPunct="1">
              <a:lnSpc>
                <a:spcPct val="90000"/>
              </a:lnSpc>
              <a:spcBef>
                <a:spcPts val="500"/>
              </a:spcBef>
              <a:buFontTx/>
              <a:buBlip>
                <a:blip r:embed="rId5"/>
              </a:buBlip>
              <a:tabLst/>
              <a:defRPr lang="en-US" sz="2000" kern="1200">
                <a:solidFill>
                  <a:srgbClr val="54585A"/>
                </a:solidFill>
                <a:latin typeface="Times" pitchFamily="2" charset="0"/>
                <a:ea typeface="+mn-ea"/>
                <a:cs typeface="+mn-cs"/>
              </a:defRPr>
            </a:lvl3pPr>
            <a:lvl4pPr marL="2090738" indent="-719138" algn="l" defTabSz="914400" rtl="0" eaLnBrk="1" latinLnBrk="0" hangingPunct="1">
              <a:lnSpc>
                <a:spcPct val="90000"/>
              </a:lnSpc>
              <a:spcBef>
                <a:spcPts val="500"/>
              </a:spcBef>
              <a:buFontTx/>
              <a:buBlip>
                <a:blip r:embed="rId5"/>
              </a:buBlip>
              <a:tabLst/>
              <a:defRPr lang="en-US" sz="1800" kern="1200">
                <a:solidFill>
                  <a:srgbClr val="54585A"/>
                </a:solidFill>
                <a:latin typeface="Times" pitchFamily="2" charset="0"/>
                <a:ea typeface="+mn-ea"/>
                <a:cs typeface="+mn-cs"/>
              </a:defRPr>
            </a:lvl4pPr>
            <a:lvl5pPr marL="2540000" indent="-711200" algn="l" defTabSz="914400" rtl="0" eaLnBrk="1" latinLnBrk="0" hangingPunct="1">
              <a:lnSpc>
                <a:spcPct val="90000"/>
              </a:lnSpc>
              <a:spcBef>
                <a:spcPts val="500"/>
              </a:spcBef>
              <a:buFontTx/>
              <a:buBlip>
                <a:blip r:embed="rId5"/>
              </a:buBlip>
              <a:tabLst/>
              <a:defRPr lang="en-US" sz="1800" kern="1200">
                <a:solidFill>
                  <a:srgbClr val="54585A"/>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800" dirty="0"/>
              <a:t>For the following scenarios, determine if the expenditure would be an appropriate use of grant funds under the Travel and Travel-Related directive:</a:t>
            </a:r>
            <a:r>
              <a:rPr lang="en-US" sz="1800" b="1" dirty="0"/>
              <a:t/>
            </a:r>
            <a:br>
              <a:rPr lang="en-US" sz="1800" b="1" dirty="0"/>
            </a:br>
            <a:endParaRPr lang="en-US" sz="1800" b="1" dirty="0"/>
          </a:p>
          <a:p>
            <a:pPr marL="0" indent="0">
              <a:buFontTx/>
              <a:buNone/>
            </a:pPr>
            <a:endParaRPr lang="en-US" sz="2000" dirty="0"/>
          </a:p>
        </p:txBody>
      </p:sp>
    </p:spTree>
    <p:extLst>
      <p:ext uri="{BB962C8B-B14F-4D97-AF65-F5344CB8AC3E}">
        <p14:creationId xmlns:p14="http://schemas.microsoft.com/office/powerpoint/2010/main" val="12645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44</a:t>
            </a:fld>
            <a:endParaRPr lang="en-US" dirty="0"/>
          </a:p>
        </p:txBody>
      </p:sp>
      <p:sp>
        <p:nvSpPr>
          <p:cNvPr id="6" name="Text Placeholder 5"/>
          <p:cNvSpPr>
            <a:spLocks noGrp="1"/>
          </p:cNvSpPr>
          <p:nvPr>
            <p:ph type="body" sz="quarter" idx="13"/>
          </p:nvPr>
        </p:nvSpPr>
        <p:spPr>
          <a:xfrm>
            <a:off x="628650" y="1893672"/>
            <a:ext cx="8136649" cy="1900562"/>
          </a:xfrm>
        </p:spPr>
        <p:txBody>
          <a:bodyPr/>
          <a:lstStyle/>
          <a:p>
            <a:pPr marL="0" indent="0">
              <a:buNone/>
            </a:pPr>
            <a:r>
              <a:rPr lang="en-US" sz="1800" b="1" dirty="0"/>
              <a:t>Additional Information:</a:t>
            </a:r>
          </a:p>
          <a:p>
            <a:r>
              <a:rPr lang="en-US" sz="1800" dirty="0"/>
              <a:t>Funding Opportunity Literature and SFU Policies have been considered</a:t>
            </a:r>
          </a:p>
          <a:p>
            <a:r>
              <a:rPr lang="en-US" sz="1800" b="1" dirty="0"/>
              <a:t>Required</a:t>
            </a:r>
            <a:r>
              <a:rPr lang="en-US" sz="1800" dirty="0"/>
              <a:t> for project activity (e.g. field trip to a country requiring visa)</a:t>
            </a:r>
          </a:p>
          <a:p>
            <a:r>
              <a:rPr lang="en-US" sz="1800" dirty="0"/>
              <a:t>Not for an international student </a:t>
            </a:r>
            <a:r>
              <a:rPr lang="en-US" sz="1800" b="1" dirty="0"/>
              <a:t>coming to SFU</a:t>
            </a:r>
          </a:p>
          <a:p>
            <a:r>
              <a:rPr lang="en-US" sz="1800" dirty="0"/>
              <a:t>SFU does </a:t>
            </a:r>
            <a:r>
              <a:rPr lang="en-US" sz="1800" b="1" dirty="0"/>
              <a:t>not normally</a:t>
            </a:r>
            <a:r>
              <a:rPr lang="en-US" sz="1800" dirty="0"/>
              <a:t> pay for it</a:t>
            </a:r>
          </a:p>
          <a:p>
            <a:pPr>
              <a:buFont typeface="Arial" panose="020B0604020202020204" pitchFamily="34" charset="0"/>
              <a:buChar char="•"/>
            </a:pPr>
            <a:endParaRPr lang="en-US" sz="1800" dirty="0"/>
          </a:p>
          <a:p>
            <a:pPr marL="0" indent="0">
              <a:buNone/>
            </a:pPr>
            <a:r>
              <a:rPr lang="en-US" sz="1800" b="1" dirty="0"/>
              <a:t>Yes </a:t>
            </a:r>
            <a:r>
              <a:rPr lang="en-US" sz="1800" dirty="0"/>
              <a:t>-  the expense is considered eligible based on the above information</a:t>
            </a:r>
          </a:p>
          <a:p>
            <a:pPr marL="0" indent="0">
              <a:buNone/>
            </a:pPr>
            <a:r>
              <a:rPr lang="en-US" sz="1800" b="1" dirty="0"/>
              <a:t>Directive and principles are satisfied</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8AF6F89-F524-2444-BCA6-5EC501EAC6D7}"/>
              </a:ext>
            </a:extLst>
          </p:cNvPr>
          <p:cNvSpPr txBox="1">
            <a:spLocks/>
          </p:cNvSpPr>
          <p:nvPr/>
        </p:nvSpPr>
        <p:spPr>
          <a:xfrm>
            <a:off x="628650" y="312344"/>
            <a:ext cx="7886700" cy="10979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Travel and Travel-Related Expenditures</a:t>
            </a:r>
            <a:r>
              <a:rPr lang="en-US" sz="3600" dirty="0"/>
              <a:t/>
            </a:r>
            <a:br>
              <a:rPr lang="en-US" sz="3600" dirty="0"/>
            </a:br>
            <a:endParaRPr lang="en-US" sz="3600" dirty="0"/>
          </a:p>
        </p:txBody>
      </p:sp>
      <p:pic>
        <p:nvPicPr>
          <p:cNvPr id="7"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44</a:t>
            </a:fld>
            <a:endParaRPr lang="en-US" dirty="0"/>
          </a:p>
        </p:txBody>
      </p:sp>
    </p:spTree>
    <p:extLst>
      <p:ext uri="{BB962C8B-B14F-4D97-AF65-F5344CB8AC3E}">
        <p14:creationId xmlns:p14="http://schemas.microsoft.com/office/powerpoint/2010/main" val="134889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45</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47980"/>
            <a:ext cx="7886700" cy="695008"/>
          </a:xfrm>
        </p:spPr>
        <p:txBody>
          <a:bodyPr/>
          <a:lstStyle/>
          <a:p>
            <a:r>
              <a:rPr lang="en-US" sz="3600" dirty="0"/>
              <a:t/>
            </a:r>
            <a:br>
              <a:rPr lang="en-US" sz="3600" dirty="0"/>
            </a:br>
            <a:endParaRPr lang="en-US" sz="3600" dirty="0"/>
          </a:p>
        </p:txBody>
      </p:sp>
      <p:sp>
        <p:nvSpPr>
          <p:cNvPr id="4" name="Text Placeholder 3"/>
          <p:cNvSpPr>
            <a:spLocks noGrp="1"/>
          </p:cNvSpPr>
          <p:nvPr>
            <p:ph type="body" sz="quarter" idx="13"/>
          </p:nvPr>
        </p:nvSpPr>
        <p:spPr>
          <a:xfrm>
            <a:off x="531054" y="1914554"/>
            <a:ext cx="7886700" cy="1112635"/>
          </a:xfrm>
        </p:spPr>
        <p:txBody>
          <a:bodyPr/>
          <a:lstStyle/>
          <a:p>
            <a:pPr marL="0" indent="0">
              <a:buClr>
                <a:srgbClr val="FF0000"/>
              </a:buClr>
              <a:buNone/>
            </a:pPr>
            <a:r>
              <a:rPr lang="en-US" sz="1800" dirty="0">
                <a:solidFill>
                  <a:srgbClr val="FF0000"/>
                </a:solidFill>
              </a:rPr>
              <a:t>b) </a:t>
            </a:r>
            <a:r>
              <a:rPr lang="en-US" sz="1800" b="1" dirty="0"/>
              <a:t>You  fly to L.A. to discuss research findings with an out-of-town member of your project team.</a:t>
            </a:r>
          </a:p>
          <a:p>
            <a:pPr marL="0" indent="0">
              <a:buClr>
                <a:srgbClr val="FF0000"/>
              </a:buClr>
              <a:buNone/>
            </a:pPr>
            <a:r>
              <a:rPr lang="en-US" sz="1800" dirty="0"/>
              <a:t>Eligible? Yes/No/Unclear</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1D5CB686-13AC-CC47-BBFB-2AE7EA91A50D}"/>
              </a:ext>
            </a:extLst>
          </p:cNvPr>
          <p:cNvSpPr txBox="1">
            <a:spLocks/>
          </p:cNvSpPr>
          <p:nvPr/>
        </p:nvSpPr>
        <p:spPr>
          <a:xfrm>
            <a:off x="628650" y="589684"/>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Travel and Travel-Related Expenditures</a:t>
            </a:r>
            <a:endParaRPr lang="en-US" sz="3600" dirty="0"/>
          </a:p>
        </p:txBody>
      </p:sp>
      <p:sp>
        <p:nvSpPr>
          <p:cNvPr id="13" name="Rectangle 12">
            <a:extLst>
              <a:ext uri="{FF2B5EF4-FFF2-40B4-BE49-F238E27FC236}">
                <a16:creationId xmlns:a16="http://schemas.microsoft.com/office/drawing/2014/main" id="{216C5438-0CC0-5E4C-92D6-E98FBDE415C3}"/>
              </a:ext>
            </a:extLst>
          </p:cNvPr>
          <p:cNvSpPr/>
          <p:nvPr/>
        </p:nvSpPr>
        <p:spPr>
          <a:xfrm>
            <a:off x="628650" y="3027189"/>
            <a:ext cx="2032223" cy="369332"/>
          </a:xfrm>
          <a:prstGeom prst="rect">
            <a:avLst/>
          </a:prstGeom>
        </p:spPr>
        <p:txBody>
          <a:bodyPr wrap="none">
            <a:spAutoFit/>
          </a:bodyPr>
          <a:lstStyle/>
          <a:p>
            <a:r>
              <a:rPr lang="en-US" b="1" dirty="0"/>
              <a:t>Relevant Resources</a:t>
            </a:r>
            <a:endParaRPr lang="en-US" dirty="0"/>
          </a:p>
        </p:txBody>
      </p:sp>
      <p:sp>
        <p:nvSpPr>
          <p:cNvPr id="14" name="TextBox 13">
            <a:extLst>
              <a:ext uri="{FF2B5EF4-FFF2-40B4-BE49-F238E27FC236}">
                <a16:creationId xmlns:a16="http://schemas.microsoft.com/office/drawing/2014/main" id="{F026C00A-26D7-2D44-8175-285FA3A0B8AA}"/>
              </a:ext>
            </a:extLst>
          </p:cNvPr>
          <p:cNvSpPr txBox="1"/>
          <p:nvPr/>
        </p:nvSpPr>
        <p:spPr>
          <a:xfrm>
            <a:off x="3832464" y="3480036"/>
            <a:ext cx="4109720" cy="1169551"/>
          </a:xfrm>
          <a:prstGeom prst="rect">
            <a:avLst/>
          </a:prstGeom>
          <a:noFill/>
          <a:ln>
            <a:solidFill>
              <a:schemeClr val="tx1"/>
            </a:solidFill>
          </a:ln>
        </p:spPr>
        <p:txBody>
          <a:bodyPr wrap="square" rtlCol="0">
            <a:spAutoFit/>
          </a:bodyPr>
          <a:lstStyle/>
          <a:p>
            <a:pPr algn="ctr"/>
            <a:r>
              <a:rPr lang="en-US" sz="1400" dirty="0">
                <a:solidFill>
                  <a:srgbClr val="3399FF"/>
                </a:solidFill>
              </a:rPr>
              <a:t>Directive highlights</a:t>
            </a:r>
          </a:p>
          <a:p>
            <a:pPr marL="285750" indent="-285750">
              <a:buFont typeface="Arial" panose="020B0604020202020204" pitchFamily="34" charset="0"/>
              <a:buChar char="•"/>
            </a:pPr>
            <a:r>
              <a:rPr lang="en-US" sz="1400" dirty="0"/>
              <a:t>SFU policies and procedures apply. </a:t>
            </a:r>
          </a:p>
          <a:p>
            <a:pPr marL="285750" indent="-285750">
              <a:buFont typeface="Arial" panose="020B0604020202020204" pitchFamily="34" charset="0"/>
              <a:buChar char="•"/>
            </a:pPr>
            <a:r>
              <a:rPr lang="en-US" sz="1400" dirty="0"/>
              <a:t>Authorized by the right level of authority.</a:t>
            </a:r>
          </a:p>
          <a:p>
            <a:pPr marL="285750" indent="-285750">
              <a:buFont typeface="Arial" panose="020B0604020202020204" pitchFamily="34" charset="0"/>
              <a:buChar char="•"/>
            </a:pPr>
            <a:r>
              <a:rPr lang="en-US" sz="1400" dirty="0"/>
              <a:t>Alcoholic beverages cannot be reimbursed.</a:t>
            </a:r>
          </a:p>
          <a:p>
            <a:pPr marL="742950" lvl="1" indent="-285750">
              <a:buFont typeface="Arial" panose="020B0604020202020204" pitchFamily="34" charset="0"/>
              <a:buChar char="•"/>
            </a:pPr>
            <a:endParaRPr lang="en-US" sz="1400" dirty="0"/>
          </a:p>
        </p:txBody>
      </p:sp>
      <p:sp>
        <p:nvSpPr>
          <p:cNvPr id="15" name="TextBox 14">
            <a:extLst>
              <a:ext uri="{FF2B5EF4-FFF2-40B4-BE49-F238E27FC236}">
                <a16:creationId xmlns:a16="http://schemas.microsoft.com/office/drawing/2014/main" id="{9E1EF5F0-F878-7C43-B974-D728870542A3}"/>
              </a:ext>
            </a:extLst>
          </p:cNvPr>
          <p:cNvSpPr txBox="1"/>
          <p:nvPr/>
        </p:nvSpPr>
        <p:spPr>
          <a:xfrm>
            <a:off x="831609" y="3484004"/>
            <a:ext cx="2759316" cy="1169551"/>
          </a:xfrm>
          <a:prstGeom prst="rect">
            <a:avLst/>
          </a:prstGeom>
          <a:noFill/>
          <a:ln>
            <a:solidFill>
              <a:schemeClr val="tx1"/>
            </a:solidFill>
          </a:ln>
        </p:spPr>
        <p:txBody>
          <a:bodyPr wrap="square" rtlCol="0">
            <a:spAutoFit/>
          </a:bodyPr>
          <a:lstStyle/>
          <a:p>
            <a:pPr algn="ctr"/>
            <a:r>
              <a:rPr lang="en-US" sz="1400" dirty="0">
                <a:solidFill>
                  <a:srgbClr val="3399FF"/>
                </a:solidFill>
              </a:rPr>
              <a:t>Principles</a:t>
            </a:r>
          </a:p>
          <a:p>
            <a:pPr marL="285750" indent="-285750">
              <a:buFont typeface="Arial" panose="020B0604020202020204" pitchFamily="34" charset="0"/>
              <a:buChar char="•"/>
            </a:pPr>
            <a:r>
              <a:rPr lang="en-US" sz="1400" dirty="0"/>
              <a:t>Direct</a:t>
            </a:r>
          </a:p>
          <a:p>
            <a:pPr marL="285750" indent="-285750">
              <a:buFont typeface="Arial" panose="020B0604020202020204" pitchFamily="34" charset="0"/>
              <a:buChar char="•"/>
            </a:pPr>
            <a:r>
              <a:rPr lang="en-US" sz="1400" dirty="0"/>
              <a:t>Not provided </a:t>
            </a:r>
          </a:p>
          <a:p>
            <a:pPr marL="285750" indent="-285750">
              <a:buFont typeface="Arial" panose="020B0604020202020204" pitchFamily="34" charset="0"/>
              <a:buChar char="•"/>
            </a:pPr>
            <a:r>
              <a:rPr lang="en-US" sz="1400" dirty="0"/>
              <a:t>Economical</a:t>
            </a:r>
          </a:p>
          <a:p>
            <a:pPr marL="285750" indent="-285750">
              <a:buFont typeface="Arial" panose="020B0604020202020204" pitchFamily="34" charset="0"/>
              <a:buChar char="•"/>
            </a:pPr>
            <a:r>
              <a:rPr lang="en-US" sz="1400" dirty="0"/>
              <a:t>No personal gain</a:t>
            </a:r>
          </a:p>
        </p:txBody>
      </p:sp>
      <p:pic>
        <p:nvPicPr>
          <p:cNvPr id="10"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45</a:t>
            </a:fld>
            <a:endParaRPr lang="en-US" dirty="0"/>
          </a:p>
        </p:txBody>
      </p:sp>
    </p:spTree>
    <p:extLst>
      <p:ext uri="{BB962C8B-B14F-4D97-AF65-F5344CB8AC3E}">
        <p14:creationId xmlns:p14="http://schemas.microsoft.com/office/powerpoint/2010/main" val="13982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46</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70425"/>
            <a:ext cx="7886700" cy="695008"/>
          </a:xfrm>
        </p:spPr>
        <p:txBody>
          <a:body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6" name="Text Placeholder 5"/>
          <p:cNvSpPr>
            <a:spLocks noGrp="1"/>
          </p:cNvSpPr>
          <p:nvPr>
            <p:ph type="body" sz="quarter" idx="13"/>
          </p:nvPr>
        </p:nvSpPr>
        <p:spPr>
          <a:xfrm>
            <a:off x="628650" y="1787610"/>
            <a:ext cx="8136649" cy="2698665"/>
          </a:xfrm>
        </p:spPr>
        <p:txBody>
          <a:bodyPr/>
          <a:lstStyle/>
          <a:p>
            <a:pPr marL="0" indent="0">
              <a:buNone/>
            </a:pPr>
            <a:r>
              <a:rPr lang="en-US" sz="1800" b="1" dirty="0"/>
              <a:t>Additional Information:</a:t>
            </a:r>
          </a:p>
          <a:p>
            <a:r>
              <a:rPr lang="en-US" sz="1800" dirty="0"/>
              <a:t>Funding Opportunity Literature and SFU Policies have been considered</a:t>
            </a:r>
          </a:p>
          <a:p>
            <a:r>
              <a:rPr lang="en-US" sz="1800" dirty="0"/>
              <a:t>The meeting is about findings </a:t>
            </a:r>
            <a:r>
              <a:rPr lang="en-US" sz="1800" b="1" dirty="0"/>
              <a:t>related</a:t>
            </a:r>
            <a:r>
              <a:rPr lang="en-US" sz="1800" dirty="0"/>
              <a:t> to the research project they are charging the expenses to</a:t>
            </a:r>
          </a:p>
          <a:p>
            <a:r>
              <a:rPr lang="en-US" sz="1800" dirty="0"/>
              <a:t>Grantee’s flight was </a:t>
            </a:r>
            <a:r>
              <a:rPr lang="en-US" sz="1800" b="1" dirty="0"/>
              <a:t>economical</a:t>
            </a:r>
            <a:r>
              <a:rPr lang="en-US" sz="1800" dirty="0"/>
              <a:t> and not on business class.</a:t>
            </a:r>
          </a:p>
          <a:p>
            <a:r>
              <a:rPr lang="en-US" sz="1800" dirty="0"/>
              <a:t>The in-person trip was </a:t>
            </a:r>
            <a:r>
              <a:rPr lang="en-US" sz="1800" b="1" dirty="0"/>
              <a:t>necessary</a:t>
            </a:r>
            <a:r>
              <a:rPr lang="en-US" sz="1800" dirty="0"/>
              <a:t> for achieving project outcome for which clear justification was made (vs. teleconference…)</a:t>
            </a:r>
          </a:p>
          <a:p>
            <a:pPr marL="0" indent="0">
              <a:buNone/>
            </a:pPr>
            <a:endParaRPr lang="en-US" sz="1800" dirty="0"/>
          </a:p>
          <a:p>
            <a:pPr marL="0" indent="0">
              <a:buNone/>
            </a:pPr>
            <a:r>
              <a:rPr lang="en-US" sz="1800" b="1" dirty="0"/>
              <a:t>Yes </a:t>
            </a:r>
            <a:r>
              <a:rPr lang="en-US" sz="1800" dirty="0"/>
              <a:t>-  the expense is considered eligible based on the above information</a:t>
            </a:r>
          </a:p>
          <a:p>
            <a:pPr marL="0" indent="0">
              <a:buNone/>
            </a:pPr>
            <a:r>
              <a:rPr lang="en-US" sz="1800" b="1" dirty="0"/>
              <a:t>Directive and principles are satisfied</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94E56F7-4ADA-0448-8CED-16F2BCF90850}"/>
              </a:ext>
            </a:extLst>
          </p:cNvPr>
          <p:cNvSpPr txBox="1">
            <a:spLocks/>
          </p:cNvSpPr>
          <p:nvPr/>
        </p:nvSpPr>
        <p:spPr>
          <a:xfrm>
            <a:off x="628650" y="312344"/>
            <a:ext cx="7886700" cy="11926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Travel and Travel-Related Expenditures</a:t>
            </a:r>
            <a:endParaRPr lang="en-US" sz="3600" dirty="0"/>
          </a:p>
        </p:txBody>
      </p:sp>
      <p:pic>
        <p:nvPicPr>
          <p:cNvPr id="7"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46</a:t>
            </a:fld>
            <a:endParaRPr lang="en-US" dirty="0"/>
          </a:p>
        </p:txBody>
      </p:sp>
    </p:spTree>
    <p:extLst>
      <p:ext uri="{BB962C8B-B14F-4D97-AF65-F5344CB8AC3E}">
        <p14:creationId xmlns:p14="http://schemas.microsoft.com/office/powerpoint/2010/main" val="244408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47</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47980"/>
            <a:ext cx="7886700" cy="695008"/>
          </a:xfrm>
        </p:spPr>
        <p:txBody>
          <a:body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4" name="Text Placeholder 3"/>
          <p:cNvSpPr>
            <a:spLocks noGrp="1"/>
          </p:cNvSpPr>
          <p:nvPr>
            <p:ph type="body" sz="quarter" idx="13"/>
          </p:nvPr>
        </p:nvSpPr>
        <p:spPr>
          <a:xfrm>
            <a:off x="628650" y="1983132"/>
            <a:ext cx="7886700" cy="798239"/>
          </a:xfrm>
        </p:spPr>
        <p:txBody>
          <a:bodyPr/>
          <a:lstStyle/>
          <a:p>
            <a:pPr marL="0" indent="0">
              <a:buClr>
                <a:srgbClr val="FF0000"/>
              </a:buClr>
              <a:buNone/>
            </a:pPr>
            <a:r>
              <a:rPr lang="en-US" sz="1800" dirty="0">
                <a:solidFill>
                  <a:srgbClr val="FF0000"/>
                </a:solidFill>
              </a:rPr>
              <a:t>c) </a:t>
            </a:r>
            <a:r>
              <a:rPr lang="en-US" sz="1800" b="1" dirty="0"/>
              <a:t>You are submitting expenses for rainwear necessary for your family member to visit your research project site.</a:t>
            </a:r>
            <a:endParaRPr lang="en-US" b="1" dirty="0"/>
          </a:p>
          <a:p>
            <a:pPr marL="0" indent="0">
              <a:buNone/>
            </a:pPr>
            <a:r>
              <a:rPr lang="en-US" sz="1800" dirty="0"/>
              <a:t>Eligible? Yes/No/Unclear</a:t>
            </a:r>
          </a:p>
          <a:p>
            <a:pPr marL="0" indent="0">
              <a:buNone/>
            </a:pPr>
            <a:endParaRPr lang="en-US"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212523A3-E97C-9B42-B465-1151BADB4D69}"/>
              </a:ext>
            </a:extLst>
          </p:cNvPr>
          <p:cNvSpPr txBox="1">
            <a:spLocks/>
          </p:cNvSpPr>
          <p:nvPr/>
        </p:nvSpPr>
        <p:spPr>
          <a:xfrm>
            <a:off x="628650" y="532911"/>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Travel and Travel-Related Expenditures</a:t>
            </a:r>
            <a:r>
              <a:rPr lang="en-US" sz="3600" dirty="0"/>
              <a:t/>
            </a:r>
            <a:br>
              <a:rPr lang="en-US" sz="3600" dirty="0"/>
            </a:br>
            <a:endParaRPr lang="en-US" sz="3600" dirty="0"/>
          </a:p>
        </p:txBody>
      </p:sp>
      <p:sp>
        <p:nvSpPr>
          <p:cNvPr id="13" name="Rectangle 12">
            <a:extLst>
              <a:ext uri="{FF2B5EF4-FFF2-40B4-BE49-F238E27FC236}">
                <a16:creationId xmlns:a16="http://schemas.microsoft.com/office/drawing/2014/main" id="{D719A506-5F6F-DE4A-8EBC-765F430DB427}"/>
              </a:ext>
            </a:extLst>
          </p:cNvPr>
          <p:cNvSpPr/>
          <p:nvPr/>
        </p:nvSpPr>
        <p:spPr>
          <a:xfrm>
            <a:off x="628650" y="3067784"/>
            <a:ext cx="2032223" cy="369332"/>
          </a:xfrm>
          <a:prstGeom prst="rect">
            <a:avLst/>
          </a:prstGeom>
        </p:spPr>
        <p:txBody>
          <a:bodyPr wrap="none">
            <a:spAutoFit/>
          </a:bodyPr>
          <a:lstStyle/>
          <a:p>
            <a:r>
              <a:rPr lang="en-US" b="1" dirty="0"/>
              <a:t>Relevant Resources</a:t>
            </a:r>
            <a:endParaRPr lang="en-US" dirty="0"/>
          </a:p>
        </p:txBody>
      </p:sp>
      <p:sp>
        <p:nvSpPr>
          <p:cNvPr id="14" name="TextBox 13">
            <a:extLst>
              <a:ext uri="{FF2B5EF4-FFF2-40B4-BE49-F238E27FC236}">
                <a16:creationId xmlns:a16="http://schemas.microsoft.com/office/drawing/2014/main" id="{1A0123C7-FCFD-1041-932A-E3C891DC2AF5}"/>
              </a:ext>
            </a:extLst>
          </p:cNvPr>
          <p:cNvSpPr txBox="1"/>
          <p:nvPr/>
        </p:nvSpPr>
        <p:spPr>
          <a:xfrm>
            <a:off x="3832464" y="3484004"/>
            <a:ext cx="4109720" cy="1169551"/>
          </a:xfrm>
          <a:prstGeom prst="rect">
            <a:avLst/>
          </a:prstGeom>
          <a:noFill/>
          <a:ln>
            <a:solidFill>
              <a:schemeClr val="tx1"/>
            </a:solidFill>
          </a:ln>
        </p:spPr>
        <p:txBody>
          <a:bodyPr wrap="square" rtlCol="0">
            <a:spAutoFit/>
          </a:bodyPr>
          <a:lstStyle/>
          <a:p>
            <a:pPr algn="ctr"/>
            <a:r>
              <a:rPr lang="en-US" sz="1400" dirty="0">
                <a:solidFill>
                  <a:srgbClr val="3399FF"/>
                </a:solidFill>
              </a:rPr>
              <a:t>Directive highlights</a:t>
            </a:r>
          </a:p>
          <a:p>
            <a:pPr marL="285750" indent="-285750">
              <a:buFont typeface="Arial" panose="020B0604020202020204" pitchFamily="34" charset="0"/>
              <a:buChar char="•"/>
            </a:pPr>
            <a:r>
              <a:rPr lang="en-US" sz="1400" dirty="0"/>
              <a:t>SFU policies and procedures apply. </a:t>
            </a:r>
          </a:p>
          <a:p>
            <a:pPr marL="285750" indent="-285750">
              <a:buFont typeface="Arial" panose="020B0604020202020204" pitchFamily="34" charset="0"/>
              <a:buChar char="•"/>
            </a:pPr>
            <a:r>
              <a:rPr lang="en-US" sz="1400" dirty="0"/>
              <a:t>Authorized by the right level of authority.</a:t>
            </a:r>
          </a:p>
          <a:p>
            <a:pPr marL="285750" indent="-285750">
              <a:buFont typeface="Arial" panose="020B0604020202020204" pitchFamily="34" charset="0"/>
              <a:buChar char="•"/>
            </a:pPr>
            <a:r>
              <a:rPr lang="en-US" sz="1400" dirty="0"/>
              <a:t>Alcoholic beverages cannot be reimbursed.</a:t>
            </a:r>
          </a:p>
          <a:p>
            <a:pPr marL="742950" lvl="1" indent="-285750">
              <a:buFont typeface="Arial" panose="020B0604020202020204" pitchFamily="34" charset="0"/>
              <a:buChar char="•"/>
            </a:pPr>
            <a:endParaRPr lang="en-US" sz="1400" dirty="0"/>
          </a:p>
        </p:txBody>
      </p:sp>
      <p:sp>
        <p:nvSpPr>
          <p:cNvPr id="15" name="TextBox 14">
            <a:extLst>
              <a:ext uri="{FF2B5EF4-FFF2-40B4-BE49-F238E27FC236}">
                <a16:creationId xmlns:a16="http://schemas.microsoft.com/office/drawing/2014/main" id="{CED31BC2-5656-474B-88F9-DABF3BEDA107}"/>
              </a:ext>
            </a:extLst>
          </p:cNvPr>
          <p:cNvSpPr txBox="1"/>
          <p:nvPr/>
        </p:nvSpPr>
        <p:spPr>
          <a:xfrm>
            <a:off x="831609" y="3484004"/>
            <a:ext cx="2759316" cy="1169551"/>
          </a:xfrm>
          <a:prstGeom prst="rect">
            <a:avLst/>
          </a:prstGeom>
          <a:noFill/>
          <a:ln>
            <a:solidFill>
              <a:schemeClr val="tx1"/>
            </a:solidFill>
          </a:ln>
        </p:spPr>
        <p:txBody>
          <a:bodyPr wrap="square" rtlCol="0">
            <a:spAutoFit/>
          </a:bodyPr>
          <a:lstStyle/>
          <a:p>
            <a:pPr algn="ctr"/>
            <a:r>
              <a:rPr lang="en-US" sz="1400" dirty="0">
                <a:solidFill>
                  <a:srgbClr val="3399FF"/>
                </a:solidFill>
              </a:rPr>
              <a:t>Principles</a:t>
            </a:r>
          </a:p>
          <a:p>
            <a:pPr marL="285750" indent="-285750">
              <a:buFont typeface="Arial" panose="020B0604020202020204" pitchFamily="34" charset="0"/>
              <a:buChar char="•"/>
            </a:pPr>
            <a:r>
              <a:rPr lang="en-US" sz="1400" dirty="0"/>
              <a:t>Direct</a:t>
            </a:r>
          </a:p>
          <a:p>
            <a:pPr marL="285750" indent="-285750">
              <a:buFont typeface="Arial" panose="020B0604020202020204" pitchFamily="34" charset="0"/>
              <a:buChar char="•"/>
            </a:pPr>
            <a:r>
              <a:rPr lang="en-US" sz="1400" dirty="0"/>
              <a:t>Not provided </a:t>
            </a:r>
          </a:p>
          <a:p>
            <a:pPr marL="285750" indent="-285750">
              <a:buFont typeface="Arial" panose="020B0604020202020204" pitchFamily="34" charset="0"/>
              <a:buChar char="•"/>
            </a:pPr>
            <a:r>
              <a:rPr lang="en-US" sz="1400" dirty="0"/>
              <a:t>Economical</a:t>
            </a:r>
          </a:p>
          <a:p>
            <a:pPr marL="285750" indent="-285750">
              <a:buFont typeface="Arial" panose="020B0604020202020204" pitchFamily="34" charset="0"/>
              <a:buChar char="•"/>
            </a:pPr>
            <a:r>
              <a:rPr lang="en-US" sz="1400" dirty="0"/>
              <a:t>No personal gain</a:t>
            </a:r>
          </a:p>
        </p:txBody>
      </p:sp>
      <p:pic>
        <p:nvPicPr>
          <p:cNvPr id="10"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47</a:t>
            </a:fld>
            <a:endParaRPr lang="en-US" dirty="0"/>
          </a:p>
        </p:txBody>
      </p:sp>
    </p:spTree>
    <p:extLst>
      <p:ext uri="{BB962C8B-B14F-4D97-AF65-F5344CB8AC3E}">
        <p14:creationId xmlns:p14="http://schemas.microsoft.com/office/powerpoint/2010/main" val="295814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48</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70425"/>
            <a:ext cx="7886700" cy="695008"/>
          </a:xfrm>
        </p:spPr>
        <p:txBody>
          <a:body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6" name="Text Placeholder 5"/>
          <p:cNvSpPr>
            <a:spLocks noGrp="1"/>
          </p:cNvSpPr>
          <p:nvPr>
            <p:ph type="body" sz="quarter" idx="13"/>
          </p:nvPr>
        </p:nvSpPr>
        <p:spPr>
          <a:xfrm>
            <a:off x="628650" y="1888417"/>
            <a:ext cx="8136649" cy="2826458"/>
          </a:xfrm>
        </p:spPr>
        <p:txBody>
          <a:bodyPr/>
          <a:lstStyle/>
          <a:p>
            <a:pPr marL="0" indent="0">
              <a:buNone/>
            </a:pPr>
            <a:r>
              <a:rPr lang="en-US" sz="1800" b="1" dirty="0"/>
              <a:t>Additional Information:</a:t>
            </a:r>
          </a:p>
          <a:p>
            <a:r>
              <a:rPr lang="en-US" sz="1800" dirty="0"/>
              <a:t>Funding Opportunity Literature and SFU Policies have been considered</a:t>
            </a:r>
          </a:p>
          <a:p>
            <a:r>
              <a:rPr lang="en-US" sz="1800" dirty="0"/>
              <a:t>Family members are </a:t>
            </a:r>
            <a:r>
              <a:rPr lang="en-US" sz="1800" b="1" dirty="0"/>
              <a:t>not part </a:t>
            </a:r>
            <a:r>
              <a:rPr lang="en-US" sz="1800" dirty="0"/>
              <a:t>of the research team</a:t>
            </a:r>
          </a:p>
          <a:p>
            <a:r>
              <a:rPr lang="en-US" sz="1800" dirty="0"/>
              <a:t>Rainwear is </a:t>
            </a:r>
            <a:r>
              <a:rPr lang="en-US" sz="1800" b="1" dirty="0"/>
              <a:t>not required </a:t>
            </a:r>
            <a:r>
              <a:rPr lang="en-US" sz="1800" dirty="0"/>
              <a:t>to achieve the objectives of the research</a:t>
            </a:r>
          </a:p>
          <a:p>
            <a:pPr>
              <a:buFont typeface="Arial" panose="020B0604020202020204" pitchFamily="34" charset="0"/>
              <a:buChar char="•"/>
            </a:pPr>
            <a:endParaRPr lang="en-US" sz="1800" dirty="0"/>
          </a:p>
          <a:p>
            <a:pPr marL="0" indent="0">
              <a:buNone/>
            </a:pPr>
            <a:r>
              <a:rPr lang="en-US" sz="1800" b="1" dirty="0"/>
              <a:t>No </a:t>
            </a:r>
            <a:r>
              <a:rPr lang="en-US" sz="1800" dirty="0"/>
              <a:t>-  the expense is not considered eligible based on the above information</a:t>
            </a:r>
          </a:p>
          <a:p>
            <a:pPr marL="0" indent="0">
              <a:buNone/>
            </a:pPr>
            <a:r>
              <a:rPr lang="en-US" sz="1800" b="1" dirty="0"/>
              <a:t>Principles are not satisfied</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A3795CA-4178-1041-817B-F71783C6F00F}"/>
              </a:ext>
            </a:extLst>
          </p:cNvPr>
          <p:cNvSpPr txBox="1">
            <a:spLocks/>
          </p:cNvSpPr>
          <p:nvPr/>
        </p:nvSpPr>
        <p:spPr>
          <a:xfrm>
            <a:off x="628650" y="301834"/>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Travel and Travel-Related Expenditures</a:t>
            </a:r>
            <a:r>
              <a:rPr lang="en-US" sz="3600" dirty="0"/>
              <a:t/>
            </a:r>
            <a:br>
              <a:rPr lang="en-US" sz="3600" dirty="0"/>
            </a:br>
            <a:endParaRPr lang="en-US" sz="3600" dirty="0"/>
          </a:p>
        </p:txBody>
      </p:sp>
      <p:sp>
        <p:nvSpPr>
          <p:cNvPr id="9" name="Title 1">
            <a:extLst>
              <a:ext uri="{FF2B5EF4-FFF2-40B4-BE49-F238E27FC236}">
                <a16:creationId xmlns:a16="http://schemas.microsoft.com/office/drawing/2014/main" id="{758D7417-58C2-944D-BF3C-5075E1941A74}"/>
              </a:ext>
            </a:extLst>
          </p:cNvPr>
          <p:cNvSpPr txBox="1">
            <a:spLocks/>
          </p:cNvSpPr>
          <p:nvPr/>
        </p:nvSpPr>
        <p:spPr>
          <a:xfrm>
            <a:off x="628650" y="312344"/>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Travel and Travel-Related</a:t>
            </a:r>
            <a:r>
              <a:rPr lang="en-US" sz="3600" dirty="0"/>
              <a:t/>
            </a:r>
            <a:br>
              <a:rPr lang="en-US" sz="3600" dirty="0"/>
            </a:br>
            <a:endParaRPr lang="en-US" sz="3600" dirty="0"/>
          </a:p>
        </p:txBody>
      </p:sp>
      <p:pic>
        <p:nvPicPr>
          <p:cNvPr id="10"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48</a:t>
            </a:fld>
            <a:endParaRPr lang="en-US" dirty="0"/>
          </a:p>
        </p:txBody>
      </p:sp>
    </p:spTree>
    <p:extLst>
      <p:ext uri="{BB962C8B-B14F-4D97-AF65-F5344CB8AC3E}">
        <p14:creationId xmlns:p14="http://schemas.microsoft.com/office/powerpoint/2010/main" val="17121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5400" dirty="0"/>
              <a:t>Hospitality Expenditures</a:t>
            </a:r>
            <a:br>
              <a:rPr lang="en-US" sz="5400" dirty="0"/>
            </a:br>
            <a:r>
              <a:rPr lang="en-US" sz="5400" dirty="0"/>
              <a:t/>
            </a:r>
            <a:br>
              <a:rPr lang="en-US" sz="5400" dirty="0"/>
            </a:br>
            <a:endParaRPr lang="en-US" sz="5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Tri-Agency lo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820581"/>
            <a:ext cx="5715000"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148070" y="5451794"/>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49</a:t>
            </a:fld>
            <a:endParaRPr lang="en-US" dirty="0"/>
          </a:p>
        </p:txBody>
      </p:sp>
    </p:spTree>
    <p:extLst>
      <p:ext uri="{BB962C8B-B14F-4D97-AF65-F5344CB8AC3E}">
        <p14:creationId xmlns:p14="http://schemas.microsoft.com/office/powerpoint/2010/main" val="108245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5</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490855"/>
            <a:ext cx="7886700" cy="695008"/>
          </a:xfrm>
        </p:spPr>
        <p:txBody>
          <a:bodyPr/>
          <a:lstStyle/>
          <a:p>
            <a:r>
              <a:rPr lang="en-US" sz="4000" dirty="0"/>
              <a:t>Objectives of the Principles-Based Guide</a:t>
            </a:r>
            <a:br>
              <a:rPr lang="en-US" sz="4000" dirty="0"/>
            </a:br>
            <a:r>
              <a:rPr lang="en-US" sz="4000" dirty="0"/>
              <a:t/>
            </a:r>
            <a:br>
              <a:rPr lang="en-US" sz="4000" dirty="0"/>
            </a:br>
            <a:endParaRPr lang="en-US" sz="4000" dirty="0"/>
          </a:p>
        </p:txBody>
      </p:sp>
      <p:sp>
        <p:nvSpPr>
          <p:cNvPr id="3" name="Text Placeholder 2"/>
          <p:cNvSpPr>
            <a:spLocks noGrp="1"/>
          </p:cNvSpPr>
          <p:nvPr>
            <p:ph type="body" sz="quarter" idx="13"/>
          </p:nvPr>
        </p:nvSpPr>
        <p:spPr>
          <a:xfrm>
            <a:off x="-107075" y="1718872"/>
            <a:ext cx="8174749" cy="3568700"/>
          </a:xfrm>
        </p:spPr>
        <p:txBody>
          <a:bodyPr/>
          <a:lstStyle/>
          <a:p>
            <a:pPr>
              <a:lnSpc>
                <a:spcPct val="150000"/>
              </a:lnSpc>
              <a:spcBef>
                <a:spcPts val="600"/>
              </a:spcBef>
            </a:pPr>
            <a:r>
              <a:rPr lang="en-US" sz="1800" b="1" dirty="0"/>
              <a:t>Streamline</a:t>
            </a:r>
            <a:r>
              <a:rPr lang="en-US" sz="1800" dirty="0"/>
              <a:t> and </a:t>
            </a:r>
            <a:r>
              <a:rPr lang="en-US" sz="1800" b="1" dirty="0"/>
              <a:t>simplify</a:t>
            </a:r>
            <a:r>
              <a:rPr lang="en-US" sz="1800" dirty="0"/>
              <a:t> the administration and use of grant funds</a:t>
            </a:r>
          </a:p>
          <a:p>
            <a:pPr>
              <a:lnSpc>
                <a:spcPct val="150000"/>
              </a:lnSpc>
              <a:spcBef>
                <a:spcPts val="600"/>
              </a:spcBef>
            </a:pPr>
            <a:r>
              <a:rPr lang="en-US" sz="1800" dirty="0"/>
              <a:t>Promote and support sound </a:t>
            </a:r>
            <a:r>
              <a:rPr lang="en-US" sz="1800" b="1" dirty="0"/>
              <a:t>judgment</a:t>
            </a:r>
            <a:r>
              <a:rPr lang="en-US" sz="1800" dirty="0"/>
              <a:t> and due diligence</a:t>
            </a:r>
          </a:p>
          <a:p>
            <a:pPr>
              <a:lnSpc>
                <a:spcPct val="150000"/>
              </a:lnSpc>
              <a:spcBef>
                <a:spcPts val="600"/>
              </a:spcBef>
            </a:pPr>
            <a:r>
              <a:rPr lang="en-US" sz="1800" dirty="0"/>
              <a:t>Foster a </a:t>
            </a:r>
            <a:r>
              <a:rPr lang="en-US" sz="1800" b="1" dirty="0"/>
              <a:t>balance </a:t>
            </a:r>
            <a:r>
              <a:rPr lang="en-US" sz="1800" dirty="0"/>
              <a:t>between control and flexibility</a:t>
            </a:r>
          </a:p>
          <a:p>
            <a:pPr>
              <a:lnSpc>
                <a:spcPct val="150000"/>
              </a:lnSpc>
              <a:spcBef>
                <a:spcPts val="600"/>
              </a:spcBef>
            </a:pPr>
            <a:r>
              <a:rPr lang="en-US" sz="1800" b="1" dirty="0"/>
              <a:t>Lessen</a:t>
            </a:r>
            <a:r>
              <a:rPr lang="en-US" sz="1800" dirty="0"/>
              <a:t> administrative burden</a:t>
            </a:r>
          </a:p>
          <a:p>
            <a:pPr>
              <a:lnSpc>
                <a:spcPct val="150000"/>
              </a:lnSpc>
              <a:spcBef>
                <a:spcPts val="600"/>
              </a:spcBef>
            </a:pPr>
            <a:r>
              <a:rPr lang="en-US" sz="1800" dirty="0"/>
              <a:t>Allow for more </a:t>
            </a:r>
            <a:r>
              <a:rPr lang="en-US" sz="1800" b="1" dirty="0"/>
              <a:t>efficient</a:t>
            </a:r>
            <a:r>
              <a:rPr lang="en-US" sz="1800" dirty="0"/>
              <a:t> processes</a:t>
            </a:r>
          </a:p>
          <a:p>
            <a:pPr>
              <a:lnSpc>
                <a:spcPct val="150000"/>
              </a:lnSpc>
              <a:spcBef>
                <a:spcPts val="600"/>
              </a:spcBef>
            </a:pPr>
            <a:r>
              <a:rPr lang="en-US" sz="1800" b="1" dirty="0"/>
              <a:t>Harmonization</a:t>
            </a:r>
            <a:r>
              <a:rPr lang="en-US" sz="1800" dirty="0"/>
              <a:t> of Tri-Agency policies</a:t>
            </a:r>
          </a:p>
          <a:p>
            <a:pPr>
              <a:lnSpc>
                <a:spcPct val="150000"/>
              </a:lnSpc>
              <a:spcBef>
                <a:spcPts val="600"/>
              </a:spcBef>
            </a:pPr>
            <a:r>
              <a:rPr lang="en-US" sz="1800" b="1" dirty="0"/>
              <a:t>No discretion </a:t>
            </a:r>
            <a:r>
              <a:rPr lang="en-US" sz="1800" dirty="0"/>
              <a:t>to depart from these principles and directives</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a:t>
            </a:fld>
            <a:endParaRPr lang="en-US" dirty="0"/>
          </a:p>
        </p:txBody>
      </p:sp>
    </p:spTree>
    <p:extLst>
      <p:ext uri="{BB962C8B-B14F-4D97-AF65-F5344CB8AC3E}">
        <p14:creationId xmlns:p14="http://schemas.microsoft.com/office/powerpoint/2010/main" val="1338282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50</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625161"/>
            <a:ext cx="7886700" cy="695008"/>
          </a:xfrm>
        </p:spPr>
        <p:txBody>
          <a:bodyPr/>
          <a:lstStyle/>
          <a:p>
            <a:r>
              <a:rPr lang="en-US" sz="4000" dirty="0"/>
              <a:t>Hospitality Expenditures</a:t>
            </a: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546069" y="1560532"/>
            <a:ext cx="7886700" cy="3799025"/>
          </a:xfrm>
        </p:spPr>
        <p:txBody>
          <a:bodyPr/>
          <a:lstStyle/>
          <a:p>
            <a:r>
              <a:rPr lang="en-US" sz="2000" dirty="0"/>
              <a:t>Hospitality expenditures need to follow:</a:t>
            </a:r>
          </a:p>
          <a:p>
            <a:pPr lvl="1"/>
            <a:r>
              <a:rPr lang="en-US" sz="1800" dirty="0"/>
              <a:t>Tri-Agency Agreements and program funding literature;</a:t>
            </a:r>
          </a:p>
          <a:p>
            <a:pPr lvl="1"/>
            <a:r>
              <a:rPr lang="en-US" sz="1800" dirty="0"/>
              <a:t>Directives;</a:t>
            </a:r>
          </a:p>
          <a:p>
            <a:pPr lvl="1"/>
            <a:r>
              <a:rPr lang="en-US" sz="1800" dirty="0"/>
              <a:t>SFU’s policies and procedures;</a:t>
            </a:r>
          </a:p>
          <a:p>
            <a:pPr lvl="1"/>
            <a:r>
              <a:rPr lang="en-US" sz="1800" dirty="0"/>
              <a:t>4 Principles.</a:t>
            </a:r>
          </a:p>
          <a:p>
            <a:pPr lvl="1"/>
            <a:endParaRPr lang="en-US" sz="2000" dirty="0"/>
          </a:p>
          <a:p>
            <a:r>
              <a:rPr lang="en-US" sz="2000" dirty="0"/>
              <a:t>Hospitality expenditures are only eligible in the context of meetings as a form of:</a:t>
            </a:r>
          </a:p>
          <a:p>
            <a:pPr lvl="1"/>
            <a:r>
              <a:rPr lang="en-US" sz="1800" dirty="0"/>
              <a:t>Cultural respect (formal courtesy)</a:t>
            </a:r>
          </a:p>
          <a:p>
            <a:pPr lvl="1"/>
            <a:r>
              <a:rPr lang="en-US" sz="1800" dirty="0"/>
              <a:t>Achieving the research objectives and there is at least one individual who is participating who is not a member of the research team</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50</a:t>
            </a:fld>
            <a:endParaRPr lang="en-US" dirty="0"/>
          </a:p>
        </p:txBody>
      </p:sp>
    </p:spTree>
    <p:extLst>
      <p:ext uri="{BB962C8B-B14F-4D97-AF65-F5344CB8AC3E}">
        <p14:creationId xmlns:p14="http://schemas.microsoft.com/office/powerpoint/2010/main" val="16858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51</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625161"/>
            <a:ext cx="7886700" cy="695008"/>
          </a:xfrm>
        </p:spPr>
        <p:txBody>
          <a:bodyPr/>
          <a:lstStyle/>
          <a:p>
            <a:r>
              <a:rPr lang="en-US" sz="4000" dirty="0"/>
              <a:t>Hospitality Expenditures</a:t>
            </a: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502526" y="1671332"/>
            <a:ext cx="7886700" cy="1947242"/>
          </a:xfrm>
        </p:spPr>
        <p:txBody>
          <a:bodyPr/>
          <a:lstStyle/>
          <a:p>
            <a:pPr marL="457200" lvl="1" indent="0">
              <a:buNone/>
            </a:pPr>
            <a:endParaRPr lang="en-US" sz="2000" dirty="0"/>
          </a:p>
          <a:p>
            <a:r>
              <a:rPr lang="en-US" sz="1800" dirty="0"/>
              <a:t>Tri-Agency grant funds </a:t>
            </a:r>
            <a:r>
              <a:rPr lang="en-US" sz="1800" b="1" dirty="0"/>
              <a:t>cannot</a:t>
            </a:r>
            <a:r>
              <a:rPr lang="en-US" sz="1800" dirty="0"/>
              <a:t> be used to reimburse expenses for:</a:t>
            </a:r>
          </a:p>
          <a:p>
            <a:endParaRPr lang="en-US" sz="1800" dirty="0"/>
          </a:p>
          <a:p>
            <a:pPr lvl="1"/>
            <a:r>
              <a:rPr lang="en-US" sz="1600" dirty="0"/>
              <a:t>Team meetings with participants who are involved in the day to day research activities, and</a:t>
            </a:r>
          </a:p>
          <a:p>
            <a:pPr lvl="1"/>
            <a:r>
              <a:rPr lang="en-US" sz="1600" dirty="0"/>
              <a:t>The cost of alcoholic beverages</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51</a:t>
            </a:fld>
            <a:endParaRPr lang="en-US" dirty="0"/>
          </a:p>
        </p:txBody>
      </p:sp>
    </p:spTree>
    <p:extLst>
      <p:ext uri="{BB962C8B-B14F-4D97-AF65-F5344CB8AC3E}">
        <p14:creationId xmlns:p14="http://schemas.microsoft.com/office/powerpoint/2010/main" val="177939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4000" dirty="0"/>
              <a:t>Hospitality Expenditures</a:t>
            </a:r>
            <a:br>
              <a:rPr lang="en-US" sz="4000" dirty="0"/>
            </a:br>
            <a:r>
              <a:rPr lang="en-US" sz="4000" dirty="0"/>
              <a:t/>
            </a:r>
            <a:br>
              <a:rPr lang="en-US" sz="4000" dirty="0"/>
            </a:br>
            <a:r>
              <a:rPr lang="en-US" sz="4000" dirty="0">
                <a:solidFill>
                  <a:schemeClr val="tx1"/>
                </a:solidFill>
              </a:rPr>
              <a:t>Examples</a:t>
            </a:r>
            <a:r>
              <a:rPr lang="en-US" sz="4000" dirty="0"/>
              <a:t/>
            </a:r>
            <a:br>
              <a:rPr lang="en-US" sz="4000" dirty="0"/>
            </a:br>
            <a:r>
              <a:rPr lang="en-US" sz="2800" dirty="0"/>
              <a:t/>
            </a:r>
            <a:br>
              <a:rPr lang="en-US" sz="2800" dirty="0"/>
            </a:br>
            <a:r>
              <a:rPr lang="en-US" sz="3600" dirty="0"/>
              <a:t/>
            </a:r>
            <a:br>
              <a:rPr lang="en-US" sz="3600" dirty="0"/>
            </a:br>
            <a:endParaRPr lang="en-US" sz="36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087432"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52</a:t>
            </a:fld>
            <a:endParaRPr lang="en-US" dirty="0"/>
          </a:p>
        </p:txBody>
      </p:sp>
      <p:pic>
        <p:nvPicPr>
          <p:cNvPr id="5"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52</a:t>
            </a:fld>
            <a:endParaRPr lang="en-US" dirty="0"/>
          </a:p>
        </p:txBody>
      </p:sp>
    </p:spTree>
    <p:extLst>
      <p:ext uri="{BB962C8B-B14F-4D97-AF65-F5344CB8AC3E}">
        <p14:creationId xmlns:p14="http://schemas.microsoft.com/office/powerpoint/2010/main" val="1224711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53</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7103"/>
            <a:ext cx="7886700" cy="695008"/>
          </a:xfrm>
        </p:spPr>
        <p:txBody>
          <a:bodyPr/>
          <a:lstStyle/>
          <a:p>
            <a:r>
              <a:rPr lang="en-US" sz="4000" dirty="0"/>
              <a:t>Hospitality Expenditures</a:t>
            </a:r>
            <a:br>
              <a:rPr lang="en-US" sz="4000" dirty="0"/>
            </a:br>
            <a:r>
              <a:rPr lang="en-US" sz="2800" dirty="0"/>
              <a:t/>
            </a:r>
            <a:br>
              <a:rPr lang="en-US" sz="2800" dirty="0"/>
            </a:br>
            <a:r>
              <a:rPr lang="en-US" sz="3600" dirty="0"/>
              <a:t/>
            </a:r>
            <a:br>
              <a:rPr lang="en-US" sz="3600" dirty="0"/>
            </a:br>
            <a:endParaRPr lang="en-US" sz="3600" dirty="0"/>
          </a:p>
        </p:txBody>
      </p:sp>
      <p:sp>
        <p:nvSpPr>
          <p:cNvPr id="4" name="Text Placeholder 3"/>
          <p:cNvSpPr>
            <a:spLocks noGrp="1"/>
          </p:cNvSpPr>
          <p:nvPr>
            <p:ph type="body" sz="quarter" idx="13"/>
          </p:nvPr>
        </p:nvSpPr>
        <p:spPr>
          <a:xfrm>
            <a:off x="628650" y="1772480"/>
            <a:ext cx="7886700" cy="1106373"/>
          </a:xfrm>
        </p:spPr>
        <p:txBody>
          <a:bodyPr/>
          <a:lstStyle/>
          <a:p>
            <a:pPr marL="0" indent="0">
              <a:buClr>
                <a:srgbClr val="FF0000"/>
              </a:buClr>
              <a:buNone/>
            </a:pPr>
            <a:r>
              <a:rPr lang="en-US" sz="2000" b="1" dirty="0">
                <a:solidFill>
                  <a:srgbClr val="FF0000"/>
                </a:solidFill>
              </a:rPr>
              <a:t>a) </a:t>
            </a:r>
            <a:r>
              <a:rPr lang="en-US" sz="2000" b="1" dirty="0"/>
              <a:t>You are expensing the cost of groceries for a meal you hosted for visiting scholars to discuss new methodologies.</a:t>
            </a:r>
          </a:p>
          <a:p>
            <a:pPr marL="0" indent="0">
              <a:buClr>
                <a:srgbClr val="FF0000"/>
              </a:buClr>
              <a:buNone/>
            </a:pPr>
            <a:r>
              <a:rPr lang="en-US" sz="1800" dirty="0"/>
              <a:t>Eligible? Yes/No/Unclear</a:t>
            </a:r>
          </a:p>
          <a:p>
            <a:pPr marL="0" indent="0">
              <a:buNone/>
            </a:pPr>
            <a:endParaRPr lang="en-US" sz="20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D8C1345-4E21-C84A-8247-0604E7D55ED2}"/>
              </a:ext>
            </a:extLst>
          </p:cNvPr>
          <p:cNvSpPr txBox="1"/>
          <p:nvPr/>
        </p:nvSpPr>
        <p:spPr>
          <a:xfrm>
            <a:off x="3838288" y="3518957"/>
            <a:ext cx="4109720" cy="1600438"/>
          </a:xfrm>
          <a:prstGeom prst="rect">
            <a:avLst/>
          </a:prstGeom>
          <a:noFill/>
          <a:ln>
            <a:solidFill>
              <a:schemeClr val="tx1"/>
            </a:solidFill>
          </a:ln>
        </p:spPr>
        <p:txBody>
          <a:bodyPr wrap="square" rtlCol="0">
            <a:spAutoFit/>
          </a:bodyPr>
          <a:lstStyle/>
          <a:p>
            <a:pPr algn="ctr"/>
            <a:r>
              <a:rPr lang="en-US" sz="1400" dirty="0">
                <a:solidFill>
                  <a:srgbClr val="3399FF"/>
                </a:solidFill>
              </a:rPr>
              <a:t>Directive highlights</a:t>
            </a:r>
          </a:p>
          <a:p>
            <a:pPr marL="285750" indent="-285750">
              <a:buFont typeface="Arial" panose="020B0604020202020204" pitchFamily="34" charset="0"/>
              <a:buChar char="•"/>
            </a:pPr>
            <a:r>
              <a:rPr lang="en-US" sz="1400" dirty="0"/>
              <a:t>Eligible:</a:t>
            </a:r>
          </a:p>
          <a:p>
            <a:pPr marL="742950" lvl="1" indent="-285750">
              <a:buFont typeface="Arial" panose="020B0604020202020204" pitchFamily="34" charset="0"/>
              <a:buChar char="•"/>
            </a:pPr>
            <a:r>
              <a:rPr lang="en-US" sz="1400" dirty="0"/>
              <a:t>Cultural respect (formal courtesy)</a:t>
            </a:r>
          </a:p>
          <a:p>
            <a:pPr marL="742950" lvl="1" indent="-285750">
              <a:buFont typeface="Arial" panose="020B0604020202020204" pitchFamily="34" charset="0"/>
              <a:buChar char="•"/>
            </a:pPr>
            <a:r>
              <a:rPr lang="en-US" sz="1400" dirty="0"/>
              <a:t>At least one non-member</a:t>
            </a:r>
          </a:p>
          <a:p>
            <a:pPr marL="285750" indent="-285750">
              <a:buFont typeface="Arial" panose="020B0604020202020204" pitchFamily="34" charset="0"/>
              <a:buChar char="•"/>
            </a:pPr>
            <a:r>
              <a:rPr lang="en-US" sz="1400" dirty="0"/>
              <a:t>Non-eligible:</a:t>
            </a:r>
          </a:p>
          <a:p>
            <a:pPr marL="742950" lvl="1" indent="-285750">
              <a:buFont typeface="Arial" panose="020B0604020202020204" pitchFamily="34" charset="0"/>
              <a:buChar char="•"/>
            </a:pPr>
            <a:r>
              <a:rPr lang="en-US" sz="1400" dirty="0"/>
              <a:t>Participants involved in day to day activities</a:t>
            </a:r>
          </a:p>
          <a:p>
            <a:pPr marL="742950" lvl="1" indent="-285750">
              <a:buFont typeface="Arial" panose="020B0604020202020204" pitchFamily="34" charset="0"/>
              <a:buChar char="•"/>
            </a:pPr>
            <a:r>
              <a:rPr lang="en-US" sz="1400" dirty="0"/>
              <a:t>Alcoholic beverages</a:t>
            </a:r>
          </a:p>
        </p:txBody>
      </p:sp>
      <p:sp>
        <p:nvSpPr>
          <p:cNvPr id="11" name="TextBox 10">
            <a:extLst>
              <a:ext uri="{FF2B5EF4-FFF2-40B4-BE49-F238E27FC236}">
                <a16:creationId xmlns:a16="http://schemas.microsoft.com/office/drawing/2014/main" id="{68E20984-8864-C14A-9897-9B23562DAAB2}"/>
              </a:ext>
            </a:extLst>
          </p:cNvPr>
          <p:cNvSpPr txBox="1"/>
          <p:nvPr/>
        </p:nvSpPr>
        <p:spPr>
          <a:xfrm>
            <a:off x="820179" y="3518975"/>
            <a:ext cx="2759316" cy="1169551"/>
          </a:xfrm>
          <a:prstGeom prst="rect">
            <a:avLst/>
          </a:prstGeom>
          <a:noFill/>
          <a:ln>
            <a:solidFill>
              <a:schemeClr val="tx1"/>
            </a:solidFill>
          </a:ln>
        </p:spPr>
        <p:txBody>
          <a:bodyPr wrap="square" rtlCol="0">
            <a:spAutoFit/>
          </a:bodyPr>
          <a:lstStyle/>
          <a:p>
            <a:pPr algn="ctr"/>
            <a:r>
              <a:rPr lang="en-US" sz="1400" dirty="0">
                <a:solidFill>
                  <a:srgbClr val="3399FF"/>
                </a:solidFill>
              </a:rPr>
              <a:t>Principles</a:t>
            </a:r>
          </a:p>
          <a:p>
            <a:pPr marL="285750" indent="-285750">
              <a:buFont typeface="Arial" panose="020B0604020202020204" pitchFamily="34" charset="0"/>
              <a:buChar char="•"/>
            </a:pPr>
            <a:r>
              <a:rPr lang="en-US" sz="1400" dirty="0"/>
              <a:t>Direct</a:t>
            </a:r>
          </a:p>
          <a:p>
            <a:pPr marL="285750" indent="-285750">
              <a:buFont typeface="Arial" panose="020B0604020202020204" pitchFamily="34" charset="0"/>
              <a:buChar char="•"/>
            </a:pPr>
            <a:r>
              <a:rPr lang="en-US" sz="1400" dirty="0"/>
              <a:t>Not provided </a:t>
            </a:r>
          </a:p>
          <a:p>
            <a:pPr marL="285750" indent="-285750">
              <a:buFont typeface="Arial" panose="020B0604020202020204" pitchFamily="34" charset="0"/>
              <a:buChar char="•"/>
            </a:pPr>
            <a:r>
              <a:rPr lang="en-US" sz="1400" dirty="0"/>
              <a:t>Economical</a:t>
            </a:r>
          </a:p>
          <a:p>
            <a:pPr marL="285750" indent="-285750">
              <a:buFont typeface="Arial" panose="020B0604020202020204" pitchFamily="34" charset="0"/>
              <a:buChar char="•"/>
            </a:pPr>
            <a:r>
              <a:rPr lang="en-US" sz="1400" dirty="0"/>
              <a:t>No personal gain</a:t>
            </a:r>
          </a:p>
        </p:txBody>
      </p:sp>
      <p:sp>
        <p:nvSpPr>
          <p:cNvPr id="12" name="Rectangle 11">
            <a:extLst>
              <a:ext uri="{FF2B5EF4-FFF2-40B4-BE49-F238E27FC236}">
                <a16:creationId xmlns:a16="http://schemas.microsoft.com/office/drawing/2014/main" id="{6945F382-0927-B749-8DDD-C519AC1BA170}"/>
              </a:ext>
            </a:extLst>
          </p:cNvPr>
          <p:cNvSpPr/>
          <p:nvPr/>
        </p:nvSpPr>
        <p:spPr>
          <a:xfrm>
            <a:off x="628650" y="2968542"/>
            <a:ext cx="2032223" cy="369332"/>
          </a:xfrm>
          <a:prstGeom prst="rect">
            <a:avLst/>
          </a:prstGeom>
        </p:spPr>
        <p:txBody>
          <a:bodyPr wrap="none">
            <a:spAutoFit/>
          </a:bodyPr>
          <a:lstStyle/>
          <a:p>
            <a:r>
              <a:rPr lang="en-US" b="1" dirty="0"/>
              <a:t>Relevant Resources</a:t>
            </a:r>
            <a:endParaRPr lang="en-US" dirty="0"/>
          </a:p>
        </p:txBody>
      </p:sp>
      <p:pic>
        <p:nvPicPr>
          <p:cNvPr id="9"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53</a:t>
            </a:fld>
            <a:endParaRPr lang="en-US" dirty="0"/>
          </a:p>
        </p:txBody>
      </p:sp>
      <p:sp>
        <p:nvSpPr>
          <p:cNvPr id="14" name="Text Placeholder 5"/>
          <p:cNvSpPr txBox="1">
            <a:spLocks/>
          </p:cNvSpPr>
          <p:nvPr/>
        </p:nvSpPr>
        <p:spPr>
          <a:xfrm>
            <a:off x="378701" y="1167156"/>
            <a:ext cx="8136649" cy="782215"/>
          </a:xfrm>
          <a:prstGeom prst="rect">
            <a:avLst/>
          </a:prstGeom>
        </p:spPr>
        <p:txBody>
          <a:bodyPr/>
          <a:lstStyle>
            <a:lvl1pPr marL="1069975" indent="-1069975" algn="l" defTabSz="914400" rtl="0" eaLnBrk="1" latinLnBrk="0" hangingPunct="1">
              <a:lnSpc>
                <a:spcPct val="90000"/>
              </a:lnSpc>
              <a:spcBef>
                <a:spcPts val="1000"/>
              </a:spcBef>
              <a:buFontTx/>
              <a:buBlip>
                <a:blip r:embed="rId5"/>
              </a:buBlip>
              <a:tabLst/>
              <a:defRPr lang="en-US" sz="2800" kern="1200">
                <a:solidFill>
                  <a:srgbClr val="54585A"/>
                </a:solidFill>
                <a:latin typeface="Times" pitchFamily="2" charset="0"/>
                <a:ea typeface="+mn-ea"/>
                <a:cs typeface="+mn-cs"/>
              </a:defRPr>
            </a:lvl1pPr>
            <a:lvl2pPr marL="1377950" indent="-920750" algn="l" defTabSz="914400" rtl="0" eaLnBrk="1" latinLnBrk="0" hangingPunct="1">
              <a:lnSpc>
                <a:spcPct val="90000"/>
              </a:lnSpc>
              <a:spcBef>
                <a:spcPts val="500"/>
              </a:spcBef>
              <a:buFontTx/>
              <a:buBlip>
                <a:blip r:embed="rId5"/>
              </a:buBlip>
              <a:tabLst/>
              <a:defRPr lang="en-US" sz="2400" kern="1200">
                <a:solidFill>
                  <a:srgbClr val="54585A"/>
                </a:solidFill>
                <a:latin typeface="Times" pitchFamily="2" charset="0"/>
                <a:ea typeface="+mn-ea"/>
                <a:cs typeface="+mn-cs"/>
              </a:defRPr>
            </a:lvl2pPr>
            <a:lvl3pPr marL="1736725" indent="-822325" algn="l" defTabSz="914400" rtl="0" eaLnBrk="1" latinLnBrk="0" hangingPunct="1">
              <a:lnSpc>
                <a:spcPct val="90000"/>
              </a:lnSpc>
              <a:spcBef>
                <a:spcPts val="500"/>
              </a:spcBef>
              <a:buFontTx/>
              <a:buBlip>
                <a:blip r:embed="rId5"/>
              </a:buBlip>
              <a:tabLst/>
              <a:defRPr lang="en-US" sz="2000" kern="1200">
                <a:solidFill>
                  <a:srgbClr val="54585A"/>
                </a:solidFill>
                <a:latin typeface="Times" pitchFamily="2" charset="0"/>
                <a:ea typeface="+mn-ea"/>
                <a:cs typeface="+mn-cs"/>
              </a:defRPr>
            </a:lvl3pPr>
            <a:lvl4pPr marL="2090738" indent="-719138" algn="l" defTabSz="914400" rtl="0" eaLnBrk="1" latinLnBrk="0" hangingPunct="1">
              <a:lnSpc>
                <a:spcPct val="90000"/>
              </a:lnSpc>
              <a:spcBef>
                <a:spcPts val="500"/>
              </a:spcBef>
              <a:buFontTx/>
              <a:buBlip>
                <a:blip r:embed="rId5"/>
              </a:buBlip>
              <a:tabLst/>
              <a:defRPr lang="en-US" sz="1800" kern="1200">
                <a:solidFill>
                  <a:srgbClr val="54585A"/>
                </a:solidFill>
                <a:latin typeface="Times" pitchFamily="2" charset="0"/>
                <a:ea typeface="+mn-ea"/>
                <a:cs typeface="+mn-cs"/>
              </a:defRPr>
            </a:lvl4pPr>
            <a:lvl5pPr marL="2540000" indent="-711200" algn="l" defTabSz="914400" rtl="0" eaLnBrk="1" latinLnBrk="0" hangingPunct="1">
              <a:lnSpc>
                <a:spcPct val="90000"/>
              </a:lnSpc>
              <a:spcBef>
                <a:spcPts val="500"/>
              </a:spcBef>
              <a:buFontTx/>
              <a:buBlip>
                <a:blip r:embed="rId5"/>
              </a:buBlip>
              <a:tabLst/>
              <a:defRPr lang="en-US" sz="1800" kern="1200">
                <a:solidFill>
                  <a:srgbClr val="54585A"/>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800" dirty="0"/>
              <a:t>For the following scenarios, determine if the expenditure would be an appropriate use of grant funds under the Hospitality directive:</a:t>
            </a:r>
            <a:r>
              <a:rPr lang="en-US" sz="1800" b="1" dirty="0"/>
              <a:t/>
            </a:r>
            <a:br>
              <a:rPr lang="en-US" sz="1800" b="1" dirty="0"/>
            </a:br>
            <a:endParaRPr lang="en-US" sz="1800" b="1" dirty="0"/>
          </a:p>
          <a:p>
            <a:pPr marL="0" indent="0">
              <a:buFontTx/>
              <a:buNone/>
            </a:pPr>
            <a:endParaRPr lang="en-US" sz="2000" dirty="0"/>
          </a:p>
        </p:txBody>
      </p:sp>
    </p:spTree>
    <p:extLst>
      <p:ext uri="{BB962C8B-B14F-4D97-AF65-F5344CB8AC3E}">
        <p14:creationId xmlns:p14="http://schemas.microsoft.com/office/powerpoint/2010/main" val="427100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54</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70425"/>
            <a:ext cx="7886700" cy="695008"/>
          </a:xfrm>
        </p:spPr>
        <p:txBody>
          <a:body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6" name="Text Placeholder 5"/>
          <p:cNvSpPr>
            <a:spLocks noGrp="1"/>
          </p:cNvSpPr>
          <p:nvPr>
            <p:ph type="body" sz="quarter" idx="13"/>
          </p:nvPr>
        </p:nvSpPr>
        <p:spPr>
          <a:xfrm>
            <a:off x="628650" y="1580805"/>
            <a:ext cx="8136649" cy="3230122"/>
          </a:xfrm>
        </p:spPr>
        <p:txBody>
          <a:bodyPr/>
          <a:lstStyle/>
          <a:p>
            <a:pPr marL="0" indent="0">
              <a:buNone/>
            </a:pPr>
            <a:r>
              <a:rPr lang="en-US" sz="1800" b="1" dirty="0"/>
              <a:t>Additional Information:</a:t>
            </a:r>
          </a:p>
          <a:p>
            <a:r>
              <a:rPr lang="en-US" sz="1800" dirty="0"/>
              <a:t>Funding Opportunity Literature and SFU Policies have been considered</a:t>
            </a:r>
          </a:p>
          <a:p>
            <a:r>
              <a:rPr lang="en-US" sz="1800" b="1" dirty="0"/>
              <a:t>Attendees</a:t>
            </a:r>
            <a:r>
              <a:rPr lang="en-US" sz="1800" dirty="0"/>
              <a:t> to the meal (e.g. team members and visitors)</a:t>
            </a:r>
          </a:p>
          <a:p>
            <a:r>
              <a:rPr lang="en-US" sz="1800" dirty="0"/>
              <a:t>Family members were not part of the meal or costs were </a:t>
            </a:r>
            <a:r>
              <a:rPr lang="en-US" sz="1800" b="1" dirty="0"/>
              <a:t>prorated</a:t>
            </a:r>
          </a:p>
          <a:p>
            <a:r>
              <a:rPr lang="en-US" sz="1800" dirty="0"/>
              <a:t>There was </a:t>
            </a:r>
            <a:r>
              <a:rPr lang="en-US" sz="1800" b="1" dirty="0"/>
              <a:t>no alcohol </a:t>
            </a:r>
            <a:r>
              <a:rPr lang="en-US" sz="1800" dirty="0"/>
              <a:t>in the cost of groceries</a:t>
            </a:r>
          </a:p>
          <a:p>
            <a:r>
              <a:rPr lang="en-US" sz="1800" dirty="0"/>
              <a:t>The new methodology is </a:t>
            </a:r>
            <a:r>
              <a:rPr lang="en-US" sz="1800" b="1" dirty="0"/>
              <a:t>related</a:t>
            </a:r>
            <a:r>
              <a:rPr lang="en-US" sz="1800" dirty="0"/>
              <a:t> to the research project that was charged to</a:t>
            </a:r>
          </a:p>
          <a:p>
            <a:endParaRPr lang="en-US" sz="1800" dirty="0"/>
          </a:p>
          <a:p>
            <a:pPr marL="0" indent="0">
              <a:buNone/>
            </a:pPr>
            <a:r>
              <a:rPr lang="en-US" sz="1800" b="1" dirty="0"/>
              <a:t>Yes </a:t>
            </a:r>
            <a:r>
              <a:rPr lang="en-US" sz="1800" dirty="0"/>
              <a:t>-  the expense is considered eligible based on the above information</a:t>
            </a:r>
          </a:p>
          <a:p>
            <a:pPr marL="0" indent="0">
              <a:buNone/>
            </a:pPr>
            <a:r>
              <a:rPr lang="en-US" sz="1800" b="1" dirty="0"/>
              <a:t>Principles and directive are satisfied</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A3795CA-4178-1041-817B-F71783C6F00F}"/>
              </a:ext>
            </a:extLst>
          </p:cNvPr>
          <p:cNvSpPr txBox="1">
            <a:spLocks/>
          </p:cNvSpPr>
          <p:nvPr/>
        </p:nvSpPr>
        <p:spPr>
          <a:xfrm>
            <a:off x="628650" y="301834"/>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2800" dirty="0"/>
              <a:t/>
            </a:r>
            <a:br>
              <a:rPr lang="en-US" sz="2800" dirty="0"/>
            </a:br>
            <a:r>
              <a:rPr lang="en-US" sz="3600" dirty="0"/>
              <a:t/>
            </a:r>
            <a:br>
              <a:rPr lang="en-US" sz="3600" dirty="0"/>
            </a:br>
            <a:endParaRPr lang="en-US" sz="3600" dirty="0"/>
          </a:p>
        </p:txBody>
      </p:sp>
      <p:sp>
        <p:nvSpPr>
          <p:cNvPr id="9" name="Title 1">
            <a:extLst>
              <a:ext uri="{FF2B5EF4-FFF2-40B4-BE49-F238E27FC236}">
                <a16:creationId xmlns:a16="http://schemas.microsoft.com/office/drawing/2014/main" id="{758D7417-58C2-944D-BF3C-5075E1941A74}"/>
              </a:ext>
            </a:extLst>
          </p:cNvPr>
          <p:cNvSpPr txBox="1">
            <a:spLocks/>
          </p:cNvSpPr>
          <p:nvPr/>
        </p:nvSpPr>
        <p:spPr>
          <a:xfrm>
            <a:off x="628650" y="312344"/>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11" name="Title 1">
            <a:extLst>
              <a:ext uri="{FF2B5EF4-FFF2-40B4-BE49-F238E27FC236}">
                <a16:creationId xmlns:a16="http://schemas.microsoft.com/office/drawing/2014/main" id="{4D2D44E4-088A-2842-94B8-E2097EF68A56}"/>
              </a:ext>
            </a:extLst>
          </p:cNvPr>
          <p:cNvSpPr txBox="1">
            <a:spLocks/>
          </p:cNvSpPr>
          <p:nvPr/>
        </p:nvSpPr>
        <p:spPr>
          <a:xfrm>
            <a:off x="628650" y="628111"/>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Hospitality Expenditures</a:t>
            </a:r>
            <a:endParaRPr lang="en-US" sz="3600" dirty="0"/>
          </a:p>
        </p:txBody>
      </p:sp>
      <p:pic>
        <p:nvPicPr>
          <p:cNvPr id="10"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54</a:t>
            </a:fld>
            <a:endParaRPr lang="en-US" dirty="0"/>
          </a:p>
        </p:txBody>
      </p:sp>
    </p:spTree>
    <p:extLst>
      <p:ext uri="{BB962C8B-B14F-4D97-AF65-F5344CB8AC3E}">
        <p14:creationId xmlns:p14="http://schemas.microsoft.com/office/powerpoint/2010/main" val="291284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55</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572220"/>
            <a:ext cx="7886700" cy="695008"/>
          </a:xfrm>
        </p:spPr>
        <p:txBody>
          <a:bodyPr/>
          <a:lstStyle/>
          <a:p>
            <a:r>
              <a:rPr lang="en-US" sz="4000" dirty="0"/>
              <a:t>Hospitality Expenditures</a:t>
            </a:r>
            <a:br>
              <a:rPr lang="en-US" sz="4000" dirty="0"/>
            </a:br>
            <a:r>
              <a:rPr lang="en-US" sz="2800" dirty="0"/>
              <a:t/>
            </a:r>
            <a:br>
              <a:rPr lang="en-US" sz="2800" dirty="0"/>
            </a:br>
            <a:r>
              <a:rPr lang="en-US" sz="3600" dirty="0"/>
              <a:t/>
            </a:r>
            <a:br>
              <a:rPr lang="en-US" sz="3600" dirty="0"/>
            </a:br>
            <a:endParaRPr lang="en-US" sz="3600" dirty="0"/>
          </a:p>
        </p:txBody>
      </p:sp>
      <p:sp>
        <p:nvSpPr>
          <p:cNvPr id="4" name="Text Placeholder 3"/>
          <p:cNvSpPr>
            <a:spLocks noGrp="1"/>
          </p:cNvSpPr>
          <p:nvPr>
            <p:ph type="body" sz="quarter" idx="13"/>
          </p:nvPr>
        </p:nvSpPr>
        <p:spPr>
          <a:xfrm>
            <a:off x="628650" y="1267228"/>
            <a:ext cx="7886700" cy="986612"/>
          </a:xfrm>
        </p:spPr>
        <p:txBody>
          <a:bodyPr/>
          <a:lstStyle/>
          <a:p>
            <a:pPr marL="0" indent="0">
              <a:buNone/>
            </a:pPr>
            <a:endParaRPr lang="en-US" sz="2000" dirty="0"/>
          </a:p>
          <a:p>
            <a:pPr marL="0" indent="0">
              <a:buClr>
                <a:srgbClr val="FF0000"/>
              </a:buClr>
              <a:buNone/>
            </a:pPr>
            <a:r>
              <a:rPr lang="en-US" sz="2000" dirty="0">
                <a:solidFill>
                  <a:srgbClr val="FF0000"/>
                </a:solidFill>
              </a:rPr>
              <a:t>b) </a:t>
            </a:r>
            <a:r>
              <a:rPr lang="en-US" sz="2000" b="1" dirty="0"/>
              <a:t>You are having dinner with your collaborator to discuss whether to hire a new lab member or not and would like to expense the bill.</a:t>
            </a:r>
          </a:p>
          <a:p>
            <a:pPr marL="0" indent="0">
              <a:buClr>
                <a:srgbClr val="FF0000"/>
              </a:buClr>
              <a:buNone/>
            </a:pPr>
            <a:r>
              <a:rPr lang="en-US" sz="2000" dirty="0"/>
              <a:t>Eligible? Yes/No/Unclear</a:t>
            </a:r>
          </a:p>
          <a:p>
            <a:endParaRPr lang="en-US" sz="20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D191A08-C9C9-5446-855D-9FE36FD947F8}"/>
              </a:ext>
            </a:extLst>
          </p:cNvPr>
          <p:cNvSpPr/>
          <p:nvPr/>
        </p:nvSpPr>
        <p:spPr>
          <a:xfrm>
            <a:off x="628650" y="2926038"/>
            <a:ext cx="2032223" cy="369332"/>
          </a:xfrm>
          <a:prstGeom prst="rect">
            <a:avLst/>
          </a:prstGeom>
        </p:spPr>
        <p:txBody>
          <a:bodyPr wrap="none">
            <a:spAutoFit/>
          </a:bodyPr>
          <a:lstStyle/>
          <a:p>
            <a:r>
              <a:rPr lang="en-US" b="1" dirty="0"/>
              <a:t>Relevant Resources</a:t>
            </a:r>
            <a:endParaRPr lang="en-US" dirty="0"/>
          </a:p>
        </p:txBody>
      </p:sp>
      <p:sp>
        <p:nvSpPr>
          <p:cNvPr id="13" name="TextBox 12">
            <a:extLst>
              <a:ext uri="{FF2B5EF4-FFF2-40B4-BE49-F238E27FC236}">
                <a16:creationId xmlns:a16="http://schemas.microsoft.com/office/drawing/2014/main" id="{716CFC18-7C82-794E-AC83-925EF5461921}"/>
              </a:ext>
            </a:extLst>
          </p:cNvPr>
          <p:cNvSpPr txBox="1"/>
          <p:nvPr/>
        </p:nvSpPr>
        <p:spPr>
          <a:xfrm>
            <a:off x="3832465" y="3484004"/>
            <a:ext cx="4109720" cy="1600438"/>
          </a:xfrm>
          <a:prstGeom prst="rect">
            <a:avLst/>
          </a:prstGeom>
          <a:noFill/>
          <a:ln>
            <a:solidFill>
              <a:schemeClr val="tx1"/>
            </a:solidFill>
          </a:ln>
        </p:spPr>
        <p:txBody>
          <a:bodyPr wrap="square" rtlCol="0">
            <a:spAutoFit/>
          </a:bodyPr>
          <a:lstStyle/>
          <a:p>
            <a:pPr algn="ctr"/>
            <a:r>
              <a:rPr lang="en-US" sz="1400" dirty="0">
                <a:solidFill>
                  <a:srgbClr val="3399FF"/>
                </a:solidFill>
              </a:rPr>
              <a:t>Directive highlights</a:t>
            </a:r>
          </a:p>
          <a:p>
            <a:pPr marL="285750" indent="-285750">
              <a:buFont typeface="Arial" panose="020B0604020202020204" pitchFamily="34" charset="0"/>
              <a:buChar char="•"/>
            </a:pPr>
            <a:r>
              <a:rPr lang="en-US" sz="1400" dirty="0"/>
              <a:t>Eligible:</a:t>
            </a:r>
          </a:p>
          <a:p>
            <a:pPr marL="742950" lvl="1" indent="-285750">
              <a:buFont typeface="Arial" panose="020B0604020202020204" pitchFamily="34" charset="0"/>
              <a:buChar char="•"/>
            </a:pPr>
            <a:r>
              <a:rPr lang="en-US" sz="1400" dirty="0"/>
              <a:t>Cultural respect (formal courtesy)</a:t>
            </a:r>
          </a:p>
          <a:p>
            <a:pPr marL="742950" lvl="1" indent="-285750">
              <a:buFont typeface="Arial" panose="020B0604020202020204" pitchFamily="34" charset="0"/>
              <a:buChar char="•"/>
            </a:pPr>
            <a:r>
              <a:rPr lang="en-US" sz="1400" dirty="0"/>
              <a:t>At least one non-member</a:t>
            </a:r>
          </a:p>
          <a:p>
            <a:pPr marL="285750" indent="-285750">
              <a:buFont typeface="Arial" panose="020B0604020202020204" pitchFamily="34" charset="0"/>
              <a:buChar char="•"/>
            </a:pPr>
            <a:r>
              <a:rPr lang="en-US" sz="1400" dirty="0"/>
              <a:t>Non-eligible:</a:t>
            </a:r>
          </a:p>
          <a:p>
            <a:pPr marL="742950" lvl="1" indent="-285750">
              <a:buFont typeface="Arial" panose="020B0604020202020204" pitchFamily="34" charset="0"/>
              <a:buChar char="•"/>
            </a:pPr>
            <a:r>
              <a:rPr lang="en-US" sz="1400" dirty="0"/>
              <a:t>Participants involved in day to day activities</a:t>
            </a:r>
          </a:p>
          <a:p>
            <a:pPr marL="742950" lvl="1" indent="-285750">
              <a:buFont typeface="Arial" panose="020B0604020202020204" pitchFamily="34" charset="0"/>
              <a:buChar char="•"/>
            </a:pPr>
            <a:r>
              <a:rPr lang="en-US" sz="1400" dirty="0"/>
              <a:t>Alcoholic beverages</a:t>
            </a:r>
          </a:p>
        </p:txBody>
      </p:sp>
      <p:sp>
        <p:nvSpPr>
          <p:cNvPr id="14" name="TextBox 13">
            <a:extLst>
              <a:ext uri="{FF2B5EF4-FFF2-40B4-BE49-F238E27FC236}">
                <a16:creationId xmlns:a16="http://schemas.microsoft.com/office/drawing/2014/main" id="{5CC9B129-D6B1-B147-84D0-DF03A9400A4F}"/>
              </a:ext>
            </a:extLst>
          </p:cNvPr>
          <p:cNvSpPr txBox="1"/>
          <p:nvPr/>
        </p:nvSpPr>
        <p:spPr>
          <a:xfrm>
            <a:off x="831609" y="3484004"/>
            <a:ext cx="2759316" cy="1169551"/>
          </a:xfrm>
          <a:prstGeom prst="rect">
            <a:avLst/>
          </a:prstGeom>
          <a:noFill/>
          <a:ln>
            <a:solidFill>
              <a:schemeClr val="tx1"/>
            </a:solidFill>
          </a:ln>
        </p:spPr>
        <p:txBody>
          <a:bodyPr wrap="square" rtlCol="0">
            <a:spAutoFit/>
          </a:bodyPr>
          <a:lstStyle/>
          <a:p>
            <a:pPr algn="ctr"/>
            <a:r>
              <a:rPr lang="en-US" sz="1400" dirty="0">
                <a:solidFill>
                  <a:srgbClr val="3399FF"/>
                </a:solidFill>
              </a:rPr>
              <a:t>Principles</a:t>
            </a:r>
          </a:p>
          <a:p>
            <a:pPr marL="285750" indent="-285750">
              <a:buFont typeface="Arial" panose="020B0604020202020204" pitchFamily="34" charset="0"/>
              <a:buChar char="•"/>
            </a:pPr>
            <a:r>
              <a:rPr lang="en-US" sz="1400" dirty="0"/>
              <a:t>Direct</a:t>
            </a:r>
          </a:p>
          <a:p>
            <a:pPr marL="285750" indent="-285750">
              <a:buFont typeface="Arial" panose="020B0604020202020204" pitchFamily="34" charset="0"/>
              <a:buChar char="•"/>
            </a:pPr>
            <a:r>
              <a:rPr lang="en-US" sz="1400" dirty="0"/>
              <a:t>Not provided </a:t>
            </a:r>
          </a:p>
          <a:p>
            <a:pPr marL="285750" indent="-285750">
              <a:buFont typeface="Arial" panose="020B0604020202020204" pitchFamily="34" charset="0"/>
              <a:buChar char="•"/>
            </a:pPr>
            <a:r>
              <a:rPr lang="en-US" sz="1400" dirty="0"/>
              <a:t>Economical</a:t>
            </a:r>
          </a:p>
          <a:p>
            <a:pPr marL="285750" indent="-285750">
              <a:buFont typeface="Arial" panose="020B0604020202020204" pitchFamily="34" charset="0"/>
              <a:buChar char="•"/>
            </a:pPr>
            <a:r>
              <a:rPr lang="en-US" sz="1400" dirty="0"/>
              <a:t>No personal gain</a:t>
            </a:r>
          </a:p>
        </p:txBody>
      </p:sp>
      <p:pic>
        <p:nvPicPr>
          <p:cNvPr id="9"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55</a:t>
            </a:fld>
            <a:endParaRPr lang="en-US" dirty="0"/>
          </a:p>
        </p:txBody>
      </p:sp>
    </p:spTree>
    <p:extLst>
      <p:ext uri="{BB962C8B-B14F-4D97-AF65-F5344CB8AC3E}">
        <p14:creationId xmlns:p14="http://schemas.microsoft.com/office/powerpoint/2010/main" val="426641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56</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70425"/>
            <a:ext cx="7886700" cy="695008"/>
          </a:xfrm>
        </p:spPr>
        <p:txBody>
          <a:body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6" name="Text Placeholder 5"/>
          <p:cNvSpPr>
            <a:spLocks noGrp="1"/>
          </p:cNvSpPr>
          <p:nvPr>
            <p:ph type="body" sz="quarter" idx="13"/>
          </p:nvPr>
        </p:nvSpPr>
        <p:spPr>
          <a:xfrm>
            <a:off x="628650" y="1888416"/>
            <a:ext cx="8136649" cy="2740733"/>
          </a:xfrm>
        </p:spPr>
        <p:txBody>
          <a:bodyPr/>
          <a:lstStyle/>
          <a:p>
            <a:pPr marL="0" indent="0">
              <a:buNone/>
            </a:pPr>
            <a:r>
              <a:rPr lang="en-US" sz="1800" b="1" dirty="0"/>
              <a:t>Additional Information:</a:t>
            </a:r>
          </a:p>
          <a:p>
            <a:r>
              <a:rPr lang="en-US" sz="1800" dirty="0"/>
              <a:t>Funding Opportunity Literature and SFU Policies have been considered</a:t>
            </a:r>
          </a:p>
          <a:p>
            <a:r>
              <a:rPr lang="en-US" sz="1800" dirty="0"/>
              <a:t>The lab member is for the Institution, </a:t>
            </a:r>
            <a:r>
              <a:rPr lang="en-US" sz="1800" b="1" dirty="0"/>
              <a:t>not the research project</a:t>
            </a:r>
          </a:p>
          <a:p>
            <a:r>
              <a:rPr lang="en-US" sz="1800" dirty="0"/>
              <a:t>The collaborator is </a:t>
            </a:r>
            <a:r>
              <a:rPr lang="en-US" sz="1800" b="1" dirty="0"/>
              <a:t>part of the team</a:t>
            </a:r>
          </a:p>
          <a:p>
            <a:pPr>
              <a:buFont typeface="Arial" panose="020B0604020202020204" pitchFamily="34" charset="0"/>
              <a:buChar char="•"/>
            </a:pPr>
            <a:endParaRPr lang="en-US" sz="1800" dirty="0"/>
          </a:p>
          <a:p>
            <a:pPr marL="0" indent="0">
              <a:buNone/>
            </a:pPr>
            <a:r>
              <a:rPr lang="en-US" sz="1800" b="1" dirty="0"/>
              <a:t>No </a:t>
            </a:r>
            <a:r>
              <a:rPr lang="en-US" sz="1800" dirty="0"/>
              <a:t>-  the expense is not considered eligible based on the above information</a:t>
            </a:r>
          </a:p>
          <a:p>
            <a:pPr marL="0" indent="0">
              <a:buNone/>
            </a:pPr>
            <a:r>
              <a:rPr lang="en-US" sz="1800" b="1" dirty="0"/>
              <a:t>Principles and directive are not satisfied</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A3795CA-4178-1041-817B-F71783C6F00F}"/>
              </a:ext>
            </a:extLst>
          </p:cNvPr>
          <p:cNvSpPr txBox="1">
            <a:spLocks/>
          </p:cNvSpPr>
          <p:nvPr/>
        </p:nvSpPr>
        <p:spPr>
          <a:xfrm>
            <a:off x="628650" y="301834"/>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9" name="Title 1">
            <a:extLst>
              <a:ext uri="{FF2B5EF4-FFF2-40B4-BE49-F238E27FC236}">
                <a16:creationId xmlns:a16="http://schemas.microsoft.com/office/drawing/2014/main" id="{758D7417-58C2-944D-BF3C-5075E1941A74}"/>
              </a:ext>
            </a:extLst>
          </p:cNvPr>
          <p:cNvSpPr txBox="1">
            <a:spLocks/>
          </p:cNvSpPr>
          <p:nvPr/>
        </p:nvSpPr>
        <p:spPr>
          <a:xfrm>
            <a:off x="628650" y="312344"/>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2800" dirty="0"/>
              <a:t/>
            </a:r>
            <a:br>
              <a:rPr lang="en-US" sz="2800" dirty="0"/>
            </a:br>
            <a:r>
              <a:rPr lang="en-US" sz="3600" dirty="0"/>
              <a:t/>
            </a:r>
            <a:br>
              <a:rPr lang="en-US" sz="3600" dirty="0"/>
            </a:br>
            <a:endParaRPr lang="en-US" sz="3600" dirty="0"/>
          </a:p>
        </p:txBody>
      </p:sp>
      <p:sp>
        <p:nvSpPr>
          <p:cNvPr id="11" name="Title 1">
            <a:extLst>
              <a:ext uri="{FF2B5EF4-FFF2-40B4-BE49-F238E27FC236}">
                <a16:creationId xmlns:a16="http://schemas.microsoft.com/office/drawing/2014/main" id="{C70DD758-0618-5E47-B91B-4365E74C5357}"/>
              </a:ext>
            </a:extLst>
          </p:cNvPr>
          <p:cNvSpPr txBox="1">
            <a:spLocks/>
          </p:cNvSpPr>
          <p:nvPr/>
        </p:nvSpPr>
        <p:spPr>
          <a:xfrm>
            <a:off x="628650" y="508306"/>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Hospitality Expenditures</a:t>
            </a:r>
            <a:endParaRPr lang="en-US" sz="3600" dirty="0"/>
          </a:p>
        </p:txBody>
      </p:sp>
      <p:pic>
        <p:nvPicPr>
          <p:cNvPr id="10"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56</a:t>
            </a:fld>
            <a:endParaRPr lang="en-US" dirty="0"/>
          </a:p>
        </p:txBody>
      </p:sp>
    </p:spTree>
    <p:extLst>
      <p:ext uri="{BB962C8B-B14F-4D97-AF65-F5344CB8AC3E}">
        <p14:creationId xmlns:p14="http://schemas.microsoft.com/office/powerpoint/2010/main" val="255024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5400" dirty="0"/>
              <a:t>Gifts, Honoraria and Incentives</a:t>
            </a:r>
            <a:br>
              <a:rPr lang="en-US" sz="5400" dirty="0"/>
            </a:br>
            <a:r>
              <a:rPr lang="en-US" sz="5400" dirty="0"/>
              <a:t/>
            </a:r>
            <a:br>
              <a:rPr lang="en-US" sz="5400" dirty="0"/>
            </a:br>
            <a:endParaRPr lang="en-US" sz="5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Tri-Agency lo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820581"/>
            <a:ext cx="5715000"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148070" y="5451794"/>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57</a:t>
            </a:fld>
            <a:endParaRPr lang="en-US" dirty="0"/>
          </a:p>
        </p:txBody>
      </p:sp>
    </p:spTree>
    <p:extLst>
      <p:ext uri="{BB962C8B-B14F-4D97-AF65-F5344CB8AC3E}">
        <p14:creationId xmlns:p14="http://schemas.microsoft.com/office/powerpoint/2010/main" val="2110757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58</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49" y="464497"/>
            <a:ext cx="7886700" cy="695008"/>
          </a:xfrm>
        </p:spPr>
        <p:txBody>
          <a:bodyPr/>
          <a:lstStyle/>
          <a:p>
            <a:r>
              <a:rPr lang="en-US" sz="4000" dirty="0"/>
              <a:t>Gifts, Honoraria and Incentives</a:t>
            </a: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104774" y="1213076"/>
            <a:ext cx="9039225" cy="4292374"/>
          </a:xfrm>
        </p:spPr>
        <p:txBody>
          <a:bodyPr/>
          <a:lstStyle/>
          <a:p>
            <a:r>
              <a:rPr lang="en-US" sz="1800" b="1" dirty="0"/>
              <a:t>Gifts</a:t>
            </a:r>
            <a:r>
              <a:rPr lang="en-US" sz="1800" dirty="0"/>
              <a:t>, </a:t>
            </a:r>
            <a:r>
              <a:rPr lang="en-US" sz="1800" b="1" dirty="0"/>
              <a:t>Honoraria and Incentives </a:t>
            </a:r>
            <a:r>
              <a:rPr lang="en-US" sz="1800" dirty="0"/>
              <a:t>need to follow:</a:t>
            </a:r>
          </a:p>
          <a:p>
            <a:pPr lvl="1"/>
            <a:r>
              <a:rPr lang="en-US" sz="1800" dirty="0"/>
              <a:t>Tri-Agency Agreements and program funding literature;</a:t>
            </a:r>
          </a:p>
          <a:p>
            <a:pPr lvl="1"/>
            <a:r>
              <a:rPr lang="en-US" sz="1800" dirty="0"/>
              <a:t>Directives;</a:t>
            </a:r>
          </a:p>
          <a:p>
            <a:pPr lvl="1"/>
            <a:r>
              <a:rPr lang="en-US" sz="1800" dirty="0"/>
              <a:t>SFU’s policies and procedures;</a:t>
            </a:r>
          </a:p>
          <a:p>
            <a:pPr lvl="1"/>
            <a:r>
              <a:rPr lang="en-US" sz="1800" dirty="0"/>
              <a:t>4 Principles</a:t>
            </a:r>
            <a:r>
              <a:rPr lang="en-US" sz="1400" dirty="0"/>
              <a:t/>
            </a:r>
            <a:br>
              <a:rPr lang="en-US" sz="1400" dirty="0"/>
            </a:br>
            <a:endParaRPr lang="en-US" sz="1400" dirty="0"/>
          </a:p>
          <a:p>
            <a:r>
              <a:rPr lang="en-US" sz="1800" dirty="0"/>
              <a:t>Can be offered to an individual who is </a:t>
            </a:r>
            <a:r>
              <a:rPr lang="en-US" sz="1800" b="1" u="sng" dirty="0"/>
              <a:t>not</a:t>
            </a:r>
            <a:r>
              <a:rPr lang="en-US" sz="1800" dirty="0"/>
              <a:t> a member of the grant team</a:t>
            </a:r>
          </a:p>
          <a:p>
            <a:pPr marL="0" indent="0">
              <a:buNone/>
            </a:pPr>
            <a:endParaRPr lang="en-US" sz="1800" dirty="0"/>
          </a:p>
          <a:p>
            <a:r>
              <a:rPr lang="en-US" sz="1800" b="1" dirty="0"/>
              <a:t>Gifts</a:t>
            </a:r>
            <a:r>
              <a:rPr lang="en-US" sz="1800" dirty="0"/>
              <a:t> are cash or in-kind items provided freely as a token of appreciation, respect and/or goodwill, and can be offered:</a:t>
            </a:r>
            <a:br>
              <a:rPr lang="en-US" sz="1800" dirty="0"/>
            </a:br>
            <a:endParaRPr lang="en-US" sz="1800" dirty="0"/>
          </a:p>
          <a:p>
            <a:pPr lvl="1"/>
            <a:r>
              <a:rPr lang="en-US" sz="1600" dirty="0"/>
              <a:t>When prescribed by cultural heritage/established traditions (e.g. to members of First Nations, Métis and Inuit, Elders and other Knowledge Keepers)</a:t>
            </a:r>
          </a:p>
          <a:p>
            <a:pPr lvl="1"/>
            <a:r>
              <a:rPr lang="en-US" sz="1600" dirty="0"/>
              <a:t>As a formal courtesy</a:t>
            </a:r>
          </a:p>
          <a:p>
            <a:endParaRPr lang="en-US" sz="1800" dirty="0"/>
          </a:p>
          <a:p>
            <a:pPr marL="0" indent="0">
              <a:buNone/>
            </a:pPr>
            <a:endParaRPr lang="en-US" sz="1800" b="1"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58</a:t>
            </a:fld>
            <a:endParaRPr lang="en-US" dirty="0"/>
          </a:p>
        </p:txBody>
      </p:sp>
    </p:spTree>
    <p:extLst>
      <p:ext uri="{BB962C8B-B14F-4D97-AF65-F5344CB8AC3E}">
        <p14:creationId xmlns:p14="http://schemas.microsoft.com/office/powerpoint/2010/main" val="51503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59</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49" y="464497"/>
            <a:ext cx="7886700" cy="695008"/>
          </a:xfrm>
        </p:spPr>
        <p:txBody>
          <a:bodyPr/>
          <a:lstStyle/>
          <a:p>
            <a:r>
              <a:rPr lang="en-US" sz="4000" dirty="0"/>
              <a:t>Gifts, Honoraria and Incentives</a:t>
            </a:r>
            <a:r>
              <a:rPr lang="en-US" sz="2800" dirty="0"/>
              <a:t/>
            </a:r>
            <a:br>
              <a:rPr lang="en-US" sz="2800" dirty="0"/>
            </a:br>
            <a:r>
              <a:rPr lang="en-US" sz="3600" dirty="0"/>
              <a:t/>
            </a:r>
            <a:br>
              <a:rPr lang="en-US" sz="3600" dirty="0"/>
            </a:br>
            <a:endParaRPr lang="en-US" sz="3600" dirty="0"/>
          </a:p>
        </p:txBody>
      </p:sp>
      <p:sp>
        <p:nvSpPr>
          <p:cNvPr id="3" name="Text Placeholder 2"/>
          <p:cNvSpPr>
            <a:spLocks noGrp="1"/>
          </p:cNvSpPr>
          <p:nvPr>
            <p:ph type="body" sz="quarter" idx="13"/>
          </p:nvPr>
        </p:nvSpPr>
        <p:spPr>
          <a:xfrm>
            <a:off x="202093" y="1369982"/>
            <a:ext cx="8724900" cy="3687793"/>
          </a:xfrm>
        </p:spPr>
        <p:txBody>
          <a:bodyPr/>
          <a:lstStyle/>
          <a:p>
            <a:r>
              <a:rPr lang="en-US" sz="1800" b="1" dirty="0"/>
              <a:t>Honoraria</a:t>
            </a:r>
            <a:r>
              <a:rPr lang="en-US" sz="1800" dirty="0"/>
              <a:t> are monetary payments made on a one-time or non-routine basis to an individual as a “thank you” for a service for which fees are not traditionally paid</a:t>
            </a:r>
          </a:p>
          <a:p>
            <a:pPr lvl="1"/>
            <a:r>
              <a:rPr lang="en-US" sz="1600" dirty="0"/>
              <a:t>For example: An honoraria paid to an invited guest speaker who gave a lecture to students related to the research project</a:t>
            </a:r>
          </a:p>
          <a:p>
            <a:pPr marL="457200" lvl="1" indent="0">
              <a:buNone/>
            </a:pPr>
            <a:endParaRPr lang="en-US" sz="2400" dirty="0"/>
          </a:p>
          <a:p>
            <a:r>
              <a:rPr lang="en-US" sz="1800" b="1" dirty="0"/>
              <a:t>Incentives</a:t>
            </a:r>
            <a:r>
              <a:rPr lang="en-US" sz="1800" dirty="0"/>
              <a:t> are cash or in-kind items offered to human participants as a means to establish participant pools or to acknowledge their participation in the research/activity</a:t>
            </a:r>
            <a:br>
              <a:rPr lang="en-US" sz="1800" dirty="0"/>
            </a:br>
            <a:endParaRPr lang="en-US" sz="1800" dirty="0"/>
          </a:p>
          <a:p>
            <a:pPr lvl="1"/>
            <a:r>
              <a:rPr lang="en-US" sz="1600" dirty="0"/>
              <a:t>The provision of gifts and incentives </a:t>
            </a:r>
            <a:r>
              <a:rPr lang="en-US" sz="1600" b="1" dirty="0"/>
              <a:t>(dollar value and type)</a:t>
            </a:r>
            <a:r>
              <a:rPr lang="en-US" sz="1600" dirty="0"/>
              <a:t> to participants requires the prior approval of SFU’s Research Ethics Board. </a:t>
            </a:r>
          </a:p>
          <a:p>
            <a:endParaRPr lang="en-US" sz="2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59</a:t>
            </a:fld>
            <a:endParaRPr lang="en-US" dirty="0"/>
          </a:p>
        </p:txBody>
      </p:sp>
    </p:spTree>
    <p:extLst>
      <p:ext uri="{BB962C8B-B14F-4D97-AF65-F5344CB8AC3E}">
        <p14:creationId xmlns:p14="http://schemas.microsoft.com/office/powerpoint/2010/main" val="121504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6</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388806" y="374386"/>
            <a:ext cx="7886700" cy="695008"/>
          </a:xfrm>
        </p:spPr>
        <p:txBody>
          <a:bodyPr/>
          <a:lstStyle/>
          <a:p>
            <a:r>
              <a:rPr lang="en-US" sz="4000" dirty="0"/>
              <a:t>Interpretation</a:t>
            </a:r>
            <a:br>
              <a:rPr lang="en-US" sz="4000" dirty="0"/>
            </a:br>
            <a:r>
              <a:rPr lang="en-US" sz="4000" dirty="0"/>
              <a:t/>
            </a:r>
            <a:br>
              <a:rPr lang="en-US" sz="4000" dirty="0"/>
            </a:br>
            <a:endParaRPr lang="en-US" sz="4000" dirty="0"/>
          </a:p>
        </p:txBody>
      </p:sp>
      <p:sp>
        <p:nvSpPr>
          <p:cNvPr id="4" name="Text Placeholder 3"/>
          <p:cNvSpPr>
            <a:spLocks noGrp="1"/>
          </p:cNvSpPr>
          <p:nvPr>
            <p:ph type="body" sz="quarter" idx="13"/>
          </p:nvPr>
        </p:nvSpPr>
        <p:spPr>
          <a:xfrm>
            <a:off x="-78068" y="4505503"/>
            <a:ext cx="9080734" cy="1141343"/>
          </a:xfrm>
        </p:spPr>
        <p:txBody>
          <a:bodyPr/>
          <a:lstStyle/>
          <a:p>
            <a:r>
              <a:rPr lang="en-US" sz="1800" dirty="0"/>
              <a:t>Tri-Agency Guide prevails – recognizing that the grant recipient must also comply with applicable SFU requirements</a:t>
            </a:r>
          </a:p>
          <a:p>
            <a:r>
              <a:rPr lang="en-US" sz="1800" dirty="0"/>
              <a:t>If the Guide is silent on a specific subject, SFU policies and procedures apply.</a:t>
            </a:r>
          </a:p>
          <a:p>
            <a:pPr marL="0" indent="0">
              <a:buNone/>
            </a:pPr>
            <a:endParaRPr lang="en-US" sz="2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65"/>
          <p:cNvSpPr>
            <a:spLocks noChangeArrowheads="1"/>
          </p:cNvSpPr>
          <p:nvPr/>
        </p:nvSpPr>
        <p:spPr bwMode="auto">
          <a:xfrm>
            <a:off x="2211388" y="40199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7"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38"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a:t>
            </a:fld>
            <a:endParaRPr lang="en-US" dirty="0"/>
          </a:p>
        </p:txBody>
      </p:sp>
      <p:grpSp>
        <p:nvGrpSpPr>
          <p:cNvPr id="39" name="Group 38"/>
          <p:cNvGrpSpPr/>
          <p:nvPr/>
        </p:nvGrpSpPr>
        <p:grpSpPr>
          <a:xfrm>
            <a:off x="1916530" y="761411"/>
            <a:ext cx="4201991" cy="3521629"/>
            <a:chOff x="1546845" y="1267221"/>
            <a:chExt cx="5021540" cy="4196775"/>
          </a:xfrm>
        </p:grpSpPr>
        <p:grpSp>
          <p:nvGrpSpPr>
            <p:cNvPr id="40" name="Group 39"/>
            <p:cNvGrpSpPr/>
            <p:nvPr/>
          </p:nvGrpSpPr>
          <p:grpSpPr>
            <a:xfrm>
              <a:off x="1546845" y="4030460"/>
              <a:ext cx="1047750" cy="1049337"/>
              <a:chOff x="1957210" y="4447975"/>
              <a:chExt cx="1047750" cy="1049337"/>
            </a:xfrm>
          </p:grpSpPr>
          <p:sp>
            <p:nvSpPr>
              <p:cNvPr id="64" name="Oval 62"/>
              <p:cNvSpPr>
                <a:spLocks noChangeArrowheads="1"/>
              </p:cNvSpPr>
              <p:nvPr/>
            </p:nvSpPr>
            <p:spPr bwMode="auto">
              <a:xfrm>
                <a:off x="1957210" y="4447975"/>
                <a:ext cx="1047750" cy="1049337"/>
              </a:xfrm>
              <a:prstGeom prst="ellipse">
                <a:avLst/>
              </a:prstGeom>
              <a:solidFill>
                <a:srgbClr val="7F7F7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4"/>
              <p:cNvSpPr>
                <a:spLocks noChangeArrowheads="1"/>
              </p:cNvSpPr>
              <p:nvPr/>
            </p:nvSpPr>
            <p:spPr bwMode="auto">
              <a:xfrm>
                <a:off x="2309577" y="4754563"/>
                <a:ext cx="333324" cy="25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EFFFF"/>
                    </a:solidFill>
                    <a:effectLst/>
                    <a:latin typeface="Calibri" panose="020F0502020204030204" pitchFamily="34" charset="0"/>
                  </a:rPr>
                  <a:t>SFU</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6" name="Rectangle 66"/>
              <p:cNvSpPr>
                <a:spLocks noChangeArrowheads="1"/>
              </p:cNvSpPr>
              <p:nvPr/>
            </p:nvSpPr>
            <p:spPr bwMode="auto">
              <a:xfrm>
                <a:off x="2160779" y="5039885"/>
                <a:ext cx="689174" cy="25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EFFFF"/>
                    </a:solidFill>
                    <a:effectLst/>
                    <a:latin typeface="Calibri" panose="020F0502020204030204" pitchFamily="34" charset="0"/>
                  </a:rPr>
                  <a:t>Policies</a:t>
                </a:r>
                <a:r>
                  <a:rPr kumimoji="0" lang="en-US" altLang="en-US" sz="1100" b="0" i="0" u="none" strike="noStrike" cap="none" normalizeH="0" baseline="0" dirty="0">
                    <a:ln>
                      <a:noFill/>
                    </a:ln>
                    <a:solidFill>
                      <a:srgbClr val="FEFFFF"/>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1" name="Group 40"/>
            <p:cNvGrpSpPr/>
            <p:nvPr/>
          </p:nvGrpSpPr>
          <p:grpSpPr>
            <a:xfrm>
              <a:off x="5210968" y="1267221"/>
              <a:ext cx="1047750" cy="1049337"/>
              <a:chOff x="5429250" y="1550988"/>
              <a:chExt cx="1047750" cy="1049337"/>
            </a:xfrm>
          </p:grpSpPr>
          <p:sp>
            <p:nvSpPr>
              <p:cNvPr id="62" name="Oval 57"/>
              <p:cNvSpPr>
                <a:spLocks noChangeArrowheads="1"/>
              </p:cNvSpPr>
              <p:nvPr/>
            </p:nvSpPr>
            <p:spPr bwMode="auto">
              <a:xfrm>
                <a:off x="5429250" y="1550988"/>
                <a:ext cx="1047750" cy="1049337"/>
              </a:xfrm>
              <a:prstGeom prst="ellipse">
                <a:avLst/>
              </a:prstGeom>
              <a:solidFill>
                <a:srgbClr val="7F7F7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59"/>
              <p:cNvSpPr>
                <a:spLocks noChangeArrowheads="1"/>
              </p:cNvSpPr>
              <p:nvPr/>
            </p:nvSpPr>
            <p:spPr bwMode="auto">
              <a:xfrm>
                <a:off x="5535451" y="1935915"/>
                <a:ext cx="8001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EFFFF"/>
                    </a:solidFill>
                    <a:effectLst/>
                    <a:latin typeface="Calibri" panose="020F0502020204030204" pitchFamily="34" charset="0"/>
                  </a:rPr>
                  <a:t>Directives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2" name="Group 41"/>
            <p:cNvGrpSpPr/>
            <p:nvPr/>
          </p:nvGrpSpPr>
          <p:grpSpPr>
            <a:xfrm>
              <a:off x="5520635" y="4414659"/>
              <a:ext cx="1047750" cy="1049337"/>
              <a:chOff x="5502379" y="4400373"/>
              <a:chExt cx="1047750" cy="1049337"/>
            </a:xfrm>
          </p:grpSpPr>
          <p:sp>
            <p:nvSpPr>
              <p:cNvPr id="56" name="Oval 71"/>
              <p:cNvSpPr>
                <a:spLocks noChangeArrowheads="1"/>
              </p:cNvSpPr>
              <p:nvPr/>
            </p:nvSpPr>
            <p:spPr bwMode="auto">
              <a:xfrm>
                <a:off x="5502379" y="4400373"/>
                <a:ext cx="1047750" cy="1049337"/>
              </a:xfrm>
              <a:prstGeom prst="ellipse">
                <a:avLst/>
              </a:prstGeom>
              <a:solidFill>
                <a:srgbClr val="7F7F7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dirty="0"/>
              </a:p>
            </p:txBody>
          </p:sp>
          <p:sp>
            <p:nvSpPr>
              <p:cNvPr id="57" name="Rectangle 73"/>
              <p:cNvSpPr>
                <a:spLocks noChangeArrowheads="1"/>
              </p:cNvSpPr>
              <p:nvPr/>
            </p:nvSpPr>
            <p:spPr bwMode="auto">
              <a:xfrm>
                <a:off x="5684579" y="4673799"/>
                <a:ext cx="789095" cy="51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EFFFF"/>
                    </a:solidFill>
                    <a:effectLst/>
                    <a:latin typeface="Calibri" panose="020F0502020204030204" pitchFamily="34" charset="0"/>
                  </a:rPr>
                  <a:t>Funding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EFFFF"/>
                    </a:solidFill>
                    <a:effectLst/>
                    <a:latin typeface="Calibri" panose="020F0502020204030204" pitchFamily="34" charset="0"/>
                  </a:rPr>
                  <a:t>Program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58" name="Rectangle 74"/>
              <p:cNvSpPr>
                <a:spLocks noChangeArrowheads="1"/>
              </p:cNvSpPr>
              <p:nvPr/>
            </p:nvSpPr>
            <p:spPr bwMode="auto">
              <a:xfrm>
                <a:off x="6211829" y="4594224"/>
                <a:ext cx="30650" cy="16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EFFFF"/>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3" name="Group 42"/>
            <p:cNvGrpSpPr/>
            <p:nvPr/>
          </p:nvGrpSpPr>
          <p:grpSpPr>
            <a:xfrm rot="20649292">
              <a:off x="4574852" y="2283857"/>
              <a:ext cx="827088" cy="565149"/>
              <a:chOff x="4754562" y="2446338"/>
              <a:chExt cx="827087" cy="565149"/>
            </a:xfrm>
          </p:grpSpPr>
          <p:sp>
            <p:nvSpPr>
              <p:cNvPr id="54" name="Line 80"/>
              <p:cNvSpPr>
                <a:spLocks noChangeShapeType="1"/>
              </p:cNvSpPr>
              <p:nvPr/>
            </p:nvSpPr>
            <p:spPr bwMode="auto">
              <a:xfrm flipV="1">
                <a:off x="4754562" y="2527300"/>
                <a:ext cx="708025" cy="484187"/>
              </a:xfrm>
              <a:prstGeom prst="line">
                <a:avLst/>
              </a:prstGeom>
              <a:noFill/>
              <a:ln w="58738"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81"/>
              <p:cNvSpPr>
                <a:spLocks/>
              </p:cNvSpPr>
              <p:nvPr/>
            </p:nvSpPr>
            <p:spPr bwMode="auto">
              <a:xfrm>
                <a:off x="5399087" y="2446338"/>
                <a:ext cx="182562" cy="161925"/>
              </a:xfrm>
              <a:custGeom>
                <a:avLst/>
                <a:gdLst>
                  <a:gd name="T0" fmla="*/ 0 w 115"/>
                  <a:gd name="T1" fmla="*/ 16 h 102"/>
                  <a:gd name="T2" fmla="*/ 115 w 115"/>
                  <a:gd name="T3" fmla="*/ 0 h 102"/>
                  <a:gd name="T4" fmla="*/ 58 w 115"/>
                  <a:gd name="T5" fmla="*/ 102 h 102"/>
                  <a:gd name="T6" fmla="*/ 0 w 115"/>
                  <a:gd name="T7" fmla="*/ 16 h 102"/>
                </a:gdLst>
                <a:ahLst/>
                <a:cxnLst>
                  <a:cxn ang="0">
                    <a:pos x="T0" y="T1"/>
                  </a:cxn>
                  <a:cxn ang="0">
                    <a:pos x="T2" y="T3"/>
                  </a:cxn>
                  <a:cxn ang="0">
                    <a:pos x="T4" y="T5"/>
                  </a:cxn>
                  <a:cxn ang="0">
                    <a:pos x="T6" y="T7"/>
                  </a:cxn>
                </a:cxnLst>
                <a:rect l="0" t="0" r="r" b="b"/>
                <a:pathLst>
                  <a:path w="115" h="102">
                    <a:moveTo>
                      <a:pt x="0" y="16"/>
                    </a:moveTo>
                    <a:lnTo>
                      <a:pt x="115" y="0"/>
                    </a:lnTo>
                    <a:lnTo>
                      <a:pt x="58" y="102"/>
                    </a:lnTo>
                    <a:lnTo>
                      <a:pt x="0" y="16"/>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43"/>
            <p:cNvGrpSpPr/>
            <p:nvPr/>
          </p:nvGrpSpPr>
          <p:grpSpPr>
            <a:xfrm rot="531457">
              <a:off x="2652715" y="3624278"/>
              <a:ext cx="862012" cy="733424"/>
              <a:chOff x="2859088" y="3798888"/>
              <a:chExt cx="862011" cy="733424"/>
            </a:xfrm>
          </p:grpSpPr>
          <p:sp>
            <p:nvSpPr>
              <p:cNvPr id="52" name="Freeform 83"/>
              <p:cNvSpPr>
                <a:spLocks/>
              </p:cNvSpPr>
              <p:nvPr/>
            </p:nvSpPr>
            <p:spPr bwMode="auto">
              <a:xfrm>
                <a:off x="2859088" y="4362450"/>
                <a:ext cx="177800" cy="169862"/>
              </a:xfrm>
              <a:custGeom>
                <a:avLst/>
                <a:gdLst>
                  <a:gd name="T0" fmla="*/ 112 w 112"/>
                  <a:gd name="T1" fmla="*/ 80 h 107"/>
                  <a:gd name="T2" fmla="*/ 0 w 112"/>
                  <a:gd name="T3" fmla="*/ 107 h 107"/>
                  <a:gd name="T4" fmla="*/ 45 w 112"/>
                  <a:gd name="T5" fmla="*/ 0 h 107"/>
                  <a:gd name="T6" fmla="*/ 112 w 112"/>
                  <a:gd name="T7" fmla="*/ 80 h 107"/>
                </a:gdLst>
                <a:ahLst/>
                <a:cxnLst>
                  <a:cxn ang="0">
                    <a:pos x="T0" y="T1"/>
                  </a:cxn>
                  <a:cxn ang="0">
                    <a:pos x="T2" y="T3"/>
                  </a:cxn>
                  <a:cxn ang="0">
                    <a:pos x="T4" y="T5"/>
                  </a:cxn>
                  <a:cxn ang="0">
                    <a:pos x="T6" y="T7"/>
                  </a:cxn>
                </a:cxnLst>
                <a:rect l="0" t="0" r="r" b="b"/>
                <a:pathLst>
                  <a:path w="112" h="107">
                    <a:moveTo>
                      <a:pt x="112" y="80"/>
                    </a:moveTo>
                    <a:lnTo>
                      <a:pt x="0" y="107"/>
                    </a:lnTo>
                    <a:lnTo>
                      <a:pt x="45" y="0"/>
                    </a:lnTo>
                    <a:lnTo>
                      <a:pt x="112" y="8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82"/>
              <p:cNvSpPr>
                <a:spLocks noChangeShapeType="1"/>
              </p:cNvSpPr>
              <p:nvPr/>
            </p:nvSpPr>
            <p:spPr bwMode="auto">
              <a:xfrm flipH="1">
                <a:off x="2968625" y="3798888"/>
                <a:ext cx="752474" cy="639762"/>
              </a:xfrm>
              <a:prstGeom prst="line">
                <a:avLst/>
              </a:prstGeom>
              <a:noFill/>
              <a:ln w="58738"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p:nvPr/>
          </p:nvGrpSpPr>
          <p:grpSpPr>
            <a:xfrm>
              <a:off x="4691061" y="3798886"/>
              <a:ext cx="862012" cy="733425"/>
              <a:chOff x="4691062" y="3798887"/>
              <a:chExt cx="862012" cy="733425"/>
            </a:xfrm>
          </p:grpSpPr>
          <p:sp>
            <p:nvSpPr>
              <p:cNvPr id="50" name="Line 84"/>
              <p:cNvSpPr>
                <a:spLocks noChangeShapeType="1"/>
              </p:cNvSpPr>
              <p:nvPr/>
            </p:nvSpPr>
            <p:spPr bwMode="auto">
              <a:xfrm>
                <a:off x="4691062" y="3798887"/>
                <a:ext cx="752475" cy="639762"/>
              </a:xfrm>
              <a:prstGeom prst="line">
                <a:avLst/>
              </a:prstGeom>
              <a:noFill/>
              <a:ln w="58738"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85"/>
              <p:cNvSpPr>
                <a:spLocks/>
              </p:cNvSpPr>
              <p:nvPr/>
            </p:nvSpPr>
            <p:spPr bwMode="auto">
              <a:xfrm>
                <a:off x="5373687" y="4362450"/>
                <a:ext cx="179387" cy="169862"/>
              </a:xfrm>
              <a:custGeom>
                <a:avLst/>
                <a:gdLst>
                  <a:gd name="T0" fmla="*/ 68 w 113"/>
                  <a:gd name="T1" fmla="*/ 0 h 107"/>
                  <a:gd name="T2" fmla="*/ 113 w 113"/>
                  <a:gd name="T3" fmla="*/ 107 h 107"/>
                  <a:gd name="T4" fmla="*/ 0 w 113"/>
                  <a:gd name="T5" fmla="*/ 80 h 107"/>
                  <a:gd name="T6" fmla="*/ 68 w 113"/>
                  <a:gd name="T7" fmla="*/ 0 h 107"/>
                </a:gdLst>
                <a:ahLst/>
                <a:cxnLst>
                  <a:cxn ang="0">
                    <a:pos x="T0" y="T1"/>
                  </a:cxn>
                  <a:cxn ang="0">
                    <a:pos x="T2" y="T3"/>
                  </a:cxn>
                  <a:cxn ang="0">
                    <a:pos x="T4" y="T5"/>
                  </a:cxn>
                  <a:cxn ang="0">
                    <a:pos x="T6" y="T7"/>
                  </a:cxn>
                </a:cxnLst>
                <a:rect l="0" t="0" r="r" b="b"/>
                <a:pathLst>
                  <a:path w="113" h="107">
                    <a:moveTo>
                      <a:pt x="68" y="0"/>
                    </a:moveTo>
                    <a:lnTo>
                      <a:pt x="113" y="107"/>
                    </a:lnTo>
                    <a:lnTo>
                      <a:pt x="0" y="80"/>
                    </a:lnTo>
                    <a:lnTo>
                      <a:pt x="68" y="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p:cNvGrpSpPr/>
            <p:nvPr/>
          </p:nvGrpSpPr>
          <p:grpSpPr>
            <a:xfrm>
              <a:off x="3436939" y="2855924"/>
              <a:ext cx="1573212" cy="1049337"/>
              <a:chOff x="3419475" y="2862263"/>
              <a:chExt cx="1573212" cy="1049337"/>
            </a:xfrm>
          </p:grpSpPr>
          <p:sp>
            <p:nvSpPr>
              <p:cNvPr id="47" name="Oval 88"/>
              <p:cNvSpPr>
                <a:spLocks noChangeArrowheads="1"/>
              </p:cNvSpPr>
              <p:nvPr/>
            </p:nvSpPr>
            <p:spPr bwMode="auto">
              <a:xfrm>
                <a:off x="3419475" y="2862263"/>
                <a:ext cx="1573212" cy="1049337"/>
              </a:xfrm>
              <a:prstGeom prst="ellipse">
                <a:avLst/>
              </a:pr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90"/>
              <p:cNvSpPr>
                <a:spLocks noChangeArrowheads="1"/>
              </p:cNvSpPr>
              <p:nvPr/>
            </p:nvSpPr>
            <p:spPr bwMode="auto">
              <a:xfrm>
                <a:off x="3583996" y="3233730"/>
                <a:ext cx="1257299" cy="29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solidFill>
                      <a:srgbClr val="FEFFFF"/>
                    </a:solidFill>
                    <a:latin typeface="Calibri" panose="020F0502020204030204" pitchFamily="34" charset="0"/>
                  </a:rPr>
                  <a:t>P</a:t>
                </a:r>
                <a:r>
                  <a:rPr kumimoji="0" lang="en-US" altLang="en-US" sz="1600" b="0" i="0" u="none" strike="noStrike" cap="none" normalizeH="0" dirty="0">
                    <a:ln>
                      <a:noFill/>
                    </a:ln>
                    <a:solidFill>
                      <a:srgbClr val="FEFFFF"/>
                    </a:solidFill>
                    <a:effectLst/>
                    <a:latin typeface="Calibri" panose="020F0502020204030204" pitchFamily="34" charset="0"/>
                  </a:rPr>
                  <a:t>rinciples</a:t>
                </a:r>
                <a:r>
                  <a:rPr kumimoji="0" lang="en-US" altLang="en-US" sz="1600" b="0" i="0" u="none" strike="noStrike" cap="none" normalizeH="0" baseline="0" dirty="0">
                    <a:ln>
                      <a:noFill/>
                    </a:ln>
                    <a:solidFill>
                      <a:srgbClr val="FEFFFF"/>
                    </a:solidFill>
                    <a:effectLst/>
                    <a:latin typeface="Calibri" panose="020F0502020204030204" pitchFamily="34"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9" name="Rectangle 91"/>
              <p:cNvSpPr>
                <a:spLocks noChangeArrowheads="1"/>
              </p:cNvSpPr>
              <p:nvPr/>
            </p:nvSpPr>
            <p:spPr bwMode="auto">
              <a:xfrm>
                <a:off x="3709988" y="338137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382561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4000" dirty="0"/>
              <a:t>Gifts, Honoraria and Incentives</a:t>
            </a:r>
            <a:br>
              <a:rPr lang="en-US" sz="4000" dirty="0"/>
            </a:br>
            <a:r>
              <a:rPr lang="en-US" sz="4000" dirty="0"/>
              <a:t/>
            </a:r>
            <a:br>
              <a:rPr lang="en-US" sz="4000" dirty="0"/>
            </a:br>
            <a:r>
              <a:rPr lang="en-US" sz="4000" dirty="0">
                <a:solidFill>
                  <a:schemeClr val="tx1"/>
                </a:solidFill>
              </a:rPr>
              <a:t>Examples</a:t>
            </a:r>
            <a:r>
              <a:rPr lang="en-US" sz="4000" dirty="0"/>
              <a:t/>
            </a:r>
            <a:br>
              <a:rPr lang="en-US" sz="4000" dirty="0"/>
            </a:br>
            <a:r>
              <a:rPr lang="en-US" sz="2800" dirty="0"/>
              <a:t/>
            </a:r>
            <a:br>
              <a:rPr lang="en-US" sz="2800" dirty="0"/>
            </a:br>
            <a:r>
              <a:rPr lang="en-US" sz="3600" dirty="0"/>
              <a:t/>
            </a:r>
            <a:br>
              <a:rPr lang="en-US" sz="3600" dirty="0"/>
            </a:br>
            <a:endParaRPr lang="en-US" sz="36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087432"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60</a:t>
            </a:fld>
            <a:endParaRPr lang="en-US" dirty="0"/>
          </a:p>
        </p:txBody>
      </p:sp>
      <p:pic>
        <p:nvPicPr>
          <p:cNvPr id="5"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60</a:t>
            </a:fld>
            <a:endParaRPr lang="en-US" dirty="0"/>
          </a:p>
        </p:txBody>
      </p:sp>
    </p:spTree>
    <p:extLst>
      <p:ext uri="{BB962C8B-B14F-4D97-AF65-F5344CB8AC3E}">
        <p14:creationId xmlns:p14="http://schemas.microsoft.com/office/powerpoint/2010/main" val="2903199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61</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51886"/>
            <a:ext cx="7886700" cy="695008"/>
          </a:xfrm>
        </p:spPr>
        <p:txBody>
          <a:bodyPr/>
          <a:lstStyle/>
          <a:p>
            <a:r>
              <a:rPr lang="en-US" sz="4000" dirty="0"/>
              <a:t>Gifts, Honoraria and Incentives</a:t>
            </a:r>
            <a:r>
              <a:rPr lang="en-US" sz="3600" dirty="0"/>
              <a:t/>
            </a:r>
            <a:br>
              <a:rPr lang="en-US" sz="3600" dirty="0"/>
            </a:br>
            <a:endParaRPr lang="en-US" sz="3600" dirty="0"/>
          </a:p>
        </p:txBody>
      </p:sp>
      <p:sp>
        <p:nvSpPr>
          <p:cNvPr id="4" name="Text Placeholder 3"/>
          <p:cNvSpPr>
            <a:spLocks noGrp="1"/>
          </p:cNvSpPr>
          <p:nvPr>
            <p:ph type="body" sz="quarter" idx="13"/>
          </p:nvPr>
        </p:nvSpPr>
        <p:spPr>
          <a:xfrm>
            <a:off x="628650" y="1632337"/>
            <a:ext cx="7886700" cy="658647"/>
          </a:xfrm>
        </p:spPr>
        <p:txBody>
          <a:bodyPr/>
          <a:lstStyle/>
          <a:p>
            <a:pPr marL="0" indent="0">
              <a:buClr>
                <a:srgbClr val="FF0000"/>
              </a:buClr>
              <a:buNone/>
            </a:pPr>
            <a:r>
              <a:rPr lang="en-US" sz="1800" b="1" dirty="0">
                <a:solidFill>
                  <a:srgbClr val="FF0000"/>
                </a:solidFill>
              </a:rPr>
              <a:t>a) </a:t>
            </a:r>
            <a:r>
              <a:rPr lang="en-US" sz="1800" b="1" dirty="0"/>
              <a:t>You are reimbursing honorarium for a local artist you invited to prepare a piece of artwork for display at a conference.</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4945805-C505-024D-8EB7-AF427E543B8F}"/>
              </a:ext>
            </a:extLst>
          </p:cNvPr>
          <p:cNvSpPr txBox="1"/>
          <p:nvPr/>
        </p:nvSpPr>
        <p:spPr>
          <a:xfrm>
            <a:off x="3797959" y="3346770"/>
            <a:ext cx="4109720" cy="2440668"/>
          </a:xfrm>
          <a:prstGeom prst="rect">
            <a:avLst/>
          </a:prstGeom>
          <a:noFill/>
          <a:ln>
            <a:solidFill>
              <a:schemeClr val="tx1"/>
            </a:solidFill>
          </a:ln>
        </p:spPr>
        <p:txBody>
          <a:bodyPr wrap="square" rtlCol="0">
            <a:spAutoFit/>
          </a:bodyPr>
          <a:lstStyle/>
          <a:p>
            <a:pPr lvl="0" algn="ctr">
              <a:lnSpc>
                <a:spcPct val="90000"/>
              </a:lnSpc>
              <a:spcBef>
                <a:spcPts val="1000"/>
              </a:spcBef>
            </a:pPr>
            <a:r>
              <a:rPr lang="en-US" sz="1400" dirty="0">
                <a:solidFill>
                  <a:srgbClr val="3399FF"/>
                </a:solidFill>
              </a:rPr>
              <a:t>Directive highlights</a:t>
            </a:r>
          </a:p>
          <a:p>
            <a:pPr marL="285750" indent="-285750">
              <a:buFont typeface="Arial" panose="020B0604020202020204" pitchFamily="34" charset="0"/>
              <a:buChar char="•"/>
            </a:pPr>
            <a:r>
              <a:rPr lang="en-US" sz="1400" dirty="0"/>
              <a:t>Incentives to participants require REB approval.</a:t>
            </a:r>
          </a:p>
          <a:p>
            <a:pPr marL="285750" lvl="0" indent="-285750">
              <a:buFont typeface="Arial" panose="020B0604020202020204" pitchFamily="34" charset="0"/>
              <a:buChar char="•"/>
            </a:pPr>
            <a:r>
              <a:rPr lang="en-US" sz="1400" dirty="0"/>
              <a:t>Can be offered to:</a:t>
            </a:r>
          </a:p>
          <a:p>
            <a:pPr marL="742950" lvl="1" indent="-285750">
              <a:buFont typeface="Arial" panose="020B0604020202020204" pitchFamily="34" charset="0"/>
              <a:buChar char="•"/>
            </a:pPr>
            <a:r>
              <a:rPr lang="en-US" sz="1400" dirty="0"/>
              <a:t>Voluntary participants </a:t>
            </a:r>
          </a:p>
          <a:p>
            <a:pPr marL="742950" lvl="1" indent="-285750">
              <a:buFont typeface="Arial" panose="020B0604020202020204" pitchFamily="34" charset="0"/>
              <a:buChar char="•"/>
            </a:pPr>
            <a:r>
              <a:rPr lang="en-US" sz="1400" dirty="0"/>
              <a:t>As a token of appreciation, respect, formal courtesy and/or goodwill,</a:t>
            </a:r>
          </a:p>
          <a:p>
            <a:pPr marL="742950" lvl="3" indent="-285750">
              <a:buFont typeface="Arial" panose="020B0604020202020204" pitchFamily="34" charset="0"/>
              <a:buChar char="•"/>
            </a:pPr>
            <a:r>
              <a:rPr lang="en-US" sz="1400" dirty="0"/>
              <a:t>When prescribed by cultural heritage/established traditions.</a:t>
            </a:r>
          </a:p>
          <a:p>
            <a:pPr marL="285750" lvl="0" indent="-285750">
              <a:buFont typeface="Arial" panose="020B0604020202020204" pitchFamily="34" charset="0"/>
              <a:buChar char="•"/>
            </a:pPr>
            <a:r>
              <a:rPr lang="en-US" sz="1400" dirty="0"/>
              <a:t>Cannot be offered to:</a:t>
            </a:r>
          </a:p>
          <a:p>
            <a:pPr marL="742950" lvl="1" indent="-285750">
              <a:buFont typeface="Arial" panose="020B0604020202020204" pitchFamily="34" charset="0"/>
              <a:buChar char="•"/>
            </a:pPr>
            <a:r>
              <a:rPr lang="en-US" sz="1400" dirty="0"/>
              <a:t>Tri-Agency grant recipients;</a:t>
            </a:r>
          </a:p>
          <a:p>
            <a:pPr marL="742950" lvl="1" indent="-285750">
              <a:buFont typeface="Arial" panose="020B0604020202020204" pitchFamily="34" charset="0"/>
              <a:buChar char="•"/>
            </a:pPr>
            <a:r>
              <a:rPr lang="en-US" sz="1400" dirty="0"/>
              <a:t>A member of the grant team.</a:t>
            </a:r>
          </a:p>
        </p:txBody>
      </p:sp>
      <p:sp>
        <p:nvSpPr>
          <p:cNvPr id="11" name="TextBox 10">
            <a:extLst>
              <a:ext uri="{FF2B5EF4-FFF2-40B4-BE49-F238E27FC236}">
                <a16:creationId xmlns:a16="http://schemas.microsoft.com/office/drawing/2014/main" id="{4D0E951D-B6D0-0744-BE83-4E0C165F4842}"/>
              </a:ext>
            </a:extLst>
          </p:cNvPr>
          <p:cNvSpPr txBox="1"/>
          <p:nvPr/>
        </p:nvSpPr>
        <p:spPr>
          <a:xfrm>
            <a:off x="831609" y="3345980"/>
            <a:ext cx="2759316" cy="1169551"/>
          </a:xfrm>
          <a:prstGeom prst="rect">
            <a:avLst/>
          </a:prstGeom>
          <a:noFill/>
          <a:ln>
            <a:solidFill>
              <a:schemeClr val="tx1"/>
            </a:solidFill>
          </a:ln>
        </p:spPr>
        <p:txBody>
          <a:bodyPr wrap="square" rtlCol="0">
            <a:spAutoFit/>
          </a:bodyPr>
          <a:lstStyle/>
          <a:p>
            <a:pPr algn="ctr"/>
            <a:r>
              <a:rPr lang="en-US" sz="1400" dirty="0">
                <a:solidFill>
                  <a:srgbClr val="3399FF"/>
                </a:solidFill>
              </a:rPr>
              <a:t>Principles</a:t>
            </a:r>
          </a:p>
          <a:p>
            <a:pPr marL="285750" indent="-285750">
              <a:buFont typeface="Arial" panose="020B0604020202020204" pitchFamily="34" charset="0"/>
              <a:buChar char="•"/>
            </a:pPr>
            <a:r>
              <a:rPr lang="en-US" sz="1400" dirty="0"/>
              <a:t>Direct</a:t>
            </a:r>
          </a:p>
          <a:p>
            <a:pPr marL="285750" indent="-285750">
              <a:buFont typeface="Arial" panose="020B0604020202020204" pitchFamily="34" charset="0"/>
              <a:buChar char="•"/>
            </a:pPr>
            <a:r>
              <a:rPr lang="en-US" sz="1400" dirty="0"/>
              <a:t>Not provided </a:t>
            </a:r>
          </a:p>
          <a:p>
            <a:pPr marL="285750" indent="-285750">
              <a:buFont typeface="Arial" panose="020B0604020202020204" pitchFamily="34" charset="0"/>
              <a:buChar char="•"/>
            </a:pPr>
            <a:r>
              <a:rPr lang="en-US" sz="1400" dirty="0"/>
              <a:t>Economical</a:t>
            </a:r>
          </a:p>
          <a:p>
            <a:pPr marL="285750" indent="-285750">
              <a:buFont typeface="Arial" panose="020B0604020202020204" pitchFamily="34" charset="0"/>
              <a:buChar char="•"/>
            </a:pPr>
            <a:r>
              <a:rPr lang="en-US" sz="1400" dirty="0"/>
              <a:t>No personal gain</a:t>
            </a:r>
          </a:p>
        </p:txBody>
      </p:sp>
      <p:sp>
        <p:nvSpPr>
          <p:cNvPr id="12" name="Rectangle 11">
            <a:extLst>
              <a:ext uri="{FF2B5EF4-FFF2-40B4-BE49-F238E27FC236}">
                <a16:creationId xmlns:a16="http://schemas.microsoft.com/office/drawing/2014/main" id="{5C874066-CD58-254A-9B57-4629D8F3E944}"/>
              </a:ext>
            </a:extLst>
          </p:cNvPr>
          <p:cNvSpPr/>
          <p:nvPr/>
        </p:nvSpPr>
        <p:spPr>
          <a:xfrm>
            <a:off x="628650" y="2849060"/>
            <a:ext cx="2032223" cy="369332"/>
          </a:xfrm>
          <a:prstGeom prst="rect">
            <a:avLst/>
          </a:prstGeom>
        </p:spPr>
        <p:txBody>
          <a:bodyPr wrap="none">
            <a:spAutoFit/>
          </a:bodyPr>
          <a:lstStyle/>
          <a:p>
            <a:r>
              <a:rPr lang="en-US" b="1" dirty="0"/>
              <a:t>Relevant Resources</a:t>
            </a:r>
            <a:endParaRPr lang="en-US" dirty="0"/>
          </a:p>
        </p:txBody>
      </p:sp>
      <p:sp>
        <p:nvSpPr>
          <p:cNvPr id="6" name="Rectangle 5">
            <a:extLst>
              <a:ext uri="{FF2B5EF4-FFF2-40B4-BE49-F238E27FC236}">
                <a16:creationId xmlns:a16="http://schemas.microsoft.com/office/drawing/2014/main" id="{0DB42AB7-B1E6-3E4F-A90C-55E9215A72CA}"/>
              </a:ext>
            </a:extLst>
          </p:cNvPr>
          <p:cNvSpPr/>
          <p:nvPr/>
        </p:nvSpPr>
        <p:spPr>
          <a:xfrm>
            <a:off x="831609" y="2317163"/>
            <a:ext cx="2544864" cy="369332"/>
          </a:xfrm>
          <a:prstGeom prst="rect">
            <a:avLst/>
          </a:prstGeom>
        </p:spPr>
        <p:txBody>
          <a:bodyPr wrap="none">
            <a:spAutoFit/>
          </a:bodyPr>
          <a:lstStyle/>
          <a:p>
            <a:pPr>
              <a:buClr>
                <a:srgbClr val="FF0000"/>
              </a:buClr>
            </a:pPr>
            <a:r>
              <a:rPr lang="en-US" dirty="0">
                <a:latin typeface="Times" pitchFamily="2" charset="0"/>
              </a:rPr>
              <a:t>Eligible? Yes/No/Unclear</a:t>
            </a:r>
          </a:p>
        </p:txBody>
      </p:sp>
      <p:pic>
        <p:nvPicPr>
          <p:cNvPr id="13"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4"/>
          <p:cNvSpPr txBox="1">
            <a:spLocks/>
          </p:cNvSpPr>
          <p:nvPr/>
        </p:nvSpPr>
        <p:spPr>
          <a:xfrm>
            <a:off x="6286500" y="5827579"/>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61</a:t>
            </a:fld>
            <a:endParaRPr lang="en-US" dirty="0"/>
          </a:p>
        </p:txBody>
      </p:sp>
      <p:sp>
        <p:nvSpPr>
          <p:cNvPr id="15" name="Text Placeholder 5"/>
          <p:cNvSpPr txBox="1">
            <a:spLocks/>
          </p:cNvSpPr>
          <p:nvPr/>
        </p:nvSpPr>
        <p:spPr>
          <a:xfrm>
            <a:off x="378701" y="1029132"/>
            <a:ext cx="8136649" cy="782215"/>
          </a:xfrm>
          <a:prstGeom prst="rect">
            <a:avLst/>
          </a:prstGeom>
        </p:spPr>
        <p:txBody>
          <a:bodyPr/>
          <a:lstStyle>
            <a:lvl1pPr marL="1069975" indent="-1069975" algn="l" defTabSz="914400" rtl="0" eaLnBrk="1" latinLnBrk="0" hangingPunct="1">
              <a:lnSpc>
                <a:spcPct val="90000"/>
              </a:lnSpc>
              <a:spcBef>
                <a:spcPts val="1000"/>
              </a:spcBef>
              <a:buFontTx/>
              <a:buBlip>
                <a:blip r:embed="rId5"/>
              </a:buBlip>
              <a:tabLst/>
              <a:defRPr lang="en-US" sz="2800" kern="1200">
                <a:solidFill>
                  <a:srgbClr val="54585A"/>
                </a:solidFill>
                <a:latin typeface="Times" pitchFamily="2" charset="0"/>
                <a:ea typeface="+mn-ea"/>
                <a:cs typeface="+mn-cs"/>
              </a:defRPr>
            </a:lvl1pPr>
            <a:lvl2pPr marL="1377950" indent="-920750" algn="l" defTabSz="914400" rtl="0" eaLnBrk="1" latinLnBrk="0" hangingPunct="1">
              <a:lnSpc>
                <a:spcPct val="90000"/>
              </a:lnSpc>
              <a:spcBef>
                <a:spcPts val="500"/>
              </a:spcBef>
              <a:buFontTx/>
              <a:buBlip>
                <a:blip r:embed="rId5"/>
              </a:buBlip>
              <a:tabLst/>
              <a:defRPr lang="en-US" sz="2400" kern="1200">
                <a:solidFill>
                  <a:srgbClr val="54585A"/>
                </a:solidFill>
                <a:latin typeface="Times" pitchFamily="2" charset="0"/>
                <a:ea typeface="+mn-ea"/>
                <a:cs typeface="+mn-cs"/>
              </a:defRPr>
            </a:lvl2pPr>
            <a:lvl3pPr marL="1736725" indent="-822325" algn="l" defTabSz="914400" rtl="0" eaLnBrk="1" latinLnBrk="0" hangingPunct="1">
              <a:lnSpc>
                <a:spcPct val="90000"/>
              </a:lnSpc>
              <a:spcBef>
                <a:spcPts val="500"/>
              </a:spcBef>
              <a:buFontTx/>
              <a:buBlip>
                <a:blip r:embed="rId5"/>
              </a:buBlip>
              <a:tabLst/>
              <a:defRPr lang="en-US" sz="2000" kern="1200">
                <a:solidFill>
                  <a:srgbClr val="54585A"/>
                </a:solidFill>
                <a:latin typeface="Times" pitchFamily="2" charset="0"/>
                <a:ea typeface="+mn-ea"/>
                <a:cs typeface="+mn-cs"/>
              </a:defRPr>
            </a:lvl3pPr>
            <a:lvl4pPr marL="2090738" indent="-719138" algn="l" defTabSz="914400" rtl="0" eaLnBrk="1" latinLnBrk="0" hangingPunct="1">
              <a:lnSpc>
                <a:spcPct val="90000"/>
              </a:lnSpc>
              <a:spcBef>
                <a:spcPts val="500"/>
              </a:spcBef>
              <a:buFontTx/>
              <a:buBlip>
                <a:blip r:embed="rId5"/>
              </a:buBlip>
              <a:tabLst/>
              <a:defRPr lang="en-US" sz="1800" kern="1200">
                <a:solidFill>
                  <a:srgbClr val="54585A"/>
                </a:solidFill>
                <a:latin typeface="Times" pitchFamily="2" charset="0"/>
                <a:ea typeface="+mn-ea"/>
                <a:cs typeface="+mn-cs"/>
              </a:defRPr>
            </a:lvl4pPr>
            <a:lvl5pPr marL="2540000" indent="-711200" algn="l" defTabSz="914400" rtl="0" eaLnBrk="1" latinLnBrk="0" hangingPunct="1">
              <a:lnSpc>
                <a:spcPct val="90000"/>
              </a:lnSpc>
              <a:spcBef>
                <a:spcPts val="500"/>
              </a:spcBef>
              <a:buFontTx/>
              <a:buBlip>
                <a:blip r:embed="rId5"/>
              </a:buBlip>
              <a:tabLst/>
              <a:defRPr lang="en-US" sz="1800" kern="1200">
                <a:solidFill>
                  <a:srgbClr val="54585A"/>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800" dirty="0"/>
              <a:t>For the following scenarios, determine if the expenditure would be an appropriate use of grant funds under the Gifts, Honoraria and Incentives directive:</a:t>
            </a:r>
            <a:endParaRPr lang="en-US" sz="1800" b="1" dirty="0"/>
          </a:p>
        </p:txBody>
      </p:sp>
    </p:spTree>
    <p:extLst>
      <p:ext uri="{BB962C8B-B14F-4D97-AF65-F5344CB8AC3E}">
        <p14:creationId xmlns:p14="http://schemas.microsoft.com/office/powerpoint/2010/main" val="226345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62</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70425"/>
            <a:ext cx="7886700" cy="695008"/>
          </a:xfrm>
        </p:spPr>
        <p:txBody>
          <a:body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6" name="Text Placeholder 5"/>
          <p:cNvSpPr>
            <a:spLocks noGrp="1"/>
          </p:cNvSpPr>
          <p:nvPr>
            <p:ph type="body" sz="quarter" idx="13"/>
          </p:nvPr>
        </p:nvSpPr>
        <p:spPr>
          <a:xfrm>
            <a:off x="628650" y="1888417"/>
            <a:ext cx="8136649" cy="2158552"/>
          </a:xfrm>
        </p:spPr>
        <p:txBody>
          <a:bodyPr/>
          <a:lstStyle/>
          <a:p>
            <a:pPr marL="0" indent="0">
              <a:buNone/>
            </a:pPr>
            <a:r>
              <a:rPr lang="en-US" sz="1800" b="1" dirty="0"/>
              <a:t>Additional Information:</a:t>
            </a:r>
          </a:p>
          <a:p>
            <a:r>
              <a:rPr lang="en-US" sz="1800" dirty="0"/>
              <a:t>Funding Opportunity Literature and SFU Policies have been considered</a:t>
            </a:r>
          </a:p>
          <a:p>
            <a:r>
              <a:rPr lang="en-US" sz="1800" dirty="0"/>
              <a:t>The art work is </a:t>
            </a:r>
            <a:r>
              <a:rPr lang="en-US" sz="1800" b="1" dirty="0"/>
              <a:t>not directly related </a:t>
            </a:r>
            <a:r>
              <a:rPr lang="en-US" sz="1800" dirty="0"/>
              <a:t>to the research</a:t>
            </a:r>
          </a:p>
          <a:p>
            <a:pPr>
              <a:buFont typeface="Arial" panose="020B0604020202020204" pitchFamily="34" charset="0"/>
              <a:buChar char="•"/>
            </a:pPr>
            <a:endParaRPr lang="en-US" sz="1800" dirty="0"/>
          </a:p>
          <a:p>
            <a:pPr marL="0" indent="0">
              <a:buNone/>
            </a:pPr>
            <a:r>
              <a:rPr lang="en-US" sz="1800" b="1" dirty="0"/>
              <a:t>No </a:t>
            </a:r>
            <a:r>
              <a:rPr lang="en-US" sz="1800" dirty="0"/>
              <a:t>-  the expense is not considered eligible based on the above information</a:t>
            </a:r>
          </a:p>
          <a:p>
            <a:pPr marL="0" indent="0">
              <a:buNone/>
            </a:pPr>
            <a:r>
              <a:rPr lang="en-US" sz="1800" b="1" dirty="0"/>
              <a:t>Principles are not satisfied</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A3795CA-4178-1041-817B-F71783C6F00F}"/>
              </a:ext>
            </a:extLst>
          </p:cNvPr>
          <p:cNvSpPr txBox="1">
            <a:spLocks/>
          </p:cNvSpPr>
          <p:nvPr/>
        </p:nvSpPr>
        <p:spPr>
          <a:xfrm>
            <a:off x="628650" y="301834"/>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9" name="Title 1">
            <a:extLst>
              <a:ext uri="{FF2B5EF4-FFF2-40B4-BE49-F238E27FC236}">
                <a16:creationId xmlns:a16="http://schemas.microsoft.com/office/drawing/2014/main" id="{758D7417-58C2-944D-BF3C-5075E1941A74}"/>
              </a:ext>
            </a:extLst>
          </p:cNvPr>
          <p:cNvSpPr txBox="1">
            <a:spLocks/>
          </p:cNvSpPr>
          <p:nvPr/>
        </p:nvSpPr>
        <p:spPr>
          <a:xfrm>
            <a:off x="628650" y="312344"/>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2800" dirty="0"/>
              <a:t/>
            </a:r>
            <a:br>
              <a:rPr lang="en-US" sz="2800" dirty="0"/>
            </a:br>
            <a:r>
              <a:rPr lang="en-US" sz="3600" dirty="0"/>
              <a:t/>
            </a:r>
            <a:br>
              <a:rPr lang="en-US" sz="3600" dirty="0"/>
            </a:br>
            <a:endParaRPr lang="en-US" sz="3600" dirty="0"/>
          </a:p>
        </p:txBody>
      </p:sp>
      <p:sp>
        <p:nvSpPr>
          <p:cNvPr id="11" name="Title 1">
            <a:extLst>
              <a:ext uri="{FF2B5EF4-FFF2-40B4-BE49-F238E27FC236}">
                <a16:creationId xmlns:a16="http://schemas.microsoft.com/office/drawing/2014/main" id="{C70DD758-0618-5E47-B91B-4365E74C5357}"/>
              </a:ext>
            </a:extLst>
          </p:cNvPr>
          <p:cNvSpPr txBox="1">
            <a:spLocks/>
          </p:cNvSpPr>
          <p:nvPr/>
        </p:nvSpPr>
        <p:spPr>
          <a:xfrm>
            <a:off x="628650" y="367103"/>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12" name="Title 1">
            <a:extLst>
              <a:ext uri="{FF2B5EF4-FFF2-40B4-BE49-F238E27FC236}">
                <a16:creationId xmlns:a16="http://schemas.microsoft.com/office/drawing/2014/main" id="{7D7A1518-ECFB-D943-BBE6-5533F6A0614C}"/>
              </a:ext>
            </a:extLst>
          </p:cNvPr>
          <p:cNvSpPr txBox="1">
            <a:spLocks/>
          </p:cNvSpPr>
          <p:nvPr/>
        </p:nvSpPr>
        <p:spPr>
          <a:xfrm>
            <a:off x="628650" y="456259"/>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Gifts, Honoraria and Incentives</a:t>
            </a:r>
            <a:endParaRPr lang="en-US" sz="3600" dirty="0"/>
          </a:p>
        </p:txBody>
      </p:sp>
      <p:pic>
        <p:nvPicPr>
          <p:cNvPr id="10"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62</a:t>
            </a:fld>
            <a:endParaRPr lang="en-US" dirty="0"/>
          </a:p>
        </p:txBody>
      </p:sp>
    </p:spTree>
    <p:extLst>
      <p:ext uri="{BB962C8B-B14F-4D97-AF65-F5344CB8AC3E}">
        <p14:creationId xmlns:p14="http://schemas.microsoft.com/office/powerpoint/2010/main" val="168193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63</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456259"/>
            <a:ext cx="7886700" cy="695008"/>
          </a:xfrm>
        </p:spPr>
        <p:txBody>
          <a:bodyPr/>
          <a:lstStyle/>
          <a:p>
            <a:r>
              <a:rPr lang="en-US" sz="4000" dirty="0"/>
              <a:t>Gifts, Honoraria and Incentives</a:t>
            </a:r>
            <a:br>
              <a:rPr lang="en-US" sz="4000" dirty="0"/>
            </a:br>
            <a:r>
              <a:rPr lang="en-US" sz="2800" dirty="0"/>
              <a:t/>
            </a:r>
            <a:br>
              <a:rPr lang="en-US" sz="2800" dirty="0"/>
            </a:br>
            <a:r>
              <a:rPr lang="en-US" sz="3600" dirty="0"/>
              <a:t/>
            </a:r>
            <a:br>
              <a:rPr lang="en-US" sz="3600" dirty="0"/>
            </a:br>
            <a:endParaRPr lang="en-US" sz="3600" dirty="0"/>
          </a:p>
        </p:txBody>
      </p:sp>
      <p:sp>
        <p:nvSpPr>
          <p:cNvPr id="4" name="Text Placeholder 3"/>
          <p:cNvSpPr>
            <a:spLocks noGrp="1"/>
          </p:cNvSpPr>
          <p:nvPr>
            <p:ph type="body" sz="quarter" idx="13"/>
          </p:nvPr>
        </p:nvSpPr>
        <p:spPr>
          <a:xfrm>
            <a:off x="628650" y="1051160"/>
            <a:ext cx="7886700" cy="931050"/>
          </a:xfrm>
        </p:spPr>
        <p:txBody>
          <a:bodyPr/>
          <a:lstStyle/>
          <a:p>
            <a:pPr marL="0" indent="0">
              <a:buNone/>
            </a:pPr>
            <a:endParaRPr lang="en-US" sz="1800" dirty="0"/>
          </a:p>
          <a:p>
            <a:pPr marL="0" indent="0">
              <a:buClr>
                <a:srgbClr val="FF0000"/>
              </a:buClr>
              <a:buNone/>
            </a:pPr>
            <a:r>
              <a:rPr lang="en-US" sz="1800" b="1" dirty="0">
                <a:solidFill>
                  <a:srgbClr val="FF0000"/>
                </a:solidFill>
              </a:rPr>
              <a:t>b) </a:t>
            </a:r>
            <a:r>
              <a:rPr lang="en-US" sz="1800" b="1" dirty="0"/>
              <a:t>You have given a $20.00 gift card to an individual as an incentive for their participation in your funded research study.</a:t>
            </a:r>
          </a:p>
          <a:p>
            <a:endParaRPr lang="en-US" sz="18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9AE0B17-7BC6-164C-966D-A193D6BC8265}"/>
              </a:ext>
            </a:extLst>
          </p:cNvPr>
          <p:cNvSpPr/>
          <p:nvPr/>
        </p:nvSpPr>
        <p:spPr>
          <a:xfrm>
            <a:off x="628650" y="2702050"/>
            <a:ext cx="2032223" cy="369332"/>
          </a:xfrm>
          <a:prstGeom prst="rect">
            <a:avLst/>
          </a:prstGeom>
        </p:spPr>
        <p:txBody>
          <a:bodyPr wrap="none">
            <a:spAutoFit/>
          </a:bodyPr>
          <a:lstStyle/>
          <a:p>
            <a:r>
              <a:rPr lang="en-US" b="1" dirty="0"/>
              <a:t>Relevant Resources</a:t>
            </a:r>
            <a:endParaRPr lang="en-US" dirty="0"/>
          </a:p>
        </p:txBody>
      </p:sp>
      <p:sp>
        <p:nvSpPr>
          <p:cNvPr id="6" name="Rectangle 5">
            <a:extLst>
              <a:ext uri="{FF2B5EF4-FFF2-40B4-BE49-F238E27FC236}">
                <a16:creationId xmlns:a16="http://schemas.microsoft.com/office/drawing/2014/main" id="{B2F1A2BA-9105-4744-B09E-75DAD7B656EA}"/>
              </a:ext>
            </a:extLst>
          </p:cNvPr>
          <p:cNvSpPr/>
          <p:nvPr/>
        </p:nvSpPr>
        <p:spPr>
          <a:xfrm>
            <a:off x="989493" y="2172514"/>
            <a:ext cx="2544864" cy="369332"/>
          </a:xfrm>
          <a:prstGeom prst="rect">
            <a:avLst/>
          </a:prstGeom>
        </p:spPr>
        <p:txBody>
          <a:bodyPr wrap="none">
            <a:spAutoFit/>
          </a:bodyPr>
          <a:lstStyle/>
          <a:p>
            <a:pPr>
              <a:buClr>
                <a:srgbClr val="FF0000"/>
              </a:buClr>
            </a:pPr>
            <a:r>
              <a:rPr lang="en-US" dirty="0">
                <a:latin typeface="Times" pitchFamily="2" charset="0"/>
              </a:rPr>
              <a:t>Eligible? Yes/No/Unclear</a:t>
            </a:r>
          </a:p>
        </p:txBody>
      </p:sp>
      <p:sp>
        <p:nvSpPr>
          <p:cNvPr id="13" name="TextBox 12">
            <a:extLst>
              <a:ext uri="{FF2B5EF4-FFF2-40B4-BE49-F238E27FC236}">
                <a16:creationId xmlns:a16="http://schemas.microsoft.com/office/drawing/2014/main" id="{B326A817-81E0-AC44-A5C9-D3F6E0AAF6F6}"/>
              </a:ext>
            </a:extLst>
          </p:cNvPr>
          <p:cNvSpPr txBox="1"/>
          <p:nvPr/>
        </p:nvSpPr>
        <p:spPr>
          <a:xfrm>
            <a:off x="3832465" y="3207956"/>
            <a:ext cx="4109720" cy="2440668"/>
          </a:xfrm>
          <a:prstGeom prst="rect">
            <a:avLst/>
          </a:prstGeom>
          <a:noFill/>
          <a:ln>
            <a:solidFill>
              <a:schemeClr val="tx1"/>
            </a:solidFill>
          </a:ln>
        </p:spPr>
        <p:txBody>
          <a:bodyPr wrap="square" rtlCol="0">
            <a:spAutoFit/>
          </a:bodyPr>
          <a:lstStyle/>
          <a:p>
            <a:pPr lvl="0" algn="ctr">
              <a:lnSpc>
                <a:spcPct val="90000"/>
              </a:lnSpc>
              <a:spcBef>
                <a:spcPts val="1000"/>
              </a:spcBef>
            </a:pPr>
            <a:r>
              <a:rPr lang="en-US" sz="1400" dirty="0">
                <a:solidFill>
                  <a:srgbClr val="3399FF"/>
                </a:solidFill>
              </a:rPr>
              <a:t>Directive highlights</a:t>
            </a:r>
          </a:p>
          <a:p>
            <a:pPr marL="285750" indent="-285750">
              <a:buFont typeface="Arial" panose="020B0604020202020204" pitchFamily="34" charset="0"/>
              <a:buChar char="•"/>
            </a:pPr>
            <a:r>
              <a:rPr lang="en-US" sz="1400" dirty="0"/>
              <a:t>Incentives to participants require REB approval.</a:t>
            </a:r>
          </a:p>
          <a:p>
            <a:pPr marL="285750" lvl="0" indent="-285750">
              <a:buFont typeface="Arial" panose="020B0604020202020204" pitchFamily="34" charset="0"/>
              <a:buChar char="•"/>
            </a:pPr>
            <a:r>
              <a:rPr lang="en-US" sz="1400" dirty="0"/>
              <a:t>Can be offered to:</a:t>
            </a:r>
          </a:p>
          <a:p>
            <a:pPr marL="742950" lvl="1" indent="-285750">
              <a:buFont typeface="Arial" panose="020B0604020202020204" pitchFamily="34" charset="0"/>
              <a:buChar char="•"/>
            </a:pPr>
            <a:r>
              <a:rPr lang="en-US" sz="1400" dirty="0"/>
              <a:t>Voluntary participants </a:t>
            </a:r>
          </a:p>
          <a:p>
            <a:pPr marL="742950" lvl="1" indent="-285750">
              <a:buFont typeface="Arial" panose="020B0604020202020204" pitchFamily="34" charset="0"/>
              <a:buChar char="•"/>
            </a:pPr>
            <a:r>
              <a:rPr lang="en-US" sz="1400" dirty="0"/>
              <a:t>As a token of appreciation, respect, formal courtesy and/or goodwill,</a:t>
            </a:r>
          </a:p>
          <a:p>
            <a:pPr marL="742950" lvl="3" indent="-285750">
              <a:buFont typeface="Arial" panose="020B0604020202020204" pitchFamily="34" charset="0"/>
              <a:buChar char="•"/>
            </a:pPr>
            <a:r>
              <a:rPr lang="en-US" sz="1400" dirty="0"/>
              <a:t>When prescribed by cultural heritage/established traditions.</a:t>
            </a:r>
          </a:p>
          <a:p>
            <a:pPr marL="285750" lvl="0" indent="-285750">
              <a:buFont typeface="Arial" panose="020B0604020202020204" pitchFamily="34" charset="0"/>
              <a:buChar char="•"/>
            </a:pPr>
            <a:r>
              <a:rPr lang="en-US" sz="1400" dirty="0"/>
              <a:t>Cannot be offered to:</a:t>
            </a:r>
          </a:p>
          <a:p>
            <a:pPr marL="742950" lvl="1" indent="-285750">
              <a:buFont typeface="Arial" panose="020B0604020202020204" pitchFamily="34" charset="0"/>
              <a:buChar char="•"/>
            </a:pPr>
            <a:r>
              <a:rPr lang="en-US" sz="1400" dirty="0"/>
              <a:t>Tri-Agency grant recipients;</a:t>
            </a:r>
          </a:p>
          <a:p>
            <a:pPr marL="742950" lvl="1" indent="-285750">
              <a:buFont typeface="Arial" panose="020B0604020202020204" pitchFamily="34" charset="0"/>
              <a:buChar char="•"/>
            </a:pPr>
            <a:r>
              <a:rPr lang="en-US" sz="1400" dirty="0"/>
              <a:t>A member of the grant team.</a:t>
            </a:r>
          </a:p>
        </p:txBody>
      </p:sp>
      <p:sp>
        <p:nvSpPr>
          <p:cNvPr id="14" name="TextBox 13">
            <a:extLst>
              <a:ext uri="{FF2B5EF4-FFF2-40B4-BE49-F238E27FC236}">
                <a16:creationId xmlns:a16="http://schemas.microsoft.com/office/drawing/2014/main" id="{830004E9-B462-7248-9DEB-021A9006C31F}"/>
              </a:ext>
            </a:extLst>
          </p:cNvPr>
          <p:cNvSpPr txBox="1"/>
          <p:nvPr/>
        </p:nvSpPr>
        <p:spPr>
          <a:xfrm>
            <a:off x="831609" y="3207956"/>
            <a:ext cx="2759316" cy="1169551"/>
          </a:xfrm>
          <a:prstGeom prst="rect">
            <a:avLst/>
          </a:prstGeom>
          <a:noFill/>
          <a:ln>
            <a:solidFill>
              <a:schemeClr val="tx1"/>
            </a:solidFill>
          </a:ln>
        </p:spPr>
        <p:txBody>
          <a:bodyPr wrap="square" rtlCol="0">
            <a:spAutoFit/>
          </a:bodyPr>
          <a:lstStyle/>
          <a:p>
            <a:pPr algn="ctr"/>
            <a:r>
              <a:rPr lang="en-US" sz="1400" dirty="0">
                <a:solidFill>
                  <a:srgbClr val="3399FF"/>
                </a:solidFill>
              </a:rPr>
              <a:t>Principles</a:t>
            </a:r>
          </a:p>
          <a:p>
            <a:pPr marL="285750" indent="-285750">
              <a:buFont typeface="Arial" panose="020B0604020202020204" pitchFamily="34" charset="0"/>
              <a:buChar char="•"/>
            </a:pPr>
            <a:r>
              <a:rPr lang="en-US" sz="1400" dirty="0"/>
              <a:t>Direct</a:t>
            </a:r>
          </a:p>
          <a:p>
            <a:pPr marL="285750" indent="-285750">
              <a:buFont typeface="Arial" panose="020B0604020202020204" pitchFamily="34" charset="0"/>
              <a:buChar char="•"/>
            </a:pPr>
            <a:r>
              <a:rPr lang="en-US" sz="1400" dirty="0"/>
              <a:t>Not provided </a:t>
            </a:r>
          </a:p>
          <a:p>
            <a:pPr marL="285750" indent="-285750">
              <a:buFont typeface="Arial" panose="020B0604020202020204" pitchFamily="34" charset="0"/>
              <a:buChar char="•"/>
            </a:pPr>
            <a:r>
              <a:rPr lang="en-US" sz="1400" dirty="0"/>
              <a:t>Economical</a:t>
            </a:r>
          </a:p>
          <a:p>
            <a:pPr marL="285750" indent="-285750">
              <a:buFont typeface="Arial" panose="020B0604020202020204" pitchFamily="34" charset="0"/>
              <a:buChar char="•"/>
            </a:pPr>
            <a:r>
              <a:rPr lang="en-US" sz="1400" dirty="0"/>
              <a:t>No personal gain</a:t>
            </a:r>
          </a:p>
        </p:txBody>
      </p:sp>
      <p:pic>
        <p:nvPicPr>
          <p:cNvPr id="10"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txBox="1">
            <a:spLocks/>
          </p:cNvSpPr>
          <p:nvPr/>
        </p:nvSpPr>
        <p:spPr>
          <a:xfrm>
            <a:off x="6286500" y="57685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63</a:t>
            </a:fld>
            <a:endParaRPr lang="en-US" dirty="0"/>
          </a:p>
        </p:txBody>
      </p:sp>
    </p:spTree>
    <p:extLst>
      <p:ext uri="{BB962C8B-B14F-4D97-AF65-F5344CB8AC3E}">
        <p14:creationId xmlns:p14="http://schemas.microsoft.com/office/powerpoint/2010/main" val="446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64</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70425"/>
            <a:ext cx="7886700" cy="695008"/>
          </a:xfrm>
        </p:spPr>
        <p:txBody>
          <a:body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6" name="Text Placeholder 5"/>
          <p:cNvSpPr>
            <a:spLocks noGrp="1"/>
          </p:cNvSpPr>
          <p:nvPr>
            <p:ph type="body" sz="quarter" idx="13"/>
          </p:nvPr>
        </p:nvSpPr>
        <p:spPr>
          <a:xfrm>
            <a:off x="628650" y="1888417"/>
            <a:ext cx="8136649" cy="2158552"/>
          </a:xfrm>
        </p:spPr>
        <p:txBody>
          <a:bodyPr/>
          <a:lstStyle/>
          <a:p>
            <a:pPr marL="0" indent="0">
              <a:buNone/>
            </a:pPr>
            <a:r>
              <a:rPr lang="en-US" sz="1800" b="1" dirty="0"/>
              <a:t>Additional Information:</a:t>
            </a:r>
          </a:p>
          <a:p>
            <a:r>
              <a:rPr lang="en-US" sz="1800" dirty="0"/>
              <a:t>Funding Opportunity Literature and SFU Policies have been considered</a:t>
            </a:r>
          </a:p>
          <a:p>
            <a:r>
              <a:rPr lang="en-US" sz="1800" dirty="0"/>
              <a:t>Grantee confirmed that </a:t>
            </a:r>
            <a:r>
              <a:rPr lang="en-US" sz="1800" b="1" dirty="0"/>
              <a:t>REB approved </a:t>
            </a:r>
            <a:r>
              <a:rPr lang="en-US" sz="1800" dirty="0"/>
              <a:t>the incentive to participants.</a:t>
            </a:r>
          </a:p>
          <a:p>
            <a:endParaRPr lang="en-US" sz="1800" dirty="0"/>
          </a:p>
          <a:p>
            <a:pPr marL="0" indent="0">
              <a:buNone/>
            </a:pPr>
            <a:r>
              <a:rPr lang="en-US" sz="1800" b="1" dirty="0"/>
              <a:t>Yes </a:t>
            </a:r>
            <a:r>
              <a:rPr lang="en-US" sz="1800" dirty="0"/>
              <a:t>-  the expense is considered eligible based on the above information</a:t>
            </a:r>
          </a:p>
          <a:p>
            <a:pPr marL="0" indent="0">
              <a:buNone/>
            </a:pPr>
            <a:r>
              <a:rPr lang="en-US" sz="1800" b="1" dirty="0"/>
              <a:t>Principles and directive are satisfied</a:t>
            </a:r>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A3795CA-4178-1041-817B-F71783C6F00F}"/>
              </a:ext>
            </a:extLst>
          </p:cNvPr>
          <p:cNvSpPr txBox="1">
            <a:spLocks/>
          </p:cNvSpPr>
          <p:nvPr/>
        </p:nvSpPr>
        <p:spPr>
          <a:xfrm>
            <a:off x="628650" y="301834"/>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9" name="Title 1">
            <a:extLst>
              <a:ext uri="{FF2B5EF4-FFF2-40B4-BE49-F238E27FC236}">
                <a16:creationId xmlns:a16="http://schemas.microsoft.com/office/drawing/2014/main" id="{758D7417-58C2-944D-BF3C-5075E1941A74}"/>
              </a:ext>
            </a:extLst>
          </p:cNvPr>
          <p:cNvSpPr txBox="1">
            <a:spLocks/>
          </p:cNvSpPr>
          <p:nvPr/>
        </p:nvSpPr>
        <p:spPr>
          <a:xfrm>
            <a:off x="628650" y="312344"/>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2800" dirty="0"/>
              <a:t/>
            </a:r>
            <a:br>
              <a:rPr lang="en-US" sz="2800" dirty="0"/>
            </a:br>
            <a:r>
              <a:rPr lang="en-US" sz="3600" dirty="0"/>
              <a:t/>
            </a:r>
            <a:br>
              <a:rPr lang="en-US" sz="3600" dirty="0"/>
            </a:br>
            <a:endParaRPr lang="en-US" sz="3600" dirty="0"/>
          </a:p>
        </p:txBody>
      </p:sp>
      <p:sp>
        <p:nvSpPr>
          <p:cNvPr id="11" name="Title 1">
            <a:extLst>
              <a:ext uri="{FF2B5EF4-FFF2-40B4-BE49-F238E27FC236}">
                <a16:creationId xmlns:a16="http://schemas.microsoft.com/office/drawing/2014/main" id="{C70DD758-0618-5E47-B91B-4365E74C5357}"/>
              </a:ext>
            </a:extLst>
          </p:cNvPr>
          <p:cNvSpPr txBox="1">
            <a:spLocks/>
          </p:cNvSpPr>
          <p:nvPr/>
        </p:nvSpPr>
        <p:spPr>
          <a:xfrm>
            <a:off x="628650" y="367103"/>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
            </a:r>
            <a:br>
              <a:rPr lang="en-US" sz="4000" dirty="0"/>
            </a:br>
            <a:r>
              <a:rPr lang="en-US" sz="2800" dirty="0"/>
              <a:t/>
            </a:r>
            <a:br>
              <a:rPr lang="en-US" sz="2800" dirty="0"/>
            </a:br>
            <a:r>
              <a:rPr lang="en-US" sz="3600" dirty="0"/>
              <a:t/>
            </a:r>
            <a:br>
              <a:rPr lang="en-US" sz="3600" dirty="0"/>
            </a:br>
            <a:endParaRPr lang="en-US" sz="3600" dirty="0"/>
          </a:p>
        </p:txBody>
      </p:sp>
      <p:sp>
        <p:nvSpPr>
          <p:cNvPr id="12" name="Title 1">
            <a:extLst>
              <a:ext uri="{FF2B5EF4-FFF2-40B4-BE49-F238E27FC236}">
                <a16:creationId xmlns:a16="http://schemas.microsoft.com/office/drawing/2014/main" id="{21311030-A346-FF4B-99D2-CB9BB02A6973}"/>
              </a:ext>
            </a:extLst>
          </p:cNvPr>
          <p:cNvSpPr txBox="1">
            <a:spLocks/>
          </p:cNvSpPr>
          <p:nvPr/>
        </p:nvSpPr>
        <p:spPr>
          <a:xfrm>
            <a:off x="628650" y="456259"/>
            <a:ext cx="7886700" cy="6950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4000" dirty="0"/>
              <a:t>Gifts, Honoraria and Incentives</a:t>
            </a:r>
            <a:endParaRPr lang="en-US" sz="3600" dirty="0"/>
          </a:p>
        </p:txBody>
      </p:sp>
      <p:pic>
        <p:nvPicPr>
          <p:cNvPr id="10"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64</a:t>
            </a:fld>
            <a:endParaRPr lang="en-US" dirty="0"/>
          </a:p>
        </p:txBody>
      </p:sp>
    </p:spTree>
    <p:extLst>
      <p:ext uri="{BB962C8B-B14F-4D97-AF65-F5344CB8AC3E}">
        <p14:creationId xmlns:p14="http://schemas.microsoft.com/office/powerpoint/2010/main" val="4969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838200" y="2213952"/>
            <a:ext cx="8054662" cy="1325563"/>
          </a:xfrm>
        </p:spPr>
        <p:txBody>
          <a:bodyPr/>
          <a:lstStyle/>
          <a:p>
            <a:r>
              <a:rPr lang="en-US" sz="5400" dirty="0"/>
              <a:t>Questions/Comments</a:t>
            </a:r>
            <a:br>
              <a:rPr lang="en-US" sz="5400" dirty="0"/>
            </a:br>
            <a:r>
              <a:rPr lang="en-US" sz="5400" dirty="0"/>
              <a:t/>
            </a:r>
            <a:br>
              <a:rPr lang="en-US" sz="5400" dirty="0"/>
            </a:br>
            <a:endParaRPr lang="en-US" sz="5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rcote\Pictures\hands-up-if.jpg"/>
          <p:cNvPicPr>
            <a:picLocks noChangeAspect="1" noChangeArrowheads="1"/>
          </p:cNvPicPr>
          <p:nvPr/>
        </p:nvPicPr>
        <p:blipFill rotWithShape="1">
          <a:blip r:embed="rId4">
            <a:extLst>
              <a:ext uri="{28A0092B-C50C-407E-A947-70E740481C1C}">
                <a14:useLocalDpi xmlns:a14="http://schemas.microsoft.com/office/drawing/2010/main" val="0"/>
              </a:ext>
            </a:extLst>
          </a:blip>
          <a:srcRect l="11972" t="43090" r="36475" b="9112"/>
          <a:stretch/>
        </p:blipFill>
        <p:spPr bwMode="auto">
          <a:xfrm>
            <a:off x="5074610" y="3076199"/>
            <a:ext cx="3657600" cy="21323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PPP\PS\Curriculum Development\Assets\Real People\ThinkstockPhotos-47504818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1" y="2893806"/>
            <a:ext cx="3486149" cy="23147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5926780"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65</a:t>
            </a:fld>
            <a:endParaRPr lang="en-US" dirty="0"/>
          </a:p>
        </p:txBody>
      </p:sp>
      <p:pic>
        <p:nvPicPr>
          <p:cNvPr id="7"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65</a:t>
            </a:fld>
            <a:endParaRPr lang="en-US" dirty="0"/>
          </a:p>
        </p:txBody>
      </p:sp>
    </p:spTree>
    <p:extLst>
      <p:ext uri="{BB962C8B-B14F-4D97-AF65-F5344CB8AC3E}">
        <p14:creationId xmlns:p14="http://schemas.microsoft.com/office/powerpoint/2010/main" val="32892778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pPr algn="ctr"/>
            <a:r>
              <a:rPr lang="en-US" sz="5400" dirty="0"/>
              <a:t>Part 4: Resources</a:t>
            </a:r>
            <a:br>
              <a:rPr lang="en-US" sz="5400" dirty="0"/>
            </a:br>
            <a:r>
              <a:rPr lang="en-US" sz="5400" dirty="0"/>
              <a:t/>
            </a:r>
            <a:br>
              <a:rPr lang="en-US" sz="5400" dirty="0"/>
            </a:br>
            <a:r>
              <a:rPr lang="en-US" sz="5400" dirty="0"/>
              <a:t/>
            </a:r>
            <a:br>
              <a:rPr lang="en-US" sz="5400" dirty="0"/>
            </a:br>
            <a:endParaRPr lang="en-US" sz="54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087432"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66</a:t>
            </a:fld>
            <a:endParaRPr lang="en-US" dirty="0"/>
          </a:p>
        </p:txBody>
      </p:sp>
      <p:pic>
        <p:nvPicPr>
          <p:cNvPr id="5"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66</a:t>
            </a:fld>
            <a:endParaRPr lang="en-US" dirty="0"/>
          </a:p>
        </p:txBody>
      </p:sp>
    </p:spTree>
    <p:extLst>
      <p:ext uri="{BB962C8B-B14F-4D97-AF65-F5344CB8AC3E}">
        <p14:creationId xmlns:p14="http://schemas.microsoft.com/office/powerpoint/2010/main" val="3140875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67</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4000" dirty="0"/>
              <a:t>Contact Information</a:t>
            </a:r>
            <a:r>
              <a:rPr lang="en-US" sz="2800" dirty="0"/>
              <a:t/>
            </a:r>
            <a:br>
              <a:rPr lang="en-US" sz="2800" dirty="0"/>
            </a:br>
            <a:r>
              <a:rPr lang="en-US" sz="3600" dirty="0"/>
              <a:t/>
            </a:r>
            <a:br>
              <a:rPr lang="en-US" sz="3600" dirty="0"/>
            </a:br>
            <a:endParaRPr lang="en-US" sz="36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8032" y="1984623"/>
            <a:ext cx="7785893" cy="707886"/>
          </a:xfrm>
          <a:prstGeom prst="rect">
            <a:avLst/>
          </a:prstGeom>
          <a:noFill/>
          <a:ln>
            <a:noFill/>
          </a:ln>
        </p:spPr>
        <p:txBody>
          <a:bodyPr wrap="square" rtlCol="0">
            <a:spAutoFit/>
          </a:bodyPr>
          <a:lstStyle/>
          <a:p>
            <a:pPr algn="ctr"/>
            <a:r>
              <a:rPr lang="en-US" sz="2000" i="1" dirty="0">
                <a:solidFill>
                  <a:srgbClr val="3399FF"/>
                </a:solidFill>
              </a:rPr>
              <a:t>Have questions about the changes to the Tri-Agency Guide on Financial Administration?</a:t>
            </a:r>
          </a:p>
        </p:txBody>
      </p:sp>
      <p:sp>
        <p:nvSpPr>
          <p:cNvPr id="8" name="Text Placeholder 7"/>
          <p:cNvSpPr txBox="1">
            <a:spLocks/>
          </p:cNvSpPr>
          <p:nvPr/>
        </p:nvSpPr>
        <p:spPr>
          <a:xfrm>
            <a:off x="842963" y="3137771"/>
            <a:ext cx="7458074" cy="1499974"/>
          </a:xfrm>
          <a:prstGeom prst="rect">
            <a:avLst/>
          </a:prstGeom>
        </p:spPr>
        <p:txBody>
          <a:bodyPr vert="horz" lIns="91440" tIns="45720" rIns="91440" bIns="45720" rtlCol="0">
            <a:noAutofit/>
          </a:bodyPr>
          <a:lstStyle>
            <a:lvl1pPr marL="342900" indent="-342900" algn="l" defTabSz="914400" rtl="0" eaLnBrk="1" latinLnBrk="0" hangingPunct="1">
              <a:spcBef>
                <a:spcPts val="1080"/>
              </a:spcBef>
              <a:buClr>
                <a:schemeClr val="accent1"/>
              </a:buClr>
              <a:buFont typeface="Wingdings" charset="2"/>
              <a:buChar char="§"/>
              <a:defRPr lang="en-US" sz="2400" kern="1200" smtClean="0">
                <a:solidFill>
                  <a:schemeClr val="accent6"/>
                </a:solidFill>
                <a:latin typeface="+mn-lt"/>
                <a:ea typeface="+mn-ea"/>
                <a:cs typeface="+mn-cs"/>
              </a:defRPr>
            </a:lvl1pPr>
            <a:lvl2pPr marL="742950" indent="-285750" algn="l" defTabSz="914400" rtl="0" eaLnBrk="1" latinLnBrk="0" hangingPunct="1">
              <a:spcBef>
                <a:spcPct val="20000"/>
              </a:spcBef>
              <a:buClr>
                <a:schemeClr val="accent1"/>
              </a:buClr>
              <a:buFont typeface="Wingdings" charset="2"/>
              <a:buChar char=""/>
              <a:defRPr lang="en-US" sz="2000" kern="1200" smtClean="0">
                <a:solidFill>
                  <a:schemeClr val="accent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000" kern="1200" smtClean="0">
                <a:solidFill>
                  <a:schemeClr val="accent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smtClean="0">
                <a:solidFill>
                  <a:schemeClr val="accent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smtClean="0">
                <a:solidFill>
                  <a:schemeClr val="accent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spcAft>
                <a:spcPts val="1200"/>
              </a:spcAft>
              <a:buNone/>
            </a:pPr>
            <a:r>
              <a:rPr lang="en-US" sz="3200" b="1" dirty="0">
                <a:solidFill>
                  <a:schemeClr val="tx1"/>
                </a:solidFill>
              </a:rPr>
              <a:t>Email: </a:t>
            </a:r>
            <a:r>
              <a:rPr lang="en-US" sz="3200" dirty="0">
                <a:solidFill>
                  <a:schemeClr val="tx1"/>
                </a:solidFill>
                <a:hlinkClick r:id="rId4"/>
              </a:rPr>
              <a:t>tagfa@sfu.ca</a:t>
            </a:r>
            <a:r>
              <a:rPr lang="en-US" sz="3200" dirty="0">
                <a:solidFill>
                  <a:schemeClr val="tx1"/>
                </a:solidFill>
              </a:rPr>
              <a:t> </a:t>
            </a:r>
          </a:p>
          <a:p>
            <a:pPr marL="0" indent="0" algn="ctr">
              <a:spcAft>
                <a:spcPts val="1800"/>
              </a:spcAft>
              <a:buNone/>
            </a:pPr>
            <a:r>
              <a:rPr lang="en-US" altLang="en-US" sz="3200" b="1" dirty="0">
                <a:solidFill>
                  <a:schemeClr val="tx1"/>
                </a:solidFill>
              </a:rPr>
              <a:t>Visit SFU website for </a:t>
            </a:r>
            <a:r>
              <a:rPr lang="en-US" altLang="en-US" sz="3200" dirty="0">
                <a:solidFill>
                  <a:schemeClr val="tx1"/>
                </a:solidFill>
                <a:hlinkClick r:id="rId5"/>
              </a:rPr>
              <a:t>Tri-Agency Changes</a:t>
            </a:r>
            <a:endParaRPr lang="en-US" altLang="en-US" sz="3200" dirty="0">
              <a:solidFill>
                <a:schemeClr val="tx1"/>
              </a:solidFill>
            </a:endParaRPr>
          </a:p>
        </p:txBody>
      </p:sp>
      <p:pic>
        <p:nvPicPr>
          <p:cNvPr id="9"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67</a:t>
            </a:fld>
            <a:endParaRPr lang="en-US" dirty="0"/>
          </a:p>
        </p:txBody>
      </p:sp>
    </p:spTree>
    <p:extLst>
      <p:ext uri="{BB962C8B-B14F-4D97-AF65-F5344CB8AC3E}">
        <p14:creationId xmlns:p14="http://schemas.microsoft.com/office/powerpoint/2010/main" val="14993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68</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751304"/>
            <a:ext cx="7886700" cy="1326913"/>
          </a:xfrm>
        </p:spPr>
        <p:txBody>
          <a:bodyPr/>
          <a:lstStyle/>
          <a:p>
            <a:r>
              <a:rPr lang="en-US" sz="4000" dirty="0" smtClean="0"/>
              <a:t>Additional Resources on Tri-Agency website</a:t>
            </a:r>
            <a:endParaRPr lang="en-US" sz="3600" dirty="0"/>
          </a:p>
        </p:txBody>
      </p:sp>
      <p:sp>
        <p:nvSpPr>
          <p:cNvPr id="3" name="Text Placeholder 2"/>
          <p:cNvSpPr>
            <a:spLocks noGrp="1"/>
          </p:cNvSpPr>
          <p:nvPr>
            <p:ph type="body" sz="quarter" idx="13"/>
          </p:nvPr>
        </p:nvSpPr>
        <p:spPr>
          <a:xfrm>
            <a:off x="-88024" y="2561626"/>
            <a:ext cx="8603374" cy="2406760"/>
          </a:xfrm>
        </p:spPr>
        <p:txBody>
          <a:bodyPr/>
          <a:lstStyle/>
          <a:p>
            <a:r>
              <a:rPr lang="es-ES" dirty="0" err="1" smtClean="0">
                <a:hlinkClick r:id="rId3"/>
              </a:rPr>
              <a:t>Tri</a:t>
            </a:r>
            <a:r>
              <a:rPr lang="es-ES" dirty="0" smtClean="0">
                <a:hlinkClick r:id="rId3"/>
              </a:rPr>
              <a:t>-Agency </a:t>
            </a:r>
            <a:r>
              <a:rPr lang="es-ES" dirty="0" err="1" smtClean="0">
                <a:hlinkClick r:id="rId3"/>
              </a:rPr>
              <a:t>Guide</a:t>
            </a:r>
            <a:r>
              <a:rPr lang="es-ES" dirty="0" smtClean="0">
                <a:hlinkClick r:id="rId3"/>
              </a:rPr>
              <a:t> </a:t>
            </a:r>
            <a:r>
              <a:rPr lang="es-ES" dirty="0" err="1" smtClean="0">
                <a:hlinkClick r:id="rId3"/>
              </a:rPr>
              <a:t>on</a:t>
            </a:r>
            <a:r>
              <a:rPr lang="es-ES" dirty="0" smtClean="0">
                <a:hlinkClick r:id="rId3"/>
              </a:rPr>
              <a:t> </a:t>
            </a:r>
            <a:r>
              <a:rPr lang="es-ES" dirty="0" err="1" smtClean="0">
                <a:hlinkClick r:id="rId3"/>
              </a:rPr>
              <a:t>Financial</a:t>
            </a:r>
            <a:r>
              <a:rPr lang="es-ES" dirty="0" smtClean="0">
                <a:hlinkClick r:id="rId3"/>
              </a:rPr>
              <a:t> </a:t>
            </a:r>
            <a:r>
              <a:rPr lang="es-ES" dirty="0" err="1" smtClean="0">
                <a:hlinkClick r:id="rId3"/>
              </a:rPr>
              <a:t>Administration</a:t>
            </a:r>
            <a:r>
              <a:rPr lang="es-ES" dirty="0" smtClean="0">
                <a:hlinkClick r:id="rId3"/>
              </a:rPr>
              <a:t> </a:t>
            </a:r>
            <a:endParaRPr lang="en-US" dirty="0" smtClean="0">
              <a:hlinkClick r:id="rId4"/>
            </a:endParaRPr>
          </a:p>
          <a:p>
            <a:r>
              <a:rPr lang="en-US" dirty="0" smtClean="0">
                <a:hlinkClick r:id="rId4"/>
              </a:rPr>
              <a:t>Frequently Asked Questions</a:t>
            </a:r>
            <a:endParaRPr lang="en-US" dirty="0" smtClean="0"/>
          </a:p>
          <a:p>
            <a:r>
              <a:rPr lang="en-US" dirty="0" smtClean="0">
                <a:hlinkClick r:id="rId5"/>
              </a:rPr>
              <a:t>Roles </a:t>
            </a:r>
            <a:r>
              <a:rPr lang="en-US" dirty="0">
                <a:hlinkClick r:id="rId5"/>
              </a:rPr>
              <a:t>and </a:t>
            </a:r>
            <a:r>
              <a:rPr lang="en-US" dirty="0" smtClean="0">
                <a:hlinkClick r:id="rId5"/>
              </a:rPr>
              <a:t>Responsibilities</a:t>
            </a:r>
            <a:r>
              <a:rPr lang="en-US" dirty="0" smtClean="0"/>
              <a:t/>
            </a:r>
            <a:br>
              <a:rPr lang="en-US" dirty="0" smtClean="0"/>
            </a:br>
            <a:endParaRPr lang="en-US" dirty="0" smtClean="0"/>
          </a:p>
          <a:p>
            <a:pPr marL="0" indent="0">
              <a:buNone/>
            </a:pPr>
            <a:r>
              <a:rPr lang="en-US" dirty="0" smtClean="0"/>
              <a:t>	Coming up :</a:t>
            </a:r>
            <a:endParaRPr lang="en-US" dirty="0"/>
          </a:p>
          <a:p>
            <a:r>
              <a:rPr lang="en-US" dirty="0">
                <a:hlinkClick r:id="rId6"/>
              </a:rPr>
              <a:t>Virtual Guidance Tool</a:t>
            </a:r>
            <a:endParaRPr lang="en-US" dirty="0"/>
          </a:p>
          <a:p>
            <a:pPr marL="0" indent="0">
              <a:buNone/>
            </a:pPr>
            <a:endParaRPr lang="en-US" dirty="0"/>
          </a:p>
        </p:txBody>
      </p:sp>
      <p:pic>
        <p:nvPicPr>
          <p:cNvPr id="18" name="Picture 4" descr="Resultado de imagen para simon fraser universi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Tri-Agency log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820581"/>
            <a:ext cx="5715000" cy="101917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6148070" y="5451794"/>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68</a:t>
            </a:fld>
            <a:endParaRPr lang="en-US" dirty="0"/>
          </a:p>
        </p:txBody>
      </p:sp>
    </p:spTree>
    <p:extLst>
      <p:ext uri="{BB962C8B-B14F-4D97-AF65-F5344CB8AC3E}">
        <p14:creationId xmlns:p14="http://schemas.microsoft.com/office/powerpoint/2010/main" val="109098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6600" dirty="0"/>
              <a:t>Thank you!</a:t>
            </a:r>
            <a:r>
              <a:rPr lang="en-US" dirty="0"/>
              <a:t/>
            </a:r>
            <a:br>
              <a:rPr lang="en-US" dirty="0"/>
            </a:br>
            <a:r>
              <a:rPr lang="en-US" sz="6000" dirty="0"/>
              <a:t/>
            </a:r>
            <a:br>
              <a:rPr lang="en-US" sz="6000" dirty="0"/>
            </a:br>
            <a:endParaRPr lang="en-US" sz="60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087432" y="6176182"/>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69</a:t>
            </a:fld>
            <a:endParaRPr lang="en-US" dirty="0"/>
          </a:p>
        </p:txBody>
      </p:sp>
      <p:pic>
        <p:nvPicPr>
          <p:cNvPr id="5"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69</a:t>
            </a:fld>
            <a:endParaRPr lang="en-US" dirty="0"/>
          </a:p>
        </p:txBody>
      </p:sp>
    </p:spTree>
    <p:extLst>
      <p:ext uri="{BB962C8B-B14F-4D97-AF65-F5344CB8AC3E}">
        <p14:creationId xmlns:p14="http://schemas.microsoft.com/office/powerpoint/2010/main" val="385920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7</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4000" dirty="0"/>
              <a:t>Interpretation</a:t>
            </a:r>
            <a:br>
              <a:rPr lang="en-US" sz="4000" dirty="0"/>
            </a:br>
            <a:r>
              <a:rPr lang="en-US" sz="4000" dirty="0"/>
              <a:t/>
            </a:r>
            <a:br>
              <a:rPr lang="en-US" sz="4000" dirty="0"/>
            </a:br>
            <a:endParaRPr lang="en-US" sz="4000" dirty="0"/>
          </a:p>
        </p:txBody>
      </p:sp>
      <p:sp>
        <p:nvSpPr>
          <p:cNvPr id="3" name="Text Placeholder 2"/>
          <p:cNvSpPr>
            <a:spLocks noGrp="1"/>
          </p:cNvSpPr>
          <p:nvPr>
            <p:ph type="body" sz="quarter" idx="13"/>
          </p:nvPr>
        </p:nvSpPr>
        <p:spPr/>
        <p:txBody>
          <a:bodyPr/>
          <a:lstStyle/>
          <a:p>
            <a:r>
              <a:rPr lang="en-US" sz="2400" dirty="0"/>
              <a:t>When determining the appropriateness of a grant funds expenditure, the situation should be assessed against the following:</a:t>
            </a:r>
            <a:br>
              <a:rPr lang="en-US" sz="2400" dirty="0"/>
            </a:br>
            <a:endParaRPr lang="en-US" sz="2400" dirty="0"/>
          </a:p>
          <a:p>
            <a:pPr lvl="1"/>
            <a:r>
              <a:rPr lang="en-US" sz="2000" dirty="0"/>
              <a:t>The Program/Funding Opportunity literature;</a:t>
            </a:r>
          </a:p>
          <a:p>
            <a:pPr lvl="1"/>
            <a:r>
              <a:rPr lang="en-US" sz="2000" dirty="0"/>
              <a:t>The relevant directive details;</a:t>
            </a:r>
          </a:p>
          <a:p>
            <a:pPr lvl="1"/>
            <a:r>
              <a:rPr lang="en-US" sz="2000" dirty="0"/>
              <a:t>The institution’s policies and directives</a:t>
            </a:r>
          </a:p>
          <a:p>
            <a:pPr lvl="1"/>
            <a:r>
              <a:rPr lang="en-US" sz="2000" dirty="0"/>
              <a:t>The four principles</a:t>
            </a:r>
          </a:p>
          <a:p>
            <a:endParaRPr lang="en-US"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7</a:t>
            </a:fld>
            <a:endParaRPr lang="en-US" dirty="0"/>
          </a:p>
        </p:txBody>
      </p:sp>
    </p:spTree>
    <p:extLst>
      <p:ext uri="{BB962C8B-B14F-4D97-AF65-F5344CB8AC3E}">
        <p14:creationId xmlns:p14="http://schemas.microsoft.com/office/powerpoint/2010/main" val="18012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205A7C-A8C9-354C-BCC7-348C96308DE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70806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8</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sz="4000" dirty="0"/>
              <a:t>Decisions</a:t>
            </a:r>
            <a:br>
              <a:rPr lang="en-US" sz="4000" dirty="0"/>
            </a:br>
            <a:endParaRPr lang="en-US" sz="4000" dirty="0"/>
          </a:p>
        </p:txBody>
      </p:sp>
      <p:sp>
        <p:nvSpPr>
          <p:cNvPr id="3" name="Text Placeholder 2"/>
          <p:cNvSpPr>
            <a:spLocks noGrp="1"/>
          </p:cNvSpPr>
          <p:nvPr>
            <p:ph type="body" sz="quarter" idx="13"/>
          </p:nvPr>
        </p:nvSpPr>
        <p:spPr/>
        <p:txBody>
          <a:bodyPr/>
          <a:lstStyle/>
          <a:p>
            <a:r>
              <a:rPr lang="en-US" sz="2400" dirty="0"/>
              <a:t>To resolve issues related to interpretation and decisions:</a:t>
            </a:r>
            <a:br>
              <a:rPr lang="en-US" sz="2400" dirty="0"/>
            </a:br>
            <a:endParaRPr lang="en-US" sz="2400" dirty="0"/>
          </a:p>
          <a:p>
            <a:pPr lvl="1"/>
            <a:r>
              <a:rPr lang="en-US" sz="2000" b="1" dirty="0"/>
              <a:t>The administering institution is the grant recipient’s primary contact</a:t>
            </a:r>
            <a:r>
              <a:rPr lang="en-US" sz="2000" dirty="0"/>
              <a:t/>
            </a:r>
            <a:br>
              <a:rPr lang="en-US" sz="2000" dirty="0"/>
            </a:br>
            <a:endParaRPr lang="en-US" sz="2000" dirty="0"/>
          </a:p>
          <a:p>
            <a:pPr lvl="1"/>
            <a:r>
              <a:rPr lang="en-US" sz="2000" dirty="0"/>
              <a:t>The Tri-Agency is the administering institution’s primary contact</a:t>
            </a:r>
          </a:p>
          <a:p>
            <a:endParaRPr lang="en-US"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445338" y="2567453"/>
            <a:ext cx="1285875" cy="1134597"/>
            <a:chOff x="7153274" y="1654693"/>
            <a:chExt cx="1666875" cy="1403693"/>
          </a:xfrm>
        </p:grpSpPr>
        <p:sp>
          <p:nvSpPr>
            <p:cNvPr id="13" name="Oval Callout 12"/>
            <p:cNvSpPr/>
            <p:nvPr/>
          </p:nvSpPr>
          <p:spPr>
            <a:xfrm>
              <a:off x="7153274" y="1654693"/>
              <a:ext cx="1666875" cy="1403693"/>
            </a:xfrm>
            <a:prstGeom prst="wedgeEllipseCallou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55210" y="2128274"/>
              <a:ext cx="1522729" cy="369332"/>
            </a:xfrm>
            <a:prstGeom prst="rect">
              <a:avLst/>
            </a:prstGeom>
            <a:noFill/>
          </p:spPr>
          <p:txBody>
            <a:bodyPr wrap="square" rtlCol="0">
              <a:spAutoFit/>
            </a:bodyPr>
            <a:lstStyle/>
            <a:p>
              <a:pPr algn="ctr"/>
              <a:r>
                <a:rPr lang="en-US" b="1" dirty="0"/>
                <a:t>CHANGE</a:t>
              </a:r>
            </a:p>
          </p:txBody>
        </p:sp>
      </p:grpSp>
      <p:pic>
        <p:nvPicPr>
          <p:cNvPr id="9"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8</a:t>
            </a:fld>
            <a:endParaRPr lang="en-US" dirty="0"/>
          </a:p>
        </p:txBody>
      </p:sp>
    </p:spTree>
    <p:extLst>
      <p:ext uri="{BB962C8B-B14F-4D97-AF65-F5344CB8AC3E}">
        <p14:creationId xmlns:p14="http://schemas.microsoft.com/office/powerpoint/2010/main" val="284691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SIMON FRASER UNIVERSITY   </a:t>
            </a:r>
            <a:fld id="{45E0C454-F75C-A944-8BC1-78DA56BBB239}" type="slidenum">
              <a:rPr lang="en-US" smtClean="0"/>
              <a:pPr/>
              <a:t>9</a:t>
            </a:fld>
            <a:endParaRPr lang="en-US" dirty="0"/>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548970"/>
            <a:ext cx="7886700" cy="695008"/>
          </a:xfrm>
        </p:spPr>
        <p:txBody>
          <a:bodyPr/>
          <a:lstStyle/>
          <a:p>
            <a:r>
              <a:rPr lang="en-US" sz="3600" dirty="0"/>
              <a:t>Financial Matters and Administrative Changes</a:t>
            </a:r>
            <a:br>
              <a:rPr lang="en-US" sz="3600" dirty="0"/>
            </a:br>
            <a:r>
              <a:rPr lang="en-US" sz="3600" dirty="0"/>
              <a:t/>
            </a:r>
            <a:br>
              <a:rPr lang="en-US" sz="3600" dirty="0"/>
            </a:br>
            <a:endParaRPr lang="en-US" sz="3600" dirty="0"/>
          </a:p>
        </p:txBody>
      </p:sp>
      <p:sp>
        <p:nvSpPr>
          <p:cNvPr id="3" name="Text Placeholder 2"/>
          <p:cNvSpPr>
            <a:spLocks noGrp="1"/>
          </p:cNvSpPr>
          <p:nvPr>
            <p:ph type="body" sz="quarter" idx="13"/>
          </p:nvPr>
        </p:nvSpPr>
        <p:spPr/>
        <p:txBody>
          <a:bodyPr/>
          <a:lstStyle/>
          <a:p>
            <a:r>
              <a:rPr lang="en-US" sz="2000" dirty="0"/>
              <a:t>Residual Balances</a:t>
            </a:r>
            <a:br>
              <a:rPr lang="en-US" sz="2000" dirty="0"/>
            </a:br>
            <a:endParaRPr lang="en-US" sz="2000" dirty="0"/>
          </a:p>
          <a:p>
            <a:pPr lvl="1"/>
            <a:r>
              <a:rPr lang="en-US" sz="1800" dirty="0"/>
              <a:t>Funds remaining in a grant account after the expiry date </a:t>
            </a:r>
          </a:p>
          <a:p>
            <a:pPr lvl="2"/>
            <a:r>
              <a:rPr lang="en-US" sz="1400" dirty="0"/>
              <a:t>CIHR, funds must be returned to the Agency </a:t>
            </a:r>
          </a:p>
          <a:p>
            <a:pPr lvl="2"/>
            <a:r>
              <a:rPr lang="en-US" sz="1400" dirty="0"/>
              <a:t>NSERC and SSHRC APPLICABLE PROGRAM , funds may be approved to the General Research Fund (GRF)</a:t>
            </a:r>
            <a:br>
              <a:rPr lang="en-US" sz="1400" dirty="0"/>
            </a:br>
            <a:endParaRPr lang="en-US" sz="1400" dirty="0"/>
          </a:p>
          <a:p>
            <a:r>
              <a:rPr lang="en-US" sz="2000" dirty="0"/>
              <a:t>Transfer of Funds</a:t>
            </a:r>
            <a:br>
              <a:rPr lang="en-US" sz="2000" dirty="0"/>
            </a:br>
            <a:endParaRPr lang="en-US" sz="2000" dirty="0"/>
          </a:p>
          <a:p>
            <a:pPr lvl="1"/>
            <a:r>
              <a:rPr lang="en-US" sz="1800" dirty="0"/>
              <a:t>Secondary transfers (</a:t>
            </a:r>
            <a:r>
              <a:rPr lang="en-US" sz="1800" b="1" dirty="0"/>
              <a:t>from Secondary to Tertiary Institutions</a:t>
            </a:r>
            <a:r>
              <a:rPr lang="en-US" sz="1800" dirty="0"/>
              <a:t>)</a:t>
            </a:r>
          </a:p>
          <a:p>
            <a:pPr lvl="1"/>
            <a:r>
              <a:rPr lang="en-US" sz="1800" dirty="0"/>
              <a:t>Agency specific requirements remain</a:t>
            </a:r>
          </a:p>
          <a:p>
            <a:pPr lvl="1"/>
            <a:r>
              <a:rPr lang="en-US" sz="1800" dirty="0"/>
              <a:t>Contact ors@sfu.ca</a:t>
            </a:r>
          </a:p>
          <a:p>
            <a:endParaRPr lang="en-US" sz="2000" dirty="0"/>
          </a:p>
        </p:txBody>
      </p:sp>
      <p:pic>
        <p:nvPicPr>
          <p:cNvPr id="18" name="Picture 4" descr="Resultado de imagen para simon fraser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3" y="5965045"/>
            <a:ext cx="1574800" cy="787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286626" y="3649559"/>
            <a:ext cx="1666875" cy="1403693"/>
            <a:chOff x="7153274" y="1654693"/>
            <a:chExt cx="1666875" cy="1403693"/>
          </a:xfrm>
        </p:grpSpPr>
        <p:sp>
          <p:nvSpPr>
            <p:cNvPr id="8" name="Oval Callout 7"/>
            <p:cNvSpPr/>
            <p:nvPr/>
          </p:nvSpPr>
          <p:spPr>
            <a:xfrm>
              <a:off x="7153274" y="1654693"/>
              <a:ext cx="1666875" cy="1403693"/>
            </a:xfrm>
            <a:prstGeom prst="wedgeEllipseCallou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25347" y="1825435"/>
              <a:ext cx="1522730" cy="1200329"/>
            </a:xfrm>
            <a:prstGeom prst="rect">
              <a:avLst/>
            </a:prstGeom>
            <a:noFill/>
          </p:spPr>
          <p:txBody>
            <a:bodyPr wrap="square" rtlCol="0">
              <a:spAutoFit/>
            </a:bodyPr>
            <a:lstStyle/>
            <a:p>
              <a:pPr algn="ctr"/>
              <a:r>
                <a:rPr lang="en-US" b="1" dirty="0"/>
                <a:t>NO CHANGE except Transfer of Funds</a:t>
              </a:r>
            </a:p>
          </p:txBody>
        </p:sp>
      </p:grpSp>
      <p:pic>
        <p:nvPicPr>
          <p:cNvPr id="10" name="Picture 2" descr="Resultado de imagen de Tri-Agency logos">
            <a:extLst>
              <a:ext uri="{FF2B5EF4-FFF2-40B4-BE49-F238E27FC236}">
                <a16:creationId xmlns:a16="http://schemas.microsoft.com/office/drawing/2014/main" id="{0B3A28EE-796D-424A-BA72-ACC40B4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156" y="5951083"/>
            <a:ext cx="4811843" cy="858113"/>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txBox="1">
            <a:spLocks/>
          </p:cNvSpPr>
          <p:nvPr/>
        </p:nvSpPr>
        <p:spPr>
          <a:xfrm>
            <a:off x="6286500" y="5599920"/>
            <a:ext cx="280543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SIMON FRASER UNIVERSITY   </a:t>
            </a:r>
            <a:fld id="{45E0C454-F75C-A944-8BC1-78DA56BBB239}" type="slidenum">
              <a:rPr lang="en-US" smtClean="0"/>
              <a:pPr/>
              <a:t>9</a:t>
            </a:fld>
            <a:endParaRPr lang="en-US" dirty="0"/>
          </a:p>
        </p:txBody>
      </p:sp>
    </p:spTree>
    <p:extLst>
      <p:ext uri="{BB962C8B-B14F-4D97-AF65-F5344CB8AC3E}">
        <p14:creationId xmlns:p14="http://schemas.microsoft.com/office/powerpoint/2010/main" val="5039369"/>
      </p:ext>
    </p:extLst>
  </p:cSld>
  <p:clrMapOvr>
    <a:masterClrMapping/>
  </p:clrMapOvr>
</p:sld>
</file>

<file path=ppt/theme/theme1.xml><?xml version="1.0" encoding="utf-8"?>
<a:theme xmlns:a="http://schemas.openxmlformats.org/drawingml/2006/main" name="Title Page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mage Onl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718DD6C9E7A7444A0710133E94A70AE" ma:contentTypeVersion="6" ma:contentTypeDescription="Create a new document." ma:contentTypeScope="" ma:versionID="984de09c684aa6b8dae42d7026e9efac">
  <xsd:schema xmlns:xsd="http://www.w3.org/2001/XMLSchema" xmlns:xs="http://www.w3.org/2001/XMLSchema" xmlns:p="http://schemas.microsoft.com/office/2006/metadata/properties" xmlns:ns1="http://schemas.microsoft.com/sharepoint/v3" xmlns:ns2="7ebc213a-38e7-4133-aa23-336c84f9276a" xmlns:ns3="3fc73603-6acb-46f6-9411-7a0055917523" targetNamespace="http://schemas.microsoft.com/office/2006/metadata/properties" ma:root="true" ma:fieldsID="5688ee06e07c5d12a9eef4b03dbb6228" ns1:_="" ns2:_="" ns3:_="">
    <xsd:import namespace="http://schemas.microsoft.com/sharepoint/v3"/>
    <xsd:import namespace="7ebc213a-38e7-4133-aa23-336c84f9276a"/>
    <xsd:import namespace="3fc73603-6acb-46f6-9411-7a0055917523"/>
    <xsd:element name="properties">
      <xsd:complexType>
        <xsd:sequence>
          <xsd:element name="documentManagement">
            <xsd:complexType>
              <xsd:all>
                <xsd:element ref="ns1:Status" minOccurs="0"/>
                <xsd:element ref="ns2:_dlc_DocId" minOccurs="0"/>
                <xsd:element ref="ns2:_dlc_DocIdUrl" minOccurs="0"/>
                <xsd:element ref="ns2:_dlc_DocIdPersistId" minOccurs="0"/>
                <xsd:element ref="ns2:SharedWithUsers" minOccurs="0"/>
                <xsd:element ref="ns3:Future_x0020_State" minOccurs="0"/>
                <xsd:element ref="ns3: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tatus" ma:index="2" nillable="true" ma:displayName="Status" ma:default="Draft" ma:format="Dropdown" ma:internalName="Status">
      <xsd:simpleType>
        <xsd:restriction base="dms:Choice">
          <xsd:enumeration value="Draft"/>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7ebc213a-38e7-4133-aa23-336c84f9276a"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c73603-6acb-46f6-9411-7a0055917523" elementFormDefault="qualified">
    <xsd:import namespace="http://schemas.microsoft.com/office/2006/documentManagement/types"/>
    <xsd:import namespace="http://schemas.microsoft.com/office/infopath/2007/PartnerControls"/>
    <xsd:element name="Future_x0020_State" ma:index="13" nillable="true" ma:displayName="Future State" ma:internalName="Future_x0020_State">
      <xsd:simpleType>
        <xsd:restriction base="dms:Text">
          <xsd:maxLength value="255"/>
        </xsd:restriction>
      </xsd:simpleType>
    </xsd:element>
    <xsd:element name="Category" ma:index="14" ma:displayName="Category" ma:format="Dropdown" ma:internalName="Category">
      <xsd:simpleType>
        <xsd:restriction base="dms:Choice">
          <xsd:enumeration value="Research"/>
          <xsd:enumeration value="Planning"/>
          <xsd:enumeration value="Current State"/>
          <xsd:enumeration value="Future State"/>
          <xsd:enumeration value="Roles &amp; Resp ref docs"/>
          <xsd:enumeration value="Tri Agency"/>
          <xsd:enumeration value="RA RPI Processes"/>
          <xsd:enumeration value="Faculty Research Dashboard"/>
          <xsd:enumeration value="PeopleSoft Assessment"/>
          <xsd:enumeration value="Archive"/>
          <xsd:enumeration value="Complia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 ma:displayName="Content Type"/>
        <xsd:element ref="dc:title" minOccurs="0" maxOccurs="1" ma:index="1" ma:displayName="Current Stat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ebc213a-38e7-4133-aa23-336c84f9276a">YDJYK34XF2TM-252256343-180</_dlc_DocId>
    <_dlc_DocIdUrl xmlns="7ebc213a-38e7-4133-aa23-336c84f9276a">
      <Url>https://sharepoint.sfu.ca/sites/its/pmo/2019-0009/_layouts/15/DocIdRedir.aspx?ID=YDJYK34XF2TM-252256343-180</Url>
      <Description>YDJYK34XF2TM-252256343-180</Description>
    </_dlc_DocIdUrl>
    <Future_x0020_State xmlns="3fc73603-6acb-46f6-9411-7a0055917523" xsi:nil="true"/>
    <Status xmlns="http://schemas.microsoft.com/sharepoint/v3">Draft</Status>
    <Category xmlns="3fc73603-6acb-46f6-9411-7a0055917523">Tri Agency</Category>
  </documentManagement>
</p:properties>
</file>

<file path=customXml/itemProps1.xml><?xml version="1.0" encoding="utf-8"?>
<ds:datastoreItem xmlns:ds="http://schemas.openxmlformats.org/officeDocument/2006/customXml" ds:itemID="{E56DD042-58B4-4D89-B952-0D1B2687CD7E}">
  <ds:schemaRefs>
    <ds:schemaRef ds:uri="http://schemas.microsoft.com/sharepoint/v3/contenttype/forms"/>
  </ds:schemaRefs>
</ds:datastoreItem>
</file>

<file path=customXml/itemProps2.xml><?xml version="1.0" encoding="utf-8"?>
<ds:datastoreItem xmlns:ds="http://schemas.openxmlformats.org/officeDocument/2006/customXml" ds:itemID="{633F1DC9-80AE-49F5-B79D-666AA7A250C8}">
  <ds:schemaRefs>
    <ds:schemaRef ds:uri="http://schemas.microsoft.com/sharepoint/events"/>
  </ds:schemaRefs>
</ds:datastoreItem>
</file>

<file path=customXml/itemProps3.xml><?xml version="1.0" encoding="utf-8"?>
<ds:datastoreItem xmlns:ds="http://schemas.openxmlformats.org/officeDocument/2006/customXml" ds:itemID="{9A07B995-0E1D-42B0-BD6E-5B02173A2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ebc213a-38e7-4133-aa23-336c84f9276a"/>
    <ds:schemaRef ds:uri="3fc73603-6acb-46f6-9411-7a0055917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F53C499-BC9D-4CB3-AD43-03375D0C7931}">
  <ds:schemaRefs>
    <ds:schemaRef ds:uri="7ebc213a-38e7-4133-aa23-336c84f9276a"/>
    <ds:schemaRef ds:uri="http://purl.org/dc/elements/1.1/"/>
    <ds:schemaRef ds:uri="http://schemas.microsoft.com/office/2006/metadata/properties"/>
    <ds:schemaRef ds:uri="http://schemas.microsoft.com/sharepoint/v3"/>
    <ds:schemaRef ds:uri="3fc73603-6acb-46f6-9411-7a005591752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12787</TotalTime>
  <Words>8839</Words>
  <Application>Microsoft Office PowerPoint</Application>
  <PresentationFormat>On-screen Show (4:3)</PresentationFormat>
  <Paragraphs>945</Paragraphs>
  <Slides>70</Slides>
  <Notes>70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70</vt:i4>
      </vt:variant>
    </vt:vector>
  </HeadingPairs>
  <TitlesOfParts>
    <vt:vector size="81" baseType="lpstr">
      <vt:lpstr>Arial</vt:lpstr>
      <vt:lpstr>Calibri</vt:lpstr>
      <vt:lpstr>Impact</vt:lpstr>
      <vt:lpstr>STIXGeneral-Regular</vt:lpstr>
      <vt:lpstr>Times</vt:lpstr>
      <vt:lpstr>Times New Roman</vt:lpstr>
      <vt:lpstr>Trebuchet MS</vt:lpstr>
      <vt:lpstr>Wingdings</vt:lpstr>
      <vt:lpstr>Title Page Slides</vt:lpstr>
      <vt:lpstr>Body Copy Slides</vt:lpstr>
      <vt:lpstr>Image Only Slides</vt:lpstr>
      <vt:lpstr>SFU Information Session For Researchers   Tri-Agency Guide on Financial Administration (TAGFA)  Anikó Takács-Cox - Research Services Claudia Faria - Research Accounting</vt:lpstr>
      <vt:lpstr>Why are we here?  </vt:lpstr>
      <vt:lpstr>Content  </vt:lpstr>
      <vt:lpstr>Part 1: Updates in the Guide  </vt:lpstr>
      <vt:lpstr>Objectives of the Principles-Based Guide  </vt:lpstr>
      <vt:lpstr>Interpretation  </vt:lpstr>
      <vt:lpstr>Interpretation  </vt:lpstr>
      <vt:lpstr>Decisions </vt:lpstr>
      <vt:lpstr>Financial Matters and Administrative Changes  </vt:lpstr>
      <vt:lpstr>Grant Amendments   </vt:lpstr>
      <vt:lpstr>Roles and Responsibilities for the Use of Funds    </vt:lpstr>
      <vt:lpstr>Roles and Responsibilities for the Use of Funds   </vt:lpstr>
      <vt:lpstr>Roles and Responsibilities for the Use of Funds   </vt:lpstr>
      <vt:lpstr>Roles and Responsibilities for the Use of Funds </vt:lpstr>
      <vt:lpstr>Part 2: TAGFA Principles   </vt:lpstr>
      <vt:lpstr>Principles  </vt:lpstr>
      <vt:lpstr>Principles – Direct Cost  </vt:lpstr>
      <vt:lpstr>Principles - Economical  </vt:lpstr>
      <vt:lpstr>Principles – Personal Gain  </vt:lpstr>
      <vt:lpstr>Principles – Not Provided  </vt:lpstr>
      <vt:lpstr>Part 3: TAGFA Directives &amp; Examples  </vt:lpstr>
      <vt:lpstr>Directives</vt:lpstr>
      <vt:lpstr>Employment and Compensation Expenses  </vt:lpstr>
      <vt:lpstr> </vt:lpstr>
      <vt:lpstr>Employment and Compensation   </vt:lpstr>
      <vt:lpstr>Employment and Compensation   </vt:lpstr>
      <vt:lpstr>Employment and Compensation  </vt:lpstr>
      <vt:lpstr>Employment and Compensation    </vt:lpstr>
      <vt:lpstr>Employment and Compensation Expenses  Examples   </vt:lpstr>
      <vt:lpstr>Employment and Compensation   </vt:lpstr>
      <vt:lpstr>Employment and Compensation    </vt:lpstr>
      <vt:lpstr>Employment and Compensation    </vt:lpstr>
      <vt:lpstr>Employment and Compensation    </vt:lpstr>
      <vt:lpstr>Goods and Services Expenditures  </vt:lpstr>
      <vt:lpstr>Goods and Services   </vt:lpstr>
      <vt:lpstr>Goods and Services   </vt:lpstr>
      <vt:lpstr>Goods and Services Expenditures  Examples   </vt:lpstr>
      <vt:lpstr>Goods and Services Expenditures   </vt:lpstr>
      <vt:lpstr>Goods and Services Expenditures   </vt:lpstr>
      <vt:lpstr>Travel and Travel-Related Expenditures  </vt:lpstr>
      <vt:lpstr>Travel and Travel-Related Expenditures  </vt:lpstr>
      <vt:lpstr>Travel and Travel-Related Expenditures  Examples   </vt:lpstr>
      <vt:lpstr>Travel and Travel-Related Expenditures   </vt:lpstr>
      <vt:lpstr>PowerPoint Presentation</vt:lpstr>
      <vt:lpstr> </vt:lpstr>
      <vt:lpstr>   </vt:lpstr>
      <vt:lpstr>   </vt:lpstr>
      <vt:lpstr>   </vt:lpstr>
      <vt:lpstr>Hospitality Expenditures  </vt:lpstr>
      <vt:lpstr>Hospitality Expenditures  </vt:lpstr>
      <vt:lpstr>Hospitality Expenditures  </vt:lpstr>
      <vt:lpstr>Hospitality Expenditures  Examples   </vt:lpstr>
      <vt:lpstr>Hospitality Expenditures   </vt:lpstr>
      <vt:lpstr>   </vt:lpstr>
      <vt:lpstr>Hospitality Expenditures   </vt:lpstr>
      <vt:lpstr>   </vt:lpstr>
      <vt:lpstr>Gifts, Honoraria and Incentives  </vt:lpstr>
      <vt:lpstr>Gifts, Honoraria and Incentives  </vt:lpstr>
      <vt:lpstr>Gifts, Honoraria and Incentives  </vt:lpstr>
      <vt:lpstr>Gifts, Honoraria and Incentives  Examples   </vt:lpstr>
      <vt:lpstr>Gifts, Honoraria and Incentives </vt:lpstr>
      <vt:lpstr>   </vt:lpstr>
      <vt:lpstr>Gifts, Honoraria and Incentives   </vt:lpstr>
      <vt:lpstr>   </vt:lpstr>
      <vt:lpstr>Questions/Comments  </vt:lpstr>
      <vt:lpstr>Part 4: Resources   </vt:lpstr>
      <vt:lpstr>Contact Information  </vt:lpstr>
      <vt:lpstr>Additional Resources on Tri-Agency website</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Enterprise Program - Project team kickoff 07 January 2020</dc:title>
  <dc:creator>Microsoft Office User</dc:creator>
  <cp:lastModifiedBy>Reeshma Devji</cp:lastModifiedBy>
  <cp:revision>771</cp:revision>
  <cp:lastPrinted>2020-03-19T20:03:44Z</cp:lastPrinted>
  <dcterms:created xsi:type="dcterms:W3CDTF">2019-03-19T21:21:49Z</dcterms:created>
  <dcterms:modified xsi:type="dcterms:W3CDTF">2020-05-04T18:29:02Z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0x0101004718DD6C9E7A7444A0710133E94A70AE</vt:lpwstr>
  </property>
  <property fmtid="{D5CDD505-2E9C-101B-9397-08002B2CF9AE}" pid="3" name="_dlc_DocIdItemGuid">
    <vt:lpwstr>6986423d-e224-4aca-bb31-044c77d0637d</vt:lpwstr>
  </property>
</Properties>
</file>