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xml" ContentType="application/inkml+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702" r:id="rId6"/>
    <p:sldMasterId id="2147483704" r:id="rId7"/>
    <p:sldMasterId id="2147483718" r:id="rId8"/>
    <p:sldMasterId id="2147483726" r:id="rId9"/>
    <p:sldMasterId id="2147483736" r:id="rId10"/>
    <p:sldMasterId id="2147483748" r:id="rId11"/>
  </p:sldMasterIdLst>
  <p:notesMasterIdLst>
    <p:notesMasterId r:id="rId79"/>
  </p:notesMasterIdLst>
  <p:sldIdLst>
    <p:sldId id="264" r:id="rId12"/>
    <p:sldId id="871" r:id="rId13"/>
    <p:sldId id="844" r:id="rId14"/>
    <p:sldId id="854" r:id="rId15"/>
    <p:sldId id="279" r:id="rId16"/>
    <p:sldId id="857" r:id="rId17"/>
    <p:sldId id="877" r:id="rId18"/>
    <p:sldId id="896" r:id="rId19"/>
    <p:sldId id="364" r:id="rId20"/>
    <p:sldId id="768" r:id="rId21"/>
    <p:sldId id="874" r:id="rId22"/>
    <p:sldId id="837" r:id="rId23"/>
    <p:sldId id="873" r:id="rId24"/>
    <p:sldId id="686" r:id="rId25"/>
    <p:sldId id="685" r:id="rId26"/>
    <p:sldId id="687" r:id="rId27"/>
    <p:sldId id="897" r:id="rId28"/>
    <p:sldId id="855" r:id="rId29"/>
    <p:sldId id="876" r:id="rId30"/>
    <p:sldId id="861" r:id="rId31"/>
    <p:sldId id="903" r:id="rId32"/>
    <p:sldId id="878" r:id="rId33"/>
    <p:sldId id="875" r:id="rId34"/>
    <p:sldId id="759" r:id="rId35"/>
    <p:sldId id="902" r:id="rId36"/>
    <p:sldId id="810" r:id="rId37"/>
    <p:sldId id="884" r:id="rId38"/>
    <p:sldId id="891" r:id="rId39"/>
    <p:sldId id="885" r:id="rId40"/>
    <p:sldId id="762" r:id="rId41"/>
    <p:sldId id="761" r:id="rId42"/>
    <p:sldId id="889" r:id="rId43"/>
    <p:sldId id="770" r:id="rId44"/>
    <p:sldId id="771" r:id="rId45"/>
    <p:sldId id="772" r:id="rId46"/>
    <p:sldId id="773" r:id="rId47"/>
    <p:sldId id="774" r:id="rId48"/>
    <p:sldId id="775" r:id="rId49"/>
    <p:sldId id="776" r:id="rId50"/>
    <p:sldId id="777" r:id="rId51"/>
    <p:sldId id="778" r:id="rId52"/>
    <p:sldId id="779" r:id="rId53"/>
    <p:sldId id="886" r:id="rId54"/>
    <p:sldId id="781" r:id="rId55"/>
    <p:sldId id="782" r:id="rId56"/>
    <p:sldId id="783" r:id="rId57"/>
    <p:sldId id="784" r:id="rId58"/>
    <p:sldId id="887" r:id="rId59"/>
    <p:sldId id="786" r:id="rId60"/>
    <p:sldId id="787" r:id="rId61"/>
    <p:sldId id="788" r:id="rId62"/>
    <p:sldId id="789" r:id="rId63"/>
    <p:sldId id="790" r:id="rId64"/>
    <p:sldId id="888" r:id="rId65"/>
    <p:sldId id="792" r:id="rId66"/>
    <p:sldId id="865" r:id="rId67"/>
    <p:sldId id="895" r:id="rId68"/>
    <p:sldId id="542" r:id="rId69"/>
    <p:sldId id="906" r:id="rId70"/>
    <p:sldId id="912" r:id="rId71"/>
    <p:sldId id="913" r:id="rId72"/>
    <p:sldId id="892" r:id="rId73"/>
    <p:sldId id="883" r:id="rId74"/>
    <p:sldId id="890" r:id="rId75"/>
    <p:sldId id="793" r:id="rId76"/>
    <p:sldId id="794" r:id="rId77"/>
    <p:sldId id="795"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eeann Liew" initials="LL" lastIdx="1" clrIdx="6">
    <p:extLst>
      <p:ext uri="{19B8F6BF-5375-455C-9EA6-DF929625EA0E}">
        <p15:presenceInfo xmlns:p15="http://schemas.microsoft.com/office/powerpoint/2012/main" userId="S-1-5-21-3275671095-1950649569-3952301132-2830" providerId="AD"/>
      </p:ext>
    </p:extLst>
  </p:cmAuthor>
  <p:cmAuthor id="1" name="Jennifer Casey" initials="JC" lastIdx="1" clrIdx="0">
    <p:extLst>
      <p:ext uri="{19B8F6BF-5375-455C-9EA6-DF929625EA0E}">
        <p15:presenceInfo xmlns:p15="http://schemas.microsoft.com/office/powerpoint/2012/main" userId="S::jcasey@sfu.ca::8392325c-5024-4396-b3d6-ac2aa00ce908" providerId="AD"/>
      </p:ext>
    </p:extLst>
  </p:cmAuthor>
  <p:cmAuthor id="8" name="Kristine Kwan" initials="KK" lastIdx="10" clrIdx="7">
    <p:extLst>
      <p:ext uri="{19B8F6BF-5375-455C-9EA6-DF929625EA0E}">
        <p15:presenceInfo xmlns:p15="http://schemas.microsoft.com/office/powerpoint/2012/main" userId="S-1-5-21-3275671095-1950649569-3952301132-304299" providerId="AD"/>
      </p:ext>
    </p:extLst>
  </p:cmAuthor>
  <p:cmAuthor id="2" name="jim marshall" initials="jm" lastIdx="35" clrIdx="1">
    <p:extLst>
      <p:ext uri="{19B8F6BF-5375-455C-9EA6-DF929625EA0E}">
        <p15:presenceInfo xmlns:p15="http://schemas.microsoft.com/office/powerpoint/2012/main" userId="S-1-5-21-3275671095-1950649569-3952301132-390690" providerId="AD"/>
      </p:ext>
    </p:extLst>
  </p:cmAuthor>
  <p:cmAuthor id="3" name="jlmarsha@sfu.ca" initials="j" lastIdx="21" clrIdx="2">
    <p:extLst>
      <p:ext uri="{19B8F6BF-5375-455C-9EA6-DF929625EA0E}">
        <p15:presenceInfo xmlns:p15="http://schemas.microsoft.com/office/powerpoint/2012/main" userId="jlmarsha@sfu.ca" providerId="None"/>
      </p:ext>
    </p:extLst>
  </p:cmAuthor>
  <p:cmAuthor id="4" name="Daniel Blue" initials="DB" lastIdx="13" clrIdx="3">
    <p:extLst>
      <p:ext uri="{19B8F6BF-5375-455C-9EA6-DF929625EA0E}">
        <p15:presenceInfo xmlns:p15="http://schemas.microsoft.com/office/powerpoint/2012/main" userId="S-1-5-21-3275671095-1950649569-3952301132-385290" providerId="AD"/>
      </p:ext>
    </p:extLst>
  </p:cmAuthor>
  <p:cmAuthor id="5" name="Reeshma Devji" initials="RD" lastIdx="5" clrIdx="4">
    <p:extLst>
      <p:ext uri="{19B8F6BF-5375-455C-9EA6-DF929625EA0E}">
        <p15:presenceInfo xmlns:p15="http://schemas.microsoft.com/office/powerpoint/2012/main" userId="S-1-5-21-3275671095-1950649569-3952301132-394085" providerId="AD"/>
      </p:ext>
    </p:extLst>
  </p:cmAuthor>
  <p:cmAuthor id="6" name="Daniel Blue" initials="DB [2]" lastIdx="4" clrIdx="5">
    <p:extLst>
      <p:ext uri="{19B8F6BF-5375-455C-9EA6-DF929625EA0E}">
        <p15:presenceInfo xmlns:p15="http://schemas.microsoft.com/office/powerpoint/2012/main" userId="S::dblue@sfu.ca::7bf57ac9-37de-4684-8c93-0588cdd1ad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139"/>
    <a:srgbClr val="CC0633"/>
    <a:srgbClr val="F7C9D0"/>
    <a:srgbClr val="F4B6BF"/>
    <a:srgbClr val="A03D53"/>
    <a:srgbClr val="DC0032"/>
    <a:srgbClr val="E6E6E6"/>
    <a:srgbClr val="FF4343"/>
    <a:srgbClr val="EA728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3" autoAdjust="0"/>
    <p:restoredTop sz="82105" autoAdjust="0"/>
  </p:normalViewPr>
  <p:slideViewPr>
    <p:cSldViewPr snapToGrid="0" snapToObjects="1" showGuides="1">
      <p:cViewPr varScale="1">
        <p:scale>
          <a:sx n="145" d="100"/>
          <a:sy n="145" d="100"/>
        </p:scale>
        <p:origin x="2107" y="48"/>
      </p:cViewPr>
      <p:guideLst>
        <p:guide orient="horz" pos="2160"/>
        <p:guide pos="2880"/>
      </p:guideLst>
    </p:cSldViewPr>
  </p:slideViewPr>
  <p:outlineViewPr>
    <p:cViewPr>
      <p:scale>
        <a:sx n="33" d="100"/>
        <a:sy n="33" d="100"/>
      </p:scale>
      <p:origin x="0" y="-6512"/>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3" d="100"/>
          <a:sy n="83" d="100"/>
        </p:scale>
        <p:origin x="381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tableStyles" Target="tableStyles.xml"/><Relationship Id="rId7" Type="http://schemas.openxmlformats.org/officeDocument/2006/relationships/slideMaster" Target="slideMasters/slideMaster3.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1.xml"/><Relationship Id="rId61" Type="http://schemas.openxmlformats.org/officeDocument/2006/relationships/slide" Target="slides/slide50.xml"/><Relationship Id="rId82"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4.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2-11-04T10:24:20.225" idx="10">
    <p:pos x="10" y="10"/>
    <p:text>put into FAQs document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8" dt="2022-11-04T10:24:05.216" idx="9">
    <p:pos x="10" y="10"/>
    <p:text>put into FAQs document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575F4-BC6D-49FA-9558-CF3BA51C95D9}"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8418AA3E-68C5-4E4F-9C08-26C0BA9B3A5D}">
      <dgm:prSet custT="1"/>
      <dgm:spPr>
        <a:solidFill>
          <a:srgbClr val="F7C9D0"/>
        </a:solidFill>
      </dgm:spPr>
      <dgm:t>
        <a:bodyPr/>
        <a:lstStyle/>
        <a:p>
          <a:r>
            <a:rPr lang="en-US" sz="1800" b="1" dirty="0">
              <a:solidFill>
                <a:srgbClr val="4D4D4C"/>
              </a:solidFill>
            </a:rPr>
            <a:t>Principal Investigators (PI) felt that the current process was cumbersome and overly restrictive compared to other post-secondary institutions. </a:t>
          </a:r>
          <a:endParaRPr lang="en-US" sz="1800" b="1" dirty="0">
            <a:solidFill>
              <a:schemeClr val="accent3">
                <a:lumMod val="50000"/>
              </a:schemeClr>
            </a:solidFill>
          </a:endParaRPr>
        </a:p>
      </dgm:t>
    </dgm:pt>
    <dgm:pt modelId="{B5BE6563-C138-4A2B-89E8-B9F6C388BBC5}" type="parTrans" cxnId="{051A1915-2CF7-4D0E-B6D4-F5975FE778DF}">
      <dgm:prSet/>
      <dgm:spPr/>
      <dgm:t>
        <a:bodyPr/>
        <a:lstStyle/>
        <a:p>
          <a:endParaRPr lang="en-US" sz="1400">
            <a:solidFill>
              <a:schemeClr val="accent3">
                <a:lumMod val="50000"/>
              </a:schemeClr>
            </a:solidFill>
          </a:endParaRPr>
        </a:p>
      </dgm:t>
    </dgm:pt>
    <dgm:pt modelId="{3F66D9A8-F7BE-4475-B6FE-B6CEDDD41A21}" type="sibTrans" cxnId="{051A1915-2CF7-4D0E-B6D4-F5975FE778DF}">
      <dgm:prSet/>
      <dgm:spPr/>
      <dgm:t>
        <a:bodyPr/>
        <a:lstStyle/>
        <a:p>
          <a:endParaRPr lang="en-US" sz="1400">
            <a:solidFill>
              <a:schemeClr val="accent3">
                <a:lumMod val="50000"/>
              </a:schemeClr>
            </a:solidFill>
          </a:endParaRPr>
        </a:p>
      </dgm:t>
    </dgm:pt>
    <dgm:pt modelId="{895B38CF-5878-4F55-AA03-23EDB4D9F59C}">
      <dgm:prSet custT="1"/>
      <dgm:spPr>
        <a:solidFill>
          <a:srgbClr val="F7C9D0"/>
        </a:solidFill>
      </dgm:spPr>
      <dgm:t>
        <a:bodyPr/>
        <a:lstStyle/>
        <a:p>
          <a:r>
            <a:rPr lang="en-US" sz="1800" b="1" dirty="0">
              <a:solidFill>
                <a:srgbClr val="4D4D4C"/>
              </a:solidFill>
            </a:rPr>
            <a:t>Current process results in duplication of effort in the university due to having to navigate two separate processes for research and non-research expenditure approvals</a:t>
          </a:r>
          <a:endParaRPr lang="en-US" sz="1800" b="1" dirty="0">
            <a:solidFill>
              <a:schemeClr val="accent3">
                <a:lumMod val="50000"/>
              </a:schemeClr>
            </a:solidFill>
          </a:endParaRPr>
        </a:p>
      </dgm:t>
    </dgm:pt>
    <dgm:pt modelId="{57504E0E-4247-4465-A233-9DF797896A3B}" type="parTrans" cxnId="{AEA8DB45-9717-4049-917D-44E5E8461860}">
      <dgm:prSet/>
      <dgm:spPr/>
      <dgm:t>
        <a:bodyPr/>
        <a:lstStyle/>
        <a:p>
          <a:endParaRPr lang="en-CA">
            <a:solidFill>
              <a:schemeClr val="accent3">
                <a:lumMod val="50000"/>
              </a:schemeClr>
            </a:solidFill>
          </a:endParaRPr>
        </a:p>
      </dgm:t>
    </dgm:pt>
    <dgm:pt modelId="{C664A948-C251-45CF-B6DD-2459870E5533}" type="sibTrans" cxnId="{AEA8DB45-9717-4049-917D-44E5E8461860}">
      <dgm:prSet/>
      <dgm:spPr/>
      <dgm:t>
        <a:bodyPr/>
        <a:lstStyle/>
        <a:p>
          <a:endParaRPr lang="en-CA">
            <a:solidFill>
              <a:schemeClr val="accent3">
                <a:lumMod val="50000"/>
              </a:schemeClr>
            </a:solidFill>
          </a:endParaRPr>
        </a:p>
      </dgm:t>
    </dgm:pt>
    <dgm:pt modelId="{0FFFBE76-4510-49D3-8B03-29468411F75B}">
      <dgm:prSet custT="1"/>
      <dgm:spPr>
        <a:solidFill>
          <a:srgbClr val="F7C9D0"/>
        </a:solidFill>
      </dgm:spPr>
      <dgm:t>
        <a:bodyPr/>
        <a:lstStyle/>
        <a:p>
          <a:r>
            <a:rPr lang="en-US" sz="1800" b="1" dirty="0">
              <a:solidFill>
                <a:srgbClr val="4D4D4C"/>
              </a:solidFill>
            </a:rPr>
            <a:t>Required information on project financial status and documentation is not always available</a:t>
          </a:r>
          <a:endParaRPr lang="en-US" sz="1800" b="1" dirty="0">
            <a:solidFill>
              <a:schemeClr val="accent3">
                <a:lumMod val="50000"/>
              </a:schemeClr>
            </a:solidFill>
          </a:endParaRPr>
        </a:p>
      </dgm:t>
    </dgm:pt>
    <dgm:pt modelId="{0DCC272D-325F-46CE-9332-2047E2F5D43E}" type="parTrans" cxnId="{672DA878-D393-463D-A849-33DFB1493967}">
      <dgm:prSet/>
      <dgm:spPr/>
      <dgm:t>
        <a:bodyPr/>
        <a:lstStyle/>
        <a:p>
          <a:endParaRPr lang="en-CA">
            <a:solidFill>
              <a:schemeClr val="accent3">
                <a:lumMod val="50000"/>
              </a:schemeClr>
            </a:solidFill>
          </a:endParaRPr>
        </a:p>
      </dgm:t>
    </dgm:pt>
    <dgm:pt modelId="{22E4E05C-376A-48DA-9D3A-A42AED855132}" type="sibTrans" cxnId="{672DA878-D393-463D-A849-33DFB1493967}">
      <dgm:prSet/>
      <dgm:spPr/>
      <dgm:t>
        <a:bodyPr/>
        <a:lstStyle/>
        <a:p>
          <a:endParaRPr lang="en-CA">
            <a:solidFill>
              <a:schemeClr val="accent3">
                <a:lumMod val="50000"/>
              </a:schemeClr>
            </a:solidFill>
          </a:endParaRPr>
        </a:p>
      </dgm:t>
    </dgm:pt>
    <dgm:pt modelId="{C48ED9CD-B196-CF4B-B2BA-BFCD6C6B424F}" type="pres">
      <dgm:prSet presAssocID="{9BF575F4-BC6D-49FA-9558-CF3BA51C95D9}" presName="linear" presStyleCnt="0">
        <dgm:presLayoutVars>
          <dgm:animLvl val="lvl"/>
          <dgm:resizeHandles val="exact"/>
        </dgm:presLayoutVars>
      </dgm:prSet>
      <dgm:spPr/>
      <dgm:t>
        <a:bodyPr/>
        <a:lstStyle/>
        <a:p>
          <a:endParaRPr lang="en-US"/>
        </a:p>
      </dgm:t>
    </dgm:pt>
    <dgm:pt modelId="{74119F15-9FA7-B74A-961A-EAA6B314C9AF}" type="pres">
      <dgm:prSet presAssocID="{8418AA3E-68C5-4E4F-9C08-26C0BA9B3A5D}" presName="parentText" presStyleLbl="node1" presStyleIdx="0" presStyleCnt="3">
        <dgm:presLayoutVars>
          <dgm:chMax val="0"/>
          <dgm:bulletEnabled val="1"/>
        </dgm:presLayoutVars>
      </dgm:prSet>
      <dgm:spPr/>
      <dgm:t>
        <a:bodyPr/>
        <a:lstStyle/>
        <a:p>
          <a:endParaRPr lang="en-US"/>
        </a:p>
      </dgm:t>
    </dgm:pt>
    <dgm:pt modelId="{E810DEFE-91EB-4F4E-A56A-A1C2D3CC37BE}" type="pres">
      <dgm:prSet presAssocID="{3F66D9A8-F7BE-4475-B6FE-B6CEDDD41A21}" presName="spacer" presStyleCnt="0"/>
      <dgm:spPr/>
    </dgm:pt>
    <dgm:pt modelId="{4CE8A9E4-5336-469E-88B6-7A5E082F84FB}" type="pres">
      <dgm:prSet presAssocID="{895B38CF-5878-4F55-AA03-23EDB4D9F59C}" presName="parentText" presStyleLbl="node1" presStyleIdx="1" presStyleCnt="3">
        <dgm:presLayoutVars>
          <dgm:chMax val="0"/>
          <dgm:bulletEnabled val="1"/>
        </dgm:presLayoutVars>
      </dgm:prSet>
      <dgm:spPr/>
      <dgm:t>
        <a:bodyPr/>
        <a:lstStyle/>
        <a:p>
          <a:endParaRPr lang="en-US"/>
        </a:p>
      </dgm:t>
    </dgm:pt>
    <dgm:pt modelId="{7EE5CCC7-9F04-4A3E-9AA7-67AE02176FA1}" type="pres">
      <dgm:prSet presAssocID="{C664A948-C251-45CF-B6DD-2459870E5533}" presName="spacer" presStyleCnt="0"/>
      <dgm:spPr/>
    </dgm:pt>
    <dgm:pt modelId="{3FD5ECDC-73A9-41F5-9E34-8C91FD794533}" type="pres">
      <dgm:prSet presAssocID="{0FFFBE76-4510-49D3-8B03-29468411F75B}" presName="parentText" presStyleLbl="node1" presStyleIdx="2" presStyleCnt="3">
        <dgm:presLayoutVars>
          <dgm:chMax val="0"/>
          <dgm:bulletEnabled val="1"/>
        </dgm:presLayoutVars>
      </dgm:prSet>
      <dgm:spPr/>
      <dgm:t>
        <a:bodyPr/>
        <a:lstStyle/>
        <a:p>
          <a:endParaRPr lang="en-US"/>
        </a:p>
      </dgm:t>
    </dgm:pt>
  </dgm:ptLst>
  <dgm:cxnLst>
    <dgm:cxn modelId="{672DA878-D393-463D-A849-33DFB1493967}" srcId="{9BF575F4-BC6D-49FA-9558-CF3BA51C95D9}" destId="{0FFFBE76-4510-49D3-8B03-29468411F75B}" srcOrd="2" destOrd="0" parTransId="{0DCC272D-325F-46CE-9332-2047E2F5D43E}" sibTransId="{22E4E05C-376A-48DA-9D3A-A42AED855132}"/>
    <dgm:cxn modelId="{051A1915-2CF7-4D0E-B6D4-F5975FE778DF}" srcId="{9BF575F4-BC6D-49FA-9558-CF3BA51C95D9}" destId="{8418AA3E-68C5-4E4F-9C08-26C0BA9B3A5D}" srcOrd="0" destOrd="0" parTransId="{B5BE6563-C138-4A2B-89E8-B9F6C388BBC5}" sibTransId="{3F66D9A8-F7BE-4475-B6FE-B6CEDDD41A21}"/>
    <dgm:cxn modelId="{AEA8DB45-9717-4049-917D-44E5E8461860}" srcId="{9BF575F4-BC6D-49FA-9558-CF3BA51C95D9}" destId="{895B38CF-5878-4F55-AA03-23EDB4D9F59C}" srcOrd="1" destOrd="0" parTransId="{57504E0E-4247-4465-A233-9DF797896A3B}" sibTransId="{C664A948-C251-45CF-B6DD-2459870E5533}"/>
    <dgm:cxn modelId="{58B03A02-878F-43B4-9C8A-2DE931763AA2}" type="presOf" srcId="{0FFFBE76-4510-49D3-8B03-29468411F75B}" destId="{3FD5ECDC-73A9-41F5-9E34-8C91FD794533}" srcOrd="0" destOrd="0" presId="urn:microsoft.com/office/officeart/2005/8/layout/vList2"/>
    <dgm:cxn modelId="{5D1E97DE-0660-9849-95AE-1B3F786DC7A7}" type="presOf" srcId="{9BF575F4-BC6D-49FA-9558-CF3BA51C95D9}" destId="{C48ED9CD-B196-CF4B-B2BA-BFCD6C6B424F}" srcOrd="0" destOrd="0" presId="urn:microsoft.com/office/officeart/2005/8/layout/vList2"/>
    <dgm:cxn modelId="{46BBD84E-7496-428A-A4BF-FF0F96666A46}" type="presOf" srcId="{895B38CF-5878-4F55-AA03-23EDB4D9F59C}" destId="{4CE8A9E4-5336-469E-88B6-7A5E082F84FB}" srcOrd="0" destOrd="0" presId="urn:microsoft.com/office/officeart/2005/8/layout/vList2"/>
    <dgm:cxn modelId="{5E5F1073-0890-504A-B727-C5AA9A9F1AED}" type="presOf" srcId="{8418AA3E-68C5-4E4F-9C08-26C0BA9B3A5D}" destId="{74119F15-9FA7-B74A-961A-EAA6B314C9AF}" srcOrd="0" destOrd="0" presId="urn:microsoft.com/office/officeart/2005/8/layout/vList2"/>
    <dgm:cxn modelId="{05FA21AA-67F9-434B-9553-C9B6C5EF6BB9}" type="presParOf" srcId="{C48ED9CD-B196-CF4B-B2BA-BFCD6C6B424F}" destId="{74119F15-9FA7-B74A-961A-EAA6B314C9AF}" srcOrd="0" destOrd="0" presId="urn:microsoft.com/office/officeart/2005/8/layout/vList2"/>
    <dgm:cxn modelId="{E813F234-14C3-4BB8-A610-3601C65BCFA3}" type="presParOf" srcId="{C48ED9CD-B196-CF4B-B2BA-BFCD6C6B424F}" destId="{E810DEFE-91EB-4F4E-A56A-A1C2D3CC37BE}" srcOrd="1" destOrd="0" presId="urn:microsoft.com/office/officeart/2005/8/layout/vList2"/>
    <dgm:cxn modelId="{DC3E22EF-ADED-4EB2-B323-BC0BA9943F9B}" type="presParOf" srcId="{C48ED9CD-B196-CF4B-B2BA-BFCD6C6B424F}" destId="{4CE8A9E4-5336-469E-88B6-7A5E082F84FB}" srcOrd="2" destOrd="0" presId="urn:microsoft.com/office/officeart/2005/8/layout/vList2"/>
    <dgm:cxn modelId="{5346344C-1379-435D-BA97-5BE025263267}" type="presParOf" srcId="{C48ED9CD-B196-CF4B-B2BA-BFCD6C6B424F}" destId="{7EE5CCC7-9F04-4A3E-9AA7-67AE02176FA1}" srcOrd="3" destOrd="0" presId="urn:microsoft.com/office/officeart/2005/8/layout/vList2"/>
    <dgm:cxn modelId="{4E561167-77C5-4D90-A89F-D3813DB90D8D}" type="presParOf" srcId="{C48ED9CD-B196-CF4B-B2BA-BFCD6C6B424F}" destId="{3FD5ECDC-73A9-41F5-9E34-8C91FD794533}"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9E4C2-1EC7-4B2D-AD89-76151C4E44C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4F7B145B-5477-4FF3-A430-4EBD73B7B5A9}">
      <dgm:prSet custT="1"/>
      <dgm:spPr>
        <a:solidFill>
          <a:srgbClr val="C00000"/>
        </a:solidFill>
      </dgm:spPr>
      <dgm:t>
        <a:bodyPr/>
        <a:lstStyle/>
        <a:p>
          <a:r>
            <a:rPr lang="en-US" sz="1800" b="1" dirty="0"/>
            <a:t>Faculties will be responsible for: </a:t>
          </a:r>
          <a:endParaRPr lang="en-CA" sz="1800" dirty="0"/>
        </a:p>
      </dgm:t>
    </dgm:pt>
    <dgm:pt modelId="{EA597ACF-42C9-460A-A005-B5784C2FF6E1}" type="parTrans" cxnId="{D5DE8FE4-6378-4D5A-A128-E6B1C96AE531}">
      <dgm:prSet/>
      <dgm:spPr/>
      <dgm:t>
        <a:bodyPr/>
        <a:lstStyle/>
        <a:p>
          <a:endParaRPr lang="en-CA"/>
        </a:p>
      </dgm:t>
    </dgm:pt>
    <dgm:pt modelId="{63BC6DD0-1BF3-4672-8939-461185743661}" type="sibTrans" cxnId="{D5DE8FE4-6378-4D5A-A128-E6B1C96AE531}">
      <dgm:prSet/>
      <dgm:spPr/>
      <dgm:t>
        <a:bodyPr/>
        <a:lstStyle/>
        <a:p>
          <a:endParaRPr lang="en-CA"/>
        </a:p>
      </dgm:t>
    </dgm:pt>
    <dgm:pt modelId="{C988609A-F0B6-43E1-8558-3DDB34C7B20F}">
      <dgm:prSet custT="1"/>
      <dgm:spPr>
        <a:solidFill>
          <a:srgbClr val="C00000"/>
        </a:solidFill>
      </dgm:spPr>
      <dgm:t>
        <a:bodyPr/>
        <a:lstStyle/>
        <a:p>
          <a:r>
            <a:rPr lang="en-US" sz="1300" dirty="0"/>
            <a:t>Ensuring that funding is available. Consequently, they are responsible for deficits that result from over-spending</a:t>
          </a:r>
          <a:endParaRPr lang="en-CA" sz="1300" dirty="0"/>
        </a:p>
      </dgm:t>
    </dgm:pt>
    <dgm:pt modelId="{E4E4134E-8F69-48B5-9AA3-422F23AD24C1}" type="parTrans" cxnId="{2CBDD1E4-1E60-40BD-9758-95953104CCD0}">
      <dgm:prSet/>
      <dgm:spPr/>
      <dgm:t>
        <a:bodyPr/>
        <a:lstStyle/>
        <a:p>
          <a:endParaRPr lang="en-CA"/>
        </a:p>
      </dgm:t>
    </dgm:pt>
    <dgm:pt modelId="{4553E5E6-3F24-4A2C-BD22-FB6E20C5AFD4}" type="sibTrans" cxnId="{2CBDD1E4-1E60-40BD-9758-95953104CCD0}">
      <dgm:prSet/>
      <dgm:spPr/>
      <dgm:t>
        <a:bodyPr/>
        <a:lstStyle/>
        <a:p>
          <a:endParaRPr lang="en-CA"/>
        </a:p>
      </dgm:t>
    </dgm:pt>
    <dgm:pt modelId="{E6FCCD21-90C4-4981-B906-F1FC3B0FAEB3}">
      <dgm:prSet custT="1"/>
      <dgm:spPr>
        <a:solidFill>
          <a:srgbClr val="C00000"/>
        </a:solidFill>
      </dgm:spPr>
      <dgm:t>
        <a:bodyPr/>
        <a:lstStyle/>
        <a:p>
          <a:r>
            <a:rPr lang="en-US" sz="1300" dirty="0"/>
            <a:t>Ensuring that expenditures comply with SFU policies</a:t>
          </a:r>
          <a:endParaRPr lang="en-CA" sz="1300" dirty="0"/>
        </a:p>
      </dgm:t>
    </dgm:pt>
    <dgm:pt modelId="{77D3F1C0-DBE0-4DDC-AF38-9A8B8A6BC662}" type="parTrans" cxnId="{29D13483-7649-4F2B-9182-DB8923E79459}">
      <dgm:prSet/>
      <dgm:spPr/>
      <dgm:t>
        <a:bodyPr/>
        <a:lstStyle/>
        <a:p>
          <a:endParaRPr lang="en-CA"/>
        </a:p>
      </dgm:t>
    </dgm:pt>
    <dgm:pt modelId="{991C4955-0189-483D-BF24-677BF339428F}" type="sibTrans" cxnId="{29D13483-7649-4F2B-9182-DB8923E79459}">
      <dgm:prSet/>
      <dgm:spPr/>
      <dgm:t>
        <a:bodyPr/>
        <a:lstStyle/>
        <a:p>
          <a:endParaRPr lang="en-CA"/>
        </a:p>
      </dgm:t>
    </dgm:pt>
    <dgm:pt modelId="{9F0458E7-0871-40FE-BE6D-CC3693589219}">
      <dgm:prSet custT="1"/>
      <dgm:spPr>
        <a:solidFill>
          <a:srgbClr val="C00000"/>
        </a:solidFill>
      </dgm:spPr>
      <dgm:t>
        <a:bodyPr/>
        <a:lstStyle/>
        <a:p>
          <a:r>
            <a:rPr lang="en-US" sz="1300" dirty="0"/>
            <a:t>Ensuring that expenditures are eligible for reimbursement from sponsors</a:t>
          </a:r>
          <a:endParaRPr lang="en-CA" sz="1300" dirty="0"/>
        </a:p>
      </dgm:t>
    </dgm:pt>
    <dgm:pt modelId="{331C8F87-B6D0-454E-ABBB-586B9FB8FEF5}" type="parTrans" cxnId="{723CC3F4-6C41-4163-B757-7422462E35C1}">
      <dgm:prSet/>
      <dgm:spPr/>
      <dgm:t>
        <a:bodyPr/>
        <a:lstStyle/>
        <a:p>
          <a:endParaRPr lang="en-CA"/>
        </a:p>
      </dgm:t>
    </dgm:pt>
    <dgm:pt modelId="{25BFB41E-BB70-4F06-9CDD-864FB4AF6366}" type="sibTrans" cxnId="{723CC3F4-6C41-4163-B757-7422462E35C1}">
      <dgm:prSet/>
      <dgm:spPr/>
      <dgm:t>
        <a:bodyPr/>
        <a:lstStyle/>
        <a:p>
          <a:endParaRPr lang="en-CA"/>
        </a:p>
      </dgm:t>
    </dgm:pt>
    <dgm:pt modelId="{A010BF34-A475-4466-B56B-AA5DBFE3BF9E}">
      <dgm:prSet custT="1"/>
      <dgm:spPr>
        <a:solidFill>
          <a:srgbClr val="C00000"/>
        </a:solidFill>
      </dgm:spPr>
      <dgm:t>
        <a:bodyPr/>
        <a:lstStyle/>
        <a:p>
          <a:r>
            <a:rPr lang="en-US" sz="1800" b="1" dirty="0"/>
            <a:t>Finance will be responsible for: </a:t>
          </a:r>
          <a:endParaRPr lang="en-CA" sz="1800" b="1" dirty="0"/>
        </a:p>
      </dgm:t>
    </dgm:pt>
    <dgm:pt modelId="{FAF82BF4-8390-4A44-840F-FE0D472D9C52}" type="parTrans" cxnId="{12EDB428-B2E9-4210-B0AF-FE5E7354CC57}">
      <dgm:prSet/>
      <dgm:spPr/>
      <dgm:t>
        <a:bodyPr/>
        <a:lstStyle/>
        <a:p>
          <a:endParaRPr lang="en-CA"/>
        </a:p>
      </dgm:t>
    </dgm:pt>
    <dgm:pt modelId="{DE224F7A-B54A-4B8A-8A71-C485C47E3CFA}" type="sibTrans" cxnId="{12EDB428-B2E9-4210-B0AF-FE5E7354CC57}">
      <dgm:prSet/>
      <dgm:spPr/>
      <dgm:t>
        <a:bodyPr/>
        <a:lstStyle/>
        <a:p>
          <a:endParaRPr lang="en-CA"/>
        </a:p>
      </dgm:t>
    </dgm:pt>
    <dgm:pt modelId="{EC350458-A593-4FB0-A3AB-015175A4F787}">
      <dgm:prSet/>
      <dgm:spPr>
        <a:solidFill>
          <a:srgbClr val="C00000"/>
        </a:solidFill>
      </dgm:spPr>
      <dgm:t>
        <a:bodyPr/>
        <a:lstStyle/>
        <a:p>
          <a:endParaRPr lang="en-CA" sz="1200" dirty="0"/>
        </a:p>
      </dgm:t>
    </dgm:pt>
    <dgm:pt modelId="{66C6E180-2175-4A4E-B043-09FDDDB022DB}" type="parTrans" cxnId="{8EB69FB5-C348-4081-8902-33E676B1FDEF}">
      <dgm:prSet/>
      <dgm:spPr/>
      <dgm:t>
        <a:bodyPr/>
        <a:lstStyle/>
        <a:p>
          <a:endParaRPr lang="en-CA"/>
        </a:p>
      </dgm:t>
    </dgm:pt>
    <dgm:pt modelId="{C8379A37-B9F8-4C83-8A73-A76787EF29D4}" type="sibTrans" cxnId="{8EB69FB5-C348-4081-8902-33E676B1FDEF}">
      <dgm:prSet/>
      <dgm:spPr/>
      <dgm:t>
        <a:bodyPr/>
        <a:lstStyle/>
        <a:p>
          <a:endParaRPr lang="en-CA"/>
        </a:p>
      </dgm:t>
    </dgm:pt>
    <dgm:pt modelId="{6343389B-9EEA-4648-B2EA-738AF46BEE05}">
      <dgm:prSet/>
      <dgm:spPr>
        <a:solidFill>
          <a:srgbClr val="C00000"/>
        </a:solidFill>
      </dgm:spPr>
      <dgm:t>
        <a:bodyPr/>
        <a:lstStyle/>
        <a:p>
          <a:r>
            <a:rPr lang="en-US" sz="1300" dirty="0"/>
            <a:t>PST, GST compliance, customs and duties  may apply charges if required</a:t>
          </a:r>
          <a:endParaRPr lang="en-CA" sz="1300" dirty="0"/>
        </a:p>
      </dgm:t>
    </dgm:pt>
    <dgm:pt modelId="{33E11229-841E-4C3A-A31A-4E2778C4F822}" type="parTrans" cxnId="{652337D3-C709-411F-852A-A4E8345CC6A9}">
      <dgm:prSet/>
      <dgm:spPr/>
      <dgm:t>
        <a:bodyPr/>
        <a:lstStyle/>
        <a:p>
          <a:endParaRPr lang="en-CA"/>
        </a:p>
      </dgm:t>
    </dgm:pt>
    <dgm:pt modelId="{957E1EF9-C90F-43D0-B983-939299D76B46}" type="sibTrans" cxnId="{652337D3-C709-411F-852A-A4E8345CC6A9}">
      <dgm:prSet/>
      <dgm:spPr/>
      <dgm:t>
        <a:bodyPr/>
        <a:lstStyle/>
        <a:p>
          <a:endParaRPr lang="en-CA"/>
        </a:p>
      </dgm:t>
    </dgm:pt>
    <dgm:pt modelId="{A472BC06-9ECC-4C55-95C5-7526E8409D25}">
      <dgm:prSet/>
      <dgm:spPr>
        <a:solidFill>
          <a:srgbClr val="C00000"/>
        </a:solidFill>
      </dgm:spPr>
      <dgm:t>
        <a:bodyPr/>
        <a:lstStyle/>
        <a:p>
          <a:r>
            <a:rPr lang="en-US" sz="1300" dirty="0"/>
            <a:t>Validation that the approver is authorized (e.g. SAM verification)</a:t>
          </a:r>
          <a:endParaRPr lang="en-CA" sz="1300" dirty="0"/>
        </a:p>
      </dgm:t>
    </dgm:pt>
    <dgm:pt modelId="{DC828C9E-5CDD-4DE4-A27A-E1E245EF9A35}" type="parTrans" cxnId="{6B528107-C052-455D-BCE7-7FF8D8768BA4}">
      <dgm:prSet/>
      <dgm:spPr/>
      <dgm:t>
        <a:bodyPr/>
        <a:lstStyle/>
        <a:p>
          <a:endParaRPr lang="en-CA"/>
        </a:p>
      </dgm:t>
    </dgm:pt>
    <dgm:pt modelId="{56FA8601-07E8-411E-9488-AF94801E9760}" type="sibTrans" cxnId="{6B528107-C052-455D-BCE7-7FF8D8768BA4}">
      <dgm:prSet/>
      <dgm:spPr/>
      <dgm:t>
        <a:bodyPr/>
        <a:lstStyle/>
        <a:p>
          <a:endParaRPr lang="en-CA"/>
        </a:p>
      </dgm:t>
    </dgm:pt>
    <dgm:pt modelId="{8AAD4B2D-36AE-40EF-876A-C5E559F41C86}">
      <dgm:prSet/>
      <dgm:spPr>
        <a:solidFill>
          <a:srgbClr val="C00000"/>
        </a:solidFill>
      </dgm:spPr>
      <dgm:t>
        <a:bodyPr/>
        <a:lstStyle/>
        <a:p>
          <a:r>
            <a:rPr lang="en-US" sz="1300" dirty="0"/>
            <a:t>For PAF’s, RPI or FR will be responsible for confirming appointment </a:t>
          </a:r>
          <a:endParaRPr lang="en-CA" sz="1300" dirty="0"/>
        </a:p>
      </dgm:t>
    </dgm:pt>
    <dgm:pt modelId="{D122885A-7332-4599-9B9D-29A597824D77}" type="parTrans" cxnId="{E3FB25DB-1E8D-4055-A9D0-4C5E525AB34C}">
      <dgm:prSet/>
      <dgm:spPr/>
      <dgm:t>
        <a:bodyPr/>
        <a:lstStyle/>
        <a:p>
          <a:endParaRPr lang="en-CA"/>
        </a:p>
      </dgm:t>
    </dgm:pt>
    <dgm:pt modelId="{B2AE0A0A-FE8E-4C7F-B419-C8A4295994E7}" type="sibTrans" cxnId="{E3FB25DB-1E8D-4055-A9D0-4C5E525AB34C}">
      <dgm:prSet/>
      <dgm:spPr/>
      <dgm:t>
        <a:bodyPr/>
        <a:lstStyle/>
        <a:p>
          <a:endParaRPr lang="en-CA"/>
        </a:p>
      </dgm:t>
    </dgm:pt>
    <dgm:pt modelId="{43EEE5C9-AF02-4411-A539-FF3B3052D4F5}">
      <dgm:prSet/>
      <dgm:spPr>
        <a:solidFill>
          <a:srgbClr val="C00000"/>
        </a:solidFill>
      </dgm:spPr>
      <dgm:t>
        <a:bodyPr/>
        <a:lstStyle/>
        <a:p>
          <a:r>
            <a:rPr lang="en-US" sz="1300" dirty="0"/>
            <a:t>Perform spot audits of processed transactions (e.g. after the expense has been paid) to test for compliance with SFU policy and sponsor requirements </a:t>
          </a:r>
          <a:endParaRPr lang="en-CA" sz="1300" dirty="0"/>
        </a:p>
      </dgm:t>
    </dgm:pt>
    <dgm:pt modelId="{72655664-E07D-4222-AEC7-B3710DFB7DDE}" type="parTrans" cxnId="{4C062D32-0D75-4AF4-992A-5D62BBCC867D}">
      <dgm:prSet/>
      <dgm:spPr/>
      <dgm:t>
        <a:bodyPr/>
        <a:lstStyle/>
        <a:p>
          <a:endParaRPr lang="en-CA"/>
        </a:p>
      </dgm:t>
    </dgm:pt>
    <dgm:pt modelId="{21EF800F-0552-4AE2-835A-CBFC97B24C34}" type="sibTrans" cxnId="{4C062D32-0D75-4AF4-992A-5D62BBCC867D}">
      <dgm:prSet/>
      <dgm:spPr/>
      <dgm:t>
        <a:bodyPr/>
        <a:lstStyle/>
        <a:p>
          <a:endParaRPr lang="en-CA"/>
        </a:p>
      </dgm:t>
    </dgm:pt>
    <dgm:pt modelId="{3F1CF2ED-F29C-4D67-8C9B-A71D28A12541}" type="pres">
      <dgm:prSet presAssocID="{13C9E4C2-1EC7-4B2D-AD89-76151C4E44C9}" presName="linearFlow" presStyleCnt="0">
        <dgm:presLayoutVars>
          <dgm:dir/>
          <dgm:resizeHandles val="exact"/>
        </dgm:presLayoutVars>
      </dgm:prSet>
      <dgm:spPr/>
      <dgm:t>
        <a:bodyPr/>
        <a:lstStyle/>
        <a:p>
          <a:endParaRPr lang="en-US"/>
        </a:p>
      </dgm:t>
    </dgm:pt>
    <dgm:pt modelId="{9D5B6FB5-110B-4302-8539-014A9456B120}" type="pres">
      <dgm:prSet presAssocID="{4F7B145B-5477-4FF3-A430-4EBD73B7B5A9}" presName="composite" presStyleCnt="0"/>
      <dgm:spPr/>
    </dgm:pt>
    <dgm:pt modelId="{2982FD60-4F59-467B-96A0-710A9BF4552F}" type="pres">
      <dgm:prSet presAssocID="{4F7B145B-5477-4FF3-A430-4EBD73B7B5A9}" presName="imgShp" presStyleLbl="fgImgPlace1" presStyleIdx="0" presStyleCnt="2"/>
      <dgm:spPr>
        <a:solidFill>
          <a:srgbClr val="F7C9D0"/>
        </a:solidFill>
        <a:ln>
          <a:solidFill>
            <a:srgbClr val="F7C9D0"/>
          </a:solidFill>
        </a:ln>
      </dgm:spPr>
    </dgm:pt>
    <dgm:pt modelId="{872B48DC-0865-4B2B-A2A8-A3946270D77E}" type="pres">
      <dgm:prSet presAssocID="{4F7B145B-5477-4FF3-A430-4EBD73B7B5A9}" presName="txShp" presStyleLbl="node1" presStyleIdx="0" presStyleCnt="2" custScaleX="108302" custScaleY="80252" custLinFactNeighborX="8872" custLinFactNeighborY="463">
        <dgm:presLayoutVars>
          <dgm:bulletEnabled val="1"/>
        </dgm:presLayoutVars>
      </dgm:prSet>
      <dgm:spPr/>
      <dgm:t>
        <a:bodyPr/>
        <a:lstStyle/>
        <a:p>
          <a:endParaRPr lang="en-US"/>
        </a:p>
      </dgm:t>
    </dgm:pt>
    <dgm:pt modelId="{4B67C594-2014-4374-9CC6-C807B26B67F9}" type="pres">
      <dgm:prSet presAssocID="{63BC6DD0-1BF3-4672-8939-461185743661}" presName="spacing" presStyleCnt="0"/>
      <dgm:spPr/>
    </dgm:pt>
    <dgm:pt modelId="{58EB1394-1E78-40A4-886D-BC0C70EF2D80}" type="pres">
      <dgm:prSet presAssocID="{A010BF34-A475-4466-B56B-AA5DBFE3BF9E}" presName="composite" presStyleCnt="0"/>
      <dgm:spPr/>
    </dgm:pt>
    <dgm:pt modelId="{80B4A819-BE5D-4079-BFE1-FDC141C15DBA}" type="pres">
      <dgm:prSet presAssocID="{A010BF34-A475-4466-B56B-AA5DBFE3BF9E}" presName="imgShp" presStyleLbl="fgImgPlace1" presStyleIdx="1" presStyleCnt="2" custLinFactNeighborX="-1329" custLinFactNeighborY="-7437"/>
      <dgm:spPr>
        <a:solidFill>
          <a:srgbClr val="F7C9D0"/>
        </a:solidFill>
      </dgm:spPr>
    </dgm:pt>
    <dgm:pt modelId="{1FE90DBD-64E0-4EDB-A886-69C7EA163F13}" type="pres">
      <dgm:prSet presAssocID="{A010BF34-A475-4466-B56B-AA5DBFE3BF9E}" presName="txShp" presStyleLbl="node1" presStyleIdx="1" presStyleCnt="2" custScaleX="115104" custScaleY="88644" custLinFactNeighborX="8123" custLinFactNeighborY="-7753">
        <dgm:presLayoutVars>
          <dgm:bulletEnabled val="1"/>
        </dgm:presLayoutVars>
      </dgm:prSet>
      <dgm:spPr/>
      <dgm:t>
        <a:bodyPr/>
        <a:lstStyle/>
        <a:p>
          <a:endParaRPr lang="en-US"/>
        </a:p>
      </dgm:t>
    </dgm:pt>
  </dgm:ptLst>
  <dgm:cxnLst>
    <dgm:cxn modelId="{BABD0389-1B26-41C6-AE56-CADE4956D826}" type="presOf" srcId="{C988609A-F0B6-43E1-8558-3DDB34C7B20F}" destId="{872B48DC-0865-4B2B-A2A8-A3946270D77E}" srcOrd="0" destOrd="1" presId="urn:microsoft.com/office/officeart/2005/8/layout/vList3"/>
    <dgm:cxn modelId="{12EDB428-B2E9-4210-B0AF-FE5E7354CC57}" srcId="{13C9E4C2-1EC7-4B2D-AD89-76151C4E44C9}" destId="{A010BF34-A475-4466-B56B-AA5DBFE3BF9E}" srcOrd="1" destOrd="0" parTransId="{FAF82BF4-8390-4A44-840F-FE0D472D9C52}" sibTransId="{DE224F7A-B54A-4B8A-8A71-C485C47E3CFA}"/>
    <dgm:cxn modelId="{7BBBF029-8463-4B7B-9F42-AA353E53D83A}" type="presOf" srcId="{43EEE5C9-AF02-4411-A539-FF3B3052D4F5}" destId="{1FE90DBD-64E0-4EDB-A886-69C7EA163F13}" srcOrd="0" destOrd="4" presId="urn:microsoft.com/office/officeart/2005/8/layout/vList3"/>
    <dgm:cxn modelId="{8EB69FB5-C348-4081-8902-33E676B1FDEF}" srcId="{4F7B145B-5477-4FF3-A430-4EBD73B7B5A9}" destId="{EC350458-A593-4FB0-A3AB-015175A4F787}" srcOrd="3" destOrd="0" parTransId="{66C6E180-2175-4A4E-B043-09FDDDB022DB}" sibTransId="{C8379A37-B9F8-4C83-8A73-A76787EF29D4}"/>
    <dgm:cxn modelId="{A58B4EA2-6ABC-4771-9227-DF9800548211}" type="presOf" srcId="{9F0458E7-0871-40FE-BE6D-CC3693589219}" destId="{872B48DC-0865-4B2B-A2A8-A3946270D77E}" srcOrd="0" destOrd="3" presId="urn:microsoft.com/office/officeart/2005/8/layout/vList3"/>
    <dgm:cxn modelId="{15BD7B3E-E851-4276-A944-F45C902865DD}" type="presOf" srcId="{EC350458-A593-4FB0-A3AB-015175A4F787}" destId="{872B48DC-0865-4B2B-A2A8-A3946270D77E}" srcOrd="0" destOrd="4" presId="urn:microsoft.com/office/officeart/2005/8/layout/vList3"/>
    <dgm:cxn modelId="{0089D7C8-AD21-43F6-B7BC-9971B136BC42}" type="presOf" srcId="{4F7B145B-5477-4FF3-A430-4EBD73B7B5A9}" destId="{872B48DC-0865-4B2B-A2A8-A3946270D77E}" srcOrd="0" destOrd="0" presId="urn:microsoft.com/office/officeart/2005/8/layout/vList3"/>
    <dgm:cxn modelId="{29D13483-7649-4F2B-9182-DB8923E79459}" srcId="{4F7B145B-5477-4FF3-A430-4EBD73B7B5A9}" destId="{E6FCCD21-90C4-4981-B906-F1FC3B0FAEB3}" srcOrd="1" destOrd="0" parTransId="{77D3F1C0-DBE0-4DDC-AF38-9A8B8A6BC662}" sibTransId="{991C4955-0189-483D-BF24-677BF339428F}"/>
    <dgm:cxn modelId="{E3FB25DB-1E8D-4055-A9D0-4C5E525AB34C}" srcId="{A010BF34-A475-4466-B56B-AA5DBFE3BF9E}" destId="{8AAD4B2D-36AE-40EF-876A-C5E559F41C86}" srcOrd="2" destOrd="0" parTransId="{D122885A-7332-4599-9B9D-29A597824D77}" sibTransId="{B2AE0A0A-FE8E-4C7F-B419-C8A4295994E7}"/>
    <dgm:cxn modelId="{4C062D32-0D75-4AF4-992A-5D62BBCC867D}" srcId="{A010BF34-A475-4466-B56B-AA5DBFE3BF9E}" destId="{43EEE5C9-AF02-4411-A539-FF3B3052D4F5}" srcOrd="3" destOrd="0" parTransId="{72655664-E07D-4222-AEC7-B3710DFB7DDE}" sibTransId="{21EF800F-0552-4AE2-835A-CBFC97B24C34}"/>
    <dgm:cxn modelId="{EC3ABD54-B5FD-48EC-9B75-AA834D5FDBFA}" type="presOf" srcId="{6343389B-9EEA-4648-B2EA-738AF46BEE05}" destId="{1FE90DBD-64E0-4EDB-A886-69C7EA163F13}" srcOrd="0" destOrd="1" presId="urn:microsoft.com/office/officeart/2005/8/layout/vList3"/>
    <dgm:cxn modelId="{D5DE8FE4-6378-4D5A-A128-E6B1C96AE531}" srcId="{13C9E4C2-1EC7-4B2D-AD89-76151C4E44C9}" destId="{4F7B145B-5477-4FF3-A430-4EBD73B7B5A9}" srcOrd="0" destOrd="0" parTransId="{EA597ACF-42C9-460A-A005-B5784C2FF6E1}" sibTransId="{63BC6DD0-1BF3-4672-8939-461185743661}"/>
    <dgm:cxn modelId="{8BC9F710-77FE-4236-945B-1887D36D9A44}" type="presOf" srcId="{8AAD4B2D-36AE-40EF-876A-C5E559F41C86}" destId="{1FE90DBD-64E0-4EDB-A886-69C7EA163F13}" srcOrd="0" destOrd="3" presId="urn:microsoft.com/office/officeart/2005/8/layout/vList3"/>
    <dgm:cxn modelId="{BAA934DA-3CA3-4FFE-9597-62833289DD74}" type="presOf" srcId="{A010BF34-A475-4466-B56B-AA5DBFE3BF9E}" destId="{1FE90DBD-64E0-4EDB-A886-69C7EA163F13}" srcOrd="0" destOrd="0" presId="urn:microsoft.com/office/officeart/2005/8/layout/vList3"/>
    <dgm:cxn modelId="{652337D3-C709-411F-852A-A4E8345CC6A9}" srcId="{A010BF34-A475-4466-B56B-AA5DBFE3BF9E}" destId="{6343389B-9EEA-4648-B2EA-738AF46BEE05}" srcOrd="0" destOrd="0" parTransId="{33E11229-841E-4C3A-A31A-4E2778C4F822}" sibTransId="{957E1EF9-C90F-43D0-B983-939299D76B46}"/>
    <dgm:cxn modelId="{6B528107-C052-455D-BCE7-7FF8D8768BA4}" srcId="{A010BF34-A475-4466-B56B-AA5DBFE3BF9E}" destId="{A472BC06-9ECC-4C55-95C5-7526E8409D25}" srcOrd="1" destOrd="0" parTransId="{DC828C9E-5CDD-4DE4-A27A-E1E245EF9A35}" sibTransId="{56FA8601-07E8-411E-9488-AF94801E9760}"/>
    <dgm:cxn modelId="{A6DE3672-4DA7-400D-B1BE-7C5452124031}" type="presOf" srcId="{E6FCCD21-90C4-4981-B906-F1FC3B0FAEB3}" destId="{872B48DC-0865-4B2B-A2A8-A3946270D77E}" srcOrd="0" destOrd="2" presId="urn:microsoft.com/office/officeart/2005/8/layout/vList3"/>
    <dgm:cxn modelId="{2CBDD1E4-1E60-40BD-9758-95953104CCD0}" srcId="{4F7B145B-5477-4FF3-A430-4EBD73B7B5A9}" destId="{C988609A-F0B6-43E1-8558-3DDB34C7B20F}" srcOrd="0" destOrd="0" parTransId="{E4E4134E-8F69-48B5-9AA3-422F23AD24C1}" sibTransId="{4553E5E6-3F24-4A2C-BD22-FB6E20C5AFD4}"/>
    <dgm:cxn modelId="{0EEE1512-01FB-460F-9A9E-9A400518E061}" type="presOf" srcId="{A472BC06-9ECC-4C55-95C5-7526E8409D25}" destId="{1FE90DBD-64E0-4EDB-A886-69C7EA163F13}" srcOrd="0" destOrd="2" presId="urn:microsoft.com/office/officeart/2005/8/layout/vList3"/>
    <dgm:cxn modelId="{3E57B5A5-E8A4-4291-8C37-A282DCA2A2E2}" type="presOf" srcId="{13C9E4C2-1EC7-4B2D-AD89-76151C4E44C9}" destId="{3F1CF2ED-F29C-4D67-8C9B-A71D28A12541}" srcOrd="0" destOrd="0" presId="urn:microsoft.com/office/officeart/2005/8/layout/vList3"/>
    <dgm:cxn modelId="{723CC3F4-6C41-4163-B757-7422462E35C1}" srcId="{4F7B145B-5477-4FF3-A430-4EBD73B7B5A9}" destId="{9F0458E7-0871-40FE-BE6D-CC3693589219}" srcOrd="2" destOrd="0" parTransId="{331C8F87-B6D0-454E-ABBB-586B9FB8FEF5}" sibTransId="{25BFB41E-BB70-4F06-9CDD-864FB4AF6366}"/>
    <dgm:cxn modelId="{F3C61B91-D5B6-4052-B248-A4E008A06A2A}" type="presParOf" srcId="{3F1CF2ED-F29C-4D67-8C9B-A71D28A12541}" destId="{9D5B6FB5-110B-4302-8539-014A9456B120}" srcOrd="0" destOrd="0" presId="urn:microsoft.com/office/officeart/2005/8/layout/vList3"/>
    <dgm:cxn modelId="{CD2012AD-9DAD-4F97-A831-35405034C23C}" type="presParOf" srcId="{9D5B6FB5-110B-4302-8539-014A9456B120}" destId="{2982FD60-4F59-467B-96A0-710A9BF4552F}" srcOrd="0" destOrd="0" presId="urn:microsoft.com/office/officeart/2005/8/layout/vList3"/>
    <dgm:cxn modelId="{DBEFD500-65DB-4EB2-A867-9BCD20FB18A1}" type="presParOf" srcId="{9D5B6FB5-110B-4302-8539-014A9456B120}" destId="{872B48DC-0865-4B2B-A2A8-A3946270D77E}" srcOrd="1" destOrd="0" presId="urn:microsoft.com/office/officeart/2005/8/layout/vList3"/>
    <dgm:cxn modelId="{2E531CA0-F08A-49D5-990E-BA21A7FCAB2F}" type="presParOf" srcId="{3F1CF2ED-F29C-4D67-8C9B-A71D28A12541}" destId="{4B67C594-2014-4374-9CC6-C807B26B67F9}" srcOrd="1" destOrd="0" presId="urn:microsoft.com/office/officeart/2005/8/layout/vList3"/>
    <dgm:cxn modelId="{44F6377B-64B6-462C-B615-F5D159045D60}" type="presParOf" srcId="{3F1CF2ED-F29C-4D67-8C9B-A71D28A12541}" destId="{58EB1394-1E78-40A4-886D-BC0C70EF2D80}" srcOrd="2" destOrd="0" presId="urn:microsoft.com/office/officeart/2005/8/layout/vList3"/>
    <dgm:cxn modelId="{0A059AB4-2475-4F35-971D-BD30492147BD}" type="presParOf" srcId="{58EB1394-1E78-40A4-886D-BC0C70EF2D80}" destId="{80B4A819-BE5D-4079-BFE1-FDC141C15DBA}" srcOrd="0" destOrd="0" presId="urn:microsoft.com/office/officeart/2005/8/layout/vList3"/>
    <dgm:cxn modelId="{087A0513-E984-4B84-BD25-F3DC88F24B18}" type="presParOf" srcId="{58EB1394-1E78-40A4-886D-BC0C70EF2D80}" destId="{1FE90DBD-64E0-4EDB-A886-69C7EA163F1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C9E4C2-1EC7-4B2D-AD89-76151C4E44C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4F7B145B-5477-4FF3-A430-4EBD73B7B5A9}">
      <dgm:prSet custT="1"/>
      <dgm:spPr>
        <a:solidFill>
          <a:srgbClr val="C00000"/>
        </a:solidFill>
      </dgm:spPr>
      <dgm:t>
        <a:bodyPr/>
        <a:lstStyle/>
        <a:p>
          <a:r>
            <a:rPr lang="en-US" sz="1800" b="1" dirty="0">
              <a:solidFill>
                <a:schemeClr val="bg1"/>
              </a:solidFill>
            </a:rPr>
            <a:t>RA will stop approving research expenditures</a:t>
          </a:r>
          <a:endParaRPr lang="en-CA" sz="1800" dirty="0">
            <a:solidFill>
              <a:schemeClr val="bg1"/>
            </a:solidFill>
          </a:endParaRPr>
        </a:p>
      </dgm:t>
    </dgm:pt>
    <dgm:pt modelId="{EA597ACF-42C9-460A-A005-B5784C2FF6E1}" type="parTrans" cxnId="{D5DE8FE4-6378-4D5A-A128-E6B1C96AE531}">
      <dgm:prSet/>
      <dgm:spPr/>
      <dgm:t>
        <a:bodyPr/>
        <a:lstStyle/>
        <a:p>
          <a:endParaRPr lang="en-CA" sz="1200">
            <a:solidFill>
              <a:schemeClr val="bg1"/>
            </a:solidFill>
          </a:endParaRPr>
        </a:p>
      </dgm:t>
    </dgm:pt>
    <dgm:pt modelId="{63BC6DD0-1BF3-4672-8939-461185743661}" type="sibTrans" cxnId="{D5DE8FE4-6378-4D5A-A128-E6B1C96AE531}">
      <dgm:prSet/>
      <dgm:spPr/>
      <dgm:t>
        <a:bodyPr/>
        <a:lstStyle/>
        <a:p>
          <a:endParaRPr lang="en-CA" sz="1200">
            <a:solidFill>
              <a:schemeClr val="bg1"/>
            </a:solidFill>
          </a:endParaRPr>
        </a:p>
      </dgm:t>
    </dgm:pt>
    <dgm:pt modelId="{A010BF34-A475-4466-B56B-AA5DBFE3BF9E}">
      <dgm:prSet custT="1"/>
      <dgm:spPr>
        <a:solidFill>
          <a:srgbClr val="C00000"/>
        </a:solidFill>
      </dgm:spPr>
      <dgm:t>
        <a:bodyPr/>
        <a:lstStyle/>
        <a:p>
          <a:r>
            <a:rPr lang="en-US" sz="1800" b="1" dirty="0">
              <a:solidFill>
                <a:schemeClr val="bg1"/>
              </a:solidFill>
              <a:latin typeface="+mn-lt"/>
            </a:rPr>
            <a:t>RA will continue to do the following: </a:t>
          </a:r>
          <a:endParaRPr lang="en-CA" sz="1800" b="1" dirty="0">
            <a:solidFill>
              <a:schemeClr val="bg1"/>
            </a:solidFill>
          </a:endParaRPr>
        </a:p>
      </dgm:t>
    </dgm:pt>
    <dgm:pt modelId="{FAF82BF4-8390-4A44-840F-FE0D472D9C52}" type="parTrans" cxnId="{12EDB428-B2E9-4210-B0AF-FE5E7354CC57}">
      <dgm:prSet/>
      <dgm:spPr/>
      <dgm:t>
        <a:bodyPr/>
        <a:lstStyle/>
        <a:p>
          <a:endParaRPr lang="en-CA" sz="1200">
            <a:solidFill>
              <a:schemeClr val="bg1"/>
            </a:solidFill>
          </a:endParaRPr>
        </a:p>
      </dgm:t>
    </dgm:pt>
    <dgm:pt modelId="{DE224F7A-B54A-4B8A-8A71-C485C47E3CFA}" type="sibTrans" cxnId="{12EDB428-B2E9-4210-B0AF-FE5E7354CC57}">
      <dgm:prSet/>
      <dgm:spPr/>
      <dgm:t>
        <a:bodyPr/>
        <a:lstStyle/>
        <a:p>
          <a:endParaRPr lang="en-CA" sz="1200">
            <a:solidFill>
              <a:schemeClr val="bg1"/>
            </a:solidFill>
          </a:endParaRPr>
        </a:p>
      </dgm:t>
    </dgm:pt>
    <dgm:pt modelId="{EC350458-A593-4FB0-A3AB-015175A4F787}">
      <dgm:prSet custT="1"/>
      <dgm:spPr>
        <a:solidFill>
          <a:srgbClr val="C00000"/>
        </a:solidFill>
      </dgm:spPr>
      <dgm:t>
        <a:bodyPr/>
        <a:lstStyle/>
        <a:p>
          <a:endParaRPr lang="en-CA" sz="1200" dirty="0">
            <a:solidFill>
              <a:schemeClr val="bg1"/>
            </a:solidFill>
          </a:endParaRPr>
        </a:p>
      </dgm:t>
    </dgm:pt>
    <dgm:pt modelId="{66C6E180-2175-4A4E-B043-09FDDDB022DB}" type="parTrans" cxnId="{8EB69FB5-C348-4081-8902-33E676B1FDEF}">
      <dgm:prSet/>
      <dgm:spPr/>
      <dgm:t>
        <a:bodyPr/>
        <a:lstStyle/>
        <a:p>
          <a:endParaRPr lang="en-CA" sz="1200">
            <a:solidFill>
              <a:schemeClr val="bg1"/>
            </a:solidFill>
          </a:endParaRPr>
        </a:p>
      </dgm:t>
    </dgm:pt>
    <dgm:pt modelId="{C8379A37-B9F8-4C83-8A73-A76787EF29D4}" type="sibTrans" cxnId="{8EB69FB5-C348-4081-8902-33E676B1FDEF}">
      <dgm:prSet/>
      <dgm:spPr/>
      <dgm:t>
        <a:bodyPr/>
        <a:lstStyle/>
        <a:p>
          <a:endParaRPr lang="en-CA" sz="1200">
            <a:solidFill>
              <a:schemeClr val="bg1"/>
            </a:solidFill>
          </a:endParaRPr>
        </a:p>
      </dgm:t>
    </dgm:pt>
    <dgm:pt modelId="{FCD04E2A-0704-4051-8EA0-FA2B9786CB7E}">
      <dgm:prSet custT="1"/>
      <dgm:spPr>
        <a:solidFill>
          <a:srgbClr val="C00000"/>
        </a:solidFill>
      </dgm:spPr>
      <dgm:t>
        <a:bodyPr/>
        <a:lstStyle/>
        <a:p>
          <a:r>
            <a:rPr lang="en-US" sz="1200" dirty="0">
              <a:solidFill>
                <a:schemeClr val="bg1"/>
              </a:solidFill>
              <a:latin typeface="+mn-lt"/>
            </a:rPr>
            <a:t>Report to sponsors (e.g. Form 300 for Tri-agency) </a:t>
          </a:r>
        </a:p>
      </dgm:t>
    </dgm:pt>
    <dgm:pt modelId="{EFC281EA-915F-4500-AD22-0430FD22C60B}" type="parTrans" cxnId="{BA2383A4-5833-46D9-BE83-7C3121A1EEF2}">
      <dgm:prSet/>
      <dgm:spPr/>
      <dgm:t>
        <a:bodyPr/>
        <a:lstStyle/>
        <a:p>
          <a:endParaRPr lang="en-CA" sz="1200">
            <a:solidFill>
              <a:schemeClr val="bg1"/>
            </a:solidFill>
          </a:endParaRPr>
        </a:p>
      </dgm:t>
    </dgm:pt>
    <dgm:pt modelId="{BE58925D-2FFB-49A7-A4BC-1A6C599AB0C7}" type="sibTrans" cxnId="{BA2383A4-5833-46D9-BE83-7C3121A1EEF2}">
      <dgm:prSet/>
      <dgm:spPr/>
      <dgm:t>
        <a:bodyPr/>
        <a:lstStyle/>
        <a:p>
          <a:endParaRPr lang="en-CA" sz="1200">
            <a:solidFill>
              <a:schemeClr val="bg1"/>
            </a:solidFill>
          </a:endParaRPr>
        </a:p>
      </dgm:t>
    </dgm:pt>
    <dgm:pt modelId="{B8DD903C-1DAA-4013-B412-D9C817C3D070}">
      <dgm:prSet custT="1"/>
      <dgm:spPr>
        <a:solidFill>
          <a:srgbClr val="C00000"/>
        </a:solidFill>
      </dgm:spPr>
      <dgm:t>
        <a:bodyPr/>
        <a:lstStyle/>
        <a:p>
          <a:r>
            <a:rPr lang="en-US" sz="1200" dirty="0">
              <a:solidFill>
                <a:schemeClr val="bg1"/>
              </a:solidFill>
              <a:latin typeface="+mn-lt"/>
            </a:rPr>
            <a:t>Be the knowledge centre for understand financial administration of research projects – the place to call if the faculty has questions </a:t>
          </a:r>
        </a:p>
      </dgm:t>
    </dgm:pt>
    <dgm:pt modelId="{0A721B5B-A23F-4915-BB75-E62F60E64E85}" type="parTrans" cxnId="{A1DAE4FD-CA59-4CB1-BB9D-1326588A49B0}">
      <dgm:prSet/>
      <dgm:spPr/>
      <dgm:t>
        <a:bodyPr/>
        <a:lstStyle/>
        <a:p>
          <a:endParaRPr lang="en-CA" sz="1200">
            <a:solidFill>
              <a:schemeClr val="bg1"/>
            </a:solidFill>
          </a:endParaRPr>
        </a:p>
      </dgm:t>
    </dgm:pt>
    <dgm:pt modelId="{8CD357BD-5A2F-416B-8F38-AA24D1EA5A7E}" type="sibTrans" cxnId="{A1DAE4FD-CA59-4CB1-BB9D-1326588A49B0}">
      <dgm:prSet/>
      <dgm:spPr/>
      <dgm:t>
        <a:bodyPr/>
        <a:lstStyle/>
        <a:p>
          <a:endParaRPr lang="en-CA" sz="1200">
            <a:solidFill>
              <a:schemeClr val="bg1"/>
            </a:solidFill>
          </a:endParaRPr>
        </a:p>
      </dgm:t>
    </dgm:pt>
    <dgm:pt modelId="{FDA4D6DF-F733-4F58-A285-31A4D3C250FA}">
      <dgm:prSet custT="1"/>
      <dgm:spPr>
        <a:solidFill>
          <a:srgbClr val="C00000"/>
        </a:solidFill>
      </dgm:spPr>
      <dgm:t>
        <a:bodyPr/>
        <a:lstStyle/>
        <a:p>
          <a:pPr>
            <a:buClr>
              <a:srgbClr val="CC0633"/>
            </a:buClr>
            <a:buFont typeface="Arial" panose="020B0604020202020204" pitchFamily="34" charset="0"/>
            <a:buChar char="•"/>
          </a:pPr>
          <a:r>
            <a:rPr lang="en-US" sz="1800" b="1" dirty="0">
              <a:solidFill>
                <a:schemeClr val="bg1"/>
              </a:solidFill>
              <a:latin typeface="Calibri" panose="020F0502020204030204"/>
            </a:rPr>
            <a:t>RA will take on the following: </a:t>
          </a:r>
          <a:endParaRPr lang="en-CA" sz="1800" b="1" dirty="0">
            <a:solidFill>
              <a:schemeClr val="bg1"/>
            </a:solidFill>
          </a:endParaRPr>
        </a:p>
      </dgm:t>
    </dgm:pt>
    <dgm:pt modelId="{FCBEE423-0AF0-47AA-B8D8-C962B2AF86E9}" type="parTrans" cxnId="{361BBBFB-2FF5-40F5-A34F-0B015E54759F}">
      <dgm:prSet/>
      <dgm:spPr/>
      <dgm:t>
        <a:bodyPr/>
        <a:lstStyle/>
        <a:p>
          <a:endParaRPr lang="en-CA" sz="1200">
            <a:solidFill>
              <a:schemeClr val="bg1"/>
            </a:solidFill>
          </a:endParaRPr>
        </a:p>
      </dgm:t>
    </dgm:pt>
    <dgm:pt modelId="{057441CA-224B-4CE2-B96C-F5BF0F64BE06}" type="sibTrans" cxnId="{361BBBFB-2FF5-40F5-A34F-0B015E54759F}">
      <dgm:prSet/>
      <dgm:spPr/>
      <dgm:t>
        <a:bodyPr/>
        <a:lstStyle/>
        <a:p>
          <a:endParaRPr lang="en-CA" sz="1200">
            <a:solidFill>
              <a:schemeClr val="bg1"/>
            </a:solidFill>
          </a:endParaRPr>
        </a:p>
      </dgm:t>
    </dgm:pt>
    <dgm:pt modelId="{C1AC3F67-FA7A-463B-8214-5822F6FC8A3C}">
      <dgm:prSet custT="1"/>
      <dgm:spPr>
        <a:solidFill>
          <a:srgbClr val="C00000"/>
        </a:solidFill>
      </dgm:spPr>
      <dgm:t>
        <a:bodyPr/>
        <a:lstStyle/>
        <a:p>
          <a:r>
            <a:rPr lang="en-US" sz="1200" dirty="0">
              <a:solidFill>
                <a:schemeClr val="bg1"/>
              </a:solidFill>
              <a:latin typeface="Calibri" panose="020F0502020204030204"/>
            </a:rPr>
            <a:t>Spot audits of processed transactions (e.g. after the expense has been paid) to test for compliance with SFU policy and sponsor requirements </a:t>
          </a:r>
        </a:p>
      </dgm:t>
    </dgm:pt>
    <dgm:pt modelId="{FCCFD5DC-5914-4169-B4AE-62CEAB2FF56C}" type="parTrans" cxnId="{426D439C-4518-4198-A5F0-5F558040615B}">
      <dgm:prSet/>
      <dgm:spPr/>
      <dgm:t>
        <a:bodyPr/>
        <a:lstStyle/>
        <a:p>
          <a:endParaRPr lang="en-CA" sz="1200">
            <a:solidFill>
              <a:schemeClr val="bg1"/>
            </a:solidFill>
          </a:endParaRPr>
        </a:p>
      </dgm:t>
    </dgm:pt>
    <dgm:pt modelId="{2ABE2E64-829F-469C-9A20-21A4D4D75CBD}" type="sibTrans" cxnId="{426D439C-4518-4198-A5F0-5F558040615B}">
      <dgm:prSet/>
      <dgm:spPr/>
      <dgm:t>
        <a:bodyPr/>
        <a:lstStyle/>
        <a:p>
          <a:endParaRPr lang="en-CA" sz="1200">
            <a:solidFill>
              <a:schemeClr val="bg1"/>
            </a:solidFill>
          </a:endParaRPr>
        </a:p>
      </dgm:t>
    </dgm:pt>
    <dgm:pt modelId="{B04C1F53-C39C-4190-B5A8-3F952CF6C8AD}">
      <dgm:prSet custT="1"/>
      <dgm:spPr>
        <a:solidFill>
          <a:srgbClr val="C00000"/>
        </a:solidFill>
      </dgm:spPr>
      <dgm:t>
        <a:bodyPr/>
        <a:lstStyle/>
        <a:p>
          <a:r>
            <a:rPr lang="en-US" sz="1200" dirty="0">
              <a:solidFill>
                <a:schemeClr val="bg1"/>
              </a:solidFill>
              <a:latin typeface="Calibri" panose="020F0502020204030204"/>
            </a:rPr>
            <a:t>Expand its training for PI’s and Faculty Admin as with the Tri-agency Training (e.g. additional case-based training) </a:t>
          </a:r>
        </a:p>
      </dgm:t>
    </dgm:pt>
    <dgm:pt modelId="{8CDF3B3A-D867-4579-8463-20B91DC542B9}" type="parTrans" cxnId="{6DA9E592-FF3E-4786-97AC-3E4CC960A95D}">
      <dgm:prSet/>
      <dgm:spPr/>
      <dgm:t>
        <a:bodyPr/>
        <a:lstStyle/>
        <a:p>
          <a:endParaRPr lang="en-CA" sz="1200">
            <a:solidFill>
              <a:schemeClr val="bg1"/>
            </a:solidFill>
          </a:endParaRPr>
        </a:p>
      </dgm:t>
    </dgm:pt>
    <dgm:pt modelId="{16B9EC18-7CF4-4F69-859C-870849BE5094}" type="sibTrans" cxnId="{6DA9E592-FF3E-4786-97AC-3E4CC960A95D}">
      <dgm:prSet/>
      <dgm:spPr/>
      <dgm:t>
        <a:bodyPr/>
        <a:lstStyle/>
        <a:p>
          <a:endParaRPr lang="en-CA" sz="1200">
            <a:solidFill>
              <a:schemeClr val="bg1"/>
            </a:solidFill>
          </a:endParaRPr>
        </a:p>
      </dgm:t>
    </dgm:pt>
    <dgm:pt modelId="{1FF033CA-F106-4E88-A58C-BB89A6744373}">
      <dgm:prSet custT="1"/>
      <dgm:spPr>
        <a:solidFill>
          <a:srgbClr val="C00000"/>
        </a:solidFill>
      </dgm:spPr>
      <dgm:t>
        <a:bodyPr/>
        <a:lstStyle/>
        <a:p>
          <a:r>
            <a:rPr lang="en-US" sz="1200" dirty="0">
              <a:solidFill>
                <a:schemeClr val="bg1"/>
              </a:solidFill>
              <a:latin typeface="Calibri" panose="020F0502020204030204"/>
            </a:rPr>
            <a:t>Additional duties within Finance including expanded A/R function, enhancements to revenue recognition, etc. </a:t>
          </a:r>
        </a:p>
      </dgm:t>
    </dgm:pt>
    <dgm:pt modelId="{E3A3AB9C-2559-4507-AF07-B23432C8E38B}" type="parTrans" cxnId="{9BBDF7B1-3663-4ED1-9836-D3BBF55C23C4}">
      <dgm:prSet/>
      <dgm:spPr/>
      <dgm:t>
        <a:bodyPr/>
        <a:lstStyle/>
        <a:p>
          <a:endParaRPr lang="en-CA" sz="1200">
            <a:solidFill>
              <a:schemeClr val="bg1"/>
            </a:solidFill>
          </a:endParaRPr>
        </a:p>
      </dgm:t>
    </dgm:pt>
    <dgm:pt modelId="{CFE2F2AA-49B5-47B6-B945-319DC76C0D82}" type="sibTrans" cxnId="{9BBDF7B1-3663-4ED1-9836-D3BBF55C23C4}">
      <dgm:prSet/>
      <dgm:spPr/>
      <dgm:t>
        <a:bodyPr/>
        <a:lstStyle/>
        <a:p>
          <a:endParaRPr lang="en-CA" sz="1200">
            <a:solidFill>
              <a:schemeClr val="bg1"/>
            </a:solidFill>
          </a:endParaRPr>
        </a:p>
      </dgm:t>
    </dgm:pt>
    <dgm:pt modelId="{70604C8F-6E8E-46C9-B0D1-FB5ECE4FBDA4}">
      <dgm:prSet custT="1"/>
      <dgm:spPr>
        <a:solidFill>
          <a:srgbClr val="C00000"/>
        </a:solidFill>
      </dgm:spPr>
      <dgm:t>
        <a:bodyPr/>
        <a:lstStyle/>
        <a:p>
          <a:endParaRPr lang="en-US" sz="1200" dirty="0">
            <a:solidFill>
              <a:schemeClr val="bg1"/>
            </a:solidFill>
            <a:latin typeface="+mn-lt"/>
          </a:endParaRPr>
        </a:p>
      </dgm:t>
    </dgm:pt>
    <dgm:pt modelId="{862C29AA-5119-4384-B6A3-86E14401678B}" type="parTrans" cxnId="{BEB78FA6-D316-4117-9BC6-797588DEC507}">
      <dgm:prSet/>
      <dgm:spPr/>
      <dgm:t>
        <a:bodyPr/>
        <a:lstStyle/>
        <a:p>
          <a:endParaRPr lang="en-CA" sz="1200">
            <a:solidFill>
              <a:schemeClr val="bg1"/>
            </a:solidFill>
          </a:endParaRPr>
        </a:p>
      </dgm:t>
    </dgm:pt>
    <dgm:pt modelId="{24AB0FE9-98F8-4EF4-B1E2-0C5BB2172F62}" type="sibTrans" cxnId="{BEB78FA6-D316-4117-9BC6-797588DEC507}">
      <dgm:prSet/>
      <dgm:spPr/>
      <dgm:t>
        <a:bodyPr/>
        <a:lstStyle/>
        <a:p>
          <a:endParaRPr lang="en-CA" sz="1200">
            <a:solidFill>
              <a:schemeClr val="bg1"/>
            </a:solidFill>
          </a:endParaRPr>
        </a:p>
      </dgm:t>
    </dgm:pt>
    <dgm:pt modelId="{3F1CF2ED-F29C-4D67-8C9B-A71D28A12541}" type="pres">
      <dgm:prSet presAssocID="{13C9E4C2-1EC7-4B2D-AD89-76151C4E44C9}" presName="linearFlow" presStyleCnt="0">
        <dgm:presLayoutVars>
          <dgm:dir/>
          <dgm:resizeHandles val="exact"/>
        </dgm:presLayoutVars>
      </dgm:prSet>
      <dgm:spPr/>
      <dgm:t>
        <a:bodyPr/>
        <a:lstStyle/>
        <a:p>
          <a:endParaRPr lang="en-US"/>
        </a:p>
      </dgm:t>
    </dgm:pt>
    <dgm:pt modelId="{9D5B6FB5-110B-4302-8539-014A9456B120}" type="pres">
      <dgm:prSet presAssocID="{4F7B145B-5477-4FF3-A430-4EBD73B7B5A9}" presName="composite" presStyleCnt="0"/>
      <dgm:spPr/>
    </dgm:pt>
    <dgm:pt modelId="{2982FD60-4F59-467B-96A0-710A9BF4552F}" type="pres">
      <dgm:prSet presAssocID="{4F7B145B-5477-4FF3-A430-4EBD73B7B5A9}" presName="imgShp" presStyleLbl="fgImgPlace1" presStyleIdx="0" presStyleCnt="3" custLinFactNeighborX="-5131" custLinFactNeighborY="170"/>
      <dgm:spPr>
        <a:solidFill>
          <a:srgbClr val="F7C9D0"/>
        </a:solidFill>
        <a:ln>
          <a:solidFill>
            <a:srgbClr val="F7C9D0"/>
          </a:solidFill>
        </a:ln>
      </dgm:spPr>
    </dgm:pt>
    <dgm:pt modelId="{872B48DC-0865-4B2B-A2A8-A3946270D77E}" type="pres">
      <dgm:prSet presAssocID="{4F7B145B-5477-4FF3-A430-4EBD73B7B5A9}" presName="txShp" presStyleLbl="node1" presStyleIdx="0" presStyleCnt="3" custScaleX="111065" custScaleY="46445" custLinFactNeighborX="11142" custLinFactNeighborY="4040">
        <dgm:presLayoutVars>
          <dgm:bulletEnabled val="1"/>
        </dgm:presLayoutVars>
      </dgm:prSet>
      <dgm:spPr/>
      <dgm:t>
        <a:bodyPr/>
        <a:lstStyle/>
        <a:p>
          <a:endParaRPr lang="en-US"/>
        </a:p>
      </dgm:t>
    </dgm:pt>
    <dgm:pt modelId="{4B67C594-2014-4374-9CC6-C807B26B67F9}" type="pres">
      <dgm:prSet presAssocID="{63BC6DD0-1BF3-4672-8939-461185743661}" presName="spacing" presStyleCnt="0"/>
      <dgm:spPr/>
    </dgm:pt>
    <dgm:pt modelId="{58EB1394-1E78-40A4-886D-BC0C70EF2D80}" type="pres">
      <dgm:prSet presAssocID="{A010BF34-A475-4466-B56B-AA5DBFE3BF9E}" presName="composite" presStyleCnt="0"/>
      <dgm:spPr/>
    </dgm:pt>
    <dgm:pt modelId="{80B4A819-BE5D-4079-BFE1-FDC141C15DBA}" type="pres">
      <dgm:prSet presAssocID="{A010BF34-A475-4466-B56B-AA5DBFE3BF9E}" presName="imgShp" presStyleLbl="fgImgPlace1" presStyleIdx="1" presStyleCnt="3" custLinFactNeighborX="-968" custLinFactNeighborY="1507"/>
      <dgm:spPr>
        <a:solidFill>
          <a:srgbClr val="F7C9D0"/>
        </a:solidFill>
      </dgm:spPr>
    </dgm:pt>
    <dgm:pt modelId="{1FE90DBD-64E0-4EDB-A886-69C7EA163F13}" type="pres">
      <dgm:prSet presAssocID="{A010BF34-A475-4466-B56B-AA5DBFE3BF9E}" presName="txShp" presStyleLbl="node1" presStyleIdx="1" presStyleCnt="3" custScaleX="116653" custScaleY="94986" custLinFactNeighborX="9116" custLinFactNeighborY="-3051">
        <dgm:presLayoutVars>
          <dgm:bulletEnabled val="1"/>
        </dgm:presLayoutVars>
      </dgm:prSet>
      <dgm:spPr/>
      <dgm:t>
        <a:bodyPr/>
        <a:lstStyle/>
        <a:p>
          <a:endParaRPr lang="en-US"/>
        </a:p>
      </dgm:t>
    </dgm:pt>
    <dgm:pt modelId="{EFCC22F9-212D-4159-94BE-568215AE79F3}" type="pres">
      <dgm:prSet presAssocID="{DE224F7A-B54A-4B8A-8A71-C485C47E3CFA}" presName="spacing" presStyleCnt="0"/>
      <dgm:spPr/>
    </dgm:pt>
    <dgm:pt modelId="{F42E0D58-BB41-41A0-9E4E-6B1E7DE805A5}" type="pres">
      <dgm:prSet presAssocID="{FDA4D6DF-F733-4F58-A285-31A4D3C250FA}" presName="composite" presStyleCnt="0"/>
      <dgm:spPr/>
    </dgm:pt>
    <dgm:pt modelId="{392725D5-4A53-44A4-B070-BB9738DF9C54}" type="pres">
      <dgm:prSet presAssocID="{FDA4D6DF-F733-4F58-A285-31A4D3C250FA}" presName="imgShp" presStyleLbl="fgImgPlace1" presStyleIdx="2" presStyleCnt="3"/>
      <dgm:spPr>
        <a:solidFill>
          <a:srgbClr val="F7C9D0"/>
        </a:solidFill>
      </dgm:spPr>
    </dgm:pt>
    <dgm:pt modelId="{B15B4484-A7C1-487F-AB23-B8850242281C}" type="pres">
      <dgm:prSet presAssocID="{FDA4D6DF-F733-4F58-A285-31A4D3C250FA}" presName="txShp" presStyleLbl="node1" presStyleIdx="2" presStyleCnt="3" custScaleX="121386" custScaleY="147932" custLinFactNeighborX="6798" custLinFactNeighborY="74">
        <dgm:presLayoutVars>
          <dgm:bulletEnabled val="1"/>
        </dgm:presLayoutVars>
      </dgm:prSet>
      <dgm:spPr/>
      <dgm:t>
        <a:bodyPr/>
        <a:lstStyle/>
        <a:p>
          <a:endParaRPr lang="en-US"/>
        </a:p>
      </dgm:t>
    </dgm:pt>
  </dgm:ptLst>
  <dgm:cxnLst>
    <dgm:cxn modelId="{EE946E78-DF87-4F49-8BC2-69C1709E1471}" type="presOf" srcId="{70604C8F-6E8E-46C9-B0D1-FB5ECE4FBDA4}" destId="{B15B4484-A7C1-487F-AB23-B8850242281C}" srcOrd="0" destOrd="4" presId="urn:microsoft.com/office/officeart/2005/8/layout/vList3"/>
    <dgm:cxn modelId="{6DA9E592-FF3E-4786-97AC-3E4CC960A95D}" srcId="{FDA4D6DF-F733-4F58-A285-31A4D3C250FA}" destId="{B04C1F53-C39C-4190-B5A8-3F952CF6C8AD}" srcOrd="1" destOrd="0" parTransId="{8CDF3B3A-D867-4579-8463-20B91DC542B9}" sibTransId="{16B9EC18-7CF4-4F69-859C-870849BE5094}"/>
    <dgm:cxn modelId="{12EDB428-B2E9-4210-B0AF-FE5E7354CC57}" srcId="{13C9E4C2-1EC7-4B2D-AD89-76151C4E44C9}" destId="{A010BF34-A475-4466-B56B-AA5DBFE3BF9E}" srcOrd="1" destOrd="0" parTransId="{FAF82BF4-8390-4A44-840F-FE0D472D9C52}" sibTransId="{DE224F7A-B54A-4B8A-8A71-C485C47E3CFA}"/>
    <dgm:cxn modelId="{8EB69FB5-C348-4081-8902-33E676B1FDEF}" srcId="{4F7B145B-5477-4FF3-A430-4EBD73B7B5A9}" destId="{EC350458-A593-4FB0-A3AB-015175A4F787}" srcOrd="0" destOrd="0" parTransId="{66C6E180-2175-4A4E-B043-09FDDDB022DB}" sibTransId="{C8379A37-B9F8-4C83-8A73-A76787EF29D4}"/>
    <dgm:cxn modelId="{426D439C-4518-4198-A5F0-5F558040615B}" srcId="{FDA4D6DF-F733-4F58-A285-31A4D3C250FA}" destId="{C1AC3F67-FA7A-463B-8214-5822F6FC8A3C}" srcOrd="0" destOrd="0" parTransId="{FCCFD5DC-5914-4169-B4AE-62CEAB2FF56C}" sibTransId="{2ABE2E64-829F-469C-9A20-21A4D4D75CBD}"/>
    <dgm:cxn modelId="{BA2383A4-5833-46D9-BE83-7C3121A1EEF2}" srcId="{A010BF34-A475-4466-B56B-AA5DBFE3BF9E}" destId="{FCD04E2A-0704-4051-8EA0-FA2B9786CB7E}" srcOrd="0" destOrd="0" parTransId="{EFC281EA-915F-4500-AD22-0430FD22C60B}" sibTransId="{BE58925D-2FFB-49A7-A4BC-1A6C599AB0C7}"/>
    <dgm:cxn modelId="{9BBDF7B1-3663-4ED1-9836-D3BBF55C23C4}" srcId="{FDA4D6DF-F733-4F58-A285-31A4D3C250FA}" destId="{1FF033CA-F106-4E88-A58C-BB89A6744373}" srcOrd="2" destOrd="0" parTransId="{E3A3AB9C-2559-4507-AF07-B23432C8E38B}" sibTransId="{CFE2F2AA-49B5-47B6-B945-319DC76C0D82}"/>
    <dgm:cxn modelId="{15BD7B3E-E851-4276-A944-F45C902865DD}" type="presOf" srcId="{EC350458-A593-4FB0-A3AB-015175A4F787}" destId="{872B48DC-0865-4B2B-A2A8-A3946270D77E}" srcOrd="0" destOrd="1" presId="urn:microsoft.com/office/officeart/2005/8/layout/vList3"/>
    <dgm:cxn modelId="{0089D7C8-AD21-43F6-B7BC-9971B136BC42}" type="presOf" srcId="{4F7B145B-5477-4FF3-A430-4EBD73B7B5A9}" destId="{872B48DC-0865-4B2B-A2A8-A3946270D77E}" srcOrd="0" destOrd="0" presId="urn:microsoft.com/office/officeart/2005/8/layout/vList3"/>
    <dgm:cxn modelId="{3C8FA95E-1611-4BBB-8F82-167649A127BB}" type="presOf" srcId="{FCD04E2A-0704-4051-8EA0-FA2B9786CB7E}" destId="{1FE90DBD-64E0-4EDB-A886-69C7EA163F13}" srcOrd="0" destOrd="1" presId="urn:microsoft.com/office/officeart/2005/8/layout/vList3"/>
    <dgm:cxn modelId="{A1DAE4FD-CA59-4CB1-BB9D-1326588A49B0}" srcId="{A010BF34-A475-4466-B56B-AA5DBFE3BF9E}" destId="{B8DD903C-1DAA-4013-B412-D9C817C3D070}" srcOrd="1" destOrd="0" parTransId="{0A721B5B-A23F-4915-BB75-E62F60E64E85}" sibTransId="{8CD357BD-5A2F-416B-8F38-AA24D1EA5A7E}"/>
    <dgm:cxn modelId="{361BBBFB-2FF5-40F5-A34F-0B015E54759F}" srcId="{13C9E4C2-1EC7-4B2D-AD89-76151C4E44C9}" destId="{FDA4D6DF-F733-4F58-A285-31A4D3C250FA}" srcOrd="2" destOrd="0" parTransId="{FCBEE423-0AF0-47AA-B8D8-C962B2AF86E9}" sibTransId="{057441CA-224B-4CE2-B96C-F5BF0F64BE06}"/>
    <dgm:cxn modelId="{D5DE8FE4-6378-4D5A-A128-E6B1C96AE531}" srcId="{13C9E4C2-1EC7-4B2D-AD89-76151C4E44C9}" destId="{4F7B145B-5477-4FF3-A430-4EBD73B7B5A9}" srcOrd="0" destOrd="0" parTransId="{EA597ACF-42C9-460A-A005-B5784C2FF6E1}" sibTransId="{63BC6DD0-1BF3-4672-8939-461185743661}"/>
    <dgm:cxn modelId="{E6222C67-9566-4275-98BF-1B18DBE8FABC}" type="presOf" srcId="{B04C1F53-C39C-4190-B5A8-3F952CF6C8AD}" destId="{B15B4484-A7C1-487F-AB23-B8850242281C}" srcOrd="0" destOrd="2" presId="urn:microsoft.com/office/officeart/2005/8/layout/vList3"/>
    <dgm:cxn modelId="{BAA934DA-3CA3-4FFE-9597-62833289DD74}" type="presOf" srcId="{A010BF34-A475-4466-B56B-AA5DBFE3BF9E}" destId="{1FE90DBD-64E0-4EDB-A886-69C7EA163F13}" srcOrd="0" destOrd="0" presId="urn:microsoft.com/office/officeart/2005/8/layout/vList3"/>
    <dgm:cxn modelId="{7357D501-3E71-495C-9377-CED4D9F4E1D9}" type="presOf" srcId="{C1AC3F67-FA7A-463B-8214-5822F6FC8A3C}" destId="{B15B4484-A7C1-487F-AB23-B8850242281C}" srcOrd="0" destOrd="1" presId="urn:microsoft.com/office/officeart/2005/8/layout/vList3"/>
    <dgm:cxn modelId="{00C43A8D-7859-4D73-85F8-877A15F5E5F7}" type="presOf" srcId="{B8DD903C-1DAA-4013-B412-D9C817C3D070}" destId="{1FE90DBD-64E0-4EDB-A886-69C7EA163F13}" srcOrd="0" destOrd="2" presId="urn:microsoft.com/office/officeart/2005/8/layout/vList3"/>
    <dgm:cxn modelId="{AEED4740-0F20-4B42-979E-E41905FBDD60}" type="presOf" srcId="{FDA4D6DF-F733-4F58-A285-31A4D3C250FA}" destId="{B15B4484-A7C1-487F-AB23-B8850242281C}" srcOrd="0" destOrd="0" presId="urn:microsoft.com/office/officeart/2005/8/layout/vList3"/>
    <dgm:cxn modelId="{BEB78FA6-D316-4117-9BC6-797588DEC507}" srcId="{FDA4D6DF-F733-4F58-A285-31A4D3C250FA}" destId="{70604C8F-6E8E-46C9-B0D1-FB5ECE4FBDA4}" srcOrd="3" destOrd="0" parTransId="{862C29AA-5119-4384-B6A3-86E14401678B}" sibTransId="{24AB0FE9-98F8-4EF4-B1E2-0C5BB2172F62}"/>
    <dgm:cxn modelId="{082C8B4E-0F69-406E-BF22-3B13ABDC7C94}" type="presOf" srcId="{1FF033CA-F106-4E88-A58C-BB89A6744373}" destId="{B15B4484-A7C1-487F-AB23-B8850242281C}" srcOrd="0" destOrd="3" presId="urn:microsoft.com/office/officeart/2005/8/layout/vList3"/>
    <dgm:cxn modelId="{3E57B5A5-E8A4-4291-8C37-A282DCA2A2E2}" type="presOf" srcId="{13C9E4C2-1EC7-4B2D-AD89-76151C4E44C9}" destId="{3F1CF2ED-F29C-4D67-8C9B-A71D28A12541}" srcOrd="0" destOrd="0" presId="urn:microsoft.com/office/officeart/2005/8/layout/vList3"/>
    <dgm:cxn modelId="{F3C61B91-D5B6-4052-B248-A4E008A06A2A}" type="presParOf" srcId="{3F1CF2ED-F29C-4D67-8C9B-A71D28A12541}" destId="{9D5B6FB5-110B-4302-8539-014A9456B120}" srcOrd="0" destOrd="0" presId="urn:microsoft.com/office/officeart/2005/8/layout/vList3"/>
    <dgm:cxn modelId="{CD2012AD-9DAD-4F97-A831-35405034C23C}" type="presParOf" srcId="{9D5B6FB5-110B-4302-8539-014A9456B120}" destId="{2982FD60-4F59-467B-96A0-710A9BF4552F}" srcOrd="0" destOrd="0" presId="urn:microsoft.com/office/officeart/2005/8/layout/vList3"/>
    <dgm:cxn modelId="{DBEFD500-65DB-4EB2-A867-9BCD20FB18A1}" type="presParOf" srcId="{9D5B6FB5-110B-4302-8539-014A9456B120}" destId="{872B48DC-0865-4B2B-A2A8-A3946270D77E}" srcOrd="1" destOrd="0" presId="urn:microsoft.com/office/officeart/2005/8/layout/vList3"/>
    <dgm:cxn modelId="{2E531CA0-F08A-49D5-990E-BA21A7FCAB2F}" type="presParOf" srcId="{3F1CF2ED-F29C-4D67-8C9B-A71D28A12541}" destId="{4B67C594-2014-4374-9CC6-C807B26B67F9}" srcOrd="1" destOrd="0" presId="urn:microsoft.com/office/officeart/2005/8/layout/vList3"/>
    <dgm:cxn modelId="{44F6377B-64B6-462C-B615-F5D159045D60}" type="presParOf" srcId="{3F1CF2ED-F29C-4D67-8C9B-A71D28A12541}" destId="{58EB1394-1E78-40A4-886D-BC0C70EF2D80}" srcOrd="2" destOrd="0" presId="urn:microsoft.com/office/officeart/2005/8/layout/vList3"/>
    <dgm:cxn modelId="{0A059AB4-2475-4F35-971D-BD30492147BD}" type="presParOf" srcId="{58EB1394-1E78-40A4-886D-BC0C70EF2D80}" destId="{80B4A819-BE5D-4079-BFE1-FDC141C15DBA}" srcOrd="0" destOrd="0" presId="urn:microsoft.com/office/officeart/2005/8/layout/vList3"/>
    <dgm:cxn modelId="{087A0513-E984-4B84-BD25-F3DC88F24B18}" type="presParOf" srcId="{58EB1394-1E78-40A4-886D-BC0C70EF2D80}" destId="{1FE90DBD-64E0-4EDB-A886-69C7EA163F13}" srcOrd="1" destOrd="0" presId="urn:microsoft.com/office/officeart/2005/8/layout/vList3"/>
    <dgm:cxn modelId="{3BDB1398-2BF8-4F8A-95EF-C5C942D23EAD}" type="presParOf" srcId="{3F1CF2ED-F29C-4D67-8C9B-A71D28A12541}" destId="{EFCC22F9-212D-4159-94BE-568215AE79F3}" srcOrd="3" destOrd="0" presId="urn:microsoft.com/office/officeart/2005/8/layout/vList3"/>
    <dgm:cxn modelId="{710A7765-8566-4B47-8041-EA0781E3662F}" type="presParOf" srcId="{3F1CF2ED-F29C-4D67-8C9B-A71D28A12541}" destId="{F42E0D58-BB41-41A0-9E4E-6B1E7DE805A5}" srcOrd="4" destOrd="0" presId="urn:microsoft.com/office/officeart/2005/8/layout/vList3"/>
    <dgm:cxn modelId="{811C1218-9517-43B3-8328-87B27B80AD28}" type="presParOf" srcId="{F42E0D58-BB41-41A0-9E4E-6B1E7DE805A5}" destId="{392725D5-4A53-44A4-B070-BB9738DF9C54}" srcOrd="0" destOrd="0" presId="urn:microsoft.com/office/officeart/2005/8/layout/vList3"/>
    <dgm:cxn modelId="{96481458-4C88-4B61-99AE-559D5A107C06}" type="presParOf" srcId="{F42E0D58-BB41-41A0-9E4E-6B1E7DE805A5}" destId="{B15B4484-A7C1-487F-AB23-B8850242281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097007-DDF5-4114-AF42-0BDFEFA642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2E97552B-CE09-451C-8DEB-3740670DF758}">
      <dgm:prSet/>
      <dgm:spPr>
        <a:solidFill>
          <a:srgbClr val="F7C9D0"/>
        </a:solidFill>
      </dgm:spPr>
      <dgm:t>
        <a:bodyPr/>
        <a:lstStyle/>
        <a:p>
          <a:r>
            <a:rPr lang="en-US" b="1" dirty="0">
              <a:solidFill>
                <a:schemeClr val="tx1">
                  <a:lumMod val="75000"/>
                  <a:lumOff val="25000"/>
                </a:schemeClr>
              </a:solidFill>
            </a:rPr>
            <a:t>1) Funding availability: </a:t>
          </a:r>
        </a:p>
        <a:p>
          <a:r>
            <a:rPr lang="en-US" b="0" dirty="0">
              <a:solidFill>
                <a:schemeClr val="tx1">
                  <a:lumMod val="75000"/>
                  <a:lumOff val="25000"/>
                </a:schemeClr>
              </a:solidFill>
            </a:rPr>
            <a:t/>
          </a:r>
          <a:br>
            <a:rPr lang="en-US" b="0" dirty="0">
              <a:solidFill>
                <a:schemeClr val="tx1">
                  <a:lumMod val="75000"/>
                  <a:lumOff val="25000"/>
                </a:schemeClr>
              </a:solidFill>
            </a:rPr>
          </a:br>
          <a:r>
            <a:rPr lang="en-US" b="0" dirty="0">
              <a:solidFill>
                <a:schemeClr val="tx1">
                  <a:lumMod val="75000"/>
                  <a:lumOff val="25000"/>
                </a:schemeClr>
              </a:solidFill>
            </a:rPr>
            <a:t>Confirming availability of funding is based on FAST.</a:t>
          </a:r>
        </a:p>
      </dgm:t>
    </dgm:pt>
    <dgm:pt modelId="{AA059ACC-D3EC-431F-9011-0EE63836AC9A}" type="parTrans" cxnId="{B75A5E8D-B0F8-4E79-A713-359F89BBA56D}">
      <dgm:prSet/>
      <dgm:spPr/>
      <dgm:t>
        <a:bodyPr/>
        <a:lstStyle/>
        <a:p>
          <a:endParaRPr lang="en-CA">
            <a:solidFill>
              <a:schemeClr val="tx1">
                <a:lumMod val="75000"/>
                <a:lumOff val="25000"/>
              </a:schemeClr>
            </a:solidFill>
          </a:endParaRPr>
        </a:p>
      </dgm:t>
    </dgm:pt>
    <dgm:pt modelId="{1FE65D0A-AE72-4321-BB68-7C998F2C846F}" type="sibTrans" cxnId="{B75A5E8D-B0F8-4E79-A713-359F89BBA56D}">
      <dgm:prSet/>
      <dgm:spPr/>
      <dgm:t>
        <a:bodyPr/>
        <a:lstStyle/>
        <a:p>
          <a:endParaRPr lang="en-CA">
            <a:solidFill>
              <a:schemeClr val="tx1">
                <a:lumMod val="75000"/>
                <a:lumOff val="25000"/>
              </a:schemeClr>
            </a:solidFill>
          </a:endParaRPr>
        </a:p>
      </dgm:t>
    </dgm:pt>
    <dgm:pt modelId="{3781BD3E-9D7F-4D1F-B463-784528EC80E8}">
      <dgm:prSet/>
      <dgm:spPr>
        <a:solidFill>
          <a:srgbClr val="F7C9D0"/>
        </a:solidFill>
      </dgm:spPr>
      <dgm:t>
        <a:bodyPr/>
        <a:lstStyle/>
        <a:p>
          <a:r>
            <a:rPr lang="en-US" b="1" dirty="0">
              <a:solidFill>
                <a:schemeClr val="tx1">
                  <a:lumMod val="75000"/>
                  <a:lumOff val="25000"/>
                </a:schemeClr>
              </a:solidFill>
            </a:rPr>
            <a:t>2) Compliance with SFU Policy:</a:t>
          </a:r>
        </a:p>
        <a:p>
          <a:r>
            <a:rPr lang="en-US" b="0" dirty="0">
              <a:solidFill>
                <a:schemeClr val="tx1">
                  <a:lumMod val="75000"/>
                  <a:lumOff val="25000"/>
                </a:schemeClr>
              </a:solidFill>
            </a:rPr>
            <a:t/>
          </a:r>
          <a:br>
            <a:rPr lang="en-US" b="0" dirty="0">
              <a:solidFill>
                <a:schemeClr val="tx1">
                  <a:lumMod val="75000"/>
                  <a:lumOff val="25000"/>
                </a:schemeClr>
              </a:solidFill>
            </a:rPr>
          </a:br>
          <a:r>
            <a:rPr lang="en-US" b="0" dirty="0">
              <a:solidFill>
                <a:schemeClr val="tx1">
                  <a:lumMod val="75000"/>
                  <a:lumOff val="25000"/>
                </a:schemeClr>
              </a:solidFill>
            </a:rPr>
            <a:t>Confirming compliance with SFU policy requires a working knowledge of SFU policies.</a:t>
          </a:r>
          <a:endParaRPr lang="en-CA" b="0" dirty="0">
            <a:solidFill>
              <a:schemeClr val="tx1">
                <a:lumMod val="75000"/>
                <a:lumOff val="25000"/>
              </a:schemeClr>
            </a:solidFill>
          </a:endParaRPr>
        </a:p>
      </dgm:t>
    </dgm:pt>
    <dgm:pt modelId="{7D24B849-8B92-4EC3-8F78-5EFE4CCBAFFF}" type="parTrans" cxnId="{99E01B09-1BED-41CF-B116-C5F87BD340C9}">
      <dgm:prSet/>
      <dgm:spPr/>
      <dgm:t>
        <a:bodyPr/>
        <a:lstStyle/>
        <a:p>
          <a:endParaRPr lang="en-CA">
            <a:solidFill>
              <a:schemeClr val="tx1">
                <a:lumMod val="75000"/>
                <a:lumOff val="25000"/>
              </a:schemeClr>
            </a:solidFill>
          </a:endParaRPr>
        </a:p>
      </dgm:t>
    </dgm:pt>
    <dgm:pt modelId="{DFF5E53E-3B84-4D07-BEA7-994BEC39FC1A}" type="sibTrans" cxnId="{99E01B09-1BED-41CF-B116-C5F87BD340C9}">
      <dgm:prSet/>
      <dgm:spPr/>
      <dgm:t>
        <a:bodyPr/>
        <a:lstStyle/>
        <a:p>
          <a:endParaRPr lang="en-CA">
            <a:solidFill>
              <a:schemeClr val="tx1">
                <a:lumMod val="75000"/>
                <a:lumOff val="25000"/>
              </a:schemeClr>
            </a:solidFill>
          </a:endParaRPr>
        </a:p>
      </dgm:t>
    </dgm:pt>
    <dgm:pt modelId="{38BD9AA9-A1FF-439F-B114-C5ED457088B9}">
      <dgm:prSet/>
      <dgm:spPr>
        <a:solidFill>
          <a:srgbClr val="F7C9D0"/>
        </a:solidFill>
      </dgm:spPr>
      <dgm:t>
        <a:bodyPr/>
        <a:lstStyle/>
        <a:p>
          <a:r>
            <a:rPr lang="en-US" b="1" dirty="0">
              <a:solidFill>
                <a:schemeClr val="tx1">
                  <a:lumMod val="75000"/>
                  <a:lumOff val="25000"/>
                </a:schemeClr>
              </a:solidFill>
            </a:rPr>
            <a:t>3) Compliance with sponsor requirements:</a:t>
          </a:r>
        </a:p>
        <a:p>
          <a:endParaRPr lang="en-US" b="0" dirty="0">
            <a:solidFill>
              <a:schemeClr val="tx1">
                <a:lumMod val="75000"/>
                <a:lumOff val="25000"/>
              </a:schemeClr>
            </a:solidFill>
          </a:endParaRPr>
        </a:p>
        <a:p>
          <a:r>
            <a:rPr lang="en-US" b="0" dirty="0">
              <a:solidFill>
                <a:schemeClr val="tx1">
                  <a:lumMod val="75000"/>
                  <a:lumOff val="25000"/>
                </a:schemeClr>
              </a:solidFill>
            </a:rPr>
            <a:t>Compliance with additional sponsor requirements is the focus of this presentation.</a:t>
          </a:r>
          <a:endParaRPr lang="en-CA" b="0" dirty="0">
            <a:solidFill>
              <a:schemeClr val="tx1">
                <a:lumMod val="75000"/>
                <a:lumOff val="25000"/>
              </a:schemeClr>
            </a:solidFill>
          </a:endParaRPr>
        </a:p>
      </dgm:t>
    </dgm:pt>
    <dgm:pt modelId="{05A5AEEF-1A30-4A05-8E15-5D23738743A5}" type="parTrans" cxnId="{CA1371BA-9B6B-4A2D-8905-4F2C8AC24BA5}">
      <dgm:prSet/>
      <dgm:spPr/>
      <dgm:t>
        <a:bodyPr/>
        <a:lstStyle/>
        <a:p>
          <a:endParaRPr lang="en-CA">
            <a:solidFill>
              <a:schemeClr val="tx1">
                <a:lumMod val="75000"/>
                <a:lumOff val="25000"/>
              </a:schemeClr>
            </a:solidFill>
          </a:endParaRPr>
        </a:p>
      </dgm:t>
    </dgm:pt>
    <dgm:pt modelId="{DBCD61FC-2631-4875-BFDD-015297A09877}" type="sibTrans" cxnId="{CA1371BA-9B6B-4A2D-8905-4F2C8AC24BA5}">
      <dgm:prSet/>
      <dgm:spPr/>
      <dgm:t>
        <a:bodyPr/>
        <a:lstStyle/>
        <a:p>
          <a:endParaRPr lang="en-CA">
            <a:solidFill>
              <a:schemeClr val="tx1">
                <a:lumMod val="75000"/>
                <a:lumOff val="25000"/>
              </a:schemeClr>
            </a:solidFill>
          </a:endParaRPr>
        </a:p>
      </dgm:t>
    </dgm:pt>
    <dgm:pt modelId="{EADC13FE-3AAB-49C6-8A44-A7909D0B6B42}" type="pres">
      <dgm:prSet presAssocID="{E4097007-DDF5-4114-AF42-0BDFEFA64275}" presName="linear" presStyleCnt="0">
        <dgm:presLayoutVars>
          <dgm:animLvl val="lvl"/>
          <dgm:resizeHandles val="exact"/>
        </dgm:presLayoutVars>
      </dgm:prSet>
      <dgm:spPr/>
      <dgm:t>
        <a:bodyPr/>
        <a:lstStyle/>
        <a:p>
          <a:endParaRPr lang="en-US"/>
        </a:p>
      </dgm:t>
    </dgm:pt>
    <dgm:pt modelId="{C85FE574-96AF-4B95-A252-2322D3274F54}" type="pres">
      <dgm:prSet presAssocID="{2E97552B-CE09-451C-8DEB-3740670DF758}" presName="parentText" presStyleLbl="node1" presStyleIdx="0" presStyleCnt="3" custLinFactNeighborX="-728" custLinFactNeighborY="-10024">
        <dgm:presLayoutVars>
          <dgm:chMax val="0"/>
          <dgm:bulletEnabled val="1"/>
        </dgm:presLayoutVars>
      </dgm:prSet>
      <dgm:spPr/>
      <dgm:t>
        <a:bodyPr/>
        <a:lstStyle/>
        <a:p>
          <a:endParaRPr lang="en-US"/>
        </a:p>
      </dgm:t>
    </dgm:pt>
    <dgm:pt modelId="{0E48B593-9F2B-4470-9536-A133C5522354}" type="pres">
      <dgm:prSet presAssocID="{1FE65D0A-AE72-4321-BB68-7C998F2C846F}" presName="spacer" presStyleCnt="0"/>
      <dgm:spPr/>
    </dgm:pt>
    <dgm:pt modelId="{E3C17CA2-8FDC-49E1-B0BA-EBAC26C07008}" type="pres">
      <dgm:prSet presAssocID="{3781BD3E-9D7F-4D1F-B463-784528EC80E8}" presName="parentText" presStyleLbl="node1" presStyleIdx="1" presStyleCnt="3">
        <dgm:presLayoutVars>
          <dgm:chMax val="0"/>
          <dgm:bulletEnabled val="1"/>
        </dgm:presLayoutVars>
      </dgm:prSet>
      <dgm:spPr/>
      <dgm:t>
        <a:bodyPr/>
        <a:lstStyle/>
        <a:p>
          <a:endParaRPr lang="en-US"/>
        </a:p>
      </dgm:t>
    </dgm:pt>
    <dgm:pt modelId="{43265096-56FB-4CE0-A88C-7CA3BD20E62B}" type="pres">
      <dgm:prSet presAssocID="{DFF5E53E-3B84-4D07-BEA7-994BEC39FC1A}" presName="spacer" presStyleCnt="0"/>
      <dgm:spPr/>
    </dgm:pt>
    <dgm:pt modelId="{EBBEFDCA-D350-4E52-8E3C-E91089F5EBFD}" type="pres">
      <dgm:prSet presAssocID="{38BD9AA9-A1FF-439F-B114-C5ED457088B9}" presName="parentText" presStyleLbl="node1" presStyleIdx="2" presStyleCnt="3">
        <dgm:presLayoutVars>
          <dgm:chMax val="0"/>
          <dgm:bulletEnabled val="1"/>
        </dgm:presLayoutVars>
      </dgm:prSet>
      <dgm:spPr/>
      <dgm:t>
        <a:bodyPr/>
        <a:lstStyle/>
        <a:p>
          <a:endParaRPr lang="en-US"/>
        </a:p>
      </dgm:t>
    </dgm:pt>
  </dgm:ptLst>
  <dgm:cxnLst>
    <dgm:cxn modelId="{4058DEB7-ED00-4414-AB9D-A906A733ED6B}" type="presOf" srcId="{3781BD3E-9D7F-4D1F-B463-784528EC80E8}" destId="{E3C17CA2-8FDC-49E1-B0BA-EBAC26C07008}" srcOrd="0" destOrd="0" presId="urn:microsoft.com/office/officeart/2005/8/layout/vList2"/>
    <dgm:cxn modelId="{99E01B09-1BED-41CF-B116-C5F87BD340C9}" srcId="{E4097007-DDF5-4114-AF42-0BDFEFA64275}" destId="{3781BD3E-9D7F-4D1F-B463-784528EC80E8}" srcOrd="1" destOrd="0" parTransId="{7D24B849-8B92-4EC3-8F78-5EFE4CCBAFFF}" sibTransId="{DFF5E53E-3B84-4D07-BEA7-994BEC39FC1A}"/>
    <dgm:cxn modelId="{B75A5E8D-B0F8-4E79-A713-359F89BBA56D}" srcId="{E4097007-DDF5-4114-AF42-0BDFEFA64275}" destId="{2E97552B-CE09-451C-8DEB-3740670DF758}" srcOrd="0" destOrd="0" parTransId="{AA059ACC-D3EC-431F-9011-0EE63836AC9A}" sibTransId="{1FE65D0A-AE72-4321-BB68-7C998F2C846F}"/>
    <dgm:cxn modelId="{BA0A0AD4-87DE-4869-9E61-3F063E7CBBD8}" type="presOf" srcId="{E4097007-DDF5-4114-AF42-0BDFEFA64275}" destId="{EADC13FE-3AAB-49C6-8A44-A7909D0B6B42}" srcOrd="0" destOrd="0" presId="urn:microsoft.com/office/officeart/2005/8/layout/vList2"/>
    <dgm:cxn modelId="{CA1371BA-9B6B-4A2D-8905-4F2C8AC24BA5}" srcId="{E4097007-DDF5-4114-AF42-0BDFEFA64275}" destId="{38BD9AA9-A1FF-439F-B114-C5ED457088B9}" srcOrd="2" destOrd="0" parTransId="{05A5AEEF-1A30-4A05-8E15-5D23738743A5}" sibTransId="{DBCD61FC-2631-4875-BFDD-015297A09877}"/>
    <dgm:cxn modelId="{E9EC0839-34C6-45F5-A29F-A2FC4B0C0B80}" type="presOf" srcId="{2E97552B-CE09-451C-8DEB-3740670DF758}" destId="{C85FE574-96AF-4B95-A252-2322D3274F54}" srcOrd="0" destOrd="0" presId="urn:microsoft.com/office/officeart/2005/8/layout/vList2"/>
    <dgm:cxn modelId="{D4C958FB-D5D6-42D6-8B87-AF55235BF287}" type="presOf" srcId="{38BD9AA9-A1FF-439F-B114-C5ED457088B9}" destId="{EBBEFDCA-D350-4E52-8E3C-E91089F5EBFD}" srcOrd="0" destOrd="0" presId="urn:microsoft.com/office/officeart/2005/8/layout/vList2"/>
    <dgm:cxn modelId="{9193F326-0073-4B23-966A-E66052EBE396}" type="presParOf" srcId="{EADC13FE-3AAB-49C6-8A44-A7909D0B6B42}" destId="{C85FE574-96AF-4B95-A252-2322D3274F54}" srcOrd="0" destOrd="0" presId="urn:microsoft.com/office/officeart/2005/8/layout/vList2"/>
    <dgm:cxn modelId="{D91E49E9-E5B6-4024-AF6B-DC6FCE7CDEB4}" type="presParOf" srcId="{EADC13FE-3AAB-49C6-8A44-A7909D0B6B42}" destId="{0E48B593-9F2B-4470-9536-A133C5522354}" srcOrd="1" destOrd="0" presId="urn:microsoft.com/office/officeart/2005/8/layout/vList2"/>
    <dgm:cxn modelId="{A6F24EFE-7979-4515-906B-F1B81119204C}" type="presParOf" srcId="{EADC13FE-3AAB-49C6-8A44-A7909D0B6B42}" destId="{E3C17CA2-8FDC-49E1-B0BA-EBAC26C07008}" srcOrd="2" destOrd="0" presId="urn:microsoft.com/office/officeart/2005/8/layout/vList2"/>
    <dgm:cxn modelId="{4487B2B8-9794-4A3A-9F2E-88E897CCE46E}" type="presParOf" srcId="{EADC13FE-3AAB-49C6-8A44-A7909D0B6B42}" destId="{43265096-56FB-4CE0-A88C-7CA3BD20E62B}" srcOrd="3" destOrd="0" presId="urn:microsoft.com/office/officeart/2005/8/layout/vList2"/>
    <dgm:cxn modelId="{D92AC0E2-2A0F-477E-A58B-0E62113711EE}" type="presParOf" srcId="{EADC13FE-3AAB-49C6-8A44-A7909D0B6B42}" destId="{EBBEFDCA-D350-4E52-8E3C-E91089F5EBF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F575F4-BC6D-49FA-9558-CF3BA51C95D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0C5A9DE-E4CD-B643-8A30-A3B0C3618B11}">
      <dgm:prSet custT="1"/>
      <dgm:spPr>
        <a:solidFill>
          <a:srgbClr val="F7C9D0"/>
        </a:solidFill>
      </dgm:spPr>
      <dgm:t>
        <a:bodyPr/>
        <a:lstStyle/>
        <a:p>
          <a:pPr>
            <a:buFont typeface="Arial" panose="020B0604020202020204" pitchFamily="34" charset="0"/>
            <a:buChar char="•"/>
          </a:pPr>
          <a:r>
            <a:rPr lang="en-US" sz="1800" b="1" dirty="0">
              <a:solidFill>
                <a:schemeClr val="bg2">
                  <a:lumMod val="25000"/>
                </a:schemeClr>
              </a:solidFill>
              <a:latin typeface="+mn-lt"/>
              <a:ea typeface="+mn-lt"/>
              <a:cs typeface="+mn-lt"/>
            </a:rPr>
            <a:t>Research Accounting removed from workflow in January 2023 </a:t>
          </a:r>
        </a:p>
        <a:p>
          <a:pPr>
            <a:buFont typeface="Arial" panose="020B0604020202020204" pitchFamily="34" charset="0"/>
            <a:buChar char="•"/>
          </a:pPr>
          <a:r>
            <a:rPr lang="en-US" sz="1800" b="1" dirty="0">
              <a:solidFill>
                <a:schemeClr val="bg2">
                  <a:lumMod val="25000"/>
                </a:schemeClr>
              </a:solidFill>
              <a:latin typeface="+mn-lt"/>
              <a:ea typeface="+mn-lt"/>
              <a:cs typeface="+mn-lt"/>
            </a:rPr>
            <a:t>(dependent on FAST data issues fix)	</a:t>
          </a:r>
          <a:endParaRPr lang="en-US" sz="1800" b="1" dirty="0">
            <a:solidFill>
              <a:schemeClr val="bg2">
                <a:lumMod val="25000"/>
              </a:schemeClr>
            </a:solidFill>
            <a:latin typeface="+mn-lt"/>
          </a:endParaRPr>
        </a:p>
      </dgm:t>
    </dgm:pt>
    <dgm:pt modelId="{F65E00D6-881D-394E-9B2A-7AC52C5AA3C1}" type="parTrans" cxnId="{7C2FDD80-4698-D549-B7EB-74BB0BC44BD2}">
      <dgm:prSet/>
      <dgm:spPr/>
      <dgm:t>
        <a:bodyPr/>
        <a:lstStyle/>
        <a:p>
          <a:endParaRPr lang="en-US" sz="1600"/>
        </a:p>
      </dgm:t>
    </dgm:pt>
    <dgm:pt modelId="{95C2CB6C-7FFD-454C-AE58-CB2E0268F97D}" type="sibTrans" cxnId="{7C2FDD80-4698-D549-B7EB-74BB0BC44BD2}">
      <dgm:prSet/>
      <dgm:spPr/>
      <dgm:t>
        <a:bodyPr/>
        <a:lstStyle/>
        <a:p>
          <a:endParaRPr lang="en-US" sz="1600"/>
        </a:p>
      </dgm:t>
    </dgm:pt>
    <dgm:pt modelId="{7073B599-189D-254F-8842-91DDA1EDF3FE}">
      <dgm:prSet custT="1"/>
      <dgm:spPr>
        <a:solidFill>
          <a:srgbClr val="F7C9D0"/>
        </a:solidFill>
      </dgm:spPr>
      <dgm:t>
        <a:bodyPr/>
        <a:lstStyle/>
        <a:p>
          <a:pPr>
            <a:buFont typeface="Arial" panose="020B0604020202020204" pitchFamily="34" charset="0"/>
            <a:buChar char="•"/>
          </a:pPr>
          <a:r>
            <a:rPr lang="en-US" sz="1800" b="1" dirty="0">
              <a:solidFill>
                <a:schemeClr val="bg2">
                  <a:lumMod val="25000"/>
                </a:schemeClr>
              </a:solidFill>
              <a:latin typeface="+mn-lt"/>
            </a:rPr>
            <a:t>Training sessions and drop-in sessions will be held once </a:t>
          </a:r>
        </a:p>
      </dgm:t>
    </dgm:pt>
    <dgm:pt modelId="{0802ED19-BD28-FC40-AF75-9D528C6287EA}" type="parTrans" cxnId="{B175538D-1FCF-3D4F-8207-AF016B17BDE2}">
      <dgm:prSet/>
      <dgm:spPr/>
      <dgm:t>
        <a:bodyPr/>
        <a:lstStyle/>
        <a:p>
          <a:endParaRPr lang="en-CA" sz="1600"/>
        </a:p>
      </dgm:t>
    </dgm:pt>
    <dgm:pt modelId="{F576F6B3-5CA6-A841-AFA2-8CF84DE81797}" type="sibTrans" cxnId="{B175538D-1FCF-3D4F-8207-AF016B17BDE2}">
      <dgm:prSet/>
      <dgm:spPr/>
      <dgm:t>
        <a:bodyPr/>
        <a:lstStyle/>
        <a:p>
          <a:endParaRPr lang="en-CA" sz="1600"/>
        </a:p>
      </dgm:t>
    </dgm:pt>
    <dgm:pt modelId="{1711F053-E8D3-4BAD-B663-3B23857E55BA}">
      <dgm:prSet custT="1"/>
      <dgm:spPr>
        <a:solidFill>
          <a:srgbClr val="F7C9D0"/>
        </a:solidFill>
      </dgm:spPr>
      <dgm:t>
        <a:bodyPr/>
        <a:lstStyle/>
        <a:p>
          <a:pPr>
            <a:buFont typeface="Arial" panose="020B0604020202020204" pitchFamily="34" charset="0"/>
            <a:buChar char="•"/>
          </a:pPr>
          <a:r>
            <a:rPr lang="en-US" sz="1800" b="1" dirty="0">
              <a:solidFill>
                <a:schemeClr val="bg2">
                  <a:lumMod val="25000"/>
                </a:schemeClr>
              </a:solidFill>
              <a:latin typeface="+mn-lt"/>
            </a:rPr>
            <a:t>Pilot Period</a:t>
          </a:r>
        </a:p>
      </dgm:t>
    </dgm:pt>
    <dgm:pt modelId="{5C16985D-6683-481E-B19B-EB1754322C4C}" type="parTrans" cxnId="{EF3719FE-2EEF-4669-B42D-0AAD0A72971C}">
      <dgm:prSet/>
      <dgm:spPr/>
      <dgm:t>
        <a:bodyPr/>
        <a:lstStyle/>
        <a:p>
          <a:endParaRPr lang="en-CA"/>
        </a:p>
      </dgm:t>
    </dgm:pt>
    <dgm:pt modelId="{40D0020E-E25C-4E20-A770-3249DB6DCCFD}" type="sibTrans" cxnId="{EF3719FE-2EEF-4669-B42D-0AAD0A72971C}">
      <dgm:prSet/>
      <dgm:spPr/>
      <dgm:t>
        <a:bodyPr/>
        <a:lstStyle/>
        <a:p>
          <a:endParaRPr lang="en-CA"/>
        </a:p>
      </dgm:t>
    </dgm:pt>
    <dgm:pt modelId="{C48ED9CD-B196-CF4B-B2BA-BFCD6C6B424F}" type="pres">
      <dgm:prSet presAssocID="{9BF575F4-BC6D-49FA-9558-CF3BA51C95D9}" presName="linear" presStyleCnt="0">
        <dgm:presLayoutVars>
          <dgm:animLvl val="lvl"/>
          <dgm:resizeHandles val="exact"/>
        </dgm:presLayoutVars>
      </dgm:prSet>
      <dgm:spPr/>
      <dgm:t>
        <a:bodyPr/>
        <a:lstStyle/>
        <a:p>
          <a:endParaRPr lang="en-US"/>
        </a:p>
      </dgm:t>
    </dgm:pt>
    <dgm:pt modelId="{4D01124F-EBB8-C847-8E17-3735DDED873F}" type="pres">
      <dgm:prSet presAssocID="{7073B599-189D-254F-8842-91DDA1EDF3FE}" presName="parentText" presStyleLbl="node1" presStyleIdx="0" presStyleCnt="3">
        <dgm:presLayoutVars>
          <dgm:chMax val="0"/>
          <dgm:bulletEnabled val="1"/>
        </dgm:presLayoutVars>
      </dgm:prSet>
      <dgm:spPr/>
      <dgm:t>
        <a:bodyPr/>
        <a:lstStyle/>
        <a:p>
          <a:endParaRPr lang="en-US"/>
        </a:p>
      </dgm:t>
    </dgm:pt>
    <dgm:pt modelId="{2750F62C-39D9-2446-B707-DBF5A82E4D7A}" type="pres">
      <dgm:prSet presAssocID="{F576F6B3-5CA6-A841-AFA2-8CF84DE81797}" presName="spacer" presStyleCnt="0"/>
      <dgm:spPr/>
    </dgm:pt>
    <dgm:pt modelId="{0CC2F26F-4212-8B4B-A6E3-FBB3C65BE8F7}" type="pres">
      <dgm:prSet presAssocID="{00C5A9DE-E4CD-B643-8A30-A3B0C3618B11}" presName="parentText" presStyleLbl="node1" presStyleIdx="1" presStyleCnt="3">
        <dgm:presLayoutVars>
          <dgm:chMax val="0"/>
          <dgm:bulletEnabled val="1"/>
        </dgm:presLayoutVars>
      </dgm:prSet>
      <dgm:spPr/>
      <dgm:t>
        <a:bodyPr/>
        <a:lstStyle/>
        <a:p>
          <a:endParaRPr lang="en-US"/>
        </a:p>
      </dgm:t>
    </dgm:pt>
    <dgm:pt modelId="{6ED1E23C-D2C9-4C27-A6AE-1661FF790425}" type="pres">
      <dgm:prSet presAssocID="{95C2CB6C-7FFD-454C-AE58-CB2E0268F97D}" presName="spacer" presStyleCnt="0"/>
      <dgm:spPr/>
    </dgm:pt>
    <dgm:pt modelId="{81031E4A-D10D-45D0-B1FD-D2C3D487BA13}" type="pres">
      <dgm:prSet presAssocID="{1711F053-E8D3-4BAD-B663-3B23857E55BA}" presName="parentText" presStyleLbl="node1" presStyleIdx="2" presStyleCnt="3">
        <dgm:presLayoutVars>
          <dgm:chMax val="0"/>
          <dgm:bulletEnabled val="1"/>
        </dgm:presLayoutVars>
      </dgm:prSet>
      <dgm:spPr/>
      <dgm:t>
        <a:bodyPr/>
        <a:lstStyle/>
        <a:p>
          <a:endParaRPr lang="en-US"/>
        </a:p>
      </dgm:t>
    </dgm:pt>
  </dgm:ptLst>
  <dgm:cxnLst>
    <dgm:cxn modelId="{7C2FDD80-4698-D549-B7EB-74BB0BC44BD2}" srcId="{9BF575F4-BC6D-49FA-9558-CF3BA51C95D9}" destId="{00C5A9DE-E4CD-B643-8A30-A3B0C3618B11}" srcOrd="1" destOrd="0" parTransId="{F65E00D6-881D-394E-9B2A-7AC52C5AA3C1}" sibTransId="{95C2CB6C-7FFD-454C-AE58-CB2E0268F97D}"/>
    <dgm:cxn modelId="{B175538D-1FCF-3D4F-8207-AF016B17BDE2}" srcId="{9BF575F4-BC6D-49FA-9558-CF3BA51C95D9}" destId="{7073B599-189D-254F-8842-91DDA1EDF3FE}" srcOrd="0" destOrd="0" parTransId="{0802ED19-BD28-FC40-AF75-9D528C6287EA}" sibTransId="{F576F6B3-5CA6-A841-AFA2-8CF84DE81797}"/>
    <dgm:cxn modelId="{5D1E97DE-0660-9849-95AE-1B3F786DC7A7}" type="presOf" srcId="{9BF575F4-BC6D-49FA-9558-CF3BA51C95D9}" destId="{C48ED9CD-B196-CF4B-B2BA-BFCD6C6B424F}" srcOrd="0" destOrd="0" presId="urn:microsoft.com/office/officeart/2005/8/layout/vList2"/>
    <dgm:cxn modelId="{EF3719FE-2EEF-4669-B42D-0AAD0A72971C}" srcId="{9BF575F4-BC6D-49FA-9558-CF3BA51C95D9}" destId="{1711F053-E8D3-4BAD-B663-3B23857E55BA}" srcOrd="2" destOrd="0" parTransId="{5C16985D-6683-481E-B19B-EB1754322C4C}" sibTransId="{40D0020E-E25C-4E20-A770-3249DB6DCCFD}"/>
    <dgm:cxn modelId="{9CB964E7-677F-A343-ABCD-C5820AA7E77A}" type="presOf" srcId="{7073B599-189D-254F-8842-91DDA1EDF3FE}" destId="{4D01124F-EBB8-C847-8E17-3735DDED873F}" srcOrd="0" destOrd="0" presId="urn:microsoft.com/office/officeart/2005/8/layout/vList2"/>
    <dgm:cxn modelId="{CBB5EACF-34A9-4C0D-A053-72E85DBC8243}" type="presOf" srcId="{1711F053-E8D3-4BAD-B663-3B23857E55BA}" destId="{81031E4A-D10D-45D0-B1FD-D2C3D487BA13}" srcOrd="0" destOrd="0" presId="urn:microsoft.com/office/officeart/2005/8/layout/vList2"/>
    <dgm:cxn modelId="{16E1A45A-A212-9D40-9034-693E871D59CB}" type="presOf" srcId="{00C5A9DE-E4CD-B643-8A30-A3B0C3618B11}" destId="{0CC2F26F-4212-8B4B-A6E3-FBB3C65BE8F7}" srcOrd="0" destOrd="0" presId="urn:microsoft.com/office/officeart/2005/8/layout/vList2"/>
    <dgm:cxn modelId="{5914A436-D132-BC4B-9257-FA2825F1A7B9}" type="presParOf" srcId="{C48ED9CD-B196-CF4B-B2BA-BFCD6C6B424F}" destId="{4D01124F-EBB8-C847-8E17-3735DDED873F}" srcOrd="0" destOrd="0" presId="urn:microsoft.com/office/officeart/2005/8/layout/vList2"/>
    <dgm:cxn modelId="{C853F2A7-08B6-784C-8B02-CCD5F1E13E20}" type="presParOf" srcId="{C48ED9CD-B196-CF4B-B2BA-BFCD6C6B424F}" destId="{2750F62C-39D9-2446-B707-DBF5A82E4D7A}" srcOrd="1" destOrd="0" presId="urn:microsoft.com/office/officeart/2005/8/layout/vList2"/>
    <dgm:cxn modelId="{4C38A77D-4308-2246-BB5B-AA9D50C76D52}" type="presParOf" srcId="{C48ED9CD-B196-CF4B-B2BA-BFCD6C6B424F}" destId="{0CC2F26F-4212-8B4B-A6E3-FBB3C65BE8F7}" srcOrd="2" destOrd="0" presId="urn:microsoft.com/office/officeart/2005/8/layout/vList2"/>
    <dgm:cxn modelId="{9DBB2119-AC7F-4D02-839E-1E18C046555B}" type="presParOf" srcId="{C48ED9CD-B196-CF4B-B2BA-BFCD6C6B424F}" destId="{6ED1E23C-D2C9-4C27-A6AE-1661FF790425}" srcOrd="3" destOrd="0" presId="urn:microsoft.com/office/officeart/2005/8/layout/vList2"/>
    <dgm:cxn modelId="{23C53B3F-6F85-432D-A8C1-B72D8458F095}" type="presParOf" srcId="{C48ED9CD-B196-CF4B-B2BA-BFCD6C6B424F}" destId="{81031E4A-D10D-45D0-B1FD-D2C3D487BA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9F15-9FA7-B74A-961A-EAA6B314C9AF}">
      <dsp:nvSpPr>
        <dsp:cNvPr id="0" name=""/>
        <dsp:cNvSpPr/>
      </dsp:nvSpPr>
      <dsp:spPr>
        <a:xfrm>
          <a:off x="0" y="25628"/>
          <a:ext cx="8064622" cy="1123200"/>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rgbClr val="4D4D4C"/>
              </a:solidFill>
            </a:rPr>
            <a:t>Principal Investigators (PI) felt that the current process was cumbersome and overly restrictive compared to other post-secondary institutions. </a:t>
          </a:r>
          <a:endParaRPr lang="en-US" sz="1800" b="1" kern="1200" dirty="0">
            <a:solidFill>
              <a:schemeClr val="accent3">
                <a:lumMod val="50000"/>
              </a:schemeClr>
            </a:solidFill>
          </a:endParaRPr>
        </a:p>
      </dsp:txBody>
      <dsp:txXfrm>
        <a:off x="54830" y="80458"/>
        <a:ext cx="7954962" cy="1013540"/>
      </dsp:txXfrm>
    </dsp:sp>
    <dsp:sp modelId="{4CE8A9E4-5336-469E-88B6-7A5E082F84FB}">
      <dsp:nvSpPr>
        <dsp:cNvPr id="0" name=""/>
        <dsp:cNvSpPr/>
      </dsp:nvSpPr>
      <dsp:spPr>
        <a:xfrm>
          <a:off x="0" y="1321628"/>
          <a:ext cx="8064622" cy="1123200"/>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rgbClr val="4D4D4C"/>
              </a:solidFill>
            </a:rPr>
            <a:t>Current process results in duplication of effort in the university due to having to navigate two separate processes for research and non-research expenditure approvals</a:t>
          </a:r>
          <a:endParaRPr lang="en-US" sz="1800" b="1" kern="1200" dirty="0">
            <a:solidFill>
              <a:schemeClr val="accent3">
                <a:lumMod val="50000"/>
              </a:schemeClr>
            </a:solidFill>
          </a:endParaRPr>
        </a:p>
      </dsp:txBody>
      <dsp:txXfrm>
        <a:off x="54830" y="1376458"/>
        <a:ext cx="7954962" cy="1013540"/>
      </dsp:txXfrm>
    </dsp:sp>
    <dsp:sp modelId="{3FD5ECDC-73A9-41F5-9E34-8C91FD794533}">
      <dsp:nvSpPr>
        <dsp:cNvPr id="0" name=""/>
        <dsp:cNvSpPr/>
      </dsp:nvSpPr>
      <dsp:spPr>
        <a:xfrm>
          <a:off x="0" y="2617628"/>
          <a:ext cx="8064622" cy="1123200"/>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rgbClr val="4D4D4C"/>
              </a:solidFill>
            </a:rPr>
            <a:t>Required information on project financial status and documentation is not always available</a:t>
          </a:r>
          <a:endParaRPr lang="en-US" sz="1800" b="1" kern="1200" dirty="0">
            <a:solidFill>
              <a:schemeClr val="accent3">
                <a:lumMod val="50000"/>
              </a:schemeClr>
            </a:solidFill>
          </a:endParaRPr>
        </a:p>
      </dsp:txBody>
      <dsp:txXfrm>
        <a:off x="54830" y="2672458"/>
        <a:ext cx="7954962" cy="1013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48DC-0865-4B2B-A2A8-A3946270D77E}">
      <dsp:nvSpPr>
        <dsp:cNvPr id="0" name=""/>
        <dsp:cNvSpPr/>
      </dsp:nvSpPr>
      <dsp:spPr>
        <a:xfrm rot="10800000">
          <a:off x="2057222" y="199821"/>
          <a:ext cx="6151119" cy="1529259"/>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304" tIns="68580" rIns="128016" bIns="68580" numCol="1" spcCol="1270" anchor="t" anchorCtr="0">
          <a:noAutofit/>
        </a:bodyPr>
        <a:lstStyle/>
        <a:p>
          <a:pPr lvl="0" algn="l" defTabSz="800100">
            <a:lnSpc>
              <a:spcPct val="90000"/>
            </a:lnSpc>
            <a:spcBef>
              <a:spcPct val="0"/>
            </a:spcBef>
            <a:spcAft>
              <a:spcPct val="35000"/>
            </a:spcAft>
          </a:pPr>
          <a:r>
            <a:rPr lang="en-US" sz="1800" b="1" kern="1200" dirty="0"/>
            <a:t>Faculties will be responsible for: </a:t>
          </a:r>
          <a:endParaRPr lang="en-CA" sz="1800" kern="1200" dirty="0"/>
        </a:p>
        <a:p>
          <a:pPr marL="114300" lvl="1" indent="-114300" algn="l" defTabSz="577850">
            <a:lnSpc>
              <a:spcPct val="90000"/>
            </a:lnSpc>
            <a:spcBef>
              <a:spcPct val="0"/>
            </a:spcBef>
            <a:spcAft>
              <a:spcPct val="15000"/>
            </a:spcAft>
            <a:buChar char="••"/>
          </a:pPr>
          <a:r>
            <a:rPr lang="en-US" sz="1300" kern="1200" dirty="0"/>
            <a:t>Ensuring that funding is available. Consequently, they are responsible for deficits that result from over-spending</a:t>
          </a:r>
          <a:endParaRPr lang="en-CA" sz="1300" kern="1200" dirty="0"/>
        </a:p>
        <a:p>
          <a:pPr marL="114300" lvl="1" indent="-114300" algn="l" defTabSz="577850">
            <a:lnSpc>
              <a:spcPct val="90000"/>
            </a:lnSpc>
            <a:spcBef>
              <a:spcPct val="0"/>
            </a:spcBef>
            <a:spcAft>
              <a:spcPct val="15000"/>
            </a:spcAft>
            <a:buChar char="••"/>
          </a:pPr>
          <a:r>
            <a:rPr lang="en-US" sz="1300" kern="1200" dirty="0"/>
            <a:t>Ensuring that expenditures comply with SFU policies</a:t>
          </a:r>
          <a:endParaRPr lang="en-CA" sz="1300" kern="1200" dirty="0"/>
        </a:p>
        <a:p>
          <a:pPr marL="114300" lvl="1" indent="-114300" algn="l" defTabSz="577850">
            <a:lnSpc>
              <a:spcPct val="90000"/>
            </a:lnSpc>
            <a:spcBef>
              <a:spcPct val="0"/>
            </a:spcBef>
            <a:spcAft>
              <a:spcPct val="15000"/>
            </a:spcAft>
            <a:buChar char="••"/>
          </a:pPr>
          <a:r>
            <a:rPr lang="en-US" sz="1300" kern="1200" dirty="0"/>
            <a:t>Ensuring that expenditures are eligible for reimbursement from sponsors</a:t>
          </a:r>
          <a:endParaRPr lang="en-CA" sz="1300" kern="1200" dirty="0"/>
        </a:p>
        <a:p>
          <a:pPr marL="114300" lvl="1" indent="-114300" algn="l" defTabSz="533400">
            <a:lnSpc>
              <a:spcPct val="90000"/>
            </a:lnSpc>
            <a:spcBef>
              <a:spcPct val="0"/>
            </a:spcBef>
            <a:spcAft>
              <a:spcPct val="15000"/>
            </a:spcAft>
            <a:buChar char="••"/>
          </a:pPr>
          <a:endParaRPr lang="en-CA" sz="1200" kern="1200" dirty="0"/>
        </a:p>
      </dsp:txBody>
      <dsp:txXfrm rot="10800000">
        <a:off x="2439537" y="199821"/>
        <a:ext cx="5768804" cy="1529259"/>
      </dsp:txXfrm>
    </dsp:sp>
    <dsp:sp modelId="{2982FD60-4F59-467B-96A0-710A9BF4552F}">
      <dsp:nvSpPr>
        <dsp:cNvPr id="0" name=""/>
        <dsp:cNvSpPr/>
      </dsp:nvSpPr>
      <dsp:spPr>
        <a:xfrm>
          <a:off x="836302" y="2842"/>
          <a:ext cx="1905571" cy="1905571"/>
        </a:xfrm>
        <a:prstGeom prst="ellipse">
          <a:avLst/>
        </a:prstGeom>
        <a:solidFill>
          <a:srgbClr val="F7C9D0"/>
        </a:solidFill>
        <a:ln w="12700" cap="flat" cmpd="sng" algn="ctr">
          <a:solidFill>
            <a:srgbClr val="F7C9D0"/>
          </a:solidFill>
          <a:prstDash val="solid"/>
          <a:miter lim="800000"/>
        </a:ln>
        <a:effectLst/>
      </dsp:spPr>
      <dsp:style>
        <a:lnRef idx="2">
          <a:scrgbClr r="0" g="0" b="0"/>
        </a:lnRef>
        <a:fillRef idx="1">
          <a:scrgbClr r="0" g="0" b="0"/>
        </a:fillRef>
        <a:effectRef idx="0">
          <a:scrgbClr r="0" g="0" b="0"/>
        </a:effectRef>
        <a:fontRef idx="minor"/>
      </dsp:style>
    </dsp:sp>
    <dsp:sp modelId="{1FE90DBD-64E0-4EDB-A886-69C7EA163F13}">
      <dsp:nvSpPr>
        <dsp:cNvPr id="0" name=""/>
        <dsp:cNvSpPr/>
      </dsp:nvSpPr>
      <dsp:spPr>
        <a:xfrm rot="10800000">
          <a:off x="1724937" y="2437701"/>
          <a:ext cx="6537445" cy="1689174"/>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304" tIns="68580" rIns="128016" bIns="68580" numCol="1" spcCol="1270" anchor="t" anchorCtr="0">
          <a:noAutofit/>
        </a:bodyPr>
        <a:lstStyle/>
        <a:p>
          <a:pPr lvl="0" algn="l" defTabSz="800100">
            <a:lnSpc>
              <a:spcPct val="90000"/>
            </a:lnSpc>
            <a:spcBef>
              <a:spcPct val="0"/>
            </a:spcBef>
            <a:spcAft>
              <a:spcPct val="35000"/>
            </a:spcAft>
          </a:pPr>
          <a:r>
            <a:rPr lang="en-US" sz="1800" b="1" kern="1200" dirty="0"/>
            <a:t>Finance will be responsible for: </a:t>
          </a:r>
          <a:endParaRPr lang="en-CA" sz="1800" b="1" kern="1200" dirty="0"/>
        </a:p>
        <a:p>
          <a:pPr marL="114300" lvl="1" indent="-114300" algn="l" defTabSz="577850">
            <a:lnSpc>
              <a:spcPct val="90000"/>
            </a:lnSpc>
            <a:spcBef>
              <a:spcPct val="0"/>
            </a:spcBef>
            <a:spcAft>
              <a:spcPct val="15000"/>
            </a:spcAft>
            <a:buChar char="••"/>
          </a:pPr>
          <a:r>
            <a:rPr lang="en-US" sz="1300" kern="1200" dirty="0"/>
            <a:t>PST, GST compliance, customs and duties  may apply charges if required</a:t>
          </a:r>
          <a:endParaRPr lang="en-CA" sz="1300" kern="1200" dirty="0"/>
        </a:p>
        <a:p>
          <a:pPr marL="114300" lvl="1" indent="-114300" algn="l" defTabSz="577850">
            <a:lnSpc>
              <a:spcPct val="90000"/>
            </a:lnSpc>
            <a:spcBef>
              <a:spcPct val="0"/>
            </a:spcBef>
            <a:spcAft>
              <a:spcPct val="15000"/>
            </a:spcAft>
            <a:buChar char="••"/>
          </a:pPr>
          <a:r>
            <a:rPr lang="en-US" sz="1300" kern="1200" dirty="0"/>
            <a:t>Validation that the approver is authorized (e.g. SAM verification)</a:t>
          </a:r>
          <a:endParaRPr lang="en-CA" sz="1300" kern="1200" dirty="0"/>
        </a:p>
        <a:p>
          <a:pPr marL="114300" lvl="1" indent="-114300" algn="l" defTabSz="577850">
            <a:lnSpc>
              <a:spcPct val="90000"/>
            </a:lnSpc>
            <a:spcBef>
              <a:spcPct val="0"/>
            </a:spcBef>
            <a:spcAft>
              <a:spcPct val="15000"/>
            </a:spcAft>
            <a:buChar char="••"/>
          </a:pPr>
          <a:r>
            <a:rPr lang="en-US" sz="1300" kern="1200" dirty="0"/>
            <a:t>For PAF’s, RPI or FR will be responsible for confirming appointment </a:t>
          </a:r>
          <a:endParaRPr lang="en-CA" sz="1300" kern="1200" dirty="0"/>
        </a:p>
        <a:p>
          <a:pPr marL="114300" lvl="1" indent="-114300" algn="l" defTabSz="577850">
            <a:lnSpc>
              <a:spcPct val="90000"/>
            </a:lnSpc>
            <a:spcBef>
              <a:spcPct val="0"/>
            </a:spcBef>
            <a:spcAft>
              <a:spcPct val="15000"/>
            </a:spcAft>
            <a:buChar char="••"/>
          </a:pPr>
          <a:r>
            <a:rPr lang="en-US" sz="1300" kern="1200" dirty="0"/>
            <a:t>Perform spot audits of processed transactions (e.g. after the expense has been paid) to test for compliance with SFU policy and sponsor requirements </a:t>
          </a:r>
          <a:endParaRPr lang="en-CA" sz="1300" kern="1200" dirty="0"/>
        </a:p>
      </dsp:txBody>
      <dsp:txXfrm rot="10800000">
        <a:off x="2147230" y="2437701"/>
        <a:ext cx="6115152" cy="1689174"/>
      </dsp:txXfrm>
    </dsp:sp>
    <dsp:sp modelId="{80B4A819-BE5D-4079-BFE1-FDC141C15DBA}">
      <dsp:nvSpPr>
        <dsp:cNvPr id="0" name=""/>
        <dsp:cNvSpPr/>
      </dsp:nvSpPr>
      <dsp:spPr>
        <a:xfrm>
          <a:off x="714396" y="2335524"/>
          <a:ext cx="1905571" cy="1905571"/>
        </a:xfrm>
        <a:prstGeom prst="ellipse">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B48DC-0865-4B2B-A2A8-A3946270D77E}">
      <dsp:nvSpPr>
        <dsp:cNvPr id="0" name=""/>
        <dsp:cNvSpPr/>
      </dsp:nvSpPr>
      <dsp:spPr>
        <a:xfrm rot="10800000">
          <a:off x="1990450" y="330657"/>
          <a:ext cx="6826291" cy="497133"/>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004" tIns="68580" rIns="128016" bIns="68580" numCol="1" spcCol="1270" anchor="t" anchorCtr="0">
          <a:noAutofit/>
        </a:bodyPr>
        <a:lstStyle/>
        <a:p>
          <a:pPr lvl="0" algn="l" defTabSz="800100">
            <a:lnSpc>
              <a:spcPct val="90000"/>
            </a:lnSpc>
            <a:spcBef>
              <a:spcPct val="0"/>
            </a:spcBef>
            <a:spcAft>
              <a:spcPct val="35000"/>
            </a:spcAft>
          </a:pPr>
          <a:r>
            <a:rPr lang="en-US" sz="1800" b="1" kern="1200" dirty="0">
              <a:solidFill>
                <a:schemeClr val="bg1"/>
              </a:solidFill>
            </a:rPr>
            <a:t>RA will stop approving research expenditures</a:t>
          </a:r>
          <a:endParaRPr lang="en-CA" sz="1800" kern="1200" dirty="0">
            <a:solidFill>
              <a:schemeClr val="bg1"/>
            </a:solidFill>
          </a:endParaRPr>
        </a:p>
        <a:p>
          <a:pPr marL="114300" lvl="1" indent="-114300" algn="l" defTabSz="533400">
            <a:lnSpc>
              <a:spcPct val="90000"/>
            </a:lnSpc>
            <a:spcBef>
              <a:spcPct val="0"/>
            </a:spcBef>
            <a:spcAft>
              <a:spcPct val="15000"/>
            </a:spcAft>
            <a:buChar char="••"/>
          </a:pPr>
          <a:endParaRPr lang="en-CA" sz="1200" kern="1200" dirty="0">
            <a:solidFill>
              <a:schemeClr val="bg1"/>
            </a:solidFill>
          </a:endParaRPr>
        </a:p>
      </dsp:txBody>
      <dsp:txXfrm rot="10800000">
        <a:off x="2114733" y="330657"/>
        <a:ext cx="6702008" cy="497133"/>
      </dsp:txXfrm>
    </dsp:sp>
    <dsp:sp modelId="{2982FD60-4F59-467B-96A0-710A9BF4552F}">
      <dsp:nvSpPr>
        <dsp:cNvPr id="0" name=""/>
        <dsp:cNvSpPr/>
      </dsp:nvSpPr>
      <dsp:spPr>
        <a:xfrm>
          <a:off x="1055573" y="2615"/>
          <a:ext cx="1070370" cy="1070370"/>
        </a:xfrm>
        <a:prstGeom prst="ellipse">
          <a:avLst/>
        </a:prstGeom>
        <a:solidFill>
          <a:srgbClr val="F7C9D0"/>
        </a:solidFill>
        <a:ln w="12700" cap="flat" cmpd="sng" algn="ctr">
          <a:solidFill>
            <a:srgbClr val="F7C9D0"/>
          </a:solidFill>
          <a:prstDash val="solid"/>
          <a:miter lim="800000"/>
        </a:ln>
        <a:effectLst/>
      </dsp:spPr>
      <dsp:style>
        <a:lnRef idx="2">
          <a:scrgbClr r="0" g="0" b="0"/>
        </a:lnRef>
        <a:fillRef idx="1">
          <a:scrgbClr r="0" g="0" b="0"/>
        </a:fillRef>
        <a:effectRef idx="0">
          <a:scrgbClr r="0" g="0" b="0"/>
        </a:effectRef>
        <a:fontRef idx="minor"/>
      </dsp:style>
    </dsp:sp>
    <dsp:sp modelId="{1FE90DBD-64E0-4EDB-A886-69C7EA163F13}">
      <dsp:nvSpPr>
        <dsp:cNvPr id="0" name=""/>
        <dsp:cNvSpPr/>
      </dsp:nvSpPr>
      <dsp:spPr>
        <a:xfrm rot="10800000">
          <a:off x="1608340" y="1384857"/>
          <a:ext cx="7169741" cy="1016701"/>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004" tIns="68580" rIns="128016" bIns="68580" numCol="1" spcCol="1270" anchor="t" anchorCtr="0">
          <a:noAutofit/>
        </a:bodyPr>
        <a:lstStyle/>
        <a:p>
          <a:pPr lvl="0" algn="l" defTabSz="800100">
            <a:lnSpc>
              <a:spcPct val="90000"/>
            </a:lnSpc>
            <a:spcBef>
              <a:spcPct val="0"/>
            </a:spcBef>
            <a:spcAft>
              <a:spcPct val="35000"/>
            </a:spcAft>
          </a:pPr>
          <a:r>
            <a:rPr lang="en-US" sz="1800" b="1" kern="1200" dirty="0">
              <a:solidFill>
                <a:schemeClr val="bg1"/>
              </a:solidFill>
              <a:latin typeface="+mn-lt"/>
            </a:rPr>
            <a:t>RA will continue to do the following: </a:t>
          </a:r>
          <a:endParaRPr lang="en-CA" sz="1800" b="1"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latin typeface="+mn-lt"/>
            </a:rPr>
            <a:t>Report to sponsors (e.g. Form 300 for Tri-agency) </a:t>
          </a:r>
        </a:p>
        <a:p>
          <a:pPr marL="114300" lvl="1" indent="-114300" algn="l" defTabSz="533400">
            <a:lnSpc>
              <a:spcPct val="90000"/>
            </a:lnSpc>
            <a:spcBef>
              <a:spcPct val="0"/>
            </a:spcBef>
            <a:spcAft>
              <a:spcPct val="15000"/>
            </a:spcAft>
            <a:buChar char="••"/>
          </a:pPr>
          <a:r>
            <a:rPr lang="en-US" sz="1200" kern="1200" dirty="0">
              <a:solidFill>
                <a:schemeClr val="bg1"/>
              </a:solidFill>
              <a:latin typeface="+mn-lt"/>
            </a:rPr>
            <a:t>Be the knowledge centre for understand financial administration of research projects – the place to call if the faculty has questions </a:t>
          </a:r>
        </a:p>
      </dsp:txBody>
      <dsp:txXfrm rot="10800000">
        <a:off x="1862515" y="1384857"/>
        <a:ext cx="6915566" cy="1016701"/>
      </dsp:txXfrm>
    </dsp:sp>
    <dsp:sp modelId="{80B4A819-BE5D-4079-BFE1-FDC141C15DBA}">
      <dsp:nvSpPr>
        <dsp:cNvPr id="0" name=""/>
        <dsp:cNvSpPr/>
      </dsp:nvSpPr>
      <dsp:spPr>
        <a:xfrm>
          <a:off x="1014270" y="1406810"/>
          <a:ext cx="1070370" cy="1070370"/>
        </a:xfrm>
        <a:prstGeom prst="ellipse">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B4484-A7C1-487F-AB23-B8850242281C}">
      <dsp:nvSpPr>
        <dsp:cNvPr id="0" name=""/>
        <dsp:cNvSpPr/>
      </dsp:nvSpPr>
      <dsp:spPr>
        <a:xfrm rot="10800000">
          <a:off x="1308711" y="2781355"/>
          <a:ext cx="7460641" cy="1583420"/>
        </a:xfrm>
        <a:prstGeom prst="homePlat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2004" tIns="68580" rIns="128016" bIns="68580" numCol="1" spcCol="1270" anchor="t" anchorCtr="0">
          <a:noAutofit/>
        </a:bodyPr>
        <a:lstStyle/>
        <a:p>
          <a:pPr lvl="0" algn="l" defTabSz="800100">
            <a:lnSpc>
              <a:spcPct val="90000"/>
            </a:lnSpc>
            <a:spcBef>
              <a:spcPct val="0"/>
            </a:spcBef>
            <a:spcAft>
              <a:spcPct val="35000"/>
            </a:spcAft>
            <a:buClr>
              <a:srgbClr val="CC0633"/>
            </a:buClr>
            <a:buFont typeface="Arial" panose="020B0604020202020204" pitchFamily="34" charset="0"/>
            <a:buChar char="•"/>
          </a:pPr>
          <a:r>
            <a:rPr lang="en-US" sz="1800" b="1" kern="1200" dirty="0">
              <a:solidFill>
                <a:schemeClr val="bg1"/>
              </a:solidFill>
              <a:latin typeface="Calibri" panose="020F0502020204030204"/>
            </a:rPr>
            <a:t>RA will take on the following: </a:t>
          </a:r>
          <a:endParaRPr lang="en-CA" sz="1800" b="1"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latin typeface="Calibri" panose="020F0502020204030204"/>
            </a:rPr>
            <a:t>Spot audits of processed transactions (e.g. after the expense has been paid) to test for compliance with SFU policy and sponsor requirements </a:t>
          </a:r>
        </a:p>
        <a:p>
          <a:pPr marL="114300" lvl="1" indent="-114300" algn="l" defTabSz="533400">
            <a:lnSpc>
              <a:spcPct val="90000"/>
            </a:lnSpc>
            <a:spcBef>
              <a:spcPct val="0"/>
            </a:spcBef>
            <a:spcAft>
              <a:spcPct val="15000"/>
            </a:spcAft>
            <a:buChar char="••"/>
          </a:pPr>
          <a:r>
            <a:rPr lang="en-US" sz="1200" kern="1200" dirty="0">
              <a:solidFill>
                <a:schemeClr val="bg1"/>
              </a:solidFill>
              <a:latin typeface="Calibri" panose="020F0502020204030204"/>
            </a:rPr>
            <a:t>Expand its training for PI’s and Faculty Admin as with the Tri-agency Training (e.g. additional case-based training) </a:t>
          </a:r>
        </a:p>
        <a:p>
          <a:pPr marL="114300" lvl="1" indent="-114300" algn="l" defTabSz="533400">
            <a:lnSpc>
              <a:spcPct val="90000"/>
            </a:lnSpc>
            <a:spcBef>
              <a:spcPct val="0"/>
            </a:spcBef>
            <a:spcAft>
              <a:spcPct val="15000"/>
            </a:spcAft>
            <a:buChar char="••"/>
          </a:pPr>
          <a:r>
            <a:rPr lang="en-US" sz="1200" kern="1200" dirty="0">
              <a:solidFill>
                <a:schemeClr val="bg1"/>
              </a:solidFill>
              <a:latin typeface="Calibri" panose="020F0502020204030204"/>
            </a:rPr>
            <a:t>Additional duties within Finance including expanded A/R function, enhancements to revenue recognition, etc. </a:t>
          </a:r>
        </a:p>
        <a:p>
          <a:pPr marL="114300" lvl="1" indent="-114300" algn="l" defTabSz="533400">
            <a:lnSpc>
              <a:spcPct val="90000"/>
            </a:lnSpc>
            <a:spcBef>
              <a:spcPct val="0"/>
            </a:spcBef>
            <a:spcAft>
              <a:spcPct val="15000"/>
            </a:spcAft>
            <a:buChar char="••"/>
          </a:pPr>
          <a:endParaRPr lang="en-US" sz="1200" kern="1200" dirty="0">
            <a:solidFill>
              <a:schemeClr val="bg1"/>
            </a:solidFill>
            <a:latin typeface="+mn-lt"/>
          </a:endParaRPr>
        </a:p>
      </dsp:txBody>
      <dsp:txXfrm rot="10800000">
        <a:off x="1704566" y="2781355"/>
        <a:ext cx="7064786" cy="1583420"/>
      </dsp:txXfrm>
    </dsp:sp>
    <dsp:sp modelId="{392725D5-4A53-44A4-B070-BB9738DF9C54}">
      <dsp:nvSpPr>
        <dsp:cNvPr id="0" name=""/>
        <dsp:cNvSpPr/>
      </dsp:nvSpPr>
      <dsp:spPr>
        <a:xfrm>
          <a:off x="1012921" y="3037088"/>
          <a:ext cx="1070370" cy="1070370"/>
        </a:xfrm>
        <a:prstGeom prst="ellipse">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FE574-96AF-4B95-A252-2322D3274F54}">
      <dsp:nvSpPr>
        <dsp:cNvPr id="0" name=""/>
        <dsp:cNvSpPr/>
      </dsp:nvSpPr>
      <dsp:spPr>
        <a:xfrm>
          <a:off x="0" y="81873"/>
          <a:ext cx="7972144" cy="1395224"/>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tx1">
                  <a:lumMod val="75000"/>
                  <a:lumOff val="25000"/>
                </a:schemeClr>
              </a:solidFill>
            </a:rPr>
            <a:t>1) Funding availability: </a:t>
          </a:r>
        </a:p>
        <a:p>
          <a:pPr lvl="0" algn="l" defTabSz="800100">
            <a:lnSpc>
              <a:spcPct val="90000"/>
            </a:lnSpc>
            <a:spcBef>
              <a:spcPct val="0"/>
            </a:spcBef>
            <a:spcAft>
              <a:spcPct val="35000"/>
            </a:spcAft>
          </a:pPr>
          <a:r>
            <a:rPr lang="en-US" sz="1800" b="0" kern="1200" dirty="0">
              <a:solidFill>
                <a:schemeClr val="tx1">
                  <a:lumMod val="75000"/>
                  <a:lumOff val="25000"/>
                </a:schemeClr>
              </a:solidFill>
            </a:rPr>
            <a:t/>
          </a:r>
          <a:br>
            <a:rPr lang="en-US" sz="1800" b="0" kern="1200" dirty="0">
              <a:solidFill>
                <a:schemeClr val="tx1">
                  <a:lumMod val="75000"/>
                  <a:lumOff val="25000"/>
                </a:schemeClr>
              </a:solidFill>
            </a:rPr>
          </a:br>
          <a:r>
            <a:rPr lang="en-US" sz="1800" b="0" kern="1200" dirty="0">
              <a:solidFill>
                <a:schemeClr val="tx1">
                  <a:lumMod val="75000"/>
                  <a:lumOff val="25000"/>
                </a:schemeClr>
              </a:solidFill>
            </a:rPr>
            <a:t>Confirming availability of funding is based on FAST.</a:t>
          </a:r>
        </a:p>
      </dsp:txBody>
      <dsp:txXfrm>
        <a:off x="68109" y="149982"/>
        <a:ext cx="7835926" cy="1259006"/>
      </dsp:txXfrm>
    </dsp:sp>
    <dsp:sp modelId="{E3C17CA2-8FDC-49E1-B0BA-EBAC26C07008}">
      <dsp:nvSpPr>
        <dsp:cNvPr id="0" name=""/>
        <dsp:cNvSpPr/>
      </dsp:nvSpPr>
      <dsp:spPr>
        <a:xfrm>
          <a:off x="0" y="1534135"/>
          <a:ext cx="7972144" cy="1395224"/>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tx1">
                  <a:lumMod val="75000"/>
                  <a:lumOff val="25000"/>
                </a:schemeClr>
              </a:solidFill>
            </a:rPr>
            <a:t>2) Compliance with SFU Policy:</a:t>
          </a:r>
        </a:p>
        <a:p>
          <a:pPr lvl="0" algn="l" defTabSz="800100">
            <a:lnSpc>
              <a:spcPct val="90000"/>
            </a:lnSpc>
            <a:spcBef>
              <a:spcPct val="0"/>
            </a:spcBef>
            <a:spcAft>
              <a:spcPct val="35000"/>
            </a:spcAft>
          </a:pPr>
          <a:r>
            <a:rPr lang="en-US" sz="1800" b="0" kern="1200" dirty="0">
              <a:solidFill>
                <a:schemeClr val="tx1">
                  <a:lumMod val="75000"/>
                  <a:lumOff val="25000"/>
                </a:schemeClr>
              </a:solidFill>
            </a:rPr>
            <a:t/>
          </a:r>
          <a:br>
            <a:rPr lang="en-US" sz="1800" b="0" kern="1200" dirty="0">
              <a:solidFill>
                <a:schemeClr val="tx1">
                  <a:lumMod val="75000"/>
                  <a:lumOff val="25000"/>
                </a:schemeClr>
              </a:solidFill>
            </a:rPr>
          </a:br>
          <a:r>
            <a:rPr lang="en-US" sz="1800" b="0" kern="1200" dirty="0">
              <a:solidFill>
                <a:schemeClr val="tx1">
                  <a:lumMod val="75000"/>
                  <a:lumOff val="25000"/>
                </a:schemeClr>
              </a:solidFill>
            </a:rPr>
            <a:t>Confirming compliance with SFU policy requires a working knowledge of SFU policies.</a:t>
          </a:r>
          <a:endParaRPr lang="en-CA" sz="1800" b="0" kern="1200" dirty="0">
            <a:solidFill>
              <a:schemeClr val="tx1">
                <a:lumMod val="75000"/>
                <a:lumOff val="25000"/>
              </a:schemeClr>
            </a:solidFill>
          </a:endParaRPr>
        </a:p>
      </dsp:txBody>
      <dsp:txXfrm>
        <a:off x="68109" y="1602244"/>
        <a:ext cx="7835926" cy="1259006"/>
      </dsp:txXfrm>
    </dsp:sp>
    <dsp:sp modelId="{EBBEFDCA-D350-4E52-8E3C-E91089F5EBFD}">
      <dsp:nvSpPr>
        <dsp:cNvPr id="0" name=""/>
        <dsp:cNvSpPr/>
      </dsp:nvSpPr>
      <dsp:spPr>
        <a:xfrm>
          <a:off x="0" y="2981199"/>
          <a:ext cx="7972144" cy="1395224"/>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a:solidFill>
                <a:schemeClr val="tx1">
                  <a:lumMod val="75000"/>
                  <a:lumOff val="25000"/>
                </a:schemeClr>
              </a:solidFill>
            </a:rPr>
            <a:t>3) Compliance with sponsor requirements:</a:t>
          </a:r>
        </a:p>
        <a:p>
          <a:pPr lvl="0" algn="l" defTabSz="800100">
            <a:lnSpc>
              <a:spcPct val="90000"/>
            </a:lnSpc>
            <a:spcBef>
              <a:spcPct val="0"/>
            </a:spcBef>
            <a:spcAft>
              <a:spcPct val="35000"/>
            </a:spcAft>
          </a:pPr>
          <a:endParaRPr lang="en-US" sz="1800" b="0" kern="1200" dirty="0">
            <a:solidFill>
              <a:schemeClr val="tx1">
                <a:lumMod val="75000"/>
                <a:lumOff val="25000"/>
              </a:schemeClr>
            </a:solidFill>
          </a:endParaRPr>
        </a:p>
        <a:p>
          <a:pPr lvl="0" algn="l" defTabSz="800100">
            <a:lnSpc>
              <a:spcPct val="90000"/>
            </a:lnSpc>
            <a:spcBef>
              <a:spcPct val="0"/>
            </a:spcBef>
            <a:spcAft>
              <a:spcPct val="35000"/>
            </a:spcAft>
          </a:pPr>
          <a:r>
            <a:rPr lang="en-US" sz="1800" b="0" kern="1200" dirty="0">
              <a:solidFill>
                <a:schemeClr val="tx1">
                  <a:lumMod val="75000"/>
                  <a:lumOff val="25000"/>
                </a:schemeClr>
              </a:solidFill>
            </a:rPr>
            <a:t>Compliance with additional sponsor requirements is the focus of this presentation.</a:t>
          </a:r>
          <a:endParaRPr lang="en-CA" sz="1800" b="0" kern="1200" dirty="0">
            <a:solidFill>
              <a:schemeClr val="tx1">
                <a:lumMod val="75000"/>
                <a:lumOff val="25000"/>
              </a:schemeClr>
            </a:solidFill>
          </a:endParaRPr>
        </a:p>
      </dsp:txBody>
      <dsp:txXfrm>
        <a:off x="68109" y="3049308"/>
        <a:ext cx="7835926" cy="1259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1124F-EBB8-C847-8E17-3735DDED873F}">
      <dsp:nvSpPr>
        <dsp:cNvPr id="0" name=""/>
        <dsp:cNvSpPr/>
      </dsp:nvSpPr>
      <dsp:spPr>
        <a:xfrm>
          <a:off x="0" y="960987"/>
          <a:ext cx="4697730" cy="1216800"/>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n-US" sz="1800" b="1" kern="1200" dirty="0">
              <a:solidFill>
                <a:schemeClr val="bg2">
                  <a:lumMod val="25000"/>
                </a:schemeClr>
              </a:solidFill>
              <a:latin typeface="+mn-lt"/>
            </a:rPr>
            <a:t>Training sessions and drop-in sessions will be held once </a:t>
          </a:r>
        </a:p>
      </dsp:txBody>
      <dsp:txXfrm>
        <a:off x="59399" y="1020386"/>
        <a:ext cx="4578932" cy="1098002"/>
      </dsp:txXfrm>
    </dsp:sp>
    <dsp:sp modelId="{0CC2F26F-4212-8B4B-A6E3-FBB3C65BE8F7}">
      <dsp:nvSpPr>
        <dsp:cNvPr id="0" name=""/>
        <dsp:cNvSpPr/>
      </dsp:nvSpPr>
      <dsp:spPr>
        <a:xfrm>
          <a:off x="0" y="2364987"/>
          <a:ext cx="4697730" cy="1216800"/>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n-US" sz="1800" b="1" kern="1200" dirty="0">
              <a:solidFill>
                <a:schemeClr val="bg2">
                  <a:lumMod val="25000"/>
                </a:schemeClr>
              </a:solidFill>
              <a:latin typeface="+mn-lt"/>
              <a:ea typeface="+mn-lt"/>
              <a:cs typeface="+mn-lt"/>
            </a:rPr>
            <a:t>Research Accounting removed from workflow in January 2023 </a:t>
          </a:r>
        </a:p>
        <a:p>
          <a:pPr lvl="0" algn="l" defTabSz="800100">
            <a:lnSpc>
              <a:spcPct val="90000"/>
            </a:lnSpc>
            <a:spcBef>
              <a:spcPct val="0"/>
            </a:spcBef>
            <a:spcAft>
              <a:spcPct val="35000"/>
            </a:spcAft>
            <a:buFont typeface="Arial" panose="020B0604020202020204" pitchFamily="34" charset="0"/>
            <a:buChar char="•"/>
          </a:pPr>
          <a:r>
            <a:rPr lang="en-US" sz="1800" b="1" kern="1200" dirty="0">
              <a:solidFill>
                <a:schemeClr val="bg2">
                  <a:lumMod val="25000"/>
                </a:schemeClr>
              </a:solidFill>
              <a:latin typeface="+mn-lt"/>
              <a:ea typeface="+mn-lt"/>
              <a:cs typeface="+mn-lt"/>
            </a:rPr>
            <a:t>(dependent on FAST data issues fix)	</a:t>
          </a:r>
          <a:endParaRPr lang="en-US" sz="1800" b="1" kern="1200" dirty="0">
            <a:solidFill>
              <a:schemeClr val="bg2">
                <a:lumMod val="25000"/>
              </a:schemeClr>
            </a:solidFill>
            <a:latin typeface="+mn-lt"/>
          </a:endParaRPr>
        </a:p>
      </dsp:txBody>
      <dsp:txXfrm>
        <a:off x="59399" y="2424386"/>
        <a:ext cx="4578932" cy="1098002"/>
      </dsp:txXfrm>
    </dsp:sp>
    <dsp:sp modelId="{81031E4A-D10D-45D0-B1FD-D2C3D487BA13}">
      <dsp:nvSpPr>
        <dsp:cNvPr id="0" name=""/>
        <dsp:cNvSpPr/>
      </dsp:nvSpPr>
      <dsp:spPr>
        <a:xfrm>
          <a:off x="0" y="3768987"/>
          <a:ext cx="4697730" cy="1216800"/>
        </a:xfrm>
        <a:prstGeom prst="roundRect">
          <a:avLst/>
        </a:prstGeom>
        <a:solidFill>
          <a:srgbClr val="F7C9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n-US" sz="1800" b="1" kern="1200" dirty="0">
              <a:solidFill>
                <a:schemeClr val="bg2">
                  <a:lumMod val="25000"/>
                </a:schemeClr>
              </a:solidFill>
              <a:latin typeface="+mn-lt"/>
            </a:rPr>
            <a:t>Pilot Period</a:t>
          </a:r>
        </a:p>
      </dsp:txBody>
      <dsp:txXfrm>
        <a:off x="59399" y="3828386"/>
        <a:ext cx="457893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8T20:14:10.042"/>
    </inkml:context>
    <inkml:brush xml:id="br0">
      <inkml:brushProperty name="width" value="0.05" units="cm"/>
      <inkml:brushProperty name="height" value="0.05" units="cm"/>
      <inkml:brushProperty name="color" value="#FFFFFF"/>
    </inkml:brush>
  </inkml:definitions>
  <inkml:trace contextRef="#ctx0" brushRef="#br0">0 1 24575,'4'0'0,"0"0"0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77646A-58FA-9D40-9D9D-83B2E51FE78A}" type="datetimeFigureOut">
              <a:rPr lang="en-US" smtClean="0"/>
              <a:t>6/26/2023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162F7FF-80E9-EA46-8276-FB972CB01D29}" type="slidenum">
              <a:rPr lang="en-US" smtClean="0"/>
              <a:t>‹#›</a:t>
            </a:fld>
            <a:endParaRPr lang="en-US" dirty="0"/>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1</a:t>
            </a:fld>
            <a:endParaRPr lang="en-US" dirty="0"/>
          </a:p>
        </p:txBody>
      </p:sp>
    </p:spTree>
    <p:extLst>
      <p:ext uri="{BB962C8B-B14F-4D97-AF65-F5344CB8AC3E}">
        <p14:creationId xmlns:p14="http://schemas.microsoft.com/office/powerpoint/2010/main" val="380839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39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Admin are already reviewing research expenditures</a:t>
            </a:r>
          </a:p>
          <a:p>
            <a:r>
              <a:rPr lang="en-US" dirty="0"/>
              <a:t>They have systems and processes to confirm compliance</a:t>
            </a:r>
          </a:p>
          <a:p>
            <a:r>
              <a:rPr lang="en-US" dirty="0"/>
              <a:t>They are familiar with SFU and Tri-Agency policies</a:t>
            </a:r>
          </a:p>
          <a:p>
            <a:r>
              <a:rPr lang="en-US" dirty="0"/>
              <a:t>The knowledge gap is knowing other sponsor compliance requirements, though this only a partial gap as many Faculty Admin do know other common sponsors already (e.g. MITACS, Michael Smith)</a:t>
            </a:r>
          </a:p>
          <a:p>
            <a:endParaRPr lang="en-US" dirty="0"/>
          </a:p>
          <a:p>
            <a:r>
              <a:rPr lang="en-US" dirty="0"/>
              <a:t>Each faculty will determine how to implement the changes</a:t>
            </a:r>
          </a:p>
          <a:p>
            <a:r>
              <a:rPr lang="en-US" dirty="0"/>
              <a:t>The processes and procedures will be unique to each faculty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0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Effective April 1</a:t>
            </a:r>
            <a:r>
              <a:rPr lang="en-US" baseline="30000" dirty="0"/>
              <a:t>st</a:t>
            </a:r>
            <a:r>
              <a:rPr lang="en-US" dirty="0"/>
              <a:t>, RPI handles all PAFs, including</a:t>
            </a:r>
            <a:r>
              <a:rPr lang="en-US" baseline="0" dirty="0"/>
              <a:t> Post docs (i.e. assumed this duty from FR).</a:t>
            </a:r>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14</a:t>
            </a:fld>
            <a:endParaRPr lang="en-US" dirty="0"/>
          </a:p>
        </p:txBody>
      </p:sp>
    </p:spTree>
    <p:extLst>
      <p:ext uri="{BB962C8B-B14F-4D97-AF65-F5344CB8AC3E}">
        <p14:creationId xmlns:p14="http://schemas.microsoft.com/office/powerpoint/2010/main" val="1881375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15</a:t>
            </a:fld>
            <a:endParaRPr lang="en-US" dirty="0"/>
          </a:p>
        </p:txBody>
      </p:sp>
    </p:spTree>
    <p:extLst>
      <p:ext uri="{BB962C8B-B14F-4D97-AF65-F5344CB8AC3E}">
        <p14:creationId xmlns:p14="http://schemas.microsoft.com/office/powerpoint/2010/main" val="152335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16</a:t>
            </a:fld>
            <a:endParaRPr lang="en-US" dirty="0"/>
          </a:p>
        </p:txBody>
      </p:sp>
    </p:spTree>
    <p:extLst>
      <p:ext uri="{BB962C8B-B14F-4D97-AF65-F5344CB8AC3E}">
        <p14:creationId xmlns:p14="http://schemas.microsoft.com/office/powerpoint/2010/main" val="65723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17</a:t>
            </a:fld>
            <a:endParaRPr lang="en-US" dirty="0"/>
          </a:p>
        </p:txBody>
      </p:sp>
    </p:spTree>
    <p:extLst>
      <p:ext uri="{BB962C8B-B14F-4D97-AF65-F5344CB8AC3E}">
        <p14:creationId xmlns:p14="http://schemas.microsoft.com/office/powerpoint/2010/main" val="13110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93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Jennifer/Lesley</a:t>
            </a:r>
          </a:p>
          <a:p>
            <a:pPr>
              <a:defRPr/>
            </a:pPr>
            <a:endParaRPr lang="en-US" dirty="0"/>
          </a:p>
          <a:p>
            <a:pPr>
              <a:defRPr/>
            </a:pPr>
            <a:endParaRPr lang="en-US" dirty="0"/>
          </a:p>
          <a:p>
            <a:pPr>
              <a:defRPr/>
            </a:pPr>
            <a:r>
              <a:rPr lang="en-US" dirty="0"/>
              <a:t>Moving forward, we recommend two people per box, so there’s a backup. </a:t>
            </a:r>
          </a:p>
          <a:p>
            <a:pPr>
              <a:defRPr/>
            </a:pPr>
            <a:r>
              <a:rPr lang="en-US" dirty="0"/>
              <a:t>We’re sharing these details so that you better understand what the changes mean to your faculty + departments</a:t>
            </a:r>
          </a:p>
          <a:p>
            <a:pPr>
              <a:defRPr/>
            </a:pPr>
            <a:r>
              <a:rPr lang="en-US" dirty="0"/>
              <a:t>As you know how your faculty is set up, we look to you to decide how to set this up, </a:t>
            </a:r>
            <a:r>
              <a:rPr lang="en-US" dirty="0" smtClean="0"/>
              <a:t>Lesley at Payment Services</a:t>
            </a:r>
            <a:r>
              <a:rPr lang="en-US" baseline="0" dirty="0" smtClean="0"/>
              <a:t> or Jennifer at Procurement</a:t>
            </a:r>
            <a:r>
              <a:rPr lang="en-US" dirty="0" smtClean="0"/>
              <a:t> </a:t>
            </a:r>
            <a:r>
              <a:rPr lang="en-US" dirty="0"/>
              <a:t>will talk through a few gaps and risks from a best practice perspective</a:t>
            </a:r>
          </a:p>
          <a:p>
            <a:pPr>
              <a:defRPr/>
            </a:pPr>
            <a:r>
              <a:rPr lang="en-US" dirty="0"/>
              <a:t>Moving forward, each faculty will be responsible for compliance review on Requisitions, as RA will be removed from the workflow</a:t>
            </a:r>
          </a:p>
          <a:p>
            <a:pPr>
              <a:defRPr/>
            </a:pPr>
            <a:endParaRPr lang="en-US" dirty="0"/>
          </a:p>
          <a:p>
            <a:pPr>
              <a:defRPr/>
            </a:pPr>
            <a:r>
              <a:rPr lang="en-US" dirty="0"/>
              <a:t>Trina will provide these names </a:t>
            </a:r>
            <a:r>
              <a:rPr lang="en-US" dirty="0" smtClean="0"/>
              <a:t> of those in the database after </a:t>
            </a:r>
            <a:r>
              <a:rPr lang="en-US" dirty="0"/>
              <a:t>today’s meeting as we would like your support to identify who will be in Pre-Reviewer + Department Reviewer roles. for the gradual workflow transition.</a:t>
            </a:r>
          </a:p>
          <a:p>
            <a:pPr>
              <a:defRPr/>
            </a:pPr>
            <a:endParaRPr lang="en-US" dirty="0"/>
          </a:p>
          <a:p>
            <a:pPr>
              <a:defRPr/>
            </a:pPr>
            <a:endParaRPr lang="en-US" dirty="0">
              <a:cs typeface="Calibri"/>
            </a:endParaRPr>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7567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125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60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38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what sponsor compliance mean and how to assess for sponsor compliance.</a:t>
            </a:r>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22</a:t>
            </a:fld>
            <a:endParaRPr lang="en-US" dirty="0"/>
          </a:p>
        </p:txBody>
      </p:sp>
    </p:spTree>
    <p:extLst>
      <p:ext uri="{BB962C8B-B14F-4D97-AF65-F5344CB8AC3E}">
        <p14:creationId xmlns:p14="http://schemas.microsoft.com/office/powerpoint/2010/main" val="262419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23</a:t>
            </a:fld>
            <a:endParaRPr lang="en-US" dirty="0"/>
          </a:p>
        </p:txBody>
      </p:sp>
    </p:spTree>
    <p:extLst>
      <p:ext uri="{BB962C8B-B14F-4D97-AF65-F5344CB8AC3E}">
        <p14:creationId xmlns:p14="http://schemas.microsoft.com/office/powerpoint/2010/main" val="3541996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Leeann: </a:t>
            </a:r>
          </a:p>
          <a:p>
            <a:endParaRPr lang="en-US" dirty="0"/>
          </a:p>
          <a:p>
            <a:r>
              <a:rPr lang="en-US" dirty="0"/>
              <a:t>As you know Tri-Agencies have to be updated with the general principles. It is a combination of the directives, SFU policies &amp; procedures, and Program/Funding Opportunity literature that determines the eligibility of the expenditures.</a:t>
            </a:r>
          </a:p>
        </p:txBody>
      </p:sp>
      <p:sp>
        <p:nvSpPr>
          <p:cNvPr id="4" name="Slide Number Placeholder 3"/>
          <p:cNvSpPr>
            <a:spLocks noGrp="1"/>
          </p:cNvSpPr>
          <p:nvPr>
            <p:ph type="sldNum" sz="quarter" idx="10"/>
          </p:nvPr>
        </p:nvSpPr>
        <p:spPr/>
        <p:txBody>
          <a:bodyPr/>
          <a:lstStyle/>
          <a:p>
            <a:fld id="{E162F7FF-80E9-EA46-8276-FB972CB01D29}" type="slidenum">
              <a:rPr lang="en-US" smtClean="0"/>
              <a:t>24</a:t>
            </a:fld>
            <a:endParaRPr lang="en-US" dirty="0"/>
          </a:p>
        </p:txBody>
      </p:sp>
    </p:spTree>
    <p:extLst>
      <p:ext uri="{BB962C8B-B14F-4D97-AF65-F5344CB8AC3E}">
        <p14:creationId xmlns:p14="http://schemas.microsoft.com/office/powerpoint/2010/main" val="2074842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b="1" dirty="0"/>
          </a:p>
          <a:p>
            <a:pPr marL="342900" indent="-342900">
              <a:buClr>
                <a:srgbClr val="CC0633"/>
              </a:buClr>
              <a:buFont typeface="Arial" panose="020B0604020202020204" pitchFamily="34" charset="0"/>
              <a:buChar char="•"/>
              <a:defRPr/>
            </a:pPr>
            <a:r>
              <a:rPr lang="en-US" sz="2400" dirty="0" smtClean="0">
                <a:solidFill>
                  <a:srgbClr val="4D4D4C"/>
                </a:solidFill>
                <a:latin typeface="+mn-lt"/>
              </a:rPr>
              <a:t>The purpose of the next few slides is to provide context for sponsors specific to your faculty: </a:t>
            </a:r>
          </a:p>
          <a:p>
            <a:pPr>
              <a:buClr>
                <a:srgbClr val="CC0633"/>
              </a:buClr>
              <a:defRPr/>
            </a:pPr>
            <a:endParaRPr lang="en-US" sz="2400" dirty="0" smtClean="0">
              <a:solidFill>
                <a:srgbClr val="4D4D4C"/>
              </a:solidFill>
              <a:latin typeface="+mn-lt"/>
            </a:endParaRPr>
          </a:p>
          <a:p>
            <a:pPr marL="1028700" lvl="1" indent="-342900">
              <a:buClr>
                <a:srgbClr val="CC0633"/>
              </a:buClr>
              <a:buFont typeface="Wingdings" panose="05000000000000000000" pitchFamily="2" charset="2"/>
              <a:buChar char="Ø"/>
              <a:defRPr/>
            </a:pPr>
            <a:r>
              <a:rPr lang="en-US" dirty="0" smtClean="0">
                <a:solidFill>
                  <a:srgbClr val="4D4D4C"/>
                </a:solidFill>
                <a:latin typeface="+mn-lt"/>
              </a:rPr>
              <a:t>Identify key considerations on whether sponsor requirements are similar to SFU policy or Tri-Agency guidelines  </a:t>
            </a:r>
          </a:p>
          <a:p>
            <a:pPr lvl="1" indent="0">
              <a:buClr>
                <a:srgbClr val="CC0633"/>
              </a:buClr>
              <a:buNone/>
              <a:defRPr/>
            </a:pPr>
            <a:endParaRPr lang="en-US" dirty="0" smtClean="0">
              <a:solidFill>
                <a:srgbClr val="4D4D4C"/>
              </a:solidFill>
              <a:latin typeface="+mn-lt"/>
            </a:endParaRPr>
          </a:p>
          <a:p>
            <a:pPr marL="1028700" lvl="1" indent="-342900">
              <a:buClr>
                <a:srgbClr val="CC0633"/>
              </a:buClr>
              <a:buFont typeface="Wingdings" panose="05000000000000000000" pitchFamily="2" charset="2"/>
              <a:buChar char="Ø"/>
              <a:defRPr/>
            </a:pPr>
            <a:r>
              <a:rPr lang="en-US" dirty="0" smtClean="0">
                <a:solidFill>
                  <a:srgbClr val="4D4D4C"/>
                </a:solidFill>
                <a:latin typeface="+mn-lt"/>
              </a:rPr>
              <a:t>Identify current sponsors that have limits on detailed budget line items; or amounts on detailed budget items as per the</a:t>
            </a:r>
            <a:r>
              <a:rPr lang="en-US" baseline="0" dirty="0" smtClean="0">
                <a:solidFill>
                  <a:srgbClr val="4D4D4C"/>
                </a:solidFill>
                <a:latin typeface="+mn-lt"/>
              </a:rPr>
              <a:t> sponsors</a:t>
            </a:r>
            <a:r>
              <a:rPr lang="en-US" dirty="0" smtClean="0">
                <a:solidFill>
                  <a:srgbClr val="4D4D4C"/>
                </a:solidFill>
                <a:latin typeface="+mn-lt"/>
              </a:rPr>
              <a:t> terms and conditions</a:t>
            </a:r>
            <a:r>
              <a:rPr lang="en-US" baseline="0" dirty="0" smtClean="0">
                <a:solidFill>
                  <a:srgbClr val="4D4D4C"/>
                </a:solidFill>
                <a:latin typeface="+mn-lt"/>
              </a:rPr>
              <a:t> in their agreements.</a:t>
            </a:r>
            <a:endParaRPr lang="en-US" dirty="0" smtClean="0">
              <a:solidFill>
                <a:srgbClr val="4D4D4C"/>
              </a:solidFill>
              <a:latin typeface="+mn-lt"/>
            </a:endParaRPr>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25</a:t>
            </a:fld>
            <a:endParaRPr lang="en-US" dirty="0"/>
          </a:p>
        </p:txBody>
      </p:sp>
    </p:spTree>
    <p:extLst>
      <p:ext uri="{BB962C8B-B14F-4D97-AF65-F5344CB8AC3E}">
        <p14:creationId xmlns:p14="http://schemas.microsoft.com/office/powerpoint/2010/main" val="720846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26</a:t>
            </a:fld>
            <a:endParaRPr lang="en-US" dirty="0"/>
          </a:p>
        </p:txBody>
      </p:sp>
    </p:spTree>
    <p:extLst>
      <p:ext uri="{BB962C8B-B14F-4D97-AF65-F5344CB8AC3E}">
        <p14:creationId xmlns:p14="http://schemas.microsoft.com/office/powerpoint/2010/main" val="2265214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27</a:t>
            </a:fld>
            <a:endParaRPr lang="en-US" dirty="0"/>
          </a:p>
        </p:txBody>
      </p:sp>
    </p:spTree>
    <p:extLst>
      <p:ext uri="{BB962C8B-B14F-4D97-AF65-F5344CB8AC3E}">
        <p14:creationId xmlns:p14="http://schemas.microsoft.com/office/powerpoint/2010/main" val="257387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162F7FF-80E9-EA46-8276-FB972CB01D29}" type="slidenum">
              <a:rPr lang="en-US" smtClean="0"/>
              <a:t>28</a:t>
            </a:fld>
            <a:endParaRPr lang="en-US" dirty="0"/>
          </a:p>
        </p:txBody>
      </p:sp>
    </p:spTree>
    <p:extLst>
      <p:ext uri="{BB962C8B-B14F-4D97-AF65-F5344CB8AC3E}">
        <p14:creationId xmlns:p14="http://schemas.microsoft.com/office/powerpoint/2010/main" val="2829028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29</a:t>
            </a:fld>
            <a:endParaRPr lang="en-US" dirty="0"/>
          </a:p>
        </p:txBody>
      </p:sp>
    </p:spTree>
    <p:extLst>
      <p:ext uri="{BB962C8B-B14F-4D97-AF65-F5344CB8AC3E}">
        <p14:creationId xmlns:p14="http://schemas.microsoft.com/office/powerpoint/2010/main" val="3706050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C00000"/>
                </a:solidFill>
              </a:rPr>
              <a:t>Currently, Summary sheets/guidance are being provided.  </a:t>
            </a:r>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30</a:t>
            </a:fld>
            <a:endParaRPr lang="en-US" dirty="0"/>
          </a:p>
        </p:txBody>
      </p:sp>
    </p:spTree>
    <p:extLst>
      <p:ext uri="{BB962C8B-B14F-4D97-AF65-F5344CB8AC3E}">
        <p14:creationId xmlns:p14="http://schemas.microsoft.com/office/powerpoint/2010/main" val="224842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162F7FF-80E9-EA46-8276-FB972CB01D29}" type="slidenum">
              <a:rPr lang="en-US" smtClean="0"/>
              <a:t>31</a:t>
            </a:fld>
            <a:endParaRPr lang="en-US" dirty="0"/>
          </a:p>
        </p:txBody>
      </p:sp>
    </p:spTree>
    <p:extLst>
      <p:ext uri="{BB962C8B-B14F-4D97-AF65-F5344CB8AC3E}">
        <p14:creationId xmlns:p14="http://schemas.microsoft.com/office/powerpoint/2010/main" val="98361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478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162F7FF-80E9-EA46-8276-FB972CB01D29}" type="slidenum">
              <a:rPr lang="en-US" smtClean="0"/>
              <a:t>32</a:t>
            </a:fld>
            <a:endParaRPr lang="en-US" dirty="0"/>
          </a:p>
        </p:txBody>
      </p:sp>
    </p:spTree>
    <p:extLst>
      <p:ext uri="{BB962C8B-B14F-4D97-AF65-F5344CB8AC3E}">
        <p14:creationId xmlns:p14="http://schemas.microsoft.com/office/powerpoint/2010/main" val="2692540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030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17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29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that this </a:t>
            </a:r>
            <a:r>
              <a:rPr lang="en-US" dirty="0"/>
              <a:t>is the summary sheet that Research Accounting generally uses. Your summary sheet may look different depending on your internal process. The method in which you take notes is entirely up to your faculty.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328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090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5673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927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963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31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840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214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43</a:t>
            </a:fld>
            <a:endParaRPr lang="en-US" dirty="0"/>
          </a:p>
        </p:txBody>
      </p:sp>
    </p:spTree>
    <p:extLst>
      <p:ext uri="{BB962C8B-B14F-4D97-AF65-F5344CB8AC3E}">
        <p14:creationId xmlns:p14="http://schemas.microsoft.com/office/powerpoint/2010/main" val="1829317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823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088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712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9535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48</a:t>
            </a:fld>
            <a:endParaRPr lang="en-US" dirty="0"/>
          </a:p>
        </p:txBody>
      </p:sp>
    </p:spTree>
    <p:extLst>
      <p:ext uri="{BB962C8B-B14F-4D97-AF65-F5344CB8AC3E}">
        <p14:creationId xmlns:p14="http://schemas.microsoft.com/office/powerpoint/2010/main" val="485733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150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718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89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586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1116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626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54</a:t>
            </a:fld>
            <a:endParaRPr lang="en-US" dirty="0"/>
          </a:p>
        </p:txBody>
      </p:sp>
    </p:spTree>
    <p:extLst>
      <p:ext uri="{BB962C8B-B14F-4D97-AF65-F5344CB8AC3E}">
        <p14:creationId xmlns:p14="http://schemas.microsoft.com/office/powerpoint/2010/main" val="30744446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815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56</a:t>
            </a:fld>
            <a:endParaRPr lang="en-US" dirty="0"/>
          </a:p>
        </p:txBody>
      </p:sp>
    </p:spTree>
    <p:extLst>
      <p:ext uri="{BB962C8B-B14F-4D97-AF65-F5344CB8AC3E}">
        <p14:creationId xmlns:p14="http://schemas.microsoft.com/office/powerpoint/2010/main" val="5921555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95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mn-lt"/>
                <a:ea typeface="+mn-ea"/>
                <a:cs typeface="+mn-cs"/>
              </a:rPr>
              <a:t>Leeann: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mn-lt"/>
                <a:ea typeface="+mn-ea"/>
                <a:cs typeface="+mn-cs"/>
              </a:rPr>
              <a:t>1) Research Services - All Proposal and Award/Contract Information in regards to the sponsor’s key requirements and budget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2) </a:t>
            </a:r>
            <a:r>
              <a:rPr lang="en-US" dirty="0"/>
              <a:t>Research Services goes through the contracts and highlights items for RA. If RS is not sure about financial terms and conditions, then consult with RA. This pertains to the contracts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3) Once project is set-up, Research</a:t>
            </a:r>
            <a:r>
              <a:rPr lang="en-US" sz="1200" baseline="0" dirty="0">
                <a:solidFill>
                  <a:schemeClr val="dk1"/>
                </a:solidFill>
              </a:rPr>
              <a:t> Accounting will receive alerts from RS to activate the project and the PI will have access to the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Some other sponsors have specific requirements which should be identified when the project is activated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Currently, RA reviews these sponsor agreements for key considerations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Research Accounting works with RS/ISA to identify key financial 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RS/ISA highlights points for consideration in the agreements during the project setup phase and makes them available in New FAST Views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RA reviews the sponsor’s budget and uses that information to prepare notes when there are limits on specific budget line items or amount on budget line for expenditure review and attaches them to the project in 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When sponsor agreements do not have restrictions or they align with SFU policy, RA does not make notes.  Use of funds follows SFU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RA doesn’t review each research agreement in full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dk1"/>
                </a:solidFill>
              </a:rPr>
              <a:t>Faculty Admin will not review agreement in full either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7185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2105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461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64</a:t>
            </a:fld>
            <a:endParaRPr lang="en-US" dirty="0"/>
          </a:p>
        </p:txBody>
      </p:sp>
    </p:spTree>
    <p:extLst>
      <p:ext uri="{BB962C8B-B14F-4D97-AF65-F5344CB8AC3E}">
        <p14:creationId xmlns:p14="http://schemas.microsoft.com/office/powerpoint/2010/main" val="45133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246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0050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850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87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162F7FF-80E9-EA46-8276-FB972CB01D29}" type="slidenum">
              <a:rPr lang="en-US" smtClean="0"/>
              <a:t>9</a:t>
            </a:fld>
            <a:endParaRPr lang="en-US" dirty="0"/>
          </a:p>
        </p:txBody>
      </p:sp>
    </p:spTree>
    <p:extLst>
      <p:ext uri="{BB962C8B-B14F-4D97-AF65-F5344CB8AC3E}">
        <p14:creationId xmlns:p14="http://schemas.microsoft.com/office/powerpoint/2010/main" val="259355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162F7FF-80E9-EA46-8276-FB972CB01D29}" type="slidenum">
              <a:rPr lang="en-US" smtClean="0"/>
              <a:t>10</a:t>
            </a:fld>
            <a:endParaRPr lang="en-US" dirty="0"/>
          </a:p>
        </p:txBody>
      </p:sp>
    </p:spTree>
    <p:extLst>
      <p:ext uri="{BB962C8B-B14F-4D97-AF65-F5344CB8AC3E}">
        <p14:creationId xmlns:p14="http://schemas.microsoft.com/office/powerpoint/2010/main" val="345418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a:p>
            <a:pPr defTabSz="621167">
              <a:defRPr/>
            </a:pPr>
            <a:endParaRPr lang="en-US" sz="1000" dirty="0">
              <a:solidFill>
                <a:schemeClr val="dk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62F7FF-80E9-EA46-8276-FB972CB01D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17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296784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dirty="0"/>
          </a:p>
        </p:txBody>
      </p:sp>
      <p:sp>
        <p:nvSpPr>
          <p:cNvPr id="3"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393560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802481" indent="-802481">
              <a:buFontTx/>
              <a:buBlip>
                <a:blip r:embed="rId2"/>
              </a:buBlip>
              <a:tabLst/>
              <a:defRPr>
                <a:solidFill>
                  <a:srgbClr val="54585A"/>
                </a:solidFill>
              </a:defRPr>
            </a:lvl1pPr>
            <a:lvl2pPr marL="1033463" indent="-690563">
              <a:buFontTx/>
              <a:buBlip>
                <a:blip r:embed="rId2"/>
              </a:buBlip>
              <a:tabLst/>
              <a:defRPr>
                <a:solidFill>
                  <a:srgbClr val="54585A"/>
                </a:solidFill>
              </a:defRPr>
            </a:lvl2pPr>
            <a:lvl3pPr marL="1302544" indent="-616744">
              <a:buFontTx/>
              <a:buBlip>
                <a:blip r:embed="rId2"/>
              </a:buBlip>
              <a:tabLst/>
              <a:defRPr>
                <a:solidFill>
                  <a:srgbClr val="54585A"/>
                </a:solidFill>
              </a:defRPr>
            </a:lvl3pPr>
            <a:lvl4pPr marL="1568054" indent="-539354">
              <a:buFontTx/>
              <a:buBlip>
                <a:blip r:embed="rId2"/>
              </a:buBlip>
              <a:tabLst/>
              <a:defRPr>
                <a:solidFill>
                  <a:srgbClr val="54585A"/>
                </a:solidFill>
              </a:defRPr>
            </a:lvl4pPr>
            <a:lvl5pPr marL="1905000" indent="-5334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1518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3"/>
          <p:cNvSpPr>
            <a:spLocks noGrp="1"/>
          </p:cNvSpPr>
          <p:nvPr>
            <p:ph type="pic" sz="quarter" idx="11"/>
          </p:nvPr>
        </p:nvSpPr>
        <p:spPr>
          <a:xfrm>
            <a:off x="5380038" y="0"/>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endParaRPr lang="en-US" dirty="0"/>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900113" indent="-295275">
              <a:buFont typeface="+mj-lt"/>
              <a:buAutoNum type="arabicPeriod"/>
              <a:tabLst/>
              <a:defRPr b="0">
                <a:solidFill>
                  <a:srgbClr val="54585A"/>
                </a:solidFill>
                <a:latin typeface="Times" charset="0"/>
                <a:ea typeface="Times" charset="0"/>
                <a:cs typeface="Times" charset="0"/>
              </a:defRPr>
            </a:lvl1pPr>
            <a:lvl2pPr marL="1100138" indent="-232172">
              <a:buFont typeface="+mj-lt"/>
              <a:buAutoNum type="arabicPeriod"/>
              <a:tabLst/>
              <a:defRPr b="0">
                <a:solidFill>
                  <a:srgbClr val="54585A"/>
                </a:solidFill>
                <a:latin typeface="Times" charset="0"/>
                <a:ea typeface="Times" charset="0"/>
                <a:cs typeface="Times" charset="0"/>
              </a:defRPr>
            </a:lvl2pPr>
            <a:lvl3pPr marL="1338263" indent="-205979">
              <a:buFont typeface="+mj-lt"/>
              <a:buAutoNum type="arabicPeriod"/>
              <a:tabLst/>
              <a:defRPr b="0">
                <a:solidFill>
                  <a:srgbClr val="54585A"/>
                </a:solidFill>
                <a:latin typeface="Times" charset="0"/>
                <a:ea typeface="Times" charset="0"/>
                <a:cs typeface="Times" charset="0"/>
              </a:defRPr>
            </a:lvl3pPr>
            <a:lvl4pPr marL="1569244" indent="-198835">
              <a:buFont typeface="+mj-lt"/>
              <a:buAutoNum type="arabicPeriod"/>
              <a:tabLst/>
              <a:defRPr b="0">
                <a:solidFill>
                  <a:srgbClr val="54585A"/>
                </a:solidFill>
                <a:latin typeface="Times" charset="0"/>
                <a:ea typeface="Times" charset="0"/>
                <a:cs typeface="Times" charset="0"/>
              </a:defRPr>
            </a:lvl4pPr>
            <a:lvl5pPr marL="1769269" indent="-205979">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9109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40"/>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1" y="2052640"/>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64015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1"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1374618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8"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1" y="2052640"/>
            <a:ext cx="4185397" cy="354488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7"/>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3483914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3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20"/>
            <a:ext cx="8054662" cy="1325563"/>
          </a:xfrm>
        </p:spPr>
        <p:txBody>
          <a:bodyPr/>
          <a:lstStyle>
            <a:lvl1pPr>
              <a:defRPr sz="27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3241363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94699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1659751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8"/>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802481" indent="-802481">
              <a:buFontTx/>
              <a:buBlip>
                <a:blip r:embed="rId2"/>
              </a:buBlip>
              <a:tabLst/>
              <a:defRPr>
                <a:solidFill>
                  <a:srgbClr val="54585A"/>
                </a:solidFill>
              </a:defRPr>
            </a:lvl1pPr>
            <a:lvl2pPr marL="1033463" indent="-690563">
              <a:buFontTx/>
              <a:buBlip>
                <a:blip r:embed="rId2"/>
              </a:buBlip>
              <a:tabLst/>
              <a:defRPr>
                <a:solidFill>
                  <a:srgbClr val="54585A"/>
                </a:solidFill>
              </a:defRPr>
            </a:lvl2pPr>
            <a:lvl3pPr marL="1302544" indent="-616744">
              <a:buFontTx/>
              <a:buBlip>
                <a:blip r:embed="rId2"/>
              </a:buBlip>
              <a:tabLst/>
              <a:defRPr>
                <a:solidFill>
                  <a:srgbClr val="54585A"/>
                </a:solidFill>
              </a:defRPr>
            </a:lvl3pPr>
            <a:lvl4pPr marL="1568054" indent="-539354">
              <a:buFontTx/>
              <a:buBlip>
                <a:blip r:embed="rId2"/>
              </a:buBlip>
              <a:tabLst/>
              <a:defRPr>
                <a:solidFill>
                  <a:srgbClr val="54585A"/>
                </a:solidFill>
              </a:defRPr>
            </a:lvl4pPr>
            <a:lvl5pPr marL="1905000" indent="-5334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097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8"/>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900113" indent="-295275">
              <a:buFont typeface="+mj-lt"/>
              <a:buAutoNum type="arabicPeriod"/>
              <a:tabLst/>
              <a:defRPr b="0">
                <a:solidFill>
                  <a:srgbClr val="54585A"/>
                </a:solidFill>
                <a:latin typeface="Times" charset="0"/>
                <a:ea typeface="Times" charset="0"/>
                <a:cs typeface="Times" charset="0"/>
              </a:defRPr>
            </a:lvl1pPr>
            <a:lvl2pPr marL="1100138" indent="-232172">
              <a:buFont typeface="+mj-lt"/>
              <a:buAutoNum type="arabicPeriod"/>
              <a:tabLst/>
              <a:defRPr b="0">
                <a:solidFill>
                  <a:srgbClr val="54585A"/>
                </a:solidFill>
                <a:latin typeface="Times" charset="0"/>
                <a:ea typeface="Times" charset="0"/>
                <a:cs typeface="Times" charset="0"/>
              </a:defRPr>
            </a:lvl2pPr>
            <a:lvl3pPr marL="1338263" indent="-205979">
              <a:buFont typeface="+mj-lt"/>
              <a:buAutoNum type="arabicPeriod"/>
              <a:tabLst/>
              <a:defRPr b="0">
                <a:solidFill>
                  <a:srgbClr val="54585A"/>
                </a:solidFill>
                <a:latin typeface="Times" charset="0"/>
                <a:ea typeface="Times" charset="0"/>
                <a:cs typeface="Times" charset="0"/>
              </a:defRPr>
            </a:lvl3pPr>
            <a:lvl4pPr marL="1569244" indent="-198835">
              <a:buFont typeface="+mj-lt"/>
              <a:buAutoNum type="arabicPeriod"/>
              <a:tabLst/>
              <a:defRPr b="0">
                <a:solidFill>
                  <a:srgbClr val="54585A"/>
                </a:solidFill>
                <a:latin typeface="Times" charset="0"/>
                <a:ea typeface="Times" charset="0"/>
                <a:cs typeface="Times" charset="0"/>
              </a:defRPr>
            </a:lvl4pPr>
            <a:lvl5pPr marL="1769269" indent="-205979">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1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dirty="0"/>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8"/>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42"/>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1" y="2052642"/>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2"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1859640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8"/>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1"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2"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2342738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8"/>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9"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2" y="2052642"/>
            <a:ext cx="4185397" cy="354488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9"/>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372176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7727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22"/>
            <a:ext cx="8054662" cy="1325563"/>
          </a:xfrm>
        </p:spPr>
        <p:txBody>
          <a:bodyPr/>
          <a:lstStyle>
            <a:lvl1pPr>
              <a:defRPr sz="27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3029775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802481" indent="-802481">
              <a:buFontTx/>
              <a:buBlip>
                <a:blip r:embed="rId2"/>
              </a:buBlip>
              <a:tabLst/>
              <a:defRPr>
                <a:solidFill>
                  <a:srgbClr val="54585A"/>
                </a:solidFill>
              </a:defRPr>
            </a:lvl1pPr>
            <a:lvl2pPr marL="1033463" indent="-690563">
              <a:buFontTx/>
              <a:buBlip>
                <a:blip r:embed="rId2"/>
              </a:buBlip>
              <a:tabLst/>
              <a:defRPr>
                <a:solidFill>
                  <a:srgbClr val="54585A"/>
                </a:solidFill>
              </a:defRPr>
            </a:lvl2pPr>
            <a:lvl3pPr marL="1302544" indent="-616744">
              <a:buFontTx/>
              <a:buBlip>
                <a:blip r:embed="rId2"/>
              </a:buBlip>
              <a:tabLst/>
              <a:defRPr>
                <a:solidFill>
                  <a:srgbClr val="54585A"/>
                </a:solidFill>
              </a:defRPr>
            </a:lvl3pPr>
            <a:lvl4pPr marL="1568054" indent="-539354">
              <a:buFontTx/>
              <a:buBlip>
                <a:blip r:embed="rId2"/>
              </a:buBlip>
              <a:tabLst/>
              <a:defRPr>
                <a:solidFill>
                  <a:srgbClr val="54585A"/>
                </a:solidFill>
              </a:defRPr>
            </a:lvl4pPr>
            <a:lvl5pPr marL="1905000" indent="-5334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645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900113" indent="-295275">
              <a:buFont typeface="+mj-lt"/>
              <a:buAutoNum type="arabicPeriod"/>
              <a:tabLst/>
              <a:defRPr b="0">
                <a:solidFill>
                  <a:srgbClr val="54585A"/>
                </a:solidFill>
                <a:latin typeface="Times" charset="0"/>
                <a:ea typeface="Times" charset="0"/>
                <a:cs typeface="Times" charset="0"/>
              </a:defRPr>
            </a:lvl1pPr>
            <a:lvl2pPr marL="1100138" indent="-232172">
              <a:buFont typeface="+mj-lt"/>
              <a:buAutoNum type="arabicPeriod"/>
              <a:tabLst/>
              <a:defRPr b="0">
                <a:solidFill>
                  <a:srgbClr val="54585A"/>
                </a:solidFill>
                <a:latin typeface="Times" charset="0"/>
                <a:ea typeface="Times" charset="0"/>
                <a:cs typeface="Times" charset="0"/>
              </a:defRPr>
            </a:lvl2pPr>
            <a:lvl3pPr marL="1338263" indent="-205979">
              <a:buFont typeface="+mj-lt"/>
              <a:buAutoNum type="arabicPeriod"/>
              <a:tabLst/>
              <a:defRPr b="0">
                <a:solidFill>
                  <a:srgbClr val="54585A"/>
                </a:solidFill>
                <a:latin typeface="Times" charset="0"/>
                <a:ea typeface="Times" charset="0"/>
                <a:cs typeface="Times" charset="0"/>
              </a:defRPr>
            </a:lvl3pPr>
            <a:lvl4pPr marL="1569244" indent="-198835">
              <a:buFont typeface="+mj-lt"/>
              <a:buAutoNum type="arabicPeriod"/>
              <a:tabLst/>
              <a:defRPr b="0">
                <a:solidFill>
                  <a:srgbClr val="54585A"/>
                </a:solidFill>
                <a:latin typeface="Times" charset="0"/>
                <a:ea typeface="Times" charset="0"/>
                <a:cs typeface="Times" charset="0"/>
              </a:defRPr>
            </a:lvl4pPr>
            <a:lvl5pPr marL="1769269" indent="-205979">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3851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40"/>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1" y="2052640"/>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972367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1"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1"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1" y="3823640"/>
            <a:ext cx="1869851" cy="419950"/>
          </a:xfrm>
          <a:prstGeom prst="rect">
            <a:avLst/>
          </a:prstGeom>
        </p:spPr>
        <p:txBody>
          <a:bodyPr/>
          <a:lstStyle>
            <a:lvl1pPr marL="0" indent="0">
              <a:buNone/>
              <a:defRPr sz="18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28568228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1" y="5991226"/>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8"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1" y="2052640"/>
            <a:ext cx="4185397" cy="3544887"/>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7"/>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371546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3"/>
          <p:cNvSpPr>
            <a:spLocks noGrp="1"/>
          </p:cNvSpPr>
          <p:nvPr>
            <p:ph type="pic" sz="quarter" idx="11"/>
          </p:nvPr>
        </p:nvSpPr>
        <p:spPr>
          <a:xfrm>
            <a:off x="0" y="-1"/>
            <a:ext cx="9144000" cy="3830855"/>
          </a:xfrm>
        </p:spPr>
        <p:txBody>
          <a:bodyPr/>
          <a:lstStyle/>
          <a:p>
            <a:endParaRPr lang="en-US" dirty="0"/>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1565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20"/>
            <a:ext cx="8054662" cy="1325563"/>
          </a:xfrm>
        </p:spPr>
        <p:txBody>
          <a:bodyPr/>
          <a:lstStyle>
            <a:lvl1pPr>
              <a:defRPr sz="27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89313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endParaRPr lang="en-US" dirty="0"/>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a:xfrm>
            <a:off x="6539865" y="6356350"/>
            <a:ext cx="2480310" cy="365125"/>
          </a:xfr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685800" rtl="0" eaLnBrk="1" fontAlgn="auto" latinLnBrk="0" hangingPunct="1">
              <a:lnSpc>
                <a:spcPct val="90000"/>
              </a:lnSpc>
              <a:spcBef>
                <a:spcPts val="75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755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064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017BDC-F45E-4A96-BB91-A8DED6A2D300}" type="slidenum">
              <a:rPr lang="en-US" smtClean="0"/>
              <a:t>‹#›</a:t>
            </a:fld>
            <a:endParaRPr lang="en-US" dirty="0"/>
          </a:p>
        </p:txBody>
      </p:sp>
    </p:spTree>
    <p:extLst>
      <p:ext uri="{BB962C8B-B14F-4D97-AF65-F5344CB8AC3E}">
        <p14:creationId xmlns:p14="http://schemas.microsoft.com/office/powerpoint/2010/main" val="88388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12"/>
          <a:stretch>
            <a:fillRect/>
          </a:stretch>
        </p:blipFill>
        <p:spPr>
          <a:xfrm>
            <a:off x="7233480" y="0"/>
            <a:ext cx="1281870" cy="640935"/>
          </a:xfrm>
          <a:prstGeom prst="rect">
            <a:avLst/>
          </a:prstGeom>
        </p:spPr>
      </p:pic>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 id="2147483744" r:id="rId7"/>
    <p:sldLayoutId id="2147483745" r:id="rId8"/>
    <p:sldLayoutId id="2147483746" r:id="rId9"/>
    <p:sldLayoutId id="2147483747" r:id="rId10"/>
  </p:sldLayoutIdLst>
  <p:hf hdr="0" ftr="0" dt="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Lst>
  <p:hf hdr="0" ftr="0" dt="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7"/>
            <a:ext cx="2480310" cy="365125"/>
          </a:xfrm>
          <a:prstGeom prst="rect">
            <a:avLst/>
          </a:prstGeom>
        </p:spPr>
        <p:txBody>
          <a:bodyPr vert="horz" lIns="91440" tIns="45720" rIns="91440" bIns="45720" rtlCol="0" anchor="ctr"/>
          <a:lstStyle>
            <a:lvl1pPr algn="r">
              <a:defRPr sz="9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9875098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56" r:id="rId8"/>
  </p:sldLayoutIdLst>
  <p:hf hdr="0" ftr="0" dt="0"/>
  <p:txStyles>
    <p:title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p:titleStyle>
    <p:body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804101"/>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9"/>
            <a:ext cx="2480310" cy="365125"/>
          </a:xfrm>
          <a:prstGeom prst="rect">
            <a:avLst/>
          </a:prstGeom>
        </p:spPr>
        <p:txBody>
          <a:bodyPr vert="horz" lIns="91440" tIns="45720" rIns="91440" bIns="45720" rtlCol="0" anchor="ctr"/>
          <a:lstStyle>
            <a:lvl1pPr algn="r">
              <a:defRPr sz="9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302400563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ftr="0" dt="0"/>
  <p:txStyles>
    <p:title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p:titleStyle>
    <p:body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7"/>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12428812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ftr="0" dt="0"/>
  <p:txStyles>
    <p:title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p:titleStyle>
    <p:body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finshelp@sfu.ca" TargetMode="External"/><Relationship Id="rId5" Type="http://schemas.openxmlformats.org/officeDocument/2006/relationships/image" Target="../media/image8.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2.xml"/><Relationship Id="rId11" Type="http://schemas.openxmlformats.org/officeDocument/2006/relationships/hyperlink" Target="https://pixabay.com/en/association-community-group-meeting-152746/" TargetMode="External"/><Relationship Id="rId5" Type="http://schemas.openxmlformats.org/officeDocument/2006/relationships/diagramQuickStyle" Target="../diagrams/quickStyle2.xml"/><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hyperlink" Target="https://www.pngall.com/deposit-pn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pngall.com/office-management-png"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hyperlink" Target="https://www.pngall.com/service-png/download/68026" TargetMode="External"/><Relationship Id="rId5" Type="http://schemas.openxmlformats.org/officeDocument/2006/relationships/diagramQuickStyle" Target="../diagrams/quickStyle3.xml"/><Relationship Id="rId10" Type="http://schemas.openxmlformats.org/officeDocument/2006/relationships/image" Target="../media/image15.png"/><Relationship Id="rId4" Type="http://schemas.openxmlformats.org/officeDocument/2006/relationships/diagramLayout" Target="../diagrams/layout3.xml"/><Relationship Id="rId9" Type="http://schemas.openxmlformats.org/officeDocument/2006/relationships/hyperlink" Target="https://www.pngall.com/stop-sign-png" TargetMode="External"/><Relationship Id="rId1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4.emf"/><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 Id="rId1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hyperlink" Target="https://cas.sfu.ca/cas/login?method=POST&amp;service=https://fins.erp.sfu.ca/psp/fsprd/EMPLOYEE/ERP/c/NUI_FRAMEWORK.PT_LANDINGPAGE.GB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emf"/><Relationship Id="rId7" Type="http://schemas.openxmlformats.org/officeDocument/2006/relationships/image" Target="../media/image90.png"/><Relationship Id="rId2" Type="http://schemas.openxmlformats.org/officeDocument/2006/relationships/notesSlide" Target="../notesSlides/notesSlide56.xml"/><Relationship Id="rId1" Type="http://schemas.openxmlformats.org/officeDocument/2006/relationships/slideLayout" Target="../slideLayouts/slideLayout24.xml"/><Relationship Id="rId5" Type="http://schemas.openxmlformats.org/officeDocument/2006/relationships/customXml" Target="../ink/ink1.xml"/><Relationship Id="rId4" Type="http://schemas.openxmlformats.org/officeDocument/2006/relationships/image" Target="../media/image47.emf"/><Relationship Id="rId9" Type="http://schemas.openxmlformats.org/officeDocument/2006/relationships/image" Target="../media/image52.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mailto:ask_res@sfu.ca"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8.xml"/><Relationship Id="rId1" Type="http://schemas.openxmlformats.org/officeDocument/2006/relationships/slideLayout" Target="../slideLayouts/slideLayout3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D0164EB-59A3-F34F-8705-99AC061BA25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l="50" r="50"/>
          <a:stretch/>
        </p:blipFill>
        <p:spPr/>
      </p:pic>
      <p:sp>
        <p:nvSpPr>
          <p:cNvPr id="2" name="Title 1">
            <a:extLst>
              <a:ext uri="{FF2B5EF4-FFF2-40B4-BE49-F238E27FC236}">
                <a16:creationId xmlns:a16="http://schemas.microsoft.com/office/drawing/2014/main" id="{D17EACB3-68D7-984F-9577-BEEAA5DCBCBF}"/>
              </a:ext>
            </a:extLst>
          </p:cNvPr>
          <p:cNvSpPr>
            <a:spLocks noGrp="1"/>
          </p:cNvSpPr>
          <p:nvPr>
            <p:ph type="ctrTitle"/>
          </p:nvPr>
        </p:nvSpPr>
        <p:spPr>
          <a:xfrm>
            <a:off x="99478" y="778287"/>
            <a:ext cx="5427079" cy="4603240"/>
          </a:xfrm>
        </p:spPr>
        <p:txBody>
          <a:bodyPr/>
          <a:lstStyle/>
          <a:p>
            <a:r>
              <a:rPr lang="en-US" sz="4800" dirty="0"/>
              <a:t>Research Enterprise System (RES) Program:  </a:t>
            </a:r>
            <a:br>
              <a:rPr lang="en-US" sz="4800" dirty="0"/>
            </a:br>
            <a:r>
              <a:rPr lang="en-US" sz="5400" dirty="0"/>
              <a:t/>
            </a:r>
            <a:br>
              <a:rPr lang="en-US" sz="5400" dirty="0"/>
            </a:br>
            <a:r>
              <a:rPr lang="en-US" sz="2800" b="1" dirty="0">
                <a:latin typeface="+mn-lt"/>
              </a:rPr>
              <a:t>Research Expenditure Approval Workflow Transition – Compliance Training </a:t>
            </a:r>
            <a:endParaRPr lang="en-US" sz="1600" b="1" dirty="0">
              <a:latin typeface="+mn-lt"/>
            </a:endParaRPr>
          </a:p>
        </p:txBody>
      </p:sp>
      <p:pic>
        <p:nvPicPr>
          <p:cNvPr id="8" name="Picture 7">
            <a:extLst>
              <a:ext uri="{FF2B5EF4-FFF2-40B4-BE49-F238E27FC236}">
                <a16:creationId xmlns:a16="http://schemas.microsoft.com/office/drawing/2014/main" id="{63245704-5E92-3341-A7B3-AF37C27F56CE}"/>
              </a:ext>
            </a:extLst>
          </p:cNvPr>
          <p:cNvPicPr>
            <a:picLocks noChangeAspect="1"/>
          </p:cNvPicPr>
          <p:nvPr/>
        </p:nvPicPr>
        <p:blipFill>
          <a:blip r:embed="rId4"/>
          <a:stretch>
            <a:fillRect/>
          </a:stretch>
        </p:blipFill>
        <p:spPr>
          <a:xfrm>
            <a:off x="7221196" y="0"/>
            <a:ext cx="1281870" cy="640935"/>
          </a:xfrm>
          <a:prstGeom prst="rect">
            <a:avLst/>
          </a:prstGeom>
        </p:spPr>
      </p:pic>
      <p:sp>
        <p:nvSpPr>
          <p:cNvPr id="22" name="Date Placeholder 3">
            <a:extLst>
              <a:ext uri="{FF2B5EF4-FFF2-40B4-BE49-F238E27FC236}">
                <a16:creationId xmlns:a16="http://schemas.microsoft.com/office/drawing/2014/main" id="{92C7DB4E-41F2-1346-B326-8AC8DE38225A}"/>
              </a:ext>
            </a:extLst>
          </p:cNvPr>
          <p:cNvSpPr txBox="1">
            <a:spLocks/>
          </p:cNvSpPr>
          <p:nvPr/>
        </p:nvSpPr>
        <p:spPr>
          <a:xfrm>
            <a:off x="99478" y="5757906"/>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bg1"/>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mn-lt"/>
              </a:rPr>
              <a:t>November 9, 2022</a:t>
            </a:r>
          </a:p>
        </p:txBody>
      </p:sp>
    </p:spTree>
    <p:extLst>
      <p:ext uri="{BB962C8B-B14F-4D97-AF65-F5344CB8AC3E}">
        <p14:creationId xmlns:p14="http://schemas.microsoft.com/office/powerpoint/2010/main" val="2185292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75757" y="163350"/>
            <a:ext cx="8551776" cy="601741"/>
          </a:xfrm>
        </p:spPr>
        <p:txBody>
          <a:bodyPr/>
          <a:lstStyle/>
          <a:p>
            <a:r>
              <a:rPr lang="en-US" sz="3200" dirty="0"/>
              <a:t>What is the Pilot Period?</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10</a:t>
            </a:fld>
            <a:endParaRPr lang="en-US" dirty="0"/>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124746" y="1011851"/>
            <a:ext cx="8894507" cy="4732614"/>
          </a:xfrm>
        </p:spPr>
        <p:txBody>
          <a:bodyPr/>
          <a:lstStyle/>
          <a:p>
            <a:pPr marL="342900" indent="-342900" defTabSz="914400">
              <a:spcBef>
                <a:spcPts val="500"/>
              </a:spcBef>
              <a:buClr>
                <a:srgbClr val="CC0633"/>
              </a:buClr>
              <a:buFont typeface="Arial" panose="020B0604020202020204" pitchFamily="34" charset="0"/>
              <a:buChar char="•"/>
              <a:defRPr/>
            </a:pPr>
            <a:r>
              <a:rPr lang="en-US" sz="2000" dirty="0">
                <a:solidFill>
                  <a:srgbClr val="4D4D4C"/>
                </a:solidFill>
                <a:latin typeface="+mn-lt"/>
              </a:rPr>
              <a:t>A trial run </a:t>
            </a:r>
            <a:r>
              <a:rPr lang="en-US" sz="2000" dirty="0">
                <a:solidFill>
                  <a:schemeClr val="tx1">
                    <a:lumMod val="65000"/>
                    <a:lumOff val="35000"/>
                  </a:schemeClr>
                </a:solidFill>
                <a:latin typeface="+mn-lt"/>
              </a:rPr>
              <a:t>of the </a:t>
            </a:r>
            <a:r>
              <a:rPr lang="en-US" sz="2000" dirty="0">
                <a:solidFill>
                  <a:srgbClr val="CC0633"/>
                </a:solidFill>
                <a:latin typeface="+mn-lt"/>
              </a:rPr>
              <a:t>future state </a:t>
            </a:r>
            <a:r>
              <a:rPr lang="en-US" sz="2000" dirty="0">
                <a:solidFill>
                  <a:srgbClr val="4D4D4C"/>
                </a:solidFill>
                <a:latin typeface="+mn-lt"/>
              </a:rPr>
              <a:t>to enable faculties to assess the impact on processes and workloads</a:t>
            </a:r>
          </a:p>
          <a:p>
            <a:pPr lvl="1" defTabSz="914400">
              <a:spcBef>
                <a:spcPts val="500"/>
              </a:spcBef>
              <a:buClr>
                <a:srgbClr val="CC0633"/>
              </a:buClr>
              <a:defRPr/>
            </a:pPr>
            <a:endParaRPr lang="en-US" sz="2000" dirty="0">
              <a:solidFill>
                <a:srgbClr val="4D4D4C"/>
              </a:solidFill>
              <a:latin typeface="+mn-lt"/>
            </a:endParaRPr>
          </a:p>
          <a:p>
            <a:pPr marL="342900" indent="-342900" defTabSz="914400">
              <a:spcBef>
                <a:spcPts val="500"/>
              </a:spcBef>
              <a:buClr>
                <a:srgbClr val="DC0032"/>
              </a:buClr>
              <a:buFont typeface="Arial" panose="020B0604020202020204" pitchFamily="34" charset="0"/>
              <a:buChar char="•"/>
              <a:defRPr/>
            </a:pPr>
            <a:r>
              <a:rPr lang="en-US" sz="2000" dirty="0">
                <a:solidFill>
                  <a:srgbClr val="4D4D4C"/>
                </a:solidFill>
                <a:latin typeface="+mn-lt"/>
              </a:rPr>
              <a:t>Faculties would </a:t>
            </a:r>
            <a:r>
              <a:rPr lang="en-US" sz="2000" dirty="0">
                <a:solidFill>
                  <a:schemeClr val="tx1">
                    <a:lumMod val="65000"/>
                    <a:lumOff val="35000"/>
                  </a:schemeClr>
                </a:solidFill>
                <a:latin typeface="+mn-lt"/>
              </a:rPr>
              <a:t>begin</a:t>
            </a:r>
            <a:r>
              <a:rPr lang="en-US" sz="2000" dirty="0">
                <a:solidFill>
                  <a:srgbClr val="4D4D4C"/>
                </a:solidFill>
                <a:latin typeface="+mn-lt"/>
              </a:rPr>
              <a:t> to operate as though RA was not part of the approval process.  </a:t>
            </a:r>
            <a:r>
              <a:rPr lang="en-US" sz="2000" dirty="0">
                <a:solidFill>
                  <a:srgbClr val="CC0633"/>
                </a:solidFill>
                <a:latin typeface="+mn-lt"/>
              </a:rPr>
              <a:t>(pretend it is future state)</a:t>
            </a:r>
          </a:p>
          <a:p>
            <a:pPr marL="1028700" lvl="1" indent="-342900">
              <a:buClr>
                <a:srgbClr val="CC0633"/>
              </a:buClr>
              <a:buFont typeface="Wingdings" panose="05000000000000000000" pitchFamily="2" charset="2"/>
              <a:buChar char="Ø"/>
              <a:defRPr/>
            </a:pPr>
            <a:r>
              <a:rPr lang="en-US" sz="1800" b="0" dirty="0">
                <a:solidFill>
                  <a:srgbClr val="4D4D4C"/>
                </a:solidFill>
                <a:latin typeface="+mn-lt"/>
              </a:rPr>
              <a:t>If Faculty Admin have questions about eligibility, they can  contact RA for advice</a:t>
            </a:r>
          </a:p>
          <a:p>
            <a:pPr marL="1028700" lvl="1" indent="-342900">
              <a:buClr>
                <a:srgbClr val="CC0633"/>
              </a:buClr>
              <a:buFont typeface="Wingdings" panose="05000000000000000000" pitchFamily="2" charset="2"/>
              <a:buChar char="Ø"/>
              <a:defRPr/>
            </a:pPr>
            <a:r>
              <a:rPr lang="en-US" sz="1800" b="0" dirty="0">
                <a:solidFill>
                  <a:srgbClr val="4D4D4C"/>
                </a:solidFill>
                <a:latin typeface="+mn-lt"/>
              </a:rPr>
              <a:t>Once Faculty Admin approves, the claim would still go to RA before it goes to Central Processing for approval</a:t>
            </a:r>
          </a:p>
          <a:p>
            <a:pPr marL="1028700" lvl="1" indent="-342900">
              <a:buClr>
                <a:srgbClr val="CC0633"/>
              </a:buClr>
              <a:buFont typeface="Wingdings" panose="05000000000000000000" pitchFamily="2" charset="2"/>
              <a:buChar char="Ø"/>
              <a:defRPr/>
            </a:pPr>
            <a:r>
              <a:rPr lang="en-US" sz="1800" b="0" dirty="0">
                <a:solidFill>
                  <a:srgbClr val="4D4D4C"/>
                </a:solidFill>
                <a:latin typeface="+mn-lt"/>
              </a:rPr>
              <a:t>RA would hold and discuss the claims with Faculty Admin for discussion and training purposes </a:t>
            </a:r>
          </a:p>
          <a:p>
            <a:pPr marL="971550" lvl="2" indent="-285750">
              <a:buClr>
                <a:srgbClr val="DC0032"/>
              </a:buClr>
              <a:defRPr/>
            </a:pPr>
            <a:endParaRPr lang="en-US" sz="1600" dirty="0">
              <a:solidFill>
                <a:srgbClr val="4D4D4C"/>
              </a:solidFill>
              <a:latin typeface="+mn-lt"/>
            </a:endParaRPr>
          </a:p>
          <a:p>
            <a:pPr marL="342900" indent="-342900" defTabSz="914400">
              <a:spcBef>
                <a:spcPts val="500"/>
              </a:spcBef>
              <a:buClr>
                <a:srgbClr val="DC0032"/>
              </a:buClr>
              <a:buFont typeface="Arial" panose="020B0604020202020204" pitchFamily="34" charset="0"/>
              <a:buChar char="•"/>
              <a:defRPr/>
            </a:pPr>
            <a:r>
              <a:rPr lang="en-US" sz="2000" dirty="0">
                <a:solidFill>
                  <a:srgbClr val="4D4D4C"/>
                </a:solidFill>
                <a:latin typeface="+mn-lt"/>
              </a:rPr>
              <a:t>We can use this period to determine key metrics</a:t>
            </a:r>
          </a:p>
          <a:p>
            <a:pPr marL="1028700" lvl="1" indent="-342900">
              <a:buClr>
                <a:srgbClr val="CC0633"/>
              </a:buClr>
              <a:buFont typeface="Wingdings" panose="05000000000000000000" pitchFamily="2" charset="2"/>
              <a:buChar char="Ø"/>
              <a:defRPr/>
            </a:pPr>
            <a:r>
              <a:rPr lang="en-US" sz="1800" dirty="0">
                <a:solidFill>
                  <a:srgbClr val="4D4D4C"/>
                </a:solidFill>
                <a:latin typeface="+mn-lt"/>
              </a:rPr>
              <a:t>How often do Faculty Admin reach out to RA for advice?</a:t>
            </a:r>
          </a:p>
          <a:p>
            <a:pPr marL="1028700" lvl="1" indent="-342900">
              <a:buClr>
                <a:srgbClr val="CC0633"/>
              </a:buClr>
              <a:buFont typeface="Wingdings" panose="05000000000000000000" pitchFamily="2" charset="2"/>
              <a:buChar char="Ø"/>
              <a:defRPr/>
            </a:pPr>
            <a:r>
              <a:rPr lang="en-US" sz="1800" dirty="0">
                <a:solidFill>
                  <a:srgbClr val="4D4D4C"/>
                </a:solidFill>
                <a:latin typeface="+mn-lt"/>
              </a:rPr>
              <a:t>How often does RA hold back claims that should not have been approved by Faculty Administrators?</a:t>
            </a:r>
            <a:endParaRPr lang="en-US" sz="1800" dirty="0">
              <a:solidFill>
                <a:srgbClr val="FF0000"/>
              </a:solidFill>
              <a:latin typeface="+mn-lt"/>
            </a:endParaRPr>
          </a:p>
          <a:p>
            <a:pPr defTabSz="914400">
              <a:spcBef>
                <a:spcPts val="500"/>
              </a:spcBef>
              <a:defRPr/>
            </a:pPr>
            <a:r>
              <a:rPr lang="en-US" sz="2000" dirty="0">
                <a:solidFill>
                  <a:srgbClr val="4D4D4C"/>
                </a:solidFill>
                <a:latin typeface="Trebuchet MS" panose="020B0603020202020204" pitchFamily="34" charset="0"/>
              </a:rPr>
              <a:t>  </a:t>
            </a:r>
          </a:p>
          <a:p>
            <a:pPr defTabSz="914400">
              <a:spcBef>
                <a:spcPts val="500"/>
              </a:spcBef>
              <a:defRPr/>
            </a:pPr>
            <a:endParaRPr lang="en-US" sz="2400" dirty="0">
              <a:solidFill>
                <a:srgbClr val="4D4D4C"/>
              </a:solidFill>
              <a:latin typeface="Trebuchet MS" panose="020B0603020202020204" pitchFamily="34" charset="0"/>
            </a:endParaRPr>
          </a:p>
        </p:txBody>
      </p:sp>
    </p:spTree>
    <p:extLst>
      <p:ext uri="{BB962C8B-B14F-4D97-AF65-F5344CB8AC3E}">
        <p14:creationId xmlns:p14="http://schemas.microsoft.com/office/powerpoint/2010/main" val="24266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7423" y="1839432"/>
            <a:ext cx="7772400" cy="3179135"/>
          </a:xfrm>
        </p:spPr>
        <p:txBody>
          <a:bodyPr vert="horz" lIns="91440" tIns="45720" rIns="91440" bIns="45720" rtlCol="0" anchor="ctr">
            <a:normAutofit/>
          </a:bodyPr>
          <a:lstStyle/>
          <a:p>
            <a:r>
              <a:rPr lang="en-US" sz="6000" dirty="0"/>
              <a:t>CHANGES TO </a:t>
            </a:r>
            <a:br>
              <a:rPr lang="en-US" sz="6000" dirty="0"/>
            </a:br>
            <a:r>
              <a:rPr lang="en-US" sz="6000" dirty="0"/>
              <a:t>RESEARCH EXPENDITURE APPROVAL PROCESS </a:t>
            </a:r>
            <a:endParaRPr lang="en-US" sz="6000" kern="1200" dirty="0">
              <a:solidFill>
                <a:schemeClr val="bg1"/>
              </a:solidFill>
            </a:endParaRPr>
          </a:p>
        </p:txBody>
      </p:sp>
    </p:spTree>
    <p:extLst>
      <p:ext uri="{BB962C8B-B14F-4D97-AF65-F5344CB8AC3E}">
        <p14:creationId xmlns:p14="http://schemas.microsoft.com/office/powerpoint/2010/main" val="385692944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9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498021" y="478247"/>
            <a:ext cx="7886700" cy="695008"/>
          </a:xfrm>
        </p:spPr>
        <p:txBody>
          <a:bodyPr/>
          <a:lstStyle/>
          <a:p>
            <a:r>
              <a:rPr lang="en-US" sz="4000" dirty="0"/>
              <a:t>Key Roles and Responsibilities</a:t>
            </a: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3"/>
          </p:nvPr>
        </p:nvSpPr>
        <p:spPr/>
        <p:txBody>
          <a:bodyPr/>
          <a:lstStyle/>
          <a:p>
            <a:pPr marL="815975" lvl="3" indent="0">
              <a:buNone/>
              <a:defRPr/>
            </a:pPr>
            <a:r>
              <a:rPr lang="en-US" dirty="0">
                <a:solidFill>
                  <a:srgbClr val="4D4D4C"/>
                </a:solidFill>
                <a:latin typeface="Trebuchet MS" panose="020B0603020202020204" pitchFamily="34" charset="0"/>
              </a:rPr>
              <a:t> </a:t>
            </a:r>
            <a:r>
              <a:rPr lang="en-US" dirty="0">
                <a:solidFill>
                  <a:srgbClr val="4D4D4C"/>
                </a:solidFill>
                <a:latin typeface="+mn-lt"/>
              </a:rPr>
              <a:t/>
            </a:r>
            <a:br>
              <a:rPr lang="en-US" dirty="0">
                <a:solidFill>
                  <a:srgbClr val="4D4D4C"/>
                </a:solidFill>
                <a:latin typeface="+mn-lt"/>
              </a:rPr>
            </a:br>
            <a:endParaRPr lang="en-US" dirty="0">
              <a:solidFill>
                <a:srgbClr val="4D4D4C"/>
              </a:solidFill>
              <a:latin typeface="+mn-lt"/>
            </a:endParaRPr>
          </a:p>
        </p:txBody>
      </p:sp>
      <p:pic>
        <p:nvPicPr>
          <p:cNvPr id="6" name="Picture 5">
            <a:extLst>
              <a:ext uri="{FF2B5EF4-FFF2-40B4-BE49-F238E27FC236}">
                <a16:creationId xmlns:a16="http://schemas.microsoft.com/office/drawing/2014/main" id="{9576F286-A8A0-4A50-93F3-D351D528E9A5}"/>
              </a:ext>
            </a:extLst>
          </p:cNvPr>
          <p:cNvPicPr>
            <a:picLocks noChangeAspect="1"/>
          </p:cNvPicPr>
          <p:nvPr/>
        </p:nvPicPr>
        <p:blipFill>
          <a:blip r:embed="rId3"/>
          <a:stretch>
            <a:fillRect/>
          </a:stretch>
        </p:blipFill>
        <p:spPr>
          <a:xfrm>
            <a:off x="593125" y="3094243"/>
            <a:ext cx="538330" cy="516797"/>
          </a:xfrm>
          <a:prstGeom prst="rect">
            <a:avLst/>
          </a:prstGeom>
          <a:ln w="22225">
            <a:solidFill>
              <a:schemeClr val="tx2"/>
            </a:solidFill>
          </a:ln>
        </p:spPr>
      </p:pic>
      <p:sp>
        <p:nvSpPr>
          <p:cNvPr id="7" name="TextBox 6">
            <a:extLst>
              <a:ext uri="{FF2B5EF4-FFF2-40B4-BE49-F238E27FC236}">
                <a16:creationId xmlns:a16="http://schemas.microsoft.com/office/drawing/2014/main" id="{FBCDAA42-3796-4FF2-AE84-F24A731650E1}"/>
              </a:ext>
            </a:extLst>
          </p:cNvPr>
          <p:cNvSpPr txBox="1"/>
          <p:nvPr/>
        </p:nvSpPr>
        <p:spPr>
          <a:xfrm>
            <a:off x="1408587" y="1781266"/>
            <a:ext cx="929063" cy="461665"/>
          </a:xfrm>
          <a:prstGeom prst="rect">
            <a:avLst/>
          </a:prstGeom>
          <a:noFill/>
        </p:spPr>
        <p:txBody>
          <a:bodyPr wrap="square" rtlCol="0">
            <a:spAutoFit/>
          </a:bodyPr>
          <a:lstStyle/>
          <a:p>
            <a:pPr algn="ctr">
              <a:defRPr/>
            </a:pPr>
            <a:r>
              <a:rPr lang="en-US" sz="1200" b="1" dirty="0">
                <a:solidFill>
                  <a:prstClr val="black"/>
                </a:solidFill>
                <a:latin typeface="Calibri" panose="020F0502020204030204"/>
              </a:rPr>
              <a:t>PI</a:t>
            </a:r>
            <a:r>
              <a:rPr lang="en-US" sz="1200" dirty="0">
                <a:solidFill>
                  <a:prstClr val="black"/>
                </a:solidFill>
                <a:latin typeface="Calibri" panose="020F0502020204030204"/>
              </a:rPr>
              <a:t> </a:t>
            </a:r>
            <a:br>
              <a:rPr lang="en-US" sz="1200" dirty="0">
                <a:solidFill>
                  <a:prstClr val="black"/>
                </a:solidFill>
                <a:latin typeface="Calibri" panose="020F0502020204030204"/>
              </a:rPr>
            </a:br>
            <a:endParaRPr lang="en-US" sz="12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7DA72042-D342-47CE-946E-4F89BD97E8B5}"/>
              </a:ext>
            </a:extLst>
          </p:cNvPr>
          <p:cNvPicPr>
            <a:picLocks noChangeAspect="1"/>
          </p:cNvPicPr>
          <p:nvPr/>
        </p:nvPicPr>
        <p:blipFill>
          <a:blip r:embed="rId3"/>
          <a:stretch>
            <a:fillRect/>
          </a:stretch>
        </p:blipFill>
        <p:spPr>
          <a:xfrm>
            <a:off x="593125" y="4537282"/>
            <a:ext cx="538330" cy="516797"/>
          </a:xfrm>
          <a:prstGeom prst="rect">
            <a:avLst/>
          </a:prstGeom>
          <a:ln w="22225">
            <a:solidFill>
              <a:schemeClr val="tx2"/>
            </a:solidFill>
          </a:ln>
        </p:spPr>
      </p:pic>
      <p:sp>
        <p:nvSpPr>
          <p:cNvPr id="9" name="TextBox 8">
            <a:extLst>
              <a:ext uri="{FF2B5EF4-FFF2-40B4-BE49-F238E27FC236}">
                <a16:creationId xmlns:a16="http://schemas.microsoft.com/office/drawing/2014/main" id="{EC42536A-36EF-4408-9ECA-C61648D03564}"/>
              </a:ext>
            </a:extLst>
          </p:cNvPr>
          <p:cNvSpPr txBox="1"/>
          <p:nvPr/>
        </p:nvSpPr>
        <p:spPr>
          <a:xfrm>
            <a:off x="1341624" y="3149847"/>
            <a:ext cx="1062990" cy="588623"/>
          </a:xfrm>
          <a:prstGeom prst="rect">
            <a:avLst/>
          </a:prstGeom>
          <a:noFill/>
        </p:spPr>
        <p:txBody>
          <a:bodyPr wrap="square" rtlCol="0">
            <a:spAutoFit/>
          </a:bodyPr>
          <a:lstStyle/>
          <a:p>
            <a:pPr algn="ctr">
              <a:defRPr/>
            </a:pPr>
            <a:r>
              <a:rPr lang="en-US" sz="1200" b="1" dirty="0">
                <a:solidFill>
                  <a:prstClr val="black"/>
                </a:solidFill>
                <a:latin typeface="Calibri" panose="020F0502020204030204"/>
              </a:rPr>
              <a:t>Faculty Admin</a:t>
            </a:r>
            <a:r>
              <a:rPr lang="en-US" sz="825" dirty="0">
                <a:solidFill>
                  <a:prstClr val="black"/>
                </a:solidFill>
                <a:latin typeface="Calibri" panose="020F0502020204030204"/>
              </a:rPr>
              <a:t/>
            </a:r>
            <a:br>
              <a:rPr lang="en-US" sz="825" dirty="0">
                <a:solidFill>
                  <a:prstClr val="black"/>
                </a:solidFill>
                <a:latin typeface="Calibri" panose="020F0502020204030204"/>
              </a:rPr>
            </a:br>
            <a:endParaRPr lang="en-US" sz="825"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3A6914A8-5075-4F13-BF19-71759E8C1A4C}"/>
              </a:ext>
            </a:extLst>
          </p:cNvPr>
          <p:cNvSpPr txBox="1"/>
          <p:nvPr/>
        </p:nvSpPr>
        <p:spPr>
          <a:xfrm>
            <a:off x="1221564" y="4537282"/>
            <a:ext cx="1303108" cy="957955"/>
          </a:xfrm>
          <a:prstGeom prst="rect">
            <a:avLst/>
          </a:prstGeom>
          <a:noFill/>
        </p:spPr>
        <p:txBody>
          <a:bodyPr wrap="square" rtlCol="0">
            <a:spAutoFit/>
          </a:bodyPr>
          <a:lstStyle/>
          <a:p>
            <a:pPr algn="ctr">
              <a:defRPr/>
            </a:pPr>
            <a:r>
              <a:rPr lang="en-US" sz="1200" b="1" dirty="0">
                <a:solidFill>
                  <a:prstClr val="black"/>
                </a:solidFill>
                <a:latin typeface="Calibri" panose="020F0502020204030204"/>
              </a:rPr>
              <a:t>Central Processing (RPI or Finance Operations)</a:t>
            </a:r>
            <a:r>
              <a:rPr lang="en-US" sz="825" dirty="0">
                <a:solidFill>
                  <a:prstClr val="black"/>
                </a:solidFill>
                <a:latin typeface="Calibri" panose="020F0502020204030204"/>
              </a:rPr>
              <a:t/>
            </a:r>
            <a:br>
              <a:rPr lang="en-US" sz="825" dirty="0">
                <a:solidFill>
                  <a:prstClr val="black"/>
                </a:solidFill>
                <a:latin typeface="Calibri" panose="020F0502020204030204"/>
              </a:rPr>
            </a:br>
            <a:endParaRPr lang="en-US" sz="825" dirty="0">
              <a:solidFill>
                <a:prstClr val="black"/>
              </a:solidFill>
              <a:latin typeface="Calibri" panose="020F0502020204030204"/>
            </a:endParaRPr>
          </a:p>
        </p:txBody>
      </p:sp>
      <p:pic>
        <p:nvPicPr>
          <p:cNvPr id="11" name="Graphic 87" descr="Female Profile">
            <a:extLst>
              <a:ext uri="{FF2B5EF4-FFF2-40B4-BE49-F238E27FC236}">
                <a16:creationId xmlns:a16="http://schemas.microsoft.com/office/drawing/2014/main" id="{A4E43779-91F4-4078-B932-37D8E3F5CAB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3125" y="1726015"/>
            <a:ext cx="572168" cy="572168"/>
          </a:xfrm>
          <a:prstGeom prst="rect">
            <a:avLst/>
          </a:prstGeom>
        </p:spPr>
      </p:pic>
      <p:sp>
        <p:nvSpPr>
          <p:cNvPr id="12" name="TextBox 11">
            <a:extLst>
              <a:ext uri="{FF2B5EF4-FFF2-40B4-BE49-F238E27FC236}">
                <a16:creationId xmlns:a16="http://schemas.microsoft.com/office/drawing/2014/main" id="{F24B9C77-A10E-46BA-85E4-496334AEEDC9}"/>
              </a:ext>
            </a:extLst>
          </p:cNvPr>
          <p:cNvSpPr txBox="1"/>
          <p:nvPr/>
        </p:nvSpPr>
        <p:spPr>
          <a:xfrm>
            <a:off x="2655651" y="1734900"/>
            <a:ext cx="5859699" cy="861774"/>
          </a:xfrm>
          <a:prstGeom prst="rect">
            <a:avLst/>
          </a:prstGeom>
          <a:noFill/>
        </p:spPr>
        <p:txBody>
          <a:bodyPr wrap="square" rtlCol="0">
            <a:spAutoFit/>
          </a:bodyPr>
          <a:lstStyle/>
          <a:p>
            <a:r>
              <a:rPr lang="en-US" sz="1400" b="1" dirty="0"/>
              <a:t>Responsible for ensuring expenditures meet all requirements for processing</a:t>
            </a:r>
          </a:p>
          <a:p>
            <a:pPr marL="171450" indent="-171450">
              <a:buClr>
                <a:schemeClr val="bg2"/>
              </a:buClr>
              <a:buFont typeface="Arial" panose="020B0604020202020204" pitchFamily="34" charset="0"/>
              <a:buChar char="•"/>
            </a:pPr>
            <a:r>
              <a:rPr lang="en-US" sz="1200" dirty="0"/>
              <a:t>Complies with SFU policies</a:t>
            </a:r>
          </a:p>
          <a:p>
            <a:pPr marL="171450" indent="-171450">
              <a:buClr>
                <a:schemeClr val="bg2"/>
              </a:buClr>
              <a:buFont typeface="Arial" panose="020B0604020202020204" pitchFamily="34" charset="0"/>
              <a:buChar char="•"/>
            </a:pPr>
            <a:r>
              <a:rPr lang="en-US" sz="1200" dirty="0"/>
              <a:t>Complies with sponsor requirements</a:t>
            </a:r>
          </a:p>
          <a:p>
            <a:pPr marL="171450" indent="-171450">
              <a:buClr>
                <a:schemeClr val="bg2"/>
              </a:buClr>
              <a:buFont typeface="Arial" panose="020B0604020202020204" pitchFamily="34" charset="0"/>
              <a:buChar char="•"/>
            </a:pPr>
            <a:r>
              <a:rPr lang="en-US" sz="1200" dirty="0"/>
              <a:t>Funds are available</a:t>
            </a:r>
          </a:p>
        </p:txBody>
      </p:sp>
      <p:sp>
        <p:nvSpPr>
          <p:cNvPr id="13" name="TextBox 12">
            <a:extLst>
              <a:ext uri="{FF2B5EF4-FFF2-40B4-BE49-F238E27FC236}">
                <a16:creationId xmlns:a16="http://schemas.microsoft.com/office/drawing/2014/main" id="{D93A5B7E-E25D-49BB-A56E-FE1FEC586D22}"/>
              </a:ext>
            </a:extLst>
          </p:cNvPr>
          <p:cNvSpPr txBox="1"/>
          <p:nvPr/>
        </p:nvSpPr>
        <p:spPr>
          <a:xfrm>
            <a:off x="2655651" y="3131952"/>
            <a:ext cx="6012099" cy="892552"/>
          </a:xfrm>
          <a:prstGeom prst="rect">
            <a:avLst/>
          </a:prstGeom>
          <a:noFill/>
        </p:spPr>
        <p:txBody>
          <a:bodyPr wrap="square" rtlCol="0">
            <a:spAutoFit/>
          </a:bodyPr>
          <a:lstStyle/>
          <a:p>
            <a:r>
              <a:rPr lang="en-US" sz="1400" b="1" dirty="0"/>
              <a:t>Reviews to ensure that funding is available, and that expenditure complies with SFU policy and sponsor requirement. </a:t>
            </a:r>
          </a:p>
          <a:p>
            <a:pPr marL="171450" indent="-171450">
              <a:buClr>
                <a:schemeClr val="bg2"/>
              </a:buClr>
              <a:buFont typeface="Arial" panose="020B0604020202020204" pitchFamily="34" charset="0"/>
              <a:buChar char="•"/>
            </a:pPr>
            <a:r>
              <a:rPr lang="en-US" sz="1200" dirty="0"/>
              <a:t>Indicates that they have completed those checks before sending to Central Processing</a:t>
            </a:r>
          </a:p>
          <a:p>
            <a:pPr marL="171450" indent="-171450">
              <a:buClr>
                <a:schemeClr val="bg2"/>
              </a:buClr>
              <a:buFont typeface="Arial" panose="020B0604020202020204" pitchFamily="34" charset="0"/>
              <a:buChar char="•"/>
            </a:pPr>
            <a:r>
              <a:rPr lang="en-US" sz="1200" dirty="0"/>
              <a:t>Returns the item to the PI if the compliance checks fail</a:t>
            </a:r>
          </a:p>
        </p:txBody>
      </p:sp>
      <p:sp>
        <p:nvSpPr>
          <p:cNvPr id="14" name="TextBox 13">
            <a:extLst>
              <a:ext uri="{FF2B5EF4-FFF2-40B4-BE49-F238E27FC236}">
                <a16:creationId xmlns:a16="http://schemas.microsoft.com/office/drawing/2014/main" id="{D378BB95-45BD-45CE-9B6A-60BE6D69878B}"/>
              </a:ext>
            </a:extLst>
          </p:cNvPr>
          <p:cNvSpPr txBox="1"/>
          <p:nvPr/>
        </p:nvSpPr>
        <p:spPr>
          <a:xfrm>
            <a:off x="2719647" y="4498653"/>
            <a:ext cx="6012099" cy="892552"/>
          </a:xfrm>
          <a:prstGeom prst="rect">
            <a:avLst/>
          </a:prstGeom>
          <a:noFill/>
        </p:spPr>
        <p:txBody>
          <a:bodyPr wrap="square" rtlCol="0">
            <a:spAutoFit/>
          </a:bodyPr>
          <a:lstStyle/>
          <a:p>
            <a:r>
              <a:rPr lang="en-US" sz="1400" b="1" dirty="0"/>
              <a:t>Verifies that appropriate approvals are in place (PI is authorized via SAM) and that the compliance checks are performed before processing the items</a:t>
            </a:r>
          </a:p>
          <a:p>
            <a:pPr marL="171450" indent="-171450">
              <a:buClr>
                <a:schemeClr val="bg2"/>
              </a:buClr>
              <a:buFont typeface="Arial" panose="020B0604020202020204" pitchFamily="34" charset="0"/>
              <a:buChar char="•"/>
            </a:pPr>
            <a:r>
              <a:rPr lang="en-US" sz="1200" dirty="0"/>
              <a:t>Maintains the central records for paid items</a:t>
            </a:r>
          </a:p>
          <a:p>
            <a:pPr marL="171450" indent="-171450">
              <a:buClr>
                <a:schemeClr val="bg2"/>
              </a:buClr>
              <a:buFont typeface="Arial" panose="020B0604020202020204" pitchFamily="34" charset="0"/>
              <a:buChar char="•"/>
            </a:pPr>
            <a:r>
              <a:rPr lang="en-US" sz="1200" dirty="0"/>
              <a:t>Responds to requests from external auditors </a:t>
            </a:r>
          </a:p>
        </p:txBody>
      </p:sp>
    </p:spTree>
    <p:extLst>
      <p:ext uri="{BB962C8B-B14F-4D97-AF65-F5344CB8AC3E}">
        <p14:creationId xmlns:p14="http://schemas.microsoft.com/office/powerpoint/2010/main" val="2383183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189719" y="39788"/>
            <a:ext cx="7886700" cy="601741"/>
          </a:xfrm>
        </p:spPr>
        <p:txBody>
          <a:bodyPr/>
          <a:lstStyle/>
          <a:p>
            <a:r>
              <a:rPr lang="en-US" sz="4000" dirty="0"/>
              <a:t>Process Flows - Overview</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6" name="Title 1"/>
          <p:cNvSpPr txBox="1">
            <a:spLocks/>
          </p:cNvSpPr>
          <p:nvPr/>
        </p:nvSpPr>
        <p:spPr>
          <a:xfrm>
            <a:off x="189719" y="872278"/>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Current State Submission Process</a:t>
            </a:r>
          </a:p>
        </p:txBody>
      </p:sp>
      <p:sp>
        <p:nvSpPr>
          <p:cNvPr id="34" name="Title 1"/>
          <p:cNvSpPr txBox="1">
            <a:spLocks/>
          </p:cNvSpPr>
          <p:nvPr/>
        </p:nvSpPr>
        <p:spPr>
          <a:xfrm>
            <a:off x="163859" y="3079924"/>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Future State Submission Process </a:t>
            </a:r>
          </a:p>
        </p:txBody>
      </p:sp>
      <p:sp>
        <p:nvSpPr>
          <p:cNvPr id="66" name="Slide Number Placeholder 2"/>
          <p:cNvSpPr txBox="1">
            <a:spLocks/>
          </p:cNvSpPr>
          <p:nvPr/>
        </p:nvSpPr>
        <p:spPr>
          <a:xfrm>
            <a:off x="5372711" y="7845838"/>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525" b="1" i="0" u="none" strike="noStrike" kern="1200" cap="none" spc="0" normalizeH="0" baseline="0" noProof="0">
                <a:ln>
                  <a:noFill/>
                </a:ln>
                <a:solidFill>
                  <a:srgbClr val="4D4D4C"/>
                </a:solidFill>
                <a:effectLst/>
                <a:uLnTx/>
                <a:uFillTx/>
                <a:latin typeface="Calibri" panose="020F0502020204030204"/>
                <a:ea typeface="+mn-ea"/>
                <a:cs typeface="+mn-cs"/>
              </a:rPr>
              <a:t>SIMON FRASER UNIVERSITY   </a:t>
            </a:r>
            <a:fld id="{45E0C454-F75C-A944-8BC1-78DA56BBB239}" type="slidenum">
              <a:rPr kumimoji="0" lang="en-US" sz="525" b="1" i="0" u="none" strike="noStrike" kern="1200" cap="none" spc="0" normalizeH="0" baseline="0" noProof="0" smtClean="0">
                <a:ln>
                  <a:noFill/>
                </a:ln>
                <a:solidFill>
                  <a:srgbClr val="4D4D4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525" b="1" i="0" u="none" strike="noStrike" kern="1200" cap="none" spc="0" normalizeH="0" baseline="0" noProof="0" dirty="0">
              <a:ln>
                <a:noFill/>
              </a:ln>
              <a:solidFill>
                <a:srgbClr val="4D4D4C"/>
              </a:solidFill>
              <a:effectLst/>
              <a:uLnTx/>
              <a:uFillTx/>
              <a:latin typeface="Calibri" panose="020F0502020204030204"/>
              <a:ea typeface="+mn-ea"/>
              <a:cs typeface="+mn-cs"/>
            </a:endParaRPr>
          </a:p>
        </p:txBody>
      </p:sp>
      <p:pic>
        <p:nvPicPr>
          <p:cNvPr id="63" name="Picture 62">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2870809" y="3822715"/>
            <a:ext cx="538330" cy="516797"/>
          </a:xfrm>
          <a:prstGeom prst="rect">
            <a:avLst/>
          </a:prstGeom>
          <a:ln w="22225">
            <a:solidFill>
              <a:schemeClr val="accent2"/>
            </a:solidFill>
          </a:ln>
        </p:spPr>
      </p:pic>
      <p:pic>
        <p:nvPicPr>
          <p:cNvPr id="64" name="Picture 63">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6097355" y="3844528"/>
            <a:ext cx="535774" cy="514343"/>
          </a:xfrm>
          <a:prstGeom prst="rect">
            <a:avLst/>
          </a:prstGeom>
          <a:ln w="22225">
            <a:solidFill>
              <a:srgbClr val="7030A0"/>
            </a:solidFill>
          </a:ln>
        </p:spPr>
      </p:pic>
      <p:cxnSp>
        <p:nvCxnSpPr>
          <p:cNvPr id="101" name="Straight Arrow Connector 100">
            <a:extLst>
              <a:ext uri="{FF2B5EF4-FFF2-40B4-BE49-F238E27FC236}">
                <a16:creationId xmlns:a16="http://schemas.microsoft.com/office/drawing/2014/main" id="{D3E19C85-4A29-F741-89A0-1B722548E9A3}"/>
              </a:ext>
            </a:extLst>
          </p:cNvPr>
          <p:cNvCxnSpPr>
            <a:cxnSpLocks/>
          </p:cNvCxnSpPr>
          <p:nvPr/>
        </p:nvCxnSpPr>
        <p:spPr>
          <a:xfrm>
            <a:off x="2459541" y="4105945"/>
            <a:ext cx="35332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81D23D60-C126-1542-8DEB-755FDA13ACBD}"/>
              </a:ext>
            </a:extLst>
          </p:cNvPr>
          <p:cNvSpPr txBox="1"/>
          <p:nvPr/>
        </p:nvSpPr>
        <p:spPr>
          <a:xfrm>
            <a:off x="2614689" y="4360579"/>
            <a:ext cx="1062990" cy="9810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Faculty Admin</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Verifies that funds are available, that expenditure complies with SFU policy and sponsor requirements</a:t>
            </a:r>
          </a:p>
        </p:txBody>
      </p:sp>
      <p:sp>
        <p:nvSpPr>
          <p:cNvPr id="104" name="TextBox 103">
            <a:extLst>
              <a:ext uri="{FF2B5EF4-FFF2-40B4-BE49-F238E27FC236}">
                <a16:creationId xmlns:a16="http://schemas.microsoft.com/office/drawing/2014/main" id="{1D09628E-C5A2-E342-8222-D6AD3A0555D9}"/>
              </a:ext>
            </a:extLst>
          </p:cNvPr>
          <p:cNvSpPr txBox="1"/>
          <p:nvPr/>
        </p:nvSpPr>
        <p:spPr>
          <a:xfrm>
            <a:off x="5772641" y="4362649"/>
            <a:ext cx="1377196" cy="10464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Central Processing (Financial Operations/HR)</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Verifies Signing Authority, ensures Faculty Admin has verified item, processes expenditures</a:t>
            </a:r>
          </a:p>
        </p:txBody>
      </p:sp>
      <p:pic>
        <p:nvPicPr>
          <p:cNvPr id="113"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01438" y="3819861"/>
            <a:ext cx="572168" cy="572168"/>
          </a:xfrm>
          <a:prstGeom prst="rect">
            <a:avLst/>
          </a:prstGeom>
        </p:spPr>
      </p:pic>
      <p:sp>
        <p:nvSpPr>
          <p:cNvPr id="118" name="TextBox 117">
            <a:extLst>
              <a:ext uri="{FF2B5EF4-FFF2-40B4-BE49-F238E27FC236}">
                <a16:creationId xmlns:a16="http://schemas.microsoft.com/office/drawing/2014/main" id="{81D23D60-C126-1542-8DEB-755FDA13ACBD}"/>
              </a:ext>
            </a:extLst>
          </p:cNvPr>
          <p:cNvSpPr txBox="1"/>
          <p:nvPr/>
        </p:nvSpPr>
        <p:spPr>
          <a:xfrm>
            <a:off x="1632439" y="4310291"/>
            <a:ext cx="1062990" cy="4617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PI or Delegate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788" b="0" i="0" u="none" strike="noStrike" kern="1200" cap="none" spc="0" normalizeH="0" baseline="0" noProof="0" dirty="0">
                <a:ln>
                  <a:noFill/>
                </a:ln>
                <a:solidFill>
                  <a:prstClr val="black"/>
                </a:solidFill>
                <a:effectLst/>
                <a:uLnTx/>
                <a:uFillTx/>
                <a:latin typeface="Calibri" panose="020F0502020204030204"/>
                <a:ea typeface="+mn-ea"/>
                <a:cs typeface="+mn-cs"/>
              </a:rPr>
              <a:t>Submits expenditure item for approval</a:t>
            </a:r>
            <a:endPar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9" name="Picture 118">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001293" y="4392029"/>
            <a:ext cx="542460" cy="520762"/>
          </a:xfrm>
          <a:prstGeom prst="rect">
            <a:avLst/>
          </a:prstGeom>
          <a:ln w="22225">
            <a:solidFill>
              <a:srgbClr val="00B050"/>
            </a:solidFill>
          </a:ln>
        </p:spPr>
      </p:pic>
      <p:sp>
        <p:nvSpPr>
          <p:cNvPr id="120" name="TextBox 119">
            <a:extLst>
              <a:ext uri="{FF2B5EF4-FFF2-40B4-BE49-F238E27FC236}">
                <a16:creationId xmlns:a16="http://schemas.microsoft.com/office/drawing/2014/main" id="{5E1CC1CC-6E01-2E4C-9428-B985ADFB2D7A}"/>
              </a:ext>
            </a:extLst>
          </p:cNvPr>
          <p:cNvSpPr txBox="1"/>
          <p:nvPr/>
        </p:nvSpPr>
        <p:spPr>
          <a:xfrm>
            <a:off x="3527587" y="5180306"/>
            <a:ext cx="1303108" cy="473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Research Accounting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Available for Consultation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Performs Spot Audits</a:t>
            </a:r>
          </a:p>
        </p:txBody>
      </p:sp>
      <p:cxnSp>
        <p:nvCxnSpPr>
          <p:cNvPr id="121" name="Straight Arrow Connector 120">
            <a:extLst>
              <a:ext uri="{FF2B5EF4-FFF2-40B4-BE49-F238E27FC236}">
                <a16:creationId xmlns:a16="http://schemas.microsoft.com/office/drawing/2014/main" id="{6BA24E82-C640-4F45-82A3-182963847FF8}"/>
              </a:ext>
            </a:extLst>
          </p:cNvPr>
          <p:cNvCxnSpPr>
            <a:cxnSpLocks/>
          </p:cNvCxnSpPr>
          <p:nvPr/>
        </p:nvCxnSpPr>
        <p:spPr>
          <a:xfrm>
            <a:off x="3487154" y="4105945"/>
            <a:ext cx="24918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36" name="Picture 135">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166840" y="1623431"/>
            <a:ext cx="538330" cy="516797"/>
          </a:xfrm>
          <a:prstGeom prst="rect">
            <a:avLst/>
          </a:prstGeom>
          <a:ln w="22225">
            <a:solidFill>
              <a:schemeClr val="accent2"/>
            </a:solidFill>
          </a:ln>
        </p:spPr>
      </p:pic>
      <p:pic>
        <p:nvPicPr>
          <p:cNvPr id="137" name="Picture 136">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6118011" y="1627868"/>
            <a:ext cx="535774" cy="514343"/>
          </a:xfrm>
          <a:prstGeom prst="rect">
            <a:avLst/>
          </a:prstGeom>
          <a:ln w="22225">
            <a:solidFill>
              <a:srgbClr val="7030A0"/>
            </a:solidFill>
          </a:ln>
        </p:spPr>
      </p:pic>
      <p:cxnSp>
        <p:nvCxnSpPr>
          <p:cNvPr id="139" name="Straight Arrow Connector 138">
            <a:extLst>
              <a:ext uri="{FF2B5EF4-FFF2-40B4-BE49-F238E27FC236}">
                <a16:creationId xmlns:a16="http://schemas.microsoft.com/office/drawing/2014/main" id="{D3E19C85-4A29-F741-89A0-1B722548E9A3}"/>
              </a:ext>
            </a:extLst>
          </p:cNvPr>
          <p:cNvCxnSpPr>
            <a:cxnSpLocks/>
          </p:cNvCxnSpPr>
          <p:nvPr/>
        </p:nvCxnSpPr>
        <p:spPr>
          <a:xfrm flipV="1">
            <a:off x="2480197" y="1888067"/>
            <a:ext cx="530550" cy="12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81D23D60-C126-1542-8DEB-755FDA13ACBD}"/>
              </a:ext>
            </a:extLst>
          </p:cNvPr>
          <p:cNvSpPr txBox="1"/>
          <p:nvPr/>
        </p:nvSpPr>
        <p:spPr>
          <a:xfrm>
            <a:off x="2904510" y="2143919"/>
            <a:ext cx="1062990" cy="3405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Faculty Admin</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788" b="0" i="0" u="none" strike="noStrike" kern="1200" cap="none" spc="0" normalizeH="0" baseline="0" noProof="0" dirty="0">
                <a:ln>
                  <a:noFill/>
                </a:ln>
                <a:solidFill>
                  <a:prstClr val="black"/>
                </a:solidFill>
                <a:effectLst/>
                <a:uLnTx/>
                <a:uFillTx/>
                <a:latin typeface="Calibri" panose="020F0502020204030204"/>
                <a:ea typeface="+mn-ea"/>
                <a:cs typeface="+mn-cs"/>
              </a:rPr>
              <a:t>Completes review</a:t>
            </a:r>
            <a:endPar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1D09628E-C5A2-E342-8222-D6AD3A0555D9}"/>
              </a:ext>
            </a:extLst>
          </p:cNvPr>
          <p:cNvSpPr txBox="1"/>
          <p:nvPr/>
        </p:nvSpPr>
        <p:spPr>
          <a:xfrm>
            <a:off x="5901329" y="2145989"/>
            <a:ext cx="1065602" cy="836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Central Processing (Financial Operations/HR)</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788" b="0" i="0" u="none" strike="noStrike" kern="1200" cap="none" spc="0" normalizeH="0" baseline="0" noProof="0" dirty="0">
                <a:ln>
                  <a:noFill/>
                </a:ln>
                <a:solidFill>
                  <a:prstClr val="black"/>
                </a:solidFill>
                <a:effectLst/>
                <a:uLnTx/>
                <a:uFillTx/>
                <a:latin typeface="Calibri" panose="020F0502020204030204"/>
                <a:ea typeface="+mn-ea"/>
                <a:cs typeface="+mn-cs"/>
              </a:rPr>
              <a:t>Verifies Signing Authority, processes expenditures</a:t>
            </a:r>
          </a:p>
        </p:txBody>
      </p:sp>
      <p:pic>
        <p:nvPicPr>
          <p:cNvPr id="144"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22094" y="1603201"/>
            <a:ext cx="572168" cy="572168"/>
          </a:xfrm>
          <a:prstGeom prst="rect">
            <a:avLst/>
          </a:prstGeom>
        </p:spPr>
      </p:pic>
      <p:cxnSp>
        <p:nvCxnSpPr>
          <p:cNvPr id="145" name="Straight Arrow Connector 144">
            <a:extLst>
              <a:ext uri="{FF2B5EF4-FFF2-40B4-BE49-F238E27FC236}">
                <a16:creationId xmlns:a16="http://schemas.microsoft.com/office/drawing/2014/main" id="{6BA24E82-C640-4F45-82A3-182963847FF8}"/>
              </a:ext>
            </a:extLst>
          </p:cNvPr>
          <p:cNvCxnSpPr>
            <a:cxnSpLocks/>
          </p:cNvCxnSpPr>
          <p:nvPr/>
        </p:nvCxnSpPr>
        <p:spPr>
          <a:xfrm>
            <a:off x="3822241" y="1908472"/>
            <a:ext cx="110984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6" name="TextBox 145">
            <a:extLst>
              <a:ext uri="{FF2B5EF4-FFF2-40B4-BE49-F238E27FC236}">
                <a16:creationId xmlns:a16="http://schemas.microsoft.com/office/drawing/2014/main" id="{81D23D60-C126-1542-8DEB-755FDA13ACBD}"/>
              </a:ext>
            </a:extLst>
          </p:cNvPr>
          <p:cNvSpPr txBox="1"/>
          <p:nvPr/>
        </p:nvSpPr>
        <p:spPr>
          <a:xfrm>
            <a:off x="1653095" y="2093631"/>
            <a:ext cx="1062990" cy="4617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PI or Delegate</a:t>
            </a: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788" b="0" i="0" u="none" strike="noStrike" kern="1200" cap="none" spc="0" normalizeH="0" baseline="0" noProof="0" dirty="0">
                <a:ln>
                  <a:noFill/>
                </a:ln>
                <a:solidFill>
                  <a:prstClr val="black"/>
                </a:solidFill>
                <a:effectLst/>
                <a:uLnTx/>
                <a:uFillTx/>
                <a:latin typeface="Calibri" panose="020F0502020204030204"/>
                <a:ea typeface="+mn-ea"/>
                <a:cs typeface="+mn-cs"/>
              </a:rPr>
              <a:t>Submits expenditure item for approval</a:t>
            </a:r>
            <a:endPar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7" name="Picture 146">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000260" y="1621449"/>
            <a:ext cx="542460" cy="520762"/>
          </a:xfrm>
          <a:prstGeom prst="rect">
            <a:avLst/>
          </a:prstGeom>
          <a:ln w="22225">
            <a:solidFill>
              <a:srgbClr val="00B050"/>
            </a:solidFill>
          </a:ln>
        </p:spPr>
      </p:pic>
      <p:sp>
        <p:nvSpPr>
          <p:cNvPr id="148" name="TextBox 147">
            <a:extLst>
              <a:ext uri="{FF2B5EF4-FFF2-40B4-BE49-F238E27FC236}">
                <a16:creationId xmlns:a16="http://schemas.microsoft.com/office/drawing/2014/main" id="{5E1CC1CC-6E01-2E4C-9428-B985ADFB2D7A}"/>
              </a:ext>
            </a:extLst>
          </p:cNvPr>
          <p:cNvSpPr txBox="1"/>
          <p:nvPr/>
        </p:nvSpPr>
        <p:spPr>
          <a:xfrm>
            <a:off x="4696522" y="2178380"/>
            <a:ext cx="1303108" cy="854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Research Accounting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alibri" panose="020F0502020204030204"/>
                <a:ea typeface="+mn-ea"/>
                <a:cs typeface="+mn-cs"/>
              </a:rPr>
              <a:t>Verifies that funds are available, that expenditure complies with SFU policy and sponsor requirements</a:t>
            </a:r>
          </a:p>
        </p:txBody>
      </p:sp>
      <p:cxnSp>
        <p:nvCxnSpPr>
          <p:cNvPr id="149" name="Straight Arrow Connector 148">
            <a:extLst>
              <a:ext uri="{FF2B5EF4-FFF2-40B4-BE49-F238E27FC236}">
                <a16:creationId xmlns:a16="http://schemas.microsoft.com/office/drawing/2014/main" id="{6BA24E82-C640-4F45-82A3-182963847FF8}"/>
              </a:ext>
            </a:extLst>
          </p:cNvPr>
          <p:cNvCxnSpPr>
            <a:cxnSpLocks/>
          </p:cNvCxnSpPr>
          <p:nvPr/>
        </p:nvCxnSpPr>
        <p:spPr>
          <a:xfrm>
            <a:off x="5615260" y="1889285"/>
            <a:ext cx="3843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637375" y="4473578"/>
            <a:ext cx="35027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6"/>
          <a:stretch>
            <a:fillRect/>
          </a:stretch>
        </p:blipFill>
        <p:spPr>
          <a:xfrm rot="10800000">
            <a:off x="3544855" y="4628094"/>
            <a:ext cx="432854" cy="164606"/>
          </a:xfrm>
          <a:prstGeom prst="rect">
            <a:avLst/>
          </a:prstGeom>
        </p:spPr>
      </p:pic>
      <p:sp>
        <p:nvSpPr>
          <p:cNvPr id="7" name="TextBox 6">
            <a:extLst>
              <a:ext uri="{FF2B5EF4-FFF2-40B4-BE49-F238E27FC236}">
                <a16:creationId xmlns:a16="http://schemas.microsoft.com/office/drawing/2014/main" id="{0C46A59D-224B-C50C-B783-C2AD17139362}"/>
              </a:ext>
            </a:extLst>
          </p:cNvPr>
          <p:cNvSpPr txBox="1"/>
          <p:nvPr/>
        </p:nvSpPr>
        <p:spPr>
          <a:xfrm>
            <a:off x="3732712" y="2228668"/>
            <a:ext cx="1303108"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Budget Approver</a:t>
            </a:r>
          </a:p>
        </p:txBody>
      </p:sp>
      <p:sp>
        <p:nvSpPr>
          <p:cNvPr id="9" name="TextBox 8">
            <a:extLst>
              <a:ext uri="{FF2B5EF4-FFF2-40B4-BE49-F238E27FC236}">
                <a16:creationId xmlns:a16="http://schemas.microsoft.com/office/drawing/2014/main" id="{2849993A-25C0-8DD1-B35A-5B278A11B92B}"/>
              </a:ext>
            </a:extLst>
          </p:cNvPr>
          <p:cNvSpPr txBox="1"/>
          <p:nvPr/>
        </p:nvSpPr>
        <p:spPr>
          <a:xfrm>
            <a:off x="4486123" y="4374403"/>
            <a:ext cx="1303108"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Calibri" panose="020F0502020204030204"/>
                <a:ea typeface="+mn-ea"/>
                <a:cs typeface="+mn-cs"/>
              </a:rPr>
              <a:t>Budget Approver</a:t>
            </a:r>
          </a:p>
        </p:txBody>
      </p:sp>
      <p:pic>
        <p:nvPicPr>
          <p:cNvPr id="11" name="Graphic 87" descr="Female Profile">
            <a:extLst>
              <a:ext uri="{FF2B5EF4-FFF2-40B4-BE49-F238E27FC236}">
                <a16:creationId xmlns:a16="http://schemas.microsoft.com/office/drawing/2014/main" id="{AEDF13F7-4AD3-27C3-D9C2-39F2677012C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067910" y="1654108"/>
            <a:ext cx="572168" cy="572168"/>
          </a:xfrm>
          <a:prstGeom prst="rect">
            <a:avLst/>
          </a:prstGeom>
        </p:spPr>
      </p:pic>
      <p:pic>
        <p:nvPicPr>
          <p:cNvPr id="12" name="Graphic 87" descr="Female Profile">
            <a:extLst>
              <a:ext uri="{FF2B5EF4-FFF2-40B4-BE49-F238E27FC236}">
                <a16:creationId xmlns:a16="http://schemas.microsoft.com/office/drawing/2014/main" id="{98A43E37-F159-DF28-DFE9-FC6A8118B4F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856267" y="3800462"/>
            <a:ext cx="572168" cy="572168"/>
          </a:xfrm>
          <a:prstGeom prst="rect">
            <a:avLst/>
          </a:prstGeom>
        </p:spPr>
      </p:pic>
    </p:spTree>
    <p:extLst>
      <p:ext uri="{BB962C8B-B14F-4D97-AF65-F5344CB8AC3E}">
        <p14:creationId xmlns:p14="http://schemas.microsoft.com/office/powerpoint/2010/main" val="365069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par>
                                <p:cTn id="11" presetID="10" presetClass="entr" presetSubtype="0" fill="hold" nodeType="withEffect">
                                  <p:stCondLst>
                                    <p:cond delay="0"/>
                                  </p:stCondLst>
                                  <p:childTnLst>
                                    <p:set>
                                      <p:cBhvr>
                                        <p:cTn id="12" dur="1" fill="hold">
                                          <p:stCondLst>
                                            <p:cond delay="0"/>
                                          </p:stCondLst>
                                        </p:cTn>
                                        <p:tgtEl>
                                          <p:spTgt spid="139"/>
                                        </p:tgtEl>
                                        <p:attrNameLst>
                                          <p:attrName>style.visibility</p:attrName>
                                        </p:attrNameLst>
                                      </p:cBhvr>
                                      <p:to>
                                        <p:strVal val="visible"/>
                                      </p:to>
                                    </p:set>
                                    <p:animEffect transition="in" filter="fade">
                                      <p:cBhvr>
                                        <p:cTn id="13" dur="500"/>
                                        <p:tgtEl>
                                          <p:spTgt spid="1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fade">
                                      <p:cBhvr>
                                        <p:cTn id="16" dur="500"/>
                                        <p:tgtEl>
                                          <p:spTgt spid="1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fade">
                                      <p:cBhvr>
                                        <p:cTn id="19" dur="500"/>
                                        <p:tgtEl>
                                          <p:spTgt spid="142"/>
                                        </p:tgtEl>
                                      </p:cBhvr>
                                    </p:animEffect>
                                  </p:childTnLst>
                                </p:cTn>
                              </p:par>
                              <p:par>
                                <p:cTn id="20" presetID="10" presetClass="entr" presetSubtype="0" fill="hold" nodeType="withEffect">
                                  <p:stCondLst>
                                    <p:cond delay="0"/>
                                  </p:stCondLst>
                                  <p:childTnLst>
                                    <p:set>
                                      <p:cBhvr>
                                        <p:cTn id="21" dur="1" fill="hold">
                                          <p:stCondLst>
                                            <p:cond delay="0"/>
                                          </p:stCondLst>
                                        </p:cTn>
                                        <p:tgtEl>
                                          <p:spTgt spid="144"/>
                                        </p:tgtEl>
                                        <p:attrNameLst>
                                          <p:attrName>style.visibility</p:attrName>
                                        </p:attrNameLst>
                                      </p:cBhvr>
                                      <p:to>
                                        <p:strVal val="visible"/>
                                      </p:to>
                                    </p:set>
                                    <p:animEffect transition="in" filter="fade">
                                      <p:cBhvr>
                                        <p:cTn id="22" dur="500"/>
                                        <p:tgtEl>
                                          <p:spTgt spid="144"/>
                                        </p:tgtEl>
                                      </p:cBhvr>
                                    </p:animEffect>
                                  </p:childTnLst>
                                </p:cTn>
                              </p:par>
                              <p:par>
                                <p:cTn id="23" presetID="10" presetClass="entr" presetSubtype="0" fill="hold" nodeType="with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500"/>
                                        <p:tgtEl>
                                          <p:spTgt spid="146"/>
                                        </p:tgtEl>
                                      </p:cBhvr>
                                    </p:animEffect>
                                  </p:childTnLst>
                                </p:cTn>
                              </p:par>
                              <p:par>
                                <p:cTn id="29" presetID="10" presetClass="entr" presetSubtype="0" fill="hold" nodeType="with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fade">
                                      <p:cBhvr>
                                        <p:cTn id="31" dur="500"/>
                                        <p:tgtEl>
                                          <p:spTgt spid="1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fade">
                                      <p:cBhvr>
                                        <p:cTn id="34" dur="500"/>
                                        <p:tgtEl>
                                          <p:spTgt spid="148"/>
                                        </p:tgtEl>
                                      </p:cBhvr>
                                    </p:animEffect>
                                  </p:childTnLst>
                                </p:cTn>
                              </p:par>
                              <p:par>
                                <p:cTn id="35" presetID="10" presetClass="entr" presetSubtype="0" fill="hold" nodeType="with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fade">
                                      <p:cBhvr>
                                        <p:cTn id="37" dur="500"/>
                                        <p:tgtEl>
                                          <p:spTgt spid="14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nodeType="with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fade">
                                      <p:cBhvr>
                                        <p:cTn id="57" dur="500"/>
                                        <p:tgtEl>
                                          <p:spTgt spid="10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nodeType="with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fade">
                                      <p:cBhvr>
                                        <p:cTn id="63" dur="500"/>
                                        <p:tgtEl>
                                          <p:spTgt spid="1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childTnLst>
                                </p:cTn>
                              </p:par>
                              <p:par>
                                <p:cTn id="67" presetID="10" presetClass="entr" presetSubtype="0"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500"/>
                                        <p:tgtEl>
                                          <p:spTgt spid="1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500"/>
                                        <p:tgtEl>
                                          <p:spTgt spid="120"/>
                                        </p:tgtEl>
                                      </p:cBhvr>
                                    </p:animEffect>
                                  </p:childTnLst>
                                </p:cTn>
                              </p:par>
                              <p:par>
                                <p:cTn id="73" presetID="10" presetClass="entr" presetSubtype="0" fill="hold" nodeType="withEffect">
                                  <p:stCondLst>
                                    <p:cond delay="0"/>
                                  </p:stCondLst>
                                  <p:childTnLst>
                                    <p:set>
                                      <p:cBhvr>
                                        <p:cTn id="74" dur="1" fill="hold">
                                          <p:stCondLst>
                                            <p:cond delay="0"/>
                                          </p:stCondLst>
                                        </p:cTn>
                                        <p:tgtEl>
                                          <p:spTgt spid="121"/>
                                        </p:tgtEl>
                                        <p:attrNameLst>
                                          <p:attrName>style.visibility</p:attrName>
                                        </p:attrNameLst>
                                      </p:cBhvr>
                                      <p:to>
                                        <p:strVal val="visible"/>
                                      </p:to>
                                    </p:set>
                                    <p:animEffect transition="in" filter="fade">
                                      <p:cBhvr>
                                        <p:cTn id="75" dur="500"/>
                                        <p:tgtEl>
                                          <p:spTgt spid="121"/>
                                        </p:tgtEl>
                                      </p:cBhvr>
                                    </p:animEffect>
                                  </p:childTnLst>
                                </p:cTn>
                              </p:par>
                              <p:par>
                                <p:cTn id="76" presetID="10"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118" grpId="0"/>
      <p:bldP spid="120" grpId="0"/>
      <p:bldP spid="141" grpId="0"/>
      <p:bldP spid="142" grpId="0"/>
      <p:bldP spid="146" grpId="0"/>
      <p:bldP spid="148"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37658" y="199264"/>
            <a:ext cx="7886700" cy="601741"/>
          </a:xfrm>
        </p:spPr>
        <p:txBody>
          <a:bodyPr/>
          <a:lstStyle/>
          <a:p>
            <a:r>
              <a:rPr lang="en-US" sz="4000" dirty="0"/>
              <a:t>Manual Workflows</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14</a:t>
            </a:fld>
            <a:endParaRPr lang="en-US" dirty="0"/>
          </a:p>
        </p:txBody>
      </p:sp>
      <p:sp>
        <p:nvSpPr>
          <p:cNvPr id="6" name="Title 1"/>
          <p:cNvSpPr txBox="1">
            <a:spLocks/>
          </p:cNvSpPr>
          <p:nvPr/>
        </p:nvSpPr>
        <p:spPr>
          <a:xfrm>
            <a:off x="228157" y="797809"/>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Current - Payroll Appointment Form (PAF) Submission</a:t>
            </a:r>
          </a:p>
        </p:txBody>
      </p:sp>
      <p:pic>
        <p:nvPicPr>
          <p:cNvPr id="8" name="Picture 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1562496" y="1837726"/>
            <a:ext cx="538330" cy="516797"/>
          </a:xfrm>
          <a:prstGeom prst="rect">
            <a:avLst/>
          </a:prstGeom>
          <a:ln w="22225">
            <a:solidFill>
              <a:schemeClr val="accent2"/>
            </a:solidFill>
          </a:ln>
        </p:spPr>
      </p:pic>
      <p:sp>
        <p:nvSpPr>
          <p:cNvPr id="9" name="TextBox 8"/>
          <p:cNvSpPr txBox="1"/>
          <p:nvPr/>
        </p:nvSpPr>
        <p:spPr>
          <a:xfrm>
            <a:off x="412561" y="2330401"/>
            <a:ext cx="929063"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br>
              <a:rPr lang="en-US" sz="825" dirty="0">
                <a:solidFill>
                  <a:prstClr val="black"/>
                </a:solidFill>
                <a:latin typeface="Calibri" panose="020F0502020204030204"/>
              </a:rPr>
            </a:br>
            <a:r>
              <a:rPr lang="en-US" sz="788" dirty="0">
                <a:solidFill>
                  <a:prstClr val="black"/>
                </a:solidFill>
                <a:latin typeface="Calibri" panose="020F0502020204030204"/>
              </a:rPr>
              <a:t>Identifies project resource need</a:t>
            </a:r>
            <a:endParaRPr lang="en-US" sz="825" dirty="0">
              <a:solidFill>
                <a:prstClr val="black"/>
              </a:solidFill>
              <a:latin typeface="Calibri" panose="020F0502020204030204"/>
            </a:endParaRPr>
          </a:p>
        </p:txBody>
      </p:sp>
      <p:pic>
        <p:nvPicPr>
          <p:cNvPr id="11" name="Picture 10">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281008" y="1882571"/>
            <a:ext cx="444901" cy="427105"/>
          </a:xfrm>
          <a:prstGeom prst="rect">
            <a:avLst/>
          </a:prstGeom>
          <a:ln w="22225">
            <a:solidFill>
              <a:schemeClr val="accent6">
                <a:lumMod val="75000"/>
              </a:schemeClr>
            </a:solidFill>
          </a:ln>
        </p:spPr>
      </p:pic>
      <p:pic>
        <p:nvPicPr>
          <p:cNvPr id="14" name="Picture 13">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2640115" y="1842898"/>
            <a:ext cx="538330" cy="516797"/>
          </a:xfrm>
          <a:prstGeom prst="rect">
            <a:avLst/>
          </a:prstGeom>
          <a:ln w="22225">
            <a:solidFill>
              <a:srgbClr val="00B0F0"/>
            </a:solidFill>
          </a:ln>
        </p:spPr>
      </p:pic>
      <p:pic>
        <p:nvPicPr>
          <p:cNvPr id="15" name="Picture 14">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765875" y="1867780"/>
            <a:ext cx="538330" cy="516797"/>
          </a:xfrm>
          <a:prstGeom prst="rect">
            <a:avLst/>
          </a:prstGeom>
          <a:ln w="22225">
            <a:solidFill>
              <a:schemeClr val="accent4">
                <a:lumMod val="60000"/>
                <a:lumOff val="40000"/>
              </a:schemeClr>
            </a:solidFill>
          </a:ln>
        </p:spPr>
      </p:pic>
      <p:cxnSp>
        <p:nvCxnSpPr>
          <p:cNvPr id="16" name="Straight Arrow Connector 15">
            <a:extLst>
              <a:ext uri="{FF2B5EF4-FFF2-40B4-BE49-F238E27FC236}">
                <a16:creationId xmlns:a16="http://schemas.microsoft.com/office/drawing/2014/main" id="{D3E19C85-4A29-F741-89A0-1B722548E9A3}"/>
              </a:ext>
            </a:extLst>
          </p:cNvPr>
          <p:cNvCxnSpPr>
            <a:cxnSpLocks/>
          </p:cNvCxnSpPr>
          <p:nvPr/>
        </p:nvCxnSpPr>
        <p:spPr>
          <a:xfrm>
            <a:off x="1151228" y="2120956"/>
            <a:ext cx="35332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54E5122-2881-3C4D-9DE2-23DE3A835C20}"/>
              </a:ext>
            </a:extLst>
          </p:cNvPr>
          <p:cNvCxnSpPr>
            <a:cxnSpLocks/>
          </p:cNvCxnSpPr>
          <p:nvPr/>
        </p:nvCxnSpPr>
        <p:spPr>
          <a:xfrm>
            <a:off x="2178841" y="2120956"/>
            <a:ext cx="40001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1D23D60-C126-1542-8DEB-755FDA13ACBD}"/>
              </a:ext>
            </a:extLst>
          </p:cNvPr>
          <p:cNvSpPr txBox="1"/>
          <p:nvPr/>
        </p:nvSpPr>
        <p:spPr>
          <a:xfrm>
            <a:off x="1306376" y="2354694"/>
            <a:ext cx="1062990"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Faculty Admin</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Fills out PAF on behalf of PI</a:t>
            </a:r>
            <a:endParaRPr lang="en-US" sz="825" dirty="0">
              <a:solidFill>
                <a:prstClr val="black"/>
              </a:solidFill>
              <a:latin typeface="Calibri" panose="020F0502020204030204"/>
            </a:endParaRPr>
          </a:p>
        </p:txBody>
      </p:sp>
      <p:sp>
        <p:nvSpPr>
          <p:cNvPr id="20" name="TextBox 19">
            <a:extLst>
              <a:ext uri="{FF2B5EF4-FFF2-40B4-BE49-F238E27FC236}">
                <a16:creationId xmlns:a16="http://schemas.microsoft.com/office/drawing/2014/main" id="{76EB6FEB-C5DC-3341-8DD8-312857D5653A}"/>
              </a:ext>
            </a:extLst>
          </p:cNvPr>
          <p:cNvSpPr txBox="1"/>
          <p:nvPr/>
        </p:nvSpPr>
        <p:spPr>
          <a:xfrm>
            <a:off x="3931025" y="2357524"/>
            <a:ext cx="1144865"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RPI</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Enters </a:t>
            </a:r>
            <a:r>
              <a:rPr lang="en-US" sz="788" b="1" dirty="0">
                <a:solidFill>
                  <a:srgbClr val="CC0633"/>
                </a:solidFill>
                <a:latin typeface="Calibri" panose="020F0502020204030204"/>
              </a:rPr>
              <a:t>appointment</a:t>
            </a:r>
            <a:r>
              <a:rPr lang="en-US" sz="788" dirty="0">
                <a:solidFill>
                  <a:prstClr val="black"/>
                </a:solidFill>
                <a:latin typeface="Calibri" panose="020F0502020204030204"/>
              </a:rPr>
              <a:t> details in HR</a:t>
            </a:r>
            <a:endParaRPr lang="en-US" sz="825"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5E1CC1CC-6E01-2E4C-9428-B985ADFB2D7A}"/>
              </a:ext>
            </a:extLst>
          </p:cNvPr>
          <p:cNvSpPr txBox="1"/>
          <p:nvPr/>
        </p:nvSpPr>
        <p:spPr>
          <a:xfrm>
            <a:off x="2257725" y="2373882"/>
            <a:ext cx="1303108"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Determines eligibility of funding and forwards</a:t>
            </a:r>
            <a:endParaRPr lang="en-US" sz="825" dirty="0">
              <a:solidFill>
                <a:prstClr val="black"/>
              </a:solidFill>
              <a:latin typeface="Calibri" panose="020F0502020204030204"/>
            </a:endParaRPr>
          </a:p>
        </p:txBody>
      </p:sp>
      <p:sp>
        <p:nvSpPr>
          <p:cNvPr id="27" name="TextBox 26">
            <a:extLst>
              <a:ext uri="{FF2B5EF4-FFF2-40B4-BE49-F238E27FC236}">
                <a16:creationId xmlns:a16="http://schemas.microsoft.com/office/drawing/2014/main" id="{6B7CB24E-7525-A448-8CDD-1F40295BA1A4}"/>
              </a:ext>
            </a:extLst>
          </p:cNvPr>
          <p:cNvSpPr txBox="1"/>
          <p:nvPr/>
        </p:nvSpPr>
        <p:spPr>
          <a:xfrm>
            <a:off x="5434912" y="2384283"/>
            <a:ext cx="1303108" cy="583045"/>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Payroll</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Enters </a:t>
            </a:r>
            <a:r>
              <a:rPr lang="en-US" sz="788" b="1" dirty="0">
                <a:solidFill>
                  <a:srgbClr val="CC0633"/>
                </a:solidFill>
                <a:latin typeface="Calibri" panose="020F0502020204030204"/>
              </a:rPr>
              <a:t>funding</a:t>
            </a:r>
            <a:r>
              <a:rPr lang="en-US" sz="788" dirty="0">
                <a:solidFill>
                  <a:prstClr val="black"/>
                </a:solidFill>
                <a:latin typeface="Calibri" panose="020F0502020204030204"/>
              </a:rPr>
              <a:t> details in HR,  processes payroll bi-weekly</a:t>
            </a:r>
            <a:endParaRPr lang="en-US" sz="825" dirty="0">
              <a:solidFill>
                <a:prstClr val="black"/>
              </a:solidFill>
              <a:latin typeface="Calibri" panose="020F0502020204030204"/>
            </a:endParaRPr>
          </a:p>
        </p:txBody>
      </p:sp>
      <p:pic>
        <p:nvPicPr>
          <p:cNvPr id="29"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3125" y="1834872"/>
            <a:ext cx="572168" cy="572168"/>
          </a:xfrm>
          <a:prstGeom prst="rect">
            <a:avLst/>
          </a:prstGeom>
        </p:spPr>
      </p:pic>
      <p:cxnSp>
        <p:nvCxnSpPr>
          <p:cNvPr id="30" name="Straight Arrow Connector 29">
            <a:extLst>
              <a:ext uri="{FF2B5EF4-FFF2-40B4-BE49-F238E27FC236}">
                <a16:creationId xmlns:a16="http://schemas.microsoft.com/office/drawing/2014/main" id="{6BA24E82-C640-4F45-82A3-182963847FF8}"/>
              </a:ext>
            </a:extLst>
          </p:cNvPr>
          <p:cNvCxnSpPr>
            <a:cxnSpLocks/>
          </p:cNvCxnSpPr>
          <p:nvPr/>
        </p:nvCxnSpPr>
        <p:spPr>
          <a:xfrm>
            <a:off x="3218749" y="2140143"/>
            <a:ext cx="958422" cy="84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F1B2653-C492-6246-81D3-45BE974A38F8}"/>
              </a:ext>
            </a:extLst>
          </p:cNvPr>
          <p:cNvCxnSpPr>
            <a:cxnSpLocks/>
          </p:cNvCxnSpPr>
          <p:nvPr/>
        </p:nvCxnSpPr>
        <p:spPr>
          <a:xfrm flipV="1">
            <a:off x="4896756" y="2135007"/>
            <a:ext cx="755253" cy="5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itle 1"/>
          <p:cNvSpPr txBox="1">
            <a:spLocks/>
          </p:cNvSpPr>
          <p:nvPr/>
        </p:nvSpPr>
        <p:spPr>
          <a:xfrm>
            <a:off x="228157" y="3537323"/>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Future - Payroll Appointment Form (PAF) Submission</a:t>
            </a:r>
          </a:p>
        </p:txBody>
      </p:sp>
      <p:sp>
        <p:nvSpPr>
          <p:cNvPr id="66" name="Slide Number Placeholder 2"/>
          <p:cNvSpPr txBox="1">
            <a:spLocks/>
          </p:cNvSpPr>
          <p:nvPr/>
        </p:nvSpPr>
        <p:spPr>
          <a:xfrm>
            <a:off x="5372711" y="7845838"/>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25">
                <a:latin typeface="Calibri" panose="020F0502020204030204"/>
              </a:rPr>
              <a:t>SIMON FRASER UNIVERSITY   </a:t>
            </a:r>
            <a:fld id="{45E0C454-F75C-A944-8BC1-78DA56BBB239}" type="slidenum">
              <a:rPr lang="en-US" sz="525" smtClean="0">
                <a:latin typeface="Calibri" panose="020F0502020204030204"/>
              </a:rPr>
              <a:pPr>
                <a:defRPr/>
              </a:pPr>
              <a:t>14</a:t>
            </a:fld>
            <a:endParaRPr lang="en-US" sz="525" dirty="0">
              <a:latin typeface="Calibri" panose="020F0502020204030204"/>
            </a:endParaRPr>
          </a:p>
        </p:txBody>
      </p:sp>
      <p:pic>
        <p:nvPicPr>
          <p:cNvPr id="67" name="Picture 66">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1656650" y="4518303"/>
            <a:ext cx="538330" cy="516797"/>
          </a:xfrm>
          <a:prstGeom prst="rect">
            <a:avLst/>
          </a:prstGeom>
          <a:ln w="22225">
            <a:solidFill>
              <a:schemeClr val="accent2"/>
            </a:solidFill>
          </a:ln>
        </p:spPr>
      </p:pic>
      <p:sp>
        <p:nvSpPr>
          <p:cNvPr id="68" name="TextBox 67"/>
          <p:cNvSpPr txBox="1"/>
          <p:nvPr/>
        </p:nvSpPr>
        <p:spPr>
          <a:xfrm>
            <a:off x="480671" y="5045703"/>
            <a:ext cx="929063"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br>
              <a:rPr lang="en-US" sz="825" dirty="0">
                <a:solidFill>
                  <a:prstClr val="black"/>
                </a:solidFill>
                <a:latin typeface="Calibri" panose="020F0502020204030204"/>
              </a:rPr>
            </a:br>
            <a:r>
              <a:rPr lang="en-US" sz="788" dirty="0">
                <a:solidFill>
                  <a:prstClr val="black"/>
                </a:solidFill>
                <a:latin typeface="Calibri" panose="020F0502020204030204"/>
              </a:rPr>
              <a:t>Identifies project resource need</a:t>
            </a:r>
            <a:endParaRPr lang="en-US" sz="825" dirty="0">
              <a:solidFill>
                <a:prstClr val="black"/>
              </a:solidFill>
              <a:latin typeface="Calibri" panose="020F0502020204030204"/>
            </a:endParaRPr>
          </a:p>
        </p:txBody>
      </p:sp>
      <p:pic>
        <p:nvPicPr>
          <p:cNvPr id="73" name="Picture 72">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2888780" y="5081841"/>
            <a:ext cx="538330" cy="516797"/>
          </a:xfrm>
          <a:prstGeom prst="rect">
            <a:avLst/>
          </a:prstGeom>
          <a:ln w="22225">
            <a:solidFill>
              <a:srgbClr val="00B0F0"/>
            </a:solidFill>
          </a:ln>
        </p:spPr>
      </p:pic>
      <p:cxnSp>
        <p:nvCxnSpPr>
          <p:cNvPr id="75" name="Straight Arrow Connector 74">
            <a:extLst>
              <a:ext uri="{FF2B5EF4-FFF2-40B4-BE49-F238E27FC236}">
                <a16:creationId xmlns:a16="http://schemas.microsoft.com/office/drawing/2014/main" id="{D3E19C85-4A29-F741-89A0-1B722548E9A3}"/>
              </a:ext>
            </a:extLst>
          </p:cNvPr>
          <p:cNvCxnSpPr>
            <a:cxnSpLocks/>
          </p:cNvCxnSpPr>
          <p:nvPr/>
        </p:nvCxnSpPr>
        <p:spPr>
          <a:xfrm>
            <a:off x="1219338" y="4801533"/>
            <a:ext cx="35332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E1CC1CC-6E01-2E4C-9428-B985ADFB2D7A}"/>
              </a:ext>
            </a:extLst>
          </p:cNvPr>
          <p:cNvSpPr txBox="1"/>
          <p:nvPr/>
        </p:nvSpPr>
        <p:spPr>
          <a:xfrm>
            <a:off x="2449236" y="5699118"/>
            <a:ext cx="1303108" cy="467500"/>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Available for consultation</a:t>
            </a:r>
          </a:p>
          <a:p>
            <a:pPr algn="ctr">
              <a:defRPr/>
            </a:pPr>
            <a:r>
              <a:rPr lang="en-US" sz="788" dirty="0">
                <a:solidFill>
                  <a:prstClr val="black"/>
                </a:solidFill>
                <a:latin typeface="Calibri" panose="020F0502020204030204"/>
              </a:rPr>
              <a:t>Performs Spot Audits</a:t>
            </a:r>
            <a:endParaRPr lang="en-US" sz="825" dirty="0">
              <a:solidFill>
                <a:prstClr val="black"/>
              </a:solidFill>
              <a:latin typeface="Calibri" panose="020F0502020204030204"/>
            </a:endParaRPr>
          </a:p>
        </p:txBody>
      </p:sp>
      <p:pic>
        <p:nvPicPr>
          <p:cNvPr id="86"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1235" y="4515449"/>
            <a:ext cx="572168" cy="572168"/>
          </a:xfrm>
          <a:prstGeom prst="rect">
            <a:avLst/>
          </a:prstGeom>
        </p:spPr>
      </p:pic>
      <p:sp>
        <p:nvSpPr>
          <p:cNvPr id="90" name="TextBox 89">
            <a:extLst>
              <a:ext uri="{FF2B5EF4-FFF2-40B4-BE49-F238E27FC236}">
                <a16:creationId xmlns:a16="http://schemas.microsoft.com/office/drawing/2014/main" id="{5D92D39B-4CF8-BF45-B2D4-FEE7341E3DE3}"/>
              </a:ext>
            </a:extLst>
          </p:cNvPr>
          <p:cNvSpPr txBox="1"/>
          <p:nvPr/>
        </p:nvSpPr>
        <p:spPr>
          <a:xfrm>
            <a:off x="1321871" y="5068860"/>
            <a:ext cx="1207887" cy="559833"/>
          </a:xfrm>
          <a:prstGeom prst="rect">
            <a:avLst/>
          </a:prstGeom>
          <a:noFill/>
          <a:ln w="22225">
            <a:solidFill>
              <a:srgbClr val="00B050"/>
            </a:solidFill>
          </a:ln>
        </p:spPr>
        <p:txBody>
          <a:bodyPr wrap="square" rtlCol="0">
            <a:spAutoFit/>
          </a:bodyPr>
          <a:lstStyle/>
          <a:p>
            <a:pPr lvl="0" algn="ctr"/>
            <a:r>
              <a:rPr lang="en-US" sz="788" b="1" dirty="0">
                <a:solidFill>
                  <a:prstClr val="black"/>
                </a:solidFill>
                <a:latin typeface="Calibri" panose="020F0502020204030204"/>
              </a:rPr>
              <a:t>Faculty Admin</a:t>
            </a:r>
            <a:r>
              <a:rPr lang="en-US" sz="788" dirty="0">
                <a:solidFill>
                  <a:prstClr val="black"/>
                </a:solidFill>
                <a:latin typeface="Calibri" panose="020F0502020204030204"/>
              </a:rPr>
              <a:t/>
            </a:r>
            <a:br>
              <a:rPr lang="en-US" sz="788" dirty="0">
                <a:solidFill>
                  <a:prstClr val="black"/>
                </a:solidFill>
                <a:latin typeface="Calibri" panose="020F0502020204030204"/>
              </a:rPr>
            </a:br>
            <a:r>
              <a:rPr lang="en-US" sz="750" b="1" dirty="0">
                <a:solidFill>
                  <a:srgbClr val="00B050"/>
                </a:solidFill>
              </a:rPr>
              <a:t>Determines eligibility of funding</a:t>
            </a:r>
            <a:r>
              <a:rPr lang="en-US" sz="750" dirty="0">
                <a:solidFill>
                  <a:prstClr val="black"/>
                </a:solidFill>
              </a:rPr>
              <a:t> and </a:t>
            </a:r>
            <a:r>
              <a:rPr lang="en-US" sz="750" dirty="0">
                <a:solidFill>
                  <a:prstClr val="black"/>
                </a:solidFill>
                <a:latin typeface="Calibri" panose="020F0502020204030204"/>
              </a:rPr>
              <a:t>fills out PAF on behalf of PI</a:t>
            </a:r>
            <a:endParaRPr lang="en-US" sz="788" dirty="0">
              <a:solidFill>
                <a:prstClr val="black"/>
              </a:solidFill>
              <a:latin typeface="Calibri" panose="020F0502020204030204"/>
            </a:endParaRPr>
          </a:p>
        </p:txBody>
      </p:sp>
      <p:cxnSp>
        <p:nvCxnSpPr>
          <p:cNvPr id="92" name="Straight Arrow Connector 91">
            <a:extLst>
              <a:ext uri="{FF2B5EF4-FFF2-40B4-BE49-F238E27FC236}">
                <a16:creationId xmlns:a16="http://schemas.microsoft.com/office/drawing/2014/main" id="{D930DB7A-62D1-1A49-B3FF-ECB5B11F0263}"/>
              </a:ext>
            </a:extLst>
          </p:cNvPr>
          <p:cNvCxnSpPr>
            <a:cxnSpLocks/>
          </p:cNvCxnSpPr>
          <p:nvPr/>
        </p:nvCxnSpPr>
        <p:spPr>
          <a:xfrm>
            <a:off x="2257725" y="4801533"/>
            <a:ext cx="1820934" cy="123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97" name="Picture 96">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177171" y="4583614"/>
            <a:ext cx="444901" cy="427105"/>
          </a:xfrm>
          <a:prstGeom prst="rect">
            <a:avLst/>
          </a:prstGeom>
          <a:ln w="22225">
            <a:solidFill>
              <a:schemeClr val="accent6">
                <a:lumMod val="75000"/>
              </a:schemeClr>
            </a:solidFill>
          </a:ln>
        </p:spPr>
      </p:pic>
      <p:pic>
        <p:nvPicPr>
          <p:cNvPr id="98" name="Picture 9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662038" y="4568823"/>
            <a:ext cx="538330" cy="516797"/>
          </a:xfrm>
          <a:prstGeom prst="rect">
            <a:avLst/>
          </a:prstGeom>
          <a:ln w="22225">
            <a:solidFill>
              <a:schemeClr val="accent4">
                <a:lumMod val="60000"/>
                <a:lumOff val="40000"/>
              </a:schemeClr>
            </a:solidFill>
          </a:ln>
        </p:spPr>
      </p:pic>
      <p:sp>
        <p:nvSpPr>
          <p:cNvPr id="99" name="TextBox 98">
            <a:extLst>
              <a:ext uri="{FF2B5EF4-FFF2-40B4-BE49-F238E27FC236}">
                <a16:creationId xmlns:a16="http://schemas.microsoft.com/office/drawing/2014/main" id="{76EB6FEB-C5DC-3341-8DD8-312857D5653A}"/>
              </a:ext>
            </a:extLst>
          </p:cNvPr>
          <p:cNvSpPr txBox="1"/>
          <p:nvPr/>
        </p:nvSpPr>
        <p:spPr>
          <a:xfrm>
            <a:off x="3827188" y="5092682"/>
            <a:ext cx="1144865"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RPI</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Enters </a:t>
            </a:r>
            <a:r>
              <a:rPr lang="en-US" sz="788" b="1" dirty="0">
                <a:solidFill>
                  <a:srgbClr val="CC0633"/>
                </a:solidFill>
                <a:latin typeface="Calibri" panose="020F0502020204030204"/>
              </a:rPr>
              <a:t>appointment</a:t>
            </a:r>
            <a:r>
              <a:rPr lang="en-US" sz="788" dirty="0">
                <a:solidFill>
                  <a:prstClr val="black"/>
                </a:solidFill>
                <a:latin typeface="Calibri" panose="020F0502020204030204"/>
              </a:rPr>
              <a:t> details in HR</a:t>
            </a:r>
            <a:endParaRPr lang="en-US" sz="825" dirty="0">
              <a:solidFill>
                <a:prstClr val="black"/>
              </a:solidFill>
              <a:latin typeface="Calibri" panose="020F0502020204030204"/>
            </a:endParaRPr>
          </a:p>
        </p:txBody>
      </p:sp>
      <p:sp>
        <p:nvSpPr>
          <p:cNvPr id="100" name="TextBox 99">
            <a:extLst>
              <a:ext uri="{FF2B5EF4-FFF2-40B4-BE49-F238E27FC236}">
                <a16:creationId xmlns:a16="http://schemas.microsoft.com/office/drawing/2014/main" id="{6B7CB24E-7525-A448-8CDD-1F40295BA1A4}"/>
              </a:ext>
            </a:extLst>
          </p:cNvPr>
          <p:cNvSpPr txBox="1"/>
          <p:nvPr/>
        </p:nvSpPr>
        <p:spPr>
          <a:xfrm>
            <a:off x="5331075" y="5085326"/>
            <a:ext cx="1303108" cy="583045"/>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Payroll</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Enters </a:t>
            </a:r>
            <a:r>
              <a:rPr lang="en-US" sz="788" b="1" dirty="0">
                <a:solidFill>
                  <a:srgbClr val="CC0633"/>
                </a:solidFill>
                <a:latin typeface="Calibri" panose="020F0502020204030204"/>
              </a:rPr>
              <a:t>funding</a:t>
            </a:r>
            <a:r>
              <a:rPr lang="en-US" sz="788" dirty="0">
                <a:solidFill>
                  <a:prstClr val="black"/>
                </a:solidFill>
                <a:latin typeface="Calibri" panose="020F0502020204030204"/>
              </a:rPr>
              <a:t> details in HR,  processes payroll bi-weekly</a:t>
            </a:r>
            <a:endParaRPr lang="en-US" sz="825" dirty="0">
              <a:solidFill>
                <a:prstClr val="black"/>
              </a:solidFill>
              <a:latin typeface="Calibri" panose="020F0502020204030204"/>
            </a:endParaRPr>
          </a:p>
        </p:txBody>
      </p:sp>
      <p:cxnSp>
        <p:nvCxnSpPr>
          <p:cNvPr id="101" name="Straight Arrow Connector 100">
            <a:extLst>
              <a:ext uri="{FF2B5EF4-FFF2-40B4-BE49-F238E27FC236}">
                <a16:creationId xmlns:a16="http://schemas.microsoft.com/office/drawing/2014/main" id="{1F1B2653-C492-6246-81D3-45BE974A38F8}"/>
              </a:ext>
            </a:extLst>
          </p:cNvPr>
          <p:cNvCxnSpPr>
            <a:cxnSpLocks/>
          </p:cNvCxnSpPr>
          <p:nvPr/>
        </p:nvCxnSpPr>
        <p:spPr>
          <a:xfrm flipV="1">
            <a:off x="4792919" y="4836050"/>
            <a:ext cx="755253" cy="5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529758" y="5217056"/>
            <a:ext cx="35027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stretch>
            <a:fillRect/>
          </a:stretch>
        </p:blipFill>
        <p:spPr>
          <a:xfrm rot="10800000">
            <a:off x="2423688" y="5359606"/>
            <a:ext cx="432854" cy="164606"/>
          </a:xfrm>
          <a:prstGeom prst="rect">
            <a:avLst/>
          </a:prstGeom>
        </p:spPr>
      </p:pic>
    </p:spTree>
    <p:extLst>
      <p:ext uri="{BB962C8B-B14F-4D97-AF65-F5344CB8AC3E}">
        <p14:creationId xmlns:p14="http://schemas.microsoft.com/office/powerpoint/2010/main" val="32588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par>
                                <p:cTn id="55" presetID="10"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par>
                                <p:cTn id="58" presetID="10" presetClass="entr" presetSubtype="0" fill="hold"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par>
                                <p:cTn id="64" presetID="10" presetClass="entr" presetSubtype="0"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500"/>
                                        <p:tgtEl>
                                          <p:spTgt spid="8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500"/>
                                        <p:tgtEl>
                                          <p:spTgt spid="90"/>
                                        </p:tgtEl>
                                      </p:cBhvr>
                                    </p:animEffect>
                                  </p:childTnLst>
                                </p:cTn>
                              </p:par>
                              <p:par>
                                <p:cTn id="70" presetID="10" presetClass="entr" presetSubtype="0" fill="hold" nodeType="with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fade">
                                      <p:cBhvr>
                                        <p:cTn id="72" dur="500"/>
                                        <p:tgtEl>
                                          <p:spTgt spid="92"/>
                                        </p:tgtEl>
                                      </p:cBhvr>
                                    </p:animEffect>
                                  </p:childTnLst>
                                </p:cTn>
                              </p:par>
                              <p:par>
                                <p:cTn id="73" presetID="10" presetClass="entr" presetSubtype="0" fill="hold" nodeType="withEffect">
                                  <p:stCondLst>
                                    <p:cond delay="0"/>
                                  </p:stCondLst>
                                  <p:childTnLst>
                                    <p:set>
                                      <p:cBhvr>
                                        <p:cTn id="74" dur="1" fill="hold">
                                          <p:stCondLst>
                                            <p:cond delay="0"/>
                                          </p:stCondLst>
                                        </p:cTn>
                                        <p:tgtEl>
                                          <p:spTgt spid="97"/>
                                        </p:tgtEl>
                                        <p:attrNameLst>
                                          <p:attrName>style.visibility</p:attrName>
                                        </p:attrNameLst>
                                      </p:cBhvr>
                                      <p:to>
                                        <p:strVal val="visible"/>
                                      </p:to>
                                    </p:set>
                                    <p:animEffect transition="in" filter="fade">
                                      <p:cBhvr>
                                        <p:cTn id="75" dur="500"/>
                                        <p:tgtEl>
                                          <p:spTgt spid="97"/>
                                        </p:tgtEl>
                                      </p:cBhvr>
                                    </p:animEffect>
                                  </p:childTnLst>
                                </p:cTn>
                              </p:par>
                              <p:par>
                                <p:cTn id="76" presetID="10" presetClass="entr" presetSubtype="0" fill="hold" nodeType="with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fade">
                                      <p:cBhvr>
                                        <p:cTn id="78" dur="500"/>
                                        <p:tgtEl>
                                          <p:spTgt spid="9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fade">
                                      <p:cBhvr>
                                        <p:cTn id="81" dur="500"/>
                                        <p:tgtEl>
                                          <p:spTgt spid="9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500"/>
                                        <p:tgtEl>
                                          <p:spTgt spid="100"/>
                                        </p:tgtEl>
                                      </p:cBhvr>
                                    </p:animEffect>
                                  </p:childTnLst>
                                </p:cTn>
                              </p:par>
                              <p:par>
                                <p:cTn id="85" presetID="10" presetClass="entr" presetSubtype="0" fill="hold" nodeType="withEffect">
                                  <p:stCondLst>
                                    <p:cond delay="0"/>
                                  </p:stCondLst>
                                  <p:childTnLst>
                                    <p:set>
                                      <p:cBhvr>
                                        <p:cTn id="86" dur="1" fill="hold">
                                          <p:stCondLst>
                                            <p:cond delay="0"/>
                                          </p:stCondLst>
                                        </p:cTn>
                                        <p:tgtEl>
                                          <p:spTgt spid="101"/>
                                        </p:tgtEl>
                                        <p:attrNameLst>
                                          <p:attrName>style.visibility</p:attrName>
                                        </p:attrNameLst>
                                      </p:cBhvr>
                                      <p:to>
                                        <p:strVal val="visible"/>
                                      </p:to>
                                    </p:set>
                                    <p:animEffect transition="in" filter="fade">
                                      <p:cBhvr>
                                        <p:cTn id="87" dur="500"/>
                                        <p:tgtEl>
                                          <p:spTgt spid="101"/>
                                        </p:tgtEl>
                                      </p:cBhvr>
                                    </p:animEffect>
                                  </p:childTnLst>
                                </p:cTn>
                              </p:par>
                              <p:par>
                                <p:cTn id="88" presetID="10" presetClass="entr" presetSubtype="0" fill="hold"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par>
                                <p:cTn id="91" presetID="10" presetClass="entr" presetSubtype="0" fill="hold"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p:bldP spid="23" grpId="0"/>
      <p:bldP spid="27" grpId="0"/>
      <p:bldP spid="68" grpId="0"/>
      <p:bldP spid="80" grpId="0"/>
      <p:bldP spid="90" grpId="0" animBg="1"/>
      <p:bldP spid="99"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60724" y="154325"/>
            <a:ext cx="7886700" cy="601741"/>
          </a:xfrm>
        </p:spPr>
        <p:txBody>
          <a:bodyPr/>
          <a:lstStyle/>
          <a:p>
            <a:r>
              <a:rPr lang="en-US" sz="4000" dirty="0"/>
              <a:t>Manual Workflows</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15</a:t>
            </a:fld>
            <a:endParaRPr lang="en-US" dirty="0"/>
          </a:p>
        </p:txBody>
      </p:sp>
      <p:sp>
        <p:nvSpPr>
          <p:cNvPr id="6" name="Title 1"/>
          <p:cNvSpPr txBox="1">
            <a:spLocks/>
          </p:cNvSpPr>
          <p:nvPr/>
        </p:nvSpPr>
        <p:spPr>
          <a:xfrm>
            <a:off x="360725" y="864339"/>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Current – Invoices Submission</a:t>
            </a:r>
          </a:p>
        </p:txBody>
      </p:sp>
      <p:sp>
        <p:nvSpPr>
          <p:cNvPr id="34" name="Title 1"/>
          <p:cNvSpPr txBox="1">
            <a:spLocks/>
          </p:cNvSpPr>
          <p:nvPr/>
        </p:nvSpPr>
        <p:spPr>
          <a:xfrm>
            <a:off x="360724" y="2791904"/>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Future – Invoices Submission</a:t>
            </a:r>
          </a:p>
        </p:txBody>
      </p:sp>
      <p:sp>
        <p:nvSpPr>
          <p:cNvPr id="66" name="Slide Number Placeholder 2"/>
          <p:cNvSpPr txBox="1">
            <a:spLocks/>
          </p:cNvSpPr>
          <p:nvPr/>
        </p:nvSpPr>
        <p:spPr>
          <a:xfrm>
            <a:off x="5372711" y="7845838"/>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25">
                <a:latin typeface="Calibri" panose="020F0502020204030204"/>
              </a:rPr>
              <a:t>SIMON FRASER UNIVERSITY   </a:t>
            </a:r>
            <a:fld id="{45E0C454-F75C-A944-8BC1-78DA56BBB239}" type="slidenum">
              <a:rPr lang="en-US" sz="525" smtClean="0">
                <a:latin typeface="Calibri" panose="020F0502020204030204"/>
              </a:rPr>
              <a:pPr>
                <a:defRPr/>
              </a:pPr>
              <a:t>15</a:t>
            </a:fld>
            <a:endParaRPr lang="en-US" sz="525" dirty="0">
              <a:latin typeface="Calibri" panose="020F0502020204030204"/>
            </a:endParaRPr>
          </a:p>
        </p:txBody>
      </p:sp>
      <p:pic>
        <p:nvPicPr>
          <p:cNvPr id="38" name="Picture 3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2430506" y="1561180"/>
            <a:ext cx="538330" cy="516797"/>
          </a:xfrm>
          <a:prstGeom prst="rect">
            <a:avLst/>
          </a:prstGeom>
          <a:ln w="22225">
            <a:solidFill>
              <a:schemeClr val="accent2"/>
            </a:solidFill>
          </a:ln>
        </p:spPr>
      </p:pic>
      <p:pic>
        <p:nvPicPr>
          <p:cNvPr id="39" name="Picture 38">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024438" y="1582993"/>
            <a:ext cx="535774" cy="514343"/>
          </a:xfrm>
          <a:prstGeom prst="rect">
            <a:avLst/>
          </a:prstGeom>
          <a:ln w="22225">
            <a:solidFill>
              <a:srgbClr val="7030A0"/>
            </a:solidFill>
          </a:ln>
        </p:spPr>
      </p:pic>
      <p:cxnSp>
        <p:nvCxnSpPr>
          <p:cNvPr id="41" name="Straight Arrow Connector 40">
            <a:extLst>
              <a:ext uri="{FF2B5EF4-FFF2-40B4-BE49-F238E27FC236}">
                <a16:creationId xmlns:a16="http://schemas.microsoft.com/office/drawing/2014/main" id="{D3E19C85-4A29-F741-89A0-1B722548E9A3}"/>
              </a:ext>
            </a:extLst>
          </p:cNvPr>
          <p:cNvCxnSpPr>
            <a:cxnSpLocks/>
          </p:cNvCxnSpPr>
          <p:nvPr/>
        </p:nvCxnSpPr>
        <p:spPr>
          <a:xfrm>
            <a:off x="1386624" y="1844410"/>
            <a:ext cx="855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54E5122-2881-3C4D-9DE2-23DE3A835C20}"/>
              </a:ext>
            </a:extLst>
          </p:cNvPr>
          <p:cNvCxnSpPr>
            <a:cxnSpLocks/>
          </p:cNvCxnSpPr>
          <p:nvPr/>
        </p:nvCxnSpPr>
        <p:spPr>
          <a:xfrm>
            <a:off x="3228838" y="1852069"/>
            <a:ext cx="40001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1D23D60-C126-1542-8DEB-755FDA13ACBD}"/>
              </a:ext>
            </a:extLst>
          </p:cNvPr>
          <p:cNvSpPr txBox="1"/>
          <p:nvPr/>
        </p:nvSpPr>
        <p:spPr>
          <a:xfrm>
            <a:off x="2003372" y="2113797"/>
            <a:ext cx="1392598" cy="4617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Faculty Admin</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srgbClr val="FF0000"/>
                </a:solidFill>
                <a:latin typeface="Calibri" panose="020F0502020204030204"/>
              </a:rPr>
              <a:t>Level of review/oversight may vary </a:t>
            </a:r>
            <a:endParaRPr lang="en-US" sz="825" dirty="0">
              <a:solidFill>
                <a:srgbClr val="FF0000"/>
              </a:solidFill>
              <a:latin typeface="Calibri" panose="020F0502020204030204"/>
            </a:endParaRPr>
          </a:p>
        </p:txBody>
      </p:sp>
      <p:sp>
        <p:nvSpPr>
          <p:cNvPr id="44" name="TextBox 43">
            <a:extLst>
              <a:ext uri="{FF2B5EF4-FFF2-40B4-BE49-F238E27FC236}">
                <a16:creationId xmlns:a16="http://schemas.microsoft.com/office/drawing/2014/main" id="{1D09628E-C5A2-E342-8222-D6AD3A0555D9}"/>
              </a:ext>
            </a:extLst>
          </p:cNvPr>
          <p:cNvSpPr txBox="1"/>
          <p:nvPr/>
        </p:nvSpPr>
        <p:spPr>
          <a:xfrm>
            <a:off x="4807756" y="2101114"/>
            <a:ext cx="1065602" cy="346249"/>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Payment Services</a:t>
            </a:r>
          </a:p>
          <a:p>
            <a:pPr algn="ctr">
              <a:defRPr/>
            </a:pPr>
            <a:r>
              <a:rPr lang="en-US" sz="825" dirty="0">
                <a:solidFill>
                  <a:prstClr val="black"/>
                </a:solidFill>
                <a:latin typeface="Calibri" panose="020F0502020204030204"/>
              </a:rPr>
              <a:t>Post</a:t>
            </a:r>
          </a:p>
        </p:txBody>
      </p:sp>
      <p:pic>
        <p:nvPicPr>
          <p:cNvPr id="46"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28521" y="1558326"/>
            <a:ext cx="572168" cy="572168"/>
          </a:xfrm>
          <a:prstGeom prst="rect">
            <a:avLst/>
          </a:prstGeom>
        </p:spPr>
      </p:pic>
      <p:pic>
        <p:nvPicPr>
          <p:cNvPr id="48" name="Picture 4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906687" y="1576574"/>
            <a:ext cx="542460" cy="520762"/>
          </a:xfrm>
          <a:prstGeom prst="rect">
            <a:avLst/>
          </a:prstGeom>
          <a:ln w="22225">
            <a:solidFill>
              <a:srgbClr val="00B050"/>
            </a:solidFill>
          </a:ln>
        </p:spPr>
      </p:pic>
      <p:sp>
        <p:nvSpPr>
          <p:cNvPr id="49" name="TextBox 48">
            <a:extLst>
              <a:ext uri="{FF2B5EF4-FFF2-40B4-BE49-F238E27FC236}">
                <a16:creationId xmlns:a16="http://schemas.microsoft.com/office/drawing/2014/main" id="{5E1CC1CC-6E01-2E4C-9428-B985ADFB2D7A}"/>
              </a:ext>
            </a:extLst>
          </p:cNvPr>
          <p:cNvSpPr txBox="1"/>
          <p:nvPr/>
        </p:nvSpPr>
        <p:spPr>
          <a:xfrm>
            <a:off x="3033989" y="2133505"/>
            <a:ext cx="1303108" cy="727122"/>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r>
              <a:rPr lang="en-US" sz="825" dirty="0">
                <a:solidFill>
                  <a:prstClr val="black"/>
                </a:solidFill>
                <a:latin typeface="Calibri" panose="020F0502020204030204"/>
              </a:rPr>
              <a:t>Review, add approval to PDF using Adobe and print for Payment Services</a:t>
            </a:r>
          </a:p>
        </p:txBody>
      </p:sp>
      <p:cxnSp>
        <p:nvCxnSpPr>
          <p:cNvPr id="50" name="Straight Arrow Connector 49">
            <a:extLst>
              <a:ext uri="{FF2B5EF4-FFF2-40B4-BE49-F238E27FC236}">
                <a16:creationId xmlns:a16="http://schemas.microsoft.com/office/drawing/2014/main" id="{6BA24E82-C640-4F45-82A3-182963847FF8}"/>
              </a:ext>
            </a:extLst>
          </p:cNvPr>
          <p:cNvCxnSpPr>
            <a:cxnSpLocks/>
          </p:cNvCxnSpPr>
          <p:nvPr/>
        </p:nvCxnSpPr>
        <p:spPr>
          <a:xfrm>
            <a:off x="4521687" y="1844410"/>
            <a:ext cx="3843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2406" y="2038417"/>
            <a:ext cx="952994" cy="583045"/>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r>
              <a:rPr lang="en-US" sz="825" b="1" dirty="0">
                <a:solidFill>
                  <a:prstClr val="black"/>
                </a:solidFill>
                <a:latin typeface="Calibri" panose="020F0502020204030204"/>
              </a:rPr>
              <a:t>or Delegate</a:t>
            </a:r>
            <a:br>
              <a:rPr lang="en-US" sz="825" b="1" dirty="0">
                <a:solidFill>
                  <a:prstClr val="black"/>
                </a:solidFill>
                <a:latin typeface="Calibri" panose="020F0502020204030204"/>
              </a:rPr>
            </a:br>
            <a:r>
              <a:rPr lang="en-US" sz="788" dirty="0">
                <a:solidFill>
                  <a:prstClr val="black"/>
                </a:solidFill>
                <a:latin typeface="Calibri" panose="020F0502020204030204"/>
              </a:rPr>
              <a:t>Add signature for approval and </a:t>
            </a:r>
            <a:r>
              <a:rPr lang="en-US" sz="788" dirty="0" err="1">
                <a:solidFill>
                  <a:prstClr val="black"/>
                </a:solidFill>
                <a:latin typeface="Calibri" panose="020F0502020204030204"/>
              </a:rPr>
              <a:t>chartfield</a:t>
            </a:r>
            <a:r>
              <a:rPr lang="en-US" sz="788" dirty="0">
                <a:solidFill>
                  <a:prstClr val="black"/>
                </a:solidFill>
                <a:latin typeface="Calibri" panose="020F0502020204030204"/>
              </a:rPr>
              <a:t> string</a:t>
            </a:r>
            <a:endParaRPr lang="en-US" sz="825" dirty="0">
              <a:solidFill>
                <a:prstClr val="black"/>
              </a:solidFill>
              <a:latin typeface="Calibri" panose="020F0502020204030204"/>
            </a:endParaRPr>
          </a:p>
        </p:txBody>
      </p:sp>
      <p:pic>
        <p:nvPicPr>
          <p:cNvPr id="53" name="Picture 52">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2383001" y="3442578"/>
            <a:ext cx="538330" cy="516797"/>
          </a:xfrm>
          <a:prstGeom prst="rect">
            <a:avLst/>
          </a:prstGeom>
          <a:ln w="22225">
            <a:solidFill>
              <a:schemeClr val="accent2"/>
            </a:solidFill>
          </a:ln>
        </p:spPr>
      </p:pic>
      <p:pic>
        <p:nvPicPr>
          <p:cNvPr id="54" name="Picture 53">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976933" y="3464391"/>
            <a:ext cx="535774" cy="514343"/>
          </a:xfrm>
          <a:prstGeom prst="rect">
            <a:avLst/>
          </a:prstGeom>
          <a:ln w="22225">
            <a:solidFill>
              <a:srgbClr val="7030A0"/>
            </a:solidFill>
          </a:ln>
        </p:spPr>
      </p:pic>
      <p:cxnSp>
        <p:nvCxnSpPr>
          <p:cNvPr id="55" name="Straight Arrow Connector 54">
            <a:extLst>
              <a:ext uri="{FF2B5EF4-FFF2-40B4-BE49-F238E27FC236}">
                <a16:creationId xmlns:a16="http://schemas.microsoft.com/office/drawing/2014/main" id="{D3E19C85-4A29-F741-89A0-1B722548E9A3}"/>
              </a:ext>
            </a:extLst>
          </p:cNvPr>
          <p:cNvCxnSpPr>
            <a:cxnSpLocks/>
          </p:cNvCxnSpPr>
          <p:nvPr/>
        </p:nvCxnSpPr>
        <p:spPr>
          <a:xfrm>
            <a:off x="1339119" y="3725808"/>
            <a:ext cx="855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1D23D60-C126-1542-8DEB-755FDA13ACBD}"/>
              </a:ext>
            </a:extLst>
          </p:cNvPr>
          <p:cNvSpPr txBox="1"/>
          <p:nvPr/>
        </p:nvSpPr>
        <p:spPr>
          <a:xfrm>
            <a:off x="1955867" y="3995195"/>
            <a:ext cx="1392598" cy="854080"/>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Faculty Admin</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825" dirty="0">
                <a:solidFill>
                  <a:prstClr val="black"/>
                </a:solidFill>
              </a:rPr>
              <a:t>Review, ensure mandatory information is included, add approval to PDF using Adobe and print/send to Payment Services</a:t>
            </a:r>
          </a:p>
        </p:txBody>
      </p:sp>
      <p:pic>
        <p:nvPicPr>
          <p:cNvPr id="59"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1016" y="3439724"/>
            <a:ext cx="572168" cy="572168"/>
          </a:xfrm>
          <a:prstGeom prst="rect">
            <a:avLst/>
          </a:prstGeom>
        </p:spPr>
      </p:pic>
      <p:pic>
        <p:nvPicPr>
          <p:cNvPr id="60" name="Picture 59">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800803" y="4064291"/>
            <a:ext cx="542460" cy="520762"/>
          </a:xfrm>
          <a:prstGeom prst="rect">
            <a:avLst/>
          </a:prstGeom>
          <a:ln w="22225">
            <a:solidFill>
              <a:srgbClr val="00B050"/>
            </a:solidFill>
          </a:ln>
        </p:spPr>
      </p:pic>
      <p:sp>
        <p:nvSpPr>
          <p:cNvPr id="61" name="TextBox 60">
            <a:extLst>
              <a:ext uri="{FF2B5EF4-FFF2-40B4-BE49-F238E27FC236}">
                <a16:creationId xmlns:a16="http://schemas.microsoft.com/office/drawing/2014/main" id="{5E1CC1CC-6E01-2E4C-9428-B985ADFB2D7A}"/>
              </a:ext>
            </a:extLst>
          </p:cNvPr>
          <p:cNvSpPr txBox="1"/>
          <p:nvPr/>
        </p:nvSpPr>
        <p:spPr>
          <a:xfrm>
            <a:off x="3400785" y="4723854"/>
            <a:ext cx="1552533" cy="473206"/>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r>
              <a:rPr lang="en-US" sz="825" dirty="0">
                <a:solidFill>
                  <a:prstClr val="black"/>
                </a:solidFill>
                <a:latin typeface="Calibri" panose="020F0502020204030204"/>
              </a:rPr>
              <a:t> Available for Consultation</a:t>
            </a:r>
          </a:p>
          <a:p>
            <a:pPr algn="ctr">
              <a:defRPr/>
            </a:pPr>
            <a:r>
              <a:rPr lang="en-US" sz="825" dirty="0">
                <a:solidFill>
                  <a:prstClr val="black"/>
                </a:solidFill>
                <a:latin typeface="Calibri" panose="020F0502020204030204"/>
              </a:rPr>
              <a:t>Performs Spot Audits</a:t>
            </a:r>
          </a:p>
        </p:txBody>
      </p:sp>
      <p:cxnSp>
        <p:nvCxnSpPr>
          <p:cNvPr id="62" name="Straight Arrow Connector 61">
            <a:extLst>
              <a:ext uri="{FF2B5EF4-FFF2-40B4-BE49-F238E27FC236}">
                <a16:creationId xmlns:a16="http://schemas.microsoft.com/office/drawing/2014/main" id="{6BA24E82-C640-4F45-82A3-182963847FF8}"/>
              </a:ext>
            </a:extLst>
          </p:cNvPr>
          <p:cNvCxnSpPr>
            <a:cxnSpLocks/>
          </p:cNvCxnSpPr>
          <p:nvPr/>
        </p:nvCxnSpPr>
        <p:spPr>
          <a:xfrm>
            <a:off x="3068934" y="3721562"/>
            <a:ext cx="1789618" cy="42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D09628E-C5A2-E342-8222-D6AD3A0555D9}"/>
              </a:ext>
            </a:extLst>
          </p:cNvPr>
          <p:cNvSpPr txBox="1"/>
          <p:nvPr/>
        </p:nvSpPr>
        <p:spPr>
          <a:xfrm>
            <a:off x="4736636" y="4037543"/>
            <a:ext cx="1065602" cy="346249"/>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Payment Services</a:t>
            </a:r>
          </a:p>
          <a:p>
            <a:pPr algn="ctr">
              <a:defRPr/>
            </a:pPr>
            <a:r>
              <a:rPr lang="en-US" sz="825" dirty="0">
                <a:solidFill>
                  <a:prstClr val="black"/>
                </a:solidFill>
                <a:latin typeface="Calibri" panose="020F0502020204030204"/>
              </a:rPr>
              <a:t>Post</a:t>
            </a:r>
          </a:p>
        </p:txBody>
      </p:sp>
      <p:sp>
        <p:nvSpPr>
          <p:cNvPr id="33" name="TextBox 32"/>
          <p:cNvSpPr txBox="1"/>
          <p:nvPr/>
        </p:nvSpPr>
        <p:spPr>
          <a:xfrm>
            <a:off x="573597" y="3926285"/>
            <a:ext cx="952994" cy="583045"/>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r>
              <a:rPr lang="en-US" sz="825" b="1" dirty="0">
                <a:solidFill>
                  <a:prstClr val="black"/>
                </a:solidFill>
                <a:latin typeface="Calibri" panose="020F0502020204030204"/>
              </a:rPr>
              <a:t>or Delegate</a:t>
            </a:r>
            <a:br>
              <a:rPr lang="en-US" sz="825" b="1" dirty="0">
                <a:solidFill>
                  <a:prstClr val="black"/>
                </a:solidFill>
                <a:latin typeface="Calibri" panose="020F0502020204030204"/>
              </a:rPr>
            </a:br>
            <a:r>
              <a:rPr lang="en-US" sz="788" dirty="0">
                <a:solidFill>
                  <a:prstClr val="black"/>
                </a:solidFill>
                <a:latin typeface="Calibri" panose="020F0502020204030204"/>
              </a:rPr>
              <a:t>Add signature for approval and </a:t>
            </a:r>
            <a:r>
              <a:rPr lang="en-US" sz="788" dirty="0" err="1">
                <a:solidFill>
                  <a:prstClr val="black"/>
                </a:solidFill>
                <a:latin typeface="Calibri" panose="020F0502020204030204"/>
              </a:rPr>
              <a:t>chartfield</a:t>
            </a:r>
            <a:r>
              <a:rPr lang="en-US" sz="788" dirty="0">
                <a:solidFill>
                  <a:prstClr val="black"/>
                </a:solidFill>
                <a:latin typeface="Calibri" panose="020F0502020204030204"/>
              </a:rPr>
              <a:t> string</a:t>
            </a:r>
            <a:endParaRPr lang="en-US" sz="825" dirty="0">
              <a:solidFill>
                <a:prstClr val="black"/>
              </a:solidFill>
              <a:latin typeface="Calibri" panose="020F0502020204030204"/>
            </a:endParaRPr>
          </a:p>
        </p:txBody>
      </p:sp>
      <p:sp>
        <p:nvSpPr>
          <p:cNvPr id="4" name="TextBox 3"/>
          <p:cNvSpPr txBox="1"/>
          <p:nvPr/>
        </p:nvSpPr>
        <p:spPr>
          <a:xfrm>
            <a:off x="6058663" y="3439724"/>
            <a:ext cx="2664601" cy="1338828"/>
          </a:xfrm>
          <a:prstGeom prst="rect">
            <a:avLst/>
          </a:prstGeom>
          <a:noFill/>
          <a:ln>
            <a:solidFill>
              <a:schemeClr val="tx1"/>
            </a:solidFill>
          </a:ln>
        </p:spPr>
        <p:txBody>
          <a:bodyPr wrap="square" rtlCol="0">
            <a:spAutoFit/>
          </a:bodyPr>
          <a:lstStyle/>
          <a:p>
            <a:r>
              <a:rPr lang="en-US" sz="900" b="1" dirty="0"/>
              <a:t>Mandatory Fields required for processing by Payment Services</a:t>
            </a:r>
          </a:p>
          <a:p>
            <a:pPr marL="742950" lvl="1" indent="-285750">
              <a:buFont typeface="Arial" panose="020B0604020202020204" pitchFamily="34" charset="0"/>
              <a:buChar char="•"/>
            </a:pPr>
            <a:r>
              <a:rPr lang="en-US" sz="900" dirty="0"/>
              <a:t>Accounting String</a:t>
            </a:r>
          </a:p>
          <a:p>
            <a:pPr marL="742950" lvl="1" indent="-285750">
              <a:buFont typeface="Arial" panose="020B0604020202020204" pitchFamily="34" charset="0"/>
              <a:buChar char="•"/>
            </a:pPr>
            <a:r>
              <a:rPr lang="en-US" sz="900" dirty="0"/>
              <a:t>Grant compliance verified:                                   (name of Financial Administrator)</a:t>
            </a:r>
          </a:p>
          <a:p>
            <a:pPr marL="742950" lvl="1" indent="-285750">
              <a:buFont typeface="Arial" panose="020B0604020202020204" pitchFamily="34" charset="0"/>
              <a:buChar char="•"/>
            </a:pPr>
            <a:r>
              <a:rPr lang="en-US" sz="900" dirty="0"/>
              <a:t>Date:                             </a:t>
            </a:r>
          </a:p>
          <a:p>
            <a:pPr marL="742950" lvl="1" indent="-285750">
              <a:buFont typeface="Arial" panose="020B0604020202020204" pitchFamily="34" charset="0"/>
              <a:buChar char="•"/>
            </a:pPr>
            <a:r>
              <a:rPr lang="en-US" sz="900" dirty="0"/>
              <a:t>Name of Account Holder (printed name of person authorized to sign)</a:t>
            </a:r>
          </a:p>
          <a:p>
            <a:pPr marL="742950" lvl="1" indent="-285750">
              <a:buFont typeface="Arial" panose="020B0604020202020204" pitchFamily="34" charset="0"/>
              <a:buChar char="•"/>
            </a:pPr>
            <a:r>
              <a:rPr lang="en-US" sz="900" dirty="0"/>
              <a:t>Signature and stamp </a:t>
            </a:r>
          </a:p>
        </p:txBody>
      </p:sp>
      <p:pic>
        <p:nvPicPr>
          <p:cNvPr id="3" name="Picture 2"/>
          <p:cNvPicPr>
            <a:picLocks noChangeAspect="1"/>
          </p:cNvPicPr>
          <p:nvPr/>
        </p:nvPicPr>
        <p:blipFill>
          <a:blip r:embed="rId6"/>
          <a:stretch>
            <a:fillRect/>
          </a:stretch>
        </p:blipFill>
        <p:spPr>
          <a:xfrm>
            <a:off x="3295585" y="4130609"/>
            <a:ext cx="524301" cy="402371"/>
          </a:xfrm>
          <a:prstGeom prst="rect">
            <a:avLst/>
          </a:prstGeom>
        </p:spPr>
      </p:pic>
    </p:spTree>
    <p:extLst>
      <p:ext uri="{BB962C8B-B14F-4D97-AF65-F5344CB8AC3E}">
        <p14:creationId xmlns:p14="http://schemas.microsoft.com/office/powerpoint/2010/main" val="40487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par>
                                <p:cTn id="61" presetID="10"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par>
                                <p:cTn id="70" presetID="10"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9" grpId="0"/>
      <p:bldP spid="51" grpId="0"/>
      <p:bldP spid="57" grpId="0"/>
      <p:bldP spid="61" grpId="0"/>
      <p:bldP spid="32" grpId="0"/>
      <p:bldP spid="3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73928" y="170890"/>
            <a:ext cx="8329103" cy="601741"/>
          </a:xfrm>
        </p:spPr>
        <p:txBody>
          <a:bodyPr/>
          <a:lstStyle/>
          <a:p>
            <a:r>
              <a:rPr lang="en-US" sz="4000" dirty="0"/>
              <a:t>Manual Workflows</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16</a:t>
            </a:fld>
            <a:endParaRPr lang="en-US" dirty="0"/>
          </a:p>
        </p:txBody>
      </p:sp>
      <p:sp>
        <p:nvSpPr>
          <p:cNvPr id="6" name="Title 1"/>
          <p:cNvSpPr txBox="1">
            <a:spLocks/>
          </p:cNvSpPr>
          <p:nvPr/>
        </p:nvSpPr>
        <p:spPr>
          <a:xfrm>
            <a:off x="359898" y="1119134"/>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Current - Journal Voucher (JV) Submission</a:t>
            </a:r>
          </a:p>
        </p:txBody>
      </p:sp>
      <p:sp>
        <p:nvSpPr>
          <p:cNvPr id="34" name="Title 1"/>
          <p:cNvSpPr txBox="1">
            <a:spLocks/>
          </p:cNvSpPr>
          <p:nvPr/>
        </p:nvSpPr>
        <p:spPr>
          <a:xfrm>
            <a:off x="369323" y="3509523"/>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Future - Journal Voucher (JV) Submission</a:t>
            </a:r>
          </a:p>
        </p:txBody>
      </p:sp>
      <p:sp>
        <p:nvSpPr>
          <p:cNvPr id="66" name="Slide Number Placeholder 2"/>
          <p:cNvSpPr txBox="1">
            <a:spLocks/>
          </p:cNvSpPr>
          <p:nvPr/>
        </p:nvSpPr>
        <p:spPr>
          <a:xfrm>
            <a:off x="5372711" y="7845838"/>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25">
                <a:latin typeface="Calibri" panose="020F0502020204030204"/>
              </a:rPr>
              <a:t>SIMON FRASER UNIVERSITY   </a:t>
            </a:r>
            <a:fld id="{45E0C454-F75C-A944-8BC1-78DA56BBB239}" type="slidenum">
              <a:rPr lang="en-US" sz="525" smtClean="0">
                <a:latin typeface="Calibri" panose="020F0502020204030204"/>
              </a:rPr>
              <a:pPr>
                <a:defRPr/>
              </a:pPr>
              <a:t>16</a:t>
            </a:fld>
            <a:endParaRPr lang="en-US" sz="525" dirty="0">
              <a:latin typeface="Calibri" panose="020F0502020204030204"/>
            </a:endParaRPr>
          </a:p>
        </p:txBody>
      </p:sp>
      <p:sp>
        <p:nvSpPr>
          <p:cNvPr id="4" name="TextBox 3"/>
          <p:cNvSpPr txBox="1"/>
          <p:nvPr/>
        </p:nvSpPr>
        <p:spPr>
          <a:xfrm>
            <a:off x="289783" y="753733"/>
            <a:ext cx="8485632" cy="307777"/>
          </a:xfrm>
          <a:prstGeom prst="rect">
            <a:avLst/>
          </a:prstGeom>
          <a:solidFill>
            <a:schemeClr val="bg1"/>
          </a:solidFill>
        </p:spPr>
        <p:txBody>
          <a:bodyPr wrap="square" rtlCol="0">
            <a:spAutoFit/>
          </a:bodyPr>
          <a:lstStyle/>
          <a:p>
            <a:r>
              <a:rPr lang="en-US" sz="1400" b="1" dirty="0"/>
              <a:t>JVs may be used for expense reallocation, salary corrections, internal billings, correcting data entry errors, etc. </a:t>
            </a:r>
          </a:p>
        </p:txBody>
      </p:sp>
      <p:pic>
        <p:nvPicPr>
          <p:cNvPr id="38" name="Picture 3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323514" y="1850177"/>
            <a:ext cx="538330" cy="516797"/>
          </a:xfrm>
          <a:prstGeom prst="rect">
            <a:avLst/>
          </a:prstGeom>
          <a:ln w="22225">
            <a:solidFill>
              <a:schemeClr val="accent2"/>
            </a:solidFill>
          </a:ln>
        </p:spPr>
      </p:pic>
      <p:pic>
        <p:nvPicPr>
          <p:cNvPr id="39" name="Picture 38">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992216" y="1858955"/>
            <a:ext cx="535774" cy="514343"/>
          </a:xfrm>
          <a:prstGeom prst="rect">
            <a:avLst/>
          </a:prstGeom>
          <a:ln w="22225">
            <a:solidFill>
              <a:srgbClr val="7030A0"/>
            </a:solidFill>
          </a:ln>
        </p:spPr>
      </p:pic>
      <p:cxnSp>
        <p:nvCxnSpPr>
          <p:cNvPr id="41" name="Straight Arrow Connector 40">
            <a:extLst>
              <a:ext uri="{FF2B5EF4-FFF2-40B4-BE49-F238E27FC236}">
                <a16:creationId xmlns:a16="http://schemas.microsoft.com/office/drawing/2014/main" id="{D3E19C85-4A29-F741-89A0-1B722548E9A3}"/>
              </a:ext>
            </a:extLst>
          </p:cNvPr>
          <p:cNvCxnSpPr>
            <a:cxnSpLocks/>
          </p:cNvCxnSpPr>
          <p:nvPr/>
        </p:nvCxnSpPr>
        <p:spPr>
          <a:xfrm>
            <a:off x="2279632" y="2133407"/>
            <a:ext cx="855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54E5122-2881-3C4D-9DE2-23DE3A835C20}"/>
              </a:ext>
            </a:extLst>
          </p:cNvPr>
          <p:cNvCxnSpPr>
            <a:cxnSpLocks/>
          </p:cNvCxnSpPr>
          <p:nvPr/>
        </p:nvCxnSpPr>
        <p:spPr>
          <a:xfrm>
            <a:off x="4121846" y="2141066"/>
            <a:ext cx="40001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1D23D60-C126-1542-8DEB-755FDA13ACBD}"/>
              </a:ext>
            </a:extLst>
          </p:cNvPr>
          <p:cNvSpPr txBox="1"/>
          <p:nvPr/>
        </p:nvSpPr>
        <p:spPr>
          <a:xfrm>
            <a:off x="2896380" y="2402794"/>
            <a:ext cx="1392598" cy="588751"/>
          </a:xfrm>
          <a:prstGeom prst="rect">
            <a:avLst/>
          </a:prstGeom>
          <a:solidFill>
            <a:schemeClr val="bg1"/>
          </a:solidFill>
        </p:spPr>
        <p:txBody>
          <a:bodyPr wrap="square" rtlCol="0">
            <a:spAutoFit/>
          </a:bodyPr>
          <a:lstStyle/>
          <a:p>
            <a:pPr algn="ctr">
              <a:defRPr/>
            </a:pPr>
            <a:r>
              <a:rPr lang="en-US" sz="825" b="1" dirty="0">
                <a:solidFill>
                  <a:prstClr val="black"/>
                </a:solidFill>
                <a:latin typeface="Calibri" panose="020F0502020204030204"/>
              </a:rPr>
              <a:t>Faculty Admin</a:t>
            </a:r>
          </a:p>
          <a:p>
            <a:pPr algn="ctr">
              <a:defRPr/>
            </a:pPr>
            <a:endParaRPr lang="en-US" sz="825" dirty="0">
              <a:solidFill>
                <a:prstClr val="black"/>
              </a:solidFill>
              <a:latin typeface="Calibri" panose="020F0502020204030204"/>
            </a:endParaRPr>
          </a:p>
          <a:p>
            <a:pPr marL="171450" indent="-171450">
              <a:buFontTx/>
              <a:buChar char="-"/>
              <a:defRPr/>
            </a:pPr>
            <a:r>
              <a:rPr lang="en-US" sz="788" dirty="0">
                <a:latin typeface="Calibri" panose="020F0502020204030204"/>
              </a:rPr>
              <a:t>Level of review/oversight may vary</a:t>
            </a:r>
            <a:endParaRPr lang="en-US" sz="825" dirty="0">
              <a:solidFill>
                <a:srgbClr val="FF0000"/>
              </a:solidFill>
              <a:latin typeface="Calibri" panose="020F0502020204030204"/>
            </a:endParaRPr>
          </a:p>
        </p:txBody>
      </p:sp>
      <p:sp>
        <p:nvSpPr>
          <p:cNvPr id="44" name="TextBox 43">
            <a:extLst>
              <a:ext uri="{FF2B5EF4-FFF2-40B4-BE49-F238E27FC236}">
                <a16:creationId xmlns:a16="http://schemas.microsoft.com/office/drawing/2014/main" id="{1D09628E-C5A2-E342-8222-D6AD3A0555D9}"/>
              </a:ext>
            </a:extLst>
          </p:cNvPr>
          <p:cNvSpPr txBox="1"/>
          <p:nvPr/>
        </p:nvSpPr>
        <p:spPr>
          <a:xfrm>
            <a:off x="5742324" y="2460406"/>
            <a:ext cx="1065602" cy="600164"/>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Banking</a:t>
            </a:r>
          </a:p>
          <a:p>
            <a:pPr algn="ctr">
              <a:defRPr/>
            </a:pPr>
            <a:endParaRPr lang="en-US" sz="825" dirty="0">
              <a:solidFill>
                <a:prstClr val="black"/>
              </a:solidFill>
              <a:latin typeface="Calibri" panose="020F0502020204030204"/>
            </a:endParaRPr>
          </a:p>
          <a:p>
            <a:pPr marL="171450" indent="-171450">
              <a:buFontTx/>
              <a:buChar char="-"/>
              <a:defRPr/>
            </a:pPr>
            <a:r>
              <a:rPr lang="en-US" sz="790" dirty="0">
                <a:solidFill>
                  <a:prstClr val="black"/>
                </a:solidFill>
                <a:latin typeface="Calibri" panose="020F0502020204030204"/>
              </a:rPr>
              <a:t>Post JV</a:t>
            </a:r>
          </a:p>
          <a:p>
            <a:pPr>
              <a:defRPr/>
            </a:pPr>
            <a:endParaRPr lang="en-US" sz="825" dirty="0">
              <a:solidFill>
                <a:prstClr val="black"/>
              </a:solidFill>
              <a:latin typeface="Calibri" panose="020F0502020204030204"/>
            </a:endParaRPr>
          </a:p>
        </p:txBody>
      </p:sp>
      <p:pic>
        <p:nvPicPr>
          <p:cNvPr id="46"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21529" y="1847323"/>
            <a:ext cx="572168" cy="572168"/>
          </a:xfrm>
          <a:prstGeom prst="rect">
            <a:avLst/>
          </a:prstGeom>
        </p:spPr>
      </p:pic>
      <p:pic>
        <p:nvPicPr>
          <p:cNvPr id="48" name="Picture 4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808051" y="1842265"/>
            <a:ext cx="542460" cy="520762"/>
          </a:xfrm>
          <a:prstGeom prst="rect">
            <a:avLst/>
          </a:prstGeom>
          <a:ln w="22225">
            <a:solidFill>
              <a:srgbClr val="00B050"/>
            </a:solidFill>
          </a:ln>
        </p:spPr>
      </p:pic>
      <p:sp>
        <p:nvSpPr>
          <p:cNvPr id="49" name="TextBox 48">
            <a:extLst>
              <a:ext uri="{FF2B5EF4-FFF2-40B4-BE49-F238E27FC236}">
                <a16:creationId xmlns:a16="http://schemas.microsoft.com/office/drawing/2014/main" id="{5E1CC1CC-6E01-2E4C-9428-B985ADFB2D7A}"/>
              </a:ext>
            </a:extLst>
          </p:cNvPr>
          <p:cNvSpPr txBox="1"/>
          <p:nvPr/>
        </p:nvSpPr>
        <p:spPr>
          <a:xfrm>
            <a:off x="4495957" y="2422502"/>
            <a:ext cx="1262711" cy="954107"/>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endParaRPr lang="en-US" sz="825" b="1" dirty="0">
              <a:solidFill>
                <a:prstClr val="black"/>
              </a:solidFill>
              <a:latin typeface="Calibri" panose="020F0502020204030204"/>
            </a:endParaRPr>
          </a:p>
          <a:p>
            <a:pPr marL="171450" indent="-171450">
              <a:buFontTx/>
              <a:buChar char="-"/>
              <a:defRPr/>
            </a:pPr>
            <a:r>
              <a:rPr lang="en-US" sz="790" dirty="0">
                <a:solidFill>
                  <a:prstClr val="black"/>
                </a:solidFill>
                <a:latin typeface="Calibri" panose="020F0502020204030204"/>
              </a:rPr>
              <a:t>Review and approve JV</a:t>
            </a:r>
          </a:p>
          <a:p>
            <a:pPr marL="171450" indent="-171450">
              <a:buFontTx/>
              <a:buChar char="-"/>
              <a:defRPr/>
            </a:pPr>
            <a:r>
              <a:rPr lang="en-US" sz="790" dirty="0">
                <a:solidFill>
                  <a:prstClr val="black"/>
                </a:solidFill>
                <a:latin typeface="Calibri" panose="020F0502020204030204"/>
              </a:rPr>
              <a:t>Check authorization against SAM</a:t>
            </a:r>
          </a:p>
          <a:p>
            <a:pPr marL="171450" indent="-171450">
              <a:buFontTx/>
              <a:buChar char="-"/>
              <a:defRPr/>
            </a:pPr>
            <a:endParaRPr lang="en-US" sz="790" dirty="0">
              <a:solidFill>
                <a:prstClr val="black"/>
              </a:solidFill>
              <a:latin typeface="Calibri" panose="020F0502020204030204"/>
            </a:endParaRPr>
          </a:p>
        </p:txBody>
      </p:sp>
      <p:cxnSp>
        <p:nvCxnSpPr>
          <p:cNvPr id="50" name="Straight Arrow Connector 49">
            <a:extLst>
              <a:ext uri="{FF2B5EF4-FFF2-40B4-BE49-F238E27FC236}">
                <a16:creationId xmlns:a16="http://schemas.microsoft.com/office/drawing/2014/main" id="{6BA24E82-C640-4F45-82A3-182963847FF8}"/>
              </a:ext>
            </a:extLst>
          </p:cNvPr>
          <p:cNvCxnSpPr>
            <a:cxnSpLocks/>
          </p:cNvCxnSpPr>
          <p:nvPr/>
        </p:nvCxnSpPr>
        <p:spPr>
          <a:xfrm>
            <a:off x="5414695" y="2141066"/>
            <a:ext cx="3843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81733" y="2398534"/>
            <a:ext cx="1471627" cy="1197251"/>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r>
              <a:rPr lang="en-US" sz="825" b="1" dirty="0">
                <a:solidFill>
                  <a:prstClr val="black"/>
                </a:solidFill>
                <a:latin typeface="Calibri" panose="020F0502020204030204"/>
              </a:rPr>
              <a:t>or Delegate</a:t>
            </a:r>
          </a:p>
          <a:p>
            <a:pPr algn="ctr">
              <a:defRPr/>
            </a:pPr>
            <a:endParaRPr lang="en-US" sz="825" b="1" dirty="0">
              <a:solidFill>
                <a:prstClr val="black"/>
              </a:solidFill>
              <a:latin typeface="Calibri" panose="020F0502020204030204"/>
            </a:endParaRPr>
          </a:p>
          <a:p>
            <a:pPr marL="171450" indent="-171450">
              <a:buFontTx/>
              <a:buChar char="-"/>
              <a:defRPr/>
            </a:pPr>
            <a:r>
              <a:rPr lang="en-US" sz="790" dirty="0">
                <a:solidFill>
                  <a:prstClr val="black"/>
                </a:solidFill>
                <a:latin typeface="Calibri" panose="020F0502020204030204"/>
              </a:rPr>
              <a:t>Prepare JV form</a:t>
            </a:r>
          </a:p>
          <a:p>
            <a:pPr marL="171450" indent="-171450">
              <a:buFontTx/>
              <a:buChar char="-"/>
              <a:defRPr/>
            </a:pPr>
            <a:r>
              <a:rPr lang="en-US" sz="790" dirty="0">
                <a:solidFill>
                  <a:prstClr val="black"/>
                </a:solidFill>
                <a:latin typeface="Calibri" panose="020F0502020204030204"/>
              </a:rPr>
              <a:t>Authorized account holder signs JV form</a:t>
            </a:r>
          </a:p>
          <a:p>
            <a:pPr marL="171450" indent="-171450">
              <a:buFontTx/>
              <a:buChar char="-"/>
              <a:defRPr/>
            </a:pPr>
            <a:r>
              <a:rPr lang="en-US" sz="790" dirty="0">
                <a:solidFill>
                  <a:prstClr val="black"/>
                </a:solidFill>
                <a:latin typeface="Calibri" panose="020F0502020204030204"/>
              </a:rPr>
              <a:t>Attach supporting documentation, </a:t>
            </a:r>
            <a:r>
              <a:rPr lang="en-US" sz="790" dirty="0">
                <a:solidFill>
                  <a:prstClr val="black"/>
                </a:solidFill>
              </a:rPr>
              <a:t>printing name and signature</a:t>
            </a:r>
          </a:p>
          <a:p>
            <a:pPr marL="171450" indent="-171450">
              <a:buFontTx/>
              <a:buChar char="-"/>
              <a:defRPr/>
            </a:pPr>
            <a:endParaRPr lang="en-US" sz="790" dirty="0">
              <a:solidFill>
                <a:prstClr val="black"/>
              </a:solidFill>
              <a:latin typeface="Calibri" panose="020F0502020204030204"/>
            </a:endParaRPr>
          </a:p>
        </p:txBody>
      </p:sp>
      <p:pic>
        <p:nvPicPr>
          <p:cNvPr id="53" name="Picture 52">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307281" y="4139582"/>
            <a:ext cx="538330" cy="516797"/>
          </a:xfrm>
          <a:prstGeom prst="rect">
            <a:avLst/>
          </a:prstGeom>
          <a:ln w="22225">
            <a:solidFill>
              <a:schemeClr val="accent2"/>
            </a:solidFill>
          </a:ln>
        </p:spPr>
      </p:pic>
      <p:pic>
        <p:nvPicPr>
          <p:cNvPr id="54" name="Picture 53">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971896" y="4130600"/>
            <a:ext cx="535774" cy="514343"/>
          </a:xfrm>
          <a:prstGeom prst="rect">
            <a:avLst/>
          </a:prstGeom>
          <a:ln w="22225">
            <a:solidFill>
              <a:srgbClr val="7030A0"/>
            </a:solidFill>
          </a:ln>
        </p:spPr>
      </p:pic>
      <p:cxnSp>
        <p:nvCxnSpPr>
          <p:cNvPr id="55" name="Straight Arrow Connector 54">
            <a:extLst>
              <a:ext uri="{FF2B5EF4-FFF2-40B4-BE49-F238E27FC236}">
                <a16:creationId xmlns:a16="http://schemas.microsoft.com/office/drawing/2014/main" id="{D3E19C85-4A29-F741-89A0-1B722548E9A3}"/>
              </a:ext>
            </a:extLst>
          </p:cNvPr>
          <p:cNvCxnSpPr>
            <a:cxnSpLocks/>
          </p:cNvCxnSpPr>
          <p:nvPr/>
        </p:nvCxnSpPr>
        <p:spPr>
          <a:xfrm>
            <a:off x="2263399" y="4422812"/>
            <a:ext cx="855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1D23D60-C126-1542-8DEB-755FDA13ACBD}"/>
              </a:ext>
            </a:extLst>
          </p:cNvPr>
          <p:cNvSpPr txBox="1"/>
          <p:nvPr/>
        </p:nvSpPr>
        <p:spPr>
          <a:xfrm>
            <a:off x="2586937" y="4708896"/>
            <a:ext cx="1914607" cy="1563505"/>
          </a:xfrm>
          <a:prstGeom prst="rect">
            <a:avLst/>
          </a:prstGeom>
          <a:noFill/>
        </p:spPr>
        <p:txBody>
          <a:bodyPr wrap="square" rtlCol="0">
            <a:spAutoFit/>
          </a:bodyPr>
          <a:lstStyle/>
          <a:p>
            <a:pPr algn="ctr">
              <a:defRPr/>
            </a:pPr>
            <a:r>
              <a:rPr lang="en-US" sz="825" b="1" dirty="0">
                <a:latin typeface="Calibri" panose="020F0502020204030204"/>
              </a:rPr>
              <a:t>Faculty Admin</a:t>
            </a:r>
            <a:r>
              <a:rPr lang="en-US" sz="825" dirty="0">
                <a:latin typeface="Calibri" panose="020F0502020204030204"/>
              </a:rPr>
              <a:t/>
            </a:r>
            <a:br>
              <a:rPr lang="en-US" sz="825" dirty="0">
                <a:latin typeface="Calibri" panose="020F0502020204030204"/>
              </a:rPr>
            </a:br>
            <a:endParaRPr lang="en-US" sz="825" dirty="0">
              <a:latin typeface="Calibri" panose="020F0502020204030204"/>
            </a:endParaRPr>
          </a:p>
          <a:p>
            <a:pPr marL="171450" indent="-171450">
              <a:buFontTx/>
              <a:buChar char="-"/>
              <a:defRPr/>
            </a:pPr>
            <a:r>
              <a:rPr lang="en-US" sz="790" dirty="0"/>
              <a:t>Review and approve JV form and supporting documentation </a:t>
            </a:r>
          </a:p>
          <a:p>
            <a:pPr marL="171450" indent="-171450">
              <a:buFontTx/>
              <a:buChar char="-"/>
              <a:defRPr/>
            </a:pPr>
            <a:r>
              <a:rPr lang="en-US" sz="790" dirty="0">
                <a:latin typeface="Calibri" panose="020F0502020204030204" pitchFamily="34" charset="0"/>
                <a:cs typeface="Times New Roman" panose="02020603050405020304" pitchFamily="18" charset="0"/>
              </a:rPr>
              <a:t>Include “certification” on supporting documentation </a:t>
            </a:r>
          </a:p>
          <a:p>
            <a:pPr marL="171450" indent="-171450">
              <a:buFontTx/>
              <a:buChar char="-"/>
              <a:defRPr/>
            </a:pPr>
            <a:r>
              <a:rPr lang="en-US" sz="790" dirty="0"/>
              <a:t>Electronic JV:  Upload JV form and certified supporting documentation to PeopleSoft </a:t>
            </a:r>
          </a:p>
          <a:p>
            <a:pPr marL="171450" indent="-171450">
              <a:buFontTx/>
              <a:buChar char="-"/>
              <a:defRPr/>
            </a:pPr>
            <a:r>
              <a:rPr lang="en-US" sz="790" dirty="0"/>
              <a:t>Manual JV: E-mail JV and certified supporting documentation to Banking (</a:t>
            </a:r>
            <a:r>
              <a:rPr lang="en-US" sz="800" dirty="0"/>
              <a:t>E-mail: </a:t>
            </a:r>
            <a:r>
              <a:rPr lang="en-US" sz="800" dirty="0">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finshelp@sfu.ca</a:t>
            </a:r>
            <a:r>
              <a:rPr lang="en-US" sz="8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58" name="TextBox 57">
            <a:extLst>
              <a:ext uri="{FF2B5EF4-FFF2-40B4-BE49-F238E27FC236}">
                <a16:creationId xmlns:a16="http://schemas.microsoft.com/office/drawing/2014/main" id="{1D09628E-C5A2-E342-8222-D6AD3A0555D9}"/>
              </a:ext>
            </a:extLst>
          </p:cNvPr>
          <p:cNvSpPr txBox="1"/>
          <p:nvPr/>
        </p:nvSpPr>
        <p:spPr>
          <a:xfrm>
            <a:off x="5613349" y="4729772"/>
            <a:ext cx="1370573" cy="954107"/>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Banking</a:t>
            </a:r>
          </a:p>
          <a:p>
            <a:pPr algn="ctr">
              <a:defRPr/>
            </a:pPr>
            <a:endParaRPr lang="en-US" sz="825" b="1" dirty="0">
              <a:solidFill>
                <a:prstClr val="black"/>
              </a:solidFill>
              <a:latin typeface="Calibri" panose="020F0502020204030204"/>
            </a:endParaRPr>
          </a:p>
          <a:p>
            <a:pPr marL="171450" indent="-171450">
              <a:buFontTx/>
              <a:buChar char="-"/>
              <a:defRPr/>
            </a:pPr>
            <a:r>
              <a:rPr lang="en-US" sz="790" dirty="0">
                <a:latin typeface="Calibri" panose="020F0502020204030204"/>
              </a:rPr>
              <a:t>Check authorization against SAM</a:t>
            </a:r>
          </a:p>
          <a:p>
            <a:pPr marL="171450" indent="-171450">
              <a:buFontTx/>
              <a:buChar char="-"/>
              <a:defRPr/>
            </a:pPr>
            <a:r>
              <a:rPr lang="en-US" sz="790" dirty="0">
                <a:latin typeface="Calibri" panose="020F0502020204030204"/>
              </a:rPr>
              <a:t>Review certification is complete</a:t>
            </a:r>
          </a:p>
          <a:p>
            <a:pPr marL="171450" indent="-171450">
              <a:buFontTx/>
              <a:buChar char="-"/>
              <a:defRPr/>
            </a:pPr>
            <a:r>
              <a:rPr lang="en-US" sz="790" dirty="0">
                <a:latin typeface="Calibri" panose="020F0502020204030204"/>
              </a:rPr>
              <a:t>Post JV</a:t>
            </a:r>
          </a:p>
        </p:txBody>
      </p:sp>
      <p:pic>
        <p:nvPicPr>
          <p:cNvPr id="59"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05296" y="4136728"/>
            <a:ext cx="572168" cy="572168"/>
          </a:xfrm>
          <a:prstGeom prst="rect">
            <a:avLst/>
          </a:prstGeom>
        </p:spPr>
      </p:pic>
      <p:pic>
        <p:nvPicPr>
          <p:cNvPr id="60" name="Picture 59">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787731" y="5061542"/>
            <a:ext cx="542460" cy="520762"/>
          </a:xfrm>
          <a:prstGeom prst="rect">
            <a:avLst/>
          </a:prstGeom>
          <a:ln w="22225">
            <a:solidFill>
              <a:srgbClr val="00B050"/>
            </a:solidFill>
          </a:ln>
        </p:spPr>
      </p:pic>
      <p:sp>
        <p:nvSpPr>
          <p:cNvPr id="61" name="TextBox 60">
            <a:extLst>
              <a:ext uri="{FF2B5EF4-FFF2-40B4-BE49-F238E27FC236}">
                <a16:creationId xmlns:a16="http://schemas.microsoft.com/office/drawing/2014/main" id="{5E1CC1CC-6E01-2E4C-9428-B985ADFB2D7A}"/>
              </a:ext>
            </a:extLst>
          </p:cNvPr>
          <p:cNvSpPr txBox="1"/>
          <p:nvPr/>
        </p:nvSpPr>
        <p:spPr>
          <a:xfrm>
            <a:off x="4482023" y="5698493"/>
            <a:ext cx="1381990" cy="473206"/>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r>
              <a:rPr lang="en-US" sz="825" dirty="0">
                <a:solidFill>
                  <a:prstClr val="black"/>
                </a:solidFill>
                <a:latin typeface="Calibri" panose="020F0502020204030204"/>
              </a:rPr>
              <a:t> Available for Consultation</a:t>
            </a:r>
          </a:p>
          <a:p>
            <a:pPr algn="ctr">
              <a:defRPr/>
            </a:pPr>
            <a:r>
              <a:rPr lang="en-US" sz="825" dirty="0">
                <a:solidFill>
                  <a:prstClr val="black"/>
                </a:solidFill>
                <a:latin typeface="Calibri" panose="020F0502020204030204"/>
              </a:rPr>
              <a:t>Performs Spot Audits</a:t>
            </a:r>
          </a:p>
        </p:txBody>
      </p:sp>
      <p:cxnSp>
        <p:nvCxnSpPr>
          <p:cNvPr id="62" name="Straight Arrow Connector 61">
            <a:extLst>
              <a:ext uri="{FF2B5EF4-FFF2-40B4-BE49-F238E27FC236}">
                <a16:creationId xmlns:a16="http://schemas.microsoft.com/office/drawing/2014/main" id="{6BA24E82-C640-4F45-82A3-182963847FF8}"/>
              </a:ext>
            </a:extLst>
          </p:cNvPr>
          <p:cNvCxnSpPr>
            <a:cxnSpLocks/>
          </p:cNvCxnSpPr>
          <p:nvPr/>
        </p:nvCxnSpPr>
        <p:spPr>
          <a:xfrm>
            <a:off x="4018280" y="4422812"/>
            <a:ext cx="1764552"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20203" y="4707246"/>
            <a:ext cx="1173987" cy="1561966"/>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r>
              <a:rPr lang="en-US" sz="825" b="1" dirty="0">
                <a:solidFill>
                  <a:prstClr val="black"/>
                </a:solidFill>
                <a:latin typeface="Calibri" panose="020F0502020204030204"/>
              </a:rPr>
              <a:t>or Delegate</a:t>
            </a:r>
            <a:br>
              <a:rPr lang="en-US" sz="825" b="1" dirty="0">
                <a:solidFill>
                  <a:prstClr val="black"/>
                </a:solidFill>
                <a:latin typeface="Calibri" panose="020F0502020204030204"/>
              </a:rPr>
            </a:br>
            <a:endParaRPr lang="en-US" sz="825" b="1" dirty="0">
              <a:solidFill>
                <a:prstClr val="black"/>
              </a:solidFill>
              <a:latin typeface="Calibri" panose="020F0502020204030204"/>
            </a:endParaRPr>
          </a:p>
          <a:p>
            <a:pPr marL="171450" indent="-171450">
              <a:buFontTx/>
              <a:buChar char="-"/>
              <a:defRPr/>
            </a:pPr>
            <a:r>
              <a:rPr lang="en-US" sz="790" dirty="0">
                <a:solidFill>
                  <a:prstClr val="black"/>
                </a:solidFill>
              </a:rPr>
              <a:t>Prepare JV form</a:t>
            </a:r>
          </a:p>
          <a:p>
            <a:pPr marL="171450" indent="-171450">
              <a:buFontTx/>
              <a:buChar char="-"/>
              <a:defRPr/>
            </a:pPr>
            <a:r>
              <a:rPr lang="en-US" sz="790" dirty="0">
                <a:solidFill>
                  <a:prstClr val="black"/>
                </a:solidFill>
              </a:rPr>
              <a:t>Authorized account holder signs JV form</a:t>
            </a:r>
          </a:p>
          <a:p>
            <a:pPr marL="171450" indent="-171450">
              <a:buFontTx/>
              <a:buChar char="-"/>
              <a:defRPr/>
            </a:pPr>
            <a:r>
              <a:rPr lang="en-US" sz="790" dirty="0">
                <a:solidFill>
                  <a:prstClr val="black"/>
                </a:solidFill>
              </a:rPr>
              <a:t>Attach supporting documentation, printing name and signature</a:t>
            </a:r>
          </a:p>
          <a:p>
            <a:pPr>
              <a:defRPr/>
            </a:pPr>
            <a:endParaRPr lang="en-US" sz="790" dirty="0">
              <a:solidFill>
                <a:prstClr val="black"/>
              </a:solidFill>
              <a:latin typeface="Calibri" panose="020F0502020204030204"/>
            </a:endParaRPr>
          </a:p>
          <a:p>
            <a:pPr algn="ctr">
              <a:defRPr/>
            </a:pPr>
            <a:endParaRPr lang="en-US" sz="790" dirty="0">
              <a:solidFill>
                <a:prstClr val="black"/>
              </a:solidFill>
              <a:latin typeface="Calibri" panose="020F0502020204030204"/>
            </a:endParaRPr>
          </a:p>
        </p:txBody>
      </p:sp>
      <p:sp>
        <p:nvSpPr>
          <p:cNvPr id="33" name="Content Placeholder 2">
            <a:extLst>
              <a:ext uri="{FF2B5EF4-FFF2-40B4-BE49-F238E27FC236}">
                <a16:creationId xmlns:a16="http://schemas.microsoft.com/office/drawing/2014/main" id="{E43C0725-0122-4AAE-8001-F90DFB4CD65E}"/>
              </a:ext>
            </a:extLst>
          </p:cNvPr>
          <p:cNvSpPr txBox="1">
            <a:spLocks/>
          </p:cNvSpPr>
          <p:nvPr/>
        </p:nvSpPr>
        <p:spPr>
          <a:xfrm>
            <a:off x="5695004" y="2055341"/>
            <a:ext cx="2907272" cy="1825939"/>
          </a:xfrm>
          <a:solidFill>
            <a:schemeClr val="accent4">
              <a:lumMod val="20000"/>
              <a:lumOff val="80000"/>
            </a:schemeClr>
          </a:solidFill>
          <a:ln>
            <a:solidFill>
              <a:schemeClr val="bg1">
                <a:lumMod val="95000"/>
              </a:schemeClr>
            </a:solidFill>
          </a:ln>
        </p:spPr>
        <p:txBody>
          <a:bodyPr>
            <a:noAutofit/>
          </a:bodyPr>
          <a:lst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n-US" sz="1400" dirty="0">
              <a:solidFill>
                <a:schemeClr val="tx1"/>
              </a:solidFill>
            </a:endParaRPr>
          </a:p>
        </p:txBody>
      </p:sp>
      <p:pic>
        <p:nvPicPr>
          <p:cNvPr id="3" name="Picture 2"/>
          <p:cNvPicPr>
            <a:picLocks noChangeAspect="1"/>
          </p:cNvPicPr>
          <p:nvPr/>
        </p:nvPicPr>
        <p:blipFill>
          <a:blip r:embed="rId7"/>
          <a:stretch>
            <a:fillRect/>
          </a:stretch>
        </p:blipFill>
        <p:spPr>
          <a:xfrm>
            <a:off x="4297107" y="5153080"/>
            <a:ext cx="524301" cy="402371"/>
          </a:xfrm>
          <a:prstGeom prst="rect">
            <a:avLst/>
          </a:prstGeom>
        </p:spPr>
      </p:pic>
    </p:spTree>
    <p:extLst>
      <p:ext uri="{BB962C8B-B14F-4D97-AF65-F5344CB8AC3E}">
        <p14:creationId xmlns:p14="http://schemas.microsoft.com/office/powerpoint/2010/main" val="243683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500"/>
                                        <p:tgtEl>
                                          <p:spTgt spid="54"/>
                                        </p:tgtEl>
                                      </p:cBhvr>
                                    </p:animEffect>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9" grpId="0"/>
      <p:bldP spid="51" grpId="0"/>
      <p:bldP spid="57" grpId="0"/>
      <p:bldP spid="58" grpId="0"/>
      <p:bldP spid="61"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73928" y="170890"/>
            <a:ext cx="8329103" cy="601741"/>
          </a:xfrm>
        </p:spPr>
        <p:txBody>
          <a:bodyPr/>
          <a:lstStyle/>
          <a:p>
            <a:r>
              <a:rPr lang="en-US" sz="4000" dirty="0"/>
              <a:t>Manual Workflows</a:t>
            </a:r>
          </a:p>
        </p:txBody>
      </p:sp>
      <p:sp>
        <p:nvSpPr>
          <p:cNvPr id="5" name="Slide Number Placeholder 4"/>
          <p:cNvSpPr>
            <a:spLocks noGrp="1"/>
          </p:cNvSpPr>
          <p:nvPr>
            <p:ph type="sldNum" sz="quarter" idx="10"/>
          </p:nvPr>
        </p:nvSpPr>
        <p:spPr>
          <a:xfrm>
            <a:off x="6513618" y="6323836"/>
            <a:ext cx="2480310" cy="365125"/>
          </a:xfrm>
        </p:spPr>
        <p:txBody>
          <a:bodyPr/>
          <a:lstStyle/>
          <a:p>
            <a:r>
              <a:rPr lang="en-US" dirty="0"/>
              <a:t>SIMON FRASER UNIVERSITY   </a:t>
            </a:r>
            <a:fld id="{45E0C454-F75C-A944-8BC1-78DA56BBB239}" type="slidenum">
              <a:rPr lang="en-US" smtClean="0"/>
              <a:pPr/>
              <a:t>17</a:t>
            </a:fld>
            <a:endParaRPr lang="en-US" dirty="0"/>
          </a:p>
        </p:txBody>
      </p:sp>
      <p:sp>
        <p:nvSpPr>
          <p:cNvPr id="6" name="Title 1"/>
          <p:cNvSpPr txBox="1">
            <a:spLocks/>
          </p:cNvSpPr>
          <p:nvPr/>
        </p:nvSpPr>
        <p:spPr>
          <a:xfrm>
            <a:off x="359898" y="1119134"/>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Current - Journal Voucher (JV) Submission – Science/Technical Centres</a:t>
            </a:r>
          </a:p>
        </p:txBody>
      </p:sp>
      <p:sp>
        <p:nvSpPr>
          <p:cNvPr id="34" name="Title 1"/>
          <p:cNvSpPr txBox="1">
            <a:spLocks/>
          </p:cNvSpPr>
          <p:nvPr/>
        </p:nvSpPr>
        <p:spPr>
          <a:xfrm>
            <a:off x="369323" y="3509523"/>
            <a:ext cx="7316763" cy="650759"/>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Future - Journal Voucher (JV) Submission – Science/Technical Centres</a:t>
            </a:r>
          </a:p>
        </p:txBody>
      </p:sp>
      <p:sp>
        <p:nvSpPr>
          <p:cNvPr id="66" name="Slide Number Placeholder 2"/>
          <p:cNvSpPr txBox="1">
            <a:spLocks/>
          </p:cNvSpPr>
          <p:nvPr/>
        </p:nvSpPr>
        <p:spPr>
          <a:xfrm>
            <a:off x="5372711" y="7845838"/>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25">
                <a:latin typeface="Calibri" panose="020F0502020204030204"/>
              </a:rPr>
              <a:t>SIMON FRASER UNIVERSITY   </a:t>
            </a:r>
            <a:fld id="{45E0C454-F75C-A944-8BC1-78DA56BBB239}" type="slidenum">
              <a:rPr lang="en-US" sz="525" smtClean="0">
                <a:latin typeface="Calibri" panose="020F0502020204030204"/>
              </a:rPr>
              <a:pPr>
                <a:defRPr/>
              </a:pPr>
              <a:t>17</a:t>
            </a:fld>
            <a:endParaRPr lang="en-US" sz="525" dirty="0">
              <a:latin typeface="Calibri" panose="020F0502020204030204"/>
            </a:endParaRPr>
          </a:p>
        </p:txBody>
      </p:sp>
      <p:sp>
        <p:nvSpPr>
          <p:cNvPr id="4" name="TextBox 3"/>
          <p:cNvSpPr txBox="1"/>
          <p:nvPr/>
        </p:nvSpPr>
        <p:spPr>
          <a:xfrm>
            <a:off x="289783" y="753733"/>
            <a:ext cx="8485632" cy="307777"/>
          </a:xfrm>
          <a:prstGeom prst="rect">
            <a:avLst/>
          </a:prstGeom>
          <a:solidFill>
            <a:schemeClr val="bg1"/>
          </a:solidFill>
        </p:spPr>
        <p:txBody>
          <a:bodyPr wrap="square" rtlCol="0">
            <a:spAutoFit/>
          </a:bodyPr>
          <a:lstStyle/>
          <a:p>
            <a:endParaRPr lang="en-US" sz="1400" b="1" dirty="0"/>
          </a:p>
        </p:txBody>
      </p:sp>
      <p:pic>
        <p:nvPicPr>
          <p:cNvPr id="38" name="Picture 3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2113427" y="4128146"/>
            <a:ext cx="538330" cy="516797"/>
          </a:xfrm>
          <a:prstGeom prst="rect">
            <a:avLst/>
          </a:prstGeom>
          <a:ln w="22225">
            <a:solidFill>
              <a:schemeClr val="accent1"/>
            </a:solidFill>
          </a:ln>
        </p:spPr>
      </p:pic>
      <p:pic>
        <p:nvPicPr>
          <p:cNvPr id="39" name="Picture 38">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992216" y="1858955"/>
            <a:ext cx="535774" cy="514343"/>
          </a:xfrm>
          <a:prstGeom prst="rect">
            <a:avLst/>
          </a:prstGeom>
          <a:ln w="22225">
            <a:solidFill>
              <a:srgbClr val="7030A0"/>
            </a:solidFill>
          </a:ln>
        </p:spPr>
      </p:pic>
      <p:cxnSp>
        <p:nvCxnSpPr>
          <p:cNvPr id="41" name="Straight Arrow Connector 40">
            <a:extLst>
              <a:ext uri="{FF2B5EF4-FFF2-40B4-BE49-F238E27FC236}">
                <a16:creationId xmlns:a16="http://schemas.microsoft.com/office/drawing/2014/main" id="{D3E19C85-4A29-F741-89A0-1B722548E9A3}"/>
              </a:ext>
            </a:extLst>
          </p:cNvPr>
          <p:cNvCxnSpPr>
            <a:cxnSpLocks/>
          </p:cNvCxnSpPr>
          <p:nvPr/>
        </p:nvCxnSpPr>
        <p:spPr>
          <a:xfrm>
            <a:off x="2279632" y="2133407"/>
            <a:ext cx="855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54E5122-2881-3C4D-9DE2-23DE3A835C20}"/>
              </a:ext>
            </a:extLst>
          </p:cNvPr>
          <p:cNvCxnSpPr>
            <a:cxnSpLocks/>
          </p:cNvCxnSpPr>
          <p:nvPr/>
        </p:nvCxnSpPr>
        <p:spPr>
          <a:xfrm>
            <a:off x="4121846" y="2141066"/>
            <a:ext cx="40001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1D23D60-C126-1542-8DEB-755FDA13ACBD}"/>
              </a:ext>
            </a:extLst>
          </p:cNvPr>
          <p:cNvSpPr txBox="1"/>
          <p:nvPr/>
        </p:nvSpPr>
        <p:spPr>
          <a:xfrm>
            <a:off x="2896380" y="2402794"/>
            <a:ext cx="1392598" cy="710003"/>
          </a:xfrm>
          <a:prstGeom prst="rect">
            <a:avLst/>
          </a:prstGeom>
          <a:solidFill>
            <a:schemeClr val="bg1"/>
          </a:solidFill>
        </p:spPr>
        <p:txBody>
          <a:bodyPr wrap="square" rtlCol="0">
            <a:spAutoFit/>
          </a:bodyPr>
          <a:lstStyle/>
          <a:p>
            <a:pPr algn="ctr">
              <a:defRPr/>
            </a:pPr>
            <a:r>
              <a:rPr lang="en-US" sz="825" b="1" dirty="0">
                <a:solidFill>
                  <a:prstClr val="black"/>
                </a:solidFill>
                <a:latin typeface="Calibri" panose="020F0502020204030204"/>
              </a:rPr>
              <a:t>Science/Technical Centres</a:t>
            </a:r>
          </a:p>
          <a:p>
            <a:pPr algn="ctr">
              <a:defRPr/>
            </a:pPr>
            <a:endParaRPr lang="en-US" sz="825" dirty="0">
              <a:solidFill>
                <a:prstClr val="black"/>
              </a:solidFill>
              <a:latin typeface="Calibri" panose="020F0502020204030204"/>
            </a:endParaRPr>
          </a:p>
          <a:p>
            <a:pPr marL="171450" indent="-171450">
              <a:buFontTx/>
              <a:buChar char="-"/>
              <a:defRPr/>
            </a:pPr>
            <a:r>
              <a:rPr lang="en-US" sz="788" dirty="0">
                <a:latin typeface="Calibri" panose="020F0502020204030204"/>
              </a:rPr>
              <a:t>Upload JV file from third-party system to PeopleSoft (PS) </a:t>
            </a:r>
            <a:endParaRPr lang="en-US" sz="825" dirty="0">
              <a:solidFill>
                <a:srgbClr val="FF0000"/>
              </a:solidFill>
              <a:latin typeface="Calibri" panose="020F0502020204030204"/>
            </a:endParaRPr>
          </a:p>
        </p:txBody>
      </p:sp>
      <p:sp>
        <p:nvSpPr>
          <p:cNvPr id="44" name="TextBox 43">
            <a:extLst>
              <a:ext uri="{FF2B5EF4-FFF2-40B4-BE49-F238E27FC236}">
                <a16:creationId xmlns:a16="http://schemas.microsoft.com/office/drawing/2014/main" id="{1D09628E-C5A2-E342-8222-D6AD3A0555D9}"/>
              </a:ext>
            </a:extLst>
          </p:cNvPr>
          <p:cNvSpPr txBox="1"/>
          <p:nvPr/>
        </p:nvSpPr>
        <p:spPr>
          <a:xfrm>
            <a:off x="5742324" y="2460406"/>
            <a:ext cx="1065602" cy="959493"/>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Banking</a:t>
            </a:r>
          </a:p>
          <a:p>
            <a:pPr algn="ctr">
              <a:defRPr/>
            </a:pPr>
            <a:endParaRPr lang="en-US" sz="825" dirty="0">
              <a:solidFill>
                <a:prstClr val="black"/>
              </a:solidFill>
              <a:latin typeface="Calibri" panose="020F0502020204030204"/>
            </a:endParaRPr>
          </a:p>
          <a:p>
            <a:pPr marL="171450" indent="-171450">
              <a:buFontTx/>
              <a:buChar char="-"/>
              <a:defRPr/>
            </a:pPr>
            <a:r>
              <a:rPr lang="en-US" sz="790" dirty="0">
                <a:solidFill>
                  <a:prstClr val="black"/>
                </a:solidFill>
                <a:latin typeface="Calibri" panose="020F0502020204030204"/>
              </a:rPr>
              <a:t>Make necessary changes based on RA’s feedback </a:t>
            </a:r>
          </a:p>
          <a:p>
            <a:pPr marL="171450" indent="-171450">
              <a:buFontTx/>
              <a:buChar char="-"/>
              <a:defRPr/>
            </a:pPr>
            <a:r>
              <a:rPr lang="en-US" sz="790" dirty="0">
                <a:solidFill>
                  <a:prstClr val="black"/>
                </a:solidFill>
                <a:latin typeface="Calibri" panose="020F0502020204030204"/>
              </a:rPr>
              <a:t>Post JV</a:t>
            </a:r>
          </a:p>
          <a:p>
            <a:pPr>
              <a:defRPr/>
            </a:pPr>
            <a:endParaRPr lang="en-US" sz="825" dirty="0">
              <a:solidFill>
                <a:prstClr val="black"/>
              </a:solidFill>
              <a:latin typeface="Calibri" panose="020F0502020204030204"/>
            </a:endParaRPr>
          </a:p>
        </p:txBody>
      </p:sp>
      <p:pic>
        <p:nvPicPr>
          <p:cNvPr id="46"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721529" y="1847323"/>
            <a:ext cx="572168" cy="572168"/>
          </a:xfrm>
          <a:prstGeom prst="rect">
            <a:avLst/>
          </a:prstGeom>
        </p:spPr>
      </p:pic>
      <p:pic>
        <p:nvPicPr>
          <p:cNvPr id="48" name="Picture 47">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808051" y="1842265"/>
            <a:ext cx="542460" cy="520762"/>
          </a:xfrm>
          <a:prstGeom prst="rect">
            <a:avLst/>
          </a:prstGeom>
          <a:ln w="22225">
            <a:solidFill>
              <a:srgbClr val="00B050"/>
            </a:solidFill>
          </a:ln>
        </p:spPr>
      </p:pic>
      <p:sp>
        <p:nvSpPr>
          <p:cNvPr id="49" name="TextBox 48">
            <a:extLst>
              <a:ext uri="{FF2B5EF4-FFF2-40B4-BE49-F238E27FC236}">
                <a16:creationId xmlns:a16="http://schemas.microsoft.com/office/drawing/2014/main" id="{5E1CC1CC-6E01-2E4C-9428-B985ADFB2D7A}"/>
              </a:ext>
            </a:extLst>
          </p:cNvPr>
          <p:cNvSpPr txBox="1"/>
          <p:nvPr/>
        </p:nvSpPr>
        <p:spPr>
          <a:xfrm>
            <a:off x="4495957" y="2422502"/>
            <a:ext cx="1303108" cy="954107"/>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endParaRPr lang="en-US" sz="825" b="1" dirty="0">
              <a:solidFill>
                <a:prstClr val="black"/>
              </a:solidFill>
              <a:latin typeface="Calibri" panose="020F0502020204030204"/>
            </a:endParaRPr>
          </a:p>
          <a:p>
            <a:pPr marL="171450" indent="-171450">
              <a:buFontTx/>
              <a:buChar char="-"/>
              <a:defRPr/>
            </a:pPr>
            <a:r>
              <a:rPr lang="en-US" sz="790" dirty="0">
                <a:solidFill>
                  <a:prstClr val="black"/>
                </a:solidFill>
                <a:latin typeface="Calibri" panose="020F0502020204030204"/>
              </a:rPr>
              <a:t>Review for compliance and certify JV</a:t>
            </a:r>
          </a:p>
          <a:p>
            <a:pPr marL="171450" indent="-171450">
              <a:buFontTx/>
              <a:buChar char="-"/>
              <a:defRPr/>
            </a:pPr>
            <a:r>
              <a:rPr lang="en-US" sz="790" dirty="0">
                <a:solidFill>
                  <a:prstClr val="black"/>
                </a:solidFill>
                <a:latin typeface="Calibri" panose="020F0502020204030204"/>
              </a:rPr>
              <a:t>Check authorization against SAM</a:t>
            </a:r>
          </a:p>
          <a:p>
            <a:pPr marL="171450" indent="-171450">
              <a:buFontTx/>
              <a:buChar char="-"/>
              <a:defRPr/>
            </a:pPr>
            <a:endParaRPr lang="en-US" sz="790" dirty="0">
              <a:solidFill>
                <a:prstClr val="black"/>
              </a:solidFill>
              <a:latin typeface="Calibri" panose="020F0502020204030204"/>
            </a:endParaRPr>
          </a:p>
        </p:txBody>
      </p:sp>
      <p:cxnSp>
        <p:nvCxnSpPr>
          <p:cNvPr id="50" name="Straight Arrow Connector 49">
            <a:extLst>
              <a:ext uri="{FF2B5EF4-FFF2-40B4-BE49-F238E27FC236}">
                <a16:creationId xmlns:a16="http://schemas.microsoft.com/office/drawing/2014/main" id="{6BA24E82-C640-4F45-82A3-182963847FF8}"/>
              </a:ext>
            </a:extLst>
          </p:cNvPr>
          <p:cNvCxnSpPr>
            <a:cxnSpLocks/>
          </p:cNvCxnSpPr>
          <p:nvPr/>
        </p:nvCxnSpPr>
        <p:spPr>
          <a:xfrm>
            <a:off x="5414695" y="2141066"/>
            <a:ext cx="38437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81733" y="2398534"/>
            <a:ext cx="1471627" cy="1075679"/>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r>
              <a:rPr lang="en-US" sz="825" b="1" dirty="0">
                <a:solidFill>
                  <a:prstClr val="black"/>
                </a:solidFill>
                <a:latin typeface="Calibri" panose="020F0502020204030204"/>
              </a:rPr>
              <a:t>or Delegate</a:t>
            </a:r>
          </a:p>
          <a:p>
            <a:pPr algn="ctr">
              <a:defRPr/>
            </a:pPr>
            <a:endParaRPr lang="en-US" sz="825" b="1" dirty="0">
              <a:solidFill>
                <a:prstClr val="black"/>
              </a:solidFill>
              <a:latin typeface="Calibri" panose="020F0502020204030204"/>
            </a:endParaRPr>
          </a:p>
          <a:p>
            <a:pPr marL="171450" indent="-171450">
              <a:buFontTx/>
              <a:buChar char="-"/>
              <a:defRPr/>
            </a:pPr>
            <a:r>
              <a:rPr lang="en-US" sz="790" dirty="0">
                <a:solidFill>
                  <a:prstClr val="black"/>
                </a:solidFill>
                <a:latin typeface="Calibri" panose="020F0502020204030204"/>
              </a:rPr>
              <a:t>Prepare pre-authorized JV form to create account</a:t>
            </a:r>
          </a:p>
          <a:p>
            <a:pPr marL="171450" indent="-171450">
              <a:buFontTx/>
              <a:buChar char="-"/>
              <a:defRPr/>
            </a:pPr>
            <a:r>
              <a:rPr lang="en-US" sz="790" dirty="0">
                <a:solidFill>
                  <a:prstClr val="black"/>
                </a:solidFill>
                <a:latin typeface="Calibri" panose="020F0502020204030204"/>
              </a:rPr>
              <a:t>Authorized account holder charges purchases to PI’s account in 3</a:t>
            </a:r>
            <a:r>
              <a:rPr lang="en-US" sz="790" baseline="30000" dirty="0">
                <a:solidFill>
                  <a:prstClr val="black"/>
                </a:solidFill>
                <a:latin typeface="Calibri" panose="020F0502020204030204"/>
              </a:rPr>
              <a:t>rd</a:t>
            </a:r>
            <a:r>
              <a:rPr lang="en-US" sz="790" dirty="0">
                <a:solidFill>
                  <a:prstClr val="black"/>
                </a:solidFill>
                <a:latin typeface="Calibri" panose="020F0502020204030204"/>
              </a:rPr>
              <a:t> party system </a:t>
            </a:r>
          </a:p>
          <a:p>
            <a:pPr marL="171450" indent="-171450">
              <a:buFontTx/>
              <a:buChar char="-"/>
              <a:defRPr/>
            </a:pPr>
            <a:endParaRPr lang="en-US" sz="790" dirty="0">
              <a:solidFill>
                <a:prstClr val="black"/>
              </a:solidFill>
              <a:latin typeface="Calibri" panose="020F0502020204030204"/>
            </a:endParaRPr>
          </a:p>
        </p:txBody>
      </p:sp>
      <p:pic>
        <p:nvPicPr>
          <p:cNvPr id="53" name="Picture 52">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5213149" y="4126163"/>
            <a:ext cx="538330" cy="516797"/>
          </a:xfrm>
          <a:prstGeom prst="rect">
            <a:avLst/>
          </a:prstGeom>
          <a:ln w="22225">
            <a:solidFill>
              <a:schemeClr val="accent2"/>
            </a:solidFill>
          </a:ln>
        </p:spPr>
      </p:pic>
      <p:pic>
        <p:nvPicPr>
          <p:cNvPr id="54" name="Picture 53">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6896456" y="4130600"/>
            <a:ext cx="535774" cy="514343"/>
          </a:xfrm>
          <a:prstGeom prst="rect">
            <a:avLst/>
          </a:prstGeom>
          <a:ln w="22225">
            <a:solidFill>
              <a:srgbClr val="7030A0"/>
            </a:solidFill>
          </a:ln>
        </p:spPr>
      </p:pic>
      <p:cxnSp>
        <p:nvCxnSpPr>
          <p:cNvPr id="55" name="Straight Arrow Connector 54">
            <a:extLst>
              <a:ext uri="{FF2B5EF4-FFF2-40B4-BE49-F238E27FC236}">
                <a16:creationId xmlns:a16="http://schemas.microsoft.com/office/drawing/2014/main" id="{D3E19C85-4A29-F741-89A0-1B722548E9A3}"/>
              </a:ext>
            </a:extLst>
          </p:cNvPr>
          <p:cNvCxnSpPr>
            <a:cxnSpLocks/>
          </p:cNvCxnSpPr>
          <p:nvPr/>
        </p:nvCxnSpPr>
        <p:spPr>
          <a:xfrm>
            <a:off x="1135639" y="4422812"/>
            <a:ext cx="85514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81D23D60-C126-1542-8DEB-755FDA13ACBD}"/>
              </a:ext>
            </a:extLst>
          </p:cNvPr>
          <p:cNvSpPr txBox="1"/>
          <p:nvPr/>
        </p:nvSpPr>
        <p:spPr>
          <a:xfrm>
            <a:off x="4479215" y="4722633"/>
            <a:ext cx="1914607" cy="1197251"/>
          </a:xfrm>
          <a:prstGeom prst="rect">
            <a:avLst/>
          </a:prstGeom>
          <a:noFill/>
        </p:spPr>
        <p:txBody>
          <a:bodyPr wrap="square" rtlCol="0">
            <a:spAutoFit/>
          </a:bodyPr>
          <a:lstStyle/>
          <a:p>
            <a:pPr algn="ctr">
              <a:defRPr/>
            </a:pPr>
            <a:r>
              <a:rPr lang="en-US" sz="825" b="1" dirty="0">
                <a:latin typeface="Calibri" panose="020F0502020204030204"/>
              </a:rPr>
              <a:t>Faculty Admin</a:t>
            </a:r>
            <a:r>
              <a:rPr lang="en-US" sz="825" dirty="0">
                <a:latin typeface="Calibri" panose="020F0502020204030204"/>
              </a:rPr>
              <a:t/>
            </a:r>
            <a:br>
              <a:rPr lang="en-US" sz="825" dirty="0">
                <a:latin typeface="Calibri" panose="020F0502020204030204"/>
              </a:rPr>
            </a:br>
            <a:endParaRPr lang="en-US" sz="825" dirty="0">
              <a:latin typeface="Calibri" panose="020F0502020204030204"/>
            </a:endParaRPr>
          </a:p>
          <a:p>
            <a:pPr marL="171450" indent="-171450">
              <a:buFontTx/>
              <a:buChar char="-"/>
              <a:defRPr/>
            </a:pPr>
            <a:r>
              <a:rPr lang="en-US" sz="790" dirty="0"/>
              <a:t>Review and approve JV form and supporting documentation </a:t>
            </a:r>
          </a:p>
          <a:p>
            <a:pPr marL="171450" indent="-171450">
              <a:buFontTx/>
              <a:buChar char="-"/>
              <a:defRPr/>
            </a:pPr>
            <a:r>
              <a:rPr lang="en-US" sz="790" dirty="0">
                <a:latin typeface="Calibri" panose="020F0502020204030204" pitchFamily="34" charset="0"/>
                <a:cs typeface="Times New Roman" panose="02020603050405020304" pitchFamily="18" charset="0"/>
              </a:rPr>
              <a:t>Include “certification” on supporting documentation </a:t>
            </a:r>
          </a:p>
          <a:p>
            <a:pPr marL="171450" indent="-171450">
              <a:buFontTx/>
              <a:buChar char="-"/>
              <a:defRPr/>
            </a:pPr>
            <a:r>
              <a:rPr lang="en-US" sz="790" dirty="0" smtClean="0"/>
              <a:t>Email JV with certification to Research Accounting who will coordinate the files to send to Banking</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8" name="TextBox 57">
            <a:extLst>
              <a:ext uri="{FF2B5EF4-FFF2-40B4-BE49-F238E27FC236}">
                <a16:creationId xmlns:a16="http://schemas.microsoft.com/office/drawing/2014/main" id="{1D09628E-C5A2-E342-8222-D6AD3A0555D9}"/>
              </a:ext>
            </a:extLst>
          </p:cNvPr>
          <p:cNvSpPr txBox="1"/>
          <p:nvPr/>
        </p:nvSpPr>
        <p:spPr>
          <a:xfrm>
            <a:off x="6537909" y="4729772"/>
            <a:ext cx="1370573" cy="954107"/>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Banking</a:t>
            </a:r>
          </a:p>
          <a:p>
            <a:pPr algn="ctr">
              <a:defRPr/>
            </a:pPr>
            <a:endParaRPr lang="en-US" sz="825" b="1" dirty="0">
              <a:solidFill>
                <a:prstClr val="black"/>
              </a:solidFill>
              <a:latin typeface="Calibri" panose="020F0502020204030204"/>
            </a:endParaRPr>
          </a:p>
          <a:p>
            <a:pPr marL="171450" indent="-171450">
              <a:buFontTx/>
              <a:buChar char="-"/>
              <a:defRPr/>
            </a:pPr>
            <a:r>
              <a:rPr lang="en-US" sz="790" dirty="0">
                <a:latin typeface="Calibri" panose="020F0502020204030204"/>
              </a:rPr>
              <a:t>Check authorization against SAM</a:t>
            </a:r>
          </a:p>
          <a:p>
            <a:pPr marL="171450" indent="-171450">
              <a:buFontTx/>
              <a:buChar char="-"/>
              <a:defRPr/>
            </a:pPr>
            <a:r>
              <a:rPr lang="en-US" sz="790" dirty="0">
                <a:latin typeface="Calibri" panose="020F0502020204030204"/>
              </a:rPr>
              <a:t>Review certification is complete</a:t>
            </a:r>
          </a:p>
          <a:p>
            <a:pPr marL="171450" indent="-171450">
              <a:buFontTx/>
              <a:buChar char="-"/>
              <a:defRPr/>
            </a:pPr>
            <a:r>
              <a:rPr lang="en-US" sz="790" dirty="0">
                <a:latin typeface="Calibri" panose="020F0502020204030204"/>
              </a:rPr>
              <a:t>Post JV</a:t>
            </a:r>
          </a:p>
        </p:txBody>
      </p:sp>
      <p:pic>
        <p:nvPicPr>
          <p:cNvPr id="59" name="Graphic 87" descr="Female Profile">
            <a:extLst>
              <a:ext uri="{FF2B5EF4-FFF2-40B4-BE49-F238E27FC236}">
                <a16:creationId xmlns:a16="http://schemas.microsoft.com/office/drawing/2014/main" id="{2329FFD7-8FD8-D141-AF84-3202620E36A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7856" y="4136728"/>
            <a:ext cx="572168" cy="572168"/>
          </a:xfrm>
          <a:prstGeom prst="rect">
            <a:avLst/>
          </a:prstGeom>
        </p:spPr>
      </p:pic>
      <p:pic>
        <p:nvPicPr>
          <p:cNvPr id="60" name="Picture 59">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503743" y="4126163"/>
            <a:ext cx="542460" cy="520762"/>
          </a:xfrm>
          <a:prstGeom prst="rect">
            <a:avLst/>
          </a:prstGeom>
          <a:ln w="22225">
            <a:solidFill>
              <a:srgbClr val="00B050"/>
            </a:solidFill>
          </a:ln>
        </p:spPr>
      </p:pic>
      <p:sp>
        <p:nvSpPr>
          <p:cNvPr id="61" name="TextBox 60">
            <a:extLst>
              <a:ext uri="{FF2B5EF4-FFF2-40B4-BE49-F238E27FC236}">
                <a16:creationId xmlns:a16="http://schemas.microsoft.com/office/drawing/2014/main" id="{5E1CC1CC-6E01-2E4C-9428-B985ADFB2D7A}"/>
              </a:ext>
            </a:extLst>
          </p:cNvPr>
          <p:cNvSpPr txBox="1"/>
          <p:nvPr/>
        </p:nvSpPr>
        <p:spPr>
          <a:xfrm>
            <a:off x="3080603" y="4722633"/>
            <a:ext cx="1381990" cy="1742785"/>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marL="171450" indent="-171450">
              <a:buFontTx/>
              <a:buChar char="-"/>
              <a:defRPr/>
            </a:pPr>
            <a:r>
              <a:rPr lang="en-US" sz="825" dirty="0">
                <a:solidFill>
                  <a:prstClr val="black"/>
                </a:solidFill>
                <a:latin typeface="Calibri" panose="020F0502020204030204"/>
              </a:rPr>
              <a:t>Distributes JV files to faculties for compliance review</a:t>
            </a:r>
          </a:p>
          <a:p>
            <a:pPr marL="171450" indent="-171450">
              <a:buFontTx/>
              <a:buChar char="-"/>
              <a:defRPr/>
            </a:pPr>
            <a:r>
              <a:rPr lang="en-US" sz="825" dirty="0">
                <a:solidFill>
                  <a:prstClr val="black"/>
                </a:solidFill>
                <a:latin typeface="Calibri" panose="020F0502020204030204"/>
              </a:rPr>
              <a:t>Available for consultation throughout compliance review process</a:t>
            </a:r>
          </a:p>
          <a:p>
            <a:pPr marL="171450" indent="-171450">
              <a:buFontTx/>
              <a:buChar char="-"/>
              <a:defRPr/>
            </a:pPr>
            <a:r>
              <a:rPr lang="en-US" sz="825" dirty="0">
                <a:solidFill>
                  <a:prstClr val="black"/>
                </a:solidFill>
                <a:latin typeface="Calibri" panose="020F0502020204030204"/>
              </a:rPr>
              <a:t>Notify banking if there are any changes to the JV based on faculty admin’s review</a:t>
            </a:r>
          </a:p>
          <a:p>
            <a:pPr marL="171450" indent="-171450">
              <a:buFontTx/>
              <a:buChar char="-"/>
              <a:defRPr/>
            </a:pPr>
            <a:r>
              <a:rPr lang="en-US" sz="825" dirty="0">
                <a:solidFill>
                  <a:prstClr val="black"/>
                </a:solidFill>
                <a:latin typeface="Calibri" panose="020F0502020204030204"/>
              </a:rPr>
              <a:t>Perform spot audits</a:t>
            </a:r>
          </a:p>
        </p:txBody>
      </p:sp>
      <p:cxnSp>
        <p:nvCxnSpPr>
          <p:cNvPr id="62" name="Straight Arrow Connector 61">
            <a:extLst>
              <a:ext uri="{FF2B5EF4-FFF2-40B4-BE49-F238E27FC236}">
                <a16:creationId xmlns:a16="http://schemas.microsoft.com/office/drawing/2014/main" id="{6BA24E82-C640-4F45-82A3-182963847FF8}"/>
              </a:ext>
            </a:extLst>
          </p:cNvPr>
          <p:cNvCxnSpPr>
            <a:cxnSpLocks/>
          </p:cNvCxnSpPr>
          <p:nvPr/>
        </p:nvCxnSpPr>
        <p:spPr>
          <a:xfrm>
            <a:off x="5908040" y="4422812"/>
            <a:ext cx="70482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72123" y="4707246"/>
            <a:ext cx="1173987" cy="1561966"/>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PI</a:t>
            </a:r>
            <a:r>
              <a:rPr lang="en-US" sz="825" dirty="0">
                <a:solidFill>
                  <a:prstClr val="black"/>
                </a:solidFill>
                <a:latin typeface="Calibri" panose="020F0502020204030204"/>
              </a:rPr>
              <a:t>  </a:t>
            </a:r>
            <a:r>
              <a:rPr lang="en-US" sz="825" b="1" dirty="0">
                <a:solidFill>
                  <a:prstClr val="black"/>
                </a:solidFill>
                <a:latin typeface="Calibri" panose="020F0502020204030204"/>
              </a:rPr>
              <a:t>or Delegate</a:t>
            </a:r>
            <a:br>
              <a:rPr lang="en-US" sz="825" b="1" dirty="0">
                <a:solidFill>
                  <a:prstClr val="black"/>
                </a:solidFill>
                <a:latin typeface="Calibri" panose="020F0502020204030204"/>
              </a:rPr>
            </a:br>
            <a:endParaRPr lang="en-US" sz="825" b="1" dirty="0">
              <a:solidFill>
                <a:prstClr val="black"/>
              </a:solidFill>
              <a:latin typeface="Calibri" panose="020F0502020204030204"/>
            </a:endParaRPr>
          </a:p>
          <a:p>
            <a:pPr marL="171450" indent="-171450">
              <a:buFontTx/>
              <a:buChar char="-"/>
              <a:defRPr/>
            </a:pPr>
            <a:r>
              <a:rPr lang="en-US" sz="790" dirty="0">
                <a:solidFill>
                  <a:prstClr val="black"/>
                </a:solidFill>
              </a:rPr>
              <a:t>Prepare JV form</a:t>
            </a:r>
          </a:p>
          <a:p>
            <a:pPr marL="171450" indent="-171450">
              <a:buFontTx/>
              <a:buChar char="-"/>
              <a:defRPr/>
            </a:pPr>
            <a:r>
              <a:rPr lang="en-US" sz="790" dirty="0">
                <a:solidFill>
                  <a:prstClr val="black"/>
                </a:solidFill>
              </a:rPr>
              <a:t>Authorized account holder signs JV form</a:t>
            </a:r>
          </a:p>
          <a:p>
            <a:pPr marL="171450" indent="-171450">
              <a:buFontTx/>
              <a:buChar char="-"/>
              <a:defRPr/>
            </a:pPr>
            <a:r>
              <a:rPr lang="en-US" sz="790" dirty="0">
                <a:solidFill>
                  <a:prstClr val="black"/>
                </a:solidFill>
              </a:rPr>
              <a:t>Attach supporting documentation, printing name and signature</a:t>
            </a:r>
          </a:p>
          <a:p>
            <a:pPr>
              <a:defRPr/>
            </a:pPr>
            <a:endParaRPr lang="en-US" sz="790" dirty="0">
              <a:solidFill>
                <a:prstClr val="black"/>
              </a:solidFill>
              <a:latin typeface="Calibri" panose="020F0502020204030204"/>
            </a:endParaRPr>
          </a:p>
          <a:p>
            <a:pPr algn="ctr">
              <a:defRPr/>
            </a:pPr>
            <a:endParaRPr lang="en-US" sz="790" dirty="0">
              <a:solidFill>
                <a:prstClr val="black"/>
              </a:solidFill>
              <a:latin typeface="Calibri" panose="020F0502020204030204"/>
            </a:endParaRPr>
          </a:p>
        </p:txBody>
      </p:sp>
      <p:sp>
        <p:nvSpPr>
          <p:cNvPr id="33" name="Content Placeholder 2">
            <a:extLst>
              <a:ext uri="{FF2B5EF4-FFF2-40B4-BE49-F238E27FC236}">
                <a16:creationId xmlns:a16="http://schemas.microsoft.com/office/drawing/2014/main" id="{E43C0725-0122-4AAE-8001-F90DFB4CD65E}"/>
              </a:ext>
            </a:extLst>
          </p:cNvPr>
          <p:cNvSpPr txBox="1">
            <a:spLocks/>
          </p:cNvSpPr>
          <p:nvPr/>
        </p:nvSpPr>
        <p:spPr>
          <a:xfrm>
            <a:off x="5695004" y="2055341"/>
            <a:ext cx="2907272" cy="1825939"/>
          </a:xfrm>
          <a:solidFill>
            <a:schemeClr val="accent4">
              <a:lumMod val="20000"/>
              <a:lumOff val="80000"/>
            </a:schemeClr>
          </a:solidFill>
          <a:ln>
            <a:solidFill>
              <a:schemeClr val="bg1">
                <a:lumMod val="95000"/>
              </a:schemeClr>
            </a:solidFill>
          </a:ln>
        </p:spPr>
        <p:txBody>
          <a:bodyPr>
            <a:noAutofit/>
          </a:bodyPr>
          <a:lstStyle>
            <a:lvl1pPr marL="0" indent="0" algn="l" defTabSz="685800" rtl="0" eaLnBrk="1" latinLnBrk="0" hangingPunct="1">
              <a:lnSpc>
                <a:spcPct val="90000"/>
              </a:lnSpc>
              <a:spcBef>
                <a:spcPts val="750"/>
              </a:spcBef>
              <a:buFont typeface="STIXGeneral-Regular" pitchFamily="2" charset="2"/>
              <a:buNone/>
              <a:defRPr lang="en-US" sz="2100" kern="1200" dirty="0">
                <a:solidFill>
                  <a:srgbClr val="D82139"/>
                </a:solidFill>
                <a:latin typeface="Times" pitchFamily="2" charset="0"/>
                <a:ea typeface="+mn-ea"/>
                <a:cs typeface="+mn-cs"/>
              </a:defRPr>
            </a:lvl1pPr>
            <a:lvl2pPr marL="342900" indent="0" algn="l" defTabSz="685800" rtl="0" eaLnBrk="1" latinLnBrk="0" hangingPunct="1">
              <a:lnSpc>
                <a:spcPct val="90000"/>
              </a:lnSpc>
              <a:spcBef>
                <a:spcPts val="375"/>
              </a:spcBef>
              <a:buFont typeface="STIXGeneral-Regular" pitchFamily="2" charset="2"/>
              <a:buNone/>
              <a:tabLst/>
              <a:defRPr lang="en-US" sz="1800" kern="1200" dirty="0">
                <a:solidFill>
                  <a:srgbClr val="D82139"/>
                </a:solidFill>
                <a:latin typeface="Times" pitchFamily="2" charset="0"/>
                <a:ea typeface="+mn-ea"/>
                <a:cs typeface="+mn-cs"/>
              </a:defRPr>
            </a:lvl2pPr>
            <a:lvl3pPr marL="685800" indent="0" algn="l" defTabSz="685800" rtl="0" eaLnBrk="1" latinLnBrk="0" hangingPunct="1">
              <a:lnSpc>
                <a:spcPct val="90000"/>
              </a:lnSpc>
              <a:spcBef>
                <a:spcPts val="375"/>
              </a:spcBef>
              <a:buFont typeface="STIXGeneral-Regular" pitchFamily="2" charset="2"/>
              <a:buNone/>
              <a:defRPr lang="en-US" sz="1500" kern="1200" dirty="0">
                <a:solidFill>
                  <a:srgbClr val="D82139"/>
                </a:solidFill>
                <a:latin typeface="Times" pitchFamily="2" charset="0"/>
                <a:ea typeface="+mn-ea"/>
                <a:cs typeface="+mn-cs"/>
              </a:defRPr>
            </a:lvl3pPr>
            <a:lvl4pPr marL="10287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4pPr>
            <a:lvl5pPr marL="1371600" indent="0" algn="l" defTabSz="685800" rtl="0" eaLnBrk="1" latinLnBrk="0" hangingPunct="1">
              <a:lnSpc>
                <a:spcPct val="90000"/>
              </a:lnSpc>
              <a:spcBef>
                <a:spcPts val="375"/>
              </a:spcBef>
              <a:buFont typeface="STIXGeneral-Regular" pitchFamily="2" charset="2"/>
              <a:buNone/>
              <a:defRPr lang="en-US" sz="1350" kern="1200" dirty="0">
                <a:solidFill>
                  <a:srgbClr val="D82139"/>
                </a:solidFill>
                <a:latin typeface="Times"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endParaRPr lang="en-US" sz="1400" dirty="0">
              <a:solidFill>
                <a:schemeClr val="tx1"/>
              </a:solidFill>
            </a:endParaRPr>
          </a:p>
        </p:txBody>
      </p:sp>
      <p:pic>
        <p:nvPicPr>
          <p:cNvPr id="31" name="Picture 30">
            <a:extLst>
              <a:ext uri="{FF2B5EF4-FFF2-40B4-BE49-F238E27FC236}">
                <a16:creationId xmlns:a16="http://schemas.microsoft.com/office/drawing/2014/main" id="{2AEBC520-2A3A-4FD2-81E8-A782525E6CB5}"/>
              </a:ext>
            </a:extLst>
          </p:cNvPr>
          <p:cNvPicPr>
            <a:picLocks noChangeAspect="1"/>
          </p:cNvPicPr>
          <p:nvPr/>
        </p:nvPicPr>
        <p:blipFill>
          <a:blip r:embed="rId3"/>
          <a:stretch>
            <a:fillRect/>
          </a:stretch>
        </p:blipFill>
        <p:spPr>
          <a:xfrm>
            <a:off x="3350569" y="1849032"/>
            <a:ext cx="538330" cy="516797"/>
          </a:xfrm>
          <a:prstGeom prst="rect">
            <a:avLst/>
          </a:prstGeom>
          <a:ln w="22225">
            <a:solidFill>
              <a:schemeClr val="accent1"/>
            </a:solidFill>
          </a:ln>
        </p:spPr>
      </p:pic>
      <p:sp>
        <p:nvSpPr>
          <p:cNvPr id="32" name="TextBox 31">
            <a:extLst>
              <a:ext uri="{FF2B5EF4-FFF2-40B4-BE49-F238E27FC236}">
                <a16:creationId xmlns:a16="http://schemas.microsoft.com/office/drawing/2014/main" id="{6405D9BF-FBB6-4331-BC0F-88CB18A6B217}"/>
              </a:ext>
            </a:extLst>
          </p:cNvPr>
          <p:cNvSpPr txBox="1"/>
          <p:nvPr/>
        </p:nvSpPr>
        <p:spPr>
          <a:xfrm>
            <a:off x="1696931" y="4708896"/>
            <a:ext cx="1392598" cy="710003"/>
          </a:xfrm>
          <a:prstGeom prst="rect">
            <a:avLst/>
          </a:prstGeom>
          <a:solidFill>
            <a:schemeClr val="bg1"/>
          </a:solidFill>
        </p:spPr>
        <p:txBody>
          <a:bodyPr wrap="square" rtlCol="0">
            <a:spAutoFit/>
          </a:bodyPr>
          <a:lstStyle/>
          <a:p>
            <a:pPr algn="ctr">
              <a:defRPr/>
            </a:pPr>
            <a:r>
              <a:rPr lang="en-US" sz="825" b="1" dirty="0">
                <a:solidFill>
                  <a:prstClr val="black"/>
                </a:solidFill>
                <a:latin typeface="Calibri" panose="020F0502020204030204"/>
              </a:rPr>
              <a:t>Science/Technical Centres</a:t>
            </a:r>
          </a:p>
          <a:p>
            <a:pPr algn="ctr">
              <a:defRPr/>
            </a:pPr>
            <a:endParaRPr lang="en-US" sz="825" dirty="0">
              <a:solidFill>
                <a:prstClr val="black"/>
              </a:solidFill>
              <a:latin typeface="Calibri" panose="020F0502020204030204"/>
            </a:endParaRPr>
          </a:p>
          <a:p>
            <a:pPr marL="171450" indent="-171450">
              <a:buFontTx/>
              <a:buChar char="-"/>
              <a:defRPr/>
            </a:pPr>
            <a:r>
              <a:rPr lang="en-US" sz="788" dirty="0">
                <a:latin typeface="Calibri" panose="020F0502020204030204"/>
              </a:rPr>
              <a:t>Upload </a:t>
            </a:r>
            <a:r>
              <a:rPr lang="en-US" sz="788" dirty="0"/>
              <a:t>JV file from third-party system </a:t>
            </a:r>
            <a:r>
              <a:rPr lang="en-US" sz="788" dirty="0">
                <a:latin typeface="Calibri" panose="020F0502020204030204"/>
              </a:rPr>
              <a:t>to PeopleSoft (PS)</a:t>
            </a:r>
            <a:endParaRPr lang="en-US" sz="825" dirty="0">
              <a:solidFill>
                <a:srgbClr val="FF0000"/>
              </a:solidFill>
              <a:latin typeface="Calibri" panose="020F0502020204030204"/>
            </a:endParaRPr>
          </a:p>
        </p:txBody>
      </p:sp>
      <p:cxnSp>
        <p:nvCxnSpPr>
          <p:cNvPr id="36" name="Straight Arrow Connector 35">
            <a:extLst>
              <a:ext uri="{FF2B5EF4-FFF2-40B4-BE49-F238E27FC236}">
                <a16:creationId xmlns:a16="http://schemas.microsoft.com/office/drawing/2014/main" id="{70C7EC74-BA5E-49A9-B0B3-2F8D7AC6C3E0}"/>
              </a:ext>
            </a:extLst>
          </p:cNvPr>
          <p:cNvCxnSpPr>
            <a:cxnSpLocks/>
          </p:cNvCxnSpPr>
          <p:nvPr/>
        </p:nvCxnSpPr>
        <p:spPr>
          <a:xfrm>
            <a:off x="2889520" y="4422812"/>
            <a:ext cx="40001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5DE72314-E02C-42F4-9819-B3826E93AB38}"/>
              </a:ext>
            </a:extLst>
          </p:cNvPr>
          <p:cNvPicPr>
            <a:picLocks noChangeAspect="1"/>
          </p:cNvPicPr>
          <p:nvPr/>
        </p:nvPicPr>
        <p:blipFill>
          <a:blip r:embed="rId6"/>
          <a:stretch>
            <a:fillRect/>
          </a:stretch>
        </p:blipFill>
        <p:spPr>
          <a:xfrm>
            <a:off x="4314840" y="4239955"/>
            <a:ext cx="524301" cy="402371"/>
          </a:xfrm>
          <a:prstGeom prst="rect">
            <a:avLst/>
          </a:prstGeom>
        </p:spPr>
      </p:pic>
    </p:spTree>
    <p:extLst>
      <p:ext uri="{BB962C8B-B14F-4D97-AF65-F5344CB8AC3E}">
        <p14:creationId xmlns:p14="http://schemas.microsoft.com/office/powerpoint/2010/main" val="225772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par>
                                <p:cTn id="67" presetID="10"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500"/>
                                        <p:tgtEl>
                                          <p:spTgt spid="6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9" grpId="0"/>
      <p:bldP spid="51" grpId="0"/>
      <p:bldP spid="57" grpId="0"/>
      <p:bldP spid="58" grpId="0"/>
      <p:bldP spid="61" grpId="0"/>
      <p:bldP spid="64" grpId="0"/>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47" y="165889"/>
            <a:ext cx="8846953" cy="991665"/>
          </a:xfrm>
        </p:spPr>
        <p:txBody>
          <a:bodyPr>
            <a:noAutofit/>
          </a:bodyPr>
          <a:lstStyle/>
          <a:p>
            <a:r>
              <a:rPr lang="en-US" sz="4000" dirty="0">
                <a:solidFill>
                  <a:srgbClr val="CC0633"/>
                </a:solidFill>
                <a:latin typeface="Impact" panose="020B0806030902050204" pitchFamily="34" charset="0"/>
              </a:rPr>
              <a:t>Automated Approval Workflow</a:t>
            </a:r>
            <a:br>
              <a:rPr lang="en-US" sz="4000" dirty="0">
                <a:solidFill>
                  <a:srgbClr val="CC0633"/>
                </a:solidFill>
                <a:latin typeface="Impact" panose="020B0806030902050204" pitchFamily="34" charset="0"/>
              </a:rPr>
            </a:br>
            <a:r>
              <a:rPr lang="en-US" sz="4000" dirty="0">
                <a:solidFill>
                  <a:schemeClr val="tx1">
                    <a:lumMod val="75000"/>
                    <a:lumOff val="25000"/>
                  </a:schemeClr>
                </a:solidFill>
                <a:latin typeface="Impact" panose="020B0806030902050204" pitchFamily="34" charset="0"/>
              </a:rPr>
              <a:t>Current State</a:t>
            </a:r>
          </a:p>
        </p:txBody>
      </p:sp>
      <p:cxnSp>
        <p:nvCxnSpPr>
          <p:cNvPr id="9" name="Straight Arrow Connector 8">
            <a:extLst>
              <a:ext uri="{FF2B5EF4-FFF2-40B4-BE49-F238E27FC236}">
                <a16:creationId xmlns:a16="http://schemas.microsoft.com/office/drawing/2014/main" id="{50F5257C-76D4-4C2F-B4C2-D965713BC3E6}"/>
              </a:ext>
            </a:extLst>
          </p:cNvPr>
          <p:cNvCxnSpPr>
            <a:cxnSpLocks/>
            <a:endCxn id="11" idx="0"/>
          </p:cNvCxnSpPr>
          <p:nvPr/>
        </p:nvCxnSpPr>
        <p:spPr>
          <a:xfrm>
            <a:off x="2691427" y="3558988"/>
            <a:ext cx="180753" cy="327212"/>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9A4B42-92CF-4892-AE94-A5C7FE135333}"/>
              </a:ext>
            </a:extLst>
          </p:cNvPr>
          <p:cNvSpPr/>
          <p:nvPr/>
        </p:nvSpPr>
        <p:spPr>
          <a:xfrm>
            <a:off x="810853" y="3886200"/>
            <a:ext cx="4122653" cy="2562225"/>
          </a:xfrm>
          <a:prstGeom prst="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rPr>
              <a:t>Faculties &amp; Department Reviewers are Responsible for following submissions:</a:t>
            </a:r>
          </a:p>
          <a:p>
            <a:endParaRPr lang="en-US" sz="1000" b="1" dirty="0">
              <a:solidFill>
                <a:schemeClr val="tx1"/>
              </a:solidFill>
            </a:endParaRPr>
          </a:p>
          <a:p>
            <a:r>
              <a:rPr lang="en-US" sz="1000" b="1" i="1" dirty="0">
                <a:solidFill>
                  <a:schemeClr val="tx1"/>
                </a:solidFill>
              </a:rPr>
              <a:t>Automated Workflow: </a:t>
            </a:r>
          </a:p>
          <a:p>
            <a:pPr marL="171450" indent="-171450">
              <a:buFont typeface="Arial" panose="020B0604020202020204" pitchFamily="34" charset="0"/>
              <a:buChar char="•"/>
            </a:pPr>
            <a:r>
              <a:rPr lang="en-US" sz="1000" dirty="0">
                <a:solidFill>
                  <a:schemeClr val="tx1"/>
                </a:solidFill>
              </a:rPr>
              <a:t>Business and Travel Expense Claims​</a:t>
            </a:r>
          </a:p>
          <a:p>
            <a:pPr marL="171450" indent="-171450">
              <a:buFont typeface="Arial" panose="020B0604020202020204" pitchFamily="34" charset="0"/>
              <a:buChar char="•"/>
            </a:pPr>
            <a:r>
              <a:rPr lang="en-US" sz="1000" dirty="0">
                <a:solidFill>
                  <a:schemeClr val="tx1"/>
                </a:solidFill>
              </a:rPr>
              <a:t>Purchase Requisitions– </a:t>
            </a:r>
            <a:r>
              <a:rPr lang="en-US" sz="1000" b="1" i="1" dirty="0">
                <a:solidFill>
                  <a:schemeClr val="tx1"/>
                </a:solidFill>
              </a:rPr>
              <a:t>not all faculties perform this today</a:t>
            </a:r>
          </a:p>
          <a:p>
            <a:pPr marL="171450" indent="-171450">
              <a:buFont typeface="Arial" panose="020B0604020202020204" pitchFamily="34" charset="0"/>
              <a:buChar char="•"/>
            </a:pPr>
            <a:endParaRPr lang="en-US" sz="1000" b="1" i="1" dirty="0">
              <a:solidFill>
                <a:schemeClr val="tx1"/>
              </a:solidFill>
            </a:endParaRPr>
          </a:p>
          <a:p>
            <a:r>
              <a:rPr lang="en-US" sz="1000" b="1" i="1" dirty="0">
                <a:solidFill>
                  <a:schemeClr val="tx1"/>
                </a:solidFill>
              </a:rPr>
              <a:t>Manual Workflow:</a:t>
            </a:r>
          </a:p>
          <a:p>
            <a:pPr marL="171450" indent="-171450">
              <a:buFont typeface="Arial" panose="020B0604020202020204" pitchFamily="34" charset="0"/>
              <a:buChar char="•"/>
            </a:pPr>
            <a:r>
              <a:rPr lang="en-US" sz="1000" dirty="0">
                <a:solidFill>
                  <a:schemeClr val="tx1"/>
                </a:solidFill>
              </a:rPr>
              <a:t>Payroll Appointment Form (PAF)</a:t>
            </a:r>
          </a:p>
          <a:p>
            <a:pPr marL="171450" indent="-171450">
              <a:buFont typeface="Arial" panose="020B0604020202020204" pitchFamily="34" charset="0"/>
              <a:buChar char="•"/>
            </a:pPr>
            <a:r>
              <a:rPr lang="en-US" sz="1000" dirty="0">
                <a:solidFill>
                  <a:schemeClr val="tx1"/>
                </a:solidFill>
              </a:rPr>
              <a:t>Journal Vouchers</a:t>
            </a:r>
          </a:p>
          <a:p>
            <a:pPr marL="171450" indent="-171450">
              <a:buFont typeface="Arial" panose="020B0604020202020204" pitchFamily="34" charset="0"/>
              <a:buChar char="•"/>
            </a:pPr>
            <a:r>
              <a:rPr lang="en-US" sz="1000" dirty="0">
                <a:solidFill>
                  <a:schemeClr val="tx1"/>
                </a:solidFill>
              </a:rPr>
              <a:t>Invoices</a:t>
            </a:r>
          </a:p>
          <a:p>
            <a:endParaRPr lang="en-US" sz="1000" dirty="0">
              <a:solidFill>
                <a:schemeClr val="tx1"/>
              </a:solidFill>
            </a:endParaRPr>
          </a:p>
          <a:p>
            <a:r>
              <a:rPr lang="en-US" sz="1000" b="1" dirty="0">
                <a:solidFill>
                  <a:srgbClr val="C00000"/>
                </a:solidFill>
              </a:rPr>
              <a:t>* Some faculties may use pre-reviewers</a:t>
            </a:r>
          </a:p>
          <a:p>
            <a:r>
              <a:rPr lang="en-US" sz="1000" b="1" dirty="0">
                <a:solidFill>
                  <a:srgbClr val="C00000"/>
                </a:solidFill>
              </a:rPr>
              <a:t>* Some faculties perform detailed sponsor compliance review</a:t>
            </a:r>
          </a:p>
        </p:txBody>
      </p:sp>
      <p:cxnSp>
        <p:nvCxnSpPr>
          <p:cNvPr id="12" name="Straight Connector 11">
            <a:extLst>
              <a:ext uri="{FF2B5EF4-FFF2-40B4-BE49-F238E27FC236}">
                <a16:creationId xmlns:a16="http://schemas.microsoft.com/office/drawing/2014/main" id="{10E87C10-1FEA-44FF-891C-CEEEB64C1007}"/>
              </a:ext>
            </a:extLst>
          </p:cNvPr>
          <p:cNvCxnSpPr>
            <a:cxnSpLocks/>
          </p:cNvCxnSpPr>
          <p:nvPr/>
        </p:nvCxnSpPr>
        <p:spPr>
          <a:xfrm>
            <a:off x="5533633" y="1909482"/>
            <a:ext cx="1" cy="1649506"/>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903A650-28C8-4187-B37B-2621791212C2}"/>
              </a:ext>
            </a:extLst>
          </p:cNvPr>
          <p:cNvPicPr>
            <a:picLocks noChangeAspect="1"/>
          </p:cNvPicPr>
          <p:nvPr/>
        </p:nvPicPr>
        <p:blipFill>
          <a:blip r:embed="rId3"/>
          <a:stretch>
            <a:fillRect/>
          </a:stretch>
        </p:blipFill>
        <p:spPr>
          <a:xfrm>
            <a:off x="0" y="1537930"/>
            <a:ext cx="9144000" cy="1857452"/>
          </a:xfrm>
          <a:prstGeom prst="rect">
            <a:avLst/>
          </a:prstGeom>
        </p:spPr>
      </p:pic>
      <p:sp>
        <p:nvSpPr>
          <p:cNvPr id="4" name="Slide Number Placeholder 3">
            <a:extLst>
              <a:ext uri="{FF2B5EF4-FFF2-40B4-BE49-F238E27FC236}">
                <a16:creationId xmlns:a16="http://schemas.microsoft.com/office/drawing/2014/main" id="{B4E1439F-CD5B-45E3-9482-0A8256F6A69E}"/>
              </a:ext>
            </a:extLst>
          </p:cNvPr>
          <p:cNvSpPr>
            <a:spLocks noGrp="1"/>
          </p:cNvSpPr>
          <p:nvPr>
            <p:ph type="sldNum" sz="quarter" idx="12"/>
          </p:nvPr>
        </p:nvSpPr>
        <p:spPr/>
        <p:txBody>
          <a:bodyPr/>
          <a:lstStyle/>
          <a:p>
            <a:fld id="{A7017BDC-F45E-4A96-BB91-A8DED6A2D300}" type="slidenum">
              <a:rPr lang="en-US" smtClean="0"/>
              <a:t>18</a:t>
            </a:fld>
            <a:endParaRPr lang="en-US" dirty="0"/>
          </a:p>
        </p:txBody>
      </p:sp>
    </p:spTree>
    <p:extLst>
      <p:ext uri="{BB962C8B-B14F-4D97-AF65-F5344CB8AC3E}">
        <p14:creationId xmlns:p14="http://schemas.microsoft.com/office/powerpoint/2010/main" val="3948165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97" y="216649"/>
            <a:ext cx="8580246" cy="991665"/>
          </a:xfrm>
        </p:spPr>
        <p:txBody>
          <a:bodyPr>
            <a:noAutofit/>
          </a:bodyPr>
          <a:lstStyle/>
          <a:p>
            <a:r>
              <a:rPr lang="en-US" sz="3600" dirty="0"/>
              <a:t>Automated Approval Workflow</a:t>
            </a:r>
            <a:br>
              <a:rPr lang="en-US" sz="3600" dirty="0"/>
            </a:br>
            <a:r>
              <a:rPr lang="en-US" sz="3600" dirty="0">
                <a:solidFill>
                  <a:schemeClr val="tx1">
                    <a:lumMod val="75000"/>
                    <a:lumOff val="25000"/>
                  </a:schemeClr>
                </a:solidFill>
              </a:rPr>
              <a:t>Future State</a:t>
            </a:r>
            <a:endParaRPr lang="en-US" sz="3600" dirty="0">
              <a:solidFill>
                <a:srgbClr val="CC0633"/>
              </a:solidFill>
              <a:latin typeface="Impact" panose="020B0806030902050204" pitchFamily="34" charset="0"/>
            </a:endParaRPr>
          </a:p>
        </p:txBody>
      </p:sp>
      <p:sp>
        <p:nvSpPr>
          <p:cNvPr id="11" name="Rectangle 10">
            <a:extLst>
              <a:ext uri="{FF2B5EF4-FFF2-40B4-BE49-F238E27FC236}">
                <a16:creationId xmlns:a16="http://schemas.microsoft.com/office/drawing/2014/main" id="{F79A4B42-92CF-4892-AE94-A5C7FE135333}"/>
              </a:ext>
            </a:extLst>
          </p:cNvPr>
          <p:cNvSpPr/>
          <p:nvPr/>
        </p:nvSpPr>
        <p:spPr>
          <a:xfrm>
            <a:off x="3360881" y="3752693"/>
            <a:ext cx="5125887" cy="2048032"/>
          </a:xfrm>
          <a:prstGeom prst="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1" dirty="0">
              <a:solidFill>
                <a:schemeClr val="tx1"/>
              </a:solidFill>
            </a:endParaRPr>
          </a:p>
          <a:p>
            <a:r>
              <a:rPr lang="en-US" sz="900" b="1" dirty="0">
                <a:solidFill>
                  <a:schemeClr val="tx1"/>
                </a:solidFill>
              </a:rPr>
              <a:t>Faculties &amp; Departments are Responsible for following submissions:</a:t>
            </a:r>
          </a:p>
          <a:p>
            <a:endParaRPr lang="en-US" sz="900" dirty="0">
              <a:solidFill>
                <a:schemeClr val="tx1"/>
              </a:solidFill>
            </a:endParaRPr>
          </a:p>
          <a:p>
            <a:r>
              <a:rPr lang="en-US" sz="900" b="1" i="1" dirty="0">
                <a:solidFill>
                  <a:schemeClr val="tx1"/>
                </a:solidFill>
              </a:rPr>
              <a:t>Automated Workflow: </a:t>
            </a:r>
          </a:p>
          <a:p>
            <a:pPr marL="171450" indent="-171450">
              <a:buFont typeface="Arial" panose="020B0604020202020204" pitchFamily="34" charset="0"/>
              <a:buChar char="•"/>
            </a:pPr>
            <a:r>
              <a:rPr lang="en-US" sz="900" dirty="0">
                <a:solidFill>
                  <a:schemeClr val="tx1"/>
                </a:solidFill>
              </a:rPr>
              <a:t>Business and Travel Expense Claims​</a:t>
            </a:r>
          </a:p>
          <a:p>
            <a:pPr marL="171450" indent="-171450">
              <a:buFont typeface="Arial" panose="020B0604020202020204" pitchFamily="34" charset="0"/>
              <a:buChar char="•"/>
            </a:pPr>
            <a:r>
              <a:rPr lang="en-US" sz="900" dirty="0">
                <a:solidFill>
                  <a:schemeClr val="tx1"/>
                </a:solidFill>
              </a:rPr>
              <a:t>Purchase Requisitions– </a:t>
            </a:r>
            <a:r>
              <a:rPr lang="en-US" sz="900" b="1" i="1" dirty="0">
                <a:solidFill>
                  <a:srgbClr val="C00000"/>
                </a:solidFill>
              </a:rPr>
              <a:t>All faculties will be required to perform this in the future state</a:t>
            </a:r>
          </a:p>
          <a:p>
            <a:pPr marL="171450" indent="-171450">
              <a:buFont typeface="Arial" panose="020B0604020202020204" pitchFamily="34" charset="0"/>
              <a:buChar char="•"/>
            </a:pPr>
            <a:endParaRPr lang="en-US" sz="900" b="1" i="1" dirty="0">
              <a:solidFill>
                <a:schemeClr val="tx1"/>
              </a:solidFill>
            </a:endParaRPr>
          </a:p>
          <a:p>
            <a:r>
              <a:rPr lang="en-US" sz="900" b="1" i="1" dirty="0">
                <a:solidFill>
                  <a:schemeClr val="tx1"/>
                </a:solidFill>
              </a:rPr>
              <a:t>Manual Workflow:</a:t>
            </a:r>
          </a:p>
          <a:p>
            <a:pPr marL="171450" indent="-171450">
              <a:buFont typeface="Arial" panose="020B0604020202020204" pitchFamily="34" charset="0"/>
              <a:buChar char="•"/>
            </a:pPr>
            <a:r>
              <a:rPr lang="en-US" sz="900" dirty="0">
                <a:solidFill>
                  <a:schemeClr val="tx1"/>
                </a:solidFill>
              </a:rPr>
              <a:t>Payroll Appointment Form</a:t>
            </a:r>
          </a:p>
          <a:p>
            <a:pPr marL="171450" indent="-171450">
              <a:buFont typeface="Arial" panose="020B0604020202020204" pitchFamily="34" charset="0"/>
              <a:buChar char="•"/>
            </a:pPr>
            <a:r>
              <a:rPr lang="en-US" sz="900" dirty="0">
                <a:solidFill>
                  <a:schemeClr val="tx1"/>
                </a:solidFill>
              </a:rPr>
              <a:t>Journal Vouchers</a:t>
            </a:r>
          </a:p>
          <a:p>
            <a:pPr marL="171450" indent="-171450">
              <a:buFont typeface="Arial" panose="020B0604020202020204" pitchFamily="34" charset="0"/>
              <a:buChar char="•"/>
            </a:pPr>
            <a:r>
              <a:rPr lang="en-US" sz="900" dirty="0">
                <a:solidFill>
                  <a:schemeClr val="tx1"/>
                </a:solidFill>
              </a:rPr>
              <a:t>Invoices</a:t>
            </a:r>
          </a:p>
          <a:p>
            <a:endParaRPr lang="en-US" sz="900" dirty="0">
              <a:solidFill>
                <a:schemeClr val="tx1"/>
              </a:solidFill>
            </a:endParaRPr>
          </a:p>
          <a:p>
            <a:pPr marL="171450" indent="-171450">
              <a:buFont typeface="Arial" panose="020B0604020202020204" pitchFamily="34" charset="0"/>
              <a:buChar char="•"/>
            </a:pPr>
            <a:r>
              <a:rPr lang="en-US" sz="900" b="1" i="1" dirty="0">
                <a:solidFill>
                  <a:srgbClr val="C00000"/>
                </a:solidFill>
              </a:rPr>
              <a:t>Faculties now own and are responsible for compliance review. </a:t>
            </a:r>
          </a:p>
          <a:p>
            <a:pPr marL="171450" indent="-171450">
              <a:buFont typeface="Arial" panose="020B0604020202020204" pitchFamily="34" charset="0"/>
              <a:buChar char="•"/>
            </a:pPr>
            <a:r>
              <a:rPr lang="en-US" sz="900" dirty="0">
                <a:solidFill>
                  <a:schemeClr val="tx1"/>
                </a:solidFill>
              </a:rPr>
              <a:t>They should also ensure that submissions are </a:t>
            </a:r>
            <a:r>
              <a:rPr lang="en-US" sz="900" b="1" dirty="0">
                <a:solidFill>
                  <a:schemeClr val="tx1"/>
                </a:solidFill>
              </a:rPr>
              <a:t>complete</a:t>
            </a:r>
            <a:r>
              <a:rPr lang="en-US" sz="900" dirty="0">
                <a:solidFill>
                  <a:schemeClr val="tx1"/>
                </a:solidFill>
              </a:rPr>
              <a:t> with the required supporting documentation</a:t>
            </a:r>
          </a:p>
          <a:p>
            <a:pPr marL="171450" indent="-171450">
              <a:buFont typeface="Arial" panose="020B0604020202020204" pitchFamily="34" charset="0"/>
              <a:buChar char="•"/>
            </a:pPr>
            <a:endParaRPr lang="en-US" sz="900" dirty="0">
              <a:solidFill>
                <a:schemeClr val="tx1"/>
              </a:solidFill>
            </a:endParaRPr>
          </a:p>
        </p:txBody>
      </p:sp>
      <p:sp>
        <p:nvSpPr>
          <p:cNvPr id="7" name="Rectangle 6">
            <a:extLst>
              <a:ext uri="{FF2B5EF4-FFF2-40B4-BE49-F238E27FC236}">
                <a16:creationId xmlns:a16="http://schemas.microsoft.com/office/drawing/2014/main" id="{89E150A1-DE5D-4D2C-872E-9ADC58C54F20}"/>
              </a:ext>
            </a:extLst>
          </p:cNvPr>
          <p:cNvSpPr/>
          <p:nvPr/>
        </p:nvSpPr>
        <p:spPr>
          <a:xfrm>
            <a:off x="473792" y="4088313"/>
            <a:ext cx="2040808" cy="1119373"/>
          </a:xfrm>
          <a:prstGeom prst="rect">
            <a:avLst/>
          </a:prstGeom>
          <a:solidFill>
            <a:schemeClr val="bg1"/>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chemeClr val="tx1"/>
                </a:solidFill>
              </a:rPr>
              <a:t>Recommended best practice:</a:t>
            </a:r>
          </a:p>
          <a:p>
            <a:pPr marL="171450" indent="-171450">
              <a:buFont typeface="Arial" panose="020B0604020202020204" pitchFamily="34" charset="0"/>
              <a:buChar char="•"/>
            </a:pPr>
            <a:r>
              <a:rPr lang="en-US" sz="900" dirty="0">
                <a:solidFill>
                  <a:schemeClr val="tx1"/>
                </a:solidFill>
              </a:rPr>
              <a:t>Verify transaction is properly coded</a:t>
            </a:r>
          </a:p>
          <a:p>
            <a:pPr marL="171450" indent="-171450">
              <a:buFont typeface="Arial" panose="020B0604020202020204" pitchFamily="34" charset="0"/>
              <a:buChar char="•"/>
            </a:pPr>
            <a:r>
              <a:rPr lang="en-US" sz="900" dirty="0">
                <a:solidFill>
                  <a:schemeClr val="tx1"/>
                </a:solidFill>
              </a:rPr>
              <a:t>Validate supporting documentation are accounted for </a:t>
            </a:r>
          </a:p>
          <a:p>
            <a:pPr marL="171450" indent="-171450">
              <a:buFont typeface="Arial" panose="020B0604020202020204" pitchFamily="34" charset="0"/>
              <a:buChar char="•"/>
            </a:pPr>
            <a:r>
              <a:rPr lang="en-US" sz="900" dirty="0">
                <a:solidFill>
                  <a:schemeClr val="tx1"/>
                </a:solidFill>
              </a:rPr>
              <a:t>Validate receipt dates have been inputted correctly </a:t>
            </a:r>
          </a:p>
        </p:txBody>
      </p:sp>
      <p:cxnSp>
        <p:nvCxnSpPr>
          <p:cNvPr id="10" name="Connector: Elbow 9">
            <a:extLst>
              <a:ext uri="{FF2B5EF4-FFF2-40B4-BE49-F238E27FC236}">
                <a16:creationId xmlns:a16="http://schemas.microsoft.com/office/drawing/2014/main" id="{6680E913-57E2-455C-A43B-0B56EE4F5EC9}"/>
              </a:ext>
            </a:extLst>
          </p:cNvPr>
          <p:cNvCxnSpPr>
            <a:cxnSpLocks/>
            <a:endCxn id="11" idx="1"/>
          </p:cNvCxnSpPr>
          <p:nvPr/>
        </p:nvCxnSpPr>
        <p:spPr>
          <a:xfrm rot="16200000" flipH="1">
            <a:off x="2235392" y="3651220"/>
            <a:ext cx="1671400" cy="579578"/>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DC6124-D48F-4044-9B50-552121B4B7C1}"/>
              </a:ext>
            </a:extLst>
          </p:cNvPr>
          <p:cNvCxnSpPr>
            <a:cxnSpLocks/>
          </p:cNvCxnSpPr>
          <p:nvPr/>
        </p:nvCxnSpPr>
        <p:spPr>
          <a:xfrm>
            <a:off x="1614948" y="3429000"/>
            <a:ext cx="0" cy="63418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19B73-3582-4511-8613-550D15218F60}"/>
              </a:ext>
            </a:extLst>
          </p:cNvPr>
          <p:cNvCxnSpPr>
            <a:cxnSpLocks/>
          </p:cNvCxnSpPr>
          <p:nvPr/>
        </p:nvCxnSpPr>
        <p:spPr>
          <a:xfrm>
            <a:off x="5652890" y="1909482"/>
            <a:ext cx="1" cy="1649506"/>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808C0BB-29A8-DB2C-82D6-F5AA475442D2}"/>
              </a:ext>
            </a:extLst>
          </p:cNvPr>
          <p:cNvGrpSpPr/>
          <p:nvPr/>
        </p:nvGrpSpPr>
        <p:grpSpPr>
          <a:xfrm>
            <a:off x="226233" y="6180263"/>
            <a:ext cx="4021640" cy="307777"/>
            <a:chOff x="226233" y="6180263"/>
            <a:chExt cx="4021640" cy="307777"/>
          </a:xfrm>
        </p:grpSpPr>
        <p:sp>
          <p:nvSpPr>
            <p:cNvPr id="19" name="Rectangle 18">
              <a:extLst>
                <a:ext uri="{FF2B5EF4-FFF2-40B4-BE49-F238E27FC236}">
                  <a16:creationId xmlns:a16="http://schemas.microsoft.com/office/drawing/2014/main" id="{3A2BEE4D-60FD-4E6E-B635-C5D3AFBE0E49}"/>
                </a:ext>
              </a:extLst>
            </p:cNvPr>
            <p:cNvSpPr/>
            <p:nvPr/>
          </p:nvSpPr>
          <p:spPr>
            <a:xfrm>
              <a:off x="448563" y="6180263"/>
              <a:ext cx="3799310" cy="307777"/>
            </a:xfrm>
            <a:prstGeom prst="rect">
              <a:avLst/>
            </a:prstGeom>
          </p:spPr>
          <p:txBody>
            <a:bodyPr wrap="none">
              <a:spAutoFit/>
            </a:bodyPr>
            <a:lstStyle/>
            <a:p>
              <a:r>
                <a:rPr lang="en-US" sz="1400" b="1" dirty="0">
                  <a:solidFill>
                    <a:srgbClr val="C00000"/>
                  </a:solidFill>
                </a:rPr>
                <a:t>Recommend appointing two people for each box</a:t>
              </a:r>
            </a:p>
          </p:txBody>
        </p:sp>
        <p:sp>
          <p:nvSpPr>
            <p:cNvPr id="6" name="5-Point Star 5">
              <a:extLst>
                <a:ext uri="{FF2B5EF4-FFF2-40B4-BE49-F238E27FC236}">
                  <a16:creationId xmlns:a16="http://schemas.microsoft.com/office/drawing/2014/main" id="{ED676F20-3FC6-6DDE-B043-75A2C123B88C}"/>
                </a:ext>
              </a:extLst>
            </p:cNvPr>
            <p:cNvSpPr/>
            <p:nvPr/>
          </p:nvSpPr>
          <p:spPr>
            <a:xfrm>
              <a:off x="226233" y="6180263"/>
              <a:ext cx="222330" cy="2108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grpSp>
      <p:pic>
        <p:nvPicPr>
          <p:cNvPr id="13" name="Picture 12">
            <a:extLst>
              <a:ext uri="{FF2B5EF4-FFF2-40B4-BE49-F238E27FC236}">
                <a16:creationId xmlns:a16="http://schemas.microsoft.com/office/drawing/2014/main" id="{087E9C82-CE6D-4428-9108-E9C467C9FA81}"/>
              </a:ext>
            </a:extLst>
          </p:cNvPr>
          <p:cNvPicPr>
            <a:picLocks noChangeAspect="1"/>
          </p:cNvPicPr>
          <p:nvPr/>
        </p:nvPicPr>
        <p:blipFill>
          <a:blip r:embed="rId3"/>
          <a:stretch>
            <a:fillRect/>
          </a:stretch>
        </p:blipFill>
        <p:spPr>
          <a:xfrm>
            <a:off x="0" y="1715777"/>
            <a:ext cx="9144000" cy="1800161"/>
          </a:xfrm>
          <a:prstGeom prst="rect">
            <a:avLst/>
          </a:prstGeom>
        </p:spPr>
      </p:pic>
      <p:sp>
        <p:nvSpPr>
          <p:cNvPr id="3" name="Slide Number Placeholder 2">
            <a:extLst>
              <a:ext uri="{FF2B5EF4-FFF2-40B4-BE49-F238E27FC236}">
                <a16:creationId xmlns:a16="http://schemas.microsoft.com/office/drawing/2014/main" id="{78563198-420F-4407-81B5-78039A23C0E2}"/>
              </a:ext>
            </a:extLst>
          </p:cNvPr>
          <p:cNvSpPr>
            <a:spLocks noGrp="1"/>
          </p:cNvSpPr>
          <p:nvPr>
            <p:ph type="sldNum" sz="quarter" idx="12"/>
          </p:nvPr>
        </p:nvSpPr>
        <p:spPr/>
        <p:txBody>
          <a:bodyPr/>
          <a:lstStyle/>
          <a:p>
            <a:fld id="{A7017BDC-F45E-4A96-BB91-A8DED6A2D300}" type="slidenum">
              <a:rPr lang="en-US" smtClean="0"/>
              <a:t>19</a:t>
            </a:fld>
            <a:endParaRPr lang="en-US" dirty="0"/>
          </a:p>
        </p:txBody>
      </p:sp>
    </p:spTree>
    <p:extLst>
      <p:ext uri="{BB962C8B-B14F-4D97-AF65-F5344CB8AC3E}">
        <p14:creationId xmlns:p14="http://schemas.microsoft.com/office/powerpoint/2010/main" val="4062158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435922" y="2331985"/>
            <a:ext cx="3468167" cy="2103851"/>
          </a:xfrm>
        </p:spPr>
        <p:txBody>
          <a:bodyPr vert="horz" lIns="91440" tIns="45720" rIns="91440" bIns="45720" rtlCol="0" anchor="b">
            <a:normAutofit/>
          </a:bodyPr>
          <a:lstStyle/>
          <a:p>
            <a:pPr defTabSz="914400"/>
            <a:r>
              <a:rPr lang="en-US" sz="6700" kern="1200" dirty="0">
                <a:solidFill>
                  <a:srgbClr val="FFFFFF"/>
                </a:solidFill>
              </a:rPr>
              <a:t>LEARNING JOURNEY</a:t>
            </a:r>
            <a:endParaRPr lang="en-US" sz="5400" kern="1200" dirty="0">
              <a:solidFill>
                <a:srgbClr val="FFFFFF"/>
              </a:solidFill>
            </a:endParaRPr>
          </a:p>
        </p:txBody>
      </p:sp>
      <p:sp>
        <p:nvSpPr>
          <p:cNvPr id="31" name="Text Placeholder 5"/>
          <p:cNvSpPr>
            <a:spLocks noGrp="1"/>
          </p:cNvSpPr>
          <p:nvPr>
            <p:ph type="body" sz="quarter" idx="13"/>
          </p:nvPr>
        </p:nvSpPr>
        <p:spPr>
          <a:xfrm>
            <a:off x="4462229" y="-88274"/>
            <a:ext cx="4848142" cy="6543040"/>
          </a:xfrm>
        </p:spPr>
        <p:txBody>
          <a:bodyPr vert="horz" lIns="91440" tIns="45720" rIns="91440" bIns="45720" rtlCol="0" anchor="ctr">
            <a:noAutofit/>
          </a:bodyPr>
          <a:lstStyle/>
          <a:p>
            <a:pPr marL="0" indent="0">
              <a:buNone/>
            </a:pPr>
            <a:endParaRPr lang="en-US" sz="1800" b="1" dirty="0">
              <a:latin typeface="+mn-lt"/>
              <a:ea typeface="Segoe UI Historic" panose="020B0502040204020203" pitchFamily="34" charset="0"/>
              <a:cs typeface="Segoe UI Historic" panose="020B0502040204020203" pitchFamily="34" charset="0"/>
            </a:endParaRPr>
          </a:p>
          <a:p>
            <a:pPr marL="514350" indent="-514350">
              <a:buFont typeface="+mj-lt"/>
              <a:buAutoNum type="arabicParenR"/>
            </a:pPr>
            <a:r>
              <a:rPr lang="en-US" sz="1800" b="1" dirty="0">
                <a:latin typeface="+mn-lt"/>
                <a:ea typeface="Segoe UI Historic" panose="020B0502040204020203" pitchFamily="34" charset="0"/>
                <a:cs typeface="Segoe UI Historic" panose="020B0502040204020203" pitchFamily="34" charset="0"/>
              </a:rPr>
              <a:t>BACKGROUND</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What is the RES program?</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RES Program Roadmap</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Background and Challenges</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What’s changing?  </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Why are we here? </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Training Objectives </a:t>
            </a:r>
          </a:p>
          <a:p>
            <a:pPr marL="1143000" lvl="2" indent="-457200">
              <a:buClr>
                <a:srgbClr val="CC0633"/>
              </a:buClr>
              <a:buFont typeface="Arial" panose="020B0604020202020204" pitchFamily="34" charset="0"/>
              <a:buChar char="•"/>
            </a:pPr>
            <a:r>
              <a:rPr lang="en-US" sz="1400" dirty="0">
                <a:latin typeface="+mn-lt"/>
                <a:ea typeface="Segoe UI Historic" panose="020B0502040204020203" pitchFamily="34" charset="0"/>
                <a:cs typeface="Segoe UI Historic" panose="020B0502040204020203" pitchFamily="34" charset="0"/>
              </a:rPr>
              <a:t>Pilot Period</a:t>
            </a:r>
            <a:endParaRPr lang="en-US" sz="1800" b="1" dirty="0">
              <a:latin typeface="+mn-lt"/>
            </a:endParaRPr>
          </a:p>
          <a:p>
            <a:pPr marL="514350" indent="-514350">
              <a:buFont typeface="+mj-lt"/>
              <a:buAutoNum type="arabicParenR"/>
            </a:pPr>
            <a:r>
              <a:rPr lang="en-US" sz="1800" b="1" dirty="0">
                <a:latin typeface="+mn-lt"/>
              </a:rPr>
              <a:t>CHANGES TO RESEARCH EXPENDITURE APPROVAL PROCESS</a:t>
            </a:r>
          </a:p>
          <a:p>
            <a:pPr marL="1143000" lvl="2" indent="-457200">
              <a:buClr>
                <a:srgbClr val="D31B34"/>
              </a:buClr>
              <a:buFont typeface="Arial" panose="020B0604020202020204" pitchFamily="34" charset="0"/>
              <a:buChar char="•"/>
            </a:pPr>
            <a:r>
              <a:rPr lang="en-US" sz="1400" dirty="0">
                <a:solidFill>
                  <a:schemeClr val="tx1">
                    <a:lumMod val="65000"/>
                    <a:lumOff val="35000"/>
                  </a:schemeClr>
                </a:solidFill>
                <a:latin typeface="Calibri" panose="020F0502020204030204"/>
                <a:ea typeface="Segoe UI Historic" panose="020B0502040204020203" pitchFamily="34" charset="0"/>
                <a:cs typeface="Segoe UI Historic" panose="020B0502040204020203" pitchFamily="34" charset="0"/>
              </a:rPr>
              <a:t>Key Roles and Responsibilities</a:t>
            </a:r>
          </a:p>
          <a:p>
            <a:pPr marL="1143000" lvl="2" indent="-457200">
              <a:buClr>
                <a:srgbClr val="D31B34"/>
              </a:buClr>
              <a:buFont typeface="Arial" panose="020B0604020202020204" pitchFamily="34" charset="0"/>
              <a:buChar char="•"/>
            </a:pPr>
            <a:r>
              <a:rPr lang="en-US" sz="1400" dirty="0">
                <a:solidFill>
                  <a:schemeClr val="tx1">
                    <a:lumMod val="65000"/>
                    <a:lumOff val="35000"/>
                  </a:schemeClr>
                </a:solidFill>
                <a:latin typeface="Calibri" panose="020F0502020204030204"/>
                <a:ea typeface="Segoe UI Historic" panose="020B0502040204020203" pitchFamily="34" charset="0"/>
                <a:cs typeface="Segoe UI Historic" panose="020B0502040204020203" pitchFamily="34" charset="0"/>
              </a:rPr>
              <a:t>Process Flows - Overview</a:t>
            </a:r>
          </a:p>
          <a:p>
            <a:pPr marL="1143000" lvl="2" indent="-457200">
              <a:buClr>
                <a:srgbClr val="D31B34"/>
              </a:buClr>
              <a:buFont typeface="Arial" panose="020B0604020202020204" pitchFamily="34" charset="0"/>
              <a:buChar char="•"/>
            </a:pPr>
            <a:r>
              <a:rPr lang="en-US" sz="1400" dirty="0">
                <a:solidFill>
                  <a:schemeClr val="tx1">
                    <a:lumMod val="65000"/>
                    <a:lumOff val="35000"/>
                  </a:schemeClr>
                </a:solidFill>
                <a:latin typeface="Calibri" panose="020F0502020204030204"/>
                <a:ea typeface="Segoe UI Historic" panose="020B0502040204020203" pitchFamily="34" charset="0"/>
                <a:cs typeface="Segoe UI Historic" panose="020B0502040204020203" pitchFamily="34" charset="0"/>
              </a:rPr>
              <a:t>Manual Workflows</a:t>
            </a:r>
          </a:p>
          <a:p>
            <a:pPr marL="1143000" lvl="2" indent="-457200">
              <a:buClr>
                <a:srgbClr val="D31B34"/>
              </a:buClr>
              <a:buFont typeface="Arial" panose="020B0604020202020204" pitchFamily="34" charset="0"/>
              <a:buChar char="•"/>
            </a:pPr>
            <a:r>
              <a:rPr lang="en-US" sz="1400" dirty="0">
                <a:solidFill>
                  <a:schemeClr val="tx1">
                    <a:lumMod val="65000"/>
                    <a:lumOff val="35000"/>
                  </a:schemeClr>
                </a:solidFill>
                <a:latin typeface="Calibri" panose="020F0502020204030204"/>
                <a:ea typeface="Segoe UI Historic" panose="020B0502040204020203" pitchFamily="34" charset="0"/>
                <a:cs typeface="Segoe UI Historic" panose="020B0502040204020203" pitchFamily="34" charset="0"/>
              </a:rPr>
              <a:t>Automated Approval Workflows</a:t>
            </a:r>
          </a:p>
          <a:p>
            <a:pPr marL="1143000" lvl="2" indent="-457200">
              <a:buClr>
                <a:srgbClr val="D31B34"/>
              </a:buClr>
              <a:buFont typeface="Arial" panose="020B0604020202020204" pitchFamily="34" charset="0"/>
              <a:buChar char="•"/>
            </a:pPr>
            <a:r>
              <a:rPr lang="en-US" sz="1400" dirty="0">
                <a:solidFill>
                  <a:schemeClr val="tx1">
                    <a:lumMod val="65000"/>
                    <a:lumOff val="35000"/>
                  </a:schemeClr>
                </a:solidFill>
                <a:latin typeface="Calibri" panose="020F0502020204030204"/>
                <a:ea typeface="Segoe UI Historic" panose="020B0502040204020203" pitchFamily="34" charset="0"/>
                <a:cs typeface="Segoe UI Historic" panose="020B0502040204020203" pitchFamily="34" charset="0"/>
              </a:rPr>
              <a:t>Changes to Faculty &amp; Finance Roles </a:t>
            </a:r>
            <a:endParaRPr lang="en-US" sz="1600" b="1" dirty="0">
              <a:latin typeface="+mn-lt"/>
            </a:endParaRPr>
          </a:p>
          <a:p>
            <a:pPr marL="514350" indent="-514350">
              <a:buFont typeface="+mj-lt"/>
              <a:buAutoNum type="arabicParenR"/>
            </a:pPr>
            <a:r>
              <a:rPr lang="en-US" sz="1800" b="1" dirty="0">
                <a:latin typeface="+mn-lt"/>
              </a:rPr>
              <a:t>SPONSOR COMPLIANCE TRAINING</a:t>
            </a:r>
          </a:p>
          <a:p>
            <a:pPr marL="1143000" lvl="2" indent="-457200">
              <a:buClr>
                <a:srgbClr val="D31B34"/>
              </a:buClr>
              <a:buFont typeface="Arial" panose="020B0604020202020204" pitchFamily="34" charset="0"/>
              <a:buChar char="•"/>
            </a:pPr>
            <a:r>
              <a:rPr lang="en-US" sz="1400" dirty="0">
                <a:solidFill>
                  <a:srgbClr val="000000">
                    <a:lumMod val="65000"/>
                    <a:lumOff val="35000"/>
                  </a:srgbClr>
                </a:solidFill>
                <a:latin typeface="Calibri" panose="020F0502020204030204"/>
                <a:ea typeface="Segoe UI Historic" panose="020B0502040204020203" pitchFamily="34" charset="0"/>
                <a:cs typeface="Segoe UI Historic" panose="020B0502040204020203" pitchFamily="34" charset="0"/>
              </a:rPr>
              <a:t>Background</a:t>
            </a:r>
          </a:p>
          <a:p>
            <a:pPr marL="1143000" lvl="2" indent="-457200">
              <a:buClr>
                <a:srgbClr val="D31B34"/>
              </a:buClr>
              <a:buFont typeface="Arial" panose="020B0604020202020204" pitchFamily="34" charset="0"/>
              <a:buChar char="•"/>
            </a:pPr>
            <a:r>
              <a:rPr lang="en-US" sz="1400" dirty="0">
                <a:solidFill>
                  <a:srgbClr val="000000">
                    <a:lumMod val="65000"/>
                    <a:lumOff val="35000"/>
                  </a:srgbClr>
                </a:solidFill>
                <a:latin typeface="Calibri" panose="020F0502020204030204"/>
                <a:ea typeface="Segoe UI Historic" panose="020B0502040204020203" pitchFamily="34" charset="0"/>
                <a:cs typeface="Segoe UI Historic" panose="020B0502040204020203" pitchFamily="34" charset="0"/>
              </a:rPr>
              <a:t>Sponsor-specific examples </a:t>
            </a:r>
            <a:endParaRPr lang="en-US" sz="1800" b="1" dirty="0">
              <a:latin typeface="+mn-lt"/>
            </a:endParaRPr>
          </a:p>
          <a:p>
            <a:pPr marL="514350" indent="-514350">
              <a:buFont typeface="+mj-lt"/>
              <a:buAutoNum type="arabicParenR"/>
            </a:pPr>
            <a:r>
              <a:rPr lang="en-US" sz="1800" b="1" dirty="0">
                <a:latin typeface="+mn-lt"/>
              </a:rPr>
              <a:t>WALKTHROUGH EXAMPLES</a:t>
            </a:r>
          </a:p>
          <a:p>
            <a:pPr marL="514350" indent="-514350">
              <a:buFont typeface="+mj-lt"/>
              <a:buAutoNum type="arabicParenR"/>
            </a:pPr>
            <a:r>
              <a:rPr lang="en-US" sz="1800" b="1" dirty="0">
                <a:latin typeface="+mn-lt"/>
              </a:rPr>
              <a:t>FREQUENTLY ASKED QUESTIONS (FAQS)</a:t>
            </a:r>
          </a:p>
          <a:p>
            <a:pPr marL="514350" indent="-514350">
              <a:buFont typeface="+mj-lt"/>
              <a:buAutoNum type="arabicParenR"/>
            </a:pPr>
            <a:r>
              <a:rPr lang="en-US" sz="1800" b="1" dirty="0">
                <a:latin typeface="+mn-lt"/>
              </a:rPr>
              <a:t>RESOURCES AND SUPPORT</a:t>
            </a:r>
          </a:p>
        </p:txBody>
      </p:sp>
    </p:spTree>
    <p:extLst>
      <p:ext uri="{BB962C8B-B14F-4D97-AF65-F5344CB8AC3E}">
        <p14:creationId xmlns:p14="http://schemas.microsoft.com/office/powerpoint/2010/main" val="77640321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9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46075" y="452458"/>
            <a:ext cx="7862260" cy="695008"/>
          </a:xfrm>
        </p:spPr>
        <p:txBody>
          <a:bodyPr/>
          <a:lstStyle/>
          <a:p>
            <a:r>
              <a:rPr lang="en-US" sz="4000" dirty="0"/>
              <a:t>Faculty and Finance’s Role</a:t>
            </a:r>
          </a:p>
        </p:txBody>
      </p:sp>
      <p:graphicFrame>
        <p:nvGraphicFramePr>
          <p:cNvPr id="3" name="Diagram 2">
            <a:extLst>
              <a:ext uri="{FF2B5EF4-FFF2-40B4-BE49-F238E27FC236}">
                <a16:creationId xmlns:a16="http://schemas.microsoft.com/office/drawing/2014/main" id="{1F03116E-2DE8-42CA-9A8B-6FF4E98ED5DC}"/>
              </a:ext>
            </a:extLst>
          </p:cNvPr>
          <p:cNvGraphicFramePr/>
          <p:nvPr>
            <p:extLst>
              <p:ext uri="{D42A27DB-BD31-4B8C-83A1-F6EECF244321}">
                <p14:modId xmlns:p14="http://schemas.microsoft.com/office/powerpoint/2010/main" val="2287651598"/>
              </p:ext>
            </p:extLst>
          </p:nvPr>
        </p:nvGraphicFramePr>
        <p:xfrm>
          <a:off x="0" y="1778605"/>
          <a:ext cx="8540750" cy="4385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588103A3-2FCC-492C-8062-6EB0303CE119}"/>
              </a:ext>
            </a:extLst>
          </p:cNvPr>
          <p:cNvSpPr/>
          <p:nvPr/>
        </p:nvSpPr>
        <p:spPr>
          <a:xfrm>
            <a:off x="346074" y="1209696"/>
            <a:ext cx="7788275" cy="369332"/>
          </a:xfrm>
          <a:prstGeom prst="rect">
            <a:avLst/>
          </a:prstGeom>
        </p:spPr>
        <p:txBody>
          <a:bodyPr wrap="square">
            <a:spAutoFit/>
          </a:bodyPr>
          <a:lstStyle/>
          <a:p>
            <a:pPr lvl="0"/>
            <a:r>
              <a:rPr lang="en-US" dirty="0"/>
              <a:t>In effect, we will migrate to a common process for approval of expenditures: </a:t>
            </a:r>
            <a:endParaRPr lang="en-CA" dirty="0"/>
          </a:p>
        </p:txBody>
      </p:sp>
      <p:pic>
        <p:nvPicPr>
          <p:cNvPr id="11" name="Picture 10">
            <a:extLst>
              <a:ext uri="{FF2B5EF4-FFF2-40B4-BE49-F238E27FC236}">
                <a16:creationId xmlns:a16="http://schemas.microsoft.com/office/drawing/2014/main" id="{4044D477-16B8-479D-AB21-71081B0CAB2B}"/>
              </a:ext>
            </a:extLst>
          </p:cNvPr>
          <p:cNvPicPr>
            <a:picLocks noChangeAspect="1"/>
          </p:cNvPicPr>
          <p:nvPr/>
        </p:nvPicPr>
        <p:blipFill>
          <a:blip r:embed="rId8">
            <a:extLst>
              <a:ext uri="{837473B0-CC2E-450A-ABE3-18F120FF3D39}">
                <a1611:picAttrSrcUrl xmlns="" xmlns:a1611="http://schemas.microsoft.com/office/drawing/2016/11/main" r:id="rId9"/>
              </a:ext>
            </a:extLst>
          </a:blip>
          <a:stretch>
            <a:fillRect/>
          </a:stretch>
        </p:blipFill>
        <p:spPr>
          <a:xfrm>
            <a:off x="869952" y="4197737"/>
            <a:ext cx="1558924" cy="1558924"/>
          </a:xfrm>
          <a:prstGeom prst="rect">
            <a:avLst/>
          </a:prstGeom>
        </p:spPr>
      </p:pic>
      <p:pic>
        <p:nvPicPr>
          <p:cNvPr id="14" name="Picture 13">
            <a:extLst>
              <a:ext uri="{FF2B5EF4-FFF2-40B4-BE49-F238E27FC236}">
                <a16:creationId xmlns:a16="http://schemas.microsoft.com/office/drawing/2014/main" id="{57159A44-E534-4E8A-A9F1-2E94BC7C9313}"/>
              </a:ext>
            </a:extLst>
          </p:cNvPr>
          <p:cNvPicPr>
            <a:picLocks noChangeAspect="1"/>
          </p:cNvPicPr>
          <p:nvPr/>
        </p:nvPicPr>
        <p:blipFill>
          <a:blip r:embed="rId10">
            <a:extLst>
              <a:ext uri="{837473B0-CC2E-450A-ABE3-18F120FF3D39}">
                <a1611:picAttrSrcUrl xmlns="" xmlns:a1611="http://schemas.microsoft.com/office/drawing/2016/11/main" r:id="rId11"/>
              </a:ext>
            </a:extLst>
          </a:blip>
          <a:stretch>
            <a:fillRect/>
          </a:stretch>
        </p:blipFill>
        <p:spPr>
          <a:xfrm>
            <a:off x="1083082" y="1978432"/>
            <a:ext cx="1450568" cy="1450568"/>
          </a:xfrm>
          <a:prstGeom prst="rect">
            <a:avLst/>
          </a:prstGeom>
        </p:spPr>
      </p:pic>
    </p:spTree>
    <p:extLst>
      <p:ext uri="{BB962C8B-B14F-4D97-AF65-F5344CB8AC3E}">
        <p14:creationId xmlns:p14="http://schemas.microsoft.com/office/powerpoint/2010/main" val="91812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982FD60-4F59-467B-96A0-710A9BF4552F}"/>
                                            </p:graphicEl>
                                          </p:spTgt>
                                        </p:tgtEl>
                                        <p:attrNameLst>
                                          <p:attrName>style.visibility</p:attrName>
                                        </p:attrNameLst>
                                      </p:cBhvr>
                                      <p:to>
                                        <p:strVal val="visible"/>
                                      </p:to>
                                    </p:set>
                                    <p:animEffect transition="in" filter="fade">
                                      <p:cBhvr>
                                        <p:cTn id="7" dur="500"/>
                                        <p:tgtEl>
                                          <p:spTgt spid="3">
                                            <p:graphicEl>
                                              <a:dgm id="{2982FD60-4F59-467B-96A0-710A9BF455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872B48DC-0865-4B2B-A2A8-A3946270D77E}"/>
                                            </p:graphicEl>
                                          </p:spTgt>
                                        </p:tgtEl>
                                        <p:attrNameLst>
                                          <p:attrName>style.visibility</p:attrName>
                                        </p:attrNameLst>
                                      </p:cBhvr>
                                      <p:to>
                                        <p:strVal val="visible"/>
                                      </p:to>
                                    </p:set>
                                    <p:animEffect transition="in" filter="fade">
                                      <p:cBhvr>
                                        <p:cTn id="10" dur="500"/>
                                        <p:tgtEl>
                                          <p:spTgt spid="3">
                                            <p:graphicEl>
                                              <a:dgm id="{872B48DC-0865-4B2B-A2A8-A3946270D77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80B4A819-BE5D-4079-BFE1-FDC141C15DBA}"/>
                                            </p:graphicEl>
                                          </p:spTgt>
                                        </p:tgtEl>
                                        <p:attrNameLst>
                                          <p:attrName>style.visibility</p:attrName>
                                        </p:attrNameLst>
                                      </p:cBhvr>
                                      <p:to>
                                        <p:strVal val="visible"/>
                                      </p:to>
                                    </p:set>
                                    <p:animEffect transition="in" filter="fade">
                                      <p:cBhvr>
                                        <p:cTn id="15" dur="500"/>
                                        <p:tgtEl>
                                          <p:spTgt spid="3">
                                            <p:graphicEl>
                                              <a:dgm id="{80B4A819-BE5D-4079-BFE1-FDC141C15DB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1FE90DBD-64E0-4EDB-A886-69C7EA163F13}"/>
                                            </p:graphicEl>
                                          </p:spTgt>
                                        </p:tgtEl>
                                        <p:attrNameLst>
                                          <p:attrName>style.visibility</p:attrName>
                                        </p:attrNameLst>
                                      </p:cBhvr>
                                      <p:to>
                                        <p:strVal val="visible"/>
                                      </p:to>
                                    </p:set>
                                    <p:animEffect transition="in" filter="fade">
                                      <p:cBhvr>
                                        <p:cTn id="18" dur="500"/>
                                        <p:tgtEl>
                                          <p:spTgt spid="3">
                                            <p:graphicEl>
                                              <a:dgm id="{1FE90DBD-64E0-4EDB-A886-69C7EA163F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9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46075" y="448364"/>
            <a:ext cx="7886700" cy="695008"/>
          </a:xfrm>
        </p:spPr>
        <p:txBody>
          <a:bodyPr/>
          <a:lstStyle/>
          <a:p>
            <a:r>
              <a:rPr lang="en-US" sz="4000" dirty="0"/>
              <a:t>Research Accounting’s Role </a:t>
            </a:r>
          </a:p>
        </p:txBody>
      </p:sp>
      <p:graphicFrame>
        <p:nvGraphicFramePr>
          <p:cNvPr id="7" name="Diagram 6">
            <a:extLst>
              <a:ext uri="{FF2B5EF4-FFF2-40B4-BE49-F238E27FC236}">
                <a16:creationId xmlns:a16="http://schemas.microsoft.com/office/drawing/2014/main" id="{511DDFD4-7E10-4F7B-8EDA-E645565E06C5}"/>
              </a:ext>
            </a:extLst>
          </p:cNvPr>
          <p:cNvGraphicFramePr/>
          <p:nvPr>
            <p:extLst>
              <p:ext uri="{D42A27DB-BD31-4B8C-83A1-F6EECF244321}">
                <p14:modId xmlns:p14="http://schemas.microsoft.com/office/powerpoint/2010/main" val="2962452756"/>
              </p:ext>
            </p:extLst>
          </p:nvPr>
        </p:nvGraphicFramePr>
        <p:xfrm>
          <a:off x="-536576" y="1643165"/>
          <a:ext cx="9242425" cy="436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B945C6CD-DA58-45D5-8CC9-CDB692773CFD}"/>
              </a:ext>
            </a:extLst>
          </p:cNvPr>
          <p:cNvPicPr>
            <a:picLocks noChangeAspect="1"/>
          </p:cNvPicPr>
          <p:nvPr/>
        </p:nvPicPr>
        <p:blipFill>
          <a:blip r:embed="rId8">
            <a:extLst>
              <a:ext uri="{837473B0-CC2E-450A-ABE3-18F120FF3D39}">
                <a1611:picAttrSrcUrl xmlns="" xmlns:a1611="http://schemas.microsoft.com/office/drawing/2016/11/main" r:id="rId9"/>
              </a:ext>
            </a:extLst>
          </a:blip>
          <a:stretch>
            <a:fillRect/>
          </a:stretch>
        </p:blipFill>
        <p:spPr>
          <a:xfrm>
            <a:off x="407671" y="1711218"/>
            <a:ext cx="1275790" cy="942975"/>
          </a:xfrm>
          <a:prstGeom prst="rect">
            <a:avLst/>
          </a:prstGeom>
        </p:spPr>
      </p:pic>
      <p:pic>
        <p:nvPicPr>
          <p:cNvPr id="13" name="Picture 12">
            <a:extLst>
              <a:ext uri="{FF2B5EF4-FFF2-40B4-BE49-F238E27FC236}">
                <a16:creationId xmlns:a16="http://schemas.microsoft.com/office/drawing/2014/main" id="{DEB7037D-9082-45E3-8EEB-6E3ABEDADF5F}"/>
              </a:ext>
            </a:extLst>
          </p:cNvPr>
          <p:cNvPicPr>
            <a:picLocks noChangeAspect="1"/>
          </p:cNvPicPr>
          <p:nvPr/>
        </p:nvPicPr>
        <p:blipFill>
          <a:blip r:embed="rId10">
            <a:extLst>
              <a:ext uri="{837473B0-CC2E-450A-ABE3-18F120FF3D39}">
                <a1611:picAttrSrcUrl xmlns="" xmlns:a1611="http://schemas.microsoft.com/office/drawing/2016/11/main" r:id="rId11"/>
              </a:ext>
            </a:extLst>
          </a:blip>
          <a:stretch>
            <a:fillRect/>
          </a:stretch>
        </p:blipFill>
        <p:spPr>
          <a:xfrm>
            <a:off x="715239" y="3333750"/>
            <a:ext cx="596473" cy="596473"/>
          </a:xfrm>
          <a:prstGeom prst="rect">
            <a:avLst/>
          </a:prstGeom>
        </p:spPr>
      </p:pic>
      <p:pic>
        <p:nvPicPr>
          <p:cNvPr id="16" name="Picture 15">
            <a:extLst>
              <a:ext uri="{FF2B5EF4-FFF2-40B4-BE49-F238E27FC236}">
                <a16:creationId xmlns:a16="http://schemas.microsoft.com/office/drawing/2014/main" id="{C0897BF2-625F-42E5-BE8B-FD46172F5BE3}"/>
              </a:ext>
            </a:extLst>
          </p:cNvPr>
          <p:cNvPicPr>
            <a:picLocks noChangeAspect="1"/>
          </p:cNvPicPr>
          <p:nvPr/>
        </p:nvPicPr>
        <p:blipFill>
          <a:blip r:embed="rId12">
            <a:extLst>
              <a:ext uri="{837473B0-CC2E-450A-ABE3-18F120FF3D39}">
                <a1611:picAttrSrcUrl xmlns="" xmlns:a1611="http://schemas.microsoft.com/office/drawing/2016/11/main" r:id="rId13"/>
              </a:ext>
            </a:extLst>
          </a:blip>
          <a:stretch>
            <a:fillRect/>
          </a:stretch>
        </p:blipFill>
        <p:spPr>
          <a:xfrm>
            <a:off x="628354" y="4812404"/>
            <a:ext cx="804862" cy="804862"/>
          </a:xfrm>
          <a:prstGeom prst="rect">
            <a:avLst/>
          </a:prstGeom>
        </p:spPr>
      </p:pic>
      <p:sp>
        <p:nvSpPr>
          <p:cNvPr id="19" name="Rectangle 18">
            <a:extLst>
              <a:ext uri="{FF2B5EF4-FFF2-40B4-BE49-F238E27FC236}">
                <a16:creationId xmlns:a16="http://schemas.microsoft.com/office/drawing/2014/main" id="{F7001B88-BB61-46DF-A20F-AF95662BE6DE}"/>
              </a:ext>
            </a:extLst>
          </p:cNvPr>
          <p:cNvSpPr/>
          <p:nvPr/>
        </p:nvSpPr>
        <p:spPr>
          <a:xfrm>
            <a:off x="536575" y="1166250"/>
            <a:ext cx="6229350" cy="369332"/>
          </a:xfrm>
          <a:prstGeom prst="rect">
            <a:avLst/>
          </a:prstGeom>
        </p:spPr>
        <p:txBody>
          <a:bodyPr wrap="square">
            <a:spAutoFit/>
          </a:bodyPr>
          <a:lstStyle/>
          <a:p>
            <a:r>
              <a:rPr lang="en-US" b="1" dirty="0"/>
              <a:t>Research Accounting’s function at SFU will be adjusted:</a:t>
            </a:r>
          </a:p>
        </p:txBody>
      </p:sp>
    </p:spTree>
    <p:extLst>
      <p:ext uri="{BB962C8B-B14F-4D97-AF65-F5344CB8AC3E}">
        <p14:creationId xmlns:p14="http://schemas.microsoft.com/office/powerpoint/2010/main" val="1797363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2982FD60-4F59-467B-96A0-710A9BF4552F}"/>
                                            </p:graphicEl>
                                          </p:spTgt>
                                        </p:tgtEl>
                                        <p:attrNameLst>
                                          <p:attrName>style.visibility</p:attrName>
                                        </p:attrNameLst>
                                      </p:cBhvr>
                                      <p:to>
                                        <p:strVal val="visible"/>
                                      </p:to>
                                    </p:set>
                                    <p:animEffect transition="in" filter="fade">
                                      <p:cBhvr>
                                        <p:cTn id="7" dur="500"/>
                                        <p:tgtEl>
                                          <p:spTgt spid="7">
                                            <p:graphicEl>
                                              <a:dgm id="{2982FD60-4F59-467B-96A0-710A9BF455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872B48DC-0865-4B2B-A2A8-A3946270D77E}"/>
                                            </p:graphicEl>
                                          </p:spTgt>
                                        </p:tgtEl>
                                        <p:attrNameLst>
                                          <p:attrName>style.visibility</p:attrName>
                                        </p:attrNameLst>
                                      </p:cBhvr>
                                      <p:to>
                                        <p:strVal val="visible"/>
                                      </p:to>
                                    </p:set>
                                    <p:animEffect transition="in" filter="fade">
                                      <p:cBhvr>
                                        <p:cTn id="10" dur="500"/>
                                        <p:tgtEl>
                                          <p:spTgt spid="7">
                                            <p:graphicEl>
                                              <a:dgm id="{872B48DC-0865-4B2B-A2A8-A3946270D77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80B4A819-BE5D-4079-BFE1-FDC141C15DBA}"/>
                                            </p:graphicEl>
                                          </p:spTgt>
                                        </p:tgtEl>
                                        <p:attrNameLst>
                                          <p:attrName>style.visibility</p:attrName>
                                        </p:attrNameLst>
                                      </p:cBhvr>
                                      <p:to>
                                        <p:strVal val="visible"/>
                                      </p:to>
                                    </p:set>
                                    <p:animEffect transition="in" filter="fade">
                                      <p:cBhvr>
                                        <p:cTn id="15" dur="500"/>
                                        <p:tgtEl>
                                          <p:spTgt spid="7">
                                            <p:graphicEl>
                                              <a:dgm id="{80B4A819-BE5D-4079-BFE1-FDC141C15DB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1FE90DBD-64E0-4EDB-A886-69C7EA163F13}"/>
                                            </p:graphicEl>
                                          </p:spTgt>
                                        </p:tgtEl>
                                        <p:attrNameLst>
                                          <p:attrName>style.visibility</p:attrName>
                                        </p:attrNameLst>
                                      </p:cBhvr>
                                      <p:to>
                                        <p:strVal val="visible"/>
                                      </p:to>
                                    </p:set>
                                    <p:animEffect transition="in" filter="fade">
                                      <p:cBhvr>
                                        <p:cTn id="18" dur="500"/>
                                        <p:tgtEl>
                                          <p:spTgt spid="7">
                                            <p:graphicEl>
                                              <a:dgm id="{1FE90DBD-64E0-4EDB-A886-69C7EA163F1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392725D5-4A53-44A4-B070-BB9738DF9C54}"/>
                                            </p:graphicEl>
                                          </p:spTgt>
                                        </p:tgtEl>
                                        <p:attrNameLst>
                                          <p:attrName>style.visibility</p:attrName>
                                        </p:attrNameLst>
                                      </p:cBhvr>
                                      <p:to>
                                        <p:strVal val="visible"/>
                                      </p:to>
                                    </p:set>
                                    <p:animEffect transition="in" filter="fade">
                                      <p:cBhvr>
                                        <p:cTn id="23" dur="500"/>
                                        <p:tgtEl>
                                          <p:spTgt spid="7">
                                            <p:graphicEl>
                                              <a:dgm id="{392725D5-4A53-44A4-B070-BB9738DF9C5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B15B4484-A7C1-487F-AB23-B8850242281C}"/>
                                            </p:graphicEl>
                                          </p:spTgt>
                                        </p:tgtEl>
                                        <p:attrNameLst>
                                          <p:attrName>style.visibility</p:attrName>
                                        </p:attrNameLst>
                                      </p:cBhvr>
                                      <p:to>
                                        <p:strVal val="visible"/>
                                      </p:to>
                                    </p:set>
                                    <p:animEffect transition="in" filter="fade">
                                      <p:cBhvr>
                                        <p:cTn id="26" dur="500"/>
                                        <p:tgtEl>
                                          <p:spTgt spid="7">
                                            <p:graphicEl>
                                              <a:dgm id="{B15B4484-A7C1-487F-AB23-B885024228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700550" y="2692365"/>
            <a:ext cx="7497151" cy="1922166"/>
          </a:xfrm>
        </p:spPr>
        <p:txBody>
          <a:bodyPr/>
          <a:lstStyle/>
          <a:p>
            <a:r>
              <a:rPr lang="en-US" sz="6000" dirty="0"/>
              <a:t>SPONSOR </a:t>
            </a:r>
            <a:br>
              <a:rPr lang="en-US" sz="6000" dirty="0"/>
            </a:br>
            <a:r>
              <a:rPr lang="en-US" sz="6000" dirty="0"/>
              <a:t>COMPLIANCE TRAINING</a:t>
            </a:r>
          </a:p>
        </p:txBody>
      </p:sp>
    </p:spTree>
    <p:extLst>
      <p:ext uri="{BB962C8B-B14F-4D97-AF65-F5344CB8AC3E}">
        <p14:creationId xmlns:p14="http://schemas.microsoft.com/office/powerpoint/2010/main" val="379943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22185" y="251934"/>
            <a:ext cx="8551776" cy="601741"/>
          </a:xfrm>
        </p:spPr>
        <p:txBody>
          <a:bodyPr/>
          <a:lstStyle/>
          <a:p>
            <a:r>
              <a:rPr lang="en-US" sz="3200" dirty="0"/>
              <a:t>What Does Compliance Approval mean?</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23</a:t>
            </a:fld>
            <a:endParaRPr lang="en-US" dirty="0"/>
          </a:p>
        </p:txBody>
      </p:sp>
      <p:graphicFrame>
        <p:nvGraphicFramePr>
          <p:cNvPr id="3" name="Diagram 2">
            <a:extLst>
              <a:ext uri="{FF2B5EF4-FFF2-40B4-BE49-F238E27FC236}">
                <a16:creationId xmlns:a16="http://schemas.microsoft.com/office/drawing/2014/main" id="{A11908E6-EC97-4A4A-8FD4-89FBA9971F6C}"/>
              </a:ext>
            </a:extLst>
          </p:cNvPr>
          <p:cNvGraphicFramePr/>
          <p:nvPr>
            <p:extLst>
              <p:ext uri="{D42A27DB-BD31-4B8C-83A1-F6EECF244321}">
                <p14:modId xmlns:p14="http://schemas.microsoft.com/office/powerpoint/2010/main" val="4127866376"/>
              </p:ext>
            </p:extLst>
          </p:nvPr>
        </p:nvGraphicFramePr>
        <p:xfrm>
          <a:off x="543206" y="1527730"/>
          <a:ext cx="7972144" cy="4463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A93A3D0-1B01-4E69-AA9C-4FE55D9ECBF6}"/>
              </a:ext>
            </a:extLst>
          </p:cNvPr>
          <p:cNvSpPr/>
          <p:nvPr/>
        </p:nvSpPr>
        <p:spPr>
          <a:xfrm>
            <a:off x="322185" y="1007309"/>
            <a:ext cx="8036885" cy="369332"/>
          </a:xfrm>
          <a:prstGeom prst="rect">
            <a:avLst/>
          </a:prstGeom>
        </p:spPr>
        <p:txBody>
          <a:bodyPr wrap="square">
            <a:spAutoFit/>
          </a:bodyPr>
          <a:lstStyle/>
          <a:p>
            <a:pPr lvl="0"/>
            <a:r>
              <a:rPr lang="en-US" b="1" dirty="0"/>
              <a:t>Research expenditures must meet 3 requirements for eligibility:</a:t>
            </a:r>
          </a:p>
        </p:txBody>
      </p:sp>
    </p:spTree>
    <p:extLst>
      <p:ext uri="{BB962C8B-B14F-4D97-AF65-F5344CB8AC3E}">
        <p14:creationId xmlns:p14="http://schemas.microsoft.com/office/powerpoint/2010/main" val="130122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C85FE574-96AF-4B95-A252-2322D3274F54}"/>
                                            </p:graphicEl>
                                          </p:spTgt>
                                        </p:tgtEl>
                                        <p:attrNameLst>
                                          <p:attrName>style.visibility</p:attrName>
                                        </p:attrNameLst>
                                      </p:cBhvr>
                                      <p:to>
                                        <p:strVal val="visible"/>
                                      </p:to>
                                    </p:set>
                                    <p:animEffect transition="in" filter="fade">
                                      <p:cBhvr>
                                        <p:cTn id="7" dur="500"/>
                                        <p:tgtEl>
                                          <p:spTgt spid="3">
                                            <p:graphicEl>
                                              <a:dgm id="{C85FE574-96AF-4B95-A252-2322D3274F5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3C17CA2-8FDC-49E1-B0BA-EBAC26C07008}"/>
                                            </p:graphicEl>
                                          </p:spTgt>
                                        </p:tgtEl>
                                        <p:attrNameLst>
                                          <p:attrName>style.visibility</p:attrName>
                                        </p:attrNameLst>
                                      </p:cBhvr>
                                      <p:to>
                                        <p:strVal val="visible"/>
                                      </p:to>
                                    </p:set>
                                    <p:animEffect transition="in" filter="fade">
                                      <p:cBhvr>
                                        <p:cTn id="12" dur="500"/>
                                        <p:tgtEl>
                                          <p:spTgt spid="3">
                                            <p:graphicEl>
                                              <a:dgm id="{E3C17CA2-8FDC-49E1-B0BA-EBAC26C070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EBBEFDCA-D350-4E52-8E3C-E91089F5EBFD}"/>
                                            </p:graphicEl>
                                          </p:spTgt>
                                        </p:tgtEl>
                                        <p:attrNameLst>
                                          <p:attrName>style.visibility</p:attrName>
                                        </p:attrNameLst>
                                      </p:cBhvr>
                                      <p:to>
                                        <p:strVal val="visible"/>
                                      </p:to>
                                    </p:set>
                                    <p:animEffect transition="in" filter="fade">
                                      <p:cBhvr>
                                        <p:cTn id="17" dur="500"/>
                                        <p:tgtEl>
                                          <p:spTgt spid="3">
                                            <p:graphicEl>
                                              <a:dgm id="{EBBEFDCA-D350-4E52-8E3C-E91089F5EB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24</a:t>
            </a:fld>
            <a:endParaRPr lang="en-US" dirty="0"/>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325121" y="1012021"/>
            <a:ext cx="8432800" cy="5588169"/>
          </a:xfrm>
        </p:spPr>
        <p:txBody>
          <a:bodyPr/>
          <a:lstStyle/>
          <a:p>
            <a:pPr marL="342900" indent="-342900">
              <a:buClr>
                <a:srgbClr val="CC0633"/>
              </a:buClr>
              <a:buFont typeface="Arial" panose="020B0604020202020204" pitchFamily="34" charset="0"/>
              <a:buChar char="•"/>
              <a:defRPr/>
            </a:pPr>
            <a:r>
              <a:rPr lang="en-US" sz="2000" dirty="0">
                <a:solidFill>
                  <a:srgbClr val="4D4D4C"/>
                </a:solidFill>
                <a:latin typeface="+mn-lt"/>
              </a:rPr>
              <a:t>The focus of this presentation is to ensure how compliance has been met with the sponsor requirements </a:t>
            </a:r>
          </a:p>
          <a:p>
            <a:pPr marL="1028700" lvl="1" indent="-342900">
              <a:buClr>
                <a:srgbClr val="CC0633"/>
              </a:buClr>
              <a:buFont typeface="Wingdings" panose="05000000000000000000" pitchFamily="2" charset="2"/>
              <a:buChar char="Ø"/>
              <a:defRPr/>
            </a:pPr>
            <a:r>
              <a:rPr lang="en-US" sz="2000" dirty="0">
                <a:solidFill>
                  <a:srgbClr val="4D4D4C"/>
                </a:solidFill>
                <a:latin typeface="+mn-lt"/>
              </a:rPr>
              <a:t>Once this is completed, the eligible cost can be processed</a:t>
            </a:r>
          </a:p>
          <a:p>
            <a:pPr lvl="1" indent="-342900">
              <a:buClr>
                <a:srgbClr val="CC0633"/>
              </a:buClr>
              <a:defRPr/>
            </a:pPr>
            <a:endParaRPr lang="en-US" sz="2000" dirty="0">
              <a:solidFill>
                <a:srgbClr val="4D4D4C"/>
              </a:solidFill>
              <a:latin typeface="+mn-lt"/>
            </a:endParaRPr>
          </a:p>
          <a:p>
            <a:pPr marL="342900" indent="-342900">
              <a:buClr>
                <a:srgbClr val="CC0633"/>
              </a:buClr>
              <a:buFont typeface="Arial" panose="020B0604020202020204" pitchFamily="34" charset="0"/>
              <a:buChar char="•"/>
              <a:defRPr/>
            </a:pPr>
            <a:r>
              <a:rPr lang="en-US" sz="2000" dirty="0">
                <a:solidFill>
                  <a:srgbClr val="4D4D4C"/>
                </a:solidFill>
                <a:latin typeface="+mn-lt"/>
              </a:rPr>
              <a:t>A major source of funding comes from Tri-Agency projects which will follow the SFU policy framework:</a:t>
            </a:r>
          </a:p>
          <a:p>
            <a:pPr lvl="1" indent="-342900">
              <a:defRPr/>
            </a:pPr>
            <a:endParaRPr lang="en-US" sz="2000" dirty="0">
              <a:solidFill>
                <a:srgbClr val="4D4D4C"/>
              </a:solidFill>
              <a:latin typeface="Trebuchet MS" panose="020B0603020202020204" pitchFamily="34" charset="0"/>
            </a:endParaRPr>
          </a:p>
          <a:p>
            <a:pPr marL="1412875" lvl="1" indent="-1069975">
              <a:defRPr/>
            </a:pPr>
            <a:endParaRPr lang="en-US" sz="2000" dirty="0">
              <a:solidFill>
                <a:srgbClr val="4D4D4C"/>
              </a:solidFill>
              <a:latin typeface="Trebuchet MS" panose="020B0603020202020204" pitchFamily="34" charset="0"/>
            </a:endParaRPr>
          </a:p>
          <a:p>
            <a:pPr marL="1412875" lvl="1" indent="-1069975">
              <a:defRPr/>
            </a:pPr>
            <a:endParaRPr lang="en-US" sz="2000" dirty="0">
              <a:solidFill>
                <a:srgbClr val="4D4D4C"/>
              </a:solidFill>
              <a:latin typeface="Trebuchet MS" panose="020B0603020202020204" pitchFamily="34" charset="0"/>
            </a:endParaRPr>
          </a:p>
          <a:p>
            <a:pPr lvl="1" indent="-342900">
              <a:defRPr/>
            </a:pPr>
            <a:endParaRPr lang="en-US" sz="2000" dirty="0">
              <a:solidFill>
                <a:srgbClr val="4D4D4C"/>
              </a:solidFill>
              <a:latin typeface="Trebuchet MS" panose="020B0603020202020204" pitchFamily="34" charset="0"/>
            </a:endParaRPr>
          </a:p>
          <a:p>
            <a:pPr lvl="1" indent="-342900">
              <a:defRPr/>
            </a:pPr>
            <a:endParaRPr lang="en-US" sz="2100" dirty="0">
              <a:solidFill>
                <a:srgbClr val="4D4D4C"/>
              </a:solidFill>
              <a:latin typeface="Trebuchet MS" panose="020B0603020202020204" pitchFamily="34" charset="0"/>
            </a:endParaRPr>
          </a:p>
          <a:p>
            <a:pPr marL="1069975" indent="-1069975" defTabSz="914400">
              <a:spcBef>
                <a:spcPts val="500"/>
              </a:spcBef>
              <a:buFont typeface="Arial" panose="020B0604020202020204" pitchFamily="34" charset="0"/>
              <a:buChar char="•"/>
              <a:defRPr/>
            </a:pPr>
            <a:endParaRPr lang="en-US" sz="2300" dirty="0">
              <a:solidFill>
                <a:srgbClr val="4D4D4C"/>
              </a:solidFill>
              <a:latin typeface="Trebuchet MS" panose="020B0603020202020204" pitchFamily="34" charset="0"/>
            </a:endParaRPr>
          </a:p>
        </p:txBody>
      </p:sp>
      <p:pic>
        <p:nvPicPr>
          <p:cNvPr id="6" name="Picture 5"/>
          <p:cNvPicPr>
            <a:picLocks noChangeAspect="1"/>
          </p:cNvPicPr>
          <p:nvPr/>
        </p:nvPicPr>
        <p:blipFill rotWithShape="1">
          <a:blip r:embed="rId3"/>
          <a:srcRect l="14695"/>
          <a:stretch/>
        </p:blipFill>
        <p:spPr>
          <a:xfrm>
            <a:off x="1282065" y="3191303"/>
            <a:ext cx="4358004" cy="3503347"/>
          </a:xfrm>
          <a:prstGeom prst="rect">
            <a:avLst/>
          </a:prstGeom>
        </p:spPr>
      </p:pic>
    </p:spTree>
    <p:extLst>
      <p:ext uri="{BB962C8B-B14F-4D97-AF65-F5344CB8AC3E}">
        <p14:creationId xmlns:p14="http://schemas.microsoft.com/office/powerpoint/2010/main" val="38742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55600" y="163350"/>
            <a:ext cx="8551776" cy="601741"/>
          </a:xfrm>
        </p:spPr>
        <p:txBody>
          <a:bodyPr/>
          <a:lstStyle/>
          <a:p>
            <a:r>
              <a:rPr lang="en-US" sz="3200" dirty="0"/>
              <a:t>Sponsor-Specific Requirements</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25</a:t>
            </a:fld>
            <a:endParaRPr lang="en-US" dirty="0"/>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355600" y="1611796"/>
            <a:ext cx="8432800" cy="3634407"/>
          </a:xfrm>
        </p:spPr>
        <p:txBody>
          <a:bodyPr/>
          <a:lstStyle/>
          <a:p>
            <a:pPr marL="342900" indent="-342900">
              <a:buClr>
                <a:srgbClr val="CC0633"/>
              </a:buClr>
              <a:buFont typeface="Arial" panose="020B0604020202020204" pitchFamily="34" charset="0"/>
              <a:buChar char="•"/>
              <a:defRPr/>
            </a:pPr>
            <a:r>
              <a:rPr lang="en-US" sz="2400" dirty="0">
                <a:solidFill>
                  <a:srgbClr val="4D4D4C"/>
                </a:solidFill>
                <a:latin typeface="+mn-lt"/>
              </a:rPr>
              <a:t>The purpose of the next few slides is to provide context for sponsors specific to your faculty: </a:t>
            </a:r>
          </a:p>
          <a:p>
            <a:pPr>
              <a:buClr>
                <a:srgbClr val="CC0633"/>
              </a:buClr>
              <a:defRPr/>
            </a:pPr>
            <a:endParaRPr lang="en-US" sz="2400" dirty="0">
              <a:solidFill>
                <a:srgbClr val="4D4D4C"/>
              </a:solidFill>
              <a:latin typeface="+mn-lt"/>
            </a:endParaRPr>
          </a:p>
          <a:p>
            <a:pPr marL="1028700" lvl="1" indent="-342900">
              <a:buClr>
                <a:srgbClr val="CC0633"/>
              </a:buClr>
              <a:buFont typeface="Wingdings" panose="05000000000000000000" pitchFamily="2" charset="2"/>
              <a:buChar char="Ø"/>
              <a:defRPr/>
            </a:pPr>
            <a:r>
              <a:rPr lang="en-US" dirty="0">
                <a:solidFill>
                  <a:srgbClr val="4D4D4C"/>
                </a:solidFill>
                <a:latin typeface="Calibri" panose="020F0502020204030204"/>
              </a:rPr>
              <a:t>Identify key considerations on whether sponsor requirements are similar to SFU policy or Tri-Agency guidelines  </a:t>
            </a:r>
          </a:p>
          <a:p>
            <a:pPr lvl="1" indent="0">
              <a:buClr>
                <a:srgbClr val="CC0633"/>
              </a:buClr>
              <a:buNone/>
              <a:defRPr/>
            </a:pPr>
            <a:endParaRPr lang="en-US" dirty="0">
              <a:solidFill>
                <a:srgbClr val="4D4D4C"/>
              </a:solidFill>
              <a:latin typeface="+mn-lt"/>
            </a:endParaRPr>
          </a:p>
          <a:p>
            <a:pPr marL="1028700" lvl="1" indent="-342900">
              <a:buClr>
                <a:srgbClr val="CC0633"/>
              </a:buClr>
              <a:buFont typeface="Wingdings" panose="05000000000000000000" pitchFamily="2" charset="2"/>
              <a:buChar char="Ø"/>
              <a:defRPr/>
            </a:pPr>
            <a:r>
              <a:rPr lang="en-US" dirty="0">
                <a:solidFill>
                  <a:srgbClr val="4D4D4C"/>
                </a:solidFill>
                <a:latin typeface="+mn-lt"/>
              </a:rPr>
              <a:t>Identify </a:t>
            </a:r>
            <a:r>
              <a:rPr lang="en-US" dirty="0" smtClean="0">
                <a:solidFill>
                  <a:srgbClr val="4D4D4C"/>
                </a:solidFill>
                <a:latin typeface="+mn-lt"/>
              </a:rPr>
              <a:t>current sponsors </a:t>
            </a:r>
            <a:r>
              <a:rPr lang="en-US" dirty="0">
                <a:solidFill>
                  <a:srgbClr val="4D4D4C"/>
                </a:solidFill>
                <a:latin typeface="+mn-lt"/>
              </a:rPr>
              <a:t>that have limits on detailed budget line items </a:t>
            </a:r>
            <a:endParaRPr lang="en-US" dirty="0" smtClean="0">
              <a:solidFill>
                <a:srgbClr val="4D4D4C"/>
              </a:solidFill>
              <a:latin typeface="+mn-lt"/>
            </a:endParaRPr>
          </a:p>
          <a:p>
            <a:pPr marL="1028700" lvl="1" indent="-342900">
              <a:buClr>
                <a:srgbClr val="CC0633"/>
              </a:buClr>
              <a:buFont typeface="Wingdings" panose="05000000000000000000" pitchFamily="2" charset="2"/>
              <a:buChar char="Ø"/>
              <a:defRPr/>
            </a:pPr>
            <a:endParaRPr lang="en-US" dirty="0">
              <a:solidFill>
                <a:srgbClr val="4D4D4C"/>
              </a:solidFill>
              <a:latin typeface="+mn-lt"/>
            </a:endParaRPr>
          </a:p>
          <a:p>
            <a:pPr marL="1028700" lvl="1" indent="-342900">
              <a:buClr>
                <a:srgbClr val="CC0633"/>
              </a:buClr>
              <a:buFont typeface="Wingdings" panose="05000000000000000000" pitchFamily="2" charset="2"/>
              <a:buChar char="Ø"/>
              <a:defRPr/>
            </a:pPr>
            <a:endParaRPr lang="en-US" dirty="0">
              <a:solidFill>
                <a:srgbClr val="4D4D4C"/>
              </a:solidFill>
              <a:latin typeface="+mn-lt"/>
            </a:endParaRPr>
          </a:p>
          <a:p>
            <a:pPr lvl="1" indent="0">
              <a:buClr>
                <a:srgbClr val="CC0633"/>
              </a:buClr>
              <a:buNone/>
              <a:defRPr/>
            </a:pPr>
            <a:endParaRPr lang="en-US" sz="2000" dirty="0">
              <a:solidFill>
                <a:srgbClr val="4D4D4C"/>
              </a:solidFill>
              <a:latin typeface="+mn-lt"/>
            </a:endParaRPr>
          </a:p>
          <a:p>
            <a:pPr marL="1028700" lvl="1" indent="-342900">
              <a:buClr>
                <a:srgbClr val="CC0633"/>
              </a:buClr>
              <a:buFont typeface="Wingdings" panose="05000000000000000000" pitchFamily="2" charset="2"/>
              <a:buChar char="Ø"/>
              <a:defRPr/>
            </a:pPr>
            <a:endParaRPr lang="en-US" sz="2000" dirty="0">
              <a:solidFill>
                <a:srgbClr val="4D4D4C"/>
              </a:solidFill>
              <a:latin typeface="+mn-lt"/>
            </a:endParaRPr>
          </a:p>
          <a:p>
            <a:pPr marL="342900" lvl="1" indent="0">
              <a:buNone/>
              <a:defRPr/>
            </a:pPr>
            <a:endParaRPr lang="en-US" sz="2000" dirty="0">
              <a:solidFill>
                <a:srgbClr val="4D4D4C"/>
              </a:solidFill>
              <a:latin typeface="Trebuchet MS" panose="020B0603020202020204" pitchFamily="34" charset="0"/>
            </a:endParaRPr>
          </a:p>
          <a:p>
            <a:pPr marL="1412875" lvl="1" indent="-1069975">
              <a:defRPr/>
            </a:pPr>
            <a:endParaRPr lang="en-US" sz="2000" dirty="0">
              <a:solidFill>
                <a:srgbClr val="4D4D4C"/>
              </a:solidFill>
              <a:latin typeface="Trebuchet MS" panose="020B0603020202020204" pitchFamily="34" charset="0"/>
            </a:endParaRPr>
          </a:p>
          <a:p>
            <a:pPr marL="1412875" lvl="1" indent="-1069975">
              <a:defRPr/>
            </a:pPr>
            <a:endParaRPr lang="en-US" sz="2000" dirty="0">
              <a:solidFill>
                <a:srgbClr val="4D4D4C"/>
              </a:solidFill>
              <a:latin typeface="Trebuchet MS" panose="020B0603020202020204" pitchFamily="34" charset="0"/>
            </a:endParaRPr>
          </a:p>
          <a:p>
            <a:pPr lvl="1" indent="-342900">
              <a:defRPr/>
            </a:pPr>
            <a:endParaRPr lang="en-US" sz="2000" dirty="0">
              <a:solidFill>
                <a:srgbClr val="4D4D4C"/>
              </a:solidFill>
              <a:latin typeface="Trebuchet MS" panose="020B0603020202020204" pitchFamily="34" charset="0"/>
            </a:endParaRPr>
          </a:p>
          <a:p>
            <a:pPr lvl="1" indent="-342900">
              <a:defRPr/>
            </a:pPr>
            <a:endParaRPr lang="en-US" sz="2100" dirty="0">
              <a:solidFill>
                <a:srgbClr val="4D4D4C"/>
              </a:solidFill>
              <a:latin typeface="Trebuchet MS" panose="020B0603020202020204" pitchFamily="34" charset="0"/>
            </a:endParaRPr>
          </a:p>
          <a:p>
            <a:pPr marL="1069975" indent="-1069975" defTabSz="914400">
              <a:spcBef>
                <a:spcPts val="500"/>
              </a:spcBef>
              <a:buFont typeface="Arial" panose="020B0604020202020204" pitchFamily="34" charset="0"/>
              <a:buChar char="•"/>
              <a:defRPr/>
            </a:pPr>
            <a:endParaRPr lang="en-US" sz="2300" dirty="0">
              <a:solidFill>
                <a:srgbClr val="4D4D4C"/>
              </a:solidFill>
              <a:latin typeface="Trebuchet MS" panose="020B0603020202020204" pitchFamily="34" charset="0"/>
            </a:endParaRPr>
          </a:p>
        </p:txBody>
      </p:sp>
    </p:spTree>
    <p:extLst>
      <p:ext uri="{BB962C8B-B14F-4D97-AF65-F5344CB8AC3E}">
        <p14:creationId xmlns:p14="http://schemas.microsoft.com/office/powerpoint/2010/main" val="379177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848208" y="2983665"/>
            <a:ext cx="4193575" cy="890670"/>
          </a:xfrm>
        </p:spPr>
        <p:txBody>
          <a:bodyPr/>
          <a:lstStyle/>
          <a:p>
            <a:r>
              <a:rPr lang="en-US" sz="6000" dirty="0"/>
              <a:t>QUESTIONS?</a:t>
            </a:r>
          </a:p>
        </p:txBody>
      </p:sp>
      <p:pic>
        <p:nvPicPr>
          <p:cNvPr id="6" name="Graphic 5" descr="Customer review">
            <a:extLst>
              <a:ext uri="{FF2B5EF4-FFF2-40B4-BE49-F238E27FC236}">
                <a16:creationId xmlns:a16="http://schemas.microsoft.com/office/drawing/2014/main" id="{DDF37FFD-037F-2D4B-8DDE-979D2AB2EF5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25862" y="2181099"/>
            <a:ext cx="2800601" cy="2800601"/>
          </a:xfrm>
          <a:prstGeom prst="rect">
            <a:avLst/>
          </a:prstGeom>
        </p:spPr>
      </p:pic>
    </p:spTree>
    <p:extLst>
      <p:ext uri="{BB962C8B-B14F-4D97-AF65-F5344CB8AC3E}">
        <p14:creationId xmlns:p14="http://schemas.microsoft.com/office/powerpoint/2010/main" val="2954523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700550" y="2021747"/>
            <a:ext cx="7497151" cy="2592784"/>
          </a:xfrm>
        </p:spPr>
        <p:txBody>
          <a:bodyPr/>
          <a:lstStyle/>
          <a:p>
            <a:r>
              <a:rPr lang="en-US" sz="6000" dirty="0"/>
              <a:t>WALKTHROUGH </a:t>
            </a:r>
            <a:br>
              <a:rPr lang="en-US" sz="6000" dirty="0"/>
            </a:br>
            <a:r>
              <a:rPr lang="en-US" sz="6000" dirty="0"/>
              <a:t>PROJECT</a:t>
            </a:r>
            <a:br>
              <a:rPr lang="en-US" sz="6000" dirty="0"/>
            </a:br>
            <a:r>
              <a:rPr lang="en-US" sz="6000" dirty="0"/>
              <a:t>EXAMPLES</a:t>
            </a:r>
          </a:p>
        </p:txBody>
      </p:sp>
    </p:spTree>
    <p:extLst>
      <p:ext uri="{BB962C8B-B14F-4D97-AF65-F5344CB8AC3E}">
        <p14:creationId xmlns:p14="http://schemas.microsoft.com/office/powerpoint/2010/main" val="3632234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36D237-99A2-465F-8236-D7377C130BF7}"/>
              </a:ext>
            </a:extLst>
          </p:cNvPr>
          <p:cNvSpPr>
            <a:spLocks noGrp="1"/>
          </p:cNvSpPr>
          <p:nvPr>
            <p:ph type="title"/>
          </p:nvPr>
        </p:nvSpPr>
        <p:spPr>
          <a:xfrm>
            <a:off x="55245" y="150386"/>
            <a:ext cx="7886700" cy="849423"/>
          </a:xfrm>
        </p:spPr>
        <p:txBody>
          <a:bodyPr/>
          <a:lstStyle/>
          <a:p>
            <a:r>
              <a:rPr lang="en-US" sz="4000" dirty="0"/>
              <a:t>WALKTHROUGH PROJECT EXAMPLES</a:t>
            </a:r>
            <a:endParaRPr lang="en-CA" sz="4000" dirty="0"/>
          </a:p>
        </p:txBody>
      </p:sp>
      <p:sp>
        <p:nvSpPr>
          <p:cNvPr id="4" name="Text Placeholder 3">
            <a:extLst>
              <a:ext uri="{FF2B5EF4-FFF2-40B4-BE49-F238E27FC236}">
                <a16:creationId xmlns:a16="http://schemas.microsoft.com/office/drawing/2014/main" id="{4DBF008F-DFF2-4B47-AEFD-0A58CE65ACE4}"/>
              </a:ext>
            </a:extLst>
          </p:cNvPr>
          <p:cNvSpPr>
            <a:spLocks noGrp="1"/>
          </p:cNvSpPr>
          <p:nvPr>
            <p:ph type="body" sz="quarter" idx="11"/>
          </p:nvPr>
        </p:nvSpPr>
        <p:spPr>
          <a:xfrm>
            <a:off x="553085" y="1778000"/>
            <a:ext cx="8037830" cy="3037840"/>
          </a:xfrm>
        </p:spPr>
        <p:txBody>
          <a:bodyPr/>
          <a:lstStyle/>
          <a:p>
            <a:r>
              <a:rPr lang="en-US" sz="2000" dirty="0">
                <a:latin typeface="+mn-lt"/>
              </a:rPr>
              <a:t>Today, we are going to walk you through the following examples: </a:t>
            </a:r>
          </a:p>
          <a:p>
            <a:endParaRPr lang="en-US" sz="2000" dirty="0">
              <a:latin typeface="+mn-lt"/>
            </a:endParaRPr>
          </a:p>
          <a:p>
            <a:pPr marL="457200" indent="-457200">
              <a:buFont typeface="+mj-lt"/>
              <a:buAutoNum type="arabicPeriod"/>
            </a:pPr>
            <a:r>
              <a:rPr lang="en-US" sz="2000" b="0" dirty="0">
                <a:latin typeface="+mn-lt"/>
              </a:rPr>
              <a:t>Project Set-up</a:t>
            </a:r>
          </a:p>
          <a:p>
            <a:pPr marL="457200" indent="-457200">
              <a:buFont typeface="+mj-lt"/>
              <a:buAutoNum type="arabicPeriod"/>
            </a:pPr>
            <a:r>
              <a:rPr lang="en-US" sz="2000" b="0" dirty="0">
                <a:latin typeface="+mn-lt"/>
              </a:rPr>
              <a:t>Expense Approval: Consideration By Budget Line Item</a:t>
            </a:r>
          </a:p>
          <a:p>
            <a:pPr marL="457200" indent="-457200">
              <a:buFont typeface="+mj-lt"/>
              <a:buAutoNum type="arabicPeriod"/>
            </a:pPr>
            <a:r>
              <a:rPr lang="en-US" sz="2000" b="0" dirty="0">
                <a:latin typeface="+mn-lt"/>
              </a:rPr>
              <a:t>Expense Approval: Consideration By Amount of Budget Line Item</a:t>
            </a:r>
          </a:p>
          <a:p>
            <a:pPr marL="457200" indent="-457200">
              <a:buFont typeface="+mj-lt"/>
              <a:buAutoNum type="arabicPeriod"/>
            </a:pPr>
            <a:r>
              <a:rPr lang="en-US" sz="2000" b="0" dirty="0">
                <a:latin typeface="+mn-lt"/>
              </a:rPr>
              <a:t>Expense Approval: Consideration By Specific Budget Cost</a:t>
            </a:r>
          </a:p>
          <a:p>
            <a:pPr marL="514350" indent="-514350">
              <a:buAutoNum type="arabicParenR"/>
            </a:pPr>
            <a:endParaRPr lang="en-US" sz="2400" dirty="0">
              <a:latin typeface="+mn-lt"/>
            </a:endParaRPr>
          </a:p>
        </p:txBody>
      </p:sp>
      <p:sp>
        <p:nvSpPr>
          <p:cNvPr id="2" name="Slide Number Placeholder 1">
            <a:extLst>
              <a:ext uri="{FF2B5EF4-FFF2-40B4-BE49-F238E27FC236}">
                <a16:creationId xmlns:a16="http://schemas.microsoft.com/office/drawing/2014/main" id="{A5951C63-EDEC-4DF5-89FB-CEBE18A7C779}"/>
              </a:ext>
            </a:extLst>
          </p:cNvPr>
          <p:cNvSpPr>
            <a:spLocks noGrp="1"/>
          </p:cNvSpPr>
          <p:nvPr>
            <p:ph type="sldNum" sz="quarter" idx="10"/>
          </p:nvPr>
        </p:nvSpPr>
        <p:spPr/>
        <p:txBody>
          <a:bodyPr/>
          <a:lstStyle/>
          <a:p>
            <a:r>
              <a:rPr lang="en-US"/>
              <a:t>SIMON FRASER UNIVERSITY   </a:t>
            </a:r>
            <a:fld id="{45E0C454-F75C-A944-8BC1-78DA56BBB239}" type="slidenum">
              <a:rPr lang="en-US" smtClean="0"/>
              <a:pPr/>
              <a:t>28</a:t>
            </a:fld>
            <a:endParaRPr lang="en-US" dirty="0"/>
          </a:p>
        </p:txBody>
      </p:sp>
    </p:spTree>
    <p:extLst>
      <p:ext uri="{BB962C8B-B14F-4D97-AF65-F5344CB8AC3E}">
        <p14:creationId xmlns:p14="http://schemas.microsoft.com/office/powerpoint/2010/main" val="356636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352203" y="2335531"/>
            <a:ext cx="5740253" cy="2186938"/>
          </a:xfrm>
        </p:spPr>
        <p:txBody>
          <a:bodyPr/>
          <a:lstStyle/>
          <a:p>
            <a:r>
              <a:rPr lang="en-US" sz="4800" dirty="0"/>
              <a:t>EXAMPLE #1</a:t>
            </a:r>
            <a:br>
              <a:rPr lang="en-US" sz="4800" dirty="0"/>
            </a:br>
            <a:r>
              <a:rPr lang="en-US" sz="4800" dirty="0"/>
              <a:t/>
            </a:r>
            <a:br>
              <a:rPr lang="en-US" sz="4800" dirty="0"/>
            </a:br>
            <a:r>
              <a:rPr lang="en-US" sz="4800" dirty="0"/>
              <a:t>PROJECT </a:t>
            </a:r>
            <a:br>
              <a:rPr lang="en-US" sz="4800" dirty="0"/>
            </a:br>
            <a:r>
              <a:rPr lang="en-US" sz="4800" dirty="0"/>
              <a:t>SET-UP NOTES</a:t>
            </a:r>
            <a:r>
              <a:rPr lang="en-US" sz="6000" dirty="0"/>
              <a:t/>
            </a:r>
            <a:br>
              <a:rPr lang="en-US" sz="6000" dirty="0"/>
            </a:br>
            <a:endParaRPr lang="en-US" sz="6000" dirty="0"/>
          </a:p>
        </p:txBody>
      </p:sp>
    </p:spTree>
    <p:extLst>
      <p:ext uri="{BB962C8B-B14F-4D97-AF65-F5344CB8AC3E}">
        <p14:creationId xmlns:p14="http://schemas.microsoft.com/office/powerpoint/2010/main" val="1113804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0344" y="1381675"/>
            <a:ext cx="9631730" cy="3796938"/>
          </a:xfrm>
        </p:spPr>
        <p:txBody>
          <a:bodyPr vert="horz" lIns="91440" tIns="45720" rIns="91440" bIns="45720" rtlCol="0" anchor="ctr">
            <a:normAutofit/>
          </a:bodyPr>
          <a:lstStyle/>
          <a:p>
            <a:r>
              <a:rPr lang="en-US" sz="5400" dirty="0"/>
              <a:t>RESEARCH ENTERPRISE SYSTEM (RES) PROGRAM </a:t>
            </a:r>
            <a:br>
              <a:rPr lang="en-US" sz="5400" dirty="0"/>
            </a:br>
            <a:r>
              <a:rPr lang="en-US" sz="5400" dirty="0"/>
              <a:t>BACKGROUND</a:t>
            </a:r>
            <a:endParaRPr lang="en-US" sz="5400" kern="1200" dirty="0">
              <a:solidFill>
                <a:schemeClr val="bg1"/>
              </a:solidFill>
            </a:endParaRPr>
          </a:p>
        </p:txBody>
      </p:sp>
    </p:spTree>
    <p:extLst>
      <p:ext uri="{BB962C8B-B14F-4D97-AF65-F5344CB8AC3E}">
        <p14:creationId xmlns:p14="http://schemas.microsoft.com/office/powerpoint/2010/main" val="116251493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120357" y="93695"/>
            <a:ext cx="7886700" cy="601741"/>
          </a:xfrm>
        </p:spPr>
        <p:txBody>
          <a:bodyPr/>
          <a:lstStyle/>
          <a:p>
            <a:r>
              <a:rPr lang="en-US" sz="3600" dirty="0"/>
              <a:t>Project Set-up Notes Process</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30</a:t>
            </a:fld>
            <a:endParaRPr lang="en-US" dirty="0"/>
          </a:p>
        </p:txBody>
      </p:sp>
      <p:sp>
        <p:nvSpPr>
          <p:cNvPr id="6" name="Title 1"/>
          <p:cNvSpPr txBox="1">
            <a:spLocks/>
          </p:cNvSpPr>
          <p:nvPr/>
        </p:nvSpPr>
        <p:spPr>
          <a:xfrm>
            <a:off x="149415" y="603181"/>
            <a:ext cx="7243105" cy="487125"/>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600" kern="1200">
                <a:solidFill>
                  <a:srgbClr val="CC0633"/>
                </a:solidFill>
                <a:latin typeface="Impact" panose="020B0806030902050204" pitchFamily="34" charset="0"/>
                <a:ea typeface="+mj-ea"/>
                <a:cs typeface="+mj-cs"/>
              </a:defRPr>
            </a:lvl1pPr>
          </a:lstStyle>
          <a:p>
            <a:r>
              <a:rPr lang="en-US" sz="1600" b="1" dirty="0">
                <a:solidFill>
                  <a:schemeClr val="tx1"/>
                </a:solidFill>
                <a:latin typeface="Arial" panose="020B0604020202020204" pitchFamily="34" charset="0"/>
                <a:cs typeface="Arial" panose="020B0604020202020204" pitchFamily="34" charset="0"/>
              </a:rPr>
              <a:t>Current State – Project Set-up Notes Process</a:t>
            </a:r>
          </a:p>
        </p:txBody>
      </p:sp>
      <p:sp>
        <p:nvSpPr>
          <p:cNvPr id="66" name="Slide Number Placeholder 2"/>
          <p:cNvSpPr txBox="1">
            <a:spLocks/>
          </p:cNvSpPr>
          <p:nvPr/>
        </p:nvSpPr>
        <p:spPr>
          <a:xfrm>
            <a:off x="5372711" y="7845838"/>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525">
                <a:latin typeface="Calibri" panose="020F0502020204030204"/>
              </a:rPr>
              <a:t>SIMON FRASER UNIVERSITY   </a:t>
            </a:r>
            <a:fld id="{45E0C454-F75C-A944-8BC1-78DA56BBB239}" type="slidenum">
              <a:rPr lang="en-US" sz="525" smtClean="0">
                <a:latin typeface="Calibri" panose="020F0502020204030204"/>
              </a:rPr>
              <a:pPr>
                <a:defRPr/>
              </a:pPr>
              <a:t>30</a:t>
            </a:fld>
            <a:endParaRPr lang="en-US" sz="525" dirty="0">
              <a:latin typeface="Calibri" panose="020F0502020204030204"/>
            </a:endParaRPr>
          </a:p>
        </p:txBody>
      </p:sp>
      <p:pic>
        <p:nvPicPr>
          <p:cNvPr id="136" name="Picture 135">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417190" y="1126314"/>
            <a:ext cx="538330" cy="516797"/>
          </a:xfrm>
          <a:prstGeom prst="rect">
            <a:avLst/>
          </a:prstGeom>
          <a:ln w="22225">
            <a:solidFill>
              <a:srgbClr val="00B050"/>
            </a:solidFill>
          </a:ln>
        </p:spPr>
      </p:pic>
      <p:cxnSp>
        <p:nvCxnSpPr>
          <p:cNvPr id="139" name="Straight Arrow Connector 138">
            <a:extLst>
              <a:ext uri="{FF2B5EF4-FFF2-40B4-BE49-F238E27FC236}">
                <a16:creationId xmlns:a16="http://schemas.microsoft.com/office/drawing/2014/main" id="{D3E19C85-4A29-F741-89A0-1B722548E9A3}"/>
              </a:ext>
            </a:extLst>
          </p:cNvPr>
          <p:cNvCxnSpPr>
            <a:cxnSpLocks/>
          </p:cNvCxnSpPr>
          <p:nvPr/>
        </p:nvCxnSpPr>
        <p:spPr>
          <a:xfrm flipV="1">
            <a:off x="1032317" y="1409071"/>
            <a:ext cx="2355658" cy="15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81D23D60-C126-1542-8DEB-755FDA13ACBD}"/>
              </a:ext>
            </a:extLst>
          </p:cNvPr>
          <p:cNvSpPr txBox="1"/>
          <p:nvPr/>
        </p:nvSpPr>
        <p:spPr>
          <a:xfrm>
            <a:off x="1588837" y="2723582"/>
            <a:ext cx="1062990" cy="600164"/>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r>
              <a:rPr lang="en-US" sz="825" dirty="0">
                <a:solidFill>
                  <a:prstClr val="black"/>
                </a:solidFill>
                <a:latin typeface="Calibri" panose="020F0502020204030204"/>
              </a:rPr>
              <a:t>Provides input on project setup</a:t>
            </a:r>
          </a:p>
        </p:txBody>
      </p:sp>
      <p:sp>
        <p:nvSpPr>
          <p:cNvPr id="142" name="TextBox 141">
            <a:extLst>
              <a:ext uri="{FF2B5EF4-FFF2-40B4-BE49-F238E27FC236}">
                <a16:creationId xmlns:a16="http://schemas.microsoft.com/office/drawing/2014/main" id="{1D09628E-C5A2-E342-8222-D6AD3A0555D9}"/>
              </a:ext>
            </a:extLst>
          </p:cNvPr>
          <p:cNvSpPr txBox="1"/>
          <p:nvPr/>
        </p:nvSpPr>
        <p:spPr>
          <a:xfrm>
            <a:off x="8003381" y="1084630"/>
            <a:ext cx="1065602" cy="600164"/>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Setup Notes</a:t>
            </a:r>
          </a:p>
          <a:p>
            <a:pPr algn="ctr">
              <a:defRPr/>
            </a:pPr>
            <a:r>
              <a:rPr lang="en-US" sz="825" dirty="0">
                <a:solidFill>
                  <a:prstClr val="black"/>
                </a:solidFill>
                <a:latin typeface="Calibri" panose="020F0502020204030204"/>
              </a:rPr>
              <a:t>Notes added to project as an attachment in PS</a:t>
            </a:r>
            <a:endParaRPr lang="en-US" sz="788" dirty="0">
              <a:solidFill>
                <a:prstClr val="black"/>
              </a:solidFill>
              <a:latin typeface="Calibri" panose="020F0502020204030204"/>
            </a:endParaRPr>
          </a:p>
        </p:txBody>
      </p:sp>
      <p:sp>
        <p:nvSpPr>
          <p:cNvPr id="146" name="TextBox 145">
            <a:extLst>
              <a:ext uri="{FF2B5EF4-FFF2-40B4-BE49-F238E27FC236}">
                <a16:creationId xmlns:a16="http://schemas.microsoft.com/office/drawing/2014/main" id="{81D23D60-C126-1542-8DEB-755FDA13ACBD}"/>
              </a:ext>
            </a:extLst>
          </p:cNvPr>
          <p:cNvSpPr txBox="1"/>
          <p:nvPr/>
        </p:nvSpPr>
        <p:spPr>
          <a:xfrm>
            <a:off x="191344" y="1762565"/>
            <a:ext cx="1062990" cy="825547"/>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RS/ISA</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Negotiates agreements, sets up project budgets and highlights financial terms</a:t>
            </a:r>
            <a:endParaRPr lang="en-US" sz="825" dirty="0">
              <a:solidFill>
                <a:prstClr val="black"/>
              </a:solidFill>
              <a:latin typeface="Calibri" panose="020F0502020204030204"/>
            </a:endParaRPr>
          </a:p>
        </p:txBody>
      </p:sp>
      <p:pic>
        <p:nvPicPr>
          <p:cNvPr id="147" name="Picture 146">
            <a:extLst>
              <a:ext uri="{FF2B5EF4-FFF2-40B4-BE49-F238E27FC236}">
                <a16:creationId xmlns:a16="http://schemas.microsoft.com/office/drawing/2014/main" id="{396644EB-6499-C646-98DB-82F41E026534}"/>
              </a:ext>
            </a:extLst>
          </p:cNvPr>
          <p:cNvPicPr>
            <a:picLocks noChangeAspect="1"/>
          </p:cNvPicPr>
          <p:nvPr/>
        </p:nvPicPr>
        <p:blipFill>
          <a:blip r:embed="rId3"/>
          <a:stretch>
            <a:fillRect/>
          </a:stretch>
        </p:blipFill>
        <p:spPr>
          <a:xfrm>
            <a:off x="3462692" y="1210648"/>
            <a:ext cx="542460" cy="520762"/>
          </a:xfrm>
          <a:prstGeom prst="rect">
            <a:avLst/>
          </a:prstGeom>
          <a:ln w="22225">
            <a:solidFill>
              <a:srgbClr val="FFFF00"/>
            </a:solidFill>
          </a:ln>
        </p:spPr>
      </p:pic>
      <p:sp>
        <p:nvSpPr>
          <p:cNvPr id="148" name="TextBox 147">
            <a:extLst>
              <a:ext uri="{FF2B5EF4-FFF2-40B4-BE49-F238E27FC236}">
                <a16:creationId xmlns:a16="http://schemas.microsoft.com/office/drawing/2014/main" id="{5E1CC1CC-6E01-2E4C-9428-B985ADFB2D7A}"/>
              </a:ext>
            </a:extLst>
          </p:cNvPr>
          <p:cNvSpPr txBox="1"/>
          <p:nvPr/>
        </p:nvSpPr>
        <p:spPr>
          <a:xfrm>
            <a:off x="3082368" y="1774400"/>
            <a:ext cx="1303108" cy="854080"/>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Research Accounting</a:t>
            </a:r>
          </a:p>
          <a:p>
            <a:pPr algn="ctr">
              <a:defRPr/>
            </a:pPr>
            <a:r>
              <a:rPr lang="en-US" sz="825" dirty="0">
                <a:solidFill>
                  <a:prstClr val="black"/>
                </a:solidFill>
                <a:latin typeface="Calibri" panose="020F0502020204030204"/>
              </a:rPr>
              <a:t>Uses financial information provided by RS/ISA and knowledge of sponsors to identify points for consideration  </a:t>
            </a:r>
          </a:p>
        </p:txBody>
      </p:sp>
      <p:cxnSp>
        <p:nvCxnSpPr>
          <p:cNvPr id="149" name="Straight Arrow Connector 148">
            <a:extLst>
              <a:ext uri="{FF2B5EF4-FFF2-40B4-BE49-F238E27FC236}">
                <a16:creationId xmlns:a16="http://schemas.microsoft.com/office/drawing/2014/main" id="{6BA24E82-C640-4F45-82A3-182963847FF8}"/>
              </a:ext>
            </a:extLst>
          </p:cNvPr>
          <p:cNvCxnSpPr>
            <a:cxnSpLocks/>
          </p:cNvCxnSpPr>
          <p:nvPr/>
        </p:nvCxnSpPr>
        <p:spPr>
          <a:xfrm>
            <a:off x="4087194" y="1429553"/>
            <a:ext cx="65914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a:off x="1110571" y="2297864"/>
            <a:ext cx="668957"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4"/>
          <a:stretch>
            <a:fillRect/>
          </a:stretch>
        </p:blipFill>
        <p:spPr>
          <a:xfrm rot="10800000">
            <a:off x="931619" y="2388872"/>
            <a:ext cx="847907" cy="218059"/>
          </a:xfrm>
          <a:prstGeom prst="rect">
            <a:avLst/>
          </a:prstGeom>
        </p:spPr>
      </p:pic>
      <p:pic>
        <p:nvPicPr>
          <p:cNvPr id="10" name="Picture 9">
            <a:extLst>
              <a:ext uri="{FF2B5EF4-FFF2-40B4-BE49-F238E27FC236}">
                <a16:creationId xmlns:a16="http://schemas.microsoft.com/office/drawing/2014/main" id="{4763AED6-9600-322B-8DCF-27734E6416EC}"/>
              </a:ext>
            </a:extLst>
          </p:cNvPr>
          <p:cNvPicPr>
            <a:picLocks noChangeAspect="1"/>
          </p:cNvPicPr>
          <p:nvPr/>
        </p:nvPicPr>
        <p:blipFill>
          <a:blip r:embed="rId3"/>
          <a:stretch>
            <a:fillRect/>
          </a:stretch>
        </p:blipFill>
        <p:spPr>
          <a:xfrm>
            <a:off x="1897908" y="2138313"/>
            <a:ext cx="542460" cy="520762"/>
          </a:xfrm>
          <a:prstGeom prst="rect">
            <a:avLst/>
          </a:prstGeom>
          <a:ln w="22225">
            <a:solidFill>
              <a:srgbClr val="FFFF00"/>
            </a:solidFill>
          </a:ln>
        </p:spPr>
      </p:pic>
      <p:pic>
        <p:nvPicPr>
          <p:cNvPr id="11" name="Picture 10">
            <a:extLst>
              <a:ext uri="{FF2B5EF4-FFF2-40B4-BE49-F238E27FC236}">
                <a16:creationId xmlns:a16="http://schemas.microsoft.com/office/drawing/2014/main" id="{CF575170-1BF1-191E-C33B-CBD5C4C4C698}"/>
              </a:ext>
            </a:extLst>
          </p:cNvPr>
          <p:cNvPicPr>
            <a:picLocks noChangeAspect="1"/>
          </p:cNvPicPr>
          <p:nvPr/>
        </p:nvPicPr>
        <p:blipFill>
          <a:blip r:embed="rId5"/>
          <a:stretch>
            <a:fillRect/>
          </a:stretch>
        </p:blipFill>
        <p:spPr>
          <a:xfrm>
            <a:off x="363282" y="4105352"/>
            <a:ext cx="591363" cy="566977"/>
          </a:xfrm>
          <a:prstGeom prst="rect">
            <a:avLst/>
          </a:prstGeom>
        </p:spPr>
      </p:pic>
      <p:pic>
        <p:nvPicPr>
          <p:cNvPr id="13" name="Picture 12">
            <a:extLst>
              <a:ext uri="{FF2B5EF4-FFF2-40B4-BE49-F238E27FC236}">
                <a16:creationId xmlns:a16="http://schemas.microsoft.com/office/drawing/2014/main" id="{F8C3CF45-BB1D-FCC9-0B2B-603802A4F4D8}"/>
              </a:ext>
            </a:extLst>
          </p:cNvPr>
          <p:cNvPicPr>
            <a:picLocks noChangeAspect="1"/>
          </p:cNvPicPr>
          <p:nvPr/>
        </p:nvPicPr>
        <p:blipFill>
          <a:blip r:embed="rId6"/>
          <a:stretch>
            <a:fillRect/>
          </a:stretch>
        </p:blipFill>
        <p:spPr>
          <a:xfrm>
            <a:off x="1849005" y="4881951"/>
            <a:ext cx="591363" cy="566977"/>
          </a:xfrm>
          <a:prstGeom prst="rect">
            <a:avLst/>
          </a:prstGeom>
        </p:spPr>
      </p:pic>
      <p:pic>
        <p:nvPicPr>
          <p:cNvPr id="14" name="Picture 13">
            <a:extLst>
              <a:ext uri="{FF2B5EF4-FFF2-40B4-BE49-F238E27FC236}">
                <a16:creationId xmlns:a16="http://schemas.microsoft.com/office/drawing/2014/main" id="{759BC3CC-C474-DB1C-C7E8-AB5A2619A3F5}"/>
              </a:ext>
            </a:extLst>
          </p:cNvPr>
          <p:cNvPicPr>
            <a:picLocks noChangeAspect="1"/>
          </p:cNvPicPr>
          <p:nvPr/>
        </p:nvPicPr>
        <p:blipFill>
          <a:blip r:embed="rId7"/>
          <a:stretch>
            <a:fillRect/>
          </a:stretch>
        </p:blipFill>
        <p:spPr>
          <a:xfrm>
            <a:off x="1591031" y="5448928"/>
            <a:ext cx="1060796" cy="615749"/>
          </a:xfrm>
          <a:prstGeom prst="rect">
            <a:avLst/>
          </a:prstGeom>
        </p:spPr>
      </p:pic>
      <p:pic>
        <p:nvPicPr>
          <p:cNvPr id="15" name="Picture 14">
            <a:extLst>
              <a:ext uri="{FF2B5EF4-FFF2-40B4-BE49-F238E27FC236}">
                <a16:creationId xmlns:a16="http://schemas.microsoft.com/office/drawing/2014/main" id="{E18BEC4F-CC30-9B92-E491-9448104F1D7F}"/>
              </a:ext>
            </a:extLst>
          </p:cNvPr>
          <p:cNvPicPr>
            <a:picLocks noChangeAspect="1"/>
          </p:cNvPicPr>
          <p:nvPr/>
        </p:nvPicPr>
        <p:blipFill>
          <a:blip r:embed="rId8"/>
          <a:stretch>
            <a:fillRect/>
          </a:stretch>
        </p:blipFill>
        <p:spPr>
          <a:xfrm>
            <a:off x="1054066" y="5196674"/>
            <a:ext cx="847417" cy="323116"/>
          </a:xfrm>
          <a:prstGeom prst="rect">
            <a:avLst/>
          </a:prstGeom>
        </p:spPr>
      </p:pic>
      <p:pic>
        <p:nvPicPr>
          <p:cNvPr id="17" name="Picture 16">
            <a:extLst>
              <a:ext uri="{FF2B5EF4-FFF2-40B4-BE49-F238E27FC236}">
                <a16:creationId xmlns:a16="http://schemas.microsoft.com/office/drawing/2014/main" id="{93A6B047-3DF9-D073-D1B2-F787B3659756}"/>
              </a:ext>
            </a:extLst>
          </p:cNvPr>
          <p:cNvPicPr>
            <a:picLocks noChangeAspect="1"/>
          </p:cNvPicPr>
          <p:nvPr/>
        </p:nvPicPr>
        <p:blipFill>
          <a:blip r:embed="rId9"/>
          <a:stretch>
            <a:fillRect/>
          </a:stretch>
        </p:blipFill>
        <p:spPr>
          <a:xfrm>
            <a:off x="1216094" y="5073133"/>
            <a:ext cx="749873" cy="164606"/>
          </a:xfrm>
          <a:prstGeom prst="rect">
            <a:avLst/>
          </a:prstGeom>
        </p:spPr>
      </p:pic>
      <p:pic>
        <p:nvPicPr>
          <p:cNvPr id="21" name="Picture 20">
            <a:extLst>
              <a:ext uri="{FF2B5EF4-FFF2-40B4-BE49-F238E27FC236}">
                <a16:creationId xmlns:a16="http://schemas.microsoft.com/office/drawing/2014/main" id="{079C8447-BF0D-EA0B-63B1-6C3856568EAF}"/>
              </a:ext>
            </a:extLst>
          </p:cNvPr>
          <p:cNvPicPr>
            <a:picLocks noChangeAspect="1"/>
          </p:cNvPicPr>
          <p:nvPr/>
        </p:nvPicPr>
        <p:blipFill>
          <a:blip r:embed="rId10"/>
          <a:stretch>
            <a:fillRect/>
          </a:stretch>
        </p:blipFill>
        <p:spPr>
          <a:xfrm>
            <a:off x="1032317" y="4249927"/>
            <a:ext cx="2438611" cy="164606"/>
          </a:xfrm>
          <a:prstGeom prst="rect">
            <a:avLst/>
          </a:prstGeom>
        </p:spPr>
      </p:pic>
      <p:sp>
        <p:nvSpPr>
          <p:cNvPr id="24" name="TextBox 23">
            <a:extLst>
              <a:ext uri="{FF2B5EF4-FFF2-40B4-BE49-F238E27FC236}">
                <a16:creationId xmlns:a16="http://schemas.microsoft.com/office/drawing/2014/main" id="{132567D2-44A2-159A-AA34-079F5690D23A}"/>
              </a:ext>
            </a:extLst>
          </p:cNvPr>
          <p:cNvSpPr txBox="1"/>
          <p:nvPr/>
        </p:nvSpPr>
        <p:spPr>
          <a:xfrm>
            <a:off x="3039292" y="4881951"/>
            <a:ext cx="1432684" cy="1135696"/>
          </a:xfrm>
          <a:prstGeom prst="rect">
            <a:avLst/>
          </a:prstGeom>
          <a:noFill/>
        </p:spPr>
        <p:txBody>
          <a:bodyPr wrap="square" rtlCol="0">
            <a:spAutoFit/>
          </a:bodyPr>
          <a:lstStyle/>
          <a:p>
            <a:pPr algn="ctr"/>
            <a:r>
              <a:rPr lang="en-US" sz="830" b="1" dirty="0"/>
              <a:t>Faculty Admin</a:t>
            </a:r>
          </a:p>
          <a:p>
            <a:pPr algn="ctr"/>
            <a:r>
              <a:rPr lang="en-US" sz="830" dirty="0"/>
              <a:t>Reviews financial information highlighted by RS/ISA and knowledge of sponsors to identify points for consideration</a:t>
            </a:r>
          </a:p>
          <a:p>
            <a:endParaRPr lang="en-US" dirty="0"/>
          </a:p>
        </p:txBody>
      </p:sp>
      <p:pic>
        <p:nvPicPr>
          <p:cNvPr id="25" name="Picture 24">
            <a:extLst>
              <a:ext uri="{FF2B5EF4-FFF2-40B4-BE49-F238E27FC236}">
                <a16:creationId xmlns:a16="http://schemas.microsoft.com/office/drawing/2014/main" id="{D516FC88-2AD1-FEA4-D8E9-2A4D57199677}"/>
              </a:ext>
            </a:extLst>
          </p:cNvPr>
          <p:cNvPicPr>
            <a:picLocks noChangeAspect="1"/>
          </p:cNvPicPr>
          <p:nvPr/>
        </p:nvPicPr>
        <p:blipFill>
          <a:blip r:embed="rId11"/>
          <a:stretch>
            <a:fillRect/>
          </a:stretch>
        </p:blipFill>
        <p:spPr>
          <a:xfrm>
            <a:off x="3427744" y="4140016"/>
            <a:ext cx="591363" cy="566977"/>
          </a:xfrm>
          <a:prstGeom prst="rect">
            <a:avLst/>
          </a:prstGeom>
        </p:spPr>
      </p:pic>
      <p:sp>
        <p:nvSpPr>
          <p:cNvPr id="4" name="TextBox 3"/>
          <p:cNvSpPr txBox="1"/>
          <p:nvPr/>
        </p:nvSpPr>
        <p:spPr>
          <a:xfrm>
            <a:off x="227537" y="3395500"/>
            <a:ext cx="7228115" cy="369332"/>
          </a:xfrm>
          <a:prstGeom prst="rect">
            <a:avLst/>
          </a:prstGeom>
          <a:noFill/>
        </p:spPr>
        <p:txBody>
          <a:bodyPr wrap="square" rtlCol="0">
            <a:spAutoFit/>
          </a:bodyPr>
          <a:lstStyle/>
          <a:p>
            <a:r>
              <a:rPr lang="en-US" b="1" dirty="0"/>
              <a:t>Future State – Project Set-up Notes Process</a:t>
            </a:r>
          </a:p>
        </p:txBody>
      </p:sp>
      <p:pic>
        <p:nvPicPr>
          <p:cNvPr id="8" name="Picture 7"/>
          <p:cNvPicPr>
            <a:picLocks noChangeAspect="1"/>
          </p:cNvPicPr>
          <p:nvPr/>
        </p:nvPicPr>
        <p:blipFill>
          <a:blip r:embed="rId12"/>
          <a:stretch>
            <a:fillRect/>
          </a:stretch>
        </p:blipFill>
        <p:spPr>
          <a:xfrm>
            <a:off x="5147176" y="5181516"/>
            <a:ext cx="591363" cy="566977"/>
          </a:xfrm>
          <a:prstGeom prst="rect">
            <a:avLst/>
          </a:prstGeom>
        </p:spPr>
      </p:pic>
      <p:pic>
        <p:nvPicPr>
          <p:cNvPr id="9" name="Picture 8"/>
          <p:cNvPicPr>
            <a:picLocks noChangeAspect="1"/>
          </p:cNvPicPr>
          <p:nvPr/>
        </p:nvPicPr>
        <p:blipFill>
          <a:blip r:embed="rId13"/>
          <a:stretch>
            <a:fillRect/>
          </a:stretch>
        </p:blipFill>
        <p:spPr>
          <a:xfrm>
            <a:off x="4335666" y="5324721"/>
            <a:ext cx="755970" cy="164606"/>
          </a:xfrm>
          <a:prstGeom prst="rect">
            <a:avLst/>
          </a:prstGeom>
        </p:spPr>
      </p:pic>
      <p:pic>
        <p:nvPicPr>
          <p:cNvPr id="16" name="Picture 15"/>
          <p:cNvPicPr>
            <a:picLocks noChangeAspect="1"/>
          </p:cNvPicPr>
          <p:nvPr/>
        </p:nvPicPr>
        <p:blipFill>
          <a:blip r:embed="rId14"/>
          <a:stretch>
            <a:fillRect/>
          </a:stretch>
        </p:blipFill>
        <p:spPr>
          <a:xfrm>
            <a:off x="4136940" y="5480162"/>
            <a:ext cx="847417" cy="323116"/>
          </a:xfrm>
          <a:prstGeom prst="rect">
            <a:avLst/>
          </a:prstGeom>
        </p:spPr>
      </p:pic>
      <p:sp>
        <p:nvSpPr>
          <p:cNvPr id="18" name="TextBox 17"/>
          <p:cNvSpPr txBox="1"/>
          <p:nvPr/>
        </p:nvSpPr>
        <p:spPr>
          <a:xfrm>
            <a:off x="4820888" y="5762729"/>
            <a:ext cx="1246378" cy="707886"/>
          </a:xfrm>
          <a:prstGeom prst="rect">
            <a:avLst/>
          </a:prstGeom>
          <a:noFill/>
        </p:spPr>
        <p:txBody>
          <a:bodyPr wrap="square" rtlCol="0">
            <a:spAutoFit/>
          </a:bodyPr>
          <a:lstStyle/>
          <a:p>
            <a:pPr algn="ctr"/>
            <a:r>
              <a:rPr lang="en-US" sz="1000" b="1" dirty="0"/>
              <a:t>Research Accounting</a:t>
            </a:r>
          </a:p>
          <a:p>
            <a:pPr algn="ctr"/>
            <a:r>
              <a:rPr lang="en-US" sz="1000" dirty="0"/>
              <a:t>Available for consultation</a:t>
            </a:r>
          </a:p>
        </p:txBody>
      </p:sp>
      <p:sp>
        <p:nvSpPr>
          <p:cNvPr id="35" name="TextBox 34">
            <a:extLst>
              <a:ext uri="{FF2B5EF4-FFF2-40B4-BE49-F238E27FC236}">
                <a16:creationId xmlns:a16="http://schemas.microsoft.com/office/drawing/2014/main" id="{81D23D60-C126-1542-8DEB-755FDA13ACBD}"/>
              </a:ext>
            </a:extLst>
          </p:cNvPr>
          <p:cNvSpPr txBox="1"/>
          <p:nvPr/>
        </p:nvSpPr>
        <p:spPr>
          <a:xfrm>
            <a:off x="264475" y="4723275"/>
            <a:ext cx="910590" cy="946798"/>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RS/ISA</a:t>
            </a:r>
            <a:r>
              <a:rPr lang="en-US" sz="825" dirty="0">
                <a:solidFill>
                  <a:prstClr val="black"/>
                </a:solidFill>
                <a:latin typeface="Calibri" panose="020F0502020204030204"/>
              </a:rPr>
              <a:t/>
            </a:r>
            <a:br>
              <a:rPr lang="en-US" sz="825" dirty="0">
                <a:solidFill>
                  <a:prstClr val="black"/>
                </a:solidFill>
                <a:latin typeface="Calibri" panose="020F0502020204030204"/>
              </a:rPr>
            </a:br>
            <a:r>
              <a:rPr lang="en-US" sz="788" dirty="0">
                <a:solidFill>
                  <a:prstClr val="black"/>
                </a:solidFill>
                <a:latin typeface="Calibri" panose="020F0502020204030204"/>
              </a:rPr>
              <a:t>Negotiates agreements, sets up project budgets and highlights financial terms</a:t>
            </a:r>
            <a:endParaRPr lang="en-US" sz="825" dirty="0">
              <a:solidFill>
                <a:prstClr val="black"/>
              </a:solidFill>
              <a:latin typeface="Calibri" panose="020F0502020204030204"/>
            </a:endParaRPr>
          </a:p>
        </p:txBody>
      </p:sp>
      <p:sp>
        <p:nvSpPr>
          <p:cNvPr id="39" name="TextBox 38">
            <a:extLst>
              <a:ext uri="{FF2B5EF4-FFF2-40B4-BE49-F238E27FC236}">
                <a16:creationId xmlns:a16="http://schemas.microsoft.com/office/drawing/2014/main" id="{1D09628E-C5A2-E342-8222-D6AD3A0555D9}"/>
              </a:ext>
            </a:extLst>
          </p:cNvPr>
          <p:cNvSpPr txBox="1"/>
          <p:nvPr/>
        </p:nvSpPr>
        <p:spPr>
          <a:xfrm>
            <a:off x="6154079" y="2340130"/>
            <a:ext cx="1207824" cy="346249"/>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Do not setup Notes, refer to Award Letter</a:t>
            </a:r>
          </a:p>
        </p:txBody>
      </p:sp>
      <p:sp>
        <p:nvSpPr>
          <p:cNvPr id="42" name="TextBox 41"/>
          <p:cNvSpPr txBox="1"/>
          <p:nvPr/>
        </p:nvSpPr>
        <p:spPr>
          <a:xfrm>
            <a:off x="4764821" y="1068458"/>
            <a:ext cx="948768" cy="730969"/>
          </a:xfrm>
          <a:prstGeom prst="rect">
            <a:avLst/>
          </a:prstGeom>
          <a:noFill/>
          <a:ln w="22225">
            <a:solidFill>
              <a:schemeClr val="accent6"/>
            </a:solidFill>
          </a:ln>
        </p:spPr>
        <p:txBody>
          <a:bodyPr wrap="square" rtlCol="0">
            <a:spAutoFit/>
          </a:bodyPr>
          <a:lstStyle/>
          <a:p>
            <a:r>
              <a:rPr lang="en-US" sz="830" dirty="0"/>
              <a:t>Do Sponsors have limits on budget line item or amount of budget line item?</a:t>
            </a:r>
          </a:p>
        </p:txBody>
      </p:sp>
      <p:sp>
        <p:nvSpPr>
          <p:cNvPr id="74" name="TextBox 73"/>
          <p:cNvSpPr txBox="1"/>
          <p:nvPr/>
        </p:nvSpPr>
        <p:spPr>
          <a:xfrm flipH="1">
            <a:off x="6136356" y="1189401"/>
            <a:ext cx="1260174" cy="347788"/>
          </a:xfrm>
          <a:prstGeom prst="rect">
            <a:avLst/>
          </a:prstGeom>
          <a:noFill/>
          <a:ln w="19050">
            <a:solidFill>
              <a:schemeClr val="accent6"/>
            </a:solidFill>
          </a:ln>
        </p:spPr>
        <p:txBody>
          <a:bodyPr wrap="square" rtlCol="0">
            <a:spAutoFit/>
          </a:bodyPr>
          <a:lstStyle/>
          <a:p>
            <a:r>
              <a:rPr lang="en-US" sz="830" dirty="0"/>
              <a:t>Common Sponsor?</a:t>
            </a:r>
          </a:p>
          <a:p>
            <a:r>
              <a:rPr lang="en-US" sz="830" dirty="0"/>
              <a:t>e.g. MITACS, MSFHR, CFI</a:t>
            </a:r>
          </a:p>
        </p:txBody>
      </p:sp>
      <p:cxnSp>
        <p:nvCxnSpPr>
          <p:cNvPr id="75" name="Straight Arrow Connector 74"/>
          <p:cNvCxnSpPr>
            <a:cxnSpLocks/>
          </p:cNvCxnSpPr>
          <p:nvPr/>
        </p:nvCxnSpPr>
        <p:spPr>
          <a:xfrm flipV="1">
            <a:off x="5809185" y="1433942"/>
            <a:ext cx="283749" cy="22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flipH="1">
            <a:off x="5736990" y="1220191"/>
            <a:ext cx="356722" cy="220060"/>
          </a:xfrm>
          <a:prstGeom prst="rect">
            <a:avLst/>
          </a:prstGeom>
          <a:noFill/>
        </p:spPr>
        <p:txBody>
          <a:bodyPr wrap="square" rtlCol="0">
            <a:spAutoFit/>
          </a:bodyPr>
          <a:lstStyle/>
          <a:p>
            <a:r>
              <a:rPr lang="en-US" sz="830" dirty="0" smtClean="0"/>
              <a:t>YES</a:t>
            </a:r>
            <a:endParaRPr lang="en-US" sz="830" dirty="0"/>
          </a:p>
        </p:txBody>
      </p:sp>
      <p:cxnSp>
        <p:nvCxnSpPr>
          <p:cNvPr id="77" name="Straight Arrow Connector 76"/>
          <p:cNvCxnSpPr>
            <a:cxnSpLocks/>
            <a:endCxn id="39" idx="1"/>
          </p:cNvCxnSpPr>
          <p:nvPr/>
        </p:nvCxnSpPr>
        <p:spPr>
          <a:xfrm>
            <a:off x="5247518" y="1800656"/>
            <a:ext cx="906561" cy="712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flipH="1">
            <a:off x="5152429" y="1949307"/>
            <a:ext cx="356722" cy="220060"/>
          </a:xfrm>
          <a:prstGeom prst="rect">
            <a:avLst/>
          </a:prstGeom>
          <a:noFill/>
        </p:spPr>
        <p:txBody>
          <a:bodyPr wrap="square" rtlCol="0">
            <a:spAutoFit/>
          </a:bodyPr>
          <a:lstStyle/>
          <a:p>
            <a:r>
              <a:rPr lang="en-US" sz="830" dirty="0" smtClean="0"/>
              <a:t>NO</a:t>
            </a:r>
            <a:endParaRPr lang="en-US" sz="830" dirty="0"/>
          </a:p>
        </p:txBody>
      </p:sp>
      <p:cxnSp>
        <p:nvCxnSpPr>
          <p:cNvPr id="56" name="Straight Arrow Connector 55">
            <a:extLst>
              <a:ext uri="{FF2B5EF4-FFF2-40B4-BE49-F238E27FC236}">
                <a16:creationId xmlns:a16="http://schemas.microsoft.com/office/drawing/2014/main" id="{F92C2665-6D04-4FC4-A15A-8C5161A6FEEF}"/>
              </a:ext>
            </a:extLst>
          </p:cNvPr>
          <p:cNvCxnSpPr>
            <a:cxnSpLocks/>
            <a:stCxn id="74" idx="2"/>
            <a:endCxn id="39" idx="0"/>
          </p:cNvCxnSpPr>
          <p:nvPr/>
        </p:nvCxnSpPr>
        <p:spPr>
          <a:xfrm flipH="1">
            <a:off x="6757991" y="1537189"/>
            <a:ext cx="8452" cy="8029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348C329-83DA-4FF1-A402-2976F17B0C9C}"/>
              </a:ext>
            </a:extLst>
          </p:cNvPr>
          <p:cNvSpPr txBox="1"/>
          <p:nvPr/>
        </p:nvSpPr>
        <p:spPr>
          <a:xfrm flipH="1">
            <a:off x="6433552" y="1818755"/>
            <a:ext cx="356722" cy="220060"/>
          </a:xfrm>
          <a:prstGeom prst="rect">
            <a:avLst/>
          </a:prstGeom>
          <a:noFill/>
        </p:spPr>
        <p:txBody>
          <a:bodyPr wrap="square" rtlCol="0">
            <a:spAutoFit/>
          </a:bodyPr>
          <a:lstStyle/>
          <a:p>
            <a:r>
              <a:rPr lang="en-US" sz="830" dirty="0"/>
              <a:t>YES</a:t>
            </a:r>
          </a:p>
        </p:txBody>
      </p:sp>
      <p:sp>
        <p:nvSpPr>
          <p:cNvPr id="61" name="TextBox 60">
            <a:extLst>
              <a:ext uri="{FF2B5EF4-FFF2-40B4-BE49-F238E27FC236}">
                <a16:creationId xmlns:a16="http://schemas.microsoft.com/office/drawing/2014/main" id="{58BDB519-15FC-4D44-87D4-75B1F85F8F5C}"/>
              </a:ext>
            </a:extLst>
          </p:cNvPr>
          <p:cNvSpPr txBox="1"/>
          <p:nvPr/>
        </p:nvSpPr>
        <p:spPr>
          <a:xfrm flipH="1">
            <a:off x="7455652" y="1143235"/>
            <a:ext cx="356722" cy="220060"/>
          </a:xfrm>
          <a:prstGeom prst="rect">
            <a:avLst/>
          </a:prstGeom>
          <a:noFill/>
        </p:spPr>
        <p:txBody>
          <a:bodyPr wrap="square" rtlCol="0">
            <a:spAutoFit/>
          </a:bodyPr>
          <a:lstStyle/>
          <a:p>
            <a:r>
              <a:rPr lang="en-US" sz="830" dirty="0"/>
              <a:t>NO</a:t>
            </a:r>
          </a:p>
        </p:txBody>
      </p:sp>
      <p:cxnSp>
        <p:nvCxnSpPr>
          <p:cNvPr id="62" name="Straight Arrow Connector 61">
            <a:extLst>
              <a:ext uri="{FF2B5EF4-FFF2-40B4-BE49-F238E27FC236}">
                <a16:creationId xmlns:a16="http://schemas.microsoft.com/office/drawing/2014/main" id="{D8073673-4490-4C8D-A3D1-1466D9DF6565}"/>
              </a:ext>
            </a:extLst>
          </p:cNvPr>
          <p:cNvCxnSpPr>
            <a:cxnSpLocks/>
            <a:endCxn id="142" idx="1"/>
          </p:cNvCxnSpPr>
          <p:nvPr/>
        </p:nvCxnSpPr>
        <p:spPr>
          <a:xfrm flipV="1">
            <a:off x="7406072" y="1384712"/>
            <a:ext cx="597309" cy="33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570990E-15AF-495B-A8C5-5FA9770E4993}"/>
              </a:ext>
            </a:extLst>
          </p:cNvPr>
          <p:cNvSpPr txBox="1"/>
          <p:nvPr/>
        </p:nvSpPr>
        <p:spPr>
          <a:xfrm>
            <a:off x="7947259" y="3998281"/>
            <a:ext cx="1065602" cy="600164"/>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Setup Notes</a:t>
            </a:r>
          </a:p>
          <a:p>
            <a:pPr algn="ctr">
              <a:defRPr/>
            </a:pPr>
            <a:r>
              <a:rPr lang="en-US" sz="825" dirty="0">
                <a:solidFill>
                  <a:prstClr val="black"/>
                </a:solidFill>
                <a:latin typeface="Calibri" panose="020F0502020204030204"/>
              </a:rPr>
              <a:t>Notes added to project as an attachment in PS</a:t>
            </a:r>
            <a:endParaRPr lang="en-US" sz="788" dirty="0">
              <a:solidFill>
                <a:prstClr val="black"/>
              </a:solidFill>
              <a:latin typeface="Calibri" panose="020F0502020204030204"/>
            </a:endParaRPr>
          </a:p>
        </p:txBody>
      </p:sp>
      <p:sp>
        <p:nvSpPr>
          <p:cNvPr id="68" name="TextBox 67">
            <a:extLst>
              <a:ext uri="{FF2B5EF4-FFF2-40B4-BE49-F238E27FC236}">
                <a16:creationId xmlns:a16="http://schemas.microsoft.com/office/drawing/2014/main" id="{50089E3F-90F4-47CE-B2FF-71FCD8FF07FD}"/>
              </a:ext>
            </a:extLst>
          </p:cNvPr>
          <p:cNvSpPr txBox="1"/>
          <p:nvPr/>
        </p:nvSpPr>
        <p:spPr>
          <a:xfrm>
            <a:off x="6097957" y="5253781"/>
            <a:ext cx="1207824" cy="346249"/>
          </a:xfrm>
          <a:prstGeom prst="rect">
            <a:avLst/>
          </a:prstGeom>
          <a:noFill/>
        </p:spPr>
        <p:txBody>
          <a:bodyPr wrap="square" rtlCol="0">
            <a:spAutoFit/>
          </a:bodyPr>
          <a:lstStyle/>
          <a:p>
            <a:pPr algn="ctr">
              <a:defRPr/>
            </a:pPr>
            <a:r>
              <a:rPr lang="en-US" sz="825" b="1" dirty="0">
                <a:solidFill>
                  <a:prstClr val="black"/>
                </a:solidFill>
                <a:latin typeface="Calibri" panose="020F0502020204030204"/>
              </a:rPr>
              <a:t>Do not setup Notes, refer to Award Letter</a:t>
            </a:r>
          </a:p>
        </p:txBody>
      </p:sp>
      <p:sp>
        <p:nvSpPr>
          <p:cNvPr id="69" name="TextBox 68">
            <a:extLst>
              <a:ext uri="{FF2B5EF4-FFF2-40B4-BE49-F238E27FC236}">
                <a16:creationId xmlns:a16="http://schemas.microsoft.com/office/drawing/2014/main" id="{0D2A7B18-B649-4BE2-A944-C5A2002371BF}"/>
              </a:ext>
            </a:extLst>
          </p:cNvPr>
          <p:cNvSpPr txBox="1"/>
          <p:nvPr/>
        </p:nvSpPr>
        <p:spPr>
          <a:xfrm>
            <a:off x="4708699" y="3982109"/>
            <a:ext cx="948768" cy="730969"/>
          </a:xfrm>
          <a:prstGeom prst="rect">
            <a:avLst/>
          </a:prstGeom>
          <a:noFill/>
          <a:ln w="22225">
            <a:solidFill>
              <a:schemeClr val="accent6"/>
            </a:solidFill>
          </a:ln>
        </p:spPr>
        <p:txBody>
          <a:bodyPr wrap="square" rtlCol="0">
            <a:spAutoFit/>
          </a:bodyPr>
          <a:lstStyle/>
          <a:p>
            <a:r>
              <a:rPr lang="en-US" sz="830" dirty="0"/>
              <a:t>Do Sponsors have limits on budget line item or amount of budget line item?</a:t>
            </a:r>
          </a:p>
        </p:txBody>
      </p:sp>
      <p:sp>
        <p:nvSpPr>
          <p:cNvPr id="70" name="TextBox 69">
            <a:extLst>
              <a:ext uri="{FF2B5EF4-FFF2-40B4-BE49-F238E27FC236}">
                <a16:creationId xmlns:a16="http://schemas.microsoft.com/office/drawing/2014/main" id="{55601119-B1AB-4E9E-9951-A15F06FEECD8}"/>
              </a:ext>
            </a:extLst>
          </p:cNvPr>
          <p:cNvSpPr txBox="1"/>
          <p:nvPr/>
        </p:nvSpPr>
        <p:spPr>
          <a:xfrm flipH="1">
            <a:off x="6080234" y="4103052"/>
            <a:ext cx="1260174" cy="347788"/>
          </a:xfrm>
          <a:prstGeom prst="rect">
            <a:avLst/>
          </a:prstGeom>
          <a:noFill/>
          <a:ln w="19050">
            <a:solidFill>
              <a:schemeClr val="accent6"/>
            </a:solidFill>
          </a:ln>
        </p:spPr>
        <p:txBody>
          <a:bodyPr wrap="square" rtlCol="0">
            <a:spAutoFit/>
          </a:bodyPr>
          <a:lstStyle/>
          <a:p>
            <a:r>
              <a:rPr lang="en-US" sz="830" dirty="0"/>
              <a:t>Common Sponsor?</a:t>
            </a:r>
          </a:p>
          <a:p>
            <a:r>
              <a:rPr lang="en-US" sz="830" dirty="0"/>
              <a:t>e.g. MITACS, MSFHR, CFI</a:t>
            </a:r>
          </a:p>
        </p:txBody>
      </p:sp>
      <p:cxnSp>
        <p:nvCxnSpPr>
          <p:cNvPr id="71" name="Straight Arrow Connector 70">
            <a:extLst>
              <a:ext uri="{FF2B5EF4-FFF2-40B4-BE49-F238E27FC236}">
                <a16:creationId xmlns:a16="http://schemas.microsoft.com/office/drawing/2014/main" id="{7D39CDDE-3FE1-4A02-8470-65E2216312E9}"/>
              </a:ext>
            </a:extLst>
          </p:cNvPr>
          <p:cNvCxnSpPr>
            <a:cxnSpLocks/>
          </p:cNvCxnSpPr>
          <p:nvPr/>
        </p:nvCxnSpPr>
        <p:spPr>
          <a:xfrm flipV="1">
            <a:off x="5753063" y="4347593"/>
            <a:ext cx="283749" cy="22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D939FDD-E5C9-47FF-B081-A09E9E47B4A3}"/>
              </a:ext>
            </a:extLst>
          </p:cNvPr>
          <p:cNvSpPr txBox="1"/>
          <p:nvPr/>
        </p:nvSpPr>
        <p:spPr>
          <a:xfrm flipH="1">
            <a:off x="5694120" y="4133842"/>
            <a:ext cx="356722" cy="220060"/>
          </a:xfrm>
          <a:prstGeom prst="rect">
            <a:avLst/>
          </a:prstGeom>
          <a:noFill/>
        </p:spPr>
        <p:txBody>
          <a:bodyPr wrap="square" rtlCol="0">
            <a:spAutoFit/>
          </a:bodyPr>
          <a:lstStyle/>
          <a:p>
            <a:r>
              <a:rPr lang="en-US" sz="830" dirty="0" smtClean="0"/>
              <a:t>YES</a:t>
            </a:r>
            <a:endParaRPr lang="en-US" sz="830" dirty="0"/>
          </a:p>
        </p:txBody>
      </p:sp>
      <p:cxnSp>
        <p:nvCxnSpPr>
          <p:cNvPr id="79" name="Straight Arrow Connector 78">
            <a:extLst>
              <a:ext uri="{FF2B5EF4-FFF2-40B4-BE49-F238E27FC236}">
                <a16:creationId xmlns:a16="http://schemas.microsoft.com/office/drawing/2014/main" id="{16588C57-245C-4AF8-B734-05CC1639CF0B}"/>
              </a:ext>
            </a:extLst>
          </p:cNvPr>
          <p:cNvCxnSpPr>
            <a:cxnSpLocks/>
            <a:endCxn id="68" idx="1"/>
          </p:cNvCxnSpPr>
          <p:nvPr/>
        </p:nvCxnSpPr>
        <p:spPr>
          <a:xfrm>
            <a:off x="5191396" y="4714307"/>
            <a:ext cx="906561" cy="71259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66D8359-8B49-48F5-8189-0B5FCC2ABCD6}"/>
              </a:ext>
            </a:extLst>
          </p:cNvPr>
          <p:cNvSpPr txBox="1"/>
          <p:nvPr/>
        </p:nvSpPr>
        <p:spPr>
          <a:xfrm flipH="1">
            <a:off x="5096307" y="4862958"/>
            <a:ext cx="356722" cy="220060"/>
          </a:xfrm>
          <a:prstGeom prst="rect">
            <a:avLst/>
          </a:prstGeom>
          <a:noFill/>
        </p:spPr>
        <p:txBody>
          <a:bodyPr wrap="square" rtlCol="0">
            <a:spAutoFit/>
          </a:bodyPr>
          <a:lstStyle/>
          <a:p>
            <a:r>
              <a:rPr lang="en-US" sz="830" dirty="0" smtClean="0"/>
              <a:t>NO</a:t>
            </a:r>
            <a:endParaRPr lang="en-US" sz="830" dirty="0"/>
          </a:p>
        </p:txBody>
      </p:sp>
      <p:cxnSp>
        <p:nvCxnSpPr>
          <p:cNvPr id="81" name="Straight Arrow Connector 80">
            <a:extLst>
              <a:ext uri="{FF2B5EF4-FFF2-40B4-BE49-F238E27FC236}">
                <a16:creationId xmlns:a16="http://schemas.microsoft.com/office/drawing/2014/main" id="{466DEB40-4550-47DC-A3E5-B1BD8EAA4092}"/>
              </a:ext>
            </a:extLst>
          </p:cNvPr>
          <p:cNvCxnSpPr>
            <a:cxnSpLocks/>
            <a:stCxn id="70" idx="2"/>
            <a:endCxn id="68" idx="0"/>
          </p:cNvCxnSpPr>
          <p:nvPr/>
        </p:nvCxnSpPr>
        <p:spPr>
          <a:xfrm flipH="1">
            <a:off x="6701869" y="4450840"/>
            <a:ext cx="8452" cy="8029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CC80EDC-664A-49F4-90D7-F01E460E2426}"/>
              </a:ext>
            </a:extLst>
          </p:cNvPr>
          <p:cNvSpPr txBox="1"/>
          <p:nvPr/>
        </p:nvSpPr>
        <p:spPr>
          <a:xfrm flipH="1">
            <a:off x="6377430" y="4732406"/>
            <a:ext cx="356722" cy="220060"/>
          </a:xfrm>
          <a:prstGeom prst="rect">
            <a:avLst/>
          </a:prstGeom>
          <a:noFill/>
        </p:spPr>
        <p:txBody>
          <a:bodyPr wrap="square" rtlCol="0">
            <a:spAutoFit/>
          </a:bodyPr>
          <a:lstStyle/>
          <a:p>
            <a:r>
              <a:rPr lang="en-US" sz="830" dirty="0"/>
              <a:t>YES</a:t>
            </a:r>
          </a:p>
        </p:txBody>
      </p:sp>
      <p:sp>
        <p:nvSpPr>
          <p:cNvPr id="83" name="TextBox 82">
            <a:extLst>
              <a:ext uri="{FF2B5EF4-FFF2-40B4-BE49-F238E27FC236}">
                <a16:creationId xmlns:a16="http://schemas.microsoft.com/office/drawing/2014/main" id="{951E6DF7-FF29-4049-9016-F74E7CEE1D2E}"/>
              </a:ext>
            </a:extLst>
          </p:cNvPr>
          <p:cNvSpPr txBox="1"/>
          <p:nvPr/>
        </p:nvSpPr>
        <p:spPr>
          <a:xfrm flipH="1">
            <a:off x="7399530" y="4056886"/>
            <a:ext cx="356722" cy="220060"/>
          </a:xfrm>
          <a:prstGeom prst="rect">
            <a:avLst/>
          </a:prstGeom>
          <a:noFill/>
        </p:spPr>
        <p:txBody>
          <a:bodyPr wrap="square" rtlCol="0">
            <a:spAutoFit/>
          </a:bodyPr>
          <a:lstStyle/>
          <a:p>
            <a:r>
              <a:rPr lang="en-US" sz="830" dirty="0"/>
              <a:t>NO</a:t>
            </a:r>
          </a:p>
        </p:txBody>
      </p:sp>
      <p:cxnSp>
        <p:nvCxnSpPr>
          <p:cNvPr id="84" name="Straight Arrow Connector 83">
            <a:extLst>
              <a:ext uri="{FF2B5EF4-FFF2-40B4-BE49-F238E27FC236}">
                <a16:creationId xmlns:a16="http://schemas.microsoft.com/office/drawing/2014/main" id="{509E6918-CA44-4D3C-BD27-1C623BDD79F2}"/>
              </a:ext>
            </a:extLst>
          </p:cNvPr>
          <p:cNvCxnSpPr>
            <a:cxnSpLocks/>
            <a:endCxn id="67" idx="1"/>
          </p:cNvCxnSpPr>
          <p:nvPr/>
        </p:nvCxnSpPr>
        <p:spPr>
          <a:xfrm flipV="1">
            <a:off x="7349950" y="4298363"/>
            <a:ext cx="597309" cy="33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62ED2C06-1780-4E7E-8A93-93B70D02399F}"/>
              </a:ext>
            </a:extLst>
          </p:cNvPr>
          <p:cNvCxnSpPr>
            <a:cxnSpLocks/>
          </p:cNvCxnSpPr>
          <p:nvPr/>
        </p:nvCxnSpPr>
        <p:spPr>
          <a:xfrm flipV="1">
            <a:off x="4087194" y="4353771"/>
            <a:ext cx="597309" cy="33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70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500"/>
                                        <p:tgtEl>
                                          <p:spTgt spid="14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par>
                                <p:cTn id="26" presetID="10" presetClass="entr" presetSubtype="0" fill="hold" nodeType="with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fade">
                                      <p:cBhvr>
                                        <p:cTn id="28" dur="500"/>
                                        <p:tgtEl>
                                          <p:spTgt spid="149"/>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10"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500"/>
                                        <p:tgtEl>
                                          <p:spTgt spid="78"/>
                                        </p:tgtEl>
                                      </p:cBhvr>
                                    </p:animEffect>
                                  </p:childTnLst>
                                </p:cTn>
                              </p:par>
                              <p:par>
                                <p:cTn id="59" presetID="10"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par>
                                <p:cTn id="68" presetID="10" presetClass="entr" presetSubtype="0" fill="hold"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fade">
                                      <p:cBhvr>
                                        <p:cTn id="70" dur="500"/>
                                        <p:tgtEl>
                                          <p:spTgt spid="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nodeType="with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par>
                                <p:cTn id="88" presetID="10" presetClass="entr" presetSubtype="0"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500"/>
                                        <p:tgtEl>
                                          <p:spTgt spid="2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par>
                                <p:cTn id="94" presetID="10" presetClass="entr" presetSubtype="0"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par>
                                <p:cTn id="97" presetID="10" presetClass="entr" presetSubtype="0" fill="hold" nodeType="with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fade">
                                      <p:cBhvr>
                                        <p:cTn id="99" dur="500"/>
                                        <p:tgtEl>
                                          <p:spTgt spid="8"/>
                                        </p:tgtEl>
                                      </p:cBhvr>
                                    </p:animEffect>
                                  </p:childTnLst>
                                </p:cTn>
                              </p:par>
                              <p:par>
                                <p:cTn id="100" presetID="10" presetClass="entr" presetSubtype="0" fill="hold" nodeType="with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fade">
                                      <p:cBhvr>
                                        <p:cTn id="102" dur="500"/>
                                        <p:tgtEl>
                                          <p:spTgt spid="9"/>
                                        </p:tgtEl>
                                      </p:cBhvr>
                                    </p:animEffect>
                                  </p:childTnLst>
                                </p:cTn>
                              </p:par>
                              <p:par>
                                <p:cTn id="103" presetID="10" presetClass="entr" presetSubtype="0"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7"/>
                                        </p:tgtEl>
                                        <p:attrNameLst>
                                          <p:attrName>style.visibility</p:attrName>
                                        </p:attrNameLst>
                                      </p:cBhvr>
                                      <p:to>
                                        <p:strVal val="visible"/>
                                      </p:to>
                                    </p:set>
                                    <p:animEffect transition="in" filter="fade">
                                      <p:cBhvr>
                                        <p:cTn id="111" dur="500"/>
                                        <p:tgtEl>
                                          <p:spTgt spid="6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fade">
                                      <p:cBhvr>
                                        <p:cTn id="114" dur="500"/>
                                        <p:tgtEl>
                                          <p:spTgt spid="6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50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0"/>
                                        </p:tgtEl>
                                        <p:attrNameLst>
                                          <p:attrName>style.visibility</p:attrName>
                                        </p:attrNameLst>
                                      </p:cBhvr>
                                      <p:to>
                                        <p:strVal val="visible"/>
                                      </p:to>
                                    </p:set>
                                    <p:animEffect transition="in" filter="fade">
                                      <p:cBhvr>
                                        <p:cTn id="120" dur="500"/>
                                        <p:tgtEl>
                                          <p:spTgt spid="70"/>
                                        </p:tgtEl>
                                      </p:cBhvr>
                                    </p:animEffect>
                                  </p:childTnLst>
                                </p:cTn>
                              </p:par>
                              <p:par>
                                <p:cTn id="121" presetID="10" presetClass="entr" presetSubtype="0" fill="hold" nodeType="with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fade">
                                      <p:cBhvr>
                                        <p:cTn id="123" dur="500"/>
                                        <p:tgtEl>
                                          <p:spTgt spid="7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2"/>
                                        </p:tgtEl>
                                        <p:attrNameLst>
                                          <p:attrName>style.visibility</p:attrName>
                                        </p:attrNameLst>
                                      </p:cBhvr>
                                      <p:to>
                                        <p:strVal val="visible"/>
                                      </p:to>
                                    </p:set>
                                    <p:animEffect transition="in" filter="fade">
                                      <p:cBhvr>
                                        <p:cTn id="126" dur="500"/>
                                        <p:tgtEl>
                                          <p:spTgt spid="72"/>
                                        </p:tgtEl>
                                      </p:cBhvr>
                                    </p:animEffect>
                                  </p:childTnLst>
                                </p:cTn>
                              </p:par>
                              <p:par>
                                <p:cTn id="127" presetID="10" presetClass="entr" presetSubtype="0" fill="hold"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fade">
                                      <p:cBhvr>
                                        <p:cTn id="132" dur="500"/>
                                        <p:tgtEl>
                                          <p:spTgt spid="80"/>
                                        </p:tgtEl>
                                      </p:cBhvr>
                                    </p:animEffect>
                                  </p:childTnLst>
                                </p:cTn>
                              </p:par>
                              <p:par>
                                <p:cTn id="133" presetID="10" presetClass="entr" presetSubtype="0" fill="hold" nodeType="withEffect">
                                  <p:stCondLst>
                                    <p:cond delay="0"/>
                                  </p:stCondLst>
                                  <p:childTnLst>
                                    <p:set>
                                      <p:cBhvr>
                                        <p:cTn id="134" dur="1" fill="hold">
                                          <p:stCondLst>
                                            <p:cond delay="0"/>
                                          </p:stCondLst>
                                        </p:cTn>
                                        <p:tgtEl>
                                          <p:spTgt spid="81"/>
                                        </p:tgtEl>
                                        <p:attrNameLst>
                                          <p:attrName>style.visibility</p:attrName>
                                        </p:attrNameLst>
                                      </p:cBhvr>
                                      <p:to>
                                        <p:strVal val="visible"/>
                                      </p:to>
                                    </p:set>
                                    <p:animEffect transition="in" filter="fade">
                                      <p:cBhvr>
                                        <p:cTn id="135" dur="500"/>
                                        <p:tgtEl>
                                          <p:spTgt spid="8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2"/>
                                        </p:tgtEl>
                                        <p:attrNameLst>
                                          <p:attrName>style.visibility</p:attrName>
                                        </p:attrNameLst>
                                      </p:cBhvr>
                                      <p:to>
                                        <p:strVal val="visible"/>
                                      </p:to>
                                    </p:set>
                                    <p:animEffect transition="in" filter="fade">
                                      <p:cBhvr>
                                        <p:cTn id="138" dur="500"/>
                                        <p:tgtEl>
                                          <p:spTgt spid="8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500"/>
                                        <p:tgtEl>
                                          <p:spTgt spid="83"/>
                                        </p:tgtEl>
                                      </p:cBhvr>
                                    </p:animEffect>
                                  </p:childTnLst>
                                </p:cTn>
                              </p:par>
                              <p:par>
                                <p:cTn id="142" presetID="10" presetClass="entr" presetSubtype="0" fill="hold" nodeType="withEffect">
                                  <p:stCondLst>
                                    <p:cond delay="0"/>
                                  </p:stCondLst>
                                  <p:childTnLst>
                                    <p:set>
                                      <p:cBhvr>
                                        <p:cTn id="143" dur="1" fill="hold">
                                          <p:stCondLst>
                                            <p:cond delay="0"/>
                                          </p:stCondLst>
                                        </p:cTn>
                                        <p:tgtEl>
                                          <p:spTgt spid="84"/>
                                        </p:tgtEl>
                                        <p:attrNameLst>
                                          <p:attrName>style.visibility</p:attrName>
                                        </p:attrNameLst>
                                      </p:cBhvr>
                                      <p:to>
                                        <p:strVal val="visible"/>
                                      </p:to>
                                    </p:set>
                                    <p:animEffect transition="in" filter="fade">
                                      <p:cBhvr>
                                        <p:cTn id="144" dur="500"/>
                                        <p:tgtEl>
                                          <p:spTgt spid="84"/>
                                        </p:tgtEl>
                                      </p:cBhvr>
                                    </p:animEffect>
                                  </p:childTnLst>
                                </p:cTn>
                              </p:par>
                              <p:par>
                                <p:cTn id="145" presetID="10"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500"/>
                                        <p:tgtEl>
                                          <p:spTgt spid="8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8"/>
                                        </p:tgtEl>
                                        <p:attrNameLst>
                                          <p:attrName>style.visibility</p:attrName>
                                        </p:attrNameLst>
                                      </p:cBhvr>
                                      <p:to>
                                        <p:strVal val="visible"/>
                                      </p:to>
                                    </p:set>
                                    <p:animEffect transition="in" filter="fade">
                                      <p:cBhvr>
                                        <p:cTn id="1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6" grpId="0"/>
      <p:bldP spid="148" grpId="0"/>
      <p:bldP spid="24" grpId="0"/>
      <p:bldP spid="18" grpId="0"/>
      <p:bldP spid="35" grpId="0"/>
      <p:bldP spid="39" grpId="0"/>
      <p:bldP spid="42" grpId="0" animBg="1"/>
      <p:bldP spid="74" grpId="0" animBg="1"/>
      <p:bldP spid="76" grpId="0"/>
      <p:bldP spid="78" grpId="0"/>
      <p:bldP spid="59" grpId="0"/>
      <p:bldP spid="61" grpId="0"/>
      <p:bldP spid="67" grpId="0"/>
      <p:bldP spid="68" grpId="0"/>
      <p:bldP spid="69" grpId="0" animBg="1"/>
      <p:bldP spid="70" grpId="0" animBg="1"/>
      <p:bldP spid="72" grpId="0"/>
      <p:bldP spid="80" grpId="0"/>
      <p:bldP spid="82" grpId="0"/>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124746" y="156579"/>
            <a:ext cx="7243617" cy="601741"/>
          </a:xfrm>
        </p:spPr>
        <p:txBody>
          <a:bodyPr/>
          <a:lstStyle/>
          <a:p>
            <a:r>
              <a:rPr lang="en-US" sz="3200" dirty="0"/>
              <a:t>Key Considerations for Active Projects </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31</a:t>
            </a:fld>
            <a:endParaRPr lang="en-US" dirty="0"/>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124746" y="1260391"/>
            <a:ext cx="8894507" cy="4730834"/>
          </a:xfrm>
        </p:spPr>
        <p:txBody>
          <a:bodyPr/>
          <a:lstStyle/>
          <a:p>
            <a:pPr marL="342900" lvl="1" indent="0">
              <a:buClr>
                <a:srgbClr val="CC0633"/>
              </a:buClr>
              <a:buNone/>
              <a:defRPr/>
            </a:pPr>
            <a:r>
              <a:rPr lang="en-US" sz="2000" b="1" dirty="0">
                <a:solidFill>
                  <a:srgbClr val="4D4D4C"/>
                </a:solidFill>
                <a:latin typeface="+mn-lt"/>
              </a:rPr>
              <a:t>Some sponsors have specific requirements which should be identified when the project is </a:t>
            </a:r>
            <a:r>
              <a:rPr lang="en-US" sz="2000" b="1" dirty="0">
                <a:solidFill>
                  <a:srgbClr val="CC0633"/>
                </a:solidFill>
                <a:latin typeface="+mn-lt"/>
              </a:rPr>
              <a:t>activated</a:t>
            </a:r>
            <a:r>
              <a:rPr lang="en-US" sz="2000" b="1" dirty="0">
                <a:solidFill>
                  <a:srgbClr val="4D4D4C"/>
                </a:solidFill>
                <a:latin typeface="+mn-lt"/>
              </a:rPr>
              <a:t>.</a:t>
            </a:r>
          </a:p>
          <a:p>
            <a:pPr lvl="1" indent="-342900">
              <a:buClr>
                <a:srgbClr val="CC0633"/>
              </a:buClr>
              <a:defRPr/>
            </a:pPr>
            <a:endParaRPr lang="en-US" sz="2000" dirty="0">
              <a:solidFill>
                <a:srgbClr val="4D4D4C"/>
              </a:solidFill>
              <a:latin typeface="+mn-lt"/>
            </a:endParaRPr>
          </a:p>
          <a:p>
            <a:pPr lvl="1" indent="-342900">
              <a:buClr>
                <a:srgbClr val="CC0633"/>
              </a:buClr>
              <a:defRPr/>
            </a:pPr>
            <a:r>
              <a:rPr lang="en-US" sz="2000" b="1" dirty="0">
                <a:solidFill>
                  <a:srgbClr val="4D4D4C"/>
                </a:solidFill>
                <a:latin typeface="+mn-lt"/>
              </a:rPr>
              <a:t>Currently, RA reviews these sponsor agreements for key considerations</a:t>
            </a:r>
          </a:p>
          <a:p>
            <a:pPr lvl="2" indent="-342900">
              <a:buClr>
                <a:srgbClr val="CC0633"/>
              </a:buClr>
              <a:buFont typeface="+mj-lt"/>
              <a:buAutoNum type="arabicPeriod"/>
              <a:defRPr/>
            </a:pPr>
            <a:r>
              <a:rPr lang="en-US" sz="1600" dirty="0">
                <a:solidFill>
                  <a:srgbClr val="4D4D4C"/>
                </a:solidFill>
                <a:latin typeface="+mn-lt"/>
              </a:rPr>
              <a:t>Research Accounting works with RS/ISA to identify </a:t>
            </a:r>
            <a:r>
              <a:rPr lang="en-US" sz="1600" b="1" dirty="0">
                <a:solidFill>
                  <a:srgbClr val="4D4D4C"/>
                </a:solidFill>
                <a:latin typeface="+mn-lt"/>
              </a:rPr>
              <a:t>key financial terms</a:t>
            </a:r>
          </a:p>
          <a:p>
            <a:pPr lvl="2" indent="-342900">
              <a:buClr>
                <a:srgbClr val="CC0633"/>
              </a:buClr>
              <a:buFont typeface="+mj-lt"/>
              <a:buAutoNum type="arabicPeriod"/>
              <a:defRPr/>
            </a:pPr>
            <a:r>
              <a:rPr lang="en-US" sz="1600" dirty="0">
                <a:solidFill>
                  <a:srgbClr val="4D4D4C"/>
                </a:solidFill>
                <a:latin typeface="+mn-lt"/>
              </a:rPr>
              <a:t>RS/ISA </a:t>
            </a:r>
            <a:r>
              <a:rPr lang="en-US" sz="1600" b="1" dirty="0">
                <a:solidFill>
                  <a:srgbClr val="4D4D4C"/>
                </a:solidFill>
                <a:latin typeface="+mn-lt"/>
              </a:rPr>
              <a:t>highlights points for consideration </a:t>
            </a:r>
            <a:r>
              <a:rPr lang="en-US" sz="1600" dirty="0">
                <a:solidFill>
                  <a:srgbClr val="4D4D4C"/>
                </a:solidFill>
                <a:latin typeface="+mn-lt"/>
              </a:rPr>
              <a:t>in the agreements during the project setup phase and makes them available in New FAST Views</a:t>
            </a:r>
          </a:p>
          <a:p>
            <a:pPr lvl="2" indent="-342900">
              <a:buClr>
                <a:srgbClr val="CC0633"/>
              </a:buClr>
              <a:buFont typeface="+mj-lt"/>
              <a:buAutoNum type="arabicPeriod"/>
              <a:defRPr/>
            </a:pPr>
            <a:r>
              <a:rPr lang="en-US" sz="1600" dirty="0">
                <a:solidFill>
                  <a:srgbClr val="4D4D4C"/>
                </a:solidFill>
                <a:latin typeface="+mn-lt"/>
              </a:rPr>
              <a:t>RA reviews the sponsor’s budget and uses that information to prepare notes when there are </a:t>
            </a:r>
            <a:r>
              <a:rPr lang="en-US" sz="1600" b="1" dirty="0">
                <a:solidFill>
                  <a:srgbClr val="CC0633"/>
                </a:solidFill>
                <a:latin typeface="+mn-lt"/>
              </a:rPr>
              <a:t>limits on specific budget line items or amount on budget line </a:t>
            </a:r>
            <a:r>
              <a:rPr lang="en-US" sz="1600" dirty="0">
                <a:solidFill>
                  <a:srgbClr val="4D4D4C"/>
                </a:solidFill>
                <a:latin typeface="+mn-lt"/>
              </a:rPr>
              <a:t>for expenditure review and attaches them to the project in PS</a:t>
            </a:r>
          </a:p>
          <a:p>
            <a:pPr lvl="2" indent="-342900">
              <a:buClr>
                <a:srgbClr val="CC0633"/>
              </a:buClr>
              <a:buFont typeface="+mj-lt"/>
              <a:buAutoNum type="arabicPeriod"/>
              <a:defRPr/>
            </a:pPr>
            <a:r>
              <a:rPr lang="en-US" sz="1600" b="1" dirty="0">
                <a:latin typeface="+mn-lt"/>
              </a:rPr>
              <a:t>When sponsor agreements do not have restrictions or they align with SFU policy, RA </a:t>
            </a:r>
            <a:r>
              <a:rPr lang="en-US" sz="1600" b="1" dirty="0">
                <a:solidFill>
                  <a:srgbClr val="CC0633"/>
                </a:solidFill>
                <a:latin typeface="+mn-lt"/>
              </a:rPr>
              <a:t>does not make notes </a:t>
            </a:r>
            <a:r>
              <a:rPr lang="en-US" sz="1600" b="1" dirty="0">
                <a:solidFill>
                  <a:schemeClr val="tx1">
                    <a:lumMod val="65000"/>
                    <a:lumOff val="35000"/>
                  </a:schemeClr>
                </a:solidFill>
                <a:latin typeface="+mn-lt"/>
              </a:rPr>
              <a:t>- use </a:t>
            </a:r>
            <a:r>
              <a:rPr lang="en-US" sz="1600" b="1" dirty="0">
                <a:latin typeface="+mn-lt"/>
              </a:rPr>
              <a:t>of funds follows SFU policy</a:t>
            </a:r>
          </a:p>
          <a:p>
            <a:pPr lvl="2" indent="-342900">
              <a:buClr>
                <a:srgbClr val="CC0633"/>
              </a:buClr>
              <a:buFont typeface="Wingdings" panose="05000000000000000000" pitchFamily="2" charset="2"/>
              <a:buChar char="Ø"/>
              <a:defRPr/>
            </a:pPr>
            <a:endParaRPr lang="en-US" sz="1600" b="1" dirty="0">
              <a:latin typeface="+mn-lt"/>
            </a:endParaRPr>
          </a:p>
          <a:p>
            <a:pPr marL="342900" lvl="1" indent="0">
              <a:buClr>
                <a:srgbClr val="CC0633"/>
              </a:buClr>
              <a:buNone/>
              <a:defRPr/>
            </a:pPr>
            <a:r>
              <a:rPr lang="en-US" sz="2000" b="1" dirty="0">
                <a:latin typeface="+mn-lt"/>
              </a:rPr>
              <a:t>Please note</a:t>
            </a:r>
            <a:r>
              <a:rPr lang="en-US" sz="2000" b="1" dirty="0" smtClean="0">
                <a:latin typeface="+mn-lt"/>
              </a:rPr>
              <a:t>:</a:t>
            </a:r>
          </a:p>
          <a:p>
            <a:pPr marL="342900" lvl="1" indent="0">
              <a:buClr>
                <a:srgbClr val="CC0633"/>
              </a:buClr>
              <a:buNone/>
              <a:defRPr/>
            </a:pPr>
            <a:endParaRPr lang="en-US" b="1" dirty="0">
              <a:latin typeface="+mn-lt"/>
            </a:endParaRPr>
          </a:p>
          <a:p>
            <a:pPr marL="1028700" lvl="1" indent="-342900">
              <a:buClr>
                <a:srgbClr val="CC0633"/>
              </a:buClr>
              <a:buFont typeface="Wingdings" panose="05000000000000000000" pitchFamily="2" charset="2"/>
              <a:buChar char="Ø"/>
              <a:defRPr/>
            </a:pPr>
            <a:r>
              <a:rPr lang="en-US" sz="1600" b="1" dirty="0">
                <a:solidFill>
                  <a:srgbClr val="CC0633"/>
                </a:solidFill>
                <a:latin typeface="+mn-lt"/>
              </a:rPr>
              <a:t>RA </a:t>
            </a:r>
            <a:r>
              <a:rPr lang="en-US" sz="1600" b="1" u="sng" dirty="0">
                <a:solidFill>
                  <a:srgbClr val="CC0633"/>
                </a:solidFill>
                <a:latin typeface="+mn-lt"/>
              </a:rPr>
              <a:t>does not </a:t>
            </a:r>
            <a:r>
              <a:rPr lang="en-US" sz="1600" b="1" dirty="0">
                <a:solidFill>
                  <a:srgbClr val="CC0633"/>
                </a:solidFill>
                <a:latin typeface="+mn-lt"/>
              </a:rPr>
              <a:t>review each research agreement in full </a:t>
            </a:r>
            <a:endParaRPr lang="en-US" sz="1600" b="1" dirty="0" smtClean="0">
              <a:solidFill>
                <a:srgbClr val="CC0633"/>
              </a:solidFill>
              <a:latin typeface="+mn-lt"/>
            </a:endParaRPr>
          </a:p>
          <a:p>
            <a:pPr marL="1028700" lvl="1" indent="-342900">
              <a:buClr>
                <a:srgbClr val="CC0633"/>
              </a:buClr>
              <a:buFont typeface="Wingdings" panose="05000000000000000000" pitchFamily="2" charset="2"/>
              <a:buChar char="Ø"/>
              <a:defRPr/>
            </a:pPr>
            <a:r>
              <a:rPr lang="en-US" sz="1600" b="1" dirty="0" smtClean="0">
                <a:solidFill>
                  <a:srgbClr val="CC0633"/>
                </a:solidFill>
                <a:latin typeface="+mn-lt"/>
              </a:rPr>
              <a:t>Faculty </a:t>
            </a:r>
            <a:r>
              <a:rPr lang="en-US" sz="1600" b="1" dirty="0">
                <a:solidFill>
                  <a:srgbClr val="CC0633"/>
                </a:solidFill>
                <a:latin typeface="+mn-lt"/>
              </a:rPr>
              <a:t>Admin do not need to review agreement in full either</a:t>
            </a:r>
          </a:p>
          <a:p>
            <a:pPr marL="1870075" lvl="2" indent="-1069975">
              <a:buBlip>
                <a:blip r:embed="rId3"/>
              </a:buBlip>
              <a:defRPr/>
            </a:pPr>
            <a:endParaRPr lang="en-US" sz="1700" dirty="0">
              <a:solidFill>
                <a:srgbClr val="4D4D4C"/>
              </a:solidFill>
              <a:latin typeface="Trebuchet MS" panose="020B0603020202020204" pitchFamily="34" charset="0"/>
            </a:endParaRPr>
          </a:p>
        </p:txBody>
      </p:sp>
    </p:spTree>
    <p:extLst>
      <p:ext uri="{BB962C8B-B14F-4D97-AF65-F5344CB8AC3E}">
        <p14:creationId xmlns:p14="http://schemas.microsoft.com/office/powerpoint/2010/main" val="350710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249493" y="163350"/>
            <a:ext cx="6725465" cy="601741"/>
          </a:xfrm>
        </p:spPr>
        <p:txBody>
          <a:bodyPr/>
          <a:lstStyle/>
          <a:p>
            <a:r>
              <a:rPr lang="en-US" sz="3200" dirty="0"/>
              <a:t>Key Considerations for Active Projects </a:t>
            </a:r>
          </a:p>
        </p:txBody>
      </p:sp>
      <p:sp>
        <p:nvSpPr>
          <p:cNvPr id="5" name="Slide Number Placeholder 4"/>
          <p:cNvSpPr>
            <a:spLocks noGrp="1"/>
          </p:cNvSpPr>
          <p:nvPr>
            <p:ph type="sldNum" sz="quarter" idx="10"/>
          </p:nvPr>
        </p:nvSpPr>
        <p:spPr/>
        <p:txBody>
          <a:bodyPr/>
          <a:lstStyle/>
          <a:p>
            <a:r>
              <a:rPr lang="en-US" dirty="0"/>
              <a:t>SIMON FRASER UNIVERSITY   </a:t>
            </a:r>
            <a:fld id="{45E0C454-F75C-A944-8BC1-78DA56BBB239}" type="slidenum">
              <a:rPr lang="en-US" smtClean="0"/>
              <a:pPr/>
              <a:t>32</a:t>
            </a:fld>
            <a:endParaRPr lang="en-US" dirty="0"/>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249493" y="1127358"/>
            <a:ext cx="8703121" cy="5046429"/>
          </a:xfrm>
        </p:spPr>
        <p:txBody>
          <a:bodyPr/>
          <a:lstStyle/>
          <a:p>
            <a:pPr>
              <a:buClr>
                <a:srgbClr val="CC0633"/>
              </a:buClr>
              <a:defRPr/>
            </a:pPr>
            <a:r>
              <a:rPr lang="en-US" sz="2000" dirty="0">
                <a:solidFill>
                  <a:srgbClr val="4D4D4C"/>
                </a:solidFill>
                <a:latin typeface="+mn-lt"/>
              </a:rPr>
              <a:t>Some sponsors may have exceptions for detailed items. </a:t>
            </a:r>
          </a:p>
          <a:p>
            <a:pPr marL="342900" indent="-342900">
              <a:buClr>
                <a:srgbClr val="CC0633"/>
              </a:buClr>
              <a:buFont typeface="Arial" panose="020B0604020202020204" pitchFamily="34" charset="0"/>
              <a:buChar char="•"/>
              <a:defRPr/>
            </a:pPr>
            <a:endParaRPr lang="en-US" sz="2000" dirty="0">
              <a:solidFill>
                <a:srgbClr val="4D4D4C"/>
              </a:solidFill>
              <a:latin typeface="+mn-lt"/>
            </a:endParaRPr>
          </a:p>
          <a:p>
            <a:pPr marL="342900" indent="-342900">
              <a:buClr>
                <a:srgbClr val="CC0633"/>
              </a:buClr>
              <a:buFont typeface="Arial" panose="020B0604020202020204" pitchFamily="34" charset="0"/>
              <a:buChar char="•"/>
              <a:defRPr/>
            </a:pPr>
            <a:r>
              <a:rPr lang="en-US" sz="2000" dirty="0">
                <a:solidFill>
                  <a:srgbClr val="4D4D4C"/>
                </a:solidFill>
                <a:latin typeface="+mn-lt"/>
              </a:rPr>
              <a:t>MITACS, Michael Smith (MSFHR), CFI, SFU Endowment-funded are common sponsors that have similar SFU policies:</a:t>
            </a:r>
          </a:p>
          <a:p>
            <a:pPr lvl="1" indent="-342900">
              <a:buClr>
                <a:srgbClr val="CC0633"/>
              </a:buClr>
              <a:buFont typeface="Wingdings" panose="05000000000000000000" pitchFamily="2" charset="2"/>
              <a:buChar char="Ø"/>
              <a:defRPr/>
            </a:pPr>
            <a:r>
              <a:rPr lang="en-US" sz="2000" b="1" dirty="0">
                <a:solidFill>
                  <a:srgbClr val="4D4D4C"/>
                </a:solidFill>
                <a:latin typeface="+mn-lt"/>
              </a:rPr>
              <a:t>MSFHR</a:t>
            </a:r>
            <a:r>
              <a:rPr lang="en-US" sz="2000" dirty="0">
                <a:solidFill>
                  <a:srgbClr val="4D4D4C"/>
                </a:solidFill>
                <a:latin typeface="+mn-lt"/>
              </a:rPr>
              <a:t> supports research personnel and other expenditures (and funds should be mostly spent in BC)</a:t>
            </a:r>
          </a:p>
          <a:p>
            <a:pPr lvl="1" indent="-342900">
              <a:buClr>
                <a:srgbClr val="CC0633"/>
              </a:buClr>
              <a:buFont typeface="Wingdings" panose="05000000000000000000" pitchFamily="2" charset="2"/>
              <a:buChar char="Ø"/>
              <a:defRPr/>
            </a:pPr>
            <a:r>
              <a:rPr lang="en-US" sz="2000" b="1" dirty="0">
                <a:solidFill>
                  <a:srgbClr val="4D4D4C"/>
                </a:solidFill>
                <a:latin typeface="+mn-lt"/>
              </a:rPr>
              <a:t>MITACS</a:t>
            </a:r>
            <a:r>
              <a:rPr lang="en-US" sz="2000" dirty="0">
                <a:solidFill>
                  <a:srgbClr val="4D4D4C"/>
                </a:solidFill>
                <a:latin typeface="+mn-lt"/>
              </a:rPr>
              <a:t> funds primarily named interns and other research expenditures follow Tri-Agency guidelines which can be easily referred to in the Notice of Award</a:t>
            </a:r>
          </a:p>
          <a:p>
            <a:pPr lvl="1" indent="-342900">
              <a:buClr>
                <a:srgbClr val="CC0633"/>
              </a:buClr>
              <a:buFont typeface="Wingdings" panose="05000000000000000000" pitchFamily="2" charset="2"/>
              <a:buChar char="Ø"/>
              <a:defRPr/>
            </a:pPr>
            <a:r>
              <a:rPr lang="en-US" sz="2000" b="1" dirty="0">
                <a:solidFill>
                  <a:srgbClr val="4D4D4C"/>
                </a:solidFill>
                <a:latin typeface="+mn-lt"/>
              </a:rPr>
              <a:t>CFI</a:t>
            </a:r>
            <a:r>
              <a:rPr lang="en-US" sz="2000" dirty="0">
                <a:solidFill>
                  <a:srgbClr val="4D4D4C"/>
                </a:solidFill>
                <a:latin typeface="+mn-lt"/>
              </a:rPr>
              <a:t> supports infrastructure costs and maintenance of the infrastructure</a:t>
            </a:r>
          </a:p>
          <a:p>
            <a:pPr lvl="1" indent="-342900">
              <a:buClr>
                <a:srgbClr val="CC0633"/>
              </a:buClr>
              <a:buFont typeface="Wingdings" panose="05000000000000000000" pitchFamily="2" charset="2"/>
              <a:buChar char="Ø"/>
              <a:defRPr/>
            </a:pPr>
            <a:endParaRPr lang="en-US" sz="2000" dirty="0">
              <a:solidFill>
                <a:srgbClr val="4D4D4C"/>
              </a:solidFill>
              <a:latin typeface="+mn-lt"/>
            </a:endParaRPr>
          </a:p>
          <a:p>
            <a:pPr lvl="0">
              <a:buClr>
                <a:srgbClr val="CC0633"/>
              </a:buClr>
              <a:defRPr/>
            </a:pPr>
            <a:r>
              <a:rPr lang="en-US" sz="2000" dirty="0">
                <a:solidFill>
                  <a:srgbClr val="CC0633"/>
                </a:solidFill>
                <a:latin typeface="Calibri" panose="020F0502020204030204"/>
              </a:rPr>
              <a:t>RA does not make notes on these common sponsors as these have become known sponsor requirements and details can be found in their award letters </a:t>
            </a:r>
          </a:p>
          <a:p>
            <a:pPr marL="342900" lvl="1" indent="0">
              <a:buClr>
                <a:srgbClr val="CC0633"/>
              </a:buClr>
              <a:buNone/>
              <a:defRPr/>
            </a:pPr>
            <a:endParaRPr lang="en-US" sz="2000" dirty="0">
              <a:solidFill>
                <a:srgbClr val="4D4D4C"/>
              </a:solidFill>
              <a:latin typeface="+mn-lt"/>
            </a:endParaRPr>
          </a:p>
          <a:p>
            <a:pPr marL="800100" lvl="2" indent="0">
              <a:buNone/>
              <a:defRPr/>
            </a:pPr>
            <a:endParaRPr lang="en-US" sz="1800" dirty="0">
              <a:solidFill>
                <a:srgbClr val="4D4D4C"/>
              </a:solidFill>
              <a:latin typeface="Trebuchet MS" panose="020B0603020202020204" pitchFamily="34" charset="0"/>
            </a:endParaRPr>
          </a:p>
          <a:p>
            <a:pPr marL="800100" lvl="2" indent="0">
              <a:buNone/>
              <a:defRPr/>
            </a:pPr>
            <a:endParaRPr lang="en-US" sz="18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800100" lvl="2" indent="0">
              <a:buNone/>
              <a:defRPr/>
            </a:pPr>
            <a:r>
              <a:rPr lang="en-US" sz="1700" dirty="0">
                <a:solidFill>
                  <a:srgbClr val="4D4D4C"/>
                </a:solidFill>
                <a:latin typeface="Trebuchet MS" panose="020B0603020202020204" pitchFamily="34" charset="0"/>
              </a:rPr>
              <a:t>	</a:t>
            </a:r>
          </a:p>
        </p:txBody>
      </p:sp>
    </p:spTree>
    <p:extLst>
      <p:ext uri="{BB962C8B-B14F-4D97-AF65-F5344CB8AC3E}">
        <p14:creationId xmlns:p14="http://schemas.microsoft.com/office/powerpoint/2010/main" val="42911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397242" y="249279"/>
            <a:ext cx="8551776" cy="601741"/>
          </a:xfrm>
        </p:spPr>
        <p:txBody>
          <a:bodyPr/>
          <a:lstStyle/>
          <a:p>
            <a:r>
              <a:rPr lang="en-US" sz="3200" dirty="0"/>
              <a:t>Example #1 - Project Set-up Notes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194982" y="982741"/>
            <a:ext cx="8754036" cy="2446258"/>
          </a:xfrm>
        </p:spPr>
        <p:txBody>
          <a:bodyPr/>
          <a:lstStyle/>
          <a:p>
            <a:pPr marL="342900" lvl="1" indent="0">
              <a:buNone/>
              <a:defRPr/>
            </a:pPr>
            <a:r>
              <a:rPr lang="en-US" sz="2000" b="1" dirty="0">
                <a:solidFill>
                  <a:srgbClr val="4D4D4C"/>
                </a:solidFill>
                <a:latin typeface="+mn-lt"/>
              </a:rPr>
              <a:t>Here is an example of how to view an agreement and make notes about limits on specific budget line items; or amount of budget line item</a:t>
            </a:r>
          </a:p>
          <a:p>
            <a:pPr lvl="1" indent="-342900">
              <a:buFont typeface="+mj-lt"/>
              <a:buAutoNum type="arabicPeriod"/>
              <a:defRPr/>
            </a:pPr>
            <a:endParaRPr kumimoji="0" lang="en-US" sz="1800" b="1" i="0" u="none" strike="noStrike" kern="1200" cap="none" spc="0" normalizeH="0" baseline="0" noProof="0" dirty="0">
              <a:ln>
                <a:noFill/>
              </a:ln>
              <a:solidFill>
                <a:srgbClr val="4D4D4C"/>
              </a:solidFill>
              <a:effectLst/>
              <a:uLnTx/>
              <a:uFillTx/>
              <a:latin typeface="+mn-lt"/>
            </a:endParaRPr>
          </a:p>
          <a:p>
            <a:pPr lvl="1" indent="-342900">
              <a:buFont typeface="+mj-lt"/>
              <a:buAutoNum type="arabicPeriod"/>
              <a:defRPr/>
            </a:pPr>
            <a:r>
              <a:rPr lang="en-CA" sz="1800" dirty="0">
                <a:solidFill>
                  <a:schemeClr val="tx1"/>
                </a:solidFill>
                <a:latin typeface="+mn-lt"/>
              </a:rPr>
              <a:t>Faculty Admin will be copied on a </a:t>
            </a:r>
            <a:r>
              <a:rPr lang="en-CA" sz="1800" b="1" dirty="0">
                <a:solidFill>
                  <a:schemeClr val="tx1"/>
                </a:solidFill>
                <a:latin typeface="+mn-lt"/>
              </a:rPr>
              <a:t>PI email notification </a:t>
            </a:r>
            <a:r>
              <a:rPr lang="en-CA" sz="1800" dirty="0">
                <a:solidFill>
                  <a:schemeClr val="tx1"/>
                </a:solidFill>
                <a:latin typeface="+mn-lt"/>
              </a:rPr>
              <a:t>from Research Accounting that a new project has been </a:t>
            </a:r>
            <a:r>
              <a:rPr lang="en-CA" sz="1800" b="1" dirty="0">
                <a:solidFill>
                  <a:schemeClr val="tx1"/>
                </a:solidFill>
                <a:latin typeface="+mn-lt"/>
              </a:rPr>
              <a:t>activated</a:t>
            </a:r>
            <a:r>
              <a:rPr lang="en-CA" sz="1800" dirty="0">
                <a:solidFill>
                  <a:schemeClr val="tx1"/>
                </a:solidFill>
                <a:latin typeface="+mn-lt"/>
              </a:rPr>
              <a:t>.  </a:t>
            </a:r>
          </a:p>
          <a:p>
            <a:pPr lvl="1" indent="-342900">
              <a:buFont typeface="+mj-lt"/>
              <a:buAutoNum type="arabicPeriod"/>
              <a:defRPr/>
            </a:pPr>
            <a:r>
              <a:rPr lang="en-CA" sz="1800" dirty="0">
                <a:solidFill>
                  <a:schemeClr val="tx1"/>
                </a:solidFill>
                <a:latin typeface="+mn-lt"/>
              </a:rPr>
              <a:t>The next business day, log on to FAST.</a:t>
            </a:r>
          </a:p>
          <a:p>
            <a:pPr lvl="1" indent="-342900">
              <a:buFont typeface="+mj-lt"/>
              <a:buAutoNum type="arabicPeriod"/>
              <a:defRPr/>
            </a:pPr>
            <a:r>
              <a:rPr lang="en-CA" sz="1800" dirty="0">
                <a:solidFill>
                  <a:schemeClr val="tx1"/>
                </a:solidFill>
                <a:latin typeface="+mn-lt"/>
              </a:rPr>
              <a:t>Enter the </a:t>
            </a:r>
            <a:r>
              <a:rPr lang="en-CA" sz="1800" b="1" i="1" dirty="0">
                <a:solidFill>
                  <a:schemeClr val="tx1"/>
                </a:solidFill>
                <a:latin typeface="+mn-lt"/>
              </a:rPr>
              <a:t>Project Account number </a:t>
            </a:r>
            <a:r>
              <a:rPr lang="en-CA" sz="1800" dirty="0">
                <a:solidFill>
                  <a:schemeClr val="tx1"/>
                </a:solidFill>
                <a:latin typeface="+mn-lt"/>
              </a:rPr>
              <a:t>provided in the </a:t>
            </a:r>
            <a:r>
              <a:rPr lang="en-CA" sz="1800" b="1" dirty="0">
                <a:solidFill>
                  <a:srgbClr val="CC0633"/>
                </a:solidFill>
                <a:latin typeface="+mn-lt"/>
              </a:rPr>
              <a:t>Project</a:t>
            </a:r>
            <a:r>
              <a:rPr lang="en-CA" sz="1800" dirty="0">
                <a:solidFill>
                  <a:schemeClr val="tx1"/>
                </a:solidFill>
                <a:latin typeface="+mn-lt"/>
              </a:rPr>
              <a:t> field. </a:t>
            </a:r>
          </a:p>
          <a:p>
            <a:pPr lvl="1" indent="-342900">
              <a:buFont typeface="+mj-lt"/>
              <a:buAutoNum type="arabicPeriod"/>
              <a:defRPr/>
            </a:pPr>
            <a:r>
              <a:rPr lang="en-CA" sz="1800" dirty="0">
                <a:solidFill>
                  <a:schemeClr val="tx1"/>
                </a:solidFill>
                <a:latin typeface="+mn-lt"/>
              </a:rPr>
              <a:t>Select </a:t>
            </a:r>
            <a:r>
              <a:rPr lang="en-CA" sz="1800" b="1" i="1" dirty="0">
                <a:solidFill>
                  <a:schemeClr val="tx1"/>
                </a:solidFill>
                <a:latin typeface="+mn-lt"/>
              </a:rPr>
              <a:t>Award List (Fund 30s) </a:t>
            </a:r>
            <a:r>
              <a:rPr lang="en-CA" sz="1800" dirty="0">
                <a:solidFill>
                  <a:schemeClr val="tx1"/>
                </a:solidFill>
                <a:latin typeface="+mn-lt"/>
              </a:rPr>
              <a:t>for the </a:t>
            </a:r>
            <a:r>
              <a:rPr lang="en-CA" sz="1800" b="1" dirty="0">
                <a:solidFill>
                  <a:srgbClr val="CC0633"/>
                </a:solidFill>
                <a:latin typeface="+mn-lt"/>
              </a:rPr>
              <a:t>Desired Option </a:t>
            </a:r>
            <a:r>
              <a:rPr lang="en-CA" sz="1800" dirty="0">
                <a:solidFill>
                  <a:schemeClr val="tx1"/>
                </a:solidFill>
                <a:latin typeface="+mn-lt"/>
              </a:rPr>
              <a:t>field.</a:t>
            </a:r>
          </a:p>
          <a:p>
            <a:pPr marL="342900" lvl="1" indent="0">
              <a:buNone/>
              <a:defRPr/>
            </a:pPr>
            <a:endParaRPr lang="en-CA" dirty="0">
              <a:solidFill>
                <a:schemeClr val="tx1"/>
              </a:solidFill>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7" name="Picture 6"/>
          <p:cNvPicPr>
            <a:picLocks noChangeAspect="1"/>
          </p:cNvPicPr>
          <p:nvPr/>
        </p:nvPicPr>
        <p:blipFill rotWithShape="1">
          <a:blip r:embed="rId4"/>
          <a:srcRect b="3021"/>
          <a:stretch/>
        </p:blipFill>
        <p:spPr>
          <a:xfrm>
            <a:off x="1509227" y="3560719"/>
            <a:ext cx="5030638" cy="2663910"/>
          </a:xfrm>
          <a:prstGeom prst="rect">
            <a:avLst/>
          </a:prstGeom>
        </p:spPr>
      </p:pic>
    </p:spTree>
    <p:extLst>
      <p:ext uri="{BB962C8B-B14F-4D97-AF65-F5344CB8AC3E}">
        <p14:creationId xmlns:p14="http://schemas.microsoft.com/office/powerpoint/2010/main" val="20258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0" y="895382"/>
            <a:ext cx="9144000" cy="646331"/>
          </a:xfrm>
        </p:spPr>
        <p:txBody>
          <a:bodyPr/>
          <a:lstStyle/>
          <a:p>
            <a:pPr marL="342900" lvl="1" indent="0" defTabSz="914400">
              <a:spcBef>
                <a:spcPts val="500"/>
              </a:spcBef>
              <a:buNone/>
              <a:defRPr/>
            </a:pPr>
            <a:r>
              <a:rPr lang="en-US" sz="1800" dirty="0">
                <a:solidFill>
                  <a:schemeClr val="tx1">
                    <a:lumMod val="85000"/>
                    <a:lumOff val="15000"/>
                  </a:schemeClr>
                </a:solidFill>
                <a:latin typeface="+mn-lt"/>
              </a:rPr>
              <a:t>5. Once all of the fields are entered, the project information will be displayed on screen. </a:t>
            </a:r>
          </a:p>
          <a:p>
            <a:pPr marL="342900" lvl="1" indent="0" defTabSz="914400">
              <a:spcBef>
                <a:spcPts val="500"/>
              </a:spcBef>
              <a:buNone/>
              <a:defRPr/>
            </a:pPr>
            <a:r>
              <a:rPr lang="en-US" sz="1800" dirty="0">
                <a:solidFill>
                  <a:schemeClr val="tx1">
                    <a:lumMod val="85000"/>
                    <a:lumOff val="15000"/>
                  </a:schemeClr>
                </a:solidFill>
                <a:latin typeface="+mn-lt"/>
              </a:rPr>
              <a:t>In the </a:t>
            </a:r>
            <a:r>
              <a:rPr lang="en-US" sz="1800" b="1" dirty="0">
                <a:solidFill>
                  <a:srgbClr val="CC0633"/>
                </a:solidFill>
                <a:latin typeface="+mn-lt"/>
              </a:rPr>
              <a:t>Supporting Documents </a:t>
            </a:r>
            <a:r>
              <a:rPr lang="en-US" sz="1800" dirty="0">
                <a:solidFill>
                  <a:schemeClr val="tx1">
                    <a:lumMod val="85000"/>
                    <a:lumOff val="15000"/>
                  </a:schemeClr>
                </a:solidFill>
                <a:latin typeface="+mn-lt"/>
              </a:rPr>
              <a:t>field: Click on </a:t>
            </a:r>
            <a:r>
              <a:rPr lang="en-US" sz="1800" i="1" dirty="0">
                <a:solidFill>
                  <a:schemeClr val="tx1">
                    <a:lumMod val="85000"/>
                    <a:lumOff val="15000"/>
                  </a:schemeClr>
                </a:solidFill>
                <a:latin typeface="+mn-lt"/>
              </a:rPr>
              <a:t>‘</a:t>
            </a:r>
            <a:r>
              <a:rPr lang="en-US" sz="1800" b="1" i="1" dirty="0">
                <a:solidFill>
                  <a:schemeClr val="tx1">
                    <a:lumMod val="85000"/>
                    <a:lumOff val="15000"/>
                  </a:schemeClr>
                </a:solidFill>
                <a:latin typeface="+mn-lt"/>
              </a:rPr>
              <a:t>attachments are available to view</a:t>
            </a:r>
            <a:r>
              <a:rPr lang="en-US" sz="1800" i="1" dirty="0">
                <a:solidFill>
                  <a:schemeClr val="tx1">
                    <a:lumMod val="85000"/>
                    <a:lumOff val="15000"/>
                  </a:schemeClr>
                </a:solidFill>
                <a:latin typeface="+mn-lt"/>
              </a:rPr>
              <a:t>’ </a:t>
            </a:r>
            <a:endParaRPr lang="en-US" sz="1600" i="1" dirty="0">
              <a:solidFill>
                <a:srgbClr val="4D4D4C"/>
              </a:solidFill>
              <a:latin typeface="+mn-lt"/>
            </a:endParaRPr>
          </a:p>
          <a:p>
            <a:pPr marL="342900" lvl="1" indent="0" defTabSz="914400">
              <a:spcBef>
                <a:spcPts val="500"/>
              </a:spcBef>
              <a:buNone/>
              <a:defRPr/>
            </a:pPr>
            <a:endParaRPr lang="en-US" sz="1600" dirty="0">
              <a:solidFill>
                <a:srgbClr val="4D4D4C"/>
              </a:solidFill>
              <a:latin typeface="+mn-lt"/>
            </a:endParaRPr>
          </a:p>
          <a:p>
            <a:pPr marL="342900" lvl="1" indent="0" defTabSz="914400">
              <a:spcBef>
                <a:spcPts val="500"/>
              </a:spcBef>
              <a:buNone/>
              <a:defRPr/>
            </a:pPr>
            <a:endParaRPr lang="en-US" sz="1600" dirty="0">
              <a:solidFill>
                <a:srgbClr val="4D4D4C"/>
              </a:solidFill>
              <a:latin typeface="+mn-lt"/>
            </a:endParaRPr>
          </a:p>
          <a:p>
            <a:pPr marL="342900" lvl="1" indent="0" defTabSz="914400">
              <a:spcBef>
                <a:spcPts val="500"/>
              </a:spcBef>
              <a:buNone/>
              <a:defRPr/>
            </a:pPr>
            <a:endParaRPr lang="en-US" sz="1600" dirty="0">
              <a:solidFill>
                <a:srgbClr val="4D4D4C"/>
              </a:solidFill>
              <a:latin typeface="+mn-lt"/>
            </a:endParaRPr>
          </a:p>
          <a:p>
            <a:pPr marL="1412875" lvl="1" indent="-1069975" defTabSz="914400">
              <a:spcBef>
                <a:spcPts val="500"/>
              </a:spcBef>
              <a:buBlip>
                <a:blip r:embed="rId3"/>
              </a:buBlip>
              <a:defRPr/>
            </a:pPr>
            <a:endParaRPr lang="en-US" sz="1600" b="1" dirty="0">
              <a:solidFill>
                <a:srgbClr val="4D4D4C"/>
              </a:solidFill>
              <a:latin typeface="+mn-lt"/>
            </a:endParaRPr>
          </a:p>
          <a:p>
            <a:pPr marL="1412875" lvl="1" indent="-1069975" defTabSz="914400">
              <a:spcBef>
                <a:spcPts val="500"/>
              </a:spcBef>
              <a:buBlip>
                <a:blip r:embed="rId3"/>
              </a:buBlip>
              <a:defRPr/>
            </a:pPr>
            <a:endParaRPr kumimoji="0" lang="en-US" sz="1600" b="1" i="0" u="none" strike="noStrike" kern="1200" cap="none" spc="0" normalizeH="0" baseline="0" noProof="0" dirty="0">
              <a:ln>
                <a:noFill/>
              </a:ln>
              <a:solidFill>
                <a:srgbClr val="4D4D4C"/>
              </a:solidFill>
              <a:effectLst/>
              <a:uLnTx/>
              <a:uFillTx/>
              <a:latin typeface="+mn-lt"/>
              <a:ea typeface="+mn-ea"/>
              <a:cs typeface="+mn-cs"/>
            </a:endParaRPr>
          </a:p>
          <a:p>
            <a:pPr marL="1412875" lvl="1" indent="-1069975">
              <a:buBlip>
                <a:blip r:embed="rId3"/>
              </a:buBlip>
              <a:defRPr/>
            </a:pPr>
            <a:endParaRPr lang="en-CA" sz="1600" dirty="0">
              <a:solidFill>
                <a:schemeClr val="tx1"/>
              </a:solidFill>
              <a:latin typeface="+mn-lt"/>
            </a:endParaRPr>
          </a:p>
          <a:p>
            <a:pPr marL="342900" lvl="1" indent="0">
              <a:buNone/>
              <a:defRPr/>
            </a:pPr>
            <a:endParaRPr lang="en-US" sz="1600" b="1" dirty="0">
              <a:solidFill>
                <a:srgbClr val="4D4D4C"/>
              </a:solidFill>
              <a:latin typeface="Calibri" panose="020F0502020204030204"/>
            </a:endParaRPr>
          </a:p>
          <a:p>
            <a:pPr marL="342900" lvl="1" indent="0" defTabSz="914400">
              <a:spcBef>
                <a:spcPts val="500"/>
              </a:spcBef>
              <a:buNone/>
              <a:defRPr/>
            </a:pPr>
            <a:endParaRPr kumimoji="0" lang="en-US" sz="1600" b="1" i="0" u="none" strike="noStrike" kern="1200" cap="none" spc="0" normalizeH="0" baseline="0" noProof="0" dirty="0">
              <a:ln>
                <a:noFill/>
              </a:ln>
              <a:solidFill>
                <a:srgbClr val="4D4D4C"/>
              </a:solidFill>
              <a:effectLst/>
              <a:uLnTx/>
              <a:uFillTx/>
              <a:latin typeface="+mn-lt"/>
              <a:ea typeface="+mn-ea"/>
              <a:cs typeface="+mn-cs"/>
            </a:endParaRPr>
          </a:p>
        </p:txBody>
      </p:sp>
      <p:pic>
        <p:nvPicPr>
          <p:cNvPr id="8" name="Picture 7"/>
          <p:cNvPicPr>
            <a:picLocks noChangeAspect="1"/>
          </p:cNvPicPr>
          <p:nvPr/>
        </p:nvPicPr>
        <p:blipFill rotWithShape="1">
          <a:blip r:embed="rId4"/>
          <a:srcRect r="6386"/>
          <a:stretch/>
        </p:blipFill>
        <p:spPr>
          <a:xfrm>
            <a:off x="734173" y="4436163"/>
            <a:ext cx="7248277" cy="1920187"/>
          </a:xfrm>
          <a:prstGeom prst="rect">
            <a:avLst/>
          </a:prstGeom>
        </p:spPr>
      </p:pic>
      <p:pic>
        <p:nvPicPr>
          <p:cNvPr id="9" name="Picture 8"/>
          <p:cNvPicPr>
            <a:picLocks noChangeAspect="1"/>
          </p:cNvPicPr>
          <p:nvPr/>
        </p:nvPicPr>
        <p:blipFill rotWithShape="1">
          <a:blip r:embed="rId5"/>
          <a:srcRect r="21644" b="67016"/>
          <a:stretch/>
        </p:blipFill>
        <p:spPr>
          <a:xfrm>
            <a:off x="734173" y="1744744"/>
            <a:ext cx="7219202" cy="1411579"/>
          </a:xfrm>
          <a:prstGeom prst="rect">
            <a:avLst/>
          </a:prstGeom>
        </p:spPr>
      </p:pic>
      <p:sp>
        <p:nvSpPr>
          <p:cNvPr id="3" name="Rectangle 2">
            <a:extLst>
              <a:ext uri="{FF2B5EF4-FFF2-40B4-BE49-F238E27FC236}">
                <a16:creationId xmlns:a16="http://schemas.microsoft.com/office/drawing/2014/main" id="{7474E12E-C1FB-456B-B390-7DC60F8E3E3C}"/>
              </a:ext>
            </a:extLst>
          </p:cNvPr>
          <p:cNvSpPr/>
          <p:nvPr/>
        </p:nvSpPr>
        <p:spPr>
          <a:xfrm>
            <a:off x="0" y="3350375"/>
            <a:ext cx="8616516" cy="646331"/>
          </a:xfrm>
          <a:prstGeom prst="rect">
            <a:avLst/>
          </a:prstGeom>
        </p:spPr>
        <p:txBody>
          <a:bodyPr wrap="square">
            <a:spAutoFit/>
          </a:bodyPr>
          <a:lstStyle/>
          <a:p>
            <a:pPr marL="342900" lvl="1" indent="0">
              <a:buNone/>
              <a:defRPr/>
            </a:pPr>
            <a:r>
              <a:rPr lang="en-CA" dirty="0">
                <a:solidFill>
                  <a:prstClr val="black">
                    <a:lumMod val="85000"/>
                    <a:lumOff val="15000"/>
                  </a:prstClr>
                </a:solidFill>
              </a:rPr>
              <a:t>6.  In the </a:t>
            </a:r>
            <a:r>
              <a:rPr lang="en-CA" b="1" dirty="0">
                <a:solidFill>
                  <a:srgbClr val="CC0633"/>
                </a:solidFill>
              </a:rPr>
              <a:t>Supporting Documents </a:t>
            </a:r>
            <a:r>
              <a:rPr lang="en-CA" dirty="0">
                <a:solidFill>
                  <a:prstClr val="black">
                    <a:lumMod val="85000"/>
                    <a:lumOff val="15000"/>
                  </a:prstClr>
                </a:solidFill>
              </a:rPr>
              <a:t>viewer, select the </a:t>
            </a:r>
            <a:r>
              <a:rPr lang="en-CA" b="1" i="1" dirty="0">
                <a:solidFill>
                  <a:prstClr val="black">
                    <a:lumMod val="85000"/>
                    <a:lumOff val="15000"/>
                  </a:prstClr>
                </a:solidFill>
              </a:rPr>
              <a:t>Attachment</a:t>
            </a:r>
            <a:r>
              <a:rPr lang="en-CA" dirty="0">
                <a:solidFill>
                  <a:prstClr val="black">
                    <a:lumMod val="85000"/>
                    <a:lumOff val="15000"/>
                  </a:prstClr>
                </a:solidFill>
              </a:rPr>
              <a:t> indicating </a:t>
            </a:r>
            <a:r>
              <a:rPr lang="en-CA" b="1" i="1" dirty="0">
                <a:solidFill>
                  <a:prstClr val="black">
                    <a:lumMod val="85000"/>
                    <a:lumOff val="15000"/>
                  </a:prstClr>
                </a:solidFill>
              </a:rPr>
              <a:t>‘Contract’ </a:t>
            </a:r>
            <a:r>
              <a:rPr lang="en-CA" dirty="0">
                <a:solidFill>
                  <a:prstClr val="black">
                    <a:lumMod val="85000"/>
                    <a:lumOff val="15000"/>
                  </a:prstClr>
                </a:solidFill>
              </a:rPr>
              <a:t>or</a:t>
            </a:r>
            <a:r>
              <a:rPr lang="en-CA" b="1" i="1" dirty="0">
                <a:solidFill>
                  <a:prstClr val="black">
                    <a:lumMod val="85000"/>
                    <a:lumOff val="15000"/>
                  </a:prstClr>
                </a:solidFill>
              </a:rPr>
              <a:t> ‘Agreement’ </a:t>
            </a:r>
            <a:r>
              <a:rPr lang="en-CA" dirty="0">
                <a:solidFill>
                  <a:prstClr val="black">
                    <a:lumMod val="85000"/>
                    <a:lumOff val="15000"/>
                  </a:prstClr>
                </a:solidFill>
              </a:rPr>
              <a:t>in the </a:t>
            </a:r>
            <a:r>
              <a:rPr lang="en-CA" b="1" dirty="0">
                <a:solidFill>
                  <a:srgbClr val="CC0633"/>
                </a:solidFill>
              </a:rPr>
              <a:t>Description</a:t>
            </a:r>
            <a:r>
              <a:rPr lang="en-CA" dirty="0">
                <a:solidFill>
                  <a:prstClr val="black">
                    <a:lumMod val="85000"/>
                    <a:lumOff val="15000"/>
                  </a:prstClr>
                </a:solidFill>
              </a:rPr>
              <a:t> field. </a:t>
            </a:r>
          </a:p>
        </p:txBody>
      </p:sp>
    </p:spTree>
    <p:extLst>
      <p:ext uri="{BB962C8B-B14F-4D97-AF65-F5344CB8AC3E}">
        <p14:creationId xmlns:p14="http://schemas.microsoft.com/office/powerpoint/2010/main" val="40630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64740" y="1069489"/>
            <a:ext cx="8894507" cy="1578060"/>
          </a:xfrm>
        </p:spPr>
        <p:txBody>
          <a:bodyPr/>
          <a:lstStyle/>
          <a:p>
            <a:pPr marL="342900" lvl="1" indent="0" defTabSz="914400">
              <a:spcBef>
                <a:spcPts val="500"/>
              </a:spcBef>
              <a:buNone/>
              <a:defRPr/>
            </a:pPr>
            <a:r>
              <a:rPr lang="en-US" sz="1800" dirty="0">
                <a:solidFill>
                  <a:srgbClr val="4D4D4C"/>
                </a:solidFill>
                <a:latin typeface="+mn-lt"/>
              </a:rPr>
              <a:t>7. Once the attachment is opened, scroll through the agreement to review the highlighted sections. Consider the sections on: </a:t>
            </a:r>
          </a:p>
          <a:p>
            <a:pPr marL="1085850" lvl="2" indent="-285750">
              <a:buFont typeface="Wingdings" panose="05000000000000000000" pitchFamily="2" charset="2"/>
              <a:buChar char="Ø"/>
              <a:defRPr/>
            </a:pPr>
            <a:r>
              <a:rPr lang="en-US" sz="1800" b="1" dirty="0">
                <a:solidFill>
                  <a:srgbClr val="CC0633"/>
                </a:solidFill>
                <a:latin typeface="+mn-lt"/>
              </a:rPr>
              <a:t>Limits on specific budget line </a:t>
            </a:r>
          </a:p>
          <a:p>
            <a:pPr marL="1085850" lvl="2" indent="-285750">
              <a:buFont typeface="Wingdings" panose="05000000000000000000" pitchFamily="2" charset="2"/>
              <a:buChar char="Ø"/>
              <a:defRPr/>
            </a:pPr>
            <a:r>
              <a:rPr lang="en-US" sz="1800" b="1" dirty="0">
                <a:solidFill>
                  <a:srgbClr val="CC0633"/>
                </a:solidFill>
                <a:latin typeface="+mn-lt"/>
              </a:rPr>
              <a:t>Amount of budget line item</a:t>
            </a:r>
          </a:p>
          <a:p>
            <a:pPr marL="1412875" lvl="1" indent="-1069975" defTabSz="914400">
              <a:spcBef>
                <a:spcPts val="500"/>
              </a:spcBef>
              <a:buBlip>
                <a:blip r:embed="rId3"/>
              </a:buBlip>
              <a:defRPr/>
            </a:pPr>
            <a:endParaRPr lang="en-US" sz="1800" b="1" dirty="0">
              <a:solidFill>
                <a:srgbClr val="4D4D4C"/>
              </a:solidFill>
              <a:latin typeface="+mn-lt"/>
            </a:endParaRPr>
          </a:p>
          <a:p>
            <a:pPr marL="342900" lvl="1" indent="0" defTabSz="914400">
              <a:spcBef>
                <a:spcPts val="500"/>
              </a:spcBef>
              <a:buNone/>
              <a:defRPr/>
            </a:pPr>
            <a:r>
              <a:rPr lang="en-US" sz="1800" dirty="0">
                <a:solidFill>
                  <a:srgbClr val="4D4D4C"/>
                </a:solidFill>
                <a:latin typeface="+mn-lt"/>
              </a:rPr>
              <a:t>E.g. In this agreement, the sponsor indicates that the budget is for </a:t>
            </a:r>
            <a:r>
              <a:rPr lang="en-US" sz="1800" b="1" dirty="0">
                <a:solidFill>
                  <a:srgbClr val="4D4D4C"/>
                </a:solidFill>
                <a:latin typeface="+mn-lt"/>
              </a:rPr>
              <a:t>salary support </a:t>
            </a:r>
            <a:r>
              <a:rPr lang="en-US" sz="1800" dirty="0">
                <a:solidFill>
                  <a:srgbClr val="4D4D4C"/>
                </a:solidFill>
                <a:latin typeface="+mn-lt"/>
              </a:rPr>
              <a:t>of a </a:t>
            </a:r>
            <a:r>
              <a:rPr lang="en-US" sz="1800" b="1" dirty="0">
                <a:solidFill>
                  <a:srgbClr val="4D4D4C"/>
                </a:solidFill>
                <a:latin typeface="+mn-lt"/>
              </a:rPr>
              <a:t>postdoctoral fellow and PhD student</a:t>
            </a:r>
            <a:r>
              <a:rPr lang="en-US" sz="1800" dirty="0">
                <a:solidFill>
                  <a:srgbClr val="4D4D4C"/>
                </a:solidFill>
                <a:latin typeface="+mn-lt"/>
              </a:rPr>
              <a:t>.</a:t>
            </a: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7" name="Picture 6"/>
          <p:cNvPicPr>
            <a:picLocks noChangeAspect="1"/>
          </p:cNvPicPr>
          <p:nvPr/>
        </p:nvPicPr>
        <p:blipFill rotWithShape="1">
          <a:blip r:embed="rId4"/>
          <a:srcRect l="11149" t="8223" r="7537"/>
          <a:stretch/>
        </p:blipFill>
        <p:spPr>
          <a:xfrm>
            <a:off x="310840" y="3332480"/>
            <a:ext cx="4234139" cy="3023869"/>
          </a:xfrm>
          <a:prstGeom prst="rect">
            <a:avLst/>
          </a:prstGeom>
        </p:spPr>
      </p:pic>
      <p:pic>
        <p:nvPicPr>
          <p:cNvPr id="11" name="Picture 10"/>
          <p:cNvPicPr>
            <a:picLocks noChangeAspect="1"/>
          </p:cNvPicPr>
          <p:nvPr/>
        </p:nvPicPr>
        <p:blipFill rotWithShape="1">
          <a:blip r:embed="rId5"/>
          <a:srcRect r="5477"/>
          <a:stretch/>
        </p:blipFill>
        <p:spPr>
          <a:xfrm>
            <a:off x="4899692" y="3297817"/>
            <a:ext cx="4059555" cy="3058532"/>
          </a:xfrm>
          <a:prstGeom prst="rect">
            <a:avLst/>
          </a:prstGeom>
        </p:spPr>
      </p:pic>
      <p:sp>
        <p:nvSpPr>
          <p:cNvPr id="10" name="Right Arrow 9"/>
          <p:cNvSpPr/>
          <p:nvPr/>
        </p:nvSpPr>
        <p:spPr>
          <a:xfrm>
            <a:off x="4022789" y="48545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75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125668" y="923481"/>
            <a:ext cx="8894507" cy="1765349"/>
          </a:xfrm>
        </p:spPr>
        <p:txBody>
          <a:bodyPr/>
          <a:lstStyle/>
          <a:p>
            <a:pPr marL="342900" lvl="1" indent="0">
              <a:buNone/>
              <a:defRPr/>
            </a:pPr>
            <a:r>
              <a:rPr lang="en-US" sz="1800" dirty="0">
                <a:solidFill>
                  <a:srgbClr val="4D4D4C"/>
                </a:solidFill>
                <a:latin typeface="+mn-lt"/>
              </a:rPr>
              <a:t>8. Once the limits of budget items are specified, document those items into a Summary Sheet template (Examples can be found in FAST).  Record the following: </a:t>
            </a:r>
          </a:p>
          <a:p>
            <a:pPr marL="1085850" lvl="2" indent="-285750">
              <a:buClr>
                <a:srgbClr val="CC0633"/>
              </a:buClr>
              <a:buFont typeface="Wingdings" panose="05000000000000000000" pitchFamily="2" charset="2"/>
              <a:buChar char="Ø"/>
              <a:defRPr/>
            </a:pPr>
            <a:r>
              <a:rPr lang="en-US" sz="1600" b="1" i="1" dirty="0">
                <a:solidFill>
                  <a:srgbClr val="4D4D4C"/>
                </a:solidFill>
                <a:latin typeface="+mn-lt"/>
              </a:rPr>
              <a:t>SFU project number</a:t>
            </a:r>
          </a:p>
          <a:p>
            <a:pPr marL="1085850" lvl="2" indent="-285750">
              <a:buClr>
                <a:srgbClr val="CC0633"/>
              </a:buClr>
              <a:buFont typeface="Wingdings" panose="05000000000000000000" pitchFamily="2" charset="2"/>
              <a:buChar char="Ø"/>
              <a:defRPr/>
            </a:pPr>
            <a:r>
              <a:rPr lang="en-US" sz="1600" b="1" i="1" dirty="0">
                <a:solidFill>
                  <a:srgbClr val="4D4D4C"/>
                </a:solidFill>
                <a:latin typeface="+mn-lt"/>
              </a:rPr>
              <a:t>Principal Investor Name</a:t>
            </a:r>
          </a:p>
          <a:p>
            <a:pPr marL="1085850" lvl="2" indent="-285750">
              <a:buClr>
                <a:srgbClr val="CC0633"/>
              </a:buClr>
              <a:buFont typeface="Wingdings" panose="05000000000000000000" pitchFamily="2" charset="2"/>
              <a:buChar char="Ø"/>
              <a:defRPr/>
            </a:pPr>
            <a:r>
              <a:rPr lang="en-US" sz="1600" b="1" i="1" dirty="0">
                <a:solidFill>
                  <a:srgbClr val="4D4D4C"/>
                </a:solidFill>
                <a:latin typeface="+mn-lt"/>
              </a:rPr>
              <a:t>Legal Sponsor</a:t>
            </a:r>
          </a:p>
          <a:p>
            <a:pPr marL="1085850" lvl="2" indent="-285750">
              <a:buClr>
                <a:srgbClr val="CC0633"/>
              </a:buClr>
              <a:buFont typeface="Wingdings" panose="05000000000000000000" pitchFamily="2" charset="2"/>
              <a:buChar char="Ø"/>
              <a:defRPr/>
            </a:pPr>
            <a:r>
              <a:rPr lang="en-US" sz="1600" b="1" i="1" dirty="0">
                <a:solidFill>
                  <a:srgbClr val="4D4D4C"/>
                </a:solidFill>
                <a:latin typeface="+mn-lt"/>
              </a:rPr>
              <a:t>Eligible/Ineligible expenses</a:t>
            </a:r>
          </a:p>
          <a:p>
            <a:pPr marL="342900" lvl="1" indent="0" defTabSz="914400">
              <a:spcBef>
                <a:spcPts val="500"/>
              </a:spcBef>
              <a:buNone/>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6" name="Picture 5"/>
          <p:cNvPicPr>
            <a:picLocks noChangeAspect="1"/>
          </p:cNvPicPr>
          <p:nvPr/>
        </p:nvPicPr>
        <p:blipFill rotWithShape="1">
          <a:blip r:embed="rId4"/>
          <a:srcRect r="1090"/>
          <a:stretch/>
        </p:blipFill>
        <p:spPr>
          <a:xfrm>
            <a:off x="1458808" y="2738707"/>
            <a:ext cx="6226383" cy="3066947"/>
          </a:xfrm>
          <a:prstGeom prst="rect">
            <a:avLst/>
          </a:prstGeom>
        </p:spPr>
      </p:pic>
      <p:sp>
        <p:nvSpPr>
          <p:cNvPr id="7" name="Rectangle 6">
            <a:extLst>
              <a:ext uri="{FF2B5EF4-FFF2-40B4-BE49-F238E27FC236}">
                <a16:creationId xmlns:a16="http://schemas.microsoft.com/office/drawing/2014/main" id="{A41671F0-C902-4C95-9F57-C4098463097F}"/>
              </a:ext>
            </a:extLst>
          </p:cNvPr>
          <p:cNvSpPr/>
          <p:nvPr/>
        </p:nvSpPr>
        <p:spPr>
          <a:xfrm>
            <a:off x="29060" y="5855531"/>
            <a:ext cx="8829767" cy="646331"/>
          </a:xfrm>
          <a:prstGeom prst="rect">
            <a:avLst/>
          </a:prstGeom>
        </p:spPr>
        <p:txBody>
          <a:bodyPr wrap="square">
            <a:spAutoFit/>
          </a:bodyPr>
          <a:lstStyle/>
          <a:p>
            <a:pPr marL="342900" lvl="1" indent="0">
              <a:buNone/>
              <a:defRPr/>
            </a:pPr>
            <a:r>
              <a:rPr lang="en-US" dirty="0">
                <a:solidFill>
                  <a:srgbClr val="4D4D4C"/>
                </a:solidFill>
              </a:rPr>
              <a:t>9. Once the Summary Sheet has been completed, </a:t>
            </a:r>
            <a:r>
              <a:rPr lang="en-US" b="1" dirty="0">
                <a:solidFill>
                  <a:srgbClr val="4D4D4C"/>
                </a:solidFill>
              </a:rPr>
              <a:t>save the document as a PDF file to your local drive</a:t>
            </a:r>
            <a:r>
              <a:rPr lang="en-US" dirty="0">
                <a:solidFill>
                  <a:srgbClr val="4D4D4C"/>
                </a:solidFill>
              </a:rPr>
              <a:t>.  </a:t>
            </a:r>
          </a:p>
        </p:txBody>
      </p:sp>
    </p:spTree>
    <p:extLst>
      <p:ext uri="{BB962C8B-B14F-4D97-AF65-F5344CB8AC3E}">
        <p14:creationId xmlns:p14="http://schemas.microsoft.com/office/powerpoint/2010/main" val="106639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0" y="765090"/>
            <a:ext cx="8894507" cy="5711909"/>
          </a:xfrm>
          <a:ln>
            <a:noFill/>
          </a:ln>
        </p:spPr>
        <p:txBody>
          <a:bodyPr/>
          <a:lstStyle/>
          <a:p>
            <a:pPr marL="342900" lvl="1" indent="0" defTabSz="914400">
              <a:spcBef>
                <a:spcPts val="500"/>
              </a:spcBef>
              <a:buNone/>
              <a:defRPr/>
            </a:pPr>
            <a:r>
              <a:rPr lang="en-US" sz="2000" dirty="0">
                <a:solidFill>
                  <a:srgbClr val="4D4D4C"/>
                </a:solidFill>
                <a:latin typeface="+mn-lt"/>
              </a:rPr>
              <a:t>10. The </a:t>
            </a:r>
            <a:r>
              <a:rPr lang="en-US" sz="2000" dirty="0" smtClean="0">
                <a:solidFill>
                  <a:srgbClr val="4D4D4C"/>
                </a:solidFill>
                <a:latin typeface="+mn-lt"/>
              </a:rPr>
              <a:t>pdf </a:t>
            </a:r>
            <a:r>
              <a:rPr lang="en-US" sz="2000" dirty="0">
                <a:solidFill>
                  <a:srgbClr val="4D4D4C"/>
                </a:solidFill>
                <a:latin typeface="+mn-lt"/>
              </a:rPr>
              <a:t>file can be uploaded and saved in PS.  As a result, it can viewed in New FAST Views in the project account.  Log into </a:t>
            </a:r>
            <a:r>
              <a:rPr lang="en-US" sz="2000" dirty="0">
                <a:solidFill>
                  <a:srgbClr val="4D4D4C"/>
                </a:solidFill>
                <a:latin typeface="+mn-lt"/>
                <a:hlinkClick r:id="rId3"/>
              </a:rPr>
              <a:t>FINS</a:t>
            </a:r>
            <a:r>
              <a:rPr lang="en-US" sz="2000" dirty="0">
                <a:solidFill>
                  <a:srgbClr val="4D4D4C"/>
                </a:solidFill>
                <a:latin typeface="+mn-lt"/>
              </a:rPr>
              <a:t>.</a:t>
            </a:r>
          </a:p>
          <a:p>
            <a:pPr marL="342900" lvl="1" indent="0" defTabSz="914400">
              <a:spcBef>
                <a:spcPts val="500"/>
              </a:spcBef>
              <a:buNone/>
              <a:defRPr/>
            </a:pPr>
            <a:endParaRPr lang="en-US" sz="2100" b="1" dirty="0">
              <a:solidFill>
                <a:srgbClr val="4D4D4C"/>
              </a:solidFill>
              <a:latin typeface="Trebuchet MS" panose="020B0603020202020204" pitchFamily="34" charset="0"/>
            </a:endParaRPr>
          </a:p>
          <a:p>
            <a:pPr marL="342900" lvl="1" indent="0" defTabSz="914400">
              <a:spcBef>
                <a:spcPts val="500"/>
              </a:spcBef>
              <a:buNone/>
              <a:defRPr/>
            </a:pPr>
            <a:r>
              <a:rPr lang="en-US" sz="2100" dirty="0">
                <a:solidFill>
                  <a:srgbClr val="4D4D4C"/>
                </a:solidFill>
                <a:latin typeface="+mn-lt"/>
              </a:rPr>
              <a:t>11.  Click on the </a:t>
            </a:r>
            <a:r>
              <a:rPr lang="en-US" sz="2100" b="1" dirty="0">
                <a:solidFill>
                  <a:srgbClr val="4D4D4C"/>
                </a:solidFill>
                <a:latin typeface="+mn-lt"/>
              </a:rPr>
              <a:t>navigation pane icon</a:t>
            </a:r>
            <a:r>
              <a:rPr lang="en-US" sz="2100" dirty="0">
                <a:solidFill>
                  <a:srgbClr val="4D4D4C"/>
                </a:solidFill>
                <a:latin typeface="+mn-lt"/>
              </a:rPr>
              <a:t>. </a:t>
            </a:r>
          </a:p>
          <a:p>
            <a:pPr marL="1412875" lvl="1" indent="-1069975" defTabSz="914400">
              <a:spcBef>
                <a:spcPts val="500"/>
              </a:spcBef>
              <a:buBlip>
                <a:blip r:embed="rId4"/>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4"/>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4"/>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4"/>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4"/>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342900" lvl="1" indent="0" defTabSz="914400">
              <a:spcBef>
                <a:spcPts val="500"/>
              </a:spcBef>
              <a:buNone/>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4"/>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4"/>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4"/>
              </a:buBlip>
              <a:defRPr/>
            </a:pPr>
            <a:endParaRPr lang="en-CA" dirty="0">
              <a:solidFill>
                <a:schemeClr val="tx1"/>
              </a:solidFill>
            </a:endParaRPr>
          </a:p>
          <a:p>
            <a:pPr marL="1412875" lvl="1" indent="-1069975" defTabSz="914400">
              <a:spcBef>
                <a:spcPts val="500"/>
              </a:spcBef>
              <a:buBlip>
                <a:blip r:embed="rId4"/>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8" name="Picture 7"/>
          <p:cNvPicPr>
            <a:picLocks noChangeAspect="1"/>
          </p:cNvPicPr>
          <p:nvPr/>
        </p:nvPicPr>
        <p:blipFill>
          <a:blip r:embed="rId5"/>
          <a:stretch>
            <a:fillRect/>
          </a:stretch>
        </p:blipFill>
        <p:spPr>
          <a:xfrm>
            <a:off x="1673981" y="2315953"/>
            <a:ext cx="3364706" cy="949476"/>
          </a:xfrm>
          <a:prstGeom prst="rect">
            <a:avLst/>
          </a:prstGeom>
        </p:spPr>
      </p:pic>
      <p:cxnSp>
        <p:nvCxnSpPr>
          <p:cNvPr id="10" name="Straight Arrow Connector 9"/>
          <p:cNvCxnSpPr>
            <a:cxnSpLocks/>
          </p:cNvCxnSpPr>
          <p:nvPr/>
        </p:nvCxnSpPr>
        <p:spPr>
          <a:xfrm>
            <a:off x="2980684" y="2045019"/>
            <a:ext cx="1736187" cy="27093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flipV="1">
            <a:off x="4748946" y="2181739"/>
            <a:ext cx="374470" cy="37853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6"/>
          <a:stretch>
            <a:fillRect/>
          </a:stretch>
        </p:blipFill>
        <p:spPr>
          <a:xfrm>
            <a:off x="5816166" y="2324561"/>
            <a:ext cx="2800350" cy="3829050"/>
          </a:xfrm>
          <a:prstGeom prst="rect">
            <a:avLst/>
          </a:prstGeom>
          <a:solidFill>
            <a:schemeClr val="accent4"/>
          </a:solidFill>
        </p:spPr>
      </p:pic>
      <p:sp>
        <p:nvSpPr>
          <p:cNvPr id="15" name="Rectangle 14"/>
          <p:cNvSpPr/>
          <p:nvPr/>
        </p:nvSpPr>
        <p:spPr>
          <a:xfrm>
            <a:off x="6743914" y="5651864"/>
            <a:ext cx="989298" cy="221362"/>
          </a:xfrm>
          <a:prstGeom prst="rect">
            <a:avLst/>
          </a:prstGeom>
          <a:noFill/>
          <a:ln w="28575">
            <a:solidFill>
              <a:srgbClr val="CC0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6538885" y="3018971"/>
            <a:ext cx="653143" cy="336007"/>
          </a:xfrm>
          <a:prstGeom prst="rect">
            <a:avLst/>
          </a:prstGeom>
          <a:noFill/>
          <a:ln w="28575">
            <a:solidFill>
              <a:srgbClr val="D82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BA2ED2A-CE3E-4D5B-9460-3C4AF78377CE}"/>
              </a:ext>
            </a:extLst>
          </p:cNvPr>
          <p:cNvSpPr/>
          <p:nvPr/>
        </p:nvSpPr>
        <p:spPr>
          <a:xfrm>
            <a:off x="23708" y="3866814"/>
            <a:ext cx="5666790" cy="707886"/>
          </a:xfrm>
          <a:prstGeom prst="rect">
            <a:avLst/>
          </a:prstGeom>
        </p:spPr>
        <p:txBody>
          <a:bodyPr wrap="square">
            <a:spAutoFit/>
          </a:bodyPr>
          <a:lstStyle/>
          <a:p>
            <a:pPr marL="342900" lvl="1">
              <a:spcBef>
                <a:spcPts val="500"/>
              </a:spcBef>
              <a:defRPr/>
            </a:pPr>
            <a:r>
              <a:rPr lang="en-US" sz="2000" dirty="0">
                <a:solidFill>
                  <a:srgbClr val="4D4D4C"/>
                </a:solidFill>
              </a:rPr>
              <a:t>12. Once the navigation pane appears, go to </a:t>
            </a:r>
            <a:r>
              <a:rPr lang="en-US" sz="2000" b="1" dirty="0">
                <a:solidFill>
                  <a:srgbClr val="4D4D4C"/>
                </a:solidFill>
              </a:rPr>
              <a:t>Grants &gt; Awards &gt; Maintain Attachments.</a:t>
            </a:r>
          </a:p>
        </p:txBody>
      </p:sp>
      <p:cxnSp>
        <p:nvCxnSpPr>
          <p:cNvPr id="29" name="Connector: Elbow 28">
            <a:extLst>
              <a:ext uri="{FF2B5EF4-FFF2-40B4-BE49-F238E27FC236}">
                <a16:creationId xmlns:a16="http://schemas.microsoft.com/office/drawing/2014/main" id="{ED8D1604-6031-444E-B6DF-648E9F38F522}"/>
              </a:ext>
            </a:extLst>
          </p:cNvPr>
          <p:cNvCxnSpPr>
            <a:stCxn id="18" idx="3"/>
            <a:endCxn id="15" idx="3"/>
          </p:cNvCxnSpPr>
          <p:nvPr/>
        </p:nvCxnSpPr>
        <p:spPr>
          <a:xfrm>
            <a:off x="7192028" y="3186975"/>
            <a:ext cx="541184" cy="2575570"/>
          </a:xfrm>
          <a:prstGeom prst="bentConnector3">
            <a:avLst>
              <a:gd name="adj1" fmla="val 142241"/>
            </a:avLst>
          </a:prstGeom>
          <a:ln w="28575">
            <a:solidFill>
              <a:srgbClr val="D821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2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203200" y="1009566"/>
            <a:ext cx="9794240" cy="5711909"/>
          </a:xfrm>
        </p:spPr>
        <p:txBody>
          <a:bodyPr/>
          <a:lstStyle/>
          <a:p>
            <a:pPr marL="342900" lvl="1" indent="0">
              <a:buNone/>
              <a:defRPr/>
            </a:pPr>
            <a:r>
              <a:rPr lang="en-US" sz="2000" dirty="0">
                <a:solidFill>
                  <a:srgbClr val="4D4D4C"/>
                </a:solidFill>
                <a:latin typeface="+mn-lt"/>
              </a:rPr>
              <a:t>13. Once the </a:t>
            </a:r>
            <a:r>
              <a:rPr lang="en-US" sz="2000" b="1" dirty="0">
                <a:solidFill>
                  <a:srgbClr val="C00000"/>
                </a:solidFill>
                <a:latin typeface="+mn-lt"/>
              </a:rPr>
              <a:t>Maintain Attachments </a:t>
            </a:r>
            <a:r>
              <a:rPr lang="en-US" sz="2000" dirty="0">
                <a:solidFill>
                  <a:srgbClr val="4D4D4C"/>
                </a:solidFill>
                <a:latin typeface="+mn-lt"/>
              </a:rPr>
              <a:t>module opens, go to the </a:t>
            </a:r>
            <a:r>
              <a:rPr lang="en-US" sz="2000" b="1" i="1" dirty="0">
                <a:solidFill>
                  <a:srgbClr val="C00000"/>
                </a:solidFill>
                <a:latin typeface="+mn-lt"/>
              </a:rPr>
              <a:t>Search Criteria </a:t>
            </a:r>
            <a:r>
              <a:rPr lang="en-US" sz="2000" dirty="0">
                <a:solidFill>
                  <a:srgbClr val="4D4D4C"/>
                </a:solidFill>
                <a:latin typeface="+mn-lt"/>
              </a:rPr>
              <a:t>section</a:t>
            </a:r>
            <a:r>
              <a:rPr lang="en-US" sz="2000" b="1" i="1" dirty="0">
                <a:solidFill>
                  <a:srgbClr val="4D4D4C"/>
                </a:solidFill>
                <a:latin typeface="+mn-lt"/>
              </a:rPr>
              <a:t>. </a:t>
            </a:r>
            <a:endParaRPr lang="en-US" sz="2000" dirty="0">
              <a:solidFill>
                <a:srgbClr val="4D4D4C"/>
              </a:solidFill>
              <a:latin typeface="+mn-lt"/>
            </a:endParaRPr>
          </a:p>
          <a:p>
            <a:pPr marL="342900" lvl="1" indent="0">
              <a:buNone/>
              <a:defRPr/>
            </a:pPr>
            <a:r>
              <a:rPr lang="en-US" sz="2000" dirty="0">
                <a:solidFill>
                  <a:srgbClr val="4D4D4C"/>
                </a:solidFill>
                <a:latin typeface="+mn-lt"/>
              </a:rPr>
              <a:t>14. Enter </a:t>
            </a:r>
            <a:r>
              <a:rPr lang="en-US" sz="2000" b="1" i="1" dirty="0">
                <a:solidFill>
                  <a:srgbClr val="4D4D4C"/>
                </a:solidFill>
                <a:latin typeface="+mn-lt"/>
              </a:rPr>
              <a:t>“SFU30” </a:t>
            </a:r>
            <a:r>
              <a:rPr lang="en-US" sz="2000" dirty="0">
                <a:solidFill>
                  <a:srgbClr val="4D4D4C"/>
                </a:solidFill>
                <a:latin typeface="+mn-lt"/>
              </a:rPr>
              <a:t>within the </a:t>
            </a:r>
            <a:r>
              <a:rPr lang="en-US" sz="2000" b="1" dirty="0">
                <a:solidFill>
                  <a:srgbClr val="C00000"/>
                </a:solidFill>
                <a:latin typeface="+mn-lt"/>
              </a:rPr>
              <a:t>Business Unit </a:t>
            </a:r>
            <a:r>
              <a:rPr lang="en-US" sz="2000" dirty="0">
                <a:solidFill>
                  <a:srgbClr val="4D4D4C"/>
                </a:solidFill>
                <a:latin typeface="+mn-lt"/>
              </a:rPr>
              <a:t>field.</a:t>
            </a:r>
          </a:p>
          <a:p>
            <a:pPr marL="342900" lvl="1" indent="0">
              <a:buNone/>
              <a:defRPr/>
            </a:pPr>
            <a:r>
              <a:rPr lang="en-US" sz="2000" dirty="0">
                <a:solidFill>
                  <a:srgbClr val="4D4D4C"/>
                </a:solidFill>
                <a:latin typeface="+mn-lt"/>
              </a:rPr>
              <a:t>15. Enter the </a:t>
            </a:r>
            <a:r>
              <a:rPr lang="en-US" sz="2000" b="1" i="1" dirty="0">
                <a:solidFill>
                  <a:srgbClr val="4D4D4C"/>
                </a:solidFill>
                <a:latin typeface="+mn-lt"/>
              </a:rPr>
              <a:t>Project Account number </a:t>
            </a:r>
            <a:r>
              <a:rPr lang="en-US" sz="2000" dirty="0">
                <a:solidFill>
                  <a:srgbClr val="4D4D4C"/>
                </a:solidFill>
                <a:latin typeface="+mn-lt"/>
              </a:rPr>
              <a:t>within the </a:t>
            </a:r>
            <a:r>
              <a:rPr lang="en-US" sz="2000" b="1" dirty="0">
                <a:solidFill>
                  <a:srgbClr val="C00000"/>
                </a:solidFill>
                <a:latin typeface="+mn-lt"/>
              </a:rPr>
              <a:t>Project</a:t>
            </a:r>
            <a:r>
              <a:rPr lang="en-US" sz="2000" dirty="0">
                <a:solidFill>
                  <a:srgbClr val="4D4D4C"/>
                </a:solidFill>
                <a:latin typeface="+mn-lt"/>
              </a:rPr>
              <a:t> field.</a:t>
            </a: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7" name="Picture 6"/>
          <p:cNvPicPr>
            <a:picLocks noChangeAspect="1"/>
          </p:cNvPicPr>
          <p:nvPr/>
        </p:nvPicPr>
        <p:blipFill rotWithShape="1">
          <a:blip r:embed="rId4"/>
          <a:srcRect t="3188" b="9015"/>
          <a:stretch/>
        </p:blipFill>
        <p:spPr>
          <a:xfrm>
            <a:off x="673357" y="2124709"/>
            <a:ext cx="5866508" cy="4476115"/>
          </a:xfrm>
          <a:prstGeom prst="rect">
            <a:avLst/>
          </a:prstGeom>
        </p:spPr>
      </p:pic>
    </p:spTree>
    <p:extLst>
      <p:ext uri="{BB962C8B-B14F-4D97-AF65-F5344CB8AC3E}">
        <p14:creationId xmlns:p14="http://schemas.microsoft.com/office/powerpoint/2010/main" val="117469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0" y="1022816"/>
            <a:ext cx="8894507" cy="5711909"/>
          </a:xfrm>
        </p:spPr>
        <p:txBody>
          <a:bodyPr/>
          <a:lstStyle/>
          <a:p>
            <a:pPr marL="342900" lvl="1" indent="0">
              <a:buNone/>
              <a:defRPr/>
            </a:pPr>
            <a:r>
              <a:rPr lang="en-US" sz="2100" dirty="0">
                <a:solidFill>
                  <a:srgbClr val="4D4D4C"/>
                </a:solidFill>
                <a:latin typeface="+mn-lt"/>
                <a:ea typeface="Tahoma" panose="020B0604030504040204" pitchFamily="34" charset="0"/>
                <a:cs typeface="Tahoma" panose="020B0604030504040204" pitchFamily="34" charset="0"/>
              </a:rPr>
              <a:t>16. Once the </a:t>
            </a:r>
            <a:r>
              <a:rPr lang="en-US" sz="2100" b="1" dirty="0">
                <a:solidFill>
                  <a:srgbClr val="C00000"/>
                </a:solidFill>
                <a:latin typeface="+mn-lt"/>
                <a:ea typeface="Tahoma" panose="020B0604030504040204" pitchFamily="34" charset="0"/>
                <a:cs typeface="Tahoma" panose="020B0604030504040204" pitchFamily="34" charset="0"/>
              </a:rPr>
              <a:t>Attachment Viewer </a:t>
            </a:r>
            <a:r>
              <a:rPr lang="en-US" sz="2100" dirty="0">
                <a:solidFill>
                  <a:srgbClr val="4D4D4C"/>
                </a:solidFill>
                <a:latin typeface="+mn-lt"/>
                <a:ea typeface="Tahoma" panose="020B0604030504040204" pitchFamily="34" charset="0"/>
                <a:cs typeface="Tahoma" panose="020B0604030504040204" pitchFamily="34" charset="0"/>
              </a:rPr>
              <a:t>appears, select the </a:t>
            </a:r>
            <a:r>
              <a:rPr lang="en-US" sz="2100" b="1" i="1" dirty="0">
                <a:solidFill>
                  <a:srgbClr val="4D4D4C"/>
                </a:solidFill>
                <a:latin typeface="+mn-lt"/>
                <a:ea typeface="Tahoma" panose="020B0604030504040204" pitchFamily="34" charset="0"/>
                <a:cs typeface="Tahoma" panose="020B0604030504040204" pitchFamily="34" charset="0"/>
              </a:rPr>
              <a:t>“Add Attachment” </a:t>
            </a:r>
            <a:r>
              <a:rPr lang="en-US" sz="2100" dirty="0">
                <a:solidFill>
                  <a:srgbClr val="4D4D4C"/>
                </a:solidFill>
                <a:latin typeface="+mn-lt"/>
                <a:ea typeface="Tahoma" panose="020B0604030504040204" pitchFamily="34" charset="0"/>
                <a:cs typeface="Tahoma" panose="020B0604030504040204" pitchFamily="34" charset="0"/>
              </a:rPr>
              <a:t>button</a:t>
            </a:r>
            <a:r>
              <a:rPr lang="en-US" sz="2100" b="1" i="1" dirty="0">
                <a:solidFill>
                  <a:srgbClr val="4D4D4C"/>
                </a:solidFill>
                <a:latin typeface="+mn-lt"/>
                <a:ea typeface="Tahoma" panose="020B0604030504040204" pitchFamily="34" charset="0"/>
                <a:cs typeface="Tahoma" panose="020B0604030504040204" pitchFamily="34" charset="0"/>
              </a:rPr>
              <a:t> </a:t>
            </a:r>
            <a:r>
              <a:rPr lang="en-US" sz="2100" dirty="0">
                <a:solidFill>
                  <a:srgbClr val="4D4D4C"/>
                </a:solidFill>
                <a:latin typeface="+mn-lt"/>
                <a:ea typeface="Tahoma" panose="020B0604030504040204" pitchFamily="34" charset="0"/>
                <a:cs typeface="Tahoma" panose="020B0604030504040204" pitchFamily="34" charset="0"/>
              </a:rPr>
              <a:t>within the </a:t>
            </a:r>
            <a:r>
              <a:rPr lang="en-US" sz="2100" b="1" dirty="0">
                <a:solidFill>
                  <a:srgbClr val="C00000"/>
                </a:solidFill>
                <a:latin typeface="+mn-lt"/>
                <a:ea typeface="Tahoma" panose="020B0604030504040204" pitchFamily="34" charset="0"/>
                <a:cs typeface="Tahoma" panose="020B0604030504040204" pitchFamily="34" charset="0"/>
              </a:rPr>
              <a:t>General</a:t>
            </a:r>
            <a:r>
              <a:rPr lang="en-US" sz="2100" dirty="0">
                <a:solidFill>
                  <a:srgbClr val="4D4D4C"/>
                </a:solidFill>
                <a:latin typeface="+mn-lt"/>
                <a:ea typeface="Tahoma" panose="020B0604030504040204" pitchFamily="34" charset="0"/>
                <a:cs typeface="Tahoma" panose="020B0604030504040204" pitchFamily="34" charset="0"/>
              </a:rPr>
              <a:t> tab.</a:t>
            </a: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lang="en-US" sz="2100" b="1" dirty="0">
              <a:solidFill>
                <a:srgbClr val="C00000"/>
              </a:solidFill>
              <a:latin typeface="+mn-lt"/>
            </a:endParaRPr>
          </a:p>
          <a:p>
            <a:pPr marL="342900" lvl="1" indent="0" defTabSz="914400">
              <a:spcBef>
                <a:spcPts val="500"/>
              </a:spcBef>
              <a:buNone/>
              <a:defRPr/>
            </a:pPr>
            <a:endParaRPr lang="en-US" sz="2100" b="1" dirty="0">
              <a:solidFill>
                <a:srgbClr val="C00000"/>
              </a:solidFill>
              <a:latin typeface="+mn-lt"/>
            </a:endParaRPr>
          </a:p>
          <a:p>
            <a:pPr marL="342900" lvl="1" indent="0" defTabSz="914400">
              <a:spcBef>
                <a:spcPts val="500"/>
              </a:spcBef>
              <a:buNone/>
              <a:defRPr/>
            </a:pPr>
            <a:endParaRPr lang="en-US" sz="2100" b="1" dirty="0">
              <a:solidFill>
                <a:srgbClr val="C00000"/>
              </a:solidFill>
              <a:latin typeface="+mn-lt"/>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3" name="Picture 2"/>
          <p:cNvPicPr>
            <a:picLocks noChangeAspect="1"/>
          </p:cNvPicPr>
          <p:nvPr/>
        </p:nvPicPr>
        <p:blipFill>
          <a:blip r:embed="rId4"/>
          <a:stretch>
            <a:fillRect/>
          </a:stretch>
        </p:blipFill>
        <p:spPr>
          <a:xfrm>
            <a:off x="701905" y="2090671"/>
            <a:ext cx="8071947" cy="3182369"/>
          </a:xfrm>
          <a:prstGeom prst="rect">
            <a:avLst/>
          </a:prstGeom>
        </p:spPr>
      </p:pic>
      <p:cxnSp>
        <p:nvCxnSpPr>
          <p:cNvPr id="8" name="Straight Arrow Connector 7"/>
          <p:cNvCxnSpPr>
            <a:cxnSpLocks/>
          </p:cNvCxnSpPr>
          <p:nvPr/>
        </p:nvCxnSpPr>
        <p:spPr>
          <a:xfrm flipH="1">
            <a:off x="2306320" y="1402080"/>
            <a:ext cx="4318000" cy="35870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9862AAB-6494-4DAE-9844-CA4ED7BFCBCF}"/>
              </a:ext>
            </a:extLst>
          </p:cNvPr>
          <p:cNvCxnSpPr>
            <a:cxnSpLocks/>
          </p:cNvCxnSpPr>
          <p:nvPr/>
        </p:nvCxnSpPr>
        <p:spPr>
          <a:xfrm flipV="1">
            <a:off x="7780020" y="4795520"/>
            <a:ext cx="551180" cy="7352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2E74365-0BAC-4C92-8592-1E06487249E9}"/>
              </a:ext>
            </a:extLst>
          </p:cNvPr>
          <p:cNvSpPr txBox="1"/>
          <p:nvPr/>
        </p:nvSpPr>
        <p:spPr>
          <a:xfrm>
            <a:off x="5621655" y="5134102"/>
            <a:ext cx="2005330" cy="1141338"/>
          </a:xfrm>
          <a:prstGeom prst="rect">
            <a:avLst/>
          </a:prstGeom>
          <a:noFill/>
          <a:ln w="28575">
            <a:solidFill>
              <a:srgbClr val="C00000"/>
            </a:solidFill>
          </a:ln>
        </p:spPr>
        <p:txBody>
          <a:bodyPr wrap="square" rtlCol="0">
            <a:spAutoFit/>
          </a:bodyPr>
          <a:lstStyle/>
          <a:p>
            <a:pPr marL="342900" lvl="1">
              <a:spcBef>
                <a:spcPts val="500"/>
              </a:spcBef>
              <a:defRPr/>
            </a:pPr>
            <a:r>
              <a:rPr lang="en-US" sz="1600" b="1" u="sng" dirty="0">
                <a:solidFill>
                  <a:srgbClr val="C00000"/>
                </a:solidFill>
              </a:rPr>
              <a:t>Caution: </a:t>
            </a:r>
          </a:p>
          <a:p>
            <a:pPr marL="342900" lvl="1">
              <a:spcBef>
                <a:spcPts val="500"/>
              </a:spcBef>
              <a:defRPr/>
            </a:pPr>
            <a:r>
              <a:rPr lang="en-US" sz="1600" b="1" dirty="0">
                <a:solidFill>
                  <a:srgbClr val="C00000"/>
                </a:solidFill>
              </a:rPr>
              <a:t>Do not select ‘-’ as a document can be deleted.</a:t>
            </a:r>
          </a:p>
        </p:txBody>
      </p:sp>
    </p:spTree>
    <p:extLst>
      <p:ext uri="{BB962C8B-B14F-4D97-AF65-F5344CB8AC3E}">
        <p14:creationId xmlns:p14="http://schemas.microsoft.com/office/powerpoint/2010/main" val="187453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67020"/>
            <a:ext cx="7886700" cy="680313"/>
          </a:xfrm>
        </p:spPr>
        <p:txBody>
          <a:bodyPr>
            <a:normAutofit/>
          </a:bodyPr>
          <a:lstStyle/>
          <a:p>
            <a:r>
              <a:rPr lang="en-US" sz="4000" dirty="0">
                <a:solidFill>
                  <a:srgbClr val="CC0633"/>
                </a:solidFill>
                <a:latin typeface="Impact" panose="020B0806030902050204" pitchFamily="34" charset="0"/>
              </a:rPr>
              <a:t>What </a:t>
            </a:r>
            <a:r>
              <a:rPr lang="en-US" sz="4000" dirty="0"/>
              <a:t>is the </a:t>
            </a:r>
            <a:r>
              <a:rPr lang="en-US" sz="4000" dirty="0">
                <a:solidFill>
                  <a:srgbClr val="CC0633"/>
                </a:solidFill>
                <a:latin typeface="Impact" panose="020B0806030902050204" pitchFamily="34" charset="0"/>
              </a:rPr>
              <a:t>RES Program?</a:t>
            </a:r>
          </a:p>
        </p:txBody>
      </p:sp>
      <p:sp>
        <p:nvSpPr>
          <p:cNvPr id="3" name="Content Placeholder 2"/>
          <p:cNvSpPr>
            <a:spLocks noGrp="1"/>
          </p:cNvSpPr>
          <p:nvPr>
            <p:ph idx="1"/>
          </p:nvPr>
        </p:nvSpPr>
        <p:spPr>
          <a:xfrm>
            <a:off x="346075" y="1795224"/>
            <a:ext cx="8451850" cy="3267551"/>
          </a:xfrm>
        </p:spPr>
        <p:txBody>
          <a:bodyPr vert="horz" lIns="91440" tIns="45720" rIns="91440" bIns="45720" rtlCol="0" anchor="t">
            <a:noAutofit/>
          </a:bodyPr>
          <a:lstStyle/>
          <a:p>
            <a:pPr marL="468630" lvl="2" indent="-285750">
              <a:buClr>
                <a:srgbClr val="CC0633"/>
              </a:buClr>
              <a:defRPr/>
            </a:pPr>
            <a:r>
              <a:rPr lang="en-US" sz="1800" dirty="0">
                <a:solidFill>
                  <a:srgbClr val="4D4D4C"/>
                </a:solidFill>
                <a:latin typeface="+mn-lt"/>
              </a:rPr>
              <a:t>The university requires a solution to effectively manage the approximately $172 million – and growing – research portfolio and </a:t>
            </a:r>
            <a:r>
              <a:rPr lang="en-US" sz="1800" b="1" dirty="0">
                <a:solidFill>
                  <a:srgbClr val="4D4D4C"/>
                </a:solidFill>
                <a:latin typeface="+mn-lt"/>
              </a:rPr>
              <a:t>reduce the administrative burden for faculty</a:t>
            </a:r>
            <a:r>
              <a:rPr lang="en-US" sz="1800" dirty="0">
                <a:solidFill>
                  <a:srgbClr val="4D4D4C"/>
                </a:solidFill>
                <a:latin typeface="+mn-lt"/>
              </a:rPr>
              <a:t>, allowing researchers to focus on research.  </a:t>
            </a:r>
            <a:endParaRPr lang="en-US" dirty="0">
              <a:latin typeface="+mn-lt"/>
            </a:endParaRPr>
          </a:p>
          <a:p>
            <a:pPr marL="469107" lvl="2" indent="-285750">
              <a:buClr>
                <a:srgbClr val="CC0633"/>
              </a:buClr>
              <a:defRPr/>
            </a:pPr>
            <a:endParaRPr lang="en-US" sz="1800" dirty="0">
              <a:solidFill>
                <a:srgbClr val="4D4D4C"/>
              </a:solidFill>
              <a:latin typeface="+mn-lt"/>
            </a:endParaRPr>
          </a:p>
          <a:p>
            <a:pPr marL="469107" lvl="2" indent="-285750">
              <a:buClr>
                <a:srgbClr val="CC0633"/>
              </a:buClr>
              <a:defRPr/>
            </a:pPr>
            <a:r>
              <a:rPr lang="en-US" sz="1800" dirty="0">
                <a:solidFill>
                  <a:srgbClr val="4D4D4C"/>
                </a:solidFill>
                <a:latin typeface="+mn-lt"/>
              </a:rPr>
              <a:t>The </a:t>
            </a:r>
            <a:r>
              <a:rPr lang="en-US" sz="1800" b="1" dirty="0">
                <a:solidFill>
                  <a:srgbClr val="4D4D4C"/>
                </a:solidFill>
                <a:latin typeface="+mn-lt"/>
              </a:rPr>
              <a:t>Research Enterprise System (RES) Program </a:t>
            </a:r>
            <a:r>
              <a:rPr lang="en-US" sz="1800" dirty="0">
                <a:solidFill>
                  <a:srgbClr val="4D4D4C"/>
                </a:solidFill>
                <a:latin typeface="+mn-lt"/>
              </a:rPr>
              <a:t>has been established to improve how research projects are supported throughout the research life cycle and to improve service to Researchers while controlling risk to the university. </a:t>
            </a:r>
          </a:p>
          <a:p>
            <a:pPr marL="183357" lvl="2" indent="0">
              <a:buClr>
                <a:srgbClr val="CC0633"/>
              </a:buClr>
              <a:buNone/>
              <a:defRPr/>
            </a:pPr>
            <a:endParaRPr lang="en-US" sz="1800" dirty="0">
              <a:solidFill>
                <a:srgbClr val="4D4D4C"/>
              </a:solidFill>
              <a:latin typeface="+mn-lt"/>
            </a:endParaRPr>
          </a:p>
          <a:p>
            <a:pPr marL="469107" lvl="2" indent="-285750">
              <a:buClr>
                <a:srgbClr val="CC0633"/>
              </a:buClr>
              <a:defRPr/>
            </a:pPr>
            <a:r>
              <a:rPr lang="en-US" sz="1800" dirty="0">
                <a:solidFill>
                  <a:srgbClr val="4D4D4C"/>
                </a:solidFill>
                <a:latin typeface="+mn-lt"/>
              </a:rPr>
              <a:t>Transforming the way we support research at SFU requires a comprehensive review of existing systems and processes. Delivering that transformation will require completion of a suite of projects which together form the </a:t>
            </a:r>
            <a:r>
              <a:rPr lang="en-US" sz="1800" b="1" dirty="0">
                <a:solidFill>
                  <a:srgbClr val="4D4D4C"/>
                </a:solidFill>
                <a:latin typeface="+mn-lt"/>
              </a:rPr>
              <a:t>RES Program.</a:t>
            </a:r>
          </a:p>
        </p:txBody>
      </p:sp>
      <p:sp>
        <p:nvSpPr>
          <p:cNvPr id="4" name="Slide Number Placeholder 3">
            <a:extLst>
              <a:ext uri="{FF2B5EF4-FFF2-40B4-BE49-F238E27FC236}">
                <a16:creationId xmlns:a16="http://schemas.microsoft.com/office/drawing/2014/main" id="{7F10465D-B70E-42C8-9082-2D886A54F7DB}"/>
              </a:ext>
            </a:extLst>
          </p:cNvPr>
          <p:cNvSpPr>
            <a:spLocks noGrp="1"/>
          </p:cNvSpPr>
          <p:nvPr>
            <p:ph type="sldNum" sz="quarter" idx="12"/>
          </p:nvPr>
        </p:nvSpPr>
        <p:spPr/>
        <p:txBody>
          <a:bodyPr/>
          <a:lstStyle/>
          <a:p>
            <a:fld id="{A7017BDC-F45E-4A96-BB91-A8DED6A2D300}" type="slidenum">
              <a:rPr lang="en-US" smtClean="0"/>
              <a:t>4</a:t>
            </a:fld>
            <a:endParaRPr lang="en-US" dirty="0"/>
          </a:p>
        </p:txBody>
      </p:sp>
    </p:spTree>
    <p:extLst>
      <p:ext uri="{BB962C8B-B14F-4D97-AF65-F5344CB8AC3E}">
        <p14:creationId xmlns:p14="http://schemas.microsoft.com/office/powerpoint/2010/main" val="892158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0" y="765090"/>
            <a:ext cx="8798560" cy="5711909"/>
          </a:xfrm>
          <a:ln>
            <a:noFill/>
          </a:ln>
        </p:spPr>
        <p:txBody>
          <a:bodyPr/>
          <a:lstStyle/>
          <a:p>
            <a:pPr marL="342900" lvl="1" indent="0">
              <a:buNone/>
              <a:defRPr/>
            </a:pPr>
            <a:r>
              <a:rPr lang="en-US" sz="2100" dirty="0">
                <a:solidFill>
                  <a:srgbClr val="4D4D4C"/>
                </a:solidFill>
                <a:latin typeface="+mn-lt"/>
              </a:rPr>
              <a:t>17. When the </a:t>
            </a:r>
            <a:r>
              <a:rPr lang="en-US" sz="2100" b="1" dirty="0">
                <a:solidFill>
                  <a:srgbClr val="C00000"/>
                </a:solidFill>
                <a:latin typeface="+mn-lt"/>
              </a:rPr>
              <a:t>File Attachment </a:t>
            </a:r>
            <a:r>
              <a:rPr lang="en-US" sz="2100" dirty="0">
                <a:solidFill>
                  <a:srgbClr val="4D4D4C"/>
                </a:solidFill>
                <a:latin typeface="+mn-lt"/>
              </a:rPr>
              <a:t>pop-up appears, select the </a:t>
            </a:r>
            <a:r>
              <a:rPr lang="en-US" sz="2100" b="1" i="1" dirty="0">
                <a:solidFill>
                  <a:srgbClr val="4D4D4C"/>
                </a:solidFill>
                <a:latin typeface="+mn-lt"/>
              </a:rPr>
              <a:t>“Choose File”</a:t>
            </a:r>
            <a:r>
              <a:rPr lang="en-US" sz="2100" dirty="0">
                <a:solidFill>
                  <a:srgbClr val="4D4D4C"/>
                </a:solidFill>
                <a:latin typeface="+mn-lt"/>
              </a:rPr>
              <a:t> button.</a:t>
            </a: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mn-lt"/>
            </a:endParaRPr>
          </a:p>
          <a:p>
            <a:pPr marL="342900" lvl="1" indent="0" defTabSz="914400">
              <a:spcBef>
                <a:spcPts val="500"/>
              </a:spcBef>
              <a:buNone/>
              <a:defRPr/>
            </a:pPr>
            <a:r>
              <a:rPr lang="en-US" sz="2000" dirty="0">
                <a:solidFill>
                  <a:srgbClr val="4D4D4C"/>
                </a:solidFill>
                <a:latin typeface="+mn-lt"/>
              </a:rPr>
              <a:t>18. Find the document saved earlier on your local drive and select the </a:t>
            </a:r>
            <a:r>
              <a:rPr lang="en-US" sz="2000" b="1" i="1" dirty="0">
                <a:solidFill>
                  <a:srgbClr val="4D4D4C"/>
                </a:solidFill>
                <a:latin typeface="+mn-lt"/>
              </a:rPr>
              <a:t>“Upload” </a:t>
            </a:r>
            <a:r>
              <a:rPr lang="en-US" sz="2000" dirty="0">
                <a:solidFill>
                  <a:srgbClr val="4D4D4C"/>
                </a:solidFill>
                <a:latin typeface="+mn-lt"/>
              </a:rPr>
              <a:t>button. </a:t>
            </a:r>
          </a:p>
          <a:p>
            <a:pPr marL="342900" lvl="1" indent="0" defTabSz="914400">
              <a:spcBef>
                <a:spcPts val="500"/>
              </a:spcBef>
              <a:buNone/>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6" name="Picture 5"/>
          <p:cNvPicPr>
            <a:picLocks noChangeAspect="1"/>
          </p:cNvPicPr>
          <p:nvPr/>
        </p:nvPicPr>
        <p:blipFill rotWithShape="1">
          <a:blip r:embed="rId4"/>
          <a:srcRect r="3594" b="6606"/>
          <a:stretch/>
        </p:blipFill>
        <p:spPr>
          <a:xfrm>
            <a:off x="1604411" y="1525089"/>
            <a:ext cx="4075722" cy="2036019"/>
          </a:xfrm>
          <a:prstGeom prst="rect">
            <a:avLst/>
          </a:prstGeom>
        </p:spPr>
      </p:pic>
      <p:cxnSp>
        <p:nvCxnSpPr>
          <p:cNvPr id="9" name="Straight Arrow Connector 8"/>
          <p:cNvCxnSpPr>
            <a:cxnSpLocks/>
          </p:cNvCxnSpPr>
          <p:nvPr/>
        </p:nvCxnSpPr>
        <p:spPr>
          <a:xfrm flipH="1">
            <a:off x="2753360" y="1158240"/>
            <a:ext cx="1412240" cy="1127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5"/>
          <a:srcRect l="2340" t="4361" r="5303"/>
          <a:stretch/>
        </p:blipFill>
        <p:spPr>
          <a:xfrm>
            <a:off x="2225040" y="4500880"/>
            <a:ext cx="3870960" cy="1947219"/>
          </a:xfrm>
          <a:prstGeom prst="rect">
            <a:avLst/>
          </a:prstGeom>
        </p:spPr>
      </p:pic>
      <p:cxnSp>
        <p:nvCxnSpPr>
          <p:cNvPr id="13" name="Straight Arrow Connector 12">
            <a:extLst>
              <a:ext uri="{FF2B5EF4-FFF2-40B4-BE49-F238E27FC236}">
                <a16:creationId xmlns:a16="http://schemas.microsoft.com/office/drawing/2014/main" id="{22CF6649-6D8A-4090-9689-EB99E0761614}"/>
              </a:ext>
            </a:extLst>
          </p:cNvPr>
          <p:cNvCxnSpPr>
            <a:cxnSpLocks/>
          </p:cNvCxnSpPr>
          <p:nvPr/>
        </p:nvCxnSpPr>
        <p:spPr>
          <a:xfrm flipH="1">
            <a:off x="2936240" y="4302329"/>
            <a:ext cx="5015865" cy="14888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0" y="765090"/>
            <a:ext cx="8894507" cy="5711909"/>
          </a:xfrm>
          <a:ln>
            <a:noFill/>
          </a:ln>
        </p:spPr>
        <p:txBody>
          <a:bodyPr/>
          <a:lstStyle/>
          <a:p>
            <a:pPr marL="342900" lvl="1" indent="0">
              <a:buNone/>
              <a:defRPr/>
            </a:pPr>
            <a:r>
              <a:rPr lang="en-US" sz="2100" dirty="0">
                <a:solidFill>
                  <a:srgbClr val="4D4D4C"/>
                </a:solidFill>
                <a:latin typeface="+mn-lt"/>
              </a:rPr>
              <a:t>19. Once uploaded, the result will appear in the </a:t>
            </a:r>
            <a:r>
              <a:rPr lang="en-US" sz="2100" b="1" dirty="0">
                <a:solidFill>
                  <a:srgbClr val="C00000"/>
                </a:solidFill>
                <a:latin typeface="+mn-lt"/>
              </a:rPr>
              <a:t>Attachments Viewer </a:t>
            </a:r>
            <a:r>
              <a:rPr lang="en-US" sz="2100" dirty="0">
                <a:solidFill>
                  <a:srgbClr val="4D4D4C"/>
                </a:solidFill>
                <a:latin typeface="+mn-lt"/>
              </a:rPr>
              <a:t>with the new file added.</a:t>
            </a: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lang="en-US" sz="2000" dirty="0">
              <a:solidFill>
                <a:srgbClr val="4D4D4C"/>
              </a:solidFill>
              <a:latin typeface="+mn-lt"/>
            </a:endParaRPr>
          </a:p>
          <a:p>
            <a:pPr marL="342900" lvl="1" indent="0" defTabSz="914400">
              <a:spcBef>
                <a:spcPts val="500"/>
              </a:spcBef>
              <a:buNone/>
              <a:defRPr/>
            </a:pPr>
            <a:endParaRPr lang="en-US" sz="2000" dirty="0">
              <a:solidFill>
                <a:srgbClr val="4D4D4C"/>
              </a:solidFill>
              <a:latin typeface="+mn-lt"/>
            </a:endParaRPr>
          </a:p>
          <a:p>
            <a:pPr marL="342900" lvl="1" indent="0" defTabSz="914400">
              <a:spcBef>
                <a:spcPts val="500"/>
              </a:spcBef>
              <a:buNone/>
              <a:defRPr/>
            </a:pPr>
            <a:endParaRPr lang="en-US" sz="2000" dirty="0">
              <a:solidFill>
                <a:srgbClr val="4D4D4C"/>
              </a:solidFill>
              <a:latin typeface="+mn-lt"/>
            </a:endParaRPr>
          </a:p>
          <a:p>
            <a:pPr marL="342900" lvl="1" indent="0" defTabSz="914400">
              <a:spcBef>
                <a:spcPts val="500"/>
              </a:spcBef>
              <a:buNone/>
              <a:defRPr/>
            </a:pPr>
            <a:endParaRPr lang="en-US" sz="2000" dirty="0">
              <a:solidFill>
                <a:srgbClr val="4D4D4C"/>
              </a:solidFill>
              <a:latin typeface="+mn-lt"/>
            </a:endParaRPr>
          </a:p>
          <a:p>
            <a:pPr marL="342900" lvl="1" indent="0" defTabSz="914400">
              <a:spcBef>
                <a:spcPts val="500"/>
              </a:spcBef>
              <a:buNone/>
              <a:defRPr/>
            </a:pPr>
            <a:endParaRPr lang="en-US" sz="2000" dirty="0">
              <a:solidFill>
                <a:srgbClr val="4D4D4C"/>
              </a:solidFill>
              <a:latin typeface="+mn-lt"/>
            </a:endParaRPr>
          </a:p>
          <a:p>
            <a:pPr marL="342900" lvl="1" indent="0" defTabSz="914400">
              <a:spcBef>
                <a:spcPts val="500"/>
              </a:spcBef>
              <a:buNone/>
              <a:defRPr/>
            </a:pPr>
            <a:r>
              <a:rPr lang="en-US" sz="2000" dirty="0">
                <a:solidFill>
                  <a:srgbClr val="4D4D4C"/>
                </a:solidFill>
                <a:latin typeface="+mn-lt"/>
              </a:rPr>
              <a:t>20. Enter </a:t>
            </a:r>
            <a:r>
              <a:rPr lang="en-US" sz="2000" b="1" i="1" dirty="0">
                <a:solidFill>
                  <a:schemeClr val="tx1">
                    <a:lumMod val="75000"/>
                    <a:lumOff val="25000"/>
                  </a:schemeClr>
                </a:solidFill>
                <a:latin typeface="+mn-lt"/>
              </a:rPr>
              <a:t>‘Summary Sheet’ </a:t>
            </a:r>
            <a:r>
              <a:rPr lang="en-US" sz="2000" dirty="0">
                <a:solidFill>
                  <a:schemeClr val="tx1">
                    <a:lumMod val="75000"/>
                    <a:lumOff val="25000"/>
                  </a:schemeClr>
                </a:solidFill>
                <a:latin typeface="+mn-lt"/>
              </a:rPr>
              <a:t>within the </a:t>
            </a:r>
            <a:r>
              <a:rPr lang="en-US" sz="2000" b="1" dirty="0">
                <a:solidFill>
                  <a:srgbClr val="C00000"/>
                </a:solidFill>
                <a:latin typeface="+mn-lt"/>
              </a:rPr>
              <a:t>Description </a:t>
            </a:r>
            <a:r>
              <a:rPr lang="en-US" sz="2000" dirty="0">
                <a:solidFill>
                  <a:schemeClr val="tx1">
                    <a:lumMod val="75000"/>
                    <a:lumOff val="25000"/>
                  </a:schemeClr>
                </a:solidFill>
                <a:latin typeface="+mn-lt"/>
              </a:rPr>
              <a:t>field</a:t>
            </a:r>
            <a:r>
              <a:rPr lang="en-US" sz="2000" b="1" dirty="0">
                <a:solidFill>
                  <a:srgbClr val="C00000"/>
                </a:solidFill>
                <a:latin typeface="+mn-lt"/>
              </a:rPr>
              <a:t> </a:t>
            </a:r>
            <a:r>
              <a:rPr lang="en-US" sz="2000" dirty="0">
                <a:solidFill>
                  <a:srgbClr val="4D4D4C"/>
                </a:solidFill>
                <a:latin typeface="+mn-lt"/>
              </a:rPr>
              <a:t>to indicate the type of file added and click Save</a:t>
            </a:r>
          </a:p>
          <a:p>
            <a:pPr marL="342900" lvl="1" indent="0" defTabSz="914400">
              <a:spcBef>
                <a:spcPts val="500"/>
              </a:spcBef>
              <a:buNone/>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15" name="Picture 14"/>
          <p:cNvPicPr>
            <a:picLocks noChangeAspect="1"/>
          </p:cNvPicPr>
          <p:nvPr/>
        </p:nvPicPr>
        <p:blipFill>
          <a:blip r:embed="rId4"/>
          <a:stretch>
            <a:fillRect/>
          </a:stretch>
        </p:blipFill>
        <p:spPr>
          <a:xfrm>
            <a:off x="457200" y="1413452"/>
            <a:ext cx="7802879" cy="3861711"/>
          </a:xfrm>
          <a:prstGeom prst="rect">
            <a:avLst/>
          </a:prstGeom>
        </p:spPr>
      </p:pic>
      <p:cxnSp>
        <p:nvCxnSpPr>
          <p:cNvPr id="9" name="Straight Arrow Connector 8">
            <a:extLst>
              <a:ext uri="{FF2B5EF4-FFF2-40B4-BE49-F238E27FC236}">
                <a16:creationId xmlns:a16="http://schemas.microsoft.com/office/drawing/2014/main" id="{821E362A-A9D8-4A7A-9312-20A4889E7477}"/>
              </a:ext>
            </a:extLst>
          </p:cNvPr>
          <p:cNvCxnSpPr>
            <a:cxnSpLocks/>
          </p:cNvCxnSpPr>
          <p:nvPr/>
        </p:nvCxnSpPr>
        <p:spPr>
          <a:xfrm flipV="1">
            <a:off x="3078480" y="4302330"/>
            <a:ext cx="1493520" cy="12551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75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animEffect transition="in" filter="fade">
                                      <p:cBhvr>
                                        <p:cTn id="15" dur="500"/>
                                        <p:tgtEl>
                                          <p:spTgt spid="4">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Example #1 - Project Set-up Notes </a:t>
            </a:r>
            <a:r>
              <a:rPr lang="en-US" sz="3200" dirty="0" err="1"/>
              <a:t>Con’t</a:t>
            </a:r>
            <a:endParaRPr lang="en-US" sz="3200" dirty="0"/>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0" y="765090"/>
            <a:ext cx="8894507" cy="5711909"/>
          </a:xfrm>
          <a:ln>
            <a:noFill/>
          </a:ln>
        </p:spPr>
        <p:txBody>
          <a:bodyPr/>
          <a:lstStyle/>
          <a:p>
            <a:pPr marL="342900" lvl="1" indent="0">
              <a:buNone/>
              <a:defRPr/>
            </a:pPr>
            <a:endParaRPr lang="en-US" sz="2100" dirty="0">
              <a:solidFill>
                <a:srgbClr val="4D4D4C"/>
              </a:solidFill>
              <a:latin typeface="+mn-lt"/>
            </a:endParaRPr>
          </a:p>
          <a:p>
            <a:pPr marL="342900" lvl="1" indent="0">
              <a:buNone/>
              <a:defRPr/>
            </a:pPr>
            <a:r>
              <a:rPr lang="en-US" sz="2100" dirty="0">
                <a:solidFill>
                  <a:srgbClr val="4D4D4C"/>
                </a:solidFill>
                <a:latin typeface="+mn-lt"/>
              </a:rPr>
              <a:t>13. The next business day, log into the project account in </a:t>
            </a:r>
            <a:r>
              <a:rPr lang="en-US" sz="2100" b="1" dirty="0">
                <a:solidFill>
                  <a:srgbClr val="C00000"/>
                </a:solidFill>
                <a:latin typeface="+mn-lt"/>
              </a:rPr>
              <a:t>New FAST Views</a:t>
            </a:r>
            <a:r>
              <a:rPr lang="en-US" sz="2100" dirty="0">
                <a:solidFill>
                  <a:srgbClr val="4D4D4C"/>
                </a:solidFill>
                <a:latin typeface="+mn-lt"/>
              </a:rPr>
              <a:t>, and the document will be available to view.</a:t>
            </a: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lang="en-US" sz="2000" dirty="0">
              <a:solidFill>
                <a:srgbClr val="4D4D4C"/>
              </a:solidFill>
              <a:latin typeface="Trebuchet MS" panose="020B0603020202020204" pitchFamily="34" charset="0"/>
            </a:endParaRPr>
          </a:p>
          <a:p>
            <a:pPr marL="342900" lvl="1" indent="0" defTabSz="914400">
              <a:spcBef>
                <a:spcPts val="500"/>
              </a:spcBef>
              <a:buNone/>
              <a:defRPr/>
            </a:pPr>
            <a:endParaRPr lang="en-US" sz="2000" dirty="0">
              <a:solidFill>
                <a:srgbClr val="4D4D4C"/>
              </a:solidFill>
              <a:latin typeface="Trebuchet MS" panose="020B0603020202020204" pitchFamily="34" charset="0"/>
            </a:endParaRPr>
          </a:p>
          <a:p>
            <a:pPr marL="342900" lvl="1" indent="0" defTabSz="914400">
              <a:spcBef>
                <a:spcPts val="500"/>
              </a:spcBef>
              <a:buNone/>
              <a:defRPr/>
            </a:pPr>
            <a:endParaRPr lang="en-US" sz="2100"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lang="en-US" sz="2100" dirty="0">
              <a:solidFill>
                <a:srgbClr val="4D4D4C"/>
              </a:solidFill>
              <a:latin typeface="Trebuchet MS" panose="020B0603020202020204" pitchFamily="34" charset="0"/>
            </a:endParaRPr>
          </a:p>
          <a:p>
            <a:pPr marL="342900" lvl="1" indent="0" defTabSz="914400">
              <a:spcBef>
                <a:spcPts val="500"/>
              </a:spcBef>
              <a:buNone/>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lang="en-US" sz="2100" b="1" dirty="0">
              <a:solidFill>
                <a:srgbClr val="4D4D4C"/>
              </a:solidFill>
              <a:latin typeface="Trebuchet MS" panose="020B0603020202020204" pitchFamily="34" charset="0"/>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defTabSz="914400">
              <a:spcBef>
                <a:spcPts val="500"/>
              </a:spcBef>
              <a:buBlip>
                <a:blip r:embed="rId3"/>
              </a:buBlip>
              <a:defRPr/>
            </a:pPr>
            <a:endParaRPr kumimoji="0" lang="en-US" sz="21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3" name="Picture 2"/>
          <p:cNvPicPr>
            <a:picLocks noChangeAspect="1"/>
          </p:cNvPicPr>
          <p:nvPr/>
        </p:nvPicPr>
        <p:blipFill>
          <a:blip r:embed="rId4"/>
          <a:stretch>
            <a:fillRect/>
          </a:stretch>
        </p:blipFill>
        <p:spPr>
          <a:xfrm>
            <a:off x="156903" y="2008793"/>
            <a:ext cx="8863272" cy="3264058"/>
          </a:xfrm>
          <a:prstGeom prst="rect">
            <a:avLst/>
          </a:prstGeom>
        </p:spPr>
      </p:pic>
      <p:cxnSp>
        <p:nvCxnSpPr>
          <p:cNvPr id="7" name="Straight Arrow Connector 6"/>
          <p:cNvCxnSpPr>
            <a:cxnSpLocks/>
          </p:cNvCxnSpPr>
          <p:nvPr/>
        </p:nvCxnSpPr>
        <p:spPr>
          <a:xfrm flipH="1">
            <a:off x="6096000" y="1509486"/>
            <a:ext cx="1557868" cy="3377474"/>
          </a:xfrm>
          <a:prstGeom prst="straightConnector1">
            <a:avLst/>
          </a:prstGeom>
          <a:ln w="28575">
            <a:solidFill>
              <a:srgbClr val="D821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9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203347" y="2154777"/>
            <a:ext cx="6644020" cy="2548445"/>
          </a:xfrm>
        </p:spPr>
        <p:txBody>
          <a:bodyPr/>
          <a:lstStyle/>
          <a:p>
            <a:r>
              <a:rPr lang="en-US" sz="4800" dirty="0"/>
              <a:t>EXAMPLE #2</a:t>
            </a:r>
            <a:br>
              <a:rPr lang="en-US" sz="4800" dirty="0"/>
            </a:br>
            <a:r>
              <a:rPr lang="en-US" sz="4800" dirty="0"/>
              <a:t/>
            </a:r>
            <a:br>
              <a:rPr lang="en-US" sz="4800" dirty="0"/>
            </a:br>
            <a:r>
              <a:rPr lang="en-US" sz="4800" dirty="0"/>
              <a:t>EXPENSE APPROVAL: </a:t>
            </a:r>
            <a:r>
              <a:rPr lang="en-US" sz="2800" dirty="0"/>
              <a:t>Consideration by Budget Line Item</a:t>
            </a:r>
            <a:r>
              <a:rPr lang="en-US" sz="5400" dirty="0"/>
              <a:t/>
            </a:r>
            <a:br>
              <a:rPr lang="en-US" sz="5400" dirty="0"/>
            </a:br>
            <a:endParaRPr lang="en-US" sz="5400" dirty="0"/>
          </a:p>
        </p:txBody>
      </p:sp>
    </p:spTree>
    <p:extLst>
      <p:ext uri="{BB962C8B-B14F-4D97-AF65-F5344CB8AC3E}">
        <p14:creationId xmlns:p14="http://schemas.microsoft.com/office/powerpoint/2010/main" val="284547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892221"/>
          </a:xfrm>
        </p:spPr>
        <p:txBody>
          <a:bodyPr/>
          <a:lstStyle/>
          <a:p>
            <a:r>
              <a:rPr lang="en-US" sz="3200" dirty="0"/>
              <a:t>Example #2 – Expense Approval </a:t>
            </a:r>
            <a:br>
              <a:rPr lang="en-US" sz="3200" dirty="0"/>
            </a:br>
            <a:r>
              <a:rPr lang="en-US" sz="3200" dirty="0"/>
              <a:t>Consideration by Budget Line Item</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273153" y="1215435"/>
            <a:ext cx="8889669" cy="4775790"/>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Sometimes, a sponsor’s agreement may not allow an expense to be incurred when the sponsor has not approved a budget item (e.g. equipment)</a:t>
            </a:r>
          </a:p>
          <a:p>
            <a:pPr marL="1870075" lvl="2" indent="-1069975">
              <a:buBlip>
                <a:blip r:embed="rId3"/>
              </a:buBlip>
              <a:defRPr/>
            </a:pPr>
            <a:r>
              <a:rPr lang="en-US" sz="1700" b="1" dirty="0">
                <a:solidFill>
                  <a:srgbClr val="4D4D4C"/>
                </a:solidFill>
                <a:latin typeface="Trebuchet MS" panose="020B0603020202020204" pitchFamily="34" charset="0"/>
              </a:rPr>
              <a:t>The Faculty Admin reviews the sponsor’s approved budget found in the research agreement to consider ineligible costs.  The agreement is available as an attachment in New FAST Views</a:t>
            </a:r>
          </a:p>
          <a:p>
            <a:pPr marL="1412875" lvl="1" indent="-1069975">
              <a:buBlip>
                <a:blip r:embed="rId3"/>
              </a:buBlip>
              <a:defRPr/>
            </a:pPr>
            <a:r>
              <a:rPr lang="en-US" sz="2100" b="1" dirty="0">
                <a:solidFill>
                  <a:srgbClr val="4D4D4C"/>
                </a:solidFill>
                <a:latin typeface="Trebuchet MS" panose="020B0603020202020204" pitchFamily="34" charset="0"/>
              </a:rPr>
              <a:t>In New FAST Views, the Approved Total Spending Budget is limited to Direct Cost Expense and Overhead; and does not display by an approved budget line item</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8" name="Picture 7"/>
          <p:cNvPicPr>
            <a:picLocks noChangeAspect="1"/>
          </p:cNvPicPr>
          <p:nvPr/>
        </p:nvPicPr>
        <p:blipFill>
          <a:blip r:embed="rId4"/>
          <a:stretch>
            <a:fillRect/>
          </a:stretch>
        </p:blipFill>
        <p:spPr>
          <a:xfrm>
            <a:off x="148521" y="3804322"/>
            <a:ext cx="8587788" cy="701744"/>
          </a:xfrm>
          <a:prstGeom prst="rect">
            <a:avLst/>
          </a:prstGeom>
        </p:spPr>
      </p:pic>
      <p:sp>
        <p:nvSpPr>
          <p:cNvPr id="9" name="Down Arrow 8"/>
          <p:cNvSpPr/>
          <p:nvPr/>
        </p:nvSpPr>
        <p:spPr>
          <a:xfrm>
            <a:off x="4442415" y="4506067"/>
            <a:ext cx="484632" cy="490213"/>
          </a:xfrm>
          <a:prstGeom prst="downArrow">
            <a:avLst/>
          </a:prstGeom>
          <a:solidFill>
            <a:srgbClr val="DC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292023" y="5180637"/>
            <a:ext cx="8597646" cy="621792"/>
          </a:xfrm>
          <a:prstGeom prst="rect">
            <a:avLst/>
          </a:prstGeom>
        </p:spPr>
      </p:pic>
    </p:spTree>
    <p:extLst>
      <p:ext uri="{BB962C8B-B14F-4D97-AF65-F5344CB8AC3E}">
        <p14:creationId xmlns:p14="http://schemas.microsoft.com/office/powerpoint/2010/main" val="428735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Thus, it is important that the Faculty Admin determines whether an expense is an approved budget line</a:t>
            </a: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CA" sz="2000" dirty="0">
              <a:solidFill>
                <a:schemeClr val="tx1"/>
              </a:solidFill>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6367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Here is an example of how a Faculty Admin determines whether an expense is an approved budget line item</a:t>
            </a: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A Faculty Admin receives a $7,000 invoice for equipment (inclusive of PST and net GST) in FY 2022-2023</a:t>
            </a: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The sponsor’s budget line shows that the Equipment budget line is zero.</a:t>
            </a:r>
            <a:endParaRPr lang="en-CA" dirty="0">
              <a:solidFill>
                <a:schemeClr val="tx1"/>
              </a:solidFill>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6" name="Picture 5"/>
          <p:cNvPicPr>
            <a:picLocks noChangeAspect="1"/>
          </p:cNvPicPr>
          <p:nvPr/>
        </p:nvPicPr>
        <p:blipFill>
          <a:blip r:embed="rId4"/>
          <a:stretch>
            <a:fillRect/>
          </a:stretch>
        </p:blipFill>
        <p:spPr>
          <a:xfrm>
            <a:off x="1652587" y="3791572"/>
            <a:ext cx="3016176" cy="2622062"/>
          </a:xfrm>
          <a:prstGeom prst="rect">
            <a:avLst/>
          </a:prstGeom>
        </p:spPr>
      </p:pic>
      <p:cxnSp>
        <p:nvCxnSpPr>
          <p:cNvPr id="8" name="Straight Arrow Connector 7"/>
          <p:cNvCxnSpPr/>
          <p:nvPr/>
        </p:nvCxnSpPr>
        <p:spPr>
          <a:xfrm flipH="1">
            <a:off x="2835125" y="3194538"/>
            <a:ext cx="3905644" cy="1908065"/>
          </a:xfrm>
          <a:prstGeom prst="straightConnector1">
            <a:avLst/>
          </a:prstGeom>
          <a:ln>
            <a:solidFill>
              <a:srgbClr val="D821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7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The Faculty Admin determines that the expense does not meet compliance</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Thus, the Faculty Admin will discuss with the PI to provide an alternative eligible project to charge the invoice.</a:t>
            </a:r>
          </a:p>
          <a:p>
            <a:pPr marL="342900" lvl="1" indent="0">
              <a:buNone/>
              <a:defRPr/>
            </a:pPr>
            <a:endParaRPr lang="en-US" sz="2100" dirty="0">
              <a:solidFill>
                <a:srgbClr val="4D4D4C"/>
              </a:solidFill>
              <a:latin typeface="Trebuchet MS" panose="020B0603020202020204" pitchFamily="34" charset="0"/>
            </a:endParaRPr>
          </a:p>
        </p:txBody>
      </p:sp>
    </p:spTree>
    <p:extLst>
      <p:ext uri="{BB962C8B-B14F-4D97-AF65-F5344CB8AC3E}">
        <p14:creationId xmlns:p14="http://schemas.microsoft.com/office/powerpoint/2010/main" val="2623782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203347" y="1789639"/>
            <a:ext cx="6644020" cy="3278721"/>
          </a:xfrm>
        </p:spPr>
        <p:txBody>
          <a:bodyPr/>
          <a:lstStyle/>
          <a:p>
            <a:r>
              <a:rPr lang="en-US" sz="4800" dirty="0"/>
              <a:t>EXAMPLE #3</a:t>
            </a:r>
            <a:br>
              <a:rPr lang="en-US" sz="4800" dirty="0"/>
            </a:br>
            <a:r>
              <a:rPr lang="en-US" sz="4800" dirty="0"/>
              <a:t/>
            </a:r>
            <a:br>
              <a:rPr lang="en-US" sz="4800" dirty="0"/>
            </a:br>
            <a:r>
              <a:rPr lang="en-US" sz="4800" dirty="0"/>
              <a:t>EXPENSE APPROVAL: </a:t>
            </a:r>
            <a:r>
              <a:rPr lang="en-US" sz="2800" dirty="0"/>
              <a:t>CONSIDERATION BY AMOUNT OF </a:t>
            </a:r>
            <a:br>
              <a:rPr lang="en-US" sz="2800" dirty="0"/>
            </a:br>
            <a:r>
              <a:rPr lang="en-US" sz="2800" dirty="0"/>
              <a:t>BUDGET LINE ITEM</a:t>
            </a:r>
            <a:r>
              <a:rPr lang="en-US" sz="5400" dirty="0"/>
              <a:t/>
            </a:r>
            <a:br>
              <a:rPr lang="en-US" sz="5400" dirty="0"/>
            </a:br>
            <a:endParaRPr lang="en-US" sz="5400" dirty="0"/>
          </a:p>
        </p:txBody>
      </p:sp>
    </p:spTree>
    <p:extLst>
      <p:ext uri="{BB962C8B-B14F-4D97-AF65-F5344CB8AC3E}">
        <p14:creationId xmlns:p14="http://schemas.microsoft.com/office/powerpoint/2010/main" val="2691278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Sometimes, a sponsor’s agreement may not allow a approved amount for a budget line item to be exceeded - without seeking sponsor’s prior approval</a:t>
            </a: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In New FAST Views, the Approved Total Spending Budget is limited to Direct Cost Expense and Overhead; and does not display by an approved amount  for a budget line item</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8" name="Picture 7"/>
          <p:cNvPicPr>
            <a:picLocks noChangeAspect="1"/>
          </p:cNvPicPr>
          <p:nvPr/>
        </p:nvPicPr>
        <p:blipFill>
          <a:blip r:embed="rId4"/>
          <a:stretch>
            <a:fillRect/>
          </a:stretch>
        </p:blipFill>
        <p:spPr>
          <a:xfrm>
            <a:off x="155840" y="3569098"/>
            <a:ext cx="8587788" cy="701744"/>
          </a:xfrm>
          <a:prstGeom prst="rect">
            <a:avLst/>
          </a:prstGeom>
        </p:spPr>
      </p:pic>
      <p:sp>
        <p:nvSpPr>
          <p:cNvPr id="9" name="Down Arrow 8"/>
          <p:cNvSpPr/>
          <p:nvPr/>
        </p:nvSpPr>
        <p:spPr>
          <a:xfrm>
            <a:off x="4442415" y="4506067"/>
            <a:ext cx="484632" cy="490213"/>
          </a:xfrm>
          <a:prstGeom prst="downArrow">
            <a:avLst/>
          </a:prstGeom>
          <a:solidFill>
            <a:srgbClr val="DC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stretch>
            <a:fillRect/>
          </a:stretch>
        </p:blipFill>
        <p:spPr>
          <a:xfrm>
            <a:off x="292023" y="5180637"/>
            <a:ext cx="8597646" cy="621792"/>
          </a:xfrm>
          <a:prstGeom prst="rect">
            <a:avLst/>
          </a:prstGeom>
        </p:spPr>
      </p:pic>
    </p:spTree>
    <p:extLst>
      <p:ext uri="{BB962C8B-B14F-4D97-AF65-F5344CB8AC3E}">
        <p14:creationId xmlns:p14="http://schemas.microsoft.com/office/powerpoint/2010/main" val="151331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42CC70A-BB3B-AE47-825F-9F3FE20BB535}"/>
              </a:ext>
            </a:extLst>
          </p:cNvPr>
          <p:cNvGrpSpPr/>
          <p:nvPr/>
        </p:nvGrpSpPr>
        <p:grpSpPr>
          <a:xfrm>
            <a:off x="10290" y="465797"/>
            <a:ext cx="9123419" cy="6392203"/>
            <a:chOff x="625829" y="679702"/>
            <a:chExt cx="8328048" cy="6061844"/>
          </a:xfrm>
        </p:grpSpPr>
        <p:sp>
          <p:nvSpPr>
            <p:cNvPr id="7" name="Rectangle 5">
              <a:extLst>
                <a:ext uri="{FF2B5EF4-FFF2-40B4-BE49-F238E27FC236}">
                  <a16:creationId xmlns:a16="http://schemas.microsoft.com/office/drawing/2014/main" id="{6FFA8253-3318-4E18-9D76-932CE86D8839}"/>
                </a:ext>
              </a:extLst>
            </p:cNvPr>
            <p:cNvSpPr/>
            <p:nvPr/>
          </p:nvSpPr>
          <p:spPr>
            <a:xfrm>
              <a:off x="656918" y="1486501"/>
              <a:ext cx="7459184" cy="5255045"/>
            </a:xfrm>
            <a:custGeom>
              <a:avLst/>
              <a:gdLst>
                <a:gd name="connsiteX0" fmla="*/ 0 w 3193143"/>
                <a:gd name="connsiteY0" fmla="*/ 0 h 1850571"/>
                <a:gd name="connsiteX1" fmla="*/ 3193143 w 3193143"/>
                <a:gd name="connsiteY1" fmla="*/ 0 h 1850571"/>
                <a:gd name="connsiteX2" fmla="*/ 3193143 w 3193143"/>
                <a:gd name="connsiteY2" fmla="*/ 1850571 h 1850571"/>
                <a:gd name="connsiteX3" fmla="*/ 0 w 3193143"/>
                <a:gd name="connsiteY3" fmla="*/ 1850571 h 1850571"/>
                <a:gd name="connsiteX4" fmla="*/ 0 w 3193143"/>
                <a:gd name="connsiteY4" fmla="*/ 0 h 1850571"/>
                <a:gd name="connsiteX0" fmla="*/ 0 w 5558971"/>
                <a:gd name="connsiteY0" fmla="*/ 1059543 h 2910114"/>
                <a:gd name="connsiteX1" fmla="*/ 5558971 w 5558971"/>
                <a:gd name="connsiteY1" fmla="*/ 0 h 2910114"/>
                <a:gd name="connsiteX2" fmla="*/ 3193143 w 5558971"/>
                <a:gd name="connsiteY2" fmla="*/ 2910114 h 2910114"/>
                <a:gd name="connsiteX3" fmla="*/ 0 w 5558971"/>
                <a:gd name="connsiteY3" fmla="*/ 2910114 h 2910114"/>
                <a:gd name="connsiteX4" fmla="*/ 0 w 5558971"/>
                <a:gd name="connsiteY4" fmla="*/ 1059543 h 2910114"/>
                <a:gd name="connsiteX0" fmla="*/ 0 w 8331200"/>
                <a:gd name="connsiteY0" fmla="*/ 1059543 h 2910114"/>
                <a:gd name="connsiteX1" fmla="*/ 5558971 w 8331200"/>
                <a:gd name="connsiteY1" fmla="*/ 0 h 2910114"/>
                <a:gd name="connsiteX2" fmla="*/ 8331200 w 8331200"/>
                <a:gd name="connsiteY2" fmla="*/ 181428 h 2910114"/>
                <a:gd name="connsiteX3" fmla="*/ 0 w 8331200"/>
                <a:gd name="connsiteY3" fmla="*/ 2910114 h 2910114"/>
                <a:gd name="connsiteX4" fmla="*/ 0 w 8331200"/>
                <a:gd name="connsiteY4" fmla="*/ 1059543 h 2910114"/>
                <a:gd name="connsiteX0" fmla="*/ 0 w 8331200"/>
                <a:gd name="connsiteY0" fmla="*/ 2235200 h 4085771"/>
                <a:gd name="connsiteX1" fmla="*/ 5558971 w 8331200"/>
                <a:gd name="connsiteY1" fmla="*/ 1175657 h 4085771"/>
                <a:gd name="connsiteX2" fmla="*/ 1233713 w 8331200"/>
                <a:gd name="connsiteY2" fmla="*/ 0 h 4085771"/>
                <a:gd name="connsiteX3" fmla="*/ 8331200 w 8331200"/>
                <a:gd name="connsiteY3" fmla="*/ 1357085 h 4085771"/>
                <a:gd name="connsiteX4" fmla="*/ 0 w 8331200"/>
                <a:gd name="connsiteY4" fmla="*/ 4085771 h 4085771"/>
                <a:gd name="connsiteX5" fmla="*/ 0 w 8331200"/>
                <a:gd name="connsiteY5" fmla="*/ 2235200 h 4085771"/>
                <a:gd name="connsiteX0" fmla="*/ 0 w 8331200"/>
                <a:gd name="connsiteY0" fmla="*/ 2794080 h 4644651"/>
                <a:gd name="connsiteX1" fmla="*/ 5558971 w 8331200"/>
                <a:gd name="connsiteY1" fmla="*/ 1734537 h 4644651"/>
                <a:gd name="connsiteX2" fmla="*/ 1233713 w 8331200"/>
                <a:gd name="connsiteY2" fmla="*/ 558880 h 4644651"/>
                <a:gd name="connsiteX3" fmla="*/ 3004456 w 8331200"/>
                <a:gd name="connsiteY3" fmla="*/ 21852 h 4644651"/>
                <a:gd name="connsiteX4" fmla="*/ 8331200 w 8331200"/>
                <a:gd name="connsiteY4" fmla="*/ 1915965 h 4644651"/>
                <a:gd name="connsiteX5" fmla="*/ 0 w 8331200"/>
                <a:gd name="connsiteY5" fmla="*/ 4644651 h 4644651"/>
                <a:gd name="connsiteX6" fmla="*/ 0 w 8331200"/>
                <a:gd name="connsiteY6" fmla="*/ 2794080 h 4644651"/>
                <a:gd name="connsiteX0" fmla="*/ 0 w 8331200"/>
                <a:gd name="connsiteY0" fmla="*/ 3322469 h 5173040"/>
                <a:gd name="connsiteX1" fmla="*/ 5558971 w 8331200"/>
                <a:gd name="connsiteY1" fmla="*/ 2262926 h 5173040"/>
                <a:gd name="connsiteX2" fmla="*/ 1233713 w 8331200"/>
                <a:gd name="connsiteY2" fmla="*/ 1087269 h 5173040"/>
                <a:gd name="connsiteX3" fmla="*/ 2235199 w 8331200"/>
                <a:gd name="connsiteY3" fmla="*/ 13212 h 5173040"/>
                <a:gd name="connsiteX4" fmla="*/ 3004456 w 8331200"/>
                <a:gd name="connsiteY4" fmla="*/ 550241 h 5173040"/>
                <a:gd name="connsiteX5" fmla="*/ 8331200 w 8331200"/>
                <a:gd name="connsiteY5" fmla="*/ 2444354 h 5173040"/>
                <a:gd name="connsiteX6" fmla="*/ 0 w 8331200"/>
                <a:gd name="connsiteY6" fmla="*/ 5173040 h 5173040"/>
                <a:gd name="connsiteX7" fmla="*/ 0 w 8331200"/>
                <a:gd name="connsiteY7" fmla="*/ 3322469 h 5173040"/>
                <a:gd name="connsiteX0" fmla="*/ 0 w 8331200"/>
                <a:gd name="connsiteY0" fmla="*/ 3538234 h 5388805"/>
                <a:gd name="connsiteX1" fmla="*/ 5558971 w 8331200"/>
                <a:gd name="connsiteY1" fmla="*/ 2478691 h 5388805"/>
                <a:gd name="connsiteX2" fmla="*/ 1233713 w 8331200"/>
                <a:gd name="connsiteY2" fmla="*/ 1303034 h 5388805"/>
                <a:gd name="connsiteX3" fmla="*/ 2235199 w 8331200"/>
                <a:gd name="connsiteY3" fmla="*/ 228977 h 5388805"/>
                <a:gd name="connsiteX4" fmla="*/ 5587999 w 8331200"/>
                <a:gd name="connsiteY4" fmla="*/ 25777 h 5388805"/>
                <a:gd name="connsiteX5" fmla="*/ 3004456 w 8331200"/>
                <a:gd name="connsiteY5" fmla="*/ 766006 h 5388805"/>
                <a:gd name="connsiteX6" fmla="*/ 8331200 w 8331200"/>
                <a:gd name="connsiteY6" fmla="*/ 2660119 h 5388805"/>
                <a:gd name="connsiteX7" fmla="*/ 0 w 8331200"/>
                <a:gd name="connsiteY7" fmla="*/ 5388805 h 5388805"/>
                <a:gd name="connsiteX8" fmla="*/ 0 w 8331200"/>
                <a:gd name="connsiteY8" fmla="*/ 3538234 h 5388805"/>
                <a:gd name="connsiteX0" fmla="*/ 0 w 8331200"/>
                <a:gd name="connsiteY0" fmla="*/ 3680975 h 5531546"/>
                <a:gd name="connsiteX1" fmla="*/ 5558971 w 8331200"/>
                <a:gd name="connsiteY1" fmla="*/ 2621432 h 5531546"/>
                <a:gd name="connsiteX2" fmla="*/ 1233713 w 8331200"/>
                <a:gd name="connsiteY2" fmla="*/ 1445775 h 5531546"/>
                <a:gd name="connsiteX3" fmla="*/ 2235199 w 8331200"/>
                <a:gd name="connsiteY3" fmla="*/ 371718 h 5531546"/>
                <a:gd name="connsiteX4" fmla="*/ 4180113 w 8331200"/>
                <a:gd name="connsiteY4" fmla="*/ 8862 h 5531546"/>
                <a:gd name="connsiteX5" fmla="*/ 5587999 w 8331200"/>
                <a:gd name="connsiteY5" fmla="*/ 168518 h 5531546"/>
                <a:gd name="connsiteX6" fmla="*/ 3004456 w 8331200"/>
                <a:gd name="connsiteY6" fmla="*/ 908747 h 5531546"/>
                <a:gd name="connsiteX7" fmla="*/ 8331200 w 8331200"/>
                <a:gd name="connsiteY7" fmla="*/ 2802860 h 5531546"/>
                <a:gd name="connsiteX8" fmla="*/ 0 w 8331200"/>
                <a:gd name="connsiteY8" fmla="*/ 5531546 h 5531546"/>
                <a:gd name="connsiteX9" fmla="*/ 0 w 8331200"/>
                <a:gd name="connsiteY9" fmla="*/ 3680975 h 5531546"/>
                <a:gd name="connsiteX0" fmla="*/ 0 w 8331200"/>
                <a:gd name="connsiteY0" fmla="*/ 3978731 h 5829302"/>
                <a:gd name="connsiteX1" fmla="*/ 5558971 w 8331200"/>
                <a:gd name="connsiteY1" fmla="*/ 2919188 h 5829302"/>
                <a:gd name="connsiteX2" fmla="*/ 1233713 w 8331200"/>
                <a:gd name="connsiteY2" fmla="*/ 1743531 h 5829302"/>
                <a:gd name="connsiteX3" fmla="*/ 2235199 w 8331200"/>
                <a:gd name="connsiteY3" fmla="*/ 669474 h 5829302"/>
                <a:gd name="connsiteX4" fmla="*/ 4180113 w 8331200"/>
                <a:gd name="connsiteY4" fmla="*/ 306618 h 5829302"/>
                <a:gd name="connsiteX5" fmla="*/ 4383313 w 8331200"/>
                <a:gd name="connsiteY5" fmla="*/ 1818 h 5829302"/>
                <a:gd name="connsiteX6" fmla="*/ 5587999 w 8331200"/>
                <a:gd name="connsiteY6" fmla="*/ 466274 h 5829302"/>
                <a:gd name="connsiteX7" fmla="*/ 3004456 w 8331200"/>
                <a:gd name="connsiteY7" fmla="*/ 1206503 h 5829302"/>
                <a:gd name="connsiteX8" fmla="*/ 8331200 w 8331200"/>
                <a:gd name="connsiteY8" fmla="*/ 3100616 h 5829302"/>
                <a:gd name="connsiteX9" fmla="*/ 0 w 8331200"/>
                <a:gd name="connsiteY9" fmla="*/ 5829302 h 5829302"/>
                <a:gd name="connsiteX10" fmla="*/ 0 w 8331200"/>
                <a:gd name="connsiteY10" fmla="*/ 3978731 h 5829302"/>
                <a:gd name="connsiteX0" fmla="*/ 0 w 8331200"/>
                <a:gd name="connsiteY0" fmla="*/ 3983230 h 5833801"/>
                <a:gd name="connsiteX1" fmla="*/ 5558971 w 8331200"/>
                <a:gd name="connsiteY1" fmla="*/ 2923687 h 5833801"/>
                <a:gd name="connsiteX2" fmla="*/ 1233713 w 8331200"/>
                <a:gd name="connsiteY2" fmla="*/ 1748030 h 5833801"/>
                <a:gd name="connsiteX3" fmla="*/ 2235199 w 8331200"/>
                <a:gd name="connsiteY3" fmla="*/ 673973 h 5833801"/>
                <a:gd name="connsiteX4" fmla="*/ 4180113 w 8331200"/>
                <a:gd name="connsiteY4" fmla="*/ 311117 h 5833801"/>
                <a:gd name="connsiteX5" fmla="*/ 2539999 w 8331200"/>
                <a:gd name="connsiteY5" fmla="*/ 144203 h 5833801"/>
                <a:gd name="connsiteX6" fmla="*/ 4383313 w 8331200"/>
                <a:gd name="connsiteY6" fmla="*/ 6317 h 5833801"/>
                <a:gd name="connsiteX7" fmla="*/ 5587999 w 8331200"/>
                <a:gd name="connsiteY7" fmla="*/ 470773 h 5833801"/>
                <a:gd name="connsiteX8" fmla="*/ 3004456 w 8331200"/>
                <a:gd name="connsiteY8" fmla="*/ 1211002 h 5833801"/>
                <a:gd name="connsiteX9" fmla="*/ 8331200 w 8331200"/>
                <a:gd name="connsiteY9" fmla="*/ 3105115 h 5833801"/>
                <a:gd name="connsiteX10" fmla="*/ 0 w 8331200"/>
                <a:gd name="connsiteY10" fmla="*/ 5833801 h 5833801"/>
                <a:gd name="connsiteX11" fmla="*/ 0 w 8331200"/>
                <a:gd name="connsiteY11" fmla="*/ 3983230 h 5833801"/>
                <a:gd name="connsiteX0" fmla="*/ 0 w 8331200"/>
                <a:gd name="connsiteY0" fmla="*/ 4063657 h 5914228"/>
                <a:gd name="connsiteX1" fmla="*/ 5558971 w 8331200"/>
                <a:gd name="connsiteY1" fmla="*/ 3004114 h 5914228"/>
                <a:gd name="connsiteX2" fmla="*/ 1233713 w 8331200"/>
                <a:gd name="connsiteY2" fmla="*/ 1828457 h 5914228"/>
                <a:gd name="connsiteX3" fmla="*/ 2235199 w 8331200"/>
                <a:gd name="connsiteY3" fmla="*/ 754400 h 5914228"/>
                <a:gd name="connsiteX4" fmla="*/ 4180113 w 8331200"/>
                <a:gd name="connsiteY4" fmla="*/ 391544 h 5914228"/>
                <a:gd name="connsiteX5" fmla="*/ 2539999 w 8331200"/>
                <a:gd name="connsiteY5" fmla="*/ 224630 h 5914228"/>
                <a:gd name="connsiteX6" fmla="*/ 3428999 w 8331200"/>
                <a:gd name="connsiteY6" fmla="*/ 8731 h 5914228"/>
                <a:gd name="connsiteX7" fmla="*/ 4383313 w 8331200"/>
                <a:gd name="connsiteY7" fmla="*/ 86744 h 5914228"/>
                <a:gd name="connsiteX8" fmla="*/ 5587999 w 8331200"/>
                <a:gd name="connsiteY8" fmla="*/ 551200 h 5914228"/>
                <a:gd name="connsiteX9" fmla="*/ 3004456 w 8331200"/>
                <a:gd name="connsiteY9" fmla="*/ 1291429 h 5914228"/>
                <a:gd name="connsiteX10" fmla="*/ 8331200 w 8331200"/>
                <a:gd name="connsiteY10" fmla="*/ 3185542 h 5914228"/>
                <a:gd name="connsiteX11" fmla="*/ 0 w 8331200"/>
                <a:gd name="connsiteY11" fmla="*/ 5914228 h 5914228"/>
                <a:gd name="connsiteX12" fmla="*/ 0 w 8331200"/>
                <a:gd name="connsiteY12" fmla="*/ 4063657 h 5914228"/>
                <a:gd name="connsiteX0" fmla="*/ 0 w 8331200"/>
                <a:gd name="connsiteY0" fmla="*/ 4324581 h 6175152"/>
                <a:gd name="connsiteX1" fmla="*/ 5558971 w 8331200"/>
                <a:gd name="connsiteY1" fmla="*/ 3265038 h 6175152"/>
                <a:gd name="connsiteX2" fmla="*/ 1233713 w 8331200"/>
                <a:gd name="connsiteY2" fmla="*/ 2089381 h 6175152"/>
                <a:gd name="connsiteX3" fmla="*/ 2235199 w 8331200"/>
                <a:gd name="connsiteY3" fmla="*/ 1015324 h 6175152"/>
                <a:gd name="connsiteX4" fmla="*/ 4180113 w 8331200"/>
                <a:gd name="connsiteY4" fmla="*/ 652468 h 6175152"/>
                <a:gd name="connsiteX5" fmla="*/ 2539999 w 8331200"/>
                <a:gd name="connsiteY5" fmla="*/ 485554 h 6175152"/>
                <a:gd name="connsiteX6" fmla="*/ 3047999 w 8331200"/>
                <a:gd name="connsiteY6" fmla="*/ 2955 h 6175152"/>
                <a:gd name="connsiteX7" fmla="*/ 3428999 w 8331200"/>
                <a:gd name="connsiteY7" fmla="*/ 269655 h 6175152"/>
                <a:gd name="connsiteX8" fmla="*/ 4383313 w 8331200"/>
                <a:gd name="connsiteY8" fmla="*/ 347668 h 6175152"/>
                <a:gd name="connsiteX9" fmla="*/ 5587999 w 8331200"/>
                <a:gd name="connsiteY9" fmla="*/ 812124 h 6175152"/>
                <a:gd name="connsiteX10" fmla="*/ 3004456 w 8331200"/>
                <a:gd name="connsiteY10" fmla="*/ 1552353 h 6175152"/>
                <a:gd name="connsiteX11" fmla="*/ 8331200 w 8331200"/>
                <a:gd name="connsiteY11" fmla="*/ 3446466 h 6175152"/>
                <a:gd name="connsiteX12" fmla="*/ 0 w 8331200"/>
                <a:gd name="connsiteY12" fmla="*/ 6175152 h 6175152"/>
                <a:gd name="connsiteX13" fmla="*/ 0 w 8331200"/>
                <a:gd name="connsiteY13" fmla="*/ 4324581 h 6175152"/>
                <a:gd name="connsiteX0" fmla="*/ 0 w 9106404"/>
                <a:gd name="connsiteY0" fmla="*/ 4581224 h 6431795"/>
                <a:gd name="connsiteX1" fmla="*/ 5558971 w 9106404"/>
                <a:gd name="connsiteY1" fmla="*/ 3521681 h 6431795"/>
                <a:gd name="connsiteX2" fmla="*/ 1233713 w 9106404"/>
                <a:gd name="connsiteY2" fmla="*/ 2346024 h 6431795"/>
                <a:gd name="connsiteX3" fmla="*/ 2235199 w 9106404"/>
                <a:gd name="connsiteY3" fmla="*/ 1271967 h 6431795"/>
                <a:gd name="connsiteX4" fmla="*/ 4180113 w 9106404"/>
                <a:gd name="connsiteY4" fmla="*/ 909111 h 6431795"/>
                <a:gd name="connsiteX5" fmla="*/ 2539999 w 9106404"/>
                <a:gd name="connsiteY5" fmla="*/ 742197 h 6431795"/>
                <a:gd name="connsiteX6" fmla="*/ 3047999 w 9106404"/>
                <a:gd name="connsiteY6" fmla="*/ 259598 h 6431795"/>
                <a:gd name="connsiteX7" fmla="*/ 9105899 w 9106404"/>
                <a:gd name="connsiteY7" fmla="*/ 5598 h 6431795"/>
                <a:gd name="connsiteX8" fmla="*/ 3428999 w 9106404"/>
                <a:gd name="connsiteY8" fmla="*/ 526298 h 6431795"/>
                <a:gd name="connsiteX9" fmla="*/ 4383313 w 9106404"/>
                <a:gd name="connsiteY9" fmla="*/ 604311 h 6431795"/>
                <a:gd name="connsiteX10" fmla="*/ 5587999 w 9106404"/>
                <a:gd name="connsiteY10" fmla="*/ 1068767 h 6431795"/>
                <a:gd name="connsiteX11" fmla="*/ 3004456 w 9106404"/>
                <a:gd name="connsiteY11" fmla="*/ 1808996 h 6431795"/>
                <a:gd name="connsiteX12" fmla="*/ 8331200 w 9106404"/>
                <a:gd name="connsiteY12" fmla="*/ 3703109 h 6431795"/>
                <a:gd name="connsiteX13" fmla="*/ 0 w 9106404"/>
                <a:gd name="connsiteY13" fmla="*/ 6431795 h 6431795"/>
                <a:gd name="connsiteX14" fmla="*/ 0 w 9106404"/>
                <a:gd name="connsiteY14" fmla="*/ 4581224 h 6431795"/>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531740"/>
                <a:gd name="connsiteY0" fmla="*/ 4581225 h 6431796"/>
                <a:gd name="connsiteX1" fmla="*/ 5749471 w 9531740"/>
                <a:gd name="connsiteY1" fmla="*/ 3204182 h 6431796"/>
                <a:gd name="connsiteX2" fmla="*/ 1233713 w 9531740"/>
                <a:gd name="connsiteY2" fmla="*/ 2346025 h 6431796"/>
                <a:gd name="connsiteX3" fmla="*/ 2235199 w 9531740"/>
                <a:gd name="connsiteY3" fmla="*/ 1271968 h 6431796"/>
                <a:gd name="connsiteX4" fmla="*/ 4180113 w 9531740"/>
                <a:gd name="connsiteY4" fmla="*/ 909112 h 6431796"/>
                <a:gd name="connsiteX5" fmla="*/ 2539999 w 9531740"/>
                <a:gd name="connsiteY5" fmla="*/ 742198 h 6431796"/>
                <a:gd name="connsiteX6" fmla="*/ 3047999 w 9531740"/>
                <a:gd name="connsiteY6" fmla="*/ 259599 h 6431796"/>
                <a:gd name="connsiteX7" fmla="*/ 9105899 w 9531740"/>
                <a:gd name="connsiteY7" fmla="*/ 5599 h 6431796"/>
                <a:gd name="connsiteX8" fmla="*/ 9105899 w 9531740"/>
                <a:gd name="connsiteY8" fmla="*/ 94500 h 6431796"/>
                <a:gd name="connsiteX9" fmla="*/ 3428999 w 9531740"/>
                <a:gd name="connsiteY9" fmla="*/ 526299 h 6431796"/>
                <a:gd name="connsiteX10" fmla="*/ 4383313 w 9531740"/>
                <a:gd name="connsiteY10" fmla="*/ 604312 h 6431796"/>
                <a:gd name="connsiteX11" fmla="*/ 5587999 w 9531740"/>
                <a:gd name="connsiteY11" fmla="*/ 1068768 h 6431796"/>
                <a:gd name="connsiteX12" fmla="*/ 3080656 w 9531740"/>
                <a:gd name="connsiteY12" fmla="*/ 1897897 h 6431796"/>
                <a:gd name="connsiteX13" fmla="*/ 8331200 w 9531740"/>
                <a:gd name="connsiteY13" fmla="*/ 3703110 h 6431796"/>
                <a:gd name="connsiteX14" fmla="*/ 0 w 9531740"/>
                <a:gd name="connsiteY14" fmla="*/ 6431796 h 6431796"/>
                <a:gd name="connsiteX15" fmla="*/ 0 w 9531740"/>
                <a:gd name="connsiteY15" fmla="*/ 4581225 h 6431796"/>
                <a:gd name="connsiteX0" fmla="*/ 0 w 9142511"/>
                <a:gd name="connsiteY0" fmla="*/ 4581225 h 6431796"/>
                <a:gd name="connsiteX1" fmla="*/ 5749471 w 9142511"/>
                <a:gd name="connsiteY1" fmla="*/ 3204182 h 6431796"/>
                <a:gd name="connsiteX2" fmla="*/ 1233713 w 9142511"/>
                <a:gd name="connsiteY2" fmla="*/ 2346025 h 6431796"/>
                <a:gd name="connsiteX3" fmla="*/ 2235199 w 9142511"/>
                <a:gd name="connsiteY3" fmla="*/ 1271968 h 6431796"/>
                <a:gd name="connsiteX4" fmla="*/ 4180113 w 9142511"/>
                <a:gd name="connsiteY4" fmla="*/ 909112 h 6431796"/>
                <a:gd name="connsiteX5" fmla="*/ 2539999 w 9142511"/>
                <a:gd name="connsiteY5" fmla="*/ 742198 h 6431796"/>
                <a:gd name="connsiteX6" fmla="*/ 3047999 w 9142511"/>
                <a:gd name="connsiteY6" fmla="*/ 259599 h 6431796"/>
                <a:gd name="connsiteX7" fmla="*/ 9105899 w 9142511"/>
                <a:gd name="connsiteY7" fmla="*/ 5599 h 6431796"/>
                <a:gd name="connsiteX8" fmla="*/ 9105899 w 9142511"/>
                <a:gd name="connsiteY8" fmla="*/ 94500 h 6431796"/>
                <a:gd name="connsiteX9" fmla="*/ 3428999 w 9142511"/>
                <a:gd name="connsiteY9" fmla="*/ 526299 h 6431796"/>
                <a:gd name="connsiteX10" fmla="*/ 4383313 w 9142511"/>
                <a:gd name="connsiteY10" fmla="*/ 604312 h 6431796"/>
                <a:gd name="connsiteX11" fmla="*/ 5587999 w 9142511"/>
                <a:gd name="connsiteY11" fmla="*/ 1068768 h 6431796"/>
                <a:gd name="connsiteX12" fmla="*/ 3080656 w 9142511"/>
                <a:gd name="connsiteY12" fmla="*/ 1897897 h 6431796"/>
                <a:gd name="connsiteX13" fmla="*/ 8331200 w 9142511"/>
                <a:gd name="connsiteY13" fmla="*/ 3703110 h 6431796"/>
                <a:gd name="connsiteX14" fmla="*/ 0 w 9142511"/>
                <a:gd name="connsiteY14" fmla="*/ 6431796 h 6431796"/>
                <a:gd name="connsiteX15" fmla="*/ 0 w 9142511"/>
                <a:gd name="connsiteY15" fmla="*/ 4581225 h 6431796"/>
                <a:gd name="connsiteX0" fmla="*/ 18654 w 9161165"/>
                <a:gd name="connsiteY0" fmla="*/ 4581225 h 6366505"/>
                <a:gd name="connsiteX1" fmla="*/ 5768125 w 9161165"/>
                <a:gd name="connsiteY1" fmla="*/ 3204182 h 6366505"/>
                <a:gd name="connsiteX2" fmla="*/ 1252367 w 9161165"/>
                <a:gd name="connsiteY2" fmla="*/ 2346025 h 6366505"/>
                <a:gd name="connsiteX3" fmla="*/ 2253853 w 9161165"/>
                <a:gd name="connsiteY3" fmla="*/ 1271968 h 6366505"/>
                <a:gd name="connsiteX4" fmla="*/ 4198767 w 9161165"/>
                <a:gd name="connsiteY4" fmla="*/ 909112 h 6366505"/>
                <a:gd name="connsiteX5" fmla="*/ 2558653 w 9161165"/>
                <a:gd name="connsiteY5" fmla="*/ 742198 h 6366505"/>
                <a:gd name="connsiteX6" fmla="*/ 3066653 w 9161165"/>
                <a:gd name="connsiteY6" fmla="*/ 259599 h 6366505"/>
                <a:gd name="connsiteX7" fmla="*/ 9124553 w 9161165"/>
                <a:gd name="connsiteY7" fmla="*/ 5599 h 6366505"/>
                <a:gd name="connsiteX8" fmla="*/ 9124553 w 9161165"/>
                <a:gd name="connsiteY8" fmla="*/ 94500 h 6366505"/>
                <a:gd name="connsiteX9" fmla="*/ 3447653 w 9161165"/>
                <a:gd name="connsiteY9" fmla="*/ 526299 h 6366505"/>
                <a:gd name="connsiteX10" fmla="*/ 4401967 w 9161165"/>
                <a:gd name="connsiteY10" fmla="*/ 604312 h 6366505"/>
                <a:gd name="connsiteX11" fmla="*/ 5606653 w 9161165"/>
                <a:gd name="connsiteY11" fmla="*/ 1068768 h 6366505"/>
                <a:gd name="connsiteX12" fmla="*/ 3099310 w 9161165"/>
                <a:gd name="connsiteY12" fmla="*/ 1897897 h 6366505"/>
                <a:gd name="connsiteX13" fmla="*/ 8349854 w 9161165"/>
                <a:gd name="connsiteY13" fmla="*/ 3703110 h 6366505"/>
                <a:gd name="connsiteX14" fmla="*/ 0 w 9161165"/>
                <a:gd name="connsiteY14" fmla="*/ 6366505 h 6366505"/>
                <a:gd name="connsiteX15" fmla="*/ 18654 w 9161165"/>
                <a:gd name="connsiteY15" fmla="*/ 4581225 h 6366505"/>
                <a:gd name="connsiteX0" fmla="*/ 18654 w 9157834"/>
                <a:gd name="connsiteY0" fmla="*/ 4647139 h 6432419"/>
                <a:gd name="connsiteX1" fmla="*/ 5768125 w 9157834"/>
                <a:gd name="connsiteY1" fmla="*/ 3270096 h 6432419"/>
                <a:gd name="connsiteX2" fmla="*/ 1252367 w 9157834"/>
                <a:gd name="connsiteY2" fmla="*/ 2411939 h 6432419"/>
                <a:gd name="connsiteX3" fmla="*/ 2253853 w 9157834"/>
                <a:gd name="connsiteY3" fmla="*/ 1337882 h 6432419"/>
                <a:gd name="connsiteX4" fmla="*/ 4198767 w 9157834"/>
                <a:gd name="connsiteY4" fmla="*/ 975026 h 6432419"/>
                <a:gd name="connsiteX5" fmla="*/ 2558653 w 9157834"/>
                <a:gd name="connsiteY5" fmla="*/ 808112 h 6432419"/>
                <a:gd name="connsiteX6" fmla="*/ 3066653 w 9157834"/>
                <a:gd name="connsiteY6" fmla="*/ 325513 h 6432419"/>
                <a:gd name="connsiteX7" fmla="*/ 9101236 w 9157834"/>
                <a:gd name="connsiteY7" fmla="*/ 4473 h 6432419"/>
                <a:gd name="connsiteX8" fmla="*/ 9124553 w 9157834"/>
                <a:gd name="connsiteY8" fmla="*/ 160414 h 6432419"/>
                <a:gd name="connsiteX9" fmla="*/ 3447653 w 9157834"/>
                <a:gd name="connsiteY9" fmla="*/ 592213 h 6432419"/>
                <a:gd name="connsiteX10" fmla="*/ 4401967 w 9157834"/>
                <a:gd name="connsiteY10" fmla="*/ 670226 h 6432419"/>
                <a:gd name="connsiteX11" fmla="*/ 5606653 w 9157834"/>
                <a:gd name="connsiteY11" fmla="*/ 1134682 h 6432419"/>
                <a:gd name="connsiteX12" fmla="*/ 3099310 w 9157834"/>
                <a:gd name="connsiteY12" fmla="*/ 1963811 h 6432419"/>
                <a:gd name="connsiteX13" fmla="*/ 8349854 w 9157834"/>
                <a:gd name="connsiteY13" fmla="*/ 3769024 h 6432419"/>
                <a:gd name="connsiteX14" fmla="*/ 0 w 9157834"/>
                <a:gd name="connsiteY14" fmla="*/ 6432419 h 6432419"/>
                <a:gd name="connsiteX15" fmla="*/ 18654 w 9157834"/>
                <a:gd name="connsiteY15" fmla="*/ 4647139 h 6432419"/>
                <a:gd name="connsiteX0" fmla="*/ 18654 w 9162927"/>
                <a:gd name="connsiteY0" fmla="*/ 4647139 h 6432419"/>
                <a:gd name="connsiteX1" fmla="*/ 5768125 w 9162927"/>
                <a:gd name="connsiteY1" fmla="*/ 3270096 h 6432419"/>
                <a:gd name="connsiteX2" fmla="*/ 1252367 w 9162927"/>
                <a:gd name="connsiteY2" fmla="*/ 2411939 h 6432419"/>
                <a:gd name="connsiteX3" fmla="*/ 2253853 w 9162927"/>
                <a:gd name="connsiteY3" fmla="*/ 1337882 h 6432419"/>
                <a:gd name="connsiteX4" fmla="*/ 4198767 w 9162927"/>
                <a:gd name="connsiteY4" fmla="*/ 975026 h 6432419"/>
                <a:gd name="connsiteX5" fmla="*/ 2558653 w 9162927"/>
                <a:gd name="connsiteY5" fmla="*/ 808112 h 6432419"/>
                <a:gd name="connsiteX6" fmla="*/ 3066653 w 9162927"/>
                <a:gd name="connsiteY6" fmla="*/ 325513 h 6432419"/>
                <a:gd name="connsiteX7" fmla="*/ 9101236 w 9162927"/>
                <a:gd name="connsiteY7" fmla="*/ 4473 h 6432419"/>
                <a:gd name="connsiteX8" fmla="*/ 9130384 w 9162927"/>
                <a:gd name="connsiteY8" fmla="*/ 81715 h 6432419"/>
                <a:gd name="connsiteX9" fmla="*/ 3447653 w 9162927"/>
                <a:gd name="connsiteY9" fmla="*/ 592213 h 6432419"/>
                <a:gd name="connsiteX10" fmla="*/ 4401967 w 9162927"/>
                <a:gd name="connsiteY10" fmla="*/ 670226 h 6432419"/>
                <a:gd name="connsiteX11" fmla="*/ 5606653 w 9162927"/>
                <a:gd name="connsiteY11" fmla="*/ 1134682 h 6432419"/>
                <a:gd name="connsiteX12" fmla="*/ 3099310 w 9162927"/>
                <a:gd name="connsiteY12" fmla="*/ 1963811 h 6432419"/>
                <a:gd name="connsiteX13" fmla="*/ 8349854 w 9162927"/>
                <a:gd name="connsiteY13" fmla="*/ 3769024 h 6432419"/>
                <a:gd name="connsiteX14" fmla="*/ 0 w 9162927"/>
                <a:gd name="connsiteY14" fmla="*/ 6432419 h 6432419"/>
                <a:gd name="connsiteX15" fmla="*/ 18654 w 9162927"/>
                <a:gd name="connsiteY15" fmla="*/ 4647139 h 6432419"/>
                <a:gd name="connsiteX0" fmla="*/ 18654 w 9130385"/>
                <a:gd name="connsiteY0" fmla="*/ 4647139 h 6432419"/>
                <a:gd name="connsiteX1" fmla="*/ 5768125 w 9130385"/>
                <a:gd name="connsiteY1" fmla="*/ 3270096 h 6432419"/>
                <a:gd name="connsiteX2" fmla="*/ 1252367 w 9130385"/>
                <a:gd name="connsiteY2" fmla="*/ 2411939 h 6432419"/>
                <a:gd name="connsiteX3" fmla="*/ 2253853 w 9130385"/>
                <a:gd name="connsiteY3" fmla="*/ 1337882 h 6432419"/>
                <a:gd name="connsiteX4" fmla="*/ 4198767 w 9130385"/>
                <a:gd name="connsiteY4" fmla="*/ 975026 h 6432419"/>
                <a:gd name="connsiteX5" fmla="*/ 2558653 w 9130385"/>
                <a:gd name="connsiteY5" fmla="*/ 808112 h 6432419"/>
                <a:gd name="connsiteX6" fmla="*/ 3066653 w 9130385"/>
                <a:gd name="connsiteY6" fmla="*/ 325513 h 6432419"/>
                <a:gd name="connsiteX7" fmla="*/ 9101236 w 9130385"/>
                <a:gd name="connsiteY7" fmla="*/ 4473 h 6432419"/>
                <a:gd name="connsiteX8" fmla="*/ 9130384 w 9130385"/>
                <a:gd name="connsiteY8" fmla="*/ 81715 h 6432419"/>
                <a:gd name="connsiteX9" fmla="*/ 3447653 w 9130385"/>
                <a:gd name="connsiteY9" fmla="*/ 592213 h 6432419"/>
                <a:gd name="connsiteX10" fmla="*/ 4401967 w 9130385"/>
                <a:gd name="connsiteY10" fmla="*/ 670226 h 6432419"/>
                <a:gd name="connsiteX11" fmla="*/ 5606653 w 9130385"/>
                <a:gd name="connsiteY11" fmla="*/ 1134682 h 6432419"/>
                <a:gd name="connsiteX12" fmla="*/ 3099310 w 9130385"/>
                <a:gd name="connsiteY12" fmla="*/ 1963811 h 6432419"/>
                <a:gd name="connsiteX13" fmla="*/ 8349854 w 9130385"/>
                <a:gd name="connsiteY13" fmla="*/ 3769024 h 6432419"/>
                <a:gd name="connsiteX14" fmla="*/ 0 w 9130385"/>
                <a:gd name="connsiteY14" fmla="*/ 6432419 h 6432419"/>
                <a:gd name="connsiteX15" fmla="*/ 18654 w 9130385"/>
                <a:gd name="connsiteY15" fmla="*/ 4647139 h 643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30385" h="6432419">
                  <a:moveTo>
                    <a:pt x="18654" y="4647139"/>
                  </a:moveTo>
                  <a:cubicBezTo>
                    <a:pt x="2112944" y="4408258"/>
                    <a:pt x="5959835" y="3801077"/>
                    <a:pt x="5768125" y="3270096"/>
                  </a:cubicBezTo>
                  <a:cubicBezTo>
                    <a:pt x="5696158" y="2609696"/>
                    <a:pt x="2835634" y="2932639"/>
                    <a:pt x="1252367" y="2411939"/>
                  </a:cubicBezTo>
                  <a:cubicBezTo>
                    <a:pt x="183753" y="1896682"/>
                    <a:pt x="1920629" y="1351187"/>
                    <a:pt x="2253853" y="1337882"/>
                  </a:cubicBezTo>
                  <a:cubicBezTo>
                    <a:pt x="2899739" y="1196368"/>
                    <a:pt x="4046367" y="1034293"/>
                    <a:pt x="4198767" y="975026"/>
                  </a:cubicBezTo>
                  <a:cubicBezTo>
                    <a:pt x="3860100" y="829581"/>
                    <a:pt x="2524786" y="858912"/>
                    <a:pt x="2558653" y="808112"/>
                  </a:cubicBezTo>
                  <a:cubicBezTo>
                    <a:pt x="1931817" y="492427"/>
                    <a:pt x="2918486" y="361496"/>
                    <a:pt x="3066653" y="325513"/>
                  </a:cubicBezTo>
                  <a:cubicBezTo>
                    <a:pt x="3174603" y="259896"/>
                    <a:pt x="9037736" y="-39977"/>
                    <a:pt x="9101236" y="4473"/>
                  </a:cubicBezTo>
                  <a:cubicBezTo>
                    <a:pt x="9037736" y="8706"/>
                    <a:pt x="9086767" y="38237"/>
                    <a:pt x="9130384" y="81715"/>
                  </a:cubicBezTo>
                  <a:lnTo>
                    <a:pt x="3447653" y="592213"/>
                  </a:lnTo>
                  <a:cubicBezTo>
                    <a:pt x="3035205" y="670832"/>
                    <a:pt x="4071767" y="679298"/>
                    <a:pt x="4401967" y="670226"/>
                  </a:cubicBezTo>
                  <a:cubicBezTo>
                    <a:pt x="5849767" y="750054"/>
                    <a:pt x="5971929" y="987120"/>
                    <a:pt x="5606653" y="1134682"/>
                  </a:cubicBezTo>
                  <a:cubicBezTo>
                    <a:pt x="5241377" y="1282244"/>
                    <a:pt x="2112338" y="1607002"/>
                    <a:pt x="3099310" y="1963811"/>
                  </a:cubicBezTo>
                  <a:cubicBezTo>
                    <a:pt x="5370191" y="2197249"/>
                    <a:pt x="8860273" y="1998886"/>
                    <a:pt x="8349854" y="3769024"/>
                  </a:cubicBezTo>
                  <a:cubicBezTo>
                    <a:pt x="7960387" y="4716686"/>
                    <a:pt x="5291667" y="5713357"/>
                    <a:pt x="0" y="6432419"/>
                  </a:cubicBezTo>
                  <a:lnTo>
                    <a:pt x="18654" y="4647139"/>
                  </a:lnTo>
                  <a:close/>
                </a:path>
              </a:pathLst>
            </a:custGeom>
            <a:solidFill>
              <a:schemeClr val="tx1">
                <a:lumMod val="50000"/>
                <a:lumOff val="5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AC0418D-2CA0-4817-8CDE-68E08A9710ED}"/>
                </a:ext>
              </a:extLst>
            </p:cNvPr>
            <p:cNvSpPr/>
            <p:nvPr/>
          </p:nvSpPr>
          <p:spPr>
            <a:xfrm>
              <a:off x="625829" y="1472133"/>
              <a:ext cx="7439179" cy="5254536"/>
            </a:xfrm>
            <a:custGeom>
              <a:avLst/>
              <a:gdLst>
                <a:gd name="connsiteX0" fmla="*/ 0 w 3193143"/>
                <a:gd name="connsiteY0" fmla="*/ 0 h 1850571"/>
                <a:gd name="connsiteX1" fmla="*/ 3193143 w 3193143"/>
                <a:gd name="connsiteY1" fmla="*/ 0 h 1850571"/>
                <a:gd name="connsiteX2" fmla="*/ 3193143 w 3193143"/>
                <a:gd name="connsiteY2" fmla="*/ 1850571 h 1850571"/>
                <a:gd name="connsiteX3" fmla="*/ 0 w 3193143"/>
                <a:gd name="connsiteY3" fmla="*/ 1850571 h 1850571"/>
                <a:gd name="connsiteX4" fmla="*/ 0 w 3193143"/>
                <a:gd name="connsiteY4" fmla="*/ 0 h 1850571"/>
                <a:gd name="connsiteX0" fmla="*/ 0 w 5558971"/>
                <a:gd name="connsiteY0" fmla="*/ 1059543 h 2910114"/>
                <a:gd name="connsiteX1" fmla="*/ 5558971 w 5558971"/>
                <a:gd name="connsiteY1" fmla="*/ 0 h 2910114"/>
                <a:gd name="connsiteX2" fmla="*/ 3193143 w 5558971"/>
                <a:gd name="connsiteY2" fmla="*/ 2910114 h 2910114"/>
                <a:gd name="connsiteX3" fmla="*/ 0 w 5558971"/>
                <a:gd name="connsiteY3" fmla="*/ 2910114 h 2910114"/>
                <a:gd name="connsiteX4" fmla="*/ 0 w 5558971"/>
                <a:gd name="connsiteY4" fmla="*/ 1059543 h 2910114"/>
                <a:gd name="connsiteX0" fmla="*/ 0 w 8331200"/>
                <a:gd name="connsiteY0" fmla="*/ 1059543 h 2910114"/>
                <a:gd name="connsiteX1" fmla="*/ 5558971 w 8331200"/>
                <a:gd name="connsiteY1" fmla="*/ 0 h 2910114"/>
                <a:gd name="connsiteX2" fmla="*/ 8331200 w 8331200"/>
                <a:gd name="connsiteY2" fmla="*/ 181428 h 2910114"/>
                <a:gd name="connsiteX3" fmla="*/ 0 w 8331200"/>
                <a:gd name="connsiteY3" fmla="*/ 2910114 h 2910114"/>
                <a:gd name="connsiteX4" fmla="*/ 0 w 8331200"/>
                <a:gd name="connsiteY4" fmla="*/ 1059543 h 2910114"/>
                <a:gd name="connsiteX0" fmla="*/ 0 w 8331200"/>
                <a:gd name="connsiteY0" fmla="*/ 2235200 h 4085771"/>
                <a:gd name="connsiteX1" fmla="*/ 5558971 w 8331200"/>
                <a:gd name="connsiteY1" fmla="*/ 1175657 h 4085771"/>
                <a:gd name="connsiteX2" fmla="*/ 1233713 w 8331200"/>
                <a:gd name="connsiteY2" fmla="*/ 0 h 4085771"/>
                <a:gd name="connsiteX3" fmla="*/ 8331200 w 8331200"/>
                <a:gd name="connsiteY3" fmla="*/ 1357085 h 4085771"/>
                <a:gd name="connsiteX4" fmla="*/ 0 w 8331200"/>
                <a:gd name="connsiteY4" fmla="*/ 4085771 h 4085771"/>
                <a:gd name="connsiteX5" fmla="*/ 0 w 8331200"/>
                <a:gd name="connsiteY5" fmla="*/ 2235200 h 4085771"/>
                <a:gd name="connsiteX0" fmla="*/ 0 w 8331200"/>
                <a:gd name="connsiteY0" fmla="*/ 2794080 h 4644651"/>
                <a:gd name="connsiteX1" fmla="*/ 5558971 w 8331200"/>
                <a:gd name="connsiteY1" fmla="*/ 1734537 h 4644651"/>
                <a:gd name="connsiteX2" fmla="*/ 1233713 w 8331200"/>
                <a:gd name="connsiteY2" fmla="*/ 558880 h 4644651"/>
                <a:gd name="connsiteX3" fmla="*/ 3004456 w 8331200"/>
                <a:gd name="connsiteY3" fmla="*/ 21852 h 4644651"/>
                <a:gd name="connsiteX4" fmla="*/ 8331200 w 8331200"/>
                <a:gd name="connsiteY4" fmla="*/ 1915965 h 4644651"/>
                <a:gd name="connsiteX5" fmla="*/ 0 w 8331200"/>
                <a:gd name="connsiteY5" fmla="*/ 4644651 h 4644651"/>
                <a:gd name="connsiteX6" fmla="*/ 0 w 8331200"/>
                <a:gd name="connsiteY6" fmla="*/ 2794080 h 4644651"/>
                <a:gd name="connsiteX0" fmla="*/ 0 w 8331200"/>
                <a:gd name="connsiteY0" fmla="*/ 3322469 h 5173040"/>
                <a:gd name="connsiteX1" fmla="*/ 5558971 w 8331200"/>
                <a:gd name="connsiteY1" fmla="*/ 2262926 h 5173040"/>
                <a:gd name="connsiteX2" fmla="*/ 1233713 w 8331200"/>
                <a:gd name="connsiteY2" fmla="*/ 1087269 h 5173040"/>
                <a:gd name="connsiteX3" fmla="*/ 2235199 w 8331200"/>
                <a:gd name="connsiteY3" fmla="*/ 13212 h 5173040"/>
                <a:gd name="connsiteX4" fmla="*/ 3004456 w 8331200"/>
                <a:gd name="connsiteY4" fmla="*/ 550241 h 5173040"/>
                <a:gd name="connsiteX5" fmla="*/ 8331200 w 8331200"/>
                <a:gd name="connsiteY5" fmla="*/ 2444354 h 5173040"/>
                <a:gd name="connsiteX6" fmla="*/ 0 w 8331200"/>
                <a:gd name="connsiteY6" fmla="*/ 5173040 h 5173040"/>
                <a:gd name="connsiteX7" fmla="*/ 0 w 8331200"/>
                <a:gd name="connsiteY7" fmla="*/ 3322469 h 5173040"/>
                <a:gd name="connsiteX0" fmla="*/ 0 w 8331200"/>
                <a:gd name="connsiteY0" fmla="*/ 3538234 h 5388805"/>
                <a:gd name="connsiteX1" fmla="*/ 5558971 w 8331200"/>
                <a:gd name="connsiteY1" fmla="*/ 2478691 h 5388805"/>
                <a:gd name="connsiteX2" fmla="*/ 1233713 w 8331200"/>
                <a:gd name="connsiteY2" fmla="*/ 1303034 h 5388805"/>
                <a:gd name="connsiteX3" fmla="*/ 2235199 w 8331200"/>
                <a:gd name="connsiteY3" fmla="*/ 228977 h 5388805"/>
                <a:gd name="connsiteX4" fmla="*/ 5587999 w 8331200"/>
                <a:gd name="connsiteY4" fmla="*/ 25777 h 5388805"/>
                <a:gd name="connsiteX5" fmla="*/ 3004456 w 8331200"/>
                <a:gd name="connsiteY5" fmla="*/ 766006 h 5388805"/>
                <a:gd name="connsiteX6" fmla="*/ 8331200 w 8331200"/>
                <a:gd name="connsiteY6" fmla="*/ 2660119 h 5388805"/>
                <a:gd name="connsiteX7" fmla="*/ 0 w 8331200"/>
                <a:gd name="connsiteY7" fmla="*/ 5388805 h 5388805"/>
                <a:gd name="connsiteX8" fmla="*/ 0 w 8331200"/>
                <a:gd name="connsiteY8" fmla="*/ 3538234 h 5388805"/>
                <a:gd name="connsiteX0" fmla="*/ 0 w 8331200"/>
                <a:gd name="connsiteY0" fmla="*/ 3680975 h 5531546"/>
                <a:gd name="connsiteX1" fmla="*/ 5558971 w 8331200"/>
                <a:gd name="connsiteY1" fmla="*/ 2621432 h 5531546"/>
                <a:gd name="connsiteX2" fmla="*/ 1233713 w 8331200"/>
                <a:gd name="connsiteY2" fmla="*/ 1445775 h 5531546"/>
                <a:gd name="connsiteX3" fmla="*/ 2235199 w 8331200"/>
                <a:gd name="connsiteY3" fmla="*/ 371718 h 5531546"/>
                <a:gd name="connsiteX4" fmla="*/ 4180113 w 8331200"/>
                <a:gd name="connsiteY4" fmla="*/ 8862 h 5531546"/>
                <a:gd name="connsiteX5" fmla="*/ 5587999 w 8331200"/>
                <a:gd name="connsiteY5" fmla="*/ 168518 h 5531546"/>
                <a:gd name="connsiteX6" fmla="*/ 3004456 w 8331200"/>
                <a:gd name="connsiteY6" fmla="*/ 908747 h 5531546"/>
                <a:gd name="connsiteX7" fmla="*/ 8331200 w 8331200"/>
                <a:gd name="connsiteY7" fmla="*/ 2802860 h 5531546"/>
                <a:gd name="connsiteX8" fmla="*/ 0 w 8331200"/>
                <a:gd name="connsiteY8" fmla="*/ 5531546 h 5531546"/>
                <a:gd name="connsiteX9" fmla="*/ 0 w 8331200"/>
                <a:gd name="connsiteY9" fmla="*/ 3680975 h 5531546"/>
                <a:gd name="connsiteX0" fmla="*/ 0 w 8331200"/>
                <a:gd name="connsiteY0" fmla="*/ 3978731 h 5829302"/>
                <a:gd name="connsiteX1" fmla="*/ 5558971 w 8331200"/>
                <a:gd name="connsiteY1" fmla="*/ 2919188 h 5829302"/>
                <a:gd name="connsiteX2" fmla="*/ 1233713 w 8331200"/>
                <a:gd name="connsiteY2" fmla="*/ 1743531 h 5829302"/>
                <a:gd name="connsiteX3" fmla="*/ 2235199 w 8331200"/>
                <a:gd name="connsiteY3" fmla="*/ 669474 h 5829302"/>
                <a:gd name="connsiteX4" fmla="*/ 4180113 w 8331200"/>
                <a:gd name="connsiteY4" fmla="*/ 306618 h 5829302"/>
                <a:gd name="connsiteX5" fmla="*/ 4383313 w 8331200"/>
                <a:gd name="connsiteY5" fmla="*/ 1818 h 5829302"/>
                <a:gd name="connsiteX6" fmla="*/ 5587999 w 8331200"/>
                <a:gd name="connsiteY6" fmla="*/ 466274 h 5829302"/>
                <a:gd name="connsiteX7" fmla="*/ 3004456 w 8331200"/>
                <a:gd name="connsiteY7" fmla="*/ 1206503 h 5829302"/>
                <a:gd name="connsiteX8" fmla="*/ 8331200 w 8331200"/>
                <a:gd name="connsiteY8" fmla="*/ 3100616 h 5829302"/>
                <a:gd name="connsiteX9" fmla="*/ 0 w 8331200"/>
                <a:gd name="connsiteY9" fmla="*/ 5829302 h 5829302"/>
                <a:gd name="connsiteX10" fmla="*/ 0 w 8331200"/>
                <a:gd name="connsiteY10" fmla="*/ 3978731 h 5829302"/>
                <a:gd name="connsiteX0" fmla="*/ 0 w 8331200"/>
                <a:gd name="connsiteY0" fmla="*/ 3983230 h 5833801"/>
                <a:gd name="connsiteX1" fmla="*/ 5558971 w 8331200"/>
                <a:gd name="connsiteY1" fmla="*/ 2923687 h 5833801"/>
                <a:gd name="connsiteX2" fmla="*/ 1233713 w 8331200"/>
                <a:gd name="connsiteY2" fmla="*/ 1748030 h 5833801"/>
                <a:gd name="connsiteX3" fmla="*/ 2235199 w 8331200"/>
                <a:gd name="connsiteY3" fmla="*/ 673973 h 5833801"/>
                <a:gd name="connsiteX4" fmla="*/ 4180113 w 8331200"/>
                <a:gd name="connsiteY4" fmla="*/ 311117 h 5833801"/>
                <a:gd name="connsiteX5" fmla="*/ 2539999 w 8331200"/>
                <a:gd name="connsiteY5" fmla="*/ 144203 h 5833801"/>
                <a:gd name="connsiteX6" fmla="*/ 4383313 w 8331200"/>
                <a:gd name="connsiteY6" fmla="*/ 6317 h 5833801"/>
                <a:gd name="connsiteX7" fmla="*/ 5587999 w 8331200"/>
                <a:gd name="connsiteY7" fmla="*/ 470773 h 5833801"/>
                <a:gd name="connsiteX8" fmla="*/ 3004456 w 8331200"/>
                <a:gd name="connsiteY8" fmla="*/ 1211002 h 5833801"/>
                <a:gd name="connsiteX9" fmla="*/ 8331200 w 8331200"/>
                <a:gd name="connsiteY9" fmla="*/ 3105115 h 5833801"/>
                <a:gd name="connsiteX10" fmla="*/ 0 w 8331200"/>
                <a:gd name="connsiteY10" fmla="*/ 5833801 h 5833801"/>
                <a:gd name="connsiteX11" fmla="*/ 0 w 8331200"/>
                <a:gd name="connsiteY11" fmla="*/ 3983230 h 5833801"/>
                <a:gd name="connsiteX0" fmla="*/ 0 w 8331200"/>
                <a:gd name="connsiteY0" fmla="*/ 4063657 h 5914228"/>
                <a:gd name="connsiteX1" fmla="*/ 5558971 w 8331200"/>
                <a:gd name="connsiteY1" fmla="*/ 3004114 h 5914228"/>
                <a:gd name="connsiteX2" fmla="*/ 1233713 w 8331200"/>
                <a:gd name="connsiteY2" fmla="*/ 1828457 h 5914228"/>
                <a:gd name="connsiteX3" fmla="*/ 2235199 w 8331200"/>
                <a:gd name="connsiteY3" fmla="*/ 754400 h 5914228"/>
                <a:gd name="connsiteX4" fmla="*/ 4180113 w 8331200"/>
                <a:gd name="connsiteY4" fmla="*/ 391544 h 5914228"/>
                <a:gd name="connsiteX5" fmla="*/ 2539999 w 8331200"/>
                <a:gd name="connsiteY5" fmla="*/ 224630 h 5914228"/>
                <a:gd name="connsiteX6" fmla="*/ 3428999 w 8331200"/>
                <a:gd name="connsiteY6" fmla="*/ 8731 h 5914228"/>
                <a:gd name="connsiteX7" fmla="*/ 4383313 w 8331200"/>
                <a:gd name="connsiteY7" fmla="*/ 86744 h 5914228"/>
                <a:gd name="connsiteX8" fmla="*/ 5587999 w 8331200"/>
                <a:gd name="connsiteY8" fmla="*/ 551200 h 5914228"/>
                <a:gd name="connsiteX9" fmla="*/ 3004456 w 8331200"/>
                <a:gd name="connsiteY9" fmla="*/ 1291429 h 5914228"/>
                <a:gd name="connsiteX10" fmla="*/ 8331200 w 8331200"/>
                <a:gd name="connsiteY10" fmla="*/ 3185542 h 5914228"/>
                <a:gd name="connsiteX11" fmla="*/ 0 w 8331200"/>
                <a:gd name="connsiteY11" fmla="*/ 5914228 h 5914228"/>
                <a:gd name="connsiteX12" fmla="*/ 0 w 8331200"/>
                <a:gd name="connsiteY12" fmla="*/ 4063657 h 5914228"/>
                <a:gd name="connsiteX0" fmla="*/ 0 w 8331200"/>
                <a:gd name="connsiteY0" fmla="*/ 4324581 h 6175152"/>
                <a:gd name="connsiteX1" fmla="*/ 5558971 w 8331200"/>
                <a:gd name="connsiteY1" fmla="*/ 3265038 h 6175152"/>
                <a:gd name="connsiteX2" fmla="*/ 1233713 w 8331200"/>
                <a:gd name="connsiteY2" fmla="*/ 2089381 h 6175152"/>
                <a:gd name="connsiteX3" fmla="*/ 2235199 w 8331200"/>
                <a:gd name="connsiteY3" fmla="*/ 1015324 h 6175152"/>
                <a:gd name="connsiteX4" fmla="*/ 4180113 w 8331200"/>
                <a:gd name="connsiteY4" fmla="*/ 652468 h 6175152"/>
                <a:gd name="connsiteX5" fmla="*/ 2539999 w 8331200"/>
                <a:gd name="connsiteY5" fmla="*/ 485554 h 6175152"/>
                <a:gd name="connsiteX6" fmla="*/ 3047999 w 8331200"/>
                <a:gd name="connsiteY6" fmla="*/ 2955 h 6175152"/>
                <a:gd name="connsiteX7" fmla="*/ 3428999 w 8331200"/>
                <a:gd name="connsiteY7" fmla="*/ 269655 h 6175152"/>
                <a:gd name="connsiteX8" fmla="*/ 4383313 w 8331200"/>
                <a:gd name="connsiteY8" fmla="*/ 347668 h 6175152"/>
                <a:gd name="connsiteX9" fmla="*/ 5587999 w 8331200"/>
                <a:gd name="connsiteY9" fmla="*/ 812124 h 6175152"/>
                <a:gd name="connsiteX10" fmla="*/ 3004456 w 8331200"/>
                <a:gd name="connsiteY10" fmla="*/ 1552353 h 6175152"/>
                <a:gd name="connsiteX11" fmla="*/ 8331200 w 8331200"/>
                <a:gd name="connsiteY11" fmla="*/ 3446466 h 6175152"/>
                <a:gd name="connsiteX12" fmla="*/ 0 w 8331200"/>
                <a:gd name="connsiteY12" fmla="*/ 6175152 h 6175152"/>
                <a:gd name="connsiteX13" fmla="*/ 0 w 8331200"/>
                <a:gd name="connsiteY13" fmla="*/ 4324581 h 6175152"/>
                <a:gd name="connsiteX0" fmla="*/ 0 w 9106404"/>
                <a:gd name="connsiteY0" fmla="*/ 4581224 h 6431795"/>
                <a:gd name="connsiteX1" fmla="*/ 5558971 w 9106404"/>
                <a:gd name="connsiteY1" fmla="*/ 3521681 h 6431795"/>
                <a:gd name="connsiteX2" fmla="*/ 1233713 w 9106404"/>
                <a:gd name="connsiteY2" fmla="*/ 2346024 h 6431795"/>
                <a:gd name="connsiteX3" fmla="*/ 2235199 w 9106404"/>
                <a:gd name="connsiteY3" fmla="*/ 1271967 h 6431795"/>
                <a:gd name="connsiteX4" fmla="*/ 4180113 w 9106404"/>
                <a:gd name="connsiteY4" fmla="*/ 909111 h 6431795"/>
                <a:gd name="connsiteX5" fmla="*/ 2539999 w 9106404"/>
                <a:gd name="connsiteY5" fmla="*/ 742197 h 6431795"/>
                <a:gd name="connsiteX6" fmla="*/ 3047999 w 9106404"/>
                <a:gd name="connsiteY6" fmla="*/ 259598 h 6431795"/>
                <a:gd name="connsiteX7" fmla="*/ 9105899 w 9106404"/>
                <a:gd name="connsiteY7" fmla="*/ 5598 h 6431795"/>
                <a:gd name="connsiteX8" fmla="*/ 3428999 w 9106404"/>
                <a:gd name="connsiteY8" fmla="*/ 526298 h 6431795"/>
                <a:gd name="connsiteX9" fmla="*/ 4383313 w 9106404"/>
                <a:gd name="connsiteY9" fmla="*/ 604311 h 6431795"/>
                <a:gd name="connsiteX10" fmla="*/ 5587999 w 9106404"/>
                <a:gd name="connsiteY10" fmla="*/ 1068767 h 6431795"/>
                <a:gd name="connsiteX11" fmla="*/ 3004456 w 9106404"/>
                <a:gd name="connsiteY11" fmla="*/ 1808996 h 6431795"/>
                <a:gd name="connsiteX12" fmla="*/ 8331200 w 9106404"/>
                <a:gd name="connsiteY12" fmla="*/ 3703109 h 6431795"/>
                <a:gd name="connsiteX13" fmla="*/ 0 w 9106404"/>
                <a:gd name="connsiteY13" fmla="*/ 6431795 h 6431795"/>
                <a:gd name="connsiteX14" fmla="*/ 0 w 9106404"/>
                <a:gd name="connsiteY14" fmla="*/ 4581224 h 6431795"/>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04456 w 9798942"/>
                <a:gd name="connsiteY12" fmla="*/ 18159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558971 w 9798942"/>
                <a:gd name="connsiteY1" fmla="*/ 35286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798942"/>
                <a:gd name="connsiteY0" fmla="*/ 4588226 h 6438797"/>
                <a:gd name="connsiteX1" fmla="*/ 5749471 w 9798942"/>
                <a:gd name="connsiteY1" fmla="*/ 3211183 h 6438797"/>
                <a:gd name="connsiteX2" fmla="*/ 1233713 w 9798942"/>
                <a:gd name="connsiteY2" fmla="*/ 2353026 h 6438797"/>
                <a:gd name="connsiteX3" fmla="*/ 2235199 w 9798942"/>
                <a:gd name="connsiteY3" fmla="*/ 1278969 h 6438797"/>
                <a:gd name="connsiteX4" fmla="*/ 4180113 w 9798942"/>
                <a:gd name="connsiteY4" fmla="*/ 916113 h 6438797"/>
                <a:gd name="connsiteX5" fmla="*/ 2539999 w 9798942"/>
                <a:gd name="connsiteY5" fmla="*/ 749199 h 6438797"/>
                <a:gd name="connsiteX6" fmla="*/ 3047999 w 9798942"/>
                <a:gd name="connsiteY6" fmla="*/ 266600 h 6438797"/>
                <a:gd name="connsiteX7" fmla="*/ 9105899 w 9798942"/>
                <a:gd name="connsiteY7" fmla="*/ 12600 h 6438797"/>
                <a:gd name="connsiteX8" fmla="*/ 9105899 w 9798942"/>
                <a:gd name="connsiteY8" fmla="*/ 101501 h 6438797"/>
                <a:gd name="connsiteX9" fmla="*/ 3428999 w 9798942"/>
                <a:gd name="connsiteY9" fmla="*/ 533300 h 6438797"/>
                <a:gd name="connsiteX10" fmla="*/ 4383313 w 9798942"/>
                <a:gd name="connsiteY10" fmla="*/ 611313 h 6438797"/>
                <a:gd name="connsiteX11" fmla="*/ 5587999 w 9798942"/>
                <a:gd name="connsiteY11" fmla="*/ 1075769 h 6438797"/>
                <a:gd name="connsiteX12" fmla="*/ 3080656 w 9798942"/>
                <a:gd name="connsiteY12" fmla="*/ 1904898 h 6438797"/>
                <a:gd name="connsiteX13" fmla="*/ 8331200 w 9798942"/>
                <a:gd name="connsiteY13" fmla="*/ 3710111 h 6438797"/>
                <a:gd name="connsiteX14" fmla="*/ 0 w 9798942"/>
                <a:gd name="connsiteY14" fmla="*/ 6438797 h 6438797"/>
                <a:gd name="connsiteX15" fmla="*/ 0 w 9798942"/>
                <a:gd name="connsiteY15" fmla="*/ 4588226 h 6438797"/>
                <a:gd name="connsiteX0" fmla="*/ 0 w 9531740"/>
                <a:gd name="connsiteY0" fmla="*/ 4581225 h 6431796"/>
                <a:gd name="connsiteX1" fmla="*/ 5749471 w 9531740"/>
                <a:gd name="connsiteY1" fmla="*/ 3204182 h 6431796"/>
                <a:gd name="connsiteX2" fmla="*/ 1233713 w 9531740"/>
                <a:gd name="connsiteY2" fmla="*/ 2346025 h 6431796"/>
                <a:gd name="connsiteX3" fmla="*/ 2235199 w 9531740"/>
                <a:gd name="connsiteY3" fmla="*/ 1271968 h 6431796"/>
                <a:gd name="connsiteX4" fmla="*/ 4180113 w 9531740"/>
                <a:gd name="connsiteY4" fmla="*/ 909112 h 6431796"/>
                <a:gd name="connsiteX5" fmla="*/ 2539999 w 9531740"/>
                <a:gd name="connsiteY5" fmla="*/ 742198 h 6431796"/>
                <a:gd name="connsiteX6" fmla="*/ 3047999 w 9531740"/>
                <a:gd name="connsiteY6" fmla="*/ 259599 h 6431796"/>
                <a:gd name="connsiteX7" fmla="*/ 9105899 w 9531740"/>
                <a:gd name="connsiteY7" fmla="*/ 5599 h 6431796"/>
                <a:gd name="connsiteX8" fmla="*/ 9105899 w 9531740"/>
                <a:gd name="connsiteY8" fmla="*/ 94500 h 6431796"/>
                <a:gd name="connsiteX9" fmla="*/ 3428999 w 9531740"/>
                <a:gd name="connsiteY9" fmla="*/ 526299 h 6431796"/>
                <a:gd name="connsiteX10" fmla="*/ 4383313 w 9531740"/>
                <a:gd name="connsiteY10" fmla="*/ 604312 h 6431796"/>
                <a:gd name="connsiteX11" fmla="*/ 5587999 w 9531740"/>
                <a:gd name="connsiteY11" fmla="*/ 1068768 h 6431796"/>
                <a:gd name="connsiteX12" fmla="*/ 3080656 w 9531740"/>
                <a:gd name="connsiteY12" fmla="*/ 1897897 h 6431796"/>
                <a:gd name="connsiteX13" fmla="*/ 8331200 w 9531740"/>
                <a:gd name="connsiteY13" fmla="*/ 3703110 h 6431796"/>
                <a:gd name="connsiteX14" fmla="*/ 0 w 9531740"/>
                <a:gd name="connsiteY14" fmla="*/ 6431796 h 6431796"/>
                <a:gd name="connsiteX15" fmla="*/ 0 w 9531740"/>
                <a:gd name="connsiteY15" fmla="*/ 4581225 h 6431796"/>
                <a:gd name="connsiteX0" fmla="*/ 0 w 9142511"/>
                <a:gd name="connsiteY0" fmla="*/ 4581225 h 6431796"/>
                <a:gd name="connsiteX1" fmla="*/ 5749471 w 9142511"/>
                <a:gd name="connsiteY1" fmla="*/ 3204182 h 6431796"/>
                <a:gd name="connsiteX2" fmla="*/ 1233713 w 9142511"/>
                <a:gd name="connsiteY2" fmla="*/ 2346025 h 6431796"/>
                <a:gd name="connsiteX3" fmla="*/ 2235199 w 9142511"/>
                <a:gd name="connsiteY3" fmla="*/ 1271968 h 6431796"/>
                <a:gd name="connsiteX4" fmla="*/ 4180113 w 9142511"/>
                <a:gd name="connsiteY4" fmla="*/ 909112 h 6431796"/>
                <a:gd name="connsiteX5" fmla="*/ 2539999 w 9142511"/>
                <a:gd name="connsiteY5" fmla="*/ 742198 h 6431796"/>
                <a:gd name="connsiteX6" fmla="*/ 3047999 w 9142511"/>
                <a:gd name="connsiteY6" fmla="*/ 259599 h 6431796"/>
                <a:gd name="connsiteX7" fmla="*/ 9105899 w 9142511"/>
                <a:gd name="connsiteY7" fmla="*/ 5599 h 6431796"/>
                <a:gd name="connsiteX8" fmla="*/ 9105899 w 9142511"/>
                <a:gd name="connsiteY8" fmla="*/ 94500 h 6431796"/>
                <a:gd name="connsiteX9" fmla="*/ 3428999 w 9142511"/>
                <a:gd name="connsiteY9" fmla="*/ 526299 h 6431796"/>
                <a:gd name="connsiteX10" fmla="*/ 4383313 w 9142511"/>
                <a:gd name="connsiteY10" fmla="*/ 604312 h 6431796"/>
                <a:gd name="connsiteX11" fmla="*/ 5587999 w 9142511"/>
                <a:gd name="connsiteY11" fmla="*/ 1068768 h 6431796"/>
                <a:gd name="connsiteX12" fmla="*/ 3080656 w 9142511"/>
                <a:gd name="connsiteY12" fmla="*/ 1897897 h 6431796"/>
                <a:gd name="connsiteX13" fmla="*/ 8331200 w 9142511"/>
                <a:gd name="connsiteY13" fmla="*/ 3703110 h 6431796"/>
                <a:gd name="connsiteX14" fmla="*/ 0 w 9142511"/>
                <a:gd name="connsiteY14" fmla="*/ 6431796 h 6431796"/>
                <a:gd name="connsiteX15" fmla="*/ 0 w 9142511"/>
                <a:gd name="connsiteY15" fmla="*/ 4581225 h 6431796"/>
                <a:gd name="connsiteX0" fmla="*/ 0 w 9105899"/>
                <a:gd name="connsiteY0" fmla="*/ 4581225 h 6431796"/>
                <a:gd name="connsiteX1" fmla="*/ 5749471 w 9105899"/>
                <a:gd name="connsiteY1" fmla="*/ 3204182 h 6431796"/>
                <a:gd name="connsiteX2" fmla="*/ 1233713 w 9105899"/>
                <a:gd name="connsiteY2" fmla="*/ 2346025 h 6431796"/>
                <a:gd name="connsiteX3" fmla="*/ 2235199 w 9105899"/>
                <a:gd name="connsiteY3" fmla="*/ 1271968 h 6431796"/>
                <a:gd name="connsiteX4" fmla="*/ 4180113 w 9105899"/>
                <a:gd name="connsiteY4" fmla="*/ 909112 h 6431796"/>
                <a:gd name="connsiteX5" fmla="*/ 2539999 w 9105899"/>
                <a:gd name="connsiteY5" fmla="*/ 742198 h 6431796"/>
                <a:gd name="connsiteX6" fmla="*/ 3047999 w 9105899"/>
                <a:gd name="connsiteY6" fmla="*/ 259599 h 6431796"/>
                <a:gd name="connsiteX7" fmla="*/ 9105899 w 9105899"/>
                <a:gd name="connsiteY7" fmla="*/ 5599 h 6431796"/>
                <a:gd name="connsiteX8" fmla="*/ 9105899 w 9105899"/>
                <a:gd name="connsiteY8" fmla="*/ 94500 h 6431796"/>
                <a:gd name="connsiteX9" fmla="*/ 3428999 w 9105899"/>
                <a:gd name="connsiteY9" fmla="*/ 526299 h 6431796"/>
                <a:gd name="connsiteX10" fmla="*/ 4383313 w 9105899"/>
                <a:gd name="connsiteY10" fmla="*/ 604312 h 6431796"/>
                <a:gd name="connsiteX11" fmla="*/ 5587999 w 9105899"/>
                <a:gd name="connsiteY11" fmla="*/ 1068768 h 6431796"/>
                <a:gd name="connsiteX12" fmla="*/ 3080656 w 9105899"/>
                <a:gd name="connsiteY12" fmla="*/ 1897897 h 6431796"/>
                <a:gd name="connsiteX13" fmla="*/ 8331200 w 9105899"/>
                <a:gd name="connsiteY13" fmla="*/ 3703110 h 6431796"/>
                <a:gd name="connsiteX14" fmla="*/ 0 w 9105899"/>
                <a:gd name="connsiteY14" fmla="*/ 6431796 h 6431796"/>
                <a:gd name="connsiteX15" fmla="*/ 0 w 9105899"/>
                <a:gd name="connsiteY15" fmla="*/ 4581225 h 6431796"/>
                <a:gd name="connsiteX0" fmla="*/ 0 w 9105899"/>
                <a:gd name="connsiteY0" fmla="*/ 4581225 h 6431796"/>
                <a:gd name="connsiteX1" fmla="*/ 5749471 w 9105899"/>
                <a:gd name="connsiteY1" fmla="*/ 3204182 h 6431796"/>
                <a:gd name="connsiteX2" fmla="*/ 1233713 w 9105899"/>
                <a:gd name="connsiteY2" fmla="*/ 2346025 h 6431796"/>
                <a:gd name="connsiteX3" fmla="*/ 2235199 w 9105899"/>
                <a:gd name="connsiteY3" fmla="*/ 1271968 h 6431796"/>
                <a:gd name="connsiteX4" fmla="*/ 4180113 w 9105899"/>
                <a:gd name="connsiteY4" fmla="*/ 909112 h 6431796"/>
                <a:gd name="connsiteX5" fmla="*/ 2539999 w 9105899"/>
                <a:gd name="connsiteY5" fmla="*/ 742198 h 6431796"/>
                <a:gd name="connsiteX6" fmla="*/ 3047999 w 9105899"/>
                <a:gd name="connsiteY6" fmla="*/ 259599 h 6431796"/>
                <a:gd name="connsiteX7" fmla="*/ 9105899 w 9105899"/>
                <a:gd name="connsiteY7" fmla="*/ 5599 h 6431796"/>
                <a:gd name="connsiteX8" fmla="*/ 9105899 w 9105899"/>
                <a:gd name="connsiteY8" fmla="*/ 94500 h 6431796"/>
                <a:gd name="connsiteX9" fmla="*/ 3428999 w 9105899"/>
                <a:gd name="connsiteY9" fmla="*/ 526299 h 6431796"/>
                <a:gd name="connsiteX10" fmla="*/ 4383313 w 9105899"/>
                <a:gd name="connsiteY10" fmla="*/ 604312 h 6431796"/>
                <a:gd name="connsiteX11" fmla="*/ 5587999 w 9105899"/>
                <a:gd name="connsiteY11" fmla="*/ 1068768 h 6431796"/>
                <a:gd name="connsiteX12" fmla="*/ 3080656 w 9105899"/>
                <a:gd name="connsiteY12" fmla="*/ 1897897 h 6431796"/>
                <a:gd name="connsiteX13" fmla="*/ 8331200 w 9105899"/>
                <a:gd name="connsiteY13" fmla="*/ 3703110 h 6431796"/>
                <a:gd name="connsiteX14" fmla="*/ 0 w 9105899"/>
                <a:gd name="connsiteY14" fmla="*/ 6431796 h 6431796"/>
                <a:gd name="connsiteX15" fmla="*/ 0 w 9105899"/>
                <a:gd name="connsiteY15" fmla="*/ 4581225 h 643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05899" h="6431796">
                  <a:moveTo>
                    <a:pt x="0" y="4581225"/>
                  </a:moveTo>
                  <a:cubicBezTo>
                    <a:pt x="2094290" y="4342344"/>
                    <a:pt x="5941181" y="3735163"/>
                    <a:pt x="5749471" y="3204182"/>
                  </a:cubicBezTo>
                  <a:cubicBezTo>
                    <a:pt x="5677504" y="2543782"/>
                    <a:pt x="2816980" y="2866725"/>
                    <a:pt x="1233713" y="2346025"/>
                  </a:cubicBezTo>
                  <a:cubicBezTo>
                    <a:pt x="165099" y="1830768"/>
                    <a:pt x="1901975" y="1285273"/>
                    <a:pt x="2235199" y="1271968"/>
                  </a:cubicBezTo>
                  <a:cubicBezTo>
                    <a:pt x="2881085" y="1130454"/>
                    <a:pt x="4027713" y="968379"/>
                    <a:pt x="4180113" y="909112"/>
                  </a:cubicBezTo>
                  <a:cubicBezTo>
                    <a:pt x="3841446" y="763667"/>
                    <a:pt x="2506132" y="792998"/>
                    <a:pt x="2539999" y="742198"/>
                  </a:cubicBezTo>
                  <a:cubicBezTo>
                    <a:pt x="1913163" y="426513"/>
                    <a:pt x="2899832" y="295582"/>
                    <a:pt x="3047999" y="259599"/>
                  </a:cubicBezTo>
                  <a:cubicBezTo>
                    <a:pt x="3155949" y="193982"/>
                    <a:pt x="9042399" y="-38851"/>
                    <a:pt x="9105899" y="5599"/>
                  </a:cubicBezTo>
                  <a:cubicBezTo>
                    <a:pt x="9103610" y="44809"/>
                    <a:pt x="9094345" y="39363"/>
                    <a:pt x="9105899" y="94500"/>
                  </a:cubicBezTo>
                  <a:cubicBezTo>
                    <a:pt x="8159749" y="181283"/>
                    <a:pt x="4108147" y="434980"/>
                    <a:pt x="3428999" y="526299"/>
                  </a:cubicBezTo>
                  <a:cubicBezTo>
                    <a:pt x="3016551" y="604918"/>
                    <a:pt x="4053113" y="613384"/>
                    <a:pt x="4383313" y="604312"/>
                  </a:cubicBezTo>
                  <a:cubicBezTo>
                    <a:pt x="5831113" y="684140"/>
                    <a:pt x="5953275" y="921206"/>
                    <a:pt x="5587999" y="1068768"/>
                  </a:cubicBezTo>
                  <a:cubicBezTo>
                    <a:pt x="5222723" y="1216330"/>
                    <a:pt x="2093684" y="1541088"/>
                    <a:pt x="3080656" y="1897897"/>
                  </a:cubicBezTo>
                  <a:cubicBezTo>
                    <a:pt x="5351537" y="2131335"/>
                    <a:pt x="8841619" y="1932972"/>
                    <a:pt x="8331200" y="3703110"/>
                  </a:cubicBezTo>
                  <a:cubicBezTo>
                    <a:pt x="7941733" y="4650772"/>
                    <a:pt x="5291667" y="5712734"/>
                    <a:pt x="0" y="6431796"/>
                  </a:cubicBezTo>
                  <a:lnTo>
                    <a:pt x="0" y="4581225"/>
                  </a:lnTo>
                  <a:close/>
                </a:path>
              </a:pathLst>
            </a:custGeom>
            <a:solidFill>
              <a:schemeClr val="tx1">
                <a:lumMod val="65000"/>
                <a:lumOff val="3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30B524E-513A-463F-B5B9-106DCFCBBA13}"/>
                </a:ext>
              </a:extLst>
            </p:cNvPr>
            <p:cNvSpPr/>
            <p:nvPr/>
          </p:nvSpPr>
          <p:spPr>
            <a:xfrm>
              <a:off x="661271" y="1513517"/>
              <a:ext cx="7403737" cy="4598851"/>
            </a:xfrm>
            <a:custGeom>
              <a:avLst/>
              <a:gdLst>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373257"/>
                <a:gd name="connsiteY0" fmla="*/ 4644571 h 4644571"/>
                <a:gd name="connsiteX1" fmla="*/ 5805715 w 7373257"/>
                <a:gd name="connsiteY1" fmla="*/ 2743200 h 4644571"/>
                <a:gd name="connsiteX2" fmla="*/ 1654629 w 7373257"/>
                <a:gd name="connsiteY2" fmla="*/ 1698171 h 4644571"/>
                <a:gd name="connsiteX3" fmla="*/ 4020457 w 7373257"/>
                <a:gd name="connsiteY3" fmla="*/ 725714 h 4644571"/>
                <a:gd name="connsiteX4" fmla="*/ 2235200 w 7373257"/>
                <a:gd name="connsiteY4" fmla="*/ 478971 h 4644571"/>
                <a:gd name="connsiteX5" fmla="*/ 3178629 w 7373257"/>
                <a:gd name="connsiteY5" fmla="*/ 246743 h 4644571"/>
                <a:gd name="connsiteX6" fmla="*/ 7373257 w 7373257"/>
                <a:gd name="connsiteY6" fmla="*/ 0 h 4644571"/>
                <a:gd name="connsiteX0" fmla="*/ 0 w 7403737"/>
                <a:gd name="connsiteY0" fmla="*/ 4583611 h 4583611"/>
                <a:gd name="connsiteX1" fmla="*/ 5805715 w 7403737"/>
                <a:gd name="connsiteY1" fmla="*/ 2682240 h 4583611"/>
                <a:gd name="connsiteX2" fmla="*/ 1654629 w 7403737"/>
                <a:gd name="connsiteY2" fmla="*/ 1637211 h 4583611"/>
                <a:gd name="connsiteX3" fmla="*/ 4020457 w 7403737"/>
                <a:gd name="connsiteY3" fmla="*/ 664754 h 4583611"/>
                <a:gd name="connsiteX4" fmla="*/ 2235200 w 7403737"/>
                <a:gd name="connsiteY4" fmla="*/ 418011 h 4583611"/>
                <a:gd name="connsiteX5" fmla="*/ 3178629 w 7403737"/>
                <a:gd name="connsiteY5" fmla="*/ 185783 h 4583611"/>
                <a:gd name="connsiteX6" fmla="*/ 7403737 w 7403737"/>
                <a:gd name="connsiteY6" fmla="*/ 0 h 4583611"/>
                <a:gd name="connsiteX0" fmla="*/ 0 w 7403737"/>
                <a:gd name="connsiteY0" fmla="*/ 4598851 h 4598851"/>
                <a:gd name="connsiteX1" fmla="*/ 5805715 w 7403737"/>
                <a:gd name="connsiteY1" fmla="*/ 2697480 h 4598851"/>
                <a:gd name="connsiteX2" fmla="*/ 1654629 w 7403737"/>
                <a:gd name="connsiteY2" fmla="*/ 1652451 h 4598851"/>
                <a:gd name="connsiteX3" fmla="*/ 4020457 w 7403737"/>
                <a:gd name="connsiteY3" fmla="*/ 679994 h 4598851"/>
                <a:gd name="connsiteX4" fmla="*/ 2235200 w 7403737"/>
                <a:gd name="connsiteY4" fmla="*/ 433251 h 4598851"/>
                <a:gd name="connsiteX5" fmla="*/ 3178629 w 7403737"/>
                <a:gd name="connsiteY5" fmla="*/ 201023 h 4598851"/>
                <a:gd name="connsiteX6" fmla="*/ 7403737 w 7403737"/>
                <a:gd name="connsiteY6" fmla="*/ 0 h 45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3737" h="4598851">
                  <a:moveTo>
                    <a:pt x="0" y="4598851"/>
                  </a:moveTo>
                  <a:cubicBezTo>
                    <a:pt x="3200400" y="4183985"/>
                    <a:pt x="5399314" y="3580433"/>
                    <a:pt x="5805715" y="2697480"/>
                  </a:cubicBezTo>
                  <a:cubicBezTo>
                    <a:pt x="6212116" y="1814527"/>
                    <a:pt x="2503715" y="2119327"/>
                    <a:pt x="1654629" y="1652451"/>
                  </a:cubicBezTo>
                  <a:cubicBezTo>
                    <a:pt x="805543" y="1185575"/>
                    <a:pt x="4084077" y="843643"/>
                    <a:pt x="4020457" y="679994"/>
                  </a:cubicBezTo>
                  <a:cubicBezTo>
                    <a:pt x="3850157" y="485865"/>
                    <a:pt x="2230724" y="505459"/>
                    <a:pt x="2235200" y="433251"/>
                  </a:cubicBezTo>
                  <a:cubicBezTo>
                    <a:pt x="2239676" y="361043"/>
                    <a:pt x="2317206" y="273232"/>
                    <a:pt x="3178629" y="201023"/>
                  </a:cubicBezTo>
                  <a:cubicBezTo>
                    <a:pt x="4040052" y="128814"/>
                    <a:pt x="5734594" y="83457"/>
                    <a:pt x="7403737" y="0"/>
                  </a:cubicBezTo>
                </a:path>
              </a:pathLst>
            </a:custGeom>
            <a:noFill/>
            <a:ln w="25400">
              <a:solidFill>
                <a:schemeClr val="bg1"/>
              </a:solidFill>
              <a:prstDash val="dash"/>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F48E43FC-585C-4036-B8FE-6FBB547FAC1C}"/>
                </a:ext>
              </a:extLst>
            </p:cNvPr>
            <p:cNvSpPr/>
            <p:nvPr/>
          </p:nvSpPr>
          <p:spPr>
            <a:xfrm rot="10800000">
              <a:off x="3707946" y="3963062"/>
              <a:ext cx="922919" cy="1510582"/>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rgbClr val="00B0F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E41BD787-3CBE-4771-ABF2-1E088D7D5854}"/>
                </a:ext>
              </a:extLst>
            </p:cNvPr>
            <p:cNvSpPr/>
            <p:nvPr/>
          </p:nvSpPr>
          <p:spPr>
            <a:xfrm>
              <a:off x="3798537" y="4059189"/>
              <a:ext cx="742898" cy="722031"/>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7" name="Freeform: Shape 26">
              <a:extLst>
                <a:ext uri="{FF2B5EF4-FFF2-40B4-BE49-F238E27FC236}">
                  <a16:creationId xmlns:a16="http://schemas.microsoft.com/office/drawing/2014/main" id="{36EAFF3B-D3C8-4FAD-AD4E-90CFA6288EAA}"/>
                </a:ext>
              </a:extLst>
            </p:cNvPr>
            <p:cNvSpPr/>
            <p:nvPr/>
          </p:nvSpPr>
          <p:spPr>
            <a:xfrm rot="10800000">
              <a:off x="5909214" y="679702"/>
              <a:ext cx="584496" cy="966278"/>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B0560740-674F-4CBF-BDB1-A53FF79FB96E}"/>
                </a:ext>
              </a:extLst>
            </p:cNvPr>
            <p:cNvSpPr/>
            <p:nvPr/>
          </p:nvSpPr>
          <p:spPr>
            <a:xfrm>
              <a:off x="5968446" y="736709"/>
              <a:ext cx="460116" cy="460116"/>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33" name="Freeform: Shape 32">
              <a:extLst>
                <a:ext uri="{FF2B5EF4-FFF2-40B4-BE49-F238E27FC236}">
                  <a16:creationId xmlns:a16="http://schemas.microsoft.com/office/drawing/2014/main" id="{2C78FEA7-A030-4F07-BE01-0282F3D184AB}"/>
                </a:ext>
              </a:extLst>
            </p:cNvPr>
            <p:cNvSpPr/>
            <p:nvPr/>
          </p:nvSpPr>
          <p:spPr>
            <a:xfrm rot="10800000">
              <a:off x="5825320" y="2897553"/>
              <a:ext cx="809192" cy="1337742"/>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rgbClr val="CC063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116C796-20E6-471D-BF28-0156302BC0FD}"/>
                </a:ext>
              </a:extLst>
            </p:cNvPr>
            <p:cNvSpPr/>
            <p:nvPr/>
          </p:nvSpPr>
          <p:spPr>
            <a:xfrm rot="10800000">
              <a:off x="1514036" y="1974365"/>
              <a:ext cx="755778" cy="1249438"/>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FF3B228-B5E6-4F78-9A95-BE1A9E931263}"/>
                </a:ext>
              </a:extLst>
            </p:cNvPr>
            <p:cNvSpPr/>
            <p:nvPr/>
          </p:nvSpPr>
          <p:spPr>
            <a:xfrm>
              <a:off x="5901479" y="2988693"/>
              <a:ext cx="636997" cy="636997"/>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35" name="Rectangle 34">
              <a:extLst>
                <a:ext uri="{FF2B5EF4-FFF2-40B4-BE49-F238E27FC236}">
                  <a16:creationId xmlns:a16="http://schemas.microsoft.com/office/drawing/2014/main" id="{3C763300-2ED3-4611-90BE-57EF1C75C405}"/>
                </a:ext>
              </a:extLst>
            </p:cNvPr>
            <p:cNvSpPr/>
            <p:nvPr/>
          </p:nvSpPr>
          <p:spPr>
            <a:xfrm>
              <a:off x="4360121" y="5388799"/>
              <a:ext cx="2905750" cy="773456"/>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Project 1 - Project Costing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Common Financial Repository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Ability to see multiple project years using FAST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Accurate project resource encumbrances </a:t>
              </a:r>
            </a:p>
          </p:txBody>
        </p:sp>
        <p:sp>
          <p:nvSpPr>
            <p:cNvPr id="39" name="Rectangle 38">
              <a:extLst>
                <a:ext uri="{FF2B5EF4-FFF2-40B4-BE49-F238E27FC236}">
                  <a16:creationId xmlns:a16="http://schemas.microsoft.com/office/drawing/2014/main" id="{642D7703-6894-42BD-96E1-D6F833466058}"/>
                </a:ext>
              </a:extLst>
            </p:cNvPr>
            <p:cNvSpPr/>
            <p:nvPr/>
          </p:nvSpPr>
          <p:spPr>
            <a:xfrm>
              <a:off x="6347490" y="3963063"/>
              <a:ext cx="2606387" cy="612928"/>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Project 2 - Kuali Research </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Common Proposal Repository smart form and workflow for proposal submission</a:t>
              </a:r>
            </a:p>
          </p:txBody>
        </p:sp>
        <p:sp>
          <p:nvSpPr>
            <p:cNvPr id="41" name="Rectangle 40">
              <a:extLst>
                <a:ext uri="{FF2B5EF4-FFF2-40B4-BE49-F238E27FC236}">
                  <a16:creationId xmlns:a16="http://schemas.microsoft.com/office/drawing/2014/main" id="{F113F509-78D1-42F7-985E-CEA58ADD397B}"/>
                </a:ext>
              </a:extLst>
            </p:cNvPr>
            <p:cNvSpPr/>
            <p:nvPr/>
          </p:nvSpPr>
          <p:spPr>
            <a:xfrm>
              <a:off x="2485249" y="1058721"/>
              <a:ext cx="1960977" cy="583740"/>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Project 4 – Dashboard Viewer</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See all projects in a glance through a dashboard view</a:t>
              </a:r>
            </a:p>
          </p:txBody>
        </p:sp>
        <p:sp>
          <p:nvSpPr>
            <p:cNvPr id="31" name="Oval 30">
              <a:extLst>
                <a:ext uri="{FF2B5EF4-FFF2-40B4-BE49-F238E27FC236}">
                  <a16:creationId xmlns:a16="http://schemas.microsoft.com/office/drawing/2014/main" id="{602CD3A8-D83A-4D6B-9EDA-2B4A19675AC3}"/>
                </a:ext>
              </a:extLst>
            </p:cNvPr>
            <p:cNvSpPr/>
            <p:nvPr/>
          </p:nvSpPr>
          <p:spPr>
            <a:xfrm>
              <a:off x="1594448" y="2055838"/>
              <a:ext cx="594950" cy="594949"/>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40" name="Rectangle 39">
              <a:extLst>
                <a:ext uri="{FF2B5EF4-FFF2-40B4-BE49-F238E27FC236}">
                  <a16:creationId xmlns:a16="http://schemas.microsoft.com/office/drawing/2014/main" id="{856AB5B7-5721-46B5-8ABE-3AF63B3A5F91}"/>
                </a:ext>
              </a:extLst>
            </p:cNvPr>
            <p:cNvSpPr/>
            <p:nvPr/>
          </p:nvSpPr>
          <p:spPr>
            <a:xfrm>
              <a:off x="779809" y="3259959"/>
              <a:ext cx="2135446" cy="612928"/>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Project 3: A/R and Billing </a:t>
              </a:r>
            </a:p>
            <a:p>
              <a:pPr marR="0" lvl="0" algn="l" defTabSz="914400" rtl="0" eaLnBrk="1" fontAlgn="auto" latinLnBrk="0" hangingPunct="1">
                <a:lnSpc>
                  <a:spcPct val="100000"/>
                </a:lnSpc>
                <a:spcBef>
                  <a:spcPts val="0"/>
                </a:spcBef>
                <a:spcAft>
                  <a:spcPts val="0"/>
                </a:spcAft>
                <a:buClrTx/>
                <a:buSzTx/>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Accounts Receivable and Billing functions streamlined</a:t>
              </a:r>
            </a:p>
          </p:txBody>
        </p:sp>
      </p:grpSp>
      <p:sp>
        <p:nvSpPr>
          <p:cNvPr id="26" name="Title 1">
            <a:extLst>
              <a:ext uri="{FF2B5EF4-FFF2-40B4-BE49-F238E27FC236}">
                <a16:creationId xmlns:a16="http://schemas.microsoft.com/office/drawing/2014/main" id="{DC1C8BA5-9FE9-4609-A6D7-1351CE57CD40}"/>
              </a:ext>
            </a:extLst>
          </p:cNvPr>
          <p:cNvSpPr txBox="1">
            <a:spLocks/>
          </p:cNvSpPr>
          <p:nvPr/>
        </p:nvSpPr>
        <p:spPr>
          <a:xfrm>
            <a:off x="141769" y="131879"/>
            <a:ext cx="7886700" cy="68031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6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RES PROGRAM ROADMAP</a:t>
            </a:r>
          </a:p>
        </p:txBody>
      </p:sp>
      <p:sp>
        <p:nvSpPr>
          <p:cNvPr id="8" name="Rectangle 7">
            <a:extLst>
              <a:ext uri="{FF2B5EF4-FFF2-40B4-BE49-F238E27FC236}">
                <a16:creationId xmlns:a16="http://schemas.microsoft.com/office/drawing/2014/main" id="{6D5DD604-64C1-44F2-BB75-F2FEE9D013C0}"/>
              </a:ext>
            </a:extLst>
          </p:cNvPr>
          <p:cNvSpPr/>
          <p:nvPr/>
        </p:nvSpPr>
        <p:spPr>
          <a:xfrm>
            <a:off x="28265" y="4448778"/>
            <a:ext cx="152758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41B35"/>
                </a:solidFill>
                <a:effectLst/>
                <a:uLnTx/>
                <a:uFillTx/>
                <a:latin typeface="Impact" panose="020B0806030902050204" pitchFamily="34" charset="0"/>
                <a:ea typeface="+mn-ea"/>
                <a:cs typeface="+mn-cs"/>
              </a:rPr>
              <a:t>JAN 2022</a:t>
            </a:r>
            <a:endParaRPr kumimoji="0" lang="en-CA" sz="2800" b="0" i="0" u="none" strike="noStrike" kern="1200" cap="none" spc="0" normalizeH="0" baseline="0" noProof="0" dirty="0">
              <a:ln>
                <a:noFill/>
              </a:ln>
              <a:solidFill>
                <a:srgbClr val="D41B35"/>
              </a:solidFill>
              <a:effectLst/>
              <a:uLnTx/>
              <a:uFillTx/>
              <a:latin typeface="Impact" panose="020B0806030902050204" pitchFamily="34" charset="0"/>
              <a:ea typeface="+mn-ea"/>
              <a:cs typeface="+mn-cs"/>
            </a:endParaRPr>
          </a:p>
        </p:txBody>
      </p:sp>
      <p:sp>
        <p:nvSpPr>
          <p:cNvPr id="12" name="Rectangle 11">
            <a:extLst>
              <a:ext uri="{FF2B5EF4-FFF2-40B4-BE49-F238E27FC236}">
                <a16:creationId xmlns:a16="http://schemas.microsoft.com/office/drawing/2014/main" id="{66D42EED-6031-4BE3-89F0-84B1F4588F1B}"/>
              </a:ext>
            </a:extLst>
          </p:cNvPr>
          <p:cNvSpPr/>
          <p:nvPr/>
        </p:nvSpPr>
        <p:spPr>
          <a:xfrm>
            <a:off x="6579080" y="643477"/>
            <a:ext cx="224433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D41B35"/>
                </a:solidFill>
                <a:effectLst/>
                <a:uLnTx/>
                <a:uFillTx/>
                <a:latin typeface="Impact" panose="020B0806030902050204" pitchFamily="34" charset="0"/>
                <a:ea typeface="+mn-ea"/>
                <a:cs typeface="+mn-cs"/>
              </a:rPr>
              <a:t>~2023/2024</a:t>
            </a:r>
            <a:endParaRPr kumimoji="0" lang="en-CA"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FA997F8-B6DB-45BC-974A-8129C1734AA0}"/>
              </a:ext>
            </a:extLst>
          </p:cNvPr>
          <p:cNvSpPr/>
          <p:nvPr/>
        </p:nvSpPr>
        <p:spPr>
          <a:xfrm>
            <a:off x="5851991" y="1550167"/>
            <a:ext cx="2997586" cy="615553"/>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Project 5 – </a:t>
            </a:r>
            <a:r>
              <a:rPr lang="en-US" sz="1200" b="1" dirty="0">
                <a:solidFill>
                  <a:prstClr val="black"/>
                </a:solidFill>
                <a:latin typeface="Calibri" panose="020F0502020204030204"/>
              </a:rPr>
              <a:t>Decommission Grant Track</a:t>
            </a:r>
          </a:p>
          <a:p>
            <a:pPr marR="0" lvl="0" algn="l" defTabSz="914400" rtl="0" eaLnBrk="1" fontAlgn="auto" latinLnBrk="0" hangingPunct="1">
              <a:lnSpc>
                <a:spcPct val="100000"/>
              </a:lnSpc>
              <a:spcBef>
                <a:spcPts val="0"/>
              </a:spcBef>
              <a:spcAft>
                <a:spcPts val="0"/>
              </a:spcAft>
              <a:buClrTx/>
              <a:buSzTx/>
              <a:tabLst/>
              <a:defRPr/>
            </a:pPr>
            <a:r>
              <a:rPr kumimoji="0" lang="en-US" sz="1100" i="0" u="none" strike="noStrike" kern="1200" cap="none" spc="0" normalizeH="0" baseline="0" noProof="0" dirty="0">
                <a:ln>
                  <a:noFill/>
                </a:ln>
                <a:solidFill>
                  <a:prstClr val="black"/>
                </a:solidFill>
                <a:effectLst/>
                <a:uLnTx/>
                <a:uFillTx/>
                <a:latin typeface="Calibri" panose="020F0502020204030204"/>
                <a:ea typeface="+mn-ea"/>
                <a:cs typeface="+mn-cs"/>
              </a:rPr>
              <a:t>Grant Track will no longer serve as the university’s awards management system </a:t>
            </a:r>
          </a:p>
        </p:txBody>
      </p:sp>
      <p:sp>
        <p:nvSpPr>
          <p:cNvPr id="22" name="Freeform: Shape 21">
            <a:extLst>
              <a:ext uri="{FF2B5EF4-FFF2-40B4-BE49-F238E27FC236}">
                <a16:creationId xmlns:a16="http://schemas.microsoft.com/office/drawing/2014/main" id="{2B14C52C-33FD-4267-B44C-C25D9EE3BBD6}"/>
              </a:ext>
            </a:extLst>
          </p:cNvPr>
          <p:cNvSpPr/>
          <p:nvPr/>
        </p:nvSpPr>
        <p:spPr>
          <a:xfrm rot="10800000">
            <a:off x="3952021" y="1052509"/>
            <a:ext cx="640318" cy="1018937"/>
          </a:xfrm>
          <a:custGeom>
            <a:avLst/>
            <a:gdLst>
              <a:gd name="connsiteX0" fmla="*/ 457200 w 914400"/>
              <a:gd name="connsiteY0" fmla="*/ 1511672 h 1511672"/>
              <a:gd name="connsiteX1" fmla="*/ 0 w 914400"/>
              <a:gd name="connsiteY1" fmla="*/ 1054472 h 1511672"/>
              <a:gd name="connsiteX2" fmla="*/ 201575 w 914400"/>
              <a:gd name="connsiteY2" fmla="*/ 675355 h 1511672"/>
              <a:gd name="connsiteX3" fmla="*/ 267054 w 914400"/>
              <a:gd name="connsiteY3" fmla="*/ 639814 h 1511672"/>
              <a:gd name="connsiteX4" fmla="*/ 457199 w 914400"/>
              <a:gd name="connsiteY4" fmla="*/ 0 h 1511672"/>
              <a:gd name="connsiteX5" fmla="*/ 647343 w 914400"/>
              <a:gd name="connsiteY5" fmla="*/ 639812 h 1511672"/>
              <a:gd name="connsiteX6" fmla="*/ 712825 w 914400"/>
              <a:gd name="connsiteY6" fmla="*/ 675355 h 1511672"/>
              <a:gd name="connsiteX7" fmla="*/ 914400 w 914400"/>
              <a:gd name="connsiteY7" fmla="*/ 1054472 h 1511672"/>
              <a:gd name="connsiteX8" fmla="*/ 457200 w 914400"/>
              <a:gd name="connsiteY8" fmla="*/ 1511672 h 15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1511672">
                <a:moveTo>
                  <a:pt x="457200" y="1511672"/>
                </a:moveTo>
                <a:cubicBezTo>
                  <a:pt x="204695" y="1511672"/>
                  <a:pt x="0" y="1306977"/>
                  <a:pt x="0" y="1054472"/>
                </a:cubicBezTo>
                <a:cubicBezTo>
                  <a:pt x="0" y="896657"/>
                  <a:pt x="79959" y="757517"/>
                  <a:pt x="201575" y="675355"/>
                </a:cubicBezTo>
                <a:lnTo>
                  <a:pt x="267054" y="639814"/>
                </a:lnTo>
                <a:lnTo>
                  <a:pt x="457199" y="0"/>
                </a:lnTo>
                <a:lnTo>
                  <a:pt x="647343" y="639812"/>
                </a:lnTo>
                <a:lnTo>
                  <a:pt x="712825" y="675355"/>
                </a:lnTo>
                <a:cubicBezTo>
                  <a:pt x="834441" y="757517"/>
                  <a:pt x="914400" y="896657"/>
                  <a:pt x="914400" y="1054472"/>
                </a:cubicBezTo>
                <a:cubicBezTo>
                  <a:pt x="914400" y="1306977"/>
                  <a:pt x="709705" y="1511672"/>
                  <a:pt x="457200" y="1511672"/>
                </a:cubicBezTo>
                <a:close/>
              </a:path>
            </a:pathLst>
          </a:custGeom>
          <a:solidFill>
            <a:schemeClr val="accent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296266A-54AE-4332-871A-0C7621A2D680}"/>
              </a:ext>
            </a:extLst>
          </p:cNvPr>
          <p:cNvSpPr/>
          <p:nvPr/>
        </p:nvSpPr>
        <p:spPr>
          <a:xfrm>
            <a:off x="4014694" y="1120079"/>
            <a:ext cx="497802" cy="480119"/>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4" name="Rectangle 23">
            <a:extLst>
              <a:ext uri="{FF2B5EF4-FFF2-40B4-BE49-F238E27FC236}">
                <a16:creationId xmlns:a16="http://schemas.microsoft.com/office/drawing/2014/main" id="{16F916A9-AD14-4BA7-9794-A82A6B000A20}"/>
              </a:ext>
            </a:extLst>
          </p:cNvPr>
          <p:cNvSpPr/>
          <p:nvPr/>
        </p:nvSpPr>
        <p:spPr>
          <a:xfrm>
            <a:off x="260963" y="5508992"/>
            <a:ext cx="2860461" cy="646331"/>
          </a:xfrm>
          <a:prstGeom prst="rect">
            <a:avLst/>
          </a:prstGeom>
          <a:solidFill>
            <a:schemeClr val="bg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Compliance &amp; Human Ethics System</a:t>
            </a:r>
          </a:p>
          <a:p>
            <a:r>
              <a:rPr lang="en-US" sz="1100" dirty="0">
                <a:solidFill>
                  <a:schemeClr val="dk1"/>
                </a:solidFill>
              </a:rPr>
              <a:t>Closed in March 2022, positive variance returned to Program</a:t>
            </a:r>
          </a:p>
        </p:txBody>
      </p:sp>
      <p:sp>
        <p:nvSpPr>
          <p:cNvPr id="2" name="Slide Number Placeholder 1">
            <a:extLst>
              <a:ext uri="{FF2B5EF4-FFF2-40B4-BE49-F238E27FC236}">
                <a16:creationId xmlns:a16="http://schemas.microsoft.com/office/drawing/2014/main" id="{C59AE3E8-5110-4258-8F45-130FF85E7A2B}"/>
              </a:ext>
            </a:extLst>
          </p:cNvPr>
          <p:cNvSpPr>
            <a:spLocks noGrp="1"/>
          </p:cNvSpPr>
          <p:nvPr>
            <p:ph type="sldNum" sz="quarter" idx="12"/>
          </p:nvPr>
        </p:nvSpPr>
        <p:spPr/>
        <p:txBody>
          <a:bodyPr/>
          <a:lstStyle/>
          <a:p>
            <a:fld id="{A7017BDC-F45E-4A96-BB91-A8DED6A2D300}" type="slidenum">
              <a:rPr lang="en-US" smtClean="0"/>
              <a:t>5</a:t>
            </a:fld>
            <a:endParaRPr lang="en-US" dirty="0"/>
          </a:p>
        </p:txBody>
      </p:sp>
    </p:spTree>
    <p:extLst>
      <p:ext uri="{BB962C8B-B14F-4D97-AF65-F5344CB8AC3E}">
        <p14:creationId xmlns:p14="http://schemas.microsoft.com/office/powerpoint/2010/main" val="367059884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Thus, it would be important for the Faculty Admin to determine whether an expense will exceed the balance available for a budget line</a:t>
            </a: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CA" sz="2000" dirty="0">
              <a:solidFill>
                <a:schemeClr val="tx1"/>
              </a:solidFill>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44333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Here is an example of how a Faculty Admin determines whether an expense exceeds the balance available for a budget line</a:t>
            </a:r>
            <a:endParaRPr lang="en-CA" sz="2000" dirty="0">
              <a:solidFill>
                <a:schemeClr val="tx1"/>
              </a:solidFill>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A Faculty Admin receives a $3,000 invoice for materials &amp; supplies (inclusive of PST and net GST) in FY 2022-2023</a:t>
            </a: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The amount of the sponsor’s budget line item for Materials &amp; Supplies is $3,600 for FY 2022-2023</a:t>
            </a:r>
            <a:endParaRPr lang="en-CA" dirty="0">
              <a:solidFill>
                <a:schemeClr val="tx1"/>
              </a:solidFill>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6" name="Picture 5"/>
          <p:cNvPicPr>
            <a:picLocks noChangeAspect="1"/>
          </p:cNvPicPr>
          <p:nvPr/>
        </p:nvPicPr>
        <p:blipFill>
          <a:blip r:embed="rId4"/>
          <a:stretch>
            <a:fillRect/>
          </a:stretch>
        </p:blipFill>
        <p:spPr>
          <a:xfrm>
            <a:off x="1652587" y="3791572"/>
            <a:ext cx="3016176" cy="2622062"/>
          </a:xfrm>
          <a:prstGeom prst="rect">
            <a:avLst/>
          </a:prstGeom>
        </p:spPr>
      </p:pic>
      <p:cxnSp>
        <p:nvCxnSpPr>
          <p:cNvPr id="8" name="Straight Arrow Connector 7"/>
          <p:cNvCxnSpPr/>
          <p:nvPr/>
        </p:nvCxnSpPr>
        <p:spPr>
          <a:xfrm flipH="1">
            <a:off x="2835124" y="3676952"/>
            <a:ext cx="1978781" cy="1224038"/>
          </a:xfrm>
          <a:prstGeom prst="straightConnector1">
            <a:avLst/>
          </a:prstGeom>
          <a:ln>
            <a:solidFill>
              <a:srgbClr val="D821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623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The Faculty Admin calculates the balance available to spend for Material &amp; Supplies budget line  </a:t>
            </a:r>
          </a:p>
          <a:p>
            <a:pPr marL="1870075" lvl="2" indent="-1069975">
              <a:buBlip>
                <a:blip r:embed="rId3"/>
              </a:buBlip>
              <a:defRPr/>
            </a:pPr>
            <a:r>
              <a:rPr lang="en-US" sz="1900" b="1" dirty="0">
                <a:solidFill>
                  <a:srgbClr val="4D4D4C"/>
                </a:solidFill>
                <a:latin typeface="Trebuchet MS" panose="020B0603020202020204" pitchFamily="34" charset="0"/>
              </a:rPr>
              <a:t>The Faculty Admin searches in New FAST Views for prior expenses incurred for material &amp; supplies in Actual Direct Expenditure and determines $2,451.20 has been incurred (Object Code 6199 for Materials and Supplies-Other)</a:t>
            </a:r>
          </a:p>
          <a:p>
            <a:pPr marL="1870075" lvl="2" indent="-1069975">
              <a:buBlip>
                <a:blip r:embed="rId3"/>
              </a:buBlip>
              <a:defRPr/>
            </a:pPr>
            <a:endParaRPr lang="en-US" sz="1500" b="1" dirty="0">
              <a:solidFill>
                <a:srgbClr val="4D4D4C"/>
              </a:solidFill>
              <a:latin typeface="Trebuchet MS" panose="020B0603020202020204" pitchFamily="34" charset="0"/>
            </a:endParaRPr>
          </a:p>
          <a:p>
            <a:pPr marL="1870075" lvl="2" indent="-1069975">
              <a:buBlip>
                <a:blip r:embed="rId3"/>
              </a:buBlip>
              <a:defRPr/>
            </a:pPr>
            <a:endParaRPr lang="en-US" sz="1500" b="1" dirty="0">
              <a:solidFill>
                <a:srgbClr val="4D4D4C"/>
              </a:solidFill>
              <a:latin typeface="Trebuchet MS" panose="020B0603020202020204" pitchFamily="34" charset="0"/>
            </a:endParaRPr>
          </a:p>
          <a:p>
            <a:pPr marL="1870075" lvl="2" indent="-1069975">
              <a:buBlip>
                <a:blip r:embed="rId3"/>
              </a:buBlip>
              <a:defRPr/>
            </a:pPr>
            <a:endParaRPr lang="en-US" sz="1500" b="1" dirty="0">
              <a:solidFill>
                <a:srgbClr val="4D4D4C"/>
              </a:solidFill>
              <a:latin typeface="Trebuchet MS" panose="020B0603020202020204" pitchFamily="34" charset="0"/>
            </a:endParaRPr>
          </a:p>
          <a:p>
            <a:pPr marL="1870075" lvl="2" indent="-1069975">
              <a:buBlip>
                <a:blip r:embed="rId3"/>
              </a:buBlip>
              <a:defRPr/>
            </a:pPr>
            <a:endParaRPr lang="en-US" sz="1500" b="1" dirty="0">
              <a:solidFill>
                <a:srgbClr val="4D4D4C"/>
              </a:solidFill>
              <a:latin typeface="Trebuchet MS" panose="020B0603020202020204" pitchFamily="34" charset="0"/>
            </a:endParaRPr>
          </a:p>
          <a:p>
            <a:pPr marL="1870075" lvl="2" indent="-1069975">
              <a:buBlip>
                <a:blip r:embed="rId3"/>
              </a:buBlip>
              <a:defRPr/>
            </a:pPr>
            <a:r>
              <a:rPr lang="en-US" sz="1900" b="1" dirty="0">
                <a:solidFill>
                  <a:srgbClr val="4D4D4C"/>
                </a:solidFill>
                <a:latin typeface="Trebuchet MS" panose="020B0603020202020204" pitchFamily="34" charset="0"/>
              </a:rPr>
              <a:t>The balance available is determined to be $1,148.80 (i.e. $3,600 less $2,451.20)</a:t>
            </a:r>
          </a:p>
          <a:p>
            <a:pPr marL="1870075" lvl="2" indent="-1069975">
              <a:buBlip>
                <a:blip r:embed="rId3"/>
              </a:buBlip>
              <a:defRPr/>
            </a:pPr>
            <a:endParaRPr lang="en-US" sz="15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The Faculty Admin determines that the invoice of $3,000 exceeds the balance available $1,148.80 for Material &amp; Supplies</a:t>
            </a: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p:txBody>
      </p:sp>
      <p:pic>
        <p:nvPicPr>
          <p:cNvPr id="3" name="Picture 2"/>
          <p:cNvPicPr>
            <a:picLocks noChangeAspect="1"/>
          </p:cNvPicPr>
          <p:nvPr/>
        </p:nvPicPr>
        <p:blipFill>
          <a:blip r:embed="rId4"/>
          <a:stretch>
            <a:fillRect/>
          </a:stretch>
        </p:blipFill>
        <p:spPr>
          <a:xfrm>
            <a:off x="217964" y="2926834"/>
            <a:ext cx="8613648" cy="550926"/>
          </a:xfrm>
          <a:prstGeom prst="rect">
            <a:avLst/>
          </a:prstGeom>
        </p:spPr>
      </p:pic>
      <p:cxnSp>
        <p:nvCxnSpPr>
          <p:cNvPr id="8" name="Straight Arrow Connector 7"/>
          <p:cNvCxnSpPr/>
          <p:nvPr/>
        </p:nvCxnSpPr>
        <p:spPr>
          <a:xfrm>
            <a:off x="6492724" y="2240038"/>
            <a:ext cx="1935238" cy="1132114"/>
          </a:xfrm>
          <a:prstGeom prst="straightConnector1">
            <a:avLst/>
          </a:prstGeom>
          <a:ln>
            <a:solidFill>
              <a:srgbClr val="D821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30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The Faculty Admin determines that the expense does not meet compliance</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Thus, the Faculty Admin will discuss with the PI the following options where the PI may choose to</a:t>
            </a:r>
          </a:p>
          <a:p>
            <a:pPr marL="1870075" lvl="2" indent="-1069975">
              <a:buBlip>
                <a:blip r:embed="rId3"/>
              </a:buBlip>
              <a:defRPr/>
            </a:pPr>
            <a:r>
              <a:rPr lang="en-US" sz="1900" b="1" dirty="0">
                <a:solidFill>
                  <a:srgbClr val="4D4D4C"/>
                </a:solidFill>
                <a:latin typeface="Trebuchet MS" panose="020B0603020202020204" pitchFamily="34" charset="0"/>
              </a:rPr>
              <a:t>Seek sponsor approval before incurring the invoice for $3,000 to the project account; or</a:t>
            </a:r>
          </a:p>
          <a:p>
            <a:pPr marL="1870075" lvl="2" indent="-1069975">
              <a:buBlip>
                <a:blip r:embed="rId3"/>
              </a:buBlip>
              <a:defRPr/>
            </a:pPr>
            <a:r>
              <a:rPr lang="en-US" sz="1900" b="1" dirty="0">
                <a:solidFill>
                  <a:srgbClr val="4D4D4C"/>
                </a:solidFill>
                <a:latin typeface="Trebuchet MS" panose="020B0603020202020204" pitchFamily="34" charset="0"/>
              </a:rPr>
              <a:t>Partially allocate an amount of $1,148.80 of the invoice to the project, so not to exceed the budget line; and charge the remainder to another eligible project.</a:t>
            </a: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1615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203347" y="1789639"/>
            <a:ext cx="6644020" cy="3278721"/>
          </a:xfrm>
        </p:spPr>
        <p:txBody>
          <a:bodyPr/>
          <a:lstStyle/>
          <a:p>
            <a:r>
              <a:rPr lang="en-US" sz="4800" dirty="0"/>
              <a:t>EXAMPLE #4</a:t>
            </a:r>
            <a:br>
              <a:rPr lang="en-US" sz="4800" dirty="0"/>
            </a:br>
            <a:r>
              <a:rPr lang="en-US" sz="4800" dirty="0"/>
              <a:t/>
            </a:r>
            <a:br>
              <a:rPr lang="en-US" sz="4800" dirty="0"/>
            </a:br>
            <a:r>
              <a:rPr lang="en-US" sz="4800" dirty="0"/>
              <a:t>EXPENSE APPROVAL: </a:t>
            </a:r>
            <a:r>
              <a:rPr lang="en-US" sz="2800" dirty="0"/>
              <a:t>CONSIDERATION BY SPECIFIC </a:t>
            </a:r>
            <a:br>
              <a:rPr lang="en-US" sz="2800" dirty="0"/>
            </a:br>
            <a:r>
              <a:rPr lang="en-US" sz="2800" dirty="0"/>
              <a:t>BUDGET COST</a:t>
            </a:r>
            <a:r>
              <a:rPr lang="en-US" sz="5400" dirty="0"/>
              <a:t/>
            </a:r>
            <a:br>
              <a:rPr lang="en-US" sz="5400" dirty="0"/>
            </a:br>
            <a:endParaRPr lang="en-US" sz="5400" dirty="0"/>
          </a:p>
        </p:txBody>
      </p:sp>
    </p:spTree>
    <p:extLst>
      <p:ext uri="{BB962C8B-B14F-4D97-AF65-F5344CB8AC3E}">
        <p14:creationId xmlns:p14="http://schemas.microsoft.com/office/powerpoint/2010/main" val="5272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Compliance With Sponsor Requirements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1412875" lvl="1" indent="-1069975">
              <a:buBlip>
                <a:blip r:embed="rId3"/>
              </a:buBlip>
              <a:defRPr/>
            </a:pPr>
            <a:r>
              <a:rPr lang="en-US" sz="2100" b="1" dirty="0">
                <a:solidFill>
                  <a:srgbClr val="4D4D4C"/>
                </a:solidFill>
                <a:latin typeface="Trebuchet MS" panose="020B0603020202020204" pitchFamily="34" charset="0"/>
              </a:rPr>
              <a:t>On seldom occasion, a sponsor’s agreement may have a specific expense that cannot be incurred, contrary to SFU policy </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For example, a sponsor may allow salary but not benefit costs of research personnel</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The Faculty Admin allows the payroll appointment for a personnel to be charged both salary and benefits to the project; and pre-arranges with the PI an alternate eligible project to absorb the benefit cost</a:t>
            </a: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r>
              <a:rPr lang="en-US" sz="2100" b="1" dirty="0">
                <a:solidFill>
                  <a:srgbClr val="4D4D4C"/>
                </a:solidFill>
                <a:latin typeface="Trebuchet MS" panose="020B0603020202020204" pitchFamily="34" charset="0"/>
              </a:rPr>
              <a:t>When the pay is incurred, the Faculty Admin reviews  in the New FAST Views and determines the benefit costs incurred (in object code 5911).  They prepare a journal, requests the PI to authorize the transfer out the cost to the alternate project.  The journal is submitted to Banking to process.</a:t>
            </a: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91890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2710104" y="3011342"/>
            <a:ext cx="3723792" cy="835316"/>
          </a:xfrm>
        </p:spPr>
        <p:txBody>
          <a:bodyPr/>
          <a:lstStyle/>
          <a:p>
            <a:r>
              <a:rPr lang="en-US" sz="6000" dirty="0"/>
              <a:t>THANK YOU!</a:t>
            </a:r>
          </a:p>
        </p:txBody>
      </p:sp>
    </p:spTree>
    <p:extLst>
      <p:ext uri="{BB962C8B-B14F-4D97-AF65-F5344CB8AC3E}">
        <p14:creationId xmlns:p14="http://schemas.microsoft.com/office/powerpoint/2010/main" val="12464215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0344" y="1530531"/>
            <a:ext cx="6604331" cy="3796938"/>
          </a:xfrm>
        </p:spPr>
        <p:txBody>
          <a:bodyPr vert="horz" lIns="91440" tIns="45720" rIns="91440" bIns="45720" rtlCol="0" anchor="ctr">
            <a:normAutofit/>
          </a:bodyPr>
          <a:lstStyle/>
          <a:p>
            <a:r>
              <a:rPr lang="en-US" sz="6000" dirty="0"/>
              <a:t>FREQUENTLY </a:t>
            </a:r>
            <a:br>
              <a:rPr lang="en-US" sz="6000" dirty="0"/>
            </a:br>
            <a:r>
              <a:rPr lang="en-US" sz="6000" dirty="0"/>
              <a:t>ASKED QUESTIONS (FAQS)</a:t>
            </a:r>
            <a:endParaRPr lang="en-US" sz="6000" kern="1200" dirty="0">
              <a:solidFill>
                <a:schemeClr val="bg1"/>
              </a:solidFill>
            </a:endParaRPr>
          </a:p>
        </p:txBody>
      </p:sp>
    </p:spTree>
    <p:extLst>
      <p:ext uri="{BB962C8B-B14F-4D97-AF65-F5344CB8AC3E}">
        <p14:creationId xmlns:p14="http://schemas.microsoft.com/office/powerpoint/2010/main" val="3586016272"/>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51" y="0"/>
            <a:ext cx="7886700" cy="1325563"/>
          </a:xfrm>
        </p:spPr>
        <p:txBody>
          <a:bodyPr/>
          <a:lstStyle/>
          <a:p>
            <a:r>
              <a:rPr lang="en-US" sz="4800" dirty="0"/>
              <a:t>Research Funding Cycle</a:t>
            </a:r>
          </a:p>
        </p:txBody>
      </p:sp>
      <p:sp>
        <p:nvSpPr>
          <p:cNvPr id="4" name="Arrow: Right 3">
            <a:extLst>
              <a:ext uri="{FF2B5EF4-FFF2-40B4-BE49-F238E27FC236}">
                <a16:creationId xmlns:a16="http://schemas.microsoft.com/office/drawing/2014/main" id="{54998DC8-D161-4364-998D-729BD6B17DE4}"/>
              </a:ext>
            </a:extLst>
          </p:cNvPr>
          <p:cNvSpPr/>
          <p:nvPr/>
        </p:nvSpPr>
        <p:spPr>
          <a:xfrm>
            <a:off x="776510" y="636879"/>
            <a:ext cx="8218517" cy="2695485"/>
          </a:xfrm>
          <a:prstGeom prst="rightArrow">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6B28735A-285F-49A7-9E48-8AC5406EAD47}"/>
              </a:ext>
            </a:extLst>
          </p:cNvPr>
          <p:cNvSpPr/>
          <p:nvPr/>
        </p:nvSpPr>
        <p:spPr>
          <a:xfrm>
            <a:off x="863149" y="1128658"/>
            <a:ext cx="1062053" cy="1767311"/>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Develop Proposal/</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Submit Proposal</a:t>
            </a:r>
          </a:p>
        </p:txBody>
      </p:sp>
      <p:sp>
        <p:nvSpPr>
          <p:cNvPr id="15" name="Freeform: Shape 14">
            <a:extLst>
              <a:ext uri="{FF2B5EF4-FFF2-40B4-BE49-F238E27FC236}">
                <a16:creationId xmlns:a16="http://schemas.microsoft.com/office/drawing/2014/main" id="{C150DDBD-1F66-47C3-9254-55B0E26D4320}"/>
              </a:ext>
            </a:extLst>
          </p:cNvPr>
          <p:cNvSpPr/>
          <p:nvPr/>
        </p:nvSpPr>
        <p:spPr>
          <a:xfrm>
            <a:off x="2125144" y="1113379"/>
            <a:ext cx="1145504" cy="1767311"/>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Proposal Outcome:</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Award Notification</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Validation</a:t>
            </a:r>
          </a:p>
        </p:txBody>
      </p:sp>
      <p:sp>
        <p:nvSpPr>
          <p:cNvPr id="16" name="Freeform: Shape 15">
            <a:extLst>
              <a:ext uri="{FF2B5EF4-FFF2-40B4-BE49-F238E27FC236}">
                <a16:creationId xmlns:a16="http://schemas.microsoft.com/office/drawing/2014/main" id="{4C081CDC-289A-4FDE-8E1E-09690D197CF9}"/>
              </a:ext>
            </a:extLst>
          </p:cNvPr>
          <p:cNvSpPr/>
          <p:nvPr/>
        </p:nvSpPr>
        <p:spPr>
          <a:xfrm>
            <a:off x="3635581" y="1126092"/>
            <a:ext cx="1008607" cy="1767311"/>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Project Setup:</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Project Activation</a:t>
            </a:r>
          </a:p>
        </p:txBody>
      </p:sp>
      <p:sp>
        <p:nvSpPr>
          <p:cNvPr id="17" name="Freeform: Shape 16">
            <a:extLst>
              <a:ext uri="{FF2B5EF4-FFF2-40B4-BE49-F238E27FC236}">
                <a16:creationId xmlns:a16="http://schemas.microsoft.com/office/drawing/2014/main" id="{A821EF2B-81CD-465C-9543-5FFE75025858}"/>
              </a:ext>
            </a:extLst>
          </p:cNvPr>
          <p:cNvSpPr/>
          <p:nvPr/>
        </p:nvSpPr>
        <p:spPr>
          <a:xfrm>
            <a:off x="5005301" y="1215207"/>
            <a:ext cx="1044641" cy="996514"/>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Manage Funding </a:t>
            </a:r>
          </a:p>
        </p:txBody>
      </p:sp>
      <p:sp>
        <p:nvSpPr>
          <p:cNvPr id="18" name="Freeform: Shape 17">
            <a:extLst>
              <a:ext uri="{FF2B5EF4-FFF2-40B4-BE49-F238E27FC236}">
                <a16:creationId xmlns:a16="http://schemas.microsoft.com/office/drawing/2014/main" id="{6E46D5DC-E661-4055-8C86-E2A933B83223}"/>
              </a:ext>
            </a:extLst>
          </p:cNvPr>
          <p:cNvSpPr/>
          <p:nvPr/>
        </p:nvSpPr>
        <p:spPr>
          <a:xfrm>
            <a:off x="4873372" y="1667181"/>
            <a:ext cx="1355151" cy="918105"/>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Reporting</a:t>
            </a:r>
          </a:p>
        </p:txBody>
      </p:sp>
      <p:sp>
        <p:nvSpPr>
          <p:cNvPr id="19" name="Freeform: Shape 18">
            <a:extLst>
              <a:ext uri="{FF2B5EF4-FFF2-40B4-BE49-F238E27FC236}">
                <a16:creationId xmlns:a16="http://schemas.microsoft.com/office/drawing/2014/main" id="{EF41272D-1AC7-4A23-862A-9CAF63F7488A}"/>
              </a:ext>
            </a:extLst>
          </p:cNvPr>
          <p:cNvSpPr/>
          <p:nvPr/>
        </p:nvSpPr>
        <p:spPr>
          <a:xfrm>
            <a:off x="4876730" y="2112656"/>
            <a:ext cx="1415006" cy="553655"/>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Billing and A/R</a:t>
            </a:r>
          </a:p>
        </p:txBody>
      </p:sp>
      <p:sp>
        <p:nvSpPr>
          <p:cNvPr id="20" name="Freeform: Shape 19">
            <a:extLst>
              <a:ext uri="{FF2B5EF4-FFF2-40B4-BE49-F238E27FC236}">
                <a16:creationId xmlns:a16="http://schemas.microsoft.com/office/drawing/2014/main" id="{9088D8E1-27C1-4B63-9A64-469DB5EAC22D}"/>
              </a:ext>
            </a:extLst>
          </p:cNvPr>
          <p:cNvSpPr/>
          <p:nvPr/>
        </p:nvSpPr>
        <p:spPr>
          <a:xfrm>
            <a:off x="6349557" y="1071592"/>
            <a:ext cx="1145505" cy="1767311"/>
          </a:xfrm>
          <a:custGeom>
            <a:avLst/>
            <a:gdLst>
              <a:gd name="connsiteX0" fmla="*/ 0 w 1145505"/>
              <a:gd name="connsiteY0" fmla="*/ 190921 h 1767311"/>
              <a:gd name="connsiteX1" fmla="*/ 190921 w 1145505"/>
              <a:gd name="connsiteY1" fmla="*/ 0 h 1767311"/>
              <a:gd name="connsiteX2" fmla="*/ 954584 w 1145505"/>
              <a:gd name="connsiteY2" fmla="*/ 0 h 1767311"/>
              <a:gd name="connsiteX3" fmla="*/ 1145505 w 1145505"/>
              <a:gd name="connsiteY3" fmla="*/ 190921 h 1767311"/>
              <a:gd name="connsiteX4" fmla="*/ 1145505 w 1145505"/>
              <a:gd name="connsiteY4" fmla="*/ 1576390 h 1767311"/>
              <a:gd name="connsiteX5" fmla="*/ 954584 w 1145505"/>
              <a:gd name="connsiteY5" fmla="*/ 1767311 h 1767311"/>
              <a:gd name="connsiteX6" fmla="*/ 190921 w 1145505"/>
              <a:gd name="connsiteY6" fmla="*/ 1767311 h 1767311"/>
              <a:gd name="connsiteX7" fmla="*/ 0 w 1145505"/>
              <a:gd name="connsiteY7" fmla="*/ 1576390 h 1767311"/>
              <a:gd name="connsiteX8" fmla="*/ 0 w 1145505"/>
              <a:gd name="connsiteY8" fmla="*/ 190921 h 176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05" h="1767311">
                <a:moveTo>
                  <a:pt x="0" y="190921"/>
                </a:moveTo>
                <a:cubicBezTo>
                  <a:pt x="0" y="85478"/>
                  <a:pt x="85478" y="0"/>
                  <a:pt x="190921" y="0"/>
                </a:cubicBezTo>
                <a:lnTo>
                  <a:pt x="954584" y="0"/>
                </a:lnTo>
                <a:cubicBezTo>
                  <a:pt x="1060027" y="0"/>
                  <a:pt x="1145505" y="85478"/>
                  <a:pt x="1145505" y="190921"/>
                </a:cubicBezTo>
                <a:lnTo>
                  <a:pt x="1145505" y="1576390"/>
                </a:lnTo>
                <a:cubicBezTo>
                  <a:pt x="1145505" y="1681833"/>
                  <a:pt x="1060027" y="1767311"/>
                  <a:pt x="954584" y="1767311"/>
                </a:cubicBezTo>
                <a:lnTo>
                  <a:pt x="190921" y="1767311"/>
                </a:lnTo>
                <a:cubicBezTo>
                  <a:pt x="85478" y="1767311"/>
                  <a:pt x="0" y="1681833"/>
                  <a:pt x="0" y="1576390"/>
                </a:cubicBezTo>
                <a:lnTo>
                  <a:pt x="0" y="190921"/>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59" tIns="109259" rIns="109259" bIns="10925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Complete Research/ Close Project</a:t>
            </a:r>
          </a:p>
        </p:txBody>
      </p:sp>
      <p:sp>
        <p:nvSpPr>
          <p:cNvPr id="21" name="Slide Number Placeholder 1"/>
          <p:cNvSpPr txBox="1">
            <a:spLocks/>
          </p:cNvSpPr>
          <p:nvPr/>
        </p:nvSpPr>
        <p:spPr>
          <a:xfrm>
            <a:off x="6005544" y="6203114"/>
            <a:ext cx="300385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SIMON FRASER UNIVERSITY   </a:t>
            </a:r>
            <a:fld id="{45E0C454-F75C-A944-8BC1-78DA56BBB239}" type="slidenum">
              <a:rPr kumimoji="0" lang="en-US" sz="1200" b="0" i="0" u="none" strike="noStrike" kern="1200" cap="none" spc="0" normalizeH="0" baseline="0" noProof="0" smtClean="0">
                <a:ln>
                  <a:noFill/>
                </a:ln>
                <a:solidFill>
                  <a:srgbClr val="000000"/>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grpSp>
        <p:nvGrpSpPr>
          <p:cNvPr id="9" name="Group 8">
            <a:extLst>
              <a:ext uri="{FF2B5EF4-FFF2-40B4-BE49-F238E27FC236}">
                <a16:creationId xmlns:a16="http://schemas.microsoft.com/office/drawing/2014/main" id="{52DBA9E5-6897-CA4E-8D7B-289022E3546A}"/>
              </a:ext>
            </a:extLst>
          </p:cNvPr>
          <p:cNvGrpSpPr/>
          <p:nvPr/>
        </p:nvGrpSpPr>
        <p:grpSpPr>
          <a:xfrm>
            <a:off x="1055275" y="3619584"/>
            <a:ext cx="793036" cy="733740"/>
            <a:chOff x="385786" y="5364177"/>
            <a:chExt cx="1086105" cy="1004897"/>
          </a:xfrm>
        </p:grpSpPr>
        <p:pic>
          <p:nvPicPr>
            <p:cNvPr id="28" name="Picture 27">
              <a:extLst>
                <a:ext uri="{FF2B5EF4-FFF2-40B4-BE49-F238E27FC236}">
                  <a16:creationId xmlns:a16="http://schemas.microsoft.com/office/drawing/2014/main" id="{6A3E8EF1-04F1-CE46-BD37-54829723F2D8}"/>
                </a:ext>
              </a:extLst>
            </p:cNvPr>
            <p:cNvPicPr>
              <a:picLocks noChangeAspect="1"/>
            </p:cNvPicPr>
            <p:nvPr/>
          </p:nvPicPr>
          <p:blipFill>
            <a:blip r:embed="rId3"/>
            <a:stretch>
              <a:fillRect/>
            </a:stretch>
          </p:blipFill>
          <p:spPr>
            <a:xfrm>
              <a:off x="534015" y="5364177"/>
              <a:ext cx="680538" cy="653317"/>
            </a:xfrm>
            <a:prstGeom prst="rect">
              <a:avLst/>
            </a:prstGeom>
          </p:spPr>
        </p:pic>
        <p:sp>
          <p:nvSpPr>
            <p:cNvPr id="35" name="TextBox 34">
              <a:extLst>
                <a:ext uri="{FF2B5EF4-FFF2-40B4-BE49-F238E27FC236}">
                  <a16:creationId xmlns:a16="http://schemas.microsoft.com/office/drawing/2014/main" id="{C1AF96C3-F0A1-994D-8C35-03462A9C366B}"/>
                </a:ext>
              </a:extLst>
            </p:cNvPr>
            <p:cNvSpPr txBox="1"/>
            <p:nvPr/>
          </p:nvSpPr>
          <p:spPr>
            <a:xfrm>
              <a:off x="385786" y="6010785"/>
              <a:ext cx="1086105" cy="3582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Faculties</a:t>
              </a:r>
            </a:p>
          </p:txBody>
        </p:sp>
      </p:grpSp>
      <p:grpSp>
        <p:nvGrpSpPr>
          <p:cNvPr id="12" name="Group 11">
            <a:extLst>
              <a:ext uri="{FF2B5EF4-FFF2-40B4-BE49-F238E27FC236}">
                <a16:creationId xmlns:a16="http://schemas.microsoft.com/office/drawing/2014/main" id="{B6298886-8106-004F-B660-95FFD0A47B6D}"/>
              </a:ext>
            </a:extLst>
          </p:cNvPr>
          <p:cNvGrpSpPr/>
          <p:nvPr/>
        </p:nvGrpSpPr>
        <p:grpSpPr>
          <a:xfrm>
            <a:off x="3835369" y="4598761"/>
            <a:ext cx="480405" cy="688837"/>
            <a:chOff x="3285757" y="5889526"/>
            <a:chExt cx="625492" cy="896873"/>
          </a:xfrm>
        </p:grpSpPr>
        <p:pic>
          <p:nvPicPr>
            <p:cNvPr id="55" name="Picture 54">
              <a:extLst>
                <a:ext uri="{FF2B5EF4-FFF2-40B4-BE49-F238E27FC236}">
                  <a16:creationId xmlns:a16="http://schemas.microsoft.com/office/drawing/2014/main" id="{100C116D-33C7-0C43-80B7-1529486F7105}"/>
                </a:ext>
              </a:extLst>
            </p:cNvPr>
            <p:cNvPicPr>
              <a:picLocks noChangeAspect="1"/>
            </p:cNvPicPr>
            <p:nvPr/>
          </p:nvPicPr>
          <p:blipFill>
            <a:blip r:embed="rId4"/>
            <a:stretch>
              <a:fillRect/>
            </a:stretch>
          </p:blipFill>
          <p:spPr>
            <a:xfrm>
              <a:off x="3339056" y="5889526"/>
              <a:ext cx="564923" cy="656532"/>
            </a:xfrm>
            <a:prstGeom prst="rect">
              <a:avLst/>
            </a:prstGeom>
          </p:spPr>
        </p:pic>
        <p:sp>
          <p:nvSpPr>
            <p:cNvPr id="11" name="TextBox 10">
              <a:extLst>
                <a:ext uri="{FF2B5EF4-FFF2-40B4-BE49-F238E27FC236}">
                  <a16:creationId xmlns:a16="http://schemas.microsoft.com/office/drawing/2014/main" id="{C5E6E068-6831-B241-9A9F-DD3657E9A2F0}"/>
                </a:ext>
              </a:extLst>
            </p:cNvPr>
            <p:cNvSpPr txBox="1"/>
            <p:nvPr/>
          </p:nvSpPr>
          <p:spPr>
            <a:xfrm>
              <a:off x="3285757" y="6524789"/>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Finance</a:t>
              </a:r>
            </a:p>
          </p:txBody>
        </p:sp>
      </p:grpSp>
      <mc:AlternateContent xmlns:mc="http://schemas.openxmlformats.org/markup-compatibility/2006" xmlns:p14="http://schemas.microsoft.com/office/powerpoint/2010/main">
        <mc:Choice Requires="p14">
          <p:contentPart p14:bwMode="auto" r:id="rId5">
            <p14:nvContentPartPr>
              <p14:cNvPr id="66" name="Ink 65">
                <a:extLst>
                  <a:ext uri="{FF2B5EF4-FFF2-40B4-BE49-F238E27FC236}">
                    <a16:creationId xmlns:a16="http://schemas.microsoft.com/office/drawing/2014/main" id="{F2C3AB7E-7789-3B40-BCC4-6DF232D68EAE}"/>
                  </a:ext>
                </a:extLst>
              </p14:cNvPr>
              <p14:cNvContentPartPr/>
              <p14:nvPr/>
            </p14:nvContentPartPr>
            <p14:xfrm>
              <a:off x="4494073" y="714414"/>
              <a:ext cx="2880" cy="360"/>
            </p14:xfrm>
          </p:contentPart>
        </mc:Choice>
        <mc:Fallback xmlns="">
          <p:pic>
            <p:nvPicPr>
              <p:cNvPr id="66" name="Ink 65">
                <a:extLst>
                  <a:ext uri="{FF2B5EF4-FFF2-40B4-BE49-F238E27FC236}">
                    <a16:creationId xmlns:a16="http://schemas.microsoft.com/office/drawing/2014/main" id="{F2C3AB7E-7789-3B40-BCC4-6DF232D68EAE}"/>
                  </a:ext>
                </a:extLst>
              </p:cNvPr>
              <p:cNvPicPr/>
              <p:nvPr/>
            </p:nvPicPr>
            <p:blipFill>
              <a:blip r:embed="rId7"/>
              <a:stretch>
                <a:fillRect/>
              </a:stretch>
            </p:blipFill>
            <p:spPr>
              <a:xfrm>
                <a:off x="4486073" y="705414"/>
                <a:ext cx="18560" cy="18000"/>
              </a:xfrm>
              <a:prstGeom prst="rect">
                <a:avLst/>
              </a:prstGeom>
            </p:spPr>
          </p:pic>
        </mc:Fallback>
      </mc:AlternateContent>
      <p:cxnSp>
        <p:nvCxnSpPr>
          <p:cNvPr id="86" name="Straight Connector 85">
            <a:extLst>
              <a:ext uri="{FF2B5EF4-FFF2-40B4-BE49-F238E27FC236}">
                <a16:creationId xmlns:a16="http://schemas.microsoft.com/office/drawing/2014/main" id="{4687DFF9-6956-B241-9A3B-2383E301132C}"/>
              </a:ext>
            </a:extLst>
          </p:cNvPr>
          <p:cNvCxnSpPr>
            <a:cxnSpLocks/>
          </p:cNvCxnSpPr>
          <p:nvPr/>
        </p:nvCxnSpPr>
        <p:spPr>
          <a:xfrm>
            <a:off x="2022159" y="1325563"/>
            <a:ext cx="0" cy="49851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3BF22650-E716-8D4E-A0A2-C4A7C7E4F7B7}"/>
              </a:ext>
            </a:extLst>
          </p:cNvPr>
          <p:cNvCxnSpPr>
            <a:cxnSpLocks/>
          </p:cNvCxnSpPr>
          <p:nvPr/>
        </p:nvCxnSpPr>
        <p:spPr>
          <a:xfrm flipH="1">
            <a:off x="3376039" y="1325563"/>
            <a:ext cx="27000" cy="49851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13EF77C9-64AF-D045-BB70-126B4ACE80FE}"/>
              </a:ext>
            </a:extLst>
          </p:cNvPr>
          <p:cNvCxnSpPr>
            <a:cxnSpLocks/>
          </p:cNvCxnSpPr>
          <p:nvPr/>
        </p:nvCxnSpPr>
        <p:spPr>
          <a:xfrm>
            <a:off x="4846533" y="1325563"/>
            <a:ext cx="0" cy="49851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Straight Connector 89">
            <a:extLst>
              <a:ext uri="{FF2B5EF4-FFF2-40B4-BE49-F238E27FC236}">
                <a16:creationId xmlns:a16="http://schemas.microsoft.com/office/drawing/2014/main" id="{5FA72613-321B-FC40-8807-DD0264BF2DF3}"/>
              </a:ext>
            </a:extLst>
          </p:cNvPr>
          <p:cNvCxnSpPr>
            <a:cxnSpLocks/>
          </p:cNvCxnSpPr>
          <p:nvPr/>
        </p:nvCxnSpPr>
        <p:spPr>
          <a:xfrm>
            <a:off x="6282616" y="1325563"/>
            <a:ext cx="0" cy="49851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97" name="Group 96">
            <a:extLst>
              <a:ext uri="{FF2B5EF4-FFF2-40B4-BE49-F238E27FC236}">
                <a16:creationId xmlns:a16="http://schemas.microsoft.com/office/drawing/2014/main" id="{DF3783E7-B587-1F45-9CF7-C1A95C6AB4E1}"/>
              </a:ext>
            </a:extLst>
          </p:cNvPr>
          <p:cNvGrpSpPr/>
          <p:nvPr/>
        </p:nvGrpSpPr>
        <p:grpSpPr>
          <a:xfrm>
            <a:off x="5261390" y="4606121"/>
            <a:ext cx="530645" cy="688837"/>
            <a:chOff x="3213074" y="5889526"/>
            <a:chExt cx="690905" cy="896873"/>
          </a:xfrm>
        </p:grpSpPr>
        <p:pic>
          <p:nvPicPr>
            <p:cNvPr id="98" name="Picture 97">
              <a:extLst>
                <a:ext uri="{FF2B5EF4-FFF2-40B4-BE49-F238E27FC236}">
                  <a16:creationId xmlns:a16="http://schemas.microsoft.com/office/drawing/2014/main" id="{926EB24E-110B-F14F-AB81-E7281C47FCE8}"/>
                </a:ext>
              </a:extLst>
            </p:cNvPr>
            <p:cNvPicPr>
              <a:picLocks noChangeAspect="1"/>
            </p:cNvPicPr>
            <p:nvPr/>
          </p:nvPicPr>
          <p:blipFill>
            <a:blip r:embed="rId4"/>
            <a:stretch>
              <a:fillRect/>
            </a:stretch>
          </p:blipFill>
          <p:spPr>
            <a:xfrm>
              <a:off x="3339056" y="5889526"/>
              <a:ext cx="564923" cy="656532"/>
            </a:xfrm>
            <a:prstGeom prst="rect">
              <a:avLst/>
            </a:prstGeom>
          </p:spPr>
        </p:pic>
        <p:sp>
          <p:nvSpPr>
            <p:cNvPr id="99" name="TextBox 98">
              <a:extLst>
                <a:ext uri="{FF2B5EF4-FFF2-40B4-BE49-F238E27FC236}">
                  <a16:creationId xmlns:a16="http://schemas.microsoft.com/office/drawing/2014/main" id="{ADA2EF2D-0E99-BF44-8CA1-B6A8B6BEC525}"/>
                </a:ext>
              </a:extLst>
            </p:cNvPr>
            <p:cNvSpPr txBox="1"/>
            <p:nvPr/>
          </p:nvSpPr>
          <p:spPr>
            <a:xfrm>
              <a:off x="3213074" y="6524789"/>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Finance</a:t>
              </a:r>
            </a:p>
          </p:txBody>
        </p:sp>
      </p:grpSp>
      <p:grpSp>
        <p:nvGrpSpPr>
          <p:cNvPr id="106" name="Group 105">
            <a:extLst>
              <a:ext uri="{FF2B5EF4-FFF2-40B4-BE49-F238E27FC236}">
                <a16:creationId xmlns:a16="http://schemas.microsoft.com/office/drawing/2014/main" id="{64D69071-A6AB-914B-88C5-6B546006A376}"/>
              </a:ext>
            </a:extLst>
          </p:cNvPr>
          <p:cNvGrpSpPr/>
          <p:nvPr/>
        </p:nvGrpSpPr>
        <p:grpSpPr>
          <a:xfrm>
            <a:off x="6788941" y="4661747"/>
            <a:ext cx="480405" cy="688837"/>
            <a:chOff x="3285757" y="5889526"/>
            <a:chExt cx="625492" cy="896873"/>
          </a:xfrm>
        </p:grpSpPr>
        <p:pic>
          <p:nvPicPr>
            <p:cNvPr id="107" name="Picture 106">
              <a:extLst>
                <a:ext uri="{FF2B5EF4-FFF2-40B4-BE49-F238E27FC236}">
                  <a16:creationId xmlns:a16="http://schemas.microsoft.com/office/drawing/2014/main" id="{0848043F-11F8-F145-A428-56BCB2174400}"/>
                </a:ext>
              </a:extLst>
            </p:cNvPr>
            <p:cNvPicPr>
              <a:picLocks noChangeAspect="1"/>
            </p:cNvPicPr>
            <p:nvPr/>
          </p:nvPicPr>
          <p:blipFill>
            <a:blip r:embed="rId4"/>
            <a:stretch>
              <a:fillRect/>
            </a:stretch>
          </p:blipFill>
          <p:spPr>
            <a:xfrm>
              <a:off x="3339056" y="5889526"/>
              <a:ext cx="564923" cy="656532"/>
            </a:xfrm>
            <a:prstGeom prst="rect">
              <a:avLst/>
            </a:prstGeom>
          </p:spPr>
        </p:pic>
        <p:sp>
          <p:nvSpPr>
            <p:cNvPr id="108" name="TextBox 107">
              <a:extLst>
                <a:ext uri="{FF2B5EF4-FFF2-40B4-BE49-F238E27FC236}">
                  <a16:creationId xmlns:a16="http://schemas.microsoft.com/office/drawing/2014/main" id="{0562BAAF-A1AF-6E4F-8EAE-59513CC05C1D}"/>
                </a:ext>
              </a:extLst>
            </p:cNvPr>
            <p:cNvSpPr txBox="1"/>
            <p:nvPr/>
          </p:nvSpPr>
          <p:spPr>
            <a:xfrm>
              <a:off x="3285757" y="6524789"/>
              <a:ext cx="6254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Finance</a:t>
              </a:r>
            </a:p>
          </p:txBody>
        </p:sp>
      </p:grpSp>
      <p:sp>
        <p:nvSpPr>
          <p:cNvPr id="113" name="TextBox 112">
            <a:extLst>
              <a:ext uri="{FF2B5EF4-FFF2-40B4-BE49-F238E27FC236}">
                <a16:creationId xmlns:a16="http://schemas.microsoft.com/office/drawing/2014/main" id="{7B3638D0-39D9-EB4B-9E24-392912C82C57}"/>
              </a:ext>
            </a:extLst>
          </p:cNvPr>
          <p:cNvSpPr txBox="1"/>
          <p:nvPr/>
        </p:nvSpPr>
        <p:spPr>
          <a:xfrm>
            <a:off x="92111" y="3465608"/>
            <a:ext cx="8381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8C0E1C"/>
                </a:solidFill>
                <a:effectLst/>
                <a:uLnTx/>
                <a:uFillTx/>
                <a:latin typeface="Calibri" panose="020F0502020204030204"/>
                <a:ea typeface="+mn-ea"/>
                <a:cs typeface="+mn-cs"/>
              </a:rPr>
              <a:t>People</a:t>
            </a:r>
          </a:p>
        </p:txBody>
      </p:sp>
      <p:pic>
        <p:nvPicPr>
          <p:cNvPr id="6" name="Graphic 5">
            <a:extLst>
              <a:ext uri="{FF2B5EF4-FFF2-40B4-BE49-F238E27FC236}">
                <a16:creationId xmlns:a16="http://schemas.microsoft.com/office/drawing/2014/main" id="{C025211B-07C8-7A40-A641-F7D70B77A21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181719" y="2763315"/>
            <a:ext cx="501749" cy="524556"/>
          </a:xfrm>
          <a:prstGeom prst="rect">
            <a:avLst/>
          </a:prstGeom>
        </p:spPr>
      </p:pic>
      <p:pic>
        <p:nvPicPr>
          <p:cNvPr id="62" name="Graphic 61">
            <a:extLst>
              <a:ext uri="{FF2B5EF4-FFF2-40B4-BE49-F238E27FC236}">
                <a16:creationId xmlns:a16="http://schemas.microsoft.com/office/drawing/2014/main" id="{9EE67D2F-97C9-5740-9F1F-42F2B05CBFB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731669" y="2779766"/>
            <a:ext cx="501749" cy="524556"/>
          </a:xfrm>
          <a:prstGeom prst="rect">
            <a:avLst/>
          </a:prstGeom>
        </p:spPr>
      </p:pic>
      <p:pic>
        <p:nvPicPr>
          <p:cNvPr id="63" name="Graphic 62">
            <a:extLst>
              <a:ext uri="{FF2B5EF4-FFF2-40B4-BE49-F238E27FC236}">
                <a16:creationId xmlns:a16="http://schemas.microsoft.com/office/drawing/2014/main" id="{FD1489DD-A734-F449-ABA1-AE2BBA63E8CA}"/>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250745" y="2742843"/>
            <a:ext cx="501749" cy="524556"/>
          </a:xfrm>
          <a:prstGeom prst="rect">
            <a:avLst/>
          </a:prstGeom>
        </p:spPr>
      </p:pic>
      <p:pic>
        <p:nvPicPr>
          <p:cNvPr id="64" name="Graphic 63">
            <a:extLst>
              <a:ext uri="{FF2B5EF4-FFF2-40B4-BE49-F238E27FC236}">
                <a16:creationId xmlns:a16="http://schemas.microsoft.com/office/drawing/2014/main" id="{3222C50D-8AB0-9F47-81BD-E06A0040032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671434" y="2735099"/>
            <a:ext cx="501749" cy="524556"/>
          </a:xfrm>
          <a:prstGeom prst="rect">
            <a:avLst/>
          </a:prstGeom>
        </p:spPr>
      </p:pic>
      <p:sp>
        <p:nvSpPr>
          <p:cNvPr id="10" name="TextBox 9">
            <a:extLst>
              <a:ext uri="{FF2B5EF4-FFF2-40B4-BE49-F238E27FC236}">
                <a16:creationId xmlns:a16="http://schemas.microsoft.com/office/drawing/2014/main" id="{9A231536-6F88-0C4D-A40D-6CD18A975FB6}"/>
              </a:ext>
            </a:extLst>
          </p:cNvPr>
          <p:cNvSpPr txBox="1"/>
          <p:nvPr/>
        </p:nvSpPr>
        <p:spPr>
          <a:xfrm>
            <a:off x="1272540" y="3282180"/>
            <a:ext cx="28725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PI</a:t>
            </a:r>
          </a:p>
        </p:txBody>
      </p:sp>
      <p:sp>
        <p:nvSpPr>
          <p:cNvPr id="13" name="TextBox 12">
            <a:extLst>
              <a:ext uri="{FF2B5EF4-FFF2-40B4-BE49-F238E27FC236}">
                <a16:creationId xmlns:a16="http://schemas.microsoft.com/office/drawing/2014/main" id="{1F02A34D-97CE-7143-8D3C-7A79A24D4225}"/>
              </a:ext>
            </a:extLst>
          </p:cNvPr>
          <p:cNvSpPr txBox="1"/>
          <p:nvPr/>
        </p:nvSpPr>
        <p:spPr>
          <a:xfrm>
            <a:off x="5357964" y="3273177"/>
            <a:ext cx="2872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PI</a:t>
            </a:r>
          </a:p>
        </p:txBody>
      </p:sp>
      <p:sp>
        <p:nvSpPr>
          <p:cNvPr id="14" name="TextBox 13">
            <a:extLst>
              <a:ext uri="{FF2B5EF4-FFF2-40B4-BE49-F238E27FC236}">
                <a16:creationId xmlns:a16="http://schemas.microsoft.com/office/drawing/2014/main" id="{949A0BB1-EE20-F846-BD34-D9482F31B67B}"/>
              </a:ext>
            </a:extLst>
          </p:cNvPr>
          <p:cNvSpPr txBox="1"/>
          <p:nvPr/>
        </p:nvSpPr>
        <p:spPr>
          <a:xfrm>
            <a:off x="6778679" y="3266828"/>
            <a:ext cx="2872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PI</a:t>
            </a:r>
          </a:p>
        </p:txBody>
      </p:sp>
      <p:sp>
        <p:nvSpPr>
          <p:cNvPr id="22" name="TextBox 21">
            <a:extLst>
              <a:ext uri="{FF2B5EF4-FFF2-40B4-BE49-F238E27FC236}">
                <a16:creationId xmlns:a16="http://schemas.microsoft.com/office/drawing/2014/main" id="{281813A4-7F5E-E744-BF1E-EB045EA2C25F}"/>
              </a:ext>
            </a:extLst>
          </p:cNvPr>
          <p:cNvSpPr txBox="1"/>
          <p:nvPr/>
        </p:nvSpPr>
        <p:spPr>
          <a:xfrm>
            <a:off x="3848392" y="3291083"/>
            <a:ext cx="2872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PI</a:t>
            </a:r>
          </a:p>
        </p:txBody>
      </p:sp>
      <p:grpSp>
        <p:nvGrpSpPr>
          <p:cNvPr id="5" name="Group 4">
            <a:extLst>
              <a:ext uri="{FF2B5EF4-FFF2-40B4-BE49-F238E27FC236}">
                <a16:creationId xmlns:a16="http://schemas.microsoft.com/office/drawing/2014/main" id="{87AA836B-B2AB-4B31-8E83-A358C1E778CA}"/>
              </a:ext>
            </a:extLst>
          </p:cNvPr>
          <p:cNvGrpSpPr/>
          <p:nvPr/>
        </p:nvGrpSpPr>
        <p:grpSpPr>
          <a:xfrm>
            <a:off x="2160691" y="3683824"/>
            <a:ext cx="1204176" cy="726652"/>
            <a:chOff x="2098607" y="2957125"/>
            <a:chExt cx="1204176" cy="726652"/>
          </a:xfrm>
        </p:grpSpPr>
        <p:grpSp>
          <p:nvGrpSpPr>
            <p:cNvPr id="54" name="Group 53">
              <a:extLst>
                <a:ext uri="{FF2B5EF4-FFF2-40B4-BE49-F238E27FC236}">
                  <a16:creationId xmlns:a16="http://schemas.microsoft.com/office/drawing/2014/main" id="{50ADAA73-C1BB-4F7F-AA0A-8D2773B7F2FA}"/>
                </a:ext>
              </a:extLst>
            </p:cNvPr>
            <p:cNvGrpSpPr>
              <a:grpSpLocks noChangeAspect="1"/>
            </p:cNvGrpSpPr>
            <p:nvPr/>
          </p:nvGrpSpPr>
          <p:grpSpPr bwMode="auto">
            <a:xfrm>
              <a:off x="2385043" y="2957125"/>
              <a:ext cx="499773" cy="364241"/>
              <a:chOff x="301" y="2014"/>
              <a:chExt cx="590" cy="430"/>
            </a:xfrm>
          </p:grpSpPr>
          <p:sp>
            <p:nvSpPr>
              <p:cNvPr id="56" name="AutoShape 3">
                <a:extLst>
                  <a:ext uri="{FF2B5EF4-FFF2-40B4-BE49-F238E27FC236}">
                    <a16:creationId xmlns:a16="http://schemas.microsoft.com/office/drawing/2014/main" id="{DC64635C-50FD-4FEC-A855-439D100C7D66}"/>
                  </a:ext>
                </a:extLst>
              </p:cNvPr>
              <p:cNvSpPr>
                <a:spLocks noChangeAspect="1" noChangeArrowheads="1" noTextEdit="1"/>
              </p:cNvSpPr>
              <p:nvPr/>
            </p:nvSpPr>
            <p:spPr bwMode="auto">
              <a:xfrm>
                <a:off x="301" y="2014"/>
                <a:ext cx="589"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Freeform 5">
                <a:extLst>
                  <a:ext uri="{FF2B5EF4-FFF2-40B4-BE49-F238E27FC236}">
                    <a16:creationId xmlns:a16="http://schemas.microsoft.com/office/drawing/2014/main" id="{95D36FCB-9FAD-4D3A-AFBD-A63C8A36DB0E}"/>
                  </a:ext>
                </a:extLst>
              </p:cNvPr>
              <p:cNvSpPr>
                <a:spLocks/>
              </p:cNvSpPr>
              <p:nvPr/>
            </p:nvSpPr>
            <p:spPr bwMode="auto">
              <a:xfrm>
                <a:off x="311" y="2022"/>
                <a:ext cx="357" cy="342"/>
              </a:xfrm>
              <a:custGeom>
                <a:avLst/>
                <a:gdLst>
                  <a:gd name="T0" fmla="*/ 656 w 656"/>
                  <a:gd name="T1" fmla="*/ 328 h 656"/>
                  <a:gd name="T2" fmla="*/ 656 w 656"/>
                  <a:gd name="T3" fmla="*/ 328 h 656"/>
                  <a:gd name="T4" fmla="*/ 328 w 656"/>
                  <a:gd name="T5" fmla="*/ 656 h 656"/>
                  <a:gd name="T6" fmla="*/ 0 w 656"/>
                  <a:gd name="T7" fmla="*/ 328 h 656"/>
                  <a:gd name="T8" fmla="*/ 328 w 656"/>
                  <a:gd name="T9" fmla="*/ 0 h 656"/>
                  <a:gd name="T10" fmla="*/ 656 w 656"/>
                  <a:gd name="T11" fmla="*/ 328 h 656"/>
                  <a:gd name="T12" fmla="*/ 656 w 656"/>
                  <a:gd name="T13" fmla="*/ 328 h 656"/>
                </a:gdLst>
                <a:ahLst/>
                <a:cxnLst>
                  <a:cxn ang="0">
                    <a:pos x="T0" y="T1"/>
                  </a:cxn>
                  <a:cxn ang="0">
                    <a:pos x="T2" y="T3"/>
                  </a:cxn>
                  <a:cxn ang="0">
                    <a:pos x="T4" y="T5"/>
                  </a:cxn>
                  <a:cxn ang="0">
                    <a:pos x="T6" y="T7"/>
                  </a:cxn>
                  <a:cxn ang="0">
                    <a:pos x="T8" y="T9"/>
                  </a:cxn>
                  <a:cxn ang="0">
                    <a:pos x="T10" y="T11"/>
                  </a:cxn>
                  <a:cxn ang="0">
                    <a:pos x="T12" y="T13"/>
                  </a:cxn>
                </a:cxnLst>
                <a:rect l="0" t="0" r="r" b="b"/>
                <a:pathLst>
                  <a:path w="656" h="656">
                    <a:moveTo>
                      <a:pt x="656" y="328"/>
                    </a:moveTo>
                    <a:lnTo>
                      <a:pt x="656" y="328"/>
                    </a:lnTo>
                    <a:cubicBezTo>
                      <a:pt x="656" y="509"/>
                      <a:pt x="509" y="656"/>
                      <a:pt x="328" y="656"/>
                    </a:cubicBezTo>
                    <a:cubicBezTo>
                      <a:pt x="147" y="656"/>
                      <a:pt x="0" y="509"/>
                      <a:pt x="0" y="328"/>
                    </a:cubicBezTo>
                    <a:cubicBezTo>
                      <a:pt x="0" y="147"/>
                      <a:pt x="147" y="0"/>
                      <a:pt x="328" y="0"/>
                    </a:cubicBezTo>
                    <a:cubicBezTo>
                      <a:pt x="509" y="0"/>
                      <a:pt x="656" y="147"/>
                      <a:pt x="656" y="328"/>
                    </a:cubicBezTo>
                    <a:lnTo>
                      <a:pt x="656" y="328"/>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Freeform 6">
                <a:extLst>
                  <a:ext uri="{FF2B5EF4-FFF2-40B4-BE49-F238E27FC236}">
                    <a16:creationId xmlns:a16="http://schemas.microsoft.com/office/drawing/2014/main" id="{02B51AF1-B9B4-49A6-A034-40C3FE8D0118}"/>
                  </a:ext>
                </a:extLst>
              </p:cNvPr>
              <p:cNvSpPr>
                <a:spLocks/>
              </p:cNvSpPr>
              <p:nvPr/>
            </p:nvSpPr>
            <p:spPr bwMode="auto">
              <a:xfrm>
                <a:off x="629" y="2268"/>
                <a:ext cx="262" cy="175"/>
              </a:xfrm>
              <a:custGeom>
                <a:avLst/>
                <a:gdLst>
                  <a:gd name="T0" fmla="*/ 17 w 481"/>
                  <a:gd name="T1" fmla="*/ 39 h 336"/>
                  <a:gd name="T2" fmla="*/ 17 w 481"/>
                  <a:gd name="T3" fmla="*/ 39 h 336"/>
                  <a:gd name="T4" fmla="*/ 17 w 481"/>
                  <a:gd name="T5" fmla="*/ 39 h 336"/>
                  <a:gd name="T6" fmla="*/ 100 w 481"/>
                  <a:gd name="T7" fmla="*/ 16 h 336"/>
                  <a:gd name="T8" fmla="*/ 442 w 481"/>
                  <a:gd name="T9" fmla="*/ 214 h 336"/>
                  <a:gd name="T10" fmla="*/ 465 w 481"/>
                  <a:gd name="T11" fmla="*/ 297 h 336"/>
                  <a:gd name="T12" fmla="*/ 382 w 481"/>
                  <a:gd name="T13" fmla="*/ 319 h 336"/>
                  <a:gd name="T14" fmla="*/ 39 w 481"/>
                  <a:gd name="T15" fmla="*/ 122 h 336"/>
                  <a:gd name="T16" fmla="*/ 17 w 481"/>
                  <a:gd name="T17" fmla="*/ 39 h 336"/>
                  <a:gd name="T18" fmla="*/ 17 w 481"/>
                  <a:gd name="T19" fmla="*/ 3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336">
                    <a:moveTo>
                      <a:pt x="17" y="39"/>
                    </a:moveTo>
                    <a:lnTo>
                      <a:pt x="17" y="39"/>
                    </a:lnTo>
                    <a:lnTo>
                      <a:pt x="17" y="39"/>
                    </a:lnTo>
                    <a:cubicBezTo>
                      <a:pt x="34" y="10"/>
                      <a:pt x="71" y="0"/>
                      <a:pt x="100" y="16"/>
                    </a:cubicBezTo>
                    <a:lnTo>
                      <a:pt x="442" y="214"/>
                    </a:lnTo>
                    <a:cubicBezTo>
                      <a:pt x="471" y="231"/>
                      <a:pt x="481" y="268"/>
                      <a:pt x="465" y="297"/>
                    </a:cubicBezTo>
                    <a:cubicBezTo>
                      <a:pt x="448" y="326"/>
                      <a:pt x="411" y="336"/>
                      <a:pt x="382" y="319"/>
                    </a:cubicBezTo>
                    <a:lnTo>
                      <a:pt x="39" y="122"/>
                    </a:lnTo>
                    <a:cubicBezTo>
                      <a:pt x="10" y="105"/>
                      <a:pt x="0" y="68"/>
                      <a:pt x="17" y="39"/>
                    </a:cubicBezTo>
                    <a:lnTo>
                      <a:pt x="17" y="39"/>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9" name="Freeform 7">
                <a:extLst>
                  <a:ext uri="{FF2B5EF4-FFF2-40B4-BE49-F238E27FC236}">
                    <a16:creationId xmlns:a16="http://schemas.microsoft.com/office/drawing/2014/main" id="{B8A45ABD-4810-4A1A-9A5A-526318D77149}"/>
                  </a:ext>
                </a:extLst>
              </p:cNvPr>
              <p:cNvSpPr>
                <a:spLocks/>
              </p:cNvSpPr>
              <p:nvPr/>
            </p:nvSpPr>
            <p:spPr bwMode="auto">
              <a:xfrm>
                <a:off x="361" y="2069"/>
                <a:ext cx="258" cy="248"/>
              </a:xfrm>
              <a:custGeom>
                <a:avLst/>
                <a:gdLst>
                  <a:gd name="T0" fmla="*/ 475 w 475"/>
                  <a:gd name="T1" fmla="*/ 238 h 476"/>
                  <a:gd name="T2" fmla="*/ 475 w 475"/>
                  <a:gd name="T3" fmla="*/ 238 h 476"/>
                  <a:gd name="T4" fmla="*/ 237 w 475"/>
                  <a:gd name="T5" fmla="*/ 476 h 476"/>
                  <a:gd name="T6" fmla="*/ 0 w 475"/>
                  <a:gd name="T7" fmla="*/ 238 h 476"/>
                  <a:gd name="T8" fmla="*/ 237 w 475"/>
                  <a:gd name="T9" fmla="*/ 0 h 476"/>
                  <a:gd name="T10" fmla="*/ 475 w 475"/>
                  <a:gd name="T11" fmla="*/ 238 h 476"/>
                  <a:gd name="T12" fmla="*/ 475 w 475"/>
                  <a:gd name="T13" fmla="*/ 238 h 476"/>
                </a:gdLst>
                <a:ahLst/>
                <a:cxnLst>
                  <a:cxn ang="0">
                    <a:pos x="T0" y="T1"/>
                  </a:cxn>
                  <a:cxn ang="0">
                    <a:pos x="T2" y="T3"/>
                  </a:cxn>
                  <a:cxn ang="0">
                    <a:pos x="T4" y="T5"/>
                  </a:cxn>
                  <a:cxn ang="0">
                    <a:pos x="T6" y="T7"/>
                  </a:cxn>
                  <a:cxn ang="0">
                    <a:pos x="T8" y="T9"/>
                  </a:cxn>
                  <a:cxn ang="0">
                    <a:pos x="T10" y="T11"/>
                  </a:cxn>
                  <a:cxn ang="0">
                    <a:pos x="T12" y="T13"/>
                  </a:cxn>
                </a:cxnLst>
                <a:rect l="0" t="0" r="r" b="b"/>
                <a:pathLst>
                  <a:path w="475" h="476">
                    <a:moveTo>
                      <a:pt x="475" y="238"/>
                    </a:moveTo>
                    <a:lnTo>
                      <a:pt x="475" y="238"/>
                    </a:lnTo>
                    <a:cubicBezTo>
                      <a:pt x="475" y="369"/>
                      <a:pt x="369" y="476"/>
                      <a:pt x="237" y="476"/>
                    </a:cubicBezTo>
                    <a:cubicBezTo>
                      <a:pt x="106" y="476"/>
                      <a:pt x="0" y="369"/>
                      <a:pt x="0" y="238"/>
                    </a:cubicBezTo>
                    <a:cubicBezTo>
                      <a:pt x="0" y="107"/>
                      <a:pt x="106" y="0"/>
                      <a:pt x="237" y="0"/>
                    </a:cubicBezTo>
                    <a:cubicBezTo>
                      <a:pt x="369" y="0"/>
                      <a:pt x="475" y="107"/>
                      <a:pt x="475" y="238"/>
                    </a:cubicBezTo>
                    <a:lnTo>
                      <a:pt x="475" y="238"/>
                    </a:lnTo>
                    <a:close/>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60" name="TextBox 59">
              <a:extLst>
                <a:ext uri="{FF2B5EF4-FFF2-40B4-BE49-F238E27FC236}">
                  <a16:creationId xmlns:a16="http://schemas.microsoft.com/office/drawing/2014/main" id="{4FFAC7E4-E41E-495B-919F-71D7447E53FE}"/>
                </a:ext>
              </a:extLst>
            </p:cNvPr>
            <p:cNvSpPr txBox="1"/>
            <p:nvPr/>
          </p:nvSpPr>
          <p:spPr>
            <a:xfrm>
              <a:off x="2098607" y="3422167"/>
              <a:ext cx="120417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Research Services</a:t>
              </a:r>
            </a:p>
          </p:txBody>
        </p:sp>
      </p:grpSp>
      <p:grpSp>
        <p:nvGrpSpPr>
          <p:cNvPr id="61" name="Group 60">
            <a:extLst>
              <a:ext uri="{FF2B5EF4-FFF2-40B4-BE49-F238E27FC236}">
                <a16:creationId xmlns:a16="http://schemas.microsoft.com/office/drawing/2014/main" id="{A499E29A-DBEB-4A73-8A99-3F3ABD762D8B}"/>
              </a:ext>
            </a:extLst>
          </p:cNvPr>
          <p:cNvGrpSpPr/>
          <p:nvPr/>
        </p:nvGrpSpPr>
        <p:grpSpPr>
          <a:xfrm>
            <a:off x="1162212" y="4606121"/>
            <a:ext cx="707245" cy="774112"/>
            <a:chOff x="2373783" y="2957125"/>
            <a:chExt cx="707245" cy="774112"/>
          </a:xfrm>
        </p:grpSpPr>
        <p:grpSp>
          <p:nvGrpSpPr>
            <p:cNvPr id="72" name="Group 71">
              <a:extLst>
                <a:ext uri="{FF2B5EF4-FFF2-40B4-BE49-F238E27FC236}">
                  <a16:creationId xmlns:a16="http://schemas.microsoft.com/office/drawing/2014/main" id="{563FEE4E-264F-4F16-A8AD-6E4BF0C8CFC6}"/>
                </a:ext>
              </a:extLst>
            </p:cNvPr>
            <p:cNvGrpSpPr>
              <a:grpSpLocks noChangeAspect="1"/>
            </p:cNvGrpSpPr>
            <p:nvPr/>
          </p:nvGrpSpPr>
          <p:grpSpPr bwMode="auto">
            <a:xfrm>
              <a:off x="2385043" y="2957125"/>
              <a:ext cx="499773" cy="364241"/>
              <a:chOff x="301" y="2014"/>
              <a:chExt cx="590" cy="430"/>
            </a:xfrm>
          </p:grpSpPr>
          <p:sp>
            <p:nvSpPr>
              <p:cNvPr id="74" name="AutoShape 3">
                <a:extLst>
                  <a:ext uri="{FF2B5EF4-FFF2-40B4-BE49-F238E27FC236}">
                    <a16:creationId xmlns:a16="http://schemas.microsoft.com/office/drawing/2014/main" id="{E3D63899-F234-43E7-9854-0AAD6EFFAE69}"/>
                  </a:ext>
                </a:extLst>
              </p:cNvPr>
              <p:cNvSpPr>
                <a:spLocks noChangeAspect="1" noChangeArrowheads="1" noTextEdit="1"/>
              </p:cNvSpPr>
              <p:nvPr/>
            </p:nvSpPr>
            <p:spPr bwMode="auto">
              <a:xfrm>
                <a:off x="301" y="2014"/>
                <a:ext cx="589"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5" name="Freeform 5">
                <a:extLst>
                  <a:ext uri="{FF2B5EF4-FFF2-40B4-BE49-F238E27FC236}">
                    <a16:creationId xmlns:a16="http://schemas.microsoft.com/office/drawing/2014/main" id="{31160478-BFA7-4FE2-9C1E-DB52ECEB1F61}"/>
                  </a:ext>
                </a:extLst>
              </p:cNvPr>
              <p:cNvSpPr>
                <a:spLocks/>
              </p:cNvSpPr>
              <p:nvPr/>
            </p:nvSpPr>
            <p:spPr bwMode="auto">
              <a:xfrm>
                <a:off x="311" y="2022"/>
                <a:ext cx="357" cy="342"/>
              </a:xfrm>
              <a:custGeom>
                <a:avLst/>
                <a:gdLst>
                  <a:gd name="T0" fmla="*/ 656 w 656"/>
                  <a:gd name="T1" fmla="*/ 328 h 656"/>
                  <a:gd name="T2" fmla="*/ 656 w 656"/>
                  <a:gd name="T3" fmla="*/ 328 h 656"/>
                  <a:gd name="T4" fmla="*/ 328 w 656"/>
                  <a:gd name="T5" fmla="*/ 656 h 656"/>
                  <a:gd name="T6" fmla="*/ 0 w 656"/>
                  <a:gd name="T7" fmla="*/ 328 h 656"/>
                  <a:gd name="T8" fmla="*/ 328 w 656"/>
                  <a:gd name="T9" fmla="*/ 0 h 656"/>
                  <a:gd name="T10" fmla="*/ 656 w 656"/>
                  <a:gd name="T11" fmla="*/ 328 h 656"/>
                  <a:gd name="T12" fmla="*/ 656 w 656"/>
                  <a:gd name="T13" fmla="*/ 328 h 656"/>
                </a:gdLst>
                <a:ahLst/>
                <a:cxnLst>
                  <a:cxn ang="0">
                    <a:pos x="T0" y="T1"/>
                  </a:cxn>
                  <a:cxn ang="0">
                    <a:pos x="T2" y="T3"/>
                  </a:cxn>
                  <a:cxn ang="0">
                    <a:pos x="T4" y="T5"/>
                  </a:cxn>
                  <a:cxn ang="0">
                    <a:pos x="T6" y="T7"/>
                  </a:cxn>
                  <a:cxn ang="0">
                    <a:pos x="T8" y="T9"/>
                  </a:cxn>
                  <a:cxn ang="0">
                    <a:pos x="T10" y="T11"/>
                  </a:cxn>
                  <a:cxn ang="0">
                    <a:pos x="T12" y="T13"/>
                  </a:cxn>
                </a:cxnLst>
                <a:rect l="0" t="0" r="r" b="b"/>
                <a:pathLst>
                  <a:path w="656" h="656">
                    <a:moveTo>
                      <a:pt x="656" y="328"/>
                    </a:moveTo>
                    <a:lnTo>
                      <a:pt x="656" y="328"/>
                    </a:lnTo>
                    <a:cubicBezTo>
                      <a:pt x="656" y="509"/>
                      <a:pt x="509" y="656"/>
                      <a:pt x="328" y="656"/>
                    </a:cubicBezTo>
                    <a:cubicBezTo>
                      <a:pt x="147" y="656"/>
                      <a:pt x="0" y="509"/>
                      <a:pt x="0" y="328"/>
                    </a:cubicBezTo>
                    <a:cubicBezTo>
                      <a:pt x="0" y="147"/>
                      <a:pt x="147" y="0"/>
                      <a:pt x="328" y="0"/>
                    </a:cubicBezTo>
                    <a:cubicBezTo>
                      <a:pt x="509" y="0"/>
                      <a:pt x="656" y="147"/>
                      <a:pt x="656" y="328"/>
                    </a:cubicBezTo>
                    <a:lnTo>
                      <a:pt x="656" y="328"/>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6" name="Freeform 6">
                <a:extLst>
                  <a:ext uri="{FF2B5EF4-FFF2-40B4-BE49-F238E27FC236}">
                    <a16:creationId xmlns:a16="http://schemas.microsoft.com/office/drawing/2014/main" id="{A42A2A26-26CD-4B4B-933F-59229FD1D84B}"/>
                  </a:ext>
                </a:extLst>
              </p:cNvPr>
              <p:cNvSpPr>
                <a:spLocks/>
              </p:cNvSpPr>
              <p:nvPr/>
            </p:nvSpPr>
            <p:spPr bwMode="auto">
              <a:xfrm>
                <a:off x="629" y="2268"/>
                <a:ext cx="262" cy="175"/>
              </a:xfrm>
              <a:custGeom>
                <a:avLst/>
                <a:gdLst>
                  <a:gd name="T0" fmla="*/ 17 w 481"/>
                  <a:gd name="T1" fmla="*/ 39 h 336"/>
                  <a:gd name="T2" fmla="*/ 17 w 481"/>
                  <a:gd name="T3" fmla="*/ 39 h 336"/>
                  <a:gd name="T4" fmla="*/ 17 w 481"/>
                  <a:gd name="T5" fmla="*/ 39 h 336"/>
                  <a:gd name="T6" fmla="*/ 100 w 481"/>
                  <a:gd name="T7" fmla="*/ 16 h 336"/>
                  <a:gd name="T8" fmla="*/ 442 w 481"/>
                  <a:gd name="T9" fmla="*/ 214 h 336"/>
                  <a:gd name="T10" fmla="*/ 465 w 481"/>
                  <a:gd name="T11" fmla="*/ 297 h 336"/>
                  <a:gd name="T12" fmla="*/ 382 w 481"/>
                  <a:gd name="T13" fmla="*/ 319 h 336"/>
                  <a:gd name="T14" fmla="*/ 39 w 481"/>
                  <a:gd name="T15" fmla="*/ 122 h 336"/>
                  <a:gd name="T16" fmla="*/ 17 w 481"/>
                  <a:gd name="T17" fmla="*/ 39 h 336"/>
                  <a:gd name="T18" fmla="*/ 17 w 481"/>
                  <a:gd name="T19" fmla="*/ 3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336">
                    <a:moveTo>
                      <a:pt x="17" y="39"/>
                    </a:moveTo>
                    <a:lnTo>
                      <a:pt x="17" y="39"/>
                    </a:lnTo>
                    <a:lnTo>
                      <a:pt x="17" y="39"/>
                    </a:lnTo>
                    <a:cubicBezTo>
                      <a:pt x="34" y="10"/>
                      <a:pt x="71" y="0"/>
                      <a:pt x="100" y="16"/>
                    </a:cubicBezTo>
                    <a:lnTo>
                      <a:pt x="442" y="214"/>
                    </a:lnTo>
                    <a:cubicBezTo>
                      <a:pt x="471" y="231"/>
                      <a:pt x="481" y="268"/>
                      <a:pt x="465" y="297"/>
                    </a:cubicBezTo>
                    <a:cubicBezTo>
                      <a:pt x="448" y="326"/>
                      <a:pt x="411" y="336"/>
                      <a:pt x="382" y="319"/>
                    </a:cubicBezTo>
                    <a:lnTo>
                      <a:pt x="39" y="122"/>
                    </a:lnTo>
                    <a:cubicBezTo>
                      <a:pt x="10" y="105"/>
                      <a:pt x="0" y="68"/>
                      <a:pt x="17" y="39"/>
                    </a:cubicBezTo>
                    <a:lnTo>
                      <a:pt x="17" y="39"/>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7" name="Freeform 7">
                <a:extLst>
                  <a:ext uri="{FF2B5EF4-FFF2-40B4-BE49-F238E27FC236}">
                    <a16:creationId xmlns:a16="http://schemas.microsoft.com/office/drawing/2014/main" id="{E586ADE2-D85E-453E-903E-D02D808D7F1D}"/>
                  </a:ext>
                </a:extLst>
              </p:cNvPr>
              <p:cNvSpPr>
                <a:spLocks/>
              </p:cNvSpPr>
              <p:nvPr/>
            </p:nvSpPr>
            <p:spPr bwMode="auto">
              <a:xfrm>
                <a:off x="361" y="2069"/>
                <a:ext cx="258" cy="248"/>
              </a:xfrm>
              <a:custGeom>
                <a:avLst/>
                <a:gdLst>
                  <a:gd name="T0" fmla="*/ 475 w 475"/>
                  <a:gd name="T1" fmla="*/ 238 h 476"/>
                  <a:gd name="T2" fmla="*/ 475 w 475"/>
                  <a:gd name="T3" fmla="*/ 238 h 476"/>
                  <a:gd name="T4" fmla="*/ 237 w 475"/>
                  <a:gd name="T5" fmla="*/ 476 h 476"/>
                  <a:gd name="T6" fmla="*/ 0 w 475"/>
                  <a:gd name="T7" fmla="*/ 238 h 476"/>
                  <a:gd name="T8" fmla="*/ 237 w 475"/>
                  <a:gd name="T9" fmla="*/ 0 h 476"/>
                  <a:gd name="T10" fmla="*/ 475 w 475"/>
                  <a:gd name="T11" fmla="*/ 238 h 476"/>
                  <a:gd name="T12" fmla="*/ 475 w 475"/>
                  <a:gd name="T13" fmla="*/ 238 h 476"/>
                </a:gdLst>
                <a:ahLst/>
                <a:cxnLst>
                  <a:cxn ang="0">
                    <a:pos x="T0" y="T1"/>
                  </a:cxn>
                  <a:cxn ang="0">
                    <a:pos x="T2" y="T3"/>
                  </a:cxn>
                  <a:cxn ang="0">
                    <a:pos x="T4" y="T5"/>
                  </a:cxn>
                  <a:cxn ang="0">
                    <a:pos x="T6" y="T7"/>
                  </a:cxn>
                  <a:cxn ang="0">
                    <a:pos x="T8" y="T9"/>
                  </a:cxn>
                  <a:cxn ang="0">
                    <a:pos x="T10" y="T11"/>
                  </a:cxn>
                  <a:cxn ang="0">
                    <a:pos x="T12" y="T13"/>
                  </a:cxn>
                </a:cxnLst>
                <a:rect l="0" t="0" r="r" b="b"/>
                <a:pathLst>
                  <a:path w="475" h="476">
                    <a:moveTo>
                      <a:pt x="475" y="238"/>
                    </a:moveTo>
                    <a:lnTo>
                      <a:pt x="475" y="238"/>
                    </a:lnTo>
                    <a:cubicBezTo>
                      <a:pt x="475" y="369"/>
                      <a:pt x="369" y="476"/>
                      <a:pt x="237" y="476"/>
                    </a:cubicBezTo>
                    <a:cubicBezTo>
                      <a:pt x="106" y="476"/>
                      <a:pt x="0" y="369"/>
                      <a:pt x="0" y="238"/>
                    </a:cubicBezTo>
                    <a:cubicBezTo>
                      <a:pt x="0" y="107"/>
                      <a:pt x="106" y="0"/>
                      <a:pt x="237" y="0"/>
                    </a:cubicBezTo>
                    <a:cubicBezTo>
                      <a:pt x="369" y="0"/>
                      <a:pt x="475" y="107"/>
                      <a:pt x="475" y="238"/>
                    </a:cubicBezTo>
                    <a:lnTo>
                      <a:pt x="475" y="238"/>
                    </a:lnTo>
                    <a:close/>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73" name="TextBox 72">
              <a:extLst>
                <a:ext uri="{FF2B5EF4-FFF2-40B4-BE49-F238E27FC236}">
                  <a16:creationId xmlns:a16="http://schemas.microsoft.com/office/drawing/2014/main" id="{AA97C6A0-F35A-4656-85EB-634099009880}"/>
                </a:ext>
              </a:extLst>
            </p:cNvPr>
            <p:cNvSpPr txBox="1"/>
            <p:nvPr/>
          </p:nvSpPr>
          <p:spPr>
            <a:xfrm>
              <a:off x="2373783" y="3469627"/>
              <a:ext cx="70724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Research</a:t>
              </a:r>
            </a:p>
          </p:txBody>
        </p:sp>
      </p:grpSp>
      <p:grpSp>
        <p:nvGrpSpPr>
          <p:cNvPr id="85" name="Group 84">
            <a:extLst>
              <a:ext uri="{FF2B5EF4-FFF2-40B4-BE49-F238E27FC236}">
                <a16:creationId xmlns:a16="http://schemas.microsoft.com/office/drawing/2014/main" id="{41DC38E1-2432-461C-945B-1CB9E994A511}"/>
              </a:ext>
            </a:extLst>
          </p:cNvPr>
          <p:cNvGrpSpPr/>
          <p:nvPr/>
        </p:nvGrpSpPr>
        <p:grpSpPr>
          <a:xfrm>
            <a:off x="6639164" y="3618524"/>
            <a:ext cx="707245" cy="774112"/>
            <a:chOff x="2373783" y="2957125"/>
            <a:chExt cx="707245" cy="774112"/>
          </a:xfrm>
        </p:grpSpPr>
        <p:grpSp>
          <p:nvGrpSpPr>
            <p:cNvPr id="87" name="Group 86">
              <a:extLst>
                <a:ext uri="{FF2B5EF4-FFF2-40B4-BE49-F238E27FC236}">
                  <a16:creationId xmlns:a16="http://schemas.microsoft.com/office/drawing/2014/main" id="{9BDDB5C7-FD13-4531-B724-4E8844E61891}"/>
                </a:ext>
              </a:extLst>
            </p:cNvPr>
            <p:cNvGrpSpPr>
              <a:grpSpLocks noChangeAspect="1"/>
            </p:cNvGrpSpPr>
            <p:nvPr/>
          </p:nvGrpSpPr>
          <p:grpSpPr bwMode="auto">
            <a:xfrm>
              <a:off x="2385043" y="2957125"/>
              <a:ext cx="499773" cy="364241"/>
              <a:chOff x="301" y="2014"/>
              <a:chExt cx="590" cy="430"/>
            </a:xfrm>
          </p:grpSpPr>
          <p:sp>
            <p:nvSpPr>
              <p:cNvPr id="95" name="AutoShape 3">
                <a:extLst>
                  <a:ext uri="{FF2B5EF4-FFF2-40B4-BE49-F238E27FC236}">
                    <a16:creationId xmlns:a16="http://schemas.microsoft.com/office/drawing/2014/main" id="{F88048B6-3A4D-441F-8F25-DFF235447D0D}"/>
                  </a:ext>
                </a:extLst>
              </p:cNvPr>
              <p:cNvSpPr>
                <a:spLocks noChangeAspect="1" noChangeArrowheads="1" noTextEdit="1"/>
              </p:cNvSpPr>
              <p:nvPr/>
            </p:nvSpPr>
            <p:spPr bwMode="auto">
              <a:xfrm>
                <a:off x="301" y="2014"/>
                <a:ext cx="589"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Freeform 5">
                <a:extLst>
                  <a:ext uri="{FF2B5EF4-FFF2-40B4-BE49-F238E27FC236}">
                    <a16:creationId xmlns:a16="http://schemas.microsoft.com/office/drawing/2014/main" id="{9E1BCF2A-6CFC-4A3A-899B-603DF53E27B4}"/>
                  </a:ext>
                </a:extLst>
              </p:cNvPr>
              <p:cNvSpPr>
                <a:spLocks/>
              </p:cNvSpPr>
              <p:nvPr/>
            </p:nvSpPr>
            <p:spPr bwMode="auto">
              <a:xfrm>
                <a:off x="311" y="2022"/>
                <a:ext cx="357" cy="342"/>
              </a:xfrm>
              <a:custGeom>
                <a:avLst/>
                <a:gdLst>
                  <a:gd name="T0" fmla="*/ 656 w 656"/>
                  <a:gd name="T1" fmla="*/ 328 h 656"/>
                  <a:gd name="T2" fmla="*/ 656 w 656"/>
                  <a:gd name="T3" fmla="*/ 328 h 656"/>
                  <a:gd name="T4" fmla="*/ 328 w 656"/>
                  <a:gd name="T5" fmla="*/ 656 h 656"/>
                  <a:gd name="T6" fmla="*/ 0 w 656"/>
                  <a:gd name="T7" fmla="*/ 328 h 656"/>
                  <a:gd name="T8" fmla="*/ 328 w 656"/>
                  <a:gd name="T9" fmla="*/ 0 h 656"/>
                  <a:gd name="T10" fmla="*/ 656 w 656"/>
                  <a:gd name="T11" fmla="*/ 328 h 656"/>
                  <a:gd name="T12" fmla="*/ 656 w 656"/>
                  <a:gd name="T13" fmla="*/ 328 h 656"/>
                </a:gdLst>
                <a:ahLst/>
                <a:cxnLst>
                  <a:cxn ang="0">
                    <a:pos x="T0" y="T1"/>
                  </a:cxn>
                  <a:cxn ang="0">
                    <a:pos x="T2" y="T3"/>
                  </a:cxn>
                  <a:cxn ang="0">
                    <a:pos x="T4" y="T5"/>
                  </a:cxn>
                  <a:cxn ang="0">
                    <a:pos x="T6" y="T7"/>
                  </a:cxn>
                  <a:cxn ang="0">
                    <a:pos x="T8" y="T9"/>
                  </a:cxn>
                  <a:cxn ang="0">
                    <a:pos x="T10" y="T11"/>
                  </a:cxn>
                  <a:cxn ang="0">
                    <a:pos x="T12" y="T13"/>
                  </a:cxn>
                </a:cxnLst>
                <a:rect l="0" t="0" r="r" b="b"/>
                <a:pathLst>
                  <a:path w="656" h="656">
                    <a:moveTo>
                      <a:pt x="656" y="328"/>
                    </a:moveTo>
                    <a:lnTo>
                      <a:pt x="656" y="328"/>
                    </a:lnTo>
                    <a:cubicBezTo>
                      <a:pt x="656" y="509"/>
                      <a:pt x="509" y="656"/>
                      <a:pt x="328" y="656"/>
                    </a:cubicBezTo>
                    <a:cubicBezTo>
                      <a:pt x="147" y="656"/>
                      <a:pt x="0" y="509"/>
                      <a:pt x="0" y="328"/>
                    </a:cubicBezTo>
                    <a:cubicBezTo>
                      <a:pt x="0" y="147"/>
                      <a:pt x="147" y="0"/>
                      <a:pt x="328" y="0"/>
                    </a:cubicBezTo>
                    <a:cubicBezTo>
                      <a:pt x="509" y="0"/>
                      <a:pt x="656" y="147"/>
                      <a:pt x="656" y="328"/>
                    </a:cubicBezTo>
                    <a:lnTo>
                      <a:pt x="656" y="328"/>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 name="Freeform 6">
                <a:extLst>
                  <a:ext uri="{FF2B5EF4-FFF2-40B4-BE49-F238E27FC236}">
                    <a16:creationId xmlns:a16="http://schemas.microsoft.com/office/drawing/2014/main" id="{2F59FE96-A9A1-4E80-89C9-8E149E9D9596}"/>
                  </a:ext>
                </a:extLst>
              </p:cNvPr>
              <p:cNvSpPr>
                <a:spLocks/>
              </p:cNvSpPr>
              <p:nvPr/>
            </p:nvSpPr>
            <p:spPr bwMode="auto">
              <a:xfrm>
                <a:off x="629" y="2268"/>
                <a:ext cx="262" cy="175"/>
              </a:xfrm>
              <a:custGeom>
                <a:avLst/>
                <a:gdLst>
                  <a:gd name="T0" fmla="*/ 17 w 481"/>
                  <a:gd name="T1" fmla="*/ 39 h 336"/>
                  <a:gd name="T2" fmla="*/ 17 w 481"/>
                  <a:gd name="T3" fmla="*/ 39 h 336"/>
                  <a:gd name="T4" fmla="*/ 17 w 481"/>
                  <a:gd name="T5" fmla="*/ 39 h 336"/>
                  <a:gd name="T6" fmla="*/ 100 w 481"/>
                  <a:gd name="T7" fmla="*/ 16 h 336"/>
                  <a:gd name="T8" fmla="*/ 442 w 481"/>
                  <a:gd name="T9" fmla="*/ 214 h 336"/>
                  <a:gd name="T10" fmla="*/ 465 w 481"/>
                  <a:gd name="T11" fmla="*/ 297 h 336"/>
                  <a:gd name="T12" fmla="*/ 382 w 481"/>
                  <a:gd name="T13" fmla="*/ 319 h 336"/>
                  <a:gd name="T14" fmla="*/ 39 w 481"/>
                  <a:gd name="T15" fmla="*/ 122 h 336"/>
                  <a:gd name="T16" fmla="*/ 17 w 481"/>
                  <a:gd name="T17" fmla="*/ 39 h 336"/>
                  <a:gd name="T18" fmla="*/ 17 w 481"/>
                  <a:gd name="T19" fmla="*/ 3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336">
                    <a:moveTo>
                      <a:pt x="17" y="39"/>
                    </a:moveTo>
                    <a:lnTo>
                      <a:pt x="17" y="39"/>
                    </a:lnTo>
                    <a:lnTo>
                      <a:pt x="17" y="39"/>
                    </a:lnTo>
                    <a:cubicBezTo>
                      <a:pt x="34" y="10"/>
                      <a:pt x="71" y="0"/>
                      <a:pt x="100" y="16"/>
                    </a:cubicBezTo>
                    <a:lnTo>
                      <a:pt x="442" y="214"/>
                    </a:lnTo>
                    <a:cubicBezTo>
                      <a:pt x="471" y="231"/>
                      <a:pt x="481" y="268"/>
                      <a:pt x="465" y="297"/>
                    </a:cubicBezTo>
                    <a:cubicBezTo>
                      <a:pt x="448" y="326"/>
                      <a:pt x="411" y="336"/>
                      <a:pt x="382" y="319"/>
                    </a:cubicBezTo>
                    <a:lnTo>
                      <a:pt x="39" y="122"/>
                    </a:lnTo>
                    <a:cubicBezTo>
                      <a:pt x="10" y="105"/>
                      <a:pt x="0" y="68"/>
                      <a:pt x="17" y="39"/>
                    </a:cubicBezTo>
                    <a:lnTo>
                      <a:pt x="17" y="39"/>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 name="Freeform 7">
                <a:extLst>
                  <a:ext uri="{FF2B5EF4-FFF2-40B4-BE49-F238E27FC236}">
                    <a16:creationId xmlns:a16="http://schemas.microsoft.com/office/drawing/2014/main" id="{69F8B644-3B53-4B7B-9785-FBB8FD7226DA}"/>
                  </a:ext>
                </a:extLst>
              </p:cNvPr>
              <p:cNvSpPr>
                <a:spLocks/>
              </p:cNvSpPr>
              <p:nvPr/>
            </p:nvSpPr>
            <p:spPr bwMode="auto">
              <a:xfrm>
                <a:off x="361" y="2069"/>
                <a:ext cx="258" cy="248"/>
              </a:xfrm>
              <a:custGeom>
                <a:avLst/>
                <a:gdLst>
                  <a:gd name="T0" fmla="*/ 475 w 475"/>
                  <a:gd name="T1" fmla="*/ 238 h 476"/>
                  <a:gd name="T2" fmla="*/ 475 w 475"/>
                  <a:gd name="T3" fmla="*/ 238 h 476"/>
                  <a:gd name="T4" fmla="*/ 237 w 475"/>
                  <a:gd name="T5" fmla="*/ 476 h 476"/>
                  <a:gd name="T6" fmla="*/ 0 w 475"/>
                  <a:gd name="T7" fmla="*/ 238 h 476"/>
                  <a:gd name="T8" fmla="*/ 237 w 475"/>
                  <a:gd name="T9" fmla="*/ 0 h 476"/>
                  <a:gd name="T10" fmla="*/ 475 w 475"/>
                  <a:gd name="T11" fmla="*/ 238 h 476"/>
                  <a:gd name="T12" fmla="*/ 475 w 475"/>
                  <a:gd name="T13" fmla="*/ 238 h 476"/>
                </a:gdLst>
                <a:ahLst/>
                <a:cxnLst>
                  <a:cxn ang="0">
                    <a:pos x="T0" y="T1"/>
                  </a:cxn>
                  <a:cxn ang="0">
                    <a:pos x="T2" y="T3"/>
                  </a:cxn>
                  <a:cxn ang="0">
                    <a:pos x="T4" y="T5"/>
                  </a:cxn>
                  <a:cxn ang="0">
                    <a:pos x="T6" y="T7"/>
                  </a:cxn>
                  <a:cxn ang="0">
                    <a:pos x="T8" y="T9"/>
                  </a:cxn>
                  <a:cxn ang="0">
                    <a:pos x="T10" y="T11"/>
                  </a:cxn>
                  <a:cxn ang="0">
                    <a:pos x="T12" y="T13"/>
                  </a:cxn>
                </a:cxnLst>
                <a:rect l="0" t="0" r="r" b="b"/>
                <a:pathLst>
                  <a:path w="475" h="476">
                    <a:moveTo>
                      <a:pt x="475" y="238"/>
                    </a:moveTo>
                    <a:lnTo>
                      <a:pt x="475" y="238"/>
                    </a:lnTo>
                    <a:cubicBezTo>
                      <a:pt x="475" y="369"/>
                      <a:pt x="369" y="476"/>
                      <a:pt x="237" y="476"/>
                    </a:cubicBezTo>
                    <a:cubicBezTo>
                      <a:pt x="106" y="476"/>
                      <a:pt x="0" y="369"/>
                      <a:pt x="0" y="238"/>
                    </a:cubicBezTo>
                    <a:cubicBezTo>
                      <a:pt x="0" y="107"/>
                      <a:pt x="106" y="0"/>
                      <a:pt x="237" y="0"/>
                    </a:cubicBezTo>
                    <a:cubicBezTo>
                      <a:pt x="369" y="0"/>
                      <a:pt x="475" y="107"/>
                      <a:pt x="475" y="238"/>
                    </a:cubicBezTo>
                    <a:lnTo>
                      <a:pt x="475" y="238"/>
                    </a:lnTo>
                    <a:close/>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94" name="TextBox 93">
              <a:extLst>
                <a:ext uri="{FF2B5EF4-FFF2-40B4-BE49-F238E27FC236}">
                  <a16:creationId xmlns:a16="http://schemas.microsoft.com/office/drawing/2014/main" id="{5BDA0F9C-5F43-4275-88D4-9B7298916EA3}"/>
                </a:ext>
              </a:extLst>
            </p:cNvPr>
            <p:cNvSpPr txBox="1"/>
            <p:nvPr/>
          </p:nvSpPr>
          <p:spPr>
            <a:xfrm>
              <a:off x="2373783" y="3469627"/>
              <a:ext cx="70724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Research</a:t>
              </a:r>
            </a:p>
          </p:txBody>
        </p:sp>
      </p:grpSp>
      <p:grpSp>
        <p:nvGrpSpPr>
          <p:cNvPr id="105" name="Group 104">
            <a:extLst>
              <a:ext uri="{FF2B5EF4-FFF2-40B4-BE49-F238E27FC236}">
                <a16:creationId xmlns:a16="http://schemas.microsoft.com/office/drawing/2014/main" id="{C0C928BA-BD27-46C4-BF4F-84B8BA2D4C30}"/>
              </a:ext>
            </a:extLst>
          </p:cNvPr>
          <p:cNvGrpSpPr/>
          <p:nvPr/>
        </p:nvGrpSpPr>
        <p:grpSpPr>
          <a:xfrm>
            <a:off x="3443405" y="3642186"/>
            <a:ext cx="1236236" cy="774112"/>
            <a:chOff x="2077801" y="2957125"/>
            <a:chExt cx="1236236" cy="774112"/>
          </a:xfrm>
        </p:grpSpPr>
        <p:grpSp>
          <p:nvGrpSpPr>
            <p:cNvPr id="112" name="Group 111">
              <a:extLst>
                <a:ext uri="{FF2B5EF4-FFF2-40B4-BE49-F238E27FC236}">
                  <a16:creationId xmlns:a16="http://schemas.microsoft.com/office/drawing/2014/main" id="{3DFA56E6-F7EE-46F6-A2B8-A00776DAA3B8}"/>
                </a:ext>
              </a:extLst>
            </p:cNvPr>
            <p:cNvGrpSpPr>
              <a:grpSpLocks noChangeAspect="1"/>
            </p:cNvGrpSpPr>
            <p:nvPr/>
          </p:nvGrpSpPr>
          <p:grpSpPr bwMode="auto">
            <a:xfrm>
              <a:off x="2385043" y="2957125"/>
              <a:ext cx="499773" cy="364241"/>
              <a:chOff x="301" y="2014"/>
              <a:chExt cx="590" cy="430"/>
            </a:xfrm>
          </p:grpSpPr>
          <p:sp>
            <p:nvSpPr>
              <p:cNvPr id="115" name="AutoShape 3">
                <a:extLst>
                  <a:ext uri="{FF2B5EF4-FFF2-40B4-BE49-F238E27FC236}">
                    <a16:creationId xmlns:a16="http://schemas.microsoft.com/office/drawing/2014/main" id="{E56D8037-7E7F-492B-8422-BA91B7723596}"/>
                  </a:ext>
                </a:extLst>
              </p:cNvPr>
              <p:cNvSpPr>
                <a:spLocks noChangeAspect="1" noChangeArrowheads="1" noTextEdit="1"/>
              </p:cNvSpPr>
              <p:nvPr/>
            </p:nvSpPr>
            <p:spPr bwMode="auto">
              <a:xfrm>
                <a:off x="301" y="2014"/>
                <a:ext cx="589"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Freeform 5">
                <a:extLst>
                  <a:ext uri="{FF2B5EF4-FFF2-40B4-BE49-F238E27FC236}">
                    <a16:creationId xmlns:a16="http://schemas.microsoft.com/office/drawing/2014/main" id="{668E36CA-7C67-4D9B-A92E-8D5A8DB6D0D0}"/>
                  </a:ext>
                </a:extLst>
              </p:cNvPr>
              <p:cNvSpPr>
                <a:spLocks/>
              </p:cNvSpPr>
              <p:nvPr/>
            </p:nvSpPr>
            <p:spPr bwMode="auto">
              <a:xfrm>
                <a:off x="311" y="2022"/>
                <a:ext cx="357" cy="342"/>
              </a:xfrm>
              <a:custGeom>
                <a:avLst/>
                <a:gdLst>
                  <a:gd name="T0" fmla="*/ 656 w 656"/>
                  <a:gd name="T1" fmla="*/ 328 h 656"/>
                  <a:gd name="T2" fmla="*/ 656 w 656"/>
                  <a:gd name="T3" fmla="*/ 328 h 656"/>
                  <a:gd name="T4" fmla="*/ 328 w 656"/>
                  <a:gd name="T5" fmla="*/ 656 h 656"/>
                  <a:gd name="T6" fmla="*/ 0 w 656"/>
                  <a:gd name="T7" fmla="*/ 328 h 656"/>
                  <a:gd name="T8" fmla="*/ 328 w 656"/>
                  <a:gd name="T9" fmla="*/ 0 h 656"/>
                  <a:gd name="T10" fmla="*/ 656 w 656"/>
                  <a:gd name="T11" fmla="*/ 328 h 656"/>
                  <a:gd name="T12" fmla="*/ 656 w 656"/>
                  <a:gd name="T13" fmla="*/ 328 h 656"/>
                </a:gdLst>
                <a:ahLst/>
                <a:cxnLst>
                  <a:cxn ang="0">
                    <a:pos x="T0" y="T1"/>
                  </a:cxn>
                  <a:cxn ang="0">
                    <a:pos x="T2" y="T3"/>
                  </a:cxn>
                  <a:cxn ang="0">
                    <a:pos x="T4" y="T5"/>
                  </a:cxn>
                  <a:cxn ang="0">
                    <a:pos x="T6" y="T7"/>
                  </a:cxn>
                  <a:cxn ang="0">
                    <a:pos x="T8" y="T9"/>
                  </a:cxn>
                  <a:cxn ang="0">
                    <a:pos x="T10" y="T11"/>
                  </a:cxn>
                  <a:cxn ang="0">
                    <a:pos x="T12" y="T13"/>
                  </a:cxn>
                </a:cxnLst>
                <a:rect l="0" t="0" r="r" b="b"/>
                <a:pathLst>
                  <a:path w="656" h="656">
                    <a:moveTo>
                      <a:pt x="656" y="328"/>
                    </a:moveTo>
                    <a:lnTo>
                      <a:pt x="656" y="328"/>
                    </a:lnTo>
                    <a:cubicBezTo>
                      <a:pt x="656" y="509"/>
                      <a:pt x="509" y="656"/>
                      <a:pt x="328" y="656"/>
                    </a:cubicBezTo>
                    <a:cubicBezTo>
                      <a:pt x="147" y="656"/>
                      <a:pt x="0" y="509"/>
                      <a:pt x="0" y="328"/>
                    </a:cubicBezTo>
                    <a:cubicBezTo>
                      <a:pt x="0" y="147"/>
                      <a:pt x="147" y="0"/>
                      <a:pt x="328" y="0"/>
                    </a:cubicBezTo>
                    <a:cubicBezTo>
                      <a:pt x="509" y="0"/>
                      <a:pt x="656" y="147"/>
                      <a:pt x="656" y="328"/>
                    </a:cubicBezTo>
                    <a:lnTo>
                      <a:pt x="656" y="328"/>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Freeform 6">
                <a:extLst>
                  <a:ext uri="{FF2B5EF4-FFF2-40B4-BE49-F238E27FC236}">
                    <a16:creationId xmlns:a16="http://schemas.microsoft.com/office/drawing/2014/main" id="{52A4148F-9002-42F0-8A96-60AAE77451DD}"/>
                  </a:ext>
                </a:extLst>
              </p:cNvPr>
              <p:cNvSpPr>
                <a:spLocks/>
              </p:cNvSpPr>
              <p:nvPr/>
            </p:nvSpPr>
            <p:spPr bwMode="auto">
              <a:xfrm>
                <a:off x="629" y="2268"/>
                <a:ext cx="262" cy="175"/>
              </a:xfrm>
              <a:custGeom>
                <a:avLst/>
                <a:gdLst>
                  <a:gd name="T0" fmla="*/ 17 w 481"/>
                  <a:gd name="T1" fmla="*/ 39 h 336"/>
                  <a:gd name="T2" fmla="*/ 17 w 481"/>
                  <a:gd name="T3" fmla="*/ 39 h 336"/>
                  <a:gd name="T4" fmla="*/ 17 w 481"/>
                  <a:gd name="T5" fmla="*/ 39 h 336"/>
                  <a:gd name="T6" fmla="*/ 100 w 481"/>
                  <a:gd name="T7" fmla="*/ 16 h 336"/>
                  <a:gd name="T8" fmla="*/ 442 w 481"/>
                  <a:gd name="T9" fmla="*/ 214 h 336"/>
                  <a:gd name="T10" fmla="*/ 465 w 481"/>
                  <a:gd name="T11" fmla="*/ 297 h 336"/>
                  <a:gd name="T12" fmla="*/ 382 w 481"/>
                  <a:gd name="T13" fmla="*/ 319 h 336"/>
                  <a:gd name="T14" fmla="*/ 39 w 481"/>
                  <a:gd name="T15" fmla="*/ 122 h 336"/>
                  <a:gd name="T16" fmla="*/ 17 w 481"/>
                  <a:gd name="T17" fmla="*/ 39 h 336"/>
                  <a:gd name="T18" fmla="*/ 17 w 481"/>
                  <a:gd name="T19" fmla="*/ 3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1" h="336">
                    <a:moveTo>
                      <a:pt x="17" y="39"/>
                    </a:moveTo>
                    <a:lnTo>
                      <a:pt x="17" y="39"/>
                    </a:lnTo>
                    <a:lnTo>
                      <a:pt x="17" y="39"/>
                    </a:lnTo>
                    <a:cubicBezTo>
                      <a:pt x="34" y="10"/>
                      <a:pt x="71" y="0"/>
                      <a:pt x="100" y="16"/>
                    </a:cubicBezTo>
                    <a:lnTo>
                      <a:pt x="442" y="214"/>
                    </a:lnTo>
                    <a:cubicBezTo>
                      <a:pt x="471" y="231"/>
                      <a:pt x="481" y="268"/>
                      <a:pt x="465" y="297"/>
                    </a:cubicBezTo>
                    <a:cubicBezTo>
                      <a:pt x="448" y="326"/>
                      <a:pt x="411" y="336"/>
                      <a:pt x="382" y="319"/>
                    </a:cubicBezTo>
                    <a:lnTo>
                      <a:pt x="39" y="122"/>
                    </a:lnTo>
                    <a:cubicBezTo>
                      <a:pt x="10" y="105"/>
                      <a:pt x="0" y="68"/>
                      <a:pt x="17" y="39"/>
                    </a:cubicBezTo>
                    <a:lnTo>
                      <a:pt x="17" y="39"/>
                    </a:lnTo>
                    <a:close/>
                  </a:path>
                </a:pathLst>
              </a:custGeom>
              <a:noFill/>
              <a:ln w="349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Freeform 7">
                <a:extLst>
                  <a:ext uri="{FF2B5EF4-FFF2-40B4-BE49-F238E27FC236}">
                    <a16:creationId xmlns:a16="http://schemas.microsoft.com/office/drawing/2014/main" id="{7795E191-4875-495B-98C6-BEAA6D2834D4}"/>
                  </a:ext>
                </a:extLst>
              </p:cNvPr>
              <p:cNvSpPr>
                <a:spLocks/>
              </p:cNvSpPr>
              <p:nvPr/>
            </p:nvSpPr>
            <p:spPr bwMode="auto">
              <a:xfrm>
                <a:off x="361" y="2069"/>
                <a:ext cx="258" cy="248"/>
              </a:xfrm>
              <a:custGeom>
                <a:avLst/>
                <a:gdLst>
                  <a:gd name="T0" fmla="*/ 475 w 475"/>
                  <a:gd name="T1" fmla="*/ 238 h 476"/>
                  <a:gd name="T2" fmla="*/ 475 w 475"/>
                  <a:gd name="T3" fmla="*/ 238 h 476"/>
                  <a:gd name="T4" fmla="*/ 237 w 475"/>
                  <a:gd name="T5" fmla="*/ 476 h 476"/>
                  <a:gd name="T6" fmla="*/ 0 w 475"/>
                  <a:gd name="T7" fmla="*/ 238 h 476"/>
                  <a:gd name="T8" fmla="*/ 237 w 475"/>
                  <a:gd name="T9" fmla="*/ 0 h 476"/>
                  <a:gd name="T10" fmla="*/ 475 w 475"/>
                  <a:gd name="T11" fmla="*/ 238 h 476"/>
                  <a:gd name="T12" fmla="*/ 475 w 475"/>
                  <a:gd name="T13" fmla="*/ 238 h 476"/>
                </a:gdLst>
                <a:ahLst/>
                <a:cxnLst>
                  <a:cxn ang="0">
                    <a:pos x="T0" y="T1"/>
                  </a:cxn>
                  <a:cxn ang="0">
                    <a:pos x="T2" y="T3"/>
                  </a:cxn>
                  <a:cxn ang="0">
                    <a:pos x="T4" y="T5"/>
                  </a:cxn>
                  <a:cxn ang="0">
                    <a:pos x="T6" y="T7"/>
                  </a:cxn>
                  <a:cxn ang="0">
                    <a:pos x="T8" y="T9"/>
                  </a:cxn>
                  <a:cxn ang="0">
                    <a:pos x="T10" y="T11"/>
                  </a:cxn>
                  <a:cxn ang="0">
                    <a:pos x="T12" y="T13"/>
                  </a:cxn>
                </a:cxnLst>
                <a:rect l="0" t="0" r="r" b="b"/>
                <a:pathLst>
                  <a:path w="475" h="476">
                    <a:moveTo>
                      <a:pt x="475" y="238"/>
                    </a:moveTo>
                    <a:lnTo>
                      <a:pt x="475" y="238"/>
                    </a:lnTo>
                    <a:cubicBezTo>
                      <a:pt x="475" y="369"/>
                      <a:pt x="369" y="476"/>
                      <a:pt x="237" y="476"/>
                    </a:cubicBezTo>
                    <a:cubicBezTo>
                      <a:pt x="106" y="476"/>
                      <a:pt x="0" y="369"/>
                      <a:pt x="0" y="238"/>
                    </a:cubicBezTo>
                    <a:cubicBezTo>
                      <a:pt x="0" y="107"/>
                      <a:pt x="106" y="0"/>
                      <a:pt x="237" y="0"/>
                    </a:cubicBezTo>
                    <a:cubicBezTo>
                      <a:pt x="369" y="0"/>
                      <a:pt x="475" y="107"/>
                      <a:pt x="475" y="238"/>
                    </a:cubicBezTo>
                    <a:lnTo>
                      <a:pt x="475" y="238"/>
                    </a:lnTo>
                    <a:close/>
                  </a:path>
                </a:pathLst>
              </a:custGeom>
              <a:noFill/>
              <a:ln w="222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14" name="TextBox 113">
              <a:extLst>
                <a:ext uri="{FF2B5EF4-FFF2-40B4-BE49-F238E27FC236}">
                  <a16:creationId xmlns:a16="http://schemas.microsoft.com/office/drawing/2014/main" id="{A939A875-BB24-4ECB-8CED-8AEF56C26DF0}"/>
                </a:ext>
              </a:extLst>
            </p:cNvPr>
            <p:cNvSpPr txBox="1"/>
            <p:nvPr/>
          </p:nvSpPr>
          <p:spPr>
            <a:xfrm>
              <a:off x="2077801" y="3469627"/>
              <a:ext cx="123623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Research Services</a:t>
              </a:r>
            </a:p>
          </p:txBody>
        </p:sp>
      </p:grpSp>
      <p:pic>
        <p:nvPicPr>
          <p:cNvPr id="67" name="Graphic 66">
            <a:extLst>
              <a:ext uri="{FF2B5EF4-FFF2-40B4-BE49-F238E27FC236}">
                <a16:creationId xmlns:a16="http://schemas.microsoft.com/office/drawing/2014/main" id="{9531AF1C-7A3E-4A50-B619-22F4CE25CF18}"/>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480329" y="2773876"/>
            <a:ext cx="501749" cy="524556"/>
          </a:xfrm>
          <a:prstGeom prst="rect">
            <a:avLst/>
          </a:prstGeom>
        </p:spPr>
      </p:pic>
      <p:sp>
        <p:nvSpPr>
          <p:cNvPr id="68" name="TextBox 67">
            <a:extLst>
              <a:ext uri="{FF2B5EF4-FFF2-40B4-BE49-F238E27FC236}">
                <a16:creationId xmlns:a16="http://schemas.microsoft.com/office/drawing/2014/main" id="{BE4612A4-FF0C-453E-A205-57ACC70931F0}"/>
              </a:ext>
            </a:extLst>
          </p:cNvPr>
          <p:cNvSpPr txBox="1"/>
          <p:nvPr/>
        </p:nvSpPr>
        <p:spPr>
          <a:xfrm>
            <a:off x="2628745" y="3316525"/>
            <a:ext cx="287258"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mn-cs"/>
              </a:rPr>
              <a:t>PI</a:t>
            </a:r>
          </a:p>
        </p:txBody>
      </p:sp>
      <p:sp>
        <p:nvSpPr>
          <p:cNvPr id="8" name="Rectangle 7">
            <a:extLst>
              <a:ext uri="{FF2B5EF4-FFF2-40B4-BE49-F238E27FC236}">
                <a16:creationId xmlns:a16="http://schemas.microsoft.com/office/drawing/2014/main" id="{83D4E6CD-C967-469C-ADDF-8A8269984354}"/>
              </a:ext>
            </a:extLst>
          </p:cNvPr>
          <p:cNvSpPr/>
          <p:nvPr/>
        </p:nvSpPr>
        <p:spPr>
          <a:xfrm>
            <a:off x="4846533" y="1325563"/>
            <a:ext cx="1461517" cy="4985196"/>
          </a:xfrm>
          <a:prstGeom prst="rect">
            <a:avLst/>
          </a:prstGeom>
          <a:noFill/>
          <a:ln w="57150">
            <a:solidFill>
              <a:srgbClr val="DC0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1" name="Group 70">
            <a:extLst>
              <a:ext uri="{FF2B5EF4-FFF2-40B4-BE49-F238E27FC236}">
                <a16:creationId xmlns:a16="http://schemas.microsoft.com/office/drawing/2014/main" id="{DB04AC0B-A299-42A4-A5A4-A5CB2DF58D12}"/>
              </a:ext>
            </a:extLst>
          </p:cNvPr>
          <p:cNvGrpSpPr/>
          <p:nvPr/>
        </p:nvGrpSpPr>
        <p:grpSpPr>
          <a:xfrm>
            <a:off x="5180773" y="3647477"/>
            <a:ext cx="793036" cy="733740"/>
            <a:chOff x="385786" y="5364177"/>
            <a:chExt cx="1086105" cy="1004897"/>
          </a:xfrm>
        </p:grpSpPr>
        <p:pic>
          <p:nvPicPr>
            <p:cNvPr id="78" name="Picture 77">
              <a:extLst>
                <a:ext uri="{FF2B5EF4-FFF2-40B4-BE49-F238E27FC236}">
                  <a16:creationId xmlns:a16="http://schemas.microsoft.com/office/drawing/2014/main" id="{19C1A4CB-44E0-4C7C-BA4E-262A6E73472D}"/>
                </a:ext>
              </a:extLst>
            </p:cNvPr>
            <p:cNvPicPr>
              <a:picLocks noChangeAspect="1"/>
            </p:cNvPicPr>
            <p:nvPr/>
          </p:nvPicPr>
          <p:blipFill>
            <a:blip r:embed="rId3"/>
            <a:stretch>
              <a:fillRect/>
            </a:stretch>
          </p:blipFill>
          <p:spPr>
            <a:xfrm>
              <a:off x="534015" y="5364177"/>
              <a:ext cx="680538" cy="653317"/>
            </a:xfrm>
            <a:prstGeom prst="rect">
              <a:avLst/>
            </a:prstGeom>
          </p:spPr>
        </p:pic>
        <p:sp>
          <p:nvSpPr>
            <p:cNvPr id="79" name="TextBox 78">
              <a:extLst>
                <a:ext uri="{FF2B5EF4-FFF2-40B4-BE49-F238E27FC236}">
                  <a16:creationId xmlns:a16="http://schemas.microsoft.com/office/drawing/2014/main" id="{D75A9F93-84EF-4FE3-84DC-C7BEC72FB761}"/>
                </a:ext>
              </a:extLst>
            </p:cNvPr>
            <p:cNvSpPr txBox="1"/>
            <p:nvPr/>
          </p:nvSpPr>
          <p:spPr>
            <a:xfrm>
              <a:off x="385786" y="6010785"/>
              <a:ext cx="1086105" cy="3582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Faculties</a:t>
              </a:r>
            </a:p>
          </p:txBody>
        </p:sp>
      </p:grpSp>
      <p:sp>
        <p:nvSpPr>
          <p:cNvPr id="3" name="Slide Number Placeholder 2">
            <a:extLst>
              <a:ext uri="{FF2B5EF4-FFF2-40B4-BE49-F238E27FC236}">
                <a16:creationId xmlns:a16="http://schemas.microsoft.com/office/drawing/2014/main" id="{2F315822-9CF3-49CC-83FE-D15FD5F53443}"/>
              </a:ext>
            </a:extLst>
          </p:cNvPr>
          <p:cNvSpPr>
            <a:spLocks noGrp="1"/>
          </p:cNvSpPr>
          <p:nvPr>
            <p:ph type="sldNum" sz="quarter" idx="10"/>
          </p:nvPr>
        </p:nvSpPr>
        <p:spPr/>
        <p:txBody>
          <a:bodyPr/>
          <a:lstStyle/>
          <a:p>
            <a:r>
              <a:rPr lang="en-US"/>
              <a:t>SIMON FRASER UNIVERSITY   </a:t>
            </a:r>
            <a:fld id="{45E0C454-F75C-A944-8BC1-78DA56BBB239}" type="slidenum">
              <a:rPr lang="en-US" smtClean="0"/>
              <a:pPr/>
              <a:t>58</a:t>
            </a:fld>
            <a:endParaRPr lang="en-US" dirty="0"/>
          </a:p>
        </p:txBody>
      </p:sp>
    </p:spTree>
    <p:extLst>
      <p:ext uri="{BB962C8B-B14F-4D97-AF65-F5344CB8AC3E}">
        <p14:creationId xmlns:p14="http://schemas.microsoft.com/office/powerpoint/2010/main" val="851828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0344" y="1530531"/>
            <a:ext cx="6604331" cy="3796938"/>
          </a:xfrm>
        </p:spPr>
        <p:txBody>
          <a:bodyPr vert="horz" lIns="91440" tIns="45720" rIns="91440" bIns="45720" rtlCol="0" anchor="ctr">
            <a:normAutofit/>
          </a:bodyPr>
          <a:lstStyle/>
          <a:p>
            <a:r>
              <a:rPr lang="en-US" sz="6000" dirty="0"/>
              <a:t>RESOURCES </a:t>
            </a:r>
            <a:br>
              <a:rPr lang="en-US" sz="6000" dirty="0"/>
            </a:br>
            <a:r>
              <a:rPr lang="en-US" sz="6000" dirty="0"/>
              <a:t>AND SUPPORT </a:t>
            </a:r>
            <a:endParaRPr lang="en-US" sz="6000" kern="1200" dirty="0">
              <a:solidFill>
                <a:schemeClr val="bg1"/>
              </a:solidFill>
            </a:endParaRPr>
          </a:p>
        </p:txBody>
      </p:sp>
    </p:spTree>
    <p:extLst>
      <p:ext uri="{BB962C8B-B14F-4D97-AF65-F5344CB8AC3E}">
        <p14:creationId xmlns:p14="http://schemas.microsoft.com/office/powerpoint/2010/main" val="18246883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329842"/>
            <a:ext cx="8591550" cy="1030875"/>
          </a:xfrm>
        </p:spPr>
        <p:txBody>
          <a:bodyPr>
            <a:noAutofit/>
          </a:bodyPr>
          <a:lstStyle/>
          <a:p>
            <a:r>
              <a:rPr lang="en-US" sz="3600" dirty="0">
                <a:solidFill>
                  <a:srgbClr val="CC0633"/>
                </a:solidFill>
                <a:latin typeface="Impact" panose="020B0806030902050204" pitchFamily="34" charset="0"/>
              </a:rPr>
              <a:t>Background and Challenges</a:t>
            </a:r>
          </a:p>
        </p:txBody>
      </p:sp>
      <p:graphicFrame>
        <p:nvGraphicFramePr>
          <p:cNvPr id="11" name="Text Placeholder 5">
            <a:extLst>
              <a:ext uri="{FF2B5EF4-FFF2-40B4-BE49-F238E27FC236}">
                <a16:creationId xmlns:a16="http://schemas.microsoft.com/office/drawing/2014/main" id="{CC217F3B-F3E9-446D-B44A-77C9CCB88C65}"/>
              </a:ext>
            </a:extLst>
          </p:cNvPr>
          <p:cNvGraphicFramePr/>
          <p:nvPr>
            <p:extLst>
              <p:ext uri="{D42A27DB-BD31-4B8C-83A1-F6EECF244321}">
                <p14:modId xmlns:p14="http://schemas.microsoft.com/office/powerpoint/2010/main" val="1739112664"/>
              </p:ext>
            </p:extLst>
          </p:nvPr>
        </p:nvGraphicFramePr>
        <p:xfrm>
          <a:off x="566056" y="2189387"/>
          <a:ext cx="8064622" cy="3766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2">
            <a:extLst>
              <a:ext uri="{FF2B5EF4-FFF2-40B4-BE49-F238E27FC236}">
                <a16:creationId xmlns:a16="http://schemas.microsoft.com/office/drawing/2014/main" id="{3CE2D661-1777-447B-888E-501D7638CED9}"/>
              </a:ext>
            </a:extLst>
          </p:cNvPr>
          <p:cNvSpPr>
            <a:spLocks noGrp="1"/>
          </p:cNvSpPr>
          <p:nvPr>
            <p:ph idx="1"/>
          </p:nvPr>
        </p:nvSpPr>
        <p:spPr>
          <a:xfrm>
            <a:off x="446981" y="1008576"/>
            <a:ext cx="8302773" cy="1128568"/>
          </a:xfrm>
        </p:spPr>
        <p:txBody>
          <a:bodyPr vert="horz" lIns="91440" tIns="45720" rIns="91440" bIns="45720" rtlCol="0" anchor="t">
            <a:noAutofit/>
          </a:bodyPr>
          <a:lstStyle/>
          <a:p>
            <a:pPr marL="182880" lvl="2" indent="0">
              <a:buClr>
                <a:srgbClr val="CC0633"/>
              </a:buClr>
              <a:buNone/>
              <a:defRPr/>
            </a:pPr>
            <a:r>
              <a:rPr lang="en-US" sz="1800" dirty="0">
                <a:solidFill>
                  <a:srgbClr val="4D4D4C"/>
                </a:solidFill>
                <a:latin typeface="+mn-lt"/>
              </a:rPr>
              <a:t>During the discovery phase, we consulted with stakeholders within SFU and canvassed other universities for input on the existing </a:t>
            </a:r>
            <a:r>
              <a:rPr lang="en-US" sz="1800" b="1" dirty="0">
                <a:solidFill>
                  <a:srgbClr val="4D4D4C"/>
                </a:solidFill>
                <a:latin typeface="+mn-lt"/>
              </a:rPr>
              <a:t>expenditure approvals process</a:t>
            </a:r>
            <a:r>
              <a:rPr lang="en-US" sz="1800" dirty="0">
                <a:solidFill>
                  <a:srgbClr val="4D4D4C"/>
                </a:solidFill>
                <a:latin typeface="+mn-lt"/>
              </a:rPr>
              <a:t>. We reviewed current state roles and responsibilities to identify key pain points in our pre-RES processes: </a:t>
            </a:r>
            <a:endParaRPr lang="en-US" dirty="0">
              <a:latin typeface="+mn-lt"/>
            </a:endParaRPr>
          </a:p>
        </p:txBody>
      </p:sp>
      <p:sp>
        <p:nvSpPr>
          <p:cNvPr id="3" name="Slide Number Placeholder 2">
            <a:extLst>
              <a:ext uri="{FF2B5EF4-FFF2-40B4-BE49-F238E27FC236}">
                <a16:creationId xmlns:a16="http://schemas.microsoft.com/office/drawing/2014/main" id="{592400DB-F9A3-458F-9C13-26B0691B7D03}"/>
              </a:ext>
            </a:extLst>
          </p:cNvPr>
          <p:cNvSpPr>
            <a:spLocks noGrp="1"/>
          </p:cNvSpPr>
          <p:nvPr>
            <p:ph type="sldNum" sz="quarter" idx="12"/>
          </p:nvPr>
        </p:nvSpPr>
        <p:spPr/>
        <p:txBody>
          <a:bodyPr/>
          <a:lstStyle/>
          <a:p>
            <a:fld id="{A7017BDC-F45E-4A96-BB91-A8DED6A2D300}" type="slidenum">
              <a:rPr lang="en-US" smtClean="0"/>
              <a:t>6</a:t>
            </a:fld>
            <a:endParaRPr lang="en-US" dirty="0"/>
          </a:p>
        </p:txBody>
      </p:sp>
    </p:spTree>
    <p:extLst>
      <p:ext uri="{BB962C8B-B14F-4D97-AF65-F5344CB8AC3E}">
        <p14:creationId xmlns:p14="http://schemas.microsoft.com/office/powerpoint/2010/main" val="547101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74119F15-9FA7-B74A-961A-EAA6B314C9A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4CE8A9E4-5336-469E-88B6-7A5E082F84F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3FD5ECDC-73A9-41F5-9E34-8C91FD7945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13311-8BE1-45AF-B58E-7AF953A49058}"/>
              </a:ext>
            </a:extLst>
          </p:cNvPr>
          <p:cNvSpPr>
            <a:spLocks noGrp="1"/>
          </p:cNvSpPr>
          <p:nvPr>
            <p:ph type="title"/>
          </p:nvPr>
        </p:nvSpPr>
        <p:spPr>
          <a:xfrm>
            <a:off x="162316" y="136525"/>
            <a:ext cx="7886700" cy="849423"/>
          </a:xfrm>
        </p:spPr>
        <p:txBody>
          <a:bodyPr/>
          <a:lstStyle/>
          <a:p>
            <a:r>
              <a:rPr lang="en-US" dirty="0"/>
              <a:t>SUMMARY SHEET EXAMPLES</a:t>
            </a:r>
            <a:endParaRPr lang="en-CA" dirty="0"/>
          </a:p>
        </p:txBody>
      </p:sp>
      <p:sp>
        <p:nvSpPr>
          <p:cNvPr id="4" name="Text Placeholder 3">
            <a:extLst>
              <a:ext uri="{FF2B5EF4-FFF2-40B4-BE49-F238E27FC236}">
                <a16:creationId xmlns:a16="http://schemas.microsoft.com/office/drawing/2014/main" id="{4430C547-A7D0-47B9-8377-17E66EB01AE1}"/>
              </a:ext>
            </a:extLst>
          </p:cNvPr>
          <p:cNvSpPr>
            <a:spLocks noGrp="1"/>
          </p:cNvSpPr>
          <p:nvPr>
            <p:ph type="body" sz="quarter" idx="11"/>
          </p:nvPr>
        </p:nvSpPr>
        <p:spPr>
          <a:xfrm>
            <a:off x="334010" y="978646"/>
            <a:ext cx="8332470" cy="365125"/>
          </a:xfrm>
        </p:spPr>
        <p:txBody>
          <a:bodyPr/>
          <a:lstStyle/>
          <a:p>
            <a:pPr>
              <a:buClr>
                <a:srgbClr val="CC0633"/>
              </a:buClr>
            </a:pPr>
            <a:r>
              <a:rPr lang="en-US" sz="2400" b="0" dirty="0">
                <a:latin typeface="+mn-lt"/>
              </a:rPr>
              <a:t>Summary Sheets</a:t>
            </a:r>
            <a:r>
              <a:rPr lang="en-CA" sz="2400" b="0" dirty="0">
                <a:latin typeface="+mn-lt"/>
              </a:rPr>
              <a:t> are in the process of being uploaded into FAST:</a:t>
            </a:r>
          </a:p>
          <a:p>
            <a:pPr>
              <a:buClr>
                <a:srgbClr val="CC0633"/>
              </a:buClr>
            </a:pPr>
            <a:endParaRPr lang="en-CA" b="0" dirty="0">
              <a:latin typeface="+mn-lt"/>
            </a:endParaRPr>
          </a:p>
          <a:p>
            <a:endParaRPr lang="en-US" b="0" dirty="0"/>
          </a:p>
          <a:p>
            <a:endParaRPr lang="en-US" b="0" dirty="0"/>
          </a:p>
        </p:txBody>
      </p:sp>
      <p:sp>
        <p:nvSpPr>
          <p:cNvPr id="2" name="Slide Number Placeholder 1">
            <a:extLst>
              <a:ext uri="{FF2B5EF4-FFF2-40B4-BE49-F238E27FC236}">
                <a16:creationId xmlns:a16="http://schemas.microsoft.com/office/drawing/2014/main" id="{2DCCF3AF-4760-4DD6-85B6-91C8C96E6B8C}"/>
              </a:ext>
            </a:extLst>
          </p:cNvPr>
          <p:cNvSpPr>
            <a:spLocks noGrp="1"/>
          </p:cNvSpPr>
          <p:nvPr>
            <p:ph type="sldNum" sz="quarter" idx="10"/>
          </p:nvPr>
        </p:nvSpPr>
        <p:spPr/>
        <p:txBody>
          <a:bodyPr/>
          <a:lstStyle/>
          <a:p>
            <a:r>
              <a:rPr lang="en-US"/>
              <a:t>SIMON FRASER UNIVERSITY   </a:t>
            </a:r>
            <a:fld id="{45E0C454-F75C-A944-8BC1-78DA56BBB239}" type="slidenum">
              <a:rPr lang="en-US" smtClean="0"/>
              <a:pPr/>
              <a:t>60</a:t>
            </a:fld>
            <a:endParaRPr lang="en-US" dirty="0"/>
          </a:p>
        </p:txBody>
      </p:sp>
      <p:pic>
        <p:nvPicPr>
          <p:cNvPr id="5" name="Picture 4">
            <a:extLst>
              <a:ext uri="{FF2B5EF4-FFF2-40B4-BE49-F238E27FC236}">
                <a16:creationId xmlns:a16="http://schemas.microsoft.com/office/drawing/2014/main" id="{355793F2-EE84-47AB-B006-B0AF32643A1B}"/>
              </a:ext>
            </a:extLst>
          </p:cNvPr>
          <p:cNvPicPr>
            <a:picLocks noChangeAspect="1"/>
          </p:cNvPicPr>
          <p:nvPr/>
        </p:nvPicPr>
        <p:blipFill>
          <a:blip r:embed="rId2"/>
          <a:stretch>
            <a:fillRect/>
          </a:stretch>
        </p:blipFill>
        <p:spPr>
          <a:xfrm>
            <a:off x="334010" y="1963418"/>
            <a:ext cx="8002332" cy="4363721"/>
          </a:xfrm>
          <a:prstGeom prst="rect">
            <a:avLst/>
          </a:prstGeom>
        </p:spPr>
      </p:pic>
      <p:sp>
        <p:nvSpPr>
          <p:cNvPr id="6" name="Rectangle 5">
            <a:extLst>
              <a:ext uri="{FF2B5EF4-FFF2-40B4-BE49-F238E27FC236}">
                <a16:creationId xmlns:a16="http://schemas.microsoft.com/office/drawing/2014/main" id="{F87C75BE-01FC-4846-AF07-5E892E1DBCB4}"/>
              </a:ext>
            </a:extLst>
          </p:cNvPr>
          <p:cNvSpPr/>
          <p:nvPr/>
        </p:nvSpPr>
        <p:spPr>
          <a:xfrm>
            <a:off x="334010" y="1594086"/>
            <a:ext cx="2383601" cy="369332"/>
          </a:xfrm>
          <a:prstGeom prst="rect">
            <a:avLst/>
          </a:prstGeom>
        </p:spPr>
        <p:txBody>
          <a:bodyPr wrap="none">
            <a:spAutoFit/>
          </a:bodyPr>
          <a:lstStyle/>
          <a:p>
            <a:r>
              <a:rPr lang="en-US" b="1" dirty="0">
                <a:solidFill>
                  <a:srgbClr val="C00000"/>
                </a:solidFill>
              </a:rPr>
              <a:t>Example #1 – Science : </a:t>
            </a:r>
            <a:endParaRPr lang="en-CA" b="1" dirty="0">
              <a:solidFill>
                <a:srgbClr val="C00000"/>
              </a:solidFill>
            </a:endParaRPr>
          </a:p>
        </p:txBody>
      </p:sp>
    </p:spTree>
    <p:extLst>
      <p:ext uri="{BB962C8B-B14F-4D97-AF65-F5344CB8AC3E}">
        <p14:creationId xmlns:p14="http://schemas.microsoft.com/office/powerpoint/2010/main" val="152712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13311-8BE1-45AF-B58E-7AF953A49058}"/>
              </a:ext>
            </a:extLst>
          </p:cNvPr>
          <p:cNvSpPr>
            <a:spLocks noGrp="1"/>
          </p:cNvSpPr>
          <p:nvPr>
            <p:ph type="title"/>
          </p:nvPr>
        </p:nvSpPr>
        <p:spPr>
          <a:xfrm>
            <a:off x="162316" y="136525"/>
            <a:ext cx="7886700" cy="849423"/>
          </a:xfrm>
        </p:spPr>
        <p:txBody>
          <a:bodyPr/>
          <a:lstStyle/>
          <a:p>
            <a:r>
              <a:rPr lang="en-US" dirty="0"/>
              <a:t>SUMMARY SHEET EXAMPLES</a:t>
            </a:r>
            <a:endParaRPr lang="en-CA" dirty="0"/>
          </a:p>
        </p:txBody>
      </p:sp>
      <p:sp>
        <p:nvSpPr>
          <p:cNvPr id="4" name="Text Placeholder 3">
            <a:extLst>
              <a:ext uri="{FF2B5EF4-FFF2-40B4-BE49-F238E27FC236}">
                <a16:creationId xmlns:a16="http://schemas.microsoft.com/office/drawing/2014/main" id="{4430C547-A7D0-47B9-8377-17E66EB01AE1}"/>
              </a:ext>
            </a:extLst>
          </p:cNvPr>
          <p:cNvSpPr>
            <a:spLocks noGrp="1"/>
          </p:cNvSpPr>
          <p:nvPr>
            <p:ph type="body" sz="quarter" idx="11"/>
          </p:nvPr>
        </p:nvSpPr>
        <p:spPr>
          <a:xfrm>
            <a:off x="334010" y="1126534"/>
            <a:ext cx="8332470" cy="365125"/>
          </a:xfrm>
        </p:spPr>
        <p:txBody>
          <a:bodyPr/>
          <a:lstStyle/>
          <a:p>
            <a:pPr>
              <a:buClr>
                <a:srgbClr val="CC0633"/>
              </a:buClr>
            </a:pPr>
            <a:r>
              <a:rPr lang="en-US" sz="2400" b="0" dirty="0">
                <a:latin typeface="+mn-lt"/>
              </a:rPr>
              <a:t>Summary Sheets</a:t>
            </a:r>
            <a:r>
              <a:rPr lang="en-CA" sz="2400" b="0" dirty="0">
                <a:latin typeface="+mn-lt"/>
              </a:rPr>
              <a:t> are in the process of being uploaded into FAST:</a:t>
            </a:r>
          </a:p>
          <a:p>
            <a:pPr>
              <a:buClr>
                <a:srgbClr val="CC0633"/>
              </a:buClr>
            </a:pPr>
            <a:endParaRPr lang="en-CA" b="0" dirty="0">
              <a:latin typeface="+mn-lt"/>
            </a:endParaRPr>
          </a:p>
          <a:p>
            <a:endParaRPr lang="en-US" b="0" dirty="0"/>
          </a:p>
          <a:p>
            <a:endParaRPr lang="en-US" b="0" dirty="0"/>
          </a:p>
        </p:txBody>
      </p:sp>
      <p:sp>
        <p:nvSpPr>
          <p:cNvPr id="2" name="Slide Number Placeholder 1">
            <a:extLst>
              <a:ext uri="{FF2B5EF4-FFF2-40B4-BE49-F238E27FC236}">
                <a16:creationId xmlns:a16="http://schemas.microsoft.com/office/drawing/2014/main" id="{2DCCF3AF-4760-4DD6-85B6-91C8C96E6B8C}"/>
              </a:ext>
            </a:extLst>
          </p:cNvPr>
          <p:cNvSpPr>
            <a:spLocks noGrp="1"/>
          </p:cNvSpPr>
          <p:nvPr>
            <p:ph type="sldNum" sz="quarter" idx="10"/>
          </p:nvPr>
        </p:nvSpPr>
        <p:spPr/>
        <p:txBody>
          <a:bodyPr/>
          <a:lstStyle/>
          <a:p>
            <a:r>
              <a:rPr lang="en-US"/>
              <a:t>SIMON FRASER UNIVERSITY   </a:t>
            </a:r>
            <a:fld id="{45E0C454-F75C-A944-8BC1-78DA56BBB239}" type="slidenum">
              <a:rPr lang="en-US" smtClean="0"/>
              <a:pPr/>
              <a:t>61</a:t>
            </a:fld>
            <a:endParaRPr lang="en-US" dirty="0"/>
          </a:p>
        </p:txBody>
      </p:sp>
      <p:sp>
        <p:nvSpPr>
          <p:cNvPr id="6" name="Rectangle 5">
            <a:extLst>
              <a:ext uri="{FF2B5EF4-FFF2-40B4-BE49-F238E27FC236}">
                <a16:creationId xmlns:a16="http://schemas.microsoft.com/office/drawing/2014/main" id="{F87C75BE-01FC-4846-AF07-5E892E1DBCB4}"/>
              </a:ext>
            </a:extLst>
          </p:cNvPr>
          <p:cNvSpPr/>
          <p:nvPr/>
        </p:nvSpPr>
        <p:spPr>
          <a:xfrm>
            <a:off x="334010" y="1770509"/>
            <a:ext cx="2899896" cy="369332"/>
          </a:xfrm>
          <a:prstGeom prst="rect">
            <a:avLst/>
          </a:prstGeom>
        </p:spPr>
        <p:txBody>
          <a:bodyPr wrap="none">
            <a:spAutoFit/>
          </a:bodyPr>
          <a:lstStyle/>
          <a:p>
            <a:r>
              <a:rPr lang="en-US" b="1" dirty="0">
                <a:solidFill>
                  <a:srgbClr val="C00000"/>
                </a:solidFill>
              </a:rPr>
              <a:t>Example #2 – WorkSafe BC : </a:t>
            </a:r>
            <a:endParaRPr lang="en-CA" b="1" dirty="0">
              <a:solidFill>
                <a:srgbClr val="C00000"/>
              </a:solidFill>
            </a:endParaRPr>
          </a:p>
        </p:txBody>
      </p:sp>
      <p:pic>
        <p:nvPicPr>
          <p:cNvPr id="7" name="Picture 6">
            <a:extLst>
              <a:ext uri="{FF2B5EF4-FFF2-40B4-BE49-F238E27FC236}">
                <a16:creationId xmlns:a16="http://schemas.microsoft.com/office/drawing/2014/main" id="{51B374A4-5596-4DBD-A407-A784A14F38BA}"/>
              </a:ext>
            </a:extLst>
          </p:cNvPr>
          <p:cNvPicPr>
            <a:picLocks noChangeAspect="1"/>
          </p:cNvPicPr>
          <p:nvPr/>
        </p:nvPicPr>
        <p:blipFill>
          <a:blip r:embed="rId2"/>
          <a:stretch>
            <a:fillRect/>
          </a:stretch>
        </p:blipFill>
        <p:spPr>
          <a:xfrm>
            <a:off x="369565" y="2197247"/>
            <a:ext cx="8404869" cy="3966527"/>
          </a:xfrm>
          <a:prstGeom prst="rect">
            <a:avLst/>
          </a:prstGeom>
        </p:spPr>
      </p:pic>
    </p:spTree>
    <p:extLst>
      <p:ext uri="{BB962C8B-B14F-4D97-AF65-F5344CB8AC3E}">
        <p14:creationId xmlns:p14="http://schemas.microsoft.com/office/powerpoint/2010/main" val="2842583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D13311-8BE1-45AF-B58E-7AF953A49058}"/>
              </a:ext>
            </a:extLst>
          </p:cNvPr>
          <p:cNvSpPr>
            <a:spLocks noGrp="1"/>
          </p:cNvSpPr>
          <p:nvPr>
            <p:ph type="title"/>
          </p:nvPr>
        </p:nvSpPr>
        <p:spPr/>
        <p:txBody>
          <a:bodyPr/>
          <a:lstStyle/>
          <a:p>
            <a:r>
              <a:rPr lang="en-US" dirty="0"/>
              <a:t>ADDITIONAL RESOURCES</a:t>
            </a:r>
            <a:endParaRPr lang="en-CA" dirty="0"/>
          </a:p>
        </p:txBody>
      </p:sp>
      <p:sp>
        <p:nvSpPr>
          <p:cNvPr id="4" name="Text Placeholder 3">
            <a:extLst>
              <a:ext uri="{FF2B5EF4-FFF2-40B4-BE49-F238E27FC236}">
                <a16:creationId xmlns:a16="http://schemas.microsoft.com/office/drawing/2014/main" id="{4430C547-A7D0-47B9-8377-17E66EB01AE1}"/>
              </a:ext>
            </a:extLst>
          </p:cNvPr>
          <p:cNvSpPr>
            <a:spLocks noGrp="1"/>
          </p:cNvSpPr>
          <p:nvPr>
            <p:ph type="body" sz="quarter" idx="11"/>
          </p:nvPr>
        </p:nvSpPr>
        <p:spPr/>
        <p:txBody>
          <a:bodyPr/>
          <a:lstStyle/>
          <a:p>
            <a:pPr marL="457200" indent="-457200">
              <a:buClr>
                <a:srgbClr val="CC0633"/>
              </a:buClr>
              <a:buFont typeface="Arial" panose="020B0604020202020204" pitchFamily="34" charset="0"/>
              <a:buChar char="•"/>
            </a:pPr>
            <a:r>
              <a:rPr lang="en-US" b="0" dirty="0">
                <a:latin typeface="+mn-lt"/>
                <a:hlinkClick r:id="rId2"/>
              </a:rPr>
              <a:t>ask_res@sfu.ca</a:t>
            </a:r>
            <a:r>
              <a:rPr lang="en-CA" b="0" dirty="0">
                <a:latin typeface="+mn-lt"/>
              </a:rPr>
              <a:t> for questions relating to compliance approval workflow transition</a:t>
            </a:r>
          </a:p>
          <a:p>
            <a:endParaRPr lang="en-US" b="0" dirty="0"/>
          </a:p>
          <a:p>
            <a:endParaRPr lang="en-US" b="0" dirty="0"/>
          </a:p>
        </p:txBody>
      </p:sp>
      <p:sp>
        <p:nvSpPr>
          <p:cNvPr id="2" name="Slide Number Placeholder 1">
            <a:extLst>
              <a:ext uri="{FF2B5EF4-FFF2-40B4-BE49-F238E27FC236}">
                <a16:creationId xmlns:a16="http://schemas.microsoft.com/office/drawing/2014/main" id="{2DCCF3AF-4760-4DD6-85B6-91C8C96E6B8C}"/>
              </a:ext>
            </a:extLst>
          </p:cNvPr>
          <p:cNvSpPr>
            <a:spLocks noGrp="1"/>
          </p:cNvSpPr>
          <p:nvPr>
            <p:ph type="sldNum" sz="quarter" idx="10"/>
          </p:nvPr>
        </p:nvSpPr>
        <p:spPr/>
        <p:txBody>
          <a:bodyPr/>
          <a:lstStyle/>
          <a:p>
            <a:r>
              <a:rPr lang="en-US"/>
              <a:t>SIMON FRASER UNIVERSITY   </a:t>
            </a:r>
            <a:fld id="{45E0C454-F75C-A944-8BC1-78DA56BBB239}" type="slidenum">
              <a:rPr lang="en-US" smtClean="0"/>
              <a:pPr/>
              <a:t>62</a:t>
            </a:fld>
            <a:endParaRPr lang="en-US" dirty="0"/>
          </a:p>
        </p:txBody>
      </p:sp>
    </p:spTree>
    <p:extLst>
      <p:ext uri="{BB962C8B-B14F-4D97-AF65-F5344CB8AC3E}">
        <p14:creationId xmlns:p14="http://schemas.microsoft.com/office/powerpoint/2010/main" val="365857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3CF6D67-C5A8-4ADD-9E8E-1E38CA1D3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14">
            <a:extLst>
              <a:ext uri="{FF2B5EF4-FFF2-40B4-BE49-F238E27FC236}">
                <a16:creationId xmlns:a16="http://schemas.microsoft.com/office/drawing/2014/main" id="{86909FA0-B515-4681-B7A8-FA281D133B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0">
            <a:extLst>
              <a:ext uri="{FF2B5EF4-FFF2-40B4-BE49-F238E27FC236}">
                <a16:creationId xmlns:a16="http://schemas.microsoft.com/office/drawing/2014/main" id="{A09989E4-EFDC-4A90-A633-E0525FB413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Title 2"/>
          <p:cNvSpPr>
            <a:spLocks noGrp="1"/>
          </p:cNvSpPr>
          <p:nvPr>
            <p:ph type="title"/>
          </p:nvPr>
        </p:nvSpPr>
        <p:spPr>
          <a:xfrm>
            <a:off x="317687" y="2777716"/>
            <a:ext cx="3550354" cy="1210492"/>
          </a:xfrm>
        </p:spPr>
        <p:txBody>
          <a:bodyPr vert="horz" lIns="91440" tIns="45720" rIns="91440" bIns="45720" rtlCol="0" anchor="b">
            <a:normAutofit fontScale="90000"/>
          </a:bodyPr>
          <a:lstStyle/>
          <a:p>
            <a:pPr defTabSz="914400"/>
            <a:r>
              <a:rPr lang="en-US" sz="6700" kern="1200" dirty="0">
                <a:solidFill>
                  <a:srgbClr val="FFFFFF"/>
                </a:solidFill>
              </a:rPr>
              <a:t>Next Steps</a:t>
            </a:r>
            <a:endParaRPr lang="en-US" sz="5400" kern="1200" dirty="0">
              <a:solidFill>
                <a:srgbClr val="FFFFFF"/>
              </a:solidFill>
            </a:endParaRPr>
          </a:p>
        </p:txBody>
      </p:sp>
      <p:graphicFrame>
        <p:nvGraphicFramePr>
          <p:cNvPr id="9" name="Text Placeholder 5">
            <a:extLst>
              <a:ext uri="{FF2B5EF4-FFF2-40B4-BE49-F238E27FC236}">
                <a16:creationId xmlns:a16="http://schemas.microsoft.com/office/drawing/2014/main" id="{3E2D407C-A92A-41BD-91B8-6FFC1ED10CAA}"/>
              </a:ext>
            </a:extLst>
          </p:cNvPr>
          <p:cNvGraphicFramePr/>
          <p:nvPr>
            <p:extLst>
              <p:ext uri="{D42A27DB-BD31-4B8C-83A1-F6EECF244321}">
                <p14:modId xmlns:p14="http://schemas.microsoft.com/office/powerpoint/2010/main" val="2522477577"/>
              </p:ext>
            </p:extLst>
          </p:nvPr>
        </p:nvGraphicFramePr>
        <p:xfrm>
          <a:off x="4350553" y="409575"/>
          <a:ext cx="4697730" cy="594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121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4D01124F-EBB8-C847-8E17-3735DDED873F}"/>
                                            </p:graphicEl>
                                          </p:spTgt>
                                        </p:tgtEl>
                                        <p:attrNameLst>
                                          <p:attrName>style.visibility</p:attrName>
                                        </p:attrNameLst>
                                      </p:cBhvr>
                                      <p:to>
                                        <p:strVal val="visible"/>
                                      </p:to>
                                    </p:set>
                                    <p:animEffect transition="in" filter="fade">
                                      <p:cBhvr>
                                        <p:cTn id="7" dur="500"/>
                                        <p:tgtEl>
                                          <p:spTgt spid="9">
                                            <p:graphicEl>
                                              <a:dgm id="{4D01124F-EBB8-C847-8E17-3735DDED87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0CC2F26F-4212-8B4B-A6E3-FBB3C65BE8F7}"/>
                                            </p:graphicEl>
                                          </p:spTgt>
                                        </p:tgtEl>
                                        <p:attrNameLst>
                                          <p:attrName>style.visibility</p:attrName>
                                        </p:attrNameLst>
                                      </p:cBhvr>
                                      <p:to>
                                        <p:strVal val="visible"/>
                                      </p:to>
                                    </p:set>
                                    <p:animEffect transition="in" filter="fade">
                                      <p:cBhvr>
                                        <p:cTn id="12" dur="500"/>
                                        <p:tgtEl>
                                          <p:spTgt spid="9">
                                            <p:graphicEl>
                                              <a:dgm id="{0CC2F26F-4212-8B4B-A6E3-FBB3C65BE8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graphicEl>
                                              <a:dgm id="{81031E4A-D10D-45D0-B1FD-D2C3D487BA13}"/>
                                            </p:graphicEl>
                                          </p:spTgt>
                                        </p:tgtEl>
                                        <p:attrNameLst>
                                          <p:attrName>style.visibility</p:attrName>
                                        </p:attrNameLst>
                                      </p:cBhvr>
                                      <p:to>
                                        <p:strVal val="visible"/>
                                      </p:to>
                                    </p:set>
                                    <p:animEffect transition="in" filter="fade">
                                      <p:cBhvr>
                                        <p:cTn id="17" dur="500"/>
                                        <p:tgtEl>
                                          <p:spTgt spid="9">
                                            <p:graphicEl>
                                              <a:dgm id="{81031E4A-D10D-45D0-B1FD-D2C3D487BA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A61C-9EE3-2B46-A05F-A655F865F8E2}"/>
              </a:ext>
            </a:extLst>
          </p:cNvPr>
          <p:cNvSpPr>
            <a:spLocks noGrp="1"/>
          </p:cNvSpPr>
          <p:nvPr>
            <p:ph type="ctrTitle"/>
          </p:nvPr>
        </p:nvSpPr>
        <p:spPr>
          <a:xfrm>
            <a:off x="848208" y="2691655"/>
            <a:ext cx="4877654" cy="1779488"/>
          </a:xfrm>
        </p:spPr>
        <p:txBody>
          <a:bodyPr/>
          <a:lstStyle/>
          <a:p>
            <a:r>
              <a:rPr lang="en-US" sz="6000" dirty="0"/>
              <a:t>QUESTIONS &amp;</a:t>
            </a:r>
            <a:br>
              <a:rPr lang="en-US" sz="6000" dirty="0"/>
            </a:br>
            <a:r>
              <a:rPr lang="en-US" sz="6000" dirty="0"/>
              <a:t>FEEDBACK</a:t>
            </a:r>
          </a:p>
        </p:txBody>
      </p:sp>
      <p:pic>
        <p:nvPicPr>
          <p:cNvPr id="6" name="Graphic 5" descr="Customer review">
            <a:extLst>
              <a:ext uri="{FF2B5EF4-FFF2-40B4-BE49-F238E27FC236}">
                <a16:creationId xmlns:a16="http://schemas.microsoft.com/office/drawing/2014/main" id="{DDF37FFD-037F-2D4B-8DDE-979D2AB2EF5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25862" y="2181099"/>
            <a:ext cx="2800601" cy="2800601"/>
          </a:xfrm>
          <a:prstGeom prst="rect">
            <a:avLst/>
          </a:prstGeom>
        </p:spPr>
      </p:pic>
    </p:spTree>
    <p:extLst>
      <p:ext uri="{BB962C8B-B14F-4D97-AF65-F5344CB8AC3E}">
        <p14:creationId xmlns:p14="http://schemas.microsoft.com/office/powerpoint/2010/main" val="3506320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9D0164EB-59A3-F34F-8705-99AC061BA256}"/>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l="50" r="50"/>
          <a:stretch/>
        </p:blipFill>
        <p:spPr/>
      </p:pic>
      <p:sp>
        <p:nvSpPr>
          <p:cNvPr id="2" name="Title 1">
            <a:extLst>
              <a:ext uri="{FF2B5EF4-FFF2-40B4-BE49-F238E27FC236}">
                <a16:creationId xmlns:a16="http://schemas.microsoft.com/office/drawing/2014/main" id="{D17EACB3-68D7-984F-9577-BEEAA5DCBCBF}"/>
              </a:ext>
            </a:extLst>
          </p:cNvPr>
          <p:cNvSpPr>
            <a:spLocks noGrp="1"/>
          </p:cNvSpPr>
          <p:nvPr>
            <p:ph type="ctrTitle"/>
          </p:nvPr>
        </p:nvSpPr>
        <p:spPr>
          <a:xfrm>
            <a:off x="353961" y="1122363"/>
            <a:ext cx="5026077" cy="3278721"/>
          </a:xfrm>
        </p:spPr>
        <p:txBody>
          <a:bodyPr/>
          <a:lstStyle/>
          <a:p>
            <a:r>
              <a:rPr lang="en-US" sz="4800" dirty="0"/>
              <a:t>Appendix</a:t>
            </a:r>
            <a:br>
              <a:rPr lang="en-US" sz="4800" dirty="0"/>
            </a:br>
            <a:endParaRPr lang="en-US" sz="1600" dirty="0"/>
          </a:p>
        </p:txBody>
      </p:sp>
      <p:pic>
        <p:nvPicPr>
          <p:cNvPr id="8" name="Picture 7">
            <a:extLst>
              <a:ext uri="{FF2B5EF4-FFF2-40B4-BE49-F238E27FC236}">
                <a16:creationId xmlns:a16="http://schemas.microsoft.com/office/drawing/2014/main" id="{63245704-5E92-3341-A7B3-AF37C27F56CE}"/>
              </a:ext>
            </a:extLst>
          </p:cNvPr>
          <p:cNvPicPr>
            <a:picLocks noChangeAspect="1"/>
          </p:cNvPicPr>
          <p:nvPr/>
        </p:nvPicPr>
        <p:blipFill>
          <a:blip r:embed="rId4"/>
          <a:stretch>
            <a:fillRect/>
          </a:stretch>
        </p:blipFill>
        <p:spPr>
          <a:xfrm>
            <a:off x="7221196" y="0"/>
            <a:ext cx="1281870" cy="640935"/>
          </a:xfrm>
          <a:prstGeom prst="rect">
            <a:avLst/>
          </a:prstGeom>
        </p:spPr>
      </p:pic>
      <p:sp>
        <p:nvSpPr>
          <p:cNvPr id="22" name="Date Placeholder 3">
            <a:extLst>
              <a:ext uri="{FF2B5EF4-FFF2-40B4-BE49-F238E27FC236}">
                <a16:creationId xmlns:a16="http://schemas.microsoft.com/office/drawing/2014/main" id="{92C7DB4E-41F2-1346-B326-8AC8DE38225A}"/>
              </a:ext>
            </a:extLst>
          </p:cNvPr>
          <p:cNvSpPr txBox="1">
            <a:spLocks/>
          </p:cNvSpPr>
          <p:nvPr/>
        </p:nvSpPr>
        <p:spPr>
          <a:xfrm>
            <a:off x="503959" y="572560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bg1"/>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2899317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Tri-Agency Awards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p:spPr>
        <p:txBody>
          <a:bodyPr/>
          <a:lstStyle/>
          <a:p>
            <a:pPr marL="727075" indent="-1069975">
              <a:buBlip>
                <a:blip r:embed="rId3"/>
              </a:buBlip>
              <a:defRPr/>
            </a:pPr>
            <a:r>
              <a:rPr lang="en-US" sz="2500" b="1" dirty="0">
                <a:solidFill>
                  <a:srgbClr val="4D4D4C"/>
                </a:solidFill>
                <a:latin typeface="Trebuchet MS" panose="020B0603020202020204" pitchFamily="34" charset="0"/>
              </a:rPr>
              <a:t>Tri-Agency awards are made of </a:t>
            </a:r>
          </a:p>
          <a:p>
            <a:pPr marL="1412875" lvl="1" indent="-1069975">
              <a:buBlip>
                <a:blip r:embed="rId3"/>
              </a:buBlip>
              <a:defRPr/>
            </a:pPr>
            <a:r>
              <a:rPr lang="en-US" sz="2300" b="1" dirty="0">
                <a:solidFill>
                  <a:srgbClr val="4D4D4C"/>
                </a:solidFill>
                <a:latin typeface="Trebuchet MS" panose="020B0603020202020204" pitchFamily="34" charset="0"/>
              </a:rPr>
              <a:t>Direct awards to SFU (e.g. NSERC, SSHRC, CIHR, CRC and NCEs)</a:t>
            </a:r>
          </a:p>
          <a:p>
            <a:pPr marL="1412875" lvl="1" indent="-1069975">
              <a:buBlip>
                <a:blip r:embed="rId3"/>
              </a:buBlip>
              <a:defRPr/>
            </a:pPr>
            <a:r>
              <a:rPr lang="en-US" sz="2300" b="1" dirty="0">
                <a:solidFill>
                  <a:srgbClr val="4D4D4C"/>
                </a:solidFill>
                <a:latin typeface="Trebuchet MS" panose="020B0603020202020204" pitchFamily="34" charset="0"/>
              </a:rPr>
              <a:t>Sub-awards from other eligible Canadian organizations receiving Tri-Agency award</a:t>
            </a:r>
          </a:p>
          <a:p>
            <a:pPr marL="1870075" lvl="2" indent="-1069975">
              <a:buBlip>
                <a:blip r:embed="rId3"/>
              </a:buBlip>
              <a:defRPr/>
            </a:pPr>
            <a:r>
              <a:rPr lang="en-US" sz="1900" b="1" dirty="0">
                <a:solidFill>
                  <a:srgbClr val="4D4D4C"/>
                </a:solidFill>
                <a:latin typeface="Trebuchet MS" panose="020B0603020202020204" pitchFamily="34" charset="0"/>
              </a:rPr>
              <a:t>Here is an example of a </a:t>
            </a:r>
            <a:r>
              <a:rPr lang="en-US" sz="1900" b="1" dirty="0" err="1">
                <a:solidFill>
                  <a:srgbClr val="4D4D4C"/>
                </a:solidFill>
                <a:latin typeface="Trebuchet MS" panose="020B0603020202020204" pitchFamily="34" charset="0"/>
              </a:rPr>
              <a:t>subaward</a:t>
            </a:r>
            <a:r>
              <a:rPr lang="en-US" sz="1900" b="1" dirty="0">
                <a:solidFill>
                  <a:srgbClr val="4D4D4C"/>
                </a:solidFill>
                <a:latin typeface="Trebuchet MS" panose="020B0603020202020204" pitchFamily="34" charset="0"/>
              </a:rPr>
              <a:t> from Carleton University to SFU for a NSERC funded project</a:t>
            </a:r>
          </a:p>
          <a:p>
            <a:pPr marL="800100" lvl="2" indent="0">
              <a:buNone/>
              <a:defRPr/>
            </a:pPr>
            <a:r>
              <a:rPr lang="en-US" sz="1900" b="1" dirty="0">
                <a:solidFill>
                  <a:srgbClr val="4D4D4C"/>
                </a:solidFill>
                <a:latin typeface="Trebuchet MS" panose="020B0603020202020204" pitchFamily="34" charset="0"/>
              </a:rPr>
              <a:t> </a:t>
            </a: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6" name="Picture 5"/>
          <p:cNvPicPr>
            <a:picLocks noChangeAspect="1"/>
          </p:cNvPicPr>
          <p:nvPr/>
        </p:nvPicPr>
        <p:blipFill>
          <a:blip r:embed="rId4"/>
          <a:stretch>
            <a:fillRect/>
          </a:stretch>
        </p:blipFill>
        <p:spPr>
          <a:xfrm>
            <a:off x="2123854" y="3232742"/>
            <a:ext cx="3981450" cy="2447925"/>
          </a:xfrm>
          <a:prstGeom prst="rect">
            <a:avLst/>
          </a:prstGeom>
        </p:spPr>
      </p:pic>
    </p:spTree>
    <p:extLst>
      <p:ext uri="{BB962C8B-B14F-4D97-AF65-F5344CB8AC3E}">
        <p14:creationId xmlns:p14="http://schemas.microsoft.com/office/powerpoint/2010/main" val="420665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4740" y="163350"/>
            <a:ext cx="8551776" cy="601741"/>
          </a:xfrm>
        </p:spPr>
        <p:txBody>
          <a:bodyPr/>
          <a:lstStyle/>
          <a:p>
            <a:r>
              <a:rPr lang="en-US" sz="3200" dirty="0"/>
              <a:t>Tri-Agency Awards</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rPr>
              <a:t>SIMON FRASER UNIVERSITY   </a:t>
            </a:r>
            <a:fld id="{45E0C454-F75C-A944-8BC1-78DA56BBB239}" type="slidenum">
              <a:rPr kumimoji="0" lang="en-US" sz="1200" b="1" i="0" u="none" strike="noStrike" kern="1200" cap="none" spc="0" normalizeH="0" baseline="0" noProof="0" smtClean="0">
                <a:ln>
                  <a:noFill/>
                </a:ln>
                <a:solidFill>
                  <a:srgbClr val="4D4D4C"/>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1" i="0" u="none" strike="noStrike" kern="1200" cap="none" spc="0" normalizeH="0" baseline="0" noProof="0" dirty="0">
              <a:ln>
                <a:noFill/>
              </a:ln>
              <a:solidFill>
                <a:srgbClr val="4D4D4C"/>
              </a:solidFill>
              <a:effectLst/>
              <a:uLnTx/>
              <a:uFillTx/>
              <a:latin typeface="Trebuchet MS" panose="020B0703020202090204" pitchFamily="34" charset="0"/>
              <a:ea typeface="+mn-ea"/>
              <a:cs typeface="+mn-cs"/>
            </a:endParaRPr>
          </a:p>
        </p:txBody>
      </p:sp>
      <p:sp>
        <p:nvSpPr>
          <p:cNvPr id="4" name="Text Placeholder 3">
            <a:extLst>
              <a:ext uri="{FF2B5EF4-FFF2-40B4-BE49-F238E27FC236}">
                <a16:creationId xmlns:a16="http://schemas.microsoft.com/office/drawing/2014/main" id="{1491F69F-396C-EA49-9FE6-B93B6056DE37}"/>
              </a:ext>
            </a:extLst>
          </p:cNvPr>
          <p:cNvSpPr>
            <a:spLocks noGrp="1"/>
          </p:cNvSpPr>
          <p:nvPr>
            <p:ph type="body" sz="quarter" idx="11"/>
          </p:nvPr>
        </p:nvSpPr>
        <p:spPr>
          <a:xfrm>
            <a:off x="-4838" y="765090"/>
            <a:ext cx="8894507" cy="5711909"/>
          </a:xfrm>
          <a:ln>
            <a:solidFill>
              <a:srgbClr val="FF0000"/>
            </a:solidFill>
          </a:ln>
        </p:spPr>
        <p:txBody>
          <a:bodyPr/>
          <a:lstStyle/>
          <a:p>
            <a:pPr marL="727075" indent="-1069975">
              <a:buBlip>
                <a:blip r:embed="rId3"/>
              </a:buBlip>
              <a:defRPr/>
            </a:pPr>
            <a:r>
              <a:rPr lang="en-US" sz="2500" dirty="0">
                <a:solidFill>
                  <a:srgbClr val="4D4D4C"/>
                </a:solidFill>
                <a:latin typeface="Trebuchet MS" panose="020B0603020202020204" pitchFamily="34" charset="0"/>
              </a:rPr>
              <a:t>In New FAST Views, the Sponsor shows “Carleton University” and the Project Title references “NSERC”</a:t>
            </a:r>
          </a:p>
          <a:p>
            <a:pPr marL="727075" indent="-1069975">
              <a:buBlip>
                <a:blip r:embed="rId3"/>
              </a:buBlip>
              <a:defRPr/>
            </a:pPr>
            <a:endParaRPr lang="en-US" sz="2500" b="1" dirty="0">
              <a:solidFill>
                <a:srgbClr val="4D4D4C"/>
              </a:solidFill>
              <a:latin typeface="Trebuchet MS" panose="020B0603020202020204" pitchFamily="34" charset="0"/>
            </a:endParaRPr>
          </a:p>
          <a:p>
            <a:pPr marL="727075" indent="-1069975">
              <a:buBlip>
                <a:blip r:embed="rId3"/>
              </a:buBlip>
              <a:defRPr/>
            </a:pPr>
            <a:r>
              <a:rPr lang="en-US" sz="2500" b="1" dirty="0">
                <a:solidFill>
                  <a:srgbClr val="4D4D4C"/>
                </a:solidFill>
                <a:latin typeface="Trebuchet MS" panose="020B0603020202020204" pitchFamily="34" charset="0"/>
              </a:rPr>
              <a:t>The copy of the agreement </a:t>
            </a:r>
            <a:r>
              <a:rPr lang="en-US" sz="2500" dirty="0">
                <a:solidFill>
                  <a:srgbClr val="4D4D4C"/>
                </a:solidFill>
                <a:latin typeface="Trebuchet MS" panose="020B0603020202020204" pitchFamily="34" charset="0"/>
              </a:rPr>
              <a:t>is viewable in the Supporting Documents</a:t>
            </a:r>
            <a:endParaRPr lang="en-US" sz="2500" b="1" dirty="0">
              <a:solidFill>
                <a:srgbClr val="4D4D4C"/>
              </a:solidFill>
              <a:latin typeface="Trebuchet MS" panose="020B0603020202020204" pitchFamily="34" charset="0"/>
            </a:endParaRPr>
          </a:p>
          <a:p>
            <a:pPr marL="800100" lvl="2" indent="0">
              <a:buNone/>
              <a:defRPr/>
            </a:pPr>
            <a:endParaRPr lang="en-US" sz="19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US" sz="2100" b="1" dirty="0">
              <a:solidFill>
                <a:srgbClr val="4D4D4C"/>
              </a:solidFill>
              <a:latin typeface="Trebuchet MS" panose="020B0603020202020204" pitchFamily="34" charset="0"/>
            </a:endParaRPr>
          </a:p>
          <a:p>
            <a:pPr marL="342900" lvl="1" indent="0">
              <a:buNone/>
              <a:defRPr/>
            </a:pPr>
            <a:endParaRPr lang="en-US" sz="2100" b="1" dirty="0">
              <a:solidFill>
                <a:srgbClr val="4D4D4C"/>
              </a:solidFill>
              <a:latin typeface="Trebuchet MS" panose="020B0603020202020204" pitchFamily="34" charset="0"/>
            </a:endParaRPr>
          </a:p>
          <a:p>
            <a:pPr marL="1412875" lvl="1" indent="-1069975">
              <a:buBlip>
                <a:blip r:embed="rId3"/>
              </a:buBlip>
              <a:defRPr/>
            </a:pPr>
            <a:endParaRPr lang="en-CA" dirty="0">
              <a:solidFill>
                <a:schemeClr val="tx1"/>
              </a:solidFill>
            </a:endParaRPr>
          </a:p>
          <a:p>
            <a:pPr marL="1412875" lvl="1" indent="-1069975" defTabSz="914400">
              <a:spcBef>
                <a:spcPts val="500"/>
              </a:spcBef>
              <a:buBlip>
                <a:blip r:embed="rId3"/>
              </a:buBlip>
              <a:defRPr/>
            </a:pPr>
            <a:endParaRPr kumimoji="0" lang="en-US" sz="2400" b="1" i="0" u="none" strike="noStrike" kern="1200" cap="none" spc="0" normalizeH="0" baseline="0" noProof="0" dirty="0">
              <a:ln>
                <a:noFill/>
              </a:ln>
              <a:solidFill>
                <a:srgbClr val="4D4D4C"/>
              </a:solidFill>
              <a:effectLst/>
              <a:uLnTx/>
              <a:uFillTx/>
              <a:latin typeface="Trebuchet MS" panose="020B0603020202020204" pitchFamily="34" charset="0"/>
              <a:ea typeface="+mn-ea"/>
              <a:cs typeface="+mn-cs"/>
            </a:endParaRPr>
          </a:p>
        </p:txBody>
      </p:sp>
      <p:pic>
        <p:nvPicPr>
          <p:cNvPr id="6" name="Picture 5"/>
          <p:cNvPicPr>
            <a:picLocks noChangeAspect="1"/>
          </p:cNvPicPr>
          <p:nvPr/>
        </p:nvPicPr>
        <p:blipFill>
          <a:blip r:embed="rId4"/>
          <a:stretch>
            <a:fillRect/>
          </a:stretch>
        </p:blipFill>
        <p:spPr>
          <a:xfrm>
            <a:off x="1645167" y="3966358"/>
            <a:ext cx="4681538" cy="1031081"/>
          </a:xfrm>
          <a:prstGeom prst="rect">
            <a:avLst/>
          </a:prstGeom>
        </p:spPr>
      </p:pic>
      <p:cxnSp>
        <p:nvCxnSpPr>
          <p:cNvPr id="8" name="Straight Arrow Connector 7"/>
          <p:cNvCxnSpPr/>
          <p:nvPr/>
        </p:nvCxnSpPr>
        <p:spPr>
          <a:xfrm flipH="1">
            <a:off x="3232298" y="1084521"/>
            <a:ext cx="4167962" cy="3196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679405" y="1481470"/>
            <a:ext cx="5677786" cy="3000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57060" y="2395870"/>
            <a:ext cx="861238" cy="1885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32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DDC3-9E3F-42B8-93BC-760AF55253E4}"/>
              </a:ext>
            </a:extLst>
          </p:cNvPr>
          <p:cNvSpPr>
            <a:spLocks noGrp="1"/>
          </p:cNvSpPr>
          <p:nvPr>
            <p:ph type="title"/>
          </p:nvPr>
        </p:nvSpPr>
        <p:spPr/>
        <p:txBody>
          <a:bodyPr/>
          <a:lstStyle/>
          <a:p>
            <a:r>
              <a:rPr lang="en-US" dirty="0"/>
              <a:t>What’s Changing?</a:t>
            </a:r>
            <a:endParaRPr lang="en-CA" dirty="0"/>
          </a:p>
        </p:txBody>
      </p:sp>
      <p:sp>
        <p:nvSpPr>
          <p:cNvPr id="3" name="Slide Number Placeholder 2">
            <a:extLst>
              <a:ext uri="{FF2B5EF4-FFF2-40B4-BE49-F238E27FC236}">
                <a16:creationId xmlns:a16="http://schemas.microsoft.com/office/drawing/2014/main" id="{32848D3C-F161-48E6-8CB2-0152082EABFC}"/>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7</a:t>
            </a:fld>
            <a:endParaRPr lang="en-US" dirty="0"/>
          </a:p>
        </p:txBody>
      </p:sp>
      <p:sp>
        <p:nvSpPr>
          <p:cNvPr id="4" name="Text Placeholder 3">
            <a:extLst>
              <a:ext uri="{FF2B5EF4-FFF2-40B4-BE49-F238E27FC236}">
                <a16:creationId xmlns:a16="http://schemas.microsoft.com/office/drawing/2014/main" id="{BD467661-F1CE-4357-9700-F850F6B56759}"/>
              </a:ext>
            </a:extLst>
          </p:cNvPr>
          <p:cNvSpPr>
            <a:spLocks noGrp="1"/>
          </p:cNvSpPr>
          <p:nvPr>
            <p:ph type="body" sz="quarter" idx="11"/>
          </p:nvPr>
        </p:nvSpPr>
        <p:spPr>
          <a:xfrm>
            <a:off x="628650" y="2042160"/>
            <a:ext cx="7886700" cy="3271520"/>
          </a:xfrm>
          <a:ln w="38100">
            <a:solidFill>
              <a:srgbClr val="CC0633"/>
            </a:solidFill>
          </a:ln>
        </p:spPr>
        <p:txBody>
          <a:bodyPr/>
          <a:lstStyle/>
          <a:p>
            <a:pPr algn="ctr"/>
            <a:endParaRPr lang="en-US" sz="3200" dirty="0">
              <a:latin typeface="+mn-lt"/>
            </a:endParaRPr>
          </a:p>
          <a:p>
            <a:pPr algn="ctr"/>
            <a:r>
              <a:rPr lang="en-US" sz="3600" dirty="0">
                <a:latin typeface="+mn-lt"/>
              </a:rPr>
              <a:t>Research Accounting will be </a:t>
            </a:r>
            <a:r>
              <a:rPr lang="en-US" sz="3600" dirty="0">
                <a:solidFill>
                  <a:srgbClr val="CC0633"/>
                </a:solidFill>
                <a:latin typeface="+mn-lt"/>
              </a:rPr>
              <a:t>removed</a:t>
            </a:r>
            <a:r>
              <a:rPr lang="en-US" sz="3600" dirty="0">
                <a:latin typeface="+mn-lt"/>
              </a:rPr>
              <a:t> from the approval process for research expenditures to address most of these pain points. </a:t>
            </a:r>
          </a:p>
          <a:p>
            <a:pPr algn="ctr"/>
            <a:endParaRPr lang="en-CA" sz="4400" dirty="0"/>
          </a:p>
        </p:txBody>
      </p:sp>
    </p:spTree>
    <p:extLst>
      <p:ext uri="{BB962C8B-B14F-4D97-AF65-F5344CB8AC3E}">
        <p14:creationId xmlns:p14="http://schemas.microsoft.com/office/powerpoint/2010/main" val="37481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DDC3-9E3F-42B8-93BC-760AF55253E4}"/>
              </a:ext>
            </a:extLst>
          </p:cNvPr>
          <p:cNvSpPr>
            <a:spLocks noGrp="1"/>
          </p:cNvSpPr>
          <p:nvPr>
            <p:ph type="title"/>
          </p:nvPr>
        </p:nvSpPr>
        <p:spPr/>
        <p:txBody>
          <a:bodyPr/>
          <a:lstStyle/>
          <a:p>
            <a:r>
              <a:rPr lang="en-US" dirty="0"/>
              <a:t>Why are we here?</a:t>
            </a:r>
            <a:endParaRPr lang="en-CA" dirty="0"/>
          </a:p>
        </p:txBody>
      </p:sp>
      <p:sp>
        <p:nvSpPr>
          <p:cNvPr id="3" name="Slide Number Placeholder 2">
            <a:extLst>
              <a:ext uri="{FF2B5EF4-FFF2-40B4-BE49-F238E27FC236}">
                <a16:creationId xmlns:a16="http://schemas.microsoft.com/office/drawing/2014/main" id="{32848D3C-F161-48E6-8CB2-0152082EABFC}"/>
              </a:ext>
            </a:extLst>
          </p:cNvPr>
          <p:cNvSpPr>
            <a:spLocks noGrp="1"/>
          </p:cNvSpPr>
          <p:nvPr>
            <p:ph type="sldNum" sz="quarter" idx="10"/>
          </p:nvPr>
        </p:nvSpPr>
        <p:spPr/>
        <p:txBody>
          <a:bodyPr/>
          <a:lstStyle/>
          <a:p>
            <a:r>
              <a:rPr lang="en-US" dirty="0"/>
              <a:t>SIMON FRASER UNIVERSITY   </a:t>
            </a:r>
            <a:fld id="{45E0C454-F75C-A944-8BC1-78DA56BBB239}" type="slidenum">
              <a:rPr lang="en-US" smtClean="0"/>
              <a:pPr/>
              <a:t>8</a:t>
            </a:fld>
            <a:endParaRPr lang="en-US" dirty="0"/>
          </a:p>
        </p:txBody>
      </p:sp>
      <p:sp>
        <p:nvSpPr>
          <p:cNvPr id="4" name="Text Placeholder 3">
            <a:extLst>
              <a:ext uri="{FF2B5EF4-FFF2-40B4-BE49-F238E27FC236}">
                <a16:creationId xmlns:a16="http://schemas.microsoft.com/office/drawing/2014/main" id="{BD467661-F1CE-4357-9700-F850F6B56759}"/>
              </a:ext>
            </a:extLst>
          </p:cNvPr>
          <p:cNvSpPr>
            <a:spLocks noGrp="1"/>
          </p:cNvSpPr>
          <p:nvPr>
            <p:ph type="body" sz="quarter" idx="11"/>
          </p:nvPr>
        </p:nvSpPr>
        <p:spPr/>
        <p:txBody>
          <a:bodyPr/>
          <a:lstStyle/>
          <a:p>
            <a:pPr marL="457200" indent="-457200">
              <a:buClr>
                <a:srgbClr val="CC0633"/>
              </a:buClr>
              <a:buFont typeface="Arial" panose="020B0604020202020204" pitchFamily="34" charset="0"/>
              <a:buChar char="•"/>
            </a:pPr>
            <a:r>
              <a:rPr lang="en-US" sz="2000" b="0" dirty="0">
                <a:latin typeface="+mn-lt"/>
              </a:rPr>
              <a:t>To identify the </a:t>
            </a:r>
            <a:r>
              <a:rPr lang="en-US" sz="2000" dirty="0">
                <a:solidFill>
                  <a:schemeClr val="tx1">
                    <a:lumMod val="65000"/>
                    <a:lumOff val="35000"/>
                  </a:schemeClr>
                </a:solidFill>
                <a:latin typeface="+mn-lt"/>
              </a:rPr>
              <a:t>key changes </a:t>
            </a:r>
            <a:r>
              <a:rPr lang="en-US" sz="2000" b="0" dirty="0">
                <a:latin typeface="+mn-lt"/>
              </a:rPr>
              <a:t>in the </a:t>
            </a:r>
            <a:r>
              <a:rPr lang="en-US" sz="2000" dirty="0">
                <a:solidFill>
                  <a:schemeClr val="tx1">
                    <a:lumMod val="65000"/>
                    <a:lumOff val="35000"/>
                  </a:schemeClr>
                </a:solidFill>
                <a:latin typeface="+mn-lt"/>
              </a:rPr>
              <a:t>current and future state </a:t>
            </a:r>
            <a:r>
              <a:rPr lang="en-US" sz="2000" b="0" dirty="0">
                <a:latin typeface="+mn-lt"/>
              </a:rPr>
              <a:t>Research Expenditure Approval workflow processes </a:t>
            </a:r>
          </a:p>
          <a:p>
            <a:pPr marL="457200" indent="-457200">
              <a:buClr>
                <a:srgbClr val="CC0633"/>
              </a:buClr>
              <a:buFont typeface="Arial" panose="020B0604020202020204" pitchFamily="34" charset="0"/>
              <a:buChar char="•"/>
            </a:pPr>
            <a:r>
              <a:rPr lang="en-US" sz="2000" b="0" dirty="0">
                <a:latin typeface="+mn-lt"/>
              </a:rPr>
              <a:t>To highlight </a:t>
            </a:r>
            <a:r>
              <a:rPr lang="en-US" sz="2000" dirty="0">
                <a:solidFill>
                  <a:schemeClr val="tx1">
                    <a:lumMod val="65000"/>
                    <a:lumOff val="35000"/>
                  </a:schemeClr>
                </a:solidFill>
                <a:latin typeface="+mn-lt"/>
              </a:rPr>
              <a:t>roles and responsibilities</a:t>
            </a:r>
          </a:p>
          <a:p>
            <a:pPr marL="457200" indent="-457200">
              <a:buClr>
                <a:srgbClr val="CC0633"/>
              </a:buClr>
              <a:buFont typeface="Arial" panose="020B0604020202020204" pitchFamily="34" charset="0"/>
              <a:buChar char="•"/>
            </a:pPr>
            <a:r>
              <a:rPr lang="en-US" sz="2000" b="0" dirty="0">
                <a:latin typeface="+mn-lt"/>
              </a:rPr>
              <a:t>To provide an overview on how to </a:t>
            </a:r>
            <a:r>
              <a:rPr lang="en-US" sz="2000" dirty="0">
                <a:solidFill>
                  <a:schemeClr val="tx1">
                    <a:lumMod val="65000"/>
                    <a:lumOff val="35000"/>
                  </a:schemeClr>
                </a:solidFill>
                <a:latin typeface="+mn-lt"/>
              </a:rPr>
              <a:t>assess eligibility </a:t>
            </a:r>
            <a:r>
              <a:rPr lang="en-US" sz="2000" b="0" dirty="0">
                <a:latin typeface="+mn-lt"/>
              </a:rPr>
              <a:t>of expenses based on the principles, directives policies and agreement terms through specific examples</a:t>
            </a:r>
          </a:p>
          <a:p>
            <a:pPr marL="457200" indent="-457200">
              <a:buClr>
                <a:srgbClr val="CC0633"/>
              </a:buClr>
              <a:buFont typeface="Arial" panose="020B0604020202020204" pitchFamily="34" charset="0"/>
              <a:buChar char="•"/>
            </a:pPr>
            <a:r>
              <a:rPr lang="en-US" sz="2000" b="0" dirty="0">
                <a:latin typeface="Calibri" panose="020F0502020204030204"/>
              </a:rPr>
              <a:t>To ensure that the research expenditure approval process across the university is </a:t>
            </a:r>
            <a:r>
              <a:rPr lang="en-US" sz="2000" dirty="0">
                <a:solidFill>
                  <a:schemeClr val="tx1">
                    <a:lumMod val="65000"/>
                    <a:lumOff val="35000"/>
                  </a:schemeClr>
                </a:solidFill>
                <a:latin typeface="Calibri" panose="020F0502020204030204"/>
              </a:rPr>
              <a:t>consistent</a:t>
            </a:r>
            <a:r>
              <a:rPr lang="en-US" sz="2000" b="0" dirty="0">
                <a:latin typeface="Calibri" panose="020F0502020204030204"/>
              </a:rPr>
              <a:t> and mitigates the community’s pain points</a:t>
            </a:r>
            <a:endParaRPr lang="en-US" sz="2000" b="0" dirty="0">
              <a:latin typeface="+mn-lt"/>
            </a:endParaRPr>
          </a:p>
          <a:p>
            <a:endParaRPr lang="en-CA" dirty="0"/>
          </a:p>
        </p:txBody>
      </p:sp>
    </p:spTree>
    <p:extLst>
      <p:ext uri="{BB962C8B-B14F-4D97-AF65-F5344CB8AC3E}">
        <p14:creationId xmlns:p14="http://schemas.microsoft.com/office/powerpoint/2010/main" val="34803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CA4-480E-6F49-BDE2-65960F2A4A9F}"/>
              </a:ext>
            </a:extLst>
          </p:cNvPr>
          <p:cNvSpPr>
            <a:spLocks noGrp="1"/>
          </p:cNvSpPr>
          <p:nvPr>
            <p:ph type="title"/>
          </p:nvPr>
        </p:nvSpPr>
        <p:spPr>
          <a:xfrm>
            <a:off x="628650" y="706045"/>
            <a:ext cx="7886700" cy="695008"/>
          </a:xfrm>
        </p:spPr>
        <p:txBody>
          <a:bodyPr/>
          <a:lstStyle/>
          <a:p>
            <a:r>
              <a:rPr lang="en-US" dirty="0"/>
              <a:t>Training Objectives</a:t>
            </a:r>
            <a:br>
              <a:rPr lang="en-US" dirty="0"/>
            </a:br>
            <a:r>
              <a:rPr lang="en-US" dirty="0"/>
              <a:t/>
            </a:r>
            <a:br>
              <a:rPr lang="en-US" dirty="0"/>
            </a:br>
            <a:endParaRPr lang="en-US" dirty="0"/>
          </a:p>
        </p:txBody>
      </p:sp>
      <p:sp>
        <p:nvSpPr>
          <p:cNvPr id="3" name="Text Placeholder 2"/>
          <p:cNvSpPr>
            <a:spLocks noGrp="1"/>
          </p:cNvSpPr>
          <p:nvPr>
            <p:ph type="body" sz="quarter" idx="13"/>
          </p:nvPr>
        </p:nvSpPr>
        <p:spPr>
          <a:xfrm>
            <a:off x="628650" y="1577545"/>
            <a:ext cx="8068310" cy="3765478"/>
          </a:xfrm>
        </p:spPr>
        <p:txBody>
          <a:bodyPr/>
          <a:lstStyle/>
          <a:p>
            <a:pPr marL="0" indent="0">
              <a:buClr>
                <a:srgbClr val="CC0633"/>
              </a:buClr>
              <a:buNone/>
            </a:pPr>
            <a:r>
              <a:rPr lang="en-US" b="0" dirty="0">
                <a:latin typeface="+mn-lt"/>
              </a:rPr>
              <a:t>By the end of this session, you will be better equipped to make decisions related to research expenditure approvals by: </a:t>
            </a:r>
          </a:p>
          <a:p>
            <a:pPr>
              <a:buClr>
                <a:srgbClr val="CC0633"/>
              </a:buClr>
              <a:buFont typeface="Wingdings" panose="05000000000000000000" pitchFamily="2" charset="2"/>
              <a:buChar char="Ø"/>
            </a:pPr>
            <a:r>
              <a:rPr lang="en-US" sz="2400" dirty="0">
                <a:latin typeface="+mn-lt"/>
              </a:rPr>
              <a:t>Understanding additional sponsor requirements specific to your faculty  </a:t>
            </a:r>
          </a:p>
          <a:p>
            <a:pPr>
              <a:buClr>
                <a:srgbClr val="CC0633"/>
              </a:buClr>
              <a:buFont typeface="Wingdings" panose="05000000000000000000" pitchFamily="2" charset="2"/>
              <a:buChar char="Ø"/>
            </a:pPr>
            <a:r>
              <a:rPr lang="en-US" sz="2400" dirty="0">
                <a:latin typeface="+mn-lt"/>
              </a:rPr>
              <a:t>Using walkthrough examples of compliance review </a:t>
            </a:r>
          </a:p>
          <a:p>
            <a:pPr>
              <a:buClr>
                <a:srgbClr val="CC0633"/>
              </a:buClr>
              <a:buFont typeface="Wingdings" panose="05000000000000000000" pitchFamily="2" charset="2"/>
              <a:buChar char="Ø"/>
            </a:pPr>
            <a:r>
              <a:rPr lang="en-US" sz="2400" dirty="0">
                <a:latin typeface="+mn-lt"/>
              </a:rPr>
              <a:t>Providing additional resources for support - such as summary sheets, links to online resources, etc.  </a:t>
            </a:r>
            <a:endParaRPr lang="en-US" sz="1600" dirty="0">
              <a:latin typeface="+mn-lt"/>
            </a:endParaRPr>
          </a:p>
        </p:txBody>
      </p:sp>
      <p:sp>
        <p:nvSpPr>
          <p:cNvPr id="4" name="Slide Number Placeholder 3">
            <a:extLst>
              <a:ext uri="{FF2B5EF4-FFF2-40B4-BE49-F238E27FC236}">
                <a16:creationId xmlns:a16="http://schemas.microsoft.com/office/drawing/2014/main" id="{28AE1352-5EAF-4F15-83DF-4138598DC4D5}"/>
              </a:ext>
            </a:extLst>
          </p:cNvPr>
          <p:cNvSpPr>
            <a:spLocks noGrp="1"/>
          </p:cNvSpPr>
          <p:nvPr>
            <p:ph type="sldNum" sz="quarter" idx="12"/>
          </p:nvPr>
        </p:nvSpPr>
        <p:spPr/>
        <p:txBody>
          <a:bodyPr/>
          <a:lstStyle/>
          <a:p>
            <a:r>
              <a:rPr lang="en-US"/>
              <a:t>SIMON FRASER UNIVERSITY   </a:t>
            </a:r>
            <a:fld id="{45E0C454-F75C-A944-8BC1-78DA56BBB239}" type="slidenum">
              <a:rPr lang="en-US" smtClean="0"/>
              <a:pPr/>
              <a:t>9</a:t>
            </a:fld>
            <a:endParaRPr lang="en-US" dirty="0"/>
          </a:p>
        </p:txBody>
      </p:sp>
    </p:spTree>
    <p:extLst>
      <p:ext uri="{BB962C8B-B14F-4D97-AF65-F5344CB8AC3E}">
        <p14:creationId xmlns:p14="http://schemas.microsoft.com/office/powerpoint/2010/main" val="29567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Onl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eline visual mock ups (Dan)_SS  -  ver 1[1]  -  Read-Only" id="{2E491327-8589-EF4E-99B1-4128BDC5CD67}" vid="{DF4B6690-5A16-7B4E-9916-093430F3D32D}"/>
    </a:ext>
  </a:extLst>
</a:theme>
</file>

<file path=ppt/theme/theme7.xml><?xml version="1.0" encoding="utf-8"?>
<a:theme xmlns:a="http://schemas.openxmlformats.org/drawingml/2006/main" name="4_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ebc213a-38e7-4133-aa23-336c84f9276a">YDJYK34XF2TM-2122081513-1089</_dlc_DocId>
    <_dlc_DocIdUrl xmlns="7ebc213a-38e7-4133-aa23-336c84f9276a">
      <Url>https://sharepoint.sfu.ca/sites/its/pmo/2019-0009/ProjectCosting/_layouts/15/DocIdRedir.aspx?ID=YDJYK34XF2TM-2122081513-1089</Url>
      <Description>YDJYK34XF2TM-2122081513-1089</Description>
    </_dlc_DocIdUrl>
    <Project_x0020_Phase xmlns="7f0970eb-09af-4d42-9211-f48f0c329834">5A. Train</Project_x0020_Phase>
    <Sub_x0020_Category xmlns="7f0970eb-09af-4d42-9211-f48f0c329834">Workflow</Sub_x0020_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15237BC16A9A4981768C6173ED8DA5" ma:contentTypeVersion="4" ma:contentTypeDescription="Create a new document." ma:contentTypeScope="" ma:versionID="d77c47c8f7e0b5ceb83b96650b55fb5d">
  <xsd:schema xmlns:xsd="http://www.w3.org/2001/XMLSchema" xmlns:xs="http://www.w3.org/2001/XMLSchema" xmlns:p="http://schemas.microsoft.com/office/2006/metadata/properties" xmlns:ns1="7f0970eb-09af-4d42-9211-f48f0c329834" xmlns:ns3="7ebc213a-38e7-4133-aa23-336c84f9276a" targetNamespace="http://schemas.microsoft.com/office/2006/metadata/properties" ma:root="true" ma:fieldsID="8b26a842f1a8707b76ee63bd884765bc" ns1:_="" ns3:_="">
    <xsd:import namespace="7f0970eb-09af-4d42-9211-f48f0c329834"/>
    <xsd:import namespace="7ebc213a-38e7-4133-aa23-336c84f9276a"/>
    <xsd:element name="properties">
      <xsd:complexType>
        <xsd:sequence>
          <xsd:element name="documentManagement">
            <xsd:complexType>
              <xsd:all>
                <xsd:element ref="ns1:Project_x0020_Phase"/>
                <xsd:element ref="ns3:_dlc_DocId" minOccurs="0"/>
                <xsd:element ref="ns3:_dlc_DocIdUrl" minOccurs="0"/>
                <xsd:element ref="ns3:_dlc_DocIdPersistId" minOccurs="0"/>
                <xsd:element ref="ns3:SharedWithUsers" minOccurs="0"/>
                <xsd:element ref="ns1:Sub_x0020_Category"/>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0970eb-09af-4d42-9211-f48f0c329834" elementFormDefault="qualified">
    <xsd:import namespace="http://schemas.microsoft.com/office/2006/documentManagement/types"/>
    <xsd:import namespace="http://schemas.microsoft.com/office/infopath/2007/PartnerControls"/>
    <xsd:element name="Project_x0020_Phase" ma:index="0" ma:displayName="Project Phase" ma:format="Dropdown" ma:internalName="Project_x0020_Phase">
      <xsd:simpleType>
        <xsd:restriction base="dms:Choice">
          <xsd:enumeration value="1. Initiate and Plan"/>
          <xsd:enumeration value="1A. Research"/>
          <xsd:enumeration value="1B. Current State"/>
          <xsd:enumeration value="2. Requirements"/>
          <xsd:enumeration value="3. Design"/>
          <xsd:enumeration value="4. Build"/>
          <xsd:enumeration value="4A. Conversion"/>
          <xsd:enumeration value="5. Test"/>
          <xsd:enumeration value="5A. Train"/>
          <xsd:enumeration value="6. Deploy"/>
          <xsd:enumeration value="7. Close"/>
          <xsd:enumeration value="8. Post Go-Live Issues"/>
        </xsd:restriction>
      </xsd:simpleType>
    </xsd:element>
    <xsd:element name="Sub_x0020_Category" ma:index="13" ma:displayName="Sub Category" ma:default="Specifications" ma:format="Dropdown" ma:internalName="Sub_x0020_Category">
      <xsd:simpleType>
        <xsd:restriction base="dms:Choice">
          <xsd:enumeration value="N/A"/>
          <xsd:enumeration value="OCM-Strategy"/>
          <xsd:enumeration value="OCM-Communications"/>
          <xsd:enumeration value="OCM-Change Champions"/>
          <xsd:enumeration value="OCM-Impact Assessment"/>
          <xsd:enumeration value="OCM-Readiness Assessment"/>
          <xsd:enumeration value="OCM-Stakeholders"/>
          <xsd:enumeration value="Specifications"/>
          <xsd:enumeration value="Technical Specifications"/>
          <xsd:enumeration value="Report Specifications"/>
          <xsd:enumeration value="Security Design"/>
          <xsd:enumeration value="Query List"/>
          <xsd:enumeration value="Configuration"/>
          <xsd:enumeration value="FAST"/>
          <xsd:enumeration value="Functional-Integration Testing - Cycle 1"/>
          <xsd:enumeration value="Functional-Integration Testing - Cycle 2"/>
          <xsd:enumeration value="Functional-Integration Testing - Cycle 3"/>
          <xsd:enumeration value="Functional-Integration Testing - Cycle 4"/>
          <xsd:enumeration value="Conversion PM4-Oct Refresh"/>
          <xsd:enumeration value="Conversion-PM4 Nov Refresh"/>
          <xsd:enumeration value="Conversion-Data Conversion Files"/>
          <xsd:enumeration value="Conversion-PM4 Full Reload Files"/>
          <xsd:enumeration value="Conversion-PM4 Sept Refresh"/>
          <xsd:enumeration value="Conversion-PM4 Nov Refresh"/>
          <xsd:enumeration value="Conversion-PM4 UAT Source Data Files"/>
          <xsd:enumeration value="Conversion-Projects Added After UAT Snapshot 10Nov21"/>
          <xsd:enumeration value="Conversion-PM3 Data files cycle 3"/>
          <xsd:enumeration value="Conversion Cycle 2-Uploaded Data sheets"/>
          <xsd:enumeration value="Conversion-Mini Conversion Trial"/>
          <xsd:enumeration value="Conversion-Excel to CI"/>
          <xsd:enumeration value="Conversion-Verification"/>
          <xsd:enumeration value="Conversion-Stage"/>
          <xsd:enumeration value="User Acceptance Testing"/>
          <xsd:enumeration value="Prod Verification Files"/>
          <xsd:enumeration value="Lessons Learned"/>
          <xsd:enumeration value="Transition to Ops"/>
          <xsd:enumeration value="Workflow"/>
        </xsd:restriction>
      </xsd:simpleType>
    </xsd:element>
  </xsd:schema>
  <xsd:schema xmlns:xsd="http://www.w3.org/2001/XMLSchema" xmlns:xs="http://www.w3.org/2001/XMLSchema" xmlns:dms="http://schemas.microsoft.com/office/2006/documentManagement/types" xmlns:pc="http://schemas.microsoft.com/office/infopath/2007/PartnerControls" targetNamespace="7ebc213a-38e7-4133-aa23-336c84f9276a" elementFormDefault="qualified">
    <xsd:import namespace="http://schemas.microsoft.com/office/2006/documentManagement/types"/>
    <xsd:import namespace="http://schemas.microsoft.com/office/infopath/2007/PartnerControls"/>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53C499-BC9D-4CB3-AD43-03375D0C7931}">
  <ds:schemaRefs>
    <ds:schemaRef ds:uri="7ebc213a-38e7-4133-aa23-336c84f9276a"/>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f0970eb-09af-4d42-9211-f48f0c329834"/>
    <ds:schemaRef ds:uri="http://www.w3.org/XML/1998/namespace"/>
    <ds:schemaRef ds:uri="http://purl.org/dc/dcmitype/"/>
  </ds:schemaRefs>
</ds:datastoreItem>
</file>

<file path=customXml/itemProps2.xml><?xml version="1.0" encoding="utf-8"?>
<ds:datastoreItem xmlns:ds="http://schemas.openxmlformats.org/officeDocument/2006/customXml" ds:itemID="{5827FA3B-70DB-4D18-BC3F-1A562E524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0970eb-09af-4d42-9211-f48f0c329834"/>
    <ds:schemaRef ds:uri="7ebc213a-38e7-4133-aa23-336c84f92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6DD042-58B4-4D89-B952-0D1B2687CD7E}">
  <ds:schemaRefs>
    <ds:schemaRef ds:uri="http://schemas.microsoft.com/sharepoint/v3/contenttype/forms"/>
  </ds:schemaRefs>
</ds:datastoreItem>
</file>

<file path=customXml/itemProps4.xml><?xml version="1.0" encoding="utf-8"?>
<ds:datastoreItem xmlns:ds="http://schemas.openxmlformats.org/officeDocument/2006/customXml" ds:itemID="{633F1DC9-80AE-49F5-B79D-666AA7A250C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60853</TotalTime>
  <Words>5091</Words>
  <Application>Microsoft Office PowerPoint</Application>
  <PresentationFormat>On-screen Show (4:3)</PresentationFormat>
  <Paragraphs>904</Paragraphs>
  <Slides>67</Slides>
  <Notes>62</Notes>
  <HiddenSlides>17</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67</vt:i4>
      </vt:variant>
    </vt:vector>
  </HeadingPairs>
  <TitlesOfParts>
    <vt:vector size="84" baseType="lpstr">
      <vt:lpstr>Arial</vt:lpstr>
      <vt:lpstr>Calibri</vt:lpstr>
      <vt:lpstr>Impact</vt:lpstr>
      <vt:lpstr>Segoe UI Historic</vt:lpstr>
      <vt:lpstr>STIXGeneral-Regular</vt:lpstr>
      <vt:lpstr>Tahoma</vt:lpstr>
      <vt:lpstr>Times</vt:lpstr>
      <vt:lpstr>Times New Roman</vt:lpstr>
      <vt:lpstr>Trebuchet MS</vt:lpstr>
      <vt:lpstr>Wingdings</vt:lpstr>
      <vt:lpstr>Title Page Slides</vt:lpstr>
      <vt:lpstr>Body Copy Slides</vt:lpstr>
      <vt:lpstr>Image Only Slides</vt:lpstr>
      <vt:lpstr>1_Body Copy Slides</vt:lpstr>
      <vt:lpstr>Image Only Slide</vt:lpstr>
      <vt:lpstr>2_Body Copy Slides</vt:lpstr>
      <vt:lpstr>4_Body Copy Slides</vt:lpstr>
      <vt:lpstr>Research Enterprise System (RES) Program:    Research Expenditure Approval Workflow Transition – Compliance Training </vt:lpstr>
      <vt:lpstr>LEARNING JOURNEY</vt:lpstr>
      <vt:lpstr>RESEARCH ENTERPRISE SYSTEM (RES) PROGRAM  BACKGROUND</vt:lpstr>
      <vt:lpstr>What is the RES Program?</vt:lpstr>
      <vt:lpstr>PowerPoint Presentation</vt:lpstr>
      <vt:lpstr>Background and Challenges</vt:lpstr>
      <vt:lpstr>What’s Changing?</vt:lpstr>
      <vt:lpstr>Why are we here?</vt:lpstr>
      <vt:lpstr>Training Objectives  </vt:lpstr>
      <vt:lpstr>What is the Pilot Period?</vt:lpstr>
      <vt:lpstr>CHANGES TO  RESEARCH EXPENDITURE APPROVAL PROCESS </vt:lpstr>
      <vt:lpstr>Key Roles and Responsibilities</vt:lpstr>
      <vt:lpstr>Process Flows - Overview</vt:lpstr>
      <vt:lpstr>Manual Workflows</vt:lpstr>
      <vt:lpstr>Manual Workflows</vt:lpstr>
      <vt:lpstr>Manual Workflows</vt:lpstr>
      <vt:lpstr>Manual Workflows</vt:lpstr>
      <vt:lpstr>Automated Approval Workflow Current State</vt:lpstr>
      <vt:lpstr>Automated Approval Workflow Future State</vt:lpstr>
      <vt:lpstr>Faculty and Finance’s Role</vt:lpstr>
      <vt:lpstr>Research Accounting’s Role </vt:lpstr>
      <vt:lpstr>SPONSOR  COMPLIANCE TRAINING</vt:lpstr>
      <vt:lpstr>What Does Compliance Approval mean?</vt:lpstr>
      <vt:lpstr>Compliance With Sponsor Requirements</vt:lpstr>
      <vt:lpstr>Sponsor-Specific Requirements</vt:lpstr>
      <vt:lpstr>QUESTIONS?</vt:lpstr>
      <vt:lpstr>WALKTHROUGH  PROJECT EXAMPLES</vt:lpstr>
      <vt:lpstr>WALKTHROUGH PROJECT EXAMPLES</vt:lpstr>
      <vt:lpstr>EXAMPLE #1  PROJECT  SET-UP NOTES </vt:lpstr>
      <vt:lpstr>Project Set-up Notes Process</vt:lpstr>
      <vt:lpstr>Key Considerations for Active Projects </vt:lpstr>
      <vt:lpstr>Key Considerations for Active Projects </vt:lpstr>
      <vt:lpstr>Example #1 - Project Set-up Notes</vt:lpstr>
      <vt:lpstr>Example #1 - Project Set-up Notes Con’t</vt:lpstr>
      <vt:lpstr>Example #1 - Project Set-up Notes Con’t</vt:lpstr>
      <vt:lpstr>Example #1 - Project Set-up Notes Con’t</vt:lpstr>
      <vt:lpstr>Example #1 - Project Set-up Notes Con’t</vt:lpstr>
      <vt:lpstr>Example #1 - Project Set-up Notes Con’t</vt:lpstr>
      <vt:lpstr>Example #1 - Project Set-up Notes Con’t</vt:lpstr>
      <vt:lpstr>Example #1 - Project Set-up Notes Con’t</vt:lpstr>
      <vt:lpstr>Example #1 - Project Set-up Notes Con’t</vt:lpstr>
      <vt:lpstr>Example #1 - Project Set-up Notes Con’t</vt:lpstr>
      <vt:lpstr>EXAMPLE #2  EXPENSE APPROVAL: Consideration by Budget Line Item </vt:lpstr>
      <vt:lpstr>Example #2 – Expense Approval  Consideration by Budget Line Item</vt:lpstr>
      <vt:lpstr>Compliance With Sponsor Requirements</vt:lpstr>
      <vt:lpstr>Compliance With Sponsor Requirements</vt:lpstr>
      <vt:lpstr>Compliance With Sponsor Requirements</vt:lpstr>
      <vt:lpstr>EXAMPLE #3  EXPENSE APPROVAL: CONSIDERATION BY AMOUNT OF  BUDGET LINE ITEM </vt:lpstr>
      <vt:lpstr>Compliance With Sponsor Requirements</vt:lpstr>
      <vt:lpstr>Compliance With Sponsor Requirements</vt:lpstr>
      <vt:lpstr>Compliance With Sponsor Requirements</vt:lpstr>
      <vt:lpstr>Compliance With Sponsor Requirements</vt:lpstr>
      <vt:lpstr>Compliance With Sponsor Requirements</vt:lpstr>
      <vt:lpstr>EXAMPLE #4  EXPENSE APPROVAL: CONSIDERATION BY SPECIFIC  BUDGET COST </vt:lpstr>
      <vt:lpstr>Compliance With Sponsor Requirements</vt:lpstr>
      <vt:lpstr>THANK YOU!</vt:lpstr>
      <vt:lpstr>FREQUENTLY  ASKED QUESTIONS (FAQS)</vt:lpstr>
      <vt:lpstr>Research Funding Cycle</vt:lpstr>
      <vt:lpstr>RESOURCES  AND SUPPORT </vt:lpstr>
      <vt:lpstr>SUMMARY SHEET EXAMPLES</vt:lpstr>
      <vt:lpstr>SUMMARY SHEET EXAMPLES</vt:lpstr>
      <vt:lpstr>ADDITIONAL RESOURCES</vt:lpstr>
      <vt:lpstr>Next Steps</vt:lpstr>
      <vt:lpstr>QUESTIONS &amp; FEEDBACK</vt:lpstr>
      <vt:lpstr>Appendix </vt:lpstr>
      <vt:lpstr>Tri-Agency Awards</vt:lpstr>
      <vt:lpstr>Tri-Agency Awards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 Project Costing - Research Expenditure Approval Training - November 2022</dc:title>
  <dc:creator>Microsoft Office User</dc:creator>
  <cp:lastModifiedBy>Leeann Liew</cp:lastModifiedBy>
  <cp:revision>1379</cp:revision>
  <cp:lastPrinted>2022-10-05T19:44:25Z</cp:lastPrinted>
  <dcterms:created xsi:type="dcterms:W3CDTF">2019-03-19T21:21:49Z</dcterms:created>
  <dcterms:modified xsi:type="dcterms:W3CDTF">2023-06-26T17:00:51Z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0x010100A215237BC16A9A4981768C6173ED8DA5</vt:lpwstr>
  </property>
  <property fmtid="{D5CDD505-2E9C-101B-9397-08002B2CF9AE}" pid="3" name="_dlc_DocIdItemGuid">
    <vt:lpwstr>bcd84ab1-6fda-4668-9624-37e7e435f865</vt:lpwstr>
  </property>
</Properties>
</file>