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8" r:id="rId1"/>
  </p:sldMasterIdLst>
  <p:notesMasterIdLst>
    <p:notesMasterId r:id="rId24"/>
  </p:notesMasterIdLst>
  <p:handoutMasterIdLst>
    <p:handoutMasterId r:id="rId25"/>
  </p:handoutMasterIdLst>
  <p:sldIdLst>
    <p:sldId id="268" r:id="rId2"/>
    <p:sldId id="326" r:id="rId3"/>
    <p:sldId id="327" r:id="rId4"/>
    <p:sldId id="328" r:id="rId5"/>
    <p:sldId id="319" r:id="rId6"/>
    <p:sldId id="320" r:id="rId7"/>
    <p:sldId id="321" r:id="rId8"/>
    <p:sldId id="322" r:id="rId9"/>
    <p:sldId id="269" r:id="rId10"/>
    <p:sldId id="324" r:id="rId11"/>
    <p:sldId id="325" r:id="rId12"/>
    <p:sldId id="330" r:id="rId13"/>
    <p:sldId id="323" r:id="rId14"/>
    <p:sldId id="329" r:id="rId15"/>
    <p:sldId id="303" r:id="rId16"/>
    <p:sldId id="304" r:id="rId17"/>
    <p:sldId id="305" r:id="rId18"/>
    <p:sldId id="295" r:id="rId19"/>
    <p:sldId id="318" r:id="rId20"/>
    <p:sldId id="331" r:id="rId21"/>
    <p:sldId id="290" r:id="rId22"/>
    <p:sldId id="309" r:id="rId23"/>
  </p:sldIdLst>
  <p:sldSz cx="9144000" cy="6858000" type="screen4x3"/>
  <p:notesSz cx="6858000" cy="8915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9667" autoAdjust="0"/>
  </p:normalViewPr>
  <p:slideViewPr>
    <p:cSldViewPr>
      <p:cViewPr>
        <p:scale>
          <a:sx n="75" d="100"/>
          <a:sy n="75" d="100"/>
        </p:scale>
        <p:origin x="-10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1764" y="-84"/>
      </p:cViewPr>
      <p:guideLst>
        <p:guide orient="horz" pos="280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58371" name="Rectangle 3"/>
          <p:cNvSpPr>
            <a:spLocks noGrp="1" noChangeArrowheads="1"/>
          </p:cNvSpPr>
          <p:nvPr>
            <p:ph type="dt" sz="quarter" idx="1"/>
          </p:nvPr>
        </p:nvSpPr>
        <p:spPr bwMode="auto">
          <a:xfrm>
            <a:off x="388620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58372" name="Rectangle 4"/>
          <p:cNvSpPr>
            <a:spLocks noGrp="1" noChangeArrowheads="1"/>
          </p:cNvSpPr>
          <p:nvPr>
            <p:ph type="ftr" sz="quarter" idx="2"/>
          </p:nvPr>
        </p:nvSpPr>
        <p:spPr bwMode="auto">
          <a:xfrm>
            <a:off x="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58373" name="Rectangle 5"/>
          <p:cNvSpPr>
            <a:spLocks noGrp="1" noChangeArrowheads="1"/>
          </p:cNvSpPr>
          <p:nvPr>
            <p:ph type="sldNum" sz="quarter" idx="3"/>
          </p:nvPr>
        </p:nvSpPr>
        <p:spPr bwMode="auto">
          <a:xfrm>
            <a:off x="388620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B69D6836-112B-4613-BF80-08ADDFE8AA2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6147" name="Rectangle 3"/>
          <p:cNvSpPr>
            <a:spLocks noGrp="1" noChangeArrowheads="1"/>
          </p:cNvSpPr>
          <p:nvPr>
            <p:ph type="dt" idx="1"/>
          </p:nvPr>
        </p:nvSpPr>
        <p:spPr bwMode="auto">
          <a:xfrm>
            <a:off x="388620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6148" name="Rectangle 4"/>
          <p:cNvSpPr>
            <a:spLocks noGrp="1" noRot="1" noChangeAspect="1" noChangeArrowheads="1" noTextEdit="1"/>
          </p:cNvSpPr>
          <p:nvPr>
            <p:ph type="sldImg" idx="2"/>
          </p:nvPr>
        </p:nvSpPr>
        <p:spPr bwMode="auto">
          <a:xfrm>
            <a:off x="1200150" y="668338"/>
            <a:ext cx="4457700" cy="3343275"/>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914400" y="4235450"/>
            <a:ext cx="5029200" cy="4011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6151" name="Rectangle 7"/>
          <p:cNvSpPr>
            <a:spLocks noGrp="1" noChangeArrowheads="1"/>
          </p:cNvSpPr>
          <p:nvPr>
            <p:ph type="sldNum" sz="quarter" idx="5"/>
          </p:nvPr>
        </p:nvSpPr>
        <p:spPr bwMode="auto">
          <a:xfrm>
            <a:off x="388620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r>
              <a:rPr lang="en-US"/>
              <a:t>9.</a:t>
            </a:r>
            <a:fld id="{3B88BD18-3423-4DB8-BC0F-2F3CEE4FF8D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r>
              <a:rPr lang="en-US" smtClean="0"/>
              <a:t>9.</a:t>
            </a:r>
            <a:fld id="{3B88BD18-3423-4DB8-BC0F-2F3CEE4FF8D5}"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9.</a:t>
            </a:r>
            <a:fld id="{A2DCDC22-7FDB-42AD-8B38-AB990A437AD0}" type="slidenum">
              <a:rPr lang="en-US"/>
              <a:pPr/>
              <a:t>8</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r>
              <a:rPr lang="en-US"/>
              <a:t>The MACRS percentages are given in Table 10.7 on page 313.</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AC3F9A9-E067-4AFF-B3D8-9D8B1029648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87D1AB1-C3DA-43AC-9920-89F2651ED3F9}"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475D67F-C00C-4D87-81AF-35AED98FFB4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15824" y="671009"/>
            <a:ext cx="8578494" cy="5375287"/>
          </a:xfrm>
        </p:spPr>
        <p:txBody>
          <a:bodyPr lIns="98764" tIns="49382" rIns="98764" bIns="4938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Slide Number Placeholder 2"/>
          <p:cNvSpPr>
            <a:spLocks noGrp="1"/>
          </p:cNvSpPr>
          <p:nvPr>
            <p:ph type="sldNum" sz="quarter" idx="10"/>
          </p:nvPr>
        </p:nvSpPr>
        <p:spPr>
          <a:xfrm>
            <a:off x="6552925" y="6244712"/>
            <a:ext cx="2134702" cy="476200"/>
          </a:xfrm>
        </p:spPr>
        <p:txBody>
          <a:bodyPr lIns="98764" tIns="49382" rIns="98764" bIns="49382"/>
          <a:lstStyle>
            <a:lvl1pPr>
              <a:defRPr/>
            </a:lvl1pPr>
          </a:lstStyle>
          <a:p>
            <a:fld id="{5C45520D-3A6B-4E54-9D10-1E2B48DF800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19DADF6-6AA5-4F73-9B93-6963835D85F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B315043-8581-4D1E-8BF1-090A650A03D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465CE26-9651-40B9-916D-D3C8F50431B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EC5732D-4C56-491B-859D-E49B99A0147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C842C6D-0C95-4718-926E-12E541D218B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0E3A49C-AC01-48B5-8340-A2EA9DE7AD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2DCA6B8-CA1E-4D23-BD34-BBE7B4CE56E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5B36A9E-3941-452D-BB7C-2BCBDE4E58F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EC4E063-0D00-434E-BB52-75BBFEA80CB7}" type="slidenum">
              <a:rPr lang="en-US" smtClean="0"/>
              <a:pPr/>
              <a:t>‹#›</a:t>
            </a:fld>
            <a:endParaRPr lang="en-US"/>
          </a:p>
        </p:txBody>
      </p:sp>
      <p:sp>
        <p:nvSpPr>
          <p:cNvPr id="11" name="Rectangle 72"/>
          <p:cNvSpPr>
            <a:spLocks noChangeArrowheads="1"/>
          </p:cNvSpPr>
          <p:nvPr userDrawn="1"/>
        </p:nvSpPr>
        <p:spPr bwMode="auto">
          <a:xfrm>
            <a:off x="0" y="0"/>
            <a:ext cx="571500" cy="6835775"/>
          </a:xfrm>
          <a:prstGeom prst="rect">
            <a:avLst/>
          </a:prstGeom>
          <a:solidFill>
            <a:schemeClr val="bg1"/>
          </a:solidFill>
          <a:ln w="9525">
            <a:solidFill>
              <a:schemeClr val="bg1"/>
            </a:solidFill>
            <a:miter lim="800000"/>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4.xml"/><Relationship Id="rId1" Type="http://schemas.openxmlformats.org/officeDocument/2006/relationships/vmlDrawing" Target="../drawings/vmlDrawing2.v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p:txBody>
          <a:bodyPr/>
          <a:lstStyle/>
          <a:p>
            <a:pPr>
              <a:lnSpc>
                <a:spcPct val="90000"/>
              </a:lnSpc>
            </a:pPr>
            <a:r>
              <a:rPr lang="en-US" sz="2800" dirty="0"/>
              <a:t>The depreciation expense used for capital budgeting should be the depreciation schedule required by the </a:t>
            </a:r>
            <a:r>
              <a:rPr lang="en-US" sz="2800" dirty="0" smtClean="0"/>
              <a:t>Revenue Canada </a:t>
            </a:r>
            <a:r>
              <a:rPr lang="en-US" sz="2800" dirty="0"/>
              <a:t>for tax purposes</a:t>
            </a:r>
          </a:p>
          <a:p>
            <a:pPr>
              <a:lnSpc>
                <a:spcPct val="90000"/>
              </a:lnSpc>
            </a:pPr>
            <a:r>
              <a:rPr lang="en-US" sz="2800" dirty="0"/>
              <a:t>Depreciation itself is a non-cash expense; consequently, it is only relevant because it affects taxes</a:t>
            </a:r>
          </a:p>
          <a:p>
            <a:pPr>
              <a:lnSpc>
                <a:spcPct val="90000"/>
              </a:lnSpc>
            </a:pPr>
            <a:r>
              <a:rPr lang="en-US" sz="2800" dirty="0"/>
              <a:t>Depreciation tax shield = DT</a:t>
            </a:r>
          </a:p>
          <a:p>
            <a:pPr lvl="1">
              <a:lnSpc>
                <a:spcPct val="90000"/>
              </a:lnSpc>
            </a:pPr>
            <a:r>
              <a:rPr lang="en-US" sz="2400" dirty="0"/>
              <a:t>D = depreciation expense</a:t>
            </a:r>
          </a:p>
          <a:p>
            <a:pPr lvl="1">
              <a:lnSpc>
                <a:spcPct val="90000"/>
              </a:lnSpc>
            </a:pPr>
            <a:r>
              <a:rPr lang="en-US" sz="2400" dirty="0"/>
              <a:t>T = marginal tax rate</a:t>
            </a:r>
          </a:p>
        </p:txBody>
      </p:sp>
      <p:sp>
        <p:nvSpPr>
          <p:cNvPr id="6" name="Slide Number Placeholder 5"/>
          <p:cNvSpPr>
            <a:spLocks noGrp="1"/>
          </p:cNvSpPr>
          <p:nvPr>
            <p:ph type="sldNum" sz="quarter" idx="12"/>
          </p:nvPr>
        </p:nvSpPr>
        <p:spPr/>
        <p:txBody>
          <a:bodyPr/>
          <a:lstStyle/>
          <a:p>
            <a:fld id="{49F372F8-979B-4CB3-8A56-8AA39CA037FE}" type="slidenum">
              <a:rPr lang="en-US"/>
              <a:pPr/>
              <a:t>0</a:t>
            </a:fld>
            <a:endParaRPr lang="en-US"/>
          </a:p>
        </p:txBody>
      </p:sp>
      <p:sp>
        <p:nvSpPr>
          <p:cNvPr id="22530" name="Rectangle 2"/>
          <p:cNvSpPr>
            <a:spLocks noGrp="1" noChangeArrowheads="1"/>
          </p:cNvSpPr>
          <p:nvPr>
            <p:ph type="title"/>
          </p:nvPr>
        </p:nvSpPr>
        <p:spPr/>
        <p:txBody>
          <a:bodyPr/>
          <a:lstStyle/>
          <a:p>
            <a:r>
              <a:rPr lang="en-US"/>
              <a:t>Depreciation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19DADF6-6AA5-4F73-9B93-6963835D85F4}" type="slidenum">
              <a:rPr lang="en-US" smtClean="0"/>
              <a:pPr/>
              <a:t>9</a:t>
            </a:fld>
            <a:endParaRPr lang="en-US"/>
          </a:p>
        </p:txBody>
      </p:sp>
      <p:sp>
        <p:nvSpPr>
          <p:cNvPr id="4" name="Title 3"/>
          <p:cNvSpPr>
            <a:spLocks noGrp="1"/>
          </p:cNvSpPr>
          <p:nvPr>
            <p:ph type="title"/>
          </p:nvPr>
        </p:nvSpPr>
        <p:spPr/>
        <p:txBody>
          <a:bodyPr/>
          <a:lstStyle/>
          <a:p>
            <a:r>
              <a:rPr lang="en-US" dirty="0" smtClean="0"/>
              <a:t>Computing CCA in one ste</a:t>
            </a:r>
            <a:r>
              <a:rPr lang="en-US" dirty="0" smtClean="0"/>
              <a:t>p</a:t>
            </a:r>
            <a:endParaRPr lang="en-US" dirty="0"/>
          </a:p>
        </p:txBody>
      </p:sp>
      <p:pic>
        <p:nvPicPr>
          <p:cNvPr id="95234" name="Picture 2"/>
          <p:cNvPicPr>
            <a:picLocks noChangeAspect="1" noChangeArrowheads="1"/>
          </p:cNvPicPr>
          <p:nvPr/>
        </p:nvPicPr>
        <p:blipFill>
          <a:blip r:embed="rId2" cstate="print"/>
          <a:srcRect/>
          <a:stretch>
            <a:fillRect/>
          </a:stretch>
        </p:blipFill>
        <p:spPr bwMode="auto">
          <a:xfrm>
            <a:off x="533400" y="1676400"/>
            <a:ext cx="7873591" cy="37338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19DADF6-6AA5-4F73-9B93-6963835D85F4}" type="slidenum">
              <a:rPr lang="en-US" smtClean="0"/>
              <a:pPr/>
              <a:t>10</a:t>
            </a:fld>
            <a:endParaRPr lang="en-US"/>
          </a:p>
        </p:txBody>
      </p:sp>
      <p:sp>
        <p:nvSpPr>
          <p:cNvPr id="4" name="Title 3"/>
          <p:cNvSpPr>
            <a:spLocks noGrp="1"/>
          </p:cNvSpPr>
          <p:nvPr>
            <p:ph type="title"/>
          </p:nvPr>
        </p:nvSpPr>
        <p:spPr/>
        <p:txBody>
          <a:bodyPr/>
          <a:lstStyle/>
          <a:p>
            <a:r>
              <a:rPr lang="en-US" dirty="0" smtClean="0"/>
              <a:t>Computing CCA in one ste</a:t>
            </a:r>
            <a:r>
              <a:rPr lang="en-US" dirty="0" smtClean="0"/>
              <a:t>p</a:t>
            </a:r>
            <a:endParaRPr lang="en-US" dirty="0"/>
          </a:p>
        </p:txBody>
      </p:sp>
      <p:graphicFrame>
        <p:nvGraphicFramePr>
          <p:cNvPr id="5" name="Object 4"/>
          <p:cNvGraphicFramePr>
            <a:graphicFrameLocks noChangeAspect="1"/>
          </p:cNvGraphicFramePr>
          <p:nvPr/>
        </p:nvGraphicFramePr>
        <p:xfrm>
          <a:off x="4114800" y="3321050"/>
          <a:ext cx="914400" cy="215900"/>
        </p:xfrm>
        <a:graphic>
          <a:graphicData uri="http://schemas.openxmlformats.org/presentationml/2006/ole">
            <p:oleObj spid="_x0000_s96258" name="Equation" r:id="rId3" imgW="914400" imgH="215640" progId="Equation.3">
              <p:embed/>
            </p:oleObj>
          </a:graphicData>
        </a:graphic>
      </p:graphicFrame>
      <p:graphicFrame>
        <p:nvGraphicFramePr>
          <p:cNvPr id="6" name="Object 5"/>
          <p:cNvGraphicFramePr>
            <a:graphicFrameLocks noChangeAspect="1"/>
          </p:cNvGraphicFramePr>
          <p:nvPr/>
        </p:nvGraphicFramePr>
        <p:xfrm>
          <a:off x="1524000" y="2286000"/>
          <a:ext cx="6169585" cy="1054100"/>
        </p:xfrm>
        <a:graphic>
          <a:graphicData uri="http://schemas.openxmlformats.org/presentationml/2006/ole">
            <p:oleObj spid="_x0000_s96259" name="Equation" r:id="rId4" imgW="2527200" imgH="431640" progId="Equation.3">
              <p:embed/>
            </p:oleObj>
          </a:graphicData>
        </a:graphic>
      </p:graphicFrame>
      <p:graphicFrame>
        <p:nvGraphicFramePr>
          <p:cNvPr id="96260" name="Object 4"/>
          <p:cNvGraphicFramePr>
            <a:graphicFrameLocks noChangeAspect="1"/>
          </p:cNvGraphicFramePr>
          <p:nvPr/>
        </p:nvGraphicFramePr>
        <p:xfrm>
          <a:off x="1600200" y="3810000"/>
          <a:ext cx="6199187" cy="1177925"/>
        </p:xfrm>
        <a:graphic>
          <a:graphicData uri="http://schemas.openxmlformats.org/presentationml/2006/ole">
            <p:oleObj spid="_x0000_s96260" name="Equation" r:id="rId5" imgW="2539800" imgH="482400" progId="Equation.3">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	An </a:t>
            </a:r>
            <a:r>
              <a:rPr lang="en-US" dirty="0" smtClean="0"/>
              <a:t>investment of 300k in a machine lasts for 5 years and then sold for 50k. The CCA rate is 15%, tax rate is 40%, and the discount rate is 20%. What is the PV of tax shields?</a:t>
            </a:r>
          </a:p>
          <a:p>
            <a:endParaRPr lang="en-US" dirty="0"/>
          </a:p>
        </p:txBody>
      </p:sp>
      <p:sp>
        <p:nvSpPr>
          <p:cNvPr id="3" name="Slide Number Placeholder 2"/>
          <p:cNvSpPr>
            <a:spLocks noGrp="1"/>
          </p:cNvSpPr>
          <p:nvPr>
            <p:ph type="sldNum" sz="quarter" idx="12"/>
          </p:nvPr>
        </p:nvSpPr>
        <p:spPr/>
        <p:txBody>
          <a:bodyPr/>
          <a:lstStyle/>
          <a:p>
            <a:fld id="{419DADF6-6AA5-4F73-9B93-6963835D85F4}" type="slidenum">
              <a:rPr lang="en-US" smtClean="0"/>
              <a:pPr/>
              <a:t>11</a:t>
            </a:fld>
            <a:endParaRPr lang="en-US"/>
          </a:p>
        </p:txBody>
      </p:sp>
      <p:sp>
        <p:nvSpPr>
          <p:cNvPr id="4" name="Title 3"/>
          <p:cNvSpPr>
            <a:spLocks noGrp="1"/>
          </p:cNvSpPr>
          <p:nvPr>
            <p:ph type="title"/>
          </p:nvPr>
        </p:nvSpPr>
        <p:spPr/>
        <p:txBody>
          <a:bodyPr/>
          <a:lstStyle/>
          <a:p>
            <a:r>
              <a:rPr lang="en-US" dirty="0" smtClean="0"/>
              <a:t>Problem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0"/>
          </p:nvPr>
        </p:nvSpPr>
        <p:spPr>
          <a:noFill/>
        </p:spPr>
        <p:txBody>
          <a:bodyPr lIns="98764" tIns="49382" rIns="98764" bIns="49382"/>
          <a:lstStyle/>
          <a:p>
            <a:fld id="{8542236B-0DB2-4EB9-95FC-27C2C13EFE1C}" type="slidenum">
              <a:rPr lang="en-US"/>
              <a:pPr/>
              <a:t>12</a:t>
            </a:fld>
            <a:endParaRPr lang="en-US"/>
          </a:p>
        </p:txBody>
      </p:sp>
      <p:sp>
        <p:nvSpPr>
          <p:cNvPr id="2051" name="Rectangle 2"/>
          <p:cNvSpPr>
            <a:spLocks noGrp="1" noChangeArrowheads="1"/>
          </p:cNvSpPr>
          <p:nvPr>
            <p:ph type="title"/>
          </p:nvPr>
        </p:nvSpPr>
        <p:spPr/>
        <p:txBody>
          <a:bodyPr lIns="98764" tIns="49382" rIns="98764" bIns="49382">
            <a:normAutofit/>
          </a:bodyPr>
          <a:lstStyle/>
          <a:p>
            <a:r>
              <a:rPr lang="en-US" dirty="0" smtClean="0"/>
              <a:t>Question</a:t>
            </a:r>
            <a:endParaRPr lang="en-US" dirty="0" smtClean="0"/>
          </a:p>
        </p:txBody>
      </p:sp>
      <p:sp>
        <p:nvSpPr>
          <p:cNvPr id="2052" name="Rectangle 3"/>
          <p:cNvSpPr>
            <a:spLocks noGrp="1" noChangeArrowheads="1"/>
          </p:cNvSpPr>
          <p:nvPr>
            <p:ph type="body" idx="1"/>
          </p:nvPr>
        </p:nvSpPr>
        <p:spPr/>
        <p:txBody>
          <a:bodyPr lIns="98764" tIns="49382" rIns="98764" bIns="49382">
            <a:normAutofit lnSpcReduction="10000"/>
          </a:bodyPr>
          <a:lstStyle/>
          <a:p>
            <a:pPr>
              <a:buFont typeface="Wingdings" pitchFamily="2" charset="2"/>
              <a:buNone/>
            </a:pPr>
            <a:r>
              <a:rPr lang="en-US" smtClean="0"/>
              <a:t>Ilana Industries, Inc., is considering buying a new machine at a cost of 1M$. The machine will cost $35,000 to run and will generate products at a market value of $125,000 for the next 10 years. The machine is an asset class with a CCA rate of 25%, and Ilana has many other assets in this asset class. The salvage (market value) of the machine after 10 years is 100,000. The discount rate is 10% and corporate tax rate is 35%. Calculate the NPV of buying the machine.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p:spPr>
        <p:txBody>
          <a:bodyPr lIns="98764" tIns="49382" rIns="98764" bIns="49382"/>
          <a:lstStyle/>
          <a:p>
            <a:fld id="{C15A6E70-D186-4100-ACB0-117DA9CA01A4}" type="slidenum">
              <a:rPr lang="en-US"/>
              <a:pPr/>
              <a:t>13</a:t>
            </a:fld>
            <a:endParaRPr lang="en-US"/>
          </a:p>
        </p:txBody>
      </p:sp>
      <p:sp>
        <p:nvSpPr>
          <p:cNvPr id="8195" name="Rectangle 2"/>
          <p:cNvSpPr>
            <a:spLocks noChangeArrowheads="1"/>
          </p:cNvSpPr>
          <p:nvPr/>
        </p:nvSpPr>
        <p:spPr bwMode="auto">
          <a:xfrm>
            <a:off x="1111169" y="779236"/>
            <a:ext cx="7222603" cy="4675417"/>
          </a:xfrm>
          <a:prstGeom prst="rect">
            <a:avLst/>
          </a:prstGeom>
          <a:noFill/>
          <a:ln w="9525">
            <a:noFill/>
            <a:miter lim="800000"/>
            <a:headEnd/>
            <a:tailEnd/>
          </a:ln>
        </p:spPr>
        <p:txBody>
          <a:bodyPr lIns="98749" tIns="49375" rIns="98749" bIns="49375"/>
          <a:lstStyle/>
          <a:p>
            <a:pPr defTabSz="869333">
              <a:lnSpc>
                <a:spcPct val="90000"/>
              </a:lnSpc>
              <a:spcBef>
                <a:spcPct val="70000"/>
              </a:spcBef>
              <a:buClr>
                <a:srgbClr val="E77017"/>
              </a:buClr>
              <a:buSzPct val="90000"/>
            </a:pPr>
            <a:r>
              <a:rPr lang="en-US" sz="2200" u="sng" dirty="0" smtClean="0"/>
              <a:t>Question</a:t>
            </a:r>
            <a:endParaRPr lang="en-US" sz="2200" u="sng" dirty="0"/>
          </a:p>
          <a:p>
            <a:pPr defTabSz="869333">
              <a:lnSpc>
                <a:spcPct val="90000"/>
              </a:lnSpc>
              <a:spcBef>
                <a:spcPct val="70000"/>
              </a:spcBef>
              <a:buClr>
                <a:srgbClr val="E77017"/>
              </a:buClr>
              <a:buSzPct val="90000"/>
            </a:pPr>
            <a:r>
              <a:rPr lang="en-US" sz="2200" dirty="0" err="1"/>
              <a:t>Bendog’s</a:t>
            </a:r>
            <a:r>
              <a:rPr lang="en-US" sz="2200" dirty="0"/>
              <a:t> Franks is looking at a new system with an installed cost of $450,000. This equipment is depreciated at a rate of 20% per year (Class 8) over the project’s six-year life, at the end of which the sausage system can be sold for $100,000. The sausage system will save the firm $105,000 per year in the pre-tax operating costs, and the system requires an initial investment in new working capital of $23,500. If the tax rate is 37 percent and the discount rate is 12.5 percent, what is the NPV of this project?</a:t>
            </a:r>
          </a:p>
          <a:p>
            <a:pPr defTabSz="869333">
              <a:lnSpc>
                <a:spcPct val="90000"/>
              </a:lnSpc>
              <a:spcBef>
                <a:spcPct val="70000"/>
              </a:spcBef>
              <a:buClr>
                <a:srgbClr val="E77017"/>
              </a:buClr>
              <a:buSzPct val="90000"/>
            </a:pPr>
            <a:endParaRPr lang="en-US" sz="1300" dirty="0"/>
          </a:p>
        </p:txBody>
      </p:sp>
      <p:sp>
        <p:nvSpPr>
          <p:cNvPr id="8196" name="Rectangle 3"/>
          <p:cNvSpPr>
            <a:spLocks noChangeArrowheads="1"/>
          </p:cNvSpPr>
          <p:nvPr/>
        </p:nvSpPr>
        <p:spPr bwMode="auto">
          <a:xfrm>
            <a:off x="882983" y="432909"/>
            <a:ext cx="199522" cy="224378"/>
          </a:xfrm>
          <a:prstGeom prst="rect">
            <a:avLst/>
          </a:prstGeom>
          <a:noFill/>
          <a:ln w="12700">
            <a:noFill/>
            <a:miter lim="800000"/>
            <a:headEnd/>
            <a:tailEnd/>
          </a:ln>
        </p:spPr>
        <p:txBody>
          <a:bodyPr wrap="none" lIns="98764" tIns="49382" rIns="98764" bIns="49382">
            <a:spAutoFit/>
          </a:bodyPr>
          <a:lstStyle/>
          <a:p>
            <a:pPr>
              <a:lnSpc>
                <a:spcPct val="90000"/>
              </a:lnSpc>
              <a:spcBef>
                <a:spcPct val="70000"/>
              </a:spcBef>
              <a:buClr>
                <a:srgbClr val="E77017"/>
              </a:buClr>
              <a:buSzPct val="90000"/>
              <a:buFont typeface="Wingdings" pitchFamily="2" charset="2"/>
              <a:buNone/>
            </a:pPr>
            <a:endParaRPr lang="en-US" sz="9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0"/>
          </p:nvPr>
        </p:nvSpPr>
        <p:spPr>
          <a:noFill/>
        </p:spPr>
        <p:txBody>
          <a:bodyPr lIns="98764" tIns="49382" rIns="98764" bIns="49382"/>
          <a:lstStyle/>
          <a:p>
            <a:fld id="{0F85115D-D5C4-45EA-8F99-261761FB71B4}" type="slidenum">
              <a:rPr lang="en-US"/>
              <a:pPr/>
              <a:t>14</a:t>
            </a:fld>
            <a:endParaRPr lang="en-US"/>
          </a:p>
        </p:txBody>
      </p:sp>
      <p:sp>
        <p:nvSpPr>
          <p:cNvPr id="3075" name="Rectangle 2"/>
          <p:cNvSpPr>
            <a:spLocks noGrp="1" noChangeArrowheads="1"/>
          </p:cNvSpPr>
          <p:nvPr>
            <p:ph type="title"/>
          </p:nvPr>
        </p:nvSpPr>
        <p:spPr>
          <a:noFill/>
        </p:spPr>
        <p:txBody>
          <a:bodyPr lIns="98764" tIns="49382" rIns="98764" bIns="49382">
            <a:normAutofit/>
          </a:bodyPr>
          <a:lstStyle/>
          <a:p>
            <a:r>
              <a:rPr lang="en-US" dirty="0" smtClean="0"/>
              <a:t>A Cost-Cutting Proposal</a:t>
            </a:r>
          </a:p>
        </p:txBody>
      </p:sp>
      <p:sp>
        <p:nvSpPr>
          <p:cNvPr id="3076" name="Rectangle 5"/>
          <p:cNvSpPr>
            <a:spLocks noChangeArrowheads="1"/>
          </p:cNvSpPr>
          <p:nvPr/>
        </p:nvSpPr>
        <p:spPr bwMode="auto">
          <a:xfrm>
            <a:off x="634955" y="1139994"/>
            <a:ext cx="8019602" cy="2574529"/>
          </a:xfrm>
          <a:prstGeom prst="rect">
            <a:avLst/>
          </a:prstGeom>
          <a:noFill/>
          <a:ln w="25400">
            <a:noFill/>
            <a:miter lim="800000"/>
            <a:headEnd/>
            <a:tailEnd/>
          </a:ln>
        </p:spPr>
        <p:txBody>
          <a:bodyPr lIns="97706" tIns="47995" rIns="97706" bIns="47995">
            <a:spAutoFit/>
          </a:bodyPr>
          <a:lstStyle/>
          <a:p>
            <a:pPr lvl="1">
              <a:lnSpc>
                <a:spcPct val="115000"/>
              </a:lnSpc>
              <a:spcBef>
                <a:spcPct val="70000"/>
              </a:spcBef>
            </a:pPr>
            <a:r>
              <a:rPr lang="en-US" sz="2000" dirty="0"/>
              <a:t>Consider a $10,000 machine that will reduce pretax operating </a:t>
            </a:r>
            <a:r>
              <a:rPr lang="en-US" sz="2000" dirty="0" smtClean="0"/>
              <a:t>costs by </a:t>
            </a:r>
            <a:r>
              <a:rPr lang="en-US" sz="2000" dirty="0"/>
              <a:t>$3,000 per year over a 5-year period. Assume no </a:t>
            </a:r>
            <a:r>
              <a:rPr lang="en-US" sz="2000" dirty="0" smtClean="0"/>
              <a:t>changes in </a:t>
            </a:r>
            <a:r>
              <a:rPr lang="en-US" sz="2000" dirty="0"/>
              <a:t>net working capital and a scrap (i.e., market) value of $1,000 after five years. </a:t>
            </a:r>
            <a:br>
              <a:rPr lang="en-US" sz="2000" dirty="0"/>
            </a:br>
            <a:r>
              <a:rPr lang="en-US" sz="2000" dirty="0"/>
              <a:t>For simplicity, assume straight-line depreciation to zero. The marginal tax </a:t>
            </a:r>
            <a:br>
              <a:rPr lang="en-US" sz="2000" dirty="0"/>
            </a:br>
            <a:r>
              <a:rPr lang="en-US" sz="2000" dirty="0"/>
              <a:t>rate is 34% and the appropriate discount rate is 10%.</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0"/>
          </p:nvPr>
        </p:nvSpPr>
        <p:spPr>
          <a:noFill/>
        </p:spPr>
        <p:txBody>
          <a:bodyPr lIns="98764" tIns="49382" rIns="98764" bIns="49382"/>
          <a:lstStyle/>
          <a:p>
            <a:fld id="{4E641E81-3E15-4590-A9A2-B6352A8AD522}" type="slidenum">
              <a:rPr lang="en-US"/>
              <a:pPr/>
              <a:t>15</a:t>
            </a:fld>
            <a:endParaRPr lang="en-US"/>
          </a:p>
        </p:txBody>
      </p:sp>
      <p:sp>
        <p:nvSpPr>
          <p:cNvPr id="4099" name="Rectangle 2"/>
          <p:cNvSpPr>
            <a:spLocks noGrp="1" noChangeArrowheads="1"/>
          </p:cNvSpPr>
          <p:nvPr>
            <p:ph type="title"/>
          </p:nvPr>
        </p:nvSpPr>
        <p:spPr>
          <a:xfrm>
            <a:off x="317477" y="671009"/>
            <a:ext cx="8578494" cy="349935"/>
          </a:xfrm>
          <a:noFill/>
        </p:spPr>
        <p:txBody>
          <a:bodyPr lIns="87408" tIns="44562" rIns="87408" bIns="44562">
            <a:normAutofit fontScale="90000"/>
          </a:bodyPr>
          <a:lstStyle/>
          <a:p>
            <a:r>
              <a:rPr lang="en-US" smtClean="0"/>
              <a:t>Equivalent Annual Cost</a:t>
            </a:r>
          </a:p>
        </p:txBody>
      </p:sp>
      <p:pic>
        <p:nvPicPr>
          <p:cNvPr id="4100" name="Picture 3"/>
          <p:cNvPicPr>
            <a:picLocks noGrp="1" noChangeAspect="1" noChangeArrowheads="1"/>
          </p:cNvPicPr>
          <p:nvPr>
            <p:ph idx="1"/>
          </p:nvPr>
        </p:nvPicPr>
        <p:blipFill>
          <a:blip r:embed="rId2" cstate="print"/>
          <a:srcRect/>
          <a:stretch>
            <a:fillRect/>
          </a:stretch>
        </p:blipFill>
        <p:spPr>
          <a:xfrm>
            <a:off x="992116" y="2799479"/>
            <a:ext cx="7176304" cy="1612586"/>
          </a:xfrm>
          <a:noFill/>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p:spPr>
        <p:txBody>
          <a:bodyPr lIns="98764" tIns="49382" rIns="98764" bIns="49382"/>
          <a:lstStyle/>
          <a:p>
            <a:fld id="{6C83B797-7656-4A95-B448-6F06AD1AB49B}" type="slidenum">
              <a:rPr lang="en-US"/>
              <a:pPr/>
              <a:t>16</a:t>
            </a:fld>
            <a:endParaRPr lang="en-US"/>
          </a:p>
        </p:txBody>
      </p:sp>
      <p:sp>
        <p:nvSpPr>
          <p:cNvPr id="5123" name="Rectangle 2"/>
          <p:cNvSpPr>
            <a:spLocks noGrp="1" noChangeArrowheads="1"/>
          </p:cNvSpPr>
          <p:nvPr>
            <p:ph type="title"/>
          </p:nvPr>
        </p:nvSpPr>
        <p:spPr>
          <a:xfrm>
            <a:off x="317477" y="671009"/>
            <a:ext cx="8578494" cy="349935"/>
          </a:xfrm>
        </p:spPr>
        <p:txBody>
          <a:bodyPr lIns="98764" tIns="49382" rIns="98764" bIns="49382">
            <a:normAutofit fontScale="90000"/>
          </a:bodyPr>
          <a:lstStyle/>
          <a:p>
            <a:r>
              <a:rPr lang="en-US" u="sng" smtClean="0"/>
              <a:t>Replacing an old machine</a:t>
            </a:r>
            <a:r>
              <a:rPr lang="en-US" smtClean="0"/>
              <a:t> </a:t>
            </a:r>
          </a:p>
        </p:txBody>
      </p:sp>
      <p:sp>
        <p:nvSpPr>
          <p:cNvPr id="5124" name="Rectangle 3"/>
          <p:cNvSpPr>
            <a:spLocks noGrp="1" noChangeArrowheads="1"/>
          </p:cNvSpPr>
          <p:nvPr>
            <p:ph type="body" idx="1"/>
          </p:nvPr>
        </p:nvSpPr>
        <p:spPr>
          <a:xfrm>
            <a:off x="992116" y="1167051"/>
            <a:ext cx="7176304" cy="4879245"/>
          </a:xfrm>
        </p:spPr>
        <p:txBody>
          <a:bodyPr lIns="98764" tIns="49382" rIns="98764" bIns="49382">
            <a:normAutofit/>
          </a:bodyPr>
          <a:lstStyle/>
          <a:p>
            <a:pPr lvl="2"/>
            <a:r>
              <a:rPr lang="en-US" sz="1800" dirty="0" smtClean="0"/>
              <a:t>You are operating an old machine which will last 2 more years.</a:t>
            </a:r>
          </a:p>
          <a:p>
            <a:pPr lvl="2"/>
            <a:r>
              <a:rPr lang="en-US" sz="1800" dirty="0" smtClean="0"/>
              <a:t>It costs $12,000 per year to operate.</a:t>
            </a:r>
          </a:p>
          <a:p>
            <a:pPr lvl="2"/>
            <a:r>
              <a:rPr lang="en-US" sz="1800" dirty="0" smtClean="0"/>
              <a:t>A new machine costs $25,000 to buy, but is more efficient and can be operated for $8,000 per year. It will last for 5 years</a:t>
            </a:r>
            <a:r>
              <a:rPr lang="en-US" sz="1800" dirty="0" smtClean="0"/>
              <a:t>. Should you replace this year? Should you replace next year?</a:t>
            </a:r>
            <a:endParaRPr lang="en-US" sz="1800" dirty="0" smtClean="0"/>
          </a:p>
        </p:txBody>
      </p:sp>
      <p:pic>
        <p:nvPicPr>
          <p:cNvPr id="5125" name="Picture 4"/>
          <p:cNvPicPr>
            <a:picLocks noGrp="1" noChangeAspect="1" noChangeArrowheads="1"/>
          </p:cNvPicPr>
          <p:nvPr>
            <p:ph idx="4294967295"/>
          </p:nvPr>
        </p:nvPicPr>
        <p:blipFill>
          <a:blip r:embed="rId2" cstate="print"/>
          <a:srcRect/>
          <a:stretch>
            <a:fillRect/>
          </a:stretch>
        </p:blipFill>
        <p:spPr>
          <a:xfrm>
            <a:off x="1478253" y="3427197"/>
            <a:ext cx="5706320" cy="1333000"/>
          </a:xfr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sz="half" idx="1"/>
          </p:nvPr>
        </p:nvSpPr>
        <p:spPr>
          <a:xfrm>
            <a:off x="685800" y="1600200"/>
            <a:ext cx="4040188" cy="2506663"/>
          </a:xfrm>
        </p:spPr>
        <p:txBody>
          <a:bodyPr/>
          <a:lstStyle/>
          <a:p>
            <a:r>
              <a:rPr lang="en-US" sz="2400"/>
              <a:t>Burnout Batteries</a:t>
            </a:r>
          </a:p>
          <a:p>
            <a:pPr lvl="1"/>
            <a:r>
              <a:rPr lang="en-US" sz="2000"/>
              <a:t>Initial Cost = $36 each</a:t>
            </a:r>
          </a:p>
          <a:p>
            <a:pPr lvl="1"/>
            <a:r>
              <a:rPr lang="en-US" sz="2000"/>
              <a:t>3-year life</a:t>
            </a:r>
          </a:p>
          <a:p>
            <a:pPr lvl="1"/>
            <a:r>
              <a:rPr lang="en-US" sz="2000"/>
              <a:t>$100 per year to keep charged</a:t>
            </a:r>
          </a:p>
          <a:p>
            <a:pPr lvl="1"/>
            <a:r>
              <a:rPr lang="en-US" sz="2000"/>
              <a:t>Expected salvage = $5</a:t>
            </a:r>
          </a:p>
          <a:p>
            <a:pPr lvl="1"/>
            <a:r>
              <a:rPr lang="en-US" sz="2000"/>
              <a:t>Straight-line depreciation</a:t>
            </a:r>
          </a:p>
        </p:txBody>
      </p:sp>
      <p:sp>
        <p:nvSpPr>
          <p:cNvPr id="70661" name="Rectangle 5"/>
          <p:cNvSpPr>
            <a:spLocks noGrp="1" noChangeArrowheads="1"/>
          </p:cNvSpPr>
          <p:nvPr>
            <p:ph sz="half" idx="2"/>
          </p:nvPr>
        </p:nvSpPr>
        <p:spPr>
          <a:xfrm>
            <a:off x="4875213" y="1600200"/>
            <a:ext cx="4040187" cy="2576513"/>
          </a:xfrm>
        </p:spPr>
        <p:txBody>
          <a:bodyPr/>
          <a:lstStyle/>
          <a:p>
            <a:r>
              <a:rPr lang="en-US" sz="2400"/>
              <a:t>Long-lasting Batteries</a:t>
            </a:r>
          </a:p>
          <a:p>
            <a:pPr lvl="1"/>
            <a:r>
              <a:rPr lang="en-US" sz="2000"/>
              <a:t>Initial Cost = $60 each</a:t>
            </a:r>
          </a:p>
          <a:p>
            <a:pPr lvl="1"/>
            <a:r>
              <a:rPr lang="en-US" sz="2000"/>
              <a:t>5-year life</a:t>
            </a:r>
          </a:p>
          <a:p>
            <a:pPr lvl="1"/>
            <a:r>
              <a:rPr lang="en-US" sz="2000"/>
              <a:t>$88 per year to keep charged</a:t>
            </a:r>
          </a:p>
          <a:p>
            <a:pPr lvl="1"/>
            <a:r>
              <a:rPr lang="en-US" sz="2000"/>
              <a:t>Expected salvage = $5</a:t>
            </a:r>
          </a:p>
          <a:p>
            <a:pPr lvl="1"/>
            <a:r>
              <a:rPr lang="en-US" sz="2000"/>
              <a:t>Straight-line depreciation</a:t>
            </a:r>
          </a:p>
        </p:txBody>
      </p:sp>
      <p:sp>
        <p:nvSpPr>
          <p:cNvPr id="9" name="Slide Number Placeholder 6"/>
          <p:cNvSpPr>
            <a:spLocks noGrp="1"/>
          </p:cNvSpPr>
          <p:nvPr>
            <p:ph type="sldNum" sz="quarter" idx="12"/>
          </p:nvPr>
        </p:nvSpPr>
        <p:spPr/>
        <p:txBody>
          <a:bodyPr/>
          <a:lstStyle/>
          <a:p>
            <a:fld id="{D8A82AF0-FB51-42E8-9381-0E248AE093C2}" type="slidenum">
              <a:rPr lang="en-US"/>
              <a:pPr/>
              <a:t>17</a:t>
            </a:fld>
            <a:endParaRPr lang="en-US"/>
          </a:p>
        </p:txBody>
      </p:sp>
      <p:sp>
        <p:nvSpPr>
          <p:cNvPr id="70658" name="Rectangle 2"/>
          <p:cNvSpPr>
            <a:spLocks noGrp="1" noChangeArrowheads="1"/>
          </p:cNvSpPr>
          <p:nvPr>
            <p:ph type="title"/>
          </p:nvPr>
        </p:nvSpPr>
        <p:spPr/>
        <p:txBody>
          <a:bodyPr>
            <a:normAutofit fontScale="90000"/>
          </a:bodyPr>
          <a:lstStyle/>
          <a:p>
            <a:r>
              <a:rPr lang="en-US" sz="4000"/>
              <a:t>Example: Equivalent Annual Cost Analysis</a:t>
            </a:r>
          </a:p>
        </p:txBody>
      </p:sp>
      <p:sp>
        <p:nvSpPr>
          <p:cNvPr id="70662" name="Text Box 6"/>
          <p:cNvSpPr txBox="1">
            <a:spLocks noChangeArrowheads="1"/>
          </p:cNvSpPr>
          <p:nvPr/>
        </p:nvSpPr>
        <p:spPr bwMode="auto">
          <a:xfrm>
            <a:off x="990600" y="4495800"/>
            <a:ext cx="7848600" cy="1735138"/>
          </a:xfrm>
          <a:prstGeom prst="rect">
            <a:avLst/>
          </a:prstGeom>
          <a:solidFill>
            <a:schemeClr val="bg1"/>
          </a:solidFill>
          <a:ln w="9525">
            <a:noFill/>
            <a:miter lim="800000"/>
            <a:headEnd/>
            <a:tailEnd/>
          </a:ln>
          <a:effectLst/>
        </p:spPr>
        <p:txBody>
          <a:bodyPr>
            <a:spAutoFit/>
          </a:bodyPr>
          <a:lstStyle/>
          <a:p>
            <a:pPr eaLnBrk="1" hangingPunct="1">
              <a:spcBef>
                <a:spcPct val="50000"/>
              </a:spcBef>
            </a:pPr>
            <a:r>
              <a:rPr lang="en-US" sz="2400">
                <a:latin typeface="Times New Roman" pitchFamily="18" charset="0"/>
              </a:rPr>
              <a:t>The machine chosen will be replaced indefinitely and neither machine will have a differential impact on revenue. No change in NWC is required.</a:t>
            </a:r>
          </a:p>
          <a:p>
            <a:pPr eaLnBrk="1" hangingPunct="1">
              <a:spcBef>
                <a:spcPct val="50000"/>
              </a:spcBef>
            </a:pPr>
            <a:r>
              <a:rPr lang="en-US" sz="2400">
                <a:latin typeface="Times New Roman" pitchFamily="18" charset="0"/>
              </a:rPr>
              <a:t>The required return is 15% and the tax rate is 34%.</a:t>
            </a:r>
          </a:p>
        </p:txBody>
      </p:sp>
      <p:graphicFrame>
        <p:nvGraphicFramePr>
          <p:cNvPr id="70663" name="Object 7">
            <a:hlinkClick r:id="" action="ppaction://ole?verb=1"/>
          </p:cNvPr>
          <p:cNvGraphicFramePr>
            <a:graphicFrameLocks/>
          </p:cNvGraphicFramePr>
          <p:nvPr/>
        </p:nvGraphicFramePr>
        <p:xfrm>
          <a:off x="7772400" y="5400675"/>
          <a:ext cx="758825" cy="695325"/>
        </p:xfrm>
        <a:graphic>
          <a:graphicData uri="http://schemas.openxmlformats.org/presentationml/2006/ole">
            <p:oleObj spid="_x0000_s70663" name="Worksheet" showAsIcon="1" r:id="rId3" imgW="380880" imgH="714240" progId="Excel.Sheet.8">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0662"/>
                                        </p:tgtEl>
                                        <p:attrNameLst>
                                          <p:attrName>style.visibility</p:attrName>
                                        </p:attrNameLst>
                                      </p:cBhvr>
                                      <p:to>
                                        <p:strVal val="visible"/>
                                      </p:to>
                                    </p:set>
                                    <p:anim calcmode="lin" valueType="num">
                                      <p:cBhvr additive="base">
                                        <p:cTn id="7" dur="500" fill="hold"/>
                                        <p:tgtEl>
                                          <p:spTgt spid="70662"/>
                                        </p:tgtEl>
                                        <p:attrNameLst>
                                          <p:attrName>ppt_x</p:attrName>
                                        </p:attrNameLst>
                                      </p:cBhvr>
                                      <p:tavLst>
                                        <p:tav tm="0">
                                          <p:val>
                                            <p:strVal val="0-#ppt_w/2"/>
                                          </p:val>
                                        </p:tav>
                                        <p:tav tm="100000">
                                          <p:val>
                                            <p:strVal val="#ppt_x"/>
                                          </p:val>
                                        </p:tav>
                                      </p:tavLst>
                                    </p:anim>
                                    <p:anim calcmode="lin" valueType="num">
                                      <p:cBhvr additive="base">
                                        <p:cTn id="8" dur="500" fill="hold"/>
                                        <p:tgtEl>
                                          <p:spTgt spid="7066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70663"/>
                                        </p:tgtEl>
                                        <p:attrNameLst>
                                          <p:attrName>style.visibility</p:attrName>
                                        </p:attrNameLst>
                                      </p:cBhvr>
                                      <p:to>
                                        <p:strVal val="visible"/>
                                      </p:to>
                                    </p:set>
                                    <p:anim calcmode="lin" valueType="num">
                                      <p:cBhvr additive="base">
                                        <p:cTn id="12" dur="500" fill="hold"/>
                                        <p:tgtEl>
                                          <p:spTgt spid="70663"/>
                                        </p:tgtEl>
                                        <p:attrNameLst>
                                          <p:attrName>ppt_x</p:attrName>
                                        </p:attrNameLst>
                                      </p:cBhvr>
                                      <p:tavLst>
                                        <p:tav tm="0">
                                          <p:val>
                                            <p:strVal val="0-#ppt_w/2"/>
                                          </p:val>
                                        </p:tav>
                                        <p:tav tm="100000">
                                          <p:val>
                                            <p:strVal val="#ppt_x"/>
                                          </p:val>
                                        </p:tav>
                                      </p:tavLst>
                                    </p:anim>
                                    <p:anim calcmode="lin" valueType="num">
                                      <p:cBhvr additive="base">
                                        <p:cTn id="13" dur="500" fill="hold"/>
                                        <p:tgtEl>
                                          <p:spTgt spid="7066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481328"/>
            <a:ext cx="7848600" cy="5224272"/>
          </a:xfrm>
        </p:spPr>
        <p:txBody>
          <a:bodyPr>
            <a:normAutofit fontScale="85000" lnSpcReduction="20000"/>
          </a:bodyPr>
          <a:lstStyle/>
          <a:p>
            <a:r>
              <a:rPr lang="en-US" b="1" u="sng" dirty="0" smtClean="0"/>
              <a:t>Project interactions:</a:t>
            </a:r>
            <a:endParaRPr lang="en-US" dirty="0" smtClean="0"/>
          </a:p>
          <a:p>
            <a:pPr>
              <a:buNone/>
            </a:pPr>
            <a:endParaRPr lang="en-US" dirty="0" smtClean="0"/>
          </a:p>
          <a:p>
            <a:r>
              <a:rPr lang="en-US" dirty="0" smtClean="0"/>
              <a:t>When we do NPV calculations, the idea is to decide between pursing a project or not pursuing the project. For example: we can construct the building on a land we own, or we can sell the land. For simple comparisons between alternative, we typically do a comparison in one step. For more complicated cases, it is sometimes easier to do 2 NPV calculations. However, we should always realize that we can construct a project that includes both alternatives.</a:t>
            </a:r>
          </a:p>
          <a:p>
            <a:r>
              <a:rPr lang="en-US" dirty="0" smtClean="0"/>
              <a:t> </a:t>
            </a:r>
          </a:p>
          <a:p>
            <a:r>
              <a:rPr lang="en-US" dirty="0" smtClean="0"/>
              <a:t> </a:t>
            </a:r>
          </a:p>
          <a:p>
            <a:endParaRPr lang="en-US" dirty="0"/>
          </a:p>
        </p:txBody>
      </p:sp>
      <p:sp>
        <p:nvSpPr>
          <p:cNvPr id="4" name="Slide Number Placeholder 3"/>
          <p:cNvSpPr>
            <a:spLocks noGrp="1"/>
          </p:cNvSpPr>
          <p:nvPr>
            <p:ph type="sldNum" sz="quarter" idx="12"/>
          </p:nvPr>
        </p:nvSpPr>
        <p:spPr/>
        <p:txBody>
          <a:bodyPr/>
          <a:lstStyle/>
          <a:p>
            <a:fld id="{B465CE26-9651-40B9-916D-D3C8F50431BA}" type="slidenum">
              <a:rPr lang="en-US" smtClean="0"/>
              <a:pPr/>
              <a:t>18</a:t>
            </a:fld>
            <a:endParaRPr lang="en-US"/>
          </a:p>
        </p:txBody>
      </p:sp>
      <p:sp>
        <p:nvSpPr>
          <p:cNvPr id="5" name="Title 4"/>
          <p:cNvSpPr>
            <a:spLocks noGrp="1"/>
          </p:cNvSpPr>
          <p:nvPr>
            <p:ph type="title"/>
          </p:nvPr>
        </p:nvSpPr>
        <p:spPr/>
        <p:txBody>
          <a:bodyPr/>
          <a:lstStyle/>
          <a:p>
            <a:r>
              <a:rPr lang="en-US" dirty="0" smtClean="0"/>
              <a:t>Project Interactions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r>
              <a:rPr lang="en-US" dirty="0"/>
              <a:t>If the salvage value is different from the book value of the asset, then there is a tax effect</a:t>
            </a:r>
          </a:p>
          <a:p>
            <a:r>
              <a:rPr lang="en-US" dirty="0"/>
              <a:t>Book value = initial cost – accumulated depreciation</a:t>
            </a:r>
          </a:p>
          <a:p>
            <a:r>
              <a:rPr lang="en-US" dirty="0"/>
              <a:t>After-tax salvage = salvage – T(salvage – book value)</a:t>
            </a:r>
          </a:p>
        </p:txBody>
      </p:sp>
      <p:sp>
        <p:nvSpPr>
          <p:cNvPr id="6" name="Slide Number Placeholder 5"/>
          <p:cNvSpPr>
            <a:spLocks noGrp="1"/>
          </p:cNvSpPr>
          <p:nvPr>
            <p:ph type="sldNum" sz="quarter" idx="12"/>
          </p:nvPr>
        </p:nvSpPr>
        <p:spPr/>
        <p:txBody>
          <a:bodyPr/>
          <a:lstStyle/>
          <a:p>
            <a:fld id="{9968DA5E-F7AB-49C6-993E-4C51310B4251}" type="slidenum">
              <a:rPr lang="en-US"/>
              <a:pPr/>
              <a:t>1</a:t>
            </a:fld>
            <a:endParaRPr lang="en-US"/>
          </a:p>
        </p:txBody>
      </p:sp>
      <p:sp>
        <p:nvSpPr>
          <p:cNvPr id="25602" name="Rectangle 2"/>
          <p:cNvSpPr>
            <a:spLocks noGrp="1" noChangeArrowheads="1"/>
          </p:cNvSpPr>
          <p:nvPr>
            <p:ph type="title"/>
          </p:nvPr>
        </p:nvSpPr>
        <p:spPr/>
        <p:txBody>
          <a:bodyPr>
            <a:normAutofit/>
          </a:bodyPr>
          <a:lstStyle/>
          <a:p>
            <a:r>
              <a:rPr lang="en-US" dirty="0"/>
              <a:t>After-tax </a:t>
            </a:r>
            <a:r>
              <a:rPr lang="en-US" dirty="0" smtClean="0"/>
              <a:t>Salvage </a:t>
            </a:r>
            <a:endParaRPr lang="en-US" dirty="0"/>
          </a:p>
        </p:txBody>
      </p:sp>
      <p:sp>
        <p:nvSpPr>
          <p:cNvPr id="103425" name="Rectangle 1"/>
          <p:cNvSpPr>
            <a:spLocks noChangeArrowheads="1"/>
          </p:cNvSpPr>
          <p:nvPr/>
        </p:nvSpPr>
        <p:spPr bwMode="auto">
          <a:xfrm>
            <a:off x="457200" y="4588385"/>
            <a:ext cx="79248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14400" algn="l"/>
              </a:tabLst>
            </a:pPr>
            <a:r>
              <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Question</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If a machine</a:t>
            </a:r>
            <a:r>
              <a:rPr kumimoji="0" lang="en-US" sz="2000"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lang="en-US" sz="2000" dirty="0" smtClean="0">
                <a:latin typeface="Arial" pitchFamily="34" charset="0"/>
                <a:ea typeface="Times New Roman" pitchFamily="18" charset="0"/>
                <a:cs typeface="Arial" pitchFamily="34" charset="0"/>
              </a:rPr>
              <a:t>initially costs 120,00 and depreciated straight-line to zero, and sold after 6 years at 20,000, what is the after tax salvage value if tax rate is 40%?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0"/>
          </p:nvPr>
        </p:nvSpPr>
        <p:spPr>
          <a:noFill/>
        </p:spPr>
        <p:txBody>
          <a:bodyPr lIns="98764" tIns="49382" rIns="98764" bIns="49382"/>
          <a:lstStyle/>
          <a:p>
            <a:fld id="{02FCB016-32C8-4D65-9B99-0F5F4BAB0696}" type="slidenum">
              <a:rPr lang="en-US"/>
              <a:pPr/>
              <a:t>19</a:t>
            </a:fld>
            <a:endParaRPr lang="en-US"/>
          </a:p>
        </p:txBody>
      </p:sp>
      <p:sp>
        <p:nvSpPr>
          <p:cNvPr id="7171" name="Rectangle 2"/>
          <p:cNvSpPr>
            <a:spLocks noChangeArrowheads="1"/>
          </p:cNvSpPr>
          <p:nvPr/>
        </p:nvSpPr>
        <p:spPr bwMode="auto">
          <a:xfrm>
            <a:off x="914400" y="152400"/>
            <a:ext cx="7222603" cy="4675417"/>
          </a:xfrm>
          <a:prstGeom prst="rect">
            <a:avLst/>
          </a:prstGeom>
          <a:noFill/>
          <a:ln w="9525">
            <a:noFill/>
            <a:miter lim="800000"/>
            <a:headEnd/>
            <a:tailEnd/>
          </a:ln>
        </p:spPr>
        <p:txBody>
          <a:bodyPr lIns="98749" tIns="49375" rIns="98749" bIns="49375"/>
          <a:lstStyle/>
          <a:p>
            <a:pPr defTabSz="869333">
              <a:lnSpc>
                <a:spcPct val="90000"/>
              </a:lnSpc>
              <a:spcBef>
                <a:spcPct val="70000"/>
              </a:spcBef>
              <a:buClr>
                <a:srgbClr val="E77017"/>
              </a:buClr>
              <a:buSzPct val="90000"/>
            </a:pPr>
            <a:r>
              <a:rPr lang="en-US" sz="1300" u="sng" dirty="0">
                <a:latin typeface="Arial" pitchFamily="34" charset="0"/>
              </a:rPr>
              <a:t>Capital budgeting</a:t>
            </a:r>
          </a:p>
          <a:p>
            <a:pPr defTabSz="869333">
              <a:lnSpc>
                <a:spcPct val="90000"/>
              </a:lnSpc>
              <a:spcBef>
                <a:spcPct val="70000"/>
              </a:spcBef>
              <a:buClr>
                <a:srgbClr val="E77017"/>
              </a:buClr>
              <a:buSzPct val="90000"/>
            </a:pPr>
            <a:r>
              <a:rPr lang="en-US" sz="1300" dirty="0">
                <a:latin typeface="Arial" pitchFamily="34" charset="0"/>
              </a:rPr>
              <a:t>Aqua-Products currently manufactures a wide range of equipment for water sports. The company is re-evaluating its rubber rowboat product line to determine whether it will continue to be profitable or whether it should be discontinued. Net operating revenues before tax (i.e., sales minus all operating costs) are estimated to be $180,000 per year for each of the next 10 years. It is estimated that the rubber rowboat product line has a useful life of 10 years; that is, after year 10 no further revenues are anticipated from this particular product line and the economic value of all machinery used to produce the rubber rowboats will be zero. Continued production of this product line requires that finished goods inventory of rubber rowboats be maintained at a level of $64,000 throughout the ten year life of the project. (If this product line were discontinued, obviously the level of finished goods inventory of rubber rowboats would be reduced to zero.)</a:t>
            </a:r>
          </a:p>
          <a:p>
            <a:pPr defTabSz="869333">
              <a:lnSpc>
                <a:spcPct val="90000"/>
              </a:lnSpc>
              <a:spcBef>
                <a:spcPct val="70000"/>
              </a:spcBef>
              <a:buClr>
                <a:srgbClr val="E77017"/>
              </a:buClr>
              <a:buSzPct val="90000"/>
            </a:pPr>
            <a:endParaRPr lang="en-US" sz="1300" dirty="0">
              <a:latin typeface="Arial" pitchFamily="34" charset="0"/>
            </a:endParaRPr>
          </a:p>
          <a:p>
            <a:pPr defTabSz="869333">
              <a:lnSpc>
                <a:spcPct val="90000"/>
              </a:lnSpc>
              <a:spcBef>
                <a:spcPct val="70000"/>
              </a:spcBef>
              <a:buClr>
                <a:srgbClr val="E77017"/>
              </a:buClr>
              <a:buSzPct val="90000"/>
            </a:pPr>
            <a:r>
              <a:rPr lang="en-US" sz="1300" dirty="0">
                <a:latin typeface="Arial" pitchFamily="34" charset="0"/>
              </a:rPr>
              <a:t>If the rubber rowboat product line were shut down, there would be immediate expenses (100% tax deductible) of $270,000. On the positive side, machinery formerly used in the production process could be sold for $720,000. This machinery is in asset class 39, which is allowed a CCA rate of 25%. The firm also has many other assets in this class. The floor space that is vacated by the shutdown could be leased out at $75,000 per year. The firm’s tax rate is 40%, and the appropriate discount rate is 14%.</a:t>
            </a:r>
          </a:p>
          <a:p>
            <a:pPr defTabSz="869333">
              <a:lnSpc>
                <a:spcPct val="90000"/>
              </a:lnSpc>
              <a:spcBef>
                <a:spcPct val="70000"/>
              </a:spcBef>
              <a:buClr>
                <a:srgbClr val="E77017"/>
              </a:buClr>
              <a:buSzPct val="90000"/>
            </a:pPr>
            <a:endParaRPr lang="en-US" sz="1300" dirty="0">
              <a:latin typeface="Arial" pitchFamily="34" charset="0"/>
            </a:endParaRPr>
          </a:p>
          <a:p>
            <a:pPr defTabSz="869333">
              <a:lnSpc>
                <a:spcPct val="90000"/>
              </a:lnSpc>
              <a:spcBef>
                <a:spcPct val="70000"/>
              </a:spcBef>
              <a:buClr>
                <a:srgbClr val="E77017"/>
              </a:buClr>
              <a:buSzPct val="90000"/>
            </a:pPr>
            <a:r>
              <a:rPr lang="en-US" sz="1300" dirty="0">
                <a:latin typeface="Arial" pitchFamily="34" charset="0"/>
              </a:rPr>
              <a:t>Based on an NPV analysis, should Aqua-Products continue to manufacture rubber rowboats or close down this one product line? Explain all the steps taken to reach your conclusion: structuring of the problem and analysis should be explained in words as well as given by calculations. Simply providing a numerical answer is not sufficient.</a:t>
            </a:r>
          </a:p>
        </p:txBody>
      </p:sp>
      <p:sp>
        <p:nvSpPr>
          <p:cNvPr id="7172" name="Rectangle 3"/>
          <p:cNvSpPr>
            <a:spLocks noChangeArrowheads="1"/>
          </p:cNvSpPr>
          <p:nvPr/>
        </p:nvSpPr>
        <p:spPr bwMode="auto">
          <a:xfrm>
            <a:off x="882983" y="432909"/>
            <a:ext cx="199522" cy="224378"/>
          </a:xfrm>
          <a:prstGeom prst="rect">
            <a:avLst/>
          </a:prstGeom>
          <a:noFill/>
          <a:ln w="12700">
            <a:noFill/>
            <a:miter lim="800000"/>
            <a:headEnd/>
            <a:tailEnd/>
          </a:ln>
        </p:spPr>
        <p:txBody>
          <a:bodyPr wrap="none" lIns="98764" tIns="49382" rIns="98764" bIns="49382">
            <a:spAutoFit/>
          </a:bodyPr>
          <a:lstStyle/>
          <a:p>
            <a:pPr>
              <a:lnSpc>
                <a:spcPct val="90000"/>
              </a:lnSpc>
              <a:spcBef>
                <a:spcPct val="70000"/>
              </a:spcBef>
              <a:buClr>
                <a:srgbClr val="E77017"/>
              </a:buClr>
              <a:buSzPct val="90000"/>
              <a:buFont typeface="Wingdings" pitchFamily="2" charset="2"/>
              <a:buNone/>
            </a:pPr>
            <a:endParaRPr lang="en-US" sz="900" dirty="0">
              <a:latin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a:xfrm>
            <a:off x="815975" y="1371600"/>
            <a:ext cx="8020050" cy="4530725"/>
          </a:xfrm>
        </p:spPr>
        <p:txBody>
          <a:bodyPr/>
          <a:lstStyle/>
          <a:p>
            <a:r>
              <a:rPr lang="en-US" sz="2800" dirty="0"/>
              <a:t>How do we determine if cash flows are relevant to the capital budgeting decision?</a:t>
            </a:r>
          </a:p>
          <a:p>
            <a:r>
              <a:rPr lang="en-US" sz="2800" dirty="0"/>
              <a:t>What are the different methods for computing operating cash flow and when are they important?</a:t>
            </a:r>
          </a:p>
          <a:p>
            <a:r>
              <a:rPr lang="en-US" sz="2800" dirty="0" smtClean="0"/>
              <a:t>What </a:t>
            </a:r>
            <a:r>
              <a:rPr lang="en-US" sz="2800" dirty="0"/>
              <a:t>is equivalent annual cost and when should it be used?</a:t>
            </a:r>
          </a:p>
        </p:txBody>
      </p:sp>
      <p:sp>
        <p:nvSpPr>
          <p:cNvPr id="6" name="Slide Number Placeholder 5"/>
          <p:cNvSpPr>
            <a:spLocks noGrp="1"/>
          </p:cNvSpPr>
          <p:nvPr>
            <p:ph type="sldNum" sz="quarter" idx="12"/>
          </p:nvPr>
        </p:nvSpPr>
        <p:spPr/>
        <p:txBody>
          <a:bodyPr/>
          <a:lstStyle/>
          <a:p>
            <a:fld id="{839AAB38-4195-4679-BAAE-9A97D1FB1730}" type="slidenum">
              <a:rPr lang="en-US"/>
              <a:pPr/>
              <a:t>20</a:t>
            </a:fld>
            <a:endParaRPr lang="en-US"/>
          </a:p>
        </p:txBody>
      </p:sp>
      <p:sp>
        <p:nvSpPr>
          <p:cNvPr id="56322" name="Rectangle 2"/>
          <p:cNvSpPr>
            <a:spLocks noGrp="1" noChangeArrowheads="1"/>
          </p:cNvSpPr>
          <p:nvPr>
            <p:ph type="title"/>
          </p:nvPr>
        </p:nvSpPr>
        <p:spPr/>
        <p:txBody>
          <a:bodyPr/>
          <a:lstStyle/>
          <a:p>
            <a:r>
              <a:rPr lang="en-US"/>
              <a:t>Quick Quiz</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additive="base">
                                        <p:cTn id="7" dur="500" fill="hold"/>
                                        <p:tgtEl>
                                          <p:spTgt spid="563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632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632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6323">
                                            <p:txEl>
                                              <p:pRg st="1" end="1"/>
                                            </p:txEl>
                                          </p:spTgt>
                                        </p:tgtEl>
                                        <p:attrNameLst>
                                          <p:attrName>style.visibility</p:attrName>
                                        </p:attrNameLst>
                                      </p:cBhvr>
                                      <p:to>
                                        <p:strVal val="visible"/>
                                      </p:to>
                                    </p:set>
                                    <p:anim calcmode="lin" valueType="num">
                                      <p:cBhvr additive="base">
                                        <p:cTn id="13" dur="500" fill="hold"/>
                                        <p:tgtEl>
                                          <p:spTgt spid="563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632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632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6323">
                                            <p:txEl>
                                              <p:pRg st="2" end="2"/>
                                            </p:txEl>
                                          </p:spTgt>
                                        </p:tgtEl>
                                        <p:attrNameLst>
                                          <p:attrName>style.visibility</p:attrName>
                                        </p:attrNameLst>
                                      </p:cBhvr>
                                      <p:to>
                                        <p:strVal val="visible"/>
                                      </p:to>
                                    </p:set>
                                    <p:anim calcmode="lin" valueType="num">
                                      <p:cBhvr additive="base">
                                        <p:cTn id="19" dur="500" fill="hold"/>
                                        <p:tgtEl>
                                          <p:spTgt spid="563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632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6323">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39AAB38-4195-4679-BAAE-9A97D1FB1730}" type="slidenum">
              <a:rPr lang="en-US"/>
              <a:pPr/>
              <a:t>21</a:t>
            </a:fld>
            <a:endParaRPr lang="en-US"/>
          </a:p>
        </p:txBody>
      </p:sp>
      <p:sp>
        <p:nvSpPr>
          <p:cNvPr id="56322" name="Rectangle 2"/>
          <p:cNvSpPr>
            <a:spLocks noGrp="1" noChangeArrowheads="1"/>
          </p:cNvSpPr>
          <p:nvPr>
            <p:ph type="title"/>
          </p:nvPr>
        </p:nvSpPr>
        <p:spPr/>
        <p:txBody>
          <a:bodyPr>
            <a:normAutofit fontScale="90000"/>
          </a:bodyPr>
          <a:lstStyle/>
          <a:p>
            <a:r>
              <a:rPr lang="en-US" sz="4400" u="sng" dirty="0" smtClean="0"/>
              <a:t>Extra problem 2</a:t>
            </a:r>
            <a:br>
              <a:rPr lang="en-US" sz="4400" u="sng" dirty="0" smtClean="0"/>
            </a:br>
            <a:endParaRPr lang="en-US" dirty="0"/>
          </a:p>
        </p:txBody>
      </p:sp>
      <p:sp>
        <p:nvSpPr>
          <p:cNvPr id="5" name="Content Placeholder 4"/>
          <p:cNvSpPr>
            <a:spLocks noGrp="1"/>
          </p:cNvSpPr>
          <p:nvPr>
            <p:ph idx="1"/>
          </p:nvPr>
        </p:nvSpPr>
        <p:spPr/>
        <p:txBody>
          <a:bodyPr/>
          <a:lstStyle/>
          <a:p>
            <a:pPr defTabSz="869333">
              <a:lnSpc>
                <a:spcPct val="90000"/>
              </a:lnSpc>
              <a:spcBef>
                <a:spcPct val="70000"/>
              </a:spcBef>
              <a:buClr>
                <a:srgbClr val="E77017"/>
              </a:buClr>
              <a:buSzPct val="90000"/>
            </a:pPr>
            <a:r>
              <a:rPr lang="en-US" sz="2800" dirty="0" smtClean="0"/>
              <a:t>A five year project has an initial fixed-asset investment of $210,000, an initial NWC investment of $20,000, and an annual OCF of -$32,000. The fixed asset is fully depreciated over the life of the project and has no salvage value. If the required return is 15 percent, what is this project’s equivalent annual cost, or EAC?</a:t>
            </a:r>
          </a:p>
          <a:p>
            <a:pPr defTabSz="869333">
              <a:lnSpc>
                <a:spcPct val="90000"/>
              </a:lnSpc>
              <a:spcBef>
                <a:spcPct val="70000"/>
              </a:spcBef>
              <a:buClr>
                <a:srgbClr val="E77017"/>
              </a:buClr>
              <a:buSzPct val="90000"/>
            </a:pPr>
            <a:endParaRPr lang="en-US" sz="1600"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815975" y="1524000"/>
            <a:ext cx="8020050" cy="4530725"/>
          </a:xfrm>
        </p:spPr>
        <p:txBody>
          <a:bodyPr/>
          <a:lstStyle/>
          <a:p>
            <a:r>
              <a:rPr lang="en-US" sz="2800" dirty="0"/>
              <a:t>Bottom-Up Approach</a:t>
            </a:r>
          </a:p>
          <a:p>
            <a:pPr lvl="1"/>
            <a:r>
              <a:rPr lang="en-US" sz="2400" dirty="0"/>
              <a:t>Works only when there is no interest expense</a:t>
            </a:r>
          </a:p>
          <a:p>
            <a:pPr lvl="1"/>
            <a:r>
              <a:rPr lang="en-US" sz="2400" dirty="0"/>
              <a:t>OCF = NI + depreciation</a:t>
            </a:r>
          </a:p>
          <a:p>
            <a:r>
              <a:rPr lang="en-US" sz="2800" dirty="0"/>
              <a:t>Top-Down Approach</a:t>
            </a:r>
          </a:p>
          <a:p>
            <a:pPr lvl="1"/>
            <a:r>
              <a:rPr lang="en-US" sz="2400" dirty="0"/>
              <a:t>OCF = Sales – Costs – Taxes</a:t>
            </a:r>
          </a:p>
          <a:p>
            <a:pPr lvl="1"/>
            <a:r>
              <a:rPr lang="en-US" sz="2400" dirty="0"/>
              <a:t>Don’t subtract non-cash deductions</a:t>
            </a:r>
          </a:p>
          <a:p>
            <a:r>
              <a:rPr lang="en-US" sz="2800" dirty="0"/>
              <a:t>Tax Shield Approach</a:t>
            </a:r>
          </a:p>
          <a:p>
            <a:pPr lvl="1"/>
            <a:r>
              <a:rPr lang="en-US" sz="2400" dirty="0"/>
              <a:t>OCF = (Sales – Costs)(1 – T) + Depreciation*T</a:t>
            </a:r>
          </a:p>
        </p:txBody>
      </p:sp>
      <p:sp>
        <p:nvSpPr>
          <p:cNvPr id="6" name="Slide Number Placeholder 5"/>
          <p:cNvSpPr>
            <a:spLocks noGrp="1"/>
          </p:cNvSpPr>
          <p:nvPr>
            <p:ph type="sldNum" sz="quarter" idx="12"/>
          </p:nvPr>
        </p:nvSpPr>
        <p:spPr/>
        <p:txBody>
          <a:bodyPr/>
          <a:lstStyle/>
          <a:p>
            <a:fld id="{136B93B5-971E-4BD6-8E9C-821C0DF00254}" type="slidenum">
              <a:rPr lang="en-US"/>
              <a:pPr/>
              <a:t>2</a:t>
            </a:fld>
            <a:endParaRPr lang="en-US"/>
          </a:p>
        </p:txBody>
      </p:sp>
      <p:sp>
        <p:nvSpPr>
          <p:cNvPr id="64514" name="Rectangle 2"/>
          <p:cNvSpPr>
            <a:spLocks noGrp="1" noChangeArrowheads="1"/>
          </p:cNvSpPr>
          <p:nvPr>
            <p:ph type="title"/>
          </p:nvPr>
        </p:nvSpPr>
        <p:spPr/>
        <p:txBody>
          <a:bodyPr>
            <a:normAutofit fontScale="90000"/>
          </a:bodyPr>
          <a:lstStyle/>
          <a:p>
            <a:r>
              <a:rPr lang="en-US" sz="4000"/>
              <a:t>Other Methods for Computing OCF</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Assume we have the following background information for a project being considered by Gillis, Inc. See if we can calculate the project’s NPV and payback period. Assume:</a:t>
            </a:r>
          </a:p>
          <a:p>
            <a:pPr>
              <a:buNone/>
            </a:pPr>
            <a:r>
              <a:rPr lang="en-US" dirty="0" smtClean="0"/>
              <a:t>Required NWC investment = $40; project cost = $60; 3 year life. 	Annual sales = $100; annual costs = $50; straight line depreciation to $0. Tax rate = 34%, required return = 12%</a:t>
            </a:r>
          </a:p>
          <a:p>
            <a:endParaRPr lang="en-US" dirty="0"/>
          </a:p>
        </p:txBody>
      </p:sp>
      <p:sp>
        <p:nvSpPr>
          <p:cNvPr id="3" name="Slide Number Placeholder 2"/>
          <p:cNvSpPr>
            <a:spLocks noGrp="1"/>
          </p:cNvSpPr>
          <p:nvPr>
            <p:ph type="sldNum" sz="quarter" idx="12"/>
          </p:nvPr>
        </p:nvSpPr>
        <p:spPr/>
        <p:txBody>
          <a:bodyPr/>
          <a:lstStyle/>
          <a:p>
            <a:fld id="{419DADF6-6AA5-4F73-9B93-6963835D85F4}" type="slidenum">
              <a:rPr lang="en-US" smtClean="0"/>
              <a:pPr/>
              <a:t>3</a:t>
            </a:fld>
            <a:endParaRPr lang="en-US"/>
          </a:p>
        </p:txBody>
      </p:sp>
      <p:sp>
        <p:nvSpPr>
          <p:cNvPr id="4" name="Title 3"/>
          <p:cNvSpPr>
            <a:spLocks noGrp="1"/>
          </p:cNvSpPr>
          <p:nvPr>
            <p:ph type="title"/>
          </p:nvPr>
        </p:nvSpPr>
        <p:spPr/>
        <p:txBody>
          <a:bodyPr/>
          <a:lstStyle/>
          <a:p>
            <a:r>
              <a:rPr lang="en-US" dirty="0" smtClean="0"/>
              <a:t>Example: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D591EC13-3C80-47E4-88F2-7845096441A1}" type="slidenum">
              <a:rPr lang="en-US"/>
              <a:pPr/>
              <a:t>4</a:t>
            </a:fld>
            <a:endParaRPr lang="en-US"/>
          </a:p>
        </p:txBody>
      </p:sp>
      <p:sp>
        <p:nvSpPr>
          <p:cNvPr id="67586" name="Rectangle 2"/>
          <p:cNvSpPr>
            <a:spLocks noGrp="1" noChangeArrowheads="1"/>
          </p:cNvSpPr>
          <p:nvPr>
            <p:ph type="title"/>
          </p:nvPr>
        </p:nvSpPr>
        <p:spPr>
          <a:noFill/>
          <a:ln/>
        </p:spPr>
        <p:txBody>
          <a:bodyPr lIns="98764" tIns="49382" rIns="98764" bIns="49382">
            <a:normAutofit/>
          </a:bodyPr>
          <a:lstStyle/>
          <a:p>
            <a:r>
              <a:rPr lang="en-US" sz="2000" dirty="0" smtClean="0"/>
              <a:t>Fairways </a:t>
            </a:r>
            <a:r>
              <a:rPr lang="en-US" sz="2000" dirty="0"/>
              <a:t>Equipment and Operating Costs</a:t>
            </a:r>
          </a:p>
        </p:txBody>
      </p:sp>
      <p:sp>
        <p:nvSpPr>
          <p:cNvPr id="67587" name="Rectangle 3"/>
          <p:cNvSpPr>
            <a:spLocks noGrp="1" noChangeArrowheads="1"/>
          </p:cNvSpPr>
          <p:nvPr>
            <p:ph type="body" idx="1"/>
          </p:nvPr>
        </p:nvSpPr>
        <p:spPr>
          <a:xfrm>
            <a:off x="0" y="1125564"/>
            <a:ext cx="8492511" cy="4978453"/>
          </a:xfrm>
          <a:noFill/>
          <a:ln/>
        </p:spPr>
        <p:txBody>
          <a:bodyPr lIns="98764" tIns="49382" rIns="98764" bIns="49382">
            <a:normAutofit fontScale="85000" lnSpcReduction="20000"/>
          </a:bodyPr>
          <a:lstStyle/>
          <a:p>
            <a:pPr lvl="2" indent="0">
              <a:lnSpc>
                <a:spcPct val="110000"/>
              </a:lnSpc>
              <a:tabLst>
                <a:tab pos="493822" algn="l"/>
                <a:tab pos="740733" algn="l"/>
                <a:tab pos="4938217" algn="r"/>
              </a:tabLst>
            </a:pPr>
            <a:r>
              <a:rPr lang="en-US" sz="1900" dirty="0">
                <a:latin typeface="Times New Roman" pitchFamily="18" charset="0"/>
                <a:cs typeface="Times New Roman" pitchFamily="18" charset="0"/>
              </a:rPr>
              <a:t>   </a:t>
            </a:r>
            <a:r>
              <a:rPr lang="en-US" dirty="0">
                <a:latin typeface="Times New Roman" pitchFamily="18" charset="0"/>
                <a:cs typeface="Times New Roman" pitchFamily="18" charset="0"/>
              </a:rPr>
              <a:t>Two golfing buddies are considering starting a new golf facility to there entertainment company. Because of the growing popularity of golf, they estimate the facility will generate rentals of 20,000 buckets of balls at $3 a bucket the first year, and that rentals will grow by 750 buckets a year thereafter. The price will remain $3 per bucket. Should they pursue this new venture?</a:t>
            </a:r>
          </a:p>
          <a:p>
            <a:pPr lvl="2" indent="0">
              <a:lnSpc>
                <a:spcPct val="110000"/>
              </a:lnSpc>
              <a:tabLst>
                <a:tab pos="493822" algn="l"/>
                <a:tab pos="740733" algn="l"/>
                <a:tab pos="4938217" algn="r"/>
              </a:tabLst>
            </a:pPr>
            <a:endParaRPr lang="en-US" dirty="0">
              <a:latin typeface="Times New Roman" pitchFamily="18" charset="0"/>
              <a:cs typeface="Times New Roman" pitchFamily="18" charset="0"/>
            </a:endParaRPr>
          </a:p>
          <a:p>
            <a:pPr lvl="2" indent="0">
              <a:lnSpc>
                <a:spcPct val="110000"/>
              </a:lnSpc>
              <a:tabLst>
                <a:tab pos="493822" algn="l"/>
                <a:tab pos="740733" algn="l"/>
                <a:tab pos="4938217" algn="r"/>
              </a:tabLst>
            </a:pPr>
            <a:r>
              <a:rPr lang="en-US" dirty="0">
                <a:latin typeface="Times New Roman" pitchFamily="18" charset="0"/>
                <a:cs typeface="Times New Roman" pitchFamily="18" charset="0"/>
              </a:rPr>
              <a:t>	Capital spending requirements include:</a:t>
            </a:r>
          </a:p>
          <a:p>
            <a:pPr lvl="2" indent="0">
              <a:lnSpc>
                <a:spcPct val="110000"/>
              </a:lnSpc>
              <a:tabLst>
                <a:tab pos="493822" algn="l"/>
                <a:tab pos="740733" algn="l"/>
                <a:tab pos="4938217" algn="r"/>
              </a:tabLst>
            </a:pPr>
            <a:r>
              <a:rPr lang="en-US" dirty="0">
                <a:latin typeface="Times New Roman" pitchFamily="18" charset="0"/>
                <a:cs typeface="Times New Roman" pitchFamily="18" charset="0"/>
              </a:rPr>
              <a:t>	</a:t>
            </a:r>
          </a:p>
          <a:p>
            <a:pPr lvl="2" indent="0">
              <a:lnSpc>
                <a:spcPct val="110000"/>
              </a:lnSpc>
              <a:tabLst>
                <a:tab pos="493822" algn="l"/>
                <a:tab pos="740733" algn="l"/>
                <a:tab pos="4938217" algn="r"/>
              </a:tabLst>
            </a:pPr>
            <a:r>
              <a:rPr lang="en-US" dirty="0">
                <a:latin typeface="Times New Roman" pitchFamily="18" charset="0"/>
                <a:cs typeface="Times New Roman" pitchFamily="18" charset="0"/>
              </a:rPr>
              <a:t>	            Ball dispensing machine		 $ 2,000</a:t>
            </a:r>
          </a:p>
          <a:p>
            <a:pPr lvl="2" indent="0">
              <a:lnSpc>
                <a:spcPct val="110000"/>
              </a:lnSpc>
              <a:tabLst>
                <a:tab pos="493822" algn="l"/>
                <a:tab pos="740733" algn="l"/>
                <a:tab pos="4938217" algn="r"/>
              </a:tabLst>
            </a:pPr>
            <a:r>
              <a:rPr lang="en-US" dirty="0">
                <a:latin typeface="Times New Roman" pitchFamily="18" charset="0"/>
                <a:cs typeface="Times New Roman" pitchFamily="18" charset="0"/>
              </a:rPr>
              <a:t>	            Ball pick-up vehicle		    8,000</a:t>
            </a:r>
          </a:p>
          <a:p>
            <a:pPr lvl="2" indent="0">
              <a:lnSpc>
                <a:spcPct val="110000"/>
              </a:lnSpc>
              <a:tabLst>
                <a:tab pos="493822" algn="l"/>
                <a:tab pos="740733" algn="l"/>
                <a:tab pos="4938217" algn="r"/>
              </a:tabLst>
            </a:pPr>
            <a:r>
              <a:rPr lang="en-US" dirty="0">
                <a:latin typeface="Times New Roman" pitchFamily="18" charset="0"/>
                <a:cs typeface="Times New Roman" pitchFamily="18" charset="0"/>
              </a:rPr>
              <a:t>	            Tractor and accessories		    </a:t>
            </a:r>
            <a:r>
              <a:rPr lang="en-US" u="sng" dirty="0">
                <a:latin typeface="Times New Roman" pitchFamily="18" charset="0"/>
                <a:cs typeface="Times New Roman" pitchFamily="18" charset="0"/>
              </a:rPr>
              <a:t>8,000</a:t>
            </a:r>
            <a:endParaRPr lang="en-US" dirty="0">
              <a:latin typeface="Times New Roman" pitchFamily="18" charset="0"/>
              <a:cs typeface="Times New Roman" pitchFamily="18" charset="0"/>
            </a:endParaRPr>
          </a:p>
          <a:p>
            <a:pPr lvl="2" indent="0">
              <a:lnSpc>
                <a:spcPct val="110000"/>
              </a:lnSpc>
              <a:tabLst>
                <a:tab pos="493822" algn="l"/>
                <a:tab pos="740733" algn="l"/>
                <a:tab pos="4938217" algn="r"/>
              </a:tabLst>
            </a:pPr>
            <a:r>
              <a:rPr lang="en-US" dirty="0">
                <a:latin typeface="Times New Roman" pitchFamily="18" charset="0"/>
                <a:cs typeface="Times New Roman" pitchFamily="18" charset="0"/>
              </a:rPr>
              <a:t>								$18,000	</a:t>
            </a:r>
          </a:p>
          <a:p>
            <a:pPr lvl="2" indent="0">
              <a:lnSpc>
                <a:spcPct val="110000"/>
              </a:lnSpc>
              <a:tabLst>
                <a:tab pos="493822" algn="l"/>
                <a:tab pos="740733" algn="l"/>
                <a:tab pos="4938217" algn="r"/>
              </a:tabLst>
            </a:pPr>
            <a:r>
              <a:rPr lang="en-US" dirty="0">
                <a:latin typeface="Times New Roman" pitchFamily="18" charset="0"/>
                <a:cs typeface="Times New Roman" pitchFamily="18" charset="0"/>
              </a:rPr>
              <a:t> All the equipment is Class 10 CCA (30%), and is expected to have a salvage value of 10% of cost after 6 years. (Assume that there are many assets in this asset class apart from the golf business).</a:t>
            </a:r>
          </a:p>
          <a:p>
            <a:pPr lvl="2" indent="0" algn="just">
              <a:lnSpc>
                <a:spcPct val="110000"/>
              </a:lnSpc>
              <a:tabLst>
                <a:tab pos="493822" algn="l"/>
                <a:tab pos="740733" algn="l"/>
                <a:tab pos="4938217" algn="r"/>
              </a:tabLst>
            </a:pPr>
            <a:r>
              <a:rPr lang="en-US" dirty="0">
                <a:latin typeface="Times New Roman" pitchFamily="18" charset="0"/>
                <a:cs typeface="Times New Roman" pitchFamily="18" charset="0"/>
              </a:rPr>
              <a:t>  Anticipated operating expenses are as follows:</a:t>
            </a:r>
          </a:p>
          <a:p>
            <a:pPr lvl="2" algn="just">
              <a:lnSpc>
                <a:spcPct val="80000"/>
              </a:lnSpc>
              <a:tabLst>
                <a:tab pos="493822" algn="l"/>
                <a:tab pos="740733" algn="l"/>
                <a:tab pos="4938217" algn="r"/>
              </a:tabLst>
            </a:pPr>
            <a:endParaRPr lang="en-US" b="1" dirty="0">
              <a:latin typeface="Times New Roman" pitchFamily="18" charset="0"/>
              <a:cs typeface="Times New Roman" pitchFamily="18"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lIns="98764" tIns="49382" rIns="98764" bIns="49382"/>
          <a:lstStyle/>
          <a:p>
            <a:fld id="{9D4C50D9-A952-49C2-810C-A3A014F61A07}" type="slidenum">
              <a:rPr lang="en-US"/>
              <a:pPr/>
              <a:t>5</a:t>
            </a:fld>
            <a:endParaRPr lang="en-US"/>
          </a:p>
        </p:txBody>
      </p:sp>
      <p:sp>
        <p:nvSpPr>
          <p:cNvPr id="20482" name="Rectangle 2"/>
          <p:cNvSpPr>
            <a:spLocks noGrp="1" noChangeArrowheads="1"/>
          </p:cNvSpPr>
          <p:nvPr>
            <p:ph type="title"/>
          </p:nvPr>
        </p:nvSpPr>
        <p:spPr>
          <a:noFill/>
          <a:ln/>
        </p:spPr>
        <p:txBody>
          <a:bodyPr lIns="98764" tIns="49382" rIns="98764" bIns="49382">
            <a:normAutofit/>
          </a:bodyPr>
          <a:lstStyle/>
          <a:p>
            <a:r>
              <a:rPr lang="en-US" sz="2000" dirty="0"/>
              <a:t>Example: Fairways Equipment and Operating Costs (concluded)</a:t>
            </a:r>
          </a:p>
        </p:txBody>
      </p:sp>
      <p:sp>
        <p:nvSpPr>
          <p:cNvPr id="20483" name="Rectangle 3"/>
          <p:cNvSpPr>
            <a:spLocks noGrp="1" noChangeArrowheads="1"/>
          </p:cNvSpPr>
          <p:nvPr>
            <p:ph type="body" idx="1"/>
          </p:nvPr>
        </p:nvSpPr>
        <p:spPr>
          <a:xfrm>
            <a:off x="924322" y="1123761"/>
            <a:ext cx="3591459" cy="4835954"/>
          </a:xfrm>
          <a:noFill/>
          <a:ln/>
        </p:spPr>
        <p:txBody>
          <a:bodyPr lIns="98764" tIns="49382" rIns="98764" bIns="49382">
            <a:normAutofit fontScale="77500" lnSpcReduction="20000"/>
          </a:bodyPr>
          <a:lstStyle/>
          <a:p>
            <a:pPr>
              <a:buNone/>
              <a:tabLst>
                <a:tab pos="493822" algn="l"/>
                <a:tab pos="3453323" algn="r"/>
              </a:tabLst>
            </a:pPr>
            <a:r>
              <a:rPr lang="en-US" dirty="0">
                <a:solidFill>
                  <a:srgbClr val="A81900"/>
                </a:solidFill>
              </a:rPr>
              <a:t>Operating Costs (annual)</a:t>
            </a:r>
            <a:endParaRPr lang="en-US" dirty="0"/>
          </a:p>
          <a:p>
            <a:pPr>
              <a:spcBef>
                <a:spcPct val="95000"/>
              </a:spcBef>
              <a:buNone/>
              <a:tabLst>
                <a:tab pos="493822" algn="l"/>
                <a:tab pos="3453323" algn="r"/>
              </a:tabLst>
            </a:pPr>
            <a:r>
              <a:rPr lang="en-US" dirty="0"/>
              <a:t> 	Land lease	$ 12,000</a:t>
            </a:r>
          </a:p>
          <a:p>
            <a:pPr>
              <a:spcBef>
                <a:spcPct val="45000"/>
              </a:spcBef>
              <a:buNone/>
              <a:tabLst>
                <a:tab pos="493822" algn="l"/>
                <a:tab pos="3453323" algn="r"/>
              </a:tabLst>
            </a:pPr>
            <a:r>
              <a:rPr lang="en-US" dirty="0"/>
              <a:t> 	Water	1,500</a:t>
            </a:r>
          </a:p>
          <a:p>
            <a:pPr>
              <a:spcBef>
                <a:spcPct val="45000"/>
              </a:spcBef>
              <a:buNone/>
              <a:tabLst>
                <a:tab pos="493822" algn="l"/>
                <a:tab pos="3453323" algn="r"/>
              </a:tabLst>
            </a:pPr>
            <a:r>
              <a:rPr lang="en-US" dirty="0"/>
              <a:t> 	Electricity	3,000</a:t>
            </a:r>
          </a:p>
          <a:p>
            <a:pPr>
              <a:spcBef>
                <a:spcPct val="45000"/>
              </a:spcBef>
              <a:buNone/>
              <a:tabLst>
                <a:tab pos="493822" algn="l"/>
                <a:tab pos="3453323" algn="r"/>
              </a:tabLst>
            </a:pPr>
            <a:r>
              <a:rPr lang="en-US" dirty="0"/>
              <a:t> 	Labor	30,000</a:t>
            </a:r>
          </a:p>
          <a:p>
            <a:pPr>
              <a:spcBef>
                <a:spcPct val="45000"/>
              </a:spcBef>
              <a:buNone/>
              <a:tabLst>
                <a:tab pos="493822" algn="l"/>
                <a:tab pos="3453323" algn="r"/>
              </a:tabLst>
            </a:pPr>
            <a:r>
              <a:rPr lang="en-US" dirty="0"/>
              <a:t> 	Seed &amp; fertilizer	2,000</a:t>
            </a:r>
          </a:p>
          <a:p>
            <a:pPr>
              <a:spcBef>
                <a:spcPct val="45000"/>
              </a:spcBef>
              <a:buNone/>
              <a:tabLst>
                <a:tab pos="493822" algn="l"/>
                <a:tab pos="3453323" algn="r"/>
              </a:tabLst>
            </a:pPr>
            <a:r>
              <a:rPr lang="en-US" dirty="0"/>
              <a:t> 	Gasoline	1,500</a:t>
            </a:r>
          </a:p>
          <a:p>
            <a:pPr>
              <a:spcBef>
                <a:spcPct val="45000"/>
              </a:spcBef>
              <a:buNone/>
              <a:tabLst>
                <a:tab pos="493822" algn="l"/>
                <a:tab pos="3453323" algn="r"/>
              </a:tabLst>
            </a:pPr>
            <a:r>
              <a:rPr lang="en-US" dirty="0"/>
              <a:t> 	Maintenance	1,000</a:t>
            </a:r>
          </a:p>
          <a:p>
            <a:pPr>
              <a:spcBef>
                <a:spcPct val="45000"/>
              </a:spcBef>
              <a:buNone/>
              <a:tabLst>
                <a:tab pos="493822" algn="l"/>
                <a:tab pos="3453323" algn="r"/>
              </a:tabLst>
            </a:pPr>
            <a:r>
              <a:rPr lang="en-US" dirty="0"/>
              <a:t> 	Insurance	1,000</a:t>
            </a:r>
          </a:p>
          <a:p>
            <a:pPr>
              <a:spcBef>
                <a:spcPct val="45000"/>
              </a:spcBef>
              <a:buNone/>
              <a:tabLst>
                <a:tab pos="493822" algn="l"/>
                <a:tab pos="3453323" algn="r"/>
              </a:tabLst>
            </a:pPr>
            <a:r>
              <a:rPr lang="en-US" dirty="0"/>
              <a:t> 	Misc. Expenses	1,000</a:t>
            </a:r>
          </a:p>
          <a:p>
            <a:pPr>
              <a:spcBef>
                <a:spcPct val="45000"/>
              </a:spcBef>
              <a:buNone/>
              <a:tabLst>
                <a:tab pos="493822" algn="l"/>
                <a:tab pos="3453323" algn="r"/>
              </a:tabLst>
            </a:pPr>
            <a:r>
              <a:rPr lang="en-US" dirty="0"/>
              <a:t> 			$53,000</a:t>
            </a:r>
          </a:p>
        </p:txBody>
      </p:sp>
      <p:sp>
        <p:nvSpPr>
          <p:cNvPr id="20484" name="Line 4"/>
          <p:cNvSpPr>
            <a:spLocks noChangeShapeType="1"/>
          </p:cNvSpPr>
          <p:nvPr/>
        </p:nvSpPr>
        <p:spPr bwMode="auto">
          <a:xfrm>
            <a:off x="1020226" y="1589137"/>
            <a:ext cx="3307052" cy="0"/>
          </a:xfrm>
          <a:prstGeom prst="line">
            <a:avLst/>
          </a:prstGeom>
          <a:noFill/>
          <a:ln w="25400">
            <a:solidFill>
              <a:srgbClr val="A81900"/>
            </a:solidFill>
            <a:round/>
            <a:headEnd/>
            <a:tailEnd/>
          </a:ln>
          <a:effectLst/>
        </p:spPr>
        <p:txBody>
          <a:bodyPr wrap="none" lIns="98764" tIns="49382" rIns="98764" bIns="49382" anchor="ctr"/>
          <a:lstStyle/>
          <a:p>
            <a:endParaRPr lang="en-US"/>
          </a:p>
        </p:txBody>
      </p:sp>
      <p:sp>
        <p:nvSpPr>
          <p:cNvPr id="20485" name="Line 5"/>
          <p:cNvSpPr>
            <a:spLocks noChangeShapeType="1"/>
          </p:cNvSpPr>
          <p:nvPr/>
        </p:nvSpPr>
        <p:spPr bwMode="auto">
          <a:xfrm flipH="1">
            <a:off x="3520358" y="5427597"/>
            <a:ext cx="87306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20486" name="Rectangle 6"/>
          <p:cNvSpPr>
            <a:spLocks noChangeArrowheads="1"/>
          </p:cNvSpPr>
          <p:nvPr/>
        </p:nvSpPr>
        <p:spPr bwMode="auto">
          <a:xfrm>
            <a:off x="5049870" y="1071450"/>
            <a:ext cx="3667521" cy="4384255"/>
          </a:xfrm>
          <a:prstGeom prst="rect">
            <a:avLst/>
          </a:prstGeom>
          <a:noFill/>
          <a:ln w="25400">
            <a:noFill/>
            <a:miter lim="800000"/>
            <a:headEnd/>
            <a:tailEnd/>
          </a:ln>
          <a:effectLst/>
        </p:spPr>
        <p:txBody>
          <a:bodyPr lIns="97706" tIns="47995" rIns="97706" bIns="47995">
            <a:spAutoFit/>
          </a:bodyPr>
          <a:lstStyle/>
          <a:p>
            <a:pPr>
              <a:spcBef>
                <a:spcPct val="50000"/>
              </a:spcBef>
            </a:pPr>
            <a:r>
              <a:rPr lang="en-US" sz="1900" dirty="0">
                <a:solidFill>
                  <a:srgbClr val="A81900"/>
                </a:solidFill>
              </a:rPr>
              <a:t>Working Capital</a:t>
            </a:r>
            <a:endParaRPr lang="en-US" sz="1900" dirty="0"/>
          </a:p>
          <a:p>
            <a:pPr>
              <a:lnSpc>
                <a:spcPct val="90000"/>
              </a:lnSpc>
              <a:spcBef>
                <a:spcPct val="100000"/>
              </a:spcBef>
            </a:pPr>
            <a:r>
              <a:rPr lang="en-US" sz="1900" dirty="0"/>
              <a:t>Initial requirement = $3,000        </a:t>
            </a:r>
          </a:p>
          <a:p>
            <a:pPr>
              <a:lnSpc>
                <a:spcPct val="90000"/>
              </a:lnSpc>
              <a:spcBef>
                <a:spcPct val="100000"/>
              </a:spcBef>
            </a:pPr>
            <a:r>
              <a:rPr lang="en-US" sz="1900" dirty="0"/>
              <a:t>Working capital requirements are expected to grow at 5% per year for the life of the project.</a:t>
            </a:r>
          </a:p>
          <a:p>
            <a:pPr>
              <a:lnSpc>
                <a:spcPct val="90000"/>
              </a:lnSpc>
              <a:spcBef>
                <a:spcPct val="100000"/>
              </a:spcBef>
            </a:pPr>
            <a:r>
              <a:rPr lang="en-US" sz="1900" dirty="0"/>
              <a:t>Company’s tax rate is 20%.</a:t>
            </a:r>
          </a:p>
          <a:p>
            <a:pPr>
              <a:lnSpc>
                <a:spcPct val="90000"/>
              </a:lnSpc>
              <a:spcBef>
                <a:spcPct val="100000"/>
              </a:spcBef>
            </a:pPr>
            <a:r>
              <a:rPr lang="en-US" sz="1900" dirty="0"/>
              <a:t>Cost of capital is 10%.</a:t>
            </a:r>
            <a:endParaRPr lang="en-US" dirty="0"/>
          </a:p>
          <a:p>
            <a:pPr>
              <a:spcBef>
                <a:spcPct val="50000"/>
              </a:spcBef>
            </a:pPr>
            <a:endParaRPr lang="en-US" dirty="0"/>
          </a:p>
          <a:p>
            <a:pPr>
              <a:spcBef>
                <a:spcPct val="50000"/>
              </a:spcBef>
            </a:pPr>
            <a:endParaRPr lang="en-US" dirty="0"/>
          </a:p>
          <a:p>
            <a:pPr latinLnBrk="1">
              <a:spcBef>
                <a:spcPct val="50000"/>
              </a:spcBef>
            </a:pPr>
            <a:endParaRPr lang="en-US" dirty="0"/>
          </a:p>
        </p:txBody>
      </p:sp>
      <p:sp>
        <p:nvSpPr>
          <p:cNvPr id="20487" name="Line 7"/>
          <p:cNvSpPr>
            <a:spLocks noChangeShapeType="1"/>
          </p:cNvSpPr>
          <p:nvPr/>
        </p:nvSpPr>
        <p:spPr bwMode="auto">
          <a:xfrm>
            <a:off x="5087901" y="1589137"/>
            <a:ext cx="3307052" cy="0"/>
          </a:xfrm>
          <a:prstGeom prst="line">
            <a:avLst/>
          </a:prstGeom>
          <a:noFill/>
          <a:ln w="25400">
            <a:solidFill>
              <a:srgbClr val="A81900"/>
            </a:solidFill>
            <a:round/>
            <a:headEnd/>
            <a:tailEnd/>
          </a:ln>
          <a:effectLst/>
        </p:spPr>
        <p:txBody>
          <a:bodyPr wrap="none" lIns="98764" tIns="49382" rIns="98764" bIns="49382" anchor="ctr"/>
          <a:lstStyle/>
          <a:p>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lIns="98764" tIns="49382" rIns="98764" bIns="49382"/>
          <a:lstStyle/>
          <a:p>
            <a:fld id="{9E8C3233-A6C2-412D-948A-47536A22B578}" type="slidenum">
              <a:rPr lang="en-US"/>
              <a:pPr/>
              <a:t>6</a:t>
            </a:fld>
            <a:endParaRPr lang="en-US"/>
          </a:p>
        </p:txBody>
      </p:sp>
      <p:pic>
        <p:nvPicPr>
          <p:cNvPr id="92164" name="Picture 4"/>
          <p:cNvPicPr>
            <a:picLocks noChangeAspect="1" noChangeArrowheads="1"/>
          </p:cNvPicPr>
          <p:nvPr>
            <p:ph idx="1"/>
          </p:nvPr>
        </p:nvPicPr>
        <p:blipFill>
          <a:blip r:embed="rId2" cstate="print"/>
          <a:srcRect/>
          <a:stretch>
            <a:fillRect/>
          </a:stretch>
        </p:blipFill>
        <p:spPr>
          <a:xfrm>
            <a:off x="1143000" y="1371600"/>
            <a:ext cx="7052290" cy="2234892"/>
          </a:xfrm>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A2AB00CC-E741-4668-9A13-2D4040ED870F}" type="slidenum">
              <a:rPr lang="en-US"/>
              <a:pPr/>
              <a:t>7</a:t>
            </a:fld>
            <a:endParaRPr lang="en-US"/>
          </a:p>
        </p:txBody>
      </p:sp>
      <p:pic>
        <p:nvPicPr>
          <p:cNvPr id="94218" name="Picture 10"/>
          <p:cNvPicPr>
            <a:picLocks noChangeAspect="1" noChangeArrowheads="1"/>
          </p:cNvPicPr>
          <p:nvPr>
            <p:ph/>
          </p:nvPr>
        </p:nvPicPr>
        <p:blipFill>
          <a:blip r:embed="rId2" cstate="print"/>
          <a:srcRect/>
          <a:stretch>
            <a:fillRect/>
          </a:stretch>
        </p:blipFill>
        <p:spPr>
          <a:xfrm>
            <a:off x="1744471" y="1071450"/>
            <a:ext cx="5721201" cy="4574405"/>
          </a:xfrm>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815975" y="1447800"/>
            <a:ext cx="8020050" cy="4530725"/>
          </a:xfrm>
        </p:spPr>
        <p:txBody>
          <a:bodyPr/>
          <a:lstStyle/>
          <a:p>
            <a:pPr>
              <a:lnSpc>
                <a:spcPct val="90000"/>
              </a:lnSpc>
            </a:pPr>
            <a:r>
              <a:rPr lang="en-US" sz="2800" dirty="0"/>
              <a:t>Straight-line depreciation</a:t>
            </a:r>
          </a:p>
          <a:p>
            <a:pPr lvl="1">
              <a:lnSpc>
                <a:spcPct val="90000"/>
              </a:lnSpc>
            </a:pPr>
            <a:r>
              <a:rPr lang="en-US" sz="2400" dirty="0"/>
              <a:t>D = (Initial cost – salvage) / number of years</a:t>
            </a:r>
          </a:p>
          <a:p>
            <a:pPr lvl="1">
              <a:lnSpc>
                <a:spcPct val="90000"/>
              </a:lnSpc>
            </a:pPr>
            <a:r>
              <a:rPr lang="en-US" sz="2400" dirty="0"/>
              <a:t>Very few assets are depreciated straight-line for tax purposes</a:t>
            </a:r>
          </a:p>
          <a:p>
            <a:pPr>
              <a:lnSpc>
                <a:spcPct val="90000"/>
              </a:lnSpc>
            </a:pPr>
            <a:r>
              <a:rPr lang="en-US" sz="2800" dirty="0" smtClean="0"/>
              <a:t>UCC</a:t>
            </a:r>
            <a:endParaRPr lang="en-US" sz="2800" dirty="0"/>
          </a:p>
          <a:p>
            <a:pPr lvl="1">
              <a:lnSpc>
                <a:spcPct val="90000"/>
              </a:lnSpc>
            </a:pPr>
            <a:r>
              <a:rPr lang="en-US" sz="2400" dirty="0"/>
              <a:t>Need to know which asset class is </a:t>
            </a:r>
            <a:r>
              <a:rPr lang="en-US" sz="2400" dirty="0" smtClean="0"/>
              <a:t>appropriate</a:t>
            </a:r>
          </a:p>
          <a:p>
            <a:pPr lvl="1">
              <a:lnSpc>
                <a:spcPct val="90000"/>
              </a:lnSpc>
            </a:pPr>
            <a:r>
              <a:rPr lang="en-US" sz="2400" dirty="0" smtClean="0"/>
              <a:t>Follow procedure is done in Chapter 2</a:t>
            </a:r>
            <a:endParaRPr lang="en-US" sz="2400" dirty="0"/>
          </a:p>
        </p:txBody>
      </p:sp>
      <p:sp>
        <p:nvSpPr>
          <p:cNvPr id="6" name="Slide Number Placeholder 5"/>
          <p:cNvSpPr>
            <a:spLocks noGrp="1"/>
          </p:cNvSpPr>
          <p:nvPr>
            <p:ph type="sldNum" sz="quarter" idx="12"/>
          </p:nvPr>
        </p:nvSpPr>
        <p:spPr/>
        <p:txBody>
          <a:bodyPr/>
          <a:lstStyle/>
          <a:p>
            <a:fld id="{A7066F48-EF2C-495E-8599-382102F71FF0}" type="slidenum">
              <a:rPr lang="en-US"/>
              <a:pPr/>
              <a:t>8</a:t>
            </a:fld>
            <a:endParaRPr lang="en-US"/>
          </a:p>
        </p:txBody>
      </p:sp>
      <p:sp>
        <p:nvSpPr>
          <p:cNvPr id="23554" name="Rectangle 2"/>
          <p:cNvSpPr>
            <a:spLocks noGrp="1" noChangeArrowheads="1"/>
          </p:cNvSpPr>
          <p:nvPr>
            <p:ph type="title"/>
          </p:nvPr>
        </p:nvSpPr>
        <p:spPr/>
        <p:txBody>
          <a:bodyPr/>
          <a:lstStyle/>
          <a:p>
            <a:r>
              <a:rPr lang="en-US"/>
              <a:t>Computing Depreciation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821</TotalTime>
  <Words>1414</Words>
  <Application>Microsoft Office PowerPoint</Application>
  <PresentationFormat>On-screen Show (4:3)</PresentationFormat>
  <Paragraphs>132</Paragraphs>
  <Slides>22</Slides>
  <Notes>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5" baseType="lpstr">
      <vt:lpstr>Concourse</vt:lpstr>
      <vt:lpstr>Worksheet</vt:lpstr>
      <vt:lpstr>Microsoft Equation 3.0</vt:lpstr>
      <vt:lpstr>Depreciation</vt:lpstr>
      <vt:lpstr>After-tax Salvage </vt:lpstr>
      <vt:lpstr>Other Methods for Computing OCF</vt:lpstr>
      <vt:lpstr>Example: </vt:lpstr>
      <vt:lpstr>Fairways Equipment and Operating Costs</vt:lpstr>
      <vt:lpstr>Example: Fairways Equipment and Operating Costs (concluded)</vt:lpstr>
      <vt:lpstr>Slide 6</vt:lpstr>
      <vt:lpstr>Slide 7</vt:lpstr>
      <vt:lpstr>Computing Depreciation</vt:lpstr>
      <vt:lpstr>Computing CCA in one step</vt:lpstr>
      <vt:lpstr>Computing CCA in one step</vt:lpstr>
      <vt:lpstr>Problem</vt:lpstr>
      <vt:lpstr>Question</vt:lpstr>
      <vt:lpstr>Slide 13</vt:lpstr>
      <vt:lpstr>A Cost-Cutting Proposal</vt:lpstr>
      <vt:lpstr>Equivalent Annual Cost</vt:lpstr>
      <vt:lpstr>Replacing an old machine </vt:lpstr>
      <vt:lpstr>Example: Equivalent Annual Cost Analysis</vt:lpstr>
      <vt:lpstr>Project Interactions</vt:lpstr>
      <vt:lpstr>Slide 19</vt:lpstr>
      <vt:lpstr>Quick Quiz</vt:lpstr>
      <vt:lpstr>Extra problem 2 </vt:lpstr>
    </vt:vector>
  </TitlesOfParts>
  <Company>University of Tampa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Capital Investment Decisions</dc:title>
  <dc:creator>Kent P. Ragan</dc:creator>
  <cp:lastModifiedBy>Rubin</cp:lastModifiedBy>
  <cp:revision>54</cp:revision>
  <dcterms:created xsi:type="dcterms:W3CDTF">2000-09-17T15:05:52Z</dcterms:created>
  <dcterms:modified xsi:type="dcterms:W3CDTF">2011-05-15T03:51:13Z</dcterms:modified>
</cp:coreProperties>
</file>