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ms-office.legacyDiagramTex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6.xml" ContentType="application/vnd.openxmlformats-officedocument.presentationml.notesSlide+xml"/>
  <Override PartName="/ppt/legacyDocTextInfo.bin" ContentType="application/vnd.ms-office.legacyDocTextInfo"/>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0" r:id="rId1"/>
  </p:sldMasterIdLst>
  <p:notesMasterIdLst>
    <p:notesMasterId r:id="rId38"/>
  </p:notesMasterIdLst>
  <p:handoutMasterIdLst>
    <p:handoutMasterId r:id="rId39"/>
  </p:handoutMasterIdLst>
  <p:sldIdLst>
    <p:sldId id="284" r:id="rId2"/>
    <p:sldId id="257" r:id="rId3"/>
    <p:sldId id="263" r:id="rId4"/>
    <p:sldId id="295" r:id="rId5"/>
    <p:sldId id="259" r:id="rId6"/>
    <p:sldId id="296" r:id="rId7"/>
    <p:sldId id="297" r:id="rId8"/>
    <p:sldId id="260" r:id="rId9"/>
    <p:sldId id="261" r:id="rId10"/>
    <p:sldId id="306" r:id="rId11"/>
    <p:sldId id="294" r:id="rId12"/>
    <p:sldId id="264" r:id="rId13"/>
    <p:sldId id="265" r:id="rId14"/>
    <p:sldId id="266" r:id="rId15"/>
    <p:sldId id="267" r:id="rId16"/>
    <p:sldId id="268" r:id="rId17"/>
    <p:sldId id="269" r:id="rId18"/>
    <p:sldId id="270" r:id="rId19"/>
    <p:sldId id="271" r:id="rId20"/>
    <p:sldId id="272" r:id="rId21"/>
    <p:sldId id="273" r:id="rId22"/>
    <p:sldId id="290" r:id="rId23"/>
    <p:sldId id="291" r:id="rId24"/>
    <p:sldId id="298" r:id="rId25"/>
    <p:sldId id="299" r:id="rId26"/>
    <p:sldId id="300" r:id="rId27"/>
    <p:sldId id="278" r:id="rId28"/>
    <p:sldId id="279" r:id="rId29"/>
    <p:sldId id="289" r:id="rId30"/>
    <p:sldId id="301" r:id="rId31"/>
    <p:sldId id="302" r:id="rId32"/>
    <p:sldId id="283" r:id="rId33"/>
    <p:sldId id="293" r:id="rId34"/>
    <p:sldId id="303" r:id="rId35"/>
    <p:sldId id="304" r:id="rId36"/>
    <p:sldId id="305" r:id="rId37"/>
  </p:sldIdLst>
  <p:sldSz cx="9144000" cy="6858000" type="screen4x3"/>
  <p:notesSz cx="6858000" cy="907732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89DA"/>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9" autoAdjust="0"/>
    <p:restoredTop sz="82333" autoAdjust="0"/>
  </p:normalViewPr>
  <p:slideViewPr>
    <p:cSldViewPr>
      <p:cViewPr>
        <p:scale>
          <a:sx n="75" d="100"/>
          <a:sy n="75" d="100"/>
        </p:scale>
        <p:origin x="-2028" y="-480"/>
      </p:cViewPr>
      <p:guideLst>
        <p:guide orient="horz" pos="42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2" d="100"/>
          <a:sy n="62" d="100"/>
        </p:scale>
        <p:origin x="-1722" y="-72"/>
      </p:cViewPr>
      <p:guideLst>
        <p:guide orient="horz" pos="2859"/>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06/relationships/legacyDocTextInfo" Target="legacyDocTextInfo.bin"/><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microsoft.com/office/2006/relationships/legacyDiagramText" Target="legacyDiagramText8.bin"/><Relationship Id="rId13" Type="http://schemas.microsoft.com/office/2006/relationships/legacyDiagramText" Target="legacyDiagramText13.bin"/><Relationship Id="rId18" Type="http://schemas.microsoft.com/office/2006/relationships/legacyDiagramText" Target="legacyDiagramText18.bin"/><Relationship Id="rId3" Type="http://schemas.microsoft.com/office/2006/relationships/legacyDiagramText" Target="legacyDiagramText3.bin"/><Relationship Id="rId7" Type="http://schemas.microsoft.com/office/2006/relationships/legacyDiagramText" Target="legacyDiagramText7.bin"/><Relationship Id="rId12" Type="http://schemas.microsoft.com/office/2006/relationships/legacyDiagramText" Target="legacyDiagramText12.bin"/><Relationship Id="rId17" Type="http://schemas.microsoft.com/office/2006/relationships/legacyDiagramText" Target="legacyDiagramText17.bin"/><Relationship Id="rId2" Type="http://schemas.microsoft.com/office/2006/relationships/legacyDiagramText" Target="legacyDiagramText2.bin"/><Relationship Id="rId16" Type="http://schemas.microsoft.com/office/2006/relationships/legacyDiagramText" Target="legacyDiagramText16.bin"/><Relationship Id="rId20" Type="http://schemas.microsoft.com/office/2006/relationships/legacyDiagramText" Target="legacyDiagramText20.bin"/><Relationship Id="rId1" Type="http://schemas.microsoft.com/office/2006/relationships/legacyDiagramText" Target="legacyDiagramText1.bin"/><Relationship Id="rId6" Type="http://schemas.microsoft.com/office/2006/relationships/legacyDiagramText" Target="legacyDiagramText6.bin"/><Relationship Id="rId11" Type="http://schemas.microsoft.com/office/2006/relationships/legacyDiagramText" Target="legacyDiagramText11.bin"/><Relationship Id="rId5" Type="http://schemas.microsoft.com/office/2006/relationships/legacyDiagramText" Target="legacyDiagramText5.bin"/><Relationship Id="rId15" Type="http://schemas.microsoft.com/office/2006/relationships/legacyDiagramText" Target="legacyDiagramText15.bin"/><Relationship Id="rId10" Type="http://schemas.microsoft.com/office/2006/relationships/legacyDiagramText" Target="legacyDiagramText10.bin"/><Relationship Id="rId19" Type="http://schemas.microsoft.com/office/2006/relationships/legacyDiagramText" Target="legacyDiagramText19.bin"/><Relationship Id="rId4" Type="http://schemas.microsoft.com/office/2006/relationships/legacyDiagramText" Target="legacyDiagramText4.bin"/><Relationship Id="rId9" Type="http://schemas.microsoft.com/office/2006/relationships/legacyDiagramText" Target="legacyDiagramText9.bin"/><Relationship Id="rId14" Type="http://schemas.microsoft.com/office/2006/relationships/legacyDiagramText" Target="legacyDiagramText14.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US"/>
          </a:p>
        </p:txBody>
      </p:sp>
      <p:sp>
        <p:nvSpPr>
          <p:cNvPr id="49155" name="Rectangle 3"/>
          <p:cNvSpPr>
            <a:spLocks noGrp="1" noChangeArrowheads="1"/>
          </p:cNvSpPr>
          <p:nvPr>
            <p:ph type="dt" sz="quarter"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endParaRPr lang="en-US"/>
          </a:p>
        </p:txBody>
      </p:sp>
      <p:sp>
        <p:nvSpPr>
          <p:cNvPr id="49156" name="Rectangle 4"/>
          <p:cNvSpPr>
            <a:spLocks noGrp="1" noChangeArrowheads="1"/>
          </p:cNvSpPr>
          <p:nvPr>
            <p:ph type="ftr" sz="quarter" idx="2"/>
          </p:nvPr>
        </p:nvSpPr>
        <p:spPr bwMode="auto">
          <a:xfrm>
            <a:off x="0" y="8623300"/>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endParaRPr lang="en-US"/>
          </a:p>
        </p:txBody>
      </p:sp>
      <p:sp>
        <p:nvSpPr>
          <p:cNvPr id="49157" name="Rectangle 5"/>
          <p:cNvSpPr>
            <a:spLocks noGrp="1" noChangeArrowheads="1"/>
          </p:cNvSpPr>
          <p:nvPr>
            <p:ph type="sldNum" sz="quarter" idx="3"/>
          </p:nvPr>
        </p:nvSpPr>
        <p:spPr bwMode="auto">
          <a:xfrm>
            <a:off x="3886200" y="8623300"/>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fld id="{6971363D-D2CD-46DE-B876-525C9D12951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US"/>
          </a:p>
        </p:txBody>
      </p:sp>
      <p:sp>
        <p:nvSpPr>
          <p:cNvPr id="35843" name="Rectangle 3"/>
          <p:cNvSpPr>
            <a:spLocks noGrp="1" noChangeArrowheads="1"/>
          </p:cNvSpPr>
          <p:nvPr>
            <p:ph type="dt"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endParaRPr lang="en-US"/>
          </a:p>
        </p:txBody>
      </p:sp>
      <p:sp>
        <p:nvSpPr>
          <p:cNvPr id="35844" name="Rectangle 4"/>
          <p:cNvSpPr>
            <a:spLocks noGrp="1" noRot="1" noChangeAspect="1" noChangeArrowheads="1" noTextEdit="1"/>
          </p:cNvSpPr>
          <p:nvPr>
            <p:ph type="sldImg" idx="2"/>
          </p:nvPr>
        </p:nvSpPr>
        <p:spPr bwMode="auto">
          <a:xfrm>
            <a:off x="1160463" y="681038"/>
            <a:ext cx="4538662" cy="3403600"/>
          </a:xfrm>
          <a:prstGeom prst="rect">
            <a:avLst/>
          </a:prstGeom>
          <a:noFill/>
          <a:ln w="9525">
            <a:solidFill>
              <a:srgbClr val="000000"/>
            </a:solidFill>
            <a:miter lim="800000"/>
            <a:headEnd/>
            <a:tailEnd/>
          </a:ln>
          <a:effectLst/>
        </p:spPr>
      </p:sp>
      <p:sp>
        <p:nvSpPr>
          <p:cNvPr id="35845" name="Rectangle 5"/>
          <p:cNvSpPr>
            <a:spLocks noGrp="1" noChangeArrowheads="1"/>
          </p:cNvSpPr>
          <p:nvPr>
            <p:ph type="body" sz="quarter" idx="3"/>
          </p:nvPr>
        </p:nvSpPr>
        <p:spPr bwMode="auto">
          <a:xfrm>
            <a:off x="914400" y="4311650"/>
            <a:ext cx="5029200" cy="40846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5846" name="Rectangle 6"/>
          <p:cNvSpPr>
            <a:spLocks noGrp="1" noChangeArrowheads="1"/>
          </p:cNvSpPr>
          <p:nvPr>
            <p:ph type="ftr" sz="quarter" idx="4"/>
          </p:nvPr>
        </p:nvSpPr>
        <p:spPr bwMode="auto">
          <a:xfrm>
            <a:off x="0" y="8623300"/>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endParaRPr lang="en-US"/>
          </a:p>
        </p:txBody>
      </p:sp>
      <p:sp>
        <p:nvSpPr>
          <p:cNvPr id="35847" name="Rectangle 7"/>
          <p:cNvSpPr>
            <a:spLocks noGrp="1" noChangeArrowheads="1"/>
          </p:cNvSpPr>
          <p:nvPr>
            <p:ph type="sldNum" sz="quarter" idx="5"/>
          </p:nvPr>
        </p:nvSpPr>
        <p:spPr bwMode="auto">
          <a:xfrm>
            <a:off x="3886200" y="8623300"/>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r>
              <a:rPr lang="en-US"/>
              <a:t>3.</a:t>
            </a:r>
            <a:fld id="{6CDF8CB4-9B78-44CA-A919-5BBD4ABEB7F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E4ED5AD1-38BF-426F-8F7E-4814DE835D53}" type="slidenum">
              <a:rPr lang="en-US"/>
              <a:pPr/>
              <a:t>2</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a:t>The net income figure and EPS are based on income from continuing operations. There are 190.9 million shares outstanding.</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E216E8CC-170D-4077-96E1-F00C5A5AE5B0}" type="slidenum">
              <a:rPr lang="en-US"/>
              <a:pPr/>
              <a:t>14</a:t>
            </a:fld>
            <a:endParaRPr lang="en-US"/>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r>
              <a:rPr lang="en-US" dirty="0"/>
              <a:t>Inventory turnover can be computed using either ending inventory or average inventory when you have both beginning and ending figures.  It is important to be consistent with whatever benchmark you are using to analyze the company’s strengths or weaknesses.</a:t>
            </a:r>
          </a:p>
          <a:p>
            <a:endParaRPr lang="en-US" dirty="0"/>
          </a:p>
          <a:p>
            <a:r>
              <a:rPr lang="en-US" dirty="0"/>
              <a:t>It is also important to consider seasonality in sales.  If the balance sheet is prepared at a time when there is a large inventory build-up to meet seasonal demand, then the inventory turnover will be understated and you might believe that the company is not performing as well as it is.  On the other hand, if the balance sheet is prepared when inventory has been drawn down due to seasonal sales, then the inventory turnover would be overstated and the company may appear to be doing better than it really is.  Averages using annual data may not fix this problem.  If a company has seasonal sales, you may want to look at quarterly averages to get a better indication of turnover.</a:t>
            </a:r>
          </a:p>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295B9FF8-B2CA-452F-B916-7E44FC6BB1B9}" type="slidenum">
              <a:rPr lang="en-US"/>
              <a:pPr/>
              <a:t>15</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r>
              <a:rPr lang="en-US" dirty="0"/>
              <a:t>Technically, the sales figure should be credit sales.  This is often difficult to determine from the income statements provided in annual reports.  If you use total sales instead of credit sales, you will overstate your turnover level.  You need to recognize this bias when credit sales are unavailable, particularly if a large portion of the sales are cash sales.</a:t>
            </a:r>
          </a:p>
          <a:p>
            <a:endParaRPr lang="en-US" dirty="0"/>
          </a:p>
          <a:p>
            <a:r>
              <a:rPr lang="en-US" dirty="0"/>
              <a:t>As with inventory turnover, you can use either ending receivables or an average of beginning and ending.</a:t>
            </a:r>
          </a:p>
          <a:p>
            <a:endParaRPr lang="en-US" dirty="0"/>
          </a:p>
          <a:p>
            <a:r>
              <a:rPr lang="en-US" dirty="0"/>
              <a:t>You also run into the same seasonal issues as discussed with inventory.</a:t>
            </a:r>
          </a:p>
          <a:p>
            <a:endParaRPr lang="en-US" dirty="0"/>
          </a:p>
          <a:p>
            <a:r>
              <a:rPr lang="en-US" dirty="0"/>
              <a:t>Probably the best benchmark for days’ sales in receivables is the company’s credit terms.  If the company offers a discount (1/10 net 30), then you would like to see days’ sales in receivables less than 30.  If the company does not offer a discount (net 30), then you would like to see days’ sales in receivables close to the net terms.  If days’ sales in receivables is substantially larger than the net terms, then you first need to look for biases, such as seasonality in sales.  If this does not provide an explanation for the difference, then the company may need to take another look at its credit policy (who it grants credit to and its collection procedures).</a:t>
            </a:r>
          </a:p>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EFF8685B-48F5-4B87-A994-75D15834A282}" type="slidenum">
              <a:rPr lang="en-US"/>
              <a:pPr/>
              <a:t>16</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r>
              <a:rPr lang="en-US" dirty="0"/>
              <a:t>Having a TAT of less than one is not a problem for most firms.  Fixed assets are expensive and are meant to provide sales over a long period of time.  This is why the matching principle indicates that they should be depreciated instead of immediately expensed.</a:t>
            </a:r>
          </a:p>
          <a:p>
            <a:endParaRPr lang="en-US" dirty="0"/>
          </a:p>
          <a:p>
            <a:r>
              <a:rPr lang="en-US" dirty="0"/>
              <a:t>This is one of the ratios that will be used in the DuPont identity.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0936F757-DD8B-45D1-89CF-908FA7963A06}" type="slidenum">
              <a:rPr lang="en-US"/>
              <a:pPr/>
              <a:t>17</a:t>
            </a:fld>
            <a:endParaRPr 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r>
              <a:rPr lang="en-US" dirty="0"/>
              <a:t>You can also compute the gross profit margin and the operating profit margin.</a:t>
            </a:r>
          </a:p>
          <a:p>
            <a:r>
              <a:rPr lang="en-US" dirty="0"/>
              <a:t>	GPM = (Sales – COGS) / Sales = (5,000 – 2,006) / 5,000 = 59.88%</a:t>
            </a:r>
          </a:p>
          <a:p>
            <a:r>
              <a:rPr lang="en-US" dirty="0"/>
              <a:t>	OPM = EBIT / Sales = 1,138 / 5,000 = 22.76%</a:t>
            </a:r>
          </a:p>
          <a:p>
            <a:endParaRPr lang="en-US" dirty="0"/>
          </a:p>
          <a:p>
            <a:r>
              <a:rPr lang="en-US" dirty="0"/>
              <a:t>Profit margin is one of the components of the DuPont identity and is a measure of operating efficiency.  It measures how well the firm controls the costs required to generate the revenues.  It tells how much the firm earns for every dollar in sales.  In the example, the firm earns almost $0.14 for each dollar in sales.</a:t>
            </a:r>
          </a:p>
          <a:p>
            <a:endParaRPr lang="en-US" dirty="0"/>
          </a:p>
          <a:p>
            <a:r>
              <a:rPr lang="en-US" dirty="0"/>
              <a:t>Note that the ROA and ROE are returns on accounting numbers.  As such, they are not directly comparable with returns found in the marketplace.  ROA is sometimes referred to as ROI (return on investment).  As with many of the ratios, there are variations in how they can be computed.  The most important thing is to make sure that you are computing them the same way as the benchmark you are using.</a:t>
            </a:r>
          </a:p>
          <a:p>
            <a:endParaRPr lang="en-US" dirty="0"/>
          </a:p>
          <a:p>
            <a:r>
              <a:rPr lang="en-US" dirty="0"/>
              <a:t>ROE will always be higher than ROA as long as the firm has debt.  The greater the leverage the larger the difference will be.  ROE is often used as a measure of how well management is attaining the goal of owner wealth maximization.  The DuPont identity is used to identify factors that affect the ROE.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8A81EB56-5DDE-443B-A121-8D2B3F8E39FD}" type="slidenum">
              <a:rPr lang="en-US"/>
              <a:pPr/>
              <a:t>18</a:t>
            </a:fld>
            <a:endParaRPr lang="en-US"/>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1068AF8E-D679-4D8E-94A4-5CD458EAEF07}" type="slidenum">
              <a:rPr lang="en-US"/>
              <a:pPr/>
              <a:t>20</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r>
              <a:rPr lang="en-US"/>
              <a:t>Improving our operating efficiency or our asset use efficiency will improve our return on equity.  If the TAT is low compared to our benchmark, then we can break it down into more detail by looking at inventory turnover and receivables turnover.  If those areas are strong then we can look at fixed asset turnover and cash management.</a:t>
            </a:r>
          </a:p>
          <a:p>
            <a:endParaRPr lang="en-US"/>
          </a:p>
          <a:p>
            <a:r>
              <a:rPr lang="en-US"/>
              <a:t>We can also improve our ROE by increasing our leverage – up to a point.  Debt affects a lot of other factors, including profit margin, so we have to be a little careful here.  We want to make sure we have enough debt to utilize our interest tax credit effectively, but we don’t want to overdo it.  The choice of leverage is discussed in more detail in chapter 13.</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CD1B0428-6B54-41A0-80C3-AA45211026A4}" type="slidenum">
              <a:rPr lang="en-US"/>
              <a:pPr/>
              <a:t>21</a:t>
            </a:fld>
            <a:endParaRPr lang="en-US"/>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6E598D9D-9305-431C-BA29-6AF5A89213B7}" type="slidenum">
              <a:rPr lang="en-US"/>
              <a:pPr/>
              <a:t>22</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r>
              <a:rPr lang="en-US"/>
              <a:t>Note that costs are listed as outflows – this is why there is an addition sign between total costs and sales.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B216CD86-D6EC-4E92-8B05-1A7F48DB77F2}" type="slidenum">
              <a:rPr lang="en-US"/>
              <a:pPr/>
              <a:t>24</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sz="900"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840499CB-364C-4C40-B6F4-7543633DCCD8}" type="slidenum">
              <a:rPr lang="en-US"/>
              <a:pPr/>
              <a:t>25</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sz="9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E4ED5AD1-38BF-426F-8F7E-4814DE835D53}" type="slidenum">
              <a:rPr lang="en-US"/>
              <a:pPr/>
              <a:t>3</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08B3C534-C0D9-4CC2-BDD7-B95BE9CF0A38}" type="slidenum">
              <a:rPr lang="en-US"/>
              <a:pPr/>
              <a:t>27</a:t>
            </a:fld>
            <a:endParaRPr 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dirty="0"/>
          </a:p>
          <a:p>
            <a:r>
              <a:rPr lang="en-US" b="1" i="1" dirty="0"/>
              <a:t>www:</a:t>
            </a:r>
            <a:r>
              <a:rPr lang="en-US" dirty="0"/>
              <a:t> Click on the web surfer to go the NAICS home page.  It provides information on the change to the NAICS and conversion between SIC and NAICS codes.</a:t>
            </a:r>
            <a:endParaRPr lang="en-US" b="1" i="1"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0E1DCEBF-89F0-41D9-AB64-1A18E400BE64}" type="slidenum">
              <a:rPr lang="en-US"/>
              <a:pPr/>
              <a:t>32</a:t>
            </a:fld>
            <a:endParaRPr lang="en-US"/>
          </a:p>
        </p:txBody>
      </p:sp>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0687035E-F472-461B-87AF-C067ECE33EAE}" type="slidenum">
              <a:rPr lang="en-US"/>
              <a:pPr/>
              <a:t>7</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B6000754-878B-48A0-A301-B8C042292BC2}" type="slidenum">
              <a:rPr lang="en-US"/>
              <a:pPr/>
              <a:t>8</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r>
              <a:rPr lang="en-US"/>
              <a:t>The ratios in the following slides will be computed using the 2007 information from the Sample Balance Sheet and Income Statement.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E4ED5AD1-38BF-426F-8F7E-4814DE835D53}" type="slidenum">
              <a:rPr lang="en-US"/>
              <a:pPr/>
              <a:t>9</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a:t>The net income figure and EPS are based on income from continuing operations. There are 190.9 million shares outstanding.</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67CDA518-3CFC-44FD-B08D-77D5886FCB2E}" type="slidenum">
              <a:rPr lang="en-US"/>
              <a:pPr/>
              <a:t>10</a:t>
            </a:fld>
            <a:endParaRPr 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1ABFCD08-D8A4-4E19-81FE-62132BC641C4}" type="slidenum">
              <a:rPr lang="en-US"/>
              <a:pPr/>
              <a:t>11</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r>
              <a:rPr lang="en-US" dirty="0"/>
              <a:t>The firm is just barely able to cover current liabilities with its current assets.  A short-term creditor might find this a bit disconcerting and may reduce the likelihood that they would lend money to the company.  The ratio should be compared to the industry – it’s possible that this industry has a substantial amount of cash flow and that they can meet their current liabilities out of cash flow instead of relying solely on the liquidation of current assets that are on the books. Also, the CR for 2006 was .94, so the company has improved from the previous year.</a:t>
            </a:r>
          </a:p>
          <a:p>
            <a:endParaRPr lang="en-US" dirty="0"/>
          </a:p>
          <a:p>
            <a:r>
              <a:rPr lang="en-US" dirty="0"/>
              <a:t>The quick ratio is quite a bit lower than the current ratio, so inventory seems to be an important component of current assets.</a:t>
            </a:r>
          </a:p>
          <a:p>
            <a:endParaRPr lang="en-US" dirty="0"/>
          </a:p>
          <a:p>
            <a:r>
              <a:rPr lang="en-US" dirty="0"/>
              <a:t>This company carries a low cash balance, although the cash ratio has increased substantially from the previous year (.03 in 2006).  This may be an indication that they are aggressively investing in assets that will provide higher returns.  We need to make sure that we have enough cash to meet our obligations, but too much cash reduces the return earned by the company.</a:t>
            </a:r>
          </a:p>
          <a:p>
            <a:endParaRPr lang="en-US" dirty="0"/>
          </a:p>
          <a:p>
            <a:r>
              <a:rPr lang="en-US" dirty="0"/>
              <a:t>The NWC to TA measure seems relatively low, but is consistent with the current ratio.</a:t>
            </a:r>
          </a:p>
          <a:p>
            <a:endParaRPr lang="en-US" dirty="0"/>
          </a:p>
          <a:p>
            <a:r>
              <a:rPr lang="en-US" dirty="0"/>
              <a:t>The Interval Measure indicates that the company can meet average daily expenses with current assets for almost 220 days.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5C9DDA9D-351C-4927-921B-49B5AD3EA4D6}" type="slidenum">
              <a:rPr lang="en-US"/>
              <a:pPr/>
              <a:t>12</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r>
              <a:rPr lang="en-US" dirty="0"/>
              <a:t>Note that these are often called leverage ratios.</a:t>
            </a:r>
          </a:p>
          <a:p>
            <a:endParaRPr lang="en-US" dirty="0"/>
          </a:p>
          <a:p>
            <a:r>
              <a:rPr lang="en-US" dirty="0"/>
              <a:t>TE = total equity and TA = total assets, the numerator in the total debt ratio could also be found by adding all of the current and long-term liabilities.</a:t>
            </a:r>
          </a:p>
          <a:p>
            <a:endParaRPr lang="en-US" dirty="0"/>
          </a:p>
          <a:p>
            <a:r>
              <a:rPr lang="en-US" dirty="0"/>
              <a:t>The firm finances almost 53% of its assets with debt. This is down from about 57% from the previous year.</a:t>
            </a:r>
          </a:p>
          <a:p>
            <a:endParaRPr lang="en-US" dirty="0"/>
          </a:p>
          <a:p>
            <a:r>
              <a:rPr lang="en-US" dirty="0"/>
              <a:t>Another way to compute the D/E ratio if you already have the total debt ratio:</a:t>
            </a:r>
          </a:p>
          <a:p>
            <a:r>
              <a:rPr lang="en-US" dirty="0"/>
              <a:t>D/E = Total debt ratio / (1 – total debt ratio) = .5261 / (1 - .5261) = 1.11</a:t>
            </a:r>
          </a:p>
          <a:p>
            <a:endParaRPr lang="en-US" dirty="0"/>
          </a:p>
          <a:p>
            <a:r>
              <a:rPr lang="en-US" dirty="0"/>
              <a:t>The EM is one of the ratios that is used in the DuPont Identity as a measure of the firm’s financial leverage.</a:t>
            </a:r>
          </a:p>
          <a:p>
            <a:endParaRPr lang="en-US" dirty="0"/>
          </a:p>
          <a:p>
            <a:r>
              <a:rPr lang="en-US" dirty="0"/>
              <a:t>The Long-term debt ratio is down from 33.49% in 2006.</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3.</a:t>
            </a:r>
            <a:fld id="{D06AC3E7-A53E-4710-8506-1032DFEC2108}" type="slidenum">
              <a:rPr lang="en-US"/>
              <a:pPr/>
              <a:t>13</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n-US" dirty="0"/>
              <a:t>Even though the company is financed with over 64% debt, they have a substantial amount of operating income available to cover the required interest payments.</a:t>
            </a:r>
          </a:p>
          <a:p>
            <a:endParaRPr lang="en-US" dirty="0"/>
          </a:p>
          <a:p>
            <a:r>
              <a:rPr lang="en-US" dirty="0"/>
              <a:t>Remember that depreciation is a non-cash deduction.  A better indication of a firm’s ability to meet interest payments may be to add back the depreciation to get an estimate of cash flow before taxes.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C46E182-A1CA-47B2-BA78-EC51761EAA09}" type="slidenum">
              <a:rPr lang="en-US" smtClean="0"/>
              <a:pPr/>
              <a:t>‹#›</a:t>
            </a:fld>
            <a:endParaRPr lang="en-US"/>
          </a:p>
        </p:txBody>
      </p:sp>
      <p:sp>
        <p:nvSpPr>
          <p:cNvPr id="13" name="Text Box 71"/>
          <p:cNvSpPr txBox="1">
            <a:spLocks noChangeArrowheads="1"/>
          </p:cNvSpPr>
          <p:nvPr userDrawn="1"/>
        </p:nvSpPr>
        <p:spPr bwMode="auto">
          <a:xfrm>
            <a:off x="4572000" y="1066800"/>
            <a:ext cx="4572000" cy="1920875"/>
          </a:xfrm>
          <a:prstGeom prst="rect">
            <a:avLst/>
          </a:prstGeom>
          <a:noFill/>
          <a:ln w="9525">
            <a:noFill/>
            <a:miter lim="800000"/>
            <a:headEnd/>
            <a:tailEnd/>
          </a:ln>
          <a:effectLst/>
        </p:spPr>
        <p:txBody>
          <a:bodyPr>
            <a:spAutoFit/>
          </a:bodyPr>
          <a:lstStyle/>
          <a:p>
            <a:pPr algn="ctr" eaLnBrk="1" hangingPunct="1">
              <a:spcBef>
                <a:spcPct val="50000"/>
              </a:spcBef>
            </a:pPr>
            <a:r>
              <a:rPr lang="en-US" sz="12000" i="1">
                <a:solidFill>
                  <a:schemeClr val="accent2"/>
                </a:solidFill>
                <a:effectLst>
                  <a:outerShdw blurRad="38100" dist="38100" dir="2700000" algn="tl">
                    <a:srgbClr val="000000"/>
                  </a:outerShdw>
                </a:effectLst>
                <a:latin typeface="Times New Roman" pitchFamily="18" charset="0"/>
              </a:rPr>
              <a:t>3</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CFC6A3C-6AFE-4EAC-B09B-107C48833BA1}"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867C665-8393-4685-9971-C872B46F17D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CA"/>
          </a:p>
        </p:txBody>
      </p:sp>
      <p:sp>
        <p:nvSpPr>
          <p:cNvPr id="3" name="Table Placeholder 2"/>
          <p:cNvSpPr>
            <a:spLocks noGrp="1"/>
          </p:cNvSpPr>
          <p:nvPr>
            <p:ph type="tbl" idx="1"/>
          </p:nvPr>
        </p:nvSpPr>
        <p:spPr>
          <a:xfrm>
            <a:off x="685800" y="1600200"/>
            <a:ext cx="8229600" cy="4525963"/>
          </a:xfrm>
        </p:spPr>
        <p:txBody>
          <a:bodyPr/>
          <a:lstStyle/>
          <a:p>
            <a:endParaRPr lang="en-CA"/>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7E68A104-61D1-49F9-9F3D-84EB0FCD456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FF9E8A5-B224-4D15-A987-1C265C7E2DE7}"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dirty="0" smtClean="0"/>
              <a:t>Click to edit Master title style</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10827BF-85C3-4AF2-AF44-B3EAC24793A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926841C-7658-43D9-9437-970DC47923EE}"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167DF7E-0CE5-4C14-B10C-F81F8D27857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FAA279E-6F20-4058-8C2F-A50A59F3456D}"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4221371-B7D7-47E9-9B0E-D0E7C4C223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0541093-EEF7-40AA-833C-9C51190F81A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DBF9886-F510-4D70-BF57-E8422A564D2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5FD5D7B-FC52-4D60-BEF1-066ED6541810}" type="slidenum">
              <a:rPr lang="en-US" smtClean="0"/>
              <a:pPr/>
              <a:t>‹#›</a:t>
            </a:fld>
            <a:endParaRPr lang="en-US"/>
          </a:p>
        </p:txBody>
      </p:sp>
      <p:sp>
        <p:nvSpPr>
          <p:cNvPr id="11" name="Rectangle 72"/>
          <p:cNvSpPr>
            <a:spLocks noChangeArrowheads="1"/>
          </p:cNvSpPr>
          <p:nvPr userDrawn="1"/>
        </p:nvSpPr>
        <p:spPr bwMode="auto">
          <a:xfrm>
            <a:off x="0" y="0"/>
            <a:ext cx="571500" cy="6835775"/>
          </a:xfrm>
          <a:prstGeom prst="rect">
            <a:avLst/>
          </a:prstGeom>
          <a:solidFill>
            <a:schemeClr val="bg1"/>
          </a:solidFill>
          <a:ln w="9525">
            <a:solidFill>
              <a:schemeClr val="bg1"/>
            </a:solidFill>
            <a:miter lim="800000"/>
            <a:headEnd/>
            <a:tailEnd/>
          </a:ln>
          <a:effectLst/>
        </p:spPr>
        <p:txBody>
          <a:bodyPr wrap="none" anchor="ctr"/>
          <a:lstStyle/>
          <a:p>
            <a:endParaRPr lang="en-CA"/>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anim calcmode="lin" valueType="num">
                                      <p:cBhvr additive="base">
                                        <p:cTn id="7" dur="500" fill="hold"/>
                                        <p:tgtEl>
                                          <p:spTgt spid="3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0">
                                            <p:txEl>
                                              <p:pRg st="1" end="1"/>
                                            </p:txEl>
                                          </p:spTgt>
                                        </p:tgtEl>
                                        <p:attrNameLst>
                                          <p:attrName>style.visibility</p:attrName>
                                        </p:attrNameLst>
                                      </p:cBhvr>
                                      <p:to>
                                        <p:strVal val="visible"/>
                                      </p:to>
                                    </p:set>
                                    <p:anim calcmode="lin" valueType="num">
                                      <p:cBhvr additive="base">
                                        <p:cTn id="11" dur="500" fill="hold"/>
                                        <p:tgtEl>
                                          <p:spTgt spid="30">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0">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0">
                                            <p:txEl>
                                              <p:pRg st="2" end="2"/>
                                            </p:txEl>
                                          </p:spTgt>
                                        </p:tgtEl>
                                        <p:attrNameLst>
                                          <p:attrName>style.visibility</p:attrName>
                                        </p:attrNameLst>
                                      </p:cBhvr>
                                      <p:to>
                                        <p:strVal val="visible"/>
                                      </p:to>
                                    </p:set>
                                    <p:anim calcmode="lin" valueType="num">
                                      <p:cBhvr additive="base">
                                        <p:cTn id="15" dur="500" fill="hold"/>
                                        <p:tgtEl>
                                          <p:spTgt spid="30">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0">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30">
                                            <p:txEl>
                                              <p:pRg st="3" end="3"/>
                                            </p:txEl>
                                          </p:spTgt>
                                        </p:tgtEl>
                                        <p:attrNameLst>
                                          <p:attrName>style.visibility</p:attrName>
                                        </p:attrNameLst>
                                      </p:cBhvr>
                                      <p:to>
                                        <p:strVal val="visible"/>
                                      </p:to>
                                    </p:set>
                                    <p:anim calcmode="lin" valueType="num">
                                      <p:cBhvr additive="base">
                                        <p:cTn id="19" dur="500" fill="hold"/>
                                        <p:tgtEl>
                                          <p:spTgt spid="30">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30">
                                            <p:txEl>
                                              <p:pRg st="4" end="4"/>
                                            </p:txEl>
                                          </p:spTgt>
                                        </p:tgtEl>
                                        <p:attrNameLst>
                                          <p:attrName>style.visibility</p:attrName>
                                        </p:attrNameLst>
                                      </p:cBhvr>
                                      <p:to>
                                        <p:strVal val="visible"/>
                                      </p:to>
                                    </p:set>
                                    <p:anim calcmode="lin" valueType="num">
                                      <p:cBhvr additive="base">
                                        <p:cTn id="23" dur="500" fill="hold"/>
                                        <p:tgtEl>
                                          <p:spTgt spid="30">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0">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uild="p"/>
    </p:bld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5" name="Rectangle 5"/>
          <p:cNvSpPr>
            <a:spLocks noGrp="1" noChangeArrowheads="1"/>
          </p:cNvSpPr>
          <p:nvPr>
            <p:ph type="subTitle" idx="1"/>
          </p:nvPr>
        </p:nvSpPr>
        <p:spPr/>
        <p:txBody>
          <a:bodyPr/>
          <a:lstStyle/>
          <a:p>
            <a:r>
              <a:rPr lang="en-US"/>
              <a:t>Working With Financial Statements</a:t>
            </a:r>
          </a:p>
        </p:txBody>
      </p:sp>
      <p:sp>
        <p:nvSpPr>
          <p:cNvPr id="5" name="Rectangle 70"/>
          <p:cNvSpPr>
            <a:spLocks noGrp="1" noChangeArrowheads="1"/>
          </p:cNvSpPr>
          <p:nvPr>
            <p:ph type="sldNum" sz="quarter" idx="12"/>
          </p:nvPr>
        </p:nvSpPr>
        <p:spPr/>
        <p:txBody>
          <a:bodyPr/>
          <a:lstStyle/>
          <a:p>
            <a:fld id="{86AF80DF-48FA-42A1-9457-2C4A81BE3DD4}" type="slidenum">
              <a:rPr lang="en-US"/>
              <a:pPr/>
              <a:t>0</a:t>
            </a:fld>
            <a:endParaRPr lang="en-US"/>
          </a:p>
        </p:txBody>
      </p:sp>
    </p:spTree>
  </p:cSld>
  <p:clrMapOvr>
    <a:masterClrMapping/>
  </p:clrMapOvr>
  <p:transition>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dirty="0"/>
              <a:t>Sample </a:t>
            </a:r>
            <a:r>
              <a:rPr lang="en-US" dirty="0" smtClean="0"/>
              <a:t>Income Statement</a:t>
            </a:r>
            <a:endParaRPr lang="en-US" dirty="0"/>
          </a:p>
        </p:txBody>
      </p:sp>
      <p:graphicFrame>
        <p:nvGraphicFramePr>
          <p:cNvPr id="38024" name="Group 136"/>
          <p:cNvGraphicFramePr>
            <a:graphicFrameLocks noGrp="1"/>
          </p:cNvGraphicFramePr>
          <p:nvPr>
            <p:ph type="tbl" idx="1"/>
          </p:nvPr>
        </p:nvGraphicFramePr>
        <p:xfrm>
          <a:off x="1928813" y="1879600"/>
          <a:ext cx="6527800" cy="4186241"/>
        </p:xfrm>
        <a:graphic>
          <a:graphicData uri="http://schemas.openxmlformats.org/drawingml/2006/table">
            <a:tbl>
              <a:tblPr/>
              <a:tblGrid>
                <a:gridCol w="4010025"/>
                <a:gridCol w="2517775"/>
              </a:tblGrid>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Revenues</a:t>
                      </a:r>
                    </a:p>
                  </a:txBody>
                  <a:tcPr horzOverflow="overflow">
                    <a:lnL w="28575" cap="flat" cmpd="sng" algn="ctr">
                      <a:solidFill>
                        <a:schemeClr val="tx1"/>
                      </a:solidFill>
                      <a:prstDash val="solid"/>
                      <a:round/>
                      <a:headEnd type="none" w="sm" len="sm"/>
                      <a:tailEnd type="none" w="sm" len="sm"/>
                    </a:lnL>
                    <a:lnR>
                      <a:noFill/>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5,000</a:t>
                      </a:r>
                    </a:p>
                  </a:txBody>
                  <a:tcPr horzOverflow="overflow">
                    <a:lnL>
                      <a:noFill/>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Cost of Goods Sold</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(2,006)</a:t>
                      </a: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377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Expenses</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(1,740)</a:t>
                      </a: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Depreciation</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(116)</a:t>
                      </a:r>
                    </a:p>
                  </a:txBody>
                  <a:tcPr horzOverflow="overflow">
                    <a:lnL>
                      <a:noFill/>
                    </a:lnL>
                    <a:lnR w="28575"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377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EBIT</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1,138</a:t>
                      </a:r>
                    </a:p>
                  </a:txBody>
                  <a:tcPr horzOverflow="overflow">
                    <a:lnL>
                      <a:noFill/>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Interest Expense</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(7)</a:t>
                      </a:r>
                    </a:p>
                  </a:txBody>
                  <a:tcPr horzOverflow="overflow">
                    <a:lnL>
                      <a:noFill/>
                    </a:lnL>
                    <a:lnR w="28575"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Taxable Income</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1,131</a:t>
                      </a:r>
                    </a:p>
                  </a:txBody>
                  <a:tcPr horzOverflow="overflow">
                    <a:lnL>
                      <a:noFill/>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Taxes</a:t>
                      </a:r>
                    </a:p>
                  </a:txBody>
                  <a:tcPr marT="0" marB="0"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(442)</a:t>
                      </a:r>
                    </a:p>
                  </a:txBody>
                  <a:tcPr horzOverflow="overflow">
                    <a:lnL>
                      <a:noFill/>
                    </a:lnL>
                    <a:lnR w="28575"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377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Net Income</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689</a:t>
                      </a:r>
                    </a:p>
                  </a:txBody>
                  <a:tcPr horzOverflow="overflow">
                    <a:lnL>
                      <a:noFill/>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EPS</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3.61</a:t>
                      </a: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Dividends per share</a:t>
                      </a:r>
                    </a:p>
                  </a:txBody>
                  <a:tcPr horzOverflow="overflow">
                    <a:lnL w="28575" cap="flat" cmpd="sng" algn="ctr">
                      <a:solidFill>
                        <a:schemeClr val="tx1"/>
                      </a:solidFill>
                      <a:prstDash val="solid"/>
                      <a:round/>
                      <a:headEnd type="none" w="sm" len="sm"/>
                      <a:tailEnd type="none" w="sm" len="sm"/>
                    </a:lnL>
                    <a:lnR>
                      <a:noFill/>
                    </a:lnR>
                    <a:lnT>
                      <a:noFill/>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1.08</a:t>
                      </a:r>
                    </a:p>
                  </a:txBody>
                  <a:tcPr horzOverflow="overflow">
                    <a:lnL>
                      <a:noFill/>
                    </a:lnL>
                    <a:lnR w="28575" cap="flat" cmpd="sng" algn="ctr">
                      <a:solidFill>
                        <a:schemeClr val="tx1"/>
                      </a:solidFill>
                      <a:prstDash val="solid"/>
                      <a:round/>
                      <a:headEnd type="none" w="sm" len="sm"/>
                      <a:tailEnd type="none" w="sm" len="sm"/>
                    </a:lnR>
                    <a:lnT>
                      <a:noFill/>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r>
            </a:tbl>
          </a:graphicData>
        </a:graphic>
      </p:graphicFrame>
      <p:sp>
        <p:nvSpPr>
          <p:cNvPr id="42" name="Slide Number Placeholder 5"/>
          <p:cNvSpPr>
            <a:spLocks noGrp="1"/>
          </p:cNvSpPr>
          <p:nvPr>
            <p:ph type="sldNum" sz="quarter" idx="12"/>
          </p:nvPr>
        </p:nvSpPr>
        <p:spPr/>
        <p:txBody>
          <a:bodyPr/>
          <a:lstStyle/>
          <a:p>
            <a:fld id="{EC7F178E-CDEC-437D-A1B8-19DA5D45AC76}" type="slidenum">
              <a:rPr lang="en-US"/>
              <a:pPr/>
              <a:t>9</a:t>
            </a:fld>
            <a:endParaRPr lang="en-US"/>
          </a:p>
        </p:txBody>
      </p:sp>
      <p:sp>
        <p:nvSpPr>
          <p:cNvPr id="38009" name="Text Box 121"/>
          <p:cNvSpPr txBox="1">
            <a:spLocks noChangeArrowheads="1"/>
          </p:cNvSpPr>
          <p:nvPr/>
        </p:nvSpPr>
        <p:spPr bwMode="auto">
          <a:xfrm>
            <a:off x="1981200" y="1371600"/>
            <a:ext cx="6096000" cy="457200"/>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solidFill>
                  <a:schemeClr val="bg1"/>
                </a:solidFill>
                <a:latin typeface="Times New Roman" pitchFamily="18" charset="0"/>
              </a:rPr>
              <a:t>Numbers in millions, except EPS &amp; DPS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Sample Balance Sheet</a:t>
            </a:r>
          </a:p>
        </p:txBody>
      </p:sp>
      <p:graphicFrame>
        <p:nvGraphicFramePr>
          <p:cNvPr id="35041" name="Group 225"/>
          <p:cNvGraphicFramePr>
            <a:graphicFrameLocks noGrp="1"/>
          </p:cNvGraphicFramePr>
          <p:nvPr>
            <p:ph type="tbl" idx="1"/>
          </p:nvPr>
        </p:nvGraphicFramePr>
        <p:xfrm>
          <a:off x="787400" y="1879600"/>
          <a:ext cx="8116888" cy="3827464"/>
        </p:xfrm>
        <a:graphic>
          <a:graphicData uri="http://schemas.openxmlformats.org/drawingml/2006/table">
            <a:tbl>
              <a:tblPr/>
              <a:tblGrid>
                <a:gridCol w="1298575"/>
                <a:gridCol w="1289050"/>
                <a:gridCol w="1382713"/>
                <a:gridCol w="1381125"/>
                <a:gridCol w="1382712"/>
                <a:gridCol w="1382713"/>
              </a:tblGrid>
              <a:tr h="365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sm" len="sm"/>
                      <a:tailEnd type="none" w="sm" len="sm"/>
                    </a:lnL>
                    <a:lnR>
                      <a:noFill/>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2007</a:t>
                      </a:r>
                    </a:p>
                  </a:txBody>
                  <a:tcPr horzOverflow="overflow">
                    <a:lnL>
                      <a:noFill/>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2006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sm" len="sm"/>
                      <a:tailEnd type="none" w="sm" len="sm"/>
                    </a:lnL>
                    <a:lnR>
                      <a:noFill/>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2007</a:t>
                      </a:r>
                    </a:p>
                  </a:txBody>
                  <a:tcPr horzOverflow="overflow">
                    <a:lnL>
                      <a:noFill/>
                    </a:lnL>
                    <a:lnR>
                      <a:noFill/>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2006</a:t>
                      </a:r>
                    </a:p>
                  </a:txBody>
                  <a:tcPr horzOverflow="overflow">
                    <a:lnL>
                      <a:noFill/>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Cash</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696</a:t>
                      </a:r>
                    </a:p>
                  </a:txBody>
                  <a:tcPr horzOverflow="overflow">
                    <a:lnL>
                      <a:noFill/>
                    </a:lnL>
                    <a:lnR w="12700"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58</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A/P</a:t>
                      </a:r>
                    </a:p>
                  </a:txBody>
                  <a:tcPr horzOverflow="overflow">
                    <a:lnL w="12700"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307</a:t>
                      </a:r>
                    </a:p>
                  </a:txBody>
                  <a:tcPr horzOverflow="overflow">
                    <a:lnL>
                      <a:noFill/>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303</a:t>
                      </a: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5175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A/R</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956</a:t>
                      </a:r>
                    </a:p>
                  </a:txBody>
                  <a:tcPr horzOverflow="overflow">
                    <a:lnL>
                      <a:noFill/>
                    </a:lnL>
                    <a:lnR w="12700"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992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N/P</a:t>
                      </a:r>
                    </a:p>
                  </a:txBody>
                  <a:tcPr horzOverflow="overflow">
                    <a:lnL w="12700"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26</a:t>
                      </a:r>
                    </a:p>
                  </a:txBody>
                  <a:tcPr horzOverflow="overflow">
                    <a:lnL>
                      <a:noFill/>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119</a:t>
                      </a: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365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Inventory</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301</a:t>
                      </a:r>
                    </a:p>
                  </a:txBody>
                  <a:tcPr horzOverflow="overflow">
                    <a:lnL>
                      <a:noFill/>
                    </a:lnL>
                    <a:lnR w="12700"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361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Other CL</a:t>
                      </a:r>
                    </a:p>
                  </a:txBody>
                  <a:tcPr horzOverflow="overflow">
                    <a:lnL w="12700"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1,662</a:t>
                      </a:r>
                    </a:p>
                  </a:txBody>
                  <a:tcPr horzOverflow="overflow">
                    <a:lnL>
                      <a:noFill/>
                    </a:lnL>
                    <a:lnR>
                      <a:noFill/>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1,353</a:t>
                      </a:r>
                    </a:p>
                  </a:txBody>
                  <a:tcPr horzOverflow="overflow">
                    <a:lnL>
                      <a:noFill/>
                    </a:lnL>
                    <a:lnR w="28575"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3635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Other CA</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303</a:t>
                      </a:r>
                    </a:p>
                  </a:txBody>
                  <a:tcPr horzOverflow="overflow">
                    <a:lnL>
                      <a:noFill/>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264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Total CL</a:t>
                      </a:r>
                    </a:p>
                  </a:txBody>
                  <a:tcPr horzOverflow="overflow">
                    <a:lnL w="12700"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1,995</a:t>
                      </a:r>
                    </a:p>
                  </a:txBody>
                  <a:tcPr horzOverflow="overflow">
                    <a:lnL>
                      <a:noFill/>
                    </a:lnL>
                    <a:lnR>
                      <a:noFill/>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1,775</a:t>
                      </a:r>
                    </a:p>
                  </a:txBody>
                  <a:tcPr horzOverflow="overflow">
                    <a:lnL>
                      <a:noFill/>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5159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Total CA</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2,256</a:t>
                      </a:r>
                    </a:p>
                  </a:txBody>
                  <a:tcPr horzOverflow="overflow">
                    <a:lnL>
                      <a:noFill/>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1,675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LT Debt</a:t>
                      </a:r>
                    </a:p>
                  </a:txBody>
                  <a:tcPr horzOverflow="overflow">
                    <a:lnL w="12700"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843</a:t>
                      </a:r>
                    </a:p>
                  </a:txBody>
                  <a:tcPr horzOverflow="overflow">
                    <a:lnL>
                      <a:noFill/>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1,091</a:t>
                      </a: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5191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Net FA</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3,138</a:t>
                      </a:r>
                    </a:p>
                  </a:txBody>
                  <a:tcPr horzOverflow="overflow">
                    <a:lnL>
                      <a:noFill/>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3,358</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C/S</a:t>
                      </a:r>
                    </a:p>
                  </a:txBody>
                  <a:tcPr horzOverflow="overflow">
                    <a:lnL w="12700"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2,556</a:t>
                      </a:r>
                    </a:p>
                  </a:txBody>
                  <a:tcPr horzOverflow="overflow">
                    <a:lnL>
                      <a:noFill/>
                    </a:lnL>
                    <a:lnR>
                      <a:noFill/>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2,167</a:t>
                      </a:r>
                    </a:p>
                  </a:txBody>
                  <a:tcPr horzOverflow="overflow">
                    <a:lnL>
                      <a:noFill/>
                    </a:lnL>
                    <a:lnR w="28575"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774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Total Assets</a:t>
                      </a:r>
                    </a:p>
                  </a:txBody>
                  <a:tcPr horzOverflow="overflow">
                    <a:lnL w="28575" cap="flat" cmpd="sng" algn="ctr">
                      <a:solidFill>
                        <a:schemeClr val="tx1"/>
                      </a:solidFill>
                      <a:prstDash val="solid"/>
                      <a:round/>
                      <a:headEnd type="none" w="sm" len="sm"/>
                      <a:tailEnd type="none" w="sm" len="sm"/>
                    </a:lnL>
                    <a:lnR>
                      <a:noFill/>
                    </a:lnR>
                    <a:lnT>
                      <a:noFill/>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5,394</a:t>
                      </a:r>
                    </a:p>
                  </a:txBody>
                  <a:tcPr horzOverflow="overflow">
                    <a:lnL>
                      <a:noFill/>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5,033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Total Liab. &amp; Equity</a:t>
                      </a:r>
                    </a:p>
                  </a:txBody>
                  <a:tcPr horzOverflow="overflow">
                    <a:lnL w="12700" cap="flat" cmpd="sng" algn="ctr">
                      <a:solidFill>
                        <a:schemeClr val="tx1"/>
                      </a:solidFill>
                      <a:prstDash val="solid"/>
                      <a:round/>
                      <a:headEnd type="none" w="sm" len="sm"/>
                      <a:tailEnd type="none" w="sm" len="sm"/>
                    </a:lnL>
                    <a:lnR>
                      <a:noFill/>
                    </a:lnR>
                    <a:lnT>
                      <a:noFill/>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5,394</a:t>
                      </a:r>
                    </a:p>
                  </a:txBody>
                  <a:tcPr horzOverflow="overflow">
                    <a:lnL>
                      <a:noFill/>
                    </a:lnL>
                    <a:lnR>
                      <a:noFill/>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charset="0"/>
                        </a:rPr>
                        <a:t>5,033</a:t>
                      </a:r>
                    </a:p>
                  </a:txBody>
                  <a:tcPr horzOverflow="overflow">
                    <a:lnL>
                      <a:noFill/>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r>
            </a:tbl>
          </a:graphicData>
        </a:graphic>
      </p:graphicFrame>
      <p:sp>
        <p:nvSpPr>
          <p:cNvPr id="66" name="Slide Number Placeholder 5"/>
          <p:cNvSpPr>
            <a:spLocks noGrp="1"/>
          </p:cNvSpPr>
          <p:nvPr>
            <p:ph type="sldNum" sz="quarter" idx="12"/>
          </p:nvPr>
        </p:nvSpPr>
        <p:spPr/>
        <p:txBody>
          <a:bodyPr/>
          <a:lstStyle/>
          <a:p>
            <a:fld id="{A052DB02-2A16-4835-A966-E387B86B1FAB}" type="slidenum">
              <a:rPr lang="en-US"/>
              <a:pPr/>
              <a:t>10</a:t>
            </a:fld>
            <a:endParaRPr lang="en-US"/>
          </a:p>
        </p:txBody>
      </p:sp>
      <p:sp>
        <p:nvSpPr>
          <p:cNvPr id="34976" name="Text Box 160"/>
          <p:cNvSpPr txBox="1">
            <a:spLocks noChangeArrowheads="1"/>
          </p:cNvSpPr>
          <p:nvPr/>
        </p:nvSpPr>
        <p:spPr bwMode="auto">
          <a:xfrm>
            <a:off x="1371600" y="1371600"/>
            <a:ext cx="4953000" cy="457200"/>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solidFill>
                  <a:schemeClr val="bg1"/>
                </a:solidFill>
                <a:latin typeface="Times New Roman" pitchFamily="18" charset="0"/>
              </a:rPr>
              <a:t>Numbers in millions</a:t>
            </a:r>
          </a:p>
        </p:txBody>
      </p:sp>
      <p:pic>
        <p:nvPicPr>
          <p:cNvPr id="35022" name="Picture 206" descr="ARROW">
            <a:hlinkClick r:id="rId3" action="ppaction://hlinksldjump"/>
          </p:cNvPr>
          <p:cNvPicPr>
            <a:picLocks noChangeAspect="1" noChangeArrowheads="1"/>
          </p:cNvPicPr>
          <p:nvPr/>
        </p:nvPicPr>
        <p:blipFill>
          <a:blip r:embed="rId4" cstate="print"/>
          <a:srcRect/>
          <a:stretch>
            <a:fillRect/>
          </a:stretch>
        </p:blipFill>
        <p:spPr bwMode="auto">
          <a:xfrm>
            <a:off x="762000" y="6248400"/>
            <a:ext cx="228600" cy="2286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815975" y="1447800"/>
            <a:ext cx="8020050" cy="4530725"/>
          </a:xfrm>
        </p:spPr>
        <p:txBody>
          <a:bodyPr/>
          <a:lstStyle/>
          <a:p>
            <a:pPr>
              <a:lnSpc>
                <a:spcPct val="80000"/>
              </a:lnSpc>
            </a:pPr>
            <a:r>
              <a:rPr lang="en-US" sz="2800" dirty="0"/>
              <a:t>Current Ratio = CA / CL</a:t>
            </a:r>
          </a:p>
          <a:p>
            <a:pPr lvl="1">
              <a:lnSpc>
                <a:spcPct val="80000"/>
              </a:lnSpc>
            </a:pPr>
            <a:r>
              <a:rPr lang="en-US" sz="2400" dirty="0"/>
              <a:t>2,256 / 1,995 = 1.13 times</a:t>
            </a:r>
          </a:p>
          <a:p>
            <a:pPr>
              <a:lnSpc>
                <a:spcPct val="80000"/>
              </a:lnSpc>
            </a:pPr>
            <a:r>
              <a:rPr lang="en-US" sz="2800" dirty="0"/>
              <a:t>Quick Ratio = (CA – Inventory) / CL</a:t>
            </a:r>
          </a:p>
          <a:p>
            <a:pPr lvl="1">
              <a:lnSpc>
                <a:spcPct val="80000"/>
              </a:lnSpc>
            </a:pPr>
            <a:r>
              <a:rPr lang="en-US" sz="2400" dirty="0"/>
              <a:t>(2,256 – 301) / 1,995 = .98 times</a:t>
            </a:r>
          </a:p>
          <a:p>
            <a:pPr>
              <a:lnSpc>
                <a:spcPct val="80000"/>
              </a:lnSpc>
            </a:pPr>
            <a:r>
              <a:rPr lang="en-US" sz="2800" dirty="0"/>
              <a:t>Cash Ratio = Cash / CL</a:t>
            </a:r>
          </a:p>
          <a:p>
            <a:pPr lvl="1">
              <a:lnSpc>
                <a:spcPct val="80000"/>
              </a:lnSpc>
            </a:pPr>
            <a:r>
              <a:rPr lang="en-US" sz="2400" dirty="0"/>
              <a:t>696 / 1,995 = .35 times</a:t>
            </a:r>
          </a:p>
          <a:p>
            <a:pPr>
              <a:lnSpc>
                <a:spcPct val="80000"/>
              </a:lnSpc>
            </a:pPr>
            <a:r>
              <a:rPr lang="en-US" sz="2800" dirty="0"/>
              <a:t>NWC to Total Assets = NWC / </a:t>
            </a:r>
            <a:r>
              <a:rPr lang="en-US" sz="2800" dirty="0" smtClean="0"/>
              <a:t>A</a:t>
            </a:r>
            <a:endParaRPr lang="en-US" sz="2800" dirty="0"/>
          </a:p>
          <a:p>
            <a:pPr lvl="1">
              <a:lnSpc>
                <a:spcPct val="80000"/>
              </a:lnSpc>
            </a:pPr>
            <a:r>
              <a:rPr lang="en-US" sz="2400" dirty="0"/>
              <a:t>(2,256 – 1,995) / 5,394 = .05</a:t>
            </a:r>
          </a:p>
          <a:p>
            <a:pPr>
              <a:lnSpc>
                <a:spcPct val="80000"/>
              </a:lnSpc>
            </a:pPr>
            <a:r>
              <a:rPr lang="en-US" sz="2800" dirty="0"/>
              <a:t>Interval Measure = CA / average daily operating costs</a:t>
            </a:r>
          </a:p>
          <a:p>
            <a:pPr lvl="1">
              <a:lnSpc>
                <a:spcPct val="80000"/>
              </a:lnSpc>
            </a:pPr>
            <a:r>
              <a:rPr lang="en-US" sz="2400" dirty="0"/>
              <a:t>2,256 / ((2,006 + 1,740)/365) = 219.8 days</a:t>
            </a:r>
          </a:p>
        </p:txBody>
      </p:sp>
      <p:sp>
        <p:nvSpPr>
          <p:cNvPr id="6" name="Slide Number Placeholder 5"/>
          <p:cNvSpPr>
            <a:spLocks noGrp="1"/>
          </p:cNvSpPr>
          <p:nvPr>
            <p:ph type="sldNum" sz="quarter" idx="12"/>
          </p:nvPr>
        </p:nvSpPr>
        <p:spPr/>
        <p:txBody>
          <a:bodyPr/>
          <a:lstStyle/>
          <a:p>
            <a:fld id="{D0DB8D7B-7FC1-4248-88CF-9167DDE84EEC}" type="slidenum">
              <a:rPr lang="en-US"/>
              <a:pPr/>
              <a:t>11</a:t>
            </a:fld>
            <a:endParaRPr lang="en-US"/>
          </a:p>
        </p:txBody>
      </p:sp>
      <p:sp>
        <p:nvSpPr>
          <p:cNvPr id="39938" name="Rectangle 2"/>
          <p:cNvSpPr>
            <a:spLocks noGrp="1" noChangeArrowheads="1"/>
          </p:cNvSpPr>
          <p:nvPr>
            <p:ph type="title"/>
          </p:nvPr>
        </p:nvSpPr>
        <p:spPr/>
        <p:txBody>
          <a:bodyPr>
            <a:normAutofit/>
          </a:bodyPr>
          <a:lstStyle/>
          <a:p>
            <a:r>
              <a:rPr lang="en-US" dirty="0" smtClean="0"/>
              <a:t>Liquidity Ratios for 2007</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 calcmode="lin" valueType="num">
                                      <p:cBhvr additive="base">
                                        <p:cTn id="7" dur="500" fill="hold"/>
                                        <p:tgtEl>
                                          <p:spTgt spid="399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993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993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9939">
                                            <p:txEl>
                                              <p:pRg st="1" end="1"/>
                                            </p:txEl>
                                          </p:spTgt>
                                        </p:tgtEl>
                                        <p:attrNameLst>
                                          <p:attrName>style.visibility</p:attrName>
                                        </p:attrNameLst>
                                      </p:cBhvr>
                                      <p:to>
                                        <p:strVal val="visible"/>
                                      </p:to>
                                    </p:set>
                                    <p:anim calcmode="lin" valueType="num">
                                      <p:cBhvr additive="base">
                                        <p:cTn id="13" dur="500" fill="hold"/>
                                        <p:tgtEl>
                                          <p:spTgt spid="399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993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993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9939">
                                            <p:txEl>
                                              <p:pRg st="2" end="2"/>
                                            </p:txEl>
                                          </p:spTgt>
                                        </p:tgtEl>
                                        <p:attrNameLst>
                                          <p:attrName>style.visibility</p:attrName>
                                        </p:attrNameLst>
                                      </p:cBhvr>
                                      <p:to>
                                        <p:strVal val="visible"/>
                                      </p:to>
                                    </p:set>
                                    <p:anim calcmode="lin" valueType="num">
                                      <p:cBhvr additive="base">
                                        <p:cTn id="19" dur="500" fill="hold"/>
                                        <p:tgtEl>
                                          <p:spTgt spid="399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993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993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9939">
                                            <p:txEl>
                                              <p:pRg st="3" end="3"/>
                                            </p:txEl>
                                          </p:spTgt>
                                        </p:tgtEl>
                                        <p:attrNameLst>
                                          <p:attrName>style.visibility</p:attrName>
                                        </p:attrNameLst>
                                      </p:cBhvr>
                                      <p:to>
                                        <p:strVal val="visible"/>
                                      </p:to>
                                    </p:set>
                                    <p:anim calcmode="lin" valueType="num">
                                      <p:cBhvr additive="base">
                                        <p:cTn id="25" dur="500" fill="hold"/>
                                        <p:tgtEl>
                                          <p:spTgt spid="399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993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9939">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9939">
                                            <p:txEl>
                                              <p:pRg st="4" end="4"/>
                                            </p:txEl>
                                          </p:spTgt>
                                        </p:tgtEl>
                                        <p:attrNameLst>
                                          <p:attrName>style.visibility</p:attrName>
                                        </p:attrNameLst>
                                      </p:cBhvr>
                                      <p:to>
                                        <p:strVal val="visible"/>
                                      </p:to>
                                    </p:set>
                                    <p:anim calcmode="lin" valueType="num">
                                      <p:cBhvr additive="base">
                                        <p:cTn id="31" dur="500" fill="hold"/>
                                        <p:tgtEl>
                                          <p:spTgt spid="399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993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9939">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9939">
                                            <p:txEl>
                                              <p:pRg st="5" end="5"/>
                                            </p:txEl>
                                          </p:spTgt>
                                        </p:tgtEl>
                                        <p:attrNameLst>
                                          <p:attrName>style.visibility</p:attrName>
                                        </p:attrNameLst>
                                      </p:cBhvr>
                                      <p:to>
                                        <p:strVal val="visible"/>
                                      </p:to>
                                    </p:set>
                                    <p:anim calcmode="lin" valueType="num">
                                      <p:cBhvr additive="base">
                                        <p:cTn id="37" dur="500" fill="hold"/>
                                        <p:tgtEl>
                                          <p:spTgt spid="3993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993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9939">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9939">
                                            <p:txEl>
                                              <p:pRg st="6" end="6"/>
                                            </p:txEl>
                                          </p:spTgt>
                                        </p:tgtEl>
                                        <p:attrNameLst>
                                          <p:attrName>style.visibility</p:attrName>
                                        </p:attrNameLst>
                                      </p:cBhvr>
                                      <p:to>
                                        <p:strVal val="visible"/>
                                      </p:to>
                                    </p:set>
                                    <p:anim calcmode="lin" valueType="num">
                                      <p:cBhvr additive="base">
                                        <p:cTn id="43" dur="500" fill="hold"/>
                                        <p:tgtEl>
                                          <p:spTgt spid="3993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993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9939">
                                            <p:txEl>
                                              <p:pRg st="6" end="6"/>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9939">
                                            <p:txEl>
                                              <p:pRg st="7" end="7"/>
                                            </p:txEl>
                                          </p:spTgt>
                                        </p:tgtEl>
                                        <p:attrNameLst>
                                          <p:attrName>style.visibility</p:attrName>
                                        </p:attrNameLst>
                                      </p:cBhvr>
                                      <p:to>
                                        <p:strVal val="visible"/>
                                      </p:to>
                                    </p:set>
                                    <p:anim calcmode="lin" valueType="num">
                                      <p:cBhvr additive="base">
                                        <p:cTn id="49" dur="500" fill="hold"/>
                                        <p:tgtEl>
                                          <p:spTgt spid="39939">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9939">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9939">
                                            <p:txEl>
                                              <p:pRg st="7" end="7"/>
                                            </p:txEl>
                                          </p:spTgt>
                                        </p:tgtEl>
                                        <p:attrNameLst>
                                          <p:attrName>ppt_c</p:attrName>
                                        </p:attrNameLst>
                                      </p:cBhvr>
                                      <p:to>
                                        <a:schemeClr val="tx2"/>
                                      </p:to>
                                    </p:animClr>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9939">
                                            <p:txEl>
                                              <p:pRg st="8" end="8"/>
                                            </p:txEl>
                                          </p:spTgt>
                                        </p:tgtEl>
                                        <p:attrNameLst>
                                          <p:attrName>style.visibility</p:attrName>
                                        </p:attrNameLst>
                                      </p:cBhvr>
                                      <p:to>
                                        <p:strVal val="visible"/>
                                      </p:to>
                                    </p:set>
                                    <p:anim calcmode="lin" valueType="num">
                                      <p:cBhvr additive="base">
                                        <p:cTn id="55" dur="500" fill="hold"/>
                                        <p:tgtEl>
                                          <p:spTgt spid="39939">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9939">
                                            <p:txEl>
                                              <p:pRg st="8" end="8"/>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9939">
                                            <p:txEl>
                                              <p:pRg st="8" end="8"/>
                                            </p:txEl>
                                          </p:spTgt>
                                        </p:tgtEl>
                                        <p:attrNameLst>
                                          <p:attrName>ppt_c</p:attrName>
                                        </p:attrNameLst>
                                      </p:cBhvr>
                                      <p:to>
                                        <a:schemeClr val="tx2"/>
                                      </p:to>
                                    </p:animClr>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9939">
                                            <p:txEl>
                                              <p:pRg st="9" end="9"/>
                                            </p:txEl>
                                          </p:spTgt>
                                        </p:tgtEl>
                                        <p:attrNameLst>
                                          <p:attrName>style.visibility</p:attrName>
                                        </p:attrNameLst>
                                      </p:cBhvr>
                                      <p:to>
                                        <p:strVal val="visible"/>
                                      </p:to>
                                    </p:set>
                                    <p:anim calcmode="lin" valueType="num">
                                      <p:cBhvr additive="base">
                                        <p:cTn id="61" dur="500" fill="hold"/>
                                        <p:tgtEl>
                                          <p:spTgt spid="39939">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9939">
                                            <p:txEl>
                                              <p:pRg st="9" end="9"/>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9939">
                                            <p:txEl>
                                              <p:pRg st="9" end="9"/>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815975" y="1870075"/>
            <a:ext cx="8020050" cy="4530725"/>
          </a:xfrm>
        </p:spPr>
        <p:txBody>
          <a:bodyPr/>
          <a:lstStyle/>
          <a:p>
            <a:r>
              <a:rPr lang="en-US" sz="2800" dirty="0"/>
              <a:t>Total Debt Ratio = </a:t>
            </a:r>
            <a:r>
              <a:rPr lang="en-US" sz="2800" dirty="0" smtClean="0"/>
              <a:t>(A –E</a:t>
            </a:r>
            <a:r>
              <a:rPr lang="en-US" sz="2800" dirty="0"/>
              <a:t>) / </a:t>
            </a:r>
            <a:r>
              <a:rPr lang="en-US" sz="2800" dirty="0" smtClean="0"/>
              <a:t>A</a:t>
            </a:r>
            <a:endParaRPr lang="en-US" sz="2800" dirty="0"/>
          </a:p>
          <a:p>
            <a:pPr lvl="1"/>
            <a:r>
              <a:rPr lang="en-US" sz="2400" dirty="0"/>
              <a:t>(5,394 – 2,556) / 5,394 = 52.61%</a:t>
            </a:r>
          </a:p>
          <a:p>
            <a:r>
              <a:rPr lang="en-US" sz="2800" dirty="0"/>
              <a:t>Debt/Equity = </a:t>
            </a:r>
            <a:r>
              <a:rPr lang="en-US" sz="2800" dirty="0" smtClean="0"/>
              <a:t>D </a:t>
            </a:r>
            <a:r>
              <a:rPr lang="en-US" sz="2800" dirty="0"/>
              <a:t>/ </a:t>
            </a:r>
            <a:r>
              <a:rPr lang="en-US" sz="2800" dirty="0" smtClean="0"/>
              <a:t>E</a:t>
            </a:r>
            <a:endParaRPr lang="en-US" sz="2800" dirty="0"/>
          </a:p>
          <a:p>
            <a:pPr lvl="1"/>
            <a:r>
              <a:rPr lang="en-US" sz="2400" dirty="0"/>
              <a:t>(5,394 – 2,556) / 2,556 = 1.11 times</a:t>
            </a:r>
          </a:p>
          <a:p>
            <a:r>
              <a:rPr lang="en-US" sz="2800" dirty="0"/>
              <a:t>Equity Multiplier = </a:t>
            </a:r>
            <a:r>
              <a:rPr lang="en-US" sz="2800" dirty="0" smtClean="0"/>
              <a:t>A </a:t>
            </a:r>
            <a:r>
              <a:rPr lang="en-US" sz="2800" dirty="0"/>
              <a:t>/ </a:t>
            </a:r>
            <a:r>
              <a:rPr lang="en-US" sz="2800" dirty="0" smtClean="0"/>
              <a:t>E </a:t>
            </a:r>
            <a:r>
              <a:rPr lang="en-US" sz="2800" dirty="0"/>
              <a:t>= 1 + D/E</a:t>
            </a:r>
          </a:p>
          <a:p>
            <a:pPr lvl="1"/>
            <a:r>
              <a:rPr lang="en-US" sz="2400" dirty="0"/>
              <a:t>1 + 1.11 = 2.11</a:t>
            </a:r>
          </a:p>
          <a:p>
            <a:r>
              <a:rPr lang="en-US" sz="2800" dirty="0"/>
              <a:t>Long-term debt ratio = LTD / (LTD + </a:t>
            </a:r>
            <a:r>
              <a:rPr lang="en-US" sz="2800" dirty="0" smtClean="0"/>
              <a:t>E</a:t>
            </a:r>
            <a:r>
              <a:rPr lang="en-US" sz="2800" dirty="0"/>
              <a:t>)</a:t>
            </a:r>
          </a:p>
          <a:p>
            <a:pPr lvl="1"/>
            <a:r>
              <a:rPr lang="en-US" sz="2400" dirty="0"/>
              <a:t>843 / (843 + 2,556) = 24.80%</a:t>
            </a:r>
          </a:p>
        </p:txBody>
      </p:sp>
      <p:sp>
        <p:nvSpPr>
          <p:cNvPr id="6" name="Slide Number Placeholder 5"/>
          <p:cNvSpPr>
            <a:spLocks noGrp="1"/>
          </p:cNvSpPr>
          <p:nvPr>
            <p:ph type="sldNum" sz="quarter" idx="12"/>
          </p:nvPr>
        </p:nvSpPr>
        <p:spPr/>
        <p:txBody>
          <a:bodyPr/>
          <a:lstStyle/>
          <a:p>
            <a:fld id="{AAC89815-1396-4295-9D53-E2461E2EE766}" type="slidenum">
              <a:rPr lang="en-US"/>
              <a:pPr/>
              <a:t>12</a:t>
            </a:fld>
            <a:endParaRPr lang="en-US"/>
          </a:p>
        </p:txBody>
      </p:sp>
      <p:sp>
        <p:nvSpPr>
          <p:cNvPr id="43010" name="Rectangle 2"/>
          <p:cNvSpPr>
            <a:spLocks noGrp="1" noChangeArrowheads="1"/>
          </p:cNvSpPr>
          <p:nvPr>
            <p:ph type="title"/>
          </p:nvPr>
        </p:nvSpPr>
        <p:spPr/>
        <p:txBody>
          <a:bodyPr>
            <a:normAutofit fontScale="90000"/>
          </a:bodyPr>
          <a:lstStyle/>
          <a:p>
            <a:r>
              <a:rPr lang="en-US"/>
              <a:t>Computing Long-term Solvency Ratios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additive="base">
                                        <p:cTn id="7" dur="500" fill="hold"/>
                                        <p:tgtEl>
                                          <p:spTgt spid="430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1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11">
                                            <p:txEl>
                                              <p:pRg st="1" end="1"/>
                                            </p:txEl>
                                          </p:spTgt>
                                        </p:tgtEl>
                                        <p:attrNameLst>
                                          <p:attrName>style.visibility</p:attrName>
                                        </p:attrNameLst>
                                      </p:cBhvr>
                                      <p:to>
                                        <p:strVal val="visible"/>
                                      </p:to>
                                    </p:set>
                                    <p:anim calcmode="lin" valueType="num">
                                      <p:cBhvr additive="base">
                                        <p:cTn id="13" dur="500" fill="hold"/>
                                        <p:tgtEl>
                                          <p:spTgt spid="430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1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11">
                                            <p:txEl>
                                              <p:pRg st="2" end="2"/>
                                            </p:txEl>
                                          </p:spTgt>
                                        </p:tgtEl>
                                        <p:attrNameLst>
                                          <p:attrName>style.visibility</p:attrName>
                                        </p:attrNameLst>
                                      </p:cBhvr>
                                      <p:to>
                                        <p:strVal val="visible"/>
                                      </p:to>
                                    </p:set>
                                    <p:anim calcmode="lin" valueType="num">
                                      <p:cBhvr additive="base">
                                        <p:cTn id="19" dur="500" fill="hold"/>
                                        <p:tgtEl>
                                          <p:spTgt spid="430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01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11">
                                            <p:txEl>
                                              <p:pRg st="3" end="3"/>
                                            </p:txEl>
                                          </p:spTgt>
                                        </p:tgtEl>
                                        <p:attrNameLst>
                                          <p:attrName>style.visibility</p:attrName>
                                        </p:attrNameLst>
                                      </p:cBhvr>
                                      <p:to>
                                        <p:strVal val="visible"/>
                                      </p:to>
                                    </p:set>
                                    <p:anim calcmode="lin" valueType="num">
                                      <p:cBhvr additive="base">
                                        <p:cTn id="25" dur="500" fill="hold"/>
                                        <p:tgtEl>
                                          <p:spTgt spid="430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01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011">
                                            <p:txEl>
                                              <p:pRg st="4" end="4"/>
                                            </p:txEl>
                                          </p:spTgt>
                                        </p:tgtEl>
                                        <p:attrNameLst>
                                          <p:attrName>style.visibility</p:attrName>
                                        </p:attrNameLst>
                                      </p:cBhvr>
                                      <p:to>
                                        <p:strVal val="visible"/>
                                      </p:to>
                                    </p:set>
                                    <p:anim calcmode="lin" valueType="num">
                                      <p:cBhvr additive="base">
                                        <p:cTn id="31" dur="500" fill="hold"/>
                                        <p:tgtEl>
                                          <p:spTgt spid="430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011">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011">
                                            <p:txEl>
                                              <p:pRg st="5" end="5"/>
                                            </p:txEl>
                                          </p:spTgt>
                                        </p:tgtEl>
                                        <p:attrNameLst>
                                          <p:attrName>style.visibility</p:attrName>
                                        </p:attrNameLst>
                                      </p:cBhvr>
                                      <p:to>
                                        <p:strVal val="visible"/>
                                      </p:to>
                                    </p:set>
                                    <p:anim calcmode="lin" valueType="num">
                                      <p:cBhvr additive="base">
                                        <p:cTn id="37" dur="500" fill="hold"/>
                                        <p:tgtEl>
                                          <p:spTgt spid="4301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011">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011">
                                            <p:txEl>
                                              <p:pRg st="6" end="6"/>
                                            </p:txEl>
                                          </p:spTgt>
                                        </p:tgtEl>
                                        <p:attrNameLst>
                                          <p:attrName>style.visibility</p:attrName>
                                        </p:attrNameLst>
                                      </p:cBhvr>
                                      <p:to>
                                        <p:strVal val="visible"/>
                                      </p:to>
                                    </p:set>
                                    <p:anim calcmode="lin" valueType="num">
                                      <p:cBhvr additive="base">
                                        <p:cTn id="43" dur="500" fill="hold"/>
                                        <p:tgtEl>
                                          <p:spTgt spid="4301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011">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6" end="6"/>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011">
                                            <p:txEl>
                                              <p:pRg st="7" end="7"/>
                                            </p:txEl>
                                          </p:spTgt>
                                        </p:tgtEl>
                                        <p:attrNameLst>
                                          <p:attrName>style.visibility</p:attrName>
                                        </p:attrNameLst>
                                      </p:cBhvr>
                                      <p:to>
                                        <p:strVal val="visible"/>
                                      </p:to>
                                    </p:set>
                                    <p:anim calcmode="lin" valueType="num">
                                      <p:cBhvr additive="base">
                                        <p:cTn id="49" dur="500" fill="hold"/>
                                        <p:tgtEl>
                                          <p:spTgt spid="43011">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011">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7" end="7"/>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p:txBody>
          <a:bodyPr/>
          <a:lstStyle/>
          <a:p>
            <a:r>
              <a:rPr lang="en-US"/>
              <a:t>Times Interest Earned = EBIT / Interest</a:t>
            </a:r>
          </a:p>
          <a:p>
            <a:pPr lvl="1"/>
            <a:r>
              <a:rPr lang="en-US"/>
              <a:t>1,138 / 7 = 162.57 times</a:t>
            </a:r>
          </a:p>
          <a:p>
            <a:r>
              <a:rPr lang="en-US"/>
              <a:t>Cash Coverage = (EBIT + Depreciation) / Interest</a:t>
            </a:r>
          </a:p>
          <a:p>
            <a:pPr lvl="1"/>
            <a:r>
              <a:rPr lang="en-US"/>
              <a:t>(1,138 + 116) / 7 = 179.14 times</a:t>
            </a:r>
          </a:p>
        </p:txBody>
      </p:sp>
      <p:sp>
        <p:nvSpPr>
          <p:cNvPr id="6" name="Slide Number Placeholder 5"/>
          <p:cNvSpPr>
            <a:spLocks noGrp="1"/>
          </p:cNvSpPr>
          <p:nvPr>
            <p:ph type="sldNum" sz="quarter" idx="12"/>
          </p:nvPr>
        </p:nvSpPr>
        <p:spPr/>
        <p:txBody>
          <a:bodyPr/>
          <a:lstStyle/>
          <a:p>
            <a:fld id="{95D2AA79-8BA8-4586-B333-AEEE0453CD6F}" type="slidenum">
              <a:rPr lang="en-US"/>
              <a:pPr/>
              <a:t>13</a:t>
            </a:fld>
            <a:endParaRPr lang="en-US"/>
          </a:p>
        </p:txBody>
      </p:sp>
      <p:sp>
        <p:nvSpPr>
          <p:cNvPr id="45058" name="Rectangle 2"/>
          <p:cNvSpPr>
            <a:spLocks noGrp="1" noChangeArrowheads="1"/>
          </p:cNvSpPr>
          <p:nvPr>
            <p:ph type="title"/>
          </p:nvPr>
        </p:nvSpPr>
        <p:spPr/>
        <p:txBody>
          <a:bodyPr/>
          <a:lstStyle/>
          <a:p>
            <a:r>
              <a:rPr lang="en-US"/>
              <a:t>Computing Coverage Ratios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505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9">
                                            <p:txEl>
                                              <p:pRg st="1" end="1"/>
                                            </p:txEl>
                                          </p:spTgt>
                                        </p:tgtEl>
                                        <p:attrNameLst>
                                          <p:attrName>style.visibility</p:attrName>
                                        </p:attrNameLst>
                                      </p:cBhvr>
                                      <p:to>
                                        <p:strVal val="visible"/>
                                      </p:to>
                                    </p:set>
                                    <p:anim calcmode="lin" valueType="num">
                                      <p:cBhvr additive="base">
                                        <p:cTn id="13" dur="500" fill="hold"/>
                                        <p:tgtEl>
                                          <p:spTgt spid="450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05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505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059">
                                            <p:txEl>
                                              <p:pRg st="2" end="2"/>
                                            </p:txEl>
                                          </p:spTgt>
                                        </p:tgtEl>
                                        <p:attrNameLst>
                                          <p:attrName>style.visibility</p:attrName>
                                        </p:attrNameLst>
                                      </p:cBhvr>
                                      <p:to>
                                        <p:strVal val="visible"/>
                                      </p:to>
                                    </p:set>
                                    <p:anim calcmode="lin" valueType="num">
                                      <p:cBhvr additive="base">
                                        <p:cTn id="19" dur="500" fill="hold"/>
                                        <p:tgtEl>
                                          <p:spTgt spid="450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05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505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059">
                                            <p:txEl>
                                              <p:pRg st="3" end="3"/>
                                            </p:txEl>
                                          </p:spTgt>
                                        </p:tgtEl>
                                        <p:attrNameLst>
                                          <p:attrName>style.visibility</p:attrName>
                                        </p:attrNameLst>
                                      </p:cBhvr>
                                      <p:to>
                                        <p:strVal val="visible"/>
                                      </p:to>
                                    </p:set>
                                    <p:anim calcmode="lin" valueType="num">
                                      <p:cBhvr additive="base">
                                        <p:cTn id="25" dur="500" fill="hold"/>
                                        <p:tgtEl>
                                          <p:spTgt spid="450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505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5059">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p:txBody>
          <a:bodyPr/>
          <a:lstStyle/>
          <a:p>
            <a:r>
              <a:rPr lang="en-US"/>
              <a:t>Inventory Turnover = Cost of Goods Sold / Inventory</a:t>
            </a:r>
          </a:p>
          <a:p>
            <a:pPr lvl="1"/>
            <a:r>
              <a:rPr lang="en-US"/>
              <a:t>2,006 / 301 = 6.66 times</a:t>
            </a:r>
          </a:p>
          <a:p>
            <a:r>
              <a:rPr lang="en-US"/>
              <a:t>Days’ Sales in Inventory = 365 / Inventory Turnover</a:t>
            </a:r>
          </a:p>
          <a:p>
            <a:pPr lvl="1"/>
            <a:r>
              <a:rPr lang="en-US"/>
              <a:t>365 / 6.66 = 55 days</a:t>
            </a:r>
          </a:p>
        </p:txBody>
      </p:sp>
      <p:sp>
        <p:nvSpPr>
          <p:cNvPr id="6" name="Slide Number Placeholder 5"/>
          <p:cNvSpPr>
            <a:spLocks noGrp="1"/>
          </p:cNvSpPr>
          <p:nvPr>
            <p:ph type="sldNum" sz="quarter" idx="12"/>
          </p:nvPr>
        </p:nvSpPr>
        <p:spPr/>
        <p:txBody>
          <a:bodyPr/>
          <a:lstStyle/>
          <a:p>
            <a:fld id="{EFB21C35-24B9-4740-9E7D-6AB17422F5C5}" type="slidenum">
              <a:rPr lang="en-US"/>
              <a:pPr/>
              <a:t>14</a:t>
            </a:fld>
            <a:endParaRPr lang="en-US"/>
          </a:p>
        </p:txBody>
      </p:sp>
      <p:sp>
        <p:nvSpPr>
          <p:cNvPr id="47106" name="Rectangle 2"/>
          <p:cNvSpPr>
            <a:spLocks noGrp="1" noChangeArrowheads="1"/>
          </p:cNvSpPr>
          <p:nvPr>
            <p:ph type="title"/>
          </p:nvPr>
        </p:nvSpPr>
        <p:spPr/>
        <p:txBody>
          <a:bodyPr/>
          <a:lstStyle/>
          <a:p>
            <a:r>
              <a:rPr lang="en-US"/>
              <a:t>Computing Inventory Ratios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 calcmode="lin" valueType="num">
                                      <p:cBhvr additive="base">
                                        <p:cTn id="7" dur="500" fill="hold"/>
                                        <p:tgtEl>
                                          <p:spTgt spid="471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10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710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07">
                                            <p:txEl>
                                              <p:pRg st="1" end="1"/>
                                            </p:txEl>
                                          </p:spTgt>
                                        </p:tgtEl>
                                        <p:attrNameLst>
                                          <p:attrName>style.visibility</p:attrName>
                                        </p:attrNameLst>
                                      </p:cBhvr>
                                      <p:to>
                                        <p:strVal val="visible"/>
                                      </p:to>
                                    </p:set>
                                    <p:anim calcmode="lin" valueType="num">
                                      <p:cBhvr additive="base">
                                        <p:cTn id="13" dur="500" fill="hold"/>
                                        <p:tgtEl>
                                          <p:spTgt spid="471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10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710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107">
                                            <p:txEl>
                                              <p:pRg st="2" end="2"/>
                                            </p:txEl>
                                          </p:spTgt>
                                        </p:tgtEl>
                                        <p:attrNameLst>
                                          <p:attrName>style.visibility</p:attrName>
                                        </p:attrNameLst>
                                      </p:cBhvr>
                                      <p:to>
                                        <p:strVal val="visible"/>
                                      </p:to>
                                    </p:set>
                                    <p:anim calcmode="lin" valueType="num">
                                      <p:cBhvr additive="base">
                                        <p:cTn id="19" dur="500" fill="hold"/>
                                        <p:tgtEl>
                                          <p:spTgt spid="471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10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710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107">
                                            <p:txEl>
                                              <p:pRg st="3" end="3"/>
                                            </p:txEl>
                                          </p:spTgt>
                                        </p:tgtEl>
                                        <p:attrNameLst>
                                          <p:attrName>style.visibility</p:attrName>
                                        </p:attrNameLst>
                                      </p:cBhvr>
                                      <p:to>
                                        <p:strVal val="visible"/>
                                      </p:to>
                                    </p:set>
                                    <p:anim calcmode="lin" valueType="num">
                                      <p:cBhvr additive="base">
                                        <p:cTn id="25" dur="500" fill="hold"/>
                                        <p:tgtEl>
                                          <p:spTgt spid="4710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710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7107">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bldLvl="2"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p:txBody>
          <a:bodyPr/>
          <a:lstStyle/>
          <a:p>
            <a:r>
              <a:rPr lang="en-US"/>
              <a:t>Receivables Turnover = Sales / Accounts Receivable</a:t>
            </a:r>
          </a:p>
          <a:p>
            <a:pPr lvl="1"/>
            <a:r>
              <a:rPr lang="en-US"/>
              <a:t>5,000 / 956 = 5.23 times</a:t>
            </a:r>
          </a:p>
          <a:p>
            <a:r>
              <a:rPr lang="en-US"/>
              <a:t>Days’ Sales in Receivables = 365 / Receivables Turnover</a:t>
            </a:r>
          </a:p>
          <a:p>
            <a:pPr lvl="1"/>
            <a:r>
              <a:rPr lang="en-US"/>
              <a:t>365 / 5.23 = 70 days</a:t>
            </a:r>
          </a:p>
          <a:p>
            <a:endParaRPr lang="en-US"/>
          </a:p>
        </p:txBody>
      </p:sp>
      <p:sp>
        <p:nvSpPr>
          <p:cNvPr id="6" name="Slide Number Placeholder 5"/>
          <p:cNvSpPr>
            <a:spLocks noGrp="1"/>
          </p:cNvSpPr>
          <p:nvPr>
            <p:ph type="sldNum" sz="quarter" idx="12"/>
          </p:nvPr>
        </p:nvSpPr>
        <p:spPr/>
        <p:txBody>
          <a:bodyPr/>
          <a:lstStyle/>
          <a:p>
            <a:fld id="{5BBE5F95-B5D1-4383-8BC3-C3B6925702FD}" type="slidenum">
              <a:rPr lang="en-US"/>
              <a:pPr/>
              <a:t>15</a:t>
            </a:fld>
            <a:endParaRPr lang="en-US"/>
          </a:p>
        </p:txBody>
      </p:sp>
      <p:sp>
        <p:nvSpPr>
          <p:cNvPr id="51202" name="Rectangle 2"/>
          <p:cNvSpPr>
            <a:spLocks noGrp="1" noChangeArrowheads="1"/>
          </p:cNvSpPr>
          <p:nvPr>
            <p:ph type="title"/>
          </p:nvPr>
        </p:nvSpPr>
        <p:spPr/>
        <p:txBody>
          <a:bodyPr/>
          <a:lstStyle/>
          <a:p>
            <a:r>
              <a:rPr lang="en-US"/>
              <a:t>Computing Receivables Ratios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additive="base">
                                        <p:cTn id="7" dur="500" fill="hold"/>
                                        <p:tgtEl>
                                          <p:spTgt spid="512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0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120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03">
                                            <p:txEl>
                                              <p:pRg st="1" end="1"/>
                                            </p:txEl>
                                          </p:spTgt>
                                        </p:tgtEl>
                                        <p:attrNameLst>
                                          <p:attrName>style.visibility</p:attrName>
                                        </p:attrNameLst>
                                      </p:cBhvr>
                                      <p:to>
                                        <p:strVal val="visible"/>
                                      </p:to>
                                    </p:set>
                                    <p:anim calcmode="lin" valueType="num">
                                      <p:cBhvr additive="base">
                                        <p:cTn id="13" dur="500" fill="hold"/>
                                        <p:tgtEl>
                                          <p:spTgt spid="512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0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120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03">
                                            <p:txEl>
                                              <p:pRg st="2" end="2"/>
                                            </p:txEl>
                                          </p:spTgt>
                                        </p:tgtEl>
                                        <p:attrNameLst>
                                          <p:attrName>style.visibility</p:attrName>
                                        </p:attrNameLst>
                                      </p:cBhvr>
                                      <p:to>
                                        <p:strVal val="visible"/>
                                      </p:to>
                                    </p:set>
                                    <p:anim calcmode="lin" valueType="num">
                                      <p:cBhvr additive="base">
                                        <p:cTn id="19" dur="500" fill="hold"/>
                                        <p:tgtEl>
                                          <p:spTgt spid="512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0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120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1203">
                                            <p:txEl>
                                              <p:pRg st="3" end="3"/>
                                            </p:txEl>
                                          </p:spTgt>
                                        </p:tgtEl>
                                        <p:attrNameLst>
                                          <p:attrName>style.visibility</p:attrName>
                                        </p:attrNameLst>
                                      </p:cBhvr>
                                      <p:to>
                                        <p:strVal val="visible"/>
                                      </p:to>
                                    </p:set>
                                    <p:anim calcmode="lin" valueType="num">
                                      <p:cBhvr additive="base">
                                        <p:cTn id="25" dur="500" fill="hold"/>
                                        <p:tgtEl>
                                          <p:spTgt spid="5120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120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1203">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bldLvl="2"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p:txBody>
          <a:bodyPr/>
          <a:lstStyle/>
          <a:p>
            <a:pPr>
              <a:lnSpc>
                <a:spcPct val="90000"/>
              </a:lnSpc>
            </a:pPr>
            <a:r>
              <a:rPr lang="en-US" sz="2800"/>
              <a:t>Total Asset Turnover = Sales / Total Assets</a:t>
            </a:r>
          </a:p>
          <a:p>
            <a:pPr lvl="1">
              <a:lnSpc>
                <a:spcPct val="90000"/>
              </a:lnSpc>
            </a:pPr>
            <a:r>
              <a:rPr lang="en-US" sz="2400"/>
              <a:t>5,000 / 5,394 = .93</a:t>
            </a:r>
          </a:p>
          <a:p>
            <a:pPr lvl="1">
              <a:lnSpc>
                <a:spcPct val="90000"/>
              </a:lnSpc>
            </a:pPr>
            <a:r>
              <a:rPr lang="en-US" sz="2400"/>
              <a:t>It is not unusual for TAT &lt; 1, especially if a firm has a large amount of fixed assets</a:t>
            </a:r>
          </a:p>
          <a:p>
            <a:pPr>
              <a:lnSpc>
                <a:spcPct val="90000"/>
              </a:lnSpc>
            </a:pPr>
            <a:r>
              <a:rPr lang="en-US" sz="2800"/>
              <a:t>NWC Turnover = Sales / NWC</a:t>
            </a:r>
          </a:p>
          <a:p>
            <a:pPr lvl="1">
              <a:lnSpc>
                <a:spcPct val="90000"/>
              </a:lnSpc>
            </a:pPr>
            <a:r>
              <a:rPr lang="en-US" sz="2400"/>
              <a:t>5,000 / (2,256 – 1,995) = 19.16 times</a:t>
            </a:r>
          </a:p>
          <a:p>
            <a:pPr>
              <a:lnSpc>
                <a:spcPct val="90000"/>
              </a:lnSpc>
            </a:pPr>
            <a:r>
              <a:rPr lang="en-US" sz="2800"/>
              <a:t>Fixed Asset Turnover = Sales / NFA</a:t>
            </a:r>
          </a:p>
          <a:p>
            <a:pPr lvl="1">
              <a:lnSpc>
                <a:spcPct val="90000"/>
              </a:lnSpc>
            </a:pPr>
            <a:r>
              <a:rPr lang="en-US" sz="2400"/>
              <a:t>5,000 / 3,138 = 1.59 times</a:t>
            </a:r>
          </a:p>
        </p:txBody>
      </p:sp>
      <p:sp>
        <p:nvSpPr>
          <p:cNvPr id="6" name="Slide Number Placeholder 5"/>
          <p:cNvSpPr>
            <a:spLocks noGrp="1"/>
          </p:cNvSpPr>
          <p:nvPr>
            <p:ph type="sldNum" sz="quarter" idx="12"/>
          </p:nvPr>
        </p:nvSpPr>
        <p:spPr/>
        <p:txBody>
          <a:bodyPr/>
          <a:lstStyle/>
          <a:p>
            <a:fld id="{8B3A10E3-7979-497C-97C2-456789272E1A}" type="slidenum">
              <a:rPr lang="en-US"/>
              <a:pPr/>
              <a:t>16</a:t>
            </a:fld>
            <a:endParaRPr lang="en-US"/>
          </a:p>
        </p:txBody>
      </p:sp>
      <p:sp>
        <p:nvSpPr>
          <p:cNvPr id="53250" name="Rectangle 2"/>
          <p:cNvSpPr>
            <a:spLocks noGrp="1" noChangeArrowheads="1"/>
          </p:cNvSpPr>
          <p:nvPr>
            <p:ph type="title"/>
          </p:nvPr>
        </p:nvSpPr>
        <p:spPr/>
        <p:txBody>
          <a:bodyPr>
            <a:normAutofit fontScale="90000"/>
          </a:bodyPr>
          <a:lstStyle/>
          <a:p>
            <a:r>
              <a:rPr lang="en-US"/>
              <a:t>Computing Total Asset Turnover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500" fill="hold"/>
                                        <p:tgtEl>
                                          <p:spTgt spid="53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25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3251">
                                            <p:txEl>
                                              <p:pRg st="2" end="2"/>
                                            </p:txEl>
                                          </p:spTgt>
                                        </p:tgtEl>
                                        <p:attrNameLst>
                                          <p:attrName>style.visibility</p:attrName>
                                        </p:attrNameLst>
                                      </p:cBhvr>
                                      <p:to>
                                        <p:strVal val="visible"/>
                                      </p:to>
                                    </p:set>
                                    <p:anim calcmode="lin" valueType="num">
                                      <p:cBhvr additive="base">
                                        <p:cTn id="19" dur="500" fill="hold"/>
                                        <p:tgtEl>
                                          <p:spTgt spid="53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25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3251">
                                            <p:txEl>
                                              <p:pRg st="3" end="3"/>
                                            </p:txEl>
                                          </p:spTgt>
                                        </p:tgtEl>
                                        <p:attrNameLst>
                                          <p:attrName>style.visibility</p:attrName>
                                        </p:attrNameLst>
                                      </p:cBhvr>
                                      <p:to>
                                        <p:strVal val="visible"/>
                                      </p:to>
                                    </p:set>
                                    <p:anim calcmode="lin" valueType="num">
                                      <p:cBhvr additive="base">
                                        <p:cTn id="25" dur="500" fill="hold"/>
                                        <p:tgtEl>
                                          <p:spTgt spid="5325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25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3251">
                                            <p:txEl>
                                              <p:pRg st="4" end="4"/>
                                            </p:txEl>
                                          </p:spTgt>
                                        </p:tgtEl>
                                        <p:attrNameLst>
                                          <p:attrName>style.visibility</p:attrName>
                                        </p:attrNameLst>
                                      </p:cBhvr>
                                      <p:to>
                                        <p:strVal val="visible"/>
                                      </p:to>
                                    </p:set>
                                    <p:anim calcmode="lin" valueType="num">
                                      <p:cBhvr additive="base">
                                        <p:cTn id="31" dur="500" fill="hold"/>
                                        <p:tgtEl>
                                          <p:spTgt spid="5325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3251">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3251">
                                            <p:txEl>
                                              <p:pRg st="5" end="5"/>
                                            </p:txEl>
                                          </p:spTgt>
                                        </p:tgtEl>
                                        <p:attrNameLst>
                                          <p:attrName>style.visibility</p:attrName>
                                        </p:attrNameLst>
                                      </p:cBhvr>
                                      <p:to>
                                        <p:strVal val="visible"/>
                                      </p:to>
                                    </p:set>
                                    <p:anim calcmode="lin" valueType="num">
                                      <p:cBhvr additive="base">
                                        <p:cTn id="37" dur="500" fill="hold"/>
                                        <p:tgtEl>
                                          <p:spTgt spid="5325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3251">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3251">
                                            <p:txEl>
                                              <p:pRg st="6" end="6"/>
                                            </p:txEl>
                                          </p:spTgt>
                                        </p:tgtEl>
                                        <p:attrNameLst>
                                          <p:attrName>style.visibility</p:attrName>
                                        </p:attrNameLst>
                                      </p:cBhvr>
                                      <p:to>
                                        <p:strVal val="visible"/>
                                      </p:to>
                                    </p:set>
                                    <p:anim calcmode="lin" valueType="num">
                                      <p:cBhvr additive="base">
                                        <p:cTn id="43" dur="500" fill="hold"/>
                                        <p:tgtEl>
                                          <p:spTgt spid="5325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3251">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3251">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p:txBody>
          <a:bodyPr/>
          <a:lstStyle/>
          <a:p>
            <a:r>
              <a:rPr lang="en-US"/>
              <a:t>Profit Margin = Net Income / Sales</a:t>
            </a:r>
          </a:p>
          <a:p>
            <a:pPr lvl="1"/>
            <a:r>
              <a:rPr lang="en-US"/>
              <a:t>689 / 5,000 = 13.78%</a:t>
            </a:r>
          </a:p>
          <a:p>
            <a:r>
              <a:rPr lang="en-US"/>
              <a:t>Return on Assets (ROA) = Net Income / Total Assets</a:t>
            </a:r>
          </a:p>
          <a:p>
            <a:pPr lvl="1"/>
            <a:r>
              <a:rPr lang="en-US"/>
              <a:t>689 / 5,394 = 12.77%</a:t>
            </a:r>
          </a:p>
          <a:p>
            <a:r>
              <a:rPr lang="en-US"/>
              <a:t>Return on Equity (ROE) = Net Income / Total Equity</a:t>
            </a:r>
          </a:p>
          <a:p>
            <a:pPr lvl="1"/>
            <a:r>
              <a:rPr lang="en-US"/>
              <a:t>689 / 2,556 = 26.96%</a:t>
            </a:r>
          </a:p>
        </p:txBody>
      </p:sp>
      <p:sp>
        <p:nvSpPr>
          <p:cNvPr id="6" name="Slide Number Placeholder 5"/>
          <p:cNvSpPr>
            <a:spLocks noGrp="1"/>
          </p:cNvSpPr>
          <p:nvPr>
            <p:ph type="sldNum" sz="quarter" idx="12"/>
          </p:nvPr>
        </p:nvSpPr>
        <p:spPr/>
        <p:txBody>
          <a:bodyPr/>
          <a:lstStyle/>
          <a:p>
            <a:fld id="{D3C0DB81-D285-4A12-A1B9-14D322D2C2DF}" type="slidenum">
              <a:rPr lang="en-US"/>
              <a:pPr/>
              <a:t>17</a:t>
            </a:fld>
            <a:endParaRPr lang="en-US"/>
          </a:p>
        </p:txBody>
      </p:sp>
      <p:sp>
        <p:nvSpPr>
          <p:cNvPr id="55298" name="Rectangle 2"/>
          <p:cNvSpPr>
            <a:spLocks noGrp="1" noChangeArrowheads="1"/>
          </p:cNvSpPr>
          <p:nvPr>
            <p:ph type="title"/>
          </p:nvPr>
        </p:nvSpPr>
        <p:spPr/>
        <p:txBody>
          <a:bodyPr>
            <a:normAutofit fontScale="90000"/>
          </a:bodyPr>
          <a:lstStyle/>
          <a:p>
            <a:r>
              <a:rPr lang="en-US"/>
              <a:t>Computing Profitability Measures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 calcmode="lin" valueType="num">
                                      <p:cBhvr additive="base">
                                        <p:cTn id="7" dur="500" fill="hold"/>
                                        <p:tgtEl>
                                          <p:spTgt spid="552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529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299">
                                            <p:txEl>
                                              <p:pRg st="1" end="1"/>
                                            </p:txEl>
                                          </p:spTgt>
                                        </p:tgtEl>
                                        <p:attrNameLst>
                                          <p:attrName>style.visibility</p:attrName>
                                        </p:attrNameLst>
                                      </p:cBhvr>
                                      <p:to>
                                        <p:strVal val="visible"/>
                                      </p:to>
                                    </p:set>
                                    <p:anim calcmode="lin" valueType="num">
                                      <p:cBhvr additive="base">
                                        <p:cTn id="13" dur="500" fill="hold"/>
                                        <p:tgtEl>
                                          <p:spTgt spid="552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529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5299">
                                            <p:txEl>
                                              <p:pRg st="2" end="2"/>
                                            </p:txEl>
                                          </p:spTgt>
                                        </p:tgtEl>
                                        <p:attrNameLst>
                                          <p:attrName>style.visibility</p:attrName>
                                        </p:attrNameLst>
                                      </p:cBhvr>
                                      <p:to>
                                        <p:strVal val="visible"/>
                                      </p:to>
                                    </p:set>
                                    <p:anim calcmode="lin" valueType="num">
                                      <p:cBhvr additive="base">
                                        <p:cTn id="19" dur="500" fill="hold"/>
                                        <p:tgtEl>
                                          <p:spTgt spid="552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529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5299">
                                            <p:txEl>
                                              <p:pRg st="3" end="3"/>
                                            </p:txEl>
                                          </p:spTgt>
                                        </p:tgtEl>
                                        <p:attrNameLst>
                                          <p:attrName>style.visibility</p:attrName>
                                        </p:attrNameLst>
                                      </p:cBhvr>
                                      <p:to>
                                        <p:strVal val="visible"/>
                                      </p:to>
                                    </p:set>
                                    <p:anim calcmode="lin" valueType="num">
                                      <p:cBhvr additive="base">
                                        <p:cTn id="25" dur="500" fill="hold"/>
                                        <p:tgtEl>
                                          <p:spTgt spid="552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529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5299">
                                            <p:txEl>
                                              <p:pRg st="4" end="4"/>
                                            </p:txEl>
                                          </p:spTgt>
                                        </p:tgtEl>
                                        <p:attrNameLst>
                                          <p:attrName>style.visibility</p:attrName>
                                        </p:attrNameLst>
                                      </p:cBhvr>
                                      <p:to>
                                        <p:strVal val="visible"/>
                                      </p:to>
                                    </p:set>
                                    <p:anim calcmode="lin" valueType="num">
                                      <p:cBhvr additive="base">
                                        <p:cTn id="31" dur="500" fill="hold"/>
                                        <p:tgtEl>
                                          <p:spTgt spid="5529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529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5299">
                                            <p:txEl>
                                              <p:pRg st="5" end="5"/>
                                            </p:txEl>
                                          </p:spTgt>
                                        </p:tgtEl>
                                        <p:attrNameLst>
                                          <p:attrName>style.visibility</p:attrName>
                                        </p:attrNameLst>
                                      </p:cBhvr>
                                      <p:to>
                                        <p:strVal val="visible"/>
                                      </p:to>
                                    </p:set>
                                    <p:anim calcmode="lin" valueType="num">
                                      <p:cBhvr additive="base">
                                        <p:cTn id="37" dur="500" fill="hold"/>
                                        <p:tgtEl>
                                          <p:spTgt spid="5529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529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bldLvl="2"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p:txBody>
          <a:bodyPr/>
          <a:lstStyle/>
          <a:p>
            <a:r>
              <a:rPr lang="en-US"/>
              <a:t>Market Price = $87.65 per share</a:t>
            </a:r>
          </a:p>
          <a:p>
            <a:r>
              <a:rPr lang="en-US"/>
              <a:t>Shares outstanding = 190.9 million</a:t>
            </a:r>
          </a:p>
          <a:p>
            <a:r>
              <a:rPr lang="en-US"/>
              <a:t>PE Ratio = Price per share / Earnings per share</a:t>
            </a:r>
          </a:p>
          <a:p>
            <a:pPr lvl="1"/>
            <a:r>
              <a:rPr lang="en-US"/>
              <a:t>87.65 / 3.61 = 24.28 times</a:t>
            </a:r>
          </a:p>
          <a:p>
            <a:r>
              <a:rPr lang="en-US"/>
              <a:t>Market-to-book ratio = market value per share / book value per share</a:t>
            </a:r>
          </a:p>
          <a:p>
            <a:pPr lvl="1"/>
            <a:r>
              <a:rPr lang="en-US"/>
              <a:t>87.65 / (2,556 / 190.9) = 6.55 times</a:t>
            </a:r>
          </a:p>
        </p:txBody>
      </p:sp>
      <p:sp>
        <p:nvSpPr>
          <p:cNvPr id="6" name="Slide Number Placeholder 5"/>
          <p:cNvSpPr>
            <a:spLocks noGrp="1"/>
          </p:cNvSpPr>
          <p:nvPr>
            <p:ph type="sldNum" sz="quarter" idx="12"/>
          </p:nvPr>
        </p:nvSpPr>
        <p:spPr/>
        <p:txBody>
          <a:bodyPr/>
          <a:lstStyle/>
          <a:p>
            <a:fld id="{D91B8509-550D-42F2-A8DF-04EE926E6167}" type="slidenum">
              <a:rPr lang="en-US"/>
              <a:pPr/>
              <a:t>18</a:t>
            </a:fld>
            <a:endParaRPr lang="en-US"/>
          </a:p>
        </p:txBody>
      </p:sp>
      <p:sp>
        <p:nvSpPr>
          <p:cNvPr id="57346" name="Rectangle 2"/>
          <p:cNvSpPr>
            <a:spLocks noGrp="1" noChangeArrowheads="1"/>
          </p:cNvSpPr>
          <p:nvPr>
            <p:ph type="title"/>
          </p:nvPr>
        </p:nvSpPr>
        <p:spPr/>
        <p:txBody>
          <a:bodyPr>
            <a:normAutofit fontScale="90000"/>
          </a:bodyPr>
          <a:lstStyle/>
          <a:p>
            <a:r>
              <a:rPr lang="en-US"/>
              <a:t>Computing Market Value Measures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347">
                                            <p:txEl>
                                              <p:pRg st="1" end="1"/>
                                            </p:txEl>
                                          </p:spTgt>
                                        </p:tgtEl>
                                        <p:attrNameLst>
                                          <p:attrName>style.visibility</p:attrName>
                                        </p:attrNameLst>
                                      </p:cBhvr>
                                      <p:to>
                                        <p:strVal val="visible"/>
                                      </p:to>
                                    </p:set>
                                    <p:anim calcmode="lin" valueType="num">
                                      <p:cBhvr additive="base">
                                        <p:cTn id="13" dur="500" fill="hold"/>
                                        <p:tgtEl>
                                          <p:spTgt spid="573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34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347">
                                            <p:txEl>
                                              <p:pRg st="2" end="2"/>
                                            </p:txEl>
                                          </p:spTgt>
                                        </p:tgtEl>
                                        <p:attrNameLst>
                                          <p:attrName>style.visibility</p:attrName>
                                        </p:attrNameLst>
                                      </p:cBhvr>
                                      <p:to>
                                        <p:strVal val="visible"/>
                                      </p:to>
                                    </p:set>
                                    <p:anim calcmode="lin" valueType="num">
                                      <p:cBhvr additive="base">
                                        <p:cTn id="19" dur="500" fill="hold"/>
                                        <p:tgtEl>
                                          <p:spTgt spid="573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34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347">
                                            <p:txEl>
                                              <p:pRg st="3" end="3"/>
                                            </p:txEl>
                                          </p:spTgt>
                                        </p:tgtEl>
                                        <p:attrNameLst>
                                          <p:attrName>style.visibility</p:attrName>
                                        </p:attrNameLst>
                                      </p:cBhvr>
                                      <p:to>
                                        <p:strVal val="visible"/>
                                      </p:to>
                                    </p:set>
                                    <p:anim calcmode="lin" valueType="num">
                                      <p:cBhvr additive="base">
                                        <p:cTn id="25" dur="500" fill="hold"/>
                                        <p:tgtEl>
                                          <p:spTgt spid="573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34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7347">
                                            <p:txEl>
                                              <p:pRg st="4" end="4"/>
                                            </p:txEl>
                                          </p:spTgt>
                                        </p:tgtEl>
                                        <p:attrNameLst>
                                          <p:attrName>style.visibility</p:attrName>
                                        </p:attrNameLst>
                                      </p:cBhvr>
                                      <p:to>
                                        <p:strVal val="visible"/>
                                      </p:to>
                                    </p:set>
                                    <p:anim calcmode="lin" valueType="num">
                                      <p:cBhvr additive="base">
                                        <p:cTn id="31" dur="500" fill="hold"/>
                                        <p:tgtEl>
                                          <p:spTgt spid="573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734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7347">
                                            <p:txEl>
                                              <p:pRg st="5" end="5"/>
                                            </p:txEl>
                                          </p:spTgt>
                                        </p:tgtEl>
                                        <p:attrNameLst>
                                          <p:attrName>style.visibility</p:attrName>
                                        </p:attrNameLst>
                                      </p:cBhvr>
                                      <p:to>
                                        <p:strVal val="visible"/>
                                      </p:to>
                                    </p:set>
                                    <p:anim calcmode="lin" valueType="num">
                                      <p:cBhvr additive="base">
                                        <p:cTn id="37" dur="500" fill="hold"/>
                                        <p:tgtEl>
                                          <p:spTgt spid="5734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734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p:txBody>
          <a:bodyPr/>
          <a:lstStyle/>
          <a:p>
            <a:pPr marL="566928" indent="-457200">
              <a:buFont typeface="+mj-lt"/>
              <a:buAutoNum type="arabicPeriod"/>
            </a:pPr>
            <a:r>
              <a:rPr lang="en-US" sz="2400" dirty="0" smtClean="0"/>
              <a:t>Know </a:t>
            </a:r>
            <a:r>
              <a:rPr lang="en-US" sz="2400" dirty="0"/>
              <a:t>how to standardize financial statements for comparison purposes</a:t>
            </a:r>
          </a:p>
          <a:p>
            <a:pPr marL="566928" indent="-457200">
              <a:buFont typeface="+mj-lt"/>
              <a:buAutoNum type="arabicPeriod"/>
            </a:pPr>
            <a:r>
              <a:rPr lang="en-US" sz="2400" dirty="0"/>
              <a:t>Know how to compute and interpret important financial ratios</a:t>
            </a:r>
          </a:p>
          <a:p>
            <a:pPr marL="566928" indent="-457200">
              <a:buFont typeface="+mj-lt"/>
              <a:buAutoNum type="arabicPeriod"/>
            </a:pPr>
            <a:r>
              <a:rPr lang="en-US" sz="2400" dirty="0"/>
              <a:t>Be able to compute and interpret the DuPont Identity</a:t>
            </a:r>
          </a:p>
          <a:p>
            <a:pPr marL="566928" indent="-457200">
              <a:buFont typeface="+mj-lt"/>
              <a:buAutoNum type="arabicPeriod"/>
            </a:pPr>
            <a:r>
              <a:rPr lang="en-US" sz="2400" dirty="0"/>
              <a:t>Understand the problems and pitfalls in financial statement analysis</a:t>
            </a:r>
          </a:p>
        </p:txBody>
      </p:sp>
      <p:sp>
        <p:nvSpPr>
          <p:cNvPr id="6" name="Slide Number Placeholder 5"/>
          <p:cNvSpPr>
            <a:spLocks noGrp="1"/>
          </p:cNvSpPr>
          <p:nvPr>
            <p:ph type="sldNum" sz="quarter" idx="12"/>
          </p:nvPr>
        </p:nvSpPr>
        <p:spPr/>
        <p:txBody>
          <a:bodyPr/>
          <a:lstStyle/>
          <a:p>
            <a:fld id="{63EE24D2-4EEA-43FC-9956-7A74CA88310C}" type="slidenum">
              <a:rPr lang="en-US"/>
              <a:pPr/>
              <a:t>1</a:t>
            </a:fld>
            <a:endParaRPr lang="en-US"/>
          </a:p>
        </p:txBody>
      </p:sp>
      <p:sp>
        <p:nvSpPr>
          <p:cNvPr id="29698" name="Rectangle 2"/>
          <p:cNvSpPr>
            <a:spLocks noGrp="1" noChangeArrowheads="1"/>
          </p:cNvSpPr>
          <p:nvPr>
            <p:ph type="title"/>
          </p:nvPr>
        </p:nvSpPr>
        <p:spPr/>
        <p:txBody>
          <a:bodyPr/>
          <a:lstStyle/>
          <a:p>
            <a:r>
              <a:rPr lang="en-US"/>
              <a:t>Key Concepts and Skills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500" fill="hold"/>
                                        <p:tgtEl>
                                          <p:spTgt spid="296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69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69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699">
                                            <p:txEl>
                                              <p:pRg st="1" end="1"/>
                                            </p:txEl>
                                          </p:spTgt>
                                        </p:tgtEl>
                                        <p:attrNameLst>
                                          <p:attrName>style.visibility</p:attrName>
                                        </p:attrNameLst>
                                      </p:cBhvr>
                                      <p:to>
                                        <p:strVal val="visible"/>
                                      </p:to>
                                    </p:set>
                                    <p:anim calcmode="lin" valueType="num">
                                      <p:cBhvr additive="base">
                                        <p:cTn id="13" dur="500" fill="hold"/>
                                        <p:tgtEl>
                                          <p:spTgt spid="296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69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69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699">
                                            <p:txEl>
                                              <p:pRg st="2" end="2"/>
                                            </p:txEl>
                                          </p:spTgt>
                                        </p:tgtEl>
                                        <p:attrNameLst>
                                          <p:attrName>style.visibility</p:attrName>
                                        </p:attrNameLst>
                                      </p:cBhvr>
                                      <p:to>
                                        <p:strVal val="visible"/>
                                      </p:to>
                                    </p:set>
                                    <p:anim calcmode="lin" valueType="num">
                                      <p:cBhvr additive="base">
                                        <p:cTn id="19" dur="500" fill="hold"/>
                                        <p:tgtEl>
                                          <p:spTgt spid="296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69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69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699">
                                            <p:txEl>
                                              <p:pRg st="3" end="3"/>
                                            </p:txEl>
                                          </p:spTgt>
                                        </p:tgtEl>
                                        <p:attrNameLst>
                                          <p:attrName>style.visibility</p:attrName>
                                        </p:attrNameLst>
                                      </p:cBhvr>
                                      <p:to>
                                        <p:strVal val="visible"/>
                                      </p:to>
                                    </p:set>
                                    <p:anim calcmode="lin" valueType="num">
                                      <p:cBhvr additive="base">
                                        <p:cTn id="25" dur="500" fill="hold"/>
                                        <p:tgtEl>
                                          <p:spTgt spid="296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69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9699">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p:txBody>
          <a:bodyPr/>
          <a:lstStyle/>
          <a:p>
            <a:pPr>
              <a:lnSpc>
                <a:spcPct val="90000"/>
              </a:lnSpc>
            </a:pPr>
            <a:r>
              <a:rPr lang="en-US" sz="2800" dirty="0"/>
              <a:t>ROE = NI / </a:t>
            </a:r>
            <a:r>
              <a:rPr lang="en-US" sz="2800" dirty="0" smtClean="0"/>
              <a:t>E</a:t>
            </a:r>
            <a:endParaRPr lang="en-US" sz="2800" dirty="0"/>
          </a:p>
          <a:p>
            <a:pPr>
              <a:lnSpc>
                <a:spcPct val="90000"/>
              </a:lnSpc>
            </a:pPr>
            <a:r>
              <a:rPr lang="en-US" sz="2800" dirty="0"/>
              <a:t>Multiply by 1 </a:t>
            </a:r>
            <a:r>
              <a:rPr lang="en-US" sz="2800" dirty="0" smtClean="0"/>
              <a:t>(A/A</a:t>
            </a:r>
            <a:r>
              <a:rPr lang="en-US" sz="2800" dirty="0"/>
              <a:t>) and then rearrange</a:t>
            </a:r>
          </a:p>
          <a:p>
            <a:pPr lvl="1">
              <a:lnSpc>
                <a:spcPct val="90000"/>
              </a:lnSpc>
            </a:pPr>
            <a:r>
              <a:rPr lang="en-US" sz="2400" dirty="0"/>
              <a:t>ROE = (NI / </a:t>
            </a:r>
            <a:r>
              <a:rPr lang="en-US" sz="2400" dirty="0" smtClean="0"/>
              <a:t>E</a:t>
            </a:r>
            <a:r>
              <a:rPr lang="en-US" sz="2400" dirty="0"/>
              <a:t>) </a:t>
            </a:r>
            <a:r>
              <a:rPr lang="en-US" sz="2400" dirty="0" smtClean="0"/>
              <a:t>(A </a:t>
            </a:r>
            <a:r>
              <a:rPr lang="en-US" sz="2400" dirty="0"/>
              <a:t>/ </a:t>
            </a:r>
            <a:r>
              <a:rPr lang="en-US" sz="2400" dirty="0" smtClean="0"/>
              <a:t>A</a:t>
            </a:r>
            <a:r>
              <a:rPr lang="en-US" sz="2400" dirty="0"/>
              <a:t>)</a:t>
            </a:r>
          </a:p>
          <a:p>
            <a:pPr lvl="1">
              <a:lnSpc>
                <a:spcPct val="90000"/>
              </a:lnSpc>
            </a:pPr>
            <a:r>
              <a:rPr lang="en-US" sz="2400" dirty="0"/>
              <a:t>ROE = (NI / </a:t>
            </a:r>
            <a:r>
              <a:rPr lang="en-US" sz="2400" dirty="0" smtClean="0"/>
              <a:t>A</a:t>
            </a:r>
            <a:r>
              <a:rPr lang="en-US" sz="2400" dirty="0"/>
              <a:t>) </a:t>
            </a:r>
            <a:r>
              <a:rPr lang="en-US" sz="2400" dirty="0" smtClean="0"/>
              <a:t>(A </a:t>
            </a:r>
            <a:r>
              <a:rPr lang="en-US" sz="2400" dirty="0"/>
              <a:t>/ </a:t>
            </a:r>
            <a:r>
              <a:rPr lang="en-US" sz="2400" dirty="0" smtClean="0"/>
              <a:t>E</a:t>
            </a:r>
            <a:r>
              <a:rPr lang="en-US" sz="2400" dirty="0"/>
              <a:t>) = ROA * EM</a:t>
            </a:r>
          </a:p>
          <a:p>
            <a:pPr>
              <a:lnSpc>
                <a:spcPct val="90000"/>
              </a:lnSpc>
            </a:pPr>
            <a:r>
              <a:rPr lang="en-US" sz="2800" dirty="0"/>
              <a:t>Multiply by 1 (Sales/Sales) again and then rearrange</a:t>
            </a:r>
          </a:p>
          <a:p>
            <a:pPr lvl="1">
              <a:lnSpc>
                <a:spcPct val="90000"/>
              </a:lnSpc>
            </a:pPr>
            <a:r>
              <a:rPr lang="en-US" sz="2400" dirty="0"/>
              <a:t>ROE = (NI / </a:t>
            </a:r>
            <a:r>
              <a:rPr lang="en-US" sz="2400" dirty="0" smtClean="0"/>
              <a:t>A</a:t>
            </a:r>
            <a:r>
              <a:rPr lang="en-US" sz="2400" dirty="0"/>
              <a:t>) </a:t>
            </a:r>
            <a:r>
              <a:rPr lang="en-US" sz="2400" dirty="0" smtClean="0"/>
              <a:t>(A </a:t>
            </a:r>
            <a:r>
              <a:rPr lang="en-US" sz="2400" dirty="0"/>
              <a:t>/ </a:t>
            </a:r>
            <a:r>
              <a:rPr lang="en-US" sz="2400" dirty="0" smtClean="0"/>
              <a:t>E</a:t>
            </a:r>
            <a:r>
              <a:rPr lang="en-US" sz="2400" dirty="0"/>
              <a:t>) (Sales / Sales)</a:t>
            </a:r>
          </a:p>
          <a:p>
            <a:pPr lvl="1">
              <a:lnSpc>
                <a:spcPct val="90000"/>
              </a:lnSpc>
            </a:pPr>
            <a:r>
              <a:rPr lang="en-US" sz="2400" dirty="0"/>
              <a:t>ROE = (NI / Sales) (Sales / </a:t>
            </a:r>
            <a:r>
              <a:rPr lang="en-US" sz="2400" dirty="0" smtClean="0"/>
              <a:t>A</a:t>
            </a:r>
            <a:r>
              <a:rPr lang="en-US" sz="2400" dirty="0"/>
              <a:t>) </a:t>
            </a:r>
            <a:r>
              <a:rPr lang="en-US" sz="2400" dirty="0" smtClean="0"/>
              <a:t>(A </a:t>
            </a:r>
            <a:r>
              <a:rPr lang="en-US" sz="2400" dirty="0"/>
              <a:t>/ </a:t>
            </a:r>
            <a:r>
              <a:rPr lang="en-US" sz="2400" dirty="0" smtClean="0"/>
              <a:t>E</a:t>
            </a:r>
            <a:r>
              <a:rPr lang="en-US" sz="2400" dirty="0"/>
              <a:t>)</a:t>
            </a:r>
          </a:p>
          <a:p>
            <a:pPr lvl="1">
              <a:lnSpc>
                <a:spcPct val="90000"/>
              </a:lnSpc>
            </a:pPr>
            <a:r>
              <a:rPr lang="en-US" sz="2400" dirty="0"/>
              <a:t>ROE = PM * TAT * EM</a:t>
            </a:r>
          </a:p>
        </p:txBody>
      </p:sp>
      <p:sp>
        <p:nvSpPr>
          <p:cNvPr id="6" name="Slide Number Placeholder 5"/>
          <p:cNvSpPr>
            <a:spLocks noGrp="1"/>
          </p:cNvSpPr>
          <p:nvPr>
            <p:ph type="sldNum" sz="quarter" idx="12"/>
          </p:nvPr>
        </p:nvSpPr>
        <p:spPr/>
        <p:txBody>
          <a:bodyPr/>
          <a:lstStyle/>
          <a:p>
            <a:fld id="{C6970E83-3D0A-4D72-8B5C-AF3253EFB9F9}" type="slidenum">
              <a:rPr lang="en-US"/>
              <a:pPr/>
              <a:t>19</a:t>
            </a:fld>
            <a:endParaRPr lang="en-US"/>
          </a:p>
        </p:txBody>
      </p:sp>
      <p:sp>
        <p:nvSpPr>
          <p:cNvPr id="59394" name="Rectangle 2"/>
          <p:cNvSpPr>
            <a:spLocks noGrp="1" noChangeArrowheads="1"/>
          </p:cNvSpPr>
          <p:nvPr>
            <p:ph type="title"/>
          </p:nvPr>
        </p:nvSpPr>
        <p:spPr/>
        <p:txBody>
          <a:bodyPr/>
          <a:lstStyle/>
          <a:p>
            <a:r>
              <a:rPr lang="en-US"/>
              <a:t>Deriving the DuPont Identity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additive="base">
                                        <p:cTn id="13" dur="500" fill="hold"/>
                                        <p:tgtEl>
                                          <p:spTgt spid="593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939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9395">
                                            <p:txEl>
                                              <p:pRg st="2" end="2"/>
                                            </p:txEl>
                                          </p:spTgt>
                                        </p:tgtEl>
                                        <p:attrNameLst>
                                          <p:attrName>style.visibility</p:attrName>
                                        </p:attrNameLst>
                                      </p:cBhvr>
                                      <p:to>
                                        <p:strVal val="visible"/>
                                      </p:to>
                                    </p:set>
                                    <p:anim calcmode="lin" valueType="num">
                                      <p:cBhvr additive="base">
                                        <p:cTn id="19" dur="500" fill="hold"/>
                                        <p:tgtEl>
                                          <p:spTgt spid="593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939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9395">
                                            <p:txEl>
                                              <p:pRg st="3" end="3"/>
                                            </p:txEl>
                                          </p:spTgt>
                                        </p:tgtEl>
                                        <p:attrNameLst>
                                          <p:attrName>style.visibility</p:attrName>
                                        </p:attrNameLst>
                                      </p:cBhvr>
                                      <p:to>
                                        <p:strVal val="visible"/>
                                      </p:to>
                                    </p:set>
                                    <p:anim calcmode="lin" valueType="num">
                                      <p:cBhvr additive="base">
                                        <p:cTn id="25" dur="500" fill="hold"/>
                                        <p:tgtEl>
                                          <p:spTgt spid="593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939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5">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9395">
                                            <p:txEl>
                                              <p:pRg st="4" end="4"/>
                                            </p:txEl>
                                          </p:spTgt>
                                        </p:tgtEl>
                                        <p:attrNameLst>
                                          <p:attrName>style.visibility</p:attrName>
                                        </p:attrNameLst>
                                      </p:cBhvr>
                                      <p:to>
                                        <p:strVal val="visible"/>
                                      </p:to>
                                    </p:set>
                                    <p:anim calcmode="lin" valueType="num">
                                      <p:cBhvr additive="base">
                                        <p:cTn id="31" dur="500" fill="hold"/>
                                        <p:tgtEl>
                                          <p:spTgt spid="5939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939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5">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9395">
                                            <p:txEl>
                                              <p:pRg st="5" end="5"/>
                                            </p:txEl>
                                          </p:spTgt>
                                        </p:tgtEl>
                                        <p:attrNameLst>
                                          <p:attrName>style.visibility</p:attrName>
                                        </p:attrNameLst>
                                      </p:cBhvr>
                                      <p:to>
                                        <p:strVal val="visible"/>
                                      </p:to>
                                    </p:set>
                                    <p:anim calcmode="lin" valueType="num">
                                      <p:cBhvr additive="base">
                                        <p:cTn id="37" dur="500" fill="hold"/>
                                        <p:tgtEl>
                                          <p:spTgt spid="5939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9395">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5">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9395">
                                            <p:txEl>
                                              <p:pRg st="6" end="6"/>
                                            </p:txEl>
                                          </p:spTgt>
                                        </p:tgtEl>
                                        <p:attrNameLst>
                                          <p:attrName>style.visibility</p:attrName>
                                        </p:attrNameLst>
                                      </p:cBhvr>
                                      <p:to>
                                        <p:strVal val="visible"/>
                                      </p:to>
                                    </p:set>
                                    <p:anim calcmode="lin" valueType="num">
                                      <p:cBhvr additive="base">
                                        <p:cTn id="43" dur="500" fill="hold"/>
                                        <p:tgtEl>
                                          <p:spTgt spid="5939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9395">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5">
                                            <p:txEl>
                                              <p:pRg st="6" end="6"/>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59395">
                                            <p:txEl>
                                              <p:pRg st="7" end="7"/>
                                            </p:txEl>
                                          </p:spTgt>
                                        </p:tgtEl>
                                        <p:attrNameLst>
                                          <p:attrName>style.visibility</p:attrName>
                                        </p:attrNameLst>
                                      </p:cBhvr>
                                      <p:to>
                                        <p:strVal val="visible"/>
                                      </p:to>
                                    </p:set>
                                    <p:anim calcmode="lin" valueType="num">
                                      <p:cBhvr additive="base">
                                        <p:cTn id="49" dur="500" fill="hold"/>
                                        <p:tgtEl>
                                          <p:spTgt spid="59395">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59395">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5">
                                            <p:txEl>
                                              <p:pRg st="7" end="7"/>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9" name="Rectangle 2051"/>
          <p:cNvSpPr>
            <a:spLocks noGrp="1" noChangeArrowheads="1"/>
          </p:cNvSpPr>
          <p:nvPr>
            <p:ph idx="1"/>
          </p:nvPr>
        </p:nvSpPr>
        <p:spPr/>
        <p:txBody>
          <a:bodyPr/>
          <a:lstStyle/>
          <a:p>
            <a:r>
              <a:rPr lang="en-US"/>
              <a:t>ROE = PM * TAT * EM</a:t>
            </a:r>
          </a:p>
          <a:p>
            <a:pPr lvl="1"/>
            <a:r>
              <a:rPr lang="en-US"/>
              <a:t>Profit margin is a measure of the firm’s operating efficiency – how well it controls costs</a:t>
            </a:r>
          </a:p>
          <a:p>
            <a:pPr lvl="1"/>
            <a:r>
              <a:rPr lang="en-US"/>
              <a:t>Total asset turnover is a measure of the firm’s asset use efficiency – how well does it manage its assets</a:t>
            </a:r>
          </a:p>
          <a:p>
            <a:pPr lvl="1"/>
            <a:r>
              <a:rPr lang="en-US"/>
              <a:t>Equity multiplier is a measure of the firm’s financial leverage</a:t>
            </a:r>
          </a:p>
        </p:txBody>
      </p:sp>
      <p:sp>
        <p:nvSpPr>
          <p:cNvPr id="6" name="Slide Number Placeholder 5"/>
          <p:cNvSpPr>
            <a:spLocks noGrp="1"/>
          </p:cNvSpPr>
          <p:nvPr>
            <p:ph type="sldNum" sz="quarter" idx="12"/>
          </p:nvPr>
        </p:nvSpPr>
        <p:spPr/>
        <p:txBody>
          <a:bodyPr/>
          <a:lstStyle/>
          <a:p>
            <a:fld id="{0EC542DC-F62B-4EEC-B237-E67CE0A1AF02}" type="slidenum">
              <a:rPr lang="en-US"/>
              <a:pPr/>
              <a:t>20</a:t>
            </a:fld>
            <a:endParaRPr lang="en-US"/>
          </a:p>
        </p:txBody>
      </p:sp>
      <p:sp>
        <p:nvSpPr>
          <p:cNvPr id="60418" name="Rectangle 2050"/>
          <p:cNvSpPr>
            <a:spLocks noGrp="1" noChangeArrowheads="1"/>
          </p:cNvSpPr>
          <p:nvPr>
            <p:ph type="title"/>
          </p:nvPr>
        </p:nvSpPr>
        <p:spPr/>
        <p:txBody>
          <a:bodyPr/>
          <a:lstStyle/>
          <a:p>
            <a:r>
              <a:rPr lang="en-US"/>
              <a:t>Using the DuPont Identity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 calcmode="lin" valueType="num">
                                      <p:cBhvr additive="base">
                                        <p:cTn id="7" dur="500" fill="hold"/>
                                        <p:tgtEl>
                                          <p:spTgt spid="604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41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0" end="0"/>
                                            </p:txEl>
                                          </p:spTgt>
                                        </p:tgtEl>
                                        <p:attrNameLst>
                                          <p:attrName>ppt_c</p:attrName>
                                        </p:attrNameLst>
                                      </p:cBhvr>
                                      <p:to>
                                        <a:schemeClr val="tx2"/>
                                      </p:to>
                                    </p:animClr>
                                  </p:subTnLst>
                                </p:cTn>
                              </p:par>
                              <p:par>
                                <p:cTn id="9" presetID="2" presetClass="entr" presetSubtype="8" fill="hold" grpId="0" nodeType="withEffect">
                                  <p:stCondLst>
                                    <p:cond delay="0"/>
                                  </p:stCondLst>
                                  <p:childTnLst>
                                    <p:set>
                                      <p:cBhvr>
                                        <p:cTn id="10" dur="1" fill="hold">
                                          <p:stCondLst>
                                            <p:cond delay="0"/>
                                          </p:stCondLst>
                                        </p:cTn>
                                        <p:tgtEl>
                                          <p:spTgt spid="60419">
                                            <p:txEl>
                                              <p:pRg st="1" end="1"/>
                                            </p:txEl>
                                          </p:spTgt>
                                        </p:tgtEl>
                                        <p:attrNameLst>
                                          <p:attrName>style.visibility</p:attrName>
                                        </p:attrNameLst>
                                      </p:cBhvr>
                                      <p:to>
                                        <p:strVal val="visible"/>
                                      </p:to>
                                    </p:set>
                                    <p:anim calcmode="lin" valueType="num">
                                      <p:cBhvr additive="base">
                                        <p:cTn id="11" dur="500" fill="hold"/>
                                        <p:tgtEl>
                                          <p:spTgt spid="6041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6041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1" end="1"/>
                                            </p:txEl>
                                          </p:spTgt>
                                        </p:tgtEl>
                                        <p:attrNameLst>
                                          <p:attrName>ppt_c</p:attrName>
                                        </p:attrNameLst>
                                      </p:cBhvr>
                                      <p:to>
                                        <a:schemeClr val="tx2"/>
                                      </p:to>
                                    </p:animClr>
                                  </p:subTnLst>
                                </p:cTn>
                              </p:par>
                              <p:par>
                                <p:cTn id="13" presetID="2" presetClass="entr" presetSubtype="8" fill="hold" grpId="0" nodeType="withEffect">
                                  <p:stCondLst>
                                    <p:cond delay="0"/>
                                  </p:stCondLst>
                                  <p:childTnLst>
                                    <p:set>
                                      <p:cBhvr>
                                        <p:cTn id="14" dur="1" fill="hold">
                                          <p:stCondLst>
                                            <p:cond delay="0"/>
                                          </p:stCondLst>
                                        </p:cTn>
                                        <p:tgtEl>
                                          <p:spTgt spid="60419">
                                            <p:txEl>
                                              <p:pRg st="2" end="2"/>
                                            </p:txEl>
                                          </p:spTgt>
                                        </p:tgtEl>
                                        <p:attrNameLst>
                                          <p:attrName>style.visibility</p:attrName>
                                        </p:attrNameLst>
                                      </p:cBhvr>
                                      <p:to>
                                        <p:strVal val="visible"/>
                                      </p:to>
                                    </p:set>
                                    <p:anim calcmode="lin" valueType="num">
                                      <p:cBhvr additive="base">
                                        <p:cTn id="15" dur="500" fill="hold"/>
                                        <p:tgtEl>
                                          <p:spTgt spid="60419">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6041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2" end="2"/>
                                            </p:txEl>
                                          </p:spTgt>
                                        </p:tgtEl>
                                        <p:attrNameLst>
                                          <p:attrName>ppt_c</p:attrName>
                                        </p:attrNameLst>
                                      </p:cBhvr>
                                      <p:to>
                                        <a:schemeClr val="tx2"/>
                                      </p:to>
                                    </p:animClr>
                                  </p:subTnLst>
                                </p:cTn>
                              </p:par>
                              <p:par>
                                <p:cTn id="17" presetID="2" presetClass="entr" presetSubtype="8" fill="hold" grpId="0" nodeType="withEffect">
                                  <p:stCondLst>
                                    <p:cond delay="0"/>
                                  </p:stCondLst>
                                  <p:childTnLst>
                                    <p:set>
                                      <p:cBhvr>
                                        <p:cTn id="18" dur="1" fill="hold">
                                          <p:stCondLst>
                                            <p:cond delay="0"/>
                                          </p:stCondLst>
                                        </p:cTn>
                                        <p:tgtEl>
                                          <p:spTgt spid="60419">
                                            <p:txEl>
                                              <p:pRg st="3" end="3"/>
                                            </p:txEl>
                                          </p:spTgt>
                                        </p:tgtEl>
                                        <p:attrNameLst>
                                          <p:attrName>style.visibility</p:attrName>
                                        </p:attrNameLst>
                                      </p:cBhvr>
                                      <p:to>
                                        <p:strVal val="visible"/>
                                      </p:to>
                                    </p:set>
                                    <p:anim calcmode="lin" valueType="num">
                                      <p:cBhvr additive="base">
                                        <p:cTn id="19" dur="500" fill="hold"/>
                                        <p:tgtEl>
                                          <p:spTgt spid="6041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41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Rectangle 4"/>
          <p:cNvSpPr>
            <a:spLocks noGrp="1" noChangeArrowheads="1"/>
          </p:cNvSpPr>
          <p:nvPr>
            <p:ph sz="half" idx="1"/>
          </p:nvPr>
        </p:nvSpPr>
        <p:spPr>
          <a:xfrm>
            <a:off x="685800" y="1600200"/>
            <a:ext cx="4040188" cy="4525963"/>
          </a:xfrm>
        </p:spPr>
        <p:txBody>
          <a:bodyPr/>
          <a:lstStyle/>
          <a:p>
            <a:pPr>
              <a:lnSpc>
                <a:spcPct val="90000"/>
              </a:lnSpc>
            </a:pPr>
            <a:r>
              <a:rPr lang="en-US" sz="2400"/>
              <a:t>Bal. Sheet (1/28/06) Data (millions, $U.S.)</a:t>
            </a:r>
          </a:p>
          <a:p>
            <a:pPr lvl="1">
              <a:lnSpc>
                <a:spcPct val="90000"/>
              </a:lnSpc>
            </a:pPr>
            <a:r>
              <a:rPr lang="en-US" sz="2000"/>
              <a:t>Cash = 225.27</a:t>
            </a:r>
          </a:p>
          <a:p>
            <a:pPr lvl="1">
              <a:lnSpc>
                <a:spcPct val="90000"/>
              </a:lnSpc>
            </a:pPr>
            <a:r>
              <a:rPr lang="en-US" sz="2000"/>
              <a:t>Inventory = 91.91</a:t>
            </a:r>
          </a:p>
          <a:p>
            <a:pPr lvl="1">
              <a:lnSpc>
                <a:spcPct val="90000"/>
              </a:lnSpc>
            </a:pPr>
            <a:r>
              <a:rPr lang="en-US" sz="2000"/>
              <a:t>Other CA = 22.16</a:t>
            </a:r>
          </a:p>
          <a:p>
            <a:pPr lvl="1">
              <a:lnSpc>
                <a:spcPct val="90000"/>
              </a:lnSpc>
            </a:pPr>
            <a:r>
              <a:rPr lang="en-US" sz="2000"/>
              <a:t>Fixed Assets = 164.62</a:t>
            </a:r>
          </a:p>
          <a:p>
            <a:pPr lvl="1">
              <a:lnSpc>
                <a:spcPct val="90000"/>
              </a:lnSpc>
              <a:buFont typeface="Wingdings" pitchFamily="2" charset="2"/>
              <a:buNone/>
            </a:pPr>
            <a:endParaRPr lang="en-US" sz="2000"/>
          </a:p>
          <a:p>
            <a:pPr>
              <a:lnSpc>
                <a:spcPct val="90000"/>
              </a:lnSpc>
            </a:pPr>
            <a:r>
              <a:rPr lang="en-US" sz="2400"/>
              <a:t>Computations</a:t>
            </a:r>
          </a:p>
          <a:p>
            <a:pPr lvl="1">
              <a:lnSpc>
                <a:spcPct val="90000"/>
              </a:lnSpc>
            </a:pPr>
            <a:r>
              <a:rPr lang="en-US" sz="2000"/>
              <a:t>TA = 503.96</a:t>
            </a:r>
          </a:p>
          <a:p>
            <a:pPr lvl="1">
              <a:lnSpc>
                <a:spcPct val="90000"/>
              </a:lnSpc>
            </a:pPr>
            <a:r>
              <a:rPr lang="en-US" sz="2000"/>
              <a:t>TAT = 2.39</a:t>
            </a:r>
          </a:p>
          <a:p>
            <a:pPr lvl="1">
              <a:lnSpc>
                <a:spcPct val="90000"/>
              </a:lnSpc>
            </a:pPr>
            <a:r>
              <a:rPr lang="en-US" sz="2000"/>
              <a:t>EM = 1.77</a:t>
            </a:r>
          </a:p>
        </p:txBody>
      </p:sp>
      <p:sp>
        <p:nvSpPr>
          <p:cNvPr id="112645" name="Rectangle 5"/>
          <p:cNvSpPr>
            <a:spLocks noGrp="1" noChangeArrowheads="1"/>
          </p:cNvSpPr>
          <p:nvPr>
            <p:ph sz="half" idx="2"/>
          </p:nvPr>
        </p:nvSpPr>
        <p:spPr>
          <a:xfrm>
            <a:off x="4875213" y="1600200"/>
            <a:ext cx="4040187" cy="4525963"/>
          </a:xfrm>
        </p:spPr>
        <p:txBody>
          <a:bodyPr/>
          <a:lstStyle/>
          <a:p>
            <a:pPr>
              <a:lnSpc>
                <a:spcPct val="90000"/>
              </a:lnSpc>
            </a:pPr>
            <a:r>
              <a:rPr lang="en-US" sz="2400"/>
              <a:t>2006 Inc. Statement Data (millions, $U.S.)</a:t>
            </a:r>
          </a:p>
          <a:p>
            <a:pPr lvl="1">
              <a:lnSpc>
                <a:spcPct val="90000"/>
              </a:lnSpc>
            </a:pPr>
            <a:r>
              <a:rPr lang="en-US" sz="2000"/>
              <a:t>Sales = 1,204.35</a:t>
            </a:r>
          </a:p>
          <a:p>
            <a:pPr lvl="1">
              <a:lnSpc>
                <a:spcPct val="90000"/>
              </a:lnSpc>
            </a:pPr>
            <a:r>
              <a:rPr lang="en-US" sz="2000"/>
              <a:t>COGS = 841.87</a:t>
            </a:r>
          </a:p>
          <a:p>
            <a:pPr lvl="1">
              <a:lnSpc>
                <a:spcPct val="90000"/>
              </a:lnSpc>
            </a:pPr>
            <a:r>
              <a:rPr lang="en-US" sz="2000"/>
              <a:t>SG&amp;A = 227.04</a:t>
            </a:r>
          </a:p>
          <a:p>
            <a:pPr lvl="1">
              <a:lnSpc>
                <a:spcPct val="90000"/>
              </a:lnSpc>
            </a:pPr>
            <a:r>
              <a:rPr lang="en-US" sz="2000"/>
              <a:t>Interest = (3.67)</a:t>
            </a:r>
          </a:p>
          <a:p>
            <a:pPr lvl="1">
              <a:lnSpc>
                <a:spcPct val="90000"/>
              </a:lnSpc>
            </a:pPr>
            <a:r>
              <a:rPr lang="en-US" sz="2000"/>
              <a:t>Taxes = 55.15</a:t>
            </a:r>
          </a:p>
          <a:p>
            <a:pPr>
              <a:lnSpc>
                <a:spcPct val="90000"/>
              </a:lnSpc>
            </a:pPr>
            <a:r>
              <a:rPr lang="en-US" sz="2400"/>
              <a:t>Computations</a:t>
            </a:r>
          </a:p>
          <a:p>
            <a:pPr lvl="1">
              <a:lnSpc>
                <a:spcPct val="90000"/>
              </a:lnSpc>
            </a:pPr>
            <a:r>
              <a:rPr lang="en-US" sz="2000"/>
              <a:t>NI = 83.96</a:t>
            </a:r>
          </a:p>
          <a:p>
            <a:pPr lvl="1">
              <a:lnSpc>
                <a:spcPct val="90000"/>
              </a:lnSpc>
            </a:pPr>
            <a:r>
              <a:rPr lang="en-US" sz="2000"/>
              <a:t>PM = 6.97%</a:t>
            </a:r>
          </a:p>
          <a:p>
            <a:pPr lvl="1">
              <a:lnSpc>
                <a:spcPct val="90000"/>
              </a:lnSpc>
            </a:pPr>
            <a:r>
              <a:rPr lang="en-US" sz="2000"/>
              <a:t>ROA = 16.66%</a:t>
            </a:r>
          </a:p>
          <a:p>
            <a:pPr lvl="1">
              <a:lnSpc>
                <a:spcPct val="90000"/>
              </a:lnSpc>
            </a:pPr>
            <a:r>
              <a:rPr lang="en-US" sz="2000"/>
              <a:t>ROE = 29.49%</a:t>
            </a:r>
          </a:p>
        </p:txBody>
      </p:sp>
      <p:sp>
        <p:nvSpPr>
          <p:cNvPr id="7" name="Slide Number Placeholder 6"/>
          <p:cNvSpPr>
            <a:spLocks noGrp="1"/>
          </p:cNvSpPr>
          <p:nvPr>
            <p:ph type="sldNum" sz="quarter" idx="12"/>
          </p:nvPr>
        </p:nvSpPr>
        <p:spPr/>
        <p:txBody>
          <a:bodyPr/>
          <a:lstStyle/>
          <a:p>
            <a:fld id="{3FECEBB6-EB6A-4790-BE0B-01B594D18BF0}" type="slidenum">
              <a:rPr lang="en-US"/>
              <a:pPr/>
              <a:t>21</a:t>
            </a:fld>
            <a:endParaRPr lang="en-US"/>
          </a:p>
        </p:txBody>
      </p:sp>
      <p:sp>
        <p:nvSpPr>
          <p:cNvPr id="112642" name="Rectangle 2"/>
          <p:cNvSpPr>
            <a:spLocks noGrp="1" noChangeArrowheads="1"/>
          </p:cNvSpPr>
          <p:nvPr>
            <p:ph type="title"/>
          </p:nvPr>
        </p:nvSpPr>
        <p:spPr/>
        <p:txBody>
          <a:bodyPr>
            <a:normAutofit fontScale="90000"/>
          </a:bodyPr>
          <a:lstStyle/>
          <a:p>
            <a:r>
              <a:rPr lang="en-US" sz="4000"/>
              <a:t>Expanded DuPont Analysis – Aeropostale Data</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5718" name="Organization Chart 6"/>
          <p:cNvGraphicFramePr>
            <a:graphicFrameLocks/>
          </p:cNvGraphicFramePr>
          <p:nvPr>
            <p:ph idx="1"/>
          </p:nvPr>
        </p:nvGraphicFramePr>
        <p:xfrm>
          <a:off x="381000" y="1066800"/>
          <a:ext cx="8605838" cy="5181600"/>
        </p:xfrm>
        <a:graphic>
          <a:graphicData uri="http://schemas.openxmlformats.org/drawingml/2006/compatibility">
            <com:legacyDrawing xmlns:com="http://schemas.openxmlformats.org/drawingml/2006/compatibility" spid="_x0000_s115718"/>
          </a:graphicData>
        </a:graphic>
      </p:graphicFrame>
      <p:sp>
        <p:nvSpPr>
          <p:cNvPr id="12" name="Slide Number Placeholder 5"/>
          <p:cNvSpPr>
            <a:spLocks noGrp="1"/>
          </p:cNvSpPr>
          <p:nvPr>
            <p:ph type="sldNum" sz="quarter" idx="12"/>
          </p:nvPr>
        </p:nvSpPr>
        <p:spPr/>
        <p:txBody>
          <a:bodyPr/>
          <a:lstStyle/>
          <a:p>
            <a:fld id="{D790CB78-7392-4606-93D4-CEF24DA849BF}" type="slidenum">
              <a:rPr lang="en-US"/>
              <a:pPr/>
              <a:t>22</a:t>
            </a:fld>
            <a:endParaRPr lang="en-US"/>
          </a:p>
        </p:txBody>
      </p:sp>
      <p:sp>
        <p:nvSpPr>
          <p:cNvPr id="115714" name="Rectangle 2"/>
          <p:cNvSpPr>
            <a:spLocks noGrp="1" noChangeArrowheads="1"/>
          </p:cNvSpPr>
          <p:nvPr>
            <p:ph type="title"/>
          </p:nvPr>
        </p:nvSpPr>
        <p:spPr/>
        <p:txBody>
          <a:bodyPr>
            <a:normAutofit fontScale="90000"/>
          </a:bodyPr>
          <a:lstStyle/>
          <a:p>
            <a:r>
              <a:rPr lang="en-US" sz="4000"/>
              <a:t>Aeropostale Extended DuPont Chart</a:t>
            </a:r>
          </a:p>
        </p:txBody>
      </p:sp>
      <p:sp>
        <p:nvSpPr>
          <p:cNvPr id="115762" name="Text Box 50"/>
          <p:cNvSpPr txBox="1">
            <a:spLocks noChangeArrowheads="1"/>
          </p:cNvSpPr>
          <p:nvPr/>
        </p:nvSpPr>
        <p:spPr bwMode="auto">
          <a:xfrm>
            <a:off x="5257800" y="2514600"/>
            <a:ext cx="304800" cy="366713"/>
          </a:xfrm>
          <a:prstGeom prst="rect">
            <a:avLst/>
          </a:prstGeom>
          <a:noFill/>
          <a:ln w="9525">
            <a:noFill/>
            <a:miter lim="800000"/>
            <a:headEnd type="none" w="sm" len="sm"/>
            <a:tailEnd type="none" w="sm" len="sm"/>
          </a:ln>
          <a:effectLst/>
        </p:spPr>
        <p:txBody>
          <a:bodyPr>
            <a:spAutoFit/>
            <a:flatTx/>
          </a:bodyPr>
          <a:lstStyle/>
          <a:p>
            <a:pPr eaLnBrk="1" hangingPunct="1">
              <a:spcBef>
                <a:spcPct val="50000"/>
              </a:spcBef>
            </a:pPr>
            <a:r>
              <a:rPr lang="en-US"/>
              <a:t>x</a:t>
            </a:r>
          </a:p>
        </p:txBody>
      </p:sp>
      <p:sp>
        <p:nvSpPr>
          <p:cNvPr id="115763" name="Text Box 51"/>
          <p:cNvSpPr txBox="1">
            <a:spLocks noChangeArrowheads="1"/>
          </p:cNvSpPr>
          <p:nvPr/>
        </p:nvSpPr>
        <p:spPr bwMode="auto">
          <a:xfrm>
            <a:off x="4572000" y="2971800"/>
            <a:ext cx="304800" cy="366713"/>
          </a:xfrm>
          <a:prstGeom prst="rect">
            <a:avLst/>
          </a:prstGeom>
          <a:noFill/>
          <a:ln w="9525">
            <a:noFill/>
            <a:miter lim="800000"/>
            <a:headEnd type="none" w="sm" len="sm"/>
            <a:tailEnd type="none" w="sm" len="sm"/>
          </a:ln>
          <a:effectLst/>
        </p:spPr>
        <p:txBody>
          <a:bodyPr>
            <a:spAutoFit/>
            <a:flatTx/>
          </a:bodyPr>
          <a:lstStyle/>
          <a:p>
            <a:pPr eaLnBrk="1" hangingPunct="1">
              <a:spcBef>
                <a:spcPct val="50000"/>
              </a:spcBef>
            </a:pPr>
            <a:r>
              <a:rPr lang="en-US"/>
              <a:t>x</a:t>
            </a:r>
          </a:p>
        </p:txBody>
      </p:sp>
      <p:sp>
        <p:nvSpPr>
          <p:cNvPr id="115764" name="Text Box 52"/>
          <p:cNvSpPr txBox="1">
            <a:spLocks noChangeArrowheads="1"/>
          </p:cNvSpPr>
          <p:nvPr/>
        </p:nvSpPr>
        <p:spPr bwMode="auto">
          <a:xfrm>
            <a:off x="2895600" y="3657600"/>
            <a:ext cx="228600" cy="366713"/>
          </a:xfrm>
          <a:prstGeom prst="rect">
            <a:avLst/>
          </a:prstGeom>
          <a:noFill/>
          <a:ln w="9525">
            <a:noFill/>
            <a:miter lim="800000"/>
            <a:headEnd type="none" w="sm" len="sm"/>
            <a:tailEnd type="none" w="sm" len="sm"/>
          </a:ln>
          <a:effectLst/>
        </p:spPr>
        <p:txBody>
          <a:bodyPr>
            <a:spAutoFit/>
            <a:flatTx/>
          </a:bodyPr>
          <a:lstStyle/>
          <a:p>
            <a:pPr eaLnBrk="1" hangingPunct="1">
              <a:spcBef>
                <a:spcPct val="50000"/>
              </a:spcBef>
            </a:pPr>
            <a:r>
              <a:rPr lang="en-US">
                <a:sym typeface="Symbol" pitchFamily="18" charset="2"/>
              </a:rPr>
              <a:t></a:t>
            </a:r>
          </a:p>
        </p:txBody>
      </p:sp>
      <p:sp>
        <p:nvSpPr>
          <p:cNvPr id="115765" name="Text Box 53"/>
          <p:cNvSpPr txBox="1">
            <a:spLocks noChangeArrowheads="1"/>
          </p:cNvSpPr>
          <p:nvPr/>
        </p:nvSpPr>
        <p:spPr bwMode="auto">
          <a:xfrm>
            <a:off x="6019800" y="3657600"/>
            <a:ext cx="228600" cy="366713"/>
          </a:xfrm>
          <a:prstGeom prst="rect">
            <a:avLst/>
          </a:prstGeom>
          <a:noFill/>
          <a:ln w="9525">
            <a:noFill/>
            <a:miter lim="800000"/>
            <a:headEnd type="none" w="sm" len="sm"/>
            <a:tailEnd type="none" w="sm" len="sm"/>
          </a:ln>
          <a:effectLst/>
        </p:spPr>
        <p:txBody>
          <a:bodyPr>
            <a:spAutoFit/>
            <a:flatTx/>
          </a:bodyPr>
          <a:lstStyle/>
          <a:p>
            <a:pPr eaLnBrk="1" hangingPunct="1">
              <a:spcBef>
                <a:spcPct val="50000"/>
              </a:spcBef>
            </a:pPr>
            <a:r>
              <a:rPr lang="en-US">
                <a:sym typeface="Symbol" pitchFamily="18" charset="2"/>
              </a:rPr>
              <a:t></a:t>
            </a:r>
          </a:p>
        </p:txBody>
      </p:sp>
      <p:sp>
        <p:nvSpPr>
          <p:cNvPr id="115766" name="Text Box 54"/>
          <p:cNvSpPr txBox="1">
            <a:spLocks noChangeArrowheads="1"/>
          </p:cNvSpPr>
          <p:nvPr/>
        </p:nvSpPr>
        <p:spPr bwMode="auto">
          <a:xfrm>
            <a:off x="6553200" y="4267200"/>
            <a:ext cx="304800" cy="366713"/>
          </a:xfrm>
          <a:prstGeom prst="rect">
            <a:avLst/>
          </a:prstGeom>
          <a:noFill/>
          <a:ln w="9525">
            <a:noFill/>
            <a:miter lim="800000"/>
            <a:headEnd type="none" w="sm" len="sm"/>
            <a:tailEnd type="none" w="sm" len="sm"/>
          </a:ln>
          <a:effectLst/>
        </p:spPr>
        <p:txBody>
          <a:bodyPr>
            <a:spAutoFit/>
            <a:flatTx/>
          </a:bodyPr>
          <a:lstStyle/>
          <a:p>
            <a:pPr eaLnBrk="1" hangingPunct="1">
              <a:spcBef>
                <a:spcPct val="50000"/>
              </a:spcBef>
            </a:pPr>
            <a:r>
              <a:rPr lang="en-US"/>
              <a:t>+</a:t>
            </a:r>
          </a:p>
        </p:txBody>
      </p:sp>
      <p:sp>
        <p:nvSpPr>
          <p:cNvPr id="115767" name="Text Box 55"/>
          <p:cNvSpPr txBox="1">
            <a:spLocks noChangeArrowheads="1"/>
          </p:cNvSpPr>
          <p:nvPr/>
        </p:nvSpPr>
        <p:spPr bwMode="auto">
          <a:xfrm>
            <a:off x="2514600" y="4267200"/>
            <a:ext cx="304800" cy="366713"/>
          </a:xfrm>
          <a:prstGeom prst="rect">
            <a:avLst/>
          </a:prstGeom>
          <a:noFill/>
          <a:ln w="9525">
            <a:noFill/>
            <a:miter lim="800000"/>
            <a:headEnd type="none" w="sm" len="sm"/>
            <a:tailEnd type="none" w="sm" len="sm"/>
          </a:ln>
          <a:effectLst/>
        </p:spPr>
        <p:txBody>
          <a:bodyPr>
            <a:spAutoFit/>
            <a:flatTx/>
          </a:bodyPr>
          <a:lstStyle/>
          <a:p>
            <a:pPr eaLnBrk="1" hangingPunct="1">
              <a:spcBef>
                <a:spcPct val="50000"/>
              </a:spcBef>
            </a:pPr>
            <a:r>
              <a:rPr lang="en-US"/>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A firm has an equity multiplier of 1.90, an asset turnover of 1.2 and a profit margin of 8%. What is the firm’s ROA, and ROE.</a:t>
            </a:r>
          </a:p>
          <a:p>
            <a:endParaRPr lang="en-US" dirty="0"/>
          </a:p>
        </p:txBody>
      </p:sp>
      <p:sp>
        <p:nvSpPr>
          <p:cNvPr id="3" name="Slide Number Placeholder 2"/>
          <p:cNvSpPr>
            <a:spLocks noGrp="1"/>
          </p:cNvSpPr>
          <p:nvPr>
            <p:ph type="sldNum" sz="quarter" idx="12"/>
          </p:nvPr>
        </p:nvSpPr>
        <p:spPr/>
        <p:txBody>
          <a:bodyPr/>
          <a:lstStyle/>
          <a:p>
            <a:fld id="{6FF9E8A5-B224-4D15-A987-1C265C7E2DE7}" type="slidenum">
              <a:rPr lang="en-US" smtClean="0"/>
              <a:pPr/>
              <a:t>23</a:t>
            </a:fld>
            <a:endParaRPr lang="en-US"/>
          </a:p>
        </p:txBody>
      </p:sp>
      <p:sp>
        <p:nvSpPr>
          <p:cNvPr id="4" name="Title 3"/>
          <p:cNvSpPr>
            <a:spLocks noGrp="1"/>
          </p:cNvSpPr>
          <p:nvPr>
            <p:ph type="title"/>
          </p:nvPr>
        </p:nvSpPr>
        <p:spPr/>
        <p:txBody>
          <a:bodyPr/>
          <a:lstStyle/>
          <a:p>
            <a:r>
              <a:rPr lang="en-US" dirty="0" smtClean="0"/>
              <a:t>Example : Du-Pont Identity</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9" name="Rectangle 3"/>
          <p:cNvSpPr>
            <a:spLocks noGrp="1" noChangeArrowheads="1"/>
          </p:cNvSpPr>
          <p:nvPr>
            <p:ph idx="1"/>
          </p:nvPr>
        </p:nvSpPr>
        <p:spPr/>
        <p:txBody>
          <a:bodyPr/>
          <a:lstStyle/>
          <a:p>
            <a:pPr>
              <a:lnSpc>
                <a:spcPct val="90000"/>
              </a:lnSpc>
            </a:pPr>
            <a:r>
              <a:rPr lang="en-US"/>
              <a:t>Liquidity ratios</a:t>
            </a:r>
          </a:p>
          <a:p>
            <a:pPr lvl="1">
              <a:lnSpc>
                <a:spcPct val="90000"/>
              </a:lnSpc>
            </a:pPr>
            <a:r>
              <a:rPr lang="en-US"/>
              <a:t>Current ratio = 1.40x; Industry = 1.8x</a:t>
            </a:r>
          </a:p>
          <a:p>
            <a:pPr lvl="1">
              <a:lnSpc>
                <a:spcPct val="90000"/>
              </a:lnSpc>
            </a:pPr>
            <a:r>
              <a:rPr lang="en-US"/>
              <a:t>Quick ratio = .45x; Industry = .5x</a:t>
            </a:r>
          </a:p>
          <a:p>
            <a:pPr>
              <a:lnSpc>
                <a:spcPct val="90000"/>
              </a:lnSpc>
            </a:pPr>
            <a:r>
              <a:rPr lang="en-US"/>
              <a:t>Long-term solvency ratio</a:t>
            </a:r>
          </a:p>
          <a:p>
            <a:pPr lvl="1">
              <a:lnSpc>
                <a:spcPct val="90000"/>
              </a:lnSpc>
            </a:pPr>
            <a:r>
              <a:rPr lang="en-US"/>
              <a:t>Debt/Equity ratio (Debt / Worth) = .54x; Industry = 2.2x.</a:t>
            </a:r>
          </a:p>
          <a:p>
            <a:pPr>
              <a:lnSpc>
                <a:spcPct val="90000"/>
              </a:lnSpc>
            </a:pPr>
            <a:r>
              <a:rPr lang="en-US"/>
              <a:t>Coverage ratio</a:t>
            </a:r>
          </a:p>
          <a:p>
            <a:pPr lvl="1">
              <a:lnSpc>
                <a:spcPct val="90000"/>
              </a:lnSpc>
            </a:pPr>
            <a:r>
              <a:rPr lang="en-US"/>
              <a:t>Times Interest Earned = 2282x; Industry = 3.2x</a:t>
            </a:r>
          </a:p>
        </p:txBody>
      </p:sp>
      <p:sp>
        <p:nvSpPr>
          <p:cNvPr id="6" name="Slide Number Placeholder 5"/>
          <p:cNvSpPr>
            <a:spLocks noGrp="1"/>
          </p:cNvSpPr>
          <p:nvPr>
            <p:ph type="sldNum" sz="quarter" idx="12"/>
          </p:nvPr>
        </p:nvSpPr>
        <p:spPr/>
        <p:txBody>
          <a:bodyPr/>
          <a:lstStyle/>
          <a:p>
            <a:fld id="{BC204FD8-70CD-464C-94CC-967894494FF3}" type="slidenum">
              <a:rPr lang="en-US"/>
              <a:pPr/>
              <a:t>24</a:t>
            </a:fld>
            <a:endParaRPr lang="en-US"/>
          </a:p>
        </p:txBody>
      </p:sp>
      <p:sp>
        <p:nvSpPr>
          <p:cNvPr id="75778" name="Rectangle 2"/>
          <p:cNvSpPr>
            <a:spLocks noGrp="1" noChangeArrowheads="1"/>
          </p:cNvSpPr>
          <p:nvPr>
            <p:ph type="title"/>
          </p:nvPr>
        </p:nvSpPr>
        <p:spPr/>
        <p:txBody>
          <a:bodyPr>
            <a:normAutofit fontScale="90000"/>
          </a:bodyPr>
          <a:lstStyle/>
          <a:p>
            <a:r>
              <a:rPr lang="en-US" dirty="0" smtClean="0"/>
              <a:t>Real World Example – Home Depot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 calcmode="lin" valueType="num">
                                      <p:cBhvr additive="base">
                                        <p:cTn id="7" dur="500" fill="hold"/>
                                        <p:tgtEl>
                                          <p:spTgt spid="757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5779">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577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5779">
                                            <p:txEl>
                                              <p:pRg st="1" end="1"/>
                                            </p:txEl>
                                          </p:spTgt>
                                        </p:tgtEl>
                                        <p:attrNameLst>
                                          <p:attrName>style.visibility</p:attrName>
                                        </p:attrNameLst>
                                      </p:cBhvr>
                                      <p:to>
                                        <p:strVal val="visible"/>
                                      </p:to>
                                    </p:set>
                                    <p:anim calcmode="lin" valueType="num">
                                      <p:cBhvr additive="base">
                                        <p:cTn id="13" dur="500" fill="hold"/>
                                        <p:tgtEl>
                                          <p:spTgt spid="757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5779">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577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5779">
                                            <p:txEl>
                                              <p:pRg st="2" end="2"/>
                                            </p:txEl>
                                          </p:spTgt>
                                        </p:tgtEl>
                                        <p:attrNameLst>
                                          <p:attrName>style.visibility</p:attrName>
                                        </p:attrNameLst>
                                      </p:cBhvr>
                                      <p:to>
                                        <p:strVal val="visible"/>
                                      </p:to>
                                    </p:set>
                                    <p:anim calcmode="lin" valueType="num">
                                      <p:cBhvr additive="base">
                                        <p:cTn id="19" dur="500" fill="hold"/>
                                        <p:tgtEl>
                                          <p:spTgt spid="757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5779">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577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5779">
                                            <p:txEl>
                                              <p:pRg st="3" end="3"/>
                                            </p:txEl>
                                          </p:spTgt>
                                        </p:tgtEl>
                                        <p:attrNameLst>
                                          <p:attrName>style.visibility</p:attrName>
                                        </p:attrNameLst>
                                      </p:cBhvr>
                                      <p:to>
                                        <p:strVal val="visible"/>
                                      </p:to>
                                    </p:set>
                                    <p:anim calcmode="lin" valueType="num">
                                      <p:cBhvr additive="base">
                                        <p:cTn id="25" dur="500" fill="hold"/>
                                        <p:tgtEl>
                                          <p:spTgt spid="7577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5779">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5779">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5779">
                                            <p:txEl>
                                              <p:pRg st="4" end="4"/>
                                            </p:txEl>
                                          </p:spTgt>
                                        </p:tgtEl>
                                        <p:attrNameLst>
                                          <p:attrName>style.visibility</p:attrName>
                                        </p:attrNameLst>
                                      </p:cBhvr>
                                      <p:to>
                                        <p:strVal val="visible"/>
                                      </p:to>
                                    </p:set>
                                    <p:anim calcmode="lin" valueType="num">
                                      <p:cBhvr additive="base">
                                        <p:cTn id="31" dur="500" fill="hold"/>
                                        <p:tgtEl>
                                          <p:spTgt spid="7577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5779">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5779">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5779">
                                            <p:txEl>
                                              <p:pRg st="5" end="5"/>
                                            </p:txEl>
                                          </p:spTgt>
                                        </p:tgtEl>
                                        <p:attrNameLst>
                                          <p:attrName>style.visibility</p:attrName>
                                        </p:attrNameLst>
                                      </p:cBhvr>
                                      <p:to>
                                        <p:strVal val="visible"/>
                                      </p:to>
                                    </p:set>
                                    <p:anim calcmode="lin" valueType="num">
                                      <p:cBhvr additive="base">
                                        <p:cTn id="37" dur="500" fill="hold"/>
                                        <p:tgtEl>
                                          <p:spTgt spid="7577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5779">
                                            <p:txEl>
                                              <p:pRg st="5" end="5"/>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5779">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5779">
                                            <p:txEl>
                                              <p:pRg st="6" end="6"/>
                                            </p:txEl>
                                          </p:spTgt>
                                        </p:tgtEl>
                                        <p:attrNameLst>
                                          <p:attrName>style.visibility</p:attrName>
                                        </p:attrNameLst>
                                      </p:cBhvr>
                                      <p:to>
                                        <p:strVal val="visible"/>
                                      </p:to>
                                    </p:set>
                                    <p:anim calcmode="lin" valueType="num">
                                      <p:cBhvr additive="base">
                                        <p:cTn id="43" dur="500" fill="hold"/>
                                        <p:tgtEl>
                                          <p:spTgt spid="7577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75779">
                                            <p:txEl>
                                              <p:pRg st="6" end="6"/>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5779">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bldLvl="2"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p:txBody>
          <a:bodyPr/>
          <a:lstStyle/>
          <a:p>
            <a:pPr>
              <a:lnSpc>
                <a:spcPct val="80000"/>
              </a:lnSpc>
            </a:pPr>
            <a:r>
              <a:rPr lang="en-US" sz="2400"/>
              <a:t>Asset management ratios:</a:t>
            </a:r>
          </a:p>
          <a:p>
            <a:pPr lvl="1">
              <a:lnSpc>
                <a:spcPct val="80000"/>
              </a:lnSpc>
            </a:pPr>
            <a:r>
              <a:rPr lang="en-US" sz="2200"/>
              <a:t>Inventory turnover = 4.9x; Industry = 3.5x</a:t>
            </a:r>
          </a:p>
          <a:p>
            <a:pPr lvl="1">
              <a:lnSpc>
                <a:spcPct val="80000"/>
              </a:lnSpc>
            </a:pPr>
            <a:r>
              <a:rPr lang="en-US" sz="2200"/>
              <a:t>Receivables turnover = 59.1x (6 days); Industry = 24.5x (15 days)</a:t>
            </a:r>
          </a:p>
          <a:p>
            <a:pPr lvl="1">
              <a:lnSpc>
                <a:spcPct val="80000"/>
              </a:lnSpc>
            </a:pPr>
            <a:r>
              <a:rPr lang="en-US" sz="2200"/>
              <a:t>Total asset turnover = 1.9x; Industry = 2.3x</a:t>
            </a:r>
          </a:p>
          <a:p>
            <a:pPr>
              <a:lnSpc>
                <a:spcPct val="80000"/>
              </a:lnSpc>
            </a:pPr>
            <a:r>
              <a:rPr lang="en-US" sz="2400"/>
              <a:t>Profitability ratios</a:t>
            </a:r>
          </a:p>
          <a:p>
            <a:pPr lvl="1">
              <a:lnSpc>
                <a:spcPct val="80000"/>
              </a:lnSpc>
            </a:pPr>
            <a:r>
              <a:rPr lang="en-US" sz="2200"/>
              <a:t>Profit margin before taxes = 10.6%; Industry = 2.7%</a:t>
            </a:r>
          </a:p>
          <a:p>
            <a:pPr lvl="1">
              <a:lnSpc>
                <a:spcPct val="80000"/>
              </a:lnSpc>
            </a:pPr>
            <a:r>
              <a:rPr lang="en-US" sz="2200"/>
              <a:t>ROA (profit before taxes / total assets) = 19.9%; Industry = 4.9%</a:t>
            </a:r>
          </a:p>
          <a:p>
            <a:pPr lvl="1">
              <a:lnSpc>
                <a:spcPct val="80000"/>
              </a:lnSpc>
            </a:pPr>
            <a:r>
              <a:rPr lang="en-US" sz="2200"/>
              <a:t>ROE = (profit before taxes / tangible net worth) = 34.6%; Industry = 23.7%</a:t>
            </a:r>
          </a:p>
        </p:txBody>
      </p:sp>
      <p:sp>
        <p:nvSpPr>
          <p:cNvPr id="6" name="Slide Number Placeholder 5"/>
          <p:cNvSpPr>
            <a:spLocks noGrp="1"/>
          </p:cNvSpPr>
          <p:nvPr>
            <p:ph type="sldNum" sz="quarter" idx="12"/>
          </p:nvPr>
        </p:nvSpPr>
        <p:spPr/>
        <p:txBody>
          <a:bodyPr/>
          <a:lstStyle/>
          <a:p>
            <a:fld id="{19EBF162-1382-4D4E-A40F-D4A5A0BA5D57}" type="slidenum">
              <a:rPr lang="en-US"/>
              <a:pPr/>
              <a:t>25</a:t>
            </a:fld>
            <a:endParaRPr lang="en-US"/>
          </a:p>
        </p:txBody>
      </p:sp>
      <p:sp>
        <p:nvSpPr>
          <p:cNvPr id="77826" name="Rectangle 2"/>
          <p:cNvSpPr>
            <a:spLocks noGrp="1" noChangeArrowheads="1"/>
          </p:cNvSpPr>
          <p:nvPr>
            <p:ph type="title"/>
          </p:nvPr>
        </p:nvSpPr>
        <p:spPr/>
        <p:txBody>
          <a:bodyPr>
            <a:normAutofit fontScale="90000"/>
          </a:bodyPr>
          <a:lstStyle/>
          <a:p>
            <a:r>
              <a:rPr lang="en-US" dirty="0"/>
              <a:t>Real World Example </a:t>
            </a:r>
            <a:r>
              <a:rPr lang="en-US" dirty="0" smtClean="0"/>
              <a:t>– Home Depot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 calcmode="lin" valueType="num">
                                      <p:cBhvr additive="base">
                                        <p:cTn id="7" dur="500" fill="hold"/>
                                        <p:tgtEl>
                                          <p:spTgt spid="778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827">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782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827">
                                            <p:txEl>
                                              <p:pRg st="1" end="1"/>
                                            </p:txEl>
                                          </p:spTgt>
                                        </p:tgtEl>
                                        <p:attrNameLst>
                                          <p:attrName>style.visibility</p:attrName>
                                        </p:attrNameLst>
                                      </p:cBhvr>
                                      <p:to>
                                        <p:strVal val="visible"/>
                                      </p:to>
                                    </p:set>
                                    <p:anim calcmode="lin" valueType="num">
                                      <p:cBhvr additive="base">
                                        <p:cTn id="13" dur="500" fill="hold"/>
                                        <p:tgtEl>
                                          <p:spTgt spid="778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827">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782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7827">
                                            <p:txEl>
                                              <p:pRg st="2" end="2"/>
                                            </p:txEl>
                                          </p:spTgt>
                                        </p:tgtEl>
                                        <p:attrNameLst>
                                          <p:attrName>style.visibility</p:attrName>
                                        </p:attrNameLst>
                                      </p:cBhvr>
                                      <p:to>
                                        <p:strVal val="visible"/>
                                      </p:to>
                                    </p:set>
                                    <p:anim calcmode="lin" valueType="num">
                                      <p:cBhvr additive="base">
                                        <p:cTn id="19" dur="500" fill="hold"/>
                                        <p:tgtEl>
                                          <p:spTgt spid="778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7827">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782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7827">
                                            <p:txEl>
                                              <p:pRg st="3" end="3"/>
                                            </p:txEl>
                                          </p:spTgt>
                                        </p:tgtEl>
                                        <p:attrNameLst>
                                          <p:attrName>style.visibility</p:attrName>
                                        </p:attrNameLst>
                                      </p:cBhvr>
                                      <p:to>
                                        <p:strVal val="visible"/>
                                      </p:to>
                                    </p:set>
                                    <p:anim calcmode="lin" valueType="num">
                                      <p:cBhvr additive="base">
                                        <p:cTn id="25" dur="500" fill="hold"/>
                                        <p:tgtEl>
                                          <p:spTgt spid="778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7827">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7827">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7827">
                                            <p:txEl>
                                              <p:pRg st="4" end="4"/>
                                            </p:txEl>
                                          </p:spTgt>
                                        </p:tgtEl>
                                        <p:attrNameLst>
                                          <p:attrName>style.visibility</p:attrName>
                                        </p:attrNameLst>
                                      </p:cBhvr>
                                      <p:to>
                                        <p:strVal val="visible"/>
                                      </p:to>
                                    </p:set>
                                    <p:anim calcmode="lin" valueType="num">
                                      <p:cBhvr additive="base">
                                        <p:cTn id="31" dur="500" fill="hold"/>
                                        <p:tgtEl>
                                          <p:spTgt spid="7782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7827">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7827">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7827">
                                            <p:txEl>
                                              <p:pRg st="5" end="5"/>
                                            </p:txEl>
                                          </p:spTgt>
                                        </p:tgtEl>
                                        <p:attrNameLst>
                                          <p:attrName>style.visibility</p:attrName>
                                        </p:attrNameLst>
                                      </p:cBhvr>
                                      <p:to>
                                        <p:strVal val="visible"/>
                                      </p:to>
                                    </p:set>
                                    <p:anim calcmode="lin" valueType="num">
                                      <p:cBhvr additive="base">
                                        <p:cTn id="37" dur="500" fill="hold"/>
                                        <p:tgtEl>
                                          <p:spTgt spid="7782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7827">
                                            <p:txEl>
                                              <p:pRg st="5" end="5"/>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7827">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7827">
                                            <p:txEl>
                                              <p:pRg st="6" end="6"/>
                                            </p:txEl>
                                          </p:spTgt>
                                        </p:tgtEl>
                                        <p:attrNameLst>
                                          <p:attrName>style.visibility</p:attrName>
                                        </p:attrNameLst>
                                      </p:cBhvr>
                                      <p:to>
                                        <p:strVal val="visible"/>
                                      </p:to>
                                    </p:set>
                                    <p:anim calcmode="lin" valueType="num">
                                      <p:cBhvr additive="base">
                                        <p:cTn id="43" dur="500" fill="hold"/>
                                        <p:tgtEl>
                                          <p:spTgt spid="7782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77827">
                                            <p:txEl>
                                              <p:pRg st="6" end="6"/>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7827">
                                            <p:txEl>
                                              <p:pRg st="6" end="6"/>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7827">
                                            <p:txEl>
                                              <p:pRg st="7" end="7"/>
                                            </p:txEl>
                                          </p:spTgt>
                                        </p:tgtEl>
                                        <p:attrNameLst>
                                          <p:attrName>style.visibility</p:attrName>
                                        </p:attrNameLst>
                                      </p:cBhvr>
                                      <p:to>
                                        <p:strVal val="visible"/>
                                      </p:to>
                                    </p:set>
                                    <p:anim calcmode="lin" valueType="num">
                                      <p:cBhvr additive="base">
                                        <p:cTn id="49" dur="500" fill="hold"/>
                                        <p:tgtEl>
                                          <p:spTgt spid="7782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77827">
                                            <p:txEl>
                                              <p:pRg st="7" end="7"/>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77827">
                                            <p:txEl>
                                              <p:pRg st="7" end="7"/>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bldLvl="2"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a:xfrm>
            <a:off x="815975" y="1717675"/>
            <a:ext cx="8020050" cy="4530725"/>
          </a:xfrm>
        </p:spPr>
        <p:txBody>
          <a:bodyPr/>
          <a:lstStyle/>
          <a:p>
            <a:pPr>
              <a:lnSpc>
                <a:spcPct val="90000"/>
              </a:lnSpc>
            </a:pPr>
            <a:r>
              <a:rPr lang="en-US" sz="2800" dirty="0"/>
              <a:t>Internal uses</a:t>
            </a:r>
          </a:p>
          <a:p>
            <a:pPr>
              <a:lnSpc>
                <a:spcPct val="90000"/>
              </a:lnSpc>
            </a:pPr>
            <a:endParaRPr lang="en-US" sz="2800" dirty="0" smtClean="0"/>
          </a:p>
          <a:p>
            <a:pPr>
              <a:lnSpc>
                <a:spcPct val="90000"/>
              </a:lnSpc>
            </a:pPr>
            <a:endParaRPr lang="en-US" sz="2800" dirty="0" smtClean="0"/>
          </a:p>
          <a:p>
            <a:pPr>
              <a:lnSpc>
                <a:spcPct val="90000"/>
              </a:lnSpc>
            </a:pPr>
            <a:endParaRPr lang="en-US" sz="2800" dirty="0" smtClean="0"/>
          </a:p>
          <a:p>
            <a:pPr>
              <a:lnSpc>
                <a:spcPct val="90000"/>
              </a:lnSpc>
            </a:pPr>
            <a:r>
              <a:rPr lang="en-US" sz="2800" dirty="0" smtClean="0"/>
              <a:t>External </a:t>
            </a:r>
            <a:r>
              <a:rPr lang="en-US" sz="2800" dirty="0"/>
              <a:t>uses</a:t>
            </a:r>
          </a:p>
          <a:p>
            <a:pPr lvl="1">
              <a:lnSpc>
                <a:spcPct val="90000"/>
              </a:lnSpc>
            </a:pPr>
            <a:endParaRPr lang="en-US" sz="2400" dirty="0"/>
          </a:p>
        </p:txBody>
      </p:sp>
      <p:sp>
        <p:nvSpPr>
          <p:cNvPr id="6" name="Slide Number Placeholder 5"/>
          <p:cNvSpPr>
            <a:spLocks noGrp="1"/>
          </p:cNvSpPr>
          <p:nvPr>
            <p:ph type="sldNum" sz="quarter" idx="12"/>
          </p:nvPr>
        </p:nvSpPr>
        <p:spPr/>
        <p:txBody>
          <a:bodyPr/>
          <a:lstStyle/>
          <a:p>
            <a:fld id="{BB27EB15-EF14-430C-B669-4469F0476208}" type="slidenum">
              <a:rPr lang="en-US"/>
              <a:pPr/>
              <a:t>26</a:t>
            </a:fld>
            <a:endParaRPr lang="en-US"/>
          </a:p>
        </p:txBody>
      </p:sp>
      <p:sp>
        <p:nvSpPr>
          <p:cNvPr id="70658" name="Rectangle 2"/>
          <p:cNvSpPr>
            <a:spLocks noGrp="1" noChangeArrowheads="1"/>
          </p:cNvSpPr>
          <p:nvPr>
            <p:ph type="title"/>
          </p:nvPr>
        </p:nvSpPr>
        <p:spPr/>
        <p:txBody>
          <a:bodyPr>
            <a:normAutofit fontScale="90000"/>
          </a:bodyPr>
          <a:lstStyle/>
          <a:p>
            <a:r>
              <a:rPr lang="en-US"/>
              <a:t>Why Evaluate Financial Statements?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 calcmode="lin" valueType="num">
                                      <p:cBhvr additive="base">
                                        <p:cTn id="7" dur="500" fill="hold"/>
                                        <p:tgtEl>
                                          <p:spTgt spid="706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065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0659">
                                            <p:txEl>
                                              <p:pRg st="4" end="4"/>
                                            </p:txEl>
                                          </p:spTgt>
                                        </p:tgtEl>
                                        <p:attrNameLst>
                                          <p:attrName>style.visibility</p:attrName>
                                        </p:attrNameLst>
                                      </p:cBhvr>
                                      <p:to>
                                        <p:strVal val="visible"/>
                                      </p:to>
                                    </p:set>
                                    <p:anim calcmode="lin" valueType="num">
                                      <p:cBhvr additive="base">
                                        <p:cTn id="13" dur="500" fill="hold"/>
                                        <p:tgtEl>
                                          <p:spTgt spid="70659">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065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bldLvl="2"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3" name="Rectangle 3"/>
          <p:cNvSpPr>
            <a:spLocks noGrp="1" noChangeArrowheads="1"/>
          </p:cNvSpPr>
          <p:nvPr>
            <p:ph idx="1"/>
          </p:nvPr>
        </p:nvSpPr>
        <p:spPr/>
        <p:txBody>
          <a:bodyPr/>
          <a:lstStyle/>
          <a:p>
            <a:pPr>
              <a:lnSpc>
                <a:spcPct val="90000"/>
              </a:lnSpc>
            </a:pPr>
            <a:r>
              <a:rPr lang="en-US" sz="2800"/>
              <a:t>Ratios are not very helpful by themselves; they need to be compared to something</a:t>
            </a:r>
          </a:p>
          <a:p>
            <a:pPr>
              <a:lnSpc>
                <a:spcPct val="90000"/>
              </a:lnSpc>
            </a:pPr>
            <a:r>
              <a:rPr lang="en-US" sz="2800"/>
              <a:t>Time-Trend Analysis</a:t>
            </a:r>
          </a:p>
          <a:p>
            <a:pPr lvl="1">
              <a:lnSpc>
                <a:spcPct val="90000"/>
              </a:lnSpc>
            </a:pPr>
            <a:r>
              <a:rPr lang="en-US" sz="2400"/>
              <a:t>Used to see how the firm’s performance is changing through time</a:t>
            </a:r>
          </a:p>
          <a:p>
            <a:pPr lvl="1">
              <a:lnSpc>
                <a:spcPct val="90000"/>
              </a:lnSpc>
            </a:pPr>
            <a:r>
              <a:rPr lang="en-US" sz="2400"/>
              <a:t>Internal and external uses</a:t>
            </a:r>
          </a:p>
          <a:p>
            <a:pPr>
              <a:lnSpc>
                <a:spcPct val="90000"/>
              </a:lnSpc>
            </a:pPr>
            <a:r>
              <a:rPr lang="en-US" sz="2800"/>
              <a:t>Peer Group Analysis</a:t>
            </a:r>
          </a:p>
          <a:p>
            <a:pPr lvl="1">
              <a:lnSpc>
                <a:spcPct val="90000"/>
              </a:lnSpc>
            </a:pPr>
            <a:r>
              <a:rPr lang="en-US" sz="2400"/>
              <a:t>Compare to similar companies or within industries</a:t>
            </a:r>
          </a:p>
          <a:p>
            <a:pPr lvl="1">
              <a:lnSpc>
                <a:spcPct val="90000"/>
              </a:lnSpc>
            </a:pPr>
            <a:r>
              <a:rPr lang="en-US" sz="2400"/>
              <a:t>SIC and NAICS codes</a:t>
            </a:r>
          </a:p>
        </p:txBody>
      </p:sp>
      <p:sp>
        <p:nvSpPr>
          <p:cNvPr id="7" name="Slide Number Placeholder 5"/>
          <p:cNvSpPr>
            <a:spLocks noGrp="1"/>
          </p:cNvSpPr>
          <p:nvPr>
            <p:ph type="sldNum" sz="quarter" idx="12"/>
          </p:nvPr>
        </p:nvSpPr>
        <p:spPr/>
        <p:txBody>
          <a:bodyPr/>
          <a:lstStyle/>
          <a:p>
            <a:fld id="{345FA792-7F67-4D62-A24F-4357187E567C}" type="slidenum">
              <a:rPr lang="en-US"/>
              <a:pPr/>
              <a:t>27</a:t>
            </a:fld>
            <a:endParaRPr lang="en-US"/>
          </a:p>
        </p:txBody>
      </p:sp>
      <p:sp>
        <p:nvSpPr>
          <p:cNvPr id="71682" name="Rectangle 2"/>
          <p:cNvSpPr>
            <a:spLocks noGrp="1" noChangeArrowheads="1"/>
          </p:cNvSpPr>
          <p:nvPr>
            <p:ph type="title"/>
          </p:nvPr>
        </p:nvSpPr>
        <p:spPr/>
        <p:txBody>
          <a:bodyPr/>
          <a:lstStyle/>
          <a:p>
            <a:r>
              <a:rPr lang="en-US"/>
              <a:t>Benchmarking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 calcmode="lin" valueType="num">
                                      <p:cBhvr additive="base">
                                        <p:cTn id="7" dur="500" fill="hold"/>
                                        <p:tgtEl>
                                          <p:spTgt spid="716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68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168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683">
                                            <p:txEl>
                                              <p:pRg st="1" end="1"/>
                                            </p:txEl>
                                          </p:spTgt>
                                        </p:tgtEl>
                                        <p:attrNameLst>
                                          <p:attrName>style.visibility</p:attrName>
                                        </p:attrNameLst>
                                      </p:cBhvr>
                                      <p:to>
                                        <p:strVal val="visible"/>
                                      </p:to>
                                    </p:set>
                                    <p:anim calcmode="lin" valueType="num">
                                      <p:cBhvr additive="base">
                                        <p:cTn id="13" dur="500" fill="hold"/>
                                        <p:tgtEl>
                                          <p:spTgt spid="716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168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1683">
                                            <p:txEl>
                                              <p:pRg st="1" end="1"/>
                                            </p:txEl>
                                          </p:spTgt>
                                        </p:tgtEl>
                                        <p:attrNameLst>
                                          <p:attrName>ppt_c</p:attrName>
                                        </p:attrNameLst>
                                      </p:cBhvr>
                                      <p:to>
                                        <a:schemeClr val="tx2"/>
                                      </p:to>
                                    </p:animClr>
                                  </p:subTnLst>
                                </p:cTn>
                              </p:par>
                              <p:par>
                                <p:cTn id="15" presetID="2" presetClass="entr" presetSubtype="8" fill="hold" grpId="0" nodeType="withEffect">
                                  <p:stCondLst>
                                    <p:cond delay="0"/>
                                  </p:stCondLst>
                                  <p:childTnLst>
                                    <p:set>
                                      <p:cBhvr>
                                        <p:cTn id="16" dur="1" fill="hold">
                                          <p:stCondLst>
                                            <p:cond delay="0"/>
                                          </p:stCondLst>
                                        </p:cTn>
                                        <p:tgtEl>
                                          <p:spTgt spid="71683">
                                            <p:txEl>
                                              <p:pRg st="2" end="2"/>
                                            </p:txEl>
                                          </p:spTgt>
                                        </p:tgtEl>
                                        <p:attrNameLst>
                                          <p:attrName>style.visibility</p:attrName>
                                        </p:attrNameLst>
                                      </p:cBhvr>
                                      <p:to>
                                        <p:strVal val="visible"/>
                                      </p:to>
                                    </p:set>
                                    <p:anim calcmode="lin" valueType="num">
                                      <p:cBhvr additive="base">
                                        <p:cTn id="17" dur="500" fill="hold"/>
                                        <p:tgtEl>
                                          <p:spTgt spid="7168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7168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1683">
                                            <p:txEl>
                                              <p:pRg st="2" end="2"/>
                                            </p:txEl>
                                          </p:spTgt>
                                        </p:tgtEl>
                                        <p:attrNameLst>
                                          <p:attrName>ppt_c</p:attrName>
                                        </p:attrNameLst>
                                      </p:cBhvr>
                                      <p:to>
                                        <a:schemeClr val="tx2"/>
                                      </p:to>
                                    </p:animClr>
                                  </p:subTnLst>
                                </p:cTn>
                              </p:par>
                              <p:par>
                                <p:cTn id="19" presetID="2" presetClass="entr" presetSubtype="8" fill="hold" grpId="0" nodeType="withEffect">
                                  <p:stCondLst>
                                    <p:cond delay="0"/>
                                  </p:stCondLst>
                                  <p:childTnLst>
                                    <p:set>
                                      <p:cBhvr>
                                        <p:cTn id="20" dur="1" fill="hold">
                                          <p:stCondLst>
                                            <p:cond delay="0"/>
                                          </p:stCondLst>
                                        </p:cTn>
                                        <p:tgtEl>
                                          <p:spTgt spid="71683">
                                            <p:txEl>
                                              <p:pRg st="3" end="3"/>
                                            </p:txEl>
                                          </p:spTgt>
                                        </p:tgtEl>
                                        <p:attrNameLst>
                                          <p:attrName>style.visibility</p:attrName>
                                        </p:attrNameLst>
                                      </p:cBhvr>
                                      <p:to>
                                        <p:strVal val="visible"/>
                                      </p:to>
                                    </p:set>
                                    <p:anim calcmode="lin" valueType="num">
                                      <p:cBhvr additive="base">
                                        <p:cTn id="21" dur="500" fill="hold"/>
                                        <p:tgtEl>
                                          <p:spTgt spid="7168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7168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1683">
                                            <p:txEl>
                                              <p:pRg st="3" end="3"/>
                                            </p:txEl>
                                          </p:spTgt>
                                        </p:tgtEl>
                                        <p:attrNameLst>
                                          <p:attrName>ppt_c</p:attrName>
                                        </p:attrNameLst>
                                      </p:cBhvr>
                                      <p:to>
                                        <a:schemeClr val="tx2"/>
                                      </p:to>
                                    </p:animClr>
                                  </p:sub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71683">
                                            <p:txEl>
                                              <p:pRg st="4" end="4"/>
                                            </p:txEl>
                                          </p:spTgt>
                                        </p:tgtEl>
                                        <p:attrNameLst>
                                          <p:attrName>style.visibility</p:attrName>
                                        </p:attrNameLst>
                                      </p:cBhvr>
                                      <p:to>
                                        <p:strVal val="visible"/>
                                      </p:to>
                                    </p:set>
                                    <p:anim calcmode="lin" valueType="num">
                                      <p:cBhvr additive="base">
                                        <p:cTn id="27" dur="500" fill="hold"/>
                                        <p:tgtEl>
                                          <p:spTgt spid="7168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168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1683">
                                            <p:txEl>
                                              <p:pRg st="4" end="4"/>
                                            </p:txEl>
                                          </p:spTgt>
                                        </p:tgtEl>
                                        <p:attrNameLst>
                                          <p:attrName>ppt_c</p:attrName>
                                        </p:attrNameLst>
                                      </p:cBhvr>
                                      <p:to>
                                        <a:schemeClr val="tx2"/>
                                      </p:to>
                                    </p:animClr>
                                  </p:subTnLst>
                                </p:cTn>
                              </p:par>
                              <p:par>
                                <p:cTn id="29" presetID="2" presetClass="entr" presetSubtype="8" fill="hold" grpId="0" nodeType="withEffect">
                                  <p:stCondLst>
                                    <p:cond delay="0"/>
                                  </p:stCondLst>
                                  <p:childTnLst>
                                    <p:set>
                                      <p:cBhvr>
                                        <p:cTn id="30" dur="1" fill="hold">
                                          <p:stCondLst>
                                            <p:cond delay="0"/>
                                          </p:stCondLst>
                                        </p:cTn>
                                        <p:tgtEl>
                                          <p:spTgt spid="71683">
                                            <p:txEl>
                                              <p:pRg st="5" end="5"/>
                                            </p:txEl>
                                          </p:spTgt>
                                        </p:tgtEl>
                                        <p:attrNameLst>
                                          <p:attrName>style.visibility</p:attrName>
                                        </p:attrNameLst>
                                      </p:cBhvr>
                                      <p:to>
                                        <p:strVal val="visible"/>
                                      </p:to>
                                    </p:set>
                                    <p:anim calcmode="lin" valueType="num">
                                      <p:cBhvr additive="base">
                                        <p:cTn id="31" dur="500" fill="hold"/>
                                        <p:tgtEl>
                                          <p:spTgt spid="7168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1683">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1683">
                                            <p:txEl>
                                              <p:pRg st="5" end="5"/>
                                            </p:txEl>
                                          </p:spTgt>
                                        </p:tgtEl>
                                        <p:attrNameLst>
                                          <p:attrName>ppt_c</p:attrName>
                                        </p:attrNameLst>
                                      </p:cBhvr>
                                      <p:to>
                                        <a:schemeClr val="tx2"/>
                                      </p:to>
                                    </p:animClr>
                                  </p:subTnLst>
                                </p:cTn>
                              </p:par>
                              <p:par>
                                <p:cTn id="33" presetID="2" presetClass="entr" presetSubtype="8" fill="hold" grpId="0" nodeType="withEffect">
                                  <p:stCondLst>
                                    <p:cond delay="0"/>
                                  </p:stCondLst>
                                  <p:childTnLst>
                                    <p:set>
                                      <p:cBhvr>
                                        <p:cTn id="34" dur="1" fill="hold">
                                          <p:stCondLst>
                                            <p:cond delay="0"/>
                                          </p:stCondLst>
                                        </p:cTn>
                                        <p:tgtEl>
                                          <p:spTgt spid="71683">
                                            <p:txEl>
                                              <p:pRg st="6" end="6"/>
                                            </p:txEl>
                                          </p:spTgt>
                                        </p:tgtEl>
                                        <p:attrNameLst>
                                          <p:attrName>style.visibility</p:attrName>
                                        </p:attrNameLst>
                                      </p:cBhvr>
                                      <p:to>
                                        <p:strVal val="visible"/>
                                      </p:to>
                                    </p:set>
                                    <p:anim calcmode="lin" valueType="num">
                                      <p:cBhvr additive="base">
                                        <p:cTn id="35" dur="500" fill="hold"/>
                                        <p:tgtEl>
                                          <p:spTgt spid="71683">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71683">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1683">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idx="1"/>
          </p:nvPr>
        </p:nvSpPr>
        <p:spPr/>
        <p:txBody>
          <a:bodyPr/>
          <a:lstStyle/>
          <a:p>
            <a:r>
              <a:rPr lang="en-US" sz="2400" dirty="0"/>
              <a:t>There is no underlying theory, so there is no way to know which ratios are most relevant</a:t>
            </a:r>
          </a:p>
          <a:p>
            <a:r>
              <a:rPr lang="en-US" sz="2400" dirty="0"/>
              <a:t>Benchmarking is difficult for diversified firms</a:t>
            </a:r>
          </a:p>
          <a:p>
            <a:r>
              <a:rPr lang="en-US" sz="2400" dirty="0"/>
              <a:t>Globalization and international competition makes comparison more difficult because of differences in accounting regulations</a:t>
            </a:r>
          </a:p>
          <a:p>
            <a:r>
              <a:rPr lang="en-US" sz="2400" dirty="0"/>
              <a:t>Varying accounting procedures, i.e. FIFO vs. LIFO</a:t>
            </a:r>
          </a:p>
          <a:p>
            <a:r>
              <a:rPr lang="en-US" sz="2400" dirty="0"/>
              <a:t>Different fiscal years</a:t>
            </a:r>
          </a:p>
          <a:p>
            <a:r>
              <a:rPr lang="en-US" sz="2400" dirty="0"/>
              <a:t>Extraordinary events</a:t>
            </a:r>
          </a:p>
        </p:txBody>
      </p:sp>
      <p:sp>
        <p:nvSpPr>
          <p:cNvPr id="6" name="Slide Number Placeholder 5"/>
          <p:cNvSpPr>
            <a:spLocks noGrp="1"/>
          </p:cNvSpPr>
          <p:nvPr>
            <p:ph type="sldNum" sz="quarter" idx="12"/>
          </p:nvPr>
        </p:nvSpPr>
        <p:spPr/>
        <p:txBody>
          <a:bodyPr/>
          <a:lstStyle/>
          <a:p>
            <a:fld id="{324AF453-41C8-4A35-BC7D-1AD052FB4377}" type="slidenum">
              <a:rPr lang="en-US"/>
              <a:pPr/>
              <a:t>28</a:t>
            </a:fld>
            <a:endParaRPr lang="en-US"/>
          </a:p>
        </p:txBody>
      </p:sp>
      <p:sp>
        <p:nvSpPr>
          <p:cNvPr id="102402" name="Rectangle 2"/>
          <p:cNvSpPr>
            <a:spLocks noGrp="1" noChangeArrowheads="1"/>
          </p:cNvSpPr>
          <p:nvPr>
            <p:ph type="title"/>
          </p:nvPr>
        </p:nvSpPr>
        <p:spPr/>
        <p:txBody>
          <a:bodyPr/>
          <a:lstStyle/>
          <a:p>
            <a:r>
              <a:rPr lang="en-US"/>
              <a:t>Potential Problems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02403">
                                            <p:txEl>
                                              <p:pRg st="0" end="0"/>
                                            </p:txEl>
                                          </p:spTgt>
                                        </p:tgtEl>
                                        <p:attrNameLst>
                                          <p:attrName>style.visibility</p:attrName>
                                        </p:attrNameLst>
                                      </p:cBhvr>
                                      <p:to>
                                        <p:strVal val="visible"/>
                                      </p:to>
                                    </p:set>
                                    <p:anim calcmode="discrete" valueType="clr">
                                      <p:cBhvr override="childStyle">
                                        <p:cTn id="7" dur="80"/>
                                        <p:tgtEl>
                                          <p:spTgt spid="10240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240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0240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102403">
                                            <p:txEl>
                                              <p:pRg st="1" end="1"/>
                                            </p:txEl>
                                          </p:spTgt>
                                        </p:tgtEl>
                                        <p:attrNameLst>
                                          <p:attrName>style.visibility</p:attrName>
                                        </p:attrNameLst>
                                      </p:cBhvr>
                                      <p:to>
                                        <p:strVal val="visible"/>
                                      </p:to>
                                    </p:set>
                                    <p:anim calcmode="discrete" valueType="clr">
                                      <p:cBhvr override="childStyle">
                                        <p:cTn id="14" dur="80"/>
                                        <p:tgtEl>
                                          <p:spTgt spid="10240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02403">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102403">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102403">
                                            <p:txEl>
                                              <p:pRg st="2" end="2"/>
                                            </p:txEl>
                                          </p:spTgt>
                                        </p:tgtEl>
                                        <p:attrNameLst>
                                          <p:attrName>style.visibility</p:attrName>
                                        </p:attrNameLst>
                                      </p:cBhvr>
                                      <p:to>
                                        <p:strVal val="visible"/>
                                      </p:to>
                                    </p:set>
                                    <p:anim calcmode="discrete" valueType="clr">
                                      <p:cBhvr override="childStyle">
                                        <p:cTn id="21" dur="80"/>
                                        <p:tgtEl>
                                          <p:spTgt spid="10240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02403">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102403">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102403">
                                            <p:txEl>
                                              <p:pRg st="3" end="3"/>
                                            </p:txEl>
                                          </p:spTgt>
                                        </p:tgtEl>
                                        <p:attrNameLst>
                                          <p:attrName>style.visibility</p:attrName>
                                        </p:attrNameLst>
                                      </p:cBhvr>
                                      <p:to>
                                        <p:strVal val="visible"/>
                                      </p:to>
                                    </p:set>
                                    <p:anim calcmode="discrete" valueType="clr">
                                      <p:cBhvr override="childStyle">
                                        <p:cTn id="28" dur="80"/>
                                        <p:tgtEl>
                                          <p:spTgt spid="10240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02403">
                                            <p:txEl>
                                              <p:pRg st="3" end="3"/>
                                            </p:txEl>
                                          </p:spTgt>
                                        </p:tgtEl>
                                        <p:attrNameLst>
                                          <p:attrName>fillcolor</p:attrName>
                                        </p:attrNameLst>
                                      </p:cBhvr>
                                      <p:tavLst>
                                        <p:tav tm="0">
                                          <p:val>
                                            <p:clrVal>
                                              <a:schemeClr val="accent2"/>
                                            </p:clrVal>
                                          </p:val>
                                        </p:tav>
                                        <p:tav tm="50000">
                                          <p:val>
                                            <p:clrVal>
                                              <a:schemeClr val="hlink"/>
                                            </p:clrVal>
                                          </p:val>
                                        </p:tav>
                                      </p:tavLst>
                                    </p:anim>
                                    <p:set>
                                      <p:cBhvr>
                                        <p:cTn id="30" dur="80"/>
                                        <p:tgtEl>
                                          <p:spTgt spid="102403">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102403">
                                            <p:txEl>
                                              <p:pRg st="4" end="4"/>
                                            </p:txEl>
                                          </p:spTgt>
                                        </p:tgtEl>
                                        <p:attrNameLst>
                                          <p:attrName>style.visibility</p:attrName>
                                        </p:attrNameLst>
                                      </p:cBhvr>
                                      <p:to>
                                        <p:strVal val="visible"/>
                                      </p:to>
                                    </p:set>
                                    <p:anim calcmode="discrete" valueType="clr">
                                      <p:cBhvr override="childStyle">
                                        <p:cTn id="35" dur="80"/>
                                        <p:tgtEl>
                                          <p:spTgt spid="10240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02403">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102403">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102403">
                                            <p:txEl>
                                              <p:pRg st="5" end="5"/>
                                            </p:txEl>
                                          </p:spTgt>
                                        </p:tgtEl>
                                        <p:attrNameLst>
                                          <p:attrName>style.visibility</p:attrName>
                                        </p:attrNameLst>
                                      </p:cBhvr>
                                      <p:to>
                                        <p:strVal val="visible"/>
                                      </p:to>
                                    </p:set>
                                    <p:anim calcmode="discrete" valueType="clr">
                                      <p:cBhvr override="childStyle">
                                        <p:cTn id="42" dur="80"/>
                                        <p:tgtEl>
                                          <p:spTgt spid="10240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102403">
                                            <p:txEl>
                                              <p:pRg st="5" end="5"/>
                                            </p:txEl>
                                          </p:spTgt>
                                        </p:tgtEl>
                                        <p:attrNameLst>
                                          <p:attrName>fillcolor</p:attrName>
                                        </p:attrNameLst>
                                      </p:cBhvr>
                                      <p:tavLst>
                                        <p:tav tm="0">
                                          <p:val>
                                            <p:clrVal>
                                              <a:schemeClr val="accent2"/>
                                            </p:clrVal>
                                          </p:val>
                                        </p:tav>
                                        <p:tav tm="50000">
                                          <p:val>
                                            <p:clrVal>
                                              <a:schemeClr val="hlink"/>
                                            </p:clrVal>
                                          </p:val>
                                        </p:tav>
                                      </p:tavLst>
                                    </p:anim>
                                    <p:set>
                                      <p:cBhvr>
                                        <p:cTn id="44" dur="80"/>
                                        <p:tgtEl>
                                          <p:spTgt spid="102403">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dirty="0"/>
              <a:t>Sample </a:t>
            </a:r>
            <a:r>
              <a:rPr lang="en-US" dirty="0" smtClean="0"/>
              <a:t>Income Statement</a:t>
            </a:r>
            <a:endParaRPr lang="en-US" dirty="0"/>
          </a:p>
        </p:txBody>
      </p:sp>
      <p:graphicFrame>
        <p:nvGraphicFramePr>
          <p:cNvPr id="38024" name="Group 136"/>
          <p:cNvGraphicFramePr>
            <a:graphicFrameLocks noGrp="1"/>
          </p:cNvGraphicFramePr>
          <p:nvPr>
            <p:ph type="tbl" idx="1"/>
          </p:nvPr>
        </p:nvGraphicFramePr>
        <p:xfrm>
          <a:off x="1928813" y="1879600"/>
          <a:ext cx="6527800" cy="4186241"/>
        </p:xfrm>
        <a:graphic>
          <a:graphicData uri="http://schemas.openxmlformats.org/drawingml/2006/table">
            <a:tbl>
              <a:tblPr/>
              <a:tblGrid>
                <a:gridCol w="4010025"/>
                <a:gridCol w="2517775"/>
              </a:tblGrid>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Revenues</a:t>
                      </a:r>
                    </a:p>
                  </a:txBody>
                  <a:tcPr horzOverflow="overflow">
                    <a:lnL w="28575" cap="flat" cmpd="sng" algn="ctr">
                      <a:solidFill>
                        <a:schemeClr val="tx1"/>
                      </a:solidFill>
                      <a:prstDash val="solid"/>
                      <a:round/>
                      <a:headEnd type="none" w="sm" len="sm"/>
                      <a:tailEnd type="none" w="sm" len="sm"/>
                    </a:lnL>
                    <a:lnR>
                      <a:noFill/>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5,000</a:t>
                      </a:r>
                    </a:p>
                  </a:txBody>
                  <a:tcPr horzOverflow="overflow">
                    <a:lnL>
                      <a:noFill/>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Cost of Goods Sold</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(2,006)</a:t>
                      </a: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377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Expenses</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(1,740)</a:t>
                      </a: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Depreciation</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(116)</a:t>
                      </a:r>
                    </a:p>
                  </a:txBody>
                  <a:tcPr horzOverflow="overflow">
                    <a:lnL>
                      <a:noFill/>
                    </a:lnL>
                    <a:lnR w="28575"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377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EBIT</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1,138</a:t>
                      </a:r>
                    </a:p>
                  </a:txBody>
                  <a:tcPr horzOverflow="overflow">
                    <a:lnL>
                      <a:noFill/>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Interest Expense</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(7)</a:t>
                      </a:r>
                    </a:p>
                  </a:txBody>
                  <a:tcPr horzOverflow="overflow">
                    <a:lnL>
                      <a:noFill/>
                    </a:lnL>
                    <a:lnR w="28575"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Taxable Income</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1,131</a:t>
                      </a:r>
                    </a:p>
                  </a:txBody>
                  <a:tcPr horzOverflow="overflow">
                    <a:lnL>
                      <a:noFill/>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Taxes</a:t>
                      </a:r>
                    </a:p>
                  </a:txBody>
                  <a:tcPr marT="0" marB="0"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(442)</a:t>
                      </a:r>
                    </a:p>
                  </a:txBody>
                  <a:tcPr horzOverflow="overflow">
                    <a:lnL>
                      <a:noFill/>
                    </a:lnL>
                    <a:lnR w="28575"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377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Net Income</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689</a:t>
                      </a:r>
                    </a:p>
                  </a:txBody>
                  <a:tcPr horzOverflow="overflow">
                    <a:lnL>
                      <a:noFill/>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EPS</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3.61</a:t>
                      </a: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Dividends per share</a:t>
                      </a:r>
                    </a:p>
                  </a:txBody>
                  <a:tcPr horzOverflow="overflow">
                    <a:lnL w="28575" cap="flat" cmpd="sng" algn="ctr">
                      <a:solidFill>
                        <a:schemeClr val="tx1"/>
                      </a:solidFill>
                      <a:prstDash val="solid"/>
                      <a:round/>
                      <a:headEnd type="none" w="sm" len="sm"/>
                      <a:tailEnd type="none" w="sm" len="sm"/>
                    </a:lnL>
                    <a:lnR>
                      <a:noFill/>
                    </a:lnR>
                    <a:lnT>
                      <a:noFill/>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1.08</a:t>
                      </a:r>
                    </a:p>
                  </a:txBody>
                  <a:tcPr horzOverflow="overflow">
                    <a:lnL>
                      <a:noFill/>
                    </a:lnL>
                    <a:lnR w="28575" cap="flat" cmpd="sng" algn="ctr">
                      <a:solidFill>
                        <a:schemeClr val="tx1"/>
                      </a:solidFill>
                      <a:prstDash val="solid"/>
                      <a:round/>
                      <a:headEnd type="none" w="sm" len="sm"/>
                      <a:tailEnd type="none" w="sm" len="sm"/>
                    </a:lnR>
                    <a:lnT>
                      <a:noFill/>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r>
            </a:tbl>
          </a:graphicData>
        </a:graphic>
      </p:graphicFrame>
      <p:sp>
        <p:nvSpPr>
          <p:cNvPr id="42" name="Slide Number Placeholder 5"/>
          <p:cNvSpPr>
            <a:spLocks noGrp="1"/>
          </p:cNvSpPr>
          <p:nvPr>
            <p:ph type="sldNum" sz="quarter" idx="12"/>
          </p:nvPr>
        </p:nvSpPr>
        <p:spPr/>
        <p:txBody>
          <a:bodyPr/>
          <a:lstStyle/>
          <a:p>
            <a:fld id="{EC7F178E-CDEC-437D-A1B8-19DA5D45AC76}" type="slidenum">
              <a:rPr lang="en-US"/>
              <a:pPr/>
              <a:t>2</a:t>
            </a:fld>
            <a:endParaRPr lang="en-US"/>
          </a:p>
        </p:txBody>
      </p:sp>
      <p:sp>
        <p:nvSpPr>
          <p:cNvPr id="38009" name="Text Box 121"/>
          <p:cNvSpPr txBox="1">
            <a:spLocks noChangeArrowheads="1"/>
          </p:cNvSpPr>
          <p:nvPr/>
        </p:nvSpPr>
        <p:spPr bwMode="auto">
          <a:xfrm>
            <a:off x="1981200" y="1371600"/>
            <a:ext cx="6096000" cy="457200"/>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solidFill>
                  <a:schemeClr val="bg1"/>
                </a:solidFill>
                <a:latin typeface="Times New Roman" pitchFamily="18" charset="0"/>
              </a:rPr>
              <a:t>Numbers in millions, except EPS &amp; DPS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416FD610-5835-4FDC-AF73-A5CB17811E50}" type="slidenum">
              <a:rPr lang="en-US"/>
              <a:pPr/>
              <a:t>29</a:t>
            </a:fld>
            <a:endParaRPr lang="en-US"/>
          </a:p>
        </p:txBody>
      </p:sp>
      <p:sp>
        <p:nvSpPr>
          <p:cNvPr id="6147" name="Rectangle 2"/>
          <p:cNvSpPr>
            <a:spLocks noGrp="1" noChangeArrowheads="1"/>
          </p:cNvSpPr>
          <p:nvPr>
            <p:ph type="title"/>
          </p:nvPr>
        </p:nvSpPr>
        <p:spPr/>
        <p:txBody>
          <a:bodyPr/>
          <a:lstStyle/>
          <a:p>
            <a:pPr eaLnBrk="1" hangingPunct="1"/>
            <a:r>
              <a:rPr lang="en-US" smtClean="0"/>
              <a:t>The Story of Enron</a:t>
            </a:r>
          </a:p>
        </p:txBody>
      </p:sp>
      <p:sp>
        <p:nvSpPr>
          <p:cNvPr id="6148" name="Rectangle 3"/>
          <p:cNvSpPr>
            <a:spLocks noGrp="1" noChangeArrowheads="1"/>
          </p:cNvSpPr>
          <p:nvPr>
            <p:ph type="body" idx="1"/>
          </p:nvPr>
        </p:nvSpPr>
        <p:spPr/>
        <p:txBody>
          <a:bodyPr>
            <a:normAutofit lnSpcReduction="10000"/>
          </a:bodyPr>
          <a:lstStyle/>
          <a:p>
            <a:pPr marL="609600" indent="-609600" eaLnBrk="1" hangingPunct="1">
              <a:lnSpc>
                <a:spcPct val="90000"/>
              </a:lnSpc>
              <a:buFontTx/>
              <a:buNone/>
            </a:pPr>
            <a:r>
              <a:rPr lang="en-US" sz="2800" smtClean="0"/>
              <a:t>Enron - a natural gas, natural gas liquids, electricity, exploration and production, operator of power plants and natural gas pipelines.</a:t>
            </a:r>
            <a:r>
              <a:rPr lang="en-US" sz="2800" smtClean="0">
                <a:latin typeface="Arial" charset="0"/>
              </a:rPr>
              <a:t/>
            </a:r>
            <a:br>
              <a:rPr lang="en-US" sz="2800" smtClean="0">
                <a:latin typeface="Arial" charset="0"/>
              </a:rPr>
            </a:br>
            <a:endParaRPr lang="en-US" sz="2800" smtClean="0">
              <a:latin typeface="Arial" charset="0"/>
            </a:endParaRPr>
          </a:p>
          <a:p>
            <a:pPr marL="609600" indent="-609600" eaLnBrk="1" hangingPunct="1">
              <a:lnSpc>
                <a:spcPct val="90000"/>
              </a:lnSpc>
              <a:buFontTx/>
              <a:buNone/>
            </a:pPr>
            <a:r>
              <a:rPr lang="en-US" sz="2800" smtClean="0"/>
              <a:t>Enron stock price fell from $75 to nothing due to bankruptcy. One aspect of their collapse was the way they managed to keep debt off their balance sheet and hid commitments to honor the debt. Without full disclosure, no one knew the true situation.</a:t>
            </a:r>
          </a:p>
          <a:p>
            <a:pPr marL="609600" indent="-609600" eaLnBrk="1" hangingPunct="1">
              <a:lnSpc>
                <a:spcPct val="90000"/>
              </a:lnSpc>
              <a:buFontTx/>
              <a:buNone/>
            </a:pPr>
            <a:endParaRPr lang="en-US" sz="2800" smtClean="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E35C1D02-5F3F-401E-99E9-9934D0A522A3}" type="slidenum">
              <a:rPr lang="en-US"/>
              <a:pPr/>
              <a:t>30</a:t>
            </a:fld>
            <a:endParaRPr lang="en-US"/>
          </a:p>
        </p:txBody>
      </p:sp>
      <p:sp>
        <p:nvSpPr>
          <p:cNvPr id="7171" name="Rectangle 2"/>
          <p:cNvSpPr>
            <a:spLocks noGrp="1" noChangeArrowheads="1"/>
          </p:cNvSpPr>
          <p:nvPr>
            <p:ph type="title"/>
          </p:nvPr>
        </p:nvSpPr>
        <p:spPr>
          <a:xfrm>
            <a:off x="0" y="609600"/>
            <a:ext cx="9144000" cy="1143000"/>
          </a:xfrm>
        </p:spPr>
        <p:txBody>
          <a:bodyPr/>
          <a:lstStyle/>
          <a:p>
            <a:pPr eaLnBrk="1" hangingPunct="1"/>
            <a:r>
              <a:rPr lang="en-US" sz="2800" smtClean="0"/>
              <a:t>Off balance sheet practice is more common than you think</a:t>
            </a:r>
          </a:p>
        </p:txBody>
      </p:sp>
      <p:sp>
        <p:nvSpPr>
          <p:cNvPr id="7172" name="Rectangle 3"/>
          <p:cNvSpPr>
            <a:spLocks noGrp="1" noChangeArrowheads="1"/>
          </p:cNvSpPr>
          <p:nvPr>
            <p:ph type="body" idx="1"/>
          </p:nvPr>
        </p:nvSpPr>
        <p:spPr/>
        <p:txBody>
          <a:bodyPr/>
          <a:lstStyle/>
          <a:p>
            <a:pPr marL="609600" indent="-609600" eaLnBrk="1" hangingPunct="1"/>
            <a:r>
              <a:rPr lang="en-US" sz="2400" smtClean="0"/>
              <a:t>Make companies and managers look good because return on capital looks better.</a:t>
            </a:r>
          </a:p>
          <a:p>
            <a:pPr marL="609600" indent="-609600" eaLnBrk="1" hangingPunct="1"/>
            <a:r>
              <a:rPr lang="en-US" sz="2400" smtClean="0"/>
              <a:t>Investors and regulators do not freak out when debt balloons.</a:t>
            </a:r>
          </a:p>
          <a:p>
            <a:pPr marL="609600" indent="-609600" eaLnBrk="1" hangingPunct="1"/>
            <a:r>
              <a:rPr lang="en-US" sz="2400" smtClean="0"/>
              <a:t>Spreads confusion</a:t>
            </a:r>
          </a:p>
          <a:p>
            <a:pPr marL="609600" indent="-609600" eaLnBrk="1" hangingPunct="1"/>
            <a:r>
              <a:rPr lang="en-US" sz="2400" smtClean="0"/>
              <a:t>These off balance sheet debt obligations are typically triggered (parent requited to pay debt) if stock falls bellow a certain level or its debt is downgraded.  </a:t>
            </a:r>
          </a:p>
          <a:p>
            <a:pPr marL="609600" indent="-609600" eaLnBrk="1" hangingPunct="1"/>
            <a:r>
              <a:rPr lang="en-US" sz="2400" smtClean="0"/>
              <a:t>That is why the SEC is taking care of these issues.</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5" name="Rectangle 3"/>
          <p:cNvSpPr>
            <a:spLocks noGrp="1" noChangeArrowheads="1"/>
          </p:cNvSpPr>
          <p:nvPr>
            <p:ph idx="1"/>
          </p:nvPr>
        </p:nvSpPr>
        <p:spPr/>
        <p:txBody>
          <a:bodyPr/>
          <a:lstStyle/>
          <a:p>
            <a:r>
              <a:rPr lang="en-US" sz="2400" dirty="0" smtClean="0"/>
              <a:t>How </a:t>
            </a:r>
            <a:r>
              <a:rPr lang="en-US" sz="2400" dirty="0"/>
              <a:t>do you standardize balance sheets and income statements and why is standardization useful?</a:t>
            </a:r>
          </a:p>
          <a:p>
            <a:r>
              <a:rPr lang="en-US" sz="2400" dirty="0"/>
              <a:t>What are the major categories of ratios and </a:t>
            </a:r>
            <a:r>
              <a:rPr lang="en-US" sz="2400" dirty="0" smtClean="0"/>
              <a:t>what are they good for?</a:t>
            </a:r>
            <a:endParaRPr lang="en-US" sz="2400" dirty="0"/>
          </a:p>
          <a:p>
            <a:r>
              <a:rPr lang="en-US" sz="2400" dirty="0"/>
              <a:t>What are some of the problems associated with financial statement analysis?</a:t>
            </a:r>
          </a:p>
        </p:txBody>
      </p:sp>
      <p:sp>
        <p:nvSpPr>
          <p:cNvPr id="6" name="Slide Number Placeholder 5"/>
          <p:cNvSpPr>
            <a:spLocks noGrp="1"/>
          </p:cNvSpPr>
          <p:nvPr>
            <p:ph type="sldNum" sz="quarter" idx="12"/>
          </p:nvPr>
        </p:nvSpPr>
        <p:spPr/>
        <p:txBody>
          <a:bodyPr/>
          <a:lstStyle/>
          <a:p>
            <a:fld id="{66224FA4-1111-459A-B4E1-816F15109FD6}" type="slidenum">
              <a:rPr lang="en-US"/>
              <a:pPr/>
              <a:t>31</a:t>
            </a:fld>
            <a:endParaRPr lang="en-US"/>
          </a:p>
        </p:txBody>
      </p:sp>
      <p:sp>
        <p:nvSpPr>
          <p:cNvPr id="79874" name="Rectangle 2"/>
          <p:cNvSpPr>
            <a:spLocks noGrp="1" noChangeArrowheads="1"/>
          </p:cNvSpPr>
          <p:nvPr>
            <p:ph type="title"/>
          </p:nvPr>
        </p:nvSpPr>
        <p:spPr/>
        <p:txBody>
          <a:bodyPr/>
          <a:lstStyle/>
          <a:p>
            <a:r>
              <a:rPr lang="en-US"/>
              <a:t>Quick Quiz</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 calcmode="lin" valueType="num">
                                      <p:cBhvr additive="base">
                                        <p:cTn id="7" dur="500" fill="hold"/>
                                        <p:tgtEl>
                                          <p:spTgt spid="798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87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987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9875">
                                            <p:txEl>
                                              <p:pRg st="1" end="1"/>
                                            </p:txEl>
                                          </p:spTgt>
                                        </p:tgtEl>
                                        <p:attrNameLst>
                                          <p:attrName>style.visibility</p:attrName>
                                        </p:attrNameLst>
                                      </p:cBhvr>
                                      <p:to>
                                        <p:strVal val="visible"/>
                                      </p:to>
                                    </p:set>
                                    <p:anim calcmode="lin" valueType="num">
                                      <p:cBhvr additive="base">
                                        <p:cTn id="13" dur="500" fill="hold"/>
                                        <p:tgtEl>
                                          <p:spTgt spid="798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987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987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9875">
                                            <p:txEl>
                                              <p:pRg st="2" end="2"/>
                                            </p:txEl>
                                          </p:spTgt>
                                        </p:tgtEl>
                                        <p:attrNameLst>
                                          <p:attrName>style.visibility</p:attrName>
                                        </p:attrNameLst>
                                      </p:cBhvr>
                                      <p:to>
                                        <p:strVal val="visible"/>
                                      </p:to>
                                    </p:set>
                                    <p:anim calcmode="lin" valueType="num">
                                      <p:cBhvr additive="base">
                                        <p:cTn id="19" dur="500" fill="hold"/>
                                        <p:tgtEl>
                                          <p:spTgt spid="798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987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9875">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7" name="Rectangle 3"/>
          <p:cNvSpPr>
            <a:spLocks noGrp="1" noChangeArrowheads="1"/>
          </p:cNvSpPr>
          <p:nvPr>
            <p:ph idx="1"/>
          </p:nvPr>
        </p:nvSpPr>
        <p:spPr/>
        <p:txBody>
          <a:bodyPr/>
          <a:lstStyle/>
          <a:p>
            <a:r>
              <a:rPr lang="en-US"/>
              <a:t>XYZ Corporation has the following financial information for the previous year:</a:t>
            </a:r>
          </a:p>
          <a:p>
            <a:r>
              <a:rPr lang="en-US"/>
              <a:t>Sales: $8M, PM = 8%, CA = $2M, FA = $6M, NWC = $1M, LTD = $3M</a:t>
            </a:r>
          </a:p>
          <a:p>
            <a:r>
              <a:rPr lang="en-US"/>
              <a:t>Compute the ROE using the DuPont Analysis.</a:t>
            </a:r>
          </a:p>
        </p:txBody>
      </p:sp>
      <p:sp>
        <p:nvSpPr>
          <p:cNvPr id="6" name="Slide Number Placeholder 5"/>
          <p:cNvSpPr>
            <a:spLocks noGrp="1"/>
          </p:cNvSpPr>
          <p:nvPr>
            <p:ph type="sldNum" sz="quarter" idx="12"/>
          </p:nvPr>
        </p:nvSpPr>
        <p:spPr/>
        <p:txBody>
          <a:bodyPr/>
          <a:lstStyle/>
          <a:p>
            <a:fld id="{8852A65D-A097-4965-A3BA-9E27469356BF}" type="slidenum">
              <a:rPr lang="en-US"/>
              <a:pPr/>
              <a:t>32</a:t>
            </a:fld>
            <a:endParaRPr lang="en-US"/>
          </a:p>
        </p:txBody>
      </p:sp>
      <p:sp>
        <p:nvSpPr>
          <p:cNvPr id="123906" name="Rectangle 2"/>
          <p:cNvSpPr>
            <a:spLocks noGrp="1" noChangeArrowheads="1"/>
          </p:cNvSpPr>
          <p:nvPr>
            <p:ph type="title"/>
          </p:nvPr>
        </p:nvSpPr>
        <p:spPr/>
        <p:txBody>
          <a:bodyPr/>
          <a:lstStyle/>
          <a:p>
            <a:r>
              <a:rPr lang="en-US"/>
              <a:t>Comprehensive Problem</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ACDE34A4-E8CF-4924-A9BD-E7E12F09123F}" type="slidenum">
              <a:rPr lang="en-US"/>
              <a:pPr/>
              <a:t>33</a:t>
            </a:fld>
            <a:endParaRPr lang="en-US"/>
          </a:p>
        </p:txBody>
      </p:sp>
      <p:sp>
        <p:nvSpPr>
          <p:cNvPr id="9219" name="Rectangle 2"/>
          <p:cNvSpPr>
            <a:spLocks noGrp="1" noChangeArrowheads="1"/>
          </p:cNvSpPr>
          <p:nvPr>
            <p:ph type="title"/>
          </p:nvPr>
        </p:nvSpPr>
        <p:spPr>
          <a:xfrm>
            <a:off x="476250" y="346075"/>
            <a:ext cx="8572500" cy="747713"/>
          </a:xfrm>
          <a:noFill/>
          <a:ln>
            <a:solidFill>
              <a:srgbClr val="297373"/>
            </a:solidFill>
          </a:ln>
        </p:spPr>
        <p:txBody>
          <a:bodyPr>
            <a:normAutofit fontScale="90000"/>
          </a:bodyPr>
          <a:lstStyle/>
          <a:p>
            <a:pPr defTabSz="804863" eaLnBrk="1" hangingPunct="1"/>
            <a:r>
              <a:rPr lang="en-US" sz="6000" smtClean="0"/>
              <a:t>Working Capital</a:t>
            </a:r>
          </a:p>
        </p:txBody>
      </p:sp>
      <p:sp>
        <p:nvSpPr>
          <p:cNvPr id="9220" name="Rectangle 3"/>
          <p:cNvSpPr>
            <a:spLocks noGrp="1" noChangeArrowheads="1"/>
          </p:cNvSpPr>
          <p:nvPr>
            <p:ph type="body" idx="1"/>
          </p:nvPr>
        </p:nvSpPr>
        <p:spPr>
          <a:xfrm>
            <a:off x="476250" y="1300163"/>
            <a:ext cx="8572500" cy="5559425"/>
          </a:xfrm>
          <a:noFill/>
          <a:ln>
            <a:solidFill>
              <a:srgbClr val="297373"/>
            </a:solidFill>
          </a:ln>
        </p:spPr>
        <p:txBody>
          <a:bodyPr/>
          <a:lstStyle/>
          <a:p>
            <a:pPr marL="285750" indent="-285750" defTabSz="804863" eaLnBrk="1" hangingPunct="1">
              <a:lnSpc>
                <a:spcPct val="80000"/>
              </a:lnSpc>
            </a:pPr>
            <a:r>
              <a:rPr lang="en-US" sz="2800" smtClean="0"/>
              <a:t>A Simple Cycle of Operations:</a:t>
            </a:r>
          </a:p>
        </p:txBody>
      </p:sp>
      <p:grpSp>
        <p:nvGrpSpPr>
          <p:cNvPr id="2" name="Group 4"/>
          <p:cNvGrpSpPr>
            <a:grpSpLocks/>
          </p:cNvGrpSpPr>
          <p:nvPr/>
        </p:nvGrpSpPr>
        <p:grpSpPr bwMode="auto">
          <a:xfrm>
            <a:off x="476250" y="1855788"/>
            <a:ext cx="8572500" cy="3675062"/>
            <a:chOff x="288" y="1316"/>
            <a:chExt cx="5184" cy="2037"/>
          </a:xfrm>
        </p:grpSpPr>
        <p:grpSp>
          <p:nvGrpSpPr>
            <p:cNvPr id="3" name="Group 5"/>
            <p:cNvGrpSpPr>
              <a:grpSpLocks/>
            </p:cNvGrpSpPr>
            <p:nvPr/>
          </p:nvGrpSpPr>
          <p:grpSpPr bwMode="auto">
            <a:xfrm>
              <a:off x="288" y="1316"/>
              <a:ext cx="5184" cy="2037"/>
              <a:chOff x="288" y="1316"/>
              <a:chExt cx="5184" cy="2037"/>
            </a:xfrm>
          </p:grpSpPr>
          <p:sp>
            <p:nvSpPr>
              <p:cNvPr id="9235" name="Text Box 6"/>
              <p:cNvSpPr txBox="1">
                <a:spLocks noChangeArrowheads="1"/>
              </p:cNvSpPr>
              <p:nvPr/>
            </p:nvSpPr>
            <p:spPr bwMode="auto">
              <a:xfrm>
                <a:off x="288" y="3088"/>
                <a:ext cx="5184" cy="265"/>
              </a:xfrm>
              <a:prstGeom prst="rect">
                <a:avLst/>
              </a:prstGeom>
              <a:noFill/>
              <a:ln w="9525">
                <a:noFill/>
                <a:miter lim="800000"/>
                <a:headEnd/>
                <a:tailEnd/>
              </a:ln>
            </p:spPr>
            <p:txBody>
              <a:bodyPr lIns="98764" tIns="49382" rIns="98764" bIns="49382">
                <a:spAutoFit/>
              </a:bodyPr>
              <a:lstStyle/>
              <a:p>
                <a:pPr marL="614363" lvl="1" indent="-300038" defTabSz="987425">
                  <a:lnSpc>
                    <a:spcPct val="90000"/>
                  </a:lnSpc>
                  <a:buSzPct val="60000"/>
                  <a:buFont typeface="Wingdings" pitchFamily="2" charset="2"/>
                  <a:buNone/>
                </a:pPr>
                <a:endParaRPr lang="en-US" sz="2600">
                  <a:latin typeface="Arial" charset="0"/>
                </a:endParaRPr>
              </a:p>
            </p:txBody>
          </p:sp>
          <p:grpSp>
            <p:nvGrpSpPr>
              <p:cNvPr id="4" name="Group 7"/>
              <p:cNvGrpSpPr>
                <a:grpSpLocks/>
              </p:cNvGrpSpPr>
              <p:nvPr/>
            </p:nvGrpSpPr>
            <p:grpSpPr bwMode="auto">
              <a:xfrm>
                <a:off x="2102" y="1316"/>
                <a:ext cx="1555" cy="455"/>
                <a:chOff x="2102" y="1419"/>
                <a:chExt cx="1555" cy="455"/>
              </a:xfrm>
            </p:grpSpPr>
            <p:sp>
              <p:nvSpPr>
                <p:cNvPr id="9238" name="Text Box 8"/>
                <p:cNvSpPr txBox="1">
                  <a:spLocks noChangeArrowheads="1"/>
                </p:cNvSpPr>
                <p:nvPr/>
              </p:nvSpPr>
              <p:spPr bwMode="auto">
                <a:xfrm>
                  <a:off x="2102" y="1419"/>
                  <a:ext cx="1555" cy="455"/>
                </a:xfrm>
                <a:prstGeom prst="rect">
                  <a:avLst/>
                </a:prstGeom>
                <a:solidFill>
                  <a:schemeClr val="accent1"/>
                </a:solidFill>
                <a:ln w="9525">
                  <a:solidFill>
                    <a:schemeClr val="tx1"/>
                  </a:solidFill>
                  <a:miter lim="800000"/>
                  <a:headEnd/>
                  <a:tailEnd/>
                </a:ln>
              </p:spPr>
              <p:txBody>
                <a:bodyPr lIns="0" tIns="49382" rIns="0" bIns="49382"/>
                <a:lstStyle/>
                <a:p>
                  <a:pPr algn="ctr" defTabSz="987425">
                    <a:spcBef>
                      <a:spcPct val="50000"/>
                    </a:spcBef>
                  </a:pPr>
                  <a:r>
                    <a:rPr lang="en-US" sz="2200" b="1">
                      <a:solidFill>
                        <a:schemeClr val="accent1"/>
                      </a:solidFill>
                      <a:latin typeface="Arial" charset="0"/>
                    </a:rPr>
                    <a:t>CASH</a:t>
                  </a:r>
                </a:p>
              </p:txBody>
            </p:sp>
            <p:sp>
              <p:nvSpPr>
                <p:cNvPr id="9239" name="Rectangle 9"/>
                <p:cNvSpPr>
                  <a:spLocks noChangeArrowheads="1"/>
                </p:cNvSpPr>
                <p:nvPr/>
              </p:nvSpPr>
              <p:spPr bwMode="auto">
                <a:xfrm>
                  <a:off x="2594" y="1521"/>
                  <a:ext cx="571" cy="250"/>
                </a:xfrm>
                <a:prstGeom prst="rect">
                  <a:avLst/>
                </a:prstGeom>
                <a:solidFill>
                  <a:schemeClr val="accent1"/>
                </a:solidFill>
                <a:ln w="9525">
                  <a:noFill/>
                  <a:miter lim="800000"/>
                  <a:headEnd/>
                  <a:tailEnd/>
                </a:ln>
              </p:spPr>
              <p:txBody>
                <a:bodyPr wrap="none" lIns="98764" tIns="49382" rIns="98764" bIns="49382">
                  <a:spAutoFit/>
                </a:bodyPr>
                <a:lstStyle/>
                <a:p>
                  <a:pPr defTabSz="987425">
                    <a:spcBef>
                      <a:spcPct val="50000"/>
                    </a:spcBef>
                  </a:pPr>
                  <a:r>
                    <a:rPr lang="en-US" sz="2200" b="1">
                      <a:latin typeface="Arial" charset="0"/>
                    </a:rPr>
                    <a:t>CASH</a:t>
                  </a:r>
                </a:p>
              </p:txBody>
            </p:sp>
          </p:grpSp>
          <p:cxnSp>
            <p:nvCxnSpPr>
              <p:cNvPr id="9237" name="AutoShape 10"/>
              <p:cNvCxnSpPr>
                <a:cxnSpLocks noChangeShapeType="1"/>
                <a:stCxn id="9238" idx="3"/>
                <a:endCxn id="9234" idx="0"/>
              </p:cNvCxnSpPr>
              <p:nvPr/>
            </p:nvCxnSpPr>
            <p:spPr bwMode="auto">
              <a:xfrm>
                <a:off x="3657" y="1544"/>
                <a:ext cx="972" cy="428"/>
              </a:xfrm>
              <a:prstGeom prst="curvedConnector2">
                <a:avLst/>
              </a:prstGeom>
              <a:noFill/>
              <a:ln w="28575">
                <a:solidFill>
                  <a:schemeClr val="tx1"/>
                </a:solidFill>
                <a:round/>
                <a:headEnd/>
                <a:tailEnd type="stealth" w="lg" len="lg"/>
              </a:ln>
            </p:spPr>
          </p:cxnSp>
        </p:grpSp>
        <p:sp>
          <p:nvSpPr>
            <p:cNvPr id="9234" name="Text Box 11"/>
            <p:cNvSpPr txBox="1">
              <a:spLocks noChangeArrowheads="1"/>
            </p:cNvSpPr>
            <p:nvPr/>
          </p:nvSpPr>
          <p:spPr bwMode="auto">
            <a:xfrm>
              <a:off x="3851" y="1972"/>
              <a:ext cx="1555" cy="455"/>
            </a:xfrm>
            <a:prstGeom prst="rect">
              <a:avLst/>
            </a:prstGeom>
            <a:solidFill>
              <a:srgbClr val="FFCCFF"/>
            </a:solidFill>
            <a:ln w="9525">
              <a:solidFill>
                <a:schemeClr val="tx1"/>
              </a:solidFill>
              <a:miter lim="800000"/>
              <a:headEnd/>
              <a:tailEnd/>
            </a:ln>
          </p:spPr>
          <p:txBody>
            <a:bodyPr lIns="0" tIns="49382" rIns="0" bIns="49382"/>
            <a:lstStyle/>
            <a:p>
              <a:pPr algn="ctr" defTabSz="987425">
                <a:spcBef>
                  <a:spcPct val="50000"/>
                </a:spcBef>
              </a:pPr>
              <a:r>
                <a:rPr lang="en-US" sz="2200" b="1">
                  <a:latin typeface="Arial" charset="0"/>
                </a:rPr>
                <a:t>RAW MATERIALS INVENTORY</a:t>
              </a:r>
            </a:p>
          </p:txBody>
        </p:sp>
      </p:grpSp>
      <p:grpSp>
        <p:nvGrpSpPr>
          <p:cNvPr id="5" name="Group 12"/>
          <p:cNvGrpSpPr>
            <a:grpSpLocks/>
          </p:cNvGrpSpPr>
          <p:nvPr/>
        </p:nvGrpSpPr>
        <p:grpSpPr bwMode="auto">
          <a:xfrm>
            <a:off x="476250" y="3040063"/>
            <a:ext cx="8572500" cy="3313112"/>
            <a:chOff x="288" y="1972"/>
            <a:chExt cx="5184" cy="1837"/>
          </a:xfrm>
        </p:grpSpPr>
        <p:sp>
          <p:nvSpPr>
            <p:cNvPr id="9226" name="Text Box 13"/>
            <p:cNvSpPr txBox="1">
              <a:spLocks noChangeArrowheads="1"/>
            </p:cNvSpPr>
            <p:nvPr/>
          </p:nvSpPr>
          <p:spPr bwMode="auto">
            <a:xfrm>
              <a:off x="2102" y="2575"/>
              <a:ext cx="1555" cy="455"/>
            </a:xfrm>
            <a:prstGeom prst="rect">
              <a:avLst/>
            </a:prstGeom>
            <a:solidFill>
              <a:srgbClr val="CCFF99"/>
            </a:solidFill>
            <a:ln w="9525">
              <a:solidFill>
                <a:schemeClr val="tx1"/>
              </a:solidFill>
              <a:miter lim="800000"/>
              <a:headEnd/>
              <a:tailEnd/>
            </a:ln>
          </p:spPr>
          <p:txBody>
            <a:bodyPr lIns="0" tIns="49382" rIns="0" bIns="49382"/>
            <a:lstStyle/>
            <a:p>
              <a:pPr algn="ctr" defTabSz="987425">
                <a:spcBef>
                  <a:spcPct val="50000"/>
                </a:spcBef>
              </a:pPr>
              <a:r>
                <a:rPr lang="en-US" sz="2200" b="1">
                  <a:latin typeface="Arial" charset="0"/>
                </a:rPr>
                <a:t>FINISHED GOODS INVENTORY</a:t>
              </a:r>
            </a:p>
          </p:txBody>
        </p:sp>
        <p:grpSp>
          <p:nvGrpSpPr>
            <p:cNvPr id="6" name="Group 14"/>
            <p:cNvGrpSpPr>
              <a:grpSpLocks/>
            </p:cNvGrpSpPr>
            <p:nvPr/>
          </p:nvGrpSpPr>
          <p:grpSpPr bwMode="auto">
            <a:xfrm>
              <a:off x="338" y="1972"/>
              <a:ext cx="1555" cy="455"/>
              <a:chOff x="442" y="1744"/>
              <a:chExt cx="1555" cy="455"/>
            </a:xfrm>
          </p:grpSpPr>
          <p:sp>
            <p:nvSpPr>
              <p:cNvPr id="9231" name="Text Box 15"/>
              <p:cNvSpPr txBox="1">
                <a:spLocks noChangeArrowheads="1"/>
              </p:cNvSpPr>
              <p:nvPr/>
            </p:nvSpPr>
            <p:spPr bwMode="auto">
              <a:xfrm>
                <a:off x="442" y="1744"/>
                <a:ext cx="1555" cy="455"/>
              </a:xfrm>
              <a:prstGeom prst="rect">
                <a:avLst/>
              </a:prstGeom>
              <a:solidFill>
                <a:srgbClr val="99FF99"/>
              </a:solidFill>
              <a:ln w="9525">
                <a:solidFill>
                  <a:schemeClr val="tx1"/>
                </a:solidFill>
                <a:miter lim="800000"/>
                <a:headEnd/>
                <a:tailEnd/>
              </a:ln>
            </p:spPr>
            <p:txBody>
              <a:bodyPr lIns="0" tIns="49382" rIns="0" bIns="49382"/>
              <a:lstStyle/>
              <a:p>
                <a:pPr algn="ctr" defTabSz="987425">
                  <a:spcBef>
                    <a:spcPct val="50000"/>
                  </a:spcBef>
                </a:pPr>
                <a:r>
                  <a:rPr lang="en-US" sz="2200" b="1">
                    <a:solidFill>
                      <a:srgbClr val="99FF99"/>
                    </a:solidFill>
                    <a:latin typeface="Arial" charset="0"/>
                  </a:rPr>
                  <a:t>RECEIVABLES</a:t>
                </a:r>
              </a:p>
            </p:txBody>
          </p:sp>
          <p:sp>
            <p:nvSpPr>
              <p:cNvPr id="9232" name="Rectangle 16"/>
              <p:cNvSpPr>
                <a:spLocks noChangeArrowheads="1"/>
              </p:cNvSpPr>
              <p:nvPr/>
            </p:nvSpPr>
            <p:spPr bwMode="auto">
              <a:xfrm>
                <a:off x="591" y="1847"/>
                <a:ext cx="1257" cy="250"/>
              </a:xfrm>
              <a:prstGeom prst="rect">
                <a:avLst/>
              </a:prstGeom>
              <a:noFill/>
              <a:ln w="9525">
                <a:noFill/>
                <a:miter lim="800000"/>
                <a:headEnd/>
                <a:tailEnd/>
              </a:ln>
            </p:spPr>
            <p:txBody>
              <a:bodyPr wrap="none" lIns="98764" tIns="49382" rIns="98764" bIns="49382">
                <a:spAutoFit/>
              </a:bodyPr>
              <a:lstStyle/>
              <a:p>
                <a:pPr defTabSz="987425">
                  <a:spcBef>
                    <a:spcPct val="50000"/>
                  </a:spcBef>
                </a:pPr>
                <a:r>
                  <a:rPr lang="en-US" sz="2200" b="1">
                    <a:latin typeface="Arial" charset="0"/>
                  </a:rPr>
                  <a:t>RECEIVABLES</a:t>
                </a:r>
              </a:p>
            </p:txBody>
          </p:sp>
        </p:grpSp>
        <p:sp>
          <p:nvSpPr>
            <p:cNvPr id="9228" name="Text Box 17"/>
            <p:cNvSpPr txBox="1">
              <a:spLocks noChangeArrowheads="1"/>
            </p:cNvSpPr>
            <p:nvPr/>
          </p:nvSpPr>
          <p:spPr bwMode="auto">
            <a:xfrm>
              <a:off x="288" y="3544"/>
              <a:ext cx="5184" cy="265"/>
            </a:xfrm>
            <a:prstGeom prst="rect">
              <a:avLst/>
            </a:prstGeom>
            <a:noFill/>
            <a:ln w="9525">
              <a:noFill/>
              <a:miter lim="800000"/>
              <a:headEnd/>
              <a:tailEnd/>
            </a:ln>
          </p:spPr>
          <p:txBody>
            <a:bodyPr lIns="98764" tIns="49382" rIns="98764" bIns="49382">
              <a:spAutoFit/>
            </a:bodyPr>
            <a:lstStyle/>
            <a:p>
              <a:pPr marL="614363" lvl="1" indent="-300038" defTabSz="987425">
                <a:lnSpc>
                  <a:spcPct val="90000"/>
                </a:lnSpc>
                <a:buSzPct val="60000"/>
                <a:buFont typeface="Wingdings" pitchFamily="2" charset="2"/>
                <a:buNone/>
              </a:pPr>
              <a:endParaRPr lang="en-US" sz="2600">
                <a:latin typeface="Arial" charset="0"/>
              </a:endParaRPr>
            </a:p>
          </p:txBody>
        </p:sp>
        <p:cxnSp>
          <p:nvCxnSpPr>
            <p:cNvPr id="9229" name="AutoShape 18"/>
            <p:cNvCxnSpPr>
              <a:cxnSpLocks noChangeShapeType="1"/>
              <a:stCxn id="9234" idx="2"/>
              <a:endCxn id="9226" idx="3"/>
            </p:cNvCxnSpPr>
            <p:nvPr/>
          </p:nvCxnSpPr>
          <p:spPr bwMode="auto">
            <a:xfrm rot="5400000">
              <a:off x="3955" y="2129"/>
              <a:ext cx="376" cy="972"/>
            </a:xfrm>
            <a:prstGeom prst="curvedConnector2">
              <a:avLst/>
            </a:prstGeom>
            <a:noFill/>
            <a:ln w="28575">
              <a:solidFill>
                <a:schemeClr val="tx1"/>
              </a:solidFill>
              <a:round/>
              <a:headEnd/>
              <a:tailEnd type="stealth" w="lg" len="lg"/>
            </a:ln>
          </p:spPr>
        </p:cxnSp>
        <p:cxnSp>
          <p:nvCxnSpPr>
            <p:cNvPr id="9230" name="AutoShape 19"/>
            <p:cNvCxnSpPr>
              <a:cxnSpLocks noChangeShapeType="1"/>
              <a:stCxn id="9226" idx="1"/>
              <a:endCxn id="9231" idx="2"/>
            </p:cNvCxnSpPr>
            <p:nvPr/>
          </p:nvCxnSpPr>
          <p:spPr bwMode="auto">
            <a:xfrm rot="10800000">
              <a:off x="1116" y="2427"/>
              <a:ext cx="986" cy="376"/>
            </a:xfrm>
            <a:prstGeom prst="curvedConnector2">
              <a:avLst/>
            </a:prstGeom>
            <a:noFill/>
            <a:ln w="28575">
              <a:solidFill>
                <a:schemeClr val="tx1"/>
              </a:solidFill>
              <a:round/>
              <a:headEnd/>
              <a:tailEnd type="stealth" w="lg" len="lg"/>
            </a:ln>
          </p:spPr>
        </p:cxnSp>
      </p:grpSp>
      <p:grpSp>
        <p:nvGrpSpPr>
          <p:cNvPr id="7" name="Group 20"/>
          <p:cNvGrpSpPr>
            <a:grpSpLocks/>
          </p:cNvGrpSpPr>
          <p:nvPr/>
        </p:nvGrpSpPr>
        <p:grpSpPr bwMode="auto">
          <a:xfrm>
            <a:off x="476250" y="2266950"/>
            <a:ext cx="8572500" cy="4510088"/>
            <a:chOff x="288" y="1544"/>
            <a:chExt cx="5184" cy="2500"/>
          </a:xfrm>
        </p:grpSpPr>
        <p:sp>
          <p:nvSpPr>
            <p:cNvPr id="9224" name="Text Box 21"/>
            <p:cNvSpPr txBox="1">
              <a:spLocks noChangeArrowheads="1"/>
            </p:cNvSpPr>
            <p:nvPr/>
          </p:nvSpPr>
          <p:spPr bwMode="auto">
            <a:xfrm>
              <a:off x="288" y="3779"/>
              <a:ext cx="5184" cy="265"/>
            </a:xfrm>
            <a:prstGeom prst="rect">
              <a:avLst/>
            </a:prstGeom>
            <a:noFill/>
            <a:ln w="9525">
              <a:noFill/>
              <a:miter lim="800000"/>
              <a:headEnd/>
              <a:tailEnd/>
            </a:ln>
          </p:spPr>
          <p:txBody>
            <a:bodyPr lIns="98764" tIns="49382" rIns="98764" bIns="49382">
              <a:spAutoFit/>
            </a:bodyPr>
            <a:lstStyle/>
            <a:p>
              <a:pPr marL="614363" lvl="1" indent="-300038" defTabSz="987425">
                <a:lnSpc>
                  <a:spcPct val="90000"/>
                </a:lnSpc>
                <a:buSzPct val="60000"/>
                <a:buFont typeface="Wingdings" pitchFamily="2" charset="2"/>
                <a:buNone/>
              </a:pPr>
              <a:endParaRPr lang="en-US" sz="2600">
                <a:latin typeface="Arial" charset="0"/>
              </a:endParaRPr>
            </a:p>
          </p:txBody>
        </p:sp>
        <p:cxnSp>
          <p:nvCxnSpPr>
            <p:cNvPr id="9225" name="AutoShape 22"/>
            <p:cNvCxnSpPr>
              <a:cxnSpLocks noChangeShapeType="1"/>
            </p:cNvCxnSpPr>
            <p:nvPr/>
          </p:nvCxnSpPr>
          <p:spPr bwMode="auto">
            <a:xfrm rot="-5400000">
              <a:off x="1395" y="1265"/>
              <a:ext cx="428" cy="986"/>
            </a:xfrm>
            <a:prstGeom prst="curvedConnector2">
              <a:avLst/>
            </a:prstGeom>
            <a:noFill/>
            <a:ln w="28575">
              <a:solidFill>
                <a:schemeClr val="tx1"/>
              </a:solidFill>
              <a:round/>
              <a:headEnd/>
              <a:tailEnd type="stealth" w="lg" len="lg"/>
            </a:ln>
          </p:spPr>
        </p:cxnSp>
      </p:gr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7253E2A9-9913-4799-B682-8816FABA39AD}" type="slidenum">
              <a:rPr lang="en-US"/>
              <a:pPr/>
              <a:t>34</a:t>
            </a:fld>
            <a:endParaRPr lang="en-US"/>
          </a:p>
        </p:txBody>
      </p:sp>
      <p:pic>
        <p:nvPicPr>
          <p:cNvPr id="10243" name="Picture 2" descr="Fig107 copy"/>
          <p:cNvPicPr>
            <a:picLocks noChangeAspect="1" noChangeArrowheads="1"/>
          </p:cNvPicPr>
          <p:nvPr/>
        </p:nvPicPr>
        <p:blipFill>
          <a:blip r:embed="rId2" cstate="print"/>
          <a:srcRect/>
          <a:stretch>
            <a:fillRect/>
          </a:stretch>
        </p:blipFill>
        <p:spPr bwMode="auto">
          <a:xfrm>
            <a:off x="1111250" y="1173163"/>
            <a:ext cx="6985000" cy="47148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Assume: AVG. Inventory – 352.5; AVG AR=285; AVG AP=235; COGS=480; Sales (all on credit) = 710 – calculate </a:t>
            </a:r>
            <a:r>
              <a:rPr lang="en-US" smtClean="0"/>
              <a:t>cash cycle</a:t>
            </a:r>
            <a:r>
              <a:rPr lang="en-US" dirty="0" smtClean="0"/>
              <a:t>:</a:t>
            </a:r>
          </a:p>
          <a:p>
            <a:endParaRPr lang="en-US" dirty="0" smtClean="0"/>
          </a:p>
          <a:p>
            <a:endParaRPr lang="en-US" dirty="0"/>
          </a:p>
        </p:txBody>
      </p:sp>
      <p:sp>
        <p:nvSpPr>
          <p:cNvPr id="3" name="Slide Number Placeholder 2"/>
          <p:cNvSpPr>
            <a:spLocks noGrp="1"/>
          </p:cNvSpPr>
          <p:nvPr>
            <p:ph type="sldNum" sz="quarter" idx="12"/>
          </p:nvPr>
        </p:nvSpPr>
        <p:spPr/>
        <p:txBody>
          <a:bodyPr/>
          <a:lstStyle/>
          <a:p>
            <a:fld id="{6FF9E8A5-B224-4D15-A987-1C265C7E2DE7}" type="slidenum">
              <a:rPr lang="en-US" smtClean="0"/>
              <a:pPr/>
              <a:t>35</a:t>
            </a:fld>
            <a:endParaRPr lang="en-US"/>
          </a:p>
        </p:txBody>
      </p:sp>
      <p:sp>
        <p:nvSpPr>
          <p:cNvPr id="4" name="Title 3"/>
          <p:cNvSpPr>
            <a:spLocks noGrp="1"/>
          </p:cNvSpPr>
          <p:nvPr>
            <p:ph type="title"/>
          </p:nvPr>
        </p:nvSpPr>
        <p:spPr/>
        <p:txBody>
          <a:bodyPr>
            <a:normAutofit/>
          </a:bodyPr>
          <a:lstStyle/>
          <a:p>
            <a:r>
              <a:rPr lang="en-US" dirty="0" smtClean="0"/>
              <a:t>Calculating the cash cycle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r>
              <a:rPr lang="en-US" dirty="0"/>
              <a:t>Sample </a:t>
            </a:r>
            <a:r>
              <a:rPr lang="en-US" dirty="0" smtClean="0"/>
              <a:t>common size Income </a:t>
            </a:r>
            <a:r>
              <a:rPr lang="en-US" dirty="0"/>
              <a:t>Statement</a:t>
            </a:r>
          </a:p>
        </p:txBody>
      </p:sp>
      <p:graphicFrame>
        <p:nvGraphicFramePr>
          <p:cNvPr id="38024" name="Group 136"/>
          <p:cNvGraphicFramePr>
            <a:graphicFrameLocks noGrp="1"/>
          </p:cNvGraphicFramePr>
          <p:nvPr>
            <p:ph type="tbl" idx="1"/>
          </p:nvPr>
        </p:nvGraphicFramePr>
        <p:xfrm>
          <a:off x="1928813" y="1879600"/>
          <a:ext cx="6527799" cy="4186241"/>
        </p:xfrm>
        <a:graphic>
          <a:graphicData uri="http://schemas.openxmlformats.org/drawingml/2006/table">
            <a:tbl>
              <a:tblPr/>
              <a:tblGrid>
                <a:gridCol w="2893861"/>
                <a:gridCol w="1816969"/>
                <a:gridCol w="1816969"/>
              </a:tblGrid>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Revenues</a:t>
                      </a:r>
                    </a:p>
                  </a:txBody>
                  <a:tcPr horzOverflow="overflow">
                    <a:lnL w="28575" cap="flat" cmpd="sng" algn="ctr">
                      <a:solidFill>
                        <a:schemeClr val="tx1"/>
                      </a:solidFill>
                      <a:prstDash val="solid"/>
                      <a:round/>
                      <a:headEnd type="none" w="sm" len="sm"/>
                      <a:tailEnd type="none" w="sm" len="sm"/>
                    </a:lnL>
                    <a:lnR>
                      <a:noFill/>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rPr>
                        <a:t>5,000</a:t>
                      </a:r>
                    </a:p>
                  </a:txBody>
                  <a:tcPr horzOverflow="overflow">
                    <a:lnL>
                      <a:noFill/>
                    </a:lnL>
                    <a:lnR w="28575" cap="flat" cmpd="sng" algn="ctr">
                      <a:noFill/>
                      <a:prstDash val="solid"/>
                      <a:round/>
                      <a:headEnd type="none" w="sm" len="sm"/>
                      <a:tailEnd type="none" w="sm" len="sm"/>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rPr>
                        <a:t>100%</a:t>
                      </a:r>
                    </a:p>
                  </a:txBody>
                  <a:tcPr horzOverflow="overflow">
                    <a:lnL>
                      <a:noFill/>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Cost of Goods Sold</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(2,006)</a:t>
                      </a:r>
                    </a:p>
                  </a:txBody>
                  <a:tcPr horzOverflow="overflow">
                    <a:lnL>
                      <a:noFill/>
                    </a:lnL>
                    <a:lnR w="28575" cap="flat" cmpd="sng" algn="ctr">
                      <a:noFill/>
                      <a:prstDash val="solid"/>
                      <a:round/>
                      <a:headEnd type="none" w="sm" len="sm"/>
                      <a:tailEnd type="none" w="sm" len="sm"/>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rPr>
                        <a:t>(40.1)</a:t>
                      </a: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377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Expenses</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(1,740)</a:t>
                      </a:r>
                    </a:p>
                  </a:txBody>
                  <a:tcPr horzOverflow="overflow">
                    <a:lnL>
                      <a:noFill/>
                    </a:lnL>
                    <a:lnR w="28575" cap="flat" cmpd="sng" algn="ctr">
                      <a:noFill/>
                      <a:prstDash val="solid"/>
                      <a:round/>
                      <a:headEnd type="none" w="sm" len="sm"/>
                      <a:tailEnd type="none" w="sm" len="sm"/>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rPr>
                        <a:t>(34.8)</a:t>
                      </a: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Depreciation</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(116)</a:t>
                      </a:r>
                    </a:p>
                  </a:txBody>
                  <a:tcPr horzOverflow="overflow">
                    <a:lnL>
                      <a:noFill/>
                    </a:lnL>
                    <a:lnR w="28575" cap="flat" cmpd="sng" algn="ctr">
                      <a:no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rPr>
                        <a:t>(2.3)</a:t>
                      </a:r>
                    </a:p>
                  </a:txBody>
                  <a:tcPr horzOverflow="overflow">
                    <a:lnL>
                      <a:noFill/>
                    </a:lnL>
                    <a:lnR w="28575"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377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EBIT</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1,138</a:t>
                      </a:r>
                    </a:p>
                  </a:txBody>
                  <a:tcPr horzOverflow="overflow">
                    <a:lnL>
                      <a:noFill/>
                    </a:lnL>
                    <a:lnR w="28575" cap="flat" cmpd="sng" algn="ctr">
                      <a:no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rPr>
                        <a:t>22.8</a:t>
                      </a:r>
                    </a:p>
                  </a:txBody>
                  <a:tcPr horzOverflow="overflow">
                    <a:lnL>
                      <a:noFill/>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Interest Expense</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(7)</a:t>
                      </a:r>
                    </a:p>
                  </a:txBody>
                  <a:tcPr horzOverflow="overflow">
                    <a:lnL>
                      <a:noFill/>
                    </a:lnL>
                    <a:lnR w="28575" cap="flat" cmpd="sng" algn="ctr">
                      <a:no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rPr>
                        <a:t>(0.1)</a:t>
                      </a:r>
                    </a:p>
                  </a:txBody>
                  <a:tcPr horzOverflow="overflow">
                    <a:lnL>
                      <a:noFill/>
                    </a:lnL>
                    <a:lnR w="28575"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Taxable Income</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1,131</a:t>
                      </a:r>
                    </a:p>
                  </a:txBody>
                  <a:tcPr horzOverflow="overflow">
                    <a:lnL>
                      <a:noFill/>
                    </a:lnL>
                    <a:lnR w="28575" cap="flat" cmpd="sng" algn="ctr">
                      <a:no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rPr>
                        <a:t>22.6</a:t>
                      </a:r>
                    </a:p>
                  </a:txBody>
                  <a:tcPr horzOverflow="overflow">
                    <a:lnL>
                      <a:noFill/>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Taxes</a:t>
                      </a:r>
                    </a:p>
                  </a:txBody>
                  <a:tcPr marT="0" marB="0"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(442)</a:t>
                      </a:r>
                    </a:p>
                  </a:txBody>
                  <a:tcPr horzOverflow="overflow">
                    <a:lnL>
                      <a:noFill/>
                    </a:lnL>
                    <a:lnR w="28575" cap="flat" cmpd="sng" algn="ctr">
                      <a:no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rPr>
                        <a:t>(8.8)</a:t>
                      </a:r>
                    </a:p>
                  </a:txBody>
                  <a:tcPr horzOverflow="overflow">
                    <a:lnL>
                      <a:noFill/>
                    </a:lnL>
                    <a:lnR w="28575"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377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Net Income</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689</a:t>
                      </a:r>
                    </a:p>
                  </a:txBody>
                  <a:tcPr horzOverflow="overflow">
                    <a:lnL>
                      <a:noFill/>
                    </a:lnL>
                    <a:lnR w="28575" cap="flat" cmpd="sng" algn="ctr">
                      <a:no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rPr>
                        <a:t>13.8</a:t>
                      </a:r>
                    </a:p>
                  </a:txBody>
                  <a:tcPr horzOverflow="overflow">
                    <a:lnL>
                      <a:noFill/>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chemeClr val="accent1"/>
                    </a:solid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EPS</a:t>
                      </a:r>
                    </a:p>
                  </a:txBody>
                  <a:tcPr horzOverflow="overflow">
                    <a:lnL w="28575" cap="flat" cmpd="sng" algn="ctr">
                      <a:solidFill>
                        <a:schemeClr val="tx1"/>
                      </a:solidFill>
                      <a:prstDash val="solid"/>
                      <a:round/>
                      <a:headEnd type="none" w="sm" len="sm"/>
                      <a:tailEnd type="none" w="sm" len="sm"/>
                    </a:lnL>
                    <a:lnR>
                      <a:noFill/>
                    </a:lnR>
                    <a:lnT>
                      <a:noFill/>
                    </a:lnT>
                    <a:lnB>
                      <a:noFill/>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3.61</a:t>
                      </a:r>
                    </a:p>
                  </a:txBody>
                  <a:tcPr horzOverflow="overflow">
                    <a:lnL>
                      <a:noFill/>
                    </a:lnL>
                    <a:lnR w="28575" cap="flat" cmpd="sng" algn="ctr">
                      <a:noFill/>
                      <a:prstDash val="solid"/>
                      <a:round/>
                      <a:headEnd type="none" w="sm" len="sm"/>
                      <a:tailEnd type="none" w="sm" len="sm"/>
                    </a:lnR>
                    <a:lnT>
                      <a:noFill/>
                    </a:lnT>
                    <a:lnB>
                      <a:noFill/>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endParaRPr>
                    </a:p>
                  </a:txBody>
                  <a:tcPr horzOverflow="overflow">
                    <a:lnL>
                      <a:noFill/>
                    </a:lnL>
                    <a:lnR w="28575" cap="flat" cmpd="sng" algn="ctr">
                      <a:solidFill>
                        <a:schemeClr val="tx1"/>
                      </a:solidFill>
                      <a:prstDash val="solid"/>
                      <a:round/>
                      <a:headEnd type="none" w="sm" len="sm"/>
                      <a:tailEnd type="none" w="sm" len="sm"/>
                    </a:lnR>
                    <a:lnT>
                      <a:noFill/>
                    </a:lnT>
                    <a:lnB>
                      <a:noFill/>
                    </a:lnB>
                    <a:lnTlToBr>
                      <a:noFill/>
                    </a:lnTlToBr>
                    <a:lnBlToTr>
                      <a:noFill/>
                    </a:lnBlToTr>
                    <a:solidFill>
                      <a:schemeClr val="accent1"/>
                    </a:solidFill>
                  </a:tcPr>
                </a:tc>
              </a:tr>
              <a:tr h="376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Arial" charset="0"/>
                        </a:rPr>
                        <a:t>Dividends per share</a:t>
                      </a:r>
                    </a:p>
                  </a:txBody>
                  <a:tcPr horzOverflow="overflow">
                    <a:lnL w="28575" cap="flat" cmpd="sng" algn="ctr">
                      <a:solidFill>
                        <a:schemeClr val="tx1"/>
                      </a:solidFill>
                      <a:prstDash val="solid"/>
                      <a:round/>
                      <a:headEnd type="none" w="sm" len="sm"/>
                      <a:tailEnd type="none" w="sm" len="sm"/>
                    </a:lnL>
                    <a:lnR>
                      <a:noFill/>
                    </a:lnR>
                    <a:lnT>
                      <a:noFill/>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rPr>
                        <a:t>1.08</a:t>
                      </a:r>
                    </a:p>
                  </a:txBody>
                  <a:tcPr horzOverflow="overflow">
                    <a:lnL>
                      <a:noFill/>
                    </a:lnL>
                    <a:lnR w="28575" cap="flat" cmpd="sng" algn="ctr">
                      <a:noFill/>
                      <a:prstDash val="solid"/>
                      <a:round/>
                      <a:headEnd type="none" w="sm" len="sm"/>
                      <a:tailEnd type="none" w="sm" len="sm"/>
                    </a:lnR>
                    <a:lnT>
                      <a:noFill/>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800" b="0" i="0" u="none" strike="noStrike" cap="none" normalizeH="0" baseline="0" dirty="0" smtClean="0">
                        <a:ln>
                          <a:noFill/>
                        </a:ln>
                        <a:solidFill>
                          <a:schemeClr val="tx1"/>
                        </a:solidFill>
                        <a:effectLst>
                          <a:outerShdw blurRad="38100" dist="38100" dir="2700000" algn="tl">
                            <a:srgbClr val="000000"/>
                          </a:outerShdw>
                        </a:effectLst>
                        <a:latin typeface="Arial" charset="0"/>
                      </a:endParaRPr>
                    </a:p>
                  </a:txBody>
                  <a:tcPr horzOverflow="overflow">
                    <a:lnL>
                      <a:noFill/>
                    </a:lnL>
                    <a:lnR w="28575" cap="flat" cmpd="sng" algn="ctr">
                      <a:solidFill>
                        <a:schemeClr val="tx1"/>
                      </a:solidFill>
                      <a:prstDash val="solid"/>
                      <a:round/>
                      <a:headEnd type="none" w="sm" len="sm"/>
                      <a:tailEnd type="none" w="sm" len="sm"/>
                    </a:lnR>
                    <a:lnT>
                      <a:noFill/>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r>
            </a:tbl>
          </a:graphicData>
        </a:graphic>
      </p:graphicFrame>
      <p:sp>
        <p:nvSpPr>
          <p:cNvPr id="42" name="Slide Number Placeholder 5"/>
          <p:cNvSpPr>
            <a:spLocks noGrp="1"/>
          </p:cNvSpPr>
          <p:nvPr>
            <p:ph type="sldNum" sz="quarter" idx="12"/>
          </p:nvPr>
        </p:nvSpPr>
        <p:spPr/>
        <p:txBody>
          <a:bodyPr/>
          <a:lstStyle/>
          <a:p>
            <a:fld id="{EC7F178E-CDEC-437D-A1B8-19DA5D45AC76}" type="slidenum">
              <a:rPr lang="en-US"/>
              <a:pPr/>
              <a:t>3</a:t>
            </a:fld>
            <a:endParaRPr lang="en-US"/>
          </a:p>
        </p:txBody>
      </p:sp>
      <p:sp>
        <p:nvSpPr>
          <p:cNvPr id="38009" name="Text Box 121"/>
          <p:cNvSpPr txBox="1">
            <a:spLocks noChangeArrowheads="1"/>
          </p:cNvSpPr>
          <p:nvPr/>
        </p:nvSpPr>
        <p:spPr bwMode="auto">
          <a:xfrm>
            <a:off x="1981200" y="1371600"/>
            <a:ext cx="6096000" cy="457200"/>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solidFill>
                  <a:schemeClr val="bg1"/>
                </a:solidFill>
                <a:latin typeface="Times New Roman" pitchFamily="18" charset="0"/>
              </a:rPr>
              <a:t>Numbers in millions, except EPS &amp; DPS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762000" y="1752600"/>
            <a:ext cx="8328025" cy="4530725"/>
          </a:xfrm>
        </p:spPr>
        <p:txBody>
          <a:bodyPr/>
          <a:lstStyle/>
          <a:p>
            <a:r>
              <a:rPr lang="en-US" sz="2400"/>
              <a:t>Common-Size Balance Sheets</a:t>
            </a:r>
          </a:p>
          <a:p>
            <a:pPr lvl="1"/>
            <a:r>
              <a:rPr lang="en-US" sz="2200"/>
              <a:t>Compute all accounts as a percent of total assets</a:t>
            </a:r>
          </a:p>
          <a:p>
            <a:r>
              <a:rPr lang="en-US" sz="2400"/>
              <a:t>Common-Size Income Statements</a:t>
            </a:r>
          </a:p>
          <a:p>
            <a:pPr lvl="1"/>
            <a:r>
              <a:rPr lang="en-US" sz="2200"/>
              <a:t>Compute all line items as a percent of sales</a:t>
            </a:r>
          </a:p>
          <a:p>
            <a:r>
              <a:rPr lang="en-US" sz="2400"/>
              <a:t>Standardized statements make it easier to compare financial information, particularly as the company grows</a:t>
            </a:r>
          </a:p>
          <a:p>
            <a:r>
              <a:rPr lang="en-US" sz="2400"/>
              <a:t>They are also useful for comparing companies of different sizes, particularly within the same industry</a:t>
            </a:r>
          </a:p>
          <a:p>
            <a:endParaRPr lang="en-US" sz="2400"/>
          </a:p>
        </p:txBody>
      </p:sp>
      <p:sp>
        <p:nvSpPr>
          <p:cNvPr id="6" name="Slide Number Placeholder 5"/>
          <p:cNvSpPr>
            <a:spLocks noGrp="1"/>
          </p:cNvSpPr>
          <p:nvPr>
            <p:ph type="sldNum" sz="quarter" idx="12"/>
          </p:nvPr>
        </p:nvSpPr>
        <p:spPr/>
        <p:txBody>
          <a:bodyPr/>
          <a:lstStyle/>
          <a:p>
            <a:fld id="{1F9BB407-5191-4E0E-B540-84E2CFB12569}" type="slidenum">
              <a:rPr lang="en-US"/>
              <a:pPr/>
              <a:t>4</a:t>
            </a:fld>
            <a:endParaRPr lang="en-US"/>
          </a:p>
        </p:txBody>
      </p:sp>
      <p:sp>
        <p:nvSpPr>
          <p:cNvPr id="31746" name="Rectangle 2"/>
          <p:cNvSpPr>
            <a:spLocks noGrp="1" noChangeArrowheads="1"/>
          </p:cNvSpPr>
          <p:nvPr>
            <p:ph type="title"/>
          </p:nvPr>
        </p:nvSpPr>
        <p:spPr/>
        <p:txBody>
          <a:bodyPr>
            <a:normAutofit fontScale="90000"/>
          </a:bodyPr>
          <a:lstStyle/>
          <a:p>
            <a:r>
              <a:rPr lang="en-US"/>
              <a:t>Standardized Financial Statements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747">
                                            <p:txEl>
                                              <p:pRg st="0" end="0"/>
                                            </p:txEl>
                                          </p:spTgt>
                                        </p:tgtEl>
                                        <p:attrNameLst>
                                          <p:attrName>ppt_c</p:attrName>
                                        </p:attrNameLst>
                                      </p:cBhvr>
                                      <p:to>
                                        <a:schemeClr val="tx2"/>
                                      </p:to>
                                    </p:animClr>
                                  </p:subTnLst>
                                </p:cTn>
                              </p:par>
                              <p:par>
                                <p:cTn id="9" presetID="2" presetClass="entr" presetSubtype="8" fill="hold" grpId="0" nodeType="with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anim calcmode="lin" valueType="num">
                                      <p:cBhvr additive="base">
                                        <p:cTn id="11" dur="500" fill="hold"/>
                                        <p:tgtEl>
                                          <p:spTgt spid="3174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174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747">
                                            <p:txEl>
                                              <p:pRg st="1" end="1"/>
                                            </p:txEl>
                                          </p:spTgt>
                                        </p:tgtEl>
                                        <p:attrNameLst>
                                          <p:attrName>ppt_c</p:attrName>
                                        </p:attrNameLst>
                                      </p:cBhvr>
                                      <p:to>
                                        <a:schemeClr val="tx2"/>
                                      </p:to>
                                    </p:animClr>
                                  </p:sub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 calcmode="lin" valueType="num">
                                      <p:cBhvr additive="base">
                                        <p:cTn id="17" dur="500" fill="hold"/>
                                        <p:tgtEl>
                                          <p:spTgt spid="3174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174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747">
                                            <p:txEl>
                                              <p:pRg st="2" end="2"/>
                                            </p:txEl>
                                          </p:spTgt>
                                        </p:tgtEl>
                                        <p:attrNameLst>
                                          <p:attrName>ppt_c</p:attrName>
                                        </p:attrNameLst>
                                      </p:cBhvr>
                                      <p:to>
                                        <a:schemeClr val="tx2"/>
                                      </p:to>
                                    </p:animClr>
                                  </p:subTnLst>
                                </p:cTn>
                              </p:par>
                              <p:par>
                                <p:cTn id="19" presetID="2" presetClass="entr" presetSubtype="8" fill="hold" grpId="0" nodeType="withEffect">
                                  <p:stCondLst>
                                    <p:cond delay="0"/>
                                  </p:stCondLst>
                                  <p:childTnLst>
                                    <p:set>
                                      <p:cBhvr>
                                        <p:cTn id="20" dur="1" fill="hold">
                                          <p:stCondLst>
                                            <p:cond delay="0"/>
                                          </p:stCondLst>
                                        </p:cTn>
                                        <p:tgtEl>
                                          <p:spTgt spid="31747">
                                            <p:txEl>
                                              <p:pRg st="3" end="3"/>
                                            </p:txEl>
                                          </p:spTgt>
                                        </p:tgtEl>
                                        <p:attrNameLst>
                                          <p:attrName>style.visibility</p:attrName>
                                        </p:attrNameLst>
                                      </p:cBhvr>
                                      <p:to>
                                        <p:strVal val="visible"/>
                                      </p:to>
                                    </p:set>
                                    <p:anim calcmode="lin" valueType="num">
                                      <p:cBhvr additive="base">
                                        <p:cTn id="21" dur="500" fill="hold"/>
                                        <p:tgtEl>
                                          <p:spTgt spid="31747">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174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747">
                                            <p:txEl>
                                              <p:pRg st="3" end="3"/>
                                            </p:txEl>
                                          </p:spTgt>
                                        </p:tgtEl>
                                        <p:attrNameLst>
                                          <p:attrName>ppt_c</p:attrName>
                                        </p:attrNameLst>
                                      </p:cBhvr>
                                      <p:to>
                                        <a:schemeClr val="tx2"/>
                                      </p:to>
                                    </p:animClr>
                                  </p:sub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1747">
                                            <p:txEl>
                                              <p:pRg st="4" end="4"/>
                                            </p:txEl>
                                          </p:spTgt>
                                        </p:tgtEl>
                                        <p:attrNameLst>
                                          <p:attrName>style.visibility</p:attrName>
                                        </p:attrNameLst>
                                      </p:cBhvr>
                                      <p:to>
                                        <p:strVal val="visible"/>
                                      </p:to>
                                    </p:set>
                                    <p:anim calcmode="lin" valueType="num">
                                      <p:cBhvr additive="base">
                                        <p:cTn id="27" dur="500" fill="hold"/>
                                        <p:tgtEl>
                                          <p:spTgt spid="31747">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174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747">
                                            <p:txEl>
                                              <p:pRg st="4" end="4"/>
                                            </p:txEl>
                                          </p:spTgt>
                                        </p:tgtEl>
                                        <p:attrNameLst>
                                          <p:attrName>ppt_c</p:attrName>
                                        </p:attrNameLst>
                                      </p:cBhvr>
                                      <p:to>
                                        <a:schemeClr val="tx2"/>
                                      </p:to>
                                    </p:animClr>
                                  </p:sub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31747">
                                            <p:txEl>
                                              <p:pRg st="5" end="5"/>
                                            </p:txEl>
                                          </p:spTgt>
                                        </p:tgtEl>
                                        <p:attrNameLst>
                                          <p:attrName>style.visibility</p:attrName>
                                        </p:attrNameLst>
                                      </p:cBhvr>
                                      <p:to>
                                        <p:strVal val="visible"/>
                                      </p:to>
                                    </p:set>
                                    <p:anim calcmode="lin" valueType="num">
                                      <p:cBhvr additive="base">
                                        <p:cTn id="33" dur="500" fill="hold"/>
                                        <p:tgtEl>
                                          <p:spTgt spid="31747">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174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1747">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39825"/>
          </a:xfrm>
        </p:spPr>
        <p:txBody>
          <a:bodyPr>
            <a:normAutofit fontScale="90000"/>
          </a:bodyPr>
          <a:lstStyle/>
          <a:p>
            <a:r>
              <a:rPr lang="en-US" dirty="0" smtClean="0"/>
              <a:t>Common base year Income Statement</a:t>
            </a:r>
            <a:endParaRPr lang="en-US" dirty="0"/>
          </a:p>
        </p:txBody>
      </p:sp>
      <p:graphicFrame>
        <p:nvGraphicFramePr>
          <p:cNvPr id="5" name="Table Placeholder 4"/>
          <p:cNvGraphicFramePr>
            <a:graphicFrameLocks noGrp="1"/>
          </p:cNvGraphicFramePr>
          <p:nvPr>
            <p:ph type="tbl" idx="1"/>
          </p:nvPr>
        </p:nvGraphicFramePr>
        <p:xfrm>
          <a:off x="533400" y="1143000"/>
          <a:ext cx="8229600" cy="257683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endParaRPr lang="en-US" dirty="0"/>
                    </a:p>
                  </a:txBody>
                  <a:tcPr/>
                </a:tc>
                <a:tc>
                  <a:txBody>
                    <a:bodyPr/>
                    <a:lstStyle/>
                    <a:p>
                      <a:r>
                        <a:rPr lang="en-US" dirty="0" smtClean="0"/>
                        <a:t>2005</a:t>
                      </a:r>
                      <a:endParaRPr lang="en-US" dirty="0"/>
                    </a:p>
                  </a:txBody>
                  <a:tcPr/>
                </a:tc>
                <a:tc>
                  <a:txBody>
                    <a:bodyPr/>
                    <a:lstStyle/>
                    <a:p>
                      <a:r>
                        <a:rPr lang="en-US" dirty="0" smtClean="0"/>
                        <a:t>2006</a:t>
                      </a:r>
                      <a:endParaRPr lang="en-US" dirty="0"/>
                    </a:p>
                  </a:txBody>
                  <a:tcPr/>
                </a:tc>
                <a:tc>
                  <a:txBody>
                    <a:bodyPr/>
                    <a:lstStyle/>
                    <a:p>
                      <a:r>
                        <a:rPr lang="en-US" dirty="0" smtClean="0"/>
                        <a:t>2007</a:t>
                      </a:r>
                      <a:endParaRPr lang="en-US" dirty="0"/>
                    </a:p>
                  </a:txBody>
                  <a:tcPr/>
                </a:tc>
                <a:tc>
                  <a:txBody>
                    <a:bodyPr/>
                    <a:lstStyle/>
                    <a:p>
                      <a:r>
                        <a:rPr lang="en-US" dirty="0" smtClean="0"/>
                        <a:t>2008</a:t>
                      </a:r>
                      <a:endParaRPr lang="en-US" dirty="0"/>
                    </a:p>
                  </a:txBody>
                  <a:tcPr/>
                </a:tc>
              </a:tr>
              <a:tr h="370840">
                <a:tc>
                  <a:txBody>
                    <a:bodyPr/>
                    <a:lstStyle/>
                    <a:p>
                      <a:r>
                        <a:rPr lang="en-US" dirty="0" smtClean="0"/>
                        <a:t>Revenues</a:t>
                      </a:r>
                      <a:endParaRPr lang="en-US" dirty="0"/>
                    </a:p>
                  </a:txBody>
                  <a:tcPr/>
                </a:tc>
                <a:tc>
                  <a:txBody>
                    <a:bodyPr/>
                    <a:lstStyle/>
                    <a:p>
                      <a:pPr marL="0" marR="0" algn="ctr">
                        <a:lnSpc>
                          <a:spcPct val="150000"/>
                        </a:lnSpc>
                        <a:spcBef>
                          <a:spcPts val="0"/>
                        </a:spcBef>
                        <a:spcAft>
                          <a:spcPts val="0"/>
                        </a:spcAft>
                      </a:pPr>
                      <a:r>
                        <a:rPr lang="en-US" sz="2000" dirty="0" smtClean="0">
                          <a:latin typeface="Arial"/>
                          <a:ea typeface="Times New Roman"/>
                          <a:cs typeface="Arial"/>
                        </a:rPr>
                        <a:t>5000</a:t>
                      </a:r>
                      <a:endParaRPr lang="en-US" sz="2000" dirty="0">
                        <a:latin typeface="Times New Roman"/>
                        <a:ea typeface="Times New Roman"/>
                        <a:cs typeface="Arial"/>
                      </a:endParaRPr>
                    </a:p>
                  </a:txBody>
                  <a:tcPr marL="11430" marR="11430" marT="11430" marB="0" anchor="b"/>
                </a:tc>
                <a:tc>
                  <a:txBody>
                    <a:bodyPr/>
                    <a:lstStyle/>
                    <a:p>
                      <a:pPr marL="0" marR="0" algn="ctr">
                        <a:lnSpc>
                          <a:spcPct val="150000"/>
                        </a:lnSpc>
                        <a:spcBef>
                          <a:spcPts val="0"/>
                        </a:spcBef>
                        <a:spcAft>
                          <a:spcPts val="0"/>
                        </a:spcAft>
                      </a:pPr>
                      <a:r>
                        <a:rPr lang="en-US" sz="2000" dirty="0" smtClean="0">
                          <a:latin typeface="Arial"/>
                          <a:ea typeface="Times New Roman"/>
                          <a:cs typeface="Arial"/>
                        </a:rPr>
                        <a:t>6000</a:t>
                      </a:r>
                      <a:endParaRPr lang="en-US" sz="2000" dirty="0">
                        <a:latin typeface="Times New Roman"/>
                        <a:ea typeface="Times New Roman"/>
                        <a:cs typeface="Arial"/>
                      </a:endParaRPr>
                    </a:p>
                  </a:txBody>
                  <a:tcPr marL="11430" marR="11430" marT="11430" marB="0" anchor="b"/>
                </a:tc>
                <a:tc>
                  <a:txBody>
                    <a:bodyPr/>
                    <a:lstStyle/>
                    <a:p>
                      <a:pPr marL="0" marR="0" algn="ctr">
                        <a:lnSpc>
                          <a:spcPct val="150000"/>
                        </a:lnSpc>
                        <a:spcBef>
                          <a:spcPts val="0"/>
                        </a:spcBef>
                        <a:spcAft>
                          <a:spcPts val="0"/>
                        </a:spcAft>
                      </a:pPr>
                      <a:r>
                        <a:rPr lang="en-US" sz="2000" dirty="0" smtClean="0">
                          <a:latin typeface="Arial"/>
                          <a:ea typeface="Times New Roman"/>
                          <a:cs typeface="Arial"/>
                        </a:rPr>
                        <a:t>6500</a:t>
                      </a:r>
                      <a:endParaRPr lang="en-US" sz="2000" dirty="0">
                        <a:latin typeface="Times New Roman"/>
                        <a:ea typeface="Times New Roman"/>
                        <a:cs typeface="Arial"/>
                      </a:endParaRPr>
                    </a:p>
                  </a:txBody>
                  <a:tcPr marL="11430" marR="11430" marT="11430" marB="0" anchor="b"/>
                </a:tc>
                <a:tc>
                  <a:txBody>
                    <a:bodyPr/>
                    <a:lstStyle/>
                    <a:p>
                      <a:pPr marL="0" marR="0" algn="ctr">
                        <a:lnSpc>
                          <a:spcPct val="150000"/>
                        </a:lnSpc>
                        <a:spcBef>
                          <a:spcPts val="0"/>
                        </a:spcBef>
                        <a:spcAft>
                          <a:spcPts val="0"/>
                        </a:spcAft>
                      </a:pPr>
                      <a:r>
                        <a:rPr lang="en-US" sz="2000" smtClean="0">
                          <a:latin typeface="Arial"/>
                          <a:ea typeface="Times New Roman"/>
                          <a:cs typeface="Arial"/>
                        </a:rPr>
                        <a:t>7000</a:t>
                      </a:r>
                      <a:endParaRPr lang="en-US" sz="2000" dirty="0">
                        <a:latin typeface="Times New Roman"/>
                        <a:ea typeface="Times New Roman"/>
                        <a:cs typeface="Arial"/>
                      </a:endParaRPr>
                    </a:p>
                  </a:txBody>
                  <a:tcPr marL="11430" marR="11430" marT="11430" marB="0" anchor="b"/>
                </a:tc>
              </a:tr>
              <a:tr h="370840">
                <a:tc>
                  <a:txBody>
                    <a:bodyPr/>
                    <a:lstStyle/>
                    <a:p>
                      <a:r>
                        <a:rPr lang="en-US" dirty="0" smtClean="0"/>
                        <a:t>Cost</a:t>
                      </a:r>
                      <a:r>
                        <a:rPr lang="en-US" baseline="0" dirty="0" smtClean="0"/>
                        <a:t> of Goods</a:t>
                      </a:r>
                      <a:endParaRPr lang="en-US" dirty="0"/>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2006</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2230</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2400</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2700</a:t>
                      </a:r>
                    </a:p>
                  </a:txBody>
                  <a:tcPr/>
                </a:tc>
              </a:tr>
              <a:tr h="370840">
                <a:tc>
                  <a:txBody>
                    <a:bodyPr/>
                    <a:lstStyle/>
                    <a:p>
                      <a:r>
                        <a:rPr lang="en-US" dirty="0" smtClean="0"/>
                        <a:t>EBIT</a:t>
                      </a:r>
                      <a:endParaRPr lang="en-US" dirty="0"/>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1138</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1300</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1400</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1450</a:t>
                      </a:r>
                    </a:p>
                  </a:txBody>
                  <a:tcPr/>
                </a:tc>
              </a:tr>
              <a:tr h="370840">
                <a:tc>
                  <a:txBody>
                    <a:bodyPr/>
                    <a:lstStyle/>
                    <a:p>
                      <a:r>
                        <a:rPr lang="en-US" dirty="0" smtClean="0"/>
                        <a:t>Net Income</a:t>
                      </a:r>
                      <a:endParaRPr lang="en-US" dirty="0"/>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689</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730</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751</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770</a:t>
                      </a:r>
                    </a:p>
                  </a:txBody>
                  <a:tcPr/>
                </a:tc>
              </a:tr>
            </a:tbl>
          </a:graphicData>
        </a:graphic>
      </p:graphicFrame>
      <p:sp>
        <p:nvSpPr>
          <p:cNvPr id="4" name="Slide Number Placeholder 3"/>
          <p:cNvSpPr>
            <a:spLocks noGrp="1"/>
          </p:cNvSpPr>
          <p:nvPr>
            <p:ph type="sldNum" sz="quarter" idx="12"/>
          </p:nvPr>
        </p:nvSpPr>
        <p:spPr/>
        <p:txBody>
          <a:bodyPr/>
          <a:lstStyle/>
          <a:p>
            <a:fld id="{7E68A104-61D1-49F9-9F3D-84EB0FCD456C}" type="slidenum">
              <a:rPr lang="en-US" smtClean="0"/>
              <a:pPr/>
              <a:t>5</a:t>
            </a:fld>
            <a:endParaRPr lang="en-US"/>
          </a:p>
        </p:txBody>
      </p:sp>
      <p:graphicFrame>
        <p:nvGraphicFramePr>
          <p:cNvPr id="6" name="Table Placeholder 4"/>
          <p:cNvGraphicFramePr>
            <a:graphicFrameLocks/>
          </p:cNvGraphicFramePr>
          <p:nvPr/>
        </p:nvGraphicFramePr>
        <p:xfrm>
          <a:off x="533400" y="3657600"/>
          <a:ext cx="8229600" cy="257683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endParaRPr lang="en-US" dirty="0"/>
                    </a:p>
                  </a:txBody>
                  <a:tcPr/>
                </a:tc>
                <a:tc>
                  <a:txBody>
                    <a:bodyPr/>
                    <a:lstStyle/>
                    <a:p>
                      <a:r>
                        <a:rPr lang="en-US" dirty="0" smtClean="0"/>
                        <a:t>2005</a:t>
                      </a:r>
                      <a:endParaRPr lang="en-US" dirty="0"/>
                    </a:p>
                  </a:txBody>
                  <a:tcPr/>
                </a:tc>
                <a:tc>
                  <a:txBody>
                    <a:bodyPr/>
                    <a:lstStyle/>
                    <a:p>
                      <a:r>
                        <a:rPr lang="en-US" dirty="0" smtClean="0"/>
                        <a:t>2006</a:t>
                      </a:r>
                      <a:endParaRPr lang="en-US" dirty="0"/>
                    </a:p>
                  </a:txBody>
                  <a:tcPr/>
                </a:tc>
                <a:tc>
                  <a:txBody>
                    <a:bodyPr/>
                    <a:lstStyle/>
                    <a:p>
                      <a:r>
                        <a:rPr lang="en-US" dirty="0" smtClean="0"/>
                        <a:t>2007</a:t>
                      </a:r>
                      <a:endParaRPr lang="en-US" dirty="0"/>
                    </a:p>
                  </a:txBody>
                  <a:tcPr/>
                </a:tc>
                <a:tc>
                  <a:txBody>
                    <a:bodyPr/>
                    <a:lstStyle/>
                    <a:p>
                      <a:r>
                        <a:rPr lang="en-US" dirty="0" smtClean="0"/>
                        <a:t>2008</a:t>
                      </a:r>
                      <a:endParaRPr lang="en-US" dirty="0"/>
                    </a:p>
                  </a:txBody>
                  <a:tcPr/>
                </a:tc>
              </a:tr>
              <a:tr h="370840">
                <a:tc>
                  <a:txBody>
                    <a:bodyPr/>
                    <a:lstStyle/>
                    <a:p>
                      <a:r>
                        <a:rPr lang="en-US" dirty="0" smtClean="0"/>
                        <a:t>Revenues</a:t>
                      </a:r>
                      <a:endParaRPr lang="en-US" dirty="0"/>
                    </a:p>
                  </a:txBody>
                  <a:tcPr/>
                </a:tc>
                <a:tc>
                  <a:txBody>
                    <a:bodyPr/>
                    <a:lstStyle/>
                    <a:p>
                      <a:pPr marL="0" marR="0" algn="ctr">
                        <a:lnSpc>
                          <a:spcPct val="150000"/>
                        </a:lnSpc>
                        <a:spcBef>
                          <a:spcPts val="0"/>
                        </a:spcBef>
                        <a:spcAft>
                          <a:spcPts val="0"/>
                        </a:spcAft>
                      </a:pPr>
                      <a:r>
                        <a:rPr lang="en-US" sz="2000" dirty="0" smtClean="0">
                          <a:latin typeface="Arial"/>
                          <a:ea typeface="Times New Roman"/>
                          <a:cs typeface="Arial"/>
                        </a:rPr>
                        <a:t>100%</a:t>
                      </a:r>
                      <a:endParaRPr lang="en-US" sz="2000" dirty="0">
                        <a:latin typeface="Times New Roman"/>
                        <a:ea typeface="Times New Roman"/>
                        <a:cs typeface="Arial"/>
                      </a:endParaRPr>
                    </a:p>
                  </a:txBody>
                  <a:tcPr marL="11430" marR="11430" marT="11430" marB="0" anchor="b"/>
                </a:tc>
                <a:tc>
                  <a:txBody>
                    <a:bodyPr/>
                    <a:lstStyle/>
                    <a:p>
                      <a:pPr marL="0" marR="0" algn="ctr">
                        <a:lnSpc>
                          <a:spcPct val="150000"/>
                        </a:lnSpc>
                        <a:spcBef>
                          <a:spcPts val="0"/>
                        </a:spcBef>
                        <a:spcAft>
                          <a:spcPts val="0"/>
                        </a:spcAft>
                      </a:pPr>
                      <a:r>
                        <a:rPr lang="en-US" sz="2000" dirty="0" smtClean="0">
                          <a:latin typeface="Arial"/>
                          <a:ea typeface="Times New Roman"/>
                          <a:cs typeface="Arial"/>
                        </a:rPr>
                        <a:t>120%</a:t>
                      </a:r>
                      <a:endParaRPr lang="en-US" sz="2000" dirty="0">
                        <a:latin typeface="Times New Roman"/>
                        <a:ea typeface="Times New Roman"/>
                        <a:cs typeface="Arial"/>
                      </a:endParaRPr>
                    </a:p>
                  </a:txBody>
                  <a:tcPr marL="11430" marR="11430" marT="11430" marB="0" anchor="b"/>
                </a:tc>
                <a:tc>
                  <a:txBody>
                    <a:bodyPr/>
                    <a:lstStyle/>
                    <a:p>
                      <a:pPr marL="0" marR="0" algn="ctr">
                        <a:lnSpc>
                          <a:spcPct val="150000"/>
                        </a:lnSpc>
                        <a:spcBef>
                          <a:spcPts val="0"/>
                        </a:spcBef>
                        <a:spcAft>
                          <a:spcPts val="0"/>
                        </a:spcAft>
                      </a:pPr>
                      <a:r>
                        <a:rPr lang="en-US" sz="2000" dirty="0" smtClean="0">
                          <a:latin typeface="Arial"/>
                          <a:ea typeface="Times New Roman"/>
                          <a:cs typeface="Arial"/>
                        </a:rPr>
                        <a:t>130%</a:t>
                      </a:r>
                      <a:endParaRPr lang="en-US" sz="2000" dirty="0">
                        <a:latin typeface="Times New Roman"/>
                        <a:ea typeface="Times New Roman"/>
                        <a:cs typeface="Arial"/>
                      </a:endParaRPr>
                    </a:p>
                  </a:txBody>
                  <a:tcPr marL="11430" marR="11430" marT="11430" marB="0" anchor="b"/>
                </a:tc>
                <a:tc>
                  <a:txBody>
                    <a:bodyPr/>
                    <a:lstStyle/>
                    <a:p>
                      <a:pPr marL="0" marR="0" algn="ctr">
                        <a:lnSpc>
                          <a:spcPct val="150000"/>
                        </a:lnSpc>
                        <a:spcBef>
                          <a:spcPts val="0"/>
                        </a:spcBef>
                        <a:spcAft>
                          <a:spcPts val="0"/>
                        </a:spcAft>
                      </a:pPr>
                      <a:r>
                        <a:rPr lang="en-US" sz="2000" dirty="0" smtClean="0">
                          <a:latin typeface="Arial"/>
                          <a:ea typeface="Times New Roman"/>
                          <a:cs typeface="Arial"/>
                        </a:rPr>
                        <a:t>140%</a:t>
                      </a:r>
                      <a:endParaRPr lang="en-US" sz="2000" dirty="0">
                        <a:latin typeface="Times New Roman"/>
                        <a:ea typeface="Times New Roman"/>
                        <a:cs typeface="Arial"/>
                      </a:endParaRPr>
                    </a:p>
                  </a:txBody>
                  <a:tcPr marL="11430" marR="11430" marT="11430" marB="0" anchor="b"/>
                </a:tc>
              </a:tr>
              <a:tr h="370840">
                <a:tc>
                  <a:txBody>
                    <a:bodyPr/>
                    <a:lstStyle/>
                    <a:p>
                      <a:r>
                        <a:rPr lang="en-US" dirty="0" smtClean="0"/>
                        <a:t>Cost</a:t>
                      </a:r>
                      <a:r>
                        <a:rPr lang="en-US" baseline="0" dirty="0" smtClean="0"/>
                        <a:t> of Goods</a:t>
                      </a:r>
                      <a:endParaRPr lang="en-US" dirty="0"/>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100%</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111%</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119%</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135%</a:t>
                      </a:r>
                    </a:p>
                  </a:txBody>
                  <a:tcPr/>
                </a:tc>
              </a:tr>
              <a:tr h="370840">
                <a:tc>
                  <a:txBody>
                    <a:bodyPr/>
                    <a:lstStyle/>
                    <a:p>
                      <a:r>
                        <a:rPr lang="en-US" dirty="0" smtClean="0"/>
                        <a:t>EBIT</a:t>
                      </a:r>
                      <a:endParaRPr lang="en-US" dirty="0"/>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100%</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114%</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123%</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127%</a:t>
                      </a:r>
                    </a:p>
                  </a:txBody>
                  <a:tcPr/>
                </a:tc>
              </a:tr>
              <a:tr h="370840">
                <a:tc>
                  <a:txBody>
                    <a:bodyPr/>
                    <a:lstStyle/>
                    <a:p>
                      <a:r>
                        <a:rPr lang="en-US" dirty="0" smtClean="0"/>
                        <a:t>Net Income</a:t>
                      </a:r>
                      <a:endParaRPr lang="en-US" dirty="0"/>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100%</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106%</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109%</a:t>
                      </a:r>
                    </a:p>
                  </a:txBody>
                  <a:tcPr/>
                </a:tc>
                <a:tc>
                  <a:txBody>
                    <a:bodyPr/>
                    <a:lstStyle/>
                    <a:p>
                      <a:pPr marL="0" marR="0" algn="ctr" rtl="0" eaLnBrk="1" latinLnBrk="0" hangingPunct="1">
                        <a:lnSpc>
                          <a:spcPct val="150000"/>
                        </a:lnSpc>
                        <a:spcBef>
                          <a:spcPts val="0"/>
                        </a:spcBef>
                        <a:spcAft>
                          <a:spcPts val="0"/>
                        </a:spcAft>
                      </a:pPr>
                      <a:r>
                        <a:rPr kumimoji="0" lang="en-US" sz="2000" kern="1200" dirty="0" smtClean="0">
                          <a:solidFill>
                            <a:schemeClr val="dk1"/>
                          </a:solidFill>
                          <a:latin typeface="Arial"/>
                          <a:ea typeface="Times New Roman"/>
                          <a:cs typeface="Arial"/>
                        </a:rPr>
                        <a:t>112%</a:t>
                      </a: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39825"/>
          </a:xfrm>
        </p:spPr>
        <p:txBody>
          <a:bodyPr>
            <a:normAutofit fontScale="90000"/>
          </a:bodyPr>
          <a:lstStyle/>
          <a:p>
            <a:r>
              <a:rPr lang="en-US" dirty="0" smtClean="0"/>
              <a:t>Combined common size and base year Balance Sheet</a:t>
            </a:r>
            <a:endParaRPr lang="en-US" dirty="0"/>
          </a:p>
        </p:txBody>
      </p:sp>
      <p:sp>
        <p:nvSpPr>
          <p:cNvPr id="4" name="Slide Number Placeholder 3"/>
          <p:cNvSpPr>
            <a:spLocks noGrp="1"/>
          </p:cNvSpPr>
          <p:nvPr>
            <p:ph type="sldNum" sz="quarter" idx="12"/>
          </p:nvPr>
        </p:nvSpPr>
        <p:spPr/>
        <p:txBody>
          <a:bodyPr/>
          <a:lstStyle/>
          <a:p>
            <a:fld id="{7E68A104-61D1-49F9-9F3D-84EB0FCD456C}" type="slidenum">
              <a:rPr lang="en-US" smtClean="0"/>
              <a:pPr/>
              <a:t>6</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p:txBody>
          <a:bodyPr/>
          <a:lstStyle/>
          <a:p>
            <a:r>
              <a:rPr lang="en-US" sz="2800"/>
              <a:t>Ratios also allow for better comparison through time or between companies</a:t>
            </a:r>
          </a:p>
          <a:p>
            <a:r>
              <a:rPr lang="en-US" sz="2800"/>
              <a:t>As we look at each ratio, ask yourself what the ratio is trying to measure and why that information is important</a:t>
            </a:r>
          </a:p>
          <a:p>
            <a:r>
              <a:rPr lang="en-US" sz="2800"/>
              <a:t>Ratios are used both internally and externally</a:t>
            </a:r>
          </a:p>
        </p:txBody>
      </p:sp>
      <p:sp>
        <p:nvSpPr>
          <p:cNvPr id="6" name="Slide Number Placeholder 5"/>
          <p:cNvSpPr>
            <a:spLocks noGrp="1"/>
          </p:cNvSpPr>
          <p:nvPr>
            <p:ph type="sldNum" sz="quarter" idx="12"/>
          </p:nvPr>
        </p:nvSpPr>
        <p:spPr/>
        <p:txBody>
          <a:bodyPr/>
          <a:lstStyle/>
          <a:p>
            <a:fld id="{9F349C23-79BD-484E-86C8-DDC17FF2AA4C}" type="slidenum">
              <a:rPr lang="en-US"/>
              <a:pPr/>
              <a:t>7</a:t>
            </a:fld>
            <a:endParaRPr lang="en-US"/>
          </a:p>
        </p:txBody>
      </p:sp>
      <p:sp>
        <p:nvSpPr>
          <p:cNvPr id="32770" name="Rectangle 2"/>
          <p:cNvSpPr>
            <a:spLocks noGrp="1" noChangeArrowheads="1"/>
          </p:cNvSpPr>
          <p:nvPr>
            <p:ph type="title"/>
          </p:nvPr>
        </p:nvSpPr>
        <p:spPr/>
        <p:txBody>
          <a:bodyPr/>
          <a:lstStyle/>
          <a:p>
            <a:r>
              <a:rPr lang="en-US"/>
              <a:t>Ratio Analysis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277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771">
                                            <p:txEl>
                                              <p:pRg st="1" end="1"/>
                                            </p:txEl>
                                          </p:spTgt>
                                        </p:tgtEl>
                                        <p:attrNameLst>
                                          <p:attrName>style.visibility</p:attrName>
                                        </p:attrNameLst>
                                      </p:cBhvr>
                                      <p:to>
                                        <p:strVal val="visible"/>
                                      </p:to>
                                    </p:set>
                                    <p:anim calcmode="lin" valueType="num">
                                      <p:cBhvr additive="base">
                                        <p:cTn id="13" dur="500" fill="hold"/>
                                        <p:tgtEl>
                                          <p:spTgt spid="327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77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277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771">
                                            <p:txEl>
                                              <p:pRg st="2" end="2"/>
                                            </p:txEl>
                                          </p:spTgt>
                                        </p:tgtEl>
                                        <p:attrNameLst>
                                          <p:attrName>style.visibility</p:attrName>
                                        </p:attrNameLst>
                                      </p:cBhvr>
                                      <p:to>
                                        <p:strVal val="visible"/>
                                      </p:to>
                                    </p:set>
                                    <p:anim calcmode="lin" valueType="num">
                                      <p:cBhvr additive="base">
                                        <p:cTn id="19" dur="500" fill="hold"/>
                                        <p:tgtEl>
                                          <p:spTgt spid="327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77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2771">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p:txBody>
          <a:bodyPr/>
          <a:lstStyle/>
          <a:p>
            <a:r>
              <a:rPr lang="en-US"/>
              <a:t>Short-term solvency or liquidity ratios</a:t>
            </a:r>
          </a:p>
          <a:p>
            <a:r>
              <a:rPr lang="en-US"/>
              <a:t>Long-term solvency or financial leverage ratios</a:t>
            </a:r>
          </a:p>
          <a:p>
            <a:r>
              <a:rPr lang="en-US"/>
              <a:t>Asset management or turnover ratios</a:t>
            </a:r>
          </a:p>
          <a:p>
            <a:r>
              <a:rPr lang="en-US"/>
              <a:t>Profitability ratios</a:t>
            </a:r>
          </a:p>
          <a:p>
            <a:r>
              <a:rPr lang="en-US"/>
              <a:t>Market value ratios</a:t>
            </a:r>
          </a:p>
        </p:txBody>
      </p:sp>
      <p:sp>
        <p:nvSpPr>
          <p:cNvPr id="6" name="Slide Number Placeholder 5"/>
          <p:cNvSpPr>
            <a:spLocks noGrp="1"/>
          </p:cNvSpPr>
          <p:nvPr>
            <p:ph type="sldNum" sz="quarter" idx="12"/>
          </p:nvPr>
        </p:nvSpPr>
        <p:spPr/>
        <p:txBody>
          <a:bodyPr/>
          <a:lstStyle/>
          <a:p>
            <a:fld id="{C50131BF-2FEE-45D8-80CE-FB0219B1574D}" type="slidenum">
              <a:rPr lang="en-US"/>
              <a:pPr/>
              <a:t>8</a:t>
            </a:fld>
            <a:endParaRPr lang="en-US"/>
          </a:p>
        </p:txBody>
      </p:sp>
      <p:sp>
        <p:nvSpPr>
          <p:cNvPr id="33794" name="Rectangle 2"/>
          <p:cNvSpPr>
            <a:spLocks noGrp="1" noChangeArrowheads="1"/>
          </p:cNvSpPr>
          <p:nvPr>
            <p:ph type="title"/>
          </p:nvPr>
        </p:nvSpPr>
        <p:spPr/>
        <p:txBody>
          <a:bodyPr/>
          <a:lstStyle/>
          <a:p>
            <a:r>
              <a:rPr lang="en-US"/>
              <a:t>Categories of Financial Ratios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 calcmode="lin" valueType="num">
                                      <p:cBhvr additive="base">
                                        <p:cTn id="7" dur="500" fill="hold"/>
                                        <p:tgtEl>
                                          <p:spTgt spid="337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79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379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795">
                                            <p:txEl>
                                              <p:pRg st="1" end="1"/>
                                            </p:txEl>
                                          </p:spTgt>
                                        </p:tgtEl>
                                        <p:attrNameLst>
                                          <p:attrName>style.visibility</p:attrName>
                                        </p:attrNameLst>
                                      </p:cBhvr>
                                      <p:to>
                                        <p:strVal val="visible"/>
                                      </p:to>
                                    </p:set>
                                    <p:anim calcmode="lin" valueType="num">
                                      <p:cBhvr additive="base">
                                        <p:cTn id="13" dur="500" fill="hold"/>
                                        <p:tgtEl>
                                          <p:spTgt spid="337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379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379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3795">
                                            <p:txEl>
                                              <p:pRg st="2" end="2"/>
                                            </p:txEl>
                                          </p:spTgt>
                                        </p:tgtEl>
                                        <p:attrNameLst>
                                          <p:attrName>style.visibility</p:attrName>
                                        </p:attrNameLst>
                                      </p:cBhvr>
                                      <p:to>
                                        <p:strVal val="visible"/>
                                      </p:to>
                                    </p:set>
                                    <p:anim calcmode="lin" valueType="num">
                                      <p:cBhvr additive="base">
                                        <p:cTn id="19" dur="500" fill="hold"/>
                                        <p:tgtEl>
                                          <p:spTgt spid="337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379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379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3795">
                                            <p:txEl>
                                              <p:pRg st="3" end="3"/>
                                            </p:txEl>
                                          </p:spTgt>
                                        </p:tgtEl>
                                        <p:attrNameLst>
                                          <p:attrName>style.visibility</p:attrName>
                                        </p:attrNameLst>
                                      </p:cBhvr>
                                      <p:to>
                                        <p:strVal val="visible"/>
                                      </p:to>
                                    </p:set>
                                    <p:anim calcmode="lin" valueType="num">
                                      <p:cBhvr additive="base">
                                        <p:cTn id="25" dur="500" fill="hold"/>
                                        <p:tgtEl>
                                          <p:spTgt spid="337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379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3795">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3795">
                                            <p:txEl>
                                              <p:pRg st="4" end="4"/>
                                            </p:txEl>
                                          </p:spTgt>
                                        </p:tgtEl>
                                        <p:attrNameLst>
                                          <p:attrName>style.visibility</p:attrName>
                                        </p:attrNameLst>
                                      </p:cBhvr>
                                      <p:to>
                                        <p:strVal val="visible"/>
                                      </p:to>
                                    </p:set>
                                    <p:anim calcmode="lin" valueType="num">
                                      <p:cBhvr additive="base">
                                        <p:cTn id="31" dur="500" fill="hold"/>
                                        <p:tgtEl>
                                          <p:spTgt spid="3379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379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3795">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3148</TotalTime>
  <Words>3029</Words>
  <Application>Microsoft Office PowerPoint</Application>
  <PresentationFormat>On-screen Show (4:3)</PresentationFormat>
  <Paragraphs>501</Paragraphs>
  <Slides>36</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Times New Roman</vt:lpstr>
      <vt:lpstr>Arial</vt:lpstr>
      <vt:lpstr>Wingdings</vt:lpstr>
      <vt:lpstr>Symbol</vt:lpstr>
      <vt:lpstr>Concourse</vt:lpstr>
      <vt:lpstr>Slide 0</vt:lpstr>
      <vt:lpstr>Key Concepts and Skills</vt:lpstr>
      <vt:lpstr>Sample Income Statement</vt:lpstr>
      <vt:lpstr>Sample common size Income Statement</vt:lpstr>
      <vt:lpstr>Standardized Financial Statements</vt:lpstr>
      <vt:lpstr>Common base year Income Statement</vt:lpstr>
      <vt:lpstr>Combined common size and base year Balance Sheet</vt:lpstr>
      <vt:lpstr>Ratio Analysis</vt:lpstr>
      <vt:lpstr>Categories of Financial Ratios</vt:lpstr>
      <vt:lpstr>Sample Income Statement</vt:lpstr>
      <vt:lpstr>Sample Balance Sheet</vt:lpstr>
      <vt:lpstr>Liquidity Ratios for 2007</vt:lpstr>
      <vt:lpstr>Computing Long-term Solvency Ratios</vt:lpstr>
      <vt:lpstr>Computing Coverage Ratios</vt:lpstr>
      <vt:lpstr>Computing Inventory Ratios</vt:lpstr>
      <vt:lpstr>Computing Receivables Ratios</vt:lpstr>
      <vt:lpstr>Computing Total Asset Turnover</vt:lpstr>
      <vt:lpstr>Computing Profitability Measures</vt:lpstr>
      <vt:lpstr>Computing Market Value Measures</vt:lpstr>
      <vt:lpstr>Deriving the DuPont Identity</vt:lpstr>
      <vt:lpstr>Using the DuPont Identity</vt:lpstr>
      <vt:lpstr>Expanded DuPont Analysis – Aeropostale Data</vt:lpstr>
      <vt:lpstr>Aeropostale Extended DuPont Chart</vt:lpstr>
      <vt:lpstr>Example : Du-Pont Identity</vt:lpstr>
      <vt:lpstr>Real World Example – Home Depot</vt:lpstr>
      <vt:lpstr>Real World Example – Home Depot</vt:lpstr>
      <vt:lpstr>Why Evaluate Financial Statements?</vt:lpstr>
      <vt:lpstr>Benchmarking</vt:lpstr>
      <vt:lpstr>Potential Problems</vt:lpstr>
      <vt:lpstr>The Story of Enron</vt:lpstr>
      <vt:lpstr>Off balance sheet practice is more common than you think</vt:lpstr>
      <vt:lpstr>Quick Quiz</vt:lpstr>
      <vt:lpstr>Comprehensive Problem</vt:lpstr>
      <vt:lpstr>Working Capital</vt:lpstr>
      <vt:lpstr>Slide 34</vt:lpstr>
      <vt:lpstr>Calculating the cash cycle</vt:lpstr>
    </vt:vector>
  </TitlesOfParts>
  <Company>University of Tampa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Financial Statements</dc:title>
  <dc:creator>Kent P. Ragan</dc:creator>
  <cp:lastModifiedBy>Rubin</cp:lastModifiedBy>
  <cp:revision>78</cp:revision>
  <cp:lastPrinted>1601-01-01T00:00:00Z</cp:lastPrinted>
  <dcterms:created xsi:type="dcterms:W3CDTF">2000-08-09T23:59:09Z</dcterms:created>
  <dcterms:modified xsi:type="dcterms:W3CDTF">2009-10-27T07:10:41Z</dcterms:modified>
</cp:coreProperties>
</file>