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2" r:id="rId1"/>
  </p:sldMasterIdLst>
  <p:notesMasterIdLst>
    <p:notesMasterId r:id="rId36"/>
  </p:notesMasterIdLst>
  <p:sldIdLst>
    <p:sldId id="256" r:id="rId2"/>
    <p:sldId id="257" r:id="rId3"/>
    <p:sldId id="280" r:id="rId4"/>
    <p:sldId id="259" r:id="rId5"/>
    <p:sldId id="260" r:id="rId6"/>
    <p:sldId id="261" r:id="rId7"/>
    <p:sldId id="281" r:id="rId8"/>
    <p:sldId id="282" r:id="rId9"/>
    <p:sldId id="296" r:id="rId10"/>
    <p:sldId id="263" r:id="rId11"/>
    <p:sldId id="264" r:id="rId12"/>
    <p:sldId id="265" r:id="rId13"/>
    <p:sldId id="266" r:id="rId14"/>
    <p:sldId id="267" r:id="rId15"/>
    <p:sldId id="268" r:id="rId16"/>
    <p:sldId id="269" r:id="rId17"/>
    <p:sldId id="270" r:id="rId18"/>
    <p:sldId id="287" r:id="rId19"/>
    <p:sldId id="284" r:id="rId20"/>
    <p:sldId id="285" r:id="rId21"/>
    <p:sldId id="288" r:id="rId22"/>
    <p:sldId id="286" r:id="rId23"/>
    <p:sldId id="289" r:id="rId24"/>
    <p:sldId id="271" r:id="rId25"/>
    <p:sldId id="275" r:id="rId26"/>
    <p:sldId id="272" r:id="rId27"/>
    <p:sldId id="291" r:id="rId28"/>
    <p:sldId id="290" r:id="rId29"/>
    <p:sldId id="273" r:id="rId30"/>
    <p:sldId id="274" r:id="rId31"/>
    <p:sldId id="292" r:id="rId32"/>
    <p:sldId id="293" r:id="rId33"/>
    <p:sldId id="294" r:id="rId34"/>
    <p:sldId id="279"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84852" autoAdjust="0"/>
  </p:normalViewPr>
  <p:slideViewPr>
    <p:cSldViewPr>
      <p:cViewPr>
        <p:scale>
          <a:sx n="75" d="100"/>
          <a:sy n="75" d="100"/>
        </p:scale>
        <p:origin x="-456" y="96"/>
      </p:cViewPr>
      <p:guideLst>
        <p:guide orient="horz" pos="4236"/>
        <p:guide orient="horz" pos="144"/>
        <p:guide pos="2880"/>
      </p:guideLst>
    </p:cSldViewPr>
  </p:slideViewPr>
  <p:notesTextViewPr>
    <p:cViewPr>
      <p:scale>
        <a:sx n="100" d="100"/>
        <a:sy n="100" d="100"/>
      </p:scale>
      <p:origin x="18"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E7B0E09-3F2D-42A9-9389-3D490CC003E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841872-8AA2-4A0B-AC48-9878FA2336F5}" type="slidenum">
              <a:rPr lang="en-US"/>
              <a:pPr/>
              <a:t>4</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a:t>The time period used in the financial planning process is called the planning horizon.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7B0E09-3F2D-42A9-9389-3D490CC003E6}" type="slidenum">
              <a:rPr lang="en-US" smtClean="0"/>
              <a:pPr/>
              <a:t>30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1EC3FA-4EB6-4AE6-8849-B0452A08C51C}" type="slidenum">
              <a:rPr lang="en-US"/>
              <a:pPr/>
              <a:t>33</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pPr>
              <a:lnSpc>
                <a:spcPct val="90000"/>
              </a:lnSpc>
            </a:pPr>
            <a:r>
              <a:rPr lang="en-US" sz="1000" dirty="0"/>
              <a:t>ROE = net income / shareholders’ equity = $.4M / ($2M = + $.8M) = .1429</a:t>
            </a:r>
          </a:p>
          <a:p>
            <a:pPr>
              <a:lnSpc>
                <a:spcPct val="90000"/>
              </a:lnSpc>
            </a:pPr>
            <a:r>
              <a:rPr lang="en-US" sz="1000" dirty="0"/>
              <a:t>Payout ratio = dividends/net income = .1M/.4M = .25</a:t>
            </a:r>
          </a:p>
          <a:p>
            <a:pPr>
              <a:lnSpc>
                <a:spcPct val="90000"/>
              </a:lnSpc>
            </a:pPr>
            <a:r>
              <a:rPr lang="en-US" sz="1000" dirty="0"/>
              <a:t>Plowback ratio (b)  1 – payout ratio = 1 - .25 = .75</a:t>
            </a:r>
          </a:p>
          <a:p>
            <a:pPr>
              <a:lnSpc>
                <a:spcPct val="90000"/>
              </a:lnSpc>
            </a:pPr>
            <a:r>
              <a:rPr lang="en-US" sz="1000" dirty="0"/>
              <a:t>Sustainable growth rate = ROE X b / 1 – ROE X b = .1429 X .75 / (1 – (.1429 X .75)) = .12</a:t>
            </a:r>
          </a:p>
          <a:p>
            <a:pPr>
              <a:lnSpc>
                <a:spcPct val="90000"/>
              </a:lnSpc>
            </a:pPr>
            <a:endParaRPr lang="en-US" sz="1000" dirty="0"/>
          </a:p>
          <a:p>
            <a:pPr>
              <a:lnSpc>
                <a:spcPct val="90000"/>
              </a:lnSpc>
            </a:pPr>
            <a:r>
              <a:rPr lang="en-US" sz="1000" dirty="0"/>
              <a:t>Profit margin = net income/sales = .4M/2M = .2</a:t>
            </a:r>
          </a:p>
          <a:p>
            <a:pPr>
              <a:lnSpc>
                <a:spcPct val="90000"/>
              </a:lnSpc>
            </a:pPr>
            <a:r>
              <a:rPr lang="en-US" sz="1000" dirty="0"/>
              <a:t>Projected net income = profit margin X projected sales  = .2 X $2.4M = $.48M</a:t>
            </a:r>
          </a:p>
          <a:p>
            <a:pPr>
              <a:lnSpc>
                <a:spcPct val="90000"/>
              </a:lnSpc>
            </a:pPr>
            <a:r>
              <a:rPr lang="en-US" sz="1000" dirty="0"/>
              <a:t>Projected addition to retained earnings = projected net income X (1 – payout ratio) = $.48M X (1-.25) = $.48M X .75 = $.36M</a:t>
            </a:r>
          </a:p>
          <a:p>
            <a:pPr>
              <a:lnSpc>
                <a:spcPct val="90000"/>
              </a:lnSpc>
            </a:pPr>
            <a:endParaRPr lang="en-US" sz="1000" dirty="0"/>
          </a:p>
          <a:p>
            <a:pPr>
              <a:lnSpc>
                <a:spcPct val="90000"/>
              </a:lnSpc>
            </a:pPr>
            <a:r>
              <a:rPr lang="en-US" sz="1000" dirty="0"/>
              <a:t>% change in sales = ($2.4M - $4M)/$4M = .2</a:t>
            </a:r>
          </a:p>
          <a:p>
            <a:pPr>
              <a:lnSpc>
                <a:spcPct val="90000"/>
              </a:lnSpc>
            </a:pPr>
            <a:r>
              <a:rPr lang="en-US" sz="1000" dirty="0"/>
              <a:t>2006 total assets = $.4M + $3.6M = $4M</a:t>
            </a:r>
          </a:p>
          <a:p>
            <a:pPr>
              <a:lnSpc>
                <a:spcPct val="90000"/>
              </a:lnSpc>
            </a:pPr>
            <a:r>
              <a:rPr lang="en-US" sz="1000" dirty="0"/>
              <a:t>Projected total assets = $4M X 1.2 = $4.8M</a:t>
            </a:r>
          </a:p>
          <a:p>
            <a:pPr>
              <a:lnSpc>
                <a:spcPct val="90000"/>
              </a:lnSpc>
            </a:pPr>
            <a:endParaRPr lang="en-US" sz="1000" dirty="0"/>
          </a:p>
          <a:p>
            <a:pPr>
              <a:lnSpc>
                <a:spcPct val="90000"/>
              </a:lnSpc>
            </a:pPr>
            <a:r>
              <a:rPr lang="en-US" sz="1000" dirty="0"/>
              <a:t>Projected C.L. = $.2M X 1.2 = $.24M</a:t>
            </a:r>
          </a:p>
          <a:p>
            <a:pPr>
              <a:lnSpc>
                <a:spcPct val="90000"/>
              </a:lnSpc>
            </a:pPr>
            <a:endParaRPr lang="en-US" sz="1000" dirty="0"/>
          </a:p>
          <a:p>
            <a:pPr>
              <a:lnSpc>
                <a:spcPct val="90000"/>
              </a:lnSpc>
            </a:pPr>
            <a:r>
              <a:rPr lang="en-US" sz="1000" dirty="0"/>
              <a:t>Projected R.E. = 2006 R.E. + projected addition to R.E. = $.8M + $.36M = $1.16M</a:t>
            </a:r>
          </a:p>
          <a:p>
            <a:pPr>
              <a:lnSpc>
                <a:spcPct val="90000"/>
              </a:lnSpc>
            </a:pPr>
            <a:endParaRPr lang="en-US" sz="1000" dirty="0"/>
          </a:p>
          <a:p>
            <a:pPr>
              <a:lnSpc>
                <a:spcPct val="90000"/>
              </a:lnSpc>
            </a:pPr>
            <a:r>
              <a:rPr lang="en-US" sz="1000" dirty="0"/>
              <a:t>Projected liabilities and owners’ equity = projected C.L. + LTD + C.S. + projected R.E. = $.24M + $1M + $2M + $1.16M = $4.4M</a:t>
            </a:r>
          </a:p>
          <a:p>
            <a:pPr>
              <a:lnSpc>
                <a:spcPct val="90000"/>
              </a:lnSpc>
            </a:pPr>
            <a:endParaRPr lang="en-US" sz="1000" dirty="0"/>
          </a:p>
          <a:p>
            <a:pPr>
              <a:lnSpc>
                <a:spcPct val="90000"/>
              </a:lnSpc>
            </a:pPr>
            <a:r>
              <a:rPr lang="en-US" sz="1000" dirty="0"/>
              <a:t>External Financing Needed = projected assets – projected </a:t>
            </a:r>
            <a:r>
              <a:rPr lang="en-US" sz="1000" dirty="0" err="1"/>
              <a:t>liabs</a:t>
            </a:r>
            <a:r>
              <a:rPr lang="en-US" sz="1000" dirty="0"/>
              <a:t>. and OE = $4.8M - $4.4M = $.4M</a:t>
            </a:r>
          </a:p>
          <a:p>
            <a:pPr>
              <a:lnSpc>
                <a:spcPct val="90000"/>
              </a:lnSpc>
            </a:pPr>
            <a:endParaRPr lang="en-US" sz="1000" dirty="0"/>
          </a:p>
          <a:p>
            <a:pPr>
              <a:lnSpc>
                <a:spcPct val="90000"/>
              </a:lnSpc>
            </a:pPr>
            <a:endParaRPr lang="en-US" sz="10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7B0E09-3F2D-42A9-9389-3D490CC003E6}" type="slidenum">
              <a:rPr lang="en-US" smtClean="0"/>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F32CCC-7393-4A9D-AC28-820E2D7AD1BA}" type="slidenum">
              <a:rPr lang="en-US"/>
              <a:pPr/>
              <a:t>14</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dirty="0"/>
              <a:t>There is not a double-ruled line at the bottom of the pro forma columns because the pro forma balance sheet has not yet been made to balance.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C828-A69A-4AD8-800F-C050209CC438}" type="slidenum">
              <a:rPr lang="en-US"/>
              <a:pPr/>
              <a:t>16</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7B0E09-3F2D-42A9-9389-3D490CC003E6}" type="slidenum">
              <a:rPr lang="en-US" smtClean="0"/>
              <a:pPr/>
              <a:t>22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B7F51E-780B-4E56-9BFC-01B2DDEF19C8}" type="slidenum">
              <a:rPr lang="en-US"/>
              <a:pPr/>
              <a:t>25</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xfrm>
            <a:off x="914400" y="4343400"/>
            <a:ext cx="5029200" cy="4114800"/>
          </a:xfrm>
        </p:spPr>
        <p:txBody>
          <a:bodyPr/>
          <a:lstStyle/>
          <a:p>
            <a:r>
              <a:rPr lang="en-US"/>
              <a:t>This firm could grow assets at 6.74% without raising additional external capital.</a:t>
            </a:r>
          </a:p>
          <a:p>
            <a:endParaRPr lang="en-US"/>
          </a:p>
          <a:p>
            <a:r>
              <a:rPr lang="en-US"/>
              <a:t>Relying solely on internally generated funds will increase equity (retained earnings are part of equity) and assets without an increase in debt.  Consequently, the firm’s leverage will decrease over time.  If there is an optimal amount of leverage, as we will discuss in later chapters, then the firm may want to borrow to maintain that optimal level of leverage.  This idea leads us to the sustainable growth rate.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B7F51E-780B-4E56-9BFC-01B2DDEF19C8}" type="slidenum">
              <a:rPr lang="en-US"/>
              <a:pPr/>
              <a:t>27</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xfrm>
            <a:off x="914400" y="4343400"/>
            <a:ext cx="5029200" cy="4114800"/>
          </a:xfrm>
        </p:spPr>
        <p:txBody>
          <a:bodyPr/>
          <a:lstStyle/>
          <a:p>
            <a:r>
              <a:rPr lang="en-US"/>
              <a:t>This firm could grow assets at 6.74% without raising additional external capital.</a:t>
            </a:r>
          </a:p>
          <a:p>
            <a:endParaRPr lang="en-US"/>
          </a:p>
          <a:p>
            <a:r>
              <a:rPr lang="en-US"/>
              <a:t>Relying solely on internally generated funds will increase equity (retained earnings are part of equity) and assets without an increase in debt.  Consequently, the firm’s leverage will decrease over time.  If there is an optimal amount of leverage, as we will discuss in later chapters, then the firm may want to borrow to maintain that optimal level of leverage.  This idea leads us to the sustainable growth rate.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069366-758B-4D2A-BD96-5B27D292A69D}" type="slidenum">
              <a:rPr lang="en-US"/>
              <a:pPr/>
              <a:t>28</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xfrm>
            <a:off x="914400" y="4343400"/>
            <a:ext cx="5029200" cy="4114800"/>
          </a:xfrm>
        </p:spPr>
        <p:txBody>
          <a:bodyPr/>
          <a:lstStyle/>
          <a:p>
            <a:r>
              <a:rPr lang="en-US" dirty="0"/>
              <a:t>Note that no new equity is issued.</a:t>
            </a:r>
          </a:p>
          <a:p>
            <a:endParaRPr lang="en-US" dirty="0"/>
          </a:p>
          <a:p>
            <a:r>
              <a:rPr lang="en-US" dirty="0"/>
              <a:t>The sustainable growth rate is substantially higher than the internal growth rate.  This is because we are allowing the company to issue debt as well as use internal funds.</a:t>
            </a:r>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328399-60C0-48AB-B67A-0798F1A7B95E}" type="slidenum">
              <a:rPr lang="en-US"/>
              <a:pPr/>
              <a:t>29</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xfrm>
            <a:off x="914400" y="4343400"/>
            <a:ext cx="5029200" cy="4114800"/>
          </a:xfrm>
        </p:spPr>
        <p:txBody>
          <a:bodyPr/>
          <a:lstStyle/>
          <a:p>
            <a:r>
              <a:rPr lang="en-US"/>
              <a:t>The first three components come from the ROE and the Du Pont identity.</a:t>
            </a:r>
          </a:p>
          <a:p>
            <a:endParaRPr lang="en-US"/>
          </a:p>
          <a:p>
            <a:r>
              <a:rPr lang="en-US"/>
              <a:t>It is important to note at this point that growth is not the goal of a firm in and of itself.  Growth is only important so long as it continues to maximize shareholder value.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6A84E7F-7A5A-459A-BC99-7120B6AD969C}" type="slidenum">
              <a:rPr lang="en-US" smtClean="0"/>
              <a:pPr/>
              <a:t>‹#›</a:t>
            </a:fld>
            <a:endParaRPr lang="en-US"/>
          </a:p>
        </p:txBody>
      </p:sp>
      <p:sp>
        <p:nvSpPr>
          <p:cNvPr id="13" name="Rectangle 71"/>
          <p:cNvSpPr>
            <a:spLocks noChangeArrowheads="1"/>
          </p:cNvSpPr>
          <p:nvPr userDrawn="1"/>
        </p:nvSpPr>
        <p:spPr bwMode="auto">
          <a:xfrm>
            <a:off x="4572000" y="1066800"/>
            <a:ext cx="4572000" cy="1470025"/>
          </a:xfrm>
          <a:prstGeom prst="rect">
            <a:avLst/>
          </a:prstGeom>
          <a:noFill/>
          <a:ln w="9525">
            <a:noFill/>
            <a:miter lim="800000"/>
            <a:headEnd/>
            <a:tailEnd/>
          </a:ln>
        </p:spPr>
        <p:txBody>
          <a:bodyPr/>
          <a:lstStyle/>
          <a:p>
            <a:pPr algn="ctr" eaLnBrk="1" hangingPunct="1"/>
            <a:r>
              <a:rPr lang="en-US" sz="5400">
                <a:solidFill>
                  <a:schemeClr val="tx2"/>
                </a:solidFill>
                <a:effectLst>
                  <a:outerShdw blurRad="38100" dist="38100" dir="2700000" algn="tl">
                    <a:srgbClr val="000000"/>
                  </a:outerShdw>
                </a:effectLst>
              </a:rPr>
              <a:t>4</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F384465-DA51-4C6E-B6AA-B68B349F731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1F11087-31CA-4489-B315-81175EF9392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6FD2D7B-43AD-472E-96EE-004FC2D818D1}"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80873CD0-50D3-44A7-AAEF-B81DF71629C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1DDCE44-505C-477E-AA1A-95EFDA8C7DB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408996-24CA-4A1F-959E-D04BE731C98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16E357D-86CF-44FF-AFCA-BEC7F4156DB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EA4230F-C64F-49AE-A44A-51611B69034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CB9A246-C211-47A2-8932-8ED781A11B3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4F801C-A5EF-49C8-99F2-7468F35588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1D5A895-C622-4BF0-8490-00EA2D24CDC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3886BE-3490-4904-A9DD-6DCD81738E4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9AEF3A3-5A48-40CE-AEB5-9E7022C89D7C}"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hyperlink" Target="http://finance.yahoo.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t>Long-Term Financial Planning and Growth</a:t>
            </a:r>
          </a:p>
        </p:txBody>
      </p:sp>
      <p:sp>
        <p:nvSpPr>
          <p:cNvPr id="5" name="Rectangle 70"/>
          <p:cNvSpPr>
            <a:spLocks noGrp="1" noChangeArrowheads="1"/>
          </p:cNvSpPr>
          <p:nvPr>
            <p:ph type="sldNum" sz="quarter" idx="12"/>
          </p:nvPr>
        </p:nvSpPr>
        <p:spPr/>
        <p:txBody>
          <a:bodyPr/>
          <a:lstStyle/>
          <a:p>
            <a:fld id="{C7758AAD-621B-4945-85EA-B6A7945A8BE3}" type="slidenum">
              <a:rPr lang="en-US"/>
              <a:pPr/>
              <a:t>0</a:t>
            </a:fld>
            <a:endParaRPr lang="en-US"/>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4526" name="Group 190"/>
          <p:cNvGraphicFramePr>
            <a:graphicFrameLocks noGrp="1"/>
          </p:cNvGraphicFramePr>
          <p:nvPr>
            <p:ph sz="half" idx="1"/>
          </p:nvPr>
        </p:nvGraphicFramePr>
        <p:xfrm>
          <a:off x="990600" y="2482850"/>
          <a:ext cx="3937000" cy="3429001"/>
        </p:xfrm>
        <a:graphic>
          <a:graphicData uri="http://schemas.openxmlformats.org/drawingml/2006/table">
            <a:tbl>
              <a:tblPr/>
              <a:tblGrid>
                <a:gridCol w="1084263"/>
                <a:gridCol w="884237"/>
                <a:gridCol w="1138238"/>
                <a:gridCol w="830262"/>
              </a:tblGrid>
              <a:tr h="428625">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Gourmet Coffee Inc.</a:t>
                      </a:r>
                    </a:p>
                  </a:txBody>
                  <a:tcPr marL="0" marR="45720" marT="0" marB="0" horzOverflow="overflow">
                    <a:lnL cap="flat">
                      <a:noFill/>
                    </a:lnL>
                    <a:lnR w="28575" cap="flat" cmpd="sng" algn="ctr">
                      <a:solidFill>
                        <a:schemeClr val="tx1"/>
                      </a:solidFill>
                      <a:prstDash val="solid"/>
                      <a:round/>
                      <a:headEnd type="none" w="med" len="med"/>
                      <a:tailEnd type="none" w="med" len="med"/>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879475">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Balance Sheet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December 31, 2006</a:t>
                      </a:r>
                    </a:p>
                  </a:txBody>
                  <a:tcPr marL="0" marR="45720" marT="0" marB="0" horzOverflow="overflow">
                    <a:lnL cap="flat">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687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Assets</a:t>
                      </a:r>
                    </a:p>
                  </a:txBody>
                  <a:tcPr marL="0" marR="45720" marT="0" marB="0"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1000</a:t>
                      </a:r>
                    </a:p>
                  </a:txBody>
                  <a:tcPr marL="0" marR="4572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Debt</a:t>
                      </a:r>
                    </a:p>
                  </a:txBody>
                  <a:tcPr marR="4572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400</a:t>
                      </a:r>
                    </a:p>
                  </a:txBody>
                  <a:tcPr marL="0" marR="45720" marT="0" marB="0"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684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0" marR="45720" marT="0" marB="0"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0" marR="45720"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Equity</a:t>
                      </a:r>
                    </a:p>
                  </a:txBody>
                  <a:tcPr marR="4572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600</a:t>
                      </a:r>
                    </a:p>
                  </a:txBody>
                  <a:tcPr marL="0" marR="45720" marT="0" marB="0" horzOverflow="overflow">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r h="38100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marL="0" marR="45720" marT="0" marB="0"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1000</a:t>
                      </a:r>
                    </a:p>
                  </a:txBody>
                  <a:tcPr marL="0" marR="45720" marT="0" marB="0"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marR="45720" marT="0" marB="0"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1000</a:t>
                      </a:r>
                    </a:p>
                  </a:txBody>
                  <a:tcPr marL="0" marR="45720" marT="0" marB="0"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368300">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0" marR="45720" marT="0" marB="0" horzOverflow="overflow">
                    <a:lnL>
                      <a:noFill/>
                    </a:lnL>
                    <a:lnR>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0" marR="45720" marT="0" marB="0" horzOverflow="overflow">
                    <a:lnL>
                      <a:noFill/>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graphicFrame>
        <p:nvGraphicFramePr>
          <p:cNvPr id="14525" name="Group 189"/>
          <p:cNvGraphicFramePr>
            <a:graphicFrameLocks noGrp="1"/>
          </p:cNvGraphicFramePr>
          <p:nvPr>
            <p:ph sz="half" idx="2"/>
          </p:nvPr>
        </p:nvGraphicFramePr>
        <p:xfrm>
          <a:off x="5054600" y="2268538"/>
          <a:ext cx="3937000" cy="3949701"/>
        </p:xfrm>
        <a:graphic>
          <a:graphicData uri="http://schemas.openxmlformats.org/drawingml/2006/table">
            <a:tbl>
              <a:tblPr/>
              <a:tblGrid>
                <a:gridCol w="1963738"/>
                <a:gridCol w="1973262"/>
              </a:tblGrid>
              <a:tr h="4857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Gourmet Coffee Inc.</a:t>
                      </a:r>
                    </a:p>
                  </a:txBody>
                  <a:tcPr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c hMerge="1">
                  <a:txBody>
                    <a:bodyPr/>
                    <a:lstStyle/>
                    <a:p>
                      <a:endParaRPr lang="en-US"/>
                    </a:p>
                  </a:txBody>
                  <a:tcPr/>
                </a:tc>
              </a:tr>
              <a:tr h="13620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Income Statement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For Year Ended December 31, 2006</a:t>
                      </a:r>
                    </a:p>
                  </a:txBody>
                  <a:tcPr horzOverflow="overflow">
                    <a:lnL w="28575" cap="flat" cmpd="sng" algn="ctr">
                      <a:solidFill>
                        <a:schemeClr val="tx1"/>
                      </a:solidFill>
                      <a:prstDash val="solid"/>
                      <a:round/>
                      <a:headEnd type="none" w="med" len="med"/>
                      <a:tailEnd type="none" w="med" len="med"/>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566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Revenues</a:t>
                      </a: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Less: costs</a:t>
                      </a: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(1600)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8260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w="28575" cap="flat" cmpd="sng" algn="ctr">
                      <a:solidFill>
                        <a:schemeClr val="tx1"/>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400</a:t>
                      </a:r>
                    </a:p>
                  </a:txBody>
                  <a:tcPr horzOverflow="overflow">
                    <a:lnL>
                      <a:noFill/>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485775">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60" name="Slide Number Placeholder 6"/>
          <p:cNvSpPr>
            <a:spLocks noGrp="1"/>
          </p:cNvSpPr>
          <p:nvPr>
            <p:ph type="sldNum" sz="quarter" idx="12"/>
          </p:nvPr>
        </p:nvSpPr>
        <p:spPr/>
        <p:txBody>
          <a:bodyPr/>
          <a:lstStyle/>
          <a:p>
            <a:fld id="{3C3E768B-80E5-4E47-B2CC-DAC975CAD711}" type="slidenum">
              <a:rPr lang="en-US"/>
              <a:pPr/>
              <a:t>9</a:t>
            </a:fld>
            <a:endParaRPr lang="en-US"/>
          </a:p>
        </p:txBody>
      </p:sp>
      <p:sp>
        <p:nvSpPr>
          <p:cNvPr id="14338" name="Rectangle 2"/>
          <p:cNvSpPr>
            <a:spLocks noGrp="1" noChangeArrowheads="1"/>
          </p:cNvSpPr>
          <p:nvPr>
            <p:ph type="title"/>
          </p:nvPr>
        </p:nvSpPr>
        <p:spPr/>
        <p:txBody>
          <a:bodyPr>
            <a:normAutofit fontScale="90000"/>
          </a:bodyPr>
          <a:lstStyle/>
          <a:p>
            <a:r>
              <a:rPr lang="en-US" dirty="0" smtClean="0"/>
              <a:t>Example 2: </a:t>
            </a:r>
            <a:r>
              <a:rPr lang="en-US" dirty="0"/>
              <a:t>Historical Financial Statements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45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45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normAutofit fontScale="90000"/>
          </a:bodyPr>
          <a:lstStyle/>
          <a:p>
            <a:r>
              <a:rPr lang="en-US" dirty="0" smtClean="0"/>
              <a:t>Example 2: </a:t>
            </a:r>
            <a:r>
              <a:rPr lang="en-US" dirty="0"/>
              <a:t>Pro Forma Income Statement</a:t>
            </a:r>
          </a:p>
        </p:txBody>
      </p:sp>
      <p:sp>
        <p:nvSpPr>
          <p:cNvPr id="16389" name="Rectangle 5"/>
          <p:cNvSpPr>
            <a:spLocks noGrp="1" noChangeArrowheads="1"/>
          </p:cNvSpPr>
          <p:nvPr>
            <p:ph type="body" sz="half" idx="1"/>
          </p:nvPr>
        </p:nvSpPr>
        <p:spPr>
          <a:xfrm>
            <a:off x="685800" y="1600200"/>
            <a:ext cx="4040188" cy="4525963"/>
          </a:xfrm>
        </p:spPr>
        <p:txBody>
          <a:bodyPr/>
          <a:lstStyle/>
          <a:p>
            <a:r>
              <a:rPr lang="en-US" sz="2800" dirty="0"/>
              <a:t>Initial Assumptions</a:t>
            </a:r>
          </a:p>
          <a:p>
            <a:pPr lvl="1"/>
            <a:r>
              <a:rPr lang="en-US" sz="2400" dirty="0"/>
              <a:t>Revenues will grow at 15%  (2,000*1.15)</a:t>
            </a:r>
          </a:p>
          <a:p>
            <a:pPr lvl="1"/>
            <a:r>
              <a:rPr lang="en-US" sz="2400" dirty="0"/>
              <a:t>All items are tied directly to sales and the current relationships are optimal</a:t>
            </a:r>
          </a:p>
          <a:p>
            <a:pPr lvl="1"/>
            <a:r>
              <a:rPr lang="en-US" sz="2400" dirty="0"/>
              <a:t>Consequently, all other items will also grow at 15%</a:t>
            </a:r>
          </a:p>
        </p:txBody>
      </p:sp>
      <p:graphicFrame>
        <p:nvGraphicFramePr>
          <p:cNvPr id="16448" name="Group 64"/>
          <p:cNvGraphicFramePr>
            <a:graphicFrameLocks noGrp="1"/>
          </p:cNvGraphicFramePr>
          <p:nvPr>
            <p:ph sz="half" idx="2"/>
          </p:nvPr>
        </p:nvGraphicFramePr>
        <p:xfrm>
          <a:off x="4800600" y="1638300"/>
          <a:ext cx="4095750" cy="4824414"/>
        </p:xfrm>
        <a:graphic>
          <a:graphicData uri="http://schemas.openxmlformats.org/drawingml/2006/table">
            <a:tbl>
              <a:tblPr/>
              <a:tblGrid>
                <a:gridCol w="2062163"/>
                <a:gridCol w="2033587"/>
              </a:tblGrid>
              <a:tr h="64770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Gourmet Coffee Inc.</a:t>
                      </a:r>
                    </a:p>
                  </a:txBody>
                  <a:tcPr horzOverflow="overflow">
                    <a:lnL cap="flat">
                      <a:noFill/>
                    </a:lnL>
                    <a:lnR cap="flat">
                      <a:noFill/>
                    </a:lnR>
                    <a:lnT cap="flat">
                      <a:noFill/>
                    </a:lnT>
                    <a:lnB>
                      <a:noFill/>
                    </a:lnB>
                    <a:lnTlToBr>
                      <a:noFill/>
                    </a:lnTlToBr>
                    <a:lnBlToTr>
                      <a:noFill/>
                    </a:lnBlToTr>
                    <a:noFill/>
                  </a:tcPr>
                </a:tc>
                <a:tc hMerge="1">
                  <a:txBody>
                    <a:bodyPr/>
                    <a:lstStyle/>
                    <a:p>
                      <a:endParaRPr lang="en-US"/>
                    </a:p>
                  </a:txBody>
                  <a:tcPr/>
                </a:tc>
              </a:tr>
              <a:tr h="12731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Pro Forma Income Statement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For Year Ended 2007</a:t>
                      </a:r>
                    </a:p>
                  </a:txBody>
                  <a:tcPr horzOverflow="overflow">
                    <a:lnL cap="flat">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968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Revenues</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2,300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966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Less: costs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(1,840)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47688">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rPr>
                        <a:t>460</a:t>
                      </a:r>
                    </a:p>
                  </a:txBody>
                  <a:tcPr horzOverflow="overflow">
                    <a:lnL>
                      <a:noFill/>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420688">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w="381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32" name="Slide Number Placeholder 6"/>
          <p:cNvSpPr>
            <a:spLocks noGrp="1"/>
          </p:cNvSpPr>
          <p:nvPr>
            <p:ph type="sldNum" sz="quarter" idx="12"/>
          </p:nvPr>
        </p:nvSpPr>
        <p:spPr/>
        <p:txBody>
          <a:bodyPr/>
          <a:lstStyle/>
          <a:p>
            <a:fld id="{59188A35-FA75-403D-B9B3-8437C2AA5798}" type="slidenum">
              <a:rPr lang="en-US"/>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52475" y="152400"/>
            <a:ext cx="8391525" cy="1139825"/>
          </a:xfrm>
        </p:spPr>
        <p:txBody>
          <a:bodyPr>
            <a:normAutofit fontScale="90000"/>
          </a:bodyPr>
          <a:lstStyle/>
          <a:p>
            <a:r>
              <a:rPr lang="en-US" dirty="0" smtClean="0"/>
              <a:t>Example 2: </a:t>
            </a:r>
            <a:r>
              <a:rPr lang="en-US" dirty="0"/>
              <a:t>Pro Forma Balance Sheet</a:t>
            </a:r>
          </a:p>
        </p:txBody>
      </p:sp>
      <p:sp>
        <p:nvSpPr>
          <p:cNvPr id="18436" name="Rectangle 4"/>
          <p:cNvSpPr>
            <a:spLocks noGrp="1" noChangeArrowheads="1"/>
          </p:cNvSpPr>
          <p:nvPr>
            <p:ph type="body" sz="half" idx="1"/>
          </p:nvPr>
        </p:nvSpPr>
        <p:spPr>
          <a:xfrm>
            <a:off x="609600" y="1600201"/>
            <a:ext cx="4116388" cy="2362200"/>
          </a:xfrm>
        </p:spPr>
        <p:txBody>
          <a:bodyPr>
            <a:normAutofit/>
          </a:bodyPr>
          <a:lstStyle/>
          <a:p>
            <a:pPr>
              <a:buNone/>
            </a:pPr>
            <a:r>
              <a:rPr lang="en-US" sz="2400" dirty="0"/>
              <a:t>Case </a:t>
            </a:r>
            <a:r>
              <a:rPr lang="en-US" sz="2400" dirty="0" smtClean="0"/>
              <a:t>I: Dividends are the plug (debt to equity is constant)</a:t>
            </a:r>
          </a:p>
          <a:p>
            <a:pPr>
              <a:buNone/>
            </a:pPr>
            <a:r>
              <a:rPr lang="en-US" sz="2000" dirty="0" smtClean="0"/>
              <a:t>Dividends </a:t>
            </a:r>
            <a:r>
              <a:rPr lang="en-US" sz="2000" dirty="0"/>
              <a:t>= </a:t>
            </a:r>
            <a:r>
              <a:rPr lang="en-US" sz="2000" dirty="0" smtClean="0"/>
              <a:t>460– </a:t>
            </a:r>
            <a:r>
              <a:rPr lang="en-US" sz="2000" dirty="0"/>
              <a:t>90 increase in </a:t>
            </a:r>
            <a:r>
              <a:rPr lang="en-US" sz="2000" dirty="0" smtClean="0"/>
              <a:t>dividends= </a:t>
            </a:r>
            <a:r>
              <a:rPr lang="en-US" sz="2000" dirty="0" smtClean="0"/>
              <a:t>370</a:t>
            </a:r>
            <a:endParaRPr lang="en-US" sz="2000" dirty="0"/>
          </a:p>
        </p:txBody>
      </p:sp>
      <p:graphicFrame>
        <p:nvGraphicFramePr>
          <p:cNvPr id="18677" name="Group 245"/>
          <p:cNvGraphicFramePr>
            <a:graphicFrameLocks noGrp="1"/>
          </p:cNvGraphicFramePr>
          <p:nvPr>
            <p:ph sz="quarter" idx="2"/>
          </p:nvPr>
        </p:nvGraphicFramePr>
        <p:xfrm>
          <a:off x="4800600" y="1447800"/>
          <a:ext cx="4067175" cy="2309813"/>
        </p:xfrm>
        <a:graphic>
          <a:graphicData uri="http://schemas.openxmlformats.org/drawingml/2006/table">
            <a:tbl>
              <a:tblPr/>
              <a:tblGrid>
                <a:gridCol w="1017588"/>
                <a:gridCol w="1016000"/>
                <a:gridCol w="1017587"/>
                <a:gridCol w="1016000"/>
              </a:tblGrid>
              <a:tr h="393700">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Gourmet Coffee Inc.</a:t>
                      </a:r>
                    </a:p>
                  </a:txBody>
                  <a:tcPr horzOverflow="overflow">
                    <a:lnL cap="flat">
                      <a:noFill/>
                    </a:lnL>
                    <a:lnR cap="flat">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736600">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Pro Forma Balance Sheet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Case 1</a:t>
                      </a:r>
                    </a:p>
                  </a:txBody>
                  <a:tcPr horzOverflow="overflow">
                    <a:lnL cap="flat">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92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Assets</a:t>
                      </a: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Debt</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460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93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Equity</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690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93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horzOverflow="overflow">
                    <a:lnL>
                      <a:noFill/>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8678" name="Group 246"/>
          <p:cNvGraphicFramePr>
            <a:graphicFrameLocks noGrp="1"/>
          </p:cNvGraphicFramePr>
          <p:nvPr>
            <p:ph sz="quarter" idx="3"/>
          </p:nvPr>
        </p:nvGraphicFramePr>
        <p:xfrm>
          <a:off x="4872038" y="4038600"/>
          <a:ext cx="3940175" cy="2233613"/>
        </p:xfrm>
        <a:graphic>
          <a:graphicData uri="http://schemas.openxmlformats.org/drawingml/2006/table">
            <a:tbl>
              <a:tblPr/>
              <a:tblGrid>
                <a:gridCol w="985837"/>
                <a:gridCol w="984250"/>
                <a:gridCol w="985838"/>
                <a:gridCol w="984250"/>
              </a:tblGrid>
              <a:tr h="438150">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Gourmet Coffee Inc.</a:t>
                      </a:r>
                    </a:p>
                  </a:txBody>
                  <a:tcPr marL="45720" marR="45720" marT="0" marB="0" horzOverflow="overflow">
                    <a:lnL cap="flat">
                      <a:noFill/>
                    </a:lnL>
                    <a:lnR cap="flat">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631825">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Pro Forma Balance Sheet</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Case 1</a:t>
                      </a:r>
                    </a:p>
                  </a:txBody>
                  <a:tcPr marL="45720" marR="45720" marT="0" marB="0" horzOverflow="overflow">
                    <a:lnL cap="flat">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39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Assets</a:t>
                      </a:r>
                    </a:p>
                  </a:txBody>
                  <a:tcPr marL="45720" marR="45720" marT="0" marB="0"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Debt</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90</a:t>
                      </a:r>
                    </a:p>
                  </a:txBody>
                  <a:tcPr marL="45720" marR="45720" marT="0" marB="0"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438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45720" marR="45720" marT="0" marB="0"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45720" marR="45720" marT="0" marB="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Equity</a:t>
                      </a:r>
                    </a:p>
                  </a:txBody>
                  <a:tcPr marL="45720" marR="4572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1,060</a:t>
                      </a:r>
                    </a:p>
                  </a:txBody>
                  <a:tcPr marL="45720" marR="45720"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2857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marL="45720" marR="45720" marT="0" marB="0"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Total</a:t>
                      </a:r>
                    </a:p>
                  </a:txBody>
                  <a:tcPr marL="45720" marR="45720" marT="0" marB="0"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1,150</a:t>
                      </a:r>
                    </a:p>
                  </a:txBody>
                  <a:tcPr marL="45720" marR="45720" marT="0" marB="0" horzOverflow="overflow">
                    <a:lnL>
                      <a:noFill/>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 name="Slide Number Placeholder 7"/>
          <p:cNvSpPr>
            <a:spLocks noGrp="1"/>
          </p:cNvSpPr>
          <p:nvPr>
            <p:ph type="sldNum" sz="quarter" idx="12"/>
          </p:nvPr>
        </p:nvSpPr>
        <p:spPr/>
        <p:txBody>
          <a:bodyPr/>
          <a:lstStyle/>
          <a:p>
            <a:fld id="{F34AE926-74E6-4EA5-8AEC-F758871872AD}" type="slidenum">
              <a:rPr lang="en-US"/>
              <a:pPr/>
              <a:t>11</a:t>
            </a:fld>
            <a:endParaRPr lang="en-US"/>
          </a:p>
        </p:txBody>
      </p:sp>
      <p:sp>
        <p:nvSpPr>
          <p:cNvPr id="7" name="Rectangle 6"/>
          <p:cNvSpPr/>
          <p:nvPr/>
        </p:nvSpPr>
        <p:spPr>
          <a:xfrm>
            <a:off x="533400" y="3962400"/>
            <a:ext cx="3810000" cy="2123658"/>
          </a:xfrm>
          <a:prstGeom prst="rect">
            <a:avLst/>
          </a:prstGeom>
        </p:spPr>
        <p:txBody>
          <a:bodyPr wrap="square">
            <a:spAutoFit/>
          </a:bodyPr>
          <a:lstStyle/>
          <a:p>
            <a:pPr lvl="1"/>
            <a:endParaRPr lang="en-US" sz="2000" dirty="0" smtClean="0"/>
          </a:p>
          <a:p>
            <a:r>
              <a:rPr lang="en-US" sz="2400" dirty="0" smtClean="0"/>
              <a:t>Case </a:t>
            </a:r>
            <a:r>
              <a:rPr lang="en-US" sz="2400" dirty="0" smtClean="0"/>
              <a:t>II: No dividends are paid and debt is the plug</a:t>
            </a:r>
          </a:p>
          <a:p>
            <a:endParaRPr lang="en-US" sz="2400" dirty="0" smtClean="0"/>
          </a:p>
          <a:p>
            <a:r>
              <a:rPr lang="en-US" sz="2000" dirty="0" smtClean="0"/>
              <a:t>Debt </a:t>
            </a:r>
            <a:r>
              <a:rPr lang="en-US" sz="2000" dirty="0" smtClean="0"/>
              <a:t>= 1,150 – (600+460) = </a:t>
            </a:r>
            <a:r>
              <a:rPr lang="en-US" sz="2000" dirty="0" smtClean="0"/>
              <a:t>90</a:t>
            </a:r>
          </a:p>
          <a:p>
            <a:r>
              <a:rPr lang="en-US" sz="2000" dirty="0" smtClean="0"/>
              <a:t>Repay </a:t>
            </a:r>
            <a:r>
              <a:rPr lang="en-US" sz="2000" dirty="0" smtClean="0"/>
              <a:t>400 – 90 = 310 in debt</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0-#ppt_w/2"/>
                                          </p:val>
                                        </p:tav>
                                        <p:tav tm="100000">
                                          <p:val>
                                            <p:strVal val="#ppt_x"/>
                                          </p:val>
                                        </p:tav>
                                      </p:tavLst>
                                    </p:anim>
                                    <p:anim calcmode="lin" valueType="num">
                                      <p:cBhvr additive="base">
                                        <p:cTn id="8"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499"/>
                                          </p:stCondLst>
                                        </p:cTn>
                                        <p:tgtEl>
                                          <p:spTgt spid="1867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186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utoUpdateAnimBg="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647700" y="1219200"/>
            <a:ext cx="8328025" cy="4530725"/>
          </a:xfrm>
        </p:spPr>
        <p:txBody>
          <a:bodyPr/>
          <a:lstStyle/>
          <a:p>
            <a:pPr>
              <a:lnSpc>
                <a:spcPct val="90000"/>
              </a:lnSpc>
            </a:pPr>
            <a:r>
              <a:rPr lang="en-US" sz="2000" dirty="0"/>
              <a:t>Some items vary directly with sales, </a:t>
            </a:r>
            <a:r>
              <a:rPr lang="en-US" sz="2000" b="1" dirty="0"/>
              <a:t>while others do not</a:t>
            </a:r>
          </a:p>
          <a:p>
            <a:pPr>
              <a:lnSpc>
                <a:spcPct val="90000"/>
              </a:lnSpc>
            </a:pPr>
            <a:r>
              <a:rPr lang="en-US" sz="2000" dirty="0"/>
              <a:t>Income Statement</a:t>
            </a:r>
          </a:p>
          <a:p>
            <a:pPr lvl="1">
              <a:lnSpc>
                <a:spcPct val="90000"/>
              </a:lnSpc>
            </a:pPr>
            <a:r>
              <a:rPr lang="en-US" sz="1800" dirty="0"/>
              <a:t>Costs may vary directly with sales - if this is the case, then the profit margin is constant</a:t>
            </a:r>
          </a:p>
          <a:p>
            <a:pPr lvl="1">
              <a:lnSpc>
                <a:spcPct val="90000"/>
              </a:lnSpc>
            </a:pPr>
            <a:r>
              <a:rPr lang="en-US" sz="1800" dirty="0"/>
              <a:t>Depreciation and interest expense may not vary directly with sales – if this is the case, then the profit margin is not constant</a:t>
            </a:r>
          </a:p>
          <a:p>
            <a:pPr lvl="1">
              <a:lnSpc>
                <a:spcPct val="90000"/>
              </a:lnSpc>
            </a:pPr>
            <a:r>
              <a:rPr lang="en-US" sz="1800" dirty="0"/>
              <a:t>Dividends are a management decision and generally do not vary directly with sales – this affects additions to retained earnings</a:t>
            </a:r>
          </a:p>
          <a:p>
            <a:pPr>
              <a:lnSpc>
                <a:spcPct val="90000"/>
              </a:lnSpc>
            </a:pPr>
            <a:r>
              <a:rPr lang="en-US" sz="2000" dirty="0"/>
              <a:t>Balance Sheet</a:t>
            </a:r>
          </a:p>
          <a:p>
            <a:pPr lvl="1">
              <a:lnSpc>
                <a:spcPct val="90000"/>
              </a:lnSpc>
            </a:pPr>
            <a:r>
              <a:rPr lang="en-US" sz="1800" dirty="0"/>
              <a:t>Initially assume all assets, including fixed, vary directly with sales</a:t>
            </a:r>
          </a:p>
          <a:p>
            <a:pPr lvl="1">
              <a:lnSpc>
                <a:spcPct val="90000"/>
              </a:lnSpc>
            </a:pPr>
            <a:r>
              <a:rPr lang="en-US" sz="1800" dirty="0"/>
              <a:t>Accounts payable will also normally vary directly with sales</a:t>
            </a:r>
          </a:p>
          <a:p>
            <a:pPr lvl="1">
              <a:lnSpc>
                <a:spcPct val="90000"/>
              </a:lnSpc>
            </a:pPr>
            <a:r>
              <a:rPr lang="en-US" sz="1800" dirty="0"/>
              <a:t>Notes payable, long-term debt and equity generally do not vary directly with sales because they depend on management decisions about capital structure</a:t>
            </a:r>
          </a:p>
          <a:p>
            <a:pPr lvl="1">
              <a:lnSpc>
                <a:spcPct val="90000"/>
              </a:lnSpc>
            </a:pPr>
            <a:r>
              <a:rPr lang="en-US" sz="1800" dirty="0"/>
              <a:t>The change in the retained earnings portion of equity will come from the dividend decision</a:t>
            </a:r>
          </a:p>
        </p:txBody>
      </p:sp>
      <p:sp>
        <p:nvSpPr>
          <p:cNvPr id="6" name="Slide Number Placeholder 5"/>
          <p:cNvSpPr>
            <a:spLocks noGrp="1"/>
          </p:cNvSpPr>
          <p:nvPr>
            <p:ph type="sldNum" sz="quarter" idx="12"/>
          </p:nvPr>
        </p:nvSpPr>
        <p:spPr/>
        <p:txBody>
          <a:bodyPr/>
          <a:lstStyle/>
          <a:p>
            <a:fld id="{3E963ECF-F215-4F9A-88AB-1FBD6B9D2D43}" type="slidenum">
              <a:rPr lang="en-US"/>
              <a:pPr/>
              <a:t>12</a:t>
            </a:fld>
            <a:endParaRPr lang="en-US"/>
          </a:p>
        </p:txBody>
      </p:sp>
      <p:sp>
        <p:nvSpPr>
          <p:cNvPr id="20482" name="Rectangle 2"/>
          <p:cNvSpPr>
            <a:spLocks noGrp="1" noChangeArrowheads="1"/>
          </p:cNvSpPr>
          <p:nvPr>
            <p:ph type="title"/>
          </p:nvPr>
        </p:nvSpPr>
        <p:spPr>
          <a:xfrm>
            <a:off x="457200" y="0"/>
            <a:ext cx="8686800" cy="1143000"/>
          </a:xfrm>
        </p:spPr>
        <p:txBody>
          <a:bodyPr>
            <a:normAutofit/>
          </a:bodyPr>
          <a:lstStyle/>
          <a:p>
            <a:r>
              <a:rPr lang="en-US" sz="3200" dirty="0"/>
              <a:t>Percent of Sales </a:t>
            </a:r>
            <a:r>
              <a:rPr lang="en-US" sz="3200" dirty="0" smtClean="0"/>
              <a:t>Approach (more realistic)</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 calcmode="lin" valueType="num">
                                      <p:cBhvr additive="base">
                                        <p:cTn id="17"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48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0483">
                                            <p:txEl>
                                              <p:pRg st="3" end="3"/>
                                            </p:txEl>
                                          </p:spTgt>
                                        </p:tgtEl>
                                        <p:attrNameLst>
                                          <p:attrName>style.visibility</p:attrName>
                                        </p:attrNameLst>
                                      </p:cBhvr>
                                      <p:to>
                                        <p:strVal val="visible"/>
                                      </p:to>
                                    </p:set>
                                    <p:anim calcmode="lin" valueType="num">
                                      <p:cBhvr additive="base">
                                        <p:cTn id="21"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048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0483">
                                            <p:txEl>
                                              <p:pRg st="4" end="4"/>
                                            </p:txEl>
                                          </p:spTgt>
                                        </p:tgtEl>
                                        <p:attrNameLst>
                                          <p:attrName>style.visibility</p:attrName>
                                        </p:attrNameLst>
                                      </p:cBhvr>
                                      <p:to>
                                        <p:strVal val="visible"/>
                                      </p:to>
                                    </p:set>
                                    <p:anim calcmode="lin" valueType="num">
                                      <p:cBhvr additive="base">
                                        <p:cTn id="25" dur="5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483">
                                            <p:txEl>
                                              <p:pRg st="5" end="5"/>
                                            </p:txEl>
                                          </p:spTgt>
                                        </p:tgtEl>
                                        <p:attrNameLst>
                                          <p:attrName>style.visibility</p:attrName>
                                        </p:attrNameLst>
                                      </p:cBhvr>
                                      <p:to>
                                        <p:strVal val="visible"/>
                                      </p:to>
                                    </p:set>
                                    <p:anim calcmode="lin" valueType="num">
                                      <p:cBhvr additive="base">
                                        <p:cTn id="31" dur="5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48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0483">
                                            <p:txEl>
                                              <p:pRg st="6" end="6"/>
                                            </p:txEl>
                                          </p:spTgt>
                                        </p:tgtEl>
                                        <p:attrNameLst>
                                          <p:attrName>style.visibility</p:attrName>
                                        </p:attrNameLst>
                                      </p:cBhvr>
                                      <p:to>
                                        <p:strVal val="visible"/>
                                      </p:to>
                                    </p:set>
                                    <p:anim calcmode="lin" valueType="num">
                                      <p:cBhvr additive="base">
                                        <p:cTn id="35" dur="500" fill="hold"/>
                                        <p:tgtEl>
                                          <p:spTgt spid="2048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048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0483">
                                            <p:txEl>
                                              <p:pRg st="7" end="7"/>
                                            </p:txEl>
                                          </p:spTgt>
                                        </p:tgtEl>
                                        <p:attrNameLst>
                                          <p:attrName>style.visibility</p:attrName>
                                        </p:attrNameLst>
                                      </p:cBhvr>
                                      <p:to>
                                        <p:strVal val="visible"/>
                                      </p:to>
                                    </p:set>
                                    <p:anim calcmode="lin" valueType="num">
                                      <p:cBhvr additive="base">
                                        <p:cTn id="39" dur="500" fill="hold"/>
                                        <p:tgtEl>
                                          <p:spTgt spid="2048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048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0483">
                                            <p:txEl>
                                              <p:pRg st="8" end="8"/>
                                            </p:txEl>
                                          </p:spTgt>
                                        </p:tgtEl>
                                        <p:attrNameLst>
                                          <p:attrName>style.visibility</p:attrName>
                                        </p:attrNameLst>
                                      </p:cBhvr>
                                      <p:to>
                                        <p:strVal val="visible"/>
                                      </p:to>
                                    </p:set>
                                    <p:anim calcmode="lin" valueType="num">
                                      <p:cBhvr additive="base">
                                        <p:cTn id="43" dur="500" fill="hold"/>
                                        <p:tgtEl>
                                          <p:spTgt spid="2048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048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0483">
                                            <p:txEl>
                                              <p:pRg st="9" end="9"/>
                                            </p:txEl>
                                          </p:spTgt>
                                        </p:tgtEl>
                                        <p:attrNameLst>
                                          <p:attrName>style.visibility</p:attrName>
                                        </p:attrNameLst>
                                      </p:cBhvr>
                                      <p:to>
                                        <p:strVal val="visible"/>
                                      </p:to>
                                    </p:set>
                                    <p:anim calcmode="lin" valueType="num">
                                      <p:cBhvr additive="base">
                                        <p:cTn id="47" dur="500" fill="hold"/>
                                        <p:tgtEl>
                                          <p:spTgt spid="2048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048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1789" name="Group 285"/>
          <p:cNvGraphicFramePr>
            <a:graphicFrameLocks noGrp="1"/>
          </p:cNvGraphicFramePr>
          <p:nvPr>
            <p:ph sz="half" idx="1"/>
          </p:nvPr>
        </p:nvGraphicFramePr>
        <p:xfrm>
          <a:off x="685800" y="1219200"/>
          <a:ext cx="4067175" cy="5161599"/>
        </p:xfrm>
        <a:graphic>
          <a:graphicData uri="http://schemas.openxmlformats.org/drawingml/2006/table">
            <a:tbl>
              <a:tblPr/>
              <a:tblGrid>
                <a:gridCol w="1524000"/>
                <a:gridCol w="1187450"/>
                <a:gridCol w="1355725"/>
              </a:tblGrid>
              <a:tr h="342900">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Tasha’s Toy Emporium</a:t>
                      </a:r>
                    </a:p>
                  </a:txBody>
                  <a:tcPr horzOverflow="overflow">
                    <a:lnL cap="flat">
                      <a:noFill/>
                    </a:lnL>
                    <a:lnR cap="flat">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458788">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Income Statement, 2006</a:t>
                      </a:r>
                    </a:p>
                  </a:txBody>
                  <a:tcPr horzOverflow="overflow">
                    <a:lnL cap="flat">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73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 of Sales</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Sales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5,000</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a:noFill/>
                    </a:lnT>
                    <a:lnB>
                      <a:noFill/>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Less: costs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(3,000)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60%</a:t>
                      </a:r>
                    </a:p>
                  </a:txBody>
                  <a:tcPr horzOverflow="overflow">
                    <a:lnL>
                      <a:noFill/>
                    </a:lnL>
                    <a:lnR cap="flat">
                      <a:noFill/>
                    </a:lnR>
                    <a:lnT>
                      <a:noFill/>
                    </a:lnT>
                    <a:lnB>
                      <a:noFill/>
                    </a:lnB>
                    <a:lnTlToBr>
                      <a:noFill/>
                    </a:lnTlToBr>
                    <a:lnBlToTr>
                      <a:noFill/>
                    </a:lnBlToTr>
                    <a:noFill/>
                  </a:tcPr>
                </a:tc>
              </a:tr>
              <a:tr h="50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EBT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40%</a:t>
                      </a:r>
                    </a:p>
                  </a:txBody>
                  <a:tcPr horzOverflow="overflow">
                    <a:lnL>
                      <a:noFill/>
                    </a:lnL>
                    <a:lnR cap="flat">
                      <a:noFill/>
                    </a:lnR>
                    <a:lnT>
                      <a:noFill/>
                    </a:lnT>
                    <a:lnB>
                      <a:noFill/>
                    </a:lnB>
                    <a:lnTlToBr>
                      <a:noFill/>
                    </a:lnTlToBr>
                    <a:lnBlToTr>
                      <a:noFill/>
                    </a:lnBlToTr>
                    <a:noFill/>
                  </a:tcPr>
                </a:tc>
              </a:tr>
              <a:tr h="5064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Less: taxes (40% of EBT)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(800)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16%</a:t>
                      </a:r>
                    </a:p>
                  </a:txBody>
                  <a:tcPr horzOverflow="overflow">
                    <a:lnL>
                      <a:noFill/>
                    </a:lnL>
                    <a:lnR cap="flat">
                      <a:noFill/>
                    </a:lnR>
                    <a:lnT>
                      <a:noFill/>
                    </a:lnT>
                    <a:lnB>
                      <a:noFill/>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1,200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24%</a:t>
                      </a:r>
                    </a:p>
                  </a:txBody>
                  <a:tcPr horzOverflow="overflow">
                    <a:lnL>
                      <a:noFill/>
                    </a:lnL>
                    <a:lnR cap="flat">
                      <a:noFill/>
                    </a:lnR>
                    <a:lnT>
                      <a:noFill/>
                    </a:lnT>
                    <a:lnB>
                      <a:noFill/>
                    </a:lnB>
                    <a:lnTlToBr>
                      <a:noFill/>
                    </a:lnTlToBr>
                    <a:lnBlToTr>
                      <a:noFill/>
                    </a:lnBlToTr>
                    <a:noFill/>
                  </a:tcPr>
                </a:tc>
              </a:tr>
              <a:tr h="5080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Dividends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600</a:t>
                      </a: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a:noFill/>
                    </a:lnT>
                    <a:lnB>
                      <a:noFill/>
                    </a:lnB>
                    <a:lnTlToBr>
                      <a:noFill/>
                    </a:lnTlToBr>
                    <a:lnBlToTr>
                      <a:noFill/>
                    </a:lnBlToTr>
                    <a:noFill/>
                  </a:tcPr>
                </a:tc>
              </a:tr>
              <a:tr h="506413">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Add. To RE</a:t>
                      </a: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600</a:t>
                      </a:r>
                    </a:p>
                  </a:txBody>
                  <a:tcPr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graphicFrame>
        <p:nvGraphicFramePr>
          <p:cNvPr id="21790" name="Group 286"/>
          <p:cNvGraphicFramePr>
            <a:graphicFrameLocks noGrp="1"/>
          </p:cNvGraphicFramePr>
          <p:nvPr>
            <p:ph sz="half" idx="2"/>
          </p:nvPr>
        </p:nvGraphicFramePr>
        <p:xfrm>
          <a:off x="4800600" y="1143000"/>
          <a:ext cx="4067175" cy="4161790"/>
        </p:xfrm>
        <a:graphic>
          <a:graphicData uri="http://schemas.openxmlformats.org/drawingml/2006/table">
            <a:tbl>
              <a:tblPr/>
              <a:tblGrid>
                <a:gridCol w="2033588"/>
                <a:gridCol w="2033587"/>
              </a:tblGrid>
              <a:tr h="30480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Tasha’s Toy Emporium</a:t>
                      </a:r>
                    </a:p>
                  </a:txBody>
                  <a:tcPr marT="0" marB="0" horzOverflow="overflow">
                    <a:lnL w="381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c hMerge="1">
                  <a:txBody>
                    <a:bodyPr/>
                    <a:lstStyle/>
                    <a:p>
                      <a:endParaRPr lang="en-US"/>
                    </a:p>
                  </a:txBody>
                  <a:tcPr/>
                </a:tc>
              </a:tr>
              <a:tr h="46990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Pro Forma Income Statement, 2007</a:t>
                      </a:r>
                    </a:p>
                  </a:txBody>
                  <a:tcPr marT="0" marB="0" horzOverflow="overflow">
                    <a:lnL w="38100" cap="flat" cmpd="sng" algn="ctr">
                      <a:solidFill>
                        <a:schemeClr val="tx1"/>
                      </a:solidFill>
                      <a:prstDash val="solid"/>
                      <a:round/>
                      <a:headEnd type="none" w="med" len="med"/>
                      <a:tailEnd type="none" w="med" len="med"/>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69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Sales</a:t>
                      </a:r>
                    </a:p>
                  </a:txBody>
                  <a:tcPr marT="0" marB="0" horzOverflow="overflow">
                    <a:lnL w="381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5,500</a:t>
                      </a:r>
                    </a:p>
                  </a:txBody>
                  <a:tcPr marT="0" marB="0"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469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Less: costs</a:t>
                      </a:r>
                    </a:p>
                  </a:txBody>
                  <a:tcPr marT="0" marB="0" horzOverflow="overflow">
                    <a:lnL w="381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(3,300)</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635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EBT</a:t>
                      </a:r>
                    </a:p>
                  </a:txBody>
                  <a:tcPr marT="0" marB="0" horzOverflow="overflow">
                    <a:lnL w="381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2,200</a:t>
                      </a:r>
                    </a:p>
                  </a:txBody>
                  <a:tcPr marT="0" marB="0"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495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Less: taxes</a:t>
                      </a:r>
                    </a:p>
                  </a:txBody>
                  <a:tcPr marT="0" marB="0" horzOverflow="overflow">
                    <a:lnL w="381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(880)</a:t>
                      </a:r>
                    </a:p>
                  </a:txBody>
                  <a:tcPr marT="0" marB="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26670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marT="0" marB="0" horzOverflow="overflow">
                    <a:lnL w="381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1,320</a:t>
                      </a:r>
                    </a:p>
                  </a:txBody>
                  <a:tcPr marT="0" marB="0" horzOverflow="overflow">
                    <a:lnL>
                      <a:noFill/>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203200">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T="0" marB="0"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tr>
              <a:tr h="4699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Dividends</a:t>
                      </a:r>
                    </a:p>
                  </a:txBody>
                  <a:tcPr marT="0" marB="0" horzOverflow="overflow">
                    <a:lnL w="381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660</a:t>
                      </a:r>
                    </a:p>
                  </a:txBody>
                  <a:tcPr marT="0" marB="0" horzOverflow="overflow">
                    <a:lnL>
                      <a:noFill/>
                    </a:lnL>
                    <a:lnR cap="flat">
                      <a:noFill/>
                    </a:lnR>
                    <a:lnT>
                      <a:noFill/>
                    </a:lnT>
                    <a:lnB>
                      <a:noFill/>
                    </a:lnB>
                    <a:lnTlToBr>
                      <a:noFill/>
                    </a:lnTlToBr>
                    <a:lnBlToTr>
                      <a:noFill/>
                    </a:lnBlToTr>
                    <a:noFill/>
                  </a:tcPr>
                </a:tc>
              </a:tr>
              <a:tr h="4699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Add. To RE</a:t>
                      </a:r>
                    </a:p>
                  </a:txBody>
                  <a:tcPr marT="0" marB="0" horzOverflow="overflow">
                    <a:lnL w="38100" cap="flat" cmpd="sng" algn="ctr">
                      <a:solidFill>
                        <a:schemeClr val="tx1"/>
                      </a:solidFill>
                      <a:prstDash val="solid"/>
                      <a:round/>
                      <a:headEnd type="none" w="med" len="med"/>
                      <a:tailEnd type="none" w="med" len="med"/>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660</a:t>
                      </a:r>
                    </a:p>
                  </a:txBody>
                  <a:tcPr marT="0" marB="0" horzOverflow="overflow">
                    <a:lnL>
                      <a:noFill/>
                    </a:lnL>
                    <a:lnR cap="flat">
                      <a:noFill/>
                    </a:lnR>
                    <a:lnT>
                      <a:noFill/>
                    </a:lnT>
                    <a:lnB cap="flat">
                      <a:noFill/>
                    </a:lnB>
                    <a:lnTlToBr>
                      <a:noFill/>
                    </a:lnTlToBr>
                    <a:lnBlToTr>
                      <a:noFill/>
                    </a:lnBlToTr>
                    <a:noFill/>
                  </a:tcPr>
                </a:tc>
              </a:tr>
            </a:tbl>
          </a:graphicData>
        </a:graphic>
      </p:graphicFrame>
      <p:sp>
        <p:nvSpPr>
          <p:cNvPr id="97" name="Slide Number Placeholder 6"/>
          <p:cNvSpPr>
            <a:spLocks noGrp="1"/>
          </p:cNvSpPr>
          <p:nvPr>
            <p:ph type="sldNum" sz="quarter" idx="12"/>
          </p:nvPr>
        </p:nvSpPr>
        <p:spPr/>
        <p:txBody>
          <a:bodyPr/>
          <a:lstStyle/>
          <a:p>
            <a:fld id="{457659C5-824D-4EB5-9998-FD8EBA76805C}" type="slidenum">
              <a:rPr lang="en-US"/>
              <a:pPr/>
              <a:t>13</a:t>
            </a:fld>
            <a:endParaRPr lang="en-US"/>
          </a:p>
        </p:txBody>
      </p:sp>
      <p:sp>
        <p:nvSpPr>
          <p:cNvPr id="21506" name="Rectangle 2"/>
          <p:cNvSpPr>
            <a:spLocks noGrp="1" noChangeArrowheads="1"/>
          </p:cNvSpPr>
          <p:nvPr>
            <p:ph type="title"/>
          </p:nvPr>
        </p:nvSpPr>
        <p:spPr/>
        <p:txBody>
          <a:bodyPr/>
          <a:lstStyle/>
          <a:p>
            <a:r>
              <a:rPr lang="en-US" dirty="0" smtClean="0"/>
              <a:t>Example 3: </a:t>
            </a:r>
            <a:r>
              <a:rPr lang="en-US" dirty="0"/>
              <a:t>Income Statement</a:t>
            </a:r>
          </a:p>
        </p:txBody>
      </p:sp>
      <p:sp>
        <p:nvSpPr>
          <p:cNvPr id="21653" name="Text Box 149"/>
          <p:cNvSpPr txBox="1">
            <a:spLocks noChangeArrowheads="1"/>
          </p:cNvSpPr>
          <p:nvPr/>
        </p:nvSpPr>
        <p:spPr bwMode="auto">
          <a:xfrm>
            <a:off x="4876800" y="5486400"/>
            <a:ext cx="4114800" cy="304800"/>
          </a:xfrm>
          <a:prstGeom prst="rect">
            <a:avLst/>
          </a:prstGeom>
          <a:noFill/>
          <a:ln w="9525">
            <a:noFill/>
            <a:miter lim="800000"/>
            <a:headEnd/>
            <a:tailEnd/>
          </a:ln>
          <a:effectLst/>
        </p:spPr>
        <p:txBody>
          <a:bodyPr tIns="0" bIns="0" anchor="ctr">
            <a:spAutoFit/>
            <a:flatTx/>
          </a:bodyPr>
          <a:lstStyle/>
          <a:p>
            <a:pPr algn="ctr" eaLnBrk="1" hangingPunct="1">
              <a:spcBef>
                <a:spcPct val="50000"/>
              </a:spcBef>
            </a:pPr>
            <a:r>
              <a:rPr lang="en-US" sz="2000">
                <a:latin typeface="Times New Roman" pitchFamily="18" charset="0"/>
              </a:rPr>
              <a:t>Assume Sales grow at 10%</a:t>
            </a:r>
          </a:p>
        </p:txBody>
      </p:sp>
      <p:sp>
        <p:nvSpPr>
          <p:cNvPr id="21772" name="Text Box 268"/>
          <p:cNvSpPr txBox="1">
            <a:spLocks noChangeArrowheads="1"/>
          </p:cNvSpPr>
          <p:nvPr/>
        </p:nvSpPr>
        <p:spPr bwMode="auto">
          <a:xfrm>
            <a:off x="5334000" y="5791200"/>
            <a:ext cx="3200400" cy="396875"/>
          </a:xfrm>
          <a:prstGeom prst="rect">
            <a:avLst/>
          </a:prstGeom>
          <a:noFill/>
          <a:ln w="9525">
            <a:noFill/>
            <a:miter lim="800000"/>
            <a:headEnd/>
            <a:tailEnd/>
          </a:ln>
          <a:effectLst/>
        </p:spPr>
        <p:txBody>
          <a:bodyPr>
            <a:spAutoFit/>
            <a:flatTx/>
          </a:bodyPr>
          <a:lstStyle/>
          <a:p>
            <a:pPr algn="ctr" eaLnBrk="1" hangingPunct="1">
              <a:spcBef>
                <a:spcPct val="50000"/>
              </a:spcBef>
            </a:pPr>
            <a:r>
              <a:rPr lang="en-US" sz="2000">
                <a:latin typeface="Times New Roman" pitchFamily="18" charset="0"/>
              </a:rPr>
              <a:t>Dividend Payout Rate = 50%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1789"/>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177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499"/>
                                          </p:stCondLst>
                                        </p:cTn>
                                        <p:tgtEl>
                                          <p:spTgt spid="21790"/>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499"/>
                                          </p:stCondLst>
                                        </p:cTn>
                                        <p:tgtEl>
                                          <p:spTgt spid="216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53" grpId="0" autoUpdateAnimBg="0"/>
      <p:bldP spid="21772"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043" name="Group 491"/>
          <p:cNvGraphicFramePr>
            <a:graphicFrameLocks noGrp="1"/>
          </p:cNvGraphicFramePr>
          <p:nvPr>
            <p:ph idx="1"/>
          </p:nvPr>
        </p:nvGraphicFramePr>
        <p:xfrm>
          <a:off x="704850" y="1219200"/>
          <a:ext cx="8313102" cy="4716463"/>
        </p:xfrm>
        <a:graphic>
          <a:graphicData uri="http://schemas.openxmlformats.org/drawingml/2006/table">
            <a:tbl>
              <a:tblPr/>
              <a:tblGrid>
                <a:gridCol w="1554163"/>
                <a:gridCol w="882650"/>
                <a:gridCol w="763587"/>
                <a:gridCol w="182563"/>
                <a:gridCol w="760412"/>
                <a:gridCol w="1631950"/>
                <a:gridCol w="854075"/>
                <a:gridCol w="116840"/>
                <a:gridCol w="671512"/>
                <a:gridCol w="895350"/>
              </a:tblGrid>
              <a:tr h="257175">
                <a:tc gridSpan="10">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Tasha’s Toy Emporium – Balance Sheet</a:t>
                      </a:r>
                    </a:p>
                  </a:txBody>
                  <a:tcP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93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45720" marR="45720" marT="0" marB="0"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Current</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of Sales</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Pro Forma</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Current</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of Sales</a:t>
                      </a:r>
                    </a:p>
                  </a:txBody>
                  <a:tcPr marL="45720" marR="45720" marT="0" marB="0"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Pro Forma</a:t>
                      </a:r>
                    </a:p>
                  </a:txBody>
                  <a:tcPr marL="45720" marR="45720" marT="0" marB="0"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gridSpan="5">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ASSETS</a:t>
                      </a: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Liabilities &amp; Owners’ Equity</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Current Assets</a:t>
                      </a:r>
                    </a:p>
                  </a:txBody>
                  <a:tcPr horzOverflow="overflow">
                    <a:lnL cap="flat">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Current Liabilities</a:t>
                      </a:r>
                    </a:p>
                  </a:txBody>
                  <a:tcPr horzOverflow="overflow">
                    <a:lnL w="12700" cap="flat" cmpd="sng" algn="ctr">
                      <a:solidFill>
                        <a:schemeClr val="tx1"/>
                      </a:solidFill>
                      <a:prstDash val="solid"/>
                      <a:round/>
                      <a:headEnd type="none" w="med" len="med"/>
                      <a:tailEnd type="none" w="med" len="med"/>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w="38100" cap="flat" cmpd="sng" algn="ctr">
                      <a:solidFill>
                        <a:schemeClr val="tx1"/>
                      </a:solidFill>
                      <a:prstDash val="solid"/>
                      <a:round/>
                      <a:headEnd type="none" w="med" len="med"/>
                      <a:tailEnd type="none" w="med" len="med"/>
                    </a:lnT>
                    <a:lnB>
                      <a:noFill/>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Cash</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$550</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A/P</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$900</a:t>
                      </a:r>
                    </a:p>
                  </a:txBody>
                  <a:tcP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18%</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$990</a:t>
                      </a:r>
                    </a:p>
                  </a:txBody>
                  <a:tcPr horzOverflow="overflow">
                    <a:lnL>
                      <a:noFill/>
                    </a:lnL>
                    <a:lnR cap="flat">
                      <a:noFill/>
                    </a:lnR>
                    <a:lnT>
                      <a:noFill/>
                    </a:lnT>
                    <a:lnB>
                      <a:noFill/>
                    </a:lnB>
                    <a:lnTlToBr>
                      <a:noFill/>
                    </a:lnTlToBr>
                    <a:lnBlToTr>
                      <a:noFill/>
                    </a:lnBlToTr>
                    <a:noFill/>
                  </a:tcPr>
                </a:tc>
              </a:tr>
              <a:tr h="179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A/R</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2,200</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N/P</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2,500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2,500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Inventory</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60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3,300</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Total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3,400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3,490</a:t>
                      </a: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179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Total</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5,500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110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6,050</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LT Debt</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cap="flat">
                      <a:noFill/>
                    </a:lnR>
                    <a:lnT>
                      <a:noFill/>
                    </a:lnT>
                    <a:lnB>
                      <a:noFill/>
                    </a:lnB>
                    <a:lnTlToBr>
                      <a:noFill/>
                    </a:lnTlToBr>
                    <a:lnBlToTr>
                      <a:noFill/>
                    </a:lnBlToTr>
                    <a:noFill/>
                  </a:tcPr>
                </a:tc>
              </a:tr>
              <a:tr h="180975">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Fixed Assets</a:t>
                      </a:r>
                    </a:p>
                  </a:txBody>
                  <a:tcPr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Owners’ Equity</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cap="flat">
                      <a:noFill/>
                    </a:lnR>
                    <a:lnT>
                      <a:noFill/>
                    </a:lnT>
                    <a:lnB>
                      <a:noFill/>
                    </a:lnB>
                    <a:lnTlToBr>
                      <a:noFill/>
                    </a:lnTlToBr>
                    <a:lnBlToTr>
                      <a:noFill/>
                    </a:lnBlToTr>
                    <a:noFill/>
                  </a:tcPr>
                </a:tc>
              </a:tr>
              <a:tr h="179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Net PP&amp;E</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4,000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80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4,400</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CS &amp; APIC</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2,000</a:t>
                      </a:r>
                    </a:p>
                  </a:txBody>
                  <a:tcPr horzOverflow="overflow">
                    <a:lnL>
                      <a:noFill/>
                    </a:lnL>
                    <a:lnR cap="flat">
                      <a:noFill/>
                    </a:lnR>
                    <a:lnT>
                      <a:noFill/>
                    </a:lnT>
                    <a:lnB>
                      <a:noFill/>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Assets</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9,500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190</a:t>
                      </a: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10,450</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RE</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2,100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2,760</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79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    Total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4,100</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n/a</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4,760</a:t>
                      </a:r>
                    </a:p>
                  </a:txBody>
                  <a:tcP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cap="flat">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L &amp; OE</a:t>
                      </a:r>
                    </a:p>
                  </a:txBody>
                  <a:tcPr horzOverflow="overflow">
                    <a:lnL w="12700" cap="flat" cmpd="sng" algn="ctr">
                      <a:solidFill>
                        <a:schemeClr val="tx1"/>
                      </a:solidFill>
                      <a:prstDash val="solid"/>
                      <a:round/>
                      <a:headEnd type="none" w="med" len="med"/>
                      <a:tailEnd type="none" w="med" len="med"/>
                    </a:lnL>
                    <a:lnR>
                      <a:noFill/>
                    </a:lnR>
                    <a:lnT>
                      <a:noFill/>
                    </a:lnT>
                    <a:lnB cap="flat">
                      <a:noFill/>
                    </a:lnB>
                    <a:lnTlToBr>
                      <a:noFill/>
                    </a:lnTlToBr>
                    <a:lnBlToTr>
                      <a:noFill/>
                    </a:lnBlToTr>
                    <a:noFill/>
                  </a:tcPr>
                </a:tc>
                <a:tc gridSpan="2">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9,500</a:t>
                      </a:r>
                    </a:p>
                  </a:txBody>
                  <a:tcPr horzOverflow="overflow">
                    <a:lnL>
                      <a:noFill/>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10,250</a:t>
                      </a:r>
                    </a:p>
                  </a:txBody>
                  <a:tcP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143" name="Slide Number Placeholder 5"/>
          <p:cNvSpPr>
            <a:spLocks noGrp="1"/>
          </p:cNvSpPr>
          <p:nvPr>
            <p:ph type="sldNum" sz="quarter" idx="12"/>
          </p:nvPr>
        </p:nvSpPr>
        <p:spPr/>
        <p:txBody>
          <a:bodyPr/>
          <a:lstStyle/>
          <a:p>
            <a:fld id="{DF5D5821-ADF1-4722-86B2-2D6D6447DB53}" type="slidenum">
              <a:rPr lang="en-US"/>
              <a:pPr/>
              <a:t>14</a:t>
            </a:fld>
            <a:endParaRPr lang="en-US"/>
          </a:p>
        </p:txBody>
      </p:sp>
      <p:sp>
        <p:nvSpPr>
          <p:cNvPr id="23554" name="Rectangle 2"/>
          <p:cNvSpPr>
            <a:spLocks noGrp="1" noChangeArrowheads="1"/>
          </p:cNvSpPr>
          <p:nvPr>
            <p:ph type="title"/>
          </p:nvPr>
        </p:nvSpPr>
        <p:spPr/>
        <p:txBody>
          <a:bodyPr/>
          <a:lstStyle/>
          <a:p>
            <a:r>
              <a:rPr lang="en-US" dirty="0" smtClean="0"/>
              <a:t>Example 3: </a:t>
            </a:r>
            <a:r>
              <a:rPr lang="en-US" dirty="0"/>
              <a:t>Balance Sheet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a:lnSpc>
                <a:spcPct val="90000"/>
              </a:lnSpc>
            </a:pPr>
            <a:r>
              <a:rPr lang="en-US" sz="2800" dirty="0"/>
              <a:t>The firm needs to come up with an additional $200 in debt or equity to make the balance sheet balance</a:t>
            </a:r>
          </a:p>
          <a:p>
            <a:pPr lvl="1">
              <a:lnSpc>
                <a:spcPct val="90000"/>
              </a:lnSpc>
            </a:pPr>
            <a:r>
              <a:rPr lang="en-US" sz="2400" dirty="0"/>
              <a:t>TA – TL&amp;OE = 10,450 – 10,250 = 200</a:t>
            </a:r>
          </a:p>
          <a:p>
            <a:pPr>
              <a:lnSpc>
                <a:spcPct val="90000"/>
              </a:lnSpc>
            </a:pPr>
            <a:r>
              <a:rPr lang="en-US" sz="2800" dirty="0"/>
              <a:t>Choose plug variable ($200 external fin.)</a:t>
            </a:r>
          </a:p>
          <a:p>
            <a:pPr lvl="1">
              <a:lnSpc>
                <a:spcPct val="90000"/>
              </a:lnSpc>
            </a:pPr>
            <a:r>
              <a:rPr lang="en-US" sz="2400" dirty="0"/>
              <a:t>Borrow more short-term (Notes Payable)</a:t>
            </a:r>
          </a:p>
          <a:p>
            <a:pPr lvl="1">
              <a:lnSpc>
                <a:spcPct val="90000"/>
              </a:lnSpc>
            </a:pPr>
            <a:r>
              <a:rPr lang="en-US" sz="2400" dirty="0"/>
              <a:t>Borrow more long-term (LT Debt)</a:t>
            </a:r>
          </a:p>
          <a:p>
            <a:pPr lvl="1">
              <a:lnSpc>
                <a:spcPct val="90000"/>
              </a:lnSpc>
            </a:pPr>
            <a:r>
              <a:rPr lang="en-US" sz="2400" dirty="0"/>
              <a:t>Sell more common stock (CS &amp; APIC)</a:t>
            </a:r>
          </a:p>
          <a:p>
            <a:pPr lvl="1">
              <a:lnSpc>
                <a:spcPct val="90000"/>
              </a:lnSpc>
            </a:pPr>
            <a:r>
              <a:rPr lang="en-US" sz="2400" dirty="0"/>
              <a:t>Decrease dividend payout, which increases the Additions To Retained Earnings</a:t>
            </a:r>
          </a:p>
        </p:txBody>
      </p:sp>
      <p:sp>
        <p:nvSpPr>
          <p:cNvPr id="6" name="Slide Number Placeholder 5"/>
          <p:cNvSpPr>
            <a:spLocks noGrp="1"/>
          </p:cNvSpPr>
          <p:nvPr>
            <p:ph type="sldNum" sz="quarter" idx="12"/>
          </p:nvPr>
        </p:nvSpPr>
        <p:spPr/>
        <p:txBody>
          <a:bodyPr/>
          <a:lstStyle/>
          <a:p>
            <a:fld id="{34B04000-F9C9-4863-84B4-417715CDD3F9}" type="slidenum">
              <a:rPr lang="en-US"/>
              <a:pPr/>
              <a:t>15</a:t>
            </a:fld>
            <a:endParaRPr lang="en-US"/>
          </a:p>
        </p:txBody>
      </p:sp>
      <p:sp>
        <p:nvSpPr>
          <p:cNvPr id="26626" name="Rectangle 2"/>
          <p:cNvSpPr>
            <a:spLocks noGrp="1" noChangeArrowheads="1"/>
          </p:cNvSpPr>
          <p:nvPr>
            <p:ph type="title"/>
          </p:nvPr>
        </p:nvSpPr>
        <p:spPr/>
        <p:txBody>
          <a:bodyPr>
            <a:normAutofit fontScale="90000"/>
          </a:bodyPr>
          <a:lstStyle/>
          <a:p>
            <a:r>
              <a:rPr lang="en-US" dirty="0" smtClean="0"/>
              <a:t>Example 3: </a:t>
            </a:r>
            <a:r>
              <a:rPr lang="en-US" dirty="0"/>
              <a:t>External Financing Needed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anim calcmode="lin" valueType="num">
                                      <p:cBhvr additive="base">
                                        <p:cTn id="11"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 calcmode="lin" valueType="num">
                                      <p:cBhvr additive="base">
                                        <p:cTn id="17"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62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6627">
                                            <p:txEl>
                                              <p:pRg st="3" end="3"/>
                                            </p:txEl>
                                          </p:spTgt>
                                        </p:tgtEl>
                                        <p:attrNameLst>
                                          <p:attrName>style.visibility</p:attrName>
                                        </p:attrNameLst>
                                      </p:cBhvr>
                                      <p:to>
                                        <p:strVal val="visible"/>
                                      </p:to>
                                    </p:set>
                                    <p:anim calcmode="lin" valueType="num">
                                      <p:cBhvr additive="base">
                                        <p:cTn id="21"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662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6627">
                                            <p:txEl>
                                              <p:pRg st="4" end="4"/>
                                            </p:txEl>
                                          </p:spTgt>
                                        </p:tgtEl>
                                        <p:attrNameLst>
                                          <p:attrName>style.visibility</p:attrName>
                                        </p:attrNameLst>
                                      </p:cBhvr>
                                      <p:to>
                                        <p:strVal val="visible"/>
                                      </p:to>
                                    </p:set>
                                    <p:anim calcmode="lin" valueType="num">
                                      <p:cBhvr additive="base">
                                        <p:cTn id="25"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6627">
                                            <p:txEl>
                                              <p:pRg st="5" end="5"/>
                                            </p:txEl>
                                          </p:spTgt>
                                        </p:tgtEl>
                                        <p:attrNameLst>
                                          <p:attrName>style.visibility</p:attrName>
                                        </p:attrNameLst>
                                      </p:cBhvr>
                                      <p:to>
                                        <p:strVal val="visible"/>
                                      </p:to>
                                    </p:set>
                                    <p:anim calcmode="lin" valueType="num">
                                      <p:cBhvr additive="base">
                                        <p:cTn id="29"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662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6627">
                                            <p:txEl>
                                              <p:pRg st="6" end="6"/>
                                            </p:txEl>
                                          </p:spTgt>
                                        </p:tgtEl>
                                        <p:attrNameLst>
                                          <p:attrName>style.visibility</p:attrName>
                                        </p:attrNameLst>
                                      </p:cBhvr>
                                      <p:to>
                                        <p:strVal val="visible"/>
                                      </p:to>
                                    </p:set>
                                    <p:anim calcmode="lin" valueType="num">
                                      <p:cBhvr additive="base">
                                        <p:cTn id="33" dur="500" fill="hold"/>
                                        <p:tgtEl>
                                          <p:spTgt spid="2662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662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708025" y="1600200"/>
            <a:ext cx="8210550" cy="4491038"/>
          </a:xfrm>
        </p:spPr>
        <p:txBody>
          <a:bodyPr/>
          <a:lstStyle/>
          <a:p>
            <a:pPr>
              <a:lnSpc>
                <a:spcPct val="90000"/>
              </a:lnSpc>
            </a:pPr>
            <a:r>
              <a:rPr lang="en-US" sz="1900" dirty="0"/>
              <a:t>Suppose that the company is currently operating at 80% capacity.</a:t>
            </a:r>
          </a:p>
          <a:p>
            <a:pPr lvl="1">
              <a:lnSpc>
                <a:spcPct val="90000"/>
              </a:lnSpc>
            </a:pPr>
            <a:r>
              <a:rPr lang="en-US" sz="1900" dirty="0"/>
              <a:t>Full Capacity sales = 5000 / .8 = 6,250</a:t>
            </a:r>
          </a:p>
          <a:p>
            <a:pPr lvl="1">
              <a:lnSpc>
                <a:spcPct val="90000"/>
              </a:lnSpc>
            </a:pPr>
            <a:r>
              <a:rPr lang="en-US" sz="1900" dirty="0"/>
              <a:t>Estimated sales = $5,500, so would still only be operating at 88%</a:t>
            </a:r>
          </a:p>
          <a:p>
            <a:pPr lvl="1">
              <a:lnSpc>
                <a:spcPct val="90000"/>
              </a:lnSpc>
            </a:pPr>
            <a:r>
              <a:rPr lang="en-US" sz="1900" dirty="0"/>
              <a:t>Therefore, no additional fixed assets would be required.</a:t>
            </a:r>
          </a:p>
          <a:p>
            <a:pPr lvl="1">
              <a:lnSpc>
                <a:spcPct val="90000"/>
              </a:lnSpc>
            </a:pPr>
            <a:r>
              <a:rPr lang="en-US" sz="1900" dirty="0"/>
              <a:t>Pro forma Total Assets = 6,050 + 4,000 = 10,050</a:t>
            </a:r>
          </a:p>
          <a:p>
            <a:pPr lvl="1">
              <a:lnSpc>
                <a:spcPct val="90000"/>
              </a:lnSpc>
            </a:pPr>
            <a:r>
              <a:rPr lang="en-US" sz="1900" dirty="0"/>
              <a:t>Total Liabilities and Owners’ Equity = 10,250</a:t>
            </a:r>
          </a:p>
          <a:p>
            <a:pPr>
              <a:lnSpc>
                <a:spcPct val="90000"/>
              </a:lnSpc>
            </a:pPr>
            <a:r>
              <a:rPr lang="en-US" sz="1900" dirty="0"/>
              <a:t>Choose plug variable (for $200 </a:t>
            </a:r>
            <a:r>
              <a:rPr lang="en-US" sz="1900" dirty="0">
                <a:solidFill>
                  <a:schemeClr val="accent2"/>
                </a:solidFill>
              </a:rPr>
              <a:t>EXCESS</a:t>
            </a:r>
            <a:r>
              <a:rPr lang="en-US" sz="1900" dirty="0"/>
              <a:t> financing)</a:t>
            </a:r>
          </a:p>
          <a:p>
            <a:pPr lvl="1">
              <a:lnSpc>
                <a:spcPct val="90000"/>
              </a:lnSpc>
            </a:pPr>
            <a:r>
              <a:rPr lang="en-US" sz="1900" dirty="0"/>
              <a:t>Repay some short-term debt (decrease Notes Payable)</a:t>
            </a:r>
          </a:p>
          <a:p>
            <a:pPr lvl="1">
              <a:lnSpc>
                <a:spcPct val="90000"/>
              </a:lnSpc>
            </a:pPr>
            <a:r>
              <a:rPr lang="en-US" sz="1900" dirty="0"/>
              <a:t>Repay some long-term debt (decrease LT Debt)</a:t>
            </a:r>
          </a:p>
          <a:p>
            <a:pPr lvl="1">
              <a:lnSpc>
                <a:spcPct val="90000"/>
              </a:lnSpc>
            </a:pPr>
            <a:r>
              <a:rPr lang="en-US" sz="1900" dirty="0"/>
              <a:t>Buy back stock (decrease CS &amp; APIC) </a:t>
            </a:r>
          </a:p>
          <a:p>
            <a:pPr lvl="1">
              <a:lnSpc>
                <a:spcPct val="90000"/>
              </a:lnSpc>
            </a:pPr>
            <a:r>
              <a:rPr lang="en-US" sz="1900" dirty="0"/>
              <a:t>Pay more in dividends (reduce Additions To Retained Earnings)</a:t>
            </a:r>
          </a:p>
          <a:p>
            <a:pPr lvl="1">
              <a:lnSpc>
                <a:spcPct val="90000"/>
              </a:lnSpc>
            </a:pPr>
            <a:r>
              <a:rPr lang="en-US" sz="1900" dirty="0"/>
              <a:t>Increase cash account</a:t>
            </a:r>
          </a:p>
        </p:txBody>
      </p:sp>
      <p:sp>
        <p:nvSpPr>
          <p:cNvPr id="6" name="Slide Number Placeholder 5"/>
          <p:cNvSpPr>
            <a:spLocks noGrp="1"/>
          </p:cNvSpPr>
          <p:nvPr>
            <p:ph type="sldNum" sz="quarter" idx="12"/>
          </p:nvPr>
        </p:nvSpPr>
        <p:spPr/>
        <p:txBody>
          <a:bodyPr/>
          <a:lstStyle/>
          <a:p>
            <a:fld id="{2F544E30-F232-4A66-8D04-DE58307DB108}" type="slidenum">
              <a:rPr lang="en-US"/>
              <a:pPr/>
              <a:t>16</a:t>
            </a:fld>
            <a:endParaRPr lang="en-US"/>
          </a:p>
        </p:txBody>
      </p:sp>
      <p:sp>
        <p:nvSpPr>
          <p:cNvPr id="27650" name="Rectangle 2"/>
          <p:cNvSpPr>
            <a:spLocks noGrp="1" noChangeArrowheads="1"/>
          </p:cNvSpPr>
          <p:nvPr>
            <p:ph type="title"/>
          </p:nvPr>
        </p:nvSpPr>
        <p:spPr>
          <a:xfrm>
            <a:off x="609600" y="228600"/>
            <a:ext cx="8534400" cy="914400"/>
          </a:xfrm>
        </p:spPr>
        <p:txBody>
          <a:bodyPr>
            <a:normAutofit fontScale="90000"/>
          </a:bodyPr>
          <a:lstStyle/>
          <a:p>
            <a:r>
              <a:rPr lang="en-US" sz="4000" dirty="0" smtClean="0"/>
              <a:t>Example 3: </a:t>
            </a:r>
            <a:r>
              <a:rPr lang="en-US" sz="4000" dirty="0"/>
              <a:t>Operating at Less than Full Capacity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 calcmode="lin" valueType="num">
                                      <p:cBhvr additive="base">
                                        <p:cTn id="31"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7651">
                                            <p:txEl>
                                              <p:pRg st="5" end="5"/>
                                            </p:txEl>
                                          </p:spTgt>
                                        </p:tgtEl>
                                        <p:attrNameLst>
                                          <p:attrName>style.visibility</p:attrName>
                                        </p:attrNameLst>
                                      </p:cBhvr>
                                      <p:to>
                                        <p:strVal val="visible"/>
                                      </p:to>
                                    </p:set>
                                    <p:anim calcmode="lin" valueType="num">
                                      <p:cBhvr additive="base">
                                        <p:cTn id="37"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7651">
                                            <p:txEl>
                                              <p:pRg st="6" end="6"/>
                                            </p:txEl>
                                          </p:spTgt>
                                        </p:tgtEl>
                                        <p:attrNameLst>
                                          <p:attrName>style.visibility</p:attrName>
                                        </p:attrNameLst>
                                      </p:cBhvr>
                                      <p:to>
                                        <p:strVal val="visible"/>
                                      </p:to>
                                    </p:set>
                                    <p:anim calcmode="lin" valueType="num">
                                      <p:cBhvr additive="base">
                                        <p:cTn id="43" dur="500" fill="hold"/>
                                        <p:tgtEl>
                                          <p:spTgt spid="2765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76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651">
                                            <p:txEl>
                                              <p:pRg st="7" end="7"/>
                                            </p:txEl>
                                          </p:spTgt>
                                        </p:tgtEl>
                                        <p:attrNameLst>
                                          <p:attrName>style.visibility</p:attrName>
                                        </p:attrNameLst>
                                      </p:cBhvr>
                                      <p:to>
                                        <p:strVal val="visible"/>
                                      </p:to>
                                    </p:set>
                                    <p:anim calcmode="lin" valueType="num">
                                      <p:cBhvr additive="base">
                                        <p:cTn id="49" dur="500" fill="hold"/>
                                        <p:tgtEl>
                                          <p:spTgt spid="27651">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76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7651">
                                            <p:txEl>
                                              <p:pRg st="8" end="8"/>
                                            </p:txEl>
                                          </p:spTgt>
                                        </p:tgtEl>
                                        <p:attrNameLst>
                                          <p:attrName>style.visibility</p:attrName>
                                        </p:attrNameLst>
                                      </p:cBhvr>
                                      <p:to>
                                        <p:strVal val="visible"/>
                                      </p:to>
                                    </p:set>
                                    <p:anim calcmode="lin" valueType="num">
                                      <p:cBhvr additive="base">
                                        <p:cTn id="55" dur="500" fill="hold"/>
                                        <p:tgtEl>
                                          <p:spTgt spid="27651">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765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7651">
                                            <p:txEl>
                                              <p:pRg st="9" end="9"/>
                                            </p:txEl>
                                          </p:spTgt>
                                        </p:tgtEl>
                                        <p:attrNameLst>
                                          <p:attrName>style.visibility</p:attrName>
                                        </p:attrNameLst>
                                      </p:cBhvr>
                                      <p:to>
                                        <p:strVal val="visible"/>
                                      </p:to>
                                    </p:set>
                                    <p:anim calcmode="lin" valueType="num">
                                      <p:cBhvr additive="base">
                                        <p:cTn id="61" dur="500" fill="hold"/>
                                        <p:tgtEl>
                                          <p:spTgt spid="27651">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765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7651">
                                            <p:txEl>
                                              <p:pRg st="10" end="10"/>
                                            </p:txEl>
                                          </p:spTgt>
                                        </p:tgtEl>
                                        <p:attrNameLst>
                                          <p:attrName>style.visibility</p:attrName>
                                        </p:attrNameLst>
                                      </p:cBhvr>
                                      <p:to>
                                        <p:strVal val="visible"/>
                                      </p:to>
                                    </p:set>
                                    <p:anim calcmode="lin" valueType="num">
                                      <p:cBhvr additive="base">
                                        <p:cTn id="67" dur="500" fill="hold"/>
                                        <p:tgtEl>
                                          <p:spTgt spid="27651">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765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7651">
                                            <p:txEl>
                                              <p:pRg st="11" end="11"/>
                                            </p:txEl>
                                          </p:spTgt>
                                        </p:tgtEl>
                                        <p:attrNameLst>
                                          <p:attrName>style.visibility</p:attrName>
                                        </p:attrNameLst>
                                      </p:cBhvr>
                                      <p:to>
                                        <p:strVal val="visible"/>
                                      </p:to>
                                    </p:set>
                                    <p:anim calcmode="lin" valueType="num">
                                      <p:cBhvr additive="base">
                                        <p:cTn id="73" dur="500" fill="hold"/>
                                        <p:tgtEl>
                                          <p:spTgt spid="27651">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7651">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624078" indent="-514350">
              <a:buFont typeface="+mj-lt"/>
              <a:buAutoNum type="arabicPeriod"/>
            </a:pPr>
            <a:r>
              <a:rPr lang="en-US" dirty="0" smtClean="0"/>
              <a:t>All </a:t>
            </a:r>
            <a:r>
              <a:rPr lang="en-US" dirty="0" smtClean="0"/>
              <a:t>income statement accounts are projected to grow with sales at a rate of 30% (Pro forma). This includes in particular, dividends and retained earnings. </a:t>
            </a:r>
          </a:p>
          <a:p>
            <a:pPr marL="624078" indent="-514350">
              <a:buFont typeface="+mj-lt"/>
              <a:buAutoNum type="arabicPeriod"/>
            </a:pPr>
            <a:r>
              <a:rPr lang="en-US" dirty="0" smtClean="0"/>
              <a:t>We </a:t>
            </a:r>
            <a:r>
              <a:rPr lang="en-US" dirty="0" smtClean="0"/>
              <a:t>will assume that some accounts vary with sales. Others, which may not directly vary with sales, we write n/a. We will assume that all asset accounts grow with sales, but only A/P in the liability side grows proportionally to sales (why is this reasonable?) </a:t>
            </a:r>
            <a:endParaRPr lang="en-US" dirty="0"/>
          </a:p>
        </p:txBody>
      </p:sp>
      <p:sp>
        <p:nvSpPr>
          <p:cNvPr id="3" name="Slide Number Placeholder 2"/>
          <p:cNvSpPr>
            <a:spLocks noGrp="1"/>
          </p:cNvSpPr>
          <p:nvPr>
            <p:ph type="sldNum" sz="quarter" idx="12"/>
          </p:nvPr>
        </p:nvSpPr>
        <p:spPr/>
        <p:txBody>
          <a:bodyPr/>
          <a:lstStyle/>
          <a:p>
            <a:fld id="{E1DDCE44-505C-477E-AA1A-95EFDA8C7DBA}" type="slidenum">
              <a:rPr lang="en-US" smtClean="0"/>
              <a:pPr/>
              <a:t>17</a:t>
            </a:fld>
            <a:endParaRPr lang="en-US"/>
          </a:p>
        </p:txBody>
      </p:sp>
      <p:sp>
        <p:nvSpPr>
          <p:cNvPr id="4" name="Title 3"/>
          <p:cNvSpPr>
            <a:spLocks noGrp="1"/>
          </p:cNvSpPr>
          <p:nvPr>
            <p:ph type="title"/>
          </p:nvPr>
        </p:nvSpPr>
        <p:spPr/>
        <p:txBody>
          <a:bodyPr/>
          <a:lstStyle/>
          <a:p>
            <a:r>
              <a:rPr lang="en-US" dirty="0" smtClean="0"/>
              <a:t>Example 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1DDCE44-505C-477E-AA1A-95EFDA8C7DBA}" type="slidenum">
              <a:rPr lang="en-US" smtClean="0"/>
              <a:pPr/>
              <a:t>18</a:t>
            </a:fld>
            <a:endParaRPr lang="en-US"/>
          </a:p>
        </p:txBody>
      </p:sp>
      <p:sp>
        <p:nvSpPr>
          <p:cNvPr id="4" name="Title 3"/>
          <p:cNvSpPr>
            <a:spLocks noGrp="1"/>
          </p:cNvSpPr>
          <p:nvPr>
            <p:ph type="title"/>
          </p:nvPr>
        </p:nvSpPr>
        <p:spPr/>
        <p:txBody>
          <a:bodyPr/>
          <a:lstStyle/>
          <a:p>
            <a:r>
              <a:rPr lang="en-CA" dirty="0" smtClean="0"/>
              <a:t>Example </a:t>
            </a:r>
            <a:r>
              <a:rPr lang="en-CA" dirty="0" smtClean="0"/>
              <a:t>4</a:t>
            </a:r>
            <a:endParaRPr lang="en-CA" dirty="0"/>
          </a:p>
        </p:txBody>
      </p:sp>
      <p:sp>
        <p:nvSpPr>
          <p:cNvPr id="5" name="Rectangle 3"/>
          <p:cNvSpPr>
            <a:spLocks noGrp="1" noChangeArrowheads="1"/>
          </p:cNvSpPr>
          <p:nvPr>
            <p:ph idx="1"/>
          </p:nvPr>
        </p:nvSpPr>
        <p:spPr>
          <a:noFill/>
        </p:spPr>
        <p:txBody>
          <a:bodyPr>
            <a:normAutofit/>
          </a:bodyPr>
          <a:lstStyle/>
          <a:p>
            <a:pPr algn="ctr">
              <a:buFont typeface="Wingdings" pitchFamily="2" charset="2"/>
              <a:buNone/>
              <a:tabLst>
                <a:tab pos="2400300" algn="r"/>
                <a:tab pos="4343400" algn="r"/>
                <a:tab pos="4514850" algn="l"/>
              </a:tabLst>
            </a:pPr>
            <a:r>
              <a:rPr lang="en-US" sz="1600" dirty="0" smtClean="0">
                <a:solidFill>
                  <a:srgbClr val="A81900"/>
                </a:solidFill>
                <a:latin typeface="Arial" pitchFamily="34" charset="0"/>
                <a:cs typeface="Arial" pitchFamily="34" charset="0"/>
              </a:rPr>
              <a:t>Income Statement</a:t>
            </a:r>
            <a:endParaRPr lang="en-US" sz="1600" dirty="0" smtClean="0">
              <a:latin typeface="Arial" pitchFamily="34" charset="0"/>
              <a:cs typeface="Arial" pitchFamily="34" charset="0"/>
            </a:endParaRPr>
          </a:p>
          <a:p>
            <a:pPr algn="ctr">
              <a:lnSpc>
                <a:spcPct val="25000"/>
              </a:lnSpc>
              <a:buFont typeface="Wingdings" pitchFamily="2" charset="2"/>
              <a:buNone/>
              <a:tabLst>
                <a:tab pos="2400300" algn="r"/>
                <a:tab pos="4343400" algn="r"/>
                <a:tab pos="4514850" algn="l"/>
              </a:tabLst>
            </a:pPr>
            <a:r>
              <a:rPr lang="en-US" sz="1600" i="1" dirty="0" smtClean="0">
                <a:solidFill>
                  <a:srgbClr val="A81900"/>
                </a:solidFill>
                <a:latin typeface="Arial" pitchFamily="34" charset="0"/>
                <a:cs typeface="Arial" pitchFamily="34" charset="0"/>
              </a:rPr>
              <a:t>(projected growth = 30%)</a:t>
            </a:r>
          </a:p>
          <a:p>
            <a:pPr>
              <a:buFont typeface="Wingdings" pitchFamily="2" charset="2"/>
              <a:buNone/>
              <a:tabLst>
                <a:tab pos="2400300" algn="r"/>
                <a:tab pos="4343400" algn="r"/>
                <a:tab pos="4514850" algn="l"/>
              </a:tabLst>
            </a:pPr>
            <a:r>
              <a:rPr lang="en-US" sz="1600" dirty="0" smtClean="0">
                <a:solidFill>
                  <a:srgbClr val="A81900"/>
                </a:solidFill>
                <a:latin typeface="Arial" pitchFamily="34" charset="0"/>
                <a:cs typeface="Arial" pitchFamily="34" charset="0"/>
              </a:rPr>
              <a:t>        	                </a:t>
            </a:r>
            <a:r>
              <a:rPr lang="en-US" sz="1600" u="sng" dirty="0" smtClean="0">
                <a:solidFill>
                  <a:srgbClr val="A81900"/>
                </a:solidFill>
                <a:latin typeface="Arial" pitchFamily="34" charset="0"/>
                <a:cs typeface="Arial" pitchFamily="34" charset="0"/>
              </a:rPr>
              <a:t>Original</a:t>
            </a:r>
            <a:r>
              <a:rPr lang="en-US" sz="1600" dirty="0" smtClean="0">
                <a:solidFill>
                  <a:srgbClr val="A81900"/>
                </a:solidFill>
                <a:latin typeface="Arial" pitchFamily="34" charset="0"/>
                <a:cs typeface="Arial" pitchFamily="34" charset="0"/>
              </a:rPr>
              <a:t>              	</a:t>
            </a:r>
            <a:r>
              <a:rPr lang="en-US" sz="1600" u="sng" dirty="0" smtClean="0">
                <a:solidFill>
                  <a:srgbClr val="A81900"/>
                </a:solidFill>
                <a:latin typeface="Arial" pitchFamily="34" charset="0"/>
                <a:cs typeface="Arial" pitchFamily="34" charset="0"/>
              </a:rPr>
              <a:t>Pro forma</a:t>
            </a:r>
            <a:endParaRPr lang="en-US" sz="1600" u="sng" dirty="0" smtClean="0">
              <a:latin typeface="Arial" pitchFamily="34" charset="0"/>
              <a:cs typeface="Arial" pitchFamily="34" charset="0"/>
            </a:endParaRP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Sales	$2000	$2600	(+30%)</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Costs	1700	2210	(= 85% of sales)</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EBT	300	390</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Taxes (34%)	102	132.6</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Net income	198	257.4</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Dividends	66	85.8	(= 1/3 of net)</a:t>
            </a:r>
          </a:p>
          <a:p>
            <a:pPr>
              <a:buFont typeface="Wingdings" pitchFamily="2" charset="2"/>
              <a:buNone/>
              <a:tabLst>
                <a:tab pos="2400300" algn="r"/>
                <a:tab pos="4343400" algn="r"/>
                <a:tab pos="4514850" algn="l"/>
              </a:tabLst>
            </a:pPr>
            <a:r>
              <a:rPr lang="en-US" sz="1600" dirty="0" smtClean="0">
                <a:latin typeface="Arial" pitchFamily="34" charset="0"/>
                <a:cs typeface="Arial" pitchFamily="34" charset="0"/>
              </a:rPr>
              <a:t>Add. to ret. Earnings	132	171.6	(= 2/3 of net)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815975" y="1371600"/>
            <a:ext cx="8020050" cy="4530725"/>
          </a:xfrm>
        </p:spPr>
        <p:txBody>
          <a:bodyPr>
            <a:normAutofit fontScale="92500"/>
          </a:bodyPr>
          <a:lstStyle/>
          <a:p>
            <a:pPr marL="624078" indent="-514350">
              <a:buFont typeface="+mj-lt"/>
              <a:buAutoNum type="arabicPeriod"/>
            </a:pPr>
            <a:r>
              <a:rPr lang="en-US" sz="2800" dirty="0"/>
              <a:t>Understand the financial planning process and how decisions are interrelated</a:t>
            </a:r>
          </a:p>
          <a:p>
            <a:pPr marL="624078" indent="-514350">
              <a:buFont typeface="+mj-lt"/>
              <a:buAutoNum type="arabicPeriod"/>
            </a:pPr>
            <a:r>
              <a:rPr lang="en-US" sz="2800" dirty="0"/>
              <a:t>Be able to develop a financial plan using the </a:t>
            </a:r>
            <a:r>
              <a:rPr lang="en-US" sz="2800" dirty="0" smtClean="0"/>
              <a:t>step by step percentage </a:t>
            </a:r>
            <a:r>
              <a:rPr lang="en-US" sz="2800" dirty="0"/>
              <a:t>of sales </a:t>
            </a:r>
            <a:r>
              <a:rPr lang="en-US" sz="2800" dirty="0" smtClean="0"/>
              <a:t>approach</a:t>
            </a:r>
          </a:p>
          <a:p>
            <a:pPr marL="624078" indent="-514350">
              <a:buFont typeface="+mj-lt"/>
              <a:buAutoNum type="arabicPeriod"/>
            </a:pPr>
            <a:r>
              <a:rPr lang="en-US" sz="2800" dirty="0" smtClean="0"/>
              <a:t>The </a:t>
            </a:r>
            <a:r>
              <a:rPr lang="en-US" sz="2800" dirty="0" smtClean="0"/>
              <a:t>IGR, SGR approach – which provides easy to apply calculations in order to get some insight about the companies’ growth potential.</a:t>
            </a:r>
          </a:p>
          <a:p>
            <a:pPr marL="624078" indent="-514350">
              <a:buFont typeface="+mj-lt"/>
              <a:buAutoNum type="arabicPeriod"/>
            </a:pPr>
            <a:r>
              <a:rPr lang="en-US" sz="2800" dirty="0" smtClean="0"/>
              <a:t>Understand </a:t>
            </a:r>
            <a:r>
              <a:rPr lang="en-US" sz="2800" dirty="0"/>
              <a:t>how capital structure policy and dividend policy affect a firm’s ability to grow</a:t>
            </a:r>
          </a:p>
        </p:txBody>
      </p:sp>
      <p:sp>
        <p:nvSpPr>
          <p:cNvPr id="6" name="Slide Number Placeholder 5"/>
          <p:cNvSpPr>
            <a:spLocks noGrp="1"/>
          </p:cNvSpPr>
          <p:nvPr>
            <p:ph type="sldNum" sz="quarter" idx="12"/>
          </p:nvPr>
        </p:nvSpPr>
        <p:spPr/>
        <p:txBody>
          <a:bodyPr/>
          <a:lstStyle/>
          <a:p>
            <a:fld id="{74BA8074-B18B-47EA-A1D9-A5A5AE0FC964}" type="slidenum">
              <a:rPr lang="en-US"/>
              <a:pPr/>
              <a:t>1</a:t>
            </a:fld>
            <a:endParaRPr lang="en-US"/>
          </a:p>
        </p:txBody>
      </p:sp>
      <p:sp>
        <p:nvSpPr>
          <p:cNvPr id="6146"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1DDCE44-505C-477E-AA1A-95EFDA8C7DBA}" type="slidenum">
              <a:rPr lang="en-US" smtClean="0"/>
              <a:pPr/>
              <a:t>19</a:t>
            </a:fld>
            <a:endParaRPr lang="en-US"/>
          </a:p>
        </p:txBody>
      </p:sp>
      <p:sp>
        <p:nvSpPr>
          <p:cNvPr id="4" name="Title 3"/>
          <p:cNvSpPr>
            <a:spLocks noGrp="1"/>
          </p:cNvSpPr>
          <p:nvPr>
            <p:ph type="title"/>
          </p:nvPr>
        </p:nvSpPr>
        <p:spPr/>
        <p:txBody>
          <a:bodyPr/>
          <a:lstStyle/>
          <a:p>
            <a:r>
              <a:rPr lang="en-CA" dirty="0" smtClean="0"/>
              <a:t>Example </a:t>
            </a:r>
            <a:r>
              <a:rPr lang="en-CA" dirty="0" smtClean="0"/>
              <a:t>4</a:t>
            </a:r>
            <a:endParaRPr lang="en-CA" dirty="0"/>
          </a:p>
        </p:txBody>
      </p:sp>
      <p:sp>
        <p:nvSpPr>
          <p:cNvPr id="5" name="Rectangle 33"/>
          <p:cNvSpPr>
            <a:spLocks noGrp="1" noChangeArrowheads="1"/>
          </p:cNvSpPr>
          <p:nvPr>
            <p:ph idx="1"/>
          </p:nvPr>
        </p:nvSpPr>
        <p:spPr>
          <a:noFill/>
        </p:spPr>
        <p:txBody>
          <a:bodyPr/>
          <a:lstStyle/>
          <a:p>
            <a:pPr algn="ctr">
              <a:lnSpc>
                <a:spcPct val="80000"/>
              </a:lnSpc>
              <a:buFont typeface="Wingdings" pitchFamily="2" charset="2"/>
              <a:buNone/>
              <a:tabLst>
                <a:tab pos="1371600" algn="r"/>
                <a:tab pos="2686050" algn="r"/>
                <a:tab pos="3829050" algn="l"/>
                <a:tab pos="4171950" algn="ctr"/>
                <a:tab pos="5086350" algn="r"/>
                <a:tab pos="6400800" algn="r"/>
              </a:tabLst>
            </a:pPr>
            <a:r>
              <a:rPr lang="en-US" dirty="0" smtClean="0">
                <a:solidFill>
                  <a:srgbClr val="A81900"/>
                </a:solidFill>
              </a:rPr>
              <a:t>Preliminary Balance Sheet</a:t>
            </a:r>
          </a:p>
          <a:p>
            <a:pPr>
              <a:lnSpc>
                <a:spcPct val="75000"/>
              </a:lnSpc>
              <a:buFont typeface="Wingdings" pitchFamily="2" charset="2"/>
              <a:buNone/>
              <a:tabLst>
                <a:tab pos="1371600" algn="r"/>
                <a:tab pos="2686050" algn="r"/>
                <a:tab pos="3829050" algn="l"/>
                <a:tab pos="4171950" algn="ctr"/>
                <a:tab pos="5086350" algn="r"/>
                <a:tab pos="6400800" algn="r"/>
              </a:tabLst>
            </a:pPr>
            <a:r>
              <a:rPr lang="en-US" dirty="0" smtClean="0"/>
              <a:t> 		</a:t>
            </a:r>
            <a:r>
              <a:rPr lang="en-US" sz="1600" dirty="0" smtClean="0">
                <a:solidFill>
                  <a:srgbClr val="A81900"/>
                </a:solidFill>
              </a:rPr>
              <a:t>Orig.	% of sales			Orig.	% of sales</a:t>
            </a:r>
            <a:endParaRPr lang="en-US" sz="1600" dirty="0" smtClean="0"/>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Cash	$100	5%	A/P		$60	3%</a:t>
            </a:r>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A/R	120	6%	N/P		140	</a:t>
            </a:r>
            <a:r>
              <a:rPr lang="en-US" sz="1600" dirty="0" smtClean="0"/>
              <a:t>n/a</a:t>
            </a:r>
            <a:endParaRPr lang="en-US" sz="1600" dirty="0" smtClean="0"/>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Inv	140	7%	 Total		200	</a:t>
            </a:r>
            <a:r>
              <a:rPr lang="en-US" sz="1600" dirty="0" smtClean="0"/>
              <a:t>n/a</a:t>
            </a:r>
            <a:endParaRPr lang="en-US" sz="1600" dirty="0" smtClean="0"/>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Total	$360	18%	LTD		$200	n/a</a:t>
            </a:r>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NFA	640	32%	C/S		10	n/a</a:t>
            </a:r>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 				R/E		590	n/a</a:t>
            </a:r>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 							$600	n/a</a:t>
            </a:r>
          </a:p>
          <a:p>
            <a:pPr>
              <a:lnSpc>
                <a:spcPct val="75000"/>
              </a:lnSpc>
              <a:buFont typeface="Wingdings" pitchFamily="2" charset="2"/>
              <a:buNone/>
              <a:tabLst>
                <a:tab pos="1371600" algn="r"/>
                <a:tab pos="2686050" algn="r"/>
                <a:tab pos="3829050" algn="l"/>
                <a:tab pos="4171950" algn="ctr"/>
                <a:tab pos="5086350" algn="r"/>
                <a:tab pos="6400800" algn="r"/>
              </a:tabLst>
            </a:pPr>
            <a:r>
              <a:rPr lang="en-US" sz="1600" dirty="0" smtClean="0"/>
              <a:t>Total	$1000	50%	Total		$1000	n/a</a:t>
            </a:r>
            <a:endParaRPr lang="en-US" dirty="0" smtClean="0"/>
          </a:p>
          <a:p>
            <a:pPr>
              <a:lnSpc>
                <a:spcPct val="80000"/>
              </a:lnSpc>
              <a:spcBef>
                <a:spcPct val="105000"/>
              </a:spcBef>
              <a:buFont typeface="Wingdings" pitchFamily="2" charset="2"/>
              <a:buNone/>
              <a:tabLst>
                <a:tab pos="1371600" algn="r"/>
                <a:tab pos="2686050" algn="r"/>
                <a:tab pos="3829050" algn="l"/>
                <a:tab pos="4171950" algn="ctr"/>
                <a:tab pos="5086350" algn="r"/>
                <a:tab pos="6400800" algn="r"/>
              </a:tabLst>
            </a:pPr>
            <a:r>
              <a:rPr lang="en-US" dirty="0" smtClean="0"/>
              <a:t> 	</a:t>
            </a:r>
            <a:r>
              <a:rPr lang="en-US" sz="1600" i="1" dirty="0" smtClean="0"/>
              <a:t>Note that the ratio of total assets to sales is $1000/$2000 = 0.50. This is the </a:t>
            </a:r>
            <a:r>
              <a:rPr lang="en-US" sz="1600" i="1" dirty="0" smtClean="0">
                <a:solidFill>
                  <a:srgbClr val="401176"/>
                </a:solidFill>
              </a:rPr>
              <a:t>capital intensity ratio</a:t>
            </a:r>
            <a:r>
              <a:rPr lang="en-US" sz="1600" i="1" dirty="0" smtClean="0"/>
              <a:t>. It equals </a:t>
            </a:r>
            <a:r>
              <a:rPr lang="en-US" sz="1600" i="1" dirty="0" smtClean="0">
                <a:solidFill>
                  <a:srgbClr val="401176"/>
                </a:solidFill>
              </a:rPr>
              <a:t>1/(total asset turnover).</a:t>
            </a:r>
            <a:endParaRPr lang="en-US" sz="1600" i="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Now, suppose we are instructed by the CEO to deliver a financing policy, under the following strategy: </a:t>
            </a:r>
          </a:p>
          <a:p>
            <a:r>
              <a:rPr lang="en-US" dirty="0" smtClean="0"/>
              <a:t>	Borrow short-term first</a:t>
            </a:r>
          </a:p>
          <a:p>
            <a:r>
              <a:rPr lang="en-US" dirty="0" smtClean="0"/>
              <a:t>	If needed, borrow long-term next</a:t>
            </a:r>
          </a:p>
          <a:p>
            <a:r>
              <a:rPr lang="en-US" dirty="0" smtClean="0"/>
              <a:t>	Sell equity as a last resort</a:t>
            </a:r>
          </a:p>
          <a:p>
            <a:pPr>
              <a:buNone/>
            </a:pPr>
            <a:r>
              <a:rPr lang="en-US" dirty="0" smtClean="0"/>
              <a:t>Constraints:</a:t>
            </a:r>
            <a:endParaRPr lang="en-US" dirty="0" smtClean="0"/>
          </a:p>
          <a:p>
            <a:pPr marL="624078" indent="-514350">
              <a:buFont typeface="+mj-lt"/>
              <a:buAutoNum type="arabicPeriod"/>
            </a:pPr>
            <a:r>
              <a:rPr lang="en-US" dirty="0" smtClean="0"/>
              <a:t>Current </a:t>
            </a:r>
            <a:r>
              <a:rPr lang="en-US" dirty="0" smtClean="0"/>
              <a:t>ratio must not fall below 2.0.</a:t>
            </a:r>
          </a:p>
          <a:p>
            <a:pPr marL="624078" indent="-514350">
              <a:buFont typeface="+mj-lt"/>
              <a:buAutoNum type="arabicPeriod"/>
            </a:pPr>
            <a:r>
              <a:rPr lang="en-US" dirty="0" smtClean="0"/>
              <a:t>Total </a:t>
            </a:r>
            <a:r>
              <a:rPr lang="en-US" dirty="0" smtClean="0"/>
              <a:t>debt ratio must not rise above 0.40.</a:t>
            </a:r>
          </a:p>
          <a:p>
            <a:endParaRPr lang="en-US" dirty="0"/>
          </a:p>
        </p:txBody>
      </p:sp>
      <p:sp>
        <p:nvSpPr>
          <p:cNvPr id="3" name="Slide Number Placeholder 2"/>
          <p:cNvSpPr>
            <a:spLocks noGrp="1"/>
          </p:cNvSpPr>
          <p:nvPr>
            <p:ph type="sldNum" sz="quarter" idx="12"/>
          </p:nvPr>
        </p:nvSpPr>
        <p:spPr/>
        <p:txBody>
          <a:bodyPr/>
          <a:lstStyle/>
          <a:p>
            <a:fld id="{E1DDCE44-505C-477E-AA1A-95EFDA8C7DBA}" type="slidenum">
              <a:rPr lang="en-US" smtClean="0"/>
              <a:pPr/>
              <a:t>20</a:t>
            </a:fld>
            <a:endParaRPr lang="en-US"/>
          </a:p>
        </p:txBody>
      </p:sp>
      <p:sp>
        <p:nvSpPr>
          <p:cNvPr id="4" name="Title 3"/>
          <p:cNvSpPr>
            <a:spLocks noGrp="1"/>
          </p:cNvSpPr>
          <p:nvPr>
            <p:ph type="title"/>
          </p:nvPr>
        </p:nvSpPr>
        <p:spPr/>
        <p:txBody>
          <a:bodyPr/>
          <a:lstStyle/>
          <a:p>
            <a:r>
              <a:rPr lang="en-CA" dirty="0" smtClean="0"/>
              <a:t>Example 4</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1DDCE44-505C-477E-AA1A-95EFDA8C7DBA}" type="slidenum">
              <a:rPr lang="en-US" smtClean="0"/>
              <a:pPr/>
              <a:t>21</a:t>
            </a:fld>
            <a:endParaRPr lang="en-US"/>
          </a:p>
        </p:txBody>
      </p:sp>
      <p:sp>
        <p:nvSpPr>
          <p:cNvPr id="4" name="Title 3"/>
          <p:cNvSpPr>
            <a:spLocks noGrp="1"/>
          </p:cNvSpPr>
          <p:nvPr>
            <p:ph type="title"/>
          </p:nvPr>
        </p:nvSpPr>
        <p:spPr/>
        <p:txBody>
          <a:bodyPr/>
          <a:lstStyle/>
          <a:p>
            <a:r>
              <a:rPr lang="en-CA" dirty="0" smtClean="0"/>
              <a:t>Example 4:</a:t>
            </a:r>
            <a:endParaRPr lang="en-CA" dirty="0"/>
          </a:p>
        </p:txBody>
      </p:sp>
      <p:sp>
        <p:nvSpPr>
          <p:cNvPr id="5" name="Rectangle 4"/>
          <p:cNvSpPr>
            <a:spLocks noGrp="1" noChangeArrowheads="1"/>
          </p:cNvSpPr>
          <p:nvPr>
            <p:ph idx="1"/>
          </p:nvPr>
        </p:nvSpPr>
        <p:spPr>
          <a:noFill/>
        </p:spPr>
        <p:txBody>
          <a:bodyPr/>
          <a:lstStyle/>
          <a:p>
            <a:pPr algn="ctr">
              <a:lnSpc>
                <a:spcPct val="80000"/>
              </a:lnSpc>
              <a:buFont typeface="Wingdings" pitchFamily="2" charset="2"/>
              <a:buNone/>
              <a:tabLst>
                <a:tab pos="1428750" algn="r"/>
                <a:tab pos="2400300" algn="r"/>
                <a:tab pos="3429000" algn="l"/>
                <a:tab pos="4972050" algn="r"/>
                <a:tab pos="5943600" algn="r"/>
              </a:tabLst>
            </a:pPr>
            <a:r>
              <a:rPr lang="en-US" sz="1600" dirty="0" smtClean="0">
                <a:solidFill>
                  <a:srgbClr val="A81900"/>
                </a:solidFill>
              </a:rPr>
              <a:t>The Percentage of Sales Approach, Continued</a:t>
            </a:r>
            <a:endParaRPr lang="en-US" dirty="0" smtClean="0"/>
          </a:p>
          <a:p>
            <a:pPr>
              <a:lnSpc>
                <a:spcPct val="65000"/>
              </a:lnSpc>
              <a:spcBef>
                <a:spcPct val="95000"/>
              </a:spcBef>
              <a:buFont typeface="Wingdings" pitchFamily="2" charset="2"/>
              <a:buNone/>
              <a:tabLst>
                <a:tab pos="1428750" algn="r"/>
                <a:tab pos="2400300" algn="r"/>
                <a:tab pos="3429000" algn="l"/>
                <a:tab pos="4972050" algn="r"/>
                <a:tab pos="5943600" algn="r"/>
              </a:tabLst>
            </a:pPr>
            <a:r>
              <a:rPr lang="en-US" sz="1600" dirty="0" smtClean="0"/>
              <a:t> 		            </a:t>
            </a:r>
            <a:r>
              <a:rPr lang="en-US" sz="1600" dirty="0" err="1" smtClean="0">
                <a:solidFill>
                  <a:srgbClr val="A81900"/>
                </a:solidFill>
              </a:rPr>
              <a:t>Proj</a:t>
            </a:r>
            <a:r>
              <a:rPr lang="en-US" sz="1600" dirty="0" smtClean="0">
                <a:solidFill>
                  <a:srgbClr val="A81900"/>
                </a:solidFill>
              </a:rPr>
              <a:t>.        (+/-)		                    </a:t>
            </a:r>
            <a:r>
              <a:rPr lang="en-US" sz="1600" dirty="0" err="1" smtClean="0">
                <a:solidFill>
                  <a:srgbClr val="A81900"/>
                </a:solidFill>
              </a:rPr>
              <a:t>Proj</a:t>
            </a:r>
            <a:r>
              <a:rPr lang="en-US" sz="1600" dirty="0" smtClean="0">
                <a:solidFill>
                  <a:srgbClr val="A81900"/>
                </a:solidFill>
              </a:rPr>
              <a:t>.        (+/-)</a:t>
            </a:r>
          </a:p>
          <a:p>
            <a:pPr>
              <a:lnSpc>
                <a:spcPct val="65000"/>
              </a:lnSpc>
              <a:buFont typeface="Wingdings" pitchFamily="2" charset="2"/>
              <a:buNone/>
              <a:tabLst>
                <a:tab pos="1428750" algn="r"/>
                <a:tab pos="2400300" algn="r"/>
                <a:tab pos="3429000" algn="l"/>
                <a:tab pos="4972050" algn="r"/>
                <a:tab pos="5943600" algn="r"/>
              </a:tabLst>
            </a:pPr>
            <a:r>
              <a:rPr lang="en-US" sz="1600" dirty="0" smtClean="0"/>
              <a:t>Cash	$130	$   30	A/P	$    78	$    18</a:t>
            </a:r>
          </a:p>
          <a:p>
            <a:pPr>
              <a:lnSpc>
                <a:spcPct val="65000"/>
              </a:lnSpc>
              <a:buFont typeface="Wingdings" pitchFamily="2" charset="2"/>
              <a:buNone/>
              <a:tabLst>
                <a:tab pos="1428750" algn="r"/>
                <a:tab pos="2400300" algn="r"/>
                <a:tab pos="3429000" algn="l"/>
                <a:tab pos="4972050" algn="r"/>
                <a:tab pos="5943600" algn="r"/>
              </a:tabLst>
            </a:pPr>
            <a:r>
              <a:rPr lang="en-US" sz="1600" dirty="0" smtClean="0"/>
              <a:t>A/R	156	36	N/P	140	0</a:t>
            </a:r>
          </a:p>
          <a:p>
            <a:pPr>
              <a:lnSpc>
                <a:spcPct val="65000"/>
              </a:lnSpc>
              <a:buFont typeface="Wingdings" pitchFamily="2" charset="2"/>
              <a:buNone/>
              <a:tabLst>
                <a:tab pos="1428750" algn="r"/>
                <a:tab pos="2400300" algn="r"/>
                <a:tab pos="3429000" algn="l"/>
                <a:tab pos="4972050" algn="r"/>
                <a:tab pos="5943600" algn="r"/>
              </a:tabLst>
            </a:pPr>
            <a:r>
              <a:rPr lang="en-US" sz="1600" dirty="0" smtClean="0"/>
              <a:t>Inv	182	42	Total	$  218	$    18</a:t>
            </a:r>
          </a:p>
          <a:p>
            <a:pPr>
              <a:lnSpc>
                <a:spcPct val="65000"/>
              </a:lnSpc>
              <a:buFont typeface="Wingdings" pitchFamily="2" charset="2"/>
              <a:buNone/>
              <a:tabLst>
                <a:tab pos="1428750" algn="r"/>
                <a:tab pos="2400300" algn="r"/>
                <a:tab pos="3429000" algn="l"/>
                <a:tab pos="4972050" algn="r"/>
                <a:tab pos="5943600" algn="r"/>
              </a:tabLst>
            </a:pPr>
            <a:r>
              <a:rPr lang="en-US" sz="1600" dirty="0" smtClean="0"/>
              <a:t>Total	$468	$108	LTD	200	0</a:t>
            </a:r>
          </a:p>
          <a:p>
            <a:pPr>
              <a:lnSpc>
                <a:spcPct val="65000"/>
              </a:lnSpc>
              <a:buFont typeface="Wingdings" pitchFamily="2" charset="2"/>
              <a:buNone/>
              <a:tabLst>
                <a:tab pos="1428750" algn="r"/>
                <a:tab pos="2400300" algn="r"/>
                <a:tab pos="3429000" algn="l"/>
                <a:tab pos="4972050" algn="r"/>
                <a:tab pos="5943600" algn="r"/>
              </a:tabLst>
            </a:pPr>
            <a:r>
              <a:rPr lang="en-US" sz="1600" dirty="0" smtClean="0"/>
              <a:t>NFA	832	192	C/S	10	0</a:t>
            </a:r>
          </a:p>
          <a:p>
            <a:pPr>
              <a:lnSpc>
                <a:spcPct val="65000"/>
              </a:lnSpc>
              <a:buFont typeface="Wingdings" pitchFamily="2" charset="2"/>
              <a:buNone/>
              <a:tabLst>
                <a:tab pos="1428750" algn="r"/>
                <a:tab pos="2400300" algn="r"/>
                <a:tab pos="3429000" algn="l"/>
                <a:tab pos="4972050" algn="r"/>
                <a:tab pos="5943600" algn="r"/>
              </a:tabLst>
            </a:pPr>
            <a:r>
              <a:rPr lang="en-US" sz="1600" dirty="0" smtClean="0"/>
              <a:t> 				R/E	761.6	</a:t>
            </a:r>
            <a:r>
              <a:rPr lang="en-US" sz="1600" dirty="0" smtClean="0">
                <a:solidFill>
                  <a:srgbClr val="FFFFFF"/>
                </a:solidFill>
              </a:rPr>
              <a:t>171.6</a:t>
            </a:r>
            <a:endParaRPr lang="en-US" sz="1600" dirty="0" smtClean="0"/>
          </a:p>
          <a:p>
            <a:pPr>
              <a:lnSpc>
                <a:spcPct val="65000"/>
              </a:lnSpc>
              <a:buFont typeface="Wingdings" pitchFamily="2" charset="2"/>
              <a:buNone/>
              <a:tabLst>
                <a:tab pos="1428750" algn="r"/>
                <a:tab pos="2400300" algn="r"/>
                <a:tab pos="3429000" algn="l"/>
                <a:tab pos="4972050" algn="r"/>
                <a:tab pos="5943600" algn="r"/>
              </a:tabLst>
            </a:pPr>
            <a:r>
              <a:rPr lang="en-US" sz="1600" dirty="0" smtClean="0"/>
              <a:t> 					$771.6	</a:t>
            </a:r>
            <a:r>
              <a:rPr lang="en-US" sz="1600" dirty="0" smtClean="0">
                <a:solidFill>
                  <a:srgbClr val="FFFFFF"/>
                </a:solidFill>
              </a:rPr>
              <a:t>$171.6</a:t>
            </a:r>
            <a:endParaRPr lang="en-US" sz="1600" dirty="0" smtClean="0"/>
          </a:p>
          <a:p>
            <a:pPr>
              <a:lnSpc>
                <a:spcPct val="65000"/>
              </a:lnSpc>
              <a:buFont typeface="Wingdings" pitchFamily="2" charset="2"/>
              <a:buNone/>
              <a:tabLst>
                <a:tab pos="1428750" algn="r"/>
                <a:tab pos="2400300" algn="r"/>
                <a:tab pos="3429000" algn="l"/>
                <a:tab pos="4972050" algn="r"/>
                <a:tab pos="5943600" algn="r"/>
              </a:tabLst>
            </a:pPr>
            <a:r>
              <a:rPr lang="en-US" sz="1600" dirty="0" smtClean="0"/>
              <a:t>Total	</a:t>
            </a:r>
            <a:r>
              <a:rPr lang="en-US" sz="1600" dirty="0" smtClean="0">
                <a:solidFill>
                  <a:srgbClr val="401176"/>
                </a:solidFill>
              </a:rPr>
              <a:t>$1300</a:t>
            </a:r>
            <a:r>
              <a:rPr lang="en-US" sz="1600" dirty="0" smtClean="0"/>
              <a:t>	</a:t>
            </a:r>
            <a:r>
              <a:rPr lang="en-US" sz="1600" dirty="0" smtClean="0">
                <a:solidFill>
                  <a:srgbClr val="FFFFFF"/>
                </a:solidFill>
              </a:rPr>
              <a:t>$300</a:t>
            </a:r>
            <a:r>
              <a:rPr lang="en-US" sz="1600" dirty="0" smtClean="0"/>
              <a:t>	Total	$1189.6	</a:t>
            </a:r>
            <a:r>
              <a:rPr lang="en-US" sz="1600" dirty="0" smtClean="0">
                <a:solidFill>
                  <a:srgbClr val="FFFFFF"/>
                </a:solidFill>
              </a:rPr>
              <a:t>$189.6</a:t>
            </a:r>
            <a:endParaRPr lang="en-US" sz="1600" dirty="0" smtClean="0"/>
          </a:p>
          <a:p>
            <a:pPr>
              <a:lnSpc>
                <a:spcPct val="80000"/>
              </a:lnSpc>
              <a:spcBef>
                <a:spcPct val="110000"/>
              </a:spcBef>
              <a:buFont typeface="Wingdings" pitchFamily="2" charset="2"/>
              <a:buNone/>
              <a:tabLst>
                <a:tab pos="1428750" algn="r"/>
                <a:tab pos="2400300" algn="r"/>
                <a:tab pos="3429000" algn="l"/>
                <a:tab pos="4972050" algn="r"/>
                <a:tab pos="5943600" algn="r"/>
              </a:tabLst>
            </a:pPr>
            <a:r>
              <a:rPr lang="en-US" sz="1600" dirty="0" smtClean="0"/>
              <a:t> 	Financing needs are $300, but internally generated sources are only $189.60. The difference is </a:t>
            </a:r>
            <a:r>
              <a:rPr lang="en-US" sz="1600" i="1" dirty="0" smtClean="0"/>
              <a:t>external financing needed:</a:t>
            </a:r>
            <a:endParaRPr lang="en-US" sz="1600" dirty="0" smtClean="0"/>
          </a:p>
          <a:p>
            <a:pPr algn="ctr">
              <a:lnSpc>
                <a:spcPct val="55000"/>
              </a:lnSpc>
              <a:buFont typeface="Wingdings" pitchFamily="2" charset="2"/>
              <a:buNone/>
              <a:tabLst>
                <a:tab pos="1428750" algn="r"/>
                <a:tab pos="2400300" algn="r"/>
                <a:tab pos="3429000" algn="l"/>
                <a:tab pos="4972050" algn="r"/>
                <a:tab pos="5943600" algn="r"/>
              </a:tabLst>
            </a:pPr>
            <a:r>
              <a:rPr lang="en-US" sz="1600" i="1" dirty="0" smtClean="0">
                <a:solidFill>
                  <a:srgbClr val="A81900"/>
                </a:solidFill>
              </a:rPr>
              <a:t>EFN = $300 - 189.60 =  </a:t>
            </a:r>
            <a:r>
              <a:rPr lang="en-US" sz="1600" i="1" u="sng" dirty="0" smtClean="0">
                <a:solidFill>
                  <a:srgbClr val="401176"/>
                </a:solidFill>
              </a:rPr>
              <a:t>$110.40</a:t>
            </a:r>
            <a:endParaRPr lang="en-US" sz="1600" i="1" dirty="0" smtClean="0">
              <a:solidFill>
                <a:srgbClr val="A819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 far, we assumed that the firm is operating at 100% capacity. Suppose that, instead, current capacity use is 80</a:t>
            </a:r>
            <a:r>
              <a:rPr lang="en-US" dirty="0" smtClean="0"/>
              <a:t>%.</a:t>
            </a:r>
          </a:p>
          <a:p>
            <a:r>
              <a:rPr lang="en-US" dirty="0" smtClean="0"/>
              <a:t>What is EFN?</a:t>
            </a:r>
            <a:endParaRPr lang="en-US" dirty="0" smtClean="0"/>
          </a:p>
          <a:p>
            <a:endParaRPr lang="en-US" dirty="0"/>
          </a:p>
        </p:txBody>
      </p:sp>
      <p:sp>
        <p:nvSpPr>
          <p:cNvPr id="3" name="Slide Number Placeholder 2"/>
          <p:cNvSpPr>
            <a:spLocks noGrp="1"/>
          </p:cNvSpPr>
          <p:nvPr>
            <p:ph type="sldNum" sz="quarter" idx="12"/>
          </p:nvPr>
        </p:nvSpPr>
        <p:spPr/>
        <p:txBody>
          <a:bodyPr/>
          <a:lstStyle/>
          <a:p>
            <a:fld id="{E1DDCE44-505C-477E-AA1A-95EFDA8C7DBA}" type="slidenum">
              <a:rPr lang="en-US" smtClean="0"/>
              <a:pPr/>
              <a:t>22</a:t>
            </a:fld>
            <a:endParaRPr lang="en-US"/>
          </a:p>
        </p:txBody>
      </p:sp>
      <p:sp>
        <p:nvSpPr>
          <p:cNvPr id="4" name="Title 3"/>
          <p:cNvSpPr>
            <a:spLocks noGrp="1"/>
          </p:cNvSpPr>
          <p:nvPr>
            <p:ph type="title"/>
          </p:nvPr>
        </p:nvSpPr>
        <p:spPr/>
        <p:txBody>
          <a:bodyPr/>
          <a:lstStyle/>
          <a:p>
            <a:r>
              <a:rPr lang="en-US" dirty="0" smtClean="0"/>
              <a:t>Example 4:</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p:txBody>
          <a:bodyPr/>
          <a:lstStyle/>
          <a:p>
            <a:r>
              <a:rPr lang="en-US" dirty="0"/>
              <a:t>Looking for estimates of company growth rates?</a:t>
            </a:r>
          </a:p>
          <a:p>
            <a:r>
              <a:rPr lang="en-US" dirty="0"/>
              <a:t>What do the analysts have to say?</a:t>
            </a:r>
          </a:p>
          <a:p>
            <a:r>
              <a:rPr lang="en-US" dirty="0"/>
              <a:t>Check out Yahoo Finance – click the web surfer, enter a company ticker and follow the “Analyst Estimates” link</a:t>
            </a:r>
          </a:p>
        </p:txBody>
      </p:sp>
      <p:sp>
        <p:nvSpPr>
          <p:cNvPr id="7" name="Slide Number Placeholder 5"/>
          <p:cNvSpPr>
            <a:spLocks noGrp="1"/>
          </p:cNvSpPr>
          <p:nvPr>
            <p:ph type="sldNum" sz="quarter" idx="12"/>
          </p:nvPr>
        </p:nvSpPr>
        <p:spPr/>
        <p:txBody>
          <a:bodyPr/>
          <a:lstStyle/>
          <a:p>
            <a:fld id="{59508932-2FA7-4EFD-A2A3-FC232AB45130}" type="slidenum">
              <a:rPr lang="en-US"/>
              <a:pPr/>
              <a:t>23</a:t>
            </a:fld>
            <a:endParaRPr lang="en-US"/>
          </a:p>
        </p:txBody>
      </p:sp>
      <p:sp>
        <p:nvSpPr>
          <p:cNvPr id="28674" name="Rectangle 2"/>
          <p:cNvSpPr>
            <a:spLocks noGrp="1" noChangeArrowheads="1"/>
          </p:cNvSpPr>
          <p:nvPr>
            <p:ph type="title"/>
          </p:nvPr>
        </p:nvSpPr>
        <p:spPr/>
        <p:txBody>
          <a:bodyPr/>
          <a:lstStyle/>
          <a:p>
            <a:r>
              <a:rPr lang="en-US" dirty="0"/>
              <a:t>Work the </a:t>
            </a:r>
            <a:r>
              <a:rPr lang="en-US" dirty="0" smtClean="0"/>
              <a:t>Web</a:t>
            </a:r>
            <a:endParaRPr lang="en-US" dirty="0"/>
          </a:p>
        </p:txBody>
      </p:sp>
      <p:pic>
        <p:nvPicPr>
          <p:cNvPr id="28676" name="Picture 4" descr="Web surfer">
            <a:hlinkClick r:id="rId2"/>
          </p:cNvPr>
          <p:cNvPicPr>
            <a:picLocks noChangeAspect="1" noChangeArrowheads="1"/>
          </p:cNvPicPr>
          <p:nvPr/>
        </p:nvPicPr>
        <p:blipFill>
          <a:blip r:embed="rId3"/>
          <a:srcRect/>
          <a:stretch>
            <a:fillRect/>
          </a:stretch>
        </p:blipFill>
        <p:spPr bwMode="auto">
          <a:xfrm>
            <a:off x="7315200" y="5226050"/>
            <a:ext cx="584200" cy="7937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815975" y="1295400"/>
            <a:ext cx="8020050" cy="4530725"/>
          </a:xfrm>
        </p:spPr>
        <p:txBody>
          <a:bodyPr/>
          <a:lstStyle/>
          <a:p>
            <a:r>
              <a:rPr lang="en-US" sz="2800" dirty="0"/>
              <a:t>At low growth levels, internal financing (retained earnings) may exceed the required investment in assets</a:t>
            </a:r>
          </a:p>
          <a:p>
            <a:r>
              <a:rPr lang="en-US" sz="2800" dirty="0"/>
              <a:t>As the growth rate increases, the internal financing will not be enough and the firm will have to go to the capital markets for money</a:t>
            </a:r>
          </a:p>
          <a:p>
            <a:r>
              <a:rPr lang="en-US" sz="2800" dirty="0"/>
              <a:t>Examining the relationship between growth and external financing required is a useful tool in long-range planning</a:t>
            </a:r>
          </a:p>
        </p:txBody>
      </p:sp>
      <p:sp>
        <p:nvSpPr>
          <p:cNvPr id="6" name="Slide Number Placeholder 5"/>
          <p:cNvSpPr>
            <a:spLocks noGrp="1"/>
          </p:cNvSpPr>
          <p:nvPr>
            <p:ph type="sldNum" sz="quarter" idx="12"/>
          </p:nvPr>
        </p:nvSpPr>
        <p:spPr/>
        <p:txBody>
          <a:bodyPr/>
          <a:lstStyle/>
          <a:p>
            <a:fld id="{3883FD7D-924F-4935-BC1C-CF5BF20C103A}" type="slidenum">
              <a:rPr lang="en-US"/>
              <a:pPr/>
              <a:t>24</a:t>
            </a:fld>
            <a:endParaRPr lang="en-US"/>
          </a:p>
        </p:txBody>
      </p:sp>
      <p:sp>
        <p:nvSpPr>
          <p:cNvPr id="36866" name="Rectangle 2"/>
          <p:cNvSpPr>
            <a:spLocks noGrp="1" noChangeArrowheads="1"/>
          </p:cNvSpPr>
          <p:nvPr>
            <p:ph type="title"/>
          </p:nvPr>
        </p:nvSpPr>
        <p:spPr/>
        <p:txBody>
          <a:bodyPr>
            <a:normAutofit fontScale="90000"/>
          </a:bodyPr>
          <a:lstStyle/>
          <a:p>
            <a:r>
              <a:rPr lang="en-US" dirty="0" smtClean="0"/>
              <a:t>3. Growth </a:t>
            </a:r>
            <a:r>
              <a:rPr lang="en-US" dirty="0"/>
              <a:t>and External Financing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685800" y="1295401"/>
            <a:ext cx="8150225" cy="4876800"/>
          </a:xfrm>
        </p:spPr>
        <p:txBody>
          <a:bodyPr>
            <a:normAutofit fontScale="85000" lnSpcReduction="20000"/>
          </a:bodyPr>
          <a:lstStyle/>
          <a:p>
            <a:pPr>
              <a:buNone/>
            </a:pPr>
            <a:r>
              <a:rPr lang="en-US" sz="2400" dirty="0"/>
              <a:t>The internal growth rate tells us how much the firm can grow assets using retained earnings as the only source of financing</a:t>
            </a:r>
            <a:r>
              <a:rPr lang="en-US" sz="2400" dirty="0" smtClean="0"/>
              <a:t>.</a:t>
            </a:r>
            <a:r>
              <a:rPr lang="en-US" sz="2400" dirty="0" smtClean="0"/>
              <a:t> </a:t>
            </a:r>
            <a:endParaRPr lang="en-US" sz="2400" dirty="0" smtClean="0"/>
          </a:p>
          <a:p>
            <a:pPr>
              <a:buNone/>
            </a:pPr>
            <a:endParaRPr lang="en-US" sz="2400" dirty="0" smtClean="0"/>
          </a:p>
          <a:p>
            <a:pPr>
              <a:buNone/>
            </a:pPr>
            <a:r>
              <a:rPr lang="en-US" sz="2400" dirty="0" smtClean="0">
                <a:solidFill>
                  <a:schemeClr val="accent2"/>
                </a:solidFill>
              </a:rPr>
              <a:t>A</a:t>
            </a:r>
            <a:r>
              <a:rPr lang="en-US" sz="2400" dirty="0" smtClean="0"/>
              <a:t> </a:t>
            </a:r>
            <a:r>
              <a:rPr lang="en-US" sz="2400" dirty="0" smtClean="0"/>
              <a:t>= ending total assets from the previous period.</a:t>
            </a:r>
          </a:p>
          <a:p>
            <a:pPr>
              <a:buNone/>
            </a:pPr>
            <a:r>
              <a:rPr lang="en-US" sz="2400" dirty="0" smtClean="0"/>
              <a:t> </a:t>
            </a:r>
          </a:p>
          <a:p>
            <a:pPr>
              <a:buNone/>
            </a:pPr>
            <a:r>
              <a:rPr lang="en-US" sz="2400" dirty="0" smtClean="0"/>
              <a:t>Given a sales forecast and an estimated profit margin (note we assume Net income is a percentage of sales), what addition to retained earnings can be expected? </a:t>
            </a:r>
          </a:p>
          <a:p>
            <a:pPr>
              <a:buNone/>
            </a:pPr>
            <a:r>
              <a:rPr lang="en-US" sz="2400" dirty="0" smtClean="0"/>
              <a:t>Let</a:t>
            </a:r>
            <a:r>
              <a:rPr lang="en-US" sz="2400" dirty="0" smtClean="0"/>
              <a:t>:</a:t>
            </a:r>
          </a:p>
          <a:p>
            <a:pPr>
              <a:buNone/>
            </a:pPr>
            <a:endParaRPr lang="en-US" sz="2400" dirty="0" smtClean="0"/>
          </a:p>
          <a:p>
            <a:pPr>
              <a:buNone/>
            </a:pPr>
            <a:r>
              <a:rPr lang="en-US" sz="2400" dirty="0" smtClean="0"/>
              <a:t>	</a:t>
            </a:r>
            <a:r>
              <a:rPr lang="en-US" sz="2400" dirty="0" smtClean="0">
                <a:solidFill>
                  <a:schemeClr val="accent2"/>
                </a:solidFill>
              </a:rPr>
              <a:t>S</a:t>
            </a:r>
            <a:r>
              <a:rPr lang="en-US" sz="2400" dirty="0" smtClean="0"/>
              <a:t> = previous period’s sales	</a:t>
            </a:r>
          </a:p>
          <a:p>
            <a:pPr>
              <a:buNone/>
            </a:pPr>
            <a:r>
              <a:rPr lang="en-US" sz="2400" dirty="0" smtClean="0"/>
              <a:t>	</a:t>
            </a:r>
            <a:r>
              <a:rPr lang="en-US" sz="2400" dirty="0" smtClean="0">
                <a:solidFill>
                  <a:schemeClr val="accent2"/>
                </a:solidFill>
              </a:rPr>
              <a:t>g</a:t>
            </a:r>
            <a:r>
              <a:rPr lang="en-US" sz="2400" dirty="0" smtClean="0"/>
              <a:t> = projected increase in sales</a:t>
            </a:r>
          </a:p>
          <a:p>
            <a:pPr>
              <a:buNone/>
            </a:pPr>
            <a:r>
              <a:rPr lang="en-US" sz="2400" dirty="0" smtClean="0"/>
              <a:t>	</a:t>
            </a:r>
            <a:r>
              <a:rPr lang="en-US" sz="2400" dirty="0" smtClean="0">
                <a:solidFill>
                  <a:schemeClr val="accent2"/>
                </a:solidFill>
              </a:rPr>
              <a:t>p</a:t>
            </a:r>
            <a:r>
              <a:rPr lang="en-US" sz="2400" dirty="0" smtClean="0"/>
              <a:t> = profit margin (net income/sales)</a:t>
            </a:r>
          </a:p>
          <a:p>
            <a:pPr>
              <a:buNone/>
            </a:pPr>
            <a:r>
              <a:rPr lang="en-US" sz="2400" dirty="0" smtClean="0"/>
              <a:t>	</a:t>
            </a:r>
            <a:r>
              <a:rPr lang="en-US" sz="2400" dirty="0" smtClean="0">
                <a:solidFill>
                  <a:schemeClr val="accent2"/>
                </a:solidFill>
              </a:rPr>
              <a:t>b</a:t>
            </a:r>
            <a:r>
              <a:rPr lang="en-US" sz="2400" dirty="0" smtClean="0"/>
              <a:t> = earnings retention (“plowback”) ratio</a:t>
            </a:r>
          </a:p>
          <a:p>
            <a:pPr>
              <a:buNone/>
            </a:pPr>
            <a:r>
              <a:rPr lang="en-US" sz="2400" dirty="0" smtClean="0"/>
              <a:t> </a:t>
            </a:r>
          </a:p>
          <a:p>
            <a:pPr>
              <a:buNone/>
            </a:pPr>
            <a:r>
              <a:rPr lang="en-US" sz="2400" dirty="0" smtClean="0"/>
              <a:t>The expected addition to retained earnings is:</a:t>
            </a:r>
          </a:p>
          <a:p>
            <a:pPr>
              <a:buNone/>
            </a:pPr>
            <a:endParaRPr lang="en-US" sz="2400" dirty="0" smtClean="0"/>
          </a:p>
          <a:p>
            <a:pPr marL="254000" indent="-254000"/>
            <a:endParaRPr lang="en-US" sz="2400" dirty="0"/>
          </a:p>
        </p:txBody>
      </p:sp>
      <p:sp>
        <p:nvSpPr>
          <p:cNvPr id="7" name="Slide Number Placeholder 5"/>
          <p:cNvSpPr>
            <a:spLocks noGrp="1"/>
          </p:cNvSpPr>
          <p:nvPr>
            <p:ph type="sldNum" sz="quarter" idx="12"/>
          </p:nvPr>
        </p:nvSpPr>
        <p:spPr/>
        <p:txBody>
          <a:bodyPr/>
          <a:lstStyle/>
          <a:p>
            <a:fld id="{F5262CC5-010F-415E-B71A-7F1C1D316806}" type="slidenum">
              <a:rPr lang="en-US"/>
              <a:pPr/>
              <a:t>25</a:t>
            </a:fld>
            <a:endParaRPr lang="en-US"/>
          </a:p>
        </p:txBody>
      </p:sp>
      <p:sp>
        <p:nvSpPr>
          <p:cNvPr id="30722" name="Rectangle 2"/>
          <p:cNvSpPr>
            <a:spLocks noGrp="1" noChangeArrowheads="1"/>
          </p:cNvSpPr>
          <p:nvPr>
            <p:ph type="title"/>
          </p:nvPr>
        </p:nvSpPr>
        <p:spPr/>
        <p:txBody>
          <a:bodyPr/>
          <a:lstStyle/>
          <a:p>
            <a:r>
              <a:rPr lang="en-US"/>
              <a:t>The Internal Growth Rate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p:spPr>
        <p:txBody>
          <a:bodyPr lIns="98764" tIns="49382" rIns="98764" bIns="49382"/>
          <a:lstStyle/>
          <a:p>
            <a:fld id="{204F8162-71EE-4973-A83F-946988A962FF}" type="slidenum">
              <a:rPr lang="en-US"/>
              <a:pPr/>
              <a:t>26</a:t>
            </a:fld>
            <a:endParaRPr lang="en-US"/>
          </a:p>
        </p:txBody>
      </p:sp>
      <p:sp>
        <p:nvSpPr>
          <p:cNvPr id="10243" name="Rectangle 1026"/>
          <p:cNvSpPr>
            <a:spLocks noGrp="1" noChangeArrowheads="1"/>
          </p:cNvSpPr>
          <p:nvPr>
            <p:ph type="title"/>
          </p:nvPr>
        </p:nvSpPr>
        <p:spPr>
          <a:noFill/>
        </p:spPr>
        <p:txBody>
          <a:bodyPr lIns="98764" tIns="49382" rIns="98764" bIns="49382"/>
          <a:lstStyle/>
          <a:p>
            <a:r>
              <a:rPr lang="en-US" smtClean="0"/>
              <a:t>Growth and Financing Needed</a:t>
            </a:r>
          </a:p>
        </p:txBody>
      </p:sp>
      <p:sp>
        <p:nvSpPr>
          <p:cNvPr id="10244" name="Freeform 1038"/>
          <p:cNvSpPr>
            <a:spLocks/>
          </p:cNvSpPr>
          <p:nvPr/>
        </p:nvSpPr>
        <p:spPr bwMode="auto">
          <a:xfrm>
            <a:off x="3333509" y="3636436"/>
            <a:ext cx="238108" cy="346327"/>
          </a:xfrm>
          <a:custGeom>
            <a:avLst/>
            <a:gdLst>
              <a:gd name="T0" fmla="*/ 0 w 144"/>
              <a:gd name="T1" fmla="*/ 0 h 192"/>
              <a:gd name="T2" fmla="*/ 48 w 144"/>
              <a:gd name="T3" fmla="*/ 144 h 192"/>
              <a:gd name="T4" fmla="*/ 144 w 144"/>
              <a:gd name="T5" fmla="*/ 192 h 192"/>
              <a:gd name="T6" fmla="*/ 0 60000 65536"/>
              <a:gd name="T7" fmla="*/ 0 60000 65536"/>
              <a:gd name="T8" fmla="*/ 0 60000 65536"/>
              <a:gd name="T9" fmla="*/ 0 w 144"/>
              <a:gd name="T10" fmla="*/ 0 h 192"/>
              <a:gd name="T11" fmla="*/ 144 w 144"/>
              <a:gd name="T12" fmla="*/ 192 h 192"/>
            </a:gdLst>
            <a:ahLst/>
            <a:cxnLst>
              <a:cxn ang="T6">
                <a:pos x="T0" y="T1"/>
              </a:cxn>
              <a:cxn ang="T7">
                <a:pos x="T2" y="T3"/>
              </a:cxn>
              <a:cxn ang="T8">
                <a:pos x="T4" y="T5"/>
              </a:cxn>
            </a:cxnLst>
            <a:rect l="T9" t="T10" r="T11" b="T12"/>
            <a:pathLst>
              <a:path w="144" h="192">
                <a:moveTo>
                  <a:pt x="0" y="0"/>
                </a:moveTo>
                <a:cubicBezTo>
                  <a:pt x="12" y="56"/>
                  <a:pt x="24" y="112"/>
                  <a:pt x="48" y="144"/>
                </a:cubicBezTo>
                <a:cubicBezTo>
                  <a:pt x="72" y="176"/>
                  <a:pt x="108" y="184"/>
                  <a:pt x="144" y="192"/>
                </a:cubicBezTo>
              </a:path>
            </a:pathLst>
          </a:custGeom>
          <a:noFill/>
          <a:ln w="12700">
            <a:noFill/>
            <a:round/>
            <a:headEnd/>
            <a:tailEnd/>
          </a:ln>
        </p:spPr>
        <p:txBody>
          <a:bodyPr wrap="none" lIns="98764" tIns="49382" rIns="98764" bIns="49382" anchor="ctr"/>
          <a:lstStyle/>
          <a:p>
            <a:endParaRPr lang="en-CA"/>
          </a:p>
        </p:txBody>
      </p:sp>
      <p:pic>
        <p:nvPicPr>
          <p:cNvPr id="10245" name="Picture 1039"/>
          <p:cNvPicPr>
            <a:picLocks noChangeAspect="1" noChangeArrowheads="1"/>
          </p:cNvPicPr>
          <p:nvPr/>
        </p:nvPicPr>
        <p:blipFill>
          <a:blip r:embed="rId2"/>
          <a:srcRect/>
          <a:stretch>
            <a:fillRect/>
          </a:stretch>
        </p:blipFill>
        <p:spPr bwMode="auto">
          <a:xfrm>
            <a:off x="1143000" y="990600"/>
            <a:ext cx="6789379" cy="5065035"/>
          </a:xfrm>
          <a:prstGeom prst="rect">
            <a:avLst/>
          </a:prstGeom>
          <a:noFill/>
          <a:ln w="12700">
            <a:noFill/>
            <a:miter lim="800000"/>
            <a:headEnd/>
            <a:tailEnd/>
          </a:ln>
        </p:spPr>
      </p:pic>
      <p:sp>
        <p:nvSpPr>
          <p:cNvPr id="10246" name="Line 1040"/>
          <p:cNvSpPr>
            <a:spLocks noChangeShapeType="1"/>
          </p:cNvSpPr>
          <p:nvPr/>
        </p:nvSpPr>
        <p:spPr bwMode="auto">
          <a:xfrm flipV="1">
            <a:off x="3650986" y="4155926"/>
            <a:ext cx="79369" cy="346327"/>
          </a:xfrm>
          <a:prstGeom prst="line">
            <a:avLst/>
          </a:prstGeom>
          <a:noFill/>
          <a:ln w="12700">
            <a:solidFill>
              <a:schemeClr val="bg2"/>
            </a:solidFill>
            <a:round/>
            <a:headEnd/>
            <a:tailEnd type="triangle" w="med" len="med"/>
          </a:ln>
        </p:spPr>
        <p:txBody>
          <a:bodyPr wrap="none" lIns="98764" tIns="49382" rIns="98764" bIns="49382" anchor="ctr"/>
          <a:lstStyle/>
          <a:p>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815975" y="1641475"/>
            <a:ext cx="8020050" cy="4530725"/>
          </a:xfrm>
        </p:spPr>
        <p:txBody>
          <a:bodyPr/>
          <a:lstStyle/>
          <a:p>
            <a:pPr marL="254000" indent="-254000"/>
            <a:r>
              <a:rPr lang="en-US" sz="2400" dirty="0"/>
              <a:t>The internal growth rate tells us how much the firm can grow assets using retained earnings as the only source of financing.</a:t>
            </a:r>
          </a:p>
          <a:p>
            <a:pPr marL="641350" lvl="1" indent="-252413"/>
            <a:r>
              <a:rPr lang="en-US" sz="2000" dirty="0" smtClean="0"/>
              <a:t>ROA </a:t>
            </a:r>
            <a:r>
              <a:rPr lang="en-US" sz="2000" dirty="0"/>
              <a:t>= 1200 / 9500 = .1263</a:t>
            </a:r>
          </a:p>
          <a:p>
            <a:pPr marL="641350" lvl="1" indent="-252413"/>
            <a:r>
              <a:rPr lang="en-US" sz="2000" dirty="0"/>
              <a:t>B = .5</a:t>
            </a:r>
          </a:p>
          <a:p>
            <a:pPr marL="254000" indent="-254000"/>
            <a:endParaRPr lang="en-US" sz="2400" dirty="0"/>
          </a:p>
        </p:txBody>
      </p:sp>
      <p:sp>
        <p:nvSpPr>
          <p:cNvPr id="7" name="Slide Number Placeholder 5"/>
          <p:cNvSpPr>
            <a:spLocks noGrp="1"/>
          </p:cNvSpPr>
          <p:nvPr>
            <p:ph type="sldNum" sz="quarter" idx="12"/>
          </p:nvPr>
        </p:nvSpPr>
        <p:spPr/>
        <p:txBody>
          <a:bodyPr/>
          <a:lstStyle/>
          <a:p>
            <a:fld id="{F5262CC5-010F-415E-B71A-7F1C1D316806}" type="slidenum">
              <a:rPr lang="en-US"/>
              <a:pPr/>
              <a:t>27</a:t>
            </a:fld>
            <a:endParaRPr lang="en-US"/>
          </a:p>
        </p:txBody>
      </p:sp>
      <p:sp>
        <p:nvSpPr>
          <p:cNvPr id="30722" name="Rectangle 2"/>
          <p:cNvSpPr>
            <a:spLocks noGrp="1" noChangeArrowheads="1"/>
          </p:cNvSpPr>
          <p:nvPr>
            <p:ph type="title"/>
          </p:nvPr>
        </p:nvSpPr>
        <p:spPr/>
        <p:txBody>
          <a:bodyPr/>
          <a:lstStyle/>
          <a:p>
            <a:r>
              <a:rPr lang="en-US"/>
              <a:t>The Internal Growth Rate</a:t>
            </a:r>
          </a:p>
        </p:txBody>
      </p:sp>
      <p:graphicFrame>
        <p:nvGraphicFramePr>
          <p:cNvPr id="30724" name="Object 4"/>
          <p:cNvGraphicFramePr>
            <a:graphicFrameLocks/>
          </p:cNvGraphicFramePr>
          <p:nvPr/>
        </p:nvGraphicFramePr>
        <p:xfrm>
          <a:off x="2514600" y="4114800"/>
          <a:ext cx="4762500" cy="1755775"/>
        </p:xfrm>
        <a:graphic>
          <a:graphicData uri="http://schemas.openxmlformats.org/presentationml/2006/ole">
            <p:oleObj spid="_x0000_s74754" name="Equation" r:id="rId4" imgW="2717640" imgH="10029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anim calcmode="lin" valueType="num">
                                      <p:cBhvr additive="base">
                                        <p:cTn id="11" dur="500" fill="hold"/>
                                        <p:tgtEl>
                                          <p:spTgt spid="3072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072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anim calcmode="lin" valueType="num">
                                      <p:cBhvr additive="base">
                                        <p:cTn id="15" dur="500" fill="hold"/>
                                        <p:tgtEl>
                                          <p:spTgt spid="3072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07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0724"/>
                                        </p:tgtEl>
                                        <p:attrNameLst>
                                          <p:attrName>style.visibility</p:attrName>
                                        </p:attrNameLst>
                                      </p:cBhvr>
                                      <p:to>
                                        <p:strVal val="visible"/>
                                      </p:to>
                                    </p:set>
                                    <p:anim calcmode="lin" valueType="num">
                                      <p:cBhvr additive="base">
                                        <p:cTn id="21" dur="500" fill="hold"/>
                                        <p:tgtEl>
                                          <p:spTgt spid="30724"/>
                                        </p:tgtEl>
                                        <p:attrNameLst>
                                          <p:attrName>ppt_x</p:attrName>
                                        </p:attrNameLst>
                                      </p:cBhvr>
                                      <p:tavLst>
                                        <p:tav tm="0">
                                          <p:val>
                                            <p:strVal val="0-#ppt_w/2"/>
                                          </p:val>
                                        </p:tav>
                                        <p:tav tm="100000">
                                          <p:val>
                                            <p:strVal val="#ppt_x"/>
                                          </p:val>
                                        </p:tav>
                                      </p:tavLst>
                                    </p:anim>
                                    <p:anim calcmode="lin" valueType="num">
                                      <p:cBhvr additive="base">
                                        <p:cTn id="22" dur="500" fill="hold"/>
                                        <p:tgtEl>
                                          <p:spTgt spid="307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pPr marL="254000" indent="-254000"/>
            <a:r>
              <a:rPr lang="en-US" sz="2400" dirty="0"/>
              <a:t>The sustainable growth rate tells us how much the firm can grow by using internally generated funds and issuing debt to  maintain a constant debt ratio.</a:t>
            </a:r>
          </a:p>
          <a:p>
            <a:pPr marL="641350" lvl="1" indent="-252413"/>
            <a:r>
              <a:rPr lang="en-US" sz="2000" dirty="0" smtClean="0"/>
              <a:t>ROE </a:t>
            </a:r>
            <a:r>
              <a:rPr lang="en-US" sz="2000" dirty="0"/>
              <a:t>= 1200 / 4100 = .2927</a:t>
            </a:r>
          </a:p>
          <a:p>
            <a:pPr marL="641350" lvl="1" indent="-252413"/>
            <a:r>
              <a:rPr lang="en-US" sz="2000" dirty="0"/>
              <a:t>b = .5</a:t>
            </a:r>
          </a:p>
        </p:txBody>
      </p:sp>
      <p:sp>
        <p:nvSpPr>
          <p:cNvPr id="7" name="Slide Number Placeholder 5"/>
          <p:cNvSpPr>
            <a:spLocks noGrp="1"/>
          </p:cNvSpPr>
          <p:nvPr>
            <p:ph type="sldNum" sz="quarter" idx="12"/>
          </p:nvPr>
        </p:nvSpPr>
        <p:spPr/>
        <p:txBody>
          <a:bodyPr/>
          <a:lstStyle/>
          <a:p>
            <a:fld id="{46A664D3-E8C1-49A2-8FE0-EE65DA25BB27}" type="slidenum">
              <a:rPr lang="en-US"/>
              <a:pPr/>
              <a:t>28</a:t>
            </a:fld>
            <a:endParaRPr lang="en-US"/>
          </a:p>
        </p:txBody>
      </p:sp>
      <p:sp>
        <p:nvSpPr>
          <p:cNvPr id="32770" name="Rectangle 2"/>
          <p:cNvSpPr>
            <a:spLocks noGrp="1" noChangeArrowheads="1"/>
          </p:cNvSpPr>
          <p:nvPr>
            <p:ph type="title"/>
          </p:nvPr>
        </p:nvSpPr>
        <p:spPr/>
        <p:txBody>
          <a:bodyPr/>
          <a:lstStyle/>
          <a:p>
            <a:r>
              <a:rPr lang="en-US"/>
              <a:t>The Sustainable Growth Rate</a:t>
            </a:r>
          </a:p>
        </p:txBody>
      </p:sp>
      <p:graphicFrame>
        <p:nvGraphicFramePr>
          <p:cNvPr id="32772" name="Object 4"/>
          <p:cNvGraphicFramePr>
            <a:graphicFrameLocks/>
          </p:cNvGraphicFramePr>
          <p:nvPr/>
        </p:nvGraphicFramePr>
        <p:xfrm>
          <a:off x="2133600" y="3886200"/>
          <a:ext cx="5229225" cy="1746250"/>
        </p:xfrm>
        <a:graphic>
          <a:graphicData uri="http://schemas.openxmlformats.org/presentationml/2006/ole">
            <p:oleObj spid="_x0000_s32772" name="Equation" r:id="rId4" imgW="2984400" imgH="10029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anim calcmode="lin" valueType="num">
                                      <p:cBhvr additive="base">
                                        <p:cTn id="11" dur="5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277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anim calcmode="lin" valueType="num">
                                      <p:cBhvr additive="base">
                                        <p:cTn id="15"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27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2772"/>
                                        </p:tgtEl>
                                        <p:attrNameLst>
                                          <p:attrName>style.visibility</p:attrName>
                                        </p:attrNameLst>
                                      </p:cBhvr>
                                      <p:to>
                                        <p:strVal val="visible"/>
                                      </p:to>
                                    </p:set>
                                    <p:anim calcmode="lin" valueType="num">
                                      <p:cBhvr additive="base">
                                        <p:cTn id="21" dur="500" fill="hold"/>
                                        <p:tgtEl>
                                          <p:spTgt spid="32772"/>
                                        </p:tgtEl>
                                        <p:attrNameLst>
                                          <p:attrName>ppt_x</p:attrName>
                                        </p:attrNameLst>
                                      </p:cBhvr>
                                      <p:tavLst>
                                        <p:tav tm="0">
                                          <p:val>
                                            <p:strVal val="0-#ppt_w/2"/>
                                          </p:val>
                                        </p:tav>
                                        <p:tav tm="100000">
                                          <p:val>
                                            <p:strVal val="#ppt_x"/>
                                          </p:val>
                                        </p:tav>
                                      </p:tavLst>
                                    </p:anim>
                                    <p:anim calcmode="lin" valueType="num">
                                      <p:cBhvr additive="base">
                                        <p:cTn id="22" dur="500" fill="hold"/>
                                        <p:tgtEl>
                                          <p:spTgt spid="327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0"/>
          </p:nvPr>
        </p:nvSpPr>
        <p:spPr>
          <a:noFill/>
        </p:spPr>
        <p:txBody>
          <a:bodyPr lIns="98764" tIns="49382" rIns="98764" bIns="49382"/>
          <a:lstStyle/>
          <a:p>
            <a:fld id="{369CCE48-F0DC-4A59-8B20-9509FFF73AF1}" type="slidenum">
              <a:rPr lang="en-US"/>
              <a:pPr/>
              <a:t>2</a:t>
            </a:fld>
            <a:endParaRPr lang="en-US"/>
          </a:p>
        </p:txBody>
      </p:sp>
      <p:sp>
        <p:nvSpPr>
          <p:cNvPr id="3075" name="Rectangle 2"/>
          <p:cNvSpPr>
            <a:spLocks noGrp="1" noChangeArrowheads="1"/>
          </p:cNvSpPr>
          <p:nvPr>
            <p:ph type="title"/>
          </p:nvPr>
        </p:nvSpPr>
        <p:spPr>
          <a:noFill/>
        </p:spPr>
        <p:txBody>
          <a:bodyPr lIns="98764" tIns="49382" rIns="98764" bIns="49382">
            <a:normAutofit fontScale="90000"/>
          </a:bodyPr>
          <a:lstStyle/>
          <a:p>
            <a:r>
              <a:rPr lang="en-US" smtClean="0"/>
              <a:t>The Bankruptcy of W.T Grant: A Failure in Planning</a:t>
            </a:r>
          </a:p>
        </p:txBody>
      </p:sp>
      <p:sp>
        <p:nvSpPr>
          <p:cNvPr id="3076" name="Rectangle 3"/>
          <p:cNvSpPr>
            <a:spLocks noGrp="1" noChangeArrowheads="1"/>
          </p:cNvSpPr>
          <p:nvPr>
            <p:ph type="body" idx="1"/>
          </p:nvPr>
        </p:nvSpPr>
        <p:spPr/>
        <p:txBody>
          <a:bodyPr lIns="98764" tIns="49382" rIns="98764" bIns="49382"/>
          <a:lstStyle/>
          <a:p>
            <a:pPr>
              <a:lnSpc>
                <a:spcPct val="80000"/>
              </a:lnSpc>
              <a:buFont typeface="Wingdings" pitchFamily="2" charset="2"/>
              <a:buNone/>
            </a:pPr>
            <a:r>
              <a:rPr lang="en-US" sz="1700" dirty="0" smtClean="0"/>
              <a:t>W.T Grant was the largest and one of the most successful department stores in the US with 1200 stores and 83000 employees, and $1.8 billion of sales. Yet, in 1975, the company filed for bankruptcy. How could this happen?</a:t>
            </a:r>
          </a:p>
          <a:p>
            <a:pPr>
              <a:lnSpc>
                <a:spcPct val="80000"/>
              </a:lnSpc>
              <a:buFont typeface="Wingdings" pitchFamily="2" charset="2"/>
              <a:buNone/>
            </a:pPr>
            <a:r>
              <a:rPr lang="en-US" sz="1700" dirty="0" smtClean="0"/>
              <a:t>In the mid 60s the company foresaw a shift in shopping habits from inner city areas to out-of-town centers. The company decided to embark on a rapid expansion policy that involved opening up new stores in suburban areas. In addition to making a substantial investment in new buildings, the company needed to ensure the stores were stocked with merchandise, and it encouraged customers by extending credit more freely. The result was that NWC had to be doubled between 1967-1974.</a:t>
            </a:r>
          </a:p>
          <a:p>
            <a:pPr>
              <a:lnSpc>
                <a:spcPct val="80000"/>
              </a:lnSpc>
              <a:buFont typeface="Wingdings" pitchFamily="2" charset="2"/>
              <a:buNone/>
            </a:pPr>
            <a:r>
              <a:rPr lang="en-US" sz="1700" dirty="0" smtClean="0"/>
              <a:t>The expansion plan led to impressive growth: sales doubled, profits increased by 50%, shareholders were happy and the stock price more than tripled. However, the return on capital fell, while management decided to increase dividends. Thus, most money came from debt financing and D/E ratio reached a high of 1.8. By 1974, all of the operating cash flow was used to service the debt. Finally, W.T. Grant could no longer service its mountain of debt.</a:t>
            </a:r>
          </a:p>
          <a:p>
            <a:pPr>
              <a:lnSpc>
                <a:spcPct val="80000"/>
              </a:lnSpc>
              <a:buFont typeface="Wingdings" pitchFamily="2" charset="2"/>
              <a:buNone/>
            </a:pPr>
            <a:r>
              <a:rPr lang="en-US" sz="1700" dirty="0" smtClean="0"/>
              <a:t>This is mostly a failure of financial planning – because W.T. Grant sales were certainly not going down.</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p:txBody>
          <a:bodyPr/>
          <a:lstStyle/>
          <a:p>
            <a:pPr marL="254000" indent="-254000"/>
            <a:r>
              <a:rPr lang="en-US"/>
              <a:t>Profit margin – operating efficiency</a:t>
            </a:r>
          </a:p>
          <a:p>
            <a:pPr marL="254000" indent="-254000"/>
            <a:r>
              <a:rPr lang="en-US"/>
              <a:t>Total asset turnover – asset use efficiency</a:t>
            </a:r>
          </a:p>
          <a:p>
            <a:pPr marL="254000" indent="-254000"/>
            <a:r>
              <a:rPr lang="en-US"/>
              <a:t>Financial leverage – choice of optimal debt ratio</a:t>
            </a:r>
          </a:p>
          <a:p>
            <a:pPr marL="254000" indent="-254000"/>
            <a:r>
              <a:rPr lang="en-US"/>
              <a:t>Dividend policy – choice of how much to pay to shareholders versus reinvesting in the firm</a:t>
            </a:r>
          </a:p>
        </p:txBody>
      </p:sp>
      <p:sp>
        <p:nvSpPr>
          <p:cNvPr id="6" name="Slide Number Placeholder 5"/>
          <p:cNvSpPr>
            <a:spLocks noGrp="1"/>
          </p:cNvSpPr>
          <p:nvPr>
            <p:ph type="sldNum" sz="quarter" idx="12"/>
          </p:nvPr>
        </p:nvSpPr>
        <p:spPr/>
        <p:txBody>
          <a:bodyPr/>
          <a:lstStyle/>
          <a:p>
            <a:fld id="{6D7B6C13-7BCA-479C-8C94-2E0DFDB13FFA}" type="slidenum">
              <a:rPr lang="en-US"/>
              <a:pPr/>
              <a:t>29</a:t>
            </a:fld>
            <a:endParaRPr lang="en-US"/>
          </a:p>
        </p:txBody>
      </p:sp>
      <p:sp>
        <p:nvSpPr>
          <p:cNvPr id="34818" name="Rectangle 2"/>
          <p:cNvSpPr>
            <a:spLocks noGrp="1" noChangeArrowheads="1"/>
          </p:cNvSpPr>
          <p:nvPr>
            <p:ph type="title"/>
          </p:nvPr>
        </p:nvSpPr>
        <p:spPr/>
        <p:txBody>
          <a:bodyPr/>
          <a:lstStyle/>
          <a:p>
            <a:r>
              <a:rPr lang="en-US"/>
              <a:t>Determinants of Growth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lIns="98764" tIns="49382" rIns="98764" bIns="49382"/>
          <a:lstStyle/>
          <a:p>
            <a:r>
              <a:rPr lang="en-CA" smtClean="0"/>
              <a:t>Summary questions: </a:t>
            </a:r>
          </a:p>
        </p:txBody>
      </p:sp>
      <p:sp>
        <p:nvSpPr>
          <p:cNvPr id="11267" name="Content Placeholder 2"/>
          <p:cNvSpPr>
            <a:spLocks noGrp="1"/>
          </p:cNvSpPr>
          <p:nvPr>
            <p:ph idx="1"/>
          </p:nvPr>
        </p:nvSpPr>
        <p:spPr/>
        <p:txBody>
          <a:bodyPr lIns="98764" tIns="49382" rIns="98764" bIns="49382">
            <a:normAutofit fontScale="92500"/>
          </a:bodyPr>
          <a:lstStyle/>
          <a:p>
            <a:pPr marL="624078" indent="-514350">
              <a:buFont typeface="+mj-lt"/>
              <a:buAutoNum type="arabicPeriod"/>
            </a:pPr>
            <a:r>
              <a:rPr lang="en-US" dirty="0" smtClean="0"/>
              <a:t>How </a:t>
            </a:r>
            <a:r>
              <a:rPr lang="en-US" dirty="0" smtClean="0"/>
              <a:t>does one compute the external financing needed (EFN)? Why is this information important to a financial planner?</a:t>
            </a:r>
            <a:endParaRPr lang="en-CA" dirty="0" smtClean="0"/>
          </a:p>
          <a:p>
            <a:pPr marL="624078" indent="-514350">
              <a:buFont typeface="+mj-lt"/>
              <a:buAutoNum type="arabicPeriod"/>
            </a:pPr>
            <a:r>
              <a:rPr lang="en-US" sz="2800" dirty="0" smtClean="0"/>
              <a:t>What </a:t>
            </a:r>
            <a:r>
              <a:rPr lang="en-US" sz="2800" dirty="0" smtClean="0"/>
              <a:t>is the percentage of sales approach?</a:t>
            </a:r>
          </a:p>
          <a:p>
            <a:pPr marL="624078" indent="-514350">
              <a:lnSpc>
                <a:spcPct val="90000"/>
              </a:lnSpc>
              <a:buFont typeface="+mj-lt"/>
              <a:buAutoNum type="arabicPeriod"/>
            </a:pPr>
            <a:r>
              <a:rPr lang="en-US" sz="2800" dirty="0" smtClean="0"/>
              <a:t>How do you adjust the model when operating at less than full capacity?</a:t>
            </a:r>
          </a:p>
          <a:p>
            <a:pPr marL="624078" indent="-514350">
              <a:lnSpc>
                <a:spcPct val="90000"/>
              </a:lnSpc>
              <a:buFont typeface="+mj-lt"/>
              <a:buAutoNum type="arabicPeriod"/>
            </a:pPr>
            <a:r>
              <a:rPr lang="en-US" sz="2800" dirty="0" smtClean="0"/>
              <a:t>What is the internal growth rate?</a:t>
            </a:r>
          </a:p>
          <a:p>
            <a:pPr marL="624078" indent="-514350">
              <a:lnSpc>
                <a:spcPct val="90000"/>
              </a:lnSpc>
              <a:buFont typeface="+mj-lt"/>
              <a:buAutoNum type="arabicPeriod"/>
            </a:pPr>
            <a:r>
              <a:rPr lang="en-US" sz="2800" dirty="0" smtClean="0"/>
              <a:t>What is the sustainable growth rate?</a:t>
            </a:r>
          </a:p>
          <a:p>
            <a:pPr marL="624078" indent="-514350">
              <a:lnSpc>
                <a:spcPct val="90000"/>
              </a:lnSpc>
              <a:buFont typeface="+mj-lt"/>
              <a:buAutoNum type="arabicPeriod"/>
            </a:pPr>
            <a:r>
              <a:rPr lang="en-US" sz="2800" dirty="0" smtClean="0"/>
              <a:t>What are the major determinants of growth?</a:t>
            </a:r>
          </a:p>
          <a:p>
            <a:pPr>
              <a:buFont typeface="Wingdings" pitchFamily="2" charset="2"/>
              <a:buNone/>
            </a:pPr>
            <a:r>
              <a:rPr lang="en-US" dirty="0" smtClean="0"/>
              <a:t> </a:t>
            </a:r>
            <a:endParaRPr lang="en-CA" dirty="0" smtClean="0"/>
          </a:p>
          <a:p>
            <a:pPr>
              <a:buFont typeface="Wingdings" pitchFamily="2" charset="2"/>
              <a:buNone/>
            </a:pPr>
            <a:endParaRPr lang="en-CA" dirty="0" smtClean="0"/>
          </a:p>
        </p:txBody>
      </p:sp>
      <p:sp>
        <p:nvSpPr>
          <p:cNvPr id="11268" name="Slide Number Placeholder 3"/>
          <p:cNvSpPr>
            <a:spLocks noGrp="1"/>
          </p:cNvSpPr>
          <p:nvPr>
            <p:ph type="sldNum" sz="quarter" idx="10"/>
          </p:nvPr>
        </p:nvSpPr>
        <p:spPr>
          <a:noFill/>
        </p:spPr>
        <p:txBody>
          <a:bodyPr lIns="98764" tIns="49382" rIns="98764" bIns="49382"/>
          <a:lstStyle/>
          <a:p>
            <a:fld id="{C3D4B29E-264E-41C8-AD99-86CBF3873D6F}" type="slidenum">
              <a:rPr lang="en-US"/>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267">
                                            <p:txEl>
                                              <p:pRg st="4" end="4"/>
                                            </p:txEl>
                                          </p:spTgt>
                                        </p:tgtEl>
                                        <p:attrNameLst>
                                          <p:attrName>style.visibility</p:attrName>
                                        </p:attrNameLst>
                                      </p:cBhvr>
                                      <p:to>
                                        <p:strVal val="visible"/>
                                      </p:to>
                                    </p:set>
                                    <p:anim calcmode="lin" valueType="num">
                                      <p:cBhvr additive="base">
                                        <p:cTn id="31"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 calcmode="lin" valueType="num">
                                      <p:cBhvr additive="base">
                                        <p:cTn id="37"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lIns="98764" tIns="49382" rIns="98764" bIns="49382"/>
          <a:lstStyle/>
          <a:p>
            <a:r>
              <a:rPr lang="en-CA" smtClean="0"/>
              <a:t>Question 1</a:t>
            </a:r>
          </a:p>
        </p:txBody>
      </p:sp>
      <p:sp>
        <p:nvSpPr>
          <p:cNvPr id="12291" name="Content Placeholder 2"/>
          <p:cNvSpPr>
            <a:spLocks noGrp="1"/>
          </p:cNvSpPr>
          <p:nvPr>
            <p:ph idx="1"/>
          </p:nvPr>
        </p:nvSpPr>
        <p:spPr/>
        <p:txBody>
          <a:bodyPr lIns="98764" tIns="49382" rIns="98764" bIns="49382">
            <a:normAutofit fontScale="92500" lnSpcReduction="10000"/>
          </a:bodyPr>
          <a:lstStyle/>
          <a:p>
            <a:pPr>
              <a:buFont typeface="Wingdings" pitchFamily="2" charset="2"/>
              <a:buNone/>
            </a:pPr>
            <a:r>
              <a:rPr lang="en-US" smtClean="0"/>
              <a:t> “Molson” corp. sale is $80,000 and its net income is $5,000. Its dividends are $1,500, its total debt is $40,000, and its total equity is $18,000.   </a:t>
            </a:r>
            <a:endParaRPr lang="en-CA" smtClean="0"/>
          </a:p>
          <a:p>
            <a:pPr>
              <a:buFont typeface="Wingdings" pitchFamily="2" charset="2"/>
              <a:buNone/>
            </a:pPr>
            <a:r>
              <a:rPr lang="en-US" smtClean="0"/>
              <a:t> </a:t>
            </a:r>
            <a:endParaRPr lang="en-CA" smtClean="0"/>
          </a:p>
          <a:p>
            <a:pPr>
              <a:buFont typeface="Wingdings" pitchFamily="2" charset="2"/>
              <a:buNone/>
            </a:pPr>
            <a:r>
              <a:rPr lang="en-US" smtClean="0"/>
              <a:t>(a) (3 marks) What is the sustainable growth rate for Molson corp?</a:t>
            </a:r>
            <a:endParaRPr lang="en-CA" smtClean="0"/>
          </a:p>
          <a:p>
            <a:pPr>
              <a:buFont typeface="Wingdings" pitchFamily="2" charset="2"/>
              <a:buNone/>
            </a:pPr>
            <a:r>
              <a:rPr lang="en-US" smtClean="0"/>
              <a:t>(b) (3 marks) If it does grow at this rate, how much new borrowing will take place in the coming year?</a:t>
            </a:r>
            <a:endParaRPr lang="en-CA" smtClean="0"/>
          </a:p>
          <a:p>
            <a:pPr>
              <a:buFont typeface="Wingdings" pitchFamily="2" charset="2"/>
              <a:buNone/>
            </a:pPr>
            <a:r>
              <a:rPr lang="en-US" smtClean="0"/>
              <a:t>(c) (4 marks) What growth rate could be supported with no outside financing at all (assume that A/P do not grow with sales)?</a:t>
            </a:r>
            <a:endParaRPr lang="en-CA" smtClean="0"/>
          </a:p>
          <a:p>
            <a:endParaRPr lang="en-CA" smtClean="0"/>
          </a:p>
        </p:txBody>
      </p:sp>
      <p:sp>
        <p:nvSpPr>
          <p:cNvPr id="12292" name="Slide Number Placeholder 3"/>
          <p:cNvSpPr>
            <a:spLocks noGrp="1"/>
          </p:cNvSpPr>
          <p:nvPr>
            <p:ph type="sldNum" sz="quarter" idx="10"/>
          </p:nvPr>
        </p:nvSpPr>
        <p:spPr>
          <a:noFill/>
        </p:spPr>
        <p:txBody>
          <a:bodyPr lIns="98764" tIns="49382" rIns="98764" bIns="49382"/>
          <a:lstStyle/>
          <a:p>
            <a:fld id="{6C78070C-9EF1-44E5-8A38-7608591D2434}" type="slidenum">
              <a:rPr lang="en-US"/>
              <a:pPr/>
              <a:t>31</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lIns="98764" tIns="49382" rIns="98764" bIns="49382"/>
          <a:lstStyle/>
          <a:p>
            <a:r>
              <a:rPr lang="en-CA" smtClean="0"/>
              <a:t>Question 2</a:t>
            </a:r>
          </a:p>
        </p:txBody>
      </p:sp>
      <p:sp>
        <p:nvSpPr>
          <p:cNvPr id="13315" name="Content Placeholder 2"/>
          <p:cNvSpPr>
            <a:spLocks noGrp="1"/>
          </p:cNvSpPr>
          <p:nvPr>
            <p:ph idx="1"/>
          </p:nvPr>
        </p:nvSpPr>
        <p:spPr/>
        <p:txBody>
          <a:bodyPr lIns="98764" tIns="49382" rIns="98764" bIns="49382"/>
          <a:lstStyle/>
          <a:p>
            <a:pPr>
              <a:buFont typeface="Wingdings" pitchFamily="2" charset="2"/>
              <a:buNone/>
            </a:pPr>
            <a:r>
              <a:rPr lang="en-US" smtClean="0"/>
              <a:t>A firm wishes to maintain a growth rate of 12.94% and a dividend payout ratio of 50%. The ratio of assets to sale is 1.1 and profit margin is 8%. If the firm wishes to maintain a constant debt to equity ratio, what must it be? </a:t>
            </a:r>
            <a:endParaRPr lang="en-CA" smtClean="0"/>
          </a:p>
        </p:txBody>
      </p:sp>
      <p:sp>
        <p:nvSpPr>
          <p:cNvPr id="13316" name="Slide Number Placeholder 3"/>
          <p:cNvSpPr>
            <a:spLocks noGrp="1"/>
          </p:cNvSpPr>
          <p:nvPr>
            <p:ph type="sldNum" sz="quarter" idx="10"/>
          </p:nvPr>
        </p:nvSpPr>
        <p:spPr>
          <a:noFill/>
        </p:spPr>
        <p:txBody>
          <a:bodyPr lIns="98764" tIns="49382" rIns="98764" bIns="49382"/>
          <a:lstStyle/>
          <a:p>
            <a:fld id="{0AD31C26-EA98-47B6-949E-2222C74B46A5}" type="slidenum">
              <a:rPr lang="en-US"/>
              <a:pPr/>
              <a:t>32</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p:txBody>
          <a:bodyPr/>
          <a:lstStyle/>
          <a:p>
            <a:pPr>
              <a:lnSpc>
                <a:spcPct val="90000"/>
              </a:lnSpc>
            </a:pPr>
            <a:r>
              <a:rPr lang="en-US" sz="2400" dirty="0"/>
              <a:t>XYZ has the following financial information for 2006:</a:t>
            </a:r>
          </a:p>
          <a:p>
            <a:pPr>
              <a:lnSpc>
                <a:spcPct val="90000"/>
              </a:lnSpc>
            </a:pPr>
            <a:r>
              <a:rPr lang="en-US" sz="2400" dirty="0"/>
              <a:t>Sales = $2M, Net inc. = $.4M, Divs. = .1M</a:t>
            </a:r>
          </a:p>
          <a:p>
            <a:pPr>
              <a:lnSpc>
                <a:spcPct val="90000"/>
              </a:lnSpc>
            </a:pPr>
            <a:r>
              <a:rPr lang="en-US" sz="2400" dirty="0"/>
              <a:t>C.A. = $.4M, F.A. = $3.6M</a:t>
            </a:r>
          </a:p>
          <a:p>
            <a:pPr>
              <a:lnSpc>
                <a:spcPct val="90000"/>
              </a:lnSpc>
            </a:pPr>
            <a:r>
              <a:rPr lang="en-US" sz="2400" dirty="0"/>
              <a:t>C.L. = $.2M, LTD = $1M, C.S. = $2M, R.E. = $.8M</a:t>
            </a:r>
          </a:p>
          <a:p>
            <a:pPr marL="566928" indent="-457200">
              <a:lnSpc>
                <a:spcPct val="90000"/>
              </a:lnSpc>
              <a:buFont typeface="+mj-lt"/>
              <a:buAutoNum type="alphaLcParenR"/>
            </a:pPr>
            <a:r>
              <a:rPr lang="en-US" sz="2400" dirty="0"/>
              <a:t>What is the sustainable growth rate?</a:t>
            </a:r>
          </a:p>
          <a:p>
            <a:pPr marL="566928" indent="-457200">
              <a:lnSpc>
                <a:spcPct val="90000"/>
              </a:lnSpc>
              <a:buFont typeface="+mj-lt"/>
              <a:buAutoNum type="alphaLcParenR"/>
            </a:pPr>
            <a:r>
              <a:rPr lang="en-US" sz="2400" dirty="0"/>
              <a:t>If 2007 sales are projected to be $2.4M, what is the amount of external financing needed, assuming XYZ is operating at full capacity, and profit margin and payout ratio remain constant?</a:t>
            </a:r>
          </a:p>
        </p:txBody>
      </p:sp>
      <p:sp>
        <p:nvSpPr>
          <p:cNvPr id="6" name="Slide Number Placeholder 5"/>
          <p:cNvSpPr>
            <a:spLocks noGrp="1"/>
          </p:cNvSpPr>
          <p:nvPr>
            <p:ph type="sldNum" sz="quarter" idx="12"/>
          </p:nvPr>
        </p:nvSpPr>
        <p:spPr/>
        <p:txBody>
          <a:bodyPr/>
          <a:lstStyle/>
          <a:p>
            <a:fld id="{7D89E1C9-FB8C-479B-8A38-8190934BA501}" type="slidenum">
              <a:rPr lang="en-US"/>
              <a:pPr/>
              <a:t>33</a:t>
            </a:fld>
            <a:endParaRPr lang="en-US"/>
          </a:p>
        </p:txBody>
      </p:sp>
      <p:sp>
        <p:nvSpPr>
          <p:cNvPr id="58370" name="Rectangle 2"/>
          <p:cNvSpPr>
            <a:spLocks noGrp="1" noChangeArrowheads="1"/>
          </p:cNvSpPr>
          <p:nvPr>
            <p:ph type="title"/>
          </p:nvPr>
        </p:nvSpPr>
        <p:spPr/>
        <p:txBody>
          <a:bodyPr/>
          <a:lstStyle/>
          <a:p>
            <a:r>
              <a:rPr lang="en-US" dirty="0" smtClean="0"/>
              <a:t>Question 3</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r>
              <a:rPr lang="en-US" sz="2800"/>
              <a:t>Investment in new assets – determined by capital budgeting decisions</a:t>
            </a:r>
          </a:p>
          <a:p>
            <a:r>
              <a:rPr lang="en-US" sz="2800"/>
              <a:t>Degree of financial leverage – determined by capital structure decisions</a:t>
            </a:r>
          </a:p>
          <a:p>
            <a:r>
              <a:rPr lang="en-US" sz="2800"/>
              <a:t>Cash paid to shareholders – determined by dividend policy decisions</a:t>
            </a:r>
          </a:p>
          <a:p>
            <a:r>
              <a:rPr lang="en-US" sz="2800"/>
              <a:t>Liquidity requirements – determined by net working capital decisions</a:t>
            </a:r>
          </a:p>
        </p:txBody>
      </p:sp>
      <p:sp>
        <p:nvSpPr>
          <p:cNvPr id="6" name="Slide Number Placeholder 5"/>
          <p:cNvSpPr>
            <a:spLocks noGrp="1"/>
          </p:cNvSpPr>
          <p:nvPr>
            <p:ph type="sldNum" sz="quarter" idx="12"/>
          </p:nvPr>
        </p:nvSpPr>
        <p:spPr/>
        <p:txBody>
          <a:bodyPr/>
          <a:lstStyle/>
          <a:p>
            <a:fld id="{81A83083-DAEE-407E-BBB6-6978B5005C88}" type="slidenum">
              <a:rPr lang="en-US"/>
              <a:pPr/>
              <a:t>3</a:t>
            </a:fld>
            <a:endParaRPr lang="en-US"/>
          </a:p>
        </p:txBody>
      </p:sp>
      <p:sp>
        <p:nvSpPr>
          <p:cNvPr id="8194" name="Rectangle 2"/>
          <p:cNvSpPr>
            <a:spLocks noGrp="1" noChangeArrowheads="1"/>
          </p:cNvSpPr>
          <p:nvPr>
            <p:ph type="title"/>
          </p:nvPr>
        </p:nvSpPr>
        <p:spPr/>
        <p:txBody>
          <a:bodyPr>
            <a:normAutofit fontScale="90000"/>
          </a:bodyPr>
          <a:lstStyle/>
          <a:p>
            <a:r>
              <a:rPr lang="en-US" dirty="0" smtClean="0"/>
              <a:t>1.Elements </a:t>
            </a:r>
            <a:r>
              <a:rPr lang="en-US" dirty="0"/>
              <a:t>of Financial Planning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815975" y="1295400"/>
            <a:ext cx="8020050" cy="4530725"/>
          </a:xfrm>
        </p:spPr>
        <p:txBody>
          <a:bodyPr/>
          <a:lstStyle/>
          <a:p>
            <a:r>
              <a:rPr lang="en-US" sz="2400" dirty="0"/>
              <a:t>Planning Horizon - divide decisions into short-run decisions (usually next 12 months) and long-run decisions (usually 2 – 5 years)</a:t>
            </a:r>
          </a:p>
          <a:p>
            <a:r>
              <a:rPr lang="en-US" sz="2400" dirty="0"/>
              <a:t>Aggregation - combine capital budgeting decisions into one big project</a:t>
            </a:r>
          </a:p>
          <a:p>
            <a:r>
              <a:rPr lang="en-US" sz="2400" dirty="0"/>
              <a:t>Assumptions and Scenarios</a:t>
            </a:r>
          </a:p>
          <a:p>
            <a:pPr lvl="1"/>
            <a:r>
              <a:rPr lang="en-US" sz="2000" dirty="0"/>
              <a:t>Make realistic assumptions about important variables</a:t>
            </a:r>
          </a:p>
          <a:p>
            <a:pPr lvl="1"/>
            <a:r>
              <a:rPr lang="en-US" sz="2000" dirty="0"/>
              <a:t>Run several scenarios where you vary the assumptions by reasonable amounts</a:t>
            </a:r>
          </a:p>
          <a:p>
            <a:pPr lvl="1"/>
            <a:r>
              <a:rPr lang="en-US" sz="2000" dirty="0"/>
              <a:t>Determine at least a worst case, normal case, and best case scenario</a:t>
            </a:r>
          </a:p>
        </p:txBody>
      </p:sp>
      <p:sp>
        <p:nvSpPr>
          <p:cNvPr id="6" name="Slide Number Placeholder 5"/>
          <p:cNvSpPr>
            <a:spLocks noGrp="1"/>
          </p:cNvSpPr>
          <p:nvPr>
            <p:ph type="sldNum" sz="quarter" idx="12"/>
          </p:nvPr>
        </p:nvSpPr>
        <p:spPr/>
        <p:txBody>
          <a:bodyPr/>
          <a:lstStyle/>
          <a:p>
            <a:fld id="{FAEB673B-4A76-47D7-89BF-1FBE3FBE0F18}" type="slidenum">
              <a:rPr lang="en-US"/>
              <a:pPr/>
              <a:t>4</a:t>
            </a:fld>
            <a:endParaRPr lang="en-US"/>
          </a:p>
        </p:txBody>
      </p:sp>
      <p:sp>
        <p:nvSpPr>
          <p:cNvPr id="9218" name="Rectangle 2"/>
          <p:cNvSpPr>
            <a:spLocks noGrp="1" noChangeArrowheads="1"/>
          </p:cNvSpPr>
          <p:nvPr>
            <p:ph type="title"/>
          </p:nvPr>
        </p:nvSpPr>
        <p:spPr/>
        <p:txBody>
          <a:bodyPr/>
          <a:lstStyle/>
          <a:p>
            <a:r>
              <a:rPr lang="en-US"/>
              <a:t>Financial Planning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815975" y="1219200"/>
            <a:ext cx="8020050" cy="4530725"/>
          </a:xfrm>
        </p:spPr>
        <p:txBody>
          <a:bodyPr/>
          <a:lstStyle/>
          <a:p>
            <a:r>
              <a:rPr lang="en-US" sz="2400" dirty="0"/>
              <a:t>Examine interactions – help management see the interactions between decisions</a:t>
            </a:r>
          </a:p>
          <a:p>
            <a:r>
              <a:rPr lang="en-US" sz="2400" dirty="0"/>
              <a:t>Explore options – give management a systematic framework for exploring its opportunities</a:t>
            </a:r>
          </a:p>
          <a:p>
            <a:r>
              <a:rPr lang="en-US" sz="2400" dirty="0"/>
              <a:t>Avoid surprises – help management identify possible outcomes and plan accordingly</a:t>
            </a:r>
          </a:p>
          <a:p>
            <a:r>
              <a:rPr lang="en-US" sz="2400" dirty="0"/>
              <a:t>Ensure feasibility and internal consistency – help management determine if goals can be accomplished and if the various stated (and unstated) goals of the firm are consistent with one another</a:t>
            </a:r>
          </a:p>
        </p:txBody>
      </p:sp>
      <p:sp>
        <p:nvSpPr>
          <p:cNvPr id="6" name="Slide Number Placeholder 5"/>
          <p:cNvSpPr>
            <a:spLocks noGrp="1"/>
          </p:cNvSpPr>
          <p:nvPr>
            <p:ph type="sldNum" sz="quarter" idx="12"/>
          </p:nvPr>
        </p:nvSpPr>
        <p:spPr/>
        <p:txBody>
          <a:bodyPr/>
          <a:lstStyle/>
          <a:p>
            <a:fld id="{1EF73E86-ABB6-4216-B3C8-BA75FB8AA416}" type="slidenum">
              <a:rPr lang="en-US"/>
              <a:pPr/>
              <a:t>5</a:t>
            </a:fld>
            <a:endParaRPr lang="en-US"/>
          </a:p>
        </p:txBody>
      </p:sp>
      <p:sp>
        <p:nvSpPr>
          <p:cNvPr id="12290" name="Rectangle 2"/>
          <p:cNvSpPr>
            <a:spLocks noGrp="1" noChangeArrowheads="1"/>
          </p:cNvSpPr>
          <p:nvPr>
            <p:ph type="title"/>
          </p:nvPr>
        </p:nvSpPr>
        <p:spPr/>
        <p:txBody>
          <a:bodyPr/>
          <a:lstStyle/>
          <a:p>
            <a:r>
              <a:rPr lang="en-US"/>
              <a:t>Role of Financial Planning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p:spPr>
        <p:txBody>
          <a:bodyPr lIns="98764" tIns="49382" rIns="98764" bIns="49382"/>
          <a:lstStyle/>
          <a:p>
            <a:fld id="{30D141ED-8BB4-41C0-9B0C-0EEA04A82896}" type="slidenum">
              <a:rPr lang="en-US"/>
              <a:pPr/>
              <a:t>6</a:t>
            </a:fld>
            <a:endParaRPr lang="en-US"/>
          </a:p>
        </p:txBody>
      </p:sp>
      <p:sp>
        <p:nvSpPr>
          <p:cNvPr id="4099" name="Rectangle 2"/>
          <p:cNvSpPr>
            <a:spLocks noGrp="1" noChangeArrowheads="1"/>
          </p:cNvSpPr>
          <p:nvPr>
            <p:ph type="title"/>
          </p:nvPr>
        </p:nvSpPr>
        <p:spPr>
          <a:noFill/>
        </p:spPr>
        <p:txBody>
          <a:bodyPr lIns="98764" tIns="49382" rIns="98764" bIns="49382">
            <a:normAutofit/>
          </a:bodyPr>
          <a:lstStyle/>
          <a:p>
            <a:r>
              <a:rPr lang="en-US" sz="3200" dirty="0" smtClean="0"/>
              <a:t>2. Financial </a:t>
            </a:r>
            <a:r>
              <a:rPr lang="en-US" sz="3200" dirty="0" smtClean="0"/>
              <a:t>Planning Model Ingredients</a:t>
            </a:r>
          </a:p>
        </p:txBody>
      </p:sp>
      <p:sp>
        <p:nvSpPr>
          <p:cNvPr id="4100" name="Rectangle 3"/>
          <p:cNvSpPr>
            <a:spLocks noGrp="1" noChangeArrowheads="1"/>
          </p:cNvSpPr>
          <p:nvPr>
            <p:ph type="body" idx="1"/>
          </p:nvPr>
        </p:nvSpPr>
        <p:spPr>
          <a:xfrm>
            <a:off x="685801" y="1195912"/>
            <a:ext cx="8458200" cy="4821523"/>
          </a:xfrm>
          <a:noFill/>
        </p:spPr>
        <p:txBody>
          <a:bodyPr lIns="98764" tIns="49382" rIns="98764" bIns="49382">
            <a:normAutofit/>
          </a:bodyPr>
          <a:lstStyle/>
          <a:p>
            <a:r>
              <a:rPr lang="en-US" dirty="0" smtClean="0"/>
              <a:t>Sales Forecast</a:t>
            </a:r>
          </a:p>
          <a:p>
            <a:pPr lvl="1">
              <a:lnSpc>
                <a:spcPct val="60000"/>
              </a:lnSpc>
            </a:pPr>
            <a:r>
              <a:rPr lang="en-US" dirty="0" smtClean="0"/>
              <a:t>Drives the model</a:t>
            </a:r>
          </a:p>
          <a:p>
            <a:pPr>
              <a:lnSpc>
                <a:spcPct val="110000"/>
              </a:lnSpc>
            </a:pPr>
            <a:r>
              <a:rPr lang="en-US" dirty="0" smtClean="0"/>
              <a:t>Pro Forma Statements</a:t>
            </a:r>
          </a:p>
          <a:p>
            <a:pPr lvl="1">
              <a:lnSpc>
                <a:spcPct val="60000"/>
              </a:lnSpc>
            </a:pPr>
            <a:r>
              <a:rPr lang="en-US" dirty="0" smtClean="0"/>
              <a:t>The output summarizing different projections</a:t>
            </a:r>
          </a:p>
          <a:p>
            <a:pPr>
              <a:lnSpc>
                <a:spcPct val="115000"/>
              </a:lnSpc>
            </a:pPr>
            <a:r>
              <a:rPr lang="en-US" dirty="0" smtClean="0"/>
              <a:t>Asset Requirements</a:t>
            </a:r>
          </a:p>
          <a:p>
            <a:pPr lvl="1">
              <a:lnSpc>
                <a:spcPct val="60000"/>
              </a:lnSpc>
            </a:pPr>
            <a:r>
              <a:rPr lang="en-US" dirty="0" smtClean="0"/>
              <a:t>Investment needed to support sales growth</a:t>
            </a:r>
          </a:p>
          <a:p>
            <a:pPr>
              <a:lnSpc>
                <a:spcPct val="115000"/>
              </a:lnSpc>
            </a:pPr>
            <a:r>
              <a:rPr lang="en-US" dirty="0" smtClean="0"/>
              <a:t>Financial Requirements</a:t>
            </a:r>
          </a:p>
          <a:p>
            <a:pPr lvl="1">
              <a:lnSpc>
                <a:spcPct val="60000"/>
              </a:lnSpc>
            </a:pPr>
            <a:r>
              <a:rPr lang="en-US" dirty="0" smtClean="0"/>
              <a:t>Debt and dividend policies</a:t>
            </a:r>
          </a:p>
          <a:p>
            <a:pPr>
              <a:lnSpc>
                <a:spcPct val="115000"/>
              </a:lnSpc>
            </a:pPr>
            <a:r>
              <a:rPr lang="en-US" dirty="0" smtClean="0"/>
              <a:t>The “Plug”</a:t>
            </a:r>
          </a:p>
          <a:p>
            <a:pPr lvl="1">
              <a:lnSpc>
                <a:spcPct val="60000"/>
              </a:lnSpc>
            </a:pPr>
            <a:r>
              <a:rPr lang="en-US" dirty="0" smtClean="0"/>
              <a:t>Designated source(s) of external financing</a:t>
            </a:r>
          </a:p>
          <a:p>
            <a:pPr>
              <a:lnSpc>
                <a:spcPct val="115000"/>
              </a:lnSpc>
            </a:pPr>
            <a:r>
              <a:rPr lang="en-US" dirty="0" smtClean="0"/>
              <a:t>Economic Assumptions</a:t>
            </a:r>
          </a:p>
          <a:p>
            <a:pPr lvl="1">
              <a:lnSpc>
                <a:spcPct val="60000"/>
              </a:lnSpc>
            </a:pPr>
            <a:r>
              <a:rPr lang="en-US" dirty="0" smtClean="0"/>
              <a:t>State of the economy, interest rates, inflation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 calcmode="lin" valueType="num">
                                      <p:cBhvr additive="base">
                                        <p:cTn id="7" dur="500" fill="hold"/>
                                        <p:tgtEl>
                                          <p:spTgt spid="410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0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100">
                                            <p:txEl>
                                              <p:pRg st="1" end="1"/>
                                            </p:txEl>
                                          </p:spTgt>
                                        </p:tgtEl>
                                        <p:attrNameLst>
                                          <p:attrName>style.visibility</p:attrName>
                                        </p:attrNameLst>
                                      </p:cBhvr>
                                      <p:to>
                                        <p:strVal val="visible"/>
                                      </p:to>
                                    </p:set>
                                    <p:anim calcmode="lin" valueType="num">
                                      <p:cBhvr additive="base">
                                        <p:cTn id="11" dur="500" fill="hold"/>
                                        <p:tgtEl>
                                          <p:spTgt spid="410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10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100">
                                            <p:txEl>
                                              <p:pRg st="2" end="2"/>
                                            </p:txEl>
                                          </p:spTgt>
                                        </p:tgtEl>
                                        <p:attrNameLst>
                                          <p:attrName>style.visibility</p:attrName>
                                        </p:attrNameLst>
                                      </p:cBhvr>
                                      <p:to>
                                        <p:strVal val="visible"/>
                                      </p:to>
                                    </p:set>
                                    <p:anim calcmode="lin" valueType="num">
                                      <p:cBhvr additive="base">
                                        <p:cTn id="17" dur="500" fill="hold"/>
                                        <p:tgtEl>
                                          <p:spTgt spid="410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100">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100">
                                            <p:txEl>
                                              <p:pRg st="3" end="3"/>
                                            </p:txEl>
                                          </p:spTgt>
                                        </p:tgtEl>
                                        <p:attrNameLst>
                                          <p:attrName>style.visibility</p:attrName>
                                        </p:attrNameLst>
                                      </p:cBhvr>
                                      <p:to>
                                        <p:strVal val="visible"/>
                                      </p:to>
                                    </p:set>
                                    <p:anim calcmode="lin" valueType="num">
                                      <p:cBhvr additive="base">
                                        <p:cTn id="21" dur="500" fill="hold"/>
                                        <p:tgtEl>
                                          <p:spTgt spid="4100">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10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100">
                                            <p:txEl>
                                              <p:pRg st="4" end="4"/>
                                            </p:txEl>
                                          </p:spTgt>
                                        </p:tgtEl>
                                        <p:attrNameLst>
                                          <p:attrName>style.visibility</p:attrName>
                                        </p:attrNameLst>
                                      </p:cBhvr>
                                      <p:to>
                                        <p:strVal val="visible"/>
                                      </p:to>
                                    </p:set>
                                    <p:anim calcmode="lin" valueType="num">
                                      <p:cBhvr additive="base">
                                        <p:cTn id="27" dur="500" fill="hold"/>
                                        <p:tgtEl>
                                          <p:spTgt spid="410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10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100">
                                            <p:txEl>
                                              <p:pRg st="5" end="5"/>
                                            </p:txEl>
                                          </p:spTgt>
                                        </p:tgtEl>
                                        <p:attrNameLst>
                                          <p:attrName>style.visibility</p:attrName>
                                        </p:attrNameLst>
                                      </p:cBhvr>
                                      <p:to>
                                        <p:strVal val="visible"/>
                                      </p:to>
                                    </p:set>
                                    <p:anim calcmode="lin" valueType="num">
                                      <p:cBhvr additive="base">
                                        <p:cTn id="31" dur="500" fill="hold"/>
                                        <p:tgtEl>
                                          <p:spTgt spid="410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10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100">
                                            <p:txEl>
                                              <p:pRg st="6" end="6"/>
                                            </p:txEl>
                                          </p:spTgt>
                                        </p:tgtEl>
                                        <p:attrNameLst>
                                          <p:attrName>style.visibility</p:attrName>
                                        </p:attrNameLst>
                                      </p:cBhvr>
                                      <p:to>
                                        <p:strVal val="visible"/>
                                      </p:to>
                                    </p:set>
                                    <p:anim calcmode="lin" valueType="num">
                                      <p:cBhvr additive="base">
                                        <p:cTn id="37" dur="500" fill="hold"/>
                                        <p:tgtEl>
                                          <p:spTgt spid="4100">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100">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100">
                                            <p:txEl>
                                              <p:pRg st="7" end="7"/>
                                            </p:txEl>
                                          </p:spTgt>
                                        </p:tgtEl>
                                        <p:attrNameLst>
                                          <p:attrName>style.visibility</p:attrName>
                                        </p:attrNameLst>
                                      </p:cBhvr>
                                      <p:to>
                                        <p:strVal val="visible"/>
                                      </p:to>
                                    </p:set>
                                    <p:anim calcmode="lin" valueType="num">
                                      <p:cBhvr additive="base">
                                        <p:cTn id="41" dur="500" fill="hold"/>
                                        <p:tgtEl>
                                          <p:spTgt spid="4100">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10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100">
                                            <p:txEl>
                                              <p:pRg st="8" end="8"/>
                                            </p:txEl>
                                          </p:spTgt>
                                        </p:tgtEl>
                                        <p:attrNameLst>
                                          <p:attrName>style.visibility</p:attrName>
                                        </p:attrNameLst>
                                      </p:cBhvr>
                                      <p:to>
                                        <p:strVal val="visible"/>
                                      </p:to>
                                    </p:set>
                                    <p:anim calcmode="lin" valueType="num">
                                      <p:cBhvr additive="base">
                                        <p:cTn id="47" dur="500" fill="hold"/>
                                        <p:tgtEl>
                                          <p:spTgt spid="4100">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100">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100">
                                            <p:txEl>
                                              <p:pRg st="9" end="9"/>
                                            </p:txEl>
                                          </p:spTgt>
                                        </p:tgtEl>
                                        <p:attrNameLst>
                                          <p:attrName>style.visibility</p:attrName>
                                        </p:attrNameLst>
                                      </p:cBhvr>
                                      <p:to>
                                        <p:strVal val="visible"/>
                                      </p:to>
                                    </p:set>
                                    <p:anim calcmode="lin" valueType="num">
                                      <p:cBhvr additive="base">
                                        <p:cTn id="51" dur="500" fill="hold"/>
                                        <p:tgtEl>
                                          <p:spTgt spid="4100">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10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100">
                                            <p:txEl>
                                              <p:pRg st="10" end="10"/>
                                            </p:txEl>
                                          </p:spTgt>
                                        </p:tgtEl>
                                        <p:attrNameLst>
                                          <p:attrName>style.visibility</p:attrName>
                                        </p:attrNameLst>
                                      </p:cBhvr>
                                      <p:to>
                                        <p:strVal val="visible"/>
                                      </p:to>
                                    </p:set>
                                    <p:anim calcmode="lin" valueType="num">
                                      <p:cBhvr additive="base">
                                        <p:cTn id="57" dur="500" fill="hold"/>
                                        <p:tgtEl>
                                          <p:spTgt spid="4100">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100">
                                            <p:txEl>
                                              <p:pRg st="10" end="10"/>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4100">
                                            <p:txEl>
                                              <p:pRg st="11" end="11"/>
                                            </p:txEl>
                                          </p:spTgt>
                                        </p:tgtEl>
                                        <p:attrNameLst>
                                          <p:attrName>style.visibility</p:attrName>
                                        </p:attrNameLst>
                                      </p:cBhvr>
                                      <p:to>
                                        <p:strVal val="visible"/>
                                      </p:to>
                                    </p:set>
                                    <p:anim calcmode="lin" valueType="num">
                                      <p:cBhvr additive="base">
                                        <p:cTn id="61" dur="500" fill="hold"/>
                                        <p:tgtEl>
                                          <p:spTgt spid="4100">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100">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lIns="98764" tIns="49382" rIns="98764" bIns="49382"/>
          <a:lstStyle/>
          <a:p>
            <a:fld id="{4767148E-5953-48F4-8505-3609EDB8DD50}" type="slidenum">
              <a:rPr lang="en-US"/>
              <a:pPr/>
              <a:t>7</a:t>
            </a:fld>
            <a:endParaRPr lang="en-US"/>
          </a:p>
        </p:txBody>
      </p:sp>
      <p:sp>
        <p:nvSpPr>
          <p:cNvPr id="5123" name="Rectangle 2"/>
          <p:cNvSpPr>
            <a:spLocks noGrp="1" noChangeArrowheads="1"/>
          </p:cNvSpPr>
          <p:nvPr>
            <p:ph type="title"/>
          </p:nvPr>
        </p:nvSpPr>
        <p:spPr>
          <a:noFill/>
        </p:spPr>
        <p:txBody>
          <a:bodyPr lIns="98764" tIns="49382" rIns="98764" bIns="49382">
            <a:normAutofit fontScale="90000"/>
          </a:bodyPr>
          <a:lstStyle/>
          <a:p>
            <a:r>
              <a:rPr lang="en-US" smtClean="0"/>
              <a:t>A Simple Financial Planning Model</a:t>
            </a:r>
          </a:p>
        </p:txBody>
      </p:sp>
      <p:sp>
        <p:nvSpPr>
          <p:cNvPr id="5124" name="Rectangle 3"/>
          <p:cNvSpPr>
            <a:spLocks noGrp="1" noChangeArrowheads="1"/>
          </p:cNvSpPr>
          <p:nvPr>
            <p:ph type="body" idx="1"/>
          </p:nvPr>
        </p:nvSpPr>
        <p:spPr>
          <a:xfrm>
            <a:off x="990463" y="1498949"/>
            <a:ext cx="7070478" cy="4201020"/>
          </a:xfrm>
          <a:noFill/>
        </p:spPr>
        <p:txBody>
          <a:bodyPr lIns="98764" tIns="49382" rIns="98764" bIns="49382">
            <a:normAutofit fontScale="85000" lnSpcReduction="10000"/>
          </a:bodyPr>
          <a:lstStyle/>
          <a:p>
            <a:pPr algn="ctr">
              <a:buNone/>
              <a:tabLst>
                <a:tab pos="1049371" algn="l"/>
                <a:tab pos="2160470" algn="r"/>
                <a:tab pos="3271569" algn="r"/>
                <a:tab pos="4320940" algn="r"/>
                <a:tab pos="5061673" algn="r"/>
                <a:tab pos="6296227" algn="r"/>
                <a:tab pos="7036960" algn="r"/>
              </a:tabLst>
            </a:pPr>
            <a:r>
              <a:rPr lang="en-US" dirty="0" smtClean="0">
                <a:solidFill>
                  <a:srgbClr val="A81900"/>
                </a:solidFill>
              </a:rPr>
              <a:t>Recent Financial Statements</a:t>
            </a:r>
          </a:p>
          <a:p>
            <a:pPr>
              <a:buNone/>
              <a:tabLst>
                <a:tab pos="1049371" algn="l"/>
                <a:tab pos="2160470" algn="r"/>
                <a:tab pos="3271569" algn="r"/>
                <a:tab pos="4320940" algn="r"/>
                <a:tab pos="5061673" algn="r"/>
                <a:tab pos="6296227" algn="r"/>
                <a:tab pos="7036960" algn="r"/>
              </a:tabLst>
            </a:pPr>
            <a:r>
              <a:rPr lang="en-US" dirty="0" smtClean="0"/>
              <a:t> </a:t>
            </a:r>
            <a:r>
              <a:rPr lang="en-US" dirty="0" smtClean="0">
                <a:solidFill>
                  <a:srgbClr val="A81900"/>
                </a:solidFill>
              </a:rPr>
              <a:t>Income statement</a:t>
            </a:r>
            <a:r>
              <a:rPr lang="en-US" dirty="0" smtClean="0"/>
              <a:t>		  </a:t>
            </a:r>
            <a:r>
              <a:rPr lang="en-US" dirty="0" smtClean="0">
                <a:solidFill>
                  <a:srgbClr val="A81900"/>
                </a:solidFill>
              </a:rPr>
              <a:t>	    Balance sheet</a:t>
            </a:r>
            <a:endParaRPr lang="en-US" dirty="0" smtClean="0"/>
          </a:p>
          <a:p>
            <a:pPr>
              <a:buNone/>
              <a:tabLst>
                <a:tab pos="1049371" algn="l"/>
                <a:tab pos="2160470" algn="r"/>
                <a:tab pos="3271569" algn="r"/>
                <a:tab pos="4320940" algn="r"/>
                <a:tab pos="5061673" algn="r"/>
                <a:tab pos="6296227" algn="r"/>
                <a:tab pos="7036960" algn="r"/>
              </a:tabLst>
            </a:pPr>
            <a:r>
              <a:rPr lang="en-US" dirty="0" smtClean="0"/>
              <a:t>Sales		</a:t>
            </a:r>
            <a:r>
              <a:rPr lang="en-US" dirty="0" smtClean="0">
                <a:solidFill>
                  <a:schemeClr val="accent1"/>
                </a:solidFill>
              </a:rPr>
              <a:t>$100</a:t>
            </a:r>
            <a:r>
              <a:rPr lang="en-US" dirty="0" smtClean="0"/>
              <a:t>		Assets	</a:t>
            </a:r>
            <a:r>
              <a:rPr lang="en-US" dirty="0" smtClean="0">
                <a:solidFill>
                  <a:schemeClr val="accent2"/>
                </a:solidFill>
              </a:rPr>
              <a:t>$50</a:t>
            </a:r>
            <a:r>
              <a:rPr lang="en-US" dirty="0" smtClean="0"/>
              <a:t>	Debt	</a:t>
            </a:r>
            <a:r>
              <a:rPr lang="en-US" dirty="0" smtClean="0">
                <a:solidFill>
                  <a:schemeClr val="accent2"/>
                </a:solidFill>
              </a:rPr>
              <a:t>$20</a:t>
            </a:r>
            <a:endParaRPr lang="en-US" dirty="0" smtClean="0"/>
          </a:p>
          <a:p>
            <a:pPr>
              <a:buNone/>
              <a:tabLst>
                <a:tab pos="1049371" algn="l"/>
                <a:tab pos="2160470" algn="r"/>
                <a:tab pos="3271569" algn="r"/>
                <a:tab pos="4320940" algn="r"/>
                <a:tab pos="5061673" algn="r"/>
                <a:tab pos="6296227" algn="r"/>
                <a:tab pos="7036960" algn="r"/>
              </a:tabLst>
            </a:pPr>
            <a:r>
              <a:rPr lang="en-US" dirty="0" smtClean="0"/>
              <a:t>Costs		</a:t>
            </a:r>
            <a:r>
              <a:rPr lang="en-US" dirty="0" smtClean="0">
                <a:solidFill>
                  <a:schemeClr val="accent1"/>
                </a:solidFill>
              </a:rPr>
              <a:t>90</a:t>
            </a:r>
            <a:r>
              <a:rPr lang="en-US" dirty="0" smtClean="0"/>
              <a:t>				Equity	</a:t>
            </a:r>
            <a:r>
              <a:rPr lang="en-US" dirty="0" smtClean="0">
                <a:solidFill>
                  <a:schemeClr val="accent2"/>
                </a:solidFill>
              </a:rPr>
              <a:t>30</a:t>
            </a:r>
            <a:endParaRPr lang="en-US" dirty="0" smtClean="0"/>
          </a:p>
          <a:p>
            <a:pPr>
              <a:buNone/>
              <a:tabLst>
                <a:tab pos="1049371" algn="l"/>
                <a:tab pos="2160470" algn="r"/>
                <a:tab pos="3271569" algn="r"/>
                <a:tab pos="4320940" algn="r"/>
                <a:tab pos="5061673" algn="r"/>
                <a:tab pos="6296227" algn="r"/>
                <a:tab pos="7036960" algn="r"/>
              </a:tabLst>
            </a:pPr>
            <a:r>
              <a:rPr lang="en-US" dirty="0" smtClean="0"/>
              <a:t>Net Income	</a:t>
            </a:r>
            <a:r>
              <a:rPr lang="en-US" dirty="0" smtClean="0">
                <a:solidFill>
                  <a:schemeClr val="accent1"/>
                </a:solidFill>
              </a:rPr>
              <a:t>$10</a:t>
            </a:r>
            <a:r>
              <a:rPr lang="en-US" dirty="0" smtClean="0"/>
              <a:t>		Total	</a:t>
            </a:r>
            <a:r>
              <a:rPr lang="en-US" dirty="0" smtClean="0">
                <a:solidFill>
                  <a:schemeClr val="accent2"/>
                </a:solidFill>
              </a:rPr>
              <a:t>$50</a:t>
            </a:r>
            <a:r>
              <a:rPr lang="en-US" dirty="0" smtClean="0"/>
              <a:t>	Total	</a:t>
            </a:r>
            <a:r>
              <a:rPr lang="en-US" dirty="0" smtClean="0">
                <a:solidFill>
                  <a:schemeClr val="accent2"/>
                </a:solidFill>
              </a:rPr>
              <a:t>$50</a:t>
            </a:r>
            <a:endParaRPr lang="en-US" dirty="0" smtClean="0"/>
          </a:p>
          <a:p>
            <a:pPr>
              <a:lnSpc>
                <a:spcPct val="175000"/>
              </a:lnSpc>
              <a:tabLst>
                <a:tab pos="1049371" algn="l"/>
                <a:tab pos="2160470" algn="r"/>
                <a:tab pos="3271569" algn="r"/>
                <a:tab pos="4320940" algn="r"/>
                <a:tab pos="5061673" algn="r"/>
                <a:tab pos="6296227" algn="r"/>
                <a:tab pos="7036960" algn="r"/>
              </a:tabLst>
            </a:pPr>
            <a:r>
              <a:rPr lang="en-US" dirty="0" smtClean="0"/>
              <a:t>Assume that:</a:t>
            </a:r>
          </a:p>
          <a:p>
            <a:pPr lvl="1">
              <a:tabLst>
                <a:tab pos="1049371" algn="l"/>
                <a:tab pos="2160470" algn="r"/>
                <a:tab pos="3271569" algn="r"/>
                <a:tab pos="4320940" algn="r"/>
                <a:tab pos="5061673" algn="r"/>
                <a:tab pos="6296227" algn="r"/>
                <a:tab pos="7036960" algn="r"/>
              </a:tabLst>
            </a:pPr>
            <a:r>
              <a:rPr lang="en-US" dirty="0" smtClean="0"/>
              <a:t>1.	sales are projected to rise by 25%</a:t>
            </a:r>
          </a:p>
          <a:p>
            <a:pPr lvl="1">
              <a:tabLst>
                <a:tab pos="1049371" algn="l"/>
                <a:tab pos="2160470" algn="r"/>
                <a:tab pos="3271569" algn="r"/>
                <a:tab pos="4320940" algn="r"/>
                <a:tab pos="5061673" algn="r"/>
                <a:tab pos="6296227" algn="r"/>
                <a:tab pos="7036960" algn="r"/>
              </a:tabLst>
            </a:pPr>
            <a:r>
              <a:rPr lang="en-US" dirty="0" smtClean="0"/>
              <a:t>2.	the debt/equity ratio stays at 2/3</a:t>
            </a:r>
          </a:p>
          <a:p>
            <a:pPr lvl="1">
              <a:tabLst>
                <a:tab pos="1049371" algn="l"/>
                <a:tab pos="2160470" algn="r"/>
                <a:tab pos="3271569" algn="r"/>
                <a:tab pos="4320940" algn="r"/>
                <a:tab pos="5061673" algn="r"/>
                <a:tab pos="6296227" algn="r"/>
                <a:tab pos="7036960" algn="r"/>
              </a:tabLst>
            </a:pPr>
            <a:r>
              <a:rPr lang="en-US" dirty="0" smtClean="0"/>
              <a:t>3.	costs and assets grow at the same rate as sales</a:t>
            </a:r>
          </a:p>
        </p:txBody>
      </p:sp>
      <p:sp>
        <p:nvSpPr>
          <p:cNvPr id="5125" name="Line 4"/>
          <p:cNvSpPr>
            <a:spLocks noChangeShapeType="1"/>
          </p:cNvSpPr>
          <p:nvPr/>
        </p:nvSpPr>
        <p:spPr bwMode="auto">
          <a:xfrm>
            <a:off x="1219200" y="2209800"/>
            <a:ext cx="2116514" cy="0"/>
          </a:xfrm>
          <a:prstGeom prst="line">
            <a:avLst/>
          </a:prstGeom>
          <a:noFill/>
          <a:ln w="25400">
            <a:solidFill>
              <a:srgbClr val="A81900"/>
            </a:solidFill>
            <a:round/>
            <a:headEnd/>
            <a:tailEnd/>
          </a:ln>
        </p:spPr>
        <p:txBody>
          <a:bodyPr wrap="none" lIns="98764" tIns="49382" rIns="98764" bIns="49382" anchor="ctr"/>
          <a:lstStyle/>
          <a:p>
            <a:endParaRPr lang="en-CA"/>
          </a:p>
        </p:txBody>
      </p:sp>
      <p:sp>
        <p:nvSpPr>
          <p:cNvPr id="5126" name="Line 5"/>
          <p:cNvSpPr>
            <a:spLocks noChangeShapeType="1"/>
          </p:cNvSpPr>
          <p:nvPr/>
        </p:nvSpPr>
        <p:spPr bwMode="auto">
          <a:xfrm>
            <a:off x="4648200" y="2209800"/>
            <a:ext cx="3359965" cy="0"/>
          </a:xfrm>
          <a:prstGeom prst="line">
            <a:avLst/>
          </a:prstGeom>
          <a:noFill/>
          <a:ln w="25400">
            <a:solidFill>
              <a:srgbClr val="A81900"/>
            </a:solidFill>
            <a:round/>
            <a:headEnd/>
            <a:tailEnd/>
          </a:ln>
        </p:spPr>
        <p:txBody>
          <a:bodyPr wrap="none" lIns="98764" tIns="49382" rIns="98764" bIns="49382" anchor="ctr"/>
          <a:lstStyle/>
          <a:p>
            <a:endParaRPr lang="en-CA"/>
          </a:p>
        </p:txBody>
      </p:sp>
      <p:sp>
        <p:nvSpPr>
          <p:cNvPr id="5127" name="Line 6"/>
          <p:cNvSpPr>
            <a:spLocks noChangeShapeType="1"/>
          </p:cNvSpPr>
          <p:nvPr/>
        </p:nvSpPr>
        <p:spPr bwMode="auto">
          <a:xfrm flipH="1">
            <a:off x="2819400" y="3352800"/>
            <a:ext cx="575427" cy="0"/>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5128" name="Line 7"/>
          <p:cNvSpPr>
            <a:spLocks noChangeShapeType="1"/>
          </p:cNvSpPr>
          <p:nvPr/>
        </p:nvSpPr>
        <p:spPr bwMode="auto">
          <a:xfrm flipH="1">
            <a:off x="2819400" y="3276600"/>
            <a:ext cx="575427" cy="0"/>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5129" name="Line 8"/>
          <p:cNvSpPr>
            <a:spLocks noChangeShapeType="1"/>
          </p:cNvSpPr>
          <p:nvPr/>
        </p:nvSpPr>
        <p:spPr bwMode="auto">
          <a:xfrm flipH="1">
            <a:off x="2819400" y="2895600"/>
            <a:ext cx="575427" cy="0"/>
          </a:xfrm>
          <a:prstGeom prst="line">
            <a:avLst/>
          </a:prstGeom>
          <a:noFill/>
          <a:ln w="12700">
            <a:solidFill>
              <a:schemeClr val="accent1"/>
            </a:solidFill>
            <a:round/>
            <a:headEnd/>
            <a:tailEnd/>
          </a:ln>
        </p:spPr>
        <p:txBody>
          <a:bodyPr wrap="none" lIns="98764" tIns="49382" rIns="98764" bIns="49382" anchor="ctr"/>
          <a:lstStyle/>
          <a:p>
            <a:endParaRPr lang="en-CA"/>
          </a:p>
        </p:txBody>
      </p:sp>
      <p:sp>
        <p:nvSpPr>
          <p:cNvPr id="5130" name="Line 9"/>
          <p:cNvSpPr>
            <a:spLocks noChangeShapeType="1"/>
          </p:cNvSpPr>
          <p:nvPr/>
        </p:nvSpPr>
        <p:spPr bwMode="auto">
          <a:xfrm flipH="1">
            <a:off x="5638800" y="34290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
        <p:nvSpPr>
          <p:cNvPr id="5131" name="Line 10"/>
          <p:cNvSpPr>
            <a:spLocks noChangeShapeType="1"/>
          </p:cNvSpPr>
          <p:nvPr/>
        </p:nvSpPr>
        <p:spPr bwMode="auto">
          <a:xfrm flipH="1">
            <a:off x="5638800" y="33528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
        <p:nvSpPr>
          <p:cNvPr id="5132" name="Line 11"/>
          <p:cNvSpPr>
            <a:spLocks noChangeShapeType="1"/>
          </p:cNvSpPr>
          <p:nvPr/>
        </p:nvSpPr>
        <p:spPr bwMode="auto">
          <a:xfrm flipH="1">
            <a:off x="5562600" y="28956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
        <p:nvSpPr>
          <p:cNvPr id="5133" name="Line 12"/>
          <p:cNvSpPr>
            <a:spLocks noChangeShapeType="1"/>
          </p:cNvSpPr>
          <p:nvPr/>
        </p:nvSpPr>
        <p:spPr bwMode="auto">
          <a:xfrm flipH="1">
            <a:off x="7391400" y="34290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
        <p:nvSpPr>
          <p:cNvPr id="5134" name="Line 13"/>
          <p:cNvSpPr>
            <a:spLocks noChangeShapeType="1"/>
          </p:cNvSpPr>
          <p:nvPr/>
        </p:nvSpPr>
        <p:spPr bwMode="auto">
          <a:xfrm flipH="1">
            <a:off x="7391400" y="33528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
        <p:nvSpPr>
          <p:cNvPr id="5135" name="Line 14"/>
          <p:cNvSpPr>
            <a:spLocks noChangeShapeType="1"/>
          </p:cNvSpPr>
          <p:nvPr/>
        </p:nvSpPr>
        <p:spPr bwMode="auto">
          <a:xfrm flipH="1">
            <a:off x="7391400" y="2895600"/>
            <a:ext cx="575427" cy="0"/>
          </a:xfrm>
          <a:prstGeom prst="line">
            <a:avLst/>
          </a:prstGeom>
          <a:noFill/>
          <a:ln w="12700">
            <a:solidFill>
              <a:schemeClr val="accent2"/>
            </a:solidFill>
            <a:round/>
            <a:headEnd/>
            <a:tailEnd/>
          </a:ln>
        </p:spPr>
        <p:txBody>
          <a:bodyPr wrap="none" lIns="98764" tIns="49382" rIns="98764" bIns="49382" anchor="ctr"/>
          <a:lstStyle/>
          <a:p>
            <a:endParaRPr lang="en-CA"/>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4">
                                            <p:txEl>
                                              <p:pRg st="5" end="5"/>
                                            </p:txEl>
                                          </p:spTgt>
                                        </p:tgtEl>
                                        <p:attrNameLst>
                                          <p:attrName>style.visibility</p:attrName>
                                        </p:attrNameLst>
                                      </p:cBhvr>
                                      <p:to>
                                        <p:strVal val="visible"/>
                                      </p:to>
                                    </p:set>
                                    <p:anim calcmode="lin" valueType="num">
                                      <p:cBhvr additive="base">
                                        <p:cTn id="7" dur="50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4">
                                            <p:txEl>
                                              <p:pRg st="6" end="6"/>
                                            </p:txEl>
                                          </p:spTgt>
                                        </p:tgtEl>
                                        <p:attrNameLst>
                                          <p:attrName>style.visibility</p:attrName>
                                        </p:attrNameLst>
                                      </p:cBhvr>
                                      <p:to>
                                        <p:strVal val="visible"/>
                                      </p:to>
                                    </p:set>
                                    <p:anim calcmode="lin" valueType="num">
                                      <p:cBhvr additive="base">
                                        <p:cTn id="13" dur="500" fill="hold"/>
                                        <p:tgtEl>
                                          <p:spTgt spid="5124">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24">
                                            <p:txEl>
                                              <p:pRg st="7" end="7"/>
                                            </p:txEl>
                                          </p:spTgt>
                                        </p:tgtEl>
                                        <p:attrNameLst>
                                          <p:attrName>style.visibility</p:attrName>
                                        </p:attrNameLst>
                                      </p:cBhvr>
                                      <p:to>
                                        <p:strVal val="visible"/>
                                      </p:to>
                                    </p:set>
                                    <p:anim calcmode="lin" valueType="num">
                                      <p:cBhvr additive="base">
                                        <p:cTn id="19" dur="500" fill="hold"/>
                                        <p:tgtEl>
                                          <p:spTgt spid="5124">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124">
                                            <p:txEl>
                                              <p:pRg st="8" end="8"/>
                                            </p:txEl>
                                          </p:spTgt>
                                        </p:tgtEl>
                                        <p:attrNameLst>
                                          <p:attrName>style.visibility</p:attrName>
                                        </p:attrNameLst>
                                      </p:cBhvr>
                                      <p:to>
                                        <p:strVal val="visible"/>
                                      </p:to>
                                    </p:set>
                                    <p:anim calcmode="lin" valueType="num">
                                      <p:cBhvr additive="base">
                                        <p:cTn id="25" dur="500" fill="hold"/>
                                        <p:tgtEl>
                                          <p:spTgt spid="5124">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p:spPr>
        <p:txBody>
          <a:bodyPr lIns="98764" tIns="49382" rIns="98764" bIns="49382"/>
          <a:lstStyle/>
          <a:p>
            <a:fld id="{62C641F3-3E9F-4406-9FB9-819E92BDB44B}" type="slidenum">
              <a:rPr lang="en-US"/>
              <a:pPr/>
              <a:t>8</a:t>
            </a:fld>
            <a:endParaRPr lang="en-US"/>
          </a:p>
        </p:txBody>
      </p:sp>
      <p:sp>
        <p:nvSpPr>
          <p:cNvPr id="6147" name="Rectangle 2"/>
          <p:cNvSpPr>
            <a:spLocks noGrp="1" noChangeArrowheads="1"/>
          </p:cNvSpPr>
          <p:nvPr>
            <p:ph type="title"/>
          </p:nvPr>
        </p:nvSpPr>
        <p:spPr>
          <a:noFill/>
        </p:spPr>
        <p:txBody>
          <a:bodyPr lIns="98764" tIns="49382" rIns="98764" bIns="49382">
            <a:normAutofit fontScale="90000"/>
          </a:bodyPr>
          <a:lstStyle/>
          <a:p>
            <a:r>
              <a:rPr lang="en-US" dirty="0" smtClean="0"/>
              <a:t>Example: A Simple Financial Planning Model (concluded)</a:t>
            </a:r>
          </a:p>
        </p:txBody>
      </p:sp>
      <p:sp>
        <p:nvSpPr>
          <p:cNvPr id="6148" name="Rectangle 3"/>
          <p:cNvSpPr>
            <a:spLocks noGrp="1" noChangeArrowheads="1"/>
          </p:cNvSpPr>
          <p:nvPr>
            <p:ph type="body" idx="1"/>
          </p:nvPr>
        </p:nvSpPr>
        <p:spPr>
          <a:xfrm>
            <a:off x="990600" y="1371600"/>
            <a:ext cx="7620000" cy="2815712"/>
          </a:xfrm>
          <a:noFill/>
        </p:spPr>
        <p:txBody>
          <a:bodyPr lIns="98764" tIns="49382" rIns="98764" bIns="49382">
            <a:normAutofit/>
          </a:bodyPr>
          <a:lstStyle/>
          <a:p>
            <a:pPr algn="ctr">
              <a:buNone/>
              <a:tabLst>
                <a:tab pos="1049371" algn="l"/>
                <a:tab pos="2160470" algn="r"/>
                <a:tab pos="3703663" algn="r"/>
                <a:tab pos="3888846" algn="r"/>
                <a:tab pos="4814762" algn="r"/>
                <a:tab pos="5925861" algn="r"/>
                <a:tab pos="7098687" algn="r"/>
              </a:tabLst>
            </a:pPr>
            <a:r>
              <a:rPr lang="en-US" sz="1800" i="1" dirty="0" smtClean="0">
                <a:solidFill>
                  <a:srgbClr val="A81900"/>
                </a:solidFill>
                <a:latin typeface="Arial" pitchFamily="34" charset="0"/>
                <a:cs typeface="Arial" pitchFamily="34" charset="0"/>
              </a:rPr>
              <a:t>Pro Forma </a:t>
            </a:r>
            <a:r>
              <a:rPr lang="en-US" sz="1800" dirty="0" smtClean="0">
                <a:solidFill>
                  <a:srgbClr val="A81900"/>
                </a:solidFill>
                <a:latin typeface="Arial" pitchFamily="34" charset="0"/>
                <a:cs typeface="Arial" pitchFamily="34" charset="0"/>
              </a:rPr>
              <a:t>Financial Statements</a:t>
            </a:r>
            <a:endParaRPr lang="en-US" sz="1800" dirty="0" smtClean="0">
              <a:latin typeface="Arial" pitchFamily="34" charset="0"/>
              <a:cs typeface="Arial" pitchFamily="34" charset="0"/>
            </a:endParaRPr>
          </a:p>
          <a:p>
            <a:pPr>
              <a:buNone/>
              <a:tabLst>
                <a:tab pos="1049371" algn="l"/>
                <a:tab pos="2160470" algn="r"/>
                <a:tab pos="3703663" algn="r"/>
                <a:tab pos="3888846" algn="r"/>
                <a:tab pos="4814762" algn="r"/>
                <a:tab pos="5925861" algn="r"/>
                <a:tab pos="7098687" algn="r"/>
              </a:tabLst>
            </a:pPr>
            <a:r>
              <a:rPr lang="en-US" sz="1800" dirty="0" smtClean="0">
                <a:solidFill>
                  <a:srgbClr val="A81900"/>
                </a:solidFill>
                <a:latin typeface="Arial" pitchFamily="34" charset="0"/>
                <a:cs typeface="Arial" pitchFamily="34" charset="0"/>
              </a:rPr>
              <a:t> Income statement	                 		   Balance sheet</a:t>
            </a:r>
            <a:endParaRPr lang="en-US" sz="1800" dirty="0" smtClean="0">
              <a:latin typeface="Arial" pitchFamily="34" charset="0"/>
              <a:cs typeface="Arial" pitchFamily="34" charset="0"/>
            </a:endParaRPr>
          </a:p>
          <a:p>
            <a:pPr>
              <a:buNone/>
              <a:tabLst>
                <a:tab pos="1049371" algn="l"/>
                <a:tab pos="2160470" algn="r"/>
                <a:tab pos="3703663" algn="r"/>
                <a:tab pos="3888846" algn="r"/>
                <a:tab pos="4814762" algn="r"/>
                <a:tab pos="5925861" algn="r"/>
                <a:tab pos="7098687" algn="r"/>
              </a:tabLst>
            </a:pPr>
            <a:r>
              <a:rPr lang="en-US" sz="1800" dirty="0" smtClean="0">
                <a:latin typeface="Arial" pitchFamily="34" charset="0"/>
                <a:cs typeface="Arial" pitchFamily="34" charset="0"/>
              </a:rPr>
              <a:t>Sales		$ 125   	Assets		$  62.5	Debt	$      25</a:t>
            </a:r>
          </a:p>
          <a:p>
            <a:pPr>
              <a:buNone/>
              <a:tabLst>
                <a:tab pos="1049371" algn="l"/>
                <a:tab pos="2160470" algn="r"/>
                <a:tab pos="3703663" algn="r"/>
                <a:tab pos="3888846" algn="r"/>
                <a:tab pos="4814762" algn="r"/>
                <a:tab pos="5925861" algn="r"/>
                <a:tab pos="7098687" algn="r"/>
              </a:tabLst>
            </a:pPr>
            <a:r>
              <a:rPr lang="en-US" sz="1800" dirty="0" smtClean="0">
                <a:latin typeface="Arial" pitchFamily="34" charset="0"/>
                <a:cs typeface="Arial" pitchFamily="34" charset="0"/>
              </a:rPr>
              <a:t>Costs		112.5   			 ______    </a:t>
            </a:r>
            <a:r>
              <a:rPr lang="en-US" sz="1800" dirty="0" smtClean="0">
                <a:latin typeface="Arial" pitchFamily="34" charset="0"/>
                <a:cs typeface="Arial" pitchFamily="34" charset="0"/>
              </a:rPr>
              <a:t>	      </a:t>
            </a:r>
            <a:r>
              <a:rPr lang="en-US" sz="1800" dirty="0" smtClean="0">
                <a:latin typeface="Arial" pitchFamily="34" charset="0"/>
                <a:cs typeface="Arial" pitchFamily="34" charset="0"/>
              </a:rPr>
              <a:t>Equity      </a:t>
            </a:r>
            <a:r>
              <a:rPr lang="en-US" sz="1800" dirty="0" smtClean="0">
                <a:latin typeface="Arial" pitchFamily="34" charset="0"/>
                <a:cs typeface="Arial" pitchFamily="34" charset="0"/>
              </a:rPr>
              <a:t>	 </a:t>
            </a:r>
            <a:r>
              <a:rPr lang="en-US" sz="1800" dirty="0" smtClean="0">
                <a:latin typeface="Arial" pitchFamily="34" charset="0"/>
                <a:cs typeface="Arial" pitchFamily="34" charset="0"/>
              </a:rPr>
              <a:t>37.5</a:t>
            </a:r>
          </a:p>
          <a:p>
            <a:pPr>
              <a:buNone/>
              <a:tabLst>
                <a:tab pos="1049371" algn="l"/>
                <a:tab pos="2160470" algn="r"/>
                <a:tab pos="3703663" algn="r"/>
                <a:tab pos="3888846" algn="r"/>
                <a:tab pos="4814762" algn="r"/>
                <a:tab pos="5925861" algn="r"/>
                <a:tab pos="7098687" algn="r"/>
              </a:tabLst>
            </a:pPr>
            <a:r>
              <a:rPr lang="en-US" sz="1800" dirty="0" smtClean="0">
                <a:latin typeface="Arial" pitchFamily="34" charset="0"/>
                <a:cs typeface="Arial" pitchFamily="34" charset="0"/>
              </a:rPr>
              <a:t>Net	 	$  12.5   	Total		$   62.5	Total	$   62.5</a:t>
            </a:r>
          </a:p>
          <a:p>
            <a:pPr>
              <a:spcBef>
                <a:spcPct val="100000"/>
              </a:spcBef>
              <a:buNone/>
              <a:tabLst>
                <a:tab pos="1049371" algn="l"/>
                <a:tab pos="2160470" algn="r"/>
                <a:tab pos="3703663" algn="r"/>
                <a:tab pos="3888846" algn="r"/>
                <a:tab pos="4814762" algn="r"/>
                <a:tab pos="5925861" algn="r"/>
                <a:tab pos="7098687" algn="r"/>
              </a:tabLst>
            </a:pPr>
            <a:endParaRPr lang="en-US" sz="1800" i="1" dirty="0" smtClean="0">
              <a:latin typeface="Arial" pitchFamily="34" charset="0"/>
              <a:cs typeface="Arial" pitchFamily="34" charset="0"/>
            </a:endParaRPr>
          </a:p>
        </p:txBody>
      </p:sp>
      <p:sp>
        <p:nvSpPr>
          <p:cNvPr id="6149" name="Line 4"/>
          <p:cNvSpPr>
            <a:spLocks noChangeShapeType="1"/>
          </p:cNvSpPr>
          <p:nvPr/>
        </p:nvSpPr>
        <p:spPr bwMode="auto">
          <a:xfrm>
            <a:off x="1106209" y="2014831"/>
            <a:ext cx="2116514" cy="0"/>
          </a:xfrm>
          <a:prstGeom prst="line">
            <a:avLst/>
          </a:prstGeom>
          <a:noFill/>
          <a:ln w="25400">
            <a:solidFill>
              <a:srgbClr val="A81900"/>
            </a:solidFill>
            <a:round/>
            <a:headEnd/>
            <a:tailEnd/>
          </a:ln>
        </p:spPr>
        <p:txBody>
          <a:bodyPr wrap="none" lIns="98764" tIns="49382" rIns="98764" bIns="49382" anchor="ctr"/>
          <a:lstStyle/>
          <a:p>
            <a:endParaRPr lang="en-US"/>
          </a:p>
        </p:txBody>
      </p:sp>
      <p:sp>
        <p:nvSpPr>
          <p:cNvPr id="6150" name="Line 5"/>
          <p:cNvSpPr>
            <a:spLocks noChangeShapeType="1"/>
          </p:cNvSpPr>
          <p:nvPr/>
        </p:nvSpPr>
        <p:spPr bwMode="auto">
          <a:xfrm>
            <a:off x="3870906" y="2014831"/>
            <a:ext cx="4061060" cy="0"/>
          </a:xfrm>
          <a:prstGeom prst="line">
            <a:avLst/>
          </a:prstGeom>
          <a:noFill/>
          <a:ln w="25400">
            <a:solidFill>
              <a:srgbClr val="A81900"/>
            </a:solidFill>
            <a:round/>
            <a:headEnd/>
            <a:tailEnd/>
          </a:ln>
        </p:spPr>
        <p:txBody>
          <a:bodyPr wrap="none" lIns="98764" tIns="49382" rIns="98764" bIns="49382" anchor="ctr"/>
          <a:lstStyle/>
          <a:p>
            <a:endParaRPr lang="en-US"/>
          </a:p>
        </p:txBody>
      </p:sp>
      <p:sp>
        <p:nvSpPr>
          <p:cNvPr id="6151" name="Line 6"/>
          <p:cNvSpPr>
            <a:spLocks noChangeShapeType="1"/>
          </p:cNvSpPr>
          <p:nvPr/>
        </p:nvSpPr>
        <p:spPr bwMode="auto">
          <a:xfrm flipH="1">
            <a:off x="2362200" y="2667000"/>
            <a:ext cx="960699"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2" name="Line 7"/>
          <p:cNvSpPr>
            <a:spLocks noChangeShapeType="1"/>
          </p:cNvSpPr>
          <p:nvPr/>
        </p:nvSpPr>
        <p:spPr bwMode="auto">
          <a:xfrm flipH="1">
            <a:off x="2286000" y="3200400"/>
            <a:ext cx="95243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3" name="Line 8"/>
          <p:cNvSpPr>
            <a:spLocks noChangeShapeType="1"/>
          </p:cNvSpPr>
          <p:nvPr/>
        </p:nvSpPr>
        <p:spPr bwMode="auto">
          <a:xfrm flipH="1">
            <a:off x="2286000" y="3124200"/>
            <a:ext cx="95243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4" name="Line 9"/>
          <p:cNvSpPr>
            <a:spLocks noChangeShapeType="1"/>
          </p:cNvSpPr>
          <p:nvPr/>
        </p:nvSpPr>
        <p:spPr bwMode="auto">
          <a:xfrm flipH="1">
            <a:off x="7239000" y="2667000"/>
            <a:ext cx="94747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5" name="Line 10"/>
          <p:cNvSpPr>
            <a:spLocks noChangeShapeType="1"/>
          </p:cNvSpPr>
          <p:nvPr/>
        </p:nvSpPr>
        <p:spPr bwMode="auto">
          <a:xfrm flipH="1">
            <a:off x="7239000" y="3200400"/>
            <a:ext cx="94747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6" name="Line 11"/>
          <p:cNvSpPr>
            <a:spLocks noChangeShapeType="1"/>
          </p:cNvSpPr>
          <p:nvPr/>
        </p:nvSpPr>
        <p:spPr bwMode="auto">
          <a:xfrm flipH="1">
            <a:off x="7239000" y="3124200"/>
            <a:ext cx="94747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7" name="Line 12"/>
          <p:cNvSpPr>
            <a:spLocks noChangeShapeType="1"/>
          </p:cNvSpPr>
          <p:nvPr/>
        </p:nvSpPr>
        <p:spPr bwMode="auto">
          <a:xfrm flipH="1">
            <a:off x="5029200" y="3124200"/>
            <a:ext cx="947471"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8" name="Line 13"/>
          <p:cNvSpPr>
            <a:spLocks noChangeShapeType="1"/>
          </p:cNvSpPr>
          <p:nvPr/>
        </p:nvSpPr>
        <p:spPr bwMode="auto">
          <a:xfrm flipH="1">
            <a:off x="5029200" y="3200400"/>
            <a:ext cx="939203" cy="0"/>
          </a:xfrm>
          <a:prstGeom prst="line">
            <a:avLst/>
          </a:prstGeom>
          <a:noFill/>
          <a:ln w="12700">
            <a:solidFill>
              <a:schemeClr val="tx1"/>
            </a:solidFill>
            <a:round/>
            <a:headEnd/>
            <a:tailEnd/>
          </a:ln>
        </p:spPr>
        <p:txBody>
          <a:bodyPr wrap="none" lIns="98764" tIns="49382" rIns="98764" bIns="49382" anchor="ctr"/>
          <a:lstStyle/>
          <a:p>
            <a:endParaRPr lang="en-US"/>
          </a:p>
        </p:txBody>
      </p:sp>
      <p:sp>
        <p:nvSpPr>
          <p:cNvPr id="6159" name="Text Box 14"/>
          <p:cNvSpPr txBox="1">
            <a:spLocks noChangeArrowheads="1"/>
          </p:cNvSpPr>
          <p:nvPr/>
        </p:nvSpPr>
        <p:spPr bwMode="auto">
          <a:xfrm>
            <a:off x="873062" y="4069345"/>
            <a:ext cx="7301972" cy="1623222"/>
          </a:xfrm>
          <a:prstGeom prst="rect">
            <a:avLst/>
          </a:prstGeom>
          <a:noFill/>
          <a:ln w="12700">
            <a:noFill/>
            <a:miter lim="800000"/>
            <a:headEnd/>
            <a:tailEnd/>
          </a:ln>
        </p:spPr>
        <p:txBody>
          <a:bodyPr lIns="98764" tIns="49382" rIns="98764" bIns="49382">
            <a:spAutoFit/>
          </a:bodyPr>
          <a:lstStyle/>
          <a:p>
            <a:pPr>
              <a:spcBef>
                <a:spcPct val="100000"/>
              </a:spcBef>
            </a:pPr>
            <a:r>
              <a:rPr lang="en-US" sz="2200" dirty="0"/>
              <a:t>What’s the plug?</a:t>
            </a:r>
          </a:p>
          <a:p>
            <a:pPr>
              <a:spcBef>
                <a:spcPct val="50000"/>
              </a:spcBef>
            </a:pPr>
            <a:r>
              <a:rPr lang="en-US" sz="2200" dirty="0"/>
              <a:t>Notice that projected net income is $12.50, but equity only increases by $7.50. The difference, $5.00 paid out in cash dividends, is the plug.</a:t>
            </a:r>
            <a:endParaRPr lang="en-US" sz="2200" i="1" dirty="0">
              <a:latin typeface="Times New Roman" pitchFamily="18"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1002</TotalTime>
  <Words>2742</Words>
  <Application>Microsoft Office PowerPoint</Application>
  <PresentationFormat>On-screen Show (4:3)</PresentationFormat>
  <Paragraphs>459</Paragraphs>
  <Slides>34</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Concourse</vt:lpstr>
      <vt:lpstr>Equation</vt:lpstr>
      <vt:lpstr>Slide 0</vt:lpstr>
      <vt:lpstr>Key Concepts and Skills</vt:lpstr>
      <vt:lpstr>The Bankruptcy of W.T Grant: A Failure in Planning</vt:lpstr>
      <vt:lpstr>1.Elements of Financial Planning</vt:lpstr>
      <vt:lpstr>Financial Planning Process</vt:lpstr>
      <vt:lpstr>Role of Financial Planning</vt:lpstr>
      <vt:lpstr>2. Financial Planning Model Ingredients</vt:lpstr>
      <vt:lpstr>A Simple Financial Planning Model</vt:lpstr>
      <vt:lpstr>Example: A Simple Financial Planning Model (concluded)</vt:lpstr>
      <vt:lpstr>Example 2: Historical Financial Statements</vt:lpstr>
      <vt:lpstr>Example 2: Pro Forma Income Statement</vt:lpstr>
      <vt:lpstr>Example 2: Pro Forma Balance Sheet</vt:lpstr>
      <vt:lpstr>Percent of Sales Approach (more realistic)</vt:lpstr>
      <vt:lpstr>Example 3: Income Statement</vt:lpstr>
      <vt:lpstr>Example 3: Balance Sheet</vt:lpstr>
      <vt:lpstr>Example 3: External Financing Needed</vt:lpstr>
      <vt:lpstr>Example 3: Operating at Less than Full Capacity</vt:lpstr>
      <vt:lpstr>Example 4:</vt:lpstr>
      <vt:lpstr>Example 4</vt:lpstr>
      <vt:lpstr>Example 4</vt:lpstr>
      <vt:lpstr>Example 4</vt:lpstr>
      <vt:lpstr>Example 4:</vt:lpstr>
      <vt:lpstr>Example 4:</vt:lpstr>
      <vt:lpstr>Work the Web</vt:lpstr>
      <vt:lpstr>3. Growth and External Financing</vt:lpstr>
      <vt:lpstr>The Internal Growth Rate</vt:lpstr>
      <vt:lpstr>Growth and Financing Needed</vt:lpstr>
      <vt:lpstr>The Internal Growth Rate</vt:lpstr>
      <vt:lpstr>The Sustainable Growth Rate</vt:lpstr>
      <vt:lpstr>Determinants of Growth</vt:lpstr>
      <vt:lpstr>Summary questions: </vt:lpstr>
      <vt:lpstr>Question 1</vt:lpstr>
      <vt:lpstr>Question 2</vt:lpstr>
      <vt:lpstr>Question 3</vt:lpstr>
    </vt:vector>
  </TitlesOfParts>
  <Company>Etling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Long-Term Financial Planning and Growth</dc:title>
  <dc:creator>Kent P. Ragan</dc:creator>
  <cp:lastModifiedBy>Rubin</cp:lastModifiedBy>
  <cp:revision>73</cp:revision>
  <dcterms:created xsi:type="dcterms:W3CDTF">2002-03-01T13:05:23Z</dcterms:created>
  <dcterms:modified xsi:type="dcterms:W3CDTF">2009-09-22T12:03:09Z</dcterms:modified>
</cp:coreProperties>
</file>