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Default Extension="xlsx" ContentType="application/vnd.openxmlformats-officedocument.spreadsheetml.sheet"/>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Default Extension="wmf" ContentType="image/x-wmf"/>
  <Default Extension="xls" ContentType="application/vnd.ms-excel"/>
  <Override PartName="/ppt/notesSlides/notesSlide18.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9" r:id="rId1"/>
  </p:sldMasterIdLst>
  <p:notesMasterIdLst>
    <p:notesMasterId r:id="rId56"/>
  </p:notesMasterIdLst>
  <p:handoutMasterIdLst>
    <p:handoutMasterId r:id="rId57"/>
  </p:handoutMasterIdLst>
  <p:sldIdLst>
    <p:sldId id="276" r:id="rId2"/>
    <p:sldId id="289" r:id="rId3"/>
    <p:sldId id="346" r:id="rId4"/>
    <p:sldId id="347" r:id="rId5"/>
    <p:sldId id="363" r:id="rId6"/>
    <p:sldId id="348" r:id="rId7"/>
    <p:sldId id="345" r:id="rId8"/>
    <p:sldId id="349" r:id="rId9"/>
    <p:sldId id="279" r:id="rId10"/>
    <p:sldId id="282" r:id="rId11"/>
    <p:sldId id="352" r:id="rId12"/>
    <p:sldId id="283" r:id="rId13"/>
    <p:sldId id="284" r:id="rId14"/>
    <p:sldId id="285" r:id="rId15"/>
    <p:sldId id="286" r:id="rId16"/>
    <p:sldId id="287" r:id="rId17"/>
    <p:sldId id="366" r:id="rId18"/>
    <p:sldId id="290" r:id="rId19"/>
    <p:sldId id="291" r:id="rId20"/>
    <p:sldId id="355" r:id="rId21"/>
    <p:sldId id="367" r:id="rId22"/>
    <p:sldId id="292" r:id="rId23"/>
    <p:sldId id="293" r:id="rId24"/>
    <p:sldId id="296" r:id="rId25"/>
    <p:sldId id="357" r:id="rId26"/>
    <p:sldId id="368" r:id="rId27"/>
    <p:sldId id="369" r:id="rId28"/>
    <p:sldId id="370" r:id="rId29"/>
    <p:sldId id="371" r:id="rId30"/>
    <p:sldId id="372" r:id="rId31"/>
    <p:sldId id="373" r:id="rId32"/>
    <p:sldId id="374" r:id="rId33"/>
    <p:sldId id="375" r:id="rId34"/>
    <p:sldId id="376" r:id="rId35"/>
    <p:sldId id="377" r:id="rId36"/>
    <p:sldId id="378" r:id="rId37"/>
    <p:sldId id="379" r:id="rId38"/>
    <p:sldId id="380" r:id="rId39"/>
    <p:sldId id="381" r:id="rId40"/>
    <p:sldId id="382" r:id="rId41"/>
    <p:sldId id="383" r:id="rId42"/>
    <p:sldId id="384" r:id="rId43"/>
    <p:sldId id="385" r:id="rId44"/>
    <p:sldId id="386" r:id="rId45"/>
    <p:sldId id="387" r:id="rId46"/>
    <p:sldId id="388" r:id="rId47"/>
    <p:sldId id="389" r:id="rId48"/>
    <p:sldId id="390" r:id="rId49"/>
    <p:sldId id="391" r:id="rId50"/>
    <p:sldId id="392" r:id="rId51"/>
    <p:sldId id="393" r:id="rId52"/>
    <p:sldId id="394" r:id="rId53"/>
    <p:sldId id="395" r:id="rId54"/>
    <p:sldId id="396" r:id="rId55"/>
  </p:sldIdLst>
  <p:sldSz cx="9144000" cy="6858000" type="screen4x3"/>
  <p:notesSz cx="6858000" cy="8915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7" autoAdjust="0"/>
    <p:restoredTop sz="91833" autoAdjust="0"/>
  </p:normalViewPr>
  <p:slideViewPr>
    <p:cSldViewPr>
      <p:cViewPr>
        <p:scale>
          <a:sx n="75" d="100"/>
          <a:sy n="75" d="100"/>
        </p:scale>
        <p:origin x="-1014" y="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9024"/>
    </p:cViewPr>
  </p:sorterViewPr>
  <p:notesViewPr>
    <p:cSldViewPr>
      <p:cViewPr varScale="1">
        <p:scale>
          <a:sx n="62" d="100"/>
          <a:sy n="62" d="100"/>
        </p:scale>
        <p:origin x="-1722" y="-72"/>
      </p:cViewPr>
      <p:guideLst>
        <p:guide orient="horz" pos="2808"/>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1618" name="Rectangle 2"/>
          <p:cNvSpPr>
            <a:spLocks noGrp="1" noChangeArrowheads="1"/>
          </p:cNvSpPr>
          <p:nvPr>
            <p:ph type="hdr" sz="quarter"/>
          </p:nvPr>
        </p:nvSpPr>
        <p:spPr bwMode="auto">
          <a:xfrm>
            <a:off x="0" y="0"/>
            <a:ext cx="2971800" cy="4460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defRPr>
            </a:lvl1pPr>
          </a:lstStyle>
          <a:p>
            <a:endParaRPr lang="en-US"/>
          </a:p>
        </p:txBody>
      </p:sp>
      <p:sp>
        <p:nvSpPr>
          <p:cNvPr id="111619" name="Rectangle 3"/>
          <p:cNvSpPr>
            <a:spLocks noGrp="1" noChangeArrowheads="1"/>
          </p:cNvSpPr>
          <p:nvPr>
            <p:ph type="dt" sz="quarter" idx="1"/>
          </p:nvPr>
        </p:nvSpPr>
        <p:spPr bwMode="auto">
          <a:xfrm>
            <a:off x="3886200" y="0"/>
            <a:ext cx="2971800" cy="4460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defRPr>
            </a:lvl1pPr>
          </a:lstStyle>
          <a:p>
            <a:endParaRPr lang="en-US"/>
          </a:p>
        </p:txBody>
      </p:sp>
      <p:sp>
        <p:nvSpPr>
          <p:cNvPr id="111620" name="Rectangle 4"/>
          <p:cNvSpPr>
            <a:spLocks noGrp="1" noChangeArrowheads="1"/>
          </p:cNvSpPr>
          <p:nvPr>
            <p:ph type="ftr" sz="quarter" idx="2"/>
          </p:nvPr>
        </p:nvSpPr>
        <p:spPr bwMode="auto">
          <a:xfrm>
            <a:off x="0" y="8469313"/>
            <a:ext cx="2971800" cy="446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defRPr>
            </a:lvl1pPr>
          </a:lstStyle>
          <a:p>
            <a:endParaRPr lang="en-US"/>
          </a:p>
        </p:txBody>
      </p:sp>
      <p:sp>
        <p:nvSpPr>
          <p:cNvPr id="111621" name="Rectangle 5"/>
          <p:cNvSpPr>
            <a:spLocks noGrp="1" noChangeArrowheads="1"/>
          </p:cNvSpPr>
          <p:nvPr>
            <p:ph type="sldNum" sz="quarter" idx="3"/>
          </p:nvPr>
        </p:nvSpPr>
        <p:spPr bwMode="auto">
          <a:xfrm>
            <a:off x="3886200" y="8469313"/>
            <a:ext cx="2971800" cy="446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defRPr>
            </a:lvl1pPr>
          </a:lstStyle>
          <a:p>
            <a:fld id="{30E924A1-6EFD-491C-8E72-B30404F183AF}"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460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defRPr>
            </a:lvl1pPr>
          </a:lstStyle>
          <a:p>
            <a:endParaRPr lang="en-US"/>
          </a:p>
        </p:txBody>
      </p:sp>
      <p:sp>
        <p:nvSpPr>
          <p:cNvPr id="7171" name="Rectangle 3"/>
          <p:cNvSpPr>
            <a:spLocks noGrp="1" noChangeArrowheads="1"/>
          </p:cNvSpPr>
          <p:nvPr>
            <p:ph type="dt" idx="1"/>
          </p:nvPr>
        </p:nvSpPr>
        <p:spPr bwMode="auto">
          <a:xfrm>
            <a:off x="3886200" y="0"/>
            <a:ext cx="2971800" cy="4460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defRPr>
            </a:lvl1pPr>
          </a:lstStyle>
          <a:p>
            <a:endParaRPr lang="en-US"/>
          </a:p>
        </p:txBody>
      </p:sp>
      <p:sp>
        <p:nvSpPr>
          <p:cNvPr id="7172" name="Rectangle 4"/>
          <p:cNvSpPr>
            <a:spLocks noGrp="1" noRot="1" noChangeAspect="1" noChangeArrowheads="1" noTextEdit="1"/>
          </p:cNvSpPr>
          <p:nvPr>
            <p:ph type="sldImg" idx="2"/>
          </p:nvPr>
        </p:nvSpPr>
        <p:spPr bwMode="auto">
          <a:xfrm>
            <a:off x="1200150" y="668338"/>
            <a:ext cx="4457700" cy="3343275"/>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914400" y="4235450"/>
            <a:ext cx="5029200" cy="4011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74" name="Rectangle 6"/>
          <p:cNvSpPr>
            <a:spLocks noGrp="1" noChangeArrowheads="1"/>
          </p:cNvSpPr>
          <p:nvPr>
            <p:ph type="ftr" sz="quarter" idx="4"/>
          </p:nvPr>
        </p:nvSpPr>
        <p:spPr bwMode="auto">
          <a:xfrm>
            <a:off x="0" y="8469313"/>
            <a:ext cx="2971800" cy="446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defRPr>
            </a:lvl1pPr>
          </a:lstStyle>
          <a:p>
            <a:endParaRPr lang="en-US"/>
          </a:p>
        </p:txBody>
      </p:sp>
      <p:sp>
        <p:nvSpPr>
          <p:cNvPr id="7175" name="Rectangle 7"/>
          <p:cNvSpPr>
            <a:spLocks noGrp="1" noChangeArrowheads="1"/>
          </p:cNvSpPr>
          <p:nvPr>
            <p:ph type="sldNum" sz="quarter" idx="5"/>
          </p:nvPr>
        </p:nvSpPr>
        <p:spPr bwMode="auto">
          <a:xfrm>
            <a:off x="3886200" y="8469313"/>
            <a:ext cx="2971800" cy="446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defRPr>
            </a:lvl1pPr>
          </a:lstStyle>
          <a:p>
            <a:r>
              <a:rPr lang="en-US"/>
              <a:t>5.</a:t>
            </a:r>
            <a:fld id="{F11D8E3B-D438-49D5-9BFD-2E9215C2F9A4}"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r>
              <a:rPr lang="en-US" smtClean="0"/>
              <a:t>5.</a:t>
            </a:r>
            <a:fld id="{F11D8E3B-D438-49D5-9BFD-2E9215C2F9A4}"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F63BC23C-FF07-41B5-8DD2-6C68F788E26F}" type="slidenum">
              <a:rPr lang="en-US"/>
              <a:pPr/>
              <a:t>17</a:t>
            </a:fld>
            <a:endParaRPr lang="en-US"/>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p:txBody>
          <a:bodyPr/>
          <a:lstStyle/>
          <a:p>
            <a:r>
              <a:rPr lang="en-US" dirty="0"/>
              <a:t>Q1:  5(12) = 60 N; .75 I/Y; 5,000 PMT; CPT PV = -240,867</a:t>
            </a:r>
          </a:p>
          <a:p>
            <a:r>
              <a:rPr lang="en-US" dirty="0"/>
              <a:t>	PV = 5,000(1 – 1 / 1.0075</a:t>
            </a:r>
            <a:r>
              <a:rPr lang="en-US" baseline="30000" dirty="0"/>
              <a:t>60</a:t>
            </a:r>
            <a:r>
              <a:rPr lang="en-US" dirty="0"/>
              <a:t>) / .0075 = 240,867</a:t>
            </a:r>
          </a:p>
          <a:p>
            <a:endParaRPr lang="en-US" dirty="0"/>
          </a:p>
          <a:p>
            <a:endParaRPr lang="en-US" dirty="0"/>
          </a:p>
          <a:p>
            <a:r>
              <a:rPr lang="en-US" dirty="0"/>
              <a:t>Q3: -200,000 PV; .75 I/Y; 5,000 PMT; CPT N = 47.73  (47 months plus partial payment in month 48)</a:t>
            </a:r>
          </a:p>
          <a:p>
            <a:r>
              <a:rPr lang="en-US" dirty="0"/>
              <a:t>	200,000 = 5,000(1 – 1 / 1.0075</a:t>
            </a:r>
            <a:r>
              <a:rPr lang="en-US" baseline="30000" dirty="0"/>
              <a:t>t</a:t>
            </a:r>
            <a:r>
              <a:rPr lang="en-US" dirty="0"/>
              <a:t>) / .0075</a:t>
            </a:r>
          </a:p>
          <a:p>
            <a:r>
              <a:rPr lang="en-US" dirty="0"/>
              <a:t>	.3 = 1 – 1/1.0075</a:t>
            </a:r>
            <a:r>
              <a:rPr lang="en-US" baseline="30000" dirty="0"/>
              <a:t>t</a:t>
            </a:r>
            <a:endParaRPr lang="en-US" dirty="0"/>
          </a:p>
          <a:p>
            <a:r>
              <a:rPr lang="en-US" dirty="0"/>
              <a:t>	1.0075</a:t>
            </a:r>
            <a:r>
              <a:rPr lang="en-US" baseline="30000" dirty="0"/>
              <a:t>t</a:t>
            </a:r>
            <a:r>
              <a:rPr lang="en-US" dirty="0"/>
              <a:t> = 1.428571429</a:t>
            </a:r>
            <a:br>
              <a:rPr lang="en-US" dirty="0"/>
            </a:br>
            <a:r>
              <a:rPr lang="en-US" dirty="0"/>
              <a:t>	t = </a:t>
            </a:r>
            <a:r>
              <a:rPr lang="en-US" dirty="0" err="1"/>
              <a:t>ln</a:t>
            </a:r>
            <a:r>
              <a:rPr lang="en-US" dirty="0"/>
              <a:t>(1.428571429) / </a:t>
            </a:r>
            <a:r>
              <a:rPr lang="en-US" dirty="0" err="1"/>
              <a:t>ln</a:t>
            </a:r>
            <a:r>
              <a:rPr lang="en-US" dirty="0"/>
              <a:t>(1.0075) = 47.73 months</a:t>
            </a:r>
          </a:p>
          <a:p>
            <a:endParaRPr lang="en-US" dirty="0"/>
          </a:p>
          <a:p>
            <a:r>
              <a:rPr lang="en-US" dirty="0"/>
              <a:t>Q4: -200,000 PV; 60 N; .75 I/Y; CPT PMT = 4,151.67</a:t>
            </a:r>
          </a:p>
          <a:p>
            <a:r>
              <a:rPr lang="en-US" dirty="0"/>
              <a:t>	200,000 = C(1 – 1/1.0075</a:t>
            </a:r>
            <a:r>
              <a:rPr lang="en-US" baseline="30000" dirty="0"/>
              <a:t>60</a:t>
            </a:r>
            <a:r>
              <a:rPr lang="en-US" dirty="0"/>
              <a:t>) / .0075</a:t>
            </a:r>
          </a:p>
          <a:p>
            <a:r>
              <a:rPr lang="en-US" dirty="0"/>
              <a:t>	C = 4,151.67</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4B6E9063-982B-4D83-B5F3-3F45A3F5DE8D}" type="slidenum">
              <a:rPr lang="en-US"/>
              <a:pPr/>
              <a:t>18</a:t>
            </a:fld>
            <a:endParaRPr lang="en-US"/>
          </a:p>
        </p:txBody>
      </p:sp>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p:txBody>
          <a:bodyPr/>
          <a:lstStyle/>
          <a:p>
            <a:r>
              <a:rPr lang="en-US" dirty="0"/>
              <a:t>FV = 2000(1.075</a:t>
            </a:r>
            <a:r>
              <a:rPr lang="en-US" baseline="30000" dirty="0"/>
              <a:t>40</a:t>
            </a:r>
            <a:r>
              <a:rPr lang="en-US" dirty="0"/>
              <a:t> – 1)/.075 = 454,513.04</a:t>
            </a:r>
          </a:p>
          <a:p>
            <a:endParaRPr lang="en-US" dirty="0"/>
          </a:p>
          <a:p>
            <a:pPr lvl="1"/>
            <a:r>
              <a:rPr lang="en-US" dirty="0"/>
              <a:t>Remember the sign convention!!!</a:t>
            </a:r>
          </a:p>
          <a:p>
            <a:pPr lvl="1"/>
            <a:r>
              <a:rPr lang="en-US" dirty="0"/>
              <a:t>40 N</a:t>
            </a:r>
          </a:p>
          <a:p>
            <a:pPr lvl="1"/>
            <a:r>
              <a:rPr lang="en-US" dirty="0"/>
              <a:t>7.5 I/Y</a:t>
            </a:r>
          </a:p>
          <a:p>
            <a:pPr lvl="1"/>
            <a:r>
              <a:rPr lang="en-US" dirty="0"/>
              <a:t>-2,000 PMT</a:t>
            </a:r>
          </a:p>
          <a:p>
            <a:pPr lvl="1"/>
            <a:r>
              <a:rPr lang="en-US" dirty="0"/>
              <a:t>CPT FV = 454,513.04</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endParaRPr lang="en-US" sz="2400" dirty="0"/>
          </a:p>
        </p:txBody>
      </p:sp>
      <p:sp>
        <p:nvSpPr>
          <p:cNvPr id="4" name="Slide Number Placeholder 3"/>
          <p:cNvSpPr>
            <a:spLocks noGrp="1"/>
          </p:cNvSpPr>
          <p:nvPr>
            <p:ph type="sldNum" sz="quarter" idx="10"/>
          </p:nvPr>
        </p:nvSpPr>
        <p:spPr/>
        <p:txBody>
          <a:bodyPr/>
          <a:lstStyle/>
          <a:p>
            <a:r>
              <a:rPr lang="en-US" smtClean="0"/>
              <a:t>5.</a:t>
            </a:r>
            <a:fld id="{F11D8E3B-D438-49D5-9BFD-2E9215C2F9A4}" type="slidenum">
              <a:rPr lang="en-US" smtClean="0"/>
              <a:pPr/>
              <a:t>19</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4526980E-9099-4707-A211-7546E9E42311}" type="slidenum">
              <a:rPr lang="en-US"/>
              <a:pPr/>
              <a:t>21</a:t>
            </a:fld>
            <a:endParaRPr lang="en-US"/>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p:txBody>
          <a:bodyPr/>
          <a:lstStyle/>
          <a:p>
            <a:pPr lvl="1"/>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7AAEBEE1-5625-4399-80BF-FE673FE75E40}" type="slidenum">
              <a:rPr lang="en-US"/>
              <a:pPr/>
              <a:t>22</a:t>
            </a:fld>
            <a:endParaRPr lang="en-US"/>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p:txBody>
          <a:bodyPr/>
          <a:lstStyle/>
          <a:p>
            <a:r>
              <a:rPr lang="en-US"/>
              <a:t>If you use the regular annuity formula, the FV will occur at the same time as the last payment.  To get the value at the end of the third period, you have to take it forward one more period.</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D3AAA620-016B-4C5F-9BC0-2BCAAF68BD24}" type="slidenum">
              <a:rPr lang="en-US"/>
              <a:pPr/>
              <a:t>23</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r>
              <a:rPr lang="en-US" dirty="0"/>
              <a:t>Q1: 35(12) = 420 N; 1,000,000 FV; 1 I/Y; CPT PMT = 155.50</a:t>
            </a:r>
          </a:p>
          <a:p>
            <a:r>
              <a:rPr lang="en-US" dirty="0"/>
              <a:t>	1,000,000 = C (1.01</a:t>
            </a:r>
            <a:r>
              <a:rPr lang="en-US" baseline="30000" dirty="0"/>
              <a:t>420</a:t>
            </a:r>
            <a:r>
              <a:rPr lang="en-US" dirty="0"/>
              <a:t> – 1) / .01</a:t>
            </a:r>
          </a:p>
          <a:p>
            <a:r>
              <a:rPr lang="en-US" dirty="0"/>
              <a:t>	C = 155.50</a:t>
            </a:r>
          </a:p>
          <a:p>
            <a:endParaRPr lang="en-US" dirty="0"/>
          </a:p>
          <a:p>
            <a:r>
              <a:rPr lang="en-US" dirty="0"/>
              <a:t>Q2: Set calculator to annuity due and use the same inputs as above. CPT PMT = 153.96</a:t>
            </a:r>
          </a:p>
          <a:p>
            <a:r>
              <a:rPr lang="en-US" dirty="0"/>
              <a:t>	1,000,000 = C[(1.01</a:t>
            </a:r>
            <a:r>
              <a:rPr lang="en-US" baseline="30000" dirty="0"/>
              <a:t>420</a:t>
            </a:r>
            <a:r>
              <a:rPr lang="en-US" dirty="0"/>
              <a:t> – 1) / .01] ( 1.01)</a:t>
            </a:r>
          </a:p>
          <a:p>
            <a:r>
              <a:rPr lang="en-US" dirty="0"/>
              <a:t>	C = 153.96</a:t>
            </a:r>
          </a:p>
          <a:p>
            <a:endParaRPr lang="en-US" dirty="0"/>
          </a:p>
          <a:p>
            <a:r>
              <a:rPr lang="en-US" dirty="0"/>
              <a:t>Q3: PV = 1.50 / .03 = $50</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B3201A44-A9FB-4CE3-B9A9-8B0D609EE221}" type="slidenum">
              <a:rPr lang="en-US" smtClean="0"/>
              <a:pPr/>
              <a:t>26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CDCC9358-DAD0-4F31-BFA9-A7704C67E192}" type="slidenum">
              <a:rPr lang="en-US"/>
              <a:pPr/>
              <a:t>29</a:t>
            </a:fld>
            <a:endParaRPr lang="en-US"/>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r>
              <a:rPr lang="en-US"/>
              <a:t>Where m is the number of compounding periods per year</a:t>
            </a:r>
          </a:p>
          <a:p>
            <a:endParaRPr lang="en-US"/>
          </a:p>
          <a:p>
            <a:r>
              <a:rPr lang="en-US"/>
              <a:t>Using the calculator:</a:t>
            </a:r>
          </a:p>
          <a:p>
            <a:endParaRPr lang="en-US"/>
          </a:p>
          <a:p>
            <a:r>
              <a:rPr lang="en-US"/>
              <a:t>The TI BA-II Plus has an I conversion key that allows for easy conversion between quoted rates and effective rates.</a:t>
            </a:r>
          </a:p>
          <a:p>
            <a:r>
              <a:rPr lang="en-US"/>
              <a:t>2</a:t>
            </a:r>
            <a:r>
              <a:rPr lang="en-US" baseline="30000"/>
              <a:t>nd</a:t>
            </a:r>
            <a:r>
              <a:rPr lang="en-US"/>
              <a:t> I Conv  NOM is the quoted rate down arrow EFF is the effective rate down arrow C/Y is compounding periods per year.  You can compute either the NOM or the EFF by entering the other two pieces of information, then going to the one you wish to compute and pressing CPT.</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887A665B-F178-4CDC-A326-E07C4B9ACD3E}" type="slidenum">
              <a:rPr lang="en-US"/>
              <a:pPr/>
              <a:t>33</a:t>
            </a:fld>
            <a:endParaRPr lang="en-US"/>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r>
              <a:rPr lang="en-US"/>
              <a:t>Point out that the APR is the same in either case, but your effective rate is different.  Ask them which account they should use.</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3201A44-A9FB-4CE3-B9A9-8B0D609EE221}" type="slidenum">
              <a:rPr lang="en-US" smtClean="0"/>
              <a:pPr/>
              <a:t>34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Ask them to figure out what the FV of an annuity is.</a:t>
            </a:r>
            <a:endParaRPr lang="en-US" dirty="0"/>
          </a:p>
        </p:txBody>
      </p:sp>
      <p:sp>
        <p:nvSpPr>
          <p:cNvPr id="4" name="Slide Number Placeholder 3"/>
          <p:cNvSpPr>
            <a:spLocks noGrp="1"/>
          </p:cNvSpPr>
          <p:nvPr>
            <p:ph type="sldNum" sz="quarter" idx="10"/>
          </p:nvPr>
        </p:nvSpPr>
        <p:spPr/>
        <p:txBody>
          <a:bodyPr/>
          <a:lstStyle/>
          <a:p>
            <a:r>
              <a:rPr lang="en-US" smtClean="0"/>
              <a:t>5.</a:t>
            </a:r>
            <a:fld id="{F11D8E3B-D438-49D5-9BFD-2E9215C2F9A4}" type="slidenum">
              <a:rPr lang="en-US" smtClean="0"/>
              <a:pPr/>
              <a:t>6</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92292CD7-5FDD-4086-A44E-DA0CEEC07CC1}" type="slidenum">
              <a:rPr lang="en-US"/>
              <a:pPr/>
              <a:t>36</a:t>
            </a:fld>
            <a:endParaRPr lang="en-US"/>
          </a:p>
        </p:txBody>
      </p:sp>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p:txBody>
          <a:bodyPr/>
          <a:lstStyle/>
          <a:p>
            <a:r>
              <a:rPr lang="en-US" dirty="0"/>
              <a:t>Remind students that rates are quoted on an annual basis.  The given numbers are APRs, not daily or semiannual </a:t>
            </a:r>
            <a:r>
              <a:rPr lang="en-US" dirty="0" smtClean="0"/>
              <a:t>rates.</a:t>
            </a:r>
          </a:p>
          <a:p>
            <a:pPr lvl="1"/>
            <a:r>
              <a:rPr lang="en-US" sz="2400" dirty="0" smtClean="0"/>
              <a:t>First account:</a:t>
            </a:r>
          </a:p>
          <a:p>
            <a:pPr lvl="2"/>
            <a:r>
              <a:rPr lang="en-US" sz="2000" dirty="0" smtClean="0"/>
              <a:t>EAR = (1 + .0525/365)</a:t>
            </a:r>
            <a:r>
              <a:rPr lang="en-US" sz="2000" baseline="30000" dirty="0" smtClean="0"/>
              <a:t>365</a:t>
            </a:r>
            <a:r>
              <a:rPr lang="en-US" sz="2000" dirty="0" smtClean="0"/>
              <a:t> – 1 = 5.39%</a:t>
            </a:r>
          </a:p>
          <a:p>
            <a:pPr lvl="1"/>
            <a:r>
              <a:rPr lang="en-US" sz="2400" dirty="0" smtClean="0"/>
              <a:t>Second account:</a:t>
            </a:r>
          </a:p>
          <a:p>
            <a:pPr lvl="2"/>
            <a:r>
              <a:rPr lang="en-US" sz="2000" dirty="0" smtClean="0"/>
              <a:t>EAR = (1 + .053/2)</a:t>
            </a:r>
            <a:r>
              <a:rPr lang="en-US" sz="2000" baseline="30000" dirty="0" smtClean="0"/>
              <a:t>2</a:t>
            </a:r>
            <a:r>
              <a:rPr lang="en-US" sz="2000" dirty="0" smtClean="0"/>
              <a:t> – 1 = 5.37%</a:t>
            </a:r>
          </a:p>
          <a:p>
            <a:endParaRPr lang="en-US" dirty="0"/>
          </a:p>
          <a:p>
            <a:pPr>
              <a:lnSpc>
                <a:spcPct val="90000"/>
              </a:lnSpc>
            </a:pPr>
            <a:r>
              <a:rPr lang="en-US" sz="2800" dirty="0" smtClean="0"/>
              <a:t>Let’s verify the choice.  Suppose you invest $100 in each account. How much will you have in each account in one year?</a:t>
            </a:r>
          </a:p>
          <a:p>
            <a:pPr lvl="1">
              <a:lnSpc>
                <a:spcPct val="90000"/>
              </a:lnSpc>
            </a:pPr>
            <a:r>
              <a:rPr lang="en-US" sz="2400" dirty="0" smtClean="0"/>
              <a:t>First Account:</a:t>
            </a:r>
          </a:p>
          <a:p>
            <a:pPr lvl="2">
              <a:lnSpc>
                <a:spcPct val="90000"/>
              </a:lnSpc>
            </a:pPr>
            <a:r>
              <a:rPr lang="en-US" sz="2000" dirty="0" smtClean="0"/>
              <a:t>Daily rate = .0525 / 365 = .00014383562</a:t>
            </a:r>
          </a:p>
          <a:p>
            <a:pPr lvl="2">
              <a:lnSpc>
                <a:spcPct val="90000"/>
              </a:lnSpc>
            </a:pPr>
            <a:r>
              <a:rPr lang="en-US" sz="2000" dirty="0" smtClean="0"/>
              <a:t>FV = 100(1.00014383562)</a:t>
            </a:r>
            <a:r>
              <a:rPr lang="en-US" sz="2000" baseline="30000" dirty="0" smtClean="0"/>
              <a:t>365</a:t>
            </a:r>
            <a:r>
              <a:rPr lang="en-US" sz="2000" dirty="0" smtClean="0"/>
              <a:t> = 105.39</a:t>
            </a:r>
          </a:p>
          <a:p>
            <a:pPr lvl="1">
              <a:lnSpc>
                <a:spcPct val="90000"/>
              </a:lnSpc>
            </a:pPr>
            <a:r>
              <a:rPr lang="en-US" sz="2400" dirty="0" smtClean="0"/>
              <a:t>Second Account:</a:t>
            </a:r>
          </a:p>
          <a:p>
            <a:pPr lvl="2">
              <a:lnSpc>
                <a:spcPct val="90000"/>
              </a:lnSpc>
            </a:pPr>
            <a:r>
              <a:rPr lang="en-US" sz="2000" dirty="0" smtClean="0"/>
              <a:t>Semiannual rate = .0539 / 2 = .0265</a:t>
            </a:r>
          </a:p>
          <a:p>
            <a:pPr lvl="2">
              <a:lnSpc>
                <a:spcPct val="90000"/>
              </a:lnSpc>
            </a:pPr>
            <a:r>
              <a:rPr lang="en-US" sz="2000" dirty="0" smtClean="0"/>
              <a:t>FV = 100(1.0265)</a:t>
            </a:r>
            <a:r>
              <a:rPr lang="en-US" sz="2000" baseline="30000" dirty="0" smtClean="0"/>
              <a:t>2</a:t>
            </a:r>
            <a:r>
              <a:rPr lang="en-US" sz="2000" dirty="0" smtClean="0"/>
              <a:t> = 105.37</a:t>
            </a:r>
          </a:p>
          <a:p>
            <a:pPr>
              <a:lnSpc>
                <a:spcPct val="90000"/>
              </a:lnSpc>
            </a:pPr>
            <a:r>
              <a:rPr lang="en-US" sz="2800" dirty="0" smtClean="0"/>
              <a:t>You have more money in the first account.</a:t>
            </a:r>
            <a:endParaRPr lang="en-US" sz="2800"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58AFD84E-EF8E-4BFA-9AF3-DD3EA452059B}" type="slidenum">
              <a:rPr lang="en-US"/>
              <a:pPr/>
              <a:t>38</a:t>
            </a:fld>
            <a:endParaRPr lang="en-US"/>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r>
              <a:rPr lang="en-US" dirty="0"/>
              <a:t>On the calculator: 2</a:t>
            </a:r>
            <a:r>
              <a:rPr lang="en-US" baseline="30000" dirty="0"/>
              <a:t>nd</a:t>
            </a:r>
            <a:r>
              <a:rPr lang="en-US" dirty="0"/>
              <a:t> I </a:t>
            </a:r>
            <a:r>
              <a:rPr lang="en-US" dirty="0" err="1"/>
              <a:t>conv</a:t>
            </a:r>
            <a:r>
              <a:rPr lang="en-US" dirty="0"/>
              <a:t> down arrow 12 EFF Enter down arrow 12 C/Y Enter down arrow CPT NOM</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4C95770D-EC0D-4724-BB73-496461C37B83}" type="slidenum">
              <a:rPr lang="en-US"/>
              <a:pPr/>
              <a:t>39</a:t>
            </a:fld>
            <a:endParaRPr lang="en-US"/>
          </a:p>
        </p:txBody>
      </p:sp>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p:txBody>
          <a:bodyPr/>
          <a:lstStyle/>
          <a:p>
            <a:pPr lvl="1"/>
            <a:r>
              <a:rPr lang="en-US" sz="1200" dirty="0" smtClean="0"/>
              <a:t>Monthly rate = .169 / 12 = .01408333333</a:t>
            </a:r>
          </a:p>
          <a:p>
            <a:pPr lvl="1"/>
            <a:r>
              <a:rPr lang="en-US" sz="1200" dirty="0" smtClean="0"/>
              <a:t>Number of months = 2(12) = 24</a:t>
            </a:r>
          </a:p>
          <a:p>
            <a:pPr lvl="1"/>
            <a:r>
              <a:rPr lang="en-US" sz="1200" dirty="0" smtClean="0"/>
              <a:t>3,500 = C[1 – (1 / 1.01408333333)</a:t>
            </a:r>
            <a:r>
              <a:rPr lang="en-US" sz="1200" baseline="30000" dirty="0" smtClean="0"/>
              <a:t>24</a:t>
            </a:r>
            <a:r>
              <a:rPr lang="en-US" sz="1200" dirty="0" smtClean="0"/>
              <a:t>] / .01408333333</a:t>
            </a:r>
          </a:p>
          <a:p>
            <a:pPr lvl="1"/>
            <a:r>
              <a:rPr lang="en-US" sz="1200" dirty="0" smtClean="0"/>
              <a:t>C = 172.88</a:t>
            </a:r>
          </a:p>
          <a:p>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9FE4864B-690B-4B07-A94C-CF8027CEDA39}" type="slidenum">
              <a:rPr lang="en-US"/>
              <a:pPr/>
              <a:t>40</a:t>
            </a:fld>
            <a:endParaRPr lang="en-US"/>
          </a:p>
        </p:txBody>
      </p:sp>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p:txBody>
          <a:bodyPr/>
          <a:lstStyle/>
          <a:p>
            <a:pPr lvl="1"/>
            <a:r>
              <a:rPr lang="en-US" sz="1200" dirty="0" smtClean="0"/>
              <a:t>Monthly rate = .09 / 12 = .0075</a:t>
            </a:r>
          </a:p>
          <a:p>
            <a:pPr lvl="1"/>
            <a:r>
              <a:rPr lang="en-US" sz="1200" dirty="0" smtClean="0"/>
              <a:t>Number of months = 35(12) = 420</a:t>
            </a:r>
          </a:p>
          <a:p>
            <a:pPr lvl="1"/>
            <a:r>
              <a:rPr lang="en-US" sz="1200" dirty="0" smtClean="0"/>
              <a:t>FV = 50[1.0075</a:t>
            </a:r>
            <a:r>
              <a:rPr lang="en-US" sz="1200" baseline="30000" dirty="0" smtClean="0"/>
              <a:t>420</a:t>
            </a:r>
            <a:r>
              <a:rPr lang="en-US" sz="1200" dirty="0" smtClean="0"/>
              <a:t> – 1] / .0075 = 147,089.22</a:t>
            </a:r>
          </a:p>
          <a:p>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921973E5-90C0-4BDF-9497-66D5C339C0FE}" type="slidenum">
              <a:rPr lang="en-US"/>
              <a:pPr/>
              <a:t>41</a:t>
            </a:fld>
            <a:endParaRPr lang="en-US"/>
          </a:p>
        </p:txBody>
      </p:sp>
      <p:sp>
        <p:nvSpPr>
          <p:cNvPr id="108546" name="Rectangle 2"/>
          <p:cNvSpPr>
            <a:spLocks noGrp="1" noRot="1" noChangeAspect="1" noChangeArrowheads="1" noTextEdit="1"/>
          </p:cNvSpPr>
          <p:nvPr>
            <p:ph type="sldImg"/>
          </p:nvPr>
        </p:nvSpPr>
        <p:spPr>
          <a:ln/>
        </p:spPr>
      </p:sp>
      <p:sp>
        <p:nvSpPr>
          <p:cNvPr id="108547" name="Rectangle 3"/>
          <p:cNvSpPr>
            <a:spLocks noGrp="1" noChangeArrowheads="1"/>
          </p:cNvSpPr>
          <p:nvPr>
            <p:ph type="body" idx="1"/>
          </p:nvPr>
        </p:nvSpPr>
        <p:spPr/>
        <p:txBody>
          <a:bodyPr/>
          <a:lstStyle/>
          <a:p>
            <a:pPr lvl="1"/>
            <a:r>
              <a:rPr lang="en-US" sz="1200" dirty="0" smtClean="0"/>
              <a:t>Daily rate = .055 / 365 = .00015068493</a:t>
            </a:r>
          </a:p>
          <a:p>
            <a:pPr lvl="1"/>
            <a:r>
              <a:rPr lang="en-US" sz="1200" dirty="0" smtClean="0"/>
              <a:t>Number of days = 3(365) = 1,095</a:t>
            </a:r>
          </a:p>
          <a:p>
            <a:pPr lvl="1"/>
            <a:r>
              <a:rPr lang="en-US" sz="1200" dirty="0" smtClean="0"/>
              <a:t>FV = 15,000 / (1.00015068493)</a:t>
            </a:r>
            <a:r>
              <a:rPr lang="en-US" sz="1200" baseline="30000" dirty="0" smtClean="0"/>
              <a:t>1095</a:t>
            </a:r>
            <a:r>
              <a:rPr lang="en-US" sz="1200" dirty="0" smtClean="0"/>
              <a:t> = 12,718.56</a:t>
            </a:r>
            <a:endParaRPr lang="en-US" sz="1200"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FA9B59DE-21C2-4A1D-8456-A5C80AB4675E}" type="slidenum">
              <a:rPr lang="en-US"/>
              <a:pPr/>
              <a:t>43</a:t>
            </a:fld>
            <a:endParaRPr 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dirty="0"/>
              <a:t>APR = period rate * # of compounding periods per year</a:t>
            </a:r>
          </a:p>
          <a:p>
            <a:r>
              <a:rPr lang="en-US" dirty="0"/>
              <a:t>EAR is the rate we earn (or pay) after we account for compounding</a:t>
            </a:r>
          </a:p>
          <a:p>
            <a:r>
              <a:rPr lang="en-US" dirty="0"/>
              <a:t>We should use the EAR to compare alternatives</a:t>
            </a:r>
          </a:p>
          <a:p>
            <a:r>
              <a:rPr lang="en-US" dirty="0"/>
              <a:t>We need the period rate and we have to use the APR to get it</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55D1FC74-22A1-4BDC-85E6-840B5FF66A05}" type="slidenum">
              <a:rPr lang="en-US"/>
              <a:pPr/>
              <a:t>44</a:t>
            </a:fld>
            <a:endParaRPr lang="en-US"/>
          </a:p>
        </p:txBody>
      </p:sp>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p:txBody>
          <a:bodyPr/>
          <a:lstStyle/>
          <a:p>
            <a:r>
              <a:rPr lang="en-US" dirty="0" smtClean="0"/>
              <a:t>Remind students that the value of an investment is the present value of expected future cash flows.</a:t>
            </a:r>
          </a:p>
          <a:p>
            <a:endParaRPr lang="en-US" dirty="0" smtClean="0"/>
          </a:p>
          <a:p>
            <a:pPr lvl="1"/>
            <a:r>
              <a:rPr lang="en-US" sz="2400" dirty="0" smtClean="0"/>
              <a:t>PV = 10,000 / 1.07 = 9,345.79</a:t>
            </a:r>
            <a:endParaRPr lang="en-US" sz="2400"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5000=c*PVAF(4,8%)</a:t>
            </a:r>
            <a:endParaRPr lang="en-US" dirty="0"/>
          </a:p>
        </p:txBody>
      </p:sp>
      <p:sp>
        <p:nvSpPr>
          <p:cNvPr id="4" name="Slide Number Placeholder 3"/>
          <p:cNvSpPr>
            <a:spLocks noGrp="1"/>
          </p:cNvSpPr>
          <p:nvPr>
            <p:ph type="sldNum" sz="quarter" idx="10"/>
          </p:nvPr>
        </p:nvSpPr>
        <p:spPr/>
        <p:txBody>
          <a:bodyPr/>
          <a:lstStyle/>
          <a:p>
            <a:fld id="{B3201A44-A9FB-4CE3-B9A9-8B0D609EE221}" type="slidenum">
              <a:rPr lang="en-US" smtClean="0"/>
              <a:pPr/>
              <a:t>47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DDD2EA5F-E22A-4AFD-A8E9-C9BE26F7A57B}" type="slidenum">
              <a:rPr lang="en-US"/>
              <a:pPr/>
              <a:t>51</a:t>
            </a:fld>
            <a:endParaRPr lang="en-US"/>
          </a:p>
        </p:txBody>
      </p:sp>
      <p:sp>
        <p:nvSpPr>
          <p:cNvPr id="133122" name="Rectangle 2"/>
          <p:cNvSpPr>
            <a:spLocks noGrp="1" noRot="1" noChangeAspect="1" noChangeArrowheads="1" noTextEdit="1"/>
          </p:cNvSpPr>
          <p:nvPr>
            <p:ph type="sldImg"/>
          </p:nvPr>
        </p:nvSpPr>
        <p:spPr>
          <a:ln/>
        </p:spPr>
      </p:sp>
      <p:sp>
        <p:nvSpPr>
          <p:cNvPr id="133123" name="Rectangle 3"/>
          <p:cNvSpPr>
            <a:spLocks noGrp="1" noChangeArrowheads="1"/>
          </p:cNvSpPr>
          <p:nvPr>
            <p:ph type="body" idx="1"/>
          </p:nvPr>
        </p:nvSpPr>
        <p:spPr/>
        <p:txBody>
          <a:bodyPr/>
          <a:lstStyle/>
          <a:p>
            <a:r>
              <a:rPr lang="en-US"/>
              <a:t>The monthly payment is $506.91.</a:t>
            </a:r>
          </a:p>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B66B928D-B1B2-4368-B743-C4F0D97F307F}" type="slidenum">
              <a:rPr lang="en-US"/>
              <a:pPr/>
              <a:t>8</a:t>
            </a:fld>
            <a:endParaRPr lang="en-US"/>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p:txBody>
          <a:bodyPr/>
          <a:lstStyle/>
          <a:p>
            <a:pPr lvl="1"/>
            <a:endParaRPr lang="en-US" sz="240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7F4CD21D-CF48-4011-A71A-5C2E0DFA1307}" type="slidenum">
              <a:rPr lang="en-US"/>
              <a:pPr/>
              <a:t>9</a:t>
            </a:fld>
            <a:endParaRPr 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p:txBody>
          <a:bodyPr/>
          <a:lstStyle/>
          <a:p>
            <a:r>
              <a:rPr lang="en-US" dirty="0"/>
              <a:t>Calculator</a:t>
            </a:r>
          </a:p>
          <a:p>
            <a:r>
              <a:rPr lang="en-US" dirty="0"/>
              <a:t>PMT = 5,000; N = 25*12 = 300; I/Y = .75; CPT PV = 595,808</a:t>
            </a:r>
          </a:p>
          <a:p>
            <a:endParaRPr lang="en-US" dirty="0"/>
          </a:p>
          <a:p>
            <a:r>
              <a:rPr lang="en-US" dirty="0" smtClean="0"/>
              <a:t>Formula</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E8216451-33E6-4430-B928-9D1FF1737FC1}" type="slidenum">
              <a:rPr lang="en-US"/>
              <a:pPr/>
              <a:t>11</a:t>
            </a:fld>
            <a:endParaRPr lang="en-US"/>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p:txBody>
          <a:bodyPr/>
          <a:lstStyle/>
          <a:p>
            <a:pPr lvl="1"/>
            <a:endParaRPr lang="en-US" sz="240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16F7316E-6485-4F43-9B44-48B471F3B2DD}" type="slidenum">
              <a:rPr lang="en-US"/>
              <a:pPr/>
              <a:t>12</a:t>
            </a:fld>
            <a:endParaRPr lang="en-US"/>
          </a:p>
        </p:txBody>
      </p:sp>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p:txBody>
          <a:bodyPr/>
          <a:lstStyle/>
          <a:p>
            <a:endParaRPr lang="en-US" dirty="0"/>
          </a:p>
          <a:p>
            <a:r>
              <a:rPr lang="en-US" dirty="0"/>
              <a:t>This is an excellent opportunity to talk about credit card debt and the problems that can develop if it is not handled properly.  Many students don’t understand how it works and it is never discussed.  This is something that students can take away from the class, even if they aren’t finance majors.</a:t>
            </a:r>
          </a:p>
          <a:p>
            <a:pPr>
              <a:lnSpc>
                <a:spcPct val="90000"/>
              </a:lnSpc>
            </a:pPr>
            <a:r>
              <a:rPr lang="en-US" sz="2800" dirty="0" smtClean="0"/>
              <a:t>Start with the equation and remember your logs.</a:t>
            </a:r>
          </a:p>
          <a:p>
            <a:pPr lvl="1">
              <a:lnSpc>
                <a:spcPct val="90000"/>
              </a:lnSpc>
            </a:pPr>
            <a:r>
              <a:rPr lang="en-US" sz="2400" dirty="0" smtClean="0"/>
              <a:t>1,000 = 20(1 – 1/1.015</a:t>
            </a:r>
            <a:r>
              <a:rPr lang="en-US" sz="2400" baseline="30000" dirty="0" smtClean="0"/>
              <a:t>t</a:t>
            </a:r>
            <a:r>
              <a:rPr lang="en-US" sz="2400" dirty="0" smtClean="0"/>
              <a:t>) / .015</a:t>
            </a:r>
          </a:p>
          <a:p>
            <a:pPr lvl="1">
              <a:lnSpc>
                <a:spcPct val="90000"/>
              </a:lnSpc>
            </a:pPr>
            <a:r>
              <a:rPr lang="en-US" sz="2400" dirty="0" smtClean="0"/>
              <a:t>.75 = 1 – 1 / 1.015</a:t>
            </a:r>
            <a:r>
              <a:rPr lang="en-US" sz="2400" baseline="30000" dirty="0" smtClean="0"/>
              <a:t>t</a:t>
            </a:r>
            <a:endParaRPr lang="en-US" sz="2400" dirty="0" smtClean="0"/>
          </a:p>
          <a:p>
            <a:pPr lvl="1">
              <a:lnSpc>
                <a:spcPct val="90000"/>
              </a:lnSpc>
            </a:pPr>
            <a:r>
              <a:rPr lang="en-US" sz="2400" dirty="0" smtClean="0"/>
              <a:t>1 / 1.015</a:t>
            </a:r>
            <a:r>
              <a:rPr lang="en-US" sz="2400" baseline="30000" dirty="0" smtClean="0"/>
              <a:t>t</a:t>
            </a:r>
            <a:r>
              <a:rPr lang="en-US" sz="2400" dirty="0" smtClean="0"/>
              <a:t> = .25</a:t>
            </a:r>
          </a:p>
          <a:p>
            <a:pPr lvl="1">
              <a:lnSpc>
                <a:spcPct val="90000"/>
              </a:lnSpc>
            </a:pPr>
            <a:r>
              <a:rPr lang="en-US" sz="2400" dirty="0" smtClean="0"/>
              <a:t>1 / .25 = 1.015</a:t>
            </a:r>
            <a:r>
              <a:rPr lang="en-US" sz="2400" baseline="30000" dirty="0" smtClean="0"/>
              <a:t>t</a:t>
            </a:r>
            <a:endParaRPr lang="en-US" sz="2400" dirty="0" smtClean="0"/>
          </a:p>
          <a:p>
            <a:pPr lvl="1">
              <a:lnSpc>
                <a:spcPct val="90000"/>
              </a:lnSpc>
            </a:pPr>
            <a:r>
              <a:rPr lang="en-US" sz="2400" dirty="0" smtClean="0"/>
              <a:t>t = </a:t>
            </a:r>
            <a:r>
              <a:rPr lang="en-US" sz="2400" dirty="0" err="1" smtClean="0"/>
              <a:t>ln</a:t>
            </a:r>
            <a:r>
              <a:rPr lang="en-US" sz="2400" dirty="0" smtClean="0"/>
              <a:t>(1/.25) / </a:t>
            </a:r>
            <a:r>
              <a:rPr lang="en-US" sz="2400" dirty="0" err="1" smtClean="0"/>
              <a:t>ln</a:t>
            </a:r>
            <a:r>
              <a:rPr lang="en-US" sz="2400" dirty="0" smtClean="0"/>
              <a:t>(1.015) = 93.111 months = 7.76 years</a:t>
            </a:r>
          </a:p>
          <a:p>
            <a:pPr>
              <a:lnSpc>
                <a:spcPct val="90000"/>
              </a:lnSpc>
            </a:pPr>
            <a:r>
              <a:rPr lang="en-US" sz="2800" dirty="0" smtClean="0"/>
              <a:t>And this is only if you don’t charge anything more on the card!</a:t>
            </a:r>
          </a:p>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28DECCA0-589A-4409-B0BF-E97826EF977A}" type="slidenum">
              <a:rPr lang="en-US"/>
              <a:pPr/>
              <a:t>13</a:t>
            </a:fld>
            <a:endParaRPr lang="en-US"/>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p:txBody>
          <a:bodyPr/>
          <a:lstStyle/>
          <a:p>
            <a:pPr lvl="1"/>
            <a:endParaRPr lang="en-US" sz="1200"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208D1B65-B0C3-4B62-BE2A-11D5BD27A7AE}" type="slidenum">
              <a:rPr lang="en-US"/>
              <a:pPr/>
              <a:t>14</a:t>
            </a:fld>
            <a:endParaRPr lang="en-US"/>
          </a:p>
        </p:txBody>
      </p:sp>
      <p:sp>
        <p:nvSpPr>
          <p:cNvPr id="105474" name="Rectangle 2"/>
          <p:cNvSpPr>
            <a:spLocks noGrp="1" noRot="1" noChangeAspect="1" noChangeArrowheads="1" noTextEdit="1"/>
          </p:cNvSpPr>
          <p:nvPr>
            <p:ph type="sldImg"/>
          </p:nvPr>
        </p:nvSpPr>
        <p:spPr>
          <a:ln/>
        </p:spPr>
      </p:sp>
      <p:sp>
        <p:nvSpPr>
          <p:cNvPr id="105475" name="Rectangle 3"/>
          <p:cNvSpPr>
            <a:spLocks noGrp="1" noChangeArrowheads="1"/>
          </p:cNvSpPr>
          <p:nvPr>
            <p:ph type="body" idx="1"/>
          </p:nvPr>
        </p:nvSpPr>
        <p:spPr/>
        <p:txBody>
          <a:bodyPr/>
          <a:lstStyle/>
          <a:p>
            <a:pPr lvl="1"/>
            <a:r>
              <a:rPr lang="en-US" sz="1200" dirty="0" smtClean="0"/>
              <a:t>Sign convention matters!!!</a:t>
            </a:r>
          </a:p>
          <a:p>
            <a:pPr lvl="1"/>
            <a:r>
              <a:rPr lang="en-US" sz="1200" dirty="0" smtClean="0"/>
              <a:t>60 N</a:t>
            </a:r>
          </a:p>
          <a:p>
            <a:pPr lvl="1"/>
            <a:r>
              <a:rPr lang="en-US" sz="1200" dirty="0" smtClean="0"/>
              <a:t>10,000 PV</a:t>
            </a:r>
          </a:p>
          <a:p>
            <a:pPr lvl="1"/>
            <a:r>
              <a:rPr lang="en-US" sz="1200" dirty="0" smtClean="0"/>
              <a:t>-207.58 PMT</a:t>
            </a:r>
          </a:p>
          <a:p>
            <a:pPr lvl="1"/>
            <a:r>
              <a:rPr lang="en-US" sz="1200" dirty="0" smtClean="0"/>
              <a:t>CPT I/Y = .75%</a:t>
            </a:r>
          </a:p>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5.</a:t>
            </a:r>
            <a:fld id="{1EA41500-06C8-4FF7-9223-50B0DF533EDC}" type="slidenum">
              <a:rPr lang="en-US"/>
              <a:pPr/>
              <a:t>16</a:t>
            </a:fld>
            <a:endParaRPr lang="en-US"/>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p:txBody>
          <a:bodyPr/>
          <a:lstStyle/>
          <a:p>
            <a:r>
              <a:rPr lang="en-US"/>
              <a:t>Other calculators also have a key that allows you to switch between Beg/End.</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5B9CF421-99FC-40AC-B332-9A377777D13E}" type="slidenum">
              <a:rPr lang="en-US" smtClean="0"/>
              <a:pPr/>
              <a:t>‹#›</a:t>
            </a:fld>
            <a:endParaRPr lang="en-US"/>
          </a:p>
        </p:txBody>
      </p:sp>
      <p:sp>
        <p:nvSpPr>
          <p:cNvPr id="13" name="Rectangle 71"/>
          <p:cNvSpPr>
            <a:spLocks noChangeArrowheads="1"/>
          </p:cNvSpPr>
          <p:nvPr userDrawn="1"/>
        </p:nvSpPr>
        <p:spPr bwMode="auto">
          <a:xfrm>
            <a:off x="4572000" y="457200"/>
            <a:ext cx="4572000" cy="2215991"/>
          </a:xfrm>
          <a:prstGeom prst="rect">
            <a:avLst/>
          </a:prstGeom>
          <a:noFill/>
          <a:ln w="9525">
            <a:noFill/>
            <a:miter lim="800000"/>
            <a:headEnd type="none" w="sm" len="sm"/>
            <a:tailEnd type="none" w="sm" len="sm"/>
          </a:ln>
          <a:effectLst/>
        </p:spPr>
        <p:txBody>
          <a:bodyPr>
            <a:spAutoFit/>
            <a:flatTx/>
          </a:bodyPr>
          <a:lstStyle/>
          <a:p>
            <a:pPr algn="ctr" eaLnBrk="1" hangingPunct="1"/>
            <a:r>
              <a:rPr lang="en-US" sz="12000" i="1" dirty="0">
                <a:solidFill>
                  <a:schemeClr val="accent2"/>
                </a:solidFill>
                <a:effectLst>
                  <a:outerShdw blurRad="38100" dist="38100" dir="2700000" algn="tl">
                    <a:srgbClr val="000000"/>
                  </a:outerShdw>
                </a:effectLst>
                <a:latin typeface="Times New Roman" pitchFamily="18" charset="0"/>
              </a:rPr>
              <a:t>6</a:t>
            </a:r>
            <a:r>
              <a:rPr lang="en-US" sz="12000" i="1">
                <a:solidFill>
                  <a:schemeClr val="accent2"/>
                </a:solidFill>
                <a:effectLst>
                  <a:outerShdw blurRad="38100" dist="38100" dir="2700000" algn="tl">
                    <a:srgbClr val="000000"/>
                  </a:outerShdw>
                </a:effectLst>
                <a:latin typeface="Times New Roman" pitchFamily="18" charset="0"/>
              </a:rPr>
              <a:t/>
            </a:r>
            <a:br>
              <a:rPr lang="en-US" sz="12000" i="1">
                <a:solidFill>
                  <a:schemeClr val="accent2"/>
                </a:solidFill>
                <a:effectLst>
                  <a:outerShdw blurRad="38100" dist="38100" dir="2700000" algn="tl">
                    <a:srgbClr val="000000"/>
                  </a:outerShdw>
                </a:effectLst>
                <a:latin typeface="Times New Roman" pitchFamily="18" charset="0"/>
              </a:rPr>
            </a:b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7E6B440-60D3-4F8C-8296-831C4BE7DF4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23969AB-1299-412C-9BA7-3219C177BE3A}"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1FD775F-7AE5-4A66-B1E2-B24BAA647342}"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1F0C316-95FF-4923-970F-516E93D9860D}"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5268482-469B-4C2C-AD9D-516FD3AA495D}"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CD4CA1C-263A-4302-B032-FB07F72063C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B737769-0C6B-498D-971A-FD62036A7627}"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1B4B867E-8AF1-4028-BECF-D0991F84816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66EB911-0CEE-437D-9099-ACD1A215856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67E4739-BC6E-4D62-B584-00822713CAB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53B98D3-6031-4E00-A8E3-59E41C81EC27}" type="slidenum">
              <a:rPr lang="en-US" smtClean="0"/>
              <a:pPr/>
              <a:t>‹#›</a:t>
            </a:fld>
            <a:endParaRPr lang="en-US"/>
          </a:p>
        </p:txBody>
      </p:sp>
      <p:sp>
        <p:nvSpPr>
          <p:cNvPr id="11" name="Rectangle 72"/>
          <p:cNvSpPr>
            <a:spLocks noChangeArrowheads="1"/>
          </p:cNvSpPr>
          <p:nvPr userDrawn="1"/>
        </p:nvSpPr>
        <p:spPr bwMode="auto">
          <a:xfrm>
            <a:off x="0" y="0"/>
            <a:ext cx="571500" cy="6835775"/>
          </a:xfrm>
          <a:prstGeom prst="rect">
            <a:avLst/>
          </a:prstGeom>
          <a:solidFill>
            <a:schemeClr val="bg1"/>
          </a:solidFill>
          <a:ln w="9525">
            <a:solidFill>
              <a:schemeClr val="bg1"/>
            </a:solidFill>
            <a:miter lim="800000"/>
            <a:headEnd/>
            <a:tailEnd/>
          </a:ln>
          <a:effec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iming>
    <p:tnLst>
      <p:par>
        <p:cTn id="1" dur="indefinite" restart="never" nodeType="tmRoot"/>
      </p:par>
    </p:tnLst>
  </p:timing>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package" Target="../embeddings/Microsoft_Office_Excel_Worksheet1.xlsx"/><Relationship Id="rId4" Type="http://schemas.openxmlformats.org/officeDocument/2006/relationships/hyperlink" Target="annuity.xlsx"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oleObject" Target="../embeddings/Microsoft_Office_Excel_97-2003_Worksheet1.xls"/><Relationship Id="rId4" Type="http://schemas.openxmlformats.org/officeDocument/2006/relationships/hyperlink" Target="slide26.xlsx"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oleObject" Target="../embeddings/oleObject3.bin"/></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6.xml"/><Relationship Id="rId1" Type="http://schemas.openxmlformats.org/officeDocument/2006/relationships/vmlDrawing" Target="../drawings/vmlDrawing6.v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7.v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oleObject" Target="../embeddings/oleObject6.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oleObject" Target="../embeddings/Microsoft_Office_Excel_97-2003_Worksheet2.xls"/><Relationship Id="rId2" Type="http://schemas.openxmlformats.org/officeDocument/2006/relationships/slideLayout" Target="../slideLayouts/slideLayout2.xml"/><Relationship Id="rId1" Type="http://schemas.openxmlformats.org/officeDocument/2006/relationships/vmlDrawing" Target="../drawings/vmlDrawing9.vml"/></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oleObject" Target="../embeddings/Microsoft_Office_Excel_97-2003_Worksheet3.xls"/></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www.bankrate.com/"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12.wmf"/></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idx="1"/>
          </p:nvPr>
        </p:nvSpPr>
        <p:spPr/>
        <p:txBody>
          <a:bodyPr/>
          <a:lstStyle/>
          <a:p>
            <a:r>
              <a:rPr lang="en-US" sz="2800" dirty="0"/>
              <a:t>Annuity – finite series of equal payments that occur at regular intervals</a:t>
            </a:r>
          </a:p>
          <a:p>
            <a:pPr lvl="1"/>
            <a:r>
              <a:rPr lang="en-US" sz="2400" dirty="0"/>
              <a:t>If the first payment occurs at the end of the period, it is called an ordinary annuity</a:t>
            </a:r>
          </a:p>
          <a:p>
            <a:pPr lvl="1"/>
            <a:r>
              <a:rPr lang="en-US" sz="2400" dirty="0"/>
              <a:t>If the first payment occurs at the beginning of the period, it is called an annuity due</a:t>
            </a:r>
          </a:p>
          <a:p>
            <a:r>
              <a:rPr lang="en-US" sz="2800" dirty="0"/>
              <a:t>Perpetuity – infinite series of equal payments</a:t>
            </a:r>
          </a:p>
        </p:txBody>
      </p:sp>
      <p:sp>
        <p:nvSpPr>
          <p:cNvPr id="6" name="Slide Number Placeholder 5"/>
          <p:cNvSpPr>
            <a:spLocks noGrp="1"/>
          </p:cNvSpPr>
          <p:nvPr>
            <p:ph type="sldNum" sz="quarter" idx="12"/>
          </p:nvPr>
        </p:nvSpPr>
        <p:spPr/>
        <p:txBody>
          <a:bodyPr/>
          <a:lstStyle/>
          <a:p>
            <a:fld id="{9F767B0C-3D1E-4FF6-8F08-672392AF4799}" type="slidenum">
              <a:rPr lang="en-US"/>
              <a:pPr/>
              <a:t>0</a:t>
            </a:fld>
            <a:endParaRPr lang="en-US"/>
          </a:p>
        </p:txBody>
      </p:sp>
      <p:sp>
        <p:nvSpPr>
          <p:cNvPr id="38914" name="Rectangle 2"/>
          <p:cNvSpPr>
            <a:spLocks noGrp="1" noChangeArrowheads="1"/>
          </p:cNvSpPr>
          <p:nvPr>
            <p:ph type="title"/>
          </p:nvPr>
        </p:nvSpPr>
        <p:spPr/>
        <p:txBody>
          <a:bodyPr>
            <a:normAutofit fontScale="90000"/>
          </a:bodyPr>
          <a:lstStyle/>
          <a:p>
            <a:r>
              <a:rPr lang="en-US"/>
              <a:t>Annuities and Perpetuities Defined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 calcmode="lin" valueType="num">
                                      <p:cBhvr additive="base">
                                        <p:cTn id="7" dur="500" fill="hold"/>
                                        <p:tgtEl>
                                          <p:spTgt spid="389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891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8915">
                                            <p:txEl>
                                              <p:pRg st="1" end="1"/>
                                            </p:txEl>
                                          </p:spTgt>
                                        </p:tgtEl>
                                        <p:attrNameLst>
                                          <p:attrName>style.visibility</p:attrName>
                                        </p:attrNameLst>
                                      </p:cBhvr>
                                      <p:to>
                                        <p:strVal val="visible"/>
                                      </p:to>
                                    </p:set>
                                    <p:anim calcmode="lin" valueType="num">
                                      <p:cBhvr additive="base">
                                        <p:cTn id="11" dur="500" fill="hold"/>
                                        <p:tgtEl>
                                          <p:spTgt spid="3891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8915">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8915">
                                            <p:txEl>
                                              <p:pRg st="2" end="2"/>
                                            </p:txEl>
                                          </p:spTgt>
                                        </p:tgtEl>
                                        <p:attrNameLst>
                                          <p:attrName>style.visibility</p:attrName>
                                        </p:attrNameLst>
                                      </p:cBhvr>
                                      <p:to>
                                        <p:strVal val="visible"/>
                                      </p:to>
                                    </p:set>
                                    <p:anim calcmode="lin" valueType="num">
                                      <p:cBhvr additive="base">
                                        <p:cTn id="15" dur="500" fill="hold"/>
                                        <p:tgtEl>
                                          <p:spTgt spid="38915">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891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8915">
                                            <p:txEl>
                                              <p:pRg st="3" end="3"/>
                                            </p:txEl>
                                          </p:spTgt>
                                        </p:tgtEl>
                                        <p:attrNameLst>
                                          <p:attrName>style.visibility</p:attrName>
                                        </p:attrNameLst>
                                      </p:cBhvr>
                                      <p:to>
                                        <p:strVal val="visible"/>
                                      </p:to>
                                    </p:set>
                                    <p:anim calcmode="lin" valueType="num">
                                      <p:cBhvr additive="base">
                                        <p:cTn id="21" dur="500" fill="hold"/>
                                        <p:tgtEl>
                                          <p:spTgt spid="38915">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891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idx="1"/>
          </p:nvPr>
        </p:nvSpPr>
        <p:spPr>
          <a:xfrm>
            <a:off x="815975" y="1371600"/>
            <a:ext cx="8020050" cy="4530725"/>
          </a:xfrm>
        </p:spPr>
        <p:txBody>
          <a:bodyPr/>
          <a:lstStyle/>
          <a:p>
            <a:r>
              <a:rPr lang="en-US" sz="2800" dirty="0"/>
              <a:t>You know the payment amount for a loan and you want to know how much was borrowed.  Do you compute a present value or a future value?</a:t>
            </a:r>
          </a:p>
          <a:p>
            <a:r>
              <a:rPr lang="en-US" sz="2800" dirty="0"/>
              <a:t>You want to receive 5,000 per month in retirement.  If you can earn .75% per month and you expect to need the income for 25 years, how much do you need to have in your account at retirement?</a:t>
            </a:r>
          </a:p>
        </p:txBody>
      </p:sp>
      <p:sp>
        <p:nvSpPr>
          <p:cNvPr id="6" name="Slide Number Placeholder 5"/>
          <p:cNvSpPr>
            <a:spLocks noGrp="1"/>
          </p:cNvSpPr>
          <p:nvPr>
            <p:ph type="sldNum" sz="quarter" idx="12"/>
          </p:nvPr>
        </p:nvSpPr>
        <p:spPr/>
        <p:txBody>
          <a:bodyPr/>
          <a:lstStyle/>
          <a:p>
            <a:fld id="{440258D0-4CDB-427E-A982-75B1DAAFA156}" type="slidenum">
              <a:rPr lang="en-US"/>
              <a:pPr/>
              <a:t>9</a:t>
            </a:fld>
            <a:endParaRPr lang="en-US"/>
          </a:p>
        </p:txBody>
      </p:sp>
      <p:sp>
        <p:nvSpPr>
          <p:cNvPr id="48130" name="Rectangle 2"/>
          <p:cNvSpPr>
            <a:spLocks noGrp="1" noChangeArrowheads="1"/>
          </p:cNvSpPr>
          <p:nvPr>
            <p:ph type="title"/>
          </p:nvPr>
        </p:nvSpPr>
        <p:spPr/>
        <p:txBody>
          <a:bodyPr/>
          <a:lstStyle/>
          <a:p>
            <a:r>
              <a:rPr lang="en-US" dirty="0" smtClean="0"/>
              <a:t>Questions: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8131">
                                            <p:txEl>
                                              <p:pRg st="1" end="1"/>
                                            </p:txEl>
                                          </p:spTgt>
                                        </p:tgtEl>
                                        <p:attrNameLst>
                                          <p:attrName>style.visibility</p:attrName>
                                        </p:attrNameLst>
                                      </p:cBhvr>
                                      <p:to>
                                        <p:strVal val="visible"/>
                                      </p:to>
                                    </p:set>
                                    <p:anim calcmode="lin" valueType="num">
                                      <p:cBhvr additive="base">
                                        <p:cTn id="7" dur="500" fill="hold"/>
                                        <p:tgtEl>
                                          <p:spTgt spid="48131">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8131">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3"/>
          <p:cNvSpPr>
            <a:spLocks noGrp="1"/>
          </p:cNvSpPr>
          <p:nvPr>
            <p:ph type="sldNum" sz="quarter" idx="10"/>
          </p:nvPr>
        </p:nvSpPr>
        <p:spPr/>
        <p:txBody>
          <a:bodyPr lIns="98764" tIns="49382" rIns="98764" bIns="49382"/>
          <a:lstStyle/>
          <a:p>
            <a:fld id="{A3FDA3D0-EEC9-4CDB-8FCC-EC77EBF252CD}" type="slidenum">
              <a:rPr lang="en-US"/>
              <a:pPr/>
              <a:t>10</a:t>
            </a:fld>
            <a:endParaRPr lang="en-US"/>
          </a:p>
        </p:txBody>
      </p:sp>
      <p:sp>
        <p:nvSpPr>
          <p:cNvPr id="58371" name="Rectangle 3"/>
          <p:cNvSpPr>
            <a:spLocks noGrp="1" noChangeArrowheads="1"/>
          </p:cNvSpPr>
          <p:nvPr>
            <p:ph type="body" idx="1"/>
          </p:nvPr>
        </p:nvSpPr>
        <p:spPr>
          <a:xfrm>
            <a:off x="381000" y="2332037"/>
            <a:ext cx="8229600" cy="4525963"/>
          </a:xfrm>
        </p:spPr>
        <p:txBody>
          <a:bodyPr lIns="98764" tIns="49382" rIns="98764" bIns="49382"/>
          <a:lstStyle/>
          <a:p>
            <a:pPr>
              <a:buNone/>
            </a:pPr>
            <a:r>
              <a:rPr lang="en-US" dirty="0" smtClean="0"/>
              <a:t>	What </a:t>
            </a:r>
            <a:r>
              <a:rPr lang="en-US" dirty="0"/>
              <a:t>is the difference in value between a 50-year bond and the perpetual bond offering $100 </a:t>
            </a:r>
            <a:r>
              <a:rPr lang="en-US" dirty="0" smtClean="0"/>
              <a:t>cash flows </a:t>
            </a:r>
            <a:r>
              <a:rPr lang="en-US" dirty="0"/>
              <a:t>when interest rates are 10%?</a:t>
            </a:r>
          </a:p>
        </p:txBody>
      </p:sp>
      <p:sp>
        <p:nvSpPr>
          <p:cNvPr id="4" name="TextBox 3"/>
          <p:cNvSpPr txBox="1"/>
          <p:nvPr/>
        </p:nvSpPr>
        <p:spPr>
          <a:xfrm>
            <a:off x="685800" y="381000"/>
            <a:ext cx="7848600" cy="1077218"/>
          </a:xfrm>
          <a:prstGeom prst="rect">
            <a:avLst/>
          </a:prstGeom>
          <a:noFill/>
        </p:spPr>
        <p:txBody>
          <a:bodyPr wrap="square" rtlCol="0">
            <a:spAutoFit/>
          </a:bodyPr>
          <a:lstStyle/>
          <a:p>
            <a:r>
              <a:rPr lang="en-US" sz="3200" dirty="0" smtClean="0"/>
              <a:t>The difference in value between a long Annuity and a Perpetuity</a:t>
            </a:r>
            <a:endParaRPr lang="en-US" sz="3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idx="1"/>
          </p:nvPr>
        </p:nvSpPr>
        <p:spPr/>
        <p:txBody>
          <a:bodyPr/>
          <a:lstStyle/>
          <a:p>
            <a:r>
              <a:rPr lang="en-US" sz="2800" dirty="0"/>
              <a:t>Suppose you want to borrow $20,000 for a new car. You can borrow at 8% per year, compounded monthly (8/12 = .66667% per month). If you take a 4 year loan, what is your monthly payment</a:t>
            </a:r>
            <a:r>
              <a:rPr lang="en-US" sz="2800" dirty="0" smtClean="0"/>
              <a:t>?</a:t>
            </a:r>
            <a:endParaRPr lang="en-US" sz="2800" dirty="0"/>
          </a:p>
        </p:txBody>
      </p:sp>
      <p:sp>
        <p:nvSpPr>
          <p:cNvPr id="6" name="Slide Number Placeholder 5"/>
          <p:cNvSpPr>
            <a:spLocks noGrp="1"/>
          </p:cNvSpPr>
          <p:nvPr>
            <p:ph type="sldNum" sz="quarter" idx="12"/>
          </p:nvPr>
        </p:nvSpPr>
        <p:spPr/>
        <p:txBody>
          <a:bodyPr/>
          <a:lstStyle/>
          <a:p>
            <a:fld id="{82ED8043-ABE9-494C-AF6A-D1C6DE518E55}" type="slidenum">
              <a:rPr lang="en-US"/>
              <a:pPr/>
              <a:t>11</a:t>
            </a:fld>
            <a:endParaRPr lang="en-US"/>
          </a:p>
        </p:txBody>
      </p:sp>
      <p:sp>
        <p:nvSpPr>
          <p:cNvPr id="50178" name="Rectangle 2"/>
          <p:cNvSpPr>
            <a:spLocks noGrp="1" noChangeArrowheads="1"/>
          </p:cNvSpPr>
          <p:nvPr>
            <p:ph type="title"/>
          </p:nvPr>
        </p:nvSpPr>
        <p:spPr/>
        <p:txBody>
          <a:bodyPr/>
          <a:lstStyle/>
          <a:p>
            <a:r>
              <a:rPr lang="en-US" dirty="0"/>
              <a:t>Finding the Payment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idx="1"/>
          </p:nvPr>
        </p:nvSpPr>
        <p:spPr>
          <a:xfrm>
            <a:off x="815975" y="1793875"/>
            <a:ext cx="8020050" cy="4530725"/>
          </a:xfrm>
        </p:spPr>
        <p:txBody>
          <a:bodyPr/>
          <a:lstStyle/>
          <a:p>
            <a:pPr>
              <a:lnSpc>
                <a:spcPct val="90000"/>
              </a:lnSpc>
            </a:pPr>
            <a:r>
              <a:rPr lang="en-US" sz="2800" dirty="0" smtClean="0"/>
              <a:t>You ran a little short on your spring break vacation, so you put $1,000 on your credit card. You can only afford to make the minimum payment of $20 per month. The interest rate on the credit card is 1.5 percent per month. How long will you need to pay off the $1,000?</a:t>
            </a:r>
          </a:p>
        </p:txBody>
      </p:sp>
      <p:sp>
        <p:nvSpPr>
          <p:cNvPr id="6" name="Slide Number Placeholder 5"/>
          <p:cNvSpPr>
            <a:spLocks noGrp="1"/>
          </p:cNvSpPr>
          <p:nvPr>
            <p:ph type="sldNum" sz="quarter" idx="12"/>
          </p:nvPr>
        </p:nvSpPr>
        <p:spPr/>
        <p:txBody>
          <a:bodyPr/>
          <a:lstStyle/>
          <a:p>
            <a:fld id="{341206DA-C474-4D07-9591-C558F397E02B}" type="slidenum">
              <a:rPr lang="en-US"/>
              <a:pPr/>
              <a:t>12</a:t>
            </a:fld>
            <a:endParaRPr lang="en-US"/>
          </a:p>
        </p:txBody>
      </p:sp>
      <p:sp>
        <p:nvSpPr>
          <p:cNvPr id="52226" name="Rectangle 2"/>
          <p:cNvSpPr>
            <a:spLocks noGrp="1" noChangeArrowheads="1"/>
          </p:cNvSpPr>
          <p:nvPr>
            <p:ph type="title"/>
          </p:nvPr>
        </p:nvSpPr>
        <p:spPr>
          <a:xfrm>
            <a:off x="609600" y="304800"/>
            <a:ext cx="8534400" cy="914400"/>
          </a:xfrm>
        </p:spPr>
        <p:txBody>
          <a:bodyPr>
            <a:normAutofit fontScale="90000"/>
          </a:bodyPr>
          <a:lstStyle/>
          <a:p>
            <a:r>
              <a:rPr lang="en-US" dirty="0"/>
              <a:t>Finding the Number of Payments –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noChangeArrowheads="1"/>
          </p:cNvSpPr>
          <p:nvPr>
            <p:ph idx="1"/>
          </p:nvPr>
        </p:nvSpPr>
        <p:spPr>
          <a:xfrm>
            <a:off x="815975" y="1793875"/>
            <a:ext cx="8020050" cy="4530725"/>
          </a:xfrm>
        </p:spPr>
        <p:txBody>
          <a:bodyPr/>
          <a:lstStyle/>
          <a:p>
            <a:r>
              <a:rPr lang="en-US" sz="2800" dirty="0"/>
              <a:t>Suppose you borrow $2,000 at 5% and you are going to make annual payments of $734.42. How long before you pay off the loan</a:t>
            </a:r>
            <a:r>
              <a:rPr lang="en-US" sz="2800" dirty="0" smtClean="0"/>
              <a:t>?</a:t>
            </a:r>
            <a:endParaRPr lang="en-US" sz="2800" dirty="0"/>
          </a:p>
        </p:txBody>
      </p:sp>
      <p:sp>
        <p:nvSpPr>
          <p:cNvPr id="6" name="Slide Number Placeholder 5"/>
          <p:cNvSpPr>
            <a:spLocks noGrp="1"/>
          </p:cNvSpPr>
          <p:nvPr>
            <p:ph type="sldNum" sz="quarter" idx="12"/>
          </p:nvPr>
        </p:nvSpPr>
        <p:spPr/>
        <p:txBody>
          <a:bodyPr/>
          <a:lstStyle/>
          <a:p>
            <a:fld id="{D729689B-2146-46E8-8443-2A0DA9F2DDA5}" type="slidenum">
              <a:rPr lang="en-US"/>
              <a:pPr/>
              <a:t>13</a:t>
            </a:fld>
            <a:endParaRPr lang="en-US"/>
          </a:p>
        </p:txBody>
      </p:sp>
      <p:sp>
        <p:nvSpPr>
          <p:cNvPr id="53250" name="Rectangle 2"/>
          <p:cNvSpPr>
            <a:spLocks noGrp="1" noChangeArrowheads="1"/>
          </p:cNvSpPr>
          <p:nvPr>
            <p:ph type="title"/>
          </p:nvPr>
        </p:nvSpPr>
        <p:spPr>
          <a:xfrm>
            <a:off x="609600" y="304800"/>
            <a:ext cx="8534400" cy="914400"/>
          </a:xfrm>
        </p:spPr>
        <p:txBody>
          <a:bodyPr>
            <a:normAutofit fontScale="90000"/>
          </a:bodyPr>
          <a:lstStyle/>
          <a:p>
            <a:r>
              <a:rPr lang="en-US"/>
              <a:t>Finding the Number of Payments – Another Example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Grp="1" noChangeArrowheads="1"/>
          </p:cNvSpPr>
          <p:nvPr>
            <p:ph idx="1"/>
          </p:nvPr>
        </p:nvSpPr>
        <p:spPr>
          <a:xfrm>
            <a:off x="815975" y="1447800"/>
            <a:ext cx="8020050" cy="4530725"/>
          </a:xfrm>
        </p:spPr>
        <p:txBody>
          <a:bodyPr/>
          <a:lstStyle/>
          <a:p>
            <a:r>
              <a:rPr lang="en-US" sz="2800" dirty="0"/>
              <a:t>Suppose you borrow $10,000 from your parents to buy a car.  You agree to pay $207.58 per month for 60 months.  What is the monthly interest rate</a:t>
            </a:r>
            <a:r>
              <a:rPr lang="en-US" sz="2800" dirty="0" smtClean="0"/>
              <a:t>?</a:t>
            </a:r>
            <a:endParaRPr lang="en-US" sz="2800" dirty="0"/>
          </a:p>
        </p:txBody>
      </p:sp>
      <p:sp>
        <p:nvSpPr>
          <p:cNvPr id="6" name="Slide Number Placeholder 5"/>
          <p:cNvSpPr>
            <a:spLocks noGrp="1"/>
          </p:cNvSpPr>
          <p:nvPr>
            <p:ph type="sldNum" sz="quarter" idx="12"/>
          </p:nvPr>
        </p:nvSpPr>
        <p:spPr/>
        <p:txBody>
          <a:bodyPr/>
          <a:lstStyle/>
          <a:p>
            <a:fld id="{5C9E674E-FE6E-420B-B60A-4C98EDBB7DD4}" type="slidenum">
              <a:rPr lang="en-US"/>
              <a:pPr/>
              <a:t>14</a:t>
            </a:fld>
            <a:endParaRPr lang="en-US"/>
          </a:p>
        </p:txBody>
      </p:sp>
      <p:sp>
        <p:nvSpPr>
          <p:cNvPr id="56322" name="Rectangle 2"/>
          <p:cNvSpPr>
            <a:spLocks noGrp="1" noChangeArrowheads="1"/>
          </p:cNvSpPr>
          <p:nvPr>
            <p:ph type="title"/>
          </p:nvPr>
        </p:nvSpPr>
        <p:spPr/>
        <p:txBody>
          <a:bodyPr/>
          <a:lstStyle/>
          <a:p>
            <a:r>
              <a:rPr lang="en-US"/>
              <a:t>Finding the Rate</a:t>
            </a:r>
          </a:p>
        </p:txBody>
      </p:sp>
      <p:graphicFrame>
        <p:nvGraphicFramePr>
          <p:cNvPr id="7" name="Object 6">
            <a:hlinkClick r:id="rId4" action="ppaction://hlinkfile"/>
          </p:cNvPr>
          <p:cNvGraphicFramePr>
            <a:graphicFrameLocks noChangeAspect="1"/>
          </p:cNvGraphicFramePr>
          <p:nvPr/>
        </p:nvGraphicFramePr>
        <p:xfrm>
          <a:off x="3505200" y="3581400"/>
          <a:ext cx="1811866" cy="1528762"/>
        </p:xfrm>
        <a:graphic>
          <a:graphicData uri="http://schemas.openxmlformats.org/presentationml/2006/ole">
            <p:oleObj spid="_x0000_s56325" name="Worksheet" showAsIcon="1" r:id="rId5" imgW="914400" imgH="771480" progId="Excel.Sheet.12">
              <p:embed/>
            </p:oleObj>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idx="1"/>
          </p:nvPr>
        </p:nvSpPr>
        <p:spPr>
          <a:xfrm>
            <a:off x="815975" y="1676400"/>
            <a:ext cx="8020050" cy="4530725"/>
          </a:xfrm>
        </p:spPr>
        <p:txBody>
          <a:bodyPr/>
          <a:lstStyle/>
          <a:p>
            <a:r>
              <a:rPr lang="en-US" sz="2400"/>
              <a:t>Trial and Error Process</a:t>
            </a:r>
          </a:p>
          <a:p>
            <a:pPr lvl="1"/>
            <a:r>
              <a:rPr lang="en-US" sz="2200"/>
              <a:t>Choose an interest rate and compute the PV of the payments based on this rate</a:t>
            </a:r>
          </a:p>
          <a:p>
            <a:pPr lvl="1"/>
            <a:r>
              <a:rPr lang="en-US" sz="2200"/>
              <a:t>Compare the computed PV with the actual loan amount</a:t>
            </a:r>
          </a:p>
          <a:p>
            <a:pPr lvl="1"/>
            <a:r>
              <a:rPr lang="en-US" sz="2200"/>
              <a:t>If the computed PV &gt; loan amount, then the interest rate is too low</a:t>
            </a:r>
          </a:p>
          <a:p>
            <a:pPr lvl="1"/>
            <a:r>
              <a:rPr lang="en-US" sz="2200"/>
              <a:t>If the computed PV &lt; loan amount, then the interest rate is too high</a:t>
            </a:r>
          </a:p>
          <a:p>
            <a:pPr lvl="1"/>
            <a:r>
              <a:rPr lang="en-US" sz="2200"/>
              <a:t>Adjust the rate and repeat the process until the computed PV and the loan amount are equal</a:t>
            </a:r>
          </a:p>
        </p:txBody>
      </p:sp>
      <p:sp>
        <p:nvSpPr>
          <p:cNvPr id="6" name="Slide Number Placeholder 5"/>
          <p:cNvSpPr>
            <a:spLocks noGrp="1"/>
          </p:cNvSpPr>
          <p:nvPr>
            <p:ph type="sldNum" sz="quarter" idx="12"/>
          </p:nvPr>
        </p:nvSpPr>
        <p:spPr/>
        <p:txBody>
          <a:bodyPr/>
          <a:lstStyle/>
          <a:p>
            <a:fld id="{6C7F921F-D2E3-4CE7-B474-AE032C05A5A6}" type="slidenum">
              <a:rPr lang="en-US"/>
              <a:pPr/>
              <a:t>15</a:t>
            </a:fld>
            <a:endParaRPr lang="en-US"/>
          </a:p>
        </p:txBody>
      </p:sp>
      <p:sp>
        <p:nvSpPr>
          <p:cNvPr id="57346" name="Rectangle 2"/>
          <p:cNvSpPr>
            <a:spLocks noGrp="1" noChangeArrowheads="1"/>
          </p:cNvSpPr>
          <p:nvPr>
            <p:ph type="title"/>
          </p:nvPr>
        </p:nvSpPr>
        <p:spPr>
          <a:xfrm>
            <a:off x="609600" y="228600"/>
            <a:ext cx="8534400" cy="914400"/>
          </a:xfrm>
        </p:spPr>
        <p:txBody>
          <a:bodyPr>
            <a:normAutofit fontScale="90000"/>
          </a:bodyPr>
          <a:lstStyle/>
          <a:p>
            <a:r>
              <a:rPr lang="en-US"/>
              <a:t>Annuity – Finding the Rate Without a Financial Calculator</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idx="1"/>
          </p:nvPr>
        </p:nvSpPr>
        <p:spPr>
          <a:xfrm>
            <a:off x="815975" y="1447800"/>
            <a:ext cx="8020050" cy="4530725"/>
          </a:xfrm>
        </p:spPr>
        <p:txBody>
          <a:bodyPr/>
          <a:lstStyle/>
          <a:p>
            <a:pPr>
              <a:lnSpc>
                <a:spcPct val="90000"/>
              </a:lnSpc>
            </a:pPr>
            <a:r>
              <a:rPr lang="en-US" sz="2800" dirty="0"/>
              <a:t>You can use the </a:t>
            </a:r>
            <a:r>
              <a:rPr lang="en-US" sz="2800" dirty="0" smtClean="0"/>
              <a:t>PMT or CF </a:t>
            </a:r>
            <a:r>
              <a:rPr lang="en-US" sz="2800" dirty="0"/>
              <a:t>key </a:t>
            </a:r>
            <a:r>
              <a:rPr lang="en-US" sz="2800" dirty="0" smtClean="0"/>
              <a:t>on a financial calculator </a:t>
            </a:r>
            <a:r>
              <a:rPr lang="en-US" sz="2800" dirty="0"/>
              <a:t>for the equal payment</a:t>
            </a:r>
          </a:p>
          <a:p>
            <a:pPr>
              <a:lnSpc>
                <a:spcPct val="90000"/>
              </a:lnSpc>
            </a:pPr>
            <a:r>
              <a:rPr lang="en-US" sz="2800" dirty="0"/>
              <a:t>The sign convention still </a:t>
            </a:r>
            <a:r>
              <a:rPr lang="en-US" sz="2800" dirty="0" smtClean="0"/>
              <a:t>holds</a:t>
            </a:r>
          </a:p>
          <a:p>
            <a:pPr>
              <a:lnSpc>
                <a:spcPct val="90000"/>
              </a:lnSpc>
              <a:buNone/>
            </a:pPr>
            <a:endParaRPr lang="en-US" sz="2800" dirty="0" smtClean="0"/>
          </a:p>
          <a:p>
            <a:pPr>
              <a:lnSpc>
                <a:spcPct val="90000"/>
              </a:lnSpc>
              <a:buNone/>
            </a:pPr>
            <a:r>
              <a:rPr lang="en-US" sz="2800" dirty="0" smtClean="0"/>
              <a:t>In Excel: </a:t>
            </a:r>
          </a:p>
          <a:p>
            <a:pPr>
              <a:lnSpc>
                <a:spcPct val="90000"/>
              </a:lnSpc>
              <a:buNone/>
            </a:pPr>
            <a:endParaRPr lang="en-US" sz="2800" dirty="0" smtClean="0"/>
          </a:p>
          <a:p>
            <a:pPr>
              <a:lnSpc>
                <a:spcPct val="90000"/>
              </a:lnSpc>
              <a:buNone/>
            </a:pPr>
            <a:endParaRPr lang="en-US" sz="2800" dirty="0"/>
          </a:p>
        </p:txBody>
      </p:sp>
      <p:sp>
        <p:nvSpPr>
          <p:cNvPr id="6" name="Slide Number Placeholder 5"/>
          <p:cNvSpPr>
            <a:spLocks noGrp="1"/>
          </p:cNvSpPr>
          <p:nvPr>
            <p:ph type="sldNum" sz="quarter" idx="12"/>
          </p:nvPr>
        </p:nvSpPr>
        <p:spPr/>
        <p:txBody>
          <a:bodyPr/>
          <a:lstStyle/>
          <a:p>
            <a:fld id="{8A114252-CC77-4F59-A491-BA45E5E26D55}" type="slidenum">
              <a:rPr lang="en-US"/>
              <a:pPr/>
              <a:t>16</a:t>
            </a:fld>
            <a:endParaRPr lang="en-US"/>
          </a:p>
        </p:txBody>
      </p:sp>
      <p:sp>
        <p:nvSpPr>
          <p:cNvPr id="39938" name="Rectangle 2"/>
          <p:cNvSpPr>
            <a:spLocks noGrp="1" noChangeArrowheads="1"/>
          </p:cNvSpPr>
          <p:nvPr>
            <p:ph type="title"/>
          </p:nvPr>
        </p:nvSpPr>
        <p:spPr/>
        <p:txBody>
          <a:bodyPr/>
          <a:lstStyle/>
          <a:p>
            <a:r>
              <a:rPr lang="en-US"/>
              <a:t>Annuities and the Calculator</a:t>
            </a:r>
          </a:p>
        </p:txBody>
      </p:sp>
      <p:graphicFrame>
        <p:nvGraphicFramePr>
          <p:cNvPr id="7" name="Object 6">
            <a:hlinkClick r:id="rId4" action="ppaction://hlinkfile"/>
          </p:cNvPr>
          <p:cNvGraphicFramePr>
            <a:graphicFrameLocks noChangeAspect="1"/>
          </p:cNvGraphicFramePr>
          <p:nvPr/>
        </p:nvGraphicFramePr>
        <p:xfrm>
          <a:off x="4038600" y="3276600"/>
          <a:ext cx="1721555" cy="1452562"/>
        </p:xfrm>
        <a:graphic>
          <a:graphicData uri="http://schemas.openxmlformats.org/presentationml/2006/ole">
            <p:oleObj spid="_x0000_s234498" name="Worksheet" showAsIcon="1" r:id="rId5" imgW="914400" imgH="771480" progId="Excel.Sheet.8">
              <p:embed/>
            </p:oleObj>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3"/>
          <p:cNvSpPr>
            <a:spLocks noGrp="1" noChangeArrowheads="1"/>
          </p:cNvSpPr>
          <p:nvPr>
            <p:ph idx="1"/>
          </p:nvPr>
        </p:nvSpPr>
        <p:spPr>
          <a:xfrm>
            <a:off x="815975" y="1447800"/>
            <a:ext cx="8020050" cy="4530725"/>
          </a:xfrm>
        </p:spPr>
        <p:txBody>
          <a:bodyPr/>
          <a:lstStyle/>
          <a:p>
            <a:r>
              <a:rPr lang="en-US" sz="2400" dirty="0"/>
              <a:t>You want to receive $5,000 per month for the next 5 years.  How much would you need to deposit today if you can earn .75% per month?</a:t>
            </a:r>
          </a:p>
          <a:p>
            <a:r>
              <a:rPr lang="en-US" sz="2400" dirty="0" smtClean="0"/>
              <a:t>Suppose </a:t>
            </a:r>
            <a:r>
              <a:rPr lang="en-US" sz="2400" dirty="0"/>
              <a:t>you have $200,000 to deposit and can earn .75% per month.</a:t>
            </a:r>
          </a:p>
          <a:p>
            <a:pPr lvl="1"/>
            <a:r>
              <a:rPr lang="en-US" sz="2200" dirty="0"/>
              <a:t>How many months could you receive the $5,000 payment?</a:t>
            </a:r>
          </a:p>
          <a:p>
            <a:pPr lvl="1"/>
            <a:r>
              <a:rPr lang="en-US" sz="2200" dirty="0"/>
              <a:t>How much could you receive every month for 5 years?</a:t>
            </a:r>
          </a:p>
        </p:txBody>
      </p:sp>
      <p:sp>
        <p:nvSpPr>
          <p:cNvPr id="6" name="Slide Number Placeholder 5"/>
          <p:cNvSpPr>
            <a:spLocks noGrp="1"/>
          </p:cNvSpPr>
          <p:nvPr>
            <p:ph type="sldNum" sz="quarter" idx="12"/>
          </p:nvPr>
        </p:nvSpPr>
        <p:spPr/>
        <p:txBody>
          <a:bodyPr/>
          <a:lstStyle/>
          <a:p>
            <a:fld id="{095147EE-F143-4779-86E0-921733FF0BEC}" type="slidenum">
              <a:rPr lang="en-US"/>
              <a:pPr/>
              <a:t>17</a:t>
            </a:fld>
            <a:endParaRPr lang="en-US"/>
          </a:p>
        </p:txBody>
      </p:sp>
      <p:sp>
        <p:nvSpPr>
          <p:cNvPr id="62466" name="Rectangle 2"/>
          <p:cNvSpPr>
            <a:spLocks noGrp="1" noChangeArrowheads="1"/>
          </p:cNvSpPr>
          <p:nvPr>
            <p:ph type="title"/>
          </p:nvPr>
        </p:nvSpPr>
        <p:spPr/>
        <p:txBody>
          <a:bodyPr/>
          <a:lstStyle/>
          <a:p>
            <a:r>
              <a:rPr lang="en-US" dirty="0" smtClean="0"/>
              <a:t>Some more questions: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2467">
                                            <p:txEl>
                                              <p:pRg st="1" end="1"/>
                                            </p:txEl>
                                          </p:spTgt>
                                        </p:tgtEl>
                                        <p:attrNameLst>
                                          <p:attrName>style.visibility</p:attrName>
                                        </p:attrNameLst>
                                      </p:cBhvr>
                                      <p:to>
                                        <p:strVal val="visible"/>
                                      </p:to>
                                    </p:set>
                                    <p:anim calcmode="lin" valueType="num">
                                      <p:cBhvr additive="base">
                                        <p:cTn id="7" dur="500" fill="hold"/>
                                        <p:tgtEl>
                                          <p:spTgt spid="6246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2467">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2467">
                                            <p:txEl>
                                              <p:pRg st="2" end="2"/>
                                            </p:txEl>
                                          </p:spTgt>
                                        </p:tgtEl>
                                        <p:attrNameLst>
                                          <p:attrName>style.visibility</p:attrName>
                                        </p:attrNameLst>
                                      </p:cBhvr>
                                      <p:to>
                                        <p:strVal val="visible"/>
                                      </p:to>
                                    </p:set>
                                    <p:anim calcmode="lin" valueType="num">
                                      <p:cBhvr additive="base">
                                        <p:cTn id="11" dur="500" fill="hold"/>
                                        <p:tgtEl>
                                          <p:spTgt spid="62467">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24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62467">
                                            <p:txEl>
                                              <p:pRg st="3" end="3"/>
                                            </p:txEl>
                                          </p:spTgt>
                                        </p:tgtEl>
                                        <p:attrNameLst>
                                          <p:attrName>style.visibility</p:attrName>
                                        </p:attrNameLst>
                                      </p:cBhvr>
                                      <p:to>
                                        <p:strVal val="visible"/>
                                      </p:to>
                                    </p:set>
                                    <p:anim calcmode="lin" valueType="num">
                                      <p:cBhvr additive="base">
                                        <p:cTn id="17" dur="500" fill="hold"/>
                                        <p:tgtEl>
                                          <p:spTgt spid="62467">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246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noChangeArrowheads="1"/>
          </p:cNvSpPr>
          <p:nvPr>
            <p:ph idx="1"/>
          </p:nvPr>
        </p:nvSpPr>
        <p:spPr/>
        <p:txBody>
          <a:bodyPr/>
          <a:lstStyle/>
          <a:p>
            <a:r>
              <a:rPr lang="en-US" dirty="0"/>
              <a:t>Suppose you begin saving for your retirement by depositing $2,000 per year in an IRA. If the interest rate is 7.5%, how much will you have in 40 years?</a:t>
            </a:r>
          </a:p>
          <a:p>
            <a:pPr>
              <a:buFont typeface="Wingdings" pitchFamily="2" charset="2"/>
              <a:buNone/>
            </a:pPr>
            <a:endParaRPr lang="en-US" dirty="0"/>
          </a:p>
        </p:txBody>
      </p:sp>
      <p:sp>
        <p:nvSpPr>
          <p:cNvPr id="6" name="Slide Number Placeholder 5"/>
          <p:cNvSpPr>
            <a:spLocks noGrp="1"/>
          </p:cNvSpPr>
          <p:nvPr>
            <p:ph type="sldNum" sz="quarter" idx="12"/>
          </p:nvPr>
        </p:nvSpPr>
        <p:spPr/>
        <p:txBody>
          <a:bodyPr/>
          <a:lstStyle/>
          <a:p>
            <a:fld id="{5858B187-937E-4808-800B-F97D71DB03F7}" type="slidenum">
              <a:rPr lang="en-US"/>
              <a:pPr/>
              <a:t>18</a:t>
            </a:fld>
            <a:endParaRPr lang="en-US"/>
          </a:p>
        </p:txBody>
      </p:sp>
      <p:sp>
        <p:nvSpPr>
          <p:cNvPr id="64514" name="Rectangle 2"/>
          <p:cNvSpPr>
            <a:spLocks noGrp="1" noChangeArrowheads="1"/>
          </p:cNvSpPr>
          <p:nvPr>
            <p:ph type="title"/>
          </p:nvPr>
        </p:nvSpPr>
        <p:spPr/>
        <p:txBody>
          <a:bodyPr/>
          <a:lstStyle/>
          <a:p>
            <a:r>
              <a:rPr lang="en-US"/>
              <a:t>Future Values for Annuities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1027"/>
          <p:cNvSpPr>
            <a:spLocks noGrp="1" noChangeArrowheads="1"/>
          </p:cNvSpPr>
          <p:nvPr>
            <p:ph idx="1"/>
          </p:nvPr>
        </p:nvSpPr>
        <p:spPr>
          <a:xfrm>
            <a:off x="815975" y="1793875"/>
            <a:ext cx="8020050" cy="4530725"/>
          </a:xfrm>
        </p:spPr>
        <p:txBody>
          <a:bodyPr/>
          <a:lstStyle/>
          <a:p>
            <a:r>
              <a:rPr lang="en-US" dirty="0" smtClean="0"/>
              <a:t>If the payment stream lasts forever, it is called a </a:t>
            </a:r>
            <a:r>
              <a:rPr lang="en-US" b="1" dirty="0" smtClean="0"/>
              <a:t>perpetuity</a:t>
            </a:r>
            <a:r>
              <a:rPr lang="en-US" dirty="0" smtClean="0"/>
              <a:t>.</a:t>
            </a:r>
          </a:p>
          <a:p>
            <a:r>
              <a:rPr lang="en-US" dirty="0" smtClean="0"/>
              <a:t>The PV of perpetuity is calculated by dividing the cash payment by the interest rate: </a:t>
            </a:r>
          </a:p>
          <a:p>
            <a:pPr>
              <a:buNone/>
            </a:pPr>
            <a:r>
              <a:rPr lang="en-US" dirty="0" smtClean="0"/>
              <a:t>					PV=C/r</a:t>
            </a:r>
          </a:p>
          <a:p>
            <a:pPr>
              <a:buNone/>
            </a:pPr>
            <a:endParaRPr lang="en-US" dirty="0" smtClean="0"/>
          </a:p>
          <a:p>
            <a:r>
              <a:rPr lang="en-US" dirty="0" smtClean="0"/>
              <a:t>Important: first payment starts a period from now. What happens if it starts today? </a:t>
            </a:r>
            <a:endParaRPr lang="en-US" dirty="0"/>
          </a:p>
        </p:txBody>
      </p:sp>
      <p:sp>
        <p:nvSpPr>
          <p:cNvPr id="7" name="Slide Number Placeholder 5"/>
          <p:cNvSpPr>
            <a:spLocks noGrp="1"/>
          </p:cNvSpPr>
          <p:nvPr>
            <p:ph type="sldNum" sz="quarter" idx="12"/>
          </p:nvPr>
        </p:nvSpPr>
        <p:spPr/>
        <p:txBody>
          <a:bodyPr/>
          <a:lstStyle/>
          <a:p>
            <a:fld id="{05554280-273E-41AF-8CAF-FD152DC5ED82}" type="slidenum">
              <a:rPr lang="en-US"/>
              <a:pPr/>
              <a:t>1</a:t>
            </a:fld>
            <a:endParaRPr lang="en-US"/>
          </a:p>
        </p:txBody>
      </p:sp>
      <p:sp>
        <p:nvSpPr>
          <p:cNvPr id="60418" name="Rectangle 1026"/>
          <p:cNvSpPr>
            <a:spLocks noGrp="1" noChangeArrowheads="1"/>
          </p:cNvSpPr>
          <p:nvPr>
            <p:ph type="title"/>
          </p:nvPr>
        </p:nvSpPr>
        <p:spPr>
          <a:xfrm>
            <a:off x="609600" y="304800"/>
            <a:ext cx="8534400" cy="914400"/>
          </a:xfrm>
        </p:spPr>
        <p:txBody>
          <a:bodyPr>
            <a:normAutofit/>
          </a:bodyPr>
          <a:lstStyle/>
          <a:p>
            <a:r>
              <a:rPr lang="en-US" dirty="0" smtClean="0"/>
              <a:t>Perpetuities </a:t>
            </a:r>
            <a:r>
              <a:rPr lang="en-US" dirty="0"/>
              <a:t>– Basic Formulas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idx="1"/>
          </p:nvPr>
        </p:nvSpPr>
        <p:spPr>
          <a:xfrm>
            <a:off x="815975" y="1371600"/>
            <a:ext cx="8020050" cy="4530725"/>
          </a:xfrm>
        </p:spPr>
        <p:txBody>
          <a:bodyPr/>
          <a:lstStyle/>
          <a:p>
            <a:r>
              <a:rPr lang="en-US" sz="2400"/>
              <a:t>You are ready to buy a house and you have $20,000 for a down payment and closing costs. Closing costs are estimated to be 4% of the loan value. You have an annual salary of $36,000 and the bank is willing to allow your monthly mortgage payment to be equal to 28% of your monthly income. The interest rate on the loan is 6% per year with monthly compounding (.5% per month) for a 30-year fixed rate loan. How much money will the bank loan you? How much can you offer for the house?</a:t>
            </a:r>
          </a:p>
        </p:txBody>
      </p:sp>
      <p:sp>
        <p:nvSpPr>
          <p:cNvPr id="6" name="Slide Number Placeholder 5"/>
          <p:cNvSpPr>
            <a:spLocks noGrp="1"/>
          </p:cNvSpPr>
          <p:nvPr>
            <p:ph type="sldNum" sz="quarter" idx="12"/>
          </p:nvPr>
        </p:nvSpPr>
        <p:spPr/>
        <p:txBody>
          <a:bodyPr/>
          <a:lstStyle/>
          <a:p>
            <a:fld id="{EB7990B9-60DE-46F7-BBA5-C85F507D2CF7}" type="slidenum">
              <a:rPr lang="en-US"/>
              <a:pPr/>
              <a:t>19</a:t>
            </a:fld>
            <a:endParaRPr lang="en-US"/>
          </a:p>
        </p:txBody>
      </p:sp>
      <p:sp>
        <p:nvSpPr>
          <p:cNvPr id="45058" name="Rectangle 2"/>
          <p:cNvSpPr>
            <a:spLocks noGrp="1" noChangeArrowheads="1"/>
          </p:cNvSpPr>
          <p:nvPr>
            <p:ph type="title"/>
          </p:nvPr>
        </p:nvSpPr>
        <p:spPr/>
        <p:txBody>
          <a:bodyPr/>
          <a:lstStyle/>
          <a:p>
            <a:r>
              <a:rPr lang="en-US"/>
              <a:t>Buying a House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Example: the opportunity cost is 4%. I have a rent agreement for a house of  $1000 monthly.  What is the PV of renting the house for a year.</a:t>
            </a:r>
            <a:endParaRPr lang="en-CA" dirty="0" smtClean="0"/>
          </a:p>
          <a:p>
            <a:endParaRPr lang="en-CA" dirty="0"/>
          </a:p>
        </p:txBody>
      </p:sp>
      <p:sp>
        <p:nvSpPr>
          <p:cNvPr id="3" name="Slide Number Placeholder 2"/>
          <p:cNvSpPr>
            <a:spLocks noGrp="1"/>
          </p:cNvSpPr>
          <p:nvPr>
            <p:ph type="sldNum" sz="quarter" idx="12"/>
          </p:nvPr>
        </p:nvSpPr>
        <p:spPr/>
        <p:txBody>
          <a:bodyPr/>
          <a:lstStyle/>
          <a:p>
            <a:fld id="{A1FD775F-7AE5-4A66-B1E2-B24BAA647342}" type="slidenum">
              <a:rPr lang="en-US" smtClean="0"/>
              <a:pPr/>
              <a:t>20</a:t>
            </a:fld>
            <a:endParaRPr lang="en-US"/>
          </a:p>
        </p:txBody>
      </p:sp>
      <p:sp>
        <p:nvSpPr>
          <p:cNvPr id="4" name="Title 3"/>
          <p:cNvSpPr>
            <a:spLocks noGrp="1"/>
          </p:cNvSpPr>
          <p:nvPr>
            <p:ph type="title"/>
          </p:nvPr>
        </p:nvSpPr>
        <p:spPr/>
        <p:txBody>
          <a:bodyPr/>
          <a:lstStyle/>
          <a:p>
            <a:r>
              <a:rPr lang="en-CA" dirty="0" smtClean="0"/>
              <a:t>Annuity Due</a:t>
            </a:r>
            <a:endParaRPr lang="en-CA"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ChangeArrowheads="1"/>
          </p:cNvSpPr>
          <p:nvPr>
            <p:ph idx="1"/>
          </p:nvPr>
        </p:nvSpPr>
        <p:spPr/>
        <p:txBody>
          <a:bodyPr/>
          <a:lstStyle/>
          <a:p>
            <a:r>
              <a:rPr lang="en-US" dirty="0"/>
              <a:t>You are saving for a new house and you put $10,000 per year in an account paying 8%.  The first payment is made today.  How much will you have at the end of 3 years</a:t>
            </a:r>
            <a:r>
              <a:rPr lang="en-US" dirty="0" smtClean="0"/>
              <a:t>?</a:t>
            </a:r>
            <a:endParaRPr lang="en-US" dirty="0"/>
          </a:p>
        </p:txBody>
      </p:sp>
      <p:sp>
        <p:nvSpPr>
          <p:cNvPr id="6" name="Slide Number Placeholder 5"/>
          <p:cNvSpPr>
            <a:spLocks noGrp="1"/>
          </p:cNvSpPr>
          <p:nvPr>
            <p:ph type="sldNum" sz="quarter" idx="12"/>
          </p:nvPr>
        </p:nvSpPr>
        <p:spPr/>
        <p:txBody>
          <a:bodyPr/>
          <a:lstStyle/>
          <a:p>
            <a:fld id="{D907ED2C-2DFE-49E1-A4E9-55BA6B9EB303}" type="slidenum">
              <a:rPr lang="en-US"/>
              <a:pPr/>
              <a:t>21</a:t>
            </a:fld>
            <a:endParaRPr lang="en-US"/>
          </a:p>
        </p:txBody>
      </p:sp>
      <p:sp>
        <p:nvSpPr>
          <p:cNvPr id="66562" name="Rectangle 2"/>
          <p:cNvSpPr>
            <a:spLocks noGrp="1" noChangeArrowheads="1"/>
          </p:cNvSpPr>
          <p:nvPr>
            <p:ph type="title"/>
          </p:nvPr>
        </p:nvSpPr>
        <p:spPr/>
        <p:txBody>
          <a:bodyPr/>
          <a:lstStyle/>
          <a:p>
            <a:r>
              <a:rPr lang="en-US" dirty="0"/>
              <a:t>Annuity </a:t>
            </a:r>
            <a:r>
              <a:rPr lang="en-US" dirty="0" smtClean="0"/>
              <a:t>Due – Example 2</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Slide Number Placeholder 4"/>
          <p:cNvSpPr>
            <a:spLocks noGrp="1"/>
          </p:cNvSpPr>
          <p:nvPr>
            <p:ph type="sldNum" sz="quarter" idx="12"/>
          </p:nvPr>
        </p:nvSpPr>
        <p:spPr/>
        <p:txBody>
          <a:bodyPr/>
          <a:lstStyle/>
          <a:p>
            <a:fld id="{8861FB01-4B94-49FD-BEA3-3B8E163C20D3}" type="slidenum">
              <a:rPr lang="en-US"/>
              <a:pPr/>
              <a:t>22</a:t>
            </a:fld>
            <a:endParaRPr lang="en-US"/>
          </a:p>
        </p:txBody>
      </p:sp>
      <p:sp>
        <p:nvSpPr>
          <p:cNvPr id="68610" name="Rectangle 2"/>
          <p:cNvSpPr>
            <a:spLocks noGrp="1" noChangeArrowheads="1"/>
          </p:cNvSpPr>
          <p:nvPr>
            <p:ph type="title"/>
          </p:nvPr>
        </p:nvSpPr>
        <p:spPr/>
        <p:txBody>
          <a:bodyPr/>
          <a:lstStyle/>
          <a:p>
            <a:r>
              <a:rPr lang="en-US"/>
              <a:t>Annuity Due Timeline</a:t>
            </a:r>
          </a:p>
        </p:txBody>
      </p:sp>
      <p:sp>
        <p:nvSpPr>
          <p:cNvPr id="68628" name="Rectangle 20"/>
          <p:cNvSpPr>
            <a:spLocks noChangeArrowheads="1"/>
          </p:cNvSpPr>
          <p:nvPr/>
        </p:nvSpPr>
        <p:spPr bwMode="auto">
          <a:xfrm>
            <a:off x="1600200" y="1295400"/>
            <a:ext cx="6934200" cy="4953000"/>
          </a:xfrm>
          <a:prstGeom prst="rect">
            <a:avLst/>
          </a:prstGeom>
          <a:solidFill>
            <a:schemeClr val="bg1"/>
          </a:solidFill>
          <a:ln w="9525">
            <a:solidFill>
              <a:schemeClr val="tx1"/>
            </a:solidFill>
            <a:miter lim="800000"/>
            <a:headEnd type="none" w="sm" len="sm"/>
            <a:tailEnd type="none" w="sm" len="sm"/>
          </a:ln>
          <a:effectLst/>
        </p:spPr>
        <p:txBody>
          <a:bodyPr wrap="none" anchor="ctr"/>
          <a:lstStyle/>
          <a:p>
            <a:endParaRPr lang="en-US"/>
          </a:p>
        </p:txBody>
      </p:sp>
      <p:grpSp>
        <p:nvGrpSpPr>
          <p:cNvPr id="68627" name="Group 19"/>
          <p:cNvGrpSpPr>
            <a:grpSpLocks/>
          </p:cNvGrpSpPr>
          <p:nvPr/>
        </p:nvGrpSpPr>
        <p:grpSpPr bwMode="auto">
          <a:xfrm>
            <a:off x="2514600" y="1676400"/>
            <a:ext cx="5181600" cy="3810000"/>
            <a:chOff x="864" y="1248"/>
            <a:chExt cx="3264" cy="2400"/>
          </a:xfrm>
        </p:grpSpPr>
        <p:sp>
          <p:nvSpPr>
            <p:cNvPr id="68612" name="Line 4"/>
            <p:cNvSpPr>
              <a:spLocks noChangeShapeType="1"/>
            </p:cNvSpPr>
            <p:nvPr/>
          </p:nvSpPr>
          <p:spPr bwMode="auto">
            <a:xfrm>
              <a:off x="1104" y="2016"/>
              <a:ext cx="3024" cy="0"/>
            </a:xfrm>
            <a:prstGeom prst="line">
              <a:avLst/>
            </a:prstGeom>
            <a:noFill/>
            <a:ln w="12700" cap="sq">
              <a:solidFill>
                <a:schemeClr val="tx1"/>
              </a:solidFill>
              <a:round/>
              <a:headEnd type="none" w="sm" len="sm"/>
              <a:tailEnd type="triangle" w="sm" len="sm"/>
            </a:ln>
            <a:effectLst/>
          </p:spPr>
          <p:txBody>
            <a:bodyPr wrap="none"/>
            <a:lstStyle/>
            <a:p>
              <a:endParaRPr lang="en-US"/>
            </a:p>
          </p:txBody>
        </p:sp>
        <p:sp>
          <p:nvSpPr>
            <p:cNvPr id="68613" name="Line 5"/>
            <p:cNvSpPr>
              <a:spLocks noChangeShapeType="1"/>
            </p:cNvSpPr>
            <p:nvPr/>
          </p:nvSpPr>
          <p:spPr bwMode="auto">
            <a:xfrm>
              <a:off x="1104" y="1632"/>
              <a:ext cx="0" cy="816"/>
            </a:xfrm>
            <a:prstGeom prst="line">
              <a:avLst/>
            </a:prstGeom>
            <a:noFill/>
            <a:ln w="12700" cap="sq">
              <a:solidFill>
                <a:schemeClr val="tx1"/>
              </a:solidFill>
              <a:round/>
              <a:headEnd type="none" w="sm" len="sm"/>
              <a:tailEnd type="none" w="sm" len="sm"/>
            </a:ln>
            <a:effectLst/>
          </p:spPr>
          <p:txBody>
            <a:bodyPr wrap="none"/>
            <a:lstStyle/>
            <a:p>
              <a:endParaRPr lang="en-US"/>
            </a:p>
          </p:txBody>
        </p:sp>
        <p:sp>
          <p:nvSpPr>
            <p:cNvPr id="68614" name="Line 6"/>
            <p:cNvSpPr>
              <a:spLocks noChangeShapeType="1"/>
            </p:cNvSpPr>
            <p:nvPr/>
          </p:nvSpPr>
          <p:spPr bwMode="auto">
            <a:xfrm>
              <a:off x="1824" y="1632"/>
              <a:ext cx="0" cy="816"/>
            </a:xfrm>
            <a:prstGeom prst="line">
              <a:avLst/>
            </a:prstGeom>
            <a:noFill/>
            <a:ln w="12700" cap="sq">
              <a:solidFill>
                <a:schemeClr val="tx1"/>
              </a:solidFill>
              <a:round/>
              <a:headEnd type="none" w="sm" len="sm"/>
              <a:tailEnd type="none" w="sm" len="sm"/>
            </a:ln>
            <a:effectLst/>
          </p:spPr>
          <p:txBody>
            <a:bodyPr wrap="none"/>
            <a:lstStyle/>
            <a:p>
              <a:endParaRPr lang="en-US"/>
            </a:p>
          </p:txBody>
        </p:sp>
        <p:sp>
          <p:nvSpPr>
            <p:cNvPr id="68615" name="Line 7"/>
            <p:cNvSpPr>
              <a:spLocks noChangeShapeType="1"/>
            </p:cNvSpPr>
            <p:nvPr/>
          </p:nvSpPr>
          <p:spPr bwMode="auto">
            <a:xfrm>
              <a:off x="2592" y="1632"/>
              <a:ext cx="0" cy="816"/>
            </a:xfrm>
            <a:prstGeom prst="line">
              <a:avLst/>
            </a:prstGeom>
            <a:noFill/>
            <a:ln w="12700" cap="sq">
              <a:solidFill>
                <a:schemeClr val="tx1"/>
              </a:solidFill>
              <a:round/>
              <a:headEnd type="none" w="sm" len="sm"/>
              <a:tailEnd type="none" w="sm" len="sm"/>
            </a:ln>
            <a:effectLst/>
          </p:spPr>
          <p:txBody>
            <a:bodyPr wrap="none"/>
            <a:lstStyle/>
            <a:p>
              <a:endParaRPr lang="en-US"/>
            </a:p>
          </p:txBody>
        </p:sp>
        <p:sp>
          <p:nvSpPr>
            <p:cNvPr id="68616" name="Line 8"/>
            <p:cNvSpPr>
              <a:spLocks noChangeShapeType="1"/>
            </p:cNvSpPr>
            <p:nvPr/>
          </p:nvSpPr>
          <p:spPr bwMode="auto">
            <a:xfrm>
              <a:off x="3408" y="1632"/>
              <a:ext cx="0" cy="816"/>
            </a:xfrm>
            <a:prstGeom prst="line">
              <a:avLst/>
            </a:prstGeom>
            <a:noFill/>
            <a:ln w="12700" cap="sq">
              <a:solidFill>
                <a:schemeClr val="tx1"/>
              </a:solidFill>
              <a:round/>
              <a:headEnd type="none" w="sm" len="sm"/>
              <a:tailEnd type="none" w="sm" len="sm"/>
            </a:ln>
            <a:effectLst/>
          </p:spPr>
          <p:txBody>
            <a:bodyPr wrap="none"/>
            <a:lstStyle/>
            <a:p>
              <a:endParaRPr lang="en-US"/>
            </a:p>
          </p:txBody>
        </p:sp>
        <p:sp>
          <p:nvSpPr>
            <p:cNvPr id="68617" name="Text Box 9"/>
            <p:cNvSpPr txBox="1">
              <a:spLocks noChangeArrowheads="1"/>
            </p:cNvSpPr>
            <p:nvPr/>
          </p:nvSpPr>
          <p:spPr bwMode="auto">
            <a:xfrm>
              <a:off x="864" y="1248"/>
              <a:ext cx="2880" cy="288"/>
            </a:xfrm>
            <a:prstGeom prst="rect">
              <a:avLst/>
            </a:prstGeom>
            <a:noFill/>
            <a:ln w="12700" cap="sq">
              <a:noFill/>
              <a:miter lim="800000"/>
              <a:headEnd type="none" w="sm" len="sm"/>
              <a:tailEnd type="none" w="sm" len="sm"/>
            </a:ln>
            <a:effectLst/>
          </p:spPr>
          <p:txBody>
            <a:bodyPr>
              <a:spAutoFit/>
            </a:bodyPr>
            <a:lstStyle/>
            <a:p>
              <a:pPr eaLnBrk="1" hangingPunct="1">
                <a:spcBef>
                  <a:spcPct val="50000"/>
                </a:spcBef>
              </a:pPr>
              <a:r>
                <a:rPr lang="en-US" sz="2400">
                  <a:latin typeface="Times New Roman" pitchFamily="18" charset="0"/>
                </a:rPr>
                <a:t>  0             1              2                3</a:t>
              </a:r>
            </a:p>
          </p:txBody>
        </p:sp>
        <p:sp>
          <p:nvSpPr>
            <p:cNvPr id="68618" name="Text Box 10"/>
            <p:cNvSpPr txBox="1">
              <a:spLocks noChangeArrowheads="1"/>
            </p:cNvSpPr>
            <p:nvPr/>
          </p:nvSpPr>
          <p:spPr bwMode="auto">
            <a:xfrm>
              <a:off x="864" y="2448"/>
              <a:ext cx="2928" cy="288"/>
            </a:xfrm>
            <a:prstGeom prst="rect">
              <a:avLst/>
            </a:prstGeom>
            <a:noFill/>
            <a:ln w="12700" cap="sq">
              <a:noFill/>
              <a:miter lim="800000"/>
              <a:headEnd type="none" w="sm" len="sm"/>
              <a:tailEnd type="none" w="sm" len="sm"/>
            </a:ln>
            <a:effectLst/>
          </p:spPr>
          <p:txBody>
            <a:bodyPr>
              <a:spAutoFit/>
            </a:bodyPr>
            <a:lstStyle/>
            <a:p>
              <a:pPr eaLnBrk="1" hangingPunct="1">
                <a:spcBef>
                  <a:spcPct val="50000"/>
                </a:spcBef>
              </a:pPr>
              <a:r>
                <a:rPr lang="en-US" sz="2400">
                  <a:latin typeface="Times New Roman" pitchFamily="18" charset="0"/>
                </a:rPr>
                <a:t>10000      10000     10000</a:t>
              </a:r>
            </a:p>
          </p:txBody>
        </p:sp>
        <p:sp>
          <p:nvSpPr>
            <p:cNvPr id="68619" name="Line 11"/>
            <p:cNvSpPr>
              <a:spLocks noChangeShapeType="1"/>
            </p:cNvSpPr>
            <p:nvPr/>
          </p:nvSpPr>
          <p:spPr bwMode="auto">
            <a:xfrm>
              <a:off x="1056" y="2784"/>
              <a:ext cx="0" cy="528"/>
            </a:xfrm>
            <a:prstGeom prst="line">
              <a:avLst/>
            </a:prstGeom>
            <a:noFill/>
            <a:ln w="12700" cap="sq">
              <a:solidFill>
                <a:schemeClr val="tx1"/>
              </a:solidFill>
              <a:round/>
              <a:headEnd type="none" w="sm" len="sm"/>
              <a:tailEnd type="none" w="sm" len="sm"/>
            </a:ln>
            <a:effectLst/>
          </p:spPr>
          <p:txBody>
            <a:bodyPr wrap="none"/>
            <a:lstStyle/>
            <a:p>
              <a:endParaRPr lang="en-US"/>
            </a:p>
          </p:txBody>
        </p:sp>
        <p:sp>
          <p:nvSpPr>
            <p:cNvPr id="68620" name="Line 12"/>
            <p:cNvSpPr>
              <a:spLocks noChangeShapeType="1"/>
            </p:cNvSpPr>
            <p:nvPr/>
          </p:nvSpPr>
          <p:spPr bwMode="auto">
            <a:xfrm>
              <a:off x="1056" y="3312"/>
              <a:ext cx="1488" cy="0"/>
            </a:xfrm>
            <a:prstGeom prst="line">
              <a:avLst/>
            </a:prstGeom>
            <a:noFill/>
            <a:ln w="12700" cap="sq">
              <a:solidFill>
                <a:schemeClr val="tx1"/>
              </a:solidFill>
              <a:round/>
              <a:headEnd type="none" w="sm" len="sm"/>
              <a:tailEnd type="none" w="sm" len="sm"/>
            </a:ln>
            <a:effectLst/>
          </p:spPr>
          <p:txBody>
            <a:bodyPr wrap="none"/>
            <a:lstStyle/>
            <a:p>
              <a:endParaRPr lang="en-US"/>
            </a:p>
          </p:txBody>
        </p:sp>
        <p:sp>
          <p:nvSpPr>
            <p:cNvPr id="68622" name="Text Box 14"/>
            <p:cNvSpPr txBox="1">
              <a:spLocks noChangeArrowheads="1"/>
            </p:cNvSpPr>
            <p:nvPr/>
          </p:nvSpPr>
          <p:spPr bwMode="auto">
            <a:xfrm>
              <a:off x="2208" y="2976"/>
              <a:ext cx="864" cy="288"/>
            </a:xfrm>
            <a:prstGeom prst="rect">
              <a:avLst/>
            </a:prstGeom>
            <a:noFill/>
            <a:ln w="12700" cap="sq">
              <a:noFill/>
              <a:miter lim="800000"/>
              <a:headEnd type="none" w="sm" len="sm"/>
              <a:tailEnd type="none" w="sm" len="sm"/>
            </a:ln>
            <a:effectLst/>
          </p:spPr>
          <p:txBody>
            <a:bodyPr>
              <a:spAutoFit/>
            </a:bodyPr>
            <a:lstStyle/>
            <a:p>
              <a:pPr eaLnBrk="1" hangingPunct="1">
                <a:spcBef>
                  <a:spcPct val="50000"/>
                </a:spcBef>
              </a:pPr>
              <a:r>
                <a:rPr lang="en-US" sz="2400">
                  <a:latin typeface="Times New Roman" pitchFamily="18" charset="0"/>
                </a:rPr>
                <a:t>32,464</a:t>
              </a:r>
            </a:p>
          </p:txBody>
        </p:sp>
        <p:sp>
          <p:nvSpPr>
            <p:cNvPr id="68623" name="Line 15"/>
            <p:cNvSpPr>
              <a:spLocks noChangeShapeType="1"/>
            </p:cNvSpPr>
            <p:nvPr/>
          </p:nvSpPr>
          <p:spPr bwMode="auto">
            <a:xfrm>
              <a:off x="2544" y="3312"/>
              <a:ext cx="0" cy="336"/>
            </a:xfrm>
            <a:prstGeom prst="line">
              <a:avLst/>
            </a:prstGeom>
            <a:noFill/>
            <a:ln w="12700" cap="sq">
              <a:solidFill>
                <a:schemeClr val="tx1"/>
              </a:solidFill>
              <a:round/>
              <a:headEnd type="none" w="sm" len="sm"/>
              <a:tailEnd type="none" w="sm" len="sm"/>
            </a:ln>
            <a:effectLst/>
          </p:spPr>
          <p:txBody>
            <a:bodyPr wrap="none"/>
            <a:lstStyle/>
            <a:p>
              <a:endParaRPr lang="en-US"/>
            </a:p>
          </p:txBody>
        </p:sp>
        <p:sp>
          <p:nvSpPr>
            <p:cNvPr id="68624" name="Line 16"/>
            <p:cNvSpPr>
              <a:spLocks noChangeShapeType="1"/>
            </p:cNvSpPr>
            <p:nvPr/>
          </p:nvSpPr>
          <p:spPr bwMode="auto">
            <a:xfrm>
              <a:off x="2544" y="3648"/>
              <a:ext cx="912" cy="0"/>
            </a:xfrm>
            <a:prstGeom prst="line">
              <a:avLst/>
            </a:prstGeom>
            <a:noFill/>
            <a:ln w="12700" cap="sq">
              <a:solidFill>
                <a:schemeClr val="tx1"/>
              </a:solidFill>
              <a:round/>
              <a:headEnd type="none" w="sm" len="sm"/>
              <a:tailEnd type="none" w="sm" len="sm"/>
            </a:ln>
            <a:effectLst/>
          </p:spPr>
          <p:txBody>
            <a:bodyPr wrap="none"/>
            <a:lstStyle/>
            <a:p>
              <a:endParaRPr lang="en-US"/>
            </a:p>
          </p:txBody>
        </p:sp>
      </p:grpSp>
      <p:sp>
        <p:nvSpPr>
          <p:cNvPr id="68625" name="Text Box 17"/>
          <p:cNvSpPr txBox="1">
            <a:spLocks noChangeArrowheads="1"/>
          </p:cNvSpPr>
          <p:nvPr/>
        </p:nvSpPr>
        <p:spPr bwMode="auto">
          <a:xfrm>
            <a:off x="5486400" y="5486400"/>
            <a:ext cx="1752600" cy="457200"/>
          </a:xfrm>
          <a:prstGeom prst="rect">
            <a:avLst/>
          </a:prstGeom>
          <a:noFill/>
          <a:ln w="12700" cap="sq">
            <a:noFill/>
            <a:miter lim="800000"/>
            <a:headEnd type="none" w="sm" len="sm"/>
            <a:tailEnd type="none" w="sm" len="sm"/>
          </a:ln>
          <a:effectLst/>
        </p:spPr>
        <p:txBody>
          <a:bodyPr>
            <a:spAutoFit/>
          </a:bodyPr>
          <a:lstStyle/>
          <a:p>
            <a:pPr eaLnBrk="1" hangingPunct="1">
              <a:spcBef>
                <a:spcPct val="50000"/>
              </a:spcBef>
            </a:pPr>
            <a:r>
              <a:rPr lang="en-US" sz="2400">
                <a:latin typeface="Times New Roman" pitchFamily="18" charset="0"/>
              </a:rPr>
              <a:t>35,016.12</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3"/>
          <p:cNvSpPr>
            <a:spLocks noGrp="1" noChangeArrowheads="1"/>
          </p:cNvSpPr>
          <p:nvPr>
            <p:ph idx="1"/>
          </p:nvPr>
        </p:nvSpPr>
        <p:spPr>
          <a:xfrm>
            <a:off x="815975" y="1447800"/>
            <a:ext cx="8020050" cy="4530725"/>
          </a:xfrm>
        </p:spPr>
        <p:txBody>
          <a:bodyPr/>
          <a:lstStyle/>
          <a:p>
            <a:pPr>
              <a:lnSpc>
                <a:spcPct val="90000"/>
              </a:lnSpc>
            </a:pPr>
            <a:r>
              <a:rPr lang="en-US" sz="2800" dirty="0"/>
              <a:t>You want to have $1 million to use for retirement in 35 years.  If you can earn 1% per month, how much do you need to deposit on a monthly basis if the first payment is made in one month?</a:t>
            </a:r>
          </a:p>
          <a:p>
            <a:pPr>
              <a:lnSpc>
                <a:spcPct val="90000"/>
              </a:lnSpc>
            </a:pPr>
            <a:r>
              <a:rPr lang="en-US" sz="2800" dirty="0"/>
              <a:t>What if the first payment is made today?</a:t>
            </a:r>
          </a:p>
          <a:p>
            <a:pPr>
              <a:lnSpc>
                <a:spcPct val="90000"/>
              </a:lnSpc>
            </a:pPr>
            <a:r>
              <a:rPr lang="en-US" sz="2800" dirty="0"/>
              <a:t>You are considering preferred stock that pays a quarterly dividend of $1.50. If your desired return is 3% per quarter, how much would you be willing to pay?</a:t>
            </a:r>
          </a:p>
        </p:txBody>
      </p:sp>
      <p:sp>
        <p:nvSpPr>
          <p:cNvPr id="6" name="Slide Number Placeholder 5"/>
          <p:cNvSpPr>
            <a:spLocks noGrp="1"/>
          </p:cNvSpPr>
          <p:nvPr>
            <p:ph type="sldNum" sz="quarter" idx="12"/>
          </p:nvPr>
        </p:nvSpPr>
        <p:spPr/>
        <p:txBody>
          <a:bodyPr/>
          <a:lstStyle/>
          <a:p>
            <a:fld id="{011E9128-2466-43DC-A5FB-D62BCE6E80A0}" type="slidenum">
              <a:rPr lang="en-US"/>
              <a:pPr/>
              <a:t>23</a:t>
            </a:fld>
            <a:endParaRPr lang="en-US"/>
          </a:p>
        </p:txBody>
      </p:sp>
      <p:sp>
        <p:nvSpPr>
          <p:cNvPr id="74754" name="Rectangle 2"/>
          <p:cNvSpPr>
            <a:spLocks noGrp="1" noChangeArrowheads="1"/>
          </p:cNvSpPr>
          <p:nvPr>
            <p:ph type="title"/>
          </p:nvPr>
        </p:nvSpPr>
        <p:spPr/>
        <p:txBody>
          <a:bodyPr/>
          <a:lstStyle/>
          <a:p>
            <a:r>
              <a:rPr lang="en-US" dirty="0" smtClean="0"/>
              <a:t>Questions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4755">
                                            <p:txEl>
                                              <p:pRg st="1" end="1"/>
                                            </p:txEl>
                                          </p:spTgt>
                                        </p:tgtEl>
                                        <p:attrNameLst>
                                          <p:attrName>style.visibility</p:attrName>
                                        </p:attrNameLst>
                                      </p:cBhvr>
                                      <p:to>
                                        <p:strVal val="visible"/>
                                      </p:to>
                                    </p:set>
                                    <p:anim calcmode="lin" valueType="num">
                                      <p:cBhvr additive="base">
                                        <p:cTn id="7" dur="500" fill="hold"/>
                                        <p:tgtEl>
                                          <p:spTgt spid="7475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475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4755">
                                            <p:txEl>
                                              <p:pRg st="2" end="2"/>
                                            </p:txEl>
                                          </p:spTgt>
                                        </p:tgtEl>
                                        <p:attrNameLst>
                                          <p:attrName>style.visibility</p:attrName>
                                        </p:attrNameLst>
                                      </p:cBhvr>
                                      <p:to>
                                        <p:strVal val="visible"/>
                                      </p:to>
                                    </p:set>
                                    <p:anim calcmode="lin" valueType="num">
                                      <p:cBhvr additive="base">
                                        <p:cTn id="13" dur="500" fill="hold"/>
                                        <p:tgtEl>
                                          <p:spTgt spid="7475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475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idx="1"/>
          </p:nvPr>
        </p:nvSpPr>
        <p:spPr>
          <a:xfrm>
            <a:off x="815975" y="1447800"/>
            <a:ext cx="8020050" cy="4530725"/>
          </a:xfrm>
        </p:spPr>
        <p:txBody>
          <a:bodyPr/>
          <a:lstStyle/>
          <a:p>
            <a:r>
              <a:rPr lang="en-US" sz="2800" dirty="0"/>
              <a:t>You are offered the opportunity to put some money away for retirement. You will receive five annual payments of $25,000 each beginning in 40 years. How much would you be willing to invest today if you desire an interest rate of 12</a:t>
            </a:r>
            <a:r>
              <a:rPr lang="en-US" sz="2800" dirty="0" smtClean="0"/>
              <a:t>%?</a:t>
            </a:r>
            <a:endParaRPr lang="en-US" sz="2800" dirty="0"/>
          </a:p>
        </p:txBody>
      </p:sp>
      <p:sp>
        <p:nvSpPr>
          <p:cNvPr id="6" name="Slide Number Placeholder 5"/>
          <p:cNvSpPr>
            <a:spLocks noGrp="1"/>
          </p:cNvSpPr>
          <p:nvPr>
            <p:ph type="sldNum" sz="quarter" idx="12"/>
          </p:nvPr>
        </p:nvSpPr>
        <p:spPr/>
        <p:txBody>
          <a:bodyPr/>
          <a:lstStyle/>
          <a:p>
            <a:fld id="{3A87C4B2-387F-46A2-99DA-FAE26C69EDF3}" type="slidenum">
              <a:rPr lang="en-US"/>
              <a:pPr/>
              <a:t>24</a:t>
            </a:fld>
            <a:endParaRPr lang="en-US"/>
          </a:p>
        </p:txBody>
      </p:sp>
      <p:sp>
        <p:nvSpPr>
          <p:cNvPr id="33794" name="Rectangle 2"/>
          <p:cNvSpPr>
            <a:spLocks noGrp="1" noChangeArrowheads="1"/>
          </p:cNvSpPr>
          <p:nvPr>
            <p:ph type="title"/>
          </p:nvPr>
        </p:nvSpPr>
        <p:spPr/>
        <p:txBody>
          <a:bodyPr/>
          <a:lstStyle/>
          <a:p>
            <a:r>
              <a:rPr lang="en-US"/>
              <a:t>Saving For Retirement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idx="1"/>
          </p:nvPr>
        </p:nvSpPr>
        <p:spPr/>
        <p:txBody>
          <a:bodyPr lIns="98764" tIns="49382" rIns="98764" bIns="49382"/>
          <a:lstStyle/>
          <a:p>
            <a:pPr>
              <a:buNone/>
            </a:pPr>
            <a:r>
              <a:rPr lang="en-US" dirty="0" smtClean="0"/>
              <a:t>	An unequal cash flow that we are able to value easily is the growing annuity – where the cash flow grows at a constant rate </a:t>
            </a:r>
            <a:r>
              <a:rPr lang="en-US" i="1" dirty="0" smtClean="0">
                <a:solidFill>
                  <a:srgbClr val="FF0000"/>
                </a:solidFill>
              </a:rPr>
              <a:t>g</a:t>
            </a:r>
            <a:r>
              <a:rPr lang="en-US" dirty="0" smtClean="0"/>
              <a:t>.</a:t>
            </a:r>
          </a:p>
          <a:p>
            <a:pPr>
              <a:buNone/>
            </a:pPr>
            <a:endParaRPr lang="en-US" dirty="0" smtClean="0"/>
          </a:p>
          <a:p>
            <a:pPr>
              <a:buNone/>
            </a:pPr>
            <a:endParaRPr lang="en-US" dirty="0" smtClean="0"/>
          </a:p>
          <a:p>
            <a:pPr>
              <a:buNone/>
            </a:pPr>
            <a:r>
              <a:rPr lang="en-US" dirty="0" smtClean="0"/>
              <a:t>	</a:t>
            </a:r>
          </a:p>
          <a:p>
            <a:pPr>
              <a:buNone/>
            </a:pPr>
            <a:r>
              <a:rPr lang="en-US" dirty="0" smtClean="0"/>
              <a:t>	Assume </a:t>
            </a:r>
            <a:r>
              <a:rPr lang="en-US" dirty="0"/>
              <a:t>you own a Condo that currently generates 12,000 a year. You expect this to grow at a </a:t>
            </a:r>
            <a:r>
              <a:rPr lang="en-US" dirty="0" smtClean="0"/>
              <a:t>rate </a:t>
            </a:r>
            <a:r>
              <a:rPr lang="en-US" dirty="0"/>
              <a:t>of 3%, while the discount rate is 8%. What is the value of the Condo?</a:t>
            </a:r>
          </a:p>
        </p:txBody>
      </p:sp>
      <p:sp>
        <p:nvSpPr>
          <p:cNvPr id="3" name="Slide Number Placeholder 3"/>
          <p:cNvSpPr>
            <a:spLocks noGrp="1"/>
          </p:cNvSpPr>
          <p:nvPr>
            <p:ph type="sldNum" sz="quarter" idx="12"/>
          </p:nvPr>
        </p:nvSpPr>
        <p:spPr/>
        <p:txBody>
          <a:bodyPr lIns="98764" tIns="49382" rIns="98764" bIns="49382"/>
          <a:lstStyle/>
          <a:p>
            <a:fld id="{A0982B52-677D-4431-97DA-6C3FA20EBCDC}" type="slidenum">
              <a:rPr lang="en-US"/>
              <a:pPr/>
              <a:t>25</a:t>
            </a:fld>
            <a:endParaRPr lang="en-US"/>
          </a:p>
        </p:txBody>
      </p:sp>
      <p:sp>
        <p:nvSpPr>
          <p:cNvPr id="4" name="TextBox 3"/>
          <p:cNvSpPr txBox="1"/>
          <p:nvPr/>
        </p:nvSpPr>
        <p:spPr>
          <a:xfrm>
            <a:off x="838200" y="457200"/>
            <a:ext cx="6400800" cy="707886"/>
          </a:xfrm>
          <a:prstGeom prst="rect">
            <a:avLst/>
          </a:prstGeom>
          <a:noFill/>
        </p:spPr>
        <p:txBody>
          <a:bodyPr wrap="square" rtlCol="0">
            <a:spAutoFit/>
          </a:bodyPr>
          <a:lstStyle/>
          <a:p>
            <a:r>
              <a:rPr lang="en-US" sz="4000" dirty="0" smtClean="0"/>
              <a:t>Growing Perpetuity</a:t>
            </a:r>
            <a:endParaRPr lang="en-US" sz="4000" dirty="0"/>
          </a:p>
        </p:txBody>
      </p:sp>
      <p:graphicFrame>
        <p:nvGraphicFramePr>
          <p:cNvPr id="5" name="Object 4"/>
          <p:cNvGraphicFramePr>
            <a:graphicFrameLocks noChangeAspect="1"/>
          </p:cNvGraphicFramePr>
          <p:nvPr/>
        </p:nvGraphicFramePr>
        <p:xfrm>
          <a:off x="1885950" y="2895600"/>
          <a:ext cx="5203825" cy="1066800"/>
        </p:xfrm>
        <a:graphic>
          <a:graphicData uri="http://schemas.openxmlformats.org/presentationml/2006/ole">
            <p:oleObj spid="_x0000_s253954" name="Equation" r:id="rId3" imgW="2044440" imgH="41904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9395">
                                            <p:txEl>
                                              <p:pRg st="4" end="4"/>
                                            </p:txEl>
                                          </p:spTgt>
                                        </p:tgtEl>
                                        <p:attrNameLst>
                                          <p:attrName>style.visibility</p:attrName>
                                        </p:attrNameLst>
                                      </p:cBhvr>
                                      <p:to>
                                        <p:strVal val="visible"/>
                                      </p:to>
                                    </p:set>
                                    <p:anim calcmode="lin" valueType="num">
                                      <p:cBhvr additive="base">
                                        <p:cTn id="13" dur="500" fill="hold"/>
                                        <p:tgtEl>
                                          <p:spTgt spid="59395">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939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idx="1"/>
          </p:nvPr>
        </p:nvSpPr>
        <p:spPr/>
        <p:txBody>
          <a:bodyPr lIns="98764" tIns="49382" rIns="98764" bIns="49382"/>
          <a:lstStyle/>
          <a:p>
            <a:pPr>
              <a:buNone/>
            </a:pPr>
            <a:r>
              <a:rPr lang="en-US" dirty="0" smtClean="0"/>
              <a:t>	The PV of a finite stream of cash flow that grows at a constant rate </a:t>
            </a:r>
            <a:r>
              <a:rPr lang="en-US" i="1" dirty="0" smtClean="0">
                <a:solidFill>
                  <a:srgbClr val="FF0000"/>
                </a:solidFill>
              </a:rPr>
              <a:t>g</a:t>
            </a:r>
            <a:r>
              <a:rPr lang="en-US" dirty="0" smtClean="0"/>
              <a:t>.</a:t>
            </a:r>
          </a:p>
          <a:p>
            <a:pPr>
              <a:buNone/>
            </a:pPr>
            <a:endParaRPr lang="en-US" dirty="0" smtClean="0"/>
          </a:p>
          <a:p>
            <a:pPr>
              <a:buNone/>
            </a:pPr>
            <a:endParaRPr lang="en-US" dirty="0" smtClean="0"/>
          </a:p>
          <a:p>
            <a:pPr>
              <a:buNone/>
            </a:pPr>
            <a:r>
              <a:rPr lang="en-US" dirty="0" smtClean="0"/>
              <a:t>	</a:t>
            </a:r>
          </a:p>
          <a:p>
            <a:pPr>
              <a:buNone/>
            </a:pPr>
            <a:r>
              <a:rPr lang="en-US" dirty="0" smtClean="0"/>
              <a:t>	Assume the cash flow from the condo is only yours for next 20 years. What is it value today?</a:t>
            </a:r>
            <a:endParaRPr lang="en-US" dirty="0"/>
          </a:p>
        </p:txBody>
      </p:sp>
      <p:sp>
        <p:nvSpPr>
          <p:cNvPr id="3" name="Slide Number Placeholder 3"/>
          <p:cNvSpPr>
            <a:spLocks noGrp="1"/>
          </p:cNvSpPr>
          <p:nvPr>
            <p:ph type="sldNum" sz="quarter" idx="12"/>
          </p:nvPr>
        </p:nvSpPr>
        <p:spPr/>
        <p:txBody>
          <a:bodyPr lIns="98764" tIns="49382" rIns="98764" bIns="49382"/>
          <a:lstStyle/>
          <a:p>
            <a:fld id="{A0982B52-677D-4431-97DA-6C3FA20EBCDC}" type="slidenum">
              <a:rPr lang="en-US"/>
              <a:pPr/>
              <a:t>26</a:t>
            </a:fld>
            <a:endParaRPr lang="en-US"/>
          </a:p>
        </p:txBody>
      </p:sp>
      <p:sp>
        <p:nvSpPr>
          <p:cNvPr id="4" name="TextBox 3"/>
          <p:cNvSpPr txBox="1"/>
          <p:nvPr/>
        </p:nvSpPr>
        <p:spPr>
          <a:xfrm>
            <a:off x="838200" y="457200"/>
            <a:ext cx="6400800" cy="707886"/>
          </a:xfrm>
          <a:prstGeom prst="rect">
            <a:avLst/>
          </a:prstGeom>
          <a:noFill/>
        </p:spPr>
        <p:txBody>
          <a:bodyPr wrap="square" rtlCol="0">
            <a:spAutoFit/>
          </a:bodyPr>
          <a:lstStyle/>
          <a:p>
            <a:r>
              <a:rPr lang="en-US" sz="4000" dirty="0" smtClean="0"/>
              <a:t>Growing Annuity</a:t>
            </a:r>
            <a:endParaRPr lang="en-US" sz="4000" dirty="0"/>
          </a:p>
        </p:txBody>
      </p:sp>
      <p:graphicFrame>
        <p:nvGraphicFramePr>
          <p:cNvPr id="5" name="Object 4"/>
          <p:cNvGraphicFramePr>
            <a:graphicFrameLocks noChangeAspect="1"/>
          </p:cNvGraphicFramePr>
          <p:nvPr/>
        </p:nvGraphicFramePr>
        <p:xfrm>
          <a:off x="990600" y="2438400"/>
          <a:ext cx="6853238" cy="1358900"/>
        </p:xfrm>
        <a:graphic>
          <a:graphicData uri="http://schemas.openxmlformats.org/presentationml/2006/ole">
            <p:oleObj spid="_x0000_s254978" name="Equation" r:id="rId4" imgW="2692080" imgH="53316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idx="1"/>
          </p:nvPr>
        </p:nvSpPr>
        <p:spPr>
          <a:xfrm>
            <a:off x="457200" y="838200"/>
            <a:ext cx="8382000" cy="5757672"/>
          </a:xfrm>
        </p:spPr>
        <p:txBody>
          <a:bodyPr lIns="98764" tIns="49382" rIns="98764" bIns="49382">
            <a:normAutofit fontScale="70000" lnSpcReduction="20000"/>
          </a:bodyPr>
          <a:lstStyle/>
          <a:p>
            <a:pPr>
              <a:lnSpc>
                <a:spcPct val="160000"/>
              </a:lnSpc>
              <a:spcBef>
                <a:spcPts val="0"/>
              </a:spcBef>
              <a:buFont typeface="Wingdings" pitchFamily="2" charset="2"/>
              <a:buNone/>
            </a:pPr>
            <a:r>
              <a:rPr lang="en-US" dirty="0" smtClean="0">
                <a:latin typeface="Arial" pitchFamily="34" charset="0"/>
                <a:cs typeface="Arial" pitchFamily="34" charset="0"/>
              </a:rPr>
              <a:t>A </a:t>
            </a:r>
            <a:r>
              <a:rPr lang="en-US" dirty="0">
                <a:latin typeface="Arial" pitchFamily="34" charset="0"/>
                <a:cs typeface="Arial" pitchFamily="34" charset="0"/>
              </a:rPr>
              <a:t>real estate appraiser is assessing the value of a piece of land in Vancouver. Currently the land is unoccupied but is zoned for commercial use. Plans have been approved to build a five-story office building. Construction is expected to start in 1 year and will take 2 years to complete, at a total cost of $3 million. For simplicity, assume that the costs are paid in equal amounts at the start of each construction year.</a:t>
            </a:r>
          </a:p>
          <a:p>
            <a:pPr>
              <a:lnSpc>
                <a:spcPct val="160000"/>
              </a:lnSpc>
              <a:spcBef>
                <a:spcPts val="0"/>
              </a:spcBef>
              <a:buFont typeface="Wingdings" pitchFamily="2" charset="2"/>
              <a:buNone/>
            </a:pPr>
            <a:r>
              <a:rPr lang="en-US" dirty="0">
                <a:latin typeface="Arial" pitchFamily="34" charset="0"/>
                <a:cs typeface="Arial" pitchFamily="34" charset="0"/>
              </a:rPr>
              <a:t>Suppose a constant annual cash flow of $400,000, net of all taxes and operating cost, is expected at the end of each year of operation, and the building lasts for 50 years. What is the maximum you would be willing to pay for the land if the discount rate is 8 percent. Explain your answer.</a:t>
            </a:r>
          </a:p>
          <a:p>
            <a:pPr>
              <a:lnSpc>
                <a:spcPct val="160000"/>
              </a:lnSpc>
              <a:spcBef>
                <a:spcPts val="0"/>
              </a:spcBef>
              <a:buFont typeface="Wingdings" pitchFamily="2" charset="2"/>
              <a:buNone/>
            </a:pPr>
            <a:r>
              <a:rPr lang="en-US" dirty="0">
                <a:latin typeface="Arial" pitchFamily="34" charset="0"/>
                <a:cs typeface="Arial" pitchFamily="34" charset="0"/>
              </a:rPr>
              <a:t>If the cash flow from the tenants grows at 1.5% per annum, after the first year of occupancy, recalculate the price you would be willing to pay for the land. </a:t>
            </a:r>
          </a:p>
        </p:txBody>
      </p:sp>
      <p:sp>
        <p:nvSpPr>
          <p:cNvPr id="3" name="Slide Number Placeholder 3"/>
          <p:cNvSpPr>
            <a:spLocks noGrp="1"/>
          </p:cNvSpPr>
          <p:nvPr>
            <p:ph type="sldNum" sz="quarter" idx="12"/>
          </p:nvPr>
        </p:nvSpPr>
        <p:spPr/>
        <p:txBody>
          <a:bodyPr lIns="98764" tIns="49382" rIns="98764" bIns="49382"/>
          <a:lstStyle/>
          <a:p>
            <a:fld id="{AA8F2703-60B6-4A9E-95BF-F001688E606E}" type="slidenum">
              <a:rPr lang="en-US"/>
              <a:pPr/>
              <a:t>27</a:t>
            </a:fld>
            <a:endParaRPr lang="en-US"/>
          </a:p>
        </p:txBody>
      </p:sp>
      <p:sp>
        <p:nvSpPr>
          <p:cNvPr id="4" name="TextBox 3"/>
          <p:cNvSpPr txBox="1"/>
          <p:nvPr/>
        </p:nvSpPr>
        <p:spPr>
          <a:xfrm>
            <a:off x="685800" y="304800"/>
            <a:ext cx="6400800" cy="523220"/>
          </a:xfrm>
          <a:prstGeom prst="rect">
            <a:avLst/>
          </a:prstGeom>
          <a:noFill/>
        </p:spPr>
        <p:txBody>
          <a:bodyPr wrap="square" rtlCol="0">
            <a:spAutoFit/>
          </a:bodyPr>
          <a:lstStyle/>
          <a:p>
            <a:r>
              <a:rPr lang="en-US" sz="2800" dirty="0" smtClean="0"/>
              <a:t>Growing Annuity: Example 2</a:t>
            </a:r>
            <a:endParaRPr lang="en-US" sz="28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idx="1"/>
          </p:nvPr>
        </p:nvSpPr>
        <p:spPr>
          <a:xfrm>
            <a:off x="685800" y="1219200"/>
            <a:ext cx="8229600" cy="4525963"/>
          </a:xfrm>
        </p:spPr>
        <p:txBody>
          <a:bodyPr lIns="98764" tIns="49382" rIns="98764" bIns="49382">
            <a:normAutofit fontScale="92500"/>
          </a:bodyPr>
          <a:lstStyle/>
          <a:p>
            <a:pPr>
              <a:buFont typeface="Wingdings" pitchFamily="2" charset="2"/>
              <a:buNone/>
            </a:pPr>
            <a:r>
              <a:rPr lang="en-US" b="1" dirty="0"/>
              <a:t>When Marilyn Monroe died, ex husband Joe DiMaggio vowed to place fresh flows on her grave every Sunday as long as he lived. A bunch of fresh flowers that the former baseball player thought appropriate for the star cost about $5 when she died in 1962. Based on actuarial tables, Joe could expect to live for 30 years after the actress died. Assuming the inflation per week is 0.0736%, that the stated interest per week is 0.1905%, and assuming 52 weeks in a year, what was the PV of this commitment?</a:t>
            </a:r>
            <a:r>
              <a:rPr lang="en-US" dirty="0"/>
              <a:t> </a:t>
            </a:r>
          </a:p>
        </p:txBody>
      </p:sp>
      <p:sp>
        <p:nvSpPr>
          <p:cNvPr id="3" name="Slide Number Placeholder 3"/>
          <p:cNvSpPr>
            <a:spLocks noGrp="1"/>
          </p:cNvSpPr>
          <p:nvPr>
            <p:ph type="sldNum" sz="quarter" idx="12"/>
          </p:nvPr>
        </p:nvSpPr>
        <p:spPr/>
        <p:txBody>
          <a:bodyPr lIns="98764" tIns="49382" rIns="98764" bIns="49382"/>
          <a:lstStyle/>
          <a:p>
            <a:fld id="{3BFCFDCC-1C21-47C6-8FE5-59DF12B0039F}" type="slidenum">
              <a:rPr lang="en-US"/>
              <a:pPr/>
              <a:t>28</a:t>
            </a:fld>
            <a:endParaRPr lang="en-US"/>
          </a:p>
        </p:txBody>
      </p:sp>
      <p:sp>
        <p:nvSpPr>
          <p:cNvPr id="4" name="TextBox 3"/>
          <p:cNvSpPr txBox="1"/>
          <p:nvPr/>
        </p:nvSpPr>
        <p:spPr>
          <a:xfrm>
            <a:off x="685800" y="457200"/>
            <a:ext cx="6400800" cy="523220"/>
          </a:xfrm>
          <a:prstGeom prst="rect">
            <a:avLst/>
          </a:prstGeom>
          <a:noFill/>
        </p:spPr>
        <p:txBody>
          <a:bodyPr wrap="square" rtlCol="0">
            <a:spAutoFit/>
          </a:bodyPr>
          <a:lstStyle/>
          <a:p>
            <a:r>
              <a:rPr lang="en-US" sz="2800" dirty="0" smtClean="0"/>
              <a:t>Growing Annuity: Example 3</a:t>
            </a:r>
            <a:endParaRPr lang="en-US"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What would you pay to own a guaranteed income of $1,000 per year to be received forever, if interest rates are 4%?</a:t>
            </a:r>
          </a:p>
          <a:p>
            <a:endParaRPr lang="en-US" dirty="0"/>
          </a:p>
        </p:txBody>
      </p:sp>
      <p:sp>
        <p:nvSpPr>
          <p:cNvPr id="3" name="Slide Number Placeholder 2"/>
          <p:cNvSpPr>
            <a:spLocks noGrp="1"/>
          </p:cNvSpPr>
          <p:nvPr>
            <p:ph type="sldNum" sz="quarter" idx="12"/>
          </p:nvPr>
        </p:nvSpPr>
        <p:spPr/>
        <p:txBody>
          <a:bodyPr/>
          <a:lstStyle/>
          <a:p>
            <a:fld id="{A1FD775F-7AE5-4A66-B1E2-B24BAA647342}" type="slidenum">
              <a:rPr lang="en-US" smtClean="0"/>
              <a:pPr/>
              <a:t>2</a:t>
            </a:fld>
            <a:endParaRPr lang="en-US"/>
          </a:p>
        </p:txBody>
      </p:sp>
      <p:sp>
        <p:nvSpPr>
          <p:cNvPr id="4" name="Title 3"/>
          <p:cNvSpPr>
            <a:spLocks noGrp="1"/>
          </p:cNvSpPr>
          <p:nvPr>
            <p:ph type="title"/>
          </p:nvPr>
        </p:nvSpPr>
        <p:spPr/>
        <p:txBody>
          <a:bodyPr/>
          <a:lstStyle/>
          <a:p>
            <a:r>
              <a:rPr lang="en-US" dirty="0" smtClean="0"/>
              <a:t>Example (perpetuity)</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3"/>
          <p:cNvSpPr>
            <a:spLocks noGrp="1" noChangeArrowheads="1"/>
          </p:cNvSpPr>
          <p:nvPr>
            <p:ph idx="1"/>
          </p:nvPr>
        </p:nvSpPr>
        <p:spPr/>
        <p:txBody>
          <a:bodyPr/>
          <a:lstStyle/>
          <a:p>
            <a:r>
              <a:rPr lang="en-US" sz="2800" dirty="0"/>
              <a:t>This is the actual rate paid (or received) after accounting for compounding that occurs during the </a:t>
            </a:r>
            <a:r>
              <a:rPr lang="en-US" sz="2800" dirty="0" smtClean="0"/>
              <a:t>year.</a:t>
            </a:r>
            <a:endParaRPr lang="en-US" sz="2800" dirty="0"/>
          </a:p>
          <a:p>
            <a:r>
              <a:rPr lang="en-US" sz="2800" dirty="0"/>
              <a:t>If you want to compare two alternative investments with different compounding periods you need to compute the EAR and use that for comparison.</a:t>
            </a:r>
          </a:p>
        </p:txBody>
      </p:sp>
      <p:sp>
        <p:nvSpPr>
          <p:cNvPr id="6" name="Slide Number Placeholder 5"/>
          <p:cNvSpPr>
            <a:spLocks noGrp="1"/>
          </p:cNvSpPr>
          <p:nvPr>
            <p:ph type="sldNum" sz="quarter" idx="12"/>
          </p:nvPr>
        </p:nvSpPr>
        <p:spPr/>
        <p:txBody>
          <a:bodyPr/>
          <a:lstStyle/>
          <a:p>
            <a:fld id="{A0D7C026-408F-44B4-AE86-935E41FF3AF9}" type="slidenum">
              <a:rPr lang="en-US"/>
              <a:pPr/>
              <a:t>29</a:t>
            </a:fld>
            <a:endParaRPr lang="en-US"/>
          </a:p>
        </p:txBody>
      </p:sp>
      <p:sp>
        <p:nvSpPr>
          <p:cNvPr id="76802" name="Rectangle 2"/>
          <p:cNvSpPr>
            <a:spLocks noGrp="1" noChangeArrowheads="1"/>
          </p:cNvSpPr>
          <p:nvPr>
            <p:ph type="title"/>
          </p:nvPr>
        </p:nvSpPr>
        <p:spPr/>
        <p:txBody>
          <a:bodyPr/>
          <a:lstStyle/>
          <a:p>
            <a:r>
              <a:rPr lang="en-US" dirty="0"/>
              <a:t>Effective Annual Rate (EAR)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6803">
                                            <p:txEl>
                                              <p:pRg st="1" end="1"/>
                                            </p:txEl>
                                          </p:spTgt>
                                        </p:tgtEl>
                                        <p:attrNameLst>
                                          <p:attrName>style.visibility</p:attrName>
                                        </p:attrNameLst>
                                      </p:cBhvr>
                                      <p:to>
                                        <p:strVal val="visible"/>
                                      </p:to>
                                    </p:set>
                                    <p:anim calcmode="lin" valueType="num">
                                      <p:cBhvr additive="base">
                                        <p:cTn id="7" dur="500" fill="hold"/>
                                        <p:tgtEl>
                                          <p:spTgt spid="7680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680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3"/>
          <p:cNvSpPr>
            <a:spLocks noGrp="1" noChangeArrowheads="1"/>
          </p:cNvSpPr>
          <p:nvPr>
            <p:ph idx="1"/>
          </p:nvPr>
        </p:nvSpPr>
        <p:spPr>
          <a:xfrm>
            <a:off x="815975" y="1489075"/>
            <a:ext cx="8020050" cy="4530725"/>
          </a:xfrm>
        </p:spPr>
        <p:txBody>
          <a:bodyPr/>
          <a:lstStyle/>
          <a:p>
            <a:pPr>
              <a:lnSpc>
                <a:spcPct val="90000"/>
              </a:lnSpc>
            </a:pPr>
            <a:r>
              <a:rPr lang="en-US" sz="2400"/>
              <a:t>This is the annual rate that is quoted by law</a:t>
            </a:r>
          </a:p>
          <a:p>
            <a:pPr>
              <a:lnSpc>
                <a:spcPct val="90000"/>
              </a:lnSpc>
            </a:pPr>
            <a:r>
              <a:rPr lang="en-US" sz="2400"/>
              <a:t>By definition APR = period rate times the number of periods per year</a:t>
            </a:r>
          </a:p>
          <a:p>
            <a:pPr>
              <a:lnSpc>
                <a:spcPct val="90000"/>
              </a:lnSpc>
            </a:pPr>
            <a:r>
              <a:rPr lang="en-US" sz="2400"/>
              <a:t>Consequently, to get the period rate we rearrange the APR equation:</a:t>
            </a:r>
          </a:p>
          <a:p>
            <a:pPr lvl="1">
              <a:lnSpc>
                <a:spcPct val="90000"/>
              </a:lnSpc>
            </a:pPr>
            <a:r>
              <a:rPr lang="en-US" sz="2000"/>
              <a:t>Period rate = APR / number of periods per year</a:t>
            </a:r>
          </a:p>
          <a:p>
            <a:pPr>
              <a:lnSpc>
                <a:spcPct val="90000"/>
              </a:lnSpc>
            </a:pPr>
            <a:r>
              <a:rPr lang="en-US" sz="2400"/>
              <a:t>You should NEVER divide the effective rate by the number of periods per year – it will NOT give you the period rate</a:t>
            </a:r>
          </a:p>
        </p:txBody>
      </p:sp>
      <p:sp>
        <p:nvSpPr>
          <p:cNvPr id="6" name="Slide Number Placeholder 5"/>
          <p:cNvSpPr>
            <a:spLocks noGrp="1"/>
          </p:cNvSpPr>
          <p:nvPr>
            <p:ph type="sldNum" sz="quarter" idx="12"/>
          </p:nvPr>
        </p:nvSpPr>
        <p:spPr/>
        <p:txBody>
          <a:bodyPr/>
          <a:lstStyle/>
          <a:p>
            <a:fld id="{4793B888-229B-47F8-B9D3-F25D52C3C0F6}" type="slidenum">
              <a:rPr lang="en-US"/>
              <a:pPr/>
              <a:t>30</a:t>
            </a:fld>
            <a:endParaRPr lang="en-US"/>
          </a:p>
        </p:txBody>
      </p:sp>
      <p:sp>
        <p:nvSpPr>
          <p:cNvPr id="78850" name="Rectangle 2"/>
          <p:cNvSpPr>
            <a:spLocks noGrp="1" noChangeArrowheads="1"/>
          </p:cNvSpPr>
          <p:nvPr>
            <p:ph type="title"/>
          </p:nvPr>
        </p:nvSpPr>
        <p:spPr/>
        <p:txBody>
          <a:bodyPr/>
          <a:lstStyle/>
          <a:p>
            <a:r>
              <a:rPr lang="en-US"/>
              <a:t>Annual Percentage Rate</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p:cNvSpPr>
            <a:spLocks noGrp="1" noChangeArrowheads="1"/>
          </p:cNvSpPr>
          <p:nvPr>
            <p:ph idx="1"/>
          </p:nvPr>
        </p:nvSpPr>
        <p:spPr>
          <a:xfrm>
            <a:off x="815975" y="1641475"/>
            <a:ext cx="8020050" cy="4530725"/>
          </a:xfrm>
        </p:spPr>
        <p:txBody>
          <a:bodyPr/>
          <a:lstStyle/>
          <a:p>
            <a:r>
              <a:rPr lang="en-US" sz="2400" dirty="0"/>
              <a:t>What is the APR if the monthly rate is .5%?</a:t>
            </a:r>
          </a:p>
          <a:p>
            <a:pPr lvl="1"/>
            <a:r>
              <a:rPr lang="en-US" sz="2200" dirty="0"/>
              <a:t>.5(12) = 6%</a:t>
            </a:r>
          </a:p>
          <a:p>
            <a:r>
              <a:rPr lang="en-US" sz="2400" dirty="0"/>
              <a:t>What is the APR if the semiannual rate is .5%?</a:t>
            </a:r>
          </a:p>
          <a:p>
            <a:pPr lvl="1"/>
            <a:r>
              <a:rPr lang="en-US" sz="2200" dirty="0"/>
              <a:t>.5(2) = 1%</a:t>
            </a:r>
          </a:p>
          <a:p>
            <a:r>
              <a:rPr lang="en-US" sz="2400" dirty="0"/>
              <a:t>What is the monthly rate if the APR is 12% with monthly compounding?</a:t>
            </a:r>
          </a:p>
          <a:p>
            <a:pPr lvl="1"/>
            <a:r>
              <a:rPr lang="en-US" sz="2200" dirty="0"/>
              <a:t>12 / 12 = 1%</a:t>
            </a:r>
          </a:p>
        </p:txBody>
      </p:sp>
      <p:sp>
        <p:nvSpPr>
          <p:cNvPr id="6" name="Slide Number Placeholder 5"/>
          <p:cNvSpPr>
            <a:spLocks noGrp="1"/>
          </p:cNvSpPr>
          <p:nvPr>
            <p:ph type="sldNum" sz="quarter" idx="12"/>
          </p:nvPr>
        </p:nvSpPr>
        <p:spPr/>
        <p:txBody>
          <a:bodyPr/>
          <a:lstStyle/>
          <a:p>
            <a:fld id="{50095742-14AA-4F63-ADB3-3747447F18AF}" type="slidenum">
              <a:rPr lang="en-US"/>
              <a:pPr/>
              <a:t>31</a:t>
            </a:fld>
            <a:endParaRPr lang="en-US"/>
          </a:p>
        </p:txBody>
      </p:sp>
      <p:sp>
        <p:nvSpPr>
          <p:cNvPr id="79874" name="Rectangle 2"/>
          <p:cNvSpPr>
            <a:spLocks noGrp="1" noChangeArrowheads="1"/>
          </p:cNvSpPr>
          <p:nvPr>
            <p:ph type="title"/>
          </p:nvPr>
        </p:nvSpPr>
        <p:spPr/>
        <p:txBody>
          <a:bodyPr/>
          <a:lstStyle/>
          <a:p>
            <a:r>
              <a:rPr lang="en-US"/>
              <a:t>Computing APRs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9875">
                                            <p:txEl>
                                              <p:pRg st="0" end="0"/>
                                            </p:txEl>
                                          </p:spTgt>
                                        </p:tgtEl>
                                        <p:attrNameLst>
                                          <p:attrName>style.visibility</p:attrName>
                                        </p:attrNameLst>
                                      </p:cBhvr>
                                      <p:to>
                                        <p:strVal val="visible"/>
                                      </p:to>
                                    </p:set>
                                    <p:anim calcmode="lin" valueType="num">
                                      <p:cBhvr additive="base">
                                        <p:cTn id="7" dur="500" fill="hold"/>
                                        <p:tgtEl>
                                          <p:spTgt spid="798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98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9875">
                                            <p:txEl>
                                              <p:pRg st="1" end="1"/>
                                            </p:txEl>
                                          </p:spTgt>
                                        </p:tgtEl>
                                        <p:attrNameLst>
                                          <p:attrName>style.visibility</p:attrName>
                                        </p:attrNameLst>
                                      </p:cBhvr>
                                      <p:to>
                                        <p:strVal val="visible"/>
                                      </p:to>
                                    </p:set>
                                    <p:anim calcmode="lin" valueType="num">
                                      <p:cBhvr additive="base">
                                        <p:cTn id="13" dur="500" fill="hold"/>
                                        <p:tgtEl>
                                          <p:spTgt spid="7987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98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9875">
                                            <p:txEl>
                                              <p:pRg st="2" end="2"/>
                                            </p:txEl>
                                          </p:spTgt>
                                        </p:tgtEl>
                                        <p:attrNameLst>
                                          <p:attrName>style.visibility</p:attrName>
                                        </p:attrNameLst>
                                      </p:cBhvr>
                                      <p:to>
                                        <p:strVal val="visible"/>
                                      </p:to>
                                    </p:set>
                                    <p:anim calcmode="lin" valueType="num">
                                      <p:cBhvr additive="base">
                                        <p:cTn id="19" dur="500" fill="hold"/>
                                        <p:tgtEl>
                                          <p:spTgt spid="7987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98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9875">
                                            <p:txEl>
                                              <p:pRg st="3" end="3"/>
                                            </p:txEl>
                                          </p:spTgt>
                                        </p:tgtEl>
                                        <p:attrNameLst>
                                          <p:attrName>style.visibility</p:attrName>
                                        </p:attrNameLst>
                                      </p:cBhvr>
                                      <p:to>
                                        <p:strVal val="visible"/>
                                      </p:to>
                                    </p:set>
                                    <p:anim calcmode="lin" valueType="num">
                                      <p:cBhvr additive="base">
                                        <p:cTn id="25" dur="500" fill="hold"/>
                                        <p:tgtEl>
                                          <p:spTgt spid="7987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987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9875">
                                            <p:txEl>
                                              <p:pRg st="4" end="4"/>
                                            </p:txEl>
                                          </p:spTgt>
                                        </p:tgtEl>
                                        <p:attrNameLst>
                                          <p:attrName>style.visibility</p:attrName>
                                        </p:attrNameLst>
                                      </p:cBhvr>
                                      <p:to>
                                        <p:strVal val="visible"/>
                                      </p:to>
                                    </p:set>
                                    <p:anim calcmode="lin" valueType="num">
                                      <p:cBhvr additive="base">
                                        <p:cTn id="31" dur="500" fill="hold"/>
                                        <p:tgtEl>
                                          <p:spTgt spid="7987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987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79875">
                                            <p:txEl>
                                              <p:pRg st="5" end="5"/>
                                            </p:txEl>
                                          </p:spTgt>
                                        </p:tgtEl>
                                        <p:attrNameLst>
                                          <p:attrName>style.visibility</p:attrName>
                                        </p:attrNameLst>
                                      </p:cBhvr>
                                      <p:to>
                                        <p:strVal val="visible"/>
                                      </p:to>
                                    </p:set>
                                    <p:anim calcmode="lin" valueType="num">
                                      <p:cBhvr additive="base">
                                        <p:cTn id="37" dur="500" fill="hold"/>
                                        <p:tgtEl>
                                          <p:spTgt spid="7987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987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3"/>
          <p:cNvSpPr>
            <a:spLocks noGrp="1" noChangeArrowheads="1"/>
          </p:cNvSpPr>
          <p:nvPr>
            <p:ph idx="1"/>
          </p:nvPr>
        </p:nvSpPr>
        <p:spPr>
          <a:xfrm>
            <a:off x="815975" y="1447800"/>
            <a:ext cx="8020050" cy="4530725"/>
          </a:xfrm>
        </p:spPr>
        <p:txBody>
          <a:bodyPr/>
          <a:lstStyle/>
          <a:p>
            <a:r>
              <a:rPr lang="en-US" sz="2400" dirty="0"/>
              <a:t>You ALWAYS need to make sure that the interest rate and the time period match.</a:t>
            </a:r>
          </a:p>
          <a:p>
            <a:pPr lvl="1"/>
            <a:r>
              <a:rPr lang="en-US" sz="2200" dirty="0"/>
              <a:t>If you are looking at annual periods, you need an annual rate.</a:t>
            </a:r>
          </a:p>
          <a:p>
            <a:pPr lvl="1"/>
            <a:r>
              <a:rPr lang="en-US" sz="2200" dirty="0"/>
              <a:t>If you are looking at monthly periods, you need a monthly rate.</a:t>
            </a:r>
          </a:p>
          <a:p>
            <a:r>
              <a:rPr lang="en-US" sz="2400" dirty="0"/>
              <a:t>If you have an APR based on monthly compounding, you have to use monthly periods for lump sums, or adjust the interest rate appropriately if you have payments other than monthly	</a:t>
            </a:r>
          </a:p>
        </p:txBody>
      </p:sp>
      <p:sp>
        <p:nvSpPr>
          <p:cNvPr id="6" name="Slide Number Placeholder 5"/>
          <p:cNvSpPr>
            <a:spLocks noGrp="1"/>
          </p:cNvSpPr>
          <p:nvPr>
            <p:ph type="sldNum" sz="quarter" idx="12"/>
          </p:nvPr>
        </p:nvSpPr>
        <p:spPr/>
        <p:txBody>
          <a:bodyPr/>
          <a:lstStyle/>
          <a:p>
            <a:fld id="{3CD1F872-E842-4775-8153-EB9076333941}" type="slidenum">
              <a:rPr lang="en-US"/>
              <a:pPr/>
              <a:t>32</a:t>
            </a:fld>
            <a:endParaRPr lang="en-US"/>
          </a:p>
        </p:txBody>
      </p:sp>
      <p:sp>
        <p:nvSpPr>
          <p:cNvPr id="80898" name="Rectangle 2"/>
          <p:cNvSpPr>
            <a:spLocks noGrp="1" noChangeArrowheads="1"/>
          </p:cNvSpPr>
          <p:nvPr>
            <p:ph type="title"/>
          </p:nvPr>
        </p:nvSpPr>
        <p:spPr/>
        <p:txBody>
          <a:bodyPr/>
          <a:lstStyle/>
          <a:p>
            <a:r>
              <a:rPr lang="en-US"/>
              <a:t>Things to Remember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0899">
                                            <p:txEl>
                                              <p:pRg st="3" end="3"/>
                                            </p:txEl>
                                          </p:spTgt>
                                        </p:tgtEl>
                                        <p:attrNameLst>
                                          <p:attrName>style.visibility</p:attrName>
                                        </p:attrNameLst>
                                      </p:cBhvr>
                                      <p:to>
                                        <p:strVal val="visible"/>
                                      </p:to>
                                    </p:set>
                                    <p:anim calcmode="lin" valueType="num">
                                      <p:cBhvr additive="base">
                                        <p:cTn id="7" dur="500" fill="hold"/>
                                        <p:tgtEl>
                                          <p:spTgt spid="80899">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089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3"/>
          <p:cNvSpPr>
            <a:spLocks noGrp="1" noChangeArrowheads="1"/>
          </p:cNvSpPr>
          <p:nvPr>
            <p:ph idx="1"/>
          </p:nvPr>
        </p:nvSpPr>
        <p:spPr/>
        <p:txBody>
          <a:bodyPr/>
          <a:lstStyle/>
          <a:p>
            <a:pPr>
              <a:lnSpc>
                <a:spcPct val="90000"/>
              </a:lnSpc>
            </a:pPr>
            <a:r>
              <a:rPr lang="en-US" sz="2400" dirty="0"/>
              <a:t>Suppose you can earn 1% per month on $1 invested today.</a:t>
            </a:r>
          </a:p>
          <a:p>
            <a:pPr lvl="1">
              <a:lnSpc>
                <a:spcPct val="90000"/>
              </a:lnSpc>
            </a:pPr>
            <a:r>
              <a:rPr lang="en-US" sz="2200" dirty="0"/>
              <a:t>What is the APR?  1(12) = 12%</a:t>
            </a:r>
          </a:p>
          <a:p>
            <a:pPr lvl="1">
              <a:lnSpc>
                <a:spcPct val="90000"/>
              </a:lnSpc>
            </a:pPr>
            <a:r>
              <a:rPr lang="en-US" sz="2200" dirty="0"/>
              <a:t>How much are you effectively earning?</a:t>
            </a:r>
          </a:p>
          <a:p>
            <a:pPr lvl="2">
              <a:lnSpc>
                <a:spcPct val="90000"/>
              </a:lnSpc>
            </a:pPr>
            <a:r>
              <a:rPr lang="en-US" sz="2000" dirty="0"/>
              <a:t>FV = 1(1.01)</a:t>
            </a:r>
            <a:r>
              <a:rPr lang="en-US" sz="2000" baseline="30000" dirty="0"/>
              <a:t>12</a:t>
            </a:r>
            <a:r>
              <a:rPr lang="en-US" sz="2000" dirty="0"/>
              <a:t> = 1.1268</a:t>
            </a:r>
          </a:p>
          <a:p>
            <a:pPr lvl="2">
              <a:lnSpc>
                <a:spcPct val="90000"/>
              </a:lnSpc>
            </a:pPr>
            <a:r>
              <a:rPr lang="en-US" sz="2000" dirty="0"/>
              <a:t>Rate = (1.1268 – 1) / 1 = .1268 = 12.68%</a:t>
            </a:r>
          </a:p>
          <a:p>
            <a:pPr>
              <a:lnSpc>
                <a:spcPct val="90000"/>
              </a:lnSpc>
            </a:pPr>
            <a:r>
              <a:rPr lang="en-US" sz="2400" dirty="0"/>
              <a:t>Suppose if you put it in another account, you earn 3% per quarter.</a:t>
            </a:r>
          </a:p>
          <a:p>
            <a:pPr lvl="1">
              <a:lnSpc>
                <a:spcPct val="90000"/>
              </a:lnSpc>
            </a:pPr>
            <a:r>
              <a:rPr lang="en-US" sz="2200" dirty="0"/>
              <a:t>What is the APR? 3(4) = 12%</a:t>
            </a:r>
          </a:p>
          <a:p>
            <a:pPr lvl="1">
              <a:lnSpc>
                <a:spcPct val="90000"/>
              </a:lnSpc>
            </a:pPr>
            <a:r>
              <a:rPr lang="en-US" sz="2200" dirty="0"/>
              <a:t>How much are you effectively earning?</a:t>
            </a:r>
          </a:p>
          <a:p>
            <a:pPr lvl="2">
              <a:lnSpc>
                <a:spcPct val="90000"/>
              </a:lnSpc>
            </a:pPr>
            <a:r>
              <a:rPr lang="en-US" sz="2000" dirty="0"/>
              <a:t>FV = 1(1.03)</a:t>
            </a:r>
            <a:r>
              <a:rPr lang="en-US" sz="2000" baseline="30000" dirty="0"/>
              <a:t>4 </a:t>
            </a:r>
            <a:r>
              <a:rPr lang="en-US" sz="2000" dirty="0"/>
              <a:t> = 1.1255</a:t>
            </a:r>
          </a:p>
          <a:p>
            <a:pPr lvl="2">
              <a:lnSpc>
                <a:spcPct val="90000"/>
              </a:lnSpc>
            </a:pPr>
            <a:r>
              <a:rPr lang="en-US" sz="2000" dirty="0"/>
              <a:t>Rate = (1.1255 – 1) / 1 = .1255 = 12.55%</a:t>
            </a:r>
          </a:p>
        </p:txBody>
      </p:sp>
      <p:sp>
        <p:nvSpPr>
          <p:cNvPr id="6" name="Slide Number Placeholder 5"/>
          <p:cNvSpPr>
            <a:spLocks noGrp="1"/>
          </p:cNvSpPr>
          <p:nvPr>
            <p:ph type="sldNum" sz="quarter" idx="12"/>
          </p:nvPr>
        </p:nvSpPr>
        <p:spPr/>
        <p:txBody>
          <a:bodyPr/>
          <a:lstStyle/>
          <a:p>
            <a:fld id="{5FE8DC5A-2CB3-4684-BF3F-2F4137512EB9}" type="slidenum">
              <a:rPr lang="en-US"/>
              <a:pPr/>
              <a:t>33</a:t>
            </a:fld>
            <a:endParaRPr lang="en-US"/>
          </a:p>
        </p:txBody>
      </p:sp>
      <p:sp>
        <p:nvSpPr>
          <p:cNvPr id="81922" name="Rectangle 2"/>
          <p:cNvSpPr>
            <a:spLocks noGrp="1" noChangeArrowheads="1"/>
          </p:cNvSpPr>
          <p:nvPr>
            <p:ph type="title"/>
          </p:nvPr>
        </p:nvSpPr>
        <p:spPr/>
        <p:txBody>
          <a:bodyPr/>
          <a:lstStyle/>
          <a:p>
            <a:r>
              <a:rPr lang="en-US"/>
              <a:t>Computing EARs - Example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1923">
                                            <p:txEl>
                                              <p:pRg st="0" end="0"/>
                                            </p:txEl>
                                          </p:spTgt>
                                        </p:tgtEl>
                                        <p:attrNameLst>
                                          <p:attrName>style.visibility</p:attrName>
                                        </p:attrNameLst>
                                      </p:cBhvr>
                                      <p:to>
                                        <p:strVal val="visible"/>
                                      </p:to>
                                    </p:set>
                                    <p:anim calcmode="lin" valueType="num">
                                      <p:cBhvr additive="base">
                                        <p:cTn id="7" dur="500" fill="hold"/>
                                        <p:tgtEl>
                                          <p:spTgt spid="819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2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1923">
                                            <p:txEl>
                                              <p:pRg st="1" end="1"/>
                                            </p:txEl>
                                          </p:spTgt>
                                        </p:tgtEl>
                                        <p:attrNameLst>
                                          <p:attrName>style.visibility</p:attrName>
                                        </p:attrNameLst>
                                      </p:cBhvr>
                                      <p:to>
                                        <p:strVal val="visible"/>
                                      </p:to>
                                    </p:set>
                                    <p:anim calcmode="lin" valueType="num">
                                      <p:cBhvr additive="base">
                                        <p:cTn id="11" dur="500" fill="hold"/>
                                        <p:tgtEl>
                                          <p:spTgt spid="8192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819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81923">
                                            <p:txEl>
                                              <p:pRg st="2" end="2"/>
                                            </p:txEl>
                                          </p:spTgt>
                                        </p:tgtEl>
                                        <p:attrNameLst>
                                          <p:attrName>style.visibility</p:attrName>
                                        </p:attrNameLst>
                                      </p:cBhvr>
                                      <p:to>
                                        <p:strVal val="visible"/>
                                      </p:to>
                                    </p:set>
                                    <p:anim calcmode="lin" valueType="num">
                                      <p:cBhvr additive="base">
                                        <p:cTn id="17" dur="500" fill="hold"/>
                                        <p:tgtEl>
                                          <p:spTgt spid="8192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19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81923">
                                            <p:txEl>
                                              <p:pRg st="3" end="3"/>
                                            </p:txEl>
                                          </p:spTgt>
                                        </p:tgtEl>
                                        <p:attrNameLst>
                                          <p:attrName>style.visibility</p:attrName>
                                        </p:attrNameLst>
                                      </p:cBhvr>
                                      <p:to>
                                        <p:strVal val="visible"/>
                                      </p:to>
                                    </p:set>
                                    <p:anim calcmode="lin" valueType="num">
                                      <p:cBhvr additive="base">
                                        <p:cTn id="23" dur="500" fill="hold"/>
                                        <p:tgtEl>
                                          <p:spTgt spid="8192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8192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81923">
                                            <p:txEl>
                                              <p:pRg st="4" end="4"/>
                                            </p:txEl>
                                          </p:spTgt>
                                        </p:tgtEl>
                                        <p:attrNameLst>
                                          <p:attrName>style.visibility</p:attrName>
                                        </p:attrNameLst>
                                      </p:cBhvr>
                                      <p:to>
                                        <p:strVal val="visible"/>
                                      </p:to>
                                    </p:set>
                                    <p:anim calcmode="lin" valueType="num">
                                      <p:cBhvr additive="base">
                                        <p:cTn id="27" dur="500" fill="hold"/>
                                        <p:tgtEl>
                                          <p:spTgt spid="8192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819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81923">
                                            <p:txEl>
                                              <p:pRg st="5" end="5"/>
                                            </p:txEl>
                                          </p:spTgt>
                                        </p:tgtEl>
                                        <p:attrNameLst>
                                          <p:attrName>style.visibility</p:attrName>
                                        </p:attrNameLst>
                                      </p:cBhvr>
                                      <p:to>
                                        <p:strVal val="visible"/>
                                      </p:to>
                                    </p:set>
                                    <p:anim calcmode="lin" valueType="num">
                                      <p:cBhvr additive="base">
                                        <p:cTn id="33" dur="500" fill="hold"/>
                                        <p:tgtEl>
                                          <p:spTgt spid="8192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8192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81923">
                                            <p:txEl>
                                              <p:pRg st="6" end="6"/>
                                            </p:txEl>
                                          </p:spTgt>
                                        </p:tgtEl>
                                        <p:attrNameLst>
                                          <p:attrName>style.visibility</p:attrName>
                                        </p:attrNameLst>
                                      </p:cBhvr>
                                      <p:to>
                                        <p:strVal val="visible"/>
                                      </p:to>
                                    </p:set>
                                    <p:anim calcmode="lin" valueType="num">
                                      <p:cBhvr additive="base">
                                        <p:cTn id="37" dur="500" fill="hold"/>
                                        <p:tgtEl>
                                          <p:spTgt spid="8192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192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81923">
                                            <p:txEl>
                                              <p:pRg st="7" end="7"/>
                                            </p:txEl>
                                          </p:spTgt>
                                        </p:tgtEl>
                                        <p:attrNameLst>
                                          <p:attrName>style.visibility</p:attrName>
                                        </p:attrNameLst>
                                      </p:cBhvr>
                                      <p:to>
                                        <p:strVal val="visible"/>
                                      </p:to>
                                    </p:set>
                                    <p:anim calcmode="lin" valueType="num">
                                      <p:cBhvr additive="base">
                                        <p:cTn id="43" dur="500" fill="hold"/>
                                        <p:tgtEl>
                                          <p:spTgt spid="8192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192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81923">
                                            <p:txEl>
                                              <p:pRg st="8" end="8"/>
                                            </p:txEl>
                                          </p:spTgt>
                                        </p:tgtEl>
                                        <p:attrNameLst>
                                          <p:attrName>style.visibility</p:attrName>
                                        </p:attrNameLst>
                                      </p:cBhvr>
                                      <p:to>
                                        <p:strVal val="visible"/>
                                      </p:to>
                                    </p:set>
                                    <p:anim calcmode="lin" valueType="num">
                                      <p:cBhvr additive="base">
                                        <p:cTn id="49" dur="500" fill="hold"/>
                                        <p:tgtEl>
                                          <p:spTgt spid="8192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81923">
                                            <p:txEl>
                                              <p:pRg st="8" end="8"/>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81923">
                                            <p:txEl>
                                              <p:pRg st="9" end="9"/>
                                            </p:txEl>
                                          </p:spTgt>
                                        </p:tgtEl>
                                        <p:attrNameLst>
                                          <p:attrName>style.visibility</p:attrName>
                                        </p:attrNameLst>
                                      </p:cBhvr>
                                      <p:to>
                                        <p:strVal val="visible"/>
                                      </p:to>
                                    </p:set>
                                    <p:anim calcmode="lin" valueType="num">
                                      <p:cBhvr additive="base">
                                        <p:cTn id="53" dur="500" fill="hold"/>
                                        <p:tgtEl>
                                          <p:spTgt spid="81923">
                                            <p:txEl>
                                              <p:pRg st="9" end="9"/>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8192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1"/>
          </p:nvPr>
        </p:nvSpPr>
        <p:spPr>
          <a:xfrm>
            <a:off x="1056604" y="1426797"/>
            <a:ext cx="7176304" cy="4879245"/>
          </a:xfrm>
          <a:noFill/>
          <a:ln/>
        </p:spPr>
        <p:txBody>
          <a:bodyPr lIns="98764" tIns="49382" rIns="98764" bIns="49382">
            <a:normAutofit/>
          </a:bodyPr>
          <a:lstStyle/>
          <a:p>
            <a:pPr>
              <a:buNone/>
              <a:tabLst>
                <a:tab pos="308639" algn="l"/>
                <a:tab pos="802460" algn="ctr"/>
                <a:tab pos="3641935" algn="ctr"/>
                <a:tab pos="4567851" algn="r"/>
                <a:tab pos="6234499" algn="ctr"/>
                <a:tab pos="6604866" algn="r"/>
              </a:tabLst>
            </a:pPr>
            <a:r>
              <a:rPr lang="en-US" sz="2000" b="1" dirty="0">
                <a:solidFill>
                  <a:srgbClr val="A81900"/>
                </a:solidFill>
              </a:rPr>
              <a:t>Compounding	Number of times	Effective</a:t>
            </a:r>
          </a:p>
          <a:p>
            <a:pPr>
              <a:buNone/>
              <a:tabLst>
                <a:tab pos="308639" algn="l"/>
                <a:tab pos="802460" algn="ctr"/>
                <a:tab pos="3641935" algn="ctr"/>
                <a:tab pos="4567851" algn="r"/>
                <a:tab pos="6234499" algn="ctr"/>
                <a:tab pos="6604866" algn="r"/>
              </a:tabLst>
            </a:pPr>
            <a:r>
              <a:rPr lang="en-US" sz="2000" b="1" dirty="0">
                <a:solidFill>
                  <a:srgbClr val="A81900"/>
                </a:solidFill>
              </a:rPr>
              <a:t> 	period	compounded		annual rate</a:t>
            </a:r>
          </a:p>
          <a:p>
            <a:pPr>
              <a:tabLst>
                <a:tab pos="308639" algn="l"/>
                <a:tab pos="802460" algn="ctr"/>
                <a:tab pos="3641935" algn="ctr"/>
                <a:tab pos="4567851" algn="r"/>
                <a:tab pos="6234499" algn="ctr"/>
                <a:tab pos="6604866" algn="r"/>
              </a:tabLst>
            </a:pPr>
            <a:r>
              <a:rPr lang="en-US" sz="2000" b="1" dirty="0"/>
              <a:t> Year		1	   10.00000%</a:t>
            </a:r>
          </a:p>
          <a:p>
            <a:pPr>
              <a:tabLst>
                <a:tab pos="308639" algn="l"/>
                <a:tab pos="802460" algn="ctr"/>
                <a:tab pos="3641935" algn="ctr"/>
                <a:tab pos="4567851" algn="r"/>
                <a:tab pos="6234499" algn="ctr"/>
                <a:tab pos="6604866" algn="r"/>
              </a:tabLst>
            </a:pPr>
            <a:r>
              <a:rPr lang="en-US" sz="2000" b="1" dirty="0"/>
              <a:t> 	Quarter		4	10.38129</a:t>
            </a:r>
          </a:p>
          <a:p>
            <a:pPr>
              <a:tabLst>
                <a:tab pos="308639" algn="l"/>
                <a:tab pos="802460" algn="ctr"/>
                <a:tab pos="3641935" algn="ctr"/>
                <a:tab pos="4567851" algn="r"/>
                <a:tab pos="6234499" algn="ctr"/>
                <a:tab pos="6604866" algn="r"/>
              </a:tabLst>
            </a:pPr>
            <a:r>
              <a:rPr lang="en-US" sz="2000" b="1" dirty="0"/>
              <a:t> Month		12	10.47131</a:t>
            </a:r>
          </a:p>
          <a:p>
            <a:pPr>
              <a:tabLst>
                <a:tab pos="308639" algn="l"/>
                <a:tab pos="802460" algn="ctr"/>
                <a:tab pos="3641935" algn="ctr"/>
                <a:tab pos="4567851" algn="r"/>
                <a:tab pos="6234499" algn="ctr"/>
                <a:tab pos="6604866" algn="r"/>
              </a:tabLst>
            </a:pPr>
            <a:r>
              <a:rPr lang="en-US" sz="2000" b="1" dirty="0"/>
              <a:t> Week		52	10.50648</a:t>
            </a:r>
          </a:p>
          <a:p>
            <a:pPr>
              <a:tabLst>
                <a:tab pos="308639" algn="l"/>
                <a:tab pos="802460" algn="ctr"/>
                <a:tab pos="3641935" algn="ctr"/>
                <a:tab pos="4567851" algn="r"/>
                <a:tab pos="6234499" algn="ctr"/>
                <a:tab pos="6604866" algn="r"/>
              </a:tabLst>
            </a:pPr>
            <a:r>
              <a:rPr lang="en-US" sz="2000" b="1" dirty="0"/>
              <a:t> Day		365	10.51558</a:t>
            </a:r>
          </a:p>
          <a:p>
            <a:pPr>
              <a:tabLst>
                <a:tab pos="308639" algn="l"/>
                <a:tab pos="802460" algn="ctr"/>
                <a:tab pos="3641935" algn="ctr"/>
                <a:tab pos="4567851" algn="r"/>
                <a:tab pos="6234499" algn="ctr"/>
                <a:tab pos="6604866" algn="r"/>
              </a:tabLst>
            </a:pPr>
            <a:r>
              <a:rPr lang="en-US" sz="2000" b="1" dirty="0"/>
              <a:t> Hour		8,760	10.51703</a:t>
            </a:r>
          </a:p>
          <a:p>
            <a:pPr>
              <a:tabLst>
                <a:tab pos="308639" algn="l"/>
                <a:tab pos="802460" algn="ctr"/>
                <a:tab pos="3641935" algn="ctr"/>
                <a:tab pos="4567851" algn="r"/>
                <a:tab pos="6234499" algn="ctr"/>
                <a:tab pos="6604866" algn="r"/>
              </a:tabLst>
            </a:pPr>
            <a:r>
              <a:rPr lang="en-US" sz="2000" b="1" dirty="0"/>
              <a:t> Minute		525,600	10.51709</a:t>
            </a:r>
          </a:p>
        </p:txBody>
      </p:sp>
      <p:sp>
        <p:nvSpPr>
          <p:cNvPr id="5" name="Slide Number Placeholder 3"/>
          <p:cNvSpPr>
            <a:spLocks noGrp="1"/>
          </p:cNvSpPr>
          <p:nvPr>
            <p:ph type="sldNum" sz="quarter" idx="12"/>
          </p:nvPr>
        </p:nvSpPr>
        <p:spPr/>
        <p:txBody>
          <a:bodyPr lIns="98764" tIns="49382" rIns="98764" bIns="49382"/>
          <a:lstStyle/>
          <a:p>
            <a:fld id="{294234DD-B98E-4B7F-A592-65E434DECEEF}" type="slidenum">
              <a:rPr lang="en-US"/>
              <a:pPr/>
              <a:t>34</a:t>
            </a:fld>
            <a:endParaRPr lang="en-US"/>
          </a:p>
        </p:txBody>
      </p:sp>
      <p:sp>
        <p:nvSpPr>
          <p:cNvPr id="19458" name="Rectangle 2"/>
          <p:cNvSpPr>
            <a:spLocks noGrp="1" noChangeArrowheads="1"/>
          </p:cNvSpPr>
          <p:nvPr>
            <p:ph type="title"/>
          </p:nvPr>
        </p:nvSpPr>
        <p:spPr>
          <a:noFill/>
          <a:ln/>
        </p:spPr>
        <p:txBody>
          <a:bodyPr lIns="98764" tIns="49382" rIns="98764" bIns="49382">
            <a:normAutofit fontScale="90000"/>
          </a:bodyPr>
          <a:lstStyle/>
          <a:p>
            <a:r>
              <a:rPr lang="en-US" dirty="0"/>
              <a:t>Compounding </a:t>
            </a:r>
            <a:r>
              <a:rPr lang="en-US" dirty="0" smtClean="0"/>
              <a:t>Periods for 10% APR</a:t>
            </a:r>
            <a:endParaRPr lang="en-US" dirty="0"/>
          </a:p>
        </p:txBody>
      </p:sp>
      <p:sp>
        <p:nvSpPr>
          <p:cNvPr id="19460" name="Line 4"/>
          <p:cNvSpPr>
            <a:spLocks noChangeShapeType="1"/>
          </p:cNvSpPr>
          <p:nvPr/>
        </p:nvSpPr>
        <p:spPr bwMode="auto">
          <a:xfrm>
            <a:off x="1066800" y="2133600"/>
            <a:ext cx="7086600" cy="0"/>
          </a:xfrm>
          <a:prstGeom prst="line">
            <a:avLst/>
          </a:prstGeom>
          <a:noFill/>
          <a:ln w="25400">
            <a:solidFill>
              <a:srgbClr val="A81900"/>
            </a:solidFill>
            <a:round/>
            <a:headEnd/>
            <a:tailEnd/>
          </a:ln>
          <a:effectLst/>
        </p:spPr>
        <p:txBody>
          <a:bodyPr wrap="none" lIns="98764" tIns="49382" rIns="98764" bIns="49382" anchor="ctr"/>
          <a:lstStyle/>
          <a:p>
            <a:endParaRPr lang="en-US"/>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4"/>
          <p:cNvSpPr>
            <a:spLocks noGrp="1"/>
          </p:cNvSpPr>
          <p:nvPr>
            <p:ph type="sldNum" sz="quarter" idx="12"/>
          </p:nvPr>
        </p:nvSpPr>
        <p:spPr/>
        <p:txBody>
          <a:bodyPr/>
          <a:lstStyle/>
          <a:p>
            <a:fld id="{26C7DD07-2333-4E73-9407-F0C21F528D9B}" type="slidenum">
              <a:rPr lang="en-US"/>
              <a:pPr/>
              <a:t>35</a:t>
            </a:fld>
            <a:endParaRPr lang="en-US"/>
          </a:p>
        </p:txBody>
      </p:sp>
      <p:sp>
        <p:nvSpPr>
          <p:cNvPr id="83970" name="Rectangle 2"/>
          <p:cNvSpPr>
            <a:spLocks noGrp="1" noChangeArrowheads="1"/>
          </p:cNvSpPr>
          <p:nvPr>
            <p:ph type="title"/>
          </p:nvPr>
        </p:nvSpPr>
        <p:spPr/>
        <p:txBody>
          <a:bodyPr/>
          <a:lstStyle/>
          <a:p>
            <a:r>
              <a:rPr lang="en-US"/>
              <a:t>EAR - Formula</a:t>
            </a:r>
          </a:p>
        </p:txBody>
      </p:sp>
      <p:graphicFrame>
        <p:nvGraphicFramePr>
          <p:cNvPr id="158720" name="Object 0"/>
          <p:cNvGraphicFramePr>
            <a:graphicFrameLocks noChangeAspect="1"/>
          </p:cNvGraphicFramePr>
          <p:nvPr/>
        </p:nvGraphicFramePr>
        <p:xfrm>
          <a:off x="1905000" y="1676400"/>
          <a:ext cx="5181600" cy="1752600"/>
        </p:xfrm>
        <a:graphic>
          <a:graphicData uri="http://schemas.openxmlformats.org/presentationml/2006/ole">
            <p:oleObj spid="_x0000_s256002" name="Equation" r:id="rId3" imgW="1434960" imgH="469800" progId="Equation.3">
              <p:embed/>
            </p:oleObj>
          </a:graphicData>
        </a:graphic>
      </p:graphicFrame>
      <p:sp>
        <p:nvSpPr>
          <p:cNvPr id="83973" name="Text Box 5"/>
          <p:cNvSpPr txBox="1">
            <a:spLocks noChangeArrowheads="1"/>
          </p:cNvSpPr>
          <p:nvPr/>
        </p:nvSpPr>
        <p:spPr bwMode="auto">
          <a:xfrm>
            <a:off x="1524000" y="3657600"/>
            <a:ext cx="6477000" cy="1004888"/>
          </a:xfrm>
          <a:prstGeom prst="rect">
            <a:avLst/>
          </a:prstGeom>
          <a:noFill/>
          <a:ln w="12700" cap="sq">
            <a:noFill/>
            <a:miter lim="800000"/>
            <a:headEnd type="none" w="sm" len="sm"/>
            <a:tailEnd type="none" w="sm" len="sm"/>
          </a:ln>
          <a:effectLst/>
        </p:spPr>
        <p:txBody>
          <a:bodyPr>
            <a:spAutoFit/>
          </a:bodyPr>
          <a:lstStyle/>
          <a:p>
            <a:pPr eaLnBrk="1" hangingPunct="1">
              <a:spcBef>
                <a:spcPct val="50000"/>
              </a:spcBef>
            </a:pPr>
            <a:r>
              <a:rPr lang="en-US" sz="2400">
                <a:solidFill>
                  <a:schemeClr val="bg1"/>
                </a:solidFill>
                <a:latin typeface="Times New Roman" pitchFamily="18" charset="0"/>
              </a:rPr>
              <a:t>Remember that the APR is the quoted rate</a:t>
            </a:r>
          </a:p>
          <a:p>
            <a:pPr eaLnBrk="1" hangingPunct="1">
              <a:spcBef>
                <a:spcPct val="50000"/>
              </a:spcBef>
            </a:pPr>
            <a:r>
              <a:rPr lang="en-US" sz="2400">
                <a:solidFill>
                  <a:schemeClr val="bg1"/>
                </a:solidFill>
                <a:latin typeface="Times New Roman" pitchFamily="18" charset="0"/>
              </a:rPr>
              <a:t>m is the number of compounding periods per year</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9" name="Rectangle 3"/>
          <p:cNvSpPr>
            <a:spLocks noGrp="1" noChangeArrowheads="1"/>
          </p:cNvSpPr>
          <p:nvPr>
            <p:ph idx="1"/>
          </p:nvPr>
        </p:nvSpPr>
        <p:spPr/>
        <p:txBody>
          <a:bodyPr/>
          <a:lstStyle/>
          <a:p>
            <a:r>
              <a:rPr lang="en-US" sz="2400" dirty="0"/>
              <a:t>You are looking at two savings accounts. One pays 5.25%, with daily compounding. The other pays 5.3% with semiannual compounding. Which account should you </a:t>
            </a:r>
            <a:r>
              <a:rPr lang="en-US" sz="2400" dirty="0" smtClean="0"/>
              <a:t>use and why?</a:t>
            </a:r>
            <a:endParaRPr lang="en-US" sz="2400" dirty="0"/>
          </a:p>
        </p:txBody>
      </p:sp>
      <p:sp>
        <p:nvSpPr>
          <p:cNvPr id="6" name="Slide Number Placeholder 5"/>
          <p:cNvSpPr>
            <a:spLocks noGrp="1"/>
          </p:cNvSpPr>
          <p:nvPr>
            <p:ph type="sldNum" sz="quarter" idx="12"/>
          </p:nvPr>
        </p:nvSpPr>
        <p:spPr/>
        <p:txBody>
          <a:bodyPr/>
          <a:lstStyle/>
          <a:p>
            <a:fld id="{364FE0D1-8912-46C8-A649-DDE2D76C5A03}" type="slidenum">
              <a:rPr lang="en-US"/>
              <a:pPr/>
              <a:t>36</a:t>
            </a:fld>
            <a:endParaRPr lang="en-US"/>
          </a:p>
        </p:txBody>
      </p:sp>
      <p:sp>
        <p:nvSpPr>
          <p:cNvPr id="86018" name="Rectangle 2"/>
          <p:cNvSpPr>
            <a:spLocks noGrp="1" noChangeArrowheads="1"/>
          </p:cNvSpPr>
          <p:nvPr>
            <p:ph type="title"/>
          </p:nvPr>
        </p:nvSpPr>
        <p:spPr/>
        <p:txBody>
          <a:bodyPr/>
          <a:lstStyle/>
          <a:p>
            <a:r>
              <a:rPr lang="en-US"/>
              <a:t>Decisions, Decisions II</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9" name="Rectangle 3"/>
          <p:cNvSpPr>
            <a:spLocks noGrp="1" noChangeArrowheads="1"/>
          </p:cNvSpPr>
          <p:nvPr>
            <p:ph idx="1"/>
          </p:nvPr>
        </p:nvSpPr>
        <p:spPr/>
        <p:txBody>
          <a:bodyPr/>
          <a:lstStyle/>
          <a:p>
            <a:r>
              <a:rPr lang="en-US"/>
              <a:t>If you have an effective rate, how can you compute the APR?  Rearrange the EAR equation and you get:</a:t>
            </a:r>
          </a:p>
        </p:txBody>
      </p:sp>
      <p:sp>
        <p:nvSpPr>
          <p:cNvPr id="7" name="Slide Number Placeholder 5"/>
          <p:cNvSpPr>
            <a:spLocks noGrp="1"/>
          </p:cNvSpPr>
          <p:nvPr>
            <p:ph type="sldNum" sz="quarter" idx="12"/>
          </p:nvPr>
        </p:nvSpPr>
        <p:spPr/>
        <p:txBody>
          <a:bodyPr/>
          <a:lstStyle/>
          <a:p>
            <a:fld id="{121EA52C-EF1C-4CEE-B528-635C1CEFAED1}" type="slidenum">
              <a:rPr lang="en-US"/>
              <a:pPr/>
              <a:t>37</a:t>
            </a:fld>
            <a:endParaRPr lang="en-US"/>
          </a:p>
        </p:txBody>
      </p:sp>
      <p:sp>
        <p:nvSpPr>
          <p:cNvPr id="91138" name="Rectangle 2"/>
          <p:cNvSpPr>
            <a:spLocks noGrp="1" noChangeArrowheads="1"/>
          </p:cNvSpPr>
          <p:nvPr>
            <p:ph type="title"/>
          </p:nvPr>
        </p:nvSpPr>
        <p:spPr/>
        <p:txBody>
          <a:bodyPr/>
          <a:lstStyle/>
          <a:p>
            <a:r>
              <a:rPr lang="en-US"/>
              <a:t>Computing APRs from EARs </a:t>
            </a:r>
          </a:p>
        </p:txBody>
      </p:sp>
      <p:graphicFrame>
        <p:nvGraphicFramePr>
          <p:cNvPr id="159744" name="Object 0"/>
          <p:cNvGraphicFramePr>
            <a:graphicFrameLocks noChangeAspect="1"/>
          </p:cNvGraphicFramePr>
          <p:nvPr/>
        </p:nvGraphicFramePr>
        <p:xfrm>
          <a:off x="1676400" y="4038600"/>
          <a:ext cx="6934200" cy="1524000"/>
        </p:xfrm>
        <a:graphic>
          <a:graphicData uri="http://schemas.openxmlformats.org/presentationml/2006/ole">
            <p:oleObj spid="_x0000_s257026" name="Equation" r:id="rId3" imgW="1688760" imgH="380880" progId="Equation.3">
              <p:embed/>
            </p:oleObj>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p:cNvSpPr>
            <a:spLocks noGrp="1" noChangeArrowheads="1"/>
          </p:cNvSpPr>
          <p:nvPr>
            <p:ph idx="1"/>
          </p:nvPr>
        </p:nvSpPr>
        <p:spPr/>
        <p:txBody>
          <a:bodyPr/>
          <a:lstStyle/>
          <a:p>
            <a:r>
              <a:rPr lang="en-US" sz="2800"/>
              <a:t>Suppose you want to earn an effective rate of 12% and you are looking at an account that compounds on a monthly basis. What APR must they pay?</a:t>
            </a:r>
          </a:p>
          <a:p>
            <a:pPr lvl="1">
              <a:buFont typeface="Wingdings" pitchFamily="2" charset="2"/>
              <a:buNone/>
            </a:pPr>
            <a:endParaRPr lang="en-US" sz="2400"/>
          </a:p>
        </p:txBody>
      </p:sp>
      <p:sp>
        <p:nvSpPr>
          <p:cNvPr id="7" name="Slide Number Placeholder 5"/>
          <p:cNvSpPr>
            <a:spLocks noGrp="1"/>
          </p:cNvSpPr>
          <p:nvPr>
            <p:ph type="sldNum" sz="quarter" idx="12"/>
          </p:nvPr>
        </p:nvSpPr>
        <p:spPr/>
        <p:txBody>
          <a:bodyPr/>
          <a:lstStyle/>
          <a:p>
            <a:fld id="{42244EF6-614C-447A-A6CB-17B9B35D082B}" type="slidenum">
              <a:rPr lang="en-US"/>
              <a:pPr/>
              <a:t>38</a:t>
            </a:fld>
            <a:endParaRPr lang="en-US"/>
          </a:p>
        </p:txBody>
      </p:sp>
      <p:sp>
        <p:nvSpPr>
          <p:cNvPr id="92162" name="Rectangle 2"/>
          <p:cNvSpPr>
            <a:spLocks noGrp="1" noChangeArrowheads="1"/>
          </p:cNvSpPr>
          <p:nvPr>
            <p:ph type="title"/>
          </p:nvPr>
        </p:nvSpPr>
        <p:spPr/>
        <p:txBody>
          <a:bodyPr/>
          <a:lstStyle/>
          <a:p>
            <a:r>
              <a:rPr lang="en-US"/>
              <a:t>APR - Example</a:t>
            </a:r>
          </a:p>
        </p:txBody>
      </p:sp>
      <p:graphicFrame>
        <p:nvGraphicFramePr>
          <p:cNvPr id="3075" name="Object 3"/>
          <p:cNvGraphicFramePr>
            <a:graphicFrameLocks noChangeAspect="1"/>
          </p:cNvGraphicFramePr>
          <p:nvPr/>
        </p:nvGraphicFramePr>
        <p:xfrm>
          <a:off x="1143000" y="3810000"/>
          <a:ext cx="7391400" cy="1295400"/>
        </p:xfrm>
        <a:graphic>
          <a:graphicData uri="http://schemas.openxmlformats.org/presentationml/2006/ole">
            <p:oleObj spid="_x0000_s258050" name="Equation" r:id="rId4" imgW="2463480" imgH="43164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anim calcmode="lin" valueType="num">
                                      <p:cBhvr additive="base">
                                        <p:cTn id="7" dur="500" fill="hold"/>
                                        <p:tgtEl>
                                          <p:spTgt spid="3075"/>
                                        </p:tgtEl>
                                        <p:attrNameLst>
                                          <p:attrName>ppt_x</p:attrName>
                                        </p:attrNameLst>
                                      </p:cBhvr>
                                      <p:tavLst>
                                        <p:tav tm="0">
                                          <p:val>
                                            <p:strVal val="#ppt_x"/>
                                          </p:val>
                                        </p:tav>
                                        <p:tav tm="100000">
                                          <p:val>
                                            <p:strVal val="#ppt_x"/>
                                          </p:val>
                                        </p:tav>
                                      </p:tavLst>
                                    </p:anim>
                                    <p:anim calcmode="lin" valueType="num">
                                      <p:cBhvr additive="base">
                                        <p:cTn id="8" dur="500" fill="hold"/>
                                        <p:tgtEl>
                                          <p:spTgt spid="307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Assume interest rates are 10%.</a:t>
            </a:r>
          </a:p>
          <a:p>
            <a:pPr>
              <a:buNone/>
            </a:pPr>
            <a:r>
              <a:rPr lang="en-US" dirty="0" smtClean="0"/>
              <a:t>You wish to buy a car making three installments: $4,000 a year from now, $4,000 two years from now, $4,000 three years from now.</a:t>
            </a:r>
          </a:p>
          <a:p>
            <a:pPr>
              <a:buNone/>
            </a:pPr>
            <a:r>
              <a:rPr lang="en-US" dirty="0" smtClean="0"/>
              <a:t>How much money would you have to place in an account today to generate this stream of cash flows?</a:t>
            </a:r>
          </a:p>
          <a:p>
            <a:endParaRPr lang="en-US" dirty="0"/>
          </a:p>
        </p:txBody>
      </p:sp>
      <p:sp>
        <p:nvSpPr>
          <p:cNvPr id="3" name="Slide Number Placeholder 2"/>
          <p:cNvSpPr>
            <a:spLocks noGrp="1"/>
          </p:cNvSpPr>
          <p:nvPr>
            <p:ph type="sldNum" sz="quarter" idx="12"/>
          </p:nvPr>
        </p:nvSpPr>
        <p:spPr/>
        <p:txBody>
          <a:bodyPr/>
          <a:lstStyle/>
          <a:p>
            <a:fld id="{A1FD775F-7AE5-4A66-B1E2-B24BAA647342}" type="slidenum">
              <a:rPr lang="en-US" smtClean="0"/>
              <a:pPr/>
              <a:t>3</a:t>
            </a:fld>
            <a:endParaRPr lang="en-US"/>
          </a:p>
        </p:txBody>
      </p:sp>
      <p:sp>
        <p:nvSpPr>
          <p:cNvPr id="4" name="Title 3"/>
          <p:cNvSpPr>
            <a:spLocks noGrp="1"/>
          </p:cNvSpPr>
          <p:nvPr>
            <p:ph type="title"/>
          </p:nvPr>
        </p:nvSpPr>
        <p:spPr/>
        <p:txBody>
          <a:bodyPr>
            <a:normAutofit/>
          </a:bodyPr>
          <a:lstStyle/>
          <a:p>
            <a:r>
              <a:rPr lang="en-US" dirty="0" smtClean="0"/>
              <a:t>Example (annuity)</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7" name="Rectangle 3"/>
          <p:cNvSpPr>
            <a:spLocks noGrp="1" noChangeArrowheads="1"/>
          </p:cNvSpPr>
          <p:nvPr>
            <p:ph idx="1"/>
          </p:nvPr>
        </p:nvSpPr>
        <p:spPr>
          <a:xfrm>
            <a:off x="815975" y="1447800"/>
            <a:ext cx="8020050" cy="4530725"/>
          </a:xfrm>
        </p:spPr>
        <p:txBody>
          <a:bodyPr/>
          <a:lstStyle/>
          <a:p>
            <a:r>
              <a:rPr lang="en-US" sz="2400" dirty="0"/>
              <a:t>Suppose you want to buy a new computer system and the store is willing to sell it to allow you to make monthly payments. The entire computer system costs $3,500. The loan period is for 2 years and the interest rate is 16.9% with monthly compounding. What is your monthly payment</a:t>
            </a:r>
            <a:r>
              <a:rPr lang="en-US" sz="2400" dirty="0" smtClean="0"/>
              <a:t>?</a:t>
            </a:r>
            <a:endParaRPr lang="en-US" sz="2400" dirty="0"/>
          </a:p>
        </p:txBody>
      </p:sp>
      <p:sp>
        <p:nvSpPr>
          <p:cNvPr id="6" name="Slide Number Placeholder 5"/>
          <p:cNvSpPr>
            <a:spLocks noGrp="1"/>
          </p:cNvSpPr>
          <p:nvPr>
            <p:ph type="sldNum" sz="quarter" idx="12"/>
          </p:nvPr>
        </p:nvSpPr>
        <p:spPr/>
        <p:txBody>
          <a:bodyPr/>
          <a:lstStyle/>
          <a:p>
            <a:fld id="{6DFEFEED-A9B4-45F3-A3D8-4255A6E28E4F}" type="slidenum">
              <a:rPr lang="en-US"/>
              <a:pPr/>
              <a:t>39</a:t>
            </a:fld>
            <a:endParaRPr lang="en-US"/>
          </a:p>
        </p:txBody>
      </p:sp>
      <p:sp>
        <p:nvSpPr>
          <p:cNvPr id="88066" name="Rectangle 2"/>
          <p:cNvSpPr>
            <a:spLocks noGrp="1" noChangeArrowheads="1"/>
          </p:cNvSpPr>
          <p:nvPr>
            <p:ph type="title"/>
          </p:nvPr>
        </p:nvSpPr>
        <p:spPr/>
        <p:txBody>
          <a:bodyPr/>
          <a:lstStyle/>
          <a:p>
            <a:r>
              <a:rPr lang="en-US"/>
              <a:t>Computing Payments with APRs</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1" name="Rectangle 3"/>
          <p:cNvSpPr>
            <a:spLocks noGrp="1" noChangeArrowheads="1"/>
          </p:cNvSpPr>
          <p:nvPr>
            <p:ph idx="1"/>
          </p:nvPr>
        </p:nvSpPr>
        <p:spPr>
          <a:xfrm>
            <a:off x="815975" y="1793875"/>
            <a:ext cx="8020050" cy="4530725"/>
          </a:xfrm>
        </p:spPr>
        <p:txBody>
          <a:bodyPr/>
          <a:lstStyle/>
          <a:p>
            <a:r>
              <a:rPr lang="en-US" sz="2800" dirty="0"/>
              <a:t>Suppose you deposit $50 a month into an account that has an APR of 9%, based on monthly compounding. How much will you have in the account in 35 years</a:t>
            </a:r>
            <a:r>
              <a:rPr lang="en-US" sz="2800" dirty="0" smtClean="0"/>
              <a:t>?</a:t>
            </a:r>
            <a:endParaRPr lang="en-US" sz="2800" dirty="0"/>
          </a:p>
        </p:txBody>
      </p:sp>
      <p:sp>
        <p:nvSpPr>
          <p:cNvPr id="6" name="Slide Number Placeholder 5"/>
          <p:cNvSpPr>
            <a:spLocks noGrp="1"/>
          </p:cNvSpPr>
          <p:nvPr>
            <p:ph type="sldNum" sz="quarter" idx="12"/>
          </p:nvPr>
        </p:nvSpPr>
        <p:spPr/>
        <p:txBody>
          <a:bodyPr/>
          <a:lstStyle/>
          <a:p>
            <a:fld id="{73465E8A-B35B-40E3-B16C-2C66A523ACFB}" type="slidenum">
              <a:rPr lang="en-US"/>
              <a:pPr/>
              <a:t>40</a:t>
            </a:fld>
            <a:endParaRPr lang="en-US"/>
          </a:p>
        </p:txBody>
      </p:sp>
      <p:sp>
        <p:nvSpPr>
          <p:cNvPr id="94210" name="Rectangle 2"/>
          <p:cNvSpPr>
            <a:spLocks noGrp="1" noChangeArrowheads="1"/>
          </p:cNvSpPr>
          <p:nvPr>
            <p:ph type="title"/>
          </p:nvPr>
        </p:nvSpPr>
        <p:spPr>
          <a:xfrm>
            <a:off x="609600" y="304800"/>
            <a:ext cx="8534400" cy="914400"/>
          </a:xfrm>
        </p:spPr>
        <p:txBody>
          <a:bodyPr>
            <a:normAutofit fontScale="90000"/>
          </a:bodyPr>
          <a:lstStyle/>
          <a:p>
            <a:r>
              <a:rPr lang="en-US"/>
              <a:t>Future Values with Monthly Compounding</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9" name="Rectangle 1027"/>
          <p:cNvSpPr>
            <a:spLocks noGrp="1" noChangeArrowheads="1"/>
          </p:cNvSpPr>
          <p:nvPr>
            <p:ph idx="1"/>
          </p:nvPr>
        </p:nvSpPr>
        <p:spPr>
          <a:xfrm>
            <a:off x="815975" y="1793875"/>
            <a:ext cx="8020050" cy="4530725"/>
          </a:xfrm>
        </p:spPr>
        <p:txBody>
          <a:bodyPr/>
          <a:lstStyle/>
          <a:p>
            <a:r>
              <a:rPr lang="en-US" sz="2800" dirty="0"/>
              <a:t>You need $15,000 in 3 years for a new car.  If you can deposit money into an account that pays an APR of 5.5% based on daily compounding, how much would you need to deposit</a:t>
            </a:r>
            <a:r>
              <a:rPr lang="en-US" sz="2800" dirty="0" smtClean="0"/>
              <a:t>?</a:t>
            </a:r>
            <a:endParaRPr lang="en-US" sz="2800" dirty="0"/>
          </a:p>
        </p:txBody>
      </p:sp>
      <p:sp>
        <p:nvSpPr>
          <p:cNvPr id="6" name="Slide Number Placeholder 5"/>
          <p:cNvSpPr>
            <a:spLocks noGrp="1"/>
          </p:cNvSpPr>
          <p:nvPr>
            <p:ph type="sldNum" sz="quarter" idx="12"/>
          </p:nvPr>
        </p:nvSpPr>
        <p:spPr/>
        <p:txBody>
          <a:bodyPr/>
          <a:lstStyle/>
          <a:p>
            <a:fld id="{4E6B9BB2-0F27-44E1-B937-7F645AE8A9E5}" type="slidenum">
              <a:rPr lang="en-US"/>
              <a:pPr/>
              <a:t>41</a:t>
            </a:fld>
            <a:endParaRPr lang="en-US"/>
          </a:p>
        </p:txBody>
      </p:sp>
      <p:sp>
        <p:nvSpPr>
          <p:cNvPr id="101378" name="Rectangle 1026"/>
          <p:cNvSpPr>
            <a:spLocks noGrp="1" noChangeArrowheads="1"/>
          </p:cNvSpPr>
          <p:nvPr>
            <p:ph type="title"/>
          </p:nvPr>
        </p:nvSpPr>
        <p:spPr/>
        <p:txBody>
          <a:bodyPr>
            <a:normAutofit fontScale="90000"/>
          </a:bodyPr>
          <a:lstStyle/>
          <a:p>
            <a:r>
              <a:rPr lang="en-US"/>
              <a:t>Present Value with Daily Compounding</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3" name="Rectangle 3"/>
          <p:cNvSpPr>
            <a:spLocks noGrp="1" noChangeArrowheads="1"/>
          </p:cNvSpPr>
          <p:nvPr>
            <p:ph idx="1"/>
          </p:nvPr>
        </p:nvSpPr>
        <p:spPr>
          <a:xfrm>
            <a:off x="815975" y="1524000"/>
            <a:ext cx="8020050" cy="4530725"/>
          </a:xfrm>
        </p:spPr>
        <p:txBody>
          <a:bodyPr/>
          <a:lstStyle/>
          <a:p>
            <a:r>
              <a:rPr lang="en-US" sz="2800" dirty="0"/>
              <a:t>Sometimes investments or loans are figured based on continuous compounding</a:t>
            </a:r>
          </a:p>
          <a:p>
            <a:r>
              <a:rPr lang="en-US" sz="2800" dirty="0"/>
              <a:t>EAR = </a:t>
            </a:r>
            <a:r>
              <a:rPr lang="en-US" sz="2800" dirty="0" err="1"/>
              <a:t>e</a:t>
            </a:r>
            <a:r>
              <a:rPr lang="en-US" sz="2800" baseline="30000" dirty="0" err="1"/>
              <a:t>q</a:t>
            </a:r>
            <a:r>
              <a:rPr lang="en-US" sz="2800" dirty="0"/>
              <a:t> – 1</a:t>
            </a:r>
          </a:p>
          <a:p>
            <a:pPr lvl="1"/>
            <a:r>
              <a:rPr lang="en-US" sz="2400" dirty="0"/>
              <a:t>The e is a special function on the calculator normally denoted by e</a:t>
            </a:r>
            <a:r>
              <a:rPr lang="en-US" sz="2400" baseline="30000" dirty="0"/>
              <a:t>x</a:t>
            </a:r>
            <a:endParaRPr lang="en-US" sz="2400" dirty="0"/>
          </a:p>
          <a:p>
            <a:r>
              <a:rPr lang="en-US" sz="2800" dirty="0"/>
              <a:t>Example: What is the effective annual rate of 7% compounded continuously?</a:t>
            </a:r>
          </a:p>
          <a:p>
            <a:pPr lvl="1"/>
            <a:r>
              <a:rPr lang="en-US" sz="2400" dirty="0"/>
              <a:t>EAR = e</a:t>
            </a:r>
            <a:r>
              <a:rPr lang="en-US" sz="2400" baseline="30000" dirty="0"/>
              <a:t>.07</a:t>
            </a:r>
            <a:r>
              <a:rPr lang="en-US" sz="2400" dirty="0"/>
              <a:t> – 1 = .0725 or 7.25%</a:t>
            </a:r>
          </a:p>
        </p:txBody>
      </p:sp>
      <p:sp>
        <p:nvSpPr>
          <p:cNvPr id="6" name="Slide Number Placeholder 5"/>
          <p:cNvSpPr>
            <a:spLocks noGrp="1"/>
          </p:cNvSpPr>
          <p:nvPr>
            <p:ph type="sldNum" sz="quarter" idx="12"/>
          </p:nvPr>
        </p:nvSpPr>
        <p:spPr/>
        <p:txBody>
          <a:bodyPr/>
          <a:lstStyle/>
          <a:p>
            <a:fld id="{988303E4-0EEA-477A-849B-A4768DBF5238}" type="slidenum">
              <a:rPr lang="en-US"/>
              <a:pPr/>
              <a:t>42</a:t>
            </a:fld>
            <a:endParaRPr lang="en-US"/>
          </a:p>
        </p:txBody>
      </p:sp>
      <p:sp>
        <p:nvSpPr>
          <p:cNvPr id="128002" name="Rectangle 2"/>
          <p:cNvSpPr>
            <a:spLocks noGrp="1" noChangeArrowheads="1"/>
          </p:cNvSpPr>
          <p:nvPr>
            <p:ph type="title"/>
          </p:nvPr>
        </p:nvSpPr>
        <p:spPr/>
        <p:txBody>
          <a:bodyPr/>
          <a:lstStyle/>
          <a:p>
            <a:r>
              <a:rPr lang="en-US"/>
              <a:t>Continuous Compounding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8003">
                                            <p:txEl>
                                              <p:pRg st="4" end="4"/>
                                            </p:txEl>
                                          </p:spTgt>
                                        </p:tgtEl>
                                        <p:attrNameLst>
                                          <p:attrName>style.visibility</p:attrName>
                                        </p:attrNameLst>
                                      </p:cBhvr>
                                      <p:to>
                                        <p:strVal val="visible"/>
                                      </p:to>
                                    </p:set>
                                    <p:anim calcmode="lin" valueType="num">
                                      <p:cBhvr additive="base">
                                        <p:cTn id="7" dur="500" fill="hold"/>
                                        <p:tgtEl>
                                          <p:spTgt spid="12800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800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5" name="Rectangle 3"/>
          <p:cNvSpPr>
            <a:spLocks noGrp="1" noChangeArrowheads="1"/>
          </p:cNvSpPr>
          <p:nvPr>
            <p:ph idx="1"/>
          </p:nvPr>
        </p:nvSpPr>
        <p:spPr/>
        <p:txBody>
          <a:bodyPr/>
          <a:lstStyle/>
          <a:p>
            <a:r>
              <a:rPr lang="en-US" dirty="0"/>
              <a:t>What is the definition of an APR?</a:t>
            </a:r>
          </a:p>
          <a:p>
            <a:r>
              <a:rPr lang="en-US" dirty="0"/>
              <a:t>What is the effective annual rate?</a:t>
            </a:r>
          </a:p>
          <a:p>
            <a:r>
              <a:rPr lang="en-US" dirty="0"/>
              <a:t>Which rate should you use to compare alternative investments or loans?</a:t>
            </a:r>
          </a:p>
          <a:p>
            <a:r>
              <a:rPr lang="en-US" dirty="0"/>
              <a:t>Which rate do you need to use in the time value of money calculations?</a:t>
            </a:r>
          </a:p>
        </p:txBody>
      </p:sp>
      <p:sp>
        <p:nvSpPr>
          <p:cNvPr id="6" name="Slide Number Placeholder 5"/>
          <p:cNvSpPr>
            <a:spLocks noGrp="1"/>
          </p:cNvSpPr>
          <p:nvPr>
            <p:ph type="sldNum" sz="quarter" idx="12"/>
          </p:nvPr>
        </p:nvSpPr>
        <p:spPr/>
        <p:txBody>
          <a:bodyPr/>
          <a:lstStyle/>
          <a:p>
            <a:fld id="{C5FF6163-5CC2-4BDD-80FB-8900163889B2}" type="slidenum">
              <a:rPr lang="en-US"/>
              <a:pPr/>
              <a:t>43</a:t>
            </a:fld>
            <a:endParaRPr lang="en-US"/>
          </a:p>
        </p:txBody>
      </p:sp>
      <p:sp>
        <p:nvSpPr>
          <p:cNvPr id="95234" name="Rectangle 2"/>
          <p:cNvSpPr>
            <a:spLocks noGrp="1" noChangeArrowheads="1"/>
          </p:cNvSpPr>
          <p:nvPr>
            <p:ph type="title"/>
          </p:nvPr>
        </p:nvSpPr>
        <p:spPr/>
        <p:txBody>
          <a:bodyPr/>
          <a:lstStyle/>
          <a:p>
            <a:r>
              <a:rPr lang="en-US" dirty="0"/>
              <a:t>Quick </a:t>
            </a:r>
            <a:r>
              <a:rPr lang="en-US" dirty="0" smtClean="0"/>
              <a:t>Quiz</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5235">
                                            <p:txEl>
                                              <p:pRg st="0" end="0"/>
                                            </p:txEl>
                                          </p:spTgt>
                                        </p:tgtEl>
                                        <p:attrNameLst>
                                          <p:attrName>style.visibility</p:attrName>
                                        </p:attrNameLst>
                                      </p:cBhvr>
                                      <p:to>
                                        <p:strVal val="visible"/>
                                      </p:to>
                                    </p:set>
                                    <p:anim calcmode="lin" valueType="num">
                                      <p:cBhvr additive="base">
                                        <p:cTn id="7" dur="500" fill="hold"/>
                                        <p:tgtEl>
                                          <p:spTgt spid="9523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52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5235">
                                            <p:txEl>
                                              <p:pRg st="1" end="1"/>
                                            </p:txEl>
                                          </p:spTgt>
                                        </p:tgtEl>
                                        <p:attrNameLst>
                                          <p:attrName>style.visibility</p:attrName>
                                        </p:attrNameLst>
                                      </p:cBhvr>
                                      <p:to>
                                        <p:strVal val="visible"/>
                                      </p:to>
                                    </p:set>
                                    <p:anim calcmode="lin" valueType="num">
                                      <p:cBhvr additive="base">
                                        <p:cTn id="13" dur="500" fill="hold"/>
                                        <p:tgtEl>
                                          <p:spTgt spid="9523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52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5235">
                                            <p:txEl>
                                              <p:pRg st="2" end="2"/>
                                            </p:txEl>
                                          </p:spTgt>
                                        </p:tgtEl>
                                        <p:attrNameLst>
                                          <p:attrName>style.visibility</p:attrName>
                                        </p:attrNameLst>
                                      </p:cBhvr>
                                      <p:to>
                                        <p:strVal val="visible"/>
                                      </p:to>
                                    </p:set>
                                    <p:anim calcmode="lin" valueType="num">
                                      <p:cBhvr additive="base">
                                        <p:cTn id="19" dur="500" fill="hold"/>
                                        <p:tgtEl>
                                          <p:spTgt spid="9523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523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5235">
                                            <p:txEl>
                                              <p:pRg st="3" end="3"/>
                                            </p:txEl>
                                          </p:spTgt>
                                        </p:tgtEl>
                                        <p:attrNameLst>
                                          <p:attrName>style.visibility</p:attrName>
                                        </p:attrNameLst>
                                      </p:cBhvr>
                                      <p:to>
                                        <p:strVal val="visible"/>
                                      </p:to>
                                    </p:set>
                                    <p:anim calcmode="lin" valueType="num">
                                      <p:cBhvr additive="base">
                                        <p:cTn id="25" dur="500" fill="hold"/>
                                        <p:tgtEl>
                                          <p:spTgt spid="9523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523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3" name="Rectangle 3"/>
          <p:cNvSpPr>
            <a:spLocks noGrp="1" noChangeArrowheads="1"/>
          </p:cNvSpPr>
          <p:nvPr>
            <p:ph idx="1"/>
          </p:nvPr>
        </p:nvSpPr>
        <p:spPr>
          <a:xfrm>
            <a:off x="815975" y="1717675"/>
            <a:ext cx="8020050" cy="4530725"/>
          </a:xfrm>
        </p:spPr>
        <p:txBody>
          <a:bodyPr/>
          <a:lstStyle/>
          <a:p>
            <a:r>
              <a:rPr lang="en-US" sz="2800" dirty="0"/>
              <a:t>Treasury bills are excellent examples of pure discount loans.  The principal amount is repaid at some future date, without any periodic interest payments.</a:t>
            </a:r>
          </a:p>
          <a:p>
            <a:r>
              <a:rPr lang="en-US" sz="2800" dirty="0"/>
              <a:t>If a T-bill promises to repay  $10,000 in 12 months and the market interest rate is 7 percent, how much will the bill sell for in the market</a:t>
            </a:r>
            <a:r>
              <a:rPr lang="en-US" sz="2800" dirty="0" smtClean="0"/>
              <a:t>?</a:t>
            </a:r>
            <a:endParaRPr lang="en-US" sz="2800" dirty="0"/>
          </a:p>
        </p:txBody>
      </p:sp>
      <p:sp>
        <p:nvSpPr>
          <p:cNvPr id="6" name="Slide Number Placeholder 5"/>
          <p:cNvSpPr>
            <a:spLocks noGrp="1"/>
          </p:cNvSpPr>
          <p:nvPr>
            <p:ph type="sldNum" sz="quarter" idx="12"/>
          </p:nvPr>
        </p:nvSpPr>
        <p:spPr/>
        <p:txBody>
          <a:bodyPr/>
          <a:lstStyle/>
          <a:p>
            <a:fld id="{C8CD3FCB-CF5E-43D6-89FD-D44027396A65}" type="slidenum">
              <a:rPr lang="en-US"/>
              <a:pPr/>
              <a:t>44</a:t>
            </a:fld>
            <a:endParaRPr lang="en-US"/>
          </a:p>
        </p:txBody>
      </p:sp>
      <p:sp>
        <p:nvSpPr>
          <p:cNvPr id="97282" name="Rectangle 2"/>
          <p:cNvSpPr>
            <a:spLocks noGrp="1" noChangeArrowheads="1"/>
          </p:cNvSpPr>
          <p:nvPr>
            <p:ph type="title"/>
          </p:nvPr>
        </p:nvSpPr>
        <p:spPr/>
        <p:txBody>
          <a:bodyPr>
            <a:normAutofit/>
          </a:bodyPr>
          <a:lstStyle/>
          <a:p>
            <a:r>
              <a:rPr lang="en-US" dirty="0"/>
              <a:t>Pure Discount </a:t>
            </a:r>
            <a:r>
              <a:rPr lang="en-US" dirty="0" smtClean="0"/>
              <a:t>Loans</a:t>
            </a: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1" name="Rectangle 3"/>
          <p:cNvSpPr>
            <a:spLocks noGrp="1" noChangeArrowheads="1"/>
          </p:cNvSpPr>
          <p:nvPr>
            <p:ph idx="1"/>
          </p:nvPr>
        </p:nvSpPr>
        <p:spPr>
          <a:xfrm>
            <a:off x="815975" y="1447800"/>
            <a:ext cx="8020050" cy="4530725"/>
          </a:xfrm>
        </p:spPr>
        <p:txBody>
          <a:bodyPr/>
          <a:lstStyle/>
          <a:p>
            <a:r>
              <a:rPr lang="en-US" sz="2800" dirty="0"/>
              <a:t>Consider a 5-year, interest-only loan with a 7% interest rate.  The principal amount is $10,000. Interest is paid annually.</a:t>
            </a:r>
          </a:p>
          <a:p>
            <a:pPr lvl="1"/>
            <a:r>
              <a:rPr lang="en-US" sz="2400" dirty="0"/>
              <a:t>What would the stream of cash flows be?</a:t>
            </a:r>
          </a:p>
          <a:p>
            <a:pPr lvl="2"/>
            <a:r>
              <a:rPr lang="en-US" sz="2000" dirty="0"/>
              <a:t>Years 1 – 4: Interest payments of .07(10,000) = 700</a:t>
            </a:r>
          </a:p>
          <a:p>
            <a:pPr lvl="2"/>
            <a:r>
              <a:rPr lang="en-US" sz="2000" dirty="0"/>
              <a:t>Year 5: Interest + principal = 10,700</a:t>
            </a:r>
          </a:p>
          <a:p>
            <a:r>
              <a:rPr lang="en-US" sz="2800" dirty="0"/>
              <a:t>This cash flow stream is similar to the cash flows on corporate bonds and we will talk about them in greater detail later.</a:t>
            </a:r>
          </a:p>
        </p:txBody>
      </p:sp>
      <p:sp>
        <p:nvSpPr>
          <p:cNvPr id="6" name="Slide Number Placeholder 5"/>
          <p:cNvSpPr>
            <a:spLocks noGrp="1"/>
          </p:cNvSpPr>
          <p:nvPr>
            <p:ph type="sldNum" sz="quarter" idx="12"/>
          </p:nvPr>
        </p:nvSpPr>
        <p:spPr/>
        <p:txBody>
          <a:bodyPr/>
          <a:lstStyle/>
          <a:p>
            <a:fld id="{13D470AA-275A-4407-9B5B-C58A198774BD}" type="slidenum">
              <a:rPr lang="en-US"/>
              <a:pPr/>
              <a:t>45</a:t>
            </a:fld>
            <a:endParaRPr lang="en-US"/>
          </a:p>
        </p:txBody>
      </p:sp>
      <p:sp>
        <p:nvSpPr>
          <p:cNvPr id="99330" name="Rectangle 2"/>
          <p:cNvSpPr>
            <a:spLocks noGrp="1" noChangeArrowheads="1"/>
          </p:cNvSpPr>
          <p:nvPr>
            <p:ph type="title"/>
          </p:nvPr>
        </p:nvSpPr>
        <p:spPr/>
        <p:txBody>
          <a:bodyPr/>
          <a:lstStyle/>
          <a:p>
            <a:r>
              <a:rPr lang="en-US"/>
              <a:t>Interest-Only Loan - Example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9331">
                                            <p:txEl>
                                              <p:pRg st="2" end="2"/>
                                            </p:txEl>
                                          </p:spTgt>
                                        </p:tgtEl>
                                        <p:attrNameLst>
                                          <p:attrName>style.visibility</p:attrName>
                                        </p:attrNameLst>
                                      </p:cBhvr>
                                      <p:to>
                                        <p:strVal val="visible"/>
                                      </p:to>
                                    </p:set>
                                    <p:anim calcmode="lin" valueType="num">
                                      <p:cBhvr additive="base">
                                        <p:cTn id="7" dur="500" fill="hold"/>
                                        <p:tgtEl>
                                          <p:spTgt spid="99331">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9331">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99331">
                                            <p:txEl>
                                              <p:pRg st="3" end="3"/>
                                            </p:txEl>
                                          </p:spTgt>
                                        </p:tgtEl>
                                        <p:attrNameLst>
                                          <p:attrName>style.visibility</p:attrName>
                                        </p:attrNameLst>
                                      </p:cBhvr>
                                      <p:to>
                                        <p:strVal val="visible"/>
                                      </p:to>
                                    </p:set>
                                    <p:anim calcmode="lin" valueType="num">
                                      <p:cBhvr additive="base">
                                        <p:cTn id="11" dur="500" fill="hold"/>
                                        <p:tgtEl>
                                          <p:spTgt spid="99331">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9933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99331">
                                            <p:txEl>
                                              <p:pRg st="4" end="4"/>
                                            </p:txEl>
                                          </p:spTgt>
                                        </p:tgtEl>
                                        <p:attrNameLst>
                                          <p:attrName>style.visibility</p:attrName>
                                        </p:attrNameLst>
                                      </p:cBhvr>
                                      <p:to>
                                        <p:strVal val="visible"/>
                                      </p:to>
                                    </p:set>
                                    <p:anim calcmode="lin" valueType="num">
                                      <p:cBhvr additive="base">
                                        <p:cTn id="17" dur="500" fill="hold"/>
                                        <p:tgtEl>
                                          <p:spTgt spid="99331">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9933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7" name="Rectangle 3"/>
          <p:cNvSpPr>
            <a:spLocks noGrp="1" noChangeArrowheads="1"/>
          </p:cNvSpPr>
          <p:nvPr>
            <p:ph idx="1"/>
          </p:nvPr>
        </p:nvSpPr>
        <p:spPr>
          <a:xfrm>
            <a:off x="815975" y="1870075"/>
            <a:ext cx="8020050" cy="4530725"/>
          </a:xfrm>
        </p:spPr>
        <p:txBody>
          <a:bodyPr/>
          <a:lstStyle/>
          <a:p>
            <a:r>
              <a:rPr lang="en-US" sz="2800"/>
              <a:t>Consider a $50,000, 10 year loan at 8% interest. The loan agreement requires the firm to pay $5,000 in principal each year plus interest for that year.</a:t>
            </a:r>
          </a:p>
          <a:p>
            <a:r>
              <a:rPr lang="en-US" sz="2800"/>
              <a:t>Click on the Excel icon to see the amortization table</a:t>
            </a:r>
          </a:p>
        </p:txBody>
      </p:sp>
      <p:sp>
        <p:nvSpPr>
          <p:cNvPr id="7" name="Slide Number Placeholder 5"/>
          <p:cNvSpPr>
            <a:spLocks noGrp="1"/>
          </p:cNvSpPr>
          <p:nvPr>
            <p:ph type="sldNum" sz="quarter" idx="12"/>
          </p:nvPr>
        </p:nvSpPr>
        <p:spPr/>
        <p:txBody>
          <a:bodyPr/>
          <a:lstStyle/>
          <a:p>
            <a:fld id="{47979626-CD42-4FD5-ADF6-257B6657B126}" type="slidenum">
              <a:rPr lang="en-US"/>
              <a:pPr/>
              <a:t>46</a:t>
            </a:fld>
            <a:endParaRPr lang="en-US"/>
          </a:p>
        </p:txBody>
      </p:sp>
      <p:sp>
        <p:nvSpPr>
          <p:cNvPr id="129026" name="Rectangle 2"/>
          <p:cNvSpPr>
            <a:spLocks noGrp="1" noChangeArrowheads="1"/>
          </p:cNvSpPr>
          <p:nvPr>
            <p:ph type="title"/>
          </p:nvPr>
        </p:nvSpPr>
        <p:spPr>
          <a:xfrm>
            <a:off x="609600" y="304800"/>
            <a:ext cx="8534400" cy="914400"/>
          </a:xfrm>
        </p:spPr>
        <p:txBody>
          <a:bodyPr>
            <a:normAutofit fontScale="90000"/>
          </a:bodyPr>
          <a:lstStyle/>
          <a:p>
            <a:r>
              <a:rPr lang="en-US" sz="4000"/>
              <a:t>Amortized Loan with Fixed Principal Payment - Example</a:t>
            </a:r>
          </a:p>
        </p:txBody>
      </p:sp>
      <p:graphicFrame>
        <p:nvGraphicFramePr>
          <p:cNvPr id="129028" name="Object 4">
            <a:hlinkClick r:id="" action="ppaction://ole?verb=1"/>
          </p:cNvPr>
          <p:cNvGraphicFramePr>
            <a:graphicFrameLocks noChangeAspect="1"/>
          </p:cNvGraphicFramePr>
          <p:nvPr/>
        </p:nvGraphicFramePr>
        <p:xfrm>
          <a:off x="6781800" y="4953000"/>
          <a:ext cx="838200" cy="800100"/>
        </p:xfrm>
        <a:graphic>
          <a:graphicData uri="http://schemas.openxmlformats.org/presentationml/2006/ole">
            <p:oleObj spid="_x0000_s259074" name="Worksheet" showAsIcon="1" r:id="rId3" imgW="380880" imgH="714240" progId="Excel.Sheet.8">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290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1" name="Rectangle 3"/>
          <p:cNvSpPr>
            <a:spLocks noGrp="1" noChangeArrowheads="1"/>
          </p:cNvSpPr>
          <p:nvPr>
            <p:ph idx="1"/>
          </p:nvPr>
        </p:nvSpPr>
        <p:spPr>
          <a:xfrm>
            <a:off x="815975" y="1717675"/>
            <a:ext cx="8020050" cy="4530725"/>
          </a:xfrm>
        </p:spPr>
        <p:txBody>
          <a:bodyPr/>
          <a:lstStyle/>
          <a:p>
            <a:pPr marL="254000" indent="-254000"/>
            <a:r>
              <a:rPr lang="en-US" sz="2400" dirty="0"/>
              <a:t>Each payment covers the interest expense plus reduces principal</a:t>
            </a:r>
          </a:p>
          <a:p>
            <a:pPr marL="254000" indent="-254000"/>
            <a:r>
              <a:rPr lang="en-US" sz="2400" dirty="0"/>
              <a:t>Consider a 4 year loan with annual payments. The interest rate is 8% and the principal amount is $5,000.</a:t>
            </a:r>
          </a:p>
          <a:p>
            <a:pPr marL="641350" lvl="1" indent="-252413"/>
            <a:r>
              <a:rPr lang="en-US" sz="2000" dirty="0"/>
              <a:t>What is the annual payment?</a:t>
            </a:r>
          </a:p>
          <a:p>
            <a:pPr marL="254000" indent="-254000"/>
            <a:r>
              <a:rPr lang="en-US" sz="2400" dirty="0" smtClean="0"/>
              <a:t>Click </a:t>
            </a:r>
            <a:r>
              <a:rPr lang="en-US" sz="2400" dirty="0"/>
              <a:t>on the Excel icon to see the amortization table</a:t>
            </a:r>
          </a:p>
        </p:txBody>
      </p:sp>
      <p:sp>
        <p:nvSpPr>
          <p:cNvPr id="7" name="Slide Number Placeholder 5"/>
          <p:cNvSpPr>
            <a:spLocks noGrp="1"/>
          </p:cNvSpPr>
          <p:nvPr>
            <p:ph type="sldNum" sz="quarter" idx="12"/>
          </p:nvPr>
        </p:nvSpPr>
        <p:spPr/>
        <p:txBody>
          <a:bodyPr/>
          <a:lstStyle/>
          <a:p>
            <a:fld id="{2DFDF919-1077-4C4D-80AF-AB1025195172}" type="slidenum">
              <a:rPr lang="en-US"/>
              <a:pPr/>
              <a:t>47</a:t>
            </a:fld>
            <a:endParaRPr lang="en-US"/>
          </a:p>
        </p:txBody>
      </p:sp>
      <p:sp>
        <p:nvSpPr>
          <p:cNvPr id="130050" name="Rectangle 2"/>
          <p:cNvSpPr>
            <a:spLocks noGrp="1" noChangeArrowheads="1"/>
          </p:cNvSpPr>
          <p:nvPr>
            <p:ph type="title"/>
          </p:nvPr>
        </p:nvSpPr>
        <p:spPr>
          <a:xfrm>
            <a:off x="609600" y="304800"/>
            <a:ext cx="8534400" cy="914400"/>
          </a:xfrm>
        </p:spPr>
        <p:txBody>
          <a:bodyPr>
            <a:normAutofit fontScale="90000"/>
          </a:bodyPr>
          <a:lstStyle/>
          <a:p>
            <a:r>
              <a:rPr lang="en-US"/>
              <a:t>Amortized Loan with Fixed Payment - Example</a:t>
            </a:r>
          </a:p>
        </p:txBody>
      </p:sp>
      <p:graphicFrame>
        <p:nvGraphicFramePr>
          <p:cNvPr id="130052" name="Object 4">
            <a:hlinkClick r:id="" action="ppaction://ole?verb=1"/>
          </p:cNvPr>
          <p:cNvGraphicFramePr>
            <a:graphicFrameLocks noChangeAspect="1"/>
          </p:cNvGraphicFramePr>
          <p:nvPr/>
        </p:nvGraphicFramePr>
        <p:xfrm>
          <a:off x="6629400" y="4267200"/>
          <a:ext cx="990600" cy="914400"/>
        </p:xfrm>
        <a:graphic>
          <a:graphicData uri="http://schemas.openxmlformats.org/presentationml/2006/ole">
            <p:oleObj spid="_x0000_s260098" name="Worksheet" showAsIcon="1" r:id="rId4" imgW="380880" imgH="714240" progId="Excel.Sheet.8">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300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You take on a loan of $5,000 that matures in 5 years. What is your payment schedule if the loan bears a 9% interest and it is a</a:t>
            </a:r>
          </a:p>
          <a:p>
            <a:pPr marL="624078" indent="-514350">
              <a:buAutoNum type="alphaLcParenBoth"/>
            </a:pPr>
            <a:r>
              <a:rPr lang="en-US" dirty="0" smtClean="0"/>
              <a:t>Pure discount loan.</a:t>
            </a:r>
          </a:p>
          <a:p>
            <a:pPr marL="624078" indent="-514350">
              <a:buAutoNum type="alphaLcParenBoth"/>
            </a:pPr>
            <a:r>
              <a:rPr lang="en-US" dirty="0" smtClean="0"/>
              <a:t>Interest only loan.</a:t>
            </a:r>
          </a:p>
          <a:p>
            <a:pPr marL="624078" indent="-514350">
              <a:buAutoNum type="alphaLcParenBoth"/>
            </a:pPr>
            <a:r>
              <a:rPr lang="en-US" dirty="0" smtClean="0"/>
              <a:t>Fixed principal loan.</a:t>
            </a:r>
          </a:p>
          <a:p>
            <a:pPr marL="624078" indent="-514350">
              <a:buAutoNum type="alphaLcParenBoth"/>
            </a:pPr>
            <a:r>
              <a:rPr lang="en-US" dirty="0" smtClean="0"/>
              <a:t>Fixed payment loan.</a:t>
            </a:r>
            <a:endParaRPr lang="en-US" dirty="0"/>
          </a:p>
        </p:txBody>
      </p:sp>
      <p:sp>
        <p:nvSpPr>
          <p:cNvPr id="3" name="Title 2"/>
          <p:cNvSpPr>
            <a:spLocks noGrp="1"/>
          </p:cNvSpPr>
          <p:nvPr>
            <p:ph type="title"/>
          </p:nvPr>
        </p:nvSpPr>
        <p:spPr/>
        <p:txBody>
          <a:bodyPr/>
          <a:lstStyle/>
          <a:p>
            <a:r>
              <a:rPr lang="en-US" dirty="0" smtClean="0"/>
              <a:t>Question: Loans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p:cNvSpPr>
          <p:nvPr>
            <p:ph type="sldNum" sz="quarter" idx="10"/>
          </p:nvPr>
        </p:nvSpPr>
        <p:spPr>
          <a:noFill/>
        </p:spPr>
        <p:txBody>
          <a:bodyPr lIns="98764" tIns="49382" rIns="98764" bIns="49382"/>
          <a:lstStyle/>
          <a:p>
            <a:fld id="{6BAFF78A-E649-4154-8F79-863100C82B69}" type="slidenum">
              <a:rPr lang="en-US"/>
              <a:pPr/>
              <a:t>4</a:t>
            </a:fld>
            <a:endParaRPr lang="en-US"/>
          </a:p>
        </p:txBody>
      </p:sp>
      <p:sp>
        <p:nvSpPr>
          <p:cNvPr id="15363" name="Rectangle 2"/>
          <p:cNvSpPr>
            <a:spLocks noGrp="1" noChangeArrowheads="1"/>
          </p:cNvSpPr>
          <p:nvPr>
            <p:ph type="body" idx="1"/>
          </p:nvPr>
        </p:nvSpPr>
        <p:spPr/>
        <p:txBody>
          <a:bodyPr lIns="98764" tIns="49382" rIns="98764" bIns="49382"/>
          <a:lstStyle/>
          <a:p>
            <a:pPr>
              <a:lnSpc>
                <a:spcPct val="110000"/>
              </a:lnSpc>
            </a:pPr>
            <a:r>
              <a:rPr lang="en-US" sz="2600" dirty="0" smtClean="0"/>
              <a:t>PV of an Annuity: the Long Method</a:t>
            </a:r>
            <a:endParaRPr lang="en-US" sz="2600" b="1" dirty="0" smtClean="0"/>
          </a:p>
          <a:p>
            <a:pPr lvl="1">
              <a:spcBef>
                <a:spcPct val="0"/>
              </a:spcBef>
            </a:pPr>
            <a:r>
              <a:rPr lang="en-US" sz="2600" dirty="0" smtClean="0"/>
              <a:t>You would need to place $9,947.41 in an account today to generate the desired cash flows:</a:t>
            </a:r>
          </a:p>
        </p:txBody>
      </p:sp>
      <p:grpSp>
        <p:nvGrpSpPr>
          <p:cNvPr id="2" name="Group 3"/>
          <p:cNvGrpSpPr>
            <a:grpSpLocks/>
          </p:cNvGrpSpPr>
          <p:nvPr/>
        </p:nvGrpSpPr>
        <p:grpSpPr bwMode="auto">
          <a:xfrm flipH="1">
            <a:off x="4274366" y="4332697"/>
            <a:ext cx="2776270" cy="795471"/>
            <a:chOff x="1441" y="3062"/>
            <a:chExt cx="1416" cy="358"/>
          </a:xfrm>
        </p:grpSpPr>
        <p:sp>
          <p:nvSpPr>
            <p:cNvPr id="15395" name="Line 4"/>
            <p:cNvSpPr>
              <a:spLocks noChangeShapeType="1"/>
            </p:cNvSpPr>
            <p:nvPr/>
          </p:nvSpPr>
          <p:spPr bwMode="auto">
            <a:xfrm>
              <a:off x="1441" y="3062"/>
              <a:ext cx="0" cy="358"/>
            </a:xfrm>
            <a:prstGeom prst="line">
              <a:avLst/>
            </a:prstGeom>
            <a:noFill/>
            <a:ln w="28575">
              <a:solidFill>
                <a:schemeClr val="tx1"/>
              </a:solidFill>
              <a:prstDash val="dash"/>
              <a:round/>
              <a:headEnd/>
              <a:tailEnd/>
            </a:ln>
          </p:spPr>
          <p:txBody>
            <a:bodyPr/>
            <a:lstStyle/>
            <a:p>
              <a:endParaRPr lang="en-CA"/>
            </a:p>
          </p:txBody>
        </p:sp>
        <p:sp>
          <p:nvSpPr>
            <p:cNvPr id="15396" name="Line 5"/>
            <p:cNvSpPr>
              <a:spLocks noChangeShapeType="1"/>
            </p:cNvSpPr>
            <p:nvPr/>
          </p:nvSpPr>
          <p:spPr bwMode="auto">
            <a:xfrm>
              <a:off x="1441" y="3420"/>
              <a:ext cx="1416" cy="0"/>
            </a:xfrm>
            <a:prstGeom prst="line">
              <a:avLst/>
            </a:prstGeom>
            <a:noFill/>
            <a:ln w="28575">
              <a:solidFill>
                <a:schemeClr val="tx1"/>
              </a:solidFill>
              <a:prstDash val="dash"/>
              <a:round/>
              <a:headEnd/>
              <a:tailEnd type="stealth" w="med" len="lg"/>
            </a:ln>
          </p:spPr>
          <p:txBody>
            <a:bodyPr/>
            <a:lstStyle/>
            <a:p>
              <a:endParaRPr lang="en-CA"/>
            </a:p>
          </p:txBody>
        </p:sp>
      </p:grpSp>
      <p:grpSp>
        <p:nvGrpSpPr>
          <p:cNvPr id="3" name="Group 6"/>
          <p:cNvGrpSpPr>
            <a:grpSpLocks/>
          </p:cNvGrpSpPr>
          <p:nvPr/>
        </p:nvGrpSpPr>
        <p:grpSpPr bwMode="auto">
          <a:xfrm flipH="1">
            <a:off x="4274366" y="4332698"/>
            <a:ext cx="1387308" cy="369777"/>
            <a:chOff x="2209" y="3062"/>
            <a:chExt cx="648" cy="106"/>
          </a:xfrm>
        </p:grpSpPr>
        <p:sp>
          <p:nvSpPr>
            <p:cNvPr id="15393" name="Line 7"/>
            <p:cNvSpPr>
              <a:spLocks noChangeShapeType="1"/>
            </p:cNvSpPr>
            <p:nvPr/>
          </p:nvSpPr>
          <p:spPr bwMode="auto">
            <a:xfrm>
              <a:off x="2209" y="3062"/>
              <a:ext cx="0" cy="106"/>
            </a:xfrm>
            <a:prstGeom prst="line">
              <a:avLst/>
            </a:prstGeom>
            <a:noFill/>
            <a:ln w="28575">
              <a:solidFill>
                <a:schemeClr val="tx1"/>
              </a:solidFill>
              <a:prstDash val="dash"/>
              <a:round/>
              <a:headEnd/>
              <a:tailEnd/>
            </a:ln>
          </p:spPr>
          <p:txBody>
            <a:bodyPr/>
            <a:lstStyle/>
            <a:p>
              <a:endParaRPr lang="en-CA"/>
            </a:p>
          </p:txBody>
        </p:sp>
        <p:sp>
          <p:nvSpPr>
            <p:cNvPr id="15394" name="Line 8"/>
            <p:cNvSpPr>
              <a:spLocks noChangeShapeType="1"/>
            </p:cNvSpPr>
            <p:nvPr/>
          </p:nvSpPr>
          <p:spPr bwMode="auto">
            <a:xfrm>
              <a:off x="2209" y="3168"/>
              <a:ext cx="648" cy="0"/>
            </a:xfrm>
            <a:prstGeom prst="line">
              <a:avLst/>
            </a:prstGeom>
            <a:noFill/>
            <a:ln w="28575">
              <a:solidFill>
                <a:schemeClr val="tx1"/>
              </a:solidFill>
              <a:prstDash val="dash"/>
              <a:round/>
              <a:headEnd/>
              <a:tailEnd type="stealth" w="med" len="lg"/>
            </a:ln>
          </p:spPr>
          <p:txBody>
            <a:bodyPr/>
            <a:lstStyle/>
            <a:p>
              <a:endParaRPr lang="en-CA"/>
            </a:p>
          </p:txBody>
        </p:sp>
      </p:grpSp>
      <p:sp>
        <p:nvSpPr>
          <p:cNvPr id="15366" name="Text Box 9"/>
          <p:cNvSpPr txBox="1">
            <a:spLocks noChangeArrowheads="1"/>
          </p:cNvSpPr>
          <p:nvPr/>
        </p:nvSpPr>
        <p:spPr bwMode="auto">
          <a:xfrm>
            <a:off x="38032" y="4518488"/>
            <a:ext cx="4236334" cy="430873"/>
          </a:xfrm>
          <a:prstGeom prst="rect">
            <a:avLst/>
          </a:prstGeom>
          <a:noFill/>
          <a:ln w="9525">
            <a:noFill/>
            <a:miter lim="800000"/>
            <a:headEnd/>
            <a:tailEnd/>
          </a:ln>
        </p:spPr>
        <p:txBody>
          <a:bodyPr lIns="91426" tIns="45713" rIns="91426" bIns="45713">
            <a:spAutoFit/>
          </a:bodyPr>
          <a:lstStyle/>
          <a:p>
            <a:pPr algn="r" defTabSz="913914" eaLnBrk="1" hangingPunct="1">
              <a:spcBef>
                <a:spcPct val="50000"/>
              </a:spcBef>
            </a:pPr>
            <a:r>
              <a:rPr lang="en-US" sz="2200" dirty="0"/>
              <a:t>$4,000 / (1.10)  =  $3,636.36</a:t>
            </a:r>
          </a:p>
        </p:txBody>
      </p:sp>
      <p:sp>
        <p:nvSpPr>
          <p:cNvPr id="15367" name="Text Box 10"/>
          <p:cNvSpPr txBox="1">
            <a:spLocks noChangeArrowheads="1"/>
          </p:cNvSpPr>
          <p:nvPr/>
        </p:nvSpPr>
        <p:spPr bwMode="auto">
          <a:xfrm>
            <a:off x="-1410458" y="4906302"/>
            <a:ext cx="5684824" cy="427498"/>
          </a:xfrm>
          <a:prstGeom prst="rect">
            <a:avLst/>
          </a:prstGeom>
          <a:noFill/>
          <a:ln w="9525">
            <a:noFill/>
            <a:miter lim="800000"/>
            <a:headEnd/>
            <a:tailEnd/>
          </a:ln>
        </p:spPr>
        <p:txBody>
          <a:bodyPr lIns="91426" tIns="45713" rIns="91426" bIns="45713">
            <a:spAutoFit/>
          </a:bodyPr>
          <a:lstStyle/>
          <a:p>
            <a:pPr algn="r" defTabSz="913914" eaLnBrk="1" hangingPunct="1">
              <a:spcBef>
                <a:spcPct val="50000"/>
              </a:spcBef>
            </a:pPr>
            <a:r>
              <a:rPr lang="en-US" sz="2200" dirty="0"/>
              <a:t>$4,000 / (1.10)</a:t>
            </a:r>
            <a:r>
              <a:rPr lang="en-US" sz="2200" baseline="30000" dirty="0"/>
              <a:t>2  </a:t>
            </a:r>
            <a:r>
              <a:rPr lang="en-US" sz="2200" dirty="0"/>
              <a:t>=  $3,305.79</a:t>
            </a:r>
          </a:p>
        </p:txBody>
      </p:sp>
      <p:sp>
        <p:nvSpPr>
          <p:cNvPr id="15368" name="Text Box 11"/>
          <p:cNvSpPr txBox="1">
            <a:spLocks noChangeArrowheads="1"/>
          </p:cNvSpPr>
          <p:nvPr/>
        </p:nvSpPr>
        <p:spPr bwMode="auto">
          <a:xfrm>
            <a:off x="2582808" y="5800981"/>
            <a:ext cx="1691558" cy="427498"/>
          </a:xfrm>
          <a:prstGeom prst="rect">
            <a:avLst/>
          </a:prstGeom>
          <a:noFill/>
          <a:ln w="9525">
            <a:noFill/>
            <a:miter lim="800000"/>
            <a:headEnd/>
            <a:tailEnd/>
          </a:ln>
        </p:spPr>
        <p:txBody>
          <a:bodyPr lIns="91426" tIns="45713" rIns="91426" bIns="45713">
            <a:spAutoFit/>
          </a:bodyPr>
          <a:lstStyle/>
          <a:p>
            <a:pPr algn="r" defTabSz="913914" eaLnBrk="1" hangingPunct="1">
              <a:spcBef>
                <a:spcPct val="50000"/>
              </a:spcBef>
            </a:pPr>
            <a:r>
              <a:rPr lang="en-US" sz="2200" dirty="0"/>
              <a:t>$9,947.41</a:t>
            </a:r>
            <a:endParaRPr lang="en-US" sz="2200" baseline="30000" dirty="0"/>
          </a:p>
        </p:txBody>
      </p:sp>
      <p:grpSp>
        <p:nvGrpSpPr>
          <p:cNvPr id="4" name="Group 12"/>
          <p:cNvGrpSpPr>
            <a:grpSpLocks/>
          </p:cNvGrpSpPr>
          <p:nvPr/>
        </p:nvGrpSpPr>
        <p:grpSpPr bwMode="auto">
          <a:xfrm>
            <a:off x="2819263" y="5800981"/>
            <a:ext cx="1412111" cy="427498"/>
            <a:chOff x="2857" y="3726"/>
            <a:chExt cx="581" cy="204"/>
          </a:xfrm>
        </p:grpSpPr>
        <p:sp>
          <p:nvSpPr>
            <p:cNvPr id="15391" name="Line 13"/>
            <p:cNvSpPr>
              <a:spLocks noChangeShapeType="1"/>
            </p:cNvSpPr>
            <p:nvPr/>
          </p:nvSpPr>
          <p:spPr bwMode="auto">
            <a:xfrm>
              <a:off x="2857" y="3726"/>
              <a:ext cx="581" cy="0"/>
            </a:xfrm>
            <a:prstGeom prst="line">
              <a:avLst/>
            </a:prstGeom>
            <a:noFill/>
            <a:ln w="9525">
              <a:solidFill>
                <a:schemeClr val="tx1"/>
              </a:solidFill>
              <a:round/>
              <a:headEnd/>
              <a:tailEnd/>
            </a:ln>
          </p:spPr>
          <p:txBody>
            <a:bodyPr/>
            <a:lstStyle/>
            <a:p>
              <a:endParaRPr lang="en-CA"/>
            </a:p>
          </p:txBody>
        </p:sp>
        <p:sp>
          <p:nvSpPr>
            <p:cNvPr id="15392" name="Line 14"/>
            <p:cNvSpPr>
              <a:spLocks noChangeShapeType="1"/>
            </p:cNvSpPr>
            <p:nvPr/>
          </p:nvSpPr>
          <p:spPr bwMode="auto">
            <a:xfrm>
              <a:off x="2857" y="3930"/>
              <a:ext cx="581" cy="0"/>
            </a:xfrm>
            <a:prstGeom prst="line">
              <a:avLst/>
            </a:prstGeom>
            <a:noFill/>
            <a:ln w="38100" cmpd="dbl">
              <a:solidFill>
                <a:schemeClr val="tx1"/>
              </a:solidFill>
              <a:round/>
              <a:headEnd/>
              <a:tailEnd/>
            </a:ln>
          </p:spPr>
          <p:txBody>
            <a:bodyPr/>
            <a:lstStyle/>
            <a:p>
              <a:endParaRPr lang="en-CA"/>
            </a:p>
          </p:txBody>
        </p:sp>
      </p:grpSp>
      <p:sp>
        <p:nvSpPr>
          <p:cNvPr id="15370" name="Text Box 15"/>
          <p:cNvSpPr txBox="1">
            <a:spLocks noChangeArrowheads="1"/>
          </p:cNvSpPr>
          <p:nvPr/>
        </p:nvSpPr>
        <p:spPr bwMode="auto">
          <a:xfrm>
            <a:off x="1160776" y="3805992"/>
            <a:ext cx="2253757" cy="427498"/>
          </a:xfrm>
          <a:prstGeom prst="rect">
            <a:avLst/>
          </a:prstGeom>
          <a:noFill/>
          <a:ln w="9525">
            <a:noFill/>
            <a:miter lim="800000"/>
            <a:headEnd/>
            <a:tailEnd/>
          </a:ln>
        </p:spPr>
        <p:txBody>
          <a:bodyPr lIns="91426" tIns="45713" rIns="91426" bIns="45713">
            <a:spAutoFit/>
          </a:bodyPr>
          <a:lstStyle/>
          <a:p>
            <a:pPr algn="r" defTabSz="913914" eaLnBrk="1" hangingPunct="1">
              <a:spcBef>
                <a:spcPct val="50000"/>
              </a:spcBef>
            </a:pPr>
            <a:r>
              <a:rPr lang="en-US" sz="2200" dirty="0"/>
              <a:t>PV  today:</a:t>
            </a:r>
          </a:p>
        </p:txBody>
      </p:sp>
      <p:grpSp>
        <p:nvGrpSpPr>
          <p:cNvPr id="5" name="Group 16"/>
          <p:cNvGrpSpPr>
            <a:grpSpLocks/>
          </p:cNvGrpSpPr>
          <p:nvPr/>
        </p:nvGrpSpPr>
        <p:grpSpPr bwMode="auto">
          <a:xfrm>
            <a:off x="4077596" y="3194508"/>
            <a:ext cx="6513240" cy="1082561"/>
            <a:chOff x="2569" y="2012"/>
            <a:chExt cx="4102" cy="682"/>
          </a:xfrm>
        </p:grpSpPr>
        <p:grpSp>
          <p:nvGrpSpPr>
            <p:cNvPr id="6" name="Group 17"/>
            <p:cNvGrpSpPr>
              <a:grpSpLocks/>
            </p:cNvGrpSpPr>
            <p:nvPr/>
          </p:nvGrpSpPr>
          <p:grpSpPr bwMode="auto">
            <a:xfrm>
              <a:off x="2569" y="2224"/>
              <a:ext cx="4102" cy="470"/>
              <a:chOff x="565" y="3148"/>
              <a:chExt cx="3603" cy="470"/>
            </a:xfrm>
          </p:grpSpPr>
          <p:sp>
            <p:nvSpPr>
              <p:cNvPr id="15381" name="Line 18"/>
              <p:cNvSpPr>
                <a:spLocks noChangeShapeType="1"/>
              </p:cNvSpPr>
              <p:nvPr/>
            </p:nvSpPr>
            <p:spPr bwMode="auto">
              <a:xfrm>
                <a:off x="673" y="3277"/>
                <a:ext cx="2304" cy="0"/>
              </a:xfrm>
              <a:prstGeom prst="line">
                <a:avLst/>
              </a:prstGeom>
              <a:noFill/>
              <a:ln w="28575">
                <a:solidFill>
                  <a:schemeClr val="tx1"/>
                </a:solidFill>
                <a:round/>
                <a:headEnd/>
                <a:tailEnd/>
              </a:ln>
            </p:spPr>
            <p:txBody>
              <a:bodyPr/>
              <a:lstStyle/>
              <a:p>
                <a:endParaRPr lang="en-CA"/>
              </a:p>
            </p:txBody>
          </p:sp>
          <p:sp>
            <p:nvSpPr>
              <p:cNvPr id="15382" name="Line 19"/>
              <p:cNvSpPr>
                <a:spLocks noChangeShapeType="1"/>
              </p:cNvSpPr>
              <p:nvPr/>
            </p:nvSpPr>
            <p:spPr bwMode="auto">
              <a:xfrm>
                <a:off x="673" y="3148"/>
                <a:ext cx="0" cy="213"/>
              </a:xfrm>
              <a:prstGeom prst="line">
                <a:avLst/>
              </a:prstGeom>
              <a:noFill/>
              <a:ln w="9525">
                <a:solidFill>
                  <a:schemeClr val="tx1"/>
                </a:solidFill>
                <a:round/>
                <a:headEnd/>
                <a:tailEnd/>
              </a:ln>
            </p:spPr>
            <p:txBody>
              <a:bodyPr/>
              <a:lstStyle/>
              <a:p>
                <a:endParaRPr lang="en-CA"/>
              </a:p>
            </p:txBody>
          </p:sp>
          <p:sp>
            <p:nvSpPr>
              <p:cNvPr id="15383" name="Line 20"/>
              <p:cNvSpPr>
                <a:spLocks noChangeShapeType="1"/>
              </p:cNvSpPr>
              <p:nvPr/>
            </p:nvSpPr>
            <p:spPr bwMode="auto">
              <a:xfrm>
                <a:off x="1441" y="3148"/>
                <a:ext cx="0" cy="213"/>
              </a:xfrm>
              <a:prstGeom prst="line">
                <a:avLst/>
              </a:prstGeom>
              <a:noFill/>
              <a:ln w="9525">
                <a:solidFill>
                  <a:schemeClr val="tx1"/>
                </a:solidFill>
                <a:round/>
                <a:headEnd/>
                <a:tailEnd/>
              </a:ln>
            </p:spPr>
            <p:txBody>
              <a:bodyPr/>
              <a:lstStyle/>
              <a:p>
                <a:endParaRPr lang="en-CA"/>
              </a:p>
            </p:txBody>
          </p:sp>
          <p:sp>
            <p:nvSpPr>
              <p:cNvPr id="15384" name="Line 21"/>
              <p:cNvSpPr>
                <a:spLocks noChangeShapeType="1"/>
              </p:cNvSpPr>
              <p:nvPr/>
            </p:nvSpPr>
            <p:spPr bwMode="auto">
              <a:xfrm>
                <a:off x="2209" y="3148"/>
                <a:ext cx="0" cy="213"/>
              </a:xfrm>
              <a:prstGeom prst="line">
                <a:avLst/>
              </a:prstGeom>
              <a:noFill/>
              <a:ln w="9525">
                <a:solidFill>
                  <a:schemeClr val="tx1"/>
                </a:solidFill>
                <a:round/>
                <a:headEnd/>
                <a:tailEnd/>
              </a:ln>
            </p:spPr>
            <p:txBody>
              <a:bodyPr/>
              <a:lstStyle/>
              <a:p>
                <a:endParaRPr lang="en-CA"/>
              </a:p>
            </p:txBody>
          </p:sp>
          <p:sp>
            <p:nvSpPr>
              <p:cNvPr id="15385" name="Line 22"/>
              <p:cNvSpPr>
                <a:spLocks noChangeShapeType="1"/>
              </p:cNvSpPr>
              <p:nvPr/>
            </p:nvSpPr>
            <p:spPr bwMode="auto">
              <a:xfrm>
                <a:off x="2977" y="3148"/>
                <a:ext cx="0" cy="213"/>
              </a:xfrm>
              <a:prstGeom prst="line">
                <a:avLst/>
              </a:prstGeom>
              <a:noFill/>
              <a:ln w="9525">
                <a:solidFill>
                  <a:schemeClr val="tx1"/>
                </a:solidFill>
                <a:round/>
                <a:headEnd/>
                <a:tailEnd/>
              </a:ln>
            </p:spPr>
            <p:txBody>
              <a:bodyPr/>
              <a:lstStyle/>
              <a:p>
                <a:endParaRPr lang="en-CA"/>
              </a:p>
            </p:txBody>
          </p:sp>
          <p:sp>
            <p:nvSpPr>
              <p:cNvPr id="15386" name="Text Box 23"/>
              <p:cNvSpPr txBox="1">
                <a:spLocks noChangeArrowheads="1"/>
              </p:cNvSpPr>
              <p:nvPr/>
            </p:nvSpPr>
            <p:spPr bwMode="auto">
              <a:xfrm>
                <a:off x="3354" y="3169"/>
                <a:ext cx="814" cy="288"/>
              </a:xfrm>
              <a:prstGeom prst="rect">
                <a:avLst/>
              </a:prstGeom>
              <a:noFill/>
              <a:ln w="9525">
                <a:noFill/>
                <a:miter lim="800000"/>
                <a:headEnd/>
                <a:tailEnd/>
              </a:ln>
            </p:spPr>
            <p:txBody>
              <a:bodyPr lIns="84646" tIns="42323" rIns="84646" bIns="42323">
                <a:spAutoFit/>
              </a:bodyPr>
              <a:lstStyle/>
              <a:p>
                <a:pPr defTabSz="913914" eaLnBrk="1" hangingPunct="1">
                  <a:spcBef>
                    <a:spcPct val="50000"/>
                  </a:spcBef>
                </a:pPr>
                <a:endParaRPr lang="en-CA" sz="2400" dirty="0"/>
              </a:p>
            </p:txBody>
          </p:sp>
          <p:sp>
            <p:nvSpPr>
              <p:cNvPr id="15387" name="Text Box 24"/>
              <p:cNvSpPr txBox="1">
                <a:spLocks noChangeArrowheads="1"/>
              </p:cNvSpPr>
              <p:nvPr/>
            </p:nvSpPr>
            <p:spPr bwMode="auto">
              <a:xfrm>
                <a:off x="565" y="3361"/>
                <a:ext cx="239" cy="257"/>
              </a:xfrm>
              <a:prstGeom prst="rect">
                <a:avLst/>
              </a:prstGeom>
              <a:noFill/>
              <a:ln w="9525">
                <a:noFill/>
                <a:miter lim="800000"/>
                <a:headEnd/>
                <a:tailEnd/>
              </a:ln>
            </p:spPr>
            <p:txBody>
              <a:bodyPr lIns="84646" tIns="42323" rIns="84646" bIns="42323">
                <a:spAutoFit/>
              </a:bodyPr>
              <a:lstStyle/>
              <a:p>
                <a:pPr algn="ctr" defTabSz="913914" eaLnBrk="1" hangingPunct="1">
                  <a:spcBef>
                    <a:spcPct val="50000"/>
                  </a:spcBef>
                </a:pPr>
                <a:r>
                  <a:rPr lang="en-US" sz="2100" dirty="0"/>
                  <a:t>0</a:t>
                </a:r>
              </a:p>
            </p:txBody>
          </p:sp>
          <p:sp>
            <p:nvSpPr>
              <p:cNvPr id="15388" name="Text Box 25"/>
              <p:cNvSpPr txBox="1">
                <a:spLocks noChangeArrowheads="1"/>
              </p:cNvSpPr>
              <p:nvPr/>
            </p:nvSpPr>
            <p:spPr bwMode="auto">
              <a:xfrm>
                <a:off x="1321" y="3361"/>
                <a:ext cx="239" cy="257"/>
              </a:xfrm>
              <a:prstGeom prst="rect">
                <a:avLst/>
              </a:prstGeom>
              <a:noFill/>
              <a:ln w="9525">
                <a:noFill/>
                <a:miter lim="800000"/>
                <a:headEnd/>
                <a:tailEnd/>
              </a:ln>
            </p:spPr>
            <p:txBody>
              <a:bodyPr lIns="84646" tIns="42323" rIns="84646" bIns="42323">
                <a:spAutoFit/>
              </a:bodyPr>
              <a:lstStyle/>
              <a:p>
                <a:pPr algn="ctr" defTabSz="913914" eaLnBrk="1" hangingPunct="1">
                  <a:spcBef>
                    <a:spcPct val="50000"/>
                  </a:spcBef>
                </a:pPr>
                <a:r>
                  <a:rPr lang="en-US" sz="2100" dirty="0"/>
                  <a:t>1</a:t>
                </a:r>
              </a:p>
            </p:txBody>
          </p:sp>
          <p:sp>
            <p:nvSpPr>
              <p:cNvPr id="15389" name="Text Box 26"/>
              <p:cNvSpPr txBox="1">
                <a:spLocks noChangeArrowheads="1"/>
              </p:cNvSpPr>
              <p:nvPr/>
            </p:nvSpPr>
            <p:spPr bwMode="auto">
              <a:xfrm>
                <a:off x="2089" y="3361"/>
                <a:ext cx="239" cy="257"/>
              </a:xfrm>
              <a:prstGeom prst="rect">
                <a:avLst/>
              </a:prstGeom>
              <a:noFill/>
              <a:ln w="9525">
                <a:noFill/>
                <a:miter lim="800000"/>
                <a:headEnd/>
                <a:tailEnd/>
              </a:ln>
            </p:spPr>
            <p:txBody>
              <a:bodyPr lIns="84646" tIns="42323" rIns="84646" bIns="42323">
                <a:spAutoFit/>
              </a:bodyPr>
              <a:lstStyle/>
              <a:p>
                <a:pPr algn="ctr" defTabSz="913914" eaLnBrk="1" hangingPunct="1">
                  <a:spcBef>
                    <a:spcPct val="50000"/>
                  </a:spcBef>
                </a:pPr>
                <a:r>
                  <a:rPr lang="en-US" sz="2100" dirty="0"/>
                  <a:t>2</a:t>
                </a:r>
              </a:p>
            </p:txBody>
          </p:sp>
          <p:sp>
            <p:nvSpPr>
              <p:cNvPr id="15390" name="Text Box 27"/>
              <p:cNvSpPr txBox="1">
                <a:spLocks noChangeArrowheads="1"/>
              </p:cNvSpPr>
              <p:nvPr/>
            </p:nvSpPr>
            <p:spPr bwMode="auto">
              <a:xfrm>
                <a:off x="2857" y="3361"/>
                <a:ext cx="239" cy="257"/>
              </a:xfrm>
              <a:prstGeom prst="rect">
                <a:avLst/>
              </a:prstGeom>
              <a:noFill/>
              <a:ln w="9525">
                <a:noFill/>
                <a:miter lim="800000"/>
                <a:headEnd/>
                <a:tailEnd/>
              </a:ln>
            </p:spPr>
            <p:txBody>
              <a:bodyPr lIns="84646" tIns="42323" rIns="84646" bIns="42323">
                <a:spAutoFit/>
              </a:bodyPr>
              <a:lstStyle/>
              <a:p>
                <a:pPr algn="ctr" defTabSz="913914" eaLnBrk="1" hangingPunct="1">
                  <a:spcBef>
                    <a:spcPct val="50000"/>
                  </a:spcBef>
                </a:pPr>
                <a:r>
                  <a:rPr lang="en-US" sz="2100" dirty="0"/>
                  <a:t>3</a:t>
                </a:r>
              </a:p>
            </p:txBody>
          </p:sp>
        </p:grpSp>
        <p:sp>
          <p:nvSpPr>
            <p:cNvPr id="15378" name="Text Box 28"/>
            <p:cNvSpPr txBox="1">
              <a:spLocks noChangeArrowheads="1"/>
            </p:cNvSpPr>
            <p:nvPr/>
          </p:nvSpPr>
          <p:spPr bwMode="auto">
            <a:xfrm>
              <a:off x="3156" y="2012"/>
              <a:ext cx="820" cy="257"/>
            </a:xfrm>
            <a:prstGeom prst="rect">
              <a:avLst/>
            </a:prstGeom>
            <a:noFill/>
            <a:ln w="9525">
              <a:noFill/>
              <a:miter lim="800000"/>
              <a:headEnd/>
              <a:tailEnd/>
            </a:ln>
          </p:spPr>
          <p:txBody>
            <a:bodyPr lIns="84646" tIns="42323" rIns="84646" bIns="42323">
              <a:spAutoFit/>
            </a:bodyPr>
            <a:lstStyle/>
            <a:p>
              <a:pPr defTabSz="913914" eaLnBrk="1" hangingPunct="1">
                <a:spcBef>
                  <a:spcPct val="50000"/>
                </a:spcBef>
              </a:pPr>
              <a:r>
                <a:rPr lang="en-US" sz="2100" dirty="0">
                  <a:solidFill>
                    <a:srgbClr val="FF0000"/>
                  </a:solidFill>
                </a:rPr>
                <a:t>-$4,000</a:t>
              </a:r>
            </a:p>
          </p:txBody>
        </p:sp>
        <p:sp>
          <p:nvSpPr>
            <p:cNvPr id="15379" name="Text Box 29"/>
            <p:cNvSpPr txBox="1">
              <a:spLocks noChangeArrowheads="1"/>
            </p:cNvSpPr>
            <p:nvPr/>
          </p:nvSpPr>
          <p:spPr bwMode="auto">
            <a:xfrm>
              <a:off x="4030" y="2012"/>
              <a:ext cx="875" cy="257"/>
            </a:xfrm>
            <a:prstGeom prst="rect">
              <a:avLst/>
            </a:prstGeom>
            <a:noFill/>
            <a:ln w="9525">
              <a:noFill/>
              <a:miter lim="800000"/>
              <a:headEnd/>
              <a:tailEnd/>
            </a:ln>
          </p:spPr>
          <p:txBody>
            <a:bodyPr lIns="84646" tIns="42323" rIns="84646" bIns="42323">
              <a:spAutoFit/>
            </a:bodyPr>
            <a:lstStyle/>
            <a:p>
              <a:pPr defTabSz="913914" eaLnBrk="1" hangingPunct="1">
                <a:spcBef>
                  <a:spcPct val="50000"/>
                </a:spcBef>
              </a:pPr>
              <a:r>
                <a:rPr lang="en-US" sz="2100" dirty="0">
                  <a:solidFill>
                    <a:srgbClr val="FF0000"/>
                  </a:solidFill>
                </a:rPr>
                <a:t>-$4,000</a:t>
              </a:r>
            </a:p>
          </p:txBody>
        </p:sp>
        <p:sp>
          <p:nvSpPr>
            <p:cNvPr id="15380" name="Text Box 30"/>
            <p:cNvSpPr txBox="1">
              <a:spLocks noChangeArrowheads="1"/>
            </p:cNvSpPr>
            <p:nvPr/>
          </p:nvSpPr>
          <p:spPr bwMode="auto">
            <a:xfrm>
              <a:off x="4891" y="2012"/>
              <a:ext cx="642" cy="257"/>
            </a:xfrm>
            <a:prstGeom prst="rect">
              <a:avLst/>
            </a:prstGeom>
            <a:noFill/>
            <a:ln w="9525">
              <a:noFill/>
              <a:miter lim="800000"/>
              <a:headEnd/>
              <a:tailEnd/>
            </a:ln>
          </p:spPr>
          <p:txBody>
            <a:bodyPr lIns="84646" tIns="42323" rIns="84646" bIns="42323">
              <a:spAutoFit/>
            </a:bodyPr>
            <a:lstStyle/>
            <a:p>
              <a:pPr defTabSz="913914" eaLnBrk="1" hangingPunct="1">
                <a:spcBef>
                  <a:spcPct val="50000"/>
                </a:spcBef>
              </a:pPr>
              <a:r>
                <a:rPr lang="en-US" sz="2100" dirty="0">
                  <a:solidFill>
                    <a:srgbClr val="FF0000"/>
                  </a:solidFill>
                </a:rPr>
                <a:t>-4,000</a:t>
              </a:r>
            </a:p>
          </p:txBody>
        </p:sp>
      </p:grpSp>
      <p:grpSp>
        <p:nvGrpSpPr>
          <p:cNvPr id="7" name="Group 31"/>
          <p:cNvGrpSpPr>
            <a:grpSpLocks/>
          </p:cNvGrpSpPr>
          <p:nvPr/>
        </p:nvGrpSpPr>
        <p:grpSpPr bwMode="auto">
          <a:xfrm flipH="1">
            <a:off x="4274366" y="4332698"/>
            <a:ext cx="4163579" cy="1253633"/>
            <a:chOff x="1441" y="3062"/>
            <a:chExt cx="1416" cy="358"/>
          </a:xfrm>
        </p:grpSpPr>
        <p:sp>
          <p:nvSpPr>
            <p:cNvPr id="15375" name="Line 32"/>
            <p:cNvSpPr>
              <a:spLocks noChangeShapeType="1"/>
            </p:cNvSpPr>
            <p:nvPr/>
          </p:nvSpPr>
          <p:spPr bwMode="auto">
            <a:xfrm>
              <a:off x="1441" y="3062"/>
              <a:ext cx="0" cy="358"/>
            </a:xfrm>
            <a:prstGeom prst="line">
              <a:avLst/>
            </a:prstGeom>
            <a:noFill/>
            <a:ln w="28575">
              <a:solidFill>
                <a:schemeClr val="tx1"/>
              </a:solidFill>
              <a:prstDash val="dash"/>
              <a:round/>
              <a:headEnd/>
              <a:tailEnd/>
            </a:ln>
          </p:spPr>
          <p:txBody>
            <a:bodyPr/>
            <a:lstStyle/>
            <a:p>
              <a:endParaRPr lang="en-CA"/>
            </a:p>
          </p:txBody>
        </p:sp>
        <p:sp>
          <p:nvSpPr>
            <p:cNvPr id="15376" name="Line 33"/>
            <p:cNvSpPr>
              <a:spLocks noChangeShapeType="1"/>
            </p:cNvSpPr>
            <p:nvPr/>
          </p:nvSpPr>
          <p:spPr bwMode="auto">
            <a:xfrm>
              <a:off x="1441" y="3420"/>
              <a:ext cx="1416" cy="0"/>
            </a:xfrm>
            <a:prstGeom prst="line">
              <a:avLst/>
            </a:prstGeom>
            <a:noFill/>
            <a:ln w="28575">
              <a:solidFill>
                <a:schemeClr val="tx1"/>
              </a:solidFill>
              <a:prstDash val="dash"/>
              <a:round/>
              <a:headEnd/>
              <a:tailEnd type="stealth" w="med" len="lg"/>
            </a:ln>
          </p:spPr>
          <p:txBody>
            <a:bodyPr/>
            <a:lstStyle/>
            <a:p>
              <a:endParaRPr lang="en-CA"/>
            </a:p>
          </p:txBody>
        </p:sp>
      </p:grpSp>
      <p:sp>
        <p:nvSpPr>
          <p:cNvPr id="15373" name="Text Box 34"/>
          <p:cNvSpPr txBox="1">
            <a:spLocks noChangeArrowheads="1"/>
          </p:cNvSpPr>
          <p:nvPr/>
        </p:nvSpPr>
        <p:spPr bwMode="auto">
          <a:xfrm>
            <a:off x="-952431" y="5371679"/>
            <a:ext cx="5226797" cy="427498"/>
          </a:xfrm>
          <a:prstGeom prst="rect">
            <a:avLst/>
          </a:prstGeom>
          <a:noFill/>
          <a:ln w="9525">
            <a:noFill/>
            <a:miter lim="800000"/>
            <a:headEnd/>
            <a:tailEnd/>
          </a:ln>
        </p:spPr>
        <p:txBody>
          <a:bodyPr lIns="91426" tIns="45713" rIns="91426" bIns="45713">
            <a:spAutoFit/>
          </a:bodyPr>
          <a:lstStyle/>
          <a:p>
            <a:pPr algn="r" defTabSz="913914" eaLnBrk="1" hangingPunct="1">
              <a:spcBef>
                <a:spcPct val="50000"/>
              </a:spcBef>
            </a:pPr>
            <a:r>
              <a:rPr lang="en-US" sz="2200" dirty="0"/>
              <a:t>$4,000 / (1.10)</a:t>
            </a:r>
            <a:r>
              <a:rPr lang="en-US" sz="2200" baseline="30000" dirty="0"/>
              <a:t>3  </a:t>
            </a:r>
            <a:r>
              <a:rPr lang="en-US" sz="2200" dirty="0"/>
              <a:t>=  $3,005.26</a:t>
            </a:r>
          </a:p>
        </p:txBody>
      </p:sp>
      <p:sp>
        <p:nvSpPr>
          <p:cNvPr id="15374" name="Text Box 35"/>
          <p:cNvSpPr txBox="1">
            <a:spLocks noChangeArrowheads="1"/>
          </p:cNvSpPr>
          <p:nvPr/>
        </p:nvSpPr>
        <p:spPr bwMode="auto">
          <a:xfrm>
            <a:off x="1448490" y="6477401"/>
            <a:ext cx="532435" cy="276985"/>
          </a:xfrm>
          <a:prstGeom prst="rect">
            <a:avLst/>
          </a:prstGeom>
          <a:noFill/>
          <a:ln w="9525">
            <a:noFill/>
            <a:miter lim="800000"/>
            <a:headEnd/>
            <a:tailEnd/>
          </a:ln>
        </p:spPr>
        <p:txBody>
          <a:bodyPr lIns="91426" tIns="45713" rIns="91426" bIns="45713">
            <a:spAutoFit/>
          </a:bodyPr>
          <a:lstStyle/>
          <a:p>
            <a:pPr defTabSz="913914" eaLnBrk="1" hangingPunct="1">
              <a:spcBef>
                <a:spcPct val="50000"/>
              </a:spcBef>
            </a:pPr>
            <a:r>
              <a:rPr lang="en-US" sz="1200" dirty="0"/>
              <a:t> </a:t>
            </a:r>
            <a:endParaRPr lang="en-CA" sz="12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a:xfrm>
            <a:off x="421650" y="1571100"/>
            <a:ext cx="8221332" cy="4100008"/>
          </a:xfrm>
          <a:noFill/>
          <a:ln/>
        </p:spPr>
        <p:txBody>
          <a:bodyPr lIns="98764" tIns="49382" rIns="98764" bIns="49382">
            <a:normAutofit/>
          </a:bodyPr>
          <a:lstStyle/>
          <a:p>
            <a:pPr>
              <a:buNone/>
              <a:tabLst>
                <a:tab pos="617277" algn="r"/>
                <a:tab pos="2222198" algn="r"/>
                <a:tab pos="3703663" algn="r"/>
                <a:tab pos="5123400" algn="r"/>
                <a:tab pos="6728321" algn="r"/>
                <a:tab pos="8209786" algn="r"/>
              </a:tabLst>
            </a:pPr>
            <a:r>
              <a:rPr lang="en-US" sz="1600" b="1" dirty="0">
                <a:solidFill>
                  <a:srgbClr val="A81900"/>
                </a:solidFill>
              </a:rPr>
              <a:t>			Beginning	              Total         	Interest          Principal          Ending</a:t>
            </a:r>
          </a:p>
          <a:p>
            <a:pPr>
              <a:spcBef>
                <a:spcPct val="10000"/>
              </a:spcBef>
              <a:buNone/>
              <a:tabLst>
                <a:tab pos="617277" algn="r"/>
                <a:tab pos="2222198" algn="r"/>
                <a:tab pos="3703663" algn="r"/>
                <a:tab pos="5123400" algn="r"/>
                <a:tab pos="6728321" algn="r"/>
                <a:tab pos="8209786" algn="r"/>
              </a:tabLst>
            </a:pPr>
            <a:r>
              <a:rPr lang="en-US" sz="1600" b="1" dirty="0">
                <a:solidFill>
                  <a:srgbClr val="A81900"/>
                </a:solidFill>
              </a:rPr>
              <a:t>Year		           Balance     	Payment	Paid	                 </a:t>
            </a:r>
            <a:r>
              <a:rPr lang="en-US" sz="1600" b="1" dirty="0" err="1">
                <a:solidFill>
                  <a:srgbClr val="A81900"/>
                </a:solidFill>
              </a:rPr>
              <a:t>Paid</a:t>
            </a:r>
            <a:r>
              <a:rPr lang="en-US" sz="1600" b="1" dirty="0">
                <a:solidFill>
                  <a:srgbClr val="A81900"/>
                </a:solidFill>
              </a:rPr>
              <a:t>         Balance</a:t>
            </a:r>
          </a:p>
          <a:p>
            <a:pPr>
              <a:spcBef>
                <a:spcPct val="130000"/>
              </a:spcBef>
              <a:buNone/>
              <a:tabLst>
                <a:tab pos="617277" algn="r"/>
                <a:tab pos="2222198" algn="r"/>
                <a:tab pos="3703663" algn="r"/>
                <a:tab pos="5123400" algn="r"/>
                <a:tab pos="6728321" algn="r"/>
                <a:tab pos="8209786" algn="r"/>
              </a:tabLst>
            </a:pPr>
            <a:r>
              <a:rPr lang="en-US" sz="1600" b="1" dirty="0"/>
              <a:t>   1		$5,000	$1,450	$450	$1,000	$4,000</a:t>
            </a:r>
          </a:p>
          <a:p>
            <a:pPr>
              <a:buNone/>
              <a:tabLst>
                <a:tab pos="617277" algn="r"/>
                <a:tab pos="2222198" algn="r"/>
                <a:tab pos="3703663" algn="r"/>
                <a:tab pos="5123400" algn="r"/>
                <a:tab pos="6728321" algn="r"/>
                <a:tab pos="8209786" algn="r"/>
              </a:tabLst>
            </a:pPr>
            <a:r>
              <a:rPr lang="en-US" sz="1600" b="1" dirty="0"/>
              <a:t>   2		4,000	1,360	360	1,000	3,000</a:t>
            </a:r>
          </a:p>
          <a:p>
            <a:pPr>
              <a:buNone/>
              <a:tabLst>
                <a:tab pos="617277" algn="r"/>
                <a:tab pos="2222198" algn="r"/>
                <a:tab pos="3703663" algn="r"/>
                <a:tab pos="5123400" algn="r"/>
                <a:tab pos="6728321" algn="r"/>
                <a:tab pos="8209786" algn="r"/>
              </a:tabLst>
            </a:pPr>
            <a:r>
              <a:rPr lang="en-US" sz="1600" b="1" dirty="0"/>
              <a:t>   3		3,000	1,270	270	1,000	2,000</a:t>
            </a:r>
          </a:p>
          <a:p>
            <a:pPr>
              <a:buNone/>
              <a:tabLst>
                <a:tab pos="617277" algn="r"/>
                <a:tab pos="2222198" algn="r"/>
                <a:tab pos="3703663" algn="r"/>
                <a:tab pos="5123400" algn="r"/>
                <a:tab pos="6728321" algn="r"/>
                <a:tab pos="8209786" algn="r"/>
              </a:tabLst>
            </a:pPr>
            <a:r>
              <a:rPr lang="en-US" sz="1600" b="1" dirty="0"/>
              <a:t>   4		2,000	1,180	180	1,000	1,000</a:t>
            </a:r>
          </a:p>
          <a:p>
            <a:pPr>
              <a:buNone/>
              <a:tabLst>
                <a:tab pos="617277" algn="r"/>
                <a:tab pos="2222198" algn="r"/>
                <a:tab pos="3703663" algn="r"/>
                <a:tab pos="5123400" algn="r"/>
                <a:tab pos="6728321" algn="r"/>
                <a:tab pos="8209786" algn="r"/>
              </a:tabLst>
            </a:pPr>
            <a:r>
              <a:rPr lang="en-US" sz="1600" b="1" dirty="0"/>
              <a:t>   5		1,000	1,090	90	1,000	0</a:t>
            </a:r>
          </a:p>
          <a:p>
            <a:pPr>
              <a:buNone/>
              <a:tabLst>
                <a:tab pos="617277" algn="r"/>
                <a:tab pos="2222198" algn="r"/>
                <a:tab pos="3703663" algn="r"/>
                <a:tab pos="5123400" algn="r"/>
                <a:tab pos="6728321" algn="r"/>
                <a:tab pos="8209786" algn="r"/>
              </a:tabLst>
            </a:pPr>
            <a:r>
              <a:rPr lang="en-US" sz="1600" b="1" dirty="0"/>
              <a:t>Totals		$6,350	$1,350	$5,000</a:t>
            </a:r>
          </a:p>
        </p:txBody>
      </p:sp>
      <p:sp>
        <p:nvSpPr>
          <p:cNvPr id="8" name="Slide Number Placeholder 3"/>
          <p:cNvSpPr>
            <a:spLocks noGrp="1"/>
          </p:cNvSpPr>
          <p:nvPr>
            <p:ph type="sldNum" sz="quarter" idx="12"/>
          </p:nvPr>
        </p:nvSpPr>
        <p:spPr/>
        <p:txBody>
          <a:bodyPr lIns="98764" tIns="49382" rIns="98764" bIns="49382"/>
          <a:lstStyle/>
          <a:p>
            <a:fld id="{D846A5D0-8F48-42FA-8348-6837E1F823B8}" type="slidenum">
              <a:rPr lang="en-US"/>
              <a:pPr/>
              <a:t>49</a:t>
            </a:fld>
            <a:endParaRPr lang="en-US"/>
          </a:p>
        </p:txBody>
      </p:sp>
      <p:sp>
        <p:nvSpPr>
          <p:cNvPr id="25602" name="Rectangle 2"/>
          <p:cNvSpPr>
            <a:spLocks noGrp="1" noChangeArrowheads="1"/>
          </p:cNvSpPr>
          <p:nvPr>
            <p:ph type="title"/>
          </p:nvPr>
        </p:nvSpPr>
        <p:spPr>
          <a:noFill/>
          <a:ln/>
        </p:spPr>
        <p:txBody>
          <a:bodyPr lIns="98764" tIns="49382" rIns="98764" bIns="49382">
            <a:normAutofit fontScale="90000"/>
          </a:bodyPr>
          <a:lstStyle/>
          <a:p>
            <a:r>
              <a:rPr lang="en-US"/>
              <a:t>Amortization Schedule - Fixed Principal</a:t>
            </a:r>
          </a:p>
        </p:txBody>
      </p:sp>
      <p:sp>
        <p:nvSpPr>
          <p:cNvPr id="25604" name="Line 4"/>
          <p:cNvSpPr>
            <a:spLocks noChangeShapeType="1"/>
          </p:cNvSpPr>
          <p:nvPr/>
        </p:nvSpPr>
        <p:spPr bwMode="auto">
          <a:xfrm>
            <a:off x="524168" y="2289007"/>
            <a:ext cx="8003067" cy="0"/>
          </a:xfrm>
          <a:prstGeom prst="line">
            <a:avLst/>
          </a:prstGeom>
          <a:noFill/>
          <a:ln w="25400">
            <a:solidFill>
              <a:srgbClr val="A81900"/>
            </a:solidFill>
            <a:round/>
            <a:headEnd/>
            <a:tailEnd/>
          </a:ln>
          <a:effectLst/>
        </p:spPr>
        <p:txBody>
          <a:bodyPr wrap="none" lIns="98764" tIns="49382" rIns="98764" bIns="49382" anchor="ctr"/>
          <a:lstStyle/>
          <a:p>
            <a:endParaRPr lang="en-US"/>
          </a:p>
        </p:txBody>
      </p:sp>
      <p:sp>
        <p:nvSpPr>
          <p:cNvPr id="25605" name="Line 5"/>
          <p:cNvSpPr>
            <a:spLocks noChangeShapeType="1"/>
          </p:cNvSpPr>
          <p:nvPr/>
        </p:nvSpPr>
        <p:spPr bwMode="auto">
          <a:xfrm flipH="1">
            <a:off x="3505200" y="3886200"/>
            <a:ext cx="681253"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25606" name="Line 6"/>
          <p:cNvSpPr>
            <a:spLocks noChangeShapeType="1"/>
          </p:cNvSpPr>
          <p:nvPr/>
        </p:nvSpPr>
        <p:spPr bwMode="auto">
          <a:xfrm flipH="1">
            <a:off x="4953000" y="3886200"/>
            <a:ext cx="681253"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25607" name="Line 7"/>
          <p:cNvSpPr>
            <a:spLocks noChangeShapeType="1"/>
          </p:cNvSpPr>
          <p:nvPr/>
        </p:nvSpPr>
        <p:spPr bwMode="auto">
          <a:xfrm flipH="1">
            <a:off x="6553200" y="3810000"/>
            <a:ext cx="681253" cy="0"/>
          </a:xfrm>
          <a:prstGeom prst="line">
            <a:avLst/>
          </a:prstGeom>
          <a:noFill/>
          <a:ln w="12700">
            <a:solidFill>
              <a:schemeClr val="tx1"/>
            </a:solidFill>
            <a:round/>
            <a:headEnd/>
            <a:tailEnd/>
          </a:ln>
          <a:effectLst/>
        </p:spPr>
        <p:txBody>
          <a:bodyPr wrap="none" lIns="98764" tIns="49382" rIns="98764" bIns="49382" anchor="ctr"/>
          <a:lstStyle/>
          <a:p>
            <a:endParaRPr lang="en-US"/>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idx="1"/>
          </p:nvPr>
        </p:nvSpPr>
        <p:spPr>
          <a:xfrm>
            <a:off x="315824" y="1542239"/>
            <a:ext cx="8563612" cy="3796972"/>
          </a:xfrm>
          <a:noFill/>
          <a:ln/>
        </p:spPr>
        <p:txBody>
          <a:bodyPr lIns="98764" tIns="49382" rIns="98764" bIns="49382">
            <a:normAutofit/>
          </a:bodyPr>
          <a:lstStyle/>
          <a:p>
            <a:pPr>
              <a:buNone/>
              <a:tabLst>
                <a:tab pos="2345653" algn="r"/>
                <a:tab pos="4012301" algn="r"/>
                <a:tab pos="5555494" algn="r"/>
                <a:tab pos="7160415" algn="r"/>
                <a:tab pos="8641880" algn="r"/>
              </a:tabLst>
            </a:pPr>
            <a:r>
              <a:rPr lang="en-US" sz="1600" b="1" dirty="0">
                <a:solidFill>
                  <a:srgbClr val="A81900"/>
                </a:solidFill>
              </a:rPr>
              <a:t>                 Beginning                 Total           Interest	          Principal           Ending</a:t>
            </a:r>
          </a:p>
          <a:p>
            <a:pPr>
              <a:spcBef>
                <a:spcPct val="10000"/>
              </a:spcBef>
              <a:buNone/>
              <a:tabLst>
                <a:tab pos="2345653" algn="r"/>
                <a:tab pos="4012301" algn="r"/>
                <a:tab pos="5555494" algn="r"/>
                <a:tab pos="7160415" algn="r"/>
                <a:tab pos="8641880" algn="r"/>
              </a:tabLst>
            </a:pPr>
            <a:r>
              <a:rPr lang="en-US" sz="1600" b="1" dirty="0">
                <a:solidFill>
                  <a:srgbClr val="A81900"/>
                </a:solidFill>
              </a:rPr>
              <a:t>Year         	     Balance  	         Payment                Paid	                 </a:t>
            </a:r>
            <a:r>
              <a:rPr lang="en-US" sz="1600" b="1" dirty="0" err="1">
                <a:solidFill>
                  <a:srgbClr val="A81900"/>
                </a:solidFill>
              </a:rPr>
              <a:t>Paid</a:t>
            </a:r>
            <a:r>
              <a:rPr lang="en-US" sz="1600" b="1" dirty="0">
                <a:solidFill>
                  <a:srgbClr val="A81900"/>
                </a:solidFill>
              </a:rPr>
              <a:t>      	Balance</a:t>
            </a:r>
          </a:p>
          <a:p>
            <a:pPr>
              <a:spcBef>
                <a:spcPct val="130000"/>
              </a:spcBef>
              <a:buNone/>
              <a:tabLst>
                <a:tab pos="2345653" algn="r"/>
                <a:tab pos="4012301" algn="r"/>
                <a:tab pos="5555494" algn="r"/>
                <a:tab pos="7160415" algn="r"/>
                <a:tab pos="8641880" algn="r"/>
              </a:tabLst>
            </a:pPr>
            <a:r>
              <a:rPr lang="en-US" sz="1600" b="1" dirty="0"/>
              <a:t>   1	$5,000.00	$1,285.46	$   450.00	$   835.46	$4,164.54</a:t>
            </a:r>
          </a:p>
          <a:p>
            <a:pPr>
              <a:buNone/>
              <a:tabLst>
                <a:tab pos="2345653" algn="r"/>
                <a:tab pos="4012301" algn="r"/>
                <a:tab pos="5555494" algn="r"/>
                <a:tab pos="7160415" algn="r"/>
                <a:tab pos="8641880" algn="r"/>
              </a:tabLst>
            </a:pPr>
            <a:r>
              <a:rPr lang="en-US" sz="1600" b="1" dirty="0"/>
              <a:t>   2	4,164.54	1,285.46	374.81	910.65	3,253.88</a:t>
            </a:r>
          </a:p>
          <a:p>
            <a:pPr>
              <a:buNone/>
              <a:tabLst>
                <a:tab pos="2345653" algn="r"/>
                <a:tab pos="4012301" algn="r"/>
                <a:tab pos="5555494" algn="r"/>
                <a:tab pos="7160415" algn="r"/>
                <a:tab pos="8641880" algn="r"/>
              </a:tabLst>
            </a:pPr>
            <a:r>
              <a:rPr lang="en-US" sz="1600" b="1" dirty="0"/>
              <a:t>   3	3,253.88	1,285.46	292.85	992.61	2,261.27</a:t>
            </a:r>
          </a:p>
          <a:p>
            <a:pPr>
              <a:buNone/>
              <a:tabLst>
                <a:tab pos="2345653" algn="r"/>
                <a:tab pos="4012301" algn="r"/>
                <a:tab pos="5555494" algn="r"/>
                <a:tab pos="7160415" algn="r"/>
                <a:tab pos="8641880" algn="r"/>
              </a:tabLst>
            </a:pPr>
            <a:r>
              <a:rPr lang="en-US" sz="1600" b="1" dirty="0"/>
              <a:t>   4	2,261.27	1,285.46	203.51	1,081.95	1,179.32</a:t>
            </a:r>
          </a:p>
          <a:p>
            <a:pPr>
              <a:buNone/>
              <a:tabLst>
                <a:tab pos="2345653" algn="r"/>
                <a:tab pos="4012301" algn="r"/>
                <a:tab pos="5555494" algn="r"/>
                <a:tab pos="7160415" algn="r"/>
                <a:tab pos="8641880" algn="r"/>
              </a:tabLst>
            </a:pPr>
            <a:r>
              <a:rPr lang="en-US" sz="1600" b="1" dirty="0"/>
              <a:t>   5	1,179.32	1,285.46	106.14	1,179.32	0.00</a:t>
            </a:r>
          </a:p>
          <a:p>
            <a:pPr>
              <a:buNone/>
              <a:tabLst>
                <a:tab pos="2345653" algn="r"/>
                <a:tab pos="4012301" algn="r"/>
                <a:tab pos="5555494" algn="r"/>
                <a:tab pos="7160415" algn="r"/>
                <a:tab pos="8641880" algn="r"/>
              </a:tabLst>
            </a:pPr>
            <a:r>
              <a:rPr lang="en-US" sz="1600" b="1" dirty="0"/>
              <a:t>Totals		$6,427.30	$1,427.31	$5,000.00</a:t>
            </a:r>
          </a:p>
        </p:txBody>
      </p:sp>
      <p:sp>
        <p:nvSpPr>
          <p:cNvPr id="8" name="Slide Number Placeholder 3"/>
          <p:cNvSpPr>
            <a:spLocks noGrp="1"/>
          </p:cNvSpPr>
          <p:nvPr>
            <p:ph type="sldNum" sz="quarter" idx="12"/>
          </p:nvPr>
        </p:nvSpPr>
        <p:spPr/>
        <p:txBody>
          <a:bodyPr lIns="98764" tIns="49382" rIns="98764" bIns="49382"/>
          <a:lstStyle/>
          <a:p>
            <a:fld id="{AC124F39-B188-4C50-9AEF-E7AE05D81594}" type="slidenum">
              <a:rPr lang="en-US"/>
              <a:pPr/>
              <a:t>50</a:t>
            </a:fld>
            <a:endParaRPr lang="en-US"/>
          </a:p>
        </p:txBody>
      </p:sp>
      <p:sp>
        <p:nvSpPr>
          <p:cNvPr id="26626" name="Rectangle 2"/>
          <p:cNvSpPr>
            <a:spLocks noGrp="1" noChangeArrowheads="1"/>
          </p:cNvSpPr>
          <p:nvPr>
            <p:ph type="title"/>
          </p:nvPr>
        </p:nvSpPr>
        <p:spPr>
          <a:noFill/>
          <a:ln/>
        </p:spPr>
        <p:txBody>
          <a:bodyPr lIns="98764" tIns="49382" rIns="98764" bIns="49382">
            <a:normAutofit fontScale="90000"/>
          </a:bodyPr>
          <a:lstStyle/>
          <a:p>
            <a:r>
              <a:rPr lang="en-US"/>
              <a:t>Amortization Schedule - Fixed Payments</a:t>
            </a:r>
          </a:p>
        </p:txBody>
      </p:sp>
      <p:sp>
        <p:nvSpPr>
          <p:cNvPr id="26628" name="Line 4"/>
          <p:cNvSpPr>
            <a:spLocks noChangeShapeType="1"/>
          </p:cNvSpPr>
          <p:nvPr/>
        </p:nvSpPr>
        <p:spPr bwMode="auto">
          <a:xfrm>
            <a:off x="431571" y="2245716"/>
            <a:ext cx="8280859" cy="0"/>
          </a:xfrm>
          <a:prstGeom prst="line">
            <a:avLst/>
          </a:prstGeom>
          <a:noFill/>
          <a:ln w="25400">
            <a:solidFill>
              <a:srgbClr val="A81900"/>
            </a:solidFill>
            <a:round/>
            <a:headEnd/>
            <a:tailEnd/>
          </a:ln>
          <a:effectLst/>
        </p:spPr>
        <p:txBody>
          <a:bodyPr wrap="none" lIns="98764" tIns="49382" rIns="98764" bIns="49382" anchor="ctr"/>
          <a:lstStyle/>
          <a:p>
            <a:endParaRPr lang="en-US"/>
          </a:p>
        </p:txBody>
      </p:sp>
      <p:sp>
        <p:nvSpPr>
          <p:cNvPr id="26629" name="Line 5"/>
          <p:cNvSpPr>
            <a:spLocks noChangeShapeType="1"/>
          </p:cNvSpPr>
          <p:nvPr/>
        </p:nvSpPr>
        <p:spPr bwMode="auto">
          <a:xfrm flipH="1">
            <a:off x="3505200" y="3886200"/>
            <a:ext cx="985502"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26630" name="Line 6"/>
          <p:cNvSpPr>
            <a:spLocks noChangeShapeType="1"/>
          </p:cNvSpPr>
          <p:nvPr/>
        </p:nvSpPr>
        <p:spPr bwMode="auto">
          <a:xfrm flipH="1">
            <a:off x="4953000" y="3810000"/>
            <a:ext cx="985502"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26631" name="Line 7"/>
          <p:cNvSpPr>
            <a:spLocks noChangeShapeType="1"/>
          </p:cNvSpPr>
          <p:nvPr/>
        </p:nvSpPr>
        <p:spPr bwMode="auto">
          <a:xfrm flipH="1">
            <a:off x="6553200" y="3810000"/>
            <a:ext cx="985502" cy="0"/>
          </a:xfrm>
          <a:prstGeom prst="line">
            <a:avLst/>
          </a:prstGeom>
          <a:noFill/>
          <a:ln w="12700">
            <a:solidFill>
              <a:schemeClr val="tx1"/>
            </a:solidFill>
            <a:round/>
            <a:headEnd/>
            <a:tailEnd/>
          </a:ln>
          <a:effectLst/>
        </p:spPr>
        <p:txBody>
          <a:bodyPr wrap="none" lIns="98764" tIns="49382" rIns="98764" bIns="49382" anchor="ctr"/>
          <a:lstStyle/>
          <a:p>
            <a:endParaRPr lang="en-US"/>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5" name="Rectangle 3"/>
          <p:cNvSpPr>
            <a:spLocks noGrp="1" noChangeArrowheads="1"/>
          </p:cNvSpPr>
          <p:nvPr>
            <p:ph idx="1"/>
          </p:nvPr>
        </p:nvSpPr>
        <p:spPr>
          <a:xfrm>
            <a:off x="914400" y="1600200"/>
            <a:ext cx="8001000" cy="4495800"/>
          </a:xfrm>
        </p:spPr>
        <p:txBody>
          <a:bodyPr/>
          <a:lstStyle/>
          <a:p>
            <a:r>
              <a:rPr lang="en-US" sz="2400"/>
              <a:t>There are web sites available that can easily prepare amortization tables</a:t>
            </a:r>
          </a:p>
          <a:p>
            <a:r>
              <a:rPr lang="en-US" sz="2400"/>
              <a:t>Click on the web surfer to check out the Bankrate.com site and work the following example</a:t>
            </a:r>
          </a:p>
          <a:p>
            <a:r>
              <a:rPr lang="en-US" sz="2400"/>
              <a:t>You have a loan of $25,000 and will repay the loan over 5 years at 8% interest.</a:t>
            </a:r>
          </a:p>
          <a:p>
            <a:pPr lvl="1"/>
            <a:r>
              <a:rPr lang="en-US" sz="2000"/>
              <a:t>What is your loan payment?</a:t>
            </a:r>
          </a:p>
          <a:p>
            <a:pPr lvl="1"/>
            <a:r>
              <a:rPr lang="en-US" sz="2000"/>
              <a:t>What does the amortization schedule look like?</a:t>
            </a:r>
          </a:p>
        </p:txBody>
      </p:sp>
      <p:sp>
        <p:nvSpPr>
          <p:cNvPr id="7" name="Slide Number Placeholder 5"/>
          <p:cNvSpPr>
            <a:spLocks noGrp="1"/>
          </p:cNvSpPr>
          <p:nvPr>
            <p:ph type="sldNum" sz="quarter" idx="12"/>
          </p:nvPr>
        </p:nvSpPr>
        <p:spPr/>
        <p:txBody>
          <a:bodyPr/>
          <a:lstStyle/>
          <a:p>
            <a:fld id="{2DD28B21-7528-4EBA-A4B8-4F2E4BDB11FA}" type="slidenum">
              <a:rPr lang="en-US"/>
              <a:pPr/>
              <a:t>51</a:t>
            </a:fld>
            <a:endParaRPr lang="en-US"/>
          </a:p>
        </p:txBody>
      </p:sp>
      <p:sp>
        <p:nvSpPr>
          <p:cNvPr id="131074" name="Rectangle 2"/>
          <p:cNvSpPr>
            <a:spLocks noGrp="1" noChangeArrowheads="1"/>
          </p:cNvSpPr>
          <p:nvPr>
            <p:ph type="title"/>
          </p:nvPr>
        </p:nvSpPr>
        <p:spPr/>
        <p:txBody>
          <a:bodyPr/>
          <a:lstStyle/>
          <a:p>
            <a:r>
              <a:rPr lang="en-US"/>
              <a:t>Work the Web Example</a:t>
            </a:r>
          </a:p>
        </p:txBody>
      </p:sp>
      <p:pic>
        <p:nvPicPr>
          <p:cNvPr id="131076" name="Picture 4" descr="Web surfer">
            <a:hlinkClick r:id="rId3"/>
          </p:cNvPr>
          <p:cNvPicPr>
            <a:picLocks noChangeAspect="1" noChangeArrowheads="1"/>
          </p:cNvPicPr>
          <p:nvPr/>
        </p:nvPicPr>
        <p:blipFill>
          <a:blip r:embed="rId4" cstate="print"/>
          <a:srcRect/>
          <a:stretch>
            <a:fillRect/>
          </a:stretch>
        </p:blipFill>
        <p:spPr bwMode="auto">
          <a:xfrm>
            <a:off x="7924800" y="4419600"/>
            <a:ext cx="889000" cy="9144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310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1" name="Rectangle 3"/>
          <p:cNvSpPr>
            <a:spLocks noGrp="1" noChangeArrowheads="1"/>
          </p:cNvSpPr>
          <p:nvPr>
            <p:ph idx="1"/>
          </p:nvPr>
        </p:nvSpPr>
        <p:spPr>
          <a:xfrm>
            <a:off x="815975" y="1641475"/>
            <a:ext cx="8020050" cy="4530725"/>
          </a:xfrm>
        </p:spPr>
        <p:txBody>
          <a:bodyPr/>
          <a:lstStyle/>
          <a:p>
            <a:r>
              <a:rPr lang="en-US" sz="2800" dirty="0"/>
              <a:t>What is a pure discount loan? What is a good example of a pure discount loan?</a:t>
            </a:r>
          </a:p>
          <a:p>
            <a:r>
              <a:rPr lang="en-US" sz="2800" dirty="0"/>
              <a:t>What is an interest-only loan? What is a good example of an interest-only loan?</a:t>
            </a:r>
          </a:p>
          <a:p>
            <a:r>
              <a:rPr lang="en-US" sz="2800" dirty="0"/>
              <a:t>What is an amortized loan?  What is a good example of an amortized loan?</a:t>
            </a:r>
          </a:p>
        </p:txBody>
      </p:sp>
      <p:sp>
        <p:nvSpPr>
          <p:cNvPr id="6" name="Slide Number Placeholder 5"/>
          <p:cNvSpPr>
            <a:spLocks noGrp="1"/>
          </p:cNvSpPr>
          <p:nvPr>
            <p:ph type="sldNum" sz="quarter" idx="12"/>
          </p:nvPr>
        </p:nvSpPr>
        <p:spPr/>
        <p:txBody>
          <a:bodyPr/>
          <a:lstStyle/>
          <a:p>
            <a:fld id="{BA1C82B1-3FB1-48F2-8C80-3B54514D7070}" type="slidenum">
              <a:rPr lang="en-US"/>
              <a:pPr/>
              <a:t>52</a:t>
            </a:fld>
            <a:endParaRPr lang="en-US"/>
          </a:p>
        </p:txBody>
      </p:sp>
      <p:sp>
        <p:nvSpPr>
          <p:cNvPr id="104450" name="Rectangle 2"/>
          <p:cNvSpPr>
            <a:spLocks noGrp="1" noChangeArrowheads="1"/>
          </p:cNvSpPr>
          <p:nvPr>
            <p:ph type="title"/>
          </p:nvPr>
        </p:nvSpPr>
        <p:spPr/>
        <p:txBody>
          <a:bodyPr/>
          <a:lstStyle/>
          <a:p>
            <a:r>
              <a:rPr lang="en-US"/>
              <a:t>Quick Quiz – Part VI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4451">
                                            <p:txEl>
                                              <p:pRg st="0" end="0"/>
                                            </p:txEl>
                                          </p:spTgt>
                                        </p:tgtEl>
                                        <p:attrNameLst>
                                          <p:attrName>style.visibility</p:attrName>
                                        </p:attrNameLst>
                                      </p:cBhvr>
                                      <p:to>
                                        <p:strVal val="visible"/>
                                      </p:to>
                                    </p:set>
                                    <p:anim calcmode="lin" valueType="num">
                                      <p:cBhvr additive="base">
                                        <p:cTn id="7" dur="500" fill="hold"/>
                                        <p:tgtEl>
                                          <p:spTgt spid="1044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44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4451">
                                            <p:txEl>
                                              <p:pRg st="1" end="1"/>
                                            </p:txEl>
                                          </p:spTgt>
                                        </p:tgtEl>
                                        <p:attrNameLst>
                                          <p:attrName>style.visibility</p:attrName>
                                        </p:attrNameLst>
                                      </p:cBhvr>
                                      <p:to>
                                        <p:strVal val="visible"/>
                                      </p:to>
                                    </p:set>
                                    <p:anim calcmode="lin" valueType="num">
                                      <p:cBhvr additive="base">
                                        <p:cTn id="13" dur="500" fill="hold"/>
                                        <p:tgtEl>
                                          <p:spTgt spid="10445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44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4451">
                                            <p:txEl>
                                              <p:pRg st="2" end="2"/>
                                            </p:txEl>
                                          </p:spTgt>
                                        </p:tgtEl>
                                        <p:attrNameLst>
                                          <p:attrName>style.visibility</p:attrName>
                                        </p:attrNameLst>
                                      </p:cBhvr>
                                      <p:to>
                                        <p:strVal val="visible"/>
                                      </p:to>
                                    </p:set>
                                    <p:anim calcmode="lin" valueType="num">
                                      <p:cBhvr additive="base">
                                        <p:cTn id="19" dur="500" fill="hold"/>
                                        <p:tgtEl>
                                          <p:spTgt spid="10445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445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idx="1"/>
          </p:nvPr>
        </p:nvSpPr>
        <p:spPr/>
        <p:txBody>
          <a:bodyPr lIns="98764" tIns="49382" rIns="98764" bIns="49382"/>
          <a:lstStyle/>
          <a:p>
            <a:pPr>
              <a:buFont typeface="Wingdings" pitchFamily="2" charset="2"/>
              <a:buNone/>
            </a:pPr>
            <a:r>
              <a:rPr lang="en-US" b="1" dirty="0"/>
              <a:t>Your company will generate $55,000 in annual revenue each year for the next eight years from a new information database. The computer system needed to set up the database costs $250,000. If you can borrow the money to buy the computer system at 7.5% percent annual interest, can you afford the new system?</a:t>
            </a:r>
          </a:p>
        </p:txBody>
      </p:sp>
      <p:sp>
        <p:nvSpPr>
          <p:cNvPr id="3" name="Slide Number Placeholder 3"/>
          <p:cNvSpPr>
            <a:spLocks noGrp="1"/>
          </p:cNvSpPr>
          <p:nvPr>
            <p:ph type="sldNum" sz="quarter" idx="12"/>
          </p:nvPr>
        </p:nvSpPr>
        <p:spPr/>
        <p:txBody>
          <a:bodyPr lIns="98764" tIns="49382" rIns="98764" bIns="49382"/>
          <a:lstStyle/>
          <a:p>
            <a:fld id="{31E02C64-BE90-4104-A792-500B211DCE85}" type="slidenum">
              <a:rPr lang="en-US"/>
              <a:pPr/>
              <a:t>53</a:t>
            </a:fld>
            <a:endParaRPr lang="en-US"/>
          </a:p>
        </p:txBody>
      </p:sp>
      <p:sp>
        <p:nvSpPr>
          <p:cNvPr id="4" name="Rectangle 2"/>
          <p:cNvSpPr>
            <a:spLocks noGrp="1" noChangeArrowheads="1"/>
          </p:cNvSpPr>
          <p:nvPr>
            <p:ph type="title"/>
          </p:nvPr>
        </p:nvSpPr>
        <p:spPr>
          <a:xfrm>
            <a:off x="457200" y="274638"/>
            <a:ext cx="8229600" cy="1143000"/>
          </a:xfrm>
        </p:spPr>
        <p:txBody>
          <a:bodyPr/>
          <a:lstStyle/>
          <a:p>
            <a:r>
              <a:rPr lang="en-US" dirty="0" smtClean="0"/>
              <a:t>Problem</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Can you think of a way to solve the previous problem using the perpetuity formula?</a:t>
            </a:r>
            <a:endParaRPr lang="en-US" dirty="0"/>
          </a:p>
        </p:txBody>
      </p:sp>
      <p:sp>
        <p:nvSpPr>
          <p:cNvPr id="3" name="Slide Number Placeholder 2"/>
          <p:cNvSpPr>
            <a:spLocks noGrp="1"/>
          </p:cNvSpPr>
          <p:nvPr>
            <p:ph type="sldNum" sz="quarter" idx="12"/>
          </p:nvPr>
        </p:nvSpPr>
        <p:spPr/>
        <p:txBody>
          <a:bodyPr/>
          <a:lstStyle/>
          <a:p>
            <a:fld id="{A1FD775F-7AE5-4A66-B1E2-B24BAA647342}" type="slidenum">
              <a:rPr lang="en-US" smtClean="0"/>
              <a:pPr/>
              <a:t>5</a:t>
            </a:fld>
            <a:endParaRPr lang="en-US"/>
          </a:p>
        </p:txBody>
      </p:sp>
      <p:sp>
        <p:nvSpPr>
          <p:cNvPr id="4" name="Title 3"/>
          <p:cNvSpPr>
            <a:spLocks noGrp="1"/>
          </p:cNvSpPr>
          <p:nvPr>
            <p:ph type="title"/>
          </p:nvPr>
        </p:nvSpPr>
        <p:spPr/>
        <p:txBody>
          <a:bodyPr>
            <a:normAutofit fontScale="90000"/>
          </a:bodyPr>
          <a:lstStyle/>
          <a:p>
            <a:r>
              <a:rPr lang="en-US" dirty="0" smtClean="0"/>
              <a:t>The relation between annuity and perpetuity</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1027"/>
          <p:cNvSpPr>
            <a:spLocks noGrp="1" noChangeArrowheads="1"/>
          </p:cNvSpPr>
          <p:nvPr>
            <p:ph idx="1"/>
          </p:nvPr>
        </p:nvSpPr>
        <p:spPr>
          <a:xfrm>
            <a:off x="815975" y="1793875"/>
            <a:ext cx="8020050" cy="4530725"/>
          </a:xfrm>
        </p:spPr>
        <p:txBody>
          <a:bodyPr/>
          <a:lstStyle/>
          <a:p>
            <a:r>
              <a:rPr lang="en-US"/>
              <a:t>Perpetuity: PV = C / r</a:t>
            </a:r>
          </a:p>
          <a:p>
            <a:r>
              <a:rPr lang="en-US"/>
              <a:t>Annuities:</a:t>
            </a:r>
          </a:p>
        </p:txBody>
      </p:sp>
      <p:sp>
        <p:nvSpPr>
          <p:cNvPr id="7" name="Slide Number Placeholder 5"/>
          <p:cNvSpPr>
            <a:spLocks noGrp="1"/>
          </p:cNvSpPr>
          <p:nvPr>
            <p:ph type="sldNum" sz="quarter" idx="12"/>
          </p:nvPr>
        </p:nvSpPr>
        <p:spPr/>
        <p:txBody>
          <a:bodyPr/>
          <a:lstStyle/>
          <a:p>
            <a:fld id="{05554280-273E-41AF-8CAF-FD152DC5ED82}" type="slidenum">
              <a:rPr lang="en-US"/>
              <a:pPr/>
              <a:t>6</a:t>
            </a:fld>
            <a:endParaRPr lang="en-US"/>
          </a:p>
        </p:txBody>
      </p:sp>
      <p:sp>
        <p:nvSpPr>
          <p:cNvPr id="60418" name="Rectangle 1026"/>
          <p:cNvSpPr>
            <a:spLocks noGrp="1" noChangeArrowheads="1"/>
          </p:cNvSpPr>
          <p:nvPr>
            <p:ph type="title"/>
          </p:nvPr>
        </p:nvSpPr>
        <p:spPr>
          <a:xfrm>
            <a:off x="609600" y="304800"/>
            <a:ext cx="8534400" cy="914400"/>
          </a:xfrm>
        </p:spPr>
        <p:txBody>
          <a:bodyPr>
            <a:normAutofit fontScale="90000"/>
          </a:bodyPr>
          <a:lstStyle/>
          <a:p>
            <a:r>
              <a:rPr lang="en-US"/>
              <a:t>Annuities and Perpetuities – Basic Formulas</a:t>
            </a:r>
          </a:p>
        </p:txBody>
      </p:sp>
      <p:graphicFrame>
        <p:nvGraphicFramePr>
          <p:cNvPr id="156672" name="Object 1024"/>
          <p:cNvGraphicFramePr>
            <a:graphicFrameLocks noChangeAspect="1"/>
          </p:cNvGraphicFramePr>
          <p:nvPr/>
        </p:nvGraphicFramePr>
        <p:xfrm>
          <a:off x="2667000" y="3394075"/>
          <a:ext cx="4430713" cy="2625725"/>
        </p:xfrm>
        <a:graphic>
          <a:graphicData uri="http://schemas.openxmlformats.org/presentationml/2006/ole">
            <p:oleObj spid="_x0000_s162818" name="Equation" r:id="rId4" imgW="1295280" imgH="134604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156672"/>
                                        </p:tgtEl>
                                        <p:attrNameLst>
                                          <p:attrName>style.visibility</p:attrName>
                                        </p:attrNameLst>
                                      </p:cBhvr>
                                      <p:to>
                                        <p:strVal val="visible"/>
                                      </p:to>
                                    </p:set>
                                    <p:anim calcmode="lin" valueType="num">
                                      <p:cBhvr additive="base">
                                        <p:cTn id="7" dur="500" fill="hold"/>
                                        <p:tgtEl>
                                          <p:spTgt spid="156672"/>
                                        </p:tgtEl>
                                        <p:attrNameLst>
                                          <p:attrName>ppt_x</p:attrName>
                                        </p:attrNameLst>
                                      </p:cBhvr>
                                      <p:tavLst>
                                        <p:tav tm="0">
                                          <p:val>
                                            <p:strVal val="0-#ppt_w/2"/>
                                          </p:val>
                                        </p:tav>
                                        <p:tav tm="100000">
                                          <p:val>
                                            <p:strVal val="#ppt_x"/>
                                          </p:val>
                                        </p:tav>
                                      </p:tavLst>
                                    </p:anim>
                                    <p:anim calcmode="lin" valueType="num">
                                      <p:cBhvr additive="base">
                                        <p:cTn id="8" dur="500" fill="hold"/>
                                        <p:tgtEl>
                                          <p:spTgt spid="15667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lide Number Placeholder 3"/>
          <p:cNvSpPr>
            <a:spLocks noGrp="1"/>
          </p:cNvSpPr>
          <p:nvPr>
            <p:ph type="sldNum" sz="quarter" idx="10"/>
          </p:nvPr>
        </p:nvSpPr>
        <p:spPr>
          <a:noFill/>
        </p:spPr>
        <p:txBody>
          <a:bodyPr lIns="98764" tIns="49382" rIns="98764" bIns="49382"/>
          <a:lstStyle/>
          <a:p>
            <a:fld id="{0F3CC269-DB9C-41F1-9C26-E62145B496FE}" type="slidenum">
              <a:rPr lang="en-US"/>
              <a:pPr/>
              <a:t>7</a:t>
            </a:fld>
            <a:endParaRPr lang="en-US"/>
          </a:p>
        </p:txBody>
      </p:sp>
      <p:sp>
        <p:nvSpPr>
          <p:cNvPr id="2051" name="Rectangle 1026"/>
          <p:cNvSpPr>
            <a:spLocks noGrp="1" noChangeArrowheads="1"/>
          </p:cNvSpPr>
          <p:nvPr>
            <p:ph type="body" idx="1"/>
          </p:nvPr>
        </p:nvSpPr>
        <p:spPr>
          <a:xfrm>
            <a:off x="457200" y="685800"/>
            <a:ext cx="8229600" cy="4525963"/>
          </a:xfrm>
        </p:spPr>
        <p:txBody>
          <a:bodyPr lIns="98764" tIns="49382" rIns="98764" bIns="49382"/>
          <a:lstStyle/>
          <a:p>
            <a:pPr lvl="1">
              <a:buClr>
                <a:schemeClr val="tx2"/>
              </a:buClr>
            </a:pPr>
            <a:r>
              <a:rPr lang="en-US" sz="2600" dirty="0" smtClean="0"/>
              <a:t>Assume interest rates are 4.3884%.</a:t>
            </a:r>
          </a:p>
          <a:p>
            <a:pPr lvl="1">
              <a:buClr>
                <a:schemeClr val="tx2"/>
              </a:buClr>
            </a:pPr>
            <a:r>
              <a:rPr lang="en-US" sz="2600" dirty="0" smtClean="0"/>
              <a:t>You have just won a lottery and must choose between the following two options:</a:t>
            </a:r>
          </a:p>
          <a:p>
            <a:pPr lvl="2">
              <a:buClr>
                <a:schemeClr val="tx2"/>
              </a:buClr>
              <a:buSzPct val="75000"/>
            </a:pPr>
            <a:r>
              <a:rPr lang="en-US" sz="2600" dirty="0" smtClean="0"/>
              <a:t>Receive a </a:t>
            </a:r>
            <a:r>
              <a:rPr lang="en-US" sz="2600" dirty="0" err="1" smtClean="0"/>
              <a:t>cheque</a:t>
            </a:r>
            <a:r>
              <a:rPr lang="en-US" sz="2600" dirty="0" smtClean="0"/>
              <a:t> for $150,000 today.</a:t>
            </a:r>
          </a:p>
          <a:p>
            <a:pPr lvl="2">
              <a:buClr>
                <a:schemeClr val="tx2"/>
              </a:buClr>
              <a:buSzPct val="75000"/>
            </a:pPr>
            <a:r>
              <a:rPr lang="en-US" sz="2600" dirty="0" smtClean="0"/>
              <a:t>Receive $10,000 a year for the next 25 years.</a:t>
            </a:r>
          </a:p>
          <a:p>
            <a:pPr lvl="4">
              <a:lnSpc>
                <a:spcPct val="60000"/>
              </a:lnSpc>
              <a:buClr>
                <a:schemeClr val="tx2"/>
              </a:buClr>
              <a:buSzPct val="60000"/>
              <a:buFont typeface="Wingdings" pitchFamily="2" charset="2"/>
              <a:buChar char="Ø"/>
            </a:pPr>
            <a:endParaRPr lang="en-US" sz="2600" dirty="0" smtClean="0"/>
          </a:p>
        </p:txBody>
      </p:sp>
      <p:sp>
        <p:nvSpPr>
          <p:cNvPr id="2052" name="Text Box 1027"/>
          <p:cNvSpPr txBox="1">
            <a:spLocks noChangeArrowheads="1"/>
          </p:cNvSpPr>
          <p:nvPr/>
        </p:nvSpPr>
        <p:spPr bwMode="auto">
          <a:xfrm>
            <a:off x="457200" y="4114800"/>
            <a:ext cx="8229599" cy="519491"/>
          </a:xfrm>
          <a:prstGeom prst="rect">
            <a:avLst/>
          </a:prstGeom>
          <a:noFill/>
          <a:ln w="9525">
            <a:noFill/>
            <a:miter lim="800000"/>
            <a:headEnd/>
            <a:tailEnd/>
          </a:ln>
        </p:spPr>
        <p:txBody>
          <a:bodyPr lIns="91426" tIns="45713" rIns="91426" bIns="45713">
            <a:spAutoFit/>
          </a:bodyPr>
          <a:lstStyle/>
          <a:p>
            <a:pPr marL="457814" lvl="1" algn="ctr" defTabSz="913914" eaLnBrk="1" hangingPunct="1">
              <a:spcBef>
                <a:spcPct val="20000"/>
              </a:spcBef>
              <a:buClr>
                <a:schemeClr val="tx2"/>
              </a:buClr>
              <a:buSzPct val="60000"/>
            </a:pPr>
            <a:r>
              <a:rPr lang="en-US" sz="2800" dirty="0"/>
              <a:t>KEY QUESTIONS FOR YOU:</a:t>
            </a:r>
          </a:p>
        </p:txBody>
      </p:sp>
      <p:sp>
        <p:nvSpPr>
          <p:cNvPr id="2053" name="Text Box 1028"/>
          <p:cNvSpPr txBox="1">
            <a:spLocks noChangeArrowheads="1"/>
          </p:cNvSpPr>
          <p:nvPr/>
        </p:nvSpPr>
        <p:spPr bwMode="auto">
          <a:xfrm>
            <a:off x="381000" y="4876800"/>
            <a:ext cx="8229599" cy="432909"/>
          </a:xfrm>
          <a:prstGeom prst="rect">
            <a:avLst/>
          </a:prstGeom>
          <a:noFill/>
          <a:ln w="9525">
            <a:noFill/>
            <a:miter lim="800000"/>
            <a:headEnd/>
            <a:tailEnd/>
          </a:ln>
        </p:spPr>
        <p:txBody>
          <a:bodyPr lIns="91426" tIns="45713" rIns="91426" bIns="45713">
            <a:spAutoFit/>
          </a:bodyPr>
          <a:lstStyle/>
          <a:p>
            <a:pPr marL="457814" lvl="1" algn="ctr" defTabSz="913914" eaLnBrk="1" hangingPunct="1">
              <a:lnSpc>
                <a:spcPct val="80000"/>
              </a:lnSpc>
              <a:spcBef>
                <a:spcPct val="20000"/>
              </a:spcBef>
              <a:buClr>
                <a:schemeClr val="tx2"/>
              </a:buClr>
              <a:buSzPct val="60000"/>
            </a:pPr>
            <a:r>
              <a:rPr lang="en-US" sz="2800" dirty="0"/>
              <a:t>	</a:t>
            </a:r>
            <a:r>
              <a:rPr lang="en-US" sz="2400" dirty="0"/>
              <a:t>Which option gives you the biggest “winnings”</a:t>
            </a:r>
            <a:endParaRPr lang="en-US" sz="1400" dirty="0"/>
          </a:p>
        </p:txBody>
      </p:sp>
      <p:sp>
        <p:nvSpPr>
          <p:cNvPr id="2054" name="Text Box 1029"/>
          <p:cNvSpPr txBox="1">
            <a:spLocks noChangeArrowheads="1"/>
          </p:cNvSpPr>
          <p:nvPr/>
        </p:nvSpPr>
        <p:spPr bwMode="auto">
          <a:xfrm>
            <a:off x="533400" y="5486400"/>
            <a:ext cx="8229599" cy="461651"/>
          </a:xfrm>
          <a:prstGeom prst="rect">
            <a:avLst/>
          </a:prstGeom>
          <a:noFill/>
          <a:ln w="9525">
            <a:noFill/>
            <a:miter lim="800000"/>
            <a:headEnd/>
            <a:tailEnd/>
          </a:ln>
        </p:spPr>
        <p:txBody>
          <a:bodyPr lIns="91426" tIns="45713" rIns="91426" bIns="45713">
            <a:spAutoFit/>
          </a:bodyPr>
          <a:lstStyle/>
          <a:p>
            <a:pPr marL="457814" lvl="1" algn="ctr" defTabSz="913914" eaLnBrk="1" hangingPunct="1">
              <a:spcBef>
                <a:spcPct val="20000"/>
              </a:spcBef>
              <a:buClr>
                <a:schemeClr val="tx2"/>
              </a:buClr>
              <a:buSzPct val="60000"/>
            </a:pPr>
            <a:r>
              <a:rPr lang="en-US" sz="2400" dirty="0"/>
              <a:t>How should you tackle this kind of problem? </a:t>
            </a:r>
            <a:endParaRPr lang="en-CA" sz="1200" dirty="0"/>
          </a:p>
        </p:txBody>
      </p:sp>
      <p:sp>
        <p:nvSpPr>
          <p:cNvPr id="2055" name="Text Box 1030"/>
          <p:cNvSpPr txBox="1">
            <a:spLocks noChangeArrowheads="1"/>
          </p:cNvSpPr>
          <p:nvPr/>
        </p:nvSpPr>
        <p:spPr bwMode="auto">
          <a:xfrm>
            <a:off x="762277" y="6477401"/>
            <a:ext cx="532435" cy="276985"/>
          </a:xfrm>
          <a:prstGeom prst="rect">
            <a:avLst/>
          </a:prstGeom>
          <a:noFill/>
          <a:ln w="9525">
            <a:noFill/>
            <a:miter lim="800000"/>
            <a:headEnd/>
            <a:tailEnd/>
          </a:ln>
        </p:spPr>
        <p:txBody>
          <a:bodyPr lIns="91426" tIns="45713" rIns="91426" bIns="45713">
            <a:spAutoFit/>
          </a:bodyPr>
          <a:lstStyle/>
          <a:p>
            <a:pPr defTabSz="913914" eaLnBrk="1" hangingPunct="1">
              <a:spcBef>
                <a:spcPct val="50000"/>
              </a:spcBef>
            </a:pPr>
            <a:r>
              <a:rPr lang="en-US" sz="1200" dirty="0"/>
              <a:t> </a:t>
            </a:r>
            <a:endParaRPr lang="en-CA" sz="1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idx="1"/>
          </p:nvPr>
        </p:nvSpPr>
        <p:spPr/>
        <p:txBody>
          <a:bodyPr/>
          <a:lstStyle/>
          <a:p>
            <a:r>
              <a:rPr lang="en-US" sz="2800" dirty="0"/>
              <a:t>Suppose you win the Publishers Clearinghouse $10 million sweepstakes.  The money is paid in equal annual installments of $333,333.33 over 30 years.  If the appropriate discount rate is 5%, how much is the sweepstakes actually worth today</a:t>
            </a:r>
            <a:r>
              <a:rPr lang="en-US" sz="2800" dirty="0" smtClean="0"/>
              <a:t>?</a:t>
            </a:r>
            <a:endParaRPr lang="en-US" sz="2800" dirty="0"/>
          </a:p>
        </p:txBody>
      </p:sp>
      <p:sp>
        <p:nvSpPr>
          <p:cNvPr id="6" name="Slide Number Placeholder 5"/>
          <p:cNvSpPr>
            <a:spLocks noGrp="1"/>
          </p:cNvSpPr>
          <p:nvPr>
            <p:ph type="sldNum" sz="quarter" idx="12"/>
          </p:nvPr>
        </p:nvSpPr>
        <p:spPr/>
        <p:txBody>
          <a:bodyPr/>
          <a:lstStyle/>
          <a:p>
            <a:fld id="{3F1ADABD-3004-45F7-BCDB-70C94769AC89}" type="slidenum">
              <a:rPr lang="en-US"/>
              <a:pPr/>
              <a:t>8</a:t>
            </a:fld>
            <a:endParaRPr lang="en-US"/>
          </a:p>
        </p:txBody>
      </p:sp>
      <p:sp>
        <p:nvSpPr>
          <p:cNvPr id="43010" name="Rectangle 2"/>
          <p:cNvSpPr>
            <a:spLocks noGrp="1" noChangeArrowheads="1"/>
          </p:cNvSpPr>
          <p:nvPr>
            <p:ph type="title"/>
          </p:nvPr>
        </p:nvSpPr>
        <p:spPr/>
        <p:txBody>
          <a:bodyPr>
            <a:normAutofit fontScale="90000"/>
          </a:bodyPr>
          <a:lstStyle/>
          <a:p>
            <a:r>
              <a:rPr lang="en-US"/>
              <a:t>Annuity – Sweepstakes Example</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1237</TotalTime>
  <Words>3558</Words>
  <Application>Microsoft Office PowerPoint</Application>
  <PresentationFormat>On-screen Show (4:3)</PresentationFormat>
  <Paragraphs>406</Paragraphs>
  <Slides>54</Slides>
  <Notes>28</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54</vt:i4>
      </vt:variant>
    </vt:vector>
  </HeadingPairs>
  <TitlesOfParts>
    <vt:vector size="57" baseType="lpstr">
      <vt:lpstr>Concourse</vt:lpstr>
      <vt:lpstr>Equation</vt:lpstr>
      <vt:lpstr>Worksheet</vt:lpstr>
      <vt:lpstr>Annuities and Perpetuities Defined</vt:lpstr>
      <vt:lpstr>Perpetuities – Basic Formulas</vt:lpstr>
      <vt:lpstr>Example (perpetuity)</vt:lpstr>
      <vt:lpstr>Example (annuity)</vt:lpstr>
      <vt:lpstr>Slide 4</vt:lpstr>
      <vt:lpstr>The relation between annuity and perpetuity</vt:lpstr>
      <vt:lpstr>Annuities and Perpetuities – Basic Formulas</vt:lpstr>
      <vt:lpstr>Slide 7</vt:lpstr>
      <vt:lpstr>Annuity – Sweepstakes Example</vt:lpstr>
      <vt:lpstr>Questions:</vt:lpstr>
      <vt:lpstr>Slide 10</vt:lpstr>
      <vt:lpstr>Finding the Payment</vt:lpstr>
      <vt:lpstr>Finding the Number of Payments – </vt:lpstr>
      <vt:lpstr>Finding the Number of Payments – Another Example</vt:lpstr>
      <vt:lpstr>Finding the Rate</vt:lpstr>
      <vt:lpstr>Annuity – Finding the Rate Without a Financial Calculator</vt:lpstr>
      <vt:lpstr>Annuities and the Calculator</vt:lpstr>
      <vt:lpstr>Some more questions:</vt:lpstr>
      <vt:lpstr>Future Values for Annuities</vt:lpstr>
      <vt:lpstr>Buying a House</vt:lpstr>
      <vt:lpstr>Annuity Due</vt:lpstr>
      <vt:lpstr>Annuity Due – Example 2</vt:lpstr>
      <vt:lpstr>Annuity Due Timeline</vt:lpstr>
      <vt:lpstr>Questions</vt:lpstr>
      <vt:lpstr>Saving For Retirement</vt:lpstr>
      <vt:lpstr>Slide 25</vt:lpstr>
      <vt:lpstr>Slide 26</vt:lpstr>
      <vt:lpstr>Slide 27</vt:lpstr>
      <vt:lpstr>Slide 28</vt:lpstr>
      <vt:lpstr>Effective Annual Rate (EAR)</vt:lpstr>
      <vt:lpstr>Annual Percentage Rate</vt:lpstr>
      <vt:lpstr>Computing APRs</vt:lpstr>
      <vt:lpstr>Things to Remember</vt:lpstr>
      <vt:lpstr>Computing EARs - Example</vt:lpstr>
      <vt:lpstr>Compounding Periods for 10% APR</vt:lpstr>
      <vt:lpstr>EAR - Formula</vt:lpstr>
      <vt:lpstr>Decisions, Decisions II</vt:lpstr>
      <vt:lpstr>Computing APRs from EARs </vt:lpstr>
      <vt:lpstr>APR - Example</vt:lpstr>
      <vt:lpstr>Computing Payments with APRs</vt:lpstr>
      <vt:lpstr>Future Values with Monthly Compounding</vt:lpstr>
      <vt:lpstr>Present Value with Daily Compounding</vt:lpstr>
      <vt:lpstr>Continuous Compounding</vt:lpstr>
      <vt:lpstr>Quick Quiz</vt:lpstr>
      <vt:lpstr>Pure Discount Loans</vt:lpstr>
      <vt:lpstr>Interest-Only Loan - Example</vt:lpstr>
      <vt:lpstr>Amortized Loan with Fixed Principal Payment - Example</vt:lpstr>
      <vt:lpstr>Amortized Loan with Fixed Payment - Example</vt:lpstr>
      <vt:lpstr>Question: Loans</vt:lpstr>
      <vt:lpstr>Amortization Schedule - Fixed Principal</vt:lpstr>
      <vt:lpstr>Amortization Schedule - Fixed Payments</vt:lpstr>
      <vt:lpstr>Work the Web Example</vt:lpstr>
      <vt:lpstr>Quick Quiz – Part VI</vt:lpstr>
      <vt:lpstr>Problem</vt:lpstr>
    </vt:vector>
  </TitlesOfParts>
  <Company>University of Tampa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Discounted Cash Flow Valuation</dc:title>
  <dc:creator>Kent P. Ragan</dc:creator>
  <cp:lastModifiedBy>Rubin</cp:lastModifiedBy>
  <cp:revision>68</cp:revision>
  <dcterms:created xsi:type="dcterms:W3CDTF">2000-08-19T17:50:13Z</dcterms:created>
  <dcterms:modified xsi:type="dcterms:W3CDTF">2011-05-15T01:22:27Z</dcterms:modified>
</cp:coreProperties>
</file>