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8" r:id="rId1"/>
  </p:sldMasterIdLst>
  <p:notesMasterIdLst>
    <p:notesMasterId r:id="rId56"/>
  </p:notesMasterIdLst>
  <p:sldIdLst>
    <p:sldId id="296" r:id="rId2"/>
    <p:sldId id="256" r:id="rId3"/>
    <p:sldId id="259" r:id="rId4"/>
    <p:sldId id="362" r:id="rId5"/>
    <p:sldId id="304" r:id="rId6"/>
    <p:sldId id="305" r:id="rId7"/>
    <p:sldId id="321" r:id="rId8"/>
    <p:sldId id="324" r:id="rId9"/>
    <p:sldId id="322" r:id="rId10"/>
    <p:sldId id="307" r:id="rId11"/>
    <p:sldId id="323" r:id="rId12"/>
    <p:sldId id="308" r:id="rId13"/>
    <p:sldId id="325" r:id="rId14"/>
    <p:sldId id="330" r:id="rId15"/>
    <p:sldId id="306" r:id="rId16"/>
    <p:sldId id="363" r:id="rId17"/>
    <p:sldId id="364" r:id="rId18"/>
    <p:sldId id="365" r:id="rId19"/>
    <p:sldId id="326" r:id="rId20"/>
    <p:sldId id="327" r:id="rId21"/>
    <p:sldId id="310" r:id="rId22"/>
    <p:sldId id="328" r:id="rId23"/>
    <p:sldId id="329" r:id="rId24"/>
    <p:sldId id="331" r:id="rId25"/>
    <p:sldId id="332" r:id="rId26"/>
    <p:sldId id="333" r:id="rId27"/>
    <p:sldId id="347" r:id="rId28"/>
    <p:sldId id="348" r:id="rId29"/>
    <p:sldId id="359" r:id="rId30"/>
    <p:sldId id="360" r:id="rId31"/>
    <p:sldId id="361" r:id="rId32"/>
    <p:sldId id="349" r:id="rId33"/>
    <p:sldId id="350" r:id="rId34"/>
    <p:sldId id="335" r:id="rId35"/>
    <p:sldId id="339" r:id="rId36"/>
    <p:sldId id="340" r:id="rId37"/>
    <p:sldId id="341" r:id="rId38"/>
    <p:sldId id="342" r:id="rId39"/>
    <p:sldId id="343" r:id="rId40"/>
    <p:sldId id="344" r:id="rId41"/>
    <p:sldId id="351" r:id="rId42"/>
    <p:sldId id="352" r:id="rId43"/>
    <p:sldId id="353" r:id="rId44"/>
    <p:sldId id="314" r:id="rId45"/>
    <p:sldId id="354" r:id="rId46"/>
    <p:sldId id="355" r:id="rId47"/>
    <p:sldId id="356" r:id="rId48"/>
    <p:sldId id="357" r:id="rId49"/>
    <p:sldId id="358" r:id="rId50"/>
    <p:sldId id="303" r:id="rId51"/>
    <p:sldId id="318" r:id="rId52"/>
    <p:sldId id="319" r:id="rId53"/>
    <p:sldId id="320" r:id="rId54"/>
    <p:sldId id="295" r:id="rId5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08" autoAdjust="0"/>
    <p:restoredTop sz="88833" autoAdjust="0"/>
  </p:normalViewPr>
  <p:slideViewPr>
    <p:cSldViewPr>
      <p:cViewPr>
        <p:scale>
          <a:sx n="75" d="100"/>
          <a:sy n="75" d="100"/>
        </p:scale>
        <p:origin x="-1992" y="-6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180"/>
    </p:cViewPr>
  </p:sorterViewPr>
  <p:notesViewPr>
    <p:cSldViewPr>
      <p:cViewPr varScale="1">
        <p:scale>
          <a:sx n="60" d="100"/>
          <a:sy n="60" d="100"/>
        </p:scale>
        <p:origin x="-1764"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dirty="0"/>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dirty="0"/>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dirty="0"/>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r>
              <a:rPr lang="en-US" dirty="0"/>
              <a:t>6.</a:t>
            </a:r>
            <a:fld id="{A64A0D7D-A92F-4A19-9131-6F5C81B4FDCB}"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19B6AFA6-DD48-40BD-A5F7-0A8DEF3126D7}" type="slidenum">
              <a:rPr lang="en-US"/>
              <a:pPr/>
              <a:t>7</a:t>
            </a:fld>
            <a:endParaRPr lang="en-US" dirty="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r>
              <a:rPr lang="en-US" dirty="0"/>
              <a:t>This formalizes the calculations we have been doing.</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B086B12C-EF68-4E17-872E-FF37E3B51F93}" type="slidenum">
              <a:rPr lang="en-US"/>
              <a:pPr/>
              <a:t>33</a:t>
            </a:fld>
            <a:endParaRPr 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r>
              <a:rPr lang="en-US" dirty="0"/>
              <a:t>Debenture: secured debt is less risky because the income from the security is used to pay it off first</a:t>
            </a:r>
          </a:p>
          <a:p>
            <a:endParaRPr lang="en-US" dirty="0"/>
          </a:p>
          <a:p>
            <a:r>
              <a:rPr lang="en-US" dirty="0"/>
              <a:t>Subordinated debenture: will be paid after the senior debt</a:t>
            </a:r>
          </a:p>
          <a:p>
            <a:endParaRPr lang="en-US" dirty="0"/>
          </a:p>
          <a:p>
            <a:r>
              <a:rPr lang="en-US" dirty="0"/>
              <a:t>Bond without sinking fund: company has to come up with substantial cash at maturity to retire debt and this is riskier than systematic retirement of debt through time</a:t>
            </a:r>
          </a:p>
          <a:p>
            <a:endParaRPr lang="en-US" dirty="0"/>
          </a:p>
          <a:p>
            <a:r>
              <a:rPr lang="en-US" dirty="0"/>
              <a:t>Callable – bondholders bear the risk of the bond being called early, usually when rates are lower. They don’t receive all of the expected coupons and they have to reinvest at lower rates.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32F3AB6A-419A-4EA1-9B7E-FD18D1E2B578}" type="slidenum">
              <a:rPr lang="en-US"/>
              <a:pPr/>
              <a:t>34</a:t>
            </a:fld>
            <a:endParaRPr 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r>
              <a:rPr lang="en-US"/>
              <a:t>You should be willing to accept a lower stated yield on municipals because you do not have to pay taxes on the interest received. You will want to make sure the students understand why you are willing to accept a lower rate of interest. It may be helpful to take the example and illustrate the indifference point using dollars instead of just percentages. The discount you are willing to accept depends on your tax bracket.</a:t>
            </a:r>
          </a:p>
          <a:p>
            <a:endParaRPr lang="en-US"/>
          </a:p>
          <a:p>
            <a:r>
              <a:rPr lang="en-US"/>
              <a:t>Consider a taxable bond with a yield of 8% and a tax-exempt municipal bond with a yield of 6%</a:t>
            </a:r>
          </a:p>
          <a:p>
            <a:endParaRPr lang="en-US"/>
          </a:p>
          <a:p>
            <a:r>
              <a:rPr lang="en-US"/>
              <a:t>Suppose you own one $1,000 bond in each and both bonds are selling at par.  You receive $80 per year from the corporate and $60 per year from the municipal.  How much do you have after taxes if you are in the 40% tax bracket?  Corporate: 80 – 80(.4) = 48; Municipal = 60</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647C30B3-5930-4483-82C3-6F569B0EE268}" type="slidenum">
              <a:rPr lang="en-US"/>
              <a:pPr/>
              <a:t>37</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6F0158B3-F4E9-4371-82EA-9172ECBFB6E6}" type="slidenum">
              <a:rPr lang="en-US"/>
              <a:pPr/>
              <a:t>40</a:t>
            </a:fld>
            <a:endParaRPr lang="en-US" dirty="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566A09BC-CF3E-4CA2-AB16-222F59E8AE38}" type="slidenum">
              <a:rPr lang="en-US"/>
              <a:pPr/>
              <a:t>41</a:t>
            </a:fld>
            <a:endParaRPr lang="en-US" dirty="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4DAB422D-F343-4517-AAD7-F06ABDF69B7B}" type="slidenum">
              <a:rPr lang="en-US"/>
              <a:pPr/>
              <a:t>47</a:t>
            </a:fld>
            <a:endParaRPr lang="en-US" dirty="0"/>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FC4CF259-5080-445D-ACB3-36135D5397EC}" type="slidenum">
              <a:rPr lang="en-US"/>
              <a:pPr/>
              <a:t>49</a:t>
            </a:fld>
            <a:endParaRPr lang="en-US" dirty="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r>
              <a:rPr lang="en-US" dirty="0"/>
              <a:t>The time to maturity at the time of Figure 7.3 is 7 periods plus the period from April 22, 2000 to August 01, 2000 (when the next payment will be made).  We calculate the remaining time as </a:t>
            </a:r>
          </a:p>
          <a:p>
            <a:r>
              <a:rPr lang="en-US" dirty="0"/>
              <a:t>April 22, 2000 - February 1, 2000</a:t>
            </a:r>
          </a:p>
          <a:p>
            <a:r>
              <a:rPr lang="en-US" dirty="0"/>
              <a:t>--------------------------------------------</a:t>
            </a:r>
          </a:p>
          <a:p>
            <a:r>
              <a:rPr lang="en-US" dirty="0"/>
              <a:t>August 01, 2000 - February 1, 2000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8EE08EA2-1584-4650-9C51-9692D5980780}" type="slidenum">
              <a:rPr lang="en-US"/>
              <a:pPr/>
              <a:t>8</a:t>
            </a:fld>
            <a:endParaRPr lang="en-US" dirty="0"/>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pPr lvl="1">
              <a:lnSpc>
                <a:spcPct val="90000"/>
              </a:lnSpc>
            </a:pPr>
            <a:r>
              <a:rPr lang="en-US" sz="2600" dirty="0" smtClean="0"/>
              <a:t>Using the formula:</a:t>
            </a:r>
          </a:p>
          <a:p>
            <a:pPr lvl="1">
              <a:lnSpc>
                <a:spcPct val="90000"/>
              </a:lnSpc>
            </a:pPr>
            <a:r>
              <a:rPr lang="en-US" sz="2600" dirty="0" smtClean="0"/>
              <a:t>Using the calculator:</a:t>
            </a:r>
          </a:p>
          <a:p>
            <a:pPr lvl="2">
              <a:lnSpc>
                <a:spcPct val="90000"/>
              </a:lnSpc>
            </a:pPr>
            <a:r>
              <a:rPr lang="en-US" sz="2300" dirty="0" smtClean="0"/>
              <a:t>N = 5; I/Y = 11; PMT = 100; FV = 1,000</a:t>
            </a:r>
          </a:p>
          <a:p>
            <a:pPr lvl="2">
              <a:lnSpc>
                <a:spcPct val="90000"/>
              </a:lnSpc>
            </a:pPr>
            <a:r>
              <a:rPr lang="en-US" sz="2300" dirty="0" smtClean="0"/>
              <a:t>CPT PV = -963.04</a:t>
            </a:r>
          </a:p>
          <a:p>
            <a:r>
              <a:rPr lang="en-US" dirty="0" smtClean="0"/>
              <a:t>than </a:t>
            </a:r>
            <a:r>
              <a:rPr lang="en-US" dirty="0"/>
              <a:t>par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2F80D8F9-ECE4-4009-BA57-4E0DDBAE3CA3}" type="slidenum">
              <a:rPr lang="en-US"/>
              <a:pPr/>
              <a:t>10</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n-US"/>
              <a:t>There are the purely mechanical reasons for these results.</a:t>
            </a:r>
          </a:p>
          <a:p>
            <a:r>
              <a:rPr lang="en-US"/>
              <a:t>	We know that present values decrease as rates increase. Therefore, if we increase our yield above the coupon, the present value (price) must decrease below par. On the other hand, if we decrease our yield below the coupon, the present value (price) must increase above par.</a:t>
            </a:r>
          </a:p>
          <a:p>
            <a:endParaRPr lang="en-US"/>
          </a:p>
          <a:p>
            <a:r>
              <a:rPr lang="en-US"/>
              <a:t>There are more intuitive ways to explain this relationship.  Explain that the yield-to-maturity is the interest rate on newly issued debt of the same risk and that debt would be issued so that the coupon = yield. Then, suppose that the coupon rate is 8% and the yield is 9%. Ask the students which bond they would be willing to pay more for. Most will say that they would pay more for the new bond. Since it is priced to sell at $1,000, the 8% bond must sell for less than $1,000.  The same logic works if the new bond has a yield and coupon less than 8%.</a:t>
            </a:r>
          </a:p>
          <a:p>
            <a:endParaRPr lang="en-US"/>
          </a:p>
          <a:p>
            <a:r>
              <a:rPr lang="en-US"/>
              <a:t>Another way to look at it is that return = “dividend yield” + capital gains yield. The “dividend yield” in this case is just the coupon rate.  The capital gains yield has to make up the difference to reach the yield to maturity. Therefore, if the coupon rate is 8% and the YTM is 9%, the capital gains yield must equal approximately 1%. The only way to have a capital gains yield of 1% is if the bond is selling for less than par value. (If price = par, there is no capital gain.) Technically, it is the current yield, not the coupon rate + capital gains yield, but from an intuitive standpoint, this helps some students remember the relationship and current yields and coupon rates are normally reasonably close.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6D8F0B18-D2E0-46A4-A773-0E1D5A9C2D61}" type="slidenum">
              <a:rPr lang="en-US"/>
              <a:pPr/>
              <a:t>21</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lnSpc>
                <a:spcPct val="90000"/>
              </a:lnSpc>
            </a:pPr>
            <a:r>
              <a:rPr lang="en-US" sz="2400" dirty="0" smtClean="0"/>
              <a:t>N = 40; PV = -1,197.93; PMT = 50; FV = 1,000; CPT I/Y = 4% (Is this the YTM?)</a:t>
            </a:r>
          </a:p>
          <a:p>
            <a:pPr lvl="1">
              <a:lnSpc>
                <a:spcPct val="90000"/>
              </a:lnSpc>
            </a:pPr>
            <a:r>
              <a:rPr lang="en-US" sz="2400" dirty="0" smtClean="0"/>
              <a:t>YTM = 4%*2 = 8%</a:t>
            </a:r>
          </a:p>
          <a:p>
            <a:endParaRPr lang="en-US" dirty="0"/>
          </a:p>
        </p:txBody>
      </p:sp>
      <p:sp>
        <p:nvSpPr>
          <p:cNvPr id="4" name="Slide Number Placeholder 3"/>
          <p:cNvSpPr>
            <a:spLocks noGrp="1"/>
          </p:cNvSpPr>
          <p:nvPr>
            <p:ph type="sldNum" sz="quarter" idx="10"/>
          </p:nvPr>
        </p:nvSpPr>
        <p:spPr/>
        <p:txBody>
          <a:bodyPr/>
          <a:lstStyle/>
          <a:p>
            <a:r>
              <a:rPr lang="en-US" smtClean="0"/>
              <a:t>6.</a:t>
            </a:r>
            <a:fld id="{A64A0D7D-A92F-4A19-9131-6F5C81B4FDCB}" type="slidenum">
              <a:rPr lang="en-US" smtClean="0"/>
              <a:pPr/>
              <a:t>22</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C7A783BF-A9E5-4303-BC9D-1620532C46BD}" type="slidenum">
              <a:rPr lang="en-US"/>
              <a:pPr/>
              <a:t>23</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6D038894-48D9-4954-9470-29E76F3BEDC7}" type="slidenum">
              <a:rPr lang="en-US"/>
              <a:pPr/>
              <a:t>25</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r>
              <a:rPr lang="en-US"/>
              <a:t>Please note that you have to have the analysis tool pack add-ins installed to access the PRICE and YIELD functions. If you do not have these installed on your computer, you can use the PV and the RATE functions to compute price and yield as well. Click on the TVM tab to find these calculations.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a:t>6.</a:t>
            </a:r>
            <a:fld id="{6AEC72A3-D47F-4DE9-9195-1670351BBA7B}" type="slidenum">
              <a:rPr lang="en-US"/>
              <a:pPr/>
              <a:t>29</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r>
              <a:rPr lang="en-US" dirty="0"/>
              <a:t>6.</a:t>
            </a:r>
            <a:fld id="{8C28AD5D-9D31-4BA0-B498-DBA69B558519}" type="slidenum">
              <a:rPr lang="en-US"/>
              <a:pPr/>
              <a:t>32</a:t>
            </a:fld>
            <a:endParaRPr lang="en-US" dirty="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F4F4326-7811-4A7F-839D-2910EEEF706E}" type="slidenum">
              <a:rPr lang="en-US" smtClean="0"/>
              <a:pPr/>
              <a:t>‹#›</a:t>
            </a:fld>
            <a:endParaRPr lang="en-US" dirty="0"/>
          </a:p>
        </p:txBody>
      </p:sp>
      <p:sp>
        <p:nvSpPr>
          <p:cNvPr id="13" name="Rectangle 71"/>
          <p:cNvSpPr>
            <a:spLocks noChangeArrowheads="1"/>
          </p:cNvSpPr>
          <p:nvPr userDrawn="1"/>
        </p:nvSpPr>
        <p:spPr bwMode="auto">
          <a:xfrm>
            <a:off x="4572000" y="838200"/>
            <a:ext cx="4572000" cy="1470025"/>
          </a:xfrm>
          <a:prstGeom prst="rect">
            <a:avLst/>
          </a:prstGeom>
          <a:noFill/>
          <a:ln w="9525">
            <a:noFill/>
            <a:miter lim="800000"/>
            <a:headEnd/>
            <a:tailEnd/>
          </a:ln>
          <a:effectLst/>
        </p:spPr>
        <p:txBody>
          <a:bodyPr/>
          <a:lstStyle/>
          <a:p>
            <a:pPr algn="ctr" eaLnBrk="1" hangingPunct="1"/>
            <a:r>
              <a:rPr lang="en-US" sz="5400" dirty="0">
                <a:solidFill>
                  <a:schemeClr val="tx2"/>
                </a:solidFill>
                <a:effectLst>
                  <a:outerShdw blurRad="38100" dist="38100" dir="2700000" algn="tl">
                    <a:srgbClr val="000000"/>
                  </a:outerShdw>
                </a:effectLst>
              </a:rPr>
              <a:t>7</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4B7CEA4-2828-4C59-81E8-2064E64774D0}"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A448FE5-8E36-46B0-B687-14A13C2681AA}"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675EB34-5682-4FD6-AA16-43C8F69C28C7}"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F0E14F5-6AA7-463D-A518-DE33218A0E0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10F53F29-4620-4E19-9027-B7352F6192B7}"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E4ED44BE-8C4A-4879-88D7-FAA8B878B87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A4C81544-E54B-4CFA-941F-2CEBDF89FAB6}"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F39A08C1-C6A2-4263-ABE7-CD4D95437EF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7FD16CE-281A-4E06-8CD7-324FF82067F6}"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F4BC228-E0CE-4228-BB3A-BE839729AC84}"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5C0BE9B-ACF2-4638-9E63-302F23194BBF}" type="slidenum">
              <a:rPr lang="en-US" smtClean="0"/>
              <a:pPr/>
              <a:t>‹#›</a:t>
            </a:fld>
            <a:endParaRPr lang="en-US" dirty="0"/>
          </a:p>
        </p:txBody>
      </p:sp>
      <p:sp>
        <p:nvSpPr>
          <p:cNvPr id="11" name="Rectangle 72"/>
          <p:cNvSpPr>
            <a:spLocks noChangeArrowheads="1"/>
          </p:cNvSpPr>
          <p:nvPr userDrawn="1"/>
        </p:nvSpPr>
        <p:spPr bwMode="auto">
          <a:xfrm>
            <a:off x="0" y="0"/>
            <a:ext cx="571500" cy="6835775"/>
          </a:xfrm>
          <a:prstGeom prst="rect">
            <a:avLst/>
          </a:prstGeom>
          <a:solidFill>
            <a:schemeClr val="bg1"/>
          </a:solidFill>
          <a:ln w="9525">
            <a:solidFill>
              <a:schemeClr val="bg1"/>
            </a:solidFill>
            <a:miter lim="800000"/>
            <a:headEnd/>
            <a:tailEnd/>
          </a:ln>
          <a:effec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iming>
    <p:tnLst>
      <p:par>
        <p:cT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Microsoft_Office_Excel_Worksheet1.xlsx"/></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package" Target="../embeddings/Microsoft_Office_Excel_Worksheet2.xlsx"/></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Microsoft_Office_Excel_97-2003_Worksheet1.xls"/></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hyperlink" Target="http://finance.yahoo.com/bonds"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1.wmf"/><Relationship Id="rId4" Type="http://schemas.openxmlformats.org/officeDocument/2006/relationships/hyperlink" Target="http://www.bloomberg.com/markets/rates/index.html"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Rectangle 5"/>
          <p:cNvSpPr>
            <a:spLocks noGrp="1" noChangeArrowheads="1"/>
          </p:cNvSpPr>
          <p:nvPr>
            <p:ph type="subTitle" idx="1"/>
          </p:nvPr>
        </p:nvSpPr>
        <p:spPr/>
        <p:txBody>
          <a:bodyPr/>
          <a:lstStyle/>
          <a:p>
            <a:r>
              <a:rPr lang="en-US" dirty="0"/>
              <a:t>Interest Rates and Bond Valuation</a:t>
            </a:r>
          </a:p>
        </p:txBody>
      </p:sp>
      <p:sp>
        <p:nvSpPr>
          <p:cNvPr id="5" name="Rectangle 70"/>
          <p:cNvSpPr>
            <a:spLocks noGrp="1" noChangeArrowheads="1"/>
          </p:cNvSpPr>
          <p:nvPr>
            <p:ph type="sldNum" sz="quarter" idx="12"/>
          </p:nvPr>
        </p:nvSpPr>
        <p:spPr/>
        <p:txBody>
          <a:bodyPr/>
          <a:lstStyle/>
          <a:p>
            <a:fld id="{0CA79228-67B3-432E-A954-AA227059E51B}" type="slidenum">
              <a:rPr lang="en-US"/>
              <a:pPr/>
              <a:t>0</a:t>
            </a:fld>
            <a:endParaRPr lang="en-US" dirty="0"/>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3293E607-96FC-48AF-B130-F9641D276A84}" type="slidenum">
              <a:rPr lang="en-US"/>
              <a:pPr/>
              <a:t>9</a:t>
            </a:fld>
            <a:endParaRPr lang="en-US" dirty="0"/>
          </a:p>
        </p:txBody>
      </p:sp>
      <p:sp>
        <p:nvSpPr>
          <p:cNvPr id="75779" name="Rectangle 3"/>
          <p:cNvSpPr>
            <a:spLocks noGrp="1" noChangeArrowheads="1"/>
          </p:cNvSpPr>
          <p:nvPr>
            <p:ph type="body" idx="1"/>
          </p:nvPr>
        </p:nvSpPr>
        <p:spPr>
          <a:xfrm>
            <a:off x="457200" y="838200"/>
            <a:ext cx="8229600" cy="4525963"/>
          </a:xfrm>
        </p:spPr>
        <p:txBody>
          <a:bodyPr lIns="98764" tIns="49382" rIns="98764" bIns="49382"/>
          <a:lstStyle/>
          <a:p>
            <a:pPr>
              <a:buNone/>
            </a:pPr>
            <a:r>
              <a:rPr lang="en-US" dirty="0"/>
              <a:t>Assume you have the following information.</a:t>
            </a:r>
          </a:p>
          <a:p>
            <a:pPr>
              <a:buFont typeface="Wingdings" pitchFamily="2" charset="2"/>
              <a:buNone/>
            </a:pPr>
            <a:r>
              <a:rPr lang="en-US" dirty="0" err="1"/>
              <a:t>Seagrams</a:t>
            </a:r>
            <a:r>
              <a:rPr lang="en-US" dirty="0"/>
              <a:t> bonds have a $1000 face value</a:t>
            </a:r>
          </a:p>
          <a:p>
            <a:pPr>
              <a:buFont typeface="Wingdings" pitchFamily="2" charset="2"/>
              <a:buNone/>
            </a:pPr>
            <a:r>
              <a:rPr lang="en-US" dirty="0"/>
              <a:t>The promised annual coupon is $100</a:t>
            </a:r>
          </a:p>
          <a:p>
            <a:pPr>
              <a:buFont typeface="Wingdings" pitchFamily="2" charset="2"/>
              <a:buNone/>
            </a:pPr>
            <a:r>
              <a:rPr lang="en-US" dirty="0"/>
              <a:t>The bonds mature in 20 </a:t>
            </a:r>
            <a:r>
              <a:rPr lang="en-US" dirty="0" smtClean="0"/>
              <a:t>years.</a:t>
            </a:r>
          </a:p>
          <a:p>
            <a:pPr>
              <a:buFont typeface="Wingdings" pitchFamily="2" charset="2"/>
              <a:buNone/>
            </a:pPr>
            <a:endParaRPr lang="en-US" dirty="0"/>
          </a:p>
          <a:p>
            <a:pPr marL="624078" indent="-514350">
              <a:buFont typeface="Wingdings" pitchFamily="2" charset="2"/>
              <a:buAutoNum type="arabicParenBoth"/>
            </a:pPr>
            <a:r>
              <a:rPr lang="en-US" dirty="0" smtClean="0"/>
              <a:t>What is the price of </a:t>
            </a:r>
            <a:r>
              <a:rPr lang="en-US" dirty="0" err="1" smtClean="0"/>
              <a:t>Seagrams</a:t>
            </a:r>
            <a:r>
              <a:rPr lang="en-US" dirty="0" smtClean="0"/>
              <a:t> bonds if the </a:t>
            </a:r>
            <a:r>
              <a:rPr lang="en-US" dirty="0"/>
              <a:t>market’s required return on similar bonds is 12</a:t>
            </a:r>
            <a:r>
              <a:rPr lang="en-US" dirty="0" smtClean="0"/>
              <a:t>%?</a:t>
            </a:r>
            <a:endParaRPr lang="en-US" dirty="0"/>
          </a:p>
          <a:p>
            <a:pPr marL="624078" indent="-514350">
              <a:buFont typeface="Wingdings" pitchFamily="2" charset="2"/>
              <a:buAutoNum type="arabicParenBoth"/>
            </a:pPr>
            <a:r>
              <a:rPr lang="en-US" dirty="0" smtClean="0"/>
              <a:t>What is the price if the market’s required return on similar bonds is </a:t>
            </a:r>
            <a:r>
              <a:rPr lang="en-US" dirty="0" smtClean="0"/>
              <a:t>8%?</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5779">
                                            <p:txEl>
                                              <p:pRg st="6" end="6"/>
                                            </p:txEl>
                                          </p:spTgt>
                                        </p:tgtEl>
                                        <p:attrNameLst>
                                          <p:attrName>style.visibility</p:attrName>
                                        </p:attrNameLst>
                                      </p:cBhvr>
                                      <p:to>
                                        <p:strVal val="visible"/>
                                      </p:to>
                                    </p:set>
                                    <p:anim calcmode="lin" valueType="num">
                                      <p:cBhvr additive="base">
                                        <p:cTn id="7" dur="500" fill="hold"/>
                                        <p:tgtEl>
                                          <p:spTgt spid="75779">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57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r>
              <a:rPr lang="en-US" sz="2400" dirty="0"/>
              <a:t>If YTM = coupon rate, then par value = bond price</a:t>
            </a:r>
          </a:p>
          <a:p>
            <a:r>
              <a:rPr lang="en-US" sz="2400" dirty="0"/>
              <a:t>If YTM &gt; coupon rate, then par value &gt; bond price</a:t>
            </a:r>
          </a:p>
          <a:p>
            <a:pPr lvl="1"/>
            <a:r>
              <a:rPr lang="en-US" sz="2000" dirty="0"/>
              <a:t>Why? The discount provides yield above coupon rate</a:t>
            </a:r>
          </a:p>
          <a:p>
            <a:pPr lvl="1"/>
            <a:r>
              <a:rPr lang="en-US" sz="2000" dirty="0"/>
              <a:t>Price below par value, called a discount bond</a:t>
            </a:r>
          </a:p>
          <a:p>
            <a:r>
              <a:rPr lang="en-US" sz="2400" dirty="0"/>
              <a:t>If YTM &lt; coupon rate, then par value &lt; bond price</a:t>
            </a:r>
          </a:p>
          <a:p>
            <a:pPr lvl="1"/>
            <a:r>
              <a:rPr lang="en-US" sz="2000" dirty="0"/>
              <a:t>Why? Higher coupon rate causes value above par</a:t>
            </a:r>
          </a:p>
          <a:p>
            <a:pPr lvl="1"/>
            <a:r>
              <a:rPr lang="en-US" sz="2000" dirty="0"/>
              <a:t>Price above par value, called a premium bond</a:t>
            </a:r>
          </a:p>
        </p:txBody>
      </p:sp>
      <p:sp>
        <p:nvSpPr>
          <p:cNvPr id="6" name="Slide Number Placeholder 5"/>
          <p:cNvSpPr>
            <a:spLocks noGrp="1"/>
          </p:cNvSpPr>
          <p:nvPr>
            <p:ph type="sldNum" sz="quarter" idx="12"/>
          </p:nvPr>
        </p:nvSpPr>
        <p:spPr/>
        <p:txBody>
          <a:bodyPr/>
          <a:lstStyle/>
          <a:p>
            <a:fld id="{BF15DECE-398D-4C85-9C0C-20C6E604AD50}" type="slidenum">
              <a:rPr lang="en-US"/>
              <a:pPr/>
              <a:t>10</a:t>
            </a:fld>
            <a:endParaRPr lang="en-US"/>
          </a:p>
        </p:txBody>
      </p:sp>
      <p:sp>
        <p:nvSpPr>
          <p:cNvPr id="14338" name="Rectangle 2"/>
          <p:cNvSpPr>
            <a:spLocks noGrp="1" noChangeArrowheads="1"/>
          </p:cNvSpPr>
          <p:nvPr>
            <p:ph type="title"/>
          </p:nvPr>
        </p:nvSpPr>
        <p:spPr>
          <a:xfrm>
            <a:off x="609600" y="228600"/>
            <a:ext cx="8534400" cy="914400"/>
          </a:xfrm>
        </p:spPr>
        <p:txBody>
          <a:bodyPr>
            <a:normAutofit fontScale="90000"/>
          </a:bodyPr>
          <a:lstStyle/>
          <a:p>
            <a:r>
              <a:rPr lang="en-US"/>
              <a:t>Bond Prices: Relationship Between Coupon and Yield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 calcmode="lin" valueType="num">
                                      <p:cBhvr additive="base">
                                        <p:cTn id="17"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4339">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4339">
                                            <p:txEl>
                                              <p:pRg st="3" end="3"/>
                                            </p:txEl>
                                          </p:spTgt>
                                        </p:tgtEl>
                                        <p:attrNameLst>
                                          <p:attrName>style.visibility</p:attrName>
                                        </p:attrNameLst>
                                      </p:cBhvr>
                                      <p:to>
                                        <p:strVal val="visible"/>
                                      </p:to>
                                    </p:set>
                                    <p:anim calcmode="lin" valueType="num">
                                      <p:cBhvr additive="base">
                                        <p:cTn id="21"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 calcmode="lin" valueType="num">
                                      <p:cBhvr additive="base">
                                        <p:cTn id="27"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4339">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4339">
                                            <p:txEl>
                                              <p:pRg st="5" end="5"/>
                                            </p:txEl>
                                          </p:spTgt>
                                        </p:tgtEl>
                                        <p:attrNameLst>
                                          <p:attrName>style.visibility</p:attrName>
                                        </p:attrNameLst>
                                      </p:cBhvr>
                                      <p:to>
                                        <p:strVal val="visible"/>
                                      </p:to>
                                    </p:set>
                                    <p:anim calcmode="lin" valueType="num">
                                      <p:cBhvr additive="base">
                                        <p:cTn id="31" dur="500" fill="hold"/>
                                        <p:tgtEl>
                                          <p:spTgt spid="1433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339">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4339">
                                            <p:txEl>
                                              <p:pRg st="6" end="6"/>
                                            </p:txEl>
                                          </p:spTgt>
                                        </p:tgtEl>
                                        <p:attrNameLst>
                                          <p:attrName>style.visibility</p:attrName>
                                        </p:attrNameLst>
                                      </p:cBhvr>
                                      <p:to>
                                        <p:strVal val="visible"/>
                                      </p:to>
                                    </p:set>
                                    <p:anim calcmode="lin" valueType="num">
                                      <p:cBhvr additive="base">
                                        <p:cTn id="35" dur="500" fill="hold"/>
                                        <p:tgtEl>
                                          <p:spTgt spid="14339">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43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lide Number Placeholder 3"/>
          <p:cNvSpPr>
            <a:spLocks noGrp="1"/>
          </p:cNvSpPr>
          <p:nvPr>
            <p:ph type="sldNum" sz="quarter" idx="10"/>
          </p:nvPr>
        </p:nvSpPr>
        <p:spPr/>
        <p:txBody>
          <a:bodyPr lIns="98764" tIns="49382" rIns="98764" bIns="49382"/>
          <a:lstStyle/>
          <a:p>
            <a:fld id="{CB777CEE-ED83-4493-A5B4-30CFD57DAB24}" type="slidenum">
              <a:rPr lang="en-US"/>
              <a:pPr/>
              <a:t>11</a:t>
            </a:fld>
            <a:endParaRPr lang="en-US"/>
          </a:p>
        </p:txBody>
      </p:sp>
      <p:sp>
        <p:nvSpPr>
          <p:cNvPr id="14338" name="Line 2"/>
          <p:cNvSpPr>
            <a:spLocks noChangeShapeType="1"/>
          </p:cNvSpPr>
          <p:nvPr/>
        </p:nvSpPr>
        <p:spPr bwMode="auto">
          <a:xfrm flipH="1" flipV="1">
            <a:off x="5160656" y="4944182"/>
            <a:ext cx="767236" cy="165948"/>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39" name="Line 3"/>
          <p:cNvSpPr>
            <a:spLocks noChangeShapeType="1"/>
          </p:cNvSpPr>
          <p:nvPr/>
        </p:nvSpPr>
        <p:spPr bwMode="auto">
          <a:xfrm flipH="1" flipV="1">
            <a:off x="4413262" y="4583425"/>
            <a:ext cx="773850" cy="382403"/>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40" name="Line 4"/>
          <p:cNvSpPr>
            <a:spLocks noChangeShapeType="1"/>
          </p:cNvSpPr>
          <p:nvPr/>
        </p:nvSpPr>
        <p:spPr bwMode="auto">
          <a:xfrm flipH="1" flipV="1">
            <a:off x="3672482" y="4244312"/>
            <a:ext cx="767236" cy="367973"/>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41" name="Line 5"/>
          <p:cNvSpPr>
            <a:spLocks noChangeShapeType="1"/>
          </p:cNvSpPr>
          <p:nvPr/>
        </p:nvSpPr>
        <p:spPr bwMode="auto">
          <a:xfrm flipH="1" flipV="1">
            <a:off x="2911860" y="3681531"/>
            <a:ext cx="780464" cy="555567"/>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42" name="Line 6"/>
          <p:cNvSpPr>
            <a:spLocks noChangeShapeType="1"/>
          </p:cNvSpPr>
          <p:nvPr/>
        </p:nvSpPr>
        <p:spPr bwMode="auto">
          <a:xfrm flipH="1" flipV="1">
            <a:off x="2111554" y="3039382"/>
            <a:ext cx="826763" cy="671009"/>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43" name="Line 7"/>
          <p:cNvSpPr>
            <a:spLocks noChangeShapeType="1"/>
          </p:cNvSpPr>
          <p:nvPr/>
        </p:nvSpPr>
        <p:spPr bwMode="auto">
          <a:xfrm flipH="1" flipV="1">
            <a:off x="1469985" y="2151919"/>
            <a:ext cx="668025" cy="916324"/>
          </a:xfrm>
          <a:prstGeom prst="line">
            <a:avLst/>
          </a:prstGeom>
          <a:noFill/>
          <a:ln w="25400">
            <a:solidFill>
              <a:srgbClr val="F0047F"/>
            </a:solidFill>
            <a:round/>
            <a:headEnd/>
            <a:tailEnd/>
          </a:ln>
          <a:effectLst/>
        </p:spPr>
        <p:txBody>
          <a:bodyPr wrap="none" lIns="98764" tIns="49382" rIns="98764" bIns="49382" anchor="ctr"/>
          <a:lstStyle/>
          <a:p>
            <a:endParaRPr lang="en-US"/>
          </a:p>
        </p:txBody>
      </p:sp>
      <p:sp>
        <p:nvSpPr>
          <p:cNvPr id="14344" name="Rectangle 8"/>
          <p:cNvSpPr>
            <a:spLocks noChangeArrowheads="1"/>
          </p:cNvSpPr>
          <p:nvPr/>
        </p:nvSpPr>
        <p:spPr bwMode="auto">
          <a:xfrm>
            <a:off x="1450143" y="4222667"/>
            <a:ext cx="2228953" cy="1010121"/>
          </a:xfrm>
          <a:prstGeom prst="rect">
            <a:avLst/>
          </a:prstGeom>
          <a:solidFill>
            <a:schemeClr val="hlink"/>
          </a:solidFill>
          <a:ln w="12700">
            <a:solidFill>
              <a:schemeClr val="tx1"/>
            </a:solidFill>
            <a:miter lim="800000"/>
            <a:headEnd/>
            <a:tailEnd/>
          </a:ln>
          <a:effectLst/>
        </p:spPr>
        <p:txBody>
          <a:bodyPr wrap="none" lIns="98764" tIns="49382" rIns="98764" bIns="49382" anchor="ctr"/>
          <a:lstStyle/>
          <a:p>
            <a:endParaRPr lang="en-US"/>
          </a:p>
        </p:txBody>
      </p:sp>
      <p:sp>
        <p:nvSpPr>
          <p:cNvPr id="14345" name="Rectangle 9"/>
          <p:cNvSpPr>
            <a:spLocks noGrp="1" noChangeArrowheads="1"/>
          </p:cNvSpPr>
          <p:nvPr>
            <p:ph type="title"/>
          </p:nvPr>
        </p:nvSpPr>
        <p:spPr>
          <a:noFill/>
          <a:ln/>
        </p:spPr>
        <p:txBody>
          <a:bodyPr lIns="98764" tIns="49382" rIns="98764" bIns="49382"/>
          <a:lstStyle/>
          <a:p>
            <a:r>
              <a:rPr lang="en-US"/>
              <a:t>Bond Price Sensitivity to YTM</a:t>
            </a:r>
          </a:p>
        </p:txBody>
      </p:sp>
      <p:sp>
        <p:nvSpPr>
          <p:cNvPr id="14346" name="Line 10"/>
          <p:cNvSpPr>
            <a:spLocks noChangeShapeType="1"/>
          </p:cNvSpPr>
          <p:nvPr/>
        </p:nvSpPr>
        <p:spPr bwMode="auto">
          <a:xfrm>
            <a:off x="1456757" y="5247218"/>
            <a:ext cx="5297898" cy="0"/>
          </a:xfrm>
          <a:prstGeom prst="line">
            <a:avLst/>
          </a:prstGeom>
          <a:noFill/>
          <a:ln w="25400">
            <a:solidFill>
              <a:schemeClr val="tx1"/>
            </a:solidFill>
            <a:round/>
            <a:headEnd/>
            <a:tailEnd/>
          </a:ln>
          <a:effectLst/>
        </p:spPr>
        <p:txBody>
          <a:bodyPr wrap="none" lIns="98764" tIns="49382" rIns="98764" bIns="49382" anchor="ctr"/>
          <a:lstStyle/>
          <a:p>
            <a:endParaRPr lang="en-US"/>
          </a:p>
        </p:txBody>
      </p:sp>
      <p:sp>
        <p:nvSpPr>
          <p:cNvPr id="14347" name="Line 11"/>
          <p:cNvSpPr>
            <a:spLocks noChangeShapeType="1"/>
          </p:cNvSpPr>
          <p:nvPr/>
        </p:nvSpPr>
        <p:spPr bwMode="auto">
          <a:xfrm flipV="1">
            <a:off x="1450143" y="1697365"/>
            <a:ext cx="0" cy="3564284"/>
          </a:xfrm>
          <a:prstGeom prst="line">
            <a:avLst/>
          </a:prstGeom>
          <a:noFill/>
          <a:ln w="25400">
            <a:solidFill>
              <a:schemeClr val="tx1"/>
            </a:solidFill>
            <a:round/>
            <a:headEnd/>
            <a:tailEnd/>
          </a:ln>
          <a:effectLst/>
        </p:spPr>
        <p:txBody>
          <a:bodyPr wrap="none" lIns="98764" tIns="49382" rIns="98764" bIns="49382" anchor="ctr"/>
          <a:lstStyle/>
          <a:p>
            <a:endParaRPr lang="en-US"/>
          </a:p>
        </p:txBody>
      </p:sp>
      <p:sp>
        <p:nvSpPr>
          <p:cNvPr id="14348" name="Line 12"/>
          <p:cNvSpPr>
            <a:spLocks noChangeShapeType="1"/>
          </p:cNvSpPr>
          <p:nvPr/>
        </p:nvSpPr>
        <p:spPr bwMode="auto">
          <a:xfrm>
            <a:off x="1443529" y="5247218"/>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49" name="Line 13"/>
          <p:cNvSpPr>
            <a:spLocks noChangeShapeType="1"/>
          </p:cNvSpPr>
          <p:nvPr/>
        </p:nvSpPr>
        <p:spPr bwMode="auto">
          <a:xfrm>
            <a:off x="1820533" y="5254433"/>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0" name="Line 14"/>
          <p:cNvSpPr>
            <a:spLocks noChangeShapeType="1"/>
          </p:cNvSpPr>
          <p:nvPr/>
        </p:nvSpPr>
        <p:spPr bwMode="auto">
          <a:xfrm>
            <a:off x="2190923" y="5254433"/>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1" name="Line 15"/>
          <p:cNvSpPr>
            <a:spLocks noChangeShapeType="1"/>
          </p:cNvSpPr>
          <p:nvPr/>
        </p:nvSpPr>
        <p:spPr bwMode="auto">
          <a:xfrm>
            <a:off x="2567927" y="5261648"/>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2" name="Line 16"/>
          <p:cNvSpPr>
            <a:spLocks noChangeShapeType="1"/>
          </p:cNvSpPr>
          <p:nvPr/>
        </p:nvSpPr>
        <p:spPr bwMode="auto">
          <a:xfrm>
            <a:off x="2938317" y="5261648"/>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3" name="Line 17"/>
          <p:cNvSpPr>
            <a:spLocks noChangeShapeType="1"/>
          </p:cNvSpPr>
          <p:nvPr/>
        </p:nvSpPr>
        <p:spPr bwMode="auto">
          <a:xfrm>
            <a:off x="3315321" y="5268864"/>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4" name="Line 18"/>
          <p:cNvSpPr>
            <a:spLocks noChangeShapeType="1"/>
          </p:cNvSpPr>
          <p:nvPr/>
        </p:nvSpPr>
        <p:spPr bwMode="auto">
          <a:xfrm>
            <a:off x="3685710" y="5268864"/>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5" name="Line 19"/>
          <p:cNvSpPr>
            <a:spLocks noChangeShapeType="1"/>
          </p:cNvSpPr>
          <p:nvPr/>
        </p:nvSpPr>
        <p:spPr bwMode="auto">
          <a:xfrm>
            <a:off x="4062714" y="5254433"/>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6" name="Line 20"/>
          <p:cNvSpPr>
            <a:spLocks noChangeShapeType="1"/>
          </p:cNvSpPr>
          <p:nvPr/>
        </p:nvSpPr>
        <p:spPr bwMode="auto">
          <a:xfrm>
            <a:off x="4439718" y="5254433"/>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7" name="Line 21"/>
          <p:cNvSpPr>
            <a:spLocks noChangeShapeType="1"/>
          </p:cNvSpPr>
          <p:nvPr/>
        </p:nvSpPr>
        <p:spPr bwMode="auto">
          <a:xfrm>
            <a:off x="4816722" y="5261648"/>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8" name="Line 22"/>
          <p:cNvSpPr>
            <a:spLocks noChangeShapeType="1"/>
          </p:cNvSpPr>
          <p:nvPr/>
        </p:nvSpPr>
        <p:spPr bwMode="auto">
          <a:xfrm>
            <a:off x="5187112" y="5261648"/>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59" name="Line 23"/>
          <p:cNvSpPr>
            <a:spLocks noChangeShapeType="1"/>
          </p:cNvSpPr>
          <p:nvPr/>
        </p:nvSpPr>
        <p:spPr bwMode="auto">
          <a:xfrm>
            <a:off x="5564116" y="5268864"/>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0" name="Line 24"/>
          <p:cNvSpPr>
            <a:spLocks noChangeShapeType="1"/>
          </p:cNvSpPr>
          <p:nvPr/>
        </p:nvSpPr>
        <p:spPr bwMode="auto">
          <a:xfrm>
            <a:off x="5934506" y="5268864"/>
            <a:ext cx="0" cy="129873"/>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1" name="Line 25"/>
          <p:cNvSpPr>
            <a:spLocks noChangeShapeType="1"/>
          </p:cNvSpPr>
          <p:nvPr/>
        </p:nvSpPr>
        <p:spPr bwMode="auto">
          <a:xfrm flipH="1">
            <a:off x="1298019" y="5247218"/>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2" name="Line 26"/>
          <p:cNvSpPr>
            <a:spLocks noChangeShapeType="1"/>
          </p:cNvSpPr>
          <p:nvPr/>
        </p:nvSpPr>
        <p:spPr bwMode="auto">
          <a:xfrm flipH="1">
            <a:off x="1298019" y="4987473"/>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3" name="Line 27"/>
          <p:cNvSpPr>
            <a:spLocks noChangeShapeType="1"/>
          </p:cNvSpPr>
          <p:nvPr/>
        </p:nvSpPr>
        <p:spPr bwMode="auto">
          <a:xfrm flipH="1">
            <a:off x="1298019" y="4742158"/>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4" name="Line 28"/>
          <p:cNvSpPr>
            <a:spLocks noChangeShapeType="1"/>
          </p:cNvSpPr>
          <p:nvPr/>
        </p:nvSpPr>
        <p:spPr bwMode="auto">
          <a:xfrm flipH="1">
            <a:off x="1298019" y="4475197"/>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5" name="Line 29"/>
          <p:cNvSpPr>
            <a:spLocks noChangeShapeType="1"/>
          </p:cNvSpPr>
          <p:nvPr/>
        </p:nvSpPr>
        <p:spPr bwMode="auto">
          <a:xfrm flipH="1">
            <a:off x="1304633" y="4215452"/>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6" name="Line 30"/>
          <p:cNvSpPr>
            <a:spLocks noChangeShapeType="1"/>
          </p:cNvSpPr>
          <p:nvPr/>
        </p:nvSpPr>
        <p:spPr bwMode="auto">
          <a:xfrm flipH="1">
            <a:off x="1304633" y="3955707"/>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7" name="Line 31"/>
          <p:cNvSpPr>
            <a:spLocks noChangeShapeType="1"/>
          </p:cNvSpPr>
          <p:nvPr/>
        </p:nvSpPr>
        <p:spPr bwMode="auto">
          <a:xfrm flipH="1">
            <a:off x="1304633" y="3710391"/>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8" name="Line 32"/>
          <p:cNvSpPr>
            <a:spLocks noChangeShapeType="1"/>
          </p:cNvSpPr>
          <p:nvPr/>
        </p:nvSpPr>
        <p:spPr bwMode="auto">
          <a:xfrm flipH="1">
            <a:off x="1304633" y="3443431"/>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69" name="Line 33"/>
          <p:cNvSpPr>
            <a:spLocks noChangeShapeType="1"/>
          </p:cNvSpPr>
          <p:nvPr/>
        </p:nvSpPr>
        <p:spPr bwMode="auto">
          <a:xfrm flipH="1">
            <a:off x="1304633" y="3190901"/>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70" name="Line 34"/>
          <p:cNvSpPr>
            <a:spLocks noChangeShapeType="1"/>
          </p:cNvSpPr>
          <p:nvPr/>
        </p:nvSpPr>
        <p:spPr bwMode="auto">
          <a:xfrm flipH="1">
            <a:off x="1304633" y="2931155"/>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71" name="Line 35"/>
          <p:cNvSpPr>
            <a:spLocks noChangeShapeType="1"/>
          </p:cNvSpPr>
          <p:nvPr/>
        </p:nvSpPr>
        <p:spPr bwMode="auto">
          <a:xfrm flipH="1">
            <a:off x="1304633" y="2685840"/>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72" name="Line 36"/>
          <p:cNvSpPr>
            <a:spLocks noChangeShapeType="1"/>
          </p:cNvSpPr>
          <p:nvPr/>
        </p:nvSpPr>
        <p:spPr bwMode="auto">
          <a:xfrm flipH="1">
            <a:off x="1304633" y="2418880"/>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73" name="Line 37"/>
          <p:cNvSpPr>
            <a:spLocks noChangeShapeType="1"/>
          </p:cNvSpPr>
          <p:nvPr/>
        </p:nvSpPr>
        <p:spPr bwMode="auto">
          <a:xfrm flipH="1">
            <a:off x="1311247" y="2159134"/>
            <a:ext cx="145510" cy="0"/>
          </a:xfrm>
          <a:prstGeom prst="line">
            <a:avLst/>
          </a:prstGeom>
          <a:noFill/>
          <a:ln w="12700">
            <a:solidFill>
              <a:schemeClr val="tx1"/>
            </a:solidFill>
            <a:round/>
            <a:headEnd/>
            <a:tailEnd/>
          </a:ln>
          <a:effectLst/>
        </p:spPr>
        <p:txBody>
          <a:bodyPr wrap="none" lIns="98764" tIns="49382" rIns="98764" bIns="49382" anchor="ctr"/>
          <a:lstStyle/>
          <a:p>
            <a:endParaRPr lang="en-US"/>
          </a:p>
        </p:txBody>
      </p:sp>
      <p:sp>
        <p:nvSpPr>
          <p:cNvPr id="14374" name="Rectangle 38"/>
          <p:cNvSpPr>
            <a:spLocks noChangeArrowheads="1"/>
          </p:cNvSpPr>
          <p:nvPr/>
        </p:nvSpPr>
        <p:spPr bwMode="auto">
          <a:xfrm>
            <a:off x="1236837" y="5387914"/>
            <a:ext cx="424957" cy="497067"/>
          </a:xfrm>
          <a:prstGeom prst="rect">
            <a:avLst/>
          </a:prstGeom>
          <a:noFill/>
          <a:ln w="12700">
            <a:noFill/>
            <a:miter lim="800000"/>
            <a:headEnd/>
            <a:tailEnd/>
          </a:ln>
          <a:effectLst/>
        </p:spPr>
        <p:txBody>
          <a:bodyPr lIns="97736" tIns="48010" rIns="97736" bIns="48010">
            <a:spAutoFit/>
          </a:bodyPr>
          <a:lstStyle/>
          <a:p>
            <a:r>
              <a:rPr lang="en-US" sz="1300" dirty="0"/>
              <a:t>4%</a:t>
            </a:r>
          </a:p>
        </p:txBody>
      </p:sp>
      <p:sp>
        <p:nvSpPr>
          <p:cNvPr id="14375" name="Rectangle 39"/>
          <p:cNvSpPr>
            <a:spLocks noChangeArrowheads="1"/>
          </p:cNvSpPr>
          <p:nvPr/>
        </p:nvSpPr>
        <p:spPr bwMode="auto">
          <a:xfrm>
            <a:off x="1984231" y="5387914"/>
            <a:ext cx="424957" cy="497067"/>
          </a:xfrm>
          <a:prstGeom prst="rect">
            <a:avLst/>
          </a:prstGeom>
          <a:noFill/>
          <a:ln w="12700">
            <a:noFill/>
            <a:miter lim="800000"/>
            <a:headEnd/>
            <a:tailEnd/>
          </a:ln>
          <a:effectLst/>
        </p:spPr>
        <p:txBody>
          <a:bodyPr lIns="97736" tIns="48010" rIns="97736" bIns="48010">
            <a:spAutoFit/>
          </a:bodyPr>
          <a:lstStyle/>
          <a:p>
            <a:r>
              <a:rPr lang="en-US" sz="1300" dirty="0"/>
              <a:t>6%</a:t>
            </a:r>
          </a:p>
        </p:txBody>
      </p:sp>
      <p:sp>
        <p:nvSpPr>
          <p:cNvPr id="14376" name="Rectangle 40"/>
          <p:cNvSpPr>
            <a:spLocks noChangeArrowheads="1"/>
          </p:cNvSpPr>
          <p:nvPr/>
        </p:nvSpPr>
        <p:spPr bwMode="auto">
          <a:xfrm>
            <a:off x="2725011" y="5387914"/>
            <a:ext cx="424957" cy="497067"/>
          </a:xfrm>
          <a:prstGeom prst="rect">
            <a:avLst/>
          </a:prstGeom>
          <a:noFill/>
          <a:ln w="12700">
            <a:noFill/>
            <a:miter lim="800000"/>
            <a:headEnd/>
            <a:tailEnd/>
          </a:ln>
          <a:effectLst/>
        </p:spPr>
        <p:txBody>
          <a:bodyPr lIns="97736" tIns="48010" rIns="97736" bIns="48010">
            <a:spAutoFit/>
          </a:bodyPr>
          <a:lstStyle/>
          <a:p>
            <a:r>
              <a:rPr lang="en-US" sz="1300" dirty="0"/>
              <a:t>8%</a:t>
            </a:r>
          </a:p>
        </p:txBody>
      </p:sp>
      <p:sp>
        <p:nvSpPr>
          <p:cNvPr id="14377" name="Rectangle 41"/>
          <p:cNvSpPr>
            <a:spLocks noChangeArrowheads="1"/>
          </p:cNvSpPr>
          <p:nvPr/>
        </p:nvSpPr>
        <p:spPr bwMode="auto">
          <a:xfrm>
            <a:off x="3419492" y="5387914"/>
            <a:ext cx="510940" cy="497067"/>
          </a:xfrm>
          <a:prstGeom prst="rect">
            <a:avLst/>
          </a:prstGeom>
          <a:noFill/>
          <a:ln w="12700">
            <a:noFill/>
            <a:miter lim="800000"/>
            <a:headEnd/>
            <a:tailEnd/>
          </a:ln>
          <a:effectLst/>
        </p:spPr>
        <p:txBody>
          <a:bodyPr lIns="97736" tIns="48010" rIns="97736" bIns="48010">
            <a:spAutoFit/>
          </a:bodyPr>
          <a:lstStyle/>
          <a:p>
            <a:r>
              <a:rPr lang="en-US" sz="1300" dirty="0"/>
              <a:t>10%</a:t>
            </a:r>
          </a:p>
        </p:txBody>
      </p:sp>
      <p:sp>
        <p:nvSpPr>
          <p:cNvPr id="14378" name="Rectangle 42"/>
          <p:cNvSpPr>
            <a:spLocks noChangeArrowheads="1"/>
          </p:cNvSpPr>
          <p:nvPr/>
        </p:nvSpPr>
        <p:spPr bwMode="auto">
          <a:xfrm>
            <a:off x="4160272" y="5380699"/>
            <a:ext cx="643222" cy="308447"/>
          </a:xfrm>
          <a:prstGeom prst="rect">
            <a:avLst/>
          </a:prstGeom>
          <a:noFill/>
          <a:ln w="12700">
            <a:noFill/>
            <a:miter lim="800000"/>
            <a:headEnd/>
            <a:tailEnd/>
          </a:ln>
          <a:effectLst/>
        </p:spPr>
        <p:txBody>
          <a:bodyPr lIns="97736" tIns="48010" rIns="97736" bIns="48010">
            <a:spAutoFit/>
          </a:bodyPr>
          <a:lstStyle/>
          <a:p>
            <a:r>
              <a:rPr lang="en-US" sz="1300" dirty="0"/>
              <a:t>12%</a:t>
            </a:r>
          </a:p>
        </p:txBody>
      </p:sp>
      <p:sp>
        <p:nvSpPr>
          <p:cNvPr id="14379" name="Rectangle 43"/>
          <p:cNvSpPr>
            <a:spLocks noChangeArrowheads="1"/>
          </p:cNvSpPr>
          <p:nvPr/>
        </p:nvSpPr>
        <p:spPr bwMode="auto">
          <a:xfrm>
            <a:off x="4920894" y="5387914"/>
            <a:ext cx="596923" cy="308447"/>
          </a:xfrm>
          <a:prstGeom prst="rect">
            <a:avLst/>
          </a:prstGeom>
          <a:noFill/>
          <a:ln w="12700">
            <a:noFill/>
            <a:miter lim="800000"/>
            <a:headEnd/>
            <a:tailEnd/>
          </a:ln>
          <a:effectLst/>
        </p:spPr>
        <p:txBody>
          <a:bodyPr lIns="97736" tIns="48010" rIns="97736" bIns="48010">
            <a:spAutoFit/>
          </a:bodyPr>
          <a:lstStyle/>
          <a:p>
            <a:r>
              <a:rPr lang="en-US" sz="1300" dirty="0"/>
              <a:t>14%</a:t>
            </a:r>
          </a:p>
        </p:txBody>
      </p:sp>
      <p:sp>
        <p:nvSpPr>
          <p:cNvPr id="14380" name="Rectangle 44"/>
          <p:cNvSpPr>
            <a:spLocks noChangeArrowheads="1"/>
          </p:cNvSpPr>
          <p:nvPr/>
        </p:nvSpPr>
        <p:spPr bwMode="auto">
          <a:xfrm>
            <a:off x="5661674" y="5387914"/>
            <a:ext cx="682907" cy="308447"/>
          </a:xfrm>
          <a:prstGeom prst="rect">
            <a:avLst/>
          </a:prstGeom>
          <a:noFill/>
          <a:ln w="12700">
            <a:noFill/>
            <a:miter lim="800000"/>
            <a:headEnd/>
            <a:tailEnd/>
          </a:ln>
          <a:effectLst/>
        </p:spPr>
        <p:txBody>
          <a:bodyPr lIns="97736" tIns="48010" rIns="97736" bIns="48010">
            <a:spAutoFit/>
          </a:bodyPr>
          <a:lstStyle/>
          <a:p>
            <a:r>
              <a:rPr lang="en-US" sz="1300" dirty="0"/>
              <a:t>16%</a:t>
            </a:r>
          </a:p>
        </p:txBody>
      </p:sp>
      <p:sp>
        <p:nvSpPr>
          <p:cNvPr id="14381" name="Rectangle 45"/>
          <p:cNvSpPr>
            <a:spLocks noChangeArrowheads="1"/>
          </p:cNvSpPr>
          <p:nvPr/>
        </p:nvSpPr>
        <p:spPr bwMode="auto">
          <a:xfrm>
            <a:off x="350547" y="1987774"/>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$1,800</a:t>
            </a:r>
          </a:p>
        </p:txBody>
      </p:sp>
      <p:sp>
        <p:nvSpPr>
          <p:cNvPr id="14382" name="Rectangle 46"/>
          <p:cNvSpPr>
            <a:spLocks noChangeArrowheads="1"/>
          </p:cNvSpPr>
          <p:nvPr/>
        </p:nvSpPr>
        <p:spPr bwMode="auto">
          <a:xfrm>
            <a:off x="343933" y="2500050"/>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$1,600</a:t>
            </a:r>
          </a:p>
        </p:txBody>
      </p:sp>
      <p:sp>
        <p:nvSpPr>
          <p:cNvPr id="14383" name="Rectangle 47"/>
          <p:cNvSpPr>
            <a:spLocks noChangeArrowheads="1"/>
          </p:cNvSpPr>
          <p:nvPr/>
        </p:nvSpPr>
        <p:spPr bwMode="auto">
          <a:xfrm>
            <a:off x="343933" y="3041186"/>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$1,400</a:t>
            </a:r>
          </a:p>
        </p:txBody>
      </p:sp>
      <p:sp>
        <p:nvSpPr>
          <p:cNvPr id="14384" name="Rectangle 48"/>
          <p:cNvSpPr>
            <a:spLocks noChangeArrowheads="1"/>
          </p:cNvSpPr>
          <p:nvPr/>
        </p:nvSpPr>
        <p:spPr bwMode="auto">
          <a:xfrm>
            <a:off x="337319" y="3553462"/>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$1,200</a:t>
            </a:r>
          </a:p>
        </p:txBody>
      </p:sp>
      <p:sp>
        <p:nvSpPr>
          <p:cNvPr id="14385" name="Rectangle 49"/>
          <p:cNvSpPr>
            <a:spLocks noChangeArrowheads="1"/>
          </p:cNvSpPr>
          <p:nvPr/>
        </p:nvSpPr>
        <p:spPr bwMode="auto">
          <a:xfrm>
            <a:off x="350547" y="4065738"/>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$1,000</a:t>
            </a:r>
          </a:p>
        </p:txBody>
      </p:sp>
      <p:sp>
        <p:nvSpPr>
          <p:cNvPr id="14386" name="Rectangle 50"/>
          <p:cNvSpPr>
            <a:spLocks noChangeArrowheads="1"/>
          </p:cNvSpPr>
          <p:nvPr/>
        </p:nvSpPr>
        <p:spPr bwMode="auto">
          <a:xfrm>
            <a:off x="343933" y="4578013"/>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   800</a:t>
            </a:r>
          </a:p>
        </p:txBody>
      </p:sp>
      <p:sp>
        <p:nvSpPr>
          <p:cNvPr id="14387" name="Rectangle 51"/>
          <p:cNvSpPr>
            <a:spLocks noChangeArrowheads="1"/>
          </p:cNvSpPr>
          <p:nvPr/>
        </p:nvSpPr>
        <p:spPr bwMode="auto">
          <a:xfrm>
            <a:off x="357162" y="5075859"/>
            <a:ext cx="993770" cy="308448"/>
          </a:xfrm>
          <a:prstGeom prst="rect">
            <a:avLst/>
          </a:prstGeom>
          <a:noFill/>
          <a:ln w="12700">
            <a:noFill/>
            <a:miter lim="800000"/>
            <a:headEnd/>
            <a:tailEnd/>
          </a:ln>
          <a:effectLst/>
        </p:spPr>
        <p:txBody>
          <a:bodyPr lIns="97736" tIns="48010" rIns="97736" bIns="48010">
            <a:spAutoFit/>
          </a:bodyPr>
          <a:lstStyle/>
          <a:p>
            <a:pPr algn="r"/>
            <a:r>
              <a:rPr lang="en-US" sz="1300" dirty="0"/>
              <a:t>$   600</a:t>
            </a:r>
          </a:p>
        </p:txBody>
      </p:sp>
      <p:sp>
        <p:nvSpPr>
          <p:cNvPr id="14388" name="Rectangle 52"/>
          <p:cNvSpPr>
            <a:spLocks noChangeArrowheads="1"/>
          </p:cNvSpPr>
          <p:nvPr/>
        </p:nvSpPr>
        <p:spPr bwMode="auto">
          <a:xfrm>
            <a:off x="3639412" y="4179376"/>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89" name="Rectangle 53"/>
          <p:cNvSpPr>
            <a:spLocks noChangeArrowheads="1"/>
          </p:cNvSpPr>
          <p:nvPr/>
        </p:nvSpPr>
        <p:spPr bwMode="auto">
          <a:xfrm>
            <a:off x="5134200" y="4908106"/>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0" name="Rectangle 54"/>
          <p:cNvSpPr>
            <a:spLocks noChangeArrowheads="1"/>
          </p:cNvSpPr>
          <p:nvPr/>
        </p:nvSpPr>
        <p:spPr bwMode="auto">
          <a:xfrm>
            <a:off x="5881593" y="5045194"/>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1" name="Rectangle 55"/>
          <p:cNvSpPr>
            <a:spLocks noChangeArrowheads="1"/>
          </p:cNvSpPr>
          <p:nvPr/>
        </p:nvSpPr>
        <p:spPr bwMode="auto">
          <a:xfrm>
            <a:off x="4386806" y="4554564"/>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2" name="Rectangle 56"/>
          <p:cNvSpPr>
            <a:spLocks noChangeArrowheads="1"/>
          </p:cNvSpPr>
          <p:nvPr/>
        </p:nvSpPr>
        <p:spPr bwMode="auto">
          <a:xfrm>
            <a:off x="2885404" y="3652670"/>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3" name="Rectangle 57"/>
          <p:cNvSpPr>
            <a:spLocks noChangeArrowheads="1"/>
          </p:cNvSpPr>
          <p:nvPr/>
        </p:nvSpPr>
        <p:spPr bwMode="auto">
          <a:xfrm>
            <a:off x="2085097" y="3003307"/>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4" name="Rectangle 58"/>
          <p:cNvSpPr>
            <a:spLocks noChangeArrowheads="1"/>
          </p:cNvSpPr>
          <p:nvPr/>
        </p:nvSpPr>
        <p:spPr bwMode="auto">
          <a:xfrm>
            <a:off x="1450143" y="2115843"/>
            <a:ext cx="79369" cy="86582"/>
          </a:xfrm>
          <a:prstGeom prst="rect">
            <a:avLst/>
          </a:prstGeom>
          <a:solidFill>
            <a:schemeClr val="tx1"/>
          </a:solidFill>
          <a:ln w="12700">
            <a:noFill/>
            <a:miter lim="800000"/>
            <a:headEnd/>
            <a:tailEnd/>
          </a:ln>
          <a:effectLst/>
        </p:spPr>
        <p:txBody>
          <a:bodyPr wrap="none" lIns="98764" tIns="49382" rIns="98764" bIns="49382" anchor="ctr"/>
          <a:lstStyle/>
          <a:p>
            <a:endParaRPr lang="en-US"/>
          </a:p>
        </p:txBody>
      </p:sp>
      <p:sp>
        <p:nvSpPr>
          <p:cNvPr id="14395" name="Rectangle 59"/>
          <p:cNvSpPr>
            <a:spLocks noChangeArrowheads="1"/>
          </p:cNvSpPr>
          <p:nvPr/>
        </p:nvSpPr>
        <p:spPr bwMode="auto">
          <a:xfrm>
            <a:off x="839991" y="1381702"/>
            <a:ext cx="1139280" cy="308448"/>
          </a:xfrm>
          <a:prstGeom prst="rect">
            <a:avLst/>
          </a:prstGeom>
          <a:noFill/>
          <a:ln w="12700">
            <a:noFill/>
            <a:miter lim="800000"/>
            <a:headEnd/>
            <a:tailEnd/>
          </a:ln>
          <a:effectLst/>
        </p:spPr>
        <p:txBody>
          <a:bodyPr lIns="97736" tIns="48010" rIns="97736" bIns="48010">
            <a:spAutoFit/>
          </a:bodyPr>
          <a:lstStyle/>
          <a:p>
            <a:pPr algn="r"/>
            <a:r>
              <a:rPr lang="en-US" sz="1300" dirty="0"/>
              <a:t>Bond price</a:t>
            </a:r>
          </a:p>
        </p:txBody>
      </p:sp>
      <p:sp>
        <p:nvSpPr>
          <p:cNvPr id="14396" name="Rectangle 60"/>
          <p:cNvSpPr>
            <a:spLocks noChangeArrowheads="1"/>
          </p:cNvSpPr>
          <p:nvPr/>
        </p:nvSpPr>
        <p:spPr bwMode="auto">
          <a:xfrm>
            <a:off x="6786072" y="5075859"/>
            <a:ext cx="1946201" cy="308448"/>
          </a:xfrm>
          <a:prstGeom prst="rect">
            <a:avLst/>
          </a:prstGeom>
          <a:noFill/>
          <a:ln w="12700">
            <a:noFill/>
            <a:miter lim="800000"/>
            <a:headEnd/>
            <a:tailEnd/>
          </a:ln>
          <a:effectLst/>
        </p:spPr>
        <p:txBody>
          <a:bodyPr lIns="97736" tIns="48010" rIns="97736" bIns="48010">
            <a:spAutoFit/>
          </a:bodyPr>
          <a:lstStyle/>
          <a:p>
            <a:r>
              <a:rPr lang="en-US" sz="1300" dirty="0"/>
              <a:t>Yield to maturity, YTM</a:t>
            </a:r>
          </a:p>
        </p:txBody>
      </p:sp>
      <p:sp>
        <p:nvSpPr>
          <p:cNvPr id="14397" name="Rectangle 61"/>
          <p:cNvSpPr>
            <a:spLocks noChangeArrowheads="1"/>
          </p:cNvSpPr>
          <p:nvPr/>
        </p:nvSpPr>
        <p:spPr bwMode="auto">
          <a:xfrm>
            <a:off x="2949891" y="2074356"/>
            <a:ext cx="1946201" cy="789455"/>
          </a:xfrm>
          <a:prstGeom prst="rect">
            <a:avLst/>
          </a:prstGeom>
          <a:noFill/>
          <a:ln w="12700">
            <a:noFill/>
            <a:miter lim="800000"/>
            <a:headEnd/>
            <a:tailEnd/>
          </a:ln>
          <a:effectLst/>
        </p:spPr>
        <p:txBody>
          <a:bodyPr lIns="97736" tIns="48010" rIns="97736" bIns="48010">
            <a:spAutoFit/>
          </a:bodyPr>
          <a:lstStyle/>
          <a:p>
            <a:r>
              <a:rPr lang="en-US" sz="1500" dirty="0"/>
              <a:t>Coupon = $100</a:t>
            </a:r>
            <a:br>
              <a:rPr lang="en-US" sz="1500" dirty="0"/>
            </a:br>
            <a:r>
              <a:rPr lang="en-US" sz="1500" dirty="0"/>
              <a:t>20 years to maturity</a:t>
            </a:r>
            <a:br>
              <a:rPr lang="en-US" sz="1500" dirty="0"/>
            </a:br>
            <a:r>
              <a:rPr lang="en-US" sz="1500" dirty="0"/>
              <a:t>$1,000 face value</a:t>
            </a:r>
          </a:p>
        </p:txBody>
      </p:sp>
      <p:sp>
        <p:nvSpPr>
          <p:cNvPr id="14398" name="Rectangle 62"/>
          <p:cNvSpPr>
            <a:spLocks noChangeArrowheads="1"/>
          </p:cNvSpPr>
          <p:nvPr/>
        </p:nvSpPr>
        <p:spPr bwMode="auto">
          <a:xfrm>
            <a:off x="5223491" y="2938370"/>
            <a:ext cx="3369886" cy="620178"/>
          </a:xfrm>
          <a:prstGeom prst="rect">
            <a:avLst/>
          </a:prstGeom>
          <a:noFill/>
          <a:ln w="12700">
            <a:noFill/>
            <a:miter lim="800000"/>
            <a:headEnd/>
            <a:tailEnd/>
          </a:ln>
          <a:effectLst/>
        </p:spPr>
        <p:txBody>
          <a:bodyPr lIns="97736" tIns="48010" rIns="97736" bIns="48010">
            <a:spAutoFit/>
          </a:bodyPr>
          <a:lstStyle/>
          <a:p>
            <a:pPr>
              <a:spcBef>
                <a:spcPct val="50000"/>
              </a:spcBef>
            </a:pPr>
            <a:r>
              <a:rPr lang="en-US" sz="1700" dirty="0">
                <a:solidFill>
                  <a:schemeClr val="bg2"/>
                </a:solidFill>
              </a:rPr>
              <a:t>Key Insight: Bond prices and YTMs are </a:t>
            </a:r>
            <a:r>
              <a:rPr lang="en-US" sz="1700" i="1" dirty="0">
                <a:solidFill>
                  <a:schemeClr val="bg2"/>
                </a:solidFill>
              </a:rPr>
              <a:t>inversely</a:t>
            </a:r>
            <a:r>
              <a:rPr lang="en-US" sz="1700" dirty="0">
                <a:solidFill>
                  <a:schemeClr val="bg2"/>
                </a:solidFill>
              </a:rPr>
              <a:t> related.</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p:txBody>
          <a:bodyPr/>
          <a:lstStyle/>
          <a:p>
            <a:pPr>
              <a:lnSpc>
                <a:spcPct val="90000"/>
              </a:lnSpc>
            </a:pPr>
            <a:r>
              <a:rPr lang="en-US" sz="2800"/>
              <a:t>Yield-to-maturity is the rate implied by the current bond price</a:t>
            </a:r>
          </a:p>
          <a:p>
            <a:pPr>
              <a:lnSpc>
                <a:spcPct val="90000"/>
              </a:lnSpc>
            </a:pPr>
            <a:r>
              <a:rPr lang="en-US" sz="2800"/>
              <a:t>Finding the YTM requires trial and error if you do not have a financial calculator and is similar to the process for finding r with an annuity</a:t>
            </a:r>
          </a:p>
          <a:p>
            <a:pPr>
              <a:lnSpc>
                <a:spcPct val="90000"/>
              </a:lnSpc>
            </a:pPr>
            <a:r>
              <a:rPr lang="en-US" sz="2800"/>
              <a:t>If you have a financial calculator, enter N, PV, PMT, and FV, remembering the sign convention (PMT and FV need to have the same sign, PV the opposite sign)</a:t>
            </a:r>
          </a:p>
        </p:txBody>
      </p:sp>
      <p:sp>
        <p:nvSpPr>
          <p:cNvPr id="6" name="Slide Number Placeholder 5"/>
          <p:cNvSpPr>
            <a:spLocks noGrp="1"/>
          </p:cNvSpPr>
          <p:nvPr>
            <p:ph type="sldNum" sz="quarter" idx="12"/>
          </p:nvPr>
        </p:nvSpPr>
        <p:spPr/>
        <p:txBody>
          <a:bodyPr/>
          <a:lstStyle/>
          <a:p>
            <a:fld id="{D788D2F5-CDB5-4873-B9C4-43C10E2AEE2F}" type="slidenum">
              <a:rPr lang="en-US"/>
              <a:pPr/>
              <a:t>12</a:t>
            </a:fld>
            <a:endParaRPr lang="en-US"/>
          </a:p>
        </p:txBody>
      </p:sp>
      <p:sp>
        <p:nvSpPr>
          <p:cNvPr id="23554" name="Rectangle 2"/>
          <p:cNvSpPr>
            <a:spLocks noGrp="1" noChangeArrowheads="1"/>
          </p:cNvSpPr>
          <p:nvPr>
            <p:ph type="title"/>
          </p:nvPr>
        </p:nvSpPr>
        <p:spPr/>
        <p:txBody>
          <a:bodyPr/>
          <a:lstStyle/>
          <a:p>
            <a:r>
              <a:rPr lang="en-US"/>
              <a:t>Computing Yield-to-maturity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EB63117-5B2D-458E-9BB5-6DDA0A91FDE9}" type="slidenum">
              <a:rPr lang="en-US"/>
              <a:pPr/>
              <a:t>13</a:t>
            </a:fld>
            <a:endParaRPr lang="en-US"/>
          </a:p>
        </p:txBody>
      </p:sp>
      <p:sp>
        <p:nvSpPr>
          <p:cNvPr id="27650" name="Rectangle 2"/>
          <p:cNvSpPr>
            <a:spLocks noGrp="1" noChangeArrowheads="1"/>
          </p:cNvSpPr>
          <p:nvPr>
            <p:ph type="title"/>
          </p:nvPr>
        </p:nvSpPr>
        <p:spPr/>
        <p:txBody>
          <a:bodyPr/>
          <a:lstStyle/>
          <a:p>
            <a:r>
              <a:rPr lang="en-US"/>
              <a:t>Table 7.1</a:t>
            </a:r>
          </a:p>
        </p:txBody>
      </p:sp>
      <p:pic>
        <p:nvPicPr>
          <p:cNvPr id="27654" name="Picture 6" descr="ros91585_tb0701"/>
          <p:cNvPicPr>
            <a:picLocks noChangeAspect="1" noChangeArrowheads="1"/>
          </p:cNvPicPr>
          <p:nvPr/>
        </p:nvPicPr>
        <p:blipFill>
          <a:blip r:embed="rId2" cstate="print"/>
          <a:srcRect l="30000"/>
          <a:stretch>
            <a:fillRect/>
          </a:stretch>
        </p:blipFill>
        <p:spPr bwMode="auto">
          <a:xfrm>
            <a:off x="1066800" y="2209800"/>
            <a:ext cx="7669213" cy="318135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95B69DDD-04CD-40BB-B35C-0834DC6812E2}" type="slidenum">
              <a:rPr lang="en-US"/>
              <a:pPr/>
              <a:t>14</a:t>
            </a:fld>
            <a:endParaRPr lang="en-US"/>
          </a:p>
        </p:txBody>
      </p:sp>
      <p:sp>
        <p:nvSpPr>
          <p:cNvPr id="74755" name="Rectangle 3"/>
          <p:cNvSpPr>
            <a:spLocks noGrp="1" noChangeArrowheads="1"/>
          </p:cNvSpPr>
          <p:nvPr>
            <p:ph type="body" idx="1"/>
          </p:nvPr>
        </p:nvSpPr>
        <p:spPr/>
        <p:txBody>
          <a:bodyPr lIns="98764" tIns="49382" rIns="98764" bIns="49382"/>
          <a:lstStyle/>
          <a:p>
            <a:r>
              <a:rPr lang="en-US"/>
              <a:t>What is the YTM of a bond with a coupon rate of 8% (paid annually) that matures in 5 years and priced today at 924.18?</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YTM is also the rate of return that you will receive by holding the bond till maturity. (Important dichotomy, the interest rate that I pay for a loan, is the rate of return the bank earns by lending the money to me).</a:t>
            </a:r>
          </a:p>
          <a:p>
            <a:pPr>
              <a:buNone/>
            </a:pPr>
            <a:r>
              <a:rPr lang="en-US" b="1" dirty="0" smtClean="0"/>
              <a:t> </a:t>
            </a:r>
            <a:endParaRPr lang="en-US" dirty="0" smtClean="0"/>
          </a:p>
          <a:p>
            <a:r>
              <a:rPr lang="en-US" dirty="0" smtClean="0"/>
              <a:t>But what if you wanted to hold this bond for only one year … now how would you calculate your return? Suppose in the previous example, you sell the bond after a year for 920$.</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6675EB34-5682-4FD6-AA16-43C8F69C28C7}" type="slidenum">
              <a:rPr lang="en-US" smtClean="0"/>
              <a:pPr/>
              <a:t>15</a:t>
            </a:fld>
            <a:endParaRPr lang="en-US" dirty="0"/>
          </a:p>
        </p:txBody>
      </p:sp>
      <p:sp>
        <p:nvSpPr>
          <p:cNvPr id="4" name="Title 3"/>
          <p:cNvSpPr>
            <a:spLocks noGrp="1"/>
          </p:cNvSpPr>
          <p:nvPr>
            <p:ph type="title"/>
          </p:nvPr>
        </p:nvSpPr>
        <p:spPr/>
        <p:txBody>
          <a:bodyPr>
            <a:normAutofit fontScale="90000"/>
          </a:bodyPr>
          <a:lstStyle/>
          <a:p>
            <a:r>
              <a:rPr lang="en-US" dirty="0" smtClean="0"/>
              <a:t>YTM and Rate of Return</a:t>
            </a:r>
            <a:br>
              <a:rPr lang="en-US"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b="1" dirty="0" smtClean="0"/>
              <a:t> </a:t>
            </a:r>
            <a:endParaRPr lang="en-US" dirty="0" smtClean="0"/>
          </a:p>
          <a:p>
            <a:r>
              <a:rPr lang="en-US" dirty="0" smtClean="0"/>
              <a:t>Now suppose in the previous example, you sell the bond after a year and the YTM of similar bonds is still 10%. What is your rate of return?</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6675EB34-5682-4FD6-AA16-43C8F69C28C7}" type="slidenum">
              <a:rPr lang="en-US" smtClean="0"/>
              <a:pPr/>
              <a:t>16</a:t>
            </a:fld>
            <a:endParaRPr lang="en-US" dirty="0"/>
          </a:p>
        </p:txBody>
      </p:sp>
      <p:sp>
        <p:nvSpPr>
          <p:cNvPr id="4" name="Title 3"/>
          <p:cNvSpPr>
            <a:spLocks noGrp="1"/>
          </p:cNvSpPr>
          <p:nvPr>
            <p:ph type="title"/>
          </p:nvPr>
        </p:nvSpPr>
        <p:spPr/>
        <p:txBody>
          <a:bodyPr>
            <a:normAutofit fontScale="90000"/>
          </a:bodyPr>
          <a:lstStyle/>
          <a:p>
            <a:r>
              <a:rPr lang="en-US" dirty="0" smtClean="0"/>
              <a:t>YTM and Rate of Return</a:t>
            </a:r>
            <a:br>
              <a:rPr lang="en-US"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The rules with respect to rate of return and YTM are: </a:t>
            </a:r>
          </a:p>
          <a:p>
            <a:pPr marL="624078" indent="-514350">
              <a:buFont typeface="+mj-lt"/>
              <a:buAutoNum type="arabicPeriod"/>
            </a:pPr>
            <a:r>
              <a:rPr lang="en-US" dirty="0" smtClean="0"/>
              <a:t>If interest rates do not change, the rate of return on the bond is equal to the yield to maturity.</a:t>
            </a:r>
          </a:p>
          <a:p>
            <a:pPr marL="624078" indent="-514350">
              <a:buFont typeface="+mj-lt"/>
              <a:buAutoNum type="arabicPeriod"/>
            </a:pPr>
            <a:r>
              <a:rPr lang="en-US" dirty="0" smtClean="0"/>
              <a:t>If interest rates increase, then the rate of return will be less than the yield to maturity.</a:t>
            </a:r>
          </a:p>
          <a:p>
            <a:pPr marL="624078" indent="-514350">
              <a:buFont typeface="+mj-lt"/>
              <a:buAutoNum type="arabicPeriod"/>
            </a:pPr>
            <a:r>
              <a:rPr lang="en-US" dirty="0" smtClean="0"/>
              <a:t>If interest rates decrease, then the rate of return will be more than the yield to maturity</a:t>
            </a:r>
          </a:p>
          <a:p>
            <a:pPr>
              <a:buNone/>
            </a:pPr>
            <a:endParaRPr lang="en-US" u="sng" dirty="0"/>
          </a:p>
        </p:txBody>
      </p:sp>
      <p:sp>
        <p:nvSpPr>
          <p:cNvPr id="3" name="Slide Number Placeholder 2"/>
          <p:cNvSpPr>
            <a:spLocks noGrp="1"/>
          </p:cNvSpPr>
          <p:nvPr>
            <p:ph type="sldNum" sz="quarter" idx="12"/>
          </p:nvPr>
        </p:nvSpPr>
        <p:spPr/>
        <p:txBody>
          <a:bodyPr/>
          <a:lstStyle/>
          <a:p>
            <a:fld id="{6675EB34-5682-4FD6-AA16-43C8F69C28C7}" type="slidenum">
              <a:rPr lang="en-US" smtClean="0"/>
              <a:pPr/>
              <a:t>17</a:t>
            </a:fld>
            <a:endParaRPr lang="en-US" dirty="0"/>
          </a:p>
        </p:txBody>
      </p:sp>
      <p:sp>
        <p:nvSpPr>
          <p:cNvPr id="4" name="Title 3"/>
          <p:cNvSpPr>
            <a:spLocks noGrp="1"/>
          </p:cNvSpPr>
          <p:nvPr>
            <p:ph type="title"/>
          </p:nvPr>
        </p:nvSpPr>
        <p:spPr/>
        <p:txBody>
          <a:bodyPr/>
          <a:lstStyle/>
          <a:p>
            <a:r>
              <a:rPr lang="en-US" dirty="0" smtClean="0"/>
              <a:t>YTM and Rate of Return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815975" y="1295400"/>
            <a:ext cx="8020050" cy="4530725"/>
          </a:xfrm>
        </p:spPr>
        <p:txBody>
          <a:bodyPr/>
          <a:lstStyle/>
          <a:p>
            <a:pPr>
              <a:buNone/>
            </a:pPr>
            <a:r>
              <a:rPr lang="en-US" sz="2600" dirty="0" smtClean="0"/>
              <a:t>	Price </a:t>
            </a:r>
            <a:r>
              <a:rPr lang="en-US" sz="2600" dirty="0"/>
              <a:t>Risk</a:t>
            </a:r>
          </a:p>
          <a:p>
            <a:pPr lvl="1"/>
            <a:r>
              <a:rPr lang="en-US" sz="2000" dirty="0"/>
              <a:t>Change in price due to changes in interest rates</a:t>
            </a:r>
          </a:p>
          <a:p>
            <a:pPr lvl="1"/>
            <a:r>
              <a:rPr lang="en-US" sz="2000" dirty="0"/>
              <a:t>Long-term bonds have more price risk than short-term bonds</a:t>
            </a:r>
          </a:p>
          <a:p>
            <a:pPr lvl="1"/>
            <a:r>
              <a:rPr lang="en-US" sz="2000" dirty="0"/>
              <a:t>Low coupon rate bonds have more price risk than high coupon rate </a:t>
            </a:r>
            <a:r>
              <a:rPr lang="en-US" sz="2000" dirty="0" smtClean="0"/>
              <a:t>bonds</a:t>
            </a:r>
            <a:endParaRPr lang="en-US" sz="2000" dirty="0"/>
          </a:p>
        </p:txBody>
      </p:sp>
      <p:sp>
        <p:nvSpPr>
          <p:cNvPr id="6" name="Slide Number Placeholder 5"/>
          <p:cNvSpPr>
            <a:spLocks noGrp="1"/>
          </p:cNvSpPr>
          <p:nvPr>
            <p:ph type="sldNum" sz="quarter" idx="12"/>
          </p:nvPr>
        </p:nvSpPr>
        <p:spPr/>
        <p:txBody>
          <a:bodyPr/>
          <a:lstStyle/>
          <a:p>
            <a:fld id="{9C4B8C2F-0C59-4C86-AC90-9FD508F36A05}" type="slidenum">
              <a:rPr lang="en-US"/>
              <a:pPr/>
              <a:t>18</a:t>
            </a:fld>
            <a:endParaRPr lang="en-US"/>
          </a:p>
        </p:txBody>
      </p:sp>
      <p:sp>
        <p:nvSpPr>
          <p:cNvPr id="18434" name="Rectangle 2"/>
          <p:cNvSpPr>
            <a:spLocks noGrp="1" noChangeArrowheads="1"/>
          </p:cNvSpPr>
          <p:nvPr>
            <p:ph type="title"/>
          </p:nvPr>
        </p:nvSpPr>
        <p:spPr/>
        <p:txBody>
          <a:bodyPr/>
          <a:lstStyle/>
          <a:p>
            <a:r>
              <a:rPr lang="en-US"/>
              <a:t>Interest Rate Risk</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815975" y="1447800"/>
            <a:ext cx="8020050" cy="4530725"/>
          </a:xfrm>
        </p:spPr>
        <p:txBody>
          <a:bodyPr/>
          <a:lstStyle/>
          <a:p>
            <a:r>
              <a:rPr lang="en-US" sz="2600" dirty="0"/>
              <a:t>Know the important bond features and bond types</a:t>
            </a:r>
          </a:p>
          <a:p>
            <a:r>
              <a:rPr lang="en-US" sz="2600" dirty="0"/>
              <a:t>Understand bond values and why they fluctuate</a:t>
            </a:r>
          </a:p>
          <a:p>
            <a:r>
              <a:rPr lang="en-US" sz="2600" dirty="0"/>
              <a:t>Understand bond ratings and what they mean</a:t>
            </a:r>
          </a:p>
          <a:p>
            <a:r>
              <a:rPr lang="en-US" sz="2600" dirty="0"/>
              <a:t>Understand the impact of inflation on interest rates</a:t>
            </a:r>
          </a:p>
          <a:p>
            <a:r>
              <a:rPr lang="en-US" sz="2600" dirty="0"/>
              <a:t>Understand the term structure of interest rates and the determinants of bond yields</a:t>
            </a:r>
          </a:p>
        </p:txBody>
      </p:sp>
      <p:sp>
        <p:nvSpPr>
          <p:cNvPr id="6" name="Slide Number Placeholder 5"/>
          <p:cNvSpPr>
            <a:spLocks noGrp="1"/>
          </p:cNvSpPr>
          <p:nvPr>
            <p:ph type="sldNum" sz="quarter" idx="12"/>
          </p:nvPr>
        </p:nvSpPr>
        <p:spPr/>
        <p:txBody>
          <a:bodyPr/>
          <a:lstStyle/>
          <a:p>
            <a:fld id="{F797F2B9-2A91-455E-B912-058FE2E3949A}" type="slidenum">
              <a:rPr lang="en-US"/>
              <a:pPr/>
              <a:t>1</a:t>
            </a:fld>
            <a:endParaRPr lang="en-US" dirty="0"/>
          </a:p>
        </p:txBody>
      </p:sp>
      <p:sp>
        <p:nvSpPr>
          <p:cNvPr id="2050" name="Rectangle 2"/>
          <p:cNvSpPr>
            <a:spLocks noGrp="1" noChangeArrowheads="1"/>
          </p:cNvSpPr>
          <p:nvPr>
            <p:ph type="title"/>
          </p:nvPr>
        </p:nvSpPr>
        <p:spPr/>
        <p:txBody>
          <a:bodyPr/>
          <a:lstStyle/>
          <a:p>
            <a:r>
              <a:rPr lang="en-US" dirty="0"/>
              <a:t>Key Concepts and Skills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51">
                                            <p:txEl>
                                              <p:pRg st="1" end="1"/>
                                            </p:txEl>
                                          </p:spTgt>
                                        </p:tgtEl>
                                        <p:attrNameLst>
                                          <p:attrName>style.visibility</p:attrName>
                                        </p:attrNameLst>
                                      </p:cBhvr>
                                      <p:to>
                                        <p:strVal val="visible"/>
                                      </p:to>
                                    </p:set>
                                    <p:anim calcmode="lin" valueType="num">
                                      <p:cBhvr additive="base">
                                        <p:cTn id="13"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51">
                                            <p:txEl>
                                              <p:pRg st="2" end="2"/>
                                            </p:txEl>
                                          </p:spTgt>
                                        </p:tgtEl>
                                        <p:attrNameLst>
                                          <p:attrName>style.visibility</p:attrName>
                                        </p:attrNameLst>
                                      </p:cBhvr>
                                      <p:to>
                                        <p:strVal val="visible"/>
                                      </p:to>
                                    </p:set>
                                    <p:anim calcmode="lin" valueType="num">
                                      <p:cBhvr additive="base">
                                        <p:cTn id="19"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51">
                                            <p:txEl>
                                              <p:pRg st="3" end="3"/>
                                            </p:txEl>
                                          </p:spTgt>
                                        </p:tgtEl>
                                        <p:attrNameLst>
                                          <p:attrName>style.visibility</p:attrName>
                                        </p:attrNameLst>
                                      </p:cBhvr>
                                      <p:to>
                                        <p:strVal val="visible"/>
                                      </p:to>
                                    </p:set>
                                    <p:anim calcmode="lin" valueType="num">
                                      <p:cBhvr additive="base">
                                        <p:cTn id="25" dur="500" fill="hold"/>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51">
                                            <p:txEl>
                                              <p:pRg st="4" end="4"/>
                                            </p:txEl>
                                          </p:spTgt>
                                        </p:tgtEl>
                                        <p:attrNameLst>
                                          <p:attrName>style.visibility</p:attrName>
                                        </p:attrNameLst>
                                      </p:cBhvr>
                                      <p:to>
                                        <p:strVal val="visible"/>
                                      </p:to>
                                    </p:set>
                                    <p:anim calcmode="lin" valueType="num">
                                      <p:cBhvr additive="base">
                                        <p:cTn id="31" dur="500" fill="hold"/>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D3AA968-1143-41C3-8C8A-8279476BA5C1}" type="slidenum">
              <a:rPr lang="en-US"/>
              <a:pPr/>
              <a:t>19</a:t>
            </a:fld>
            <a:endParaRPr lang="en-US"/>
          </a:p>
        </p:txBody>
      </p:sp>
      <p:sp>
        <p:nvSpPr>
          <p:cNvPr id="19458" name="Rectangle 2"/>
          <p:cNvSpPr>
            <a:spLocks noGrp="1" noChangeArrowheads="1"/>
          </p:cNvSpPr>
          <p:nvPr>
            <p:ph type="title"/>
          </p:nvPr>
        </p:nvSpPr>
        <p:spPr/>
        <p:txBody>
          <a:bodyPr/>
          <a:lstStyle/>
          <a:p>
            <a:r>
              <a:rPr lang="en-US"/>
              <a:t>Figure 7.2</a:t>
            </a:r>
          </a:p>
        </p:txBody>
      </p:sp>
      <p:pic>
        <p:nvPicPr>
          <p:cNvPr id="19462" name="Picture 6" descr="ros91585_0702"/>
          <p:cNvPicPr>
            <a:picLocks noChangeAspect="1" noChangeArrowheads="1"/>
          </p:cNvPicPr>
          <p:nvPr/>
        </p:nvPicPr>
        <p:blipFill>
          <a:blip r:embed="rId2" cstate="print"/>
          <a:srcRect r="30881"/>
          <a:stretch>
            <a:fillRect/>
          </a:stretch>
        </p:blipFill>
        <p:spPr bwMode="auto">
          <a:xfrm>
            <a:off x="1905000" y="1295400"/>
            <a:ext cx="5867400" cy="5259388"/>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13AF6317-7694-4999-B812-2BA7B27D2238}" type="slidenum">
              <a:rPr lang="en-US"/>
              <a:pPr/>
              <a:t>20</a:t>
            </a:fld>
            <a:endParaRPr lang="en-US"/>
          </a:p>
        </p:txBody>
      </p:sp>
      <p:sp>
        <p:nvSpPr>
          <p:cNvPr id="58370" name="Rectangle 2"/>
          <p:cNvSpPr>
            <a:spLocks noGrp="1" noChangeArrowheads="1"/>
          </p:cNvSpPr>
          <p:nvPr>
            <p:ph type="title"/>
          </p:nvPr>
        </p:nvSpPr>
        <p:spPr/>
        <p:txBody>
          <a:bodyPr lIns="98764" tIns="49382" rIns="98764" bIns="49382"/>
          <a:lstStyle/>
          <a:p>
            <a:r>
              <a:rPr lang="en-US"/>
              <a:t>Bond Prices and Yields</a:t>
            </a:r>
            <a:endParaRPr lang="en-CA"/>
          </a:p>
        </p:txBody>
      </p:sp>
      <p:sp>
        <p:nvSpPr>
          <p:cNvPr id="58371" name="Rectangle 3"/>
          <p:cNvSpPr>
            <a:spLocks noGrp="1" noChangeArrowheads="1"/>
          </p:cNvSpPr>
          <p:nvPr>
            <p:ph type="body" idx="1"/>
          </p:nvPr>
        </p:nvSpPr>
        <p:spPr/>
        <p:txBody>
          <a:bodyPr lIns="98764" tIns="49382" rIns="98764" bIns="49382"/>
          <a:lstStyle/>
          <a:p>
            <a:pPr marL="186898" indent="-186898" defTabSz="987643"/>
            <a:r>
              <a:rPr lang="en-US" sz="2200" dirty="0"/>
              <a:t>Interest Rate Risk</a:t>
            </a:r>
          </a:p>
          <a:p>
            <a:pPr marL="675576" lvl="1" indent="-365223" defTabSz="987643">
              <a:buClr>
                <a:schemeClr val="tx2"/>
              </a:buClr>
            </a:pPr>
            <a:r>
              <a:rPr lang="en-US" sz="2600" dirty="0"/>
              <a:t>Which bond would you rather own, the 30 year or the 3 year, if you expected interest rates to go </a:t>
            </a:r>
            <a:r>
              <a:rPr lang="en-US" sz="2600" dirty="0" smtClean="0"/>
              <a:t>down?</a:t>
            </a:r>
            <a:endParaRPr lang="en-US" sz="2600" dirty="0"/>
          </a:p>
          <a:p>
            <a:pPr marL="1045942" lvl="2" indent="-246911" defTabSz="987643">
              <a:buClr>
                <a:schemeClr val="tx2"/>
              </a:buClr>
              <a:buSzPct val="75000"/>
            </a:pPr>
            <a:r>
              <a:rPr lang="en-US" sz="2600" dirty="0"/>
              <a:t>Why?</a:t>
            </a:r>
          </a:p>
          <a:p>
            <a:pPr marL="675576" lvl="1" indent="-365223" defTabSz="987643">
              <a:buClr>
                <a:schemeClr val="tx2"/>
              </a:buClr>
            </a:pPr>
            <a:r>
              <a:rPr lang="en-US" sz="2600" dirty="0"/>
              <a:t>Which bond would you rather own, the 30 year or the 3 year, if you expected interest rates to go </a:t>
            </a:r>
            <a:r>
              <a:rPr lang="en-US" sz="2600" dirty="0" smtClean="0"/>
              <a:t>up?</a:t>
            </a:r>
            <a:endParaRPr lang="en-US" sz="2600" dirty="0"/>
          </a:p>
          <a:p>
            <a:pPr marL="1045942" lvl="2" indent="-246911" defTabSz="987643">
              <a:buClr>
                <a:schemeClr val="tx2"/>
              </a:buClr>
              <a:buSzPct val="75000"/>
            </a:pPr>
            <a:r>
              <a:rPr lang="en-US" sz="2600" dirty="0"/>
              <a:t>Why?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8371">
                                            <p:txEl>
                                              <p:pRg st="3" end="3"/>
                                            </p:txEl>
                                          </p:spTgt>
                                        </p:tgtEl>
                                        <p:attrNameLst>
                                          <p:attrName>style.visibility</p:attrName>
                                        </p:attrNameLst>
                                      </p:cBhvr>
                                      <p:to>
                                        <p:strVal val="visible"/>
                                      </p:to>
                                    </p:set>
                                    <p:anim calcmode="lin" valueType="num">
                                      <p:cBhvr additive="base">
                                        <p:cTn id="7" dur="5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8371">
                                            <p:txEl>
                                              <p:pRg st="4" end="4"/>
                                            </p:txEl>
                                          </p:spTgt>
                                        </p:tgtEl>
                                        <p:attrNameLst>
                                          <p:attrName>style.visibility</p:attrName>
                                        </p:attrNameLst>
                                      </p:cBhvr>
                                      <p:to>
                                        <p:strVal val="visible"/>
                                      </p:to>
                                    </p:set>
                                    <p:anim calcmode="lin" valueType="num">
                                      <p:cBhvr additive="base">
                                        <p:cTn id="11" dur="500" fill="hold"/>
                                        <p:tgtEl>
                                          <p:spTgt spid="58371">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83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p:txBody>
          <a:bodyPr/>
          <a:lstStyle/>
          <a:p>
            <a:r>
              <a:rPr lang="en-US" sz="2800" dirty="0"/>
              <a:t>Consider a bond with a 10% annual coupon rate, 15 years to maturity and a par value of $1,000. The current price is $928.09.</a:t>
            </a:r>
          </a:p>
          <a:p>
            <a:pPr lvl="1"/>
            <a:r>
              <a:rPr lang="en-US" sz="2400" dirty="0"/>
              <a:t>Will the yield be more or less than 10</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03971A2C-95EC-4368-9909-29291FA9AD34}" type="slidenum">
              <a:rPr lang="en-US"/>
              <a:pPr/>
              <a:t>21</a:t>
            </a:fld>
            <a:endParaRPr lang="en-US"/>
          </a:p>
        </p:txBody>
      </p:sp>
      <p:sp>
        <p:nvSpPr>
          <p:cNvPr id="24578" name="Rectangle 2"/>
          <p:cNvSpPr>
            <a:spLocks noGrp="1" noChangeArrowheads="1"/>
          </p:cNvSpPr>
          <p:nvPr>
            <p:ph type="title"/>
          </p:nvPr>
        </p:nvSpPr>
        <p:spPr/>
        <p:txBody>
          <a:bodyPr/>
          <a:lstStyle/>
          <a:p>
            <a:r>
              <a:rPr lang="en-US"/>
              <a:t>YTM with Annual Coupons</a:t>
            </a:r>
          </a:p>
        </p:txBody>
      </p:sp>
      <p:graphicFrame>
        <p:nvGraphicFramePr>
          <p:cNvPr id="5" name="Object 4"/>
          <p:cNvGraphicFramePr>
            <a:graphicFrameLocks noChangeAspect="1"/>
          </p:cNvGraphicFramePr>
          <p:nvPr/>
        </p:nvGraphicFramePr>
        <p:xfrm>
          <a:off x="3886200" y="3733800"/>
          <a:ext cx="1902177" cy="1604962"/>
        </p:xfrm>
        <a:graphic>
          <a:graphicData uri="http://schemas.openxmlformats.org/presentationml/2006/ole">
            <p:oleObj spid="_x0000_s147457" name="Worksheet" showAsIcon="1" r:id="rId4" imgW="914400" imgH="771480" progId="Excel.Sheet.12">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a:lnSpc>
                <a:spcPct val="90000"/>
              </a:lnSpc>
            </a:pPr>
            <a:r>
              <a:rPr lang="en-US" sz="2800" dirty="0"/>
              <a:t>Suppose a bond with a 10% coupon rate and semiannual coupons, has a face value of $</a:t>
            </a:r>
            <a:r>
              <a:rPr lang="en-US" sz="2800" dirty="0" smtClean="0"/>
              <a:t>1,000 and 20 </a:t>
            </a:r>
            <a:r>
              <a:rPr lang="en-US" sz="2800" dirty="0"/>
              <a:t>years to maturity and is selling for $1,197.93.</a:t>
            </a:r>
          </a:p>
          <a:p>
            <a:pPr lvl="1">
              <a:lnSpc>
                <a:spcPct val="90000"/>
              </a:lnSpc>
            </a:pPr>
            <a:r>
              <a:rPr lang="en-US" sz="2400" dirty="0"/>
              <a:t>Is the YTM more or less than 10%?</a:t>
            </a:r>
          </a:p>
          <a:p>
            <a:pPr lvl="1">
              <a:lnSpc>
                <a:spcPct val="90000"/>
              </a:lnSpc>
            </a:pPr>
            <a:r>
              <a:rPr lang="en-US" sz="2400" dirty="0"/>
              <a:t>What is the semiannual coupon payment?</a:t>
            </a:r>
          </a:p>
          <a:p>
            <a:pPr lvl="1">
              <a:lnSpc>
                <a:spcPct val="90000"/>
              </a:lnSpc>
            </a:pPr>
            <a:r>
              <a:rPr lang="en-US" sz="2400" dirty="0"/>
              <a:t>How many periods are there?</a:t>
            </a:r>
          </a:p>
          <a:p>
            <a:pPr>
              <a:lnSpc>
                <a:spcPct val="90000"/>
              </a:lnSpc>
            </a:pPr>
            <a:endParaRPr lang="en-US" sz="2800" dirty="0"/>
          </a:p>
        </p:txBody>
      </p:sp>
      <p:sp>
        <p:nvSpPr>
          <p:cNvPr id="6" name="Slide Number Placeholder 5"/>
          <p:cNvSpPr>
            <a:spLocks noGrp="1"/>
          </p:cNvSpPr>
          <p:nvPr>
            <p:ph type="sldNum" sz="quarter" idx="12"/>
          </p:nvPr>
        </p:nvSpPr>
        <p:spPr/>
        <p:txBody>
          <a:bodyPr/>
          <a:lstStyle/>
          <a:p>
            <a:fld id="{77FF4029-4FDC-4360-8678-81B5C947C0C5}" type="slidenum">
              <a:rPr lang="en-US"/>
              <a:pPr/>
              <a:t>22</a:t>
            </a:fld>
            <a:endParaRPr lang="en-US"/>
          </a:p>
        </p:txBody>
      </p:sp>
      <p:sp>
        <p:nvSpPr>
          <p:cNvPr id="26626" name="Rectangle 2"/>
          <p:cNvSpPr>
            <a:spLocks noGrp="1" noChangeArrowheads="1"/>
          </p:cNvSpPr>
          <p:nvPr>
            <p:ph type="title"/>
          </p:nvPr>
        </p:nvSpPr>
        <p:spPr/>
        <p:txBody>
          <a:bodyPr/>
          <a:lstStyle/>
          <a:p>
            <a:r>
              <a:rPr lang="en-US"/>
              <a:t>YTM with Semiannual Coupons</a:t>
            </a:r>
          </a:p>
        </p:txBody>
      </p:sp>
      <p:graphicFrame>
        <p:nvGraphicFramePr>
          <p:cNvPr id="5" name="Object 4"/>
          <p:cNvGraphicFramePr>
            <a:graphicFrameLocks noChangeAspect="1"/>
          </p:cNvGraphicFramePr>
          <p:nvPr/>
        </p:nvGraphicFramePr>
        <p:xfrm>
          <a:off x="4038599" y="4572000"/>
          <a:ext cx="1354667" cy="1143000"/>
        </p:xfrm>
        <a:graphic>
          <a:graphicData uri="http://schemas.openxmlformats.org/presentationml/2006/ole">
            <p:oleObj spid="_x0000_s145410" name="Worksheet" showAsIcon="1" r:id="rId4" imgW="914400" imgH="771480" progId="Excel.Sheet.1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xEl>
                                              <p:pRg st="2" end="2"/>
                                            </p:txEl>
                                          </p:spTgt>
                                        </p:tgtEl>
                                        <p:attrNameLst>
                                          <p:attrName>style.visibility</p:attrName>
                                        </p:attrNameLst>
                                      </p:cBhvr>
                                      <p:to>
                                        <p:strVal val="visible"/>
                                      </p:to>
                                    </p:set>
                                    <p:anim calcmode="lin" valueType="num">
                                      <p:cBhvr additive="base">
                                        <p:cTn id="7"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7">
                                            <p:txEl>
                                              <p:pRg st="3" end="3"/>
                                            </p:txEl>
                                          </p:spTgt>
                                        </p:tgtEl>
                                        <p:attrNameLst>
                                          <p:attrName>style.visibility</p:attrName>
                                        </p:attrNameLst>
                                      </p:cBhvr>
                                      <p:to>
                                        <p:strVal val="visible"/>
                                      </p:to>
                                    </p:set>
                                    <p:anim calcmode="lin" valueType="num">
                                      <p:cBhvr additive="base">
                                        <p:cTn id="13"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6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idx="1"/>
          </p:nvPr>
        </p:nvSpPr>
        <p:spPr/>
        <p:txBody>
          <a:bodyPr/>
          <a:lstStyle/>
          <a:p>
            <a:pPr>
              <a:lnSpc>
                <a:spcPct val="80000"/>
              </a:lnSpc>
            </a:pPr>
            <a:r>
              <a:rPr lang="en-US" sz="2400" dirty="0"/>
              <a:t>Current Yield = annual coupon / price</a:t>
            </a:r>
          </a:p>
          <a:p>
            <a:pPr>
              <a:lnSpc>
                <a:spcPct val="80000"/>
              </a:lnSpc>
            </a:pPr>
            <a:r>
              <a:rPr lang="en-US" sz="2400" dirty="0"/>
              <a:t>Yield to maturity = current yield + capital gains yield</a:t>
            </a:r>
          </a:p>
          <a:p>
            <a:pPr>
              <a:lnSpc>
                <a:spcPct val="80000"/>
              </a:lnSpc>
            </a:pPr>
            <a:r>
              <a:rPr lang="en-US" sz="2400" dirty="0"/>
              <a:t>Example: 10% coupon bond, with semiannual coupons, face value of 1,000, 20 years to maturity, $1,197.93 </a:t>
            </a:r>
            <a:r>
              <a:rPr lang="en-US" sz="2400" dirty="0" smtClean="0"/>
              <a:t>price.</a:t>
            </a:r>
            <a:endParaRPr lang="en-US" sz="2400" dirty="0"/>
          </a:p>
        </p:txBody>
      </p:sp>
      <p:sp>
        <p:nvSpPr>
          <p:cNvPr id="6" name="Slide Number Placeholder 5"/>
          <p:cNvSpPr>
            <a:spLocks noGrp="1"/>
          </p:cNvSpPr>
          <p:nvPr>
            <p:ph type="sldNum" sz="quarter" idx="12"/>
          </p:nvPr>
        </p:nvSpPr>
        <p:spPr/>
        <p:txBody>
          <a:bodyPr/>
          <a:lstStyle/>
          <a:p>
            <a:fld id="{17173601-C4C5-4F4E-BF97-EE15A79B8B0E}" type="slidenum">
              <a:rPr lang="en-US"/>
              <a:pPr/>
              <a:t>23</a:t>
            </a:fld>
            <a:endParaRPr lang="en-US"/>
          </a:p>
        </p:txBody>
      </p:sp>
      <p:sp>
        <p:nvSpPr>
          <p:cNvPr id="88066" name="Rectangle 2"/>
          <p:cNvSpPr>
            <a:spLocks noGrp="1" noChangeArrowheads="1"/>
          </p:cNvSpPr>
          <p:nvPr>
            <p:ph type="title"/>
          </p:nvPr>
        </p:nvSpPr>
        <p:spPr/>
        <p:txBody>
          <a:bodyPr>
            <a:normAutofit fontScale="90000"/>
          </a:bodyPr>
          <a:lstStyle/>
          <a:p>
            <a:r>
              <a:rPr lang="en-US" sz="4000"/>
              <a:t>Current Yield vs. Yield to Maturity</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idx="1"/>
          </p:nvPr>
        </p:nvSpPr>
        <p:spPr/>
        <p:txBody>
          <a:bodyPr/>
          <a:lstStyle/>
          <a:p>
            <a:r>
              <a:rPr lang="en-US" sz="2800"/>
              <a:t>Bonds of similar risk (and maturity) will be priced to yield about the same return, regardless of the coupon rate</a:t>
            </a:r>
          </a:p>
          <a:p>
            <a:r>
              <a:rPr lang="en-US" sz="2800"/>
              <a:t>If you know the price of one bond, you can estimate its YTM and use that to find the price of the second bond</a:t>
            </a:r>
          </a:p>
          <a:p>
            <a:r>
              <a:rPr lang="en-US" sz="2800"/>
              <a:t>This is a useful concept that can be transferred to valuing assets other than bonds</a:t>
            </a:r>
          </a:p>
          <a:p>
            <a:endParaRPr lang="en-US" sz="2800"/>
          </a:p>
        </p:txBody>
      </p:sp>
      <p:sp>
        <p:nvSpPr>
          <p:cNvPr id="6" name="Slide Number Placeholder 5"/>
          <p:cNvSpPr>
            <a:spLocks noGrp="1"/>
          </p:cNvSpPr>
          <p:nvPr>
            <p:ph type="sldNum" sz="quarter" idx="12"/>
          </p:nvPr>
        </p:nvSpPr>
        <p:spPr/>
        <p:txBody>
          <a:bodyPr/>
          <a:lstStyle/>
          <a:p>
            <a:fld id="{9B66E3B0-173D-471D-A0CD-D6688649A545}" type="slidenum">
              <a:rPr lang="en-US"/>
              <a:pPr/>
              <a:t>24</a:t>
            </a:fld>
            <a:endParaRPr lang="en-US"/>
          </a:p>
        </p:txBody>
      </p:sp>
      <p:sp>
        <p:nvSpPr>
          <p:cNvPr id="72706" name="Rectangle 2"/>
          <p:cNvSpPr>
            <a:spLocks noGrp="1" noChangeArrowheads="1"/>
          </p:cNvSpPr>
          <p:nvPr>
            <p:ph type="title"/>
          </p:nvPr>
        </p:nvSpPr>
        <p:spPr/>
        <p:txBody>
          <a:bodyPr/>
          <a:lstStyle/>
          <a:p>
            <a:r>
              <a:rPr lang="en-US"/>
              <a:t>Bond Pricing Theorems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idx="1"/>
          </p:nvPr>
        </p:nvSpPr>
        <p:spPr>
          <a:xfrm>
            <a:off x="914400" y="1600200"/>
            <a:ext cx="8001000" cy="4495800"/>
          </a:xfrm>
        </p:spPr>
        <p:txBody>
          <a:bodyPr/>
          <a:lstStyle/>
          <a:p>
            <a:pPr>
              <a:lnSpc>
                <a:spcPct val="90000"/>
              </a:lnSpc>
            </a:pPr>
            <a:r>
              <a:rPr lang="en-US" sz="2800"/>
              <a:t>There is a specific formula for finding bond prices on a spreadsheet</a:t>
            </a:r>
          </a:p>
          <a:p>
            <a:pPr lvl="1">
              <a:lnSpc>
                <a:spcPct val="90000"/>
              </a:lnSpc>
            </a:pPr>
            <a:r>
              <a:rPr lang="en-US" sz="2000"/>
              <a:t>PRICE(Settlement,Maturity,Rate,Yld,Redemption, Frequency,Basis)</a:t>
            </a:r>
          </a:p>
          <a:p>
            <a:pPr lvl="1">
              <a:lnSpc>
                <a:spcPct val="90000"/>
              </a:lnSpc>
            </a:pPr>
            <a:r>
              <a:rPr lang="en-US" sz="2000"/>
              <a:t>YIELD(Settlement,Maturity,Rate,Pr,Redemption, Frequency,Basis)</a:t>
            </a:r>
          </a:p>
          <a:p>
            <a:pPr lvl="1">
              <a:lnSpc>
                <a:spcPct val="90000"/>
              </a:lnSpc>
            </a:pPr>
            <a:r>
              <a:rPr lang="en-US" sz="2000"/>
              <a:t>Settlement and maturity need to be actual dates</a:t>
            </a:r>
          </a:p>
          <a:p>
            <a:pPr lvl="1">
              <a:lnSpc>
                <a:spcPct val="90000"/>
              </a:lnSpc>
            </a:pPr>
            <a:r>
              <a:rPr lang="en-US" sz="2000"/>
              <a:t>The redemption and Pr need to be input as % of par value</a:t>
            </a:r>
          </a:p>
          <a:p>
            <a:pPr>
              <a:lnSpc>
                <a:spcPct val="90000"/>
              </a:lnSpc>
            </a:pPr>
            <a:r>
              <a:rPr lang="en-US" sz="2800"/>
              <a:t>Click on the Excel icon for an example</a:t>
            </a:r>
          </a:p>
        </p:txBody>
      </p:sp>
      <p:sp>
        <p:nvSpPr>
          <p:cNvPr id="7" name="Slide Number Placeholder 5"/>
          <p:cNvSpPr>
            <a:spLocks noGrp="1"/>
          </p:cNvSpPr>
          <p:nvPr>
            <p:ph type="sldNum" sz="quarter" idx="12"/>
          </p:nvPr>
        </p:nvSpPr>
        <p:spPr/>
        <p:txBody>
          <a:bodyPr/>
          <a:lstStyle/>
          <a:p>
            <a:fld id="{D6359BCE-9B4B-4BA8-B503-00A731D1DCF2}" type="slidenum">
              <a:rPr lang="en-US"/>
              <a:pPr/>
              <a:t>25</a:t>
            </a:fld>
            <a:endParaRPr lang="en-US"/>
          </a:p>
        </p:txBody>
      </p:sp>
      <p:sp>
        <p:nvSpPr>
          <p:cNvPr id="73730" name="Rectangle 2"/>
          <p:cNvSpPr>
            <a:spLocks noGrp="1" noChangeArrowheads="1"/>
          </p:cNvSpPr>
          <p:nvPr>
            <p:ph type="title"/>
          </p:nvPr>
        </p:nvSpPr>
        <p:spPr/>
        <p:txBody>
          <a:bodyPr/>
          <a:lstStyle/>
          <a:p>
            <a:r>
              <a:rPr lang="en-US"/>
              <a:t>Bond Prices with a Spreadsheet</a:t>
            </a:r>
          </a:p>
        </p:txBody>
      </p:sp>
      <p:graphicFrame>
        <p:nvGraphicFramePr>
          <p:cNvPr id="73732" name="Object 4">
            <a:hlinkClick r:id="" action="ppaction://ole?verb=1"/>
          </p:cNvPr>
          <p:cNvGraphicFramePr>
            <a:graphicFrameLocks noChangeAspect="1"/>
          </p:cNvGraphicFramePr>
          <p:nvPr/>
        </p:nvGraphicFramePr>
        <p:xfrm>
          <a:off x="8077200" y="5410200"/>
          <a:ext cx="990600" cy="885825"/>
        </p:xfrm>
        <a:graphic>
          <a:graphicData uri="http://schemas.openxmlformats.org/presentationml/2006/ole">
            <p:oleObj spid="_x0000_s139266" name="Worksheet" showAsIcon="1" r:id="rId4" imgW="380880" imgH="714240" progId="Excel.Sheet.8">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7DCE7D9C-9D30-45E2-B6B5-47E86EFB5B0C}" type="slidenum">
              <a:rPr lang="en-US"/>
              <a:pPr/>
              <a:t>26</a:t>
            </a:fld>
            <a:endParaRPr lang="en-US"/>
          </a:p>
        </p:txBody>
      </p:sp>
      <p:sp>
        <p:nvSpPr>
          <p:cNvPr id="59394" name="Rectangle 2"/>
          <p:cNvSpPr>
            <a:spLocks noGrp="1" noChangeArrowheads="1"/>
          </p:cNvSpPr>
          <p:nvPr>
            <p:ph type="title"/>
          </p:nvPr>
        </p:nvSpPr>
        <p:spPr/>
        <p:txBody>
          <a:bodyPr lIns="98764" tIns="49382" rIns="98764" bIns="49382"/>
          <a:lstStyle/>
          <a:p>
            <a:r>
              <a:rPr lang="en-US"/>
              <a:t>Bond Prices and Yields</a:t>
            </a:r>
            <a:endParaRPr lang="en-CA"/>
          </a:p>
        </p:txBody>
      </p:sp>
      <p:sp>
        <p:nvSpPr>
          <p:cNvPr id="59395" name="Rectangle 3"/>
          <p:cNvSpPr>
            <a:spLocks noGrp="1" noChangeArrowheads="1"/>
          </p:cNvSpPr>
          <p:nvPr>
            <p:ph type="body" idx="1"/>
          </p:nvPr>
        </p:nvSpPr>
        <p:spPr/>
        <p:txBody>
          <a:bodyPr lIns="98764" tIns="49382" rIns="98764" bIns="49382"/>
          <a:lstStyle/>
          <a:p>
            <a:pPr>
              <a:lnSpc>
                <a:spcPct val="80000"/>
              </a:lnSpc>
            </a:pPr>
            <a:r>
              <a:rPr lang="en-US" sz="2600" dirty="0"/>
              <a:t>Default Risk</a:t>
            </a:r>
          </a:p>
          <a:p>
            <a:pPr lvl="1">
              <a:lnSpc>
                <a:spcPct val="80000"/>
              </a:lnSpc>
              <a:buClr>
                <a:schemeClr val="tx2"/>
              </a:buClr>
            </a:pPr>
            <a:r>
              <a:rPr lang="en-US" sz="2600" dirty="0"/>
              <a:t>Both corporations and the Government </a:t>
            </a:r>
            <a:r>
              <a:rPr lang="en-US" sz="2600" dirty="0" smtClean="0"/>
              <a:t>borrow </a:t>
            </a:r>
            <a:r>
              <a:rPr lang="en-US" sz="2600" dirty="0"/>
              <a:t>money by issuing bonds.</a:t>
            </a:r>
          </a:p>
          <a:p>
            <a:pPr lvl="1">
              <a:lnSpc>
                <a:spcPct val="80000"/>
              </a:lnSpc>
              <a:buClr>
                <a:schemeClr val="tx2"/>
              </a:buClr>
            </a:pPr>
            <a:r>
              <a:rPr lang="en-US" sz="2600" dirty="0"/>
              <a:t>There is an important difference between corporate borrowers and government borrowers:</a:t>
            </a:r>
          </a:p>
          <a:p>
            <a:pPr lvl="2">
              <a:lnSpc>
                <a:spcPct val="80000"/>
              </a:lnSpc>
              <a:buClr>
                <a:schemeClr val="tx2"/>
              </a:buClr>
              <a:buSzPct val="75000"/>
            </a:pPr>
            <a:r>
              <a:rPr lang="en-US" sz="2600" dirty="0"/>
              <a:t>Corporate borrowers can run out of cash and default on their borrowings.</a:t>
            </a:r>
          </a:p>
          <a:p>
            <a:pPr lvl="2">
              <a:lnSpc>
                <a:spcPct val="80000"/>
              </a:lnSpc>
              <a:buClr>
                <a:schemeClr val="tx2"/>
              </a:buClr>
              <a:buSzPct val="75000"/>
            </a:pPr>
            <a:r>
              <a:rPr lang="en-US" sz="2600" dirty="0"/>
              <a:t>The Government </a:t>
            </a:r>
            <a:r>
              <a:rPr lang="en-US" sz="2600" dirty="0" smtClean="0"/>
              <a:t>cannot </a:t>
            </a:r>
            <a:r>
              <a:rPr lang="en-US" sz="2600" dirty="0"/>
              <a:t>default – it just prints more money to cover its debts.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A71CE540-1B37-4819-961D-4834C196FB84}" type="slidenum">
              <a:rPr lang="en-US"/>
              <a:pPr/>
              <a:t>27</a:t>
            </a:fld>
            <a:endParaRPr lang="en-US"/>
          </a:p>
        </p:txBody>
      </p:sp>
      <p:sp>
        <p:nvSpPr>
          <p:cNvPr id="60418" name="Rectangle 2"/>
          <p:cNvSpPr>
            <a:spLocks noGrp="1" noChangeArrowheads="1"/>
          </p:cNvSpPr>
          <p:nvPr>
            <p:ph type="title"/>
          </p:nvPr>
        </p:nvSpPr>
        <p:spPr/>
        <p:txBody>
          <a:bodyPr lIns="98764" tIns="49382" rIns="98764" bIns="49382"/>
          <a:lstStyle/>
          <a:p>
            <a:r>
              <a:rPr lang="en-US"/>
              <a:t>Bond Prices and Yields</a:t>
            </a:r>
            <a:endParaRPr lang="en-CA"/>
          </a:p>
        </p:txBody>
      </p:sp>
      <p:sp>
        <p:nvSpPr>
          <p:cNvPr id="60419" name="Rectangle 3"/>
          <p:cNvSpPr>
            <a:spLocks noGrp="1" noChangeArrowheads="1"/>
          </p:cNvSpPr>
          <p:nvPr>
            <p:ph type="body" idx="1"/>
          </p:nvPr>
        </p:nvSpPr>
        <p:spPr/>
        <p:txBody>
          <a:bodyPr lIns="98764" tIns="49382" rIns="98764" bIns="49382">
            <a:normAutofit fontScale="92500" lnSpcReduction="20000"/>
          </a:bodyPr>
          <a:lstStyle/>
          <a:p>
            <a:pPr marL="186898" indent="-186898" defTabSz="987643"/>
            <a:r>
              <a:rPr lang="en-US" dirty="0"/>
              <a:t>Default Risk</a:t>
            </a:r>
          </a:p>
          <a:p>
            <a:pPr marL="675576" lvl="1" indent="-365223" defTabSz="987643">
              <a:buClr>
                <a:schemeClr val="tx2"/>
              </a:buClr>
            </a:pPr>
            <a:r>
              <a:rPr lang="en-US" dirty="0"/>
              <a:t>Default risk (or credit risk) is the risk that a bond issuer may default on its bonds.  </a:t>
            </a:r>
          </a:p>
          <a:p>
            <a:pPr marL="675576" lvl="1" indent="-365223" defTabSz="987643">
              <a:buClr>
                <a:schemeClr val="tx2"/>
              </a:buClr>
            </a:pPr>
            <a:r>
              <a:rPr lang="en-US" dirty="0"/>
              <a:t>To compensate investors for this additional risk, corporate borrowers must promise them a higher rate of interest than the </a:t>
            </a:r>
            <a:r>
              <a:rPr lang="en-US" dirty="0" smtClean="0"/>
              <a:t>US </a:t>
            </a:r>
            <a:r>
              <a:rPr lang="en-US" dirty="0"/>
              <a:t>government would pay.</a:t>
            </a:r>
          </a:p>
          <a:p>
            <a:pPr marL="675576" lvl="1" indent="-365223" defTabSz="987643">
              <a:buClr>
                <a:schemeClr val="tx2"/>
              </a:buClr>
            </a:pPr>
            <a:r>
              <a:rPr lang="en-US" dirty="0"/>
              <a:t>The </a:t>
            </a:r>
            <a:r>
              <a:rPr lang="en-US" b="1" dirty="0"/>
              <a:t>default premium</a:t>
            </a:r>
            <a:r>
              <a:rPr lang="en-US" dirty="0"/>
              <a:t> or </a:t>
            </a:r>
            <a:r>
              <a:rPr lang="en-US" b="1" dirty="0"/>
              <a:t>credit spread</a:t>
            </a:r>
            <a:r>
              <a:rPr lang="en-US" dirty="0"/>
              <a:t> is the difference between the promised yield on a corporate bond and the yield on a </a:t>
            </a:r>
            <a:r>
              <a:rPr lang="en-US" dirty="0" smtClean="0"/>
              <a:t>Government Bond </a:t>
            </a:r>
            <a:r>
              <a:rPr lang="en-US" dirty="0"/>
              <a:t>with the same coupon and maturity.</a:t>
            </a:r>
          </a:p>
          <a:p>
            <a:pPr marL="675576" lvl="1" indent="-365223" defTabSz="987643">
              <a:buClr>
                <a:schemeClr val="tx2"/>
              </a:buClr>
            </a:pPr>
            <a:r>
              <a:rPr lang="en-US" dirty="0"/>
              <a:t>The safety of a corporate bond can be judged from its </a:t>
            </a:r>
            <a:r>
              <a:rPr lang="en-US" b="1" dirty="0"/>
              <a:t>bond rating</a:t>
            </a:r>
            <a:r>
              <a:rPr lang="en-US" dirty="0"/>
              <a:t>.</a:t>
            </a:r>
          </a:p>
          <a:p>
            <a:pPr marL="675576" lvl="1" indent="-365223" defTabSz="987643">
              <a:buClr>
                <a:schemeClr val="tx2"/>
              </a:buClr>
            </a:pPr>
            <a:r>
              <a:rPr lang="en-US" dirty="0"/>
              <a:t>Bond ratings are provided by companies such as: </a:t>
            </a:r>
          </a:p>
          <a:p>
            <a:pPr marL="1045942" lvl="2" indent="-246911" defTabSz="987643">
              <a:buClr>
                <a:schemeClr val="tx2"/>
              </a:buClr>
              <a:buSzPct val="75000"/>
            </a:pPr>
            <a:r>
              <a:rPr lang="en-US" dirty="0"/>
              <a:t>Dominion Bond Rating Service (DBRS).</a:t>
            </a:r>
          </a:p>
          <a:p>
            <a:pPr marL="1045942" lvl="2" indent="-246911" defTabSz="987643">
              <a:buClr>
                <a:schemeClr val="tx2"/>
              </a:buClr>
              <a:buSzPct val="75000"/>
            </a:pPr>
            <a:r>
              <a:rPr lang="en-US" dirty="0"/>
              <a:t>Moody’s.</a:t>
            </a:r>
          </a:p>
          <a:p>
            <a:pPr marL="1045942" lvl="2" indent="-246911" defTabSz="987643">
              <a:buClr>
                <a:schemeClr val="tx2"/>
              </a:buClr>
              <a:buSzPct val="75000"/>
            </a:pPr>
            <a:r>
              <a:rPr lang="en-US" dirty="0"/>
              <a:t>Standard and Poor’s.</a:t>
            </a:r>
          </a:p>
          <a:p>
            <a:pPr marL="675576" lvl="1" indent="-365223" defTabSz="987643">
              <a:buClr>
                <a:schemeClr val="tx2"/>
              </a:buClr>
            </a:pPr>
            <a:endParaRPr lang="en-US"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a:xfrm>
            <a:off x="815975" y="1295400"/>
            <a:ext cx="8020050" cy="4530725"/>
          </a:xfrm>
        </p:spPr>
        <p:txBody>
          <a:bodyPr/>
          <a:lstStyle/>
          <a:p>
            <a:r>
              <a:rPr lang="en-US" sz="2400" dirty="0"/>
              <a:t>High Grade</a:t>
            </a:r>
          </a:p>
          <a:p>
            <a:pPr lvl="1"/>
            <a:r>
              <a:rPr lang="en-US" sz="2200" dirty="0"/>
              <a:t>Moody’s </a:t>
            </a:r>
            <a:r>
              <a:rPr lang="en-US" sz="2200" dirty="0" err="1"/>
              <a:t>Aaa</a:t>
            </a:r>
            <a:r>
              <a:rPr lang="en-US" sz="2200" dirty="0"/>
              <a:t> and S&amp;P AAA – capacity to pay is extremely strong</a:t>
            </a:r>
          </a:p>
          <a:p>
            <a:pPr lvl="1"/>
            <a:r>
              <a:rPr lang="en-US" sz="2200" dirty="0"/>
              <a:t>Moody’s </a:t>
            </a:r>
            <a:r>
              <a:rPr lang="en-US" sz="2200" dirty="0" err="1"/>
              <a:t>Aa</a:t>
            </a:r>
            <a:r>
              <a:rPr lang="en-US" sz="2200" dirty="0"/>
              <a:t> and S&amp;P AA – capacity to pay is very strong</a:t>
            </a:r>
          </a:p>
          <a:p>
            <a:r>
              <a:rPr lang="en-US" sz="2400" dirty="0"/>
              <a:t>Medium Grade</a:t>
            </a:r>
          </a:p>
          <a:p>
            <a:pPr lvl="1"/>
            <a:r>
              <a:rPr lang="en-US" sz="2200" dirty="0"/>
              <a:t>Moody’s A and S&amp;P A – capacity to pay is strong, but more susceptible to changes in circumstances</a:t>
            </a:r>
          </a:p>
          <a:p>
            <a:pPr lvl="1"/>
            <a:r>
              <a:rPr lang="en-US" sz="2200" dirty="0"/>
              <a:t>Moody’s Baa and S&amp;P BBB – capacity to pay is adequate, adverse conditions will have more impact on the firm’s ability to pay</a:t>
            </a:r>
          </a:p>
        </p:txBody>
      </p:sp>
      <p:sp>
        <p:nvSpPr>
          <p:cNvPr id="6" name="Slide Number Placeholder 5"/>
          <p:cNvSpPr>
            <a:spLocks noGrp="1"/>
          </p:cNvSpPr>
          <p:nvPr>
            <p:ph type="sldNum" sz="quarter" idx="12"/>
          </p:nvPr>
        </p:nvSpPr>
        <p:spPr/>
        <p:txBody>
          <a:bodyPr/>
          <a:lstStyle/>
          <a:p>
            <a:fld id="{916EC961-2602-4E5B-BC2A-5E360A149344}" type="slidenum">
              <a:rPr lang="en-US"/>
              <a:pPr/>
              <a:t>28</a:t>
            </a:fld>
            <a:endParaRPr lang="en-US"/>
          </a:p>
        </p:txBody>
      </p:sp>
      <p:sp>
        <p:nvSpPr>
          <p:cNvPr id="35842" name="Rectangle 2"/>
          <p:cNvSpPr>
            <a:spLocks noGrp="1" noChangeArrowheads="1"/>
          </p:cNvSpPr>
          <p:nvPr>
            <p:ph type="title"/>
          </p:nvPr>
        </p:nvSpPr>
        <p:spPr/>
        <p:txBody>
          <a:bodyPr>
            <a:normAutofit fontScale="90000"/>
          </a:bodyPr>
          <a:lstStyle/>
          <a:p>
            <a:r>
              <a:rPr lang="en-US" sz="4000"/>
              <a:t>Bond Ratings – Investment Quality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3">
                                            <p:txEl>
                                              <p:pRg st="3" end="3"/>
                                            </p:txEl>
                                          </p:spTgt>
                                        </p:tgtEl>
                                        <p:attrNameLst>
                                          <p:attrName>style.visibility</p:attrName>
                                        </p:attrNameLst>
                                      </p:cBhvr>
                                      <p:to>
                                        <p:strVal val="visible"/>
                                      </p:to>
                                    </p:set>
                                    <p:anim calcmode="lin" valueType="num">
                                      <p:cBhvr additive="base">
                                        <p:cTn id="7" dur="500" fill="hold"/>
                                        <p:tgtEl>
                                          <p:spTgt spid="3584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5843">
                                            <p:txEl>
                                              <p:pRg st="4" end="4"/>
                                            </p:txEl>
                                          </p:spTgt>
                                        </p:tgtEl>
                                        <p:attrNameLst>
                                          <p:attrName>style.visibility</p:attrName>
                                        </p:attrNameLst>
                                      </p:cBhvr>
                                      <p:to>
                                        <p:strVal val="visible"/>
                                      </p:to>
                                    </p:set>
                                    <p:anim calcmode="lin" valueType="num">
                                      <p:cBhvr additive="base">
                                        <p:cTn id="11" dur="500" fill="hold"/>
                                        <p:tgtEl>
                                          <p:spTgt spid="3584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584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5843">
                                            <p:txEl>
                                              <p:pRg st="5" end="5"/>
                                            </p:txEl>
                                          </p:spTgt>
                                        </p:tgtEl>
                                        <p:attrNameLst>
                                          <p:attrName>style.visibility</p:attrName>
                                        </p:attrNameLst>
                                      </p:cBhvr>
                                      <p:to>
                                        <p:strVal val="visible"/>
                                      </p:to>
                                    </p:set>
                                    <p:anim calcmode="lin" valueType="num">
                                      <p:cBhvr additive="base">
                                        <p:cTn id="15" dur="500" fill="hold"/>
                                        <p:tgtEl>
                                          <p:spTgt spid="3584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58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r>
              <a:rPr lang="en-US" dirty="0"/>
              <a:t>Bond</a:t>
            </a:r>
          </a:p>
          <a:p>
            <a:r>
              <a:rPr lang="en-US" dirty="0"/>
              <a:t>Par value (face value)</a:t>
            </a:r>
          </a:p>
          <a:p>
            <a:r>
              <a:rPr lang="en-US" dirty="0"/>
              <a:t>Coupon rate</a:t>
            </a:r>
          </a:p>
          <a:p>
            <a:r>
              <a:rPr lang="en-US" dirty="0"/>
              <a:t>Coupon payment</a:t>
            </a:r>
          </a:p>
          <a:p>
            <a:r>
              <a:rPr lang="en-US" dirty="0"/>
              <a:t>Maturity date</a:t>
            </a:r>
          </a:p>
          <a:p>
            <a:r>
              <a:rPr lang="en-US" dirty="0"/>
              <a:t>Yield or Yield to maturity</a:t>
            </a:r>
          </a:p>
        </p:txBody>
      </p:sp>
      <p:sp>
        <p:nvSpPr>
          <p:cNvPr id="6" name="Slide Number Placeholder 5"/>
          <p:cNvSpPr>
            <a:spLocks noGrp="1"/>
          </p:cNvSpPr>
          <p:nvPr>
            <p:ph type="sldNum" sz="quarter" idx="12"/>
          </p:nvPr>
        </p:nvSpPr>
        <p:spPr/>
        <p:txBody>
          <a:bodyPr/>
          <a:lstStyle/>
          <a:p>
            <a:fld id="{9F3A46EF-BD45-43A3-8427-EB6EE40FF776}" type="slidenum">
              <a:rPr lang="en-US"/>
              <a:pPr/>
              <a:t>2</a:t>
            </a:fld>
            <a:endParaRPr lang="en-US" dirty="0"/>
          </a:p>
        </p:txBody>
      </p:sp>
      <p:sp>
        <p:nvSpPr>
          <p:cNvPr id="8194" name="Rectangle 2"/>
          <p:cNvSpPr>
            <a:spLocks noGrp="1" noChangeArrowheads="1"/>
          </p:cNvSpPr>
          <p:nvPr>
            <p:ph type="title"/>
          </p:nvPr>
        </p:nvSpPr>
        <p:spPr/>
        <p:txBody>
          <a:bodyPr/>
          <a:lstStyle/>
          <a:p>
            <a:r>
              <a:rPr lang="en-US" dirty="0"/>
              <a:t>Bond Definitions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195">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815975" y="1447800"/>
            <a:ext cx="8020050" cy="4530725"/>
          </a:xfrm>
        </p:spPr>
        <p:txBody>
          <a:bodyPr/>
          <a:lstStyle/>
          <a:p>
            <a:r>
              <a:rPr lang="en-US" sz="2400" dirty="0"/>
              <a:t>Low Grade</a:t>
            </a:r>
          </a:p>
          <a:p>
            <a:pPr lvl="1"/>
            <a:r>
              <a:rPr lang="en-US" sz="2200" dirty="0"/>
              <a:t>Moody’s </a:t>
            </a:r>
            <a:r>
              <a:rPr lang="en-US" sz="2200" dirty="0" err="1"/>
              <a:t>Ba</a:t>
            </a:r>
            <a:r>
              <a:rPr lang="en-US" sz="2200" dirty="0"/>
              <a:t>, B, </a:t>
            </a:r>
            <a:r>
              <a:rPr lang="en-US" sz="2200" dirty="0" err="1"/>
              <a:t>Caa</a:t>
            </a:r>
            <a:r>
              <a:rPr lang="en-US" sz="2200" dirty="0"/>
              <a:t> and Ca</a:t>
            </a:r>
          </a:p>
          <a:p>
            <a:pPr lvl="1"/>
            <a:r>
              <a:rPr lang="en-US" sz="2200" dirty="0"/>
              <a:t>S&amp;P BB, B, CCC, CC</a:t>
            </a:r>
          </a:p>
          <a:p>
            <a:pPr lvl="1"/>
            <a:r>
              <a:rPr lang="en-US" sz="2200" dirty="0"/>
              <a:t>Considered speculative with respect to capacity to pay. The “B” ratings are the lowest degree of speculation.</a:t>
            </a:r>
          </a:p>
          <a:p>
            <a:r>
              <a:rPr lang="en-US" sz="2400" dirty="0"/>
              <a:t>Very Low Grade</a:t>
            </a:r>
          </a:p>
          <a:p>
            <a:pPr lvl="1"/>
            <a:r>
              <a:rPr lang="en-US" sz="2200" dirty="0"/>
              <a:t>Moody’s C and S&amp;P C – income bonds with no interest being paid</a:t>
            </a:r>
          </a:p>
          <a:p>
            <a:pPr lvl="1"/>
            <a:r>
              <a:rPr lang="en-US" sz="2200" dirty="0"/>
              <a:t>Moody’s D and S&amp;P D – in default with principal and interest in arrears</a:t>
            </a:r>
          </a:p>
        </p:txBody>
      </p:sp>
      <p:sp>
        <p:nvSpPr>
          <p:cNvPr id="6" name="Slide Number Placeholder 5"/>
          <p:cNvSpPr>
            <a:spLocks noGrp="1"/>
          </p:cNvSpPr>
          <p:nvPr>
            <p:ph type="sldNum" sz="quarter" idx="12"/>
          </p:nvPr>
        </p:nvSpPr>
        <p:spPr/>
        <p:txBody>
          <a:bodyPr/>
          <a:lstStyle/>
          <a:p>
            <a:fld id="{78E82F7A-D2D2-473E-AA47-ACC420ED16BA}" type="slidenum">
              <a:rPr lang="en-US"/>
              <a:pPr/>
              <a:t>29</a:t>
            </a:fld>
            <a:endParaRPr lang="en-US"/>
          </a:p>
        </p:txBody>
      </p:sp>
      <p:sp>
        <p:nvSpPr>
          <p:cNvPr id="37890" name="Rectangle 2"/>
          <p:cNvSpPr>
            <a:spLocks noGrp="1" noChangeArrowheads="1"/>
          </p:cNvSpPr>
          <p:nvPr>
            <p:ph type="title"/>
          </p:nvPr>
        </p:nvSpPr>
        <p:spPr/>
        <p:txBody>
          <a:bodyPr/>
          <a:lstStyle/>
          <a:p>
            <a:r>
              <a:rPr lang="en-US"/>
              <a:t>Bond Ratings - Speculative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891">
                                            <p:txEl>
                                              <p:pRg st="4" end="4"/>
                                            </p:txEl>
                                          </p:spTgt>
                                        </p:tgtEl>
                                        <p:attrNameLst>
                                          <p:attrName>style.visibility</p:attrName>
                                        </p:attrNameLst>
                                      </p:cBhvr>
                                      <p:to>
                                        <p:strVal val="visible"/>
                                      </p:to>
                                    </p:set>
                                    <p:anim calcmode="lin" valueType="num">
                                      <p:cBhvr additive="base">
                                        <p:cTn id="7" dur="5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891">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7891">
                                            <p:txEl>
                                              <p:pRg st="5" end="5"/>
                                            </p:txEl>
                                          </p:spTgt>
                                        </p:tgtEl>
                                        <p:attrNameLst>
                                          <p:attrName>style.visibility</p:attrName>
                                        </p:attrNameLst>
                                      </p:cBhvr>
                                      <p:to>
                                        <p:strVal val="visible"/>
                                      </p:to>
                                    </p:set>
                                    <p:anim calcmode="lin" valueType="num">
                                      <p:cBhvr additive="base">
                                        <p:cTn id="11" dur="500" fill="hold"/>
                                        <p:tgtEl>
                                          <p:spTgt spid="37891">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7891">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7891">
                                            <p:txEl>
                                              <p:pRg st="6" end="6"/>
                                            </p:txEl>
                                          </p:spTgt>
                                        </p:tgtEl>
                                        <p:attrNameLst>
                                          <p:attrName>style.visibility</p:attrName>
                                        </p:attrNameLst>
                                      </p:cBhvr>
                                      <p:to>
                                        <p:strVal val="visible"/>
                                      </p:to>
                                    </p:set>
                                    <p:anim calcmode="lin" valueType="num">
                                      <p:cBhvr additive="base">
                                        <p:cTn id="15" dur="500" fill="hold"/>
                                        <p:tgtEl>
                                          <p:spTgt spid="37891">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789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609600" y="1219200"/>
            <a:ext cx="8286750" cy="5334000"/>
          </a:xfrm>
        </p:spPr>
        <p:txBody>
          <a:bodyPr/>
          <a:lstStyle/>
          <a:p>
            <a:pPr>
              <a:lnSpc>
                <a:spcPct val="90000"/>
              </a:lnSpc>
            </a:pPr>
            <a:r>
              <a:rPr lang="en-US" sz="2400" dirty="0"/>
              <a:t>Treasury Securities</a:t>
            </a:r>
          </a:p>
          <a:p>
            <a:pPr lvl="1">
              <a:lnSpc>
                <a:spcPct val="90000"/>
              </a:lnSpc>
            </a:pPr>
            <a:r>
              <a:rPr lang="en-US" sz="2000" dirty="0"/>
              <a:t>Federal government debt</a:t>
            </a:r>
          </a:p>
          <a:p>
            <a:pPr lvl="1">
              <a:lnSpc>
                <a:spcPct val="90000"/>
              </a:lnSpc>
            </a:pPr>
            <a:r>
              <a:rPr lang="en-US" sz="2000" dirty="0"/>
              <a:t>T-bills – pure discount bonds with original maturity of one year or less</a:t>
            </a:r>
          </a:p>
          <a:p>
            <a:pPr lvl="1">
              <a:lnSpc>
                <a:spcPct val="90000"/>
              </a:lnSpc>
            </a:pPr>
            <a:r>
              <a:rPr lang="en-US" sz="2000" dirty="0"/>
              <a:t>T-notes – coupon debt with original maturity between one and ten years</a:t>
            </a:r>
          </a:p>
          <a:p>
            <a:pPr lvl="1">
              <a:lnSpc>
                <a:spcPct val="90000"/>
              </a:lnSpc>
            </a:pPr>
            <a:r>
              <a:rPr lang="en-US" sz="2000" dirty="0"/>
              <a:t>T-bonds coupon debt with original maturity greater</a:t>
            </a:r>
            <a:r>
              <a:rPr lang="en-US" sz="2200" dirty="0"/>
              <a:t> than ten years</a:t>
            </a:r>
          </a:p>
          <a:p>
            <a:pPr>
              <a:lnSpc>
                <a:spcPct val="90000"/>
              </a:lnSpc>
            </a:pPr>
            <a:r>
              <a:rPr lang="en-US" sz="2400" dirty="0"/>
              <a:t>Municipal Securities</a:t>
            </a:r>
          </a:p>
          <a:p>
            <a:pPr lvl="1">
              <a:lnSpc>
                <a:spcPct val="90000"/>
              </a:lnSpc>
            </a:pPr>
            <a:r>
              <a:rPr lang="en-US" sz="2000" dirty="0"/>
              <a:t>Debt of state and local governments</a:t>
            </a:r>
          </a:p>
          <a:p>
            <a:pPr lvl="1">
              <a:lnSpc>
                <a:spcPct val="90000"/>
              </a:lnSpc>
            </a:pPr>
            <a:r>
              <a:rPr lang="en-US" sz="2000" dirty="0"/>
              <a:t>Varying degrees of default risk, rated similar to corporate debt</a:t>
            </a:r>
          </a:p>
          <a:p>
            <a:pPr lvl="1">
              <a:lnSpc>
                <a:spcPct val="90000"/>
              </a:lnSpc>
            </a:pPr>
            <a:r>
              <a:rPr lang="en-US" sz="2000" dirty="0"/>
              <a:t>Interest received is tax-exempt at the federal level</a:t>
            </a:r>
          </a:p>
        </p:txBody>
      </p:sp>
      <p:sp>
        <p:nvSpPr>
          <p:cNvPr id="6" name="Slide Number Placeholder 5"/>
          <p:cNvSpPr>
            <a:spLocks noGrp="1"/>
          </p:cNvSpPr>
          <p:nvPr>
            <p:ph type="sldNum" sz="quarter" idx="12"/>
          </p:nvPr>
        </p:nvSpPr>
        <p:spPr/>
        <p:txBody>
          <a:bodyPr/>
          <a:lstStyle/>
          <a:p>
            <a:fld id="{15E042C5-DAB9-4CD2-8EB5-ACC92725EEAA}" type="slidenum">
              <a:rPr lang="en-US"/>
              <a:pPr/>
              <a:t>30</a:t>
            </a:fld>
            <a:endParaRPr lang="en-US"/>
          </a:p>
        </p:txBody>
      </p:sp>
      <p:sp>
        <p:nvSpPr>
          <p:cNvPr id="39938" name="Rectangle 2"/>
          <p:cNvSpPr>
            <a:spLocks noGrp="1" noChangeArrowheads="1"/>
          </p:cNvSpPr>
          <p:nvPr>
            <p:ph type="title"/>
          </p:nvPr>
        </p:nvSpPr>
        <p:spPr/>
        <p:txBody>
          <a:bodyPr/>
          <a:lstStyle/>
          <a:p>
            <a:r>
              <a:rPr lang="en-US"/>
              <a:t>Government Bonds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9939">
                                            <p:txEl>
                                              <p:pRg st="5" end="5"/>
                                            </p:txEl>
                                          </p:spTgt>
                                        </p:tgtEl>
                                        <p:attrNameLst>
                                          <p:attrName>style.visibility</p:attrName>
                                        </p:attrNameLst>
                                      </p:cBhvr>
                                      <p:to>
                                        <p:strVal val="visible"/>
                                      </p:to>
                                    </p:set>
                                    <p:anim calcmode="lin" valueType="num">
                                      <p:cBhvr additive="base">
                                        <p:cTn id="7" dur="500" fill="hold"/>
                                        <p:tgtEl>
                                          <p:spTgt spid="39939">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9939">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9939">
                                            <p:txEl>
                                              <p:pRg st="6" end="6"/>
                                            </p:txEl>
                                          </p:spTgt>
                                        </p:tgtEl>
                                        <p:attrNameLst>
                                          <p:attrName>style.visibility</p:attrName>
                                        </p:attrNameLst>
                                      </p:cBhvr>
                                      <p:to>
                                        <p:strVal val="visible"/>
                                      </p:to>
                                    </p:set>
                                    <p:anim calcmode="lin" valueType="num">
                                      <p:cBhvr additive="base">
                                        <p:cTn id="11" dur="500" fill="hold"/>
                                        <p:tgtEl>
                                          <p:spTgt spid="39939">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9939">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9939">
                                            <p:txEl>
                                              <p:pRg st="7" end="7"/>
                                            </p:txEl>
                                          </p:spTgt>
                                        </p:tgtEl>
                                        <p:attrNameLst>
                                          <p:attrName>style.visibility</p:attrName>
                                        </p:attrNameLst>
                                      </p:cBhvr>
                                      <p:to>
                                        <p:strVal val="visible"/>
                                      </p:to>
                                    </p:set>
                                    <p:anim calcmode="lin" valueType="num">
                                      <p:cBhvr additive="base">
                                        <p:cTn id="15" dur="500" fill="hold"/>
                                        <p:tgtEl>
                                          <p:spTgt spid="39939">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9939">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9939">
                                            <p:txEl>
                                              <p:pRg st="8" end="8"/>
                                            </p:txEl>
                                          </p:spTgt>
                                        </p:tgtEl>
                                        <p:attrNameLst>
                                          <p:attrName>style.visibility</p:attrName>
                                        </p:attrNameLst>
                                      </p:cBhvr>
                                      <p:to>
                                        <p:strVal val="visible"/>
                                      </p:to>
                                    </p:set>
                                    <p:anim calcmode="lin" valueType="num">
                                      <p:cBhvr additive="base">
                                        <p:cTn id="19" dur="500" fill="hold"/>
                                        <p:tgtEl>
                                          <p:spTgt spid="39939">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815975" y="1447800"/>
            <a:ext cx="8020050" cy="4530725"/>
          </a:xfrm>
        </p:spPr>
        <p:txBody>
          <a:bodyPr/>
          <a:lstStyle/>
          <a:p>
            <a:r>
              <a:rPr lang="en-US"/>
              <a:t>Contract between the company and the bondholders that includes</a:t>
            </a:r>
          </a:p>
          <a:p>
            <a:pPr lvl="1"/>
            <a:r>
              <a:rPr lang="en-US"/>
              <a:t>The basic terms of the bonds</a:t>
            </a:r>
          </a:p>
          <a:p>
            <a:pPr lvl="1"/>
            <a:r>
              <a:rPr lang="en-US"/>
              <a:t>The total amount of bonds issued</a:t>
            </a:r>
          </a:p>
          <a:p>
            <a:pPr lvl="1"/>
            <a:r>
              <a:rPr lang="en-US"/>
              <a:t>A description of property used as security, if applicable</a:t>
            </a:r>
          </a:p>
          <a:p>
            <a:pPr lvl="1"/>
            <a:r>
              <a:rPr lang="en-US"/>
              <a:t>Sinking fund provisions</a:t>
            </a:r>
          </a:p>
          <a:p>
            <a:pPr lvl="1"/>
            <a:r>
              <a:rPr lang="en-US"/>
              <a:t>Call provisions</a:t>
            </a:r>
          </a:p>
          <a:p>
            <a:pPr lvl="1"/>
            <a:r>
              <a:rPr lang="en-US"/>
              <a:t>Details of protective covenants</a:t>
            </a:r>
          </a:p>
        </p:txBody>
      </p:sp>
      <p:sp>
        <p:nvSpPr>
          <p:cNvPr id="6" name="Slide Number Placeholder 5"/>
          <p:cNvSpPr>
            <a:spLocks noGrp="1"/>
          </p:cNvSpPr>
          <p:nvPr>
            <p:ph type="sldNum" sz="quarter" idx="12"/>
          </p:nvPr>
        </p:nvSpPr>
        <p:spPr/>
        <p:txBody>
          <a:bodyPr/>
          <a:lstStyle/>
          <a:p>
            <a:fld id="{90AC42CE-473E-436E-A861-F05A6768F791}" type="slidenum">
              <a:rPr lang="en-US"/>
              <a:pPr/>
              <a:t>31</a:t>
            </a:fld>
            <a:endParaRPr lang="en-US"/>
          </a:p>
        </p:txBody>
      </p:sp>
      <p:sp>
        <p:nvSpPr>
          <p:cNvPr id="30722" name="Rectangle 2"/>
          <p:cNvSpPr>
            <a:spLocks noGrp="1" noChangeArrowheads="1"/>
          </p:cNvSpPr>
          <p:nvPr>
            <p:ph type="title"/>
          </p:nvPr>
        </p:nvSpPr>
        <p:spPr/>
        <p:txBody>
          <a:bodyPr/>
          <a:lstStyle/>
          <a:p>
            <a:r>
              <a:rPr lang="en-US"/>
              <a:t>The Bond Indenture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23">
                                            <p:txEl>
                                              <p:pRg st="1" end="1"/>
                                            </p:txEl>
                                          </p:spTgt>
                                        </p:tgtEl>
                                        <p:attrNameLst>
                                          <p:attrName>style.visibility</p:attrName>
                                        </p:attrNameLst>
                                      </p:cBhvr>
                                      <p:to>
                                        <p:strVal val="visible"/>
                                      </p:to>
                                    </p:set>
                                    <p:anim calcmode="lin" valueType="num">
                                      <p:cBhvr additive="base">
                                        <p:cTn id="13" dur="500" fill="hold"/>
                                        <p:tgtEl>
                                          <p:spTgt spid="307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2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23">
                                            <p:txEl>
                                              <p:pRg st="2" end="2"/>
                                            </p:txEl>
                                          </p:spTgt>
                                        </p:tgtEl>
                                        <p:attrNameLst>
                                          <p:attrName>style.visibility</p:attrName>
                                        </p:attrNameLst>
                                      </p:cBhvr>
                                      <p:to>
                                        <p:strVal val="visible"/>
                                      </p:to>
                                    </p:set>
                                    <p:anim calcmode="lin" valueType="num">
                                      <p:cBhvr additive="base">
                                        <p:cTn id="19" dur="500" fill="hold"/>
                                        <p:tgtEl>
                                          <p:spTgt spid="307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2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23">
                                            <p:txEl>
                                              <p:pRg st="3" end="3"/>
                                            </p:txEl>
                                          </p:spTgt>
                                        </p:tgtEl>
                                        <p:attrNameLst>
                                          <p:attrName>style.visibility</p:attrName>
                                        </p:attrNameLst>
                                      </p:cBhvr>
                                      <p:to>
                                        <p:strVal val="visible"/>
                                      </p:to>
                                    </p:set>
                                    <p:anim calcmode="lin" valueType="num">
                                      <p:cBhvr additive="base">
                                        <p:cTn id="25" dur="500" fill="hold"/>
                                        <p:tgtEl>
                                          <p:spTgt spid="307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2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23">
                                            <p:txEl>
                                              <p:pRg st="4" end="4"/>
                                            </p:txEl>
                                          </p:spTgt>
                                        </p:tgtEl>
                                        <p:attrNameLst>
                                          <p:attrName>style.visibility</p:attrName>
                                        </p:attrNameLst>
                                      </p:cBhvr>
                                      <p:to>
                                        <p:strVal val="visible"/>
                                      </p:to>
                                    </p:set>
                                    <p:anim calcmode="lin" valueType="num">
                                      <p:cBhvr additive="base">
                                        <p:cTn id="31" dur="500" fill="hold"/>
                                        <p:tgtEl>
                                          <p:spTgt spid="307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23">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23">
                                            <p:txEl>
                                              <p:pRg st="5" end="5"/>
                                            </p:txEl>
                                          </p:spTgt>
                                        </p:tgtEl>
                                        <p:attrNameLst>
                                          <p:attrName>style.visibility</p:attrName>
                                        </p:attrNameLst>
                                      </p:cBhvr>
                                      <p:to>
                                        <p:strVal val="visible"/>
                                      </p:to>
                                    </p:set>
                                    <p:anim calcmode="lin" valueType="num">
                                      <p:cBhvr additive="base">
                                        <p:cTn id="37" dur="500" fill="hold"/>
                                        <p:tgtEl>
                                          <p:spTgt spid="307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23">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723">
                                            <p:txEl>
                                              <p:pRg st="6" end="6"/>
                                            </p:txEl>
                                          </p:spTgt>
                                        </p:tgtEl>
                                        <p:attrNameLst>
                                          <p:attrName>style.visibility</p:attrName>
                                        </p:attrNameLst>
                                      </p:cBhvr>
                                      <p:to>
                                        <p:strVal val="visible"/>
                                      </p:to>
                                    </p:set>
                                    <p:anim calcmode="lin" valueType="num">
                                      <p:cBhvr additive="base">
                                        <p:cTn id="43" dur="500" fill="hold"/>
                                        <p:tgtEl>
                                          <p:spTgt spid="3072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723">
                                            <p:txEl>
                                              <p:pRg st="6" end="6"/>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0723">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bldLvl="2"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p:txBody>
          <a:bodyPr/>
          <a:lstStyle/>
          <a:p>
            <a:r>
              <a:rPr lang="en-US" sz="2800" dirty="0" smtClean="0"/>
              <a:t>Security</a:t>
            </a:r>
            <a:endParaRPr lang="en-US" sz="2800" dirty="0"/>
          </a:p>
          <a:p>
            <a:pPr lvl="1"/>
            <a:r>
              <a:rPr lang="en-US" sz="2400" dirty="0"/>
              <a:t>Collateral – secured by financial securities</a:t>
            </a:r>
          </a:p>
          <a:p>
            <a:pPr lvl="1"/>
            <a:r>
              <a:rPr lang="en-US" sz="2400" dirty="0"/>
              <a:t>Mortgage – secured by real property, normally land or buildings</a:t>
            </a:r>
          </a:p>
          <a:p>
            <a:pPr lvl="1"/>
            <a:r>
              <a:rPr lang="en-US" sz="2400" dirty="0"/>
              <a:t>Debentures – unsecured</a:t>
            </a:r>
          </a:p>
          <a:p>
            <a:pPr lvl="1"/>
            <a:r>
              <a:rPr lang="en-US" sz="2400" dirty="0"/>
              <a:t>Notes – unsecured debt with original maturity less than 10 years</a:t>
            </a:r>
          </a:p>
          <a:p>
            <a:r>
              <a:rPr lang="en-US" sz="2800" dirty="0"/>
              <a:t>Seniority</a:t>
            </a:r>
          </a:p>
        </p:txBody>
      </p:sp>
      <p:sp>
        <p:nvSpPr>
          <p:cNvPr id="6" name="Slide Number Placeholder 5"/>
          <p:cNvSpPr>
            <a:spLocks noGrp="1"/>
          </p:cNvSpPr>
          <p:nvPr>
            <p:ph type="sldNum" sz="quarter" idx="12"/>
          </p:nvPr>
        </p:nvSpPr>
        <p:spPr/>
        <p:txBody>
          <a:bodyPr/>
          <a:lstStyle/>
          <a:p>
            <a:fld id="{E95427CD-3003-4C54-A12E-CC6FAD9FE4AC}" type="slidenum">
              <a:rPr lang="en-US"/>
              <a:pPr/>
              <a:t>32</a:t>
            </a:fld>
            <a:endParaRPr lang="en-US" dirty="0"/>
          </a:p>
        </p:txBody>
      </p:sp>
      <p:sp>
        <p:nvSpPr>
          <p:cNvPr id="31746" name="Rectangle 2"/>
          <p:cNvSpPr>
            <a:spLocks noGrp="1" noChangeArrowheads="1"/>
          </p:cNvSpPr>
          <p:nvPr>
            <p:ph type="title"/>
          </p:nvPr>
        </p:nvSpPr>
        <p:spPr/>
        <p:txBody>
          <a:bodyPr/>
          <a:lstStyle/>
          <a:p>
            <a:r>
              <a:rPr lang="en-US" dirty="0"/>
              <a:t>Bond Classifications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additive="base">
                                        <p:cTn id="7" dur="500" fill="hold"/>
                                        <p:tgtEl>
                                          <p:spTgt spid="317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174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1747">
                                            <p:txEl>
                                              <p:pRg st="1" end="1"/>
                                            </p:txEl>
                                          </p:spTgt>
                                        </p:tgtEl>
                                        <p:attrNameLst>
                                          <p:attrName>style.visibility</p:attrName>
                                        </p:attrNameLst>
                                      </p:cBhvr>
                                      <p:to>
                                        <p:strVal val="visible"/>
                                      </p:to>
                                    </p:set>
                                    <p:anim calcmode="lin" valueType="num">
                                      <p:cBhvr additive="base">
                                        <p:cTn id="13"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174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1747">
                                            <p:txEl>
                                              <p:pRg st="2" end="2"/>
                                            </p:txEl>
                                          </p:spTgt>
                                        </p:tgtEl>
                                        <p:attrNameLst>
                                          <p:attrName>style.visibility</p:attrName>
                                        </p:attrNameLst>
                                      </p:cBhvr>
                                      <p:to>
                                        <p:strVal val="visible"/>
                                      </p:to>
                                    </p:set>
                                    <p:anim calcmode="lin" valueType="num">
                                      <p:cBhvr additive="base">
                                        <p:cTn id="19" dur="500" fill="hold"/>
                                        <p:tgtEl>
                                          <p:spTgt spid="317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174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1747">
                                            <p:txEl>
                                              <p:pRg st="3" end="3"/>
                                            </p:txEl>
                                          </p:spTgt>
                                        </p:tgtEl>
                                        <p:attrNameLst>
                                          <p:attrName>style.visibility</p:attrName>
                                        </p:attrNameLst>
                                      </p:cBhvr>
                                      <p:to>
                                        <p:strVal val="visible"/>
                                      </p:to>
                                    </p:set>
                                    <p:anim calcmode="lin" valueType="num">
                                      <p:cBhvr additive="base">
                                        <p:cTn id="25" dur="500" fill="hold"/>
                                        <p:tgtEl>
                                          <p:spTgt spid="317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174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1747">
                                            <p:txEl>
                                              <p:pRg st="4" end="4"/>
                                            </p:txEl>
                                          </p:spTgt>
                                        </p:tgtEl>
                                        <p:attrNameLst>
                                          <p:attrName>style.visibility</p:attrName>
                                        </p:attrNameLst>
                                      </p:cBhvr>
                                      <p:to>
                                        <p:strVal val="visible"/>
                                      </p:to>
                                    </p:set>
                                    <p:anim calcmode="lin" valueType="num">
                                      <p:cBhvr additive="base">
                                        <p:cTn id="31" dur="500" fill="hold"/>
                                        <p:tgtEl>
                                          <p:spTgt spid="317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1747">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1747">
                                            <p:txEl>
                                              <p:pRg st="5" end="5"/>
                                            </p:txEl>
                                          </p:spTgt>
                                        </p:tgtEl>
                                        <p:attrNameLst>
                                          <p:attrName>style.visibility</p:attrName>
                                        </p:attrNameLst>
                                      </p:cBhvr>
                                      <p:to>
                                        <p:strVal val="visible"/>
                                      </p:to>
                                    </p:set>
                                    <p:anim calcmode="lin" valueType="num">
                                      <p:cBhvr additive="base">
                                        <p:cTn id="37" dur="500" fill="hold"/>
                                        <p:tgtEl>
                                          <p:spTgt spid="317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1747">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31747">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bldLvl="2"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815975" y="1717675"/>
            <a:ext cx="8020050" cy="4530725"/>
          </a:xfrm>
        </p:spPr>
        <p:txBody>
          <a:bodyPr/>
          <a:lstStyle/>
          <a:p>
            <a:r>
              <a:rPr lang="en-US" sz="2800" dirty="0"/>
              <a:t>The </a:t>
            </a:r>
            <a:r>
              <a:rPr lang="en-US" sz="2800" dirty="0" smtClean="0"/>
              <a:t>YTM depends </a:t>
            </a:r>
            <a:r>
              <a:rPr lang="en-US" sz="2800" dirty="0"/>
              <a:t>on the risk characteristics of the bond when issued</a:t>
            </a:r>
          </a:p>
          <a:p>
            <a:r>
              <a:rPr lang="en-US" sz="2800" dirty="0"/>
              <a:t>Which bonds will have the higher </a:t>
            </a:r>
            <a:r>
              <a:rPr lang="en-US" sz="2800" dirty="0" smtClean="0"/>
              <a:t>YTM, </a:t>
            </a:r>
            <a:r>
              <a:rPr lang="en-US" sz="2800" dirty="0"/>
              <a:t>all else equal?</a:t>
            </a:r>
          </a:p>
          <a:p>
            <a:pPr lvl="1"/>
            <a:r>
              <a:rPr lang="en-US" sz="2400" dirty="0"/>
              <a:t>Secured debt versus a debenture</a:t>
            </a:r>
          </a:p>
          <a:p>
            <a:pPr lvl="1"/>
            <a:r>
              <a:rPr lang="en-US" sz="2400" dirty="0"/>
              <a:t>Subordinated debenture versus senior debt</a:t>
            </a:r>
          </a:p>
          <a:p>
            <a:pPr lvl="1"/>
            <a:r>
              <a:rPr lang="en-US" sz="2400" dirty="0"/>
              <a:t>A bond with a sinking fund versus one without</a:t>
            </a:r>
          </a:p>
          <a:p>
            <a:pPr lvl="1"/>
            <a:r>
              <a:rPr lang="en-US" sz="2400" dirty="0"/>
              <a:t>A callable bond versus a non-callable bond</a:t>
            </a:r>
          </a:p>
        </p:txBody>
      </p:sp>
      <p:sp>
        <p:nvSpPr>
          <p:cNvPr id="6" name="Slide Number Placeholder 5"/>
          <p:cNvSpPr>
            <a:spLocks noGrp="1"/>
          </p:cNvSpPr>
          <p:nvPr>
            <p:ph type="sldNum" sz="quarter" idx="12"/>
          </p:nvPr>
        </p:nvSpPr>
        <p:spPr/>
        <p:txBody>
          <a:bodyPr/>
          <a:lstStyle/>
          <a:p>
            <a:fld id="{BF4B2A35-35BD-4CE2-9B16-844D1237D81D}" type="slidenum">
              <a:rPr lang="en-US"/>
              <a:pPr/>
              <a:t>33</a:t>
            </a:fld>
            <a:endParaRPr lang="en-US"/>
          </a:p>
        </p:txBody>
      </p:sp>
      <p:sp>
        <p:nvSpPr>
          <p:cNvPr id="33794" name="Rectangle 2"/>
          <p:cNvSpPr>
            <a:spLocks noGrp="1" noChangeArrowheads="1"/>
          </p:cNvSpPr>
          <p:nvPr>
            <p:ph type="title"/>
          </p:nvPr>
        </p:nvSpPr>
        <p:spPr>
          <a:xfrm>
            <a:off x="609600" y="304800"/>
            <a:ext cx="8534400" cy="914400"/>
          </a:xfrm>
        </p:spPr>
        <p:txBody>
          <a:bodyPr>
            <a:normAutofit fontScale="90000"/>
          </a:bodyPr>
          <a:lstStyle/>
          <a:p>
            <a:r>
              <a:rPr lang="en-US"/>
              <a:t>Bond Characteristics and Required Returns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5">
                                            <p:txEl>
                                              <p:pRg st="2" end="2"/>
                                            </p:txEl>
                                          </p:spTgt>
                                        </p:tgtEl>
                                        <p:attrNameLst>
                                          <p:attrName>style.visibility</p:attrName>
                                        </p:attrNameLst>
                                      </p:cBhvr>
                                      <p:to>
                                        <p:strVal val="visible"/>
                                      </p:to>
                                    </p:set>
                                    <p:anim calcmode="lin" valueType="num">
                                      <p:cBhvr additive="base">
                                        <p:cTn id="7" dur="5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3795">
                                            <p:txEl>
                                              <p:pRg st="3" end="3"/>
                                            </p:txEl>
                                          </p:spTgt>
                                        </p:tgtEl>
                                        <p:attrNameLst>
                                          <p:attrName>style.visibility</p:attrName>
                                        </p:attrNameLst>
                                      </p:cBhvr>
                                      <p:to>
                                        <p:strVal val="visible"/>
                                      </p:to>
                                    </p:set>
                                    <p:anim calcmode="lin" valueType="num">
                                      <p:cBhvr additive="base">
                                        <p:cTn id="13" dur="500" fill="hold"/>
                                        <p:tgtEl>
                                          <p:spTgt spid="3379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anim calcmode="lin" valueType="num">
                                      <p:cBhvr additive="base">
                                        <p:cTn id="19" dur="500" fill="hold"/>
                                        <p:tgtEl>
                                          <p:spTgt spid="3379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7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3795">
                                            <p:txEl>
                                              <p:pRg st="5" end="5"/>
                                            </p:txEl>
                                          </p:spTgt>
                                        </p:tgtEl>
                                        <p:attrNameLst>
                                          <p:attrName>style.visibility</p:attrName>
                                        </p:attrNameLst>
                                      </p:cBhvr>
                                      <p:to>
                                        <p:strVal val="visible"/>
                                      </p:to>
                                    </p:set>
                                    <p:anim calcmode="lin" valueType="num">
                                      <p:cBhvr additive="base">
                                        <p:cTn id="25" dur="500" fill="hold"/>
                                        <p:tgtEl>
                                          <p:spTgt spid="3379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37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pPr>
              <a:lnSpc>
                <a:spcPct val="90000"/>
              </a:lnSpc>
            </a:pPr>
            <a:r>
              <a:rPr lang="en-US" sz="2800" dirty="0"/>
              <a:t>A taxable bond has a yield of 8% and a municipal bond has a yield of 6%</a:t>
            </a:r>
          </a:p>
          <a:p>
            <a:pPr lvl="1">
              <a:lnSpc>
                <a:spcPct val="90000"/>
              </a:lnSpc>
            </a:pPr>
            <a:r>
              <a:rPr lang="en-US" sz="2400" dirty="0"/>
              <a:t>If you are in a 40% tax bracket, which bond do you prefer?</a:t>
            </a:r>
          </a:p>
          <a:p>
            <a:pPr lvl="1">
              <a:lnSpc>
                <a:spcPct val="90000"/>
              </a:lnSpc>
            </a:pPr>
            <a:r>
              <a:rPr lang="en-US" sz="2400" dirty="0" smtClean="0"/>
              <a:t>At </a:t>
            </a:r>
            <a:r>
              <a:rPr lang="en-US" sz="2400" dirty="0"/>
              <a:t>what tax rate would you be indifferent between the two bonds</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D41AFE47-7ACE-4955-BC2D-3133EB111291}" type="slidenum">
              <a:rPr lang="en-US"/>
              <a:pPr/>
              <a:t>34</a:t>
            </a:fld>
            <a:endParaRPr lang="en-US"/>
          </a:p>
        </p:txBody>
      </p:sp>
      <p:sp>
        <p:nvSpPr>
          <p:cNvPr id="40962" name="Rectangle 2"/>
          <p:cNvSpPr>
            <a:spLocks noGrp="1" noChangeArrowheads="1"/>
          </p:cNvSpPr>
          <p:nvPr>
            <p:ph type="title"/>
          </p:nvPr>
        </p:nvSpPr>
        <p:spPr/>
        <p:txBody>
          <a:bodyPr/>
          <a:lstStyle/>
          <a:p>
            <a:r>
              <a:rPr lang="en-US"/>
              <a:t>Example 7.4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096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096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 calcmode="lin" valueType="num">
                                      <p:cBhvr additive="base">
                                        <p:cTn id="19" dur="500" fill="hold"/>
                                        <p:tgtEl>
                                          <p:spTgt spid="40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6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0963">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bldLvl="3"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p:txBody>
          <a:bodyPr/>
          <a:lstStyle/>
          <a:p>
            <a:r>
              <a:rPr lang="en-US" sz="2400"/>
              <a:t>Make no periodic interest payments (coupon rate = 0%)</a:t>
            </a:r>
          </a:p>
          <a:p>
            <a:r>
              <a:rPr lang="en-US" sz="2400"/>
              <a:t>The entire yield-to-maturity comes from the difference between the purchase price and the par value</a:t>
            </a:r>
          </a:p>
          <a:p>
            <a:r>
              <a:rPr lang="en-US" sz="2400"/>
              <a:t>Cannot sell for more than par value</a:t>
            </a:r>
          </a:p>
          <a:p>
            <a:r>
              <a:rPr lang="en-US" sz="2400"/>
              <a:t>Sometimes called zeroes, deep discount bonds, or original issue discount bonds (OIDs)</a:t>
            </a:r>
          </a:p>
          <a:p>
            <a:r>
              <a:rPr lang="en-US" sz="2400"/>
              <a:t>Treasury Bills and principal-only Treasury strips are good examples of zeroes</a:t>
            </a:r>
          </a:p>
        </p:txBody>
      </p:sp>
      <p:sp>
        <p:nvSpPr>
          <p:cNvPr id="6" name="Slide Number Placeholder 5"/>
          <p:cNvSpPr>
            <a:spLocks noGrp="1"/>
          </p:cNvSpPr>
          <p:nvPr>
            <p:ph type="sldNum" sz="quarter" idx="12"/>
          </p:nvPr>
        </p:nvSpPr>
        <p:spPr/>
        <p:txBody>
          <a:bodyPr/>
          <a:lstStyle/>
          <a:p>
            <a:fld id="{01E1D613-81D4-4929-81BC-FD0FA4106F42}" type="slidenum">
              <a:rPr lang="en-US"/>
              <a:pPr/>
              <a:t>35</a:t>
            </a:fld>
            <a:endParaRPr lang="en-US"/>
          </a:p>
        </p:txBody>
      </p:sp>
      <p:sp>
        <p:nvSpPr>
          <p:cNvPr id="43010" name="Rectangle 2"/>
          <p:cNvSpPr>
            <a:spLocks noGrp="1" noChangeArrowheads="1"/>
          </p:cNvSpPr>
          <p:nvPr>
            <p:ph type="title"/>
          </p:nvPr>
        </p:nvSpPr>
        <p:spPr/>
        <p:txBody>
          <a:bodyPr/>
          <a:lstStyle/>
          <a:p>
            <a:r>
              <a:rPr lang="en-US"/>
              <a:t>Zero Coupon Bonds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p:txBody>
          <a:bodyPr/>
          <a:lstStyle/>
          <a:p>
            <a:r>
              <a:rPr lang="en-US" sz="2400" dirty="0"/>
              <a:t>Coupon rate floats depending on some index value</a:t>
            </a:r>
          </a:p>
          <a:p>
            <a:r>
              <a:rPr lang="en-US" sz="2400" dirty="0"/>
              <a:t>Examples – adjustable rate mortgages and inflation-linked Treasuries</a:t>
            </a:r>
          </a:p>
          <a:p>
            <a:r>
              <a:rPr lang="en-US" sz="2400" dirty="0"/>
              <a:t>There is less price risk with floating rate bonds</a:t>
            </a:r>
          </a:p>
          <a:p>
            <a:pPr lvl="1"/>
            <a:r>
              <a:rPr lang="en-US" sz="2200" dirty="0"/>
              <a:t>The coupon floats, so it is less likely to differ substantially from the yield-to-maturity</a:t>
            </a:r>
          </a:p>
          <a:p>
            <a:r>
              <a:rPr lang="en-US" sz="2400" dirty="0"/>
              <a:t>Coupons may have a “collar” – the rate cannot go above a specified “ceiling” or below a specified “floor”</a:t>
            </a:r>
          </a:p>
        </p:txBody>
      </p:sp>
      <p:sp>
        <p:nvSpPr>
          <p:cNvPr id="6" name="Slide Number Placeholder 5"/>
          <p:cNvSpPr>
            <a:spLocks noGrp="1"/>
          </p:cNvSpPr>
          <p:nvPr>
            <p:ph type="sldNum" sz="quarter" idx="12"/>
          </p:nvPr>
        </p:nvSpPr>
        <p:spPr/>
        <p:txBody>
          <a:bodyPr/>
          <a:lstStyle/>
          <a:p>
            <a:fld id="{724204DA-EDA7-4708-8C6A-9565D3EB0961}" type="slidenum">
              <a:rPr lang="en-US"/>
              <a:pPr/>
              <a:t>36</a:t>
            </a:fld>
            <a:endParaRPr lang="en-US"/>
          </a:p>
        </p:txBody>
      </p:sp>
      <p:sp>
        <p:nvSpPr>
          <p:cNvPr id="44034" name="Rectangle 2"/>
          <p:cNvSpPr>
            <a:spLocks noGrp="1" noChangeArrowheads="1"/>
          </p:cNvSpPr>
          <p:nvPr>
            <p:ph type="title"/>
          </p:nvPr>
        </p:nvSpPr>
        <p:spPr/>
        <p:txBody>
          <a:bodyPr/>
          <a:lstStyle/>
          <a:p>
            <a:r>
              <a:rPr lang="en-US"/>
              <a:t>Floating-Rate Bonds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5">
                                            <p:txEl>
                                              <p:pRg st="2" end="2"/>
                                            </p:txEl>
                                          </p:spTgt>
                                        </p:tgtEl>
                                        <p:attrNameLst>
                                          <p:attrName>style.visibility</p:attrName>
                                        </p:attrNameLst>
                                      </p:cBhvr>
                                      <p:to>
                                        <p:strVal val="visible"/>
                                      </p:to>
                                    </p:set>
                                    <p:anim calcmode="lin" valueType="num">
                                      <p:cBhvr additive="base">
                                        <p:cTn id="7"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4035">
                                            <p:txEl>
                                              <p:pRg st="3" end="3"/>
                                            </p:txEl>
                                          </p:spTgt>
                                        </p:tgtEl>
                                        <p:attrNameLst>
                                          <p:attrName>style.visibility</p:attrName>
                                        </p:attrNameLst>
                                      </p:cBhvr>
                                      <p:to>
                                        <p:strVal val="visible"/>
                                      </p:to>
                                    </p:set>
                                    <p:anim calcmode="lin" valueType="num">
                                      <p:cBhvr additive="base">
                                        <p:cTn id="11"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40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4035">
                                            <p:txEl>
                                              <p:pRg st="4" end="4"/>
                                            </p:txEl>
                                          </p:spTgt>
                                        </p:tgtEl>
                                        <p:attrNameLst>
                                          <p:attrName>style.visibility</p:attrName>
                                        </p:attrNameLst>
                                      </p:cBhvr>
                                      <p:to>
                                        <p:strVal val="visible"/>
                                      </p:to>
                                    </p:set>
                                    <p:anim calcmode="lin" valueType="num">
                                      <p:cBhvr additive="base">
                                        <p:cTn id="17"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40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815975" y="1447800"/>
            <a:ext cx="8020050" cy="4530725"/>
          </a:xfrm>
        </p:spPr>
        <p:txBody>
          <a:bodyPr/>
          <a:lstStyle/>
          <a:p>
            <a:r>
              <a:rPr lang="en-US" sz="2800"/>
              <a:t>Disaster bonds</a:t>
            </a:r>
          </a:p>
          <a:p>
            <a:r>
              <a:rPr lang="en-US" sz="2800"/>
              <a:t>Income bonds</a:t>
            </a:r>
          </a:p>
          <a:p>
            <a:r>
              <a:rPr lang="en-US" sz="2800"/>
              <a:t>Convertible bonds</a:t>
            </a:r>
          </a:p>
          <a:p>
            <a:r>
              <a:rPr lang="en-US" sz="2800"/>
              <a:t>Put bonds</a:t>
            </a:r>
          </a:p>
          <a:p>
            <a:r>
              <a:rPr lang="en-US" sz="2800"/>
              <a:t>There are many other types of provisions that can be added to a bond and many bonds have several provisions – it is important to recognize how these provisions affect required returns</a:t>
            </a:r>
          </a:p>
        </p:txBody>
      </p:sp>
      <p:sp>
        <p:nvSpPr>
          <p:cNvPr id="6" name="Slide Number Placeholder 5"/>
          <p:cNvSpPr>
            <a:spLocks noGrp="1"/>
          </p:cNvSpPr>
          <p:nvPr>
            <p:ph type="sldNum" sz="quarter" idx="12"/>
          </p:nvPr>
        </p:nvSpPr>
        <p:spPr/>
        <p:txBody>
          <a:bodyPr/>
          <a:lstStyle/>
          <a:p>
            <a:fld id="{1AF1F268-4D25-48EA-9AE2-4EFD43960FA3}" type="slidenum">
              <a:rPr lang="en-US"/>
              <a:pPr/>
              <a:t>37</a:t>
            </a:fld>
            <a:endParaRPr lang="en-US"/>
          </a:p>
        </p:txBody>
      </p:sp>
      <p:sp>
        <p:nvSpPr>
          <p:cNvPr id="45058" name="Rectangle 2"/>
          <p:cNvSpPr>
            <a:spLocks noGrp="1" noChangeArrowheads="1"/>
          </p:cNvSpPr>
          <p:nvPr>
            <p:ph type="title"/>
          </p:nvPr>
        </p:nvSpPr>
        <p:spPr/>
        <p:txBody>
          <a:bodyPr/>
          <a:lstStyle/>
          <a:p>
            <a:r>
              <a:rPr lang="en-US"/>
              <a:t>Other Bond Types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505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505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505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505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9">
                                            <p:txEl>
                                              <p:pRg st="4" end="4"/>
                                            </p:txEl>
                                          </p:spTgt>
                                        </p:tgtEl>
                                        <p:attrNameLst>
                                          <p:attrName>style.visibility</p:attrName>
                                        </p:attrNameLst>
                                      </p:cBhvr>
                                      <p:to>
                                        <p:strVal val="visible"/>
                                      </p:to>
                                    </p:set>
                                    <p:anim calcmode="lin" valueType="num">
                                      <p:cBhvr additive="base">
                                        <p:cTn id="31" dur="500" fill="hold"/>
                                        <p:tgtEl>
                                          <p:spTgt spid="450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059">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45059">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815975" y="1447800"/>
            <a:ext cx="8020050" cy="4530725"/>
          </a:xfrm>
        </p:spPr>
        <p:txBody>
          <a:bodyPr/>
          <a:lstStyle/>
          <a:p>
            <a:r>
              <a:rPr lang="en-US" sz="2800"/>
              <a:t>Primarily over-the-counter transactions with dealers connected electronically</a:t>
            </a:r>
          </a:p>
          <a:p>
            <a:r>
              <a:rPr lang="en-US" sz="2800"/>
              <a:t>Extremely large number of bond issues, but generally low daily volume in single issues</a:t>
            </a:r>
          </a:p>
          <a:p>
            <a:r>
              <a:rPr lang="en-US" sz="2800"/>
              <a:t>Makes getting up-to-date prices difficult, particularly on small company or municipal issues</a:t>
            </a:r>
          </a:p>
          <a:p>
            <a:r>
              <a:rPr lang="en-US" sz="2800"/>
              <a:t>Treasury securities are an exception</a:t>
            </a:r>
          </a:p>
        </p:txBody>
      </p:sp>
      <p:sp>
        <p:nvSpPr>
          <p:cNvPr id="6" name="Slide Number Placeholder 5"/>
          <p:cNvSpPr>
            <a:spLocks noGrp="1"/>
          </p:cNvSpPr>
          <p:nvPr>
            <p:ph type="sldNum" sz="quarter" idx="12"/>
          </p:nvPr>
        </p:nvSpPr>
        <p:spPr/>
        <p:txBody>
          <a:bodyPr/>
          <a:lstStyle/>
          <a:p>
            <a:fld id="{93A3010E-6D1A-4E84-B271-460CEDF3A52D}" type="slidenum">
              <a:rPr lang="en-US"/>
              <a:pPr/>
              <a:t>38</a:t>
            </a:fld>
            <a:endParaRPr lang="en-US"/>
          </a:p>
        </p:txBody>
      </p:sp>
      <p:sp>
        <p:nvSpPr>
          <p:cNvPr id="47106" name="Rectangle 2"/>
          <p:cNvSpPr>
            <a:spLocks noGrp="1" noChangeArrowheads="1"/>
          </p:cNvSpPr>
          <p:nvPr>
            <p:ph type="title"/>
          </p:nvPr>
        </p:nvSpPr>
        <p:spPr/>
        <p:txBody>
          <a:bodyPr/>
          <a:lstStyle/>
          <a:p>
            <a:r>
              <a:rPr lang="en-US"/>
              <a:t>Bond Markets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u="sng" dirty="0" smtClean="0"/>
              <a:t>WARNING! </a:t>
            </a:r>
            <a:endParaRPr lang="en-US" dirty="0" smtClean="0"/>
          </a:p>
          <a:p>
            <a:r>
              <a:rPr lang="en-US" dirty="0" smtClean="0"/>
              <a:t>The coupon rate, though a percent, is </a:t>
            </a:r>
            <a:r>
              <a:rPr lang="en-US" i="1" u="sng" dirty="0" smtClean="0"/>
              <a:t>not</a:t>
            </a:r>
            <a:r>
              <a:rPr lang="en-US" dirty="0" smtClean="0"/>
              <a:t> the interest rate (or discount rate).</a:t>
            </a:r>
          </a:p>
          <a:p>
            <a:r>
              <a:rPr lang="en-US" dirty="0" smtClean="0"/>
              <a:t>The coupon rate tells us what cash flows a bond will produce.</a:t>
            </a:r>
          </a:p>
          <a:p>
            <a:r>
              <a:rPr lang="en-US" dirty="0" smtClean="0"/>
              <a:t>The coupon rate does </a:t>
            </a:r>
            <a:r>
              <a:rPr lang="en-US" u="sng" dirty="0" smtClean="0"/>
              <a:t>not</a:t>
            </a:r>
            <a:r>
              <a:rPr lang="en-US" dirty="0" smtClean="0"/>
              <a:t>  tell us the </a:t>
            </a:r>
            <a:r>
              <a:rPr lang="en-US" u="sng" dirty="0" smtClean="0"/>
              <a:t>value</a:t>
            </a:r>
            <a:r>
              <a:rPr lang="en-US" dirty="0" smtClean="0"/>
              <a:t> of those cash flows.</a:t>
            </a:r>
          </a:p>
          <a:p>
            <a:r>
              <a:rPr lang="en-US" dirty="0" smtClean="0"/>
              <a:t>To determine the value of a cash flow, you must calculate its present value.</a:t>
            </a:r>
          </a:p>
          <a:p>
            <a:endParaRPr lang="en-US" dirty="0"/>
          </a:p>
        </p:txBody>
      </p:sp>
      <p:sp>
        <p:nvSpPr>
          <p:cNvPr id="3" name="Slide Number Placeholder 2"/>
          <p:cNvSpPr>
            <a:spLocks noGrp="1"/>
          </p:cNvSpPr>
          <p:nvPr>
            <p:ph type="sldNum" sz="quarter" idx="12"/>
          </p:nvPr>
        </p:nvSpPr>
        <p:spPr/>
        <p:txBody>
          <a:bodyPr/>
          <a:lstStyle/>
          <a:p>
            <a:fld id="{6675EB34-5682-4FD6-AA16-43C8F69C28C7}" type="slidenum">
              <a:rPr lang="en-US" smtClean="0"/>
              <a:pPr/>
              <a:t>3</a:t>
            </a:fld>
            <a:endParaRPr lang="en-US" dirty="0"/>
          </a:p>
        </p:txBody>
      </p:sp>
      <p:sp>
        <p:nvSpPr>
          <p:cNvPr id="4" name="Title 3"/>
          <p:cNvSpPr>
            <a:spLocks noGrp="1"/>
          </p:cNvSpPr>
          <p:nvPr>
            <p:ph type="title"/>
          </p:nvPr>
        </p:nvSpPr>
        <p:spPr/>
        <p:txBody>
          <a:bodyPr/>
          <a:lstStyle/>
          <a:p>
            <a:r>
              <a:rPr lang="en-US" dirty="0" smtClean="0"/>
              <a:t>YTM versus coupon rate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304800" y="1524000"/>
            <a:ext cx="8229600" cy="4525963"/>
          </a:xfrm>
        </p:spPr>
        <p:txBody>
          <a:bodyPr/>
          <a:lstStyle/>
          <a:p>
            <a:r>
              <a:rPr lang="en-US" sz="2800" dirty="0"/>
              <a:t>Bond </a:t>
            </a:r>
            <a:r>
              <a:rPr lang="en-US" sz="2800" dirty="0" smtClean="0"/>
              <a:t>information is available </a:t>
            </a:r>
            <a:r>
              <a:rPr lang="en-US" sz="2800" dirty="0"/>
              <a:t>online</a:t>
            </a:r>
          </a:p>
          <a:p>
            <a:r>
              <a:rPr lang="en-US" sz="2800" dirty="0"/>
              <a:t>One good site is </a:t>
            </a:r>
            <a:r>
              <a:rPr lang="en-US" sz="2800" dirty="0" smtClean="0"/>
              <a:t>Yahoo Finance</a:t>
            </a:r>
            <a:endParaRPr lang="en-US" sz="2800" dirty="0"/>
          </a:p>
          <a:p>
            <a:r>
              <a:rPr lang="en-US" sz="2800" dirty="0"/>
              <a:t>Click on the web surfer to go to the site</a:t>
            </a:r>
          </a:p>
          <a:p>
            <a:pPr lvl="1">
              <a:buNone/>
            </a:pPr>
            <a:endParaRPr lang="en-US" sz="2400" dirty="0"/>
          </a:p>
        </p:txBody>
      </p:sp>
      <p:sp>
        <p:nvSpPr>
          <p:cNvPr id="7" name="Slide Number Placeholder 5"/>
          <p:cNvSpPr>
            <a:spLocks noGrp="1"/>
          </p:cNvSpPr>
          <p:nvPr>
            <p:ph type="sldNum" sz="quarter" idx="12"/>
          </p:nvPr>
        </p:nvSpPr>
        <p:spPr/>
        <p:txBody>
          <a:bodyPr/>
          <a:lstStyle/>
          <a:p>
            <a:fld id="{32DED360-24F1-4C57-A6A1-17AE436AE586}" type="slidenum">
              <a:rPr lang="en-US"/>
              <a:pPr/>
              <a:t>39</a:t>
            </a:fld>
            <a:endParaRPr lang="en-US"/>
          </a:p>
        </p:txBody>
      </p:sp>
      <p:sp>
        <p:nvSpPr>
          <p:cNvPr id="75778" name="Rectangle 2"/>
          <p:cNvSpPr>
            <a:spLocks noGrp="1" noChangeArrowheads="1"/>
          </p:cNvSpPr>
          <p:nvPr>
            <p:ph type="title"/>
          </p:nvPr>
        </p:nvSpPr>
        <p:spPr/>
        <p:txBody>
          <a:bodyPr/>
          <a:lstStyle/>
          <a:p>
            <a:r>
              <a:rPr lang="en-US"/>
              <a:t>Work the Web Example</a:t>
            </a:r>
          </a:p>
        </p:txBody>
      </p:sp>
      <p:pic>
        <p:nvPicPr>
          <p:cNvPr id="75780" name="Picture 4" descr="Web surfer">
            <a:hlinkClick r:id="rId2"/>
          </p:cNvPr>
          <p:cNvPicPr>
            <a:picLocks noChangeAspect="1" noChangeArrowheads="1"/>
          </p:cNvPicPr>
          <p:nvPr/>
        </p:nvPicPr>
        <p:blipFill>
          <a:blip r:embed="rId3" cstate="print"/>
          <a:srcRect/>
          <a:stretch>
            <a:fillRect/>
          </a:stretch>
        </p:blipFill>
        <p:spPr bwMode="auto">
          <a:xfrm>
            <a:off x="4724400" y="3733800"/>
            <a:ext cx="1041400" cy="1371600"/>
          </a:xfrm>
          <a:prstGeom prst="rect">
            <a:avLst/>
          </a:prstGeom>
          <a:noFill/>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815975" y="1447800"/>
            <a:ext cx="8020050" cy="4530725"/>
          </a:xfrm>
        </p:spPr>
        <p:txBody>
          <a:bodyPr/>
          <a:lstStyle/>
          <a:p>
            <a:r>
              <a:rPr lang="en-US" sz="2800" dirty="0"/>
              <a:t>Real rate of interest – change in purchasing power</a:t>
            </a:r>
          </a:p>
          <a:p>
            <a:r>
              <a:rPr lang="en-US" sz="2800" dirty="0"/>
              <a:t>Nominal rate of interest – quoted rate of interest, change in purchasing power, and inflation</a:t>
            </a:r>
          </a:p>
          <a:p>
            <a:r>
              <a:rPr lang="en-US" sz="2800" dirty="0"/>
              <a:t>The ex ante nominal rate of interest includes our desired real rate of return plus an adjustment for expected inflation</a:t>
            </a:r>
          </a:p>
        </p:txBody>
      </p:sp>
      <p:sp>
        <p:nvSpPr>
          <p:cNvPr id="6" name="Slide Number Placeholder 5"/>
          <p:cNvSpPr>
            <a:spLocks noGrp="1"/>
          </p:cNvSpPr>
          <p:nvPr>
            <p:ph type="sldNum" sz="quarter" idx="12"/>
          </p:nvPr>
        </p:nvSpPr>
        <p:spPr/>
        <p:txBody>
          <a:bodyPr/>
          <a:lstStyle/>
          <a:p>
            <a:fld id="{94CA5F18-8515-4B03-B5B5-7572A5D91FC3}" type="slidenum">
              <a:rPr lang="en-US"/>
              <a:pPr/>
              <a:t>40</a:t>
            </a:fld>
            <a:endParaRPr lang="en-US" dirty="0"/>
          </a:p>
        </p:txBody>
      </p:sp>
      <p:sp>
        <p:nvSpPr>
          <p:cNvPr id="52226" name="Rectangle 2"/>
          <p:cNvSpPr>
            <a:spLocks noGrp="1" noChangeArrowheads="1"/>
          </p:cNvSpPr>
          <p:nvPr>
            <p:ph type="title"/>
          </p:nvPr>
        </p:nvSpPr>
        <p:spPr/>
        <p:txBody>
          <a:bodyPr/>
          <a:lstStyle/>
          <a:p>
            <a:r>
              <a:rPr lang="en-US" dirty="0"/>
              <a:t>Inflation and Interest Rates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222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222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227">
                                            <p:txEl>
                                              <p:pRg st="2" end="2"/>
                                            </p:txEl>
                                          </p:spTgt>
                                        </p:tgtEl>
                                        <p:attrNameLst>
                                          <p:attrName>style.visibility</p:attrName>
                                        </p:attrNameLst>
                                      </p:cBhvr>
                                      <p:to>
                                        <p:strVal val="visible"/>
                                      </p:to>
                                    </p:set>
                                    <p:anim calcmode="lin" valueType="num">
                                      <p:cBhvr additive="base">
                                        <p:cTn id="19"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22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2227">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p:txBody>
          <a:bodyPr/>
          <a:lstStyle/>
          <a:p>
            <a:r>
              <a:rPr lang="en-US" sz="2800" dirty="0"/>
              <a:t>The Fisher Effect defines the relationship between real rates, nominal rates, and inflation</a:t>
            </a:r>
          </a:p>
          <a:p>
            <a:r>
              <a:rPr lang="en-US" sz="2800" dirty="0"/>
              <a:t>(1 + R) = (1 + r)(1 + h), where</a:t>
            </a:r>
          </a:p>
          <a:p>
            <a:pPr lvl="1"/>
            <a:r>
              <a:rPr lang="en-US" sz="2400" dirty="0"/>
              <a:t>R = nominal rate</a:t>
            </a:r>
          </a:p>
          <a:p>
            <a:pPr lvl="1"/>
            <a:r>
              <a:rPr lang="en-US" sz="2400" dirty="0"/>
              <a:t>r = real rate</a:t>
            </a:r>
          </a:p>
          <a:p>
            <a:pPr lvl="1"/>
            <a:r>
              <a:rPr lang="en-US" sz="2400" dirty="0"/>
              <a:t>h = expected inflation rate</a:t>
            </a:r>
          </a:p>
          <a:p>
            <a:r>
              <a:rPr lang="en-US" sz="2800" dirty="0"/>
              <a:t>Approximation</a:t>
            </a:r>
          </a:p>
          <a:p>
            <a:pPr lvl="1"/>
            <a:r>
              <a:rPr lang="en-US" sz="2400" dirty="0"/>
              <a:t>R = r + h</a:t>
            </a:r>
          </a:p>
        </p:txBody>
      </p:sp>
      <p:sp>
        <p:nvSpPr>
          <p:cNvPr id="6" name="Slide Number Placeholder 5"/>
          <p:cNvSpPr>
            <a:spLocks noGrp="1"/>
          </p:cNvSpPr>
          <p:nvPr>
            <p:ph type="sldNum" sz="quarter" idx="12"/>
          </p:nvPr>
        </p:nvSpPr>
        <p:spPr/>
        <p:txBody>
          <a:bodyPr/>
          <a:lstStyle/>
          <a:p>
            <a:fld id="{15A7CAD5-2CD5-466C-99DA-FADE05B45F4F}" type="slidenum">
              <a:rPr lang="en-US"/>
              <a:pPr/>
              <a:t>41</a:t>
            </a:fld>
            <a:endParaRPr lang="en-US" dirty="0"/>
          </a:p>
        </p:txBody>
      </p:sp>
      <p:sp>
        <p:nvSpPr>
          <p:cNvPr id="54274" name="Rectangle 2"/>
          <p:cNvSpPr>
            <a:spLocks noGrp="1" noChangeArrowheads="1"/>
          </p:cNvSpPr>
          <p:nvPr>
            <p:ph type="title"/>
          </p:nvPr>
        </p:nvSpPr>
        <p:spPr/>
        <p:txBody>
          <a:bodyPr/>
          <a:lstStyle/>
          <a:p>
            <a:r>
              <a:rPr lang="en-US" dirty="0"/>
              <a:t>The Fisher Effect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 calcmode="lin" valueType="num">
                                      <p:cBhvr additive="base">
                                        <p:cTn id="7" dur="500" fill="hold"/>
                                        <p:tgtEl>
                                          <p:spTgt spid="542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275">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275">
                                            <p:txEl>
                                              <p:pRg st="1" end="1"/>
                                            </p:txEl>
                                          </p:spTgt>
                                        </p:tgtEl>
                                        <p:attrNameLst>
                                          <p:attrName>style.visibility</p:attrName>
                                        </p:attrNameLst>
                                      </p:cBhvr>
                                      <p:to>
                                        <p:strVal val="visible"/>
                                      </p:to>
                                    </p:set>
                                    <p:anim calcmode="lin" valueType="num">
                                      <p:cBhvr additive="base">
                                        <p:cTn id="13" dur="500" fill="hold"/>
                                        <p:tgtEl>
                                          <p:spTgt spid="542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275">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1" end="1"/>
                                            </p:txEl>
                                          </p:spTgt>
                                        </p:tgtEl>
                                        <p:attrNameLst>
                                          <p:attrName>ppt_c</p:attrName>
                                        </p:attrNameLst>
                                      </p:cBhvr>
                                      <p:to>
                                        <a:schemeClr val="tx2"/>
                                      </p:to>
                                    </p:animClr>
                                  </p:subTnLst>
                                </p:cTn>
                              </p:par>
                              <p:par>
                                <p:cTn id="15" presetID="2" presetClass="entr" presetSubtype="8" fill="hold" grpId="0" nodeType="withEffect">
                                  <p:stCondLst>
                                    <p:cond delay="0"/>
                                  </p:stCondLst>
                                  <p:childTnLst>
                                    <p:set>
                                      <p:cBhvr>
                                        <p:cTn id="16" dur="1" fill="hold">
                                          <p:stCondLst>
                                            <p:cond delay="0"/>
                                          </p:stCondLst>
                                        </p:cTn>
                                        <p:tgtEl>
                                          <p:spTgt spid="54275">
                                            <p:txEl>
                                              <p:pRg st="2" end="2"/>
                                            </p:txEl>
                                          </p:spTgt>
                                        </p:tgtEl>
                                        <p:attrNameLst>
                                          <p:attrName>style.visibility</p:attrName>
                                        </p:attrNameLst>
                                      </p:cBhvr>
                                      <p:to>
                                        <p:strVal val="visible"/>
                                      </p:to>
                                    </p:set>
                                    <p:anim calcmode="lin" valueType="num">
                                      <p:cBhvr additive="base">
                                        <p:cTn id="17" dur="500" fill="hold"/>
                                        <p:tgtEl>
                                          <p:spTgt spid="54275">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4275">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54275">
                                            <p:txEl>
                                              <p:pRg st="3" end="3"/>
                                            </p:txEl>
                                          </p:spTgt>
                                        </p:tgtEl>
                                        <p:attrNameLst>
                                          <p:attrName>style.visibility</p:attrName>
                                        </p:attrNameLst>
                                      </p:cBhvr>
                                      <p:to>
                                        <p:strVal val="visible"/>
                                      </p:to>
                                    </p:set>
                                    <p:anim calcmode="lin" valueType="num">
                                      <p:cBhvr additive="base">
                                        <p:cTn id="21" dur="500" fill="hold"/>
                                        <p:tgtEl>
                                          <p:spTgt spid="54275">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4275">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54275">
                                            <p:txEl>
                                              <p:pRg st="4" end="4"/>
                                            </p:txEl>
                                          </p:spTgt>
                                        </p:tgtEl>
                                        <p:attrNameLst>
                                          <p:attrName>style.visibility</p:attrName>
                                        </p:attrNameLst>
                                      </p:cBhvr>
                                      <p:to>
                                        <p:strVal val="visible"/>
                                      </p:to>
                                    </p:set>
                                    <p:anim calcmode="lin" valueType="num">
                                      <p:cBhvr additive="base">
                                        <p:cTn id="25" dur="500" fill="hold"/>
                                        <p:tgtEl>
                                          <p:spTgt spid="5427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275">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4" end="4"/>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4275">
                                            <p:txEl>
                                              <p:pRg st="5" end="5"/>
                                            </p:txEl>
                                          </p:spTgt>
                                        </p:tgtEl>
                                        <p:attrNameLst>
                                          <p:attrName>style.visibility</p:attrName>
                                        </p:attrNameLst>
                                      </p:cBhvr>
                                      <p:to>
                                        <p:strVal val="visible"/>
                                      </p:to>
                                    </p:set>
                                    <p:anim calcmode="lin" valueType="num">
                                      <p:cBhvr additive="base">
                                        <p:cTn id="31" dur="500" fill="hold"/>
                                        <p:tgtEl>
                                          <p:spTgt spid="54275">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4275">
                                            <p:txEl>
                                              <p:pRg st="5" end="5"/>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5" end="5"/>
                                            </p:txEl>
                                          </p:spTgt>
                                        </p:tgtEl>
                                        <p:attrNameLst>
                                          <p:attrName>ppt_c</p:attrName>
                                        </p:attrNameLst>
                                      </p:cBhvr>
                                      <p:to>
                                        <a:schemeClr val="tx2"/>
                                      </p:to>
                                    </p:animClr>
                                  </p:subTnLst>
                                </p:cTn>
                              </p:par>
                              <p:par>
                                <p:cTn id="33" presetID="2" presetClass="entr" presetSubtype="8" fill="hold" grpId="0" nodeType="withEffect">
                                  <p:stCondLst>
                                    <p:cond delay="0"/>
                                  </p:stCondLst>
                                  <p:childTnLst>
                                    <p:set>
                                      <p:cBhvr>
                                        <p:cTn id="34" dur="1" fill="hold">
                                          <p:stCondLst>
                                            <p:cond delay="0"/>
                                          </p:stCondLst>
                                        </p:cTn>
                                        <p:tgtEl>
                                          <p:spTgt spid="54275">
                                            <p:txEl>
                                              <p:pRg st="6" end="6"/>
                                            </p:txEl>
                                          </p:spTgt>
                                        </p:tgtEl>
                                        <p:attrNameLst>
                                          <p:attrName>style.visibility</p:attrName>
                                        </p:attrNameLst>
                                      </p:cBhvr>
                                      <p:to>
                                        <p:strVal val="visible"/>
                                      </p:to>
                                    </p:set>
                                    <p:anim calcmode="lin" valueType="num">
                                      <p:cBhvr additive="base">
                                        <p:cTn id="35" dur="500" fill="hold"/>
                                        <p:tgtEl>
                                          <p:spTgt spid="54275">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4275">
                                            <p:txEl>
                                              <p:pRg st="6" end="6"/>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4275">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815975" y="1524000"/>
            <a:ext cx="8020050" cy="4530725"/>
          </a:xfrm>
        </p:spPr>
        <p:txBody>
          <a:bodyPr/>
          <a:lstStyle/>
          <a:p>
            <a:r>
              <a:rPr lang="en-US" sz="2800" dirty="0"/>
              <a:t>If we require a 10% real return and we expect inflation to be 8%, what is the nominal rate?</a:t>
            </a:r>
          </a:p>
          <a:p>
            <a:r>
              <a:rPr lang="en-US" sz="2800" dirty="0"/>
              <a:t>R = (1.1)(1.08) – 1 = .188 = 18.8%</a:t>
            </a:r>
          </a:p>
          <a:p>
            <a:r>
              <a:rPr lang="en-US" sz="2800" dirty="0"/>
              <a:t>Approximation: R = 10% + 8% = 18%</a:t>
            </a:r>
          </a:p>
          <a:p>
            <a:r>
              <a:rPr lang="en-US" sz="2800" dirty="0"/>
              <a:t>Because the real return and expected inflation are relatively high, there is significant difference between the actual Fisher Effect and the approximation.</a:t>
            </a:r>
          </a:p>
        </p:txBody>
      </p:sp>
      <p:sp>
        <p:nvSpPr>
          <p:cNvPr id="6" name="Slide Number Placeholder 5"/>
          <p:cNvSpPr>
            <a:spLocks noGrp="1"/>
          </p:cNvSpPr>
          <p:nvPr>
            <p:ph type="sldNum" sz="quarter" idx="12"/>
          </p:nvPr>
        </p:nvSpPr>
        <p:spPr/>
        <p:txBody>
          <a:bodyPr/>
          <a:lstStyle/>
          <a:p>
            <a:fld id="{B6761D0D-A22B-4668-B4DC-725EF23DAA13}" type="slidenum">
              <a:rPr lang="en-US"/>
              <a:pPr/>
              <a:t>42</a:t>
            </a:fld>
            <a:endParaRPr lang="en-US" dirty="0"/>
          </a:p>
        </p:txBody>
      </p:sp>
      <p:sp>
        <p:nvSpPr>
          <p:cNvPr id="56322" name="Rectangle 2"/>
          <p:cNvSpPr>
            <a:spLocks noGrp="1" noChangeArrowheads="1"/>
          </p:cNvSpPr>
          <p:nvPr>
            <p:ph type="title"/>
          </p:nvPr>
        </p:nvSpPr>
        <p:spPr/>
        <p:txBody>
          <a:bodyPr/>
          <a:lstStyle/>
          <a:p>
            <a:r>
              <a:rPr lang="en-US" dirty="0"/>
              <a:t>Example 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additive="base">
                                        <p:cTn id="7" dur="500" fill="hold"/>
                                        <p:tgtEl>
                                          <p:spTgt spid="563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6323">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63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6323">
                                            <p:txEl>
                                              <p:pRg st="1" end="1"/>
                                            </p:txEl>
                                          </p:spTgt>
                                        </p:tgtEl>
                                        <p:attrNameLst>
                                          <p:attrName>style.visibility</p:attrName>
                                        </p:attrNameLst>
                                      </p:cBhvr>
                                      <p:to>
                                        <p:strVal val="visible"/>
                                      </p:to>
                                    </p:set>
                                    <p:anim calcmode="lin" valueType="num">
                                      <p:cBhvr additive="base">
                                        <p:cTn id="13" dur="500" fill="hold"/>
                                        <p:tgtEl>
                                          <p:spTgt spid="563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6323">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632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6323">
                                            <p:txEl>
                                              <p:pRg st="2" end="2"/>
                                            </p:txEl>
                                          </p:spTgt>
                                        </p:tgtEl>
                                        <p:attrNameLst>
                                          <p:attrName>style.visibility</p:attrName>
                                        </p:attrNameLst>
                                      </p:cBhvr>
                                      <p:to>
                                        <p:strVal val="visible"/>
                                      </p:to>
                                    </p:set>
                                    <p:anim calcmode="lin" valueType="num">
                                      <p:cBhvr additive="base">
                                        <p:cTn id="19" dur="500" fill="hold"/>
                                        <p:tgtEl>
                                          <p:spTgt spid="563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6323">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632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6323">
                                            <p:txEl>
                                              <p:pRg st="3" end="3"/>
                                            </p:txEl>
                                          </p:spTgt>
                                        </p:tgtEl>
                                        <p:attrNameLst>
                                          <p:attrName>style.visibility</p:attrName>
                                        </p:attrNameLst>
                                      </p:cBhvr>
                                      <p:to>
                                        <p:strVal val="visible"/>
                                      </p:to>
                                    </p:set>
                                    <p:anim calcmode="lin" valueType="num">
                                      <p:cBhvr additive="base">
                                        <p:cTn id="25" dur="500" fill="hold"/>
                                        <p:tgtEl>
                                          <p:spTgt spid="563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6323">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6323">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CFB86F44-BD12-4C72-9565-E1E0622E34F3}" type="slidenum">
              <a:rPr lang="en-US"/>
              <a:pPr/>
              <a:t>43</a:t>
            </a:fld>
            <a:endParaRPr lang="en-US"/>
          </a:p>
        </p:txBody>
      </p:sp>
      <p:sp>
        <p:nvSpPr>
          <p:cNvPr id="76803" name="Rectangle 3"/>
          <p:cNvSpPr>
            <a:spLocks noGrp="1" noChangeArrowheads="1"/>
          </p:cNvSpPr>
          <p:nvPr>
            <p:ph type="body" idx="1"/>
          </p:nvPr>
        </p:nvSpPr>
        <p:spPr/>
        <p:txBody>
          <a:bodyPr lIns="98764" tIns="49382" rIns="98764" bIns="49382"/>
          <a:lstStyle/>
          <a:p>
            <a:r>
              <a:rPr lang="en-US"/>
              <a:t>Suppose we have $1000, and Diet Coke costs $2.00 per six pack. We can buy 500 six packs. Now suppose the rate of inflation is 5%, so that the price rises to $2.10 in one year. We invest the $1000 and it grows to $1100 in one year. What’s our return in </a:t>
            </a:r>
            <a:r>
              <a:rPr lang="en-US" i="1"/>
              <a:t>dollars</a:t>
            </a:r>
            <a:r>
              <a:rPr lang="en-US"/>
              <a:t>? In </a:t>
            </a:r>
            <a:r>
              <a:rPr lang="en-US" i="1"/>
              <a:t>six packs</a:t>
            </a:r>
            <a:r>
              <a:rPr lang="en-US"/>
              <a:t>?</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708025" y="1600200"/>
            <a:ext cx="8210550" cy="4491038"/>
          </a:xfrm>
        </p:spPr>
        <p:txBody>
          <a:bodyPr/>
          <a:lstStyle/>
          <a:p>
            <a:pPr>
              <a:lnSpc>
                <a:spcPct val="90000"/>
              </a:lnSpc>
            </a:pPr>
            <a:r>
              <a:rPr lang="en-US" sz="2400" dirty="0"/>
              <a:t>Term structure is the relationship between time to maturity and yields, all else equal</a:t>
            </a:r>
          </a:p>
          <a:p>
            <a:pPr>
              <a:lnSpc>
                <a:spcPct val="90000"/>
              </a:lnSpc>
            </a:pPr>
            <a:r>
              <a:rPr lang="en-US" sz="2400" dirty="0"/>
              <a:t>It is important to recognize that we pull out the effect of default risk, different coupons, etc.</a:t>
            </a:r>
          </a:p>
          <a:p>
            <a:pPr>
              <a:lnSpc>
                <a:spcPct val="90000"/>
              </a:lnSpc>
            </a:pPr>
            <a:r>
              <a:rPr lang="en-US" sz="2400" dirty="0"/>
              <a:t>Yield curve – graphical representation of the term structure</a:t>
            </a:r>
          </a:p>
          <a:p>
            <a:pPr lvl="1">
              <a:lnSpc>
                <a:spcPct val="90000"/>
              </a:lnSpc>
            </a:pPr>
            <a:r>
              <a:rPr lang="en-US" sz="2000" dirty="0"/>
              <a:t>Normal – upward-sloping, long-term yields are higher than short-term yields</a:t>
            </a:r>
          </a:p>
          <a:p>
            <a:pPr lvl="1">
              <a:lnSpc>
                <a:spcPct val="90000"/>
              </a:lnSpc>
            </a:pPr>
            <a:r>
              <a:rPr lang="en-US" sz="2000" dirty="0"/>
              <a:t>Inverted – downward-sloping, long-term yields are lower than short-term yields</a:t>
            </a:r>
          </a:p>
        </p:txBody>
      </p:sp>
      <p:sp>
        <p:nvSpPr>
          <p:cNvPr id="6" name="Slide Number Placeholder 5"/>
          <p:cNvSpPr>
            <a:spLocks noGrp="1"/>
          </p:cNvSpPr>
          <p:nvPr>
            <p:ph type="sldNum" sz="quarter" idx="12"/>
          </p:nvPr>
        </p:nvSpPr>
        <p:spPr/>
        <p:txBody>
          <a:bodyPr/>
          <a:lstStyle/>
          <a:p>
            <a:fld id="{6B91F06F-CD3E-4BCE-A8C7-0A9CFEFAB583}" type="slidenum">
              <a:rPr lang="en-US"/>
              <a:pPr/>
              <a:t>44</a:t>
            </a:fld>
            <a:endParaRPr lang="en-US" dirty="0"/>
          </a:p>
        </p:txBody>
      </p:sp>
      <p:sp>
        <p:nvSpPr>
          <p:cNvPr id="57346" name="Rectangle 2"/>
          <p:cNvSpPr>
            <a:spLocks noGrp="1" noChangeArrowheads="1"/>
          </p:cNvSpPr>
          <p:nvPr>
            <p:ph type="title"/>
          </p:nvPr>
        </p:nvSpPr>
        <p:spPr/>
        <p:txBody>
          <a:bodyPr>
            <a:normAutofit fontScale="90000"/>
          </a:bodyPr>
          <a:lstStyle/>
          <a:p>
            <a:r>
              <a:rPr lang="en-US" dirty="0"/>
              <a:t>Term Structure of Interest Rates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73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xEl>
                                              <p:pRg st="1" end="1"/>
                                            </p:txEl>
                                          </p:spTgt>
                                        </p:tgtEl>
                                        <p:attrNameLst>
                                          <p:attrName>style.visibility</p:attrName>
                                        </p:attrNameLst>
                                      </p:cBhvr>
                                      <p:to>
                                        <p:strVal val="visible"/>
                                      </p:to>
                                    </p:set>
                                    <p:anim calcmode="lin" valueType="num">
                                      <p:cBhvr additive="base">
                                        <p:cTn id="13" dur="500" fill="hold"/>
                                        <p:tgtEl>
                                          <p:spTgt spid="573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7347">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73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7347">
                                            <p:txEl>
                                              <p:pRg st="2" end="2"/>
                                            </p:txEl>
                                          </p:spTgt>
                                        </p:tgtEl>
                                        <p:attrNameLst>
                                          <p:attrName>style.visibility</p:attrName>
                                        </p:attrNameLst>
                                      </p:cBhvr>
                                      <p:to>
                                        <p:strVal val="visible"/>
                                      </p:to>
                                    </p:set>
                                    <p:anim calcmode="lin" valueType="num">
                                      <p:cBhvr additive="base">
                                        <p:cTn id="19" dur="500" fill="hold"/>
                                        <p:tgtEl>
                                          <p:spTgt spid="573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7347">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73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7347">
                                            <p:txEl>
                                              <p:pRg st="3" end="3"/>
                                            </p:txEl>
                                          </p:spTgt>
                                        </p:tgtEl>
                                        <p:attrNameLst>
                                          <p:attrName>style.visibility</p:attrName>
                                        </p:attrNameLst>
                                      </p:cBhvr>
                                      <p:to>
                                        <p:strVal val="visible"/>
                                      </p:to>
                                    </p:set>
                                    <p:anim calcmode="lin" valueType="num">
                                      <p:cBhvr additive="base">
                                        <p:cTn id="25" dur="500" fill="hold"/>
                                        <p:tgtEl>
                                          <p:spTgt spid="573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7347">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734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7347">
                                            <p:txEl>
                                              <p:pRg st="4" end="4"/>
                                            </p:txEl>
                                          </p:spTgt>
                                        </p:tgtEl>
                                        <p:attrNameLst>
                                          <p:attrName>style.visibility</p:attrName>
                                        </p:attrNameLst>
                                      </p:cBhvr>
                                      <p:to>
                                        <p:strVal val="visible"/>
                                      </p:to>
                                    </p:set>
                                    <p:anim calcmode="lin" valueType="num">
                                      <p:cBhvr additive="base">
                                        <p:cTn id="31" dur="500" fill="hold"/>
                                        <p:tgtEl>
                                          <p:spTgt spid="573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7347">
                                            <p:txEl>
                                              <p:pRg st="4" end="4"/>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57347">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bldLvl="2"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D255255-CDE6-4A29-AF89-CFBDCAE3228B}" type="slidenum">
              <a:rPr lang="en-US"/>
              <a:pPr/>
              <a:t>45</a:t>
            </a:fld>
            <a:endParaRPr lang="en-US" dirty="0"/>
          </a:p>
        </p:txBody>
      </p:sp>
      <p:sp>
        <p:nvSpPr>
          <p:cNvPr id="58370" name="Rectangle 2"/>
          <p:cNvSpPr>
            <a:spLocks noGrp="1" noChangeArrowheads="1"/>
          </p:cNvSpPr>
          <p:nvPr>
            <p:ph type="title"/>
          </p:nvPr>
        </p:nvSpPr>
        <p:spPr>
          <a:xfrm>
            <a:off x="609600" y="228600"/>
            <a:ext cx="8534400" cy="914400"/>
          </a:xfrm>
        </p:spPr>
        <p:txBody>
          <a:bodyPr>
            <a:normAutofit fontScale="90000"/>
          </a:bodyPr>
          <a:lstStyle/>
          <a:p>
            <a:r>
              <a:rPr lang="en-US" dirty="0"/>
              <a:t>Figure 7.6 – Upward-Sloping Yield Curve</a:t>
            </a:r>
          </a:p>
        </p:txBody>
      </p:sp>
      <p:pic>
        <p:nvPicPr>
          <p:cNvPr id="58376" name="Picture 8" descr="ros91585_0706"/>
          <p:cNvPicPr>
            <a:picLocks noChangeAspect="1" noChangeArrowheads="1"/>
          </p:cNvPicPr>
          <p:nvPr/>
        </p:nvPicPr>
        <p:blipFill>
          <a:blip r:embed="rId2" cstate="print"/>
          <a:srcRect l="36700" b="48270"/>
          <a:stretch>
            <a:fillRect/>
          </a:stretch>
        </p:blipFill>
        <p:spPr bwMode="auto">
          <a:xfrm>
            <a:off x="1282700" y="1885950"/>
            <a:ext cx="6946900" cy="4210050"/>
          </a:xfrm>
          <a:prstGeom prst="rect">
            <a:avLst/>
          </a:prstGeom>
          <a:noFill/>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23" name="Picture 7" descr="ros91585_0706"/>
          <p:cNvPicPr>
            <a:picLocks noGrp="1" noChangeAspect="1" noChangeArrowheads="1"/>
          </p:cNvPicPr>
          <p:nvPr>
            <p:ph idx="1"/>
          </p:nvPr>
        </p:nvPicPr>
        <p:blipFill>
          <a:blip r:embed="rId2" cstate="print"/>
          <a:stretch>
            <a:fillRect/>
          </a:stretch>
        </p:blipFill>
        <p:spPr>
          <a:xfrm>
            <a:off x="1520789" y="1481138"/>
            <a:ext cx="6102421" cy="4525962"/>
          </a:xfrm>
          <a:noFill/>
          <a:ln/>
        </p:spPr>
      </p:pic>
      <p:sp>
        <p:nvSpPr>
          <p:cNvPr id="6" name="Slide Number Placeholder 5"/>
          <p:cNvSpPr>
            <a:spLocks noGrp="1"/>
          </p:cNvSpPr>
          <p:nvPr>
            <p:ph type="sldNum" sz="quarter" idx="12"/>
          </p:nvPr>
        </p:nvSpPr>
        <p:spPr/>
        <p:txBody>
          <a:bodyPr/>
          <a:lstStyle/>
          <a:p>
            <a:fld id="{C17FA8FC-0891-4334-AD38-2B86CD6265D2}" type="slidenum">
              <a:rPr lang="en-US"/>
              <a:pPr/>
              <a:t>46</a:t>
            </a:fld>
            <a:endParaRPr lang="en-US" dirty="0"/>
          </a:p>
        </p:txBody>
      </p:sp>
      <p:sp>
        <p:nvSpPr>
          <p:cNvPr id="60418" name="Rectangle 2"/>
          <p:cNvSpPr>
            <a:spLocks noGrp="1" noChangeArrowheads="1"/>
          </p:cNvSpPr>
          <p:nvPr>
            <p:ph type="title"/>
          </p:nvPr>
        </p:nvSpPr>
        <p:spPr>
          <a:xfrm>
            <a:off x="609600" y="228600"/>
            <a:ext cx="8534400" cy="914400"/>
          </a:xfrm>
        </p:spPr>
        <p:txBody>
          <a:bodyPr>
            <a:normAutofit fontScale="90000"/>
          </a:bodyPr>
          <a:lstStyle/>
          <a:p>
            <a:r>
              <a:rPr lang="en-US" dirty="0"/>
              <a:t>Figure 7.6 – Downward-Sloping Yield Curve</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5B2F12E-A49F-4A42-814A-D01DE3E3CE80}" type="slidenum">
              <a:rPr lang="en-US"/>
              <a:pPr/>
              <a:t>47</a:t>
            </a:fld>
            <a:endParaRPr lang="en-US" dirty="0"/>
          </a:p>
        </p:txBody>
      </p:sp>
      <p:sp>
        <p:nvSpPr>
          <p:cNvPr id="61442" name="Rectangle 2"/>
          <p:cNvSpPr>
            <a:spLocks noGrp="1" noChangeArrowheads="1"/>
          </p:cNvSpPr>
          <p:nvPr>
            <p:ph type="title"/>
          </p:nvPr>
        </p:nvSpPr>
        <p:spPr>
          <a:xfrm>
            <a:off x="609600" y="304800"/>
            <a:ext cx="8534400" cy="914400"/>
          </a:xfrm>
        </p:spPr>
        <p:txBody>
          <a:bodyPr/>
          <a:lstStyle/>
          <a:p>
            <a:r>
              <a:rPr lang="en-US" dirty="0"/>
              <a:t>Figure 7.7</a:t>
            </a:r>
          </a:p>
        </p:txBody>
      </p:sp>
      <p:pic>
        <p:nvPicPr>
          <p:cNvPr id="61448" name="Picture 8" descr="ros91585_0707"/>
          <p:cNvPicPr>
            <a:picLocks noChangeAspect="1" noChangeArrowheads="1"/>
          </p:cNvPicPr>
          <p:nvPr/>
        </p:nvPicPr>
        <p:blipFill>
          <a:blip r:embed="rId3" cstate="print"/>
          <a:srcRect r="28514"/>
          <a:stretch>
            <a:fillRect/>
          </a:stretch>
        </p:blipFill>
        <p:spPr bwMode="auto">
          <a:xfrm>
            <a:off x="990600" y="1524000"/>
            <a:ext cx="7848600" cy="4864100"/>
          </a:xfrm>
          <a:prstGeom prst="rect">
            <a:avLst/>
          </a:prstGeom>
          <a:noFill/>
        </p:spPr>
      </p:pic>
      <p:pic>
        <p:nvPicPr>
          <p:cNvPr id="61443" name="Picture 3" descr="bd09310_">
            <a:hlinkClick r:id="rId4"/>
          </p:cNvPr>
          <p:cNvPicPr>
            <a:picLocks noChangeAspect="1" noChangeArrowheads="1"/>
          </p:cNvPicPr>
          <p:nvPr/>
        </p:nvPicPr>
        <p:blipFill>
          <a:blip r:embed="rId5" cstate="print"/>
          <a:srcRect/>
          <a:stretch>
            <a:fillRect/>
          </a:stretch>
        </p:blipFill>
        <p:spPr bwMode="auto">
          <a:xfrm>
            <a:off x="1295400" y="3810000"/>
            <a:ext cx="630238" cy="8905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1448"/>
                                        </p:tgtEl>
                                        <p:attrNameLst>
                                          <p:attrName>style.visibility</p:attrName>
                                        </p:attrNameLst>
                                      </p:cBhvr>
                                      <p:to>
                                        <p:strVal val="visible"/>
                                      </p:to>
                                    </p:set>
                                    <p:anim calcmode="lin" valueType="num">
                                      <p:cBhvr additive="base">
                                        <p:cTn id="7" dur="500" fill="hold"/>
                                        <p:tgtEl>
                                          <p:spTgt spid="61448"/>
                                        </p:tgtEl>
                                        <p:attrNameLst>
                                          <p:attrName>ppt_x</p:attrName>
                                        </p:attrNameLst>
                                      </p:cBhvr>
                                      <p:tavLst>
                                        <p:tav tm="0">
                                          <p:val>
                                            <p:strVal val="0-#ppt_w/2"/>
                                          </p:val>
                                        </p:tav>
                                        <p:tav tm="100000">
                                          <p:val>
                                            <p:strVal val="#ppt_x"/>
                                          </p:val>
                                        </p:tav>
                                      </p:tavLst>
                                    </p:anim>
                                    <p:anim calcmode="lin" valueType="num">
                                      <p:cBhvr additive="base">
                                        <p:cTn id="8" dur="500" fill="hold"/>
                                        <p:tgtEl>
                                          <p:spTgt spid="61448"/>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61443"/>
                                        </p:tgtEl>
                                        <p:attrNameLst>
                                          <p:attrName>style.visibility</p:attrName>
                                        </p:attrNameLst>
                                      </p:cBhvr>
                                      <p:to>
                                        <p:strVal val="visible"/>
                                      </p:to>
                                    </p:set>
                                    <p:anim calcmode="lin" valueType="num">
                                      <p:cBhvr additive="base">
                                        <p:cTn id="12" dur="500" fill="hold"/>
                                        <p:tgtEl>
                                          <p:spTgt spid="61443"/>
                                        </p:tgtEl>
                                        <p:attrNameLst>
                                          <p:attrName>ppt_x</p:attrName>
                                        </p:attrNameLst>
                                      </p:cBhvr>
                                      <p:tavLst>
                                        <p:tav tm="0">
                                          <p:val>
                                            <p:strVal val="0-#ppt_w/2"/>
                                          </p:val>
                                        </p:tav>
                                        <p:tav tm="100000">
                                          <p:val>
                                            <p:strVal val="#ppt_x"/>
                                          </p:val>
                                        </p:tav>
                                      </p:tavLst>
                                    </p:anim>
                                    <p:anim calcmode="lin" valueType="num">
                                      <p:cBhvr additive="base">
                                        <p:cTn id="13" dur="500" fill="hold"/>
                                        <p:tgtEl>
                                          <p:spTgt spid="614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815975" y="1447800"/>
            <a:ext cx="8020050" cy="4530725"/>
          </a:xfrm>
        </p:spPr>
        <p:txBody>
          <a:bodyPr/>
          <a:lstStyle/>
          <a:p>
            <a:pPr>
              <a:lnSpc>
                <a:spcPct val="90000"/>
              </a:lnSpc>
            </a:pPr>
            <a:r>
              <a:rPr lang="en-US" sz="2800" dirty="0"/>
              <a:t>Default risk premium – remember bond ratings</a:t>
            </a:r>
          </a:p>
          <a:p>
            <a:pPr>
              <a:lnSpc>
                <a:spcPct val="90000"/>
              </a:lnSpc>
            </a:pPr>
            <a:r>
              <a:rPr lang="en-US" sz="2800" dirty="0"/>
              <a:t>Taxability premium – remember municipal versus taxable</a:t>
            </a:r>
          </a:p>
          <a:p>
            <a:pPr>
              <a:lnSpc>
                <a:spcPct val="90000"/>
              </a:lnSpc>
            </a:pPr>
            <a:r>
              <a:rPr lang="en-US" sz="2800" dirty="0"/>
              <a:t>Liquidity premium – bonds that have more frequent trading will generally have lower required returns</a:t>
            </a:r>
          </a:p>
          <a:p>
            <a:pPr>
              <a:lnSpc>
                <a:spcPct val="90000"/>
              </a:lnSpc>
            </a:pPr>
            <a:r>
              <a:rPr lang="en-US" sz="2800" dirty="0"/>
              <a:t>Anything else that affects the risk of the cash flows to the bondholders will affect the required returns</a:t>
            </a:r>
          </a:p>
        </p:txBody>
      </p:sp>
      <p:sp>
        <p:nvSpPr>
          <p:cNvPr id="6" name="Slide Number Placeholder 5"/>
          <p:cNvSpPr>
            <a:spLocks noGrp="1"/>
          </p:cNvSpPr>
          <p:nvPr>
            <p:ph type="sldNum" sz="quarter" idx="12"/>
          </p:nvPr>
        </p:nvSpPr>
        <p:spPr/>
        <p:txBody>
          <a:bodyPr/>
          <a:lstStyle/>
          <a:p>
            <a:fld id="{F3440458-F631-494A-9031-9A21F0FA9EA7}" type="slidenum">
              <a:rPr lang="en-US"/>
              <a:pPr/>
              <a:t>48</a:t>
            </a:fld>
            <a:endParaRPr lang="en-US" dirty="0"/>
          </a:p>
        </p:txBody>
      </p:sp>
      <p:sp>
        <p:nvSpPr>
          <p:cNvPr id="63490" name="Rectangle 2"/>
          <p:cNvSpPr>
            <a:spLocks noGrp="1" noChangeArrowheads="1"/>
          </p:cNvSpPr>
          <p:nvPr>
            <p:ph type="title"/>
          </p:nvPr>
        </p:nvSpPr>
        <p:spPr/>
        <p:txBody>
          <a:bodyPr/>
          <a:lstStyle/>
          <a:p>
            <a:r>
              <a:rPr lang="en-US" dirty="0"/>
              <a:t>Factors Affecting Bond Yields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3491">
                                            <p:txEl>
                                              <p:pRg st="3" end="3"/>
                                            </p:txEl>
                                          </p:spTgt>
                                        </p:tgtEl>
                                        <p:attrNameLst>
                                          <p:attrName>style.visibility</p:attrName>
                                        </p:attrNameLst>
                                      </p:cBhvr>
                                      <p:to>
                                        <p:strVal val="visible"/>
                                      </p:to>
                                    </p:set>
                                    <p:anim calcmode="lin" valueType="num">
                                      <p:cBhvr additive="base">
                                        <p:cTn id="25" dur="500" fill="hold"/>
                                        <p:tgtEl>
                                          <p:spTgt spid="634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3491">
                                            <p:txEl>
                                              <p:pRg st="3" end="3"/>
                                            </p:txEl>
                                          </p:spTgt>
                                        </p:tgtEl>
                                        <p:attrNameLst>
                                          <p:attrName>ppt_y</p:attrName>
                                        </p:attrNameLst>
                                      </p:cBhvr>
                                      <p:tavLst>
                                        <p:tav tm="0">
                                          <p:val>
                                            <p:strVal val="#ppt_y"/>
                                          </p:val>
                                        </p:tav>
                                        <p:tav tm="100000">
                                          <p:val>
                                            <p:strVal val="#ppt_y"/>
                                          </p:val>
                                        </p:tav>
                                      </p:tavLst>
                                    </p:anim>
                                  </p:childTnLst>
                                  <p:subTnLst>
                                    <p:animClr>
                                      <p:cBhvr override="childStyle">
                                        <p:cTn dur="1" fill="hold" display="0" masterRel="nextClick" afterEffect="1"/>
                                        <p:tgtEl>
                                          <p:spTgt spid="6349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lIns="98764" tIns="49382" rIns="98764" bIns="49382"/>
          <a:lstStyle/>
          <a:p>
            <a:fld id="{C0F88C22-6225-43E0-95ED-FADE9C348DB2}" type="slidenum">
              <a:rPr lang="en-US"/>
              <a:pPr/>
              <a:t>4</a:t>
            </a:fld>
            <a:endParaRPr lang="en-US" dirty="0"/>
          </a:p>
        </p:txBody>
      </p:sp>
      <p:sp>
        <p:nvSpPr>
          <p:cNvPr id="72707" name="Rectangle 3"/>
          <p:cNvSpPr>
            <a:spLocks noGrp="1" noChangeArrowheads="1"/>
          </p:cNvSpPr>
          <p:nvPr>
            <p:ph type="body" idx="1"/>
          </p:nvPr>
        </p:nvSpPr>
        <p:spPr/>
        <p:txBody>
          <a:bodyPr lIns="98764" tIns="49382" rIns="98764" bIns="49382"/>
          <a:lstStyle/>
          <a:p>
            <a:r>
              <a:rPr lang="en-US" dirty="0"/>
              <a:t>What would you be willing to pay right now for a bond which pays a coupon of 6.5% per year for 3 years, has a face value of $1,000. Assume that similar 3 year bonds offer a return of 5.1%.</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p:txBody>
          <a:bodyPr/>
          <a:lstStyle/>
          <a:p>
            <a:r>
              <a:rPr lang="en-US" sz="2800" dirty="0" smtClean="0"/>
              <a:t>Joe </a:t>
            </a:r>
            <a:r>
              <a:rPr lang="en-US" sz="2800" dirty="0" err="1" smtClean="0"/>
              <a:t>Kernan</a:t>
            </a:r>
            <a:r>
              <a:rPr lang="en-US" sz="2800" dirty="0" smtClean="0"/>
              <a:t> Corporation has bonds on the market with 10.5 years to maturity, a yield-to-maturity of 8 (quoted as APR) percent, and a current price of $850. The bonds make semiannual payments. What must the coupon rate be on the bonds?</a:t>
            </a:r>
            <a:endParaRPr lang="en-US" sz="2800" dirty="0"/>
          </a:p>
        </p:txBody>
      </p:sp>
      <p:sp>
        <p:nvSpPr>
          <p:cNvPr id="6" name="Slide Number Placeholder 5"/>
          <p:cNvSpPr>
            <a:spLocks noGrp="1"/>
          </p:cNvSpPr>
          <p:nvPr>
            <p:ph type="sldNum" sz="quarter" idx="12"/>
          </p:nvPr>
        </p:nvSpPr>
        <p:spPr/>
        <p:txBody>
          <a:bodyPr/>
          <a:lstStyle/>
          <a:p>
            <a:fld id="{2B75C333-341E-4202-900B-C6D99591D266}" type="slidenum">
              <a:rPr lang="en-US"/>
              <a:pPr/>
              <a:t>49</a:t>
            </a:fld>
            <a:endParaRPr lang="en-US" dirty="0"/>
          </a:p>
        </p:txBody>
      </p:sp>
      <p:sp>
        <p:nvSpPr>
          <p:cNvPr id="98306" name="Rectangle 2"/>
          <p:cNvSpPr>
            <a:spLocks noGrp="1" noChangeArrowheads="1"/>
          </p:cNvSpPr>
          <p:nvPr>
            <p:ph type="title"/>
          </p:nvPr>
        </p:nvSpPr>
        <p:spPr/>
        <p:txBody>
          <a:bodyPr/>
          <a:lstStyle/>
          <a:p>
            <a:r>
              <a:rPr lang="en-US" dirty="0" smtClean="0"/>
              <a:t>Question 1</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3737B0AC-75EE-4B98-BA23-85E9AD4D6DCF}" type="slidenum">
              <a:rPr lang="en-US"/>
              <a:pPr/>
              <a:t>50</a:t>
            </a:fld>
            <a:endParaRPr lang="en-US"/>
          </a:p>
        </p:txBody>
      </p:sp>
      <p:sp>
        <p:nvSpPr>
          <p:cNvPr id="66562" name="Rectangle 2"/>
          <p:cNvSpPr>
            <a:spLocks noGrp="1" noChangeArrowheads="1"/>
          </p:cNvSpPr>
          <p:nvPr>
            <p:ph type="title"/>
          </p:nvPr>
        </p:nvSpPr>
        <p:spPr/>
        <p:txBody>
          <a:bodyPr lIns="98764" tIns="49382" rIns="98764" bIns="49382"/>
          <a:lstStyle/>
          <a:p>
            <a:r>
              <a:rPr lang="en-US">
                <a:solidFill>
                  <a:schemeClr val="tx1"/>
                </a:solidFill>
              </a:rPr>
              <a:t>Question 2:</a:t>
            </a:r>
          </a:p>
        </p:txBody>
      </p:sp>
      <p:sp>
        <p:nvSpPr>
          <p:cNvPr id="66563" name="Rectangle 3"/>
          <p:cNvSpPr>
            <a:spLocks noGrp="1" noChangeArrowheads="1"/>
          </p:cNvSpPr>
          <p:nvPr>
            <p:ph type="body" idx="1"/>
          </p:nvPr>
        </p:nvSpPr>
        <p:spPr/>
        <p:txBody>
          <a:bodyPr lIns="98764" tIns="49382" rIns="98764" bIns="49382"/>
          <a:lstStyle/>
          <a:p>
            <a:r>
              <a:rPr lang="en-US" dirty="0" smtClean="0"/>
              <a:t>Today is Nov 29, 2002 .  </a:t>
            </a:r>
            <a:r>
              <a:rPr lang="en-US" dirty="0"/>
              <a:t>Calculate the price of the Canada </a:t>
            </a:r>
            <a:r>
              <a:rPr lang="en-US" dirty="0" smtClean="0"/>
              <a:t>bond 10.25%, </a:t>
            </a:r>
            <a:r>
              <a:rPr lang="en-US" dirty="0"/>
              <a:t>Mar 15/14 to prove that it is </a:t>
            </a:r>
            <a:r>
              <a:rPr lang="en-US" dirty="0" smtClean="0"/>
              <a:t>priced at 141.86 when YTM is 5.28%.</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D2D2439E-9704-496E-83E4-FDA1D4C00B19}" type="slidenum">
              <a:rPr lang="en-US"/>
              <a:pPr/>
              <a:t>51</a:t>
            </a:fld>
            <a:endParaRPr lang="en-US"/>
          </a:p>
        </p:txBody>
      </p:sp>
      <p:sp>
        <p:nvSpPr>
          <p:cNvPr id="68610" name="Rectangle 2"/>
          <p:cNvSpPr>
            <a:spLocks noGrp="1" noChangeArrowheads="1"/>
          </p:cNvSpPr>
          <p:nvPr>
            <p:ph type="title"/>
          </p:nvPr>
        </p:nvSpPr>
        <p:spPr>
          <a:noFill/>
          <a:ln/>
        </p:spPr>
        <p:txBody>
          <a:bodyPr lIns="98764" tIns="49382" rIns="98764" bIns="49382"/>
          <a:lstStyle/>
          <a:p>
            <a:r>
              <a:rPr lang="en-US">
                <a:solidFill>
                  <a:schemeClr val="tx1"/>
                </a:solidFill>
              </a:rPr>
              <a:t>Question 3</a:t>
            </a:r>
          </a:p>
        </p:txBody>
      </p:sp>
      <p:sp>
        <p:nvSpPr>
          <p:cNvPr id="68611" name="Rectangle 3"/>
          <p:cNvSpPr>
            <a:spLocks noGrp="1" noChangeArrowheads="1"/>
          </p:cNvSpPr>
          <p:nvPr>
            <p:ph type="body" idx="1"/>
          </p:nvPr>
        </p:nvSpPr>
        <p:spPr>
          <a:xfrm>
            <a:off x="871409" y="1296924"/>
            <a:ext cx="7700471" cy="4850384"/>
          </a:xfrm>
          <a:noFill/>
          <a:ln/>
        </p:spPr>
        <p:txBody>
          <a:bodyPr lIns="98764" tIns="49382" rIns="98764" bIns="49382"/>
          <a:lstStyle/>
          <a:p>
            <a:pPr>
              <a:buNone/>
              <a:tabLst>
                <a:tab pos="864188" algn="l"/>
                <a:tab pos="1296282" algn="l"/>
              </a:tabLst>
            </a:pPr>
            <a:r>
              <a:rPr lang="en-US" dirty="0"/>
              <a:t>Bond J is a 4% coupon bond. Bond K is a 10% coupon bond. Both bonds have 8 years to maturity, make semiannual payments, and have a YTM of 9%. If interest rates suddenly </a:t>
            </a:r>
            <a:r>
              <a:rPr lang="en-US" u="sng" dirty="0"/>
              <a:t>rise</a:t>
            </a:r>
            <a:r>
              <a:rPr lang="en-US" dirty="0"/>
              <a:t> by 2%, what is the percentage price change of these bonds? What if  rates suddenly </a:t>
            </a:r>
            <a:r>
              <a:rPr lang="en-US" u="sng" dirty="0"/>
              <a:t>fall</a:t>
            </a:r>
            <a:r>
              <a:rPr lang="en-US" dirty="0"/>
              <a:t> by 2% instead? What does this problem tell you about the interest rate risk of lower-coupon bonds?</a:t>
            </a:r>
          </a:p>
          <a:p>
            <a:pPr>
              <a:buNone/>
              <a:tabLst>
                <a:tab pos="864188" algn="l"/>
                <a:tab pos="1296282" algn="l"/>
              </a:tabLst>
            </a:pPr>
            <a:r>
              <a:rPr lang="en-US" dirty="0"/>
              <a:t> 	</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lIns="98764" tIns="49382" rIns="98764" bIns="49382"/>
          <a:lstStyle/>
          <a:p>
            <a:fld id="{D8E22F7D-C9C2-4675-BA8F-8A0469F50959}" type="slidenum">
              <a:rPr lang="en-US"/>
              <a:pPr/>
              <a:t>52</a:t>
            </a:fld>
            <a:endParaRPr lang="en-US"/>
          </a:p>
        </p:txBody>
      </p:sp>
      <p:sp>
        <p:nvSpPr>
          <p:cNvPr id="71682" name="Rectangle 2"/>
          <p:cNvSpPr>
            <a:spLocks noGrp="1" noChangeArrowheads="1"/>
          </p:cNvSpPr>
          <p:nvPr>
            <p:ph type="body" idx="1"/>
          </p:nvPr>
        </p:nvSpPr>
        <p:spPr>
          <a:noFill/>
          <a:ln/>
        </p:spPr>
        <p:txBody>
          <a:bodyPr lIns="98764" tIns="49382" rIns="98764" bIns="49382"/>
          <a:lstStyle/>
          <a:p>
            <a:pPr>
              <a:tabLst>
                <a:tab pos="2222198" algn="ctr"/>
                <a:tab pos="3827118" algn="ctr"/>
                <a:tab pos="5617222" algn="ctr"/>
              </a:tabLst>
            </a:pPr>
            <a:r>
              <a:rPr lang="en-US" dirty="0"/>
              <a:t>Percentage Changes in Bond Prices</a:t>
            </a:r>
          </a:p>
          <a:p>
            <a:pPr algn="ctr">
              <a:buNone/>
              <a:tabLst>
                <a:tab pos="2222198" algn="ctr"/>
                <a:tab pos="3827118" algn="ctr"/>
                <a:tab pos="5617222" algn="ctr"/>
              </a:tabLst>
            </a:pPr>
            <a:r>
              <a:rPr lang="en-US" dirty="0">
                <a:solidFill>
                  <a:srgbClr val="A81900"/>
                </a:solidFill>
              </a:rPr>
              <a:t>        Bond Prices and Market Rates</a:t>
            </a:r>
            <a:endParaRPr lang="en-US" dirty="0"/>
          </a:p>
          <a:p>
            <a:pPr>
              <a:buNone/>
              <a:tabLst>
                <a:tab pos="2222198" algn="ctr"/>
                <a:tab pos="3827118" algn="ctr"/>
                <a:tab pos="5617222" algn="ctr"/>
              </a:tabLst>
            </a:pPr>
            <a:r>
              <a:rPr lang="en-US" dirty="0"/>
              <a:t> 		7%	9%	11%</a:t>
            </a:r>
          </a:p>
          <a:p>
            <a:pPr>
              <a:lnSpc>
                <a:spcPct val="0"/>
              </a:lnSpc>
              <a:buNone/>
              <a:tabLst>
                <a:tab pos="2222198" algn="ctr"/>
                <a:tab pos="3827118" algn="ctr"/>
                <a:tab pos="5617222" algn="ctr"/>
              </a:tabLst>
            </a:pPr>
            <a:r>
              <a:rPr lang="en-US" dirty="0"/>
              <a:t>                      </a:t>
            </a:r>
            <a:r>
              <a:rPr lang="en-US" dirty="0">
                <a:solidFill>
                  <a:srgbClr val="A81900"/>
                </a:solidFill>
              </a:rPr>
              <a:t>   _________________________________</a:t>
            </a:r>
          </a:p>
          <a:p>
            <a:pPr>
              <a:buNone/>
              <a:tabLst>
                <a:tab pos="2222198" algn="ctr"/>
                <a:tab pos="3827118" algn="ctr"/>
                <a:tab pos="5617222" algn="ctr"/>
              </a:tabLst>
            </a:pPr>
            <a:r>
              <a:rPr lang="en-US" dirty="0">
                <a:solidFill>
                  <a:srgbClr val="A81900"/>
                </a:solidFill>
              </a:rPr>
              <a:t> 	</a:t>
            </a:r>
            <a:r>
              <a:rPr lang="en-US" sz="1600" dirty="0">
                <a:solidFill>
                  <a:srgbClr val="A81900"/>
                </a:solidFill>
              </a:rPr>
              <a:t>Bond J</a:t>
            </a:r>
            <a:r>
              <a:rPr lang="en-US" sz="1600" dirty="0"/>
              <a:t>	</a:t>
            </a:r>
            <a:r>
              <a:rPr lang="en-US" sz="1600" dirty="0" smtClean="0"/>
              <a:t>$818.59	$719.15	$633.82</a:t>
            </a:r>
          </a:p>
          <a:p>
            <a:pPr>
              <a:lnSpc>
                <a:spcPct val="30000"/>
              </a:lnSpc>
              <a:buNone/>
              <a:tabLst>
                <a:tab pos="2222198" algn="ctr"/>
                <a:tab pos="3827118" algn="ctr"/>
                <a:tab pos="5617222" algn="ctr"/>
              </a:tabLst>
            </a:pPr>
            <a:r>
              <a:rPr lang="en-US" sz="1600" dirty="0" smtClean="0"/>
              <a:t>  	% </a:t>
            </a:r>
            <a:r>
              <a:rPr lang="en-US" sz="1600" b="1" dirty="0" smtClean="0"/>
              <a:t>chg.</a:t>
            </a:r>
            <a:r>
              <a:rPr lang="en-US" sz="1600" dirty="0" smtClean="0"/>
              <a:t>	</a:t>
            </a:r>
            <a:r>
              <a:rPr lang="en-US" sz="1600" dirty="0" smtClean="0">
                <a:solidFill>
                  <a:srgbClr val="FF0000"/>
                </a:solidFill>
              </a:rPr>
              <a:t>(+13.83%)</a:t>
            </a:r>
            <a:r>
              <a:rPr lang="en-US" sz="1600" dirty="0" smtClean="0"/>
              <a:t>		</a:t>
            </a:r>
            <a:r>
              <a:rPr lang="en-US" sz="1600" dirty="0" smtClean="0">
                <a:solidFill>
                  <a:srgbClr val="FF0000"/>
                </a:solidFill>
              </a:rPr>
              <a:t>(–11.87%</a:t>
            </a:r>
            <a:r>
              <a:rPr lang="en-US" sz="1600" dirty="0" smtClean="0"/>
              <a:t>)</a:t>
            </a:r>
          </a:p>
          <a:p>
            <a:pPr>
              <a:buNone/>
              <a:tabLst>
                <a:tab pos="2222198" algn="ctr"/>
                <a:tab pos="3827118" algn="ctr"/>
                <a:tab pos="5617222" algn="ctr"/>
              </a:tabLst>
            </a:pPr>
            <a:r>
              <a:rPr lang="en-US" sz="1600" dirty="0" smtClean="0">
                <a:solidFill>
                  <a:srgbClr val="A81900"/>
                </a:solidFill>
              </a:rPr>
              <a:t> 	Bond K</a:t>
            </a:r>
            <a:r>
              <a:rPr lang="en-US" sz="1600" dirty="0" smtClean="0"/>
              <a:t>	$1181.41	$1056.17	$947.69</a:t>
            </a:r>
          </a:p>
          <a:p>
            <a:pPr>
              <a:lnSpc>
                <a:spcPct val="30000"/>
              </a:lnSpc>
              <a:buNone/>
              <a:tabLst>
                <a:tab pos="2222198" algn="ctr"/>
                <a:tab pos="3827118" algn="ctr"/>
                <a:tab pos="5617222" algn="ctr"/>
              </a:tabLst>
            </a:pPr>
            <a:r>
              <a:rPr lang="en-US" sz="1600" dirty="0" smtClean="0"/>
              <a:t>   	% </a:t>
            </a:r>
            <a:r>
              <a:rPr lang="en-US" sz="1600" b="1" dirty="0" smtClean="0"/>
              <a:t>chg.</a:t>
            </a:r>
            <a:r>
              <a:rPr lang="en-US" sz="1600" dirty="0" smtClean="0"/>
              <a:t>	</a:t>
            </a:r>
            <a:r>
              <a:rPr lang="en-US" sz="1600" dirty="0" smtClean="0">
                <a:solidFill>
                  <a:srgbClr val="FF0000"/>
                </a:solidFill>
              </a:rPr>
              <a:t>(+11.86%)</a:t>
            </a:r>
            <a:r>
              <a:rPr lang="en-US" sz="1600" dirty="0" smtClean="0"/>
              <a:t>		</a:t>
            </a:r>
            <a:r>
              <a:rPr lang="en-US" sz="1600" dirty="0" smtClean="0">
                <a:solidFill>
                  <a:srgbClr val="FF0000"/>
                </a:solidFill>
              </a:rPr>
              <a:t>(–10.27%)</a:t>
            </a:r>
          </a:p>
          <a:p>
            <a:pPr>
              <a:lnSpc>
                <a:spcPct val="0"/>
              </a:lnSpc>
              <a:buNone/>
              <a:tabLst>
                <a:tab pos="2222198" algn="ctr"/>
                <a:tab pos="3827118" algn="ctr"/>
                <a:tab pos="5617222" algn="ctr"/>
              </a:tabLst>
            </a:pPr>
            <a:r>
              <a:rPr lang="en-US" sz="1600" dirty="0" smtClean="0">
                <a:solidFill>
                  <a:srgbClr val="FF0000"/>
                </a:solidFill>
              </a:rPr>
              <a:t>  </a:t>
            </a:r>
            <a:r>
              <a:rPr lang="en-US" sz="1600" dirty="0">
                <a:solidFill>
                  <a:srgbClr val="FF0000"/>
                </a:solidFill>
              </a:rPr>
              <a:t>	                     </a:t>
            </a:r>
            <a:r>
              <a:rPr lang="en-US" dirty="0">
                <a:solidFill>
                  <a:srgbClr val="A81900"/>
                </a:solidFill>
              </a:rPr>
              <a:t>_________________________________</a:t>
            </a:r>
          </a:p>
          <a:p>
            <a:pPr>
              <a:buNone/>
              <a:tabLst>
                <a:tab pos="2222198" algn="ctr"/>
                <a:tab pos="3827118" algn="ctr"/>
                <a:tab pos="5617222" algn="ctr"/>
              </a:tabLst>
            </a:pPr>
            <a:r>
              <a:rPr lang="en-US" dirty="0"/>
              <a:t> 	All else equal, the price of the lower-coupon bond changes more (in percentage terms) than the price of the higher-coupon bond when market rates change.</a:t>
            </a:r>
          </a:p>
        </p:txBody>
      </p:sp>
      <p:sp>
        <p:nvSpPr>
          <p:cNvPr id="71683" name="Rectangle 3"/>
          <p:cNvSpPr>
            <a:spLocks noGrp="1" noChangeArrowheads="1"/>
          </p:cNvSpPr>
          <p:nvPr>
            <p:ph type="title"/>
          </p:nvPr>
        </p:nvSpPr>
        <p:spPr>
          <a:noFill/>
          <a:ln/>
        </p:spPr>
        <p:txBody>
          <a:bodyPr lIns="98764" tIns="49382" rIns="98764" bIns="49382"/>
          <a:lstStyle/>
          <a:p>
            <a:r>
              <a:rPr lang="en-US">
                <a:solidFill>
                  <a:schemeClr val="tx1"/>
                </a:solidFill>
              </a:rPr>
              <a:t>Solution to Question 3</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p:txBody>
          <a:bodyPr/>
          <a:lstStyle/>
          <a:p>
            <a:r>
              <a:rPr lang="en-US" sz="2400" dirty="0"/>
              <a:t>How do you find the value of a bond and why do bond prices change?</a:t>
            </a:r>
          </a:p>
          <a:p>
            <a:r>
              <a:rPr lang="en-US" sz="2400" dirty="0"/>
              <a:t>What is a bond indenture and what are some of the important features?</a:t>
            </a:r>
          </a:p>
          <a:p>
            <a:r>
              <a:rPr lang="en-US" sz="2400" dirty="0"/>
              <a:t>What are bond ratings and why are they important?</a:t>
            </a:r>
          </a:p>
          <a:p>
            <a:r>
              <a:rPr lang="en-US" sz="2400" dirty="0"/>
              <a:t>How does inflation affect interest rates?</a:t>
            </a:r>
          </a:p>
          <a:p>
            <a:r>
              <a:rPr lang="en-US" sz="2400" dirty="0"/>
              <a:t>What is the term structure of interest rates?</a:t>
            </a:r>
          </a:p>
          <a:p>
            <a:r>
              <a:rPr lang="en-US" sz="2400" dirty="0"/>
              <a:t>What factors determine the required return on bonds? </a:t>
            </a:r>
          </a:p>
        </p:txBody>
      </p:sp>
      <p:sp>
        <p:nvSpPr>
          <p:cNvPr id="6" name="Slide Number Placeholder 5"/>
          <p:cNvSpPr>
            <a:spLocks noGrp="1"/>
          </p:cNvSpPr>
          <p:nvPr>
            <p:ph type="sldNum" sz="quarter" idx="12"/>
          </p:nvPr>
        </p:nvSpPr>
        <p:spPr/>
        <p:txBody>
          <a:bodyPr/>
          <a:lstStyle/>
          <a:p>
            <a:fld id="{68C828BE-D2F2-4298-ACC8-DF88E0F0AD02}" type="slidenum">
              <a:rPr lang="en-US"/>
              <a:pPr/>
              <a:t>53</a:t>
            </a:fld>
            <a:endParaRPr lang="en-US" dirty="0"/>
          </a:p>
        </p:txBody>
      </p:sp>
      <p:sp>
        <p:nvSpPr>
          <p:cNvPr id="64514" name="Rectangle 2"/>
          <p:cNvSpPr>
            <a:spLocks noGrp="1" noChangeArrowheads="1"/>
          </p:cNvSpPr>
          <p:nvPr>
            <p:ph type="title"/>
          </p:nvPr>
        </p:nvSpPr>
        <p:spPr/>
        <p:txBody>
          <a:bodyPr/>
          <a:lstStyle/>
          <a:p>
            <a:r>
              <a:rPr lang="en-US" dirty="0"/>
              <a:t>Quick Quiz</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 calcmode="lin" valueType="num">
                                      <p:cBhvr additive="base">
                                        <p:cTn id="7" dur="500" fill="hold"/>
                                        <p:tgtEl>
                                          <p:spTgt spid="645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451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515">
                                            <p:txEl>
                                              <p:pRg st="1" end="1"/>
                                            </p:txEl>
                                          </p:spTgt>
                                        </p:tgtEl>
                                        <p:attrNameLst>
                                          <p:attrName>style.visibility</p:attrName>
                                        </p:attrNameLst>
                                      </p:cBhvr>
                                      <p:to>
                                        <p:strVal val="visible"/>
                                      </p:to>
                                    </p:set>
                                    <p:anim calcmode="lin" valueType="num">
                                      <p:cBhvr additive="base">
                                        <p:cTn id="13" dur="500" fill="hold"/>
                                        <p:tgtEl>
                                          <p:spTgt spid="645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451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4515">
                                            <p:txEl>
                                              <p:pRg st="2" end="2"/>
                                            </p:txEl>
                                          </p:spTgt>
                                        </p:tgtEl>
                                        <p:attrNameLst>
                                          <p:attrName>style.visibility</p:attrName>
                                        </p:attrNameLst>
                                      </p:cBhvr>
                                      <p:to>
                                        <p:strVal val="visible"/>
                                      </p:to>
                                    </p:set>
                                    <p:anim calcmode="lin" valueType="num">
                                      <p:cBhvr additive="base">
                                        <p:cTn id="19" dur="500" fill="hold"/>
                                        <p:tgtEl>
                                          <p:spTgt spid="645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451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4515">
                                            <p:txEl>
                                              <p:pRg st="3" end="3"/>
                                            </p:txEl>
                                          </p:spTgt>
                                        </p:tgtEl>
                                        <p:attrNameLst>
                                          <p:attrName>style.visibility</p:attrName>
                                        </p:attrNameLst>
                                      </p:cBhvr>
                                      <p:to>
                                        <p:strVal val="visible"/>
                                      </p:to>
                                    </p:set>
                                    <p:anim calcmode="lin" valueType="num">
                                      <p:cBhvr additive="base">
                                        <p:cTn id="25" dur="500" fill="hold"/>
                                        <p:tgtEl>
                                          <p:spTgt spid="6451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451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4515">
                                            <p:txEl>
                                              <p:pRg st="4" end="4"/>
                                            </p:txEl>
                                          </p:spTgt>
                                        </p:tgtEl>
                                        <p:attrNameLst>
                                          <p:attrName>style.visibility</p:attrName>
                                        </p:attrNameLst>
                                      </p:cBhvr>
                                      <p:to>
                                        <p:strVal val="visible"/>
                                      </p:to>
                                    </p:set>
                                    <p:anim calcmode="lin" valueType="num">
                                      <p:cBhvr additive="base">
                                        <p:cTn id="31" dur="500" fill="hold"/>
                                        <p:tgtEl>
                                          <p:spTgt spid="6451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451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4515">
                                            <p:txEl>
                                              <p:pRg st="5" end="5"/>
                                            </p:txEl>
                                          </p:spTgt>
                                        </p:tgtEl>
                                        <p:attrNameLst>
                                          <p:attrName>style.visibility</p:attrName>
                                        </p:attrNameLst>
                                      </p:cBhvr>
                                      <p:to>
                                        <p:strVal val="visible"/>
                                      </p:to>
                                    </p:set>
                                    <p:anim calcmode="lin" valueType="num">
                                      <p:cBhvr additive="base">
                                        <p:cTn id="37" dur="500" fill="hold"/>
                                        <p:tgtEl>
                                          <p:spTgt spid="6451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451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4515">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
          <p:cNvSpPr>
            <a:spLocks noGrp="1"/>
          </p:cNvSpPr>
          <p:nvPr>
            <p:ph type="sldNum" sz="quarter" idx="10"/>
          </p:nvPr>
        </p:nvSpPr>
        <p:spPr/>
        <p:txBody>
          <a:bodyPr lIns="98764" tIns="49382" rIns="98764" bIns="49382"/>
          <a:lstStyle/>
          <a:p>
            <a:fld id="{DDA9E30F-48BB-4848-9DF7-59CD38C7403D}" type="slidenum">
              <a:rPr lang="en-US"/>
              <a:pPr/>
              <a:t>5</a:t>
            </a:fld>
            <a:endParaRPr lang="en-US" dirty="0"/>
          </a:p>
        </p:txBody>
      </p:sp>
      <p:sp>
        <p:nvSpPr>
          <p:cNvPr id="73730" name="Rectangle 2"/>
          <p:cNvSpPr>
            <a:spLocks noGrp="1" noChangeArrowheads="1"/>
          </p:cNvSpPr>
          <p:nvPr>
            <p:ph type="title"/>
          </p:nvPr>
        </p:nvSpPr>
        <p:spPr/>
        <p:txBody>
          <a:bodyPr lIns="98764" tIns="49382" rIns="98764" bIns="49382"/>
          <a:lstStyle/>
          <a:p>
            <a:r>
              <a:rPr lang="en-US" dirty="0"/>
              <a:t>Bond Prices and Yields</a:t>
            </a:r>
            <a:endParaRPr lang="en-CA" dirty="0"/>
          </a:p>
        </p:txBody>
      </p:sp>
      <p:sp>
        <p:nvSpPr>
          <p:cNvPr id="73731" name="Rectangle 3"/>
          <p:cNvSpPr>
            <a:spLocks noGrp="1" noChangeArrowheads="1"/>
          </p:cNvSpPr>
          <p:nvPr>
            <p:ph type="body" idx="1"/>
          </p:nvPr>
        </p:nvSpPr>
        <p:spPr/>
        <p:txBody>
          <a:bodyPr lIns="98764" tIns="49382" rIns="98764" bIns="49382"/>
          <a:lstStyle/>
          <a:p>
            <a:r>
              <a:rPr lang="en-US" sz="2800" dirty="0"/>
              <a:t>What is a Bond Worth?</a:t>
            </a:r>
          </a:p>
          <a:p>
            <a:pPr lvl="1">
              <a:buClr>
                <a:schemeClr val="tx2"/>
              </a:buClr>
            </a:pPr>
            <a:r>
              <a:rPr lang="en-US" sz="2800" dirty="0"/>
              <a:t>To determine the price of the bond, you would calculate the PV of the cash flows using a 5.1% discount rate:</a:t>
            </a:r>
            <a:r>
              <a:rPr lang="en-US" sz="3000" dirty="0"/>
              <a:t>  </a:t>
            </a:r>
          </a:p>
        </p:txBody>
      </p:sp>
      <p:grpSp>
        <p:nvGrpSpPr>
          <p:cNvPr id="2" name="Group 4"/>
          <p:cNvGrpSpPr>
            <a:grpSpLocks/>
          </p:cNvGrpSpPr>
          <p:nvPr/>
        </p:nvGrpSpPr>
        <p:grpSpPr bwMode="auto">
          <a:xfrm flipH="1">
            <a:off x="3723741" y="4374185"/>
            <a:ext cx="2594383" cy="712495"/>
            <a:chOff x="1441" y="3062"/>
            <a:chExt cx="1416" cy="358"/>
          </a:xfrm>
        </p:grpSpPr>
        <p:sp>
          <p:nvSpPr>
            <p:cNvPr id="73733" name="Line 5"/>
            <p:cNvSpPr>
              <a:spLocks noChangeShapeType="1"/>
            </p:cNvSpPr>
            <p:nvPr/>
          </p:nvSpPr>
          <p:spPr bwMode="auto">
            <a:xfrm>
              <a:off x="1441" y="3062"/>
              <a:ext cx="0" cy="358"/>
            </a:xfrm>
            <a:prstGeom prst="line">
              <a:avLst/>
            </a:prstGeom>
            <a:noFill/>
            <a:ln w="28575">
              <a:solidFill>
                <a:schemeClr val="tx1"/>
              </a:solidFill>
              <a:prstDash val="dash"/>
              <a:round/>
              <a:headEnd/>
              <a:tailEnd/>
            </a:ln>
            <a:effectLst/>
          </p:spPr>
          <p:txBody>
            <a:bodyPr/>
            <a:lstStyle/>
            <a:p>
              <a:endParaRPr lang="en-US" dirty="0"/>
            </a:p>
          </p:txBody>
        </p:sp>
        <p:sp>
          <p:nvSpPr>
            <p:cNvPr id="73734" name="Line 6"/>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a:effectLst/>
          </p:spPr>
          <p:txBody>
            <a:bodyPr/>
            <a:lstStyle/>
            <a:p>
              <a:endParaRPr lang="en-US" dirty="0"/>
            </a:p>
          </p:txBody>
        </p:sp>
      </p:grpSp>
      <p:grpSp>
        <p:nvGrpSpPr>
          <p:cNvPr id="3" name="Group 7"/>
          <p:cNvGrpSpPr>
            <a:grpSpLocks/>
          </p:cNvGrpSpPr>
          <p:nvPr/>
        </p:nvGrpSpPr>
        <p:grpSpPr bwMode="auto">
          <a:xfrm flipH="1">
            <a:off x="3697285" y="4374186"/>
            <a:ext cx="1202114" cy="254333"/>
            <a:chOff x="2209" y="3062"/>
            <a:chExt cx="648" cy="106"/>
          </a:xfrm>
        </p:grpSpPr>
        <p:sp>
          <p:nvSpPr>
            <p:cNvPr id="73736" name="Line 8"/>
            <p:cNvSpPr>
              <a:spLocks noChangeShapeType="1"/>
            </p:cNvSpPr>
            <p:nvPr/>
          </p:nvSpPr>
          <p:spPr bwMode="auto">
            <a:xfrm>
              <a:off x="2209" y="3062"/>
              <a:ext cx="0" cy="106"/>
            </a:xfrm>
            <a:prstGeom prst="line">
              <a:avLst/>
            </a:prstGeom>
            <a:noFill/>
            <a:ln w="28575">
              <a:solidFill>
                <a:schemeClr val="tx1"/>
              </a:solidFill>
              <a:prstDash val="dash"/>
              <a:round/>
              <a:headEnd/>
              <a:tailEnd/>
            </a:ln>
            <a:effectLst/>
          </p:spPr>
          <p:txBody>
            <a:bodyPr/>
            <a:lstStyle/>
            <a:p>
              <a:endParaRPr lang="en-US" dirty="0"/>
            </a:p>
          </p:txBody>
        </p:sp>
        <p:sp>
          <p:nvSpPr>
            <p:cNvPr id="73737" name="Line 9"/>
            <p:cNvSpPr>
              <a:spLocks noChangeShapeType="1"/>
            </p:cNvSpPr>
            <p:nvPr/>
          </p:nvSpPr>
          <p:spPr bwMode="auto">
            <a:xfrm>
              <a:off x="2209" y="3168"/>
              <a:ext cx="648" cy="0"/>
            </a:xfrm>
            <a:prstGeom prst="line">
              <a:avLst/>
            </a:prstGeom>
            <a:noFill/>
            <a:ln w="28575">
              <a:solidFill>
                <a:schemeClr val="tx1"/>
              </a:solidFill>
              <a:prstDash val="dash"/>
              <a:round/>
              <a:headEnd/>
              <a:tailEnd type="stealth" w="med" len="lg"/>
            </a:ln>
            <a:effectLst/>
          </p:spPr>
          <p:txBody>
            <a:bodyPr/>
            <a:lstStyle/>
            <a:p>
              <a:endParaRPr lang="en-US" dirty="0"/>
            </a:p>
          </p:txBody>
        </p:sp>
      </p:grpSp>
      <p:sp>
        <p:nvSpPr>
          <p:cNvPr id="73738" name="Text Box 10"/>
          <p:cNvSpPr txBox="1">
            <a:spLocks noChangeArrowheads="1"/>
          </p:cNvSpPr>
          <p:nvPr/>
        </p:nvSpPr>
        <p:spPr bwMode="auto">
          <a:xfrm>
            <a:off x="262912" y="4486020"/>
            <a:ext cx="3434373" cy="415484"/>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sz="2100" dirty="0"/>
              <a:t>$65/ (1.051)  =  $61.85</a:t>
            </a:r>
          </a:p>
        </p:txBody>
      </p:sp>
      <p:sp>
        <p:nvSpPr>
          <p:cNvPr id="73739" name="Text Box 11"/>
          <p:cNvSpPr txBox="1">
            <a:spLocks noChangeArrowheads="1"/>
          </p:cNvSpPr>
          <p:nvPr/>
        </p:nvSpPr>
        <p:spPr bwMode="auto">
          <a:xfrm>
            <a:off x="262912" y="4938770"/>
            <a:ext cx="3434373" cy="415484"/>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sz="2100" dirty="0"/>
              <a:t>$65 / (1.051)</a:t>
            </a:r>
            <a:r>
              <a:rPr lang="en-US" sz="2100" baseline="30000" dirty="0"/>
              <a:t>2  </a:t>
            </a:r>
            <a:r>
              <a:rPr lang="en-US" sz="2100" dirty="0"/>
              <a:t>=  $58.84</a:t>
            </a:r>
          </a:p>
        </p:txBody>
      </p:sp>
      <p:sp>
        <p:nvSpPr>
          <p:cNvPr id="73740" name="Text Box 12"/>
          <p:cNvSpPr txBox="1">
            <a:spLocks noChangeArrowheads="1"/>
          </p:cNvSpPr>
          <p:nvPr/>
        </p:nvSpPr>
        <p:spPr bwMode="auto">
          <a:xfrm>
            <a:off x="2362200" y="6096000"/>
            <a:ext cx="1560929" cy="415484"/>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sz="2100" dirty="0"/>
              <a:t>$1,038.05</a:t>
            </a:r>
            <a:endParaRPr lang="en-US" sz="2100" baseline="30000" dirty="0"/>
          </a:p>
        </p:txBody>
      </p:sp>
      <p:grpSp>
        <p:nvGrpSpPr>
          <p:cNvPr id="4" name="Group 13"/>
          <p:cNvGrpSpPr>
            <a:grpSpLocks/>
          </p:cNvGrpSpPr>
          <p:nvPr/>
        </p:nvGrpSpPr>
        <p:grpSpPr bwMode="auto">
          <a:xfrm>
            <a:off x="2667000" y="6019800"/>
            <a:ext cx="1155815" cy="75780"/>
            <a:chOff x="2857" y="3726"/>
            <a:chExt cx="581" cy="204"/>
          </a:xfrm>
        </p:grpSpPr>
        <p:sp>
          <p:nvSpPr>
            <p:cNvPr id="73742" name="Line 14"/>
            <p:cNvSpPr>
              <a:spLocks noChangeShapeType="1"/>
            </p:cNvSpPr>
            <p:nvPr/>
          </p:nvSpPr>
          <p:spPr bwMode="auto">
            <a:xfrm>
              <a:off x="2857" y="3726"/>
              <a:ext cx="581" cy="0"/>
            </a:xfrm>
            <a:prstGeom prst="line">
              <a:avLst/>
            </a:prstGeom>
            <a:noFill/>
            <a:ln w="9525">
              <a:solidFill>
                <a:schemeClr val="tx1"/>
              </a:solidFill>
              <a:round/>
              <a:headEnd/>
              <a:tailEnd/>
            </a:ln>
            <a:effectLst/>
          </p:spPr>
          <p:txBody>
            <a:bodyPr/>
            <a:lstStyle/>
            <a:p>
              <a:endParaRPr lang="en-US" dirty="0"/>
            </a:p>
          </p:txBody>
        </p:sp>
        <p:sp>
          <p:nvSpPr>
            <p:cNvPr id="73743" name="Line 15"/>
            <p:cNvSpPr>
              <a:spLocks noChangeShapeType="1"/>
            </p:cNvSpPr>
            <p:nvPr/>
          </p:nvSpPr>
          <p:spPr bwMode="auto">
            <a:xfrm>
              <a:off x="2857" y="3930"/>
              <a:ext cx="581" cy="0"/>
            </a:xfrm>
            <a:prstGeom prst="line">
              <a:avLst/>
            </a:prstGeom>
            <a:noFill/>
            <a:ln w="38100" cmpd="dbl">
              <a:solidFill>
                <a:schemeClr val="tx1"/>
              </a:solidFill>
              <a:round/>
              <a:headEnd/>
              <a:tailEnd/>
            </a:ln>
            <a:effectLst/>
          </p:spPr>
          <p:txBody>
            <a:bodyPr/>
            <a:lstStyle/>
            <a:p>
              <a:endParaRPr lang="en-US" dirty="0"/>
            </a:p>
          </p:txBody>
        </p:sp>
      </p:grpSp>
      <p:sp>
        <p:nvSpPr>
          <p:cNvPr id="73744" name="Text Box 16"/>
          <p:cNvSpPr txBox="1">
            <a:spLocks noChangeArrowheads="1"/>
          </p:cNvSpPr>
          <p:nvPr/>
        </p:nvSpPr>
        <p:spPr bwMode="auto">
          <a:xfrm>
            <a:off x="458028" y="3784346"/>
            <a:ext cx="2139663" cy="738650"/>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sz="2100" dirty="0"/>
              <a:t>BOND PRICE = PV  today:</a:t>
            </a:r>
          </a:p>
        </p:txBody>
      </p:sp>
      <p:grpSp>
        <p:nvGrpSpPr>
          <p:cNvPr id="5" name="Group 17"/>
          <p:cNvGrpSpPr>
            <a:grpSpLocks/>
          </p:cNvGrpSpPr>
          <p:nvPr/>
        </p:nvGrpSpPr>
        <p:grpSpPr bwMode="auto">
          <a:xfrm>
            <a:off x="3187999" y="3144002"/>
            <a:ext cx="6703395" cy="1199914"/>
            <a:chOff x="1372" y="2451"/>
            <a:chExt cx="3658" cy="645"/>
          </a:xfrm>
        </p:grpSpPr>
        <p:grpSp>
          <p:nvGrpSpPr>
            <p:cNvPr id="6" name="Group 18"/>
            <p:cNvGrpSpPr>
              <a:grpSpLocks/>
            </p:cNvGrpSpPr>
            <p:nvPr/>
          </p:nvGrpSpPr>
          <p:grpSpPr bwMode="auto">
            <a:xfrm>
              <a:off x="1372" y="2451"/>
              <a:ext cx="3658" cy="645"/>
              <a:chOff x="510" y="2550"/>
              <a:chExt cx="3658" cy="645"/>
            </a:xfrm>
          </p:grpSpPr>
          <p:grpSp>
            <p:nvGrpSpPr>
              <p:cNvPr id="7" name="Group 19"/>
              <p:cNvGrpSpPr>
                <a:grpSpLocks/>
              </p:cNvGrpSpPr>
              <p:nvPr/>
            </p:nvGrpSpPr>
            <p:grpSpPr bwMode="auto">
              <a:xfrm>
                <a:off x="565" y="2762"/>
                <a:ext cx="3603" cy="433"/>
                <a:chOff x="565" y="3148"/>
                <a:chExt cx="3603" cy="433"/>
              </a:xfrm>
            </p:grpSpPr>
            <p:sp>
              <p:nvSpPr>
                <p:cNvPr id="73748" name="Line 20"/>
                <p:cNvSpPr>
                  <a:spLocks noChangeShapeType="1"/>
                </p:cNvSpPr>
                <p:nvPr/>
              </p:nvSpPr>
              <p:spPr bwMode="auto">
                <a:xfrm>
                  <a:off x="673" y="3277"/>
                  <a:ext cx="2304" cy="0"/>
                </a:xfrm>
                <a:prstGeom prst="line">
                  <a:avLst/>
                </a:prstGeom>
                <a:noFill/>
                <a:ln w="28575">
                  <a:solidFill>
                    <a:schemeClr val="tx1"/>
                  </a:solidFill>
                  <a:round/>
                  <a:headEnd/>
                  <a:tailEnd/>
                </a:ln>
                <a:effectLst/>
              </p:spPr>
              <p:txBody>
                <a:bodyPr/>
                <a:lstStyle/>
                <a:p>
                  <a:endParaRPr lang="en-US" dirty="0"/>
                </a:p>
              </p:txBody>
            </p:sp>
            <p:sp>
              <p:nvSpPr>
                <p:cNvPr id="73749" name="Line 21"/>
                <p:cNvSpPr>
                  <a:spLocks noChangeShapeType="1"/>
                </p:cNvSpPr>
                <p:nvPr/>
              </p:nvSpPr>
              <p:spPr bwMode="auto">
                <a:xfrm>
                  <a:off x="673" y="3148"/>
                  <a:ext cx="0" cy="213"/>
                </a:xfrm>
                <a:prstGeom prst="line">
                  <a:avLst/>
                </a:prstGeom>
                <a:noFill/>
                <a:ln w="9525">
                  <a:solidFill>
                    <a:schemeClr val="tx1"/>
                  </a:solidFill>
                  <a:round/>
                  <a:headEnd/>
                  <a:tailEnd/>
                </a:ln>
                <a:effectLst/>
              </p:spPr>
              <p:txBody>
                <a:bodyPr/>
                <a:lstStyle/>
                <a:p>
                  <a:endParaRPr lang="en-US" dirty="0"/>
                </a:p>
              </p:txBody>
            </p:sp>
            <p:sp>
              <p:nvSpPr>
                <p:cNvPr id="73750" name="Line 22"/>
                <p:cNvSpPr>
                  <a:spLocks noChangeShapeType="1"/>
                </p:cNvSpPr>
                <p:nvPr/>
              </p:nvSpPr>
              <p:spPr bwMode="auto">
                <a:xfrm>
                  <a:off x="1441" y="3148"/>
                  <a:ext cx="0" cy="213"/>
                </a:xfrm>
                <a:prstGeom prst="line">
                  <a:avLst/>
                </a:prstGeom>
                <a:noFill/>
                <a:ln w="9525">
                  <a:solidFill>
                    <a:schemeClr val="tx1"/>
                  </a:solidFill>
                  <a:round/>
                  <a:headEnd/>
                  <a:tailEnd/>
                </a:ln>
                <a:effectLst/>
              </p:spPr>
              <p:txBody>
                <a:bodyPr/>
                <a:lstStyle/>
                <a:p>
                  <a:endParaRPr lang="en-US" dirty="0"/>
                </a:p>
              </p:txBody>
            </p:sp>
            <p:sp>
              <p:nvSpPr>
                <p:cNvPr id="73751" name="Line 23"/>
                <p:cNvSpPr>
                  <a:spLocks noChangeShapeType="1"/>
                </p:cNvSpPr>
                <p:nvPr/>
              </p:nvSpPr>
              <p:spPr bwMode="auto">
                <a:xfrm>
                  <a:off x="2209" y="3148"/>
                  <a:ext cx="0" cy="213"/>
                </a:xfrm>
                <a:prstGeom prst="line">
                  <a:avLst/>
                </a:prstGeom>
                <a:noFill/>
                <a:ln w="9525">
                  <a:solidFill>
                    <a:schemeClr val="tx1"/>
                  </a:solidFill>
                  <a:round/>
                  <a:headEnd/>
                  <a:tailEnd/>
                </a:ln>
                <a:effectLst/>
              </p:spPr>
              <p:txBody>
                <a:bodyPr/>
                <a:lstStyle/>
                <a:p>
                  <a:endParaRPr lang="en-US" dirty="0"/>
                </a:p>
              </p:txBody>
            </p:sp>
            <p:sp>
              <p:nvSpPr>
                <p:cNvPr id="73752" name="Line 24"/>
                <p:cNvSpPr>
                  <a:spLocks noChangeShapeType="1"/>
                </p:cNvSpPr>
                <p:nvPr/>
              </p:nvSpPr>
              <p:spPr bwMode="auto">
                <a:xfrm>
                  <a:off x="2977" y="3148"/>
                  <a:ext cx="0" cy="213"/>
                </a:xfrm>
                <a:prstGeom prst="line">
                  <a:avLst/>
                </a:prstGeom>
                <a:noFill/>
                <a:ln w="9525">
                  <a:solidFill>
                    <a:schemeClr val="tx1"/>
                  </a:solidFill>
                  <a:round/>
                  <a:headEnd/>
                  <a:tailEnd/>
                </a:ln>
                <a:effectLst/>
              </p:spPr>
              <p:txBody>
                <a:bodyPr/>
                <a:lstStyle/>
                <a:p>
                  <a:endParaRPr lang="en-US" dirty="0"/>
                </a:p>
              </p:txBody>
            </p:sp>
            <p:sp>
              <p:nvSpPr>
                <p:cNvPr id="73753" name="Text Box 25"/>
                <p:cNvSpPr txBox="1">
                  <a:spLocks noChangeArrowheads="1"/>
                </p:cNvSpPr>
                <p:nvPr/>
              </p:nvSpPr>
              <p:spPr bwMode="auto">
                <a:xfrm>
                  <a:off x="3354" y="3169"/>
                  <a:ext cx="814" cy="246"/>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endParaRPr lang="en-CA" sz="2400" dirty="0"/>
                </a:p>
              </p:txBody>
            </p:sp>
            <p:sp>
              <p:nvSpPr>
                <p:cNvPr id="73754" name="Text Box 26"/>
                <p:cNvSpPr txBox="1">
                  <a:spLocks noChangeArrowheads="1"/>
                </p:cNvSpPr>
                <p:nvPr/>
              </p:nvSpPr>
              <p:spPr bwMode="auto">
                <a:xfrm>
                  <a:off x="565" y="3361"/>
                  <a:ext cx="238" cy="220"/>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sz="2100" dirty="0"/>
                    <a:t>0</a:t>
                  </a:r>
                </a:p>
              </p:txBody>
            </p:sp>
            <p:sp>
              <p:nvSpPr>
                <p:cNvPr id="73755" name="Text Box 27"/>
                <p:cNvSpPr txBox="1">
                  <a:spLocks noChangeArrowheads="1"/>
                </p:cNvSpPr>
                <p:nvPr/>
              </p:nvSpPr>
              <p:spPr bwMode="auto">
                <a:xfrm>
                  <a:off x="1321" y="3361"/>
                  <a:ext cx="239" cy="220"/>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sz="2100" dirty="0"/>
                    <a:t>1</a:t>
                  </a:r>
                </a:p>
              </p:txBody>
            </p:sp>
            <p:sp>
              <p:nvSpPr>
                <p:cNvPr id="73756" name="Text Box 28"/>
                <p:cNvSpPr txBox="1">
                  <a:spLocks noChangeArrowheads="1"/>
                </p:cNvSpPr>
                <p:nvPr/>
              </p:nvSpPr>
              <p:spPr bwMode="auto">
                <a:xfrm>
                  <a:off x="2089" y="3361"/>
                  <a:ext cx="239" cy="220"/>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sz="2100" dirty="0"/>
                    <a:t>2</a:t>
                  </a:r>
                </a:p>
              </p:txBody>
            </p:sp>
            <p:sp>
              <p:nvSpPr>
                <p:cNvPr id="73757" name="Text Box 29"/>
                <p:cNvSpPr txBox="1">
                  <a:spLocks noChangeArrowheads="1"/>
                </p:cNvSpPr>
                <p:nvPr/>
              </p:nvSpPr>
              <p:spPr bwMode="auto">
                <a:xfrm>
                  <a:off x="2856" y="3361"/>
                  <a:ext cx="240" cy="220"/>
                </a:xfrm>
                <a:prstGeom prst="rect">
                  <a:avLst/>
                </a:prstGeom>
                <a:noFill/>
                <a:ln w="9525">
                  <a:noFill/>
                  <a:miter lim="800000"/>
                  <a:headEnd/>
                  <a:tailEnd/>
                </a:ln>
                <a:effectLst/>
              </p:spPr>
              <p:txBody>
                <a:bodyPr lIns="84646" tIns="42323" rIns="84646" bIns="42323">
                  <a:spAutoFit/>
                </a:bodyPr>
                <a:lstStyle/>
                <a:p>
                  <a:pPr algn="ctr" defTabSz="913914" eaLnBrk="1" hangingPunct="1">
                    <a:spcBef>
                      <a:spcPct val="50000"/>
                    </a:spcBef>
                  </a:pPr>
                  <a:r>
                    <a:rPr lang="en-US" sz="2100" dirty="0"/>
                    <a:t>3</a:t>
                  </a:r>
                </a:p>
              </p:txBody>
            </p:sp>
          </p:grpSp>
          <p:sp>
            <p:nvSpPr>
              <p:cNvPr id="73758" name="Text Box 30"/>
              <p:cNvSpPr txBox="1">
                <a:spLocks noChangeArrowheads="1"/>
              </p:cNvSpPr>
              <p:nvPr/>
            </p:nvSpPr>
            <p:spPr bwMode="auto">
              <a:xfrm>
                <a:off x="510" y="2550"/>
                <a:ext cx="756" cy="246"/>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r>
                  <a:rPr lang="en-US" sz="2400" dirty="0">
                    <a:solidFill>
                      <a:srgbClr val="FF0000"/>
                    </a:solidFill>
                  </a:rPr>
                  <a:t>-Price ?</a:t>
                </a:r>
              </a:p>
            </p:txBody>
          </p:sp>
          <p:sp>
            <p:nvSpPr>
              <p:cNvPr id="73759" name="Text Box 31"/>
              <p:cNvSpPr txBox="1">
                <a:spLocks noChangeArrowheads="1"/>
              </p:cNvSpPr>
              <p:nvPr/>
            </p:nvSpPr>
            <p:spPr bwMode="auto">
              <a:xfrm>
                <a:off x="1266" y="2550"/>
                <a:ext cx="720" cy="246"/>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r>
                  <a:rPr lang="en-US" sz="2400" dirty="0"/>
                  <a:t>  $65</a:t>
                </a:r>
              </a:p>
            </p:txBody>
          </p:sp>
          <p:sp>
            <p:nvSpPr>
              <p:cNvPr id="73760" name="Text Box 32"/>
              <p:cNvSpPr txBox="1">
                <a:spLocks noChangeArrowheads="1"/>
              </p:cNvSpPr>
              <p:nvPr/>
            </p:nvSpPr>
            <p:spPr bwMode="auto">
              <a:xfrm>
                <a:off x="2034" y="2550"/>
                <a:ext cx="768" cy="246"/>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r>
                  <a:rPr lang="en-US" sz="2400" dirty="0"/>
                  <a:t>  $65</a:t>
                </a:r>
              </a:p>
            </p:txBody>
          </p:sp>
        </p:grpSp>
        <p:sp>
          <p:nvSpPr>
            <p:cNvPr id="73761" name="Text Box 33"/>
            <p:cNvSpPr txBox="1">
              <a:spLocks noChangeArrowheads="1"/>
            </p:cNvSpPr>
            <p:nvPr/>
          </p:nvSpPr>
          <p:spPr bwMode="auto">
            <a:xfrm>
              <a:off x="3664" y="2451"/>
              <a:ext cx="1004" cy="442"/>
            </a:xfrm>
            <a:prstGeom prst="rect">
              <a:avLst/>
            </a:prstGeom>
            <a:noFill/>
            <a:ln w="9525">
              <a:noFill/>
              <a:miter lim="800000"/>
              <a:headEnd/>
              <a:tailEnd/>
            </a:ln>
            <a:effectLst/>
          </p:spPr>
          <p:txBody>
            <a:bodyPr lIns="84646" tIns="42323" rIns="84646" bIns="42323">
              <a:spAutoFit/>
            </a:bodyPr>
            <a:lstStyle/>
            <a:p>
              <a:pPr defTabSz="913914" eaLnBrk="1" hangingPunct="1">
                <a:spcBef>
                  <a:spcPct val="50000"/>
                </a:spcBef>
              </a:pPr>
              <a:r>
                <a:rPr lang="en-US" sz="2400" dirty="0"/>
                <a:t>  $65 + </a:t>
              </a:r>
            </a:p>
            <a:p>
              <a:pPr defTabSz="913914" eaLnBrk="1" hangingPunct="1">
                <a:lnSpc>
                  <a:spcPct val="50000"/>
                </a:lnSpc>
                <a:spcBef>
                  <a:spcPct val="50000"/>
                </a:spcBef>
              </a:pPr>
              <a:r>
                <a:rPr lang="en-US" sz="2400" dirty="0"/>
                <a:t>      1000</a:t>
              </a:r>
            </a:p>
          </p:txBody>
        </p:sp>
      </p:grpSp>
      <p:sp>
        <p:nvSpPr>
          <p:cNvPr id="73762" name="Text Box 34"/>
          <p:cNvSpPr txBox="1">
            <a:spLocks noChangeArrowheads="1"/>
          </p:cNvSpPr>
          <p:nvPr/>
        </p:nvSpPr>
        <p:spPr bwMode="auto">
          <a:xfrm>
            <a:off x="262912" y="5322978"/>
            <a:ext cx="3434373" cy="738650"/>
          </a:xfrm>
          <a:prstGeom prst="rect">
            <a:avLst/>
          </a:prstGeom>
          <a:noFill/>
          <a:ln w="9525">
            <a:noFill/>
            <a:miter lim="800000"/>
            <a:headEnd/>
            <a:tailEnd/>
          </a:ln>
          <a:effectLst/>
        </p:spPr>
        <p:txBody>
          <a:bodyPr lIns="91426" tIns="45713" rIns="91426" bIns="45713">
            <a:spAutoFit/>
          </a:bodyPr>
          <a:lstStyle/>
          <a:p>
            <a:pPr algn="r" defTabSz="913914" eaLnBrk="1" hangingPunct="1">
              <a:spcBef>
                <a:spcPct val="50000"/>
              </a:spcBef>
            </a:pPr>
            <a:r>
              <a:rPr lang="en-US" sz="2100" dirty="0"/>
              <a:t>$1065 / (1.051)</a:t>
            </a:r>
            <a:r>
              <a:rPr lang="en-US" sz="2100" baseline="30000" dirty="0"/>
              <a:t>3  </a:t>
            </a:r>
            <a:r>
              <a:rPr lang="en-US" sz="2100" dirty="0"/>
              <a:t>=  $917.36</a:t>
            </a:r>
          </a:p>
        </p:txBody>
      </p:sp>
      <p:grpSp>
        <p:nvGrpSpPr>
          <p:cNvPr id="8" name="Group 35"/>
          <p:cNvGrpSpPr>
            <a:grpSpLocks/>
          </p:cNvGrpSpPr>
          <p:nvPr/>
        </p:nvGrpSpPr>
        <p:grpSpPr bwMode="auto">
          <a:xfrm flipH="1">
            <a:off x="3723742" y="4374186"/>
            <a:ext cx="3984998" cy="1127367"/>
            <a:chOff x="1441" y="3062"/>
            <a:chExt cx="1416" cy="358"/>
          </a:xfrm>
        </p:grpSpPr>
        <p:sp>
          <p:nvSpPr>
            <p:cNvPr id="73764" name="Line 36"/>
            <p:cNvSpPr>
              <a:spLocks noChangeShapeType="1"/>
            </p:cNvSpPr>
            <p:nvPr/>
          </p:nvSpPr>
          <p:spPr bwMode="auto">
            <a:xfrm>
              <a:off x="1441" y="3062"/>
              <a:ext cx="0" cy="358"/>
            </a:xfrm>
            <a:prstGeom prst="line">
              <a:avLst/>
            </a:prstGeom>
            <a:noFill/>
            <a:ln w="28575">
              <a:solidFill>
                <a:schemeClr val="tx1"/>
              </a:solidFill>
              <a:prstDash val="dash"/>
              <a:round/>
              <a:headEnd/>
              <a:tailEnd/>
            </a:ln>
            <a:effectLst/>
          </p:spPr>
          <p:txBody>
            <a:bodyPr/>
            <a:lstStyle/>
            <a:p>
              <a:endParaRPr lang="en-US" dirty="0"/>
            </a:p>
          </p:txBody>
        </p:sp>
        <p:sp>
          <p:nvSpPr>
            <p:cNvPr id="73765" name="Line 37"/>
            <p:cNvSpPr>
              <a:spLocks noChangeShapeType="1"/>
            </p:cNvSpPr>
            <p:nvPr/>
          </p:nvSpPr>
          <p:spPr bwMode="auto">
            <a:xfrm>
              <a:off x="1441" y="3420"/>
              <a:ext cx="1416" cy="0"/>
            </a:xfrm>
            <a:prstGeom prst="line">
              <a:avLst/>
            </a:prstGeom>
            <a:noFill/>
            <a:ln w="28575">
              <a:solidFill>
                <a:schemeClr val="tx1"/>
              </a:solidFill>
              <a:prstDash val="dash"/>
              <a:round/>
              <a:headEnd/>
              <a:tailEnd type="stealth" w="med" len="lg"/>
            </a:ln>
            <a:effectLst/>
          </p:spPr>
          <p:txBody>
            <a:bodyPr/>
            <a:lstStyle/>
            <a:p>
              <a:endParaRPr lang="en-US" dirty="0"/>
            </a:p>
          </p:txBody>
        </p:sp>
      </p:grpSp>
      <p:sp>
        <p:nvSpPr>
          <p:cNvPr id="73766" name="Text Box 38"/>
          <p:cNvSpPr txBox="1">
            <a:spLocks noChangeArrowheads="1"/>
          </p:cNvSpPr>
          <p:nvPr/>
        </p:nvSpPr>
        <p:spPr bwMode="auto">
          <a:xfrm>
            <a:off x="458027" y="6538730"/>
            <a:ext cx="482830" cy="276985"/>
          </a:xfrm>
          <a:prstGeom prst="rect">
            <a:avLst/>
          </a:prstGeom>
          <a:noFill/>
          <a:ln w="9525">
            <a:noFill/>
            <a:miter lim="800000"/>
            <a:headEnd/>
            <a:tailEnd/>
          </a:ln>
          <a:effectLst/>
        </p:spPr>
        <p:txBody>
          <a:bodyPr lIns="91426" tIns="45713" rIns="91426" bIns="45713">
            <a:spAutoFit/>
          </a:bodyPr>
          <a:lstStyle/>
          <a:p>
            <a:pPr defTabSz="913914" eaLnBrk="1" hangingPunct="1">
              <a:spcBef>
                <a:spcPct val="50000"/>
              </a:spcBef>
            </a:pPr>
            <a:r>
              <a:rPr lang="en-US" sz="1200" dirty="0"/>
              <a:t> </a:t>
            </a:r>
            <a:endParaRPr lang="en-CA" sz="12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Rectangle 3"/>
          <p:cNvSpPr>
            <a:spLocks noGrp="1" noChangeArrowheads="1"/>
          </p:cNvSpPr>
          <p:nvPr>
            <p:ph idx="1"/>
          </p:nvPr>
        </p:nvSpPr>
        <p:spPr>
          <a:xfrm>
            <a:off x="815975" y="1717675"/>
            <a:ext cx="8020050" cy="4530725"/>
          </a:xfrm>
        </p:spPr>
        <p:txBody>
          <a:bodyPr/>
          <a:lstStyle/>
          <a:p>
            <a:r>
              <a:rPr lang="en-US" sz="2800" dirty="0"/>
              <a:t>Bond Value = PV of coupons + PV of par</a:t>
            </a:r>
          </a:p>
          <a:p>
            <a:r>
              <a:rPr lang="en-US" sz="2800" dirty="0"/>
              <a:t>Bond Value = PV of annuity + PV of lump sum</a:t>
            </a:r>
          </a:p>
          <a:p>
            <a:r>
              <a:rPr lang="en-US" sz="2800" dirty="0"/>
              <a:t>Remember, as interest rates increase present values decrease</a:t>
            </a:r>
          </a:p>
          <a:p>
            <a:r>
              <a:rPr lang="en-US" sz="2800" dirty="0"/>
              <a:t>So, as interest rates increase, bond prices decrease and vice versa</a:t>
            </a:r>
          </a:p>
        </p:txBody>
      </p:sp>
      <p:sp>
        <p:nvSpPr>
          <p:cNvPr id="6" name="Slide Number Placeholder 5"/>
          <p:cNvSpPr>
            <a:spLocks noGrp="1"/>
          </p:cNvSpPr>
          <p:nvPr>
            <p:ph type="sldNum" sz="quarter" idx="12"/>
          </p:nvPr>
        </p:nvSpPr>
        <p:spPr/>
        <p:txBody>
          <a:bodyPr/>
          <a:lstStyle/>
          <a:p>
            <a:fld id="{C3EC8110-9E75-40C2-BB25-76D96FAEB277}" type="slidenum">
              <a:rPr lang="en-US"/>
              <a:pPr/>
              <a:t>6</a:t>
            </a:fld>
            <a:endParaRPr lang="en-US" dirty="0"/>
          </a:p>
        </p:txBody>
      </p:sp>
      <p:sp>
        <p:nvSpPr>
          <p:cNvPr id="1026" name="Rectangle 2"/>
          <p:cNvSpPr>
            <a:spLocks noGrp="1" noChangeArrowheads="1"/>
          </p:cNvSpPr>
          <p:nvPr>
            <p:ph type="title"/>
          </p:nvPr>
        </p:nvSpPr>
        <p:spPr>
          <a:xfrm>
            <a:off x="609600" y="152400"/>
            <a:ext cx="8534400" cy="914400"/>
          </a:xfrm>
        </p:spPr>
        <p:txBody>
          <a:bodyPr>
            <a:normAutofit fontScale="90000"/>
          </a:bodyPr>
          <a:lstStyle/>
          <a:p>
            <a:r>
              <a:rPr lang="en-US" dirty="0"/>
              <a:t>Present Value of Cash Flows as Rates Change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7">
                                            <p:txEl>
                                              <p:pRg st="3" end="3"/>
                                            </p:txEl>
                                          </p:spTgt>
                                        </p:tgtEl>
                                        <p:attrNameLst>
                                          <p:attrName>style.visibility</p:attrName>
                                        </p:attrNameLst>
                                      </p:cBhvr>
                                      <p:to>
                                        <p:strVal val="visible"/>
                                      </p:to>
                                    </p:set>
                                    <p:anim calcmode="lin" valueType="num">
                                      <p:cBhvr additive="base">
                                        <p:cTn id="23" dur="500" fill="hold"/>
                                        <p:tgtEl>
                                          <p:spTgt spid="102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2"/>
          </p:nvPr>
        </p:nvSpPr>
        <p:spPr/>
        <p:txBody>
          <a:bodyPr/>
          <a:lstStyle/>
          <a:p>
            <a:fld id="{68C773BF-D41C-411A-8C34-A4BD57DF454F}" type="slidenum">
              <a:rPr lang="en-US"/>
              <a:pPr/>
              <a:t>7</a:t>
            </a:fld>
            <a:endParaRPr lang="en-US" dirty="0"/>
          </a:p>
        </p:txBody>
      </p:sp>
      <p:sp>
        <p:nvSpPr>
          <p:cNvPr id="20482" name="Rectangle 2"/>
          <p:cNvSpPr>
            <a:spLocks noGrp="1" noChangeArrowheads="1"/>
          </p:cNvSpPr>
          <p:nvPr>
            <p:ph type="title"/>
          </p:nvPr>
        </p:nvSpPr>
        <p:spPr/>
        <p:txBody>
          <a:bodyPr/>
          <a:lstStyle/>
          <a:p>
            <a:r>
              <a:rPr lang="en-US" dirty="0"/>
              <a:t>The Bond Pricing Equation</a:t>
            </a:r>
          </a:p>
        </p:txBody>
      </p:sp>
      <p:graphicFrame>
        <p:nvGraphicFramePr>
          <p:cNvPr id="20483" name="Object 3"/>
          <p:cNvGraphicFramePr>
            <a:graphicFrameLocks noChangeAspect="1"/>
          </p:cNvGraphicFramePr>
          <p:nvPr/>
        </p:nvGraphicFramePr>
        <p:xfrm>
          <a:off x="1390650" y="2043113"/>
          <a:ext cx="6972300" cy="2466975"/>
        </p:xfrm>
        <a:graphic>
          <a:graphicData uri="http://schemas.openxmlformats.org/presentationml/2006/ole">
            <p:oleObj spid="_x0000_s88066" name="Equation" r:id="rId4" imgW="2311200" imgH="838080" progId="Equation.3">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815975" y="1717675"/>
            <a:ext cx="8020050" cy="4530725"/>
          </a:xfrm>
        </p:spPr>
        <p:txBody>
          <a:bodyPr/>
          <a:lstStyle/>
          <a:p>
            <a:pPr>
              <a:lnSpc>
                <a:spcPct val="90000"/>
              </a:lnSpc>
            </a:pPr>
            <a:r>
              <a:rPr lang="en-US" sz="2400" dirty="0"/>
              <a:t>Consider a bond with a coupon rate of 10% and annual coupons. The par value is $1,000 and the bond has 5 years to maturity. The yield to maturity is 11%. What is the value of the bond</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90392595-53DA-4B66-B48C-74F9441F8E36}" type="slidenum">
              <a:rPr lang="en-US"/>
              <a:pPr/>
              <a:t>8</a:t>
            </a:fld>
            <a:endParaRPr lang="en-US" dirty="0"/>
          </a:p>
        </p:txBody>
      </p:sp>
      <p:sp>
        <p:nvSpPr>
          <p:cNvPr id="9218" name="Rectangle 2"/>
          <p:cNvSpPr>
            <a:spLocks noGrp="1" noChangeArrowheads="1"/>
          </p:cNvSpPr>
          <p:nvPr>
            <p:ph type="title"/>
          </p:nvPr>
        </p:nvSpPr>
        <p:spPr>
          <a:xfrm>
            <a:off x="609600" y="228600"/>
            <a:ext cx="8534400" cy="914400"/>
          </a:xfrm>
        </p:spPr>
        <p:txBody>
          <a:bodyPr>
            <a:normAutofit fontScale="90000"/>
          </a:bodyPr>
          <a:lstStyle/>
          <a:p>
            <a:r>
              <a:rPr lang="en-US" dirty="0"/>
              <a:t>Valuing a </a:t>
            </a:r>
            <a:r>
              <a:rPr lang="en-US" dirty="0" smtClean="0"/>
              <a:t>Bond </a:t>
            </a:r>
            <a:r>
              <a:rPr lang="en-US" dirty="0"/>
              <a:t>with Annual Coupons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802</TotalTime>
  <Words>3134</Words>
  <Application>Microsoft Office PowerPoint</Application>
  <PresentationFormat>On-screen Show (4:3)</PresentationFormat>
  <Paragraphs>386</Paragraphs>
  <Slides>54</Slides>
  <Notes>17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54</vt:i4>
      </vt:variant>
    </vt:vector>
  </HeadingPairs>
  <TitlesOfParts>
    <vt:vector size="57" baseType="lpstr">
      <vt:lpstr>Concourse</vt:lpstr>
      <vt:lpstr>Equation</vt:lpstr>
      <vt:lpstr>Worksheet</vt:lpstr>
      <vt:lpstr>Slide 0</vt:lpstr>
      <vt:lpstr>Key Concepts and Skills</vt:lpstr>
      <vt:lpstr>Bond Definitions</vt:lpstr>
      <vt:lpstr>YTM versus coupon rate !!</vt:lpstr>
      <vt:lpstr>Slide 4</vt:lpstr>
      <vt:lpstr>Bond Prices and Yields</vt:lpstr>
      <vt:lpstr>Present Value of Cash Flows as Rates Change</vt:lpstr>
      <vt:lpstr>The Bond Pricing Equation</vt:lpstr>
      <vt:lpstr>Valuing a Bond with Annual Coupons</vt:lpstr>
      <vt:lpstr>Slide 9</vt:lpstr>
      <vt:lpstr>Bond Prices: Relationship Between Coupon and Yield</vt:lpstr>
      <vt:lpstr>Bond Price Sensitivity to YTM</vt:lpstr>
      <vt:lpstr>Computing Yield-to-maturity</vt:lpstr>
      <vt:lpstr>Table 7.1</vt:lpstr>
      <vt:lpstr>Slide 14</vt:lpstr>
      <vt:lpstr>YTM and Rate of Return </vt:lpstr>
      <vt:lpstr>YTM and Rate of Return </vt:lpstr>
      <vt:lpstr>YTM and Rate of Return</vt:lpstr>
      <vt:lpstr>Interest Rate Risk</vt:lpstr>
      <vt:lpstr>Figure 7.2</vt:lpstr>
      <vt:lpstr>Bond Prices and Yields</vt:lpstr>
      <vt:lpstr>YTM with Annual Coupons</vt:lpstr>
      <vt:lpstr>YTM with Semiannual Coupons</vt:lpstr>
      <vt:lpstr>Current Yield vs. Yield to Maturity</vt:lpstr>
      <vt:lpstr>Bond Pricing Theorems</vt:lpstr>
      <vt:lpstr>Bond Prices with a Spreadsheet</vt:lpstr>
      <vt:lpstr>Bond Prices and Yields</vt:lpstr>
      <vt:lpstr>Bond Prices and Yields</vt:lpstr>
      <vt:lpstr>Bond Ratings – Investment Quality</vt:lpstr>
      <vt:lpstr>Bond Ratings - Speculative</vt:lpstr>
      <vt:lpstr>Government Bonds</vt:lpstr>
      <vt:lpstr>The Bond Indenture</vt:lpstr>
      <vt:lpstr>Bond Classifications</vt:lpstr>
      <vt:lpstr>Bond Characteristics and Required Returns</vt:lpstr>
      <vt:lpstr>Example 7.4</vt:lpstr>
      <vt:lpstr>Zero Coupon Bonds</vt:lpstr>
      <vt:lpstr>Floating-Rate Bonds</vt:lpstr>
      <vt:lpstr>Other Bond Types</vt:lpstr>
      <vt:lpstr>Bond Markets</vt:lpstr>
      <vt:lpstr>Work the Web Example</vt:lpstr>
      <vt:lpstr>Inflation and Interest Rates</vt:lpstr>
      <vt:lpstr>The Fisher Effect</vt:lpstr>
      <vt:lpstr>Example 7.5</vt:lpstr>
      <vt:lpstr>Slide 43</vt:lpstr>
      <vt:lpstr>Term Structure of Interest Rates</vt:lpstr>
      <vt:lpstr>Figure 7.6 – Upward-Sloping Yield Curve</vt:lpstr>
      <vt:lpstr>Figure 7.6 – Downward-Sloping Yield Curve</vt:lpstr>
      <vt:lpstr>Figure 7.7</vt:lpstr>
      <vt:lpstr>Factors Affecting Bond Yields</vt:lpstr>
      <vt:lpstr>Question 1</vt:lpstr>
      <vt:lpstr>Question 2:</vt:lpstr>
      <vt:lpstr>Question 3</vt:lpstr>
      <vt:lpstr>Solution to Question 3</vt:lpstr>
      <vt:lpstr>Quick Quiz</vt:lpstr>
    </vt:vector>
  </TitlesOfParts>
  <Company>University of Tampa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Interest Rates and Bond Valuation</dc:title>
  <dc:creator>Kent P. Ragan</dc:creator>
  <cp:lastModifiedBy>Rubin</cp:lastModifiedBy>
  <cp:revision>57</cp:revision>
  <dcterms:created xsi:type="dcterms:W3CDTF">2000-09-04T00:15:41Z</dcterms:created>
  <dcterms:modified xsi:type="dcterms:W3CDTF">2009-12-07T07:26:55Z</dcterms:modified>
</cp:coreProperties>
</file>