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7.xml" ContentType="application/vnd.openxmlformats-officedocument.presentationml.notesSlide+xml"/>
  <Default Extension="xlsx" ContentType="application/vnd.openxmlformats-officedocument.spreadsheetml.sheet"/>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charts/chart1.xml" ContentType="application/vnd.openxmlformats-officedocument.drawingml.char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Default Extension="emf" ContentType="image/x-emf"/>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Default Extension="wmf" ContentType="image/x-wmf"/>
  <Override PartName="/ppt/notesSlides/notesSlide18.xml" ContentType="application/vnd.openxmlformats-officedocument.presentationml.notesSlide+xml"/>
  <Default Extension="xls" ContentType="application/vnd.ms-excel"/>
  <Default Extension="rels" ContentType="application/vnd.openxmlformats-package.relationshi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8" r:id="rId1"/>
  </p:sldMasterIdLst>
  <p:notesMasterIdLst>
    <p:notesMasterId r:id="rId53"/>
  </p:notesMasterIdLst>
  <p:sldIdLst>
    <p:sldId id="285" r:id="rId2"/>
    <p:sldId id="298" r:id="rId3"/>
    <p:sldId id="290" r:id="rId4"/>
    <p:sldId id="257" r:id="rId5"/>
    <p:sldId id="259" r:id="rId6"/>
    <p:sldId id="260" r:id="rId7"/>
    <p:sldId id="261" r:id="rId8"/>
    <p:sldId id="262" r:id="rId9"/>
    <p:sldId id="263" r:id="rId10"/>
    <p:sldId id="264" r:id="rId11"/>
    <p:sldId id="265" r:id="rId12"/>
    <p:sldId id="267" r:id="rId13"/>
    <p:sldId id="268" r:id="rId14"/>
    <p:sldId id="269" r:id="rId15"/>
    <p:sldId id="270" r:id="rId16"/>
    <p:sldId id="271" r:id="rId17"/>
    <p:sldId id="272" r:id="rId18"/>
    <p:sldId id="273" r:id="rId19"/>
    <p:sldId id="275" r:id="rId20"/>
    <p:sldId id="277" r:id="rId21"/>
    <p:sldId id="278" r:id="rId22"/>
    <p:sldId id="279" r:id="rId23"/>
    <p:sldId id="280" r:id="rId24"/>
    <p:sldId id="281" r:id="rId25"/>
    <p:sldId id="282" r:id="rId26"/>
    <p:sldId id="283" r:id="rId27"/>
    <p:sldId id="284" r:id="rId28"/>
    <p:sldId id="289" r:id="rId29"/>
    <p:sldId id="294" r:id="rId30"/>
    <p:sldId id="299" r:id="rId31"/>
    <p:sldId id="300" r:id="rId32"/>
    <p:sldId id="301" r:id="rId33"/>
    <p:sldId id="302" r:id="rId34"/>
    <p:sldId id="303" r:id="rId35"/>
    <p:sldId id="304" r:id="rId36"/>
    <p:sldId id="305" r:id="rId37"/>
    <p:sldId id="306" r:id="rId38"/>
    <p:sldId id="307" r:id="rId39"/>
    <p:sldId id="308" r:id="rId40"/>
    <p:sldId id="309" r:id="rId41"/>
    <p:sldId id="310" r:id="rId42"/>
    <p:sldId id="311" r:id="rId43"/>
    <p:sldId id="312" r:id="rId44"/>
    <p:sldId id="313" r:id="rId45"/>
    <p:sldId id="314" r:id="rId46"/>
    <p:sldId id="315" r:id="rId47"/>
    <p:sldId id="316" r:id="rId48"/>
    <p:sldId id="317" r:id="rId49"/>
    <p:sldId id="318" r:id="rId50"/>
    <p:sldId id="319" r:id="rId51"/>
    <p:sldId id="320" r:id="rId52"/>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37" autoAdjust="0"/>
    <p:restoredTop sz="80667" autoAdjust="0"/>
  </p:normalViewPr>
  <p:slideViewPr>
    <p:cSldViewPr>
      <p:cViewPr>
        <p:scale>
          <a:sx n="75" d="100"/>
          <a:sy n="75" d="100"/>
        </p:scale>
        <p:origin x="-1014"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60" d="100"/>
          <a:sy n="60" d="100"/>
        </p:scale>
        <p:origin x="-1764" y="-84"/>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Office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0.1291079812206572"/>
          <c:y val="6.5957446808510692E-2"/>
          <c:w val="0.83215962441314595"/>
          <c:h val="0.70851063829787264"/>
        </c:manualLayout>
      </c:layout>
      <c:scatterChart>
        <c:scatterStyle val="lineMarker"/>
        <c:ser>
          <c:idx val="0"/>
          <c:order val="0"/>
          <c:tx>
            <c:strRef>
              <c:f>Sheet1!$B$1</c:f>
              <c:strCache>
                <c:ptCount val="1"/>
                <c:pt idx="0">
                  <c:v>Price</c:v>
                </c:pt>
              </c:strCache>
            </c:strRef>
          </c:tx>
          <c:spPr>
            <a:ln w="12572">
              <a:solidFill>
                <a:srgbClr val="FF0000"/>
              </a:solidFill>
              <a:prstDash val="solid"/>
            </a:ln>
          </c:spPr>
          <c:marker>
            <c:symbol val="diamond"/>
            <c:size val="4"/>
            <c:spPr>
              <a:solidFill>
                <a:srgbClr val="FF0000"/>
              </a:solidFill>
              <a:ln>
                <a:solidFill>
                  <a:srgbClr val="FF0000"/>
                </a:solidFill>
                <a:prstDash val="solid"/>
              </a:ln>
            </c:spPr>
          </c:marker>
          <c:xVal>
            <c:numRef>
              <c:f>Sheet1!$A$2:$A$20</c:f>
              <c:numCache>
                <c:formatCode>General</c:formatCode>
                <c:ptCount val="19"/>
                <c:pt idx="0">
                  <c:v>6.0000000000000026E-2</c:v>
                </c:pt>
                <c:pt idx="1">
                  <c:v>7.0000000000000034E-2</c:v>
                </c:pt>
                <c:pt idx="2">
                  <c:v>8.0000000000000043E-2</c:v>
                </c:pt>
                <c:pt idx="3">
                  <c:v>9.0000000000000052E-2</c:v>
                </c:pt>
                <c:pt idx="4">
                  <c:v>0.1</c:v>
                </c:pt>
                <c:pt idx="5">
                  <c:v>0.11000000000000003</c:v>
                </c:pt>
                <c:pt idx="6">
                  <c:v>0.12000000000000002</c:v>
                </c:pt>
                <c:pt idx="7">
                  <c:v>0.13</c:v>
                </c:pt>
                <c:pt idx="8">
                  <c:v>0.14000000000000001</c:v>
                </c:pt>
                <c:pt idx="9">
                  <c:v>0.15000000000000008</c:v>
                </c:pt>
                <c:pt idx="10">
                  <c:v>0.16000000000000006</c:v>
                </c:pt>
                <c:pt idx="11">
                  <c:v>0.17</c:v>
                </c:pt>
                <c:pt idx="12">
                  <c:v>0.18000000000000008</c:v>
                </c:pt>
                <c:pt idx="13">
                  <c:v>0.19000000000000006</c:v>
                </c:pt>
                <c:pt idx="14">
                  <c:v>0.2</c:v>
                </c:pt>
                <c:pt idx="15">
                  <c:v>0.21000000000000008</c:v>
                </c:pt>
                <c:pt idx="16">
                  <c:v>0.22000000000000006</c:v>
                </c:pt>
                <c:pt idx="17">
                  <c:v>0.23</c:v>
                </c:pt>
                <c:pt idx="18">
                  <c:v>0.24000000000000007</c:v>
                </c:pt>
              </c:numCache>
            </c:numRef>
          </c:xVal>
          <c:yVal>
            <c:numRef>
              <c:f>Sheet1!$B$2:$B$20</c:f>
              <c:numCache>
                <c:formatCode>General</c:formatCode>
                <c:ptCount val="19"/>
                <c:pt idx="0">
                  <c:v>200</c:v>
                </c:pt>
                <c:pt idx="1">
                  <c:v>100</c:v>
                </c:pt>
                <c:pt idx="2">
                  <c:v>66.669999999999987</c:v>
                </c:pt>
                <c:pt idx="3">
                  <c:v>50</c:v>
                </c:pt>
                <c:pt idx="4">
                  <c:v>40</c:v>
                </c:pt>
                <c:pt idx="5">
                  <c:v>33.33</c:v>
                </c:pt>
                <c:pt idx="6">
                  <c:v>28.57</c:v>
                </c:pt>
                <c:pt idx="7">
                  <c:v>25</c:v>
                </c:pt>
                <c:pt idx="8">
                  <c:v>22.22</c:v>
                </c:pt>
                <c:pt idx="9">
                  <c:v>20</c:v>
                </c:pt>
                <c:pt idx="10">
                  <c:v>18.18</c:v>
                </c:pt>
                <c:pt idx="11">
                  <c:v>16.670000000000005</c:v>
                </c:pt>
                <c:pt idx="12">
                  <c:v>15.38</c:v>
                </c:pt>
                <c:pt idx="13">
                  <c:v>14.29</c:v>
                </c:pt>
                <c:pt idx="14">
                  <c:v>13.33</c:v>
                </c:pt>
                <c:pt idx="15">
                  <c:v>12.5</c:v>
                </c:pt>
                <c:pt idx="16">
                  <c:v>11.76</c:v>
                </c:pt>
                <c:pt idx="17">
                  <c:v>11.11</c:v>
                </c:pt>
                <c:pt idx="18">
                  <c:v>10.53</c:v>
                </c:pt>
              </c:numCache>
            </c:numRef>
          </c:yVal>
        </c:ser>
        <c:ser>
          <c:idx val="1"/>
          <c:order val="1"/>
          <c:tx>
            <c:strRef>
              <c:f>Sheet1!$C$1</c:f>
              <c:strCache>
                <c:ptCount val="1"/>
              </c:strCache>
            </c:strRef>
          </c:tx>
          <c:spPr>
            <a:ln w="12572">
              <a:solidFill>
                <a:srgbClr val="FFFF00"/>
              </a:solidFill>
              <a:prstDash val="solid"/>
            </a:ln>
          </c:spPr>
          <c:marker>
            <c:symbol val="square"/>
            <c:size val="4"/>
            <c:spPr>
              <a:solidFill>
                <a:srgbClr val="FFFF00"/>
              </a:solidFill>
              <a:ln>
                <a:solidFill>
                  <a:srgbClr val="FFFF00"/>
                </a:solidFill>
                <a:prstDash val="solid"/>
              </a:ln>
            </c:spPr>
          </c:marker>
          <c:xVal>
            <c:numRef>
              <c:f>Sheet1!$A$2:$A$20</c:f>
              <c:numCache>
                <c:formatCode>General</c:formatCode>
                <c:ptCount val="19"/>
                <c:pt idx="0">
                  <c:v>6.0000000000000026E-2</c:v>
                </c:pt>
                <c:pt idx="1">
                  <c:v>7.0000000000000034E-2</c:v>
                </c:pt>
                <c:pt idx="2">
                  <c:v>8.0000000000000043E-2</c:v>
                </c:pt>
                <c:pt idx="3">
                  <c:v>9.0000000000000052E-2</c:v>
                </c:pt>
                <c:pt idx="4">
                  <c:v>0.1</c:v>
                </c:pt>
                <c:pt idx="5">
                  <c:v>0.11000000000000003</c:v>
                </c:pt>
                <c:pt idx="6">
                  <c:v>0.12000000000000002</c:v>
                </c:pt>
                <c:pt idx="7">
                  <c:v>0.13</c:v>
                </c:pt>
                <c:pt idx="8">
                  <c:v>0.14000000000000001</c:v>
                </c:pt>
                <c:pt idx="9">
                  <c:v>0.15000000000000008</c:v>
                </c:pt>
                <c:pt idx="10">
                  <c:v>0.16000000000000006</c:v>
                </c:pt>
                <c:pt idx="11">
                  <c:v>0.17</c:v>
                </c:pt>
                <c:pt idx="12">
                  <c:v>0.18000000000000008</c:v>
                </c:pt>
                <c:pt idx="13">
                  <c:v>0.19000000000000006</c:v>
                </c:pt>
                <c:pt idx="14">
                  <c:v>0.2</c:v>
                </c:pt>
                <c:pt idx="15">
                  <c:v>0.21000000000000008</c:v>
                </c:pt>
                <c:pt idx="16">
                  <c:v>0.22000000000000006</c:v>
                </c:pt>
                <c:pt idx="17">
                  <c:v>0.23</c:v>
                </c:pt>
                <c:pt idx="18">
                  <c:v>0.24000000000000007</c:v>
                </c:pt>
              </c:numCache>
            </c:numRef>
          </c:xVal>
          <c:yVal>
            <c:numRef>
              <c:f>Sheet1!$C$2:$C$20</c:f>
              <c:numCache>
                <c:formatCode>General</c:formatCode>
                <c:ptCount val="19"/>
              </c:numCache>
            </c:numRef>
          </c:yVal>
        </c:ser>
        <c:ser>
          <c:idx val="2"/>
          <c:order val="2"/>
          <c:tx>
            <c:strRef>
              <c:f>Sheet1!$D$1</c:f>
              <c:strCache>
                <c:ptCount val="1"/>
              </c:strCache>
            </c:strRef>
          </c:tx>
          <c:spPr>
            <a:ln w="12572">
              <a:solidFill>
                <a:srgbClr val="00FF00"/>
              </a:solidFill>
              <a:prstDash val="solid"/>
            </a:ln>
          </c:spPr>
          <c:marker>
            <c:symbol val="triangle"/>
            <c:size val="4"/>
            <c:spPr>
              <a:solidFill>
                <a:srgbClr val="00FF00"/>
              </a:solidFill>
              <a:ln>
                <a:solidFill>
                  <a:srgbClr val="00FF00"/>
                </a:solidFill>
                <a:prstDash val="solid"/>
              </a:ln>
            </c:spPr>
          </c:marker>
          <c:xVal>
            <c:numRef>
              <c:f>Sheet1!$A$2:$A$20</c:f>
              <c:numCache>
                <c:formatCode>General</c:formatCode>
                <c:ptCount val="19"/>
                <c:pt idx="0">
                  <c:v>6.0000000000000026E-2</c:v>
                </c:pt>
                <c:pt idx="1">
                  <c:v>7.0000000000000034E-2</c:v>
                </c:pt>
                <c:pt idx="2">
                  <c:v>8.0000000000000043E-2</c:v>
                </c:pt>
                <c:pt idx="3">
                  <c:v>9.0000000000000052E-2</c:v>
                </c:pt>
                <c:pt idx="4">
                  <c:v>0.1</c:v>
                </c:pt>
                <c:pt idx="5">
                  <c:v>0.11000000000000003</c:v>
                </c:pt>
                <c:pt idx="6">
                  <c:v>0.12000000000000002</c:v>
                </c:pt>
                <c:pt idx="7">
                  <c:v>0.13</c:v>
                </c:pt>
                <c:pt idx="8">
                  <c:v>0.14000000000000001</c:v>
                </c:pt>
                <c:pt idx="9">
                  <c:v>0.15000000000000008</c:v>
                </c:pt>
                <c:pt idx="10">
                  <c:v>0.16000000000000006</c:v>
                </c:pt>
                <c:pt idx="11">
                  <c:v>0.17</c:v>
                </c:pt>
                <c:pt idx="12">
                  <c:v>0.18000000000000008</c:v>
                </c:pt>
                <c:pt idx="13">
                  <c:v>0.19000000000000006</c:v>
                </c:pt>
                <c:pt idx="14">
                  <c:v>0.2</c:v>
                </c:pt>
                <c:pt idx="15">
                  <c:v>0.21000000000000008</c:v>
                </c:pt>
                <c:pt idx="16">
                  <c:v>0.22000000000000006</c:v>
                </c:pt>
                <c:pt idx="17">
                  <c:v>0.23</c:v>
                </c:pt>
                <c:pt idx="18">
                  <c:v>0.24000000000000007</c:v>
                </c:pt>
              </c:numCache>
            </c:numRef>
          </c:xVal>
          <c:yVal>
            <c:numRef>
              <c:f>Sheet1!$D$2:$D$20</c:f>
              <c:numCache>
                <c:formatCode>General</c:formatCode>
                <c:ptCount val="19"/>
              </c:numCache>
            </c:numRef>
          </c:yVal>
        </c:ser>
        <c:ser>
          <c:idx val="3"/>
          <c:order val="3"/>
          <c:tx>
            <c:strRef>
              <c:f>Sheet1!$E$1</c:f>
              <c:strCache>
                <c:ptCount val="1"/>
              </c:strCache>
            </c:strRef>
          </c:tx>
          <c:spPr>
            <a:ln w="12572">
              <a:solidFill>
                <a:srgbClr val="00FFFF"/>
              </a:solidFill>
              <a:prstDash val="solid"/>
            </a:ln>
          </c:spPr>
          <c:marker>
            <c:symbol val="x"/>
            <c:size val="4"/>
            <c:spPr>
              <a:noFill/>
              <a:ln>
                <a:solidFill>
                  <a:srgbClr val="00FFFF"/>
                </a:solidFill>
                <a:prstDash val="solid"/>
              </a:ln>
            </c:spPr>
          </c:marker>
          <c:xVal>
            <c:numRef>
              <c:f>Sheet1!$A$2:$A$20</c:f>
              <c:numCache>
                <c:formatCode>General</c:formatCode>
                <c:ptCount val="19"/>
                <c:pt idx="0">
                  <c:v>6.0000000000000026E-2</c:v>
                </c:pt>
                <c:pt idx="1">
                  <c:v>7.0000000000000034E-2</c:v>
                </c:pt>
                <c:pt idx="2">
                  <c:v>8.0000000000000043E-2</c:v>
                </c:pt>
                <c:pt idx="3">
                  <c:v>9.0000000000000052E-2</c:v>
                </c:pt>
                <c:pt idx="4">
                  <c:v>0.1</c:v>
                </c:pt>
                <c:pt idx="5">
                  <c:v>0.11000000000000003</c:v>
                </c:pt>
                <c:pt idx="6">
                  <c:v>0.12000000000000002</c:v>
                </c:pt>
                <c:pt idx="7">
                  <c:v>0.13</c:v>
                </c:pt>
                <c:pt idx="8">
                  <c:v>0.14000000000000001</c:v>
                </c:pt>
                <c:pt idx="9">
                  <c:v>0.15000000000000008</c:v>
                </c:pt>
                <c:pt idx="10">
                  <c:v>0.16000000000000006</c:v>
                </c:pt>
                <c:pt idx="11">
                  <c:v>0.17</c:v>
                </c:pt>
                <c:pt idx="12">
                  <c:v>0.18000000000000008</c:v>
                </c:pt>
                <c:pt idx="13">
                  <c:v>0.19000000000000006</c:v>
                </c:pt>
                <c:pt idx="14">
                  <c:v>0.2</c:v>
                </c:pt>
                <c:pt idx="15">
                  <c:v>0.21000000000000008</c:v>
                </c:pt>
                <c:pt idx="16">
                  <c:v>0.22000000000000006</c:v>
                </c:pt>
                <c:pt idx="17">
                  <c:v>0.23</c:v>
                </c:pt>
                <c:pt idx="18">
                  <c:v>0.24000000000000007</c:v>
                </c:pt>
              </c:numCache>
            </c:numRef>
          </c:xVal>
          <c:yVal>
            <c:numRef>
              <c:f>Sheet1!$E$2:$E$20</c:f>
              <c:numCache>
                <c:formatCode>General</c:formatCode>
                <c:ptCount val="19"/>
              </c:numCache>
            </c:numRef>
          </c:yVal>
        </c:ser>
        <c:axId val="81030528"/>
        <c:axId val="81053568"/>
      </c:scatterChart>
      <c:valAx>
        <c:axId val="81030528"/>
        <c:scaling>
          <c:orientation val="minMax"/>
        </c:scaling>
        <c:axPos val="b"/>
        <c:title>
          <c:tx>
            <c:rich>
              <a:bodyPr/>
              <a:lstStyle/>
              <a:p>
                <a:pPr>
                  <a:defRPr sz="1782" b="1" i="0" u="none" strike="noStrike" baseline="0">
                    <a:solidFill>
                      <a:schemeClr val="tx1"/>
                    </a:solidFill>
                    <a:latin typeface="Times New Roman"/>
                    <a:ea typeface="Times New Roman"/>
                    <a:cs typeface="Times New Roman"/>
                  </a:defRPr>
                </a:pPr>
                <a:r>
                  <a:rPr lang="en-CA" dirty="0" smtClean="0"/>
                  <a:t>Required</a:t>
                </a:r>
                <a:r>
                  <a:rPr lang="en-CA" baseline="0" dirty="0" smtClean="0"/>
                  <a:t> Return</a:t>
                </a:r>
                <a:r>
                  <a:rPr lang="en-CA" dirty="0" smtClean="0"/>
                  <a:t> </a:t>
                </a:r>
                <a:r>
                  <a:rPr lang="en-CA" dirty="0"/>
                  <a:t>Rate</a:t>
                </a:r>
              </a:p>
            </c:rich>
          </c:tx>
          <c:layout>
            <c:manualLayout>
              <c:xMode val="edge"/>
              <c:yMode val="edge"/>
              <c:x val="0.46244131455399046"/>
              <c:y val="0.89148936170212745"/>
            </c:manualLayout>
          </c:layout>
          <c:spPr>
            <a:noFill/>
            <a:ln w="25144">
              <a:noFill/>
            </a:ln>
          </c:spPr>
        </c:title>
        <c:numFmt formatCode="General" sourceLinked="1"/>
        <c:tickLblPos val="nextTo"/>
        <c:spPr>
          <a:ln w="3143">
            <a:solidFill>
              <a:schemeClr val="tx1"/>
            </a:solidFill>
            <a:prstDash val="solid"/>
          </a:ln>
        </c:spPr>
        <c:txPr>
          <a:bodyPr rot="0" vert="horz"/>
          <a:lstStyle/>
          <a:p>
            <a:pPr>
              <a:defRPr sz="1782" b="1" i="0" u="none" strike="noStrike" baseline="0">
                <a:solidFill>
                  <a:schemeClr val="tx1"/>
                </a:solidFill>
                <a:latin typeface="Times New Roman"/>
                <a:ea typeface="Times New Roman"/>
                <a:cs typeface="Times New Roman"/>
              </a:defRPr>
            </a:pPr>
            <a:endParaRPr lang="en-US"/>
          </a:p>
        </c:txPr>
        <c:crossAx val="81053568"/>
        <c:crosses val="autoZero"/>
        <c:crossBetween val="midCat"/>
      </c:valAx>
      <c:valAx>
        <c:axId val="81053568"/>
        <c:scaling>
          <c:orientation val="minMax"/>
        </c:scaling>
        <c:axPos val="l"/>
        <c:majorGridlines>
          <c:spPr>
            <a:ln w="3143">
              <a:solidFill>
                <a:schemeClr val="tx1"/>
              </a:solidFill>
              <a:prstDash val="solid"/>
            </a:ln>
          </c:spPr>
        </c:majorGridlines>
        <c:title>
          <c:tx>
            <c:rich>
              <a:bodyPr/>
              <a:lstStyle/>
              <a:p>
                <a:pPr>
                  <a:defRPr sz="1782" b="1" i="0" u="none" strike="noStrike" baseline="0">
                    <a:solidFill>
                      <a:schemeClr val="tx1"/>
                    </a:solidFill>
                    <a:latin typeface="Times New Roman"/>
                    <a:ea typeface="Times New Roman"/>
                    <a:cs typeface="Times New Roman"/>
                  </a:defRPr>
                </a:pPr>
                <a:r>
                  <a:rPr lang="en-CA"/>
                  <a:t>Stock Price</a:t>
                </a:r>
              </a:p>
            </c:rich>
          </c:tx>
          <c:layout>
            <c:manualLayout>
              <c:xMode val="edge"/>
              <c:yMode val="edge"/>
              <c:x val="1.2910798122065734E-2"/>
              <c:y val="0.28510638297872348"/>
            </c:manualLayout>
          </c:layout>
          <c:spPr>
            <a:noFill/>
            <a:ln w="25144">
              <a:noFill/>
            </a:ln>
          </c:spPr>
        </c:title>
        <c:numFmt formatCode="General" sourceLinked="1"/>
        <c:tickLblPos val="nextTo"/>
        <c:spPr>
          <a:ln w="3143">
            <a:solidFill>
              <a:schemeClr val="tx1"/>
            </a:solidFill>
            <a:prstDash val="solid"/>
          </a:ln>
        </c:spPr>
        <c:txPr>
          <a:bodyPr rot="0" vert="horz"/>
          <a:lstStyle/>
          <a:p>
            <a:pPr>
              <a:defRPr sz="1782" b="1" i="0" u="none" strike="noStrike" baseline="0">
                <a:solidFill>
                  <a:schemeClr val="tx1"/>
                </a:solidFill>
                <a:latin typeface="Times New Roman"/>
                <a:ea typeface="Times New Roman"/>
                <a:cs typeface="Times New Roman"/>
              </a:defRPr>
            </a:pPr>
            <a:endParaRPr lang="en-US"/>
          </a:p>
        </c:txPr>
        <c:crossAx val="81030528"/>
        <c:crosses val="autoZero"/>
        <c:crossBetween val="midCat"/>
      </c:valAx>
      <c:spPr>
        <a:noFill/>
        <a:ln w="12572">
          <a:solidFill>
            <a:schemeClr val="tx1"/>
          </a:solidFill>
          <a:prstDash val="solid"/>
        </a:ln>
      </c:spPr>
    </c:plotArea>
    <c:plotVisOnly val="1"/>
    <c:dispBlanksAs val="gap"/>
  </c:chart>
  <c:spPr>
    <a:solidFill>
      <a:schemeClr val="bg1"/>
    </a:solidFill>
    <a:ln>
      <a:noFill/>
    </a:ln>
  </c:spPr>
  <c:txPr>
    <a:bodyPr/>
    <a:lstStyle/>
    <a:p>
      <a:pPr>
        <a:defRPr sz="1782" b="1" i="0" u="none" strike="noStrike" baseline="0">
          <a:solidFill>
            <a:schemeClr val="tx1"/>
          </a:solidFill>
          <a:latin typeface="Times New Roman"/>
          <a:ea typeface="Times New Roman"/>
          <a:cs typeface="Times New Roman"/>
        </a:defRPr>
      </a:pPr>
      <a:endParaRPr lang="en-US"/>
    </a:p>
  </c:txPr>
  <c:externalData r:id="rId1"/>
</c:chartSpace>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7.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endParaRPr lang="en-US"/>
          </a:p>
        </p:txBody>
      </p:sp>
      <p:sp>
        <p:nvSpPr>
          <p:cNvPr id="8195"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endParaRPr lang="en-US"/>
          </a:p>
        </p:txBody>
      </p:sp>
      <p:sp>
        <p:nvSpPr>
          <p:cNvPr id="819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8197"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8198"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endParaRPr lang="en-US"/>
          </a:p>
        </p:txBody>
      </p:sp>
      <p:sp>
        <p:nvSpPr>
          <p:cNvPr id="8199"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defRPr>
            </a:lvl1pPr>
          </a:lstStyle>
          <a:p>
            <a:r>
              <a:rPr lang="en-US"/>
              <a:t>7.</a:t>
            </a:r>
            <a:fld id="{B35CFAF7-563E-40E2-BAC2-4EEED1851B7B}"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7.</a:t>
            </a:r>
            <a:fld id="{08BE1893-EEF8-4E12-8B97-5482CB9649B7}" type="slidenum">
              <a:rPr lang="en-US"/>
              <a:pPr/>
              <a:t>6</a:t>
            </a:fld>
            <a:endParaRPr lang="en-US"/>
          </a:p>
        </p:txBody>
      </p:sp>
      <p:sp>
        <p:nvSpPr>
          <p:cNvPr id="73730" name="Rectangle 2"/>
          <p:cNvSpPr>
            <a:spLocks noGrp="1" noRot="1" noChangeAspect="1" noChangeArrowheads="1" noTextEdit="1"/>
          </p:cNvSpPr>
          <p:nvPr>
            <p:ph type="sldImg"/>
          </p:nvPr>
        </p:nvSpPr>
        <p:spPr>
          <a:ln/>
        </p:spPr>
      </p:sp>
      <p:sp>
        <p:nvSpPr>
          <p:cNvPr id="73731" name="Rectangle 3"/>
          <p:cNvSpPr>
            <a:spLocks noGrp="1" noChangeArrowheads="1"/>
          </p:cNvSpPr>
          <p:nvPr>
            <p:ph type="body" idx="1"/>
          </p:nvPr>
        </p:nvSpPr>
        <p:spPr/>
        <p:txBody>
          <a:bodyPr/>
          <a:lstStyle/>
          <a:p>
            <a:r>
              <a:rPr lang="en-US" dirty="0"/>
              <a:t>If you have taught students how to use uneven cash flow keys, then you can show them how to do this on the calculator. The notation below is for the TI-BA-II+</a:t>
            </a:r>
          </a:p>
          <a:p>
            <a:r>
              <a:rPr lang="en-US" dirty="0"/>
              <a:t>Or CF</a:t>
            </a:r>
            <a:r>
              <a:rPr lang="en-US" baseline="-25000" dirty="0"/>
              <a:t>0</a:t>
            </a:r>
            <a:r>
              <a:rPr lang="en-US" dirty="0"/>
              <a:t> = 0; C01 = 2; F01 = 1; C02 = 16.80; F02 = 1; NPV; I = 20; CPT NPV = 13.33</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7.</a:t>
            </a:r>
            <a:fld id="{8A8FBD79-EFC4-459C-A5BF-6C6101D7D381}" type="slidenum">
              <a:rPr lang="en-US"/>
              <a:pPr/>
              <a:t>16</a:t>
            </a:fld>
            <a:endParaRPr lang="en-US"/>
          </a:p>
        </p:txBody>
      </p:sp>
      <p:sp>
        <p:nvSpPr>
          <p:cNvPr id="26626" name="Rectangle 2"/>
          <p:cNvSpPr>
            <a:spLocks noGrp="1" noRot="1" noChangeAspect="1" noChangeArrowheads="1" noTextEdit="1"/>
          </p:cNvSpPr>
          <p:nvPr>
            <p:ph type="sldImg"/>
          </p:nvPr>
        </p:nvSpPr>
        <p:spPr>
          <a:ln/>
        </p:spPr>
      </p:sp>
      <p:sp>
        <p:nvSpPr>
          <p:cNvPr id="26627" name="Rectangle 3"/>
          <p:cNvSpPr>
            <a:spLocks noGrp="1" noChangeArrowheads="1"/>
          </p:cNvSpPr>
          <p:nvPr>
            <p:ph type="body" idx="1"/>
          </p:nvPr>
        </p:nvSpPr>
        <p:spPr/>
        <p:txBody>
          <a:bodyPr/>
          <a:lstStyle/>
          <a:p>
            <a:r>
              <a:rPr lang="en-US" dirty="0"/>
              <a:t>Point out that the formula is completely general.  The dividend in the numerator is always for one period later than the price we are computing. This is because we are computing a Present Value, so we have to start with a </a:t>
            </a:r>
            <a:r>
              <a:rPr lang="en-US" u="sng" dirty="0"/>
              <a:t>future</a:t>
            </a:r>
            <a:r>
              <a:rPr lang="en-US" dirty="0"/>
              <a:t> cash flow. This is very important when discussing supernormal growth.</a:t>
            </a:r>
          </a:p>
          <a:p>
            <a:endParaRPr lang="en-US" dirty="0"/>
          </a:p>
          <a:p>
            <a:r>
              <a:rPr lang="en-US" dirty="0"/>
              <a:t>We know the dividend in one year is expected to be $4 and it will grow at 6% per year for four more years. So, D</a:t>
            </a:r>
            <a:r>
              <a:rPr lang="en-US" baseline="-25000" dirty="0"/>
              <a:t>5</a:t>
            </a:r>
            <a:r>
              <a:rPr lang="en-US" dirty="0"/>
              <a:t> = 4(1.06)(1.06)(1.06)(1.06) = 4(1.06)</a:t>
            </a:r>
            <a:r>
              <a:rPr lang="en-US" baseline="30000" dirty="0"/>
              <a:t>4</a:t>
            </a:r>
            <a:endParaRPr lang="en-US" dirty="0"/>
          </a:p>
          <a:p>
            <a:endParaRPr lang="en-US" dirty="0"/>
          </a:p>
          <a:p>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7.</a:t>
            </a:r>
            <a:fld id="{3C61ACB6-FE5F-4129-87DB-9D044DF39B97}" type="slidenum">
              <a:rPr lang="en-US"/>
              <a:pPr/>
              <a:t>18</a:t>
            </a:fld>
            <a:endParaRPr lang="en-US"/>
          </a:p>
        </p:txBody>
      </p:sp>
      <p:sp>
        <p:nvSpPr>
          <p:cNvPr id="31746" name="Rectangle 2"/>
          <p:cNvSpPr>
            <a:spLocks noGrp="1" noRot="1" noChangeAspect="1" noChangeArrowheads="1" noTextEdit="1"/>
          </p:cNvSpPr>
          <p:nvPr>
            <p:ph type="sldImg"/>
          </p:nvPr>
        </p:nvSpPr>
        <p:spPr>
          <a:ln/>
        </p:spPr>
      </p:sp>
      <p:sp>
        <p:nvSpPr>
          <p:cNvPr id="31747" name="Rectangle 3"/>
          <p:cNvSpPr>
            <a:spLocks noGrp="1" noChangeArrowheads="1"/>
          </p:cNvSpPr>
          <p:nvPr>
            <p:ph type="body" idx="1"/>
          </p:nvPr>
        </p:nvSpPr>
        <p:spPr/>
        <p:txBody>
          <a:bodyPr/>
          <a:lstStyle/>
          <a:p>
            <a:r>
              <a:rPr lang="en-US" dirty="0" smtClean="0"/>
              <a:t>Z</a:t>
            </a:r>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7.</a:t>
            </a:r>
            <a:fld id="{1BD85553-CCB2-4B8D-9A92-D2D4A34C5356}" type="slidenum">
              <a:rPr lang="en-US"/>
              <a:pPr/>
              <a:t>21</a:t>
            </a:fld>
            <a:endParaRPr lang="en-US"/>
          </a:p>
        </p:txBody>
      </p:sp>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7.</a:t>
            </a:r>
            <a:fld id="{C78ACFA1-F64B-4E6F-B796-90374E0F6617}" type="slidenum">
              <a:rPr lang="en-US"/>
              <a:pPr/>
              <a:t>22</a:t>
            </a:fld>
            <a:endParaRPr lang="en-US"/>
          </a:p>
        </p:txBody>
      </p:sp>
      <p:sp>
        <p:nvSpPr>
          <p:cNvPr id="39938" name="Rectangle 2"/>
          <p:cNvSpPr>
            <a:spLocks noGrp="1" noRot="1" noChangeAspect="1" noChangeArrowheads="1" noTextEdit="1"/>
          </p:cNvSpPr>
          <p:nvPr>
            <p:ph type="sldImg"/>
          </p:nvPr>
        </p:nvSpPr>
        <p:spPr>
          <a:ln/>
        </p:spPr>
      </p:sp>
      <p:sp>
        <p:nvSpPr>
          <p:cNvPr id="39939" name="Rectangle 3"/>
          <p:cNvSpPr>
            <a:spLocks noGrp="1" noChangeArrowheads="1"/>
          </p:cNvSpPr>
          <p:nvPr>
            <p:ph type="body" idx="1"/>
          </p:nvPr>
        </p:nvSpPr>
        <p:spPr/>
        <p:txBody>
          <a:bodyPr/>
          <a:lstStyle/>
          <a:p>
            <a:r>
              <a:rPr lang="en-US"/>
              <a:t>See the instructors manual for a discussion of the tax law changes regarding dividends received by individuals</a:t>
            </a:r>
          </a:p>
          <a:p>
            <a:endParaRPr lang="en-US"/>
          </a:p>
          <a:p>
            <a:r>
              <a:rPr lang="en-US"/>
              <a:t>Dividend exclusion: If corporation A owns less than 20% of corporation B stock, then 30% of the dividends received from corporation B are taxable. If A owns between 20% and 80% of B, then 20% of the dividends received are taxable. If A owns more than 80%, a consolidated statement can be filed and dividends received from B are essentially untaxed.</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7.</a:t>
            </a:r>
            <a:fld id="{82F4228D-4776-41B8-BB3E-F264DA06F599}" type="slidenum">
              <a:rPr lang="en-US"/>
              <a:pPr/>
              <a:t>23</a:t>
            </a:fld>
            <a:endParaRPr lang="en-US"/>
          </a:p>
        </p:txBody>
      </p:sp>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7.</a:t>
            </a:r>
            <a:fld id="{06CC313D-1C5E-4158-BC0B-102328317EEA}" type="slidenum">
              <a:rPr lang="en-US"/>
              <a:pPr/>
              <a:t>24</a:t>
            </a:fld>
            <a:endParaRPr lang="en-US"/>
          </a:p>
        </p:txBody>
      </p:sp>
      <p:sp>
        <p:nvSpPr>
          <p:cNvPr id="44034" name="Rectangle 2"/>
          <p:cNvSpPr>
            <a:spLocks noGrp="1" noRot="1" noChangeAspect="1" noChangeArrowheads="1" noTextEdit="1"/>
          </p:cNvSpPr>
          <p:nvPr>
            <p:ph type="sldImg"/>
          </p:nvPr>
        </p:nvSpPr>
        <p:spPr>
          <a:ln/>
        </p:spPr>
      </p:sp>
      <p:sp>
        <p:nvSpPr>
          <p:cNvPr id="44035" name="Rectangle 3"/>
          <p:cNvSpPr>
            <a:spLocks noGrp="1" noChangeArrowheads="1"/>
          </p:cNvSpPr>
          <p:nvPr>
            <p:ph type="body" idx="1"/>
          </p:nvPr>
        </p:nvSpPr>
        <p:spPr/>
        <p:txBody>
          <a:bodyPr/>
          <a:lstStyle/>
          <a:p>
            <a:endParaRPr lang="en-US" sz="1000"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7.</a:t>
            </a:r>
            <a:fld id="{73A64BD4-3C3C-4DD0-BCD7-255033315333}" type="slidenum">
              <a:rPr lang="en-US"/>
              <a:pPr/>
              <a:t>25</a:t>
            </a:fld>
            <a:endParaRPr lang="en-US"/>
          </a:p>
        </p:txBody>
      </p:sp>
      <p:sp>
        <p:nvSpPr>
          <p:cNvPr id="46082" name="Rectangle 2"/>
          <p:cNvSpPr>
            <a:spLocks noGrp="1" noRot="1" noChangeAspect="1" noChangeArrowheads="1" noTextEdit="1"/>
          </p:cNvSpPr>
          <p:nvPr>
            <p:ph type="sldImg"/>
          </p:nvPr>
        </p:nvSpPr>
        <p:spPr>
          <a:ln/>
        </p:spPr>
      </p:sp>
      <p:sp>
        <p:nvSpPr>
          <p:cNvPr id="46083" name="Rectangle 3"/>
          <p:cNvSpPr>
            <a:spLocks noGrp="1" noChangeArrowheads="1"/>
          </p:cNvSpPr>
          <p:nvPr>
            <p:ph type="body" idx="1"/>
          </p:nvPr>
        </p:nvSpPr>
        <p:spPr/>
        <p:txBody>
          <a:bodyPr/>
          <a:lstStyle/>
          <a:p>
            <a:r>
              <a:rPr lang="en-US" sz="900" dirty="0"/>
              <a:t>This quote is the Harley Davidson quote from Figure 8.2 in the text.</a:t>
            </a:r>
          </a:p>
          <a:p>
            <a:endParaRPr lang="en-US" sz="900" dirty="0"/>
          </a:p>
          <a:p>
            <a:r>
              <a:rPr lang="en-US" sz="900" dirty="0"/>
              <a:t>YTD % Change = 4.5%</a:t>
            </a:r>
          </a:p>
          <a:p>
            <a:r>
              <a:rPr lang="en-US" sz="900" dirty="0"/>
              <a:t>52 week high = 55.93</a:t>
            </a:r>
          </a:p>
          <a:p>
            <a:r>
              <a:rPr lang="en-US" sz="900" dirty="0"/>
              <a:t>52 week low = 44.40</a:t>
            </a:r>
          </a:p>
          <a:p>
            <a:r>
              <a:rPr lang="en-US" sz="900" dirty="0"/>
              <a:t>Company is Harley Davidson</a:t>
            </a:r>
          </a:p>
          <a:p>
            <a:r>
              <a:rPr lang="en-US" sz="900" dirty="0"/>
              <a:t>Annual dividend = $.84 per share; f indicates a footnote, which indicates a dividend increase for Harley</a:t>
            </a:r>
          </a:p>
          <a:p>
            <a:r>
              <a:rPr lang="en-US" sz="900" dirty="0"/>
              <a:t>Dividend yield = 1.5%</a:t>
            </a:r>
          </a:p>
          <a:p>
            <a:r>
              <a:rPr lang="en-US" sz="900" dirty="0"/>
              <a:t>P/E ratio = 16</a:t>
            </a:r>
          </a:p>
          <a:p>
            <a:r>
              <a:rPr lang="en-US" sz="900" dirty="0"/>
              <a:t>Volume = 24726*100 = 2,472,600 shares</a:t>
            </a:r>
          </a:p>
          <a:p>
            <a:r>
              <a:rPr lang="en-US" sz="900" dirty="0"/>
              <a:t>Closing price = 54.25</a:t>
            </a:r>
          </a:p>
          <a:p>
            <a:r>
              <a:rPr lang="en-US" sz="900" dirty="0"/>
              <a:t>Change from previous day is +1.18. This means the closing price the day before was 54.25 – 1.18 = 53.07</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7.</a:t>
            </a:r>
            <a:fld id="{8D02014C-F37A-4C8E-97C6-E2F40756BC51}" type="slidenum">
              <a:rPr lang="en-US"/>
              <a:pPr/>
              <a:t>26</a:t>
            </a:fld>
            <a:endParaRPr lang="en-US"/>
          </a:p>
        </p:txBody>
      </p:sp>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7.</a:t>
            </a:r>
            <a:fld id="{CC090FE2-C9A3-4F44-8A91-3309ECB9B642}" type="slidenum">
              <a:rPr lang="en-US"/>
              <a:pPr/>
              <a:t>27</a:t>
            </a:fld>
            <a:endParaRPr lang="en-US"/>
          </a:p>
        </p:txBody>
      </p:sp>
      <p:sp>
        <p:nvSpPr>
          <p:cNvPr id="82946" name="Rectangle 2"/>
          <p:cNvSpPr>
            <a:spLocks noGrp="1" noRot="1" noChangeAspect="1" noChangeArrowheads="1" noTextEdit="1"/>
          </p:cNvSpPr>
          <p:nvPr>
            <p:ph type="sldImg"/>
          </p:nvPr>
        </p:nvSpPr>
        <p:spPr>
          <a:ln/>
        </p:spPr>
      </p:sp>
      <p:sp>
        <p:nvSpPr>
          <p:cNvPr id="8294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8.</a:t>
            </a:r>
            <a:fld id="{80D8258D-AA24-4EFB-81E3-1DDCF5DFAE8E}" type="slidenum">
              <a:rPr lang="en-US"/>
              <a:pPr/>
              <a:t>36</a:t>
            </a:fld>
            <a:endParaRPr lang="en-US"/>
          </a:p>
        </p:txBody>
      </p:sp>
      <p:sp>
        <p:nvSpPr>
          <p:cNvPr id="10242" name="Rectangle 2"/>
          <p:cNvSpPr>
            <a:spLocks noGrp="1" noRot="1" noChangeAspect="1" noChangeArrowheads="1" noTextEdit="1"/>
          </p:cNvSpPr>
          <p:nvPr>
            <p:ph type="sldImg"/>
          </p:nvPr>
        </p:nvSpPr>
        <p:spPr>
          <a:ln/>
        </p:spPr>
      </p:sp>
      <p:sp>
        <p:nvSpPr>
          <p:cNvPr id="10243"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7.</a:t>
            </a:r>
            <a:fld id="{675DD515-3BF1-4709-B46C-9B49746A64A5}" type="slidenum">
              <a:rPr lang="en-US"/>
              <a:pPr/>
              <a:t>7</a:t>
            </a:fld>
            <a:endParaRPr lang="en-US"/>
          </a:p>
        </p:txBody>
      </p:sp>
      <p:sp>
        <p:nvSpPr>
          <p:cNvPr id="74754" name="Rectangle 2"/>
          <p:cNvSpPr>
            <a:spLocks noGrp="1" noRot="1" noChangeAspect="1" noChangeArrowheads="1" noTextEdit="1"/>
          </p:cNvSpPr>
          <p:nvPr>
            <p:ph type="sldImg"/>
          </p:nvPr>
        </p:nvSpPr>
        <p:spPr>
          <a:ln/>
        </p:spPr>
      </p:sp>
      <p:sp>
        <p:nvSpPr>
          <p:cNvPr id="74755" name="Rectangle 3"/>
          <p:cNvSpPr>
            <a:spLocks noGrp="1" noChangeArrowheads="1"/>
          </p:cNvSpPr>
          <p:nvPr>
            <p:ph type="body" idx="1"/>
          </p:nvPr>
        </p:nvSpPr>
        <p:spPr/>
        <p:txBody>
          <a:bodyPr/>
          <a:lstStyle/>
          <a:p>
            <a:r>
              <a:rPr lang="en-US" sz="1300"/>
              <a:t>Or CF</a:t>
            </a:r>
            <a:r>
              <a:rPr lang="en-US" sz="1300" baseline="-25000"/>
              <a:t>0</a:t>
            </a:r>
            <a:r>
              <a:rPr lang="en-US" sz="1300"/>
              <a:t> = 0; C01 = 2; F01 = 1; C02 = 2.10; F02 = 1; C03 = 17.64; F03 = 1; NPV; I = 20; CPT NPV = 13.33</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8.</a:t>
            </a:r>
            <a:fld id="{C6491DBE-B001-4540-B705-6048E23240C6}" type="slidenum">
              <a:rPr lang="en-US"/>
              <a:pPr/>
              <a:t>37</a:t>
            </a:fld>
            <a:endParaRPr lang="en-US"/>
          </a:p>
        </p:txBody>
      </p:sp>
      <p:sp>
        <p:nvSpPr>
          <p:cNvPr id="11266" name="Rectangle 2"/>
          <p:cNvSpPr>
            <a:spLocks noGrp="1" noRot="1" noChangeAspect="1" noChangeArrowheads="1" noTextEdit="1"/>
          </p:cNvSpPr>
          <p:nvPr>
            <p:ph type="sldImg"/>
          </p:nvPr>
        </p:nvSpPr>
        <p:spPr>
          <a:ln/>
        </p:spPr>
      </p:sp>
      <p:sp>
        <p:nvSpPr>
          <p:cNvPr id="1126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8.</a:t>
            </a:r>
            <a:fld id="{FE13DB83-163A-43D8-A4B8-E64F126BCCFE}" type="slidenum">
              <a:rPr lang="en-US"/>
              <a:pPr/>
              <a:t>39</a:t>
            </a:fld>
            <a:endParaRPr lang="en-US"/>
          </a:p>
        </p:txBody>
      </p:sp>
      <p:sp>
        <p:nvSpPr>
          <p:cNvPr id="15362" name="Rectangle 2"/>
          <p:cNvSpPr>
            <a:spLocks noGrp="1" noRot="1" noChangeAspect="1" noChangeArrowheads="1" noTextEdit="1"/>
          </p:cNvSpPr>
          <p:nvPr>
            <p:ph type="sldImg"/>
          </p:nvPr>
        </p:nvSpPr>
        <p:spPr>
          <a:ln/>
        </p:spPr>
      </p:sp>
      <p:sp>
        <p:nvSpPr>
          <p:cNvPr id="15363"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8.</a:t>
            </a:r>
            <a:fld id="{41BB8F51-FB0C-4230-A66A-8AA1E3231DC5}" type="slidenum">
              <a:rPr lang="en-US"/>
              <a:pPr/>
              <a:t>40</a:t>
            </a:fld>
            <a:endParaRPr lang="en-US"/>
          </a:p>
        </p:txBody>
      </p:sp>
      <p:sp>
        <p:nvSpPr>
          <p:cNvPr id="18434" name="Rectangle 2"/>
          <p:cNvSpPr>
            <a:spLocks noGrp="1" noRot="1" noChangeAspect="1" noChangeArrowheads="1" noTextEdit="1"/>
          </p:cNvSpPr>
          <p:nvPr>
            <p:ph type="sldImg"/>
          </p:nvPr>
        </p:nvSpPr>
        <p:spPr>
          <a:ln/>
        </p:spPr>
      </p:sp>
      <p:sp>
        <p:nvSpPr>
          <p:cNvPr id="18435" name="Rectangle 3"/>
          <p:cNvSpPr>
            <a:spLocks noGrp="1" noChangeArrowheads="1"/>
          </p:cNvSpPr>
          <p:nvPr>
            <p:ph type="body" idx="1"/>
          </p:nvPr>
        </p:nvSpPr>
        <p:spPr/>
        <p:txBody>
          <a:bodyPr/>
          <a:lstStyle/>
          <a:p>
            <a:r>
              <a:rPr lang="en-US" dirty="0"/>
              <a:t>Click on the Excel icon to go to an embedded Excel worksheet that has the cash flows along with the right and wrong way to compute NPV. Click on the cell with the solution to show the students the difference in the formulas. </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8.</a:t>
            </a:r>
            <a:fld id="{ADB4C533-3517-44AC-A59E-341E9D7202F3}" type="slidenum">
              <a:rPr lang="en-US"/>
              <a:pPr/>
              <a:t>42</a:t>
            </a:fld>
            <a:endParaRPr lang="en-US"/>
          </a:p>
        </p:txBody>
      </p:sp>
      <p:sp>
        <p:nvSpPr>
          <p:cNvPr id="21506" name="Rectangle 2"/>
          <p:cNvSpPr>
            <a:spLocks noGrp="1" noRot="1" noChangeAspect="1" noChangeArrowheads="1" noTextEdit="1"/>
          </p:cNvSpPr>
          <p:nvPr>
            <p:ph type="sldImg"/>
          </p:nvPr>
        </p:nvSpPr>
        <p:spPr>
          <a:ln/>
        </p:spPr>
      </p:sp>
      <p:sp>
        <p:nvSpPr>
          <p:cNvPr id="2150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8.</a:t>
            </a:r>
            <a:fld id="{A6452962-BFE6-482A-ACD7-BF10D69F695B}" type="slidenum">
              <a:rPr lang="en-US"/>
              <a:pPr/>
              <a:t>45</a:t>
            </a:fld>
            <a:endParaRPr lang="en-US"/>
          </a:p>
        </p:txBody>
      </p:sp>
      <p:sp>
        <p:nvSpPr>
          <p:cNvPr id="26626" name="Rectangle 2"/>
          <p:cNvSpPr>
            <a:spLocks noGrp="1" noRot="1" noChangeAspect="1" noChangeArrowheads="1" noTextEdit="1"/>
          </p:cNvSpPr>
          <p:nvPr>
            <p:ph type="sldImg"/>
          </p:nvPr>
        </p:nvSpPr>
        <p:spPr>
          <a:ln/>
        </p:spPr>
      </p:sp>
      <p:sp>
        <p:nvSpPr>
          <p:cNvPr id="2662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8.</a:t>
            </a:r>
            <a:fld id="{94EB5E6E-7C71-44D4-90BE-8C7164123208}" type="slidenum">
              <a:rPr lang="en-US"/>
              <a:pPr/>
              <a:t>48</a:t>
            </a:fld>
            <a:endParaRPr lang="en-US"/>
          </a:p>
        </p:txBody>
      </p:sp>
      <p:sp>
        <p:nvSpPr>
          <p:cNvPr id="90114" name="Rectangle 2"/>
          <p:cNvSpPr>
            <a:spLocks noGrp="1" noRot="1" noChangeAspect="1" noChangeArrowheads="1" noTextEdit="1"/>
          </p:cNvSpPr>
          <p:nvPr>
            <p:ph type="sldImg"/>
          </p:nvPr>
        </p:nvSpPr>
        <p:spPr>
          <a:ln/>
        </p:spPr>
      </p:sp>
      <p:sp>
        <p:nvSpPr>
          <p:cNvPr id="90115"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8.</a:t>
            </a:r>
            <a:fld id="{D994A309-96E3-4EE5-9D60-582E5059CBAE}" type="slidenum">
              <a:rPr lang="en-US"/>
              <a:pPr/>
              <a:t>49</a:t>
            </a:fld>
            <a:endParaRPr lang="en-US"/>
          </a:p>
        </p:txBody>
      </p:sp>
      <p:sp>
        <p:nvSpPr>
          <p:cNvPr id="91138" name="Rectangle 2"/>
          <p:cNvSpPr>
            <a:spLocks noGrp="1" noRot="1" noChangeAspect="1" noChangeArrowheads="1" noTextEdit="1"/>
          </p:cNvSpPr>
          <p:nvPr>
            <p:ph type="sldImg"/>
          </p:nvPr>
        </p:nvSpPr>
        <p:spPr>
          <a:ln/>
        </p:spPr>
      </p:sp>
      <p:sp>
        <p:nvSpPr>
          <p:cNvPr id="91139" name="Rectangle 3"/>
          <p:cNvSpPr>
            <a:spLocks noGrp="1" noChangeArrowheads="1"/>
          </p:cNvSpPr>
          <p:nvPr>
            <p:ph type="body" idx="1"/>
          </p:nvPr>
        </p:nvSpPr>
        <p:spPr/>
        <p:txBody>
          <a:bodyPr/>
          <a:lstStyle/>
          <a:p>
            <a:r>
              <a:rPr lang="en-US" dirty="0"/>
              <a:t>The answer to the first two questions is yes.</a:t>
            </a:r>
          </a:p>
          <a:p>
            <a:r>
              <a:rPr lang="en-US" dirty="0"/>
              <a:t>The answer to the third question is no because of the arbitrary cut-off date.</a:t>
            </a:r>
          </a:p>
          <a:p>
            <a:r>
              <a:rPr lang="en-US" dirty="0"/>
              <a:t>Since the rule does not indicate whether or not we are creating value for the firm, it should not be the primary decision rule.</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r>
              <a:rPr lang="en-US" smtClean="0"/>
              <a:t>7.</a:t>
            </a:r>
            <a:fld id="{B35CFAF7-563E-40E2-BAC2-4EEED1851B7B}" type="slidenum">
              <a:rPr lang="en-US" smtClean="0"/>
              <a:pPr/>
              <a:t>8</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7.</a:t>
            </a:r>
            <a:fld id="{72489586-F035-4530-9D45-0C06910090C8}" type="slidenum">
              <a:rPr lang="en-US"/>
              <a:pPr/>
              <a:t>10</a:t>
            </a:fld>
            <a:endParaRPr lang="en-US"/>
          </a:p>
        </p:txBody>
      </p:sp>
      <p:sp>
        <p:nvSpPr>
          <p:cNvPr id="13314" name="Rectangle 2"/>
          <p:cNvSpPr>
            <a:spLocks noGrp="1" noRot="1" noChangeAspect="1" noChangeArrowheads="1" noTextEdit="1"/>
          </p:cNvSpPr>
          <p:nvPr>
            <p:ph type="sldImg"/>
          </p:nvPr>
        </p:nvSpPr>
        <p:spPr>
          <a:ln/>
        </p:spPr>
      </p:sp>
      <p:sp>
        <p:nvSpPr>
          <p:cNvPr id="13315"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7.</a:t>
            </a:r>
            <a:fld id="{B7A20685-AE91-4AE3-8029-3193F258BDD1}" type="slidenum">
              <a:rPr lang="en-US"/>
              <a:pPr/>
              <a:t>11</a:t>
            </a:fld>
            <a:endParaRPr lang="en-US"/>
          </a:p>
        </p:txBody>
      </p:sp>
      <p:sp>
        <p:nvSpPr>
          <p:cNvPr id="76802" name="Rectangle 2"/>
          <p:cNvSpPr>
            <a:spLocks noGrp="1" noRot="1" noChangeAspect="1" noChangeArrowheads="1" noTextEdit="1"/>
          </p:cNvSpPr>
          <p:nvPr>
            <p:ph type="sldImg"/>
          </p:nvPr>
        </p:nvSpPr>
        <p:spPr>
          <a:ln/>
        </p:spPr>
      </p:sp>
      <p:sp>
        <p:nvSpPr>
          <p:cNvPr id="76803"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7.</a:t>
            </a:r>
            <a:fld id="{706AACBC-0E35-4BE0-B250-2287AAFA965F}" type="slidenum">
              <a:rPr lang="en-US"/>
              <a:pPr/>
              <a:t>12</a:t>
            </a:fld>
            <a:endParaRPr lang="en-US"/>
          </a:p>
        </p:txBody>
      </p:sp>
      <p:sp>
        <p:nvSpPr>
          <p:cNvPr id="77826" name="Rectangle 2"/>
          <p:cNvSpPr>
            <a:spLocks noGrp="1" noRot="1" noChangeAspect="1" noChangeArrowheads="1" noTextEdit="1"/>
          </p:cNvSpPr>
          <p:nvPr>
            <p:ph type="sldImg"/>
          </p:nvPr>
        </p:nvSpPr>
        <p:spPr>
          <a:ln/>
        </p:spPr>
      </p:sp>
      <p:sp>
        <p:nvSpPr>
          <p:cNvPr id="77827" name="Rectangle 3"/>
          <p:cNvSpPr>
            <a:spLocks noGrp="1" noChangeArrowheads="1"/>
          </p:cNvSpPr>
          <p:nvPr>
            <p:ph type="body" idx="1"/>
          </p:nvPr>
        </p:nvSpPr>
        <p:spPr/>
        <p:txBody>
          <a:bodyPr/>
          <a:lstStyle/>
          <a:p>
            <a:r>
              <a:rPr lang="en-US"/>
              <a:t>Does this result look familiar? The examples used to develop the model were based on a 5% growth rate in dividends.</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7.</a:t>
            </a:r>
            <a:fld id="{EFB359E1-383B-41E2-88D3-2AB34EA1360D}" type="slidenum">
              <a:rPr lang="en-US"/>
              <a:pPr/>
              <a:t>13</a:t>
            </a:fld>
            <a:endParaRPr lang="en-US"/>
          </a:p>
        </p:txBody>
      </p:sp>
      <p:sp>
        <p:nvSpPr>
          <p:cNvPr id="19458" name="Rectangle 2"/>
          <p:cNvSpPr>
            <a:spLocks noGrp="1" noRot="1" noChangeAspect="1" noChangeArrowheads="1" noTextEdit="1"/>
          </p:cNvSpPr>
          <p:nvPr>
            <p:ph type="sldImg"/>
          </p:nvPr>
        </p:nvSpPr>
        <p:spPr>
          <a:ln/>
        </p:spPr>
      </p:sp>
      <p:sp>
        <p:nvSpPr>
          <p:cNvPr id="19459"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7.</a:t>
            </a:r>
            <a:fld id="{7BB7538D-1494-4079-A9DB-1BACC51B5A9A}" type="slidenum">
              <a:rPr lang="en-US"/>
              <a:pPr/>
              <a:t>14</a:t>
            </a:fld>
            <a:endParaRPr lang="en-US"/>
          </a:p>
        </p:txBody>
      </p:sp>
      <p:sp>
        <p:nvSpPr>
          <p:cNvPr id="22530"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22531"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7.</a:t>
            </a:r>
            <a:fld id="{BBAE9EC3-37FF-48BC-B826-74440ECD6B92}" type="slidenum">
              <a:rPr lang="en-US"/>
              <a:pPr/>
              <a:t>15</a:t>
            </a:fld>
            <a:endParaRPr lang="en-US"/>
          </a:p>
        </p:txBody>
      </p:sp>
      <p:sp>
        <p:nvSpPr>
          <p:cNvPr id="24578" name="Rectangle 2"/>
          <p:cNvSpPr>
            <a:spLocks noGrp="1" noRot="1" noChangeAspect="1" noChangeArrowheads="1" noTextEdit="1"/>
          </p:cNvSpPr>
          <p:nvPr>
            <p:ph type="sldImg"/>
          </p:nvPr>
        </p:nvSpPr>
        <p:spPr>
          <a:ln/>
        </p:spPr>
      </p:sp>
      <p:sp>
        <p:nvSpPr>
          <p:cNvPr id="24579"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D2F3CD8-4FC5-4B26-979A-F27B8E52267C}"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40C04EF7-A858-46D4-B616-3257AC428588}"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A085543-50CF-46B9-BD8C-EF46E2F25295}"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685800" y="1600200"/>
            <a:ext cx="8229600" cy="4525963"/>
          </a:xfrm>
        </p:spPr>
        <p:txBody>
          <a:bodyPr/>
          <a:lstStyle/>
          <a:p>
            <a:endParaRPr lang="en-US"/>
          </a:p>
        </p:txBody>
      </p:sp>
      <p:sp>
        <p:nvSpPr>
          <p:cNvPr id="4" name="Date Placeholder 3"/>
          <p:cNvSpPr>
            <a:spLocks noGrp="1"/>
          </p:cNvSpPr>
          <p:nvPr>
            <p:ph type="dt" sz="half" idx="10"/>
          </p:nvPr>
        </p:nvSpPr>
        <p:spPr>
          <a:xfrm>
            <a:off x="457200" y="6245225"/>
            <a:ext cx="2133600" cy="476250"/>
          </a:xfrm>
        </p:spPr>
        <p:txBody>
          <a:bodyPr/>
          <a:lstStyle>
            <a:lvl1pPr>
              <a:defRPr/>
            </a:lvl1pPr>
          </a:lstStyle>
          <a:p>
            <a:endParaRPr lang="en-US"/>
          </a:p>
        </p:txBody>
      </p:sp>
      <p:sp>
        <p:nvSpPr>
          <p:cNvPr id="5" name="Footer Placeholder 4"/>
          <p:cNvSpPr>
            <a:spLocks noGrp="1"/>
          </p:cNvSpPr>
          <p:nvPr>
            <p:ph type="ftr" sz="quarter" idx="11"/>
          </p:nvPr>
        </p:nvSpPr>
        <p:spPr>
          <a:xfrm>
            <a:off x="3124200" y="6245225"/>
            <a:ext cx="2895600" cy="476250"/>
          </a:xfrm>
        </p:spPr>
        <p:txBody>
          <a:bodyPr/>
          <a:lstStyle>
            <a:lvl1pPr>
              <a:defRPr/>
            </a:lvl1pPr>
          </a:lstStyle>
          <a:p>
            <a:endParaRPr lang="en-US"/>
          </a:p>
        </p:txBody>
      </p:sp>
      <p:sp>
        <p:nvSpPr>
          <p:cNvPr id="6" name="Slide Number Placeholder 5"/>
          <p:cNvSpPr>
            <a:spLocks noGrp="1"/>
          </p:cNvSpPr>
          <p:nvPr>
            <p:ph type="sldNum" sz="quarter" idx="12"/>
          </p:nvPr>
        </p:nvSpPr>
        <p:spPr>
          <a:xfrm>
            <a:off x="6553200" y="6245225"/>
            <a:ext cx="2133600" cy="476250"/>
          </a:xfrm>
        </p:spPr>
        <p:txBody>
          <a:bodyPr/>
          <a:lstStyle>
            <a:lvl1pPr>
              <a:defRPr/>
            </a:lvl1pPr>
          </a:lstStyle>
          <a:p>
            <a:fld id="{B258D4E4-A9E8-4D42-853E-A276C91C100A}"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C966791-1735-4F2D-B987-46F960F9AF49}"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C7CAFD2-07EE-4763-9C06-6EEB399748F0}"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F914302F-4238-4877-BAB4-879A68099C89}"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4AF9ABF7-3E0F-47A9-A027-00E74E2E2A74}"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931B47EA-E375-431E-AD0F-CFDAF3A64C0A}"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2B498083-98BF-48BB-95A8-8DDD4659360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0F38AA6A-85D0-4CBF-ACDF-79AAB2BEF089}"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437B15BD-AA58-493C-932B-89D258101B73}"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4"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1AF56AE0-CF14-48EA-951A-0B02DA3BAA83}" type="slidenum">
              <a:rPr lang="en-US" smtClean="0"/>
              <a:pPr/>
              <a:t>‹#›</a:t>
            </a:fld>
            <a:endParaRPr lang="en-US"/>
          </a:p>
        </p:txBody>
      </p:sp>
      <p:sp>
        <p:nvSpPr>
          <p:cNvPr id="11" name="Rectangle 72"/>
          <p:cNvSpPr>
            <a:spLocks noChangeArrowheads="1"/>
          </p:cNvSpPr>
          <p:nvPr userDrawn="1"/>
        </p:nvSpPr>
        <p:spPr bwMode="auto">
          <a:xfrm>
            <a:off x="0" y="0"/>
            <a:ext cx="571500" cy="6835775"/>
          </a:xfrm>
          <a:prstGeom prst="rect">
            <a:avLst/>
          </a:prstGeom>
          <a:solidFill>
            <a:schemeClr val="bg1"/>
          </a:solidFill>
          <a:ln w="9525">
            <a:solidFill>
              <a:schemeClr val="bg1"/>
            </a:solidFill>
            <a:miter lim="800000"/>
            <a:headEnd/>
            <a:tailEnd/>
          </a:ln>
          <a:effectLst/>
        </p:spPr>
        <p:txBody>
          <a:bodyPr wrap="none" anchor="ctr"/>
          <a:lstStyle/>
          <a:p>
            <a:endParaRPr lang="en-US"/>
          </a:p>
        </p:txBody>
      </p:sp>
    </p:spTree>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 id="2147483680" r:id="rId12"/>
  </p:sldLayoutIdLst>
  <p:timing>
    <p:tnLst>
      <p:par>
        <p:cTn id="1" dur="indefinite" restart="never" nodeType="tmRoot"/>
      </p:par>
    </p:tnLst>
  </p:timing>
  <p:hf hdr="0" ft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2.xml"/><Relationship Id="rId1" Type="http://schemas.openxmlformats.org/officeDocument/2006/relationships/vmlDrawing" Target="../drawings/vmlDrawing2.vml"/><Relationship Id="rId4" Type="http://schemas.openxmlformats.org/officeDocument/2006/relationships/oleObject" Target="../embeddings/oleObject2.bin"/></Relationships>
</file>

<file path=ppt/slides/_rels/slide1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www.nyse.com/"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5.wmf"/></Relationships>
</file>

<file path=ppt/slides/_rels/slide26.xml.rels><?xml version="1.0" encoding="UTF-8" standalone="yes"?>
<Relationships xmlns="http://schemas.openxmlformats.org/package/2006/relationships"><Relationship Id="rId3" Type="http://schemas.openxmlformats.org/officeDocument/2006/relationships/hyperlink" Target="http://www.bloomberg.com/"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6.wmf"/></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oleObject" Target="../embeddings/Microsoft_Office_Excel_97-2003_Worksheet1.xls"/></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7" name="Rectangle 5"/>
          <p:cNvSpPr>
            <a:spLocks noGrp="1" noChangeArrowheads="1"/>
          </p:cNvSpPr>
          <p:nvPr>
            <p:ph type="subTitle" idx="1"/>
          </p:nvPr>
        </p:nvSpPr>
        <p:spPr/>
        <p:txBody>
          <a:bodyPr/>
          <a:lstStyle/>
          <a:p>
            <a:r>
              <a:rPr lang="en-US"/>
              <a:t>Stock Valuation</a:t>
            </a:r>
          </a:p>
        </p:txBody>
      </p:sp>
      <p:sp>
        <p:nvSpPr>
          <p:cNvPr id="5" name="Rectangle 70"/>
          <p:cNvSpPr>
            <a:spLocks noGrp="1" noChangeArrowheads="1"/>
          </p:cNvSpPr>
          <p:nvPr>
            <p:ph type="sldNum" sz="quarter" idx="12"/>
          </p:nvPr>
        </p:nvSpPr>
        <p:spPr/>
        <p:txBody>
          <a:bodyPr/>
          <a:lstStyle/>
          <a:p>
            <a:fld id="{D1DF854F-3E99-438E-A557-E60DC61A90A6}" type="slidenum">
              <a:rPr lang="en-US"/>
              <a:pPr/>
              <a:t>0</a:t>
            </a:fld>
            <a:endParaRPr lang="en-US"/>
          </a:p>
        </p:txBody>
      </p:sp>
      <p:sp>
        <p:nvSpPr>
          <p:cNvPr id="4" name="Rectangle 71"/>
          <p:cNvSpPr>
            <a:spLocks noChangeArrowheads="1"/>
          </p:cNvSpPr>
          <p:nvPr/>
        </p:nvSpPr>
        <p:spPr bwMode="auto">
          <a:xfrm>
            <a:off x="4572000" y="838200"/>
            <a:ext cx="4572000" cy="1470025"/>
          </a:xfrm>
          <a:prstGeom prst="rect">
            <a:avLst/>
          </a:prstGeom>
          <a:noFill/>
          <a:ln w="9525">
            <a:noFill/>
            <a:miter lim="800000"/>
            <a:headEnd/>
            <a:tailEnd/>
          </a:ln>
          <a:effectLst/>
        </p:spPr>
        <p:txBody>
          <a:bodyPr/>
          <a:lstStyle/>
          <a:p>
            <a:pPr algn="ctr" eaLnBrk="1" hangingPunct="1"/>
            <a:r>
              <a:rPr lang="en-US" sz="5400" dirty="0">
                <a:solidFill>
                  <a:schemeClr val="tx2"/>
                </a:solidFill>
                <a:effectLst>
                  <a:outerShdw blurRad="38100" dist="38100" dir="2700000" algn="tl">
                    <a:srgbClr val="000000"/>
                  </a:outerShdw>
                </a:effectLst>
              </a:rPr>
              <a:t>8</a:t>
            </a:r>
          </a:p>
        </p:txBody>
      </p:sp>
    </p:spTree>
  </p:cSld>
  <p:clrMapOvr>
    <a:masterClrMapping/>
  </p:clrMapOvr>
  <p:transition>
    <p:blinds dir="ver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7" name="Rectangle 3"/>
          <p:cNvSpPr>
            <a:spLocks noGrp="1" noChangeArrowheads="1"/>
          </p:cNvSpPr>
          <p:nvPr>
            <p:ph idx="1"/>
          </p:nvPr>
        </p:nvSpPr>
        <p:spPr>
          <a:xfrm>
            <a:off x="685800" y="1524000"/>
            <a:ext cx="8020050" cy="4530725"/>
          </a:xfrm>
        </p:spPr>
        <p:txBody>
          <a:bodyPr/>
          <a:lstStyle/>
          <a:p>
            <a:r>
              <a:rPr lang="en-US" sz="2400" dirty="0"/>
              <a:t>Constant dividend</a:t>
            </a:r>
          </a:p>
          <a:p>
            <a:pPr lvl="1"/>
            <a:r>
              <a:rPr lang="en-US" sz="2200" dirty="0"/>
              <a:t>The firm will pay a constant dividend forever</a:t>
            </a:r>
          </a:p>
          <a:p>
            <a:pPr lvl="1"/>
            <a:r>
              <a:rPr lang="en-US" sz="2200" dirty="0"/>
              <a:t>This is like preferred stock</a:t>
            </a:r>
          </a:p>
          <a:p>
            <a:pPr lvl="1"/>
            <a:r>
              <a:rPr lang="en-US" sz="2200" dirty="0"/>
              <a:t>The price is computed using the perpetuity formula</a:t>
            </a:r>
          </a:p>
          <a:p>
            <a:r>
              <a:rPr lang="en-US" sz="2400" dirty="0"/>
              <a:t>Constant dividend growth</a:t>
            </a:r>
          </a:p>
          <a:p>
            <a:pPr lvl="1"/>
            <a:r>
              <a:rPr lang="en-US" sz="2200" dirty="0"/>
              <a:t>The firm will increase the dividend by a constant </a:t>
            </a:r>
            <a:r>
              <a:rPr lang="en-US" sz="2200" i="1" dirty="0"/>
              <a:t>percent</a:t>
            </a:r>
            <a:r>
              <a:rPr lang="en-US" sz="2200" dirty="0"/>
              <a:t> every period</a:t>
            </a:r>
          </a:p>
          <a:p>
            <a:r>
              <a:rPr lang="en-US" sz="2400" dirty="0"/>
              <a:t>Supernormal growth</a:t>
            </a:r>
          </a:p>
          <a:p>
            <a:pPr lvl="1"/>
            <a:r>
              <a:rPr lang="en-US" sz="2200" dirty="0"/>
              <a:t>Dividend growth is not consistent initially, but settles down to constant growth eventually</a:t>
            </a:r>
          </a:p>
        </p:txBody>
      </p:sp>
      <p:sp>
        <p:nvSpPr>
          <p:cNvPr id="6" name="Slide Number Placeholder 5"/>
          <p:cNvSpPr>
            <a:spLocks noGrp="1"/>
          </p:cNvSpPr>
          <p:nvPr>
            <p:ph type="sldNum" sz="quarter" idx="12"/>
          </p:nvPr>
        </p:nvSpPr>
        <p:spPr/>
        <p:txBody>
          <a:bodyPr/>
          <a:lstStyle/>
          <a:p>
            <a:fld id="{1674F9B1-A02B-409E-82A7-4E77A6AF2DDE}" type="slidenum">
              <a:rPr lang="en-US"/>
              <a:pPr/>
              <a:t>9</a:t>
            </a:fld>
            <a:endParaRPr lang="en-US"/>
          </a:p>
        </p:txBody>
      </p:sp>
      <p:sp>
        <p:nvSpPr>
          <p:cNvPr id="11266" name="Rectangle 2"/>
          <p:cNvSpPr>
            <a:spLocks noGrp="1" noChangeArrowheads="1"/>
          </p:cNvSpPr>
          <p:nvPr>
            <p:ph type="title"/>
          </p:nvPr>
        </p:nvSpPr>
        <p:spPr>
          <a:xfrm>
            <a:off x="752475" y="152400"/>
            <a:ext cx="8391525" cy="1139825"/>
          </a:xfrm>
        </p:spPr>
        <p:txBody>
          <a:bodyPr>
            <a:normAutofit fontScale="90000"/>
          </a:bodyPr>
          <a:lstStyle/>
          <a:p>
            <a:r>
              <a:rPr lang="en-US"/>
              <a:t>Estimating Dividends: Special Cases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1267">
                                            <p:txEl>
                                              <p:pRg st="4" end="4"/>
                                            </p:txEl>
                                          </p:spTgt>
                                        </p:tgtEl>
                                        <p:attrNameLst>
                                          <p:attrName>style.visibility</p:attrName>
                                        </p:attrNameLst>
                                      </p:cBhvr>
                                      <p:to>
                                        <p:strVal val="visible"/>
                                      </p:to>
                                    </p:set>
                                    <p:anim calcmode="lin" valueType="num">
                                      <p:cBhvr additive="base">
                                        <p:cTn id="7" dur="500" fill="hold"/>
                                        <p:tgtEl>
                                          <p:spTgt spid="11267">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267">
                                            <p:txEl>
                                              <p:pRg st="4" end="4"/>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1267">
                                            <p:txEl>
                                              <p:pRg st="5" end="5"/>
                                            </p:txEl>
                                          </p:spTgt>
                                        </p:tgtEl>
                                        <p:attrNameLst>
                                          <p:attrName>style.visibility</p:attrName>
                                        </p:attrNameLst>
                                      </p:cBhvr>
                                      <p:to>
                                        <p:strVal val="visible"/>
                                      </p:to>
                                    </p:set>
                                    <p:anim calcmode="lin" valueType="num">
                                      <p:cBhvr additive="base">
                                        <p:cTn id="11" dur="500" fill="hold"/>
                                        <p:tgtEl>
                                          <p:spTgt spid="11267">
                                            <p:txEl>
                                              <p:pRg st="5" end="5"/>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1267">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11267">
                                            <p:txEl>
                                              <p:pRg st="6" end="6"/>
                                            </p:txEl>
                                          </p:spTgt>
                                        </p:tgtEl>
                                        <p:attrNameLst>
                                          <p:attrName>style.visibility</p:attrName>
                                        </p:attrNameLst>
                                      </p:cBhvr>
                                      <p:to>
                                        <p:strVal val="visible"/>
                                      </p:to>
                                    </p:set>
                                    <p:anim calcmode="lin" valueType="num">
                                      <p:cBhvr additive="base">
                                        <p:cTn id="17" dur="500" fill="hold"/>
                                        <p:tgtEl>
                                          <p:spTgt spid="11267">
                                            <p:txEl>
                                              <p:pRg st="6" end="6"/>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11267">
                                            <p:txEl>
                                              <p:pRg st="6" end="6"/>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11267">
                                            <p:txEl>
                                              <p:pRg st="7" end="7"/>
                                            </p:txEl>
                                          </p:spTgt>
                                        </p:tgtEl>
                                        <p:attrNameLst>
                                          <p:attrName>style.visibility</p:attrName>
                                        </p:attrNameLst>
                                      </p:cBhvr>
                                      <p:to>
                                        <p:strVal val="visible"/>
                                      </p:to>
                                    </p:set>
                                    <p:anim calcmode="lin" valueType="num">
                                      <p:cBhvr additive="base">
                                        <p:cTn id="21" dur="500" fill="hold"/>
                                        <p:tgtEl>
                                          <p:spTgt spid="11267">
                                            <p:txEl>
                                              <p:pRg st="7" end="7"/>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11267">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1" name="Rectangle 3"/>
          <p:cNvSpPr>
            <a:spLocks noGrp="1" noChangeArrowheads="1"/>
          </p:cNvSpPr>
          <p:nvPr>
            <p:ph idx="1"/>
          </p:nvPr>
        </p:nvSpPr>
        <p:spPr/>
        <p:txBody>
          <a:bodyPr/>
          <a:lstStyle/>
          <a:p>
            <a:r>
              <a:rPr lang="en-US" sz="2400" dirty="0" smtClean="0"/>
              <a:t>Suppose </a:t>
            </a:r>
            <a:r>
              <a:rPr lang="en-US" sz="2400" dirty="0"/>
              <a:t>stock is expected to pay a $0.50 dividend every quarter and the required return is 10% with quarterly compounding. What is the price</a:t>
            </a:r>
            <a:r>
              <a:rPr lang="en-US" sz="2400" dirty="0" smtClean="0"/>
              <a:t>?</a:t>
            </a:r>
            <a:endParaRPr lang="en-US" sz="2400" dirty="0"/>
          </a:p>
        </p:txBody>
      </p:sp>
      <p:sp>
        <p:nvSpPr>
          <p:cNvPr id="6" name="Slide Number Placeholder 5"/>
          <p:cNvSpPr>
            <a:spLocks noGrp="1"/>
          </p:cNvSpPr>
          <p:nvPr>
            <p:ph type="sldNum" sz="quarter" idx="12"/>
          </p:nvPr>
        </p:nvSpPr>
        <p:spPr/>
        <p:txBody>
          <a:bodyPr/>
          <a:lstStyle/>
          <a:p>
            <a:fld id="{50D3B7FA-9876-41CD-9A97-F1D226DC881E}" type="slidenum">
              <a:rPr lang="en-US"/>
              <a:pPr/>
              <a:t>10</a:t>
            </a:fld>
            <a:endParaRPr lang="en-US"/>
          </a:p>
        </p:txBody>
      </p:sp>
      <p:sp>
        <p:nvSpPr>
          <p:cNvPr id="12290" name="Rectangle 2"/>
          <p:cNvSpPr>
            <a:spLocks noGrp="1" noChangeArrowheads="1"/>
          </p:cNvSpPr>
          <p:nvPr>
            <p:ph type="title"/>
          </p:nvPr>
        </p:nvSpPr>
        <p:spPr/>
        <p:txBody>
          <a:bodyPr/>
          <a:lstStyle/>
          <a:p>
            <a:r>
              <a:rPr lang="en-US"/>
              <a:t>Zero Growth</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3" name="Rectangle 3"/>
          <p:cNvSpPr>
            <a:spLocks noGrp="1" noChangeArrowheads="1"/>
          </p:cNvSpPr>
          <p:nvPr>
            <p:ph idx="1"/>
          </p:nvPr>
        </p:nvSpPr>
        <p:spPr/>
        <p:txBody>
          <a:bodyPr/>
          <a:lstStyle/>
          <a:p>
            <a:r>
              <a:rPr lang="en-US" sz="2800" dirty="0"/>
              <a:t>Suppose Big D, Inc. just paid a dividend of $.50. It is expected to increase its dividend by 2% per year. If the market requires a return of 15% on assets of this risk, how much should the stock be selling for</a:t>
            </a:r>
            <a:r>
              <a:rPr lang="en-US" sz="2800" dirty="0" smtClean="0"/>
              <a:t>?</a:t>
            </a:r>
            <a:endParaRPr lang="en-US" sz="2800" dirty="0"/>
          </a:p>
        </p:txBody>
      </p:sp>
      <p:sp>
        <p:nvSpPr>
          <p:cNvPr id="6" name="Slide Number Placeholder 5"/>
          <p:cNvSpPr>
            <a:spLocks noGrp="1"/>
          </p:cNvSpPr>
          <p:nvPr>
            <p:ph type="sldNum" sz="quarter" idx="12"/>
          </p:nvPr>
        </p:nvSpPr>
        <p:spPr/>
        <p:txBody>
          <a:bodyPr/>
          <a:lstStyle/>
          <a:p>
            <a:fld id="{68186BB4-B6ED-4774-A7F6-05EA8B21A84B}" type="slidenum">
              <a:rPr lang="en-US"/>
              <a:pPr/>
              <a:t>11</a:t>
            </a:fld>
            <a:endParaRPr lang="en-US"/>
          </a:p>
        </p:txBody>
      </p:sp>
      <p:sp>
        <p:nvSpPr>
          <p:cNvPr id="15362" name="Rectangle 2"/>
          <p:cNvSpPr>
            <a:spLocks noGrp="1" noChangeArrowheads="1"/>
          </p:cNvSpPr>
          <p:nvPr>
            <p:ph type="title"/>
          </p:nvPr>
        </p:nvSpPr>
        <p:spPr/>
        <p:txBody>
          <a:bodyPr/>
          <a:lstStyle/>
          <a:p>
            <a:r>
              <a:rPr lang="en-US"/>
              <a:t>DGM – Example 1</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7" name="Rectangle 3"/>
          <p:cNvSpPr>
            <a:spLocks noGrp="1" noChangeArrowheads="1"/>
          </p:cNvSpPr>
          <p:nvPr>
            <p:ph idx="1"/>
          </p:nvPr>
        </p:nvSpPr>
        <p:spPr/>
        <p:txBody>
          <a:bodyPr/>
          <a:lstStyle/>
          <a:p>
            <a:r>
              <a:rPr lang="en-US" dirty="0"/>
              <a:t>Suppose TB Pirates, Inc. is expected to pay a $2 dividend in one year. If the dividend is expected to grow at 5% per year and the required return is 20%, what is the price</a:t>
            </a:r>
            <a:r>
              <a:rPr lang="en-US" dirty="0" smtClean="0"/>
              <a:t>?</a:t>
            </a:r>
            <a:endParaRPr lang="en-US" dirty="0"/>
          </a:p>
        </p:txBody>
      </p:sp>
      <p:sp>
        <p:nvSpPr>
          <p:cNvPr id="6" name="Slide Number Placeholder 5"/>
          <p:cNvSpPr>
            <a:spLocks noGrp="1"/>
          </p:cNvSpPr>
          <p:nvPr>
            <p:ph type="sldNum" sz="quarter" idx="12"/>
          </p:nvPr>
        </p:nvSpPr>
        <p:spPr/>
        <p:txBody>
          <a:bodyPr/>
          <a:lstStyle/>
          <a:p>
            <a:fld id="{AF907869-7EC4-4216-9D7B-0768384CD3B3}" type="slidenum">
              <a:rPr lang="en-US"/>
              <a:pPr/>
              <a:t>12</a:t>
            </a:fld>
            <a:endParaRPr lang="en-US"/>
          </a:p>
        </p:txBody>
      </p:sp>
      <p:sp>
        <p:nvSpPr>
          <p:cNvPr id="16386" name="Rectangle 2"/>
          <p:cNvSpPr>
            <a:spLocks noGrp="1" noChangeArrowheads="1"/>
          </p:cNvSpPr>
          <p:nvPr>
            <p:ph type="title"/>
          </p:nvPr>
        </p:nvSpPr>
        <p:spPr/>
        <p:txBody>
          <a:bodyPr/>
          <a:lstStyle/>
          <a:p>
            <a:r>
              <a:rPr lang="en-US"/>
              <a:t>DGM – Example 2</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609600" y="228600"/>
            <a:ext cx="8534400" cy="914400"/>
          </a:xfrm>
        </p:spPr>
        <p:txBody>
          <a:bodyPr>
            <a:normAutofit fontScale="90000"/>
          </a:bodyPr>
          <a:lstStyle/>
          <a:p>
            <a:r>
              <a:rPr lang="en-US"/>
              <a:t>Stock Price Sensitivity to Dividend Growth, g</a:t>
            </a:r>
          </a:p>
        </p:txBody>
      </p:sp>
      <p:graphicFrame>
        <p:nvGraphicFramePr>
          <p:cNvPr id="17412" name="Object 4"/>
          <p:cNvGraphicFramePr>
            <a:graphicFrameLocks noChangeAspect="1"/>
          </p:cNvGraphicFramePr>
          <p:nvPr>
            <p:ph type="chart" idx="1"/>
          </p:nvPr>
        </p:nvGraphicFramePr>
        <p:xfrm>
          <a:off x="736662" y="1600200"/>
          <a:ext cx="8127875" cy="4525963"/>
        </p:xfrm>
        <a:graphic>
          <a:graphicData uri="http://schemas.openxmlformats.org/presentationml/2006/ole">
            <p:oleObj spid="_x0000_s17412" name="Chart" r:id="rId4" imgW="8210449" imgH="4572000" progId="MSGraph.Chart.8">
              <p:embed followColorScheme="full"/>
            </p:oleObj>
          </a:graphicData>
        </a:graphic>
      </p:graphicFrame>
      <p:sp>
        <p:nvSpPr>
          <p:cNvPr id="7" name="Slide Number Placeholder 5"/>
          <p:cNvSpPr>
            <a:spLocks noGrp="1"/>
          </p:cNvSpPr>
          <p:nvPr>
            <p:ph type="sldNum" sz="quarter" idx="12"/>
          </p:nvPr>
        </p:nvSpPr>
        <p:spPr/>
        <p:txBody>
          <a:bodyPr/>
          <a:lstStyle/>
          <a:p>
            <a:fld id="{FDB1EFEE-570C-43C8-9FEF-A442F9384110}" type="slidenum">
              <a:rPr lang="en-US"/>
              <a:pPr/>
              <a:t>13</a:t>
            </a:fld>
            <a:endParaRPr lang="en-US"/>
          </a:p>
        </p:txBody>
      </p:sp>
      <p:sp>
        <p:nvSpPr>
          <p:cNvPr id="17413" name="Text Box 5"/>
          <p:cNvSpPr txBox="1">
            <a:spLocks noChangeArrowheads="1"/>
          </p:cNvSpPr>
          <p:nvPr/>
        </p:nvSpPr>
        <p:spPr bwMode="auto">
          <a:xfrm>
            <a:off x="2133600" y="2057400"/>
            <a:ext cx="2971800" cy="457200"/>
          </a:xfrm>
          <a:prstGeom prst="rect">
            <a:avLst/>
          </a:prstGeom>
          <a:noFill/>
          <a:ln w="9525">
            <a:noFill/>
            <a:miter lim="800000"/>
            <a:headEnd/>
            <a:tailEnd/>
          </a:ln>
          <a:effectLst/>
        </p:spPr>
        <p:txBody>
          <a:bodyPr>
            <a:spAutoFit/>
          </a:bodyPr>
          <a:lstStyle/>
          <a:p>
            <a:pPr>
              <a:spcBef>
                <a:spcPct val="50000"/>
              </a:spcBef>
            </a:pPr>
            <a:r>
              <a:rPr lang="en-US" sz="2400">
                <a:latin typeface="Times New Roman" pitchFamily="18" charset="0"/>
              </a:rPr>
              <a:t>D</a:t>
            </a:r>
            <a:r>
              <a:rPr lang="en-US" sz="2400" baseline="-25000">
                <a:latin typeface="Times New Roman" pitchFamily="18" charset="0"/>
              </a:rPr>
              <a:t>1</a:t>
            </a:r>
            <a:r>
              <a:rPr lang="en-US" sz="2400">
                <a:latin typeface="Times New Roman" pitchFamily="18" charset="0"/>
              </a:rPr>
              <a:t> = $2; R = 20%</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609600" y="304800"/>
            <a:ext cx="8534400" cy="914400"/>
          </a:xfrm>
        </p:spPr>
        <p:txBody>
          <a:bodyPr>
            <a:normAutofit fontScale="90000"/>
          </a:bodyPr>
          <a:lstStyle/>
          <a:p>
            <a:r>
              <a:rPr lang="en-US"/>
              <a:t>Stock Price Sensitivity to Required Return, R</a:t>
            </a:r>
          </a:p>
        </p:txBody>
      </p:sp>
      <p:graphicFrame>
        <p:nvGraphicFramePr>
          <p:cNvPr id="6" name="Object 3"/>
          <p:cNvGraphicFramePr>
            <a:graphicFrameLocks noGrp="1" noChangeAspect="1"/>
          </p:cNvGraphicFramePr>
          <p:nvPr>
            <p:ph type="chart" idx="1"/>
          </p:nvPr>
        </p:nvGraphicFramePr>
        <p:xfrm>
          <a:off x="736662" y="1600200"/>
          <a:ext cx="8127875" cy="4525963"/>
        </p:xfrm>
        <a:graphic>
          <a:graphicData uri="http://schemas.openxmlformats.org/drawingml/2006/chart">
            <c:chart xmlns:c="http://schemas.openxmlformats.org/drawingml/2006/chart" xmlns:r="http://schemas.openxmlformats.org/officeDocument/2006/relationships" r:id="rId3"/>
          </a:graphicData>
        </a:graphic>
      </p:graphicFrame>
      <p:sp>
        <p:nvSpPr>
          <p:cNvPr id="7" name="Slide Number Placeholder 5"/>
          <p:cNvSpPr>
            <a:spLocks noGrp="1"/>
          </p:cNvSpPr>
          <p:nvPr>
            <p:ph type="sldNum" sz="quarter" idx="12"/>
          </p:nvPr>
        </p:nvSpPr>
        <p:spPr/>
        <p:txBody>
          <a:bodyPr/>
          <a:lstStyle/>
          <a:p>
            <a:fld id="{BADFFB34-16F6-4C62-9C3C-AF57793B1917}" type="slidenum">
              <a:rPr lang="en-US"/>
              <a:pPr/>
              <a:t>14</a:t>
            </a:fld>
            <a:endParaRPr lang="en-US"/>
          </a:p>
        </p:txBody>
      </p:sp>
      <p:sp>
        <p:nvSpPr>
          <p:cNvPr id="21508" name="Text Box 4"/>
          <p:cNvSpPr txBox="1">
            <a:spLocks noChangeArrowheads="1"/>
          </p:cNvSpPr>
          <p:nvPr/>
        </p:nvSpPr>
        <p:spPr bwMode="auto">
          <a:xfrm>
            <a:off x="2133600" y="2057400"/>
            <a:ext cx="2971800" cy="457200"/>
          </a:xfrm>
          <a:prstGeom prst="rect">
            <a:avLst/>
          </a:prstGeom>
          <a:noFill/>
          <a:ln w="9525">
            <a:noFill/>
            <a:miter lim="800000"/>
            <a:headEnd/>
            <a:tailEnd/>
          </a:ln>
          <a:effectLst/>
        </p:spPr>
        <p:txBody>
          <a:bodyPr>
            <a:spAutoFit/>
          </a:bodyPr>
          <a:lstStyle/>
          <a:p>
            <a:pPr>
              <a:spcBef>
                <a:spcPct val="50000"/>
              </a:spcBef>
            </a:pPr>
            <a:r>
              <a:rPr lang="en-US" sz="2400">
                <a:latin typeface="Times New Roman" pitchFamily="18" charset="0"/>
              </a:rPr>
              <a:t>D</a:t>
            </a:r>
            <a:r>
              <a:rPr lang="en-US" sz="2400" baseline="-25000">
                <a:latin typeface="Times New Roman" pitchFamily="18" charset="0"/>
              </a:rPr>
              <a:t>1</a:t>
            </a:r>
            <a:r>
              <a:rPr lang="en-US" sz="2400">
                <a:latin typeface="Times New Roman" pitchFamily="18" charset="0"/>
              </a:rPr>
              <a:t> = $2; g = 5%</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5" name="Rectangle 3"/>
          <p:cNvSpPr>
            <a:spLocks noGrp="1" noChangeArrowheads="1"/>
          </p:cNvSpPr>
          <p:nvPr>
            <p:ph idx="1"/>
          </p:nvPr>
        </p:nvSpPr>
        <p:spPr/>
        <p:txBody>
          <a:bodyPr/>
          <a:lstStyle/>
          <a:p>
            <a:r>
              <a:rPr lang="en-US" sz="2800" dirty="0"/>
              <a:t>Gordon Growth Company is expected to pay a dividend of $4 next period and dividends are expected to grow at 6% per year. The required return is 16%.</a:t>
            </a:r>
          </a:p>
          <a:p>
            <a:r>
              <a:rPr lang="en-US" sz="2800" dirty="0"/>
              <a:t>What is the current price</a:t>
            </a:r>
            <a:r>
              <a:rPr lang="en-US" sz="2800" dirty="0" smtClean="0"/>
              <a:t>?</a:t>
            </a:r>
            <a:endParaRPr lang="en-US" sz="2800" dirty="0"/>
          </a:p>
        </p:txBody>
      </p:sp>
      <p:sp>
        <p:nvSpPr>
          <p:cNvPr id="6" name="Slide Number Placeholder 5"/>
          <p:cNvSpPr>
            <a:spLocks noGrp="1"/>
          </p:cNvSpPr>
          <p:nvPr>
            <p:ph type="sldNum" sz="quarter" idx="12"/>
          </p:nvPr>
        </p:nvSpPr>
        <p:spPr/>
        <p:txBody>
          <a:bodyPr/>
          <a:lstStyle/>
          <a:p>
            <a:fld id="{E8120631-7A3C-4BB8-A1AB-92C4144267BA}" type="slidenum">
              <a:rPr lang="en-US"/>
              <a:pPr/>
              <a:t>15</a:t>
            </a:fld>
            <a:endParaRPr lang="en-US"/>
          </a:p>
        </p:txBody>
      </p:sp>
      <p:sp>
        <p:nvSpPr>
          <p:cNvPr id="23554" name="Rectangle 2"/>
          <p:cNvSpPr>
            <a:spLocks noGrp="1" noChangeArrowheads="1"/>
          </p:cNvSpPr>
          <p:nvPr>
            <p:ph type="title"/>
          </p:nvPr>
        </p:nvSpPr>
        <p:spPr>
          <a:xfrm>
            <a:off x="609600" y="228600"/>
            <a:ext cx="8534400" cy="914400"/>
          </a:xfrm>
        </p:spPr>
        <p:txBody>
          <a:bodyPr>
            <a:normAutofit fontScale="90000"/>
          </a:bodyPr>
          <a:lstStyle/>
          <a:p>
            <a:r>
              <a:rPr lang="en-US"/>
              <a:t>Example 8.3 Gordon Growth </a:t>
            </a:r>
            <a:br>
              <a:rPr lang="en-US"/>
            </a:br>
            <a:r>
              <a:rPr lang="en-US"/>
              <a:t>Company - I</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603" name="Rectangle 3"/>
          <p:cNvSpPr>
            <a:spLocks noGrp="1" noChangeArrowheads="1"/>
          </p:cNvSpPr>
          <p:nvPr>
            <p:ph idx="1"/>
          </p:nvPr>
        </p:nvSpPr>
        <p:spPr>
          <a:xfrm>
            <a:off x="815975" y="1793875"/>
            <a:ext cx="8020050" cy="4530725"/>
          </a:xfrm>
        </p:spPr>
        <p:txBody>
          <a:bodyPr/>
          <a:lstStyle/>
          <a:p>
            <a:pPr marL="566928" indent="-457200">
              <a:lnSpc>
                <a:spcPct val="90000"/>
              </a:lnSpc>
              <a:buFont typeface="+mj-lt"/>
              <a:buAutoNum type="arabicPeriod"/>
            </a:pPr>
            <a:r>
              <a:rPr lang="en-US" sz="2400" dirty="0"/>
              <a:t>What is the price expected to be in year 4?</a:t>
            </a:r>
          </a:p>
          <a:p>
            <a:pPr marL="566928" indent="-457200">
              <a:lnSpc>
                <a:spcPct val="90000"/>
              </a:lnSpc>
              <a:buFont typeface="+mj-lt"/>
              <a:buAutoNum type="arabicPeriod"/>
            </a:pPr>
            <a:r>
              <a:rPr lang="en-US" sz="2400" dirty="0" smtClean="0"/>
              <a:t>What </a:t>
            </a:r>
            <a:r>
              <a:rPr lang="en-US" sz="2400" dirty="0"/>
              <a:t>is the implied return given the change in price during the four year period</a:t>
            </a:r>
            <a:r>
              <a:rPr lang="en-US" sz="2400" dirty="0" smtClean="0"/>
              <a:t>?</a:t>
            </a:r>
            <a:endParaRPr lang="en-US" sz="2400" dirty="0"/>
          </a:p>
        </p:txBody>
      </p:sp>
      <p:sp>
        <p:nvSpPr>
          <p:cNvPr id="6" name="Slide Number Placeholder 5"/>
          <p:cNvSpPr>
            <a:spLocks noGrp="1"/>
          </p:cNvSpPr>
          <p:nvPr>
            <p:ph type="sldNum" sz="quarter" idx="12"/>
          </p:nvPr>
        </p:nvSpPr>
        <p:spPr/>
        <p:txBody>
          <a:bodyPr/>
          <a:lstStyle/>
          <a:p>
            <a:fld id="{FE181803-C918-4F66-AF6B-564F66875E5F}" type="slidenum">
              <a:rPr lang="en-US"/>
              <a:pPr/>
              <a:t>16</a:t>
            </a:fld>
            <a:endParaRPr lang="en-US"/>
          </a:p>
        </p:txBody>
      </p:sp>
      <p:sp>
        <p:nvSpPr>
          <p:cNvPr id="25602" name="Rectangle 2"/>
          <p:cNvSpPr>
            <a:spLocks noGrp="1" noChangeArrowheads="1"/>
          </p:cNvSpPr>
          <p:nvPr>
            <p:ph type="title"/>
          </p:nvPr>
        </p:nvSpPr>
        <p:spPr>
          <a:xfrm>
            <a:off x="609600" y="228600"/>
            <a:ext cx="8534400" cy="914400"/>
          </a:xfrm>
        </p:spPr>
        <p:txBody>
          <a:bodyPr>
            <a:normAutofit fontScale="90000"/>
          </a:bodyPr>
          <a:lstStyle/>
          <a:p>
            <a:r>
              <a:rPr lang="en-US"/>
              <a:t>Example 8.3 – Gordon Growth </a:t>
            </a:r>
            <a:br>
              <a:rPr lang="en-US"/>
            </a:br>
            <a:r>
              <a:rPr lang="en-US"/>
              <a:t>Company - II</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5603">
                                            <p:txEl>
                                              <p:pRg st="0" end="0"/>
                                            </p:txEl>
                                          </p:spTgt>
                                        </p:tgtEl>
                                        <p:attrNameLst>
                                          <p:attrName>style.visibility</p:attrName>
                                        </p:attrNameLst>
                                      </p:cBhvr>
                                      <p:to>
                                        <p:strVal val="visible"/>
                                      </p:to>
                                    </p:set>
                                    <p:anim calcmode="lin" valueType="num">
                                      <p:cBhvr additive="base">
                                        <p:cTn id="7" dur="500" fill="hold"/>
                                        <p:tgtEl>
                                          <p:spTgt spid="2560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5603">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5603">
                                            <p:txEl>
                                              <p:pRg st="0" end="0"/>
                                            </p:txEl>
                                          </p:spTgt>
                                        </p:tgtEl>
                                        <p:attrNameLst>
                                          <p:attrName>ppt_c</p:attrName>
                                        </p:attrNameLst>
                                      </p:cBhvr>
                                      <p:to>
                                        <a:schemeClr val="tx2"/>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5603">
                                            <p:txEl>
                                              <p:pRg st="1" end="1"/>
                                            </p:txEl>
                                          </p:spTgt>
                                        </p:tgtEl>
                                        <p:attrNameLst>
                                          <p:attrName>style.visibility</p:attrName>
                                        </p:attrNameLst>
                                      </p:cBhvr>
                                      <p:to>
                                        <p:strVal val="visible"/>
                                      </p:to>
                                    </p:set>
                                    <p:anim calcmode="lin" valueType="num">
                                      <p:cBhvr additive="base">
                                        <p:cTn id="13" dur="500" fill="hold"/>
                                        <p:tgtEl>
                                          <p:spTgt spid="2560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5603">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5603">
                                            <p:txEl>
                                              <p:pRg st="1" end="1"/>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3" grpId="0" build="p" bldLvl="2"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651" name="Rectangle 3"/>
          <p:cNvSpPr>
            <a:spLocks noGrp="1" noChangeArrowheads="1"/>
          </p:cNvSpPr>
          <p:nvPr>
            <p:ph idx="1"/>
          </p:nvPr>
        </p:nvSpPr>
        <p:spPr>
          <a:xfrm>
            <a:off x="815975" y="1717675"/>
            <a:ext cx="8020050" cy="4530725"/>
          </a:xfrm>
        </p:spPr>
        <p:txBody>
          <a:bodyPr/>
          <a:lstStyle/>
          <a:p>
            <a:r>
              <a:rPr lang="en-US" sz="2800"/>
              <a:t>Suppose a firm is expected to increase dividends by 20% in one year and by 15% in two years. After that dividends will increase at a rate of 5% per year indefinitely. If the last dividend was $1 and the required return is 20%, what is the price of the stock?</a:t>
            </a:r>
          </a:p>
          <a:p>
            <a:r>
              <a:rPr lang="en-US" sz="2800"/>
              <a:t>Remember that we have to find the PV of </a:t>
            </a:r>
            <a:r>
              <a:rPr lang="en-US" sz="2800" i="1" u="sng"/>
              <a:t>all</a:t>
            </a:r>
            <a:r>
              <a:rPr lang="en-US" sz="2800"/>
              <a:t> expected future dividends.</a:t>
            </a:r>
          </a:p>
        </p:txBody>
      </p:sp>
      <p:sp>
        <p:nvSpPr>
          <p:cNvPr id="6" name="Slide Number Placeholder 5"/>
          <p:cNvSpPr>
            <a:spLocks noGrp="1"/>
          </p:cNvSpPr>
          <p:nvPr>
            <p:ph type="sldNum" sz="quarter" idx="12"/>
          </p:nvPr>
        </p:nvSpPr>
        <p:spPr/>
        <p:txBody>
          <a:bodyPr/>
          <a:lstStyle/>
          <a:p>
            <a:fld id="{C3533959-04CE-4B43-8450-38F972D9F03A}" type="slidenum">
              <a:rPr lang="en-US"/>
              <a:pPr/>
              <a:t>17</a:t>
            </a:fld>
            <a:endParaRPr lang="en-US"/>
          </a:p>
        </p:txBody>
      </p:sp>
      <p:sp>
        <p:nvSpPr>
          <p:cNvPr id="27650" name="Rectangle 2"/>
          <p:cNvSpPr>
            <a:spLocks noGrp="1" noChangeArrowheads="1"/>
          </p:cNvSpPr>
          <p:nvPr>
            <p:ph type="title"/>
          </p:nvPr>
        </p:nvSpPr>
        <p:spPr/>
        <p:txBody>
          <a:bodyPr>
            <a:normAutofit fontScale="90000"/>
          </a:bodyPr>
          <a:lstStyle/>
          <a:p>
            <a:r>
              <a:rPr lang="en-US"/>
              <a:t>Nonconstant Growth Problem Statement</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23" name="Rectangle 3"/>
          <p:cNvSpPr>
            <a:spLocks noGrp="1" noChangeArrowheads="1"/>
          </p:cNvSpPr>
          <p:nvPr>
            <p:ph idx="1"/>
          </p:nvPr>
        </p:nvSpPr>
        <p:spPr>
          <a:xfrm>
            <a:off x="815975" y="1447800"/>
            <a:ext cx="8020050" cy="4530725"/>
          </a:xfrm>
        </p:spPr>
        <p:txBody>
          <a:bodyPr/>
          <a:lstStyle/>
          <a:p>
            <a:r>
              <a:rPr lang="en-US"/>
              <a:t>What is the value of a stock that is expected to pay a constant dividend of $2 per year if the required return is 15%?</a:t>
            </a:r>
          </a:p>
          <a:p>
            <a:r>
              <a:rPr lang="en-US"/>
              <a:t>What if the company starts increasing dividends by 3% per year, beginning with the next dividend? The required return stays at 15%.</a:t>
            </a:r>
          </a:p>
        </p:txBody>
      </p:sp>
      <p:sp>
        <p:nvSpPr>
          <p:cNvPr id="6" name="Slide Number Placeholder 5"/>
          <p:cNvSpPr>
            <a:spLocks noGrp="1"/>
          </p:cNvSpPr>
          <p:nvPr>
            <p:ph type="sldNum" sz="quarter" idx="12"/>
          </p:nvPr>
        </p:nvSpPr>
        <p:spPr/>
        <p:txBody>
          <a:bodyPr/>
          <a:lstStyle/>
          <a:p>
            <a:fld id="{8DA55E88-E410-46B1-80F3-058BCEC92B6B}" type="slidenum">
              <a:rPr lang="en-US"/>
              <a:pPr/>
              <a:t>18</a:t>
            </a:fld>
            <a:endParaRPr lang="en-US"/>
          </a:p>
        </p:txBody>
      </p:sp>
      <p:sp>
        <p:nvSpPr>
          <p:cNvPr id="30722" name="Rectangle 2"/>
          <p:cNvSpPr>
            <a:spLocks noGrp="1" noChangeArrowheads="1"/>
          </p:cNvSpPr>
          <p:nvPr>
            <p:ph type="title"/>
          </p:nvPr>
        </p:nvSpPr>
        <p:spPr/>
        <p:txBody>
          <a:bodyPr/>
          <a:lstStyle/>
          <a:p>
            <a:r>
              <a:rPr lang="en-US"/>
              <a:t>Quick Quiz – Part I</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0723">
                                            <p:txEl>
                                              <p:pRg st="0" end="0"/>
                                            </p:txEl>
                                          </p:spTgt>
                                        </p:tgtEl>
                                        <p:attrNameLst>
                                          <p:attrName>style.visibility</p:attrName>
                                        </p:attrNameLst>
                                      </p:cBhvr>
                                      <p:to>
                                        <p:strVal val="visible"/>
                                      </p:to>
                                    </p:set>
                                    <p:anim calcmode="lin" valueType="num">
                                      <p:cBhvr additive="base">
                                        <p:cTn id="7" dur="500" fill="hold"/>
                                        <p:tgtEl>
                                          <p:spTgt spid="3072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0723">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0723">
                                            <p:txEl>
                                              <p:pRg st="0" end="0"/>
                                            </p:txEl>
                                          </p:spTgt>
                                        </p:tgtEl>
                                        <p:attrNameLst>
                                          <p:attrName>ppt_c</p:attrName>
                                        </p:attrNameLst>
                                      </p:cBhvr>
                                      <p:to>
                                        <a:schemeClr val="tx2"/>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0723">
                                            <p:txEl>
                                              <p:pRg st="1" end="1"/>
                                            </p:txEl>
                                          </p:spTgt>
                                        </p:tgtEl>
                                        <p:attrNameLst>
                                          <p:attrName>style.visibility</p:attrName>
                                        </p:attrNameLst>
                                      </p:cBhvr>
                                      <p:to>
                                        <p:strVal val="visible"/>
                                      </p:to>
                                    </p:set>
                                    <p:anim calcmode="lin" valueType="num">
                                      <p:cBhvr additive="base">
                                        <p:cTn id="13" dur="500" fill="hold"/>
                                        <p:tgtEl>
                                          <p:spTgt spid="3072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0723">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0723">
                                            <p:txEl>
                                              <p:pRg st="1" end="1"/>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3" grpId="0" build="p"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While we value the bonds assuming ½, 1 years time difference between coupon payments, in reality the bond is traded every day. </a:t>
            </a:r>
          </a:p>
          <a:p>
            <a:r>
              <a:rPr lang="en-US" dirty="0" smtClean="0"/>
              <a:t>Assume a perpetuity that pays an annual coupon C with a required return of R. Show a graph that illustrates how the price of the perpetuity changes over time.</a:t>
            </a:r>
            <a:endParaRPr lang="en-US" dirty="0"/>
          </a:p>
        </p:txBody>
      </p:sp>
      <p:sp>
        <p:nvSpPr>
          <p:cNvPr id="3" name="Slide Number Placeholder 2"/>
          <p:cNvSpPr>
            <a:spLocks noGrp="1"/>
          </p:cNvSpPr>
          <p:nvPr>
            <p:ph type="sldNum" sz="quarter" idx="12"/>
          </p:nvPr>
        </p:nvSpPr>
        <p:spPr/>
        <p:txBody>
          <a:bodyPr/>
          <a:lstStyle/>
          <a:p>
            <a:fld id="{BC966791-1735-4F2D-B987-46F960F9AF49}" type="slidenum">
              <a:rPr lang="en-US" smtClean="0"/>
              <a:pPr/>
              <a:t>1</a:t>
            </a:fld>
            <a:endParaRPr lang="en-US"/>
          </a:p>
        </p:txBody>
      </p:sp>
      <p:sp>
        <p:nvSpPr>
          <p:cNvPr id="4" name="Title 3"/>
          <p:cNvSpPr>
            <a:spLocks noGrp="1"/>
          </p:cNvSpPr>
          <p:nvPr>
            <p:ph type="title"/>
          </p:nvPr>
        </p:nvSpPr>
        <p:spPr/>
        <p:txBody>
          <a:bodyPr>
            <a:normAutofit fontScale="90000"/>
          </a:bodyPr>
          <a:lstStyle/>
          <a:p>
            <a:r>
              <a:rPr lang="en-US" dirty="0" smtClean="0"/>
              <a:t>Discrete versus continuous time.</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819" name="Rectangle 3"/>
          <p:cNvSpPr>
            <a:spLocks noGrp="1" noChangeArrowheads="1"/>
          </p:cNvSpPr>
          <p:nvPr>
            <p:ph idx="1"/>
          </p:nvPr>
        </p:nvSpPr>
        <p:spPr>
          <a:xfrm>
            <a:off x="815975" y="1793875"/>
            <a:ext cx="8020050" cy="4530725"/>
          </a:xfrm>
        </p:spPr>
        <p:txBody>
          <a:bodyPr/>
          <a:lstStyle/>
          <a:p>
            <a:r>
              <a:rPr lang="en-US" sz="2800" dirty="0"/>
              <a:t>Suppose a firm’s stock is selling for $10.50. They just paid a $1 dividend and dividends are expected to grow at 5% per year. What is the required return?</a:t>
            </a:r>
          </a:p>
          <a:p>
            <a:r>
              <a:rPr lang="en-US" sz="2800" dirty="0" smtClean="0"/>
              <a:t>What </a:t>
            </a:r>
            <a:r>
              <a:rPr lang="en-US" sz="2800" dirty="0"/>
              <a:t>is the dividend yield?</a:t>
            </a:r>
          </a:p>
          <a:p>
            <a:r>
              <a:rPr lang="en-US" sz="2800" dirty="0" smtClean="0"/>
              <a:t>What </a:t>
            </a:r>
            <a:r>
              <a:rPr lang="en-US" sz="2800" dirty="0"/>
              <a:t>is the capital gains yield</a:t>
            </a:r>
            <a:r>
              <a:rPr lang="en-US" sz="2800" dirty="0" smtClean="0"/>
              <a:t>?</a:t>
            </a:r>
            <a:endParaRPr lang="en-US" sz="2800" dirty="0"/>
          </a:p>
        </p:txBody>
      </p:sp>
      <p:sp>
        <p:nvSpPr>
          <p:cNvPr id="6" name="Slide Number Placeholder 5"/>
          <p:cNvSpPr>
            <a:spLocks noGrp="1"/>
          </p:cNvSpPr>
          <p:nvPr>
            <p:ph type="sldNum" sz="quarter" idx="12"/>
          </p:nvPr>
        </p:nvSpPr>
        <p:spPr/>
        <p:txBody>
          <a:bodyPr/>
          <a:lstStyle/>
          <a:p>
            <a:fld id="{6B413286-890B-4567-8BB9-5C927FE3AFDF}" type="slidenum">
              <a:rPr lang="en-US"/>
              <a:pPr/>
              <a:t>19</a:t>
            </a:fld>
            <a:endParaRPr lang="en-US"/>
          </a:p>
        </p:txBody>
      </p:sp>
      <p:sp>
        <p:nvSpPr>
          <p:cNvPr id="34818" name="Rectangle 2"/>
          <p:cNvSpPr>
            <a:spLocks noGrp="1" noChangeArrowheads="1"/>
          </p:cNvSpPr>
          <p:nvPr>
            <p:ph type="title"/>
          </p:nvPr>
        </p:nvSpPr>
        <p:spPr/>
        <p:txBody>
          <a:bodyPr>
            <a:normAutofit fontScale="90000"/>
          </a:bodyPr>
          <a:lstStyle/>
          <a:p>
            <a:r>
              <a:rPr lang="en-US"/>
              <a:t>Finding the Required Return - Example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4819">
                                            <p:txEl>
                                              <p:pRg st="0" end="0"/>
                                            </p:txEl>
                                          </p:spTgt>
                                        </p:tgtEl>
                                        <p:attrNameLst>
                                          <p:attrName>style.visibility</p:attrName>
                                        </p:attrNameLst>
                                      </p:cBhvr>
                                      <p:to>
                                        <p:strVal val="visible"/>
                                      </p:to>
                                    </p:set>
                                    <p:anim calcmode="lin" valueType="num">
                                      <p:cBhvr additive="base">
                                        <p:cTn id="7" dur="500" fill="hold"/>
                                        <p:tgtEl>
                                          <p:spTgt spid="3481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4819">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4819">
                                            <p:txEl>
                                              <p:pRg st="0" end="0"/>
                                            </p:txEl>
                                          </p:spTgt>
                                        </p:tgtEl>
                                        <p:attrNameLst>
                                          <p:attrName>ppt_c</p:attrName>
                                        </p:attrNameLst>
                                      </p:cBhvr>
                                      <p:to>
                                        <a:schemeClr val="tx2"/>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4819">
                                            <p:txEl>
                                              <p:pRg st="1" end="1"/>
                                            </p:txEl>
                                          </p:spTgt>
                                        </p:tgtEl>
                                        <p:attrNameLst>
                                          <p:attrName>style.visibility</p:attrName>
                                        </p:attrNameLst>
                                      </p:cBhvr>
                                      <p:to>
                                        <p:strVal val="visible"/>
                                      </p:to>
                                    </p:set>
                                    <p:anim calcmode="lin" valueType="num">
                                      <p:cBhvr additive="base">
                                        <p:cTn id="13" dur="500" fill="hold"/>
                                        <p:tgtEl>
                                          <p:spTgt spid="3481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4819">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4819">
                                            <p:txEl>
                                              <p:pRg st="1" end="1"/>
                                            </p:txEl>
                                          </p:spTgt>
                                        </p:tgtEl>
                                        <p:attrNameLst>
                                          <p:attrName>ppt_c</p:attrName>
                                        </p:attrNameLst>
                                      </p:cBhvr>
                                      <p:to>
                                        <a:schemeClr val="tx2"/>
                                      </p:to>
                                    </p:animClr>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4819">
                                            <p:txEl>
                                              <p:pRg st="2" end="2"/>
                                            </p:txEl>
                                          </p:spTgt>
                                        </p:tgtEl>
                                        <p:attrNameLst>
                                          <p:attrName>style.visibility</p:attrName>
                                        </p:attrNameLst>
                                      </p:cBhvr>
                                      <p:to>
                                        <p:strVal val="visible"/>
                                      </p:to>
                                    </p:set>
                                    <p:anim calcmode="lin" valueType="num">
                                      <p:cBhvr additive="base">
                                        <p:cTn id="19" dur="500" fill="hold"/>
                                        <p:tgtEl>
                                          <p:spTgt spid="34819">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4819">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4819">
                                            <p:txEl>
                                              <p:pRg st="2" end="2"/>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9" grpId="0" build="p" bldLvl="2"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DE55F30B-FA18-42E9-9194-E2EE4F7845B2}" type="slidenum">
              <a:rPr lang="en-US"/>
              <a:pPr/>
              <a:t>20</a:t>
            </a:fld>
            <a:endParaRPr lang="en-US"/>
          </a:p>
        </p:txBody>
      </p:sp>
      <p:sp>
        <p:nvSpPr>
          <p:cNvPr id="35842" name="Rectangle 2"/>
          <p:cNvSpPr>
            <a:spLocks noGrp="1" noChangeArrowheads="1"/>
          </p:cNvSpPr>
          <p:nvPr>
            <p:ph type="title"/>
          </p:nvPr>
        </p:nvSpPr>
        <p:spPr/>
        <p:txBody>
          <a:bodyPr>
            <a:normAutofit fontScale="90000"/>
          </a:bodyPr>
          <a:lstStyle/>
          <a:p>
            <a:r>
              <a:rPr lang="en-US" sz="3800"/>
              <a:t>Table 8.1 - Summary of Stock Valuation</a:t>
            </a:r>
          </a:p>
        </p:txBody>
      </p:sp>
      <p:pic>
        <p:nvPicPr>
          <p:cNvPr id="35848" name="Picture 8" descr="ros91585_tb0801"/>
          <p:cNvPicPr>
            <a:picLocks noChangeAspect="1" noChangeArrowheads="1"/>
          </p:cNvPicPr>
          <p:nvPr/>
        </p:nvPicPr>
        <p:blipFill>
          <a:blip r:embed="rId2" cstate="print"/>
          <a:srcRect l="30011"/>
          <a:stretch>
            <a:fillRect/>
          </a:stretch>
        </p:blipFill>
        <p:spPr bwMode="auto">
          <a:xfrm>
            <a:off x="1752600" y="1246188"/>
            <a:ext cx="6096000" cy="5383212"/>
          </a:xfrm>
          <a:prstGeom prst="rect">
            <a:avLst/>
          </a:prstGeom>
          <a:noFill/>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6867" name="Rectangle 3"/>
          <p:cNvSpPr>
            <a:spLocks noGrp="1" noChangeArrowheads="1"/>
          </p:cNvSpPr>
          <p:nvPr>
            <p:ph idx="1"/>
          </p:nvPr>
        </p:nvSpPr>
        <p:spPr>
          <a:xfrm>
            <a:off x="815975" y="1371600"/>
            <a:ext cx="8020050" cy="4530725"/>
          </a:xfrm>
        </p:spPr>
        <p:txBody>
          <a:bodyPr/>
          <a:lstStyle/>
          <a:p>
            <a:r>
              <a:rPr lang="en-US" sz="2800"/>
              <a:t>Voting Rights</a:t>
            </a:r>
          </a:p>
          <a:p>
            <a:r>
              <a:rPr lang="en-US" sz="2800"/>
              <a:t>Proxy voting</a:t>
            </a:r>
          </a:p>
          <a:p>
            <a:r>
              <a:rPr lang="en-US" sz="2800"/>
              <a:t>Classes of stock</a:t>
            </a:r>
          </a:p>
          <a:p>
            <a:r>
              <a:rPr lang="en-US" sz="2800"/>
              <a:t>Other Rights</a:t>
            </a:r>
          </a:p>
          <a:p>
            <a:pPr lvl="1"/>
            <a:r>
              <a:rPr lang="en-US" sz="2400"/>
              <a:t>Share proportionally in declared dividends</a:t>
            </a:r>
          </a:p>
          <a:p>
            <a:pPr lvl="1"/>
            <a:r>
              <a:rPr lang="en-US" sz="2400"/>
              <a:t>Share proportionally in remaining assets during liquidation</a:t>
            </a:r>
          </a:p>
          <a:p>
            <a:pPr lvl="1"/>
            <a:r>
              <a:rPr lang="en-US" sz="2400"/>
              <a:t>Preemptive right – first shot at new stock issue to maintain proportional ownership if desired</a:t>
            </a:r>
          </a:p>
        </p:txBody>
      </p:sp>
      <p:sp>
        <p:nvSpPr>
          <p:cNvPr id="6" name="Slide Number Placeholder 5"/>
          <p:cNvSpPr>
            <a:spLocks noGrp="1"/>
          </p:cNvSpPr>
          <p:nvPr>
            <p:ph type="sldNum" sz="quarter" idx="12"/>
          </p:nvPr>
        </p:nvSpPr>
        <p:spPr/>
        <p:txBody>
          <a:bodyPr/>
          <a:lstStyle/>
          <a:p>
            <a:fld id="{F5269F30-3E64-46CB-9A3A-18B0B0AB7457}" type="slidenum">
              <a:rPr lang="en-US"/>
              <a:pPr/>
              <a:t>21</a:t>
            </a:fld>
            <a:endParaRPr lang="en-US"/>
          </a:p>
        </p:txBody>
      </p:sp>
      <p:sp>
        <p:nvSpPr>
          <p:cNvPr id="36866" name="Rectangle 2"/>
          <p:cNvSpPr>
            <a:spLocks noGrp="1" noChangeArrowheads="1"/>
          </p:cNvSpPr>
          <p:nvPr>
            <p:ph type="title"/>
          </p:nvPr>
        </p:nvSpPr>
        <p:spPr/>
        <p:txBody>
          <a:bodyPr/>
          <a:lstStyle/>
          <a:p>
            <a:r>
              <a:rPr lang="en-US"/>
              <a:t>Features of Common Stock</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6867">
                                            <p:txEl>
                                              <p:pRg st="0" end="0"/>
                                            </p:txEl>
                                          </p:spTgt>
                                        </p:tgtEl>
                                        <p:attrNameLst>
                                          <p:attrName>style.visibility</p:attrName>
                                        </p:attrNameLst>
                                      </p:cBhvr>
                                      <p:to>
                                        <p:strVal val="visible"/>
                                      </p:to>
                                    </p:set>
                                    <p:anim calcmode="lin" valueType="num">
                                      <p:cBhvr additive="base">
                                        <p:cTn id="7" dur="500" fill="hold"/>
                                        <p:tgtEl>
                                          <p:spTgt spid="3686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6867">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6867">
                                            <p:txEl>
                                              <p:pRg st="0" end="0"/>
                                            </p:txEl>
                                          </p:spTgt>
                                        </p:tgtEl>
                                        <p:attrNameLst>
                                          <p:attrName>ppt_c</p:attrName>
                                        </p:attrNameLst>
                                      </p:cBhvr>
                                      <p:to>
                                        <a:schemeClr val="tx2"/>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6867">
                                            <p:txEl>
                                              <p:pRg st="1" end="1"/>
                                            </p:txEl>
                                          </p:spTgt>
                                        </p:tgtEl>
                                        <p:attrNameLst>
                                          <p:attrName>style.visibility</p:attrName>
                                        </p:attrNameLst>
                                      </p:cBhvr>
                                      <p:to>
                                        <p:strVal val="visible"/>
                                      </p:to>
                                    </p:set>
                                    <p:anim calcmode="lin" valueType="num">
                                      <p:cBhvr additive="base">
                                        <p:cTn id="13" dur="500" fill="hold"/>
                                        <p:tgtEl>
                                          <p:spTgt spid="3686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6867">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6867">
                                            <p:txEl>
                                              <p:pRg st="1" end="1"/>
                                            </p:txEl>
                                          </p:spTgt>
                                        </p:tgtEl>
                                        <p:attrNameLst>
                                          <p:attrName>ppt_c</p:attrName>
                                        </p:attrNameLst>
                                      </p:cBhvr>
                                      <p:to>
                                        <a:schemeClr val="tx2"/>
                                      </p:to>
                                    </p:animClr>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6867">
                                            <p:txEl>
                                              <p:pRg st="2" end="2"/>
                                            </p:txEl>
                                          </p:spTgt>
                                        </p:tgtEl>
                                        <p:attrNameLst>
                                          <p:attrName>style.visibility</p:attrName>
                                        </p:attrNameLst>
                                      </p:cBhvr>
                                      <p:to>
                                        <p:strVal val="visible"/>
                                      </p:to>
                                    </p:set>
                                    <p:anim calcmode="lin" valueType="num">
                                      <p:cBhvr additive="base">
                                        <p:cTn id="19" dur="500" fill="hold"/>
                                        <p:tgtEl>
                                          <p:spTgt spid="36867">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6867">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6867">
                                            <p:txEl>
                                              <p:pRg st="2" end="2"/>
                                            </p:txEl>
                                          </p:spTgt>
                                        </p:tgtEl>
                                        <p:attrNameLst>
                                          <p:attrName>ppt_c</p:attrName>
                                        </p:attrNameLst>
                                      </p:cBhvr>
                                      <p:to>
                                        <a:schemeClr val="tx2"/>
                                      </p:to>
                                    </p:animClr>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6867">
                                            <p:txEl>
                                              <p:pRg st="3" end="3"/>
                                            </p:txEl>
                                          </p:spTgt>
                                        </p:tgtEl>
                                        <p:attrNameLst>
                                          <p:attrName>style.visibility</p:attrName>
                                        </p:attrNameLst>
                                      </p:cBhvr>
                                      <p:to>
                                        <p:strVal val="visible"/>
                                      </p:to>
                                    </p:set>
                                    <p:anim calcmode="lin" valueType="num">
                                      <p:cBhvr additive="base">
                                        <p:cTn id="25" dur="500" fill="hold"/>
                                        <p:tgtEl>
                                          <p:spTgt spid="36867">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6867">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6867">
                                            <p:txEl>
                                              <p:pRg st="3" end="3"/>
                                            </p:txEl>
                                          </p:spTgt>
                                        </p:tgtEl>
                                        <p:attrNameLst>
                                          <p:attrName>ppt_c</p:attrName>
                                        </p:attrNameLst>
                                      </p:cBhvr>
                                      <p:to>
                                        <a:schemeClr val="tx2"/>
                                      </p:to>
                                    </p:animClr>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36867">
                                            <p:txEl>
                                              <p:pRg st="4" end="4"/>
                                            </p:txEl>
                                          </p:spTgt>
                                        </p:tgtEl>
                                        <p:attrNameLst>
                                          <p:attrName>style.visibility</p:attrName>
                                        </p:attrNameLst>
                                      </p:cBhvr>
                                      <p:to>
                                        <p:strVal val="visible"/>
                                      </p:to>
                                    </p:set>
                                    <p:anim calcmode="lin" valueType="num">
                                      <p:cBhvr additive="base">
                                        <p:cTn id="31" dur="500" fill="hold"/>
                                        <p:tgtEl>
                                          <p:spTgt spid="36867">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6867">
                                            <p:txEl>
                                              <p:pRg st="4" end="4"/>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6867">
                                            <p:txEl>
                                              <p:pRg st="4" end="4"/>
                                            </p:txEl>
                                          </p:spTgt>
                                        </p:tgtEl>
                                        <p:attrNameLst>
                                          <p:attrName>ppt_c</p:attrName>
                                        </p:attrNameLst>
                                      </p:cBhvr>
                                      <p:to>
                                        <a:schemeClr val="tx2"/>
                                      </p:to>
                                    </p:animClr>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36867">
                                            <p:txEl>
                                              <p:pRg st="5" end="5"/>
                                            </p:txEl>
                                          </p:spTgt>
                                        </p:tgtEl>
                                        <p:attrNameLst>
                                          <p:attrName>style.visibility</p:attrName>
                                        </p:attrNameLst>
                                      </p:cBhvr>
                                      <p:to>
                                        <p:strVal val="visible"/>
                                      </p:to>
                                    </p:set>
                                    <p:anim calcmode="lin" valueType="num">
                                      <p:cBhvr additive="base">
                                        <p:cTn id="37" dur="500" fill="hold"/>
                                        <p:tgtEl>
                                          <p:spTgt spid="36867">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36867">
                                            <p:txEl>
                                              <p:pRg st="5" end="5"/>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6867">
                                            <p:txEl>
                                              <p:pRg st="5" end="5"/>
                                            </p:txEl>
                                          </p:spTgt>
                                        </p:tgtEl>
                                        <p:attrNameLst>
                                          <p:attrName>ppt_c</p:attrName>
                                        </p:attrNameLst>
                                      </p:cBhvr>
                                      <p:to>
                                        <a:schemeClr val="tx2"/>
                                      </p:to>
                                    </p:animClr>
                                  </p:sub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36867">
                                            <p:txEl>
                                              <p:pRg st="6" end="6"/>
                                            </p:txEl>
                                          </p:spTgt>
                                        </p:tgtEl>
                                        <p:attrNameLst>
                                          <p:attrName>style.visibility</p:attrName>
                                        </p:attrNameLst>
                                      </p:cBhvr>
                                      <p:to>
                                        <p:strVal val="visible"/>
                                      </p:to>
                                    </p:set>
                                    <p:anim calcmode="lin" valueType="num">
                                      <p:cBhvr additive="base">
                                        <p:cTn id="43" dur="500" fill="hold"/>
                                        <p:tgtEl>
                                          <p:spTgt spid="36867">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36867">
                                            <p:txEl>
                                              <p:pRg st="6" end="6"/>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6867">
                                            <p:txEl>
                                              <p:pRg st="6" end="6"/>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7" grpId="0" build="p" bldLvl="2"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8915" name="Rectangle 3"/>
          <p:cNvSpPr>
            <a:spLocks noGrp="1" noChangeArrowheads="1"/>
          </p:cNvSpPr>
          <p:nvPr>
            <p:ph idx="1"/>
          </p:nvPr>
        </p:nvSpPr>
        <p:spPr>
          <a:xfrm>
            <a:off x="815975" y="1371600"/>
            <a:ext cx="8020050" cy="4530725"/>
          </a:xfrm>
        </p:spPr>
        <p:txBody>
          <a:bodyPr/>
          <a:lstStyle/>
          <a:p>
            <a:pPr>
              <a:lnSpc>
                <a:spcPct val="90000"/>
              </a:lnSpc>
            </a:pPr>
            <a:r>
              <a:rPr lang="en-US" sz="2400" dirty="0"/>
              <a:t>Dividends are not a liability of the firm until a dividend has been declared by the Board</a:t>
            </a:r>
          </a:p>
          <a:p>
            <a:pPr>
              <a:lnSpc>
                <a:spcPct val="90000"/>
              </a:lnSpc>
            </a:pPr>
            <a:r>
              <a:rPr lang="en-US" sz="2400" dirty="0"/>
              <a:t>Consequently, a firm cannot go bankrupt for not declaring dividends</a:t>
            </a:r>
          </a:p>
          <a:p>
            <a:pPr>
              <a:lnSpc>
                <a:spcPct val="90000"/>
              </a:lnSpc>
            </a:pPr>
            <a:r>
              <a:rPr lang="en-US" sz="2400" dirty="0"/>
              <a:t>Dividends and Taxes</a:t>
            </a:r>
          </a:p>
          <a:p>
            <a:pPr lvl="1">
              <a:lnSpc>
                <a:spcPct val="90000"/>
              </a:lnSpc>
            </a:pPr>
            <a:r>
              <a:rPr lang="en-US" sz="2200" dirty="0"/>
              <a:t>Dividend payments are not considered a business expense; therefore, they are not tax deductible</a:t>
            </a:r>
          </a:p>
          <a:p>
            <a:pPr lvl="1">
              <a:lnSpc>
                <a:spcPct val="90000"/>
              </a:lnSpc>
            </a:pPr>
            <a:r>
              <a:rPr lang="en-US" sz="2200" dirty="0"/>
              <a:t>The taxation of dividends received by individuals depends on the holding </a:t>
            </a:r>
            <a:r>
              <a:rPr lang="en-US" sz="2200" dirty="0" smtClean="0"/>
              <a:t>period and specific country rules.</a:t>
            </a:r>
            <a:endParaRPr lang="en-US" sz="2200" dirty="0"/>
          </a:p>
        </p:txBody>
      </p:sp>
      <p:sp>
        <p:nvSpPr>
          <p:cNvPr id="6" name="Slide Number Placeholder 5"/>
          <p:cNvSpPr>
            <a:spLocks noGrp="1"/>
          </p:cNvSpPr>
          <p:nvPr>
            <p:ph type="sldNum" sz="quarter" idx="12"/>
          </p:nvPr>
        </p:nvSpPr>
        <p:spPr/>
        <p:txBody>
          <a:bodyPr/>
          <a:lstStyle/>
          <a:p>
            <a:fld id="{904BF55F-9C02-4724-BEBB-CA3987128E3E}" type="slidenum">
              <a:rPr lang="en-US"/>
              <a:pPr/>
              <a:t>22</a:t>
            </a:fld>
            <a:endParaRPr lang="en-US"/>
          </a:p>
        </p:txBody>
      </p:sp>
      <p:sp>
        <p:nvSpPr>
          <p:cNvPr id="38914" name="Rectangle 2"/>
          <p:cNvSpPr>
            <a:spLocks noGrp="1" noChangeArrowheads="1"/>
          </p:cNvSpPr>
          <p:nvPr>
            <p:ph type="title"/>
          </p:nvPr>
        </p:nvSpPr>
        <p:spPr/>
        <p:txBody>
          <a:bodyPr/>
          <a:lstStyle/>
          <a:p>
            <a:r>
              <a:rPr lang="en-US"/>
              <a:t>Dividend Characteristics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8915">
                                            <p:txEl>
                                              <p:pRg st="0" end="0"/>
                                            </p:txEl>
                                          </p:spTgt>
                                        </p:tgtEl>
                                        <p:attrNameLst>
                                          <p:attrName>style.visibility</p:attrName>
                                        </p:attrNameLst>
                                      </p:cBhvr>
                                      <p:to>
                                        <p:strVal val="visible"/>
                                      </p:to>
                                    </p:set>
                                    <p:anim calcmode="lin" valueType="num">
                                      <p:cBhvr additive="base">
                                        <p:cTn id="7" dur="500" fill="hold"/>
                                        <p:tgtEl>
                                          <p:spTgt spid="3891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8915">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8915">
                                            <p:txEl>
                                              <p:pRg st="0" end="0"/>
                                            </p:txEl>
                                          </p:spTgt>
                                        </p:tgtEl>
                                        <p:attrNameLst>
                                          <p:attrName>ppt_c</p:attrName>
                                        </p:attrNameLst>
                                      </p:cBhvr>
                                      <p:to>
                                        <a:schemeClr val="tx2"/>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8915">
                                            <p:txEl>
                                              <p:pRg st="1" end="1"/>
                                            </p:txEl>
                                          </p:spTgt>
                                        </p:tgtEl>
                                        <p:attrNameLst>
                                          <p:attrName>style.visibility</p:attrName>
                                        </p:attrNameLst>
                                      </p:cBhvr>
                                      <p:to>
                                        <p:strVal val="visible"/>
                                      </p:to>
                                    </p:set>
                                    <p:anim calcmode="lin" valueType="num">
                                      <p:cBhvr additive="base">
                                        <p:cTn id="13" dur="500" fill="hold"/>
                                        <p:tgtEl>
                                          <p:spTgt spid="3891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8915">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8915">
                                            <p:txEl>
                                              <p:pRg st="1" end="1"/>
                                            </p:txEl>
                                          </p:spTgt>
                                        </p:tgtEl>
                                        <p:attrNameLst>
                                          <p:attrName>ppt_c</p:attrName>
                                        </p:attrNameLst>
                                      </p:cBhvr>
                                      <p:to>
                                        <a:schemeClr val="tx2"/>
                                      </p:to>
                                    </p:animClr>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8915">
                                            <p:txEl>
                                              <p:pRg st="2" end="2"/>
                                            </p:txEl>
                                          </p:spTgt>
                                        </p:tgtEl>
                                        <p:attrNameLst>
                                          <p:attrName>style.visibility</p:attrName>
                                        </p:attrNameLst>
                                      </p:cBhvr>
                                      <p:to>
                                        <p:strVal val="visible"/>
                                      </p:to>
                                    </p:set>
                                    <p:anim calcmode="lin" valueType="num">
                                      <p:cBhvr additive="base">
                                        <p:cTn id="19" dur="500" fill="hold"/>
                                        <p:tgtEl>
                                          <p:spTgt spid="3891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8915">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8915">
                                            <p:txEl>
                                              <p:pRg st="2" end="2"/>
                                            </p:txEl>
                                          </p:spTgt>
                                        </p:tgtEl>
                                        <p:attrNameLst>
                                          <p:attrName>ppt_c</p:attrName>
                                        </p:attrNameLst>
                                      </p:cBhvr>
                                      <p:to>
                                        <a:schemeClr val="tx2"/>
                                      </p:to>
                                    </p:animClr>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8915">
                                            <p:txEl>
                                              <p:pRg st="3" end="3"/>
                                            </p:txEl>
                                          </p:spTgt>
                                        </p:tgtEl>
                                        <p:attrNameLst>
                                          <p:attrName>style.visibility</p:attrName>
                                        </p:attrNameLst>
                                      </p:cBhvr>
                                      <p:to>
                                        <p:strVal val="visible"/>
                                      </p:to>
                                    </p:set>
                                    <p:anim calcmode="lin" valueType="num">
                                      <p:cBhvr additive="base">
                                        <p:cTn id="25" dur="500" fill="hold"/>
                                        <p:tgtEl>
                                          <p:spTgt spid="38915">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8915">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8915">
                                            <p:txEl>
                                              <p:pRg st="3" end="3"/>
                                            </p:txEl>
                                          </p:spTgt>
                                        </p:tgtEl>
                                        <p:attrNameLst>
                                          <p:attrName>ppt_c</p:attrName>
                                        </p:attrNameLst>
                                      </p:cBhvr>
                                      <p:to>
                                        <a:schemeClr val="tx2"/>
                                      </p:to>
                                    </p:animClr>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38915">
                                            <p:txEl>
                                              <p:pRg st="4" end="4"/>
                                            </p:txEl>
                                          </p:spTgt>
                                        </p:tgtEl>
                                        <p:attrNameLst>
                                          <p:attrName>style.visibility</p:attrName>
                                        </p:attrNameLst>
                                      </p:cBhvr>
                                      <p:to>
                                        <p:strVal val="visible"/>
                                      </p:to>
                                    </p:set>
                                    <p:anim calcmode="lin" valueType="num">
                                      <p:cBhvr additive="base">
                                        <p:cTn id="31" dur="500" fill="hold"/>
                                        <p:tgtEl>
                                          <p:spTgt spid="38915">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8915">
                                            <p:txEl>
                                              <p:pRg st="4" end="4"/>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8915">
                                            <p:txEl>
                                              <p:pRg st="4" end="4"/>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5" grpId="0" build="p" bldLvl="2"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63" name="Rectangle 3"/>
          <p:cNvSpPr>
            <a:spLocks noGrp="1" noChangeArrowheads="1"/>
          </p:cNvSpPr>
          <p:nvPr>
            <p:ph idx="1"/>
          </p:nvPr>
        </p:nvSpPr>
        <p:spPr>
          <a:xfrm>
            <a:off x="815975" y="1371600"/>
            <a:ext cx="8020050" cy="4530725"/>
          </a:xfrm>
        </p:spPr>
        <p:txBody>
          <a:bodyPr/>
          <a:lstStyle/>
          <a:p>
            <a:pPr>
              <a:lnSpc>
                <a:spcPct val="90000"/>
              </a:lnSpc>
            </a:pPr>
            <a:r>
              <a:rPr lang="en-US" sz="2800"/>
              <a:t>Dividends</a:t>
            </a:r>
          </a:p>
          <a:p>
            <a:pPr lvl="1">
              <a:lnSpc>
                <a:spcPct val="90000"/>
              </a:lnSpc>
            </a:pPr>
            <a:r>
              <a:rPr lang="en-US" sz="2400"/>
              <a:t>Stated dividend that must be paid before dividends can be paid to common stockholders</a:t>
            </a:r>
          </a:p>
          <a:p>
            <a:pPr lvl="1">
              <a:lnSpc>
                <a:spcPct val="90000"/>
              </a:lnSpc>
            </a:pPr>
            <a:r>
              <a:rPr lang="en-US" sz="2400"/>
              <a:t>Dividends are not a liability of the firm and preferred dividends can be deferred indefinitely</a:t>
            </a:r>
          </a:p>
          <a:p>
            <a:pPr lvl="1">
              <a:lnSpc>
                <a:spcPct val="90000"/>
              </a:lnSpc>
            </a:pPr>
            <a:r>
              <a:rPr lang="en-US" sz="2400"/>
              <a:t>Most preferred dividends are cumulative – any missed preferred dividends have to be paid before common dividends can be paid</a:t>
            </a:r>
          </a:p>
          <a:p>
            <a:pPr>
              <a:lnSpc>
                <a:spcPct val="90000"/>
              </a:lnSpc>
            </a:pPr>
            <a:r>
              <a:rPr lang="en-US" sz="2800"/>
              <a:t>Preferred stock generally does not carry voting rights</a:t>
            </a:r>
          </a:p>
        </p:txBody>
      </p:sp>
      <p:sp>
        <p:nvSpPr>
          <p:cNvPr id="6" name="Slide Number Placeholder 5"/>
          <p:cNvSpPr>
            <a:spLocks noGrp="1"/>
          </p:cNvSpPr>
          <p:nvPr>
            <p:ph type="sldNum" sz="quarter" idx="12"/>
          </p:nvPr>
        </p:nvSpPr>
        <p:spPr/>
        <p:txBody>
          <a:bodyPr/>
          <a:lstStyle/>
          <a:p>
            <a:fld id="{5930D7F6-8C32-4197-8366-AE8B36AB5A63}" type="slidenum">
              <a:rPr lang="en-US"/>
              <a:pPr/>
              <a:t>23</a:t>
            </a:fld>
            <a:endParaRPr lang="en-US"/>
          </a:p>
        </p:txBody>
      </p:sp>
      <p:sp>
        <p:nvSpPr>
          <p:cNvPr id="40962" name="Rectangle 2"/>
          <p:cNvSpPr>
            <a:spLocks noGrp="1" noChangeArrowheads="1"/>
          </p:cNvSpPr>
          <p:nvPr>
            <p:ph type="title"/>
          </p:nvPr>
        </p:nvSpPr>
        <p:spPr/>
        <p:txBody>
          <a:bodyPr/>
          <a:lstStyle/>
          <a:p>
            <a:r>
              <a:rPr lang="en-US"/>
              <a:t>Features of Preferred Stock</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0963">
                                            <p:txEl>
                                              <p:pRg st="0" end="0"/>
                                            </p:txEl>
                                          </p:spTgt>
                                        </p:tgtEl>
                                        <p:attrNameLst>
                                          <p:attrName>style.visibility</p:attrName>
                                        </p:attrNameLst>
                                      </p:cBhvr>
                                      <p:to>
                                        <p:strVal val="visible"/>
                                      </p:to>
                                    </p:set>
                                    <p:anim calcmode="lin" valueType="num">
                                      <p:cBhvr additive="base">
                                        <p:cTn id="7" dur="500" fill="hold"/>
                                        <p:tgtEl>
                                          <p:spTgt spid="4096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0963">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40963">
                                            <p:txEl>
                                              <p:pRg st="0" end="0"/>
                                            </p:txEl>
                                          </p:spTgt>
                                        </p:tgtEl>
                                        <p:attrNameLst>
                                          <p:attrName>ppt_c</p:attrName>
                                        </p:attrNameLst>
                                      </p:cBhvr>
                                      <p:to>
                                        <a:schemeClr val="tx2"/>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0963">
                                            <p:txEl>
                                              <p:pRg st="1" end="1"/>
                                            </p:txEl>
                                          </p:spTgt>
                                        </p:tgtEl>
                                        <p:attrNameLst>
                                          <p:attrName>style.visibility</p:attrName>
                                        </p:attrNameLst>
                                      </p:cBhvr>
                                      <p:to>
                                        <p:strVal val="visible"/>
                                      </p:to>
                                    </p:set>
                                    <p:anim calcmode="lin" valueType="num">
                                      <p:cBhvr additive="base">
                                        <p:cTn id="13" dur="500" fill="hold"/>
                                        <p:tgtEl>
                                          <p:spTgt spid="4096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0963">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40963">
                                            <p:txEl>
                                              <p:pRg st="1" end="1"/>
                                            </p:txEl>
                                          </p:spTgt>
                                        </p:tgtEl>
                                        <p:attrNameLst>
                                          <p:attrName>ppt_c</p:attrName>
                                        </p:attrNameLst>
                                      </p:cBhvr>
                                      <p:to>
                                        <a:schemeClr val="tx2"/>
                                      </p:to>
                                    </p:animClr>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0963">
                                            <p:txEl>
                                              <p:pRg st="2" end="2"/>
                                            </p:txEl>
                                          </p:spTgt>
                                        </p:tgtEl>
                                        <p:attrNameLst>
                                          <p:attrName>style.visibility</p:attrName>
                                        </p:attrNameLst>
                                      </p:cBhvr>
                                      <p:to>
                                        <p:strVal val="visible"/>
                                      </p:to>
                                    </p:set>
                                    <p:anim calcmode="lin" valueType="num">
                                      <p:cBhvr additive="base">
                                        <p:cTn id="19" dur="500" fill="hold"/>
                                        <p:tgtEl>
                                          <p:spTgt spid="4096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0963">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40963">
                                            <p:txEl>
                                              <p:pRg st="2" end="2"/>
                                            </p:txEl>
                                          </p:spTgt>
                                        </p:tgtEl>
                                        <p:attrNameLst>
                                          <p:attrName>ppt_c</p:attrName>
                                        </p:attrNameLst>
                                      </p:cBhvr>
                                      <p:to>
                                        <a:schemeClr val="tx2"/>
                                      </p:to>
                                    </p:animClr>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0963">
                                            <p:txEl>
                                              <p:pRg st="3" end="3"/>
                                            </p:txEl>
                                          </p:spTgt>
                                        </p:tgtEl>
                                        <p:attrNameLst>
                                          <p:attrName>style.visibility</p:attrName>
                                        </p:attrNameLst>
                                      </p:cBhvr>
                                      <p:to>
                                        <p:strVal val="visible"/>
                                      </p:to>
                                    </p:set>
                                    <p:anim calcmode="lin" valueType="num">
                                      <p:cBhvr additive="base">
                                        <p:cTn id="25" dur="500" fill="hold"/>
                                        <p:tgtEl>
                                          <p:spTgt spid="40963">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0963">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40963">
                                            <p:txEl>
                                              <p:pRg st="3" end="3"/>
                                            </p:txEl>
                                          </p:spTgt>
                                        </p:tgtEl>
                                        <p:attrNameLst>
                                          <p:attrName>ppt_c</p:attrName>
                                        </p:attrNameLst>
                                      </p:cBhvr>
                                      <p:to>
                                        <a:schemeClr val="tx2"/>
                                      </p:to>
                                    </p:animClr>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0963">
                                            <p:txEl>
                                              <p:pRg st="4" end="4"/>
                                            </p:txEl>
                                          </p:spTgt>
                                        </p:tgtEl>
                                        <p:attrNameLst>
                                          <p:attrName>style.visibility</p:attrName>
                                        </p:attrNameLst>
                                      </p:cBhvr>
                                      <p:to>
                                        <p:strVal val="visible"/>
                                      </p:to>
                                    </p:set>
                                    <p:anim calcmode="lin" valueType="num">
                                      <p:cBhvr additive="base">
                                        <p:cTn id="31" dur="500" fill="hold"/>
                                        <p:tgtEl>
                                          <p:spTgt spid="40963">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0963">
                                            <p:txEl>
                                              <p:pRg st="4" end="4"/>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40963">
                                            <p:txEl>
                                              <p:pRg st="4" end="4"/>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3" grpId="0" build="p" bldLvl="2"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011" name="Rectangle 3"/>
          <p:cNvSpPr>
            <a:spLocks noGrp="1" noChangeArrowheads="1"/>
          </p:cNvSpPr>
          <p:nvPr>
            <p:ph idx="1"/>
          </p:nvPr>
        </p:nvSpPr>
        <p:spPr>
          <a:xfrm>
            <a:off x="815975" y="1219200"/>
            <a:ext cx="8020050" cy="4530725"/>
          </a:xfrm>
        </p:spPr>
        <p:txBody>
          <a:bodyPr/>
          <a:lstStyle/>
          <a:p>
            <a:pPr>
              <a:lnSpc>
                <a:spcPct val="90000"/>
              </a:lnSpc>
            </a:pPr>
            <a:r>
              <a:rPr lang="en-US" dirty="0"/>
              <a:t>Dealers vs. Brokers</a:t>
            </a:r>
          </a:p>
          <a:p>
            <a:pPr>
              <a:lnSpc>
                <a:spcPct val="90000"/>
              </a:lnSpc>
            </a:pPr>
            <a:r>
              <a:rPr lang="en-US" dirty="0"/>
              <a:t>New York Stock Exchange (</a:t>
            </a:r>
            <a:r>
              <a:rPr lang="en-US" dirty="0" smtClean="0"/>
              <a:t>NYSE)</a:t>
            </a:r>
          </a:p>
          <a:p>
            <a:pPr>
              <a:lnSpc>
                <a:spcPct val="90000"/>
              </a:lnSpc>
            </a:pPr>
            <a:r>
              <a:rPr lang="en-US" dirty="0" smtClean="0"/>
              <a:t>NASDAQ</a:t>
            </a:r>
            <a:endParaRPr lang="en-US" dirty="0"/>
          </a:p>
        </p:txBody>
      </p:sp>
      <p:sp>
        <p:nvSpPr>
          <p:cNvPr id="7" name="Slide Number Placeholder 5"/>
          <p:cNvSpPr>
            <a:spLocks noGrp="1"/>
          </p:cNvSpPr>
          <p:nvPr>
            <p:ph type="sldNum" sz="quarter" idx="12"/>
          </p:nvPr>
        </p:nvSpPr>
        <p:spPr/>
        <p:txBody>
          <a:bodyPr/>
          <a:lstStyle/>
          <a:p>
            <a:fld id="{D93FD0F9-0286-4AA1-8AB5-8D5F57358F9B}" type="slidenum">
              <a:rPr lang="en-US"/>
              <a:pPr/>
              <a:t>24</a:t>
            </a:fld>
            <a:endParaRPr lang="en-US"/>
          </a:p>
        </p:txBody>
      </p:sp>
      <p:sp>
        <p:nvSpPr>
          <p:cNvPr id="43010" name="Rectangle 2"/>
          <p:cNvSpPr>
            <a:spLocks noGrp="1" noChangeArrowheads="1"/>
          </p:cNvSpPr>
          <p:nvPr>
            <p:ph type="title"/>
          </p:nvPr>
        </p:nvSpPr>
        <p:spPr/>
        <p:txBody>
          <a:bodyPr/>
          <a:lstStyle/>
          <a:p>
            <a:r>
              <a:rPr lang="en-US"/>
              <a:t>Stock Market</a:t>
            </a:r>
          </a:p>
        </p:txBody>
      </p:sp>
      <p:pic>
        <p:nvPicPr>
          <p:cNvPr id="43012" name="Picture 4" descr="Web surfer">
            <a:hlinkClick r:id="rId3"/>
          </p:cNvPr>
          <p:cNvPicPr>
            <a:picLocks noChangeAspect="1" noChangeArrowheads="1"/>
          </p:cNvPicPr>
          <p:nvPr/>
        </p:nvPicPr>
        <p:blipFill>
          <a:blip r:embed="rId4" cstate="print"/>
          <a:srcRect/>
          <a:stretch>
            <a:fillRect/>
          </a:stretch>
        </p:blipFill>
        <p:spPr bwMode="auto">
          <a:xfrm>
            <a:off x="6324600" y="4572000"/>
            <a:ext cx="1346200" cy="132715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3011">
                                            <p:txEl>
                                              <p:pRg st="0" end="0"/>
                                            </p:txEl>
                                          </p:spTgt>
                                        </p:tgtEl>
                                        <p:attrNameLst>
                                          <p:attrName>style.visibility</p:attrName>
                                        </p:attrNameLst>
                                      </p:cBhvr>
                                      <p:to>
                                        <p:strVal val="visible"/>
                                      </p:to>
                                    </p:set>
                                    <p:anim calcmode="lin" valueType="num">
                                      <p:cBhvr additive="base">
                                        <p:cTn id="7" dur="500" fill="hold"/>
                                        <p:tgtEl>
                                          <p:spTgt spid="4301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3011">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43011">
                                            <p:txEl>
                                              <p:pRg st="0" end="0"/>
                                            </p:txEl>
                                          </p:spTgt>
                                        </p:tgtEl>
                                        <p:attrNameLst>
                                          <p:attrName>ppt_c</p:attrName>
                                        </p:attrNameLst>
                                      </p:cBhvr>
                                      <p:to>
                                        <a:schemeClr val="tx2"/>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3011">
                                            <p:txEl>
                                              <p:pRg st="1" end="1"/>
                                            </p:txEl>
                                          </p:spTgt>
                                        </p:tgtEl>
                                        <p:attrNameLst>
                                          <p:attrName>style.visibility</p:attrName>
                                        </p:attrNameLst>
                                      </p:cBhvr>
                                      <p:to>
                                        <p:strVal val="visible"/>
                                      </p:to>
                                    </p:set>
                                    <p:anim calcmode="lin" valueType="num">
                                      <p:cBhvr additive="base">
                                        <p:cTn id="13" dur="500" fill="hold"/>
                                        <p:tgtEl>
                                          <p:spTgt spid="43011">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3011">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43011">
                                            <p:txEl>
                                              <p:pRg st="1" end="1"/>
                                            </p:txEl>
                                          </p:spTgt>
                                        </p:tgtEl>
                                        <p:attrNameLst>
                                          <p:attrName>ppt_c</p:attrName>
                                        </p:attrNameLst>
                                      </p:cBhvr>
                                      <p:to>
                                        <a:schemeClr val="tx2"/>
                                      </p:to>
                                    </p:animClr>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3011">
                                            <p:txEl>
                                              <p:pRg st="2" end="2"/>
                                            </p:txEl>
                                          </p:spTgt>
                                        </p:tgtEl>
                                        <p:attrNameLst>
                                          <p:attrName>style.visibility</p:attrName>
                                        </p:attrNameLst>
                                      </p:cBhvr>
                                      <p:to>
                                        <p:strVal val="visible"/>
                                      </p:to>
                                    </p:set>
                                    <p:anim calcmode="lin" valueType="num">
                                      <p:cBhvr additive="base">
                                        <p:cTn id="19" dur="500" fill="hold"/>
                                        <p:tgtEl>
                                          <p:spTgt spid="43011">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3011">
                                            <p:txEl>
                                              <p:pRg st="2" end="2"/>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43011">
                                            <p:txEl>
                                              <p:pRg st="2" end="2"/>
                                            </p:txEl>
                                          </p:spTgt>
                                        </p:tgtEl>
                                        <p:attrNameLst>
                                          <p:attrName>ppt_c</p:attrName>
                                        </p:attrNameLst>
                                      </p:cBhvr>
                                      <p:to>
                                        <a:schemeClr val="tx2"/>
                                      </p:to>
                                    </p:animClr>
                                  </p:subTnLst>
                                </p:cTn>
                              </p:par>
                              <p:par>
                                <p:cTn id="21" presetID="1" presetClass="entr" presetSubtype="0" fill="hold" nodeType="withEffect">
                                  <p:stCondLst>
                                    <p:cond delay="0"/>
                                  </p:stCondLst>
                                  <p:childTnLst>
                                    <p:set>
                                      <p:cBhvr>
                                        <p:cTn id="22" dur="1" fill="hold">
                                          <p:stCondLst>
                                            <p:cond delay="0"/>
                                          </p:stCondLst>
                                        </p:cTn>
                                        <p:tgtEl>
                                          <p:spTgt spid="430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1" grpId="0" uiExpand="1" build="p" bldLvl="2"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5059" name="Rectangle 3"/>
          <p:cNvSpPr>
            <a:spLocks noGrp="1" noChangeArrowheads="1"/>
          </p:cNvSpPr>
          <p:nvPr>
            <p:ph idx="1"/>
          </p:nvPr>
        </p:nvSpPr>
        <p:spPr>
          <a:xfrm>
            <a:off x="609600" y="1600200"/>
            <a:ext cx="8534400" cy="4530725"/>
          </a:xfrm>
        </p:spPr>
        <p:txBody>
          <a:bodyPr/>
          <a:lstStyle/>
          <a:p>
            <a:r>
              <a:rPr lang="en-US" dirty="0" smtClean="0"/>
              <a:t>There are a many websites that provide real-time quote information. The most popular are Bloomberg, Google Finance, and Yahoo Finance. What type of information can we gather?</a:t>
            </a:r>
            <a:endParaRPr lang="en-US" baseline="30000" dirty="0"/>
          </a:p>
        </p:txBody>
      </p:sp>
      <p:sp>
        <p:nvSpPr>
          <p:cNvPr id="7" name="Slide Number Placeholder 5"/>
          <p:cNvSpPr>
            <a:spLocks noGrp="1"/>
          </p:cNvSpPr>
          <p:nvPr>
            <p:ph type="sldNum" sz="quarter" idx="12"/>
          </p:nvPr>
        </p:nvSpPr>
        <p:spPr/>
        <p:txBody>
          <a:bodyPr/>
          <a:lstStyle/>
          <a:p>
            <a:fld id="{29D14CEE-9F5C-41B0-8924-6EE630DF857E}" type="slidenum">
              <a:rPr lang="en-US"/>
              <a:pPr/>
              <a:t>25</a:t>
            </a:fld>
            <a:endParaRPr lang="en-US"/>
          </a:p>
        </p:txBody>
      </p:sp>
      <p:sp>
        <p:nvSpPr>
          <p:cNvPr id="45058" name="Rectangle 2"/>
          <p:cNvSpPr>
            <a:spLocks noGrp="1" noChangeArrowheads="1"/>
          </p:cNvSpPr>
          <p:nvPr>
            <p:ph type="title"/>
          </p:nvPr>
        </p:nvSpPr>
        <p:spPr/>
        <p:txBody>
          <a:bodyPr/>
          <a:lstStyle/>
          <a:p>
            <a:r>
              <a:rPr lang="en-US"/>
              <a:t>Reading Stock Quotes</a:t>
            </a:r>
          </a:p>
        </p:txBody>
      </p:sp>
      <p:pic>
        <p:nvPicPr>
          <p:cNvPr id="45060" name="Picture 4" descr="bd09310_">
            <a:hlinkClick r:id="rId3"/>
          </p:cNvPr>
          <p:cNvPicPr>
            <a:picLocks noChangeAspect="1" noChangeArrowheads="1"/>
          </p:cNvPicPr>
          <p:nvPr/>
        </p:nvPicPr>
        <p:blipFill>
          <a:blip r:embed="rId4" cstate="print"/>
          <a:srcRect/>
          <a:stretch>
            <a:fillRect/>
          </a:stretch>
        </p:blipFill>
        <p:spPr bwMode="auto">
          <a:xfrm>
            <a:off x="6248400" y="5129213"/>
            <a:ext cx="1468438" cy="1576387"/>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5059">
                                            <p:txEl>
                                              <p:pRg st="0" end="0"/>
                                            </p:txEl>
                                          </p:spTgt>
                                        </p:tgtEl>
                                        <p:attrNameLst>
                                          <p:attrName>style.visibility</p:attrName>
                                        </p:attrNameLst>
                                      </p:cBhvr>
                                      <p:to>
                                        <p:strVal val="visible"/>
                                      </p:to>
                                    </p:set>
                                    <p:anim calcmode="lin" valueType="num">
                                      <p:cBhvr additive="base">
                                        <p:cTn id="7" dur="500" fill="hold"/>
                                        <p:tgtEl>
                                          <p:spTgt spid="4505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5059">
                                            <p:txEl>
                                              <p:pRg st="0" end="0"/>
                                            </p:txEl>
                                          </p:spTgt>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1" presetClass="entr" presetSubtype="0" fill="hold" nodeType="afterEffect">
                                  <p:stCondLst>
                                    <p:cond delay="0"/>
                                  </p:stCondLst>
                                  <p:childTnLst>
                                    <p:set>
                                      <p:cBhvr>
                                        <p:cTn id="11" dur="1" fill="hold">
                                          <p:stCondLst>
                                            <p:cond delay="499"/>
                                          </p:stCondLst>
                                        </p:cTn>
                                        <p:tgtEl>
                                          <p:spTgt spid="45060"/>
                                        </p:tgtEl>
                                        <p:attrNameLst>
                                          <p:attrName>style.visibility</p:attrName>
                                        </p:attrNameLst>
                                      </p:cBhvr>
                                      <p:to>
                                        <p:strVal val="visible"/>
                                      </p:to>
                                    </p:set>
                                  </p:childTnLst>
                                  <p:subTnLst>
                                    <p:animClr clrSpc="rgb" dir="cw">
                                      <p:cBhvr override="childStyle">
                                        <p:cTn dur="1" fill="hold" display="0" masterRel="nextClick" afterEffect="1"/>
                                        <p:tgtEl>
                                          <p:spTgt spid="45060"/>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9" grpId="0" build="p" autoUpdateAnimBg="0"/>
    </p:bld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7107" name="Rectangle 3"/>
          <p:cNvSpPr>
            <a:spLocks noGrp="1" noChangeArrowheads="1"/>
          </p:cNvSpPr>
          <p:nvPr>
            <p:ph idx="1"/>
          </p:nvPr>
        </p:nvSpPr>
        <p:spPr/>
        <p:txBody>
          <a:bodyPr/>
          <a:lstStyle/>
          <a:p>
            <a:r>
              <a:rPr lang="en-US" sz="2800"/>
              <a:t>You observe a stock price of $18.75. You expect a dividend growth rate of 5% and the most recent dividend was $1.50. What is the required return?</a:t>
            </a:r>
          </a:p>
          <a:p>
            <a:r>
              <a:rPr lang="en-US" sz="2800"/>
              <a:t>What are some of the major characteristics of common stock?</a:t>
            </a:r>
          </a:p>
          <a:p>
            <a:r>
              <a:rPr lang="en-US" sz="2800"/>
              <a:t>What are some of the major characteristics of preferred stock?</a:t>
            </a:r>
          </a:p>
        </p:txBody>
      </p:sp>
      <p:sp>
        <p:nvSpPr>
          <p:cNvPr id="6" name="Slide Number Placeholder 5"/>
          <p:cNvSpPr>
            <a:spLocks noGrp="1"/>
          </p:cNvSpPr>
          <p:nvPr>
            <p:ph type="sldNum" sz="quarter" idx="12"/>
          </p:nvPr>
        </p:nvSpPr>
        <p:spPr/>
        <p:txBody>
          <a:bodyPr/>
          <a:lstStyle/>
          <a:p>
            <a:fld id="{1AB4E8FF-5C7C-4625-B5AA-F419B0664D1D}" type="slidenum">
              <a:rPr lang="en-US"/>
              <a:pPr/>
              <a:t>26</a:t>
            </a:fld>
            <a:endParaRPr lang="en-US"/>
          </a:p>
        </p:txBody>
      </p:sp>
      <p:sp>
        <p:nvSpPr>
          <p:cNvPr id="47106" name="Rectangle 2"/>
          <p:cNvSpPr>
            <a:spLocks noGrp="1" noChangeArrowheads="1"/>
          </p:cNvSpPr>
          <p:nvPr>
            <p:ph type="title"/>
          </p:nvPr>
        </p:nvSpPr>
        <p:spPr/>
        <p:txBody>
          <a:bodyPr/>
          <a:lstStyle/>
          <a:p>
            <a:r>
              <a:rPr lang="en-US"/>
              <a:t>Quick Quiz – Part II</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7107">
                                            <p:txEl>
                                              <p:pRg st="0" end="0"/>
                                            </p:txEl>
                                          </p:spTgt>
                                        </p:tgtEl>
                                        <p:attrNameLst>
                                          <p:attrName>style.visibility</p:attrName>
                                        </p:attrNameLst>
                                      </p:cBhvr>
                                      <p:to>
                                        <p:strVal val="visible"/>
                                      </p:to>
                                    </p:set>
                                    <p:anim calcmode="lin" valueType="num">
                                      <p:cBhvr additive="base">
                                        <p:cTn id="7" dur="500" fill="hold"/>
                                        <p:tgtEl>
                                          <p:spTgt spid="4710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7107">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47107">
                                            <p:txEl>
                                              <p:pRg st="0" end="0"/>
                                            </p:txEl>
                                          </p:spTgt>
                                        </p:tgtEl>
                                        <p:attrNameLst>
                                          <p:attrName>ppt_c</p:attrName>
                                        </p:attrNameLst>
                                      </p:cBhvr>
                                      <p:to>
                                        <a:schemeClr val="tx2"/>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7107">
                                            <p:txEl>
                                              <p:pRg st="1" end="1"/>
                                            </p:txEl>
                                          </p:spTgt>
                                        </p:tgtEl>
                                        <p:attrNameLst>
                                          <p:attrName>style.visibility</p:attrName>
                                        </p:attrNameLst>
                                      </p:cBhvr>
                                      <p:to>
                                        <p:strVal val="visible"/>
                                      </p:to>
                                    </p:set>
                                    <p:anim calcmode="lin" valueType="num">
                                      <p:cBhvr additive="base">
                                        <p:cTn id="13" dur="500" fill="hold"/>
                                        <p:tgtEl>
                                          <p:spTgt spid="4710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7107">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47107">
                                            <p:txEl>
                                              <p:pRg st="1" end="1"/>
                                            </p:txEl>
                                          </p:spTgt>
                                        </p:tgtEl>
                                        <p:attrNameLst>
                                          <p:attrName>ppt_c</p:attrName>
                                        </p:attrNameLst>
                                      </p:cBhvr>
                                      <p:to>
                                        <a:schemeClr val="tx2"/>
                                      </p:to>
                                    </p:animClr>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7107">
                                            <p:txEl>
                                              <p:pRg st="2" end="2"/>
                                            </p:txEl>
                                          </p:spTgt>
                                        </p:tgtEl>
                                        <p:attrNameLst>
                                          <p:attrName>style.visibility</p:attrName>
                                        </p:attrNameLst>
                                      </p:cBhvr>
                                      <p:to>
                                        <p:strVal val="visible"/>
                                      </p:to>
                                    </p:set>
                                    <p:anim calcmode="lin" valueType="num">
                                      <p:cBhvr additive="base">
                                        <p:cTn id="19" dur="500" fill="hold"/>
                                        <p:tgtEl>
                                          <p:spTgt spid="47107">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7107">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47107">
                                            <p:txEl>
                                              <p:pRg st="2" end="2"/>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7" grpId="0" build="p"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3" name="Rectangle 3"/>
          <p:cNvSpPr>
            <a:spLocks noGrp="1" noChangeArrowheads="1"/>
          </p:cNvSpPr>
          <p:nvPr>
            <p:ph idx="1"/>
          </p:nvPr>
        </p:nvSpPr>
        <p:spPr>
          <a:xfrm>
            <a:off x="815975" y="1371600"/>
            <a:ext cx="8020050" cy="4530725"/>
          </a:xfrm>
        </p:spPr>
        <p:txBody>
          <a:bodyPr/>
          <a:lstStyle/>
          <a:p>
            <a:pPr marL="624078" indent="-514350">
              <a:buFont typeface="+mj-lt"/>
              <a:buAutoNum type="arabicPeriod"/>
            </a:pPr>
            <a:r>
              <a:rPr lang="en-US" dirty="0"/>
              <a:t>XYZ stock currently sells for $50 per share. The next expected annual dividend is $2, and the growth rate is 6%. What is the expected rate of return on this stock</a:t>
            </a:r>
            <a:r>
              <a:rPr lang="en-US" dirty="0" smtClean="0"/>
              <a:t>?</a:t>
            </a:r>
          </a:p>
          <a:p>
            <a:pPr marL="624078" indent="-514350">
              <a:buFont typeface="+mj-lt"/>
              <a:buAutoNum type="arabicPeriod"/>
            </a:pPr>
            <a:r>
              <a:rPr lang="en-US" dirty="0" smtClean="0"/>
              <a:t>What price is expected a year from now?</a:t>
            </a:r>
            <a:endParaRPr lang="en-US" dirty="0"/>
          </a:p>
          <a:p>
            <a:pPr marL="624078" indent="-514350">
              <a:buFont typeface="+mj-lt"/>
              <a:buAutoNum type="arabicPeriod"/>
            </a:pPr>
            <a:r>
              <a:rPr lang="en-US" dirty="0"/>
              <a:t>If the required rate of return on this stock were 12%, what would the stock price be, and what would the dividend yield be?</a:t>
            </a:r>
          </a:p>
        </p:txBody>
      </p:sp>
      <p:sp>
        <p:nvSpPr>
          <p:cNvPr id="6" name="Slide Number Placeholder 5"/>
          <p:cNvSpPr>
            <a:spLocks noGrp="1"/>
          </p:cNvSpPr>
          <p:nvPr>
            <p:ph type="sldNum" sz="quarter" idx="12"/>
          </p:nvPr>
        </p:nvSpPr>
        <p:spPr/>
        <p:txBody>
          <a:bodyPr/>
          <a:lstStyle/>
          <a:p>
            <a:fld id="{CBDAF49D-CD91-4340-BD7D-4CE97367B9AA}" type="slidenum">
              <a:rPr lang="en-US"/>
              <a:pPr/>
              <a:t>27</a:t>
            </a:fld>
            <a:endParaRPr lang="en-US"/>
          </a:p>
        </p:txBody>
      </p:sp>
      <p:sp>
        <p:nvSpPr>
          <p:cNvPr id="81922" name="Rectangle 2"/>
          <p:cNvSpPr>
            <a:spLocks noGrp="1" noChangeArrowheads="1"/>
          </p:cNvSpPr>
          <p:nvPr>
            <p:ph type="title"/>
          </p:nvPr>
        </p:nvSpPr>
        <p:spPr/>
        <p:txBody>
          <a:bodyPr/>
          <a:lstStyle/>
          <a:p>
            <a:r>
              <a:rPr lang="en-US" dirty="0"/>
              <a:t>Comprehensive Problem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1923">
                                            <p:txEl>
                                              <p:pRg st="0" end="0"/>
                                            </p:txEl>
                                          </p:spTgt>
                                        </p:tgtEl>
                                        <p:attrNameLst>
                                          <p:attrName>style.visibility</p:attrName>
                                        </p:attrNameLst>
                                      </p:cBhvr>
                                      <p:to>
                                        <p:strVal val="visible"/>
                                      </p:to>
                                    </p:set>
                                    <p:anim calcmode="lin" valueType="num">
                                      <p:cBhvr additive="base">
                                        <p:cTn id="7" dur="500" fill="hold"/>
                                        <p:tgtEl>
                                          <p:spTgt spid="8192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192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81923">
                                            <p:txEl>
                                              <p:pRg st="1" end="1"/>
                                            </p:txEl>
                                          </p:spTgt>
                                        </p:tgtEl>
                                        <p:attrNameLst>
                                          <p:attrName>style.visibility</p:attrName>
                                        </p:attrNameLst>
                                      </p:cBhvr>
                                      <p:to>
                                        <p:strVal val="visible"/>
                                      </p:to>
                                    </p:set>
                                    <p:anim calcmode="lin" valueType="num">
                                      <p:cBhvr additive="base">
                                        <p:cTn id="13" dur="500" fill="hold"/>
                                        <p:tgtEl>
                                          <p:spTgt spid="8192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192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81923">
                                            <p:txEl>
                                              <p:pRg st="2" end="2"/>
                                            </p:txEl>
                                          </p:spTgt>
                                        </p:tgtEl>
                                        <p:attrNameLst>
                                          <p:attrName>style.visibility</p:attrName>
                                        </p:attrNameLst>
                                      </p:cBhvr>
                                      <p:to>
                                        <p:strVal val="visible"/>
                                      </p:to>
                                    </p:set>
                                    <p:anim calcmode="lin" valueType="num">
                                      <p:cBhvr additive="base">
                                        <p:cTn id="19" dur="500" fill="hold"/>
                                        <p:tgtEl>
                                          <p:spTgt spid="8192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192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lIns="98764" tIns="49382" rIns="98764" bIns="49382"/>
          <a:lstStyle/>
          <a:p>
            <a:fld id="{451A4F66-7910-4D88-8666-6AB4EBCE2AF8}" type="slidenum">
              <a:rPr lang="en-US"/>
              <a:pPr/>
              <a:t>28</a:t>
            </a:fld>
            <a:endParaRPr lang="en-US"/>
          </a:p>
        </p:txBody>
      </p:sp>
      <p:sp>
        <p:nvSpPr>
          <p:cNvPr id="40962" name="Rectangle 2"/>
          <p:cNvSpPr>
            <a:spLocks noGrp="1" noChangeArrowheads="1"/>
          </p:cNvSpPr>
          <p:nvPr>
            <p:ph type="title"/>
          </p:nvPr>
        </p:nvSpPr>
        <p:spPr/>
        <p:txBody>
          <a:bodyPr lIns="98764" tIns="49382" rIns="98764" bIns="49382"/>
          <a:lstStyle/>
          <a:p>
            <a:r>
              <a:rPr lang="en-US" dirty="0" smtClean="0">
                <a:solidFill>
                  <a:schemeClr val="tx1"/>
                </a:solidFill>
              </a:rPr>
              <a:t>Last problem</a:t>
            </a:r>
            <a:endParaRPr lang="en-US" dirty="0">
              <a:solidFill>
                <a:schemeClr val="tx1"/>
              </a:solidFill>
            </a:endParaRPr>
          </a:p>
        </p:txBody>
      </p:sp>
      <p:sp>
        <p:nvSpPr>
          <p:cNvPr id="40963" name="Rectangle 3"/>
          <p:cNvSpPr>
            <a:spLocks noGrp="1" noChangeArrowheads="1"/>
          </p:cNvSpPr>
          <p:nvPr>
            <p:ph type="body" idx="1"/>
          </p:nvPr>
        </p:nvSpPr>
        <p:spPr/>
        <p:txBody>
          <a:bodyPr lIns="98764" tIns="49382" rIns="98764" bIns="49382"/>
          <a:lstStyle/>
          <a:p>
            <a:r>
              <a:rPr lang="en-US" sz="2200" dirty="0"/>
              <a:t>Suppose a stock has just paid a $5 per share dividend. The dividend is projected to grow at 10% for the next two years, then 8% for one year, and then 6% indefinitely. The required return is 12%. What is the stock’s value?</a:t>
            </a:r>
            <a:r>
              <a:rPr lang="en-US" dirty="0"/>
              <a:t>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675" name="Rectangle 3"/>
          <p:cNvSpPr>
            <a:spLocks noGrp="1" noChangeArrowheads="1"/>
          </p:cNvSpPr>
          <p:nvPr>
            <p:ph sz="half" idx="1"/>
          </p:nvPr>
        </p:nvSpPr>
        <p:spPr>
          <a:xfrm>
            <a:off x="609600" y="1371600"/>
            <a:ext cx="4065588" cy="4838700"/>
          </a:xfrm>
        </p:spPr>
        <p:txBody>
          <a:bodyPr>
            <a:normAutofit lnSpcReduction="10000"/>
          </a:bodyPr>
          <a:lstStyle/>
          <a:p>
            <a:pPr>
              <a:lnSpc>
                <a:spcPct val="90000"/>
              </a:lnSpc>
            </a:pPr>
            <a:r>
              <a:rPr lang="en-US" sz="2400" dirty="0"/>
              <a:t>Debt</a:t>
            </a:r>
          </a:p>
          <a:p>
            <a:pPr lvl="1">
              <a:lnSpc>
                <a:spcPct val="90000"/>
              </a:lnSpc>
            </a:pPr>
            <a:r>
              <a:rPr lang="en-US" sz="2100" dirty="0"/>
              <a:t>Not an ownership interest</a:t>
            </a:r>
          </a:p>
          <a:p>
            <a:pPr lvl="1">
              <a:lnSpc>
                <a:spcPct val="90000"/>
              </a:lnSpc>
            </a:pPr>
            <a:r>
              <a:rPr lang="en-US" sz="2100" dirty="0"/>
              <a:t>Creditors do not have voting rights</a:t>
            </a:r>
          </a:p>
          <a:p>
            <a:pPr lvl="1">
              <a:lnSpc>
                <a:spcPct val="90000"/>
              </a:lnSpc>
            </a:pPr>
            <a:r>
              <a:rPr lang="en-US" sz="2100" dirty="0"/>
              <a:t>Interest is considered a cost of doing business and is tax deductible</a:t>
            </a:r>
          </a:p>
          <a:p>
            <a:pPr lvl="1">
              <a:lnSpc>
                <a:spcPct val="90000"/>
              </a:lnSpc>
            </a:pPr>
            <a:r>
              <a:rPr lang="en-US" sz="2100" dirty="0"/>
              <a:t>Creditors have legal recourse if interest or principal payments are missed</a:t>
            </a:r>
          </a:p>
          <a:p>
            <a:pPr lvl="1">
              <a:lnSpc>
                <a:spcPct val="90000"/>
              </a:lnSpc>
            </a:pPr>
            <a:r>
              <a:rPr lang="en-US" sz="2100" dirty="0"/>
              <a:t>Excess debt can lead to financial distress and bankruptcy</a:t>
            </a:r>
          </a:p>
          <a:p>
            <a:pPr lvl="1">
              <a:lnSpc>
                <a:spcPct val="90000"/>
              </a:lnSpc>
            </a:pPr>
            <a:endParaRPr lang="en-US" sz="2200" dirty="0"/>
          </a:p>
        </p:txBody>
      </p:sp>
      <p:sp>
        <p:nvSpPr>
          <p:cNvPr id="28676" name="Rectangle 4"/>
          <p:cNvSpPr>
            <a:spLocks noGrp="1" noChangeArrowheads="1"/>
          </p:cNvSpPr>
          <p:nvPr>
            <p:ph sz="half" idx="2"/>
          </p:nvPr>
        </p:nvSpPr>
        <p:spPr>
          <a:xfrm>
            <a:off x="4800600" y="1409700"/>
            <a:ext cx="4067175" cy="4838700"/>
          </a:xfrm>
        </p:spPr>
        <p:txBody>
          <a:bodyPr>
            <a:normAutofit lnSpcReduction="10000"/>
          </a:bodyPr>
          <a:lstStyle/>
          <a:p>
            <a:pPr>
              <a:lnSpc>
                <a:spcPct val="80000"/>
              </a:lnSpc>
            </a:pPr>
            <a:r>
              <a:rPr lang="en-US" sz="2400" dirty="0"/>
              <a:t>Equity</a:t>
            </a:r>
          </a:p>
          <a:p>
            <a:pPr lvl="1">
              <a:lnSpc>
                <a:spcPct val="80000"/>
              </a:lnSpc>
            </a:pPr>
            <a:r>
              <a:rPr lang="en-US" sz="2100" dirty="0"/>
              <a:t>Ownership interest</a:t>
            </a:r>
          </a:p>
          <a:p>
            <a:pPr lvl="1">
              <a:lnSpc>
                <a:spcPct val="80000"/>
              </a:lnSpc>
            </a:pPr>
            <a:r>
              <a:rPr lang="en-US" sz="2100" dirty="0"/>
              <a:t>Common stockholders vote for the board of directors and other issues</a:t>
            </a:r>
          </a:p>
          <a:p>
            <a:pPr lvl="1">
              <a:lnSpc>
                <a:spcPct val="80000"/>
              </a:lnSpc>
            </a:pPr>
            <a:r>
              <a:rPr lang="en-US" sz="2100" dirty="0"/>
              <a:t>Dividends are not considered a cost of doing business and are not tax deductible</a:t>
            </a:r>
          </a:p>
          <a:p>
            <a:pPr lvl="1">
              <a:lnSpc>
                <a:spcPct val="80000"/>
              </a:lnSpc>
            </a:pPr>
            <a:r>
              <a:rPr lang="en-US" sz="2100" dirty="0"/>
              <a:t>Dividends are not a liability of the firm and stockholders have no legal recourse if dividends are not paid</a:t>
            </a:r>
          </a:p>
          <a:p>
            <a:pPr lvl="1">
              <a:lnSpc>
                <a:spcPct val="80000"/>
              </a:lnSpc>
            </a:pPr>
            <a:r>
              <a:rPr lang="en-US" sz="2100" dirty="0"/>
              <a:t>An all equity firm can not go bankrupt merely due to debt since it has no debt</a:t>
            </a:r>
          </a:p>
        </p:txBody>
      </p:sp>
      <p:sp>
        <p:nvSpPr>
          <p:cNvPr id="7" name="Slide Number Placeholder 6"/>
          <p:cNvSpPr>
            <a:spLocks noGrp="1"/>
          </p:cNvSpPr>
          <p:nvPr>
            <p:ph type="sldNum" sz="quarter" idx="12"/>
          </p:nvPr>
        </p:nvSpPr>
        <p:spPr/>
        <p:txBody>
          <a:bodyPr/>
          <a:lstStyle/>
          <a:p>
            <a:fld id="{C5EA1E23-7C27-4CCD-B359-83F03FCA71CE}" type="slidenum">
              <a:rPr lang="en-US"/>
              <a:pPr/>
              <a:t>2</a:t>
            </a:fld>
            <a:endParaRPr lang="en-US" dirty="0"/>
          </a:p>
        </p:txBody>
      </p:sp>
      <p:sp>
        <p:nvSpPr>
          <p:cNvPr id="28674" name="Rectangle 2"/>
          <p:cNvSpPr>
            <a:spLocks noGrp="1" noChangeArrowheads="1"/>
          </p:cNvSpPr>
          <p:nvPr>
            <p:ph type="title"/>
          </p:nvPr>
        </p:nvSpPr>
        <p:spPr/>
        <p:txBody>
          <a:bodyPr>
            <a:normAutofit fontScale="90000"/>
          </a:bodyPr>
          <a:lstStyle/>
          <a:p>
            <a:r>
              <a:rPr lang="en-US" sz="4000" dirty="0"/>
              <a:t>Differences Between Debt and Equity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8675">
                                            <p:txEl>
                                              <p:pRg st="0" end="0"/>
                                            </p:txEl>
                                          </p:spTgt>
                                        </p:tgtEl>
                                        <p:attrNameLst>
                                          <p:attrName>style.visibility</p:attrName>
                                        </p:attrNameLst>
                                      </p:cBhvr>
                                      <p:to>
                                        <p:strVal val="visible"/>
                                      </p:to>
                                    </p:set>
                                    <p:anim calcmode="lin" valueType="num">
                                      <p:cBhvr additive="base">
                                        <p:cTn id="7" dur="500" fill="hold"/>
                                        <p:tgtEl>
                                          <p:spTgt spid="2867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8675">
                                            <p:txEl>
                                              <p:pRg st="0" end="0"/>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28675">
                                            <p:txEl>
                                              <p:pRg st="0" end="0"/>
                                            </p:txEl>
                                          </p:spTgt>
                                        </p:tgtEl>
                                        <p:attrNameLst>
                                          <p:attrName>ppt_c</p:attrName>
                                        </p:attrNameLst>
                                      </p:cBhvr>
                                      <p:to>
                                        <a:schemeClr val="tx2"/>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8675">
                                            <p:txEl>
                                              <p:pRg st="1" end="1"/>
                                            </p:txEl>
                                          </p:spTgt>
                                        </p:tgtEl>
                                        <p:attrNameLst>
                                          <p:attrName>style.visibility</p:attrName>
                                        </p:attrNameLst>
                                      </p:cBhvr>
                                      <p:to>
                                        <p:strVal val="visible"/>
                                      </p:to>
                                    </p:set>
                                    <p:anim calcmode="lin" valueType="num">
                                      <p:cBhvr additive="base">
                                        <p:cTn id="13" dur="500" fill="hold"/>
                                        <p:tgtEl>
                                          <p:spTgt spid="2867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8675">
                                            <p:txEl>
                                              <p:pRg st="1" end="1"/>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28675">
                                            <p:txEl>
                                              <p:pRg st="1" end="1"/>
                                            </p:txEl>
                                          </p:spTgt>
                                        </p:tgtEl>
                                        <p:attrNameLst>
                                          <p:attrName>ppt_c</p:attrName>
                                        </p:attrNameLst>
                                      </p:cBhvr>
                                      <p:to>
                                        <a:schemeClr val="tx2"/>
                                      </p:to>
                                    </p:animClr>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8675">
                                            <p:txEl>
                                              <p:pRg st="2" end="2"/>
                                            </p:txEl>
                                          </p:spTgt>
                                        </p:tgtEl>
                                        <p:attrNameLst>
                                          <p:attrName>style.visibility</p:attrName>
                                        </p:attrNameLst>
                                      </p:cBhvr>
                                      <p:to>
                                        <p:strVal val="visible"/>
                                      </p:to>
                                    </p:set>
                                    <p:anim calcmode="lin" valueType="num">
                                      <p:cBhvr additive="base">
                                        <p:cTn id="19" dur="500" fill="hold"/>
                                        <p:tgtEl>
                                          <p:spTgt spid="2867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8675">
                                            <p:txEl>
                                              <p:pRg st="2" end="2"/>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28675">
                                            <p:txEl>
                                              <p:pRg st="2" end="2"/>
                                            </p:txEl>
                                          </p:spTgt>
                                        </p:tgtEl>
                                        <p:attrNameLst>
                                          <p:attrName>ppt_c</p:attrName>
                                        </p:attrNameLst>
                                      </p:cBhvr>
                                      <p:to>
                                        <a:schemeClr val="tx2"/>
                                      </p:to>
                                    </p:animClr>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8675">
                                            <p:txEl>
                                              <p:pRg st="3" end="3"/>
                                            </p:txEl>
                                          </p:spTgt>
                                        </p:tgtEl>
                                        <p:attrNameLst>
                                          <p:attrName>style.visibility</p:attrName>
                                        </p:attrNameLst>
                                      </p:cBhvr>
                                      <p:to>
                                        <p:strVal val="visible"/>
                                      </p:to>
                                    </p:set>
                                    <p:anim calcmode="lin" valueType="num">
                                      <p:cBhvr additive="base">
                                        <p:cTn id="25" dur="500" fill="hold"/>
                                        <p:tgtEl>
                                          <p:spTgt spid="28675">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8675">
                                            <p:txEl>
                                              <p:pRg st="3" end="3"/>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28675">
                                            <p:txEl>
                                              <p:pRg st="3" end="3"/>
                                            </p:txEl>
                                          </p:spTgt>
                                        </p:tgtEl>
                                        <p:attrNameLst>
                                          <p:attrName>ppt_c</p:attrName>
                                        </p:attrNameLst>
                                      </p:cBhvr>
                                      <p:to>
                                        <a:schemeClr val="tx2"/>
                                      </p:to>
                                    </p:animClr>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8675">
                                            <p:txEl>
                                              <p:pRg st="4" end="4"/>
                                            </p:txEl>
                                          </p:spTgt>
                                        </p:tgtEl>
                                        <p:attrNameLst>
                                          <p:attrName>style.visibility</p:attrName>
                                        </p:attrNameLst>
                                      </p:cBhvr>
                                      <p:to>
                                        <p:strVal val="visible"/>
                                      </p:to>
                                    </p:set>
                                    <p:anim calcmode="lin" valueType="num">
                                      <p:cBhvr additive="base">
                                        <p:cTn id="31" dur="500" fill="hold"/>
                                        <p:tgtEl>
                                          <p:spTgt spid="28675">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28675">
                                            <p:txEl>
                                              <p:pRg st="4" end="4"/>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28675">
                                            <p:txEl>
                                              <p:pRg st="4" end="4"/>
                                            </p:txEl>
                                          </p:spTgt>
                                        </p:tgtEl>
                                        <p:attrNameLst>
                                          <p:attrName>ppt_c</p:attrName>
                                        </p:attrNameLst>
                                      </p:cBhvr>
                                      <p:to>
                                        <a:schemeClr val="tx2"/>
                                      </p:to>
                                    </p:animClr>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8675">
                                            <p:txEl>
                                              <p:pRg st="5" end="5"/>
                                            </p:txEl>
                                          </p:spTgt>
                                        </p:tgtEl>
                                        <p:attrNameLst>
                                          <p:attrName>style.visibility</p:attrName>
                                        </p:attrNameLst>
                                      </p:cBhvr>
                                      <p:to>
                                        <p:strVal val="visible"/>
                                      </p:to>
                                    </p:set>
                                    <p:anim calcmode="lin" valueType="num">
                                      <p:cBhvr additive="base">
                                        <p:cTn id="37" dur="500" fill="hold"/>
                                        <p:tgtEl>
                                          <p:spTgt spid="28675">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28675">
                                            <p:txEl>
                                              <p:pRg st="5" end="5"/>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28675">
                                            <p:txEl>
                                              <p:pRg st="5" end="5"/>
                                            </p:txEl>
                                          </p:spTgt>
                                        </p:tgtEl>
                                        <p:attrNameLst>
                                          <p:attrName>ppt_c</p:attrName>
                                        </p:attrNameLst>
                                      </p:cBhvr>
                                      <p:to>
                                        <a:schemeClr val="tx2"/>
                                      </p:to>
                                    </p:animClr>
                                  </p:subTnLst>
                                </p:cTn>
                              </p:par>
                            </p:childTnLst>
                          </p:cTn>
                        </p:par>
                      </p:childTnLst>
                    </p:cTn>
                  </p:par>
                  <p:par>
                    <p:cTn id="39" fill="hold">
                      <p:stCondLst>
                        <p:cond delay="indefinite"/>
                      </p:stCondLst>
                      <p:childTnLst>
                        <p:par>
                          <p:cTn id="40" fill="hold">
                            <p:stCondLst>
                              <p:cond delay="0"/>
                            </p:stCondLst>
                            <p:childTnLst>
                              <p:par>
                                <p:cTn id="41" presetID="2" presetClass="entr" presetSubtype="2" fill="hold" grpId="0" nodeType="clickEffect">
                                  <p:stCondLst>
                                    <p:cond delay="0"/>
                                  </p:stCondLst>
                                  <p:childTnLst>
                                    <p:set>
                                      <p:cBhvr>
                                        <p:cTn id="42" dur="1" fill="hold">
                                          <p:stCondLst>
                                            <p:cond delay="0"/>
                                          </p:stCondLst>
                                        </p:cTn>
                                        <p:tgtEl>
                                          <p:spTgt spid="28676">
                                            <p:txEl>
                                              <p:pRg st="0" end="0"/>
                                            </p:txEl>
                                          </p:spTgt>
                                        </p:tgtEl>
                                        <p:attrNameLst>
                                          <p:attrName>style.visibility</p:attrName>
                                        </p:attrNameLst>
                                      </p:cBhvr>
                                      <p:to>
                                        <p:strVal val="visible"/>
                                      </p:to>
                                    </p:set>
                                    <p:anim calcmode="lin" valueType="num">
                                      <p:cBhvr additive="base">
                                        <p:cTn id="43" dur="500" fill="hold"/>
                                        <p:tgtEl>
                                          <p:spTgt spid="28676">
                                            <p:txEl>
                                              <p:pRg st="0" end="0"/>
                                            </p:txEl>
                                          </p:spTgt>
                                        </p:tgtEl>
                                        <p:attrNameLst>
                                          <p:attrName>ppt_x</p:attrName>
                                        </p:attrNameLst>
                                      </p:cBhvr>
                                      <p:tavLst>
                                        <p:tav tm="0">
                                          <p:val>
                                            <p:strVal val="1+#ppt_w/2"/>
                                          </p:val>
                                        </p:tav>
                                        <p:tav tm="100000">
                                          <p:val>
                                            <p:strVal val="#ppt_x"/>
                                          </p:val>
                                        </p:tav>
                                      </p:tavLst>
                                    </p:anim>
                                    <p:anim calcmode="lin" valueType="num">
                                      <p:cBhvr additive="base">
                                        <p:cTn id="44" dur="500" fill="hold"/>
                                        <p:tgtEl>
                                          <p:spTgt spid="28676">
                                            <p:txEl>
                                              <p:pRg st="0" end="0"/>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28676">
                                            <p:txEl>
                                              <p:pRg st="0" end="0"/>
                                            </p:txEl>
                                          </p:spTgt>
                                        </p:tgtEl>
                                        <p:attrNameLst>
                                          <p:attrName>ppt_c</p:attrName>
                                        </p:attrNameLst>
                                      </p:cBhvr>
                                      <p:to>
                                        <a:schemeClr val="tx2"/>
                                      </p:to>
                                    </p:animClr>
                                  </p:subTnLst>
                                </p:cTn>
                              </p:par>
                            </p:childTnLst>
                          </p:cTn>
                        </p:par>
                      </p:childTnLst>
                    </p:cTn>
                  </p:par>
                  <p:par>
                    <p:cTn id="45" fill="hold">
                      <p:stCondLst>
                        <p:cond delay="indefinite"/>
                      </p:stCondLst>
                      <p:childTnLst>
                        <p:par>
                          <p:cTn id="46" fill="hold">
                            <p:stCondLst>
                              <p:cond delay="0"/>
                            </p:stCondLst>
                            <p:childTnLst>
                              <p:par>
                                <p:cTn id="47" presetID="2" presetClass="entr" presetSubtype="2" fill="hold" grpId="0" nodeType="clickEffect">
                                  <p:stCondLst>
                                    <p:cond delay="0"/>
                                  </p:stCondLst>
                                  <p:childTnLst>
                                    <p:set>
                                      <p:cBhvr>
                                        <p:cTn id="48" dur="1" fill="hold">
                                          <p:stCondLst>
                                            <p:cond delay="0"/>
                                          </p:stCondLst>
                                        </p:cTn>
                                        <p:tgtEl>
                                          <p:spTgt spid="28676">
                                            <p:txEl>
                                              <p:pRg st="1" end="1"/>
                                            </p:txEl>
                                          </p:spTgt>
                                        </p:tgtEl>
                                        <p:attrNameLst>
                                          <p:attrName>style.visibility</p:attrName>
                                        </p:attrNameLst>
                                      </p:cBhvr>
                                      <p:to>
                                        <p:strVal val="visible"/>
                                      </p:to>
                                    </p:set>
                                    <p:anim calcmode="lin" valueType="num">
                                      <p:cBhvr additive="base">
                                        <p:cTn id="49" dur="500" fill="hold"/>
                                        <p:tgtEl>
                                          <p:spTgt spid="28676">
                                            <p:txEl>
                                              <p:pRg st="1" end="1"/>
                                            </p:txEl>
                                          </p:spTgt>
                                        </p:tgtEl>
                                        <p:attrNameLst>
                                          <p:attrName>ppt_x</p:attrName>
                                        </p:attrNameLst>
                                      </p:cBhvr>
                                      <p:tavLst>
                                        <p:tav tm="0">
                                          <p:val>
                                            <p:strVal val="1+#ppt_w/2"/>
                                          </p:val>
                                        </p:tav>
                                        <p:tav tm="100000">
                                          <p:val>
                                            <p:strVal val="#ppt_x"/>
                                          </p:val>
                                        </p:tav>
                                      </p:tavLst>
                                    </p:anim>
                                    <p:anim calcmode="lin" valueType="num">
                                      <p:cBhvr additive="base">
                                        <p:cTn id="50" dur="500" fill="hold"/>
                                        <p:tgtEl>
                                          <p:spTgt spid="28676">
                                            <p:txEl>
                                              <p:pRg st="1" end="1"/>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28676">
                                            <p:txEl>
                                              <p:pRg st="1" end="1"/>
                                            </p:txEl>
                                          </p:spTgt>
                                        </p:tgtEl>
                                        <p:attrNameLst>
                                          <p:attrName>ppt_c</p:attrName>
                                        </p:attrNameLst>
                                      </p:cBhvr>
                                      <p:to>
                                        <a:schemeClr val="tx2"/>
                                      </p:to>
                                    </p:animClr>
                                  </p:subTnLst>
                                </p:cTn>
                              </p:par>
                            </p:childTnLst>
                          </p:cTn>
                        </p:par>
                      </p:childTnLst>
                    </p:cTn>
                  </p:par>
                  <p:par>
                    <p:cTn id="51" fill="hold">
                      <p:stCondLst>
                        <p:cond delay="indefinite"/>
                      </p:stCondLst>
                      <p:childTnLst>
                        <p:par>
                          <p:cTn id="52" fill="hold">
                            <p:stCondLst>
                              <p:cond delay="0"/>
                            </p:stCondLst>
                            <p:childTnLst>
                              <p:par>
                                <p:cTn id="53" presetID="2" presetClass="entr" presetSubtype="2" fill="hold" grpId="0" nodeType="clickEffect">
                                  <p:stCondLst>
                                    <p:cond delay="0"/>
                                  </p:stCondLst>
                                  <p:childTnLst>
                                    <p:set>
                                      <p:cBhvr>
                                        <p:cTn id="54" dur="1" fill="hold">
                                          <p:stCondLst>
                                            <p:cond delay="0"/>
                                          </p:stCondLst>
                                        </p:cTn>
                                        <p:tgtEl>
                                          <p:spTgt spid="28676">
                                            <p:txEl>
                                              <p:pRg st="2" end="2"/>
                                            </p:txEl>
                                          </p:spTgt>
                                        </p:tgtEl>
                                        <p:attrNameLst>
                                          <p:attrName>style.visibility</p:attrName>
                                        </p:attrNameLst>
                                      </p:cBhvr>
                                      <p:to>
                                        <p:strVal val="visible"/>
                                      </p:to>
                                    </p:set>
                                    <p:anim calcmode="lin" valueType="num">
                                      <p:cBhvr additive="base">
                                        <p:cTn id="55" dur="500" fill="hold"/>
                                        <p:tgtEl>
                                          <p:spTgt spid="28676">
                                            <p:txEl>
                                              <p:pRg st="2" end="2"/>
                                            </p:txEl>
                                          </p:spTgt>
                                        </p:tgtEl>
                                        <p:attrNameLst>
                                          <p:attrName>ppt_x</p:attrName>
                                        </p:attrNameLst>
                                      </p:cBhvr>
                                      <p:tavLst>
                                        <p:tav tm="0">
                                          <p:val>
                                            <p:strVal val="1+#ppt_w/2"/>
                                          </p:val>
                                        </p:tav>
                                        <p:tav tm="100000">
                                          <p:val>
                                            <p:strVal val="#ppt_x"/>
                                          </p:val>
                                        </p:tav>
                                      </p:tavLst>
                                    </p:anim>
                                    <p:anim calcmode="lin" valueType="num">
                                      <p:cBhvr additive="base">
                                        <p:cTn id="56" dur="500" fill="hold"/>
                                        <p:tgtEl>
                                          <p:spTgt spid="28676">
                                            <p:txEl>
                                              <p:pRg st="2" end="2"/>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28676">
                                            <p:txEl>
                                              <p:pRg st="2" end="2"/>
                                            </p:txEl>
                                          </p:spTgt>
                                        </p:tgtEl>
                                        <p:attrNameLst>
                                          <p:attrName>ppt_c</p:attrName>
                                        </p:attrNameLst>
                                      </p:cBhvr>
                                      <p:to>
                                        <a:schemeClr val="tx2"/>
                                      </p:to>
                                    </p:animClr>
                                  </p:subTnLst>
                                </p:cTn>
                              </p:par>
                            </p:childTnLst>
                          </p:cTn>
                        </p:par>
                      </p:childTnLst>
                    </p:cTn>
                  </p:par>
                  <p:par>
                    <p:cTn id="57" fill="hold">
                      <p:stCondLst>
                        <p:cond delay="indefinite"/>
                      </p:stCondLst>
                      <p:childTnLst>
                        <p:par>
                          <p:cTn id="58" fill="hold">
                            <p:stCondLst>
                              <p:cond delay="0"/>
                            </p:stCondLst>
                            <p:childTnLst>
                              <p:par>
                                <p:cTn id="59" presetID="2" presetClass="entr" presetSubtype="2" fill="hold" grpId="0" nodeType="clickEffect">
                                  <p:stCondLst>
                                    <p:cond delay="0"/>
                                  </p:stCondLst>
                                  <p:childTnLst>
                                    <p:set>
                                      <p:cBhvr>
                                        <p:cTn id="60" dur="1" fill="hold">
                                          <p:stCondLst>
                                            <p:cond delay="0"/>
                                          </p:stCondLst>
                                        </p:cTn>
                                        <p:tgtEl>
                                          <p:spTgt spid="28676">
                                            <p:txEl>
                                              <p:pRg st="3" end="3"/>
                                            </p:txEl>
                                          </p:spTgt>
                                        </p:tgtEl>
                                        <p:attrNameLst>
                                          <p:attrName>style.visibility</p:attrName>
                                        </p:attrNameLst>
                                      </p:cBhvr>
                                      <p:to>
                                        <p:strVal val="visible"/>
                                      </p:to>
                                    </p:set>
                                    <p:anim calcmode="lin" valueType="num">
                                      <p:cBhvr additive="base">
                                        <p:cTn id="61" dur="500" fill="hold"/>
                                        <p:tgtEl>
                                          <p:spTgt spid="28676">
                                            <p:txEl>
                                              <p:pRg st="3" end="3"/>
                                            </p:txEl>
                                          </p:spTgt>
                                        </p:tgtEl>
                                        <p:attrNameLst>
                                          <p:attrName>ppt_x</p:attrName>
                                        </p:attrNameLst>
                                      </p:cBhvr>
                                      <p:tavLst>
                                        <p:tav tm="0">
                                          <p:val>
                                            <p:strVal val="1+#ppt_w/2"/>
                                          </p:val>
                                        </p:tav>
                                        <p:tav tm="100000">
                                          <p:val>
                                            <p:strVal val="#ppt_x"/>
                                          </p:val>
                                        </p:tav>
                                      </p:tavLst>
                                    </p:anim>
                                    <p:anim calcmode="lin" valueType="num">
                                      <p:cBhvr additive="base">
                                        <p:cTn id="62" dur="500" fill="hold"/>
                                        <p:tgtEl>
                                          <p:spTgt spid="28676">
                                            <p:txEl>
                                              <p:pRg st="3" end="3"/>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28676">
                                            <p:txEl>
                                              <p:pRg st="3" end="3"/>
                                            </p:txEl>
                                          </p:spTgt>
                                        </p:tgtEl>
                                        <p:attrNameLst>
                                          <p:attrName>ppt_c</p:attrName>
                                        </p:attrNameLst>
                                      </p:cBhvr>
                                      <p:to>
                                        <a:schemeClr val="tx2"/>
                                      </p:to>
                                    </p:animClr>
                                  </p:subTnLst>
                                </p:cTn>
                              </p:par>
                            </p:childTnLst>
                          </p:cTn>
                        </p:par>
                      </p:childTnLst>
                    </p:cTn>
                  </p:par>
                  <p:par>
                    <p:cTn id="63" fill="hold">
                      <p:stCondLst>
                        <p:cond delay="indefinite"/>
                      </p:stCondLst>
                      <p:childTnLst>
                        <p:par>
                          <p:cTn id="64" fill="hold">
                            <p:stCondLst>
                              <p:cond delay="0"/>
                            </p:stCondLst>
                            <p:childTnLst>
                              <p:par>
                                <p:cTn id="65" presetID="2" presetClass="entr" presetSubtype="2" fill="hold" grpId="0" nodeType="clickEffect">
                                  <p:stCondLst>
                                    <p:cond delay="0"/>
                                  </p:stCondLst>
                                  <p:childTnLst>
                                    <p:set>
                                      <p:cBhvr>
                                        <p:cTn id="66" dur="1" fill="hold">
                                          <p:stCondLst>
                                            <p:cond delay="0"/>
                                          </p:stCondLst>
                                        </p:cTn>
                                        <p:tgtEl>
                                          <p:spTgt spid="28676">
                                            <p:txEl>
                                              <p:pRg st="4" end="4"/>
                                            </p:txEl>
                                          </p:spTgt>
                                        </p:tgtEl>
                                        <p:attrNameLst>
                                          <p:attrName>style.visibility</p:attrName>
                                        </p:attrNameLst>
                                      </p:cBhvr>
                                      <p:to>
                                        <p:strVal val="visible"/>
                                      </p:to>
                                    </p:set>
                                    <p:anim calcmode="lin" valueType="num">
                                      <p:cBhvr additive="base">
                                        <p:cTn id="67" dur="500" fill="hold"/>
                                        <p:tgtEl>
                                          <p:spTgt spid="28676">
                                            <p:txEl>
                                              <p:pRg st="4" end="4"/>
                                            </p:txEl>
                                          </p:spTgt>
                                        </p:tgtEl>
                                        <p:attrNameLst>
                                          <p:attrName>ppt_x</p:attrName>
                                        </p:attrNameLst>
                                      </p:cBhvr>
                                      <p:tavLst>
                                        <p:tav tm="0">
                                          <p:val>
                                            <p:strVal val="1+#ppt_w/2"/>
                                          </p:val>
                                        </p:tav>
                                        <p:tav tm="100000">
                                          <p:val>
                                            <p:strVal val="#ppt_x"/>
                                          </p:val>
                                        </p:tav>
                                      </p:tavLst>
                                    </p:anim>
                                    <p:anim calcmode="lin" valueType="num">
                                      <p:cBhvr additive="base">
                                        <p:cTn id="68" dur="500" fill="hold"/>
                                        <p:tgtEl>
                                          <p:spTgt spid="28676">
                                            <p:txEl>
                                              <p:pRg st="4" end="4"/>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28676">
                                            <p:txEl>
                                              <p:pRg st="4" end="4"/>
                                            </p:txEl>
                                          </p:spTgt>
                                        </p:tgtEl>
                                        <p:attrNameLst>
                                          <p:attrName>ppt_c</p:attrName>
                                        </p:attrNameLst>
                                      </p:cBhvr>
                                      <p:to>
                                        <a:schemeClr val="tx2"/>
                                      </p:to>
                                    </p:animClr>
                                  </p:subTnLst>
                                </p:cTn>
                              </p:par>
                            </p:childTnLst>
                          </p:cTn>
                        </p:par>
                      </p:childTnLst>
                    </p:cTn>
                  </p:par>
                  <p:par>
                    <p:cTn id="69" fill="hold">
                      <p:stCondLst>
                        <p:cond delay="indefinite"/>
                      </p:stCondLst>
                      <p:childTnLst>
                        <p:par>
                          <p:cTn id="70" fill="hold">
                            <p:stCondLst>
                              <p:cond delay="0"/>
                            </p:stCondLst>
                            <p:childTnLst>
                              <p:par>
                                <p:cTn id="71" presetID="2" presetClass="entr" presetSubtype="2" fill="hold" grpId="0" nodeType="clickEffect">
                                  <p:stCondLst>
                                    <p:cond delay="0"/>
                                  </p:stCondLst>
                                  <p:childTnLst>
                                    <p:set>
                                      <p:cBhvr>
                                        <p:cTn id="72" dur="1" fill="hold">
                                          <p:stCondLst>
                                            <p:cond delay="0"/>
                                          </p:stCondLst>
                                        </p:cTn>
                                        <p:tgtEl>
                                          <p:spTgt spid="28676">
                                            <p:txEl>
                                              <p:pRg st="5" end="5"/>
                                            </p:txEl>
                                          </p:spTgt>
                                        </p:tgtEl>
                                        <p:attrNameLst>
                                          <p:attrName>style.visibility</p:attrName>
                                        </p:attrNameLst>
                                      </p:cBhvr>
                                      <p:to>
                                        <p:strVal val="visible"/>
                                      </p:to>
                                    </p:set>
                                    <p:anim calcmode="lin" valueType="num">
                                      <p:cBhvr additive="base">
                                        <p:cTn id="73" dur="500" fill="hold"/>
                                        <p:tgtEl>
                                          <p:spTgt spid="28676">
                                            <p:txEl>
                                              <p:pRg st="5" end="5"/>
                                            </p:txEl>
                                          </p:spTgt>
                                        </p:tgtEl>
                                        <p:attrNameLst>
                                          <p:attrName>ppt_x</p:attrName>
                                        </p:attrNameLst>
                                      </p:cBhvr>
                                      <p:tavLst>
                                        <p:tav tm="0">
                                          <p:val>
                                            <p:strVal val="1+#ppt_w/2"/>
                                          </p:val>
                                        </p:tav>
                                        <p:tav tm="100000">
                                          <p:val>
                                            <p:strVal val="#ppt_x"/>
                                          </p:val>
                                        </p:tav>
                                      </p:tavLst>
                                    </p:anim>
                                    <p:anim calcmode="lin" valueType="num">
                                      <p:cBhvr additive="base">
                                        <p:cTn id="74" dur="500" fill="hold"/>
                                        <p:tgtEl>
                                          <p:spTgt spid="28676">
                                            <p:txEl>
                                              <p:pRg st="5" end="5"/>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28676">
                                            <p:txEl>
                                              <p:pRg st="5" end="5"/>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5" grpId="0" build="p" bldLvl="2" autoUpdateAnimBg="0"/>
      <p:bldP spid="28676" grpId="0" build="p" bldLvl="2" autoUpdateAnimBg="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IPO stands for initial public offering.</a:t>
            </a:r>
          </a:p>
          <a:p>
            <a:r>
              <a:rPr lang="en-US" dirty="0" smtClean="0"/>
              <a:t>Important players  - SEC, Auditors (accounting firms), Underwriters</a:t>
            </a:r>
          </a:p>
          <a:p>
            <a:r>
              <a:rPr lang="en-US" dirty="0" smtClean="0"/>
              <a:t>Due-diligence process</a:t>
            </a:r>
          </a:p>
          <a:p>
            <a:r>
              <a:rPr lang="en-US" dirty="0" smtClean="0"/>
              <a:t>The “road show” and setting the offering price</a:t>
            </a:r>
          </a:p>
          <a:p>
            <a:r>
              <a:rPr lang="en-US" dirty="0" smtClean="0"/>
              <a:t>Google – a unique example.</a:t>
            </a:r>
          </a:p>
        </p:txBody>
      </p:sp>
      <p:sp>
        <p:nvSpPr>
          <p:cNvPr id="3" name="Slide Number Placeholder 2"/>
          <p:cNvSpPr>
            <a:spLocks noGrp="1"/>
          </p:cNvSpPr>
          <p:nvPr>
            <p:ph type="sldNum" sz="quarter" idx="12"/>
          </p:nvPr>
        </p:nvSpPr>
        <p:spPr/>
        <p:txBody>
          <a:bodyPr/>
          <a:lstStyle/>
          <a:p>
            <a:fld id="{BC966791-1735-4F2D-B987-46F960F9AF49}" type="slidenum">
              <a:rPr lang="en-US" smtClean="0"/>
              <a:pPr/>
              <a:t>29</a:t>
            </a:fld>
            <a:endParaRPr lang="en-US"/>
          </a:p>
        </p:txBody>
      </p:sp>
      <p:sp>
        <p:nvSpPr>
          <p:cNvPr id="4" name="Title 3"/>
          <p:cNvSpPr>
            <a:spLocks noGrp="1"/>
          </p:cNvSpPr>
          <p:nvPr>
            <p:ph type="title"/>
          </p:nvPr>
        </p:nvSpPr>
        <p:spPr/>
        <p:txBody>
          <a:bodyPr>
            <a:normAutofit fontScale="90000"/>
          </a:bodyPr>
          <a:lstStyle/>
          <a:p>
            <a:r>
              <a:rPr lang="en-US" dirty="0" smtClean="0"/>
              <a:t>A few words on the IPO process</a:t>
            </a:r>
            <a:br>
              <a:rPr lang="en-US" dirty="0" smtClean="0"/>
            </a:b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9" name="Rectangle 5"/>
          <p:cNvSpPr>
            <a:spLocks noGrp="1" noChangeArrowheads="1"/>
          </p:cNvSpPr>
          <p:nvPr>
            <p:ph type="subTitle" idx="1"/>
          </p:nvPr>
        </p:nvSpPr>
        <p:spPr/>
        <p:txBody>
          <a:bodyPr/>
          <a:lstStyle/>
          <a:p>
            <a:r>
              <a:rPr lang="en-US"/>
              <a:t>Net Present Value and Other Investment Criteria</a:t>
            </a:r>
          </a:p>
        </p:txBody>
      </p:sp>
      <p:sp>
        <p:nvSpPr>
          <p:cNvPr id="5" name="Rectangle 70"/>
          <p:cNvSpPr>
            <a:spLocks noGrp="1" noChangeArrowheads="1"/>
          </p:cNvSpPr>
          <p:nvPr>
            <p:ph type="sldNum" sz="quarter" idx="12"/>
          </p:nvPr>
        </p:nvSpPr>
        <p:spPr/>
        <p:txBody>
          <a:bodyPr/>
          <a:lstStyle/>
          <a:p>
            <a:fld id="{0B5762BB-2986-477F-8045-2B5955139EC6}" type="slidenum">
              <a:rPr lang="en-US"/>
              <a:pPr/>
              <a:t>30</a:t>
            </a:fld>
            <a:endParaRPr lang="en-US"/>
          </a:p>
        </p:txBody>
      </p:sp>
      <p:sp>
        <p:nvSpPr>
          <p:cNvPr id="4" name="Rectangle 71"/>
          <p:cNvSpPr>
            <a:spLocks noChangeArrowheads="1"/>
          </p:cNvSpPr>
          <p:nvPr/>
        </p:nvSpPr>
        <p:spPr bwMode="auto">
          <a:xfrm>
            <a:off x="4572000" y="838200"/>
            <a:ext cx="4572000" cy="1470025"/>
          </a:xfrm>
          <a:prstGeom prst="rect">
            <a:avLst/>
          </a:prstGeom>
          <a:noFill/>
          <a:ln w="9525">
            <a:noFill/>
            <a:miter lim="800000"/>
            <a:headEnd/>
            <a:tailEnd/>
          </a:ln>
          <a:effectLst/>
        </p:spPr>
        <p:txBody>
          <a:bodyPr/>
          <a:lstStyle/>
          <a:p>
            <a:pPr algn="ctr" eaLnBrk="1" hangingPunct="1"/>
            <a:r>
              <a:rPr lang="en-US" sz="5400" dirty="0" smtClean="0">
                <a:solidFill>
                  <a:schemeClr val="tx2"/>
                </a:solidFill>
                <a:effectLst>
                  <a:outerShdw blurRad="38100" dist="38100" dir="2700000" algn="tl">
                    <a:srgbClr val="000000"/>
                  </a:outerShdw>
                </a:effectLst>
              </a:rPr>
              <a:t>9</a:t>
            </a:r>
            <a:endParaRPr lang="en-US" sz="5400" dirty="0">
              <a:solidFill>
                <a:schemeClr val="tx2"/>
              </a:solidFill>
              <a:effectLst>
                <a:outerShdw blurRad="38100" dist="38100" dir="2700000" algn="tl">
                  <a:srgbClr val="000000"/>
                </a:outerShdw>
              </a:effectLst>
            </a:endParaRPr>
          </a:p>
        </p:txBody>
      </p:sp>
    </p:spTree>
  </p:cSld>
  <p:clrMapOvr>
    <a:masterClrMapping/>
  </p:clrMapOvr>
  <p:transition>
    <p:blinds dir="vert"/>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Slide Number Placeholder 3"/>
          <p:cNvSpPr>
            <a:spLocks noGrp="1"/>
          </p:cNvSpPr>
          <p:nvPr>
            <p:ph type="sldNum" sz="quarter" idx="10"/>
          </p:nvPr>
        </p:nvSpPr>
        <p:spPr/>
        <p:txBody>
          <a:bodyPr lIns="98764" tIns="49382" rIns="98764" bIns="49382"/>
          <a:lstStyle/>
          <a:p>
            <a:fld id="{6B1FD518-0E8C-4DED-9045-99963530A2F2}" type="slidenum">
              <a:rPr lang="en-US"/>
              <a:pPr/>
              <a:t>31</a:t>
            </a:fld>
            <a:endParaRPr lang="en-US"/>
          </a:p>
        </p:txBody>
      </p:sp>
      <p:sp>
        <p:nvSpPr>
          <p:cNvPr id="44034" name="Rectangle 2"/>
          <p:cNvSpPr>
            <a:spLocks noGrp="1" noChangeArrowheads="1"/>
          </p:cNvSpPr>
          <p:nvPr>
            <p:ph type="title"/>
          </p:nvPr>
        </p:nvSpPr>
        <p:spPr/>
        <p:txBody>
          <a:bodyPr lIns="98764" tIns="49382" rIns="98764" bIns="49382"/>
          <a:lstStyle/>
          <a:p>
            <a:r>
              <a:rPr lang="en-US"/>
              <a:t>Net Present Value</a:t>
            </a:r>
          </a:p>
        </p:txBody>
      </p:sp>
      <p:sp>
        <p:nvSpPr>
          <p:cNvPr id="44035" name="Rectangle 3"/>
          <p:cNvSpPr>
            <a:spLocks noGrp="1" noChangeArrowheads="1"/>
          </p:cNvSpPr>
          <p:nvPr>
            <p:ph type="body" idx="1"/>
          </p:nvPr>
        </p:nvSpPr>
        <p:spPr/>
        <p:txBody>
          <a:bodyPr lIns="98764" tIns="49382" rIns="98764" bIns="49382"/>
          <a:lstStyle/>
          <a:p>
            <a:r>
              <a:rPr lang="en-US" sz="2600" dirty="0"/>
              <a:t>Capital Budgeting Decision</a:t>
            </a:r>
          </a:p>
          <a:p>
            <a:pPr lvl="1"/>
            <a:r>
              <a:rPr lang="en-US" sz="2600" dirty="0"/>
              <a:t>Suppose you had the opportunity to buy a </a:t>
            </a:r>
            <a:r>
              <a:rPr lang="en-US" sz="2600" dirty="0" err="1"/>
              <a:t>tbill</a:t>
            </a:r>
            <a:r>
              <a:rPr lang="en-US" sz="2600" dirty="0"/>
              <a:t> which would be worth $400,000 one year from today.</a:t>
            </a:r>
          </a:p>
          <a:p>
            <a:pPr lvl="2"/>
            <a:r>
              <a:rPr lang="en-US" sz="2600" dirty="0"/>
              <a:t>Interest rates on </a:t>
            </a:r>
            <a:r>
              <a:rPr lang="en-US" sz="2600" dirty="0" err="1"/>
              <a:t>tbills</a:t>
            </a:r>
            <a:r>
              <a:rPr lang="en-US" sz="2600" dirty="0"/>
              <a:t> are a </a:t>
            </a:r>
            <a:r>
              <a:rPr lang="en-US" sz="2600" b="1" dirty="0"/>
              <a:t>risk free </a:t>
            </a:r>
            <a:r>
              <a:rPr lang="en-US" sz="2600" dirty="0"/>
              <a:t>7%.</a:t>
            </a:r>
          </a:p>
          <a:p>
            <a:pPr lvl="1"/>
            <a:r>
              <a:rPr lang="en-US" sz="2600" dirty="0"/>
              <a:t>What would you be willing to pay for this investment?</a:t>
            </a:r>
          </a:p>
        </p:txBody>
      </p:sp>
      <p:grpSp>
        <p:nvGrpSpPr>
          <p:cNvPr id="2" name="Group 4"/>
          <p:cNvGrpSpPr>
            <a:grpSpLocks/>
          </p:cNvGrpSpPr>
          <p:nvPr/>
        </p:nvGrpSpPr>
        <p:grpSpPr bwMode="auto">
          <a:xfrm flipH="1">
            <a:off x="4519088" y="5685539"/>
            <a:ext cx="1880059" cy="335504"/>
            <a:chOff x="2209" y="3062"/>
            <a:chExt cx="648" cy="106"/>
          </a:xfrm>
        </p:grpSpPr>
        <p:sp>
          <p:nvSpPr>
            <p:cNvPr id="44037" name="Line 5"/>
            <p:cNvSpPr>
              <a:spLocks noChangeShapeType="1"/>
            </p:cNvSpPr>
            <p:nvPr/>
          </p:nvSpPr>
          <p:spPr bwMode="auto">
            <a:xfrm>
              <a:off x="2209" y="3062"/>
              <a:ext cx="0" cy="106"/>
            </a:xfrm>
            <a:prstGeom prst="line">
              <a:avLst/>
            </a:prstGeom>
            <a:noFill/>
            <a:ln w="28575">
              <a:solidFill>
                <a:schemeClr val="tx1"/>
              </a:solidFill>
              <a:prstDash val="dash"/>
              <a:round/>
              <a:headEnd/>
              <a:tailEnd/>
            </a:ln>
            <a:effectLst/>
          </p:spPr>
          <p:txBody>
            <a:bodyPr/>
            <a:lstStyle/>
            <a:p>
              <a:endParaRPr lang="en-US"/>
            </a:p>
          </p:txBody>
        </p:sp>
        <p:sp>
          <p:nvSpPr>
            <p:cNvPr id="44038" name="Line 6"/>
            <p:cNvSpPr>
              <a:spLocks noChangeShapeType="1"/>
            </p:cNvSpPr>
            <p:nvPr/>
          </p:nvSpPr>
          <p:spPr bwMode="auto">
            <a:xfrm>
              <a:off x="2209" y="3168"/>
              <a:ext cx="648" cy="0"/>
            </a:xfrm>
            <a:prstGeom prst="line">
              <a:avLst/>
            </a:prstGeom>
            <a:noFill/>
            <a:ln w="28575">
              <a:solidFill>
                <a:schemeClr val="tx1"/>
              </a:solidFill>
              <a:prstDash val="dash"/>
              <a:round/>
              <a:headEnd/>
              <a:tailEnd type="stealth" w="med" len="lg"/>
            </a:ln>
            <a:effectLst/>
          </p:spPr>
          <p:txBody>
            <a:bodyPr/>
            <a:lstStyle/>
            <a:p>
              <a:endParaRPr lang="en-US"/>
            </a:p>
          </p:txBody>
        </p:sp>
      </p:grpSp>
      <p:sp>
        <p:nvSpPr>
          <p:cNvPr id="44039" name="Text Box 7"/>
          <p:cNvSpPr txBox="1">
            <a:spLocks noChangeArrowheads="1"/>
          </p:cNvSpPr>
          <p:nvPr/>
        </p:nvSpPr>
        <p:spPr bwMode="auto">
          <a:xfrm>
            <a:off x="944164" y="5856899"/>
            <a:ext cx="3325241" cy="366168"/>
          </a:xfrm>
          <a:prstGeom prst="rect">
            <a:avLst/>
          </a:prstGeom>
          <a:noFill/>
          <a:ln w="9525">
            <a:noFill/>
            <a:miter lim="800000"/>
            <a:headEnd/>
            <a:tailEnd/>
          </a:ln>
          <a:effectLst/>
        </p:spPr>
        <p:txBody>
          <a:bodyPr lIns="91426" tIns="45713" rIns="91426" bIns="45713">
            <a:spAutoFit/>
          </a:bodyPr>
          <a:lstStyle/>
          <a:p>
            <a:pPr algn="r" defTabSz="913914" eaLnBrk="1" hangingPunct="1">
              <a:spcBef>
                <a:spcPct val="50000"/>
              </a:spcBef>
            </a:pPr>
            <a:r>
              <a:rPr lang="en-US" dirty="0"/>
              <a:t>$400,000 / (1.07)  =  $373,832</a:t>
            </a:r>
          </a:p>
        </p:txBody>
      </p:sp>
      <p:sp>
        <p:nvSpPr>
          <p:cNvPr id="44040" name="Text Box 8"/>
          <p:cNvSpPr txBox="1">
            <a:spLocks noChangeArrowheads="1"/>
          </p:cNvSpPr>
          <p:nvPr/>
        </p:nvSpPr>
        <p:spPr bwMode="auto">
          <a:xfrm>
            <a:off x="2591076" y="5074055"/>
            <a:ext cx="1678329" cy="366168"/>
          </a:xfrm>
          <a:prstGeom prst="rect">
            <a:avLst/>
          </a:prstGeom>
          <a:noFill/>
          <a:ln w="9525">
            <a:noFill/>
            <a:miter lim="800000"/>
            <a:headEnd/>
            <a:tailEnd/>
          </a:ln>
          <a:effectLst/>
        </p:spPr>
        <p:txBody>
          <a:bodyPr lIns="91426" tIns="45713" rIns="91426" bIns="45713">
            <a:spAutoFit/>
          </a:bodyPr>
          <a:lstStyle/>
          <a:p>
            <a:pPr algn="r" defTabSz="913914" eaLnBrk="1" hangingPunct="1">
              <a:spcBef>
                <a:spcPct val="50000"/>
              </a:spcBef>
            </a:pPr>
            <a:r>
              <a:rPr lang="en-US" dirty="0"/>
              <a:t>PV  today:</a:t>
            </a:r>
          </a:p>
        </p:txBody>
      </p:sp>
      <p:grpSp>
        <p:nvGrpSpPr>
          <p:cNvPr id="3" name="Group 9"/>
          <p:cNvGrpSpPr>
            <a:grpSpLocks/>
          </p:cNvGrpSpPr>
          <p:nvPr/>
        </p:nvGrpSpPr>
        <p:grpSpPr bwMode="auto">
          <a:xfrm>
            <a:off x="4863021" y="4532919"/>
            <a:ext cx="3093747" cy="1040785"/>
            <a:chOff x="3063" y="2810"/>
            <a:chExt cx="1949" cy="656"/>
          </a:xfrm>
        </p:grpSpPr>
        <p:sp>
          <p:nvSpPr>
            <p:cNvPr id="44042" name="Line 10"/>
            <p:cNvSpPr>
              <a:spLocks noChangeShapeType="1"/>
            </p:cNvSpPr>
            <p:nvPr/>
          </p:nvSpPr>
          <p:spPr bwMode="auto">
            <a:xfrm>
              <a:off x="3182" y="3151"/>
              <a:ext cx="1698" cy="0"/>
            </a:xfrm>
            <a:prstGeom prst="line">
              <a:avLst/>
            </a:prstGeom>
            <a:noFill/>
            <a:ln w="28575">
              <a:solidFill>
                <a:schemeClr val="tx1"/>
              </a:solidFill>
              <a:round/>
              <a:headEnd/>
              <a:tailEnd/>
            </a:ln>
            <a:effectLst/>
          </p:spPr>
          <p:txBody>
            <a:bodyPr/>
            <a:lstStyle/>
            <a:p>
              <a:endParaRPr lang="en-US"/>
            </a:p>
          </p:txBody>
        </p:sp>
        <p:sp>
          <p:nvSpPr>
            <p:cNvPr id="44043" name="Line 11"/>
            <p:cNvSpPr>
              <a:spLocks noChangeShapeType="1"/>
            </p:cNvSpPr>
            <p:nvPr/>
          </p:nvSpPr>
          <p:spPr bwMode="auto">
            <a:xfrm>
              <a:off x="3182" y="3022"/>
              <a:ext cx="0" cy="213"/>
            </a:xfrm>
            <a:prstGeom prst="line">
              <a:avLst/>
            </a:prstGeom>
            <a:noFill/>
            <a:ln w="9525">
              <a:solidFill>
                <a:schemeClr val="tx1"/>
              </a:solidFill>
              <a:round/>
              <a:headEnd/>
              <a:tailEnd/>
            </a:ln>
            <a:effectLst/>
          </p:spPr>
          <p:txBody>
            <a:bodyPr/>
            <a:lstStyle/>
            <a:p>
              <a:endParaRPr lang="en-US"/>
            </a:p>
          </p:txBody>
        </p:sp>
        <p:sp>
          <p:nvSpPr>
            <p:cNvPr id="44044" name="Line 12"/>
            <p:cNvSpPr>
              <a:spLocks noChangeShapeType="1"/>
            </p:cNvSpPr>
            <p:nvPr/>
          </p:nvSpPr>
          <p:spPr bwMode="auto">
            <a:xfrm>
              <a:off x="4031" y="3022"/>
              <a:ext cx="0" cy="213"/>
            </a:xfrm>
            <a:prstGeom prst="line">
              <a:avLst/>
            </a:prstGeom>
            <a:noFill/>
            <a:ln w="9525">
              <a:solidFill>
                <a:schemeClr val="tx1"/>
              </a:solidFill>
              <a:round/>
              <a:headEnd/>
              <a:tailEnd/>
            </a:ln>
            <a:effectLst/>
          </p:spPr>
          <p:txBody>
            <a:bodyPr/>
            <a:lstStyle/>
            <a:p>
              <a:endParaRPr lang="en-US"/>
            </a:p>
          </p:txBody>
        </p:sp>
        <p:sp>
          <p:nvSpPr>
            <p:cNvPr id="44045" name="Line 13"/>
            <p:cNvSpPr>
              <a:spLocks noChangeShapeType="1"/>
            </p:cNvSpPr>
            <p:nvPr/>
          </p:nvSpPr>
          <p:spPr bwMode="auto">
            <a:xfrm>
              <a:off x="4880" y="3022"/>
              <a:ext cx="0" cy="213"/>
            </a:xfrm>
            <a:prstGeom prst="line">
              <a:avLst/>
            </a:prstGeom>
            <a:noFill/>
            <a:ln w="9525">
              <a:solidFill>
                <a:schemeClr val="tx1"/>
              </a:solidFill>
              <a:round/>
              <a:headEnd/>
              <a:tailEnd/>
            </a:ln>
            <a:effectLst/>
          </p:spPr>
          <p:txBody>
            <a:bodyPr/>
            <a:lstStyle/>
            <a:p>
              <a:endParaRPr lang="en-US"/>
            </a:p>
          </p:txBody>
        </p:sp>
        <p:sp>
          <p:nvSpPr>
            <p:cNvPr id="44046" name="Text Box 14"/>
            <p:cNvSpPr txBox="1">
              <a:spLocks noChangeArrowheads="1"/>
            </p:cNvSpPr>
            <p:nvPr/>
          </p:nvSpPr>
          <p:spPr bwMode="auto">
            <a:xfrm>
              <a:off x="3063" y="3235"/>
              <a:ext cx="264" cy="231"/>
            </a:xfrm>
            <a:prstGeom prst="rect">
              <a:avLst/>
            </a:prstGeom>
            <a:noFill/>
            <a:ln w="9525">
              <a:noFill/>
              <a:miter lim="800000"/>
              <a:headEnd/>
              <a:tailEnd/>
            </a:ln>
            <a:effectLst/>
          </p:spPr>
          <p:txBody>
            <a:bodyPr lIns="84646" tIns="42323" rIns="84646" bIns="42323">
              <a:spAutoFit/>
            </a:bodyPr>
            <a:lstStyle/>
            <a:p>
              <a:pPr algn="ctr" defTabSz="913914" eaLnBrk="1" hangingPunct="1">
                <a:spcBef>
                  <a:spcPct val="50000"/>
                </a:spcBef>
              </a:pPr>
              <a:r>
                <a:rPr lang="en-US" dirty="0"/>
                <a:t>0</a:t>
              </a:r>
            </a:p>
          </p:txBody>
        </p:sp>
        <p:sp>
          <p:nvSpPr>
            <p:cNvPr id="44047" name="Text Box 15"/>
            <p:cNvSpPr txBox="1">
              <a:spLocks noChangeArrowheads="1"/>
            </p:cNvSpPr>
            <p:nvPr/>
          </p:nvSpPr>
          <p:spPr bwMode="auto">
            <a:xfrm>
              <a:off x="3899" y="3235"/>
              <a:ext cx="264" cy="231"/>
            </a:xfrm>
            <a:prstGeom prst="rect">
              <a:avLst/>
            </a:prstGeom>
            <a:noFill/>
            <a:ln w="9525">
              <a:noFill/>
              <a:miter lim="800000"/>
              <a:headEnd/>
              <a:tailEnd/>
            </a:ln>
            <a:effectLst/>
          </p:spPr>
          <p:txBody>
            <a:bodyPr lIns="84646" tIns="42323" rIns="84646" bIns="42323">
              <a:spAutoFit/>
            </a:bodyPr>
            <a:lstStyle/>
            <a:p>
              <a:pPr algn="ctr" defTabSz="913914" eaLnBrk="1" hangingPunct="1">
                <a:spcBef>
                  <a:spcPct val="50000"/>
                </a:spcBef>
              </a:pPr>
              <a:r>
                <a:rPr lang="en-US" dirty="0"/>
                <a:t>1</a:t>
              </a:r>
            </a:p>
          </p:txBody>
        </p:sp>
        <p:sp>
          <p:nvSpPr>
            <p:cNvPr id="44048" name="Text Box 16"/>
            <p:cNvSpPr txBox="1">
              <a:spLocks noChangeArrowheads="1"/>
            </p:cNvSpPr>
            <p:nvPr/>
          </p:nvSpPr>
          <p:spPr bwMode="auto">
            <a:xfrm>
              <a:off x="4748" y="3235"/>
              <a:ext cx="264" cy="231"/>
            </a:xfrm>
            <a:prstGeom prst="rect">
              <a:avLst/>
            </a:prstGeom>
            <a:noFill/>
            <a:ln w="9525">
              <a:noFill/>
              <a:miter lim="800000"/>
              <a:headEnd/>
              <a:tailEnd/>
            </a:ln>
            <a:effectLst/>
          </p:spPr>
          <p:txBody>
            <a:bodyPr lIns="84646" tIns="42323" rIns="84646" bIns="42323">
              <a:spAutoFit/>
            </a:bodyPr>
            <a:lstStyle/>
            <a:p>
              <a:pPr algn="ctr" defTabSz="913914" eaLnBrk="1" hangingPunct="1">
                <a:spcBef>
                  <a:spcPct val="50000"/>
                </a:spcBef>
              </a:pPr>
              <a:r>
                <a:rPr lang="en-US" dirty="0"/>
                <a:t>2</a:t>
              </a:r>
            </a:p>
          </p:txBody>
        </p:sp>
        <p:sp>
          <p:nvSpPr>
            <p:cNvPr id="44049" name="Text Box 17"/>
            <p:cNvSpPr txBox="1">
              <a:spLocks noChangeArrowheads="1"/>
            </p:cNvSpPr>
            <p:nvPr/>
          </p:nvSpPr>
          <p:spPr bwMode="auto">
            <a:xfrm>
              <a:off x="3501" y="2810"/>
              <a:ext cx="796" cy="231"/>
            </a:xfrm>
            <a:prstGeom prst="rect">
              <a:avLst/>
            </a:prstGeom>
            <a:noFill/>
            <a:ln w="9525">
              <a:noFill/>
              <a:miter lim="800000"/>
              <a:headEnd/>
              <a:tailEnd/>
            </a:ln>
            <a:effectLst/>
          </p:spPr>
          <p:txBody>
            <a:bodyPr lIns="84646" tIns="42323" rIns="84646" bIns="42323">
              <a:spAutoFit/>
            </a:bodyPr>
            <a:lstStyle/>
            <a:p>
              <a:pPr defTabSz="913914" eaLnBrk="1" hangingPunct="1">
                <a:spcBef>
                  <a:spcPct val="50000"/>
                </a:spcBef>
              </a:pPr>
              <a:r>
                <a:rPr lang="en-US" dirty="0">
                  <a:solidFill>
                    <a:srgbClr val="FF0000"/>
                  </a:solidFill>
                </a:rPr>
                <a:t>-$400,000</a:t>
              </a:r>
            </a:p>
          </p:txBody>
        </p:sp>
      </p:gr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lIns="98764" tIns="49382" rIns="98764" bIns="49382"/>
          <a:lstStyle/>
          <a:p>
            <a:fld id="{C1A6CBC3-41E9-43F3-9CB6-26F64C7F8D7A}" type="slidenum">
              <a:rPr lang="en-US"/>
              <a:pPr/>
              <a:t>32</a:t>
            </a:fld>
            <a:endParaRPr lang="en-US"/>
          </a:p>
        </p:txBody>
      </p:sp>
      <p:sp>
        <p:nvSpPr>
          <p:cNvPr id="45058" name="Rectangle 2"/>
          <p:cNvSpPr>
            <a:spLocks noGrp="1" noChangeArrowheads="1"/>
          </p:cNvSpPr>
          <p:nvPr>
            <p:ph type="title"/>
          </p:nvPr>
        </p:nvSpPr>
        <p:spPr/>
        <p:txBody>
          <a:bodyPr lIns="98764" tIns="49382" rIns="98764" bIns="49382"/>
          <a:lstStyle/>
          <a:p>
            <a:r>
              <a:rPr lang="en-US"/>
              <a:t>Net Present Value</a:t>
            </a:r>
          </a:p>
        </p:txBody>
      </p:sp>
      <p:sp>
        <p:nvSpPr>
          <p:cNvPr id="45059" name="Rectangle 3"/>
          <p:cNvSpPr>
            <a:spLocks noGrp="1" noChangeArrowheads="1"/>
          </p:cNvSpPr>
          <p:nvPr>
            <p:ph type="body" idx="1"/>
          </p:nvPr>
        </p:nvSpPr>
        <p:spPr/>
        <p:txBody>
          <a:bodyPr lIns="98764" tIns="49382" rIns="98764" bIns="49382"/>
          <a:lstStyle/>
          <a:p>
            <a:r>
              <a:rPr lang="en-US" sz="2600" dirty="0"/>
              <a:t>Capital Budgeting Decision</a:t>
            </a:r>
          </a:p>
          <a:p>
            <a:pPr lvl="1"/>
            <a:r>
              <a:rPr lang="en-US" sz="2600" dirty="0"/>
              <a:t>You would be willing to pay $ 373,832 for a risk free $400,000 a year from today.</a:t>
            </a:r>
          </a:p>
          <a:p>
            <a:pPr lvl="1"/>
            <a:r>
              <a:rPr lang="en-US" sz="2600" dirty="0"/>
              <a:t>Suppose this were, instead, an opportunity to construct a building, which you could sell in a year for $400,000 (guaranteed).</a:t>
            </a:r>
          </a:p>
          <a:p>
            <a:pPr lvl="1"/>
            <a:r>
              <a:rPr lang="en-US" sz="2600" dirty="0"/>
              <a:t>Since this investment has the same risk and cash flows as the </a:t>
            </a:r>
            <a:r>
              <a:rPr lang="en-US" sz="2600" dirty="0" err="1"/>
              <a:t>tbill</a:t>
            </a:r>
            <a:r>
              <a:rPr lang="en-US" sz="2600" dirty="0"/>
              <a:t>, it is also worth the same amount to you:</a:t>
            </a:r>
          </a:p>
        </p:txBody>
      </p:sp>
      <p:sp>
        <p:nvSpPr>
          <p:cNvPr id="45060" name="Text Box 4"/>
          <p:cNvSpPr txBox="1">
            <a:spLocks noChangeArrowheads="1"/>
          </p:cNvSpPr>
          <p:nvPr/>
        </p:nvSpPr>
        <p:spPr bwMode="auto">
          <a:xfrm>
            <a:off x="3905629" y="5620602"/>
            <a:ext cx="1846989" cy="523206"/>
          </a:xfrm>
          <a:prstGeom prst="rect">
            <a:avLst/>
          </a:prstGeom>
          <a:noFill/>
          <a:ln w="9525">
            <a:noFill/>
            <a:miter lim="800000"/>
            <a:headEnd/>
            <a:tailEnd/>
          </a:ln>
          <a:effectLst/>
        </p:spPr>
        <p:txBody>
          <a:bodyPr lIns="91426" tIns="45713" rIns="91426" bIns="45713">
            <a:spAutoFit/>
          </a:bodyPr>
          <a:lstStyle/>
          <a:p>
            <a:pPr algn="ctr" defTabSz="913914" eaLnBrk="1" hangingPunct="1">
              <a:spcBef>
                <a:spcPct val="50000"/>
              </a:spcBef>
            </a:pPr>
            <a:r>
              <a:rPr lang="en-US" sz="2800" dirty="0"/>
              <a:t>$373,832</a:t>
            </a:r>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lIns="98764" tIns="49382" rIns="98764" bIns="49382"/>
          <a:lstStyle/>
          <a:p>
            <a:fld id="{CF47E11F-EB76-4ABC-82CE-1ECDCC855678}" type="slidenum">
              <a:rPr lang="en-US"/>
              <a:pPr/>
              <a:t>33</a:t>
            </a:fld>
            <a:endParaRPr lang="en-US"/>
          </a:p>
        </p:txBody>
      </p:sp>
      <p:sp>
        <p:nvSpPr>
          <p:cNvPr id="46082" name="Rectangle 2"/>
          <p:cNvSpPr>
            <a:spLocks noGrp="1" noChangeArrowheads="1"/>
          </p:cNvSpPr>
          <p:nvPr>
            <p:ph type="title"/>
          </p:nvPr>
        </p:nvSpPr>
        <p:spPr/>
        <p:txBody>
          <a:bodyPr lIns="98764" tIns="49382" rIns="98764" bIns="49382"/>
          <a:lstStyle/>
          <a:p>
            <a:r>
              <a:rPr lang="en-US"/>
              <a:t>Net Present Value</a:t>
            </a:r>
          </a:p>
        </p:txBody>
      </p:sp>
      <p:sp>
        <p:nvSpPr>
          <p:cNvPr id="46083" name="Rectangle 3"/>
          <p:cNvSpPr>
            <a:spLocks noGrp="1" noChangeArrowheads="1"/>
          </p:cNvSpPr>
          <p:nvPr>
            <p:ph type="body" idx="1"/>
          </p:nvPr>
        </p:nvSpPr>
        <p:spPr/>
        <p:txBody>
          <a:bodyPr lIns="98764" tIns="49382" rIns="98764" bIns="49382"/>
          <a:lstStyle/>
          <a:p>
            <a:r>
              <a:rPr lang="en-US" sz="2600" dirty="0"/>
              <a:t>Capital Budgeting Decision</a:t>
            </a:r>
          </a:p>
          <a:p>
            <a:pPr lvl="1"/>
            <a:r>
              <a:rPr lang="en-US" sz="2600" dirty="0"/>
              <a:t>Now, assume you could buy the land for $50,000 and construct the building for $300,000.</a:t>
            </a:r>
          </a:p>
          <a:p>
            <a:pPr lvl="2"/>
            <a:r>
              <a:rPr lang="en-US" sz="2600" dirty="0"/>
              <a:t>Is this a good deal?</a:t>
            </a:r>
          </a:p>
          <a:p>
            <a:pPr lvl="1"/>
            <a:r>
              <a:rPr lang="en-US" sz="2600" dirty="0"/>
              <a:t>If you would be willing to pay $ 373,832 for this investment and can acquire it for only $350,000, you have found a very good deal!</a:t>
            </a:r>
          </a:p>
          <a:p>
            <a:pPr lvl="1"/>
            <a:r>
              <a:rPr lang="en-US" sz="2600" dirty="0"/>
              <a:t>You are better off by:</a:t>
            </a:r>
          </a:p>
        </p:txBody>
      </p:sp>
      <p:sp>
        <p:nvSpPr>
          <p:cNvPr id="46084" name="Text Box 4"/>
          <p:cNvSpPr txBox="1">
            <a:spLocks noChangeArrowheads="1"/>
          </p:cNvSpPr>
          <p:nvPr/>
        </p:nvSpPr>
        <p:spPr bwMode="auto">
          <a:xfrm>
            <a:off x="724244" y="5763102"/>
            <a:ext cx="7619449" cy="480117"/>
          </a:xfrm>
          <a:prstGeom prst="rect">
            <a:avLst/>
          </a:prstGeom>
          <a:noFill/>
          <a:ln w="9525">
            <a:noFill/>
            <a:miter lim="800000"/>
            <a:headEnd/>
            <a:tailEnd/>
          </a:ln>
          <a:effectLst/>
        </p:spPr>
        <p:txBody>
          <a:bodyPr lIns="91426" tIns="45713" rIns="91426" bIns="45713">
            <a:spAutoFit/>
          </a:bodyPr>
          <a:lstStyle/>
          <a:p>
            <a:pPr algn="ctr" defTabSz="913914" eaLnBrk="1" hangingPunct="1">
              <a:lnSpc>
                <a:spcPct val="90000"/>
              </a:lnSpc>
              <a:spcBef>
                <a:spcPct val="20000"/>
              </a:spcBef>
              <a:buClr>
                <a:schemeClr val="tx2"/>
              </a:buClr>
              <a:buSzPct val="60000"/>
            </a:pPr>
            <a:r>
              <a:rPr lang="en-US" sz="2800" dirty="0"/>
              <a:t>$373,832 - $350,000 = $23,832</a:t>
            </a:r>
            <a:endParaRPr lang="en-US" sz="1600" dirty="0"/>
          </a:p>
        </p:txBody>
      </p:sp>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lIns="98764" tIns="49382" rIns="98764" bIns="49382"/>
          <a:lstStyle/>
          <a:p>
            <a:fld id="{37DAF9F4-03CD-441B-BA16-187982F2943F}" type="slidenum">
              <a:rPr lang="en-US"/>
              <a:pPr/>
              <a:t>34</a:t>
            </a:fld>
            <a:endParaRPr lang="en-US"/>
          </a:p>
        </p:txBody>
      </p:sp>
      <p:sp>
        <p:nvSpPr>
          <p:cNvPr id="47106" name="Rectangle 2"/>
          <p:cNvSpPr>
            <a:spLocks noGrp="1" noChangeArrowheads="1"/>
          </p:cNvSpPr>
          <p:nvPr>
            <p:ph type="title"/>
          </p:nvPr>
        </p:nvSpPr>
        <p:spPr/>
        <p:txBody>
          <a:bodyPr lIns="98764" tIns="49382" rIns="98764" bIns="49382"/>
          <a:lstStyle/>
          <a:p>
            <a:r>
              <a:rPr lang="en-US"/>
              <a:t>Net Present Value</a:t>
            </a:r>
          </a:p>
        </p:txBody>
      </p:sp>
      <p:sp>
        <p:nvSpPr>
          <p:cNvPr id="47107" name="Rectangle 3"/>
          <p:cNvSpPr>
            <a:spLocks noGrp="1" noChangeArrowheads="1"/>
          </p:cNvSpPr>
          <p:nvPr>
            <p:ph type="body" idx="1"/>
          </p:nvPr>
        </p:nvSpPr>
        <p:spPr/>
        <p:txBody>
          <a:bodyPr lIns="98764" tIns="49382" rIns="98764" bIns="49382">
            <a:normAutofit lnSpcReduction="10000"/>
          </a:bodyPr>
          <a:lstStyle/>
          <a:p>
            <a:r>
              <a:rPr lang="en-US" sz="2600" dirty="0"/>
              <a:t>Valuing long lived projects</a:t>
            </a:r>
          </a:p>
          <a:p>
            <a:pPr lvl="1"/>
            <a:r>
              <a:rPr lang="en-US" sz="2600" dirty="0"/>
              <a:t>The NPV rule works for projects of any duration:</a:t>
            </a:r>
          </a:p>
          <a:p>
            <a:pPr lvl="2"/>
            <a:r>
              <a:rPr lang="en-US" sz="2600" dirty="0"/>
              <a:t>Simply discount the cash flows at the appropriate opportunity cost of capital and then subtract the cost of the initial investment.</a:t>
            </a:r>
          </a:p>
          <a:p>
            <a:pPr lvl="1"/>
            <a:r>
              <a:rPr lang="en-US" sz="2600" dirty="0"/>
              <a:t>The critical problems in any NPV problem are to determine:</a:t>
            </a:r>
          </a:p>
          <a:p>
            <a:pPr lvl="2"/>
            <a:r>
              <a:rPr lang="en-US" sz="2600" dirty="0"/>
              <a:t>The amount and timing of the cash flows.</a:t>
            </a:r>
          </a:p>
          <a:p>
            <a:pPr lvl="2"/>
            <a:r>
              <a:rPr lang="en-US" sz="2600" dirty="0"/>
              <a:t>The appropriate discount rate.</a:t>
            </a:r>
          </a:p>
        </p:txBody>
      </p:sp>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7" name="Rectangle 3"/>
          <p:cNvSpPr>
            <a:spLocks noGrp="1" noChangeArrowheads="1"/>
          </p:cNvSpPr>
          <p:nvPr>
            <p:ph idx="1"/>
          </p:nvPr>
        </p:nvSpPr>
        <p:spPr/>
        <p:txBody>
          <a:bodyPr/>
          <a:lstStyle/>
          <a:p>
            <a:r>
              <a:rPr lang="en-US"/>
              <a:t>We need to ask ourselves the following questions when evaluating capital budgeting decision rules</a:t>
            </a:r>
          </a:p>
          <a:p>
            <a:pPr lvl="1"/>
            <a:r>
              <a:rPr lang="en-US"/>
              <a:t>Does the decision rule adjust for the time value of money?</a:t>
            </a:r>
          </a:p>
          <a:p>
            <a:pPr lvl="1"/>
            <a:r>
              <a:rPr lang="en-US"/>
              <a:t>Does the decision rule adjust for risk?</a:t>
            </a:r>
          </a:p>
          <a:p>
            <a:pPr lvl="1"/>
            <a:r>
              <a:rPr lang="en-US"/>
              <a:t>Does the decision rule provide information on whether we are creating value for the firm?</a:t>
            </a:r>
          </a:p>
        </p:txBody>
      </p:sp>
      <p:sp>
        <p:nvSpPr>
          <p:cNvPr id="6" name="Slide Number Placeholder 5"/>
          <p:cNvSpPr>
            <a:spLocks noGrp="1"/>
          </p:cNvSpPr>
          <p:nvPr>
            <p:ph type="sldNum" sz="quarter" idx="12"/>
          </p:nvPr>
        </p:nvSpPr>
        <p:spPr/>
        <p:txBody>
          <a:bodyPr/>
          <a:lstStyle/>
          <a:p>
            <a:fld id="{9AACCF55-38E5-4F79-877B-8FC4BD2EC6C9}" type="slidenum">
              <a:rPr lang="en-US"/>
              <a:pPr/>
              <a:t>35</a:t>
            </a:fld>
            <a:endParaRPr lang="en-US"/>
          </a:p>
        </p:txBody>
      </p:sp>
      <p:sp>
        <p:nvSpPr>
          <p:cNvPr id="6146" name="Rectangle 2"/>
          <p:cNvSpPr>
            <a:spLocks noGrp="1" noChangeArrowheads="1"/>
          </p:cNvSpPr>
          <p:nvPr>
            <p:ph type="title"/>
          </p:nvPr>
        </p:nvSpPr>
        <p:spPr/>
        <p:txBody>
          <a:bodyPr/>
          <a:lstStyle/>
          <a:p>
            <a:r>
              <a:rPr lang="en-US"/>
              <a:t>Good Decision Criteria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anim calcmode="lin" valueType="num">
                                      <p:cBhvr additive="base">
                                        <p:cTn id="7" dur="500" fill="hold"/>
                                        <p:tgtEl>
                                          <p:spTgt spid="614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6147">
                                            <p:txEl>
                                              <p:pRg st="0" end="0"/>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6147">
                                            <p:txEl>
                                              <p:pRg st="0" end="0"/>
                                            </p:txEl>
                                          </p:spTgt>
                                        </p:tgtEl>
                                        <p:attrNameLst>
                                          <p:attrName>ppt_c</p:attrName>
                                        </p:attrNameLst>
                                      </p:cBhvr>
                                      <p:to>
                                        <a:schemeClr val="tx2"/>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6147">
                                            <p:txEl>
                                              <p:pRg st="1" end="1"/>
                                            </p:txEl>
                                          </p:spTgt>
                                        </p:tgtEl>
                                        <p:attrNameLst>
                                          <p:attrName>style.visibility</p:attrName>
                                        </p:attrNameLst>
                                      </p:cBhvr>
                                      <p:to>
                                        <p:strVal val="visible"/>
                                      </p:to>
                                    </p:set>
                                    <p:anim calcmode="lin" valueType="num">
                                      <p:cBhvr additive="base">
                                        <p:cTn id="13" dur="500" fill="hold"/>
                                        <p:tgtEl>
                                          <p:spTgt spid="614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6147">
                                            <p:txEl>
                                              <p:pRg st="1" end="1"/>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6147">
                                            <p:txEl>
                                              <p:pRg st="1" end="1"/>
                                            </p:txEl>
                                          </p:spTgt>
                                        </p:tgtEl>
                                        <p:attrNameLst>
                                          <p:attrName>ppt_c</p:attrName>
                                        </p:attrNameLst>
                                      </p:cBhvr>
                                      <p:to>
                                        <a:schemeClr val="tx2"/>
                                      </p:to>
                                    </p:animClr>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6147">
                                            <p:txEl>
                                              <p:pRg st="2" end="2"/>
                                            </p:txEl>
                                          </p:spTgt>
                                        </p:tgtEl>
                                        <p:attrNameLst>
                                          <p:attrName>style.visibility</p:attrName>
                                        </p:attrNameLst>
                                      </p:cBhvr>
                                      <p:to>
                                        <p:strVal val="visible"/>
                                      </p:to>
                                    </p:set>
                                    <p:anim calcmode="lin" valueType="num">
                                      <p:cBhvr additive="base">
                                        <p:cTn id="19" dur="500" fill="hold"/>
                                        <p:tgtEl>
                                          <p:spTgt spid="6147">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6147">
                                            <p:txEl>
                                              <p:pRg st="2" end="2"/>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6147">
                                            <p:txEl>
                                              <p:pRg st="2" end="2"/>
                                            </p:txEl>
                                          </p:spTgt>
                                        </p:tgtEl>
                                        <p:attrNameLst>
                                          <p:attrName>ppt_c</p:attrName>
                                        </p:attrNameLst>
                                      </p:cBhvr>
                                      <p:to>
                                        <a:schemeClr val="tx2"/>
                                      </p:to>
                                    </p:animClr>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6147">
                                            <p:txEl>
                                              <p:pRg st="3" end="3"/>
                                            </p:txEl>
                                          </p:spTgt>
                                        </p:tgtEl>
                                        <p:attrNameLst>
                                          <p:attrName>style.visibility</p:attrName>
                                        </p:attrNameLst>
                                      </p:cBhvr>
                                      <p:to>
                                        <p:strVal val="visible"/>
                                      </p:to>
                                    </p:set>
                                    <p:anim calcmode="lin" valueType="num">
                                      <p:cBhvr additive="base">
                                        <p:cTn id="25" dur="500" fill="hold"/>
                                        <p:tgtEl>
                                          <p:spTgt spid="6147">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6147">
                                            <p:txEl>
                                              <p:pRg st="3" end="3"/>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6147">
                                            <p:txEl>
                                              <p:pRg st="3" end="3"/>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uild="p" bldLvl="2" autoUpdateAnimBg="0"/>
    </p:bldLst>
  </p:timing>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1" name="Rectangle 3"/>
          <p:cNvSpPr>
            <a:spLocks noGrp="1" noChangeArrowheads="1"/>
          </p:cNvSpPr>
          <p:nvPr>
            <p:ph idx="1"/>
          </p:nvPr>
        </p:nvSpPr>
        <p:spPr/>
        <p:txBody>
          <a:bodyPr/>
          <a:lstStyle/>
          <a:p>
            <a:r>
              <a:rPr lang="en-US" sz="2800" dirty="0"/>
              <a:t>You are looking at a new project and you have estimated the following cash flows:</a:t>
            </a:r>
          </a:p>
          <a:p>
            <a:pPr lvl="1"/>
            <a:r>
              <a:rPr lang="en-US" sz="2400" dirty="0"/>
              <a:t>Year 0:	CF = -165,000</a:t>
            </a:r>
          </a:p>
          <a:p>
            <a:pPr lvl="1"/>
            <a:r>
              <a:rPr lang="en-US" sz="2400" dirty="0"/>
              <a:t>Year 1:	CF = </a:t>
            </a:r>
            <a:r>
              <a:rPr lang="en-US" sz="2400" dirty="0" smtClean="0"/>
              <a:t>63,120</a:t>
            </a:r>
            <a:endParaRPr lang="en-US" sz="2400" dirty="0"/>
          </a:p>
          <a:p>
            <a:pPr lvl="1"/>
            <a:r>
              <a:rPr lang="en-US" sz="2400" dirty="0"/>
              <a:t>Year 2:	CF = </a:t>
            </a:r>
            <a:r>
              <a:rPr lang="en-US" sz="2400" dirty="0" smtClean="0"/>
              <a:t>70,800</a:t>
            </a:r>
            <a:endParaRPr lang="en-US" sz="2400" dirty="0"/>
          </a:p>
          <a:p>
            <a:pPr lvl="1"/>
            <a:r>
              <a:rPr lang="en-US" sz="2400" dirty="0"/>
              <a:t>Year 3:	CF = </a:t>
            </a:r>
            <a:r>
              <a:rPr lang="en-US" sz="2400" dirty="0" smtClean="0"/>
              <a:t>91,080</a:t>
            </a:r>
            <a:endParaRPr lang="en-US" sz="2400" dirty="0"/>
          </a:p>
          <a:p>
            <a:r>
              <a:rPr lang="en-US" sz="2800" dirty="0" smtClean="0"/>
              <a:t>Your </a:t>
            </a:r>
            <a:r>
              <a:rPr lang="en-US" sz="2800" dirty="0"/>
              <a:t>required return for assets of this risk is 12%.</a:t>
            </a:r>
          </a:p>
        </p:txBody>
      </p:sp>
      <p:sp>
        <p:nvSpPr>
          <p:cNvPr id="6" name="Slide Number Placeholder 5"/>
          <p:cNvSpPr>
            <a:spLocks noGrp="1"/>
          </p:cNvSpPr>
          <p:nvPr>
            <p:ph type="sldNum" sz="quarter" idx="12"/>
          </p:nvPr>
        </p:nvSpPr>
        <p:spPr/>
        <p:txBody>
          <a:bodyPr/>
          <a:lstStyle/>
          <a:p>
            <a:fld id="{1FBBBE33-827A-4DAD-B9CE-39B3DBC8D4E9}" type="slidenum">
              <a:rPr lang="en-US"/>
              <a:pPr/>
              <a:t>36</a:t>
            </a:fld>
            <a:endParaRPr lang="en-US"/>
          </a:p>
        </p:txBody>
      </p:sp>
      <p:sp>
        <p:nvSpPr>
          <p:cNvPr id="7170" name="Rectangle 2"/>
          <p:cNvSpPr>
            <a:spLocks noGrp="1" noChangeArrowheads="1"/>
          </p:cNvSpPr>
          <p:nvPr>
            <p:ph type="title"/>
          </p:nvPr>
        </p:nvSpPr>
        <p:spPr/>
        <p:txBody>
          <a:bodyPr/>
          <a:lstStyle/>
          <a:p>
            <a:r>
              <a:rPr lang="en-US"/>
              <a:t>Project Example Information</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5" name="Rectangle 3"/>
          <p:cNvSpPr>
            <a:spLocks noGrp="1" noChangeArrowheads="1"/>
          </p:cNvSpPr>
          <p:nvPr>
            <p:ph idx="1"/>
          </p:nvPr>
        </p:nvSpPr>
        <p:spPr/>
        <p:txBody>
          <a:bodyPr/>
          <a:lstStyle/>
          <a:p>
            <a:pPr>
              <a:lnSpc>
                <a:spcPct val="90000"/>
              </a:lnSpc>
            </a:pPr>
            <a:r>
              <a:rPr lang="en-US" sz="2800" dirty="0"/>
              <a:t>The difference between the market value of a project and its cost</a:t>
            </a:r>
          </a:p>
          <a:p>
            <a:pPr>
              <a:lnSpc>
                <a:spcPct val="90000"/>
              </a:lnSpc>
            </a:pPr>
            <a:r>
              <a:rPr lang="en-US" sz="2800" dirty="0"/>
              <a:t>How much value is created from undertaking an investment?</a:t>
            </a:r>
          </a:p>
          <a:p>
            <a:pPr lvl="1">
              <a:lnSpc>
                <a:spcPct val="90000"/>
              </a:lnSpc>
            </a:pPr>
            <a:r>
              <a:rPr lang="en-US" sz="2400" dirty="0"/>
              <a:t>The first step is to estimate the expected future cash flows.</a:t>
            </a:r>
          </a:p>
          <a:p>
            <a:pPr lvl="1">
              <a:lnSpc>
                <a:spcPct val="90000"/>
              </a:lnSpc>
            </a:pPr>
            <a:r>
              <a:rPr lang="en-US" sz="2400" dirty="0"/>
              <a:t>The second step is to estimate the required return for projects of this risk level.</a:t>
            </a:r>
          </a:p>
          <a:p>
            <a:pPr lvl="1">
              <a:lnSpc>
                <a:spcPct val="90000"/>
              </a:lnSpc>
            </a:pPr>
            <a:r>
              <a:rPr lang="en-US" sz="2400" dirty="0"/>
              <a:t>The third step is to find the present value of the cash flows and subtract the initial investment.</a:t>
            </a:r>
          </a:p>
        </p:txBody>
      </p:sp>
      <p:sp>
        <p:nvSpPr>
          <p:cNvPr id="6" name="Slide Number Placeholder 5"/>
          <p:cNvSpPr>
            <a:spLocks noGrp="1"/>
          </p:cNvSpPr>
          <p:nvPr>
            <p:ph type="sldNum" sz="quarter" idx="12"/>
          </p:nvPr>
        </p:nvSpPr>
        <p:spPr/>
        <p:txBody>
          <a:bodyPr/>
          <a:lstStyle/>
          <a:p>
            <a:fld id="{50285E41-5BB4-404E-B22D-1477B516408B}" type="slidenum">
              <a:rPr lang="en-US"/>
              <a:pPr/>
              <a:t>37</a:t>
            </a:fld>
            <a:endParaRPr lang="en-US"/>
          </a:p>
        </p:txBody>
      </p:sp>
      <p:sp>
        <p:nvSpPr>
          <p:cNvPr id="8194" name="Rectangle 2"/>
          <p:cNvSpPr>
            <a:spLocks noGrp="1" noChangeArrowheads="1"/>
          </p:cNvSpPr>
          <p:nvPr>
            <p:ph type="title"/>
          </p:nvPr>
        </p:nvSpPr>
        <p:spPr/>
        <p:txBody>
          <a:bodyPr/>
          <a:lstStyle/>
          <a:p>
            <a:r>
              <a:rPr lang="en-US"/>
              <a:t>Net Present Value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195">
                                            <p:txEl>
                                              <p:pRg st="2" end="2"/>
                                            </p:txEl>
                                          </p:spTgt>
                                        </p:tgtEl>
                                        <p:attrNameLst>
                                          <p:attrName>style.visibility</p:attrName>
                                        </p:attrNameLst>
                                      </p:cBhvr>
                                      <p:to>
                                        <p:strVal val="visible"/>
                                      </p:to>
                                    </p:set>
                                    <p:anim calcmode="lin" valueType="num">
                                      <p:cBhvr additive="base">
                                        <p:cTn id="7" dur="500" fill="hold"/>
                                        <p:tgtEl>
                                          <p:spTgt spid="8195">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19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8195">
                                            <p:txEl>
                                              <p:pRg st="3" end="3"/>
                                            </p:txEl>
                                          </p:spTgt>
                                        </p:tgtEl>
                                        <p:attrNameLst>
                                          <p:attrName>style.visibility</p:attrName>
                                        </p:attrNameLst>
                                      </p:cBhvr>
                                      <p:to>
                                        <p:strVal val="visible"/>
                                      </p:to>
                                    </p:set>
                                    <p:anim calcmode="lin" valueType="num">
                                      <p:cBhvr additive="base">
                                        <p:cTn id="13" dur="500" fill="hold"/>
                                        <p:tgtEl>
                                          <p:spTgt spid="8195">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19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8195">
                                            <p:txEl>
                                              <p:pRg st="4" end="4"/>
                                            </p:txEl>
                                          </p:spTgt>
                                        </p:tgtEl>
                                        <p:attrNameLst>
                                          <p:attrName>style.visibility</p:attrName>
                                        </p:attrNameLst>
                                      </p:cBhvr>
                                      <p:to>
                                        <p:strVal val="visible"/>
                                      </p:to>
                                    </p:set>
                                    <p:anim calcmode="lin" valueType="num">
                                      <p:cBhvr additive="base">
                                        <p:cTn id="19" dur="500" fill="hold"/>
                                        <p:tgtEl>
                                          <p:spTgt spid="8195">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19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1" name="Rectangle 3"/>
          <p:cNvSpPr>
            <a:spLocks noGrp="1" noChangeArrowheads="1"/>
          </p:cNvSpPr>
          <p:nvPr>
            <p:ph idx="1"/>
          </p:nvPr>
        </p:nvSpPr>
        <p:spPr/>
        <p:txBody>
          <a:bodyPr/>
          <a:lstStyle/>
          <a:p>
            <a:r>
              <a:rPr lang="en-US" sz="2800" b="1" i="1"/>
              <a:t>If the NPV is positive, accept the project</a:t>
            </a:r>
            <a:endParaRPr lang="en-US" sz="2800"/>
          </a:p>
          <a:p>
            <a:r>
              <a:rPr lang="en-US" sz="2800"/>
              <a:t>A positive NPV means that the project is expected to add value to the firm and will therefore increase the wealth of the owners.</a:t>
            </a:r>
          </a:p>
          <a:p>
            <a:r>
              <a:rPr lang="en-US" sz="2800"/>
              <a:t>Since our goal is to increase owner wealth, NPV is a direct measure of how well this project will meet our goal.</a:t>
            </a:r>
            <a:endParaRPr lang="en-US" sz="2800" b="1" i="1"/>
          </a:p>
        </p:txBody>
      </p:sp>
      <p:sp>
        <p:nvSpPr>
          <p:cNvPr id="6" name="Slide Number Placeholder 5"/>
          <p:cNvSpPr>
            <a:spLocks noGrp="1"/>
          </p:cNvSpPr>
          <p:nvPr>
            <p:ph type="sldNum" sz="quarter" idx="12"/>
          </p:nvPr>
        </p:nvSpPr>
        <p:spPr/>
        <p:txBody>
          <a:bodyPr/>
          <a:lstStyle/>
          <a:p>
            <a:fld id="{127117DF-D4D7-4085-B1C3-64D9AED8F061}" type="slidenum">
              <a:rPr lang="en-US"/>
              <a:pPr/>
              <a:t>38</a:t>
            </a:fld>
            <a:endParaRPr lang="en-US"/>
          </a:p>
        </p:txBody>
      </p:sp>
      <p:sp>
        <p:nvSpPr>
          <p:cNvPr id="12290" name="Rectangle 2"/>
          <p:cNvSpPr>
            <a:spLocks noGrp="1" noChangeArrowheads="1"/>
          </p:cNvSpPr>
          <p:nvPr>
            <p:ph type="title"/>
          </p:nvPr>
        </p:nvSpPr>
        <p:spPr/>
        <p:txBody>
          <a:bodyPr/>
          <a:lstStyle/>
          <a:p>
            <a:r>
              <a:rPr lang="en-US"/>
              <a:t>NPV – Decision Rule</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7" name="Rectangle 3"/>
          <p:cNvSpPr>
            <a:spLocks noGrp="1" noChangeArrowheads="1"/>
          </p:cNvSpPr>
          <p:nvPr>
            <p:ph idx="1"/>
          </p:nvPr>
        </p:nvSpPr>
        <p:spPr/>
        <p:txBody>
          <a:bodyPr/>
          <a:lstStyle/>
          <a:p>
            <a:r>
              <a:rPr lang="en-US" sz="2800"/>
              <a:t>Understand how stock prices depend on future dividends and dividend growth</a:t>
            </a:r>
          </a:p>
          <a:p>
            <a:r>
              <a:rPr lang="en-US" sz="2800"/>
              <a:t>Be able to compute stock prices using the dividend growth model</a:t>
            </a:r>
          </a:p>
          <a:p>
            <a:r>
              <a:rPr lang="en-US" sz="2800"/>
              <a:t>Understand how corporate directors are elected</a:t>
            </a:r>
          </a:p>
          <a:p>
            <a:r>
              <a:rPr lang="en-US" sz="2800"/>
              <a:t>Understand how stock markets work</a:t>
            </a:r>
          </a:p>
          <a:p>
            <a:r>
              <a:rPr lang="en-US" sz="2800"/>
              <a:t>Understand how stock prices are quoted</a:t>
            </a:r>
          </a:p>
        </p:txBody>
      </p:sp>
      <p:sp>
        <p:nvSpPr>
          <p:cNvPr id="6" name="Slide Number Placeholder 5"/>
          <p:cNvSpPr>
            <a:spLocks noGrp="1"/>
          </p:cNvSpPr>
          <p:nvPr>
            <p:ph type="sldNum" sz="quarter" idx="12"/>
          </p:nvPr>
        </p:nvSpPr>
        <p:spPr/>
        <p:txBody>
          <a:bodyPr/>
          <a:lstStyle/>
          <a:p>
            <a:fld id="{CBD392B7-8BFE-445C-B126-1EA4EFF6FBAC}" type="slidenum">
              <a:rPr lang="en-US"/>
              <a:pPr/>
              <a:t>3</a:t>
            </a:fld>
            <a:endParaRPr lang="en-US"/>
          </a:p>
        </p:txBody>
      </p:sp>
      <p:sp>
        <p:nvSpPr>
          <p:cNvPr id="1026" name="Rectangle 2"/>
          <p:cNvSpPr>
            <a:spLocks noGrp="1" noChangeArrowheads="1"/>
          </p:cNvSpPr>
          <p:nvPr>
            <p:ph type="title"/>
          </p:nvPr>
        </p:nvSpPr>
        <p:spPr/>
        <p:txBody>
          <a:bodyPr/>
          <a:lstStyle/>
          <a:p>
            <a:r>
              <a:rPr lang="en-US"/>
              <a:t>Key Concepts and Skills</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9" name="Rectangle 3"/>
          <p:cNvSpPr>
            <a:spLocks noGrp="1" noChangeArrowheads="1"/>
          </p:cNvSpPr>
          <p:nvPr>
            <p:ph idx="1"/>
          </p:nvPr>
        </p:nvSpPr>
        <p:spPr/>
        <p:txBody>
          <a:bodyPr/>
          <a:lstStyle/>
          <a:p>
            <a:r>
              <a:rPr lang="en-US" sz="2800"/>
              <a:t>Does the NPV rule account for the time value of money?</a:t>
            </a:r>
          </a:p>
          <a:p>
            <a:r>
              <a:rPr lang="en-US" sz="2800"/>
              <a:t>Does the NPV rule account for the risk of the cash flows?</a:t>
            </a:r>
          </a:p>
          <a:p>
            <a:r>
              <a:rPr lang="en-US" sz="2800"/>
              <a:t>Does the NPV rule provide an indication about the increase in value?</a:t>
            </a:r>
          </a:p>
          <a:p>
            <a:r>
              <a:rPr lang="en-US" sz="2800"/>
              <a:t>Should we consider the NPV rule for our primary decision rule?</a:t>
            </a:r>
          </a:p>
        </p:txBody>
      </p:sp>
      <p:sp>
        <p:nvSpPr>
          <p:cNvPr id="6" name="Slide Number Placeholder 5"/>
          <p:cNvSpPr>
            <a:spLocks noGrp="1"/>
          </p:cNvSpPr>
          <p:nvPr>
            <p:ph type="sldNum" sz="quarter" idx="12"/>
          </p:nvPr>
        </p:nvSpPr>
        <p:spPr/>
        <p:txBody>
          <a:bodyPr/>
          <a:lstStyle/>
          <a:p>
            <a:fld id="{A70F10A0-E77F-4556-A444-76AA0ED941C7}" type="slidenum">
              <a:rPr lang="en-US"/>
              <a:pPr/>
              <a:t>39</a:t>
            </a:fld>
            <a:endParaRPr lang="en-US"/>
          </a:p>
        </p:txBody>
      </p:sp>
      <p:sp>
        <p:nvSpPr>
          <p:cNvPr id="14338" name="Rectangle 2"/>
          <p:cNvSpPr>
            <a:spLocks noGrp="1" noChangeArrowheads="1"/>
          </p:cNvSpPr>
          <p:nvPr>
            <p:ph type="title"/>
          </p:nvPr>
        </p:nvSpPr>
        <p:spPr/>
        <p:txBody>
          <a:bodyPr/>
          <a:lstStyle/>
          <a:p>
            <a:r>
              <a:rPr lang="en-US"/>
              <a:t>Decision Criteria Test - NPV</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4339">
                                            <p:txEl>
                                              <p:pRg st="0" end="0"/>
                                            </p:txEl>
                                          </p:spTgt>
                                        </p:tgtEl>
                                        <p:attrNameLst>
                                          <p:attrName>style.visibility</p:attrName>
                                        </p:attrNameLst>
                                      </p:cBhvr>
                                      <p:to>
                                        <p:strVal val="visible"/>
                                      </p:to>
                                    </p:set>
                                    <p:anim calcmode="lin" valueType="num">
                                      <p:cBhvr additive="base">
                                        <p:cTn id="7" dur="500" fill="hold"/>
                                        <p:tgtEl>
                                          <p:spTgt spid="1433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4339">
                                            <p:txEl>
                                              <p:pRg st="0" end="0"/>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14339">
                                            <p:txEl>
                                              <p:pRg st="0" end="0"/>
                                            </p:txEl>
                                          </p:spTgt>
                                        </p:tgtEl>
                                        <p:attrNameLst>
                                          <p:attrName>ppt_c</p:attrName>
                                        </p:attrNameLst>
                                      </p:cBhvr>
                                      <p:to>
                                        <a:schemeClr val="tx2"/>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4339">
                                            <p:txEl>
                                              <p:pRg st="1" end="1"/>
                                            </p:txEl>
                                          </p:spTgt>
                                        </p:tgtEl>
                                        <p:attrNameLst>
                                          <p:attrName>style.visibility</p:attrName>
                                        </p:attrNameLst>
                                      </p:cBhvr>
                                      <p:to>
                                        <p:strVal val="visible"/>
                                      </p:to>
                                    </p:set>
                                    <p:anim calcmode="lin" valueType="num">
                                      <p:cBhvr additive="base">
                                        <p:cTn id="13" dur="500" fill="hold"/>
                                        <p:tgtEl>
                                          <p:spTgt spid="1433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4339">
                                            <p:txEl>
                                              <p:pRg st="1" end="1"/>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14339">
                                            <p:txEl>
                                              <p:pRg st="1" end="1"/>
                                            </p:txEl>
                                          </p:spTgt>
                                        </p:tgtEl>
                                        <p:attrNameLst>
                                          <p:attrName>ppt_c</p:attrName>
                                        </p:attrNameLst>
                                      </p:cBhvr>
                                      <p:to>
                                        <a:schemeClr val="tx2"/>
                                      </p:to>
                                    </p:animClr>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4339">
                                            <p:txEl>
                                              <p:pRg st="2" end="2"/>
                                            </p:txEl>
                                          </p:spTgt>
                                        </p:tgtEl>
                                        <p:attrNameLst>
                                          <p:attrName>style.visibility</p:attrName>
                                        </p:attrNameLst>
                                      </p:cBhvr>
                                      <p:to>
                                        <p:strVal val="visible"/>
                                      </p:to>
                                    </p:set>
                                    <p:anim calcmode="lin" valueType="num">
                                      <p:cBhvr additive="base">
                                        <p:cTn id="19" dur="500" fill="hold"/>
                                        <p:tgtEl>
                                          <p:spTgt spid="14339">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4339">
                                            <p:txEl>
                                              <p:pRg st="2" end="2"/>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14339">
                                            <p:txEl>
                                              <p:pRg st="2" end="2"/>
                                            </p:txEl>
                                          </p:spTgt>
                                        </p:tgtEl>
                                        <p:attrNameLst>
                                          <p:attrName>ppt_c</p:attrName>
                                        </p:attrNameLst>
                                      </p:cBhvr>
                                      <p:to>
                                        <a:schemeClr val="tx2"/>
                                      </p:to>
                                    </p:animClr>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4339">
                                            <p:txEl>
                                              <p:pRg st="3" end="3"/>
                                            </p:txEl>
                                          </p:spTgt>
                                        </p:tgtEl>
                                        <p:attrNameLst>
                                          <p:attrName>style.visibility</p:attrName>
                                        </p:attrNameLst>
                                      </p:cBhvr>
                                      <p:to>
                                        <p:strVal val="visible"/>
                                      </p:to>
                                    </p:set>
                                    <p:anim calcmode="lin" valueType="num">
                                      <p:cBhvr additive="base">
                                        <p:cTn id="25" dur="500" fill="hold"/>
                                        <p:tgtEl>
                                          <p:spTgt spid="14339">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14339">
                                            <p:txEl>
                                              <p:pRg st="3" end="3"/>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14339">
                                            <p:txEl>
                                              <p:pRg st="3" end="3"/>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build="p" autoUpdateAnimBg="0"/>
    </p:bldLst>
  </p:timing>
</p:sld>
</file>

<file path=ppt/slides/slide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7" name="Rectangle 3"/>
          <p:cNvSpPr>
            <a:spLocks noGrp="1" noChangeArrowheads="1"/>
          </p:cNvSpPr>
          <p:nvPr>
            <p:ph idx="1"/>
          </p:nvPr>
        </p:nvSpPr>
        <p:spPr>
          <a:xfrm>
            <a:off x="815975" y="1793875"/>
            <a:ext cx="8020050" cy="4530725"/>
          </a:xfrm>
        </p:spPr>
        <p:txBody>
          <a:bodyPr/>
          <a:lstStyle/>
          <a:p>
            <a:pPr>
              <a:lnSpc>
                <a:spcPct val="90000"/>
              </a:lnSpc>
            </a:pPr>
            <a:r>
              <a:rPr lang="en-US" sz="2800" dirty="0"/>
              <a:t>Spreadsheets are an excellent way to compute NPVs, especially when you have to compute the cash flows as well.</a:t>
            </a:r>
          </a:p>
          <a:p>
            <a:pPr>
              <a:lnSpc>
                <a:spcPct val="90000"/>
              </a:lnSpc>
            </a:pPr>
            <a:r>
              <a:rPr lang="en-US" sz="2800" dirty="0"/>
              <a:t>Using the NPV function</a:t>
            </a:r>
          </a:p>
          <a:p>
            <a:pPr lvl="1">
              <a:lnSpc>
                <a:spcPct val="90000"/>
              </a:lnSpc>
            </a:pPr>
            <a:r>
              <a:rPr lang="en-US" sz="2400" dirty="0"/>
              <a:t>The first component is the required return entered as a decimal</a:t>
            </a:r>
          </a:p>
          <a:p>
            <a:pPr lvl="1">
              <a:lnSpc>
                <a:spcPct val="90000"/>
              </a:lnSpc>
            </a:pPr>
            <a:r>
              <a:rPr lang="en-US" sz="2400" dirty="0"/>
              <a:t>The second component is the range of cash flows </a:t>
            </a:r>
            <a:r>
              <a:rPr lang="en-US" sz="2400" i="1" dirty="0"/>
              <a:t>beginning with year 1</a:t>
            </a:r>
            <a:endParaRPr lang="en-US" sz="2400" dirty="0"/>
          </a:p>
          <a:p>
            <a:pPr lvl="1">
              <a:lnSpc>
                <a:spcPct val="90000"/>
              </a:lnSpc>
            </a:pPr>
            <a:r>
              <a:rPr lang="en-US" sz="2400" dirty="0"/>
              <a:t>Subtract the initial investment after computing the NPV</a:t>
            </a:r>
          </a:p>
        </p:txBody>
      </p:sp>
      <p:sp>
        <p:nvSpPr>
          <p:cNvPr id="7" name="Slide Number Placeholder 5"/>
          <p:cNvSpPr>
            <a:spLocks noGrp="1"/>
          </p:cNvSpPr>
          <p:nvPr>
            <p:ph type="sldNum" sz="quarter" idx="12"/>
          </p:nvPr>
        </p:nvSpPr>
        <p:spPr/>
        <p:txBody>
          <a:bodyPr/>
          <a:lstStyle/>
          <a:p>
            <a:fld id="{8CECD6ED-D7DC-4C4C-9151-1745A06B2090}" type="slidenum">
              <a:rPr lang="en-US"/>
              <a:pPr/>
              <a:t>40</a:t>
            </a:fld>
            <a:endParaRPr lang="en-US"/>
          </a:p>
        </p:txBody>
      </p:sp>
      <p:sp>
        <p:nvSpPr>
          <p:cNvPr id="16386" name="Rectangle 2"/>
          <p:cNvSpPr>
            <a:spLocks noGrp="1" noChangeArrowheads="1"/>
          </p:cNvSpPr>
          <p:nvPr>
            <p:ph type="title"/>
          </p:nvPr>
        </p:nvSpPr>
        <p:spPr/>
        <p:txBody>
          <a:bodyPr>
            <a:normAutofit fontScale="90000"/>
          </a:bodyPr>
          <a:lstStyle/>
          <a:p>
            <a:r>
              <a:rPr lang="en-US"/>
              <a:t>Calculating NPVs with a Spreadsheet</a:t>
            </a:r>
          </a:p>
        </p:txBody>
      </p:sp>
      <p:graphicFrame>
        <p:nvGraphicFramePr>
          <p:cNvPr id="16389" name="Object 5">
            <a:hlinkClick r:id="" action="ppaction://ole?verb=1"/>
          </p:cNvPr>
          <p:cNvGraphicFramePr>
            <a:graphicFrameLocks/>
          </p:cNvGraphicFramePr>
          <p:nvPr/>
        </p:nvGraphicFramePr>
        <p:xfrm>
          <a:off x="7620000" y="914400"/>
          <a:ext cx="1524000" cy="1143000"/>
        </p:xfrm>
        <a:graphic>
          <a:graphicData uri="http://schemas.openxmlformats.org/presentationml/2006/ole">
            <p:oleObj spid="_x0000_s45058" name="Worksheet" showAsIcon="1" r:id="rId4" imgW="380880" imgH="628560" progId="Excel.Sheet.8">
              <p:embed/>
            </p:oleObj>
          </a:graphicData>
        </a:graphic>
      </p:graphicFrame>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9" name="Rectangle 3"/>
          <p:cNvSpPr>
            <a:spLocks noGrp="1" noChangeArrowheads="1"/>
          </p:cNvSpPr>
          <p:nvPr>
            <p:ph idx="1"/>
          </p:nvPr>
        </p:nvSpPr>
        <p:spPr/>
        <p:txBody>
          <a:bodyPr/>
          <a:lstStyle/>
          <a:p>
            <a:r>
              <a:rPr lang="en-US" sz="2800"/>
              <a:t>How long does it take to get the initial cost back in a nominal sense?</a:t>
            </a:r>
          </a:p>
          <a:p>
            <a:r>
              <a:rPr lang="en-US" sz="2800"/>
              <a:t>Computation</a:t>
            </a:r>
          </a:p>
          <a:p>
            <a:pPr lvl="1"/>
            <a:r>
              <a:rPr lang="en-US" sz="2400"/>
              <a:t>Estimate the cash flows</a:t>
            </a:r>
          </a:p>
          <a:p>
            <a:pPr lvl="1"/>
            <a:r>
              <a:rPr lang="en-US" sz="2400"/>
              <a:t>Subtract the future cash flows from the initial cost until the initial investment has been recovered</a:t>
            </a:r>
          </a:p>
          <a:p>
            <a:r>
              <a:rPr lang="en-US" sz="2800"/>
              <a:t>Decision Rule – </a:t>
            </a:r>
            <a:r>
              <a:rPr lang="en-US" sz="2800" b="1" i="1"/>
              <a:t>Accept if the payback period is less than some preset limit</a:t>
            </a:r>
            <a:endParaRPr lang="en-US" sz="2800"/>
          </a:p>
        </p:txBody>
      </p:sp>
      <p:sp>
        <p:nvSpPr>
          <p:cNvPr id="6" name="Slide Number Placeholder 5"/>
          <p:cNvSpPr>
            <a:spLocks noGrp="1"/>
          </p:cNvSpPr>
          <p:nvPr>
            <p:ph type="sldNum" sz="quarter" idx="12"/>
          </p:nvPr>
        </p:nvSpPr>
        <p:spPr/>
        <p:txBody>
          <a:bodyPr/>
          <a:lstStyle/>
          <a:p>
            <a:fld id="{B5E14262-11D9-48D1-99C2-EE395F53EED2}" type="slidenum">
              <a:rPr lang="en-US"/>
              <a:pPr/>
              <a:t>41</a:t>
            </a:fld>
            <a:endParaRPr lang="en-US"/>
          </a:p>
        </p:txBody>
      </p:sp>
      <p:sp>
        <p:nvSpPr>
          <p:cNvPr id="19458" name="Rectangle 2"/>
          <p:cNvSpPr>
            <a:spLocks noGrp="1" noChangeArrowheads="1"/>
          </p:cNvSpPr>
          <p:nvPr>
            <p:ph type="title"/>
          </p:nvPr>
        </p:nvSpPr>
        <p:spPr/>
        <p:txBody>
          <a:bodyPr/>
          <a:lstStyle/>
          <a:p>
            <a:r>
              <a:rPr lang="en-US"/>
              <a:t>Payback Period</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3" name="Rectangle 3"/>
          <p:cNvSpPr>
            <a:spLocks noGrp="1" noChangeArrowheads="1"/>
          </p:cNvSpPr>
          <p:nvPr>
            <p:ph idx="1"/>
          </p:nvPr>
        </p:nvSpPr>
        <p:spPr/>
        <p:txBody>
          <a:bodyPr/>
          <a:lstStyle/>
          <a:p>
            <a:r>
              <a:rPr lang="en-US" sz="2800" dirty="0"/>
              <a:t>Assume we will accept the project if it pays back within two years.</a:t>
            </a:r>
          </a:p>
          <a:p>
            <a:pPr lvl="1"/>
            <a:r>
              <a:rPr lang="en-US" sz="2400" dirty="0"/>
              <a:t>Year 1: 165,000 – 63,120 = 101,880 still to recover</a:t>
            </a:r>
          </a:p>
          <a:p>
            <a:pPr lvl="1"/>
            <a:r>
              <a:rPr lang="en-US" sz="2400" dirty="0"/>
              <a:t>Year 2: 101,880 – 70,800 = 31,080 still to recover</a:t>
            </a:r>
          </a:p>
          <a:p>
            <a:pPr lvl="1"/>
            <a:r>
              <a:rPr lang="en-US" sz="2400" dirty="0"/>
              <a:t>Year 3: 31,080 – 91,080 = -60,000 </a:t>
            </a:r>
            <a:r>
              <a:rPr lang="en-US" sz="2400" i="1" dirty="0"/>
              <a:t>project pays back in year 3</a:t>
            </a:r>
            <a:endParaRPr lang="en-US" sz="2400" dirty="0"/>
          </a:p>
          <a:p>
            <a:r>
              <a:rPr lang="en-US" sz="2800" b="1" i="1" dirty="0"/>
              <a:t>Do we accept or reject the project</a:t>
            </a:r>
            <a:r>
              <a:rPr lang="en-US" sz="2800" b="1" i="1" dirty="0" smtClean="0"/>
              <a:t>?  What do you think about this decision rule.</a:t>
            </a:r>
            <a:endParaRPr lang="en-US" sz="2800" b="1" i="1" dirty="0"/>
          </a:p>
        </p:txBody>
      </p:sp>
      <p:sp>
        <p:nvSpPr>
          <p:cNvPr id="6" name="Slide Number Placeholder 5"/>
          <p:cNvSpPr>
            <a:spLocks noGrp="1"/>
          </p:cNvSpPr>
          <p:nvPr>
            <p:ph type="sldNum" sz="quarter" idx="12"/>
          </p:nvPr>
        </p:nvSpPr>
        <p:spPr/>
        <p:txBody>
          <a:bodyPr/>
          <a:lstStyle/>
          <a:p>
            <a:fld id="{A80C0438-A368-4634-B0DA-CFD9C2A41698}" type="slidenum">
              <a:rPr lang="en-US"/>
              <a:pPr/>
              <a:t>42</a:t>
            </a:fld>
            <a:endParaRPr lang="en-US"/>
          </a:p>
        </p:txBody>
      </p:sp>
      <p:sp>
        <p:nvSpPr>
          <p:cNvPr id="20482" name="Rectangle 2"/>
          <p:cNvSpPr>
            <a:spLocks noGrp="1" noChangeArrowheads="1"/>
          </p:cNvSpPr>
          <p:nvPr>
            <p:ph type="title"/>
          </p:nvPr>
        </p:nvSpPr>
        <p:spPr/>
        <p:txBody>
          <a:bodyPr>
            <a:normAutofit fontScale="90000"/>
          </a:bodyPr>
          <a:lstStyle/>
          <a:p>
            <a:r>
              <a:rPr lang="en-US"/>
              <a:t>Computing Payback for the Project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anim calcmode="lin" valueType="num">
                                      <p:cBhvr additive="base">
                                        <p:cTn id="7" dur="500" fill="hold"/>
                                        <p:tgtEl>
                                          <p:spTgt spid="2048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0483">
                                            <p:txEl>
                                              <p:pRg st="0" end="0"/>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20483">
                                            <p:txEl>
                                              <p:pRg st="0" end="0"/>
                                            </p:txEl>
                                          </p:spTgt>
                                        </p:tgtEl>
                                        <p:attrNameLst>
                                          <p:attrName>ppt_c</p:attrName>
                                        </p:attrNameLst>
                                      </p:cBhvr>
                                      <p:to>
                                        <a:schemeClr val="tx2"/>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0483">
                                            <p:txEl>
                                              <p:pRg st="1" end="1"/>
                                            </p:txEl>
                                          </p:spTgt>
                                        </p:tgtEl>
                                        <p:attrNameLst>
                                          <p:attrName>style.visibility</p:attrName>
                                        </p:attrNameLst>
                                      </p:cBhvr>
                                      <p:to>
                                        <p:strVal val="visible"/>
                                      </p:to>
                                    </p:set>
                                    <p:anim calcmode="lin" valueType="num">
                                      <p:cBhvr additive="base">
                                        <p:cTn id="13" dur="500" fill="hold"/>
                                        <p:tgtEl>
                                          <p:spTgt spid="2048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0483">
                                            <p:txEl>
                                              <p:pRg st="1" end="1"/>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20483">
                                            <p:txEl>
                                              <p:pRg st="1" end="1"/>
                                            </p:txEl>
                                          </p:spTgt>
                                        </p:tgtEl>
                                        <p:attrNameLst>
                                          <p:attrName>ppt_c</p:attrName>
                                        </p:attrNameLst>
                                      </p:cBhvr>
                                      <p:to>
                                        <a:schemeClr val="tx2"/>
                                      </p:to>
                                    </p:animClr>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0483">
                                            <p:txEl>
                                              <p:pRg st="2" end="2"/>
                                            </p:txEl>
                                          </p:spTgt>
                                        </p:tgtEl>
                                        <p:attrNameLst>
                                          <p:attrName>style.visibility</p:attrName>
                                        </p:attrNameLst>
                                      </p:cBhvr>
                                      <p:to>
                                        <p:strVal val="visible"/>
                                      </p:to>
                                    </p:set>
                                    <p:anim calcmode="lin" valueType="num">
                                      <p:cBhvr additive="base">
                                        <p:cTn id="19" dur="500" fill="hold"/>
                                        <p:tgtEl>
                                          <p:spTgt spid="2048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0483">
                                            <p:txEl>
                                              <p:pRg st="2" end="2"/>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20483">
                                            <p:txEl>
                                              <p:pRg st="2" end="2"/>
                                            </p:txEl>
                                          </p:spTgt>
                                        </p:tgtEl>
                                        <p:attrNameLst>
                                          <p:attrName>ppt_c</p:attrName>
                                        </p:attrNameLst>
                                      </p:cBhvr>
                                      <p:to>
                                        <a:schemeClr val="tx2"/>
                                      </p:to>
                                    </p:animClr>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0483">
                                            <p:txEl>
                                              <p:pRg st="3" end="3"/>
                                            </p:txEl>
                                          </p:spTgt>
                                        </p:tgtEl>
                                        <p:attrNameLst>
                                          <p:attrName>style.visibility</p:attrName>
                                        </p:attrNameLst>
                                      </p:cBhvr>
                                      <p:to>
                                        <p:strVal val="visible"/>
                                      </p:to>
                                    </p:set>
                                    <p:anim calcmode="lin" valueType="num">
                                      <p:cBhvr additive="base">
                                        <p:cTn id="25" dur="500" fill="hold"/>
                                        <p:tgtEl>
                                          <p:spTgt spid="20483">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0483">
                                            <p:txEl>
                                              <p:pRg st="3" end="3"/>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20483">
                                            <p:txEl>
                                              <p:pRg st="3" end="3"/>
                                            </p:txEl>
                                          </p:spTgt>
                                        </p:tgtEl>
                                        <p:attrNameLst>
                                          <p:attrName>ppt_c</p:attrName>
                                        </p:attrNameLst>
                                      </p:cBhvr>
                                      <p:to>
                                        <a:schemeClr val="tx2"/>
                                      </p:to>
                                    </p:animClr>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0483">
                                            <p:txEl>
                                              <p:pRg st="4" end="4"/>
                                            </p:txEl>
                                          </p:spTgt>
                                        </p:tgtEl>
                                        <p:attrNameLst>
                                          <p:attrName>style.visibility</p:attrName>
                                        </p:attrNameLst>
                                      </p:cBhvr>
                                      <p:to>
                                        <p:strVal val="visible"/>
                                      </p:to>
                                    </p:set>
                                    <p:anim calcmode="lin" valueType="num">
                                      <p:cBhvr additive="base">
                                        <p:cTn id="31" dur="500" fill="hold"/>
                                        <p:tgtEl>
                                          <p:spTgt spid="20483">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20483">
                                            <p:txEl>
                                              <p:pRg st="4" end="4"/>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20483">
                                            <p:txEl>
                                              <p:pRg st="4" end="4"/>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build="p" bldLvl="2" autoUpdateAnimBg="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3"/>
          <p:cNvSpPr>
            <a:spLocks noGrp="1"/>
          </p:cNvSpPr>
          <p:nvPr>
            <p:ph type="sldNum" sz="quarter" idx="10"/>
          </p:nvPr>
        </p:nvSpPr>
        <p:spPr/>
        <p:txBody>
          <a:bodyPr lIns="98764" tIns="49382" rIns="98764" bIns="49382"/>
          <a:lstStyle/>
          <a:p>
            <a:fld id="{C25A9DD4-E50A-457E-91AA-166CB9A24CE9}" type="slidenum">
              <a:rPr lang="en-US"/>
              <a:pPr/>
              <a:t>43</a:t>
            </a:fld>
            <a:endParaRPr lang="en-US"/>
          </a:p>
        </p:txBody>
      </p:sp>
      <p:sp>
        <p:nvSpPr>
          <p:cNvPr id="51202" name="Rectangle 2"/>
          <p:cNvSpPr>
            <a:spLocks noGrp="1" noChangeArrowheads="1"/>
          </p:cNvSpPr>
          <p:nvPr>
            <p:ph type="title"/>
          </p:nvPr>
        </p:nvSpPr>
        <p:spPr/>
        <p:txBody>
          <a:bodyPr lIns="98764" tIns="49382" rIns="98764" bIns="49382"/>
          <a:lstStyle/>
          <a:p>
            <a:r>
              <a:rPr lang="en-US" dirty="0" smtClean="0"/>
              <a:t>Payback </a:t>
            </a:r>
            <a:r>
              <a:rPr lang="en-US" dirty="0"/>
              <a:t>Investment Criteria</a:t>
            </a:r>
          </a:p>
        </p:txBody>
      </p:sp>
      <p:sp>
        <p:nvSpPr>
          <p:cNvPr id="51203" name="Rectangle 3"/>
          <p:cNvSpPr>
            <a:spLocks noGrp="1" noChangeArrowheads="1"/>
          </p:cNvSpPr>
          <p:nvPr>
            <p:ph type="body" idx="1"/>
          </p:nvPr>
        </p:nvSpPr>
        <p:spPr>
          <a:xfrm>
            <a:off x="381000" y="1295400"/>
            <a:ext cx="8229600" cy="4525963"/>
          </a:xfrm>
        </p:spPr>
        <p:txBody>
          <a:bodyPr lIns="98764" tIns="49382" rIns="98764" bIns="49382"/>
          <a:lstStyle/>
          <a:p>
            <a:r>
              <a:rPr lang="en-US" sz="2600" dirty="0"/>
              <a:t>Payback</a:t>
            </a:r>
            <a:endParaRPr lang="en-US" sz="2600" b="1" dirty="0"/>
          </a:p>
          <a:p>
            <a:pPr lvl="1"/>
            <a:r>
              <a:rPr lang="en-US" sz="2600" dirty="0"/>
              <a:t>Payback is a very poor way of determining a project’s acceptability:</a:t>
            </a:r>
          </a:p>
          <a:p>
            <a:pPr lvl="2"/>
            <a:r>
              <a:rPr lang="en-US" sz="2600" dirty="0"/>
              <a:t>It often leads to nonsensical decisions.</a:t>
            </a:r>
          </a:p>
          <a:p>
            <a:pPr lvl="1"/>
            <a:r>
              <a:rPr lang="en-US" sz="2600" dirty="0"/>
              <a:t>Calculate the payback and NPV for the following projects if the discount rate is 10%:</a:t>
            </a:r>
          </a:p>
          <a:p>
            <a:pPr lvl="1">
              <a:buFont typeface="Wingdings" pitchFamily="2" charset="2"/>
              <a:buNone/>
            </a:pPr>
            <a:endParaRPr lang="en-US" sz="2600" dirty="0"/>
          </a:p>
        </p:txBody>
      </p:sp>
      <p:sp>
        <p:nvSpPr>
          <p:cNvPr id="51204" name="Text Box 4"/>
          <p:cNvSpPr txBox="1">
            <a:spLocks noChangeArrowheads="1"/>
          </p:cNvSpPr>
          <p:nvPr/>
        </p:nvSpPr>
        <p:spPr bwMode="auto">
          <a:xfrm>
            <a:off x="8102279" y="2997895"/>
            <a:ext cx="381965" cy="167753"/>
          </a:xfrm>
          <a:prstGeom prst="rect">
            <a:avLst/>
          </a:prstGeom>
          <a:noFill/>
          <a:ln w="9525">
            <a:noFill/>
            <a:miter lim="800000"/>
            <a:headEnd/>
            <a:tailEnd/>
          </a:ln>
          <a:effectLst/>
        </p:spPr>
        <p:txBody>
          <a:bodyPr lIns="91426" tIns="45713" rIns="91426" bIns="45713">
            <a:spAutoFit/>
          </a:bodyPr>
          <a:lstStyle/>
          <a:p>
            <a:pPr defTabSz="913914" eaLnBrk="1" hangingPunct="1">
              <a:spcBef>
                <a:spcPct val="50000"/>
              </a:spcBef>
            </a:pPr>
            <a:r>
              <a:rPr lang="en-US" sz="500" dirty="0">
                <a:solidFill>
                  <a:schemeClr val="accent1"/>
                </a:solidFill>
              </a:rPr>
              <a:t>a</a:t>
            </a:r>
          </a:p>
        </p:txBody>
      </p:sp>
      <p:grpSp>
        <p:nvGrpSpPr>
          <p:cNvPr id="2" name="Group 5"/>
          <p:cNvGrpSpPr>
            <a:grpSpLocks/>
          </p:cNvGrpSpPr>
          <p:nvPr/>
        </p:nvGrpSpPr>
        <p:grpSpPr bwMode="auto">
          <a:xfrm>
            <a:off x="685800" y="3962400"/>
            <a:ext cx="7632677" cy="2056652"/>
            <a:chOff x="496" y="2736"/>
            <a:chExt cx="4808" cy="1296"/>
          </a:xfrm>
        </p:grpSpPr>
        <p:sp>
          <p:nvSpPr>
            <p:cNvPr id="51206" name="Text Box 6"/>
            <p:cNvSpPr txBox="1">
              <a:spLocks noChangeArrowheads="1"/>
            </p:cNvSpPr>
            <p:nvPr/>
          </p:nvSpPr>
          <p:spPr bwMode="auto">
            <a:xfrm>
              <a:off x="496" y="2736"/>
              <a:ext cx="4808" cy="1296"/>
            </a:xfrm>
            <a:prstGeom prst="rect">
              <a:avLst/>
            </a:prstGeom>
            <a:noFill/>
            <a:ln w="9525">
              <a:noFill/>
              <a:miter lim="800000"/>
              <a:headEnd/>
              <a:tailEnd/>
            </a:ln>
            <a:effectLst/>
          </p:spPr>
          <p:txBody>
            <a:bodyPr lIns="84646" tIns="42323" rIns="84646" bIns="42323">
              <a:spAutoFit/>
            </a:bodyPr>
            <a:lstStyle/>
            <a:p>
              <a:pPr algn="ctr" defTabSz="913914" eaLnBrk="1" hangingPunct="1">
                <a:lnSpc>
                  <a:spcPct val="80000"/>
                </a:lnSpc>
                <a:spcBef>
                  <a:spcPct val="50000"/>
                </a:spcBef>
                <a:tabLst>
                  <a:tab pos="1599777" algn="l"/>
                  <a:tab pos="3034946" algn="l"/>
                  <a:tab pos="4571280" algn="l"/>
                  <a:tab pos="6056175" algn="l"/>
                </a:tabLst>
              </a:pPr>
              <a:r>
                <a:rPr lang="en-US" sz="2100" u="sng" dirty="0"/>
                <a:t>Cash Flows in Dollars</a:t>
              </a:r>
            </a:p>
            <a:p>
              <a:pPr defTabSz="913914" eaLnBrk="1" hangingPunct="1">
                <a:lnSpc>
                  <a:spcPct val="90000"/>
                </a:lnSpc>
                <a:spcBef>
                  <a:spcPct val="50000"/>
                </a:spcBef>
                <a:tabLst>
                  <a:tab pos="1599777" algn="l"/>
                  <a:tab pos="3034946" algn="l"/>
                  <a:tab pos="4571280" algn="l"/>
                  <a:tab pos="6056175" algn="l"/>
                </a:tabLst>
              </a:pPr>
              <a:r>
                <a:rPr lang="en-US" sz="2100" dirty="0"/>
                <a:t>Project:	C</a:t>
              </a:r>
              <a:r>
                <a:rPr lang="en-US" sz="2100" baseline="-25000" dirty="0"/>
                <a:t>0</a:t>
              </a:r>
              <a:r>
                <a:rPr lang="en-US" sz="2100" dirty="0"/>
                <a:t>	C</a:t>
              </a:r>
              <a:r>
                <a:rPr lang="en-US" sz="2100" baseline="-25000" dirty="0"/>
                <a:t>1</a:t>
              </a:r>
              <a:r>
                <a:rPr lang="en-US" sz="2100" dirty="0"/>
                <a:t>	C</a:t>
              </a:r>
              <a:r>
                <a:rPr lang="en-US" sz="2100" baseline="-25000" dirty="0"/>
                <a:t>2</a:t>
              </a:r>
              <a:r>
                <a:rPr lang="en-US" sz="2100" dirty="0"/>
                <a:t>	C</a:t>
              </a:r>
              <a:r>
                <a:rPr lang="en-US" sz="2100" baseline="-25000" dirty="0"/>
                <a:t>3</a:t>
              </a:r>
            </a:p>
            <a:p>
              <a:pPr defTabSz="913914" eaLnBrk="1" hangingPunct="1">
                <a:lnSpc>
                  <a:spcPct val="80000"/>
                </a:lnSpc>
                <a:spcBef>
                  <a:spcPct val="50000"/>
                </a:spcBef>
                <a:tabLst>
                  <a:tab pos="1599777" algn="l"/>
                  <a:tab pos="3034946" algn="l"/>
                  <a:tab pos="4571280" algn="l"/>
                  <a:tab pos="6056175" algn="l"/>
                </a:tabLst>
              </a:pPr>
              <a:r>
                <a:rPr lang="en-US" sz="2100" baseline="-25000" dirty="0"/>
                <a:t>     </a:t>
              </a:r>
              <a:r>
                <a:rPr lang="en-US" sz="2100" dirty="0"/>
                <a:t>A	-2,000	+1,000	+$1,000	+10,000</a:t>
              </a:r>
            </a:p>
            <a:p>
              <a:pPr defTabSz="913914" eaLnBrk="1" hangingPunct="1">
                <a:lnSpc>
                  <a:spcPct val="80000"/>
                </a:lnSpc>
                <a:spcBef>
                  <a:spcPct val="50000"/>
                </a:spcBef>
                <a:tabLst>
                  <a:tab pos="1599777" algn="l"/>
                  <a:tab pos="3034946" algn="l"/>
                  <a:tab pos="4571280" algn="l"/>
                  <a:tab pos="6056175" algn="l"/>
                </a:tabLst>
              </a:pPr>
              <a:r>
                <a:rPr lang="en-US" sz="2100" dirty="0"/>
                <a:t>   B	-2,000	+1,000	+$1,000	       -</a:t>
              </a:r>
            </a:p>
            <a:p>
              <a:pPr defTabSz="913914" eaLnBrk="1" hangingPunct="1">
                <a:lnSpc>
                  <a:spcPct val="80000"/>
                </a:lnSpc>
                <a:spcBef>
                  <a:spcPct val="50000"/>
                </a:spcBef>
                <a:tabLst>
                  <a:tab pos="1599777" algn="l"/>
                  <a:tab pos="3034946" algn="l"/>
                  <a:tab pos="4571280" algn="l"/>
                  <a:tab pos="6056175" algn="l"/>
                </a:tabLst>
              </a:pPr>
              <a:r>
                <a:rPr lang="en-US" sz="2100" dirty="0"/>
                <a:t>   C	-2,000	      -	+$2,000	       -</a:t>
              </a:r>
            </a:p>
          </p:txBody>
        </p:sp>
        <p:sp>
          <p:nvSpPr>
            <p:cNvPr id="51207" name="Line 7"/>
            <p:cNvSpPr>
              <a:spLocks noChangeShapeType="1"/>
            </p:cNvSpPr>
            <p:nvPr/>
          </p:nvSpPr>
          <p:spPr bwMode="auto">
            <a:xfrm>
              <a:off x="496" y="3224"/>
              <a:ext cx="4608" cy="0"/>
            </a:xfrm>
            <a:prstGeom prst="line">
              <a:avLst/>
            </a:prstGeom>
            <a:noFill/>
            <a:ln w="9525">
              <a:solidFill>
                <a:schemeClr val="tx1"/>
              </a:solidFill>
              <a:round/>
              <a:headEnd/>
              <a:tailEnd/>
            </a:ln>
            <a:effectLst/>
          </p:spPr>
          <p:txBody>
            <a:bodyPr/>
            <a:lstStyle/>
            <a:p>
              <a:endParaRPr lang="en-US"/>
            </a:p>
          </p:txBody>
        </p:sp>
      </p:grpSp>
    </p:spTree>
  </p:cSld>
  <p:clrMapOvr>
    <a:masterClrMapping/>
  </p:clrMapOvr>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 name="Slide Number Placeholder 3"/>
          <p:cNvSpPr>
            <a:spLocks noGrp="1"/>
          </p:cNvSpPr>
          <p:nvPr>
            <p:ph type="sldNum" sz="quarter" idx="10"/>
          </p:nvPr>
        </p:nvSpPr>
        <p:spPr/>
        <p:txBody>
          <a:bodyPr lIns="98764" tIns="49382" rIns="98764" bIns="49382"/>
          <a:lstStyle/>
          <a:p>
            <a:fld id="{B7F29302-0AAF-4DFD-8B3C-C87A839106BA}" type="slidenum">
              <a:rPr lang="en-US"/>
              <a:pPr/>
              <a:t>44</a:t>
            </a:fld>
            <a:endParaRPr lang="en-US"/>
          </a:p>
        </p:txBody>
      </p:sp>
      <p:sp>
        <p:nvSpPr>
          <p:cNvPr id="52226" name="Rectangle 2"/>
          <p:cNvSpPr>
            <a:spLocks noGrp="1" noChangeArrowheads="1"/>
          </p:cNvSpPr>
          <p:nvPr>
            <p:ph type="title"/>
          </p:nvPr>
        </p:nvSpPr>
        <p:spPr/>
        <p:txBody>
          <a:bodyPr lIns="98764" tIns="49382" rIns="98764" bIns="49382"/>
          <a:lstStyle/>
          <a:p>
            <a:r>
              <a:rPr lang="en-US" dirty="0" smtClean="0"/>
              <a:t>Payback </a:t>
            </a:r>
            <a:r>
              <a:rPr lang="en-US" dirty="0"/>
              <a:t>Investment Criteria</a:t>
            </a:r>
          </a:p>
        </p:txBody>
      </p:sp>
      <p:sp>
        <p:nvSpPr>
          <p:cNvPr id="52227" name="Rectangle 3"/>
          <p:cNvSpPr>
            <a:spLocks noGrp="1" noChangeArrowheads="1"/>
          </p:cNvSpPr>
          <p:nvPr>
            <p:ph type="body" idx="1"/>
          </p:nvPr>
        </p:nvSpPr>
        <p:spPr/>
        <p:txBody>
          <a:bodyPr lIns="98764" tIns="49382" rIns="98764" bIns="49382"/>
          <a:lstStyle/>
          <a:p>
            <a:pPr marL="186898" indent="-186898" defTabSz="987643"/>
            <a:endParaRPr lang="en-US" dirty="0"/>
          </a:p>
          <a:p>
            <a:pPr marL="186898" indent="-186898" defTabSz="987643"/>
            <a:endParaRPr lang="en-US" dirty="0"/>
          </a:p>
          <a:p>
            <a:pPr marL="186898" indent="-186898" defTabSz="987643"/>
            <a:endParaRPr lang="en-US" dirty="0"/>
          </a:p>
          <a:p>
            <a:pPr marL="186898" indent="-186898" defTabSz="987643"/>
            <a:endParaRPr lang="en-US" sz="1700" dirty="0"/>
          </a:p>
          <a:p>
            <a:pPr marL="186898" indent="-186898" defTabSz="987643"/>
            <a:r>
              <a:rPr lang="en-US" sz="2600" dirty="0"/>
              <a:t>Payback </a:t>
            </a:r>
            <a:r>
              <a:rPr lang="en-US" sz="2600" dirty="0" err="1"/>
              <a:t>vs</a:t>
            </a:r>
            <a:r>
              <a:rPr lang="en-US" sz="2600" dirty="0"/>
              <a:t> NPV … what to do?</a:t>
            </a:r>
            <a:endParaRPr lang="en-US" sz="2600" b="1" dirty="0"/>
          </a:p>
          <a:p>
            <a:pPr marL="680720" lvl="2" indent="-246911" defTabSz="987643"/>
            <a:r>
              <a:rPr lang="en-US" sz="2600" dirty="0"/>
              <a:t>Under NPV, </a:t>
            </a:r>
            <a:r>
              <a:rPr lang="en-US" sz="2600" u="sng" dirty="0"/>
              <a:t>only</a:t>
            </a:r>
            <a:r>
              <a:rPr lang="en-US" sz="2600" dirty="0"/>
              <a:t> project A is acceptable. B and C have negative NPV’s and are thus </a:t>
            </a:r>
            <a:r>
              <a:rPr lang="en-US" sz="2600" u="sng" dirty="0"/>
              <a:t>both</a:t>
            </a:r>
            <a:r>
              <a:rPr lang="en-US" sz="2600" dirty="0"/>
              <a:t> unacceptable.</a:t>
            </a:r>
          </a:p>
          <a:p>
            <a:pPr marL="680720" lvl="2" indent="-246911" defTabSz="987643"/>
            <a:r>
              <a:rPr lang="en-US" sz="2600" dirty="0"/>
              <a:t>But if your payback period is 2 years, then </a:t>
            </a:r>
            <a:r>
              <a:rPr lang="en-US" sz="2600" u="sng" dirty="0"/>
              <a:t>all</a:t>
            </a:r>
            <a:r>
              <a:rPr lang="en-US" sz="2600" dirty="0"/>
              <a:t> the projects are acceptable.</a:t>
            </a:r>
          </a:p>
        </p:txBody>
      </p:sp>
      <p:sp>
        <p:nvSpPr>
          <p:cNvPr id="52228" name="Text Box 4"/>
          <p:cNvSpPr txBox="1">
            <a:spLocks noChangeArrowheads="1"/>
          </p:cNvSpPr>
          <p:nvPr/>
        </p:nvSpPr>
        <p:spPr bwMode="auto">
          <a:xfrm>
            <a:off x="-380311" y="5772120"/>
            <a:ext cx="8934003" cy="393226"/>
          </a:xfrm>
          <a:prstGeom prst="rect">
            <a:avLst/>
          </a:prstGeom>
          <a:noFill/>
          <a:ln w="9525">
            <a:noFill/>
            <a:miter lim="800000"/>
            <a:headEnd/>
            <a:tailEnd/>
          </a:ln>
          <a:effectLst/>
        </p:spPr>
        <p:txBody>
          <a:bodyPr lIns="91426" tIns="45713" rIns="91426" bIns="45713">
            <a:spAutoFit/>
          </a:bodyPr>
          <a:lstStyle/>
          <a:p>
            <a:pPr marL="913914" lvl="2" algn="ctr" defTabSz="913914" eaLnBrk="1" hangingPunct="1">
              <a:lnSpc>
                <a:spcPct val="90000"/>
              </a:lnSpc>
              <a:spcBef>
                <a:spcPct val="20000"/>
              </a:spcBef>
              <a:buSzPct val="70000"/>
            </a:pPr>
            <a:r>
              <a:rPr lang="en-US" sz="2200" dirty="0"/>
              <a:t>NPV and payback disagree … what is the correct answer?</a:t>
            </a:r>
          </a:p>
        </p:txBody>
      </p:sp>
      <p:grpSp>
        <p:nvGrpSpPr>
          <p:cNvPr id="2" name="Group 5"/>
          <p:cNvGrpSpPr>
            <a:grpSpLocks/>
          </p:cNvGrpSpPr>
          <p:nvPr/>
        </p:nvGrpSpPr>
        <p:grpSpPr bwMode="auto">
          <a:xfrm>
            <a:off x="1111170" y="1038982"/>
            <a:ext cx="7632677" cy="2057183"/>
            <a:chOff x="652" y="1008"/>
            <a:chExt cx="4808" cy="1296"/>
          </a:xfrm>
        </p:grpSpPr>
        <p:sp>
          <p:nvSpPr>
            <p:cNvPr id="52230" name="Text Box 6"/>
            <p:cNvSpPr txBox="1">
              <a:spLocks noChangeArrowheads="1"/>
            </p:cNvSpPr>
            <p:nvPr/>
          </p:nvSpPr>
          <p:spPr bwMode="auto">
            <a:xfrm>
              <a:off x="652" y="1008"/>
              <a:ext cx="4808" cy="1296"/>
            </a:xfrm>
            <a:prstGeom prst="rect">
              <a:avLst/>
            </a:prstGeom>
            <a:noFill/>
            <a:ln w="9525">
              <a:noFill/>
              <a:miter lim="800000"/>
              <a:headEnd/>
              <a:tailEnd/>
            </a:ln>
            <a:effectLst/>
          </p:spPr>
          <p:txBody>
            <a:bodyPr lIns="84646" tIns="42323" rIns="84646" bIns="42323">
              <a:spAutoFit/>
            </a:bodyPr>
            <a:lstStyle/>
            <a:p>
              <a:pPr algn="ctr" defTabSz="913914" eaLnBrk="1" hangingPunct="1">
                <a:lnSpc>
                  <a:spcPct val="80000"/>
                </a:lnSpc>
                <a:spcBef>
                  <a:spcPct val="50000"/>
                </a:spcBef>
                <a:tabLst>
                  <a:tab pos="1599777" algn="l"/>
                  <a:tab pos="3034946" algn="l"/>
                  <a:tab pos="4571280" algn="l"/>
                  <a:tab pos="6056175" algn="l"/>
                </a:tabLst>
              </a:pPr>
              <a:endParaRPr lang="en-US" sz="2100" u="sng" dirty="0"/>
            </a:p>
            <a:p>
              <a:pPr defTabSz="913914" eaLnBrk="1" hangingPunct="1">
                <a:lnSpc>
                  <a:spcPct val="90000"/>
                </a:lnSpc>
                <a:spcBef>
                  <a:spcPct val="50000"/>
                </a:spcBef>
                <a:tabLst>
                  <a:tab pos="1599777" algn="l"/>
                  <a:tab pos="3034946" algn="l"/>
                  <a:tab pos="4571280" algn="l"/>
                  <a:tab pos="6056175" algn="l"/>
                </a:tabLst>
              </a:pPr>
              <a:r>
                <a:rPr lang="en-US" sz="2100" dirty="0"/>
                <a:t>Project:	Payback (years)	NPV @ 10%</a:t>
              </a:r>
              <a:endParaRPr lang="en-US" sz="2100" baseline="-25000" dirty="0"/>
            </a:p>
            <a:p>
              <a:pPr defTabSz="913914" eaLnBrk="1" hangingPunct="1">
                <a:lnSpc>
                  <a:spcPct val="80000"/>
                </a:lnSpc>
                <a:spcBef>
                  <a:spcPct val="50000"/>
                </a:spcBef>
                <a:tabLst>
                  <a:tab pos="1599777" algn="l"/>
                  <a:tab pos="3034946" algn="l"/>
                  <a:tab pos="4571280" algn="l"/>
                  <a:tab pos="6056175" algn="l"/>
                </a:tabLst>
              </a:pPr>
              <a:r>
                <a:rPr lang="en-US" sz="2100" baseline="-25000" dirty="0"/>
                <a:t>     </a:t>
              </a:r>
              <a:r>
                <a:rPr lang="en-US" sz="2100" dirty="0"/>
                <a:t>A	         2		   $7,249</a:t>
              </a:r>
            </a:p>
            <a:p>
              <a:pPr defTabSz="913914" eaLnBrk="1" hangingPunct="1">
                <a:lnSpc>
                  <a:spcPct val="80000"/>
                </a:lnSpc>
                <a:spcBef>
                  <a:spcPct val="50000"/>
                </a:spcBef>
                <a:tabLst>
                  <a:tab pos="1599777" algn="l"/>
                  <a:tab pos="3034946" algn="l"/>
                  <a:tab pos="4571280" algn="l"/>
                  <a:tab pos="6056175" algn="l"/>
                </a:tabLst>
              </a:pPr>
              <a:r>
                <a:rPr lang="en-US" sz="2100" dirty="0"/>
                <a:t>   B	         2		      - 264</a:t>
              </a:r>
            </a:p>
            <a:p>
              <a:pPr defTabSz="913914" eaLnBrk="1" hangingPunct="1">
                <a:lnSpc>
                  <a:spcPct val="80000"/>
                </a:lnSpc>
                <a:spcBef>
                  <a:spcPct val="50000"/>
                </a:spcBef>
                <a:tabLst>
                  <a:tab pos="1599777" algn="l"/>
                  <a:tab pos="3034946" algn="l"/>
                  <a:tab pos="4571280" algn="l"/>
                  <a:tab pos="6056175" algn="l"/>
                </a:tabLst>
              </a:pPr>
              <a:r>
                <a:rPr lang="en-US" sz="2100" dirty="0"/>
                <a:t>   C	         2		      - 347</a:t>
              </a:r>
            </a:p>
          </p:txBody>
        </p:sp>
        <p:sp>
          <p:nvSpPr>
            <p:cNvPr id="52231" name="Line 7"/>
            <p:cNvSpPr>
              <a:spLocks noChangeShapeType="1"/>
            </p:cNvSpPr>
            <p:nvPr/>
          </p:nvSpPr>
          <p:spPr bwMode="auto">
            <a:xfrm>
              <a:off x="652" y="1496"/>
              <a:ext cx="4608" cy="0"/>
            </a:xfrm>
            <a:prstGeom prst="line">
              <a:avLst/>
            </a:prstGeom>
            <a:noFill/>
            <a:ln w="9525">
              <a:solidFill>
                <a:schemeClr val="tx1"/>
              </a:solidFill>
              <a:round/>
              <a:headEnd/>
              <a:tailEnd/>
            </a:ln>
            <a:effectLst/>
          </p:spPr>
          <p:txBody>
            <a:bodyPr/>
            <a:lstStyle/>
            <a:p>
              <a:endParaRPr lang="en-US"/>
            </a:p>
          </p:txBody>
        </p:sp>
      </p:grpSp>
    </p:spTree>
  </p:cSld>
  <p:clrMapOvr>
    <a:masterClrMapping/>
  </p:clrMapOvr>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1" name="Rectangle 3"/>
          <p:cNvSpPr>
            <a:spLocks noGrp="1" noChangeArrowheads="1"/>
          </p:cNvSpPr>
          <p:nvPr>
            <p:ph idx="1"/>
          </p:nvPr>
        </p:nvSpPr>
        <p:spPr/>
        <p:txBody>
          <a:bodyPr/>
          <a:lstStyle/>
          <a:p>
            <a:r>
              <a:rPr lang="en-US" sz="2800"/>
              <a:t>Does the payback rule account for the time value of money?</a:t>
            </a:r>
          </a:p>
          <a:p>
            <a:r>
              <a:rPr lang="en-US" sz="2800"/>
              <a:t>Does the payback rule account for the risk of the cash flows?</a:t>
            </a:r>
          </a:p>
          <a:p>
            <a:r>
              <a:rPr lang="en-US" sz="2800"/>
              <a:t>Does the payback rule provide an indication about the increase in value?</a:t>
            </a:r>
          </a:p>
          <a:p>
            <a:r>
              <a:rPr lang="en-US" sz="2800"/>
              <a:t>Should we consider the payback rule for our primary decision rule?</a:t>
            </a:r>
          </a:p>
        </p:txBody>
      </p:sp>
      <p:sp>
        <p:nvSpPr>
          <p:cNvPr id="6" name="Slide Number Placeholder 5"/>
          <p:cNvSpPr>
            <a:spLocks noGrp="1"/>
          </p:cNvSpPr>
          <p:nvPr>
            <p:ph type="sldNum" sz="quarter" idx="12"/>
          </p:nvPr>
        </p:nvSpPr>
        <p:spPr/>
        <p:txBody>
          <a:bodyPr/>
          <a:lstStyle/>
          <a:p>
            <a:fld id="{965D0B64-6195-4C2D-858C-A6F83694DE2B}" type="slidenum">
              <a:rPr lang="en-US"/>
              <a:pPr/>
              <a:t>45</a:t>
            </a:fld>
            <a:endParaRPr lang="en-US"/>
          </a:p>
        </p:txBody>
      </p:sp>
      <p:sp>
        <p:nvSpPr>
          <p:cNvPr id="22530" name="Rectangle 2"/>
          <p:cNvSpPr>
            <a:spLocks noGrp="1" noChangeArrowheads="1"/>
          </p:cNvSpPr>
          <p:nvPr>
            <p:ph type="title"/>
          </p:nvPr>
        </p:nvSpPr>
        <p:spPr/>
        <p:txBody>
          <a:bodyPr>
            <a:normAutofit fontScale="90000"/>
          </a:bodyPr>
          <a:lstStyle/>
          <a:p>
            <a:r>
              <a:rPr lang="en-US"/>
              <a:t>Decision Criteria Test - Payback</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2531">
                                            <p:txEl>
                                              <p:pRg st="0" end="0"/>
                                            </p:txEl>
                                          </p:spTgt>
                                        </p:tgtEl>
                                        <p:attrNameLst>
                                          <p:attrName>style.visibility</p:attrName>
                                        </p:attrNameLst>
                                      </p:cBhvr>
                                      <p:to>
                                        <p:strVal val="visible"/>
                                      </p:to>
                                    </p:set>
                                    <p:anim calcmode="lin" valueType="num">
                                      <p:cBhvr additive="base">
                                        <p:cTn id="7" dur="500" fill="hold"/>
                                        <p:tgtEl>
                                          <p:spTgt spid="2253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2531">
                                            <p:txEl>
                                              <p:pRg st="0" end="0"/>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22531">
                                            <p:txEl>
                                              <p:pRg st="0" end="0"/>
                                            </p:txEl>
                                          </p:spTgt>
                                        </p:tgtEl>
                                        <p:attrNameLst>
                                          <p:attrName>ppt_c</p:attrName>
                                        </p:attrNameLst>
                                      </p:cBhvr>
                                      <p:to>
                                        <a:schemeClr val="tx2"/>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2531">
                                            <p:txEl>
                                              <p:pRg st="1" end="1"/>
                                            </p:txEl>
                                          </p:spTgt>
                                        </p:tgtEl>
                                        <p:attrNameLst>
                                          <p:attrName>style.visibility</p:attrName>
                                        </p:attrNameLst>
                                      </p:cBhvr>
                                      <p:to>
                                        <p:strVal val="visible"/>
                                      </p:to>
                                    </p:set>
                                    <p:anim calcmode="lin" valueType="num">
                                      <p:cBhvr additive="base">
                                        <p:cTn id="13" dur="500" fill="hold"/>
                                        <p:tgtEl>
                                          <p:spTgt spid="22531">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2531">
                                            <p:txEl>
                                              <p:pRg st="1" end="1"/>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22531">
                                            <p:txEl>
                                              <p:pRg st="1" end="1"/>
                                            </p:txEl>
                                          </p:spTgt>
                                        </p:tgtEl>
                                        <p:attrNameLst>
                                          <p:attrName>ppt_c</p:attrName>
                                        </p:attrNameLst>
                                      </p:cBhvr>
                                      <p:to>
                                        <a:schemeClr val="tx2"/>
                                      </p:to>
                                    </p:animClr>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2531">
                                            <p:txEl>
                                              <p:pRg st="2" end="2"/>
                                            </p:txEl>
                                          </p:spTgt>
                                        </p:tgtEl>
                                        <p:attrNameLst>
                                          <p:attrName>style.visibility</p:attrName>
                                        </p:attrNameLst>
                                      </p:cBhvr>
                                      <p:to>
                                        <p:strVal val="visible"/>
                                      </p:to>
                                    </p:set>
                                    <p:anim calcmode="lin" valueType="num">
                                      <p:cBhvr additive="base">
                                        <p:cTn id="19" dur="500" fill="hold"/>
                                        <p:tgtEl>
                                          <p:spTgt spid="22531">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2531">
                                            <p:txEl>
                                              <p:pRg st="2" end="2"/>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22531">
                                            <p:txEl>
                                              <p:pRg st="2" end="2"/>
                                            </p:txEl>
                                          </p:spTgt>
                                        </p:tgtEl>
                                        <p:attrNameLst>
                                          <p:attrName>ppt_c</p:attrName>
                                        </p:attrNameLst>
                                      </p:cBhvr>
                                      <p:to>
                                        <a:schemeClr val="tx2"/>
                                      </p:to>
                                    </p:animClr>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2531">
                                            <p:txEl>
                                              <p:pRg st="3" end="3"/>
                                            </p:txEl>
                                          </p:spTgt>
                                        </p:tgtEl>
                                        <p:attrNameLst>
                                          <p:attrName>style.visibility</p:attrName>
                                        </p:attrNameLst>
                                      </p:cBhvr>
                                      <p:to>
                                        <p:strVal val="visible"/>
                                      </p:to>
                                    </p:set>
                                    <p:anim calcmode="lin" valueType="num">
                                      <p:cBhvr additive="base">
                                        <p:cTn id="25" dur="500" fill="hold"/>
                                        <p:tgtEl>
                                          <p:spTgt spid="22531">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2531">
                                            <p:txEl>
                                              <p:pRg st="3" end="3"/>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22531">
                                            <p:txEl>
                                              <p:pRg st="3" end="3"/>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1" grpId="0" build="p" autoUpdateAnimBg="0"/>
    </p:bldLst>
  </p:timing>
</p:sld>
</file>

<file path=ppt/slides/slide4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5" name="Rectangle 3"/>
          <p:cNvSpPr>
            <a:spLocks noGrp="1" noChangeArrowheads="1"/>
          </p:cNvSpPr>
          <p:nvPr>
            <p:ph sz="half" idx="1"/>
          </p:nvPr>
        </p:nvSpPr>
        <p:spPr/>
        <p:txBody>
          <a:bodyPr>
            <a:normAutofit lnSpcReduction="10000"/>
          </a:bodyPr>
          <a:lstStyle/>
          <a:p>
            <a:r>
              <a:rPr lang="en-US"/>
              <a:t>Advantages</a:t>
            </a:r>
          </a:p>
          <a:p>
            <a:pPr lvl="1"/>
            <a:r>
              <a:rPr lang="en-US"/>
              <a:t>Easy to understand</a:t>
            </a:r>
          </a:p>
          <a:p>
            <a:pPr lvl="1"/>
            <a:r>
              <a:rPr lang="en-US"/>
              <a:t>Adjusts for uncertainty of later cash flows</a:t>
            </a:r>
          </a:p>
          <a:p>
            <a:pPr lvl="1"/>
            <a:r>
              <a:rPr lang="en-US"/>
              <a:t>Biased toward liquidity</a:t>
            </a:r>
          </a:p>
        </p:txBody>
      </p:sp>
      <p:sp>
        <p:nvSpPr>
          <p:cNvPr id="23556" name="Rectangle 4"/>
          <p:cNvSpPr>
            <a:spLocks noGrp="1" noChangeArrowheads="1"/>
          </p:cNvSpPr>
          <p:nvPr>
            <p:ph sz="half" idx="2"/>
          </p:nvPr>
        </p:nvSpPr>
        <p:spPr>
          <a:xfrm>
            <a:off x="4951413" y="1600200"/>
            <a:ext cx="4040187" cy="4525963"/>
          </a:xfrm>
        </p:spPr>
        <p:txBody>
          <a:bodyPr>
            <a:normAutofit lnSpcReduction="10000"/>
          </a:bodyPr>
          <a:lstStyle/>
          <a:p>
            <a:r>
              <a:rPr lang="en-US"/>
              <a:t>Disadvantages</a:t>
            </a:r>
          </a:p>
          <a:p>
            <a:pPr lvl="1"/>
            <a:r>
              <a:rPr lang="en-US" sz="2300"/>
              <a:t>Ignores the time value of money</a:t>
            </a:r>
          </a:p>
          <a:p>
            <a:pPr lvl="1"/>
            <a:r>
              <a:rPr lang="en-US" sz="2300"/>
              <a:t>Requires an arbitrary cutoff point</a:t>
            </a:r>
          </a:p>
          <a:p>
            <a:pPr lvl="1"/>
            <a:r>
              <a:rPr lang="en-US" sz="2300"/>
              <a:t>Ignores cash flows beyond the cutoff date</a:t>
            </a:r>
          </a:p>
          <a:p>
            <a:pPr lvl="1"/>
            <a:r>
              <a:rPr lang="en-US" sz="2300"/>
              <a:t>Biased against long-term projects, such as research and development, and new projects</a:t>
            </a:r>
          </a:p>
        </p:txBody>
      </p:sp>
      <p:sp>
        <p:nvSpPr>
          <p:cNvPr id="7" name="Slide Number Placeholder 6"/>
          <p:cNvSpPr>
            <a:spLocks noGrp="1"/>
          </p:cNvSpPr>
          <p:nvPr>
            <p:ph type="sldNum" sz="quarter" idx="12"/>
          </p:nvPr>
        </p:nvSpPr>
        <p:spPr/>
        <p:txBody>
          <a:bodyPr/>
          <a:lstStyle/>
          <a:p>
            <a:fld id="{4134AE36-4D6D-4211-A305-086679DA2A5E}" type="slidenum">
              <a:rPr lang="en-US"/>
              <a:pPr/>
              <a:t>46</a:t>
            </a:fld>
            <a:endParaRPr lang="en-US"/>
          </a:p>
        </p:txBody>
      </p:sp>
      <p:sp>
        <p:nvSpPr>
          <p:cNvPr id="23554" name="Rectangle 2"/>
          <p:cNvSpPr>
            <a:spLocks noGrp="1" noChangeArrowheads="1"/>
          </p:cNvSpPr>
          <p:nvPr>
            <p:ph type="title"/>
          </p:nvPr>
        </p:nvSpPr>
        <p:spPr>
          <a:xfrm>
            <a:off x="609600" y="76200"/>
            <a:ext cx="8534400" cy="914400"/>
          </a:xfrm>
        </p:spPr>
        <p:txBody>
          <a:bodyPr>
            <a:normAutofit fontScale="90000"/>
          </a:bodyPr>
          <a:lstStyle/>
          <a:p>
            <a:r>
              <a:rPr lang="en-US"/>
              <a:t>Advantages and Disadvantages of Payback</a:t>
            </a: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5" name="Rectangle 3"/>
          <p:cNvSpPr>
            <a:spLocks noGrp="1" noChangeArrowheads="1"/>
          </p:cNvSpPr>
          <p:nvPr>
            <p:ph idx="1"/>
          </p:nvPr>
        </p:nvSpPr>
        <p:spPr/>
        <p:txBody>
          <a:bodyPr/>
          <a:lstStyle/>
          <a:p>
            <a:r>
              <a:rPr lang="en-US" sz="2800"/>
              <a:t>Compute the present value of each cash flow and then determine how long it takes to pay back on a discounted basis</a:t>
            </a:r>
          </a:p>
          <a:p>
            <a:r>
              <a:rPr lang="en-US" sz="2800"/>
              <a:t>Compare to a specified required period</a:t>
            </a:r>
          </a:p>
          <a:p>
            <a:r>
              <a:rPr lang="en-US" sz="2800"/>
              <a:t>Decision Rule - </a:t>
            </a:r>
            <a:r>
              <a:rPr lang="en-US" sz="2800" b="1" i="1"/>
              <a:t>Accept the project if it pays back on a discounted basis within the specified time</a:t>
            </a:r>
          </a:p>
        </p:txBody>
      </p:sp>
      <p:sp>
        <p:nvSpPr>
          <p:cNvPr id="6" name="Slide Number Placeholder 5"/>
          <p:cNvSpPr>
            <a:spLocks noGrp="1"/>
          </p:cNvSpPr>
          <p:nvPr>
            <p:ph type="sldNum" sz="quarter" idx="12"/>
          </p:nvPr>
        </p:nvSpPr>
        <p:spPr/>
        <p:txBody>
          <a:bodyPr/>
          <a:lstStyle/>
          <a:p>
            <a:fld id="{67C923A3-950C-425F-8839-F475AD91F96A}" type="slidenum">
              <a:rPr lang="en-US"/>
              <a:pPr/>
              <a:t>47</a:t>
            </a:fld>
            <a:endParaRPr lang="en-US"/>
          </a:p>
        </p:txBody>
      </p:sp>
      <p:sp>
        <p:nvSpPr>
          <p:cNvPr id="74754" name="Rectangle 2"/>
          <p:cNvSpPr>
            <a:spLocks noGrp="1" noChangeArrowheads="1"/>
          </p:cNvSpPr>
          <p:nvPr>
            <p:ph type="title"/>
          </p:nvPr>
        </p:nvSpPr>
        <p:spPr/>
        <p:txBody>
          <a:bodyPr/>
          <a:lstStyle/>
          <a:p>
            <a:r>
              <a:rPr lang="en-US"/>
              <a:t>Discounted Payback Period</a:t>
            </a: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9" name="Rectangle 3"/>
          <p:cNvSpPr>
            <a:spLocks noGrp="1" noChangeArrowheads="1"/>
          </p:cNvSpPr>
          <p:nvPr>
            <p:ph idx="1"/>
          </p:nvPr>
        </p:nvSpPr>
        <p:spPr/>
        <p:txBody>
          <a:bodyPr/>
          <a:lstStyle/>
          <a:p>
            <a:pPr>
              <a:lnSpc>
                <a:spcPct val="90000"/>
              </a:lnSpc>
            </a:pPr>
            <a:r>
              <a:rPr lang="en-US" sz="2400"/>
              <a:t>Assume we will accept the project if it pays back on a discounted basis in 2 years.</a:t>
            </a:r>
          </a:p>
          <a:p>
            <a:pPr>
              <a:lnSpc>
                <a:spcPct val="90000"/>
              </a:lnSpc>
            </a:pPr>
            <a:r>
              <a:rPr lang="en-US" sz="2400"/>
              <a:t>Compute the PV for each cash flow and determine the payback period using discounted cash flows</a:t>
            </a:r>
          </a:p>
          <a:p>
            <a:pPr lvl="1">
              <a:lnSpc>
                <a:spcPct val="90000"/>
              </a:lnSpc>
            </a:pPr>
            <a:r>
              <a:rPr lang="en-US" sz="2000"/>
              <a:t>Year 1: 165,000 – 63,120/1.12</a:t>
            </a:r>
            <a:r>
              <a:rPr lang="en-US" sz="2000" baseline="30000"/>
              <a:t>1</a:t>
            </a:r>
            <a:r>
              <a:rPr lang="en-US" sz="2000"/>
              <a:t> = 108,643</a:t>
            </a:r>
          </a:p>
          <a:p>
            <a:pPr lvl="1">
              <a:lnSpc>
                <a:spcPct val="90000"/>
              </a:lnSpc>
            </a:pPr>
            <a:r>
              <a:rPr lang="en-US" sz="2000"/>
              <a:t>Year 2: 108,643 – 70,800/1.12</a:t>
            </a:r>
            <a:r>
              <a:rPr lang="en-US" sz="2000" baseline="30000"/>
              <a:t>2</a:t>
            </a:r>
            <a:r>
              <a:rPr lang="en-US" sz="2000"/>
              <a:t> = 52,202</a:t>
            </a:r>
          </a:p>
          <a:p>
            <a:pPr lvl="1">
              <a:lnSpc>
                <a:spcPct val="90000"/>
              </a:lnSpc>
            </a:pPr>
            <a:r>
              <a:rPr lang="en-US" sz="2000"/>
              <a:t>Year 3: 52,202 – 91,080/1.12</a:t>
            </a:r>
            <a:r>
              <a:rPr lang="en-US" sz="2000" baseline="30000"/>
              <a:t>3</a:t>
            </a:r>
            <a:r>
              <a:rPr lang="en-US" sz="2000"/>
              <a:t> = -12,627 project pays back in year 3</a:t>
            </a:r>
          </a:p>
          <a:p>
            <a:pPr>
              <a:lnSpc>
                <a:spcPct val="90000"/>
              </a:lnSpc>
            </a:pPr>
            <a:r>
              <a:rPr lang="en-US" sz="2400" b="1" i="1"/>
              <a:t>Do we accept or reject the project?</a:t>
            </a:r>
          </a:p>
        </p:txBody>
      </p:sp>
      <p:sp>
        <p:nvSpPr>
          <p:cNvPr id="6" name="Slide Number Placeholder 5"/>
          <p:cNvSpPr>
            <a:spLocks noGrp="1"/>
          </p:cNvSpPr>
          <p:nvPr>
            <p:ph type="sldNum" sz="quarter" idx="12"/>
          </p:nvPr>
        </p:nvSpPr>
        <p:spPr/>
        <p:txBody>
          <a:bodyPr/>
          <a:lstStyle/>
          <a:p>
            <a:fld id="{2BF08DA0-F898-4D7E-A9C2-8AC185F21A65}" type="slidenum">
              <a:rPr lang="en-US"/>
              <a:pPr/>
              <a:t>48</a:t>
            </a:fld>
            <a:endParaRPr lang="en-US"/>
          </a:p>
        </p:txBody>
      </p:sp>
      <p:sp>
        <p:nvSpPr>
          <p:cNvPr id="75778" name="Rectangle 2"/>
          <p:cNvSpPr>
            <a:spLocks noGrp="1" noChangeArrowheads="1"/>
          </p:cNvSpPr>
          <p:nvPr>
            <p:ph type="title"/>
          </p:nvPr>
        </p:nvSpPr>
        <p:spPr>
          <a:xfrm>
            <a:off x="609600" y="228600"/>
            <a:ext cx="8534400" cy="914400"/>
          </a:xfrm>
        </p:spPr>
        <p:txBody>
          <a:bodyPr>
            <a:normAutofit fontScale="90000"/>
          </a:bodyPr>
          <a:lstStyle/>
          <a:p>
            <a:r>
              <a:rPr lang="en-US" sz="4000"/>
              <a:t>Computing Discounted Payback for the Project</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3" name="Rectangle 3"/>
          <p:cNvSpPr>
            <a:spLocks noGrp="1" noChangeArrowheads="1"/>
          </p:cNvSpPr>
          <p:nvPr>
            <p:ph idx="1"/>
          </p:nvPr>
        </p:nvSpPr>
        <p:spPr>
          <a:xfrm>
            <a:off x="815975" y="1447800"/>
            <a:ext cx="8020050" cy="4530725"/>
          </a:xfrm>
        </p:spPr>
        <p:txBody>
          <a:bodyPr/>
          <a:lstStyle/>
          <a:p>
            <a:r>
              <a:rPr lang="en-US" dirty="0"/>
              <a:t>If you buy a share of stock, you can receive cash in two ways</a:t>
            </a:r>
          </a:p>
          <a:p>
            <a:pPr lvl="1"/>
            <a:r>
              <a:rPr lang="en-US" dirty="0"/>
              <a:t>The company pays dividends</a:t>
            </a:r>
          </a:p>
          <a:p>
            <a:pPr lvl="1"/>
            <a:r>
              <a:rPr lang="en-US" dirty="0"/>
              <a:t>You sell your shares, either to another investor in the market or back to the company</a:t>
            </a:r>
          </a:p>
          <a:p>
            <a:r>
              <a:rPr lang="en-US" dirty="0"/>
              <a:t>As with bonds, the price of the stock is the present value of these expected cash flows </a:t>
            </a:r>
          </a:p>
        </p:txBody>
      </p:sp>
      <p:sp>
        <p:nvSpPr>
          <p:cNvPr id="6" name="Slide Number Placeholder 5"/>
          <p:cNvSpPr>
            <a:spLocks noGrp="1"/>
          </p:cNvSpPr>
          <p:nvPr>
            <p:ph type="sldNum" sz="quarter" idx="12"/>
          </p:nvPr>
        </p:nvSpPr>
        <p:spPr/>
        <p:txBody>
          <a:bodyPr/>
          <a:lstStyle/>
          <a:p>
            <a:fld id="{8AC5C3A8-3CF9-44C5-8FA3-A411B99E5C6A}" type="slidenum">
              <a:rPr lang="en-US"/>
              <a:pPr/>
              <a:t>4</a:t>
            </a:fld>
            <a:endParaRPr lang="en-US"/>
          </a:p>
        </p:txBody>
      </p:sp>
      <p:sp>
        <p:nvSpPr>
          <p:cNvPr id="5122" name="Rectangle 2"/>
          <p:cNvSpPr>
            <a:spLocks noGrp="1" noChangeArrowheads="1"/>
          </p:cNvSpPr>
          <p:nvPr>
            <p:ph type="title"/>
          </p:nvPr>
        </p:nvSpPr>
        <p:spPr/>
        <p:txBody>
          <a:bodyPr/>
          <a:lstStyle/>
          <a:p>
            <a:r>
              <a:rPr lang="en-US"/>
              <a:t>Cash Flows for Stockholders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123">
                                            <p:txEl>
                                              <p:pRg st="1" end="1"/>
                                            </p:txEl>
                                          </p:spTgt>
                                        </p:tgtEl>
                                        <p:attrNameLst>
                                          <p:attrName>style.visibility</p:attrName>
                                        </p:attrNameLst>
                                      </p:cBhvr>
                                      <p:to>
                                        <p:strVal val="visible"/>
                                      </p:to>
                                    </p:set>
                                    <p:anim calcmode="lin" valueType="num">
                                      <p:cBhvr additive="base">
                                        <p:cTn id="7" dur="500" fill="hold"/>
                                        <p:tgtEl>
                                          <p:spTgt spid="512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12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123">
                                            <p:txEl>
                                              <p:pRg st="2" end="2"/>
                                            </p:txEl>
                                          </p:spTgt>
                                        </p:tgtEl>
                                        <p:attrNameLst>
                                          <p:attrName>style.visibility</p:attrName>
                                        </p:attrNameLst>
                                      </p:cBhvr>
                                      <p:to>
                                        <p:strVal val="visible"/>
                                      </p:to>
                                    </p:set>
                                    <p:anim calcmode="lin" valueType="num">
                                      <p:cBhvr additive="base">
                                        <p:cTn id="13" dur="500" fill="hold"/>
                                        <p:tgtEl>
                                          <p:spTgt spid="512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12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123">
                                            <p:txEl>
                                              <p:pRg st="3" end="3"/>
                                            </p:txEl>
                                          </p:spTgt>
                                        </p:tgtEl>
                                        <p:attrNameLst>
                                          <p:attrName>style.visibility</p:attrName>
                                        </p:attrNameLst>
                                      </p:cBhvr>
                                      <p:to>
                                        <p:strVal val="visible"/>
                                      </p:to>
                                    </p:set>
                                    <p:anim calcmode="lin" valueType="num">
                                      <p:cBhvr additive="base">
                                        <p:cTn id="19" dur="500" fill="hold"/>
                                        <p:tgtEl>
                                          <p:spTgt spid="512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12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7" name="Rectangle 3"/>
          <p:cNvSpPr>
            <a:spLocks noGrp="1" noChangeArrowheads="1"/>
          </p:cNvSpPr>
          <p:nvPr>
            <p:ph idx="1"/>
          </p:nvPr>
        </p:nvSpPr>
        <p:spPr>
          <a:xfrm>
            <a:off x="815975" y="1793875"/>
            <a:ext cx="8020050" cy="4530725"/>
          </a:xfrm>
        </p:spPr>
        <p:txBody>
          <a:bodyPr/>
          <a:lstStyle/>
          <a:p>
            <a:r>
              <a:rPr lang="en-US" sz="2400"/>
              <a:t>Does the discounted payback rule account for the time value of money?</a:t>
            </a:r>
          </a:p>
          <a:p>
            <a:r>
              <a:rPr lang="en-US" sz="2400"/>
              <a:t>Does the discounted payback rule account for the risk of the cash flows?</a:t>
            </a:r>
          </a:p>
          <a:p>
            <a:r>
              <a:rPr lang="en-US" sz="2400"/>
              <a:t>Does the discounted payback rule provide an indication about the increase in value?</a:t>
            </a:r>
          </a:p>
          <a:p>
            <a:r>
              <a:rPr lang="en-US" sz="2400"/>
              <a:t>Should we consider the discounted payback rule for our primary decision rule?</a:t>
            </a:r>
          </a:p>
          <a:p>
            <a:endParaRPr lang="en-US" sz="2400"/>
          </a:p>
        </p:txBody>
      </p:sp>
      <p:sp>
        <p:nvSpPr>
          <p:cNvPr id="6" name="Slide Number Placeholder 5"/>
          <p:cNvSpPr>
            <a:spLocks noGrp="1"/>
          </p:cNvSpPr>
          <p:nvPr>
            <p:ph type="sldNum" sz="quarter" idx="12"/>
          </p:nvPr>
        </p:nvSpPr>
        <p:spPr/>
        <p:txBody>
          <a:bodyPr/>
          <a:lstStyle/>
          <a:p>
            <a:fld id="{314B7BD2-8864-45BD-B141-96F5FFF11653}" type="slidenum">
              <a:rPr lang="en-US"/>
              <a:pPr/>
              <a:t>49</a:t>
            </a:fld>
            <a:endParaRPr lang="en-US"/>
          </a:p>
        </p:txBody>
      </p:sp>
      <p:sp>
        <p:nvSpPr>
          <p:cNvPr id="77826" name="Rectangle 2"/>
          <p:cNvSpPr>
            <a:spLocks noGrp="1" noChangeArrowheads="1"/>
          </p:cNvSpPr>
          <p:nvPr>
            <p:ph type="title"/>
          </p:nvPr>
        </p:nvSpPr>
        <p:spPr/>
        <p:txBody>
          <a:bodyPr>
            <a:normAutofit fontScale="90000"/>
          </a:bodyPr>
          <a:lstStyle/>
          <a:p>
            <a:r>
              <a:rPr lang="en-US" sz="4000"/>
              <a:t>Decision Criteria Test – Discounted Payback</a:t>
            </a: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4" name="Rectangle 4"/>
          <p:cNvSpPr>
            <a:spLocks noGrp="1" noChangeArrowheads="1"/>
          </p:cNvSpPr>
          <p:nvPr>
            <p:ph sz="half" idx="1"/>
          </p:nvPr>
        </p:nvSpPr>
        <p:spPr>
          <a:xfrm>
            <a:off x="762000" y="1600200"/>
            <a:ext cx="4040188" cy="4525963"/>
          </a:xfrm>
        </p:spPr>
        <p:txBody>
          <a:bodyPr>
            <a:normAutofit lnSpcReduction="10000"/>
          </a:bodyPr>
          <a:lstStyle/>
          <a:p>
            <a:r>
              <a:rPr lang="en-US"/>
              <a:t>Advantages</a:t>
            </a:r>
          </a:p>
          <a:p>
            <a:pPr lvl="1"/>
            <a:r>
              <a:rPr lang="en-US"/>
              <a:t>Includes time value of money</a:t>
            </a:r>
          </a:p>
          <a:p>
            <a:pPr lvl="1"/>
            <a:r>
              <a:rPr lang="en-US"/>
              <a:t>Easy to understand</a:t>
            </a:r>
          </a:p>
          <a:p>
            <a:pPr lvl="1"/>
            <a:r>
              <a:rPr lang="en-US"/>
              <a:t>Does not accept negative estimated NPV investments when all future cash flows are positive</a:t>
            </a:r>
          </a:p>
          <a:p>
            <a:pPr lvl="1"/>
            <a:r>
              <a:rPr lang="en-US"/>
              <a:t>Biased towards liquidity</a:t>
            </a:r>
          </a:p>
        </p:txBody>
      </p:sp>
      <p:sp>
        <p:nvSpPr>
          <p:cNvPr id="76805" name="Rectangle 5"/>
          <p:cNvSpPr>
            <a:spLocks noGrp="1" noChangeArrowheads="1"/>
          </p:cNvSpPr>
          <p:nvPr>
            <p:ph sz="half" idx="2"/>
          </p:nvPr>
        </p:nvSpPr>
        <p:spPr>
          <a:xfrm>
            <a:off x="4951413" y="1600200"/>
            <a:ext cx="4040187" cy="4525963"/>
          </a:xfrm>
        </p:spPr>
        <p:txBody>
          <a:bodyPr>
            <a:normAutofit lnSpcReduction="10000"/>
          </a:bodyPr>
          <a:lstStyle/>
          <a:p>
            <a:r>
              <a:rPr lang="en-US"/>
              <a:t>Disadvantages</a:t>
            </a:r>
          </a:p>
          <a:p>
            <a:pPr lvl="1"/>
            <a:r>
              <a:rPr lang="en-US"/>
              <a:t>May reject positive NPV investments</a:t>
            </a:r>
          </a:p>
          <a:p>
            <a:pPr lvl="1"/>
            <a:r>
              <a:rPr lang="en-US"/>
              <a:t>Requires an arbitrary cutoff point</a:t>
            </a:r>
          </a:p>
          <a:p>
            <a:pPr lvl="1"/>
            <a:r>
              <a:rPr lang="en-US"/>
              <a:t>Ignores cash flows beyond the cutoff point</a:t>
            </a:r>
          </a:p>
          <a:p>
            <a:pPr lvl="1"/>
            <a:r>
              <a:rPr lang="en-US"/>
              <a:t>Biased against long-term projects, such as R&amp;D and new products</a:t>
            </a:r>
          </a:p>
        </p:txBody>
      </p:sp>
      <p:sp>
        <p:nvSpPr>
          <p:cNvPr id="7" name="Slide Number Placeholder 6"/>
          <p:cNvSpPr>
            <a:spLocks noGrp="1"/>
          </p:cNvSpPr>
          <p:nvPr>
            <p:ph type="sldNum" sz="quarter" idx="12"/>
          </p:nvPr>
        </p:nvSpPr>
        <p:spPr/>
        <p:txBody>
          <a:bodyPr/>
          <a:lstStyle/>
          <a:p>
            <a:fld id="{6F33243E-99B3-483B-9916-A389E1DA938E}" type="slidenum">
              <a:rPr lang="en-US"/>
              <a:pPr/>
              <a:t>50</a:t>
            </a:fld>
            <a:endParaRPr lang="en-US"/>
          </a:p>
        </p:txBody>
      </p:sp>
      <p:sp>
        <p:nvSpPr>
          <p:cNvPr id="76802" name="Rectangle 2"/>
          <p:cNvSpPr>
            <a:spLocks noGrp="1" noChangeArrowheads="1"/>
          </p:cNvSpPr>
          <p:nvPr>
            <p:ph type="title"/>
          </p:nvPr>
        </p:nvSpPr>
        <p:spPr>
          <a:xfrm>
            <a:off x="609600" y="304800"/>
            <a:ext cx="8534400" cy="914400"/>
          </a:xfrm>
        </p:spPr>
        <p:txBody>
          <a:bodyPr>
            <a:normAutofit fontScale="90000"/>
          </a:bodyPr>
          <a:lstStyle/>
          <a:p>
            <a:r>
              <a:rPr lang="en-US" sz="4000"/>
              <a:t>Advantages and Disadvantages of Discounted Payback</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7" name="Rectangle 3"/>
          <p:cNvSpPr>
            <a:spLocks noGrp="1" noChangeArrowheads="1"/>
          </p:cNvSpPr>
          <p:nvPr>
            <p:ph idx="1"/>
          </p:nvPr>
        </p:nvSpPr>
        <p:spPr>
          <a:xfrm>
            <a:off x="815975" y="1371600"/>
            <a:ext cx="8020050" cy="4530725"/>
          </a:xfrm>
        </p:spPr>
        <p:txBody>
          <a:bodyPr/>
          <a:lstStyle/>
          <a:p>
            <a:pPr>
              <a:lnSpc>
                <a:spcPct val="90000"/>
              </a:lnSpc>
            </a:pPr>
            <a:r>
              <a:rPr lang="en-US" sz="2800" dirty="0"/>
              <a:t>Suppose you are thinking of purchasing the stock of Moore Oil, Inc. and you expect it to pay a $2 dividend in one year and you believe that you can sell the stock for $14 at that time. If you require a return of 20% on investments of this risk, what is the maximum you would be willing to pay?</a:t>
            </a:r>
          </a:p>
          <a:p>
            <a:pPr lvl="1">
              <a:lnSpc>
                <a:spcPct val="90000"/>
              </a:lnSpc>
            </a:pPr>
            <a:r>
              <a:rPr lang="en-US" sz="2400" dirty="0"/>
              <a:t>Compute the PV of the expected cash </a:t>
            </a:r>
            <a:r>
              <a:rPr lang="en-US" sz="2400" dirty="0" smtClean="0"/>
              <a:t>flows</a:t>
            </a:r>
            <a:endParaRPr lang="en-US" sz="2400" dirty="0"/>
          </a:p>
        </p:txBody>
      </p:sp>
      <p:sp>
        <p:nvSpPr>
          <p:cNvPr id="6" name="Slide Number Placeholder 5"/>
          <p:cNvSpPr>
            <a:spLocks noGrp="1"/>
          </p:cNvSpPr>
          <p:nvPr>
            <p:ph type="sldNum" sz="quarter" idx="12"/>
          </p:nvPr>
        </p:nvSpPr>
        <p:spPr/>
        <p:txBody>
          <a:bodyPr/>
          <a:lstStyle/>
          <a:p>
            <a:fld id="{742A7330-EE3D-4064-AE84-BA8004933BBA}" type="slidenum">
              <a:rPr lang="en-US"/>
              <a:pPr/>
              <a:t>5</a:t>
            </a:fld>
            <a:endParaRPr lang="en-US"/>
          </a:p>
        </p:txBody>
      </p:sp>
      <p:sp>
        <p:nvSpPr>
          <p:cNvPr id="6146" name="Rectangle 2"/>
          <p:cNvSpPr>
            <a:spLocks noGrp="1" noChangeArrowheads="1"/>
          </p:cNvSpPr>
          <p:nvPr>
            <p:ph type="title"/>
          </p:nvPr>
        </p:nvSpPr>
        <p:spPr/>
        <p:txBody>
          <a:bodyPr/>
          <a:lstStyle/>
          <a:p>
            <a:r>
              <a:rPr lang="en-US"/>
              <a:t>One-Period Example</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1" name="Rectangle 3"/>
          <p:cNvSpPr>
            <a:spLocks noGrp="1" noChangeArrowheads="1"/>
          </p:cNvSpPr>
          <p:nvPr>
            <p:ph idx="1"/>
          </p:nvPr>
        </p:nvSpPr>
        <p:spPr>
          <a:xfrm>
            <a:off x="815975" y="1447800"/>
            <a:ext cx="8020050" cy="4530725"/>
          </a:xfrm>
        </p:spPr>
        <p:txBody>
          <a:bodyPr/>
          <a:lstStyle/>
          <a:p>
            <a:r>
              <a:rPr lang="en-US" dirty="0"/>
              <a:t>Now what if you decide to hold the stock for two years? In addition to the dividend in one year, you expect a dividend of $2.10 in two years and a stock price of $14.70 at the end of year 2. Now how much would you be willing to pay?</a:t>
            </a:r>
          </a:p>
          <a:p>
            <a:pPr lvl="1"/>
            <a:endParaRPr lang="en-US" dirty="0"/>
          </a:p>
        </p:txBody>
      </p:sp>
      <p:sp>
        <p:nvSpPr>
          <p:cNvPr id="6" name="Slide Number Placeholder 5"/>
          <p:cNvSpPr>
            <a:spLocks noGrp="1"/>
          </p:cNvSpPr>
          <p:nvPr>
            <p:ph type="sldNum" sz="quarter" idx="12"/>
          </p:nvPr>
        </p:nvSpPr>
        <p:spPr/>
        <p:txBody>
          <a:bodyPr/>
          <a:lstStyle/>
          <a:p>
            <a:fld id="{465EEDFB-6598-42C9-B96D-37383BCD1E0C}" type="slidenum">
              <a:rPr lang="en-US"/>
              <a:pPr/>
              <a:t>6</a:t>
            </a:fld>
            <a:endParaRPr lang="en-US"/>
          </a:p>
        </p:txBody>
      </p:sp>
      <p:sp>
        <p:nvSpPr>
          <p:cNvPr id="7170" name="Rectangle 2"/>
          <p:cNvSpPr>
            <a:spLocks noGrp="1" noChangeArrowheads="1"/>
          </p:cNvSpPr>
          <p:nvPr>
            <p:ph type="title"/>
          </p:nvPr>
        </p:nvSpPr>
        <p:spPr/>
        <p:txBody>
          <a:bodyPr/>
          <a:lstStyle/>
          <a:p>
            <a:r>
              <a:rPr lang="en-US"/>
              <a:t>Two-Period Example</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9" name="Rectangle 3"/>
          <p:cNvSpPr>
            <a:spLocks noGrp="1" noChangeArrowheads="1"/>
          </p:cNvSpPr>
          <p:nvPr>
            <p:ph idx="1"/>
          </p:nvPr>
        </p:nvSpPr>
        <p:spPr>
          <a:xfrm>
            <a:off x="815975" y="1447800"/>
            <a:ext cx="8020050" cy="4530725"/>
          </a:xfrm>
        </p:spPr>
        <p:txBody>
          <a:bodyPr/>
          <a:lstStyle/>
          <a:p>
            <a:r>
              <a:rPr lang="en-US" sz="2800" dirty="0"/>
              <a:t>Finally, what if you decide to hold the stock for three years? In addition to the dividends at the end of years 1 and 2, you expect to receive a dividend of $2.205 at the end of year 3 and the stock price is expected to be $15.435. Now how much would you be willing to pay?</a:t>
            </a:r>
          </a:p>
          <a:p>
            <a:pPr lvl="1"/>
            <a:endParaRPr lang="en-US" sz="2600" dirty="0"/>
          </a:p>
        </p:txBody>
      </p:sp>
      <p:sp>
        <p:nvSpPr>
          <p:cNvPr id="6" name="Slide Number Placeholder 5"/>
          <p:cNvSpPr>
            <a:spLocks noGrp="1"/>
          </p:cNvSpPr>
          <p:nvPr>
            <p:ph type="sldNum" sz="quarter" idx="12"/>
          </p:nvPr>
        </p:nvSpPr>
        <p:spPr/>
        <p:txBody>
          <a:bodyPr/>
          <a:lstStyle/>
          <a:p>
            <a:fld id="{892194B0-27E0-4A30-B0A2-F91764711BF0}" type="slidenum">
              <a:rPr lang="en-US"/>
              <a:pPr/>
              <a:t>7</a:t>
            </a:fld>
            <a:endParaRPr lang="en-US"/>
          </a:p>
        </p:txBody>
      </p:sp>
      <p:sp>
        <p:nvSpPr>
          <p:cNvPr id="9218" name="Rectangle 2"/>
          <p:cNvSpPr>
            <a:spLocks noGrp="1" noChangeArrowheads="1"/>
          </p:cNvSpPr>
          <p:nvPr>
            <p:ph type="title"/>
          </p:nvPr>
        </p:nvSpPr>
        <p:spPr/>
        <p:txBody>
          <a:bodyPr/>
          <a:lstStyle/>
          <a:p>
            <a:r>
              <a:rPr lang="en-US"/>
              <a:t>Three-Period Example</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3" name="Rectangle 3"/>
          <p:cNvSpPr>
            <a:spLocks noGrp="1" noChangeArrowheads="1"/>
          </p:cNvSpPr>
          <p:nvPr>
            <p:ph idx="1"/>
          </p:nvPr>
        </p:nvSpPr>
        <p:spPr/>
        <p:txBody>
          <a:bodyPr/>
          <a:lstStyle/>
          <a:p>
            <a:r>
              <a:rPr lang="en-US" dirty="0"/>
              <a:t>You could continue to push back the year in which you will sell the stock</a:t>
            </a:r>
          </a:p>
          <a:p>
            <a:r>
              <a:rPr lang="en-US" dirty="0"/>
              <a:t>You would find that the price of the stock is really just the </a:t>
            </a:r>
            <a:r>
              <a:rPr lang="en-US" i="1" dirty="0"/>
              <a:t>present value of </a:t>
            </a:r>
            <a:r>
              <a:rPr lang="en-US" i="1" u="sng" dirty="0"/>
              <a:t>all</a:t>
            </a:r>
            <a:r>
              <a:rPr lang="en-US" i="1" dirty="0"/>
              <a:t> expected future </a:t>
            </a:r>
            <a:r>
              <a:rPr lang="en-US" i="1" dirty="0" smtClean="0"/>
              <a:t>dividends –why? </a:t>
            </a:r>
            <a:endParaRPr lang="en-US" dirty="0"/>
          </a:p>
        </p:txBody>
      </p:sp>
      <p:sp>
        <p:nvSpPr>
          <p:cNvPr id="6" name="Slide Number Placeholder 5"/>
          <p:cNvSpPr>
            <a:spLocks noGrp="1"/>
          </p:cNvSpPr>
          <p:nvPr>
            <p:ph type="sldNum" sz="quarter" idx="12"/>
          </p:nvPr>
        </p:nvSpPr>
        <p:spPr/>
        <p:txBody>
          <a:bodyPr/>
          <a:lstStyle/>
          <a:p>
            <a:fld id="{32CE1AA9-0384-4A7B-A867-958772AA46D9}" type="slidenum">
              <a:rPr lang="en-US"/>
              <a:pPr/>
              <a:t>8</a:t>
            </a:fld>
            <a:endParaRPr lang="en-US"/>
          </a:p>
        </p:txBody>
      </p:sp>
      <p:sp>
        <p:nvSpPr>
          <p:cNvPr id="10242" name="Rectangle 2"/>
          <p:cNvSpPr>
            <a:spLocks noGrp="1" noChangeArrowheads="1"/>
          </p:cNvSpPr>
          <p:nvPr>
            <p:ph type="title"/>
          </p:nvPr>
        </p:nvSpPr>
        <p:spPr/>
        <p:txBody>
          <a:bodyPr/>
          <a:lstStyle/>
          <a:p>
            <a:r>
              <a:rPr lang="en-US"/>
              <a:t>Developing The Model</a:t>
            </a:r>
          </a:p>
        </p:txBody>
      </p:sp>
      <p:graphicFrame>
        <p:nvGraphicFramePr>
          <p:cNvPr id="7" name="Object 6"/>
          <p:cNvGraphicFramePr>
            <a:graphicFrameLocks noChangeAspect="1"/>
          </p:cNvGraphicFramePr>
          <p:nvPr/>
        </p:nvGraphicFramePr>
        <p:xfrm>
          <a:off x="2317750" y="4162425"/>
          <a:ext cx="4049713" cy="1703388"/>
        </p:xfrm>
        <a:graphic>
          <a:graphicData uri="http://schemas.openxmlformats.org/presentationml/2006/ole">
            <p:oleObj spid="_x0000_s10244" name="Equation" r:id="rId4" imgW="1600200" imgH="672840" progId="Equation.3">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243">
                                            <p:txEl>
                                              <p:pRg st="1" end="1"/>
                                            </p:txEl>
                                          </p:spTgt>
                                        </p:tgtEl>
                                        <p:attrNameLst>
                                          <p:attrName>style.visibility</p:attrName>
                                        </p:attrNameLst>
                                      </p:cBhvr>
                                      <p:to>
                                        <p:strVal val="visible"/>
                                      </p:to>
                                    </p:set>
                                    <p:anim calcmode="lin" valueType="num">
                                      <p:cBhvr additive="base">
                                        <p:cTn id="7" dur="500" fill="hold"/>
                                        <p:tgtEl>
                                          <p:spTgt spid="1024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24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additive="base">
                                        <p:cTn id="11" dur="500" fill="hold"/>
                                        <p:tgtEl>
                                          <p:spTgt spid="7"/>
                                        </p:tgtEl>
                                        <p:attrNameLst>
                                          <p:attrName>ppt_x</p:attrName>
                                        </p:attrNameLst>
                                      </p:cBhvr>
                                      <p:tavLst>
                                        <p:tav tm="0">
                                          <p:val>
                                            <p:strVal val="#ppt_x"/>
                                          </p:val>
                                        </p:tav>
                                        <p:tav tm="100000">
                                          <p:val>
                                            <p:strVal val="#ppt_x"/>
                                          </p:val>
                                        </p:tav>
                                      </p:tavLst>
                                    </p:anim>
                                    <p:anim calcmode="lin" valueType="num">
                                      <p:cBhvr additive="base">
                                        <p:cTn id="1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760</TotalTime>
  <Words>3255</Words>
  <Application>Microsoft Office PowerPoint</Application>
  <PresentationFormat>On-screen Show (4:3)</PresentationFormat>
  <Paragraphs>368</Paragraphs>
  <Slides>51</Slides>
  <Notes>26</Notes>
  <HiddenSlides>0</HiddenSlides>
  <MMClips>0</MMClips>
  <ScaleCrop>false</ScaleCrop>
  <HeadingPairs>
    <vt:vector size="6" baseType="variant">
      <vt:variant>
        <vt:lpstr>Theme</vt:lpstr>
      </vt:variant>
      <vt:variant>
        <vt:i4>1</vt:i4>
      </vt:variant>
      <vt:variant>
        <vt:lpstr>Embedded OLE Servers</vt:lpstr>
      </vt:variant>
      <vt:variant>
        <vt:i4>3</vt:i4>
      </vt:variant>
      <vt:variant>
        <vt:lpstr>Slide Titles</vt:lpstr>
      </vt:variant>
      <vt:variant>
        <vt:i4>51</vt:i4>
      </vt:variant>
    </vt:vector>
  </HeadingPairs>
  <TitlesOfParts>
    <vt:vector size="55" baseType="lpstr">
      <vt:lpstr>Concourse</vt:lpstr>
      <vt:lpstr>Equation</vt:lpstr>
      <vt:lpstr>Chart</vt:lpstr>
      <vt:lpstr>Worksheet</vt:lpstr>
      <vt:lpstr>Slide 0</vt:lpstr>
      <vt:lpstr>Discrete versus continuous time.</vt:lpstr>
      <vt:lpstr>Differences Between Debt and Equity</vt:lpstr>
      <vt:lpstr>Key Concepts and Skills</vt:lpstr>
      <vt:lpstr>Cash Flows for Stockholders</vt:lpstr>
      <vt:lpstr>One-Period Example</vt:lpstr>
      <vt:lpstr>Two-Period Example</vt:lpstr>
      <vt:lpstr>Three-Period Example</vt:lpstr>
      <vt:lpstr>Developing The Model</vt:lpstr>
      <vt:lpstr>Estimating Dividends: Special Cases</vt:lpstr>
      <vt:lpstr>Zero Growth</vt:lpstr>
      <vt:lpstr>DGM – Example 1</vt:lpstr>
      <vt:lpstr>DGM – Example 2</vt:lpstr>
      <vt:lpstr>Stock Price Sensitivity to Dividend Growth, g</vt:lpstr>
      <vt:lpstr>Stock Price Sensitivity to Required Return, R</vt:lpstr>
      <vt:lpstr>Example 8.3 Gordon Growth  Company - I</vt:lpstr>
      <vt:lpstr>Example 8.3 – Gordon Growth  Company - II</vt:lpstr>
      <vt:lpstr>Nonconstant Growth Problem Statement</vt:lpstr>
      <vt:lpstr>Quick Quiz – Part I</vt:lpstr>
      <vt:lpstr>Finding the Required Return - Example</vt:lpstr>
      <vt:lpstr>Table 8.1 - Summary of Stock Valuation</vt:lpstr>
      <vt:lpstr>Features of Common Stock</vt:lpstr>
      <vt:lpstr>Dividend Characteristics</vt:lpstr>
      <vt:lpstr>Features of Preferred Stock</vt:lpstr>
      <vt:lpstr>Stock Market</vt:lpstr>
      <vt:lpstr>Reading Stock Quotes</vt:lpstr>
      <vt:lpstr>Quick Quiz – Part II</vt:lpstr>
      <vt:lpstr>Comprehensive Problem</vt:lpstr>
      <vt:lpstr>Last problem</vt:lpstr>
      <vt:lpstr>A few words on the IPO process </vt:lpstr>
      <vt:lpstr>Slide 30</vt:lpstr>
      <vt:lpstr>Net Present Value</vt:lpstr>
      <vt:lpstr>Net Present Value</vt:lpstr>
      <vt:lpstr>Net Present Value</vt:lpstr>
      <vt:lpstr>Net Present Value</vt:lpstr>
      <vt:lpstr>Good Decision Criteria</vt:lpstr>
      <vt:lpstr>Project Example Information</vt:lpstr>
      <vt:lpstr>Net Present Value</vt:lpstr>
      <vt:lpstr>NPV – Decision Rule</vt:lpstr>
      <vt:lpstr>Decision Criteria Test - NPV</vt:lpstr>
      <vt:lpstr>Calculating NPVs with a Spreadsheet</vt:lpstr>
      <vt:lpstr>Payback Period</vt:lpstr>
      <vt:lpstr>Computing Payback for the Project</vt:lpstr>
      <vt:lpstr>Payback Investment Criteria</vt:lpstr>
      <vt:lpstr>Payback Investment Criteria</vt:lpstr>
      <vt:lpstr>Decision Criteria Test - Payback</vt:lpstr>
      <vt:lpstr>Advantages and Disadvantages of Payback</vt:lpstr>
      <vt:lpstr>Discounted Payback Period</vt:lpstr>
      <vt:lpstr>Computing Discounted Payback for the Project</vt:lpstr>
      <vt:lpstr>Decision Criteria Test – Discounted Payback</vt:lpstr>
      <vt:lpstr>Advantages and Disadvantages of Discounted Payback</vt:lpstr>
    </vt:vector>
  </TitlesOfParts>
  <Company>University of Tampa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Stock Valuation</dc:title>
  <dc:creator>Kent P. Ragan</dc:creator>
  <cp:lastModifiedBy>Rubin</cp:lastModifiedBy>
  <cp:revision>54</cp:revision>
  <dcterms:created xsi:type="dcterms:W3CDTF">2000-09-10T21:34:34Z</dcterms:created>
  <dcterms:modified xsi:type="dcterms:W3CDTF">2011-05-15T02:21:28Z</dcterms:modified>
</cp:coreProperties>
</file>