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Default Extension="xlsx" ContentType="application/vnd.openxmlformats-officedocument.spreadsheetml.sheet"/>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9" r:id="rId1"/>
  </p:sldMasterIdLst>
  <p:notesMasterIdLst>
    <p:notesMasterId r:id="rId45"/>
  </p:notesMasterIdLst>
  <p:sldIdLst>
    <p:sldId id="274" r:id="rId2"/>
    <p:sldId id="275" r:id="rId3"/>
    <p:sldId id="321" r:id="rId4"/>
    <p:sldId id="322" r:id="rId5"/>
    <p:sldId id="323" r:id="rId6"/>
    <p:sldId id="276" r:id="rId7"/>
    <p:sldId id="278" r:id="rId8"/>
    <p:sldId id="277" r:id="rId9"/>
    <p:sldId id="279" r:id="rId10"/>
    <p:sldId id="280" r:id="rId11"/>
    <p:sldId id="282" r:id="rId12"/>
    <p:sldId id="305" r:id="rId13"/>
    <p:sldId id="306" r:id="rId14"/>
    <p:sldId id="307" r:id="rId15"/>
    <p:sldId id="308" r:id="rId16"/>
    <p:sldId id="309" r:id="rId17"/>
    <p:sldId id="310" r:id="rId18"/>
    <p:sldId id="283" r:id="rId19"/>
    <p:sldId id="284" r:id="rId20"/>
    <p:sldId id="285" r:id="rId21"/>
    <p:sldId id="286" r:id="rId22"/>
    <p:sldId id="287" r:id="rId23"/>
    <p:sldId id="288" r:id="rId24"/>
    <p:sldId id="289" r:id="rId25"/>
    <p:sldId id="314" r:id="rId26"/>
    <p:sldId id="311" r:id="rId27"/>
    <p:sldId id="313" r:id="rId28"/>
    <p:sldId id="291" r:id="rId29"/>
    <p:sldId id="292" r:id="rId30"/>
    <p:sldId id="300" r:id="rId31"/>
    <p:sldId id="301" r:id="rId32"/>
    <p:sldId id="304" r:id="rId33"/>
    <p:sldId id="324" r:id="rId34"/>
    <p:sldId id="325" r:id="rId35"/>
    <p:sldId id="326" r:id="rId36"/>
    <p:sldId id="327" r:id="rId37"/>
    <p:sldId id="328" r:id="rId38"/>
    <p:sldId id="329" r:id="rId39"/>
    <p:sldId id="330" r:id="rId40"/>
    <p:sldId id="331" r:id="rId41"/>
    <p:sldId id="332" r:id="rId42"/>
    <p:sldId id="333" r:id="rId43"/>
    <p:sldId id="334" r:id="rId4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1000" autoAdjust="0"/>
  </p:normalViewPr>
  <p:slideViewPr>
    <p:cSldViewPr>
      <p:cViewPr>
        <p:scale>
          <a:sx n="75" d="100"/>
          <a:sy n="75" d="100"/>
        </p:scale>
        <p:origin x="-1014" y="-72"/>
      </p:cViewPr>
      <p:guideLst>
        <p:guide orient="horz" pos="1296"/>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180"/>
    </p:cViewPr>
  </p:sorterViewPr>
  <p:notesViewPr>
    <p:cSldViewPr>
      <p:cViewPr varScale="1">
        <p:scale>
          <a:sx n="60" d="100"/>
          <a:sy n="60" d="100"/>
        </p:scale>
        <p:origin x="-1764"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8661971830985916"/>
          <c:y val="6.3829787234042562E-2"/>
          <c:w val="0.69248826291079824"/>
          <c:h val="0.78510638297872337"/>
        </c:manualLayout>
      </c:layout>
      <c:scatterChart>
        <c:scatterStyle val="smoothMarker"/>
        <c:ser>
          <c:idx val="0"/>
          <c:order val="0"/>
          <c:tx>
            <c:strRef>
              <c:f>Sheet1!$B$1</c:f>
              <c:strCache>
                <c:ptCount val="1"/>
                <c:pt idx="0">
                  <c:v>A</c:v>
                </c:pt>
              </c:strCache>
            </c:strRef>
          </c:tx>
          <c:spPr>
            <a:ln w="12572">
              <a:solidFill>
                <a:srgbClr val="FF0000"/>
              </a:solidFill>
              <a:prstDash val="solid"/>
            </a:ln>
          </c:spPr>
          <c:marker>
            <c:symbol val="none"/>
          </c:marker>
          <c:xVal>
            <c:numRef>
              <c:f>Sheet1!$A$2:$A$14</c:f>
              <c:numCache>
                <c:formatCode>General</c:formatCode>
                <c:ptCount val="13"/>
                <c:pt idx="0">
                  <c:v>0</c:v>
                </c:pt>
                <c:pt idx="1">
                  <c:v>2.0000000000000011E-2</c:v>
                </c:pt>
                <c:pt idx="2">
                  <c:v>4.0000000000000022E-2</c:v>
                </c:pt>
                <c:pt idx="3">
                  <c:v>6.0000000000000026E-2</c:v>
                </c:pt>
                <c:pt idx="4">
                  <c:v>8.0000000000000043E-2</c:v>
                </c:pt>
                <c:pt idx="5">
                  <c:v>0.1</c:v>
                </c:pt>
                <c:pt idx="6">
                  <c:v>0.12000000000000002</c:v>
                </c:pt>
                <c:pt idx="7">
                  <c:v>0.14000000000000001</c:v>
                </c:pt>
                <c:pt idx="8">
                  <c:v>0.16000000000000003</c:v>
                </c:pt>
                <c:pt idx="9">
                  <c:v>0.18000000000000008</c:v>
                </c:pt>
                <c:pt idx="10">
                  <c:v>0.2</c:v>
                </c:pt>
                <c:pt idx="11">
                  <c:v>0.22000000000000003</c:v>
                </c:pt>
                <c:pt idx="12">
                  <c:v>0.24000000000000007</c:v>
                </c:pt>
              </c:numCache>
            </c:numRef>
          </c:xVal>
          <c:yVal>
            <c:numRef>
              <c:f>Sheet1!$B$2:$B$14</c:f>
              <c:numCache>
                <c:formatCode>"$"#,##0.00_);[Red]\("$"#,##0.00\)</c:formatCode>
                <c:ptCount val="13"/>
                <c:pt idx="0">
                  <c:v>150</c:v>
                </c:pt>
                <c:pt idx="1">
                  <c:v>131.01</c:v>
                </c:pt>
                <c:pt idx="2">
                  <c:v>112.98</c:v>
                </c:pt>
                <c:pt idx="3">
                  <c:v>95.85</c:v>
                </c:pt>
                <c:pt idx="4">
                  <c:v>79.56</c:v>
                </c:pt>
                <c:pt idx="5">
                  <c:v>64.05</c:v>
                </c:pt>
                <c:pt idx="6">
                  <c:v>49.27</c:v>
                </c:pt>
                <c:pt idx="7">
                  <c:v>35.160000000000011</c:v>
                </c:pt>
                <c:pt idx="8">
                  <c:v>21.7</c:v>
                </c:pt>
                <c:pt idx="9">
                  <c:v>8.83</c:v>
                </c:pt>
                <c:pt idx="10">
                  <c:v>-3.4699999999999998</c:v>
                </c:pt>
                <c:pt idx="11">
                  <c:v>-15.25</c:v>
                </c:pt>
                <c:pt idx="12">
                  <c:v>-26.53</c:v>
                </c:pt>
              </c:numCache>
            </c:numRef>
          </c:yVal>
          <c:smooth val="1"/>
        </c:ser>
        <c:ser>
          <c:idx val="1"/>
          <c:order val="1"/>
          <c:tx>
            <c:strRef>
              <c:f>Sheet1!$C$1</c:f>
              <c:strCache>
                <c:ptCount val="1"/>
                <c:pt idx="0">
                  <c:v>B</c:v>
                </c:pt>
              </c:strCache>
            </c:strRef>
          </c:tx>
          <c:spPr>
            <a:ln w="12572">
              <a:solidFill>
                <a:srgbClr val="003366"/>
              </a:solidFill>
              <a:prstDash val="solid"/>
            </a:ln>
          </c:spPr>
          <c:marker>
            <c:symbol val="none"/>
          </c:marker>
          <c:xVal>
            <c:numRef>
              <c:f>Sheet1!$A$2:$A$14</c:f>
              <c:numCache>
                <c:formatCode>General</c:formatCode>
                <c:ptCount val="13"/>
                <c:pt idx="0">
                  <c:v>0</c:v>
                </c:pt>
                <c:pt idx="1">
                  <c:v>2.0000000000000011E-2</c:v>
                </c:pt>
                <c:pt idx="2">
                  <c:v>4.0000000000000022E-2</c:v>
                </c:pt>
                <c:pt idx="3">
                  <c:v>6.0000000000000026E-2</c:v>
                </c:pt>
                <c:pt idx="4">
                  <c:v>8.0000000000000043E-2</c:v>
                </c:pt>
                <c:pt idx="5">
                  <c:v>0.1</c:v>
                </c:pt>
                <c:pt idx="6">
                  <c:v>0.12000000000000002</c:v>
                </c:pt>
                <c:pt idx="7">
                  <c:v>0.14000000000000001</c:v>
                </c:pt>
                <c:pt idx="8">
                  <c:v>0.16000000000000003</c:v>
                </c:pt>
                <c:pt idx="9">
                  <c:v>0.18000000000000008</c:v>
                </c:pt>
                <c:pt idx="10">
                  <c:v>0.2</c:v>
                </c:pt>
                <c:pt idx="11">
                  <c:v>0.22000000000000003</c:v>
                </c:pt>
                <c:pt idx="12">
                  <c:v>0.24000000000000007</c:v>
                </c:pt>
              </c:numCache>
            </c:numRef>
          </c:xVal>
          <c:yVal>
            <c:numRef>
              <c:f>Sheet1!$C$2:$C$14</c:f>
              <c:numCache>
                <c:formatCode>"$"#,##0.00_);[Red]\("$"#,##0.00\)</c:formatCode>
                <c:ptCount val="13"/>
                <c:pt idx="0">
                  <c:v>125</c:v>
                </c:pt>
                <c:pt idx="1">
                  <c:v>110.86</c:v>
                </c:pt>
                <c:pt idx="2">
                  <c:v>97.410000000000025</c:v>
                </c:pt>
                <c:pt idx="3">
                  <c:v>84.6</c:v>
                </c:pt>
                <c:pt idx="4">
                  <c:v>72.39</c:v>
                </c:pt>
                <c:pt idx="5">
                  <c:v>60.74</c:v>
                </c:pt>
                <c:pt idx="6">
                  <c:v>49.620000000000012</c:v>
                </c:pt>
                <c:pt idx="7">
                  <c:v>38.980000000000004</c:v>
                </c:pt>
                <c:pt idx="8">
                  <c:v>28.8</c:v>
                </c:pt>
                <c:pt idx="9">
                  <c:v>19.059999999999999</c:v>
                </c:pt>
                <c:pt idx="10">
                  <c:v>9.7200000000000006</c:v>
                </c:pt>
                <c:pt idx="11">
                  <c:v>0.77000000000000024</c:v>
                </c:pt>
                <c:pt idx="12">
                  <c:v>-7.83</c:v>
                </c:pt>
              </c:numCache>
            </c:numRef>
          </c:yVal>
          <c:smooth val="1"/>
        </c:ser>
        <c:axId val="129300352"/>
        <c:axId val="129398656"/>
      </c:scatterChart>
      <c:valAx>
        <c:axId val="129300352"/>
        <c:scaling>
          <c:orientation val="minMax"/>
        </c:scaling>
        <c:axPos val="b"/>
        <c:title>
          <c:tx>
            <c:rich>
              <a:bodyPr/>
              <a:lstStyle/>
              <a:p>
                <a:pPr>
                  <a:defRPr sz="1782" b="1" i="0" u="none" strike="noStrike" baseline="0">
                    <a:solidFill>
                      <a:schemeClr val="tx1"/>
                    </a:solidFill>
                    <a:latin typeface="Times New Roman"/>
                    <a:ea typeface="Times New Roman"/>
                    <a:cs typeface="Times New Roman"/>
                  </a:defRPr>
                </a:pPr>
                <a:r>
                  <a:rPr lang="en-US"/>
                  <a:t>Discount Rate</a:t>
                </a:r>
              </a:p>
            </c:rich>
          </c:tx>
          <c:layout>
            <c:manualLayout>
              <c:xMode val="edge"/>
              <c:yMode val="edge"/>
              <c:x val="0.44483568075117375"/>
              <c:y val="0.89148936170212723"/>
            </c:manualLayout>
          </c:layout>
          <c:spPr>
            <a:noFill/>
            <a:ln w="25144">
              <a:noFill/>
            </a:ln>
          </c:spPr>
        </c:title>
        <c:numFmt formatCode="General" sourceLinked="1"/>
        <c:tickLblPos val="nextTo"/>
        <c:spPr>
          <a:ln w="3143">
            <a:solidFill>
              <a:schemeClr val="tx1"/>
            </a:solidFill>
            <a:prstDash val="solid"/>
          </a:ln>
        </c:spPr>
        <c:txPr>
          <a:bodyPr rot="0" vert="horz"/>
          <a:lstStyle/>
          <a:p>
            <a:pPr>
              <a:defRPr sz="1782" b="1" i="0" u="none" strike="noStrike" baseline="0">
                <a:solidFill>
                  <a:schemeClr val="tx1"/>
                </a:solidFill>
                <a:latin typeface="Times New Roman"/>
                <a:ea typeface="Times New Roman"/>
                <a:cs typeface="Times New Roman"/>
              </a:defRPr>
            </a:pPr>
            <a:endParaRPr lang="en-US"/>
          </a:p>
        </c:txPr>
        <c:crossAx val="129398656"/>
        <c:crosses val="autoZero"/>
        <c:crossBetween val="midCat"/>
      </c:valAx>
      <c:valAx>
        <c:axId val="129398656"/>
        <c:scaling>
          <c:orientation val="minMax"/>
        </c:scaling>
        <c:axPos val="l"/>
        <c:title>
          <c:tx>
            <c:rich>
              <a:bodyPr/>
              <a:lstStyle/>
              <a:p>
                <a:pPr>
                  <a:defRPr sz="1782" b="1" i="0" u="none" strike="noStrike" baseline="0">
                    <a:solidFill>
                      <a:schemeClr val="tx1"/>
                    </a:solidFill>
                    <a:latin typeface="Times New Roman"/>
                    <a:ea typeface="Times New Roman"/>
                    <a:cs typeface="Times New Roman"/>
                  </a:defRPr>
                </a:pPr>
                <a:r>
                  <a:rPr lang="en-US"/>
                  <a:t>NPV</a:t>
                </a:r>
              </a:p>
            </c:rich>
          </c:tx>
          <c:layout>
            <c:manualLayout>
              <c:xMode val="edge"/>
              <c:yMode val="edge"/>
              <c:x val="1.2910798122065734E-2"/>
              <c:y val="0.3978723404255321"/>
            </c:manualLayout>
          </c:layout>
          <c:spPr>
            <a:noFill/>
            <a:ln w="25144">
              <a:noFill/>
            </a:ln>
          </c:spPr>
        </c:title>
        <c:numFmt formatCode="&quot;$&quot;#,##0.00_);[Red]\(&quot;$&quot;#,##0.00\)" sourceLinked="1"/>
        <c:tickLblPos val="nextTo"/>
        <c:spPr>
          <a:ln w="3143">
            <a:solidFill>
              <a:schemeClr val="tx1"/>
            </a:solidFill>
            <a:prstDash val="solid"/>
          </a:ln>
        </c:spPr>
        <c:txPr>
          <a:bodyPr rot="0" vert="horz"/>
          <a:lstStyle/>
          <a:p>
            <a:pPr>
              <a:defRPr sz="1782" b="1" i="0" u="none" strike="noStrike" baseline="0">
                <a:solidFill>
                  <a:schemeClr val="tx1"/>
                </a:solidFill>
                <a:latin typeface="Times New Roman"/>
                <a:ea typeface="Times New Roman"/>
                <a:cs typeface="Times New Roman"/>
              </a:defRPr>
            </a:pPr>
            <a:endParaRPr lang="en-US"/>
          </a:p>
        </c:txPr>
        <c:crossAx val="129300352"/>
        <c:crosses val="autoZero"/>
        <c:crossBetween val="midCat"/>
      </c:valAx>
      <c:spPr>
        <a:noFill/>
        <a:ln w="25144">
          <a:noFill/>
        </a:ln>
      </c:spPr>
    </c:plotArea>
    <c:plotVisOnly val="1"/>
    <c:dispBlanksAs val="gap"/>
  </c:chart>
  <c:spPr>
    <a:solidFill>
      <a:schemeClr val="bg1"/>
    </a:solidFill>
    <a:ln>
      <a:noFill/>
    </a:ln>
  </c:spPr>
  <c:txPr>
    <a:bodyPr/>
    <a:lstStyle/>
    <a:p>
      <a:pPr>
        <a:defRPr sz="1782" b="1" i="0" u="none" strike="noStrike" baseline="0">
          <a:solidFill>
            <a:schemeClr val="tx1"/>
          </a:solidFill>
          <a:latin typeface="Times New Roman"/>
          <a:ea typeface="Times New Roman"/>
          <a:cs typeface="Times New Roman"/>
        </a:defRPr>
      </a:pPr>
      <a:endParaRPr lang="en-US"/>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921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922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r>
              <a:rPr lang="en-US"/>
              <a:t>8.</a:t>
            </a:r>
            <a:fld id="{02CF8965-FC09-4C18-A9B4-07CDB6633BF2}"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3E38CE16-4C4B-4E19-AE33-423EF205487E}" type="slidenum">
              <a:rPr lang="en-US"/>
              <a:pPr/>
              <a:t>0</a:t>
            </a:fld>
            <a:endParaRPr lang="en-US"/>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9D67D71C-2610-418A-9B33-13148240F145}" type="slidenum">
              <a:rPr lang="en-US"/>
              <a:pPr/>
              <a:t>23</a:t>
            </a:fld>
            <a:endParaRPr lang="en-US"/>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r>
              <a:rPr lang="en-US" smtClean="0"/>
              <a:t>8.</a:t>
            </a:r>
            <a:fld id="{02CF8965-FC09-4C18-A9B4-07CDB6633BF2}" type="slidenum">
              <a:rPr lang="en-US" smtClean="0"/>
              <a:pPr/>
              <a:t>26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8FBF6BD3-B8FB-43E2-AB67-939AE868712E}" type="slidenum">
              <a:rPr lang="en-US"/>
              <a:pPr/>
              <a:t>31</a:t>
            </a:fld>
            <a:endParaRPr lang="en-US"/>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r>
              <a:rPr lang="en-US" smtClean="0"/>
              <a:t>9.</a:t>
            </a:r>
            <a:fld id="{3B88BD18-3423-4DB8-BC0F-2F3CEE4FF8D5}" type="slidenum">
              <a:rPr lang="en-US" smtClean="0"/>
              <a:pPr/>
              <a:t>36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9.</a:t>
            </a:r>
            <a:fld id="{17659881-3F4E-4F02-988D-BDE38611AABF}" type="slidenum">
              <a:rPr lang="en-US"/>
              <a:pPr/>
              <a:t>37</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r>
              <a:rPr lang="en-US" sz="800" dirty="0"/>
              <a:t>With each of these types of cash flows, you should ask the class the question on the previous slide so that they can start to determine if the cash flows are relevant.</a:t>
            </a:r>
          </a:p>
          <a:p>
            <a:endParaRPr lang="en-US" sz="800" dirty="0"/>
          </a:p>
          <a:p>
            <a:r>
              <a:rPr lang="en-US" sz="800" dirty="0"/>
              <a:t>Sunk costs – our government provides ample examples of inappropriately including sunk costs in their capital allocation decisions.</a:t>
            </a:r>
          </a:p>
          <a:p>
            <a:endParaRPr lang="en-US" sz="800" dirty="0"/>
          </a:p>
          <a:p>
            <a:r>
              <a:rPr lang="en-US" sz="800" dirty="0"/>
              <a:t>Opportunity costs – the classic example of an opportunity cost is the use of land or plant that is already owned. It is important to point out that this is not “free.” At the very least we could sell the land; consequently if we choose to use it, we cost ourselves the selling price of the asset.</a:t>
            </a:r>
          </a:p>
          <a:p>
            <a:endParaRPr lang="en-US" sz="800" dirty="0"/>
          </a:p>
          <a:p>
            <a:r>
              <a:rPr lang="en-US" sz="800" dirty="0"/>
              <a:t>A good example of a positive side effect is when you will establish a new distribution system with this project that can be used for existing or future projects. The benefit provided to those projects needs to be considered.</a:t>
            </a:r>
          </a:p>
          <a:p>
            <a:endParaRPr lang="en-US" sz="800" dirty="0"/>
          </a:p>
          <a:p>
            <a:r>
              <a:rPr lang="en-US" sz="800" dirty="0"/>
              <a:t>The most common negative side effect is erosion or cannibalism, where the introduction of a new product will reduce the sales of existing, similar products. A good real-world example is McDonald’s introduction of the Arch Deluxe sandwich. Instead of generating all new sales, it primarily reduced sales in the Big Mac and the Quarter Pounder.</a:t>
            </a:r>
          </a:p>
          <a:p>
            <a:endParaRPr lang="en-US" sz="800" dirty="0"/>
          </a:p>
          <a:p>
            <a:r>
              <a:rPr lang="en-US" sz="800" dirty="0"/>
              <a:t>It is important to consider changes in NWC. We need to remember that operating cash flow derived from the income statement assumes all sales are cash sales and that the COGS was actually paid in cash during that period. By looking at changes in NWC specifically, we can adjust for the difference in cash flow that results from accounting conventions. Most projects will require an increase in NWC initially as we build inventory and receivables. Then we recover NWC at the end of the project.</a:t>
            </a:r>
          </a:p>
          <a:p>
            <a:endParaRPr lang="en-US" sz="800" dirty="0"/>
          </a:p>
          <a:p>
            <a:r>
              <a:rPr lang="en-US" sz="800" dirty="0"/>
              <a:t>We do not include financing costs. Students often have difficulty understanding why when it appears that we will only raise capital if we take the project. It is important to point out that because of economies of scale, companies generally do not finance individual projects. Instead, they finance the entire portfolio of projects at one time. The other reason has to do with maintaining a target capital structure over time, but not necessarily each year. Finally, financing </a:t>
            </a:r>
            <a:r>
              <a:rPr lang="en-US" sz="800" u="sng" dirty="0"/>
              <a:t>cost</a:t>
            </a:r>
            <a:r>
              <a:rPr lang="en-US" sz="800" dirty="0"/>
              <a:t> is included in the required return, thus including the financing-related </a:t>
            </a:r>
            <a:r>
              <a:rPr lang="en-US" sz="800" u="sng" dirty="0"/>
              <a:t>cash flows</a:t>
            </a:r>
            <a:r>
              <a:rPr lang="en-US" sz="800" dirty="0"/>
              <a:t> would be double counting.</a:t>
            </a:r>
          </a:p>
          <a:p>
            <a:endParaRPr lang="en-US" sz="800" dirty="0"/>
          </a:p>
          <a:p>
            <a:r>
              <a:rPr lang="en-US" sz="800" dirty="0"/>
              <a:t>Taxes will change as the firm’s taxable income changes. Consequently, we have to consider cash flows on an after-tax basis.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9.</a:t>
            </a:r>
            <a:fld id="{17659881-3F4E-4F02-988D-BDE38611AABF}" type="slidenum">
              <a:rPr lang="en-US"/>
              <a:pPr/>
              <a:t>38</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r>
              <a:rPr lang="en-US" sz="800" dirty="0"/>
              <a:t>With each of these types of cash flows, you should ask the class the question on the previous slide so that they can start to determine if the cash flows are relevant.</a:t>
            </a:r>
          </a:p>
          <a:p>
            <a:endParaRPr lang="en-US" sz="800" dirty="0"/>
          </a:p>
          <a:p>
            <a:r>
              <a:rPr lang="en-US" sz="800" dirty="0"/>
              <a:t>Sunk costs – our government provides ample examples of inappropriately including sunk costs in their capital allocation decisions.</a:t>
            </a:r>
          </a:p>
          <a:p>
            <a:endParaRPr lang="en-US" sz="800" dirty="0"/>
          </a:p>
          <a:p>
            <a:r>
              <a:rPr lang="en-US" sz="800" dirty="0"/>
              <a:t>Opportunity costs – the classic example of an opportunity cost is the use of land or plant that is already owned. It is important to point out that this is not “free.” At the very least we could sell the land; consequently if we choose to use it, we cost ourselves the selling price of the asset.</a:t>
            </a:r>
          </a:p>
          <a:p>
            <a:endParaRPr lang="en-US" sz="800" dirty="0"/>
          </a:p>
          <a:p>
            <a:r>
              <a:rPr lang="en-US" sz="800" dirty="0"/>
              <a:t>A good example of a positive side effect is when you will establish a new distribution system with this project that can be used for existing or future projects. The benefit provided to those projects needs to be considered.</a:t>
            </a:r>
          </a:p>
          <a:p>
            <a:endParaRPr lang="en-US" sz="800" dirty="0"/>
          </a:p>
          <a:p>
            <a:r>
              <a:rPr lang="en-US" sz="800" dirty="0"/>
              <a:t>The most common negative side effect is erosion or cannibalism, where the introduction of a new product will reduce the sales of existing, similar products. A good real-world example is McDonald’s introduction of the Arch Deluxe sandwich. Instead of generating all new sales, it primarily reduced sales in the Big Mac and the Quarter Pounder.</a:t>
            </a:r>
          </a:p>
          <a:p>
            <a:endParaRPr lang="en-US" sz="800" dirty="0"/>
          </a:p>
          <a:p>
            <a:r>
              <a:rPr lang="en-US" sz="800" dirty="0"/>
              <a:t>It is important to consider changes in NWC. We need to remember that operating cash flow derived from the income statement assumes all sales are cash sales and that the COGS was actually paid in cash during that period. By looking at changes in NWC specifically, we can adjust for the difference in cash flow that results from accounting conventions. Most projects will require an increase in NWC initially as we build inventory and receivables. Then we recover NWC at the end of the project.</a:t>
            </a:r>
          </a:p>
          <a:p>
            <a:endParaRPr lang="en-US" sz="800" dirty="0"/>
          </a:p>
          <a:p>
            <a:r>
              <a:rPr lang="en-US" sz="800" dirty="0"/>
              <a:t>We do not include financing costs. Students often have difficulty understanding why when it appears that we will only raise capital if we take the project. It is important to point out that because of economies of scale, companies generally do not finance individual projects. Instead, they finance the entire portfolio of projects at one time. The other reason has to do with maintaining a target capital structure over time, but not necessarily each year. Finally, financing </a:t>
            </a:r>
            <a:r>
              <a:rPr lang="en-US" sz="800" u="sng" dirty="0"/>
              <a:t>cost</a:t>
            </a:r>
            <a:r>
              <a:rPr lang="en-US" sz="800" dirty="0"/>
              <a:t> is included in the required return, thus including the financing-related </a:t>
            </a:r>
            <a:r>
              <a:rPr lang="en-US" sz="800" u="sng" dirty="0"/>
              <a:t>cash flows</a:t>
            </a:r>
            <a:r>
              <a:rPr lang="en-US" sz="800" dirty="0"/>
              <a:t> would be double counting.</a:t>
            </a:r>
          </a:p>
          <a:p>
            <a:endParaRPr lang="en-US" sz="800" dirty="0"/>
          </a:p>
          <a:p>
            <a:r>
              <a:rPr lang="en-US" sz="800" dirty="0"/>
              <a:t>Taxes will change as the firm’s taxable income changes. Consequently, we have to consider cash flows on an after-tax basis.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9.</a:t>
            </a:r>
            <a:fld id="{17659881-3F4E-4F02-988D-BDE38611AABF}" type="slidenum">
              <a:rPr lang="en-US"/>
              <a:pPr/>
              <a:t>39</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r>
              <a:rPr lang="en-US" sz="800"/>
              <a:t>With each of these types of cash flows, you should ask the class the question on the previous slide so that they can start to determine if the cash flows are relevant.</a:t>
            </a:r>
          </a:p>
          <a:p>
            <a:endParaRPr lang="en-US" sz="800"/>
          </a:p>
          <a:p>
            <a:r>
              <a:rPr lang="en-US" sz="800"/>
              <a:t>Sunk costs – our government provides ample examples of inappropriately including sunk costs in their capital allocation decisions.</a:t>
            </a:r>
          </a:p>
          <a:p>
            <a:endParaRPr lang="en-US" sz="800"/>
          </a:p>
          <a:p>
            <a:r>
              <a:rPr lang="en-US" sz="800"/>
              <a:t>Opportunity costs – the classic example of an opportunity cost is the use of land or plant that is already owned. It is important to point out that this is not “free.” At the very least we could sell the land; consequently if we choose to use it, we cost ourselves the selling price of the asset.</a:t>
            </a:r>
          </a:p>
          <a:p>
            <a:endParaRPr lang="en-US" sz="800"/>
          </a:p>
          <a:p>
            <a:r>
              <a:rPr lang="en-US" sz="800"/>
              <a:t>A good example of a positive side effect is when you will establish a new distribution system with this project that can be used for existing or future projects. The benefit provided to those projects needs to be considered.</a:t>
            </a:r>
          </a:p>
          <a:p>
            <a:endParaRPr lang="en-US" sz="800"/>
          </a:p>
          <a:p>
            <a:r>
              <a:rPr lang="en-US" sz="800"/>
              <a:t>The most common negative side effect is erosion or cannibalism, where the introduction of a new product will reduce the sales of existing, similar products. A good real-world example is McDonald’s introduction of the Arch Deluxe sandwich. Instead of generating all new sales, it primarily reduced sales in the Big Mac and the Quarter Pounder.</a:t>
            </a:r>
          </a:p>
          <a:p>
            <a:endParaRPr lang="en-US" sz="800"/>
          </a:p>
          <a:p>
            <a:r>
              <a:rPr lang="en-US" sz="800"/>
              <a:t>It is important to consider changes in NWC. We need to remember that operating cash flow derived from the income statement assumes all sales are cash sales and that the COGS was actually paid in cash during that period. By looking at changes in NWC specifically, we can adjust for the difference in cash flow that results from accounting conventions. Most projects will require an increase in NWC initially as we build inventory and receivables. Then we recover NWC at the end of the project.</a:t>
            </a:r>
          </a:p>
          <a:p>
            <a:endParaRPr lang="en-US" sz="800"/>
          </a:p>
          <a:p>
            <a:r>
              <a:rPr lang="en-US" sz="800"/>
              <a:t>We do not include financing costs. Students often have difficulty understanding why when it appears that we will only raise capital if we take the project. It is important to point out that because of economies of scale, companies generally do not finance individual projects. Instead, they finance the entire portfolio of projects at one time. The other reason has to do with maintaining a target capital structure over time, but not necessarily each year. Finally, financing </a:t>
            </a:r>
            <a:r>
              <a:rPr lang="en-US" sz="800" u="sng"/>
              <a:t>cost</a:t>
            </a:r>
            <a:r>
              <a:rPr lang="en-US" sz="800"/>
              <a:t> is included in the required return, thus including the financing-related </a:t>
            </a:r>
            <a:r>
              <a:rPr lang="en-US" sz="800" u="sng"/>
              <a:t>cash flows</a:t>
            </a:r>
            <a:r>
              <a:rPr lang="en-US" sz="800"/>
              <a:t> would be double counting.</a:t>
            </a:r>
          </a:p>
          <a:p>
            <a:endParaRPr lang="en-US" sz="800"/>
          </a:p>
          <a:p>
            <a:r>
              <a:rPr lang="en-US" sz="800"/>
              <a:t>Taxes will change as the firm’s taxable income changes. Consequently, we have to consider cash flows on an after-tax basis.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9.</a:t>
            </a:r>
            <a:fld id="{2B322C93-C927-4F19-822F-43B6EC42CFC0}" type="slidenum">
              <a:rPr lang="en-US"/>
              <a:pPr/>
              <a:t>41</a:t>
            </a:fld>
            <a:endParaRPr 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US" dirty="0"/>
              <a:t>Operating cash flow – students often have to go back to the income statement to see that the two definitions of operating cash flow are equivalent when there is no interest expense.</a:t>
            </a:r>
          </a:p>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r>
              <a:rPr lang="en-US" smtClean="0"/>
              <a:t>8.</a:t>
            </a:r>
            <a:fld id="{02CF8965-FC09-4C18-A9B4-07CDB6633BF2}"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19FA6C9C-DBE2-476A-A8D7-4ADA6D31E47F}" type="slidenum">
              <a:rPr lang="en-US"/>
              <a:pPr/>
              <a:t>5</a:t>
            </a:fld>
            <a:endParaRPr lang="en-US"/>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r>
              <a:rPr lang="en-US"/>
              <a:t>Many of the financial calculators will compute the IRR as soon as it is pressed; others require that you press compute.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8C3EE7E1-7687-4631-BC48-EB5A98423092}" type="slidenum">
              <a:rPr lang="en-US"/>
              <a:pPr/>
              <a:t>7</a:t>
            </a:fld>
            <a:endParaRPr lang="en-US"/>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0E0FA370-D298-494E-A9DF-9C0A0A34F49A}" type="slidenum">
              <a:rPr lang="en-US"/>
              <a:pPr/>
              <a:t>8</a:t>
            </a:fld>
            <a:endParaRPr 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8CFFF0D1-D0F7-4A99-8150-1404666650B4}" type="slidenum">
              <a:rPr lang="en-US"/>
              <a:pPr/>
              <a:t>9</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99699C60-D7C6-431F-8040-E747381C6E31}" type="slidenum">
              <a:rPr lang="en-US"/>
              <a:pPr/>
              <a:t>18</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7BDB6C55-C578-4861-A37F-0ED7197932FE}" type="slidenum">
              <a:rPr lang="en-US"/>
              <a:pPr/>
              <a:t>19</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8.</a:t>
            </a:r>
            <a:fld id="{D7A2F158-63DD-473A-B7F9-5C713940F8CA}" type="slidenum">
              <a:rPr lang="en-US"/>
              <a:pPr/>
              <a:t>22</a:t>
            </a:fld>
            <a:endParaRPr 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142B90F-6739-47D3-B3EE-777BDB5D159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E31EC35-3FC7-45DC-BF5B-8FC0032B644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A2C0010-62A8-43C9-9804-72B1BD8D0F12}"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7620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CD77F2E6-0DC4-47FC-8467-C59EFFBC4AED}"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620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B3A078FB-A2DA-4A2F-9FDA-D0740674BB1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0714EA8-F0CC-475F-8690-D763A30E80AA}"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B557297-AEDA-40CA-9F0E-8CC278A3E3FD}"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B4DD806-77EA-4D14-AD28-55C299F2B4C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B36A970-AB96-4C2F-9C60-0244A1F5A5F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F607C5E-007E-4774-986C-CF7E4902DAF1}"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9B20E6E-E237-4A42-97E1-ED387B8D74B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024AFDA-CBCF-4206-B662-5915BF6DAEF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4C8B2DB-28D3-4A23-9C9F-28EF25719F0D}"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5"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73E3728-6DBB-4FA4-8ED8-87D93273FC3A}" type="slidenum">
              <a:rPr lang="en-US" smtClean="0"/>
              <a:pPr/>
              <a:t>‹#›</a:t>
            </a:fld>
            <a:endParaRPr lang="en-US"/>
          </a:p>
        </p:txBody>
      </p:sp>
      <p:sp>
        <p:nvSpPr>
          <p:cNvPr id="11" name="Rectangle 72"/>
          <p:cNvSpPr>
            <a:spLocks noChangeArrowheads="1"/>
          </p:cNvSpPr>
          <p:nvPr userDrawn="1"/>
        </p:nvSpPr>
        <p:spPr bwMode="auto">
          <a:xfrm>
            <a:off x="0" y="0"/>
            <a:ext cx="571500" cy="6835775"/>
          </a:xfrm>
          <a:prstGeom prst="rect">
            <a:avLst/>
          </a:prstGeom>
          <a:solidFill>
            <a:schemeClr val="bg1"/>
          </a:solidFill>
          <a:ln w="9525">
            <a:solidFill>
              <a:schemeClr val="bg1"/>
            </a:solidFill>
            <a:miter lim="800000"/>
            <a:headEnd/>
            <a:tailEnd/>
          </a:ln>
          <a:effec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Lst>
  <p:timing>
    <p:tnLst>
      <p:par>
        <p:cTn id="1" dur="indefinite" restart="never" nodeType="tmRoot"/>
      </p:par>
    </p:tnLst>
  </p:timing>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oleObject" Target="../embeddings/oleObject2.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package" Target="../embeddings/Microsoft_Office_Excel_Worksheet3.xlsx"/><Relationship Id="rId4" Type="http://schemas.openxmlformats.org/officeDocument/2006/relationships/image" Target="../media/image7.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package" Target="../embeddings/Microsoft_Office_Excel_Worksheet1.xlsx"/></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2.v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p:txBody>
          <a:bodyPr/>
          <a:lstStyle/>
          <a:p>
            <a:r>
              <a:rPr lang="en-US"/>
              <a:t>This is the most important alternative to NPV</a:t>
            </a:r>
          </a:p>
          <a:p>
            <a:r>
              <a:rPr lang="en-US"/>
              <a:t>It is often used in practice and is intuitively appealing</a:t>
            </a:r>
          </a:p>
          <a:p>
            <a:r>
              <a:rPr lang="en-US"/>
              <a:t>It is based entirely on the estimated cash flows and is independent of interest rates found elsewhere</a:t>
            </a:r>
          </a:p>
        </p:txBody>
      </p:sp>
      <p:sp>
        <p:nvSpPr>
          <p:cNvPr id="6" name="Slide Number Placeholder 5"/>
          <p:cNvSpPr>
            <a:spLocks noGrp="1"/>
          </p:cNvSpPr>
          <p:nvPr>
            <p:ph type="sldNum" sz="quarter" idx="12"/>
          </p:nvPr>
        </p:nvSpPr>
        <p:spPr/>
        <p:txBody>
          <a:bodyPr/>
          <a:lstStyle/>
          <a:p>
            <a:fld id="{990CB246-A6B0-4DC2-AB85-88102DA09C26}" type="slidenum">
              <a:rPr lang="en-US"/>
              <a:pPr/>
              <a:t>0</a:t>
            </a:fld>
            <a:endParaRPr lang="en-US"/>
          </a:p>
        </p:txBody>
      </p:sp>
      <p:sp>
        <p:nvSpPr>
          <p:cNvPr id="34818" name="Rectangle 2"/>
          <p:cNvSpPr>
            <a:spLocks noGrp="1" noChangeArrowheads="1"/>
          </p:cNvSpPr>
          <p:nvPr>
            <p:ph type="title"/>
          </p:nvPr>
        </p:nvSpPr>
        <p:spPr/>
        <p:txBody>
          <a:bodyPr/>
          <a:lstStyle/>
          <a:p>
            <a:r>
              <a:rPr lang="en-US"/>
              <a:t>Internal Rate of Return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normAutofit fontScale="90000"/>
          </a:bodyPr>
          <a:lstStyle/>
          <a:p>
            <a:r>
              <a:rPr lang="en-US"/>
              <a:t>Summary of Decisions for the Project</a:t>
            </a:r>
          </a:p>
        </p:txBody>
      </p:sp>
      <p:graphicFrame>
        <p:nvGraphicFramePr>
          <p:cNvPr id="45088" name="Group 32"/>
          <p:cNvGraphicFramePr>
            <a:graphicFrameLocks noGrp="1"/>
          </p:cNvGraphicFramePr>
          <p:nvPr>
            <p:ph type="tbl" idx="1"/>
          </p:nvPr>
        </p:nvGraphicFramePr>
        <p:xfrm>
          <a:off x="762000" y="1600200"/>
          <a:ext cx="8229600" cy="3652838"/>
        </p:xfrm>
        <a:graphic>
          <a:graphicData uri="http://schemas.openxmlformats.org/drawingml/2006/table">
            <a:tbl>
              <a:tblPr/>
              <a:tblGrid>
                <a:gridCol w="5421313"/>
                <a:gridCol w="2808287"/>
              </a:tblGrid>
              <a:tr h="730250">
                <a:tc gridSpan="2">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3200" b="1" i="0" u="none" strike="noStrike" cap="none" normalizeH="0" baseline="0" dirty="0" smtClean="0">
                          <a:ln>
                            <a:noFill/>
                          </a:ln>
                          <a:solidFill>
                            <a:schemeClr val="tx1"/>
                          </a:solidFill>
                          <a:effectLst>
                            <a:outerShdw blurRad="38100" dist="38100" dir="2700000" algn="tl">
                              <a:srgbClr val="000000"/>
                            </a:outerShdw>
                          </a:effectLst>
                          <a:latin typeface="Arial" charset="0"/>
                        </a:rPr>
                        <a:t>Summary</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lang="en-US"/>
                    </a:p>
                  </a:txBody>
                  <a:tcPr/>
                </a:tc>
              </a:tr>
              <a:tr h="7302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Net Present Value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1" u="none" strike="noStrike" cap="none" normalizeH="0" baseline="0" smtClean="0">
                          <a:ln>
                            <a:noFill/>
                          </a:ln>
                          <a:solidFill>
                            <a:schemeClr val="tx1"/>
                          </a:solidFill>
                          <a:effectLst>
                            <a:outerShdw blurRad="38100" dist="38100" dir="2700000" algn="tl">
                              <a:srgbClr val="000000"/>
                            </a:outerShdw>
                          </a:effectLst>
                          <a:latin typeface="Arial" charset="0"/>
                        </a:rPr>
                        <a:t>Accept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7318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Payback Period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1" u="none" strike="noStrike" cap="none" normalizeH="0" baseline="0" smtClean="0">
                          <a:ln>
                            <a:noFill/>
                          </a:ln>
                          <a:solidFill>
                            <a:schemeClr val="tx1"/>
                          </a:solidFill>
                          <a:effectLst>
                            <a:outerShdw blurRad="38100" dist="38100" dir="2700000" algn="tl">
                              <a:srgbClr val="000000"/>
                            </a:outerShdw>
                          </a:effectLst>
                          <a:latin typeface="Arial" charset="0"/>
                        </a:rPr>
                        <a:t>Reject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7302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Discounted Payback Period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1" u="none" strike="noStrike" cap="none" normalizeH="0" baseline="0" smtClean="0">
                          <a:ln>
                            <a:noFill/>
                          </a:ln>
                          <a:solidFill>
                            <a:schemeClr val="tx1"/>
                          </a:solidFill>
                          <a:effectLst>
                            <a:outerShdw blurRad="38100" dist="38100" dir="2700000" algn="tl">
                              <a:srgbClr val="000000"/>
                            </a:outerShdw>
                          </a:effectLst>
                          <a:latin typeface="Arial" charset="0"/>
                        </a:rPr>
                        <a:t>Reject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7302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Arial" charset="0"/>
                        </a:rPr>
                        <a:t>Internal Rate of Return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1" i="1" u="none" strike="noStrike" cap="none" normalizeH="0" baseline="0" smtClean="0">
                          <a:ln>
                            <a:noFill/>
                          </a:ln>
                          <a:solidFill>
                            <a:schemeClr val="tx1"/>
                          </a:solidFill>
                          <a:effectLst>
                            <a:outerShdw blurRad="38100" dist="38100" dir="2700000" algn="tl">
                              <a:srgbClr val="000000"/>
                            </a:outerShdw>
                          </a:effectLst>
                          <a:latin typeface="Arial" charset="0"/>
                        </a:rPr>
                        <a:t>Accept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27" name="Slide Number Placeholder 5"/>
          <p:cNvSpPr>
            <a:spLocks noGrp="1"/>
          </p:cNvSpPr>
          <p:nvPr>
            <p:ph type="sldNum" sz="quarter" idx="12"/>
          </p:nvPr>
        </p:nvSpPr>
        <p:spPr/>
        <p:txBody>
          <a:bodyPr/>
          <a:lstStyle/>
          <a:p>
            <a:fld id="{99F15ACA-A24F-4901-906A-FED3EAF960AE}" type="slidenum">
              <a:rPr lang="en-US"/>
              <a:pPr/>
              <a:t>9</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p:txBody>
          <a:bodyPr/>
          <a:lstStyle/>
          <a:p>
            <a:r>
              <a:rPr lang="en-US"/>
              <a:t>NPV and IRR will generally give us the same decision</a:t>
            </a:r>
          </a:p>
          <a:p>
            <a:r>
              <a:rPr lang="en-US"/>
              <a:t>Exceptions</a:t>
            </a:r>
          </a:p>
          <a:p>
            <a:pPr lvl="1"/>
            <a:r>
              <a:rPr lang="en-US"/>
              <a:t>Non-conventional cash flows – cash flow signs change more than once</a:t>
            </a:r>
          </a:p>
          <a:p>
            <a:pPr lvl="1"/>
            <a:r>
              <a:rPr lang="en-US"/>
              <a:t>Mutually exclusive projects</a:t>
            </a:r>
          </a:p>
          <a:p>
            <a:pPr lvl="2"/>
            <a:r>
              <a:rPr lang="en-US"/>
              <a:t>Initial investments are substantially different</a:t>
            </a:r>
          </a:p>
          <a:p>
            <a:pPr lvl="2"/>
            <a:r>
              <a:rPr lang="en-US"/>
              <a:t>Timing of cash flows is substantially different</a:t>
            </a:r>
          </a:p>
        </p:txBody>
      </p:sp>
      <p:sp>
        <p:nvSpPr>
          <p:cNvPr id="6" name="Slide Number Placeholder 5"/>
          <p:cNvSpPr>
            <a:spLocks noGrp="1"/>
          </p:cNvSpPr>
          <p:nvPr>
            <p:ph type="sldNum" sz="quarter" idx="12"/>
          </p:nvPr>
        </p:nvSpPr>
        <p:spPr/>
        <p:txBody>
          <a:bodyPr/>
          <a:lstStyle/>
          <a:p>
            <a:fld id="{D5DACFE7-6F63-474F-9476-958AE0C291C5}" type="slidenum">
              <a:rPr lang="en-US"/>
              <a:pPr/>
              <a:t>10</a:t>
            </a:fld>
            <a:endParaRPr lang="en-US"/>
          </a:p>
        </p:txBody>
      </p:sp>
      <p:sp>
        <p:nvSpPr>
          <p:cNvPr id="48130" name="Rectangle 2"/>
          <p:cNvSpPr>
            <a:spLocks noGrp="1" noChangeArrowheads="1"/>
          </p:cNvSpPr>
          <p:nvPr>
            <p:ph type="title"/>
          </p:nvPr>
        </p:nvSpPr>
        <p:spPr/>
        <p:txBody>
          <a:bodyPr/>
          <a:lstStyle/>
          <a:p>
            <a:r>
              <a:rPr lang="en-US"/>
              <a:t>NPV vs. IRR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3"/>
          <p:cNvSpPr>
            <a:spLocks noGrp="1"/>
          </p:cNvSpPr>
          <p:nvPr>
            <p:ph type="sldNum" sz="quarter" idx="10"/>
          </p:nvPr>
        </p:nvSpPr>
        <p:spPr/>
        <p:txBody>
          <a:bodyPr lIns="98764" tIns="49382" rIns="98764" bIns="49382"/>
          <a:lstStyle/>
          <a:p>
            <a:fld id="{FD3019FF-A8FD-4E73-B13F-35FCB8138EB4}" type="slidenum">
              <a:rPr lang="en-US"/>
              <a:pPr/>
              <a:t>11</a:t>
            </a:fld>
            <a:endParaRPr lang="en-US"/>
          </a:p>
        </p:txBody>
      </p:sp>
      <p:sp>
        <p:nvSpPr>
          <p:cNvPr id="107522" name="Rectangle 2"/>
          <p:cNvSpPr>
            <a:spLocks noGrp="1" noChangeArrowheads="1"/>
          </p:cNvSpPr>
          <p:nvPr>
            <p:ph type="body" idx="1"/>
          </p:nvPr>
        </p:nvSpPr>
        <p:spPr>
          <a:xfrm>
            <a:off x="458028" y="1486322"/>
            <a:ext cx="8229599" cy="5003706"/>
          </a:xfrm>
        </p:spPr>
        <p:txBody>
          <a:bodyPr lIns="98764" tIns="49382" rIns="98764" bIns="49382"/>
          <a:lstStyle/>
          <a:p>
            <a:r>
              <a:rPr lang="en-US" sz="2600" dirty="0"/>
              <a:t>Pitfalls with IRR – Lending </a:t>
            </a:r>
            <a:r>
              <a:rPr lang="en-US" sz="2600" dirty="0" err="1"/>
              <a:t>vs</a:t>
            </a:r>
            <a:r>
              <a:rPr lang="en-US" sz="2600" dirty="0"/>
              <a:t> Borrowing</a:t>
            </a:r>
          </a:p>
          <a:p>
            <a:pPr lvl="1"/>
            <a:r>
              <a:rPr lang="en-US" sz="2600" dirty="0"/>
              <a:t>Calculate the IRR and NPV for the projects below:</a:t>
            </a:r>
          </a:p>
        </p:txBody>
      </p:sp>
      <p:grpSp>
        <p:nvGrpSpPr>
          <p:cNvPr id="2" name="Group 3"/>
          <p:cNvGrpSpPr>
            <a:grpSpLocks/>
          </p:cNvGrpSpPr>
          <p:nvPr/>
        </p:nvGrpSpPr>
        <p:grpSpPr bwMode="auto">
          <a:xfrm>
            <a:off x="633302" y="2922135"/>
            <a:ext cx="8084089" cy="1604935"/>
            <a:chOff x="496" y="2736"/>
            <a:chExt cx="4808" cy="1011"/>
          </a:xfrm>
        </p:grpSpPr>
        <p:sp>
          <p:nvSpPr>
            <p:cNvPr id="107524" name="Text Box 4"/>
            <p:cNvSpPr txBox="1">
              <a:spLocks noChangeArrowheads="1"/>
            </p:cNvSpPr>
            <p:nvPr/>
          </p:nvSpPr>
          <p:spPr bwMode="auto">
            <a:xfrm>
              <a:off x="496" y="2736"/>
              <a:ext cx="4808" cy="1011"/>
            </a:xfrm>
            <a:prstGeom prst="rect">
              <a:avLst/>
            </a:prstGeom>
            <a:noFill/>
            <a:ln w="9525">
              <a:noFill/>
              <a:miter lim="800000"/>
              <a:headEnd/>
              <a:tailEnd/>
            </a:ln>
            <a:effectLst/>
          </p:spPr>
          <p:txBody>
            <a:bodyPr lIns="84646" tIns="42323" rIns="84646" bIns="42323">
              <a:spAutoFit/>
            </a:bodyPr>
            <a:lstStyle/>
            <a:p>
              <a:pPr algn="ctr" defTabSz="913914" eaLnBrk="1" hangingPunct="1">
                <a:lnSpc>
                  <a:spcPct val="80000"/>
                </a:lnSpc>
                <a:spcBef>
                  <a:spcPct val="50000"/>
                </a:spcBef>
                <a:tabLst>
                  <a:tab pos="1484894" algn="l"/>
                  <a:tab pos="2165615" algn="l"/>
                  <a:tab pos="3650509" algn="l"/>
                  <a:tab pos="4516411" algn="l"/>
                  <a:tab pos="5368597" algn="l"/>
                  <a:tab pos="6349382" algn="l"/>
                </a:tabLst>
              </a:pPr>
              <a:r>
                <a:rPr lang="en-US" sz="2100" u="sng" dirty="0"/>
                <a:t>Cash Flows in Dollars</a:t>
              </a:r>
            </a:p>
            <a:p>
              <a:pPr defTabSz="913914" eaLnBrk="1" hangingPunct="1">
                <a:lnSpc>
                  <a:spcPct val="90000"/>
                </a:lnSpc>
                <a:spcBef>
                  <a:spcPct val="50000"/>
                </a:spcBef>
                <a:tabLst>
                  <a:tab pos="1484894" algn="l"/>
                  <a:tab pos="2165615" algn="l"/>
                  <a:tab pos="3650509" algn="l"/>
                  <a:tab pos="4516411" algn="l"/>
                  <a:tab pos="5368597" algn="l"/>
                  <a:tab pos="6349382" algn="l"/>
                </a:tabLst>
              </a:pPr>
              <a:r>
                <a:rPr lang="en-US" sz="2100" dirty="0"/>
                <a:t>Project:		C</a:t>
              </a:r>
              <a:r>
                <a:rPr lang="en-US" sz="2100" baseline="-25000" dirty="0"/>
                <a:t>0</a:t>
              </a:r>
              <a:r>
                <a:rPr lang="en-US" sz="2100" dirty="0"/>
                <a:t>	C</a:t>
              </a:r>
              <a:r>
                <a:rPr lang="en-US" sz="2100" baseline="-25000" dirty="0"/>
                <a:t>1</a:t>
              </a:r>
              <a:r>
                <a:rPr lang="en-US" sz="2100" dirty="0"/>
                <a:t>	</a:t>
              </a:r>
              <a:r>
                <a:rPr lang="en-US" sz="2100" baseline="-25000" dirty="0"/>
                <a:t>	</a:t>
              </a:r>
              <a:r>
                <a:rPr lang="en-US" sz="2100" dirty="0"/>
                <a:t>IRR</a:t>
              </a:r>
              <a:r>
                <a:rPr lang="en-US" sz="2100" baseline="-25000" dirty="0"/>
                <a:t>	 </a:t>
              </a:r>
              <a:r>
                <a:rPr lang="en-US" sz="2100" dirty="0"/>
                <a:t>NPV @ 6%</a:t>
              </a:r>
            </a:p>
            <a:p>
              <a:pPr defTabSz="913914" eaLnBrk="1" hangingPunct="1">
                <a:lnSpc>
                  <a:spcPct val="80000"/>
                </a:lnSpc>
                <a:spcBef>
                  <a:spcPct val="50000"/>
                </a:spcBef>
                <a:tabLst>
                  <a:tab pos="1484894" algn="l"/>
                  <a:tab pos="2165615" algn="l"/>
                  <a:tab pos="3650509" algn="l"/>
                  <a:tab pos="4516411" algn="l"/>
                  <a:tab pos="5368597" algn="l"/>
                  <a:tab pos="6349382" algn="l"/>
                </a:tabLst>
              </a:pPr>
              <a:r>
                <a:rPr lang="en-US" sz="2100" dirty="0"/>
                <a:t>  J		-100	+150	 	</a:t>
              </a:r>
            </a:p>
            <a:p>
              <a:pPr defTabSz="913914" eaLnBrk="1" hangingPunct="1">
                <a:lnSpc>
                  <a:spcPct val="70000"/>
                </a:lnSpc>
                <a:spcBef>
                  <a:spcPct val="50000"/>
                </a:spcBef>
                <a:tabLst>
                  <a:tab pos="1484894" algn="l"/>
                  <a:tab pos="2165615" algn="l"/>
                  <a:tab pos="3650509" algn="l"/>
                  <a:tab pos="4516411" algn="l"/>
                  <a:tab pos="5368597" algn="l"/>
                  <a:tab pos="6349382" algn="l"/>
                </a:tabLst>
              </a:pPr>
              <a:r>
                <a:rPr lang="en-US" sz="2100" dirty="0"/>
                <a:t>  K		+100	 -150		</a:t>
              </a:r>
            </a:p>
          </p:txBody>
        </p:sp>
        <p:sp>
          <p:nvSpPr>
            <p:cNvPr id="107525" name="Line 5"/>
            <p:cNvSpPr>
              <a:spLocks noChangeShapeType="1"/>
            </p:cNvSpPr>
            <p:nvPr/>
          </p:nvSpPr>
          <p:spPr bwMode="auto">
            <a:xfrm>
              <a:off x="496" y="3224"/>
              <a:ext cx="4608" cy="0"/>
            </a:xfrm>
            <a:prstGeom prst="line">
              <a:avLst/>
            </a:prstGeom>
            <a:noFill/>
            <a:ln w="9525">
              <a:solidFill>
                <a:schemeClr val="tx1"/>
              </a:solidFill>
              <a:round/>
              <a:headEnd/>
              <a:tailEnd/>
            </a:ln>
            <a:effectLst/>
          </p:spPr>
          <p:txBody>
            <a:bodyPr/>
            <a:lstStyle/>
            <a:p>
              <a:endParaRPr lang="en-US"/>
            </a:p>
          </p:txBody>
        </p:sp>
      </p:grpSp>
      <p:sp>
        <p:nvSpPr>
          <p:cNvPr id="107526" name="Text Box 6"/>
          <p:cNvSpPr txBox="1">
            <a:spLocks noChangeArrowheads="1"/>
          </p:cNvSpPr>
          <p:nvPr/>
        </p:nvSpPr>
        <p:spPr bwMode="auto">
          <a:xfrm>
            <a:off x="501019" y="4812506"/>
            <a:ext cx="8186608" cy="769427"/>
          </a:xfrm>
          <a:prstGeom prst="rect">
            <a:avLst/>
          </a:prstGeom>
          <a:noFill/>
          <a:ln w="9525">
            <a:noFill/>
            <a:miter lim="800000"/>
            <a:headEnd/>
            <a:tailEnd/>
          </a:ln>
          <a:effectLst/>
        </p:spPr>
        <p:txBody>
          <a:bodyPr lIns="91426" tIns="45713" rIns="91426" bIns="45713">
            <a:spAutoFit/>
          </a:bodyPr>
          <a:lstStyle/>
          <a:p>
            <a:pPr marL="461244" indent="-229764" algn="ctr" defTabSz="913914" eaLnBrk="1" hangingPunct="1">
              <a:spcBef>
                <a:spcPct val="50000"/>
              </a:spcBef>
              <a:buSzPct val="60000"/>
            </a:pPr>
            <a:r>
              <a:rPr lang="en-US" sz="2200" dirty="0"/>
              <a:t>Both projects have the </a:t>
            </a:r>
            <a:r>
              <a:rPr lang="en-US" sz="2200" u="sng" dirty="0"/>
              <a:t>same</a:t>
            </a:r>
            <a:r>
              <a:rPr lang="en-US" sz="2200" dirty="0"/>
              <a:t> IRR …</a:t>
            </a:r>
            <a:br>
              <a:rPr lang="en-US" sz="2200" dirty="0"/>
            </a:br>
            <a:r>
              <a:rPr lang="en-US" sz="2200" dirty="0"/>
              <a:t>but Project J contributes more to the value of the firm.</a:t>
            </a:r>
          </a:p>
        </p:txBody>
      </p:sp>
      <p:sp>
        <p:nvSpPr>
          <p:cNvPr id="107527" name="Text Box 7"/>
          <p:cNvSpPr txBox="1">
            <a:spLocks noChangeArrowheads="1"/>
          </p:cNvSpPr>
          <p:nvPr/>
        </p:nvSpPr>
        <p:spPr bwMode="auto">
          <a:xfrm>
            <a:off x="218266" y="6587432"/>
            <a:ext cx="520861" cy="169556"/>
          </a:xfrm>
          <a:prstGeom prst="rect">
            <a:avLst/>
          </a:prstGeom>
          <a:noFill/>
          <a:ln w="9525">
            <a:noFill/>
            <a:miter lim="800000"/>
            <a:headEnd/>
            <a:tailEnd/>
          </a:ln>
          <a:effectLst/>
        </p:spPr>
        <p:txBody>
          <a:bodyPr lIns="91426" tIns="45713" rIns="91426" bIns="45713">
            <a:spAutoFit/>
          </a:bodyPr>
          <a:lstStyle/>
          <a:p>
            <a:pPr defTabSz="913914" eaLnBrk="1" hangingPunct="1">
              <a:spcBef>
                <a:spcPct val="50000"/>
              </a:spcBef>
            </a:pPr>
            <a:r>
              <a:rPr lang="en-US" sz="500" dirty="0">
                <a:solidFill>
                  <a:schemeClr val="accent1"/>
                </a:solidFill>
              </a:rPr>
              <a:t>.</a:t>
            </a:r>
          </a:p>
        </p:txBody>
      </p:sp>
      <p:sp>
        <p:nvSpPr>
          <p:cNvPr id="107528" name="Text Box 8"/>
          <p:cNvSpPr txBox="1">
            <a:spLocks noChangeArrowheads="1"/>
          </p:cNvSpPr>
          <p:nvPr/>
        </p:nvSpPr>
        <p:spPr bwMode="auto">
          <a:xfrm>
            <a:off x="443145" y="5847879"/>
            <a:ext cx="8229601" cy="384207"/>
          </a:xfrm>
          <a:prstGeom prst="rect">
            <a:avLst/>
          </a:prstGeom>
          <a:noFill/>
          <a:ln w="9525">
            <a:noFill/>
            <a:miter lim="800000"/>
            <a:headEnd/>
            <a:tailEnd/>
          </a:ln>
          <a:effectLst/>
        </p:spPr>
        <p:txBody>
          <a:bodyPr lIns="91426" tIns="45713" rIns="91426" bIns="45713">
            <a:spAutoFit/>
          </a:bodyPr>
          <a:lstStyle/>
          <a:p>
            <a:pPr algn="ctr" defTabSz="913914" eaLnBrk="1" hangingPunct="1">
              <a:lnSpc>
                <a:spcPct val="80000"/>
              </a:lnSpc>
              <a:spcBef>
                <a:spcPct val="50000"/>
              </a:spcBef>
              <a:buSzPct val="60000"/>
            </a:pPr>
            <a:r>
              <a:rPr lang="en-US" sz="2400" dirty="0"/>
              <a:t>Obviously, you should prefer Project J!</a:t>
            </a:r>
          </a:p>
        </p:txBody>
      </p:sp>
      <p:sp>
        <p:nvSpPr>
          <p:cNvPr id="107529" name="Text Box 9"/>
          <p:cNvSpPr txBox="1">
            <a:spLocks noChangeArrowheads="1"/>
          </p:cNvSpPr>
          <p:nvPr/>
        </p:nvSpPr>
        <p:spPr bwMode="auto">
          <a:xfrm>
            <a:off x="6065134" y="3697765"/>
            <a:ext cx="2607611" cy="770966"/>
          </a:xfrm>
          <a:prstGeom prst="rect">
            <a:avLst/>
          </a:prstGeom>
          <a:noFill/>
          <a:ln w="9525">
            <a:noFill/>
            <a:miter lim="800000"/>
            <a:headEnd/>
            <a:tailEnd/>
          </a:ln>
          <a:effectLst/>
        </p:spPr>
        <p:txBody>
          <a:bodyPr lIns="91426" tIns="45713" rIns="91426" bIns="45713">
            <a:spAutoFit/>
          </a:bodyPr>
          <a:lstStyle/>
          <a:p>
            <a:pPr defTabSz="913914" eaLnBrk="1" hangingPunct="1">
              <a:spcBef>
                <a:spcPct val="50000"/>
              </a:spcBef>
            </a:pPr>
            <a:r>
              <a:rPr lang="en-US" sz="2100" dirty="0">
                <a:solidFill>
                  <a:srgbClr val="000099"/>
                </a:solidFill>
              </a:rPr>
              <a:t>50%	     + $36.4</a:t>
            </a:r>
          </a:p>
          <a:p>
            <a:pPr defTabSz="913914" eaLnBrk="1" hangingPunct="1">
              <a:lnSpc>
                <a:spcPct val="60000"/>
              </a:lnSpc>
              <a:spcBef>
                <a:spcPct val="50000"/>
              </a:spcBef>
            </a:pPr>
            <a:r>
              <a:rPr lang="en-US" sz="2100" dirty="0">
                <a:solidFill>
                  <a:srgbClr val="000099"/>
                </a:solidFill>
              </a:rPr>
              <a:t>50%	     -  $36.4</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lIns="98764" tIns="49382" rIns="98764" bIns="49382"/>
          <a:lstStyle/>
          <a:p>
            <a:fld id="{8D7036EC-3FAC-4F9A-9A35-8B66476B785B}" type="slidenum">
              <a:rPr lang="en-US"/>
              <a:pPr/>
              <a:t>12</a:t>
            </a:fld>
            <a:endParaRPr lang="en-US"/>
          </a:p>
        </p:txBody>
      </p:sp>
      <p:sp>
        <p:nvSpPr>
          <p:cNvPr id="108546" name="Rectangle 2"/>
          <p:cNvSpPr>
            <a:spLocks noGrp="1" noChangeArrowheads="1"/>
          </p:cNvSpPr>
          <p:nvPr>
            <p:ph type="body" idx="1"/>
          </p:nvPr>
        </p:nvSpPr>
        <p:spPr>
          <a:xfrm>
            <a:off x="457200" y="762000"/>
            <a:ext cx="8229599" cy="5003706"/>
          </a:xfrm>
        </p:spPr>
        <p:txBody>
          <a:bodyPr lIns="98764" tIns="49382" rIns="98764" bIns="49382"/>
          <a:lstStyle/>
          <a:p>
            <a:pPr marL="186898" indent="-186898" defTabSz="987643"/>
            <a:r>
              <a:rPr lang="en-US" sz="2600" dirty="0"/>
              <a:t>Pitfalls with IRR – Lending </a:t>
            </a:r>
            <a:r>
              <a:rPr lang="en-US" sz="2600" dirty="0" err="1"/>
              <a:t>vs</a:t>
            </a:r>
            <a:r>
              <a:rPr lang="en-US" sz="2600" dirty="0"/>
              <a:t> Borrowing</a:t>
            </a:r>
          </a:p>
          <a:p>
            <a:pPr marL="802460" lvl="1" defTabSz="987643"/>
            <a:r>
              <a:rPr lang="en-US" sz="2600" dirty="0"/>
              <a:t>Project J involves </a:t>
            </a:r>
            <a:r>
              <a:rPr lang="en-US" sz="2600" u="sng" dirty="0"/>
              <a:t>lending</a:t>
            </a:r>
            <a:r>
              <a:rPr lang="en-US" sz="2600" dirty="0"/>
              <a:t> $100 at 50% interest.</a:t>
            </a:r>
          </a:p>
          <a:p>
            <a:pPr marL="802460" lvl="1" defTabSz="987643"/>
            <a:r>
              <a:rPr lang="en-US" sz="2600" dirty="0"/>
              <a:t>Project K involves </a:t>
            </a:r>
            <a:r>
              <a:rPr lang="en-US" sz="2600" u="sng" dirty="0"/>
              <a:t>borrowing</a:t>
            </a:r>
            <a:r>
              <a:rPr lang="en-US" sz="2600" dirty="0"/>
              <a:t> $100 at 50% interest.</a:t>
            </a:r>
          </a:p>
          <a:p>
            <a:pPr marL="1356296" lvl="2" indent="-368652" defTabSz="987643"/>
            <a:r>
              <a:rPr lang="en-US" sz="2600" dirty="0"/>
              <a:t>Which option should you choose?</a:t>
            </a:r>
          </a:p>
          <a:p>
            <a:pPr marL="802460" lvl="1" defTabSz="987643"/>
            <a:r>
              <a:rPr lang="en-US" sz="2600" dirty="0"/>
              <a:t>Remember:</a:t>
            </a:r>
          </a:p>
          <a:p>
            <a:pPr marL="1356296" lvl="2" indent="-368652" defTabSz="987643"/>
            <a:r>
              <a:rPr lang="en-US" sz="2600" dirty="0"/>
              <a:t>When you lend money, you want a </a:t>
            </a:r>
            <a:r>
              <a:rPr lang="en-US" sz="2600" u="sng" dirty="0"/>
              <a:t>high</a:t>
            </a:r>
            <a:r>
              <a:rPr lang="en-US" sz="2600" dirty="0"/>
              <a:t> </a:t>
            </a:r>
            <a:br>
              <a:rPr lang="en-US" sz="2600" dirty="0"/>
            </a:br>
            <a:r>
              <a:rPr lang="en-US" sz="2600" dirty="0"/>
              <a:t>rate of return.</a:t>
            </a:r>
          </a:p>
          <a:p>
            <a:pPr marL="1356296" lvl="2" indent="-368652" defTabSz="987643"/>
            <a:r>
              <a:rPr lang="en-US" sz="2600" dirty="0"/>
              <a:t>When you borrow money, you want a </a:t>
            </a:r>
            <a:r>
              <a:rPr lang="en-US" sz="2600" u="sng" dirty="0"/>
              <a:t>low</a:t>
            </a:r>
            <a:r>
              <a:rPr lang="en-US" sz="2600" dirty="0"/>
              <a:t> </a:t>
            </a:r>
            <a:br>
              <a:rPr lang="en-US" sz="2600" dirty="0"/>
            </a:br>
            <a:r>
              <a:rPr lang="en-US" sz="2600" dirty="0"/>
              <a:t>rate of return.</a:t>
            </a:r>
          </a:p>
        </p:txBody>
      </p:sp>
      <p:sp>
        <p:nvSpPr>
          <p:cNvPr id="108547" name="Text Box 3"/>
          <p:cNvSpPr txBox="1">
            <a:spLocks noChangeArrowheads="1"/>
          </p:cNvSpPr>
          <p:nvPr/>
        </p:nvSpPr>
        <p:spPr bwMode="auto">
          <a:xfrm>
            <a:off x="218266" y="6587432"/>
            <a:ext cx="520861" cy="169556"/>
          </a:xfrm>
          <a:prstGeom prst="rect">
            <a:avLst/>
          </a:prstGeom>
          <a:noFill/>
          <a:ln w="9525">
            <a:noFill/>
            <a:miter lim="800000"/>
            <a:headEnd/>
            <a:tailEnd/>
          </a:ln>
          <a:effectLst/>
        </p:spPr>
        <p:txBody>
          <a:bodyPr lIns="91426" tIns="45713" rIns="91426" bIns="45713">
            <a:spAutoFit/>
          </a:bodyPr>
          <a:lstStyle/>
          <a:p>
            <a:pPr defTabSz="913914" eaLnBrk="1" hangingPunct="1">
              <a:spcBef>
                <a:spcPct val="50000"/>
              </a:spcBef>
            </a:pPr>
            <a:r>
              <a:rPr lang="en-US" sz="500" dirty="0">
                <a:solidFill>
                  <a:schemeClr val="accent1"/>
                </a:solidFill>
              </a:rPr>
              <a:t>.</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lIns="98764" tIns="49382" rIns="98764" bIns="49382"/>
          <a:lstStyle/>
          <a:p>
            <a:fld id="{D2DBDB28-DB79-48F6-8EDE-E322980F6C34}" type="slidenum">
              <a:rPr lang="en-US"/>
              <a:pPr/>
              <a:t>13</a:t>
            </a:fld>
            <a:endParaRPr lang="en-US"/>
          </a:p>
        </p:txBody>
      </p:sp>
      <p:sp>
        <p:nvSpPr>
          <p:cNvPr id="109570" name="Rectangle 2"/>
          <p:cNvSpPr>
            <a:spLocks noGrp="1" noChangeArrowheads="1"/>
          </p:cNvSpPr>
          <p:nvPr>
            <p:ph type="body" idx="1"/>
          </p:nvPr>
        </p:nvSpPr>
        <p:spPr>
          <a:xfrm>
            <a:off x="458028" y="1486322"/>
            <a:ext cx="8229599" cy="5003706"/>
          </a:xfrm>
        </p:spPr>
        <p:txBody>
          <a:bodyPr lIns="98764" tIns="49382" rIns="98764" bIns="49382"/>
          <a:lstStyle/>
          <a:p>
            <a:r>
              <a:rPr lang="en-US" sz="2600" dirty="0"/>
              <a:t>Pitfalls with IRR – Lending </a:t>
            </a:r>
            <a:r>
              <a:rPr lang="en-US" sz="2600" dirty="0" err="1"/>
              <a:t>vs</a:t>
            </a:r>
            <a:r>
              <a:rPr lang="en-US" sz="2600" dirty="0"/>
              <a:t> Borrowing</a:t>
            </a:r>
          </a:p>
          <a:p>
            <a:pPr lvl="1"/>
            <a:r>
              <a:rPr lang="en-US" sz="2600" dirty="0"/>
              <a:t>The IRR calculation shows that both projects have a 50% rate of return and are equally desirable.</a:t>
            </a:r>
          </a:p>
          <a:p>
            <a:pPr lvl="2"/>
            <a:r>
              <a:rPr lang="en-US" sz="2600" dirty="0"/>
              <a:t>You should see that this is a trap!</a:t>
            </a:r>
          </a:p>
          <a:p>
            <a:pPr lvl="1"/>
            <a:r>
              <a:rPr lang="en-US" sz="2600" dirty="0"/>
              <a:t>The NPV rule correctly warns you away from a project which involves borrowing money at 50%.</a:t>
            </a:r>
          </a:p>
        </p:txBody>
      </p:sp>
      <p:sp>
        <p:nvSpPr>
          <p:cNvPr id="109571" name="Text Box 3"/>
          <p:cNvSpPr txBox="1">
            <a:spLocks noChangeArrowheads="1"/>
          </p:cNvSpPr>
          <p:nvPr/>
        </p:nvSpPr>
        <p:spPr bwMode="auto">
          <a:xfrm>
            <a:off x="218266" y="6587432"/>
            <a:ext cx="520861" cy="169556"/>
          </a:xfrm>
          <a:prstGeom prst="rect">
            <a:avLst/>
          </a:prstGeom>
          <a:noFill/>
          <a:ln w="9525">
            <a:noFill/>
            <a:miter lim="800000"/>
            <a:headEnd/>
            <a:tailEnd/>
          </a:ln>
          <a:effectLst/>
        </p:spPr>
        <p:txBody>
          <a:bodyPr lIns="91426" tIns="45713" rIns="91426" bIns="45713">
            <a:spAutoFit/>
          </a:bodyPr>
          <a:lstStyle/>
          <a:p>
            <a:pPr defTabSz="913914" eaLnBrk="1" hangingPunct="1">
              <a:spcBef>
                <a:spcPct val="50000"/>
              </a:spcBef>
            </a:pPr>
            <a:r>
              <a:rPr lang="en-US" sz="500" dirty="0">
                <a:solidFill>
                  <a:schemeClr val="accent1"/>
                </a:solidFill>
              </a:rPr>
              <a:t>.</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lIns="98764" tIns="49382" rIns="98764" bIns="49382"/>
          <a:lstStyle/>
          <a:p>
            <a:fld id="{3BC04B88-44F1-45A8-83F4-7CCFB4B6E13D}" type="slidenum">
              <a:rPr lang="en-US"/>
              <a:pPr/>
              <a:t>14</a:t>
            </a:fld>
            <a:endParaRPr lang="en-US"/>
          </a:p>
        </p:txBody>
      </p:sp>
      <p:sp>
        <p:nvSpPr>
          <p:cNvPr id="110594" name="Rectangle 2"/>
          <p:cNvSpPr>
            <a:spLocks noChangeArrowheads="1"/>
          </p:cNvSpPr>
          <p:nvPr/>
        </p:nvSpPr>
        <p:spPr bwMode="auto">
          <a:xfrm>
            <a:off x="4876800" y="2286000"/>
            <a:ext cx="1156918" cy="1676400"/>
          </a:xfrm>
          <a:prstGeom prst="rect">
            <a:avLst/>
          </a:prstGeom>
          <a:solidFill>
            <a:schemeClr val="hlink"/>
          </a:solidFill>
          <a:ln w="12700">
            <a:noFill/>
            <a:miter lim="800000"/>
            <a:headEnd/>
            <a:tailEnd/>
          </a:ln>
          <a:effectLst/>
        </p:spPr>
        <p:txBody>
          <a:bodyPr wrap="none" lIns="98764" tIns="49382" rIns="98764" bIns="49382" anchor="ctr"/>
          <a:lstStyle/>
          <a:p>
            <a:endParaRPr lang="en-US"/>
          </a:p>
        </p:txBody>
      </p:sp>
      <p:sp>
        <p:nvSpPr>
          <p:cNvPr id="110595" name="Rectangle 3"/>
          <p:cNvSpPr>
            <a:spLocks noGrp="1" noChangeArrowheads="1"/>
          </p:cNvSpPr>
          <p:nvPr>
            <p:ph type="body" idx="1"/>
          </p:nvPr>
        </p:nvSpPr>
        <p:spPr>
          <a:xfrm>
            <a:off x="1981200" y="1219200"/>
            <a:ext cx="5020106" cy="4796270"/>
          </a:xfrm>
          <a:noFill/>
          <a:ln/>
        </p:spPr>
        <p:txBody>
          <a:bodyPr lIns="87447" tIns="44581" rIns="87447" bIns="44581">
            <a:normAutofit/>
          </a:bodyPr>
          <a:lstStyle/>
          <a:p>
            <a:pPr>
              <a:tabLst>
                <a:tab pos="2098742" algn="r"/>
              </a:tabLst>
            </a:pPr>
            <a:r>
              <a:rPr lang="en-US" sz="1800" dirty="0"/>
              <a:t>Assume you are considering a project for which the cash flows are as follows:</a:t>
            </a:r>
          </a:p>
          <a:p>
            <a:pPr>
              <a:lnSpc>
                <a:spcPct val="125000"/>
              </a:lnSpc>
              <a:buNone/>
              <a:tabLst>
                <a:tab pos="2098742" algn="r"/>
              </a:tabLst>
            </a:pPr>
            <a:r>
              <a:rPr lang="en-US" sz="1800" dirty="0"/>
              <a:t> 	</a:t>
            </a:r>
            <a:r>
              <a:rPr lang="en-US" sz="1800" dirty="0">
                <a:solidFill>
                  <a:srgbClr val="A81900"/>
                </a:solidFill>
              </a:rPr>
              <a:t>Year		  Cash flows</a:t>
            </a:r>
            <a:endParaRPr lang="en-US" sz="1800" dirty="0"/>
          </a:p>
          <a:p>
            <a:pPr>
              <a:lnSpc>
                <a:spcPct val="115000"/>
              </a:lnSpc>
              <a:buNone/>
              <a:tabLst>
                <a:tab pos="2098742" algn="r"/>
              </a:tabLst>
            </a:pPr>
            <a:r>
              <a:rPr lang="en-US" sz="1800" dirty="0"/>
              <a:t> 	   0		     -$252</a:t>
            </a:r>
          </a:p>
          <a:p>
            <a:pPr>
              <a:buNone/>
              <a:tabLst>
                <a:tab pos="2098742" algn="r"/>
              </a:tabLst>
            </a:pPr>
            <a:r>
              <a:rPr lang="en-US" sz="1800" dirty="0"/>
              <a:t> 	   1		      1,431</a:t>
            </a:r>
          </a:p>
          <a:p>
            <a:pPr>
              <a:buNone/>
              <a:tabLst>
                <a:tab pos="2098742" algn="r"/>
              </a:tabLst>
            </a:pPr>
            <a:r>
              <a:rPr lang="en-US" sz="1800" dirty="0"/>
              <a:t> 	   2		     -3,035</a:t>
            </a:r>
          </a:p>
          <a:p>
            <a:pPr>
              <a:buNone/>
              <a:tabLst>
                <a:tab pos="2098742" algn="r"/>
              </a:tabLst>
            </a:pPr>
            <a:r>
              <a:rPr lang="en-US" sz="1800" dirty="0"/>
              <a:t> 	   3		      2,850</a:t>
            </a:r>
          </a:p>
          <a:p>
            <a:pPr>
              <a:buNone/>
              <a:tabLst>
                <a:tab pos="2098742" algn="r"/>
              </a:tabLst>
            </a:pPr>
            <a:r>
              <a:rPr lang="en-US" sz="1800" dirty="0"/>
              <a:t> 	   4		     -1,000</a:t>
            </a:r>
          </a:p>
        </p:txBody>
      </p:sp>
      <p:sp>
        <p:nvSpPr>
          <p:cNvPr id="110596" name="Rectangle 4"/>
          <p:cNvSpPr>
            <a:spLocks noGrp="1" noChangeArrowheads="1"/>
          </p:cNvSpPr>
          <p:nvPr>
            <p:ph type="title"/>
          </p:nvPr>
        </p:nvSpPr>
        <p:spPr>
          <a:noFill/>
          <a:ln/>
        </p:spPr>
        <p:txBody>
          <a:bodyPr lIns="87447" tIns="44581" rIns="87447" bIns="44581"/>
          <a:lstStyle/>
          <a:p>
            <a:r>
              <a:rPr lang="en-US"/>
              <a:t>Multiple Rates of Return</a:t>
            </a:r>
          </a:p>
        </p:txBody>
      </p:sp>
      <p:sp>
        <p:nvSpPr>
          <p:cNvPr id="110597" name="Line 5"/>
          <p:cNvSpPr>
            <a:spLocks noChangeShapeType="1"/>
          </p:cNvSpPr>
          <p:nvPr/>
        </p:nvSpPr>
        <p:spPr bwMode="auto">
          <a:xfrm>
            <a:off x="4343400" y="2209800"/>
            <a:ext cx="2129742" cy="0"/>
          </a:xfrm>
          <a:prstGeom prst="line">
            <a:avLst/>
          </a:prstGeom>
          <a:noFill/>
          <a:ln w="25400">
            <a:solidFill>
              <a:srgbClr val="A81900"/>
            </a:solidFill>
            <a:round/>
            <a:headEnd/>
            <a:tailEnd/>
          </a:ln>
          <a:effectLst/>
        </p:spPr>
        <p:txBody>
          <a:bodyPr wrap="none" lIns="98764" tIns="49382" rIns="98764" bIns="49382" anchor="ctr"/>
          <a:lstStyle/>
          <a:p>
            <a:endParaRPr lang="en-US"/>
          </a:p>
        </p:txBody>
      </p:sp>
      <p:sp>
        <p:nvSpPr>
          <p:cNvPr id="110598" name="Line 6"/>
          <p:cNvSpPr>
            <a:spLocks noChangeShapeType="1"/>
          </p:cNvSpPr>
          <p:nvPr/>
        </p:nvSpPr>
        <p:spPr bwMode="auto">
          <a:xfrm>
            <a:off x="1752600" y="2209800"/>
            <a:ext cx="2129742" cy="0"/>
          </a:xfrm>
          <a:prstGeom prst="line">
            <a:avLst/>
          </a:prstGeom>
          <a:noFill/>
          <a:ln w="25400">
            <a:solidFill>
              <a:srgbClr val="A81900"/>
            </a:solidFill>
            <a:round/>
            <a:headEnd/>
            <a:tailEnd/>
          </a:ln>
          <a:effectLst/>
        </p:spPr>
        <p:txBody>
          <a:bodyPr wrap="none" lIns="98764" tIns="49382" rIns="98764" bIns="49382" anchor="ctr"/>
          <a:lstStyle/>
          <a:p>
            <a:endParaRPr lang="en-US"/>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lIns="98764" tIns="49382" rIns="98764" bIns="49382"/>
          <a:lstStyle/>
          <a:p>
            <a:fld id="{180AD50E-C0B8-43D2-B150-7CEB7B26F299}" type="slidenum">
              <a:rPr lang="en-US"/>
              <a:pPr/>
              <a:t>15</a:t>
            </a:fld>
            <a:endParaRPr lang="en-US"/>
          </a:p>
        </p:txBody>
      </p:sp>
      <p:sp>
        <p:nvSpPr>
          <p:cNvPr id="111618" name="Rectangle 2"/>
          <p:cNvSpPr>
            <a:spLocks noGrp="1" noChangeArrowheads="1"/>
          </p:cNvSpPr>
          <p:nvPr>
            <p:ph type="title"/>
          </p:nvPr>
        </p:nvSpPr>
        <p:spPr>
          <a:noFill/>
          <a:ln/>
        </p:spPr>
        <p:txBody>
          <a:bodyPr lIns="87447" tIns="44581" rIns="87447" bIns="44581">
            <a:normAutofit fontScale="90000"/>
          </a:bodyPr>
          <a:lstStyle/>
          <a:p>
            <a:r>
              <a:rPr lang="en-US"/>
              <a:t>Multiple Rates of Return (continued)</a:t>
            </a:r>
          </a:p>
        </p:txBody>
      </p:sp>
      <p:sp>
        <p:nvSpPr>
          <p:cNvPr id="111619" name="Rectangle 3"/>
          <p:cNvSpPr>
            <a:spLocks noGrp="1" noChangeArrowheads="1"/>
          </p:cNvSpPr>
          <p:nvPr>
            <p:ph type="body" idx="1"/>
          </p:nvPr>
        </p:nvSpPr>
        <p:spPr>
          <a:xfrm>
            <a:off x="1828800" y="1828800"/>
            <a:ext cx="4755541" cy="4350735"/>
          </a:xfrm>
          <a:noFill/>
          <a:ln/>
        </p:spPr>
        <p:txBody>
          <a:bodyPr lIns="87447" tIns="44581" rIns="87447" bIns="44581">
            <a:normAutofit/>
          </a:bodyPr>
          <a:lstStyle/>
          <a:p>
            <a:pPr>
              <a:tabLst>
                <a:tab pos="1111099" algn="l"/>
                <a:tab pos="1851831" algn="l"/>
              </a:tabLst>
            </a:pPr>
            <a:r>
              <a:rPr lang="en-US" sz="1800" dirty="0"/>
              <a:t>What’s the IRR? Find the rate at which the computed NPV = 0:</a:t>
            </a:r>
          </a:p>
          <a:p>
            <a:pPr>
              <a:buNone/>
              <a:tabLst>
                <a:tab pos="1111099" algn="l"/>
                <a:tab pos="1851831" algn="l"/>
              </a:tabLst>
            </a:pPr>
            <a:endParaRPr lang="en-US" sz="1800" dirty="0"/>
          </a:p>
          <a:p>
            <a:pPr>
              <a:buNone/>
              <a:tabLst>
                <a:tab pos="1111099" algn="l"/>
                <a:tab pos="1851831" algn="l"/>
              </a:tabLst>
            </a:pPr>
            <a:r>
              <a:rPr lang="en-US" sz="1800" dirty="0"/>
              <a:t> 	at 25.00%:	NPV =       </a:t>
            </a:r>
            <a:r>
              <a:rPr lang="en-US" sz="1800" dirty="0">
                <a:solidFill>
                  <a:schemeClr val="bg2"/>
                </a:solidFill>
              </a:rPr>
              <a:t>0</a:t>
            </a:r>
            <a:endParaRPr lang="en-US" sz="1800" dirty="0"/>
          </a:p>
          <a:p>
            <a:pPr>
              <a:buNone/>
              <a:tabLst>
                <a:tab pos="1111099" algn="l"/>
                <a:tab pos="1851831" algn="l"/>
              </a:tabLst>
            </a:pPr>
            <a:r>
              <a:rPr lang="en-US" sz="1800" dirty="0"/>
              <a:t> 	at 33.33%:	NPV =       </a:t>
            </a:r>
            <a:r>
              <a:rPr lang="en-US" sz="1800" dirty="0">
                <a:solidFill>
                  <a:schemeClr val="bg2"/>
                </a:solidFill>
              </a:rPr>
              <a:t>0</a:t>
            </a:r>
            <a:endParaRPr lang="en-US" sz="1800" dirty="0"/>
          </a:p>
          <a:p>
            <a:pPr>
              <a:buNone/>
              <a:tabLst>
                <a:tab pos="1111099" algn="l"/>
                <a:tab pos="1851831" algn="l"/>
              </a:tabLst>
            </a:pPr>
            <a:r>
              <a:rPr lang="en-US" sz="1800" dirty="0"/>
              <a:t> 	at 42.86%:	NPV =       </a:t>
            </a:r>
            <a:r>
              <a:rPr lang="en-US" sz="1800" dirty="0">
                <a:solidFill>
                  <a:schemeClr val="bg2"/>
                </a:solidFill>
              </a:rPr>
              <a:t>0</a:t>
            </a:r>
            <a:endParaRPr lang="en-US" sz="1800" dirty="0"/>
          </a:p>
          <a:p>
            <a:pPr>
              <a:buNone/>
              <a:tabLst>
                <a:tab pos="1111099" algn="l"/>
                <a:tab pos="1851831" algn="l"/>
              </a:tabLst>
            </a:pPr>
            <a:r>
              <a:rPr lang="en-US" sz="1800" dirty="0"/>
              <a:t> 	at 66.67%:	NPV =       </a:t>
            </a:r>
            <a:r>
              <a:rPr lang="en-US" sz="1800" dirty="0">
                <a:solidFill>
                  <a:schemeClr val="bg2"/>
                </a:solidFill>
              </a:rPr>
              <a:t>0</a:t>
            </a:r>
            <a:endParaRPr lang="en-US" sz="1800" dirty="0"/>
          </a:p>
          <a:p>
            <a:pPr>
              <a:lnSpc>
                <a:spcPct val="150000"/>
              </a:lnSpc>
              <a:tabLst>
                <a:tab pos="1111099" algn="l"/>
                <a:tab pos="1851831" algn="l"/>
              </a:tabLst>
            </a:pPr>
            <a:r>
              <a:rPr lang="en-US" sz="1800" dirty="0"/>
              <a:t>Two questions:</a:t>
            </a:r>
          </a:p>
          <a:p>
            <a:pPr lvl="1">
              <a:tabLst>
                <a:tab pos="1111099" algn="l"/>
                <a:tab pos="1851831" algn="l"/>
              </a:tabLst>
            </a:pPr>
            <a:r>
              <a:rPr lang="en-US" sz="1800" dirty="0"/>
              <a:t>1.	What’s going on here?</a:t>
            </a:r>
          </a:p>
          <a:p>
            <a:pPr lvl="1">
              <a:tabLst>
                <a:tab pos="1111099" algn="l"/>
                <a:tab pos="1851831" algn="l"/>
              </a:tabLst>
            </a:pPr>
            <a:r>
              <a:rPr lang="en-US" sz="1800" dirty="0"/>
              <a:t>2.	How many IRRs can there be?</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Slide Number Placeholder 3"/>
          <p:cNvSpPr>
            <a:spLocks noGrp="1"/>
          </p:cNvSpPr>
          <p:nvPr>
            <p:ph type="sldNum" sz="quarter" idx="10"/>
          </p:nvPr>
        </p:nvSpPr>
        <p:spPr/>
        <p:txBody>
          <a:bodyPr lIns="98764" tIns="49382" rIns="98764" bIns="49382"/>
          <a:lstStyle/>
          <a:p>
            <a:fld id="{8F36D395-483D-4312-8503-0F6D6BD4E318}" type="slidenum">
              <a:rPr lang="en-US"/>
              <a:pPr/>
              <a:t>16</a:t>
            </a:fld>
            <a:endParaRPr lang="en-US"/>
          </a:p>
        </p:txBody>
      </p:sp>
      <p:sp>
        <p:nvSpPr>
          <p:cNvPr id="112642" name="Rectangle 2"/>
          <p:cNvSpPr>
            <a:spLocks noChangeArrowheads="1"/>
          </p:cNvSpPr>
          <p:nvPr/>
        </p:nvSpPr>
        <p:spPr bwMode="auto">
          <a:xfrm>
            <a:off x="2634068" y="1531416"/>
            <a:ext cx="3723741" cy="3925042"/>
          </a:xfrm>
          <a:prstGeom prst="rect">
            <a:avLst/>
          </a:prstGeom>
          <a:solidFill>
            <a:schemeClr val="hlink"/>
          </a:solidFill>
          <a:ln w="12700">
            <a:solidFill>
              <a:schemeClr val="tx1"/>
            </a:solidFill>
            <a:miter lim="800000"/>
            <a:headEnd/>
            <a:tailEnd/>
          </a:ln>
          <a:effectLst/>
        </p:spPr>
        <p:txBody>
          <a:bodyPr wrap="none" lIns="98764" tIns="49382" rIns="98764" bIns="49382" anchor="ctr"/>
          <a:lstStyle/>
          <a:p>
            <a:endParaRPr lang="en-US"/>
          </a:p>
        </p:txBody>
      </p:sp>
      <p:sp>
        <p:nvSpPr>
          <p:cNvPr id="112643" name="Rectangle 3"/>
          <p:cNvSpPr>
            <a:spLocks noGrp="1" noChangeArrowheads="1"/>
          </p:cNvSpPr>
          <p:nvPr>
            <p:ph type="title"/>
          </p:nvPr>
        </p:nvSpPr>
        <p:spPr>
          <a:noFill/>
          <a:ln/>
        </p:spPr>
        <p:txBody>
          <a:bodyPr lIns="87447" tIns="44581" rIns="87447" bIns="44581">
            <a:normAutofit fontScale="90000"/>
          </a:bodyPr>
          <a:lstStyle/>
          <a:p>
            <a:r>
              <a:rPr lang="en-US"/>
              <a:t>Multiple Rates of Return (concluded)</a:t>
            </a:r>
          </a:p>
        </p:txBody>
      </p:sp>
      <p:sp>
        <p:nvSpPr>
          <p:cNvPr id="112644" name="Line 4"/>
          <p:cNvSpPr>
            <a:spLocks noChangeShapeType="1"/>
          </p:cNvSpPr>
          <p:nvPr/>
        </p:nvSpPr>
        <p:spPr bwMode="auto">
          <a:xfrm>
            <a:off x="2637375" y="5472691"/>
            <a:ext cx="3718780" cy="0"/>
          </a:xfrm>
          <a:prstGeom prst="line">
            <a:avLst/>
          </a:prstGeom>
          <a:noFill/>
          <a:ln w="25400">
            <a:solidFill>
              <a:schemeClr val="tx1"/>
            </a:solidFill>
            <a:round/>
            <a:headEnd/>
            <a:tailEnd/>
          </a:ln>
          <a:effectLst/>
        </p:spPr>
        <p:txBody>
          <a:bodyPr wrap="none" lIns="98764" tIns="49382" rIns="98764" bIns="49382" anchor="ctr"/>
          <a:lstStyle/>
          <a:p>
            <a:endParaRPr lang="en-US"/>
          </a:p>
        </p:txBody>
      </p:sp>
      <p:sp>
        <p:nvSpPr>
          <p:cNvPr id="112645" name="Line 5"/>
          <p:cNvSpPr>
            <a:spLocks noChangeShapeType="1"/>
          </p:cNvSpPr>
          <p:nvPr/>
        </p:nvSpPr>
        <p:spPr bwMode="auto">
          <a:xfrm flipV="1">
            <a:off x="2630761" y="1507967"/>
            <a:ext cx="0" cy="3979155"/>
          </a:xfrm>
          <a:prstGeom prst="line">
            <a:avLst/>
          </a:prstGeom>
          <a:noFill/>
          <a:ln w="25400">
            <a:solidFill>
              <a:schemeClr val="tx1"/>
            </a:solidFill>
            <a:round/>
            <a:headEnd/>
            <a:tailEnd/>
          </a:ln>
          <a:effectLst/>
        </p:spPr>
        <p:txBody>
          <a:bodyPr wrap="none" lIns="98764" tIns="49382" rIns="98764" bIns="49382" anchor="ctr"/>
          <a:lstStyle/>
          <a:p>
            <a:endParaRPr lang="en-US"/>
          </a:p>
        </p:txBody>
      </p:sp>
      <p:sp>
        <p:nvSpPr>
          <p:cNvPr id="112646" name="Line 6"/>
          <p:cNvSpPr>
            <a:spLocks noChangeShapeType="1"/>
          </p:cNvSpPr>
          <p:nvPr/>
        </p:nvSpPr>
        <p:spPr bwMode="auto">
          <a:xfrm>
            <a:off x="2756429" y="5474496"/>
            <a:ext cx="0" cy="115442"/>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47" name="Rectangle 7"/>
          <p:cNvSpPr>
            <a:spLocks noChangeArrowheads="1"/>
          </p:cNvSpPr>
          <p:nvPr/>
        </p:nvSpPr>
        <p:spPr bwMode="auto">
          <a:xfrm>
            <a:off x="1622110" y="1392525"/>
            <a:ext cx="896211" cy="284998"/>
          </a:xfrm>
          <a:prstGeom prst="rect">
            <a:avLst/>
          </a:prstGeom>
          <a:noFill/>
          <a:ln w="12700">
            <a:noFill/>
            <a:miter lim="800000"/>
            <a:headEnd/>
            <a:tailEnd/>
          </a:ln>
          <a:effectLst/>
        </p:spPr>
        <p:txBody>
          <a:bodyPr lIns="89162" tIns="44581" rIns="89162" bIns="44581">
            <a:spAutoFit/>
          </a:bodyPr>
          <a:lstStyle/>
          <a:p>
            <a:pPr algn="r" defTabSz="799031"/>
            <a:r>
              <a:rPr lang="en-US" sz="1200" dirty="0"/>
              <a:t>$0.06</a:t>
            </a:r>
          </a:p>
        </p:txBody>
      </p:sp>
      <p:sp>
        <p:nvSpPr>
          <p:cNvPr id="112648" name="Rectangle 8"/>
          <p:cNvSpPr>
            <a:spLocks noChangeArrowheads="1"/>
          </p:cNvSpPr>
          <p:nvPr/>
        </p:nvSpPr>
        <p:spPr bwMode="auto">
          <a:xfrm>
            <a:off x="1615496" y="1913820"/>
            <a:ext cx="896211" cy="284998"/>
          </a:xfrm>
          <a:prstGeom prst="rect">
            <a:avLst/>
          </a:prstGeom>
          <a:noFill/>
          <a:ln w="12700">
            <a:noFill/>
            <a:miter lim="800000"/>
            <a:headEnd/>
            <a:tailEnd/>
          </a:ln>
          <a:effectLst/>
        </p:spPr>
        <p:txBody>
          <a:bodyPr lIns="89162" tIns="44581" rIns="89162" bIns="44581">
            <a:spAutoFit/>
          </a:bodyPr>
          <a:lstStyle/>
          <a:p>
            <a:pPr algn="r" defTabSz="799031"/>
            <a:r>
              <a:rPr lang="en-US" sz="1200" dirty="0"/>
              <a:t>$0.04</a:t>
            </a:r>
          </a:p>
        </p:txBody>
      </p:sp>
      <p:sp>
        <p:nvSpPr>
          <p:cNvPr id="112649" name="Rectangle 9"/>
          <p:cNvSpPr>
            <a:spLocks noChangeArrowheads="1"/>
          </p:cNvSpPr>
          <p:nvPr/>
        </p:nvSpPr>
        <p:spPr bwMode="auto">
          <a:xfrm>
            <a:off x="1627070" y="2514481"/>
            <a:ext cx="896211" cy="284998"/>
          </a:xfrm>
          <a:prstGeom prst="rect">
            <a:avLst/>
          </a:prstGeom>
          <a:noFill/>
          <a:ln w="12700">
            <a:noFill/>
            <a:miter lim="800000"/>
            <a:headEnd/>
            <a:tailEnd/>
          </a:ln>
          <a:effectLst/>
        </p:spPr>
        <p:txBody>
          <a:bodyPr lIns="89162" tIns="44581" rIns="89162" bIns="44581">
            <a:spAutoFit/>
          </a:bodyPr>
          <a:lstStyle/>
          <a:p>
            <a:pPr algn="r" defTabSz="799031"/>
            <a:r>
              <a:rPr lang="en-US" sz="1200" dirty="0"/>
              <a:t>$0.02</a:t>
            </a:r>
          </a:p>
        </p:txBody>
      </p:sp>
      <p:sp>
        <p:nvSpPr>
          <p:cNvPr id="112650" name="Rectangle 10"/>
          <p:cNvSpPr>
            <a:spLocks noChangeArrowheads="1"/>
          </p:cNvSpPr>
          <p:nvPr/>
        </p:nvSpPr>
        <p:spPr bwMode="auto">
          <a:xfrm>
            <a:off x="1622110" y="3042991"/>
            <a:ext cx="896211" cy="284998"/>
          </a:xfrm>
          <a:prstGeom prst="rect">
            <a:avLst/>
          </a:prstGeom>
          <a:noFill/>
          <a:ln w="12700">
            <a:noFill/>
            <a:miter lim="800000"/>
            <a:headEnd/>
            <a:tailEnd/>
          </a:ln>
          <a:effectLst/>
        </p:spPr>
        <p:txBody>
          <a:bodyPr lIns="89162" tIns="44581" rIns="89162" bIns="44581">
            <a:spAutoFit/>
          </a:bodyPr>
          <a:lstStyle/>
          <a:p>
            <a:pPr algn="r" defTabSz="799031"/>
            <a:r>
              <a:rPr lang="en-US" sz="1200" dirty="0"/>
              <a:t>$0.00</a:t>
            </a:r>
          </a:p>
        </p:txBody>
      </p:sp>
      <p:sp>
        <p:nvSpPr>
          <p:cNvPr id="112651" name="Rectangle 11"/>
          <p:cNvSpPr>
            <a:spLocks noChangeArrowheads="1"/>
          </p:cNvSpPr>
          <p:nvPr/>
        </p:nvSpPr>
        <p:spPr bwMode="auto">
          <a:xfrm>
            <a:off x="1633685" y="3629221"/>
            <a:ext cx="896211" cy="284998"/>
          </a:xfrm>
          <a:prstGeom prst="rect">
            <a:avLst/>
          </a:prstGeom>
          <a:noFill/>
          <a:ln w="12700">
            <a:noFill/>
            <a:miter lim="800000"/>
            <a:headEnd/>
            <a:tailEnd/>
          </a:ln>
          <a:effectLst/>
        </p:spPr>
        <p:txBody>
          <a:bodyPr lIns="89162" tIns="44581" rIns="89162" bIns="44581">
            <a:spAutoFit/>
          </a:bodyPr>
          <a:lstStyle/>
          <a:p>
            <a:pPr algn="r" defTabSz="799031"/>
            <a:r>
              <a:rPr lang="en-US" sz="1200" dirty="0"/>
              <a:t>($0.02)</a:t>
            </a:r>
          </a:p>
        </p:txBody>
      </p:sp>
      <p:sp>
        <p:nvSpPr>
          <p:cNvPr id="112652" name="Rectangle 12"/>
          <p:cNvSpPr>
            <a:spLocks noChangeArrowheads="1"/>
          </p:cNvSpPr>
          <p:nvPr/>
        </p:nvSpPr>
        <p:spPr bwMode="auto">
          <a:xfrm>
            <a:off x="1016920" y="1082273"/>
            <a:ext cx="1504709" cy="284998"/>
          </a:xfrm>
          <a:prstGeom prst="rect">
            <a:avLst/>
          </a:prstGeom>
          <a:noFill/>
          <a:ln w="12700">
            <a:noFill/>
            <a:miter lim="800000"/>
            <a:headEnd/>
            <a:tailEnd/>
          </a:ln>
          <a:effectLst/>
        </p:spPr>
        <p:txBody>
          <a:bodyPr lIns="89162" tIns="44581" rIns="89162" bIns="44581">
            <a:spAutoFit/>
          </a:bodyPr>
          <a:lstStyle/>
          <a:p>
            <a:pPr algn="r" defTabSz="799031"/>
            <a:r>
              <a:rPr lang="en-US" sz="1200" dirty="0"/>
              <a:t>NPV</a:t>
            </a:r>
          </a:p>
        </p:txBody>
      </p:sp>
      <p:sp>
        <p:nvSpPr>
          <p:cNvPr id="112653" name="Line 13"/>
          <p:cNvSpPr>
            <a:spLocks noChangeShapeType="1"/>
          </p:cNvSpPr>
          <p:nvPr/>
        </p:nvSpPr>
        <p:spPr bwMode="auto">
          <a:xfrm flipH="1">
            <a:off x="2490211" y="5470888"/>
            <a:ext cx="13228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54" name="Rectangle 14"/>
          <p:cNvSpPr>
            <a:spLocks noChangeArrowheads="1"/>
          </p:cNvSpPr>
          <p:nvPr/>
        </p:nvSpPr>
        <p:spPr bwMode="auto">
          <a:xfrm>
            <a:off x="1622110" y="4201022"/>
            <a:ext cx="896211" cy="284998"/>
          </a:xfrm>
          <a:prstGeom prst="rect">
            <a:avLst/>
          </a:prstGeom>
          <a:noFill/>
          <a:ln w="12700">
            <a:noFill/>
            <a:miter lim="800000"/>
            <a:headEnd/>
            <a:tailEnd/>
          </a:ln>
          <a:effectLst/>
        </p:spPr>
        <p:txBody>
          <a:bodyPr lIns="89162" tIns="44581" rIns="89162" bIns="44581">
            <a:spAutoFit/>
          </a:bodyPr>
          <a:lstStyle/>
          <a:p>
            <a:pPr algn="r" defTabSz="799031"/>
            <a:r>
              <a:rPr lang="en-US" sz="1200" dirty="0"/>
              <a:t>($0.04)</a:t>
            </a:r>
          </a:p>
        </p:txBody>
      </p:sp>
      <p:sp>
        <p:nvSpPr>
          <p:cNvPr id="112655" name="Rectangle 15"/>
          <p:cNvSpPr>
            <a:spLocks noChangeArrowheads="1"/>
          </p:cNvSpPr>
          <p:nvPr/>
        </p:nvSpPr>
        <p:spPr bwMode="auto">
          <a:xfrm>
            <a:off x="1633685" y="4771019"/>
            <a:ext cx="896211" cy="284998"/>
          </a:xfrm>
          <a:prstGeom prst="rect">
            <a:avLst/>
          </a:prstGeom>
          <a:noFill/>
          <a:ln w="12700">
            <a:noFill/>
            <a:miter lim="800000"/>
            <a:headEnd/>
            <a:tailEnd/>
          </a:ln>
          <a:effectLst/>
        </p:spPr>
        <p:txBody>
          <a:bodyPr lIns="89162" tIns="44581" rIns="89162" bIns="44581">
            <a:spAutoFit/>
          </a:bodyPr>
          <a:lstStyle/>
          <a:p>
            <a:pPr algn="r" defTabSz="799031"/>
            <a:r>
              <a:rPr lang="en-US" sz="1200" dirty="0"/>
              <a:t>($0.06)</a:t>
            </a:r>
          </a:p>
        </p:txBody>
      </p:sp>
      <p:sp>
        <p:nvSpPr>
          <p:cNvPr id="112656" name="Rectangle 16"/>
          <p:cNvSpPr>
            <a:spLocks noChangeArrowheads="1"/>
          </p:cNvSpPr>
          <p:nvPr/>
        </p:nvSpPr>
        <p:spPr bwMode="auto">
          <a:xfrm>
            <a:off x="1627070" y="5335604"/>
            <a:ext cx="896211" cy="284998"/>
          </a:xfrm>
          <a:prstGeom prst="rect">
            <a:avLst/>
          </a:prstGeom>
          <a:noFill/>
          <a:ln w="12700">
            <a:noFill/>
            <a:miter lim="800000"/>
            <a:headEnd/>
            <a:tailEnd/>
          </a:ln>
          <a:effectLst/>
        </p:spPr>
        <p:txBody>
          <a:bodyPr lIns="89162" tIns="44581" rIns="89162" bIns="44581">
            <a:spAutoFit/>
          </a:bodyPr>
          <a:lstStyle/>
          <a:p>
            <a:pPr algn="r" defTabSz="799031"/>
            <a:r>
              <a:rPr lang="en-US" sz="1200" dirty="0"/>
              <a:t>($0.08)</a:t>
            </a:r>
          </a:p>
        </p:txBody>
      </p:sp>
      <p:sp>
        <p:nvSpPr>
          <p:cNvPr id="112657" name="Rectangle 17"/>
          <p:cNvSpPr>
            <a:spLocks noChangeArrowheads="1"/>
          </p:cNvSpPr>
          <p:nvPr/>
        </p:nvSpPr>
        <p:spPr bwMode="auto">
          <a:xfrm>
            <a:off x="2574541" y="5651268"/>
            <a:ext cx="540703" cy="284998"/>
          </a:xfrm>
          <a:prstGeom prst="rect">
            <a:avLst/>
          </a:prstGeom>
          <a:noFill/>
          <a:ln w="12700">
            <a:noFill/>
            <a:miter lim="800000"/>
            <a:headEnd/>
            <a:tailEnd/>
          </a:ln>
          <a:effectLst/>
        </p:spPr>
        <p:txBody>
          <a:bodyPr lIns="89162" tIns="44581" rIns="89162" bIns="44581">
            <a:spAutoFit/>
          </a:bodyPr>
          <a:lstStyle/>
          <a:p>
            <a:pPr defTabSz="799031"/>
            <a:r>
              <a:rPr lang="en-US" sz="1200" dirty="0"/>
              <a:t>0.2</a:t>
            </a:r>
          </a:p>
        </p:txBody>
      </p:sp>
      <p:sp>
        <p:nvSpPr>
          <p:cNvPr id="112658" name="Line 18"/>
          <p:cNvSpPr>
            <a:spLocks noChangeShapeType="1"/>
          </p:cNvSpPr>
          <p:nvPr/>
        </p:nvSpPr>
        <p:spPr bwMode="auto">
          <a:xfrm>
            <a:off x="3351698" y="5481711"/>
            <a:ext cx="0" cy="115442"/>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59" name="Line 19"/>
          <p:cNvSpPr>
            <a:spLocks noChangeShapeType="1"/>
          </p:cNvSpPr>
          <p:nvPr/>
        </p:nvSpPr>
        <p:spPr bwMode="auto">
          <a:xfrm>
            <a:off x="3933739" y="5481711"/>
            <a:ext cx="0" cy="115442"/>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60" name="Line 20"/>
          <p:cNvSpPr>
            <a:spLocks noChangeShapeType="1"/>
          </p:cNvSpPr>
          <p:nvPr/>
        </p:nvSpPr>
        <p:spPr bwMode="auto">
          <a:xfrm>
            <a:off x="4529009" y="5488926"/>
            <a:ext cx="0" cy="115442"/>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61" name="Line 21"/>
          <p:cNvSpPr>
            <a:spLocks noChangeShapeType="1"/>
          </p:cNvSpPr>
          <p:nvPr/>
        </p:nvSpPr>
        <p:spPr bwMode="auto">
          <a:xfrm>
            <a:off x="5117664" y="5481711"/>
            <a:ext cx="0" cy="115442"/>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62" name="Line 22"/>
          <p:cNvSpPr>
            <a:spLocks noChangeShapeType="1"/>
          </p:cNvSpPr>
          <p:nvPr/>
        </p:nvSpPr>
        <p:spPr bwMode="auto">
          <a:xfrm>
            <a:off x="5712934" y="5488926"/>
            <a:ext cx="0" cy="115442"/>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63" name="Line 23"/>
          <p:cNvSpPr>
            <a:spLocks noChangeShapeType="1"/>
          </p:cNvSpPr>
          <p:nvPr/>
        </p:nvSpPr>
        <p:spPr bwMode="auto">
          <a:xfrm>
            <a:off x="6294975" y="5488926"/>
            <a:ext cx="0" cy="115442"/>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64" name="Rectangle 24"/>
          <p:cNvSpPr>
            <a:spLocks noChangeArrowheads="1"/>
          </p:cNvSpPr>
          <p:nvPr/>
        </p:nvSpPr>
        <p:spPr bwMode="auto">
          <a:xfrm>
            <a:off x="3143354" y="5651268"/>
            <a:ext cx="540703" cy="284998"/>
          </a:xfrm>
          <a:prstGeom prst="rect">
            <a:avLst/>
          </a:prstGeom>
          <a:noFill/>
          <a:ln w="12700">
            <a:noFill/>
            <a:miter lim="800000"/>
            <a:headEnd/>
            <a:tailEnd/>
          </a:ln>
          <a:effectLst/>
        </p:spPr>
        <p:txBody>
          <a:bodyPr lIns="89162" tIns="44581" rIns="89162" bIns="44581">
            <a:spAutoFit/>
          </a:bodyPr>
          <a:lstStyle/>
          <a:p>
            <a:pPr defTabSz="799031"/>
            <a:r>
              <a:rPr lang="en-US" sz="1200" dirty="0"/>
              <a:t>0.28</a:t>
            </a:r>
          </a:p>
        </p:txBody>
      </p:sp>
      <p:sp>
        <p:nvSpPr>
          <p:cNvPr id="112665" name="Rectangle 25"/>
          <p:cNvSpPr>
            <a:spLocks noChangeArrowheads="1"/>
          </p:cNvSpPr>
          <p:nvPr/>
        </p:nvSpPr>
        <p:spPr bwMode="auto">
          <a:xfrm>
            <a:off x="3725395" y="5651268"/>
            <a:ext cx="540703" cy="284998"/>
          </a:xfrm>
          <a:prstGeom prst="rect">
            <a:avLst/>
          </a:prstGeom>
          <a:noFill/>
          <a:ln w="12700">
            <a:noFill/>
            <a:miter lim="800000"/>
            <a:headEnd/>
            <a:tailEnd/>
          </a:ln>
          <a:effectLst/>
        </p:spPr>
        <p:txBody>
          <a:bodyPr lIns="89162" tIns="44581" rIns="89162" bIns="44581">
            <a:spAutoFit/>
          </a:bodyPr>
          <a:lstStyle/>
          <a:p>
            <a:pPr defTabSz="799031"/>
            <a:r>
              <a:rPr lang="en-US" sz="1200" dirty="0"/>
              <a:t>0.36</a:t>
            </a:r>
          </a:p>
        </p:txBody>
      </p:sp>
      <p:sp>
        <p:nvSpPr>
          <p:cNvPr id="112666" name="Rectangle 26"/>
          <p:cNvSpPr>
            <a:spLocks noChangeArrowheads="1"/>
          </p:cNvSpPr>
          <p:nvPr/>
        </p:nvSpPr>
        <p:spPr bwMode="auto">
          <a:xfrm>
            <a:off x="4320664" y="5651268"/>
            <a:ext cx="540703" cy="284998"/>
          </a:xfrm>
          <a:prstGeom prst="rect">
            <a:avLst/>
          </a:prstGeom>
          <a:noFill/>
          <a:ln w="12700">
            <a:noFill/>
            <a:miter lim="800000"/>
            <a:headEnd/>
            <a:tailEnd/>
          </a:ln>
          <a:effectLst/>
        </p:spPr>
        <p:txBody>
          <a:bodyPr lIns="89162" tIns="44581" rIns="89162" bIns="44581">
            <a:spAutoFit/>
          </a:bodyPr>
          <a:lstStyle/>
          <a:p>
            <a:pPr defTabSz="799031"/>
            <a:r>
              <a:rPr lang="en-US" sz="1200" dirty="0"/>
              <a:t>0.44</a:t>
            </a:r>
          </a:p>
        </p:txBody>
      </p:sp>
      <p:sp>
        <p:nvSpPr>
          <p:cNvPr id="112667" name="Rectangle 27"/>
          <p:cNvSpPr>
            <a:spLocks noChangeArrowheads="1"/>
          </p:cNvSpPr>
          <p:nvPr/>
        </p:nvSpPr>
        <p:spPr bwMode="auto">
          <a:xfrm>
            <a:off x="4915934" y="5651268"/>
            <a:ext cx="540703" cy="284998"/>
          </a:xfrm>
          <a:prstGeom prst="rect">
            <a:avLst/>
          </a:prstGeom>
          <a:noFill/>
          <a:ln w="12700">
            <a:noFill/>
            <a:miter lim="800000"/>
            <a:headEnd/>
            <a:tailEnd/>
          </a:ln>
          <a:effectLst/>
        </p:spPr>
        <p:txBody>
          <a:bodyPr lIns="89162" tIns="44581" rIns="89162" bIns="44581">
            <a:spAutoFit/>
          </a:bodyPr>
          <a:lstStyle/>
          <a:p>
            <a:pPr defTabSz="799031"/>
            <a:r>
              <a:rPr lang="en-US" sz="1200" dirty="0"/>
              <a:t>0.52</a:t>
            </a:r>
          </a:p>
        </p:txBody>
      </p:sp>
      <p:sp>
        <p:nvSpPr>
          <p:cNvPr id="112668" name="Rectangle 28"/>
          <p:cNvSpPr>
            <a:spLocks noChangeArrowheads="1"/>
          </p:cNvSpPr>
          <p:nvPr/>
        </p:nvSpPr>
        <p:spPr bwMode="auto">
          <a:xfrm>
            <a:off x="5524431" y="5651268"/>
            <a:ext cx="540703" cy="284998"/>
          </a:xfrm>
          <a:prstGeom prst="rect">
            <a:avLst/>
          </a:prstGeom>
          <a:noFill/>
          <a:ln w="12700">
            <a:noFill/>
            <a:miter lim="800000"/>
            <a:headEnd/>
            <a:tailEnd/>
          </a:ln>
          <a:effectLst/>
        </p:spPr>
        <p:txBody>
          <a:bodyPr lIns="89162" tIns="44581" rIns="89162" bIns="44581">
            <a:spAutoFit/>
          </a:bodyPr>
          <a:lstStyle/>
          <a:p>
            <a:pPr defTabSz="799031"/>
            <a:r>
              <a:rPr lang="en-US" sz="1200" dirty="0"/>
              <a:t>0.6</a:t>
            </a:r>
          </a:p>
        </p:txBody>
      </p:sp>
      <p:sp>
        <p:nvSpPr>
          <p:cNvPr id="112669" name="Rectangle 29"/>
          <p:cNvSpPr>
            <a:spLocks noChangeArrowheads="1"/>
          </p:cNvSpPr>
          <p:nvPr/>
        </p:nvSpPr>
        <p:spPr bwMode="auto">
          <a:xfrm>
            <a:off x="6080016" y="5651268"/>
            <a:ext cx="540703" cy="284998"/>
          </a:xfrm>
          <a:prstGeom prst="rect">
            <a:avLst/>
          </a:prstGeom>
          <a:noFill/>
          <a:ln w="12700">
            <a:noFill/>
            <a:miter lim="800000"/>
            <a:headEnd/>
            <a:tailEnd/>
          </a:ln>
          <a:effectLst/>
        </p:spPr>
        <p:txBody>
          <a:bodyPr lIns="89162" tIns="44581" rIns="89162" bIns="44581">
            <a:spAutoFit/>
          </a:bodyPr>
          <a:lstStyle/>
          <a:p>
            <a:pPr defTabSz="799031"/>
            <a:r>
              <a:rPr lang="en-US" sz="1200" dirty="0"/>
              <a:t>0.68</a:t>
            </a:r>
          </a:p>
        </p:txBody>
      </p:sp>
      <p:sp>
        <p:nvSpPr>
          <p:cNvPr id="112670" name="Line 30"/>
          <p:cNvSpPr>
            <a:spLocks noChangeShapeType="1"/>
          </p:cNvSpPr>
          <p:nvPr/>
        </p:nvSpPr>
        <p:spPr bwMode="auto">
          <a:xfrm flipH="1">
            <a:off x="2503439" y="5196712"/>
            <a:ext cx="13228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71" name="Line 31"/>
          <p:cNvSpPr>
            <a:spLocks noChangeShapeType="1"/>
          </p:cNvSpPr>
          <p:nvPr/>
        </p:nvSpPr>
        <p:spPr bwMode="auto">
          <a:xfrm flipH="1">
            <a:off x="2490211" y="4908106"/>
            <a:ext cx="13228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72" name="Line 32"/>
          <p:cNvSpPr>
            <a:spLocks noChangeShapeType="1"/>
          </p:cNvSpPr>
          <p:nvPr/>
        </p:nvSpPr>
        <p:spPr bwMode="auto">
          <a:xfrm flipH="1">
            <a:off x="2503439" y="4619500"/>
            <a:ext cx="13228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73" name="Line 33"/>
          <p:cNvSpPr>
            <a:spLocks noChangeShapeType="1"/>
          </p:cNvSpPr>
          <p:nvPr/>
        </p:nvSpPr>
        <p:spPr bwMode="auto">
          <a:xfrm flipH="1">
            <a:off x="2490211" y="4330894"/>
            <a:ext cx="13228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74" name="Line 34"/>
          <p:cNvSpPr>
            <a:spLocks noChangeShapeType="1"/>
          </p:cNvSpPr>
          <p:nvPr/>
        </p:nvSpPr>
        <p:spPr bwMode="auto">
          <a:xfrm flipH="1">
            <a:off x="2503439" y="4056719"/>
            <a:ext cx="13228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75" name="Line 35"/>
          <p:cNvSpPr>
            <a:spLocks noChangeShapeType="1"/>
          </p:cNvSpPr>
          <p:nvPr/>
        </p:nvSpPr>
        <p:spPr bwMode="auto">
          <a:xfrm flipH="1">
            <a:off x="2490211" y="3768113"/>
            <a:ext cx="13228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76" name="Line 36"/>
          <p:cNvSpPr>
            <a:spLocks noChangeShapeType="1"/>
          </p:cNvSpPr>
          <p:nvPr/>
        </p:nvSpPr>
        <p:spPr bwMode="auto">
          <a:xfrm flipH="1">
            <a:off x="2503439" y="3479507"/>
            <a:ext cx="13228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77" name="Line 37"/>
          <p:cNvSpPr>
            <a:spLocks noChangeShapeType="1"/>
          </p:cNvSpPr>
          <p:nvPr/>
        </p:nvSpPr>
        <p:spPr bwMode="auto">
          <a:xfrm flipH="1">
            <a:off x="2490211" y="3190901"/>
            <a:ext cx="13228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78" name="Line 38"/>
          <p:cNvSpPr>
            <a:spLocks noChangeShapeType="1"/>
          </p:cNvSpPr>
          <p:nvPr/>
        </p:nvSpPr>
        <p:spPr bwMode="auto">
          <a:xfrm flipH="1">
            <a:off x="2503439" y="2916725"/>
            <a:ext cx="13228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79" name="Line 39"/>
          <p:cNvSpPr>
            <a:spLocks noChangeShapeType="1"/>
          </p:cNvSpPr>
          <p:nvPr/>
        </p:nvSpPr>
        <p:spPr bwMode="auto">
          <a:xfrm flipH="1">
            <a:off x="2490211" y="2628119"/>
            <a:ext cx="13228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80" name="Line 40"/>
          <p:cNvSpPr>
            <a:spLocks noChangeShapeType="1"/>
          </p:cNvSpPr>
          <p:nvPr/>
        </p:nvSpPr>
        <p:spPr bwMode="auto">
          <a:xfrm flipH="1">
            <a:off x="2503439" y="2339513"/>
            <a:ext cx="13228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81" name="Line 41"/>
          <p:cNvSpPr>
            <a:spLocks noChangeShapeType="1"/>
          </p:cNvSpPr>
          <p:nvPr/>
        </p:nvSpPr>
        <p:spPr bwMode="auto">
          <a:xfrm flipH="1">
            <a:off x="2490211" y="2050907"/>
            <a:ext cx="13228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82" name="Line 42"/>
          <p:cNvSpPr>
            <a:spLocks noChangeShapeType="1"/>
          </p:cNvSpPr>
          <p:nvPr/>
        </p:nvSpPr>
        <p:spPr bwMode="auto">
          <a:xfrm flipH="1">
            <a:off x="2503439" y="1776731"/>
            <a:ext cx="132282"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12683" name="Line 43"/>
          <p:cNvSpPr>
            <a:spLocks noChangeShapeType="1"/>
          </p:cNvSpPr>
          <p:nvPr/>
        </p:nvSpPr>
        <p:spPr bwMode="auto">
          <a:xfrm>
            <a:off x="2634068" y="3198116"/>
            <a:ext cx="3710513" cy="0"/>
          </a:xfrm>
          <a:prstGeom prst="line">
            <a:avLst/>
          </a:prstGeom>
          <a:noFill/>
          <a:ln w="12700">
            <a:solidFill>
              <a:srgbClr val="004635"/>
            </a:solidFill>
            <a:round/>
            <a:headEnd/>
            <a:tailEnd/>
          </a:ln>
          <a:effectLst/>
        </p:spPr>
        <p:txBody>
          <a:bodyPr wrap="none" lIns="98764" tIns="49382" rIns="98764" bIns="49382" anchor="ctr"/>
          <a:lstStyle/>
          <a:p>
            <a:endParaRPr lang="en-US"/>
          </a:p>
        </p:txBody>
      </p:sp>
      <p:sp>
        <p:nvSpPr>
          <p:cNvPr id="112684" name="Rectangle 44"/>
          <p:cNvSpPr>
            <a:spLocks noChangeArrowheads="1"/>
          </p:cNvSpPr>
          <p:nvPr/>
        </p:nvSpPr>
        <p:spPr bwMode="auto">
          <a:xfrm>
            <a:off x="2812649" y="2402646"/>
            <a:ext cx="896211" cy="284998"/>
          </a:xfrm>
          <a:prstGeom prst="rect">
            <a:avLst/>
          </a:prstGeom>
          <a:noFill/>
          <a:ln w="12700">
            <a:noFill/>
            <a:miter lim="800000"/>
            <a:headEnd/>
            <a:tailEnd/>
          </a:ln>
          <a:effectLst/>
        </p:spPr>
        <p:txBody>
          <a:bodyPr lIns="89162" tIns="44581" rIns="89162" bIns="44581">
            <a:spAutoFit/>
          </a:bodyPr>
          <a:lstStyle/>
          <a:p>
            <a:pPr defTabSz="799031"/>
            <a:r>
              <a:rPr lang="en-US" sz="1200" dirty="0"/>
              <a:t>IRR = 1/4</a:t>
            </a:r>
          </a:p>
        </p:txBody>
      </p:sp>
      <p:sp>
        <p:nvSpPr>
          <p:cNvPr id="112685" name="Rectangle 45"/>
          <p:cNvSpPr>
            <a:spLocks noChangeArrowheads="1"/>
          </p:cNvSpPr>
          <p:nvPr/>
        </p:nvSpPr>
        <p:spPr bwMode="auto">
          <a:xfrm>
            <a:off x="3189653" y="3679727"/>
            <a:ext cx="896211" cy="284998"/>
          </a:xfrm>
          <a:prstGeom prst="rect">
            <a:avLst/>
          </a:prstGeom>
          <a:noFill/>
          <a:ln w="12700">
            <a:noFill/>
            <a:miter lim="800000"/>
            <a:headEnd/>
            <a:tailEnd/>
          </a:ln>
          <a:effectLst/>
        </p:spPr>
        <p:txBody>
          <a:bodyPr lIns="89162" tIns="44581" rIns="89162" bIns="44581">
            <a:spAutoFit/>
          </a:bodyPr>
          <a:lstStyle/>
          <a:p>
            <a:pPr defTabSz="799031"/>
            <a:r>
              <a:rPr lang="en-US" sz="1200" dirty="0"/>
              <a:t>IRR = 1/3</a:t>
            </a:r>
          </a:p>
        </p:txBody>
      </p:sp>
      <p:sp>
        <p:nvSpPr>
          <p:cNvPr id="112686" name="Rectangle 46"/>
          <p:cNvSpPr>
            <a:spLocks noChangeArrowheads="1"/>
          </p:cNvSpPr>
          <p:nvPr/>
        </p:nvSpPr>
        <p:spPr bwMode="auto">
          <a:xfrm>
            <a:off x="4624914" y="3997194"/>
            <a:ext cx="896211" cy="284998"/>
          </a:xfrm>
          <a:prstGeom prst="rect">
            <a:avLst/>
          </a:prstGeom>
          <a:noFill/>
          <a:ln w="12700">
            <a:noFill/>
            <a:miter lim="800000"/>
            <a:headEnd/>
            <a:tailEnd/>
          </a:ln>
          <a:effectLst/>
        </p:spPr>
        <p:txBody>
          <a:bodyPr lIns="89162" tIns="44581" rIns="89162" bIns="44581">
            <a:spAutoFit/>
          </a:bodyPr>
          <a:lstStyle/>
          <a:p>
            <a:pPr defTabSz="799031"/>
            <a:r>
              <a:rPr lang="en-US" sz="1200" dirty="0"/>
              <a:t>IRR = 3/7</a:t>
            </a:r>
          </a:p>
        </p:txBody>
      </p:sp>
      <p:sp>
        <p:nvSpPr>
          <p:cNvPr id="112687" name="Rectangle 47"/>
          <p:cNvSpPr>
            <a:spLocks noChangeArrowheads="1"/>
          </p:cNvSpPr>
          <p:nvPr/>
        </p:nvSpPr>
        <p:spPr bwMode="auto">
          <a:xfrm>
            <a:off x="5094515" y="3672512"/>
            <a:ext cx="896211" cy="284998"/>
          </a:xfrm>
          <a:prstGeom prst="rect">
            <a:avLst/>
          </a:prstGeom>
          <a:noFill/>
          <a:ln w="12700">
            <a:noFill/>
            <a:miter lim="800000"/>
            <a:headEnd/>
            <a:tailEnd/>
          </a:ln>
          <a:effectLst/>
        </p:spPr>
        <p:txBody>
          <a:bodyPr lIns="89162" tIns="44581" rIns="89162" bIns="44581">
            <a:spAutoFit/>
          </a:bodyPr>
          <a:lstStyle/>
          <a:p>
            <a:pPr defTabSz="799031"/>
            <a:r>
              <a:rPr lang="en-US" sz="1200" dirty="0"/>
              <a:t>IRR = 2/3</a:t>
            </a:r>
          </a:p>
        </p:txBody>
      </p:sp>
      <p:sp>
        <p:nvSpPr>
          <p:cNvPr id="112688" name="Line 48"/>
          <p:cNvSpPr>
            <a:spLocks noChangeShapeType="1"/>
          </p:cNvSpPr>
          <p:nvPr/>
        </p:nvSpPr>
        <p:spPr bwMode="auto">
          <a:xfrm flipH="1" flipV="1">
            <a:off x="2925089" y="2656980"/>
            <a:ext cx="152124" cy="497845"/>
          </a:xfrm>
          <a:prstGeom prst="line">
            <a:avLst/>
          </a:prstGeom>
          <a:noFill/>
          <a:ln w="12700">
            <a:solidFill>
              <a:schemeClr val="tx1"/>
            </a:solidFill>
            <a:round/>
            <a:headEnd type="triangle" w="med" len="med"/>
            <a:tailEnd/>
          </a:ln>
          <a:effectLst/>
        </p:spPr>
        <p:txBody>
          <a:bodyPr wrap="none" lIns="98764" tIns="49382" rIns="98764" bIns="49382" anchor="ctr"/>
          <a:lstStyle/>
          <a:p>
            <a:endParaRPr lang="en-US"/>
          </a:p>
        </p:txBody>
      </p:sp>
      <p:sp>
        <p:nvSpPr>
          <p:cNvPr id="112689" name="Line 49"/>
          <p:cNvSpPr>
            <a:spLocks noChangeShapeType="1"/>
          </p:cNvSpPr>
          <p:nvPr/>
        </p:nvSpPr>
        <p:spPr bwMode="auto">
          <a:xfrm flipH="1">
            <a:off x="3447603" y="3270267"/>
            <a:ext cx="198423" cy="389618"/>
          </a:xfrm>
          <a:prstGeom prst="line">
            <a:avLst/>
          </a:prstGeom>
          <a:noFill/>
          <a:ln w="12700">
            <a:solidFill>
              <a:schemeClr val="tx1"/>
            </a:solidFill>
            <a:round/>
            <a:headEnd type="triangle" w="med" len="med"/>
            <a:tailEnd/>
          </a:ln>
          <a:effectLst/>
        </p:spPr>
        <p:txBody>
          <a:bodyPr wrap="none" lIns="98764" tIns="49382" rIns="98764" bIns="49382" anchor="ctr"/>
          <a:lstStyle/>
          <a:p>
            <a:endParaRPr lang="en-US"/>
          </a:p>
        </p:txBody>
      </p:sp>
      <p:sp>
        <p:nvSpPr>
          <p:cNvPr id="112690" name="Line 50"/>
          <p:cNvSpPr>
            <a:spLocks noChangeShapeType="1"/>
          </p:cNvSpPr>
          <p:nvPr/>
        </p:nvSpPr>
        <p:spPr bwMode="auto">
          <a:xfrm>
            <a:off x="4710897" y="3263052"/>
            <a:ext cx="178581" cy="721515"/>
          </a:xfrm>
          <a:prstGeom prst="line">
            <a:avLst/>
          </a:prstGeom>
          <a:noFill/>
          <a:ln w="12700">
            <a:solidFill>
              <a:schemeClr val="tx1"/>
            </a:solidFill>
            <a:round/>
            <a:headEnd type="triangle" w="med" len="med"/>
            <a:tailEnd/>
          </a:ln>
          <a:effectLst/>
        </p:spPr>
        <p:txBody>
          <a:bodyPr wrap="none" lIns="98764" tIns="49382" rIns="98764" bIns="49382" anchor="ctr"/>
          <a:lstStyle/>
          <a:p>
            <a:endParaRPr lang="en-US"/>
          </a:p>
        </p:txBody>
      </p:sp>
      <p:sp>
        <p:nvSpPr>
          <p:cNvPr id="112691" name="Line 51"/>
          <p:cNvSpPr>
            <a:spLocks noChangeShapeType="1"/>
          </p:cNvSpPr>
          <p:nvPr/>
        </p:nvSpPr>
        <p:spPr bwMode="auto">
          <a:xfrm flipH="1">
            <a:off x="5689784" y="3291913"/>
            <a:ext cx="310863" cy="367973"/>
          </a:xfrm>
          <a:prstGeom prst="line">
            <a:avLst/>
          </a:prstGeom>
          <a:noFill/>
          <a:ln w="12700">
            <a:solidFill>
              <a:schemeClr val="tx1"/>
            </a:solidFill>
            <a:round/>
            <a:headEnd type="triangle" w="med" len="med"/>
            <a:tailEnd/>
          </a:ln>
          <a:effectLst/>
        </p:spPr>
        <p:txBody>
          <a:bodyPr wrap="none" lIns="98764" tIns="49382" rIns="98764" bIns="49382" anchor="ctr"/>
          <a:lstStyle/>
          <a:p>
            <a:endParaRPr lang="en-US"/>
          </a:p>
        </p:txBody>
      </p:sp>
      <p:pic>
        <p:nvPicPr>
          <p:cNvPr id="112692" name="Picture 52"/>
          <p:cNvPicPr>
            <a:picLocks noChangeArrowheads="1"/>
          </p:cNvPicPr>
          <p:nvPr/>
        </p:nvPicPr>
        <p:blipFill>
          <a:blip r:embed="rId2" cstate="print"/>
          <a:srcRect/>
          <a:stretch>
            <a:fillRect/>
          </a:stretch>
        </p:blipFill>
        <p:spPr bwMode="auto">
          <a:xfrm>
            <a:off x="2787845" y="1971540"/>
            <a:ext cx="3531932" cy="3290108"/>
          </a:xfrm>
          <a:prstGeom prst="rect">
            <a:avLst/>
          </a:prstGeom>
          <a:noFill/>
          <a:ln w="12700">
            <a:noFill/>
            <a:miter lim="800000"/>
            <a:headEnd/>
            <a:tailEnd/>
          </a:ln>
          <a:effectLst/>
        </p:spPr>
      </p:pic>
      <p:sp>
        <p:nvSpPr>
          <p:cNvPr id="112693" name="Rectangle 53"/>
          <p:cNvSpPr>
            <a:spLocks noChangeArrowheads="1"/>
          </p:cNvSpPr>
          <p:nvPr/>
        </p:nvSpPr>
        <p:spPr bwMode="auto">
          <a:xfrm>
            <a:off x="2653910" y="5873133"/>
            <a:ext cx="3796496" cy="284998"/>
          </a:xfrm>
          <a:prstGeom prst="rect">
            <a:avLst/>
          </a:prstGeom>
          <a:noFill/>
          <a:ln w="12700">
            <a:noFill/>
            <a:miter lim="800000"/>
            <a:headEnd/>
            <a:tailEnd/>
          </a:ln>
          <a:effectLst/>
        </p:spPr>
        <p:txBody>
          <a:bodyPr lIns="89162" tIns="44581" rIns="89162" bIns="44581">
            <a:spAutoFit/>
          </a:bodyPr>
          <a:lstStyle/>
          <a:p>
            <a:pPr algn="ctr" defTabSz="799031"/>
            <a:r>
              <a:rPr lang="en-US" sz="1200" dirty="0"/>
              <a:t>Discount rate</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815975" y="1793875"/>
            <a:ext cx="8020050" cy="4530725"/>
          </a:xfrm>
        </p:spPr>
        <p:txBody>
          <a:bodyPr/>
          <a:lstStyle/>
          <a:p>
            <a:r>
              <a:rPr lang="en-US" sz="2800"/>
              <a:t>When the cash flows change sign more than once, there is more than one IRR</a:t>
            </a:r>
          </a:p>
          <a:p>
            <a:r>
              <a:rPr lang="en-US" sz="2800"/>
              <a:t>When you solve for IRR you are solving for the root of an equation and when you cross the x-axis more than once, there will be more than one return that solves the equation</a:t>
            </a:r>
          </a:p>
          <a:p>
            <a:r>
              <a:rPr lang="en-US" sz="2800"/>
              <a:t>If you have more than one IRR, which one do you use to make your decision?</a:t>
            </a:r>
          </a:p>
        </p:txBody>
      </p:sp>
      <p:sp>
        <p:nvSpPr>
          <p:cNvPr id="6" name="Slide Number Placeholder 5"/>
          <p:cNvSpPr>
            <a:spLocks noGrp="1"/>
          </p:cNvSpPr>
          <p:nvPr>
            <p:ph type="sldNum" sz="quarter" idx="12"/>
          </p:nvPr>
        </p:nvSpPr>
        <p:spPr/>
        <p:txBody>
          <a:bodyPr/>
          <a:lstStyle/>
          <a:p>
            <a:fld id="{0BBA2018-C9E8-4D0D-991F-360EAF7A9C65}" type="slidenum">
              <a:rPr lang="en-US"/>
              <a:pPr/>
              <a:t>17</a:t>
            </a:fld>
            <a:endParaRPr lang="en-US"/>
          </a:p>
        </p:txBody>
      </p:sp>
      <p:sp>
        <p:nvSpPr>
          <p:cNvPr id="49154" name="Rectangle 2"/>
          <p:cNvSpPr>
            <a:spLocks noGrp="1" noChangeArrowheads="1"/>
          </p:cNvSpPr>
          <p:nvPr>
            <p:ph type="title"/>
          </p:nvPr>
        </p:nvSpPr>
        <p:spPr/>
        <p:txBody>
          <a:bodyPr>
            <a:normAutofit fontScale="90000"/>
          </a:bodyPr>
          <a:lstStyle/>
          <a:p>
            <a:r>
              <a:rPr lang="en-US"/>
              <a:t>IRR and Non-conventional Cash Flows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 calcmode="lin" valueType="num">
                                      <p:cBhvr additive="base">
                                        <p:cTn id="7" dur="500" fill="hold"/>
                                        <p:tgtEl>
                                          <p:spTgt spid="491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915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915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9155">
                                            <p:txEl>
                                              <p:pRg st="1" end="1"/>
                                            </p:txEl>
                                          </p:spTgt>
                                        </p:tgtEl>
                                        <p:attrNameLst>
                                          <p:attrName>style.visibility</p:attrName>
                                        </p:attrNameLst>
                                      </p:cBhvr>
                                      <p:to>
                                        <p:strVal val="visible"/>
                                      </p:to>
                                    </p:set>
                                    <p:anim calcmode="lin" valueType="num">
                                      <p:cBhvr additive="base">
                                        <p:cTn id="13" dur="500" fill="hold"/>
                                        <p:tgtEl>
                                          <p:spTgt spid="4915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915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915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9155">
                                            <p:txEl>
                                              <p:pRg st="2" end="2"/>
                                            </p:txEl>
                                          </p:spTgt>
                                        </p:tgtEl>
                                        <p:attrNameLst>
                                          <p:attrName>style.visibility</p:attrName>
                                        </p:attrNameLst>
                                      </p:cBhvr>
                                      <p:to>
                                        <p:strVal val="visible"/>
                                      </p:to>
                                    </p:set>
                                    <p:anim calcmode="lin" valueType="num">
                                      <p:cBhvr additive="base">
                                        <p:cTn id="19" dur="500" fill="hold"/>
                                        <p:tgtEl>
                                          <p:spTgt spid="4915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915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9155">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a:xfrm>
            <a:off x="815975" y="1717675"/>
            <a:ext cx="8020050" cy="4530725"/>
          </a:xfrm>
        </p:spPr>
        <p:txBody>
          <a:bodyPr/>
          <a:lstStyle/>
          <a:p>
            <a:r>
              <a:rPr lang="en-US" sz="2800"/>
              <a:t>Suppose an investment will cost $90,000 initially and will generate the following cash flows:</a:t>
            </a:r>
          </a:p>
          <a:p>
            <a:pPr lvl="1"/>
            <a:r>
              <a:rPr lang="en-US" sz="2400"/>
              <a:t>Year 1: 132,000</a:t>
            </a:r>
          </a:p>
          <a:p>
            <a:pPr lvl="1"/>
            <a:r>
              <a:rPr lang="en-US" sz="2400"/>
              <a:t>Year 2: 100,000</a:t>
            </a:r>
          </a:p>
          <a:p>
            <a:pPr lvl="1"/>
            <a:r>
              <a:rPr lang="en-US" sz="2400"/>
              <a:t>Year 3: -150,000</a:t>
            </a:r>
          </a:p>
          <a:p>
            <a:r>
              <a:rPr lang="en-US" sz="2800"/>
              <a:t>The required return is 15%.</a:t>
            </a:r>
          </a:p>
          <a:p>
            <a:r>
              <a:rPr lang="en-US" sz="2800"/>
              <a:t>Should we accept or reject the project?</a:t>
            </a:r>
          </a:p>
        </p:txBody>
      </p:sp>
      <p:sp>
        <p:nvSpPr>
          <p:cNvPr id="6" name="Slide Number Placeholder 5"/>
          <p:cNvSpPr>
            <a:spLocks noGrp="1"/>
          </p:cNvSpPr>
          <p:nvPr>
            <p:ph type="sldNum" sz="quarter" idx="12"/>
          </p:nvPr>
        </p:nvSpPr>
        <p:spPr/>
        <p:txBody>
          <a:bodyPr/>
          <a:lstStyle/>
          <a:p>
            <a:fld id="{40667A95-816F-4D5D-B0F7-926F46A93399}" type="slidenum">
              <a:rPr lang="en-US"/>
              <a:pPr/>
              <a:t>18</a:t>
            </a:fld>
            <a:endParaRPr lang="en-US"/>
          </a:p>
        </p:txBody>
      </p:sp>
      <p:sp>
        <p:nvSpPr>
          <p:cNvPr id="50178" name="Rectangle 2"/>
          <p:cNvSpPr>
            <a:spLocks noGrp="1" noChangeArrowheads="1"/>
          </p:cNvSpPr>
          <p:nvPr>
            <p:ph type="title"/>
          </p:nvPr>
        </p:nvSpPr>
        <p:spPr>
          <a:xfrm>
            <a:off x="609600" y="152400"/>
            <a:ext cx="8534400" cy="914400"/>
          </a:xfrm>
        </p:spPr>
        <p:txBody>
          <a:bodyPr>
            <a:normAutofit fontScale="90000"/>
          </a:bodyPr>
          <a:lstStyle/>
          <a:p>
            <a:r>
              <a:rPr lang="en-US"/>
              <a:t>Another Example – Non-conventional Cash Flows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a:xfrm>
            <a:off x="815975" y="1870075"/>
            <a:ext cx="8020050" cy="4530725"/>
          </a:xfrm>
        </p:spPr>
        <p:txBody>
          <a:bodyPr/>
          <a:lstStyle/>
          <a:p>
            <a:r>
              <a:rPr lang="en-US" sz="2800"/>
              <a:t>Definition: IRR is the return that makes the NPV = 0</a:t>
            </a:r>
          </a:p>
          <a:p>
            <a:r>
              <a:rPr lang="en-US" sz="2800"/>
              <a:t>Decision Rule: </a:t>
            </a:r>
            <a:r>
              <a:rPr lang="en-US" sz="2800" b="1" i="1"/>
              <a:t>Accept the project if the IRR is greater than the required return</a:t>
            </a:r>
            <a:endParaRPr lang="en-US" sz="2800"/>
          </a:p>
        </p:txBody>
      </p:sp>
      <p:sp>
        <p:nvSpPr>
          <p:cNvPr id="6" name="Slide Number Placeholder 5"/>
          <p:cNvSpPr>
            <a:spLocks noGrp="1"/>
          </p:cNvSpPr>
          <p:nvPr>
            <p:ph type="sldNum" sz="quarter" idx="12"/>
          </p:nvPr>
        </p:nvSpPr>
        <p:spPr/>
        <p:txBody>
          <a:bodyPr/>
          <a:lstStyle/>
          <a:p>
            <a:fld id="{E947BFAD-FD8E-4654-AEFB-1B3FEF1886BF}" type="slidenum">
              <a:rPr lang="en-US"/>
              <a:pPr/>
              <a:t>1</a:t>
            </a:fld>
            <a:endParaRPr lang="en-US"/>
          </a:p>
        </p:txBody>
      </p:sp>
      <p:sp>
        <p:nvSpPr>
          <p:cNvPr id="35842" name="Rectangle 2"/>
          <p:cNvSpPr>
            <a:spLocks noGrp="1" noChangeArrowheads="1"/>
          </p:cNvSpPr>
          <p:nvPr>
            <p:ph type="title"/>
          </p:nvPr>
        </p:nvSpPr>
        <p:spPr/>
        <p:txBody>
          <a:bodyPr>
            <a:normAutofit fontScale="90000"/>
          </a:bodyPr>
          <a:lstStyle/>
          <a:p>
            <a:r>
              <a:rPr lang="en-US"/>
              <a:t>IRR – Definition and Decision Rule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t>NPV Profile</a:t>
            </a:r>
          </a:p>
        </p:txBody>
      </p:sp>
      <p:graphicFrame>
        <p:nvGraphicFramePr>
          <p:cNvPr id="52227" name="Object 3"/>
          <p:cNvGraphicFramePr>
            <a:graphicFrameLocks noChangeAspect="1"/>
          </p:cNvGraphicFramePr>
          <p:nvPr>
            <p:ph type="chart" idx="1"/>
          </p:nvPr>
        </p:nvGraphicFramePr>
        <p:xfrm>
          <a:off x="812862" y="1600200"/>
          <a:ext cx="8127875" cy="4525963"/>
        </p:xfrm>
        <a:graphic>
          <a:graphicData uri="http://schemas.openxmlformats.org/presentationml/2006/ole">
            <p:oleObj spid="_x0000_s52227" name="Chart" r:id="rId4" imgW="8210449" imgH="4572000" progId="MSGraph.Chart.8">
              <p:embed followColorScheme="full"/>
            </p:oleObj>
          </a:graphicData>
        </a:graphic>
      </p:graphicFrame>
      <p:sp>
        <p:nvSpPr>
          <p:cNvPr id="7" name="Slide Number Placeholder 5"/>
          <p:cNvSpPr>
            <a:spLocks noGrp="1"/>
          </p:cNvSpPr>
          <p:nvPr>
            <p:ph type="sldNum" sz="quarter" idx="12"/>
          </p:nvPr>
        </p:nvSpPr>
        <p:spPr/>
        <p:txBody>
          <a:bodyPr/>
          <a:lstStyle/>
          <a:p>
            <a:fld id="{39B4594B-CE76-41F5-912B-E95EDD5F863F}" type="slidenum">
              <a:rPr lang="en-US"/>
              <a:pPr/>
              <a:t>19</a:t>
            </a:fld>
            <a:endParaRPr lang="en-US"/>
          </a:p>
        </p:txBody>
      </p:sp>
      <p:sp>
        <p:nvSpPr>
          <p:cNvPr id="52228" name="Text Box 4"/>
          <p:cNvSpPr txBox="1">
            <a:spLocks noChangeArrowheads="1"/>
          </p:cNvSpPr>
          <p:nvPr/>
        </p:nvSpPr>
        <p:spPr bwMode="auto">
          <a:xfrm>
            <a:off x="3276600" y="1524000"/>
            <a:ext cx="4267200" cy="457200"/>
          </a:xfrm>
          <a:prstGeom prst="rect">
            <a:avLst/>
          </a:prstGeom>
          <a:noFill/>
          <a:ln w="9525">
            <a:noFill/>
            <a:miter lim="800000"/>
            <a:headEnd/>
            <a:tailEnd/>
          </a:ln>
          <a:effectLst/>
        </p:spPr>
        <p:txBody>
          <a:bodyPr>
            <a:spAutoFit/>
          </a:bodyPr>
          <a:lstStyle/>
          <a:p>
            <a:pPr>
              <a:spcBef>
                <a:spcPct val="50000"/>
              </a:spcBef>
            </a:pPr>
            <a:r>
              <a:rPr lang="en-US" sz="2400">
                <a:latin typeface="Times New Roman" pitchFamily="18" charset="0"/>
              </a:rPr>
              <a:t>IRR = 10.11% and 42.66%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52228"/>
                                        </p:tgtEl>
                                        <p:attrNameLst>
                                          <p:attrName>style.visibility</p:attrName>
                                        </p:attrNameLst>
                                      </p:cBhvr>
                                      <p:to>
                                        <p:strVal val="visible"/>
                                      </p:to>
                                    </p:set>
                                    <p:anim calcmode="lin" valueType="num">
                                      <p:cBhvr additive="base">
                                        <p:cTn id="7" dur="500" fill="hold"/>
                                        <p:tgtEl>
                                          <p:spTgt spid="52228"/>
                                        </p:tgtEl>
                                        <p:attrNameLst>
                                          <p:attrName>ppt_x</p:attrName>
                                        </p:attrNameLst>
                                      </p:cBhvr>
                                      <p:tavLst>
                                        <p:tav tm="0">
                                          <p:val>
                                            <p:strVal val="0-#ppt_w/2"/>
                                          </p:val>
                                        </p:tav>
                                        <p:tav tm="100000">
                                          <p:val>
                                            <p:strVal val="#ppt_x"/>
                                          </p:val>
                                        </p:tav>
                                      </p:tavLst>
                                    </p:anim>
                                    <p:anim calcmode="lin" valueType="num">
                                      <p:cBhvr additive="base">
                                        <p:cTn id="8" dur="500" fill="hold"/>
                                        <p:tgtEl>
                                          <p:spTgt spid="522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8" grpId="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p:txBody>
          <a:bodyPr/>
          <a:lstStyle/>
          <a:p>
            <a:r>
              <a:rPr lang="en-US"/>
              <a:t>The NPV is positive at a required return of 15%, so you should </a:t>
            </a:r>
            <a:r>
              <a:rPr lang="en-US" b="1" i="1"/>
              <a:t>Accept</a:t>
            </a:r>
            <a:endParaRPr lang="en-US"/>
          </a:p>
          <a:p>
            <a:r>
              <a:rPr lang="en-US"/>
              <a:t>If you use the financial calculator, you would get an IRR of 10.11% which would tell you to </a:t>
            </a:r>
            <a:r>
              <a:rPr lang="en-US" b="1" i="1"/>
              <a:t>Reject</a:t>
            </a:r>
            <a:endParaRPr lang="en-US"/>
          </a:p>
          <a:p>
            <a:r>
              <a:rPr lang="en-US"/>
              <a:t>You need to recognize that there are non-conventional cash flows and look at the NPV profile</a:t>
            </a:r>
          </a:p>
        </p:txBody>
      </p:sp>
      <p:sp>
        <p:nvSpPr>
          <p:cNvPr id="6" name="Slide Number Placeholder 5"/>
          <p:cNvSpPr>
            <a:spLocks noGrp="1"/>
          </p:cNvSpPr>
          <p:nvPr>
            <p:ph type="sldNum" sz="quarter" idx="12"/>
          </p:nvPr>
        </p:nvSpPr>
        <p:spPr/>
        <p:txBody>
          <a:bodyPr/>
          <a:lstStyle/>
          <a:p>
            <a:fld id="{B84862DF-FA38-4FE7-B690-EFCA3ED53D31}" type="slidenum">
              <a:rPr lang="en-US"/>
              <a:pPr/>
              <a:t>20</a:t>
            </a:fld>
            <a:endParaRPr lang="en-US"/>
          </a:p>
        </p:txBody>
      </p:sp>
      <p:sp>
        <p:nvSpPr>
          <p:cNvPr id="54274" name="Rectangle 2"/>
          <p:cNvSpPr>
            <a:spLocks noGrp="1" noChangeArrowheads="1"/>
          </p:cNvSpPr>
          <p:nvPr>
            <p:ph type="title"/>
          </p:nvPr>
        </p:nvSpPr>
        <p:spPr/>
        <p:txBody>
          <a:bodyPr/>
          <a:lstStyle/>
          <a:p>
            <a:r>
              <a:rPr lang="en-US"/>
              <a:t>Summary of Decision Rules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anim calcmode="lin" valueType="num">
                                      <p:cBhvr additive="base">
                                        <p:cTn id="7" dur="500" fill="hold"/>
                                        <p:tgtEl>
                                          <p:spTgt spid="542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427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427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4275">
                                            <p:txEl>
                                              <p:pRg st="1" end="1"/>
                                            </p:txEl>
                                          </p:spTgt>
                                        </p:tgtEl>
                                        <p:attrNameLst>
                                          <p:attrName>style.visibility</p:attrName>
                                        </p:attrNameLst>
                                      </p:cBhvr>
                                      <p:to>
                                        <p:strVal val="visible"/>
                                      </p:to>
                                    </p:set>
                                    <p:anim calcmode="lin" valueType="num">
                                      <p:cBhvr additive="base">
                                        <p:cTn id="13" dur="500" fill="hold"/>
                                        <p:tgtEl>
                                          <p:spTgt spid="542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427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427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4275">
                                            <p:txEl>
                                              <p:pRg st="2" end="2"/>
                                            </p:txEl>
                                          </p:spTgt>
                                        </p:tgtEl>
                                        <p:attrNameLst>
                                          <p:attrName>style.visibility</p:attrName>
                                        </p:attrNameLst>
                                      </p:cBhvr>
                                      <p:to>
                                        <p:strVal val="visible"/>
                                      </p:to>
                                    </p:set>
                                    <p:anim calcmode="lin" valueType="num">
                                      <p:cBhvr additive="base">
                                        <p:cTn id="19" dur="500" fill="hold"/>
                                        <p:tgtEl>
                                          <p:spTgt spid="542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427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4275">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9" name="Rectangle 3"/>
          <p:cNvSpPr>
            <a:spLocks noGrp="1" noChangeArrowheads="1"/>
          </p:cNvSpPr>
          <p:nvPr>
            <p:ph idx="1"/>
          </p:nvPr>
        </p:nvSpPr>
        <p:spPr>
          <a:xfrm>
            <a:off x="815975" y="1793875"/>
            <a:ext cx="8020050" cy="4530725"/>
          </a:xfrm>
        </p:spPr>
        <p:txBody>
          <a:bodyPr/>
          <a:lstStyle/>
          <a:p>
            <a:r>
              <a:rPr lang="en-US" sz="2400" dirty="0"/>
              <a:t>Mutually exclusive projects</a:t>
            </a:r>
          </a:p>
          <a:p>
            <a:pPr lvl="1"/>
            <a:r>
              <a:rPr lang="en-US" sz="2000" dirty="0"/>
              <a:t>If you choose one, you can’t choose the other</a:t>
            </a:r>
          </a:p>
          <a:p>
            <a:pPr lvl="1"/>
            <a:r>
              <a:rPr lang="en-US" sz="2000" dirty="0"/>
              <a:t>Example: You can choose to attend graduate school at either </a:t>
            </a:r>
            <a:r>
              <a:rPr lang="en-US" sz="2000" dirty="0" smtClean="0"/>
              <a:t>Harvard </a:t>
            </a:r>
            <a:r>
              <a:rPr lang="en-US" sz="2000" dirty="0"/>
              <a:t>or </a:t>
            </a:r>
            <a:r>
              <a:rPr lang="en-US" sz="2000" dirty="0" smtClean="0"/>
              <a:t>Stanford, </a:t>
            </a:r>
            <a:r>
              <a:rPr lang="en-US" sz="2000" dirty="0"/>
              <a:t>but not both</a:t>
            </a:r>
          </a:p>
          <a:p>
            <a:r>
              <a:rPr lang="en-US" sz="2400" dirty="0"/>
              <a:t>Intuitively you would use the following decision rules:</a:t>
            </a:r>
          </a:p>
          <a:p>
            <a:pPr lvl="1"/>
            <a:r>
              <a:rPr lang="en-US" sz="2000" dirty="0"/>
              <a:t>NPV – choose the project with the higher NPV</a:t>
            </a:r>
          </a:p>
          <a:p>
            <a:pPr lvl="1"/>
            <a:r>
              <a:rPr lang="en-US" sz="2000" dirty="0"/>
              <a:t>IRR – choose the project with the higher IRR</a:t>
            </a:r>
          </a:p>
        </p:txBody>
      </p:sp>
      <p:sp>
        <p:nvSpPr>
          <p:cNvPr id="6" name="Slide Number Placeholder 5"/>
          <p:cNvSpPr>
            <a:spLocks noGrp="1"/>
          </p:cNvSpPr>
          <p:nvPr>
            <p:ph type="sldNum" sz="quarter" idx="12"/>
          </p:nvPr>
        </p:nvSpPr>
        <p:spPr/>
        <p:txBody>
          <a:bodyPr/>
          <a:lstStyle/>
          <a:p>
            <a:fld id="{ABECEAD8-74C4-4887-BD79-109936A764D5}" type="slidenum">
              <a:rPr lang="en-US"/>
              <a:pPr/>
              <a:t>21</a:t>
            </a:fld>
            <a:endParaRPr lang="en-US"/>
          </a:p>
        </p:txBody>
      </p:sp>
      <p:sp>
        <p:nvSpPr>
          <p:cNvPr id="55298" name="Rectangle 2"/>
          <p:cNvSpPr>
            <a:spLocks noGrp="1" noChangeArrowheads="1"/>
          </p:cNvSpPr>
          <p:nvPr>
            <p:ph type="title"/>
          </p:nvPr>
        </p:nvSpPr>
        <p:spPr/>
        <p:txBody>
          <a:bodyPr>
            <a:normAutofit fontScale="90000"/>
          </a:bodyPr>
          <a:lstStyle/>
          <a:p>
            <a:r>
              <a:rPr lang="en-US"/>
              <a:t>IRR and Mutually Exclusive Projects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 calcmode="lin" valueType="num">
                                      <p:cBhvr additive="base">
                                        <p:cTn id="7" dur="500" fill="hold"/>
                                        <p:tgtEl>
                                          <p:spTgt spid="552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529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529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5299">
                                            <p:txEl>
                                              <p:pRg st="1" end="1"/>
                                            </p:txEl>
                                          </p:spTgt>
                                        </p:tgtEl>
                                        <p:attrNameLst>
                                          <p:attrName>style.visibility</p:attrName>
                                        </p:attrNameLst>
                                      </p:cBhvr>
                                      <p:to>
                                        <p:strVal val="visible"/>
                                      </p:to>
                                    </p:set>
                                    <p:anim calcmode="lin" valueType="num">
                                      <p:cBhvr additive="base">
                                        <p:cTn id="13" dur="500" fill="hold"/>
                                        <p:tgtEl>
                                          <p:spTgt spid="552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529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529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5299">
                                            <p:txEl>
                                              <p:pRg st="2" end="2"/>
                                            </p:txEl>
                                          </p:spTgt>
                                        </p:tgtEl>
                                        <p:attrNameLst>
                                          <p:attrName>style.visibility</p:attrName>
                                        </p:attrNameLst>
                                      </p:cBhvr>
                                      <p:to>
                                        <p:strVal val="visible"/>
                                      </p:to>
                                    </p:set>
                                    <p:anim calcmode="lin" valueType="num">
                                      <p:cBhvr additive="base">
                                        <p:cTn id="19" dur="500" fill="hold"/>
                                        <p:tgtEl>
                                          <p:spTgt spid="5529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529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5299">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5299">
                                            <p:txEl>
                                              <p:pRg st="3" end="3"/>
                                            </p:txEl>
                                          </p:spTgt>
                                        </p:tgtEl>
                                        <p:attrNameLst>
                                          <p:attrName>style.visibility</p:attrName>
                                        </p:attrNameLst>
                                      </p:cBhvr>
                                      <p:to>
                                        <p:strVal val="visible"/>
                                      </p:to>
                                    </p:set>
                                    <p:anim calcmode="lin" valueType="num">
                                      <p:cBhvr additive="base">
                                        <p:cTn id="25" dur="500" fill="hold"/>
                                        <p:tgtEl>
                                          <p:spTgt spid="5529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529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5299">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5299">
                                            <p:txEl>
                                              <p:pRg st="4" end="4"/>
                                            </p:txEl>
                                          </p:spTgt>
                                        </p:tgtEl>
                                        <p:attrNameLst>
                                          <p:attrName>style.visibility</p:attrName>
                                        </p:attrNameLst>
                                      </p:cBhvr>
                                      <p:to>
                                        <p:strVal val="visible"/>
                                      </p:to>
                                    </p:set>
                                    <p:anim calcmode="lin" valueType="num">
                                      <p:cBhvr additive="base">
                                        <p:cTn id="31" dur="500" fill="hold"/>
                                        <p:tgtEl>
                                          <p:spTgt spid="5529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529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5299">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5299">
                                            <p:txEl>
                                              <p:pRg st="5" end="5"/>
                                            </p:txEl>
                                          </p:spTgt>
                                        </p:tgtEl>
                                        <p:attrNameLst>
                                          <p:attrName>style.visibility</p:attrName>
                                        </p:attrNameLst>
                                      </p:cBhvr>
                                      <p:to>
                                        <p:strVal val="visible"/>
                                      </p:to>
                                    </p:set>
                                    <p:anim calcmode="lin" valueType="num">
                                      <p:cBhvr additive="base">
                                        <p:cTn id="37" dur="500" fill="hold"/>
                                        <p:tgtEl>
                                          <p:spTgt spid="5529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529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55299">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bldLvl="2"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609600" y="228600"/>
            <a:ext cx="8534400" cy="914400"/>
          </a:xfrm>
        </p:spPr>
        <p:txBody>
          <a:bodyPr>
            <a:normAutofit fontScale="90000"/>
          </a:bodyPr>
          <a:lstStyle/>
          <a:p>
            <a:r>
              <a:rPr lang="en-US" sz="4000" dirty="0"/>
              <a:t>Example With Mutually Exclusive Projects</a:t>
            </a:r>
          </a:p>
        </p:txBody>
      </p:sp>
      <p:graphicFrame>
        <p:nvGraphicFramePr>
          <p:cNvPr id="56358" name="Group 38"/>
          <p:cNvGraphicFramePr>
            <a:graphicFrameLocks noGrp="1"/>
          </p:cNvGraphicFramePr>
          <p:nvPr>
            <p:ph type="tbl" idx="1"/>
          </p:nvPr>
        </p:nvGraphicFramePr>
        <p:xfrm>
          <a:off x="1414463" y="1600200"/>
          <a:ext cx="4465637" cy="4513580"/>
        </p:xfrm>
        <a:graphic>
          <a:graphicData uri="http://schemas.openxmlformats.org/drawingml/2006/table">
            <a:tbl>
              <a:tblPr/>
              <a:tblGrid>
                <a:gridCol w="1489075"/>
                <a:gridCol w="1487487"/>
                <a:gridCol w="1489075"/>
              </a:tblGrid>
              <a:tr h="9366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Period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Project 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Project 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711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-500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-400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714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325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325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714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325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200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714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IRR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19.43%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22.17%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7143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NPV</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64.05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Arial" charset="0"/>
                        </a:rPr>
                        <a:t>60.74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36" name="Slide Number Placeholder 5"/>
          <p:cNvSpPr>
            <a:spLocks noGrp="1"/>
          </p:cNvSpPr>
          <p:nvPr>
            <p:ph type="sldNum" sz="quarter" idx="12"/>
          </p:nvPr>
        </p:nvSpPr>
        <p:spPr/>
        <p:txBody>
          <a:bodyPr/>
          <a:lstStyle/>
          <a:p>
            <a:fld id="{E68D0C4B-A920-47F6-BE6B-701B43EFB22A}" type="slidenum">
              <a:rPr lang="en-US"/>
              <a:pPr/>
              <a:t>22</a:t>
            </a:fld>
            <a:endParaRPr lang="en-US"/>
          </a:p>
        </p:txBody>
      </p:sp>
      <p:sp>
        <p:nvSpPr>
          <p:cNvPr id="56355" name="Text Box 35"/>
          <p:cNvSpPr txBox="1">
            <a:spLocks noChangeArrowheads="1"/>
          </p:cNvSpPr>
          <p:nvPr/>
        </p:nvSpPr>
        <p:spPr bwMode="auto">
          <a:xfrm>
            <a:off x="5638800" y="1752600"/>
            <a:ext cx="2971800" cy="3509963"/>
          </a:xfrm>
          <a:prstGeom prst="rect">
            <a:avLst/>
          </a:prstGeom>
          <a:noFill/>
          <a:ln w="9525">
            <a:noFill/>
            <a:miter lim="800000"/>
            <a:headEnd/>
            <a:tailEnd/>
          </a:ln>
          <a:effectLst/>
        </p:spPr>
        <p:txBody>
          <a:bodyPr>
            <a:spAutoFit/>
          </a:bodyPr>
          <a:lstStyle/>
          <a:p>
            <a:pPr>
              <a:spcBef>
                <a:spcPct val="50000"/>
              </a:spcBef>
            </a:pPr>
            <a:r>
              <a:rPr lang="en-US" sz="2800">
                <a:solidFill>
                  <a:schemeClr val="bg1"/>
                </a:solidFill>
                <a:latin typeface="Times New Roman" pitchFamily="18" charset="0"/>
              </a:rPr>
              <a:t>The required return for both projects is 10%.</a:t>
            </a:r>
          </a:p>
          <a:p>
            <a:pPr>
              <a:spcBef>
                <a:spcPct val="50000"/>
              </a:spcBef>
            </a:pPr>
            <a:endParaRPr lang="en-US" sz="2800">
              <a:solidFill>
                <a:schemeClr val="bg1"/>
              </a:solidFill>
              <a:latin typeface="Times New Roman" pitchFamily="18" charset="0"/>
            </a:endParaRPr>
          </a:p>
          <a:p>
            <a:pPr>
              <a:spcBef>
                <a:spcPct val="50000"/>
              </a:spcBef>
            </a:pPr>
            <a:r>
              <a:rPr lang="en-US" sz="2800">
                <a:solidFill>
                  <a:schemeClr val="bg1"/>
                </a:solidFill>
                <a:latin typeface="Times New Roman" pitchFamily="18" charset="0"/>
              </a:rPr>
              <a:t>Which project should you accept and why?</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t>NPV Profiles</a:t>
            </a:r>
          </a:p>
        </p:txBody>
      </p:sp>
      <p:graphicFrame>
        <p:nvGraphicFramePr>
          <p:cNvPr id="6" name="Object 3"/>
          <p:cNvGraphicFramePr>
            <a:graphicFrameLocks noGrp="1" noChangeAspect="1"/>
          </p:cNvGraphicFramePr>
          <p:nvPr>
            <p:ph type="chart" idx="1"/>
          </p:nvPr>
        </p:nvGraphicFramePr>
        <p:xfrm>
          <a:off x="812862" y="1600200"/>
          <a:ext cx="8127875"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7" name="Slide Number Placeholder 5"/>
          <p:cNvSpPr>
            <a:spLocks noGrp="1"/>
          </p:cNvSpPr>
          <p:nvPr>
            <p:ph type="sldNum" sz="quarter" idx="12"/>
          </p:nvPr>
        </p:nvSpPr>
        <p:spPr/>
        <p:txBody>
          <a:bodyPr/>
          <a:lstStyle/>
          <a:p>
            <a:fld id="{660D7E78-A5A0-4827-A456-4E6658D318B0}" type="slidenum">
              <a:rPr lang="en-US"/>
              <a:pPr/>
              <a:t>23</a:t>
            </a:fld>
            <a:endParaRPr lang="en-US"/>
          </a:p>
        </p:txBody>
      </p:sp>
      <p:sp>
        <p:nvSpPr>
          <p:cNvPr id="57348" name="Text Box 4"/>
          <p:cNvSpPr txBox="1">
            <a:spLocks noChangeArrowheads="1"/>
          </p:cNvSpPr>
          <p:nvPr/>
        </p:nvSpPr>
        <p:spPr bwMode="auto">
          <a:xfrm>
            <a:off x="4267200" y="1600200"/>
            <a:ext cx="3962400" cy="1552575"/>
          </a:xfrm>
          <a:prstGeom prst="rect">
            <a:avLst/>
          </a:prstGeom>
          <a:noFill/>
          <a:ln w="9525">
            <a:noFill/>
            <a:miter lim="800000"/>
            <a:headEnd/>
            <a:tailEnd/>
          </a:ln>
          <a:effectLst/>
        </p:spPr>
        <p:txBody>
          <a:bodyPr>
            <a:spAutoFit/>
          </a:bodyPr>
          <a:lstStyle/>
          <a:p>
            <a:pPr>
              <a:spcBef>
                <a:spcPct val="50000"/>
              </a:spcBef>
            </a:pPr>
            <a:r>
              <a:rPr lang="en-US" sz="2400">
                <a:latin typeface="Times New Roman" pitchFamily="18" charset="0"/>
              </a:rPr>
              <a:t>IRR for A = 19.43%</a:t>
            </a:r>
          </a:p>
          <a:p>
            <a:pPr>
              <a:spcBef>
                <a:spcPct val="50000"/>
              </a:spcBef>
            </a:pPr>
            <a:r>
              <a:rPr lang="en-US" sz="2400">
                <a:latin typeface="Times New Roman" pitchFamily="18" charset="0"/>
              </a:rPr>
              <a:t>IRR for B = 22.17%</a:t>
            </a:r>
          </a:p>
          <a:p>
            <a:pPr>
              <a:spcBef>
                <a:spcPct val="50000"/>
              </a:spcBef>
            </a:pPr>
            <a:r>
              <a:rPr lang="en-US" sz="2400">
                <a:latin typeface="Times New Roman" pitchFamily="18" charset="0"/>
              </a:rPr>
              <a:t>Crossover Point = 11.8%</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p:txBody>
          <a:bodyPr/>
          <a:lstStyle/>
          <a:p>
            <a:r>
              <a:rPr lang="en-US" sz="2800"/>
              <a:t>NPV directly measures the increase in value to the firm</a:t>
            </a:r>
          </a:p>
          <a:p>
            <a:r>
              <a:rPr lang="en-US" sz="2800"/>
              <a:t>Whenever there is a conflict between NPV and another decision rule, you should </a:t>
            </a:r>
            <a:r>
              <a:rPr lang="en-US" sz="2800" b="1" i="1"/>
              <a:t>always</a:t>
            </a:r>
            <a:r>
              <a:rPr lang="en-US" sz="2800"/>
              <a:t> use NPV</a:t>
            </a:r>
          </a:p>
          <a:p>
            <a:r>
              <a:rPr lang="en-US" sz="2800"/>
              <a:t>IRR is unreliable in the following situations</a:t>
            </a:r>
          </a:p>
          <a:p>
            <a:pPr lvl="1"/>
            <a:r>
              <a:rPr lang="en-US" sz="2400"/>
              <a:t>Non-conventional cash flows</a:t>
            </a:r>
          </a:p>
          <a:p>
            <a:pPr lvl="1"/>
            <a:r>
              <a:rPr lang="en-US" sz="2400"/>
              <a:t>Mutually exclusive projects</a:t>
            </a:r>
          </a:p>
        </p:txBody>
      </p:sp>
      <p:sp>
        <p:nvSpPr>
          <p:cNvPr id="6" name="Slide Number Placeholder 5"/>
          <p:cNvSpPr>
            <a:spLocks noGrp="1"/>
          </p:cNvSpPr>
          <p:nvPr>
            <p:ph type="sldNum" sz="quarter" idx="12"/>
          </p:nvPr>
        </p:nvSpPr>
        <p:spPr/>
        <p:txBody>
          <a:bodyPr/>
          <a:lstStyle/>
          <a:p>
            <a:fld id="{2411ECB9-88E7-4A77-8D5E-C723ECED718B}" type="slidenum">
              <a:rPr lang="en-US"/>
              <a:pPr/>
              <a:t>24</a:t>
            </a:fld>
            <a:endParaRPr lang="en-US"/>
          </a:p>
        </p:txBody>
      </p:sp>
      <p:sp>
        <p:nvSpPr>
          <p:cNvPr id="59394" name="Rectangle 2"/>
          <p:cNvSpPr>
            <a:spLocks noGrp="1" noChangeArrowheads="1"/>
          </p:cNvSpPr>
          <p:nvPr>
            <p:ph type="title"/>
          </p:nvPr>
        </p:nvSpPr>
        <p:spPr/>
        <p:txBody>
          <a:bodyPr/>
          <a:lstStyle/>
          <a:p>
            <a:r>
              <a:rPr lang="en-US"/>
              <a:t>Conflicts Between NPV and IRR</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p:txBody>
          <a:bodyPr lIns="98764" tIns="49382" rIns="98764" bIns="49382"/>
          <a:lstStyle/>
          <a:p>
            <a:fld id="{7AFDCED6-351B-4C0A-B645-77753499B015}" type="slidenum">
              <a:rPr lang="en-US"/>
              <a:pPr/>
              <a:t>25</a:t>
            </a:fld>
            <a:endParaRPr lang="en-US"/>
          </a:p>
        </p:txBody>
      </p:sp>
      <p:sp>
        <p:nvSpPr>
          <p:cNvPr id="113666" name="Rectangle 2"/>
          <p:cNvSpPr>
            <a:spLocks noGrp="1" noChangeArrowheads="1"/>
          </p:cNvSpPr>
          <p:nvPr>
            <p:ph type="body" idx="1"/>
          </p:nvPr>
        </p:nvSpPr>
        <p:spPr>
          <a:xfrm>
            <a:off x="990463" y="1167051"/>
            <a:ext cx="7946847" cy="4879245"/>
          </a:xfrm>
        </p:spPr>
        <p:txBody>
          <a:bodyPr lIns="98764" tIns="49382" rIns="98764" bIns="49382">
            <a:normAutofit/>
          </a:bodyPr>
          <a:lstStyle/>
          <a:p>
            <a:pPr>
              <a:buFont typeface="Wingdings" pitchFamily="2" charset="2"/>
              <a:buNone/>
            </a:pPr>
            <a:r>
              <a:rPr lang="en-US" sz="2000" b="1" dirty="0"/>
              <a:t>	 </a:t>
            </a:r>
            <a:r>
              <a:rPr lang="en-US" sz="2000" b="1" dirty="0" smtClean="0"/>
              <a:t>				</a:t>
            </a:r>
            <a:r>
              <a:rPr lang="en-US" sz="2000" b="1" dirty="0"/>
              <a:t>	Year</a:t>
            </a:r>
          </a:p>
          <a:p>
            <a:pPr>
              <a:buFont typeface="Wingdings" pitchFamily="2" charset="2"/>
              <a:buNone/>
            </a:pPr>
            <a:r>
              <a:rPr lang="en-US" sz="2000" b="1" dirty="0"/>
              <a:t>                            0	            1           2          3	4</a:t>
            </a:r>
          </a:p>
          <a:p>
            <a:pPr>
              <a:buFont typeface="Wingdings" pitchFamily="2" charset="2"/>
              <a:buNone/>
            </a:pPr>
            <a:r>
              <a:rPr lang="en-US" sz="2000" b="1" dirty="0"/>
              <a:t>Project A:	– $350		50	100	150	200</a:t>
            </a:r>
          </a:p>
          <a:p>
            <a:pPr>
              <a:buFont typeface="Wingdings" pitchFamily="2" charset="2"/>
              <a:buNone/>
            </a:pPr>
            <a:r>
              <a:rPr lang="en-US" sz="2000" b="1" dirty="0"/>
              <a:t>Project B:	– $250		125	100	75	50</a:t>
            </a:r>
          </a:p>
          <a:p>
            <a:pPr>
              <a:buFont typeface="Wingdings" pitchFamily="2" charset="2"/>
              <a:buNone/>
            </a:pPr>
            <a:endParaRPr lang="en-US" sz="2000" b="1" dirty="0"/>
          </a:p>
          <a:p>
            <a:pPr>
              <a:buFont typeface="Wingdings" pitchFamily="2" charset="2"/>
              <a:buNone/>
            </a:pPr>
            <a:endParaRPr lang="en-US" sz="2000" b="1" dirty="0"/>
          </a:p>
          <a:p>
            <a:r>
              <a:rPr lang="en-US" sz="2000" b="1" dirty="0"/>
              <a:t>IRR(A)= 12.91%</a:t>
            </a:r>
          </a:p>
          <a:p>
            <a:r>
              <a:rPr lang="en-US" sz="2000" b="1" dirty="0"/>
              <a:t>IRR(B)=17.8%</a:t>
            </a:r>
          </a:p>
          <a:p>
            <a:r>
              <a:rPr lang="en-US" sz="2000" b="1" dirty="0"/>
              <a:t>Is B better than A?</a:t>
            </a:r>
          </a:p>
        </p:txBody>
      </p:sp>
      <p:sp>
        <p:nvSpPr>
          <p:cNvPr id="4" name="Rectangle 3"/>
          <p:cNvSpPr/>
          <p:nvPr/>
        </p:nvSpPr>
        <p:spPr>
          <a:xfrm>
            <a:off x="685800" y="381000"/>
            <a:ext cx="7883890" cy="584775"/>
          </a:xfrm>
          <a:prstGeom prst="rect">
            <a:avLst/>
          </a:prstGeom>
        </p:spPr>
        <p:txBody>
          <a:bodyPr wrap="none">
            <a:spAutoFit/>
          </a:bodyPr>
          <a:lstStyle/>
          <a:p>
            <a:r>
              <a:rPr lang="en-US" sz="3200" dirty="0" smtClean="0">
                <a:latin typeface="+mn-lt"/>
              </a:rPr>
              <a:t>Example 2: Mutually Exclusive Projects</a:t>
            </a:r>
            <a:endParaRPr lang="en-US" sz="3200" dirty="0">
              <a:latin typeface="+mn-lt"/>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20714EA8-F0CC-475F-8690-D763A30E80AA}" type="slidenum">
              <a:rPr lang="en-US" smtClean="0"/>
              <a:pPr/>
              <a:t>26</a:t>
            </a:fld>
            <a:endParaRPr lang="en-US"/>
          </a:p>
        </p:txBody>
      </p:sp>
      <p:pic>
        <p:nvPicPr>
          <p:cNvPr id="5" name="Picture 2"/>
          <p:cNvPicPr>
            <a:picLocks noChangeAspect="1" noChangeArrowheads="1"/>
          </p:cNvPicPr>
          <p:nvPr/>
        </p:nvPicPr>
        <p:blipFill>
          <a:blip r:embed="rId4" cstate="print"/>
          <a:srcRect/>
          <a:stretch>
            <a:fillRect/>
          </a:stretch>
        </p:blipFill>
        <p:spPr bwMode="auto">
          <a:xfrm>
            <a:off x="990600" y="1676400"/>
            <a:ext cx="7792695" cy="4800600"/>
          </a:xfrm>
          <a:prstGeom prst="rect">
            <a:avLst/>
          </a:prstGeom>
          <a:noFill/>
          <a:ln w="9525" cap="flat" cmpd="sng">
            <a:noFill/>
            <a:prstDash val="solid"/>
            <a:miter lim="800000"/>
            <a:headEnd/>
            <a:tailEnd/>
          </a:ln>
          <a:effectLst/>
        </p:spPr>
      </p:pic>
      <p:sp>
        <p:nvSpPr>
          <p:cNvPr id="7" name="Title 6"/>
          <p:cNvSpPr>
            <a:spLocks noGrp="1"/>
          </p:cNvSpPr>
          <p:nvPr>
            <p:ph type="title"/>
          </p:nvPr>
        </p:nvSpPr>
        <p:spPr>
          <a:prstGeom prst="rect">
            <a:avLst/>
          </a:prstGeom>
        </p:spPr>
        <p:txBody>
          <a:bodyPr wrap="none">
            <a:spAutoFit/>
          </a:bodyPr>
          <a:lstStyle/>
          <a:p>
            <a:r>
              <a:rPr lang="en-US" sz="3200" dirty="0" smtClean="0"/>
              <a:t>Example 2: Mutually Exclusive Projects</a:t>
            </a:r>
            <a:endParaRPr lang="en-US" sz="3200" dirty="0"/>
          </a:p>
        </p:txBody>
      </p:sp>
      <p:graphicFrame>
        <p:nvGraphicFramePr>
          <p:cNvPr id="6" name="Object 5"/>
          <p:cNvGraphicFramePr>
            <a:graphicFrameLocks noChangeAspect="1"/>
          </p:cNvGraphicFramePr>
          <p:nvPr/>
        </p:nvGraphicFramePr>
        <p:xfrm>
          <a:off x="6934200" y="1752600"/>
          <a:ext cx="914400" cy="771525"/>
        </p:xfrm>
        <a:graphic>
          <a:graphicData uri="http://schemas.openxmlformats.org/presentationml/2006/ole">
            <p:oleObj spid="_x0000_s105473" name="Worksheet" showAsIcon="1" r:id="rId5" imgW="914400" imgH="771480" progId="Excel.Sheet.12">
              <p:embed/>
            </p:oleObj>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9" name="Rectangle 3"/>
          <p:cNvSpPr>
            <a:spLocks noGrp="1" noChangeArrowheads="1"/>
          </p:cNvSpPr>
          <p:nvPr>
            <p:ph idx="1"/>
          </p:nvPr>
        </p:nvSpPr>
        <p:spPr/>
        <p:txBody>
          <a:bodyPr/>
          <a:lstStyle/>
          <a:p>
            <a:r>
              <a:rPr lang="en-US"/>
              <a:t>Measures the benefit per unit cost, based on the time value of money</a:t>
            </a:r>
          </a:p>
          <a:p>
            <a:r>
              <a:rPr lang="en-US"/>
              <a:t>A profitability index of 1.1 implies that for every $1 of investment, we create an additional $0.10 in value </a:t>
            </a:r>
          </a:p>
          <a:p>
            <a:r>
              <a:rPr lang="en-US"/>
              <a:t>This measure can be very useful in situations in which we have limited capital</a:t>
            </a:r>
          </a:p>
        </p:txBody>
      </p:sp>
      <p:sp>
        <p:nvSpPr>
          <p:cNvPr id="6" name="Slide Number Placeholder 5"/>
          <p:cNvSpPr>
            <a:spLocks noGrp="1"/>
          </p:cNvSpPr>
          <p:nvPr>
            <p:ph type="sldNum" sz="quarter" idx="12"/>
          </p:nvPr>
        </p:nvSpPr>
        <p:spPr/>
        <p:txBody>
          <a:bodyPr/>
          <a:lstStyle/>
          <a:p>
            <a:fld id="{C85656FB-6CAB-4E31-B661-D71B3E0AE761}" type="slidenum">
              <a:rPr lang="en-US"/>
              <a:pPr/>
              <a:t>27</a:t>
            </a:fld>
            <a:endParaRPr lang="en-US"/>
          </a:p>
        </p:txBody>
      </p:sp>
      <p:sp>
        <p:nvSpPr>
          <p:cNvPr id="60418" name="Rectangle 2"/>
          <p:cNvSpPr>
            <a:spLocks noGrp="1" noChangeArrowheads="1"/>
          </p:cNvSpPr>
          <p:nvPr>
            <p:ph type="title"/>
          </p:nvPr>
        </p:nvSpPr>
        <p:spPr/>
        <p:txBody>
          <a:bodyPr/>
          <a:lstStyle/>
          <a:p>
            <a:r>
              <a:rPr lang="en-US"/>
              <a:t>Profitability Index</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7" name="Rectangle 3"/>
          <p:cNvSpPr>
            <a:spLocks noGrp="1" noChangeArrowheads="1"/>
          </p:cNvSpPr>
          <p:nvPr>
            <p:ph sz="half" idx="1"/>
          </p:nvPr>
        </p:nvSpPr>
        <p:spPr>
          <a:xfrm>
            <a:off x="815975" y="1793875"/>
            <a:ext cx="3935413" cy="4530725"/>
          </a:xfrm>
        </p:spPr>
        <p:txBody>
          <a:bodyPr/>
          <a:lstStyle/>
          <a:p>
            <a:r>
              <a:rPr lang="en-US" sz="2400"/>
              <a:t>Advantages</a:t>
            </a:r>
          </a:p>
          <a:p>
            <a:pPr lvl="1"/>
            <a:r>
              <a:rPr lang="en-US"/>
              <a:t>Closely related to NPV, generally leading to identical decisions</a:t>
            </a:r>
          </a:p>
          <a:p>
            <a:pPr lvl="1"/>
            <a:r>
              <a:rPr lang="en-US"/>
              <a:t>Easy to understand and communicate</a:t>
            </a:r>
          </a:p>
          <a:p>
            <a:pPr lvl="1"/>
            <a:r>
              <a:rPr lang="en-US"/>
              <a:t>May be useful when available investment funds are limited</a:t>
            </a:r>
          </a:p>
        </p:txBody>
      </p:sp>
      <p:sp>
        <p:nvSpPr>
          <p:cNvPr id="62468" name="Rectangle 4"/>
          <p:cNvSpPr>
            <a:spLocks noGrp="1" noChangeArrowheads="1"/>
          </p:cNvSpPr>
          <p:nvPr>
            <p:ph sz="half" idx="2"/>
          </p:nvPr>
        </p:nvSpPr>
        <p:spPr>
          <a:xfrm>
            <a:off x="4899025" y="1793875"/>
            <a:ext cx="3937000" cy="4530725"/>
          </a:xfrm>
        </p:spPr>
        <p:txBody>
          <a:bodyPr/>
          <a:lstStyle/>
          <a:p>
            <a:r>
              <a:rPr lang="en-US" sz="2400"/>
              <a:t>Disadvantages</a:t>
            </a:r>
          </a:p>
          <a:p>
            <a:pPr lvl="1"/>
            <a:r>
              <a:rPr lang="en-US"/>
              <a:t>May lead to incorrect decisions in comparisons of mutually exclusive investments</a:t>
            </a:r>
          </a:p>
        </p:txBody>
      </p:sp>
      <p:sp>
        <p:nvSpPr>
          <p:cNvPr id="7" name="Slide Number Placeholder 6"/>
          <p:cNvSpPr>
            <a:spLocks noGrp="1"/>
          </p:cNvSpPr>
          <p:nvPr>
            <p:ph type="sldNum" sz="quarter" idx="12"/>
          </p:nvPr>
        </p:nvSpPr>
        <p:spPr/>
        <p:txBody>
          <a:bodyPr/>
          <a:lstStyle/>
          <a:p>
            <a:fld id="{A983384E-5F76-435F-B889-A81574345335}" type="slidenum">
              <a:rPr lang="en-US"/>
              <a:pPr/>
              <a:t>28</a:t>
            </a:fld>
            <a:endParaRPr lang="en-US"/>
          </a:p>
        </p:txBody>
      </p:sp>
      <p:sp>
        <p:nvSpPr>
          <p:cNvPr id="62466" name="Rectangle 2"/>
          <p:cNvSpPr>
            <a:spLocks noGrp="1" noChangeArrowheads="1"/>
          </p:cNvSpPr>
          <p:nvPr>
            <p:ph type="title"/>
          </p:nvPr>
        </p:nvSpPr>
        <p:spPr>
          <a:xfrm>
            <a:off x="609600" y="228600"/>
            <a:ext cx="8534400" cy="914400"/>
          </a:xfrm>
        </p:spPr>
        <p:txBody>
          <a:bodyPr>
            <a:normAutofit fontScale="90000"/>
          </a:bodyPr>
          <a:lstStyle/>
          <a:p>
            <a:r>
              <a:rPr lang="en-US"/>
              <a:t>Advantages and Disadvantages of Profitability Index</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lIns="98764" tIns="49382" rIns="98764" bIns="49382"/>
          <a:lstStyle/>
          <a:p>
            <a:fld id="{26C72BE9-3220-4E89-864D-AC0E98CD31C0}" type="slidenum">
              <a:rPr lang="en-US"/>
              <a:pPr/>
              <a:t>2</a:t>
            </a:fld>
            <a:endParaRPr lang="en-US"/>
          </a:p>
        </p:txBody>
      </p:sp>
      <p:sp>
        <p:nvSpPr>
          <p:cNvPr id="55298" name="Rectangle 2"/>
          <p:cNvSpPr>
            <a:spLocks noGrp="1" noChangeArrowheads="1"/>
          </p:cNvSpPr>
          <p:nvPr>
            <p:ph type="body" idx="1"/>
          </p:nvPr>
        </p:nvSpPr>
        <p:spPr>
          <a:xfrm>
            <a:off x="533400" y="990600"/>
            <a:ext cx="8229600" cy="4525963"/>
          </a:xfrm>
        </p:spPr>
        <p:txBody>
          <a:bodyPr lIns="98764" tIns="49382" rIns="98764" bIns="49382"/>
          <a:lstStyle/>
          <a:p>
            <a:pPr>
              <a:buFont typeface="Wingdings" pitchFamily="2" charset="2"/>
              <a:buNone/>
            </a:pPr>
            <a:r>
              <a:rPr lang="en-US" sz="2200" dirty="0"/>
              <a:t>Internal Rate of Return (IRR)</a:t>
            </a:r>
          </a:p>
          <a:p>
            <a:pPr lvl="1"/>
            <a:r>
              <a:rPr lang="en-US" sz="2600" dirty="0"/>
              <a:t>To go back to our office example, we discovered the following:</a:t>
            </a:r>
          </a:p>
        </p:txBody>
      </p:sp>
      <p:sp>
        <p:nvSpPr>
          <p:cNvPr id="55299" name="Text Box 3"/>
          <p:cNvSpPr txBox="1">
            <a:spLocks noChangeArrowheads="1"/>
          </p:cNvSpPr>
          <p:nvPr/>
        </p:nvSpPr>
        <p:spPr bwMode="auto">
          <a:xfrm>
            <a:off x="1219200" y="2667000"/>
            <a:ext cx="6610798" cy="1569646"/>
          </a:xfrm>
          <a:prstGeom prst="rect">
            <a:avLst/>
          </a:prstGeom>
          <a:noFill/>
          <a:ln w="9525">
            <a:noFill/>
            <a:miter lim="800000"/>
            <a:headEnd/>
            <a:tailEnd/>
          </a:ln>
          <a:effectLst/>
        </p:spPr>
        <p:txBody>
          <a:bodyPr lIns="91426" tIns="45713" rIns="91426" bIns="45713">
            <a:spAutoFit/>
          </a:bodyPr>
          <a:lstStyle/>
          <a:p>
            <a:pPr defTabSz="913914" eaLnBrk="1" hangingPunct="1">
              <a:spcBef>
                <a:spcPct val="50000"/>
              </a:spcBef>
              <a:tabLst>
                <a:tab pos="1085380" algn="r"/>
                <a:tab pos="2400522" algn="r"/>
              </a:tabLst>
            </a:pPr>
            <a:r>
              <a:rPr lang="en-US" sz="2400" u="sng" dirty="0"/>
              <a:t>Discount Rate</a:t>
            </a:r>
            <a:r>
              <a:rPr lang="en-US" sz="2400" dirty="0"/>
              <a:t>           </a:t>
            </a:r>
            <a:r>
              <a:rPr lang="en-US" sz="2400" u="sng" dirty="0"/>
              <a:t>NPV of Project</a:t>
            </a:r>
          </a:p>
          <a:p>
            <a:pPr defTabSz="913914" eaLnBrk="1" hangingPunct="1">
              <a:spcBef>
                <a:spcPct val="50000"/>
              </a:spcBef>
              <a:tabLst>
                <a:tab pos="1085380" algn="r"/>
                <a:tab pos="2400522" algn="r"/>
              </a:tabLst>
            </a:pPr>
            <a:r>
              <a:rPr lang="en-US" sz="2400" dirty="0"/>
              <a:t>	7%			$23,382</a:t>
            </a:r>
          </a:p>
          <a:p>
            <a:pPr defTabSz="913914" eaLnBrk="1" hangingPunct="1">
              <a:spcBef>
                <a:spcPct val="50000"/>
              </a:spcBef>
              <a:tabLst>
                <a:tab pos="1085380" algn="r"/>
                <a:tab pos="2400522" algn="r"/>
              </a:tabLst>
            </a:pPr>
            <a:r>
              <a:rPr lang="en-US" sz="2400" dirty="0"/>
              <a:t>	12%			  $7,143</a:t>
            </a:r>
          </a:p>
        </p:txBody>
      </p:sp>
      <p:sp>
        <p:nvSpPr>
          <p:cNvPr id="55300" name="Text Box 4"/>
          <p:cNvSpPr txBox="1">
            <a:spLocks noChangeArrowheads="1"/>
          </p:cNvSpPr>
          <p:nvPr/>
        </p:nvSpPr>
        <p:spPr bwMode="auto">
          <a:xfrm>
            <a:off x="685800" y="4572000"/>
            <a:ext cx="7735196" cy="946988"/>
          </a:xfrm>
          <a:prstGeom prst="rect">
            <a:avLst/>
          </a:prstGeom>
          <a:noFill/>
          <a:ln w="9525">
            <a:noFill/>
            <a:miter lim="800000"/>
            <a:headEnd/>
            <a:tailEnd/>
          </a:ln>
          <a:effectLst/>
        </p:spPr>
        <p:txBody>
          <a:bodyPr lIns="91426" tIns="45713" rIns="91426" bIns="45713">
            <a:spAutoFit/>
          </a:bodyPr>
          <a:lstStyle/>
          <a:p>
            <a:pPr algn="ctr" defTabSz="913914" eaLnBrk="1" hangingPunct="1">
              <a:spcBef>
                <a:spcPct val="50000"/>
              </a:spcBef>
            </a:pPr>
            <a:r>
              <a:rPr lang="en-US" sz="2800" dirty="0"/>
              <a:t>At what rate of return will the NPV</a:t>
            </a:r>
            <a:br>
              <a:rPr lang="en-US" sz="2800" dirty="0"/>
            </a:br>
            <a:r>
              <a:rPr lang="en-US" sz="2800" dirty="0"/>
              <a:t>of this project be equal to zero?</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idx="1"/>
          </p:nvPr>
        </p:nvSpPr>
        <p:spPr>
          <a:xfrm>
            <a:off x="609600" y="1447800"/>
            <a:ext cx="8020050" cy="4530725"/>
          </a:xfrm>
        </p:spPr>
        <p:txBody>
          <a:bodyPr/>
          <a:lstStyle/>
          <a:p>
            <a:pPr>
              <a:lnSpc>
                <a:spcPct val="80000"/>
              </a:lnSpc>
            </a:pPr>
            <a:r>
              <a:rPr lang="en-US" sz="2400" dirty="0"/>
              <a:t>Net present value</a:t>
            </a:r>
          </a:p>
          <a:p>
            <a:pPr lvl="1">
              <a:lnSpc>
                <a:spcPct val="80000"/>
              </a:lnSpc>
            </a:pPr>
            <a:r>
              <a:rPr lang="en-US" sz="1800" dirty="0"/>
              <a:t>Difference between market value and cost</a:t>
            </a:r>
          </a:p>
          <a:p>
            <a:pPr lvl="1">
              <a:lnSpc>
                <a:spcPct val="80000"/>
              </a:lnSpc>
            </a:pPr>
            <a:r>
              <a:rPr lang="en-US" sz="1800" dirty="0"/>
              <a:t>Take the project if the NPV is positive</a:t>
            </a:r>
          </a:p>
          <a:p>
            <a:pPr lvl="1">
              <a:lnSpc>
                <a:spcPct val="80000"/>
              </a:lnSpc>
            </a:pPr>
            <a:r>
              <a:rPr lang="en-US" sz="1800" dirty="0"/>
              <a:t>Has no serious problems</a:t>
            </a:r>
          </a:p>
          <a:p>
            <a:pPr lvl="1">
              <a:lnSpc>
                <a:spcPct val="80000"/>
              </a:lnSpc>
            </a:pPr>
            <a:r>
              <a:rPr lang="en-US" sz="1800" dirty="0"/>
              <a:t>Preferred decision criterion</a:t>
            </a:r>
          </a:p>
          <a:p>
            <a:pPr>
              <a:lnSpc>
                <a:spcPct val="80000"/>
              </a:lnSpc>
            </a:pPr>
            <a:r>
              <a:rPr lang="en-US" sz="2400" dirty="0"/>
              <a:t>Internal rate of return</a:t>
            </a:r>
          </a:p>
          <a:p>
            <a:pPr lvl="1">
              <a:lnSpc>
                <a:spcPct val="80000"/>
              </a:lnSpc>
            </a:pPr>
            <a:r>
              <a:rPr lang="en-US" sz="1800" dirty="0"/>
              <a:t>Discount rate that makes NPV = 0</a:t>
            </a:r>
          </a:p>
          <a:p>
            <a:pPr lvl="1">
              <a:lnSpc>
                <a:spcPct val="80000"/>
              </a:lnSpc>
            </a:pPr>
            <a:r>
              <a:rPr lang="en-US" sz="1800" dirty="0"/>
              <a:t>Take the project if the IRR is greater than the required return</a:t>
            </a:r>
          </a:p>
          <a:p>
            <a:pPr lvl="1">
              <a:lnSpc>
                <a:spcPct val="80000"/>
              </a:lnSpc>
            </a:pPr>
            <a:r>
              <a:rPr lang="en-US" sz="1800" dirty="0"/>
              <a:t>Same decision as NPV with conventional cash flows</a:t>
            </a:r>
          </a:p>
          <a:p>
            <a:pPr lvl="1">
              <a:lnSpc>
                <a:spcPct val="80000"/>
              </a:lnSpc>
            </a:pPr>
            <a:r>
              <a:rPr lang="en-US" sz="1800" dirty="0"/>
              <a:t>IRR is unreliable with non-conventional cash flows or mutually exclusive projects</a:t>
            </a:r>
          </a:p>
          <a:p>
            <a:pPr>
              <a:lnSpc>
                <a:spcPct val="80000"/>
              </a:lnSpc>
            </a:pPr>
            <a:r>
              <a:rPr lang="en-US" sz="2400" dirty="0"/>
              <a:t>Profitability Index</a:t>
            </a:r>
          </a:p>
          <a:p>
            <a:pPr lvl="1">
              <a:lnSpc>
                <a:spcPct val="80000"/>
              </a:lnSpc>
            </a:pPr>
            <a:r>
              <a:rPr lang="en-US" sz="1800" dirty="0"/>
              <a:t>Benefit-cost ratio</a:t>
            </a:r>
          </a:p>
          <a:p>
            <a:pPr lvl="1">
              <a:lnSpc>
                <a:spcPct val="80000"/>
              </a:lnSpc>
            </a:pPr>
            <a:r>
              <a:rPr lang="en-US" sz="1800" dirty="0"/>
              <a:t>Take investment if PI &gt; 1</a:t>
            </a:r>
          </a:p>
          <a:p>
            <a:pPr lvl="1">
              <a:lnSpc>
                <a:spcPct val="80000"/>
              </a:lnSpc>
            </a:pPr>
            <a:r>
              <a:rPr lang="en-US" sz="1800" dirty="0"/>
              <a:t>Cannot be used to rank mutually exclusive projects</a:t>
            </a:r>
          </a:p>
          <a:p>
            <a:pPr lvl="1">
              <a:lnSpc>
                <a:spcPct val="80000"/>
              </a:lnSpc>
            </a:pPr>
            <a:r>
              <a:rPr lang="en-US" sz="1800" dirty="0"/>
              <a:t>May be used to rank projects in the presence of capital rationing</a:t>
            </a:r>
          </a:p>
        </p:txBody>
      </p:sp>
      <p:sp>
        <p:nvSpPr>
          <p:cNvPr id="6" name="Slide Number Placeholder 5"/>
          <p:cNvSpPr>
            <a:spLocks noGrp="1"/>
          </p:cNvSpPr>
          <p:nvPr>
            <p:ph type="sldNum" sz="quarter" idx="12"/>
          </p:nvPr>
        </p:nvSpPr>
        <p:spPr/>
        <p:txBody>
          <a:bodyPr/>
          <a:lstStyle/>
          <a:p>
            <a:fld id="{DF352BE5-A749-4534-8E38-C2237C1ED282}" type="slidenum">
              <a:rPr lang="en-US"/>
              <a:pPr/>
              <a:t>29</a:t>
            </a:fld>
            <a:endParaRPr lang="en-US"/>
          </a:p>
        </p:txBody>
      </p:sp>
      <p:sp>
        <p:nvSpPr>
          <p:cNvPr id="79874" name="Rectangle 2"/>
          <p:cNvSpPr>
            <a:spLocks noGrp="1" noChangeArrowheads="1"/>
          </p:cNvSpPr>
          <p:nvPr>
            <p:ph type="title"/>
          </p:nvPr>
        </p:nvSpPr>
        <p:spPr>
          <a:xfrm>
            <a:off x="457200" y="274638"/>
            <a:ext cx="8686800" cy="1143000"/>
          </a:xfrm>
        </p:spPr>
        <p:txBody>
          <a:bodyPr>
            <a:normAutofit fontScale="90000"/>
          </a:bodyPr>
          <a:lstStyle/>
          <a:p>
            <a:r>
              <a:rPr lang="en-US" sz="3600" dirty="0"/>
              <a:t>Summary – Discounted Cash Flow Criteria</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noChangeArrowheads="1"/>
          </p:cNvSpPr>
          <p:nvPr>
            <p:ph idx="1"/>
          </p:nvPr>
        </p:nvSpPr>
        <p:spPr>
          <a:xfrm>
            <a:off x="815975" y="1371600"/>
            <a:ext cx="8020050" cy="4530725"/>
          </a:xfrm>
        </p:spPr>
        <p:txBody>
          <a:bodyPr/>
          <a:lstStyle/>
          <a:p>
            <a:r>
              <a:rPr lang="en-US" sz="2400"/>
              <a:t>Payback period</a:t>
            </a:r>
          </a:p>
          <a:p>
            <a:pPr lvl="1"/>
            <a:r>
              <a:rPr lang="en-US" sz="2000"/>
              <a:t>Length of time until initial investment is recovered</a:t>
            </a:r>
          </a:p>
          <a:p>
            <a:pPr lvl="1"/>
            <a:r>
              <a:rPr lang="en-US" sz="2000"/>
              <a:t>Take the project if it pays back within some specified period</a:t>
            </a:r>
          </a:p>
          <a:p>
            <a:pPr lvl="1"/>
            <a:r>
              <a:rPr lang="en-US" sz="2000"/>
              <a:t>Doesn’t account for time value of money and there is an arbitrary cutoff period</a:t>
            </a:r>
          </a:p>
          <a:p>
            <a:r>
              <a:rPr lang="en-US" sz="2400"/>
              <a:t>Discounted payback period</a:t>
            </a:r>
          </a:p>
          <a:p>
            <a:pPr lvl="1"/>
            <a:r>
              <a:rPr lang="en-US" sz="2000"/>
              <a:t>Length of time until initial investment is recovered on a discounted basis</a:t>
            </a:r>
          </a:p>
          <a:p>
            <a:pPr lvl="1"/>
            <a:r>
              <a:rPr lang="en-US" sz="2000"/>
              <a:t>Take the project if it pays back in some specified period</a:t>
            </a:r>
          </a:p>
          <a:p>
            <a:pPr lvl="1"/>
            <a:r>
              <a:rPr lang="en-US" sz="2000"/>
              <a:t>There is an arbitrary cutoff period</a:t>
            </a:r>
          </a:p>
        </p:txBody>
      </p:sp>
      <p:sp>
        <p:nvSpPr>
          <p:cNvPr id="6" name="Slide Number Placeholder 5"/>
          <p:cNvSpPr>
            <a:spLocks noGrp="1"/>
          </p:cNvSpPr>
          <p:nvPr>
            <p:ph type="sldNum" sz="quarter" idx="12"/>
          </p:nvPr>
        </p:nvSpPr>
        <p:spPr/>
        <p:txBody>
          <a:bodyPr/>
          <a:lstStyle/>
          <a:p>
            <a:fld id="{72340085-AC97-44D0-8772-2F5EC43DBCE8}" type="slidenum">
              <a:rPr lang="en-US"/>
              <a:pPr/>
              <a:t>30</a:t>
            </a:fld>
            <a:endParaRPr lang="en-US"/>
          </a:p>
        </p:txBody>
      </p:sp>
      <p:sp>
        <p:nvSpPr>
          <p:cNvPr id="80898" name="Rectangle 2"/>
          <p:cNvSpPr>
            <a:spLocks noGrp="1" noChangeArrowheads="1"/>
          </p:cNvSpPr>
          <p:nvPr>
            <p:ph type="title"/>
          </p:nvPr>
        </p:nvSpPr>
        <p:spPr/>
        <p:txBody>
          <a:bodyPr/>
          <a:lstStyle/>
          <a:p>
            <a:r>
              <a:rPr lang="en-US"/>
              <a:t>Summary – Payback Criteria</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1" name="Rectangle 3"/>
          <p:cNvSpPr>
            <a:spLocks noGrp="1" noChangeArrowheads="1"/>
          </p:cNvSpPr>
          <p:nvPr>
            <p:ph idx="1"/>
          </p:nvPr>
        </p:nvSpPr>
        <p:spPr>
          <a:xfrm>
            <a:off x="815975" y="1371600"/>
            <a:ext cx="8020050" cy="4530725"/>
          </a:xfrm>
        </p:spPr>
        <p:txBody>
          <a:bodyPr/>
          <a:lstStyle/>
          <a:p>
            <a:r>
              <a:rPr lang="en-US" sz="2800"/>
              <a:t>An investment project has the following cash flows: CF0 = -1,000,000; C01 – C08 = 200,000 each</a:t>
            </a:r>
          </a:p>
          <a:p>
            <a:r>
              <a:rPr lang="en-US" sz="2800"/>
              <a:t>If the required rate of return is 12%, what decision should be made using NPV?</a:t>
            </a:r>
          </a:p>
          <a:p>
            <a:r>
              <a:rPr lang="en-US" sz="2800"/>
              <a:t>How would the IRR decision rule be used for this project, and what decision would be reached?</a:t>
            </a:r>
          </a:p>
          <a:p>
            <a:r>
              <a:rPr lang="en-US" sz="2800"/>
              <a:t>How are the above two decisions related? </a:t>
            </a:r>
          </a:p>
        </p:txBody>
      </p:sp>
      <p:sp>
        <p:nvSpPr>
          <p:cNvPr id="6" name="Slide Number Placeholder 5"/>
          <p:cNvSpPr>
            <a:spLocks noGrp="1"/>
          </p:cNvSpPr>
          <p:nvPr>
            <p:ph type="sldNum" sz="quarter" idx="12"/>
          </p:nvPr>
        </p:nvSpPr>
        <p:spPr/>
        <p:txBody>
          <a:bodyPr/>
          <a:lstStyle/>
          <a:p>
            <a:fld id="{8BEA2682-B426-47EE-82B5-0B1DB9C55966}" type="slidenum">
              <a:rPr lang="en-US"/>
              <a:pPr/>
              <a:t>31</a:t>
            </a:fld>
            <a:endParaRPr lang="en-US"/>
          </a:p>
        </p:txBody>
      </p:sp>
      <p:sp>
        <p:nvSpPr>
          <p:cNvPr id="94210" name="Rectangle 2"/>
          <p:cNvSpPr>
            <a:spLocks noGrp="1" noChangeArrowheads="1"/>
          </p:cNvSpPr>
          <p:nvPr>
            <p:ph type="title"/>
          </p:nvPr>
        </p:nvSpPr>
        <p:spPr/>
        <p:txBody>
          <a:bodyPr/>
          <a:lstStyle/>
          <a:p>
            <a:r>
              <a:rPr lang="en-US"/>
              <a:t>Comprehensive Problem</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9" name="Rectangle 5"/>
          <p:cNvSpPr>
            <a:spLocks noGrp="1" noChangeArrowheads="1"/>
          </p:cNvSpPr>
          <p:nvPr>
            <p:ph type="subTitle" idx="1"/>
          </p:nvPr>
        </p:nvSpPr>
        <p:spPr/>
        <p:txBody>
          <a:bodyPr/>
          <a:lstStyle/>
          <a:p>
            <a:r>
              <a:rPr lang="en-US"/>
              <a:t>Making Capital Investment Decisions</a:t>
            </a:r>
          </a:p>
        </p:txBody>
      </p:sp>
      <p:sp>
        <p:nvSpPr>
          <p:cNvPr id="5" name="Rectangle 70"/>
          <p:cNvSpPr>
            <a:spLocks noGrp="1" noChangeArrowheads="1"/>
          </p:cNvSpPr>
          <p:nvPr>
            <p:ph type="sldNum" sz="quarter" idx="12"/>
          </p:nvPr>
        </p:nvSpPr>
        <p:spPr/>
        <p:txBody>
          <a:bodyPr/>
          <a:lstStyle/>
          <a:p>
            <a:fld id="{010393BA-ED70-4DB7-9F9E-4B504EE54D14}" type="slidenum">
              <a:rPr lang="en-US"/>
              <a:pPr/>
              <a:t>32</a:t>
            </a:fld>
            <a:endParaRPr lang="en-US"/>
          </a:p>
        </p:txBody>
      </p:sp>
      <p:sp>
        <p:nvSpPr>
          <p:cNvPr id="4" name="Rectangle 71"/>
          <p:cNvSpPr>
            <a:spLocks noChangeArrowheads="1"/>
          </p:cNvSpPr>
          <p:nvPr/>
        </p:nvSpPr>
        <p:spPr bwMode="auto">
          <a:xfrm>
            <a:off x="4572000" y="990600"/>
            <a:ext cx="4572000" cy="1470025"/>
          </a:xfrm>
          <a:prstGeom prst="rect">
            <a:avLst/>
          </a:prstGeom>
          <a:noFill/>
          <a:ln w="9525">
            <a:noFill/>
            <a:miter lim="800000"/>
            <a:headEnd/>
            <a:tailEnd/>
          </a:ln>
          <a:effectLst/>
        </p:spPr>
        <p:txBody>
          <a:bodyPr/>
          <a:lstStyle/>
          <a:p>
            <a:pPr algn="ctr" eaLnBrk="1" hangingPunct="1"/>
            <a:r>
              <a:rPr lang="en-US" sz="5400" dirty="0" smtClean="0">
                <a:solidFill>
                  <a:schemeClr val="tx2"/>
                </a:solidFill>
                <a:effectLst>
                  <a:outerShdw blurRad="38100" dist="38100" dir="2700000" algn="tl">
                    <a:srgbClr val="000000"/>
                  </a:outerShdw>
                </a:effectLst>
              </a:rPr>
              <a:t>10</a:t>
            </a:r>
            <a:endParaRPr lang="en-US" sz="5400" dirty="0">
              <a:solidFill>
                <a:schemeClr val="tx2"/>
              </a:solidFill>
              <a:effectLst>
                <a:outerShdw blurRad="38100" dist="38100" dir="2700000" algn="tl">
                  <a:srgbClr val="000000"/>
                </a:outerShdw>
              </a:effectLst>
            </a:endParaRPr>
          </a:p>
        </p:txBody>
      </p:sp>
    </p:spTree>
  </p:cSld>
  <p:clrMapOvr>
    <a:masterClrMapping/>
  </p:clrMapOvr>
  <p:transition>
    <p:blinds dir="ver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p:txBody>
          <a:bodyPr/>
          <a:lstStyle/>
          <a:p>
            <a:r>
              <a:rPr lang="en-US" dirty="0"/>
              <a:t>Understand how to determine the relevant cash flows for various types of proposed </a:t>
            </a:r>
            <a:r>
              <a:rPr lang="en-US" dirty="0" smtClean="0"/>
              <a:t>investments.</a:t>
            </a:r>
            <a:endParaRPr lang="en-US" dirty="0"/>
          </a:p>
          <a:p>
            <a:r>
              <a:rPr lang="en-US" dirty="0"/>
              <a:t>Be able to compute depreciation expense for tax </a:t>
            </a:r>
            <a:r>
              <a:rPr lang="en-US" dirty="0" smtClean="0"/>
              <a:t>purposes.</a:t>
            </a:r>
            <a:endParaRPr lang="en-US" dirty="0"/>
          </a:p>
          <a:p>
            <a:r>
              <a:rPr lang="en-US" dirty="0"/>
              <a:t>Understand the various methods for computing operating cash </a:t>
            </a:r>
            <a:r>
              <a:rPr lang="en-US" dirty="0" smtClean="0"/>
              <a:t>flow.</a:t>
            </a:r>
          </a:p>
          <a:p>
            <a:r>
              <a:rPr lang="en-US" dirty="0" smtClean="0"/>
              <a:t>Be able to do capital budgeting analysis.</a:t>
            </a:r>
            <a:endParaRPr lang="en-US" dirty="0"/>
          </a:p>
        </p:txBody>
      </p:sp>
      <p:sp>
        <p:nvSpPr>
          <p:cNvPr id="6" name="Slide Number Placeholder 5"/>
          <p:cNvSpPr>
            <a:spLocks noGrp="1"/>
          </p:cNvSpPr>
          <p:nvPr>
            <p:ph type="sldNum" sz="quarter" idx="12"/>
          </p:nvPr>
        </p:nvSpPr>
        <p:spPr/>
        <p:txBody>
          <a:bodyPr/>
          <a:lstStyle/>
          <a:p>
            <a:fld id="{0FD5DABB-3C76-4F1A-8067-92D54E16EA45}" type="slidenum">
              <a:rPr lang="en-US"/>
              <a:pPr/>
              <a:t>33</a:t>
            </a:fld>
            <a:endParaRPr lang="en-US"/>
          </a:p>
        </p:txBody>
      </p:sp>
      <p:sp>
        <p:nvSpPr>
          <p:cNvPr id="2050" name="Rectangle 2"/>
          <p:cNvSpPr>
            <a:spLocks noGrp="1" noChangeArrowheads="1"/>
          </p:cNvSpPr>
          <p:nvPr>
            <p:ph type="title"/>
          </p:nvPr>
        </p:nvSpPr>
        <p:spPr/>
        <p:txBody>
          <a:bodyPr/>
          <a:lstStyle/>
          <a:p>
            <a:r>
              <a:rPr lang="en-US"/>
              <a:t>Key Concepts and Skills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7" name="Rectangle 3"/>
          <p:cNvSpPr>
            <a:spLocks noGrp="1" noChangeArrowheads="1"/>
          </p:cNvSpPr>
          <p:nvPr>
            <p:ph idx="1"/>
          </p:nvPr>
        </p:nvSpPr>
        <p:spPr>
          <a:xfrm>
            <a:off x="815975" y="1524000"/>
            <a:ext cx="8020050" cy="4530725"/>
          </a:xfrm>
        </p:spPr>
        <p:txBody>
          <a:bodyPr/>
          <a:lstStyle/>
          <a:p>
            <a:r>
              <a:rPr lang="en-US" sz="2800"/>
              <a:t>The cash flows that should be included in a capital budgeting analysis are those that will only occur if the project is accepted</a:t>
            </a:r>
          </a:p>
          <a:p>
            <a:r>
              <a:rPr lang="en-US" sz="2800"/>
              <a:t>These cash flows are called </a:t>
            </a:r>
            <a:r>
              <a:rPr lang="en-US" sz="2800" i="1"/>
              <a:t>incremental cash flows</a:t>
            </a:r>
            <a:endParaRPr lang="en-US" sz="2800"/>
          </a:p>
          <a:p>
            <a:r>
              <a:rPr lang="en-US" sz="2800"/>
              <a:t>The </a:t>
            </a:r>
            <a:r>
              <a:rPr lang="en-US" sz="2800" i="1"/>
              <a:t>stand-alone principle</a:t>
            </a:r>
            <a:r>
              <a:rPr lang="en-US" sz="2800"/>
              <a:t> allows us to analyze each project in isolation from the firm simply by focusing on incremental cash flows</a:t>
            </a:r>
          </a:p>
        </p:txBody>
      </p:sp>
      <p:sp>
        <p:nvSpPr>
          <p:cNvPr id="6" name="Slide Number Placeholder 5"/>
          <p:cNvSpPr>
            <a:spLocks noGrp="1"/>
          </p:cNvSpPr>
          <p:nvPr>
            <p:ph type="sldNum" sz="quarter" idx="12"/>
          </p:nvPr>
        </p:nvSpPr>
        <p:spPr/>
        <p:txBody>
          <a:bodyPr/>
          <a:lstStyle/>
          <a:p>
            <a:fld id="{5F73AC19-23F5-4DEC-9963-8FE67ABE8CAC}" type="slidenum">
              <a:rPr lang="en-US"/>
              <a:pPr/>
              <a:t>34</a:t>
            </a:fld>
            <a:endParaRPr lang="en-US"/>
          </a:p>
        </p:txBody>
      </p:sp>
      <p:sp>
        <p:nvSpPr>
          <p:cNvPr id="1026" name="Rectangle 2"/>
          <p:cNvSpPr>
            <a:spLocks noGrp="1" noChangeArrowheads="1"/>
          </p:cNvSpPr>
          <p:nvPr>
            <p:ph type="title"/>
          </p:nvPr>
        </p:nvSpPr>
        <p:spPr/>
        <p:txBody>
          <a:bodyPr/>
          <a:lstStyle/>
          <a:p>
            <a:r>
              <a:rPr lang="en-US"/>
              <a:t>Relevant Cash Flows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815975" y="1447800"/>
            <a:ext cx="8020050" cy="4530725"/>
          </a:xfrm>
        </p:spPr>
        <p:txBody>
          <a:bodyPr/>
          <a:lstStyle/>
          <a:p>
            <a:r>
              <a:rPr lang="en-US" sz="2800"/>
              <a:t>You should always ask yourself “Will this cash flow occur ONLY if we accept the project?”</a:t>
            </a:r>
          </a:p>
          <a:p>
            <a:pPr lvl="1"/>
            <a:r>
              <a:rPr lang="en-US" sz="2400"/>
              <a:t>If the answer is “yes”, it should be included in the analysis because it is incremental</a:t>
            </a:r>
          </a:p>
          <a:p>
            <a:pPr lvl="1"/>
            <a:r>
              <a:rPr lang="en-US" sz="2400"/>
              <a:t>If the answer is “no”, it should not be included in the analysis because it will occur anyway</a:t>
            </a:r>
          </a:p>
          <a:p>
            <a:pPr lvl="1"/>
            <a:r>
              <a:rPr lang="en-US" sz="2400"/>
              <a:t>If the answer is “part of it”, then we should include the part that occurs because of the project</a:t>
            </a:r>
          </a:p>
        </p:txBody>
      </p:sp>
      <p:sp>
        <p:nvSpPr>
          <p:cNvPr id="6" name="Slide Number Placeholder 5"/>
          <p:cNvSpPr>
            <a:spLocks noGrp="1"/>
          </p:cNvSpPr>
          <p:nvPr>
            <p:ph type="sldNum" sz="quarter" idx="12"/>
          </p:nvPr>
        </p:nvSpPr>
        <p:spPr/>
        <p:txBody>
          <a:bodyPr/>
          <a:lstStyle/>
          <a:p>
            <a:fld id="{C6CF32D5-A917-43CA-9F5E-42E35C1FEEAB}" type="slidenum">
              <a:rPr lang="en-US"/>
              <a:pPr/>
              <a:t>35</a:t>
            </a:fld>
            <a:endParaRPr lang="en-US"/>
          </a:p>
        </p:txBody>
      </p:sp>
      <p:sp>
        <p:nvSpPr>
          <p:cNvPr id="8194" name="Rectangle 2"/>
          <p:cNvSpPr>
            <a:spLocks noGrp="1" noChangeArrowheads="1"/>
          </p:cNvSpPr>
          <p:nvPr>
            <p:ph type="title"/>
          </p:nvPr>
        </p:nvSpPr>
        <p:spPr/>
        <p:txBody>
          <a:bodyPr/>
          <a:lstStyle/>
          <a:p>
            <a:r>
              <a:rPr lang="en-US" dirty="0" smtClean="0"/>
              <a:t>A. Forget Sunk Cost</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815975" y="1447800"/>
            <a:ext cx="8020050" cy="4530725"/>
          </a:xfrm>
        </p:spPr>
        <p:txBody>
          <a:bodyPr/>
          <a:lstStyle/>
          <a:p>
            <a:r>
              <a:rPr lang="en-US" sz="2800" dirty="0" smtClean="0"/>
              <a:t>Your firm paid $100,000 last year for a marketing report for a new widget it is considering to develop.</a:t>
            </a:r>
          </a:p>
          <a:p>
            <a:r>
              <a:rPr lang="en-US" sz="2800" dirty="0" smtClean="0"/>
              <a:t> You are doing a capital budgeting analysis of the new widget project. Should the marketing report cost be considered part of the project’s costs?</a:t>
            </a:r>
            <a:endParaRPr lang="en-US" sz="2400" dirty="0"/>
          </a:p>
        </p:txBody>
      </p:sp>
      <p:sp>
        <p:nvSpPr>
          <p:cNvPr id="6" name="Slide Number Placeholder 5"/>
          <p:cNvSpPr>
            <a:spLocks noGrp="1"/>
          </p:cNvSpPr>
          <p:nvPr>
            <p:ph type="sldNum" sz="quarter" idx="12"/>
          </p:nvPr>
        </p:nvSpPr>
        <p:spPr/>
        <p:txBody>
          <a:bodyPr/>
          <a:lstStyle/>
          <a:p>
            <a:fld id="{C6CF32D5-A917-43CA-9F5E-42E35C1FEEAB}" type="slidenum">
              <a:rPr lang="en-US"/>
              <a:pPr/>
              <a:t>36</a:t>
            </a:fld>
            <a:endParaRPr lang="en-US"/>
          </a:p>
        </p:txBody>
      </p:sp>
      <p:sp>
        <p:nvSpPr>
          <p:cNvPr id="8194" name="Rectangle 2"/>
          <p:cNvSpPr>
            <a:spLocks noGrp="1" noChangeArrowheads="1"/>
          </p:cNvSpPr>
          <p:nvPr>
            <p:ph type="title"/>
          </p:nvPr>
        </p:nvSpPr>
        <p:spPr/>
        <p:txBody>
          <a:bodyPr/>
          <a:lstStyle/>
          <a:p>
            <a:r>
              <a:rPr lang="en-US" dirty="0" smtClean="0"/>
              <a:t>Example: Sunk Cost</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685800" y="1371600"/>
            <a:ext cx="8328025" cy="4530725"/>
          </a:xfrm>
        </p:spPr>
        <p:txBody>
          <a:bodyPr/>
          <a:lstStyle/>
          <a:p>
            <a:r>
              <a:rPr lang="en-US" sz="2400" dirty="0" smtClean="0"/>
              <a:t>Most resources are </a:t>
            </a:r>
            <a:r>
              <a:rPr lang="en-US" sz="2400" u="sng" dirty="0" smtClean="0"/>
              <a:t>not</a:t>
            </a:r>
            <a:r>
              <a:rPr lang="en-US" sz="2400" dirty="0" smtClean="0"/>
              <a:t> free, even if no money changes hands.</a:t>
            </a:r>
          </a:p>
          <a:p>
            <a:r>
              <a:rPr lang="en-US" sz="2400" dirty="0" smtClean="0"/>
              <a:t>Example: Suppose your firm is considering building a factory on some land. Your firm purchased this land for $50,000 a year ago. Its market value today is $100,000. For analysis purpose, what land value should be used?</a:t>
            </a:r>
          </a:p>
          <a:p>
            <a:endParaRPr lang="en-US" sz="2400" dirty="0"/>
          </a:p>
        </p:txBody>
      </p:sp>
      <p:sp>
        <p:nvSpPr>
          <p:cNvPr id="6" name="Slide Number Placeholder 5"/>
          <p:cNvSpPr>
            <a:spLocks noGrp="1"/>
          </p:cNvSpPr>
          <p:nvPr>
            <p:ph type="sldNum" sz="quarter" idx="12"/>
          </p:nvPr>
        </p:nvSpPr>
        <p:spPr/>
        <p:txBody>
          <a:bodyPr/>
          <a:lstStyle/>
          <a:p>
            <a:fld id="{5A4FEAFE-71A0-49E7-A056-5AFB381C1D0D}" type="slidenum">
              <a:rPr lang="en-US"/>
              <a:pPr/>
              <a:t>37</a:t>
            </a:fld>
            <a:endParaRPr lang="en-US"/>
          </a:p>
        </p:txBody>
      </p:sp>
      <p:sp>
        <p:nvSpPr>
          <p:cNvPr id="9218" name="Rectangle 2"/>
          <p:cNvSpPr>
            <a:spLocks noGrp="1" noChangeArrowheads="1"/>
          </p:cNvSpPr>
          <p:nvPr>
            <p:ph type="title"/>
          </p:nvPr>
        </p:nvSpPr>
        <p:spPr>
          <a:xfrm>
            <a:off x="381000" y="304800"/>
            <a:ext cx="8229600" cy="1143000"/>
          </a:xfrm>
        </p:spPr>
        <p:txBody>
          <a:bodyPr/>
          <a:lstStyle/>
          <a:p>
            <a:r>
              <a:rPr lang="en-US" dirty="0" smtClean="0"/>
              <a:t>B. Include Opportunity Cost</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685800" y="1371600"/>
            <a:ext cx="8328025" cy="4530725"/>
          </a:xfrm>
        </p:spPr>
        <p:txBody>
          <a:bodyPr>
            <a:normAutofit/>
          </a:bodyPr>
          <a:lstStyle/>
          <a:p>
            <a:pPr marL="566928" indent="-457200">
              <a:buFont typeface="+mj-lt"/>
              <a:buAutoNum type="arabicPeriod"/>
            </a:pPr>
            <a:r>
              <a:rPr lang="en-US" sz="2400" dirty="0" smtClean="0"/>
              <a:t>Calculate the firm’s cash flows if it goes ahead with the project.</a:t>
            </a:r>
          </a:p>
          <a:p>
            <a:pPr marL="566928" indent="-457200">
              <a:buFont typeface="+mj-lt"/>
              <a:buAutoNum type="arabicPeriod"/>
            </a:pPr>
            <a:r>
              <a:rPr lang="en-US" sz="2400" dirty="0" smtClean="0"/>
              <a:t>Calculate the cash flows if the firm doesn’t go ahead with the project.</a:t>
            </a:r>
          </a:p>
          <a:p>
            <a:pPr marL="566928" indent="-457200">
              <a:buFont typeface="+mj-lt"/>
              <a:buAutoNum type="arabicPeriod"/>
            </a:pPr>
            <a:r>
              <a:rPr lang="en-US" sz="2400" dirty="0" smtClean="0"/>
              <a:t>Take the difference, which gives you the </a:t>
            </a:r>
            <a:r>
              <a:rPr lang="en-US" sz="2400" u="sng" dirty="0" smtClean="0"/>
              <a:t>extra</a:t>
            </a:r>
            <a:r>
              <a:rPr lang="en-US" sz="2400" dirty="0" smtClean="0"/>
              <a:t>, or </a:t>
            </a:r>
            <a:r>
              <a:rPr lang="en-US" sz="2400" u="sng" dirty="0" smtClean="0"/>
              <a:t>incremental</a:t>
            </a:r>
            <a:r>
              <a:rPr lang="en-US" sz="2400" dirty="0" smtClean="0"/>
              <a:t>, cash flow of the project. </a:t>
            </a:r>
          </a:p>
          <a:p>
            <a:pPr>
              <a:buNone/>
            </a:pPr>
            <a:r>
              <a:rPr lang="en-US" sz="2400" dirty="0" smtClean="0"/>
              <a:t>	Incremental cash flow = Cash flow with project – Cash flow without cash flow. </a:t>
            </a:r>
          </a:p>
          <a:p>
            <a:pPr>
              <a:buNone/>
            </a:pPr>
            <a:endParaRPr lang="en-US" sz="2400" dirty="0"/>
          </a:p>
        </p:txBody>
      </p:sp>
      <p:sp>
        <p:nvSpPr>
          <p:cNvPr id="6" name="Slide Number Placeholder 5"/>
          <p:cNvSpPr>
            <a:spLocks noGrp="1"/>
          </p:cNvSpPr>
          <p:nvPr>
            <p:ph type="sldNum" sz="quarter" idx="12"/>
          </p:nvPr>
        </p:nvSpPr>
        <p:spPr/>
        <p:txBody>
          <a:bodyPr/>
          <a:lstStyle/>
          <a:p>
            <a:fld id="{5A4FEAFE-71A0-49E7-A056-5AFB381C1D0D}" type="slidenum">
              <a:rPr lang="en-US"/>
              <a:pPr/>
              <a:t>38</a:t>
            </a:fld>
            <a:endParaRPr lang="en-US"/>
          </a:p>
        </p:txBody>
      </p:sp>
      <p:sp>
        <p:nvSpPr>
          <p:cNvPr id="9218" name="Rectangle 2"/>
          <p:cNvSpPr>
            <a:spLocks noGrp="1" noChangeArrowheads="1"/>
          </p:cNvSpPr>
          <p:nvPr>
            <p:ph type="title"/>
          </p:nvPr>
        </p:nvSpPr>
        <p:spPr>
          <a:xfrm>
            <a:off x="381000" y="304800"/>
            <a:ext cx="8229600" cy="1143000"/>
          </a:xfrm>
        </p:spPr>
        <p:txBody>
          <a:bodyPr/>
          <a:lstStyle/>
          <a:p>
            <a:r>
              <a:rPr lang="en-US" dirty="0" smtClean="0"/>
              <a:t>C. Include Side Effects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Slide Number Placeholder 2"/>
          <p:cNvSpPr>
            <a:spLocks noGrp="1"/>
          </p:cNvSpPr>
          <p:nvPr>
            <p:ph type="sldNum" sz="quarter" idx="10"/>
          </p:nvPr>
        </p:nvSpPr>
        <p:spPr/>
        <p:txBody>
          <a:bodyPr lIns="98764" tIns="49382" rIns="98764" bIns="49382"/>
          <a:lstStyle/>
          <a:p>
            <a:fld id="{F8AF2AAB-BC45-4D1E-AF66-ED8F35942BCE}" type="slidenum">
              <a:rPr lang="en-US"/>
              <a:pPr/>
              <a:t>3</a:t>
            </a:fld>
            <a:endParaRPr lang="en-US"/>
          </a:p>
        </p:txBody>
      </p:sp>
      <p:sp>
        <p:nvSpPr>
          <p:cNvPr id="56322" name="Rectangle 2"/>
          <p:cNvSpPr>
            <a:spLocks noGrp="1" noChangeArrowheads="1"/>
          </p:cNvSpPr>
          <p:nvPr>
            <p:ph type="title"/>
          </p:nvPr>
        </p:nvSpPr>
        <p:spPr/>
        <p:txBody>
          <a:bodyPr lIns="98764" tIns="49382" rIns="98764" bIns="49382"/>
          <a:lstStyle/>
          <a:p>
            <a:r>
              <a:rPr lang="en-US" dirty="0"/>
              <a:t>IRR BY GRAPH</a:t>
            </a:r>
          </a:p>
        </p:txBody>
      </p:sp>
      <p:sp>
        <p:nvSpPr>
          <p:cNvPr id="56323" name="Rectangle 3"/>
          <p:cNvSpPr>
            <a:spLocks noChangeArrowheads="1"/>
          </p:cNvSpPr>
          <p:nvPr/>
        </p:nvSpPr>
        <p:spPr bwMode="auto">
          <a:xfrm>
            <a:off x="2511707" y="2548753"/>
            <a:ext cx="5678209" cy="3228780"/>
          </a:xfrm>
          <a:prstGeom prst="rect">
            <a:avLst/>
          </a:prstGeom>
          <a:noFill/>
          <a:ln w="9525">
            <a:noFill/>
            <a:miter lim="800000"/>
            <a:headEnd/>
            <a:tailEnd/>
          </a:ln>
        </p:spPr>
        <p:txBody>
          <a:bodyPr lIns="98764" tIns="49382" rIns="98764" bIns="49382"/>
          <a:lstStyle/>
          <a:p>
            <a:endParaRPr lang="en-US"/>
          </a:p>
        </p:txBody>
      </p:sp>
      <p:sp>
        <p:nvSpPr>
          <p:cNvPr id="56324" name="Line 4"/>
          <p:cNvSpPr>
            <a:spLocks noChangeShapeType="1"/>
          </p:cNvSpPr>
          <p:nvPr/>
        </p:nvSpPr>
        <p:spPr bwMode="auto">
          <a:xfrm>
            <a:off x="2511707" y="5777533"/>
            <a:ext cx="5678209" cy="1803"/>
          </a:xfrm>
          <a:prstGeom prst="line">
            <a:avLst/>
          </a:prstGeom>
          <a:noFill/>
          <a:ln w="0">
            <a:solidFill>
              <a:srgbClr val="FFFFFF"/>
            </a:solidFill>
            <a:round/>
            <a:headEnd/>
            <a:tailEnd/>
          </a:ln>
        </p:spPr>
        <p:txBody>
          <a:bodyPr lIns="98764" tIns="49382" rIns="98764" bIns="49382"/>
          <a:lstStyle/>
          <a:p>
            <a:endParaRPr lang="en-US"/>
          </a:p>
        </p:txBody>
      </p:sp>
      <p:sp>
        <p:nvSpPr>
          <p:cNvPr id="56325" name="Line 5"/>
          <p:cNvSpPr>
            <a:spLocks noChangeShapeType="1"/>
          </p:cNvSpPr>
          <p:nvPr/>
        </p:nvSpPr>
        <p:spPr bwMode="auto">
          <a:xfrm>
            <a:off x="2511707" y="5368072"/>
            <a:ext cx="5678209" cy="0"/>
          </a:xfrm>
          <a:prstGeom prst="line">
            <a:avLst/>
          </a:prstGeom>
          <a:noFill/>
          <a:ln w="0">
            <a:solidFill>
              <a:srgbClr val="FFFFFF"/>
            </a:solidFill>
            <a:round/>
            <a:headEnd/>
            <a:tailEnd/>
          </a:ln>
        </p:spPr>
        <p:txBody>
          <a:bodyPr lIns="98764" tIns="49382" rIns="98764" bIns="49382"/>
          <a:lstStyle/>
          <a:p>
            <a:endParaRPr lang="en-US"/>
          </a:p>
        </p:txBody>
      </p:sp>
      <p:sp>
        <p:nvSpPr>
          <p:cNvPr id="56326" name="Line 6"/>
          <p:cNvSpPr>
            <a:spLocks noChangeShapeType="1"/>
          </p:cNvSpPr>
          <p:nvPr/>
        </p:nvSpPr>
        <p:spPr bwMode="auto">
          <a:xfrm>
            <a:off x="2511707" y="4561779"/>
            <a:ext cx="5678209" cy="0"/>
          </a:xfrm>
          <a:prstGeom prst="line">
            <a:avLst/>
          </a:prstGeom>
          <a:noFill/>
          <a:ln w="0">
            <a:solidFill>
              <a:srgbClr val="FFFFFF"/>
            </a:solidFill>
            <a:round/>
            <a:headEnd/>
            <a:tailEnd/>
          </a:ln>
        </p:spPr>
        <p:txBody>
          <a:bodyPr lIns="98764" tIns="49382" rIns="98764" bIns="49382"/>
          <a:lstStyle/>
          <a:p>
            <a:endParaRPr lang="en-US"/>
          </a:p>
        </p:txBody>
      </p:sp>
      <p:sp>
        <p:nvSpPr>
          <p:cNvPr id="56327" name="Line 7"/>
          <p:cNvSpPr>
            <a:spLocks noChangeShapeType="1"/>
          </p:cNvSpPr>
          <p:nvPr/>
        </p:nvSpPr>
        <p:spPr bwMode="auto">
          <a:xfrm>
            <a:off x="2511707" y="4163142"/>
            <a:ext cx="5678209" cy="1804"/>
          </a:xfrm>
          <a:prstGeom prst="line">
            <a:avLst/>
          </a:prstGeom>
          <a:noFill/>
          <a:ln w="0">
            <a:solidFill>
              <a:srgbClr val="FFFFFF"/>
            </a:solidFill>
            <a:round/>
            <a:headEnd/>
            <a:tailEnd/>
          </a:ln>
        </p:spPr>
        <p:txBody>
          <a:bodyPr lIns="98764" tIns="49382" rIns="98764" bIns="49382"/>
          <a:lstStyle/>
          <a:p>
            <a:endParaRPr lang="en-US"/>
          </a:p>
        </p:txBody>
      </p:sp>
      <p:sp>
        <p:nvSpPr>
          <p:cNvPr id="56328" name="Line 8"/>
          <p:cNvSpPr>
            <a:spLocks noChangeShapeType="1"/>
          </p:cNvSpPr>
          <p:nvPr/>
        </p:nvSpPr>
        <p:spPr bwMode="auto">
          <a:xfrm>
            <a:off x="2511707" y="3753682"/>
            <a:ext cx="5678209" cy="0"/>
          </a:xfrm>
          <a:prstGeom prst="line">
            <a:avLst/>
          </a:prstGeom>
          <a:noFill/>
          <a:ln w="0">
            <a:solidFill>
              <a:srgbClr val="FFFFFF"/>
            </a:solidFill>
            <a:round/>
            <a:headEnd/>
            <a:tailEnd/>
          </a:ln>
        </p:spPr>
        <p:txBody>
          <a:bodyPr lIns="98764" tIns="49382" rIns="98764" bIns="49382"/>
          <a:lstStyle/>
          <a:p>
            <a:endParaRPr lang="en-US"/>
          </a:p>
        </p:txBody>
      </p:sp>
      <p:sp>
        <p:nvSpPr>
          <p:cNvPr id="56329" name="Line 9"/>
          <p:cNvSpPr>
            <a:spLocks noChangeShapeType="1"/>
          </p:cNvSpPr>
          <p:nvPr/>
        </p:nvSpPr>
        <p:spPr bwMode="auto">
          <a:xfrm>
            <a:off x="2511707" y="3356849"/>
            <a:ext cx="5678209" cy="0"/>
          </a:xfrm>
          <a:prstGeom prst="line">
            <a:avLst/>
          </a:prstGeom>
          <a:noFill/>
          <a:ln w="0">
            <a:solidFill>
              <a:srgbClr val="FFFFFF"/>
            </a:solidFill>
            <a:round/>
            <a:headEnd/>
            <a:tailEnd/>
          </a:ln>
        </p:spPr>
        <p:txBody>
          <a:bodyPr lIns="98764" tIns="49382" rIns="98764" bIns="49382"/>
          <a:lstStyle/>
          <a:p>
            <a:endParaRPr lang="en-US"/>
          </a:p>
        </p:txBody>
      </p:sp>
      <p:sp>
        <p:nvSpPr>
          <p:cNvPr id="56330" name="Line 10"/>
          <p:cNvSpPr>
            <a:spLocks noChangeShapeType="1"/>
          </p:cNvSpPr>
          <p:nvPr/>
        </p:nvSpPr>
        <p:spPr bwMode="auto">
          <a:xfrm>
            <a:off x="2511707" y="2945586"/>
            <a:ext cx="5678209" cy="1803"/>
          </a:xfrm>
          <a:prstGeom prst="line">
            <a:avLst/>
          </a:prstGeom>
          <a:noFill/>
          <a:ln w="0">
            <a:solidFill>
              <a:srgbClr val="FFFFFF"/>
            </a:solidFill>
            <a:round/>
            <a:headEnd/>
            <a:tailEnd/>
          </a:ln>
        </p:spPr>
        <p:txBody>
          <a:bodyPr lIns="98764" tIns="49382" rIns="98764" bIns="49382"/>
          <a:lstStyle/>
          <a:p>
            <a:endParaRPr lang="en-US"/>
          </a:p>
        </p:txBody>
      </p:sp>
      <p:sp>
        <p:nvSpPr>
          <p:cNvPr id="56331" name="Line 11"/>
          <p:cNvSpPr>
            <a:spLocks noChangeShapeType="1"/>
          </p:cNvSpPr>
          <p:nvPr/>
        </p:nvSpPr>
        <p:spPr bwMode="auto">
          <a:xfrm>
            <a:off x="2511707" y="2548753"/>
            <a:ext cx="5678209" cy="1803"/>
          </a:xfrm>
          <a:prstGeom prst="line">
            <a:avLst/>
          </a:prstGeom>
          <a:noFill/>
          <a:ln w="0">
            <a:solidFill>
              <a:srgbClr val="FFFFFF"/>
            </a:solidFill>
            <a:round/>
            <a:headEnd/>
            <a:tailEnd/>
          </a:ln>
        </p:spPr>
        <p:txBody>
          <a:bodyPr lIns="98764" tIns="49382" rIns="98764" bIns="49382"/>
          <a:lstStyle/>
          <a:p>
            <a:endParaRPr lang="en-US"/>
          </a:p>
        </p:txBody>
      </p:sp>
      <p:sp>
        <p:nvSpPr>
          <p:cNvPr id="56332" name="Line 12"/>
          <p:cNvSpPr>
            <a:spLocks noChangeShapeType="1"/>
          </p:cNvSpPr>
          <p:nvPr/>
        </p:nvSpPr>
        <p:spPr bwMode="auto">
          <a:xfrm flipV="1">
            <a:off x="2511707" y="4971238"/>
            <a:ext cx="1653" cy="86582"/>
          </a:xfrm>
          <a:prstGeom prst="line">
            <a:avLst/>
          </a:prstGeom>
          <a:noFill/>
          <a:ln w="26988">
            <a:solidFill>
              <a:srgbClr val="000000"/>
            </a:solidFill>
            <a:round/>
            <a:headEnd/>
            <a:tailEnd/>
          </a:ln>
        </p:spPr>
        <p:txBody>
          <a:bodyPr lIns="98764" tIns="49382" rIns="98764" bIns="49382"/>
          <a:lstStyle/>
          <a:p>
            <a:endParaRPr lang="en-US"/>
          </a:p>
        </p:txBody>
      </p:sp>
      <p:sp>
        <p:nvSpPr>
          <p:cNvPr id="56333" name="Line 13"/>
          <p:cNvSpPr>
            <a:spLocks noChangeShapeType="1"/>
          </p:cNvSpPr>
          <p:nvPr/>
        </p:nvSpPr>
        <p:spPr bwMode="auto">
          <a:xfrm flipV="1">
            <a:off x="3937047" y="4971238"/>
            <a:ext cx="1653" cy="86582"/>
          </a:xfrm>
          <a:prstGeom prst="line">
            <a:avLst/>
          </a:prstGeom>
          <a:noFill/>
          <a:ln w="26988">
            <a:solidFill>
              <a:srgbClr val="000000"/>
            </a:solidFill>
            <a:round/>
            <a:headEnd/>
            <a:tailEnd/>
          </a:ln>
        </p:spPr>
        <p:txBody>
          <a:bodyPr lIns="98764" tIns="49382" rIns="98764" bIns="49382"/>
          <a:lstStyle/>
          <a:p>
            <a:endParaRPr lang="en-US"/>
          </a:p>
        </p:txBody>
      </p:sp>
      <p:sp>
        <p:nvSpPr>
          <p:cNvPr id="56334" name="Line 14"/>
          <p:cNvSpPr>
            <a:spLocks noChangeShapeType="1"/>
          </p:cNvSpPr>
          <p:nvPr/>
        </p:nvSpPr>
        <p:spPr bwMode="auto">
          <a:xfrm flipV="1">
            <a:off x="5349158" y="4971238"/>
            <a:ext cx="1653" cy="86582"/>
          </a:xfrm>
          <a:prstGeom prst="line">
            <a:avLst/>
          </a:prstGeom>
          <a:noFill/>
          <a:ln w="26988">
            <a:solidFill>
              <a:srgbClr val="000000"/>
            </a:solidFill>
            <a:round/>
            <a:headEnd/>
            <a:tailEnd/>
          </a:ln>
        </p:spPr>
        <p:txBody>
          <a:bodyPr lIns="98764" tIns="49382" rIns="98764" bIns="49382"/>
          <a:lstStyle/>
          <a:p>
            <a:endParaRPr lang="en-US"/>
          </a:p>
        </p:txBody>
      </p:sp>
      <p:sp>
        <p:nvSpPr>
          <p:cNvPr id="56335" name="Line 15"/>
          <p:cNvSpPr>
            <a:spLocks noChangeShapeType="1"/>
          </p:cNvSpPr>
          <p:nvPr/>
        </p:nvSpPr>
        <p:spPr bwMode="auto">
          <a:xfrm flipV="1">
            <a:off x="6777804" y="4971238"/>
            <a:ext cx="0" cy="86582"/>
          </a:xfrm>
          <a:prstGeom prst="line">
            <a:avLst/>
          </a:prstGeom>
          <a:noFill/>
          <a:ln w="26988">
            <a:solidFill>
              <a:srgbClr val="000000"/>
            </a:solidFill>
            <a:round/>
            <a:headEnd/>
            <a:tailEnd/>
          </a:ln>
        </p:spPr>
        <p:txBody>
          <a:bodyPr lIns="98764" tIns="49382" rIns="98764" bIns="49382"/>
          <a:lstStyle/>
          <a:p>
            <a:endParaRPr lang="en-US"/>
          </a:p>
        </p:txBody>
      </p:sp>
      <p:sp>
        <p:nvSpPr>
          <p:cNvPr id="56336" name="Line 16"/>
          <p:cNvSpPr>
            <a:spLocks noChangeShapeType="1"/>
          </p:cNvSpPr>
          <p:nvPr/>
        </p:nvSpPr>
        <p:spPr bwMode="auto">
          <a:xfrm flipV="1">
            <a:off x="8189916" y="4971238"/>
            <a:ext cx="1653" cy="86582"/>
          </a:xfrm>
          <a:prstGeom prst="line">
            <a:avLst/>
          </a:prstGeom>
          <a:noFill/>
          <a:ln w="26988">
            <a:solidFill>
              <a:srgbClr val="000000"/>
            </a:solidFill>
            <a:round/>
            <a:headEnd/>
            <a:tailEnd/>
          </a:ln>
        </p:spPr>
        <p:txBody>
          <a:bodyPr lIns="98764" tIns="49382" rIns="98764" bIns="49382"/>
          <a:lstStyle/>
          <a:p>
            <a:endParaRPr lang="en-US"/>
          </a:p>
        </p:txBody>
      </p:sp>
      <p:grpSp>
        <p:nvGrpSpPr>
          <p:cNvPr id="2" name="Group 17"/>
          <p:cNvGrpSpPr>
            <a:grpSpLocks/>
          </p:cNvGrpSpPr>
          <p:nvPr/>
        </p:nvGrpSpPr>
        <p:grpSpPr bwMode="auto">
          <a:xfrm>
            <a:off x="2511707" y="2958212"/>
            <a:ext cx="5678209" cy="2682233"/>
            <a:chOff x="1582" y="1864"/>
            <a:chExt cx="3577" cy="1689"/>
          </a:xfrm>
        </p:grpSpPr>
        <p:sp>
          <p:nvSpPr>
            <p:cNvPr id="56338" name="Line 18"/>
            <p:cNvSpPr>
              <a:spLocks noChangeShapeType="1"/>
            </p:cNvSpPr>
            <p:nvPr/>
          </p:nvSpPr>
          <p:spPr bwMode="auto">
            <a:xfrm>
              <a:off x="3552" y="2865"/>
              <a:ext cx="173" cy="86"/>
            </a:xfrm>
            <a:prstGeom prst="line">
              <a:avLst/>
            </a:prstGeom>
            <a:noFill/>
            <a:ln w="57150">
              <a:solidFill>
                <a:srgbClr val="993366"/>
              </a:solidFill>
              <a:round/>
              <a:headEnd/>
              <a:tailEnd/>
            </a:ln>
          </p:spPr>
          <p:txBody>
            <a:bodyPr/>
            <a:lstStyle/>
            <a:p>
              <a:endParaRPr lang="en-US"/>
            </a:p>
          </p:txBody>
        </p:sp>
        <p:grpSp>
          <p:nvGrpSpPr>
            <p:cNvPr id="3" name="Group 19"/>
            <p:cNvGrpSpPr>
              <a:grpSpLocks/>
            </p:cNvGrpSpPr>
            <p:nvPr/>
          </p:nvGrpSpPr>
          <p:grpSpPr bwMode="auto">
            <a:xfrm>
              <a:off x="1582" y="1864"/>
              <a:ext cx="3577" cy="1689"/>
              <a:chOff x="1582" y="1864"/>
              <a:chExt cx="3577" cy="1689"/>
            </a:xfrm>
          </p:grpSpPr>
          <p:sp>
            <p:nvSpPr>
              <p:cNvPr id="56340" name="Freeform 20"/>
              <p:cNvSpPr>
                <a:spLocks/>
              </p:cNvSpPr>
              <p:nvPr/>
            </p:nvSpPr>
            <p:spPr bwMode="auto">
              <a:xfrm>
                <a:off x="1763" y="1958"/>
                <a:ext cx="173" cy="101"/>
              </a:xfrm>
              <a:custGeom>
                <a:avLst/>
                <a:gdLst/>
                <a:ahLst/>
                <a:cxnLst>
                  <a:cxn ang="0">
                    <a:pos x="0" y="0"/>
                  </a:cxn>
                  <a:cxn ang="0">
                    <a:pos x="83" y="47"/>
                  </a:cxn>
                  <a:cxn ang="0">
                    <a:pos x="173" y="101"/>
                  </a:cxn>
                </a:cxnLst>
                <a:rect l="0" t="0" r="r" b="b"/>
                <a:pathLst>
                  <a:path w="173" h="101">
                    <a:moveTo>
                      <a:pt x="0" y="0"/>
                    </a:moveTo>
                    <a:lnTo>
                      <a:pt x="83" y="47"/>
                    </a:lnTo>
                    <a:lnTo>
                      <a:pt x="173" y="101"/>
                    </a:lnTo>
                  </a:path>
                </a:pathLst>
              </a:custGeom>
              <a:noFill/>
              <a:ln w="57150" cmpd="sng">
                <a:solidFill>
                  <a:srgbClr val="993366"/>
                </a:solidFill>
                <a:prstDash val="solid"/>
                <a:round/>
                <a:headEnd/>
                <a:tailEnd/>
              </a:ln>
            </p:spPr>
            <p:txBody>
              <a:bodyPr/>
              <a:lstStyle/>
              <a:p>
                <a:endParaRPr lang="en-US"/>
              </a:p>
            </p:txBody>
          </p:sp>
          <p:sp>
            <p:nvSpPr>
              <p:cNvPr id="56341" name="Freeform 21"/>
              <p:cNvSpPr>
                <a:spLocks/>
              </p:cNvSpPr>
              <p:nvPr/>
            </p:nvSpPr>
            <p:spPr bwMode="auto">
              <a:xfrm>
                <a:off x="2118" y="2153"/>
                <a:ext cx="181" cy="102"/>
              </a:xfrm>
              <a:custGeom>
                <a:avLst/>
                <a:gdLst/>
                <a:ahLst/>
                <a:cxnLst>
                  <a:cxn ang="0">
                    <a:pos x="0" y="0"/>
                  </a:cxn>
                  <a:cxn ang="0">
                    <a:pos x="90" y="55"/>
                  </a:cxn>
                  <a:cxn ang="0">
                    <a:pos x="181" y="102"/>
                  </a:cxn>
                </a:cxnLst>
                <a:rect l="0" t="0" r="r" b="b"/>
                <a:pathLst>
                  <a:path w="181" h="102">
                    <a:moveTo>
                      <a:pt x="0" y="0"/>
                    </a:moveTo>
                    <a:lnTo>
                      <a:pt x="90" y="55"/>
                    </a:lnTo>
                    <a:lnTo>
                      <a:pt x="181" y="102"/>
                    </a:lnTo>
                  </a:path>
                </a:pathLst>
              </a:custGeom>
              <a:noFill/>
              <a:ln w="57150" cmpd="sng">
                <a:solidFill>
                  <a:srgbClr val="993366"/>
                </a:solidFill>
                <a:prstDash val="solid"/>
                <a:round/>
                <a:headEnd/>
                <a:tailEnd/>
              </a:ln>
            </p:spPr>
            <p:txBody>
              <a:bodyPr/>
              <a:lstStyle/>
              <a:p>
                <a:endParaRPr lang="en-US"/>
              </a:p>
            </p:txBody>
          </p:sp>
          <p:sp>
            <p:nvSpPr>
              <p:cNvPr id="56342" name="Line 22"/>
              <p:cNvSpPr>
                <a:spLocks noChangeShapeType="1"/>
              </p:cNvSpPr>
              <p:nvPr/>
            </p:nvSpPr>
            <p:spPr bwMode="auto">
              <a:xfrm>
                <a:off x="4269" y="3186"/>
                <a:ext cx="173" cy="78"/>
              </a:xfrm>
              <a:prstGeom prst="line">
                <a:avLst/>
              </a:prstGeom>
              <a:noFill/>
              <a:ln w="57150">
                <a:solidFill>
                  <a:srgbClr val="993366"/>
                </a:solidFill>
                <a:round/>
                <a:headEnd/>
                <a:tailEnd/>
              </a:ln>
            </p:spPr>
            <p:txBody>
              <a:bodyPr/>
              <a:lstStyle/>
              <a:p>
                <a:endParaRPr lang="en-US"/>
              </a:p>
            </p:txBody>
          </p:sp>
          <p:sp>
            <p:nvSpPr>
              <p:cNvPr id="56343" name="Freeform 23"/>
              <p:cNvSpPr>
                <a:spLocks/>
              </p:cNvSpPr>
              <p:nvPr/>
            </p:nvSpPr>
            <p:spPr bwMode="auto">
              <a:xfrm>
                <a:off x="4623" y="3334"/>
                <a:ext cx="182" cy="79"/>
              </a:xfrm>
              <a:custGeom>
                <a:avLst/>
                <a:gdLst/>
                <a:ahLst/>
                <a:cxnLst>
                  <a:cxn ang="0">
                    <a:pos x="0" y="0"/>
                  </a:cxn>
                  <a:cxn ang="0">
                    <a:pos x="91" y="39"/>
                  </a:cxn>
                  <a:cxn ang="0">
                    <a:pos x="182" y="79"/>
                  </a:cxn>
                </a:cxnLst>
                <a:rect l="0" t="0" r="r" b="b"/>
                <a:pathLst>
                  <a:path w="182" h="79">
                    <a:moveTo>
                      <a:pt x="0" y="0"/>
                    </a:moveTo>
                    <a:lnTo>
                      <a:pt x="91" y="39"/>
                    </a:lnTo>
                    <a:lnTo>
                      <a:pt x="182" y="79"/>
                    </a:lnTo>
                  </a:path>
                </a:pathLst>
              </a:custGeom>
              <a:noFill/>
              <a:ln w="57150" cmpd="sng">
                <a:solidFill>
                  <a:srgbClr val="993366"/>
                </a:solidFill>
                <a:prstDash val="solid"/>
                <a:round/>
                <a:headEnd/>
                <a:tailEnd/>
              </a:ln>
            </p:spPr>
            <p:txBody>
              <a:bodyPr/>
              <a:lstStyle/>
              <a:p>
                <a:endParaRPr lang="en-US"/>
              </a:p>
            </p:txBody>
          </p:sp>
          <p:grpSp>
            <p:nvGrpSpPr>
              <p:cNvPr id="4" name="Group 24"/>
              <p:cNvGrpSpPr>
                <a:grpSpLocks/>
              </p:cNvGrpSpPr>
              <p:nvPr/>
            </p:nvGrpSpPr>
            <p:grpSpPr bwMode="auto">
              <a:xfrm>
                <a:off x="1582" y="1864"/>
                <a:ext cx="3577" cy="1689"/>
                <a:chOff x="1582" y="1864"/>
                <a:chExt cx="3577" cy="1689"/>
              </a:xfrm>
            </p:grpSpPr>
            <p:sp>
              <p:nvSpPr>
                <p:cNvPr id="56345" name="Line 25"/>
                <p:cNvSpPr>
                  <a:spLocks noChangeShapeType="1"/>
                </p:cNvSpPr>
                <p:nvPr/>
              </p:nvSpPr>
              <p:spPr bwMode="auto">
                <a:xfrm>
                  <a:off x="1582" y="1864"/>
                  <a:ext cx="181" cy="94"/>
                </a:xfrm>
                <a:prstGeom prst="line">
                  <a:avLst/>
                </a:prstGeom>
                <a:noFill/>
                <a:ln w="57150">
                  <a:solidFill>
                    <a:srgbClr val="993366"/>
                  </a:solidFill>
                  <a:round/>
                  <a:headEnd/>
                  <a:tailEnd/>
                </a:ln>
              </p:spPr>
              <p:txBody>
                <a:bodyPr/>
                <a:lstStyle/>
                <a:p>
                  <a:endParaRPr lang="en-US"/>
                </a:p>
              </p:txBody>
            </p:sp>
            <p:sp>
              <p:nvSpPr>
                <p:cNvPr id="56346" name="Line 26"/>
                <p:cNvSpPr>
                  <a:spLocks noChangeShapeType="1"/>
                </p:cNvSpPr>
                <p:nvPr/>
              </p:nvSpPr>
              <p:spPr bwMode="auto">
                <a:xfrm>
                  <a:off x="1936" y="2059"/>
                  <a:ext cx="182" cy="94"/>
                </a:xfrm>
                <a:prstGeom prst="line">
                  <a:avLst/>
                </a:prstGeom>
                <a:noFill/>
                <a:ln w="57150">
                  <a:solidFill>
                    <a:srgbClr val="993366"/>
                  </a:solidFill>
                  <a:round/>
                  <a:headEnd/>
                  <a:tailEnd/>
                </a:ln>
              </p:spPr>
              <p:txBody>
                <a:bodyPr/>
                <a:lstStyle/>
                <a:p>
                  <a:endParaRPr lang="en-US"/>
                </a:p>
              </p:txBody>
            </p:sp>
            <p:sp>
              <p:nvSpPr>
                <p:cNvPr id="56347" name="Freeform 27"/>
                <p:cNvSpPr>
                  <a:spLocks/>
                </p:cNvSpPr>
                <p:nvPr/>
              </p:nvSpPr>
              <p:spPr bwMode="auto">
                <a:xfrm>
                  <a:off x="2299" y="2255"/>
                  <a:ext cx="181" cy="86"/>
                </a:xfrm>
                <a:custGeom>
                  <a:avLst/>
                  <a:gdLst/>
                  <a:ahLst/>
                  <a:cxnLst>
                    <a:cxn ang="0">
                      <a:pos x="0" y="0"/>
                    </a:cxn>
                    <a:cxn ang="0">
                      <a:pos x="91" y="47"/>
                    </a:cxn>
                    <a:cxn ang="0">
                      <a:pos x="181" y="86"/>
                    </a:cxn>
                  </a:cxnLst>
                  <a:rect l="0" t="0" r="r" b="b"/>
                  <a:pathLst>
                    <a:path w="181" h="86">
                      <a:moveTo>
                        <a:pt x="0" y="0"/>
                      </a:moveTo>
                      <a:lnTo>
                        <a:pt x="91" y="47"/>
                      </a:lnTo>
                      <a:lnTo>
                        <a:pt x="181" y="86"/>
                      </a:lnTo>
                    </a:path>
                  </a:pathLst>
                </a:custGeom>
                <a:noFill/>
                <a:ln w="57150" cmpd="sng">
                  <a:solidFill>
                    <a:srgbClr val="993366"/>
                  </a:solidFill>
                  <a:prstDash val="solid"/>
                  <a:round/>
                  <a:headEnd/>
                  <a:tailEnd/>
                </a:ln>
              </p:spPr>
              <p:txBody>
                <a:bodyPr/>
                <a:lstStyle/>
                <a:p>
                  <a:endParaRPr lang="en-US"/>
                </a:p>
              </p:txBody>
            </p:sp>
            <p:sp>
              <p:nvSpPr>
                <p:cNvPr id="56348" name="Line 28"/>
                <p:cNvSpPr>
                  <a:spLocks noChangeShapeType="1"/>
                </p:cNvSpPr>
                <p:nvPr/>
              </p:nvSpPr>
              <p:spPr bwMode="auto">
                <a:xfrm>
                  <a:off x="2480" y="2341"/>
                  <a:ext cx="173" cy="94"/>
                </a:xfrm>
                <a:prstGeom prst="line">
                  <a:avLst/>
                </a:prstGeom>
                <a:noFill/>
                <a:ln w="57150">
                  <a:solidFill>
                    <a:srgbClr val="993366"/>
                  </a:solidFill>
                  <a:round/>
                  <a:headEnd/>
                  <a:tailEnd/>
                </a:ln>
              </p:spPr>
              <p:txBody>
                <a:bodyPr/>
                <a:lstStyle/>
                <a:p>
                  <a:endParaRPr lang="en-US"/>
                </a:p>
              </p:txBody>
            </p:sp>
            <p:sp>
              <p:nvSpPr>
                <p:cNvPr id="56349" name="Line 29"/>
                <p:cNvSpPr>
                  <a:spLocks noChangeShapeType="1"/>
                </p:cNvSpPr>
                <p:nvPr/>
              </p:nvSpPr>
              <p:spPr bwMode="auto">
                <a:xfrm>
                  <a:off x="2653" y="2435"/>
                  <a:ext cx="182" cy="94"/>
                </a:xfrm>
                <a:prstGeom prst="line">
                  <a:avLst/>
                </a:prstGeom>
                <a:noFill/>
                <a:ln w="57150">
                  <a:solidFill>
                    <a:srgbClr val="993366"/>
                  </a:solidFill>
                  <a:round/>
                  <a:headEnd/>
                  <a:tailEnd/>
                </a:ln>
              </p:spPr>
              <p:txBody>
                <a:bodyPr/>
                <a:lstStyle/>
                <a:p>
                  <a:endParaRPr lang="en-US"/>
                </a:p>
              </p:txBody>
            </p:sp>
            <p:sp>
              <p:nvSpPr>
                <p:cNvPr id="56350" name="Line 30"/>
                <p:cNvSpPr>
                  <a:spLocks noChangeShapeType="1"/>
                </p:cNvSpPr>
                <p:nvPr/>
              </p:nvSpPr>
              <p:spPr bwMode="auto">
                <a:xfrm>
                  <a:off x="2835" y="2529"/>
                  <a:ext cx="181" cy="86"/>
                </a:xfrm>
                <a:prstGeom prst="line">
                  <a:avLst/>
                </a:prstGeom>
                <a:noFill/>
                <a:ln w="57150">
                  <a:solidFill>
                    <a:srgbClr val="993366"/>
                  </a:solidFill>
                  <a:round/>
                  <a:headEnd/>
                  <a:tailEnd/>
                </a:ln>
              </p:spPr>
              <p:txBody>
                <a:bodyPr/>
                <a:lstStyle/>
                <a:p>
                  <a:endParaRPr lang="en-US"/>
                </a:p>
              </p:txBody>
            </p:sp>
            <p:sp>
              <p:nvSpPr>
                <p:cNvPr id="56351" name="Line 31"/>
                <p:cNvSpPr>
                  <a:spLocks noChangeShapeType="1"/>
                </p:cNvSpPr>
                <p:nvPr/>
              </p:nvSpPr>
              <p:spPr bwMode="auto">
                <a:xfrm>
                  <a:off x="3016" y="2615"/>
                  <a:ext cx="173" cy="86"/>
                </a:xfrm>
                <a:prstGeom prst="line">
                  <a:avLst/>
                </a:prstGeom>
                <a:noFill/>
                <a:ln w="57150">
                  <a:solidFill>
                    <a:srgbClr val="993366"/>
                  </a:solidFill>
                  <a:round/>
                  <a:headEnd/>
                  <a:tailEnd/>
                </a:ln>
              </p:spPr>
              <p:txBody>
                <a:bodyPr/>
                <a:lstStyle/>
                <a:p>
                  <a:endParaRPr lang="en-US"/>
                </a:p>
              </p:txBody>
            </p:sp>
            <p:sp>
              <p:nvSpPr>
                <p:cNvPr id="56352" name="Line 32"/>
                <p:cNvSpPr>
                  <a:spLocks noChangeShapeType="1"/>
                </p:cNvSpPr>
                <p:nvPr/>
              </p:nvSpPr>
              <p:spPr bwMode="auto">
                <a:xfrm>
                  <a:off x="3189" y="2701"/>
                  <a:ext cx="181" cy="86"/>
                </a:xfrm>
                <a:prstGeom prst="line">
                  <a:avLst/>
                </a:prstGeom>
                <a:noFill/>
                <a:ln w="57150">
                  <a:solidFill>
                    <a:srgbClr val="993366"/>
                  </a:solidFill>
                  <a:round/>
                  <a:headEnd/>
                  <a:tailEnd/>
                </a:ln>
              </p:spPr>
              <p:txBody>
                <a:bodyPr/>
                <a:lstStyle/>
                <a:p>
                  <a:endParaRPr lang="en-US"/>
                </a:p>
              </p:txBody>
            </p:sp>
            <p:sp>
              <p:nvSpPr>
                <p:cNvPr id="56353" name="Line 33"/>
                <p:cNvSpPr>
                  <a:spLocks noChangeShapeType="1"/>
                </p:cNvSpPr>
                <p:nvPr/>
              </p:nvSpPr>
              <p:spPr bwMode="auto">
                <a:xfrm>
                  <a:off x="3370" y="2787"/>
                  <a:ext cx="182" cy="78"/>
                </a:xfrm>
                <a:prstGeom prst="line">
                  <a:avLst/>
                </a:prstGeom>
                <a:noFill/>
                <a:ln w="57150">
                  <a:solidFill>
                    <a:srgbClr val="993366"/>
                  </a:solidFill>
                  <a:round/>
                  <a:headEnd/>
                  <a:tailEnd/>
                </a:ln>
              </p:spPr>
              <p:txBody>
                <a:bodyPr/>
                <a:lstStyle/>
                <a:p>
                  <a:endParaRPr lang="en-US"/>
                </a:p>
              </p:txBody>
            </p:sp>
            <p:sp>
              <p:nvSpPr>
                <p:cNvPr id="56354" name="Line 34"/>
                <p:cNvSpPr>
                  <a:spLocks noChangeShapeType="1"/>
                </p:cNvSpPr>
                <p:nvPr/>
              </p:nvSpPr>
              <p:spPr bwMode="auto">
                <a:xfrm>
                  <a:off x="3725" y="2951"/>
                  <a:ext cx="181" cy="78"/>
                </a:xfrm>
                <a:prstGeom prst="line">
                  <a:avLst/>
                </a:prstGeom>
                <a:noFill/>
                <a:ln w="57150">
                  <a:solidFill>
                    <a:srgbClr val="993366"/>
                  </a:solidFill>
                  <a:round/>
                  <a:headEnd/>
                  <a:tailEnd/>
                </a:ln>
              </p:spPr>
              <p:txBody>
                <a:bodyPr/>
                <a:lstStyle/>
                <a:p>
                  <a:endParaRPr lang="en-US"/>
                </a:p>
              </p:txBody>
            </p:sp>
            <p:sp>
              <p:nvSpPr>
                <p:cNvPr id="56355" name="Line 35"/>
                <p:cNvSpPr>
                  <a:spLocks noChangeShapeType="1"/>
                </p:cNvSpPr>
                <p:nvPr/>
              </p:nvSpPr>
              <p:spPr bwMode="auto">
                <a:xfrm>
                  <a:off x="3906" y="3029"/>
                  <a:ext cx="181" cy="78"/>
                </a:xfrm>
                <a:prstGeom prst="line">
                  <a:avLst/>
                </a:prstGeom>
                <a:noFill/>
                <a:ln w="57150">
                  <a:solidFill>
                    <a:srgbClr val="993366"/>
                  </a:solidFill>
                  <a:round/>
                  <a:headEnd/>
                  <a:tailEnd/>
                </a:ln>
              </p:spPr>
              <p:txBody>
                <a:bodyPr/>
                <a:lstStyle/>
                <a:p>
                  <a:endParaRPr lang="en-US"/>
                </a:p>
              </p:txBody>
            </p:sp>
            <p:sp>
              <p:nvSpPr>
                <p:cNvPr id="56356" name="Line 36"/>
                <p:cNvSpPr>
                  <a:spLocks noChangeShapeType="1"/>
                </p:cNvSpPr>
                <p:nvPr/>
              </p:nvSpPr>
              <p:spPr bwMode="auto">
                <a:xfrm>
                  <a:off x="4087" y="3107"/>
                  <a:ext cx="182" cy="79"/>
                </a:xfrm>
                <a:prstGeom prst="line">
                  <a:avLst/>
                </a:prstGeom>
                <a:noFill/>
                <a:ln w="57150">
                  <a:solidFill>
                    <a:srgbClr val="993366"/>
                  </a:solidFill>
                  <a:round/>
                  <a:headEnd/>
                  <a:tailEnd/>
                </a:ln>
              </p:spPr>
              <p:txBody>
                <a:bodyPr/>
                <a:lstStyle/>
                <a:p>
                  <a:endParaRPr lang="en-US"/>
                </a:p>
              </p:txBody>
            </p:sp>
            <p:sp>
              <p:nvSpPr>
                <p:cNvPr id="56357" name="Line 37"/>
                <p:cNvSpPr>
                  <a:spLocks noChangeShapeType="1"/>
                </p:cNvSpPr>
                <p:nvPr/>
              </p:nvSpPr>
              <p:spPr bwMode="auto">
                <a:xfrm>
                  <a:off x="4442" y="3264"/>
                  <a:ext cx="181" cy="70"/>
                </a:xfrm>
                <a:prstGeom prst="line">
                  <a:avLst/>
                </a:prstGeom>
                <a:noFill/>
                <a:ln w="57150">
                  <a:solidFill>
                    <a:srgbClr val="993366"/>
                  </a:solidFill>
                  <a:round/>
                  <a:headEnd/>
                  <a:tailEnd/>
                </a:ln>
              </p:spPr>
              <p:txBody>
                <a:bodyPr/>
                <a:lstStyle/>
                <a:p>
                  <a:endParaRPr lang="en-US"/>
                </a:p>
              </p:txBody>
            </p:sp>
            <p:sp>
              <p:nvSpPr>
                <p:cNvPr id="56358" name="Line 38"/>
                <p:cNvSpPr>
                  <a:spLocks noChangeShapeType="1"/>
                </p:cNvSpPr>
                <p:nvPr/>
              </p:nvSpPr>
              <p:spPr bwMode="auto">
                <a:xfrm>
                  <a:off x="4805" y="3413"/>
                  <a:ext cx="173" cy="70"/>
                </a:xfrm>
                <a:prstGeom prst="line">
                  <a:avLst/>
                </a:prstGeom>
                <a:noFill/>
                <a:ln w="57150">
                  <a:solidFill>
                    <a:srgbClr val="993366"/>
                  </a:solidFill>
                  <a:round/>
                  <a:headEnd/>
                  <a:tailEnd/>
                </a:ln>
              </p:spPr>
              <p:txBody>
                <a:bodyPr/>
                <a:lstStyle/>
                <a:p>
                  <a:endParaRPr lang="en-US"/>
                </a:p>
              </p:txBody>
            </p:sp>
            <p:sp>
              <p:nvSpPr>
                <p:cNvPr id="56359" name="Line 39"/>
                <p:cNvSpPr>
                  <a:spLocks noChangeShapeType="1"/>
                </p:cNvSpPr>
                <p:nvPr/>
              </p:nvSpPr>
              <p:spPr bwMode="auto">
                <a:xfrm>
                  <a:off x="4978" y="3483"/>
                  <a:ext cx="181" cy="70"/>
                </a:xfrm>
                <a:prstGeom prst="line">
                  <a:avLst/>
                </a:prstGeom>
                <a:noFill/>
                <a:ln w="57150">
                  <a:solidFill>
                    <a:srgbClr val="993366"/>
                  </a:solidFill>
                  <a:round/>
                  <a:headEnd/>
                  <a:tailEnd/>
                </a:ln>
              </p:spPr>
              <p:txBody>
                <a:bodyPr/>
                <a:lstStyle/>
                <a:p>
                  <a:endParaRPr lang="en-US"/>
                </a:p>
              </p:txBody>
            </p:sp>
          </p:grpSp>
        </p:grpSp>
      </p:grpSp>
      <p:grpSp>
        <p:nvGrpSpPr>
          <p:cNvPr id="5" name="Group 40"/>
          <p:cNvGrpSpPr>
            <a:grpSpLocks/>
          </p:cNvGrpSpPr>
          <p:nvPr/>
        </p:nvGrpSpPr>
        <p:grpSpPr bwMode="auto">
          <a:xfrm>
            <a:off x="522515" y="1542239"/>
            <a:ext cx="8085743" cy="4955004"/>
            <a:chOff x="329" y="972"/>
            <a:chExt cx="5094" cy="3121"/>
          </a:xfrm>
        </p:grpSpPr>
        <p:sp>
          <p:nvSpPr>
            <p:cNvPr id="56361" name="Rectangle 41"/>
            <p:cNvSpPr>
              <a:spLocks noChangeArrowheads="1"/>
            </p:cNvSpPr>
            <p:nvPr/>
          </p:nvSpPr>
          <p:spPr bwMode="auto">
            <a:xfrm>
              <a:off x="1582" y="1606"/>
              <a:ext cx="3577" cy="2033"/>
            </a:xfrm>
            <a:prstGeom prst="rect">
              <a:avLst/>
            </a:prstGeom>
            <a:noFill/>
            <a:ln w="12700">
              <a:solidFill>
                <a:srgbClr val="808080"/>
              </a:solidFill>
              <a:miter lim="800000"/>
              <a:headEnd/>
              <a:tailEnd/>
            </a:ln>
          </p:spPr>
          <p:txBody>
            <a:bodyPr/>
            <a:lstStyle/>
            <a:p>
              <a:endParaRPr lang="en-US"/>
            </a:p>
          </p:txBody>
        </p:sp>
        <p:sp>
          <p:nvSpPr>
            <p:cNvPr id="56362" name="Line 42"/>
            <p:cNvSpPr>
              <a:spLocks noChangeShapeType="1"/>
            </p:cNvSpPr>
            <p:nvPr/>
          </p:nvSpPr>
          <p:spPr bwMode="auto">
            <a:xfrm>
              <a:off x="1582" y="1606"/>
              <a:ext cx="1" cy="2033"/>
            </a:xfrm>
            <a:prstGeom prst="line">
              <a:avLst/>
            </a:prstGeom>
            <a:noFill/>
            <a:ln w="26988">
              <a:solidFill>
                <a:srgbClr val="000000"/>
              </a:solidFill>
              <a:round/>
              <a:headEnd/>
              <a:tailEnd/>
            </a:ln>
          </p:spPr>
          <p:txBody>
            <a:bodyPr/>
            <a:lstStyle/>
            <a:p>
              <a:endParaRPr lang="en-US"/>
            </a:p>
          </p:txBody>
        </p:sp>
        <p:sp>
          <p:nvSpPr>
            <p:cNvPr id="56363" name="Line 43"/>
            <p:cNvSpPr>
              <a:spLocks noChangeShapeType="1"/>
            </p:cNvSpPr>
            <p:nvPr/>
          </p:nvSpPr>
          <p:spPr bwMode="auto">
            <a:xfrm>
              <a:off x="1524" y="3639"/>
              <a:ext cx="58" cy="1"/>
            </a:xfrm>
            <a:prstGeom prst="line">
              <a:avLst/>
            </a:prstGeom>
            <a:noFill/>
            <a:ln w="26988">
              <a:solidFill>
                <a:srgbClr val="000000"/>
              </a:solidFill>
              <a:round/>
              <a:headEnd/>
              <a:tailEnd/>
            </a:ln>
          </p:spPr>
          <p:txBody>
            <a:bodyPr/>
            <a:lstStyle/>
            <a:p>
              <a:endParaRPr lang="en-US"/>
            </a:p>
          </p:txBody>
        </p:sp>
        <p:sp>
          <p:nvSpPr>
            <p:cNvPr id="56364" name="Line 44"/>
            <p:cNvSpPr>
              <a:spLocks noChangeShapeType="1"/>
            </p:cNvSpPr>
            <p:nvPr/>
          </p:nvSpPr>
          <p:spPr bwMode="auto">
            <a:xfrm>
              <a:off x="1524" y="3381"/>
              <a:ext cx="58" cy="1"/>
            </a:xfrm>
            <a:prstGeom prst="line">
              <a:avLst/>
            </a:prstGeom>
            <a:noFill/>
            <a:ln w="26988">
              <a:solidFill>
                <a:srgbClr val="000000"/>
              </a:solidFill>
              <a:round/>
              <a:headEnd/>
              <a:tailEnd/>
            </a:ln>
          </p:spPr>
          <p:txBody>
            <a:bodyPr/>
            <a:lstStyle/>
            <a:p>
              <a:endParaRPr lang="en-US"/>
            </a:p>
          </p:txBody>
        </p:sp>
        <p:sp>
          <p:nvSpPr>
            <p:cNvPr id="56365" name="Line 45"/>
            <p:cNvSpPr>
              <a:spLocks noChangeShapeType="1"/>
            </p:cNvSpPr>
            <p:nvPr/>
          </p:nvSpPr>
          <p:spPr bwMode="auto">
            <a:xfrm>
              <a:off x="1524" y="3131"/>
              <a:ext cx="58" cy="1"/>
            </a:xfrm>
            <a:prstGeom prst="line">
              <a:avLst/>
            </a:prstGeom>
            <a:noFill/>
            <a:ln w="26988">
              <a:solidFill>
                <a:srgbClr val="000000"/>
              </a:solidFill>
              <a:round/>
              <a:headEnd/>
              <a:tailEnd/>
            </a:ln>
          </p:spPr>
          <p:txBody>
            <a:bodyPr/>
            <a:lstStyle/>
            <a:p>
              <a:endParaRPr lang="en-US"/>
            </a:p>
          </p:txBody>
        </p:sp>
        <p:sp>
          <p:nvSpPr>
            <p:cNvPr id="56366" name="Line 46"/>
            <p:cNvSpPr>
              <a:spLocks noChangeShapeType="1"/>
            </p:cNvSpPr>
            <p:nvPr/>
          </p:nvSpPr>
          <p:spPr bwMode="auto">
            <a:xfrm>
              <a:off x="1524" y="2873"/>
              <a:ext cx="58" cy="1"/>
            </a:xfrm>
            <a:prstGeom prst="line">
              <a:avLst/>
            </a:prstGeom>
            <a:noFill/>
            <a:ln w="26988">
              <a:solidFill>
                <a:srgbClr val="000000"/>
              </a:solidFill>
              <a:round/>
              <a:headEnd/>
              <a:tailEnd/>
            </a:ln>
          </p:spPr>
          <p:txBody>
            <a:bodyPr/>
            <a:lstStyle/>
            <a:p>
              <a:endParaRPr lang="en-US"/>
            </a:p>
          </p:txBody>
        </p:sp>
        <p:sp>
          <p:nvSpPr>
            <p:cNvPr id="56367" name="Line 47"/>
            <p:cNvSpPr>
              <a:spLocks noChangeShapeType="1"/>
            </p:cNvSpPr>
            <p:nvPr/>
          </p:nvSpPr>
          <p:spPr bwMode="auto">
            <a:xfrm>
              <a:off x="1524" y="2623"/>
              <a:ext cx="58" cy="1"/>
            </a:xfrm>
            <a:prstGeom prst="line">
              <a:avLst/>
            </a:prstGeom>
            <a:noFill/>
            <a:ln w="26988">
              <a:solidFill>
                <a:srgbClr val="000000"/>
              </a:solidFill>
              <a:round/>
              <a:headEnd/>
              <a:tailEnd/>
            </a:ln>
          </p:spPr>
          <p:txBody>
            <a:bodyPr/>
            <a:lstStyle/>
            <a:p>
              <a:endParaRPr lang="en-US"/>
            </a:p>
          </p:txBody>
        </p:sp>
        <p:sp>
          <p:nvSpPr>
            <p:cNvPr id="56368" name="Line 48"/>
            <p:cNvSpPr>
              <a:spLocks noChangeShapeType="1"/>
            </p:cNvSpPr>
            <p:nvPr/>
          </p:nvSpPr>
          <p:spPr bwMode="auto">
            <a:xfrm>
              <a:off x="1524" y="2364"/>
              <a:ext cx="58" cy="1"/>
            </a:xfrm>
            <a:prstGeom prst="line">
              <a:avLst/>
            </a:prstGeom>
            <a:noFill/>
            <a:ln w="26988">
              <a:solidFill>
                <a:srgbClr val="000000"/>
              </a:solidFill>
              <a:round/>
              <a:headEnd/>
              <a:tailEnd/>
            </a:ln>
          </p:spPr>
          <p:txBody>
            <a:bodyPr/>
            <a:lstStyle/>
            <a:p>
              <a:endParaRPr lang="en-US"/>
            </a:p>
          </p:txBody>
        </p:sp>
        <p:sp>
          <p:nvSpPr>
            <p:cNvPr id="56369" name="Line 49"/>
            <p:cNvSpPr>
              <a:spLocks noChangeShapeType="1"/>
            </p:cNvSpPr>
            <p:nvPr/>
          </p:nvSpPr>
          <p:spPr bwMode="auto">
            <a:xfrm>
              <a:off x="1524" y="2114"/>
              <a:ext cx="58" cy="1"/>
            </a:xfrm>
            <a:prstGeom prst="line">
              <a:avLst/>
            </a:prstGeom>
            <a:noFill/>
            <a:ln w="26988">
              <a:solidFill>
                <a:srgbClr val="000000"/>
              </a:solidFill>
              <a:round/>
              <a:headEnd/>
              <a:tailEnd/>
            </a:ln>
          </p:spPr>
          <p:txBody>
            <a:bodyPr/>
            <a:lstStyle/>
            <a:p>
              <a:endParaRPr lang="en-US"/>
            </a:p>
          </p:txBody>
        </p:sp>
        <p:sp>
          <p:nvSpPr>
            <p:cNvPr id="56370" name="Line 50"/>
            <p:cNvSpPr>
              <a:spLocks noChangeShapeType="1"/>
            </p:cNvSpPr>
            <p:nvPr/>
          </p:nvSpPr>
          <p:spPr bwMode="auto">
            <a:xfrm>
              <a:off x="1524" y="1856"/>
              <a:ext cx="58" cy="1"/>
            </a:xfrm>
            <a:prstGeom prst="line">
              <a:avLst/>
            </a:prstGeom>
            <a:noFill/>
            <a:ln w="26988">
              <a:solidFill>
                <a:srgbClr val="000000"/>
              </a:solidFill>
              <a:round/>
              <a:headEnd/>
              <a:tailEnd/>
            </a:ln>
          </p:spPr>
          <p:txBody>
            <a:bodyPr/>
            <a:lstStyle/>
            <a:p>
              <a:endParaRPr lang="en-US"/>
            </a:p>
          </p:txBody>
        </p:sp>
        <p:sp>
          <p:nvSpPr>
            <p:cNvPr id="56371" name="Line 51"/>
            <p:cNvSpPr>
              <a:spLocks noChangeShapeType="1"/>
            </p:cNvSpPr>
            <p:nvPr/>
          </p:nvSpPr>
          <p:spPr bwMode="auto">
            <a:xfrm>
              <a:off x="1524" y="1606"/>
              <a:ext cx="58" cy="1"/>
            </a:xfrm>
            <a:prstGeom prst="line">
              <a:avLst/>
            </a:prstGeom>
            <a:noFill/>
            <a:ln w="26988">
              <a:solidFill>
                <a:srgbClr val="000000"/>
              </a:solidFill>
              <a:round/>
              <a:headEnd/>
              <a:tailEnd/>
            </a:ln>
          </p:spPr>
          <p:txBody>
            <a:bodyPr/>
            <a:lstStyle/>
            <a:p>
              <a:endParaRPr lang="en-US"/>
            </a:p>
          </p:txBody>
        </p:sp>
        <p:sp>
          <p:nvSpPr>
            <p:cNvPr id="56372" name="Line 52"/>
            <p:cNvSpPr>
              <a:spLocks noChangeShapeType="1"/>
            </p:cNvSpPr>
            <p:nvPr/>
          </p:nvSpPr>
          <p:spPr bwMode="auto">
            <a:xfrm>
              <a:off x="1582" y="3131"/>
              <a:ext cx="3577" cy="1"/>
            </a:xfrm>
            <a:prstGeom prst="line">
              <a:avLst/>
            </a:prstGeom>
            <a:noFill/>
            <a:ln w="26988">
              <a:solidFill>
                <a:srgbClr val="000000"/>
              </a:solidFill>
              <a:round/>
              <a:headEnd/>
              <a:tailEnd/>
            </a:ln>
          </p:spPr>
          <p:txBody>
            <a:bodyPr/>
            <a:lstStyle/>
            <a:p>
              <a:endParaRPr lang="en-US"/>
            </a:p>
          </p:txBody>
        </p:sp>
        <p:sp>
          <p:nvSpPr>
            <p:cNvPr id="56373" name="Rectangle 53"/>
            <p:cNvSpPr>
              <a:spLocks noChangeArrowheads="1"/>
            </p:cNvSpPr>
            <p:nvPr/>
          </p:nvSpPr>
          <p:spPr bwMode="auto">
            <a:xfrm>
              <a:off x="1788" y="1089"/>
              <a:ext cx="2390" cy="242"/>
            </a:xfrm>
            <a:prstGeom prst="rect">
              <a:avLst/>
            </a:prstGeom>
            <a:noFill/>
            <a:ln w="9525">
              <a:noFill/>
              <a:miter lim="800000"/>
              <a:headEnd/>
              <a:tailEnd/>
            </a:ln>
          </p:spPr>
          <p:txBody>
            <a:bodyPr wrap="none" lIns="0" tIns="0" rIns="0" bIns="0">
              <a:spAutoFit/>
            </a:bodyPr>
            <a:lstStyle/>
            <a:p>
              <a:pPr defTabSz="913914" eaLnBrk="1" hangingPunct="1">
                <a:spcBef>
                  <a:spcPct val="50000"/>
                </a:spcBef>
              </a:pPr>
              <a:r>
                <a:rPr lang="en-US" sz="2500" dirty="0">
                  <a:solidFill>
                    <a:srgbClr val="000000"/>
                  </a:solidFill>
                </a:rPr>
                <a:t>NPV Profile for this Project</a:t>
              </a:r>
              <a:endParaRPr lang="en-US" b="0" dirty="0"/>
            </a:p>
          </p:txBody>
        </p:sp>
        <p:sp>
          <p:nvSpPr>
            <p:cNvPr id="56374" name="Rectangle 54"/>
            <p:cNvSpPr>
              <a:spLocks noChangeArrowheads="1"/>
            </p:cNvSpPr>
            <p:nvPr/>
          </p:nvSpPr>
          <p:spPr bwMode="auto">
            <a:xfrm>
              <a:off x="684" y="3553"/>
              <a:ext cx="724" cy="204"/>
            </a:xfrm>
            <a:prstGeom prst="rect">
              <a:avLst/>
            </a:prstGeom>
            <a:noFill/>
            <a:ln w="9525">
              <a:noFill/>
              <a:miter lim="800000"/>
              <a:headEnd/>
              <a:tailEnd/>
            </a:ln>
          </p:spPr>
          <p:txBody>
            <a:bodyPr wrap="none" lIns="0" tIns="0" rIns="0" bIns="0">
              <a:spAutoFit/>
            </a:bodyPr>
            <a:lstStyle/>
            <a:p>
              <a:pPr defTabSz="913914" eaLnBrk="1" hangingPunct="1">
                <a:spcBef>
                  <a:spcPct val="50000"/>
                </a:spcBef>
              </a:pPr>
              <a:r>
                <a:rPr lang="en-US" sz="2100" dirty="0">
                  <a:solidFill>
                    <a:srgbClr val="FF0000"/>
                  </a:solidFill>
                </a:rPr>
                <a:t>($20,000)</a:t>
              </a:r>
              <a:endParaRPr lang="en-US" sz="1600" dirty="0"/>
            </a:p>
          </p:txBody>
        </p:sp>
        <p:sp>
          <p:nvSpPr>
            <p:cNvPr id="56375" name="Rectangle 55"/>
            <p:cNvSpPr>
              <a:spLocks noChangeArrowheads="1"/>
            </p:cNvSpPr>
            <p:nvPr/>
          </p:nvSpPr>
          <p:spPr bwMode="auto">
            <a:xfrm>
              <a:off x="684" y="3295"/>
              <a:ext cx="724" cy="204"/>
            </a:xfrm>
            <a:prstGeom prst="rect">
              <a:avLst/>
            </a:prstGeom>
            <a:noFill/>
            <a:ln w="9525">
              <a:noFill/>
              <a:miter lim="800000"/>
              <a:headEnd/>
              <a:tailEnd/>
            </a:ln>
          </p:spPr>
          <p:txBody>
            <a:bodyPr wrap="none" lIns="0" tIns="0" rIns="0" bIns="0">
              <a:spAutoFit/>
            </a:bodyPr>
            <a:lstStyle/>
            <a:p>
              <a:pPr defTabSz="913914" eaLnBrk="1" hangingPunct="1">
                <a:spcBef>
                  <a:spcPct val="50000"/>
                </a:spcBef>
              </a:pPr>
              <a:r>
                <a:rPr lang="en-US" sz="2100" dirty="0">
                  <a:solidFill>
                    <a:srgbClr val="FF0000"/>
                  </a:solidFill>
                </a:rPr>
                <a:t>($10,000)</a:t>
              </a:r>
              <a:endParaRPr lang="en-US" sz="1600" dirty="0"/>
            </a:p>
          </p:txBody>
        </p:sp>
        <p:sp>
          <p:nvSpPr>
            <p:cNvPr id="56376" name="Rectangle 56"/>
            <p:cNvSpPr>
              <a:spLocks noChangeArrowheads="1"/>
            </p:cNvSpPr>
            <p:nvPr/>
          </p:nvSpPr>
          <p:spPr bwMode="auto">
            <a:xfrm>
              <a:off x="1186" y="3045"/>
              <a:ext cx="188" cy="204"/>
            </a:xfrm>
            <a:prstGeom prst="rect">
              <a:avLst/>
            </a:prstGeom>
            <a:noFill/>
            <a:ln w="9525">
              <a:noFill/>
              <a:miter lim="800000"/>
              <a:headEnd/>
              <a:tailEnd/>
            </a:ln>
          </p:spPr>
          <p:txBody>
            <a:bodyPr wrap="none" lIns="0" tIns="0" rIns="0" bIns="0">
              <a:spAutoFit/>
            </a:bodyPr>
            <a:lstStyle/>
            <a:p>
              <a:pPr defTabSz="913914" eaLnBrk="1" hangingPunct="1">
                <a:spcBef>
                  <a:spcPct val="50000"/>
                </a:spcBef>
              </a:pPr>
              <a:r>
                <a:rPr lang="en-US" sz="2100" dirty="0">
                  <a:solidFill>
                    <a:srgbClr val="000000"/>
                  </a:solidFill>
                </a:rPr>
                <a:t>$0</a:t>
              </a:r>
              <a:endParaRPr lang="en-US" sz="1600" dirty="0"/>
            </a:p>
          </p:txBody>
        </p:sp>
        <p:sp>
          <p:nvSpPr>
            <p:cNvPr id="56377" name="Rectangle 57"/>
            <p:cNvSpPr>
              <a:spLocks noChangeArrowheads="1"/>
            </p:cNvSpPr>
            <p:nvPr/>
          </p:nvSpPr>
          <p:spPr bwMode="auto">
            <a:xfrm>
              <a:off x="741" y="2787"/>
              <a:ext cx="611" cy="204"/>
            </a:xfrm>
            <a:prstGeom prst="rect">
              <a:avLst/>
            </a:prstGeom>
            <a:noFill/>
            <a:ln w="9525">
              <a:noFill/>
              <a:miter lim="800000"/>
              <a:headEnd/>
              <a:tailEnd/>
            </a:ln>
          </p:spPr>
          <p:txBody>
            <a:bodyPr wrap="none" lIns="0" tIns="0" rIns="0" bIns="0">
              <a:spAutoFit/>
            </a:bodyPr>
            <a:lstStyle/>
            <a:p>
              <a:pPr defTabSz="913914" eaLnBrk="1" hangingPunct="1">
                <a:spcBef>
                  <a:spcPct val="50000"/>
                </a:spcBef>
              </a:pPr>
              <a:r>
                <a:rPr lang="en-US" sz="2100" dirty="0">
                  <a:solidFill>
                    <a:srgbClr val="000000"/>
                  </a:solidFill>
                </a:rPr>
                <a:t>$10,000</a:t>
              </a:r>
              <a:endParaRPr lang="en-US" sz="1600" dirty="0"/>
            </a:p>
          </p:txBody>
        </p:sp>
        <p:sp>
          <p:nvSpPr>
            <p:cNvPr id="56378" name="Rectangle 58"/>
            <p:cNvSpPr>
              <a:spLocks noChangeArrowheads="1"/>
            </p:cNvSpPr>
            <p:nvPr/>
          </p:nvSpPr>
          <p:spPr bwMode="auto">
            <a:xfrm>
              <a:off x="741" y="2536"/>
              <a:ext cx="611" cy="204"/>
            </a:xfrm>
            <a:prstGeom prst="rect">
              <a:avLst/>
            </a:prstGeom>
            <a:noFill/>
            <a:ln w="9525">
              <a:noFill/>
              <a:miter lim="800000"/>
              <a:headEnd/>
              <a:tailEnd/>
            </a:ln>
          </p:spPr>
          <p:txBody>
            <a:bodyPr wrap="none" lIns="0" tIns="0" rIns="0" bIns="0">
              <a:spAutoFit/>
            </a:bodyPr>
            <a:lstStyle/>
            <a:p>
              <a:pPr defTabSz="913914" eaLnBrk="1" hangingPunct="1">
                <a:spcBef>
                  <a:spcPct val="50000"/>
                </a:spcBef>
              </a:pPr>
              <a:r>
                <a:rPr lang="en-US" sz="2100" dirty="0">
                  <a:solidFill>
                    <a:srgbClr val="000000"/>
                  </a:solidFill>
                </a:rPr>
                <a:t>$20,000</a:t>
              </a:r>
              <a:endParaRPr lang="en-US" sz="1600" dirty="0"/>
            </a:p>
          </p:txBody>
        </p:sp>
        <p:sp>
          <p:nvSpPr>
            <p:cNvPr id="56379" name="Rectangle 59"/>
            <p:cNvSpPr>
              <a:spLocks noChangeArrowheads="1"/>
            </p:cNvSpPr>
            <p:nvPr/>
          </p:nvSpPr>
          <p:spPr bwMode="auto">
            <a:xfrm>
              <a:off x="741" y="2278"/>
              <a:ext cx="611" cy="204"/>
            </a:xfrm>
            <a:prstGeom prst="rect">
              <a:avLst/>
            </a:prstGeom>
            <a:noFill/>
            <a:ln w="9525">
              <a:noFill/>
              <a:miter lim="800000"/>
              <a:headEnd/>
              <a:tailEnd/>
            </a:ln>
          </p:spPr>
          <p:txBody>
            <a:bodyPr wrap="none" lIns="0" tIns="0" rIns="0" bIns="0">
              <a:spAutoFit/>
            </a:bodyPr>
            <a:lstStyle/>
            <a:p>
              <a:pPr defTabSz="913914" eaLnBrk="1" hangingPunct="1">
                <a:spcBef>
                  <a:spcPct val="50000"/>
                </a:spcBef>
              </a:pPr>
              <a:r>
                <a:rPr lang="en-US" sz="2100" dirty="0">
                  <a:solidFill>
                    <a:srgbClr val="000000"/>
                  </a:solidFill>
                </a:rPr>
                <a:t>$30,000</a:t>
              </a:r>
              <a:endParaRPr lang="en-US" sz="1600" dirty="0"/>
            </a:p>
          </p:txBody>
        </p:sp>
        <p:sp>
          <p:nvSpPr>
            <p:cNvPr id="56380" name="Rectangle 60"/>
            <p:cNvSpPr>
              <a:spLocks noChangeArrowheads="1"/>
            </p:cNvSpPr>
            <p:nvPr/>
          </p:nvSpPr>
          <p:spPr bwMode="auto">
            <a:xfrm>
              <a:off x="741" y="2028"/>
              <a:ext cx="611" cy="204"/>
            </a:xfrm>
            <a:prstGeom prst="rect">
              <a:avLst/>
            </a:prstGeom>
            <a:noFill/>
            <a:ln w="9525">
              <a:noFill/>
              <a:miter lim="800000"/>
              <a:headEnd/>
              <a:tailEnd/>
            </a:ln>
          </p:spPr>
          <p:txBody>
            <a:bodyPr wrap="none" lIns="0" tIns="0" rIns="0" bIns="0">
              <a:spAutoFit/>
            </a:bodyPr>
            <a:lstStyle/>
            <a:p>
              <a:pPr defTabSz="913914" eaLnBrk="1" hangingPunct="1">
                <a:spcBef>
                  <a:spcPct val="50000"/>
                </a:spcBef>
              </a:pPr>
              <a:r>
                <a:rPr lang="en-US" sz="2100" dirty="0">
                  <a:solidFill>
                    <a:srgbClr val="000000"/>
                  </a:solidFill>
                </a:rPr>
                <a:t>$40,000</a:t>
              </a:r>
              <a:endParaRPr lang="en-US" sz="1600" dirty="0"/>
            </a:p>
          </p:txBody>
        </p:sp>
        <p:sp>
          <p:nvSpPr>
            <p:cNvPr id="56381" name="Rectangle 61"/>
            <p:cNvSpPr>
              <a:spLocks noChangeArrowheads="1"/>
            </p:cNvSpPr>
            <p:nvPr/>
          </p:nvSpPr>
          <p:spPr bwMode="auto">
            <a:xfrm>
              <a:off x="741" y="1770"/>
              <a:ext cx="611" cy="204"/>
            </a:xfrm>
            <a:prstGeom prst="rect">
              <a:avLst/>
            </a:prstGeom>
            <a:noFill/>
            <a:ln w="9525">
              <a:noFill/>
              <a:miter lim="800000"/>
              <a:headEnd/>
              <a:tailEnd/>
            </a:ln>
          </p:spPr>
          <p:txBody>
            <a:bodyPr wrap="none" lIns="0" tIns="0" rIns="0" bIns="0">
              <a:spAutoFit/>
            </a:bodyPr>
            <a:lstStyle/>
            <a:p>
              <a:pPr defTabSz="913914" eaLnBrk="1" hangingPunct="1">
                <a:spcBef>
                  <a:spcPct val="50000"/>
                </a:spcBef>
              </a:pPr>
              <a:r>
                <a:rPr lang="en-US" sz="2100" dirty="0">
                  <a:solidFill>
                    <a:srgbClr val="000000"/>
                  </a:solidFill>
                </a:rPr>
                <a:t>$50,000</a:t>
              </a:r>
              <a:endParaRPr lang="en-US" sz="1600" dirty="0"/>
            </a:p>
          </p:txBody>
        </p:sp>
        <p:sp>
          <p:nvSpPr>
            <p:cNvPr id="56382" name="Rectangle 62"/>
            <p:cNvSpPr>
              <a:spLocks noChangeArrowheads="1"/>
            </p:cNvSpPr>
            <p:nvPr/>
          </p:nvSpPr>
          <p:spPr bwMode="auto">
            <a:xfrm>
              <a:off x="741" y="1520"/>
              <a:ext cx="611" cy="204"/>
            </a:xfrm>
            <a:prstGeom prst="rect">
              <a:avLst/>
            </a:prstGeom>
            <a:noFill/>
            <a:ln w="9525">
              <a:noFill/>
              <a:miter lim="800000"/>
              <a:headEnd/>
              <a:tailEnd/>
            </a:ln>
          </p:spPr>
          <p:txBody>
            <a:bodyPr wrap="none" lIns="0" tIns="0" rIns="0" bIns="0">
              <a:spAutoFit/>
            </a:bodyPr>
            <a:lstStyle/>
            <a:p>
              <a:pPr defTabSz="913914" eaLnBrk="1" hangingPunct="1">
                <a:spcBef>
                  <a:spcPct val="50000"/>
                </a:spcBef>
              </a:pPr>
              <a:r>
                <a:rPr lang="en-US" sz="2100" dirty="0">
                  <a:solidFill>
                    <a:srgbClr val="000000"/>
                  </a:solidFill>
                </a:rPr>
                <a:t>$60,000</a:t>
              </a:r>
              <a:endParaRPr lang="en-US" sz="1600" dirty="0"/>
            </a:p>
          </p:txBody>
        </p:sp>
        <p:sp>
          <p:nvSpPr>
            <p:cNvPr id="56383" name="Rectangle 63"/>
            <p:cNvSpPr>
              <a:spLocks noChangeArrowheads="1"/>
            </p:cNvSpPr>
            <p:nvPr/>
          </p:nvSpPr>
          <p:spPr bwMode="auto">
            <a:xfrm>
              <a:off x="2365" y="3295"/>
              <a:ext cx="244" cy="204"/>
            </a:xfrm>
            <a:prstGeom prst="rect">
              <a:avLst/>
            </a:prstGeom>
            <a:noFill/>
            <a:ln w="9525">
              <a:noFill/>
              <a:miter lim="800000"/>
              <a:headEnd/>
              <a:tailEnd/>
            </a:ln>
          </p:spPr>
          <p:txBody>
            <a:bodyPr wrap="none" lIns="0" tIns="0" rIns="0" bIns="0">
              <a:spAutoFit/>
            </a:bodyPr>
            <a:lstStyle/>
            <a:p>
              <a:pPr defTabSz="913914" eaLnBrk="1" hangingPunct="1">
                <a:spcBef>
                  <a:spcPct val="50000"/>
                </a:spcBef>
              </a:pPr>
              <a:r>
                <a:rPr lang="en-US" sz="2100" dirty="0">
                  <a:solidFill>
                    <a:srgbClr val="000000"/>
                  </a:solidFill>
                </a:rPr>
                <a:t>5%</a:t>
              </a:r>
              <a:endParaRPr lang="en-US" sz="1600" dirty="0"/>
            </a:p>
          </p:txBody>
        </p:sp>
        <p:sp>
          <p:nvSpPr>
            <p:cNvPr id="56384" name="Rectangle 64"/>
            <p:cNvSpPr>
              <a:spLocks noChangeArrowheads="1"/>
            </p:cNvSpPr>
            <p:nvPr/>
          </p:nvSpPr>
          <p:spPr bwMode="auto">
            <a:xfrm>
              <a:off x="3206" y="3295"/>
              <a:ext cx="338" cy="204"/>
            </a:xfrm>
            <a:prstGeom prst="rect">
              <a:avLst/>
            </a:prstGeom>
            <a:noFill/>
            <a:ln w="9525">
              <a:noFill/>
              <a:miter lim="800000"/>
              <a:headEnd/>
              <a:tailEnd/>
            </a:ln>
          </p:spPr>
          <p:txBody>
            <a:bodyPr wrap="none" lIns="0" tIns="0" rIns="0" bIns="0">
              <a:spAutoFit/>
            </a:bodyPr>
            <a:lstStyle/>
            <a:p>
              <a:pPr defTabSz="913914" eaLnBrk="1" hangingPunct="1">
                <a:spcBef>
                  <a:spcPct val="50000"/>
                </a:spcBef>
              </a:pPr>
              <a:r>
                <a:rPr lang="en-US" sz="2100" dirty="0">
                  <a:solidFill>
                    <a:srgbClr val="000000"/>
                  </a:solidFill>
                </a:rPr>
                <a:t>10%</a:t>
              </a:r>
              <a:endParaRPr lang="en-US" sz="1600" dirty="0"/>
            </a:p>
          </p:txBody>
        </p:sp>
        <p:sp>
          <p:nvSpPr>
            <p:cNvPr id="56385" name="Rectangle 65"/>
            <p:cNvSpPr>
              <a:spLocks noChangeArrowheads="1"/>
            </p:cNvSpPr>
            <p:nvPr/>
          </p:nvSpPr>
          <p:spPr bwMode="auto">
            <a:xfrm>
              <a:off x="4104" y="3295"/>
              <a:ext cx="338" cy="204"/>
            </a:xfrm>
            <a:prstGeom prst="rect">
              <a:avLst/>
            </a:prstGeom>
            <a:noFill/>
            <a:ln w="9525">
              <a:noFill/>
              <a:miter lim="800000"/>
              <a:headEnd/>
              <a:tailEnd/>
            </a:ln>
          </p:spPr>
          <p:txBody>
            <a:bodyPr wrap="none" lIns="0" tIns="0" rIns="0" bIns="0">
              <a:spAutoFit/>
            </a:bodyPr>
            <a:lstStyle/>
            <a:p>
              <a:pPr defTabSz="913914" eaLnBrk="1" hangingPunct="1">
                <a:spcBef>
                  <a:spcPct val="50000"/>
                </a:spcBef>
              </a:pPr>
              <a:r>
                <a:rPr lang="en-US" sz="2100" dirty="0">
                  <a:solidFill>
                    <a:srgbClr val="000000"/>
                  </a:solidFill>
                </a:rPr>
                <a:t>15%</a:t>
              </a:r>
              <a:endParaRPr lang="en-US" sz="1600" dirty="0"/>
            </a:p>
          </p:txBody>
        </p:sp>
        <p:sp>
          <p:nvSpPr>
            <p:cNvPr id="56386" name="Rectangle 66"/>
            <p:cNvSpPr>
              <a:spLocks noChangeArrowheads="1"/>
            </p:cNvSpPr>
            <p:nvPr/>
          </p:nvSpPr>
          <p:spPr bwMode="auto">
            <a:xfrm>
              <a:off x="4994" y="3295"/>
              <a:ext cx="338" cy="204"/>
            </a:xfrm>
            <a:prstGeom prst="rect">
              <a:avLst/>
            </a:prstGeom>
            <a:noFill/>
            <a:ln w="9525">
              <a:noFill/>
              <a:miter lim="800000"/>
              <a:headEnd/>
              <a:tailEnd/>
            </a:ln>
          </p:spPr>
          <p:txBody>
            <a:bodyPr wrap="none" lIns="0" tIns="0" rIns="0" bIns="0">
              <a:spAutoFit/>
            </a:bodyPr>
            <a:lstStyle/>
            <a:p>
              <a:pPr defTabSz="913914" eaLnBrk="1" hangingPunct="1">
                <a:spcBef>
                  <a:spcPct val="50000"/>
                </a:spcBef>
              </a:pPr>
              <a:r>
                <a:rPr lang="en-US" sz="2100" dirty="0">
                  <a:solidFill>
                    <a:srgbClr val="000000"/>
                  </a:solidFill>
                </a:rPr>
                <a:t>20%</a:t>
              </a:r>
              <a:endParaRPr lang="en-US" sz="1600" dirty="0"/>
            </a:p>
          </p:txBody>
        </p:sp>
        <p:sp>
          <p:nvSpPr>
            <p:cNvPr id="56387" name="Rectangle 67"/>
            <p:cNvSpPr>
              <a:spLocks noChangeArrowheads="1"/>
            </p:cNvSpPr>
            <p:nvPr/>
          </p:nvSpPr>
          <p:spPr bwMode="auto">
            <a:xfrm>
              <a:off x="2925" y="3819"/>
              <a:ext cx="1063" cy="204"/>
            </a:xfrm>
            <a:prstGeom prst="rect">
              <a:avLst/>
            </a:prstGeom>
            <a:noFill/>
            <a:ln w="9525">
              <a:noFill/>
              <a:miter lim="800000"/>
              <a:headEnd/>
              <a:tailEnd/>
            </a:ln>
          </p:spPr>
          <p:txBody>
            <a:bodyPr wrap="none" lIns="0" tIns="0" rIns="0" bIns="0">
              <a:spAutoFit/>
            </a:bodyPr>
            <a:lstStyle/>
            <a:p>
              <a:pPr defTabSz="913914" eaLnBrk="1" hangingPunct="1">
                <a:spcBef>
                  <a:spcPct val="50000"/>
                </a:spcBef>
              </a:pPr>
              <a:r>
                <a:rPr lang="en-US" sz="2100" dirty="0">
                  <a:solidFill>
                    <a:srgbClr val="000000"/>
                  </a:solidFill>
                </a:rPr>
                <a:t>Discount Rate</a:t>
              </a:r>
              <a:endParaRPr lang="en-US" sz="2100" dirty="0"/>
            </a:p>
          </p:txBody>
        </p:sp>
        <p:sp>
          <p:nvSpPr>
            <p:cNvPr id="56388" name="Rectangle 68"/>
            <p:cNvSpPr>
              <a:spLocks noChangeArrowheads="1"/>
            </p:cNvSpPr>
            <p:nvPr/>
          </p:nvSpPr>
          <p:spPr bwMode="auto">
            <a:xfrm rot="16200000">
              <a:off x="244" y="2460"/>
              <a:ext cx="603" cy="204"/>
            </a:xfrm>
            <a:prstGeom prst="rect">
              <a:avLst/>
            </a:prstGeom>
            <a:noFill/>
            <a:ln w="9525">
              <a:noFill/>
              <a:miter lim="800000"/>
              <a:headEnd/>
              <a:tailEnd/>
            </a:ln>
          </p:spPr>
          <p:txBody>
            <a:bodyPr wrap="none" lIns="0" tIns="0" rIns="0" bIns="0">
              <a:spAutoFit/>
            </a:bodyPr>
            <a:lstStyle/>
            <a:p>
              <a:pPr defTabSz="913914" eaLnBrk="1" hangingPunct="1">
                <a:spcBef>
                  <a:spcPct val="50000"/>
                </a:spcBef>
              </a:pPr>
              <a:r>
                <a:rPr lang="en-US" sz="2100" dirty="0">
                  <a:solidFill>
                    <a:srgbClr val="000000"/>
                  </a:solidFill>
                </a:rPr>
                <a:t>NPV ($)</a:t>
              </a:r>
              <a:endParaRPr lang="en-US" sz="2100" dirty="0"/>
            </a:p>
          </p:txBody>
        </p:sp>
        <p:sp>
          <p:nvSpPr>
            <p:cNvPr id="56389" name="Rectangle 69"/>
            <p:cNvSpPr>
              <a:spLocks noChangeArrowheads="1"/>
            </p:cNvSpPr>
            <p:nvPr/>
          </p:nvSpPr>
          <p:spPr bwMode="auto">
            <a:xfrm>
              <a:off x="329" y="972"/>
              <a:ext cx="5094" cy="3121"/>
            </a:xfrm>
            <a:prstGeom prst="rect">
              <a:avLst/>
            </a:prstGeom>
            <a:noFill/>
            <a:ln w="0">
              <a:solidFill>
                <a:srgbClr val="000000"/>
              </a:solidFill>
              <a:miter lim="800000"/>
              <a:headEnd/>
              <a:tailEnd/>
            </a:ln>
          </p:spPr>
          <p:txBody>
            <a:bodyPr/>
            <a:lstStyle/>
            <a:p>
              <a:endParaRPr lang="en-US"/>
            </a:p>
          </p:txBody>
        </p:sp>
      </p:grpSp>
      <p:grpSp>
        <p:nvGrpSpPr>
          <p:cNvPr id="6" name="Group 70"/>
          <p:cNvGrpSpPr>
            <a:grpSpLocks/>
          </p:cNvGrpSpPr>
          <p:nvPr/>
        </p:nvGrpSpPr>
        <p:grpSpPr bwMode="auto">
          <a:xfrm>
            <a:off x="4750582" y="3012326"/>
            <a:ext cx="3727048" cy="1958913"/>
            <a:chOff x="2993" y="1898"/>
            <a:chExt cx="2347" cy="1234"/>
          </a:xfrm>
        </p:grpSpPr>
        <p:sp>
          <p:nvSpPr>
            <p:cNvPr id="56391" name="Text Box 71"/>
            <p:cNvSpPr txBox="1">
              <a:spLocks noChangeArrowheads="1"/>
            </p:cNvSpPr>
            <p:nvPr/>
          </p:nvSpPr>
          <p:spPr bwMode="auto">
            <a:xfrm>
              <a:off x="2993" y="1898"/>
              <a:ext cx="2347" cy="437"/>
            </a:xfrm>
            <a:prstGeom prst="rect">
              <a:avLst/>
            </a:prstGeom>
            <a:noFill/>
            <a:ln w="9525">
              <a:noFill/>
              <a:miter lim="800000"/>
              <a:headEnd/>
              <a:tailEnd/>
            </a:ln>
            <a:effectLst/>
          </p:spPr>
          <p:txBody>
            <a:bodyPr lIns="84646" tIns="42323" rIns="84646" bIns="42323">
              <a:spAutoFit/>
            </a:bodyPr>
            <a:lstStyle/>
            <a:p>
              <a:pPr defTabSz="913914" eaLnBrk="1" hangingPunct="1">
                <a:lnSpc>
                  <a:spcPct val="70000"/>
                </a:lnSpc>
                <a:spcBef>
                  <a:spcPct val="50000"/>
                </a:spcBef>
              </a:pPr>
              <a:r>
                <a:rPr lang="en-US" sz="2800" dirty="0"/>
                <a:t>IRR = 14.3%</a:t>
              </a:r>
            </a:p>
            <a:p>
              <a:pPr defTabSz="913914" eaLnBrk="1" hangingPunct="1">
                <a:lnSpc>
                  <a:spcPct val="60000"/>
                </a:lnSpc>
                <a:spcBef>
                  <a:spcPct val="50000"/>
                </a:spcBef>
              </a:pPr>
              <a:r>
                <a:rPr lang="en-US" dirty="0"/>
                <a:t>(occurs where NPV = 0)</a:t>
              </a:r>
            </a:p>
          </p:txBody>
        </p:sp>
        <p:sp>
          <p:nvSpPr>
            <p:cNvPr id="56392" name="Freeform 72"/>
            <p:cNvSpPr>
              <a:spLocks/>
            </p:cNvSpPr>
            <p:nvPr/>
          </p:nvSpPr>
          <p:spPr bwMode="auto">
            <a:xfrm>
              <a:off x="4128" y="2280"/>
              <a:ext cx="840" cy="852"/>
            </a:xfrm>
            <a:custGeom>
              <a:avLst/>
              <a:gdLst/>
              <a:ahLst/>
              <a:cxnLst>
                <a:cxn ang="0">
                  <a:pos x="468" y="0"/>
                </a:cxn>
                <a:cxn ang="0">
                  <a:pos x="636" y="264"/>
                </a:cxn>
                <a:cxn ang="0">
                  <a:pos x="300" y="348"/>
                </a:cxn>
                <a:cxn ang="0">
                  <a:pos x="0" y="684"/>
                </a:cxn>
              </a:cxnLst>
              <a:rect l="0" t="0" r="r" b="b"/>
              <a:pathLst>
                <a:path w="664" h="684">
                  <a:moveTo>
                    <a:pt x="468" y="0"/>
                  </a:moveTo>
                  <a:cubicBezTo>
                    <a:pt x="566" y="103"/>
                    <a:pt x="664" y="206"/>
                    <a:pt x="636" y="264"/>
                  </a:cubicBezTo>
                  <a:cubicBezTo>
                    <a:pt x="608" y="322"/>
                    <a:pt x="406" y="278"/>
                    <a:pt x="300" y="348"/>
                  </a:cubicBezTo>
                  <a:cubicBezTo>
                    <a:pt x="194" y="418"/>
                    <a:pt x="50" y="628"/>
                    <a:pt x="0" y="684"/>
                  </a:cubicBezTo>
                </a:path>
              </a:pathLst>
            </a:custGeom>
            <a:noFill/>
            <a:ln w="38100" cap="flat" cmpd="sng">
              <a:solidFill>
                <a:schemeClr val="tx1"/>
              </a:solidFill>
              <a:prstDash val="solid"/>
              <a:round/>
              <a:headEnd type="none" w="med" len="med"/>
              <a:tailEnd type="stealth" w="med" len="lg"/>
            </a:ln>
            <a:effectLst/>
          </p:spPr>
          <p:txBody>
            <a:bodyPr/>
            <a:lstStyle/>
            <a:p>
              <a:endParaRPr lang="en-US"/>
            </a:p>
          </p:txBody>
        </p:sp>
      </p:gr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A4FEAFE-71A0-49E7-A056-5AFB381C1D0D}" type="slidenum">
              <a:rPr lang="en-US"/>
              <a:pPr/>
              <a:t>39</a:t>
            </a:fld>
            <a:endParaRPr lang="en-US"/>
          </a:p>
        </p:txBody>
      </p:sp>
      <p:sp>
        <p:nvSpPr>
          <p:cNvPr id="7" name="TextBox 6"/>
          <p:cNvSpPr txBox="1"/>
          <p:nvPr/>
        </p:nvSpPr>
        <p:spPr>
          <a:xfrm>
            <a:off x="1066800" y="914400"/>
            <a:ext cx="7772400" cy="3785652"/>
          </a:xfrm>
          <a:prstGeom prst="rect">
            <a:avLst/>
          </a:prstGeom>
          <a:noFill/>
        </p:spPr>
        <p:txBody>
          <a:bodyPr wrap="square" rtlCol="0">
            <a:spAutoFit/>
          </a:bodyPr>
          <a:lstStyle/>
          <a:p>
            <a:pPr marL="342900" indent="-342900">
              <a:buFont typeface="+mj-lt"/>
              <a:buAutoNum type="alphaUcPeriod" startAt="4"/>
            </a:pPr>
            <a:r>
              <a:rPr lang="en-US" sz="2400" dirty="0" smtClean="0"/>
              <a:t>Recognize Investment in NWC</a:t>
            </a:r>
          </a:p>
          <a:p>
            <a:pPr marL="342900" indent="-342900">
              <a:buFont typeface="+mj-lt"/>
              <a:buAutoNum type="alphaUcPeriod" startAt="4"/>
            </a:pPr>
            <a:endParaRPr lang="en-US" sz="2400" dirty="0" smtClean="0"/>
          </a:p>
          <a:p>
            <a:pPr marL="342900" indent="-342900">
              <a:buFont typeface="+mj-lt"/>
              <a:buAutoNum type="alphaUcPeriod" startAt="4"/>
            </a:pPr>
            <a:r>
              <a:rPr lang="en-US" sz="2400" dirty="0" smtClean="0"/>
              <a:t>Forget Financing Costs</a:t>
            </a:r>
          </a:p>
          <a:p>
            <a:pPr marL="342900" indent="-342900">
              <a:buFont typeface="+mj-lt"/>
              <a:buAutoNum type="alphaUcPeriod" startAt="4"/>
            </a:pPr>
            <a:endParaRPr lang="en-US" sz="2400" dirty="0" smtClean="0"/>
          </a:p>
          <a:p>
            <a:pPr marL="342900" indent="-342900">
              <a:buFont typeface="+mj-lt"/>
              <a:buAutoNum type="alphaUcPeriod" startAt="4"/>
            </a:pPr>
            <a:r>
              <a:rPr lang="en-US" sz="2400" dirty="0" smtClean="0"/>
              <a:t>Discount Nominal Cash Flows by the Nominal Cost of Capital</a:t>
            </a:r>
          </a:p>
          <a:p>
            <a:pPr marL="342900" indent="-342900">
              <a:buFont typeface="+mj-lt"/>
              <a:buAutoNum type="alphaUcPeriod" startAt="4"/>
            </a:pPr>
            <a:endParaRPr lang="en-US" sz="2400" dirty="0" smtClean="0"/>
          </a:p>
          <a:p>
            <a:pPr marL="342900" indent="-342900">
              <a:buFont typeface="+mj-lt"/>
              <a:buAutoNum type="alphaUcPeriod" startAt="4"/>
            </a:pPr>
            <a:r>
              <a:rPr lang="en-US" sz="2400" dirty="0" smtClean="0"/>
              <a:t>Recognize Government Interventions</a:t>
            </a:r>
          </a:p>
          <a:p>
            <a:pPr marL="342900" indent="-342900">
              <a:buFont typeface="+mj-lt"/>
              <a:buAutoNum type="alphaUcPeriod" startAt="4"/>
            </a:pPr>
            <a:endParaRPr lang="en-US" sz="2400" dirty="0" smtClean="0"/>
          </a:p>
          <a:p>
            <a:pPr marL="342900" indent="-342900">
              <a:buFont typeface="+mj-lt"/>
              <a:buAutoNum type="alphaUcPeriod" startAt="4"/>
            </a:pPr>
            <a:r>
              <a:rPr lang="en-US" sz="2400" dirty="0" smtClean="0"/>
              <a:t>Beware of Overhead Costs</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 calcmode="lin" valueType="num">
                                      <p:cBhvr additive="base">
                                        <p:cTn id="1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anim calcmode="lin" valueType="num">
                                      <p:cBhvr additive="base">
                                        <p:cTn id="1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6" end="6"/>
                                            </p:txEl>
                                          </p:spTgt>
                                        </p:tgtEl>
                                        <p:attrNameLst>
                                          <p:attrName>style.visibility</p:attrName>
                                        </p:attrNameLst>
                                      </p:cBhvr>
                                      <p:to>
                                        <p:strVal val="visible"/>
                                      </p:to>
                                    </p:set>
                                    <p:anim calcmode="lin" valueType="num">
                                      <p:cBhvr additive="base">
                                        <p:cTn id="25"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8" end="8"/>
                                            </p:txEl>
                                          </p:spTgt>
                                        </p:tgtEl>
                                        <p:attrNameLst>
                                          <p:attrName>style.visibility</p:attrName>
                                        </p:attrNameLst>
                                      </p:cBhvr>
                                      <p:to>
                                        <p:strVal val="visible"/>
                                      </p:to>
                                    </p:set>
                                    <p:anim calcmode="lin" valueType="num">
                                      <p:cBhvr additive="base">
                                        <p:cTn id="31"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lvl="0">
              <a:buNone/>
            </a:pPr>
            <a:r>
              <a:rPr lang="en-US" dirty="0" smtClean="0"/>
              <a:t>	</a:t>
            </a:r>
            <a:r>
              <a:rPr lang="en-US" dirty="0" err="1" smtClean="0"/>
              <a:t>Winnebagel</a:t>
            </a:r>
            <a:r>
              <a:rPr lang="en-US" dirty="0" smtClean="0"/>
              <a:t> Corp. currently sells 18,500 motor homes per year at $37,500 each, and 5,000 luxury motor coaches per year at $62,000 each. The company wants to introduce a new portable camper to fill out its product line; it hopes to sell 13,500 of these campers per year at $10,000 each. An independent consultant has determined that if </a:t>
            </a:r>
            <a:r>
              <a:rPr lang="en-US" dirty="0" err="1" smtClean="0"/>
              <a:t>Winnebagel</a:t>
            </a:r>
            <a:r>
              <a:rPr lang="en-US" dirty="0" smtClean="0"/>
              <a:t> introduces the new campers, it should boost the sales of its existing motor homes by 3,500 units per year and reduce the sales of its motor coaches by 1,200 units per year. What is the amount to use as the annual sales figure when evaluating this product?</a:t>
            </a:r>
          </a:p>
          <a:p>
            <a:endParaRPr lang="en-US" dirty="0"/>
          </a:p>
        </p:txBody>
      </p:sp>
      <p:sp>
        <p:nvSpPr>
          <p:cNvPr id="3" name="Slide Number Placeholder 2"/>
          <p:cNvSpPr>
            <a:spLocks noGrp="1"/>
          </p:cNvSpPr>
          <p:nvPr>
            <p:ph type="sldNum" sz="quarter" idx="12"/>
          </p:nvPr>
        </p:nvSpPr>
        <p:spPr/>
        <p:txBody>
          <a:bodyPr/>
          <a:lstStyle/>
          <a:p>
            <a:fld id="{419DADF6-6AA5-4F73-9B93-6963835D85F4}" type="slidenum">
              <a:rPr lang="en-US" smtClean="0"/>
              <a:pPr/>
              <a:t>40</a:t>
            </a:fld>
            <a:endParaRPr lang="en-US"/>
          </a:p>
        </p:txBody>
      </p:sp>
      <p:sp>
        <p:nvSpPr>
          <p:cNvPr id="4" name="Title 3"/>
          <p:cNvSpPr>
            <a:spLocks noGrp="1"/>
          </p:cNvSpPr>
          <p:nvPr>
            <p:ph type="title"/>
          </p:nvPr>
        </p:nvSpPr>
        <p:spPr/>
        <p:txBody>
          <a:bodyPr>
            <a:normAutofit fontScale="90000"/>
          </a:bodyPr>
          <a:lstStyle/>
          <a:p>
            <a:r>
              <a:rPr lang="en-US" dirty="0" smtClean="0"/>
              <a:t>Example: Incremental Cash Flow</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815975" y="1717675"/>
            <a:ext cx="8020050" cy="4530725"/>
          </a:xfrm>
        </p:spPr>
        <p:txBody>
          <a:bodyPr/>
          <a:lstStyle/>
          <a:p>
            <a:pPr>
              <a:lnSpc>
                <a:spcPct val="90000"/>
              </a:lnSpc>
            </a:pPr>
            <a:r>
              <a:rPr lang="en-US" sz="2800" dirty="0"/>
              <a:t>Capital budgeting relies heavily on pro forma accounting statements, particularly income statements</a:t>
            </a:r>
          </a:p>
          <a:p>
            <a:pPr>
              <a:lnSpc>
                <a:spcPct val="90000"/>
              </a:lnSpc>
            </a:pPr>
            <a:r>
              <a:rPr lang="en-US" sz="2800" dirty="0"/>
              <a:t>Computing cash flows – refresher</a:t>
            </a:r>
          </a:p>
          <a:p>
            <a:pPr lvl="1">
              <a:lnSpc>
                <a:spcPct val="90000"/>
              </a:lnSpc>
            </a:pPr>
            <a:r>
              <a:rPr lang="en-US" sz="2400" dirty="0"/>
              <a:t>Operating Cash Flow (OCF) = EBIT + depreciation – </a:t>
            </a:r>
            <a:r>
              <a:rPr lang="en-US" sz="2400" dirty="0" smtClean="0"/>
              <a:t>taxes</a:t>
            </a:r>
          </a:p>
          <a:p>
            <a:pPr lvl="1">
              <a:lnSpc>
                <a:spcPct val="90000"/>
              </a:lnSpc>
            </a:pPr>
            <a:r>
              <a:rPr lang="en-US" sz="2400" dirty="0" smtClean="0"/>
              <a:t>CFA = OCF – Capital spending – Changes in NWC</a:t>
            </a:r>
            <a:endParaRPr lang="en-US" sz="2400" dirty="0"/>
          </a:p>
        </p:txBody>
      </p:sp>
      <p:sp>
        <p:nvSpPr>
          <p:cNvPr id="6" name="Slide Number Placeholder 5"/>
          <p:cNvSpPr>
            <a:spLocks noGrp="1"/>
          </p:cNvSpPr>
          <p:nvPr>
            <p:ph type="sldNum" sz="quarter" idx="12"/>
          </p:nvPr>
        </p:nvSpPr>
        <p:spPr/>
        <p:txBody>
          <a:bodyPr/>
          <a:lstStyle/>
          <a:p>
            <a:fld id="{4C6D5F88-6164-40BA-927E-FB900CC7A2B0}" type="slidenum">
              <a:rPr lang="en-US"/>
              <a:pPr/>
              <a:t>41</a:t>
            </a:fld>
            <a:endParaRPr lang="en-US"/>
          </a:p>
        </p:txBody>
      </p:sp>
      <p:sp>
        <p:nvSpPr>
          <p:cNvPr id="11266" name="Rectangle 2"/>
          <p:cNvSpPr>
            <a:spLocks noGrp="1" noChangeArrowheads="1"/>
          </p:cNvSpPr>
          <p:nvPr>
            <p:ph type="title"/>
          </p:nvPr>
        </p:nvSpPr>
        <p:spPr/>
        <p:txBody>
          <a:bodyPr>
            <a:normAutofit fontScale="90000"/>
          </a:bodyPr>
          <a:lstStyle/>
          <a:p>
            <a:r>
              <a:rPr lang="en-US"/>
              <a:t>Pro Forma Statements and Cash Flow</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a:buNone/>
            </a:pPr>
            <a:r>
              <a:rPr lang="en-US" dirty="0" smtClean="0"/>
              <a:t>Suppose Norma Desmond Enterprises is considering a new project with the following information. Should the firm invest in this project? Why or why not?</a:t>
            </a:r>
          </a:p>
          <a:p>
            <a:pPr>
              <a:buNone/>
            </a:pPr>
            <a:r>
              <a:rPr lang="en-US" dirty="0" smtClean="0"/>
              <a:t> </a:t>
            </a:r>
          </a:p>
          <a:p>
            <a:pPr marL="624078" indent="-514350">
              <a:buFont typeface="+mj-lt"/>
              <a:buAutoNum type="arabicPeriod"/>
            </a:pPr>
            <a:r>
              <a:rPr lang="en-US" dirty="0" smtClean="0"/>
              <a:t>Sales of 10,000 units/year @ $5/unit. </a:t>
            </a:r>
          </a:p>
          <a:p>
            <a:pPr marL="624078" indent="-514350">
              <a:buFont typeface="+mj-lt"/>
              <a:buAutoNum type="arabicPeriod"/>
            </a:pPr>
            <a:r>
              <a:rPr lang="en-US" dirty="0" smtClean="0"/>
              <a:t>Variable cost per unit is $3. Fixed costs are $5,000 per year. The project has no salvage value. Project life is 3 years.</a:t>
            </a:r>
          </a:p>
          <a:p>
            <a:pPr marL="624078" indent="-514350">
              <a:buFont typeface="+mj-lt"/>
              <a:buAutoNum type="arabicPeriod"/>
            </a:pPr>
            <a:r>
              <a:rPr lang="en-US" dirty="0" smtClean="0"/>
              <a:t>Project cost is $21,000. Depreciation is $7,000/year. </a:t>
            </a:r>
          </a:p>
          <a:p>
            <a:pPr marL="624078" indent="-514350">
              <a:buFont typeface="+mj-lt"/>
              <a:buAutoNum type="arabicPeriod"/>
            </a:pPr>
            <a:r>
              <a:rPr lang="en-US" dirty="0" smtClean="0"/>
              <a:t>Additional net working capital is $10,000. </a:t>
            </a:r>
          </a:p>
          <a:p>
            <a:pPr marL="624078" indent="-514350">
              <a:buFont typeface="+mj-lt"/>
              <a:buAutoNum type="arabicPeriod"/>
            </a:pPr>
            <a:r>
              <a:rPr lang="en-US" dirty="0" smtClean="0"/>
              <a:t>The firm’s required return is 20%. The tax rate is 34%.</a:t>
            </a:r>
          </a:p>
          <a:p>
            <a:endParaRPr lang="en-US" dirty="0"/>
          </a:p>
        </p:txBody>
      </p:sp>
      <p:sp>
        <p:nvSpPr>
          <p:cNvPr id="3" name="Slide Number Placeholder 2"/>
          <p:cNvSpPr>
            <a:spLocks noGrp="1"/>
          </p:cNvSpPr>
          <p:nvPr>
            <p:ph type="sldNum" sz="quarter" idx="12"/>
          </p:nvPr>
        </p:nvSpPr>
        <p:spPr/>
        <p:txBody>
          <a:bodyPr/>
          <a:lstStyle/>
          <a:p>
            <a:fld id="{419DADF6-6AA5-4F73-9B93-6963835D85F4}" type="slidenum">
              <a:rPr lang="en-US" smtClean="0"/>
              <a:pPr/>
              <a:t>42</a:t>
            </a:fld>
            <a:endParaRPr lang="en-US"/>
          </a:p>
        </p:txBody>
      </p:sp>
      <p:sp>
        <p:nvSpPr>
          <p:cNvPr id="4" name="Title 3"/>
          <p:cNvSpPr>
            <a:spLocks noGrp="1"/>
          </p:cNvSpPr>
          <p:nvPr>
            <p:ph type="title"/>
          </p:nvPr>
        </p:nvSpPr>
        <p:spPr/>
        <p:txBody>
          <a:bodyPr>
            <a:normAutofit fontScale="90000"/>
          </a:bodyPr>
          <a:lstStyle/>
          <a:p>
            <a:r>
              <a:rPr lang="en-US" dirty="0" smtClean="0"/>
              <a:t>Example: Capital Budgeting of Norma Desmond Enterprises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3"/>
          <p:cNvSpPr>
            <a:spLocks noGrp="1"/>
          </p:cNvSpPr>
          <p:nvPr>
            <p:ph type="sldNum" sz="quarter" idx="10"/>
          </p:nvPr>
        </p:nvSpPr>
        <p:spPr/>
        <p:txBody>
          <a:bodyPr lIns="98764" tIns="49382" rIns="98764" bIns="49382"/>
          <a:lstStyle/>
          <a:p>
            <a:fld id="{B45555B0-3569-43ED-9A28-400FE7C0E1E1}" type="slidenum">
              <a:rPr lang="en-US"/>
              <a:pPr/>
              <a:t>4</a:t>
            </a:fld>
            <a:endParaRPr lang="en-US"/>
          </a:p>
        </p:txBody>
      </p:sp>
      <p:graphicFrame>
        <p:nvGraphicFramePr>
          <p:cNvPr id="15" name="Table 14"/>
          <p:cNvGraphicFramePr>
            <a:graphicFrameLocks noGrp="1"/>
          </p:cNvGraphicFramePr>
          <p:nvPr/>
        </p:nvGraphicFramePr>
        <p:xfrm>
          <a:off x="457200" y="2514600"/>
          <a:ext cx="7772400" cy="1752601"/>
        </p:xfrm>
        <a:graphic>
          <a:graphicData uri="http://schemas.openxmlformats.org/drawingml/2006/table">
            <a:tbl>
              <a:tblPr/>
              <a:tblGrid>
                <a:gridCol w="2590800"/>
                <a:gridCol w="2590800"/>
                <a:gridCol w="2590800"/>
              </a:tblGrid>
              <a:tr h="1049686">
                <a:tc>
                  <a:txBody>
                    <a:bodyPr/>
                    <a:lstStyle/>
                    <a:p>
                      <a:pPr marL="0" marR="0" algn="ctr">
                        <a:spcBef>
                          <a:spcPts val="0"/>
                        </a:spcBef>
                        <a:spcAft>
                          <a:spcPts val="0"/>
                        </a:spcAft>
                      </a:pPr>
                      <a:r>
                        <a:rPr lang="en-US" sz="4800" dirty="0" smtClean="0">
                          <a:solidFill>
                            <a:srgbClr val="000000"/>
                          </a:solidFill>
                          <a:latin typeface="Arial Unicode MS"/>
                          <a:ea typeface="Times New Roman"/>
                          <a:cs typeface="Times New Roman"/>
                        </a:rPr>
                        <a:t> 0</a:t>
                      </a:r>
                      <a:endParaRPr lang="en-US" sz="4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4800" dirty="0" smtClean="0">
                          <a:solidFill>
                            <a:srgbClr val="000000"/>
                          </a:solidFill>
                          <a:latin typeface="Arial Unicode MS"/>
                          <a:ea typeface="Times New Roman"/>
                          <a:cs typeface="Times New Roman"/>
                        </a:rPr>
                        <a:t>1</a:t>
                      </a:r>
                      <a:endParaRPr lang="en-US" sz="4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4800" dirty="0" smtClean="0">
                          <a:solidFill>
                            <a:srgbClr val="000000"/>
                          </a:solidFill>
                          <a:latin typeface="Arial Unicode MS"/>
                          <a:ea typeface="Times New Roman"/>
                          <a:cs typeface="Times New Roman"/>
                        </a:rPr>
                        <a:t>2</a:t>
                      </a:r>
                      <a:endParaRPr lang="en-US" sz="4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2915">
                <a:tc>
                  <a:txBody>
                    <a:bodyPr/>
                    <a:lstStyle/>
                    <a:p>
                      <a:pPr marL="0" marR="0" algn="ctr">
                        <a:spcBef>
                          <a:spcPts val="0"/>
                        </a:spcBef>
                        <a:spcAft>
                          <a:spcPts val="0"/>
                        </a:spcAft>
                      </a:pPr>
                      <a:r>
                        <a:rPr lang="en-US" sz="2400" dirty="0">
                          <a:solidFill>
                            <a:srgbClr val="000000"/>
                          </a:solidFill>
                          <a:latin typeface="Arial Unicode MS"/>
                          <a:ea typeface="Times New Roman"/>
                          <a:cs typeface="Times New Roman"/>
                        </a:rPr>
                        <a:t>-1000</a:t>
                      </a:r>
                      <a:endParaRPr lang="en-US"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solidFill>
                            <a:srgbClr val="000000"/>
                          </a:solidFill>
                          <a:latin typeface="Arial Unicode MS"/>
                          <a:ea typeface="Times New Roman"/>
                          <a:cs typeface="Times New Roman"/>
                        </a:rPr>
                        <a:t>500</a:t>
                      </a:r>
                      <a:endParaRPr lang="en-US"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solidFill>
                            <a:srgbClr val="000000"/>
                          </a:solidFill>
                          <a:latin typeface="Arial Unicode MS"/>
                          <a:ea typeface="Times New Roman"/>
                          <a:cs typeface="Times New Roman"/>
                        </a:rPr>
                        <a:t>1500</a:t>
                      </a:r>
                      <a:endParaRPr lang="en-US"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6" name="Rectangle 15"/>
          <p:cNvSpPr/>
          <p:nvPr/>
        </p:nvSpPr>
        <p:spPr>
          <a:xfrm>
            <a:off x="533400" y="1143000"/>
            <a:ext cx="7404591" cy="584775"/>
          </a:xfrm>
          <a:prstGeom prst="rect">
            <a:avLst/>
          </a:prstGeom>
        </p:spPr>
        <p:txBody>
          <a:bodyPr wrap="none">
            <a:spAutoFit/>
          </a:bodyPr>
          <a:lstStyle/>
          <a:p>
            <a:r>
              <a:rPr lang="en-US" sz="3200" dirty="0" smtClean="0"/>
              <a:t> Find the IRR for the following cash flow</a:t>
            </a:r>
            <a:endParaRPr lang="en-US" sz="320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p:txBody>
          <a:bodyPr/>
          <a:lstStyle/>
          <a:p>
            <a:r>
              <a:rPr lang="en-US" sz="2800" dirty="0"/>
              <a:t>If you do not have a financial calculator, then </a:t>
            </a:r>
            <a:r>
              <a:rPr lang="en-US" sz="2800" dirty="0" smtClean="0"/>
              <a:t>finding the IRR for more than three cash flows </a:t>
            </a:r>
            <a:r>
              <a:rPr lang="en-US" sz="2800" dirty="0"/>
              <a:t>becomes a trial and error process</a:t>
            </a:r>
          </a:p>
          <a:p>
            <a:r>
              <a:rPr lang="en-US" sz="2800" dirty="0" smtClean="0"/>
              <a:t>Excel  </a:t>
            </a:r>
          </a:p>
          <a:p>
            <a:pPr>
              <a:buNone/>
            </a:pPr>
            <a:endParaRPr lang="en-US" sz="2400" dirty="0"/>
          </a:p>
          <a:p>
            <a:pPr lvl="1"/>
            <a:endParaRPr lang="en-US" sz="2400" dirty="0" smtClean="0"/>
          </a:p>
          <a:p>
            <a:pPr lvl="1"/>
            <a:endParaRPr lang="en-US" sz="2400" dirty="0" smtClean="0"/>
          </a:p>
          <a:p>
            <a:pPr lvl="1"/>
            <a:r>
              <a:rPr lang="en-US" sz="2400" dirty="0" smtClean="0"/>
              <a:t>IRR </a:t>
            </a:r>
            <a:r>
              <a:rPr lang="en-US" sz="2400" dirty="0"/>
              <a:t>= 16.13% &gt; 12% required return</a:t>
            </a:r>
          </a:p>
          <a:p>
            <a:r>
              <a:rPr lang="en-US" sz="2800" b="1" i="1" dirty="0"/>
              <a:t>Do we accept or reject the project?</a:t>
            </a:r>
          </a:p>
        </p:txBody>
      </p:sp>
      <p:sp>
        <p:nvSpPr>
          <p:cNvPr id="6" name="Slide Number Placeholder 5"/>
          <p:cNvSpPr>
            <a:spLocks noGrp="1"/>
          </p:cNvSpPr>
          <p:nvPr>
            <p:ph type="sldNum" sz="quarter" idx="12"/>
          </p:nvPr>
        </p:nvSpPr>
        <p:spPr/>
        <p:txBody>
          <a:bodyPr/>
          <a:lstStyle/>
          <a:p>
            <a:fld id="{E6537DAB-AD78-4499-A447-8AF93F9C05D5}" type="slidenum">
              <a:rPr lang="en-US"/>
              <a:pPr/>
              <a:t>5</a:t>
            </a:fld>
            <a:endParaRPr lang="en-US"/>
          </a:p>
        </p:txBody>
      </p:sp>
      <p:sp>
        <p:nvSpPr>
          <p:cNvPr id="36866" name="Rectangle 2"/>
          <p:cNvSpPr>
            <a:spLocks noGrp="1" noChangeArrowheads="1"/>
          </p:cNvSpPr>
          <p:nvPr>
            <p:ph type="title"/>
          </p:nvPr>
        </p:nvSpPr>
        <p:spPr/>
        <p:txBody>
          <a:bodyPr/>
          <a:lstStyle/>
          <a:p>
            <a:r>
              <a:rPr lang="en-US"/>
              <a:t>Computing IRR for the Project</a:t>
            </a:r>
          </a:p>
        </p:txBody>
      </p:sp>
      <p:graphicFrame>
        <p:nvGraphicFramePr>
          <p:cNvPr id="5" name="Object 4"/>
          <p:cNvGraphicFramePr>
            <a:graphicFrameLocks noChangeAspect="1"/>
          </p:cNvGraphicFramePr>
          <p:nvPr/>
        </p:nvGraphicFramePr>
        <p:xfrm>
          <a:off x="3657600" y="3429000"/>
          <a:ext cx="1450622" cy="1223962"/>
        </p:xfrm>
        <a:graphic>
          <a:graphicData uri="http://schemas.openxmlformats.org/presentationml/2006/ole">
            <p:oleObj spid="_x0000_s44033" name="Worksheet" showAsIcon="1" r:id="rId4" imgW="914400" imgH="771480" progId="Excel.Sheet.12">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6867">
                                            <p:txEl>
                                              <p:pRg st="5" end="5"/>
                                            </p:txEl>
                                          </p:spTgt>
                                        </p:tgtEl>
                                        <p:attrNameLst>
                                          <p:attrName>style.visibility</p:attrName>
                                        </p:attrNameLst>
                                      </p:cBhvr>
                                      <p:to>
                                        <p:strVal val="visible"/>
                                      </p:to>
                                    </p:set>
                                    <p:anim calcmode="lin" valueType="num">
                                      <p:cBhvr additive="base">
                                        <p:cTn id="13" dur="500" fill="hold"/>
                                        <p:tgtEl>
                                          <p:spTgt spid="36867">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686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6867">
                                            <p:txEl>
                                              <p:pRg st="6" end="6"/>
                                            </p:txEl>
                                          </p:spTgt>
                                        </p:tgtEl>
                                        <p:attrNameLst>
                                          <p:attrName>style.visibility</p:attrName>
                                        </p:attrNameLst>
                                      </p:cBhvr>
                                      <p:to>
                                        <p:strVal val="visible"/>
                                      </p:to>
                                    </p:set>
                                    <p:anim calcmode="lin" valueType="num">
                                      <p:cBhvr additive="base">
                                        <p:cTn id="19" dur="500" fill="hold"/>
                                        <p:tgtEl>
                                          <p:spTgt spid="36867">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686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t>NPV Profile for the Project</a:t>
            </a:r>
          </a:p>
        </p:txBody>
      </p:sp>
      <p:graphicFrame>
        <p:nvGraphicFramePr>
          <p:cNvPr id="41987" name="Object 3"/>
          <p:cNvGraphicFramePr>
            <a:graphicFrameLocks noChangeAspect="1"/>
          </p:cNvGraphicFramePr>
          <p:nvPr>
            <p:ph type="chart" idx="1"/>
          </p:nvPr>
        </p:nvGraphicFramePr>
        <p:xfrm>
          <a:off x="812862" y="1600200"/>
          <a:ext cx="8127875" cy="4525963"/>
        </p:xfrm>
        <a:graphic>
          <a:graphicData uri="http://schemas.openxmlformats.org/presentationml/2006/ole">
            <p:oleObj spid="_x0000_s41987" name="Chart" r:id="rId3" imgW="8210449" imgH="4572000" progId="MSGraph.Chart.8">
              <p:embed followColorScheme="full"/>
            </p:oleObj>
          </a:graphicData>
        </a:graphic>
      </p:graphicFrame>
      <p:sp>
        <p:nvSpPr>
          <p:cNvPr id="7" name="Slide Number Placeholder 5"/>
          <p:cNvSpPr>
            <a:spLocks noGrp="1"/>
          </p:cNvSpPr>
          <p:nvPr>
            <p:ph type="sldNum" sz="quarter" idx="12"/>
          </p:nvPr>
        </p:nvSpPr>
        <p:spPr/>
        <p:txBody>
          <a:bodyPr/>
          <a:lstStyle/>
          <a:p>
            <a:fld id="{33ADF416-0503-462D-8351-4EA4AB693F7D}" type="slidenum">
              <a:rPr lang="en-US"/>
              <a:pPr/>
              <a:t>6</a:t>
            </a:fld>
            <a:endParaRPr lang="en-US"/>
          </a:p>
        </p:txBody>
      </p:sp>
      <p:sp>
        <p:nvSpPr>
          <p:cNvPr id="41988" name="Text Box 4"/>
          <p:cNvSpPr txBox="1">
            <a:spLocks noChangeArrowheads="1"/>
          </p:cNvSpPr>
          <p:nvPr/>
        </p:nvSpPr>
        <p:spPr bwMode="auto">
          <a:xfrm>
            <a:off x="4953000" y="2057400"/>
            <a:ext cx="3581400" cy="457200"/>
          </a:xfrm>
          <a:prstGeom prst="rect">
            <a:avLst/>
          </a:prstGeom>
          <a:noFill/>
          <a:ln w="9525">
            <a:noFill/>
            <a:miter lim="800000"/>
            <a:headEnd/>
            <a:tailEnd/>
          </a:ln>
          <a:effectLst/>
        </p:spPr>
        <p:txBody>
          <a:bodyPr>
            <a:spAutoFit/>
          </a:bodyPr>
          <a:lstStyle/>
          <a:p>
            <a:pPr>
              <a:spcBef>
                <a:spcPct val="50000"/>
              </a:spcBef>
            </a:pPr>
            <a:r>
              <a:rPr lang="en-US" sz="2400">
                <a:latin typeface="Times New Roman" pitchFamily="18" charset="0"/>
              </a:rPr>
              <a:t>IRR = 16.13%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41988"/>
                                        </p:tgtEl>
                                        <p:attrNameLst>
                                          <p:attrName>style.visibility</p:attrName>
                                        </p:attrNameLst>
                                      </p:cBhvr>
                                      <p:to>
                                        <p:strVal val="visible"/>
                                      </p:to>
                                    </p:set>
                                    <p:anim calcmode="lin" valueType="num">
                                      <p:cBhvr additive="base">
                                        <p:cTn id="7" dur="500" fill="hold"/>
                                        <p:tgtEl>
                                          <p:spTgt spid="41988"/>
                                        </p:tgtEl>
                                        <p:attrNameLst>
                                          <p:attrName>ppt_x</p:attrName>
                                        </p:attrNameLst>
                                      </p:cBhvr>
                                      <p:tavLst>
                                        <p:tav tm="0">
                                          <p:val>
                                            <p:strVal val="0-#ppt_w/2"/>
                                          </p:val>
                                        </p:tav>
                                        <p:tav tm="100000">
                                          <p:val>
                                            <p:strVal val="#ppt_x"/>
                                          </p:val>
                                        </p:tav>
                                      </p:tavLst>
                                    </p:anim>
                                    <p:anim calcmode="lin" valueType="num">
                                      <p:cBhvr additive="base">
                                        <p:cTn id="8" dur="500" fill="hold"/>
                                        <p:tgtEl>
                                          <p:spTgt spid="4198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p:txBody>
          <a:bodyPr/>
          <a:lstStyle/>
          <a:p>
            <a:r>
              <a:rPr lang="en-US" sz="2800"/>
              <a:t>Does the IRR rule account for the time value of money?</a:t>
            </a:r>
          </a:p>
          <a:p>
            <a:r>
              <a:rPr lang="en-US" sz="2800"/>
              <a:t>Does the IRR rule account for the risk of the cash flows?</a:t>
            </a:r>
          </a:p>
          <a:p>
            <a:r>
              <a:rPr lang="en-US" sz="2800"/>
              <a:t>Does the IRR rule provide an indication about the increase in value?</a:t>
            </a:r>
          </a:p>
          <a:p>
            <a:r>
              <a:rPr lang="en-US" sz="2800"/>
              <a:t>Should we consider the IRR rule for our primary decision criteria?</a:t>
            </a:r>
          </a:p>
          <a:p>
            <a:endParaRPr lang="en-US" sz="2800"/>
          </a:p>
        </p:txBody>
      </p:sp>
      <p:sp>
        <p:nvSpPr>
          <p:cNvPr id="6" name="Slide Number Placeholder 5"/>
          <p:cNvSpPr>
            <a:spLocks noGrp="1"/>
          </p:cNvSpPr>
          <p:nvPr>
            <p:ph type="sldNum" sz="quarter" idx="12"/>
          </p:nvPr>
        </p:nvSpPr>
        <p:spPr/>
        <p:txBody>
          <a:bodyPr/>
          <a:lstStyle/>
          <a:p>
            <a:fld id="{9E3721F6-234A-41ED-B7C1-6538A779479F}" type="slidenum">
              <a:rPr lang="en-US"/>
              <a:pPr/>
              <a:t>7</a:t>
            </a:fld>
            <a:endParaRPr lang="en-US"/>
          </a:p>
        </p:txBody>
      </p:sp>
      <p:sp>
        <p:nvSpPr>
          <p:cNvPr id="38914" name="Rectangle 2"/>
          <p:cNvSpPr>
            <a:spLocks noGrp="1" noChangeArrowheads="1"/>
          </p:cNvSpPr>
          <p:nvPr>
            <p:ph type="title"/>
          </p:nvPr>
        </p:nvSpPr>
        <p:spPr/>
        <p:txBody>
          <a:bodyPr/>
          <a:lstStyle/>
          <a:p>
            <a:r>
              <a:rPr lang="en-US"/>
              <a:t>Decision Criteria Test - IRR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additive="base">
                                        <p:cTn id="7" dur="500" fill="hold"/>
                                        <p:tgtEl>
                                          <p:spTgt spid="389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891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891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8915">
                                            <p:txEl>
                                              <p:pRg st="1" end="1"/>
                                            </p:txEl>
                                          </p:spTgt>
                                        </p:tgtEl>
                                        <p:attrNameLst>
                                          <p:attrName>style.visibility</p:attrName>
                                        </p:attrNameLst>
                                      </p:cBhvr>
                                      <p:to>
                                        <p:strVal val="visible"/>
                                      </p:to>
                                    </p:set>
                                    <p:anim calcmode="lin" valueType="num">
                                      <p:cBhvr additive="base">
                                        <p:cTn id="13" dur="500" fill="hold"/>
                                        <p:tgtEl>
                                          <p:spTgt spid="389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891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891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8915">
                                            <p:txEl>
                                              <p:pRg st="2" end="2"/>
                                            </p:txEl>
                                          </p:spTgt>
                                        </p:tgtEl>
                                        <p:attrNameLst>
                                          <p:attrName>style.visibility</p:attrName>
                                        </p:attrNameLst>
                                      </p:cBhvr>
                                      <p:to>
                                        <p:strVal val="visible"/>
                                      </p:to>
                                    </p:set>
                                    <p:anim calcmode="lin" valueType="num">
                                      <p:cBhvr additive="base">
                                        <p:cTn id="19" dur="500" fill="hold"/>
                                        <p:tgtEl>
                                          <p:spTgt spid="389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891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8915">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8915">
                                            <p:txEl>
                                              <p:pRg st="3" end="3"/>
                                            </p:txEl>
                                          </p:spTgt>
                                        </p:tgtEl>
                                        <p:attrNameLst>
                                          <p:attrName>style.visibility</p:attrName>
                                        </p:attrNameLst>
                                      </p:cBhvr>
                                      <p:to>
                                        <p:strVal val="visible"/>
                                      </p:to>
                                    </p:set>
                                    <p:anim calcmode="lin" valueType="num">
                                      <p:cBhvr additive="base">
                                        <p:cTn id="25" dur="500" fill="hold"/>
                                        <p:tgtEl>
                                          <p:spTgt spid="3891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891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38915">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p:txBody>
          <a:bodyPr/>
          <a:lstStyle/>
          <a:p>
            <a:r>
              <a:rPr lang="en-US" sz="2800"/>
              <a:t>Knowing a return is intuitively appealing</a:t>
            </a:r>
          </a:p>
          <a:p>
            <a:r>
              <a:rPr lang="en-US" sz="2800"/>
              <a:t>It is a simple way to communicate the value of a project to someone who doesn’t know all the estimation details</a:t>
            </a:r>
          </a:p>
          <a:p>
            <a:r>
              <a:rPr lang="en-US" sz="2800"/>
              <a:t>If the IRR is high enough, you may not need to estimate a required return, which is often a difficult task</a:t>
            </a:r>
          </a:p>
        </p:txBody>
      </p:sp>
      <p:sp>
        <p:nvSpPr>
          <p:cNvPr id="6" name="Slide Number Placeholder 5"/>
          <p:cNvSpPr>
            <a:spLocks noGrp="1"/>
          </p:cNvSpPr>
          <p:nvPr>
            <p:ph type="sldNum" sz="quarter" idx="12"/>
          </p:nvPr>
        </p:nvSpPr>
        <p:spPr/>
        <p:txBody>
          <a:bodyPr/>
          <a:lstStyle/>
          <a:p>
            <a:fld id="{35232E07-447B-4098-8071-98BE69237FAF}" type="slidenum">
              <a:rPr lang="en-US"/>
              <a:pPr/>
              <a:t>8</a:t>
            </a:fld>
            <a:endParaRPr lang="en-US"/>
          </a:p>
        </p:txBody>
      </p:sp>
      <p:sp>
        <p:nvSpPr>
          <p:cNvPr id="43010" name="Rectangle 2"/>
          <p:cNvSpPr>
            <a:spLocks noGrp="1" noChangeArrowheads="1"/>
          </p:cNvSpPr>
          <p:nvPr>
            <p:ph type="title"/>
          </p:nvPr>
        </p:nvSpPr>
        <p:spPr/>
        <p:txBody>
          <a:bodyPr/>
          <a:lstStyle/>
          <a:p>
            <a:r>
              <a:rPr lang="en-US"/>
              <a:t>Advantages of IRR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 calcmode="lin" valueType="num">
                                      <p:cBhvr additive="base">
                                        <p:cTn id="7" dur="500" fill="hold"/>
                                        <p:tgtEl>
                                          <p:spTgt spid="430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01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301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11">
                                            <p:txEl>
                                              <p:pRg st="1" end="1"/>
                                            </p:txEl>
                                          </p:spTgt>
                                        </p:tgtEl>
                                        <p:attrNameLst>
                                          <p:attrName>style.visibility</p:attrName>
                                        </p:attrNameLst>
                                      </p:cBhvr>
                                      <p:to>
                                        <p:strVal val="visible"/>
                                      </p:to>
                                    </p:set>
                                    <p:anim calcmode="lin" valueType="num">
                                      <p:cBhvr additive="base">
                                        <p:cTn id="13" dur="500" fill="hold"/>
                                        <p:tgtEl>
                                          <p:spTgt spid="430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01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3011">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011">
                                            <p:txEl>
                                              <p:pRg st="2" end="2"/>
                                            </p:txEl>
                                          </p:spTgt>
                                        </p:tgtEl>
                                        <p:attrNameLst>
                                          <p:attrName>style.visibility</p:attrName>
                                        </p:attrNameLst>
                                      </p:cBhvr>
                                      <p:to>
                                        <p:strVal val="visible"/>
                                      </p:to>
                                    </p:set>
                                    <p:anim calcmode="lin" valueType="num">
                                      <p:cBhvr additive="base">
                                        <p:cTn id="19" dur="500" fill="hold"/>
                                        <p:tgtEl>
                                          <p:spTgt spid="430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01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43011">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919</TotalTime>
  <Words>3237</Words>
  <Application>Microsoft Office PowerPoint</Application>
  <PresentationFormat>On-screen Show (4:3)</PresentationFormat>
  <Paragraphs>407</Paragraphs>
  <Slides>43</Slides>
  <Notes>17</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43</vt:i4>
      </vt:variant>
    </vt:vector>
  </HeadingPairs>
  <TitlesOfParts>
    <vt:vector size="46" baseType="lpstr">
      <vt:lpstr>Concourse</vt:lpstr>
      <vt:lpstr>Worksheet</vt:lpstr>
      <vt:lpstr>Chart</vt:lpstr>
      <vt:lpstr>Internal Rate of Return</vt:lpstr>
      <vt:lpstr>IRR – Definition and Decision Rule</vt:lpstr>
      <vt:lpstr>Slide 2</vt:lpstr>
      <vt:lpstr>IRR BY GRAPH</vt:lpstr>
      <vt:lpstr>Slide 4</vt:lpstr>
      <vt:lpstr>Computing IRR for the Project</vt:lpstr>
      <vt:lpstr>NPV Profile for the Project</vt:lpstr>
      <vt:lpstr>Decision Criteria Test - IRR</vt:lpstr>
      <vt:lpstr>Advantages of IRR</vt:lpstr>
      <vt:lpstr>Summary of Decisions for the Project</vt:lpstr>
      <vt:lpstr>NPV vs. IRR</vt:lpstr>
      <vt:lpstr>Slide 11</vt:lpstr>
      <vt:lpstr>Slide 12</vt:lpstr>
      <vt:lpstr>Slide 13</vt:lpstr>
      <vt:lpstr>Multiple Rates of Return</vt:lpstr>
      <vt:lpstr>Multiple Rates of Return (continued)</vt:lpstr>
      <vt:lpstr>Multiple Rates of Return (concluded)</vt:lpstr>
      <vt:lpstr>IRR and Non-conventional Cash Flows</vt:lpstr>
      <vt:lpstr>Another Example – Non-conventional Cash Flows</vt:lpstr>
      <vt:lpstr>NPV Profile</vt:lpstr>
      <vt:lpstr>Summary of Decision Rules</vt:lpstr>
      <vt:lpstr>IRR and Mutually Exclusive Projects</vt:lpstr>
      <vt:lpstr>Example With Mutually Exclusive Projects</vt:lpstr>
      <vt:lpstr>NPV Profiles</vt:lpstr>
      <vt:lpstr>Conflicts Between NPV and IRR</vt:lpstr>
      <vt:lpstr>Slide 25</vt:lpstr>
      <vt:lpstr>Example 2: Mutually Exclusive Projects</vt:lpstr>
      <vt:lpstr>Profitability Index</vt:lpstr>
      <vt:lpstr>Advantages and Disadvantages of Profitability Index</vt:lpstr>
      <vt:lpstr>Summary – Discounted Cash Flow Criteria</vt:lpstr>
      <vt:lpstr>Summary – Payback Criteria</vt:lpstr>
      <vt:lpstr>Comprehensive Problem</vt:lpstr>
      <vt:lpstr>Slide 32</vt:lpstr>
      <vt:lpstr>Key Concepts and Skills</vt:lpstr>
      <vt:lpstr>Relevant Cash Flows</vt:lpstr>
      <vt:lpstr>A. Forget Sunk Cost</vt:lpstr>
      <vt:lpstr>Example: Sunk Cost</vt:lpstr>
      <vt:lpstr>B. Include Opportunity Cost</vt:lpstr>
      <vt:lpstr>C. Include Side Effects</vt:lpstr>
      <vt:lpstr>Slide 39</vt:lpstr>
      <vt:lpstr>Example: Incremental Cash Flow</vt:lpstr>
      <vt:lpstr>Pro Forma Statements and Cash Flow</vt:lpstr>
      <vt:lpstr>Example: Capital Budgeting of Norma Desmond Enterprises</vt:lpstr>
    </vt:vector>
  </TitlesOfParts>
  <Company>University of Tampa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 Present Value and Other Investment Criteria</dc:title>
  <dc:creator>Kent P. Ragan</dc:creator>
  <cp:lastModifiedBy>Rubin</cp:lastModifiedBy>
  <cp:revision>57</cp:revision>
  <dcterms:created xsi:type="dcterms:W3CDTF">2000-09-16T15:30:14Z</dcterms:created>
  <dcterms:modified xsi:type="dcterms:W3CDTF">2011-05-15T02:38:47Z</dcterms:modified>
</cp:coreProperties>
</file>