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0"/>
  </p:notesMasterIdLst>
  <p:sldIdLst>
    <p:sldId id="256" r:id="rId2"/>
    <p:sldId id="257" r:id="rId3"/>
    <p:sldId id="266" r:id="rId4"/>
    <p:sldId id="304" r:id="rId5"/>
    <p:sldId id="305" r:id="rId6"/>
    <p:sldId id="306" r:id="rId7"/>
    <p:sldId id="307" r:id="rId8"/>
    <p:sldId id="308" r:id="rId9"/>
    <p:sldId id="309" r:id="rId10"/>
    <p:sldId id="313" r:id="rId11"/>
    <p:sldId id="314" r:id="rId12"/>
    <p:sldId id="315" r:id="rId13"/>
    <p:sldId id="316" r:id="rId14"/>
    <p:sldId id="317" r:id="rId15"/>
    <p:sldId id="319" r:id="rId16"/>
    <p:sldId id="322" r:id="rId17"/>
    <p:sldId id="323" r:id="rId18"/>
    <p:sldId id="324" r:id="rId19"/>
    <p:sldId id="325" r:id="rId20"/>
    <p:sldId id="326" r:id="rId21"/>
    <p:sldId id="327" r:id="rId22"/>
    <p:sldId id="328" r:id="rId23"/>
    <p:sldId id="329" r:id="rId24"/>
    <p:sldId id="330" r:id="rId25"/>
    <p:sldId id="331" r:id="rId26"/>
    <p:sldId id="332" r:id="rId27"/>
    <p:sldId id="333" r:id="rId28"/>
    <p:sldId id="334" r:id="rId29"/>
    <p:sldId id="296" r:id="rId30"/>
    <p:sldId id="303" r:id="rId31"/>
    <p:sldId id="297" r:id="rId32"/>
    <p:sldId id="298" r:id="rId33"/>
    <p:sldId id="299" r:id="rId34"/>
    <p:sldId id="300" r:id="rId35"/>
    <p:sldId id="301" r:id="rId36"/>
    <p:sldId id="302" r:id="rId37"/>
    <p:sldId id="294" r:id="rId38"/>
    <p:sldId id="279" r:id="rId39"/>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71333" autoAdjust="0"/>
  </p:normalViewPr>
  <p:slideViewPr>
    <p:cSldViewPr>
      <p:cViewPr varScale="1">
        <p:scale>
          <a:sx n="51" d="100"/>
          <a:sy n="51" d="100"/>
        </p:scale>
        <p:origin x="-16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CA"/>
  <c:style val="26"/>
  <c:chart>
    <c:autoTitleDeleted val="1"/>
    <c:plotArea>
      <c:layout/>
      <c:scatterChart>
        <c:scatterStyle val="smoothMarker"/>
        <c:ser>
          <c:idx val="0"/>
          <c:order val="0"/>
          <c:tx>
            <c:strRef>
              <c:f>Sheet1!$B$1</c:f>
              <c:strCache>
                <c:ptCount val="1"/>
                <c:pt idx="0">
                  <c:v>Time ---&gt;</c:v>
                </c:pt>
              </c:strCache>
            </c:strRef>
          </c:tx>
          <c:marker>
            <c:symbol val="none"/>
          </c:marker>
          <c:xVal>
            <c:numRef>
              <c:f>Sheet1!$A$2:$A$4</c:f>
              <c:numCache>
                <c:formatCode>General</c:formatCode>
                <c:ptCount val="3"/>
                <c:pt idx="0">
                  <c:v>0</c:v>
                </c:pt>
                <c:pt idx="1">
                  <c:v>1.8</c:v>
                </c:pt>
                <c:pt idx="2">
                  <c:v>2.6</c:v>
                </c:pt>
              </c:numCache>
            </c:numRef>
          </c:xVal>
          <c:yVal>
            <c:numRef>
              <c:f>Sheet1!$B$2:$B$4</c:f>
              <c:numCache>
                <c:formatCode>General</c:formatCode>
                <c:ptCount val="3"/>
                <c:pt idx="0">
                  <c:v>0</c:v>
                </c:pt>
                <c:pt idx="1">
                  <c:v>3.2</c:v>
                </c:pt>
                <c:pt idx="2">
                  <c:v>2</c:v>
                </c:pt>
              </c:numCache>
            </c:numRef>
          </c:yVal>
          <c:smooth val="1"/>
        </c:ser>
        <c:axId val="124745600"/>
        <c:axId val="151616896"/>
      </c:scatterChart>
      <c:valAx>
        <c:axId val="124745600"/>
        <c:scaling>
          <c:orientation val="minMax"/>
        </c:scaling>
        <c:delete val="1"/>
        <c:axPos val="b"/>
        <c:title>
          <c:tx>
            <c:rich>
              <a:bodyPr/>
              <a:lstStyle/>
              <a:p>
                <a:pPr>
                  <a:defRPr/>
                </a:pPr>
                <a:r>
                  <a:rPr lang="en-CA" sz="2400" b="0" dirty="0" smtClean="0"/>
                  <a:t>Time</a:t>
                </a:r>
                <a:r>
                  <a:rPr lang="en-CA" sz="2400" b="0" dirty="0" smtClean="0">
                    <a:sym typeface="Wingdings" pitchFamily="2" charset="2"/>
                  </a:rPr>
                  <a:t></a:t>
                </a:r>
                <a:endParaRPr lang="en-CA" sz="2400" b="0" dirty="0"/>
              </a:p>
            </c:rich>
          </c:tx>
          <c:layout/>
        </c:title>
        <c:numFmt formatCode="General" sourceLinked="1"/>
        <c:majorTickMark val="none"/>
        <c:tickLblPos val="none"/>
        <c:crossAx val="151616896"/>
        <c:crosses val="autoZero"/>
        <c:crossBetween val="midCat"/>
      </c:valAx>
      <c:valAx>
        <c:axId val="151616896"/>
        <c:scaling>
          <c:orientation val="minMax"/>
        </c:scaling>
        <c:delete val="1"/>
        <c:axPos val="l"/>
        <c:title>
          <c:tx>
            <c:rich>
              <a:bodyPr/>
              <a:lstStyle/>
              <a:p>
                <a:pPr>
                  <a:defRPr/>
                </a:pPr>
                <a:r>
                  <a:rPr lang="en-CA" sz="2400" dirty="0"/>
                  <a:t>Tension </a:t>
                </a:r>
                <a:r>
                  <a:rPr lang="en-CA" sz="2400" dirty="0" smtClean="0">
                    <a:sym typeface="Wingdings" pitchFamily="2" charset="2"/>
                  </a:rPr>
                  <a:t></a:t>
                </a:r>
                <a:endParaRPr lang="en-CA" sz="2400" dirty="0"/>
              </a:p>
            </c:rich>
          </c:tx>
          <c:layout/>
        </c:title>
        <c:numFmt formatCode="General" sourceLinked="1"/>
        <c:majorTickMark val="none"/>
        <c:tickLblPos val="none"/>
        <c:crossAx val="124745600"/>
        <c:crosses val="autoZero"/>
        <c:crossBetween val="midCat"/>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CA"/>
  <c:style val="26"/>
  <c:chart>
    <c:autoTitleDeleted val="1"/>
    <c:plotArea>
      <c:layout/>
      <c:scatterChart>
        <c:scatterStyle val="smoothMarker"/>
        <c:ser>
          <c:idx val="0"/>
          <c:order val="0"/>
          <c:tx>
            <c:strRef>
              <c:f>Sheet1!$B$1</c:f>
              <c:strCache>
                <c:ptCount val="1"/>
                <c:pt idx="0">
                  <c:v>Y-Values</c:v>
                </c:pt>
              </c:strCache>
            </c:strRef>
          </c:tx>
          <c:marker>
            <c:symbol val="none"/>
          </c:marker>
          <c:xVal>
            <c:numRef>
              <c:f>Sheet1!$A$2:$A$5</c:f>
              <c:numCache>
                <c:formatCode>General</c:formatCode>
                <c:ptCount val="4"/>
              </c:numCache>
            </c:numRef>
          </c:xVal>
          <c:yVal>
            <c:numRef>
              <c:f>Sheet1!#REF!</c:f>
              <c:numCache>
                <c:formatCode>General</c:formatCode>
                <c:ptCount val="1"/>
                <c:pt idx="0">
                  <c:v>1</c:v>
                </c:pt>
              </c:numCache>
            </c:numRef>
          </c:yVal>
          <c:smooth val="1"/>
        </c:ser>
        <c:ser>
          <c:idx val="1"/>
          <c:order val="1"/>
          <c:tx>
            <c:strRef>
              <c:f>Sheet1!$C$1</c:f>
              <c:strCache>
                <c:ptCount val="1"/>
              </c:strCache>
            </c:strRef>
          </c:tx>
          <c:marker>
            <c:symbol val="none"/>
          </c:marker>
          <c:xVal>
            <c:numRef>
              <c:f>Sheet1!$A$2:$A$5</c:f>
              <c:numCache>
                <c:formatCode>General</c:formatCode>
                <c:ptCount val="4"/>
              </c:numCache>
            </c:numRef>
          </c:xVal>
          <c:yVal>
            <c:numRef>
              <c:f>Sheet1!$B$2:$B$5</c:f>
              <c:numCache>
                <c:formatCode>General</c:formatCode>
                <c:ptCount val="4"/>
              </c:numCache>
            </c:numRef>
          </c:yVal>
          <c:smooth val="1"/>
        </c:ser>
        <c:axId val="151718912"/>
        <c:axId val="151737472"/>
      </c:scatterChart>
      <c:valAx>
        <c:axId val="151718912"/>
        <c:scaling>
          <c:orientation val="minMax"/>
        </c:scaling>
        <c:delete val="1"/>
        <c:axPos val="b"/>
        <c:title>
          <c:tx>
            <c:rich>
              <a:bodyPr/>
              <a:lstStyle/>
              <a:p>
                <a:pPr>
                  <a:defRPr/>
                </a:pPr>
                <a:r>
                  <a:rPr lang="en-CA" sz="2400" b="0" dirty="0" smtClean="0"/>
                  <a:t>Time</a:t>
                </a:r>
                <a:r>
                  <a:rPr lang="en-CA" sz="2400" b="0" dirty="0" smtClean="0">
                    <a:sym typeface="Wingdings" pitchFamily="2" charset="2"/>
                  </a:rPr>
                  <a:t></a:t>
                </a:r>
                <a:endParaRPr lang="en-CA" sz="2400" b="0" dirty="0"/>
              </a:p>
            </c:rich>
          </c:tx>
          <c:layout/>
        </c:title>
        <c:numFmt formatCode="General" sourceLinked="1"/>
        <c:majorTickMark val="none"/>
        <c:tickLblPos val="none"/>
        <c:crossAx val="151737472"/>
        <c:crosses val="autoZero"/>
        <c:crossBetween val="midCat"/>
      </c:valAx>
      <c:valAx>
        <c:axId val="151737472"/>
        <c:scaling>
          <c:orientation val="minMax"/>
        </c:scaling>
        <c:delete val="1"/>
        <c:axPos val="l"/>
        <c:title>
          <c:tx>
            <c:rich>
              <a:bodyPr/>
              <a:lstStyle/>
              <a:p>
                <a:pPr>
                  <a:defRPr/>
                </a:pPr>
                <a:r>
                  <a:rPr lang="en-CA" sz="2400" b="0" dirty="0"/>
                  <a:t>Tension </a:t>
                </a:r>
                <a:r>
                  <a:rPr lang="en-CA" sz="2400" b="0" dirty="0" smtClean="0">
                    <a:sym typeface="Wingdings" pitchFamily="2" charset="2"/>
                  </a:rPr>
                  <a:t></a:t>
                </a:r>
                <a:endParaRPr lang="en-CA" sz="2400" b="0" dirty="0"/>
              </a:p>
            </c:rich>
          </c:tx>
          <c:layout/>
        </c:title>
        <c:numFmt formatCode="General" sourceLinked="1"/>
        <c:majorTickMark val="none"/>
        <c:tickLblPos val="none"/>
        <c:crossAx val="151718912"/>
        <c:crosses val="autoZero"/>
        <c:crossBetween val="midCat"/>
      </c:valAx>
    </c:plotArea>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7/11/2011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5464">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5464">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7/11/2011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7/11/2011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7/11/2011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7/11/2011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7/11/2011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7/11/2011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7/11/2011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7/11/2011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7/11/2011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owl.english.purdue.edu/owl/resource/690/01/"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m-w.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a:t>
            </a:r>
            <a:r>
              <a:rPr lang="en-CA" dirty="0" smtClean="0"/>
              <a:t>#10:</a:t>
            </a:r>
            <a:r>
              <a:rPr lang="en-CA" dirty="0" smtClean="0"/>
              <a:t/>
            </a:r>
            <a:br>
              <a:rPr lang="en-CA" dirty="0" smtClean="0"/>
            </a:br>
            <a:r>
              <a:rPr lang="en-CA" i="1" dirty="0" smtClean="0"/>
              <a:t>The English Patient</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i="1" dirty="0" smtClean="0"/>
              <a:t>The English Patient</a:t>
            </a:r>
            <a:endParaRPr lang="en-CA" i="1"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3200400" y="2819400"/>
            <a:ext cx="2819400" cy="1938992"/>
          </a:xfrm>
          <a:prstGeom prst="rect">
            <a:avLst/>
          </a:prstGeom>
          <a:noFill/>
        </p:spPr>
        <p:txBody>
          <a:bodyPr wrap="square" rtlCol="0">
            <a:spAutoFit/>
          </a:bodyPr>
          <a:lstStyle/>
          <a:p>
            <a:pPr algn="ctr"/>
            <a:r>
              <a:rPr lang="en-CA" sz="12000" dirty="0" smtClean="0">
                <a:solidFill>
                  <a:schemeClr val="accent1"/>
                </a:solidFill>
              </a:rPr>
              <a:t>?</a:t>
            </a:r>
            <a:endParaRPr lang="en-CA" sz="12000" dirty="0">
              <a:solidFill>
                <a:schemeClr val="accen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Fragmented Narrative</a:t>
            </a:r>
            <a:endParaRPr lang="en-CA" b="1" dirty="0"/>
          </a:p>
        </p:txBody>
      </p:sp>
      <p:sp>
        <p:nvSpPr>
          <p:cNvPr id="3" name="Content Placeholder 2"/>
          <p:cNvSpPr>
            <a:spLocks noGrp="1"/>
          </p:cNvSpPr>
          <p:nvPr>
            <p:ph idx="1"/>
          </p:nvPr>
        </p:nvSpPr>
        <p:spPr/>
        <p:txBody>
          <a:bodyPr/>
          <a:lstStyle/>
          <a:p>
            <a:endParaRPr lang="en-C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Fragmented </a:t>
            </a:r>
            <a:r>
              <a:rPr lang="en-CA" dirty="0" smtClean="0"/>
              <a:t>narrative</a:t>
            </a:r>
            <a:endParaRPr lang="en-CA" dirty="0"/>
          </a:p>
        </p:txBody>
      </p:sp>
      <p:sp>
        <p:nvSpPr>
          <p:cNvPr id="3" name="Content Placeholder 2"/>
          <p:cNvSpPr>
            <a:spLocks noGrp="1"/>
          </p:cNvSpPr>
          <p:nvPr>
            <p:ph idx="1"/>
          </p:nvPr>
        </p:nvSpPr>
        <p:spPr/>
        <p:txBody>
          <a:bodyPr/>
          <a:lstStyle/>
          <a:p>
            <a:r>
              <a:rPr lang="en-CA" dirty="0" smtClean="0"/>
              <a:t>A story broken into separate pieces which do not fully make a coherent whole</a:t>
            </a: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Scraps of stories</a:t>
            </a:r>
            <a:endParaRPr lang="en-CA" dirty="0"/>
          </a:p>
        </p:txBody>
      </p:sp>
      <p:sp>
        <p:nvSpPr>
          <p:cNvPr id="3" name="Content Placeholder 2"/>
          <p:cNvSpPr>
            <a:spLocks noGrp="1"/>
          </p:cNvSpPr>
          <p:nvPr>
            <p:ph idx="1"/>
          </p:nvPr>
        </p:nvSpPr>
        <p:spPr/>
        <p:txBody>
          <a:bodyPr/>
          <a:lstStyle/>
          <a:p>
            <a:r>
              <a:rPr lang="en-CA" dirty="0" smtClean="0"/>
              <a:t>“We find jars at Abu </a:t>
            </a:r>
            <a:r>
              <a:rPr lang="en-CA" dirty="0" err="1" smtClean="0"/>
              <a:t>Ballas</a:t>
            </a:r>
            <a:r>
              <a:rPr lang="en-CA" dirty="0" smtClean="0"/>
              <a:t> with the classic Greek amphora shape.  Herodotus speaks of such jars.”  </a:t>
            </a:r>
            <a:r>
              <a:rPr lang="en-CA" dirty="0" smtClean="0"/>
              <a:t>(Ondaatje </a:t>
            </a:r>
            <a:r>
              <a:rPr lang="en-CA" dirty="0" smtClean="0"/>
              <a:t>140</a:t>
            </a:r>
            <a:r>
              <a:rPr lang="en-CA" dirty="0" smtClean="0"/>
              <a:t>)</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Scraps of stories</a:t>
            </a:r>
            <a:endParaRPr lang="en-CA" dirty="0"/>
          </a:p>
        </p:txBody>
      </p:sp>
      <p:sp>
        <p:nvSpPr>
          <p:cNvPr id="3" name="Content Placeholder 2"/>
          <p:cNvSpPr>
            <a:spLocks noGrp="1"/>
          </p:cNvSpPr>
          <p:nvPr>
            <p:ph idx="1"/>
          </p:nvPr>
        </p:nvSpPr>
        <p:spPr/>
        <p:txBody>
          <a:bodyPr/>
          <a:lstStyle/>
          <a:p>
            <a:pPr>
              <a:buNone/>
            </a:pPr>
            <a:r>
              <a:rPr lang="en-CA" dirty="0" smtClean="0"/>
              <a:t>“A postcard.  Neat handwriting fills the rectangle.</a:t>
            </a:r>
          </a:p>
          <a:p>
            <a:pPr>
              <a:buNone/>
            </a:pPr>
            <a:r>
              <a:rPr lang="en-CA" dirty="0" smtClean="0"/>
              <a:t>	</a:t>
            </a:r>
            <a:r>
              <a:rPr lang="en-CA" dirty="0" smtClean="0"/>
              <a:t>	</a:t>
            </a:r>
            <a:r>
              <a:rPr lang="en-CA" i="1" dirty="0" smtClean="0"/>
              <a:t>Half my days I cannot bear not to touch you.</a:t>
            </a:r>
          </a:p>
          <a:p>
            <a:pPr>
              <a:buNone/>
            </a:pPr>
            <a:r>
              <a:rPr lang="en-CA" i="1" dirty="0" smtClean="0"/>
              <a:t>	</a:t>
            </a:r>
            <a:r>
              <a:rPr lang="en-CA" i="1" dirty="0" smtClean="0"/>
              <a:t>	The rest of the time I feel it doesn’t matter</a:t>
            </a:r>
          </a:p>
          <a:p>
            <a:pPr>
              <a:buNone/>
            </a:pPr>
            <a:r>
              <a:rPr lang="en-CA" i="1" dirty="0" smtClean="0"/>
              <a:t>	</a:t>
            </a:r>
            <a:r>
              <a:rPr lang="en-CA" i="1" dirty="0" smtClean="0"/>
              <a:t>	if I every see you again.  It isn’t the morality,</a:t>
            </a:r>
          </a:p>
          <a:p>
            <a:pPr>
              <a:buNone/>
            </a:pPr>
            <a:r>
              <a:rPr lang="en-CA" i="1" dirty="0" smtClean="0"/>
              <a:t>	</a:t>
            </a:r>
            <a:r>
              <a:rPr lang="en-CA" i="1" dirty="0" smtClean="0"/>
              <a:t>	it is how much you can bear.</a:t>
            </a:r>
          </a:p>
          <a:p>
            <a:pPr>
              <a:buNone/>
            </a:pPr>
            <a:r>
              <a:rPr lang="en-CA" dirty="0" smtClean="0"/>
              <a:t>No date, no name attached.</a:t>
            </a:r>
            <a:r>
              <a:rPr lang="en-CA" dirty="0" smtClean="0"/>
              <a:t>”</a:t>
            </a:r>
            <a:r>
              <a:rPr lang="en-CA" dirty="0" smtClean="0"/>
              <a:t> (</a:t>
            </a:r>
            <a:r>
              <a:rPr lang="en-CA" dirty="0" smtClean="0"/>
              <a:t>Ondaatje 39)</a:t>
            </a:r>
            <a:endParaRPr lang="en-CA"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Flashback</a:t>
            </a:r>
            <a:endParaRPr lang="en-CA" dirty="0"/>
          </a:p>
        </p:txBody>
      </p:sp>
      <p:sp>
        <p:nvSpPr>
          <p:cNvPr id="3" name="Content Placeholder 2"/>
          <p:cNvSpPr>
            <a:spLocks noGrp="1"/>
          </p:cNvSpPr>
          <p:nvPr>
            <p:ph idx="1"/>
          </p:nvPr>
        </p:nvSpPr>
        <p:spPr/>
        <p:txBody>
          <a:bodyPr/>
          <a:lstStyle/>
          <a:p>
            <a:r>
              <a:rPr lang="en-CA" dirty="0" smtClean="0"/>
              <a:t>scene from past inserted into present storyline</a:t>
            </a: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Hallucinations and dreams</a:t>
            </a:r>
            <a:endParaRPr lang="en-CA" dirty="0"/>
          </a:p>
        </p:txBody>
      </p:sp>
      <p:sp>
        <p:nvSpPr>
          <p:cNvPr id="3" name="Content Placeholder 2"/>
          <p:cNvSpPr>
            <a:spLocks noGrp="1"/>
          </p:cNvSpPr>
          <p:nvPr>
            <p:ph idx="1"/>
          </p:nvPr>
        </p:nvSpPr>
        <p:spPr/>
        <p:txBody>
          <a:bodyPr/>
          <a:lstStyle/>
          <a:p>
            <a:r>
              <a:rPr lang="en-CA" dirty="0" smtClean="0"/>
              <a:t>Page </a:t>
            </a:r>
            <a:r>
              <a:rPr lang="en-CA" dirty="0" smtClean="0"/>
              <a:t>22</a:t>
            </a:r>
            <a:r>
              <a:rPr lang="en-CA" dirty="0" smtClean="0"/>
              <a:t>—the English patient’s memories/dreams of the desert</a:t>
            </a:r>
            <a:endParaRPr lang="en-CA"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disorienting features</a:t>
            </a:r>
            <a:endParaRPr lang="en-CA" dirty="0"/>
          </a:p>
        </p:txBody>
      </p:sp>
      <p:sp>
        <p:nvSpPr>
          <p:cNvPr id="3" name="Content Placeholder 2"/>
          <p:cNvSpPr>
            <a:spLocks noGrp="1"/>
          </p:cNvSpPr>
          <p:nvPr>
            <p:ph idx="1"/>
          </p:nvPr>
        </p:nvSpPr>
        <p:spPr/>
        <p:txBody>
          <a:bodyPr/>
          <a:lstStyle/>
          <a:p>
            <a:pPr lvl="0"/>
            <a:r>
              <a:rPr lang="en-US" dirty="0" smtClean="0"/>
              <a:t>N</a:t>
            </a:r>
            <a:r>
              <a:rPr lang="en-US" dirty="0" smtClean="0"/>
              <a:t>o </a:t>
            </a:r>
            <a:r>
              <a:rPr lang="en-US" dirty="0" smtClean="0"/>
              <a:t>chapter names or </a:t>
            </a:r>
            <a:r>
              <a:rPr lang="en-US" dirty="0" smtClean="0"/>
              <a:t>numbers</a:t>
            </a:r>
          </a:p>
          <a:p>
            <a:pPr lvl="0"/>
            <a:r>
              <a:rPr lang="en-US" dirty="0" smtClean="0"/>
              <a:t>Characters often aren’t named</a:t>
            </a:r>
            <a:endParaRPr lang="en-CA" dirty="0" smtClean="0"/>
          </a:p>
          <a:p>
            <a:pPr lvl="0"/>
            <a:r>
              <a:rPr lang="en-US" dirty="0" smtClean="0"/>
              <a:t>M</a:t>
            </a:r>
            <a:r>
              <a:rPr lang="en-US" dirty="0" smtClean="0"/>
              <a:t>issing </a:t>
            </a:r>
            <a:r>
              <a:rPr lang="en-US" dirty="0" smtClean="0"/>
              <a:t>page numbers</a:t>
            </a:r>
            <a:endParaRPr lang="en-CA" dirty="0" smtClean="0"/>
          </a:p>
          <a:p>
            <a:pPr lvl="0"/>
            <a:r>
              <a:rPr lang="en-US" dirty="0" smtClean="0"/>
              <a:t>S</a:t>
            </a:r>
            <a:r>
              <a:rPr lang="en-US" dirty="0" smtClean="0"/>
              <a:t>udden </a:t>
            </a:r>
            <a:r>
              <a:rPr lang="en-US" dirty="0" smtClean="0"/>
              <a:t>shifts between passages</a:t>
            </a:r>
            <a:endParaRPr lang="en-CA" dirty="0" smtClean="0"/>
          </a:p>
          <a:p>
            <a:endParaRPr lang="en-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Memory, trauma, and narrative</a:t>
            </a:r>
          </a:p>
        </p:txBody>
      </p:sp>
      <p:sp>
        <p:nvSpPr>
          <p:cNvPr id="3" name="Content Placeholder 2"/>
          <p:cNvSpPr>
            <a:spLocks noGrp="1"/>
          </p:cNvSpPr>
          <p:nvPr>
            <p:ph idx="1"/>
          </p:nvPr>
        </p:nvSpPr>
        <p:spPr/>
        <p:txBody>
          <a:bodyPr/>
          <a:lstStyle/>
          <a:p>
            <a:endParaRPr lang="en-C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Trauma</a:t>
            </a:r>
            <a:endParaRPr lang="en-CA" dirty="0"/>
          </a:p>
        </p:txBody>
      </p:sp>
      <p:sp>
        <p:nvSpPr>
          <p:cNvPr id="3" name="Content Placeholder 2"/>
          <p:cNvSpPr>
            <a:spLocks noGrp="1"/>
          </p:cNvSpPr>
          <p:nvPr>
            <p:ph idx="1"/>
          </p:nvPr>
        </p:nvSpPr>
        <p:spPr/>
        <p:txBody>
          <a:bodyPr>
            <a:normAutofit lnSpcReduction="10000"/>
          </a:bodyPr>
          <a:lstStyle/>
          <a:p>
            <a:r>
              <a:rPr lang="en-CA" dirty="0" smtClean="0"/>
              <a:t>The English patient:  has been burned beyond recognition, is partially responsible fo</a:t>
            </a:r>
            <a:r>
              <a:rPr lang="en-CA" dirty="0" smtClean="0"/>
              <a:t>r the death of his lover</a:t>
            </a:r>
          </a:p>
          <a:p>
            <a:r>
              <a:rPr lang="en-CA" dirty="0" err="1" smtClean="0"/>
              <a:t>Hana</a:t>
            </a:r>
            <a:r>
              <a:rPr lang="en-CA" dirty="0" smtClean="0"/>
              <a:t>:  has witnessed death and dismemberment as a nurse, has lost her father in World War II, has lost her lover in World War II, has aborted her unborn child</a:t>
            </a:r>
          </a:p>
          <a:p>
            <a:r>
              <a:rPr lang="en-CA" dirty="0" smtClean="0"/>
              <a:t>David Caravaggio:  has been tortured for information by the enemy, has had his thumbs removed</a:t>
            </a:r>
          </a:p>
          <a:p>
            <a:r>
              <a:rPr lang="en-CA" dirty="0" smtClean="0"/>
              <a:t>Kip (</a:t>
            </a:r>
            <a:r>
              <a:rPr lang="en-CA" dirty="0" err="1" smtClean="0"/>
              <a:t>Kirpal</a:t>
            </a:r>
            <a:r>
              <a:rPr lang="en-CA" dirty="0" smtClean="0"/>
              <a:t> </a:t>
            </a:r>
            <a:r>
              <a:rPr lang="en-CA" dirty="0" smtClean="0"/>
              <a:t>Singh):  has lost his mentor and companions due to explosions, is constantly in danger of dying himself</a:t>
            </a:r>
            <a:endParaRPr lang="en-CA" dirty="0" smtClean="0"/>
          </a:p>
          <a:p>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Solace through books</a:t>
            </a:r>
            <a:endParaRPr lang="en-US" dirty="0"/>
          </a:p>
        </p:txBody>
      </p:sp>
      <p:sp>
        <p:nvSpPr>
          <p:cNvPr id="3" name="Content Placeholder 2"/>
          <p:cNvSpPr>
            <a:spLocks noGrp="1"/>
          </p:cNvSpPr>
          <p:nvPr>
            <p:ph idx="1"/>
          </p:nvPr>
        </p:nvSpPr>
        <p:spPr/>
        <p:txBody>
          <a:bodyPr/>
          <a:lstStyle/>
          <a:p>
            <a:r>
              <a:rPr lang="en-US" dirty="0" smtClean="0"/>
              <a:t>“This was the time in her life that she fell upon books as the only door out of her cell.  They became half her world”  (Ondaatje 7).</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 as way out of ruins</a:t>
            </a:r>
            <a:endParaRPr lang="en-US" dirty="0"/>
          </a:p>
        </p:txBody>
      </p:sp>
      <p:sp>
        <p:nvSpPr>
          <p:cNvPr id="3" name="Content Placeholder 2"/>
          <p:cNvSpPr>
            <a:spLocks noGrp="1"/>
          </p:cNvSpPr>
          <p:nvPr>
            <p:ph idx="1"/>
          </p:nvPr>
        </p:nvSpPr>
        <p:spPr/>
        <p:txBody>
          <a:bodyPr/>
          <a:lstStyle/>
          <a:p>
            <a:r>
              <a:rPr lang="en-US" dirty="0" smtClean="0"/>
              <a:t>“The staircase had lost its lower steps during the fire that was set before the soldiers left.  She had gone into the library, removed twenty books and nailed them to the floor and then onto each other, in this way rebuilding the two lowest steps.”  (Ondaatje 13)</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as way out of trauma</a:t>
            </a:r>
            <a:endParaRPr lang="en-US" dirty="0"/>
          </a:p>
        </p:txBody>
      </p:sp>
      <p:sp>
        <p:nvSpPr>
          <p:cNvPr id="3" name="Content Placeholder 2"/>
          <p:cNvSpPr>
            <a:spLocks noGrp="1"/>
          </p:cNvSpPr>
          <p:nvPr>
            <p:ph idx="1"/>
          </p:nvPr>
        </p:nvSpPr>
        <p:spPr/>
        <p:txBody>
          <a:bodyPr/>
          <a:lstStyle/>
          <a:p>
            <a:r>
              <a:rPr lang="en-US" dirty="0" smtClean="0"/>
              <a:t>Caravaggio tells </a:t>
            </a:r>
            <a:r>
              <a:rPr lang="en-US" dirty="0" err="1" smtClean="0"/>
              <a:t>Hana</a:t>
            </a:r>
            <a:r>
              <a:rPr lang="en-US" dirty="0" smtClean="0"/>
              <a:t> about his torture</a:t>
            </a:r>
          </a:p>
          <a:p>
            <a:r>
              <a:rPr lang="en-US" dirty="0" err="1" smtClean="0"/>
              <a:t>Hana</a:t>
            </a:r>
            <a:r>
              <a:rPr lang="en-US" dirty="0" smtClean="0"/>
              <a:t> tells Caravaggio about her losses</a:t>
            </a:r>
          </a:p>
          <a:p>
            <a:r>
              <a:rPr lang="en-US" dirty="0" smtClean="0"/>
              <a:t>The English patient tells </a:t>
            </a:r>
            <a:r>
              <a:rPr lang="en-US" dirty="0" err="1" smtClean="0"/>
              <a:t>Hana</a:t>
            </a:r>
            <a:r>
              <a:rPr lang="en-US" dirty="0" smtClean="0"/>
              <a:t> and Caravaggio about his past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Narrative as fragmented </a:t>
            </a:r>
            <a:br>
              <a:rPr lang="en-US" dirty="0" smtClean="0"/>
            </a:br>
            <a:r>
              <a:rPr lang="en-US" dirty="0" smtClean="0"/>
              <a:t>and imperfect</a:t>
            </a:r>
            <a:endParaRPr lang="en-US" dirty="0"/>
          </a:p>
        </p:txBody>
      </p:sp>
      <p:sp>
        <p:nvSpPr>
          <p:cNvPr id="3" name="Content Placeholder 2"/>
          <p:cNvSpPr>
            <a:spLocks noGrp="1"/>
          </p:cNvSpPr>
          <p:nvPr>
            <p:ph idx="1"/>
          </p:nvPr>
        </p:nvSpPr>
        <p:spPr/>
        <p:txBody>
          <a:bodyPr/>
          <a:lstStyle/>
          <a:p>
            <a:r>
              <a:rPr lang="en-US" dirty="0" smtClean="0"/>
              <a:t>Stories are jumbled, confused, fragmented</a:t>
            </a:r>
          </a:p>
          <a:p>
            <a:r>
              <a:rPr lang="en-US" dirty="0" smtClean="0"/>
              <a:t>Stories are sometimes incoherent</a:t>
            </a:r>
          </a:p>
          <a:p>
            <a:r>
              <a:rPr lang="en-US" dirty="0" smtClean="0"/>
              <a:t>Characters withhold information</a:t>
            </a:r>
          </a:p>
          <a:p>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Fragmented books</a:t>
            </a:r>
            <a:endParaRPr lang="en-US" dirty="0"/>
          </a:p>
        </p:txBody>
      </p:sp>
      <p:sp>
        <p:nvSpPr>
          <p:cNvPr id="3" name="Content Placeholder 2"/>
          <p:cNvSpPr>
            <a:spLocks noGrp="1"/>
          </p:cNvSpPr>
          <p:nvPr>
            <p:ph idx="1"/>
          </p:nvPr>
        </p:nvSpPr>
        <p:spPr/>
        <p:txBody>
          <a:bodyPr/>
          <a:lstStyle/>
          <a:p>
            <a:r>
              <a:rPr lang="en-US" dirty="0" smtClean="0"/>
              <a:t>“She was not concerned about the Englishman as far as the gaps in plot were concerned.  She gave no summary of the missing chapters.  She simply brought out the book and said ‘page ninety-six’ or ‘page one hundred and eleven.’ That was the only locator.”  (Ondaatje 8)</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Fragmented </a:t>
            </a:r>
            <a:r>
              <a:rPr lang="en-US" i="1" dirty="0" smtClean="0"/>
              <a:t>Histories</a:t>
            </a:r>
            <a:endParaRPr lang="en-US" dirty="0"/>
          </a:p>
        </p:txBody>
      </p:sp>
      <p:sp>
        <p:nvSpPr>
          <p:cNvPr id="3" name="Content Placeholder 2"/>
          <p:cNvSpPr>
            <a:spLocks noGrp="1"/>
          </p:cNvSpPr>
          <p:nvPr>
            <p:ph idx="1"/>
          </p:nvPr>
        </p:nvSpPr>
        <p:spPr/>
        <p:txBody>
          <a:bodyPr/>
          <a:lstStyle/>
          <a:p>
            <a:pPr marL="0" indent="0">
              <a:buNone/>
            </a:pPr>
            <a:r>
              <a:rPr lang="en-US" dirty="0" smtClean="0"/>
              <a:t>“She picks up the notebook that lies on the small table beside the bed.  It is the book be brought with him through the fire—a copy of </a:t>
            </a:r>
            <a:r>
              <a:rPr lang="en-US" i="1" dirty="0" smtClean="0"/>
              <a:t>The Histories</a:t>
            </a:r>
            <a:r>
              <a:rPr lang="en-US" dirty="0" smtClean="0"/>
              <a:t> by Herodotus that he has added to, cutting and cluing in pages from other books or writing in his own observation—so that they are all cradled within the text of Herodotus.</a:t>
            </a:r>
          </a:p>
          <a:p>
            <a:pPr marL="0" indent="0">
              <a:buNone/>
            </a:pPr>
            <a:r>
              <a:rPr lang="en-US" dirty="0" smtClean="0"/>
              <a:t>	</a:t>
            </a:r>
            <a:r>
              <a:rPr lang="en-US" dirty="0" smtClean="0"/>
              <a:t>“She begins to read his small gnarled handwriting.”  (Ondaatje 16)</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Histories</a:t>
            </a:r>
            <a:r>
              <a:rPr lang="en-US" dirty="0" smtClean="0"/>
              <a:t> by Herodotus</a:t>
            </a:r>
            <a:endParaRPr lang="en-US" dirty="0"/>
          </a:p>
        </p:txBody>
      </p:sp>
      <p:sp>
        <p:nvSpPr>
          <p:cNvPr id="3" name="Content Placeholder 2"/>
          <p:cNvSpPr>
            <a:spLocks noGrp="1"/>
          </p:cNvSpPr>
          <p:nvPr>
            <p:ph idx="1"/>
          </p:nvPr>
        </p:nvSpPr>
        <p:spPr/>
        <p:txBody>
          <a:bodyPr/>
          <a:lstStyle/>
          <a:p>
            <a:r>
              <a:rPr lang="en-US" dirty="0" smtClean="0"/>
              <a:t>Canonical work of Western literature</a:t>
            </a:r>
          </a:p>
          <a:p>
            <a:pPr lvl="1"/>
            <a:r>
              <a:rPr lang="en-US" dirty="0" smtClean="0"/>
              <a:t>Greek, circa 450 B.C.E.</a:t>
            </a:r>
          </a:p>
          <a:p>
            <a:pPr lvl="1"/>
            <a:r>
              <a:rPr lang="en-US" dirty="0" smtClean="0"/>
              <a:t>Recorded culture and history of Mediterranean and parts of Asia</a:t>
            </a:r>
          </a:p>
          <a:p>
            <a:pPr lvl="1"/>
            <a:r>
              <a:rPr lang="en-US" dirty="0" smtClean="0"/>
              <a:t>Forerunner of historical genre</a:t>
            </a:r>
          </a:p>
          <a:p>
            <a:pPr lvl="1"/>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Fragmented </a:t>
            </a:r>
            <a:r>
              <a:rPr lang="en-US" i="1" dirty="0" smtClean="0"/>
              <a:t>Histories</a:t>
            </a:r>
            <a:endParaRPr lang="en-US" dirty="0"/>
          </a:p>
        </p:txBody>
      </p:sp>
      <p:sp>
        <p:nvSpPr>
          <p:cNvPr id="3" name="Content Placeholder 2"/>
          <p:cNvSpPr>
            <a:spLocks noGrp="1"/>
          </p:cNvSpPr>
          <p:nvPr>
            <p:ph idx="1"/>
          </p:nvPr>
        </p:nvSpPr>
        <p:spPr/>
        <p:txBody>
          <a:bodyPr/>
          <a:lstStyle/>
          <a:p>
            <a:r>
              <a:rPr lang="en-US" dirty="0" smtClean="0"/>
              <a:t>“Official” history (Herodotus) is supplemented and overwritten by English patient’s personal history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Hana’s</a:t>
            </a:r>
            <a:r>
              <a:rPr lang="en-US" dirty="0" smtClean="0"/>
              <a:t> fragments</a:t>
            </a:r>
            <a:endParaRPr lang="en-US" dirty="0"/>
          </a:p>
        </p:txBody>
      </p:sp>
      <p:sp>
        <p:nvSpPr>
          <p:cNvPr id="3" name="Content Placeholder 2"/>
          <p:cNvSpPr>
            <a:spLocks noGrp="1"/>
          </p:cNvSpPr>
          <p:nvPr>
            <p:ph idx="1"/>
          </p:nvPr>
        </p:nvSpPr>
        <p:spPr/>
        <p:txBody>
          <a:bodyPr/>
          <a:lstStyle/>
          <a:p>
            <a:r>
              <a:rPr lang="en-US" dirty="0" smtClean="0"/>
              <a:t>Page 61</a:t>
            </a:r>
          </a:p>
          <a:p>
            <a:r>
              <a:rPr lang="en-US" dirty="0" smtClean="0"/>
              <a:t>Page 118</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Outline</a:t>
            </a:r>
            <a:endParaRPr lang="en-US" b="1"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Postmodernism</a:t>
            </a:r>
            <a:endParaRPr lang="en-CA" dirty="0" smtClean="0"/>
          </a:p>
          <a:p>
            <a:r>
              <a:rPr lang="en-CA" dirty="0" smtClean="0"/>
              <a:t>Fragmented narrative</a:t>
            </a:r>
          </a:p>
          <a:p>
            <a:r>
              <a:rPr lang="en-CA" dirty="0" smtClean="0"/>
              <a:t>Memory, trauma, and narrative</a:t>
            </a:r>
            <a:endParaRPr lang="en-CA" dirty="0" smtClean="0"/>
          </a:p>
          <a:p>
            <a:r>
              <a:rPr lang="en-CA" dirty="0" smtClean="0"/>
              <a:t>Outline</a:t>
            </a:r>
            <a:endParaRPr lang="en-CA" dirty="0" smtClean="0"/>
          </a:p>
          <a:p>
            <a:endParaRPr lang="en-CA"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Two kinds of revision</a:t>
            </a:r>
            <a:endParaRPr lang="en-CA" dirty="0"/>
          </a:p>
        </p:txBody>
      </p:sp>
      <p:sp>
        <p:nvSpPr>
          <p:cNvPr id="3" name="Content Placeholder 2"/>
          <p:cNvSpPr>
            <a:spLocks noGrp="1"/>
          </p:cNvSpPr>
          <p:nvPr>
            <p:ph idx="1"/>
          </p:nvPr>
        </p:nvSpPr>
        <p:spPr/>
        <p:txBody>
          <a:bodyPr/>
          <a:lstStyle/>
          <a:p>
            <a:r>
              <a:rPr lang="en-US" dirty="0" smtClean="0"/>
              <a:t>Higher Order Concerns—big picture issues</a:t>
            </a:r>
            <a:endParaRPr lang="en-CA" dirty="0" smtClean="0"/>
          </a:p>
          <a:p>
            <a:pPr lvl="1"/>
            <a:r>
              <a:rPr lang="en-US" sz="2700" dirty="0" smtClean="0"/>
              <a:t>Do you have a debatable thesis?</a:t>
            </a:r>
            <a:endParaRPr lang="en-CA" sz="2700" dirty="0" smtClean="0"/>
          </a:p>
          <a:p>
            <a:pPr lvl="1"/>
            <a:r>
              <a:rPr lang="en-US" sz="2700" dirty="0" smtClean="0"/>
              <a:t>Is your essay well organized?</a:t>
            </a:r>
            <a:endParaRPr lang="en-CA" sz="2700" dirty="0" smtClean="0"/>
          </a:p>
          <a:p>
            <a:pPr lvl="1"/>
            <a:r>
              <a:rPr lang="en-US" sz="2700" dirty="0" smtClean="0"/>
              <a:t>Are your ideas developed enough?</a:t>
            </a:r>
            <a:endParaRPr lang="en-CA" sz="2700" dirty="0" smtClean="0"/>
          </a:p>
          <a:p>
            <a:r>
              <a:rPr lang="en-US" dirty="0" smtClean="0"/>
              <a:t>Lower Order Concerns—small details</a:t>
            </a:r>
            <a:endParaRPr lang="en-CA" dirty="0" smtClean="0"/>
          </a:p>
          <a:p>
            <a:pPr lvl="1"/>
            <a:r>
              <a:rPr lang="en-US" sz="2700" dirty="0" smtClean="0"/>
              <a:t>Are you writing grammatical sentences?</a:t>
            </a:r>
            <a:endParaRPr lang="en-CA" sz="2700" dirty="0" smtClean="0"/>
          </a:p>
          <a:p>
            <a:pPr lvl="1"/>
            <a:r>
              <a:rPr lang="en-US" sz="2700" dirty="0" smtClean="0"/>
              <a:t>Are you using punctuation correctly?</a:t>
            </a:r>
            <a:endParaRPr lang="en-CA" sz="2700" dirty="0" smtClean="0"/>
          </a:p>
          <a:p>
            <a:pPr lvl="1"/>
            <a:r>
              <a:rPr lang="en-US" sz="2700" dirty="0" smtClean="0"/>
              <a:t>Are you using proper MLA Style?</a:t>
            </a:r>
            <a:endParaRPr lang="en-CA" sz="2700" dirty="0" smtClean="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lvl="0">
              <a:defRPr/>
            </a:pPr>
            <a:r>
              <a:rPr lang="en-CA" sz="1200" dirty="0" smtClean="0">
                <a:solidFill>
                  <a:schemeClr val="tx2">
                    <a:shade val="90000"/>
                  </a:schemeClr>
                </a:solidFill>
              </a:rPr>
              <a:t>adapted from OWL Website: </a:t>
            </a:r>
            <a:r>
              <a:rPr lang="en-CA" sz="1200" dirty="0" smtClean="0">
                <a:solidFill>
                  <a:schemeClr val="tx2">
                    <a:shade val="90000"/>
                  </a:schemeClr>
                </a:solidFill>
                <a:hlinkClick r:id="rId3"/>
              </a:rPr>
              <a:t>http://owl.english.purdue.edu/owl/resource/690/01/</a:t>
            </a:r>
            <a:r>
              <a:rPr lang="en-CA" sz="1200" dirty="0" smtClean="0">
                <a:solidFill>
                  <a:schemeClr val="tx2">
                    <a:shade val="90000"/>
                  </a:schemeClr>
                </a:solidFill>
              </a:rPr>
              <a:t>  </a:t>
            </a:r>
            <a:endParaRPr lang="en-CA" sz="1200" dirty="0">
              <a:solidFill>
                <a:schemeClr val="tx2">
                  <a:shade val="90000"/>
                </a:schemeClr>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for Outline</a:t>
            </a:r>
            <a:endParaRPr lang="en-US" dirty="0"/>
          </a:p>
        </p:txBody>
      </p:sp>
      <p:sp>
        <p:nvSpPr>
          <p:cNvPr id="3" name="Content Placeholder 2"/>
          <p:cNvSpPr>
            <a:spLocks noGrp="1"/>
          </p:cNvSpPr>
          <p:nvPr>
            <p:ph idx="1"/>
          </p:nvPr>
        </p:nvSpPr>
        <p:spPr/>
        <p:txBody>
          <a:bodyPr>
            <a:normAutofit lnSpcReduction="10000"/>
          </a:bodyPr>
          <a:lstStyle/>
          <a:p>
            <a:r>
              <a:rPr lang="en-CA" sz="2800" dirty="0" smtClean="0"/>
              <a:t>Thesis Statement: ___________________________</a:t>
            </a:r>
            <a:br>
              <a:rPr lang="en-CA" sz="2800" dirty="0" smtClean="0"/>
            </a:br>
            <a:r>
              <a:rPr lang="en-CA" sz="2800" dirty="0" smtClean="0"/>
              <a:t>___________________________________________</a:t>
            </a:r>
          </a:p>
          <a:p>
            <a:pPr lvl="1"/>
            <a:r>
              <a:rPr lang="en-CA" dirty="0" smtClean="0"/>
              <a:t>Topic Sentence for Paragraph #1: ____________________</a:t>
            </a:r>
            <a:br>
              <a:rPr lang="en-CA" dirty="0" smtClean="0"/>
            </a:br>
            <a:r>
              <a:rPr lang="en-CA" dirty="0" smtClean="0"/>
              <a:t>________________________________________________</a:t>
            </a:r>
          </a:p>
          <a:p>
            <a:pPr lvl="2"/>
            <a:r>
              <a:rPr lang="en-CA" dirty="0" smtClean="0"/>
              <a:t>Supporting evidence: _________________________________</a:t>
            </a:r>
            <a:endParaRPr lang="en-CA" sz="2500" dirty="0" smtClean="0"/>
          </a:p>
          <a:p>
            <a:pPr lvl="2"/>
            <a:r>
              <a:rPr lang="en-CA" dirty="0" smtClean="0"/>
              <a:t>Supporting evidence: __________________________________</a:t>
            </a:r>
          </a:p>
          <a:p>
            <a:pPr lvl="1"/>
            <a:r>
              <a:rPr lang="en-CA" dirty="0" smtClean="0"/>
              <a:t>Topic Sentence for Paragraph #2: ___________________</a:t>
            </a:r>
            <a:br>
              <a:rPr lang="en-CA" dirty="0" smtClean="0"/>
            </a:br>
            <a:r>
              <a:rPr lang="en-CA" dirty="0" smtClean="0"/>
              <a:t>________________________________________________</a:t>
            </a:r>
          </a:p>
          <a:p>
            <a:pPr lvl="2"/>
            <a:r>
              <a:rPr lang="en-CA" dirty="0" smtClean="0"/>
              <a:t>Supporting evidence: _________________________________</a:t>
            </a:r>
          </a:p>
          <a:p>
            <a:pPr lvl="2"/>
            <a:r>
              <a:rPr lang="en-CA" dirty="0" smtClean="0"/>
              <a:t>Supporting evidence: _________________________________</a:t>
            </a:r>
          </a:p>
          <a:p>
            <a:pPr lvl="1"/>
            <a:r>
              <a:rPr lang="en-CA" dirty="0" smtClean="0"/>
              <a:t>Topic Sentence for . . . repeat for remaining paragraphs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Visualization of Outline</a:t>
            </a:r>
            <a:endParaRPr lang="en-US" dirty="0"/>
          </a:p>
        </p:txBody>
      </p:sp>
      <p:sp>
        <p:nvSpPr>
          <p:cNvPr id="5" name="TextBox 4"/>
          <p:cNvSpPr txBox="1"/>
          <p:nvPr/>
        </p:nvSpPr>
        <p:spPr>
          <a:xfrm>
            <a:off x="2667000" y="1981200"/>
            <a:ext cx="3581400" cy="707886"/>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4000" dirty="0" smtClean="0"/>
              <a:t>Thesis</a:t>
            </a:r>
            <a:endParaRPr lang="en-US" sz="4000" dirty="0"/>
          </a:p>
        </p:txBody>
      </p:sp>
      <p:sp>
        <p:nvSpPr>
          <p:cNvPr id="6" name="TextBox 5"/>
          <p:cNvSpPr txBox="1"/>
          <p:nvPr/>
        </p:nvSpPr>
        <p:spPr>
          <a:xfrm>
            <a:off x="2286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#1</a:t>
            </a:r>
            <a:endParaRPr lang="en-US" sz="2800" dirty="0"/>
          </a:p>
        </p:txBody>
      </p:sp>
      <p:cxnSp>
        <p:nvCxnSpPr>
          <p:cNvPr id="10" name="Straight Arrow Connector 9"/>
          <p:cNvCxnSpPr/>
          <p:nvPr/>
        </p:nvCxnSpPr>
        <p:spPr>
          <a:xfrm rot="10800000" flipV="1">
            <a:off x="1676400" y="2895600"/>
            <a:ext cx="1143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4229100" y="30099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172200" y="2895600"/>
            <a:ext cx="1143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286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sp>
        <p:nvSpPr>
          <p:cNvPr id="17" name="TextBox 16"/>
          <p:cNvSpPr txBox="1"/>
          <p:nvPr/>
        </p:nvSpPr>
        <p:spPr>
          <a:xfrm>
            <a:off x="32004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#2</a:t>
            </a:r>
            <a:endParaRPr lang="en-US" sz="2800" dirty="0"/>
          </a:p>
        </p:txBody>
      </p:sp>
      <p:sp>
        <p:nvSpPr>
          <p:cNvPr id="18" name="TextBox 17"/>
          <p:cNvSpPr txBox="1"/>
          <p:nvPr/>
        </p:nvSpPr>
        <p:spPr>
          <a:xfrm>
            <a:off x="61722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#3</a:t>
            </a:r>
            <a:endParaRPr lang="en-US" sz="2800" dirty="0"/>
          </a:p>
        </p:txBody>
      </p:sp>
      <p:sp>
        <p:nvSpPr>
          <p:cNvPr id="19" name="TextBox 18"/>
          <p:cNvSpPr txBox="1"/>
          <p:nvPr/>
        </p:nvSpPr>
        <p:spPr>
          <a:xfrm>
            <a:off x="32004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sp>
        <p:nvSpPr>
          <p:cNvPr id="20" name="TextBox 19"/>
          <p:cNvSpPr txBox="1"/>
          <p:nvPr/>
        </p:nvSpPr>
        <p:spPr>
          <a:xfrm>
            <a:off x="61722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cxnSp>
        <p:nvCxnSpPr>
          <p:cNvPr id="26" name="Straight Arrow Connector 25"/>
          <p:cNvCxnSpPr/>
          <p:nvPr/>
        </p:nvCxnSpPr>
        <p:spPr>
          <a:xfrm rot="5400000">
            <a:off x="1410494" y="4610100"/>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a:off x="7354094" y="4609306"/>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4229894" y="4609306"/>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Outline:</a:t>
            </a:r>
            <a:br>
              <a:rPr lang="en-US" dirty="0" smtClean="0"/>
            </a:br>
            <a:r>
              <a:rPr lang="en-US" dirty="0" smtClean="0"/>
              <a:t>Thesis Statement</a:t>
            </a:r>
            <a:endParaRPr lang="en-US" dirty="0"/>
          </a:p>
        </p:txBody>
      </p:sp>
      <p:sp>
        <p:nvSpPr>
          <p:cNvPr id="3" name="Content Placeholder 2"/>
          <p:cNvSpPr>
            <a:spLocks noGrp="1"/>
          </p:cNvSpPr>
          <p:nvPr>
            <p:ph idx="1"/>
          </p:nvPr>
        </p:nvSpPr>
        <p:spPr/>
        <p:txBody>
          <a:bodyPr/>
          <a:lstStyle/>
          <a:p>
            <a:r>
              <a:rPr lang="en-US" dirty="0" smtClean="0"/>
              <a:t>Most important aspect of essay / outline</a:t>
            </a:r>
          </a:p>
          <a:p>
            <a:r>
              <a:rPr lang="en-US" dirty="0" smtClean="0"/>
              <a:t>Make sure you have a strong thesis</a:t>
            </a:r>
          </a:p>
          <a:p>
            <a:r>
              <a:rPr lang="en-US" b="1" dirty="0" smtClean="0"/>
              <a:t>If you revise your thesis, you must revise all other elements of outline</a:t>
            </a:r>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Outline:</a:t>
            </a:r>
            <a:br>
              <a:rPr lang="en-US" dirty="0" smtClean="0"/>
            </a:br>
            <a:r>
              <a:rPr lang="en-US" dirty="0" smtClean="0"/>
              <a:t>Topic sentences of paragraphs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should be 5-10 topic sentences, depending on how many paragraphs you have</a:t>
            </a:r>
          </a:p>
          <a:p>
            <a:r>
              <a:rPr lang="en-US" dirty="0" smtClean="0"/>
              <a:t>Possible revisions:</a:t>
            </a:r>
          </a:p>
          <a:p>
            <a:pPr lvl="1"/>
            <a:r>
              <a:rPr lang="en-US" dirty="0" smtClean="0"/>
              <a:t>Cut weak paragraphs</a:t>
            </a:r>
          </a:p>
          <a:p>
            <a:pPr lvl="1"/>
            <a:r>
              <a:rPr lang="en-US" dirty="0" smtClean="0"/>
              <a:t>Add new paragraphs</a:t>
            </a:r>
          </a:p>
          <a:p>
            <a:pPr lvl="1"/>
            <a:r>
              <a:rPr lang="en-US" dirty="0" smtClean="0"/>
              <a:t>Reorder paragraphs</a:t>
            </a:r>
          </a:p>
          <a:p>
            <a:pPr lvl="1"/>
            <a:r>
              <a:rPr lang="en-US" dirty="0" smtClean="0"/>
              <a:t>Combine/split paragraphs</a:t>
            </a:r>
          </a:p>
          <a:p>
            <a:pPr lvl="1"/>
            <a:r>
              <a:rPr lang="en-US" dirty="0" smtClean="0"/>
              <a:t>Significantly revise paragraphs</a:t>
            </a:r>
          </a:p>
          <a:p>
            <a:pPr lvl="1"/>
            <a:r>
              <a:rPr lang="en-US" dirty="0" smtClean="0"/>
              <a:t>Work on unity within each paragraph</a:t>
            </a:r>
          </a:p>
          <a:p>
            <a:r>
              <a:rPr lang="en-US" dirty="0" smtClean="0"/>
              <a:t>If you revise a topic sentence, you will need to revise some surrounding elements </a:t>
            </a:r>
          </a:p>
          <a:p>
            <a:pPr lvl="1"/>
            <a:r>
              <a:rPr lang="en-US" dirty="0" smtClean="0"/>
              <a:t>e.g., definitely the supporting evidence, often the surrounding topic sentences, possibly the thesis statement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Outline:</a:t>
            </a:r>
            <a:br>
              <a:rPr lang="en-US" dirty="0" smtClean="0"/>
            </a:br>
            <a:r>
              <a:rPr lang="en-US" dirty="0" smtClean="0"/>
              <a:t>Supporting evidence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Each topic sentence needs 1-4 pieces of supporting evidence</a:t>
            </a:r>
          </a:p>
          <a:p>
            <a:r>
              <a:rPr lang="en-US" dirty="0" smtClean="0"/>
              <a:t>Supporting evidence= reasons why topic sentence is true</a:t>
            </a:r>
          </a:p>
          <a:p>
            <a:r>
              <a:rPr lang="en-US" dirty="0" smtClean="0"/>
              <a:t>Possible revisions</a:t>
            </a:r>
          </a:p>
          <a:p>
            <a:pPr lvl="1"/>
            <a:r>
              <a:rPr lang="en-US" dirty="0" smtClean="0"/>
              <a:t>Cut weak evidence (especially plot summary)</a:t>
            </a:r>
          </a:p>
          <a:p>
            <a:pPr lvl="1"/>
            <a:r>
              <a:rPr lang="en-US" dirty="0" smtClean="0"/>
              <a:t>Find new evidence (either new citations or analyses)</a:t>
            </a:r>
          </a:p>
          <a:p>
            <a:pPr lvl="1"/>
            <a:r>
              <a:rPr lang="en-US" dirty="0" smtClean="0"/>
              <a:t>Improve coherence</a:t>
            </a:r>
          </a:p>
          <a:p>
            <a:pPr lvl="1"/>
            <a:r>
              <a:rPr lang="en-US" dirty="0" smtClean="0"/>
              <a:t>Improve development</a:t>
            </a:r>
          </a:p>
          <a:p>
            <a:r>
              <a:rPr lang="en-US" dirty="0" smtClean="0"/>
              <a:t>If you revise supporting evidence, you will likely only need to revise elements that are within the same paragraph or close by</a:t>
            </a:r>
          </a:p>
          <a:p>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 of Outline</a:t>
            </a:r>
            <a:endParaRPr lang="en-US" dirty="0"/>
          </a:p>
        </p:txBody>
      </p:sp>
      <p:sp>
        <p:nvSpPr>
          <p:cNvPr id="3" name="Content Placeholder 2"/>
          <p:cNvSpPr>
            <a:spLocks noGrp="1"/>
          </p:cNvSpPr>
          <p:nvPr>
            <p:ph idx="1"/>
          </p:nvPr>
        </p:nvSpPr>
        <p:spPr/>
        <p:txBody>
          <a:bodyPr/>
          <a:lstStyle/>
          <a:p>
            <a:r>
              <a:rPr lang="en-US" dirty="0" smtClean="0"/>
              <a:t>Allows you to see essay as whole</a:t>
            </a:r>
          </a:p>
          <a:p>
            <a:r>
              <a:rPr lang="en-US" dirty="0" smtClean="0"/>
              <a:t>Allows you to focus on HOCs, not LOCs</a:t>
            </a:r>
          </a:p>
          <a:p>
            <a:endParaRPr lang="en-US" dirty="0" smtClean="0"/>
          </a:p>
          <a:p>
            <a:r>
              <a:rPr lang="en-US" dirty="0" smtClean="0"/>
              <a:t>Resources available on </a:t>
            </a:r>
            <a:r>
              <a:rPr lang="en-US" dirty="0" err="1" smtClean="0"/>
              <a:t>WebCT</a:t>
            </a: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Format for Outline</a:t>
            </a:r>
            <a:endParaRPr lang="en-CA" dirty="0"/>
          </a:p>
        </p:txBody>
      </p:sp>
      <p:sp>
        <p:nvSpPr>
          <p:cNvPr id="3" name="Content Placeholder 2"/>
          <p:cNvSpPr>
            <a:spLocks noGrp="1"/>
          </p:cNvSpPr>
          <p:nvPr>
            <p:ph idx="1"/>
          </p:nvPr>
        </p:nvSpPr>
        <p:spPr/>
        <p:txBody>
          <a:bodyPr>
            <a:normAutofit lnSpcReduction="10000"/>
          </a:bodyPr>
          <a:lstStyle/>
          <a:p>
            <a:r>
              <a:rPr lang="en-CA" dirty="0" smtClean="0"/>
              <a:t>Several pages, using point form</a:t>
            </a:r>
          </a:p>
          <a:p>
            <a:r>
              <a:rPr lang="en-CA" dirty="0" smtClean="0"/>
              <a:t>Works Cited page, using MLA style</a:t>
            </a:r>
          </a:p>
          <a:p>
            <a:r>
              <a:rPr lang="en-CA" dirty="0" smtClean="0"/>
              <a:t>Optional:  Acknowledgements page</a:t>
            </a:r>
          </a:p>
          <a:p>
            <a:endParaRPr lang="en-CA" dirty="0" smtClean="0"/>
          </a:p>
          <a:p>
            <a:r>
              <a:rPr lang="en-CA" dirty="0" smtClean="0"/>
              <a:t>Will be graded according to rubric</a:t>
            </a:r>
          </a:p>
          <a:p>
            <a:endParaRPr lang="en-CA" dirty="0" smtClean="0"/>
          </a:p>
          <a:p>
            <a:r>
              <a:rPr lang="en-CA" dirty="0" smtClean="0"/>
              <a:t>Due dates are based on your tutorial dates</a:t>
            </a:r>
          </a:p>
          <a:p>
            <a:pPr lvl="1"/>
            <a:r>
              <a:rPr lang="en-US" i="1" dirty="0" smtClean="0"/>
              <a:t>Mon, July 18</a:t>
            </a:r>
            <a:r>
              <a:rPr lang="en-US" i="1" baseline="30000" dirty="0" smtClean="0"/>
              <a:t>th</a:t>
            </a:r>
            <a:r>
              <a:rPr lang="en-US" i="1" dirty="0" smtClean="0"/>
              <a:t> </a:t>
            </a:r>
          </a:p>
          <a:p>
            <a:pPr lvl="1"/>
            <a:r>
              <a:rPr lang="en-US" i="1" dirty="0" smtClean="0"/>
              <a:t>Tue, July 19</a:t>
            </a:r>
            <a:r>
              <a:rPr lang="en-US" i="1" baseline="30000" dirty="0" smtClean="0"/>
              <a:t>th</a:t>
            </a:r>
            <a:r>
              <a:rPr lang="en-US" i="1" dirty="0" smtClean="0"/>
              <a:t> </a:t>
            </a:r>
          </a:p>
          <a:p>
            <a:r>
              <a:rPr lang="en-US" dirty="0" smtClean="0"/>
              <a:t>Also turn in via </a:t>
            </a:r>
            <a:r>
              <a:rPr lang="en-US" dirty="0" err="1" smtClean="0"/>
              <a:t>WebCT</a:t>
            </a:r>
            <a:endParaRPr lang="en-CA" dirty="0" smtClean="0"/>
          </a:p>
          <a:p>
            <a:pPr lvl="1"/>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English Patient</a:t>
            </a:r>
            <a:endParaRPr lang="en-CA" i="1" dirty="0"/>
          </a:p>
        </p:txBody>
      </p:sp>
      <p:sp>
        <p:nvSpPr>
          <p:cNvPr id="3" name="Text Placeholder 2"/>
          <p:cNvSpPr>
            <a:spLocks noGrp="1"/>
          </p:cNvSpPr>
          <p:nvPr>
            <p:ph type="body" idx="1"/>
          </p:nvPr>
        </p:nvSpPr>
        <p:spPr/>
        <p:txBody>
          <a:bodyPr>
            <a:normAutofit/>
          </a:bodyPr>
          <a:lstStyle/>
          <a:p>
            <a:r>
              <a:rPr lang="en-CA" dirty="0" smtClean="0"/>
              <a:t>Read </a:t>
            </a:r>
            <a:r>
              <a:rPr lang="en-US" dirty="0" smtClean="0"/>
              <a:t>until </a:t>
            </a:r>
            <a:r>
              <a:rPr lang="en-US" dirty="0" smtClean="0"/>
              <a:t>end by </a:t>
            </a:r>
            <a:r>
              <a:rPr lang="en-US" dirty="0" smtClean="0"/>
              <a:t>next </a:t>
            </a:r>
            <a:r>
              <a:rPr lang="en-US" dirty="0" smtClean="0"/>
              <a:t>lecture</a:t>
            </a:r>
          </a:p>
          <a:p>
            <a:endParaRPr lang="en-US" dirty="0" smtClean="0"/>
          </a:p>
          <a:p>
            <a:r>
              <a:rPr lang="en-US" dirty="0" smtClean="0"/>
              <a:t>Good luck with your outline!</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Postmodernism</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Postmodern </a:t>
            </a:r>
            <a:r>
              <a:rPr lang="en-CA" dirty="0" smtClean="0"/>
              <a:t>novel</a:t>
            </a:r>
            <a:endParaRPr lang="en-CA" dirty="0"/>
          </a:p>
        </p:txBody>
      </p:sp>
      <p:sp>
        <p:nvSpPr>
          <p:cNvPr id="3" name="Content Placeholder 2"/>
          <p:cNvSpPr>
            <a:spLocks noGrp="1"/>
          </p:cNvSpPr>
          <p:nvPr>
            <p:ph idx="1"/>
          </p:nvPr>
        </p:nvSpPr>
        <p:spPr/>
        <p:txBody>
          <a:bodyPr/>
          <a:lstStyle/>
          <a:p>
            <a:r>
              <a:rPr lang="en-US" dirty="0" smtClean="0"/>
              <a:t>postmodernism</a:t>
            </a:r>
            <a:endParaRPr lang="en-CA" dirty="0" smtClean="0"/>
          </a:p>
          <a:p>
            <a:pPr lvl="1"/>
            <a:r>
              <a:rPr lang="en-US" dirty="0" smtClean="0"/>
              <a:t>(complicated term)</a:t>
            </a:r>
            <a:endParaRPr lang="en-CA" dirty="0" smtClean="0"/>
          </a:p>
          <a:p>
            <a:pPr lvl="1"/>
            <a:r>
              <a:rPr lang="en-US" dirty="0" smtClean="0"/>
              <a:t>reaction against modernism</a:t>
            </a:r>
            <a:endParaRPr lang="en-CA" dirty="0" smtClean="0"/>
          </a:p>
          <a:p>
            <a:pPr lvl="1"/>
            <a:r>
              <a:rPr lang="en-US" dirty="0" smtClean="0"/>
              <a:t>disbelief in overarching, coherent, rational narrative</a:t>
            </a:r>
            <a:endParaRPr lang="en-CA" dirty="0" smtClean="0"/>
          </a:p>
          <a:p>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Definition from </a:t>
            </a:r>
            <a:r>
              <a:rPr lang="en-CA" i="1" dirty="0" smtClean="0"/>
              <a:t>Merriam-Webster</a:t>
            </a:r>
            <a:endParaRPr lang="en-CA" i="1" dirty="0"/>
          </a:p>
        </p:txBody>
      </p:sp>
      <p:sp>
        <p:nvSpPr>
          <p:cNvPr id="3" name="Content Placeholder 2"/>
          <p:cNvSpPr>
            <a:spLocks noGrp="1"/>
          </p:cNvSpPr>
          <p:nvPr>
            <p:ph idx="1"/>
          </p:nvPr>
        </p:nvSpPr>
        <p:spPr/>
        <p:txBody>
          <a:bodyPr>
            <a:normAutofit/>
          </a:bodyPr>
          <a:lstStyle/>
          <a:p>
            <a:r>
              <a:rPr lang="en-US" sz="2800" dirty="0" smtClean="0"/>
              <a:t>postmodern:  “of, relating to, or being a theory that involves a radical reappraisal of modern assumptions about culture, identity, history, or language” </a:t>
            </a:r>
            <a:endParaRPr lang="en-CA"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a:t>
            </a:r>
            <a:r>
              <a:rPr lang="en-US" dirty="0" smtClean="0"/>
              <a:t>from </a:t>
            </a:r>
            <a:r>
              <a:rPr lang="en-US" i="1" dirty="0" smtClean="0"/>
              <a:t>Merriam-Webster</a:t>
            </a:r>
            <a:r>
              <a:rPr lang="en-US" dirty="0" smtClean="0"/>
              <a:t> Online</a:t>
            </a:r>
            <a:r>
              <a:rPr lang="en-CA" dirty="0" smtClean="0"/>
              <a:t>:  </a:t>
            </a:r>
            <a:r>
              <a:rPr lang="en-US" dirty="0" smtClean="0">
                <a:hlinkClick r:id="rId3"/>
              </a:rPr>
              <a:t>www.m-w.com</a:t>
            </a:r>
            <a:r>
              <a:rPr lang="en-CA"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Definition of Postmodern novel</a:t>
            </a:r>
            <a:endParaRPr lang="en-CA" i="1" dirty="0"/>
          </a:p>
        </p:txBody>
      </p:sp>
      <p:sp>
        <p:nvSpPr>
          <p:cNvPr id="3" name="Content Placeholder 2"/>
          <p:cNvSpPr>
            <a:spLocks noGrp="1"/>
          </p:cNvSpPr>
          <p:nvPr>
            <p:ph idx="1"/>
          </p:nvPr>
        </p:nvSpPr>
        <p:spPr/>
        <p:txBody>
          <a:bodyPr>
            <a:normAutofit/>
          </a:bodyPr>
          <a:lstStyle/>
          <a:p>
            <a:r>
              <a:rPr lang="en-CA" sz="2800" dirty="0" smtClean="0"/>
              <a:t>“Postmodernist fiction is defined by its temporal disorder, its disregard of linear narrative, its mingling of fictional forms and its experiments with language.” </a:t>
            </a:r>
          </a:p>
          <a:p>
            <a:pPr>
              <a:buNone/>
            </a:pPr>
            <a:r>
              <a:rPr lang="en-CA" sz="2800" dirty="0" smtClean="0"/>
              <a:t>		--Barry Lewis,</a:t>
            </a:r>
          </a:p>
          <a:p>
            <a:pPr>
              <a:buNone/>
            </a:pPr>
            <a:r>
              <a:rPr lang="en-CA" sz="2800" dirty="0" smtClean="0"/>
              <a:t>		professor of English literature</a:t>
            </a:r>
          </a:p>
          <a:p>
            <a:endParaRPr lang="en-CA" sz="2800" dirty="0" smtClean="0"/>
          </a:p>
          <a:p>
            <a:endParaRPr lang="en-CA"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a:t>
            </a:r>
            <a:r>
              <a:rPr lang="en-US" dirty="0" smtClean="0"/>
              <a:t>from Barry Lewis’s book </a:t>
            </a:r>
            <a:r>
              <a:rPr lang="en-US" i="1" dirty="0" smtClean="0"/>
              <a:t>Kazuo Ishiguro </a:t>
            </a:r>
            <a:endParaRPr lang="en-CA"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Structure in </a:t>
            </a:r>
            <a:r>
              <a:rPr lang="en-CA" i="1" dirty="0" smtClean="0"/>
              <a:t>The English Patient</a:t>
            </a:r>
            <a:endParaRPr lang="en-CA" dirty="0"/>
          </a:p>
        </p:txBody>
      </p:sp>
      <p:sp>
        <p:nvSpPr>
          <p:cNvPr id="3" name="Content Placeholder 2"/>
          <p:cNvSpPr>
            <a:spLocks noGrp="1"/>
          </p:cNvSpPr>
          <p:nvPr>
            <p:ph idx="1"/>
          </p:nvPr>
        </p:nvSpPr>
        <p:spPr/>
        <p:txBody>
          <a:bodyPr/>
          <a:lstStyle/>
          <a:p>
            <a:r>
              <a:rPr lang="en-CA" dirty="0" smtClean="0"/>
              <a:t>“temporal disorder” </a:t>
            </a:r>
          </a:p>
          <a:p>
            <a:r>
              <a:rPr lang="en-CA" dirty="0" smtClean="0"/>
              <a:t>“disregard of linear narrative”</a:t>
            </a:r>
          </a:p>
          <a:p>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Traditional Structure of a </a:t>
            </a:r>
            <a:r>
              <a:rPr lang="en-CA" dirty="0" smtClean="0"/>
              <a:t>Novel</a:t>
            </a:r>
            <a:endParaRPr lang="en-CA"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10002</TotalTime>
  <Words>1078</Words>
  <Application>Microsoft Office PowerPoint</Application>
  <PresentationFormat>On-screen Show (4:3)</PresentationFormat>
  <Paragraphs>206</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Flow</vt:lpstr>
      <vt:lpstr>Week #10: The English Patient</vt:lpstr>
      <vt:lpstr>Kindly turn off</vt:lpstr>
      <vt:lpstr>Overview of lecture</vt:lpstr>
      <vt:lpstr>Postmodernism</vt:lpstr>
      <vt:lpstr>Postmodern novel</vt:lpstr>
      <vt:lpstr>Definition from Merriam-Webster</vt:lpstr>
      <vt:lpstr>Definition of Postmodern novel</vt:lpstr>
      <vt:lpstr>Structure in The English Patient</vt:lpstr>
      <vt:lpstr>Traditional Structure of a Novel</vt:lpstr>
      <vt:lpstr>The English Patient</vt:lpstr>
      <vt:lpstr>Fragmented Narrative</vt:lpstr>
      <vt:lpstr>Fragmented narrative</vt:lpstr>
      <vt:lpstr>Scraps of stories</vt:lpstr>
      <vt:lpstr>Scraps of stories</vt:lpstr>
      <vt:lpstr>Flashback</vt:lpstr>
      <vt:lpstr>Hallucinations and dreams</vt:lpstr>
      <vt:lpstr>Other disorienting features</vt:lpstr>
      <vt:lpstr>Memory, trauma, and narrative</vt:lpstr>
      <vt:lpstr>Trauma</vt:lpstr>
      <vt:lpstr>Solace through books</vt:lpstr>
      <vt:lpstr>Books as way out of ruins</vt:lpstr>
      <vt:lpstr>Narrative as way out of trauma</vt:lpstr>
      <vt:lpstr>Narrative as fragmented  and imperfect</vt:lpstr>
      <vt:lpstr>Fragmented books</vt:lpstr>
      <vt:lpstr>Fragmented Histories</vt:lpstr>
      <vt:lpstr>The Histories by Herodotus</vt:lpstr>
      <vt:lpstr>Fragmented Histories</vt:lpstr>
      <vt:lpstr>Hana’s fragments</vt:lpstr>
      <vt:lpstr>Outline</vt:lpstr>
      <vt:lpstr>Two kinds of revision</vt:lpstr>
      <vt:lpstr>Format for Outline</vt:lpstr>
      <vt:lpstr>Visualization of Outline</vt:lpstr>
      <vt:lpstr>Elements of Outline: Thesis Statement</vt:lpstr>
      <vt:lpstr>Elements of Outline: Topic sentences of paragraphs</vt:lpstr>
      <vt:lpstr>Elements of Outline: Supporting evidence</vt:lpstr>
      <vt:lpstr>Advantage of Outline</vt:lpstr>
      <vt:lpstr>Format for Outline</vt:lpstr>
      <vt:lpstr>The English Patient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Katherine</cp:lastModifiedBy>
  <cp:revision>489</cp:revision>
  <dcterms:created xsi:type="dcterms:W3CDTF">2009-09-09T13:23:51Z</dcterms:created>
  <dcterms:modified xsi:type="dcterms:W3CDTF">2011-07-11T18:44:17Z</dcterms:modified>
</cp:coreProperties>
</file>