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3"/>
  </p:notesMasterIdLst>
  <p:sldIdLst>
    <p:sldId id="256" r:id="rId2"/>
    <p:sldId id="257" r:id="rId3"/>
    <p:sldId id="359" r:id="rId4"/>
    <p:sldId id="266" r:id="rId5"/>
    <p:sldId id="304" r:id="rId6"/>
    <p:sldId id="305" r:id="rId7"/>
    <p:sldId id="371" r:id="rId8"/>
    <p:sldId id="372" r:id="rId9"/>
    <p:sldId id="374" r:id="rId10"/>
    <p:sldId id="376" r:id="rId11"/>
    <p:sldId id="375" r:id="rId12"/>
    <p:sldId id="377" r:id="rId13"/>
    <p:sldId id="373" r:id="rId14"/>
    <p:sldId id="367" r:id="rId15"/>
    <p:sldId id="368" r:id="rId16"/>
    <p:sldId id="369" r:id="rId17"/>
    <p:sldId id="370" r:id="rId18"/>
    <p:sldId id="378" r:id="rId19"/>
    <p:sldId id="380" r:id="rId20"/>
    <p:sldId id="381" r:id="rId21"/>
    <p:sldId id="379" r:id="rId22"/>
    <p:sldId id="382" r:id="rId23"/>
    <p:sldId id="384" r:id="rId24"/>
    <p:sldId id="383" r:id="rId25"/>
    <p:sldId id="386" r:id="rId26"/>
    <p:sldId id="335" r:id="rId27"/>
    <p:sldId id="336" r:id="rId28"/>
    <p:sldId id="337" r:id="rId29"/>
    <p:sldId id="338" r:id="rId30"/>
    <p:sldId id="339" r:id="rId31"/>
    <p:sldId id="340" r:id="rId32"/>
    <p:sldId id="341" r:id="rId33"/>
    <p:sldId id="342" r:id="rId34"/>
    <p:sldId id="343" r:id="rId35"/>
    <p:sldId id="344" r:id="rId36"/>
    <p:sldId id="345" r:id="rId37"/>
    <p:sldId id="346" r:id="rId38"/>
    <p:sldId id="347" r:id="rId39"/>
    <p:sldId id="348" r:id="rId40"/>
    <p:sldId id="349" r:id="rId41"/>
    <p:sldId id="350" r:id="rId42"/>
    <p:sldId id="351" r:id="rId43"/>
    <p:sldId id="294" r:id="rId44"/>
    <p:sldId id="360" r:id="rId45"/>
    <p:sldId id="361" r:id="rId46"/>
    <p:sldId id="362" r:id="rId47"/>
    <p:sldId id="363" r:id="rId48"/>
    <p:sldId id="364" r:id="rId49"/>
    <p:sldId id="365" r:id="rId50"/>
    <p:sldId id="366" r:id="rId51"/>
    <p:sldId id="279" r:id="rId52"/>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71333" autoAdjust="0"/>
  </p:normalViewPr>
  <p:slideViewPr>
    <p:cSldViewPr>
      <p:cViewPr varScale="1">
        <p:scale>
          <a:sx n="51" d="100"/>
          <a:sy n="51" d="100"/>
        </p:scale>
        <p:origin x="-111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CA"/>
          </a:p>
        </p:txBody>
      </p:sp>
      <p:sp>
        <p:nvSpPr>
          <p:cNvPr id="3" name="Date Placeholder 2"/>
          <p:cNvSpPr>
            <a:spLocks noGrp="1"/>
          </p:cNvSpPr>
          <p:nvPr>
            <p:ph type="dt" idx="1"/>
          </p:nvPr>
        </p:nvSpPr>
        <p:spPr>
          <a:xfrm>
            <a:off x="3939466" y="0"/>
            <a:ext cx="3013763" cy="462042"/>
          </a:xfrm>
          <a:prstGeom prst="rect">
            <a:avLst/>
          </a:prstGeom>
        </p:spPr>
        <p:txBody>
          <a:bodyPr vert="horz" lIns="92546" tIns="46273" rIns="92546" bIns="46273" rtlCol="0"/>
          <a:lstStyle>
            <a:lvl1pPr algn="r">
              <a:defRPr sz="1200"/>
            </a:lvl1pPr>
          </a:lstStyle>
          <a:p>
            <a:fld id="{532DE560-72CC-4EE8-B617-B1FEEFF794B5}" type="datetimeFigureOut">
              <a:rPr lang="en-US" smtClean="0"/>
              <a:pPr/>
              <a:t>7/18/2011</a:t>
            </a:fld>
            <a:endParaRPr lang="en-CA"/>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endParaRPr lang="en-CA"/>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46" tIns="46273" rIns="92546" bIns="462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7192"/>
            <a:ext cx="3013763" cy="462042"/>
          </a:xfrm>
          <a:prstGeom prst="rect">
            <a:avLst/>
          </a:prstGeom>
        </p:spPr>
        <p:txBody>
          <a:bodyPr vert="horz" lIns="92546" tIns="46273" rIns="92546" bIns="46273" rtlCol="0" anchor="b"/>
          <a:lstStyle>
            <a:lvl1pPr algn="l">
              <a:defRPr sz="1200"/>
            </a:lvl1pPr>
          </a:lstStyle>
          <a:p>
            <a:endParaRPr lang="en-CA"/>
          </a:p>
        </p:txBody>
      </p:sp>
      <p:sp>
        <p:nvSpPr>
          <p:cNvPr id="7" name="Slide Number Placeholder 6"/>
          <p:cNvSpPr>
            <a:spLocks noGrp="1"/>
          </p:cNvSpPr>
          <p:nvPr>
            <p:ph type="sldNum" sz="quarter" idx="5"/>
          </p:nvPr>
        </p:nvSpPr>
        <p:spPr>
          <a:xfrm>
            <a:off x="3939466" y="8777192"/>
            <a:ext cx="3013763" cy="462042"/>
          </a:xfrm>
          <a:prstGeom prst="rect">
            <a:avLst/>
          </a:prstGeom>
        </p:spPr>
        <p:txBody>
          <a:bodyPr vert="horz" lIns="92546" tIns="46273" rIns="92546" bIns="46273" rtlCol="0" anchor="b"/>
          <a:lstStyle>
            <a:lvl1pPr algn="r">
              <a:defRPr sz="1200"/>
            </a:lvl1pPr>
          </a:lstStyle>
          <a:p>
            <a:fld id="{DC4C2818-7326-4ECC-BF9D-64D7DA57C87C}"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Tx/>
              <a:buChar char="-"/>
            </a:pPr>
            <a:endParaRPr lang="en-US"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16</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17</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18</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i="0" baseline="0"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23</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24</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Tx/>
              <a:buChar cha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25</a:t>
            </a:fld>
            <a:endParaRPr lang="en-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26</a:t>
            </a:fld>
            <a:endParaRPr lang="en-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27</a:t>
            </a:fld>
            <a:endParaRPr lang="en-CA"/>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Char char="-"/>
              <a:tabLst/>
              <a:defRPr/>
            </a:pPr>
            <a:endParaRPr lang="en-US"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28</a:t>
            </a:fld>
            <a:endParaRPr lang="en-CA"/>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29</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a:t>
            </a:fld>
            <a:endParaRPr lang="en-CA"/>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30</a:t>
            </a:fld>
            <a:endParaRPr lang="en-CA"/>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31</a:t>
            </a:fld>
            <a:endParaRPr lang="en-CA"/>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32</a:t>
            </a:fld>
            <a:endParaRPr lang="en-CA"/>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33</a:t>
            </a:fld>
            <a:endParaRPr lang="en-CA"/>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34</a:t>
            </a:fld>
            <a:endParaRPr lang="en-CA"/>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35</a:t>
            </a:fld>
            <a:endParaRPr lang="en-CA"/>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36</a:t>
            </a:fld>
            <a:endParaRPr lang="en-CA"/>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37</a:t>
            </a:fld>
            <a:endParaRPr lang="en-CA"/>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38</a:t>
            </a:fld>
            <a:endParaRPr lang="en-CA"/>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39</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a:t>
            </a:fld>
            <a:endParaRPr lang="en-CA"/>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40</a:t>
            </a:fld>
            <a:endParaRPr lang="en-CA"/>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41</a:t>
            </a:fld>
            <a:endParaRPr lang="en-CA"/>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42</a:t>
            </a:fld>
            <a:endParaRPr lang="en-CA"/>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baseline="0"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43</a:t>
            </a:fld>
            <a:endParaRPr lang="en-CA"/>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44</a:t>
            </a:fld>
            <a:endParaRPr lang="en-CA"/>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45</a:t>
            </a:fld>
            <a:endParaRPr lang="en-CA"/>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46</a:t>
            </a:fld>
            <a:endParaRPr lang="en-CA"/>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47</a:t>
            </a:fld>
            <a:endParaRPr lang="en-CA"/>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317">
              <a:buFontTx/>
              <a:buChar char="-"/>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48</a:t>
            </a:fld>
            <a:endParaRPr lang="en-CA"/>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49</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5</a:t>
            </a:fld>
            <a:endParaRPr lang="en-CA"/>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50</a:t>
            </a:fld>
            <a:endParaRPr lang="en-CA"/>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51</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3280DD-B687-4E06-8409-3544E47ECD91}" type="datetimeFigureOut">
              <a:rPr lang="en-US" smtClean="0"/>
              <a:pPr/>
              <a:t>7/18/2011</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7/18/2011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7/18/2011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7/18/2011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3280DD-B687-4E06-8409-3544E47ECD91}" type="datetimeFigureOut">
              <a:rPr lang="en-US" smtClean="0"/>
              <a:pPr/>
              <a:t>7/18/2011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7/18/2011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3280DD-B687-4E06-8409-3544E47ECD91}" type="datetimeFigureOut">
              <a:rPr lang="en-US" smtClean="0"/>
              <a:pPr/>
              <a:t>7/18/2011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3280DD-B687-4E06-8409-3544E47ECD91}" type="datetimeFigureOut">
              <a:rPr lang="en-US" smtClean="0"/>
              <a:pPr/>
              <a:t>7/18/2011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280DD-B687-4E06-8409-3544E47ECD91}" type="datetimeFigureOut">
              <a:rPr lang="en-US" smtClean="0"/>
              <a:pPr/>
              <a:t>7/18/2011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7/18/2011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3280DD-B687-4E06-8409-3544E47ECD91}" type="datetimeFigureOut">
              <a:rPr lang="en-US" smtClean="0"/>
              <a:pPr/>
              <a:t>7/18/2011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B8DCB32D-6ACF-4045-AD73-3320DAB9474E}" type="slidenum">
              <a:rPr lang="en-CA" smtClean="0"/>
              <a:pPr/>
              <a:t>‹#›</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3280DD-B687-4E06-8409-3544E47ECD91}" type="datetimeFigureOut">
              <a:rPr lang="en-US" smtClean="0"/>
              <a:pPr/>
              <a:t>7/18/2011</a:t>
            </a:fld>
            <a:endParaRPr lang="en-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8DCB32D-6ACF-4045-AD73-3320DAB9474E}" type="slidenum">
              <a:rPr lang="en-CA" smtClean="0"/>
              <a:pPr/>
              <a:t>‹#›</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en.wikipedia.org/wiki/File:Caravaggio_-_David_con_la_testa_di_Golia.jpg"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t>Week #</a:t>
            </a:r>
            <a:r>
              <a:rPr lang="en-CA" dirty="0" smtClean="0"/>
              <a:t>11:</a:t>
            </a:r>
            <a:r>
              <a:rPr lang="en-CA" dirty="0" smtClean="0"/>
              <a:t/>
            </a:r>
            <a:br>
              <a:rPr lang="en-CA" dirty="0" smtClean="0"/>
            </a:br>
            <a:r>
              <a:rPr lang="en-CA" i="1" dirty="0" smtClean="0"/>
              <a:t>The English Patient</a:t>
            </a:r>
            <a:endParaRPr lang="en-CA" i="1" dirty="0"/>
          </a:p>
        </p:txBody>
      </p:sp>
      <p:sp>
        <p:nvSpPr>
          <p:cNvPr id="3" name="Subtitle 2"/>
          <p:cNvSpPr>
            <a:spLocks noGrp="1"/>
          </p:cNvSpPr>
          <p:nvPr>
            <p:ph type="subTitle" idx="1"/>
          </p:nvPr>
        </p:nvSpPr>
        <p:spPr/>
        <p:txBody>
          <a:bodyPr/>
          <a:lstStyle/>
          <a:p>
            <a:endParaRPr lang="en-CA" dirty="0" smtClean="0"/>
          </a:p>
          <a:p>
            <a:r>
              <a:rPr lang="en-CA" dirty="0" smtClean="0"/>
              <a:t>Professor </a:t>
            </a:r>
            <a:r>
              <a:rPr lang="en-CA" dirty="0" err="1" smtClean="0"/>
              <a:t>Poyner</a:t>
            </a:r>
            <a:r>
              <a:rPr lang="en-CA" dirty="0" smtClean="0"/>
              <a:t>-Del Vento</a:t>
            </a:r>
          </a:p>
          <a:p>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English patient rejects ownership</a:t>
            </a:r>
            <a:endParaRPr lang="en-US" dirty="0"/>
          </a:p>
        </p:txBody>
      </p:sp>
      <p:sp>
        <p:nvSpPr>
          <p:cNvPr id="3" name="Content Placeholder 2"/>
          <p:cNvSpPr>
            <a:spLocks noGrp="1"/>
          </p:cNvSpPr>
          <p:nvPr>
            <p:ph idx="1"/>
          </p:nvPr>
        </p:nvSpPr>
        <p:spPr/>
        <p:txBody>
          <a:bodyPr/>
          <a:lstStyle/>
          <a:p>
            <a:pPr marL="0" indent="0">
              <a:buNone/>
            </a:pPr>
            <a:r>
              <a:rPr lang="en-US" dirty="0" smtClean="0"/>
              <a:t>	</a:t>
            </a:r>
            <a:r>
              <a:rPr lang="en-CA" dirty="0" smtClean="0"/>
              <a:t> </a:t>
            </a:r>
            <a:r>
              <a:rPr lang="en-CA" dirty="0" smtClean="0"/>
              <a:t>“‘What </a:t>
            </a:r>
            <a:r>
              <a:rPr lang="en-CA" dirty="0" smtClean="0"/>
              <a:t>do you hate most</a:t>
            </a:r>
            <a:r>
              <a:rPr lang="en-CA" dirty="0" smtClean="0"/>
              <a:t>?’ </a:t>
            </a:r>
            <a:r>
              <a:rPr lang="en-CA" dirty="0" smtClean="0"/>
              <a:t>he asks.</a:t>
            </a:r>
          </a:p>
          <a:p>
            <a:pPr marL="0" indent="0">
              <a:buNone/>
            </a:pPr>
            <a:r>
              <a:rPr lang="en-CA" dirty="0" smtClean="0"/>
              <a:t>	‘A </a:t>
            </a:r>
            <a:r>
              <a:rPr lang="en-CA" dirty="0" smtClean="0"/>
              <a:t>lie.  And you</a:t>
            </a:r>
            <a:r>
              <a:rPr lang="en-CA" dirty="0" smtClean="0"/>
              <a:t>?’</a:t>
            </a:r>
            <a:endParaRPr lang="en-CA" dirty="0" smtClean="0"/>
          </a:p>
          <a:p>
            <a:pPr marL="0" indent="0">
              <a:buNone/>
            </a:pPr>
            <a:r>
              <a:rPr lang="en-CA" dirty="0" smtClean="0"/>
              <a:t>	‘Ownership,’ he </a:t>
            </a:r>
            <a:r>
              <a:rPr lang="en-CA" dirty="0" smtClean="0"/>
              <a:t>says.  </a:t>
            </a:r>
            <a:r>
              <a:rPr lang="en-CA" dirty="0" smtClean="0"/>
              <a:t>‘When </a:t>
            </a:r>
            <a:r>
              <a:rPr lang="en-CA" dirty="0" smtClean="0"/>
              <a:t>you leave me, forget me</a:t>
            </a:r>
            <a:r>
              <a:rPr lang="en-CA" dirty="0" smtClean="0"/>
              <a:t>.’</a:t>
            </a:r>
          </a:p>
          <a:p>
            <a:pPr marL="0" indent="0">
              <a:buNone/>
            </a:pPr>
            <a:r>
              <a:rPr lang="en-CA" dirty="0" smtClean="0"/>
              <a:t>	</a:t>
            </a:r>
            <a:r>
              <a:rPr lang="en-CA" dirty="0" smtClean="0"/>
              <a:t>Her fist swings toward him and hits hard into the bone just below his eye.  She dresses and leaves.” (Ondaatje 152)</a:t>
            </a:r>
            <a:endParaRPr lang="en-CA" dirty="0" smtClean="0"/>
          </a:p>
          <a:p>
            <a:pPr marL="0" inden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English patient claims Katharine as his own</a:t>
            </a:r>
            <a:endParaRPr lang="en-US" dirty="0"/>
          </a:p>
        </p:txBody>
      </p:sp>
      <p:sp>
        <p:nvSpPr>
          <p:cNvPr id="3" name="Content Placeholder 2"/>
          <p:cNvSpPr>
            <a:spLocks noGrp="1"/>
          </p:cNvSpPr>
          <p:nvPr>
            <p:ph idx="1"/>
          </p:nvPr>
        </p:nvSpPr>
        <p:spPr/>
        <p:txBody>
          <a:bodyPr/>
          <a:lstStyle/>
          <a:p>
            <a:r>
              <a:rPr lang="en-US" dirty="0" smtClean="0"/>
              <a:t>“This is my shoulder, he thinks, not her husband’s, this is my shoulder.  As lovers they have offered parts of their bodies to each other, like this” (Ondaatje 156).</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English patient claims Katharine as his own</a:t>
            </a:r>
            <a:endParaRPr lang="en-US" dirty="0"/>
          </a:p>
        </p:txBody>
      </p:sp>
      <p:sp>
        <p:nvSpPr>
          <p:cNvPr id="3" name="Content Placeholder 2"/>
          <p:cNvSpPr>
            <a:spLocks noGrp="1"/>
          </p:cNvSpPr>
          <p:nvPr>
            <p:ph idx="1"/>
          </p:nvPr>
        </p:nvSpPr>
        <p:spPr/>
        <p:txBody>
          <a:bodyPr/>
          <a:lstStyle/>
          <a:p>
            <a:r>
              <a:rPr lang="en-US" dirty="0" smtClean="0"/>
              <a:t>“Are you telling me the English did not believe you? . . . Whereas the only name I should have yelled, dropped like a calling card in their hands, was Clifton’s.” (Ondaatje 250-251).</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Postcolonialism</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Twice, the English patient forms a multinational community</a:t>
            </a:r>
            <a:endParaRPr lang="en-US" dirty="0"/>
          </a:p>
        </p:txBody>
      </p:sp>
      <p:sp>
        <p:nvSpPr>
          <p:cNvPr id="3" name="Content Placeholder 2"/>
          <p:cNvSpPr>
            <a:spLocks noGrp="1"/>
          </p:cNvSpPr>
          <p:nvPr>
            <p:ph idx="1"/>
          </p:nvPr>
        </p:nvSpPr>
        <p:spPr/>
        <p:txBody>
          <a:bodyPr/>
          <a:lstStyle/>
          <a:p>
            <a:r>
              <a:rPr lang="en-US" dirty="0" smtClean="0"/>
              <a:t>As an explorer in the desert—worked with people who </a:t>
            </a:r>
            <a:r>
              <a:rPr lang="en-US" smtClean="0"/>
              <a:t>are “German</a:t>
            </a:r>
            <a:r>
              <a:rPr lang="en-US" dirty="0" smtClean="0"/>
              <a:t>, English, Hungarian</a:t>
            </a:r>
            <a:r>
              <a:rPr lang="en-US" smtClean="0"/>
              <a:t>, African” </a:t>
            </a:r>
            <a:r>
              <a:rPr lang="en-US" dirty="0" smtClean="0"/>
              <a:t>(Ondaatje 138)</a:t>
            </a:r>
          </a:p>
          <a:p>
            <a:r>
              <a:rPr lang="en-US" dirty="0" smtClean="0"/>
              <a:t>As a patient in the villa</a:t>
            </a:r>
          </a:p>
          <a:p>
            <a:pPr lvl="1"/>
            <a:r>
              <a:rPr lang="en-US" dirty="0" err="1" smtClean="0"/>
              <a:t>Hana</a:t>
            </a:r>
            <a:r>
              <a:rPr lang="en-US" dirty="0" smtClean="0"/>
              <a:t>:  Canadian</a:t>
            </a:r>
          </a:p>
          <a:p>
            <a:pPr lvl="1"/>
            <a:r>
              <a:rPr lang="en-US" dirty="0" smtClean="0"/>
              <a:t>Caravaggio:  Italian-Canadian</a:t>
            </a:r>
          </a:p>
          <a:p>
            <a:pPr lvl="1"/>
            <a:r>
              <a:rPr lang="en-US" dirty="0" smtClean="0"/>
              <a:t>Kip:  Indian</a:t>
            </a:r>
          </a:p>
          <a:p>
            <a:pPr lvl="1"/>
            <a:r>
              <a:rPr lang="en-US" dirty="0" smtClean="0"/>
              <a:t>The English Patient (</a:t>
            </a:r>
            <a:r>
              <a:rPr lang="en-US" dirty="0" err="1" smtClean="0"/>
              <a:t>Alm</a:t>
            </a:r>
            <a:r>
              <a:rPr lang="en-CA" dirty="0" smtClean="0"/>
              <a:t>á</a:t>
            </a:r>
            <a:r>
              <a:rPr lang="en-US" dirty="0" err="1" smtClean="0"/>
              <a:t>sy</a:t>
            </a:r>
            <a:r>
              <a:rPr lang="en-US" dirty="0" smtClean="0"/>
              <a:t>):  Hungarian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Villa as utopia</a:t>
            </a:r>
            <a:endParaRPr lang="en-US" dirty="0"/>
          </a:p>
        </p:txBody>
      </p:sp>
      <p:sp>
        <p:nvSpPr>
          <p:cNvPr id="3" name="Content Placeholder 2"/>
          <p:cNvSpPr>
            <a:spLocks noGrp="1"/>
          </p:cNvSpPr>
          <p:nvPr>
            <p:ph idx="1"/>
          </p:nvPr>
        </p:nvSpPr>
        <p:spPr/>
        <p:txBody>
          <a:bodyPr/>
          <a:lstStyle/>
          <a:p>
            <a:r>
              <a:rPr lang="en-US" dirty="0" smtClean="0"/>
              <a:t>World War II has caused enormous suffering</a:t>
            </a:r>
          </a:p>
          <a:p>
            <a:r>
              <a:rPr lang="en-US" dirty="0" smtClean="0"/>
              <a:t>Four wounded people find healing together</a:t>
            </a:r>
          </a:p>
          <a:p>
            <a:r>
              <a:rPr lang="en-US" dirty="0" smtClean="0"/>
              <a:t>Form an international community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Hana</a:t>
            </a:r>
            <a:r>
              <a:rPr lang="en-US" dirty="0" smtClean="0"/>
              <a:t> and Kip</a:t>
            </a:r>
            <a:endParaRPr lang="en-US" dirty="0"/>
          </a:p>
        </p:txBody>
      </p:sp>
      <p:sp>
        <p:nvSpPr>
          <p:cNvPr id="3" name="Content Placeholder 2"/>
          <p:cNvSpPr>
            <a:spLocks noGrp="1"/>
          </p:cNvSpPr>
          <p:nvPr>
            <p:ph idx="1"/>
          </p:nvPr>
        </p:nvSpPr>
        <p:spPr/>
        <p:txBody>
          <a:bodyPr/>
          <a:lstStyle/>
          <a:p>
            <a:r>
              <a:rPr lang="en-US" smtClean="0"/>
              <a:t>“Discovering </a:t>
            </a:r>
            <a:r>
              <a:rPr lang="en-US" dirty="0" smtClean="0"/>
              <a:t>in lovemaking there can be a whole civilization between them, a whole country ahead </a:t>
            </a:r>
            <a:r>
              <a:rPr lang="en-US" smtClean="0"/>
              <a:t>of them” </a:t>
            </a:r>
            <a:r>
              <a:rPr lang="en-US" dirty="0" smtClean="0"/>
              <a:t>(Ondaatje 225).</a:t>
            </a:r>
          </a:p>
          <a:p>
            <a:r>
              <a:rPr lang="en-US" smtClean="0"/>
              <a:t>“Hana </a:t>
            </a:r>
            <a:r>
              <a:rPr lang="en-US" dirty="0" smtClean="0"/>
              <a:t>now received this tender art, his nails against the million cells of her skin, in his tent, in 1945, where their continents met in a </a:t>
            </a:r>
            <a:r>
              <a:rPr lang="en-US" smtClean="0"/>
              <a:t>hill town” </a:t>
            </a:r>
            <a:r>
              <a:rPr lang="en-US" dirty="0" smtClean="0"/>
              <a:t>(226).</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connections between characters</a:t>
            </a:r>
            <a:endParaRPr lang="en-US" dirty="0"/>
          </a:p>
        </p:txBody>
      </p:sp>
      <p:sp>
        <p:nvSpPr>
          <p:cNvPr id="3" name="Content Placeholder 2"/>
          <p:cNvSpPr>
            <a:spLocks noGrp="1"/>
          </p:cNvSpPr>
          <p:nvPr>
            <p:ph idx="1"/>
          </p:nvPr>
        </p:nvSpPr>
        <p:spPr>
          <a:xfrm>
            <a:off x="2514600" y="2133600"/>
            <a:ext cx="3505200" cy="502920"/>
          </a:xfrm>
        </p:spPr>
        <p:txBody>
          <a:bodyPr>
            <a:normAutofit lnSpcReduction="10000"/>
          </a:bodyPr>
          <a:lstStyle/>
          <a:p>
            <a:pPr marL="0" indent="0" algn="ctr">
              <a:buNone/>
            </a:pPr>
            <a:r>
              <a:rPr lang="en-US" sz="2800" dirty="0" err="1" smtClean="0"/>
              <a:t>Hana</a:t>
            </a:r>
            <a:endParaRPr lang="en-US" sz="2800" dirty="0"/>
          </a:p>
        </p:txBody>
      </p:sp>
      <p:sp>
        <p:nvSpPr>
          <p:cNvPr id="6" name="Content Placeholder 2"/>
          <p:cNvSpPr txBox="1">
            <a:spLocks/>
          </p:cNvSpPr>
          <p:nvPr/>
        </p:nvSpPr>
        <p:spPr>
          <a:xfrm>
            <a:off x="2514600" y="5029200"/>
            <a:ext cx="3505200" cy="1219200"/>
          </a:xfrm>
          <a:prstGeom prst="rect">
            <a:avLst/>
          </a:prstGeom>
        </p:spPr>
        <p:txBody>
          <a:bodyPr vert="horz">
            <a:normAutofit/>
          </a:bodyPr>
          <a:lstStyle/>
          <a:p>
            <a:pPr lvl="0" algn="ctr">
              <a:spcBef>
                <a:spcPct val="20000"/>
              </a:spcBef>
              <a:buClr>
                <a:schemeClr val="accent3"/>
              </a:buClr>
              <a:buSzPct val="95000"/>
            </a:pPr>
            <a:r>
              <a:rPr lang="en-US" sz="2800" dirty="0" err="1" smtClean="0"/>
              <a:t>Alm</a:t>
            </a:r>
            <a:r>
              <a:rPr lang="en-CA" sz="2800" dirty="0" smtClean="0"/>
              <a:t>á</a:t>
            </a:r>
            <a:r>
              <a:rPr lang="en-US" sz="2800" dirty="0" err="1" smtClean="0"/>
              <a:t>sy</a:t>
            </a:r>
            <a:endParaRPr lang="en-US" sz="2800" dirty="0" smtClean="0"/>
          </a:p>
          <a:p>
            <a:pPr lvl="0" algn="ctr">
              <a:spcBef>
                <a:spcPct val="20000"/>
              </a:spcBef>
              <a:buClr>
                <a:schemeClr val="accent3"/>
              </a:buClr>
              <a:buSzPct val="95000"/>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(the English patient)</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Content Placeholder 2"/>
          <p:cNvSpPr txBox="1">
            <a:spLocks/>
          </p:cNvSpPr>
          <p:nvPr/>
        </p:nvSpPr>
        <p:spPr>
          <a:xfrm>
            <a:off x="0" y="3581400"/>
            <a:ext cx="3505200" cy="502920"/>
          </a:xfrm>
          <a:prstGeom prst="rect">
            <a:avLst/>
          </a:prstGeom>
        </p:spPr>
        <p:txBody>
          <a:bodyPr vert="horz">
            <a:normAutofit lnSpcReduction="10000"/>
          </a:bodyPr>
          <a:lstStyle/>
          <a:p>
            <a:pPr marL="0" marR="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Kip</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Content Placeholder 2"/>
          <p:cNvSpPr txBox="1">
            <a:spLocks/>
          </p:cNvSpPr>
          <p:nvPr/>
        </p:nvSpPr>
        <p:spPr>
          <a:xfrm>
            <a:off x="5257800" y="3581400"/>
            <a:ext cx="3505200" cy="502920"/>
          </a:xfrm>
          <a:prstGeom prst="rect">
            <a:avLst/>
          </a:prstGeom>
        </p:spPr>
        <p:txBody>
          <a:bodyPr vert="horz">
            <a:normAutofit lnSpcReduction="10000"/>
          </a:bodyPr>
          <a:lstStyle/>
          <a:p>
            <a:pPr marL="0" marR="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Caravaggio</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0" name="Straight Arrow Connector 9"/>
          <p:cNvCxnSpPr/>
          <p:nvPr/>
        </p:nvCxnSpPr>
        <p:spPr>
          <a:xfrm flipV="1">
            <a:off x="2286000" y="2667000"/>
            <a:ext cx="1168400" cy="7620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105400" y="4343400"/>
            <a:ext cx="1168400" cy="7620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6200000" flipV="1">
            <a:off x="5181600" y="2667000"/>
            <a:ext cx="914400" cy="914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flipV="1">
            <a:off x="2286000" y="4267200"/>
            <a:ext cx="914400" cy="914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a:off x="3352800" y="3886200"/>
            <a:ext cx="19812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819400" y="3886200"/>
            <a:ext cx="30480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Movie moment</a:t>
            </a:r>
            <a:endParaRPr lang="en-US" dirty="0"/>
          </a:p>
        </p:txBody>
      </p:sp>
      <p:sp>
        <p:nvSpPr>
          <p:cNvPr id="3" name="Content Placeholder 2"/>
          <p:cNvSpPr>
            <a:spLocks noGrp="1"/>
          </p:cNvSpPr>
          <p:nvPr>
            <p:ph idx="1"/>
          </p:nvPr>
        </p:nvSpPr>
        <p:spPr/>
        <p:txBody>
          <a:bodyPr/>
          <a:lstStyle/>
          <a:p>
            <a:r>
              <a:rPr lang="en-US" dirty="0" smtClean="0"/>
              <a:t>There are a number of differences between the novel and its film adaptation</a:t>
            </a:r>
          </a:p>
          <a:p>
            <a:r>
              <a:rPr lang="en-US" dirty="0" smtClean="0"/>
              <a:t>In my opinion, the largest difference is that the film version preserves this utopian vision of international harmony</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bomb explodes</a:t>
            </a:r>
            <a:endParaRPr lang="en-US" dirty="0"/>
          </a:p>
        </p:txBody>
      </p:sp>
      <p:sp>
        <p:nvSpPr>
          <p:cNvPr id="3" name="Content Placeholder 2"/>
          <p:cNvSpPr>
            <a:spLocks noGrp="1"/>
          </p:cNvSpPr>
          <p:nvPr>
            <p:ph idx="1"/>
          </p:nvPr>
        </p:nvSpPr>
        <p:spPr/>
        <p:txBody>
          <a:bodyPr/>
          <a:lstStyle/>
          <a:p>
            <a:r>
              <a:rPr lang="en-US" dirty="0" smtClean="0"/>
              <a:t>“One bomb.  Then another.  Hiroshima.  Nagasaki”  (Ondaatje 284).</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Kindly turn off</a:t>
            </a:r>
            <a:endParaRPr lang="en-CA" dirty="0"/>
          </a:p>
        </p:txBody>
      </p:sp>
      <p:sp>
        <p:nvSpPr>
          <p:cNvPr id="3" name="Content Placeholder 2"/>
          <p:cNvSpPr>
            <a:spLocks noGrp="1"/>
          </p:cNvSpPr>
          <p:nvPr>
            <p:ph idx="1"/>
          </p:nvPr>
        </p:nvSpPr>
        <p:spPr/>
        <p:txBody>
          <a:bodyPr/>
          <a:lstStyle/>
          <a:p>
            <a:r>
              <a:rPr lang="en-CA" dirty="0" smtClean="0"/>
              <a:t>All cell phones</a:t>
            </a:r>
          </a:p>
          <a:p>
            <a:r>
              <a:rPr lang="en-CA" dirty="0" smtClean="0"/>
              <a:t>The wireless component of any laptop computers</a:t>
            </a:r>
          </a:p>
          <a:p>
            <a:pPr>
              <a:buNone/>
            </a:pP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bomb explodes</a:t>
            </a:r>
            <a:endParaRPr lang="en-US" dirty="0"/>
          </a:p>
        </p:txBody>
      </p:sp>
      <p:sp>
        <p:nvSpPr>
          <p:cNvPr id="3" name="Content Placeholder 2"/>
          <p:cNvSpPr>
            <a:spLocks noGrp="1"/>
          </p:cNvSpPr>
          <p:nvPr>
            <p:ph idx="1"/>
          </p:nvPr>
        </p:nvSpPr>
        <p:spPr/>
        <p:txBody>
          <a:bodyPr/>
          <a:lstStyle/>
          <a:p>
            <a:r>
              <a:rPr lang="en-US" dirty="0" smtClean="0"/>
              <a:t>“Kip. . . . A boy and a girl.”  (Ondaatje 288).</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Postcolonial novel</a:t>
            </a:r>
            <a:endParaRPr lang="en-CA" dirty="0"/>
          </a:p>
        </p:txBody>
      </p:sp>
      <p:sp>
        <p:nvSpPr>
          <p:cNvPr id="3" name="Content Placeholder 2"/>
          <p:cNvSpPr>
            <a:spLocks noGrp="1"/>
          </p:cNvSpPr>
          <p:nvPr>
            <p:ph idx="1"/>
          </p:nvPr>
        </p:nvSpPr>
        <p:spPr/>
        <p:txBody>
          <a:bodyPr/>
          <a:lstStyle/>
          <a:p>
            <a:r>
              <a:rPr lang="en-US" dirty="0" smtClean="0"/>
              <a:t>A novel that directly addresses the after-effects of </a:t>
            </a:r>
            <a:r>
              <a:rPr lang="en-US" dirty="0" err="1" smtClean="0"/>
              <a:t>colonialization</a:t>
            </a:r>
            <a:endParaRPr lang="en-US" dirty="0" smtClean="0"/>
          </a:p>
          <a:p>
            <a:r>
              <a:rPr lang="en-US" dirty="0" smtClean="0"/>
              <a:t>Often from perspective of previously colonized voices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Colonized voices</a:t>
            </a:r>
            <a:endParaRPr lang="en-US" dirty="0"/>
          </a:p>
        </p:txBody>
      </p:sp>
      <p:sp>
        <p:nvSpPr>
          <p:cNvPr id="3" name="Content Placeholder 2"/>
          <p:cNvSpPr>
            <a:spLocks noGrp="1"/>
          </p:cNvSpPr>
          <p:nvPr>
            <p:ph idx="1"/>
          </p:nvPr>
        </p:nvSpPr>
        <p:spPr/>
        <p:txBody>
          <a:bodyPr/>
          <a:lstStyle/>
          <a:p>
            <a:r>
              <a:rPr lang="en-US" dirty="0" smtClean="0"/>
              <a:t>Kip is Indian</a:t>
            </a:r>
          </a:p>
          <a:p>
            <a:r>
              <a:rPr lang="en-US" dirty="0" err="1" smtClean="0"/>
              <a:t>Hana</a:t>
            </a:r>
            <a:r>
              <a:rPr lang="en-US" dirty="0" smtClean="0"/>
              <a:t> and Caravaggio are Canadian</a:t>
            </a:r>
          </a:p>
          <a:p>
            <a:endParaRPr lang="en-US" dirty="0" smtClean="0"/>
          </a:p>
          <a:p>
            <a:r>
              <a:rPr lang="en-US" dirty="0" smtClean="0"/>
              <a:t>The English patient is assumed to be English</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Kip embraces Englishness</a:t>
            </a:r>
            <a:endParaRPr lang="en-US" dirty="0"/>
          </a:p>
        </p:txBody>
      </p:sp>
      <p:sp>
        <p:nvSpPr>
          <p:cNvPr id="3" name="Content Placeholder 2"/>
          <p:cNvSpPr>
            <a:spLocks noGrp="1"/>
          </p:cNvSpPr>
          <p:nvPr>
            <p:ph idx="1"/>
          </p:nvPr>
        </p:nvSpPr>
        <p:spPr/>
        <p:txBody>
          <a:bodyPr/>
          <a:lstStyle/>
          <a:p>
            <a:r>
              <a:rPr lang="en-US" dirty="0" smtClean="0"/>
              <a:t>Joins British military</a:t>
            </a:r>
          </a:p>
          <a:p>
            <a:r>
              <a:rPr lang="en-US" dirty="0" smtClean="0"/>
              <a:t>Considers his job to be important</a:t>
            </a:r>
          </a:p>
          <a:p>
            <a:r>
              <a:rPr lang="en-US" dirty="0" smtClean="0"/>
              <a:t>Loves Lord Suffolk and other English role models</a:t>
            </a:r>
          </a:p>
          <a:p>
            <a:endParaRPr lang="en-US" dirty="0" smtClean="0"/>
          </a:p>
          <a:p>
            <a:r>
              <a:rPr lang="en-US" dirty="0" smtClean="0"/>
              <a:t>Embraces Englishness DESPITE</a:t>
            </a:r>
          </a:p>
          <a:p>
            <a:pPr lvl="1"/>
            <a:r>
              <a:rPr lang="en-US" dirty="0" smtClean="0"/>
              <a:t>Racism from Caucasian people</a:t>
            </a:r>
          </a:p>
          <a:p>
            <a:pPr lvl="1"/>
            <a:r>
              <a:rPr lang="en-US" dirty="0" smtClean="0"/>
              <a:t>India’s current struggle for independence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Kip rejects Englishness</a:t>
            </a:r>
            <a:endParaRPr lang="en-US" dirty="0"/>
          </a:p>
        </p:txBody>
      </p:sp>
      <p:sp>
        <p:nvSpPr>
          <p:cNvPr id="3" name="Content Placeholder 2"/>
          <p:cNvSpPr>
            <a:spLocks noGrp="1"/>
          </p:cNvSpPr>
          <p:nvPr>
            <p:ph idx="1"/>
          </p:nvPr>
        </p:nvSpPr>
        <p:spPr/>
        <p:txBody>
          <a:bodyPr/>
          <a:lstStyle/>
          <a:p>
            <a:r>
              <a:rPr lang="en-US" dirty="0" smtClean="0"/>
              <a:t>“There’s a painting . . . David” (Ondaatje 116)</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i="1" dirty="0" smtClean="0"/>
              <a:t>David with the Head of Goliath</a:t>
            </a:r>
            <a:endParaRPr lang="en-CA" i="1" dirty="0"/>
          </a:p>
        </p:txBody>
      </p:sp>
      <p:sp>
        <p:nvSpPr>
          <p:cNvPr id="5" name="Footer Placeholder 4"/>
          <p:cNvSpPr>
            <a:spLocks noGrp="1"/>
          </p:cNvSpPr>
          <p:nvPr>
            <p:ph type="ftr" sz="quarter" idx="11"/>
          </p:nvPr>
        </p:nvSpPr>
        <p:spPr>
          <a:xfrm>
            <a:off x="457200" y="6356350"/>
            <a:ext cx="8229600" cy="365125"/>
          </a:xfrm>
        </p:spPr>
        <p:txBody>
          <a:bodyPr/>
          <a:lstStyle/>
          <a:p>
            <a:pPr algn="ctr"/>
            <a:r>
              <a:rPr lang="en-CA" dirty="0" smtClean="0"/>
              <a:t>Image from </a:t>
            </a:r>
            <a:r>
              <a:rPr lang="en-CA" i="1" dirty="0" smtClean="0"/>
              <a:t>Wikipedia</a:t>
            </a:r>
            <a:r>
              <a:rPr lang="en-CA" dirty="0" smtClean="0"/>
              <a:t>: </a:t>
            </a:r>
            <a:r>
              <a:rPr lang="en-CA" dirty="0" smtClean="0">
                <a:hlinkClick r:id="rId3"/>
              </a:rPr>
              <a:t>http://en.wikipedia.org/wiki/File:Caravaggio_-_</a:t>
            </a:r>
            <a:r>
              <a:rPr lang="en-CA" dirty="0" smtClean="0">
                <a:hlinkClick r:id="rId3"/>
              </a:rPr>
              <a:t>David_con_la_testa_di_Golia.jpg</a:t>
            </a:r>
            <a:r>
              <a:rPr lang="en-CA" dirty="0" smtClean="0"/>
              <a:t> </a:t>
            </a:r>
            <a:endParaRPr lang="en-CA" dirty="0"/>
          </a:p>
        </p:txBody>
      </p:sp>
      <p:pic>
        <p:nvPicPr>
          <p:cNvPr id="3" name="Picture 2"/>
          <p:cNvPicPr>
            <a:picLocks noChangeAspect="1" noChangeArrowheads="1"/>
          </p:cNvPicPr>
          <p:nvPr/>
        </p:nvPicPr>
        <p:blipFill>
          <a:blip r:embed="rId4" cstate="print"/>
          <a:srcRect/>
          <a:stretch>
            <a:fillRect/>
          </a:stretch>
        </p:blipFill>
        <p:spPr bwMode="auto">
          <a:xfrm>
            <a:off x="2514600" y="1752599"/>
            <a:ext cx="3657600" cy="46593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Revision</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Most of your grade in the course is still under your control</a:t>
            </a:r>
            <a:endParaRPr lang="en-US" dirty="0"/>
          </a:p>
        </p:txBody>
      </p:sp>
      <p:sp>
        <p:nvSpPr>
          <p:cNvPr id="3" name="Content Placeholder 2"/>
          <p:cNvSpPr>
            <a:spLocks noGrp="1"/>
          </p:cNvSpPr>
          <p:nvPr>
            <p:ph idx="1"/>
          </p:nvPr>
        </p:nvSpPr>
        <p:spPr/>
        <p:txBody>
          <a:bodyPr/>
          <a:lstStyle/>
          <a:p>
            <a:r>
              <a:rPr lang="en-US" dirty="0" smtClean="0"/>
              <a:t>Outline:  10</a:t>
            </a:r>
            <a:r>
              <a:rPr lang="en-US" dirty="0" smtClean="0"/>
              <a:t>%</a:t>
            </a:r>
          </a:p>
          <a:p>
            <a:r>
              <a:rPr lang="en-US" dirty="0" smtClean="0"/>
              <a:t>Exam #3:  10</a:t>
            </a:r>
            <a:r>
              <a:rPr lang="en-US" dirty="0" smtClean="0"/>
              <a:t>%</a:t>
            </a:r>
            <a:endParaRPr lang="en-US" dirty="0" smtClean="0"/>
          </a:p>
          <a:p>
            <a:r>
              <a:rPr lang="en-US" dirty="0" smtClean="0"/>
              <a:t>Final Draft:  35</a:t>
            </a:r>
            <a:r>
              <a:rPr lang="en-US" dirty="0" smtClean="0"/>
              <a:t>%</a:t>
            </a:r>
          </a:p>
          <a:p>
            <a:r>
              <a:rPr lang="en-US" dirty="0" smtClean="0"/>
              <a:t>Exam </a:t>
            </a:r>
            <a:r>
              <a:rPr lang="en-US" dirty="0" smtClean="0"/>
              <a:t>#4:  10%</a:t>
            </a:r>
          </a:p>
          <a:p>
            <a:endParaRPr lang="en-US" dirty="0" smtClean="0"/>
          </a:p>
          <a:p>
            <a:r>
              <a:rPr lang="en-US" dirty="0" smtClean="0"/>
              <a:t>Total:  </a:t>
            </a:r>
            <a:r>
              <a:rPr lang="en-US" dirty="0" smtClean="0"/>
              <a:t>65</a:t>
            </a:r>
            <a:r>
              <a:rPr lang="en-US" dirty="0" smtClean="0"/>
              <a:t>% of grade is still unassigned</a:t>
            </a:r>
          </a:p>
          <a:p>
            <a:r>
              <a:rPr lang="en-US" dirty="0" smtClean="0"/>
              <a:t>You still have the means to radically change your grade in ENGL 101W</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a:t>
            </a:r>
            <a:endParaRPr lang="en-US" dirty="0"/>
          </a:p>
        </p:txBody>
      </p:sp>
      <p:sp>
        <p:nvSpPr>
          <p:cNvPr id="3" name="Content Placeholder 2"/>
          <p:cNvSpPr>
            <a:spLocks noGrp="1"/>
          </p:cNvSpPr>
          <p:nvPr>
            <p:ph idx="1"/>
          </p:nvPr>
        </p:nvSpPr>
        <p:spPr/>
        <p:txBody>
          <a:bodyPr/>
          <a:lstStyle/>
          <a:p>
            <a:r>
              <a:rPr lang="en-US" dirty="0" smtClean="0"/>
              <a:t>Essays aren’t made of ideas; they’re made of WORDS.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“The </a:t>
            </a:r>
            <a:r>
              <a:rPr lang="en-US" dirty="0" smtClean="0"/>
              <a:t>Maker’s Eye: Revising Your </a:t>
            </a:r>
            <a:r>
              <a:rPr lang="en-US" smtClean="0"/>
              <a:t>Own </a:t>
            </a:r>
            <a:r>
              <a:rPr lang="en-US" smtClean="0"/>
              <a:t>Manuscripts”</a:t>
            </a:r>
            <a:endParaRPr lang="en-CA" dirty="0"/>
          </a:p>
        </p:txBody>
      </p:sp>
      <p:sp>
        <p:nvSpPr>
          <p:cNvPr id="3" name="Content Placeholder 2"/>
          <p:cNvSpPr>
            <a:spLocks noGrp="1"/>
          </p:cNvSpPr>
          <p:nvPr>
            <p:ph idx="1"/>
          </p:nvPr>
        </p:nvSpPr>
        <p:spPr/>
        <p:txBody>
          <a:bodyPr/>
          <a:lstStyle/>
          <a:p>
            <a:r>
              <a:rPr lang="en-US" dirty="0" smtClean="0"/>
              <a:t>Essay by Donald M. Murray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for Exam</a:t>
            </a:r>
            <a:endParaRPr lang="en-US" dirty="0"/>
          </a:p>
        </p:txBody>
      </p:sp>
      <p:sp>
        <p:nvSpPr>
          <p:cNvPr id="3" name="Content Placeholder 2"/>
          <p:cNvSpPr>
            <a:spLocks noGrp="1"/>
          </p:cNvSpPr>
          <p:nvPr>
            <p:ph idx="1"/>
          </p:nvPr>
        </p:nvSpPr>
        <p:spPr/>
        <p:txBody>
          <a:bodyPr/>
          <a:lstStyle/>
          <a:p>
            <a:r>
              <a:rPr lang="en-US" dirty="0" smtClean="0"/>
              <a:t>Exam is scheduled on Mon, July </a:t>
            </a:r>
            <a:r>
              <a:rPr lang="en-US" dirty="0" smtClean="0"/>
              <a:t>25</a:t>
            </a:r>
            <a:r>
              <a:rPr lang="en-US" baseline="30000" dirty="0" smtClean="0"/>
              <a:t>th</a:t>
            </a:r>
            <a:r>
              <a:rPr lang="en-US" dirty="0" smtClean="0"/>
              <a:t>, 12:30 to 1:30 p.m.</a:t>
            </a:r>
          </a:p>
          <a:p>
            <a:pPr lvl="1"/>
            <a:r>
              <a:rPr lang="en-CA" dirty="0" smtClean="0"/>
              <a:t>If your tutorial is </a:t>
            </a:r>
            <a:r>
              <a:rPr lang="en-CA" b="1" dirty="0" smtClean="0"/>
              <a:t>D904</a:t>
            </a:r>
            <a:r>
              <a:rPr lang="en-CA" dirty="0" smtClean="0"/>
              <a:t>, </a:t>
            </a:r>
            <a:r>
              <a:rPr lang="en-CA" dirty="0" smtClean="0"/>
              <a:t>you will take your exam in </a:t>
            </a:r>
            <a:r>
              <a:rPr lang="en-CA" dirty="0" smtClean="0"/>
              <a:t>SUR 5320</a:t>
            </a:r>
            <a:endParaRPr lang="en-US" dirty="0" smtClean="0"/>
          </a:p>
          <a:p>
            <a:pPr lvl="1"/>
            <a:r>
              <a:rPr lang="en-US" dirty="0" smtClean="0"/>
              <a:t>If you have any other tutorial, you will take your exam in SUR 5280</a:t>
            </a:r>
          </a:p>
          <a:p>
            <a:r>
              <a:rPr lang="en-US" dirty="0" smtClean="0"/>
              <a:t>Short lecture about </a:t>
            </a:r>
            <a:r>
              <a:rPr lang="en-US" i="1" dirty="0" smtClean="0"/>
              <a:t>The English Patient</a:t>
            </a:r>
            <a:r>
              <a:rPr lang="en-US" dirty="0" smtClean="0"/>
              <a:t>, 1:50 to 2:20, in SUR 5280</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“The </a:t>
            </a:r>
            <a:r>
              <a:rPr lang="en-US" dirty="0" smtClean="0"/>
              <a:t>Maker’s Eye: Revising Your </a:t>
            </a:r>
            <a:r>
              <a:rPr lang="en-US" smtClean="0"/>
              <a:t>Own </a:t>
            </a:r>
            <a:r>
              <a:rPr lang="en-US" smtClean="0"/>
              <a:t>Manuscripts”</a:t>
            </a:r>
            <a:endParaRPr lang="en-US" dirty="0"/>
          </a:p>
        </p:txBody>
      </p:sp>
      <p:sp>
        <p:nvSpPr>
          <p:cNvPr id="3" name="Content Placeholder 2"/>
          <p:cNvSpPr>
            <a:spLocks noGrp="1"/>
          </p:cNvSpPr>
          <p:nvPr>
            <p:ph idx="1"/>
          </p:nvPr>
        </p:nvSpPr>
        <p:spPr/>
        <p:txBody>
          <a:bodyPr/>
          <a:lstStyle/>
          <a:p>
            <a:r>
              <a:rPr lang="en-US" dirty="0" smtClean="0"/>
              <a:t>Information</a:t>
            </a:r>
            <a:endParaRPr lang="en-CA" dirty="0" smtClean="0"/>
          </a:p>
          <a:p>
            <a:r>
              <a:rPr lang="en-US" dirty="0" smtClean="0"/>
              <a:t>Meaning</a:t>
            </a:r>
            <a:endParaRPr lang="en-CA" dirty="0" smtClean="0"/>
          </a:p>
          <a:p>
            <a:r>
              <a:rPr lang="en-US" dirty="0" smtClean="0"/>
              <a:t>Audience</a:t>
            </a:r>
            <a:endParaRPr lang="en-CA" dirty="0" smtClean="0"/>
          </a:p>
          <a:p>
            <a:r>
              <a:rPr lang="en-US" dirty="0" smtClean="0"/>
              <a:t>Form</a:t>
            </a:r>
            <a:endParaRPr lang="en-CA" dirty="0" smtClean="0"/>
          </a:p>
          <a:p>
            <a:r>
              <a:rPr lang="en-US" dirty="0" smtClean="0"/>
              <a:t>Structure</a:t>
            </a:r>
            <a:endParaRPr lang="en-CA" dirty="0" smtClean="0"/>
          </a:p>
          <a:p>
            <a:r>
              <a:rPr lang="en-US" dirty="0" smtClean="0"/>
              <a:t>Development</a:t>
            </a:r>
            <a:endParaRPr lang="en-CA" dirty="0" smtClean="0"/>
          </a:p>
          <a:p>
            <a:r>
              <a:rPr lang="en-US" dirty="0" smtClean="0"/>
              <a:t>Dimension</a:t>
            </a:r>
            <a:endParaRPr lang="en-CA" dirty="0" smtClean="0"/>
          </a:p>
          <a:p>
            <a:r>
              <a:rPr lang="en-US" dirty="0" smtClean="0"/>
              <a:t>Voice</a:t>
            </a:r>
            <a:endParaRPr lang="en-CA"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Information</a:t>
            </a:r>
            <a:endParaRPr lang="en-US" dirty="0"/>
          </a:p>
        </p:txBody>
      </p:sp>
      <p:sp>
        <p:nvSpPr>
          <p:cNvPr id="3" name="Content Placeholder 2"/>
          <p:cNvSpPr>
            <a:spLocks noGrp="1"/>
          </p:cNvSpPr>
          <p:nvPr>
            <p:ph idx="1"/>
          </p:nvPr>
        </p:nvSpPr>
        <p:spPr/>
        <p:txBody>
          <a:bodyPr/>
          <a:lstStyle/>
          <a:p>
            <a:r>
              <a:rPr lang="en-US" dirty="0" smtClean="0"/>
              <a:t>Do you have enough information?</a:t>
            </a:r>
          </a:p>
          <a:p>
            <a:r>
              <a:rPr lang="en-US" dirty="0" smtClean="0"/>
              <a:t>Do you need to reread parts of the novel?</a:t>
            </a:r>
          </a:p>
          <a:p>
            <a:r>
              <a:rPr lang="en-US" dirty="0" smtClean="0"/>
              <a:t>Do you need to find more relevant passages from novel?</a:t>
            </a:r>
          </a:p>
          <a:p>
            <a:r>
              <a:rPr lang="en-US" dirty="0" smtClean="0"/>
              <a:t>Do you need to complete some external research? (Be sure to cite!)</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US" dirty="0"/>
          </a:p>
        </p:txBody>
      </p:sp>
      <p:sp>
        <p:nvSpPr>
          <p:cNvPr id="3" name="Content Placeholder 2"/>
          <p:cNvSpPr>
            <a:spLocks noGrp="1"/>
          </p:cNvSpPr>
          <p:nvPr>
            <p:ph idx="1"/>
          </p:nvPr>
        </p:nvSpPr>
        <p:spPr/>
        <p:txBody>
          <a:bodyPr/>
          <a:lstStyle/>
          <a:p>
            <a:r>
              <a:rPr lang="en-US" dirty="0" smtClean="0"/>
              <a:t>Do you have a debatable thesis statement?</a:t>
            </a:r>
          </a:p>
          <a:p>
            <a:r>
              <a:rPr lang="en-US" dirty="0" smtClean="0"/>
              <a:t>Are you analyzing the implications of your thesis?</a:t>
            </a:r>
          </a:p>
          <a:p>
            <a:r>
              <a:rPr lang="en-US" dirty="0" smtClean="0"/>
              <a:t>Do you need to perform more Close Reading on passages?</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Audience</a:t>
            </a:r>
            <a:endParaRPr lang="en-US" dirty="0"/>
          </a:p>
        </p:txBody>
      </p:sp>
      <p:sp>
        <p:nvSpPr>
          <p:cNvPr id="3" name="Content Placeholder 2"/>
          <p:cNvSpPr>
            <a:spLocks noGrp="1"/>
          </p:cNvSpPr>
          <p:nvPr>
            <p:ph idx="1"/>
          </p:nvPr>
        </p:nvSpPr>
        <p:spPr/>
        <p:txBody>
          <a:bodyPr/>
          <a:lstStyle/>
          <a:p>
            <a:r>
              <a:rPr lang="en-US" dirty="0" smtClean="0"/>
              <a:t>Are you writing for the appropriate audience?</a:t>
            </a:r>
          </a:p>
          <a:p>
            <a:r>
              <a:rPr lang="en-US" dirty="0" smtClean="0"/>
              <a:t>Are you writing for someone who has already read the book?</a:t>
            </a:r>
          </a:p>
          <a:p>
            <a:r>
              <a:rPr lang="en-US" dirty="0" smtClean="0"/>
              <a:t>Are you writing for an audience of literary scholars?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a:r>
            <a:endParaRPr lang="en-US" dirty="0"/>
          </a:p>
        </p:txBody>
      </p:sp>
      <p:sp>
        <p:nvSpPr>
          <p:cNvPr id="3" name="Content Placeholder 2"/>
          <p:cNvSpPr>
            <a:spLocks noGrp="1"/>
          </p:cNvSpPr>
          <p:nvPr>
            <p:ph idx="1"/>
          </p:nvPr>
        </p:nvSpPr>
        <p:spPr/>
        <p:txBody>
          <a:bodyPr/>
          <a:lstStyle/>
          <a:p>
            <a:r>
              <a:rPr lang="en-US" dirty="0" smtClean="0"/>
              <a:t>Are you comfortable with the form of a university-level literature essay?</a:t>
            </a:r>
          </a:p>
          <a:p>
            <a:r>
              <a:rPr lang="en-US" dirty="0" smtClean="0"/>
              <a:t>Are you fulfilling the expectations for the introduction?</a:t>
            </a:r>
          </a:p>
          <a:p>
            <a:r>
              <a:rPr lang="en-US" dirty="0" smtClean="0"/>
              <a:t>Are you fulfilling the expectations for the body paragraphs?</a:t>
            </a:r>
          </a:p>
          <a:p>
            <a:r>
              <a:rPr lang="en-US" dirty="0" smtClean="0"/>
              <a:t>Are you fulfilling the expectations for the conclusion?</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dirty="0" smtClean="0"/>
              <a:t>Is your essay structured in the best way possible?</a:t>
            </a:r>
          </a:p>
          <a:p>
            <a:r>
              <a:rPr lang="en-US" dirty="0" smtClean="0"/>
              <a:t>Would a different structure be better?</a:t>
            </a:r>
          </a:p>
          <a:p>
            <a:r>
              <a:rPr lang="en-US" dirty="0" smtClean="0"/>
              <a:t>Should some parts be reordered?</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t>
            </a:r>
            <a:endParaRPr lang="en-US" dirty="0"/>
          </a:p>
        </p:txBody>
      </p:sp>
      <p:sp>
        <p:nvSpPr>
          <p:cNvPr id="3" name="Content Placeholder 2"/>
          <p:cNvSpPr>
            <a:spLocks noGrp="1"/>
          </p:cNvSpPr>
          <p:nvPr>
            <p:ph idx="1"/>
          </p:nvPr>
        </p:nvSpPr>
        <p:spPr/>
        <p:txBody>
          <a:bodyPr/>
          <a:lstStyle/>
          <a:p>
            <a:r>
              <a:rPr lang="en-US" dirty="0" smtClean="0"/>
              <a:t>Are there any sections that should be developed further?  </a:t>
            </a:r>
          </a:p>
          <a:p>
            <a:r>
              <a:rPr lang="en-US" dirty="0" smtClean="0"/>
              <a:t>Are there any parts that should be cut back, with fewer details given?</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Dimension</a:t>
            </a:r>
            <a:endParaRPr lang="en-US" dirty="0"/>
          </a:p>
        </p:txBody>
      </p:sp>
      <p:sp>
        <p:nvSpPr>
          <p:cNvPr id="3" name="Content Placeholder 2"/>
          <p:cNvSpPr>
            <a:spLocks noGrp="1"/>
          </p:cNvSpPr>
          <p:nvPr>
            <p:ph idx="1"/>
          </p:nvPr>
        </p:nvSpPr>
        <p:spPr/>
        <p:txBody>
          <a:bodyPr/>
          <a:lstStyle/>
          <a:p>
            <a:r>
              <a:rPr lang="en-US" dirty="0" smtClean="0"/>
              <a:t>Are the different ideas in balance with each other?</a:t>
            </a:r>
          </a:p>
          <a:p>
            <a:r>
              <a:rPr lang="en-US" dirty="0" smtClean="0"/>
              <a:t>Are the different paragraphs in balance with each other?</a:t>
            </a:r>
          </a:p>
          <a:p>
            <a:r>
              <a:rPr lang="en-US" dirty="0" smtClean="0"/>
              <a:t>Are the citations in balance with the original interpretations?</a:t>
            </a:r>
          </a:p>
          <a:p>
            <a:r>
              <a:rPr lang="en-US" dirty="0" smtClean="0"/>
              <a:t>Are the paragraphs strong?  Are they unified and coherent?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a:t>
            </a:r>
            <a:endParaRPr lang="en-US" dirty="0"/>
          </a:p>
        </p:txBody>
      </p:sp>
      <p:sp>
        <p:nvSpPr>
          <p:cNvPr id="3" name="Content Placeholder 2"/>
          <p:cNvSpPr>
            <a:spLocks noGrp="1"/>
          </p:cNvSpPr>
          <p:nvPr>
            <p:ph idx="1"/>
          </p:nvPr>
        </p:nvSpPr>
        <p:spPr/>
        <p:txBody>
          <a:bodyPr/>
          <a:lstStyle/>
          <a:p>
            <a:r>
              <a:rPr lang="en-US" dirty="0" smtClean="0"/>
              <a:t>Are you writing in a formal voice?</a:t>
            </a:r>
          </a:p>
          <a:p>
            <a:r>
              <a:rPr lang="en-US" dirty="0" smtClean="0"/>
              <a:t>Have you addressed Lower Order Concerns?</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Outline</a:t>
            </a:r>
            <a:endParaRPr lang="en-US" b="1"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 of lecture</a:t>
            </a:r>
            <a:endParaRPr lang="en-CA" dirty="0"/>
          </a:p>
        </p:txBody>
      </p:sp>
      <p:sp>
        <p:nvSpPr>
          <p:cNvPr id="3" name="Content Placeholder 2"/>
          <p:cNvSpPr>
            <a:spLocks noGrp="1"/>
          </p:cNvSpPr>
          <p:nvPr>
            <p:ph idx="1"/>
          </p:nvPr>
        </p:nvSpPr>
        <p:spPr/>
        <p:txBody>
          <a:bodyPr/>
          <a:lstStyle/>
          <a:p>
            <a:r>
              <a:rPr lang="en-CA" dirty="0" smtClean="0"/>
              <a:t>Nations and names</a:t>
            </a:r>
          </a:p>
          <a:p>
            <a:r>
              <a:rPr lang="en-CA" dirty="0" err="1" smtClean="0"/>
              <a:t>Postcolonialism</a:t>
            </a:r>
            <a:endParaRPr lang="en-CA" dirty="0" smtClean="0"/>
          </a:p>
          <a:p>
            <a:r>
              <a:rPr lang="en-CA" dirty="0" smtClean="0"/>
              <a:t>Revision</a:t>
            </a:r>
            <a:endParaRPr lang="en-CA" dirty="0" smtClean="0"/>
          </a:p>
          <a:p>
            <a:r>
              <a:rPr lang="en-CA" dirty="0" smtClean="0"/>
              <a:t>Outline</a:t>
            </a:r>
          </a:p>
          <a:p>
            <a:r>
              <a:rPr lang="en-CA" dirty="0" smtClean="0"/>
              <a:t>Brief Exam Review</a:t>
            </a:r>
          </a:p>
          <a:p>
            <a:endParaRPr lang="en-CA" dirty="0" smtClean="0"/>
          </a:p>
          <a:p>
            <a:endParaRPr lang="en-CA"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for Outline</a:t>
            </a:r>
            <a:endParaRPr lang="en-US" dirty="0"/>
          </a:p>
        </p:txBody>
      </p:sp>
      <p:sp>
        <p:nvSpPr>
          <p:cNvPr id="3" name="Content Placeholder 2"/>
          <p:cNvSpPr>
            <a:spLocks noGrp="1"/>
          </p:cNvSpPr>
          <p:nvPr>
            <p:ph idx="1"/>
          </p:nvPr>
        </p:nvSpPr>
        <p:spPr/>
        <p:txBody>
          <a:bodyPr>
            <a:normAutofit lnSpcReduction="10000"/>
          </a:bodyPr>
          <a:lstStyle/>
          <a:p>
            <a:r>
              <a:rPr lang="en-CA" sz="2800" dirty="0" smtClean="0"/>
              <a:t>Thesis Statement: ___________________________</a:t>
            </a:r>
            <a:br>
              <a:rPr lang="en-CA" sz="2800" dirty="0" smtClean="0"/>
            </a:br>
            <a:r>
              <a:rPr lang="en-CA" sz="2800" dirty="0" smtClean="0"/>
              <a:t>___________________________________________</a:t>
            </a:r>
          </a:p>
          <a:p>
            <a:pPr lvl="1"/>
            <a:r>
              <a:rPr lang="en-CA" dirty="0" smtClean="0"/>
              <a:t>Topic Sentence for Paragraph #1: ____________________</a:t>
            </a:r>
            <a:br>
              <a:rPr lang="en-CA" dirty="0" smtClean="0"/>
            </a:br>
            <a:r>
              <a:rPr lang="en-CA" dirty="0" smtClean="0"/>
              <a:t>________________________________________________</a:t>
            </a:r>
          </a:p>
          <a:p>
            <a:pPr lvl="2"/>
            <a:r>
              <a:rPr lang="en-CA" dirty="0" smtClean="0"/>
              <a:t>Supporting evidence: _________________________________</a:t>
            </a:r>
            <a:endParaRPr lang="en-CA" sz="2500" dirty="0" smtClean="0"/>
          </a:p>
          <a:p>
            <a:pPr lvl="2"/>
            <a:r>
              <a:rPr lang="en-CA" dirty="0" smtClean="0"/>
              <a:t>Supporting evidence: __________________________________</a:t>
            </a:r>
          </a:p>
          <a:p>
            <a:pPr lvl="1"/>
            <a:r>
              <a:rPr lang="en-CA" dirty="0" smtClean="0"/>
              <a:t>Topic Sentence for Paragraph #2: ___________________</a:t>
            </a:r>
            <a:br>
              <a:rPr lang="en-CA" dirty="0" smtClean="0"/>
            </a:br>
            <a:r>
              <a:rPr lang="en-CA" dirty="0" smtClean="0"/>
              <a:t>________________________________________________</a:t>
            </a:r>
          </a:p>
          <a:p>
            <a:pPr lvl="2"/>
            <a:r>
              <a:rPr lang="en-CA" dirty="0" smtClean="0"/>
              <a:t>Supporting evidence: _________________________________</a:t>
            </a:r>
          </a:p>
          <a:p>
            <a:pPr lvl="2"/>
            <a:r>
              <a:rPr lang="en-CA" dirty="0" smtClean="0"/>
              <a:t>Supporting evidence: _________________________________</a:t>
            </a:r>
          </a:p>
          <a:p>
            <a:pPr lvl="1"/>
            <a:r>
              <a:rPr lang="en-CA" dirty="0" smtClean="0"/>
              <a:t>Topic Sentence for . . . repeat for remaining paragraphs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Visualization of Outline</a:t>
            </a:r>
            <a:endParaRPr lang="en-US" dirty="0"/>
          </a:p>
        </p:txBody>
      </p:sp>
      <p:sp>
        <p:nvSpPr>
          <p:cNvPr id="5" name="TextBox 4"/>
          <p:cNvSpPr txBox="1"/>
          <p:nvPr/>
        </p:nvSpPr>
        <p:spPr>
          <a:xfrm>
            <a:off x="2667000" y="1981200"/>
            <a:ext cx="3581400" cy="707886"/>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4000" dirty="0" smtClean="0"/>
              <a:t>Thesis</a:t>
            </a:r>
            <a:endParaRPr lang="en-US" sz="4000" dirty="0"/>
          </a:p>
        </p:txBody>
      </p:sp>
      <p:sp>
        <p:nvSpPr>
          <p:cNvPr id="6" name="TextBox 5"/>
          <p:cNvSpPr txBox="1"/>
          <p:nvPr/>
        </p:nvSpPr>
        <p:spPr>
          <a:xfrm>
            <a:off x="228600" y="3276600"/>
            <a:ext cx="2743200"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00" dirty="0" smtClean="0"/>
              <a:t>Topic sentence for Paragraph #1</a:t>
            </a:r>
            <a:endParaRPr lang="en-US" sz="2800" dirty="0"/>
          </a:p>
        </p:txBody>
      </p:sp>
      <p:cxnSp>
        <p:nvCxnSpPr>
          <p:cNvPr id="10" name="Straight Arrow Connector 9"/>
          <p:cNvCxnSpPr/>
          <p:nvPr/>
        </p:nvCxnSpPr>
        <p:spPr>
          <a:xfrm rot="10800000" flipV="1">
            <a:off x="1676400" y="2895600"/>
            <a:ext cx="1143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4229100" y="30099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172200" y="2895600"/>
            <a:ext cx="1143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28600" y="4953000"/>
            <a:ext cx="2743200" cy="1015663"/>
          </a:xfrm>
          <a:prstGeom prst="rect">
            <a:avLst/>
          </a:prstGeom>
        </p:spPr>
        <p:style>
          <a:lnRef idx="1">
            <a:schemeClr val="accent2"/>
          </a:lnRef>
          <a:fillRef idx="1001">
            <a:schemeClr val="lt2"/>
          </a:fillRef>
          <a:effectRef idx="1">
            <a:schemeClr val="accent2"/>
          </a:effectRef>
          <a:fontRef idx="minor">
            <a:schemeClr val="dk1"/>
          </a:fontRef>
        </p:style>
        <p:txBody>
          <a:bodyPr wrap="square" rtlCol="0">
            <a:spAutoFit/>
          </a:bodyPr>
          <a:lstStyle/>
          <a:p>
            <a:pPr>
              <a:buFontTx/>
              <a:buChar char="-"/>
            </a:pPr>
            <a:r>
              <a:rPr lang="en-US" sz="2000" dirty="0" smtClean="0"/>
              <a:t>Supporting evidence</a:t>
            </a:r>
          </a:p>
          <a:p>
            <a:pPr>
              <a:buFontTx/>
              <a:buChar char="-"/>
            </a:pPr>
            <a:r>
              <a:rPr lang="en-US" sz="2000" dirty="0" smtClean="0"/>
              <a:t>Supporting evidence</a:t>
            </a:r>
          </a:p>
          <a:p>
            <a:pPr>
              <a:buFontTx/>
              <a:buChar char="-"/>
            </a:pPr>
            <a:r>
              <a:rPr lang="en-US" sz="2000" dirty="0" smtClean="0"/>
              <a:t>Supporting evidence</a:t>
            </a:r>
          </a:p>
        </p:txBody>
      </p:sp>
      <p:sp>
        <p:nvSpPr>
          <p:cNvPr id="17" name="TextBox 16"/>
          <p:cNvSpPr txBox="1"/>
          <p:nvPr/>
        </p:nvSpPr>
        <p:spPr>
          <a:xfrm>
            <a:off x="3200400" y="3276600"/>
            <a:ext cx="2743200"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00" dirty="0" smtClean="0"/>
              <a:t>Topic sentence for Paragraph #2</a:t>
            </a:r>
            <a:endParaRPr lang="en-US" sz="2800" dirty="0"/>
          </a:p>
        </p:txBody>
      </p:sp>
      <p:sp>
        <p:nvSpPr>
          <p:cNvPr id="18" name="TextBox 17"/>
          <p:cNvSpPr txBox="1"/>
          <p:nvPr/>
        </p:nvSpPr>
        <p:spPr>
          <a:xfrm>
            <a:off x="6172200" y="3276600"/>
            <a:ext cx="2743200"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800" dirty="0" smtClean="0"/>
              <a:t>Topic sentence for Paragraph #3</a:t>
            </a:r>
            <a:endParaRPr lang="en-US" sz="2800" dirty="0"/>
          </a:p>
        </p:txBody>
      </p:sp>
      <p:sp>
        <p:nvSpPr>
          <p:cNvPr id="19" name="TextBox 18"/>
          <p:cNvSpPr txBox="1"/>
          <p:nvPr/>
        </p:nvSpPr>
        <p:spPr>
          <a:xfrm>
            <a:off x="3200400" y="4953000"/>
            <a:ext cx="2743200" cy="1015663"/>
          </a:xfrm>
          <a:prstGeom prst="rect">
            <a:avLst/>
          </a:prstGeom>
        </p:spPr>
        <p:style>
          <a:lnRef idx="1">
            <a:schemeClr val="accent2"/>
          </a:lnRef>
          <a:fillRef idx="1001">
            <a:schemeClr val="lt2"/>
          </a:fillRef>
          <a:effectRef idx="1">
            <a:schemeClr val="accent2"/>
          </a:effectRef>
          <a:fontRef idx="minor">
            <a:schemeClr val="dk1"/>
          </a:fontRef>
        </p:style>
        <p:txBody>
          <a:bodyPr wrap="square" rtlCol="0">
            <a:spAutoFit/>
          </a:bodyPr>
          <a:lstStyle/>
          <a:p>
            <a:pPr>
              <a:buFontTx/>
              <a:buChar char="-"/>
            </a:pPr>
            <a:r>
              <a:rPr lang="en-US" sz="2000" dirty="0" smtClean="0"/>
              <a:t>Supporting evidence</a:t>
            </a:r>
          </a:p>
          <a:p>
            <a:pPr>
              <a:buFontTx/>
              <a:buChar char="-"/>
            </a:pPr>
            <a:r>
              <a:rPr lang="en-US" sz="2000" dirty="0" smtClean="0"/>
              <a:t>Supporting evidence</a:t>
            </a:r>
          </a:p>
          <a:p>
            <a:pPr>
              <a:buFontTx/>
              <a:buChar char="-"/>
            </a:pPr>
            <a:r>
              <a:rPr lang="en-US" sz="2000" dirty="0" smtClean="0"/>
              <a:t>Supporting evidence</a:t>
            </a:r>
          </a:p>
        </p:txBody>
      </p:sp>
      <p:sp>
        <p:nvSpPr>
          <p:cNvPr id="20" name="TextBox 19"/>
          <p:cNvSpPr txBox="1"/>
          <p:nvPr/>
        </p:nvSpPr>
        <p:spPr>
          <a:xfrm>
            <a:off x="6172200" y="4953000"/>
            <a:ext cx="2743200" cy="1015663"/>
          </a:xfrm>
          <a:prstGeom prst="rect">
            <a:avLst/>
          </a:prstGeom>
        </p:spPr>
        <p:style>
          <a:lnRef idx="1">
            <a:schemeClr val="accent2"/>
          </a:lnRef>
          <a:fillRef idx="1001">
            <a:schemeClr val="lt2"/>
          </a:fillRef>
          <a:effectRef idx="1">
            <a:schemeClr val="accent2"/>
          </a:effectRef>
          <a:fontRef idx="minor">
            <a:schemeClr val="dk1"/>
          </a:fontRef>
        </p:style>
        <p:txBody>
          <a:bodyPr wrap="square" rtlCol="0">
            <a:spAutoFit/>
          </a:bodyPr>
          <a:lstStyle/>
          <a:p>
            <a:pPr>
              <a:buFontTx/>
              <a:buChar char="-"/>
            </a:pPr>
            <a:r>
              <a:rPr lang="en-US" sz="2000" dirty="0" smtClean="0"/>
              <a:t>Supporting evidence</a:t>
            </a:r>
          </a:p>
          <a:p>
            <a:pPr>
              <a:buFontTx/>
              <a:buChar char="-"/>
            </a:pPr>
            <a:r>
              <a:rPr lang="en-US" sz="2000" dirty="0" smtClean="0"/>
              <a:t>Supporting evidence</a:t>
            </a:r>
          </a:p>
          <a:p>
            <a:pPr>
              <a:buFontTx/>
              <a:buChar char="-"/>
            </a:pPr>
            <a:r>
              <a:rPr lang="en-US" sz="2000" dirty="0" smtClean="0"/>
              <a:t>Supporting evidence</a:t>
            </a:r>
          </a:p>
        </p:txBody>
      </p:sp>
      <p:cxnSp>
        <p:nvCxnSpPr>
          <p:cNvPr id="26" name="Straight Arrow Connector 25"/>
          <p:cNvCxnSpPr/>
          <p:nvPr/>
        </p:nvCxnSpPr>
        <p:spPr>
          <a:xfrm rot="5400000">
            <a:off x="1410494" y="4610100"/>
            <a:ext cx="3802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a:off x="7354094" y="4609306"/>
            <a:ext cx="3802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5400000">
            <a:off x="4229894" y="4609306"/>
            <a:ext cx="3802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 of Outline</a:t>
            </a:r>
            <a:endParaRPr lang="en-US" dirty="0"/>
          </a:p>
        </p:txBody>
      </p:sp>
      <p:sp>
        <p:nvSpPr>
          <p:cNvPr id="3" name="Content Placeholder 2"/>
          <p:cNvSpPr>
            <a:spLocks noGrp="1"/>
          </p:cNvSpPr>
          <p:nvPr>
            <p:ph idx="1"/>
          </p:nvPr>
        </p:nvSpPr>
        <p:spPr/>
        <p:txBody>
          <a:bodyPr/>
          <a:lstStyle/>
          <a:p>
            <a:r>
              <a:rPr lang="en-US" dirty="0" smtClean="0"/>
              <a:t>Allows you to see essay as whole</a:t>
            </a:r>
          </a:p>
          <a:p>
            <a:r>
              <a:rPr lang="en-US" dirty="0" smtClean="0"/>
              <a:t>Allows you to focus on HOCs, not LOCs</a:t>
            </a:r>
          </a:p>
          <a:p>
            <a:endParaRPr lang="en-US" dirty="0" smtClean="0"/>
          </a:p>
          <a:p>
            <a:r>
              <a:rPr lang="en-US" dirty="0" smtClean="0"/>
              <a:t>Resources available on </a:t>
            </a:r>
            <a:r>
              <a:rPr lang="en-US" dirty="0" err="1" smtClean="0"/>
              <a:t>WebCT</a:t>
            </a:r>
            <a:endParaRPr lang="en-US"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Format for Outline</a:t>
            </a:r>
            <a:endParaRPr lang="en-CA" dirty="0"/>
          </a:p>
        </p:txBody>
      </p:sp>
      <p:sp>
        <p:nvSpPr>
          <p:cNvPr id="3" name="Content Placeholder 2"/>
          <p:cNvSpPr>
            <a:spLocks noGrp="1"/>
          </p:cNvSpPr>
          <p:nvPr>
            <p:ph idx="1"/>
          </p:nvPr>
        </p:nvSpPr>
        <p:spPr/>
        <p:txBody>
          <a:bodyPr>
            <a:normAutofit lnSpcReduction="10000"/>
          </a:bodyPr>
          <a:lstStyle/>
          <a:p>
            <a:r>
              <a:rPr lang="en-CA" dirty="0" smtClean="0"/>
              <a:t>Several pages, using point form</a:t>
            </a:r>
          </a:p>
          <a:p>
            <a:r>
              <a:rPr lang="en-CA" dirty="0" smtClean="0"/>
              <a:t>Works Cited page, using MLA style</a:t>
            </a:r>
          </a:p>
          <a:p>
            <a:r>
              <a:rPr lang="en-CA" dirty="0" smtClean="0"/>
              <a:t>Optional:  Acknowledgements page</a:t>
            </a:r>
          </a:p>
          <a:p>
            <a:endParaRPr lang="en-CA" dirty="0" smtClean="0"/>
          </a:p>
          <a:p>
            <a:r>
              <a:rPr lang="en-CA" dirty="0" smtClean="0"/>
              <a:t>Will be graded according to rubric</a:t>
            </a:r>
          </a:p>
          <a:p>
            <a:endParaRPr lang="en-CA" dirty="0" smtClean="0"/>
          </a:p>
          <a:p>
            <a:r>
              <a:rPr lang="en-CA" dirty="0" smtClean="0"/>
              <a:t>Due dates are based on your tutorial dates</a:t>
            </a:r>
          </a:p>
          <a:p>
            <a:pPr lvl="1"/>
            <a:r>
              <a:rPr lang="en-US" i="1" dirty="0" smtClean="0"/>
              <a:t>Mon, July 18</a:t>
            </a:r>
            <a:r>
              <a:rPr lang="en-US" i="1" baseline="30000" dirty="0" smtClean="0"/>
              <a:t>th</a:t>
            </a:r>
            <a:r>
              <a:rPr lang="en-US" i="1" dirty="0" smtClean="0"/>
              <a:t> </a:t>
            </a:r>
          </a:p>
          <a:p>
            <a:pPr lvl="1"/>
            <a:r>
              <a:rPr lang="en-US" i="1" dirty="0" smtClean="0"/>
              <a:t>Tue, July 19</a:t>
            </a:r>
            <a:r>
              <a:rPr lang="en-US" i="1" baseline="30000" dirty="0" smtClean="0"/>
              <a:t>th</a:t>
            </a:r>
            <a:r>
              <a:rPr lang="en-US" i="1" dirty="0" smtClean="0"/>
              <a:t> </a:t>
            </a:r>
          </a:p>
          <a:p>
            <a:r>
              <a:rPr lang="en-US" dirty="0" smtClean="0"/>
              <a:t>Also turn in via </a:t>
            </a:r>
            <a:r>
              <a:rPr lang="en-US" dirty="0" err="1" smtClean="0"/>
              <a:t>WebCT</a:t>
            </a:r>
            <a:endParaRPr lang="en-CA" dirty="0" smtClean="0"/>
          </a:p>
          <a:p>
            <a:pPr lvl="1"/>
            <a:endParaRPr lang="en-CA"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smtClean="0"/>
              <a:t>Brief Exam Review</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 is open book and open notes</a:t>
            </a:r>
            <a:endParaRPr lang="en-US" dirty="0"/>
          </a:p>
        </p:txBody>
      </p:sp>
      <p:sp>
        <p:nvSpPr>
          <p:cNvPr id="3" name="Content Placeholder 2"/>
          <p:cNvSpPr>
            <a:spLocks noGrp="1"/>
          </p:cNvSpPr>
          <p:nvPr>
            <p:ph idx="1"/>
          </p:nvPr>
        </p:nvSpPr>
        <p:spPr/>
        <p:txBody>
          <a:bodyPr/>
          <a:lstStyle/>
          <a:p>
            <a:r>
              <a:rPr lang="en-US" dirty="0" smtClean="0"/>
              <a:t>Must bring:</a:t>
            </a:r>
          </a:p>
          <a:p>
            <a:pPr lvl="1"/>
            <a:r>
              <a:rPr lang="en-US" dirty="0" smtClean="0"/>
              <a:t>Pen or pencil</a:t>
            </a:r>
          </a:p>
          <a:p>
            <a:pPr lvl="1"/>
            <a:r>
              <a:rPr lang="en-US" dirty="0" smtClean="0"/>
              <a:t>SFU student ID</a:t>
            </a:r>
          </a:p>
          <a:p>
            <a:r>
              <a:rPr lang="en-US" dirty="0" smtClean="0"/>
              <a:t>Should bring:</a:t>
            </a:r>
          </a:p>
          <a:p>
            <a:pPr lvl="1"/>
            <a:r>
              <a:rPr lang="en-US" dirty="0" smtClean="0"/>
              <a:t>Marked copy of </a:t>
            </a:r>
            <a:r>
              <a:rPr lang="en-US" i="1" dirty="0" smtClean="0"/>
              <a:t>The </a:t>
            </a:r>
            <a:r>
              <a:rPr lang="en-US" i="1" dirty="0" smtClean="0"/>
              <a:t>English Patient</a:t>
            </a:r>
            <a:endParaRPr lang="en-US" dirty="0" smtClean="0"/>
          </a:p>
          <a:p>
            <a:pPr lvl="1"/>
            <a:r>
              <a:rPr lang="en-US" dirty="0" smtClean="0"/>
              <a:t>Notes from lecture</a:t>
            </a:r>
          </a:p>
          <a:p>
            <a:pPr lvl="1"/>
            <a:r>
              <a:rPr lang="en-US" dirty="0" smtClean="0"/>
              <a:t>Close Reading sheet</a:t>
            </a:r>
          </a:p>
          <a:p>
            <a:pPr lvl="1"/>
            <a:r>
              <a:rPr lang="en-US" dirty="0" smtClean="0"/>
              <a:t>Specially prepared notes for exam</a:t>
            </a:r>
          </a:p>
          <a:p>
            <a:pPr lvl="1"/>
            <a:r>
              <a:rPr lang="en-US" dirty="0" smtClean="0"/>
              <a:t>Scrap paper</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 is open book and open notes</a:t>
            </a:r>
            <a:endParaRPr lang="en-US" dirty="0"/>
          </a:p>
        </p:txBody>
      </p:sp>
      <p:sp>
        <p:nvSpPr>
          <p:cNvPr id="3" name="Content Placeholder 2"/>
          <p:cNvSpPr>
            <a:spLocks noGrp="1"/>
          </p:cNvSpPr>
          <p:nvPr>
            <p:ph idx="1"/>
          </p:nvPr>
        </p:nvSpPr>
        <p:spPr/>
        <p:txBody>
          <a:bodyPr/>
          <a:lstStyle/>
          <a:p>
            <a:r>
              <a:rPr lang="en-US" dirty="0" smtClean="0"/>
              <a:t>Might bring:</a:t>
            </a:r>
          </a:p>
          <a:p>
            <a:pPr lvl="1"/>
            <a:r>
              <a:rPr lang="en-US" dirty="0" smtClean="0"/>
              <a:t>Dictionary </a:t>
            </a:r>
          </a:p>
          <a:p>
            <a:pPr lvl="1"/>
            <a:r>
              <a:rPr lang="en-US" dirty="0" smtClean="0"/>
              <a:t>Another book for </a:t>
            </a:r>
            <a:r>
              <a:rPr lang="en-US" dirty="0" smtClean="0"/>
              <a:t>reference (be sure to cite!)</a:t>
            </a:r>
            <a:endParaRPr lang="en-US" dirty="0" smtClean="0"/>
          </a:p>
          <a:p>
            <a:r>
              <a:rPr lang="en-US" dirty="0" smtClean="0"/>
              <a:t>CANNOT bring:</a:t>
            </a:r>
          </a:p>
          <a:p>
            <a:pPr lvl="1"/>
            <a:r>
              <a:rPr lang="en-US" dirty="0" smtClean="0"/>
              <a:t>Anything electronic (e.g., laptop, electronic translator, cell phone)</a:t>
            </a:r>
          </a:p>
          <a:p>
            <a:pPr lvl="1"/>
            <a:r>
              <a:rPr lang="en-US" dirty="0" smtClean="0"/>
              <a:t>Anything potentially noisy or distracting</a:t>
            </a:r>
          </a:p>
          <a:p>
            <a:pPr lvl="1"/>
            <a:r>
              <a:rPr lang="en-US" dirty="0" smtClean="0"/>
              <a:t>Anything to share with classmates</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 Format</a:t>
            </a:r>
            <a:endParaRPr lang="en-US" dirty="0"/>
          </a:p>
        </p:txBody>
      </p:sp>
      <p:sp>
        <p:nvSpPr>
          <p:cNvPr id="3" name="Content Placeholder 2"/>
          <p:cNvSpPr>
            <a:spLocks noGrp="1"/>
          </p:cNvSpPr>
          <p:nvPr>
            <p:ph idx="1"/>
          </p:nvPr>
        </p:nvSpPr>
        <p:spPr/>
        <p:txBody>
          <a:bodyPr/>
          <a:lstStyle/>
          <a:p>
            <a:r>
              <a:rPr lang="en-US" dirty="0" smtClean="0"/>
              <a:t>1 hour long</a:t>
            </a:r>
          </a:p>
          <a:p>
            <a:r>
              <a:rPr lang="en-US" dirty="0" smtClean="0"/>
              <a:t>2 questions, each worth 50%</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Passage analysis</a:t>
            </a:r>
            <a:endParaRPr lang="en-CA" dirty="0"/>
          </a:p>
        </p:txBody>
      </p:sp>
      <p:sp>
        <p:nvSpPr>
          <p:cNvPr id="3" name="Content Placeholder 2"/>
          <p:cNvSpPr>
            <a:spLocks noGrp="1"/>
          </p:cNvSpPr>
          <p:nvPr>
            <p:ph idx="1"/>
          </p:nvPr>
        </p:nvSpPr>
        <p:spPr>
          <a:xfrm>
            <a:off x="457200" y="1935480"/>
            <a:ext cx="8229600" cy="4617720"/>
          </a:xfrm>
        </p:spPr>
        <p:txBody>
          <a:bodyPr>
            <a:normAutofit fontScale="92500"/>
          </a:bodyPr>
          <a:lstStyle/>
          <a:p>
            <a:r>
              <a:rPr lang="en-US" dirty="0" smtClean="0"/>
              <a:t>You will be given a choice of three passages from </a:t>
            </a:r>
            <a:r>
              <a:rPr lang="en-US" i="1" dirty="0" smtClean="0"/>
              <a:t>The </a:t>
            </a:r>
            <a:r>
              <a:rPr lang="en-US" i="1" dirty="0" smtClean="0"/>
              <a:t>English Patient</a:t>
            </a:r>
            <a:r>
              <a:rPr lang="en-US" dirty="0" smtClean="0"/>
              <a:t>.</a:t>
            </a:r>
            <a:endParaRPr lang="en-US" dirty="0" smtClean="0"/>
          </a:p>
          <a:p>
            <a:r>
              <a:rPr lang="en-US" dirty="0" smtClean="0"/>
              <a:t>Choose two.</a:t>
            </a:r>
          </a:p>
          <a:p>
            <a:r>
              <a:rPr lang="en-US" dirty="0" smtClean="0"/>
              <a:t>For each passage you choose, write one or two paragraphs that analyze the internal complexities and ambiguities of the material, offering your own interpretations.</a:t>
            </a:r>
          </a:p>
          <a:p>
            <a:r>
              <a:rPr lang="en-US" dirty="0" smtClean="0"/>
              <a:t>Your analyses will probably discuss the passage’s significance to the entire book.  </a:t>
            </a:r>
          </a:p>
          <a:p>
            <a:r>
              <a:rPr lang="en-US" dirty="0" smtClean="0"/>
              <a:t>Your answer should focus on an analysis of the passage, not merely a description of the passage or a list of observations about it.</a:t>
            </a:r>
            <a:endParaRPr lang="en-CA" dirty="0" smtClean="0"/>
          </a:p>
          <a:p>
            <a:endParaRPr lang="en-CA"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To prepare for exam</a:t>
            </a:r>
            <a:endParaRPr lang="en-CA" dirty="0"/>
          </a:p>
        </p:txBody>
      </p:sp>
      <p:sp>
        <p:nvSpPr>
          <p:cNvPr id="3" name="Content Placeholder 2"/>
          <p:cNvSpPr>
            <a:spLocks noGrp="1"/>
          </p:cNvSpPr>
          <p:nvPr>
            <p:ph idx="1"/>
          </p:nvPr>
        </p:nvSpPr>
        <p:spPr/>
        <p:txBody>
          <a:bodyPr>
            <a:normAutofit/>
          </a:bodyPr>
          <a:lstStyle/>
          <a:p>
            <a:r>
              <a:rPr lang="en-CA" dirty="0" smtClean="0"/>
              <a:t>Practice Close Reading</a:t>
            </a:r>
          </a:p>
          <a:p>
            <a:r>
              <a:rPr lang="en-CA" dirty="0" smtClean="0"/>
              <a:t>Choose passages relevant to themes in lecture</a:t>
            </a:r>
          </a:p>
          <a:p>
            <a:r>
              <a:rPr lang="en-CA" dirty="0" smtClean="0"/>
              <a:t>Bring examples of Close Reading to office hours</a:t>
            </a:r>
          </a:p>
          <a:p>
            <a:pPr>
              <a:buNone/>
            </a:pPr>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Nations and names</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for Exam</a:t>
            </a:r>
            <a:endParaRPr lang="en-US" dirty="0"/>
          </a:p>
        </p:txBody>
      </p:sp>
      <p:sp>
        <p:nvSpPr>
          <p:cNvPr id="3" name="Content Placeholder 2"/>
          <p:cNvSpPr>
            <a:spLocks noGrp="1"/>
          </p:cNvSpPr>
          <p:nvPr>
            <p:ph idx="1"/>
          </p:nvPr>
        </p:nvSpPr>
        <p:spPr/>
        <p:txBody>
          <a:bodyPr/>
          <a:lstStyle/>
          <a:p>
            <a:r>
              <a:rPr lang="en-US" dirty="0" smtClean="0"/>
              <a:t>Exam is scheduled on Mon, July </a:t>
            </a:r>
            <a:r>
              <a:rPr lang="en-US" dirty="0" smtClean="0"/>
              <a:t>25</a:t>
            </a:r>
            <a:r>
              <a:rPr lang="en-US" baseline="30000" dirty="0" smtClean="0"/>
              <a:t>th</a:t>
            </a:r>
            <a:r>
              <a:rPr lang="en-US" dirty="0" smtClean="0"/>
              <a:t>, 12:30 to 1:30 p.m.</a:t>
            </a:r>
          </a:p>
          <a:p>
            <a:pPr lvl="1"/>
            <a:r>
              <a:rPr lang="en-CA" dirty="0" smtClean="0"/>
              <a:t>If your tutorial is </a:t>
            </a:r>
            <a:r>
              <a:rPr lang="en-CA" b="1" dirty="0" smtClean="0"/>
              <a:t>D904</a:t>
            </a:r>
            <a:r>
              <a:rPr lang="en-CA" dirty="0" smtClean="0"/>
              <a:t>, </a:t>
            </a:r>
            <a:r>
              <a:rPr lang="en-CA" dirty="0" smtClean="0"/>
              <a:t>you will take your exam in </a:t>
            </a:r>
            <a:r>
              <a:rPr lang="en-CA" dirty="0" smtClean="0"/>
              <a:t>SUR 5320</a:t>
            </a:r>
            <a:endParaRPr lang="en-US" dirty="0" smtClean="0"/>
          </a:p>
          <a:p>
            <a:pPr lvl="1"/>
            <a:r>
              <a:rPr lang="en-US" dirty="0" smtClean="0"/>
              <a:t>If you have any other tutorial, you will take your exam in SUR 5280</a:t>
            </a:r>
          </a:p>
          <a:p>
            <a:r>
              <a:rPr lang="en-US" dirty="0" smtClean="0"/>
              <a:t>Short lecture about </a:t>
            </a:r>
            <a:r>
              <a:rPr lang="en-US" i="1" dirty="0" smtClean="0"/>
              <a:t>The English Patient</a:t>
            </a:r>
            <a:r>
              <a:rPr lang="en-US" dirty="0" smtClean="0"/>
              <a:t>, 1:50 to 2:20, in SUR 5280</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The Things They Carried</a:t>
            </a:r>
            <a:endParaRPr lang="en-CA" i="1" dirty="0"/>
          </a:p>
        </p:txBody>
      </p:sp>
      <p:sp>
        <p:nvSpPr>
          <p:cNvPr id="3" name="Text Placeholder 2"/>
          <p:cNvSpPr>
            <a:spLocks noGrp="1"/>
          </p:cNvSpPr>
          <p:nvPr>
            <p:ph type="body" idx="1"/>
          </p:nvPr>
        </p:nvSpPr>
        <p:spPr/>
        <p:txBody>
          <a:bodyPr>
            <a:normAutofit lnSpcReduction="10000"/>
          </a:bodyPr>
          <a:lstStyle/>
          <a:p>
            <a:r>
              <a:rPr lang="en-CA" dirty="0" smtClean="0"/>
              <a:t>Read </a:t>
            </a:r>
            <a:r>
              <a:rPr lang="en-US" dirty="0" smtClean="0"/>
              <a:t>until </a:t>
            </a:r>
            <a:r>
              <a:rPr lang="en-US" dirty="0" smtClean="0"/>
              <a:t>page 58 by </a:t>
            </a:r>
            <a:r>
              <a:rPr lang="en-US" dirty="0" smtClean="0"/>
              <a:t>next lecture</a:t>
            </a:r>
          </a:p>
          <a:p>
            <a:endParaRPr lang="en-US" dirty="0" smtClean="0"/>
          </a:p>
          <a:p>
            <a:r>
              <a:rPr lang="en-US" dirty="0" smtClean="0"/>
              <a:t>Good luck with your outline</a:t>
            </a:r>
            <a:r>
              <a:rPr lang="en-US" dirty="0" smtClean="0"/>
              <a:t>!</a:t>
            </a:r>
          </a:p>
          <a:p>
            <a:r>
              <a:rPr lang="en-US" dirty="0" smtClean="0"/>
              <a:t>Good luck with Exam #3!</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The English patient desires to be free of nations and names</a:t>
            </a:r>
            <a:endParaRPr lang="en-CA" dirty="0"/>
          </a:p>
        </p:txBody>
      </p:sp>
      <p:sp>
        <p:nvSpPr>
          <p:cNvPr id="3" name="Content Placeholder 2"/>
          <p:cNvSpPr>
            <a:spLocks noGrp="1"/>
          </p:cNvSpPr>
          <p:nvPr>
            <p:ph idx="1"/>
          </p:nvPr>
        </p:nvSpPr>
        <p:spPr/>
        <p:txBody>
          <a:bodyPr/>
          <a:lstStyle/>
          <a:p>
            <a:r>
              <a:rPr lang="en-CA" smtClean="0"/>
              <a:t>“But </a:t>
            </a:r>
            <a:r>
              <a:rPr lang="en-CA" dirty="0" smtClean="0"/>
              <a:t>I wanted to erase my name and the place I had come from.  By the time war arrived, after ten years in the desert, it was easy for me to slip across borders, not to belong to anyone, to </a:t>
            </a:r>
            <a:r>
              <a:rPr lang="en-CA" smtClean="0"/>
              <a:t>any nation”  </a:t>
            </a:r>
            <a:r>
              <a:rPr lang="en-CA" dirty="0" smtClean="0"/>
              <a:t>(Ondaatje 139).</a:t>
            </a:r>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English patient’s identity is erased</a:t>
            </a:r>
            <a:endParaRPr lang="en-US" dirty="0"/>
          </a:p>
        </p:txBody>
      </p:sp>
      <p:sp>
        <p:nvSpPr>
          <p:cNvPr id="3" name="Content Placeholder 2"/>
          <p:cNvSpPr>
            <a:spLocks noGrp="1"/>
          </p:cNvSpPr>
          <p:nvPr>
            <p:ph idx="1"/>
          </p:nvPr>
        </p:nvSpPr>
        <p:spPr/>
        <p:txBody>
          <a:bodyPr/>
          <a:lstStyle/>
          <a:p>
            <a:r>
              <a:rPr lang="en-US" dirty="0" smtClean="0"/>
              <a:t>No name</a:t>
            </a:r>
          </a:p>
          <a:p>
            <a:r>
              <a:rPr lang="en-US" dirty="0" smtClean="0"/>
              <a:t>No face</a:t>
            </a:r>
          </a:p>
          <a:p>
            <a:r>
              <a:rPr lang="en-US" dirty="0" smtClean="0"/>
              <a:t>Unclear national identity</a:t>
            </a:r>
          </a:p>
          <a:p>
            <a:r>
              <a:rPr lang="en-US" dirty="0" smtClean="0"/>
              <a:t>Obscured memories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Desert as unclaimed and un-owned</a:t>
            </a:r>
            <a:endParaRPr lang="en-US" dirty="0"/>
          </a:p>
        </p:txBody>
      </p:sp>
      <p:sp>
        <p:nvSpPr>
          <p:cNvPr id="3" name="Content Placeholder 2"/>
          <p:cNvSpPr>
            <a:spLocks noGrp="1"/>
          </p:cNvSpPr>
          <p:nvPr>
            <p:ph idx="1"/>
          </p:nvPr>
        </p:nvSpPr>
        <p:spPr/>
        <p:txBody>
          <a:bodyPr>
            <a:normAutofit fontScale="92500" lnSpcReduction="20000"/>
          </a:bodyPr>
          <a:lstStyle/>
          <a:p>
            <a:r>
              <a:rPr lang="en-CA" smtClean="0"/>
              <a:t>“The </a:t>
            </a:r>
            <a:r>
              <a:rPr lang="en-CA" dirty="0" smtClean="0"/>
              <a:t>desert could not be claimed or owned - it was a piece of cloth carried by winds, never held down by stones, and given a hundred shifting names long before Canterbury existed, long before battles and treaties quilted Europe and the East. Its caravans, those strange rambling feasts and cultures, left nothing behind, not an ember. All of us, even those with European homes and children in the distance, wished to remove the clothing of our countries. It was a place of faith. We disappeared into landscape. Fire and sand. We left the harbours of oasis. The places water came to and </a:t>
            </a:r>
            <a:r>
              <a:rPr lang="en-CA" dirty="0" smtClean="0"/>
              <a:t>touched . . . </a:t>
            </a:r>
            <a:r>
              <a:rPr lang="en-CA" i="1" dirty="0" smtClean="0"/>
              <a:t>Ain</a:t>
            </a:r>
            <a:r>
              <a:rPr lang="en-CA" dirty="0" smtClean="0"/>
              <a:t>, </a:t>
            </a:r>
            <a:r>
              <a:rPr lang="en-CA" i="1" dirty="0" err="1" smtClean="0"/>
              <a:t>Bir</a:t>
            </a:r>
            <a:r>
              <a:rPr lang="en-CA" dirty="0" smtClean="0"/>
              <a:t>, </a:t>
            </a:r>
            <a:r>
              <a:rPr lang="en-CA" i="1" dirty="0" err="1" smtClean="0"/>
              <a:t>Wadi</a:t>
            </a:r>
            <a:r>
              <a:rPr lang="en-CA" dirty="0" smtClean="0"/>
              <a:t>, </a:t>
            </a:r>
            <a:r>
              <a:rPr lang="en-CA" i="1" dirty="0" err="1" smtClean="0"/>
              <a:t>Foggara</a:t>
            </a:r>
            <a:r>
              <a:rPr lang="en-CA" dirty="0" smtClean="0"/>
              <a:t>, </a:t>
            </a:r>
            <a:r>
              <a:rPr lang="en-CA" i="1" dirty="0" err="1" smtClean="0"/>
              <a:t>Khottara</a:t>
            </a:r>
            <a:r>
              <a:rPr lang="en-CA" dirty="0" smtClean="0"/>
              <a:t>, </a:t>
            </a:r>
            <a:r>
              <a:rPr lang="en-CA" i="1" dirty="0" err="1" smtClean="0"/>
              <a:t>Shaduf</a:t>
            </a:r>
            <a:r>
              <a:rPr lang="en-CA" dirty="0" smtClean="0"/>
              <a:t>. I didn't want my name against such beautiful names. Erase the family name! Erase Nations! I was taught such things by the </a:t>
            </a:r>
            <a:r>
              <a:rPr lang="en-CA" smtClean="0"/>
              <a:t>desert</a:t>
            </a:r>
            <a:r>
              <a:rPr lang="en-CA" smtClean="0"/>
              <a:t>.” </a:t>
            </a:r>
            <a:r>
              <a:rPr lang="en-CA" dirty="0" smtClean="0"/>
              <a:t>(Ondaatje 139)</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characters’ identities are obscured</a:t>
            </a:r>
            <a:endParaRPr lang="en-US" dirty="0"/>
          </a:p>
        </p:txBody>
      </p:sp>
      <p:sp>
        <p:nvSpPr>
          <p:cNvPr id="3" name="Content Placeholder 2"/>
          <p:cNvSpPr>
            <a:spLocks noGrp="1"/>
          </p:cNvSpPr>
          <p:nvPr>
            <p:ph idx="1"/>
          </p:nvPr>
        </p:nvSpPr>
        <p:spPr/>
        <p:txBody>
          <a:bodyPr/>
          <a:lstStyle/>
          <a:p>
            <a:r>
              <a:rPr lang="en-US" dirty="0" smtClean="0"/>
              <a:t>Heavy use of pronouns</a:t>
            </a:r>
          </a:p>
          <a:p>
            <a:r>
              <a:rPr lang="en-US" dirty="0" smtClean="0"/>
              <a:t>Loss of </a:t>
            </a:r>
            <a:r>
              <a:rPr lang="en-US" dirty="0" err="1" smtClean="0"/>
              <a:t>Kirpal</a:t>
            </a:r>
            <a:r>
              <a:rPr lang="en-US" dirty="0" smtClean="0"/>
              <a:t> Singh’s name</a:t>
            </a:r>
          </a:p>
          <a:p>
            <a:pPr lvl="1"/>
            <a:r>
              <a:rPr lang="en-US" dirty="0" smtClean="0"/>
              <a:t>The sapper</a:t>
            </a:r>
          </a:p>
          <a:p>
            <a:pPr lvl="1"/>
            <a:r>
              <a:rPr lang="en-US" dirty="0" smtClean="0"/>
              <a:t>The Sikh</a:t>
            </a:r>
          </a:p>
          <a:p>
            <a:pPr lvl="1"/>
            <a:r>
              <a:rPr lang="en-US" dirty="0" smtClean="0"/>
              <a:t>Kip</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10501</TotalTime>
  <Words>1605</Words>
  <Application>Microsoft Office PowerPoint</Application>
  <PresentationFormat>On-screen Show (4:3)</PresentationFormat>
  <Paragraphs>278</Paragraphs>
  <Slides>51</Slides>
  <Notes>51</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Flow</vt:lpstr>
      <vt:lpstr>Week #11: The English Patient</vt:lpstr>
      <vt:lpstr>Kindly turn off</vt:lpstr>
      <vt:lpstr>Room for Exam</vt:lpstr>
      <vt:lpstr>Overview of lecture</vt:lpstr>
      <vt:lpstr>Nations and names</vt:lpstr>
      <vt:lpstr>The English patient desires to be free of nations and names</vt:lpstr>
      <vt:lpstr>The English patient’s identity is erased</vt:lpstr>
      <vt:lpstr>Desert as unclaimed and un-owned</vt:lpstr>
      <vt:lpstr>Other characters’ identities are obscured</vt:lpstr>
      <vt:lpstr>The English patient rejects ownership</vt:lpstr>
      <vt:lpstr>The English patient claims Katharine as his own</vt:lpstr>
      <vt:lpstr>The English patient claims Katharine as his own</vt:lpstr>
      <vt:lpstr>Postcolonialism</vt:lpstr>
      <vt:lpstr>Twice, the English patient forms a multinational community</vt:lpstr>
      <vt:lpstr>Villa as utopia</vt:lpstr>
      <vt:lpstr>Hana and Kip</vt:lpstr>
      <vt:lpstr>Other connections between characters</vt:lpstr>
      <vt:lpstr>Movie moment</vt:lpstr>
      <vt:lpstr>A bomb explodes</vt:lpstr>
      <vt:lpstr>A bomb explodes</vt:lpstr>
      <vt:lpstr>Postcolonial novel</vt:lpstr>
      <vt:lpstr>Colonized voices</vt:lpstr>
      <vt:lpstr>Kip embraces Englishness</vt:lpstr>
      <vt:lpstr>Kip rejects Englishness</vt:lpstr>
      <vt:lpstr>David with the Head of Goliath</vt:lpstr>
      <vt:lpstr>Revision</vt:lpstr>
      <vt:lpstr>Most of your grade in the course is still under your control</vt:lpstr>
      <vt:lpstr>Remember:</vt:lpstr>
      <vt:lpstr>“The Maker’s Eye: Revising Your Own Manuscripts”</vt:lpstr>
      <vt:lpstr>“The Maker’s Eye: Revising Your Own Manuscripts”</vt:lpstr>
      <vt:lpstr>Information</vt:lpstr>
      <vt:lpstr>Meaning</vt:lpstr>
      <vt:lpstr>Audience</vt:lpstr>
      <vt:lpstr>Form</vt:lpstr>
      <vt:lpstr>Structure</vt:lpstr>
      <vt:lpstr>Development</vt:lpstr>
      <vt:lpstr>Dimension</vt:lpstr>
      <vt:lpstr>Voice</vt:lpstr>
      <vt:lpstr>Outline</vt:lpstr>
      <vt:lpstr>Format for Outline</vt:lpstr>
      <vt:lpstr>Visualization of Outline</vt:lpstr>
      <vt:lpstr>Advantage of Outline</vt:lpstr>
      <vt:lpstr>Format for Outline</vt:lpstr>
      <vt:lpstr>Brief Exam Review</vt:lpstr>
      <vt:lpstr>Exam is open book and open notes</vt:lpstr>
      <vt:lpstr>Exam is open book and open notes</vt:lpstr>
      <vt:lpstr>Exam Format</vt:lpstr>
      <vt:lpstr>Passage analysis</vt:lpstr>
      <vt:lpstr>To prepare for exam</vt:lpstr>
      <vt:lpstr>Room for Exam</vt:lpstr>
      <vt:lpstr>The Things They Carried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ENGL 101W: Introduction to Fiction</dc:title>
  <dc:creator>Katherine</dc:creator>
  <cp:lastModifiedBy>Katherine</cp:lastModifiedBy>
  <cp:revision>503</cp:revision>
  <dcterms:created xsi:type="dcterms:W3CDTF">2009-09-09T13:23:51Z</dcterms:created>
  <dcterms:modified xsi:type="dcterms:W3CDTF">2011-07-18T19:34:58Z</dcterms:modified>
</cp:coreProperties>
</file>