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notesSlides/notesSlide43.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6"/>
  </p:notesMasterIdLst>
  <p:sldIdLst>
    <p:sldId id="256" r:id="rId2"/>
    <p:sldId id="257" r:id="rId3"/>
    <p:sldId id="266" r:id="rId4"/>
    <p:sldId id="527" r:id="rId5"/>
    <p:sldId id="528" r:id="rId6"/>
    <p:sldId id="529" r:id="rId7"/>
    <p:sldId id="530" r:id="rId8"/>
    <p:sldId id="531" r:id="rId9"/>
    <p:sldId id="532" r:id="rId10"/>
    <p:sldId id="533" r:id="rId11"/>
    <p:sldId id="534" r:id="rId12"/>
    <p:sldId id="543" r:id="rId13"/>
    <p:sldId id="544" r:id="rId14"/>
    <p:sldId id="545" r:id="rId15"/>
    <p:sldId id="546" r:id="rId16"/>
    <p:sldId id="547" r:id="rId17"/>
    <p:sldId id="548" r:id="rId18"/>
    <p:sldId id="549" r:id="rId19"/>
    <p:sldId id="550" r:id="rId20"/>
    <p:sldId id="551" r:id="rId21"/>
    <p:sldId id="552" r:id="rId22"/>
    <p:sldId id="574" r:id="rId23"/>
    <p:sldId id="555" r:id="rId24"/>
    <p:sldId id="556" r:id="rId25"/>
    <p:sldId id="557" r:id="rId26"/>
    <p:sldId id="558" r:id="rId27"/>
    <p:sldId id="559" r:id="rId28"/>
    <p:sldId id="560" r:id="rId29"/>
    <p:sldId id="561" r:id="rId30"/>
    <p:sldId id="562" r:id="rId31"/>
    <p:sldId id="563" r:id="rId32"/>
    <p:sldId id="568" r:id="rId33"/>
    <p:sldId id="569" r:id="rId34"/>
    <p:sldId id="570" r:id="rId35"/>
    <p:sldId id="571" r:id="rId36"/>
    <p:sldId id="572" r:id="rId37"/>
    <p:sldId id="535" r:id="rId38"/>
    <p:sldId id="536" r:id="rId39"/>
    <p:sldId id="537" r:id="rId40"/>
    <p:sldId id="538" r:id="rId41"/>
    <p:sldId id="539" r:id="rId42"/>
    <p:sldId id="540" r:id="rId43"/>
    <p:sldId id="541" r:id="rId44"/>
    <p:sldId id="279" r:id="rId45"/>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71333" autoAdjust="0"/>
  </p:normalViewPr>
  <p:slideViewPr>
    <p:cSldViewPr>
      <p:cViewPr varScale="1">
        <p:scale>
          <a:sx n="51" d="100"/>
          <a:sy n="51" d="100"/>
        </p:scale>
        <p:origin x="-133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46" tIns="46273" rIns="92546" bIns="46273" rtlCol="0"/>
          <a:lstStyle>
            <a:lvl1pPr algn="l">
              <a:defRPr sz="1200"/>
            </a:lvl1pPr>
          </a:lstStyle>
          <a:p>
            <a:endParaRPr lang="en-CA"/>
          </a:p>
        </p:txBody>
      </p:sp>
      <p:sp>
        <p:nvSpPr>
          <p:cNvPr id="3" name="Date Placeholder 2"/>
          <p:cNvSpPr>
            <a:spLocks noGrp="1"/>
          </p:cNvSpPr>
          <p:nvPr>
            <p:ph type="dt" idx="1"/>
          </p:nvPr>
        </p:nvSpPr>
        <p:spPr>
          <a:xfrm>
            <a:off x="3939466" y="0"/>
            <a:ext cx="3013763" cy="462042"/>
          </a:xfrm>
          <a:prstGeom prst="rect">
            <a:avLst/>
          </a:prstGeom>
        </p:spPr>
        <p:txBody>
          <a:bodyPr vert="horz" lIns="92546" tIns="46273" rIns="92546" bIns="46273" rtlCol="0"/>
          <a:lstStyle>
            <a:lvl1pPr algn="r">
              <a:defRPr sz="1200"/>
            </a:lvl1pPr>
          </a:lstStyle>
          <a:p>
            <a:fld id="{532DE560-72CC-4EE8-B617-B1FEEFF794B5}" type="datetimeFigureOut">
              <a:rPr lang="en-US" smtClean="0"/>
              <a:pPr/>
              <a:t>5/29/2011</a:t>
            </a:fld>
            <a:endParaRPr lang="en-CA"/>
          </a:p>
        </p:txBody>
      </p:sp>
      <p:sp>
        <p:nvSpPr>
          <p:cNvPr id="4" name="Slide Image Placeholder 3"/>
          <p:cNvSpPr>
            <a:spLocks noGrp="1" noRot="1" noChangeAspect="1"/>
          </p:cNvSpPr>
          <p:nvPr>
            <p:ph type="sldImg" idx="2"/>
          </p:nvPr>
        </p:nvSpPr>
        <p:spPr>
          <a:xfrm>
            <a:off x="1168400" y="693738"/>
            <a:ext cx="4618038" cy="3463925"/>
          </a:xfrm>
          <a:prstGeom prst="rect">
            <a:avLst/>
          </a:prstGeom>
          <a:noFill/>
          <a:ln w="12700">
            <a:solidFill>
              <a:prstClr val="black"/>
            </a:solidFill>
          </a:ln>
        </p:spPr>
        <p:txBody>
          <a:bodyPr vert="horz" lIns="92546" tIns="46273" rIns="92546" bIns="46273" rtlCol="0" anchor="ctr"/>
          <a:lstStyle/>
          <a:p>
            <a:endParaRPr lang="en-CA"/>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46" tIns="46273" rIns="92546" bIns="4627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777192"/>
            <a:ext cx="3013763" cy="462042"/>
          </a:xfrm>
          <a:prstGeom prst="rect">
            <a:avLst/>
          </a:prstGeom>
        </p:spPr>
        <p:txBody>
          <a:bodyPr vert="horz" lIns="92546" tIns="46273" rIns="92546" bIns="46273" rtlCol="0" anchor="b"/>
          <a:lstStyle>
            <a:lvl1pPr algn="l">
              <a:defRPr sz="1200"/>
            </a:lvl1pPr>
          </a:lstStyle>
          <a:p>
            <a:endParaRPr lang="en-CA"/>
          </a:p>
        </p:txBody>
      </p:sp>
      <p:sp>
        <p:nvSpPr>
          <p:cNvPr id="7" name="Slide Number Placeholder 6"/>
          <p:cNvSpPr>
            <a:spLocks noGrp="1"/>
          </p:cNvSpPr>
          <p:nvPr>
            <p:ph type="sldNum" sz="quarter" idx="5"/>
          </p:nvPr>
        </p:nvSpPr>
        <p:spPr>
          <a:xfrm>
            <a:off x="3939466" y="8777192"/>
            <a:ext cx="3013763" cy="462042"/>
          </a:xfrm>
          <a:prstGeom prst="rect">
            <a:avLst/>
          </a:prstGeom>
        </p:spPr>
        <p:txBody>
          <a:bodyPr vert="horz" lIns="92546" tIns="46273" rIns="92546" bIns="46273" rtlCol="0" anchor="b"/>
          <a:lstStyle>
            <a:lvl1pPr algn="r">
              <a:defRPr sz="1200"/>
            </a:lvl1pPr>
          </a:lstStyle>
          <a:p>
            <a:fld id="{DC4C2818-7326-4ECC-BF9D-64D7DA57C87C}"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10</a:t>
            </a:fld>
            <a:endParaRPr lang="en-C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11</a:t>
            </a:fld>
            <a:endParaRPr lang="en-C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14</a:t>
            </a:fld>
            <a:endParaRPr lang="en-CA"/>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15</a:t>
            </a:fld>
            <a:endParaRPr lang="en-CA"/>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16</a:t>
            </a:fld>
            <a:endParaRPr lang="en-CA"/>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17</a:t>
            </a:fld>
            <a:endParaRPr lang="en-CA"/>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None/>
              <a:tabLst/>
              <a:defRP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18</a:t>
            </a:fld>
            <a:endParaRPr lang="en-CA"/>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C4C2818-7326-4ECC-BF9D-64D7DA57C87C}" type="slidenum">
              <a:rPr lang="en-CA" smtClean="0"/>
              <a:pPr/>
              <a:t>19</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a:t>
            </a:fld>
            <a:endParaRPr lang="en-CA"/>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baseline="0"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23</a:t>
            </a:fld>
            <a:endParaRPr lang="en-CA"/>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24</a:t>
            </a:fld>
            <a:endParaRPr lang="en-CA"/>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25</a:t>
            </a:fld>
            <a:endParaRPr lang="en-CA"/>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None/>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26</a:t>
            </a:fld>
            <a:endParaRPr lang="en-CA"/>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27</a:t>
            </a:fld>
            <a:endParaRPr lang="en-CA"/>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2" indent="0" algn="l" defTabSz="914400" rtl="0" eaLnBrk="1" fontAlgn="auto" latinLnBrk="0" hangingPunct="1">
              <a:lnSpc>
                <a:spcPct val="100000"/>
              </a:lnSpc>
              <a:spcBef>
                <a:spcPts val="0"/>
              </a:spcBef>
              <a:spcAft>
                <a:spcPts val="0"/>
              </a:spcAft>
              <a:buClrTx/>
              <a:buSzTx/>
              <a:buFontTx/>
              <a:buChar char="-"/>
              <a:tabLst/>
              <a:defRPr/>
            </a:pPr>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28</a:t>
            </a:fld>
            <a:endParaRPr lang="en-CA"/>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29</a:t>
            </a:fld>
            <a:endParaRPr lang="en-C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3</a:t>
            </a:fld>
            <a:endParaRPr lang="en-CA"/>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30</a:t>
            </a:fld>
            <a:endParaRPr lang="en-CA"/>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31</a:t>
            </a:fld>
            <a:endParaRPr lang="en-CA"/>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DC4C2818-7326-4ECC-BF9D-64D7DA57C87C}" type="slidenum">
              <a:rPr lang="en-CA" smtClean="0"/>
              <a:pPr/>
              <a:t>32</a:t>
            </a:fld>
            <a:endParaRPr lang="en-CA"/>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33</a:t>
            </a:fld>
            <a:endParaRPr lang="en-CA"/>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34</a:t>
            </a:fld>
            <a:endParaRPr lang="en-CA"/>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35</a:t>
            </a:fld>
            <a:endParaRPr lang="en-CA"/>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36</a:t>
            </a:fld>
            <a:endParaRPr lang="en-CA"/>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smtClean="0"/>
          </a:p>
        </p:txBody>
      </p:sp>
      <p:sp>
        <p:nvSpPr>
          <p:cNvPr id="4" name="Slide Number Placeholder 3"/>
          <p:cNvSpPr>
            <a:spLocks noGrp="1"/>
          </p:cNvSpPr>
          <p:nvPr>
            <p:ph type="sldNum" sz="quarter" idx="10"/>
          </p:nvPr>
        </p:nvSpPr>
        <p:spPr/>
        <p:txBody>
          <a:bodyPr/>
          <a:lstStyle/>
          <a:p>
            <a:fld id="{DC4C2818-7326-4ECC-BF9D-64D7DA57C87C}" type="slidenum">
              <a:rPr lang="en-CA" smtClean="0"/>
              <a:pPr/>
              <a:t>37</a:t>
            </a:fld>
            <a:endParaRPr lang="en-CA"/>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a:buFontTx/>
              <a:buChar char="-"/>
            </a:pPr>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38</a:t>
            </a:fld>
            <a:endParaRPr lang="en-CA"/>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39</a:t>
            </a:fld>
            <a:endParaRPr lang="en-C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4</a:t>
            </a:fld>
            <a:endParaRPr lang="en-CA"/>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40</a:t>
            </a:fld>
            <a:endParaRPr lang="en-CA"/>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41</a:t>
            </a:fld>
            <a:endParaRPr lang="en-CA"/>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42</a:t>
            </a:fld>
            <a:endParaRPr lang="en-CA"/>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43</a:t>
            </a:fld>
            <a:endParaRPr lang="en-CA"/>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44</a:t>
            </a:fld>
            <a:endParaRPr lang="en-C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DC4C2818-7326-4ECC-BF9D-64D7DA57C87C}" type="slidenum">
              <a:rPr lang="en-CA" smtClean="0"/>
              <a:pPr/>
              <a:t>5</a:t>
            </a:fld>
            <a:endParaRPr lang="en-C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6</a:t>
            </a:fld>
            <a:endParaRPr lang="en-C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7</a:t>
            </a:fld>
            <a:endParaRPr lang="en-C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Tx/>
              <a:buChar char="-"/>
            </a:pPr>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8</a:t>
            </a:fld>
            <a:endParaRPr lang="en-C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C4C2818-7326-4ECC-BF9D-64D7DA57C87C}" type="slidenum">
              <a:rPr lang="en-CA" smtClean="0"/>
              <a:pPr/>
              <a:t>9</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D3280DD-B687-4E06-8409-3544E47ECD91}" type="datetimeFigureOut">
              <a:rPr lang="en-US" smtClean="0"/>
              <a:pPr/>
              <a:t>5/29/2011</a:t>
            </a:fld>
            <a:endParaRPr lang="en-CA"/>
          </a:p>
        </p:txBody>
      </p:sp>
      <p:sp>
        <p:nvSpPr>
          <p:cNvPr id="19" name="Footer Placeholder 18"/>
          <p:cNvSpPr>
            <a:spLocks noGrp="1"/>
          </p:cNvSpPr>
          <p:nvPr>
            <p:ph type="ftr" sz="quarter" idx="11"/>
          </p:nvPr>
        </p:nvSpPr>
        <p:spPr/>
        <p:txBody>
          <a:bodyPr/>
          <a:lstStyle/>
          <a:p>
            <a:endParaRPr lang="en-CA"/>
          </a:p>
        </p:txBody>
      </p:sp>
      <p:sp>
        <p:nvSpPr>
          <p:cNvPr id="27" name="Slide Number Placeholder 26"/>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5/29/2011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5/29/2011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D3280DD-B687-4E06-8409-3544E47ECD91}" type="datetimeFigureOut">
              <a:rPr lang="en-US" smtClean="0"/>
              <a:pPr/>
              <a:t>5/29/2011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D3280DD-B687-4E06-8409-3544E47ECD91}" type="datetimeFigureOut">
              <a:rPr lang="en-US" smtClean="0"/>
              <a:pPr/>
              <a:t>5/29/2011</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B8DCB32D-6ACF-4045-AD73-3320DAB9474E}"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5/29/2011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D3280DD-B687-4E06-8409-3544E47ECD91}" type="datetimeFigureOut">
              <a:rPr lang="en-US" smtClean="0"/>
              <a:pPr/>
              <a:t>5/29/2011</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D3280DD-B687-4E06-8409-3544E47ECD91}" type="datetimeFigureOut">
              <a:rPr lang="en-US" smtClean="0"/>
              <a:pPr/>
              <a:t>5/29/2011</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3280DD-B687-4E06-8409-3544E47ECD91}" type="datetimeFigureOut">
              <a:rPr lang="en-US" smtClean="0"/>
              <a:pPr/>
              <a:t>5/29/2011</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D3280DD-B687-4E06-8409-3544E47ECD91}" type="datetimeFigureOut">
              <a:rPr lang="en-US" smtClean="0"/>
              <a:pPr/>
              <a:t>5/29/2011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B8DCB32D-6ACF-4045-AD73-3320DAB9474E}"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D3280DD-B687-4E06-8409-3544E47ECD91}" type="datetimeFigureOut">
              <a:rPr lang="en-US" smtClean="0"/>
              <a:pPr/>
              <a:t>5/29/2011</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a:xfrm>
            <a:off x="8077200" y="6356350"/>
            <a:ext cx="609600" cy="365125"/>
          </a:xfrm>
        </p:spPr>
        <p:txBody>
          <a:bodyPr/>
          <a:lstStyle/>
          <a:p>
            <a:fld id="{B8DCB32D-6ACF-4045-AD73-3320DAB9474E}" type="slidenum">
              <a:rPr lang="en-CA" smtClean="0"/>
              <a:pPr/>
              <a:t>‹#›</a:t>
            </a:fld>
            <a:endParaRPr lang="en-CA"/>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D3280DD-B687-4E06-8409-3544E47ECD91}" type="datetimeFigureOut">
              <a:rPr lang="en-US" smtClean="0"/>
              <a:pPr/>
              <a:t>5/29/2011</a:t>
            </a:fld>
            <a:endParaRPr lang="en-CA"/>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CA"/>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8DCB32D-6ACF-4045-AD73-3320DAB9474E}" type="slidenum">
              <a:rPr lang="en-CA" smtClean="0"/>
              <a:pPr/>
              <a:t>‹#›</a:t>
            </a:fld>
            <a:endParaRPr lang="en-CA"/>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worldatlas.com/webimage/countrys/nalnd.ht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hyperlink" Target="http://webcam.srs.fs.fed.u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image" Target="http://webcam.srs.fs.fed.us/SHRO1_1.JPG" TargetMode="Externa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hyperlink" Target="http://www.bookbrowse.com/author_interviews/full/index.cfm?author_number=239"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romanticasheville.com/coldmountainphotos.ht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www.gale.cengage.com/free_resources/glossary/glossary_tz.htm#t"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www.bookbrowse.com/author_interviews/full/index.cfm?author_number=239"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CA" dirty="0" smtClean="0"/>
              <a:t>Week </a:t>
            </a:r>
            <a:r>
              <a:rPr lang="en-CA" dirty="0" smtClean="0"/>
              <a:t>#4:</a:t>
            </a:r>
            <a:r>
              <a:rPr lang="en-CA" dirty="0" smtClean="0"/>
              <a:t/>
            </a:r>
            <a:br>
              <a:rPr lang="en-CA" dirty="0" smtClean="0"/>
            </a:br>
            <a:r>
              <a:rPr lang="en-CA" i="1" dirty="0" smtClean="0"/>
              <a:t>Cold Mountain</a:t>
            </a:r>
            <a:endParaRPr lang="en-CA" i="1" dirty="0"/>
          </a:p>
        </p:txBody>
      </p:sp>
      <p:sp>
        <p:nvSpPr>
          <p:cNvPr id="3" name="Subtitle 2"/>
          <p:cNvSpPr>
            <a:spLocks noGrp="1"/>
          </p:cNvSpPr>
          <p:nvPr>
            <p:ph type="subTitle" idx="1"/>
          </p:nvPr>
        </p:nvSpPr>
        <p:spPr/>
        <p:txBody>
          <a:bodyPr/>
          <a:lstStyle/>
          <a:p>
            <a:endParaRPr lang="en-CA" dirty="0" smtClean="0"/>
          </a:p>
          <a:p>
            <a:r>
              <a:rPr lang="en-CA" dirty="0" smtClean="0"/>
              <a:t>Professor </a:t>
            </a:r>
            <a:r>
              <a:rPr lang="en-CA" dirty="0" err="1" smtClean="0"/>
              <a:t>Poyner</a:t>
            </a:r>
            <a:r>
              <a:rPr lang="en-CA" dirty="0" smtClean="0"/>
              <a:t>-Del Vento</a:t>
            </a:r>
          </a:p>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for Writing Style</a:t>
            </a:r>
            <a:endParaRPr lang="en-US" dirty="0"/>
          </a:p>
        </p:txBody>
      </p:sp>
      <p:sp>
        <p:nvSpPr>
          <p:cNvPr id="3" name="Content Placeholder 2"/>
          <p:cNvSpPr>
            <a:spLocks noGrp="1"/>
          </p:cNvSpPr>
          <p:nvPr>
            <p:ph idx="1"/>
          </p:nvPr>
        </p:nvSpPr>
        <p:spPr/>
        <p:txBody>
          <a:bodyPr/>
          <a:lstStyle/>
          <a:p>
            <a:r>
              <a:rPr lang="en-US" dirty="0" smtClean="0"/>
              <a:t>Student Learning Commons*</a:t>
            </a:r>
          </a:p>
          <a:p>
            <a:r>
              <a:rPr lang="en-US" dirty="0" smtClean="0"/>
              <a:t>Classmates / friends for proofreading help*</a:t>
            </a:r>
          </a:p>
          <a:p>
            <a:r>
              <a:rPr lang="en-US" dirty="0" smtClean="0"/>
              <a:t>ENGL 101’s </a:t>
            </a:r>
            <a:r>
              <a:rPr lang="en-US" dirty="0" err="1" smtClean="0"/>
              <a:t>WebCT</a:t>
            </a:r>
            <a:r>
              <a:rPr lang="en-US" dirty="0" smtClean="0"/>
              <a:t> page</a:t>
            </a:r>
          </a:p>
          <a:p>
            <a:pPr lvl="1"/>
            <a:r>
              <a:rPr lang="en-US" dirty="0" smtClean="0"/>
              <a:t>OWL website for grammar/syntax help</a:t>
            </a:r>
          </a:p>
          <a:p>
            <a:pPr lvl="1"/>
            <a:r>
              <a:rPr lang="en-US" dirty="0" smtClean="0"/>
              <a:t>Folder for MLA Style help</a:t>
            </a:r>
          </a:p>
          <a:p>
            <a:pPr lvl="1"/>
            <a:r>
              <a:rPr lang="en-US" dirty="0" smtClean="0"/>
              <a:t>Discussion boards for communicating with classmates*</a:t>
            </a:r>
          </a:p>
          <a:p>
            <a:endParaRPr lang="en-US" dirty="0" smtClean="0"/>
          </a:p>
          <a:p>
            <a:r>
              <a:rPr lang="en-US" dirty="0" smtClean="0"/>
              <a:t>*Remember to acknowledge outside help with an Acknowledgements page</a:t>
            </a:r>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Essay preparation</a:t>
            </a:r>
            <a:endParaRPr lang="en-US" dirty="0"/>
          </a:p>
        </p:txBody>
      </p:sp>
      <p:sp>
        <p:nvSpPr>
          <p:cNvPr id="3" name="Content Placeholder 2"/>
          <p:cNvSpPr>
            <a:spLocks noGrp="1"/>
          </p:cNvSpPr>
          <p:nvPr>
            <p:ph idx="1"/>
          </p:nvPr>
        </p:nvSpPr>
        <p:spPr/>
        <p:txBody>
          <a:bodyPr/>
          <a:lstStyle/>
          <a:p>
            <a:r>
              <a:rPr lang="en-US" dirty="0" smtClean="0"/>
              <a:t>During the next few weeks, </a:t>
            </a:r>
            <a:r>
              <a:rPr lang="en-US" dirty="0" smtClean="0"/>
              <a:t>you should:</a:t>
            </a:r>
          </a:p>
          <a:p>
            <a:pPr lvl="1"/>
            <a:r>
              <a:rPr lang="en-US" dirty="0" smtClean="0"/>
              <a:t>Select a novel</a:t>
            </a:r>
          </a:p>
          <a:p>
            <a:pPr lvl="1"/>
            <a:r>
              <a:rPr lang="en-US" dirty="0" smtClean="0"/>
              <a:t>Select a topic</a:t>
            </a:r>
          </a:p>
          <a:p>
            <a:pPr lvl="1"/>
            <a:r>
              <a:rPr lang="en-US" dirty="0" smtClean="0"/>
              <a:t>Browse through novel for relevant passages</a:t>
            </a:r>
          </a:p>
          <a:p>
            <a:pPr lvl="1"/>
            <a:r>
              <a:rPr lang="en-US" dirty="0" smtClean="0"/>
              <a:t>Brainstorm—write down your ideas about your novel/topic combination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Connection to land</a:t>
            </a:r>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 as source of survival</a:t>
            </a:r>
            <a:endParaRPr lang="en-US" dirty="0"/>
          </a:p>
        </p:txBody>
      </p:sp>
      <p:sp>
        <p:nvSpPr>
          <p:cNvPr id="3" name="Content Placeholder 2"/>
          <p:cNvSpPr>
            <a:spLocks noGrp="1"/>
          </p:cNvSpPr>
          <p:nvPr>
            <p:ph idx="1"/>
          </p:nvPr>
        </p:nvSpPr>
        <p:spPr/>
        <p:txBody>
          <a:bodyPr/>
          <a:lstStyle/>
          <a:p>
            <a:r>
              <a:rPr lang="en-US" dirty="0" smtClean="0"/>
              <a:t>Both protagonists are struggling just to survive</a:t>
            </a:r>
          </a:p>
          <a:p>
            <a:pPr lvl="1"/>
            <a:r>
              <a:rPr lang="en-US" dirty="0" smtClean="0"/>
              <a:t>Inman</a:t>
            </a:r>
          </a:p>
          <a:p>
            <a:pPr lvl="1"/>
            <a:r>
              <a:rPr lang="en-US" dirty="0" err="1" smtClean="0"/>
              <a:t>Ada</a:t>
            </a:r>
            <a:endParaRPr lang="en-US" dirty="0" smtClean="0"/>
          </a:p>
          <a:p>
            <a:r>
              <a:rPr lang="en-US" dirty="0" smtClean="0"/>
              <a:t>Both protagonists use the land to survive</a:t>
            </a:r>
          </a:p>
          <a:p>
            <a:pPr lvl="1"/>
            <a:r>
              <a:rPr lang="en-CA" dirty="0" smtClean="0"/>
              <a:t>Inman</a:t>
            </a:r>
          </a:p>
          <a:p>
            <a:pPr lvl="1"/>
            <a:r>
              <a:rPr lang="en-CA" dirty="0" err="1" smtClean="0"/>
              <a:t>Ada</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Land as source of survival</a:t>
            </a:r>
            <a:endParaRPr lang="en-US" dirty="0"/>
          </a:p>
        </p:txBody>
      </p:sp>
      <p:sp>
        <p:nvSpPr>
          <p:cNvPr id="3" name="Content Placeholder 2"/>
          <p:cNvSpPr>
            <a:spLocks noGrp="1"/>
          </p:cNvSpPr>
          <p:nvPr>
            <p:ph idx="1"/>
          </p:nvPr>
        </p:nvSpPr>
        <p:spPr/>
        <p:txBody>
          <a:bodyPr/>
          <a:lstStyle/>
          <a:p>
            <a:r>
              <a:rPr lang="en-US" dirty="0" smtClean="0"/>
              <a:t>“Simply living had never struck </a:t>
            </a:r>
            <a:r>
              <a:rPr lang="en-US" dirty="0" err="1" smtClean="0"/>
              <a:t>Ada</a:t>
            </a:r>
            <a:r>
              <a:rPr lang="en-US" dirty="0" smtClean="0"/>
              <a:t> as such a tiresome business. . . . When the bleeding headless body staggered about the yard in the time-honored habit of sots, Ruby pointed to it with her ragged sheath knife and said, That’s your sustenance there.” (Frazier 104-105)</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Land as physical home</a:t>
            </a:r>
            <a:endParaRPr lang="en-US" dirty="0"/>
          </a:p>
        </p:txBody>
      </p:sp>
      <p:sp>
        <p:nvSpPr>
          <p:cNvPr id="3" name="Content Placeholder 2"/>
          <p:cNvSpPr>
            <a:spLocks noGrp="1"/>
          </p:cNvSpPr>
          <p:nvPr>
            <p:ph idx="1"/>
          </p:nvPr>
        </p:nvSpPr>
        <p:spPr/>
        <p:txBody>
          <a:bodyPr/>
          <a:lstStyle/>
          <a:p>
            <a:r>
              <a:rPr lang="en-CA" dirty="0" smtClean="0"/>
              <a:t>Inman—walking toward home</a:t>
            </a:r>
          </a:p>
          <a:p>
            <a:r>
              <a:rPr lang="en-CA" dirty="0" err="1" smtClean="0"/>
              <a:t>Ada</a:t>
            </a:r>
            <a:r>
              <a:rPr lang="en-CA" dirty="0" smtClean="0"/>
              <a:t>—trying to build a home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Map of Appalachian Mountains</a:t>
            </a:r>
            <a:endParaRPr lang="en-CA"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World Atlas of Travel</a:t>
            </a:r>
            <a:r>
              <a:rPr lang="en-CA" dirty="0" smtClean="0"/>
              <a:t>:  </a:t>
            </a:r>
            <a:r>
              <a:rPr lang="en-CA" dirty="0" smtClean="0">
                <a:hlinkClick r:id="rId3"/>
              </a:rPr>
              <a:t>http://www.worldatlas.com/webimage/countrys/nalnd.htm</a:t>
            </a:r>
            <a:r>
              <a:rPr lang="en-CA" dirty="0" smtClean="0"/>
              <a:t> </a:t>
            </a:r>
            <a:endParaRPr lang="en-CA" dirty="0"/>
          </a:p>
        </p:txBody>
      </p:sp>
      <p:pic>
        <p:nvPicPr>
          <p:cNvPr id="102402" name="Picture 2" descr="Landforms of North America, North American Mountain Ranges, Physical map of North America, United States Mountains"/>
          <p:cNvPicPr>
            <a:picLocks noChangeAspect="1" noChangeArrowheads="1"/>
          </p:cNvPicPr>
          <p:nvPr/>
        </p:nvPicPr>
        <p:blipFill>
          <a:blip r:embed="rId4" cstate="print"/>
          <a:srcRect/>
          <a:stretch>
            <a:fillRect/>
          </a:stretch>
        </p:blipFill>
        <p:spPr bwMode="auto">
          <a:xfrm>
            <a:off x="2362200" y="1828800"/>
            <a:ext cx="4572000" cy="454724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Cold Mountain, North Carolina</a:t>
            </a:r>
            <a:endParaRPr lang="en-CA"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USDA Forest Service</a:t>
            </a:r>
            <a:r>
              <a:rPr lang="en-CA" dirty="0" smtClean="0"/>
              <a:t>:  </a:t>
            </a:r>
            <a:r>
              <a:rPr lang="en-CA" dirty="0" smtClean="0">
                <a:hlinkClick r:id="rId3"/>
              </a:rPr>
              <a:t>http://webcam.srs.fs.fed.us/</a:t>
            </a:r>
            <a:r>
              <a:rPr lang="en-CA" dirty="0" smtClean="0"/>
              <a:t> </a:t>
            </a:r>
            <a:endParaRPr lang="en-CA" dirty="0"/>
          </a:p>
        </p:txBody>
      </p:sp>
      <p:pic>
        <p:nvPicPr>
          <p:cNvPr id="103426" name="Picture 2" descr="View of Shining Rock Wilderness"/>
          <p:cNvPicPr>
            <a:picLocks noChangeAspect="1" noChangeArrowheads="1"/>
          </p:cNvPicPr>
          <p:nvPr/>
        </p:nvPicPr>
        <p:blipFill>
          <a:blip r:embed="rId4" r:link="rId5" cstate="print"/>
          <a:srcRect/>
          <a:stretch>
            <a:fillRect/>
          </a:stretch>
        </p:blipFill>
        <p:spPr bwMode="auto">
          <a:xfrm>
            <a:off x="1752600" y="2057400"/>
            <a:ext cx="5588000" cy="4191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Charles Frazier’s Interview</a:t>
            </a:r>
            <a:br>
              <a:rPr lang="en-US" dirty="0" smtClean="0"/>
            </a:br>
            <a:r>
              <a:rPr lang="en-US" dirty="0" smtClean="0"/>
              <a:t>with </a:t>
            </a:r>
            <a:r>
              <a:rPr lang="en-US" i="1" dirty="0" smtClean="0"/>
              <a:t>Book Browse</a:t>
            </a:r>
            <a:endParaRPr lang="en-CA" i="1" dirty="0"/>
          </a:p>
        </p:txBody>
      </p:sp>
      <p:sp>
        <p:nvSpPr>
          <p:cNvPr id="3" name="Content Placeholder 2"/>
          <p:cNvSpPr>
            <a:spLocks noGrp="1"/>
          </p:cNvSpPr>
          <p:nvPr>
            <p:ph idx="1"/>
          </p:nvPr>
        </p:nvSpPr>
        <p:spPr/>
        <p:txBody>
          <a:bodyPr>
            <a:normAutofit/>
          </a:bodyPr>
          <a:lstStyle/>
          <a:p>
            <a:r>
              <a:rPr lang="en-CA" sz="2800" dirty="0" smtClean="0"/>
              <a:t>“I’d been wanting to write a book that had the southern Appalachian Mountains as a primary force, almost like a main character, for quite some time, but I didn't know whether I wanted to write a work of fiction, nonfiction, or what.”</a:t>
            </a:r>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a:t>
            </a:r>
            <a:r>
              <a:rPr lang="en-US" u="sng" dirty="0" smtClean="0">
                <a:hlinkClick r:id="rId3"/>
              </a:rPr>
              <a:t>http://www.bookbrowse.com/author_interviews/full/index.cfm?author_number=239</a:t>
            </a:r>
            <a:r>
              <a:rPr lang="en-US" u="sng" dirty="0" smtClean="0"/>
              <a:t> </a:t>
            </a:r>
            <a:endParaRPr lang="en-CA"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Cold Mountain, North Carolina</a:t>
            </a:r>
            <a:endParaRPr lang="en-CA" dirty="0"/>
          </a:p>
        </p:txBody>
      </p:sp>
      <p:sp>
        <p:nvSpPr>
          <p:cNvPr id="5" name="Footer Placeholder 4"/>
          <p:cNvSpPr>
            <a:spLocks noGrp="1"/>
          </p:cNvSpPr>
          <p:nvPr>
            <p:ph type="ftr" sz="quarter" idx="11"/>
          </p:nvPr>
        </p:nvSpPr>
        <p:spPr>
          <a:xfrm>
            <a:off x="457200" y="6356350"/>
            <a:ext cx="8229600" cy="365125"/>
          </a:xfrm>
        </p:spPr>
        <p:txBody>
          <a:bodyPr/>
          <a:lstStyle/>
          <a:p>
            <a:pPr algn="ctr"/>
            <a:r>
              <a:rPr lang="en-CA" dirty="0" smtClean="0"/>
              <a:t>Image from </a:t>
            </a:r>
            <a:r>
              <a:rPr lang="en-CA" i="1" dirty="0" smtClean="0"/>
              <a:t>Romantic Asheville</a:t>
            </a:r>
            <a:r>
              <a:rPr lang="en-CA" dirty="0" smtClean="0"/>
              <a:t>: </a:t>
            </a:r>
            <a:r>
              <a:rPr lang="en-CA" dirty="0" smtClean="0">
                <a:hlinkClick r:id="rId3"/>
              </a:rPr>
              <a:t>http://www.romanticasheville.com/coldmountainphotos.htm</a:t>
            </a:r>
            <a:r>
              <a:rPr lang="en-CA" dirty="0" smtClean="0"/>
              <a:t> </a:t>
            </a:r>
            <a:endParaRPr lang="en-CA" dirty="0"/>
          </a:p>
        </p:txBody>
      </p:sp>
      <p:pic>
        <p:nvPicPr>
          <p:cNvPr id="104450" name="Picture 2" descr="Cold mountain photo"/>
          <p:cNvPicPr>
            <a:picLocks noChangeAspect="1" noChangeArrowheads="1"/>
          </p:cNvPicPr>
          <p:nvPr/>
        </p:nvPicPr>
        <p:blipFill>
          <a:blip r:embed="rId4" cstate="print"/>
          <a:srcRect/>
          <a:stretch>
            <a:fillRect/>
          </a:stretch>
        </p:blipFill>
        <p:spPr bwMode="auto">
          <a:xfrm>
            <a:off x="2667000" y="1905000"/>
            <a:ext cx="3657600" cy="43891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Kindly turn off</a:t>
            </a:r>
            <a:endParaRPr lang="en-CA" dirty="0"/>
          </a:p>
        </p:txBody>
      </p:sp>
      <p:sp>
        <p:nvSpPr>
          <p:cNvPr id="3" name="Content Placeholder 2"/>
          <p:cNvSpPr>
            <a:spLocks noGrp="1"/>
          </p:cNvSpPr>
          <p:nvPr>
            <p:ph idx="1"/>
          </p:nvPr>
        </p:nvSpPr>
        <p:spPr/>
        <p:txBody>
          <a:bodyPr/>
          <a:lstStyle/>
          <a:p>
            <a:r>
              <a:rPr lang="en-CA" dirty="0" smtClean="0"/>
              <a:t>All cell phones</a:t>
            </a:r>
          </a:p>
          <a:p>
            <a:r>
              <a:rPr lang="en-CA" dirty="0" smtClean="0"/>
              <a:t>The wireless component of any laptop computers</a:t>
            </a:r>
          </a:p>
          <a:p>
            <a:pPr>
              <a:buNone/>
            </a:pPr>
            <a:endParaRPr lang="en-C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Cold Mountain as emotional home</a:t>
            </a:r>
            <a:endParaRPr lang="en-US" dirty="0"/>
          </a:p>
        </p:txBody>
      </p:sp>
      <p:sp>
        <p:nvSpPr>
          <p:cNvPr id="3" name="Content Placeholder 2"/>
          <p:cNvSpPr>
            <a:spLocks noGrp="1"/>
          </p:cNvSpPr>
          <p:nvPr>
            <p:ph idx="1"/>
          </p:nvPr>
        </p:nvSpPr>
        <p:spPr/>
        <p:txBody>
          <a:bodyPr/>
          <a:lstStyle/>
          <a:p>
            <a:r>
              <a:rPr lang="en-CA" dirty="0" smtClean="0"/>
              <a:t>“Inman fared on through this territory, criticizing its every feature. . . . And if </a:t>
            </a:r>
            <a:r>
              <a:rPr lang="en-CA" dirty="0" err="1" smtClean="0"/>
              <a:t>Ada</a:t>
            </a:r>
            <a:r>
              <a:rPr lang="en-CA" dirty="0" smtClean="0"/>
              <a:t> would go with him, there might the hope, so far off in the distance he did not even really see it, that in time his despair might be honed off to a point so fine and thin that it would be nearly the same as vanishing.” (Frazier 85)</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Spirituality</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Omens</a:t>
            </a:r>
            <a:endParaRPr lang="en-US" dirty="0"/>
          </a:p>
        </p:txBody>
      </p:sp>
      <p:sp>
        <p:nvSpPr>
          <p:cNvPr id="3" name="Content Placeholder 2"/>
          <p:cNvSpPr>
            <a:spLocks noGrp="1"/>
          </p:cNvSpPr>
          <p:nvPr>
            <p:ph idx="1"/>
          </p:nvPr>
        </p:nvSpPr>
        <p:spPr/>
        <p:txBody>
          <a:bodyPr/>
          <a:lstStyle/>
          <a:p>
            <a:r>
              <a:rPr lang="en-US" dirty="0" smtClean="0"/>
              <a:t>“He raised his coffee cup to his lips and found it could and nearly empty, and he put it down. . . . The way Inman saw it, if a thing like Fredericksburg was to be used as a marker of current position, then many years hence, at the rate we’re going, we’ll be eating one another raw.” (Frazier 21-22)</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Spiritual sources for Inman</a:t>
            </a:r>
            <a:endParaRPr lang="en-US" dirty="0"/>
          </a:p>
        </p:txBody>
      </p:sp>
      <p:sp>
        <p:nvSpPr>
          <p:cNvPr id="3" name="Content Placeholder 2"/>
          <p:cNvSpPr>
            <a:spLocks noGrp="1"/>
          </p:cNvSpPr>
          <p:nvPr>
            <p:ph idx="1"/>
          </p:nvPr>
        </p:nvSpPr>
        <p:spPr/>
        <p:txBody>
          <a:bodyPr/>
          <a:lstStyle/>
          <a:p>
            <a:r>
              <a:rPr lang="en-CA" dirty="0" smtClean="0"/>
              <a:t>Christianity</a:t>
            </a:r>
          </a:p>
          <a:p>
            <a:r>
              <a:rPr lang="en-CA" dirty="0" smtClean="0"/>
              <a:t>Cherokee mythology and religion</a:t>
            </a:r>
          </a:p>
          <a:p>
            <a:r>
              <a:rPr lang="en-CA" dirty="0" smtClean="0"/>
              <a:t>Transcendentalism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Cherokee mythology</a:t>
            </a:r>
            <a:endParaRPr lang="en-US" dirty="0"/>
          </a:p>
        </p:txBody>
      </p:sp>
      <p:sp>
        <p:nvSpPr>
          <p:cNvPr id="3" name="Content Placeholder 2"/>
          <p:cNvSpPr>
            <a:spLocks noGrp="1"/>
          </p:cNvSpPr>
          <p:nvPr>
            <p:ph idx="1"/>
          </p:nvPr>
        </p:nvSpPr>
        <p:spPr/>
        <p:txBody>
          <a:bodyPr/>
          <a:lstStyle/>
          <a:p>
            <a:r>
              <a:rPr lang="en-CA" dirty="0" smtClean="0"/>
              <a:t>Cherokee religious beliefs—both a physical and a spiritual world, and it’s essential to maintain harmony between the two</a:t>
            </a:r>
          </a:p>
          <a:p>
            <a:r>
              <a:rPr lang="en-CA" dirty="0" smtClean="0"/>
              <a:t>Swimmer—main source of Cherokee knowledge for Inman</a:t>
            </a:r>
          </a:p>
          <a:p>
            <a:r>
              <a:rPr lang="en-CA" dirty="0" smtClean="0"/>
              <a:t>Other Cherokee / Native American references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Cherokee beliefs</a:t>
            </a:r>
            <a:endParaRPr lang="en-US" dirty="0"/>
          </a:p>
        </p:txBody>
      </p:sp>
      <p:sp>
        <p:nvSpPr>
          <p:cNvPr id="3" name="Content Placeholder 2"/>
          <p:cNvSpPr>
            <a:spLocks noGrp="1"/>
          </p:cNvSpPr>
          <p:nvPr>
            <p:ph idx="1"/>
          </p:nvPr>
        </p:nvSpPr>
        <p:spPr/>
        <p:txBody>
          <a:bodyPr/>
          <a:lstStyle/>
          <a:p>
            <a:r>
              <a:rPr lang="en-CA" dirty="0" smtClean="0"/>
              <a:t>“His spells portrayed the spirit as a frail thing, constantly under attack and in need of strength, always threatening to die inside you.  Inman found this notion dismal indeed, since he had been taught by sermon and hymn to hold as truth that the soul of man never dies.” (Frazier 20)</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Cherokee beliefs</a:t>
            </a:r>
            <a:endParaRPr lang="en-US" dirty="0"/>
          </a:p>
        </p:txBody>
      </p:sp>
      <p:sp>
        <p:nvSpPr>
          <p:cNvPr id="3" name="Content Placeholder 2"/>
          <p:cNvSpPr>
            <a:spLocks noGrp="1"/>
          </p:cNvSpPr>
          <p:nvPr>
            <p:ph idx="1"/>
          </p:nvPr>
        </p:nvSpPr>
        <p:spPr/>
        <p:txBody>
          <a:bodyPr/>
          <a:lstStyle/>
          <a:p>
            <a:r>
              <a:rPr lang="en-CA" dirty="0" smtClean="0"/>
              <a:t>“And, too, Inman guessed Swimmer’s spells were right in saying a man’s spirit could be torn apart and cease and yet his body keep on living. . . . It seemed a poor swap to find that the only way one might keep from fearing death was to act numb and set apart as if dead already, with nothing much left of yourself but a hut of bones.” (Frazier 22)</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Transcendentalism</a:t>
            </a:r>
            <a:endParaRPr lang="en-US" dirty="0"/>
          </a:p>
        </p:txBody>
      </p:sp>
      <p:sp>
        <p:nvSpPr>
          <p:cNvPr id="3" name="Content Placeholder 2"/>
          <p:cNvSpPr>
            <a:spLocks noGrp="1"/>
          </p:cNvSpPr>
          <p:nvPr>
            <p:ph idx="1"/>
          </p:nvPr>
        </p:nvSpPr>
        <p:spPr/>
        <p:txBody>
          <a:bodyPr/>
          <a:lstStyle/>
          <a:p>
            <a:r>
              <a:rPr lang="en-CA" dirty="0" smtClean="0"/>
              <a:t>Philosophical movement</a:t>
            </a:r>
          </a:p>
          <a:p>
            <a:r>
              <a:rPr lang="en-CA" dirty="0" smtClean="0"/>
              <a:t>Monroe—main source of Transcendentalist knowledge for Inman</a:t>
            </a:r>
          </a:p>
          <a:p>
            <a:r>
              <a:rPr lang="en-CA" dirty="0" smtClean="0"/>
              <a:t>Bartram’s </a:t>
            </a:r>
            <a:r>
              <a:rPr lang="en-CA" i="1" dirty="0" smtClean="0"/>
              <a:t>Travels</a:t>
            </a:r>
            <a:r>
              <a:rPr lang="en-CA" dirty="0" smtClean="0"/>
              <a:t>—not a Transcendentalist text itself, but expresses beliefs closely aligned with the movement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Definition of </a:t>
            </a:r>
            <a:r>
              <a:rPr lang="en-CA" dirty="0" smtClean="0"/>
              <a:t>Transcendentalism</a:t>
            </a:r>
            <a:endParaRPr lang="en-CA" i="1" dirty="0"/>
          </a:p>
        </p:txBody>
      </p:sp>
      <p:sp>
        <p:nvSpPr>
          <p:cNvPr id="3" name="Content Placeholder 2"/>
          <p:cNvSpPr>
            <a:spLocks noGrp="1"/>
          </p:cNvSpPr>
          <p:nvPr>
            <p:ph idx="1"/>
          </p:nvPr>
        </p:nvSpPr>
        <p:spPr/>
        <p:txBody>
          <a:bodyPr>
            <a:normAutofit fontScale="92500" lnSpcReduction="20000"/>
          </a:bodyPr>
          <a:lstStyle/>
          <a:p>
            <a:r>
              <a:rPr lang="en-CA" sz="2800" dirty="0" smtClean="0"/>
              <a:t>“An American philosophical and religious movement, based in New England from around 1835 until the Civil War. . . . The Transcendentalists stressed the importance of intuition and subjective experience in communication with God. They rejected religious dogma and texts in </a:t>
            </a:r>
            <a:r>
              <a:rPr lang="en-CA" sz="2800" dirty="0" err="1" smtClean="0"/>
              <a:t>favor</a:t>
            </a:r>
            <a:r>
              <a:rPr lang="en-CA" sz="2800" dirty="0" smtClean="0"/>
              <a:t> of mysticism and scientific naturalism. They pursued truths that lie beyond the ‘colorless’ realms perceived by reason and the senses and were active social reformers in public education, women's rights, and the abolition of slavery. </a:t>
            </a:r>
          </a:p>
          <a:p>
            <a:pPr>
              <a:buNone/>
            </a:pPr>
            <a:r>
              <a:rPr lang="en-CA" sz="2800" dirty="0" smtClean="0"/>
              <a:t/>
            </a:r>
            <a:br>
              <a:rPr lang="en-CA" sz="2800" dirty="0" smtClean="0"/>
            </a:br>
            <a:r>
              <a:rPr lang="en-CA" sz="2800" dirty="0" smtClean="0"/>
              <a:t>“Prominent members of the group include Ralph Waldo Emerson and Henry David Thoreau.”</a:t>
            </a:r>
          </a:p>
          <a:p>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a:t>
            </a:r>
            <a:r>
              <a:rPr lang="en-CA" i="1" dirty="0" smtClean="0"/>
              <a:t>Gale’s Literary Index</a:t>
            </a:r>
            <a:r>
              <a:rPr lang="en-CA" dirty="0" smtClean="0"/>
              <a:t>: </a:t>
            </a:r>
            <a:r>
              <a:rPr lang="en-CA" dirty="0" smtClean="0">
                <a:hlinkClick r:id="rId3"/>
              </a:rPr>
              <a:t>http://www.gale.cengage.com/free_resources/glossary/glossary_tz.htm#t</a:t>
            </a:r>
            <a:r>
              <a:rPr lang="en-CA" dirty="0" smtClean="0"/>
              <a:t>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Intersection of Cherokee and Transcendentalist beliefs</a:t>
            </a:r>
            <a:endParaRPr lang="en-US" dirty="0"/>
          </a:p>
        </p:txBody>
      </p:sp>
      <p:sp>
        <p:nvSpPr>
          <p:cNvPr id="3" name="Content Placeholder 2"/>
          <p:cNvSpPr>
            <a:spLocks noGrp="1"/>
          </p:cNvSpPr>
          <p:nvPr>
            <p:ph idx="1"/>
          </p:nvPr>
        </p:nvSpPr>
        <p:spPr/>
        <p:txBody>
          <a:bodyPr/>
          <a:lstStyle/>
          <a:p>
            <a:r>
              <a:rPr lang="en-CA" dirty="0" smtClean="0"/>
              <a:t>“As Inman walked, he thought of a spell Swimmer had taught him, one of particular potency. . . . Inman thought that had been the best sermon he had ever heard, and Monroe had delivered it on the day Inman first saw </a:t>
            </a:r>
            <a:r>
              <a:rPr lang="en-CA" dirty="0" err="1" smtClean="0"/>
              <a:t>Ada</a:t>
            </a:r>
            <a:r>
              <a:rPr lang="en-CA" dirty="0" smtClean="0"/>
              <a:t>.” (Frazier 76-77)</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 of lecture</a:t>
            </a:r>
            <a:endParaRPr lang="en-CA" dirty="0"/>
          </a:p>
        </p:txBody>
      </p:sp>
      <p:sp>
        <p:nvSpPr>
          <p:cNvPr id="3" name="Content Placeholder 2"/>
          <p:cNvSpPr>
            <a:spLocks noGrp="1"/>
          </p:cNvSpPr>
          <p:nvPr>
            <p:ph idx="1"/>
          </p:nvPr>
        </p:nvSpPr>
        <p:spPr/>
        <p:txBody>
          <a:bodyPr/>
          <a:lstStyle/>
          <a:p>
            <a:r>
              <a:rPr lang="en-CA" dirty="0" smtClean="0"/>
              <a:t>Essay assignment</a:t>
            </a:r>
          </a:p>
          <a:p>
            <a:r>
              <a:rPr lang="en-CA" dirty="0" smtClean="0"/>
              <a:t>Connection to land</a:t>
            </a:r>
          </a:p>
          <a:p>
            <a:r>
              <a:rPr lang="en-CA" dirty="0" smtClean="0"/>
              <a:t>Spirituality</a:t>
            </a:r>
          </a:p>
          <a:p>
            <a:r>
              <a:rPr lang="en-CA" dirty="0" smtClean="0"/>
              <a:t>Portrayal of women</a:t>
            </a:r>
            <a:endParaRPr lang="en-CA" dirty="0" smtClean="0"/>
          </a:p>
          <a:p>
            <a:r>
              <a:rPr lang="en-CA" dirty="0" smtClean="0"/>
              <a:t>Close </a:t>
            </a:r>
            <a:r>
              <a:rPr lang="en-CA" dirty="0" smtClean="0"/>
              <a:t>Reading and exams</a:t>
            </a:r>
            <a:endParaRPr lang="en-CA"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Free write</a:t>
            </a:r>
            <a:endParaRPr lang="en-US" dirty="0"/>
          </a:p>
        </p:txBody>
      </p:sp>
      <p:sp>
        <p:nvSpPr>
          <p:cNvPr id="3" name="Content Placeholder 2"/>
          <p:cNvSpPr>
            <a:spLocks noGrp="1"/>
          </p:cNvSpPr>
          <p:nvPr>
            <p:ph idx="1"/>
          </p:nvPr>
        </p:nvSpPr>
        <p:spPr/>
        <p:txBody>
          <a:bodyPr/>
          <a:lstStyle/>
          <a:p>
            <a:pPr lvl="0"/>
            <a:r>
              <a:rPr lang="en-US" sz="2800" dirty="0" smtClean="0"/>
              <a:t>How are these two passages similar to each other?</a:t>
            </a:r>
            <a:endParaRPr lang="en-CA" sz="2800" dirty="0" smtClean="0"/>
          </a:p>
          <a:p>
            <a:pPr lvl="0"/>
            <a:r>
              <a:rPr lang="en-US" sz="2800" dirty="0" smtClean="0"/>
              <a:t>How are these two passages different from each other?</a:t>
            </a:r>
            <a:endParaRPr lang="en-CA" sz="2800" dirty="0" smtClean="0"/>
          </a:p>
          <a:p>
            <a:pPr lvl="0"/>
            <a:r>
              <a:rPr lang="en-US" sz="2800" dirty="0" smtClean="0"/>
              <a:t>Overall, what philosophy toward life and death do they convey?</a:t>
            </a:r>
            <a:endParaRPr lang="en-US" dirty="0" smtClean="0"/>
          </a:p>
          <a:p>
            <a:pPr lvl="0"/>
            <a:r>
              <a:rPr lang="en-CA" sz="2800" dirty="0" smtClean="0"/>
              <a:t>What significance do these passages have to the novel as a whole?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Intersection of Cherokee and Transcendentalist beliefs</a:t>
            </a:r>
            <a:endParaRPr lang="en-US" dirty="0"/>
          </a:p>
        </p:txBody>
      </p:sp>
      <p:sp>
        <p:nvSpPr>
          <p:cNvPr id="3" name="Content Placeholder 2"/>
          <p:cNvSpPr>
            <a:spLocks noGrp="1"/>
          </p:cNvSpPr>
          <p:nvPr>
            <p:ph idx="1"/>
          </p:nvPr>
        </p:nvSpPr>
        <p:spPr/>
        <p:txBody>
          <a:bodyPr/>
          <a:lstStyle/>
          <a:p>
            <a:r>
              <a:rPr lang="en-CA" dirty="0" smtClean="0"/>
              <a:t>Both beliefs are NOT from Inman’s own white, Southern culture</a:t>
            </a:r>
          </a:p>
          <a:p>
            <a:pPr lvl="1"/>
            <a:r>
              <a:rPr lang="en-CA" dirty="0" smtClean="0"/>
              <a:t>Cherokees have been forcibly removed from area</a:t>
            </a:r>
          </a:p>
          <a:p>
            <a:pPr lvl="1"/>
            <a:r>
              <a:rPr lang="en-CA" dirty="0" smtClean="0"/>
              <a:t>Transcendentalism is a philosophy from Northern states</a:t>
            </a:r>
          </a:p>
          <a:p>
            <a:r>
              <a:rPr lang="en-CA" dirty="0" smtClean="0"/>
              <a:t>Yet both beliefs </a:t>
            </a:r>
            <a:r>
              <a:rPr lang="en-CA" dirty="0" err="1" smtClean="0"/>
              <a:t>honor</a:t>
            </a:r>
            <a:r>
              <a:rPr lang="en-CA" dirty="0" smtClean="0"/>
              <a:t> the natural world and the local landscape</a:t>
            </a:r>
          </a:p>
          <a:p>
            <a:endParaRPr lang="en-CA" dirty="0" smtClean="0"/>
          </a:p>
          <a:p>
            <a:r>
              <a:rPr lang="en-CA" dirty="0" smtClean="0"/>
              <a:t>Inman views the land as a source of spiritual strength</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Portrayal of Women</a:t>
            </a:r>
          </a:p>
        </p:txBody>
      </p:sp>
      <p:sp>
        <p:nvSpPr>
          <p:cNvPr id="3" name="Content Placeholder 2"/>
          <p:cNvSpPr>
            <a:spLocks noGrp="1"/>
          </p:cNvSpPr>
          <p:nvPr>
            <p:ph idx="1"/>
          </p:nvPr>
        </p:nvSpPr>
        <p:spPr/>
        <p:txBody>
          <a:bodyPr/>
          <a:lstStyle/>
          <a:p>
            <a:endParaRPr lang="en-CA"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Women in U.S. Civil War</a:t>
            </a:r>
            <a:endParaRPr lang="en-US" dirty="0"/>
          </a:p>
        </p:txBody>
      </p:sp>
      <p:sp>
        <p:nvSpPr>
          <p:cNvPr id="3" name="Content Placeholder 2"/>
          <p:cNvSpPr>
            <a:spLocks noGrp="1"/>
          </p:cNvSpPr>
          <p:nvPr>
            <p:ph idx="1"/>
          </p:nvPr>
        </p:nvSpPr>
        <p:spPr/>
        <p:txBody>
          <a:bodyPr/>
          <a:lstStyle/>
          <a:p>
            <a:r>
              <a:rPr lang="en-CA" sz="2800" dirty="0" smtClean="0"/>
              <a:t>Adult men left home to fight in war</a:t>
            </a:r>
          </a:p>
          <a:p>
            <a:r>
              <a:rPr lang="en-CA" sz="2800" dirty="0" smtClean="0"/>
              <a:t>Women, children, and old men were left to care for homes and farms</a:t>
            </a:r>
          </a:p>
          <a:p>
            <a:r>
              <a:rPr lang="en-CA" sz="2800" dirty="0" smtClean="0"/>
              <a:t>Radically </a:t>
            </a:r>
            <a:r>
              <a:rPr lang="en-US" sz="2800" dirty="0" smtClean="0"/>
              <a:t>different gender roles during this time of </a:t>
            </a:r>
            <a:r>
              <a:rPr lang="en-US" sz="2800" dirty="0" smtClean="0"/>
              <a:t>war</a:t>
            </a:r>
            <a:endParaRPr lang="en-US" dirty="0"/>
          </a:p>
          <a:p>
            <a:endParaRPr lang="en-CA" sz="28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Women in </a:t>
            </a:r>
            <a:r>
              <a:rPr lang="en-US" i="1" dirty="0" smtClean="0"/>
              <a:t>Cold Mountain</a:t>
            </a:r>
            <a:endParaRPr lang="en-US" dirty="0"/>
          </a:p>
        </p:txBody>
      </p:sp>
      <p:sp>
        <p:nvSpPr>
          <p:cNvPr id="3" name="Content Placeholder 2"/>
          <p:cNvSpPr>
            <a:spLocks noGrp="1"/>
          </p:cNvSpPr>
          <p:nvPr>
            <p:ph idx="1"/>
          </p:nvPr>
        </p:nvSpPr>
        <p:spPr/>
        <p:txBody>
          <a:bodyPr/>
          <a:lstStyle/>
          <a:p>
            <a:pPr lvl="0"/>
            <a:r>
              <a:rPr lang="en-US" dirty="0" smtClean="0"/>
              <a:t>Many of Inman’s encounters are with women</a:t>
            </a:r>
          </a:p>
          <a:p>
            <a:pPr lvl="1"/>
            <a:r>
              <a:rPr lang="en-US" dirty="0" smtClean="0"/>
              <a:t>girl with canoe</a:t>
            </a:r>
          </a:p>
          <a:p>
            <a:pPr lvl="1"/>
            <a:r>
              <a:rPr lang="en-US" dirty="0" smtClean="0"/>
              <a:t>Laura (preacher’s lover)</a:t>
            </a:r>
          </a:p>
          <a:p>
            <a:pPr lvl="1"/>
            <a:r>
              <a:rPr lang="en-CA" dirty="0" err="1" smtClean="0"/>
              <a:t>Tildy</a:t>
            </a:r>
            <a:r>
              <a:rPr lang="en-CA" dirty="0" smtClean="0"/>
              <a:t> (</a:t>
            </a:r>
            <a:r>
              <a:rPr lang="en-US" dirty="0" smtClean="0"/>
              <a:t>African American prostitute)</a:t>
            </a:r>
          </a:p>
          <a:p>
            <a:pPr lvl="1"/>
            <a:r>
              <a:rPr lang="en-CA" dirty="0" smtClean="0"/>
              <a:t>Lila and her sisters (“house of sluts”)</a:t>
            </a:r>
            <a:endParaRPr lang="en-US" dirty="0" smtClean="0"/>
          </a:p>
          <a:p>
            <a:pPr lvl="1"/>
            <a:r>
              <a:rPr lang="en-US" dirty="0" err="1" smtClean="0"/>
              <a:t>goatwoman</a:t>
            </a:r>
            <a:r>
              <a:rPr lang="en-US" dirty="0" smtClean="0"/>
              <a:t> </a:t>
            </a:r>
          </a:p>
          <a:p>
            <a:pPr lvl="1"/>
            <a:r>
              <a:rPr lang="en-US" dirty="0" smtClean="0"/>
              <a:t>Sara</a:t>
            </a:r>
            <a:endParaRPr lang="en-CA" dirty="0" smtClean="0"/>
          </a:p>
          <a:p>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Charles Frazier’s Interview</a:t>
            </a:r>
            <a:br>
              <a:rPr lang="en-US" dirty="0" smtClean="0"/>
            </a:br>
            <a:r>
              <a:rPr lang="en-US" dirty="0" smtClean="0"/>
              <a:t>with </a:t>
            </a:r>
            <a:r>
              <a:rPr lang="en-US" i="1" dirty="0" smtClean="0"/>
              <a:t>Book Browse</a:t>
            </a:r>
            <a:endParaRPr lang="en-CA" i="1" dirty="0"/>
          </a:p>
        </p:txBody>
      </p:sp>
      <p:sp>
        <p:nvSpPr>
          <p:cNvPr id="3" name="Content Placeholder 2"/>
          <p:cNvSpPr>
            <a:spLocks noGrp="1"/>
          </p:cNvSpPr>
          <p:nvPr>
            <p:ph idx="1"/>
          </p:nvPr>
        </p:nvSpPr>
        <p:spPr/>
        <p:txBody>
          <a:bodyPr>
            <a:normAutofit fontScale="85000" lnSpcReduction="20000"/>
          </a:bodyPr>
          <a:lstStyle/>
          <a:p>
            <a:r>
              <a:rPr lang="en-US" sz="2400" dirty="0" smtClean="0"/>
              <a:t>“In many ways [research is] my favorite part of working on a book. . . .  The kinds of things I enjoy the most and that were the most helpful in writing the book were things like letters and journals of women of the nineteenth century. And I think they helped me a great deal in developing female characters that maybe are a little different from most people’s stereotypical views of what women were like then. I found journals and letters of women who were very intelligent, headstrong, opinionated, strong women. . . .  And I’m not sure that that is our view of nineteenth-century Southern womanhood. I was very interested in reading letters to their husbands from women who’d been left at home to handle the family farm. To follow those letters over the course of the war, to feel those women getting stronger, more confident--they had begun the war asking their husbands’ permission for every decision that needed to be made. By about half way through the war, those same women were informing their husbands that decisions had been made. So it was a kind of process of self-mastery that I think is always a very helpful thing to observe.”</a:t>
            </a:r>
            <a:endParaRPr lang="en-CA" dirty="0"/>
          </a:p>
        </p:txBody>
      </p:sp>
      <p:sp>
        <p:nvSpPr>
          <p:cNvPr id="4" name="Footer Placeholder 3"/>
          <p:cNvSpPr>
            <a:spLocks noGrp="1"/>
          </p:cNvSpPr>
          <p:nvPr>
            <p:ph type="ftr" sz="quarter" idx="11"/>
          </p:nvPr>
        </p:nvSpPr>
        <p:spPr>
          <a:xfrm>
            <a:off x="838200" y="6356350"/>
            <a:ext cx="7543800" cy="273050"/>
          </a:xfrm>
        </p:spPr>
        <p:txBody>
          <a:bodyPr/>
          <a:lstStyle/>
          <a:p>
            <a:r>
              <a:rPr lang="en-CA" dirty="0" smtClean="0"/>
              <a:t>Quoted from: </a:t>
            </a:r>
            <a:r>
              <a:rPr lang="en-US" u="sng" dirty="0" smtClean="0">
                <a:hlinkClick r:id="rId3"/>
              </a:rPr>
              <a:t>http://www.bookbrowse.com/author_interviews/full/index.cfm?author_number=239</a:t>
            </a:r>
            <a:r>
              <a:rPr lang="en-US" u="sng" dirty="0" smtClean="0"/>
              <a:t> </a:t>
            </a:r>
            <a:endParaRPr lang="en-CA"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Portrayal of Women </a:t>
            </a:r>
            <a:br>
              <a:rPr lang="en-CA" dirty="0" smtClean="0"/>
            </a:br>
            <a:r>
              <a:rPr lang="en-CA" dirty="0" smtClean="0"/>
              <a:t>in </a:t>
            </a:r>
            <a:r>
              <a:rPr lang="en-CA" i="1" dirty="0" smtClean="0"/>
              <a:t>Cold Mountain</a:t>
            </a:r>
            <a:endParaRPr lang="en-US" dirty="0"/>
          </a:p>
        </p:txBody>
      </p:sp>
      <p:sp>
        <p:nvSpPr>
          <p:cNvPr id="3" name="Content Placeholder 2"/>
          <p:cNvSpPr>
            <a:spLocks noGrp="1"/>
          </p:cNvSpPr>
          <p:nvPr>
            <p:ph idx="1"/>
          </p:nvPr>
        </p:nvSpPr>
        <p:spPr/>
        <p:txBody>
          <a:bodyPr/>
          <a:lstStyle/>
          <a:p>
            <a:r>
              <a:rPr lang="en-CA" dirty="0" smtClean="0"/>
              <a:t>This week:</a:t>
            </a:r>
          </a:p>
          <a:p>
            <a:pPr lvl="1"/>
            <a:r>
              <a:rPr lang="en-CA" dirty="0" smtClean="0"/>
              <a:t>Reflect on the female characters in the novel</a:t>
            </a:r>
          </a:p>
          <a:p>
            <a:pPr lvl="1"/>
            <a:r>
              <a:rPr lang="en-CA" dirty="0" smtClean="0"/>
              <a:t>Reflect on </a:t>
            </a:r>
            <a:r>
              <a:rPr lang="en-CA" dirty="0" err="1" smtClean="0"/>
              <a:t>Ada</a:t>
            </a:r>
            <a:r>
              <a:rPr lang="en-CA" dirty="0" smtClean="0"/>
              <a:t> and Inman’s romance</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Close Reading </a:t>
            </a:r>
            <a:r>
              <a:rPr lang="en-CA" b="1" dirty="0" smtClean="0"/>
              <a:t>and </a:t>
            </a:r>
            <a:r>
              <a:rPr lang="en-CA" b="1" dirty="0" smtClean="0"/>
              <a:t>exams</a:t>
            </a:r>
            <a:endParaRPr lang="en-CA" b="1" dirty="0"/>
          </a:p>
        </p:txBody>
      </p:sp>
      <p:sp>
        <p:nvSpPr>
          <p:cNvPr id="3" name="Content Placeholder 2"/>
          <p:cNvSpPr>
            <a:spLocks noGrp="1"/>
          </p:cNvSpPr>
          <p:nvPr>
            <p:ph idx="1"/>
          </p:nvPr>
        </p:nvSpPr>
        <p:spPr/>
        <p:txBody>
          <a:bodyPr/>
          <a:lstStyle/>
          <a:p>
            <a:endParaRPr lang="en-CA"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Close Reading Sheet</a:t>
            </a:r>
            <a:endParaRPr lang="en-CA" dirty="0"/>
          </a:p>
        </p:txBody>
      </p:sp>
      <p:sp>
        <p:nvSpPr>
          <p:cNvPr id="3" name="Content Placeholder 2"/>
          <p:cNvSpPr>
            <a:spLocks noGrp="1"/>
          </p:cNvSpPr>
          <p:nvPr>
            <p:ph idx="1"/>
          </p:nvPr>
        </p:nvSpPr>
        <p:spPr/>
        <p:txBody>
          <a:bodyPr>
            <a:normAutofit fontScale="92500" lnSpcReduction="20000"/>
          </a:bodyPr>
          <a:lstStyle/>
          <a:p>
            <a:pPr marL="514350" indent="-514350">
              <a:buAutoNum type="alphaUcPeriod"/>
            </a:pPr>
            <a:r>
              <a:rPr lang="en-US" dirty="0" smtClean="0"/>
              <a:t>Choose short section of text on which to perform “close reading”</a:t>
            </a:r>
            <a:endParaRPr lang="en-CA" dirty="0" smtClean="0"/>
          </a:p>
          <a:p>
            <a:pPr marL="514350" indent="-514350">
              <a:buAutoNum type="alphaUcPeriod"/>
            </a:pPr>
            <a:r>
              <a:rPr lang="en-US" dirty="0" smtClean="0"/>
              <a:t> Make observations, using these categories:</a:t>
            </a:r>
            <a:endParaRPr lang="en-CA" dirty="0" smtClean="0"/>
          </a:p>
          <a:p>
            <a:pPr marL="880110" lvl="1" indent="-514350">
              <a:buAutoNum type="arabicPeriod"/>
            </a:pPr>
            <a:r>
              <a:rPr lang="en-US" dirty="0" smtClean="0"/>
              <a:t>Genre </a:t>
            </a:r>
            <a:endParaRPr lang="en-CA" dirty="0" smtClean="0"/>
          </a:p>
          <a:p>
            <a:pPr marL="880110" lvl="1" indent="-514350">
              <a:buAutoNum type="arabicPeriod"/>
            </a:pPr>
            <a:r>
              <a:rPr lang="en-US" dirty="0" smtClean="0"/>
              <a:t>Point of View / Narrative Perspective</a:t>
            </a:r>
            <a:endParaRPr lang="en-CA" dirty="0" smtClean="0"/>
          </a:p>
          <a:p>
            <a:pPr marL="880110" lvl="1" indent="-514350">
              <a:buAutoNum type="arabicPeriod"/>
            </a:pPr>
            <a:r>
              <a:rPr lang="en-US" dirty="0" smtClean="0"/>
              <a:t>Tone / Mood</a:t>
            </a:r>
            <a:endParaRPr lang="en-CA" dirty="0" smtClean="0"/>
          </a:p>
          <a:p>
            <a:pPr marL="880110" lvl="1" indent="-514350">
              <a:buAutoNum type="arabicPeriod"/>
            </a:pPr>
            <a:r>
              <a:rPr lang="en-US" dirty="0" smtClean="0"/>
              <a:t>Page Design</a:t>
            </a:r>
            <a:endParaRPr lang="en-CA" dirty="0" smtClean="0"/>
          </a:p>
          <a:p>
            <a:pPr marL="880110" lvl="1" indent="-514350">
              <a:buAutoNum type="arabicPeriod"/>
            </a:pPr>
            <a:r>
              <a:rPr lang="en-US" dirty="0" smtClean="0"/>
              <a:t>Objects</a:t>
            </a:r>
            <a:endParaRPr lang="en-CA" dirty="0" smtClean="0"/>
          </a:p>
          <a:p>
            <a:pPr marL="880110" lvl="1" indent="-514350">
              <a:buAutoNum type="arabicPeriod"/>
            </a:pPr>
            <a:r>
              <a:rPr lang="en-US" dirty="0" smtClean="0"/>
              <a:t>Figures of Speech</a:t>
            </a:r>
            <a:endParaRPr lang="en-CA" dirty="0" smtClean="0"/>
          </a:p>
          <a:p>
            <a:pPr marL="880110" lvl="1" indent="-514350">
              <a:buAutoNum type="arabicPeriod"/>
            </a:pPr>
            <a:r>
              <a:rPr lang="en-US" dirty="0" smtClean="0"/>
              <a:t>Style</a:t>
            </a:r>
            <a:endParaRPr lang="en-CA" dirty="0" smtClean="0"/>
          </a:p>
          <a:p>
            <a:pPr marL="880110" lvl="1" indent="-514350">
              <a:buAutoNum type="arabicPeriod"/>
            </a:pPr>
            <a:r>
              <a:rPr lang="en-US" dirty="0" smtClean="0"/>
              <a:t>Any other observations</a:t>
            </a:r>
            <a:endParaRPr lang="en-CA" dirty="0" smtClean="0"/>
          </a:p>
          <a:p>
            <a:pPr marL="514350" indent="-514350">
              <a:buAutoNum type="alphaUcPeriod"/>
            </a:pPr>
            <a:r>
              <a:rPr lang="en-US" dirty="0" smtClean="0"/>
              <a:t>Analyze the implications of your observation(s)</a:t>
            </a:r>
            <a:endParaRPr lang="en-CA" sz="2800" dirty="0" smtClean="0"/>
          </a:p>
          <a:p>
            <a:endParaRPr lang="en-CA" dirty="0"/>
          </a:p>
        </p:txBody>
      </p:sp>
      <p:sp>
        <p:nvSpPr>
          <p:cNvPr id="4" name="Footer Placeholder 3"/>
          <p:cNvSpPr>
            <a:spLocks noGrp="1"/>
          </p:cNvSpPr>
          <p:nvPr>
            <p:ph type="ftr" sz="quarter" idx="11"/>
          </p:nvPr>
        </p:nvSpPr>
        <p:spPr>
          <a:xfrm>
            <a:off x="762000" y="6356350"/>
            <a:ext cx="7543800" cy="273050"/>
          </a:xfrm>
        </p:spPr>
        <p:txBody>
          <a:bodyPr/>
          <a:lstStyle/>
          <a:p>
            <a:r>
              <a:rPr lang="en-US" dirty="0" smtClean="0"/>
              <a:t>adapted from Dr. Colette </a:t>
            </a:r>
            <a:r>
              <a:rPr lang="en-US" dirty="0" err="1" smtClean="0"/>
              <a:t>Colligan</a:t>
            </a:r>
            <a:r>
              <a:rPr lang="en-US" dirty="0" smtClean="0"/>
              <a:t>, SFU English Department</a:t>
            </a:r>
            <a:endParaRPr lang="en-CA"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A. </a:t>
            </a:r>
            <a:r>
              <a:rPr lang="en-US" dirty="0" smtClean="0"/>
              <a:t>Choose short section of text on which to perform “close reading”</a:t>
            </a:r>
            <a:endParaRPr lang="en-CA" dirty="0"/>
          </a:p>
        </p:txBody>
      </p:sp>
      <p:sp>
        <p:nvSpPr>
          <p:cNvPr id="3" name="Content Placeholder 2"/>
          <p:cNvSpPr>
            <a:spLocks noGrp="1"/>
          </p:cNvSpPr>
          <p:nvPr>
            <p:ph idx="1"/>
          </p:nvPr>
        </p:nvSpPr>
        <p:spPr>
          <a:xfrm>
            <a:off x="457200" y="1828800"/>
            <a:ext cx="8229600" cy="5029200"/>
          </a:xfrm>
        </p:spPr>
        <p:txBody>
          <a:bodyPr>
            <a:normAutofit fontScale="85000" lnSpcReduction="20000"/>
          </a:bodyPr>
          <a:lstStyle/>
          <a:p>
            <a:pPr marL="0" indent="0">
              <a:buNone/>
            </a:pPr>
            <a:r>
              <a:rPr lang="en-CA" dirty="0" smtClean="0"/>
              <a:t>	“But </a:t>
            </a:r>
            <a:r>
              <a:rPr lang="en-CA" dirty="0" smtClean="0"/>
              <a:t>before the dawn of day, feral hogs descended from the woods, drawn by the tang in the air. </a:t>
            </a:r>
            <a:r>
              <a:rPr lang="en-CA" dirty="0" smtClean="0"/>
              <a:t>They </a:t>
            </a:r>
            <a:r>
              <a:rPr lang="en-CA" dirty="0" err="1" smtClean="0"/>
              <a:t>plowed</a:t>
            </a:r>
            <a:r>
              <a:rPr lang="en-CA" dirty="0" smtClean="0"/>
              <a:t> </a:t>
            </a:r>
            <a:r>
              <a:rPr lang="en-CA" dirty="0" smtClean="0"/>
              <a:t>at the ground with their snouts and dug out arms and feet and heads, and soon Inman </a:t>
            </a:r>
            <a:r>
              <a:rPr lang="en-CA" dirty="0" smtClean="0"/>
              <a:t>found himself </a:t>
            </a:r>
            <a:r>
              <a:rPr lang="en-CA" dirty="0" smtClean="0"/>
              <a:t>uprooted, staring eye to eye, forlorn and hostile and baffled, into the long face of a </a:t>
            </a:r>
            <a:r>
              <a:rPr lang="en-CA" dirty="0" smtClean="0"/>
              <a:t>great </a:t>
            </a:r>
            <a:r>
              <a:rPr lang="en-US" dirty="0" err="1" smtClean="0"/>
              <a:t>tushed</a:t>
            </a:r>
            <a:r>
              <a:rPr lang="en-US" dirty="0" smtClean="0"/>
              <a:t> </a:t>
            </a:r>
            <a:r>
              <a:rPr lang="en-US" dirty="0" smtClean="0"/>
              <a:t>boar.</a:t>
            </a:r>
          </a:p>
          <a:p>
            <a:pPr marL="0" indent="0">
              <a:buNone/>
            </a:pPr>
            <a:r>
              <a:rPr lang="en-US" dirty="0" smtClean="0"/>
              <a:t>	—</a:t>
            </a:r>
            <a:r>
              <a:rPr lang="en-US" dirty="0" err="1" smtClean="0"/>
              <a:t>Yaah</a:t>
            </a:r>
            <a:r>
              <a:rPr lang="en-US" dirty="0" smtClean="0"/>
              <a:t>, Inman said.</a:t>
            </a:r>
          </a:p>
          <a:p>
            <a:pPr marL="0" indent="0">
              <a:buNone/>
            </a:pPr>
            <a:r>
              <a:rPr lang="en-CA" dirty="0" smtClean="0"/>
              <a:t>	The </a:t>
            </a:r>
            <a:r>
              <a:rPr lang="en-CA" dirty="0" smtClean="0"/>
              <a:t>boar shied off a few feet and stopped and looked back at him dumbfounded, his little </a:t>
            </a:r>
            <a:r>
              <a:rPr lang="en-CA" dirty="0" smtClean="0"/>
              <a:t>eyes blinking</a:t>
            </a:r>
            <a:r>
              <a:rPr lang="en-CA" dirty="0" smtClean="0"/>
              <a:t>. Inman prised his length out of the ground. To rise and bloom again, that became his </a:t>
            </a:r>
            <a:r>
              <a:rPr lang="en-CA" dirty="0" smtClean="0"/>
              <a:t>wish. When </a:t>
            </a:r>
            <a:r>
              <a:rPr lang="en-CA" dirty="0" smtClean="0"/>
              <a:t>Inman worked his way upright once more, the boar lost interest and went back to grubbing </a:t>
            </a:r>
            <a:r>
              <a:rPr lang="en-CA" dirty="0" smtClean="0"/>
              <a:t>at </a:t>
            </a:r>
            <a:r>
              <a:rPr lang="en-US" dirty="0" smtClean="0"/>
              <a:t>the ground.</a:t>
            </a:r>
          </a:p>
          <a:p>
            <a:pPr marL="0" indent="0">
              <a:buNone/>
            </a:pPr>
            <a:r>
              <a:rPr lang="en-US" dirty="0" smtClean="0"/>
              <a:t>	</a:t>
            </a:r>
            <a:r>
              <a:rPr lang="en-CA" dirty="0" smtClean="0"/>
              <a:t>Inman </a:t>
            </a:r>
            <a:r>
              <a:rPr lang="en-CA" dirty="0" smtClean="0"/>
              <a:t>cast back his head to the sky and found it did not look right. There were stars in it, but </a:t>
            </a:r>
            <a:r>
              <a:rPr lang="en-CA" dirty="0" smtClean="0"/>
              <a:t>he could </a:t>
            </a:r>
            <a:r>
              <a:rPr lang="en-CA" dirty="0" smtClean="0"/>
              <a:t>not reason out even one known constellation in the moonless sky. It looked as if someone </a:t>
            </a:r>
            <a:r>
              <a:rPr lang="en-CA" dirty="0" smtClean="0"/>
              <a:t>had taken </a:t>
            </a:r>
            <a:r>
              <a:rPr lang="en-CA" dirty="0" smtClean="0"/>
              <a:t>a stick and stirred it up so that no sense remained, just a smattering of light cast </a:t>
            </a:r>
            <a:r>
              <a:rPr lang="en-CA" dirty="0" err="1" smtClean="0"/>
              <a:t>patternless</a:t>
            </a:r>
            <a:r>
              <a:rPr lang="en-CA" dirty="0" smtClean="0"/>
              <a:t> on t</a:t>
            </a:r>
            <a:r>
              <a:rPr lang="en-US" dirty="0" smtClean="0"/>
              <a:t>he </a:t>
            </a:r>
            <a:r>
              <a:rPr lang="en-US" dirty="0" smtClean="0"/>
              <a:t>general dark</a:t>
            </a:r>
            <a:r>
              <a:rPr lang="en-US" dirty="0" smtClean="0"/>
              <a:t>.”  (Frazier 228-229)</a:t>
            </a:r>
            <a:endParaRPr lang="en-C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Essay assignment</a:t>
            </a:r>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 Make observations, </a:t>
            </a:r>
            <a:br>
              <a:rPr lang="en-US" dirty="0" smtClean="0"/>
            </a:br>
            <a:r>
              <a:rPr lang="en-US" dirty="0" smtClean="0"/>
              <a:t>using these categories:</a:t>
            </a:r>
            <a:endParaRPr lang="en-CA" dirty="0"/>
          </a:p>
        </p:txBody>
      </p:sp>
      <p:sp>
        <p:nvSpPr>
          <p:cNvPr id="3" name="Content Placeholder 2"/>
          <p:cNvSpPr>
            <a:spLocks noGrp="1"/>
          </p:cNvSpPr>
          <p:nvPr>
            <p:ph idx="1"/>
          </p:nvPr>
        </p:nvSpPr>
        <p:spPr/>
        <p:txBody>
          <a:bodyPr/>
          <a:lstStyle/>
          <a:p>
            <a:pPr marL="880110" lvl="1" indent="-514350">
              <a:buAutoNum type="arabicPeriod"/>
            </a:pPr>
            <a:r>
              <a:rPr lang="en-US" dirty="0" smtClean="0"/>
              <a:t>Genre </a:t>
            </a:r>
            <a:endParaRPr lang="en-CA" dirty="0" smtClean="0"/>
          </a:p>
          <a:p>
            <a:pPr marL="880110" lvl="1" indent="-514350">
              <a:buAutoNum type="arabicPeriod"/>
            </a:pPr>
            <a:r>
              <a:rPr lang="en-US" dirty="0" smtClean="0"/>
              <a:t>Point of View / Narrative Perspective</a:t>
            </a:r>
            <a:endParaRPr lang="en-CA" dirty="0" smtClean="0"/>
          </a:p>
          <a:p>
            <a:pPr marL="880110" lvl="1" indent="-514350">
              <a:buAutoNum type="arabicPeriod"/>
            </a:pPr>
            <a:r>
              <a:rPr lang="en-US" dirty="0" smtClean="0"/>
              <a:t>Tone / Mood</a:t>
            </a:r>
            <a:endParaRPr lang="en-CA" dirty="0" smtClean="0"/>
          </a:p>
          <a:p>
            <a:pPr marL="880110" lvl="1" indent="-514350">
              <a:buAutoNum type="arabicPeriod"/>
            </a:pPr>
            <a:r>
              <a:rPr lang="en-US" dirty="0" smtClean="0"/>
              <a:t>Page Design</a:t>
            </a:r>
            <a:endParaRPr lang="en-CA" dirty="0" smtClean="0"/>
          </a:p>
          <a:p>
            <a:pPr marL="880110" lvl="1" indent="-514350">
              <a:buAutoNum type="arabicPeriod"/>
            </a:pPr>
            <a:r>
              <a:rPr lang="en-US" dirty="0" smtClean="0"/>
              <a:t>Objects</a:t>
            </a:r>
            <a:endParaRPr lang="en-CA" dirty="0" smtClean="0"/>
          </a:p>
          <a:p>
            <a:pPr marL="880110" lvl="1" indent="-514350">
              <a:buAutoNum type="arabicPeriod"/>
            </a:pPr>
            <a:r>
              <a:rPr lang="en-US" dirty="0" smtClean="0"/>
              <a:t>Figures of Speech</a:t>
            </a:r>
            <a:endParaRPr lang="en-CA" dirty="0" smtClean="0"/>
          </a:p>
          <a:p>
            <a:pPr marL="880110" lvl="1" indent="-514350">
              <a:buAutoNum type="arabicPeriod"/>
            </a:pPr>
            <a:r>
              <a:rPr lang="en-US" dirty="0" smtClean="0"/>
              <a:t>Style</a:t>
            </a:r>
            <a:endParaRPr lang="en-CA" dirty="0" smtClean="0"/>
          </a:p>
          <a:p>
            <a:pPr marL="880110" lvl="1" indent="-514350">
              <a:buAutoNum type="arabicPeriod"/>
            </a:pPr>
            <a:r>
              <a:rPr lang="en-US" dirty="0" smtClean="0"/>
              <a:t>Any other observations</a:t>
            </a:r>
            <a:endParaRPr lang="en-CA" dirty="0" smtClean="0"/>
          </a:p>
          <a:p>
            <a:pPr>
              <a:buNone/>
            </a:pPr>
            <a:endParaRPr lang="en-CA"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Choose which observation(s) </a:t>
            </a:r>
            <a:br>
              <a:rPr lang="en-US" dirty="0" smtClean="0"/>
            </a:br>
            <a:r>
              <a:rPr lang="en-US" dirty="0" smtClean="0"/>
              <a:t>to analyze</a:t>
            </a:r>
            <a:endParaRPr lang="en-CA" dirty="0"/>
          </a:p>
        </p:txBody>
      </p:sp>
      <p:sp>
        <p:nvSpPr>
          <p:cNvPr id="3" name="Content Placeholder 2"/>
          <p:cNvSpPr>
            <a:spLocks noGrp="1"/>
          </p:cNvSpPr>
          <p:nvPr>
            <p:ph idx="1"/>
          </p:nvPr>
        </p:nvSpPr>
        <p:spPr/>
        <p:txBody>
          <a:bodyPr/>
          <a:lstStyle/>
          <a:p>
            <a:pPr marL="880110" lvl="1" indent="-514350">
              <a:buAutoNum type="arabicPeriod"/>
            </a:pPr>
            <a:r>
              <a:rPr lang="en-US" dirty="0" smtClean="0"/>
              <a:t>Genre </a:t>
            </a:r>
            <a:endParaRPr lang="en-CA" dirty="0" smtClean="0"/>
          </a:p>
          <a:p>
            <a:pPr marL="880110" lvl="1" indent="-514350">
              <a:buAutoNum type="arabicPeriod"/>
            </a:pPr>
            <a:r>
              <a:rPr lang="en-US" dirty="0" smtClean="0"/>
              <a:t>Point of View / Narrative Perspective</a:t>
            </a:r>
            <a:endParaRPr lang="en-CA" dirty="0" smtClean="0"/>
          </a:p>
          <a:p>
            <a:pPr marL="880110" lvl="1" indent="-514350">
              <a:buAutoNum type="arabicPeriod"/>
            </a:pPr>
            <a:r>
              <a:rPr lang="en-US" dirty="0" smtClean="0"/>
              <a:t>Tone / Mood</a:t>
            </a:r>
            <a:endParaRPr lang="en-CA" dirty="0" smtClean="0"/>
          </a:p>
          <a:p>
            <a:pPr marL="880110" lvl="1" indent="-514350">
              <a:buAutoNum type="arabicPeriod"/>
            </a:pPr>
            <a:r>
              <a:rPr lang="en-US" dirty="0" smtClean="0"/>
              <a:t>Page Design</a:t>
            </a:r>
            <a:endParaRPr lang="en-CA" dirty="0" smtClean="0"/>
          </a:p>
          <a:p>
            <a:pPr marL="880110" lvl="1" indent="-514350">
              <a:buAutoNum type="arabicPeriod"/>
            </a:pPr>
            <a:r>
              <a:rPr lang="en-US" dirty="0" smtClean="0"/>
              <a:t>Objects</a:t>
            </a:r>
            <a:endParaRPr lang="en-CA" dirty="0" smtClean="0"/>
          </a:p>
          <a:p>
            <a:pPr marL="880110" lvl="1" indent="-514350">
              <a:buAutoNum type="arabicPeriod"/>
            </a:pPr>
            <a:r>
              <a:rPr lang="en-US" dirty="0" smtClean="0"/>
              <a:t>Figures of Speech</a:t>
            </a:r>
            <a:endParaRPr lang="en-CA" dirty="0" smtClean="0"/>
          </a:p>
          <a:p>
            <a:pPr marL="880110" lvl="1" indent="-514350">
              <a:buAutoNum type="arabicPeriod"/>
            </a:pPr>
            <a:r>
              <a:rPr lang="en-US" dirty="0" smtClean="0"/>
              <a:t>Style</a:t>
            </a:r>
            <a:endParaRPr lang="en-CA" dirty="0" smtClean="0"/>
          </a:p>
          <a:p>
            <a:pPr marL="880110" lvl="1" indent="-514350">
              <a:buAutoNum type="arabicPeriod"/>
            </a:pPr>
            <a:r>
              <a:rPr lang="en-US" dirty="0" smtClean="0"/>
              <a:t>Any other observations</a:t>
            </a:r>
            <a:endParaRPr lang="en-CA" dirty="0" smtClean="0"/>
          </a:p>
          <a:p>
            <a:pPr>
              <a:buNone/>
            </a:pPr>
            <a:endParaRPr lang="en-CA"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C. Analyze the implications </a:t>
            </a:r>
            <a:br>
              <a:rPr lang="en-CA" dirty="0" smtClean="0"/>
            </a:br>
            <a:r>
              <a:rPr lang="en-CA" dirty="0" smtClean="0"/>
              <a:t>of your observation(s)</a:t>
            </a:r>
            <a:endParaRPr lang="en-CA" dirty="0"/>
          </a:p>
        </p:txBody>
      </p:sp>
      <p:sp>
        <p:nvSpPr>
          <p:cNvPr id="3" name="Content Placeholder 2"/>
          <p:cNvSpPr>
            <a:spLocks noGrp="1"/>
          </p:cNvSpPr>
          <p:nvPr>
            <p:ph idx="1"/>
          </p:nvPr>
        </p:nvSpPr>
        <p:spPr>
          <a:xfrm>
            <a:off x="457200" y="1935480"/>
            <a:ext cx="8229600" cy="4617720"/>
          </a:xfrm>
        </p:spPr>
        <p:txBody>
          <a:bodyPr>
            <a:normAutofit/>
          </a:bodyPr>
          <a:lstStyle/>
          <a:p>
            <a:pPr marL="0" indent="0"/>
            <a:r>
              <a:rPr lang="en-CA" dirty="0" smtClean="0"/>
              <a:t> Complete on your own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dirty="0" smtClean="0"/>
              <a:t>To prepare for exam</a:t>
            </a:r>
            <a:endParaRPr lang="en-CA" dirty="0"/>
          </a:p>
        </p:txBody>
      </p:sp>
      <p:sp>
        <p:nvSpPr>
          <p:cNvPr id="3" name="Content Placeholder 2"/>
          <p:cNvSpPr>
            <a:spLocks noGrp="1"/>
          </p:cNvSpPr>
          <p:nvPr>
            <p:ph idx="1"/>
          </p:nvPr>
        </p:nvSpPr>
        <p:spPr/>
        <p:txBody>
          <a:bodyPr>
            <a:normAutofit/>
          </a:bodyPr>
          <a:lstStyle/>
          <a:p>
            <a:r>
              <a:rPr lang="en-CA" dirty="0" smtClean="0"/>
              <a:t>Practice Close Reading</a:t>
            </a:r>
          </a:p>
          <a:p>
            <a:r>
              <a:rPr lang="en-CA" dirty="0" smtClean="0"/>
              <a:t>Choose passages relevant to themes in lecture</a:t>
            </a:r>
          </a:p>
          <a:p>
            <a:r>
              <a:rPr lang="en-CA" dirty="0" smtClean="0"/>
              <a:t>Bring examples of Close Reading to office hours</a:t>
            </a:r>
          </a:p>
          <a:p>
            <a:pPr>
              <a:buNone/>
            </a:pPr>
            <a:endParaRPr lang="en-CA"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Cold Mountain</a:t>
            </a:r>
            <a:endParaRPr lang="en-CA" i="1" dirty="0"/>
          </a:p>
        </p:txBody>
      </p:sp>
      <p:sp>
        <p:nvSpPr>
          <p:cNvPr id="3" name="Text Placeholder 2"/>
          <p:cNvSpPr>
            <a:spLocks noGrp="1"/>
          </p:cNvSpPr>
          <p:nvPr>
            <p:ph type="body" idx="1"/>
          </p:nvPr>
        </p:nvSpPr>
        <p:spPr/>
        <p:txBody>
          <a:bodyPr/>
          <a:lstStyle/>
          <a:p>
            <a:r>
              <a:rPr lang="en-CA" dirty="0" smtClean="0"/>
              <a:t>Read until </a:t>
            </a:r>
            <a:r>
              <a:rPr lang="en-CA" dirty="0" smtClean="0"/>
              <a:t>end by </a:t>
            </a:r>
            <a:r>
              <a:rPr lang="en-CA" dirty="0" smtClean="0"/>
              <a:t>next </a:t>
            </a:r>
            <a:r>
              <a:rPr lang="en-CA" dirty="0" smtClean="0"/>
              <a:t>lecture</a:t>
            </a:r>
            <a:endParaRPr lang="en-CA"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Components of Essay</a:t>
            </a:r>
            <a:endParaRPr lang="en-US" dirty="0"/>
          </a:p>
        </p:txBody>
      </p:sp>
      <p:sp>
        <p:nvSpPr>
          <p:cNvPr id="3" name="Content Placeholder 2"/>
          <p:cNvSpPr>
            <a:spLocks noGrp="1"/>
          </p:cNvSpPr>
          <p:nvPr>
            <p:ph idx="1"/>
          </p:nvPr>
        </p:nvSpPr>
        <p:spPr/>
        <p:txBody>
          <a:bodyPr/>
          <a:lstStyle/>
          <a:p>
            <a:r>
              <a:rPr lang="en-US" dirty="0" smtClean="0"/>
              <a:t>Proposal (5% of final grade)</a:t>
            </a:r>
          </a:p>
          <a:p>
            <a:r>
              <a:rPr lang="en-US" dirty="0" smtClean="0"/>
              <a:t>First draft (10% of final grade)</a:t>
            </a:r>
          </a:p>
          <a:p>
            <a:r>
              <a:rPr lang="en-US" dirty="0" smtClean="0"/>
              <a:t>Outline (10% of final grade)</a:t>
            </a:r>
          </a:p>
          <a:p>
            <a:r>
              <a:rPr lang="en-US" dirty="0" smtClean="0"/>
              <a:t>Final draft (35% of final grade)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 Sheet</a:t>
            </a:r>
            <a:endParaRPr lang="en-US" dirty="0"/>
          </a:p>
        </p:txBody>
      </p:sp>
      <p:sp>
        <p:nvSpPr>
          <p:cNvPr id="3" name="Content Placeholder 2"/>
          <p:cNvSpPr>
            <a:spLocks noGrp="1"/>
          </p:cNvSpPr>
          <p:nvPr>
            <p:ph idx="1"/>
          </p:nvPr>
        </p:nvSpPr>
        <p:spPr/>
        <p:txBody>
          <a:bodyPr/>
          <a:lstStyle/>
          <a:p>
            <a:r>
              <a:rPr lang="en-US" dirty="0" smtClean="0"/>
              <a:t>Front: topics and other important information</a:t>
            </a:r>
          </a:p>
          <a:p>
            <a:r>
              <a:rPr lang="en-US" dirty="0" smtClean="0"/>
              <a:t>Back: grading rubric</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Rubric for an A</a:t>
            </a:r>
            <a:endParaRPr lang="en-US" dirty="0"/>
          </a:p>
        </p:txBody>
      </p:sp>
      <p:sp>
        <p:nvSpPr>
          <p:cNvPr id="3" name="Content Placeholder 2"/>
          <p:cNvSpPr>
            <a:spLocks noGrp="1"/>
          </p:cNvSpPr>
          <p:nvPr>
            <p:ph idx="1"/>
          </p:nvPr>
        </p:nvSpPr>
        <p:spPr/>
        <p:txBody>
          <a:bodyPr>
            <a:normAutofit fontScale="92500"/>
          </a:bodyPr>
          <a:lstStyle/>
          <a:p>
            <a:r>
              <a:rPr lang="en-US" dirty="0" smtClean="0"/>
              <a:t>An “A” is reserved for truly outstanding work.  It must have:</a:t>
            </a:r>
            <a:endParaRPr lang="en-CA" dirty="0" smtClean="0"/>
          </a:p>
          <a:p>
            <a:pPr lvl="1"/>
            <a:r>
              <a:rPr lang="en-US" dirty="0" smtClean="0"/>
              <a:t>a provocative, debatable thesis that advances readers’ understanding of the novel</a:t>
            </a:r>
            <a:endParaRPr lang="en-CA" sz="3000" dirty="0" smtClean="0"/>
          </a:p>
          <a:p>
            <a:pPr lvl="1"/>
            <a:r>
              <a:rPr lang="en-US" dirty="0" smtClean="0"/>
              <a:t>original, convincing arguments that fully support the thesis</a:t>
            </a:r>
            <a:endParaRPr lang="en-CA" sz="3000" dirty="0" smtClean="0"/>
          </a:p>
          <a:p>
            <a:pPr lvl="1"/>
            <a:r>
              <a:rPr lang="en-US" dirty="0" smtClean="0"/>
              <a:t>close, detailed analyses of the novel’s passages</a:t>
            </a:r>
            <a:endParaRPr lang="en-CA" sz="3000" dirty="0" smtClean="0"/>
          </a:p>
          <a:p>
            <a:pPr lvl="1"/>
            <a:r>
              <a:rPr lang="en-US" dirty="0" smtClean="0"/>
              <a:t>a well-organized essay structure</a:t>
            </a:r>
            <a:endParaRPr lang="en-CA" sz="3000" dirty="0" smtClean="0"/>
          </a:p>
          <a:p>
            <a:pPr lvl="1"/>
            <a:r>
              <a:rPr lang="en-US" dirty="0" smtClean="0"/>
              <a:t>strong language and sentences</a:t>
            </a:r>
            <a:endParaRPr lang="en-CA" sz="3000" dirty="0" smtClean="0"/>
          </a:p>
          <a:p>
            <a:pPr lvl="1"/>
            <a:r>
              <a:rPr lang="en-US" dirty="0" smtClean="0"/>
              <a:t>successful use of quoted, paraphrased, and</a:t>
            </a:r>
            <a:r>
              <a:rPr lang="en-CA" dirty="0" smtClean="0"/>
              <a:t> summarized</a:t>
            </a:r>
            <a:r>
              <a:rPr lang="en-US" dirty="0" smtClean="0"/>
              <a:t> material</a:t>
            </a:r>
            <a:endParaRPr lang="en-CA" sz="3000" dirty="0" smtClean="0"/>
          </a:p>
          <a:p>
            <a:pPr lvl="1"/>
            <a:r>
              <a:rPr lang="en-US" dirty="0" smtClean="0"/>
              <a:t>no spelling, grammar, or sentence-structure errors</a:t>
            </a:r>
            <a:endParaRPr lang="en-CA" sz="3000" dirty="0" smtClean="0"/>
          </a:p>
          <a:p>
            <a:pPr lvl="1"/>
            <a:r>
              <a:rPr lang="en-US" dirty="0" smtClean="0"/>
              <a:t>correct MLA style</a:t>
            </a:r>
            <a:endParaRPr lang="en-CA" sz="30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Rubric for a B</a:t>
            </a:r>
            <a:endParaRPr lang="en-US" dirty="0"/>
          </a:p>
        </p:txBody>
      </p:sp>
      <p:sp>
        <p:nvSpPr>
          <p:cNvPr id="3" name="Content Placeholder 2"/>
          <p:cNvSpPr>
            <a:spLocks noGrp="1"/>
          </p:cNvSpPr>
          <p:nvPr>
            <p:ph idx="1"/>
          </p:nvPr>
        </p:nvSpPr>
        <p:spPr/>
        <p:txBody>
          <a:bodyPr>
            <a:normAutofit fontScale="92500"/>
          </a:bodyPr>
          <a:lstStyle/>
          <a:p>
            <a:r>
              <a:rPr lang="en-US" dirty="0" smtClean="0"/>
              <a:t>A “B” grade means good, not great.  It has some qualities of an “A” paper, but also has one or more of the following:</a:t>
            </a:r>
            <a:endParaRPr lang="en-CA" dirty="0" smtClean="0"/>
          </a:p>
          <a:p>
            <a:pPr lvl="1"/>
            <a:r>
              <a:rPr lang="en-US" dirty="0" smtClean="0"/>
              <a:t>a debatable thesis</a:t>
            </a:r>
            <a:endParaRPr lang="en-CA" sz="3000" dirty="0" smtClean="0"/>
          </a:p>
          <a:p>
            <a:pPr lvl="1"/>
            <a:r>
              <a:rPr lang="en-US" dirty="0" smtClean="0"/>
              <a:t>some arguments that do not fully support the thesis</a:t>
            </a:r>
            <a:endParaRPr lang="en-CA" sz="3000" dirty="0" smtClean="0"/>
          </a:p>
          <a:p>
            <a:pPr lvl="1"/>
            <a:r>
              <a:rPr lang="en-US" dirty="0" smtClean="0"/>
              <a:t>analyses of the novel’s passages</a:t>
            </a:r>
            <a:endParaRPr lang="en-CA" sz="3000" dirty="0" smtClean="0"/>
          </a:p>
          <a:p>
            <a:pPr lvl="1"/>
            <a:r>
              <a:rPr lang="en-US" dirty="0" smtClean="0"/>
              <a:t>a slightly confusing essay structure</a:t>
            </a:r>
            <a:endParaRPr lang="en-CA" sz="3000" dirty="0" smtClean="0"/>
          </a:p>
          <a:p>
            <a:pPr lvl="1"/>
            <a:r>
              <a:rPr lang="en-US" dirty="0" smtClean="0"/>
              <a:t>some weak use of language</a:t>
            </a:r>
            <a:endParaRPr lang="en-CA" sz="3000" dirty="0" smtClean="0"/>
          </a:p>
          <a:p>
            <a:pPr lvl="1"/>
            <a:r>
              <a:rPr lang="en-US" dirty="0" smtClean="0"/>
              <a:t>solid use of quoted, paraphrased, and</a:t>
            </a:r>
            <a:r>
              <a:rPr lang="en-CA" dirty="0" smtClean="0"/>
              <a:t> summarized </a:t>
            </a:r>
            <a:r>
              <a:rPr lang="en-US" dirty="0" smtClean="0"/>
              <a:t>material</a:t>
            </a:r>
            <a:endParaRPr lang="en-CA" sz="3000" dirty="0" smtClean="0"/>
          </a:p>
          <a:p>
            <a:pPr lvl="1"/>
            <a:r>
              <a:rPr lang="en-US" dirty="0" smtClean="0"/>
              <a:t>some spelling, grammar, or sentence-structure errors</a:t>
            </a:r>
            <a:endParaRPr lang="en-CA" sz="3000" dirty="0" smtClean="0"/>
          </a:p>
          <a:p>
            <a:pPr lvl="1"/>
            <a:r>
              <a:rPr lang="en-US" dirty="0" smtClean="0"/>
              <a:t>a few MLA style errors</a:t>
            </a:r>
            <a:endParaRPr lang="en-CA" sz="3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Resources for Ideas</a:t>
            </a:r>
            <a:endParaRPr lang="en-US" dirty="0"/>
          </a:p>
        </p:txBody>
      </p:sp>
      <p:sp>
        <p:nvSpPr>
          <p:cNvPr id="3" name="Content Placeholder 2"/>
          <p:cNvSpPr>
            <a:spLocks noGrp="1"/>
          </p:cNvSpPr>
          <p:nvPr>
            <p:ph idx="1"/>
          </p:nvPr>
        </p:nvSpPr>
        <p:spPr/>
        <p:txBody>
          <a:bodyPr/>
          <a:lstStyle/>
          <a:p>
            <a:r>
              <a:rPr lang="en-US" dirty="0" smtClean="0"/>
              <a:t>Visit office hours</a:t>
            </a:r>
          </a:p>
          <a:p>
            <a:pPr lvl="1"/>
            <a:r>
              <a:rPr lang="en-US" dirty="0" smtClean="0"/>
              <a:t>Tutorial Leaders</a:t>
            </a:r>
          </a:p>
          <a:p>
            <a:pPr lvl="1"/>
            <a:r>
              <a:rPr lang="en-US" dirty="0" smtClean="0"/>
              <a:t>Professor P.D.:  </a:t>
            </a:r>
            <a:r>
              <a:rPr lang="en-US" dirty="0" smtClean="0"/>
              <a:t>Monday 4:00 </a:t>
            </a:r>
            <a:r>
              <a:rPr lang="en-US" dirty="0" smtClean="0"/>
              <a:t>to </a:t>
            </a:r>
            <a:r>
              <a:rPr lang="en-US" dirty="0" smtClean="0"/>
              <a:t>6:00 </a:t>
            </a:r>
            <a:r>
              <a:rPr lang="en-US" dirty="0" smtClean="0"/>
              <a:t>p.m. in </a:t>
            </a:r>
            <a:r>
              <a:rPr lang="en-US" dirty="0" smtClean="0"/>
              <a:t>SUR 5191</a:t>
            </a:r>
            <a:r>
              <a:rPr lang="en-US" dirty="0" smtClean="0"/>
              <a:t>, </a:t>
            </a:r>
            <a:r>
              <a:rPr lang="en-US" dirty="0" smtClean="0"/>
              <a:t>or by appointment</a:t>
            </a:r>
          </a:p>
          <a:p>
            <a:r>
              <a:rPr lang="en-US" dirty="0" smtClean="0"/>
              <a:t>E-mail straightforward questions</a:t>
            </a:r>
          </a:p>
          <a:p>
            <a:pPr lvl="1"/>
            <a:r>
              <a:rPr lang="en-US" dirty="0" smtClean="0"/>
              <a:t>Tutorial Leaders</a:t>
            </a:r>
          </a:p>
          <a:p>
            <a:pPr lvl="1"/>
            <a:r>
              <a:rPr lang="en-US" dirty="0" smtClean="0"/>
              <a:t>Professor P.D.:  k_pd@sfu.ca</a:t>
            </a:r>
          </a:p>
          <a:p>
            <a:r>
              <a:rPr lang="en-US" dirty="0" smtClean="0"/>
              <a:t>ENGL 101’s </a:t>
            </a:r>
            <a:r>
              <a:rPr lang="en-US" dirty="0" err="1" smtClean="0"/>
              <a:t>WebCT</a:t>
            </a:r>
            <a:r>
              <a:rPr lang="en-US" dirty="0" smtClean="0"/>
              <a:t> page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7019</TotalTime>
  <Words>1657</Words>
  <Application>Microsoft Office PowerPoint</Application>
  <PresentationFormat>On-screen Show (4:3)</PresentationFormat>
  <Paragraphs>234</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Flow</vt:lpstr>
      <vt:lpstr>Week #4: Cold Mountain</vt:lpstr>
      <vt:lpstr>Kindly turn off</vt:lpstr>
      <vt:lpstr>Overview of lecture</vt:lpstr>
      <vt:lpstr>Essay assignment</vt:lpstr>
      <vt:lpstr>Components of Essay</vt:lpstr>
      <vt:lpstr>Assignment Sheet</vt:lpstr>
      <vt:lpstr>Rubric for an A</vt:lpstr>
      <vt:lpstr>Rubric for a B</vt:lpstr>
      <vt:lpstr>Resources for Ideas</vt:lpstr>
      <vt:lpstr>Resources for Writing Style</vt:lpstr>
      <vt:lpstr>Essay preparation</vt:lpstr>
      <vt:lpstr>Connection to land</vt:lpstr>
      <vt:lpstr>Land as source of survival</vt:lpstr>
      <vt:lpstr>Land as source of survival</vt:lpstr>
      <vt:lpstr>Land as physical home</vt:lpstr>
      <vt:lpstr>Map of Appalachian Mountains</vt:lpstr>
      <vt:lpstr>Cold Mountain, North Carolina</vt:lpstr>
      <vt:lpstr>Charles Frazier’s Interview with Book Browse</vt:lpstr>
      <vt:lpstr>Cold Mountain, North Carolina</vt:lpstr>
      <vt:lpstr>Cold Mountain as emotional home</vt:lpstr>
      <vt:lpstr>Spirituality</vt:lpstr>
      <vt:lpstr>Omens</vt:lpstr>
      <vt:lpstr>Spiritual sources for Inman</vt:lpstr>
      <vt:lpstr>Cherokee mythology</vt:lpstr>
      <vt:lpstr>Cherokee beliefs</vt:lpstr>
      <vt:lpstr>Cherokee beliefs</vt:lpstr>
      <vt:lpstr>Transcendentalism</vt:lpstr>
      <vt:lpstr>Definition of Transcendentalism</vt:lpstr>
      <vt:lpstr>Intersection of Cherokee and Transcendentalist beliefs</vt:lpstr>
      <vt:lpstr>Free write</vt:lpstr>
      <vt:lpstr>Intersection of Cherokee and Transcendentalist beliefs</vt:lpstr>
      <vt:lpstr>Portrayal of Women</vt:lpstr>
      <vt:lpstr>Women in U.S. Civil War</vt:lpstr>
      <vt:lpstr>Women in Cold Mountain</vt:lpstr>
      <vt:lpstr>Charles Frazier’s Interview with Book Browse</vt:lpstr>
      <vt:lpstr>Portrayal of Women  in Cold Mountain</vt:lpstr>
      <vt:lpstr>Close Reading and exams</vt:lpstr>
      <vt:lpstr>Close Reading Sheet</vt:lpstr>
      <vt:lpstr>A. Choose short section of text on which to perform “close reading”</vt:lpstr>
      <vt:lpstr>B. Make observations,  using these categories:</vt:lpstr>
      <vt:lpstr>Choose which observation(s)  to analyze</vt:lpstr>
      <vt:lpstr>C. Analyze the implications  of your observation(s)</vt:lpstr>
      <vt:lpstr>To prepare for exam</vt:lpstr>
      <vt:lpstr>Cold Mountain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ENGL 101W: Introduction to Fiction</dc:title>
  <dc:creator>Katherine</dc:creator>
  <cp:lastModifiedBy>Katherine</cp:lastModifiedBy>
  <cp:revision>335</cp:revision>
  <dcterms:created xsi:type="dcterms:W3CDTF">2009-09-09T13:23:51Z</dcterms:created>
  <dcterms:modified xsi:type="dcterms:W3CDTF">2011-05-30T07:16:57Z</dcterms:modified>
</cp:coreProperties>
</file>