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6" r:id="rId2"/>
    <p:sldId id="257" r:id="rId3"/>
    <p:sldId id="266" r:id="rId4"/>
    <p:sldId id="622" r:id="rId5"/>
    <p:sldId id="620" r:id="rId6"/>
    <p:sldId id="621" r:id="rId7"/>
    <p:sldId id="623" r:id="rId8"/>
    <p:sldId id="624" r:id="rId9"/>
    <p:sldId id="625" r:id="rId10"/>
    <p:sldId id="626" r:id="rId11"/>
    <p:sldId id="602" r:id="rId12"/>
    <p:sldId id="627" r:id="rId13"/>
    <p:sldId id="628" r:id="rId14"/>
    <p:sldId id="629" r:id="rId15"/>
    <p:sldId id="631" r:id="rId16"/>
    <p:sldId id="605" r:id="rId17"/>
    <p:sldId id="618" r:id="rId18"/>
    <p:sldId id="619" r:id="rId19"/>
    <p:sldId id="616" r:id="rId20"/>
    <p:sldId id="617" r:id="rId21"/>
    <p:sldId id="279" r:id="rId22"/>
  </p:sldIdLst>
  <p:sldSz cx="9144000" cy="6858000" type="screen4x3"/>
  <p:notesSz cx="6954838" cy="9240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71333" autoAdjust="0"/>
  </p:normalViewPr>
  <p:slideViewPr>
    <p:cSldViewPr>
      <p:cViewPr varScale="1">
        <p:scale>
          <a:sx n="51" d="100"/>
          <a:sy n="51" d="100"/>
        </p:scale>
        <p:origin x="-16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532DE560-72CC-4EE8-B617-B1FEEFF794B5}" type="datetimeFigureOut">
              <a:rPr lang="en-US" smtClean="0"/>
              <a:pPr/>
              <a:t>6/13/2011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3738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6" tIns="46273" rIns="92546" bIns="46273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389398"/>
            <a:ext cx="5563870" cy="4158377"/>
          </a:xfrm>
          <a:prstGeom prst="rect">
            <a:avLst/>
          </a:prstGeom>
        </p:spPr>
        <p:txBody>
          <a:bodyPr vert="horz" lIns="92546" tIns="46273" rIns="92546" bIns="4627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DC4C2818-7326-4ECC-BF9D-64D7DA57C87C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C2818-7326-4ECC-BF9D-64D7DA57C87C}" type="slidenum">
              <a:rPr lang="en-CA" smtClean="0"/>
              <a:pPr/>
              <a:t>1</a:t>
            </a:fld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C2818-7326-4ECC-BF9D-64D7DA57C87C}" type="slidenum">
              <a:rPr lang="en-CA" smtClean="0"/>
              <a:pPr/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C2818-7326-4ECC-BF9D-64D7DA57C87C}" type="slidenum">
              <a:rPr lang="en-CA" smtClean="0"/>
              <a:pPr/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C2818-7326-4ECC-BF9D-64D7DA57C87C}" type="slidenum">
              <a:rPr lang="en-CA" smtClean="0"/>
              <a:pPr/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buFontTx/>
              <a:buChar char="-"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C2818-7326-4ECC-BF9D-64D7DA57C87C}" type="slidenum">
              <a:rPr lang="en-CA" smtClean="0"/>
              <a:pPr/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buFontTx/>
              <a:buChar char="-"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C2818-7326-4ECC-BF9D-64D7DA57C87C}" type="slidenum">
              <a:rPr lang="en-CA" smtClean="0"/>
              <a:pPr/>
              <a:t>14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buFontTx/>
              <a:buChar char="-"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C2818-7326-4ECC-BF9D-64D7DA57C87C}" type="slidenum">
              <a:rPr lang="en-CA" smtClean="0"/>
              <a:pPr/>
              <a:t>15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C2818-7326-4ECC-BF9D-64D7DA57C87C}" type="slidenum">
              <a:rPr lang="en-CA" smtClean="0"/>
              <a:pPr/>
              <a:t>16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C2818-7326-4ECC-BF9D-64D7DA57C87C}" type="slidenum">
              <a:rPr lang="en-CA" smtClean="0"/>
              <a:pPr/>
              <a:t>17</a:t>
            </a:fld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C2818-7326-4ECC-BF9D-64D7DA57C87C}" type="slidenum">
              <a:rPr lang="en-CA" smtClean="0"/>
              <a:pPr/>
              <a:t>18</a:t>
            </a:fld>
            <a:endParaRPr lang="en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C2818-7326-4ECC-BF9D-64D7DA57C87C}" type="slidenum">
              <a:rPr lang="en-CA" smtClean="0"/>
              <a:pPr/>
              <a:t>19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C2818-7326-4ECC-BF9D-64D7DA57C87C}" type="slidenum">
              <a:rPr lang="en-CA" smtClean="0"/>
              <a:pPr/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C2818-7326-4ECC-BF9D-64D7DA57C87C}" type="slidenum">
              <a:rPr lang="en-CA" smtClean="0"/>
              <a:pPr/>
              <a:t>20</a:t>
            </a:fld>
            <a:endParaRPr lang="en-C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C2818-7326-4ECC-BF9D-64D7DA57C87C}" type="slidenum">
              <a:rPr lang="en-CA" smtClean="0"/>
              <a:pPr/>
              <a:t>21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C2818-7326-4ECC-BF9D-64D7DA57C87C}" type="slidenum">
              <a:rPr lang="en-CA" smtClean="0"/>
              <a:pPr/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C2818-7326-4ECC-BF9D-64D7DA57C87C}" type="slidenum">
              <a:rPr lang="en-CA" smtClean="0"/>
              <a:pPr/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buFontTx/>
              <a:buChar char="-"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C2818-7326-4ECC-BF9D-64D7DA57C87C}" type="slidenum">
              <a:rPr lang="en-CA" smtClean="0"/>
              <a:pPr/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buFontTx/>
              <a:buChar char="-"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C2818-7326-4ECC-BF9D-64D7DA57C87C}" type="slidenum">
              <a:rPr lang="en-CA" smtClean="0"/>
              <a:pPr/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buFontTx/>
              <a:buChar char="-"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C2818-7326-4ECC-BF9D-64D7DA57C87C}" type="slidenum">
              <a:rPr lang="en-CA" smtClean="0"/>
              <a:pPr/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C2818-7326-4ECC-BF9D-64D7DA57C87C}" type="slidenum">
              <a:rPr lang="en-CA" smtClean="0"/>
              <a:pPr/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C2818-7326-4ECC-BF9D-64D7DA57C87C}" type="slidenum">
              <a:rPr lang="en-CA" smtClean="0"/>
              <a:pPr/>
              <a:t>9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80DD-B687-4E06-8409-3544E47ECD91}" type="datetimeFigureOut">
              <a:rPr lang="en-US" smtClean="0"/>
              <a:pPr/>
              <a:t>6/13/2011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B32D-6ACF-4045-AD73-3320DAB9474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80DD-B687-4E06-8409-3544E47ECD91}" type="datetimeFigureOut">
              <a:rPr lang="en-US" smtClean="0"/>
              <a:pPr/>
              <a:t>6/13/2011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B32D-6ACF-4045-AD73-3320DAB9474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80DD-B687-4E06-8409-3544E47ECD91}" type="datetimeFigureOut">
              <a:rPr lang="en-US" smtClean="0"/>
              <a:pPr/>
              <a:t>6/13/2011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B32D-6ACF-4045-AD73-3320DAB9474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80DD-B687-4E06-8409-3544E47ECD91}" type="datetimeFigureOut">
              <a:rPr lang="en-US" smtClean="0"/>
              <a:pPr/>
              <a:t>6/13/2011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B32D-6ACF-4045-AD73-3320DAB9474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80DD-B687-4E06-8409-3544E47ECD91}" type="datetimeFigureOut">
              <a:rPr lang="en-US" smtClean="0"/>
              <a:pPr/>
              <a:t>6/13/2011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B32D-6ACF-4045-AD73-3320DAB9474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80DD-B687-4E06-8409-3544E47ECD91}" type="datetimeFigureOut">
              <a:rPr lang="en-US" smtClean="0"/>
              <a:pPr/>
              <a:t>6/13/2011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B32D-6ACF-4045-AD73-3320DAB9474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80DD-B687-4E06-8409-3544E47ECD91}" type="datetimeFigureOut">
              <a:rPr lang="en-US" smtClean="0"/>
              <a:pPr/>
              <a:t>6/13/2011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B32D-6ACF-4045-AD73-3320DAB9474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80DD-B687-4E06-8409-3544E47ECD91}" type="datetimeFigureOut">
              <a:rPr lang="en-US" smtClean="0"/>
              <a:pPr/>
              <a:t>6/13/2011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B32D-6ACF-4045-AD73-3320DAB9474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80DD-B687-4E06-8409-3544E47ECD91}" type="datetimeFigureOut">
              <a:rPr lang="en-US" smtClean="0"/>
              <a:pPr/>
              <a:t>6/13/2011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B32D-6ACF-4045-AD73-3320DAB9474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80DD-B687-4E06-8409-3544E47ECD91}" type="datetimeFigureOut">
              <a:rPr lang="en-US" smtClean="0"/>
              <a:pPr/>
              <a:t>6/13/2011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B32D-6ACF-4045-AD73-3320DAB9474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80DD-B687-4E06-8409-3544E47ECD91}" type="datetimeFigureOut">
              <a:rPr lang="en-US" smtClean="0"/>
              <a:pPr/>
              <a:t>6/13/2011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8DCB32D-6ACF-4045-AD73-3320DAB9474E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D3280DD-B687-4E06-8409-3544E47ECD91}" type="datetimeFigureOut">
              <a:rPr lang="en-US" smtClean="0"/>
              <a:pPr/>
              <a:t>6/13/2011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DCB32D-6ACF-4045-AD73-3320DAB9474E}" type="slidenum">
              <a:rPr lang="en-CA" smtClean="0"/>
              <a:pPr/>
              <a:t>‹#›</a:t>
            </a:fld>
            <a:endParaRPr lang="en-C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apps.carleton.edu/events/wwi/exhibition/photos/?image_id=446138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William_River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Wilfred_Owen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owl.english.purdue.edu/owl/resource/618/01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ardian.co.uk/books/booksblog/2007/nov/20/theotherpatbarkertrilogy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op.newwritingnorth.com/pat-barker-the-ghost-road-d198532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op.newwritingnorth.com/pat-barker-the-ghost-road-d198532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Week #6:</a:t>
            </a:r>
            <a:br>
              <a:rPr lang="en-CA" dirty="0" smtClean="0"/>
            </a:br>
            <a:r>
              <a:rPr lang="en-CA" i="1" dirty="0" smtClean="0"/>
              <a:t>The Ghost Road</a:t>
            </a:r>
            <a:endParaRPr lang="en-CA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Professor </a:t>
            </a:r>
            <a:r>
              <a:rPr lang="en-CA" dirty="0" err="1" smtClean="0"/>
              <a:t>Poyner</a:t>
            </a:r>
            <a:r>
              <a:rPr lang="en-CA" dirty="0" smtClean="0"/>
              <a:t>-Del Vento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characters in </a:t>
            </a:r>
            <a:r>
              <a:rPr lang="en-US" i="1" dirty="0" smtClean="0"/>
              <a:t>Regeneration </a:t>
            </a:r>
            <a:br>
              <a:rPr lang="en-US" i="1" dirty="0" smtClean="0"/>
            </a:br>
            <a:r>
              <a:rPr lang="en-CA" dirty="0" smtClean="0"/>
              <a:t>and </a:t>
            </a:r>
            <a:r>
              <a:rPr lang="en-CA" i="1" dirty="0" smtClean="0"/>
              <a:t>The Eye in the Door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/>
          </a:bodyPr>
          <a:lstStyle/>
          <a:p>
            <a:r>
              <a:rPr lang="en-CA" dirty="0" smtClean="0"/>
              <a:t>Sarah </a:t>
            </a:r>
            <a:r>
              <a:rPr lang="en-CA" dirty="0" err="1" smtClean="0"/>
              <a:t>Lumb</a:t>
            </a:r>
            <a:r>
              <a:rPr lang="en-CA" dirty="0" smtClean="0"/>
              <a:t>—Billy’s fiancée, works in a munitions factory</a:t>
            </a:r>
          </a:p>
          <a:p>
            <a:r>
              <a:rPr lang="en-CA" dirty="0" smtClean="0"/>
              <a:t>Wilfred Owen—an officer who serves with Billy, poet, also treated by William Prior</a:t>
            </a:r>
          </a:p>
          <a:p>
            <a:endParaRPr lang="en-CA" dirty="0" smtClean="0"/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endParaRPr lang="en-CA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 smtClean="0"/>
              <a:t>Historical background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World War 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1914-1918</a:t>
            </a:r>
          </a:p>
          <a:p>
            <a:r>
              <a:rPr lang="en-CA" dirty="0" smtClean="0"/>
              <a:t>Centered in Europe, but involved countries from around the world</a:t>
            </a:r>
            <a:endParaRPr lang="en-US" dirty="0" smtClean="0"/>
          </a:p>
          <a:p>
            <a:pPr lvl="1"/>
            <a:r>
              <a:rPr lang="en-CA" dirty="0" smtClean="0"/>
              <a:t>Allies</a:t>
            </a:r>
          </a:p>
          <a:p>
            <a:pPr lvl="1"/>
            <a:r>
              <a:rPr lang="en-CA" dirty="0" smtClean="0"/>
              <a:t>Central Powers</a:t>
            </a:r>
          </a:p>
          <a:p>
            <a:r>
              <a:rPr lang="en-CA" dirty="0" smtClean="0"/>
              <a:t>More than 70 million soldiers and other military members were involved</a:t>
            </a:r>
          </a:p>
          <a:p>
            <a:r>
              <a:rPr lang="en-CA" dirty="0" smtClean="0"/>
              <a:t>More than 9 million people killed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World War One</a:t>
            </a:r>
            <a:endParaRPr lang="en-CA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8229600" cy="365125"/>
          </a:xfrm>
        </p:spPr>
        <p:txBody>
          <a:bodyPr/>
          <a:lstStyle/>
          <a:p>
            <a:pPr algn="ctr"/>
            <a:r>
              <a:rPr lang="en-CA" dirty="0" smtClean="0"/>
              <a:t>Image </a:t>
            </a:r>
            <a:r>
              <a:rPr lang="en-CA" dirty="0" smtClean="0"/>
              <a:t>from Carleton College: </a:t>
            </a:r>
            <a:r>
              <a:rPr lang="en-CA" dirty="0" smtClean="0">
                <a:hlinkClick r:id="rId3"/>
              </a:rPr>
              <a:t>http://apps.carleton.edu/events/wwi/exhibition/photos/?</a:t>
            </a:r>
            <a:r>
              <a:rPr lang="en-CA" dirty="0" smtClean="0">
                <a:hlinkClick r:id="rId3"/>
              </a:rPr>
              <a:t>image_id=446138</a:t>
            </a:r>
            <a:r>
              <a:rPr lang="en-CA" dirty="0" smtClean="0"/>
              <a:t> </a:t>
            </a:r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1828800"/>
            <a:ext cx="5440373" cy="447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W.H.R. Rivers</a:t>
            </a:r>
            <a:endParaRPr lang="en-CA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8229600" cy="365125"/>
          </a:xfrm>
        </p:spPr>
        <p:txBody>
          <a:bodyPr/>
          <a:lstStyle/>
          <a:p>
            <a:pPr algn="ctr"/>
            <a:r>
              <a:rPr lang="en-CA" dirty="0" smtClean="0"/>
              <a:t>Image from </a:t>
            </a:r>
            <a:r>
              <a:rPr lang="en-CA" i="1" dirty="0" smtClean="0"/>
              <a:t>Wikipedia</a:t>
            </a:r>
            <a:r>
              <a:rPr lang="en-CA" dirty="0" smtClean="0"/>
              <a:t>: </a:t>
            </a:r>
            <a:r>
              <a:rPr lang="en-CA" dirty="0" smtClean="0">
                <a:hlinkClick r:id="rId3"/>
              </a:rPr>
              <a:t>http://</a:t>
            </a:r>
            <a:r>
              <a:rPr lang="en-CA" dirty="0" smtClean="0">
                <a:hlinkClick r:id="rId3"/>
              </a:rPr>
              <a:t>en.wikipedia.org/wiki/William_Rivers</a:t>
            </a:r>
            <a:r>
              <a:rPr lang="en-CA" dirty="0" smtClean="0"/>
              <a:t> </a:t>
            </a:r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1800592"/>
            <a:ext cx="3048000" cy="455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Wilfred Owen</a:t>
            </a:r>
            <a:endParaRPr lang="en-CA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8229600" cy="365125"/>
          </a:xfrm>
        </p:spPr>
        <p:txBody>
          <a:bodyPr/>
          <a:lstStyle/>
          <a:p>
            <a:pPr algn="ctr"/>
            <a:r>
              <a:rPr lang="en-CA" dirty="0" smtClean="0"/>
              <a:t>Image from </a:t>
            </a:r>
            <a:r>
              <a:rPr lang="en-CA" i="1" dirty="0" smtClean="0"/>
              <a:t>Wikipedia</a:t>
            </a:r>
            <a:r>
              <a:rPr lang="en-CA" dirty="0" smtClean="0"/>
              <a:t>: </a:t>
            </a:r>
            <a:r>
              <a:rPr lang="en-CA" dirty="0" smtClean="0">
                <a:hlinkClick r:id="rId3"/>
              </a:rPr>
              <a:t>http://</a:t>
            </a:r>
            <a:r>
              <a:rPr lang="en-CA" dirty="0" smtClean="0">
                <a:hlinkClick r:id="rId3"/>
              </a:rPr>
              <a:t>en.wikipedia.org/wiki/Wilfred_Owen</a:t>
            </a:r>
            <a:r>
              <a:rPr lang="en-CA" dirty="0" smtClean="0"/>
              <a:t> </a:t>
            </a:r>
            <a:endParaRPr lang="en-C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1828800"/>
            <a:ext cx="3962400" cy="4629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 smtClean="0"/>
              <a:t>Proposal—brief reminders</a:t>
            </a:r>
            <a:endParaRPr lang="en-CA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C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Brainstorm first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Choose novel and topic combination</a:t>
            </a:r>
          </a:p>
          <a:p>
            <a:r>
              <a:rPr lang="en-US" dirty="0" smtClean="0"/>
              <a:t>Browse through novel for relevant passages</a:t>
            </a:r>
          </a:p>
          <a:p>
            <a:r>
              <a:rPr lang="en-US" dirty="0" smtClean="0"/>
              <a:t>Perform Close Reading on some relevant passages</a:t>
            </a:r>
          </a:p>
          <a:p>
            <a:r>
              <a:rPr lang="en-US" dirty="0" smtClean="0"/>
              <a:t>Ask yourself questions about your ideas</a:t>
            </a:r>
          </a:p>
          <a:p>
            <a:pPr lvl="1"/>
            <a:r>
              <a:rPr lang="en-US" dirty="0" smtClean="0"/>
              <a:t>How?</a:t>
            </a:r>
          </a:p>
          <a:p>
            <a:pPr lvl="1"/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What are the implications?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Most important part of proposal:</a:t>
            </a:r>
            <a:br>
              <a:rPr lang="en-US" dirty="0" smtClean="0"/>
            </a:br>
            <a:r>
              <a:rPr lang="en-US" dirty="0" smtClean="0"/>
              <a:t>Thesis statement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Specific, detailed</a:t>
            </a:r>
          </a:p>
          <a:p>
            <a:pPr lvl="0"/>
            <a:r>
              <a:rPr lang="en-US" dirty="0" smtClean="0"/>
              <a:t>Reveals your perspective</a:t>
            </a:r>
          </a:p>
          <a:p>
            <a:pPr lvl="0"/>
            <a:r>
              <a:rPr lang="en-US" dirty="0" smtClean="0"/>
              <a:t>Must be debatable (not everyone agrees with it)</a:t>
            </a:r>
            <a:endParaRPr lang="en-CA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5867400" cy="365125"/>
          </a:xfrm>
        </p:spPr>
        <p:txBody>
          <a:bodyPr/>
          <a:lstStyle/>
          <a:p>
            <a:r>
              <a:rPr lang="en-CA" dirty="0" smtClean="0"/>
              <a:t>adapted from OWL Website:  </a:t>
            </a:r>
            <a:r>
              <a:rPr lang="en-CA" dirty="0" smtClean="0">
                <a:hlinkClick r:id="rId3"/>
              </a:rPr>
              <a:t>http://owl.english.purdue.edu/owl/resource/618/01/</a:t>
            </a:r>
            <a:r>
              <a:rPr lang="en-CA" dirty="0" smtClean="0"/>
              <a:t> 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Format for 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paragraph</a:t>
            </a:r>
          </a:p>
          <a:p>
            <a:pPr lvl="1"/>
            <a:r>
              <a:rPr lang="en-US" dirty="0" smtClean="0"/>
              <a:t>Possibly format as a formal proposal:  “For my essay, I will . . .”</a:t>
            </a:r>
          </a:p>
          <a:p>
            <a:pPr lvl="1"/>
            <a:r>
              <a:rPr lang="en-US" dirty="0" smtClean="0"/>
              <a:t>Possibly format as an introductory paragraph</a:t>
            </a:r>
          </a:p>
          <a:p>
            <a:r>
              <a:rPr lang="en-US" dirty="0" smtClean="0"/>
              <a:t>Summarize main argument, including a thesis statement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Kindly turn off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All cell phones</a:t>
            </a:r>
          </a:p>
          <a:p>
            <a:r>
              <a:rPr lang="en-CA" dirty="0" smtClean="0"/>
              <a:t>The wireless component of any laptop computers</a:t>
            </a:r>
          </a:p>
          <a:p>
            <a:pPr>
              <a:buNone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Format for Proposal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One paragraph that summarizes the main argument of the essay (approximately 6-8 sentences)</a:t>
            </a:r>
          </a:p>
          <a:p>
            <a:r>
              <a:rPr lang="en-CA" dirty="0" smtClean="0"/>
              <a:t>One Works Cited page, using MLA style</a:t>
            </a:r>
          </a:p>
          <a:p>
            <a:r>
              <a:rPr lang="en-CA" dirty="0" smtClean="0"/>
              <a:t>Optional:  Acknowledgements page</a:t>
            </a:r>
          </a:p>
          <a:p>
            <a:endParaRPr lang="en-CA" dirty="0" smtClean="0"/>
          </a:p>
          <a:p>
            <a:r>
              <a:rPr lang="en-CA" dirty="0" smtClean="0"/>
              <a:t>Due dates are based on your tutorial dates</a:t>
            </a:r>
          </a:p>
          <a:p>
            <a:pPr lvl="1"/>
            <a:r>
              <a:rPr lang="en-US" dirty="0" smtClean="0"/>
              <a:t>Mon, June 13 </a:t>
            </a:r>
          </a:p>
          <a:p>
            <a:pPr lvl="1"/>
            <a:r>
              <a:rPr lang="en-US" dirty="0" smtClean="0"/>
              <a:t>Tue, June 14</a:t>
            </a:r>
            <a:endParaRPr lang="en-US" i="1" dirty="0" smtClean="0"/>
          </a:p>
          <a:p>
            <a:r>
              <a:rPr lang="en-US" dirty="0" smtClean="0"/>
              <a:t>Also turn in via </a:t>
            </a:r>
            <a:r>
              <a:rPr lang="en-US" dirty="0" err="1" smtClean="0"/>
              <a:t>WebCT</a:t>
            </a:r>
            <a:endParaRPr lang="en-CA" dirty="0" smtClean="0"/>
          </a:p>
          <a:p>
            <a:endParaRPr 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The Ghost Road</a:t>
            </a:r>
            <a:endParaRPr lang="en-CA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Read </a:t>
            </a:r>
            <a:r>
              <a:rPr lang="en-US" dirty="0" smtClean="0"/>
              <a:t>until page 200 by next lecture</a:t>
            </a:r>
          </a:p>
          <a:p>
            <a:endParaRPr lang="en-US" dirty="0" smtClean="0"/>
          </a:p>
          <a:p>
            <a:r>
              <a:rPr lang="en-US" dirty="0" smtClean="0"/>
              <a:t>Good luck on your proposal!</a:t>
            </a:r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Overview of lecture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Introduction to author , novel, and trilogy</a:t>
            </a:r>
          </a:p>
          <a:p>
            <a:r>
              <a:rPr lang="en-CA" dirty="0" smtClean="0"/>
              <a:t>Historical background</a:t>
            </a:r>
          </a:p>
          <a:p>
            <a:r>
              <a:rPr lang="en-CA" dirty="0" smtClean="0"/>
              <a:t>Proposal—brief reminders</a:t>
            </a:r>
          </a:p>
          <a:p>
            <a:endParaRPr lang="en-CA" dirty="0" smtClean="0"/>
          </a:p>
          <a:p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Introduction to author, novel, and trilogy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Introduction to Pat Barker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8229600" cy="365125"/>
          </a:xfrm>
        </p:spPr>
        <p:txBody>
          <a:bodyPr/>
          <a:lstStyle/>
          <a:p>
            <a:pPr algn="ctr"/>
            <a:r>
              <a:rPr lang="en-CA" dirty="0" smtClean="0"/>
              <a:t>Image from </a:t>
            </a:r>
            <a:r>
              <a:rPr lang="en-CA" i="1" dirty="0" smtClean="0"/>
              <a:t>The Guardian: </a:t>
            </a:r>
            <a:r>
              <a:rPr lang="en-CA" dirty="0" smtClean="0">
                <a:hlinkClick r:id="rId3"/>
              </a:rPr>
              <a:t>http://</a:t>
            </a:r>
            <a:r>
              <a:rPr lang="en-CA" dirty="0" smtClean="0">
                <a:hlinkClick r:id="rId3"/>
              </a:rPr>
              <a:t>www.guardian.co.uk/books/booksblog/2007/nov/20/theotherpatbarkertrilogy</a:t>
            </a:r>
            <a:r>
              <a:rPr lang="en-CA" dirty="0" smtClean="0"/>
              <a:t> 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981200"/>
            <a:ext cx="7493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Introduction to </a:t>
            </a:r>
            <a:r>
              <a:rPr lang="en-CA" i="1" dirty="0" smtClean="0"/>
              <a:t>The Ghost Road</a:t>
            </a:r>
            <a:endParaRPr lang="en-CA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8229600" cy="365125"/>
          </a:xfrm>
        </p:spPr>
        <p:txBody>
          <a:bodyPr/>
          <a:lstStyle/>
          <a:p>
            <a:pPr algn="ctr"/>
            <a:r>
              <a:rPr lang="en-CA" dirty="0" smtClean="0"/>
              <a:t>Image from </a:t>
            </a:r>
            <a:r>
              <a:rPr lang="en-CA" i="1" dirty="0" smtClean="0"/>
              <a:t>New Writing North</a:t>
            </a:r>
            <a:r>
              <a:rPr lang="en-CA" dirty="0" smtClean="0"/>
              <a:t>: </a:t>
            </a:r>
            <a:r>
              <a:rPr lang="en-CA" dirty="0" smtClean="0">
                <a:hlinkClick r:id="rId3"/>
              </a:rPr>
              <a:t>http</a:t>
            </a:r>
            <a:r>
              <a:rPr lang="en-CA" dirty="0" smtClean="0">
                <a:hlinkClick r:id="rId3"/>
              </a:rPr>
              <a:t>://</a:t>
            </a:r>
            <a:r>
              <a:rPr lang="en-CA" dirty="0" smtClean="0">
                <a:hlinkClick r:id="rId3"/>
              </a:rPr>
              <a:t>www.shop.newwritingnorth.com/pat-barker-the-ghost-road-d198532.html</a:t>
            </a:r>
            <a:r>
              <a:rPr lang="en-CA" dirty="0" smtClean="0"/>
              <a:t> </a:t>
            </a:r>
            <a:endParaRPr lang="en-C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1828800"/>
            <a:ext cx="2971800" cy="4540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i="1" dirty="0" smtClean="0"/>
              <a:t>Regeneration</a:t>
            </a:r>
            <a:r>
              <a:rPr lang="en-CA" dirty="0" smtClean="0"/>
              <a:t> trilogy</a:t>
            </a:r>
            <a:endParaRPr lang="en-CA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096000"/>
            <a:ext cx="8229600" cy="625475"/>
          </a:xfrm>
        </p:spPr>
        <p:txBody>
          <a:bodyPr/>
          <a:lstStyle/>
          <a:p>
            <a:pPr algn="ctr"/>
            <a:r>
              <a:rPr lang="en-CA" dirty="0" smtClean="0"/>
              <a:t>Images from:   </a:t>
            </a:r>
            <a:r>
              <a:rPr lang="en-CA" dirty="0" smtClean="0">
                <a:hlinkClick r:id="rId3"/>
              </a:rPr>
              <a:t>http</a:t>
            </a:r>
            <a:r>
              <a:rPr lang="en-CA" dirty="0" smtClean="0">
                <a:hlinkClick r:id="rId3"/>
              </a:rPr>
              <a:t>://thebookaffair.wordpress.com/2010/04/18/review-pat-barker-regeneration</a:t>
            </a:r>
            <a:r>
              <a:rPr lang="en-CA" dirty="0" smtClean="0">
                <a:hlinkClick r:id="rId3"/>
              </a:rPr>
              <a:t>/</a:t>
            </a:r>
          </a:p>
          <a:p>
            <a:pPr algn="ctr"/>
            <a:r>
              <a:rPr lang="en-CA" dirty="0" smtClean="0">
                <a:hlinkClick r:id="rId3"/>
              </a:rPr>
              <a:t>http://piningforthewest.co.uk/2010/03/26/the-eye-in-the-door-by-pat-barker/</a:t>
            </a:r>
          </a:p>
          <a:p>
            <a:pPr algn="ctr"/>
            <a:r>
              <a:rPr lang="en-CA" dirty="0" smtClean="0">
                <a:hlinkClick r:id="rId3"/>
              </a:rPr>
              <a:t> </a:t>
            </a:r>
            <a:r>
              <a:rPr lang="en-CA" dirty="0" smtClean="0">
                <a:hlinkClick r:id="rId3"/>
              </a:rPr>
              <a:t>http://</a:t>
            </a:r>
            <a:r>
              <a:rPr lang="en-CA" dirty="0" smtClean="0">
                <a:hlinkClick r:id="rId3"/>
              </a:rPr>
              <a:t>www.shop.newwritingnorth.com/pat-barker-the-ghost-road-d198532.html</a:t>
            </a:r>
            <a:r>
              <a:rPr lang="en-CA" dirty="0" smtClean="0"/>
              <a:t> </a:t>
            </a:r>
            <a:endParaRPr lang="en-C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2057400"/>
            <a:ext cx="244358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2057400"/>
            <a:ext cx="2437672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1981200"/>
            <a:ext cx="2438400" cy="3829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Billy Prior in </a:t>
            </a:r>
            <a:r>
              <a:rPr lang="en-US" i="1" dirty="0" smtClean="0"/>
              <a:t>Regeneration </a:t>
            </a:r>
            <a:br>
              <a:rPr lang="en-US" i="1" dirty="0" smtClean="0"/>
            </a:br>
            <a:r>
              <a:rPr lang="en-CA" dirty="0" smtClean="0"/>
              <a:t>and </a:t>
            </a:r>
            <a:r>
              <a:rPr lang="en-CA" i="1" dirty="0" smtClean="0"/>
              <a:t>The Eye in the Door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Served in World War I</a:t>
            </a:r>
          </a:p>
          <a:p>
            <a:pPr lvl="1"/>
            <a:r>
              <a:rPr lang="en-CA" dirty="0" smtClean="0"/>
              <a:t>Suffered from “shellshock” and went mute</a:t>
            </a:r>
          </a:p>
          <a:p>
            <a:pPr lvl="1"/>
            <a:r>
              <a:rPr lang="en-CA" dirty="0" smtClean="0"/>
              <a:t>Cured at </a:t>
            </a:r>
            <a:r>
              <a:rPr lang="en-CA" dirty="0" err="1" smtClean="0"/>
              <a:t>Craiglockhart</a:t>
            </a:r>
            <a:r>
              <a:rPr lang="en-CA" dirty="0" smtClean="0"/>
              <a:t> War Hospital in Scotland</a:t>
            </a:r>
          </a:p>
          <a:p>
            <a:pPr lvl="1"/>
            <a:r>
              <a:rPr lang="en-CA" dirty="0" smtClean="0"/>
              <a:t>Worked in for the War Office in England for a while</a:t>
            </a:r>
          </a:p>
          <a:p>
            <a:pPr lvl="1"/>
            <a:r>
              <a:rPr lang="en-CA" dirty="0" smtClean="0"/>
              <a:t>Now wants to return to fighting</a:t>
            </a:r>
          </a:p>
          <a:p>
            <a:r>
              <a:rPr lang="en-CA" dirty="0" smtClean="0"/>
              <a:t>Bisexual</a:t>
            </a:r>
          </a:p>
          <a:p>
            <a:pPr lvl="1"/>
            <a:r>
              <a:rPr lang="en-CA" dirty="0" smtClean="0"/>
              <a:t>Engaged to be married to a woman</a:t>
            </a:r>
          </a:p>
          <a:p>
            <a:pPr lvl="1"/>
            <a:r>
              <a:rPr lang="en-CA" dirty="0" smtClean="0"/>
              <a:t>Promiscuous with men and women</a:t>
            </a:r>
          </a:p>
          <a:p>
            <a:r>
              <a:rPr lang="en-CA" dirty="0" smtClean="0"/>
              <a:t>Upwardly mobile and class-conscious</a:t>
            </a:r>
          </a:p>
          <a:p>
            <a:pPr lvl="1"/>
            <a:r>
              <a:rPr lang="en-CA" dirty="0" smtClean="0"/>
              <a:t>Working class background</a:t>
            </a:r>
          </a:p>
          <a:p>
            <a:pPr lvl="1"/>
            <a:r>
              <a:rPr lang="en-CA" dirty="0" smtClean="0"/>
              <a:t>Rose to officer class in military</a:t>
            </a:r>
          </a:p>
          <a:p>
            <a:pPr lvl="1"/>
            <a:endParaRPr lang="en-CA" dirty="0" smtClean="0"/>
          </a:p>
          <a:p>
            <a:endParaRPr lang="en-CA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William Rivers in </a:t>
            </a:r>
            <a:r>
              <a:rPr lang="en-US" i="1" dirty="0" smtClean="0"/>
              <a:t>Regeneration </a:t>
            </a:r>
            <a:br>
              <a:rPr lang="en-US" i="1" dirty="0" smtClean="0"/>
            </a:br>
            <a:r>
              <a:rPr lang="en-CA" dirty="0" smtClean="0"/>
              <a:t>and </a:t>
            </a:r>
            <a:r>
              <a:rPr lang="en-CA" i="1" dirty="0" smtClean="0"/>
              <a:t>The Eye in the Door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/>
          </a:bodyPr>
          <a:lstStyle/>
          <a:p>
            <a:r>
              <a:rPr lang="en-CA" dirty="0" smtClean="0"/>
              <a:t>Military psychologist</a:t>
            </a:r>
          </a:p>
          <a:p>
            <a:pPr lvl="1"/>
            <a:r>
              <a:rPr lang="en-CA" dirty="0" smtClean="0"/>
              <a:t>Early pioneer in treating mental illness</a:t>
            </a:r>
          </a:p>
          <a:p>
            <a:pPr lvl="1"/>
            <a:r>
              <a:rPr lang="en-CA" dirty="0" smtClean="0"/>
              <a:t>Treated soldiers suffering from “shellshock” (i.e., Post-Traumatic Stress Disorder)</a:t>
            </a:r>
          </a:p>
          <a:p>
            <a:pPr lvl="1"/>
            <a:r>
              <a:rPr lang="en-CA" dirty="0" smtClean="0"/>
              <a:t>Worked at </a:t>
            </a:r>
            <a:r>
              <a:rPr lang="en-CA" dirty="0" err="1" smtClean="0"/>
              <a:t>Craiglockhart</a:t>
            </a:r>
            <a:r>
              <a:rPr lang="en-CA" dirty="0" smtClean="0"/>
              <a:t> War Hospital in </a:t>
            </a:r>
            <a:r>
              <a:rPr lang="en-CA" dirty="0" smtClean="0"/>
              <a:t>Scotland</a:t>
            </a:r>
          </a:p>
          <a:p>
            <a:pPr lvl="1"/>
            <a:r>
              <a:rPr lang="en-CA" dirty="0" smtClean="0"/>
              <a:t>Now working in a hospital in London</a:t>
            </a:r>
          </a:p>
          <a:p>
            <a:r>
              <a:rPr lang="en-CA" dirty="0" smtClean="0"/>
              <a:t>Treats several other characters</a:t>
            </a:r>
          </a:p>
          <a:p>
            <a:pPr lvl="1"/>
            <a:r>
              <a:rPr lang="en-CA" dirty="0" smtClean="0"/>
              <a:t>Billy Prior</a:t>
            </a:r>
          </a:p>
          <a:p>
            <a:pPr lvl="1"/>
            <a:r>
              <a:rPr lang="en-CA" dirty="0" smtClean="0"/>
              <a:t>Wilfred Owen</a:t>
            </a:r>
          </a:p>
          <a:p>
            <a:pPr lvl="1"/>
            <a:r>
              <a:rPr lang="en-CA" dirty="0" smtClean="0"/>
              <a:t>Siegfried Sassoon</a:t>
            </a:r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endParaRPr lang="en-CA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8616</TotalTime>
  <Words>492</Words>
  <Application>Microsoft Office PowerPoint</Application>
  <PresentationFormat>On-screen Show (4:3)</PresentationFormat>
  <Paragraphs>117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Flow</vt:lpstr>
      <vt:lpstr>Week #6: The Ghost Road</vt:lpstr>
      <vt:lpstr>Kindly turn off</vt:lpstr>
      <vt:lpstr>Overview of lecture</vt:lpstr>
      <vt:lpstr>Introduction to author, novel, and trilogy</vt:lpstr>
      <vt:lpstr>Introduction to Pat Barker</vt:lpstr>
      <vt:lpstr>Introduction to The Ghost Road</vt:lpstr>
      <vt:lpstr>Regeneration trilogy</vt:lpstr>
      <vt:lpstr>Billy Prior in Regeneration  and The Eye in the Door</vt:lpstr>
      <vt:lpstr>William Rivers in Regeneration  and The Eye in the Door</vt:lpstr>
      <vt:lpstr>Other characters in Regeneration  and The Eye in the Door</vt:lpstr>
      <vt:lpstr>Historical background</vt:lpstr>
      <vt:lpstr>World War One</vt:lpstr>
      <vt:lpstr>World War One</vt:lpstr>
      <vt:lpstr>W.H.R. Rivers</vt:lpstr>
      <vt:lpstr>Wilfred Owen</vt:lpstr>
      <vt:lpstr>Proposal—brief reminders</vt:lpstr>
      <vt:lpstr>Brainstorm first</vt:lpstr>
      <vt:lpstr>Most important part of proposal: Thesis statement</vt:lpstr>
      <vt:lpstr>Format for Proposal</vt:lpstr>
      <vt:lpstr>Format for Proposal</vt:lpstr>
      <vt:lpstr>The Ghost Road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ENGL 101W: Introduction to Fiction</dc:title>
  <dc:creator>Katherine</dc:creator>
  <cp:lastModifiedBy>Katherine</cp:lastModifiedBy>
  <cp:revision>454</cp:revision>
  <dcterms:created xsi:type="dcterms:W3CDTF">2009-09-09T13:23:51Z</dcterms:created>
  <dcterms:modified xsi:type="dcterms:W3CDTF">2011-06-13T20:47:33Z</dcterms:modified>
</cp:coreProperties>
</file>