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97" r:id="rId3"/>
    <p:sldId id="296" r:id="rId4"/>
    <p:sldId id="258" r:id="rId5"/>
    <p:sldId id="259" r:id="rId6"/>
    <p:sldId id="260" r:id="rId7"/>
    <p:sldId id="304" r:id="rId8"/>
    <p:sldId id="261" r:id="rId9"/>
    <p:sldId id="262" r:id="rId10"/>
    <p:sldId id="263" r:id="rId11"/>
    <p:sldId id="264" r:id="rId12"/>
    <p:sldId id="265" r:id="rId13"/>
    <p:sldId id="266" r:id="rId14"/>
    <p:sldId id="268" r:id="rId15"/>
    <p:sldId id="267" r:id="rId16"/>
    <p:sldId id="269" r:id="rId17"/>
    <p:sldId id="270" r:id="rId18"/>
    <p:sldId id="271" r:id="rId19"/>
    <p:sldId id="272" r:id="rId20"/>
    <p:sldId id="273" r:id="rId21"/>
    <p:sldId id="274" r:id="rId22"/>
    <p:sldId id="300" r:id="rId23"/>
    <p:sldId id="275" r:id="rId24"/>
    <p:sldId id="276" r:id="rId25"/>
    <p:sldId id="277" r:id="rId26"/>
    <p:sldId id="278" r:id="rId27"/>
    <p:sldId id="301" r:id="rId28"/>
    <p:sldId id="279" r:id="rId29"/>
    <p:sldId id="283" r:id="rId30"/>
    <p:sldId id="298" r:id="rId31"/>
    <p:sldId id="284" r:id="rId32"/>
    <p:sldId id="285" r:id="rId33"/>
    <p:sldId id="286" r:id="rId34"/>
    <p:sldId id="287" r:id="rId35"/>
    <p:sldId id="289" r:id="rId36"/>
    <p:sldId id="290" r:id="rId37"/>
    <p:sldId id="291" r:id="rId38"/>
    <p:sldId id="305" r:id="rId39"/>
    <p:sldId id="293" r:id="rId40"/>
    <p:sldId id="294" r:id="rId41"/>
    <p:sldId id="295" r:id="rId42"/>
    <p:sldId id="302" r:id="rId43"/>
    <p:sldId id="303" r:id="rId4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72535" autoAdjust="0"/>
  </p:normalViewPr>
  <p:slideViewPr>
    <p:cSldViewPr>
      <p:cViewPr varScale="1">
        <p:scale>
          <a:sx n="69" d="100"/>
          <a:sy n="69" d="100"/>
        </p:scale>
        <p:origin x="-214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notesMaster" Target="notesMasters/notesMaster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theme" Target="theme/theme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printerSettings" Target="printerSettings/printerSettings1.bin"/><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presProps" Target="presProps.xml"/><Relationship Id="rId48"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fld id="{DB562BA8-D28C-B245-8B97-96C6F8C7DC31}" type="datetime1">
              <a:rPr lang="en-US"/>
              <a:pPr/>
              <a:t>16/09/11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fld id="{4663C6E7-4BDE-F44E-9E22-48B76CEAA60C}" type="slidenum">
              <a:rPr lang="en-US"/>
              <a:pPr/>
              <a:t>‹#›</a:t>
            </a:fld>
            <a:endParaRPr lang="en-US"/>
          </a:p>
        </p:txBody>
      </p:sp>
    </p:spTree>
    <p:extLst>
      <p:ext uri="{BB962C8B-B14F-4D97-AF65-F5344CB8AC3E}">
        <p14:creationId xmlns:p14="http://schemas.microsoft.com/office/powerpoint/2010/main" val="3300395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EE8720-C1D5-2A48-B5FD-BA092E6BA81E}" type="slidenum">
              <a:rPr lang="en-US" sz="1300">
                <a:latin typeface="Calibri" charset="0"/>
              </a:rPr>
              <a:pPr eaLnBrk="1" hangingPunct="1"/>
              <a:t>1</a:t>
            </a:fld>
            <a:endParaRPr lang="en-US" sz="13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03BD12-A625-0045-AF99-7BA5E14B2025}" type="slidenum">
              <a:rPr lang="en-US" sz="1300">
                <a:latin typeface="Calibri" charset="0"/>
              </a:rPr>
              <a:pPr eaLnBrk="1" hangingPunct="1"/>
              <a:t>13</a:t>
            </a:fld>
            <a:endParaRPr lang="en-US" sz="13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Calibri" charset="0"/>
                <a:ea typeface="ＭＳ Ｐゴシック" charset="0"/>
                <a:cs typeface="ＭＳ Ｐゴシック" charset="0"/>
              </a:rPr>
              <a:t>Consider a very basic circuit, consisting of a lamp, a switch, and a battery. </a:t>
            </a:r>
            <a:br>
              <a:rPr lang="en-US" dirty="0" smtClean="0">
                <a:latin typeface="Calibri" charset="0"/>
                <a:ea typeface="ＭＳ Ｐゴシック" charset="0"/>
                <a:cs typeface="ＭＳ Ｐゴシック" charset="0"/>
              </a:rPr>
            </a:br>
            <a:endParaRPr lang="en-US"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The electrical energy coming from the battery is converted to heat and light energy by the light bulb.</a:t>
            </a:r>
          </a:p>
          <a:p>
            <a:pPr eaLnBrk="1" hangingPunct="1">
              <a:spcBef>
                <a:spcPct val="0"/>
              </a:spcBef>
            </a:pPr>
            <a:endParaRPr lang="en-US" dirty="0">
              <a:latin typeface="Calibri" charset="0"/>
              <a:ea typeface="ＭＳ Ｐゴシック" charset="0"/>
              <a:cs typeface="ＭＳ Ｐゴシック"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A5691B-67D2-4A42-A24E-E1722D24FD2C}" type="slidenum">
              <a:rPr lang="en-US" sz="1300">
                <a:latin typeface="Calibri" charset="0"/>
              </a:rPr>
              <a:pPr eaLnBrk="1" hangingPunct="1"/>
              <a:t>14</a:t>
            </a:fld>
            <a:endParaRPr lang="en-US" sz="13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B211C0-5782-F944-9A78-21E800635913}" type="slidenum">
              <a:rPr lang="en-US" sz="1300">
                <a:latin typeface="Calibri" charset="0"/>
              </a:rPr>
              <a:pPr eaLnBrk="1" hangingPunct="1"/>
              <a:t>15</a:t>
            </a:fld>
            <a:endParaRPr lang="en-US" sz="13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833BF5-6833-0749-B4D3-5BA5417754B2}" type="slidenum">
              <a:rPr lang="en-US" sz="1300">
                <a:latin typeface="Calibri" charset="0"/>
              </a:rPr>
              <a:pPr eaLnBrk="1" hangingPunct="1"/>
              <a:t>16</a:t>
            </a:fld>
            <a:endParaRPr lang="en-US" sz="13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US" dirty="0" smtClean="0">
                <a:latin typeface="Calibri" charset="0"/>
                <a:ea typeface="ＭＳ Ｐゴシック" charset="0"/>
                <a:cs typeface="ＭＳ Ｐゴシック" charset="0"/>
              </a:rPr>
              <a:t>Used in this lab</a:t>
            </a:r>
            <a:endParaRPr lang="en-US" dirty="0">
              <a:latin typeface="Calibri" charset="0"/>
              <a:ea typeface="ＭＳ Ｐゴシック" charset="0"/>
              <a:cs typeface="ＭＳ Ｐゴシック"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35BD4B-BD05-9846-8E28-A6F286D4759B}" type="slidenum">
              <a:rPr lang="en-US" sz="1300">
                <a:latin typeface="Calibri" charset="0"/>
              </a:rPr>
              <a:pPr eaLnBrk="1" hangingPunct="1"/>
              <a:t>17</a:t>
            </a:fld>
            <a:endParaRPr lang="en-US" sz="13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8E4034-C52D-1248-B56D-2DD35B41BB1F}" type="slidenum">
              <a:rPr lang="en-US" sz="1300">
                <a:latin typeface="Calibri" charset="0"/>
              </a:rPr>
              <a:pPr eaLnBrk="1" hangingPunct="1"/>
              <a:t>18</a:t>
            </a:fld>
            <a:endParaRPr lang="en-US" sz="13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48290C-4E49-7E4F-B3F0-105DC9C4E02B}" type="slidenum">
              <a:rPr lang="en-US" sz="1300">
                <a:latin typeface="Calibri" charset="0"/>
              </a:rPr>
              <a:pPr eaLnBrk="1" hangingPunct="1"/>
              <a:t>19</a:t>
            </a:fld>
            <a:endParaRPr lang="en-US" sz="13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2623F9-691C-C246-A0BB-EE26FB14DECB}" type="slidenum">
              <a:rPr lang="en-US" sz="1300">
                <a:latin typeface="Calibri" charset="0"/>
              </a:rPr>
              <a:pPr eaLnBrk="1" hangingPunct="1"/>
              <a:t>20</a:t>
            </a:fld>
            <a:endParaRPr lang="en-US" sz="13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latin typeface="Calibri" charset="0"/>
                <a:ea typeface="ＭＳ Ｐゴシック" charset="0"/>
                <a:cs typeface="ＭＳ Ｐゴシック" charset="0"/>
              </a:rPr>
              <a:t>Sometimes they are polarized, meaning current can only flow through them in a specific direction, and sometimes they are not. </a:t>
            </a:r>
          </a:p>
          <a:p>
            <a:pPr eaLnBrk="1" hangingPunct="1">
              <a:spcBef>
                <a:spcPct val="0"/>
              </a:spcBef>
            </a:pPr>
            <a:endParaRPr lang="en-US" dirty="0">
              <a:latin typeface="Calibri" charset="0"/>
              <a:ea typeface="ＭＳ Ｐゴシック" charset="0"/>
              <a:cs typeface="ＭＳ Ｐゴシック"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DF3C92-199F-F24E-8540-607A80C7365A}" type="slidenum">
              <a:rPr lang="en-US" sz="1300">
                <a:latin typeface="Calibri" charset="0"/>
              </a:rPr>
              <a:pPr eaLnBrk="1" hangingPunct="1"/>
              <a:t>21</a:t>
            </a:fld>
            <a:endParaRPr lang="en-US" sz="13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09E5F5-5FC5-554B-96D5-8D3CDA574DAF}" type="slidenum">
              <a:rPr lang="en-US" sz="1300">
                <a:latin typeface="Calibri" charset="0"/>
              </a:rPr>
              <a:pPr eaLnBrk="1" hangingPunct="1"/>
              <a:t>23</a:t>
            </a:fld>
            <a:endParaRPr lang="en-US" sz="13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Transformation between the layers of a technological systems: at the very top layer we have the user who has to solve a </a:t>
            </a:r>
            <a:r>
              <a:rPr lang="en-US" b="1">
                <a:latin typeface="Calibri" charset="0"/>
                <a:ea typeface="ＭＳ Ｐゴシック" charset="0"/>
                <a:cs typeface="ＭＳ Ｐゴシック" charset="0"/>
              </a:rPr>
              <a:t>problem</a:t>
            </a:r>
            <a:r>
              <a:rPr lang="en-US">
                <a:latin typeface="Calibri" charset="0"/>
                <a:ea typeface="ＭＳ Ｐゴシック" charset="0"/>
                <a:cs typeface="ＭＳ Ｐゴシック" charset="0"/>
              </a:rPr>
              <a:t>. Usually, this problem is formulated in the form of a problem statement, in natural language, and thus it may be imprecise, unclear. </a:t>
            </a:r>
          </a:p>
          <a:p>
            <a:pPr eaLnBrk="1" hangingPunct="1">
              <a:spcBef>
                <a:spcPct val="0"/>
              </a:spcBef>
            </a:pPr>
            <a:r>
              <a:rPr lang="en-US">
                <a:latin typeface="Calibri" charset="0"/>
                <a:ea typeface="ＭＳ Ｐゴシック" charset="0"/>
                <a:cs typeface="ＭＳ Ｐゴシック" charset="0"/>
              </a:rPr>
              <a:t>Going down at a lower level: </a:t>
            </a:r>
            <a:r>
              <a:rPr lang="en-US" b="1">
                <a:latin typeface="Calibri" charset="0"/>
                <a:ea typeface="ＭＳ Ｐゴシック" charset="0"/>
                <a:cs typeface="ＭＳ Ｐゴシック" charset="0"/>
              </a:rPr>
              <a:t>algorithm</a:t>
            </a:r>
            <a:r>
              <a:rPr lang="en-US">
                <a:latin typeface="Calibri" charset="0"/>
                <a:ea typeface="ＭＳ Ｐゴシック" charset="0"/>
                <a:cs typeface="ＭＳ Ｐゴシック" charset="0"/>
              </a:rPr>
              <a:t>: this is a step-by- step procedure used to solve the problem. </a:t>
            </a:r>
          </a:p>
          <a:p>
            <a:pPr eaLnBrk="1" hangingPunct="1">
              <a:spcBef>
                <a:spcPct val="0"/>
              </a:spcBef>
            </a:pPr>
            <a:r>
              <a:rPr lang="en-US">
                <a:latin typeface="Calibri" charset="0"/>
                <a:ea typeface="ＭＳ Ｐゴシック" charset="0"/>
                <a:cs typeface="ＭＳ Ｐゴシック" charset="0"/>
              </a:rPr>
              <a:t>Next, the algorithm can be implemented in the form of a program written in a certain programming </a:t>
            </a:r>
            <a:r>
              <a:rPr lang="en-US" b="1">
                <a:latin typeface="Calibri" charset="0"/>
                <a:ea typeface="ＭＳ Ｐゴシック" charset="0"/>
                <a:cs typeface="ＭＳ Ｐゴシック" charset="0"/>
              </a:rPr>
              <a:t>language</a:t>
            </a:r>
            <a:r>
              <a:rPr lang="en-US">
                <a:latin typeface="Calibri" charset="0"/>
                <a:ea typeface="ＭＳ Ｐゴシック" charset="0"/>
                <a:cs typeface="ＭＳ Ｐゴシック" charset="0"/>
              </a:rPr>
              <a:t>. The programming language is based on a </a:t>
            </a:r>
            <a:r>
              <a:rPr lang="en-US" b="1">
                <a:latin typeface="Calibri" charset="0"/>
                <a:ea typeface="ＭＳ Ｐゴシック" charset="0"/>
                <a:cs typeface="ＭＳ Ｐゴシック" charset="0"/>
              </a:rPr>
              <a:t>instruction set architecture. </a:t>
            </a:r>
            <a:r>
              <a:rPr lang="en-US">
                <a:latin typeface="Calibri" charset="0"/>
                <a:ea typeface="ＭＳ Ｐゴシック" charset="0"/>
                <a:cs typeface="ＭＳ Ｐゴシック" charset="0"/>
              </a:rPr>
              <a:t>The instruction set architecture provides a set of instructions that the computer can perform, it also specifies data types and addressing modes. </a:t>
            </a:r>
          </a:p>
          <a:p>
            <a:pPr eaLnBrk="1" hangingPunct="1">
              <a:spcBef>
                <a:spcPct val="0"/>
              </a:spcBef>
            </a:pPr>
            <a:r>
              <a:rPr lang="en-US">
                <a:latin typeface="Calibri" charset="0"/>
                <a:ea typeface="ＭＳ Ｐゴシック" charset="0"/>
                <a:cs typeface="ＭＳ Ｐゴシック" charset="0"/>
              </a:rPr>
              <a:t>Next, going down one more level we have the </a:t>
            </a:r>
            <a:r>
              <a:rPr lang="en-US" b="1">
                <a:latin typeface="Calibri" charset="0"/>
                <a:ea typeface="ＭＳ Ｐゴシック" charset="0"/>
                <a:cs typeface="ＭＳ Ｐゴシック" charset="0"/>
              </a:rPr>
              <a:t>microarchitecture</a:t>
            </a:r>
            <a:r>
              <a:rPr lang="en-US">
                <a:latin typeface="Calibri" charset="0"/>
                <a:ea typeface="ＭＳ Ｐゴシック" charset="0"/>
                <a:cs typeface="ＭＳ Ｐゴシック" charset="0"/>
              </a:rPr>
              <a:t> which specifies the organization of the microprocessor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heart of the computer system</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and also the implementation details. </a:t>
            </a:r>
          </a:p>
          <a:p>
            <a:pPr eaLnBrk="1" hangingPunct="1">
              <a:spcBef>
                <a:spcPct val="0"/>
              </a:spcBef>
            </a:pPr>
            <a:r>
              <a:rPr lang="en-US">
                <a:latin typeface="Calibri" charset="0"/>
                <a:ea typeface="ＭＳ Ｐゴシック" charset="0"/>
                <a:cs typeface="ＭＳ Ｐゴシック" charset="0"/>
              </a:rPr>
              <a:t>The microarchitecture has a structure given by </a:t>
            </a:r>
            <a:r>
              <a:rPr lang="en-US" b="1">
                <a:latin typeface="Calibri" charset="0"/>
                <a:ea typeface="ＭＳ Ｐゴシック" charset="0"/>
                <a:cs typeface="ＭＳ Ｐゴシック" charset="0"/>
              </a:rPr>
              <a:t>circuits</a:t>
            </a:r>
            <a:r>
              <a:rPr lang="en-US">
                <a:latin typeface="Calibri" charset="0"/>
                <a:ea typeface="ＭＳ Ｐゴシック" charset="0"/>
                <a:cs typeface="ＭＳ Ｐゴシック" charset="0"/>
              </a:rPr>
              <a:t> (logic gates), which are composed of discrete components or </a:t>
            </a:r>
            <a:r>
              <a:rPr lang="en-US" b="1">
                <a:latin typeface="Calibri" charset="0"/>
                <a:ea typeface="ＭＳ Ｐゴシック" charset="0"/>
                <a:cs typeface="ＭＳ Ｐゴシック" charset="0"/>
              </a:rPr>
              <a:t>devices</a:t>
            </a:r>
            <a:r>
              <a:rPr lang="en-US">
                <a:latin typeface="Calibri" charset="0"/>
                <a:ea typeface="ＭＳ Ｐゴシック" charset="0"/>
                <a:cs typeface="ＭＳ Ｐゴシック" charset="0"/>
              </a:rPr>
              <a:t>. </a:t>
            </a:r>
          </a:p>
          <a:p>
            <a:pPr eaLnBrk="1" hangingPunct="1">
              <a:spcBef>
                <a:spcPct val="0"/>
              </a:spcBef>
            </a:pPr>
            <a:endParaRPr lang="en-US">
              <a:latin typeface="Calibri" charset="0"/>
              <a:ea typeface="ＭＳ Ｐゴシック" charset="0"/>
              <a:cs typeface="ＭＳ Ｐゴシック" charset="0"/>
            </a:endParaRPr>
          </a:p>
          <a:p>
            <a:pPr eaLnBrk="1" hangingPunct="1">
              <a:spcBef>
                <a:spcPct val="0"/>
              </a:spcBef>
            </a:pPr>
            <a:endParaRPr lang="en-US">
              <a:latin typeface="Calibri" charset="0"/>
              <a:ea typeface="ＭＳ Ｐゴシック" charset="0"/>
              <a:cs typeface="ＭＳ Ｐゴシック"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7A70DB-3F2A-5E43-9FBC-0DF5C89758CE}" type="slidenum">
              <a:rPr lang="en-US" sz="1300">
                <a:latin typeface="Calibri" charset="0"/>
              </a:rPr>
              <a:pPr eaLnBrk="1" hangingPunct="1"/>
              <a:t>4</a:t>
            </a:fld>
            <a:endParaRPr lang="en-US" sz="13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D92372-168A-1F4D-BE4F-E4D862914300}" type="slidenum">
              <a:rPr lang="en-US" sz="1300">
                <a:latin typeface="Calibri" charset="0"/>
              </a:rPr>
              <a:pPr eaLnBrk="1" hangingPunct="1"/>
              <a:t>24</a:t>
            </a:fld>
            <a:endParaRPr lang="en-US" sz="13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021114-A830-524C-A05A-8EEE78975648}" type="slidenum">
              <a:rPr lang="en-US" sz="1300">
                <a:latin typeface="Calibri" charset="0"/>
              </a:rPr>
              <a:pPr eaLnBrk="1" hangingPunct="1"/>
              <a:t>25</a:t>
            </a:fld>
            <a:endParaRPr lang="en-US" sz="13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F0C79F-BFAA-F84A-A5B4-BACD86BFE4E4}" type="slidenum">
              <a:rPr lang="en-US" sz="1300">
                <a:latin typeface="Calibri" charset="0"/>
              </a:rPr>
              <a:pPr eaLnBrk="1" hangingPunct="1"/>
              <a:t>26</a:t>
            </a:fld>
            <a:endParaRPr lang="en-US" sz="13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Explain the structure of the solderless breadboard (electrical connections). </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E2CE63-8DF0-034F-BF4C-EB6F36EBF0FF}" type="slidenum">
              <a:rPr lang="en-US" sz="1300">
                <a:latin typeface="Calibri" charset="0"/>
              </a:rPr>
              <a:pPr eaLnBrk="1" hangingPunct="1"/>
              <a:t>28</a:t>
            </a:fld>
            <a:endParaRPr lang="en-US" sz="13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AF78F4-996B-4742-AE4C-3652CE0B924D}" type="slidenum">
              <a:rPr lang="en-US" sz="1300">
                <a:latin typeface="Calibri" charset="0"/>
              </a:rPr>
              <a:pPr eaLnBrk="1" hangingPunct="1"/>
              <a:t>29</a:t>
            </a:fld>
            <a:endParaRPr lang="en-US" sz="13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58796B-CF06-1644-85D1-84A99EBD970E}" type="slidenum">
              <a:rPr lang="en-US" sz="1300">
                <a:latin typeface="Calibri" charset="0"/>
              </a:rPr>
              <a:pPr eaLnBrk="1" hangingPunct="1"/>
              <a:t>31</a:t>
            </a:fld>
            <a:endParaRPr lang="en-US" sz="13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1158FE-7CA6-984E-8AEA-1EC18BBADA4E}" type="slidenum">
              <a:rPr lang="en-US" sz="1300">
                <a:latin typeface="Calibri" charset="0"/>
              </a:rPr>
              <a:pPr eaLnBrk="1" hangingPunct="1"/>
              <a:t>32</a:t>
            </a:fld>
            <a:endParaRPr lang="en-US" sz="13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6A94DF-9B75-AA47-9B4B-B924A75826E2}" type="slidenum">
              <a:rPr lang="en-US" sz="1300">
                <a:latin typeface="Calibri" charset="0"/>
              </a:rPr>
              <a:pPr eaLnBrk="1" hangingPunct="1"/>
              <a:t>33</a:t>
            </a:fld>
            <a:endParaRPr lang="en-US" sz="13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AE1F0C-8A27-4A4D-A33F-E0AE5E9089BB}" type="slidenum">
              <a:rPr lang="en-US" sz="1300">
                <a:latin typeface="Calibri" charset="0"/>
              </a:rPr>
              <a:pPr eaLnBrk="1" hangingPunct="1"/>
              <a:t>34</a:t>
            </a:fld>
            <a:endParaRPr lang="en-US" sz="13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E3F035-2B92-D443-BCFF-BE6F485B8370}" type="slidenum">
              <a:rPr lang="en-US" sz="1300">
                <a:latin typeface="Calibri" charset="0"/>
              </a:rPr>
              <a:pPr eaLnBrk="1" hangingPunct="1"/>
              <a:t>35</a:t>
            </a:fld>
            <a:endParaRPr lang="en-US" sz="13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21810E-69BF-4646-A06F-ADDDDC4E0043}"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US" dirty="0" smtClean="0">
                <a:latin typeface="Calibri" charset="0"/>
                <a:ea typeface="ＭＳ Ｐゴシック" charset="0"/>
                <a:cs typeface="ＭＳ Ｐゴシック" charset="0"/>
              </a:rPr>
              <a:t>Color code:</a:t>
            </a:r>
            <a:endParaRPr lang="en-US" dirty="0">
              <a:latin typeface="Calibri" charset="0"/>
              <a:ea typeface="ＭＳ Ｐゴシック" charset="0"/>
              <a:cs typeface="ＭＳ Ｐゴシック"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A37A99-62F0-E146-BFDC-D3C47D730381}" type="slidenum">
              <a:rPr lang="en-US" sz="1300">
                <a:latin typeface="Calibri" charset="0"/>
              </a:rPr>
              <a:pPr eaLnBrk="1" hangingPunct="1"/>
              <a:t>36</a:t>
            </a:fld>
            <a:endParaRPr lang="en-US" sz="130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US" dirty="0" smtClean="0">
                <a:latin typeface="Calibri" charset="0"/>
                <a:ea typeface="ＭＳ Ｐゴシック" charset="0"/>
                <a:cs typeface="ＭＳ Ｐゴシック" charset="0"/>
              </a:rPr>
              <a:t>Explain how to connect- </a:t>
            </a:r>
            <a:endParaRPr lang="en-US" dirty="0">
              <a:latin typeface="Calibri" charset="0"/>
              <a:ea typeface="ＭＳ Ｐゴシック" charset="0"/>
              <a:cs typeface="ＭＳ Ｐゴシック" charset="0"/>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B7008B-0D3E-404D-A4F4-359DF26ECD53}" type="slidenum">
              <a:rPr lang="en-US" sz="1300">
                <a:latin typeface="Calibri" charset="0"/>
              </a:rPr>
              <a:pPr eaLnBrk="1" hangingPunct="1"/>
              <a:t>37</a:t>
            </a:fld>
            <a:endParaRPr lang="en-US" sz="130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298887-40F5-3E41-B9AF-7DC810973681}" type="slidenum">
              <a:rPr lang="en-US" sz="1300">
                <a:latin typeface="Calibri" charset="0"/>
              </a:rPr>
              <a:pPr eaLnBrk="1" hangingPunct="1"/>
              <a:t>39</a:t>
            </a:fld>
            <a:endParaRPr lang="en-US" sz="13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98C62D-5390-D14D-8799-C8A3024C17A5}" type="slidenum">
              <a:rPr lang="en-US" sz="1300">
                <a:latin typeface="Calibri" charset="0"/>
              </a:rPr>
              <a:pPr eaLnBrk="1" hangingPunct="1"/>
              <a:t>40</a:t>
            </a:fld>
            <a:endParaRPr lang="en-US" sz="130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940986-DE9E-9F42-B0C8-73D5719E5241}" type="slidenum">
              <a:rPr lang="en-US" sz="1300">
                <a:latin typeface="Calibri" charset="0"/>
              </a:rPr>
              <a:pPr eaLnBrk="1" hangingPunct="1"/>
              <a:t>41</a:t>
            </a:fld>
            <a:endParaRPr lang="en-US" sz="13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latin typeface="Calibri" charset="0"/>
                <a:ea typeface="ＭＳ Ｐゴシック" charset="0"/>
                <a:cs typeface="ＭＳ Ｐゴシック" charset="0"/>
              </a:rPr>
              <a:t>One goal of this course: to extend the computer system and connect sensors, so that the computer is able to take (read) data from these sensors, process it and based on the result of the processing, perform, a certain action, for example turn on a fan. </a:t>
            </a:r>
          </a:p>
          <a:p>
            <a:pPr eaLnBrk="1" hangingPunct="1">
              <a:spcBef>
                <a:spcPct val="0"/>
              </a:spcBef>
            </a:pPr>
            <a:endParaRPr lang="en-US" dirty="0">
              <a:latin typeface="Calibri" charset="0"/>
              <a:ea typeface="ＭＳ Ｐゴシック" charset="0"/>
              <a:cs typeface="ＭＳ Ｐゴシック"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0096EC-0CA5-3C43-900A-23AE5D2BE606}" type="slidenum">
              <a:rPr lang="en-US" sz="1300">
                <a:latin typeface="Calibri" charset="0"/>
              </a:rPr>
              <a:pPr eaLnBrk="1" hangingPunct="1"/>
              <a:t>6</a:t>
            </a:fld>
            <a:endParaRPr lang="en-US" sz="13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US" sz="1200" dirty="0" smtClean="0">
                <a:latin typeface="Calibri" charset="0"/>
                <a:ea typeface="ＭＳ Ｐゴシック" charset="0"/>
                <a:cs typeface="ＭＳ Ｐゴシック" charset="0"/>
              </a:rPr>
              <a:t>We begin by defining fundamental electrical quantities, and discussing simple circuit elements and models. You need to understand the basic terminology before moving on.</a:t>
            </a:r>
            <a:endParaRPr lang="en-US" dirty="0">
              <a:latin typeface="Calibri" charset="0"/>
              <a:ea typeface="ＭＳ Ｐゴシック" charset="0"/>
              <a:cs typeface="ＭＳ Ｐゴシック"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611BFE-B1EB-3F43-973B-57878A9DEC84}" type="slidenum">
              <a:rPr lang="en-US" sz="1300">
                <a:latin typeface="Calibri" charset="0"/>
              </a:rPr>
              <a:pPr eaLnBrk="1" hangingPunct="1"/>
              <a:t>8</a:t>
            </a:fld>
            <a:endParaRPr lang="en-US" sz="13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latin typeface="Calibri" charset="0"/>
                <a:ea typeface="ＭＳ Ｐゴシック" charset="0"/>
                <a:cs typeface="ＭＳ Ｐゴシック" charset="0"/>
              </a:rPr>
              <a:t>Many people explain electrical flow by using water flow as an analogy. Following that analogy, current would be how much water (or electricity) is flowing past a certain point. The higher the amperage, the more water (or electricity) is flowing.</a:t>
            </a:r>
          </a:p>
          <a:p>
            <a:pPr eaLnBrk="1" hangingPunct="1">
              <a:spcBef>
                <a:spcPct val="0"/>
              </a:spcBef>
            </a:pPr>
            <a:endParaRPr lang="en-US" dirty="0">
              <a:latin typeface="Calibri" charset="0"/>
              <a:ea typeface="ＭＳ Ｐゴシック" charset="0"/>
              <a:cs typeface="ＭＳ Ｐゴシック"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1C7762-7BD1-814B-ACF2-52CB42641311}" type="slidenum">
              <a:rPr lang="en-US" sz="1300">
                <a:latin typeface="Calibri" charset="0"/>
              </a:rPr>
              <a:pPr eaLnBrk="1" hangingPunct="1"/>
              <a:t>9</a:t>
            </a:fld>
            <a:endParaRPr lang="en-US" sz="13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D9A0DE-7F3D-9547-8360-28BEA33FB7C3}" type="slidenum">
              <a:rPr lang="en-US" sz="1300">
                <a:latin typeface="Calibri" charset="0"/>
              </a:rPr>
              <a:pPr eaLnBrk="1" hangingPunct="1"/>
              <a:t>10</a:t>
            </a:fld>
            <a:endParaRPr lang="en-US" sz="13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latin typeface="Calibri" charset="0"/>
                <a:ea typeface="ＭＳ Ｐゴシック" charset="0"/>
                <a:cs typeface="ＭＳ Ｐゴシック" charset="0"/>
              </a:rPr>
              <a:t>A sponge in the pipe would act as a resistor, limiting the current (and the voltage) flowing through the pipe.</a:t>
            </a:r>
          </a:p>
          <a:p>
            <a:pPr eaLnBrk="1" hangingPunct="1">
              <a:spcBef>
                <a:spcPct val="0"/>
              </a:spcBef>
            </a:pPr>
            <a:endParaRPr lang="en-US" dirty="0">
              <a:latin typeface="Calibri" charset="0"/>
              <a:ea typeface="ＭＳ Ｐゴシック" charset="0"/>
              <a:cs typeface="ＭＳ Ｐゴシック"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E30971-C5CF-6C42-BD0F-BCD482E27D69}" type="slidenum">
              <a:rPr lang="en-US" sz="1300">
                <a:latin typeface="Calibri" charset="0"/>
              </a:rPr>
              <a:pPr eaLnBrk="1" hangingPunct="1"/>
              <a:t>11</a:t>
            </a:fld>
            <a:endParaRPr lang="en-US" sz="13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557B3B-72CB-2B4E-BD2A-DB04F27C258B}" type="slidenum">
              <a:rPr lang="en-US" sz="1300">
                <a:latin typeface="Calibri" charset="0"/>
              </a:rPr>
              <a:pPr eaLnBrk="1" hangingPunct="1"/>
              <a:t>12</a:t>
            </a:fld>
            <a:endParaRPr lang="en-US" sz="13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C3DC7BA-0867-4A4B-9331-FDF446920758}" type="datetime1">
              <a:rPr lang="en-CA"/>
              <a:pPr/>
              <a:t>16/09/11</a:t>
            </a:fld>
            <a:endParaRPr lang="en-US"/>
          </a:p>
        </p:txBody>
      </p:sp>
      <p:sp>
        <p:nvSpPr>
          <p:cNvPr id="5" name="Footer Placeholder 4"/>
          <p:cNvSpPr>
            <a:spLocks noGrp="1"/>
          </p:cNvSpPr>
          <p:nvPr>
            <p:ph type="ftr" sz="quarter" idx="11"/>
          </p:nvPr>
        </p:nvSpPr>
        <p:spPr>
          <a:xfrm>
            <a:off x="2714627" y="6356351"/>
            <a:ext cx="3643313" cy="365125"/>
          </a:xfrm>
        </p:spPr>
        <p:txBody>
          <a:bodyPr/>
          <a:lstStyle>
            <a:lvl1pPr>
              <a:defRPr/>
            </a:lvl1pPr>
          </a:lstStyle>
          <a:p>
            <a:r>
              <a:rPr lang="en-US"/>
              <a:t>Simon Fraser University | SIAT | IAT267 | Week 1</a:t>
            </a:r>
          </a:p>
        </p:txBody>
      </p:sp>
      <p:sp>
        <p:nvSpPr>
          <p:cNvPr id="6" name="Slide Number Placeholder 5"/>
          <p:cNvSpPr>
            <a:spLocks noGrp="1"/>
          </p:cNvSpPr>
          <p:nvPr>
            <p:ph type="sldNum" sz="quarter" idx="12"/>
          </p:nvPr>
        </p:nvSpPr>
        <p:spPr/>
        <p:txBody>
          <a:bodyPr/>
          <a:lstStyle>
            <a:lvl1pPr>
              <a:defRPr/>
            </a:lvl1pPr>
          </a:lstStyle>
          <a:p>
            <a:fld id="{42BA2F59-B20F-B445-899D-D696B31F0EBB}" type="slidenum">
              <a:rPr lang="en-US"/>
              <a:pPr/>
              <a:t>‹#›</a:t>
            </a:fld>
            <a:endParaRPr lang="en-US"/>
          </a:p>
        </p:txBody>
      </p:sp>
    </p:spTree>
    <p:extLst>
      <p:ext uri="{BB962C8B-B14F-4D97-AF65-F5344CB8AC3E}">
        <p14:creationId xmlns:p14="http://schemas.microsoft.com/office/powerpoint/2010/main" val="310875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4717098-B746-F444-AAD2-CACBE276196A}" type="datetime1">
              <a:rPr lang="en-CA"/>
              <a:pPr/>
              <a:t>16/09/11</a:t>
            </a:fld>
            <a:endParaRPr lang="en-US"/>
          </a:p>
        </p:txBody>
      </p:sp>
      <p:sp>
        <p:nvSpPr>
          <p:cNvPr id="5" name="Footer Placeholder 4"/>
          <p:cNvSpPr>
            <a:spLocks noGrp="1"/>
          </p:cNvSpPr>
          <p:nvPr>
            <p:ph type="ftr" sz="quarter" idx="11"/>
          </p:nvPr>
        </p:nvSpPr>
        <p:spPr/>
        <p:txBody>
          <a:bodyPr/>
          <a:lstStyle>
            <a:lvl1pPr>
              <a:defRPr/>
            </a:lvl1pPr>
          </a:lstStyle>
          <a:p>
            <a:r>
              <a:rPr lang="en-US"/>
              <a:t>Simon Fraser University | SIAT | IAT267 | Week 1</a:t>
            </a:r>
          </a:p>
        </p:txBody>
      </p:sp>
      <p:sp>
        <p:nvSpPr>
          <p:cNvPr id="6" name="Slide Number Placeholder 5"/>
          <p:cNvSpPr>
            <a:spLocks noGrp="1"/>
          </p:cNvSpPr>
          <p:nvPr>
            <p:ph type="sldNum" sz="quarter" idx="12"/>
          </p:nvPr>
        </p:nvSpPr>
        <p:spPr/>
        <p:txBody>
          <a:bodyPr/>
          <a:lstStyle>
            <a:lvl1pPr>
              <a:defRPr/>
            </a:lvl1pPr>
          </a:lstStyle>
          <a:p>
            <a:fld id="{799F5498-2E8A-9242-AD1A-46E0C6DE20CC}" type="slidenum">
              <a:rPr lang="en-US"/>
              <a:pPr/>
              <a:t>‹#›</a:t>
            </a:fld>
            <a:endParaRPr lang="en-US"/>
          </a:p>
        </p:txBody>
      </p:sp>
    </p:spTree>
    <p:extLst>
      <p:ext uri="{BB962C8B-B14F-4D97-AF65-F5344CB8AC3E}">
        <p14:creationId xmlns:p14="http://schemas.microsoft.com/office/powerpoint/2010/main" val="194121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A9D810F-202D-524B-A0B5-263788CF4A1D}" type="datetime1">
              <a:rPr lang="en-CA"/>
              <a:pPr/>
              <a:t>16/09/11</a:t>
            </a:fld>
            <a:endParaRPr lang="en-US"/>
          </a:p>
        </p:txBody>
      </p:sp>
      <p:sp>
        <p:nvSpPr>
          <p:cNvPr id="5" name="Footer Placeholder 4"/>
          <p:cNvSpPr>
            <a:spLocks noGrp="1"/>
          </p:cNvSpPr>
          <p:nvPr>
            <p:ph type="ftr" sz="quarter" idx="11"/>
          </p:nvPr>
        </p:nvSpPr>
        <p:spPr/>
        <p:txBody>
          <a:bodyPr/>
          <a:lstStyle>
            <a:lvl1pPr>
              <a:defRPr/>
            </a:lvl1pPr>
          </a:lstStyle>
          <a:p>
            <a:r>
              <a:rPr lang="en-US"/>
              <a:t>Simon Fraser University | SIAT | IAT267 | Week 1</a:t>
            </a:r>
          </a:p>
        </p:txBody>
      </p:sp>
      <p:sp>
        <p:nvSpPr>
          <p:cNvPr id="6" name="Slide Number Placeholder 5"/>
          <p:cNvSpPr>
            <a:spLocks noGrp="1"/>
          </p:cNvSpPr>
          <p:nvPr>
            <p:ph type="sldNum" sz="quarter" idx="12"/>
          </p:nvPr>
        </p:nvSpPr>
        <p:spPr/>
        <p:txBody>
          <a:bodyPr/>
          <a:lstStyle>
            <a:lvl1pPr>
              <a:defRPr/>
            </a:lvl1pPr>
          </a:lstStyle>
          <a:p>
            <a:fld id="{EC253293-F49B-7E4A-B25A-BB7C116E0065}" type="slidenum">
              <a:rPr lang="en-US"/>
              <a:pPr/>
              <a:t>‹#›</a:t>
            </a:fld>
            <a:endParaRPr lang="en-US"/>
          </a:p>
        </p:txBody>
      </p:sp>
    </p:spTree>
    <p:extLst>
      <p:ext uri="{BB962C8B-B14F-4D97-AF65-F5344CB8AC3E}">
        <p14:creationId xmlns:p14="http://schemas.microsoft.com/office/powerpoint/2010/main" val="188589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4F3C935-6A58-3848-A23E-2F8CEF00EC7C}" type="datetime1">
              <a:rPr lang="en-CA"/>
              <a:pPr/>
              <a:t>16/09/11</a:t>
            </a:fld>
            <a:endParaRPr lang="en-US"/>
          </a:p>
        </p:txBody>
      </p:sp>
      <p:sp>
        <p:nvSpPr>
          <p:cNvPr id="5" name="Footer Placeholder 4"/>
          <p:cNvSpPr>
            <a:spLocks noGrp="1"/>
          </p:cNvSpPr>
          <p:nvPr>
            <p:ph type="ftr" sz="quarter" idx="11"/>
          </p:nvPr>
        </p:nvSpPr>
        <p:spPr>
          <a:xfrm>
            <a:off x="2714625" y="6356351"/>
            <a:ext cx="3714750" cy="365125"/>
          </a:xfrm>
        </p:spPr>
        <p:txBody>
          <a:bodyPr/>
          <a:lstStyle>
            <a:lvl1pPr>
              <a:defRPr/>
            </a:lvl1pPr>
          </a:lstStyle>
          <a:p>
            <a:r>
              <a:rPr lang="en-US"/>
              <a:t>Simon Fraser University | SIAT | IAT267 | Week 1</a:t>
            </a:r>
          </a:p>
        </p:txBody>
      </p:sp>
      <p:sp>
        <p:nvSpPr>
          <p:cNvPr id="6" name="Slide Number Placeholder 5"/>
          <p:cNvSpPr>
            <a:spLocks noGrp="1"/>
          </p:cNvSpPr>
          <p:nvPr>
            <p:ph type="sldNum" sz="quarter" idx="12"/>
          </p:nvPr>
        </p:nvSpPr>
        <p:spPr/>
        <p:txBody>
          <a:bodyPr/>
          <a:lstStyle>
            <a:lvl1pPr>
              <a:defRPr/>
            </a:lvl1pPr>
          </a:lstStyle>
          <a:p>
            <a:fld id="{17647BB2-4EBF-2B48-8A31-8CD2E8AC14E1}" type="slidenum">
              <a:rPr lang="en-US"/>
              <a:pPr/>
              <a:t>‹#›</a:t>
            </a:fld>
            <a:endParaRPr lang="en-US"/>
          </a:p>
        </p:txBody>
      </p:sp>
    </p:spTree>
    <p:extLst>
      <p:ext uri="{BB962C8B-B14F-4D97-AF65-F5344CB8AC3E}">
        <p14:creationId xmlns:p14="http://schemas.microsoft.com/office/powerpoint/2010/main" val="225181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D120432-220B-D148-80D9-D6AC38A92B2B}" type="datetime1">
              <a:rPr lang="en-CA"/>
              <a:pPr/>
              <a:t>16/09/11</a:t>
            </a:fld>
            <a:endParaRPr lang="en-US"/>
          </a:p>
        </p:txBody>
      </p:sp>
      <p:sp>
        <p:nvSpPr>
          <p:cNvPr id="5" name="Footer Placeholder 4"/>
          <p:cNvSpPr>
            <a:spLocks noGrp="1"/>
          </p:cNvSpPr>
          <p:nvPr>
            <p:ph type="ftr" sz="quarter" idx="11"/>
          </p:nvPr>
        </p:nvSpPr>
        <p:spPr/>
        <p:txBody>
          <a:bodyPr/>
          <a:lstStyle>
            <a:lvl1pPr>
              <a:defRPr/>
            </a:lvl1pPr>
          </a:lstStyle>
          <a:p>
            <a:r>
              <a:rPr lang="en-US"/>
              <a:t>Simon Fraser University | SIAT | IAT267 | Week 1</a:t>
            </a:r>
          </a:p>
        </p:txBody>
      </p:sp>
      <p:sp>
        <p:nvSpPr>
          <p:cNvPr id="6" name="Slide Number Placeholder 5"/>
          <p:cNvSpPr>
            <a:spLocks noGrp="1"/>
          </p:cNvSpPr>
          <p:nvPr>
            <p:ph type="sldNum" sz="quarter" idx="12"/>
          </p:nvPr>
        </p:nvSpPr>
        <p:spPr/>
        <p:txBody>
          <a:bodyPr/>
          <a:lstStyle>
            <a:lvl1pPr>
              <a:defRPr/>
            </a:lvl1pPr>
          </a:lstStyle>
          <a:p>
            <a:fld id="{BAA75F56-804D-AC45-8242-62D882366D93}" type="slidenum">
              <a:rPr lang="en-US"/>
              <a:pPr/>
              <a:t>‹#›</a:t>
            </a:fld>
            <a:endParaRPr lang="en-US"/>
          </a:p>
        </p:txBody>
      </p:sp>
    </p:spTree>
    <p:extLst>
      <p:ext uri="{BB962C8B-B14F-4D97-AF65-F5344CB8AC3E}">
        <p14:creationId xmlns:p14="http://schemas.microsoft.com/office/powerpoint/2010/main" val="31461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4636DF9-DD52-1942-974D-7FDCA2D8D735}" type="datetime1">
              <a:rPr lang="en-CA"/>
              <a:pPr/>
              <a:t>16/09/11</a:t>
            </a:fld>
            <a:endParaRPr lang="en-US"/>
          </a:p>
        </p:txBody>
      </p:sp>
      <p:sp>
        <p:nvSpPr>
          <p:cNvPr id="6" name="Footer Placeholder 4"/>
          <p:cNvSpPr>
            <a:spLocks noGrp="1"/>
          </p:cNvSpPr>
          <p:nvPr>
            <p:ph type="ftr" sz="quarter" idx="11"/>
          </p:nvPr>
        </p:nvSpPr>
        <p:spPr/>
        <p:txBody>
          <a:bodyPr/>
          <a:lstStyle>
            <a:lvl1pPr>
              <a:defRPr/>
            </a:lvl1pPr>
          </a:lstStyle>
          <a:p>
            <a:r>
              <a:rPr lang="en-US"/>
              <a:t>Simon Fraser University | SIAT | IAT267 | Week 1</a:t>
            </a:r>
          </a:p>
        </p:txBody>
      </p:sp>
      <p:sp>
        <p:nvSpPr>
          <p:cNvPr id="7" name="Slide Number Placeholder 5"/>
          <p:cNvSpPr>
            <a:spLocks noGrp="1"/>
          </p:cNvSpPr>
          <p:nvPr>
            <p:ph type="sldNum" sz="quarter" idx="12"/>
          </p:nvPr>
        </p:nvSpPr>
        <p:spPr/>
        <p:txBody>
          <a:bodyPr/>
          <a:lstStyle>
            <a:lvl1pPr>
              <a:defRPr/>
            </a:lvl1pPr>
          </a:lstStyle>
          <a:p>
            <a:fld id="{BC2A0BBF-5432-DB4B-8779-3F65847B4405}" type="slidenum">
              <a:rPr lang="en-US"/>
              <a:pPr/>
              <a:t>‹#›</a:t>
            </a:fld>
            <a:endParaRPr lang="en-US"/>
          </a:p>
        </p:txBody>
      </p:sp>
    </p:spTree>
    <p:extLst>
      <p:ext uri="{BB962C8B-B14F-4D97-AF65-F5344CB8AC3E}">
        <p14:creationId xmlns:p14="http://schemas.microsoft.com/office/powerpoint/2010/main" val="136077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B906FE5-46A0-B946-B65F-92E5FA3105B2}" type="datetime1">
              <a:rPr lang="en-CA"/>
              <a:pPr/>
              <a:t>16/09/11</a:t>
            </a:fld>
            <a:endParaRPr lang="en-US"/>
          </a:p>
        </p:txBody>
      </p:sp>
      <p:sp>
        <p:nvSpPr>
          <p:cNvPr id="8" name="Footer Placeholder 4"/>
          <p:cNvSpPr>
            <a:spLocks noGrp="1"/>
          </p:cNvSpPr>
          <p:nvPr>
            <p:ph type="ftr" sz="quarter" idx="11"/>
          </p:nvPr>
        </p:nvSpPr>
        <p:spPr/>
        <p:txBody>
          <a:bodyPr/>
          <a:lstStyle>
            <a:lvl1pPr>
              <a:defRPr/>
            </a:lvl1pPr>
          </a:lstStyle>
          <a:p>
            <a:r>
              <a:rPr lang="en-US"/>
              <a:t>Simon Fraser University | SIAT | IAT267 | Week 1</a:t>
            </a:r>
          </a:p>
        </p:txBody>
      </p:sp>
      <p:sp>
        <p:nvSpPr>
          <p:cNvPr id="9" name="Slide Number Placeholder 5"/>
          <p:cNvSpPr>
            <a:spLocks noGrp="1"/>
          </p:cNvSpPr>
          <p:nvPr>
            <p:ph type="sldNum" sz="quarter" idx="12"/>
          </p:nvPr>
        </p:nvSpPr>
        <p:spPr/>
        <p:txBody>
          <a:bodyPr/>
          <a:lstStyle>
            <a:lvl1pPr>
              <a:defRPr/>
            </a:lvl1pPr>
          </a:lstStyle>
          <a:p>
            <a:fld id="{D9BE5A2B-B37F-D842-A883-858AC181F457}" type="slidenum">
              <a:rPr lang="en-US"/>
              <a:pPr/>
              <a:t>‹#›</a:t>
            </a:fld>
            <a:endParaRPr lang="en-US"/>
          </a:p>
        </p:txBody>
      </p:sp>
    </p:spTree>
    <p:extLst>
      <p:ext uri="{BB962C8B-B14F-4D97-AF65-F5344CB8AC3E}">
        <p14:creationId xmlns:p14="http://schemas.microsoft.com/office/powerpoint/2010/main" val="257199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57408E0-A3CB-9B4C-AEF4-1BBACD36A5B1}" type="datetime1">
              <a:rPr lang="en-CA"/>
              <a:pPr/>
              <a:t>16/09/11</a:t>
            </a:fld>
            <a:endParaRPr lang="en-US"/>
          </a:p>
        </p:txBody>
      </p:sp>
      <p:sp>
        <p:nvSpPr>
          <p:cNvPr id="4" name="Footer Placeholder 4"/>
          <p:cNvSpPr>
            <a:spLocks noGrp="1"/>
          </p:cNvSpPr>
          <p:nvPr>
            <p:ph type="ftr" sz="quarter" idx="11"/>
          </p:nvPr>
        </p:nvSpPr>
        <p:spPr/>
        <p:txBody>
          <a:bodyPr/>
          <a:lstStyle>
            <a:lvl1pPr>
              <a:defRPr/>
            </a:lvl1pPr>
          </a:lstStyle>
          <a:p>
            <a:r>
              <a:rPr lang="en-US"/>
              <a:t>Simon Fraser University | SIAT | IAT267 | Week 1</a:t>
            </a:r>
          </a:p>
        </p:txBody>
      </p:sp>
      <p:sp>
        <p:nvSpPr>
          <p:cNvPr id="5" name="Slide Number Placeholder 5"/>
          <p:cNvSpPr>
            <a:spLocks noGrp="1"/>
          </p:cNvSpPr>
          <p:nvPr>
            <p:ph type="sldNum" sz="quarter" idx="12"/>
          </p:nvPr>
        </p:nvSpPr>
        <p:spPr/>
        <p:txBody>
          <a:bodyPr/>
          <a:lstStyle>
            <a:lvl1pPr>
              <a:defRPr/>
            </a:lvl1pPr>
          </a:lstStyle>
          <a:p>
            <a:fld id="{4FD757E1-188E-DF4D-AC72-044E71A77500}" type="slidenum">
              <a:rPr lang="en-US"/>
              <a:pPr/>
              <a:t>‹#›</a:t>
            </a:fld>
            <a:endParaRPr lang="en-US"/>
          </a:p>
        </p:txBody>
      </p:sp>
    </p:spTree>
    <p:extLst>
      <p:ext uri="{BB962C8B-B14F-4D97-AF65-F5344CB8AC3E}">
        <p14:creationId xmlns:p14="http://schemas.microsoft.com/office/powerpoint/2010/main" val="263625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FB25989-D894-B548-827A-086BD03B0375}" type="datetime1">
              <a:rPr lang="en-CA"/>
              <a:pPr/>
              <a:t>16/09/11</a:t>
            </a:fld>
            <a:endParaRPr lang="en-US"/>
          </a:p>
        </p:txBody>
      </p:sp>
      <p:sp>
        <p:nvSpPr>
          <p:cNvPr id="3" name="Footer Placeholder 4"/>
          <p:cNvSpPr>
            <a:spLocks noGrp="1"/>
          </p:cNvSpPr>
          <p:nvPr>
            <p:ph type="ftr" sz="quarter" idx="11"/>
          </p:nvPr>
        </p:nvSpPr>
        <p:spPr/>
        <p:txBody>
          <a:bodyPr/>
          <a:lstStyle>
            <a:lvl1pPr>
              <a:defRPr/>
            </a:lvl1pPr>
          </a:lstStyle>
          <a:p>
            <a:r>
              <a:rPr lang="en-US"/>
              <a:t>Simon Fraser University | SIAT | IAT267 | Week 1</a:t>
            </a:r>
          </a:p>
        </p:txBody>
      </p:sp>
      <p:sp>
        <p:nvSpPr>
          <p:cNvPr id="4" name="Slide Number Placeholder 5"/>
          <p:cNvSpPr>
            <a:spLocks noGrp="1"/>
          </p:cNvSpPr>
          <p:nvPr>
            <p:ph type="sldNum" sz="quarter" idx="12"/>
          </p:nvPr>
        </p:nvSpPr>
        <p:spPr/>
        <p:txBody>
          <a:bodyPr/>
          <a:lstStyle>
            <a:lvl1pPr>
              <a:defRPr/>
            </a:lvl1pPr>
          </a:lstStyle>
          <a:p>
            <a:fld id="{3C38FBCC-0471-024A-AC0F-6CFF9284091C}" type="slidenum">
              <a:rPr lang="en-US"/>
              <a:pPr/>
              <a:t>‹#›</a:t>
            </a:fld>
            <a:endParaRPr lang="en-US"/>
          </a:p>
        </p:txBody>
      </p:sp>
    </p:spTree>
    <p:extLst>
      <p:ext uri="{BB962C8B-B14F-4D97-AF65-F5344CB8AC3E}">
        <p14:creationId xmlns:p14="http://schemas.microsoft.com/office/powerpoint/2010/main" val="11930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8BFCBA0-730B-BD42-BADA-D310E1E56CCC}" type="datetime1">
              <a:rPr lang="en-CA"/>
              <a:pPr/>
              <a:t>16/09/11</a:t>
            </a:fld>
            <a:endParaRPr lang="en-US"/>
          </a:p>
        </p:txBody>
      </p:sp>
      <p:sp>
        <p:nvSpPr>
          <p:cNvPr id="6" name="Footer Placeholder 4"/>
          <p:cNvSpPr>
            <a:spLocks noGrp="1"/>
          </p:cNvSpPr>
          <p:nvPr>
            <p:ph type="ftr" sz="quarter" idx="11"/>
          </p:nvPr>
        </p:nvSpPr>
        <p:spPr/>
        <p:txBody>
          <a:bodyPr/>
          <a:lstStyle>
            <a:lvl1pPr>
              <a:defRPr/>
            </a:lvl1pPr>
          </a:lstStyle>
          <a:p>
            <a:r>
              <a:rPr lang="en-US"/>
              <a:t>Simon Fraser University | SIAT | IAT267 | Week 1</a:t>
            </a:r>
          </a:p>
        </p:txBody>
      </p:sp>
      <p:sp>
        <p:nvSpPr>
          <p:cNvPr id="7" name="Slide Number Placeholder 5"/>
          <p:cNvSpPr>
            <a:spLocks noGrp="1"/>
          </p:cNvSpPr>
          <p:nvPr>
            <p:ph type="sldNum" sz="quarter" idx="12"/>
          </p:nvPr>
        </p:nvSpPr>
        <p:spPr/>
        <p:txBody>
          <a:bodyPr/>
          <a:lstStyle>
            <a:lvl1pPr>
              <a:defRPr/>
            </a:lvl1pPr>
          </a:lstStyle>
          <a:p>
            <a:fld id="{74A7E1F1-20AC-334F-A72B-54B71AF10D7F}" type="slidenum">
              <a:rPr lang="en-US"/>
              <a:pPr/>
              <a:t>‹#›</a:t>
            </a:fld>
            <a:endParaRPr lang="en-US"/>
          </a:p>
        </p:txBody>
      </p:sp>
    </p:spTree>
    <p:extLst>
      <p:ext uri="{BB962C8B-B14F-4D97-AF65-F5344CB8AC3E}">
        <p14:creationId xmlns:p14="http://schemas.microsoft.com/office/powerpoint/2010/main" val="342886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030E60-485E-7648-B938-3B2D5ABEFF49}" type="datetime1">
              <a:rPr lang="en-CA"/>
              <a:pPr/>
              <a:t>16/09/11</a:t>
            </a:fld>
            <a:endParaRPr lang="en-US"/>
          </a:p>
        </p:txBody>
      </p:sp>
      <p:sp>
        <p:nvSpPr>
          <p:cNvPr id="6" name="Footer Placeholder 4"/>
          <p:cNvSpPr>
            <a:spLocks noGrp="1"/>
          </p:cNvSpPr>
          <p:nvPr>
            <p:ph type="ftr" sz="quarter" idx="11"/>
          </p:nvPr>
        </p:nvSpPr>
        <p:spPr/>
        <p:txBody>
          <a:bodyPr/>
          <a:lstStyle>
            <a:lvl1pPr>
              <a:defRPr/>
            </a:lvl1pPr>
          </a:lstStyle>
          <a:p>
            <a:r>
              <a:rPr lang="en-US"/>
              <a:t>Simon Fraser University | SIAT | IAT267 | Week 1</a:t>
            </a:r>
          </a:p>
        </p:txBody>
      </p:sp>
      <p:sp>
        <p:nvSpPr>
          <p:cNvPr id="7" name="Slide Number Placeholder 5"/>
          <p:cNvSpPr>
            <a:spLocks noGrp="1"/>
          </p:cNvSpPr>
          <p:nvPr>
            <p:ph type="sldNum" sz="quarter" idx="12"/>
          </p:nvPr>
        </p:nvSpPr>
        <p:spPr/>
        <p:txBody>
          <a:bodyPr/>
          <a:lstStyle>
            <a:lvl1pPr>
              <a:defRPr/>
            </a:lvl1pPr>
          </a:lstStyle>
          <a:p>
            <a:fld id="{8B4D33F8-2E6B-B546-9CF5-0217C8153D9C}" type="slidenum">
              <a:rPr lang="en-US"/>
              <a:pPr/>
              <a:t>‹#›</a:t>
            </a:fld>
            <a:endParaRPr lang="en-US"/>
          </a:p>
        </p:txBody>
      </p:sp>
    </p:spTree>
    <p:extLst>
      <p:ext uri="{BB962C8B-B14F-4D97-AF65-F5344CB8AC3E}">
        <p14:creationId xmlns:p14="http://schemas.microsoft.com/office/powerpoint/2010/main" val="228323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F6D57EA-4954-454F-B579-F5B5966E1901}" type="datetime1">
              <a:rPr lang="en-CA"/>
              <a:pPr/>
              <a:t>16/09/11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r>
              <a:rPr lang="en-US"/>
              <a:t>Simon Fraser University | SIAT | IAT267 | Week 1</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A44F2C9E-A7F2-2F4D-A723-BA7AD2A77F5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rtl="0" eaLnBrk="0" fontAlgn="base" hangingPunct="0">
        <a:spcBef>
          <a:spcPct val="0"/>
        </a:spcBef>
        <a:spcAft>
          <a:spcPct val="0"/>
        </a:spcAft>
        <a:defRPr sz="4400" kern="1200">
          <a:solidFill>
            <a:srgbClr val="800000"/>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1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18.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1"/>
          </p:nvPr>
        </p:nvSpPr>
        <p:spPr/>
        <p:txBody>
          <a:bodyPr/>
          <a:lstStyle/>
          <a:p>
            <a:pPr eaLnBrk="1" hangingPunct="1"/>
            <a:r>
              <a:rPr lang="en-US" sz="2400">
                <a:solidFill>
                  <a:srgbClr val="898989"/>
                </a:solidFill>
                <a:latin typeface="Calibri" charset="0"/>
                <a:ea typeface="ＭＳ Ｐゴシック" charset="0"/>
                <a:cs typeface="ＭＳ Ｐゴシック" charset="0"/>
              </a:rPr>
              <a:t>IAT 267 Introduction to Technological Systems</a:t>
            </a:r>
            <a:br>
              <a:rPr lang="en-US" sz="2400">
                <a:solidFill>
                  <a:srgbClr val="898989"/>
                </a:solidFill>
                <a:latin typeface="Calibri" charset="0"/>
                <a:ea typeface="ＭＳ Ｐゴシック" charset="0"/>
                <a:cs typeface="ＭＳ Ｐゴシック" charset="0"/>
              </a:rPr>
            </a:br>
            <a:endParaRPr lang="en-US" sz="2400">
              <a:solidFill>
                <a:srgbClr val="898989"/>
              </a:solidFill>
              <a:latin typeface="Calibri" charset="0"/>
              <a:ea typeface="ＭＳ Ｐゴシック" charset="0"/>
              <a:cs typeface="ＭＳ Ｐゴシック" charset="0"/>
            </a:endParaRPr>
          </a:p>
          <a:p>
            <a:pPr eaLnBrk="1" hangingPunct="1"/>
            <a:endParaRPr lang="en-US" sz="2400">
              <a:solidFill>
                <a:srgbClr val="898989"/>
              </a:solidFill>
              <a:latin typeface="Calibri" charset="0"/>
              <a:ea typeface="ＭＳ Ｐゴシック" charset="0"/>
              <a:cs typeface="ＭＳ Ｐゴシック" charset="0"/>
            </a:endParaRPr>
          </a:p>
          <a:p>
            <a:pPr eaLnBrk="1" hangingPunct="1"/>
            <a:endParaRPr lang="en-US" sz="2400">
              <a:solidFill>
                <a:srgbClr val="898989"/>
              </a:solidFill>
              <a:latin typeface="Calibri" charset="0"/>
              <a:ea typeface="ＭＳ Ｐゴシック" charset="0"/>
              <a:cs typeface="ＭＳ Ｐゴシック" charset="0"/>
            </a:endParaRPr>
          </a:p>
        </p:txBody>
      </p:sp>
      <p:sp>
        <p:nvSpPr>
          <p:cNvPr id="143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BADC3F-CDE4-C547-B459-D598B32330F8}" type="slidenum">
              <a:rPr lang="en-US" sz="1200">
                <a:solidFill>
                  <a:srgbClr val="898989"/>
                </a:solidFill>
                <a:latin typeface="Calibri" charset="0"/>
              </a:rPr>
              <a:pPr eaLnBrk="1" hangingPunct="1"/>
              <a:t>1</a:t>
            </a:fld>
            <a:endParaRPr lang="en-US" sz="1200">
              <a:solidFill>
                <a:srgbClr val="898989"/>
              </a:solidFill>
              <a:latin typeface="Calibri" charset="0"/>
            </a:endParaRPr>
          </a:p>
        </p:txBody>
      </p:sp>
      <p:sp>
        <p:nvSpPr>
          <p:cNvPr id="14340" name="Title 1"/>
          <p:cNvSpPr>
            <a:spLocks noGrp="1"/>
          </p:cNvSpPr>
          <p:nvPr>
            <p:ph type="ctrTitle"/>
          </p:nvPr>
        </p:nvSpPr>
        <p:spPr>
          <a:xfrm>
            <a:off x="533402" y="1066801"/>
            <a:ext cx="8315325" cy="1830388"/>
          </a:xfrm>
        </p:spPr>
        <p:txBody>
          <a:bodyPr/>
          <a:lstStyle/>
          <a:p>
            <a:pPr eaLnBrk="1" hangingPunct="1"/>
            <a:r>
              <a:rPr lang="en-US" sz="3600">
                <a:latin typeface="Calibri" charset="0"/>
                <a:ea typeface="ＭＳ Ｐゴシック" charset="0"/>
                <a:cs typeface="ＭＳ Ｐゴシック" charset="0"/>
              </a:rPr>
              <a:t/>
            </a:r>
            <a:br>
              <a:rPr lang="en-US" sz="3600">
                <a:latin typeface="Calibri" charset="0"/>
                <a:ea typeface="ＭＳ Ｐゴシック" charset="0"/>
                <a:cs typeface="ＭＳ Ｐゴシック" charset="0"/>
              </a:rPr>
            </a:br>
            <a:r>
              <a:rPr lang="en-US" sz="3600">
                <a:latin typeface="Calibri" charset="0"/>
                <a:ea typeface="ＭＳ Ｐゴシック" charset="0"/>
                <a:cs typeface="ＭＳ Ｐゴシック" charset="0"/>
              </a:rPr>
              <a:t>Week 2 Workshop</a:t>
            </a:r>
            <a:br>
              <a:rPr lang="en-US" sz="3600">
                <a:latin typeface="Calibri" charset="0"/>
                <a:ea typeface="ＭＳ Ｐゴシック" charset="0"/>
                <a:cs typeface="ＭＳ Ｐゴシック" charset="0"/>
              </a:rPr>
            </a:br>
            <a:r>
              <a:rPr lang="en-US" sz="3600">
                <a:latin typeface="Calibri" charset="0"/>
                <a:ea typeface="ＭＳ Ｐゴシック" charset="0"/>
                <a:cs typeface="ＭＳ Ｐゴシック" charset="0"/>
              </a:rPr>
              <a:t>Basics of Electronic Circuits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Voltage</a:t>
            </a:r>
          </a:p>
        </p:txBody>
      </p:sp>
      <p:sp>
        <p:nvSpPr>
          <p:cNvPr id="28675" name="Content Placeholder 2"/>
          <p:cNvSpPr>
            <a:spLocks noGrp="1"/>
          </p:cNvSpPr>
          <p:nvPr>
            <p:ph sz="quarter" idx="1"/>
          </p:nvPr>
        </p:nvSpPr>
        <p:spPr>
          <a:xfrm>
            <a:off x="928688" y="1428752"/>
            <a:ext cx="7772400" cy="4695825"/>
          </a:xfrm>
        </p:spPr>
        <p:txBody>
          <a:bodyPr/>
          <a:lstStyle/>
          <a:p>
            <a:pPr eaLnBrk="1" hangingPunct="1">
              <a:lnSpc>
                <a:spcPct val="90000"/>
              </a:lnSpc>
            </a:pPr>
            <a:r>
              <a:rPr lang="en-US" sz="2400" b="1" dirty="0">
                <a:latin typeface="Calibri" charset="0"/>
                <a:ea typeface="ＭＳ Ｐゴシック" charset="0"/>
                <a:cs typeface="ＭＳ Ｐゴシック" charset="0"/>
              </a:rPr>
              <a:t>Voltage </a:t>
            </a:r>
            <a:r>
              <a:rPr lang="en-US" sz="2400" dirty="0">
                <a:latin typeface="Calibri" charset="0"/>
                <a:ea typeface="ＭＳ Ｐゴシック" charset="0"/>
                <a:cs typeface="ＭＳ Ｐゴシック" charset="0"/>
              </a:rPr>
              <a:t>is a measure of the </a:t>
            </a:r>
            <a:r>
              <a:rPr lang="en-US" sz="2400" dirty="0">
                <a:solidFill>
                  <a:srgbClr val="008000"/>
                </a:solidFill>
                <a:latin typeface="Calibri" charset="0"/>
                <a:ea typeface="ＭＳ Ｐゴシック" charset="0"/>
                <a:cs typeface="ＭＳ Ｐゴシック" charset="0"/>
              </a:rPr>
              <a:t>electrical energy </a:t>
            </a:r>
            <a:r>
              <a:rPr lang="en-US" sz="2400" dirty="0">
                <a:latin typeface="Calibri" charset="0"/>
                <a:ea typeface="ＭＳ Ｐゴシック" charset="0"/>
                <a:cs typeface="ＭＳ Ｐゴシック" charset="0"/>
              </a:rPr>
              <a:t>of a circuit. It is measured in </a:t>
            </a:r>
            <a:r>
              <a:rPr lang="en-US" sz="2400" dirty="0">
                <a:solidFill>
                  <a:srgbClr val="008000"/>
                </a:solidFill>
                <a:latin typeface="Calibri" charset="0"/>
                <a:ea typeface="ＭＳ Ｐゴシック" charset="0"/>
                <a:cs typeface="ＭＳ Ｐゴシック" charset="0"/>
              </a:rPr>
              <a:t>Volts</a:t>
            </a:r>
            <a:r>
              <a:rPr lang="en-US" sz="2400" dirty="0">
                <a:latin typeface="Calibri" charset="0"/>
                <a:ea typeface="ＭＳ Ｐゴシック" charset="0"/>
                <a:cs typeface="ＭＳ Ｐゴシック" charset="0"/>
              </a:rPr>
              <a:t>.</a:t>
            </a:r>
            <a:br>
              <a:rPr lang="en-US" sz="2400" dirty="0">
                <a:latin typeface="Calibri" charset="0"/>
                <a:ea typeface="ＭＳ Ｐゴシック" charset="0"/>
                <a:cs typeface="ＭＳ Ｐゴシック" charset="0"/>
              </a:rPr>
            </a:br>
            <a:endParaRPr lang="en-US" sz="2400" dirty="0">
              <a:latin typeface="Calibri" charset="0"/>
              <a:ea typeface="ＭＳ Ｐゴシック" charset="0"/>
              <a:cs typeface="ＭＳ Ｐゴシック" charset="0"/>
            </a:endParaRPr>
          </a:p>
          <a:p>
            <a:pPr eaLnBrk="1" hangingPunct="1">
              <a:lnSpc>
                <a:spcPct val="90000"/>
              </a:lnSpc>
            </a:pPr>
            <a:r>
              <a:rPr lang="en-US" sz="2400" dirty="0">
                <a:latin typeface="Calibri" charset="0"/>
                <a:ea typeface="ＭＳ Ｐゴシック" charset="0"/>
                <a:cs typeface="ＭＳ Ｐゴシック" charset="0"/>
              </a:rPr>
              <a:t>In the water analogy, voltage would be the </a:t>
            </a:r>
            <a:r>
              <a:rPr lang="en-US" sz="2400" dirty="0">
                <a:solidFill>
                  <a:srgbClr val="008000"/>
                </a:solidFill>
                <a:latin typeface="Calibri" charset="0"/>
                <a:ea typeface="ＭＳ Ｐゴシック" charset="0"/>
                <a:cs typeface="ＭＳ Ｐゴシック" charset="0"/>
              </a:rPr>
              <a:t>water pressure</a:t>
            </a:r>
            <a:r>
              <a:rPr lang="en-US" sz="2400" dirty="0">
                <a:latin typeface="Calibri" charset="0"/>
                <a:ea typeface="ＭＳ Ｐゴシック" charset="0"/>
                <a:cs typeface="ＭＳ Ｐゴシック" charset="0"/>
              </a:rPr>
              <a:t>.</a:t>
            </a:r>
            <a:br>
              <a:rPr lang="en-US" sz="2400" dirty="0">
                <a:latin typeface="Calibri" charset="0"/>
                <a:ea typeface="ＭＳ Ｐゴシック" charset="0"/>
                <a:cs typeface="ＭＳ Ｐゴシック" charset="0"/>
              </a:rPr>
            </a:br>
            <a:r>
              <a:rPr lang="en-US" sz="2400" dirty="0">
                <a:latin typeface="Calibri" charset="0"/>
                <a:ea typeface="ＭＳ Ｐゴシック" charset="0"/>
                <a:cs typeface="ＭＳ Ｐゴシック" charset="0"/>
              </a:rPr>
              <a:t> </a:t>
            </a:r>
          </a:p>
          <a:p>
            <a:pPr eaLnBrk="1" hangingPunct="1">
              <a:lnSpc>
                <a:spcPct val="90000"/>
              </a:lnSpc>
              <a:buFont typeface="Wingdings 2" charset="0"/>
              <a:buNone/>
            </a:pPr>
            <a:r>
              <a:rPr lang="en-US" sz="2400" dirty="0">
                <a:latin typeface="Calibri" charset="0"/>
                <a:ea typeface="ＭＳ Ｐゴシック" charset="0"/>
                <a:cs typeface="ＭＳ Ｐゴシック" charset="0"/>
              </a:rPr>
              <a:t>    		high water pressure </a:t>
            </a:r>
            <a:r>
              <a:rPr lang="en-US" sz="2400" dirty="0">
                <a:latin typeface="Calibri" charset="0"/>
                <a:ea typeface="ＭＳ Ｐゴシック" charset="0"/>
                <a:cs typeface="ＭＳ Ｐゴシック" charset="0"/>
                <a:sym typeface="Wingdings" charset="0"/>
              </a:rPr>
              <a:t> high voltage</a:t>
            </a:r>
          </a:p>
          <a:p>
            <a:pPr eaLnBrk="1" hangingPunct="1">
              <a:lnSpc>
                <a:spcPct val="90000"/>
              </a:lnSpc>
              <a:buFont typeface="Wingdings 2" charset="0"/>
              <a:buNone/>
            </a:pPr>
            <a:r>
              <a:rPr lang="en-US" sz="2400" dirty="0">
                <a:latin typeface="Calibri" charset="0"/>
                <a:ea typeface="ＭＳ Ｐゴシック" charset="0"/>
                <a:cs typeface="ＭＳ Ｐゴシック" charset="0"/>
                <a:sym typeface="Wingdings" charset="0"/>
              </a:rPr>
              <a:t>    		low water pressure   low voltage</a:t>
            </a:r>
            <a:br>
              <a:rPr lang="en-US" sz="2400" dirty="0">
                <a:latin typeface="Calibri" charset="0"/>
                <a:ea typeface="ＭＳ Ｐゴシック" charset="0"/>
                <a:cs typeface="ＭＳ Ｐゴシック" charset="0"/>
                <a:sym typeface="Wingdings" charset="0"/>
              </a:rPr>
            </a:br>
            <a:endParaRPr lang="en-US" sz="2400" dirty="0">
              <a:latin typeface="Calibri" charset="0"/>
              <a:ea typeface="ＭＳ Ｐゴシック" charset="0"/>
              <a:cs typeface="ＭＳ Ｐゴシック" charset="0"/>
            </a:endParaRPr>
          </a:p>
          <a:p>
            <a:pPr eaLnBrk="1" hangingPunct="1">
              <a:lnSpc>
                <a:spcPct val="90000"/>
              </a:lnSpc>
            </a:pPr>
            <a:r>
              <a:rPr lang="en-US" sz="2400" dirty="0">
                <a:latin typeface="Calibri" charset="0"/>
                <a:ea typeface="ＭＳ Ｐゴシック" charset="0"/>
                <a:cs typeface="ＭＳ Ｐゴシック" charset="0"/>
              </a:rPr>
              <a:t>The function of a voltage source is to add energy to the current.</a:t>
            </a:r>
          </a:p>
          <a:p>
            <a:pPr eaLnBrk="1" hangingPunct="1">
              <a:lnSpc>
                <a:spcPct val="90000"/>
              </a:lnSpc>
              <a:buFont typeface="Wingdings 2" charset="0"/>
              <a:buNone/>
            </a:pPr>
            <a:endParaRPr lang="en-US" sz="3000" dirty="0">
              <a:latin typeface="Calibri" charset="0"/>
              <a:ea typeface="ＭＳ Ｐゴシック" charset="0"/>
              <a:cs typeface="ＭＳ Ｐゴシック" charset="0"/>
            </a:endParaRPr>
          </a:p>
          <a:p>
            <a:pPr eaLnBrk="1" hangingPunct="1">
              <a:lnSpc>
                <a:spcPct val="90000"/>
              </a:lnSpc>
            </a:pPr>
            <a:endParaRPr lang="en-US" sz="3000" dirty="0">
              <a:latin typeface="Calibri" charset="0"/>
              <a:ea typeface="ＭＳ Ｐゴシック" charset="0"/>
              <a:cs typeface="ＭＳ Ｐゴシック" charset="0"/>
            </a:endParaRPr>
          </a:p>
        </p:txBody>
      </p:sp>
      <p:sp>
        <p:nvSpPr>
          <p:cNvPr id="286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E70157-9AD7-8A4B-A6B1-03188881EB84}" type="slidenum">
              <a:rPr lang="en-US" sz="1200">
                <a:solidFill>
                  <a:srgbClr val="898989"/>
                </a:solidFill>
                <a:latin typeface="Calibri" charset="0"/>
              </a:rPr>
              <a:pPr eaLnBrk="1" hangingPunct="1"/>
              <a:t>10</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latin typeface="Calibri" charset="0"/>
                <a:ea typeface="ＭＳ Ｐゴシック" charset="0"/>
                <a:cs typeface="ＭＳ Ｐゴシック" charset="0"/>
              </a:rPr>
              <a:t>Resistance</a:t>
            </a:r>
            <a:endParaRPr lang="en-US">
              <a:latin typeface="Calibri" charset="0"/>
              <a:ea typeface="ＭＳ Ｐゴシック" charset="0"/>
              <a:cs typeface="ＭＳ Ｐゴシック" charset="0"/>
            </a:endParaRPr>
          </a:p>
        </p:txBody>
      </p:sp>
      <p:sp>
        <p:nvSpPr>
          <p:cNvPr id="30723" name="Content Placeholder 2"/>
          <p:cNvSpPr>
            <a:spLocks noGrp="1"/>
          </p:cNvSpPr>
          <p:nvPr>
            <p:ph sz="quarter" idx="1"/>
          </p:nvPr>
        </p:nvSpPr>
        <p:spPr>
          <a:xfrm>
            <a:off x="928688" y="1428752"/>
            <a:ext cx="7772400" cy="4695825"/>
          </a:xfrm>
        </p:spPr>
        <p:txBody>
          <a:bodyPr/>
          <a:lstStyle/>
          <a:p>
            <a:pPr eaLnBrk="1" hangingPunct="1"/>
            <a:r>
              <a:rPr lang="en-US" sz="2800" b="1" dirty="0" smtClean="0">
                <a:latin typeface="Calibri" charset="0"/>
                <a:ea typeface="ＭＳ Ｐゴシック" charset="0"/>
                <a:cs typeface="ＭＳ Ｐゴシック" charset="0"/>
              </a:rPr>
              <a:t>Resistance </a:t>
            </a:r>
            <a:r>
              <a:rPr lang="en-US" sz="2800" dirty="0" smtClean="0">
                <a:latin typeface="Calibri" charset="0"/>
                <a:ea typeface="ＭＳ Ｐゴシック" charset="0"/>
                <a:cs typeface="ＭＳ Ｐゴシック" charset="0"/>
              </a:rPr>
              <a:t>is a measure of a material's ability to oppose the flow of electricity. It is measured in </a:t>
            </a:r>
            <a:r>
              <a:rPr lang="en-US" sz="2800" dirty="0" smtClean="0">
                <a:solidFill>
                  <a:srgbClr val="008000"/>
                </a:solidFill>
                <a:latin typeface="Calibri" charset="0"/>
                <a:ea typeface="ＭＳ Ｐゴシック" charset="0"/>
                <a:cs typeface="ＭＳ Ｐゴシック" charset="0"/>
              </a:rPr>
              <a:t>Ohms</a:t>
            </a:r>
            <a:r>
              <a:rPr lang="en-US" sz="2800" dirty="0" smtClean="0">
                <a:latin typeface="Calibri" charset="0"/>
                <a:ea typeface="ＭＳ Ｐゴシック" charset="0"/>
                <a:cs typeface="ＭＳ Ｐゴシック" charset="0"/>
              </a:rPr>
              <a:t>. </a:t>
            </a:r>
            <a:endParaRPr lang="en-US" sz="2800" dirty="0" smtClean="0">
              <a:latin typeface="Calibri" charset="0"/>
              <a:ea typeface="ＭＳ Ｐゴシック" charset="0"/>
              <a:cs typeface="ＭＳ Ｐゴシック" charset="0"/>
            </a:endParaRPr>
          </a:p>
          <a:p>
            <a:pPr eaLnBrk="1" hangingPunct="1"/>
            <a:endParaRPr lang="en-US" sz="2800" dirty="0" smtClean="0">
              <a:latin typeface="Calibri" charset="0"/>
              <a:ea typeface="ＭＳ Ｐゴシック" charset="0"/>
              <a:cs typeface="ＭＳ Ｐゴシック" charset="0"/>
            </a:endParaRPr>
          </a:p>
          <a:p>
            <a:pPr eaLnBrk="1" hangingPunct="1"/>
            <a:r>
              <a:rPr lang="en-US" sz="2800" dirty="0">
                <a:latin typeface="Calibri" charset="0"/>
                <a:ea typeface="ＭＳ Ｐゴシック" charset="0"/>
                <a:cs typeface="ＭＳ Ｐゴシック" charset="0"/>
              </a:rPr>
              <a:t>Think of resistance as a property of a material that controls how easy it is for a current to flow. </a:t>
            </a:r>
            <a:r>
              <a:rPr lang="en-US" sz="2800" dirty="0" smtClean="0">
                <a:latin typeface="Calibri" charset="0"/>
                <a:ea typeface="ＭＳ Ｐゴシック" charset="0"/>
                <a:cs typeface="ＭＳ Ｐゴシック" charset="0"/>
              </a:rPr>
              <a:t/>
            </a:r>
            <a:br>
              <a:rPr lang="en-US" sz="2800" dirty="0" smtClean="0">
                <a:latin typeface="Calibri" charset="0"/>
                <a:ea typeface="ＭＳ Ｐゴシック" charset="0"/>
                <a:cs typeface="ＭＳ Ｐゴシック" charset="0"/>
              </a:rPr>
            </a:br>
            <a:endParaRPr lang="en-US" sz="2800" dirty="0" smtClean="0">
              <a:latin typeface="Calibri" charset="0"/>
              <a:ea typeface="ＭＳ Ｐゴシック" charset="0"/>
              <a:cs typeface="ＭＳ Ｐゴシック" charset="0"/>
            </a:endParaRPr>
          </a:p>
          <a:p>
            <a:pPr eaLnBrk="1" hangingPunct="1"/>
            <a:r>
              <a:rPr lang="en-US" sz="2800" dirty="0" smtClean="0">
                <a:latin typeface="Calibri" charset="0"/>
                <a:ea typeface="ＭＳ Ｐゴシック" charset="0"/>
                <a:cs typeface="ＭＳ Ｐゴシック" charset="0"/>
              </a:rPr>
              <a:t>Analogy: Think of a </a:t>
            </a:r>
            <a:r>
              <a:rPr lang="en-US" sz="2800" dirty="0" smtClean="0">
                <a:latin typeface="Calibri" charset="0"/>
                <a:ea typeface="ＭＳ Ｐゴシック" charset="0"/>
                <a:cs typeface="ＭＳ Ｐゴシック" charset="0"/>
              </a:rPr>
              <a:t>sponge in the </a:t>
            </a:r>
            <a:r>
              <a:rPr lang="en-US" sz="2800" dirty="0" smtClean="0">
                <a:latin typeface="Calibri" charset="0"/>
                <a:ea typeface="ＭＳ Ｐゴシック" charset="0"/>
                <a:cs typeface="ＭＳ Ｐゴシック" charset="0"/>
              </a:rPr>
              <a:t>pipe…</a:t>
            </a:r>
            <a:endParaRPr lang="en-US" dirty="0">
              <a:latin typeface="Calibri" charset="0"/>
              <a:ea typeface="ＭＳ Ｐゴシック" charset="0"/>
              <a:cs typeface="ＭＳ Ｐゴシック" charset="0"/>
            </a:endParaRPr>
          </a:p>
        </p:txBody>
      </p:sp>
      <p:sp>
        <p:nvSpPr>
          <p:cNvPr id="3072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87F689-10BA-8843-9CBC-B31BB5814597}" type="slidenum">
              <a:rPr lang="en-US" sz="1200" smtClean="0">
                <a:solidFill>
                  <a:srgbClr val="898989"/>
                </a:solidFill>
                <a:latin typeface="Calibri" charset="0"/>
              </a:rPr>
              <a:pPr eaLnBrk="1" hangingPunct="1"/>
              <a:t>11</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(Cont.)</a:t>
            </a:r>
            <a:endParaRPr lang="en-US" dirty="0"/>
          </a:p>
        </p:txBody>
      </p:sp>
      <p:sp>
        <p:nvSpPr>
          <p:cNvPr id="32770" name="Content Placeholder 2"/>
          <p:cNvSpPr>
            <a:spLocks noGrp="1"/>
          </p:cNvSpPr>
          <p:nvPr>
            <p:ph idx="1"/>
          </p:nvPr>
        </p:nvSpPr>
        <p:spPr/>
        <p:txBody>
          <a:bodyPr/>
          <a:lstStyle/>
          <a:p>
            <a:pPr eaLnBrk="1" hangingPunct="1">
              <a:lnSpc>
                <a:spcPct val="90000"/>
              </a:lnSpc>
              <a:buFont typeface="Arial"/>
              <a:buChar char="•"/>
            </a:pPr>
            <a:r>
              <a:rPr lang="en-US" sz="2200" dirty="0" smtClean="0">
                <a:latin typeface="Calibri" charset="0"/>
                <a:ea typeface="ＭＳ Ｐゴシック" charset="0"/>
                <a:cs typeface="ＭＳ Ｐゴシック" charset="0"/>
              </a:rPr>
              <a:t>Some </a:t>
            </a:r>
            <a:r>
              <a:rPr lang="en-US" sz="2200" dirty="0">
                <a:latin typeface="Calibri" charset="0"/>
                <a:ea typeface="ＭＳ Ｐゴシック" charset="0"/>
                <a:cs typeface="ＭＳ Ｐゴシック" charset="0"/>
              </a:rPr>
              <a:t>materials –</a:t>
            </a:r>
            <a:r>
              <a:rPr lang="en-US" sz="2200" dirty="0">
                <a:solidFill>
                  <a:srgbClr val="008000"/>
                </a:solidFill>
                <a:latin typeface="Calibri" charset="0"/>
                <a:ea typeface="ＭＳ Ｐゴシック" charset="0"/>
                <a:cs typeface="ＭＳ Ｐゴシック" charset="0"/>
              </a:rPr>
              <a:t> </a:t>
            </a:r>
            <a:r>
              <a:rPr lang="en-US" sz="2200" b="1" dirty="0">
                <a:solidFill>
                  <a:srgbClr val="008000"/>
                </a:solidFill>
                <a:latin typeface="Calibri" charset="0"/>
                <a:ea typeface="ＭＳ Ｐゴシック" charset="0"/>
                <a:cs typeface="ＭＳ Ｐゴシック" charset="0"/>
              </a:rPr>
              <a:t>isolators</a:t>
            </a:r>
            <a:r>
              <a:rPr lang="en-US" sz="2200" dirty="0">
                <a:solidFill>
                  <a:srgbClr val="008000"/>
                </a:solidFill>
                <a:latin typeface="Calibri" charset="0"/>
                <a:ea typeface="ＭＳ Ｐゴシック" charset="0"/>
                <a:cs typeface="ＭＳ Ｐゴシック" charset="0"/>
              </a:rPr>
              <a:t> </a:t>
            </a:r>
            <a:r>
              <a:rPr lang="en-US" sz="2200" dirty="0">
                <a:latin typeface="Calibri" charset="0"/>
                <a:ea typeface="ＭＳ Ｐゴシック" charset="0"/>
                <a:cs typeface="ＭＳ Ｐゴシック" charset="0"/>
              </a:rPr>
              <a:t>– have very high resistance. These include e.g. rubber, paper, porcelain, and air. Because air has a high resistance, it will be difficult for a current to flow through air. We can think of </a:t>
            </a:r>
            <a:r>
              <a:rPr lang="ja-JP" altLang="en-US" sz="2200" dirty="0">
                <a:latin typeface="Calibri" charset="0"/>
                <a:ea typeface="ＭＳ Ｐゴシック" charset="0"/>
                <a:cs typeface="ＭＳ Ｐゴシック" charset="0"/>
              </a:rPr>
              <a:t>“</a:t>
            </a:r>
            <a:r>
              <a:rPr lang="en-US" sz="2200" dirty="0">
                <a:latin typeface="Calibri" charset="0"/>
                <a:ea typeface="ＭＳ Ｐゴシック" charset="0"/>
                <a:cs typeface="ＭＳ Ｐゴシック" charset="0"/>
              </a:rPr>
              <a:t>no connection</a:t>
            </a:r>
            <a:r>
              <a:rPr lang="ja-JP" altLang="en-US" sz="2200" dirty="0">
                <a:latin typeface="Calibri" charset="0"/>
                <a:ea typeface="ＭＳ Ｐゴシック" charset="0"/>
                <a:cs typeface="ＭＳ Ｐゴシック" charset="0"/>
              </a:rPr>
              <a:t>”</a:t>
            </a:r>
            <a:r>
              <a:rPr lang="en-US" sz="2200" dirty="0">
                <a:latin typeface="Calibri" charset="0"/>
                <a:ea typeface="ＭＳ Ｐゴシック" charset="0"/>
                <a:cs typeface="ＭＳ Ｐゴシック" charset="0"/>
              </a:rPr>
              <a:t> as infinite resistance.</a:t>
            </a:r>
            <a:br>
              <a:rPr lang="en-US" sz="2200" dirty="0">
                <a:latin typeface="Calibri" charset="0"/>
                <a:ea typeface="ＭＳ Ｐゴシック" charset="0"/>
                <a:cs typeface="ＭＳ Ｐゴシック" charset="0"/>
              </a:rPr>
            </a:br>
            <a:endParaRPr lang="en-US" sz="2200" dirty="0">
              <a:latin typeface="Calibri" charset="0"/>
              <a:ea typeface="ＭＳ Ｐゴシック" charset="0"/>
              <a:cs typeface="ＭＳ Ｐゴシック" charset="0"/>
            </a:endParaRPr>
          </a:p>
          <a:p>
            <a:pPr eaLnBrk="1" hangingPunct="1">
              <a:lnSpc>
                <a:spcPct val="90000"/>
              </a:lnSpc>
              <a:buFont typeface="Arial"/>
              <a:buChar char="•"/>
            </a:pPr>
            <a:r>
              <a:rPr lang="en-US" sz="2200" dirty="0">
                <a:latin typeface="Calibri" charset="0"/>
                <a:ea typeface="ＭＳ Ｐゴシック" charset="0"/>
                <a:cs typeface="ＭＳ Ｐゴシック" charset="0"/>
              </a:rPr>
              <a:t>Some other materials – mainly metals – are called </a:t>
            </a:r>
            <a:r>
              <a:rPr lang="en-US" sz="2200" b="1" dirty="0">
                <a:solidFill>
                  <a:srgbClr val="008000"/>
                </a:solidFill>
                <a:latin typeface="Calibri" charset="0"/>
                <a:ea typeface="ＭＳ Ｐゴシック" charset="0"/>
                <a:cs typeface="ＭＳ Ｐゴシック" charset="0"/>
              </a:rPr>
              <a:t>conductors</a:t>
            </a:r>
            <a:r>
              <a:rPr lang="en-US" sz="2200" dirty="0">
                <a:latin typeface="Calibri" charset="0"/>
                <a:ea typeface="ＭＳ Ｐゴシック" charset="0"/>
                <a:cs typeface="ＭＳ Ｐゴシック" charset="0"/>
              </a:rPr>
              <a:t>. They have low resistance. The lower the resistance, the more current will flow. We can think of a metal wire as </a:t>
            </a:r>
            <a:r>
              <a:rPr lang="ja-JP" altLang="en-US" sz="2200" dirty="0">
                <a:latin typeface="Calibri" charset="0"/>
                <a:ea typeface="ＭＳ Ｐゴシック" charset="0"/>
                <a:cs typeface="ＭＳ Ｐゴシック" charset="0"/>
              </a:rPr>
              <a:t>“</a:t>
            </a:r>
            <a:r>
              <a:rPr lang="en-US" sz="2200" dirty="0">
                <a:latin typeface="Calibri" charset="0"/>
                <a:ea typeface="ＭＳ Ｐゴシック" charset="0"/>
                <a:cs typeface="ＭＳ Ｐゴシック" charset="0"/>
              </a:rPr>
              <a:t>zero resistance</a:t>
            </a:r>
            <a:r>
              <a:rPr lang="ja-JP" altLang="en-US" sz="2200" dirty="0">
                <a:latin typeface="Calibri" charset="0"/>
                <a:ea typeface="ＭＳ Ｐゴシック" charset="0"/>
                <a:cs typeface="ＭＳ Ｐゴシック" charset="0"/>
              </a:rPr>
              <a:t>”</a:t>
            </a:r>
            <a:r>
              <a:rPr lang="en-US" sz="2200" dirty="0">
                <a:latin typeface="Calibri" charset="0"/>
                <a:ea typeface="ＭＳ Ｐゴシック" charset="0"/>
                <a:cs typeface="ＭＳ Ｐゴシック" charset="0"/>
              </a:rPr>
              <a:t>. </a:t>
            </a:r>
            <a:endParaRPr lang="en-US" sz="2200" dirty="0">
              <a:latin typeface="Calibri" charset="0"/>
              <a:ea typeface="ＭＳ Ｐゴシック" charset="0"/>
              <a:cs typeface="ＭＳ Ｐゴシック" charset="0"/>
            </a:endParaRPr>
          </a:p>
          <a:p>
            <a:pPr eaLnBrk="1" hangingPunct="1">
              <a:lnSpc>
                <a:spcPct val="90000"/>
              </a:lnSpc>
              <a:buFont typeface="Arial"/>
              <a:buChar char="•"/>
            </a:pPr>
            <a:endParaRPr lang="en-US" sz="2200" dirty="0">
              <a:latin typeface="Calibri" charset="0"/>
              <a:ea typeface="ＭＳ Ｐゴシック" charset="0"/>
              <a:cs typeface="ＭＳ Ｐゴシック" charset="0"/>
            </a:endParaRPr>
          </a:p>
          <a:p>
            <a:pPr eaLnBrk="1" hangingPunct="1">
              <a:lnSpc>
                <a:spcPct val="90000"/>
              </a:lnSpc>
              <a:buFont typeface="Arial"/>
              <a:buChar char="•"/>
            </a:pPr>
            <a:r>
              <a:rPr lang="en-US" sz="2200" dirty="0" smtClean="0">
                <a:latin typeface="Calibri" charset="0"/>
                <a:ea typeface="ＭＳ Ｐゴシック" charset="0"/>
                <a:cs typeface="ＭＳ Ｐゴシック" charset="0"/>
              </a:rPr>
              <a:t>Some </a:t>
            </a:r>
            <a:r>
              <a:rPr lang="en-US" sz="2200" dirty="0">
                <a:latin typeface="Calibri" charset="0"/>
                <a:ea typeface="ＭＳ Ｐゴシック" charset="0"/>
                <a:cs typeface="ＭＳ Ｐゴシック" charset="0"/>
              </a:rPr>
              <a:t>other components will have something in between. There are components called </a:t>
            </a:r>
            <a:r>
              <a:rPr lang="en-US" sz="2200" b="1" dirty="0">
                <a:solidFill>
                  <a:srgbClr val="008000"/>
                </a:solidFill>
                <a:latin typeface="Calibri" charset="0"/>
                <a:ea typeface="ＭＳ Ｐゴシック" charset="0"/>
                <a:cs typeface="ＭＳ Ｐゴシック" charset="0"/>
              </a:rPr>
              <a:t>resistors</a:t>
            </a:r>
            <a:r>
              <a:rPr lang="en-US" sz="2200" dirty="0">
                <a:latin typeface="Calibri" charset="0"/>
                <a:ea typeface="ＭＳ Ｐゴシック" charset="0"/>
                <a:cs typeface="ＭＳ Ｐゴシック" charset="0"/>
              </a:rPr>
              <a:t>, which have a determined resistance, as in a </a:t>
            </a:r>
            <a:r>
              <a:rPr lang="ja-JP" altLang="en-US" sz="2200" dirty="0">
                <a:latin typeface="Calibri" charset="0"/>
                <a:ea typeface="ＭＳ Ｐゴシック" charset="0"/>
                <a:cs typeface="ＭＳ Ｐゴシック" charset="0"/>
              </a:rPr>
              <a:t>“</a:t>
            </a:r>
            <a:r>
              <a:rPr lang="en-US" sz="2200" dirty="0">
                <a:latin typeface="Calibri" charset="0"/>
                <a:ea typeface="ＭＳ Ｐゴシック" charset="0"/>
                <a:cs typeface="ＭＳ Ｐゴシック" charset="0"/>
              </a:rPr>
              <a:t>220kOhm resistor</a:t>
            </a:r>
            <a:r>
              <a:rPr lang="ja-JP" altLang="en-US" sz="2200" dirty="0">
                <a:latin typeface="Calibri" charset="0"/>
                <a:ea typeface="ＭＳ Ｐゴシック" charset="0"/>
                <a:cs typeface="ＭＳ Ｐゴシック" charset="0"/>
              </a:rPr>
              <a:t>”</a:t>
            </a:r>
            <a:r>
              <a:rPr lang="en-US" sz="2200" dirty="0">
                <a:latin typeface="Calibri" charset="0"/>
                <a:ea typeface="ＭＳ Ｐゴシック" charset="0"/>
                <a:cs typeface="ＭＳ Ｐゴシック" charset="0"/>
              </a:rPr>
              <a:t>. </a:t>
            </a:r>
            <a:br>
              <a:rPr lang="en-US" sz="2200" dirty="0">
                <a:latin typeface="Calibri" charset="0"/>
                <a:ea typeface="ＭＳ Ｐゴシック" charset="0"/>
                <a:cs typeface="ＭＳ Ｐゴシック" charset="0"/>
              </a:rPr>
            </a:br>
            <a:endParaRPr lang="en-US" sz="2200" dirty="0">
              <a:latin typeface="Calibri" charset="0"/>
              <a:ea typeface="ＭＳ Ｐゴシック" charset="0"/>
              <a:cs typeface="ＭＳ Ｐゴシック" charset="0"/>
            </a:endParaRPr>
          </a:p>
        </p:txBody>
      </p:sp>
      <p:sp>
        <p:nvSpPr>
          <p:cNvPr id="3277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B48A57-07B6-5D4B-AB61-E28366B3CDE7}" type="slidenum">
              <a:rPr lang="en-US" sz="1200">
                <a:solidFill>
                  <a:srgbClr val="898989"/>
                </a:solidFill>
                <a:latin typeface="Calibri" charset="0"/>
              </a:rPr>
              <a:pPr eaLnBrk="1" hangingPunct="1"/>
              <a:t>12</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alphaModFix amt="49000"/>
            <a:extLst>
              <a:ext uri="{28A0092B-C50C-407E-A947-70E740481C1C}">
                <a14:useLocalDpi xmlns:a14="http://schemas.microsoft.com/office/drawing/2010/main" val="0"/>
              </a:ext>
            </a:extLst>
          </a:blip>
          <a:srcRect/>
          <a:stretch>
            <a:fillRect/>
          </a:stretch>
        </p:blipFill>
        <p:spPr bwMode="auto">
          <a:xfrm>
            <a:off x="827584" y="1412776"/>
            <a:ext cx="7632848" cy="51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1"/>
          <p:cNvSpPr>
            <a:spLocks noGrp="1"/>
          </p:cNvSpPr>
          <p:nvPr>
            <p:ph type="title"/>
          </p:nvPr>
        </p:nvSpPr>
        <p:spPr/>
        <p:txBody>
          <a:bodyPr/>
          <a:lstStyle/>
          <a:p>
            <a:pPr eaLnBrk="1" hangingPunct="1"/>
            <a:r>
              <a:rPr lang="en-US" dirty="0">
                <a:latin typeface="Calibri" charset="0"/>
                <a:ea typeface="ＭＳ Ｐゴシック" charset="0"/>
                <a:cs typeface="ＭＳ Ｐゴシック" charset="0"/>
              </a:rPr>
              <a:t>Electric Circuit</a:t>
            </a:r>
          </a:p>
        </p:txBody>
      </p:sp>
      <p:sp>
        <p:nvSpPr>
          <p:cNvPr id="16387" name="Content Placeholder 2"/>
          <p:cNvSpPr>
            <a:spLocks noGrp="1"/>
          </p:cNvSpPr>
          <p:nvPr>
            <p:ph sz="quarter" idx="1"/>
          </p:nvPr>
        </p:nvSpPr>
        <p:spPr>
          <a:xfrm>
            <a:off x="928688" y="1428752"/>
            <a:ext cx="7772400" cy="4695825"/>
          </a:xfrm>
        </p:spPr>
        <p:txBody>
          <a:bodyPr>
            <a:normAutofit/>
          </a:bodyPr>
          <a:lstStyle/>
          <a:p>
            <a:pPr eaLnBrk="1" hangingPunct="1">
              <a:lnSpc>
                <a:spcPct val="90000"/>
              </a:lnSpc>
            </a:pPr>
            <a:r>
              <a:rPr lang="en-US" b="1" dirty="0">
                <a:latin typeface="Calibri" charset="0"/>
                <a:ea typeface="ＭＳ Ｐゴシック" charset="0"/>
                <a:cs typeface="ＭＳ Ｐゴシック" charset="0"/>
              </a:rPr>
              <a:t>A circuit</a:t>
            </a:r>
            <a:r>
              <a:rPr lang="en-US" dirty="0">
                <a:latin typeface="Calibri" charset="0"/>
                <a:ea typeface="ＭＳ Ｐゴシック" charset="0"/>
                <a:cs typeface="ＭＳ Ｐゴシック" charset="0"/>
              </a:rPr>
              <a:t> is a closed loop containing:</a:t>
            </a:r>
          </a:p>
          <a:p>
            <a:pPr lvl="1" eaLnBrk="1" hangingPunct="1">
              <a:lnSpc>
                <a:spcPct val="90000"/>
              </a:lnSpc>
            </a:pPr>
            <a:r>
              <a:rPr lang="en-US" dirty="0">
                <a:latin typeface="Calibri" charset="0"/>
                <a:ea typeface="ＭＳ Ｐゴシック" charset="0"/>
              </a:rPr>
              <a:t> a source of electrical energy (like a battery) </a:t>
            </a:r>
          </a:p>
          <a:p>
            <a:pPr lvl="1" eaLnBrk="1" hangingPunct="1">
              <a:lnSpc>
                <a:spcPct val="90000"/>
              </a:lnSpc>
            </a:pPr>
            <a:r>
              <a:rPr lang="en-US" dirty="0">
                <a:latin typeface="Calibri" charset="0"/>
                <a:ea typeface="ＭＳ Ｐゴシック" charset="0"/>
              </a:rPr>
              <a:t>and a load (like a light bulb). </a:t>
            </a:r>
            <a:br>
              <a:rPr lang="en-US" dirty="0">
                <a:latin typeface="Calibri" charset="0"/>
                <a:ea typeface="ＭＳ Ｐゴシック" charset="0"/>
              </a:rPr>
            </a:br>
            <a:endParaRPr lang="en-US" dirty="0">
              <a:latin typeface="Calibri" charset="0"/>
              <a:ea typeface="ＭＳ Ｐゴシック" charset="0"/>
            </a:endParaRPr>
          </a:p>
          <a:p>
            <a:pPr eaLnBrk="1" hangingPunct="1">
              <a:lnSpc>
                <a:spcPct val="90000"/>
              </a:lnSpc>
            </a:pPr>
            <a:r>
              <a:rPr lang="en-US" dirty="0">
                <a:latin typeface="Calibri" charset="0"/>
                <a:ea typeface="ＭＳ Ｐゴシック" charset="0"/>
                <a:cs typeface="ＭＳ Ｐゴシック" charset="0"/>
              </a:rPr>
              <a:t>Every circuit has to have a load of some sort, All of the electrical energy in a circuit has to get used by the load. </a:t>
            </a:r>
            <a:br>
              <a:rPr lang="en-US" dirty="0">
                <a:latin typeface="Calibri" charset="0"/>
                <a:ea typeface="ＭＳ Ｐゴシック" charset="0"/>
                <a:cs typeface="ＭＳ Ｐゴシック" charset="0"/>
              </a:rPr>
            </a:br>
            <a:endParaRPr lang="en-US" dirty="0">
              <a:latin typeface="Calibri" charset="0"/>
              <a:ea typeface="ＭＳ Ｐゴシック" charset="0"/>
              <a:cs typeface="ＭＳ Ｐゴシック" charset="0"/>
            </a:endParaRPr>
          </a:p>
          <a:p>
            <a:pPr eaLnBrk="1" hangingPunct="1">
              <a:lnSpc>
                <a:spcPct val="90000"/>
              </a:lnSpc>
            </a:pPr>
            <a:r>
              <a:rPr lang="en-US" dirty="0">
                <a:latin typeface="Calibri" charset="0"/>
                <a:ea typeface="ＭＳ Ｐゴシック" charset="0"/>
                <a:cs typeface="ＭＳ Ｐゴシック" charset="0"/>
              </a:rPr>
              <a:t>The load will convert the electrical energy to some other form of energy. </a:t>
            </a:r>
          </a:p>
        </p:txBody>
      </p:sp>
      <p:sp>
        <p:nvSpPr>
          <p:cNvPr id="348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09BAFC-6E22-F04F-9CBB-C7A0E87D4754}" type="slidenum">
              <a:rPr lang="en-US" sz="1200">
                <a:solidFill>
                  <a:srgbClr val="898989"/>
                </a:solidFill>
                <a:latin typeface="Calibri" charset="0"/>
              </a:rPr>
              <a:pPr eaLnBrk="1" hangingPunct="1"/>
              <a:t>13</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sz="quarter" idx="1"/>
          </p:nvPr>
        </p:nvSpPr>
        <p:spPr>
          <a:xfrm>
            <a:off x="928688" y="1428752"/>
            <a:ext cx="7772400" cy="4695825"/>
          </a:xfrm>
        </p:spPr>
        <p:txBody>
          <a:bodyPr/>
          <a:lstStyle/>
          <a:p>
            <a:pPr eaLnBrk="1" hangingPunct="1"/>
            <a:endParaRPr lang="en-US" dirty="0">
              <a:latin typeface="Calibri" charset="0"/>
              <a:ea typeface="ＭＳ Ｐゴシック" charset="0"/>
              <a:cs typeface="ＭＳ Ｐゴシック" charset="0"/>
            </a:endParaRPr>
          </a:p>
        </p:txBody>
      </p:sp>
      <p:sp>
        <p:nvSpPr>
          <p:cNvPr id="38914"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Example of a circuit</a:t>
            </a:r>
          </a:p>
        </p:txBody>
      </p:sp>
      <p:sp>
        <p:nvSpPr>
          <p:cNvPr id="389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172117-BA01-6949-846C-6A81C57539A9}" type="slidenum">
              <a:rPr lang="en-US" sz="1200">
                <a:solidFill>
                  <a:srgbClr val="898989"/>
                </a:solidFill>
                <a:latin typeface="Calibri" charset="0"/>
              </a:rPr>
              <a:pPr eaLnBrk="1" hangingPunct="1"/>
              <a:t>14</a:t>
            </a:fld>
            <a:endParaRPr lang="en-US" sz="1200">
              <a:solidFill>
                <a:srgbClr val="898989"/>
              </a:solidFill>
              <a:latin typeface="Calibri" charset="0"/>
            </a:endParaRPr>
          </a:p>
        </p:txBody>
      </p:sp>
      <p:pic>
        <p:nvPicPr>
          <p:cNvPr id="7" name="Picture 5"/>
          <p:cNvPicPr>
            <a:picLocks noChangeAspect="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899592" y="1412776"/>
            <a:ext cx="7344816" cy="495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Circuit with no load</a:t>
            </a:r>
          </a:p>
        </p:txBody>
      </p:sp>
      <p:sp>
        <p:nvSpPr>
          <p:cNvPr id="36867" name="Content Placeholder 2"/>
          <p:cNvSpPr>
            <a:spLocks noGrp="1"/>
          </p:cNvSpPr>
          <p:nvPr>
            <p:ph sz="quarter" idx="1"/>
          </p:nvPr>
        </p:nvSpPr>
        <p:spPr>
          <a:xfrm>
            <a:off x="928688" y="1428752"/>
            <a:ext cx="7772400" cy="4695825"/>
          </a:xfrm>
        </p:spPr>
        <p:txBody>
          <a:bodyPr/>
          <a:lstStyle/>
          <a:p>
            <a:pPr eaLnBrk="1" hangingPunct="1"/>
            <a:r>
              <a:rPr lang="en-US" dirty="0" smtClean="0">
                <a:solidFill>
                  <a:srgbClr val="008000"/>
                </a:solidFill>
                <a:latin typeface="Calibri" charset="0"/>
                <a:ea typeface="ＭＳ Ｐゴシック" charset="0"/>
                <a:cs typeface="ＭＳ Ｐゴシック" charset="0"/>
              </a:rPr>
              <a:t>Short circuit - </a:t>
            </a:r>
            <a:r>
              <a:rPr lang="en-US" dirty="0" smtClean="0">
                <a:latin typeface="Calibri" charset="0"/>
                <a:ea typeface="ＭＳ Ｐゴシック" charset="0"/>
                <a:cs typeface="ＭＳ Ｐゴシック" charset="0"/>
              </a:rPr>
              <a:t>A </a:t>
            </a:r>
            <a:r>
              <a:rPr lang="en-US" dirty="0">
                <a:latin typeface="Calibri" charset="0"/>
                <a:ea typeface="ＭＳ Ｐゴシック" charset="0"/>
                <a:cs typeface="ＭＳ Ｐゴシック" charset="0"/>
              </a:rPr>
              <a:t>circuit with no </a:t>
            </a:r>
            <a:r>
              <a:rPr lang="en-US" dirty="0" smtClean="0">
                <a:latin typeface="Calibri" charset="0"/>
                <a:ea typeface="ＭＳ Ｐゴシック" charset="0"/>
                <a:cs typeface="ＭＳ Ｐゴシック" charset="0"/>
              </a:rPr>
              <a:t>load</a:t>
            </a:r>
          </a:p>
          <a:p>
            <a:pPr eaLnBrk="1" hangingPunct="1"/>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In a short circuit, the power source feeds all of its power through the wires and back to itself, and either the wires melt (if you're lucky), or the battery blows up, or something else disastrous happens.</a:t>
            </a:r>
          </a:p>
          <a:p>
            <a:pPr eaLnBrk="1" hangingPunct="1"/>
            <a:endParaRPr lang="en-US" dirty="0">
              <a:latin typeface="Calibri" charset="0"/>
              <a:ea typeface="ＭＳ Ｐゴシック" charset="0"/>
              <a:cs typeface="ＭＳ Ｐゴシック" charset="0"/>
            </a:endParaRPr>
          </a:p>
        </p:txBody>
      </p:sp>
      <p:sp>
        <p:nvSpPr>
          <p:cNvPr id="3686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2BF3C9-18D3-5242-A439-451A9AD61A80}" type="slidenum">
              <a:rPr lang="en-US" sz="1200">
                <a:solidFill>
                  <a:srgbClr val="898989"/>
                </a:solidFill>
                <a:latin typeface="Calibri" charset="0"/>
              </a:rPr>
              <a:pPr eaLnBrk="1" hangingPunct="1"/>
              <a:t>15</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Types of circuits</a:t>
            </a:r>
          </a:p>
        </p:txBody>
      </p:sp>
      <p:sp>
        <p:nvSpPr>
          <p:cNvPr id="40963" name="Content Placeholder 2"/>
          <p:cNvSpPr>
            <a:spLocks noGrp="1"/>
          </p:cNvSpPr>
          <p:nvPr>
            <p:ph sz="quarter" idx="1"/>
          </p:nvPr>
        </p:nvSpPr>
        <p:spPr>
          <a:xfrm>
            <a:off x="928688" y="1285875"/>
            <a:ext cx="7772400" cy="4838700"/>
          </a:xfrm>
        </p:spPr>
        <p:txBody>
          <a:bodyPr/>
          <a:lstStyle/>
          <a:p>
            <a:pPr eaLnBrk="1" hangingPunct="1">
              <a:lnSpc>
                <a:spcPct val="90000"/>
              </a:lnSpc>
            </a:pPr>
            <a:r>
              <a:rPr lang="en-US" sz="2200" dirty="0">
                <a:latin typeface="Calibri" charset="0"/>
                <a:ea typeface="ＭＳ Ｐゴシック" charset="0"/>
                <a:cs typeface="ＭＳ Ｐゴシック" charset="0"/>
              </a:rPr>
              <a:t>There are two common kinds of circuits:</a:t>
            </a:r>
          </a:p>
          <a:p>
            <a:pPr lvl="1" eaLnBrk="1" hangingPunct="1">
              <a:lnSpc>
                <a:spcPct val="90000"/>
              </a:lnSpc>
            </a:pPr>
            <a:r>
              <a:rPr lang="en-US" sz="2200" dirty="0">
                <a:latin typeface="Calibri" charset="0"/>
                <a:ea typeface="ＭＳ Ｐゴシック" charset="0"/>
              </a:rPr>
              <a:t>DC, or Direct Current</a:t>
            </a:r>
          </a:p>
          <a:p>
            <a:pPr lvl="1" eaLnBrk="1" hangingPunct="1">
              <a:lnSpc>
                <a:spcPct val="90000"/>
              </a:lnSpc>
            </a:pPr>
            <a:r>
              <a:rPr lang="en-US" sz="2200" dirty="0">
                <a:latin typeface="Calibri" charset="0"/>
                <a:ea typeface="ＭＳ Ｐゴシック" charset="0"/>
              </a:rPr>
              <a:t> AC, or Alternating Current. </a:t>
            </a:r>
            <a:br>
              <a:rPr lang="en-US" sz="2200" dirty="0">
                <a:latin typeface="Calibri" charset="0"/>
                <a:ea typeface="ＭＳ Ｐゴシック" charset="0"/>
              </a:rPr>
            </a:br>
            <a:endParaRPr lang="en-US" sz="2200" dirty="0">
              <a:latin typeface="Calibri" charset="0"/>
              <a:ea typeface="ＭＳ Ｐゴシック" charset="0"/>
            </a:endParaRPr>
          </a:p>
          <a:p>
            <a:pPr eaLnBrk="1" hangingPunct="1">
              <a:lnSpc>
                <a:spcPct val="90000"/>
              </a:lnSpc>
            </a:pPr>
            <a:r>
              <a:rPr lang="en-US" sz="2200" dirty="0">
                <a:latin typeface="Calibri" charset="0"/>
                <a:ea typeface="ＭＳ Ｐゴシック" charset="0"/>
                <a:cs typeface="ＭＳ Ｐゴシック" charset="0"/>
              </a:rPr>
              <a:t>In a </a:t>
            </a:r>
            <a:r>
              <a:rPr lang="en-US" sz="2200" dirty="0">
                <a:solidFill>
                  <a:srgbClr val="008000"/>
                </a:solidFill>
                <a:latin typeface="Calibri" charset="0"/>
                <a:ea typeface="ＭＳ Ｐゴシック" charset="0"/>
                <a:cs typeface="ＭＳ Ｐゴシック" charset="0"/>
              </a:rPr>
              <a:t>DC circuit</a:t>
            </a:r>
            <a:r>
              <a:rPr lang="en-US" sz="2200" dirty="0">
                <a:latin typeface="Calibri" charset="0"/>
                <a:ea typeface="ＭＳ Ｐゴシック" charset="0"/>
                <a:cs typeface="ＭＳ Ｐゴシック" charset="0"/>
              </a:rPr>
              <a:t>, current always flows one direction. </a:t>
            </a:r>
            <a:br>
              <a:rPr lang="en-US" sz="2200" dirty="0">
                <a:latin typeface="Calibri" charset="0"/>
                <a:ea typeface="ＭＳ Ｐゴシック" charset="0"/>
                <a:cs typeface="ＭＳ Ｐゴシック" charset="0"/>
              </a:rPr>
            </a:br>
            <a:endParaRPr lang="en-US" sz="2200" dirty="0">
              <a:latin typeface="Calibri" charset="0"/>
              <a:ea typeface="ＭＳ Ｐゴシック" charset="0"/>
              <a:cs typeface="ＭＳ Ｐゴシック" charset="0"/>
            </a:endParaRPr>
          </a:p>
          <a:p>
            <a:pPr eaLnBrk="1" hangingPunct="1">
              <a:lnSpc>
                <a:spcPct val="90000"/>
              </a:lnSpc>
            </a:pPr>
            <a:r>
              <a:rPr lang="en-US" sz="2200" dirty="0">
                <a:latin typeface="Calibri" charset="0"/>
                <a:ea typeface="ＭＳ Ｐゴシック" charset="0"/>
                <a:cs typeface="ＭＳ Ｐゴシック" charset="0"/>
              </a:rPr>
              <a:t>In an </a:t>
            </a:r>
            <a:r>
              <a:rPr lang="en-US" sz="2200" dirty="0">
                <a:solidFill>
                  <a:srgbClr val="008000"/>
                </a:solidFill>
                <a:latin typeface="Calibri" charset="0"/>
                <a:ea typeface="ＭＳ Ｐゴシック" charset="0"/>
                <a:cs typeface="ＭＳ Ｐゴシック" charset="0"/>
              </a:rPr>
              <a:t>AC circuit</a:t>
            </a:r>
            <a:r>
              <a:rPr lang="en-US" sz="2200" dirty="0">
                <a:latin typeface="Calibri" charset="0"/>
                <a:ea typeface="ＭＳ Ｐゴシック" charset="0"/>
                <a:cs typeface="ＭＳ Ｐゴシック" charset="0"/>
              </a:rPr>
              <a:t>, poles of the circuit are reversed in a regular repeating cycle. In one part of the cycle, one pole is at a higher potential (positive) and the other is at a lower (negative). In the next part of the cycle, the second pole is more positive, and the first pole is more negative. </a:t>
            </a:r>
            <a:br>
              <a:rPr lang="en-US" sz="2200" dirty="0">
                <a:latin typeface="Calibri" charset="0"/>
                <a:ea typeface="ＭＳ Ｐゴシック" charset="0"/>
                <a:cs typeface="ＭＳ Ｐゴシック" charset="0"/>
              </a:rPr>
            </a:br>
            <a:endParaRPr lang="en-US" sz="2200" dirty="0">
              <a:latin typeface="Calibri" charset="0"/>
              <a:ea typeface="ＭＳ Ｐゴシック" charset="0"/>
              <a:cs typeface="ＭＳ Ｐゴシック" charset="0"/>
            </a:endParaRPr>
          </a:p>
          <a:p>
            <a:pPr eaLnBrk="1" hangingPunct="1">
              <a:lnSpc>
                <a:spcPct val="90000"/>
              </a:lnSpc>
            </a:pPr>
            <a:r>
              <a:rPr lang="en-US" sz="2200" dirty="0">
                <a:latin typeface="Calibri" charset="0"/>
                <a:ea typeface="ＭＳ Ｐゴシック" charset="0"/>
                <a:cs typeface="ＭＳ Ｐゴシック" charset="0"/>
              </a:rPr>
              <a:t>Most of the circuits we'll talk about in this class will be DC circuits.</a:t>
            </a:r>
          </a:p>
          <a:p>
            <a:pPr eaLnBrk="1" hangingPunct="1">
              <a:lnSpc>
                <a:spcPct val="90000"/>
              </a:lnSpc>
            </a:pPr>
            <a:endParaRPr lang="en-US" sz="3000" dirty="0">
              <a:latin typeface="Calibri" charset="0"/>
              <a:ea typeface="ＭＳ Ｐゴシック" charset="0"/>
              <a:cs typeface="ＭＳ Ｐゴシック" charset="0"/>
            </a:endParaRPr>
          </a:p>
        </p:txBody>
      </p:sp>
      <p:sp>
        <p:nvSpPr>
          <p:cNvPr id="409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81C026-1929-2B42-9E60-CB2FAB10E239}" type="slidenum">
              <a:rPr lang="en-US" sz="1200">
                <a:solidFill>
                  <a:srgbClr val="898989"/>
                </a:solidFill>
                <a:latin typeface="Calibri" charset="0"/>
              </a:rPr>
              <a:pPr eaLnBrk="1" hangingPunct="1"/>
              <a:t>16</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Components of Electric Circuits</a:t>
            </a:r>
          </a:p>
        </p:txBody>
      </p:sp>
      <p:sp>
        <p:nvSpPr>
          <p:cNvPr id="43011" name="Content Placeholder 2"/>
          <p:cNvSpPr>
            <a:spLocks noGrp="1"/>
          </p:cNvSpPr>
          <p:nvPr>
            <p:ph sz="quarter" idx="1"/>
          </p:nvPr>
        </p:nvSpPr>
        <p:spPr>
          <a:xfrm>
            <a:off x="928688" y="1428752"/>
            <a:ext cx="7772400" cy="4695825"/>
          </a:xfrm>
        </p:spPr>
        <p:txBody>
          <a:bodyPr/>
          <a:lstStyle/>
          <a:p>
            <a:pPr eaLnBrk="1" hangingPunct="1"/>
            <a:r>
              <a:rPr lang="en-US" sz="2600" b="1" dirty="0">
                <a:latin typeface="Calibri" charset="0"/>
                <a:ea typeface="ＭＳ Ｐゴシック" charset="0"/>
                <a:cs typeface="ＭＳ Ｐゴシック" charset="0"/>
              </a:rPr>
              <a:t>Conductors </a:t>
            </a:r>
            <a:r>
              <a:rPr lang="en-US" sz="2600" dirty="0">
                <a:latin typeface="Calibri" charset="0"/>
                <a:ea typeface="ＭＳ Ｐゴシック" charset="0"/>
                <a:cs typeface="ＭＳ Ｐゴシック" charset="0"/>
              </a:rPr>
              <a:t>are materials through which electrical current moves freely.</a:t>
            </a:r>
          </a:p>
          <a:p>
            <a:pPr eaLnBrk="1" hangingPunct="1"/>
            <a:r>
              <a:rPr lang="en-US" sz="2600" b="1" dirty="0">
                <a:latin typeface="Calibri" charset="0"/>
                <a:ea typeface="ＭＳ Ｐゴシック" charset="0"/>
                <a:cs typeface="ＭＳ Ｐゴシック" charset="0"/>
              </a:rPr>
              <a:t>Insulators </a:t>
            </a:r>
            <a:r>
              <a:rPr lang="en-US" sz="2600" dirty="0">
                <a:latin typeface="Calibri" charset="0"/>
                <a:ea typeface="ＭＳ Ｐゴシック" charset="0"/>
                <a:cs typeface="ＭＳ Ｐゴシック" charset="0"/>
              </a:rPr>
              <a:t>are materials which prevent the flow of electricity.</a:t>
            </a:r>
          </a:p>
          <a:p>
            <a:pPr eaLnBrk="1" hangingPunct="1"/>
            <a:r>
              <a:rPr lang="en-US" sz="2600" b="1" dirty="0">
                <a:latin typeface="Calibri" charset="0"/>
                <a:ea typeface="ＭＳ Ｐゴシック" charset="0"/>
                <a:cs typeface="ＭＳ Ｐゴシック" charset="0"/>
              </a:rPr>
              <a:t>Resistors </a:t>
            </a:r>
            <a:r>
              <a:rPr lang="en-US" sz="2600" dirty="0">
                <a:latin typeface="Calibri" charset="0"/>
                <a:ea typeface="ＭＳ Ｐゴシック" charset="0"/>
                <a:cs typeface="ＭＳ Ｐゴシック" charset="0"/>
              </a:rPr>
              <a:t>resist, but do not totally block, the flow of electricity. They are used to control the flow of current. Current can move either way through a resistor, so it doesn't matter which way they're connected in a circuit. They are symbolized like this:</a:t>
            </a:r>
          </a:p>
          <a:p>
            <a:pPr eaLnBrk="1" hangingPunct="1">
              <a:buFont typeface="Wingdings 2" charset="0"/>
              <a:buNone/>
            </a:pPr>
            <a:endParaRPr lang="en-US" dirty="0">
              <a:latin typeface="Calibri" charset="0"/>
              <a:ea typeface="ＭＳ Ｐゴシック" charset="0"/>
              <a:cs typeface="ＭＳ Ｐゴシック" charset="0"/>
            </a:endParaRPr>
          </a:p>
        </p:txBody>
      </p:sp>
      <p:sp>
        <p:nvSpPr>
          <p:cNvPr id="430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BC27C8-1B65-D144-9F9C-5BE014778DF9}" type="slidenum">
              <a:rPr lang="en-US" sz="1200">
                <a:solidFill>
                  <a:srgbClr val="898989"/>
                </a:solidFill>
                <a:latin typeface="Calibri" charset="0"/>
              </a:rPr>
              <a:pPr eaLnBrk="1" hangingPunct="1"/>
              <a:t>17</a:t>
            </a:fld>
            <a:endParaRPr lang="en-US" sz="1200">
              <a:solidFill>
                <a:srgbClr val="898989"/>
              </a:solidFill>
              <a:latin typeface="Calibri" charset="0"/>
            </a:endParaRPr>
          </a:p>
        </p:txBody>
      </p:sp>
      <p:pic>
        <p:nvPicPr>
          <p:cNvPr id="43013" name="Picture 6" descr="resisto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5373216"/>
            <a:ext cx="1357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5229200"/>
            <a:ext cx="576064" cy="126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Diodes</a:t>
            </a:r>
          </a:p>
        </p:txBody>
      </p:sp>
      <p:sp>
        <p:nvSpPr>
          <p:cNvPr id="45059" name="Content Placeholder 2"/>
          <p:cNvSpPr>
            <a:spLocks noGrp="1"/>
          </p:cNvSpPr>
          <p:nvPr>
            <p:ph sz="quarter" idx="1"/>
          </p:nvPr>
        </p:nvSpPr>
        <p:spPr>
          <a:xfrm>
            <a:off x="928688" y="1428752"/>
            <a:ext cx="7772400" cy="4695825"/>
          </a:xfrm>
        </p:spPr>
        <p:txBody>
          <a:bodyPr/>
          <a:lstStyle/>
          <a:p>
            <a:pPr eaLnBrk="1" hangingPunct="1"/>
            <a:r>
              <a:rPr lang="en-US" sz="2400" b="1" dirty="0">
                <a:latin typeface="Calibri" charset="0"/>
                <a:ea typeface="ＭＳ Ｐゴシック" charset="0"/>
                <a:cs typeface="ＭＳ Ｐゴシック" charset="0"/>
              </a:rPr>
              <a:t>Diodes </a:t>
            </a:r>
            <a:r>
              <a:rPr lang="en-US" sz="2400" dirty="0">
                <a:latin typeface="Calibri" charset="0"/>
                <a:ea typeface="ＭＳ Ｐゴシック" charset="0"/>
                <a:cs typeface="ＭＳ Ｐゴシック" charset="0"/>
              </a:rPr>
              <a:t>permit the flow of electricity in one direction, and block it in the other direction. </a:t>
            </a:r>
            <a:endParaRPr lang="en-US" sz="2400" dirty="0" smtClean="0">
              <a:latin typeface="Calibri" charset="0"/>
              <a:ea typeface="ＭＳ Ｐゴシック" charset="0"/>
              <a:cs typeface="ＭＳ Ｐゴシック" charset="0"/>
            </a:endParaRPr>
          </a:p>
          <a:p>
            <a:pPr eaLnBrk="1" hangingPunct="1"/>
            <a:endParaRPr lang="en-US" sz="2400" dirty="0">
              <a:latin typeface="Calibri" charset="0"/>
              <a:ea typeface="ＭＳ Ｐゴシック" charset="0"/>
              <a:cs typeface="ＭＳ Ｐゴシック" charset="0"/>
            </a:endParaRPr>
          </a:p>
          <a:p>
            <a:pPr eaLnBrk="1" hangingPunct="1"/>
            <a:r>
              <a:rPr lang="en-US" sz="2400" dirty="0" smtClean="0">
                <a:latin typeface="Calibri" charset="0"/>
                <a:ea typeface="ＭＳ Ｐゴシック" charset="0"/>
                <a:cs typeface="ＭＳ Ｐゴシック" charset="0"/>
              </a:rPr>
              <a:t>Think of a one-way street</a:t>
            </a:r>
            <a:r>
              <a:rPr lang="en-US" sz="2400" dirty="0">
                <a:latin typeface="Calibri" charset="0"/>
                <a:ea typeface="ＭＳ Ｐゴシック" charset="0"/>
                <a:cs typeface="ＭＳ Ｐゴシック" charset="0"/>
              </a:rPr>
              <a:t/>
            </a:r>
            <a:br>
              <a:rPr lang="en-US" sz="2400" dirty="0">
                <a:latin typeface="Calibri" charset="0"/>
                <a:ea typeface="ＭＳ Ｐゴシック" charset="0"/>
                <a:cs typeface="ＭＳ Ｐゴシック" charset="0"/>
              </a:rPr>
            </a:br>
            <a:endParaRPr lang="en-US" sz="2400" dirty="0">
              <a:latin typeface="Calibri" charset="0"/>
              <a:ea typeface="ＭＳ Ｐゴシック" charset="0"/>
              <a:cs typeface="ＭＳ Ｐゴシック" charset="0"/>
            </a:endParaRPr>
          </a:p>
          <a:p>
            <a:pPr eaLnBrk="1" hangingPunct="1"/>
            <a:r>
              <a:rPr lang="en-US" sz="2400" dirty="0">
                <a:latin typeface="Calibri" charset="0"/>
                <a:ea typeface="ＭＳ Ｐゴシック" charset="0"/>
                <a:cs typeface="ＭＳ Ｐゴシック" charset="0"/>
              </a:rPr>
              <a:t>Because of this, they can only be placed in a circuit in one direction. </a:t>
            </a:r>
            <a:br>
              <a:rPr lang="en-US" sz="2400" dirty="0">
                <a:latin typeface="Calibri" charset="0"/>
                <a:ea typeface="ＭＳ Ｐゴシック" charset="0"/>
                <a:cs typeface="ＭＳ Ｐゴシック" charset="0"/>
              </a:rPr>
            </a:br>
            <a:endParaRPr lang="en-US" sz="2400" dirty="0">
              <a:latin typeface="Calibri" charset="0"/>
              <a:ea typeface="ＭＳ Ｐゴシック" charset="0"/>
              <a:cs typeface="ＭＳ Ｐゴシック" charset="0"/>
            </a:endParaRPr>
          </a:p>
          <a:p>
            <a:pPr eaLnBrk="1" hangingPunct="1"/>
            <a:r>
              <a:rPr lang="en-US" sz="2400" dirty="0">
                <a:latin typeface="Calibri" charset="0"/>
                <a:ea typeface="ＭＳ Ｐゴシック" charset="0"/>
                <a:cs typeface="ＭＳ Ｐゴシック" charset="0"/>
              </a:rPr>
              <a:t>They are symbolized like this:</a:t>
            </a:r>
          </a:p>
          <a:p>
            <a:pPr eaLnBrk="1" hangingPunct="1">
              <a:buFont typeface="Wingdings 2" charset="0"/>
              <a:buNone/>
            </a:pPr>
            <a:r>
              <a:rPr lang="en-US" dirty="0">
                <a:latin typeface="Calibri" charset="0"/>
                <a:ea typeface="ＭＳ Ｐゴシック" charset="0"/>
                <a:cs typeface="ＭＳ Ｐゴシック" charset="0"/>
              </a:rPr>
              <a:t>    </a:t>
            </a:r>
          </a:p>
          <a:p>
            <a:pPr eaLnBrk="1" hangingPunct="1"/>
            <a:endParaRPr lang="en-US" dirty="0">
              <a:latin typeface="Calibri" charset="0"/>
              <a:ea typeface="ＭＳ Ｐゴシック" charset="0"/>
              <a:cs typeface="ＭＳ Ｐゴシック" charset="0"/>
            </a:endParaRPr>
          </a:p>
        </p:txBody>
      </p:sp>
      <p:sp>
        <p:nvSpPr>
          <p:cNvPr id="450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9BC305-39D3-E641-A28A-103ADC6A4E5E}" type="slidenum">
              <a:rPr lang="en-US" sz="1200">
                <a:solidFill>
                  <a:srgbClr val="898989"/>
                </a:solidFill>
                <a:latin typeface="Calibri" charset="0"/>
              </a:rPr>
              <a:pPr eaLnBrk="1" hangingPunct="1"/>
              <a:t>18</a:t>
            </a:fld>
            <a:endParaRPr lang="en-US" sz="1200">
              <a:solidFill>
                <a:srgbClr val="898989"/>
              </a:solidFill>
              <a:latin typeface="Calibri" charset="0"/>
            </a:endParaRPr>
          </a:p>
        </p:txBody>
      </p:sp>
      <p:pic>
        <p:nvPicPr>
          <p:cNvPr id="45061" name="Picture 6" descr="diod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5229200"/>
            <a:ext cx="4600575" cy="9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dirty="0">
                <a:latin typeface="Calibri" charset="0"/>
                <a:ea typeface="ＭＳ Ｐゴシック" charset="0"/>
                <a:cs typeface="ＭＳ Ｐゴシック" charset="0"/>
              </a:rPr>
              <a:t>Light – emitting Diodes</a:t>
            </a:r>
          </a:p>
        </p:txBody>
      </p:sp>
      <p:sp>
        <p:nvSpPr>
          <p:cNvPr id="47107" name="Content Placeholder 2"/>
          <p:cNvSpPr>
            <a:spLocks noGrp="1"/>
          </p:cNvSpPr>
          <p:nvPr>
            <p:ph sz="quarter" idx="1"/>
          </p:nvPr>
        </p:nvSpPr>
        <p:spPr>
          <a:xfrm>
            <a:off x="928688" y="1428752"/>
            <a:ext cx="7772400" cy="4695825"/>
          </a:xfrm>
        </p:spPr>
        <p:txBody>
          <a:bodyPr/>
          <a:lstStyle/>
          <a:p>
            <a:pPr eaLnBrk="1" hangingPunct="1"/>
            <a:r>
              <a:rPr lang="en-US" sz="2400" b="1" dirty="0">
                <a:latin typeface="Calibri" charset="0"/>
                <a:ea typeface="ＭＳ Ｐゴシック" charset="0"/>
                <a:cs typeface="ＭＳ Ｐゴシック" charset="0"/>
              </a:rPr>
              <a:t>Light-Emitting Diodes</a:t>
            </a:r>
            <a:r>
              <a:rPr lang="en-US" sz="2400" dirty="0">
                <a:latin typeface="Calibri" charset="0"/>
                <a:ea typeface="ＭＳ Ｐゴシック" charset="0"/>
                <a:cs typeface="ＭＳ Ｐゴシック" charset="0"/>
              </a:rPr>
              <a:t> (LED's) are special types of diodes which emit light when current flows through them. </a:t>
            </a:r>
            <a:br>
              <a:rPr lang="en-US" sz="2400" dirty="0">
                <a:latin typeface="Calibri" charset="0"/>
                <a:ea typeface="ＭＳ Ｐゴシック" charset="0"/>
                <a:cs typeface="ＭＳ Ｐゴシック" charset="0"/>
              </a:rPr>
            </a:br>
            <a:endParaRPr lang="en-US" sz="2400" dirty="0">
              <a:latin typeface="Calibri" charset="0"/>
              <a:ea typeface="ＭＳ Ｐゴシック" charset="0"/>
              <a:cs typeface="ＭＳ Ｐゴシック" charset="0"/>
            </a:endParaRPr>
          </a:p>
          <a:p>
            <a:pPr eaLnBrk="1" hangingPunct="1"/>
            <a:r>
              <a:rPr lang="en-US" sz="2400" dirty="0">
                <a:latin typeface="Calibri" charset="0"/>
                <a:ea typeface="ＭＳ Ｐゴシック" charset="0"/>
                <a:cs typeface="ＭＳ Ｐゴシック" charset="0"/>
              </a:rPr>
              <a:t>They are symbolized like this</a:t>
            </a:r>
            <a:r>
              <a:rPr lang="en-US" dirty="0">
                <a:latin typeface="Calibri" charset="0"/>
                <a:ea typeface="ＭＳ Ｐゴシック" charset="0"/>
                <a:cs typeface="ＭＳ Ｐゴシック" charset="0"/>
              </a:rPr>
              <a:t>:</a:t>
            </a:r>
          </a:p>
          <a:p>
            <a:pPr eaLnBrk="1" hangingPunct="1">
              <a:buFont typeface="Wingdings 2" charset="0"/>
              <a:buNone/>
            </a:pPr>
            <a:r>
              <a:rPr lang="en-US" dirty="0">
                <a:latin typeface="Calibri" charset="0"/>
                <a:ea typeface="ＭＳ Ｐゴシック" charset="0"/>
                <a:cs typeface="ＭＳ Ｐゴシック" charset="0"/>
              </a:rPr>
              <a:t>     </a:t>
            </a:r>
          </a:p>
        </p:txBody>
      </p:sp>
      <p:sp>
        <p:nvSpPr>
          <p:cNvPr id="471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B99FC3-BB56-9548-919E-32386EF5057B}" type="slidenum">
              <a:rPr lang="en-US" sz="1200">
                <a:solidFill>
                  <a:srgbClr val="898989"/>
                </a:solidFill>
                <a:latin typeface="Calibri" charset="0"/>
              </a:rPr>
              <a:pPr eaLnBrk="1" hangingPunct="1"/>
              <a:t>19</a:t>
            </a:fld>
            <a:endParaRPr lang="en-US" sz="1200">
              <a:solidFill>
                <a:srgbClr val="898989"/>
              </a:solidFill>
              <a:latin typeface="Calibri" charset="0"/>
            </a:endParaRPr>
          </a:p>
        </p:txBody>
      </p:sp>
      <p:pic>
        <p:nvPicPr>
          <p:cNvPr id="47109" name="Picture 6" descr="led.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005064"/>
            <a:ext cx="342106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789040"/>
            <a:ext cx="1093787"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7"/>
            <a:ext cx="8229600" cy="639763"/>
          </a:xfrm>
        </p:spPr>
        <p:txBody>
          <a:bodyPr/>
          <a:lstStyle/>
          <a:p>
            <a:r>
              <a:rPr lang="en-US" dirty="0">
                <a:latin typeface="Calibri" charset="0"/>
                <a:ea typeface="ＭＳ Ｐゴシック" charset="0"/>
                <a:cs typeface="ＭＳ Ｐゴシック" charset="0"/>
              </a:rPr>
              <a:t>Agenda</a:t>
            </a:r>
          </a:p>
        </p:txBody>
      </p:sp>
      <p:sp>
        <p:nvSpPr>
          <p:cNvPr id="16387" name="Content Placeholder 2"/>
          <p:cNvSpPr>
            <a:spLocks noGrp="1"/>
          </p:cNvSpPr>
          <p:nvPr>
            <p:ph idx="1"/>
          </p:nvPr>
        </p:nvSpPr>
        <p:spPr>
          <a:xfrm>
            <a:off x="457200" y="1143001"/>
            <a:ext cx="8229600" cy="4983163"/>
          </a:xfrm>
        </p:spPr>
        <p:txBody>
          <a:bodyPr/>
          <a:lstStyle/>
          <a:p>
            <a:pPr marL="720725" indent="-720725">
              <a:buFont typeface="Wingdings" charset="2"/>
              <a:buChar char="q"/>
            </a:pPr>
            <a:r>
              <a:rPr lang="en-US" sz="4400" dirty="0" smtClean="0">
                <a:latin typeface="Calibri" charset="0"/>
                <a:ea typeface="ＭＳ Ｐゴシック" charset="0"/>
                <a:cs typeface="ＭＳ Ｐゴシック" charset="0"/>
              </a:rPr>
              <a:t>Introductions</a:t>
            </a:r>
            <a:endParaRPr lang="en-US" sz="4400" dirty="0">
              <a:latin typeface="Calibri" charset="0"/>
              <a:ea typeface="ＭＳ Ｐゴシック" charset="0"/>
              <a:cs typeface="ＭＳ Ｐゴシック" charset="0"/>
            </a:endParaRPr>
          </a:p>
          <a:p>
            <a:pPr marL="720725" indent="-720725">
              <a:buFont typeface="Wingdings" charset="2"/>
              <a:buChar char="q"/>
            </a:pPr>
            <a:r>
              <a:rPr lang="en-US" sz="4400" dirty="0" smtClean="0">
                <a:latin typeface="Calibri" charset="0"/>
                <a:ea typeface="ＭＳ Ｐゴシック" charset="0"/>
                <a:cs typeface="ＭＳ Ｐゴシック" charset="0"/>
              </a:rPr>
              <a:t>Basic </a:t>
            </a:r>
            <a:r>
              <a:rPr lang="en-US" sz="4400" dirty="0">
                <a:latin typeface="Calibri" charset="0"/>
                <a:ea typeface="ＭＳ Ｐゴシック" charset="0"/>
                <a:cs typeface="ＭＳ Ｐゴシック" charset="0"/>
              </a:rPr>
              <a:t>Electronics – </a:t>
            </a:r>
            <a:r>
              <a:rPr lang="en-US" sz="4400" dirty="0" smtClean="0">
                <a:latin typeface="Calibri" charset="0"/>
                <a:ea typeface="ＭＳ Ｐゴシック" charset="0"/>
                <a:cs typeface="ＭＳ Ｐゴシック" charset="0"/>
              </a:rPr>
              <a:t>review</a:t>
            </a:r>
            <a:endParaRPr lang="en-US" sz="4400" dirty="0">
              <a:latin typeface="Calibri" charset="0"/>
              <a:ea typeface="ＭＳ Ｐゴシック" charset="0"/>
              <a:cs typeface="ＭＳ Ｐゴシック" charset="0"/>
            </a:endParaRPr>
          </a:p>
          <a:p>
            <a:pPr marL="720725" indent="-720725">
              <a:buFont typeface="Wingdings" charset="2"/>
              <a:buChar char="q"/>
            </a:pPr>
            <a:r>
              <a:rPr lang="en-US" sz="4400" dirty="0" smtClean="0">
                <a:latin typeface="Calibri" charset="0"/>
                <a:ea typeface="ＭＳ Ｐゴシック" charset="0"/>
                <a:cs typeface="ＭＳ Ｐゴシック" charset="0"/>
              </a:rPr>
              <a:t>Circuit components </a:t>
            </a:r>
          </a:p>
          <a:p>
            <a:pPr marL="720725" indent="-720725">
              <a:buFont typeface="Wingdings" charset="2"/>
              <a:buChar char="q"/>
            </a:pPr>
            <a:r>
              <a:rPr lang="en-US" sz="4400" dirty="0" smtClean="0">
                <a:latin typeface="Calibri" charset="0"/>
                <a:ea typeface="ＭＳ Ｐゴシック" charset="0"/>
                <a:cs typeface="ＭＳ Ｐゴシック" charset="0"/>
              </a:rPr>
              <a:t>Circuit relationships and rules</a:t>
            </a:r>
            <a:endParaRPr lang="en-US" sz="4400" dirty="0">
              <a:latin typeface="Calibri" charset="0"/>
              <a:ea typeface="ＭＳ Ｐゴシック" charset="0"/>
              <a:cs typeface="ＭＳ Ｐゴシック" charset="0"/>
            </a:endParaRPr>
          </a:p>
          <a:p>
            <a:pPr marL="720725" indent="-720725">
              <a:buFont typeface="Wingdings" charset="2"/>
              <a:buChar char="q"/>
            </a:pPr>
            <a:r>
              <a:rPr lang="en-US" sz="4400" dirty="0" smtClean="0">
                <a:latin typeface="Calibri" charset="0"/>
                <a:ea typeface="ＭＳ Ｐゴシック" charset="0"/>
                <a:cs typeface="ＭＳ Ｐゴシック" charset="0"/>
              </a:rPr>
              <a:t>Building </a:t>
            </a:r>
            <a:r>
              <a:rPr lang="en-US" sz="4400" dirty="0">
                <a:latin typeface="Calibri" charset="0"/>
                <a:ea typeface="ＭＳ Ｐゴシック" charset="0"/>
                <a:cs typeface="ＭＳ Ｐゴシック" charset="0"/>
              </a:rPr>
              <a:t>circuits</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ED3674-6CD0-B64F-85FA-6FC85159082D}" type="slidenum">
              <a:rPr lang="en-US" sz="1200">
                <a:solidFill>
                  <a:srgbClr val="898989"/>
                </a:solidFill>
                <a:latin typeface="Calibri" charset="0"/>
              </a:rPr>
              <a:pPr eaLnBrk="1" hangingPunct="1"/>
              <a:t>2</a:t>
            </a:fld>
            <a:endParaRPr lang="en-US" sz="1200">
              <a:solidFill>
                <a:srgbClr val="898989"/>
              </a:solidFill>
              <a:latin typeface="Calibri"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Switches</a:t>
            </a:r>
          </a:p>
        </p:txBody>
      </p:sp>
      <p:sp>
        <p:nvSpPr>
          <p:cNvPr id="49155" name="Content Placeholder 2"/>
          <p:cNvSpPr>
            <a:spLocks noGrp="1"/>
          </p:cNvSpPr>
          <p:nvPr>
            <p:ph sz="quarter" idx="1"/>
          </p:nvPr>
        </p:nvSpPr>
        <p:spPr>
          <a:xfrm>
            <a:off x="928688" y="1428752"/>
            <a:ext cx="7772400" cy="4695825"/>
          </a:xfrm>
        </p:spPr>
        <p:txBody>
          <a:bodyPr/>
          <a:lstStyle/>
          <a:p>
            <a:pPr eaLnBrk="1" hangingPunct="1"/>
            <a:r>
              <a:rPr lang="en-US" b="1">
                <a:latin typeface="Calibri" charset="0"/>
                <a:ea typeface="ＭＳ Ｐゴシック" charset="0"/>
                <a:cs typeface="ＭＳ Ｐゴシック" charset="0"/>
              </a:rPr>
              <a:t>Switches</a:t>
            </a:r>
            <a:r>
              <a:rPr lang="en-US">
                <a:latin typeface="Calibri" charset="0"/>
                <a:ea typeface="ＭＳ Ｐゴシック" charset="0"/>
                <a:cs typeface="ＭＳ Ｐゴシック" charset="0"/>
              </a:rPr>
              <a:t> control the flow of current through a junction in a circuit: </a:t>
            </a:r>
          </a:p>
          <a:p>
            <a:pPr eaLnBrk="1" hangingPunct="1">
              <a:buFont typeface="Wingdings 2" charset="0"/>
              <a:buNone/>
            </a:pPr>
            <a:r>
              <a:rPr lang="en-US">
                <a:latin typeface="Calibri" charset="0"/>
                <a:ea typeface="ＭＳ Ｐゴシック" charset="0"/>
                <a:cs typeface="ＭＳ Ｐゴシック" charset="0"/>
              </a:rPr>
              <a:t>   </a:t>
            </a:r>
          </a:p>
        </p:txBody>
      </p:sp>
      <p:sp>
        <p:nvSpPr>
          <p:cNvPr id="491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6C5E9C-A90F-9245-939A-65F49C746A2D}" type="slidenum">
              <a:rPr lang="en-US" sz="1200">
                <a:solidFill>
                  <a:srgbClr val="898989"/>
                </a:solidFill>
                <a:latin typeface="Calibri" charset="0"/>
              </a:rPr>
              <a:pPr eaLnBrk="1" hangingPunct="1"/>
              <a:t>20</a:t>
            </a:fld>
            <a:endParaRPr lang="en-US" sz="1200">
              <a:solidFill>
                <a:srgbClr val="898989"/>
              </a:solidFill>
              <a:latin typeface="Calibri" charset="0"/>
            </a:endParaRPr>
          </a:p>
        </p:txBody>
      </p:sp>
      <p:pic>
        <p:nvPicPr>
          <p:cNvPr id="49157" name="Picture 6" descr="swit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3357564"/>
            <a:ext cx="208915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Capacitors</a:t>
            </a:r>
          </a:p>
        </p:txBody>
      </p:sp>
      <p:sp>
        <p:nvSpPr>
          <p:cNvPr id="51203" name="Content Placeholder 2"/>
          <p:cNvSpPr>
            <a:spLocks noGrp="1"/>
          </p:cNvSpPr>
          <p:nvPr>
            <p:ph sz="quarter" idx="1"/>
          </p:nvPr>
        </p:nvSpPr>
        <p:spPr>
          <a:xfrm>
            <a:off x="928688" y="1428752"/>
            <a:ext cx="7772400" cy="4695825"/>
          </a:xfrm>
        </p:spPr>
        <p:txBody>
          <a:bodyPr/>
          <a:lstStyle/>
          <a:p>
            <a:pPr eaLnBrk="1" hangingPunct="1"/>
            <a:r>
              <a:rPr lang="en-US" sz="2400" b="1" dirty="0">
                <a:latin typeface="Calibri" charset="0"/>
                <a:ea typeface="ＭＳ Ｐゴシック" charset="0"/>
                <a:cs typeface="ＭＳ Ｐゴシック" charset="0"/>
              </a:rPr>
              <a:t>Capacitors </a:t>
            </a:r>
            <a:r>
              <a:rPr lang="en-US" sz="2400" dirty="0">
                <a:latin typeface="Calibri" charset="0"/>
                <a:ea typeface="ＭＳ Ｐゴシック" charset="0"/>
                <a:cs typeface="ＭＳ Ｐゴシック" charset="0"/>
              </a:rPr>
              <a:t>store up electricity while current is flowing into them, then release the energy when the incoming current is removed. </a:t>
            </a:r>
            <a:endParaRPr lang="en-US" sz="2400" dirty="0" smtClean="0">
              <a:latin typeface="Calibri" charset="0"/>
              <a:ea typeface="ＭＳ Ｐゴシック" charset="0"/>
              <a:cs typeface="ＭＳ Ｐゴシック" charset="0"/>
            </a:endParaRPr>
          </a:p>
          <a:p>
            <a:pPr eaLnBrk="1" hangingPunct="1"/>
            <a:endParaRPr lang="en-US" sz="2400" dirty="0">
              <a:latin typeface="Calibri" charset="0"/>
              <a:ea typeface="ＭＳ Ｐゴシック" charset="0"/>
              <a:cs typeface="ＭＳ Ｐゴシック" charset="0"/>
            </a:endParaRPr>
          </a:p>
          <a:p>
            <a:pPr eaLnBrk="1" hangingPunct="1"/>
            <a:r>
              <a:rPr lang="en-US" sz="2400" dirty="0" smtClean="0">
                <a:latin typeface="Calibri" charset="0"/>
                <a:ea typeface="ＭＳ Ｐゴシック" charset="0"/>
                <a:cs typeface="ＭＳ Ｐゴシック" charset="0"/>
              </a:rPr>
              <a:t>Polarized or not</a:t>
            </a:r>
            <a:r>
              <a:rPr lang="en-US" sz="2400" dirty="0">
                <a:latin typeface="Calibri" charset="0"/>
                <a:ea typeface="ＭＳ Ｐゴシック" charset="0"/>
                <a:cs typeface="ＭＳ Ｐゴシック" charset="0"/>
              </a:rPr>
              <a:t>. </a:t>
            </a:r>
            <a:endParaRPr lang="en-US" sz="2400" dirty="0" smtClean="0">
              <a:latin typeface="Calibri" charset="0"/>
              <a:ea typeface="ＭＳ Ｐゴシック" charset="0"/>
              <a:cs typeface="ＭＳ Ｐゴシック" charset="0"/>
            </a:endParaRPr>
          </a:p>
          <a:p>
            <a:pPr eaLnBrk="1" hangingPunct="1"/>
            <a:endParaRPr lang="en-US" sz="2400" dirty="0">
              <a:latin typeface="Calibri" charset="0"/>
              <a:ea typeface="ＭＳ Ｐゴシック" charset="0"/>
              <a:cs typeface="ＭＳ Ｐゴシック" charset="0"/>
            </a:endParaRPr>
          </a:p>
          <a:p>
            <a:pPr eaLnBrk="1" hangingPunct="1"/>
            <a:r>
              <a:rPr lang="en-US" sz="2400" dirty="0">
                <a:latin typeface="Calibri" charset="0"/>
                <a:ea typeface="ＭＳ Ｐゴシック" charset="0"/>
                <a:cs typeface="ＭＳ Ｐゴシック" charset="0"/>
              </a:rPr>
              <a:t>If a capacitor is polarized, it will be marked as such on the diagram.</a:t>
            </a:r>
          </a:p>
          <a:p>
            <a:pPr eaLnBrk="1" hangingPunct="1">
              <a:buFont typeface="Wingdings 2" charset="0"/>
              <a:buNone/>
            </a:pPr>
            <a:endParaRPr lang="en-US" dirty="0">
              <a:latin typeface="Calibri" charset="0"/>
              <a:ea typeface="ＭＳ Ｐゴシック" charset="0"/>
              <a:cs typeface="ＭＳ Ｐゴシック" charset="0"/>
            </a:endParaRPr>
          </a:p>
        </p:txBody>
      </p:sp>
      <p:sp>
        <p:nvSpPr>
          <p:cNvPr id="512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7AD1E-7064-EC48-8113-7C8075928BA7}" type="slidenum">
              <a:rPr lang="en-US" sz="1200">
                <a:solidFill>
                  <a:srgbClr val="898989"/>
                </a:solidFill>
                <a:latin typeface="Calibri" charset="0"/>
              </a:rPr>
              <a:pPr eaLnBrk="1" hangingPunct="1"/>
              <a:t>21</a:t>
            </a:fld>
            <a:endParaRPr lang="en-US" sz="1200">
              <a:solidFill>
                <a:srgbClr val="898989"/>
              </a:solidFill>
              <a:latin typeface="Calibri" charset="0"/>
            </a:endParaRPr>
          </a:p>
        </p:txBody>
      </p:sp>
      <p:pic>
        <p:nvPicPr>
          <p:cNvPr id="51205" name="Picture 7" descr="capacitor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4622801"/>
            <a:ext cx="25717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7"/>
            <a:ext cx="8229600" cy="639763"/>
          </a:xfrm>
        </p:spPr>
        <p:txBody>
          <a:bodyPr/>
          <a:lstStyle/>
          <a:p>
            <a:r>
              <a:rPr lang="en-US" dirty="0">
                <a:latin typeface="Calibri" charset="0"/>
                <a:ea typeface="ＭＳ Ｐゴシック" charset="0"/>
                <a:cs typeface="ＭＳ Ｐゴシック" charset="0"/>
              </a:rPr>
              <a:t>Agenda</a:t>
            </a:r>
          </a:p>
        </p:txBody>
      </p:sp>
      <p:sp>
        <p:nvSpPr>
          <p:cNvPr id="16387" name="Content Placeholder 2"/>
          <p:cNvSpPr>
            <a:spLocks noGrp="1"/>
          </p:cNvSpPr>
          <p:nvPr>
            <p:ph idx="1"/>
          </p:nvPr>
        </p:nvSpPr>
        <p:spPr>
          <a:xfrm>
            <a:off x="457200" y="1143001"/>
            <a:ext cx="8229600" cy="4983163"/>
          </a:xfrm>
        </p:spPr>
        <p:txBody>
          <a:bodyPr/>
          <a:lstStyle/>
          <a:p>
            <a:pPr marL="720725" indent="-720725">
              <a:buFont typeface="Wingdings" charset="2"/>
              <a:buChar char="ü"/>
            </a:pPr>
            <a:r>
              <a:rPr lang="en-US" sz="4400" strike="sngStrike" dirty="0" smtClean="0">
                <a:solidFill>
                  <a:schemeClr val="tx1">
                    <a:lumMod val="50000"/>
                    <a:lumOff val="50000"/>
                  </a:schemeClr>
                </a:solidFill>
                <a:latin typeface="Calibri" charset="0"/>
                <a:ea typeface="ＭＳ Ｐゴシック" charset="0"/>
                <a:cs typeface="ＭＳ Ｐゴシック" charset="0"/>
              </a:rPr>
              <a:t>Introductions</a:t>
            </a:r>
            <a:endParaRPr lang="en-US" sz="4400" strike="sngStrike" dirty="0">
              <a:solidFill>
                <a:schemeClr val="tx1">
                  <a:lumMod val="50000"/>
                  <a:lumOff val="50000"/>
                </a:schemeClr>
              </a:solidFill>
              <a:latin typeface="Calibri" charset="0"/>
              <a:ea typeface="ＭＳ Ｐゴシック" charset="0"/>
              <a:cs typeface="ＭＳ Ｐゴシック" charset="0"/>
            </a:endParaRPr>
          </a:p>
          <a:p>
            <a:pPr marL="720725" indent="-720725">
              <a:buFont typeface="Wingdings" charset="2"/>
              <a:buChar char="ü"/>
            </a:pPr>
            <a:r>
              <a:rPr lang="en-US" sz="4400" strike="sngStrike" dirty="0">
                <a:solidFill>
                  <a:schemeClr val="tx1">
                    <a:lumMod val="50000"/>
                    <a:lumOff val="50000"/>
                  </a:schemeClr>
                </a:solidFill>
                <a:latin typeface="Calibri" charset="0"/>
                <a:ea typeface="ＭＳ Ｐゴシック" charset="0"/>
                <a:cs typeface="ＭＳ Ｐゴシック" charset="0"/>
              </a:rPr>
              <a:t>Basic Electronics – review</a:t>
            </a:r>
          </a:p>
          <a:p>
            <a:pPr marL="720725" indent="-720725">
              <a:buFont typeface="Wingdings" charset="2"/>
              <a:buChar char="ü"/>
            </a:pPr>
            <a:r>
              <a:rPr lang="en-US" sz="4400" strike="sngStrike" dirty="0">
                <a:solidFill>
                  <a:schemeClr val="tx1">
                    <a:lumMod val="50000"/>
                    <a:lumOff val="50000"/>
                  </a:schemeClr>
                </a:solidFill>
                <a:latin typeface="Calibri" charset="0"/>
                <a:ea typeface="ＭＳ Ｐゴシック" charset="0"/>
                <a:cs typeface="ＭＳ Ｐゴシック" charset="0"/>
              </a:rPr>
              <a:t>Circuit components </a:t>
            </a:r>
          </a:p>
          <a:p>
            <a:pPr marL="720725" indent="-720725">
              <a:buFont typeface="Wingdings" charset="2"/>
              <a:buChar char="q"/>
            </a:pPr>
            <a:r>
              <a:rPr lang="en-US" sz="4400" dirty="0" smtClean="0">
                <a:latin typeface="Calibri" charset="0"/>
                <a:ea typeface="ＭＳ Ｐゴシック" charset="0"/>
                <a:cs typeface="ＭＳ Ｐゴシック" charset="0"/>
              </a:rPr>
              <a:t>Circuit relationships and rules</a:t>
            </a:r>
          </a:p>
          <a:p>
            <a:pPr marL="720725" indent="-720725">
              <a:buFont typeface="Wingdings" charset="2"/>
              <a:buChar char="q"/>
            </a:pPr>
            <a:r>
              <a:rPr lang="en-US" sz="4400" dirty="0" smtClean="0">
                <a:latin typeface="Calibri" charset="0"/>
                <a:ea typeface="ＭＳ Ｐゴシック" charset="0"/>
                <a:cs typeface="ＭＳ Ｐゴシック" charset="0"/>
              </a:rPr>
              <a:t>Building </a:t>
            </a:r>
            <a:r>
              <a:rPr lang="en-US" sz="4400" dirty="0">
                <a:latin typeface="Calibri" charset="0"/>
                <a:ea typeface="ＭＳ Ｐゴシック" charset="0"/>
                <a:cs typeface="ＭＳ Ｐゴシック" charset="0"/>
              </a:rPr>
              <a:t>circuits</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ED3674-6CD0-B64F-85FA-6FC85159082D}" type="slidenum">
              <a:rPr lang="en-US" sz="1200">
                <a:solidFill>
                  <a:srgbClr val="898989"/>
                </a:solidFill>
                <a:latin typeface="Calibri" charset="0"/>
              </a:rPr>
              <a:pPr eaLnBrk="1" hangingPunct="1"/>
              <a:t>22</a:t>
            </a:fld>
            <a:endParaRPr lang="en-US" sz="1200">
              <a:solidFill>
                <a:srgbClr val="898989"/>
              </a:solidFill>
              <a:latin typeface="Calibri" charset="0"/>
            </a:endParaRPr>
          </a:p>
        </p:txBody>
      </p:sp>
    </p:spTree>
    <p:extLst>
      <p:ext uri="{BB962C8B-B14F-4D97-AF65-F5344CB8AC3E}">
        <p14:creationId xmlns:p14="http://schemas.microsoft.com/office/powerpoint/2010/main" val="10934514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914400" y="274639"/>
            <a:ext cx="7772400" cy="796925"/>
          </a:xfrm>
        </p:spPr>
        <p:txBody>
          <a:bodyPr/>
          <a:lstStyle/>
          <a:p>
            <a:pPr eaLnBrk="1" hangingPunct="1"/>
            <a:r>
              <a:rPr lang="en-US" dirty="0">
                <a:latin typeface="Calibri" charset="0"/>
                <a:ea typeface="ＭＳ Ｐゴシック" charset="0"/>
                <a:cs typeface="ＭＳ Ｐゴシック" charset="0"/>
              </a:rPr>
              <a:t>Circuit Relationships</a:t>
            </a:r>
          </a:p>
        </p:txBody>
      </p:sp>
      <p:sp>
        <p:nvSpPr>
          <p:cNvPr id="53251" name="Content Placeholder 2"/>
          <p:cNvSpPr>
            <a:spLocks noGrp="1"/>
          </p:cNvSpPr>
          <p:nvPr>
            <p:ph sz="quarter" idx="1"/>
          </p:nvPr>
        </p:nvSpPr>
        <p:spPr>
          <a:xfrm>
            <a:off x="928688" y="1143002"/>
            <a:ext cx="7772400" cy="4981575"/>
          </a:xfrm>
        </p:spPr>
        <p:txBody>
          <a:bodyPr/>
          <a:lstStyle/>
          <a:p>
            <a:pPr eaLnBrk="1" hangingPunct="1">
              <a:lnSpc>
                <a:spcPct val="80000"/>
              </a:lnSpc>
            </a:pPr>
            <a:r>
              <a:rPr lang="en-US" sz="1900" dirty="0">
                <a:latin typeface="Calibri" charset="0"/>
                <a:ea typeface="ＭＳ Ｐゴシック" charset="0"/>
                <a:cs typeface="ＭＳ Ｐゴシック" charset="0"/>
              </a:rPr>
              <a:t>Voltage (V), Current (I), and Resistance are related (R) are all related, by the following formula:</a:t>
            </a:r>
            <a:br>
              <a:rPr lang="en-US" sz="1900" dirty="0">
                <a:latin typeface="Calibri" charset="0"/>
                <a:ea typeface="ＭＳ Ｐゴシック" charset="0"/>
                <a:cs typeface="ＭＳ Ｐゴシック" charset="0"/>
              </a:rPr>
            </a:br>
            <a:endParaRPr lang="en-US" sz="1900" dirty="0">
              <a:latin typeface="Calibri" charset="0"/>
              <a:ea typeface="ＭＳ Ｐゴシック" charset="0"/>
              <a:cs typeface="ＭＳ Ｐゴシック" charset="0"/>
            </a:endParaRPr>
          </a:p>
          <a:p>
            <a:pPr eaLnBrk="1" hangingPunct="1">
              <a:lnSpc>
                <a:spcPct val="80000"/>
              </a:lnSpc>
              <a:buFont typeface="Wingdings 2" charset="0"/>
              <a:buNone/>
            </a:pPr>
            <a:r>
              <a:rPr lang="en-US" sz="1900" b="1" dirty="0">
                <a:latin typeface="Calibri" charset="0"/>
                <a:ea typeface="ＭＳ Ｐゴシック" charset="0"/>
                <a:cs typeface="ＭＳ Ｐゴシック" charset="0"/>
              </a:rPr>
              <a:t>    Volts = Amps x Ohms</a:t>
            </a:r>
            <a:r>
              <a:rPr lang="en-US" sz="1900" dirty="0">
                <a:latin typeface="Calibri" charset="0"/>
                <a:ea typeface="ＭＳ Ｐゴシック" charset="0"/>
                <a:cs typeface="ＭＳ Ｐゴシック" charset="0"/>
              </a:rPr>
              <a:t>, or</a:t>
            </a:r>
          </a:p>
          <a:p>
            <a:pPr eaLnBrk="1" hangingPunct="1">
              <a:lnSpc>
                <a:spcPct val="80000"/>
              </a:lnSpc>
              <a:buFont typeface="Wingdings 2" charset="0"/>
              <a:buNone/>
            </a:pPr>
            <a:r>
              <a:rPr lang="en-US" sz="1900" b="1" dirty="0">
                <a:latin typeface="Calibri" charset="0"/>
                <a:ea typeface="ＭＳ Ｐゴシック" charset="0"/>
                <a:cs typeface="ＭＳ Ｐゴシック" charset="0"/>
              </a:rPr>
              <a:t>     V = I x R</a:t>
            </a:r>
            <a:br>
              <a:rPr lang="en-US" sz="1900" b="1" dirty="0">
                <a:latin typeface="Calibri" charset="0"/>
                <a:ea typeface="ＭＳ Ｐゴシック" charset="0"/>
                <a:cs typeface="ＭＳ Ｐゴシック" charset="0"/>
              </a:rPr>
            </a:br>
            <a:endParaRPr lang="en-US" sz="1900" b="1" dirty="0">
              <a:latin typeface="Calibri" charset="0"/>
              <a:ea typeface="ＭＳ Ｐゴシック" charset="0"/>
              <a:cs typeface="ＭＳ Ｐゴシック" charset="0"/>
            </a:endParaRPr>
          </a:p>
          <a:p>
            <a:pPr eaLnBrk="1" hangingPunct="1">
              <a:lnSpc>
                <a:spcPct val="80000"/>
              </a:lnSpc>
            </a:pPr>
            <a:r>
              <a:rPr lang="en-US" sz="1900" dirty="0">
                <a:latin typeface="Calibri" charset="0"/>
                <a:ea typeface="ＭＳ Ｐゴシック" charset="0"/>
                <a:cs typeface="ＭＳ Ｐゴシック" charset="0"/>
              </a:rPr>
              <a:t>This is </a:t>
            </a:r>
            <a:r>
              <a:rPr lang="en-US" sz="2400" b="1" dirty="0">
                <a:solidFill>
                  <a:srgbClr val="008000"/>
                </a:solidFill>
                <a:latin typeface="Calibri" charset="0"/>
                <a:ea typeface="ＭＳ Ｐゴシック" charset="0"/>
                <a:cs typeface="ＭＳ Ｐゴシック" charset="0"/>
              </a:rPr>
              <a:t>Ohm</a:t>
            </a:r>
            <a:r>
              <a:rPr lang="ja-JP" altLang="en-US" sz="2400" b="1" dirty="0">
                <a:solidFill>
                  <a:srgbClr val="008000"/>
                </a:solidFill>
                <a:latin typeface="Calibri" charset="0"/>
                <a:ea typeface="ＭＳ Ｐゴシック" charset="0"/>
                <a:cs typeface="ＭＳ Ｐゴシック" charset="0"/>
              </a:rPr>
              <a:t>’</a:t>
            </a:r>
            <a:r>
              <a:rPr lang="en-US" sz="2400" b="1" dirty="0">
                <a:solidFill>
                  <a:srgbClr val="008000"/>
                </a:solidFill>
                <a:latin typeface="Calibri" charset="0"/>
                <a:ea typeface="ＭＳ Ｐゴシック" charset="0"/>
                <a:cs typeface="ＭＳ Ｐゴシック" charset="0"/>
              </a:rPr>
              <a:t>s Law</a:t>
            </a:r>
            <a:r>
              <a:rPr lang="en-US" sz="1900" dirty="0">
                <a:latin typeface="Calibri" charset="0"/>
                <a:ea typeface="ＭＳ Ｐゴシック" charset="0"/>
                <a:cs typeface="ＭＳ Ｐゴシック" charset="0"/>
              </a:rPr>
              <a:t>.</a:t>
            </a:r>
            <a:br>
              <a:rPr lang="en-US" sz="1900" dirty="0">
                <a:latin typeface="Calibri" charset="0"/>
                <a:ea typeface="ＭＳ Ｐゴシック" charset="0"/>
                <a:cs typeface="ＭＳ Ｐゴシック" charset="0"/>
              </a:rPr>
            </a:br>
            <a:endParaRPr lang="en-US" sz="1900" dirty="0">
              <a:latin typeface="Calibri" charset="0"/>
              <a:ea typeface="ＭＳ Ｐゴシック" charset="0"/>
              <a:cs typeface="ＭＳ Ｐゴシック" charset="0"/>
            </a:endParaRPr>
          </a:p>
          <a:p>
            <a:pPr eaLnBrk="1" hangingPunct="1">
              <a:lnSpc>
                <a:spcPct val="80000"/>
              </a:lnSpc>
            </a:pPr>
            <a:r>
              <a:rPr lang="en-US" sz="1900" dirty="0">
                <a:latin typeface="Calibri" charset="0"/>
                <a:ea typeface="ＭＳ Ｐゴシック" charset="0"/>
                <a:cs typeface="ＭＳ Ｐゴシック" charset="0"/>
              </a:rPr>
              <a:t>What Ohm</a:t>
            </a:r>
            <a:r>
              <a:rPr lang="ja-JP" altLang="en-US" sz="1900" dirty="0">
                <a:latin typeface="Calibri" charset="0"/>
                <a:ea typeface="ＭＳ Ｐゴシック" charset="0"/>
                <a:cs typeface="ＭＳ Ｐゴシック" charset="0"/>
              </a:rPr>
              <a:t>’</a:t>
            </a:r>
            <a:r>
              <a:rPr lang="en-US" sz="1900" dirty="0">
                <a:latin typeface="Calibri" charset="0"/>
                <a:ea typeface="ＭＳ Ｐゴシック" charset="0"/>
                <a:cs typeface="ＭＳ Ｐゴシック" charset="0"/>
              </a:rPr>
              <a:t>s law means:  </a:t>
            </a:r>
            <a:r>
              <a:rPr lang="ja-JP" altLang="en-US" sz="1900" b="1" dirty="0">
                <a:latin typeface="Calibri" charset="0"/>
                <a:ea typeface="ＭＳ Ｐゴシック" charset="0"/>
                <a:cs typeface="ＭＳ Ｐゴシック" charset="0"/>
              </a:rPr>
              <a:t>“</a:t>
            </a:r>
            <a:r>
              <a:rPr lang="en-US" sz="1900" b="1" dirty="0">
                <a:latin typeface="Calibri" charset="0"/>
                <a:ea typeface="ＭＳ Ｐゴシック" charset="0"/>
                <a:cs typeface="ＭＳ Ｐゴシック" charset="0"/>
              </a:rPr>
              <a:t>the less resistance, the more current</a:t>
            </a:r>
            <a:r>
              <a:rPr lang="ja-JP" altLang="en-US" sz="1900" b="1" dirty="0">
                <a:latin typeface="Calibri" charset="0"/>
                <a:ea typeface="ＭＳ Ｐゴシック" charset="0"/>
                <a:cs typeface="ＭＳ Ｐゴシック" charset="0"/>
              </a:rPr>
              <a:t>”</a:t>
            </a:r>
            <a:r>
              <a:rPr lang="en-US" sz="1900" b="1" dirty="0">
                <a:latin typeface="Calibri" charset="0"/>
                <a:ea typeface="ＭＳ Ｐゴシック" charset="0"/>
                <a:cs typeface="ＭＳ Ｐゴシック" charset="0"/>
              </a:rPr>
              <a:t>.</a:t>
            </a:r>
            <a:br>
              <a:rPr lang="en-US" sz="1900" b="1" dirty="0">
                <a:latin typeface="Calibri" charset="0"/>
                <a:ea typeface="ＭＳ Ｐゴシック" charset="0"/>
                <a:cs typeface="ＭＳ Ｐゴシック" charset="0"/>
              </a:rPr>
            </a:br>
            <a:endParaRPr lang="en-US" sz="1900" dirty="0">
              <a:latin typeface="Calibri" charset="0"/>
              <a:ea typeface="ＭＳ Ｐゴシック" charset="0"/>
              <a:cs typeface="ＭＳ Ｐゴシック" charset="0"/>
            </a:endParaRPr>
          </a:p>
          <a:p>
            <a:pPr eaLnBrk="1" hangingPunct="1">
              <a:lnSpc>
                <a:spcPct val="80000"/>
              </a:lnSpc>
            </a:pPr>
            <a:r>
              <a:rPr lang="en-US" sz="1900" dirty="0">
                <a:latin typeface="Calibri" charset="0"/>
                <a:ea typeface="ＭＳ Ｐゴシック" charset="0"/>
                <a:cs typeface="ＭＳ Ｐゴシック" charset="0"/>
              </a:rPr>
              <a:t>What happens when the resistance is zero (no resistance)? </a:t>
            </a:r>
            <a:endParaRPr lang="en-US" sz="1900" dirty="0" smtClean="0">
              <a:latin typeface="Calibri" charset="0"/>
              <a:ea typeface="ＭＳ Ｐゴシック" charset="0"/>
              <a:cs typeface="ＭＳ Ｐゴシック" charset="0"/>
            </a:endParaRPr>
          </a:p>
          <a:p>
            <a:pPr lvl="1" eaLnBrk="1" hangingPunct="1">
              <a:lnSpc>
                <a:spcPct val="80000"/>
              </a:lnSpc>
            </a:pPr>
            <a:r>
              <a:rPr lang="en-US" sz="1500" dirty="0" smtClean="0">
                <a:latin typeface="Calibri" charset="0"/>
                <a:ea typeface="ＭＳ Ｐゴシック" charset="0"/>
                <a:cs typeface="ＭＳ Ｐゴシック" charset="0"/>
                <a:sym typeface="Wingdings" charset="0"/>
              </a:rPr>
              <a:t></a:t>
            </a:r>
            <a:r>
              <a:rPr lang="en-US" sz="1500" dirty="0" smtClean="0">
                <a:latin typeface="Calibri" charset="0"/>
                <a:ea typeface="ＭＳ Ｐゴシック" charset="0"/>
                <a:cs typeface="ＭＳ Ｐゴシック" charset="0"/>
              </a:rPr>
              <a:t> </a:t>
            </a:r>
            <a:r>
              <a:rPr lang="en-US" sz="1500" dirty="0">
                <a:latin typeface="Calibri" charset="0"/>
                <a:ea typeface="ＭＳ Ｐゴシック" charset="0"/>
                <a:cs typeface="ＭＳ Ｐゴシック" charset="0"/>
              </a:rPr>
              <a:t>infinite current </a:t>
            </a:r>
            <a:br>
              <a:rPr lang="en-US" sz="1500" dirty="0">
                <a:latin typeface="Calibri" charset="0"/>
                <a:ea typeface="ＭＳ Ｐゴシック" charset="0"/>
                <a:cs typeface="ＭＳ Ｐゴシック" charset="0"/>
              </a:rPr>
            </a:br>
            <a:endParaRPr lang="en-US" sz="1500" dirty="0">
              <a:latin typeface="Calibri" charset="0"/>
              <a:ea typeface="ＭＳ Ｐゴシック" charset="0"/>
              <a:cs typeface="ＭＳ Ｐゴシック" charset="0"/>
            </a:endParaRPr>
          </a:p>
          <a:p>
            <a:pPr eaLnBrk="1" hangingPunct="1">
              <a:lnSpc>
                <a:spcPct val="80000"/>
              </a:lnSpc>
            </a:pPr>
            <a:r>
              <a:rPr lang="en-US" sz="1900" dirty="0">
                <a:latin typeface="Calibri" charset="0"/>
                <a:ea typeface="ＭＳ Ｐゴシック" charset="0"/>
                <a:cs typeface="ＭＳ Ｐゴシック" charset="0"/>
              </a:rPr>
              <a:t>If you connect a wire directly from plus to ground with no </a:t>
            </a:r>
            <a:r>
              <a:rPr lang="en-US" sz="1900" dirty="0" smtClean="0">
                <a:latin typeface="Calibri" charset="0"/>
                <a:ea typeface="ＭＳ Ｐゴシック" charset="0"/>
                <a:cs typeface="ＭＳ Ｐゴシック" charset="0"/>
              </a:rPr>
              <a:t>resistance</a:t>
            </a:r>
          </a:p>
          <a:p>
            <a:pPr eaLnBrk="1" hangingPunct="1">
              <a:lnSpc>
                <a:spcPct val="80000"/>
              </a:lnSpc>
            </a:pPr>
            <a:r>
              <a:rPr lang="en-US" sz="1900" dirty="0" smtClean="0">
                <a:latin typeface="Calibri" charset="0"/>
                <a:ea typeface="ＭＳ Ｐゴシック" charset="0"/>
                <a:cs typeface="ＭＳ Ｐゴシック" charset="0"/>
              </a:rPr>
              <a:t> 	you </a:t>
            </a:r>
            <a:r>
              <a:rPr lang="en-US" sz="1900" dirty="0">
                <a:latin typeface="Calibri" charset="0"/>
                <a:ea typeface="ＭＳ Ｐゴシック" charset="0"/>
                <a:cs typeface="ＭＳ Ｐゴシック" charset="0"/>
              </a:rPr>
              <a:t>create a </a:t>
            </a:r>
            <a:r>
              <a:rPr lang="en-US" sz="1900" i="1" dirty="0">
                <a:latin typeface="Calibri" charset="0"/>
                <a:ea typeface="ＭＳ Ｐゴシック" charset="0"/>
                <a:cs typeface="ＭＳ Ｐゴシック" charset="0"/>
              </a:rPr>
              <a:t>short circuit</a:t>
            </a:r>
            <a:r>
              <a:rPr lang="en-US" sz="1900" dirty="0">
                <a:latin typeface="Calibri" charset="0"/>
                <a:ea typeface="ＭＳ Ｐゴシック" charset="0"/>
                <a:cs typeface="ＭＳ Ｐゴシック" charset="0"/>
              </a:rPr>
              <a:t>. </a:t>
            </a:r>
            <a:r>
              <a:rPr lang="en-US" sz="1900" dirty="0">
                <a:solidFill>
                  <a:srgbClr val="FF0000"/>
                </a:solidFill>
                <a:latin typeface="Calibri" charset="0"/>
                <a:ea typeface="ＭＳ Ｐゴシック" charset="0"/>
                <a:cs typeface="ＭＳ Ｐゴシック" charset="0"/>
              </a:rPr>
              <a:t>Try not to do this!</a:t>
            </a:r>
            <a:r>
              <a:rPr lang="en-US" sz="1900" dirty="0">
                <a:latin typeface="Calibri" charset="0"/>
                <a:ea typeface="ＭＳ Ｐゴシック" charset="0"/>
                <a:cs typeface="ＭＳ Ｐゴシック" charset="0"/>
              </a:rPr>
              <a:t/>
            </a:r>
            <a:br>
              <a:rPr lang="en-US" sz="1900" dirty="0">
                <a:latin typeface="Calibri" charset="0"/>
                <a:ea typeface="ＭＳ Ｐゴシック" charset="0"/>
                <a:cs typeface="ＭＳ Ｐゴシック" charset="0"/>
              </a:rPr>
            </a:br>
            <a:r>
              <a:rPr lang="en-US" sz="1900" dirty="0" smtClean="0">
                <a:latin typeface="Calibri" charset="0"/>
                <a:ea typeface="ＭＳ Ｐゴシック" charset="0"/>
                <a:cs typeface="ＭＳ Ｐゴシック" charset="0"/>
              </a:rPr>
              <a:t>	(</a:t>
            </a:r>
            <a:r>
              <a:rPr lang="en-US" sz="1900" dirty="0">
                <a:latin typeface="Calibri" charset="0"/>
                <a:ea typeface="ＭＳ Ｐゴシック" charset="0"/>
                <a:cs typeface="ＭＳ Ｐゴシック" charset="0"/>
              </a:rPr>
              <a:t>Ground has always 0 volts).</a:t>
            </a:r>
            <a:br>
              <a:rPr lang="en-US" sz="1900" dirty="0">
                <a:latin typeface="Calibri" charset="0"/>
                <a:ea typeface="ＭＳ Ｐゴシック" charset="0"/>
                <a:cs typeface="ＭＳ Ｐゴシック" charset="0"/>
              </a:rPr>
            </a:br>
            <a:endParaRPr lang="en-US" sz="1900" dirty="0">
              <a:latin typeface="Calibri" charset="0"/>
              <a:ea typeface="ＭＳ Ｐゴシック" charset="0"/>
              <a:cs typeface="ＭＳ Ｐゴシック" charset="0"/>
            </a:endParaRPr>
          </a:p>
          <a:p>
            <a:pPr eaLnBrk="1" hangingPunct="1">
              <a:lnSpc>
                <a:spcPct val="80000"/>
              </a:lnSpc>
              <a:buFont typeface="Arial" charset="0"/>
              <a:buNone/>
            </a:pPr>
            <a:r>
              <a:rPr lang="en-US" sz="1900" dirty="0">
                <a:latin typeface="Calibri" charset="0"/>
                <a:ea typeface="ＭＳ Ｐゴシック" charset="0"/>
                <a:cs typeface="ＭＳ Ｐゴシック" charset="0"/>
              </a:rPr>
              <a:t/>
            </a:r>
            <a:br>
              <a:rPr lang="en-US" sz="1900" dirty="0">
                <a:latin typeface="Calibri" charset="0"/>
                <a:ea typeface="ＭＳ Ｐゴシック" charset="0"/>
                <a:cs typeface="ＭＳ Ｐゴシック" charset="0"/>
              </a:rPr>
            </a:br>
            <a:endParaRPr lang="en-US" sz="1900" b="1" dirty="0">
              <a:latin typeface="Calibri" charset="0"/>
              <a:ea typeface="ＭＳ Ｐゴシック" charset="0"/>
              <a:cs typeface="ＭＳ Ｐゴシック" charset="0"/>
            </a:endParaRPr>
          </a:p>
          <a:p>
            <a:pPr eaLnBrk="1" hangingPunct="1">
              <a:lnSpc>
                <a:spcPct val="80000"/>
              </a:lnSpc>
              <a:buFont typeface="Wingdings 2" charset="0"/>
              <a:buNone/>
            </a:pPr>
            <a:endParaRPr lang="en-US" sz="1800" dirty="0">
              <a:latin typeface="Calibri" charset="0"/>
              <a:ea typeface="ＭＳ Ｐゴシック" charset="0"/>
              <a:cs typeface="ＭＳ Ｐゴシック" charset="0"/>
            </a:endParaRPr>
          </a:p>
          <a:p>
            <a:pPr eaLnBrk="1" hangingPunct="1">
              <a:lnSpc>
                <a:spcPct val="80000"/>
              </a:lnSpc>
            </a:pPr>
            <a:endParaRPr lang="en-US" sz="1800" dirty="0">
              <a:latin typeface="Calibri" charset="0"/>
              <a:ea typeface="ＭＳ Ｐゴシック" charset="0"/>
              <a:cs typeface="ＭＳ Ｐゴシック" charset="0"/>
            </a:endParaRPr>
          </a:p>
        </p:txBody>
      </p:sp>
      <p:sp>
        <p:nvSpPr>
          <p:cNvPr id="532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065D5A-7760-2543-BA54-800295E5736D}" type="slidenum">
              <a:rPr lang="en-US" sz="1200">
                <a:solidFill>
                  <a:srgbClr val="898989"/>
                </a:solidFill>
                <a:latin typeface="Calibri" charset="0"/>
              </a:rPr>
              <a:pPr eaLnBrk="1" hangingPunct="1"/>
              <a:t>23</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ea typeface="ＭＳ Ｐゴシック" charset="0"/>
                <a:cs typeface="ＭＳ Ｐゴシック" charset="0"/>
              </a:rPr>
              <a:t>Circuit </a:t>
            </a:r>
            <a:r>
              <a:rPr lang="en-US" dirty="0" smtClean="0">
                <a:latin typeface="Calibri" charset="0"/>
                <a:ea typeface="ＭＳ Ｐゴシック" charset="0"/>
                <a:cs typeface="ＭＳ Ｐゴシック" charset="0"/>
              </a:rPr>
              <a:t>Relationships (Cont.)</a:t>
            </a:r>
            <a:endParaRPr lang="en-US" dirty="0"/>
          </a:p>
        </p:txBody>
      </p:sp>
      <p:sp>
        <p:nvSpPr>
          <p:cNvPr id="55298" name="Content Placeholder 2"/>
          <p:cNvSpPr>
            <a:spLocks noGrp="1"/>
          </p:cNvSpPr>
          <p:nvPr>
            <p:ph idx="1"/>
          </p:nvPr>
        </p:nvSpPr>
        <p:spPr/>
        <p:txBody>
          <a:bodyPr/>
          <a:lstStyle/>
          <a:p>
            <a:pPr eaLnBrk="1" hangingPunct="1"/>
            <a:r>
              <a:rPr lang="en-US" dirty="0">
                <a:latin typeface="Calibri" charset="0"/>
                <a:ea typeface="ＭＳ Ｐゴシック" charset="0"/>
                <a:cs typeface="ＭＳ Ｐゴシック" charset="0"/>
              </a:rPr>
              <a:t>Electrical current flows from places of higher potential energy to places of lower potential energy (i.e. from positive to negative).</a:t>
            </a:r>
          </a:p>
          <a:p>
            <a:pPr eaLnBrk="1" hangingPunct="1">
              <a:buFont typeface="Wingdings 2" charset="0"/>
              <a:buNone/>
            </a:pPr>
            <a:r>
              <a:rPr lang="en-US" dirty="0">
                <a:latin typeface="Calibri" charset="0"/>
                <a:ea typeface="ＭＳ Ｐゴシック" charset="0"/>
                <a:cs typeface="ＭＳ Ｐゴシック" charset="0"/>
              </a:rPr>
              <a:t>   </a:t>
            </a:r>
          </a:p>
          <a:p>
            <a:pPr eaLnBrk="1" hangingPunct="1"/>
            <a:endParaRPr lang="en-US" dirty="0">
              <a:latin typeface="Calibri" charset="0"/>
              <a:ea typeface="ＭＳ Ｐゴシック" charset="0"/>
              <a:cs typeface="ＭＳ Ｐゴシック" charset="0"/>
            </a:endParaRPr>
          </a:p>
        </p:txBody>
      </p:sp>
      <p:sp>
        <p:nvSpPr>
          <p:cNvPr id="5529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C457E2-3F94-8E43-8116-5684A6911958}" type="slidenum">
              <a:rPr lang="en-US" sz="1200">
                <a:solidFill>
                  <a:srgbClr val="898989"/>
                </a:solidFill>
                <a:latin typeface="Calibri" charset="0"/>
              </a:rPr>
              <a:pPr eaLnBrk="1" hangingPunct="1"/>
              <a:t>24</a:t>
            </a:fld>
            <a:endParaRPr lang="en-US" sz="1200">
              <a:solidFill>
                <a:srgbClr val="898989"/>
              </a:solidFill>
              <a:latin typeface="Calibri" charset="0"/>
            </a:endParaRPr>
          </a:p>
        </p:txBody>
      </p:sp>
      <p:pic>
        <p:nvPicPr>
          <p:cNvPr id="55300" name="Picture 6" descr="flo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429000"/>
            <a:ext cx="397351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ea typeface="ＭＳ Ｐゴシック" charset="0"/>
                <a:cs typeface="ＭＳ Ｐゴシック" charset="0"/>
              </a:rPr>
              <a:t>Circuit Relationships (Cont.)</a:t>
            </a:r>
            <a:endParaRPr lang="en-US" dirty="0"/>
          </a:p>
        </p:txBody>
      </p:sp>
      <p:sp>
        <p:nvSpPr>
          <p:cNvPr id="57346" name="Content Placeholder 2"/>
          <p:cNvSpPr>
            <a:spLocks noGrp="1"/>
          </p:cNvSpPr>
          <p:nvPr>
            <p:ph idx="1"/>
          </p:nvPr>
        </p:nvSpPr>
        <p:spPr/>
        <p:txBody>
          <a:bodyPr/>
          <a:lstStyle/>
          <a:p>
            <a:pPr eaLnBrk="1" hangingPunct="1">
              <a:lnSpc>
                <a:spcPct val="90000"/>
              </a:lnSpc>
            </a:pPr>
            <a:r>
              <a:rPr lang="en-US" b="1" dirty="0">
                <a:latin typeface="Calibri" charset="0"/>
                <a:ea typeface="ＭＳ Ｐゴシック" charset="0"/>
                <a:cs typeface="ＭＳ Ｐゴシック" charset="0"/>
              </a:rPr>
              <a:t>Ground</a:t>
            </a:r>
            <a:r>
              <a:rPr lang="en-US" dirty="0">
                <a:latin typeface="Calibri" charset="0"/>
                <a:ea typeface="ＭＳ Ｐゴシック" charset="0"/>
                <a:cs typeface="ＭＳ Ｐゴシック" charset="0"/>
              </a:rPr>
              <a:t> is the place in a circuit with where the potential energy of the electrons is zero. </a:t>
            </a:r>
          </a:p>
          <a:p>
            <a:pPr eaLnBrk="1" hangingPunct="1">
              <a:lnSpc>
                <a:spcPct val="90000"/>
              </a:lnSpc>
            </a:pPr>
            <a:endParaRPr lang="en-US" dirty="0">
              <a:latin typeface="Calibri" charset="0"/>
              <a:ea typeface="ＭＳ Ｐゴシック" charset="0"/>
              <a:cs typeface="ＭＳ Ｐゴシック" charset="0"/>
            </a:endParaRPr>
          </a:p>
          <a:p>
            <a:pPr eaLnBrk="1" hangingPunct="1">
              <a:lnSpc>
                <a:spcPct val="90000"/>
              </a:lnSpc>
            </a:pPr>
            <a:r>
              <a:rPr lang="en-US" dirty="0">
                <a:latin typeface="Calibri" charset="0"/>
                <a:ea typeface="ＭＳ Ｐゴシック" charset="0"/>
                <a:cs typeface="ＭＳ Ｐゴシック" charset="0"/>
              </a:rPr>
              <a:t>Sometimes this point is connected to the actual ground, either through a grounded electrical circuit, water pipe, or some other method. </a:t>
            </a:r>
          </a:p>
          <a:p>
            <a:pPr eaLnBrk="1" hangingPunct="1">
              <a:lnSpc>
                <a:spcPct val="90000"/>
              </a:lnSpc>
            </a:pPr>
            <a:endParaRPr lang="en-US" dirty="0">
              <a:latin typeface="Calibri" charset="0"/>
              <a:ea typeface="ＭＳ Ｐゴシック" charset="0"/>
              <a:cs typeface="ＭＳ Ｐゴシック" charset="0"/>
            </a:endParaRPr>
          </a:p>
          <a:p>
            <a:pPr eaLnBrk="1" hangingPunct="1">
              <a:lnSpc>
                <a:spcPct val="90000"/>
              </a:lnSpc>
            </a:pPr>
            <a:r>
              <a:rPr lang="en-US" dirty="0">
                <a:latin typeface="Calibri" charset="0"/>
                <a:ea typeface="ＭＳ Ｐゴシック" charset="0"/>
                <a:cs typeface="ＭＳ Ｐゴシック" charset="0"/>
              </a:rPr>
              <a:t>Basically, any </a:t>
            </a:r>
            <a:r>
              <a:rPr lang="en-US" dirty="0">
                <a:solidFill>
                  <a:srgbClr val="008000"/>
                </a:solidFill>
                <a:latin typeface="Calibri" charset="0"/>
                <a:ea typeface="ＭＳ Ｐゴシック" charset="0"/>
                <a:cs typeface="ＭＳ Ｐゴシック" charset="0"/>
              </a:rPr>
              <a:t>conductor</a:t>
            </a:r>
            <a:r>
              <a:rPr lang="en-US" dirty="0">
                <a:latin typeface="Calibri" charset="0"/>
                <a:ea typeface="ＭＳ Ｐゴシック" charset="0"/>
                <a:cs typeface="ＭＳ Ｐゴシック" charset="0"/>
              </a:rPr>
              <a:t> that goes to the earth will do.</a:t>
            </a:r>
          </a:p>
          <a:p>
            <a:pPr eaLnBrk="1" hangingPunct="1">
              <a:lnSpc>
                <a:spcPct val="90000"/>
              </a:lnSpc>
            </a:pPr>
            <a:endParaRPr lang="en-US" dirty="0">
              <a:latin typeface="Calibri" charset="0"/>
              <a:ea typeface="ＭＳ Ｐゴシック" charset="0"/>
              <a:cs typeface="ＭＳ Ｐゴシック" charset="0"/>
            </a:endParaRPr>
          </a:p>
        </p:txBody>
      </p:sp>
      <p:sp>
        <p:nvSpPr>
          <p:cNvPr id="5734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12424B-8080-464D-A5E9-836BBBE0F0FF}" type="slidenum">
              <a:rPr lang="en-US" sz="1200">
                <a:solidFill>
                  <a:srgbClr val="898989"/>
                </a:solidFill>
                <a:latin typeface="Calibri" charset="0"/>
              </a:rPr>
              <a:pPr eaLnBrk="1" hangingPunct="1"/>
              <a:t>25</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Important Rules</a:t>
            </a:r>
          </a:p>
        </p:txBody>
      </p:sp>
      <p:sp>
        <p:nvSpPr>
          <p:cNvPr id="59395" name="Content Placeholder 2"/>
          <p:cNvSpPr>
            <a:spLocks noGrp="1"/>
          </p:cNvSpPr>
          <p:nvPr>
            <p:ph sz="quarter" idx="1"/>
          </p:nvPr>
        </p:nvSpPr>
        <p:spPr>
          <a:xfrm>
            <a:off x="928688" y="1428752"/>
            <a:ext cx="7772400" cy="4695825"/>
          </a:xfrm>
        </p:spPr>
        <p:txBody>
          <a:bodyPr/>
          <a:lstStyle/>
          <a:p>
            <a:pPr eaLnBrk="1" hangingPunct="1"/>
            <a:r>
              <a:rPr lang="en-US" sz="2400" b="1" dirty="0">
                <a:latin typeface="Calibri" charset="0"/>
                <a:ea typeface="ＭＳ Ｐゴシック" charset="0"/>
                <a:cs typeface="ＭＳ Ｐゴシック" charset="0"/>
              </a:rPr>
              <a:t>Current follows the path of least resistance to the ground.</a:t>
            </a:r>
            <a:r>
              <a:rPr lang="en-US" sz="2400" dirty="0">
                <a:latin typeface="Calibri" charset="0"/>
                <a:ea typeface="ＭＳ Ｐゴシック" charset="0"/>
                <a:cs typeface="ＭＳ Ｐゴシック" charset="0"/>
              </a:rPr>
              <a:t> So if it has a choice of two paths in a circuit, and one has less resistance, that's the path it'll take.</a:t>
            </a:r>
            <a:br>
              <a:rPr lang="en-US" sz="2400" dirty="0">
                <a:latin typeface="Calibri" charset="0"/>
                <a:ea typeface="ＭＳ Ｐゴシック" charset="0"/>
                <a:cs typeface="ＭＳ Ｐゴシック" charset="0"/>
              </a:rPr>
            </a:br>
            <a:endParaRPr lang="en-US" sz="2400" dirty="0">
              <a:latin typeface="Calibri" charset="0"/>
              <a:ea typeface="ＭＳ Ｐゴシック" charset="0"/>
              <a:cs typeface="ＭＳ Ｐゴシック" charset="0"/>
            </a:endParaRPr>
          </a:p>
          <a:p>
            <a:pPr eaLnBrk="1" hangingPunct="1"/>
            <a:r>
              <a:rPr lang="en-US" sz="2400" b="1" dirty="0">
                <a:latin typeface="Calibri" charset="0"/>
                <a:ea typeface="ＭＳ Ｐゴシック" charset="0"/>
                <a:cs typeface="ＭＳ Ｐゴシック" charset="0"/>
              </a:rPr>
              <a:t>In any given circuit, the total voltage around the path of the circuit is zero</a:t>
            </a:r>
            <a:r>
              <a:rPr lang="en-US" sz="2400" dirty="0">
                <a:latin typeface="Calibri" charset="0"/>
                <a:ea typeface="ＭＳ Ｐゴシック" charset="0"/>
                <a:cs typeface="ＭＳ Ｐゴシック" charset="0"/>
              </a:rPr>
              <a:t>. Each component that offers a resistance lowers the voltage, and by the time we reach the end of the circuit loop, there will be no voltage left.</a:t>
            </a:r>
            <a:br>
              <a:rPr lang="en-US" sz="2400" dirty="0">
                <a:latin typeface="Calibri" charset="0"/>
                <a:ea typeface="ＭＳ Ｐゴシック" charset="0"/>
                <a:cs typeface="ＭＳ Ｐゴシック" charset="0"/>
              </a:rPr>
            </a:br>
            <a:endParaRPr lang="en-US" sz="2400" dirty="0">
              <a:latin typeface="Calibri" charset="0"/>
              <a:ea typeface="ＭＳ Ｐゴシック" charset="0"/>
              <a:cs typeface="ＭＳ Ｐゴシック" charset="0"/>
            </a:endParaRPr>
          </a:p>
          <a:p>
            <a:pPr eaLnBrk="1" hangingPunct="1"/>
            <a:r>
              <a:rPr lang="en-US" sz="2400" b="1" dirty="0">
                <a:latin typeface="Calibri" charset="0"/>
                <a:ea typeface="ＭＳ Ｐゴシック" charset="0"/>
                <a:cs typeface="ＭＳ Ｐゴシック" charset="0"/>
              </a:rPr>
              <a:t>The amount of current going into any point in a circuit is the same as the amount coming out of that point.</a:t>
            </a:r>
            <a:endParaRPr lang="en-US" sz="2400" dirty="0">
              <a:latin typeface="Calibri" charset="0"/>
              <a:ea typeface="ＭＳ Ｐゴシック" charset="0"/>
              <a:cs typeface="ＭＳ Ｐゴシック" charset="0"/>
            </a:endParaRPr>
          </a:p>
          <a:p>
            <a:pPr eaLnBrk="1" hangingPunct="1"/>
            <a:endParaRPr lang="en-US" dirty="0">
              <a:latin typeface="Calibri" charset="0"/>
              <a:ea typeface="ＭＳ Ｐゴシック" charset="0"/>
              <a:cs typeface="ＭＳ Ｐゴシック" charset="0"/>
            </a:endParaRPr>
          </a:p>
        </p:txBody>
      </p:sp>
      <p:sp>
        <p:nvSpPr>
          <p:cNvPr id="593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4DD3C3-9F67-2941-B308-95BAE72EEA17}" type="slidenum">
              <a:rPr lang="en-US" sz="1200">
                <a:solidFill>
                  <a:srgbClr val="898989"/>
                </a:solidFill>
                <a:latin typeface="Calibri" charset="0"/>
              </a:rPr>
              <a:pPr eaLnBrk="1" hangingPunct="1"/>
              <a:t>26</a:t>
            </a:fld>
            <a:endParaRPr lang="en-US" sz="1200">
              <a:solidFill>
                <a:srgbClr val="898989"/>
              </a:solidFill>
              <a:latin typeface="Calibri"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7"/>
            <a:ext cx="8229600" cy="639763"/>
          </a:xfrm>
        </p:spPr>
        <p:txBody>
          <a:bodyPr/>
          <a:lstStyle/>
          <a:p>
            <a:r>
              <a:rPr lang="en-US" dirty="0">
                <a:latin typeface="Calibri" charset="0"/>
                <a:ea typeface="ＭＳ Ｐゴシック" charset="0"/>
                <a:cs typeface="ＭＳ Ｐゴシック" charset="0"/>
              </a:rPr>
              <a:t>Agenda</a:t>
            </a:r>
          </a:p>
        </p:txBody>
      </p:sp>
      <p:sp>
        <p:nvSpPr>
          <p:cNvPr id="16387" name="Content Placeholder 2"/>
          <p:cNvSpPr>
            <a:spLocks noGrp="1"/>
          </p:cNvSpPr>
          <p:nvPr>
            <p:ph idx="1"/>
          </p:nvPr>
        </p:nvSpPr>
        <p:spPr>
          <a:xfrm>
            <a:off x="457200" y="1143001"/>
            <a:ext cx="8229600" cy="4983163"/>
          </a:xfrm>
        </p:spPr>
        <p:txBody>
          <a:bodyPr/>
          <a:lstStyle/>
          <a:p>
            <a:pPr marL="720725" indent="-720725">
              <a:buFont typeface="Wingdings" charset="2"/>
              <a:buChar char="ü"/>
            </a:pPr>
            <a:r>
              <a:rPr lang="en-US" sz="4400" strike="sngStrike" dirty="0" smtClean="0">
                <a:solidFill>
                  <a:schemeClr val="tx1">
                    <a:lumMod val="50000"/>
                    <a:lumOff val="50000"/>
                  </a:schemeClr>
                </a:solidFill>
                <a:latin typeface="Calibri" charset="0"/>
                <a:ea typeface="ＭＳ Ｐゴシック" charset="0"/>
                <a:cs typeface="ＭＳ Ｐゴシック" charset="0"/>
              </a:rPr>
              <a:t>Introductions</a:t>
            </a:r>
            <a:endParaRPr lang="en-US" sz="4400" strike="sngStrike" dirty="0">
              <a:solidFill>
                <a:schemeClr val="tx1">
                  <a:lumMod val="50000"/>
                  <a:lumOff val="50000"/>
                </a:schemeClr>
              </a:solidFill>
              <a:latin typeface="Calibri" charset="0"/>
              <a:ea typeface="ＭＳ Ｐゴシック" charset="0"/>
              <a:cs typeface="ＭＳ Ｐゴシック" charset="0"/>
            </a:endParaRPr>
          </a:p>
          <a:p>
            <a:pPr marL="720725" indent="-720725">
              <a:buFont typeface="Wingdings" charset="2"/>
              <a:buChar char="ü"/>
            </a:pPr>
            <a:r>
              <a:rPr lang="en-US" sz="4400" strike="sngStrike" dirty="0">
                <a:solidFill>
                  <a:schemeClr val="tx1">
                    <a:lumMod val="50000"/>
                    <a:lumOff val="50000"/>
                  </a:schemeClr>
                </a:solidFill>
                <a:latin typeface="Calibri" charset="0"/>
                <a:ea typeface="ＭＳ Ｐゴシック" charset="0"/>
                <a:cs typeface="ＭＳ Ｐゴシック" charset="0"/>
              </a:rPr>
              <a:t>Basic Electronics – review</a:t>
            </a:r>
          </a:p>
          <a:p>
            <a:pPr marL="720725" indent="-720725">
              <a:buFont typeface="Wingdings" charset="2"/>
              <a:buChar char="ü"/>
            </a:pPr>
            <a:r>
              <a:rPr lang="en-US" sz="4400" strike="sngStrike" dirty="0">
                <a:solidFill>
                  <a:schemeClr val="tx1">
                    <a:lumMod val="50000"/>
                    <a:lumOff val="50000"/>
                  </a:schemeClr>
                </a:solidFill>
                <a:latin typeface="Calibri" charset="0"/>
                <a:ea typeface="ＭＳ Ｐゴシック" charset="0"/>
                <a:cs typeface="ＭＳ Ｐゴシック" charset="0"/>
              </a:rPr>
              <a:t>Circuit components </a:t>
            </a:r>
          </a:p>
          <a:p>
            <a:pPr marL="717550" indent="-717550">
              <a:buFont typeface="Wingdings" charset="2"/>
              <a:buChar char="ü"/>
            </a:pPr>
            <a:r>
              <a:rPr lang="en-US" sz="4400" strike="sngStrike" dirty="0">
                <a:solidFill>
                  <a:schemeClr val="tx1">
                    <a:lumMod val="50000"/>
                    <a:lumOff val="50000"/>
                  </a:schemeClr>
                </a:solidFill>
                <a:latin typeface="Calibri" charset="0"/>
                <a:ea typeface="ＭＳ Ｐゴシック" charset="0"/>
                <a:cs typeface="ＭＳ Ｐゴシック" charset="0"/>
              </a:rPr>
              <a:t>Circuit relationships and rules</a:t>
            </a:r>
          </a:p>
          <a:p>
            <a:pPr marL="720725" indent="-720725">
              <a:buFont typeface="Wingdings" charset="2"/>
              <a:buChar char="q"/>
            </a:pPr>
            <a:r>
              <a:rPr lang="en-US" sz="4400" dirty="0" smtClean="0">
                <a:latin typeface="Calibri" charset="0"/>
                <a:ea typeface="ＭＳ Ｐゴシック" charset="0"/>
                <a:cs typeface="ＭＳ Ｐゴシック" charset="0"/>
              </a:rPr>
              <a:t>Building </a:t>
            </a:r>
            <a:r>
              <a:rPr lang="en-US" sz="4400" dirty="0">
                <a:latin typeface="Calibri" charset="0"/>
                <a:ea typeface="ＭＳ Ｐゴシック" charset="0"/>
                <a:cs typeface="ＭＳ Ｐゴシック" charset="0"/>
              </a:rPr>
              <a:t>circuits</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ED3674-6CD0-B64F-85FA-6FC85159082D}" type="slidenum">
              <a:rPr lang="en-US" sz="1200">
                <a:solidFill>
                  <a:srgbClr val="898989"/>
                </a:solidFill>
                <a:latin typeface="Calibri" charset="0"/>
              </a:rPr>
              <a:pPr eaLnBrk="1" hangingPunct="1"/>
              <a:t>27</a:t>
            </a:fld>
            <a:endParaRPr lang="en-US" sz="1200">
              <a:solidFill>
                <a:srgbClr val="898989"/>
              </a:solidFill>
              <a:latin typeface="Calibri" charset="0"/>
            </a:endParaRPr>
          </a:p>
        </p:txBody>
      </p:sp>
    </p:spTree>
    <p:extLst>
      <p:ext uri="{BB962C8B-B14F-4D97-AF65-F5344CB8AC3E}">
        <p14:creationId xmlns:p14="http://schemas.microsoft.com/office/powerpoint/2010/main" val="1949673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What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next: buiding circuits</a:t>
            </a:r>
          </a:p>
        </p:txBody>
      </p:sp>
      <p:sp>
        <p:nvSpPr>
          <p:cNvPr id="61443" name="Content Placeholder 2"/>
          <p:cNvSpPr>
            <a:spLocks noGrp="1"/>
          </p:cNvSpPr>
          <p:nvPr>
            <p:ph sz="quarter" idx="1"/>
          </p:nvPr>
        </p:nvSpPr>
        <p:spPr>
          <a:xfrm>
            <a:off x="928688" y="1428752"/>
            <a:ext cx="7772400" cy="4695825"/>
          </a:xfrm>
        </p:spPr>
        <p:txBody>
          <a:bodyPr/>
          <a:lstStyle/>
          <a:p>
            <a:pPr eaLnBrk="1" hangingPunct="1"/>
            <a:r>
              <a:rPr lang="en-US">
                <a:latin typeface="Calibri" charset="0"/>
                <a:ea typeface="ＭＳ Ｐゴシック" charset="0"/>
                <a:cs typeface="ＭＳ Ｐゴシック" charset="0"/>
              </a:rPr>
              <a:t>We will use </a:t>
            </a:r>
            <a:r>
              <a:rPr lang="en-US" b="1">
                <a:latin typeface="Calibri" charset="0"/>
                <a:ea typeface="ＭＳ Ｐゴシック" charset="0"/>
                <a:cs typeface="ＭＳ Ｐゴシック" charset="0"/>
              </a:rPr>
              <a:t>solderless breadboards </a:t>
            </a:r>
            <a:r>
              <a:rPr lang="en-US">
                <a:latin typeface="Calibri" charset="0"/>
                <a:ea typeface="ＭＳ Ｐゴシック" charset="0"/>
                <a:cs typeface="ＭＳ Ｐゴシック" charset="0"/>
              </a:rPr>
              <a:t>to built some simple circuits (next week during the workshop):</a:t>
            </a:r>
          </a:p>
          <a:p>
            <a:pPr eaLnBrk="1" hangingPunct="1">
              <a:buFont typeface="Wingdings 2" charset="0"/>
              <a:buNone/>
            </a:pPr>
            <a:r>
              <a:rPr lang="en-US">
                <a:latin typeface="Calibri" charset="0"/>
                <a:ea typeface="ＭＳ Ｐゴシック" charset="0"/>
                <a:cs typeface="ＭＳ Ｐゴシック" charset="0"/>
              </a:rPr>
              <a:t>   </a:t>
            </a:r>
          </a:p>
        </p:txBody>
      </p:sp>
      <p:sp>
        <p:nvSpPr>
          <p:cNvPr id="614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C49E71-3F2B-1F42-B5EB-CB355696BC4A}" type="slidenum">
              <a:rPr lang="en-US" sz="1200">
                <a:solidFill>
                  <a:srgbClr val="898989"/>
                </a:solidFill>
                <a:latin typeface="Calibri" charset="0"/>
              </a:rPr>
              <a:pPr eaLnBrk="1" hangingPunct="1"/>
              <a:t>28</a:t>
            </a:fld>
            <a:endParaRPr lang="en-US" sz="1200">
              <a:solidFill>
                <a:srgbClr val="898989"/>
              </a:solidFill>
              <a:latin typeface="Calibri" charset="0"/>
            </a:endParaRPr>
          </a:p>
        </p:txBody>
      </p:sp>
      <p:pic>
        <p:nvPicPr>
          <p:cNvPr id="61445" name="Picture 6" descr="bboard_vreg_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0440" y="2857500"/>
            <a:ext cx="2111375"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smtClean="0">
                <a:latin typeface="Calibri" charset="0"/>
                <a:ea typeface="ＭＳ Ｐゴシック" charset="0"/>
                <a:cs typeface="ＭＳ Ｐゴシック" charset="0"/>
              </a:rPr>
              <a:t>Breadboard</a:t>
            </a:r>
            <a:endParaRPr lang="en-US" dirty="0">
              <a:latin typeface="Calibri" charset="0"/>
              <a:ea typeface="ＭＳ Ｐゴシック" charset="0"/>
              <a:cs typeface="ＭＳ Ｐゴシック" charset="0"/>
            </a:endParaRPr>
          </a:p>
        </p:txBody>
      </p:sp>
      <p:pic>
        <p:nvPicPr>
          <p:cNvPr id="63491" name="Content Placeholder 7" descr="breadboard.jpg"/>
          <p:cNvPicPr>
            <a:picLocks noGrp="1" noChangeAspect="1"/>
          </p:cNvPicPr>
          <p:nvPr>
            <p:ph type="pic" idx="1"/>
          </p:nvPr>
        </p:nvPicPr>
        <p:blipFill>
          <a:blip r:embed="rId3">
            <a:extLst>
              <a:ext uri="{28A0092B-C50C-407E-A947-70E740481C1C}">
                <a14:useLocalDpi xmlns:a14="http://schemas.microsoft.com/office/drawing/2010/main" val="0"/>
              </a:ext>
            </a:extLst>
          </a:blip>
          <a:srcRect l="12569" r="12569"/>
          <a:stretch>
            <a:fillRect/>
          </a:stretch>
        </p:blipFill>
        <p:spPr/>
      </p:pic>
      <p:sp>
        <p:nvSpPr>
          <p:cNvPr id="2" name="Text Placeholder 1"/>
          <p:cNvSpPr>
            <a:spLocks noGrp="1"/>
          </p:cNvSpPr>
          <p:nvPr>
            <p:ph type="body" sz="half" idx="2"/>
          </p:nvPr>
        </p:nvSpPr>
        <p:spPr/>
        <p:txBody>
          <a:bodyPr/>
          <a:lstStyle/>
          <a:p>
            <a:r>
              <a:rPr lang="en-US" dirty="0" err="1">
                <a:latin typeface="Calibri" charset="0"/>
                <a:ea typeface="ＭＳ Ｐゴシック" charset="0"/>
                <a:cs typeface="ＭＳ Ｐゴシック" charset="0"/>
              </a:rPr>
              <a:t>Solderless</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beadboards</a:t>
            </a:r>
            <a:r>
              <a:rPr lang="en-US" dirty="0">
                <a:latin typeface="Calibri" charset="0"/>
                <a:ea typeface="ＭＳ Ｐゴシック" charset="0"/>
                <a:cs typeface="ＭＳ Ｐゴシック" charset="0"/>
              </a:rPr>
              <a:t> are the quickest tools for prototyping a new circuit.</a:t>
            </a:r>
            <a:endParaRPr lang="en-US" dirty="0"/>
          </a:p>
        </p:txBody>
      </p:sp>
      <p:sp>
        <p:nvSpPr>
          <p:cNvPr id="634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7DD154-FDEC-3840-A7E6-1E10CADEC381}" type="slidenum">
              <a:rPr lang="en-US" sz="1200">
                <a:solidFill>
                  <a:srgbClr val="898989"/>
                </a:solidFill>
                <a:latin typeface="Calibri" charset="0"/>
              </a:rPr>
              <a:pPr eaLnBrk="1" hangingPunct="1"/>
              <a:t>29</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304800"/>
            <a:ext cx="8229600" cy="1143000"/>
          </a:xfrm>
        </p:spPr>
        <p:txBody>
          <a:bodyPr/>
          <a:lstStyle/>
          <a:p>
            <a:r>
              <a:rPr lang="en-US">
                <a:latin typeface="Calibri" charset="0"/>
                <a:ea typeface="ＭＳ Ｐゴシック" charset="0"/>
                <a:cs typeface="ＭＳ Ｐゴシック" charset="0"/>
              </a:rPr>
              <a:t>Introductions</a:t>
            </a:r>
          </a:p>
        </p:txBody>
      </p:sp>
      <p:sp>
        <p:nvSpPr>
          <p:cNvPr id="17411" name="Content Placeholder 2"/>
          <p:cNvSpPr>
            <a:spLocks noGrp="1"/>
          </p:cNvSpPr>
          <p:nvPr>
            <p:ph idx="1"/>
          </p:nvPr>
        </p:nvSpPr>
        <p:spPr/>
        <p:txBody>
          <a:bodyPr/>
          <a:lstStyle/>
          <a:p>
            <a:r>
              <a:rPr lang="en-US" dirty="0">
                <a:latin typeface="Calibri" charset="0"/>
                <a:ea typeface="ＭＳ Ｐゴシック" charset="0"/>
                <a:cs typeface="ＭＳ Ｐゴシック" charset="0"/>
              </a:rPr>
              <a:t>Name</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 </a:t>
            </a:r>
          </a:p>
          <a:p>
            <a:r>
              <a:rPr lang="en-US" dirty="0">
                <a:latin typeface="Calibri" charset="0"/>
                <a:ea typeface="ＭＳ Ｐゴシック" charset="0"/>
                <a:cs typeface="ＭＳ Ｐゴシック" charset="0"/>
              </a:rPr>
              <a:t>Year, Main concentration</a:t>
            </a:r>
            <a:br>
              <a:rPr lang="en-US" dirty="0">
                <a:latin typeface="Calibri" charset="0"/>
                <a:ea typeface="ＭＳ Ｐゴシック" charset="0"/>
                <a:cs typeface="ＭＳ Ｐゴシック" charset="0"/>
              </a:rPr>
            </a:b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What do you hope to learn from this class</a:t>
            </a:r>
            <a:br>
              <a:rPr lang="en-US" dirty="0">
                <a:latin typeface="Calibri" charset="0"/>
                <a:ea typeface="ＭＳ Ｐゴシック" charset="0"/>
                <a:cs typeface="ＭＳ Ｐゴシック" charset="0"/>
              </a:rPr>
            </a:b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Programming background and experience</a:t>
            </a: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6532B6-4E7F-5043-86B6-921436CB8840}" type="slidenum">
              <a:rPr lang="en-US" sz="1200">
                <a:solidFill>
                  <a:srgbClr val="898989"/>
                </a:solidFill>
                <a:latin typeface="Calibri" charset="0"/>
              </a:rPr>
              <a:pPr eaLnBrk="1" hangingPunct="1"/>
              <a:t>3</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814749-8CEE-FF47-B52A-7A93B0CCF39D}" type="slidenum">
              <a:rPr lang="en-US" sz="1200">
                <a:solidFill>
                  <a:srgbClr val="898989"/>
                </a:solidFill>
                <a:latin typeface="Calibri" charset="0"/>
              </a:rPr>
              <a:pPr eaLnBrk="1" hangingPunct="1"/>
              <a:t>30</a:t>
            </a:fld>
            <a:endParaRPr lang="en-US" sz="1200">
              <a:solidFill>
                <a:srgbClr val="898989"/>
              </a:solidFill>
              <a:latin typeface="Calibri" charset="0"/>
            </a:endParaRPr>
          </a:p>
        </p:txBody>
      </p:sp>
      <p:pic>
        <p:nvPicPr>
          <p:cNvPr id="655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387600"/>
            <a:ext cx="58674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Content Placeholder 7" descr="breadboard.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28600" y="228600"/>
            <a:ext cx="4038600" cy="2268539"/>
          </a:xfrm>
        </p:spPr>
      </p:pic>
      <p:sp>
        <p:nvSpPr>
          <p:cNvPr id="65541" name="TextBox 7"/>
          <p:cNvSpPr txBox="1">
            <a:spLocks noChangeArrowheads="1"/>
          </p:cNvSpPr>
          <p:nvPr/>
        </p:nvSpPr>
        <p:spPr bwMode="auto">
          <a:xfrm>
            <a:off x="5791200" y="1066802"/>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Connections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sz="quarter" idx="1"/>
          </p:nvPr>
        </p:nvSpPr>
        <p:spPr>
          <a:xfrm>
            <a:off x="928688" y="1428752"/>
            <a:ext cx="7772400" cy="4695825"/>
          </a:xfrm>
        </p:spPr>
        <p:txBody>
          <a:bodyPr/>
          <a:lstStyle/>
          <a:p>
            <a:pPr eaLnBrk="1" hangingPunct="1"/>
            <a:endParaRPr lang="en-US" dirty="0">
              <a:latin typeface="Calibri" charset="0"/>
              <a:ea typeface="ＭＳ Ｐゴシック" charset="0"/>
              <a:cs typeface="ＭＳ Ｐゴシック" charset="0"/>
            </a:endParaRPr>
          </a:p>
          <a:p>
            <a:pPr eaLnBrk="1" hangingPunct="1"/>
            <a:r>
              <a:rPr lang="en-US" dirty="0">
                <a:solidFill>
                  <a:srgbClr val="FF0000"/>
                </a:solidFill>
                <a:latin typeface="Calibri" charset="0"/>
                <a:ea typeface="ＭＳ Ｐゴシック" charset="0"/>
                <a:cs typeface="ＭＳ Ｐゴシック" charset="0"/>
              </a:rPr>
              <a:t>!!! When you start to put components on your breadboard, avoid adding, removing, or changing components on a breadboard whenever the board is powered. You risk shocking yourself and damaging your components.</a:t>
            </a:r>
          </a:p>
        </p:txBody>
      </p:sp>
      <p:sp>
        <p:nvSpPr>
          <p:cNvPr id="665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037A2D-383F-624C-95B0-D1B2A92D2125}" type="slidenum">
              <a:rPr lang="en-US" sz="1200">
                <a:solidFill>
                  <a:srgbClr val="898989"/>
                </a:solidFill>
                <a:latin typeface="Calibri" charset="0"/>
              </a:rPr>
              <a:pPr eaLnBrk="1" hangingPunct="1"/>
              <a:t>31</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74637"/>
            <a:ext cx="8229600" cy="868363"/>
          </a:xfrm>
        </p:spPr>
        <p:txBody>
          <a:bodyPr/>
          <a:lstStyle/>
          <a:p>
            <a:pPr eaLnBrk="1" hangingPunct="1"/>
            <a:r>
              <a:rPr lang="en-US">
                <a:latin typeface="Calibri" charset="0"/>
                <a:ea typeface="ＭＳ Ｐゴシック" charset="0"/>
                <a:cs typeface="ＭＳ Ｐゴシック" charset="0"/>
              </a:rPr>
              <a:t>LEDs</a:t>
            </a:r>
          </a:p>
        </p:txBody>
      </p:sp>
      <p:sp>
        <p:nvSpPr>
          <p:cNvPr id="68611" name="Content Placeholder 2"/>
          <p:cNvSpPr>
            <a:spLocks noGrp="1"/>
          </p:cNvSpPr>
          <p:nvPr>
            <p:ph sz="quarter" idx="1"/>
          </p:nvPr>
        </p:nvSpPr>
        <p:spPr>
          <a:xfrm>
            <a:off x="571500" y="1214440"/>
            <a:ext cx="7772400" cy="4695825"/>
          </a:xfrm>
        </p:spPr>
        <p:txBody>
          <a:bodyPr/>
          <a:lstStyle/>
          <a:p>
            <a:pPr eaLnBrk="1" hangingPunct="1"/>
            <a:r>
              <a:rPr lang="en-US" sz="2800" b="1">
                <a:latin typeface="Calibri" charset="0"/>
                <a:ea typeface="ＭＳ Ｐゴシック" charset="0"/>
                <a:cs typeface="ＭＳ Ｐゴシック" charset="0"/>
              </a:rPr>
              <a:t>LEDs, or Light Emitting Diodes, are diodes that emit light when given the </a:t>
            </a:r>
            <a:r>
              <a:rPr lang="en-US" sz="2800">
                <a:latin typeface="Calibri" charset="0"/>
                <a:ea typeface="ＭＳ Ｐゴシック" charset="0"/>
                <a:cs typeface="ＭＳ Ｐゴシック" charset="0"/>
              </a:rPr>
              <a:t>correct voltage. </a:t>
            </a:r>
            <a:br>
              <a:rPr lang="en-US" sz="2800">
                <a:latin typeface="Calibri" charset="0"/>
                <a:ea typeface="ＭＳ Ｐゴシック" charset="0"/>
                <a:cs typeface="ＭＳ Ｐゴシック" charset="0"/>
              </a:rPr>
            </a:br>
            <a:endParaRPr lang="en-US" sz="2800">
              <a:latin typeface="Calibri" charset="0"/>
              <a:ea typeface="ＭＳ Ｐゴシック" charset="0"/>
              <a:cs typeface="ＭＳ Ｐゴシック" charset="0"/>
            </a:endParaRPr>
          </a:p>
          <a:p>
            <a:pPr eaLnBrk="1" hangingPunct="1"/>
            <a:r>
              <a:rPr lang="en-US" sz="2800">
                <a:latin typeface="Calibri" charset="0"/>
                <a:ea typeface="ＭＳ Ｐゴシック" charset="0"/>
                <a:cs typeface="ＭＳ Ｐゴシック" charset="0"/>
              </a:rPr>
              <a:t>Like all diodes, they are </a:t>
            </a:r>
            <a:r>
              <a:rPr lang="en-US" sz="2800" b="1">
                <a:latin typeface="Calibri" charset="0"/>
                <a:ea typeface="ＭＳ Ｐゴシック" charset="0"/>
                <a:cs typeface="ＭＳ Ｐゴシック" charset="0"/>
              </a:rPr>
              <a:t>polarized, meaning that they only </a:t>
            </a:r>
            <a:r>
              <a:rPr lang="en-US" sz="2800">
                <a:latin typeface="Calibri" charset="0"/>
                <a:ea typeface="ＭＳ Ｐゴシック" charset="0"/>
                <a:cs typeface="ＭＳ Ｐゴシック" charset="0"/>
              </a:rPr>
              <a:t>operate when oriented correctly in the circuit. The </a:t>
            </a:r>
            <a:r>
              <a:rPr lang="en-US" sz="2800" b="1">
                <a:latin typeface="Calibri" charset="0"/>
                <a:ea typeface="ＭＳ Ｐゴシック" charset="0"/>
                <a:cs typeface="ＭＳ Ｐゴシック" charset="0"/>
              </a:rPr>
              <a:t>anode of the LED connects </a:t>
            </a:r>
            <a:r>
              <a:rPr lang="en-US" sz="2800">
                <a:latin typeface="Calibri" charset="0"/>
                <a:ea typeface="ＭＳ Ｐゴシック" charset="0"/>
                <a:cs typeface="ＭＳ Ｐゴシック" charset="0"/>
              </a:rPr>
              <a:t>to voltage, and the </a:t>
            </a:r>
            <a:r>
              <a:rPr lang="en-US" sz="2800" b="1">
                <a:latin typeface="Calibri" charset="0"/>
                <a:ea typeface="ＭＳ Ｐゴシック" charset="0"/>
                <a:cs typeface="ＭＳ Ｐゴシック" charset="0"/>
              </a:rPr>
              <a:t>cathode connects to ground. The anode in the LEDs in </a:t>
            </a:r>
            <a:r>
              <a:rPr lang="en-US" sz="2800">
                <a:latin typeface="Calibri" charset="0"/>
                <a:ea typeface="ＭＳ Ｐゴシック" charset="0"/>
                <a:cs typeface="ＭＳ Ｐゴシック" charset="0"/>
              </a:rPr>
              <a:t>this photo is the longer leg on each LED.</a:t>
            </a:r>
            <a:br>
              <a:rPr lang="en-US" sz="2800">
                <a:latin typeface="Calibri" charset="0"/>
                <a:ea typeface="ＭＳ Ｐゴシック" charset="0"/>
                <a:cs typeface="ＭＳ Ｐゴシック" charset="0"/>
              </a:rPr>
            </a:br>
            <a:endParaRPr lang="en-US" sz="2800">
              <a:latin typeface="Calibri" charset="0"/>
              <a:ea typeface="ＭＳ Ｐゴシック" charset="0"/>
              <a:cs typeface="ＭＳ Ｐゴシック" charset="0"/>
            </a:endParaRPr>
          </a:p>
          <a:p>
            <a:pPr eaLnBrk="1" hangingPunct="1"/>
            <a:r>
              <a:rPr lang="en-US" sz="2800">
                <a:latin typeface="Calibri" charset="0"/>
                <a:ea typeface="ＭＳ Ｐゴシック" charset="0"/>
                <a:cs typeface="ＭＳ Ｐゴシック" charset="0"/>
              </a:rPr>
              <a:t>LEDs come in many diferent packages.</a:t>
            </a:r>
          </a:p>
        </p:txBody>
      </p:sp>
      <p:sp>
        <p:nvSpPr>
          <p:cNvPr id="686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572A1F-45DC-AB49-915B-1DBFA5911930}" type="slidenum">
              <a:rPr lang="en-US" sz="1200">
                <a:solidFill>
                  <a:srgbClr val="898989"/>
                </a:solidFill>
                <a:latin typeface="Calibri" charset="0"/>
              </a:rPr>
              <a:pPr eaLnBrk="1" hangingPunct="1"/>
              <a:t>32</a:t>
            </a:fld>
            <a:endParaRPr lang="en-US" sz="1200">
              <a:solidFill>
                <a:srgbClr val="898989"/>
              </a:solidFill>
              <a:latin typeface="Calibri" charset="0"/>
            </a:endParaRPr>
          </a:p>
        </p:txBody>
      </p:sp>
      <p:pic>
        <p:nvPicPr>
          <p:cNvPr id="686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515" y="4929189"/>
            <a:ext cx="1093787"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Wires</a:t>
            </a:r>
          </a:p>
        </p:txBody>
      </p:sp>
      <p:sp>
        <p:nvSpPr>
          <p:cNvPr id="7065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3B142C-FDD6-3646-9CE1-4E7B4AC35156}" type="slidenum">
              <a:rPr lang="en-US" sz="1200">
                <a:solidFill>
                  <a:srgbClr val="898989"/>
                </a:solidFill>
                <a:latin typeface="Calibri" charset="0"/>
              </a:rPr>
              <a:pPr eaLnBrk="1" hangingPunct="1"/>
              <a:t>33</a:t>
            </a:fld>
            <a:endParaRPr lang="en-US" sz="1200">
              <a:solidFill>
                <a:srgbClr val="898989"/>
              </a:solidFill>
              <a:latin typeface="Calibri" charset="0"/>
            </a:endParaRPr>
          </a:p>
        </p:txBody>
      </p:sp>
      <p:pic>
        <p:nvPicPr>
          <p:cNvPr id="7066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81101" y="1428752"/>
            <a:ext cx="7267575" cy="4695825"/>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Potentiometer</a:t>
            </a:r>
          </a:p>
        </p:txBody>
      </p:sp>
      <p:pic>
        <p:nvPicPr>
          <p:cNvPr id="7270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8830" b="8830"/>
          <a:stretch>
            <a:fillRect/>
          </a:stretch>
        </p:blipFill>
        <p:spPr>
          <a:noFill/>
        </p:spPr>
      </p:pic>
      <p:sp>
        <p:nvSpPr>
          <p:cNvPr id="2" name="Text Placeholder 1"/>
          <p:cNvSpPr>
            <a:spLocks noGrp="1"/>
          </p:cNvSpPr>
          <p:nvPr>
            <p:ph type="body" sz="half" idx="2"/>
          </p:nvPr>
        </p:nvSpPr>
        <p:spPr/>
        <p:txBody>
          <a:bodyPr/>
          <a:lstStyle/>
          <a:p>
            <a:pPr eaLnBrk="1" hangingPunct="1"/>
            <a:r>
              <a:rPr lang="en-US" sz="2000" dirty="0" smtClean="0">
                <a:latin typeface="Calibri" charset="0"/>
                <a:ea typeface="ＭＳ Ｐゴシック" charset="0"/>
                <a:cs typeface="ＭＳ Ｐゴシック" charset="0"/>
              </a:rPr>
              <a:t>- A </a:t>
            </a:r>
            <a:r>
              <a:rPr lang="en-US" sz="2000" dirty="0">
                <a:latin typeface="Calibri" charset="0"/>
                <a:ea typeface="ＭＳ Ｐゴシック" charset="0"/>
                <a:cs typeface="ＭＳ Ｐゴシック" charset="0"/>
              </a:rPr>
              <a:t>resistor that can change its resistance. </a:t>
            </a:r>
            <a:br>
              <a:rPr lang="en-US" sz="2000" dirty="0">
                <a:latin typeface="Calibri" charset="0"/>
                <a:ea typeface="ＭＳ Ｐゴシック" charset="0"/>
                <a:cs typeface="ＭＳ Ｐゴシック" charset="0"/>
              </a:rPr>
            </a:br>
            <a:endParaRPr lang="en-US" sz="2000" dirty="0">
              <a:latin typeface="Calibri" charset="0"/>
              <a:ea typeface="ＭＳ Ｐゴシック" charset="0"/>
              <a:cs typeface="ＭＳ Ｐゴシック" charset="0"/>
            </a:endParaRPr>
          </a:p>
          <a:p>
            <a:pPr eaLnBrk="1" hangingPunct="1"/>
            <a:r>
              <a:rPr lang="en-US" sz="2000" dirty="0" smtClean="0">
                <a:latin typeface="Calibri" charset="0"/>
                <a:ea typeface="ＭＳ Ｐゴシック" charset="0"/>
                <a:cs typeface="ＭＳ Ｐゴシック" charset="0"/>
              </a:rPr>
              <a:t>- Three </a:t>
            </a:r>
            <a:r>
              <a:rPr lang="en-US" sz="2000" dirty="0">
                <a:latin typeface="Calibri" charset="0"/>
                <a:ea typeface="ＭＳ Ｐゴシック" charset="0"/>
                <a:cs typeface="ＭＳ Ｐゴシック" charset="0"/>
              </a:rPr>
              <a:t>connections. The outer leads are the ends of a fixed value resistor. The center lead connects to a wiper which slides along the fixed resistor.</a:t>
            </a:r>
            <a:br>
              <a:rPr lang="en-US" sz="2000" dirty="0">
                <a:latin typeface="Calibri" charset="0"/>
                <a:ea typeface="ＭＳ Ｐゴシック" charset="0"/>
                <a:cs typeface="ＭＳ Ｐゴシック" charset="0"/>
              </a:rPr>
            </a:br>
            <a:endParaRPr lang="en-US" sz="2000" dirty="0">
              <a:latin typeface="Calibri" charset="0"/>
              <a:ea typeface="ＭＳ Ｐゴシック" charset="0"/>
              <a:cs typeface="ＭＳ Ｐゴシック" charset="0"/>
            </a:endParaRPr>
          </a:p>
          <a:p>
            <a:pPr eaLnBrk="1" hangingPunct="1"/>
            <a:r>
              <a:rPr lang="en-US" sz="2000" dirty="0" smtClean="0">
                <a:latin typeface="Calibri" charset="0"/>
                <a:ea typeface="ＭＳ Ｐゴシック" charset="0"/>
                <a:cs typeface="ＭＳ Ｐゴシック" charset="0"/>
              </a:rPr>
              <a:t>- The </a:t>
            </a:r>
            <a:r>
              <a:rPr lang="en-US" sz="2000" dirty="0">
                <a:latin typeface="Calibri" charset="0"/>
                <a:ea typeface="ＭＳ Ｐゴシック" charset="0"/>
                <a:cs typeface="ＭＳ Ｐゴシック" charset="0"/>
              </a:rPr>
              <a:t>resistance between the center lead and either of the outside leads changes as the pot's knob is moved.</a:t>
            </a:r>
          </a:p>
          <a:p>
            <a:endParaRPr lang="en-US" dirty="0"/>
          </a:p>
        </p:txBody>
      </p:sp>
      <p:sp>
        <p:nvSpPr>
          <p:cNvPr id="727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6835FC-85AE-1649-BECC-1C732E995E18}" type="slidenum">
              <a:rPr lang="en-US" sz="1200">
                <a:solidFill>
                  <a:srgbClr val="898989"/>
                </a:solidFill>
                <a:latin typeface="Calibri" charset="0"/>
              </a:rPr>
              <a:pPr eaLnBrk="1" hangingPunct="1"/>
              <a:t>34</a:t>
            </a:fld>
            <a:endParaRPr lang="en-US" sz="1200">
              <a:solidFill>
                <a:srgbClr val="898989"/>
              </a:solidFill>
              <a:latin typeface="Calibri"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Resistor and switch button</a:t>
            </a:r>
          </a:p>
        </p:txBody>
      </p:sp>
      <p:sp>
        <p:nvSpPr>
          <p:cNvPr id="7680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17C488-5ED5-3540-8A3D-9D3AB0629BE2}" type="slidenum">
              <a:rPr lang="en-US" sz="1200">
                <a:solidFill>
                  <a:srgbClr val="898989"/>
                </a:solidFill>
                <a:latin typeface="Calibri" charset="0"/>
              </a:rPr>
              <a:pPr eaLnBrk="1" hangingPunct="1"/>
              <a:t>35</a:t>
            </a:fld>
            <a:endParaRPr lang="en-US" sz="1200">
              <a:solidFill>
                <a:srgbClr val="898989"/>
              </a:solidFill>
              <a:latin typeface="Calibri" charset="0"/>
            </a:endParaRPr>
          </a:p>
        </p:txBody>
      </p:sp>
      <p:pic>
        <p:nvPicPr>
          <p:cNvPr id="7680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547664" y="1628800"/>
            <a:ext cx="1415628" cy="3114383"/>
          </a:xfrm>
          <a:noFill/>
        </p:spPr>
      </p:pic>
      <p:pic>
        <p:nvPicPr>
          <p:cNvPr id="768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484784"/>
            <a:ext cx="2357438"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71600" y="5157192"/>
            <a:ext cx="3096344" cy="1477328"/>
          </a:xfrm>
          <a:prstGeom prst="rect">
            <a:avLst/>
          </a:prstGeom>
          <a:noFill/>
        </p:spPr>
        <p:txBody>
          <a:bodyPr wrap="square" rtlCol="0">
            <a:spAutoFit/>
          </a:bodyPr>
          <a:lstStyle/>
          <a:p>
            <a:r>
              <a:rPr lang="en-US" b="1" dirty="0" smtClean="0">
                <a:latin typeface="Calibri"/>
                <a:cs typeface="Calibri"/>
              </a:rPr>
              <a:t>Resistor color coding scheme: </a:t>
            </a:r>
            <a:r>
              <a:rPr lang="en-US" dirty="0">
                <a:latin typeface="Calibri"/>
                <a:cs typeface="Calibri"/>
              </a:rPr>
              <a:t>http://</a:t>
            </a:r>
            <a:r>
              <a:rPr lang="en-US" dirty="0" err="1">
                <a:latin typeface="Calibri"/>
                <a:cs typeface="Calibri"/>
              </a:rPr>
              <a:t>www.create-california-online.net</a:t>
            </a:r>
            <a:r>
              <a:rPr lang="en-US" dirty="0">
                <a:latin typeface="Calibri"/>
                <a:cs typeface="Calibri"/>
              </a:rPr>
              <a:t>/Tutorials/Resistor_color_code_2/</a:t>
            </a:r>
            <a:r>
              <a:rPr lang="en-US" dirty="0" err="1">
                <a:latin typeface="Calibri"/>
                <a:cs typeface="Calibri"/>
              </a:rPr>
              <a:t>resistor_colorcode.htm</a:t>
            </a:r>
            <a:endParaRPr lang="en-US" dirty="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Content Placeholder 2"/>
          <p:cNvSpPr>
            <a:spLocks noGrp="1"/>
          </p:cNvSpPr>
          <p:nvPr>
            <p:ph sz="quarter" idx="1"/>
          </p:nvPr>
        </p:nvSpPr>
        <p:spPr>
          <a:xfrm>
            <a:off x="928688" y="1357314"/>
            <a:ext cx="7772400" cy="4695825"/>
          </a:xfrm>
        </p:spPr>
        <p:txBody>
          <a:bodyPr/>
          <a:lstStyle/>
          <a:p>
            <a:pPr eaLnBrk="1" hangingPunct="1"/>
            <a:r>
              <a:rPr lang="en-US" sz="2800" dirty="0">
                <a:latin typeface="Calibri" charset="0"/>
                <a:ea typeface="ＭＳ Ｐゴシック" charset="0"/>
                <a:cs typeface="ＭＳ Ｐゴシック" charset="0"/>
              </a:rPr>
              <a:t>Resistors: as we have seen in the last workshop, these limit the current in the circuit (the potentiometer is also a resistor, therefore it will also limit the current).</a:t>
            </a:r>
            <a:br>
              <a:rPr lang="en-US" sz="2800" dirty="0">
                <a:latin typeface="Calibri" charset="0"/>
                <a:ea typeface="ＭＳ Ｐゴシック" charset="0"/>
                <a:cs typeface="ＭＳ Ｐゴシック" charset="0"/>
              </a:rPr>
            </a:br>
            <a:endParaRPr lang="en-US" sz="2800" dirty="0">
              <a:latin typeface="Calibri" charset="0"/>
              <a:ea typeface="ＭＳ Ｐゴシック" charset="0"/>
              <a:cs typeface="ＭＳ Ｐゴシック" charset="0"/>
            </a:endParaRPr>
          </a:p>
          <a:p>
            <a:pPr eaLnBrk="1" hangingPunct="1"/>
            <a:r>
              <a:rPr lang="en-US" sz="2800" dirty="0">
                <a:latin typeface="Calibri" charset="0"/>
                <a:ea typeface="ＭＳ Ｐゴシック" charset="0"/>
                <a:cs typeface="ＭＳ Ｐゴシック" charset="0"/>
              </a:rPr>
              <a:t>Switch: has two states: on/off, and will control the flow of current through a portion of a circuit.</a:t>
            </a:r>
          </a:p>
        </p:txBody>
      </p:sp>
      <p:sp>
        <p:nvSpPr>
          <p:cNvPr id="788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5AB15-398C-7B47-8D2B-ADDA54823072}" type="slidenum">
              <a:rPr lang="en-US" sz="1200">
                <a:solidFill>
                  <a:srgbClr val="898989"/>
                </a:solidFill>
                <a:latin typeface="Calibri" charset="0"/>
              </a:rPr>
              <a:pPr eaLnBrk="1" hangingPunct="1"/>
              <a:t>36</a:t>
            </a:fld>
            <a:endParaRPr lang="en-US" sz="1200">
              <a:solidFill>
                <a:srgbClr val="898989"/>
              </a:solidFill>
              <a:latin typeface="Calibri"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Voltage Regulator</a:t>
            </a:r>
          </a:p>
        </p:txBody>
      </p:sp>
      <p:pic>
        <p:nvPicPr>
          <p:cNvPr id="8090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49" r="849"/>
          <a:stretch>
            <a:fillRect/>
          </a:stretch>
        </p:blipFill>
        <p:spPr>
          <a:noFill/>
        </p:spPr>
      </p:pic>
      <p:sp>
        <p:nvSpPr>
          <p:cNvPr id="2" name="Text Placeholder 1"/>
          <p:cNvSpPr>
            <a:spLocks noGrp="1"/>
          </p:cNvSpPr>
          <p:nvPr>
            <p:ph type="body" sz="half" idx="2"/>
          </p:nvPr>
        </p:nvSpPr>
        <p:spPr/>
        <p:txBody>
          <a:bodyPr/>
          <a:lstStyle/>
          <a:p>
            <a:pPr eaLnBrk="1" hangingPunct="1"/>
            <a:r>
              <a:rPr lang="en-US" sz="2400" dirty="0">
                <a:latin typeface="Calibri" charset="0"/>
                <a:ea typeface="ＭＳ Ｐゴシック" charset="0"/>
                <a:cs typeface="ＭＳ Ｐゴシック" charset="0"/>
              </a:rPr>
              <a:t>Voltage regulators take a range of DC voltage and convert it to a constant voltage.</a:t>
            </a:r>
            <a:br>
              <a:rPr lang="en-US" sz="2400" dirty="0">
                <a:latin typeface="Calibri" charset="0"/>
                <a:ea typeface="ＭＳ Ｐゴシック" charset="0"/>
                <a:cs typeface="ＭＳ Ｐゴシック" charset="0"/>
              </a:rPr>
            </a:br>
            <a:endParaRPr lang="en-US" sz="2400" dirty="0">
              <a:latin typeface="Calibri" charset="0"/>
              <a:ea typeface="ＭＳ Ｐゴシック" charset="0"/>
              <a:cs typeface="ＭＳ Ｐゴシック" charset="0"/>
            </a:endParaRPr>
          </a:p>
          <a:p>
            <a:pPr eaLnBrk="1" hangingPunct="1"/>
            <a:r>
              <a:rPr lang="en-US" sz="2400" dirty="0">
                <a:latin typeface="Calibri" charset="0"/>
                <a:ea typeface="ＭＳ Ｐゴシック" charset="0"/>
                <a:cs typeface="ＭＳ Ｐゴシック" charset="0"/>
              </a:rPr>
              <a:t>For example, this regulator, a 7805 regulator, takes a range of 8 - 15 volts DC input and converts it to a constant 5-volt output.</a:t>
            </a:r>
          </a:p>
          <a:p>
            <a:endParaRPr lang="en-US" dirty="0"/>
          </a:p>
        </p:txBody>
      </p:sp>
      <p:sp>
        <p:nvSpPr>
          <p:cNvPr id="8089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6BABAF-0920-4C42-BADF-BA51C2AC69F1}" type="slidenum">
              <a:rPr lang="en-US" sz="1200">
                <a:solidFill>
                  <a:srgbClr val="898989"/>
                </a:solidFill>
                <a:latin typeface="Calibri" charset="0"/>
              </a:rPr>
              <a:pPr eaLnBrk="1" hangingPunct="1"/>
              <a:t>37</a:t>
            </a:fld>
            <a:endParaRPr lang="en-US" sz="1200">
              <a:solidFill>
                <a:srgbClr val="898989"/>
              </a:solidFill>
              <a:latin typeface="Calibri"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7805 5-Volt Regulator</a:t>
            </a:r>
            <a:endParaRPr lang="en-US" dirty="0"/>
          </a:p>
        </p:txBody>
      </p:sp>
      <p:pic>
        <p:nvPicPr>
          <p:cNvPr id="9" name="Picture Placeholder 8"/>
          <p:cNvPicPr>
            <a:picLocks noGrp="1" noChangeAspect="1"/>
          </p:cNvPicPr>
          <p:nvPr>
            <p:ph type="pic" idx="1"/>
          </p:nvPr>
        </p:nvPicPr>
        <p:blipFill>
          <a:blip r:embed="rId2"/>
          <a:srcRect t="19836" b="19836"/>
          <a:stretch>
            <a:fillRect/>
          </a:stretch>
        </p:blipFill>
        <p:spPr/>
      </p:pic>
      <p:sp>
        <p:nvSpPr>
          <p:cNvPr id="8" name="Text Placeholder 7"/>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74A7E1F1-20AC-334F-A72B-54B71AF10D7F}" type="slidenum">
              <a:rPr lang="en-US" smtClean="0"/>
              <a:pPr/>
              <a:t>38</a:t>
            </a:fld>
            <a:endParaRPr lang="en-US"/>
          </a:p>
        </p:txBody>
      </p:sp>
    </p:spTree>
    <p:extLst>
      <p:ext uri="{BB962C8B-B14F-4D97-AF65-F5344CB8AC3E}">
        <p14:creationId xmlns:p14="http://schemas.microsoft.com/office/powerpoint/2010/main" val="2013326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2E9C95-0454-C24F-972A-B41B8AA59037}" type="slidenum">
              <a:rPr lang="en-US" sz="1200">
                <a:solidFill>
                  <a:srgbClr val="898989"/>
                </a:solidFill>
                <a:latin typeface="Calibri" charset="0"/>
              </a:rPr>
              <a:pPr eaLnBrk="1" hangingPunct="1"/>
              <a:t>39</a:t>
            </a:fld>
            <a:endParaRPr lang="en-US" sz="1200">
              <a:solidFill>
                <a:srgbClr val="898989"/>
              </a:solidFill>
              <a:latin typeface="Calibri" charset="0"/>
            </a:endParaRPr>
          </a:p>
        </p:txBody>
      </p:sp>
      <p:pic>
        <p:nvPicPr>
          <p:cNvPr id="8499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214439" y="1071564"/>
            <a:ext cx="6905625" cy="4694237"/>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274639"/>
            <a:ext cx="7943850" cy="1143000"/>
          </a:xfrm>
        </p:spPr>
        <p:txBody>
          <a:bodyPr/>
          <a:lstStyle/>
          <a:p>
            <a:pPr eaLnBrk="1" hangingPunct="1"/>
            <a:r>
              <a:rPr lang="en-US" sz="2800">
                <a:latin typeface="Calibri" charset="0"/>
                <a:ea typeface="ＭＳ Ｐゴシック" charset="0"/>
                <a:cs typeface="ＭＳ Ｐゴシック" charset="0"/>
              </a:rPr>
              <a:t>One of the two concepts of technological systems </a:t>
            </a:r>
            <a:br>
              <a:rPr lang="en-US" sz="2800">
                <a:latin typeface="Calibri" charset="0"/>
                <a:ea typeface="ＭＳ Ｐゴシック" charset="0"/>
                <a:cs typeface="ＭＳ Ｐゴシック" charset="0"/>
              </a:rPr>
            </a:br>
            <a:r>
              <a:rPr lang="en-US" sz="2800">
                <a:latin typeface="Calibri" charset="0"/>
                <a:ea typeface="ＭＳ Ｐゴシック" charset="0"/>
                <a:cs typeface="ＭＳ Ｐゴシック" charset="0"/>
              </a:rPr>
              <a:t>(as discussed in the lecture):</a:t>
            </a:r>
            <a:br>
              <a:rPr lang="en-US" sz="2800">
                <a:latin typeface="Calibri" charset="0"/>
                <a:ea typeface="ＭＳ Ｐゴシック" charset="0"/>
                <a:cs typeface="ＭＳ Ｐゴシック" charset="0"/>
              </a:rPr>
            </a:br>
            <a:r>
              <a:rPr lang="en-US" sz="2800" b="1">
                <a:latin typeface="Calibri" charset="0"/>
                <a:ea typeface="ＭＳ Ｐゴシック" charset="0"/>
                <a:cs typeface="ＭＳ Ｐゴシック" charset="0"/>
              </a:rPr>
              <a:t>Transformations Between the Layers of a Technological System</a:t>
            </a:r>
          </a:p>
        </p:txBody>
      </p:sp>
      <p:sp>
        <p:nvSpPr>
          <p:cNvPr id="184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35B09A-2B08-8A49-8DB5-AB377B4ACC26}" type="slidenum">
              <a:rPr lang="en-US" sz="1200">
                <a:solidFill>
                  <a:srgbClr val="898989"/>
                </a:solidFill>
                <a:latin typeface="Calibri" charset="0"/>
              </a:rPr>
              <a:pPr eaLnBrk="1" hangingPunct="1"/>
              <a:t>4</a:t>
            </a:fld>
            <a:endParaRPr lang="en-US" sz="1200">
              <a:solidFill>
                <a:srgbClr val="898989"/>
              </a:solidFill>
              <a:latin typeface="Calibri" charset="0"/>
            </a:endParaRPr>
          </a:p>
        </p:txBody>
      </p:sp>
      <p:sp>
        <p:nvSpPr>
          <p:cNvPr id="18436" name="Text Box 24"/>
          <p:cNvSpPr txBox="1">
            <a:spLocks noChangeArrowheads="1"/>
          </p:cNvSpPr>
          <p:nvPr/>
        </p:nvSpPr>
        <p:spPr bwMode="auto">
          <a:xfrm>
            <a:off x="5862639" y="2919413"/>
            <a:ext cx="1211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accent2"/>
                </a:solidFill>
                <a:latin typeface="Franklin Gothic Demi" charset="0"/>
              </a:rPr>
              <a:t>Language</a:t>
            </a:r>
          </a:p>
        </p:txBody>
      </p:sp>
      <p:sp>
        <p:nvSpPr>
          <p:cNvPr id="18437" name="Text Box 25"/>
          <p:cNvSpPr txBox="1">
            <a:spLocks noChangeArrowheads="1"/>
          </p:cNvSpPr>
          <p:nvPr/>
        </p:nvSpPr>
        <p:spPr bwMode="auto">
          <a:xfrm>
            <a:off x="4610102" y="3617914"/>
            <a:ext cx="294315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sz="1800">
                <a:solidFill>
                  <a:schemeClr val="accent2"/>
                </a:solidFill>
                <a:latin typeface="Franklin Gothic Demi" charset="0"/>
              </a:rPr>
              <a:t>Instruction Set Architecture </a:t>
            </a:r>
          </a:p>
        </p:txBody>
      </p:sp>
      <p:sp>
        <p:nvSpPr>
          <p:cNvPr id="18438" name="Text Box 26"/>
          <p:cNvSpPr txBox="1">
            <a:spLocks noChangeArrowheads="1"/>
          </p:cNvSpPr>
          <p:nvPr/>
        </p:nvSpPr>
        <p:spPr bwMode="auto">
          <a:xfrm>
            <a:off x="5289552" y="4241800"/>
            <a:ext cx="1954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accent2"/>
                </a:solidFill>
                <a:latin typeface="Franklin Gothic Demi" charset="0"/>
              </a:rPr>
              <a:t>Microarchitecture</a:t>
            </a:r>
          </a:p>
        </p:txBody>
      </p:sp>
      <p:sp>
        <p:nvSpPr>
          <p:cNvPr id="18439" name="Text Box 27"/>
          <p:cNvSpPr txBox="1">
            <a:spLocks noChangeArrowheads="1"/>
          </p:cNvSpPr>
          <p:nvPr/>
        </p:nvSpPr>
        <p:spPr bwMode="auto">
          <a:xfrm>
            <a:off x="5995989" y="4940300"/>
            <a:ext cx="954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accent2"/>
                </a:solidFill>
                <a:latin typeface="Franklin Gothic Demi" charset="0"/>
              </a:rPr>
              <a:t>Circuits</a:t>
            </a:r>
          </a:p>
        </p:txBody>
      </p:sp>
      <p:sp>
        <p:nvSpPr>
          <p:cNvPr id="18440" name="Text Box 28"/>
          <p:cNvSpPr txBox="1">
            <a:spLocks noChangeArrowheads="1"/>
          </p:cNvSpPr>
          <p:nvPr/>
        </p:nvSpPr>
        <p:spPr bwMode="auto">
          <a:xfrm>
            <a:off x="5986464" y="5638800"/>
            <a:ext cx="1005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accent2"/>
                </a:solidFill>
                <a:latin typeface="Franklin Gothic Demi" charset="0"/>
              </a:rPr>
              <a:t>Devices</a:t>
            </a:r>
          </a:p>
        </p:txBody>
      </p:sp>
      <p:sp>
        <p:nvSpPr>
          <p:cNvPr id="18441" name="Text Box 30"/>
          <p:cNvSpPr txBox="1">
            <a:spLocks noChangeArrowheads="1"/>
          </p:cNvSpPr>
          <p:nvPr/>
        </p:nvSpPr>
        <p:spPr bwMode="auto">
          <a:xfrm>
            <a:off x="5791200" y="2220913"/>
            <a:ext cx="1287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accent2"/>
                </a:solidFill>
                <a:latin typeface="Franklin Gothic Demi" charset="0"/>
              </a:rPr>
              <a:t>Algorithms</a:t>
            </a:r>
          </a:p>
        </p:txBody>
      </p:sp>
      <p:sp>
        <p:nvSpPr>
          <p:cNvPr id="18442" name="Line 32"/>
          <p:cNvSpPr>
            <a:spLocks noChangeShapeType="1"/>
          </p:cNvSpPr>
          <p:nvPr/>
        </p:nvSpPr>
        <p:spPr bwMode="auto">
          <a:xfrm>
            <a:off x="5334000" y="2100263"/>
            <a:ext cx="2514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Line 33"/>
          <p:cNvSpPr>
            <a:spLocks noChangeShapeType="1"/>
          </p:cNvSpPr>
          <p:nvPr/>
        </p:nvSpPr>
        <p:spPr bwMode="auto">
          <a:xfrm>
            <a:off x="5334000" y="2798763"/>
            <a:ext cx="2514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34"/>
          <p:cNvSpPr>
            <a:spLocks noChangeShapeType="1"/>
          </p:cNvSpPr>
          <p:nvPr/>
        </p:nvSpPr>
        <p:spPr bwMode="auto">
          <a:xfrm>
            <a:off x="5334000" y="3497263"/>
            <a:ext cx="2514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35"/>
          <p:cNvSpPr>
            <a:spLocks noChangeShapeType="1"/>
          </p:cNvSpPr>
          <p:nvPr/>
        </p:nvSpPr>
        <p:spPr bwMode="auto">
          <a:xfrm>
            <a:off x="5334000" y="4121151"/>
            <a:ext cx="2514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36"/>
          <p:cNvSpPr>
            <a:spLocks noChangeShapeType="1"/>
          </p:cNvSpPr>
          <p:nvPr/>
        </p:nvSpPr>
        <p:spPr bwMode="auto">
          <a:xfrm>
            <a:off x="5334000" y="4819649"/>
            <a:ext cx="2514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Line 37"/>
          <p:cNvSpPr>
            <a:spLocks noChangeShapeType="1"/>
          </p:cNvSpPr>
          <p:nvPr/>
        </p:nvSpPr>
        <p:spPr bwMode="auto">
          <a:xfrm>
            <a:off x="5334000" y="5518149"/>
            <a:ext cx="2514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18448" name="Content Placeholder 18" descr="C:\Documents and Settings\Greg Byrd\My Documents\ece206\mh-slides\ch01\ch01-transforms.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714502" y="1714500"/>
            <a:ext cx="2176463" cy="4267200"/>
          </a:xfrm>
          <a:no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Simple Circuit 1</a:t>
            </a:r>
          </a:p>
        </p:txBody>
      </p:sp>
      <p:pic>
        <p:nvPicPr>
          <p:cNvPr id="87043" name="Content Placeholder 6" descr="sch11.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28688" y="1670052"/>
            <a:ext cx="7772400" cy="4213225"/>
          </a:xfrm>
        </p:spPr>
      </p:pic>
      <p:sp>
        <p:nvSpPr>
          <p:cNvPr id="870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82C3F9-E364-5D43-9FBB-A898DAA5DA61}" type="slidenum">
              <a:rPr lang="en-US" sz="1200">
                <a:solidFill>
                  <a:srgbClr val="898989"/>
                </a:solidFill>
                <a:latin typeface="Calibri" charset="0"/>
              </a:rPr>
              <a:pPr eaLnBrk="1" hangingPunct="1"/>
              <a:t>40</a:t>
            </a:fld>
            <a:endParaRPr lang="en-US" sz="1200">
              <a:solidFill>
                <a:srgbClr val="898989"/>
              </a:solidFill>
              <a:latin typeface="Calibri"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Simple Circuit 2</a:t>
            </a:r>
          </a:p>
        </p:txBody>
      </p:sp>
      <p:pic>
        <p:nvPicPr>
          <p:cNvPr id="89091" name="Content Placeholder 6" descr="sch12.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28688" y="1482725"/>
            <a:ext cx="7772400" cy="4587875"/>
          </a:xfrm>
        </p:spPr>
      </p:pic>
      <p:sp>
        <p:nvSpPr>
          <p:cNvPr id="890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638669-EECA-0C4C-B688-57973C5D4C6B}" type="slidenum">
              <a:rPr lang="en-US" sz="1200">
                <a:solidFill>
                  <a:srgbClr val="898989"/>
                </a:solidFill>
                <a:latin typeface="Calibri" charset="0"/>
              </a:rPr>
              <a:pPr eaLnBrk="1" hangingPunct="1"/>
              <a:t>41</a:t>
            </a:fld>
            <a:endParaRPr lang="en-US" sz="1200">
              <a:solidFill>
                <a:srgbClr val="898989"/>
              </a:solidFill>
              <a:latin typeface="Calibri"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7"/>
            <a:ext cx="8229600" cy="639763"/>
          </a:xfrm>
        </p:spPr>
        <p:txBody>
          <a:bodyPr/>
          <a:lstStyle/>
          <a:p>
            <a:r>
              <a:rPr lang="en-US" altLang="zh-CN" dirty="0" smtClean="0">
                <a:latin typeface="Calibri" charset="0"/>
                <a:ea typeface="ＭＳ Ｐゴシック" charset="0"/>
                <a:cs typeface="ＭＳ Ｐゴシック" charset="0"/>
              </a:rPr>
              <a:t>Summary</a:t>
            </a:r>
            <a:endParaRPr lang="en-US" dirty="0">
              <a:latin typeface="Calibri" charset="0"/>
              <a:ea typeface="ＭＳ Ｐゴシック" charset="0"/>
              <a:cs typeface="ＭＳ Ｐゴシック" charset="0"/>
            </a:endParaRPr>
          </a:p>
        </p:txBody>
      </p:sp>
      <p:sp>
        <p:nvSpPr>
          <p:cNvPr id="16387" name="Content Placeholder 2"/>
          <p:cNvSpPr>
            <a:spLocks noGrp="1"/>
          </p:cNvSpPr>
          <p:nvPr>
            <p:ph idx="1"/>
          </p:nvPr>
        </p:nvSpPr>
        <p:spPr>
          <a:xfrm>
            <a:off x="457200" y="1143001"/>
            <a:ext cx="8229600" cy="4983163"/>
          </a:xfrm>
        </p:spPr>
        <p:txBody>
          <a:bodyPr/>
          <a:lstStyle/>
          <a:p>
            <a:pPr marL="717550" indent="-717550">
              <a:buFont typeface="Wingdings" charset="2"/>
              <a:buChar char="q"/>
            </a:pPr>
            <a:r>
              <a:rPr lang="en-US" sz="4400" dirty="0">
                <a:latin typeface="Calibri" charset="0"/>
                <a:ea typeface="ＭＳ Ｐゴシック" charset="0"/>
                <a:cs typeface="ＭＳ Ｐゴシック" charset="0"/>
              </a:rPr>
              <a:t>Introductions</a:t>
            </a:r>
            <a:endParaRPr lang="en-US" sz="4400" dirty="0">
              <a:latin typeface="Calibri" charset="0"/>
              <a:ea typeface="ＭＳ Ｐゴシック" charset="0"/>
              <a:cs typeface="ＭＳ Ｐゴシック" charset="0"/>
            </a:endParaRPr>
          </a:p>
          <a:p>
            <a:pPr marL="717550" indent="-717550">
              <a:buFont typeface="Wingdings" charset="2"/>
              <a:buChar char="q"/>
            </a:pPr>
            <a:r>
              <a:rPr lang="en-US" sz="4400" dirty="0">
                <a:latin typeface="Calibri" charset="0"/>
                <a:ea typeface="ＭＳ Ｐゴシック" charset="0"/>
                <a:cs typeface="ＭＳ Ｐゴシック" charset="0"/>
              </a:rPr>
              <a:t>Basic Electronics – review</a:t>
            </a:r>
          </a:p>
          <a:p>
            <a:pPr marL="717550" indent="-717550">
              <a:buFont typeface="Wingdings" charset="2"/>
              <a:buChar char="q"/>
            </a:pPr>
            <a:r>
              <a:rPr lang="en-US" sz="4400" dirty="0">
                <a:latin typeface="Calibri" charset="0"/>
                <a:ea typeface="ＭＳ Ｐゴシック" charset="0"/>
                <a:cs typeface="ＭＳ Ｐゴシック" charset="0"/>
              </a:rPr>
              <a:t>Circuit components </a:t>
            </a:r>
          </a:p>
          <a:p>
            <a:pPr marL="717550" indent="-717550">
              <a:buFont typeface="Wingdings" charset="2"/>
              <a:buChar char="q"/>
            </a:pPr>
            <a:r>
              <a:rPr lang="en-US" sz="4400" dirty="0">
                <a:latin typeface="Calibri" charset="0"/>
                <a:ea typeface="ＭＳ Ｐゴシック" charset="0"/>
                <a:cs typeface="ＭＳ Ｐゴシック" charset="0"/>
              </a:rPr>
              <a:t>Circuit relationships and rules</a:t>
            </a:r>
          </a:p>
          <a:p>
            <a:pPr marL="720725" indent="-720725">
              <a:buFont typeface="Wingdings" charset="2"/>
              <a:buChar char="q"/>
            </a:pPr>
            <a:r>
              <a:rPr lang="en-US" sz="4400" dirty="0" smtClean="0">
                <a:latin typeface="Calibri" charset="0"/>
                <a:ea typeface="ＭＳ Ｐゴシック" charset="0"/>
                <a:cs typeface="ＭＳ Ｐゴシック" charset="0"/>
              </a:rPr>
              <a:t>Building </a:t>
            </a:r>
            <a:r>
              <a:rPr lang="en-US" sz="4400" dirty="0">
                <a:latin typeface="Calibri" charset="0"/>
                <a:ea typeface="ＭＳ Ｐゴシック" charset="0"/>
                <a:cs typeface="ＭＳ Ｐゴシック" charset="0"/>
              </a:rPr>
              <a:t>circuits</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ED3674-6CD0-B64F-85FA-6FC85159082D}" type="slidenum">
              <a:rPr lang="en-US" sz="1200">
                <a:solidFill>
                  <a:srgbClr val="898989"/>
                </a:solidFill>
                <a:latin typeface="Calibri" charset="0"/>
              </a:rPr>
              <a:pPr eaLnBrk="1" hangingPunct="1"/>
              <a:t>42</a:t>
            </a:fld>
            <a:endParaRPr lang="en-US" sz="1200">
              <a:solidFill>
                <a:srgbClr val="898989"/>
              </a:solidFill>
              <a:latin typeface="Calibri" charset="0"/>
            </a:endParaRPr>
          </a:p>
        </p:txBody>
      </p:sp>
    </p:spTree>
    <p:extLst>
      <p:ext uri="{BB962C8B-B14F-4D97-AF65-F5344CB8AC3E}">
        <p14:creationId xmlns:p14="http://schemas.microsoft.com/office/powerpoint/2010/main" val="3774996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br>
              <a:rPr lang="en-US" dirty="0" smtClean="0"/>
            </a:br>
            <a:r>
              <a:rPr lang="en-US" dirty="0" smtClean="0"/>
              <a:t>Q &amp; A</a:t>
            </a:r>
            <a:endParaRPr lang="en-US" dirty="0"/>
          </a:p>
        </p:txBody>
      </p:sp>
      <p:sp>
        <p:nvSpPr>
          <p:cNvPr id="4" name="Slide Number Placeholder 3"/>
          <p:cNvSpPr>
            <a:spLocks noGrp="1"/>
          </p:cNvSpPr>
          <p:nvPr>
            <p:ph type="sldNum" sz="quarter" idx="12"/>
          </p:nvPr>
        </p:nvSpPr>
        <p:spPr/>
        <p:txBody>
          <a:bodyPr/>
          <a:lstStyle/>
          <a:p>
            <a:fld id="{17647BB2-4EBF-2B48-8A31-8CD2E8AC14E1}" type="slidenum">
              <a:rPr lang="en-US" smtClean="0"/>
              <a:pPr/>
              <a:t>43</a:t>
            </a:fld>
            <a:endParaRPr lang="en-US"/>
          </a:p>
        </p:txBody>
      </p:sp>
    </p:spTree>
    <p:extLst>
      <p:ext uri="{BB962C8B-B14F-4D97-AF65-F5344CB8AC3E}">
        <p14:creationId xmlns:p14="http://schemas.microsoft.com/office/powerpoint/2010/main" val="247573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quarter" idx="1"/>
          </p:nvPr>
        </p:nvSpPr>
        <p:spPr>
          <a:xfrm>
            <a:off x="928688" y="571501"/>
            <a:ext cx="7772400" cy="5553075"/>
          </a:xfrm>
        </p:spPr>
        <p:txBody>
          <a:bodyPr/>
          <a:lstStyle/>
          <a:p>
            <a:pPr eaLnBrk="1" hangingPunct="1">
              <a:buFont typeface="Wingdings 2" charset="0"/>
              <a:buNone/>
            </a:pPr>
            <a:endParaRPr lang="en-US">
              <a:latin typeface="Calibri" charset="0"/>
              <a:ea typeface="ＭＳ Ｐゴシック" charset="0"/>
              <a:cs typeface="ＭＳ Ｐゴシック" charset="0"/>
            </a:endParaRPr>
          </a:p>
          <a:p>
            <a:pPr algn="ctr" eaLnBrk="1" hangingPunct="1">
              <a:buFont typeface="Wingdings 2" charset="0"/>
              <a:buNone/>
            </a:pPr>
            <a:r>
              <a:rPr lang="en-US">
                <a:latin typeface="Calibri" charset="0"/>
                <a:ea typeface="ＭＳ Ｐゴシック" charset="0"/>
                <a:cs typeface="ＭＳ Ｐゴシック" charset="0"/>
              </a:rPr>
              <a:t>	</a:t>
            </a:r>
            <a:r>
              <a:rPr lang="en-US" b="1">
                <a:latin typeface="Calibri" charset="0"/>
                <a:ea typeface="ＭＳ Ｐゴシック" charset="0"/>
                <a:cs typeface="ＭＳ Ｐゴシック" charset="0"/>
              </a:rPr>
              <a:t>we will start our study at the lowest level: circuit level</a:t>
            </a:r>
          </a:p>
          <a:p>
            <a:pPr algn="ctr" eaLnBrk="1" hangingPunct="1">
              <a:buFont typeface="Wingdings 2" charset="0"/>
              <a:buNone/>
            </a:pPr>
            <a:endParaRPr lang="en-US" b="1">
              <a:latin typeface="Calibri" charset="0"/>
              <a:ea typeface="ＭＳ Ｐゴシック" charset="0"/>
              <a:cs typeface="ＭＳ Ｐゴシック" charset="0"/>
            </a:endParaRPr>
          </a:p>
          <a:p>
            <a:pPr algn="ctr" eaLnBrk="1" hangingPunct="1">
              <a:buFont typeface="Wingdings 2" charset="0"/>
              <a:buNone/>
            </a:pPr>
            <a:endParaRPr lang="en-US" b="1">
              <a:latin typeface="Calibri" charset="0"/>
              <a:ea typeface="ＭＳ Ｐゴシック" charset="0"/>
              <a:cs typeface="ＭＳ Ｐゴシック" charset="0"/>
            </a:endParaRPr>
          </a:p>
        </p:txBody>
      </p:sp>
      <p:sp>
        <p:nvSpPr>
          <p:cNvPr id="204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1D4610-2E02-CF44-BEBC-C2B840273BA7}" type="slidenum">
              <a:rPr lang="en-US" sz="1200">
                <a:solidFill>
                  <a:srgbClr val="898989"/>
                </a:solidFill>
                <a:latin typeface="Calibri" charset="0"/>
              </a:rPr>
              <a:pPr eaLnBrk="1" hangingPunct="1"/>
              <a:t>5</a:t>
            </a:fld>
            <a:endParaRPr lang="en-US" sz="1200">
              <a:solidFill>
                <a:srgbClr val="898989"/>
              </a:solidFill>
              <a:latin typeface="Calibri" charset="0"/>
            </a:endParaRPr>
          </a:p>
        </p:txBody>
      </p:sp>
      <p:pic>
        <p:nvPicPr>
          <p:cNvPr id="2048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2" y="2743200"/>
            <a:ext cx="42894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22530" name="Content Placeholder 2"/>
          <p:cNvSpPr>
            <a:spLocks noGrp="1"/>
          </p:cNvSpPr>
          <p:nvPr>
            <p:ph idx="1"/>
          </p:nvPr>
        </p:nvSpPr>
        <p:spPr/>
        <p:txBody>
          <a:bodyPr/>
          <a:lstStyle/>
          <a:p>
            <a:pPr eaLnBrk="1" hangingPunct="1">
              <a:lnSpc>
                <a:spcPct val="80000"/>
              </a:lnSpc>
            </a:pPr>
            <a:r>
              <a:rPr lang="en-US" sz="2800" dirty="0">
                <a:latin typeface="Calibri" charset="0"/>
                <a:ea typeface="ＭＳ Ｐゴシック" charset="0"/>
                <a:cs typeface="ＭＳ Ｐゴシック" charset="0"/>
              </a:rPr>
              <a:t>One </a:t>
            </a:r>
            <a:r>
              <a:rPr lang="en-US" sz="2800" dirty="0" smtClean="0">
                <a:latin typeface="Calibri" charset="0"/>
                <a:ea typeface="ＭＳ Ｐゴシック" charset="0"/>
                <a:cs typeface="ＭＳ Ｐゴシック" charset="0"/>
              </a:rPr>
              <a:t>goal of </a:t>
            </a:r>
            <a:r>
              <a:rPr lang="en-US" sz="2800" dirty="0" smtClean="0">
                <a:latin typeface="Calibri" charset="0"/>
                <a:ea typeface="ＭＳ Ｐゴシック" charset="0"/>
                <a:cs typeface="ＭＳ Ｐゴシック" charset="0"/>
              </a:rPr>
              <a:t>this course: to </a:t>
            </a:r>
            <a:r>
              <a:rPr lang="en-US" sz="2800" dirty="0">
                <a:latin typeface="Calibri" charset="0"/>
                <a:ea typeface="ＭＳ Ｐゴシック" charset="0"/>
                <a:cs typeface="ＭＳ Ｐゴシック" charset="0"/>
              </a:rPr>
              <a:t>extend the computer system and connect </a:t>
            </a:r>
            <a:r>
              <a:rPr lang="en-US" sz="2800" dirty="0" smtClean="0">
                <a:latin typeface="Calibri" charset="0"/>
                <a:ea typeface="ＭＳ Ｐゴシック" charset="0"/>
                <a:cs typeface="ＭＳ Ｐゴシック" charset="0"/>
              </a:rPr>
              <a:t>sensors</a:t>
            </a:r>
            <a:endParaRPr lang="en-US" sz="2800" dirty="0">
              <a:latin typeface="Calibri" charset="0"/>
              <a:ea typeface="ＭＳ Ｐゴシック" charset="0"/>
              <a:cs typeface="ＭＳ Ｐゴシック" charset="0"/>
            </a:endParaRPr>
          </a:p>
          <a:p>
            <a:pPr eaLnBrk="1" hangingPunct="1">
              <a:lnSpc>
                <a:spcPct val="80000"/>
              </a:lnSpc>
            </a:pPr>
            <a:endParaRPr lang="en-US" sz="2800" dirty="0" smtClean="0">
              <a:latin typeface="Calibri" charset="0"/>
              <a:ea typeface="ＭＳ Ｐゴシック" charset="0"/>
              <a:cs typeface="ＭＳ Ｐゴシック" charset="0"/>
            </a:endParaRPr>
          </a:p>
          <a:p>
            <a:pPr eaLnBrk="1" hangingPunct="1">
              <a:lnSpc>
                <a:spcPct val="80000"/>
              </a:lnSpc>
            </a:pPr>
            <a:r>
              <a:rPr lang="en-US" sz="2800" dirty="0" smtClean="0">
                <a:latin typeface="Calibri" charset="0"/>
                <a:ea typeface="ＭＳ Ｐゴシック" charset="0"/>
                <a:cs typeface="ＭＳ Ｐゴシック" charset="0"/>
              </a:rPr>
              <a:t>Sensor </a:t>
            </a:r>
            <a:r>
              <a:rPr lang="en-US" sz="2800" dirty="0">
                <a:latin typeface="Calibri" charset="0"/>
                <a:ea typeface="ＭＳ Ｐゴシック" charset="0"/>
                <a:cs typeface="ＭＳ Ｐゴシック" charset="0"/>
                <a:sym typeface="Wingdings" charset="0"/>
              </a:rPr>
              <a:t> computer system  actuator (small motor)</a:t>
            </a:r>
            <a:br>
              <a:rPr lang="en-US" sz="2800" dirty="0">
                <a:latin typeface="Calibri" charset="0"/>
                <a:ea typeface="ＭＳ Ｐゴシック" charset="0"/>
                <a:cs typeface="ＭＳ Ｐゴシック" charset="0"/>
                <a:sym typeface="Wingdings" charset="0"/>
              </a:rPr>
            </a:br>
            <a:endParaRPr lang="en-US" sz="2800" dirty="0" smtClean="0">
              <a:latin typeface="Calibri" charset="0"/>
              <a:ea typeface="ＭＳ Ｐゴシック" charset="0"/>
              <a:cs typeface="ＭＳ Ｐゴシック" charset="0"/>
              <a:sym typeface="Wingdings" charset="0"/>
            </a:endParaRPr>
          </a:p>
          <a:p>
            <a:pPr eaLnBrk="1" hangingPunct="1">
              <a:lnSpc>
                <a:spcPct val="80000"/>
              </a:lnSpc>
            </a:pPr>
            <a:r>
              <a:rPr lang="en-US" sz="2800" dirty="0" smtClean="0">
                <a:latin typeface="Calibri" charset="0"/>
                <a:ea typeface="ＭＳ Ｐゴシック" charset="0"/>
                <a:cs typeface="ＭＳ Ｐゴシック" charset="0"/>
                <a:sym typeface="Wingdings" charset="0"/>
              </a:rPr>
              <a:t>How </a:t>
            </a:r>
            <a:r>
              <a:rPr lang="en-US" sz="2800" dirty="0" smtClean="0">
                <a:latin typeface="Calibri" charset="0"/>
                <a:ea typeface="ＭＳ Ｐゴシック" charset="0"/>
                <a:cs typeface="ＭＳ Ｐゴシック" charset="0"/>
                <a:sym typeface="Wingdings" charset="0"/>
              </a:rPr>
              <a:t> to connect the sensor to the computer system? - </a:t>
            </a:r>
            <a:r>
              <a:rPr lang="en-US" sz="2800" dirty="0" smtClean="0">
                <a:latin typeface="Calibri" charset="0"/>
                <a:ea typeface="ＭＳ Ｐゴシック" charset="0"/>
                <a:cs typeface="ＭＳ Ｐゴシック" charset="0"/>
                <a:sym typeface="Wingdings" charset="0"/>
              </a:rPr>
              <a:t>B</a:t>
            </a:r>
            <a:r>
              <a:rPr lang="en-US" sz="2800" dirty="0" smtClean="0">
                <a:latin typeface="Calibri" charset="0"/>
                <a:ea typeface="ＭＳ Ｐゴシック" charset="0"/>
                <a:cs typeface="ＭＳ Ｐゴシック" charset="0"/>
                <a:sym typeface="Wingdings" charset="0"/>
              </a:rPr>
              <a:t>uild an electric circuit </a:t>
            </a:r>
            <a:br>
              <a:rPr lang="en-US" sz="2800" dirty="0" smtClean="0">
                <a:latin typeface="Calibri" charset="0"/>
                <a:ea typeface="ＭＳ Ｐゴシック" charset="0"/>
                <a:cs typeface="ＭＳ Ｐゴシック" charset="0"/>
                <a:sym typeface="Wingdings" charset="0"/>
              </a:rPr>
            </a:br>
            <a:endParaRPr lang="en-US" sz="2800" dirty="0" smtClean="0">
              <a:latin typeface="Calibri" charset="0"/>
              <a:ea typeface="ＭＳ Ｐゴシック" charset="0"/>
              <a:cs typeface="ＭＳ Ｐゴシック" charset="0"/>
              <a:sym typeface="Wingdings" charset="0"/>
            </a:endParaRPr>
          </a:p>
          <a:p>
            <a:pPr eaLnBrk="1" hangingPunct="1">
              <a:lnSpc>
                <a:spcPct val="80000"/>
              </a:lnSpc>
            </a:pPr>
            <a:r>
              <a:rPr lang="en-US" sz="2800" dirty="0" smtClean="0">
                <a:latin typeface="Calibri" charset="0"/>
                <a:ea typeface="ＭＳ Ｐゴシック" charset="0"/>
                <a:cs typeface="ＭＳ Ｐゴシック" charset="0"/>
                <a:sym typeface="Wingdings" charset="0"/>
              </a:rPr>
              <a:t>Goal</a:t>
            </a:r>
            <a:r>
              <a:rPr lang="en-US" sz="2800" dirty="0" smtClean="0">
                <a:latin typeface="Calibri" charset="0"/>
                <a:ea typeface="ＭＳ Ｐゴシック" charset="0"/>
                <a:cs typeface="ＭＳ Ｐゴシック" charset="0"/>
                <a:sym typeface="Wingdings" charset="0"/>
              </a:rPr>
              <a:t> </a:t>
            </a:r>
            <a:r>
              <a:rPr lang="en-US" sz="2800" dirty="0" smtClean="0">
                <a:latin typeface="Calibri" charset="0"/>
                <a:ea typeface="ＭＳ Ｐゴシック" charset="0"/>
                <a:cs typeface="ＭＳ Ｐゴシック" charset="0"/>
                <a:sym typeface="Wingdings" charset="0"/>
              </a:rPr>
              <a:t>of</a:t>
            </a:r>
            <a:r>
              <a:rPr lang="en-US" sz="2800" dirty="0" smtClean="0">
                <a:latin typeface="Calibri" charset="0"/>
                <a:ea typeface="ＭＳ Ｐゴシック" charset="0"/>
                <a:cs typeface="ＭＳ Ｐゴシック" charset="0"/>
                <a:sym typeface="Wingdings" charset="0"/>
              </a:rPr>
              <a:t> </a:t>
            </a:r>
            <a:r>
              <a:rPr lang="en-US" sz="2800" dirty="0">
                <a:latin typeface="Calibri" charset="0"/>
                <a:ea typeface="ＭＳ Ｐゴシック" charset="0"/>
                <a:cs typeface="ＭＳ Ｐゴシック" charset="0"/>
                <a:sym typeface="Wingdings" charset="0"/>
              </a:rPr>
              <a:t>this </a:t>
            </a:r>
            <a:r>
              <a:rPr lang="en-US" sz="2800" dirty="0" smtClean="0">
                <a:latin typeface="Calibri" charset="0"/>
                <a:ea typeface="ＭＳ Ｐゴシック" charset="0"/>
                <a:cs typeface="ＭＳ Ｐゴシック" charset="0"/>
                <a:sym typeface="Wingdings" charset="0"/>
              </a:rPr>
              <a:t>workshop: </a:t>
            </a:r>
            <a:r>
              <a:rPr lang="en-US" sz="2800" dirty="0" smtClean="0">
                <a:latin typeface="Calibri" charset="0"/>
                <a:ea typeface="ＭＳ Ｐゴシック" charset="0"/>
                <a:cs typeface="ＭＳ Ｐゴシック" charset="0"/>
                <a:sym typeface="Wingdings" charset="0"/>
              </a:rPr>
              <a:t>T</a:t>
            </a:r>
            <a:r>
              <a:rPr lang="en-US" sz="2800" dirty="0" smtClean="0">
                <a:latin typeface="Calibri" charset="0"/>
                <a:ea typeface="ＭＳ Ｐゴシック" charset="0"/>
                <a:cs typeface="ＭＳ Ｐゴシック" charset="0"/>
                <a:sym typeface="Wingdings" charset="0"/>
              </a:rPr>
              <a:t>o </a:t>
            </a:r>
            <a:r>
              <a:rPr lang="en-US" sz="2800" dirty="0">
                <a:latin typeface="Calibri" charset="0"/>
                <a:ea typeface="ＭＳ Ｐゴシック" charset="0"/>
                <a:cs typeface="ＭＳ Ｐゴシック" charset="0"/>
                <a:sym typeface="Wingdings" charset="0"/>
              </a:rPr>
              <a:t>get familiar with the basics of electric circuits and electronic components.</a:t>
            </a:r>
            <a:endParaRPr lang="en-US" sz="2800" dirty="0">
              <a:latin typeface="Calibri" charset="0"/>
              <a:ea typeface="ＭＳ Ｐゴシック" charset="0"/>
              <a:cs typeface="ＭＳ Ｐゴシック" charset="0"/>
            </a:endParaRPr>
          </a:p>
          <a:p>
            <a:pPr eaLnBrk="1" hangingPunct="1">
              <a:lnSpc>
                <a:spcPct val="80000"/>
              </a:lnSpc>
              <a:buFont typeface="Wingdings 2" charset="0"/>
              <a:buNone/>
            </a:pPr>
            <a:endParaRPr lang="en-US" dirty="0">
              <a:latin typeface="Calibri" charset="0"/>
              <a:ea typeface="ＭＳ Ｐゴシック" charset="0"/>
              <a:cs typeface="ＭＳ Ｐゴシック" charset="0"/>
            </a:endParaRPr>
          </a:p>
        </p:txBody>
      </p:sp>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8703C-21B2-9642-A420-1F82DFB4E2B3}" type="slidenum">
              <a:rPr lang="en-US" sz="1200">
                <a:solidFill>
                  <a:srgbClr val="898989"/>
                </a:solidFill>
                <a:latin typeface="Calibri" charset="0"/>
              </a:rPr>
              <a:pPr eaLnBrk="1" hangingPunct="1"/>
              <a:t>6</a:t>
            </a:fld>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7"/>
            <a:ext cx="8229600" cy="639763"/>
          </a:xfrm>
        </p:spPr>
        <p:txBody>
          <a:bodyPr/>
          <a:lstStyle/>
          <a:p>
            <a:r>
              <a:rPr lang="en-US" dirty="0">
                <a:latin typeface="Calibri" charset="0"/>
                <a:ea typeface="ＭＳ Ｐゴシック" charset="0"/>
                <a:cs typeface="ＭＳ Ｐゴシック" charset="0"/>
              </a:rPr>
              <a:t>Agenda</a:t>
            </a:r>
          </a:p>
        </p:txBody>
      </p:sp>
      <p:sp>
        <p:nvSpPr>
          <p:cNvPr id="16387" name="Content Placeholder 2"/>
          <p:cNvSpPr>
            <a:spLocks noGrp="1"/>
          </p:cNvSpPr>
          <p:nvPr>
            <p:ph idx="1"/>
          </p:nvPr>
        </p:nvSpPr>
        <p:spPr>
          <a:xfrm>
            <a:off x="457200" y="1143001"/>
            <a:ext cx="8229600" cy="4983163"/>
          </a:xfrm>
        </p:spPr>
        <p:txBody>
          <a:bodyPr/>
          <a:lstStyle/>
          <a:p>
            <a:pPr marL="720725" indent="-720725">
              <a:buFont typeface="Wingdings" charset="2"/>
              <a:buChar char="ü"/>
            </a:pPr>
            <a:r>
              <a:rPr lang="en-US" sz="4400" strike="sngStrike" dirty="0" smtClean="0">
                <a:solidFill>
                  <a:schemeClr val="tx1">
                    <a:lumMod val="50000"/>
                    <a:lumOff val="50000"/>
                  </a:schemeClr>
                </a:solidFill>
                <a:latin typeface="Calibri" charset="0"/>
                <a:ea typeface="ＭＳ Ｐゴシック" charset="0"/>
                <a:cs typeface="ＭＳ Ｐゴシック" charset="0"/>
              </a:rPr>
              <a:t>Introductions</a:t>
            </a:r>
            <a:endParaRPr lang="en-US" sz="4400" strike="sngStrike" dirty="0">
              <a:solidFill>
                <a:schemeClr val="tx1">
                  <a:lumMod val="50000"/>
                  <a:lumOff val="50000"/>
                </a:schemeClr>
              </a:solidFill>
              <a:latin typeface="Calibri" charset="0"/>
              <a:ea typeface="ＭＳ Ｐゴシック" charset="0"/>
              <a:cs typeface="ＭＳ Ｐゴシック" charset="0"/>
            </a:endParaRPr>
          </a:p>
          <a:p>
            <a:pPr marL="720725" indent="-720725">
              <a:buFont typeface="Wingdings" charset="2"/>
              <a:buChar char="q"/>
            </a:pPr>
            <a:r>
              <a:rPr lang="en-US" sz="4400" dirty="0" smtClean="0">
                <a:latin typeface="Calibri" charset="0"/>
                <a:ea typeface="ＭＳ Ｐゴシック" charset="0"/>
                <a:cs typeface="ＭＳ Ｐゴシック" charset="0"/>
              </a:rPr>
              <a:t>Basic </a:t>
            </a:r>
            <a:r>
              <a:rPr lang="en-US" sz="4400" dirty="0">
                <a:latin typeface="Calibri" charset="0"/>
                <a:ea typeface="ＭＳ Ｐゴシック" charset="0"/>
                <a:cs typeface="ＭＳ Ｐゴシック" charset="0"/>
              </a:rPr>
              <a:t>Electronics – </a:t>
            </a:r>
            <a:r>
              <a:rPr lang="en-US" sz="4400" dirty="0" smtClean="0">
                <a:latin typeface="Calibri" charset="0"/>
                <a:ea typeface="ＭＳ Ｐゴシック" charset="0"/>
                <a:cs typeface="ＭＳ Ｐゴシック" charset="0"/>
              </a:rPr>
              <a:t>review</a:t>
            </a:r>
            <a:endParaRPr lang="en-US" sz="4400" dirty="0">
              <a:latin typeface="Calibri" charset="0"/>
              <a:ea typeface="ＭＳ Ｐゴシック" charset="0"/>
              <a:cs typeface="ＭＳ Ｐゴシック" charset="0"/>
            </a:endParaRPr>
          </a:p>
          <a:p>
            <a:pPr marL="720725" indent="-720725">
              <a:buFont typeface="Wingdings" charset="2"/>
              <a:buChar char="q"/>
            </a:pPr>
            <a:r>
              <a:rPr lang="en-US" sz="4400" dirty="0" smtClean="0">
                <a:latin typeface="Calibri" charset="0"/>
                <a:ea typeface="ＭＳ Ｐゴシック" charset="0"/>
                <a:cs typeface="ＭＳ Ｐゴシック" charset="0"/>
              </a:rPr>
              <a:t>Circuit components </a:t>
            </a:r>
          </a:p>
          <a:p>
            <a:pPr marL="720725" indent="-720725">
              <a:buFont typeface="Wingdings" charset="2"/>
              <a:buChar char="q"/>
            </a:pPr>
            <a:r>
              <a:rPr lang="en-US" sz="4400" dirty="0" smtClean="0">
                <a:latin typeface="Calibri" charset="0"/>
                <a:ea typeface="ＭＳ Ｐゴシック" charset="0"/>
                <a:cs typeface="ＭＳ Ｐゴシック" charset="0"/>
              </a:rPr>
              <a:t>Circuit relationships and rules</a:t>
            </a:r>
          </a:p>
          <a:p>
            <a:pPr marL="720725" indent="-720725">
              <a:buFont typeface="Wingdings" charset="2"/>
              <a:buChar char="q"/>
            </a:pPr>
            <a:r>
              <a:rPr lang="en-US" sz="4400" dirty="0" smtClean="0">
                <a:latin typeface="Calibri" charset="0"/>
                <a:ea typeface="ＭＳ Ｐゴシック" charset="0"/>
                <a:cs typeface="ＭＳ Ｐゴシック" charset="0"/>
              </a:rPr>
              <a:t>Building </a:t>
            </a:r>
            <a:r>
              <a:rPr lang="en-US" sz="4400" dirty="0">
                <a:latin typeface="Calibri" charset="0"/>
                <a:ea typeface="ＭＳ Ｐゴシック" charset="0"/>
                <a:cs typeface="ＭＳ Ｐゴシック" charset="0"/>
              </a:rPr>
              <a:t>circuits</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ED3674-6CD0-B64F-85FA-6FC85159082D}" type="slidenum">
              <a:rPr lang="en-US" sz="1200">
                <a:solidFill>
                  <a:srgbClr val="898989"/>
                </a:solidFill>
                <a:latin typeface="Calibri" charset="0"/>
              </a:rPr>
              <a:pPr eaLnBrk="1" hangingPunct="1"/>
              <a:t>7</a:t>
            </a:fld>
            <a:endParaRPr lang="en-US" sz="1200">
              <a:solidFill>
                <a:srgbClr val="898989"/>
              </a:solidFill>
              <a:latin typeface="Calibri" charset="0"/>
            </a:endParaRPr>
          </a:p>
        </p:txBody>
      </p:sp>
    </p:spTree>
    <p:extLst>
      <p:ext uri="{BB962C8B-B14F-4D97-AF65-F5344CB8AC3E}">
        <p14:creationId xmlns:p14="http://schemas.microsoft.com/office/powerpoint/2010/main" val="241297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a:latin typeface="Calibri" charset="0"/>
                <a:ea typeface="ＭＳ Ｐゴシック" charset="0"/>
                <a:cs typeface="ＭＳ Ｐゴシック" charset="0"/>
              </a:rPr>
              <a:t>Basic Electrical Definitions</a:t>
            </a:r>
          </a:p>
        </p:txBody>
      </p:sp>
      <p:sp>
        <p:nvSpPr>
          <p:cNvPr id="11267" name="Content Placeholder 2"/>
          <p:cNvSpPr>
            <a:spLocks noGrp="1"/>
          </p:cNvSpPr>
          <p:nvPr>
            <p:ph sz="quarter" idx="1"/>
          </p:nvPr>
        </p:nvSpPr>
        <p:spPr>
          <a:xfrm>
            <a:off x="928688" y="1428752"/>
            <a:ext cx="7772400" cy="4695825"/>
          </a:xfrm>
        </p:spPr>
        <p:txBody>
          <a:bodyPr>
            <a:normAutofit/>
          </a:bodyPr>
          <a:lstStyle/>
          <a:p>
            <a:pPr eaLnBrk="1" hangingPunct="1">
              <a:lnSpc>
                <a:spcPct val="90000"/>
              </a:lnSpc>
            </a:pPr>
            <a:r>
              <a:rPr lang="en-US" sz="3000" dirty="0">
                <a:latin typeface="Calibri" charset="0"/>
                <a:ea typeface="ＭＳ Ｐゴシック" charset="0"/>
                <a:cs typeface="ＭＳ Ｐゴシック" charset="0"/>
              </a:rPr>
              <a:t>We begin by defining fundamental electrical quantities, and discussing simple circuit elements and models. You need to understand the basic terminology before moving on.</a:t>
            </a:r>
            <a:br>
              <a:rPr lang="en-US" sz="3000" dirty="0">
                <a:latin typeface="Calibri" charset="0"/>
                <a:ea typeface="ＭＳ Ｐゴシック" charset="0"/>
                <a:cs typeface="ＭＳ Ｐゴシック" charset="0"/>
              </a:rPr>
            </a:br>
            <a:endParaRPr lang="en-US" sz="3000" dirty="0">
              <a:latin typeface="Calibri" charset="0"/>
              <a:ea typeface="ＭＳ Ｐゴシック" charset="0"/>
              <a:cs typeface="ＭＳ Ｐゴシック" charset="0"/>
            </a:endParaRPr>
          </a:p>
          <a:p>
            <a:pPr lvl="1" eaLnBrk="1" hangingPunct="1">
              <a:lnSpc>
                <a:spcPct val="90000"/>
              </a:lnSpc>
            </a:pPr>
            <a:r>
              <a:rPr lang="en-US" sz="2600" dirty="0">
                <a:latin typeface="Calibri" charset="0"/>
                <a:ea typeface="ＭＳ Ｐゴシック" charset="0"/>
              </a:rPr>
              <a:t>definitions </a:t>
            </a:r>
            <a:br>
              <a:rPr lang="en-US" sz="2600" dirty="0">
                <a:latin typeface="Calibri" charset="0"/>
                <a:ea typeface="ＭＳ Ｐゴシック" charset="0"/>
              </a:rPr>
            </a:br>
            <a:endParaRPr lang="en-US" sz="2600" dirty="0">
              <a:latin typeface="Calibri" charset="0"/>
              <a:ea typeface="ＭＳ Ｐゴシック" charset="0"/>
            </a:endParaRPr>
          </a:p>
          <a:p>
            <a:pPr lvl="1" eaLnBrk="1" hangingPunct="1">
              <a:lnSpc>
                <a:spcPct val="90000"/>
              </a:lnSpc>
            </a:pPr>
            <a:r>
              <a:rPr lang="en-US" sz="2600" dirty="0">
                <a:latin typeface="Calibri" charset="0"/>
                <a:ea typeface="ＭＳ Ｐゴシック" charset="0"/>
              </a:rPr>
              <a:t>circuit elements </a:t>
            </a:r>
            <a:br>
              <a:rPr lang="en-US" sz="2600" dirty="0">
                <a:latin typeface="Calibri" charset="0"/>
                <a:ea typeface="ＭＳ Ｐゴシック" charset="0"/>
              </a:rPr>
            </a:br>
            <a:endParaRPr lang="en-US" sz="2600" dirty="0">
              <a:latin typeface="Calibri" charset="0"/>
              <a:ea typeface="ＭＳ Ｐゴシック" charset="0"/>
            </a:endParaRPr>
          </a:p>
          <a:p>
            <a:pPr lvl="1" eaLnBrk="1" hangingPunct="1">
              <a:lnSpc>
                <a:spcPct val="90000"/>
              </a:lnSpc>
            </a:pPr>
            <a:r>
              <a:rPr lang="en-US" sz="2600" dirty="0">
                <a:latin typeface="Calibri" charset="0"/>
                <a:ea typeface="ＭＳ Ｐゴシック" charset="0"/>
              </a:rPr>
              <a:t>element laws. </a:t>
            </a:r>
          </a:p>
          <a:p>
            <a:pPr eaLnBrk="1" hangingPunct="1">
              <a:lnSpc>
                <a:spcPct val="90000"/>
              </a:lnSpc>
              <a:buFont typeface="Wingdings 2" charset="0"/>
              <a:buNone/>
            </a:pPr>
            <a:r>
              <a:rPr lang="en-US" sz="3000" dirty="0">
                <a:latin typeface="Calibri" charset="0"/>
                <a:ea typeface="ＭＳ Ｐゴシック" charset="0"/>
                <a:cs typeface="ＭＳ Ｐゴシック" charset="0"/>
              </a:rPr>
              <a:t> </a:t>
            </a:r>
          </a:p>
        </p:txBody>
      </p:sp>
      <p:sp>
        <p:nvSpPr>
          <p:cNvPr id="245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856521-4D87-9744-9B05-E773AA229C4A}" type="slidenum">
              <a:rPr lang="en-US" sz="1200">
                <a:solidFill>
                  <a:srgbClr val="898989"/>
                </a:solidFill>
                <a:latin typeface="Calibri" charset="0"/>
              </a:rPr>
              <a:pPr eaLnBrk="1" hangingPunct="1"/>
              <a:t>8</a:t>
            </a:fld>
            <a:endParaRPr lang="en-US" sz="1200">
              <a:solidFill>
                <a:srgbClr val="898989"/>
              </a:solidFill>
              <a:latin typeface="Calibri"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7"/>
            <a:ext cx="8229600" cy="715963"/>
          </a:xfrm>
        </p:spPr>
        <p:txBody>
          <a:bodyPr/>
          <a:lstStyle/>
          <a:p>
            <a:pPr eaLnBrk="1" hangingPunct="1"/>
            <a:r>
              <a:rPr lang="en-US">
                <a:latin typeface="Calibri" charset="0"/>
                <a:ea typeface="ＭＳ Ｐゴシック" charset="0"/>
                <a:cs typeface="ＭＳ Ｐゴシック" charset="0"/>
              </a:rPr>
              <a:t>Electric Charge and Current</a:t>
            </a:r>
          </a:p>
        </p:txBody>
      </p:sp>
      <p:sp>
        <p:nvSpPr>
          <p:cNvPr id="12291" name="Content Placeholder 2"/>
          <p:cNvSpPr>
            <a:spLocks noGrp="1"/>
          </p:cNvSpPr>
          <p:nvPr>
            <p:ph sz="quarter" idx="1"/>
          </p:nvPr>
        </p:nvSpPr>
        <p:spPr>
          <a:xfrm>
            <a:off x="457200" y="1066800"/>
            <a:ext cx="8243888" cy="5334000"/>
          </a:xfrm>
        </p:spPr>
        <p:txBody>
          <a:bodyPr>
            <a:normAutofit/>
          </a:bodyPr>
          <a:lstStyle/>
          <a:p>
            <a:pPr eaLnBrk="1" hangingPunct="1">
              <a:lnSpc>
                <a:spcPct val="150000"/>
              </a:lnSpc>
            </a:pPr>
            <a:r>
              <a:rPr lang="en-US" sz="2400" dirty="0">
                <a:latin typeface="Calibri" charset="0"/>
                <a:ea typeface="ＭＳ Ｐゴシック" charset="0"/>
                <a:cs typeface="ＭＳ Ｐゴシック" charset="0"/>
              </a:rPr>
              <a:t>The most basic electrical quantity is that of </a:t>
            </a:r>
            <a:r>
              <a:rPr lang="en-US" sz="2400" dirty="0">
                <a:solidFill>
                  <a:srgbClr val="008000"/>
                </a:solidFill>
                <a:latin typeface="Calibri" charset="0"/>
                <a:ea typeface="ＭＳ Ｐゴシック" charset="0"/>
                <a:cs typeface="ＭＳ Ｐゴシック" charset="0"/>
              </a:rPr>
              <a:t>charge (q) </a:t>
            </a:r>
            <a:r>
              <a:rPr lang="en-US" sz="2400" dirty="0">
                <a:latin typeface="Calibri" charset="0"/>
                <a:ea typeface="ＭＳ Ｐゴシック" charset="0"/>
                <a:cs typeface="ＭＳ Ｐゴシック" charset="0"/>
              </a:rPr>
              <a:t>which is measured in </a:t>
            </a:r>
            <a:r>
              <a:rPr lang="en-US" sz="2400" dirty="0">
                <a:solidFill>
                  <a:srgbClr val="008000"/>
                </a:solidFill>
                <a:latin typeface="Calibri" charset="0"/>
                <a:ea typeface="ＭＳ Ｐゴシック" charset="0"/>
                <a:cs typeface="ＭＳ Ｐゴシック" charset="0"/>
              </a:rPr>
              <a:t>coulombs (C)</a:t>
            </a:r>
            <a:r>
              <a:rPr lang="en-US" sz="2400" dirty="0">
                <a:latin typeface="Calibri" charset="0"/>
                <a:ea typeface="ＭＳ Ｐゴシック" charset="0"/>
                <a:cs typeface="ＭＳ Ｐゴシック" charset="0"/>
              </a:rPr>
              <a:t> :</a:t>
            </a:r>
          </a:p>
          <a:p>
            <a:pPr eaLnBrk="1" hangingPunct="1">
              <a:lnSpc>
                <a:spcPct val="60000"/>
              </a:lnSpc>
            </a:pPr>
            <a:endParaRPr lang="en-US" sz="2400" dirty="0">
              <a:latin typeface="Calibri" charset="0"/>
              <a:ea typeface="ＭＳ Ｐゴシック" charset="0"/>
              <a:cs typeface="ＭＳ Ｐゴシック" charset="0"/>
            </a:endParaRPr>
          </a:p>
          <a:p>
            <a:pPr eaLnBrk="1" hangingPunct="1">
              <a:lnSpc>
                <a:spcPct val="60000"/>
              </a:lnSpc>
            </a:pPr>
            <a:endParaRPr lang="en-US" sz="2400" dirty="0">
              <a:latin typeface="Calibri" charset="0"/>
              <a:ea typeface="ＭＳ Ｐゴシック" charset="0"/>
              <a:cs typeface="ＭＳ Ｐゴシック" charset="0"/>
            </a:endParaRPr>
          </a:p>
          <a:p>
            <a:pPr eaLnBrk="1" hangingPunct="1">
              <a:lnSpc>
                <a:spcPct val="60000"/>
              </a:lnSpc>
              <a:buFont typeface="Arial" charset="0"/>
              <a:buNone/>
            </a:pPr>
            <a:endParaRPr lang="en-US" sz="2400" dirty="0">
              <a:latin typeface="Calibri" charset="0"/>
              <a:ea typeface="ＭＳ Ｐゴシック" charset="0"/>
              <a:cs typeface="ＭＳ Ｐゴシック" charset="0"/>
            </a:endParaRPr>
          </a:p>
          <a:p>
            <a:pPr eaLnBrk="1" hangingPunct="1">
              <a:lnSpc>
                <a:spcPct val="60000"/>
              </a:lnSpc>
              <a:buFont typeface="Wingdings 2" charset="0"/>
              <a:buNone/>
            </a:pPr>
            <a:r>
              <a:rPr lang="en-US" sz="2400" dirty="0">
                <a:latin typeface="Calibri" charset="0"/>
                <a:ea typeface="ＭＳ Ｐゴシック" charset="0"/>
                <a:cs typeface="ＭＳ Ｐゴシック" charset="0"/>
              </a:rPr>
              <a:t>  </a:t>
            </a:r>
            <a:endParaRPr lang="en-US" sz="2400" b="1" dirty="0">
              <a:latin typeface="Calibri" charset="0"/>
              <a:ea typeface="ＭＳ Ｐゴシック" charset="0"/>
              <a:cs typeface="ＭＳ Ｐゴシック" charset="0"/>
            </a:endParaRPr>
          </a:p>
          <a:p>
            <a:pPr eaLnBrk="1" hangingPunct="1">
              <a:lnSpc>
                <a:spcPct val="150000"/>
              </a:lnSpc>
            </a:pPr>
            <a:r>
              <a:rPr lang="en-US" sz="2400" b="1" dirty="0" smtClean="0">
                <a:latin typeface="Calibri" charset="0"/>
                <a:ea typeface="ＭＳ Ｐゴシック" charset="0"/>
                <a:cs typeface="ＭＳ Ｐゴシック" charset="0"/>
              </a:rPr>
              <a:t>Current </a:t>
            </a:r>
            <a:r>
              <a:rPr lang="en-US" sz="2400" dirty="0">
                <a:latin typeface="Calibri" charset="0"/>
                <a:ea typeface="ＭＳ Ｐゴシック" charset="0"/>
                <a:cs typeface="ＭＳ Ｐゴシック" charset="0"/>
              </a:rPr>
              <a:t>is a measure of the magnitude of the flow of electrons in a circuit. It is measured in </a:t>
            </a:r>
            <a:r>
              <a:rPr lang="en-US" sz="2400" dirty="0">
                <a:solidFill>
                  <a:srgbClr val="008000"/>
                </a:solidFill>
                <a:latin typeface="Calibri" charset="0"/>
                <a:ea typeface="ＭＳ Ｐゴシック" charset="0"/>
                <a:cs typeface="ＭＳ Ｐゴシック" charset="0"/>
              </a:rPr>
              <a:t>Amperes</a:t>
            </a:r>
            <a:r>
              <a:rPr lang="en-US" sz="2400" dirty="0">
                <a:latin typeface="Calibri" charset="0"/>
                <a:ea typeface="ＭＳ Ｐゴシック" charset="0"/>
                <a:cs typeface="ＭＳ Ｐゴシック" charset="0"/>
              </a:rPr>
              <a:t>, or Amps.</a:t>
            </a:r>
            <a:br>
              <a:rPr lang="en-US" sz="2400" dirty="0">
                <a:latin typeface="Calibri" charset="0"/>
                <a:ea typeface="ＭＳ Ｐゴシック" charset="0"/>
                <a:cs typeface="ＭＳ Ｐゴシック" charset="0"/>
              </a:rPr>
            </a:br>
            <a:endParaRPr lang="en-US" sz="2400" dirty="0">
              <a:latin typeface="Calibri" charset="0"/>
              <a:ea typeface="ＭＳ Ｐゴシック" charset="0"/>
              <a:cs typeface="ＭＳ Ｐゴシック" charset="0"/>
            </a:endParaRPr>
          </a:p>
          <a:p>
            <a:pPr eaLnBrk="1" hangingPunct="1">
              <a:lnSpc>
                <a:spcPct val="140000"/>
              </a:lnSpc>
            </a:pPr>
            <a:r>
              <a:rPr lang="en-US" sz="2400" dirty="0" smtClean="0">
                <a:latin typeface="Calibri" charset="0"/>
                <a:ea typeface="ＭＳ Ｐゴシック" charset="0"/>
                <a:cs typeface="ＭＳ Ｐゴシック" charset="0"/>
              </a:rPr>
              <a:t>Analogy:</a:t>
            </a:r>
            <a:r>
              <a:rPr lang="en-US" sz="2400" dirty="0" smtClean="0">
                <a:latin typeface="Calibri" charset="0"/>
                <a:ea typeface="ＭＳ Ｐゴシック" charset="0"/>
                <a:cs typeface="ＭＳ Ｐゴシック" charset="0"/>
              </a:rPr>
              <a:t> electrical flow </a:t>
            </a:r>
            <a:r>
              <a:rPr lang="en-US" sz="2400" dirty="0" smtClean="0">
                <a:latin typeface="Calibri" charset="0"/>
                <a:ea typeface="ＭＳ Ｐゴシック" charset="0"/>
                <a:cs typeface="ＭＳ Ｐゴシック" charset="0"/>
                <a:sym typeface="Wingdings"/>
              </a:rPr>
              <a:t>&lt;-&gt; </a:t>
            </a:r>
            <a:r>
              <a:rPr lang="en-US" sz="2400" dirty="0" smtClean="0">
                <a:latin typeface="Calibri" charset="0"/>
                <a:ea typeface="ＭＳ Ｐゴシック" charset="0"/>
                <a:cs typeface="ＭＳ Ｐゴシック" charset="0"/>
              </a:rPr>
              <a:t>water flow</a:t>
            </a:r>
            <a:endParaRPr lang="en-US" sz="2400" dirty="0">
              <a:latin typeface="Calibri" charset="0"/>
              <a:ea typeface="ＭＳ Ｐゴシック" charset="0"/>
              <a:cs typeface="ＭＳ Ｐゴシック" charset="0"/>
            </a:endParaRPr>
          </a:p>
          <a:p>
            <a:pPr eaLnBrk="1" hangingPunct="1">
              <a:lnSpc>
                <a:spcPct val="60000"/>
              </a:lnSpc>
              <a:buFont typeface="Wingdings 2" charset="0"/>
              <a:buNone/>
            </a:pPr>
            <a:r>
              <a:rPr lang="en-US" sz="200" dirty="0">
                <a:latin typeface="Calibri" charset="0"/>
                <a:ea typeface="ＭＳ Ｐゴシック" charset="0"/>
                <a:cs typeface="ＭＳ Ｐゴシック" charset="0"/>
              </a:rPr>
              <a:t/>
            </a:r>
            <a:br>
              <a:rPr lang="en-US" sz="200" dirty="0">
                <a:latin typeface="Calibri" charset="0"/>
                <a:ea typeface="ＭＳ Ｐゴシック" charset="0"/>
                <a:cs typeface="ＭＳ Ｐゴシック" charset="0"/>
              </a:rPr>
            </a:br>
            <a:r>
              <a:rPr lang="en-US" sz="200" dirty="0">
                <a:latin typeface="Calibri" charset="0"/>
                <a:ea typeface="ＭＳ Ｐゴシック" charset="0"/>
                <a:cs typeface="ＭＳ Ｐゴシック" charset="0"/>
              </a:rPr>
              <a:t/>
            </a:r>
            <a:br>
              <a:rPr lang="en-US" sz="200" dirty="0">
                <a:latin typeface="Calibri" charset="0"/>
                <a:ea typeface="ＭＳ Ｐゴシック" charset="0"/>
                <a:cs typeface="ＭＳ Ｐゴシック" charset="0"/>
              </a:rPr>
            </a:br>
            <a:r>
              <a:rPr lang="en-US" sz="200" dirty="0">
                <a:latin typeface="Calibri" charset="0"/>
                <a:ea typeface="ＭＳ Ｐゴシック" charset="0"/>
                <a:cs typeface="ＭＳ Ｐゴシック" charset="0"/>
              </a:rPr>
              <a:t/>
            </a:r>
            <a:br>
              <a:rPr lang="en-US" sz="200" dirty="0">
                <a:latin typeface="Calibri" charset="0"/>
                <a:ea typeface="ＭＳ Ｐゴシック" charset="0"/>
                <a:cs typeface="ＭＳ Ｐゴシック" charset="0"/>
              </a:rPr>
            </a:br>
            <a:endParaRPr lang="en-US" sz="200" dirty="0">
              <a:latin typeface="Calibri" charset="0"/>
              <a:ea typeface="ＭＳ Ｐゴシック" charset="0"/>
              <a:cs typeface="ＭＳ Ｐゴシック" charset="0"/>
            </a:endParaRPr>
          </a:p>
        </p:txBody>
      </p:sp>
      <p:sp>
        <p:nvSpPr>
          <p:cNvPr id="2662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341678-444A-BB42-BB37-00BF91CF34BA}" type="slidenum">
              <a:rPr lang="en-US" sz="1200">
                <a:solidFill>
                  <a:srgbClr val="898989"/>
                </a:solidFill>
                <a:latin typeface="Calibri" charset="0"/>
              </a:rPr>
              <a:pPr eaLnBrk="1" hangingPunct="1"/>
              <a:t>9</a:t>
            </a:fld>
            <a:endParaRPr lang="en-US" sz="1200">
              <a:solidFill>
                <a:srgbClr val="898989"/>
              </a:solidFill>
              <a:latin typeface="Calibri" charset="0"/>
            </a:endParaRPr>
          </a:p>
        </p:txBody>
      </p:sp>
      <p:pic>
        <p:nvPicPr>
          <p:cNvPr id="26629" name="Picture 6" descr="cou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098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TotalTime>
  <Words>1468</Words>
  <Application>Microsoft Macintosh PowerPoint</Application>
  <PresentationFormat>On-screen Show (4:3)</PresentationFormat>
  <Paragraphs>280</Paragraphs>
  <Slides>43</Slides>
  <Notes>34</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Week 2 Workshop Basics of Electronic Circuits</vt:lpstr>
      <vt:lpstr>Agenda</vt:lpstr>
      <vt:lpstr>Introductions</vt:lpstr>
      <vt:lpstr>One of the two concepts of technological systems  (as discussed in the lecture): Transformations Between the Layers of a Technological System</vt:lpstr>
      <vt:lpstr>PowerPoint Presentation</vt:lpstr>
      <vt:lpstr>Rationale</vt:lpstr>
      <vt:lpstr>Agenda</vt:lpstr>
      <vt:lpstr>Basic Electrical Definitions</vt:lpstr>
      <vt:lpstr>Electric Charge and Current</vt:lpstr>
      <vt:lpstr>Voltage</vt:lpstr>
      <vt:lpstr>Resistance</vt:lpstr>
      <vt:lpstr>Resistance (Cont.)</vt:lpstr>
      <vt:lpstr>Electric Circuit</vt:lpstr>
      <vt:lpstr>Example of a circuit</vt:lpstr>
      <vt:lpstr>Circuit with no load</vt:lpstr>
      <vt:lpstr>Types of circuits</vt:lpstr>
      <vt:lpstr>Components of Electric Circuits</vt:lpstr>
      <vt:lpstr>Diodes</vt:lpstr>
      <vt:lpstr>Light – emitting Diodes</vt:lpstr>
      <vt:lpstr>Switches</vt:lpstr>
      <vt:lpstr>Capacitors</vt:lpstr>
      <vt:lpstr>Agenda</vt:lpstr>
      <vt:lpstr>Circuit Relationships</vt:lpstr>
      <vt:lpstr>Circuit Relationships (Cont.)</vt:lpstr>
      <vt:lpstr>Circuit Relationships (Cont.)</vt:lpstr>
      <vt:lpstr>Important Rules</vt:lpstr>
      <vt:lpstr>Agenda</vt:lpstr>
      <vt:lpstr>What’s next: buiding circuits</vt:lpstr>
      <vt:lpstr>Breadboard</vt:lpstr>
      <vt:lpstr>PowerPoint Presentation</vt:lpstr>
      <vt:lpstr>PowerPoint Presentation</vt:lpstr>
      <vt:lpstr>LEDs</vt:lpstr>
      <vt:lpstr>Wires</vt:lpstr>
      <vt:lpstr>Potentiometer</vt:lpstr>
      <vt:lpstr>Resistor and switch button</vt:lpstr>
      <vt:lpstr>PowerPoint Presentation</vt:lpstr>
      <vt:lpstr>Voltage Regulator</vt:lpstr>
      <vt:lpstr>7805 5-Volt Regulator</vt:lpstr>
      <vt:lpstr>PowerPoint Presentation</vt:lpstr>
      <vt:lpstr>Simple Circuit 1</vt:lpstr>
      <vt:lpstr>Simple Circuit 2</vt:lpstr>
      <vt:lpstr>Summary</vt:lpstr>
      <vt:lpstr>Thank You! Q &amp; A</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Week 1 Workshop</dc:title>
  <dc:creator>Helmine</dc:creator>
  <cp:lastModifiedBy>Ying Deng</cp:lastModifiedBy>
  <cp:revision>60</cp:revision>
  <dcterms:created xsi:type="dcterms:W3CDTF">2011-01-10T03:14:29Z</dcterms:created>
  <dcterms:modified xsi:type="dcterms:W3CDTF">2011-09-16T15:21:27Z</dcterms:modified>
</cp:coreProperties>
</file>