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96" r:id="rId2"/>
    <p:sldId id="257" r:id="rId3"/>
    <p:sldId id="279" r:id="rId4"/>
    <p:sldId id="259" r:id="rId5"/>
    <p:sldId id="295" r:id="rId6"/>
    <p:sldId id="280" r:id="rId7"/>
    <p:sldId id="260" r:id="rId8"/>
    <p:sldId id="267" r:id="rId9"/>
    <p:sldId id="301" r:id="rId10"/>
    <p:sldId id="271" r:id="rId11"/>
    <p:sldId id="266" r:id="rId12"/>
    <p:sldId id="265" r:id="rId13"/>
    <p:sldId id="274" r:id="rId14"/>
    <p:sldId id="275" r:id="rId15"/>
    <p:sldId id="311" r:id="rId16"/>
    <p:sldId id="303" r:id="rId17"/>
    <p:sldId id="276" r:id="rId18"/>
    <p:sldId id="278" r:id="rId19"/>
    <p:sldId id="270" r:id="rId20"/>
    <p:sldId id="312" r:id="rId21"/>
    <p:sldId id="277" r:id="rId22"/>
    <p:sldId id="284" r:id="rId23"/>
    <p:sldId id="285" r:id="rId24"/>
    <p:sldId id="286" r:id="rId25"/>
    <p:sldId id="313" r:id="rId26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000" kern="1200">
        <a:solidFill>
          <a:srgbClr val="006600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000" kern="1200">
        <a:solidFill>
          <a:srgbClr val="006600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000" kern="1200">
        <a:solidFill>
          <a:srgbClr val="006600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000" kern="1200">
        <a:solidFill>
          <a:srgbClr val="006600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000" kern="1200">
        <a:solidFill>
          <a:srgbClr val="006600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rgbClr val="006600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rgbClr val="006600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rgbClr val="006600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rgbClr val="006600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  <a:srgbClr val="FFFF99"/>
    <a:srgbClr val="990099"/>
    <a:srgbClr val="CCFFCC"/>
    <a:srgbClr val="FF0000"/>
    <a:srgbClr val="FF0066"/>
    <a:srgbClr val="66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8" autoAdjust="0"/>
    <p:restoredTop sz="94660"/>
  </p:normalViewPr>
  <p:slideViewPr>
    <p:cSldViewPr>
      <p:cViewPr varScale="1">
        <p:scale>
          <a:sx n="74" d="100"/>
          <a:sy n="74" d="100"/>
        </p:scale>
        <p:origin x="-102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1596" y="-78"/>
      </p:cViewPr>
      <p:guideLst>
        <p:guide orient="horz" pos="3025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3" rIns="96646" bIns="48323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CA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3" rIns="96646" bIns="48323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CA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3" rIns="96646" bIns="48323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CA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3" rIns="96646" bIns="48323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8C6A0FA3-DEA6-4561-AF85-F11477285AA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3" rIns="96646" bIns="48323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CA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3" rIns="96646" bIns="48323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CA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3" rIns="96646" bIns="483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3" rIns="96646" bIns="48323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CA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3" rIns="96646" bIns="48323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9693BF07-2687-4AC0-8414-26CDABE6CEB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C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SFU Radiation Safety Office  		Summer 2010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7F21B-E32C-4FFF-A128-1B19B368BA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SFU Radiation Safety Office  		Summer 2010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6214B-C076-4B24-9802-019A833ACE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609600"/>
            <a:ext cx="2019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609600"/>
            <a:ext cx="59055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SFU Radiation Safety Office  		Summer 2010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B791E-F20B-4996-9A54-9C1189B894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077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SFU Radiation Safety Office  		Summer 2010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C6450-A02E-40E6-B1BC-7B3D40CB9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077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SFU Radiation Safety Office  		Summer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6B410-11B6-4EB6-AC1E-CDCCFEC4F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077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SFU Radiation Safety Office  		Summer 2010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0188-BAB0-4110-864A-AB4037AB35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SFU Radiation Safety Office  		Summer 2010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052B8-313D-40B3-B79E-72858D382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SFU Radiation Safety Office  		Summer 2010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ADB0B-E373-496A-876A-E53FC99E1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SFU Radiation Safety Office  		Summer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1FE92-5951-493E-8DCF-72FB0D522E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SFU Radiation Safety Office  		Summer 2010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89369-F90E-4A0A-B408-3A7848E6B3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SFU Radiation Safety Office  		Summer 2010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73662-4AE5-4B3A-A2E1-9707114063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SFU Radiation Safety Office  		Summer 2010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C1161-6D07-434A-8E27-6EBA04FE60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SFU Radiation Safety Office  		Summer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EB265-16DD-4F9E-946F-5B187D868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SFU Radiation Safety Office  		Summer 2010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9B43C-B58F-4585-83C0-21BF8D62F4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609600"/>
            <a:ext cx="8077200" cy="11430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400800"/>
            <a:ext cx="7772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tabLst>
                <a:tab pos="6172200" algn="r"/>
              </a:tabLst>
              <a:defRPr sz="1400" b="1" i="1">
                <a:solidFill>
                  <a:srgbClr val="FFCC99"/>
                </a:solidFill>
                <a:latin typeface="Arial" charset="0"/>
              </a:defRPr>
            </a:lvl1pPr>
          </a:lstStyle>
          <a:p>
            <a:r>
              <a:rPr lang="en-US"/>
              <a:t>SFU Radiation Safety Office  		Summer 2010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" y="6172200"/>
            <a:ext cx="1600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0F54885E-6273-4266-93FB-F2606B862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>
    <p:dissolve/>
  </p:transition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66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6600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6600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6600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6600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6600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6600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6600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6600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99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CC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radsig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8991600" cy="446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181600"/>
            <a:ext cx="8421687" cy="1362075"/>
          </a:xfrm>
        </p:spPr>
        <p:txBody>
          <a:bodyPr/>
          <a:lstStyle/>
          <a:p>
            <a:pPr algn="ctr"/>
            <a:r>
              <a:rPr lang="en-CA" dirty="0" smtClean="0">
                <a:solidFill>
                  <a:srgbClr val="C00000"/>
                </a:solidFill>
              </a:rPr>
              <a:t>Health Physics and safety chapter 5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 </a:t>
            </a:r>
            <a:endParaRPr lang="en-CA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000099"/>
                </a:solidFill>
              </a:rPr>
              <a:t>Quality Factors</a:t>
            </a:r>
          </a:p>
        </p:txBody>
      </p:sp>
      <p:graphicFrame>
        <p:nvGraphicFramePr>
          <p:cNvPr id="21575" name="Group 71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472306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</a:rPr>
                        <a:t>Radiation type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</a:rPr>
                        <a:t>Accepted values for QF (or RBE*)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Gamma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X-Rays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Low energy beta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Alpha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10 - 20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Neutrons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3 - 10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</a:rPr>
                        <a:t>*RBE: Relative Biological Efficiency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Quantities commonly used at SFU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7772400" cy="2971800"/>
          </a:xfrm>
        </p:spPr>
        <p:txBody>
          <a:bodyPr/>
          <a:lstStyle/>
          <a:p>
            <a:pPr eaLnBrk="1" hangingPunct="1"/>
            <a:r>
              <a:rPr lang="en-US" smtClean="0"/>
              <a:t>Typical experiment uses</a:t>
            </a:r>
          </a:p>
          <a:p>
            <a:pPr lvl="1" eaLnBrk="1" hangingPunct="1"/>
            <a:r>
              <a:rPr lang="en-US" smtClean="0">
                <a:solidFill>
                  <a:srgbClr val="FF0000"/>
                </a:solidFill>
              </a:rPr>
              <a:t>kBq (</a:t>
            </a:r>
            <a:r>
              <a:rPr lang="en-US" b="1" smtClean="0">
                <a:solidFill>
                  <a:srgbClr val="FF0000"/>
                </a:solidFill>
                <a:latin typeface="Symbol" pitchFamily="18" charset="2"/>
              </a:rPr>
              <a:t>m</a:t>
            </a:r>
            <a:r>
              <a:rPr lang="en-US" smtClean="0">
                <a:solidFill>
                  <a:srgbClr val="FF0000"/>
                </a:solidFill>
              </a:rPr>
              <a:t>Ci)   			 </a:t>
            </a:r>
            <a:r>
              <a:rPr lang="en-US" smtClean="0">
                <a:solidFill>
                  <a:srgbClr val="FF0000"/>
                </a:solidFill>
                <a:latin typeface="Symbol" pitchFamily="18" charset="2"/>
              </a:rPr>
              <a:t>¬</a:t>
            </a:r>
            <a:r>
              <a:rPr lang="en-US" smtClean="0">
                <a:solidFill>
                  <a:srgbClr val="FF0000"/>
                </a:solidFill>
              </a:rPr>
              <a:t>  </a:t>
            </a:r>
            <a:r>
              <a:rPr lang="en-US" sz="2400" smtClean="0">
                <a:solidFill>
                  <a:srgbClr val="FF0000"/>
                </a:solidFill>
              </a:rPr>
              <a:t>No problem</a:t>
            </a:r>
          </a:p>
          <a:p>
            <a:pPr lvl="1" eaLnBrk="1" hangingPunct="1"/>
            <a:r>
              <a:rPr lang="en-US" smtClean="0">
                <a:solidFill>
                  <a:srgbClr val="FF0000"/>
                </a:solidFill>
              </a:rPr>
              <a:t>MBq (mCi)  		 	 </a:t>
            </a:r>
            <a:r>
              <a:rPr lang="en-US" smtClean="0">
                <a:solidFill>
                  <a:srgbClr val="FF0000"/>
                </a:solidFill>
                <a:latin typeface="Symbol" pitchFamily="18" charset="2"/>
              </a:rPr>
              <a:t>¬</a:t>
            </a:r>
            <a:r>
              <a:rPr lang="en-US" smtClean="0">
                <a:solidFill>
                  <a:srgbClr val="FF0000"/>
                </a:solidFill>
              </a:rPr>
              <a:t>  </a:t>
            </a:r>
            <a:r>
              <a:rPr lang="en-US" sz="2400" smtClean="0">
                <a:solidFill>
                  <a:srgbClr val="FF0000"/>
                </a:solidFill>
              </a:rPr>
              <a:t>Hottish</a:t>
            </a:r>
          </a:p>
          <a:p>
            <a:pPr eaLnBrk="1" hangingPunct="1"/>
            <a:r>
              <a:rPr lang="en-US" smtClean="0"/>
              <a:t>Exceptionally</a:t>
            </a:r>
          </a:p>
          <a:p>
            <a:pPr lvl="1" eaLnBrk="1" hangingPunct="1"/>
            <a:r>
              <a:rPr lang="en-US" smtClean="0">
                <a:solidFill>
                  <a:srgbClr val="FF0000"/>
                </a:solidFill>
              </a:rPr>
              <a:t>GBq (Ci)  only for </a:t>
            </a:r>
            <a:r>
              <a:rPr lang="en-US" baseline="30000" smtClean="0">
                <a:solidFill>
                  <a:srgbClr val="FF0000"/>
                </a:solidFill>
              </a:rPr>
              <a:t>3</a:t>
            </a:r>
            <a:r>
              <a:rPr lang="en-US" smtClean="0">
                <a:solidFill>
                  <a:srgbClr val="FF0000"/>
                </a:solidFill>
              </a:rPr>
              <a:t>H 	 </a:t>
            </a:r>
            <a:r>
              <a:rPr lang="en-US" smtClean="0">
                <a:solidFill>
                  <a:srgbClr val="FF0000"/>
                </a:solidFill>
                <a:latin typeface="Symbol" pitchFamily="18" charset="2"/>
              </a:rPr>
              <a:t>¬</a:t>
            </a:r>
            <a:r>
              <a:rPr lang="en-US" smtClean="0">
                <a:solidFill>
                  <a:srgbClr val="FF0000"/>
                </a:solidFill>
              </a:rPr>
              <a:t>  </a:t>
            </a:r>
            <a:r>
              <a:rPr lang="en-US" sz="2400" smtClean="0">
                <a:solidFill>
                  <a:srgbClr val="FF0000"/>
                </a:solidFill>
              </a:rPr>
              <a:t>can be messy!!!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FF66CC"/>
                </a:solidFill>
              </a:rPr>
              <a:t>Legal Possession Limits for Low Level Handling</a:t>
            </a:r>
          </a:p>
        </p:txBody>
      </p:sp>
      <p:graphicFrame>
        <p:nvGraphicFramePr>
          <p:cNvPr id="14420" name="Group 84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237356"/>
        </p:xfrm>
        <a:graphic>
          <a:graphicData uri="http://schemas.openxmlformats.org/drawingml/2006/table">
            <a:tbl>
              <a:tblPr/>
              <a:tblGrid>
                <a:gridCol w="2590800"/>
                <a:gridCol w="2590800"/>
                <a:gridCol w="2590800"/>
              </a:tblGrid>
              <a:tr h="822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mic Sans MS" pitchFamily="66" charset="0"/>
                        </a:rPr>
                        <a:t>Toxicity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mic Sans MS" pitchFamily="66" charset="0"/>
                        </a:rPr>
                        <a:t>Permitted Amount (MBq)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mic Sans MS" pitchFamily="66" charset="0"/>
                        </a:rPr>
                        <a:t>Examples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</a:rPr>
                        <a:t>Very High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</a:rPr>
                        <a:t>0.4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</a:rPr>
                        <a:t>238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</a:rPr>
                        <a:t>Pu, 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</a:rPr>
                        <a:t>210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</a:rPr>
                        <a:t>Po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</a:rPr>
                        <a:t>High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</a:rPr>
                        <a:t>40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</a:rPr>
                        <a:t>60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</a:rPr>
                        <a:t>Co, 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</a:rPr>
                        <a:t>22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</a:rPr>
                        <a:t>Na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</a:rPr>
                        <a:t>Moderate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</a:rPr>
                        <a:t>100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</a:rPr>
                        <a:t>14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</a:rPr>
                        <a:t>C, 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</a:rPr>
                        <a:t>32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</a:rPr>
                        <a:t>P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</a:rPr>
                        <a:t>Low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</a:rPr>
                        <a:t>5000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</a:rPr>
                        <a:t>H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Biological Effects of Ionizing Radiation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 eaLnBrk="1" hangingPunct="1"/>
            <a:r>
              <a:rPr lang="en-US" smtClean="0"/>
              <a:t>Deterministic (non-stochastic) effects</a:t>
            </a:r>
          </a:p>
          <a:p>
            <a:pPr lvl="2" eaLnBrk="1" hangingPunct="1"/>
            <a:r>
              <a:rPr lang="en-US" smtClean="0"/>
              <a:t>Early or prompt effects</a:t>
            </a:r>
          </a:p>
          <a:p>
            <a:pPr lvl="2" eaLnBrk="1" hangingPunct="1"/>
            <a:r>
              <a:rPr lang="en-US" smtClean="0"/>
              <a:t>Late or delayed effects</a:t>
            </a:r>
          </a:p>
          <a:p>
            <a:pPr eaLnBrk="1" hangingPunct="1"/>
            <a:r>
              <a:rPr lang="en-US" smtClean="0"/>
              <a:t>Stochastic effects</a:t>
            </a:r>
          </a:p>
          <a:p>
            <a:pPr lvl="1" eaLnBrk="1" hangingPunct="1"/>
            <a:r>
              <a:rPr lang="en-US" smtClean="0"/>
              <a:t>Somatic</a:t>
            </a:r>
          </a:p>
          <a:p>
            <a:pPr lvl="1" eaLnBrk="1" hangingPunct="1"/>
            <a:r>
              <a:rPr lang="en-US" smtClean="0"/>
              <a:t>Genetic</a:t>
            </a:r>
          </a:p>
          <a:p>
            <a:pPr lvl="1" eaLnBrk="1" hangingPunct="1"/>
            <a:r>
              <a:rPr lang="en-US" smtClean="0"/>
              <a:t>Teratogenic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Effects related to a whole body acute dose</a:t>
            </a:r>
          </a:p>
        </p:txBody>
      </p:sp>
      <p:graphicFrame>
        <p:nvGraphicFramePr>
          <p:cNvPr id="25711" name="Group 111"/>
          <p:cNvGraphicFramePr>
            <a:graphicFrameLocks noGrp="1"/>
          </p:cNvGraphicFramePr>
          <p:nvPr>
            <p:ph type="tbl" idx="1"/>
          </p:nvPr>
        </p:nvGraphicFramePr>
        <p:xfrm>
          <a:off x="685800" y="2057400"/>
          <a:ext cx="7772400" cy="3509011"/>
        </p:xfrm>
        <a:graphic>
          <a:graphicData uri="http://schemas.openxmlformats.org/drawingml/2006/table">
            <a:tbl>
              <a:tblPr/>
              <a:tblGrid>
                <a:gridCol w="2209800"/>
                <a:gridCol w="5562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Dose/mSv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     Effects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0 – 200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No measurable short-term effects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200 – 500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- measurable changes in blood composition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- some chromosome aberrations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- no fatalities (typical cancer therapy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dose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3000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LD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50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/60 days without medical care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10000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LD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100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/15 days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Typical Radiation Doses</a:t>
            </a:r>
          </a:p>
        </p:txBody>
      </p:sp>
      <p:graphicFrame>
        <p:nvGraphicFramePr>
          <p:cNvPr id="2050" name="Object 28"/>
          <p:cNvGraphicFramePr>
            <a:graphicFrameLocks noChangeAspect="1"/>
          </p:cNvGraphicFramePr>
          <p:nvPr>
            <p:ph idx="1"/>
          </p:nvPr>
        </p:nvGraphicFramePr>
        <p:xfrm>
          <a:off x="846138" y="2366963"/>
          <a:ext cx="6770687" cy="3941762"/>
        </p:xfrm>
        <a:graphic>
          <a:graphicData uri="http://schemas.openxmlformats.org/presentationml/2006/ole">
            <p:oleObj spid="_x0000_s2050" name="Document" r:id="rId3" imgW="5783332" imgH="3366972" progId="Word.Document.8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6"/>
          <p:cNvSpPr>
            <a:spLocks noChangeArrowheads="1"/>
          </p:cNvSpPr>
          <p:nvPr/>
        </p:nvSpPr>
        <p:spPr bwMode="auto">
          <a:xfrm>
            <a:off x="685800" y="457200"/>
            <a:ext cx="8077200" cy="11430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>
                <a:solidFill>
                  <a:schemeClr val="hlink"/>
                </a:solidFill>
              </a:rPr>
              <a:t>Dose-response curve resulting from exposure to ionizing radiation</a:t>
            </a:r>
          </a:p>
        </p:txBody>
      </p:sp>
      <p:pic>
        <p:nvPicPr>
          <p:cNvPr id="30726" name="Picture 6" descr="DOSEFFCT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3788" y="2133600"/>
            <a:ext cx="4414837" cy="425132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1143000"/>
          </a:xfrm>
        </p:spPr>
        <p:txBody>
          <a:bodyPr/>
          <a:lstStyle/>
          <a:p>
            <a:pPr eaLnBrk="1" hangingPunct="1"/>
            <a:r>
              <a:rPr lang="en-US" sz="3600" smtClean="0"/>
              <a:t>Health risks associated with low-level exposure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Unambiguous association for measurable doses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For </a:t>
            </a:r>
            <a:r>
              <a:rPr lang="en-US" sz="2800" u="sng" smtClean="0"/>
              <a:t>low doses</a:t>
            </a:r>
            <a:r>
              <a:rPr lang="en-US" sz="2800" smtClean="0"/>
              <a:t>, using </a:t>
            </a:r>
            <a:r>
              <a:rPr lang="en-US" sz="2800" i="1" smtClean="0">
                <a:solidFill>
                  <a:srgbClr val="CC0000"/>
                </a:solidFill>
              </a:rPr>
              <a:t>linear, no threshold assumption</a:t>
            </a:r>
            <a:r>
              <a:rPr lang="en-US" sz="2800" smtClean="0"/>
              <a:t>, increased risk can be estimated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Somatic risks: 10 mSv in a life-time increases cancer probability, 20% to 20.04% (or increase risk of 4/100000 per mSv)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Genetic risks: no evidence for increased risk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Teratogenic risks: no evidence for increased risk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CC0000"/>
                </a:solidFill>
              </a:rPr>
              <a:t>Comparative Risks Associated With Various Activities</a:t>
            </a:r>
          </a:p>
        </p:txBody>
      </p:sp>
      <p:graphicFrame>
        <p:nvGraphicFramePr>
          <p:cNvPr id="28798" name="Group 126"/>
          <p:cNvGraphicFramePr>
            <a:graphicFrameLocks noGrp="1"/>
          </p:cNvGraphicFramePr>
          <p:nvPr>
            <p:ph type="tbl" idx="1"/>
          </p:nvPr>
        </p:nvGraphicFramePr>
        <p:xfrm>
          <a:off x="685800" y="1676400"/>
          <a:ext cx="7772400" cy="4480560"/>
        </p:xfrm>
        <a:graphic>
          <a:graphicData uri="http://schemas.openxmlformats.org/drawingml/2006/table">
            <a:tbl>
              <a:tblPr/>
              <a:tblGrid>
                <a:gridCol w="3733800"/>
                <a:gridCol w="4038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      Source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Average Life Expectancy Lost (days)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20 cigarettes/day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2370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All accidents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435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Industry (average)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74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Natural disasters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3.5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Natural bkg radiation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Medical X-rays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10 mSv (single dose)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10 mSv y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-1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 (for 30 years)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30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153400" cy="1143000"/>
          </a:xfrm>
        </p:spPr>
        <p:txBody>
          <a:bodyPr/>
          <a:lstStyle/>
          <a:p>
            <a:pPr eaLnBrk="1" hangingPunct="1"/>
            <a:r>
              <a:rPr lang="en-US" sz="3200" smtClean="0">
                <a:solidFill>
                  <a:srgbClr val="000099"/>
                </a:solidFill>
              </a:rPr>
              <a:t>Average Yearly Dose Due to Background Radiation (mSv/y/individual)</a:t>
            </a:r>
          </a:p>
        </p:txBody>
      </p:sp>
      <p:graphicFrame>
        <p:nvGraphicFramePr>
          <p:cNvPr id="33813" name="Group 21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358641"/>
        </p:xfrm>
        <a:graphic>
          <a:graphicData uri="http://schemas.openxmlformats.org/drawingml/2006/table">
            <a:tbl>
              <a:tblPr/>
              <a:tblGrid>
                <a:gridCol w="4876800"/>
                <a:gridCol w="2895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omic Sans MS" pitchFamily="66" charset="0"/>
                        </a:rPr>
                        <a:t>Natural Background Radiation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omic Sans MS" pitchFamily="66" charset="0"/>
                        </a:rPr>
                        <a:t>2.0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omic Sans MS" pitchFamily="66" charset="0"/>
                        </a:rPr>
                        <a:t>Medical diagnosis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omic Sans MS" pitchFamily="66" charset="0"/>
                        </a:rPr>
                        <a:t>0.6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omic Sans MS" pitchFamily="66" charset="0"/>
                        </a:rPr>
                        <a:t>Nuclear power fall out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omic Sans MS" pitchFamily="66" charset="0"/>
                        </a:rPr>
                        <a:t>0.002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omic Sans MS" pitchFamily="66" charset="0"/>
                        </a:rPr>
                        <a:t>Miscellaneous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omic Sans MS" pitchFamily="66" charset="0"/>
                        </a:rPr>
                        <a:t>0.02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</a:rPr>
                        <a:t>Total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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2.62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BC coast natural background is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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1.2 mSv, but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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2.2 mSv in Winnipeg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Background dose rate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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doubles for every 1500 m altitude (flight Vancouver-Halifax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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0.03 mSv).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Typical medical X-rays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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0.01 - 3 mSv/shot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82000" cy="14478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1"/>
                </a:solidFill>
                <a:cs typeface="Arial" charset="0"/>
              </a:rPr>
              <a:t>Why use radioactive materials </a:t>
            </a:r>
            <a:br>
              <a:rPr lang="en-US" dirty="0" smtClean="0">
                <a:solidFill>
                  <a:schemeClr val="accent1"/>
                </a:solidFill>
                <a:cs typeface="Arial" charset="0"/>
              </a:rPr>
            </a:br>
            <a:r>
              <a:rPr lang="en-US" dirty="0" smtClean="0">
                <a:solidFill>
                  <a:schemeClr val="accent1"/>
                </a:solidFill>
                <a:cs typeface="Arial" charset="0"/>
              </a:rPr>
              <a:t>in research?</a:t>
            </a:r>
            <a:r>
              <a:rPr lang="en-US" dirty="0" smtClean="0"/>
              <a:t> 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09800"/>
            <a:ext cx="7848600" cy="40386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1"/>
                </a:solidFill>
              </a:rPr>
              <a:t>Very convenient labels</a:t>
            </a:r>
          </a:p>
          <a:p>
            <a:pPr eaLnBrk="1" hangingPunct="1"/>
            <a:r>
              <a:rPr lang="en-US" dirty="0" smtClean="0">
                <a:solidFill>
                  <a:schemeClr val="accent1"/>
                </a:solidFill>
              </a:rPr>
              <a:t>Very sensitive </a:t>
            </a:r>
            <a:r>
              <a:rPr lang="en-US" dirty="0" smtClean="0">
                <a:solidFill>
                  <a:schemeClr val="accent1"/>
                </a:solidFill>
              </a:rPr>
              <a:t>markers</a:t>
            </a:r>
            <a:endParaRPr lang="en-US" dirty="0" smtClean="0">
              <a:solidFill>
                <a:schemeClr val="accent1"/>
              </a:solidFill>
            </a:endParaRPr>
          </a:p>
          <a:p>
            <a:pPr eaLnBrk="1" hangingPunct="1"/>
            <a:r>
              <a:rPr lang="en-US" dirty="0" smtClean="0">
                <a:solidFill>
                  <a:schemeClr val="accent1"/>
                </a:solidFill>
              </a:rPr>
              <a:t>Problem with hazardous radiation!!</a:t>
            </a:r>
          </a:p>
          <a:p>
            <a:pPr eaLnBrk="1" hangingPunct="1"/>
            <a:r>
              <a:rPr lang="en-US" dirty="0" smtClean="0">
                <a:solidFill>
                  <a:schemeClr val="accent1"/>
                </a:solidFill>
              </a:rPr>
              <a:t>Fundamental research – </a:t>
            </a:r>
            <a:r>
              <a:rPr lang="en-US" dirty="0" smtClean="0">
                <a:solidFill>
                  <a:schemeClr val="accent1"/>
                </a:solidFill>
              </a:rPr>
              <a:t>T</a:t>
            </a:r>
            <a:r>
              <a:rPr lang="en-US" dirty="0" smtClean="0">
                <a:solidFill>
                  <a:schemeClr val="accent1"/>
                </a:solidFill>
              </a:rPr>
              <a:t>RIUMF, ANL, MSU, etc</a:t>
            </a:r>
            <a:endParaRPr lang="en-US" dirty="0" smtClean="0">
              <a:solidFill>
                <a:schemeClr val="accent1"/>
              </a:solidFill>
            </a:endParaRPr>
          </a:p>
          <a:p>
            <a:pPr eaLnBrk="1" hangingPunct="1">
              <a:buFontTx/>
              <a:buNone/>
            </a:pPr>
            <a:r>
              <a:rPr lang="en-US" sz="2800" i="1" dirty="0" smtClean="0">
                <a:solidFill>
                  <a:srgbClr val="00FFFF"/>
                </a:solidFill>
              </a:rPr>
              <a:t>	</a:t>
            </a:r>
            <a:r>
              <a:rPr lang="en-US" sz="1600" i="1" dirty="0" smtClean="0">
                <a:solidFill>
                  <a:srgbClr val="00FFFF"/>
                </a:solidFill>
              </a:rPr>
              <a:t>Worth considering alternate techniques </a:t>
            </a:r>
            <a:r>
              <a:rPr lang="en-US" sz="1600" dirty="0" smtClean="0">
                <a:solidFill>
                  <a:srgbClr val="00FFFF"/>
                </a:solidFill>
              </a:rPr>
              <a:t>(</a:t>
            </a:r>
            <a:r>
              <a:rPr lang="en-US" sz="1600" i="1" dirty="0" smtClean="0">
                <a:solidFill>
                  <a:srgbClr val="00FFFF"/>
                </a:solidFill>
              </a:rPr>
              <a:t>e.g</a:t>
            </a:r>
            <a:r>
              <a:rPr lang="en-US" sz="1600" i="1" dirty="0" smtClean="0">
                <a:solidFill>
                  <a:srgbClr val="00FFFF"/>
                </a:solidFill>
              </a:rPr>
              <a:t>. fluorescence labeling</a:t>
            </a:r>
            <a:r>
              <a:rPr lang="en-US" sz="1600" dirty="0" smtClean="0">
                <a:solidFill>
                  <a:srgbClr val="00FFFF"/>
                </a:solidFill>
              </a:rPr>
              <a:t>)</a:t>
            </a:r>
          </a:p>
          <a:p>
            <a:pPr eaLnBrk="1" hangingPunct="1"/>
            <a:endParaRPr lang="en-US" sz="2800" dirty="0" smtClean="0">
              <a:solidFill>
                <a:srgbClr val="00FFFF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77200" cy="762000"/>
          </a:xfrm>
        </p:spPr>
        <p:txBody>
          <a:bodyPr/>
          <a:lstStyle/>
          <a:p>
            <a:pPr eaLnBrk="1" hangingPunct="1"/>
            <a:r>
              <a:rPr lang="en-US" sz="3200" smtClean="0"/>
              <a:t>Contributions to background exposure</a:t>
            </a:r>
            <a:endParaRPr lang="en-CA" sz="3200" smtClean="0"/>
          </a:p>
        </p:txBody>
      </p:sp>
      <p:graphicFrame>
        <p:nvGraphicFramePr>
          <p:cNvPr id="3074" name="Object 21"/>
          <p:cNvGraphicFramePr>
            <a:graphicFrameLocks noChangeAspect="1"/>
          </p:cNvGraphicFramePr>
          <p:nvPr>
            <p:ph idx="1"/>
          </p:nvPr>
        </p:nvGraphicFramePr>
        <p:xfrm>
          <a:off x="1524000" y="1249363"/>
          <a:ext cx="6477000" cy="5608637"/>
        </p:xfrm>
        <a:graphic>
          <a:graphicData uri="http://schemas.openxmlformats.org/presentationml/2006/ole">
            <p:oleObj spid="_x0000_s3074" name="Chart" r:id="rId3" imgW="9524955" imgH="8248656" progId="Excel.Sheet.8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Legal Maximum Permissible Occupational Dose (mSv y</a:t>
            </a:r>
            <a:r>
              <a:rPr lang="en-US" sz="3600" baseline="30000" smtClean="0"/>
              <a:t>-1</a:t>
            </a:r>
            <a:r>
              <a:rPr lang="en-US" sz="3600" smtClean="0"/>
              <a:t>)</a:t>
            </a:r>
            <a:r>
              <a:rPr lang="en-US" sz="3600" baseline="30000" smtClean="0"/>
              <a:t>a</a:t>
            </a:r>
          </a:p>
        </p:txBody>
      </p:sp>
      <p:graphicFrame>
        <p:nvGraphicFramePr>
          <p:cNvPr id="27800" name="Group 152"/>
          <p:cNvGraphicFramePr>
            <a:graphicFrameLocks noGrp="1"/>
          </p:cNvGraphicFramePr>
          <p:nvPr>
            <p:ph type="tbl" idx="1"/>
          </p:nvPr>
        </p:nvGraphicFramePr>
        <p:xfrm>
          <a:off x="762000" y="1828800"/>
          <a:ext cx="7772400" cy="4426586"/>
        </p:xfrm>
        <a:graphic>
          <a:graphicData uri="http://schemas.openxmlformats.org/drawingml/2006/table">
            <a:tbl>
              <a:tblPr/>
              <a:tblGrid>
                <a:gridCol w="2362200"/>
                <a:gridCol w="533400"/>
                <a:gridCol w="2743200"/>
                <a:gridCol w="2133600"/>
              </a:tblGrid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Target organ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Nuclear Energy Workers</a:t>
                      </a:r>
                      <a:endParaRPr kumimoji="0" lang="en-US" sz="28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General Public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Whole body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50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b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Skin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500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50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Lens of eye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150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15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Hands or feet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500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50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9211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a) Dose must always be kept </a:t>
                      </a:r>
                      <a:r>
                        <a:rPr kumimoji="0" lang="en-U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ALARA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(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A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s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L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ow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A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s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easonably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A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chievable)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b) No more than 100 mSv over 5 consecutive years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Precautions in the Laboratory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39825" indent="-403225" eaLnBrk="1" hangingPunct="1">
              <a:lnSpc>
                <a:spcPct val="90000"/>
              </a:lnSpc>
            </a:pPr>
            <a:r>
              <a:rPr lang="en-US" dirty="0" smtClean="0"/>
              <a:t>Minimize exposure</a:t>
            </a:r>
          </a:p>
          <a:p>
            <a:pPr marL="1139825" indent="-403225" eaLnBrk="1" hangingPunct="1">
              <a:lnSpc>
                <a:spcPct val="90000"/>
              </a:lnSpc>
            </a:pPr>
            <a:r>
              <a:rPr lang="en-US" dirty="0" smtClean="0"/>
              <a:t>Prevent contamination</a:t>
            </a:r>
          </a:p>
          <a:p>
            <a:pPr marL="1139825" indent="-403225" eaLnBrk="1" hangingPunct="1">
              <a:lnSpc>
                <a:spcPct val="90000"/>
              </a:lnSpc>
            </a:pPr>
            <a:r>
              <a:rPr lang="en-US" dirty="0" smtClean="0"/>
              <a:t>Containment in case of spill</a:t>
            </a:r>
          </a:p>
          <a:p>
            <a:pPr marL="1139825" indent="-403225" eaLnBrk="1" hangingPunct="1">
              <a:lnSpc>
                <a:spcPct val="90000"/>
              </a:lnSpc>
            </a:pPr>
            <a:r>
              <a:rPr lang="en-US" dirty="0" smtClean="0"/>
              <a:t>Maintain inventory</a:t>
            </a:r>
          </a:p>
          <a:p>
            <a:pPr marL="1139825" indent="-403225" eaLnBrk="1" hangingPunct="1">
              <a:lnSpc>
                <a:spcPct val="90000"/>
              </a:lnSpc>
            </a:pPr>
            <a:r>
              <a:rPr lang="en-US" dirty="0" smtClean="0"/>
              <a:t>Perform contamination checks</a:t>
            </a:r>
          </a:p>
          <a:p>
            <a:pPr marL="1139825" indent="-403225" eaLnBrk="1" hangingPunct="1">
              <a:lnSpc>
                <a:spcPct val="90000"/>
              </a:lnSpc>
              <a:buFontTx/>
              <a:buNone/>
            </a:pPr>
            <a:endParaRPr lang="en-US" sz="2400" dirty="0" smtClean="0"/>
          </a:p>
          <a:p>
            <a:pPr marL="1139825" indent="-403225"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Maintain documentation showing that all above actions were performed successfully</a:t>
            </a:r>
          </a:p>
          <a:p>
            <a:pPr marL="1139825" indent="-403225" eaLnBrk="1" hangingPunct="1">
              <a:lnSpc>
                <a:spcPct val="90000"/>
              </a:lnSpc>
            </a:pPr>
            <a:endParaRPr lang="en-US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609600"/>
            <a:ext cx="79248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Minimize Exposure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00FF"/>
                </a:solidFill>
              </a:rPr>
              <a:t>Time</a:t>
            </a:r>
            <a:r>
              <a:rPr lang="en-US" sz="4000" dirty="0" smtClean="0"/>
              <a:t>, </a:t>
            </a:r>
            <a:r>
              <a:rPr lang="en-US" sz="4000" dirty="0" smtClean="0">
                <a:solidFill>
                  <a:srgbClr val="FF0000"/>
                </a:solidFill>
              </a:rPr>
              <a:t>Distance</a:t>
            </a:r>
            <a:r>
              <a:rPr lang="en-US" sz="4000" dirty="0" smtClean="0"/>
              <a:t>, </a:t>
            </a: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Shielding</a:t>
            </a:r>
            <a:endParaRPr lang="en-US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0964" name="Text Box 6"/>
          <p:cNvSpPr txBox="1">
            <a:spLocks noChangeArrowheads="1"/>
          </p:cNvSpPr>
          <p:nvPr/>
        </p:nvSpPr>
        <p:spPr bwMode="auto">
          <a:xfrm>
            <a:off x="304800" y="228600"/>
            <a:ext cx="4800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solidFill>
                  <a:srgbClr val="008000"/>
                </a:solidFill>
              </a:rPr>
              <a:t>Precaution in the laboratory</a:t>
            </a:r>
          </a:p>
        </p:txBody>
      </p:sp>
      <p:pic>
        <p:nvPicPr>
          <p:cNvPr id="40967" name="Picture 7" descr="TIDISSH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09825" y="2362200"/>
            <a:ext cx="4324350" cy="3455988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7772400" cy="7620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chemeClr val="hlink"/>
                </a:solidFill>
              </a:rPr>
              <a:t>Prevent Contamination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772400" cy="4419600"/>
          </a:xfrm>
        </p:spPr>
        <p:txBody>
          <a:bodyPr/>
          <a:lstStyle/>
          <a:p>
            <a:pPr marL="577850" indent="-288925" eaLnBrk="1" hangingPunct="1">
              <a:lnSpc>
                <a:spcPct val="90000"/>
              </a:lnSpc>
            </a:pPr>
            <a:r>
              <a:rPr lang="en-US" sz="2200" smtClean="0"/>
              <a:t>Warning signs</a:t>
            </a:r>
          </a:p>
          <a:p>
            <a:pPr marL="577850" indent="-288925" eaLnBrk="1" hangingPunct="1">
              <a:lnSpc>
                <a:spcPct val="90000"/>
              </a:lnSpc>
            </a:pPr>
            <a:r>
              <a:rPr lang="en-US" sz="2200" smtClean="0"/>
              <a:t>Protective gear (lab coats, disp. gloves, goggles)</a:t>
            </a:r>
          </a:p>
          <a:p>
            <a:pPr marL="577850" indent="-288925" eaLnBrk="1" hangingPunct="1">
              <a:lnSpc>
                <a:spcPct val="90000"/>
              </a:lnSpc>
            </a:pPr>
            <a:r>
              <a:rPr lang="en-US" sz="2200" smtClean="0"/>
              <a:t>Work in authorized locations only</a:t>
            </a:r>
          </a:p>
          <a:p>
            <a:pPr marL="577850" indent="-288925" eaLnBrk="1" hangingPunct="1">
              <a:lnSpc>
                <a:spcPct val="90000"/>
              </a:lnSpc>
            </a:pPr>
            <a:r>
              <a:rPr lang="en-US" sz="2200" smtClean="0"/>
              <a:t>Organize work space, perform blank runs</a:t>
            </a:r>
          </a:p>
          <a:p>
            <a:pPr marL="577850" indent="-288925" eaLnBrk="1" hangingPunct="1">
              <a:lnSpc>
                <a:spcPct val="90000"/>
              </a:lnSpc>
            </a:pPr>
            <a:r>
              <a:rPr lang="en-US" sz="2200" smtClean="0"/>
              <a:t>No personal effects in work area</a:t>
            </a:r>
          </a:p>
          <a:p>
            <a:pPr marL="577850" indent="-288925" eaLnBrk="1" hangingPunct="1">
              <a:lnSpc>
                <a:spcPct val="90000"/>
              </a:lnSpc>
            </a:pPr>
            <a:r>
              <a:rPr lang="en-US" sz="2200" smtClean="0"/>
              <a:t>Minimize movement of source</a:t>
            </a:r>
          </a:p>
          <a:p>
            <a:pPr marL="577850" indent="-288925" eaLnBrk="1" hangingPunct="1">
              <a:lnSpc>
                <a:spcPct val="90000"/>
              </a:lnSpc>
            </a:pPr>
            <a:r>
              <a:rPr lang="en-US" sz="2200" smtClean="0"/>
              <a:t>Wastes to proper container</a:t>
            </a:r>
          </a:p>
          <a:p>
            <a:pPr marL="577850" indent="-288925" eaLnBrk="1" hangingPunct="1">
              <a:lnSpc>
                <a:spcPct val="90000"/>
              </a:lnSpc>
            </a:pPr>
            <a:r>
              <a:rPr lang="en-US" sz="2200" smtClean="0"/>
              <a:t>Monitor </a:t>
            </a:r>
            <a:r>
              <a:rPr lang="en-US" sz="2200" i="1" smtClean="0"/>
              <a:t>frequently</a:t>
            </a:r>
            <a:r>
              <a:rPr lang="en-US" sz="2200" smtClean="0"/>
              <a:t>, yourself and work area</a:t>
            </a:r>
          </a:p>
          <a:p>
            <a:pPr marL="577850" indent="-288925" eaLnBrk="1" hangingPunct="1">
              <a:lnSpc>
                <a:spcPct val="90000"/>
              </a:lnSpc>
            </a:pPr>
            <a:r>
              <a:rPr lang="en-US" sz="2200" smtClean="0"/>
              <a:t>Wash only “clean” equipment in regular sink</a:t>
            </a:r>
          </a:p>
          <a:p>
            <a:pPr marL="577850" indent="-288925" eaLnBrk="1" hangingPunct="1">
              <a:lnSpc>
                <a:spcPct val="90000"/>
              </a:lnSpc>
            </a:pPr>
            <a:r>
              <a:rPr lang="en-US" sz="2200" smtClean="0"/>
              <a:t>Remove protective gear when leaving working area</a:t>
            </a:r>
          </a:p>
          <a:p>
            <a:pPr marL="577850" indent="-288925" eaLnBrk="1" hangingPunct="1">
              <a:lnSpc>
                <a:spcPct val="90000"/>
              </a:lnSpc>
            </a:pPr>
            <a:r>
              <a:rPr lang="en-US" sz="2200" smtClean="0">
                <a:solidFill>
                  <a:srgbClr val="FF0000"/>
                </a:solidFill>
              </a:rPr>
              <a:t>DO NOT CONTAMINATE MONITORING EQUIPMENT </a:t>
            </a:r>
          </a:p>
          <a:p>
            <a:pPr marL="577850" indent="-288925" eaLnBrk="1" hangingPunct="1">
              <a:lnSpc>
                <a:spcPct val="90000"/>
              </a:lnSpc>
            </a:pPr>
            <a:endParaRPr lang="en-US" sz="2200" smtClean="0">
              <a:solidFill>
                <a:srgbClr val="FF0000"/>
              </a:solidFill>
            </a:endParaRPr>
          </a:p>
        </p:txBody>
      </p:sp>
      <p:sp>
        <p:nvSpPr>
          <p:cNvPr id="41989" name="Text Box 4"/>
          <p:cNvSpPr txBox="1">
            <a:spLocks noChangeArrowheads="1"/>
          </p:cNvSpPr>
          <p:nvPr/>
        </p:nvSpPr>
        <p:spPr bwMode="auto">
          <a:xfrm>
            <a:off x="228600" y="152400"/>
            <a:ext cx="4800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solidFill>
                  <a:srgbClr val="008000"/>
                </a:solidFill>
              </a:rPr>
              <a:t>Precaution in the laboratory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39" name="Group 247"/>
          <p:cNvGraphicFramePr>
            <a:graphicFrameLocks noGrp="1"/>
          </p:cNvGraphicFramePr>
          <p:nvPr/>
        </p:nvGraphicFramePr>
        <p:xfrm>
          <a:off x="762000" y="176213"/>
          <a:ext cx="8077200" cy="6570983"/>
        </p:xfrm>
        <a:graphic>
          <a:graphicData uri="http://schemas.openxmlformats.org/drawingml/2006/table">
            <a:tbl>
              <a:tblPr/>
              <a:tblGrid>
                <a:gridCol w="1676400"/>
                <a:gridCol w="6400800"/>
              </a:tblGrid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 </a:t>
                      </a:r>
                      <a:r>
                        <a:rPr kumimoji="0" lang="en-US" altLang="zh-CN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mSv</a:t>
                      </a:r>
                      <a:r>
                        <a:rPr kumimoji="0" lang="en-US" altLang="zh-CN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/year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Typical background radiation experienced by everyone (av 1.5 mSv in Australia, 3 mSv in North America).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1.5 to 2.0 mSv/year</a:t>
                      </a:r>
                      <a:endParaRPr kumimoji="0" lang="en-US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Average dose to Australian uranium miners, above background and medical.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2.4 mSv/year</a:t>
                      </a:r>
                      <a:endParaRPr kumimoji="0" lang="en-US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Average dose to US nuclear industry employees.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up to 5 mSv/year</a:t>
                      </a:r>
                      <a:endParaRPr kumimoji="0" lang="en-US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Typical incremental dose for aircrew in middle latitudes.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9 mSv/year</a:t>
                      </a:r>
                      <a:endParaRPr kumimoji="0" lang="en-US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Exposure by airline crew flying the New York - Tokyo polar route.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10 </a:t>
                      </a:r>
                      <a:r>
                        <a:rPr kumimoji="0" lang="en-US" altLang="zh-CN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mSv</a:t>
                      </a:r>
                      <a:r>
                        <a:rPr kumimoji="0" lang="en-US" altLang="zh-CN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/year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Maximum actual dose to Australian uranium miners.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20 mSv/year</a:t>
                      </a:r>
                      <a:endParaRPr kumimoji="0" lang="en-US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Current limit (averaged) for nuclear industry employees and uranium miners.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 mSv/yea</a:t>
                      </a:r>
                      <a:endParaRPr kumimoji="0" lang="en-US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Former routine limit for nuclear industry employees. It is also the dose rate which arises from natural background levels in several places in Iran, India and Europe.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100 mSv/year</a:t>
                      </a:r>
                      <a:endParaRPr kumimoji="0" lang="en-US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Lowest level at which any increase in cancer is clearly evident. Above this, the probability of cancer occurrence (rather than the severity) increases with dose.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350 mSv/lifetime</a:t>
                      </a:r>
                      <a:endParaRPr kumimoji="0" lang="en-US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Criterion for relocating people after Chernobyl accident.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1,000 mSv/cumulative</a:t>
                      </a:r>
                      <a:endParaRPr kumimoji="0" lang="en-US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Would probably cause a fatal cancer many years later in 5 of every 100 persons exposed to it (ie. if the normal incidence of fatal cancer were 25%, this dose would increase it to 30%).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1,000 mSv/single dose</a:t>
                      </a:r>
                      <a:endParaRPr kumimoji="0" lang="en-US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Causes (temporary) radiation sickness such as nausea and decreased white blood cell count, but not death. Above this, severity of illness increases with dose.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5,000 mSv/single dose</a:t>
                      </a:r>
                      <a:endParaRPr kumimoji="0" lang="en-US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Would kill about half of those receiving it within a month.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10,000 mSv/single dose</a:t>
                      </a:r>
                      <a:endParaRPr kumimoji="0" lang="en-US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Fatal within a few weeks.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Ionizing Radiation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077200" cy="4648200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smtClean="0">
                <a:solidFill>
                  <a:srgbClr val="FF0000"/>
                </a:solidFill>
                <a:cs typeface="Times New Roman" pitchFamily="18" charset="0"/>
              </a:rPr>
              <a:t>	</a:t>
            </a:r>
            <a:r>
              <a:rPr lang="en-US" sz="2800" smtClean="0">
                <a:solidFill>
                  <a:schemeClr val="accent1"/>
                </a:solidFill>
                <a:cs typeface="Times New Roman" pitchFamily="18" charset="0"/>
              </a:rPr>
              <a:t>Radiation (particulate or electromagnetic) with enough energy to create ions in matter</a:t>
            </a:r>
          </a:p>
          <a:p>
            <a:pPr eaLnBrk="1" hangingPunct="1"/>
            <a:r>
              <a:rPr lang="en-US" smtClean="0">
                <a:solidFill>
                  <a:schemeClr val="hlink"/>
                </a:solidFill>
                <a:cs typeface="Times New Roman" pitchFamily="18" charset="0"/>
              </a:rPr>
              <a:t>Interaction With Matter</a:t>
            </a:r>
            <a:endParaRPr lang="en-US" sz="2000" smtClean="0">
              <a:solidFill>
                <a:srgbClr val="00FF00"/>
              </a:solidFill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mtClean="0">
                <a:solidFill>
                  <a:srgbClr val="FF0000"/>
                </a:solidFill>
                <a:cs typeface="Times New Roman" pitchFamily="18" charset="0"/>
              </a:rPr>
              <a:t>	</a:t>
            </a:r>
            <a:r>
              <a:rPr lang="en-US" sz="2400" smtClean="0">
                <a:solidFill>
                  <a:srgbClr val="FF0000"/>
                </a:solidFill>
                <a:cs typeface="Times New Roman" pitchFamily="18" charset="0"/>
              </a:rPr>
              <a:t>Radiation going through matter loses energy mostly</a:t>
            </a:r>
          </a:p>
          <a:p>
            <a:pPr marL="625475" lvl="1" indent="-168275">
              <a:spcBef>
                <a:spcPct val="0"/>
              </a:spcBef>
              <a:buFontTx/>
              <a:buChar char="•"/>
            </a:pPr>
            <a:r>
              <a:rPr lang="en-US" sz="2400" smtClean="0">
                <a:solidFill>
                  <a:srgbClr val="FF0000"/>
                </a:solidFill>
                <a:cs typeface="Times New Roman" pitchFamily="18" charset="0"/>
              </a:rPr>
              <a:t> by knocking off electrons (</a:t>
            </a:r>
            <a:r>
              <a:rPr lang="en-US" sz="2400" smtClean="0">
                <a:solidFill>
                  <a:srgbClr val="FF66FF"/>
                </a:solidFill>
                <a:cs typeface="Times New Roman" pitchFamily="18" charset="0"/>
              </a:rPr>
              <a:t>ionization</a:t>
            </a:r>
            <a:r>
              <a:rPr lang="en-US" sz="2400" smtClean="0">
                <a:solidFill>
                  <a:srgbClr val="FF0000"/>
                </a:solidFill>
                <a:cs typeface="Times New Roman" pitchFamily="18" charset="0"/>
              </a:rPr>
              <a:t>), or</a:t>
            </a:r>
          </a:p>
          <a:p>
            <a:pPr marL="625475" lvl="1" indent="-168275">
              <a:spcBef>
                <a:spcPct val="0"/>
              </a:spcBef>
              <a:buFontTx/>
              <a:buChar char="•"/>
            </a:pPr>
            <a:r>
              <a:rPr lang="en-US" sz="2400" smtClean="0">
                <a:solidFill>
                  <a:srgbClr val="FF0000"/>
                </a:solidFill>
                <a:cs typeface="Times New Roman" pitchFamily="18" charset="0"/>
              </a:rPr>
              <a:t> by “rattling” electron cloud (</a:t>
            </a:r>
            <a:r>
              <a:rPr lang="en-US" sz="2400" smtClean="0">
                <a:solidFill>
                  <a:srgbClr val="FF66FF"/>
                </a:solidFill>
                <a:cs typeface="Times New Roman" pitchFamily="18" charset="0"/>
              </a:rPr>
              <a:t>electronic excitation</a:t>
            </a:r>
            <a:r>
              <a:rPr lang="en-US" sz="2400" smtClean="0">
                <a:solidFill>
                  <a:srgbClr val="FF0000"/>
                </a:solidFill>
                <a:cs typeface="Times New Roman" pitchFamily="18" charset="0"/>
              </a:rPr>
              <a:t>)</a:t>
            </a:r>
          </a:p>
          <a:p>
            <a:pPr marL="625475" lvl="1" indent="-168275">
              <a:spcBef>
                <a:spcPct val="0"/>
              </a:spcBef>
              <a:buFontTx/>
              <a:buChar char="•"/>
            </a:pPr>
            <a:endParaRPr lang="en-US" sz="1600" smtClean="0">
              <a:solidFill>
                <a:srgbClr val="FF0000"/>
              </a:solidFill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smtClean="0">
                <a:solidFill>
                  <a:schemeClr val="hlink"/>
                </a:solidFill>
                <a:cs typeface="Times New Roman" pitchFamily="18" charset="0"/>
              </a:rPr>
              <a:t>Specific Ionization</a:t>
            </a:r>
            <a:endParaRPr lang="en-US" sz="1000" smtClean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mtClean="0">
                <a:solidFill>
                  <a:srgbClr val="FF0000"/>
                </a:solidFill>
                <a:cs typeface="Times New Roman" pitchFamily="18" charset="0"/>
              </a:rPr>
              <a:t>	</a:t>
            </a:r>
            <a:r>
              <a:rPr lang="en-US" sz="2400" smtClean="0">
                <a:solidFill>
                  <a:srgbClr val="FF0000"/>
                </a:solidFill>
                <a:cs typeface="Times New Roman" pitchFamily="18" charset="0"/>
              </a:rPr>
              <a:t>Characterizes efficiency of energy transfer</a:t>
            </a:r>
            <a:endParaRPr lang="en-US" sz="2400" smtClean="0">
              <a:solidFill>
                <a:schemeClr val="tx1"/>
              </a:solidFill>
            </a:endParaRPr>
          </a:p>
          <a:p>
            <a:pPr eaLnBrk="1" hangingPunct="1"/>
            <a:endParaRPr lang="en-US" sz="2800" smtClean="0">
              <a:solidFill>
                <a:srgbClr val="00FF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008000"/>
                </a:solidFill>
              </a:rPr>
              <a:t>Ionizing Radiation Properties</a:t>
            </a:r>
          </a:p>
        </p:txBody>
      </p:sp>
      <p:graphicFrame>
        <p:nvGraphicFramePr>
          <p:cNvPr id="6498" name="Group 354"/>
          <p:cNvGraphicFramePr>
            <a:graphicFrameLocks noGrp="1"/>
          </p:cNvGraphicFramePr>
          <p:nvPr>
            <p:ph type="tbl" idx="1"/>
          </p:nvPr>
        </p:nvGraphicFramePr>
        <p:xfrm>
          <a:off x="228600" y="1981200"/>
          <a:ext cx="8636318" cy="4181539"/>
        </p:xfrm>
        <a:graphic>
          <a:graphicData uri="http://schemas.openxmlformats.org/drawingml/2006/table">
            <a:tbl>
              <a:tblPr/>
              <a:tblGrid>
                <a:gridCol w="1525588"/>
                <a:gridCol w="208280"/>
                <a:gridCol w="1339850"/>
                <a:gridCol w="1676400"/>
                <a:gridCol w="1828800"/>
                <a:gridCol w="2057400"/>
              </a:tblGrid>
              <a:tr h="8223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Emission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Nature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Energy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Range in Water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Energy Spectrum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Alpha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He ions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3-10 MeV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0.1 mm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Lines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Beta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e</a:t>
                      </a:r>
                      <a:r>
                        <a:rPr kumimoji="0" lang="en-US" sz="2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+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 or e</a:t>
                      </a:r>
                      <a:r>
                        <a:rPr kumimoji="0" lang="en-US" sz="2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-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keV-MeV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few mm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Continuum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>
                        <a:alpha val="50000"/>
                      </a:srgbClr>
                    </a:solidFill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Gamma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X-rays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Photon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keV-GeV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Half-value layer:10cm 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(1 MeV)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Lines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Bremsstrahlung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Continuum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457200"/>
            <a:ext cx="6324600" cy="762000"/>
          </a:xfrm>
        </p:spPr>
        <p:txBody>
          <a:bodyPr/>
          <a:lstStyle/>
          <a:p>
            <a:pPr eaLnBrk="1" hangingPunct="1"/>
            <a:r>
              <a:rPr lang="en-US" sz="3200" smtClean="0"/>
              <a:t>Origin of High Energy Photons</a:t>
            </a:r>
          </a:p>
        </p:txBody>
      </p:sp>
      <p:pic>
        <p:nvPicPr>
          <p:cNvPr id="14342" name="Picture 6" descr="XGBORIG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3288" y="1524000"/>
            <a:ext cx="4795837" cy="4211638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0000"/>
                </a:solidFill>
              </a:rPr>
              <a:t>Penetrating Power of Different Types of Ionizing Radiation</a:t>
            </a:r>
          </a:p>
        </p:txBody>
      </p:sp>
      <p:pic>
        <p:nvPicPr>
          <p:cNvPr id="5" name="Picture 5" descr="ral2-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133600"/>
            <a:ext cx="8079623" cy="3581400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14400"/>
          </a:xfrm>
        </p:spPr>
        <p:txBody>
          <a:bodyPr/>
          <a:lstStyle/>
          <a:p>
            <a:pPr eaLnBrk="1" hangingPunct="1"/>
            <a:r>
              <a:rPr lang="en-US" sz="3200" smtClean="0">
                <a:solidFill>
                  <a:srgbClr val="008000"/>
                </a:solidFill>
              </a:rPr>
              <a:t>Radioisotopes Commonly Used at</a:t>
            </a:r>
            <a:r>
              <a:rPr lang="en-US" sz="3200" b="1" smtClean="0">
                <a:solidFill>
                  <a:srgbClr val="008000"/>
                </a:solidFill>
              </a:rPr>
              <a:t> </a:t>
            </a:r>
            <a:r>
              <a:rPr lang="en-US" sz="3200" smtClean="0">
                <a:solidFill>
                  <a:srgbClr val="008000"/>
                </a:solidFill>
              </a:rPr>
              <a:t>SFU</a:t>
            </a:r>
            <a:r>
              <a:rPr lang="en-US" sz="3600" smtClean="0"/>
              <a:t> </a:t>
            </a:r>
          </a:p>
        </p:txBody>
      </p:sp>
      <p:graphicFrame>
        <p:nvGraphicFramePr>
          <p:cNvPr id="8493" name="Group 301"/>
          <p:cNvGraphicFramePr>
            <a:graphicFrameLocks noGrp="1"/>
          </p:cNvGraphicFramePr>
          <p:nvPr>
            <p:ph type="tbl" idx="1"/>
          </p:nvPr>
        </p:nvGraphicFramePr>
        <p:xfrm>
          <a:off x="685800" y="1295400"/>
          <a:ext cx="7772400" cy="4482468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773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mic Sans MS" pitchFamily="66" charset="0"/>
                        </a:rPr>
                        <a:t>Isotope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mic Sans MS" pitchFamily="66" charset="0"/>
                        </a:rPr>
                        <a:t>Radio-toxicity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mic Sans MS" pitchFamily="66" charset="0"/>
                        </a:rPr>
                        <a:t>Half-life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mic Sans MS" pitchFamily="66" charset="0"/>
                        </a:rPr>
                        <a:t>Effect.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mic Sans MS" pitchFamily="66" charset="0"/>
                        </a:rPr>
                        <a:t>half-life</a:t>
                      </a:r>
                      <a:endParaRPr kumimoji="0" lang="en-US" sz="2000" b="0" i="0" u="none" strike="noStrike" cap="none" normalizeH="0" baseline="-2500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mic Sans MS" pitchFamily="66" charset="0"/>
                        </a:rPr>
                        <a:t>Critical organ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mic Sans MS" pitchFamily="66" charset="0"/>
                        </a:rPr>
                        <a:t>Hazard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H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low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12 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12 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WB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Low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14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C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med.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5700 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30 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WB/fat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Low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32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P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med.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14.3d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14 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Bones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High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33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P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med.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25.3 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25 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Bones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Medium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125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high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60 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42 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Thyroid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High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22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Na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high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2.6 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11 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LI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High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35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med.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87.2 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76 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WB/testis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omic Sans MS" pitchFamily="66" charset="0"/>
                        </a:rPr>
                        <a:t>Low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45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Ca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high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165 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165 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Bone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High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333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CC"/>
                          </a:solidFill>
                          <a:effectLst/>
                          <a:latin typeface="Comic Sans MS" pitchFamily="66" charset="0"/>
                        </a:rPr>
                        <a:t>WB: whole body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CC"/>
                          </a:solidFill>
                          <a:effectLst/>
                          <a:latin typeface="Comic Sans MS" pitchFamily="66" charset="0"/>
                        </a:rPr>
                        <a:t>LI: Large intestine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6450" name="Picture 311" descr="eff_tha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5410200"/>
            <a:ext cx="2057400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077200" cy="8382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FF0000"/>
                </a:solidFill>
              </a:rPr>
              <a:t>UNITS - 1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153400" cy="5181600"/>
          </a:xfrm>
        </p:spPr>
        <p:txBody>
          <a:bodyPr/>
          <a:lstStyle/>
          <a:p>
            <a:pPr marL="234950" indent="-234950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Activity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chemeClr val="accent1"/>
                </a:solidFill>
              </a:rPr>
              <a:t>(#decay events/unit time)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FF"/>
                </a:solidFill>
              </a:rPr>
              <a:t>Curie (</a:t>
            </a:r>
            <a:r>
              <a:rPr lang="en-US" dirty="0" err="1" smtClean="0">
                <a:solidFill>
                  <a:srgbClr val="0000FF"/>
                </a:solidFill>
              </a:rPr>
              <a:t>Ci</a:t>
            </a:r>
            <a:r>
              <a:rPr lang="en-US" dirty="0" smtClean="0">
                <a:solidFill>
                  <a:srgbClr val="0000FF"/>
                </a:solidFill>
              </a:rPr>
              <a:t>) = 3.7x10</a:t>
            </a:r>
            <a:r>
              <a:rPr lang="en-US" baseline="30000" dirty="0" smtClean="0">
                <a:solidFill>
                  <a:srgbClr val="0000FF"/>
                </a:solidFill>
              </a:rPr>
              <a:t>10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dps</a:t>
            </a:r>
            <a:endParaRPr lang="en-US" dirty="0" smtClean="0">
              <a:solidFill>
                <a:srgbClr val="0000FF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FF"/>
                </a:solidFill>
              </a:rPr>
              <a:t>Becquerel (</a:t>
            </a:r>
            <a:r>
              <a:rPr lang="en-US" dirty="0" err="1" smtClean="0">
                <a:solidFill>
                  <a:srgbClr val="0000FF"/>
                </a:solidFill>
              </a:rPr>
              <a:t>Bq</a:t>
            </a:r>
            <a:r>
              <a:rPr lang="en-US" dirty="0" smtClean="0">
                <a:solidFill>
                  <a:srgbClr val="0000FF"/>
                </a:solidFill>
              </a:rPr>
              <a:t>) = 1 </a:t>
            </a:r>
            <a:r>
              <a:rPr lang="en-US" dirty="0" err="1" smtClean="0">
                <a:solidFill>
                  <a:srgbClr val="0000FF"/>
                </a:solidFill>
              </a:rPr>
              <a:t>dps</a:t>
            </a:r>
            <a:endParaRPr lang="en-US" dirty="0" smtClean="0">
              <a:solidFill>
                <a:srgbClr val="0000FF"/>
              </a:solidFill>
            </a:endParaRPr>
          </a:p>
          <a:p>
            <a:pPr marL="234950" indent="-234950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Exposure </a:t>
            </a:r>
            <a:r>
              <a:rPr lang="en-US" dirty="0" smtClean="0">
                <a:solidFill>
                  <a:schemeClr val="accent1"/>
                </a:solidFill>
              </a:rPr>
              <a:t>(electrical charge/volume)</a:t>
            </a:r>
          </a:p>
          <a:p>
            <a:pPr marL="914400" lvl="1" indent="-514350" eaLnBrk="1" hangingPunct="1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FF"/>
                </a:solidFill>
              </a:rPr>
              <a:t>- Rontgen (R) = 2.58 x 10</a:t>
            </a:r>
            <a:r>
              <a:rPr lang="en-US" baseline="30000" dirty="0" smtClean="0">
                <a:solidFill>
                  <a:srgbClr val="0000FF"/>
                </a:solidFill>
              </a:rPr>
              <a:t>-4</a:t>
            </a:r>
            <a:r>
              <a:rPr lang="en-US" dirty="0" smtClean="0">
                <a:solidFill>
                  <a:srgbClr val="0000FF"/>
                </a:solidFill>
              </a:rPr>
              <a:t> C/kg</a:t>
            </a:r>
            <a:endParaRPr lang="en-US" dirty="0" smtClean="0">
              <a:solidFill>
                <a:srgbClr val="0000FF"/>
              </a:solidFill>
            </a:endParaRPr>
          </a:p>
          <a:p>
            <a:pPr marL="234950" indent="-234950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Dose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chemeClr val="accent1"/>
                </a:solidFill>
              </a:rPr>
              <a:t>(energy deposited/unit mass)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err="1" smtClean="0">
                <a:solidFill>
                  <a:srgbClr val="0000FF"/>
                </a:solidFill>
              </a:rPr>
              <a:t>Rad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dirty="0" smtClean="0">
                <a:solidFill>
                  <a:srgbClr val="0000FF"/>
                </a:solidFill>
              </a:rPr>
              <a:t>0.01 J/kg = 100 </a:t>
            </a:r>
            <a:r>
              <a:rPr lang="en-US" dirty="0" smtClean="0">
                <a:solidFill>
                  <a:srgbClr val="0000FF"/>
                </a:solidFill>
              </a:rPr>
              <a:t>erg/g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FF"/>
                </a:solidFill>
              </a:rPr>
              <a:t>SI Gray 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dirty="0" err="1" smtClean="0">
                <a:solidFill>
                  <a:srgbClr val="0000FF"/>
                </a:solidFill>
              </a:rPr>
              <a:t>Gy</a:t>
            </a:r>
            <a:r>
              <a:rPr lang="en-US" dirty="0" smtClean="0">
                <a:solidFill>
                  <a:srgbClr val="0000FF"/>
                </a:solidFill>
              </a:rPr>
              <a:t>) = 1 J/kg</a:t>
            </a:r>
            <a:r>
              <a:rPr lang="en-US" dirty="0" smtClean="0">
                <a:solidFill>
                  <a:srgbClr val="CCFFCC"/>
                </a:solidFill>
              </a:rPr>
              <a:t>   </a:t>
            </a:r>
            <a:r>
              <a:rPr lang="en-US" dirty="0" smtClean="0">
                <a:solidFill>
                  <a:srgbClr val="0000FF"/>
                </a:solidFill>
              </a:rPr>
              <a:t>(1 </a:t>
            </a:r>
            <a:r>
              <a:rPr lang="en-US" dirty="0" err="1" smtClean="0">
                <a:solidFill>
                  <a:srgbClr val="0000FF"/>
                </a:solidFill>
              </a:rPr>
              <a:t>Gy</a:t>
            </a:r>
            <a:r>
              <a:rPr lang="en-US" dirty="0" smtClean="0">
                <a:solidFill>
                  <a:srgbClr val="0000FF"/>
                </a:solidFill>
              </a:rPr>
              <a:t> = 100 </a:t>
            </a:r>
            <a:r>
              <a:rPr lang="en-US" dirty="0" err="1" smtClean="0">
                <a:solidFill>
                  <a:srgbClr val="0000FF"/>
                </a:solidFill>
              </a:rPr>
              <a:t>Rad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marL="234950" indent="-234950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Dose equivalent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chemeClr val="accent1"/>
                </a:solidFill>
              </a:rPr>
              <a:t>(Dose x Quality Factor)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err="1" smtClean="0">
                <a:solidFill>
                  <a:srgbClr val="0000FF"/>
                </a:solidFill>
              </a:rPr>
              <a:t>Rem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dirty="0" err="1" smtClean="0">
                <a:solidFill>
                  <a:srgbClr val="0000FF"/>
                </a:solidFill>
              </a:rPr>
              <a:t>Rad</a:t>
            </a:r>
            <a:r>
              <a:rPr lang="en-US" dirty="0" smtClean="0">
                <a:solidFill>
                  <a:srgbClr val="0000FF"/>
                </a:solidFill>
              </a:rPr>
              <a:t> x QF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err="1" smtClean="0">
                <a:solidFill>
                  <a:srgbClr val="0000FF"/>
                </a:solidFill>
              </a:rPr>
              <a:t>Sievert</a:t>
            </a:r>
            <a:r>
              <a:rPr lang="en-US" dirty="0" smtClean="0">
                <a:solidFill>
                  <a:srgbClr val="0000FF"/>
                </a:solidFill>
              </a:rPr>
              <a:t> = Gray x QF  (1 </a:t>
            </a:r>
            <a:r>
              <a:rPr lang="en-US" dirty="0" err="1" smtClean="0">
                <a:solidFill>
                  <a:srgbClr val="0000FF"/>
                </a:solidFill>
              </a:rPr>
              <a:t>Sv</a:t>
            </a:r>
            <a:r>
              <a:rPr lang="en-US" dirty="0" smtClean="0">
                <a:solidFill>
                  <a:srgbClr val="0000FF"/>
                </a:solidFill>
              </a:rPr>
              <a:t> = 100 </a:t>
            </a:r>
            <a:r>
              <a:rPr lang="en-US" dirty="0" err="1" smtClean="0">
                <a:solidFill>
                  <a:srgbClr val="0000FF"/>
                </a:solidFill>
              </a:rPr>
              <a:t>Rem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6553200" y="243840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Describes source</a:t>
            </a:r>
            <a:endParaRPr lang="en-CA" sz="2000">
              <a:solidFill>
                <a:srgbClr val="FF0000"/>
              </a:solidFill>
            </a:endParaRPr>
          </a:p>
        </p:txBody>
      </p:sp>
      <p:sp>
        <p:nvSpPr>
          <p:cNvPr id="17414" name="Text Box 7"/>
          <p:cNvSpPr txBox="1">
            <a:spLocks noChangeArrowheads="1"/>
          </p:cNvSpPr>
          <p:nvPr/>
        </p:nvSpPr>
        <p:spPr bwMode="auto">
          <a:xfrm>
            <a:off x="6934200" y="6232525"/>
            <a:ext cx="2209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Relevant to exposed target</a:t>
            </a:r>
            <a:endParaRPr lang="en-CA" sz="2000">
              <a:solidFill>
                <a:srgbClr val="FF0000"/>
              </a:solidFill>
            </a:endParaRPr>
          </a:p>
        </p:txBody>
      </p:sp>
      <p:sp>
        <p:nvSpPr>
          <p:cNvPr id="17415" name="Line 8"/>
          <p:cNvSpPr>
            <a:spLocks noChangeShapeType="1"/>
          </p:cNvSpPr>
          <p:nvPr/>
        </p:nvSpPr>
        <p:spPr bwMode="auto">
          <a:xfrm>
            <a:off x="7696200" y="3946525"/>
            <a:ext cx="1066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6" name="Line 9"/>
          <p:cNvSpPr>
            <a:spLocks noChangeShapeType="1"/>
          </p:cNvSpPr>
          <p:nvPr/>
        </p:nvSpPr>
        <p:spPr bwMode="auto">
          <a:xfrm>
            <a:off x="8763000" y="3946525"/>
            <a:ext cx="0" cy="2438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7" name="Line 10"/>
          <p:cNvSpPr>
            <a:spLocks noChangeShapeType="1"/>
          </p:cNvSpPr>
          <p:nvPr/>
        </p:nvSpPr>
        <p:spPr bwMode="auto">
          <a:xfrm>
            <a:off x="8458200" y="5318125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8" name="Line 11"/>
          <p:cNvSpPr>
            <a:spLocks noChangeShapeType="1"/>
          </p:cNvSpPr>
          <p:nvPr/>
        </p:nvSpPr>
        <p:spPr bwMode="auto">
          <a:xfrm>
            <a:off x="7391400" y="190500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9" name="Line 12"/>
          <p:cNvSpPr>
            <a:spLocks noChangeShapeType="1"/>
          </p:cNvSpPr>
          <p:nvPr/>
        </p:nvSpPr>
        <p:spPr bwMode="auto">
          <a:xfrm>
            <a:off x="8229600" y="1905000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solidFill>
                  <a:srgbClr val="FF0000"/>
                </a:solidFill>
              </a:rPr>
              <a:t>UNITS - 2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153400" cy="4114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Radiation energy</a:t>
            </a:r>
          </a:p>
          <a:p>
            <a:pPr lvl="1" eaLnBrk="1" hangingPunct="1"/>
            <a:r>
              <a:rPr lang="en-US" sz="2400" dirty="0" smtClean="0">
                <a:solidFill>
                  <a:srgbClr val="FF0000"/>
                </a:solidFill>
              </a:rPr>
              <a:t>Electron volt (</a:t>
            </a:r>
            <a:r>
              <a:rPr lang="en-US" sz="2400" dirty="0" err="1" smtClean="0">
                <a:solidFill>
                  <a:srgbClr val="FF0000"/>
                </a:solidFill>
              </a:rPr>
              <a:t>eV</a:t>
            </a:r>
            <a:r>
              <a:rPr lang="en-US" sz="2400" dirty="0" smtClean="0">
                <a:solidFill>
                  <a:srgbClr val="FF0000"/>
                </a:solidFill>
              </a:rPr>
              <a:t>) = 1.602 x 10</a:t>
            </a:r>
            <a:r>
              <a:rPr lang="en-US" sz="2400" baseline="30000" dirty="0" smtClean="0">
                <a:solidFill>
                  <a:srgbClr val="FF0000"/>
                </a:solidFill>
              </a:rPr>
              <a:t>-19</a:t>
            </a:r>
            <a:r>
              <a:rPr lang="en-US" sz="2400" dirty="0" smtClean="0">
                <a:solidFill>
                  <a:srgbClr val="FF0000"/>
                </a:solidFill>
              </a:rPr>
              <a:t> J</a:t>
            </a:r>
          </a:p>
          <a:p>
            <a:pPr eaLnBrk="1" hangingPunct="1"/>
            <a:r>
              <a:rPr lang="en-US" sz="2800" dirty="0" smtClean="0"/>
              <a:t>Regulatory units</a:t>
            </a:r>
          </a:p>
          <a:p>
            <a:pPr lvl="1" eaLnBrk="1" hangingPunct="1"/>
            <a:r>
              <a:rPr lang="en-US" sz="2400" dirty="0" smtClean="0">
                <a:solidFill>
                  <a:srgbClr val="FF0000"/>
                </a:solidFill>
              </a:rPr>
              <a:t>Exemption quantity (EQ): </a:t>
            </a:r>
            <a:r>
              <a:rPr lang="en-US" sz="2000" dirty="0" smtClean="0">
                <a:solidFill>
                  <a:srgbClr val="006600"/>
                </a:solidFill>
              </a:rPr>
              <a:t>indiscriminate use of 1 EQ could result in a dose not exceeding the maximum yearly permissible dose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sz="2400" dirty="0" smtClean="0">
                <a:solidFill>
                  <a:srgbClr val="FF0000"/>
                </a:solidFill>
              </a:rPr>
              <a:t>Annual limit of intake (ALI): </a:t>
            </a:r>
            <a:r>
              <a:rPr lang="en-US" sz="2000" dirty="0" smtClean="0">
                <a:solidFill>
                  <a:srgbClr val="006600"/>
                </a:solidFill>
              </a:rPr>
              <a:t>intake of 1 ALI is deemed to result in a committed dose equivalent of 20 </a:t>
            </a:r>
            <a:r>
              <a:rPr lang="en-US" sz="2000" dirty="0" err="1" smtClean="0">
                <a:solidFill>
                  <a:srgbClr val="006600"/>
                </a:solidFill>
              </a:rPr>
              <a:t>mSv</a:t>
            </a: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en-US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rgbClr val="006600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rgbClr val="006600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2850</TotalTime>
  <Words>1115</Words>
  <Application>Microsoft Office PowerPoint</Application>
  <PresentationFormat>On-screen Show (4:3)</PresentationFormat>
  <Paragraphs>289</Paragraphs>
  <Slides>25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Default Design</vt:lpstr>
      <vt:lpstr>Document</vt:lpstr>
      <vt:lpstr>Chart</vt:lpstr>
      <vt:lpstr>Health Physics and safety chapter 5</vt:lpstr>
      <vt:lpstr>Why use radioactive materials  in research? </vt:lpstr>
      <vt:lpstr>Ionizing Radiation</vt:lpstr>
      <vt:lpstr>Ionizing Radiation Properties</vt:lpstr>
      <vt:lpstr>Origin of High Energy Photons</vt:lpstr>
      <vt:lpstr>Penetrating Power of Different Types of Ionizing Radiation</vt:lpstr>
      <vt:lpstr>Radioisotopes Commonly Used at SFU </vt:lpstr>
      <vt:lpstr>UNITS - 1</vt:lpstr>
      <vt:lpstr>UNITS - 2</vt:lpstr>
      <vt:lpstr>Quality Factors</vt:lpstr>
      <vt:lpstr>Quantities commonly used at SFU</vt:lpstr>
      <vt:lpstr>Legal Possession Limits for Low Level Handling</vt:lpstr>
      <vt:lpstr>Biological Effects of Ionizing Radiation</vt:lpstr>
      <vt:lpstr>Effects related to a whole body acute dose</vt:lpstr>
      <vt:lpstr>Typical Radiation Doses</vt:lpstr>
      <vt:lpstr>Slide 16</vt:lpstr>
      <vt:lpstr>Health risks associated with low-level exposure</vt:lpstr>
      <vt:lpstr>Comparative Risks Associated With Various Activities</vt:lpstr>
      <vt:lpstr>Average Yearly Dose Due to Background Radiation (mSv/y/individual)</vt:lpstr>
      <vt:lpstr>Contributions to background exposure</vt:lpstr>
      <vt:lpstr>Legal Maximum Permissible Occupational Dose (mSv y-1)a</vt:lpstr>
      <vt:lpstr>Precautions in the Laboratory</vt:lpstr>
      <vt:lpstr>Minimize Exposure Time, Distance, Shielding</vt:lpstr>
      <vt:lpstr>Prevent Contamination</vt:lpstr>
      <vt:lpstr>Slide 25</vt:lpstr>
    </vt:vector>
  </TitlesOfParts>
  <Company>SFU, Radiation Safety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Radiation Safety Lecture</dc:title>
  <dc:subject>research personel</dc:subject>
  <dc:creator>JC Brodovitch</dc:creator>
  <cp:lastModifiedBy>corina</cp:lastModifiedBy>
  <cp:revision>142</cp:revision>
  <dcterms:created xsi:type="dcterms:W3CDTF">2002-05-09T18:04:40Z</dcterms:created>
  <dcterms:modified xsi:type="dcterms:W3CDTF">2010-10-20T23:01:00Z</dcterms:modified>
</cp:coreProperties>
</file>