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9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8" r:id="rId19"/>
    <p:sldId id="279" r:id="rId20"/>
    <p:sldId id="306" r:id="rId21"/>
    <p:sldId id="280" r:id="rId22"/>
    <p:sldId id="277" r:id="rId23"/>
    <p:sldId id="288" r:id="rId24"/>
    <p:sldId id="281" r:id="rId25"/>
    <p:sldId id="282" r:id="rId26"/>
    <p:sldId id="283" r:id="rId27"/>
    <p:sldId id="284" r:id="rId28"/>
    <p:sldId id="285" r:id="rId29"/>
    <p:sldId id="305" r:id="rId30"/>
    <p:sldId id="307" r:id="rId31"/>
    <p:sldId id="308" r:id="rId32"/>
    <p:sldId id="309" r:id="rId33"/>
    <p:sldId id="310" r:id="rId34"/>
    <p:sldId id="286" r:id="rId35"/>
    <p:sldId id="287" r:id="rId36"/>
    <p:sldId id="298" r:id="rId37"/>
    <p:sldId id="291" r:id="rId38"/>
    <p:sldId id="292" r:id="rId39"/>
    <p:sldId id="290" r:id="rId40"/>
    <p:sldId id="293" r:id="rId41"/>
    <p:sldId id="294" r:id="rId42"/>
    <p:sldId id="295" r:id="rId43"/>
    <p:sldId id="296" r:id="rId44"/>
    <p:sldId id="299" r:id="rId45"/>
    <p:sldId id="297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0" autoAdjust="0"/>
    <p:restoredTop sz="94660"/>
  </p:normalViewPr>
  <p:slideViewPr>
    <p:cSldViewPr>
      <p:cViewPr varScale="1">
        <p:scale>
          <a:sx n="64" d="100"/>
          <a:sy n="64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D342-42A8-486E-A9DF-D976466AA9D7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860A1-4FDA-40C0-8EEF-CBC8BEC4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-First we’ll duplicate the MTA</a:t>
            </a:r>
          </a:p>
          <a:p>
            <a:r>
              <a:rPr lang="en-US" dirty="0" smtClean="0"/>
              <a:t>-Then we’ll add some dedicated client-access servers</a:t>
            </a:r>
          </a:p>
          <a:p>
            <a:r>
              <a:rPr lang="en-US" dirty="0" smtClean="0"/>
              <a:t>-And a separate </a:t>
            </a:r>
            <a:r>
              <a:rPr lang="en-US" dirty="0" err="1" smtClean="0"/>
              <a:t>mailstore</a:t>
            </a:r>
            <a:endParaRPr lang="en-US" dirty="0" smtClean="0"/>
          </a:p>
          <a:p>
            <a:r>
              <a:rPr lang="en-US" dirty="0" smtClean="0"/>
              <a:t>-Then we’ll store our indexes in a database, for the best performance. This way, the </a:t>
            </a:r>
            <a:r>
              <a:rPr lang="en-US" dirty="0" err="1" smtClean="0"/>
              <a:t>mailstore</a:t>
            </a:r>
            <a:r>
              <a:rPr lang="en-US" dirty="0" smtClean="0"/>
              <a:t> can be slower, cheaper disks</a:t>
            </a:r>
          </a:p>
          <a:p>
            <a:r>
              <a:rPr lang="en-US" dirty="0" smtClean="0"/>
              <a:t>-While we’re at it, let’s add a second store for redundancy, and replicate them</a:t>
            </a:r>
          </a:p>
          <a:p>
            <a:r>
              <a:rPr lang="en-US" dirty="0" smtClean="0"/>
              <a:t>-Next, we’ll add a web server directly to the client access machines, to communicate directly between the </a:t>
            </a:r>
            <a:r>
              <a:rPr lang="en-US" dirty="0" err="1" smtClean="0"/>
              <a:t>mailstore</a:t>
            </a:r>
            <a:r>
              <a:rPr lang="en-US" dirty="0" smtClean="0"/>
              <a:t> and the web client written in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-Draw a line down the middle, locate each half on a different campus, and we have fault-tolerance</a:t>
            </a:r>
          </a:p>
          <a:p>
            <a:r>
              <a:rPr lang="en-US" dirty="0" smtClean="0"/>
              <a:t>-Now what if we pencil in calendar support on the client access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49FFF-CE9D-4AD4-9EFF-F0409B15D6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Simple, straightforward design</a:t>
            </a:r>
          </a:p>
          <a:p>
            <a:r>
              <a:rPr lang="en-US" smtClean="0"/>
              <a:t>Webmail data is separate</a:t>
            </a:r>
          </a:p>
          <a:p>
            <a:r>
              <a:rPr lang="en-US" smtClean="0"/>
              <a:t>Mailstore is on the server, hard to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D7E63-8195-4699-B905-48C5BEE37F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D38E2-38EA-4919-B95F-706F0A9084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60A1-4FDA-40C0-8EEF-CBC8BEC484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9684-C0BB-4525-BF93-DAF01F0283D7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5EE0-9D6B-47C4-B6F7-0E31302A5914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D70-E049-4CE1-A70A-61F19B622F06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8A7D-7859-47F0-8B4D-42ABF9468796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863-23B4-4354-B0D2-8032E2A01939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504-C7C3-4212-9C40-88FE56942FD8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7FF5-A8FB-4E13-A8F0-BE7AF4A9CE11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25F7-6AD5-422C-B11A-66B5D5C7243B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86C-FB7D-49A2-82BA-F0CCA36A6F94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3642-A803-4E29-81D2-B4DE9CF169F8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645E-241F-4EEE-A41E-0E4E2D9C2D48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70A1-B9C8-4F75-8304-D457FEE8B5B0}" type="datetime1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93F5E-27E3-4F7A-B570-B42AE2C24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teve\My%20Documents\My%20Music\spa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Steve\My%20Documents\ppt%20pix\calendar%20zimlet.wm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Steve\My%20Documents\ppt%20pix\Yahoo%20Local%20Zimlet.wm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Steve\My%20Documents\ppt%20pix\CourseInfo%20Zimlet.wm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Steve\My%20Documents\ppt%20pix\ISBN%20Zimlet.wm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Steve\My%20Documents\ppt%20pix\SFU%20ID%20Lookup%20Zimlet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76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E-MAIL  2.0</a:t>
            </a:r>
            <a:endParaRPr lang="en-US" sz="6600" dirty="0"/>
          </a:p>
        </p:txBody>
      </p:sp>
      <p:sp>
        <p:nvSpPr>
          <p:cNvPr id="5" name="Arc 4"/>
          <p:cNvSpPr/>
          <p:nvPr/>
        </p:nvSpPr>
        <p:spPr>
          <a:xfrm>
            <a:off x="3429000" y="3733800"/>
            <a:ext cx="2971800" cy="1600200"/>
          </a:xfrm>
          <a:prstGeom prst="arc">
            <a:avLst>
              <a:gd name="adj1" fmla="val 17807231"/>
              <a:gd name="adj2" fmla="val 2117351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478416">
            <a:off x="5847901" y="2996448"/>
            <a:ext cx="1518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3.0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logo_front_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33400"/>
            <a:ext cx="6627303" cy="239925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467600" cy="365125"/>
          </a:xfrm>
        </p:spPr>
        <p:txBody>
          <a:bodyPr/>
          <a:lstStyle/>
          <a:p>
            <a:r>
              <a:rPr lang="en-US" sz="1400" dirty="0" smtClean="0"/>
              <a:t>CANHEIT | On the EDGE | June 15-18, 2008 | University of Calgary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953000"/>
            <a:ext cx="2393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Steve Hillman</a:t>
            </a:r>
          </a:p>
          <a:p>
            <a:r>
              <a:rPr lang="en-US" dirty="0" smtClean="0"/>
              <a:t>Simon Fraser University</a:t>
            </a:r>
          </a:p>
          <a:p>
            <a:r>
              <a:rPr lang="en-US" dirty="0" smtClean="0"/>
              <a:t>hillman@sfu.ca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5" name="Picture 4" descr="Ukgrable2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828800"/>
            <a:ext cx="5257800" cy="3815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1066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It’s vulnerable to system failure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That one server is big and expensive to replace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3200400" cy="4343400"/>
          </a:xfrm>
        </p:spPr>
        <p:txBody>
          <a:bodyPr anchor="t" anchorCtr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The Webmail interface is dated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5" name="Picture 4" descr="saturday_night_fe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3875602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077200" cy="914400"/>
          </a:xfrm>
        </p:spPr>
        <p:txBody>
          <a:bodyPr anchor="t" anchorCtr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Eudora is dead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6" name="Picture 5" descr="eol-6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667000"/>
            <a:ext cx="60960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Our calendar is </a:t>
            </a:r>
            <a:r>
              <a:rPr lang="en-US" strike="sngStrike" dirty="0" smtClean="0"/>
              <a:t>Corporate Time</a:t>
            </a:r>
            <a:r>
              <a:rPr lang="en-US" dirty="0" smtClean="0"/>
              <a:t>  Oracle (not site-wide)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6" name="Picture 4" descr="gold%20ba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47800"/>
            <a:ext cx="4572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Our Email infrastructure is fully understood by one person – me.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5" name="Picture 4" descr="bicyc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849" y="1371600"/>
            <a:ext cx="6205121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 we want to get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 tolerant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Lightweight e-mail accounts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Web-centric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modern look &amp; feel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Easily expandable to support greater capacity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Calendaring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Mobile Support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Minimal  loss of existing functionality (excellent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maillist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support, solid POP/IMAP/SMTP, anti-spam)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Source but supported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57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E-MAIL  2.0</a:t>
            </a:r>
            <a:endParaRPr lang="en-US" sz="6600" dirty="0"/>
          </a:p>
        </p:txBody>
      </p:sp>
      <p:sp>
        <p:nvSpPr>
          <p:cNvPr id="5" name="Arc 4"/>
          <p:cNvSpPr/>
          <p:nvPr/>
        </p:nvSpPr>
        <p:spPr>
          <a:xfrm>
            <a:off x="3429000" y="4114800"/>
            <a:ext cx="2971800" cy="1600200"/>
          </a:xfrm>
          <a:prstGeom prst="arc">
            <a:avLst>
              <a:gd name="adj1" fmla="val 17807231"/>
              <a:gd name="adj2" fmla="val 2117351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478416">
            <a:off x="5847901" y="3377448"/>
            <a:ext cx="1518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3.0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logo_front_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33400"/>
            <a:ext cx="6627303" cy="239925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467600" cy="365125"/>
          </a:xfrm>
        </p:spPr>
        <p:txBody>
          <a:bodyPr/>
          <a:lstStyle/>
          <a:p>
            <a:r>
              <a:rPr lang="en-US" sz="1400" dirty="0" smtClean="0"/>
              <a:t>CANHEIT | On the EDGE | June 15-18, 2008 | University of Calgary</a:t>
            </a:r>
            <a:endParaRPr lang="en-US" sz="1400" dirty="0"/>
          </a:p>
        </p:txBody>
      </p:sp>
      <p:pic>
        <p:nvPicPr>
          <p:cNvPr id="9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114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7432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5052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1910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066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066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2766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9812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8382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590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9144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5240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495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114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066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971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1910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5720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8382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334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spam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590800"/>
            <a:ext cx="184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monty-python-fo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88392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spa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954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An Architecture to meet the objectives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2209800"/>
            <a:ext cx="2819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362200"/>
            <a:ext cx="304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" lIns="0" tIns="0" rIns="0" bIns="0" anchorCtr="1"/>
          <a:lstStyle/>
          <a:p>
            <a:pPr>
              <a:defRPr/>
            </a:pPr>
            <a:r>
              <a:rPr lang="en-US" sz="1400" dirty="0"/>
              <a:t>MTA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362200"/>
            <a:ext cx="10572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 err="1"/>
              <a:t>MailLists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3352800" y="2514600"/>
            <a:ext cx="304800" cy="2286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733800" y="3276600"/>
            <a:ext cx="914400" cy="762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Mail Store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352800" y="3505200"/>
            <a:ext cx="381000" cy="228600"/>
          </a:xfrm>
          <a:prstGeom prst="leftRightArrow">
            <a:avLst>
              <a:gd name="adj1" fmla="val 43434"/>
              <a:gd name="adj2" fmla="val 621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2362200"/>
            <a:ext cx="685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IMAP</a:t>
            </a:r>
          </a:p>
          <a:p>
            <a:pPr>
              <a:defRPr/>
            </a:pPr>
            <a:r>
              <a:rPr lang="en-US" sz="1400" dirty="0"/>
              <a:t>POP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4648200" y="3505200"/>
            <a:ext cx="304800" cy="228600"/>
          </a:xfrm>
          <a:prstGeom prst="leftRightArrow">
            <a:avLst>
              <a:gd name="adj1" fmla="val 43434"/>
              <a:gd name="adj2" fmla="val 459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733800" y="18288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Smtpserver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38400" y="1447800"/>
            <a:ext cx="3581400" cy="3429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14600" y="1524000"/>
            <a:ext cx="3581400" cy="33528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381000" y="2971800"/>
            <a:ext cx="1066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1200" y="1295400"/>
            <a:ext cx="1828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" lIns="0" tIns="0" rIns="0" bIns="0" anchorCtr="1"/>
          <a:lstStyle/>
          <a:p>
            <a:pPr>
              <a:defRPr/>
            </a:pPr>
            <a:r>
              <a:rPr lang="en-US" sz="1400" dirty="0"/>
              <a:t>MTA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447800"/>
            <a:ext cx="10572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 err="1"/>
              <a:t>MailLists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2362200" y="1600200"/>
            <a:ext cx="304800" cy="2286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2895600" y="4876800"/>
            <a:ext cx="914400" cy="762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Mail Store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038600" y="5181600"/>
            <a:ext cx="762000" cy="228600"/>
          </a:xfrm>
          <a:prstGeom prst="leftRightArrow">
            <a:avLst>
              <a:gd name="adj1" fmla="val 43434"/>
              <a:gd name="adj2" fmla="val 459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1295400"/>
            <a:ext cx="1828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14478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" lIns="0" tIns="0" rIns="0" bIns="0" anchorCtr="1"/>
          <a:lstStyle/>
          <a:p>
            <a:pPr>
              <a:defRPr/>
            </a:pPr>
            <a:r>
              <a:rPr lang="en-US" sz="1400" dirty="0"/>
              <a:t>MTA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447800"/>
            <a:ext cx="10572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 err="1"/>
              <a:t>MailLists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14" name="Left-Right Arrow 13"/>
          <p:cNvSpPr/>
          <p:nvPr/>
        </p:nvSpPr>
        <p:spPr>
          <a:xfrm>
            <a:off x="5257800" y="1600200"/>
            <a:ext cx="304800" cy="2286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36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05000" y="28194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590801" y="26670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rot="5400000">
            <a:off x="5638801" y="26670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0"/>
          </p:cNvCxnSpPr>
          <p:nvPr/>
        </p:nvCxnSpPr>
        <p:spPr>
          <a:xfrm rot="5400000" flipH="1" flipV="1">
            <a:off x="20574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rot="5400000" flipH="1" flipV="1">
            <a:off x="35052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0"/>
          </p:cNvCxnSpPr>
          <p:nvPr/>
        </p:nvCxnSpPr>
        <p:spPr>
          <a:xfrm rot="5400000" flipH="1" flipV="1">
            <a:off x="49530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0"/>
          </p:cNvCxnSpPr>
          <p:nvPr/>
        </p:nvCxnSpPr>
        <p:spPr>
          <a:xfrm rot="5400000" flipH="1" flipV="1">
            <a:off x="64008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6096000" y="4876800"/>
            <a:ext cx="914400" cy="762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Mail Store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2600" y="4800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1905000" y="4876800"/>
            <a:ext cx="533400" cy="6858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Index DB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3000" y="4800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Can 46"/>
          <p:cNvSpPr/>
          <p:nvPr/>
        </p:nvSpPr>
        <p:spPr>
          <a:xfrm>
            <a:off x="5105400" y="4876800"/>
            <a:ext cx="533400" cy="6858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Index DB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905000" y="44958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</p:cNvCxnSpPr>
          <p:nvPr/>
        </p:nvCxnSpPr>
        <p:spPr>
          <a:xfrm rot="5400000">
            <a:off x="20193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</p:cNvCxnSpPr>
          <p:nvPr/>
        </p:nvCxnSpPr>
        <p:spPr>
          <a:xfrm rot="5400000">
            <a:off x="34671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2"/>
          </p:cNvCxnSpPr>
          <p:nvPr/>
        </p:nvCxnSpPr>
        <p:spPr>
          <a:xfrm rot="5400000">
            <a:off x="49149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0" idx="2"/>
          </p:cNvCxnSpPr>
          <p:nvPr/>
        </p:nvCxnSpPr>
        <p:spPr>
          <a:xfrm rot="5400000">
            <a:off x="63627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1"/>
          </p:cNvCxnSpPr>
          <p:nvPr/>
        </p:nvCxnSpPr>
        <p:spPr>
          <a:xfrm rot="5400000" flipH="1" flipV="1">
            <a:off x="3162301" y="4686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57400" y="31242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Web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429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IMAP</a:t>
            </a:r>
          </a:p>
          <a:p>
            <a:pPr>
              <a:defRPr/>
            </a:pPr>
            <a:r>
              <a:rPr lang="en-US" sz="1400" dirty="0"/>
              <a:t>POP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505200" y="31242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Web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953000" y="31242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Web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00800" y="31242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Web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3429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IMAP</a:t>
            </a:r>
          </a:p>
          <a:p>
            <a:pPr>
              <a:defRPr/>
            </a:pPr>
            <a:r>
              <a:rPr lang="en-US" sz="1400" dirty="0"/>
              <a:t>POP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429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IMAP</a:t>
            </a:r>
          </a:p>
          <a:p>
            <a:pPr>
              <a:defRPr/>
            </a:pPr>
            <a:r>
              <a:rPr lang="en-US" sz="1400" dirty="0"/>
              <a:t>POP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3429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IMAP</a:t>
            </a:r>
          </a:p>
          <a:p>
            <a:pPr>
              <a:defRPr/>
            </a:pPr>
            <a:r>
              <a:rPr lang="en-US" sz="1400" dirty="0"/>
              <a:t>POP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64" name="Straight Arrow Connector 63"/>
          <p:cNvCxnSpPr>
            <a:stCxn id="44" idx="0"/>
          </p:cNvCxnSpPr>
          <p:nvPr/>
        </p:nvCxnSpPr>
        <p:spPr>
          <a:xfrm rot="5400000" flipH="1" flipV="1">
            <a:off x="2057401" y="46482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6" idx="0"/>
          </p:cNvCxnSpPr>
          <p:nvPr/>
        </p:nvCxnSpPr>
        <p:spPr>
          <a:xfrm rot="5400000" flipH="1" flipV="1">
            <a:off x="5257801" y="46482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3" idx="1"/>
          </p:cNvCxnSpPr>
          <p:nvPr/>
        </p:nvCxnSpPr>
        <p:spPr>
          <a:xfrm rot="5400000" flipH="1" flipV="1">
            <a:off x="6362701" y="4686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447801" y="3352800"/>
            <a:ext cx="5791200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0" y="381000"/>
            <a:ext cx="1403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Fault Tolerance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752600" y="381000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Cal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200400" y="381000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Cal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48200" y="381000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Cal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096000" y="381000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8600" y="2057400"/>
            <a:ext cx="1057275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 err="1"/>
              <a:t>Amaint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  <p:cxnSp>
        <p:nvCxnSpPr>
          <p:cNvPr id="66" name="Straight Arrow Connector 65"/>
          <p:cNvCxnSpPr>
            <a:stCxn id="52" idx="2"/>
            <a:endCxn id="73" idx="0"/>
          </p:cNvCxnSpPr>
          <p:nvPr/>
        </p:nvCxnSpPr>
        <p:spPr>
          <a:xfrm rot="5400000">
            <a:off x="567532" y="2934494"/>
            <a:ext cx="3810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371600" y="1981200"/>
            <a:ext cx="533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8600" y="3124200"/>
            <a:ext cx="1057275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LDAP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77" name="Straight Arrow Connector 76"/>
          <p:cNvCxnSpPr>
            <a:stCxn id="73" idx="3"/>
            <a:endCxn id="15" idx="1"/>
          </p:cNvCxnSpPr>
          <p:nvPr/>
        </p:nvCxnSpPr>
        <p:spPr>
          <a:xfrm>
            <a:off x="1285875" y="3619500"/>
            <a:ext cx="3143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 sz="1600" dirty="0" smtClean="0"/>
              <a:t>CANHEIT | On the </a:t>
            </a:r>
            <a:r>
              <a:rPr lang="en-US" sz="1600" i="1" dirty="0" smtClean="0"/>
              <a:t>EDGE</a:t>
            </a:r>
            <a:r>
              <a:rPr lang="en-US" sz="1600" dirty="0" smtClean="0"/>
              <a:t> | June 15-18, 2008 | University of Calgary</a:t>
            </a:r>
            <a:endParaRPr lang="en-US" sz="1600" dirty="0"/>
          </a:p>
        </p:txBody>
      </p:sp>
      <p:pic>
        <p:nvPicPr>
          <p:cNvPr id="68" name="Picture 67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9" grpId="0" animBg="1"/>
      <p:bldP spid="8" grpId="0" animBg="1"/>
      <p:bldP spid="60" grpId="0" animBg="1"/>
      <p:bldP spid="61" grpId="0" animBg="1"/>
      <p:bldP spid="62" grpId="0" animBg="1"/>
      <p:bldP spid="17" grpId="0" animBg="1"/>
      <p:bldP spid="19" grpId="0" animBg="1"/>
      <p:bldP spid="21" grpId="0" animBg="1"/>
      <p:bldP spid="53" grpId="0"/>
      <p:bldP spid="55" grpId="0"/>
      <p:bldP spid="56" grpId="0"/>
      <p:bldP spid="58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 Taste of What’s Out There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Cyrus/Horde-IMP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Alumni service runs Cyrus. IMP is mature but dated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MS Exchange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Poor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Mac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Very foreign skill set </a:t>
            </a:r>
            <a:r>
              <a:rPr lang="en-US" sz="2400" dirty="0" err="1" smtClean="0"/>
              <a:t>req’d</a:t>
            </a:r>
            <a:r>
              <a:rPr lang="en-US" sz="2400" dirty="0" smtClean="0"/>
              <a:t> to support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/>
              <a:t>SunOne</a:t>
            </a:r>
            <a:r>
              <a:rPr lang="en-US" sz="2400" dirty="0" smtClean="0"/>
              <a:t> – Still being developed?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/>
              <a:t>Scalix</a:t>
            </a:r>
            <a:r>
              <a:rPr lang="en-US" sz="2400" dirty="0" smtClean="0"/>
              <a:t>/</a:t>
            </a:r>
            <a:r>
              <a:rPr lang="en-US" sz="2400" dirty="0" err="1" smtClean="0"/>
              <a:t>OpenExchange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Zimbra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as attractive overall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Zimbra</a:t>
            </a:r>
            <a:r>
              <a:rPr lang="en-US" dirty="0" smtClean="0"/>
              <a:t> will get us there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But wait…Just what IS </a:t>
            </a:r>
            <a:r>
              <a:rPr lang="en-US" dirty="0" err="1" smtClean="0"/>
              <a:t>Zimbra</a:t>
            </a:r>
            <a:r>
              <a:rPr lang="en-US" dirty="0" smtClean="0"/>
              <a:t>??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Zimbra</a:t>
            </a:r>
            <a:r>
              <a:rPr lang="en-US" dirty="0" smtClean="0"/>
              <a:t> is..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7620000" cy="4038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server side: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Java</a:t>
            </a:r>
            <a:r>
              <a:rPr lang="en-US" sz="2800" dirty="0" smtClean="0"/>
              <a:t>-based application server (open source)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Numerous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-party open-source packages. E.g.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MySQL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JeTTY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Apache,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Lucene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Postfix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Linux</a:t>
            </a:r>
            <a:r>
              <a:rPr lang="en-US" sz="2800" dirty="0" smtClean="0"/>
              <a:t> or Mac OS X platform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6067425" cy="473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1752600"/>
            <a:ext cx="125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HTTP/SOAP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2286000"/>
            <a:ext cx="115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IMAP/POP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91400" y="38100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Postfix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1905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53200" y="2514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629400" y="3200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705600" y="50292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Zimbra</a:t>
            </a:r>
            <a:r>
              <a:rPr lang="en-US" dirty="0" smtClean="0"/>
              <a:t> is..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200"/>
            <a:ext cx="8382000" cy="4038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client side: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Browser-based SOAP client written in </a:t>
            </a:r>
            <a:r>
              <a:rPr lang="en-US" sz="2800" dirty="0" err="1" smtClean="0"/>
              <a:t>Javascript</a:t>
            </a: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Entirely AJAX-powered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for modular plug-ins (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Zimlets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to extend functionality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Powerful ‘search’ functionality thanks to </a:t>
            </a:r>
            <a:r>
              <a:rPr lang="en-US" sz="2800" dirty="0" err="1" smtClean="0"/>
              <a:t>Lucene</a:t>
            </a:r>
            <a:r>
              <a:rPr lang="en-US" sz="2800" dirty="0" smtClean="0"/>
              <a:t> indexes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Collaboration via folder sharing (messages, calendars,  contacts, file folders, etc)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Zimbra</a:t>
            </a:r>
            <a:r>
              <a:rPr lang="en-US" dirty="0" smtClean="0"/>
              <a:t> is..</a:t>
            </a:r>
            <a:endParaRPr lang="en-US" dirty="0"/>
          </a:p>
        </p:txBody>
      </p:sp>
      <p:pic>
        <p:nvPicPr>
          <p:cNvPr id="6" name="Picture 5" descr="zimbrainbo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47800"/>
            <a:ext cx="76200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04800"/>
            <a:ext cx="4724400" cy="1143000"/>
          </a:xfrm>
        </p:spPr>
        <p:txBody>
          <a:bodyPr/>
          <a:lstStyle/>
          <a:p>
            <a:pPr algn="l"/>
            <a:r>
              <a:rPr lang="en-US" dirty="0" smtClean="0"/>
              <a:t>Outline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/>
              <a:t>Where we’re coming from</a:t>
            </a:r>
          </a:p>
          <a:p>
            <a:r>
              <a:rPr lang="en-US" dirty="0" smtClean="0"/>
              <a:t>What we want to get to</a:t>
            </a:r>
          </a:p>
          <a:p>
            <a:r>
              <a:rPr lang="en-US" dirty="0" smtClean="0"/>
              <a:t>How </a:t>
            </a:r>
            <a:r>
              <a:rPr lang="en-US" dirty="0" err="1" smtClean="0"/>
              <a:t>Zimbra’s</a:t>
            </a:r>
            <a:r>
              <a:rPr lang="en-US" dirty="0" smtClean="0"/>
              <a:t> going to get us there</a:t>
            </a:r>
          </a:p>
          <a:p>
            <a:r>
              <a:rPr lang="en-US" dirty="0" smtClean="0"/>
              <a:t>..and When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162800" cy="5492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5" name="Picture 4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8" name="Picture 7" descr="ss_search_build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47800"/>
            <a:ext cx="7620000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pic>
        <p:nvPicPr>
          <p:cNvPr id="6" name="Picture 5" descr="ss_calend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47800"/>
            <a:ext cx="7620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pic>
        <p:nvPicPr>
          <p:cNvPr id="7" name="Picture 6" descr="ss_document_spreadshe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47800"/>
            <a:ext cx="7620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Messaging</a:t>
            </a:r>
            <a:endParaRPr lang="en-US" dirty="0"/>
          </a:p>
        </p:txBody>
      </p:sp>
      <p:pic>
        <p:nvPicPr>
          <p:cNvPr id="6" name="Picture 5" descr="ss_im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47800"/>
            <a:ext cx="76200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382000" cy="4038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“Light” and “Mobile” HTML interface also available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POP/IMAP/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CalDAV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clients supported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 smtClean="0"/>
              <a:t>Zimbra</a:t>
            </a:r>
            <a:r>
              <a:rPr lang="en-US" sz="2800" dirty="0" smtClean="0"/>
              <a:t> Desktop offers “offline” web interface (beta)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ZCO – </a:t>
            </a:r>
            <a:r>
              <a:rPr lang="en-US" sz="2800" dirty="0" err="1" smtClean="0"/>
              <a:t>Zimbra</a:t>
            </a:r>
            <a:r>
              <a:rPr lang="en-US" sz="2800" dirty="0" smtClean="0"/>
              <a:t> Connector for Outlook provides Exchange-like functionality to Outlook users ($)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ZimbraMobile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provides ActiveSync support for mobile devices ($)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Support for Blackberries (via BES server) (beta)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Goodness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382000" cy="4038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HSM Support ($)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WebDAV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REST access to content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Active/Standby Cluster support ($)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/>
              <a:t>Client: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Briefcase: Web-based file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dirty="0" smtClean="0"/>
              <a:t>It’s Not All Goodness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382000" cy="4038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Solaris support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Limited documentation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“young” code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Rapid code change means more bugs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Product expertise lies with the vendor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Met?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 tolerant – Multi-server architecture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Lightweight e-mail accounts - Yup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Web-centric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modern look &amp; feel - Definitely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Easily expandable to support greater capacity - HSM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Calendaring - Check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Minimal  loss of existing functionality (excellent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maillist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support, solid POP/IMAP/SMTP, anti-spam)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More on </a:t>
            </a:r>
            <a:r>
              <a:rPr lang="en-US" dirty="0" err="1" smtClean="0"/>
              <a:t>Zimlets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1722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Simple Built-in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9" name="calendar zimle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1905000"/>
            <a:ext cx="6858000" cy="439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Audience Participation!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71628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1722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Advanced Built-in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6" name="Yahoo Local Zimle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1143000"/>
            <a:ext cx="7315200" cy="525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1722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SFU Additions - Courses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7" name="CourseInfo Zimle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5800" y="1143000"/>
            <a:ext cx="7945181" cy="50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1722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SFU Additions - ISBN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6" name="ISBN Zimle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1219200"/>
            <a:ext cx="7572375" cy="485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1722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SFU Additions – </a:t>
            </a:r>
            <a:r>
              <a:rPr lang="en-US" dirty="0" err="1" smtClean="0"/>
              <a:t>SFUid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7" name="SFU ID Lookup Zimle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90750" y="1819275"/>
            <a:ext cx="47625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1722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How They Work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816277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Where We’re At Now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A Brief History of Time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Apr/07 – Test Server Up. Looking at OSS </a:t>
            </a:r>
            <a:r>
              <a:rPr lang="en-US" sz="2800" dirty="0" err="1" smtClean="0"/>
              <a:t>Zimbra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Oct/07 – Re-org of IT, Email upgrade gets attention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Dec/07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Email Pilot Project created, pilot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Zimbra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 purchased for NE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Zimbra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Mar/08</a:t>
            </a:r>
            <a:r>
              <a:rPr lang="en-US" sz="2800" dirty="0" smtClean="0"/>
              <a:t> – Pilot multi-server environment up on Linux on existing hardware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Apr/08 – Migrated first “real” users over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May/08 – Storage stability and scaling issues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Jun/08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New hardware purchased. Site-wide perpetual license purchased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Today - Hardware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Sun blade X86 servers – 8 core, 32gb RAM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5 mailbox servers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MTA/LDAP/Proxy servers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Storage: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NetApp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3040 filers via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iSCSI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Dedicated FC</a:t>
            </a:r>
            <a:r>
              <a:rPr lang="en-US" sz="2800" dirty="0" smtClean="0"/>
              <a:t> spindles for DB, Indexes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SATA spindles for mail store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48</a:t>
            </a:r>
            <a:r>
              <a:rPr lang="en-US" sz="2800" dirty="0" smtClean="0"/>
              <a:t> TB Sun Thumper for HSM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Today - Migration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250 users migrated so far</a:t>
            </a:r>
            <a:r>
              <a:rPr lang="en-US" sz="2800" dirty="0" smtClean="0"/>
              <a:t> </a:t>
            </a:r>
            <a:r>
              <a:rPr lang="en-US" sz="2800" dirty="0" smtClean="0"/>
              <a:t>on voluntary basis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Migration scripts for IMAP and Eudora-POP  written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Aggressive marketing to students to begin after storage upgrade (still voluntary)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This Fall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Name the service!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Most Existing Portal functionality available via </a:t>
            </a:r>
            <a:r>
              <a:rPr lang="en-US" sz="2800" dirty="0" err="1" smtClean="0"/>
              <a:t>Zimlets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Continuous data protection via </a:t>
            </a:r>
            <a:r>
              <a:rPr lang="en-US" sz="2800" dirty="0" err="1" smtClean="0"/>
              <a:t>iSCSI</a:t>
            </a:r>
            <a:r>
              <a:rPr lang="en-US" sz="2800" dirty="0" smtClean="0"/>
              <a:t> mirror to remote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New Admits added only to new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Begin block moves of departments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Mid-sized university with </a:t>
            </a:r>
            <a:r>
              <a:rPr lang="en-US" dirty="0" smtClean="0"/>
              <a:t>~</a:t>
            </a:r>
            <a:r>
              <a:rPr lang="en-US" dirty="0" smtClean="0"/>
              <a:t>30</a:t>
            </a:r>
            <a:r>
              <a:rPr lang="en-US" dirty="0" smtClean="0"/>
              <a:t>,000 </a:t>
            </a:r>
            <a:r>
              <a:rPr lang="en-US" dirty="0" smtClean="0"/>
              <a:t>students, 5000 staff/faculty. 50,000 accounts </a:t>
            </a:r>
          </a:p>
          <a:p>
            <a:r>
              <a:rPr lang="en-US" dirty="0" smtClean="0"/>
              <a:t>Highly centralized IT dept provides </a:t>
            </a:r>
            <a:r>
              <a:rPr lang="en-US" dirty="0" smtClean="0"/>
              <a:t>all  users with Mail</a:t>
            </a:r>
            <a:r>
              <a:rPr lang="en-US" dirty="0" smtClean="0"/>
              <a:t>, Web, File storage, </a:t>
            </a:r>
            <a:r>
              <a:rPr lang="en-US" dirty="0" err="1" smtClean="0"/>
              <a:t>Authn</a:t>
            </a:r>
            <a:r>
              <a:rPr lang="en-US" dirty="0" smtClean="0"/>
              <a:t>/</a:t>
            </a:r>
            <a:r>
              <a:rPr lang="en-US" dirty="0" err="1" smtClean="0"/>
              <a:t>Authz</a:t>
            </a:r>
            <a:r>
              <a:rPr lang="en-US" dirty="0" smtClean="0"/>
              <a:t>, </a:t>
            </a:r>
            <a:r>
              <a:rPr lang="en-US" dirty="0" smtClean="0"/>
              <a:t>as well as eLearning, ERP, 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Minimize Unix Home Directory Creation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Substantially reduce desktop email support through migration to the web client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Where we’re coming from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276600" y="152400"/>
            <a:ext cx="5410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Current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1057275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 smtClean="0"/>
              <a:t>Barracuda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352800"/>
            <a:ext cx="1057275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Barracuda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71800" y="2209800"/>
            <a:ext cx="2819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" name="Elbow Connector 12"/>
          <p:cNvCxnSpPr>
            <a:stCxn id="6" idx="3"/>
          </p:cNvCxnSpPr>
          <p:nvPr/>
        </p:nvCxnSpPr>
        <p:spPr>
          <a:xfrm>
            <a:off x="1666875" y="2476500"/>
            <a:ext cx="1304925" cy="495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3"/>
          </p:cNvCxnSpPr>
          <p:nvPr/>
        </p:nvCxnSpPr>
        <p:spPr>
          <a:xfrm flipV="1">
            <a:off x="1666875" y="3276600"/>
            <a:ext cx="1304925" cy="419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0" y="2362200"/>
            <a:ext cx="304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" lIns="0" tIns="0" rIns="0" bIns="0" anchorCtr="1"/>
          <a:lstStyle/>
          <a:p>
            <a:pPr>
              <a:defRPr/>
            </a:pPr>
            <a:r>
              <a:rPr lang="en-US" sz="1400" dirty="0"/>
              <a:t>MTA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2362200"/>
            <a:ext cx="10572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 err="1"/>
              <a:t>MailLists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34" name="Left-Right Arrow 33"/>
          <p:cNvSpPr/>
          <p:nvPr/>
        </p:nvSpPr>
        <p:spPr>
          <a:xfrm>
            <a:off x="3352800" y="2514600"/>
            <a:ext cx="304800" cy="2286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733800" y="3276600"/>
            <a:ext cx="914400" cy="7620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Mail Store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3352800" y="3505200"/>
            <a:ext cx="381000" cy="228600"/>
          </a:xfrm>
          <a:prstGeom prst="leftRightArrow">
            <a:avLst>
              <a:gd name="adj1" fmla="val 43434"/>
              <a:gd name="adj2" fmla="val 621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53000" y="2362200"/>
            <a:ext cx="685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IMAP</a:t>
            </a:r>
          </a:p>
          <a:p>
            <a:pPr>
              <a:defRPr/>
            </a:pPr>
            <a:r>
              <a:rPr lang="en-US" sz="1400" dirty="0"/>
              <a:t>POP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4648200" y="3505200"/>
            <a:ext cx="304800" cy="228600"/>
          </a:xfrm>
          <a:prstGeom prst="leftRightArrow">
            <a:avLst>
              <a:gd name="adj1" fmla="val 43434"/>
              <a:gd name="adj2" fmla="val 459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400800" y="2286000"/>
            <a:ext cx="10572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24600" y="2438400"/>
            <a:ext cx="10572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248400" y="2590800"/>
            <a:ext cx="10572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/>
              <a:t>Webmail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5" name="Can 44"/>
          <p:cNvSpPr/>
          <p:nvPr/>
        </p:nvSpPr>
        <p:spPr>
          <a:xfrm>
            <a:off x="7848600" y="2362200"/>
            <a:ext cx="914400" cy="12954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Webmail Store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7467600" y="2895600"/>
            <a:ext cx="304800" cy="228600"/>
          </a:xfrm>
          <a:prstGeom prst="leftRightArrow">
            <a:avLst>
              <a:gd name="adj1" fmla="val 43434"/>
              <a:gd name="adj2" fmla="val 459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638800" y="2819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553200" y="3505200"/>
            <a:ext cx="533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77000" y="3429000"/>
            <a:ext cx="68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24600" y="3962400"/>
            <a:ext cx="990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638800" y="36576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TextBox 58"/>
          <p:cNvSpPr txBox="1">
            <a:spLocks noChangeArrowheads="1"/>
          </p:cNvSpPr>
          <p:nvPr/>
        </p:nvSpPr>
        <p:spPr bwMode="auto">
          <a:xfrm>
            <a:off x="6400800" y="4267200"/>
            <a:ext cx="84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Desktop</a:t>
            </a:r>
          </a:p>
        </p:txBody>
      </p:sp>
      <p:sp>
        <p:nvSpPr>
          <p:cNvPr id="27" name="Can 26"/>
          <p:cNvSpPr/>
          <p:nvPr/>
        </p:nvSpPr>
        <p:spPr>
          <a:xfrm>
            <a:off x="3886200" y="4876800"/>
            <a:ext cx="914400" cy="12954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Home Directories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37" idx="2"/>
            <a:endCxn id="27" idx="1"/>
          </p:cNvCxnSpPr>
          <p:nvPr/>
        </p:nvCxnSpPr>
        <p:spPr>
          <a:xfrm rot="5400000">
            <a:off x="4362450" y="3943350"/>
            <a:ext cx="914400" cy="9525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  <a:endCxn id="27" idx="1"/>
          </p:cNvCxnSpPr>
          <p:nvPr/>
        </p:nvCxnSpPr>
        <p:spPr>
          <a:xfrm rot="16200000" flipH="1">
            <a:off x="3352800" y="3886200"/>
            <a:ext cx="838200" cy="1143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00400" y="1219200"/>
            <a:ext cx="1066800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1400" dirty="0" err="1"/>
              <a:t>Amaint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  <p:cxnSp>
        <p:nvCxnSpPr>
          <p:cNvPr id="58" name="Straight Arrow Connector 57"/>
          <p:cNvCxnSpPr>
            <a:stCxn id="19" idx="0"/>
            <a:endCxn id="55" idx="2"/>
          </p:cNvCxnSpPr>
          <p:nvPr/>
        </p:nvCxnSpPr>
        <p:spPr>
          <a:xfrm rot="5400000" flipH="1" flipV="1">
            <a:off x="3238500" y="1866900"/>
            <a:ext cx="45720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0"/>
            <a:endCxn id="55" idx="2"/>
          </p:cNvCxnSpPr>
          <p:nvPr/>
        </p:nvCxnSpPr>
        <p:spPr>
          <a:xfrm rot="16200000" flipV="1">
            <a:off x="3731419" y="1907381"/>
            <a:ext cx="457200" cy="4524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72000" y="1219200"/>
            <a:ext cx="1057275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LDAP Directory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73" name="Straight Arrow Connector 72"/>
          <p:cNvCxnSpPr>
            <a:stCxn id="37" idx="0"/>
            <a:endCxn id="65" idx="2"/>
          </p:cNvCxnSpPr>
          <p:nvPr/>
        </p:nvCxnSpPr>
        <p:spPr>
          <a:xfrm rot="16200000" flipV="1">
            <a:off x="4969669" y="2035969"/>
            <a:ext cx="457200" cy="19526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467600" cy="36512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0" name="Picture 39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redesign what already works??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29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What we have now already works:</a:t>
            </a:r>
          </a:p>
          <a:p>
            <a:pPr eaLnBrk="1" hangingPunct="1"/>
            <a:r>
              <a:rPr lang="en-US" dirty="0" smtClean="0"/>
              <a:t>It’s fast</a:t>
            </a:r>
          </a:p>
          <a:p>
            <a:pPr eaLnBrk="1" hangingPunct="1"/>
            <a:r>
              <a:rPr lang="en-US" dirty="0" smtClean="0"/>
              <a:t>It’s reliable</a:t>
            </a:r>
          </a:p>
          <a:p>
            <a:pPr eaLnBrk="1" hangingPunct="1"/>
            <a:r>
              <a:rPr lang="en-US" dirty="0" smtClean="0"/>
              <a:t>It’s simple</a:t>
            </a:r>
          </a:p>
          <a:p>
            <a:pPr eaLnBrk="1" hangingPunct="1"/>
            <a:r>
              <a:rPr lang="en-US" dirty="0" smtClean="0"/>
              <a:t>It’s been working well for 15 years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CANHEIT | On the EDGE | June 15-18, 2008 | University of Calgary</a:t>
            </a:r>
            <a:endParaRPr lang="en-US"/>
          </a:p>
        </p:txBody>
      </p:sp>
      <p:pic>
        <p:nvPicPr>
          <p:cNvPr id="5" name="Picture 4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z="6000" dirty="0" smtClean="0"/>
              <a:t>But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239000" cy="473075"/>
          </a:xfrm>
        </p:spPr>
        <p:txBody>
          <a:bodyPr/>
          <a:lstStyle/>
          <a:p>
            <a:r>
              <a:rPr lang="en-US" sz="1400" dirty="0" smtClean="0"/>
              <a:t>CANHEIT | On the </a:t>
            </a:r>
            <a:r>
              <a:rPr lang="en-US" sz="1400" i="1" dirty="0" smtClean="0"/>
              <a:t>EDGE</a:t>
            </a:r>
            <a:r>
              <a:rPr lang="en-US" sz="1400" dirty="0" smtClean="0"/>
              <a:t> | June 15-18, 2008 | University of Calgary</a:t>
            </a:r>
            <a:endParaRPr lang="en-US" sz="1400" dirty="0"/>
          </a:p>
        </p:txBody>
      </p:sp>
      <p:pic>
        <p:nvPicPr>
          <p:cNvPr id="4" name="Picture 3" descr="logo_front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56527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17563</TotalTime>
  <Words>1706</Words>
  <Application>Microsoft Office PowerPoint</Application>
  <PresentationFormat>On-screen Show (4:3)</PresentationFormat>
  <Paragraphs>303</Paragraphs>
  <Slides>50</Slides>
  <Notes>50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E-MAIL  2.0</vt:lpstr>
      <vt:lpstr>E-MAIL  2.0</vt:lpstr>
      <vt:lpstr>Outline of Session</vt:lpstr>
      <vt:lpstr>Audience Participation!</vt:lpstr>
      <vt:lpstr>Who we are</vt:lpstr>
      <vt:lpstr>Where we’re coming from</vt:lpstr>
      <vt:lpstr>Current Architecture</vt:lpstr>
      <vt:lpstr>Why redesign what already works??</vt:lpstr>
      <vt:lpstr>But..</vt:lpstr>
      <vt:lpstr>Slide 10</vt:lpstr>
      <vt:lpstr>That one server is big and expensive to replace</vt:lpstr>
      <vt:lpstr>The Webmail interface is dated</vt:lpstr>
      <vt:lpstr>Eudora is dead</vt:lpstr>
      <vt:lpstr>Our calendar is Corporate Time  Oracle (not site-wide)</vt:lpstr>
      <vt:lpstr>Slide 15</vt:lpstr>
      <vt:lpstr>Our Email infrastructure is fully understood by one person – me.</vt:lpstr>
      <vt:lpstr>Slide 17</vt:lpstr>
      <vt:lpstr>What we want to get</vt:lpstr>
      <vt:lpstr>Objectives</vt:lpstr>
      <vt:lpstr>An Architecture to meet the objectives</vt:lpstr>
      <vt:lpstr>Slide 21</vt:lpstr>
      <vt:lpstr>Slide 22</vt:lpstr>
      <vt:lpstr>A Taste of What’s Out There</vt:lpstr>
      <vt:lpstr>How Zimbra will get us there</vt:lpstr>
      <vt:lpstr>But wait…Just what IS Zimbra??</vt:lpstr>
      <vt:lpstr>Zimbra is..</vt:lpstr>
      <vt:lpstr>Server Architecture</vt:lpstr>
      <vt:lpstr>Zimbra is..</vt:lpstr>
      <vt:lpstr>Zimbra is..</vt:lpstr>
      <vt:lpstr>Search</vt:lpstr>
      <vt:lpstr>Calendar</vt:lpstr>
      <vt:lpstr>Documents</vt:lpstr>
      <vt:lpstr>Instant Messaging</vt:lpstr>
      <vt:lpstr>Clients</vt:lpstr>
      <vt:lpstr>More Goodness</vt:lpstr>
      <vt:lpstr>It’s Not All Goodness</vt:lpstr>
      <vt:lpstr>Objectives Met?</vt:lpstr>
      <vt:lpstr>More on Zimlets</vt:lpstr>
      <vt:lpstr>Simple Built-in</vt:lpstr>
      <vt:lpstr>Advanced Built-in</vt:lpstr>
      <vt:lpstr>SFU Additions - Courses</vt:lpstr>
      <vt:lpstr>SFU Additions - ISBN</vt:lpstr>
      <vt:lpstr>SFU Additions – SFUid</vt:lpstr>
      <vt:lpstr>How They Work</vt:lpstr>
      <vt:lpstr>Where We’re At Now</vt:lpstr>
      <vt:lpstr>A Brief History of Time</vt:lpstr>
      <vt:lpstr>Today - Hardware</vt:lpstr>
      <vt:lpstr>Today - Migration</vt:lpstr>
      <vt:lpstr>This Fall</vt:lpstr>
      <vt:lpstr>Long Term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 2.0</dc:title>
  <dc:creator>Steve Hillman</dc:creator>
  <cp:lastModifiedBy>Steve Hillman</cp:lastModifiedBy>
  <cp:revision>23</cp:revision>
  <dcterms:created xsi:type="dcterms:W3CDTF">2008-05-17T08:47:07Z</dcterms:created>
  <dcterms:modified xsi:type="dcterms:W3CDTF">2008-06-15T21:40:53Z</dcterms:modified>
</cp:coreProperties>
</file>