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79" r:id="rId4"/>
    <p:sldId id="257" r:id="rId5"/>
    <p:sldId id="259" r:id="rId6"/>
    <p:sldId id="260" r:id="rId7"/>
    <p:sldId id="261" r:id="rId8"/>
    <p:sldId id="274" r:id="rId9"/>
    <p:sldId id="262" r:id="rId10"/>
    <p:sldId id="280" r:id="rId11"/>
    <p:sldId id="263" r:id="rId12"/>
    <p:sldId id="264" r:id="rId13"/>
    <p:sldId id="281" r:id="rId14"/>
    <p:sldId id="265" r:id="rId15"/>
    <p:sldId id="266" r:id="rId16"/>
    <p:sldId id="277" r:id="rId17"/>
    <p:sldId id="268" r:id="rId18"/>
    <p:sldId id="276" r:id="rId19"/>
    <p:sldId id="282" r:id="rId20"/>
    <p:sldId id="269" r:id="rId21"/>
    <p:sldId id="270" r:id="rId22"/>
    <p:sldId id="271" r:id="rId23"/>
    <p:sldId id="283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EFF"/>
    <a:srgbClr val="A9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6" autoAdjust="0"/>
    <p:restoredTop sz="89620" autoAdjust="0"/>
  </p:normalViewPr>
  <p:slideViewPr>
    <p:cSldViewPr>
      <p:cViewPr varScale="1">
        <p:scale>
          <a:sx n="84" d="100"/>
          <a:sy n="84" d="100"/>
        </p:scale>
        <p:origin x="-1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929E-23AE-D148-9D35-562CA31FBAFC}" type="datetimeFigureOut">
              <a:rPr kumimoji="1" lang="zh-CN" altLang="en-US" smtClean="0"/>
              <a:t>16-05-18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81CB-E1E8-E245-83CF-366BA4C7C46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5812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56797-FEC8-4BA1-A447-384E6E03212D}" type="datetimeFigureOut">
              <a:rPr lang="en-US" smtClean="0"/>
              <a:t>16-05-18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6DEF-CF05-4054-8915-A7C8EB628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5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Focus: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CA" altLang="zh-CN" sz="1200" kern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altLang="zh-CN" sz="1200" kern="1200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kumimoji="1" lang="en-CA" altLang="zh-CN" sz="1200" kern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kumimoji="1" lang="en-CA" altLang="zh-CN" sz="1200" kern="12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kumimoji="1" lang="en-CA" altLang="zh-CN" sz="1200" kern="1200" dirty="0" err="1" smtClean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kumimoji="1" lang="en-CA" altLang="zh-CN" sz="1200" kern="1200" baseline="30000" dirty="0" err="1" smtClean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kumimoji="1" lang="en-CA" altLang="zh-CN" sz="1200" kern="1200" dirty="0" smtClean="0">
                <a:solidFill>
                  <a:srgbClr val="000000"/>
                </a:solidFill>
                <a:latin typeface="Arial"/>
                <a:cs typeface="Arial"/>
              </a:rPr>
              <a:t> denotes attributes on LHS of GRs, </a:t>
            </a:r>
            <a:r>
              <a:rPr kumimoji="1" lang="en-CA" altLang="zh-CN" sz="1200" kern="1200" dirty="0" err="1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kumimoji="1" lang="en-CA" altLang="zh-CN" sz="1200" kern="1200" baseline="30000" dirty="0" err="1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kumimoji="1" lang="en-CA" altLang="zh-CN" sz="1200" kern="1200" dirty="0" smtClean="0">
                <a:solidFill>
                  <a:srgbClr val="000000"/>
                </a:solidFill>
                <a:latin typeface="Arial"/>
                <a:cs typeface="Arial"/>
              </a:rPr>
              <a:t>, B</a:t>
            </a:r>
            <a:r>
              <a:rPr kumimoji="1" lang="en-CA" altLang="zh-CN" sz="1200" kern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kumimoji="1" lang="en-CA" altLang="zh-CN" sz="1200" kern="1200" dirty="0" smtClean="0">
                <a:solidFill>
                  <a:srgbClr val="000000"/>
                </a:solidFill>
                <a:latin typeface="Arial"/>
                <a:cs typeface="Arial"/>
              </a:rPr>
              <a:t> denotes those on RHS, W denotes those on edge </a:t>
            </a:r>
            <a:endParaRPr kumimoji="1" lang="zh-CN" altLang="en-US" sz="1200" kern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2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enumeration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first.</a:t>
            </a:r>
          </a:p>
          <a:p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metric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supp</a:t>
            </a:r>
            <a:r>
              <a:rPr kumimoji="1" lang="zh-CN" altLang="zh-CN" dirty="0" smtClean="0"/>
              <a:t>(</a:t>
            </a:r>
            <a:r>
              <a:rPr kumimoji="1" lang="en-US" altLang="zh-CN" dirty="0" smtClean="0"/>
              <a:t>r)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needed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metric,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metric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makes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supp</a:t>
            </a:r>
            <a:r>
              <a:rPr kumimoji="1" lang="en-US" altLang="zh-CN" dirty="0" smtClean="0"/>
              <a:t>(r)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available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before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support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64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CA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3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CA" altLang="zh-CN" dirty="0" smtClean="0"/>
          </a:p>
          <a:p>
            <a:r>
              <a:rPr kumimoji="1" lang="en-CA" altLang="zh-CN" dirty="0" smtClean="0"/>
              <a:t>D</a:t>
            </a:r>
            <a:r>
              <a:rPr kumimoji="1" lang="en-US" altLang="zh-CN" dirty="0" smtClean="0"/>
              <a:t>rill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down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queries</a:t>
            </a:r>
            <a:r>
              <a:rPr kumimoji="1" lang="zh-CN" altLang="en-US" dirty="0" smtClean="0"/>
              <a:t>, </a:t>
            </a:r>
            <a:r>
              <a:rPr kumimoji="1" lang="is-IS" altLang="zh-CN" dirty="0" smtClean="0"/>
              <a:t>interesting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findings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72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CA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altLang="zh-CN" dirty="0" smtClean="0"/>
              <a:t>Several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properties/abilities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algorithm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equip</a:t>
            </a:r>
            <a:r>
              <a:rPr kumimoji="1" lang="en-US" altLang="zh-CN" dirty="0" smtClean="0"/>
              <a:t>.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73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CA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baseline="0" dirty="0" smtClean="0"/>
              <a:t>Bank</a:t>
            </a:r>
            <a:r>
              <a:rPr kumimoji="1" lang="en-US" altLang="zh-CN" baseline="0" dirty="0" smtClean="0"/>
              <a:t>: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have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user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profile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5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resent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survey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Facebook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dating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app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interested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surprising</a:t>
            </a:r>
            <a:r>
              <a:rPr lang="zh-CN" altLang="en-US" baseline="0" dirty="0" smtClean="0"/>
              <a:t> </a:t>
            </a:r>
            <a:r>
              <a:rPr lang="en-CA" altLang="zh-CN" baseline="0" dirty="0" smtClean="0"/>
              <a:t>results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http://www.huffingtonpost.com/jenny-davis/race-online-dating_b_4449946.html</a:t>
            </a:r>
          </a:p>
          <a:p>
            <a:r>
              <a:rPr lang="en-US" dirty="0" smtClean="0"/>
              <a:t>http://qz.com/149342/the-uncomfortable-racial-preferences-revealed-by-online-dating/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CA" altLang="zh-CN" dirty="0" smtClean="0"/>
          </a:p>
          <a:p>
            <a:r>
              <a:rPr kumimoji="1" lang="en-CA" altLang="zh-CN" dirty="0" smtClean="0"/>
              <a:t>LHS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RHS,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edges.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Both sides 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edge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can have multiple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attribute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values</a:t>
            </a:r>
          </a:p>
          <a:p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standard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supp-conf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.</a:t>
            </a:r>
            <a:r>
              <a:rPr kumimoji="1" lang="en-US" altLang="zh-CN" dirty="0" smtClean="0"/>
              <a:t>.</a:t>
            </a:r>
            <a:endParaRPr kumimoji="1" lang="en-CA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1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Homophily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CA" altLang="zh-CN" dirty="0" smtClean="0"/>
              <a:t>contacts between </a:t>
            </a:r>
            <a:r>
              <a:rPr kumimoji="1" lang="en-CA" altLang="zh-CN" dirty="0" smtClean="0">
                <a:solidFill>
                  <a:srgbClr val="A91313"/>
                </a:solidFill>
              </a:rPr>
              <a:t>similar</a:t>
            </a:r>
            <a:r>
              <a:rPr kumimoji="1" lang="en-CA" altLang="zh-CN" dirty="0" smtClean="0"/>
              <a:t> people occur at higher rate.</a:t>
            </a:r>
            <a:r>
              <a:rPr kumimoji="1" lang="en-CA" altLang="zh-CN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imilarity is measured by common characteristics such as beliefs/religion, value, race, age, etc.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claim: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Recommending popular items is unlikely to result in more gain than discovering insignificant yet liked items,</a:t>
            </a:r>
            <a:r>
              <a:rPr lang="en-US" altLang="zh-CN" baseline="0" dirty="0" smtClean="0"/>
              <a:t> </a:t>
            </a:r>
            <a:r>
              <a:rPr kumimoji="1" lang="en-US" altLang="zh-CN" dirty="0" smtClean="0">
                <a:latin typeface="Aril"/>
                <a:cs typeface="Aril"/>
              </a:rPr>
              <a:t>because the popular ones might be already known to the user</a:t>
            </a:r>
            <a:endParaRPr lang="en-CA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8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institute</a:t>
            </a:r>
            <a:endParaRPr lang="en-CA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dirty="0" smtClean="0"/>
              <a:t>Among the </a:t>
            </a:r>
            <a:r>
              <a:rPr lang="en-CA" altLang="zh-CN" dirty="0" smtClean="0"/>
              <a:t>friends </a:t>
            </a:r>
            <a:r>
              <a:rPr lang="en-CA" altLang="zh-CN" dirty="0" smtClean="0"/>
              <a:t>who do not buy </a:t>
            </a:r>
            <a:r>
              <a:rPr lang="en-CA" altLang="zh-CN" i="1" dirty="0" smtClean="0"/>
              <a:t>Stocks</a:t>
            </a:r>
            <a:r>
              <a:rPr lang="en-CA" altLang="zh-CN" dirty="0" smtClean="0"/>
              <a:t>, many buy </a:t>
            </a:r>
            <a:r>
              <a:rPr lang="en-CA" altLang="zh-CN" i="1" dirty="0" smtClean="0"/>
              <a:t>Bonds</a:t>
            </a:r>
            <a:r>
              <a:rPr lang="en-CA" altLang="zh-CN" dirty="0" smtClean="0"/>
              <a:t>. This GR can be used to promote </a:t>
            </a:r>
            <a:r>
              <a:rPr lang="en-CA" altLang="zh-CN" i="1" dirty="0" smtClean="0"/>
              <a:t>Bonds </a:t>
            </a:r>
            <a:r>
              <a:rPr lang="en-CA" altLang="zh-CN" dirty="0" smtClean="0"/>
              <a:t>to a friend if he/she has not bought </a:t>
            </a:r>
            <a:r>
              <a:rPr lang="en-CA" altLang="zh-CN" i="1" dirty="0" smtClean="0"/>
              <a:t>Bonds</a:t>
            </a:r>
            <a:r>
              <a:rPr lang="en-CA" altLang="zh-CN" dirty="0" smtClean="0"/>
              <a:t>.</a:t>
            </a:r>
            <a:endParaRPr kumimoji="1" lang="en-CA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kumimoji="1" lang="en-US" dirty="0" smtClean="0"/>
              <a:t>Adding </a:t>
            </a:r>
            <a:r>
              <a:rPr kumimoji="1" lang="en-US" dirty="0" smtClean="0"/>
              <a:t>an attribute on the RHS may cause both the </a:t>
            </a:r>
            <a:r>
              <a:rPr kumimoji="1" lang="en-US" altLang="zh-CN" dirty="0" smtClean="0"/>
              <a:t>numerator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denominator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decrease</a:t>
            </a:r>
            <a:r>
              <a:rPr kumimoji="1" lang="zh-CN" altLang="en-US" dirty="0" smtClean="0"/>
              <a:t>, </a:t>
            </a:r>
            <a:r>
              <a:rPr kumimoji="1" lang="en-CA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support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CA" altLang="zh-CN" dirty="0" err="1" smtClean="0"/>
              <a:t>homophily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effect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change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non</a:t>
            </a:r>
            <a:r>
              <a:rPr kumimoji="1" lang="en-US" altLang="zh-CN" dirty="0" smtClean="0"/>
              <a:t>-zero</a:t>
            </a:r>
            <a:r>
              <a:rPr kumimoji="1" lang="zh-CN" altLang="en-US" dirty="0" smtClean="0"/>
              <a:t>. </a:t>
            </a:r>
            <a:r>
              <a:rPr kumimoji="1" lang="en-CA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case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nhp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either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increase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decrease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therefore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lose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anti</a:t>
            </a:r>
            <a:r>
              <a:rPr kumimoji="1" lang="en-US" altLang="zh-CN" dirty="0" smtClean="0"/>
              <a:t>-monotonicity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CA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altLang="zh-CN" dirty="0" smtClean="0"/>
              <a:t>Standard method that collect all data in one table is a disaster for memory, when data is huge and attributes information is rich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DEF-CF05-4054-8915-A7C8EB628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ICDE2016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"/>
          <p:cNvSpPr/>
          <p:nvPr userDrawn="1"/>
        </p:nvSpPr>
        <p:spPr>
          <a:xfrm>
            <a:off x="-13955" y="6477000"/>
            <a:ext cx="9157955" cy="3810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mtClean="0"/>
              <a:t>16-05-18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ICDE2016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23" descr="sfu logo narrow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"/>
            <a:ext cx="1295400" cy="648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>
              <a:lumMod val="50000"/>
            </a:schemeClr>
          </a:solidFill>
          <a:latin typeface="Comic Sans MS" panose="030F0702030302020204" pitchFamily="66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q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spcAft>
          <a:spcPts val="600"/>
        </a:spcAft>
        <a:buClr>
          <a:srgbClr val="C00000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4.png"/><Relationship Id="rId5" Type="http://schemas.openxmlformats.org/officeDocument/2006/relationships/package" Target="../embeddings/Microsoft_Word___5.doc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package" Target="../embeddings/Microsoft_Word___9.docx"/><Relationship Id="rId13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package" Target="../embeddings/Microsoft_Word___6.docx"/><Relationship Id="rId5" Type="http://schemas.openxmlformats.org/officeDocument/2006/relationships/image" Target="../media/image15.emf"/><Relationship Id="rId6" Type="http://schemas.openxmlformats.org/officeDocument/2006/relationships/package" Target="../embeddings/Microsoft_Word___7.docx"/><Relationship Id="rId7" Type="http://schemas.openxmlformats.org/officeDocument/2006/relationships/image" Target="../media/image16.emf"/><Relationship Id="rId8" Type="http://schemas.openxmlformats.org/officeDocument/2006/relationships/image" Target="../media/image19.png"/><Relationship Id="rId9" Type="http://schemas.openxmlformats.org/officeDocument/2006/relationships/package" Target="../embeddings/Microsoft_Word___8.docx"/><Relationship Id="rId10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package" Target="../embeddings/Microsoft_Word___10.docx"/><Relationship Id="rId5" Type="http://schemas.openxmlformats.org/officeDocument/2006/relationships/image" Target="../media/image21.emf"/><Relationship Id="rId6" Type="http://schemas.openxmlformats.org/officeDocument/2006/relationships/package" Target="../embeddings/Microsoft_Word___11.docx"/><Relationship Id="rId7" Type="http://schemas.openxmlformats.org/officeDocument/2006/relationships/image" Target="../media/image22.emf"/><Relationship Id="rId8" Type="http://schemas.openxmlformats.org/officeDocument/2006/relationships/package" Target="../embeddings/Microsoft_Word___12.docx"/><Relationship Id="rId9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__2.docx"/><Relationship Id="rId5" Type="http://schemas.openxmlformats.org/officeDocument/2006/relationships/image" Target="../media/image7.emf"/><Relationship Id="rId6" Type="http://schemas.openxmlformats.org/officeDocument/2006/relationships/package" Target="../embeddings/Microsoft_Word___3.docx"/><Relationship Id="rId7" Type="http://schemas.openxmlformats.org/officeDocument/2006/relationships/image" Target="../media/image8.emf"/><Relationship Id="rId8" Type="http://schemas.openxmlformats.org/officeDocument/2006/relationships/package" Target="../embeddings/Microsoft_Word___4.docx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Mining Social Ties Beyond </a:t>
            </a:r>
            <a:r>
              <a:rPr lang="en-US" sz="3600" dirty="0" err="1" smtClean="0">
                <a:latin typeface="Comic Sans MS" panose="030F0702030302020204" pitchFamily="66" charset="0"/>
              </a:rPr>
              <a:t>Homophily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Hongwei</a:t>
            </a:r>
            <a:r>
              <a:rPr lang="en-US" b="1" dirty="0" smtClean="0"/>
              <a:t> Liang</a:t>
            </a:r>
            <a:r>
              <a:rPr lang="en-US" baseline="30000" dirty="0" smtClean="0"/>
              <a:t>* </a:t>
            </a:r>
            <a:endParaRPr lang="en-US" dirty="0" smtClean="0"/>
          </a:p>
          <a:p>
            <a:r>
              <a:rPr lang="en-US" dirty="0" err="1" smtClean="0"/>
              <a:t>Ke</a:t>
            </a:r>
            <a:r>
              <a:rPr lang="en-US" dirty="0" smtClean="0"/>
              <a:t> Wang</a:t>
            </a:r>
            <a:r>
              <a:rPr lang="en-US" baseline="30000" dirty="0" smtClean="0"/>
              <a:t>* </a:t>
            </a:r>
            <a:endParaRPr lang="en-US" dirty="0" smtClean="0"/>
          </a:p>
          <a:p>
            <a:r>
              <a:rPr lang="en-US" dirty="0" err="1" smtClean="0"/>
              <a:t>Feida</a:t>
            </a:r>
            <a:r>
              <a:rPr lang="en-US" dirty="0" smtClean="0"/>
              <a:t> Zhu</a:t>
            </a:r>
            <a:r>
              <a:rPr lang="en-US" baseline="30000" dirty="0"/>
              <a:t> </a:t>
            </a:r>
            <a:r>
              <a:rPr lang="en-US" baseline="30000" dirty="0" smtClean="0"/>
              <a:t>#</a:t>
            </a:r>
            <a:endParaRPr lang="en-US" dirty="0" smtClean="0"/>
          </a:p>
          <a:p>
            <a:r>
              <a:rPr lang="en-US" sz="2000" baseline="30000" dirty="0" smtClean="0"/>
              <a:t>* </a:t>
            </a:r>
            <a:r>
              <a:rPr lang="en-US" sz="2000" dirty="0" smtClean="0"/>
              <a:t>Simon Fraser University, Canada</a:t>
            </a:r>
          </a:p>
          <a:p>
            <a:r>
              <a:rPr lang="en-US" sz="2000" baseline="30000" dirty="0" smtClean="0"/>
              <a:t># </a:t>
            </a:r>
            <a:r>
              <a:rPr lang="en-US" sz="2000" dirty="0" smtClean="0"/>
              <a:t>Singapore Management University, Singapore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2362200"/>
            <a:ext cx="7848600" cy="45719"/>
          </a:xfrm>
          <a:prstGeom prst="rect">
            <a:avLst/>
          </a:prstGeom>
          <a:solidFill>
            <a:srgbClr val="A9131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>
                <a:solidFill>
                  <a:srgbClr val="A91313"/>
                </a:solidFill>
              </a:rPr>
              <a:t>Problem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US" altLang="zh-CN" dirty="0" smtClean="0">
                <a:solidFill>
                  <a:srgbClr val="A91313"/>
                </a:solidFill>
              </a:rPr>
              <a:t>Formulation</a:t>
            </a:r>
            <a:endParaRPr kumimoji="1" lang="en-US" altLang="zh-CN" dirty="0">
              <a:solidFill>
                <a:srgbClr val="A91313"/>
              </a:solidFill>
            </a:endParaRPr>
          </a:p>
          <a:p>
            <a:r>
              <a:rPr kumimoji="1" lang="en-US" altLang="zh-CN" dirty="0" smtClean="0"/>
              <a:t>Solution</a:t>
            </a:r>
            <a:endParaRPr kumimoji="1" lang="en-US" altLang="zh-CN" dirty="0"/>
          </a:p>
          <a:p>
            <a:r>
              <a:rPr kumimoji="1" lang="en-US" altLang="zh-CN" dirty="0" smtClean="0"/>
              <a:t>Evaluation</a:t>
            </a:r>
          </a:p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Problem - Mining Top-k GRs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Given</a:t>
            </a:r>
          </a:p>
          <a:p>
            <a:pPr lvl="1"/>
            <a:r>
              <a:rPr kumimoji="1" lang="en-US" altLang="zh-CN" dirty="0" smtClean="0"/>
              <a:t>an multi-dimensional information network</a:t>
            </a:r>
          </a:p>
          <a:p>
            <a:pPr lvl="1"/>
            <a:r>
              <a:rPr kumimoji="1" lang="en-US" altLang="zh-CN" dirty="0" smtClean="0"/>
              <a:t>the </a:t>
            </a:r>
            <a:r>
              <a:rPr kumimoji="1" lang="en-US" altLang="zh-CN" dirty="0"/>
              <a:t>setting of </a:t>
            </a:r>
            <a:r>
              <a:rPr kumimoji="1" lang="en-US" altLang="zh-CN" dirty="0" err="1"/>
              <a:t>homophily</a:t>
            </a:r>
            <a:r>
              <a:rPr kumimoji="1" lang="en-US" altLang="zh-CN" dirty="0"/>
              <a:t> for </a:t>
            </a:r>
            <a:r>
              <a:rPr kumimoji="1" lang="en-US" altLang="zh-CN" dirty="0" smtClean="0"/>
              <a:t>attributes</a:t>
            </a:r>
          </a:p>
          <a:p>
            <a:pPr lvl="1"/>
            <a:r>
              <a:rPr kumimoji="1" lang="en-US" altLang="zh-CN" dirty="0" smtClean="0"/>
              <a:t>a </a:t>
            </a:r>
            <a:r>
              <a:rPr kumimoji="1" lang="en-US" altLang="zh-CN" i="1" dirty="0" err="1" smtClean="0"/>
              <a:t>supp</a:t>
            </a:r>
            <a:r>
              <a:rPr kumimoji="1" lang="en-US" altLang="zh-CN" dirty="0" smtClean="0"/>
              <a:t> threshold</a:t>
            </a:r>
            <a:r>
              <a:rPr kumimoji="1" lang="en-US" altLang="zh-CN" dirty="0"/>
              <a:t>, a </a:t>
            </a:r>
            <a:r>
              <a:rPr kumimoji="1" lang="en-US" altLang="zh-CN" i="1" dirty="0" err="1" smtClean="0"/>
              <a:t>nhp</a:t>
            </a:r>
            <a:r>
              <a:rPr kumimoji="1" lang="en-US" altLang="zh-CN" dirty="0" smtClean="0"/>
              <a:t> threshold </a:t>
            </a:r>
            <a:r>
              <a:rPr kumimoji="1" lang="en-US" altLang="zh-CN" dirty="0"/>
              <a:t>and an integer </a:t>
            </a:r>
            <a:r>
              <a:rPr kumimoji="1" lang="en-US" altLang="zh-CN" i="1" dirty="0" smtClean="0"/>
              <a:t>k</a:t>
            </a:r>
            <a:endParaRPr kumimoji="1" lang="en-US" altLang="zh-CN" dirty="0"/>
          </a:p>
          <a:p>
            <a:r>
              <a:rPr kumimoji="1" lang="en-US" altLang="zh-CN" dirty="0" smtClean="0"/>
              <a:t>Goal</a:t>
            </a:r>
          </a:p>
          <a:p>
            <a:pPr lvl="1"/>
            <a:r>
              <a:rPr kumimoji="1" lang="en-US" altLang="zh-CN" dirty="0" smtClean="0"/>
              <a:t>discover </a:t>
            </a:r>
            <a:r>
              <a:rPr kumimoji="1" lang="en-US" altLang="zh-CN" dirty="0"/>
              <a:t>the top-</a:t>
            </a:r>
            <a:r>
              <a:rPr kumimoji="1" lang="en-US" altLang="zh-CN" i="1" dirty="0"/>
              <a:t>k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GRs, ranked by </a:t>
            </a:r>
            <a:r>
              <a:rPr kumimoji="1" lang="en-US" altLang="zh-CN" i="1" dirty="0" err="1" smtClean="0"/>
              <a:t>nph</a:t>
            </a:r>
            <a:r>
              <a:rPr kumimoji="1" lang="en-US" altLang="zh-CN" dirty="0" smtClean="0"/>
              <a:t> followed by </a:t>
            </a:r>
            <a:r>
              <a:rPr kumimoji="1" lang="en-US" altLang="zh-CN" i="1" dirty="0" err="1" smtClean="0"/>
              <a:t>supp</a:t>
            </a:r>
            <a:r>
              <a:rPr kumimoji="1" lang="en-US" altLang="zh-CN" dirty="0" smtClean="0"/>
              <a:t>, and each of them satisfies the </a:t>
            </a:r>
            <a:r>
              <a:rPr kumimoji="1" lang="en-US" altLang="zh-CN" i="1" dirty="0" err="1"/>
              <a:t>supp</a:t>
            </a:r>
            <a:r>
              <a:rPr kumimoji="1" lang="en-US" altLang="zh-CN" dirty="0"/>
              <a:t> and </a:t>
            </a:r>
            <a:r>
              <a:rPr kumimoji="1" lang="en-US" altLang="zh-CN" i="1" dirty="0" err="1"/>
              <a:t>nhp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thresholds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8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Challenges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10200"/>
          </a:xfrm>
        </p:spPr>
        <p:txBody>
          <a:bodyPr>
            <a:normAutofit fontScale="92500"/>
          </a:bodyPr>
          <a:lstStyle/>
          <a:p>
            <a:r>
              <a:rPr kumimoji="1" lang="en-CA" altLang="zh-CN" dirty="0" smtClean="0"/>
              <a:t>Storage</a:t>
            </a:r>
          </a:p>
          <a:p>
            <a:pPr lvl="1"/>
            <a:r>
              <a:rPr kumimoji="1" lang="en-CA" altLang="zh-CN" dirty="0" smtClean="0"/>
              <a:t>Space =                                                  , if single table </a:t>
            </a:r>
          </a:p>
          <a:p>
            <a:r>
              <a:rPr kumimoji="1" lang="en-CA" altLang="zh-CN" dirty="0"/>
              <a:t>Computation</a:t>
            </a:r>
          </a:p>
          <a:p>
            <a:pPr lvl="1"/>
            <a:r>
              <a:rPr kumimoji="1" lang="en-CA" altLang="zh-CN" dirty="0"/>
              <a:t>Exponential order of attributes value combination </a:t>
            </a:r>
          </a:p>
          <a:p>
            <a:pPr lvl="1"/>
            <a:r>
              <a:rPr kumimoji="1" lang="en-CA" altLang="zh-CN" i="1" dirty="0" err="1"/>
              <a:t>n</a:t>
            </a:r>
            <a:r>
              <a:rPr kumimoji="1" lang="en-CA" altLang="zh-CN" i="1" dirty="0" err="1" smtClean="0"/>
              <a:t>hp</a:t>
            </a:r>
            <a:r>
              <a:rPr kumimoji="1" lang="en-CA" altLang="zh-CN" dirty="0" smtClean="0"/>
              <a:t> does not </a:t>
            </a:r>
            <a:r>
              <a:rPr kumimoji="1" lang="en-CA" altLang="zh-CN" smtClean="0"/>
              <a:t>have anti-</a:t>
            </a:r>
            <a:r>
              <a:rPr kumimoji="1" lang="en-CA" altLang="zh-CN" dirty="0" smtClean="0"/>
              <a:t>monotonicity</a:t>
            </a:r>
            <a:endParaRPr kumimoji="1" lang="en-CA" altLang="zh-CN" dirty="0"/>
          </a:p>
          <a:p>
            <a:pPr lvl="1"/>
            <a:r>
              <a:rPr kumimoji="1" lang="en-CA" altLang="zh-CN" dirty="0" smtClean="0"/>
              <a:t>If only </a:t>
            </a:r>
            <a:r>
              <a:rPr kumimoji="1" lang="en-CA" altLang="zh-CN" i="1" dirty="0" err="1" smtClean="0"/>
              <a:t>supp</a:t>
            </a:r>
            <a:r>
              <a:rPr kumimoji="1" lang="en-CA" altLang="zh-CN" dirty="0" smtClean="0"/>
              <a:t> pruning: small threshold, and post-processing is needed </a:t>
            </a:r>
            <a:endParaRPr kumimoji="1" lang="en-CA" altLang="zh-CN" dirty="0"/>
          </a:p>
          <a:p>
            <a:r>
              <a:rPr kumimoji="1" lang="en-CA" altLang="zh-CN" dirty="0" smtClean="0"/>
              <a:t>How to deal with?</a:t>
            </a:r>
          </a:p>
          <a:p>
            <a:pPr lvl="1"/>
            <a:r>
              <a:rPr kumimoji="1" lang="en-CA" altLang="zh-CN" dirty="0" smtClean="0"/>
              <a:t>Storage: favourable data modeling</a:t>
            </a:r>
          </a:p>
          <a:p>
            <a:pPr lvl="1"/>
            <a:r>
              <a:rPr kumimoji="1" lang="en-CA" altLang="zh-CN" dirty="0" smtClean="0"/>
              <a:t>Computation: </a:t>
            </a:r>
            <a:r>
              <a:rPr lang="en-US" altLang="zh-CN" dirty="0" smtClean="0"/>
              <a:t>ingenious </a:t>
            </a:r>
            <a:r>
              <a:rPr kumimoji="1" lang="en-CA" altLang="zh-CN" dirty="0" smtClean="0"/>
              <a:t>enumeration with efficient pruning strategies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图片 9" descr="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326967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Formulation</a:t>
            </a:r>
          </a:p>
          <a:p>
            <a:r>
              <a:rPr kumimoji="1" lang="en-US" altLang="zh-CN" dirty="0" smtClean="0">
                <a:solidFill>
                  <a:srgbClr val="A91313"/>
                </a:solidFill>
              </a:rPr>
              <a:t>Solution</a:t>
            </a:r>
            <a:endParaRPr kumimoji="1" lang="en-US" altLang="zh-CN" dirty="0">
              <a:solidFill>
                <a:srgbClr val="A91313"/>
              </a:solidFill>
            </a:endParaRPr>
          </a:p>
          <a:p>
            <a:r>
              <a:rPr kumimoji="1" lang="en-US" altLang="zh-CN" dirty="0" smtClean="0"/>
              <a:t>Evaluation</a:t>
            </a:r>
          </a:p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Data 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/>
          <a:lstStyle/>
          <a:p>
            <a:r>
              <a:rPr kumimoji="1" lang="en-CA" altLang="zh-CN" dirty="0">
                <a:solidFill>
                  <a:srgbClr val="A91313"/>
                </a:solidFill>
              </a:rPr>
              <a:t>C</a:t>
            </a:r>
            <a:r>
              <a:rPr kumimoji="1" lang="en-CA" altLang="zh-CN" dirty="0" smtClean="0">
                <a:solidFill>
                  <a:srgbClr val="A91313"/>
                </a:solidFill>
              </a:rPr>
              <a:t>ompact</a:t>
            </a:r>
            <a:r>
              <a:rPr kumimoji="1" lang="en-CA" altLang="zh-CN" dirty="0" smtClean="0"/>
              <a:t> 3-table data presentation: combines profile data and graph topology together</a:t>
            </a:r>
          </a:p>
          <a:p>
            <a:r>
              <a:rPr kumimoji="1" lang="en-CA" altLang="zh-CN" dirty="0" smtClean="0"/>
              <a:t>No redundant records, data are linked by pointers</a:t>
            </a:r>
          </a:p>
          <a:p>
            <a:r>
              <a:rPr kumimoji="1" lang="en-CA" altLang="zh-CN" dirty="0"/>
              <a:t>Space complexity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图片 10" descr="new-spa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/>
          <a:stretch/>
        </p:blipFill>
        <p:spPr>
          <a:xfrm>
            <a:off x="3124200" y="3004408"/>
            <a:ext cx="5638800" cy="272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3429000"/>
            <a:ext cx="45650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SFDF Enumeration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0437"/>
            <a:ext cx="8686800" cy="4830763"/>
          </a:xfrm>
        </p:spPr>
        <p:txBody>
          <a:bodyPr/>
          <a:lstStyle/>
          <a:p>
            <a:r>
              <a:rPr kumimoji="1" lang="en-CA" altLang="zh-CN" dirty="0" smtClean="0"/>
              <a:t>Subset-First Depth-First (SFDF) Enumeration</a:t>
            </a:r>
          </a:p>
          <a:p>
            <a:pPr lvl="1"/>
            <a:r>
              <a:rPr kumimoji="1" lang="en-CA" altLang="zh-CN" dirty="0" smtClean="0"/>
              <a:t>Subset-</a:t>
            </a:r>
            <a:r>
              <a:rPr kumimoji="1" lang="en-CA" altLang="zh-CN" dirty="0"/>
              <a:t>F</a:t>
            </a:r>
            <a:r>
              <a:rPr kumimoji="1" lang="en-CA" altLang="zh-CN" dirty="0" smtClean="0"/>
              <a:t>irst: some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kind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reverse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order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all </a:t>
            </a:r>
            <a:r>
              <a:rPr kumimoji="1" lang="en-CA" altLang="zh-CN" dirty="0"/>
              <a:t>parts of </a:t>
            </a:r>
            <a:r>
              <a:rPr kumimoji="1" lang="en-CA" altLang="zh-CN" i="1" dirty="0" err="1"/>
              <a:t>supp</a:t>
            </a:r>
            <a:r>
              <a:rPr kumimoji="1" lang="en-CA" altLang="zh-CN" dirty="0"/>
              <a:t>, including that for </a:t>
            </a:r>
            <a:r>
              <a:rPr kumimoji="1" lang="en-CA" altLang="zh-CN" dirty="0" err="1"/>
              <a:t>homophily</a:t>
            </a:r>
            <a:r>
              <a:rPr kumimoji="1" lang="en-CA" altLang="zh-CN" dirty="0"/>
              <a:t> effect, are available when computing </a:t>
            </a:r>
            <a:r>
              <a:rPr kumimoji="1" lang="en-CA" altLang="zh-CN" i="1" dirty="0" err="1"/>
              <a:t>nhp</a:t>
            </a:r>
            <a:r>
              <a:rPr kumimoji="1" lang="en-CA" altLang="zh-CN" dirty="0"/>
              <a:t> </a:t>
            </a:r>
            <a:endParaRPr kumimoji="1" lang="en-CA" altLang="zh-CN" dirty="0" smtClean="0"/>
          </a:p>
          <a:p>
            <a:pPr lvl="1"/>
            <a:r>
              <a:rPr kumimoji="1" lang="en-CA" altLang="zh-CN" dirty="0" smtClean="0"/>
              <a:t>Depth-First: only materialize the </a:t>
            </a:r>
            <a:r>
              <a:rPr kumimoji="1" lang="en-US" altLang="zh-CN" dirty="0" smtClean="0"/>
              <a:t>current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branch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6629400" cy="288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58949"/>
              </p:ext>
            </p:extLst>
          </p:nvPr>
        </p:nvGraphicFramePr>
        <p:xfrm>
          <a:off x="152400" y="3505200"/>
          <a:ext cx="142081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" name="文档" r:id="rId5" imgW="5486400" imgH="355600" progId="Word.Document.12">
                  <p:embed/>
                </p:oleObj>
              </mc:Choice>
              <mc:Fallback>
                <p:oleObj name="文档" r:id="rId5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3505200"/>
                        <a:ext cx="142081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38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1962"/>
              </p:ext>
            </p:extLst>
          </p:nvPr>
        </p:nvGraphicFramePr>
        <p:xfrm>
          <a:off x="-1371600" y="5410200"/>
          <a:ext cx="140446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" name="文档" r:id="rId4" imgW="5486400" imgH="292100" progId="Word.Document.12">
                  <p:embed/>
                </p:oleObj>
              </mc:Choice>
              <mc:Fallback>
                <p:oleObj name="文档" r:id="rId4" imgW="54864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71600" y="5410200"/>
                        <a:ext cx="14044613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285702"/>
              </p:ext>
            </p:extLst>
          </p:nvPr>
        </p:nvGraphicFramePr>
        <p:xfrm>
          <a:off x="-5334000" y="5441950"/>
          <a:ext cx="140446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4" name="文档" r:id="rId6" imgW="5486400" imgH="330200" progId="Word.Document.12">
                  <p:embed/>
                </p:oleObj>
              </mc:Choice>
              <mc:Fallback>
                <p:oleObj name="文档" r:id="rId6" imgW="5486400" imgH="33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5334000" y="5441950"/>
                        <a:ext cx="14044613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Ordering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444079" y="990600"/>
            <a:ext cx="8686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CA" altLang="zh-CN" dirty="0" smtClean="0"/>
              <a:t>How to make </a:t>
            </a:r>
            <a:r>
              <a:rPr kumimoji="1" lang="en-CA" altLang="zh-CN" i="1" dirty="0" err="1" smtClean="0"/>
              <a:t>nhp</a:t>
            </a:r>
            <a:r>
              <a:rPr kumimoji="1" lang="en-CA" altLang="zh-CN" dirty="0" smtClean="0"/>
              <a:t> anti-monotone?</a:t>
            </a:r>
          </a:p>
          <a:p>
            <a:pPr lvl="1"/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Dynamically </a:t>
            </a:r>
            <a:r>
              <a:rPr kumimoji="1" lang="en-CA" altLang="zh-CN" dirty="0">
                <a:solidFill>
                  <a:srgbClr val="000000"/>
                </a:solidFill>
                <a:latin typeface="Arial"/>
                <a:cs typeface="Arial"/>
              </a:rPr>
              <a:t>order 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kumimoji="1" lang="en-CA" altLang="zh-CN" dirty="0" err="1" smtClean="0">
                <a:solidFill>
                  <a:srgbClr val="000000"/>
                </a:solidFill>
                <a:latin typeface="Arial"/>
                <a:cs typeface="Arial"/>
              </a:rPr>
              <a:t>homophily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 attributes, </a:t>
            </a:r>
            <a:r>
              <a:rPr kumimoji="1" lang="en-CA" altLang="zh-CN" dirty="0">
                <a:solidFill>
                  <a:srgbClr val="000000"/>
                </a:solidFill>
                <a:latin typeface="Arial"/>
                <a:cs typeface="Arial"/>
              </a:rPr>
              <a:t>on the basis of whether 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the same </a:t>
            </a:r>
            <a:r>
              <a:rPr kumimoji="1" lang="en-CA" altLang="zh-CN" dirty="0" err="1" smtClean="0">
                <a:solidFill>
                  <a:srgbClr val="000000"/>
                </a:solidFill>
                <a:latin typeface="Arial"/>
                <a:cs typeface="Arial"/>
              </a:rPr>
              <a:t>homophily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 attributes </a:t>
            </a:r>
            <a:r>
              <a:rPr kumimoji="1" lang="en-CA" altLang="zh-CN" dirty="0">
                <a:solidFill>
                  <a:srgbClr val="000000"/>
                </a:solidFill>
                <a:latin typeface="Arial"/>
                <a:cs typeface="Arial"/>
              </a:rPr>
              <a:t>were enumerated in the LHS</a:t>
            </a:r>
          </a:p>
          <a:p>
            <a:pPr lvl="1"/>
            <a:endParaRPr kumimoji="1" lang="en-CA" altLang="zh-CN" dirty="0" smtClean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457200" y="5257800"/>
            <a:ext cx="8153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CA" altLang="zh-CN" i="1" dirty="0" smtClean="0"/>
              <a:t>                     </a:t>
            </a:r>
            <a:r>
              <a:rPr kumimoji="1" lang="en-CA" altLang="zh-CN" dirty="0" smtClean="0"/>
              <a:t>for the GRs with same          is anti-monotone, with the help of dynamic ordering </a:t>
            </a:r>
          </a:p>
        </p:txBody>
      </p:sp>
      <p:grpSp>
        <p:nvGrpSpPr>
          <p:cNvPr id="15" name="组 14"/>
          <p:cNvGrpSpPr/>
          <p:nvPr/>
        </p:nvGrpSpPr>
        <p:grpSpPr>
          <a:xfrm>
            <a:off x="727075" y="2667000"/>
            <a:ext cx="14208125" cy="2438400"/>
            <a:chOff x="727075" y="2667000"/>
            <a:chExt cx="14208125" cy="24384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335" y="2819400"/>
              <a:ext cx="3664664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9"/>
            <p:cNvSpPr/>
            <p:nvPr/>
          </p:nvSpPr>
          <p:spPr>
            <a:xfrm rot="19918470">
              <a:off x="5905566" y="3838747"/>
              <a:ext cx="1914143" cy="544057"/>
            </a:xfrm>
            <a:prstGeom prst="rect">
              <a:avLst/>
            </a:prstGeom>
            <a:noFill/>
            <a:ln>
              <a:solidFill>
                <a:srgbClr val="E46C0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777867"/>
                </p:ext>
              </p:extLst>
            </p:nvPr>
          </p:nvGraphicFramePr>
          <p:xfrm>
            <a:off x="727075" y="2667000"/>
            <a:ext cx="14208125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5" name="文档" r:id="rId9" imgW="5486400" imgH="317500" progId="Word.Document.12">
                    <p:embed/>
                  </p:oleObj>
                </mc:Choice>
                <mc:Fallback>
                  <p:oleObj name="文档" r:id="rId9" imgW="5486400" imgH="3175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7075" y="2667000"/>
                          <a:ext cx="14208125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 12"/>
          <p:cNvGrpSpPr/>
          <p:nvPr/>
        </p:nvGrpSpPr>
        <p:grpSpPr>
          <a:xfrm>
            <a:off x="-3886200" y="2743200"/>
            <a:ext cx="14208125" cy="2362200"/>
            <a:chOff x="-3886200" y="2743200"/>
            <a:chExt cx="14208125" cy="23622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819400"/>
              <a:ext cx="3658452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9"/>
            <p:cNvSpPr/>
            <p:nvPr/>
          </p:nvSpPr>
          <p:spPr>
            <a:xfrm rot="19955479">
              <a:off x="1024492" y="3824711"/>
              <a:ext cx="1908323" cy="56856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172837"/>
                </p:ext>
              </p:extLst>
            </p:nvPr>
          </p:nvGraphicFramePr>
          <p:xfrm>
            <a:off x="-3886200" y="2743200"/>
            <a:ext cx="14208125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6" name="文档" r:id="rId12" imgW="5486400" imgH="317500" progId="Word.Document.12">
                    <p:embed/>
                  </p:oleObj>
                </mc:Choice>
                <mc:Fallback>
                  <p:oleObj name="文档" r:id="rId12" imgW="5486400" imgH="3175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-3886200" y="2743200"/>
                          <a:ext cx="14208125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文本占位符 519"/>
          <p:cNvSpPr txBox="1">
            <a:spLocks/>
          </p:cNvSpPr>
          <p:nvPr/>
        </p:nvSpPr>
        <p:spPr>
          <a:xfrm>
            <a:off x="2971800" y="4267200"/>
            <a:ext cx="2438400" cy="830975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/>
          <a:p>
            <a:pPr algn="ctr"/>
            <a:r>
              <a:rPr kumimoji="1" lang="en-CA" altLang="zh-CN"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kumimoji="1" lang="en-CA" altLang="zh-CN" sz="1200" dirty="0" smtClean="0">
                <a:solidFill>
                  <a:srgbClr val="000000"/>
                </a:solidFill>
                <a:latin typeface="Arial"/>
                <a:cs typeface="Arial"/>
              </a:rPr>
              <a:t>ssume both A and B are </a:t>
            </a:r>
            <a:r>
              <a:rPr kumimoji="1" lang="en-CA" altLang="zh-CN" sz="1200" dirty="0" err="1" smtClean="0">
                <a:solidFill>
                  <a:srgbClr val="000000"/>
                </a:solidFill>
                <a:latin typeface="Arial"/>
                <a:cs typeface="Arial"/>
              </a:rPr>
              <a:t>homophily</a:t>
            </a:r>
            <a:r>
              <a:rPr kumimoji="1" lang="en-CA" altLang="zh-CN" sz="1200" dirty="0" smtClean="0">
                <a:solidFill>
                  <a:srgbClr val="000000"/>
                </a:solidFill>
                <a:latin typeface="Arial"/>
                <a:cs typeface="Arial"/>
              </a:rPr>
              <a:t> attributes</a:t>
            </a:r>
            <a:endParaRPr kumimoji="1" lang="zh-CN" altLang="en-US" sz="120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3810000" y="2828114"/>
            <a:ext cx="1600200" cy="630920"/>
            <a:chOff x="4800600" y="4800600"/>
            <a:chExt cx="1600200" cy="630920"/>
          </a:xfrm>
        </p:grpSpPr>
        <p:sp>
          <p:nvSpPr>
            <p:cNvPr id="8" name="右箭头 7"/>
            <p:cNvSpPr/>
            <p:nvPr/>
          </p:nvSpPr>
          <p:spPr>
            <a:xfrm>
              <a:off x="4953000" y="4876800"/>
              <a:ext cx="13716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文本占位符 519"/>
            <p:cNvSpPr txBox="1">
              <a:spLocks/>
            </p:cNvSpPr>
            <p:nvPr/>
          </p:nvSpPr>
          <p:spPr>
            <a:xfrm>
              <a:off x="4800600" y="4800600"/>
              <a:ext cx="1600200" cy="630920"/>
            </a:xfrm>
            <a:prstGeom prst="rect">
              <a:avLst/>
            </a:prstGeom>
          </p:spPr>
          <p:txBody>
            <a:bodyPr wrap="square" lIns="228589" tIns="228589" rIns="228589" bIns="228589">
              <a:spAutoFit/>
            </a:bodyPr>
            <a:lstStyle/>
            <a:p>
              <a:pPr algn="ctr"/>
              <a:r>
                <a:rPr kumimoji="1" lang="en-CA" altLang="zh-CN" sz="1100" dirty="0">
                  <a:solidFill>
                    <a:schemeClr val="bg1"/>
                  </a:solidFill>
                  <a:latin typeface="Arial"/>
                  <a:cs typeface="Arial"/>
                </a:rPr>
                <a:t>d</a:t>
              </a:r>
              <a:r>
                <a:rPr kumimoji="1" lang="en-CA" altLang="zh-CN" sz="1100" dirty="0" smtClean="0">
                  <a:solidFill>
                    <a:schemeClr val="bg1"/>
                  </a:solidFill>
                  <a:latin typeface="Arial"/>
                  <a:cs typeface="Arial"/>
                </a:rPr>
                <a:t>ynamic ordering</a:t>
              </a:r>
              <a:endParaRPr kumimoji="1" lang="zh-CN" altLang="en-US" sz="1100" kern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19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Multiple Pruning Strategies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3581400"/>
          </a:xfrm>
        </p:spPr>
        <p:txBody>
          <a:bodyPr>
            <a:normAutofit/>
          </a:bodyPr>
          <a:lstStyle/>
          <a:p>
            <a:r>
              <a:rPr kumimoji="1" lang="en-CA" altLang="zh-CN" i="1" dirty="0" err="1"/>
              <a:t>s</a:t>
            </a:r>
            <a:r>
              <a:rPr kumimoji="1" lang="en-CA" altLang="zh-CN" i="1" dirty="0" err="1" smtClean="0"/>
              <a:t>upp</a:t>
            </a:r>
            <a:r>
              <a:rPr kumimoji="1" lang="en-CA" altLang="zh-CN" dirty="0" smtClean="0"/>
              <a:t> based pruning</a:t>
            </a:r>
            <a:endParaRPr lang="en-CA" altLang="zh-CN" dirty="0"/>
          </a:p>
          <a:p>
            <a:r>
              <a:rPr kumimoji="1" lang="en-CA" altLang="zh-CN" i="1" dirty="0" err="1"/>
              <a:t>n</a:t>
            </a:r>
            <a:r>
              <a:rPr kumimoji="1" lang="en-CA" altLang="zh-CN" i="1" dirty="0" err="1" smtClean="0"/>
              <a:t>hp</a:t>
            </a:r>
            <a:r>
              <a:rPr kumimoji="1" lang="en-CA" altLang="zh-CN" dirty="0" smtClean="0"/>
              <a:t> based pruning</a:t>
            </a:r>
          </a:p>
          <a:p>
            <a:pPr lvl="1"/>
            <a:r>
              <a:rPr kumimoji="1" lang="en-CA" altLang="zh-CN" dirty="0" smtClean="0"/>
              <a:t>enabled with </a:t>
            </a:r>
            <a:r>
              <a:rPr kumimoji="1" lang="en-CA" altLang="zh-CN" dirty="0"/>
              <a:t>the help of dynamic </a:t>
            </a:r>
            <a:r>
              <a:rPr kumimoji="1" lang="en-CA" altLang="zh-CN" dirty="0" smtClean="0"/>
              <a:t>ordering</a:t>
            </a:r>
          </a:p>
          <a:p>
            <a:r>
              <a:rPr lang="en-CA" altLang="zh-CN" dirty="0" smtClean="0"/>
              <a:t>Top-</a:t>
            </a:r>
            <a:r>
              <a:rPr lang="en-CA" altLang="zh-CN" i="1" dirty="0" smtClean="0"/>
              <a:t>k</a:t>
            </a:r>
            <a:r>
              <a:rPr lang="en-CA" altLang="zh-CN" dirty="0" smtClean="0"/>
              <a:t> </a:t>
            </a:r>
            <a:r>
              <a:rPr lang="en-CA" altLang="zh-CN" dirty="0"/>
              <a:t>pruning tights up the </a:t>
            </a:r>
            <a:r>
              <a:rPr lang="en-CA" altLang="zh-CN" i="1" dirty="0" err="1" smtClean="0"/>
              <a:t>nph</a:t>
            </a:r>
            <a:r>
              <a:rPr lang="en-CA" altLang="zh-CN" dirty="0" smtClean="0"/>
              <a:t> threshold</a:t>
            </a:r>
            <a:endParaRPr lang="en-CA" altLang="zh-CN" dirty="0"/>
          </a:p>
          <a:p>
            <a:pPr lvl="1"/>
            <a:endParaRPr kumimoji="1" lang="en-CA" altLang="zh-CN" dirty="0"/>
          </a:p>
          <a:p>
            <a:endParaRPr kumimoji="1" lang="en-CA" altLang="zh-CN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57200" y="44958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zh-CN" dirty="0" smtClean="0"/>
              <a:t>The </a:t>
            </a:r>
            <a:r>
              <a:rPr lang="en-CA" altLang="zh-CN" dirty="0"/>
              <a:t>mining task finishes in one phase</a:t>
            </a:r>
          </a:p>
          <a:p>
            <a:endParaRPr kumimoji="1" lang="en-CA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300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partition and Pruning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78065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444079" y="990600"/>
            <a:ext cx="8686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CA" altLang="zh-CN" dirty="0"/>
              <a:t>P</a:t>
            </a:r>
            <a:r>
              <a:rPr kumimoji="1" lang="en-CA" altLang="zh-CN" dirty="0" smtClean="0"/>
              <a:t>artition </a:t>
            </a:r>
            <a:r>
              <a:rPr kumimoji="1" lang="en-CA" altLang="zh-CN" dirty="0"/>
              <a:t>attributes while computing </a:t>
            </a:r>
            <a:r>
              <a:rPr kumimoji="1" lang="en-CA" altLang="zh-CN" i="1" dirty="0" err="1" smtClean="0"/>
              <a:t>supp</a:t>
            </a:r>
            <a:r>
              <a:rPr kumimoji="1" lang="zh-CN" altLang="en-US" i="1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err="1" smtClean="0"/>
              <a:t>nhp</a:t>
            </a:r>
            <a:r>
              <a:rPr kumimoji="1" lang="en-CA" altLang="zh-CN" dirty="0" smtClean="0"/>
              <a:t>?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Recursive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partition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zh-CN" dirty="0"/>
              <a:t> </a:t>
            </a:r>
            <a:r>
              <a:rPr kumimoji="1" lang="en-CA" altLang="zh-CN" dirty="0" smtClean="0"/>
              <a:t>linear</a:t>
            </a:r>
            <a:r>
              <a:rPr kumimoji="1" lang="zh-CN" altLang="en-US" dirty="0" smtClean="0"/>
              <a:t> </a:t>
            </a:r>
            <a:r>
              <a:rPr kumimoji="1" lang="en-CA" altLang="zh-CN" dirty="0" err="1" smtClean="0"/>
              <a:t>CountingSort</a:t>
            </a:r>
            <a:endParaRPr kumimoji="1" lang="en-CA" altLang="zh-CN" dirty="0"/>
          </a:p>
          <a:p>
            <a:pPr lvl="1"/>
            <a:r>
              <a:rPr kumimoji="1" lang="en-CA" altLang="zh-CN" dirty="0" smtClean="0"/>
              <a:t>At each node, GR representing the </a:t>
            </a:r>
            <a:r>
              <a:rPr kumimoji="1" lang="en-CA" altLang="zh-CN" dirty="0" err="1" smtClean="0"/>
              <a:t>homophily</a:t>
            </a:r>
            <a:r>
              <a:rPr kumimoji="1" lang="en-CA" altLang="zh-CN" dirty="0" smtClean="0"/>
              <a:t> effect is generated first, e.g.                 is generated earlier than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72786"/>
              </p:ext>
            </p:extLst>
          </p:nvPr>
        </p:nvGraphicFramePr>
        <p:xfrm>
          <a:off x="-4419600" y="3386138"/>
          <a:ext cx="142081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" name="文档" r:id="rId4" imgW="5486400" imgH="342900" progId="Word.Document.12">
                  <p:embed/>
                </p:oleObj>
              </mc:Choice>
              <mc:Fallback>
                <p:oleObj name="文档" r:id="rId4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419600" y="3386138"/>
                        <a:ext cx="14208125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内容占位符 2"/>
          <p:cNvSpPr txBox="1">
            <a:spLocks/>
          </p:cNvSpPr>
          <p:nvPr/>
        </p:nvSpPr>
        <p:spPr>
          <a:xfrm>
            <a:off x="457200" y="4114800"/>
            <a:ext cx="449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CA" altLang="zh-CN" dirty="0" smtClean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11669"/>
              </p:ext>
            </p:extLst>
          </p:nvPr>
        </p:nvGraphicFramePr>
        <p:xfrm>
          <a:off x="7492800" y="3644499"/>
          <a:ext cx="432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chemeClr val="accent3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zh-CN" altLang="en-US" baseline="-250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baseline="0" dirty="0" smtClean="0">
                          <a:solidFill>
                            <a:schemeClr val="accent3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chemeClr val="accent3"/>
                          </a:solidFill>
                        </a:rPr>
                        <a:t>2</a:t>
                      </a:r>
                      <a:endParaRPr lang="zh-CN" altLang="en-US" baseline="-250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baseline="0" dirty="0" smtClean="0">
                          <a:solidFill>
                            <a:schemeClr val="accent3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chemeClr val="accent3"/>
                          </a:solidFill>
                        </a:rPr>
                        <a:t>3</a:t>
                      </a:r>
                      <a:endParaRPr lang="zh-CN" altLang="en-US" baseline="-250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7532904" y="32969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30000" dirty="0" smtClean="0">
                <a:solidFill>
                  <a:srgbClr val="9BBB59"/>
                </a:solidFill>
              </a:rPr>
              <a:t>8</a:t>
            </a:r>
            <a:r>
              <a:rPr kumimoji="1" lang="en-US" altLang="zh-CN" dirty="0" smtClean="0">
                <a:solidFill>
                  <a:srgbClr val="9BBB59"/>
                </a:solidFill>
              </a:rPr>
              <a:t>B</a:t>
            </a:r>
            <a:endParaRPr kumimoji="1" lang="zh-CN" altLang="en-US" baseline="30000" dirty="0">
              <a:solidFill>
                <a:srgbClr val="9BBB59"/>
              </a:solidFill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18789"/>
              </p:ext>
            </p:extLst>
          </p:nvPr>
        </p:nvGraphicFramePr>
        <p:xfrm>
          <a:off x="6468154" y="4592320"/>
          <a:ext cx="57757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57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zh-CN" baseline="0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1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1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1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2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1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3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6405775" y="42011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30000" dirty="0" smtClean="0"/>
              <a:t>10</a:t>
            </a:r>
            <a:r>
              <a:rPr kumimoji="1" lang="en-US" altLang="zh-CN" dirty="0" smtClean="0">
                <a:solidFill>
                  <a:schemeClr val="accent3"/>
                </a:solidFill>
              </a:rPr>
              <a:t>b</a:t>
            </a:r>
            <a:r>
              <a:rPr kumimoji="1" lang="en-US" altLang="zh-CN" baseline="-25000" dirty="0" smtClean="0">
                <a:solidFill>
                  <a:schemeClr val="accent3"/>
                </a:solidFill>
              </a:rPr>
              <a:t>1</a:t>
            </a:r>
            <a:r>
              <a:rPr kumimoji="1" lang="en-US" altLang="zh-CN" dirty="0" smtClean="0">
                <a:solidFill>
                  <a:srgbClr val="3BCEFF"/>
                </a:solidFill>
              </a:rPr>
              <a:t>B</a:t>
            </a:r>
            <a:endParaRPr kumimoji="1" lang="zh-CN" altLang="en-US" baseline="30000" dirty="0">
              <a:solidFill>
                <a:srgbClr val="3BCEFF"/>
              </a:solidFill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12305"/>
              </p:ext>
            </p:extLst>
          </p:nvPr>
        </p:nvGraphicFramePr>
        <p:xfrm>
          <a:off x="5061987" y="5735320"/>
          <a:ext cx="76708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0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1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1</a:t>
                      </a:r>
                      <a:r>
                        <a:rPr lang="en-US" altLang="zh-CN" dirty="0" smtClean="0">
                          <a:solidFill>
                            <a:srgbClr val="3BCEFF"/>
                          </a:solidFill>
                        </a:rPr>
                        <a:t>a</a:t>
                      </a:r>
                      <a:r>
                        <a:rPr lang="en-US" altLang="zh-CN" baseline="-25000" dirty="0" smtClean="0">
                          <a:solidFill>
                            <a:srgbClr val="3BCEFF"/>
                          </a:solidFill>
                        </a:rPr>
                        <a:t>2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1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1</a:t>
                      </a:r>
                      <a:r>
                        <a:rPr lang="en-US" altLang="zh-CN" dirty="0" smtClean="0">
                          <a:solidFill>
                            <a:srgbClr val="3BCEFF"/>
                          </a:solidFill>
                        </a:rPr>
                        <a:t>a</a:t>
                      </a:r>
                      <a:r>
                        <a:rPr lang="en-US" altLang="zh-CN" baseline="-25000" dirty="0" smtClean="0">
                          <a:solidFill>
                            <a:srgbClr val="3BCEFF"/>
                          </a:solidFill>
                        </a:rPr>
                        <a:t>3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5020354" y="5344160"/>
            <a:ext cx="8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30000" dirty="0" smtClean="0"/>
              <a:t>11</a:t>
            </a:r>
            <a:r>
              <a:rPr kumimoji="1" lang="en-US" altLang="zh-CN" dirty="0" smtClean="0">
                <a:solidFill>
                  <a:schemeClr val="accent3"/>
                </a:solidFill>
              </a:rPr>
              <a:t>b</a:t>
            </a:r>
            <a:r>
              <a:rPr kumimoji="1" lang="en-US" altLang="zh-CN" baseline="-25000" dirty="0" smtClean="0">
                <a:solidFill>
                  <a:schemeClr val="accent3"/>
                </a:solidFill>
              </a:rPr>
              <a:t>1</a:t>
            </a:r>
            <a:r>
              <a:rPr kumimoji="1" lang="en-US" altLang="zh-CN" dirty="0" smtClean="0">
                <a:solidFill>
                  <a:srgbClr val="3BCEFF"/>
                </a:solidFill>
              </a:rPr>
              <a:t>b</a:t>
            </a:r>
            <a:r>
              <a:rPr kumimoji="1" lang="en-US" altLang="zh-CN" baseline="-25000" dirty="0" smtClean="0">
                <a:solidFill>
                  <a:srgbClr val="3BCEFF"/>
                </a:solidFill>
              </a:rPr>
              <a:t>1</a:t>
            </a:r>
            <a:r>
              <a:rPr kumimoji="1" lang="en-US" altLang="zh-CN" dirty="0" smtClean="0">
                <a:solidFill>
                  <a:srgbClr val="3BCEFF"/>
                </a:solidFill>
              </a:rPr>
              <a:t>A</a:t>
            </a:r>
            <a:endParaRPr lang="zh-CN" altLang="en-US" baseline="-25000" dirty="0">
              <a:solidFill>
                <a:srgbClr val="3BCEFF"/>
              </a:solidFill>
            </a:endParaRPr>
          </a:p>
        </p:txBody>
      </p:sp>
      <p:cxnSp>
        <p:nvCxnSpPr>
          <p:cNvPr id="24" name="直线箭头连接符 23"/>
          <p:cNvCxnSpPr/>
          <p:nvPr/>
        </p:nvCxnSpPr>
        <p:spPr>
          <a:xfrm flipH="1">
            <a:off x="5526614" y="4820920"/>
            <a:ext cx="823186" cy="566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57816"/>
              </p:ext>
            </p:extLst>
          </p:nvPr>
        </p:nvGraphicFramePr>
        <p:xfrm>
          <a:off x="6468154" y="4582160"/>
          <a:ext cx="57757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57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zh-CN" baseline="0" dirty="0" smtClean="0">
                          <a:solidFill>
                            <a:schemeClr val="accent3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chemeClr val="accent3"/>
                          </a:solidFill>
                        </a:rPr>
                        <a:t>2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2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baseline="0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2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3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baseline="0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2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1</a:t>
                      </a:r>
                      <a:endParaRPr lang="zh-CN" altLang="en-US" baseline="-25000" dirty="0" smtClean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6391954" y="42011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30000" dirty="0" smtClean="0"/>
              <a:t>10</a:t>
            </a:r>
            <a:r>
              <a:rPr kumimoji="1" lang="en-US" altLang="zh-CN" dirty="0" smtClean="0">
                <a:solidFill>
                  <a:srgbClr val="9BBB59"/>
                </a:solidFill>
              </a:rPr>
              <a:t>b</a:t>
            </a:r>
            <a:r>
              <a:rPr kumimoji="1" lang="en-US" altLang="zh-CN" baseline="-25000" dirty="0" smtClean="0">
                <a:solidFill>
                  <a:srgbClr val="9BBB59"/>
                </a:solidFill>
              </a:rPr>
              <a:t>2</a:t>
            </a:r>
            <a:r>
              <a:rPr kumimoji="1" lang="en-US" altLang="zh-CN" dirty="0" smtClean="0">
                <a:solidFill>
                  <a:srgbClr val="3BCEFF"/>
                </a:solidFill>
              </a:rPr>
              <a:t>B</a:t>
            </a:r>
            <a:endParaRPr kumimoji="1" lang="zh-CN" altLang="en-US" baseline="30000" dirty="0">
              <a:solidFill>
                <a:srgbClr val="3BCEFF"/>
              </a:solidFill>
            </a:endParaRPr>
          </a:p>
        </p:txBody>
      </p:sp>
      <p:cxnSp>
        <p:nvCxnSpPr>
          <p:cNvPr id="27" name="直线箭头连接符 26"/>
          <p:cNvCxnSpPr/>
          <p:nvPr/>
        </p:nvCxnSpPr>
        <p:spPr>
          <a:xfrm flipH="1">
            <a:off x="6959400" y="390652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/>
          <p:cNvCxnSpPr>
            <a:endCxn id="20" idx="1"/>
          </p:cNvCxnSpPr>
          <p:nvPr/>
        </p:nvCxnSpPr>
        <p:spPr>
          <a:xfrm flipV="1">
            <a:off x="5926836" y="5148580"/>
            <a:ext cx="541318" cy="510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/>
          <p:nvPr/>
        </p:nvCxnSpPr>
        <p:spPr>
          <a:xfrm flipV="1">
            <a:off x="7111800" y="4135120"/>
            <a:ext cx="304800" cy="1395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>
            <a:stCxn id="18" idx="1"/>
            <a:endCxn id="26" idx="3"/>
          </p:cNvCxnSpPr>
          <p:nvPr/>
        </p:nvCxnSpPr>
        <p:spPr>
          <a:xfrm flipH="1">
            <a:off x="7063933" y="4200759"/>
            <a:ext cx="428867" cy="185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449946" y="4908788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s-IS" altLang="zh-CN" dirty="0" smtClean="0"/>
              <a:t>…...</a:t>
            </a:r>
            <a:endParaRPr kumimoji="1" lang="zh-CN" altLang="en-US" dirty="0"/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56297"/>
              </p:ext>
            </p:extLst>
          </p:nvPr>
        </p:nvGraphicFramePr>
        <p:xfrm>
          <a:off x="5061987" y="5725160"/>
          <a:ext cx="76708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08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1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2</a:t>
                      </a:r>
                      <a:r>
                        <a:rPr lang="en-US" altLang="zh-CN" dirty="0" smtClean="0">
                          <a:solidFill>
                            <a:srgbClr val="3BCEFF"/>
                          </a:solidFill>
                        </a:rPr>
                        <a:t>a</a:t>
                      </a:r>
                      <a:r>
                        <a:rPr kumimoji="0" lang="en-US" altLang="zh-CN" baseline="-25000" dirty="0" smtClean="0">
                          <a:solidFill>
                            <a:srgbClr val="3BCEFF"/>
                          </a:solidFill>
                        </a:rPr>
                        <a:t>1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CN" dirty="0" smtClean="0">
                          <a:solidFill>
                            <a:srgbClr val="9BBB59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9BBB59"/>
                          </a:solidFill>
                        </a:rPr>
                        <a:t>1</a:t>
                      </a:r>
                      <a:r>
                        <a:rPr kumimoji="1" lang="en-US" altLang="zh-CN" dirty="0" smtClean="0">
                          <a:solidFill>
                            <a:srgbClr val="3BCEFF"/>
                          </a:solidFill>
                        </a:rPr>
                        <a:t>b</a:t>
                      </a:r>
                      <a:r>
                        <a:rPr kumimoji="1" lang="en-US" altLang="zh-CN" baseline="-25000" dirty="0" smtClean="0">
                          <a:solidFill>
                            <a:srgbClr val="3BCEFF"/>
                          </a:solidFill>
                        </a:rPr>
                        <a:t>2</a:t>
                      </a:r>
                      <a:r>
                        <a:rPr lang="en-US" altLang="zh-CN" dirty="0" smtClean="0">
                          <a:solidFill>
                            <a:srgbClr val="3BCEFF"/>
                          </a:solidFill>
                        </a:rPr>
                        <a:t>a</a:t>
                      </a:r>
                      <a:r>
                        <a:rPr kumimoji="0" lang="en-US" altLang="zh-CN" baseline="-25000" dirty="0" smtClean="0">
                          <a:solidFill>
                            <a:srgbClr val="3BCEFF"/>
                          </a:solidFill>
                        </a:rPr>
                        <a:t>3</a:t>
                      </a:r>
                      <a:endParaRPr lang="zh-CN" altLang="en-US" baseline="-25000" dirty="0">
                        <a:solidFill>
                          <a:srgbClr val="3BCE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5020354" y="5344160"/>
            <a:ext cx="8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30000" dirty="0" smtClean="0"/>
              <a:t>11</a:t>
            </a:r>
            <a:r>
              <a:rPr kumimoji="1" lang="en-US" altLang="zh-CN" dirty="0" smtClean="0">
                <a:solidFill>
                  <a:srgbClr val="9BBB59"/>
                </a:solidFill>
              </a:rPr>
              <a:t>b</a:t>
            </a:r>
            <a:r>
              <a:rPr kumimoji="1" lang="en-US" altLang="zh-CN" baseline="-25000" dirty="0" smtClean="0">
                <a:solidFill>
                  <a:srgbClr val="9BBB59"/>
                </a:solidFill>
              </a:rPr>
              <a:t>1</a:t>
            </a:r>
            <a:r>
              <a:rPr kumimoji="1" lang="en-US" altLang="zh-CN" dirty="0" smtClean="0">
                <a:solidFill>
                  <a:srgbClr val="3BCEFF"/>
                </a:solidFill>
              </a:rPr>
              <a:t>b</a:t>
            </a:r>
            <a:r>
              <a:rPr kumimoji="1" lang="en-US" altLang="zh-CN" baseline="-25000" dirty="0" smtClean="0">
                <a:solidFill>
                  <a:srgbClr val="3BCEFF"/>
                </a:solidFill>
              </a:rPr>
              <a:t>2</a:t>
            </a:r>
            <a:r>
              <a:rPr kumimoji="1" lang="en-US" altLang="zh-CN" dirty="0" smtClean="0">
                <a:solidFill>
                  <a:srgbClr val="3BCEFF"/>
                </a:solidFill>
              </a:rPr>
              <a:t>A</a:t>
            </a:r>
            <a:endParaRPr lang="zh-CN" altLang="en-US" baseline="-25000" dirty="0">
              <a:solidFill>
                <a:srgbClr val="3BCEFF"/>
              </a:solidFill>
            </a:endParaRPr>
          </a:p>
        </p:txBody>
      </p:sp>
      <p:cxnSp>
        <p:nvCxnSpPr>
          <p:cNvPr id="34" name="直线箭头连接符 33"/>
          <p:cNvCxnSpPr/>
          <p:nvPr/>
        </p:nvCxnSpPr>
        <p:spPr>
          <a:xfrm flipH="1">
            <a:off x="5587800" y="5201920"/>
            <a:ext cx="609601" cy="201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/>
          <p:cNvCxnSpPr/>
          <p:nvPr/>
        </p:nvCxnSpPr>
        <p:spPr>
          <a:xfrm flipV="1">
            <a:off x="5892600" y="5387741"/>
            <a:ext cx="429023" cy="499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 flipH="1">
            <a:off x="5968800" y="5659120"/>
            <a:ext cx="304800" cy="335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 flipH="1">
            <a:off x="5808482" y="4757019"/>
            <a:ext cx="513141" cy="20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Multiply 21"/>
          <p:cNvSpPr/>
          <p:nvPr/>
        </p:nvSpPr>
        <p:spPr>
          <a:xfrm>
            <a:off x="6010570" y="5615865"/>
            <a:ext cx="296660" cy="309955"/>
          </a:xfrm>
          <a:prstGeom prst="mathMultiply">
            <a:avLst/>
          </a:prstGeom>
          <a:solidFill>
            <a:srgbClr val="A9131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094285"/>
              </p:ext>
            </p:extLst>
          </p:nvPr>
        </p:nvGraphicFramePr>
        <p:xfrm>
          <a:off x="-4225925" y="2700338"/>
          <a:ext cx="142081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" name="文档" r:id="rId6" imgW="5486400" imgH="342900" progId="Word.Document.12">
                  <p:embed/>
                </p:oleObj>
              </mc:Choice>
              <mc:Fallback>
                <p:oleObj name="文档" r:id="rId6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4225925" y="2700338"/>
                        <a:ext cx="14208125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45728"/>
              </p:ext>
            </p:extLst>
          </p:nvPr>
        </p:nvGraphicFramePr>
        <p:xfrm>
          <a:off x="-152400" y="2667000"/>
          <a:ext cx="142081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1" name="文档" r:id="rId8" imgW="5486400" imgH="342900" progId="Word.Document.12">
                  <p:embed/>
                </p:oleObj>
              </mc:Choice>
              <mc:Fallback>
                <p:oleObj name="文档" r:id="rId8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52400" y="2667000"/>
                        <a:ext cx="14208125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32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1" grpId="1"/>
      <p:bldP spid="23" grpId="0"/>
      <p:bldP spid="23" grpId="1"/>
      <p:bldP spid="26" grpId="0"/>
      <p:bldP spid="31" grpId="0"/>
      <p:bldP spid="33" grpId="0"/>
      <p:bldP spid="33" grpId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Formulation</a:t>
            </a:r>
          </a:p>
          <a:p>
            <a:r>
              <a:rPr kumimoji="1" lang="en-US" altLang="zh-CN" dirty="0" smtClean="0"/>
              <a:t>Solution</a:t>
            </a:r>
            <a:endParaRPr kumimoji="1" lang="en-US" altLang="zh-CN" dirty="0"/>
          </a:p>
          <a:p>
            <a:r>
              <a:rPr kumimoji="1" lang="en-US" altLang="zh-CN" dirty="0" smtClean="0">
                <a:solidFill>
                  <a:srgbClr val="A91313"/>
                </a:solidFill>
              </a:rPr>
              <a:t>Evaluation</a:t>
            </a:r>
          </a:p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A91313"/>
                </a:solidFill>
              </a:rPr>
              <a:t>Introduction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US" altLang="zh-CN" dirty="0" smtClean="0">
                <a:solidFill>
                  <a:srgbClr val="A91313"/>
                </a:solidFill>
              </a:rPr>
              <a:t>&amp;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US" altLang="zh-CN" dirty="0" smtClean="0">
                <a:solidFill>
                  <a:srgbClr val="A91313"/>
                </a:solidFill>
              </a:rPr>
              <a:t>Motivation</a:t>
            </a:r>
          </a:p>
          <a:p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Formulation</a:t>
            </a:r>
            <a:endParaRPr kumimoji="1" lang="en-US" altLang="zh-CN" dirty="0"/>
          </a:p>
          <a:p>
            <a:r>
              <a:rPr kumimoji="1" lang="en-US" altLang="zh-CN" dirty="0" smtClean="0"/>
              <a:t>Solution</a:t>
            </a:r>
            <a:endParaRPr kumimoji="1" lang="en-US" altLang="zh-CN" dirty="0"/>
          </a:p>
          <a:p>
            <a:r>
              <a:rPr kumimoji="1" lang="en-US" altLang="zh-CN" dirty="0" smtClean="0"/>
              <a:t>Evaluation</a:t>
            </a:r>
          </a:p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Experimental Evaluation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 fontScale="77500" lnSpcReduction="20000"/>
          </a:bodyPr>
          <a:lstStyle/>
          <a:p>
            <a:r>
              <a:rPr kumimoji="1" lang="en-CA" altLang="zh-CN" dirty="0" smtClean="0"/>
              <a:t>Implementation: C++</a:t>
            </a:r>
          </a:p>
          <a:p>
            <a:r>
              <a:rPr kumimoji="1" lang="en-CA" altLang="zh-CN" dirty="0" smtClean="0"/>
              <a:t>Platform: </a:t>
            </a:r>
            <a:r>
              <a:rPr lang="en-CA" altLang="zh-CN" dirty="0" err="1"/>
              <a:t>CentOS</a:t>
            </a:r>
            <a:r>
              <a:rPr lang="en-CA" altLang="zh-CN" dirty="0"/>
              <a:t> 6.4 with Intel 8-core processors 2.53GHz and 12G of </a:t>
            </a:r>
            <a:r>
              <a:rPr lang="en-CA" altLang="zh-CN" dirty="0" smtClean="0"/>
              <a:t>RAM</a:t>
            </a:r>
          </a:p>
          <a:p>
            <a:r>
              <a:rPr lang="en-CA" altLang="zh-CN" dirty="0" smtClean="0"/>
              <a:t>Real Datasets</a:t>
            </a:r>
          </a:p>
          <a:p>
            <a:pPr lvl="1"/>
            <a:r>
              <a:rPr lang="en-CA" altLang="zh-CN" dirty="0" err="1" smtClean="0"/>
              <a:t>Pokec</a:t>
            </a:r>
            <a:r>
              <a:rPr lang="en-CA" altLang="zh-CN" dirty="0" smtClean="0"/>
              <a:t> Social Network data</a:t>
            </a:r>
            <a:r>
              <a:rPr lang="en-CA" altLang="zh-CN" baseline="30000" dirty="0" smtClean="0"/>
              <a:t>1</a:t>
            </a:r>
          </a:p>
          <a:p>
            <a:pPr lvl="2"/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1,436,515 </a:t>
            </a:r>
            <a:r>
              <a:rPr kumimoji="1" lang="en-CA" altLang="zh-CN" dirty="0">
                <a:solidFill>
                  <a:srgbClr val="000000"/>
                </a:solidFill>
                <a:latin typeface="Arial"/>
                <a:cs typeface="Arial"/>
              </a:rPr>
              <a:t>users and 21,078,140 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edges, 6 node attributes</a:t>
            </a:r>
            <a:endParaRPr lang="en-CA" altLang="zh-CN" baseline="30000" dirty="0">
              <a:latin typeface="Arial"/>
              <a:cs typeface="Arial"/>
            </a:endParaRPr>
          </a:p>
          <a:p>
            <a:pPr lvl="1"/>
            <a:r>
              <a:rPr lang="en-CA" altLang="zh-CN" dirty="0"/>
              <a:t>DBLP co-authorship </a:t>
            </a:r>
            <a:r>
              <a:rPr lang="en-CA" altLang="zh-CN" dirty="0" smtClean="0"/>
              <a:t>data</a:t>
            </a:r>
            <a:r>
              <a:rPr lang="en-CA" altLang="zh-CN" baseline="30000" dirty="0" smtClean="0"/>
              <a:t>2</a:t>
            </a:r>
          </a:p>
          <a:p>
            <a:pPr lvl="2"/>
            <a:r>
              <a:rPr lang="en-CA" altLang="zh-CN" dirty="0"/>
              <a:t>28,702 authors and 66,832 directed </a:t>
            </a:r>
            <a:r>
              <a:rPr lang="en-CA" altLang="zh-CN" dirty="0" smtClean="0"/>
              <a:t>edges, 2 node and 1 edge attributes</a:t>
            </a:r>
            <a:endParaRPr lang="en-CA" altLang="zh-CN" baseline="30000" dirty="0" smtClean="0"/>
          </a:p>
          <a:p>
            <a:r>
              <a:rPr kumimoji="1" lang="en-CA" altLang="zh-CN" dirty="0" smtClean="0"/>
              <a:t>Evaluation Measures</a:t>
            </a:r>
          </a:p>
          <a:p>
            <a:pPr lvl="1"/>
            <a:r>
              <a:rPr kumimoji="1" lang="en-CA" altLang="zh-CN" dirty="0" smtClean="0"/>
              <a:t>Interestingness</a:t>
            </a:r>
          </a:p>
          <a:p>
            <a:pPr lvl="1"/>
            <a:r>
              <a:rPr kumimoji="1" lang="en-CA" altLang="zh-CN" dirty="0" smtClean="0"/>
              <a:t>Efficiency (runtime)    </a:t>
            </a:r>
            <a:endParaRPr kumimoji="1" lang="en-CA" altLang="zh-CN" dirty="0"/>
          </a:p>
          <a:p>
            <a:endParaRPr kumimoji="1" lang="en-CA" altLang="zh-CN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762000" y="5994737"/>
            <a:ext cx="3770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CA" altLang="zh-CN" sz="1400" baseline="30000" dirty="0" smtClean="0"/>
              <a:t>1</a:t>
            </a:r>
            <a:r>
              <a:rPr lang="en-CA" altLang="zh-CN" sz="1400" dirty="0" smtClean="0"/>
              <a:t>http</a:t>
            </a:r>
            <a:r>
              <a:rPr lang="en-CA" altLang="zh-CN" sz="1400" dirty="0"/>
              <a:t>://</a:t>
            </a:r>
            <a:r>
              <a:rPr lang="en-CA" altLang="zh-CN" sz="1400" dirty="0" err="1"/>
              <a:t>snap.stanford.edu</a:t>
            </a:r>
            <a:r>
              <a:rPr lang="en-CA" altLang="zh-CN" sz="1400" dirty="0"/>
              <a:t>/data/</a:t>
            </a:r>
            <a:r>
              <a:rPr lang="en-CA" altLang="zh-CN" sz="1400" dirty="0" err="1"/>
              <a:t>soc-</a:t>
            </a:r>
            <a:r>
              <a:rPr lang="en-CA" altLang="zh-CN" sz="1400" dirty="0" err="1" smtClean="0"/>
              <a:t>pokec.html</a:t>
            </a:r>
            <a:endParaRPr lang="en-CA" altLang="zh-CN" sz="1400" dirty="0" smtClean="0"/>
          </a:p>
          <a:p>
            <a:pPr marL="0" lvl="1"/>
            <a:r>
              <a:rPr lang="en-CA" altLang="zh-CN" sz="1400" baseline="30000" dirty="0" smtClean="0"/>
              <a:t>2</a:t>
            </a:r>
            <a:r>
              <a:rPr lang="zh-CN" altLang="zh-CN" sz="1400" dirty="0" smtClean="0"/>
              <a:t>[</a:t>
            </a:r>
            <a:r>
              <a:rPr lang="en-CA" altLang="zh-CN" sz="1400" dirty="0" smtClean="0"/>
              <a:t>Zhao</a:t>
            </a:r>
            <a:r>
              <a:rPr lang="zh-CN" altLang="en-US" sz="1400" dirty="0" smtClean="0"/>
              <a:t> </a:t>
            </a:r>
            <a:r>
              <a:rPr lang="en-CA" altLang="zh-CN" sz="1400" dirty="0" smtClean="0"/>
              <a:t>et</a:t>
            </a:r>
            <a:r>
              <a:rPr lang="zh-CN" altLang="en-US" sz="1400" dirty="0" smtClean="0"/>
              <a:t> </a:t>
            </a:r>
            <a:r>
              <a:rPr lang="en-CA" altLang="zh-CN" sz="1400" dirty="0" smtClean="0"/>
              <a:t>al</a:t>
            </a:r>
            <a:r>
              <a:rPr lang="en-US" altLang="zh-CN" sz="1400" dirty="0" smtClean="0"/>
              <a:t>.</a:t>
            </a:r>
            <a:r>
              <a:rPr lang="zh-CN" altLang="en-US" sz="1400" dirty="0" smtClean="0"/>
              <a:t> </a:t>
            </a:r>
            <a:r>
              <a:rPr lang="en-CA" altLang="zh-CN" sz="1400" dirty="0" smtClean="0"/>
              <a:t>SIGMOD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11]</a:t>
            </a:r>
            <a:endParaRPr lang="en-CA" altLang="zh-CN" sz="1400" dirty="0"/>
          </a:p>
          <a:p>
            <a:pPr marL="0" lvl="1"/>
            <a:endParaRPr lang="en-CA" altLang="zh-CN" sz="1400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18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Interestingness: Case Study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74044" y="1248926"/>
            <a:ext cx="8229600" cy="515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CA" altLang="zh-CN" dirty="0" smtClean="0"/>
              <a:t>Case study</a:t>
            </a:r>
          </a:p>
          <a:p>
            <a:pPr lvl="1"/>
            <a:r>
              <a:rPr kumimoji="1" lang="en-US" altLang="zh-CN" dirty="0" smtClean="0"/>
              <a:t>A top GR                                              </a:t>
            </a:r>
            <a:br>
              <a:rPr kumimoji="1" lang="en-US" altLang="zh-CN" dirty="0" smtClean="0"/>
            </a:br>
            <a:r>
              <a:rPr kumimoji="1" lang="en-US" altLang="zh-CN" dirty="0" smtClean="0"/>
              <a:t> from </a:t>
            </a:r>
            <a:r>
              <a:rPr kumimoji="1" lang="en-US" altLang="zh-CN" dirty="0" err="1" smtClean="0"/>
              <a:t>Pockec</a:t>
            </a:r>
            <a:r>
              <a:rPr kumimoji="1" lang="en-US" altLang="zh-CN" dirty="0" smtClean="0"/>
              <a:t> data derives:</a:t>
            </a:r>
            <a:br>
              <a:rPr kumimoji="1" lang="en-US" altLang="zh-CN" dirty="0" smtClean="0"/>
            </a:b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sz="1800" dirty="0" smtClean="0"/>
              <a:t>This </a:t>
            </a:r>
            <a:r>
              <a:rPr kumimoji="1" lang="en-US" altLang="zh-CN" sz="1800" dirty="0"/>
              <a:t>pair suggests a big difference in the preference of </a:t>
            </a:r>
            <a:r>
              <a:rPr kumimoji="1" lang="en-US" altLang="zh-CN" sz="1800" dirty="0" smtClean="0"/>
              <a:t>opposite sex </a:t>
            </a:r>
            <a:r>
              <a:rPr kumimoji="1" lang="en-US" altLang="zh-CN" sz="1800" dirty="0"/>
              <a:t>partners by males and females when looking for </a:t>
            </a:r>
            <a:r>
              <a:rPr kumimoji="1" lang="en-US" altLang="zh-CN" sz="1800" dirty="0" smtClean="0"/>
              <a:t>sexual partners</a:t>
            </a:r>
            <a:endParaRPr kumimoji="1" lang="en-CA" altLang="zh-CN" sz="1800" dirty="0" smtClean="0"/>
          </a:p>
          <a:p>
            <a:pPr marL="457200" lvl="1" indent="0">
              <a:buNone/>
            </a:pPr>
            <a:endParaRPr kumimoji="1" lang="en-CA" altLang="zh-CN" dirty="0" smtClean="0"/>
          </a:p>
          <a:p>
            <a:pPr lvl="1"/>
            <a:r>
              <a:rPr kumimoji="1" lang="en-CA" altLang="zh-CN" dirty="0" smtClean="0"/>
              <a:t>A top GR from DBLP data</a:t>
            </a:r>
            <a:br>
              <a:rPr kumimoji="1" lang="en-CA" altLang="zh-CN" dirty="0" smtClean="0"/>
            </a:br>
            <a:r>
              <a:rPr kumimoji="1" lang="en-CA" altLang="zh-CN" dirty="0" smtClean="0"/>
              <a:t/>
            </a:r>
            <a:br>
              <a:rPr kumimoji="1" lang="en-CA" altLang="zh-CN" dirty="0" smtClean="0"/>
            </a:br>
            <a:r>
              <a:rPr kumimoji="1" lang="en-CA" altLang="zh-CN" dirty="0" smtClean="0"/>
              <a:t/>
            </a:r>
            <a:br>
              <a:rPr kumimoji="1" lang="en-CA" altLang="zh-CN" dirty="0" smtClean="0"/>
            </a:br>
            <a:r>
              <a:rPr kumimoji="1" lang="en-US" altLang="zh-CN" sz="1800" dirty="0"/>
              <a:t>A</a:t>
            </a:r>
            <a:r>
              <a:rPr kumimoji="1" lang="en-US" altLang="zh-CN" sz="1800" dirty="0" smtClean="0"/>
              <a:t>uthors </a:t>
            </a:r>
            <a:r>
              <a:rPr kumimoji="1" lang="en-US" altLang="zh-CN" sz="1800" dirty="0"/>
              <a:t>in </a:t>
            </a:r>
            <a:r>
              <a:rPr kumimoji="1" lang="en-US" altLang="zh-CN" sz="1800" dirty="0" smtClean="0"/>
              <a:t>the DB </a:t>
            </a:r>
            <a:r>
              <a:rPr kumimoji="1" lang="en-US" altLang="zh-CN" sz="1800" dirty="0"/>
              <a:t>area often collaborate with those in the DM area </a:t>
            </a:r>
            <a:r>
              <a:rPr kumimoji="1" lang="en-US" altLang="zh-CN" sz="1800" dirty="0" smtClean="0"/>
              <a:t>when collaborating </a:t>
            </a:r>
            <a:r>
              <a:rPr kumimoji="1" lang="en-US" altLang="zh-CN" sz="1800" dirty="0"/>
              <a:t>with those not in their own </a:t>
            </a:r>
            <a:r>
              <a:rPr kumimoji="1" lang="en-US" altLang="zh-CN" sz="1800" dirty="0" smtClean="0"/>
              <a:t>area</a:t>
            </a:r>
            <a:endParaRPr kumimoji="1" lang="zh-CN" altLang="en-US" sz="1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14600"/>
            <a:ext cx="3962400" cy="10265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174061"/>
            <a:ext cx="1781175" cy="3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238750"/>
            <a:ext cx="1781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75" y="1828800"/>
            <a:ext cx="3175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1866900"/>
            <a:ext cx="25761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Efficiency Study: </a:t>
            </a:r>
            <a:r>
              <a:rPr kumimoji="1" lang="en-CA" altLang="zh-CN" dirty="0" err="1" smtClean="0"/>
              <a:t>Pokec</a:t>
            </a:r>
            <a:r>
              <a:rPr kumimoji="1" lang="en-CA" altLang="zh-CN" dirty="0" smtClean="0"/>
              <a:t> Data</a:t>
            </a:r>
            <a:endParaRPr kumimoji="1" lang="zh-CN" altLang="en-US" dirty="0"/>
          </a:p>
        </p:txBody>
      </p:sp>
      <p:pic>
        <p:nvPicPr>
          <p:cNvPr id="13" name="内容占位符 12" descr="dim-eps-converted-to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7" r="-11047"/>
          <a:stretch>
            <a:fillRect/>
          </a:stretch>
        </p:blipFill>
        <p:spPr>
          <a:xfrm>
            <a:off x="3124200" y="4419600"/>
            <a:ext cx="3352800" cy="1968089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图片 9" descr="supp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2772294" cy="1986881"/>
          </a:xfrm>
          <a:prstGeom prst="rect">
            <a:avLst/>
          </a:prstGeom>
        </p:spPr>
      </p:pic>
      <p:pic>
        <p:nvPicPr>
          <p:cNvPr id="11" name="图片 10" descr="conf-eps-converted-t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33" y="2286000"/>
            <a:ext cx="2776487" cy="1989887"/>
          </a:xfrm>
          <a:prstGeom prst="rect">
            <a:avLst/>
          </a:prstGeom>
        </p:spPr>
      </p:pic>
      <p:pic>
        <p:nvPicPr>
          <p:cNvPr id="12" name="图片 11" descr="3d-eps-converted-to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7" y="4419600"/>
            <a:ext cx="2676836" cy="1922567"/>
          </a:xfrm>
          <a:prstGeom prst="rect">
            <a:avLst/>
          </a:prstGeom>
        </p:spPr>
      </p:pic>
      <p:pic>
        <p:nvPicPr>
          <p:cNvPr id="9" name="图片 8" descr="leg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33651"/>
            <a:ext cx="3666062" cy="295149"/>
          </a:xfrm>
          <a:prstGeom prst="rect">
            <a:avLst/>
          </a:prstGeom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1447800" y="16764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CA" altLang="zh-CN" sz="1400" dirty="0" smtClean="0">
                <a:solidFill>
                  <a:srgbClr val="A91313"/>
                </a:solidFill>
              </a:rPr>
              <a:t> A+</a:t>
            </a:r>
            <a:r>
              <a:rPr kumimoji="1" lang="en-CA" altLang="zh-CN" sz="1400" dirty="0">
                <a:solidFill>
                  <a:srgbClr val="A91313"/>
                </a:solidFill>
              </a:rPr>
              <a:t>B</a:t>
            </a:r>
            <a:r>
              <a:rPr kumimoji="1" lang="en-CA" altLang="zh-CN" sz="1400" dirty="0" smtClean="0">
                <a:solidFill>
                  <a:srgbClr val="A91313"/>
                </a:solidFill>
              </a:rPr>
              <a:t>+</a:t>
            </a:r>
            <a:r>
              <a:rPr kumimoji="1" lang="en-CA" altLang="zh-CN" sz="1400" dirty="0">
                <a:solidFill>
                  <a:srgbClr val="A91313"/>
                </a:solidFill>
              </a:rPr>
              <a:t>C</a:t>
            </a:r>
            <a:r>
              <a:rPr kumimoji="1" lang="en-CA" altLang="zh-CN" sz="1400" dirty="0" smtClean="0">
                <a:solidFill>
                  <a:srgbClr val="A91313"/>
                </a:solidFill>
              </a:rPr>
              <a:t>+</a:t>
            </a:r>
            <a:r>
              <a:rPr kumimoji="1" lang="en-CA" altLang="zh-CN" sz="1400" dirty="0">
                <a:solidFill>
                  <a:srgbClr val="A91313"/>
                </a:solidFill>
              </a:rPr>
              <a:t>D</a:t>
            </a:r>
            <a:r>
              <a:rPr kumimoji="1" lang="en-CA" altLang="zh-CN" sz="1400" dirty="0" smtClean="0"/>
              <a:t>          A+</a:t>
            </a:r>
            <a:r>
              <a:rPr kumimoji="1" lang="en-CA" altLang="zh-CN" sz="1400" dirty="0"/>
              <a:t>B</a:t>
            </a:r>
            <a:r>
              <a:rPr kumimoji="1" lang="en-CA" altLang="zh-CN" sz="1400" dirty="0" smtClean="0"/>
              <a:t>+</a:t>
            </a:r>
            <a:r>
              <a:rPr kumimoji="1" lang="en-CA" altLang="zh-CN" sz="1400" dirty="0"/>
              <a:t>C</a:t>
            </a:r>
            <a:r>
              <a:rPr kumimoji="1" lang="en-CA" altLang="zh-CN" sz="1400" dirty="0" smtClean="0"/>
              <a:t>           A+</a:t>
            </a:r>
            <a:r>
              <a:rPr kumimoji="1" lang="en-CA" altLang="zh-CN" sz="1400" dirty="0"/>
              <a:t>B</a:t>
            </a:r>
            <a:r>
              <a:rPr kumimoji="1" lang="en-CA" altLang="zh-CN" sz="1400" dirty="0" smtClean="0"/>
              <a:t>      A</a:t>
            </a:r>
            <a:endParaRPr kumimoji="1" lang="en-CA" altLang="zh-CN" sz="2000" dirty="0" smtClean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172200" y="2209800"/>
            <a:ext cx="2819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CA" altLang="zh-CN" sz="1400" dirty="0"/>
              <a:t>A</a:t>
            </a:r>
            <a:r>
              <a:rPr kumimoji="1" lang="en-CA" altLang="zh-CN" sz="1400" dirty="0" smtClean="0"/>
              <a:t>: </a:t>
            </a:r>
            <a:r>
              <a:rPr kumimoji="1" lang="en-CA" altLang="zh-CN" sz="1400" i="1" dirty="0" err="1" smtClean="0"/>
              <a:t>supp</a:t>
            </a:r>
            <a:r>
              <a:rPr kumimoji="1" lang="en-CA" altLang="zh-CN" sz="1400" dirty="0" smtClean="0"/>
              <a:t> based pruning</a:t>
            </a:r>
          </a:p>
          <a:p>
            <a:pPr marL="0" indent="0">
              <a:buNone/>
            </a:pPr>
            <a:r>
              <a:rPr kumimoji="1" lang="en-CA" altLang="zh-CN" sz="1400" dirty="0" smtClean="0"/>
              <a:t>B: compact 3-table data storage</a:t>
            </a:r>
          </a:p>
          <a:p>
            <a:pPr marL="0" indent="0">
              <a:buNone/>
            </a:pPr>
            <a:r>
              <a:rPr kumimoji="1" lang="en-CA" altLang="zh-CN" sz="1400" dirty="0"/>
              <a:t>C</a:t>
            </a:r>
            <a:r>
              <a:rPr kumimoji="1" lang="en-CA" altLang="zh-CN" sz="1400" dirty="0" smtClean="0"/>
              <a:t>: </a:t>
            </a:r>
            <a:r>
              <a:rPr kumimoji="1" lang="en-CA" altLang="zh-CN" sz="1400" i="1" dirty="0" err="1" smtClean="0"/>
              <a:t>nhp</a:t>
            </a:r>
            <a:r>
              <a:rPr kumimoji="1" lang="en-CA" altLang="zh-CN" sz="1400" dirty="0" smtClean="0"/>
              <a:t> based pruning</a:t>
            </a:r>
          </a:p>
          <a:p>
            <a:pPr marL="0" indent="0">
              <a:buNone/>
            </a:pPr>
            <a:r>
              <a:rPr kumimoji="1" lang="en-CA" altLang="zh-CN" sz="1400" dirty="0"/>
              <a:t>D</a:t>
            </a:r>
            <a:r>
              <a:rPr kumimoji="1" lang="en-CA" altLang="zh-CN" sz="1400" dirty="0" smtClean="0"/>
              <a:t>: top-</a:t>
            </a:r>
            <a:r>
              <a:rPr kumimoji="1" lang="en-CA" altLang="zh-CN" sz="1400" i="1" dirty="0" smtClean="0"/>
              <a:t>k</a:t>
            </a:r>
            <a:r>
              <a:rPr kumimoji="1" lang="en-CA" altLang="zh-CN" sz="1400" dirty="0" smtClean="0"/>
              <a:t> pruning</a:t>
            </a:r>
            <a:endParaRPr kumimoji="1" lang="en-CA" altLang="zh-CN" sz="2000" dirty="0" smtClean="0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6172200" y="4419600"/>
            <a:ext cx="2819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CA" altLang="zh-CN" sz="1400" dirty="0" smtClean="0"/>
              <a:t>Default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Parameters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Setting</a:t>
            </a:r>
            <a:endParaRPr kumimoji="1" lang="en-CA" altLang="zh-CN" sz="1400" dirty="0" smtClean="0"/>
          </a:p>
          <a:p>
            <a:pPr marL="0" indent="0">
              <a:buNone/>
            </a:pPr>
            <a:r>
              <a:rPr kumimoji="1" lang="en-CA" altLang="zh-CN" sz="1400" i="1" dirty="0" err="1" smtClean="0"/>
              <a:t>minSupp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=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50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(absolute</a:t>
            </a:r>
            <a:r>
              <a:rPr kumimoji="1" lang="zh-CN" altLang="en-US" sz="1400" dirty="0"/>
              <a:t> </a:t>
            </a:r>
            <a:r>
              <a:rPr kumimoji="1" lang="en-US" altLang="zh-CN" sz="1400" dirty="0" smtClean="0"/>
              <a:t>value)</a:t>
            </a:r>
            <a:endParaRPr kumimoji="1" lang="en-CA" altLang="zh-CN" sz="1400" dirty="0" smtClean="0"/>
          </a:p>
          <a:p>
            <a:pPr marL="0" indent="0">
              <a:buNone/>
            </a:pPr>
            <a:r>
              <a:rPr kumimoji="1" lang="en-CA" altLang="zh-CN" sz="1400" i="1" dirty="0" err="1" smtClean="0"/>
              <a:t>minNhp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=</a:t>
            </a:r>
            <a:r>
              <a:rPr kumimoji="1" lang="en-CA" altLang="zh-CN" sz="1400" dirty="0" smtClean="0"/>
              <a:t> </a:t>
            </a:r>
            <a:r>
              <a:rPr kumimoji="1" lang="en-US" altLang="zh-CN" sz="1400" dirty="0" smtClean="0"/>
              <a:t>50%</a:t>
            </a:r>
          </a:p>
          <a:p>
            <a:pPr marL="0" indent="0">
              <a:buNone/>
            </a:pPr>
            <a:r>
              <a:rPr kumimoji="1" lang="en-CA" altLang="zh-CN" sz="1400" i="1" dirty="0" smtClean="0"/>
              <a:t>k</a:t>
            </a:r>
            <a:r>
              <a:rPr kumimoji="1" lang="en-CA" altLang="zh-CN" sz="1400" dirty="0" smtClean="0"/>
              <a:t> </a:t>
            </a:r>
            <a:r>
              <a:rPr kumimoji="1" lang="en-US" altLang="zh-CN" sz="1400" dirty="0" smtClean="0"/>
              <a:t>=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100</a:t>
            </a:r>
            <a:endParaRPr kumimoji="1" lang="en-CA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86839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Formulation</a:t>
            </a:r>
          </a:p>
          <a:p>
            <a:r>
              <a:rPr kumimoji="1" lang="en-US" altLang="zh-CN" dirty="0" smtClean="0"/>
              <a:t>Solution</a:t>
            </a:r>
            <a:endParaRPr kumimoji="1" lang="en-US" altLang="zh-CN" dirty="0"/>
          </a:p>
          <a:p>
            <a:r>
              <a:rPr kumimoji="1" lang="en-US" altLang="zh-CN" dirty="0" smtClean="0"/>
              <a:t>Evaluation</a:t>
            </a:r>
          </a:p>
          <a:p>
            <a:r>
              <a:rPr kumimoji="1" lang="en-US" altLang="zh-CN" dirty="0" smtClean="0">
                <a:solidFill>
                  <a:srgbClr val="A91313"/>
                </a:solidFill>
              </a:rPr>
              <a:t>Conclusion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US" altLang="zh-CN" dirty="0">
                <a:solidFill>
                  <a:srgbClr val="A91313"/>
                </a:solidFill>
              </a:rPr>
              <a:t>&amp;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US" altLang="zh-CN" dirty="0" smtClean="0">
                <a:solidFill>
                  <a:srgbClr val="A91313"/>
                </a:solidFill>
              </a:rPr>
              <a:t>Future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US" altLang="zh-CN" dirty="0" smtClean="0">
                <a:solidFill>
                  <a:srgbClr val="A91313"/>
                </a:solidFill>
              </a:rPr>
              <a:t>Work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kumimoji="1" lang="en-CA" altLang="zh-CN" dirty="0" smtClean="0"/>
              <a:t>Conclusion, Extensions and Future Work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kumimoji="1" lang="en-CA" altLang="zh-CN" dirty="0" smtClean="0"/>
              <a:t>Conclusion</a:t>
            </a:r>
          </a:p>
          <a:p>
            <a:pPr lvl="1"/>
            <a:r>
              <a:rPr kumimoji="1" lang="en-CA" altLang="zh-CN" dirty="0" smtClean="0"/>
              <a:t>Mining social ties beyond </a:t>
            </a:r>
            <a:r>
              <a:rPr kumimoji="1" lang="en-CA" altLang="zh-CN" dirty="0" err="1" smtClean="0"/>
              <a:t>homophily</a:t>
            </a:r>
            <a:r>
              <a:rPr kumimoji="1" lang="en-CA" altLang="zh-CN" dirty="0" smtClean="0"/>
              <a:t>, many potential applications</a:t>
            </a:r>
          </a:p>
          <a:p>
            <a:pPr lvl="1"/>
            <a:r>
              <a:rPr kumimoji="1" lang="en-CA" altLang="zh-CN" dirty="0" smtClean="0"/>
              <a:t>Compact data presentation</a:t>
            </a:r>
          </a:p>
          <a:p>
            <a:pPr lvl="1"/>
            <a:r>
              <a:rPr kumimoji="1" lang="en-CA" altLang="zh-CN" dirty="0" smtClean="0"/>
              <a:t>Novel enumeration with multiple pruning strategies</a:t>
            </a:r>
          </a:p>
          <a:p>
            <a:pPr lvl="1"/>
            <a:r>
              <a:rPr kumimoji="1" lang="en-CA" altLang="zh-CN" dirty="0" smtClean="0"/>
              <a:t>Interestingness and efficiency study on real data</a:t>
            </a:r>
          </a:p>
          <a:p>
            <a:r>
              <a:rPr kumimoji="1" lang="en-CA" altLang="zh-CN" dirty="0" smtClean="0"/>
              <a:t>Extensions and future </a:t>
            </a:r>
            <a:r>
              <a:rPr kumimoji="1" lang="en-CA" altLang="zh-CN" dirty="0"/>
              <a:t>w</a:t>
            </a:r>
            <a:r>
              <a:rPr kumimoji="1" lang="en-CA" altLang="zh-CN" dirty="0" smtClean="0"/>
              <a:t>ork</a:t>
            </a:r>
          </a:p>
          <a:p>
            <a:pPr lvl="1"/>
            <a:r>
              <a:rPr kumimoji="1" lang="en-CA" altLang="zh-CN" dirty="0"/>
              <a:t>Alternative metrics other than </a:t>
            </a:r>
            <a:r>
              <a:rPr kumimoji="1" lang="en-CA" altLang="zh-CN" i="1" dirty="0" err="1"/>
              <a:t>nhp</a:t>
            </a:r>
            <a:r>
              <a:rPr kumimoji="1" lang="en-CA" altLang="zh-CN" dirty="0"/>
              <a:t>, such as </a:t>
            </a:r>
            <a:r>
              <a:rPr kumimoji="1" lang="en-CA" altLang="zh-CN" i="1" dirty="0"/>
              <a:t>lift</a:t>
            </a:r>
            <a:r>
              <a:rPr kumimoji="1" lang="en-CA" altLang="zh-CN" dirty="0"/>
              <a:t>, </a:t>
            </a:r>
            <a:r>
              <a:rPr kumimoji="1" lang="en-CA" altLang="zh-CN" i="1" dirty="0" err="1"/>
              <a:t>laplace</a:t>
            </a:r>
            <a:r>
              <a:rPr kumimoji="1" lang="en-CA" altLang="zh-CN" dirty="0"/>
              <a:t>, </a:t>
            </a:r>
            <a:r>
              <a:rPr kumimoji="1" lang="en-CA" altLang="zh-CN" i="1" dirty="0"/>
              <a:t>gain</a:t>
            </a:r>
            <a:r>
              <a:rPr kumimoji="1" lang="en-CA" altLang="zh-CN" dirty="0"/>
              <a:t>, </a:t>
            </a:r>
            <a:r>
              <a:rPr kumimoji="1" lang="en-CA" altLang="zh-CN" dirty="0" err="1" smtClean="0"/>
              <a:t>etc</a:t>
            </a:r>
            <a:endParaRPr kumimoji="1" lang="en-CA" altLang="zh-CN" dirty="0" smtClean="0"/>
          </a:p>
          <a:p>
            <a:pPr lvl="1"/>
            <a:r>
              <a:rPr kumimoji="1" lang="en-CA" altLang="zh-CN" dirty="0" smtClean="0"/>
              <a:t>Deal with </a:t>
            </a:r>
            <a:r>
              <a:rPr kumimoji="1" lang="en-CA" altLang="zh-CN" dirty="0"/>
              <a:t>u</a:t>
            </a:r>
            <a:r>
              <a:rPr kumimoji="1" lang="en-CA" altLang="zh-CN" dirty="0" smtClean="0"/>
              <a:t>nstructured data</a:t>
            </a:r>
          </a:p>
          <a:p>
            <a:pPr lvl="1"/>
            <a:r>
              <a:rPr kumimoji="1" lang="en-CA" altLang="zh-CN" dirty="0" smtClean="0"/>
              <a:t>Predictive model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3124200"/>
          </a:xfrm>
        </p:spPr>
        <p:txBody>
          <a:bodyPr/>
          <a:lstStyle/>
          <a:p>
            <a:r>
              <a:rPr kumimoji="1" lang="en-CA" altLang="zh-CN" dirty="0" smtClean="0"/>
              <a:t>Q &amp; A ?</a:t>
            </a:r>
            <a:br>
              <a:rPr kumimoji="1" lang="en-CA" altLang="zh-CN" dirty="0" smtClean="0"/>
            </a:br>
            <a:r>
              <a:rPr kumimoji="1" lang="en-CA" altLang="zh-CN" dirty="0"/>
              <a:t/>
            </a:r>
            <a:br>
              <a:rPr kumimoji="1" lang="en-CA" altLang="zh-CN" dirty="0"/>
            </a:br>
            <a:r>
              <a:rPr kumimoji="1" lang="en-CA" altLang="zh-CN" dirty="0" smtClean="0"/>
              <a:t/>
            </a:r>
            <a:br>
              <a:rPr kumimoji="1" lang="en-CA" altLang="zh-CN" dirty="0" smtClean="0"/>
            </a:br>
            <a:r>
              <a:rPr kumimoji="1" lang="en-CA" altLang="zh-CN" dirty="0"/>
              <a:t/>
            </a:r>
            <a:br>
              <a:rPr kumimoji="1" lang="en-CA" altLang="zh-CN" dirty="0"/>
            </a:br>
            <a:r>
              <a:rPr kumimoji="1" lang="en-CA" altLang="zh-CN" dirty="0" smtClean="0"/>
              <a:t>Thanks !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graphs and </a:t>
            </a:r>
            <a:br>
              <a:rPr lang="en-US" dirty="0" smtClean="0"/>
            </a:br>
            <a:r>
              <a:rPr lang="en-US" dirty="0" smtClean="0"/>
              <a:t>demographic data</a:t>
            </a:r>
            <a:endParaRPr lang="en-US" dirty="0"/>
          </a:p>
        </p:txBody>
      </p:sp>
      <p:graphicFrame>
        <p:nvGraphicFramePr>
          <p:cNvPr id="71" name="Content Placeholder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215935"/>
              </p:ext>
            </p:extLst>
          </p:nvPr>
        </p:nvGraphicFramePr>
        <p:xfrm>
          <a:off x="5044946" y="1676885"/>
          <a:ext cx="247249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59"/>
                <a:gridCol w="498319"/>
                <a:gridCol w="711883"/>
                <a:gridCol w="842933"/>
              </a:tblGrid>
              <a:tr h="228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LOCATOIN</a:t>
                      </a:r>
                      <a:endParaRPr lang="en-US" sz="1200" dirty="0"/>
                    </a:p>
                  </a:txBody>
                  <a:tcPr/>
                </a:tc>
              </a:tr>
              <a:tr h="228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</a:t>
                      </a:r>
                      <a:endParaRPr lang="en-US" sz="1200" dirty="0"/>
                    </a:p>
                  </a:txBody>
                  <a:tcPr/>
                </a:tc>
              </a:tr>
              <a:tr h="228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Latino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</a:t>
                      </a:r>
                      <a:endParaRPr lang="en-US" sz="1200" dirty="0"/>
                    </a:p>
                  </a:txBody>
                  <a:tcPr/>
                </a:tc>
              </a:tr>
              <a:tr h="228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 rot="5400000">
            <a:off x="2758099" y="1027239"/>
            <a:ext cx="932932" cy="2231257"/>
            <a:chOff x="66109" y="1548537"/>
            <a:chExt cx="1809703" cy="4139766"/>
          </a:xfrm>
        </p:grpSpPr>
        <p:sp>
          <p:nvSpPr>
            <p:cNvPr id="75" name="文本框 5"/>
            <p:cNvSpPr txBox="1"/>
            <p:nvPr/>
          </p:nvSpPr>
          <p:spPr>
            <a:xfrm>
              <a:off x="78282" y="3506498"/>
              <a:ext cx="585161" cy="685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dirty="0">
                  <a:solidFill>
                    <a:schemeClr val="bg1"/>
                  </a:solidFill>
                </a:rPr>
                <a:t>5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云形 9"/>
            <p:cNvSpPr/>
            <p:nvPr/>
          </p:nvSpPr>
          <p:spPr>
            <a:xfrm>
              <a:off x="66109" y="1548537"/>
              <a:ext cx="1809703" cy="413976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isometricLeftDown"/>
                <a:lightRig rig="threePt" dir="t"/>
              </a:scene3d>
            </a:bodyPr>
            <a:lstStyle/>
            <a:p>
              <a:pPr algn="ctr"/>
              <a:endParaRPr kumimoji="1"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77" name="椭圆 7"/>
            <p:cNvSpPr/>
            <p:nvPr/>
          </p:nvSpPr>
          <p:spPr>
            <a:xfrm>
              <a:off x="813574" y="2173235"/>
              <a:ext cx="187590" cy="175884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78" name="椭圆 38"/>
            <p:cNvSpPr/>
            <p:nvPr/>
          </p:nvSpPr>
          <p:spPr>
            <a:xfrm>
              <a:off x="394920" y="2923806"/>
              <a:ext cx="187590" cy="175884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79" name="椭圆 39"/>
            <p:cNvSpPr/>
            <p:nvPr/>
          </p:nvSpPr>
          <p:spPr>
            <a:xfrm>
              <a:off x="1578423" y="2537996"/>
              <a:ext cx="187590" cy="175884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80" name="椭圆 40"/>
            <p:cNvSpPr/>
            <p:nvPr/>
          </p:nvSpPr>
          <p:spPr>
            <a:xfrm>
              <a:off x="1001164" y="3444324"/>
              <a:ext cx="187590" cy="175884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81" name="椭圆 41"/>
            <p:cNvSpPr/>
            <p:nvPr/>
          </p:nvSpPr>
          <p:spPr>
            <a:xfrm>
              <a:off x="907369" y="2900225"/>
              <a:ext cx="187590" cy="175884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cxnSp>
          <p:nvCxnSpPr>
            <p:cNvPr id="82" name="直线箭头连接符 50"/>
            <p:cNvCxnSpPr>
              <a:stCxn id="77" idx="4"/>
              <a:endCxn id="81" idx="0"/>
            </p:cNvCxnSpPr>
            <p:nvPr/>
          </p:nvCxnSpPr>
          <p:spPr>
            <a:xfrm>
              <a:off x="907369" y="2349119"/>
              <a:ext cx="93795" cy="551106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箭头连接符 51"/>
            <p:cNvCxnSpPr>
              <a:stCxn id="81" idx="6"/>
              <a:endCxn id="79" idx="3"/>
            </p:cNvCxnSpPr>
            <p:nvPr/>
          </p:nvCxnSpPr>
          <p:spPr>
            <a:xfrm flipV="1">
              <a:off x="1094959" y="2688122"/>
              <a:ext cx="510936" cy="300045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箭头连接符 52"/>
            <p:cNvCxnSpPr>
              <a:stCxn id="77" idx="3"/>
              <a:endCxn id="78" idx="1"/>
            </p:cNvCxnSpPr>
            <p:nvPr/>
          </p:nvCxnSpPr>
          <p:spPr>
            <a:xfrm flipH="1">
              <a:off x="422392" y="2323361"/>
              <a:ext cx="418654" cy="626203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箭头连接符 53"/>
            <p:cNvCxnSpPr>
              <a:stCxn id="77" idx="5"/>
              <a:endCxn id="79" idx="1"/>
            </p:cNvCxnSpPr>
            <p:nvPr/>
          </p:nvCxnSpPr>
          <p:spPr>
            <a:xfrm>
              <a:off x="973692" y="2323361"/>
              <a:ext cx="632203" cy="240393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线箭头连接符 54"/>
            <p:cNvCxnSpPr>
              <a:stCxn id="79" idx="4"/>
              <a:endCxn id="80" idx="7"/>
            </p:cNvCxnSpPr>
            <p:nvPr/>
          </p:nvCxnSpPr>
          <p:spPr>
            <a:xfrm flipH="1">
              <a:off x="1161282" y="2713880"/>
              <a:ext cx="510936" cy="756202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线箭头连接符 55"/>
            <p:cNvCxnSpPr>
              <a:stCxn id="78" idx="5"/>
              <a:endCxn id="80" idx="1"/>
            </p:cNvCxnSpPr>
            <p:nvPr/>
          </p:nvCxnSpPr>
          <p:spPr>
            <a:xfrm>
              <a:off x="555038" y="3073932"/>
              <a:ext cx="473598" cy="396150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本框 6"/>
            <p:cNvSpPr txBox="1"/>
            <p:nvPr/>
          </p:nvSpPr>
          <p:spPr>
            <a:xfrm rot="4087561">
              <a:off x="152268" y="3226036"/>
              <a:ext cx="776750" cy="716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dirty="0" smtClean="0">
                  <a:solidFill>
                    <a:schemeClr val="bg1"/>
                  </a:solidFill>
                </a:rPr>
                <a:t>14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椭圆 42"/>
            <p:cNvSpPr/>
            <p:nvPr/>
          </p:nvSpPr>
          <p:spPr>
            <a:xfrm rot="4087561">
              <a:off x="1050437" y="3898787"/>
              <a:ext cx="187239" cy="17621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90" name="椭圆 43"/>
            <p:cNvSpPr/>
            <p:nvPr/>
          </p:nvSpPr>
          <p:spPr>
            <a:xfrm rot="4087561">
              <a:off x="616404" y="3563243"/>
              <a:ext cx="187239" cy="17621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91" name="椭圆 44"/>
            <p:cNvSpPr/>
            <p:nvPr/>
          </p:nvSpPr>
          <p:spPr>
            <a:xfrm rot="4087561">
              <a:off x="1383908" y="4313913"/>
              <a:ext cx="187239" cy="17621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92" name="椭圆 45"/>
            <p:cNvSpPr/>
            <p:nvPr/>
          </p:nvSpPr>
          <p:spPr>
            <a:xfrm rot="4087561">
              <a:off x="335057" y="4216694"/>
              <a:ext cx="187239" cy="17621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93" name="椭圆 46"/>
            <p:cNvSpPr/>
            <p:nvPr/>
          </p:nvSpPr>
          <p:spPr>
            <a:xfrm rot="4087561">
              <a:off x="373613" y="4749704"/>
              <a:ext cx="187239" cy="17621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94" name="椭圆 47"/>
            <p:cNvSpPr/>
            <p:nvPr/>
          </p:nvSpPr>
          <p:spPr>
            <a:xfrm rot="4087561">
              <a:off x="1040030" y="4402227"/>
              <a:ext cx="187239" cy="17621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sp>
          <p:nvSpPr>
            <p:cNvPr id="95" name="椭圆 48"/>
            <p:cNvSpPr/>
            <p:nvPr/>
          </p:nvSpPr>
          <p:spPr>
            <a:xfrm rot="4087561">
              <a:off x="881909" y="5045447"/>
              <a:ext cx="187239" cy="17621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700" dirty="0"/>
            </a:p>
          </p:txBody>
        </p:sp>
        <p:cxnSp>
          <p:nvCxnSpPr>
            <p:cNvPr id="96" name="直线箭头连接符 49"/>
            <p:cNvCxnSpPr>
              <a:stCxn id="89" idx="7"/>
              <a:endCxn id="91" idx="1"/>
            </p:cNvCxnSpPr>
            <p:nvPr/>
          </p:nvCxnSpPr>
          <p:spPr>
            <a:xfrm>
              <a:off x="1226535" y="4025115"/>
              <a:ext cx="284144" cy="292261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线箭头连接符 83"/>
            <p:cNvCxnSpPr>
              <a:stCxn id="90" idx="5"/>
              <a:endCxn id="92" idx="1"/>
            </p:cNvCxnSpPr>
            <p:nvPr/>
          </p:nvCxnSpPr>
          <p:spPr>
            <a:xfrm flipH="1">
              <a:off x="461828" y="3735993"/>
              <a:ext cx="215044" cy="484164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线箭头连接符 84"/>
            <p:cNvCxnSpPr>
              <a:stCxn id="93" idx="2"/>
              <a:endCxn id="92" idx="6"/>
            </p:cNvCxnSpPr>
            <p:nvPr/>
          </p:nvCxnSpPr>
          <p:spPr>
            <a:xfrm flipV="1">
              <a:off x="432353" y="4391680"/>
              <a:ext cx="31203" cy="359251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箭头连接符 85"/>
            <p:cNvCxnSpPr>
              <a:stCxn id="91" idx="4"/>
              <a:endCxn id="94" idx="0"/>
            </p:cNvCxnSpPr>
            <p:nvPr/>
          </p:nvCxnSpPr>
          <p:spPr>
            <a:xfrm flipH="1">
              <a:off x="1215397" y="4434906"/>
              <a:ext cx="180383" cy="22541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箭头连接符 86"/>
            <p:cNvCxnSpPr>
              <a:stCxn id="91" idx="5"/>
              <a:endCxn id="95" idx="0"/>
            </p:cNvCxnSpPr>
            <p:nvPr/>
          </p:nvCxnSpPr>
          <p:spPr>
            <a:xfrm flipH="1">
              <a:off x="1057440" y="4486868"/>
              <a:ext cx="386788" cy="613655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箭头连接符 99"/>
            <p:cNvCxnSpPr>
              <a:stCxn id="89" idx="5"/>
              <a:endCxn id="93" idx="0"/>
            </p:cNvCxnSpPr>
            <p:nvPr/>
          </p:nvCxnSpPr>
          <p:spPr>
            <a:xfrm flipH="1">
              <a:off x="549160" y="4071814"/>
              <a:ext cx="561581" cy="732894"/>
            </a:xfrm>
            <a:prstGeom prst="straightConnector1">
              <a:avLst/>
            </a:prstGeom>
            <a:ln w="6350" cmpd="sng">
              <a:solidFill>
                <a:srgbClr val="FF0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箭头连接符 100"/>
            <p:cNvCxnSpPr>
              <a:stCxn id="89" idx="4"/>
              <a:endCxn id="92" idx="0"/>
            </p:cNvCxnSpPr>
            <p:nvPr/>
          </p:nvCxnSpPr>
          <p:spPr>
            <a:xfrm flipH="1">
              <a:off x="510449" y="4019929"/>
              <a:ext cx="551835" cy="251835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箭头连接符 101"/>
            <p:cNvCxnSpPr>
              <a:stCxn id="95" idx="2"/>
              <a:endCxn id="90" idx="6"/>
            </p:cNvCxnSpPr>
            <p:nvPr/>
          </p:nvCxnSpPr>
          <p:spPr>
            <a:xfrm flipH="1" flipV="1">
              <a:off x="744903" y="3738229"/>
              <a:ext cx="195746" cy="1308445"/>
            </a:xfrm>
            <a:prstGeom prst="straightConnector1">
              <a:avLst/>
            </a:prstGeom>
            <a:ln w="6350" cmpd="sng"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ontent Placeholder 2"/>
          <p:cNvSpPr txBox="1">
            <a:spLocks/>
          </p:cNvSpPr>
          <p:nvPr/>
        </p:nvSpPr>
        <p:spPr>
          <a:xfrm>
            <a:off x="700725" y="4114800"/>
            <a:ext cx="8443276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A91313"/>
                </a:solidFill>
              </a:rPr>
              <a:t>G</a:t>
            </a:r>
            <a:r>
              <a:rPr lang="en-US" sz="2200" dirty="0" smtClean="0">
                <a:solidFill>
                  <a:srgbClr val="A91313"/>
                </a:solidFill>
              </a:rPr>
              <a:t>raph data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A91313"/>
                </a:solidFill>
              </a:rPr>
              <a:t>demographic data</a:t>
            </a:r>
            <a:r>
              <a:rPr lang="zh-CN" altLang="en-US" sz="2200" dirty="0" smtClean="0">
                <a:solidFill>
                  <a:srgbClr val="A91313"/>
                </a:solidFill>
              </a:rPr>
              <a:t> </a:t>
            </a:r>
            <a:r>
              <a:rPr lang="en-CA" altLang="zh-CN" sz="2200" dirty="0" smtClean="0"/>
              <a:t>are</a:t>
            </a:r>
            <a:r>
              <a:rPr lang="zh-CN" altLang="en-US" sz="2200" dirty="0" smtClean="0"/>
              <a:t> </a:t>
            </a:r>
            <a:r>
              <a:rPr lang="en-CA" altLang="zh-CN" sz="2200" dirty="0" smtClean="0"/>
              <a:t>everywhere</a:t>
            </a:r>
            <a:endParaRPr lang="en-US" sz="2200" dirty="0" smtClean="0"/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700725" y="4876800"/>
            <a:ext cx="8367076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50000"/>
              </a:lnSpc>
            </a:pPr>
            <a:r>
              <a:rPr lang="en-US" altLang="zh-CN" sz="2200" dirty="0" smtClean="0"/>
              <a:t>But</a:t>
            </a:r>
            <a:r>
              <a:rPr lang="en-CA" altLang="zh-CN" sz="2200" dirty="0" smtClean="0"/>
              <a:t> </a:t>
            </a:r>
            <a:r>
              <a:rPr lang="en-US" altLang="zh-CN" sz="2200" dirty="0" smtClean="0"/>
              <a:t>the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two </a:t>
            </a:r>
            <a:r>
              <a:rPr lang="en-US" altLang="zh-CN" sz="2200" dirty="0"/>
              <a:t>aspects of </a:t>
            </a:r>
            <a:r>
              <a:rPr lang="en-US" altLang="zh-CN" sz="2200" dirty="0" smtClean="0"/>
              <a:t>data</a:t>
            </a:r>
            <a:r>
              <a:rPr lang="zh-CN" altLang="en-US" sz="2200" dirty="0" smtClean="0"/>
              <a:t> </a:t>
            </a:r>
            <a:r>
              <a:rPr lang="en-CA" altLang="zh-CN" sz="2200" dirty="0" smtClean="0"/>
              <a:t>maybe</a:t>
            </a:r>
            <a:r>
              <a:rPr lang="zh-CN" altLang="en-US" sz="2200" dirty="0" smtClean="0"/>
              <a:t> </a:t>
            </a:r>
            <a:r>
              <a:rPr lang="en-CA" altLang="zh-CN" sz="2200" dirty="0"/>
              <a:t>incomplete</a:t>
            </a:r>
            <a:r>
              <a:rPr lang="zh-CN" altLang="en-US" sz="2200" dirty="0"/>
              <a:t> </a:t>
            </a:r>
            <a:r>
              <a:rPr lang="en-CA" altLang="zh-CN" sz="2200" dirty="0"/>
              <a:t>within</a:t>
            </a:r>
            <a:r>
              <a:rPr lang="zh-CN" altLang="en-US" sz="2200" dirty="0"/>
              <a:t> </a:t>
            </a:r>
            <a:r>
              <a:rPr lang="en-CA" altLang="zh-CN" sz="2200" dirty="0"/>
              <a:t>single</a:t>
            </a:r>
            <a:r>
              <a:rPr lang="zh-CN" altLang="en-US" sz="2200" dirty="0"/>
              <a:t> </a:t>
            </a:r>
            <a:r>
              <a:rPr lang="en-CA" altLang="zh-CN" sz="2200" dirty="0"/>
              <a:t>social</a:t>
            </a:r>
            <a:r>
              <a:rPr lang="zh-CN" altLang="en-US" sz="2200" dirty="0"/>
              <a:t> </a:t>
            </a:r>
            <a:r>
              <a:rPr lang="en-CA" altLang="zh-CN" sz="2200" dirty="0"/>
              <a:t>network</a:t>
            </a:r>
            <a:r>
              <a:rPr lang="zh-CN" altLang="en-US" sz="2200" dirty="0"/>
              <a:t> 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M</a:t>
            </a:r>
            <a:r>
              <a:rPr lang="en-US" altLang="zh-CN" sz="2200" dirty="0" smtClean="0"/>
              <a:t>ore</a:t>
            </a:r>
            <a:r>
              <a:rPr lang="zh-CN" altLang="en-US" sz="2200" dirty="0" smtClean="0"/>
              <a:t> </a:t>
            </a:r>
            <a:r>
              <a:rPr lang="en-CA" altLang="zh-CN" sz="2200" dirty="0" smtClean="0"/>
              <a:t>comprehensive</a:t>
            </a:r>
            <a:r>
              <a:rPr lang="zh-CN" altLang="en-US" sz="2200" dirty="0" smtClean="0"/>
              <a:t> </a:t>
            </a:r>
            <a:r>
              <a:rPr lang="en-CA" altLang="zh-CN" sz="2200" dirty="0" smtClean="0"/>
              <a:t>analysis</a:t>
            </a:r>
            <a:r>
              <a:rPr lang="zh-CN" altLang="en-US" sz="2200" dirty="0" smtClean="0"/>
              <a:t> </a:t>
            </a:r>
            <a:r>
              <a:rPr lang="en-US" sz="2200" dirty="0" smtClean="0"/>
              <a:t>can </a:t>
            </a:r>
            <a:r>
              <a:rPr lang="en-US" sz="2200" dirty="0"/>
              <a:t>be </a:t>
            </a:r>
            <a:r>
              <a:rPr lang="en-US" sz="2200" dirty="0" smtClean="0"/>
              <a:t>done</a:t>
            </a:r>
            <a:r>
              <a:rPr lang="zh-CN" altLang="en-US" sz="2200" dirty="0" smtClean="0"/>
              <a:t> </a:t>
            </a:r>
            <a:r>
              <a:rPr lang="en-US" sz="2200" dirty="0" smtClean="0"/>
              <a:t>by </a:t>
            </a:r>
            <a:r>
              <a:rPr lang="en-US" sz="2200" dirty="0">
                <a:solidFill>
                  <a:srgbClr val="A91313"/>
                </a:solidFill>
              </a:rPr>
              <a:t>integrating</a:t>
            </a:r>
            <a:r>
              <a:rPr lang="en-US" sz="2200" dirty="0"/>
              <a:t> </a:t>
            </a:r>
            <a:r>
              <a:rPr lang="en-US" sz="2200" dirty="0" smtClean="0"/>
              <a:t>them</a:t>
            </a:r>
            <a:endParaRPr lang="en-US" sz="2200" dirty="0"/>
          </a:p>
        </p:txBody>
      </p:sp>
      <p:sp>
        <p:nvSpPr>
          <p:cNvPr id="180" name="文本框 73"/>
          <p:cNvSpPr txBox="1"/>
          <p:nvPr/>
        </p:nvSpPr>
        <p:spPr>
          <a:xfrm>
            <a:off x="2171010" y="2837933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CN" dirty="0" smtClean="0">
                <a:latin typeface="Arial"/>
                <a:cs typeface="Arial"/>
              </a:rPr>
              <a:t>(a) Graph topology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181" name="文本框 73"/>
          <p:cNvSpPr txBox="1"/>
          <p:nvPr/>
        </p:nvSpPr>
        <p:spPr>
          <a:xfrm>
            <a:off x="5375877" y="2837933"/>
            <a:ext cx="171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CN" dirty="0" smtClean="0">
                <a:latin typeface="Arial"/>
                <a:cs typeface="Arial"/>
              </a:rPr>
              <a:t>(b) User profile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182" name="Rectangle 9"/>
          <p:cNvSpPr/>
          <p:nvPr/>
        </p:nvSpPr>
        <p:spPr>
          <a:xfrm>
            <a:off x="4953000" y="1960521"/>
            <a:ext cx="2590800" cy="249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25937" y="1985911"/>
            <a:ext cx="260312" cy="260312"/>
          </a:xfrm>
          <a:prstGeom prst="ellipse">
            <a:avLst/>
          </a:prstGeom>
          <a:noFill/>
          <a:ln>
            <a:solidFill>
              <a:srgbClr val="A9131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4383455" y="1658788"/>
            <a:ext cx="272341" cy="866751"/>
          </a:xfrm>
          <a:prstGeom prst="triangle">
            <a:avLst/>
          </a:prstGeom>
          <a:gradFill flip="none" rotWithShape="1">
            <a:gsLst>
              <a:gs pos="0">
                <a:srgbClr val="000082">
                  <a:lumMod val="0"/>
                </a:srgbClr>
              </a:gs>
              <a:gs pos="0">
                <a:srgbClr val="66008F"/>
              </a:gs>
              <a:gs pos="0">
                <a:srgbClr val="C00000">
                  <a:alpha val="0"/>
                  <a:lumMod val="0"/>
                  <a:lumOff val="100000"/>
                </a:srgbClr>
              </a:gs>
              <a:gs pos="0">
                <a:srgbClr val="FF0000"/>
              </a:gs>
              <a:gs pos="100000">
                <a:srgbClr val="C00000">
                  <a:alpha val="52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3611658" y="3200401"/>
            <a:ext cx="2249647" cy="299997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文本框 73"/>
          <p:cNvSpPr txBox="1"/>
          <p:nvPr/>
        </p:nvSpPr>
        <p:spPr>
          <a:xfrm>
            <a:off x="4114801" y="3500398"/>
            <a:ext cx="12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CN" dirty="0" smtClean="0">
                <a:latin typeface="Arial"/>
                <a:cs typeface="Arial"/>
              </a:rPr>
              <a:t>integration</a:t>
            </a:r>
            <a:endParaRPr kumimoji="1" lang="zh-C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54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9" grpId="0" animBg="1"/>
      <p:bldP spid="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Facebook</a:t>
            </a:r>
            <a:r>
              <a:rPr lang="zh-CN" altLang="en-US" dirty="0">
                <a:latin typeface="Comic Sans MS"/>
                <a:cs typeface="Comic Sans MS"/>
              </a:rPr>
              <a:t> </a:t>
            </a:r>
            <a:r>
              <a:rPr lang="en-US" altLang="zh-CN" dirty="0">
                <a:latin typeface="Comic Sans MS"/>
                <a:cs typeface="Comic Sans MS"/>
              </a:rPr>
              <a:t>Dating</a:t>
            </a:r>
            <a:r>
              <a:rPr lang="zh-CN" altLang="en-US" dirty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App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Example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ICDE2016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:\Users\hongweil\MyFolder\Dropbox\MtoM\Attending conferences\ICDE2016\Presentation\material\AY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0"/>
          <a:stretch/>
        </p:blipFill>
        <p:spPr bwMode="auto">
          <a:xfrm>
            <a:off x="1066800" y="1219200"/>
            <a:ext cx="6553200" cy="35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95400" y="52578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2200" dirty="0" smtClean="0"/>
              <a:t>All except black women preferred white men, </a:t>
            </a:r>
            <a:endParaRPr lang="en-US" sz="2200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sz="2200" dirty="0" smtClean="0"/>
              <a:t>while </a:t>
            </a:r>
            <a:r>
              <a:rPr lang="en-US" sz="2200" dirty="0"/>
              <a:t>a</a:t>
            </a:r>
            <a:r>
              <a:rPr lang="en-US" sz="2200" dirty="0" smtClean="0"/>
              <a:t>ll </a:t>
            </a:r>
            <a:r>
              <a:rPr lang="en-US" sz="2200" dirty="0"/>
              <a:t>men except Asians preferred Asian </a:t>
            </a:r>
            <a:r>
              <a:rPr lang="en-US" sz="2200" dirty="0" smtClean="0"/>
              <a:t>women</a:t>
            </a:r>
            <a:r>
              <a:rPr lang="en-US" sz="2200" dirty="0"/>
              <a:t>.</a:t>
            </a:r>
            <a:endParaRPr lang="en-US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74562"/>
            <a:ext cx="447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4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内容占位符 2"/>
          <p:cNvSpPr txBox="1">
            <a:spLocks/>
          </p:cNvSpPr>
          <p:nvPr/>
        </p:nvSpPr>
        <p:spPr>
          <a:xfrm>
            <a:off x="457200" y="5453801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fr-FR" altLang="zh-CN" sz="22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kumimoji="1" lang="fr-FR" altLang="zh-CN" sz="22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kumimoji="1" lang="fr-FR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 : (</a:t>
            </a:r>
            <a:r>
              <a:rPr kumimoji="1" lang="fr-FR" altLang="zh-CN" sz="2200" dirty="0" err="1" smtClean="0">
                <a:solidFill>
                  <a:srgbClr val="000000"/>
                </a:solidFill>
                <a:latin typeface="Arial"/>
                <a:cs typeface="Arial"/>
              </a:rPr>
              <a:t>Sex</a:t>
            </a:r>
            <a:r>
              <a:rPr kumimoji="1" lang="fr-FR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: M, Race: </a:t>
            </a:r>
            <a:r>
              <a:rPr kumimoji="1" lang="fr-FR" altLang="zh-CN" sz="2200" dirty="0" err="1" smtClean="0">
                <a:solidFill>
                  <a:srgbClr val="000000"/>
                </a:solidFill>
                <a:latin typeface="Arial"/>
                <a:cs typeface="Arial"/>
              </a:rPr>
              <a:t>Asian</a:t>
            </a:r>
            <a:r>
              <a:rPr kumimoji="1" lang="fr-FR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)       </a:t>
            </a:r>
            <a:r>
              <a:rPr kumimoji="1" lang="de-DE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(Sex: F, Race: Asian)</a:t>
            </a:r>
            <a:br>
              <a:rPr kumimoji="1" lang="de-DE" altLang="zh-CN" sz="2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de-DE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  	</a:t>
            </a:r>
            <a:r>
              <a:rPr lang="en-CA" altLang="zh-CN" sz="2200" dirty="0" err="1" smtClean="0">
                <a:solidFill>
                  <a:srgbClr val="000000"/>
                </a:solidFill>
              </a:rPr>
              <a:t>conf</a:t>
            </a:r>
            <a:r>
              <a:rPr lang="en-CA" altLang="zh-CN" sz="2200" dirty="0" smtClean="0">
                <a:solidFill>
                  <a:srgbClr val="000000"/>
                </a:solidFill>
              </a:rPr>
              <a:t> = 0; </a:t>
            </a:r>
            <a:r>
              <a:rPr lang="en-CA" altLang="zh-CN" sz="2200" dirty="0" err="1" smtClean="0">
                <a:solidFill>
                  <a:srgbClr val="000000"/>
                </a:solidFill>
              </a:rPr>
              <a:t>supp</a:t>
            </a:r>
            <a:r>
              <a:rPr lang="en-CA" altLang="zh-CN" sz="2200" dirty="0" smtClean="0">
                <a:solidFill>
                  <a:srgbClr val="000000"/>
                </a:solidFill>
              </a:rPr>
              <a:t> = 0</a:t>
            </a:r>
            <a:endParaRPr kumimoji="1" lang="de-DE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Social Ties (Group Relationships)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310801"/>
            <a:ext cx="8229600" cy="685800"/>
          </a:xfrm>
        </p:spPr>
        <p:txBody>
          <a:bodyPr>
            <a:normAutofit/>
          </a:bodyPr>
          <a:lstStyle/>
          <a:p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kumimoji="1" lang="en-CA" altLang="zh-CN" baseline="-25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kumimoji="1" lang="en-CA" altLang="zh-CN" i="1" baseline="-25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en-CA" altLang="zh-CN" dirty="0">
                <a:solidFill>
                  <a:srgbClr val="000000"/>
                </a:solidFill>
                <a:latin typeface="Arial"/>
                <a:cs typeface="Arial"/>
              </a:rPr>
              <a:t>: (Sex: M) 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kumimoji="1" lang="de-DE" altLang="zh-CN" dirty="0">
                <a:solidFill>
                  <a:srgbClr val="000000"/>
                </a:solidFill>
                <a:latin typeface="Arial"/>
                <a:cs typeface="Arial"/>
              </a:rPr>
              <a:t>Sex: F, Race: Asian) </a:t>
            </a:r>
          </a:p>
          <a:p>
            <a:endParaRPr kumimoji="1" lang="fr-FR" altLang="zh-CN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5" name="直线箭头连接符 74"/>
          <p:cNvCxnSpPr/>
          <p:nvPr/>
        </p:nvCxnSpPr>
        <p:spPr>
          <a:xfrm>
            <a:off x="2575403" y="4648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线箭头连接符 76"/>
          <p:cNvCxnSpPr/>
          <p:nvPr/>
        </p:nvCxnSpPr>
        <p:spPr>
          <a:xfrm>
            <a:off x="4205896" y="5758601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对象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989196"/>
              </p:ext>
            </p:extLst>
          </p:nvPr>
        </p:nvGraphicFramePr>
        <p:xfrm>
          <a:off x="-4791019" y="1219200"/>
          <a:ext cx="142081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" name="文档" r:id="rId4" imgW="5486400" imgH="355600" progId="Word.Document.12">
                  <p:embed/>
                </p:oleObj>
              </mc:Choice>
              <mc:Fallback>
                <p:oleObj name="文档" r:id="rId4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791019" y="1219200"/>
                        <a:ext cx="142081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内容占位符 2"/>
          <p:cNvSpPr txBox="1">
            <a:spLocks/>
          </p:cNvSpPr>
          <p:nvPr/>
        </p:nvSpPr>
        <p:spPr>
          <a:xfrm>
            <a:off x="476225" y="1295400"/>
            <a:ext cx="3962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Form:</a:t>
            </a:r>
            <a:endParaRPr kumimoji="1" lang="fr-FR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/>
          </a:p>
        </p:txBody>
      </p:sp>
      <p:grpSp>
        <p:nvGrpSpPr>
          <p:cNvPr id="82" name="组 81"/>
          <p:cNvGrpSpPr/>
          <p:nvPr/>
        </p:nvGrpSpPr>
        <p:grpSpPr>
          <a:xfrm>
            <a:off x="5312468" y="3097876"/>
            <a:ext cx="576192" cy="307777"/>
            <a:chOff x="1076952" y="1078780"/>
            <a:chExt cx="1149695" cy="614118"/>
          </a:xfrm>
        </p:grpSpPr>
        <p:sp>
          <p:nvSpPr>
            <p:cNvPr id="155" name="正五边形 154"/>
            <p:cNvSpPr/>
            <p:nvPr/>
          </p:nvSpPr>
          <p:spPr>
            <a:xfrm>
              <a:off x="1076952" y="1191168"/>
              <a:ext cx="360001" cy="360001"/>
            </a:xfrm>
            <a:prstGeom prst="pentagon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1464757" y="1078780"/>
              <a:ext cx="761890" cy="61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 smtClean="0"/>
                <a:t>US</a:t>
              </a:r>
              <a:endParaRPr kumimoji="1" lang="zh-CN" altLang="en-US" sz="1400" dirty="0"/>
            </a:p>
          </p:txBody>
        </p:sp>
      </p:grpSp>
      <p:grpSp>
        <p:nvGrpSpPr>
          <p:cNvPr id="83" name="组 82"/>
          <p:cNvGrpSpPr/>
          <p:nvPr/>
        </p:nvGrpSpPr>
        <p:grpSpPr>
          <a:xfrm>
            <a:off x="6286425" y="3097876"/>
            <a:ext cx="933979" cy="307777"/>
            <a:chOff x="3810251" y="1078780"/>
            <a:chExt cx="1863600" cy="614118"/>
          </a:xfrm>
        </p:grpSpPr>
        <p:sp>
          <p:nvSpPr>
            <p:cNvPr id="153" name="圆角矩形 152"/>
            <p:cNvSpPr/>
            <p:nvPr/>
          </p:nvSpPr>
          <p:spPr>
            <a:xfrm>
              <a:off x="3810251" y="1191168"/>
              <a:ext cx="360000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217882" y="1078780"/>
              <a:ext cx="1455969" cy="61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 smtClean="0"/>
                <a:t>Canada</a:t>
              </a:r>
              <a:endParaRPr kumimoji="1" lang="zh-CN" altLang="en-US" sz="1400" dirty="0"/>
            </a:p>
          </p:txBody>
        </p:sp>
      </p:grpSp>
      <p:grpSp>
        <p:nvGrpSpPr>
          <p:cNvPr id="84" name="组 83"/>
          <p:cNvGrpSpPr/>
          <p:nvPr/>
        </p:nvGrpSpPr>
        <p:grpSpPr>
          <a:xfrm>
            <a:off x="5312369" y="2595251"/>
            <a:ext cx="839553" cy="307777"/>
            <a:chOff x="1076952" y="75877"/>
            <a:chExt cx="1675187" cy="614118"/>
          </a:xfrm>
        </p:grpSpPr>
        <p:sp>
          <p:nvSpPr>
            <p:cNvPr id="151" name="文本框 150"/>
            <p:cNvSpPr txBox="1"/>
            <p:nvPr/>
          </p:nvSpPr>
          <p:spPr>
            <a:xfrm>
              <a:off x="1076952" y="267060"/>
              <a:ext cx="478197" cy="264950"/>
            </a:xfrm>
            <a:prstGeom prst="rect">
              <a:avLst/>
            </a:prstGeom>
            <a:gradFill flip="none" rotWithShape="1">
              <a:gsLst>
                <a:gs pos="70000">
                  <a:srgbClr val="FFE998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E998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zh-CN" altLang="en-US" sz="1000" dirty="0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594258" y="75877"/>
              <a:ext cx="1157881" cy="61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 smtClean="0"/>
                <a:t>Asian</a:t>
              </a:r>
              <a:endParaRPr kumimoji="1" lang="zh-CN" altLang="en-US" sz="1400" dirty="0"/>
            </a:p>
          </p:txBody>
        </p:sp>
      </p:grpSp>
      <p:grpSp>
        <p:nvGrpSpPr>
          <p:cNvPr id="85" name="组 84"/>
          <p:cNvGrpSpPr/>
          <p:nvPr/>
        </p:nvGrpSpPr>
        <p:grpSpPr>
          <a:xfrm>
            <a:off x="6286426" y="2595251"/>
            <a:ext cx="879515" cy="307777"/>
            <a:chOff x="3793192" y="75877"/>
            <a:chExt cx="1754925" cy="614118"/>
          </a:xfrm>
        </p:grpSpPr>
        <p:sp>
          <p:nvSpPr>
            <p:cNvPr id="149" name="文本框 148"/>
            <p:cNvSpPr txBox="1"/>
            <p:nvPr/>
          </p:nvSpPr>
          <p:spPr>
            <a:xfrm>
              <a:off x="3793192" y="267060"/>
              <a:ext cx="472992" cy="264950"/>
            </a:xfrm>
            <a:prstGeom prst="rect">
              <a:avLst/>
            </a:prstGeom>
            <a:gradFill flip="none" rotWithShape="1">
              <a:gsLst>
                <a:gs pos="70000">
                  <a:schemeClr val="accent2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zh-CN" altLang="en-US" sz="1000" dirty="0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4280739" y="75877"/>
              <a:ext cx="1267378" cy="61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 smtClean="0"/>
                <a:t>Latino</a:t>
              </a:r>
              <a:endParaRPr kumimoji="1" lang="zh-CN" altLang="en-US" sz="1400" dirty="0"/>
            </a:p>
          </p:txBody>
        </p:sp>
      </p:grpSp>
      <p:grpSp>
        <p:nvGrpSpPr>
          <p:cNvPr id="86" name="组 85"/>
          <p:cNvGrpSpPr/>
          <p:nvPr/>
        </p:nvGrpSpPr>
        <p:grpSpPr>
          <a:xfrm>
            <a:off x="7353228" y="2595251"/>
            <a:ext cx="876372" cy="307777"/>
            <a:chOff x="6656436" y="75877"/>
            <a:chExt cx="1748654" cy="614118"/>
          </a:xfrm>
        </p:grpSpPr>
        <p:sp>
          <p:nvSpPr>
            <p:cNvPr id="147" name="文本框 146"/>
            <p:cNvSpPr txBox="1"/>
            <p:nvPr/>
          </p:nvSpPr>
          <p:spPr>
            <a:xfrm>
              <a:off x="6656436" y="267060"/>
              <a:ext cx="524154" cy="264950"/>
            </a:xfrm>
            <a:prstGeom prst="rect">
              <a:avLst/>
            </a:prstGeom>
            <a:gradFill flip="none" rotWithShape="1">
              <a:gsLst>
                <a:gs pos="70000">
                  <a:schemeClr val="accent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zh-CN" altLang="en-US" sz="1000" dirty="0"/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7141034" y="75877"/>
              <a:ext cx="1264056" cy="61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/>
                <a:t>W</a:t>
              </a:r>
              <a:r>
                <a:rPr kumimoji="1" lang="en-CA" altLang="zh-CN" sz="1400" dirty="0" smtClean="0"/>
                <a:t>hite</a:t>
              </a:r>
              <a:endParaRPr kumimoji="1" lang="zh-CN" altLang="en-US" sz="1400" dirty="0"/>
            </a:p>
          </p:txBody>
        </p:sp>
      </p:grpSp>
      <p:grpSp>
        <p:nvGrpSpPr>
          <p:cNvPr id="87" name="组 86"/>
          <p:cNvGrpSpPr/>
          <p:nvPr/>
        </p:nvGrpSpPr>
        <p:grpSpPr>
          <a:xfrm>
            <a:off x="7353223" y="3097876"/>
            <a:ext cx="898962" cy="307777"/>
            <a:chOff x="6656436" y="1078780"/>
            <a:chExt cx="1793730" cy="614118"/>
          </a:xfrm>
        </p:grpSpPr>
        <p:sp>
          <p:nvSpPr>
            <p:cNvPr id="141" name="菱形 140"/>
            <p:cNvSpPr/>
            <p:nvPr/>
          </p:nvSpPr>
          <p:spPr>
            <a:xfrm>
              <a:off x="6656436" y="1191168"/>
              <a:ext cx="360000" cy="3600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7016436" y="1078780"/>
              <a:ext cx="1433730" cy="614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 smtClean="0"/>
                <a:t>F</a:t>
              </a:r>
              <a:r>
                <a:rPr kumimoji="1" lang="en-US" altLang="zh-CN" sz="1400" dirty="0" smtClean="0"/>
                <a:t>inland</a:t>
              </a:r>
              <a:endParaRPr kumimoji="1" lang="zh-CN" altLang="en-US" sz="1400" dirty="0"/>
            </a:p>
          </p:txBody>
        </p:sp>
      </p:grpSp>
      <p:grpSp>
        <p:nvGrpSpPr>
          <p:cNvPr id="88" name="组 87"/>
          <p:cNvGrpSpPr/>
          <p:nvPr/>
        </p:nvGrpSpPr>
        <p:grpSpPr>
          <a:xfrm>
            <a:off x="2516243" y="1989686"/>
            <a:ext cx="336416" cy="409594"/>
            <a:chOff x="3145497" y="1908459"/>
            <a:chExt cx="671261" cy="817276"/>
          </a:xfrm>
        </p:grpSpPr>
        <p:sp>
          <p:nvSpPr>
            <p:cNvPr id="139" name="椭圆 131"/>
            <p:cNvSpPr/>
            <p:nvPr/>
          </p:nvSpPr>
          <p:spPr>
            <a:xfrm>
              <a:off x="3145497" y="2054474"/>
              <a:ext cx="671261" cy="671261"/>
            </a:xfrm>
            <a:prstGeom prst="pentagon">
              <a:avLst/>
            </a:prstGeom>
            <a:gradFill flip="none" rotWithShape="1">
              <a:gsLst>
                <a:gs pos="70000">
                  <a:schemeClr val="accent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229022" y="1908459"/>
              <a:ext cx="396001" cy="798233"/>
            </a:xfrm>
            <a:prstGeom prst="pent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>
                  <a:latin typeface="Times New Roman"/>
                  <a:cs typeface="Times New Roman"/>
                </a:rPr>
                <a:t>3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9" name="组 88"/>
          <p:cNvGrpSpPr/>
          <p:nvPr/>
        </p:nvGrpSpPr>
        <p:grpSpPr>
          <a:xfrm>
            <a:off x="1286689" y="1981200"/>
            <a:ext cx="336416" cy="418080"/>
            <a:chOff x="692129" y="1891526"/>
            <a:chExt cx="671261" cy="834209"/>
          </a:xfrm>
        </p:grpSpPr>
        <p:sp>
          <p:nvSpPr>
            <p:cNvPr id="137" name="椭圆 134"/>
            <p:cNvSpPr/>
            <p:nvPr/>
          </p:nvSpPr>
          <p:spPr>
            <a:xfrm>
              <a:off x="692129" y="2054474"/>
              <a:ext cx="671261" cy="671261"/>
            </a:xfrm>
            <a:prstGeom prst="pentagon">
              <a:avLst/>
            </a:prstGeom>
            <a:gradFill flip="none" rotWithShape="1">
              <a:gsLst>
                <a:gs pos="70000">
                  <a:srgbClr val="FFE998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E99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758721" y="1891526"/>
              <a:ext cx="553870" cy="798233"/>
            </a:xfrm>
            <a:prstGeom prst="pent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>
                  <a:latin typeface="Times New Roman"/>
                  <a:cs typeface="Times New Roman"/>
                </a:rPr>
                <a:t>1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90" name="组 89"/>
          <p:cNvGrpSpPr/>
          <p:nvPr/>
        </p:nvGrpSpPr>
        <p:grpSpPr>
          <a:xfrm>
            <a:off x="1901466" y="2062864"/>
            <a:ext cx="336416" cy="336416"/>
            <a:chOff x="1918813" y="2054474"/>
            <a:chExt cx="671261" cy="671261"/>
          </a:xfrm>
        </p:grpSpPr>
        <p:sp>
          <p:nvSpPr>
            <p:cNvPr id="135" name="正五边形 134"/>
            <p:cNvSpPr/>
            <p:nvPr/>
          </p:nvSpPr>
          <p:spPr>
            <a:xfrm>
              <a:off x="1918813" y="2054474"/>
              <a:ext cx="671261" cy="671261"/>
            </a:xfrm>
            <a:prstGeom prst="pentagon">
              <a:avLst/>
            </a:prstGeom>
            <a:gradFill flip="none" rotWithShape="1">
              <a:gsLst>
                <a:gs pos="70000">
                  <a:schemeClr val="accent2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0">
                <a:latin typeface="Times New Roman"/>
                <a:cs typeface="Times New Roman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2053137" y="2080782"/>
              <a:ext cx="396001" cy="61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 smtClean="0">
                  <a:latin typeface="Times New Roman"/>
                  <a:cs typeface="Times New Roman"/>
                </a:rPr>
                <a:t>2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91" name="直线箭头连接符 90"/>
          <p:cNvCxnSpPr>
            <a:stCxn id="123" idx="0"/>
            <a:endCxn id="129" idx="2"/>
          </p:cNvCxnSpPr>
          <p:nvPr/>
        </p:nvCxnSpPr>
        <p:spPr>
          <a:xfrm flipV="1">
            <a:off x="4531973" y="2402472"/>
            <a:ext cx="621162" cy="1297779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91"/>
          <p:cNvCxnSpPr>
            <a:stCxn id="117" idx="0"/>
            <a:endCxn id="129" idx="2"/>
          </p:cNvCxnSpPr>
          <p:nvPr/>
        </p:nvCxnSpPr>
        <p:spPr>
          <a:xfrm flipV="1">
            <a:off x="1454897" y="2402472"/>
            <a:ext cx="3698239" cy="1300972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线箭头连接符 92"/>
          <p:cNvCxnSpPr>
            <a:stCxn id="139" idx="4"/>
            <a:endCxn id="113" idx="0"/>
          </p:cNvCxnSpPr>
          <p:nvPr/>
        </p:nvCxnSpPr>
        <p:spPr>
          <a:xfrm>
            <a:off x="2788408" y="2399279"/>
            <a:ext cx="1125596" cy="1304165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/>
          <p:cNvCxnSpPr>
            <a:stCxn id="121" idx="0"/>
            <a:endCxn id="131" idx="2"/>
          </p:cNvCxnSpPr>
          <p:nvPr/>
        </p:nvCxnSpPr>
        <p:spPr>
          <a:xfrm flipV="1">
            <a:off x="2684451" y="2399280"/>
            <a:ext cx="614777" cy="1304164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94"/>
          <p:cNvCxnSpPr>
            <a:stCxn id="121" idx="0"/>
            <a:endCxn id="127" idx="2"/>
          </p:cNvCxnSpPr>
          <p:nvPr/>
        </p:nvCxnSpPr>
        <p:spPr>
          <a:xfrm flipV="1">
            <a:off x="2684451" y="2402472"/>
            <a:ext cx="1847523" cy="1300972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线箭头连接符 95"/>
          <p:cNvCxnSpPr>
            <a:stCxn id="123" idx="0"/>
            <a:endCxn id="133" idx="2"/>
          </p:cNvCxnSpPr>
          <p:nvPr/>
        </p:nvCxnSpPr>
        <p:spPr>
          <a:xfrm flipH="1" flipV="1">
            <a:off x="3914005" y="2399280"/>
            <a:ext cx="617969" cy="1300971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/>
          <p:cNvCxnSpPr>
            <a:stCxn id="125" idx="0"/>
            <a:endCxn id="127" idx="2"/>
          </p:cNvCxnSpPr>
          <p:nvPr/>
        </p:nvCxnSpPr>
        <p:spPr>
          <a:xfrm flipH="1" flipV="1">
            <a:off x="4531973" y="2402472"/>
            <a:ext cx="621162" cy="1297779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97"/>
          <p:cNvCxnSpPr>
            <a:stCxn id="119" idx="0"/>
            <a:endCxn id="131" idx="2"/>
          </p:cNvCxnSpPr>
          <p:nvPr/>
        </p:nvCxnSpPr>
        <p:spPr>
          <a:xfrm flipV="1">
            <a:off x="2069674" y="2399280"/>
            <a:ext cx="1229554" cy="1304164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/>
          <p:cNvCxnSpPr>
            <a:stCxn id="117" idx="0"/>
          </p:cNvCxnSpPr>
          <p:nvPr/>
        </p:nvCxnSpPr>
        <p:spPr>
          <a:xfrm flipV="1">
            <a:off x="1454897" y="2395632"/>
            <a:ext cx="614777" cy="1307812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线箭头连接符 99"/>
          <p:cNvCxnSpPr>
            <a:stCxn id="137" idx="4"/>
            <a:endCxn id="119" idx="0"/>
          </p:cNvCxnSpPr>
          <p:nvPr/>
        </p:nvCxnSpPr>
        <p:spPr>
          <a:xfrm>
            <a:off x="1558855" y="2399279"/>
            <a:ext cx="510819" cy="1304165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线箭头连接符 100"/>
          <p:cNvCxnSpPr>
            <a:stCxn id="113" idx="0"/>
            <a:endCxn id="137" idx="4"/>
          </p:cNvCxnSpPr>
          <p:nvPr/>
        </p:nvCxnSpPr>
        <p:spPr>
          <a:xfrm flipH="1" flipV="1">
            <a:off x="1558855" y="2399279"/>
            <a:ext cx="2355150" cy="1304165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01"/>
          <p:cNvCxnSpPr>
            <a:stCxn id="115" idx="0"/>
            <a:endCxn id="133" idx="2"/>
          </p:cNvCxnSpPr>
          <p:nvPr/>
        </p:nvCxnSpPr>
        <p:spPr>
          <a:xfrm flipV="1">
            <a:off x="3299228" y="2399280"/>
            <a:ext cx="614777" cy="1304164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685800" y="3883223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CN" sz="1400" dirty="0" smtClean="0">
                <a:latin typeface="Times New Roman"/>
                <a:cs typeface="Times New Roman"/>
              </a:rPr>
              <a:t>M</a:t>
            </a:r>
            <a:endParaRPr kumimoji="1" lang="zh-CN" altLang="en-US" sz="1400" dirty="0">
              <a:latin typeface="Times New Roman"/>
              <a:cs typeface="Times New Roman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15692" y="243153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CN" sz="1400" dirty="0">
                <a:latin typeface="Times New Roman"/>
                <a:cs typeface="Times New Roman"/>
              </a:rPr>
              <a:t>F</a:t>
            </a:r>
            <a:endParaRPr kumimoji="1" lang="zh-CN" altLang="en-US" sz="1400" dirty="0">
              <a:latin typeface="Times New Roman"/>
              <a:cs typeface="Times New Roman"/>
            </a:endParaRPr>
          </a:p>
        </p:txBody>
      </p:sp>
      <p:cxnSp>
        <p:nvCxnSpPr>
          <p:cNvPr id="105" name="直线箭头连接符 104"/>
          <p:cNvCxnSpPr>
            <a:stCxn id="137" idx="4"/>
            <a:endCxn id="121" idx="0"/>
          </p:cNvCxnSpPr>
          <p:nvPr/>
        </p:nvCxnSpPr>
        <p:spPr>
          <a:xfrm>
            <a:off x="1558855" y="2399279"/>
            <a:ext cx="1125596" cy="1304165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线箭头连接符 105"/>
          <p:cNvCxnSpPr>
            <a:endCxn id="121" idx="0"/>
          </p:cNvCxnSpPr>
          <p:nvPr/>
        </p:nvCxnSpPr>
        <p:spPr>
          <a:xfrm>
            <a:off x="2069674" y="2395632"/>
            <a:ext cx="614777" cy="1307812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组 106"/>
          <p:cNvGrpSpPr/>
          <p:nvPr/>
        </p:nvGrpSpPr>
        <p:grpSpPr>
          <a:xfrm>
            <a:off x="3745796" y="2062864"/>
            <a:ext cx="336416" cy="336416"/>
            <a:chOff x="5598865" y="2054474"/>
            <a:chExt cx="671261" cy="671261"/>
          </a:xfrm>
        </p:grpSpPr>
        <p:sp>
          <p:nvSpPr>
            <p:cNvPr id="133" name="圆角矩形 132"/>
            <p:cNvSpPr/>
            <p:nvPr/>
          </p:nvSpPr>
          <p:spPr>
            <a:xfrm>
              <a:off x="5598865" y="2054474"/>
              <a:ext cx="671261" cy="671261"/>
            </a:xfrm>
            <a:prstGeom prst="roundRect">
              <a:avLst/>
            </a:prstGeom>
            <a:gradFill flip="none" rotWithShape="1">
              <a:gsLst>
                <a:gs pos="70000">
                  <a:schemeClr val="accent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5722021" y="2097717"/>
              <a:ext cx="396001" cy="61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>
                  <a:latin typeface="Times New Roman"/>
                  <a:cs typeface="Times New Roman"/>
                </a:rPr>
                <a:t>5</a:t>
              </a:r>
              <a:endParaRPr kumimoji="1" lang="en-CA" altLang="zh-CN" sz="1400" dirty="0" smtClean="0">
                <a:latin typeface="Times New Roman"/>
                <a:cs typeface="Times New Roman"/>
              </a:endParaRPr>
            </a:p>
          </p:txBody>
        </p:sp>
      </p:grpSp>
      <p:grpSp>
        <p:nvGrpSpPr>
          <p:cNvPr id="108" name="组 107"/>
          <p:cNvGrpSpPr/>
          <p:nvPr/>
        </p:nvGrpSpPr>
        <p:grpSpPr>
          <a:xfrm>
            <a:off x="3131020" y="2062864"/>
            <a:ext cx="336416" cy="336416"/>
            <a:chOff x="4372181" y="2054474"/>
            <a:chExt cx="671261" cy="671261"/>
          </a:xfrm>
        </p:grpSpPr>
        <p:sp>
          <p:nvSpPr>
            <p:cNvPr id="131" name="圆角矩形 130"/>
            <p:cNvSpPr/>
            <p:nvPr/>
          </p:nvSpPr>
          <p:spPr>
            <a:xfrm>
              <a:off x="4372181" y="2054474"/>
              <a:ext cx="671261" cy="671261"/>
            </a:xfrm>
            <a:prstGeom prst="roundRect">
              <a:avLst/>
            </a:prstGeom>
            <a:gradFill flip="none" rotWithShape="1">
              <a:gsLst>
                <a:gs pos="70000">
                  <a:srgbClr val="FFE998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E99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4501065" y="2097717"/>
              <a:ext cx="474936" cy="61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>
                  <a:latin typeface="Times New Roman"/>
                  <a:cs typeface="Times New Roman"/>
                </a:rPr>
                <a:t>4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09" name="组 108"/>
          <p:cNvGrpSpPr/>
          <p:nvPr/>
        </p:nvGrpSpPr>
        <p:grpSpPr>
          <a:xfrm>
            <a:off x="4981736" y="2059672"/>
            <a:ext cx="342800" cy="342800"/>
            <a:chOff x="8064974" y="2048104"/>
            <a:chExt cx="684000" cy="684000"/>
          </a:xfrm>
        </p:grpSpPr>
        <p:sp>
          <p:nvSpPr>
            <p:cNvPr id="129" name="菱形 128"/>
            <p:cNvSpPr/>
            <p:nvPr/>
          </p:nvSpPr>
          <p:spPr>
            <a:xfrm>
              <a:off x="8064974" y="2048104"/>
              <a:ext cx="684000" cy="684000"/>
            </a:xfrm>
            <a:prstGeom prst="diamond">
              <a:avLst/>
            </a:prstGeom>
            <a:gradFill flip="none" rotWithShape="1">
              <a:gsLst>
                <a:gs pos="70000">
                  <a:schemeClr val="accent2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0">
                <a:latin typeface="Times New Roman"/>
                <a:cs typeface="Times New Roman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8217864" y="2097716"/>
              <a:ext cx="307642" cy="61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 smtClean="0">
                  <a:latin typeface="Times New Roman"/>
                  <a:cs typeface="Times New Roman"/>
                </a:rPr>
                <a:t>7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0" name="组 109"/>
          <p:cNvGrpSpPr/>
          <p:nvPr/>
        </p:nvGrpSpPr>
        <p:grpSpPr>
          <a:xfrm>
            <a:off x="4360573" y="2059672"/>
            <a:ext cx="342800" cy="342800"/>
            <a:chOff x="6825549" y="2048104"/>
            <a:chExt cx="684000" cy="684000"/>
          </a:xfrm>
        </p:grpSpPr>
        <p:sp>
          <p:nvSpPr>
            <p:cNvPr id="127" name="菱形 126"/>
            <p:cNvSpPr/>
            <p:nvPr/>
          </p:nvSpPr>
          <p:spPr>
            <a:xfrm>
              <a:off x="6825549" y="2048104"/>
              <a:ext cx="684000" cy="684000"/>
            </a:xfrm>
            <a:prstGeom prst="diamond">
              <a:avLst/>
            </a:prstGeom>
            <a:gradFill flip="none" rotWithShape="1">
              <a:gsLst>
                <a:gs pos="70000">
                  <a:srgbClr val="FFE998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E99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6978439" y="2097716"/>
              <a:ext cx="307640" cy="61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>
                  <a:latin typeface="Times New Roman"/>
                  <a:cs typeface="Times New Roman"/>
                </a:rPr>
                <a:t>6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1" name="组 110"/>
          <p:cNvGrpSpPr/>
          <p:nvPr/>
        </p:nvGrpSpPr>
        <p:grpSpPr>
          <a:xfrm>
            <a:off x="1286689" y="3647238"/>
            <a:ext cx="4190247" cy="408536"/>
            <a:chOff x="692129" y="5215825"/>
            <a:chExt cx="8360934" cy="815165"/>
          </a:xfrm>
        </p:grpSpPr>
        <p:sp>
          <p:nvSpPr>
            <p:cNvPr id="113" name="圆角矩形 112"/>
            <p:cNvSpPr/>
            <p:nvPr/>
          </p:nvSpPr>
          <p:spPr>
            <a:xfrm>
              <a:off x="5598865" y="5327974"/>
              <a:ext cx="671261" cy="671261"/>
            </a:xfrm>
            <a:prstGeom prst="roundRect">
              <a:avLst/>
            </a:prstGeom>
            <a:gradFill flip="none" rotWithShape="1">
              <a:gsLst>
                <a:gs pos="70000">
                  <a:schemeClr val="accent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5620419" y="5371215"/>
              <a:ext cx="847890" cy="61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 smtClean="0">
                  <a:latin typeface="Times New Roman"/>
                  <a:cs typeface="Times New Roman"/>
                </a:rPr>
                <a:t>12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4372181" y="5327974"/>
              <a:ext cx="671261" cy="671261"/>
            </a:xfrm>
            <a:prstGeom prst="roundRect">
              <a:avLst/>
            </a:prstGeom>
            <a:gradFill flip="none" rotWithShape="1">
              <a:gsLst>
                <a:gs pos="70000">
                  <a:schemeClr val="accent2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0">
                <a:latin typeface="Times New Roman"/>
                <a:cs typeface="Times New Roman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410667" y="5371215"/>
              <a:ext cx="841286" cy="61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 smtClean="0">
                  <a:latin typeface="Times New Roman"/>
                  <a:cs typeface="Times New Roman"/>
                </a:rPr>
                <a:t>11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17" name="椭圆 139"/>
            <p:cNvSpPr/>
            <p:nvPr/>
          </p:nvSpPr>
          <p:spPr>
            <a:xfrm>
              <a:off x="692129" y="5327974"/>
              <a:ext cx="671261" cy="671261"/>
            </a:xfrm>
            <a:prstGeom prst="pentagon">
              <a:avLst/>
            </a:prstGeom>
            <a:gradFill flip="none" rotWithShape="1">
              <a:gsLst>
                <a:gs pos="70000">
                  <a:srgbClr val="FFE998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E99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758721" y="5232757"/>
              <a:ext cx="396002" cy="798233"/>
            </a:xfrm>
            <a:prstGeom prst="pent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 smtClean="0">
                  <a:latin typeface="Times New Roman"/>
                  <a:cs typeface="Times New Roman"/>
                </a:rPr>
                <a:t>8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19" name="椭圆 143"/>
            <p:cNvSpPr/>
            <p:nvPr/>
          </p:nvSpPr>
          <p:spPr>
            <a:xfrm>
              <a:off x="1918813" y="5327974"/>
              <a:ext cx="671261" cy="671261"/>
            </a:xfrm>
            <a:prstGeom prst="pentagon">
              <a:avLst/>
            </a:prstGeom>
            <a:gradFill flip="none" rotWithShape="1">
              <a:gsLst>
                <a:gs pos="70000">
                  <a:schemeClr val="accent2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00">
                <a:latin typeface="Times New Roman"/>
                <a:cs typeface="Times New Roman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2032559" y="5232757"/>
              <a:ext cx="282258" cy="798233"/>
            </a:xfrm>
            <a:prstGeom prst="pent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Times New Roman"/>
                  <a:cs typeface="Times New Roman"/>
                </a:rPr>
                <a:t>9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21" name="椭圆 148"/>
            <p:cNvSpPr/>
            <p:nvPr/>
          </p:nvSpPr>
          <p:spPr>
            <a:xfrm>
              <a:off x="3145497" y="5327974"/>
              <a:ext cx="671261" cy="671261"/>
            </a:xfrm>
            <a:prstGeom prst="pentagon">
              <a:avLst/>
            </a:prstGeom>
            <a:gradFill flip="none" rotWithShape="1">
              <a:gsLst>
                <a:gs pos="70000">
                  <a:schemeClr val="accent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2941161" y="5215825"/>
              <a:ext cx="1177026" cy="798233"/>
            </a:xfrm>
            <a:prstGeom prst="pent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CA" altLang="zh-CN" sz="1400" dirty="0" smtClean="0">
                  <a:latin typeface="Times New Roman"/>
                  <a:cs typeface="Times New Roman"/>
                </a:rPr>
                <a:t>10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23" name="菱形 122"/>
            <p:cNvSpPr/>
            <p:nvPr/>
          </p:nvSpPr>
          <p:spPr>
            <a:xfrm>
              <a:off x="6825549" y="5321604"/>
              <a:ext cx="684000" cy="684000"/>
            </a:xfrm>
            <a:prstGeom prst="diamond">
              <a:avLst/>
            </a:prstGeom>
            <a:gradFill flip="none" rotWithShape="1">
              <a:gsLst>
                <a:gs pos="70000">
                  <a:srgbClr val="FFE998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E99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6859905" y="5371216"/>
              <a:ext cx="976801" cy="61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zh-CN" sz="1400" dirty="0" smtClean="0">
                  <a:latin typeface="Times New Roman"/>
                  <a:cs typeface="Times New Roman"/>
                </a:rPr>
                <a:t>1</a:t>
              </a:r>
              <a:r>
                <a:rPr kumimoji="1" lang="en-US" altLang="zh-CN" sz="1400" dirty="0">
                  <a:latin typeface="Times New Roman"/>
                  <a:cs typeface="Times New Roman"/>
                </a:rPr>
                <a:t>3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25" name="菱形 124"/>
            <p:cNvSpPr/>
            <p:nvPr/>
          </p:nvSpPr>
          <p:spPr>
            <a:xfrm>
              <a:off x="8064974" y="5321604"/>
              <a:ext cx="684000" cy="684000"/>
            </a:xfrm>
            <a:prstGeom prst="diamond">
              <a:avLst/>
            </a:prstGeom>
            <a:gradFill flip="none" rotWithShape="1">
              <a:gsLst>
                <a:gs pos="70000">
                  <a:schemeClr val="accent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8099334" y="5371216"/>
              <a:ext cx="953729" cy="614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zh-CN" sz="1400" dirty="0" smtClean="0">
                  <a:latin typeface="Times New Roman"/>
                  <a:cs typeface="Times New Roman"/>
                </a:rPr>
                <a:t>1</a:t>
              </a:r>
              <a:r>
                <a:rPr kumimoji="1" lang="en-US" altLang="zh-CN" sz="1400" dirty="0" smtClean="0">
                  <a:latin typeface="Times New Roman"/>
                  <a:cs typeface="Times New Roman"/>
                </a:rPr>
                <a:t>4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12" name="直线箭头连接符 111"/>
          <p:cNvCxnSpPr>
            <a:stCxn id="133" idx="1"/>
            <a:endCxn id="131" idx="3"/>
          </p:cNvCxnSpPr>
          <p:nvPr/>
        </p:nvCxnSpPr>
        <p:spPr>
          <a:xfrm flipH="1">
            <a:off x="3467435" y="2231072"/>
            <a:ext cx="278361" cy="0"/>
          </a:xfrm>
          <a:prstGeom prst="straightConnector1">
            <a:avLst/>
          </a:prstGeom>
          <a:ln w="19050" cmpd="sng">
            <a:solidFill>
              <a:schemeClr val="accent2"/>
            </a:solidFill>
            <a:prstDash val="dash"/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463083" y="2393828"/>
            <a:ext cx="3698239" cy="1307812"/>
            <a:chOff x="-504173" y="2704346"/>
            <a:chExt cx="3698239" cy="1307812"/>
          </a:xfrm>
        </p:grpSpPr>
        <p:cxnSp>
          <p:nvCxnSpPr>
            <p:cNvPr id="167" name="直线箭头连接符 90"/>
            <p:cNvCxnSpPr/>
            <p:nvPr/>
          </p:nvCxnSpPr>
          <p:spPr>
            <a:xfrm flipV="1">
              <a:off x="2572903" y="2711186"/>
              <a:ext cx="621162" cy="1297779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线箭头连接符 91"/>
            <p:cNvCxnSpPr/>
            <p:nvPr/>
          </p:nvCxnSpPr>
          <p:spPr>
            <a:xfrm flipV="1">
              <a:off x="-504173" y="2711186"/>
              <a:ext cx="3698239" cy="1300972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线箭头连接符 92"/>
            <p:cNvCxnSpPr/>
            <p:nvPr/>
          </p:nvCxnSpPr>
          <p:spPr>
            <a:xfrm>
              <a:off x="829338" y="2707993"/>
              <a:ext cx="1125596" cy="1304165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线箭头连接符 93"/>
            <p:cNvCxnSpPr/>
            <p:nvPr/>
          </p:nvCxnSpPr>
          <p:spPr>
            <a:xfrm flipV="1">
              <a:off x="725381" y="2707994"/>
              <a:ext cx="614777" cy="1304164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线箭头连接符 94"/>
            <p:cNvCxnSpPr/>
            <p:nvPr/>
          </p:nvCxnSpPr>
          <p:spPr>
            <a:xfrm flipV="1">
              <a:off x="725381" y="2711186"/>
              <a:ext cx="1847523" cy="1300972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线箭头连接符 95"/>
            <p:cNvCxnSpPr/>
            <p:nvPr/>
          </p:nvCxnSpPr>
          <p:spPr>
            <a:xfrm flipH="1" flipV="1">
              <a:off x="1954935" y="2707994"/>
              <a:ext cx="617969" cy="1300971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线箭头连接符 96"/>
            <p:cNvCxnSpPr/>
            <p:nvPr/>
          </p:nvCxnSpPr>
          <p:spPr>
            <a:xfrm flipH="1" flipV="1">
              <a:off x="2572903" y="2711186"/>
              <a:ext cx="621162" cy="1297779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线箭头连接符 97"/>
            <p:cNvCxnSpPr/>
            <p:nvPr/>
          </p:nvCxnSpPr>
          <p:spPr>
            <a:xfrm flipV="1">
              <a:off x="110604" y="2707994"/>
              <a:ext cx="1229554" cy="1304164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线箭头连接符 98"/>
            <p:cNvCxnSpPr/>
            <p:nvPr/>
          </p:nvCxnSpPr>
          <p:spPr>
            <a:xfrm flipV="1">
              <a:off x="-504173" y="2704346"/>
              <a:ext cx="614777" cy="1307812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线箭头连接符 99"/>
            <p:cNvCxnSpPr/>
            <p:nvPr/>
          </p:nvCxnSpPr>
          <p:spPr>
            <a:xfrm>
              <a:off x="-400215" y="2707993"/>
              <a:ext cx="510819" cy="1304165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线箭头连接符 100"/>
            <p:cNvCxnSpPr/>
            <p:nvPr/>
          </p:nvCxnSpPr>
          <p:spPr>
            <a:xfrm flipH="1" flipV="1">
              <a:off x="-400215" y="2707993"/>
              <a:ext cx="2355150" cy="1304165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线箭头连接符 101"/>
            <p:cNvCxnSpPr/>
            <p:nvPr/>
          </p:nvCxnSpPr>
          <p:spPr>
            <a:xfrm flipV="1">
              <a:off x="1340158" y="2707994"/>
              <a:ext cx="614777" cy="1304164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线箭头连接符 104"/>
            <p:cNvCxnSpPr/>
            <p:nvPr/>
          </p:nvCxnSpPr>
          <p:spPr>
            <a:xfrm>
              <a:off x="-400215" y="2707993"/>
              <a:ext cx="1125596" cy="1304165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线箭头连接符 105"/>
            <p:cNvCxnSpPr/>
            <p:nvPr/>
          </p:nvCxnSpPr>
          <p:spPr>
            <a:xfrm>
              <a:off x="110604" y="2704346"/>
              <a:ext cx="614777" cy="1307812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内容占位符 2"/>
          <p:cNvSpPr txBox="1">
            <a:spLocks/>
          </p:cNvSpPr>
          <p:nvPr/>
        </p:nvSpPr>
        <p:spPr>
          <a:xfrm>
            <a:off x="1371599" y="4768001"/>
            <a:ext cx="1085825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conf =</a:t>
            </a:r>
            <a:endParaRPr kumimoji="1" lang="fr-FR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/>
          </a:p>
        </p:txBody>
      </p:sp>
      <p:sp>
        <p:nvSpPr>
          <p:cNvPr id="182" name="内容占位符 2"/>
          <p:cNvSpPr txBox="1">
            <a:spLocks/>
          </p:cNvSpPr>
          <p:nvPr/>
        </p:nvSpPr>
        <p:spPr>
          <a:xfrm>
            <a:off x="3048000" y="4768001"/>
            <a:ext cx="32411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supp = 7/15</a:t>
            </a:r>
          </a:p>
          <a:p>
            <a:endParaRPr kumimoji="1" lang="fr-FR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/>
          </a:p>
        </p:txBody>
      </p:sp>
      <p:sp>
        <p:nvSpPr>
          <p:cNvPr id="183" name="内容占位符 2"/>
          <p:cNvSpPr txBox="1">
            <a:spLocks/>
          </p:cNvSpPr>
          <p:nvPr/>
        </p:nvSpPr>
        <p:spPr>
          <a:xfrm>
            <a:off x="2321462" y="4768001"/>
            <a:ext cx="8027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  /14; </a:t>
            </a:r>
            <a:endParaRPr kumimoji="1" lang="fr-FR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/>
          </a:p>
        </p:txBody>
      </p:sp>
      <p:sp>
        <p:nvSpPr>
          <p:cNvPr id="184" name="内容占位符 2"/>
          <p:cNvSpPr txBox="1">
            <a:spLocks/>
          </p:cNvSpPr>
          <p:nvPr/>
        </p:nvSpPr>
        <p:spPr>
          <a:xfrm>
            <a:off x="2233779" y="4768001"/>
            <a:ext cx="433221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de-DE" altLang="zh-CN" dirty="0" smtClean="0">
                <a:solidFill>
                  <a:srgbClr val="FFC000"/>
                </a:solidFill>
                <a:latin typeface="Arial"/>
                <a:cs typeface="Arial"/>
              </a:rPr>
              <a:t>7</a:t>
            </a:r>
            <a:r>
              <a:rPr kumimoji="1" lang="de-DE" altLang="zh-CN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kumimoji="1" lang="fr-FR" altLang="zh-CN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de-DE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zh-CN" altLang="en-US" dirty="0"/>
          </a:p>
        </p:txBody>
      </p:sp>
      <p:grpSp>
        <p:nvGrpSpPr>
          <p:cNvPr id="185" name="Group 184"/>
          <p:cNvGrpSpPr/>
          <p:nvPr/>
        </p:nvGrpSpPr>
        <p:grpSpPr>
          <a:xfrm>
            <a:off x="1538233" y="2389736"/>
            <a:ext cx="3594280" cy="1304165"/>
            <a:chOff x="-400215" y="2707993"/>
            <a:chExt cx="3594280" cy="1304165"/>
          </a:xfrm>
        </p:grpSpPr>
        <p:cxnSp>
          <p:nvCxnSpPr>
            <p:cNvPr id="189" name="直线箭头连接符 93"/>
            <p:cNvCxnSpPr/>
            <p:nvPr/>
          </p:nvCxnSpPr>
          <p:spPr>
            <a:xfrm flipV="1">
              <a:off x="725381" y="2707994"/>
              <a:ext cx="614777" cy="1304164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线箭头连接符 94"/>
            <p:cNvCxnSpPr/>
            <p:nvPr/>
          </p:nvCxnSpPr>
          <p:spPr>
            <a:xfrm flipV="1">
              <a:off x="725381" y="2711186"/>
              <a:ext cx="1847523" cy="1300972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线箭头连接符 96"/>
            <p:cNvCxnSpPr/>
            <p:nvPr/>
          </p:nvCxnSpPr>
          <p:spPr>
            <a:xfrm flipH="1" flipV="1">
              <a:off x="2572903" y="2711186"/>
              <a:ext cx="621162" cy="1297779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线箭头连接符 97"/>
            <p:cNvCxnSpPr/>
            <p:nvPr/>
          </p:nvCxnSpPr>
          <p:spPr>
            <a:xfrm flipV="1">
              <a:off x="110604" y="2707994"/>
              <a:ext cx="1229554" cy="1304164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线箭头连接符 99"/>
            <p:cNvCxnSpPr/>
            <p:nvPr/>
          </p:nvCxnSpPr>
          <p:spPr>
            <a:xfrm>
              <a:off x="-400215" y="2707993"/>
              <a:ext cx="510819" cy="1304165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线箭头连接符 100"/>
            <p:cNvCxnSpPr/>
            <p:nvPr/>
          </p:nvCxnSpPr>
          <p:spPr>
            <a:xfrm flipH="1" flipV="1">
              <a:off x="-400215" y="2707993"/>
              <a:ext cx="2355150" cy="1304165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线箭头连接符 104"/>
            <p:cNvCxnSpPr/>
            <p:nvPr/>
          </p:nvCxnSpPr>
          <p:spPr>
            <a:xfrm>
              <a:off x="-400215" y="2707993"/>
              <a:ext cx="1125596" cy="1304165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8" name="Picture 324" descr="C:\Users\hongweil\MyFolder\Dropbox\MtoM\Attending conferences\ICDE2016\Presentation\material\fema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8" y="1921115"/>
            <a:ext cx="568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9" name="Picture 325" descr="C:\Users\hongweil\MyFolder\Dropbox\MtoM\Attending conferences\ICDE2016\Presentation\material\ma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8" y="3405653"/>
            <a:ext cx="566928" cy="5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1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 build="p"/>
      <p:bldP spid="181" grpId="0"/>
      <p:bldP spid="182" grpId="0"/>
      <p:bldP spid="183" grpId="0"/>
      <p:bldP spid="1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err="1" smtClean="0"/>
              <a:t>Homophily</a:t>
            </a:r>
            <a:r>
              <a:rPr kumimoji="1" lang="en-CA" altLang="zh-CN" dirty="0" smtClean="0"/>
              <a:t> in Social Network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5400"/>
            <a:ext cx="9296400" cy="5181600"/>
          </a:xfrm>
        </p:spPr>
        <p:txBody>
          <a:bodyPr>
            <a:noAutofit/>
          </a:bodyPr>
          <a:lstStyle/>
          <a:p>
            <a:r>
              <a:rPr kumimoji="1" lang="en-CA" altLang="zh-CN" dirty="0" err="1" smtClean="0"/>
              <a:t>Homophily</a:t>
            </a:r>
            <a:r>
              <a:rPr kumimoji="1" lang="en-CA" altLang="zh-CN" dirty="0" smtClean="0"/>
              <a:t> principle: love of </a:t>
            </a:r>
            <a:r>
              <a:rPr kumimoji="1" lang="en-CA" altLang="zh-CN" dirty="0"/>
              <a:t>the </a:t>
            </a:r>
            <a:r>
              <a:rPr kumimoji="1" lang="en-CA" altLang="zh-CN" dirty="0" smtClean="0"/>
              <a:t>same</a:t>
            </a:r>
          </a:p>
          <a:p>
            <a:r>
              <a:rPr kumimoji="1" lang="en-CA" altLang="zh-CN" dirty="0" err="1" smtClean="0"/>
              <a:t>Homophily</a:t>
            </a:r>
            <a:r>
              <a:rPr kumimoji="1" lang="en-CA" altLang="zh-CN" dirty="0" smtClean="0"/>
              <a:t> effect is </a:t>
            </a:r>
            <a:r>
              <a:rPr kumimoji="1" lang="en-CA" altLang="zh-CN" dirty="0" smtClean="0">
                <a:solidFill>
                  <a:srgbClr val="A91313"/>
                </a:solidFill>
              </a:rPr>
              <a:t>well</a:t>
            </a:r>
            <a:r>
              <a:rPr kumimoji="1" lang="en-US" altLang="zh-CN" dirty="0">
                <a:solidFill>
                  <a:srgbClr val="A91313"/>
                </a:solidFill>
              </a:rPr>
              <a:t>-</a:t>
            </a:r>
            <a:r>
              <a:rPr kumimoji="1" lang="en-US" altLang="zh-CN" dirty="0" smtClean="0">
                <a:solidFill>
                  <a:srgbClr val="A91313"/>
                </a:solidFill>
              </a:rPr>
              <a:t>known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US" altLang="zh-CN" dirty="0" smtClean="0"/>
              <a:t>and is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often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“</a:t>
            </a:r>
            <a:r>
              <a:rPr kumimoji="1" lang="en-CA" altLang="zh-CN" dirty="0" smtClean="0">
                <a:solidFill>
                  <a:srgbClr val="A91313"/>
                </a:solidFill>
              </a:rPr>
              <a:t>dominant</a:t>
            </a:r>
            <a:r>
              <a:rPr kumimoji="1" lang="en-CA" altLang="zh-CN" dirty="0" smtClean="0"/>
              <a:t>”</a:t>
            </a:r>
            <a:r>
              <a:rPr kumimoji="1" lang="zh-CN" altLang="en-US" dirty="0" smtClean="0"/>
              <a:t> </a:t>
            </a:r>
            <a:endParaRPr kumimoji="1" lang="en-CA" altLang="zh-CN" dirty="0" smtClean="0"/>
          </a:p>
          <a:p>
            <a:pPr lvl="1"/>
            <a:r>
              <a:rPr kumimoji="1" lang="hr-HR" altLang="zh-CN" dirty="0" smtClean="0">
                <a:latin typeface="Arial"/>
                <a:cs typeface="Arial"/>
              </a:rPr>
              <a:t>R</a:t>
            </a:r>
            <a:r>
              <a:rPr kumimoji="1" lang="hr-HR" altLang="zh-CN" baseline="-25000" dirty="0" smtClean="0">
                <a:latin typeface="Arial"/>
                <a:cs typeface="Arial"/>
              </a:rPr>
              <a:t>3</a:t>
            </a:r>
            <a:r>
              <a:rPr kumimoji="1" lang="hr-HR" altLang="zh-CN" dirty="0" smtClean="0">
                <a:latin typeface="Arial"/>
                <a:cs typeface="Arial"/>
              </a:rPr>
              <a:t> </a:t>
            </a:r>
            <a:r>
              <a:rPr kumimoji="1" lang="hr-HR" altLang="zh-CN" dirty="0">
                <a:latin typeface="Arial"/>
                <a:cs typeface="Arial"/>
              </a:rPr>
              <a:t>: (Sex: F, </a:t>
            </a:r>
            <a:r>
              <a:rPr kumimoji="1" lang="en-US" altLang="zh-CN" dirty="0" smtClean="0">
                <a:latin typeface="Arial"/>
                <a:cs typeface="Arial"/>
              </a:rPr>
              <a:t>Location</a:t>
            </a:r>
            <a:r>
              <a:rPr kumimoji="1" lang="hr-HR" altLang="zh-CN" dirty="0" smtClean="0">
                <a:latin typeface="Arial"/>
                <a:cs typeface="Arial"/>
              </a:rPr>
              <a:t>: </a:t>
            </a:r>
            <a:r>
              <a:rPr kumimoji="1" lang="en-US" altLang="zh-CN" dirty="0" smtClean="0">
                <a:latin typeface="Arial"/>
                <a:cs typeface="Arial"/>
              </a:rPr>
              <a:t>US</a:t>
            </a:r>
            <a:r>
              <a:rPr kumimoji="1" lang="hr-HR" altLang="zh-CN" dirty="0" smtClean="0">
                <a:latin typeface="Arial"/>
                <a:cs typeface="Arial"/>
              </a:rPr>
              <a:t>)         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kumimoji="1" lang="en-CA" altLang="zh-CN" dirty="0">
                <a:solidFill>
                  <a:srgbClr val="000000"/>
                </a:solidFill>
                <a:latin typeface="Arial"/>
                <a:cs typeface="Arial"/>
              </a:rPr>
              <a:t>Sex: M, 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Location: US) </a:t>
            </a:r>
            <a:b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CA" altLang="zh-CN" dirty="0">
                <a:solidFill>
                  <a:srgbClr val="000000"/>
                </a:solidFill>
                <a:latin typeface="Arial"/>
                <a:cs typeface="Arial"/>
              </a:rPr>
              <a:t>	 </a:t>
            </a:r>
            <a:r>
              <a:rPr kumimoji="1" lang="en-CA" altLang="zh-CN" dirty="0" smtClean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conf </a:t>
            </a:r>
            <a:r>
              <a:rPr kumimoji="1" lang="de-DE" altLang="zh-CN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4/6; </a:t>
            </a:r>
            <a:r>
              <a:rPr kumimoji="1" lang="de-DE" altLang="zh-CN" dirty="0">
                <a:solidFill>
                  <a:srgbClr val="000000"/>
                </a:solidFill>
                <a:latin typeface="Arial"/>
                <a:cs typeface="Arial"/>
              </a:rPr>
              <a:t>supp = </a:t>
            </a:r>
            <a:r>
              <a:rPr kumimoji="1" lang="de-DE" altLang="zh-CN" dirty="0" smtClean="0">
                <a:solidFill>
                  <a:srgbClr val="000000"/>
                </a:solidFill>
                <a:latin typeface="Arial"/>
                <a:cs typeface="Arial"/>
              </a:rPr>
              <a:t>4/15</a:t>
            </a:r>
          </a:p>
          <a:p>
            <a:r>
              <a:rPr kumimoji="1" lang="en-CA" altLang="zh-CN" dirty="0" err="1" smtClean="0"/>
              <a:t>Homophily</a:t>
            </a:r>
            <a:r>
              <a:rPr kumimoji="1" lang="en-CA" altLang="zh-CN" dirty="0" smtClean="0"/>
              <a:t> captures “primary” bond</a:t>
            </a:r>
          </a:p>
          <a:p>
            <a:r>
              <a:rPr kumimoji="1" lang="en-CA" altLang="zh-CN" dirty="0" smtClean="0"/>
              <a:t>Literature </a:t>
            </a:r>
            <a:r>
              <a:rPr kumimoji="1" lang="en-CA" altLang="zh-CN" dirty="0"/>
              <a:t>largely focuses on applications based on </a:t>
            </a:r>
            <a:r>
              <a:rPr kumimoji="1" lang="en-CA" altLang="zh-CN" dirty="0" err="1"/>
              <a:t>homophily</a:t>
            </a:r>
            <a:endParaRPr kumimoji="1" lang="en-CA" altLang="zh-CN" dirty="0"/>
          </a:p>
          <a:p>
            <a:pPr lvl="1"/>
            <a:r>
              <a:rPr kumimoji="1" lang="en-CA" altLang="zh-CN" dirty="0"/>
              <a:t>e.g.: community detection, link prediction, friend/product recommendation</a:t>
            </a:r>
          </a:p>
          <a:p>
            <a:pPr lvl="1"/>
            <a:endParaRPr kumimoji="1" lang="de-DE" altLang="zh-CN" baseline="-25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ICDE2016 Helsinki, Finland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20" name="直线箭头连接符 19"/>
          <p:cNvCxnSpPr/>
          <p:nvPr/>
        </p:nvCxnSpPr>
        <p:spPr>
          <a:xfrm>
            <a:off x="3962400" y="2895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5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53000" y="3886200"/>
            <a:ext cx="419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 of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homophily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effect is 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4/15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hr-HR" altLang="zh-CN" sz="1400" dirty="0">
                <a:latin typeface="Aril"/>
                <a:cs typeface="Aril"/>
              </a:rPr>
              <a:t>(Sex: F, </a:t>
            </a:r>
            <a:r>
              <a:rPr kumimoji="1" lang="en-US" altLang="zh-CN" sz="1400" dirty="0" smtClean="0">
                <a:solidFill>
                  <a:srgbClr val="C00000"/>
                </a:solidFill>
                <a:latin typeface="Aril"/>
                <a:cs typeface="Aril"/>
              </a:rPr>
              <a:t>Location</a:t>
            </a:r>
            <a:r>
              <a:rPr kumimoji="1" lang="hr-HR" altLang="zh-CN" sz="1400" dirty="0" smtClean="0">
                <a:solidFill>
                  <a:srgbClr val="C00000"/>
                </a:solidFill>
                <a:latin typeface="Aril"/>
                <a:cs typeface="Aril"/>
              </a:rPr>
              <a:t>: </a:t>
            </a:r>
            <a:r>
              <a:rPr kumimoji="1" lang="en-US" altLang="zh-CN" sz="1400" dirty="0">
                <a:solidFill>
                  <a:srgbClr val="C00000"/>
                </a:solidFill>
                <a:latin typeface="Aril"/>
                <a:cs typeface="Aril"/>
              </a:rPr>
              <a:t>US</a:t>
            </a:r>
            <a:r>
              <a:rPr kumimoji="1" lang="hr-HR" altLang="zh-CN" sz="1400" dirty="0">
                <a:latin typeface="Aril"/>
                <a:cs typeface="Aril"/>
              </a:rPr>
              <a:t>)     </a:t>
            </a:r>
            <a:r>
              <a:rPr kumimoji="1" lang="en-US" altLang="zh-CN" sz="1400" dirty="0">
                <a:latin typeface="Aril"/>
                <a:cs typeface="Aril"/>
              </a:rPr>
              <a:t> </a:t>
            </a:r>
            <a:r>
              <a:rPr kumimoji="1" lang="en-CA" altLang="zh-CN" sz="1400" dirty="0">
                <a:latin typeface="Aril"/>
                <a:cs typeface="Aril"/>
              </a:rPr>
              <a:t>(Sex: M, </a:t>
            </a:r>
            <a:r>
              <a:rPr kumimoji="1" lang="en-CA" altLang="zh-CN" sz="1400" dirty="0" smtClean="0">
                <a:solidFill>
                  <a:srgbClr val="C00000"/>
                </a:solidFill>
                <a:latin typeface="Aril"/>
                <a:cs typeface="Aril"/>
              </a:rPr>
              <a:t>Location: </a:t>
            </a:r>
            <a:r>
              <a:rPr kumimoji="1" lang="en-CA" altLang="zh-CN" sz="1400" dirty="0">
                <a:solidFill>
                  <a:srgbClr val="C00000"/>
                </a:solidFill>
                <a:latin typeface="Aril"/>
                <a:cs typeface="Aril"/>
              </a:rPr>
              <a:t>US</a:t>
            </a:r>
            <a:r>
              <a:rPr kumimoji="1" lang="en-CA" altLang="zh-CN" sz="1400" dirty="0" smtClean="0">
                <a:latin typeface="Aril"/>
                <a:cs typeface="Aril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b="1" dirty="0" smtClean="0"/>
              <a:t>Beyond</a:t>
            </a:r>
            <a:r>
              <a:rPr kumimoji="1" lang="en-CA" altLang="zh-CN" dirty="0" smtClean="0"/>
              <a:t> </a:t>
            </a:r>
            <a:r>
              <a:rPr kumimoji="1" lang="en-CA" altLang="zh-CN" dirty="0" err="1" smtClean="0"/>
              <a:t>Homophily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745" y="1066801"/>
            <a:ext cx="8846435" cy="243839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Unearth the treasures beyond </a:t>
            </a:r>
            <a:r>
              <a:rPr lang="en-US" altLang="zh-CN" dirty="0" err="1" smtClean="0"/>
              <a:t>homophily</a:t>
            </a:r>
            <a:r>
              <a:rPr lang="en-US" altLang="zh-CN" dirty="0"/>
              <a:t>?</a:t>
            </a:r>
            <a:endParaRPr lang="en-US" altLang="zh-CN" dirty="0" smtClean="0"/>
          </a:p>
          <a:p>
            <a:pPr lvl="1"/>
            <a:r>
              <a:rPr kumimoji="1" lang="en-US" altLang="zh-CN" dirty="0" smtClean="0">
                <a:latin typeface="Aril"/>
                <a:cs typeface="Aril"/>
              </a:rPr>
              <a:t>Assume </a:t>
            </a:r>
            <a:r>
              <a:rPr kumimoji="1" lang="en-US" altLang="zh-CN" smtClean="0">
                <a:latin typeface="Aril"/>
                <a:cs typeface="Aril"/>
              </a:rPr>
              <a:t>“Location” </a:t>
            </a:r>
            <a:r>
              <a:rPr kumimoji="1" lang="en-US" altLang="zh-CN" dirty="0" smtClean="0">
                <a:latin typeface="Aril"/>
                <a:cs typeface="Aril"/>
              </a:rPr>
              <a:t>is </a:t>
            </a:r>
            <a:r>
              <a:rPr kumimoji="1" lang="en-US" altLang="zh-CN" dirty="0" err="1" smtClean="0">
                <a:latin typeface="Aril"/>
                <a:cs typeface="Aril"/>
              </a:rPr>
              <a:t>homophilic</a:t>
            </a:r>
            <a:r>
              <a:rPr kumimoji="1" lang="en-US" altLang="zh-CN" dirty="0" smtClean="0">
                <a:latin typeface="Aril"/>
                <a:cs typeface="Aril"/>
              </a:rPr>
              <a:t> in a dating network</a:t>
            </a:r>
            <a:br>
              <a:rPr kumimoji="1" lang="en-US" altLang="zh-CN" dirty="0" smtClean="0">
                <a:latin typeface="Aril"/>
                <a:cs typeface="Aril"/>
              </a:rPr>
            </a:br>
            <a:r>
              <a:rPr kumimoji="1" lang="hr-HR" altLang="zh-CN" dirty="0" smtClean="0">
                <a:latin typeface="Aril"/>
                <a:cs typeface="Aril"/>
              </a:rPr>
              <a:t>R</a:t>
            </a:r>
            <a:r>
              <a:rPr kumimoji="1" lang="en-US" altLang="zh-CN" baseline="-25000" dirty="0" smtClean="0">
                <a:latin typeface="Aril"/>
                <a:cs typeface="Aril"/>
              </a:rPr>
              <a:t>4</a:t>
            </a:r>
            <a:r>
              <a:rPr kumimoji="1" lang="hr-HR" altLang="zh-CN" dirty="0" smtClean="0">
                <a:latin typeface="Aril"/>
                <a:cs typeface="Aril"/>
              </a:rPr>
              <a:t>: (Sex: F, </a:t>
            </a:r>
            <a:r>
              <a:rPr kumimoji="1" lang="en-US" altLang="zh-CN" dirty="0" smtClean="0">
                <a:latin typeface="Aril"/>
                <a:cs typeface="Aril"/>
              </a:rPr>
              <a:t>Location</a:t>
            </a:r>
            <a:r>
              <a:rPr kumimoji="1" lang="hr-HR" altLang="zh-CN" dirty="0" smtClean="0">
                <a:latin typeface="Aril"/>
                <a:cs typeface="Aril"/>
              </a:rPr>
              <a:t>: </a:t>
            </a:r>
            <a:r>
              <a:rPr kumimoji="1" lang="en-US" altLang="zh-CN" dirty="0" smtClean="0">
                <a:latin typeface="Aril"/>
                <a:cs typeface="Aril"/>
              </a:rPr>
              <a:t>US</a:t>
            </a:r>
            <a:r>
              <a:rPr kumimoji="1" lang="hr-HR" altLang="zh-CN" dirty="0" smtClean="0">
                <a:latin typeface="Aril"/>
                <a:cs typeface="Aril"/>
              </a:rPr>
              <a:t>)        </a:t>
            </a:r>
            <a:r>
              <a:rPr kumimoji="1" lang="en-CA" altLang="zh-CN" dirty="0" smtClean="0">
                <a:latin typeface="Aril"/>
                <a:cs typeface="Aril"/>
              </a:rPr>
              <a:t>(Sex: M, Location: Canada)</a:t>
            </a:r>
            <a:br>
              <a:rPr kumimoji="1" lang="en-CA" altLang="zh-CN" dirty="0" smtClean="0">
                <a:latin typeface="Aril"/>
                <a:cs typeface="Aril"/>
              </a:rPr>
            </a:br>
            <a:endParaRPr kumimoji="1" lang="hr-HR" altLang="zh-CN" dirty="0">
              <a:latin typeface="Aril"/>
              <a:cs typeface="Aril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21" name="直线箭头连接符 20"/>
          <p:cNvCxnSpPr/>
          <p:nvPr/>
        </p:nvCxnSpPr>
        <p:spPr>
          <a:xfrm>
            <a:off x="3962400" y="2514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9318" y="2828835"/>
            <a:ext cx="2926882" cy="872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CA" altLang="zh-CN" dirty="0">
                <a:latin typeface="Aril"/>
                <a:cs typeface="Aril"/>
              </a:rPr>
              <a:t>standard confidence</a:t>
            </a:r>
            <a:r>
              <a:rPr kumimoji="1" lang="en-CA" altLang="zh-CN" dirty="0" smtClean="0">
                <a:latin typeface="Aril"/>
                <a:cs typeface="Aril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2/6, not interesting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76800" y="2828835"/>
            <a:ext cx="40767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kumimoji="1" lang="en-CA" altLang="zh-CN" dirty="0">
                <a:latin typeface="Aril"/>
                <a:cs typeface="Aril"/>
              </a:rPr>
              <a:t>new metric</a:t>
            </a:r>
            <a:r>
              <a:rPr kumimoji="1" lang="en-US" altLang="zh-CN" dirty="0">
                <a:latin typeface="Aril"/>
                <a:cs typeface="Aril"/>
              </a:rPr>
              <a:t> that remove </a:t>
            </a:r>
            <a:r>
              <a:rPr kumimoji="1" lang="en-US" altLang="zh-CN" dirty="0" err="1">
                <a:latin typeface="Aril"/>
                <a:cs typeface="Aril"/>
              </a:rPr>
              <a:t>homophily</a:t>
            </a:r>
            <a:r>
              <a:rPr kumimoji="1" lang="en-US" altLang="zh-CN" dirty="0" smtClean="0">
                <a:latin typeface="Aril"/>
                <a:cs typeface="Aril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 (6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= 100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interesting 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直线箭头连接符 20"/>
          <p:cNvCxnSpPr/>
          <p:nvPr/>
        </p:nvCxnSpPr>
        <p:spPr>
          <a:xfrm>
            <a:off x="6858000" y="4267200"/>
            <a:ext cx="1477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149691" y="3080186"/>
            <a:ext cx="4985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03230" y="3700869"/>
            <a:ext cx="304800" cy="1853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0" y="4038600"/>
            <a:ext cx="4815621" cy="2438400"/>
            <a:chOff x="228600" y="4038600"/>
            <a:chExt cx="4815621" cy="2438400"/>
          </a:xfrm>
        </p:grpSpPr>
        <p:grpSp>
          <p:nvGrpSpPr>
            <p:cNvPr id="130" name="组 87"/>
            <p:cNvGrpSpPr/>
            <p:nvPr/>
          </p:nvGrpSpPr>
          <p:grpSpPr>
            <a:xfrm>
              <a:off x="2083533" y="4322249"/>
              <a:ext cx="336416" cy="409594"/>
              <a:chOff x="3145497" y="1908459"/>
              <a:chExt cx="671261" cy="817276"/>
            </a:xfrm>
          </p:grpSpPr>
          <p:sp>
            <p:nvSpPr>
              <p:cNvPr id="131" name="椭圆 131"/>
              <p:cNvSpPr/>
              <p:nvPr/>
            </p:nvSpPr>
            <p:spPr>
              <a:xfrm>
                <a:off x="3145497" y="2054474"/>
                <a:ext cx="671261" cy="671261"/>
              </a:xfrm>
              <a:prstGeom prst="pentagon">
                <a:avLst/>
              </a:prstGeom>
              <a:gradFill flip="none" rotWithShape="1">
                <a:gsLst>
                  <a:gs pos="70000">
                    <a:schemeClr val="accent1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32" name="文本框 139"/>
              <p:cNvSpPr txBox="1"/>
              <p:nvPr/>
            </p:nvSpPr>
            <p:spPr>
              <a:xfrm>
                <a:off x="3229022" y="1908459"/>
                <a:ext cx="396001" cy="798233"/>
              </a:xfrm>
              <a:prstGeom prst="pent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>
                    <a:latin typeface="Times New Roman"/>
                    <a:cs typeface="Times New Roman"/>
                  </a:rPr>
                  <a:t>3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34" name="组 88"/>
            <p:cNvGrpSpPr/>
            <p:nvPr/>
          </p:nvGrpSpPr>
          <p:grpSpPr>
            <a:xfrm>
              <a:off x="853979" y="4313763"/>
              <a:ext cx="336416" cy="418080"/>
              <a:chOff x="692129" y="1891526"/>
              <a:chExt cx="671261" cy="834209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692129" y="2054474"/>
                <a:ext cx="671261" cy="671261"/>
              </a:xfrm>
              <a:prstGeom prst="pentagon">
                <a:avLst/>
              </a:prstGeom>
              <a:gradFill flip="none" rotWithShape="1">
                <a:gsLst>
                  <a:gs pos="70000">
                    <a:srgbClr val="FFE998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FFE99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36" name="文本框 137"/>
              <p:cNvSpPr txBox="1"/>
              <p:nvPr/>
            </p:nvSpPr>
            <p:spPr>
              <a:xfrm>
                <a:off x="758721" y="1891526"/>
                <a:ext cx="553870" cy="798233"/>
              </a:xfrm>
              <a:prstGeom prst="pent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>
                    <a:latin typeface="Times New Roman"/>
                    <a:cs typeface="Times New Roman"/>
                  </a:rPr>
                  <a:t>1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37" name="组 89"/>
            <p:cNvGrpSpPr/>
            <p:nvPr/>
          </p:nvGrpSpPr>
          <p:grpSpPr>
            <a:xfrm>
              <a:off x="1468756" y="4395427"/>
              <a:ext cx="336416" cy="336416"/>
              <a:chOff x="1918813" y="2054474"/>
              <a:chExt cx="671261" cy="671261"/>
            </a:xfrm>
          </p:grpSpPr>
          <p:sp>
            <p:nvSpPr>
              <p:cNvPr id="138" name="正五边形 134"/>
              <p:cNvSpPr/>
              <p:nvPr/>
            </p:nvSpPr>
            <p:spPr>
              <a:xfrm>
                <a:off x="1918813" y="2054474"/>
                <a:ext cx="671261" cy="671261"/>
              </a:xfrm>
              <a:prstGeom prst="pentagon">
                <a:avLst/>
              </a:prstGeom>
              <a:gradFill flip="none" rotWithShape="1">
                <a:gsLst>
                  <a:gs pos="70000">
                    <a:schemeClr val="accent2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00">
                  <a:latin typeface="Times New Roman"/>
                  <a:cs typeface="Times New Roman"/>
                </a:endParaRPr>
              </a:p>
            </p:txBody>
          </p:sp>
          <p:sp>
            <p:nvSpPr>
              <p:cNvPr id="139" name="文本框 135"/>
              <p:cNvSpPr txBox="1"/>
              <p:nvPr/>
            </p:nvSpPr>
            <p:spPr>
              <a:xfrm>
                <a:off x="2053137" y="2080782"/>
                <a:ext cx="396001" cy="614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 smtClean="0">
                    <a:latin typeface="Times New Roman"/>
                    <a:cs typeface="Times New Roman"/>
                  </a:rPr>
                  <a:t>2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140" name="直线箭头连接符 90"/>
            <p:cNvCxnSpPr>
              <a:stCxn id="177" idx="0"/>
              <a:endCxn id="161" idx="2"/>
            </p:cNvCxnSpPr>
            <p:nvPr/>
          </p:nvCxnSpPr>
          <p:spPr>
            <a:xfrm flipV="1">
              <a:off x="4099263" y="4735035"/>
              <a:ext cx="621162" cy="1297779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线箭头连接符 91"/>
            <p:cNvCxnSpPr>
              <a:stCxn id="171" idx="0"/>
              <a:endCxn id="161" idx="2"/>
            </p:cNvCxnSpPr>
            <p:nvPr/>
          </p:nvCxnSpPr>
          <p:spPr>
            <a:xfrm flipV="1">
              <a:off x="1022187" y="4735035"/>
              <a:ext cx="3698239" cy="1300972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线箭头连接符 92"/>
            <p:cNvCxnSpPr>
              <a:stCxn id="131" idx="4"/>
            </p:cNvCxnSpPr>
            <p:nvPr/>
          </p:nvCxnSpPr>
          <p:spPr>
            <a:xfrm>
              <a:off x="2355698" y="4731842"/>
              <a:ext cx="1125596" cy="1304165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线箭头连接符 93"/>
            <p:cNvCxnSpPr>
              <a:stCxn id="175" idx="0"/>
              <a:endCxn id="158" idx="2"/>
            </p:cNvCxnSpPr>
            <p:nvPr/>
          </p:nvCxnSpPr>
          <p:spPr>
            <a:xfrm flipV="1">
              <a:off x="2251741" y="4731843"/>
              <a:ext cx="614777" cy="1304164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线箭头连接符 94"/>
            <p:cNvCxnSpPr>
              <a:stCxn id="175" idx="0"/>
              <a:endCxn id="164" idx="2"/>
            </p:cNvCxnSpPr>
            <p:nvPr/>
          </p:nvCxnSpPr>
          <p:spPr>
            <a:xfrm flipV="1">
              <a:off x="2251741" y="4735035"/>
              <a:ext cx="1847523" cy="1300972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线箭头连接符 95"/>
            <p:cNvCxnSpPr>
              <a:stCxn id="177" idx="0"/>
              <a:endCxn id="155" idx="2"/>
            </p:cNvCxnSpPr>
            <p:nvPr/>
          </p:nvCxnSpPr>
          <p:spPr>
            <a:xfrm flipH="1" flipV="1">
              <a:off x="3481295" y="4731843"/>
              <a:ext cx="617969" cy="1300971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线箭头连接符 96"/>
            <p:cNvCxnSpPr>
              <a:stCxn id="179" idx="0"/>
              <a:endCxn id="164" idx="2"/>
            </p:cNvCxnSpPr>
            <p:nvPr/>
          </p:nvCxnSpPr>
          <p:spPr>
            <a:xfrm flipH="1" flipV="1">
              <a:off x="4099263" y="4735035"/>
              <a:ext cx="621162" cy="1297779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线箭头连接符 97"/>
            <p:cNvCxnSpPr>
              <a:stCxn id="173" idx="0"/>
              <a:endCxn id="158" idx="2"/>
            </p:cNvCxnSpPr>
            <p:nvPr/>
          </p:nvCxnSpPr>
          <p:spPr>
            <a:xfrm flipV="1">
              <a:off x="1636964" y="4731843"/>
              <a:ext cx="1229554" cy="1304164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线箭头连接符 98"/>
            <p:cNvCxnSpPr>
              <a:stCxn id="171" idx="0"/>
            </p:cNvCxnSpPr>
            <p:nvPr/>
          </p:nvCxnSpPr>
          <p:spPr>
            <a:xfrm flipV="1">
              <a:off x="1022187" y="4728195"/>
              <a:ext cx="614777" cy="1307812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线箭头连接符 99"/>
            <p:cNvCxnSpPr>
              <a:stCxn id="135" idx="4"/>
            </p:cNvCxnSpPr>
            <p:nvPr/>
          </p:nvCxnSpPr>
          <p:spPr>
            <a:xfrm>
              <a:off x="1126145" y="4731842"/>
              <a:ext cx="510819" cy="1304165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线箭头连接符 100"/>
            <p:cNvCxnSpPr>
              <a:stCxn id="167" idx="0"/>
              <a:endCxn id="135" idx="4"/>
            </p:cNvCxnSpPr>
            <p:nvPr/>
          </p:nvCxnSpPr>
          <p:spPr>
            <a:xfrm flipH="1" flipV="1">
              <a:off x="1126145" y="4731842"/>
              <a:ext cx="2355150" cy="1304165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线箭头连接符 101"/>
            <p:cNvCxnSpPr>
              <a:stCxn id="169" idx="0"/>
              <a:endCxn id="155" idx="2"/>
            </p:cNvCxnSpPr>
            <p:nvPr/>
          </p:nvCxnSpPr>
          <p:spPr>
            <a:xfrm flipV="1">
              <a:off x="2866518" y="4731843"/>
              <a:ext cx="614777" cy="1304164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线箭头连接符 104"/>
            <p:cNvCxnSpPr>
              <a:stCxn id="135" idx="4"/>
            </p:cNvCxnSpPr>
            <p:nvPr/>
          </p:nvCxnSpPr>
          <p:spPr>
            <a:xfrm>
              <a:off x="1126145" y="4731842"/>
              <a:ext cx="1125596" cy="1304165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线箭头连接符 105"/>
            <p:cNvCxnSpPr/>
            <p:nvPr/>
          </p:nvCxnSpPr>
          <p:spPr>
            <a:xfrm>
              <a:off x="1636964" y="4728195"/>
              <a:ext cx="614777" cy="1307812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组 106"/>
            <p:cNvGrpSpPr/>
            <p:nvPr/>
          </p:nvGrpSpPr>
          <p:grpSpPr>
            <a:xfrm>
              <a:off x="3313086" y="4395427"/>
              <a:ext cx="336416" cy="336416"/>
              <a:chOff x="5598865" y="2054474"/>
              <a:chExt cx="671261" cy="671261"/>
            </a:xfrm>
          </p:grpSpPr>
          <p:sp>
            <p:nvSpPr>
              <p:cNvPr id="155" name="圆角矩形 132"/>
              <p:cNvSpPr/>
              <p:nvPr/>
            </p:nvSpPr>
            <p:spPr>
              <a:xfrm>
                <a:off x="5598865" y="2054474"/>
                <a:ext cx="671261" cy="671261"/>
              </a:xfrm>
              <a:prstGeom prst="roundRect">
                <a:avLst/>
              </a:prstGeom>
              <a:gradFill flip="none" rotWithShape="1">
                <a:gsLst>
                  <a:gs pos="70000">
                    <a:schemeClr val="accent1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56" name="文本框 133"/>
              <p:cNvSpPr txBox="1"/>
              <p:nvPr/>
            </p:nvSpPr>
            <p:spPr>
              <a:xfrm>
                <a:off x="5722021" y="2097717"/>
                <a:ext cx="396001" cy="6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>
                    <a:latin typeface="Times New Roman"/>
                    <a:cs typeface="Times New Roman"/>
                  </a:rPr>
                  <a:t>5</a:t>
                </a:r>
                <a:endParaRPr kumimoji="1" lang="en-CA" altLang="zh-CN" sz="1400" dirty="0" smtClean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57" name="组 107"/>
            <p:cNvGrpSpPr/>
            <p:nvPr/>
          </p:nvGrpSpPr>
          <p:grpSpPr>
            <a:xfrm>
              <a:off x="2698310" y="4395427"/>
              <a:ext cx="336416" cy="336416"/>
              <a:chOff x="4372181" y="2054474"/>
              <a:chExt cx="671261" cy="671261"/>
            </a:xfrm>
          </p:grpSpPr>
          <p:sp>
            <p:nvSpPr>
              <p:cNvPr id="158" name="圆角矩形 130"/>
              <p:cNvSpPr/>
              <p:nvPr/>
            </p:nvSpPr>
            <p:spPr>
              <a:xfrm>
                <a:off x="4372181" y="2054474"/>
                <a:ext cx="671261" cy="671261"/>
              </a:xfrm>
              <a:prstGeom prst="roundRect">
                <a:avLst/>
              </a:prstGeom>
              <a:gradFill flip="none" rotWithShape="1">
                <a:gsLst>
                  <a:gs pos="70000">
                    <a:srgbClr val="FFE998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FFE99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59" name="文本框 131"/>
              <p:cNvSpPr txBox="1"/>
              <p:nvPr/>
            </p:nvSpPr>
            <p:spPr>
              <a:xfrm>
                <a:off x="4501065" y="2097717"/>
                <a:ext cx="474936" cy="6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>
                    <a:latin typeface="Times New Roman"/>
                    <a:cs typeface="Times New Roman"/>
                  </a:rPr>
                  <a:t>4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60" name="组 108"/>
            <p:cNvGrpSpPr/>
            <p:nvPr/>
          </p:nvGrpSpPr>
          <p:grpSpPr>
            <a:xfrm>
              <a:off x="4549026" y="4392235"/>
              <a:ext cx="342800" cy="342800"/>
              <a:chOff x="8064974" y="2048104"/>
              <a:chExt cx="684000" cy="684000"/>
            </a:xfrm>
          </p:grpSpPr>
          <p:sp>
            <p:nvSpPr>
              <p:cNvPr id="161" name="菱形 128"/>
              <p:cNvSpPr/>
              <p:nvPr/>
            </p:nvSpPr>
            <p:spPr>
              <a:xfrm>
                <a:off x="8064974" y="2048104"/>
                <a:ext cx="684000" cy="684000"/>
              </a:xfrm>
              <a:prstGeom prst="diamond">
                <a:avLst/>
              </a:prstGeom>
              <a:gradFill flip="none" rotWithShape="1">
                <a:gsLst>
                  <a:gs pos="70000">
                    <a:schemeClr val="accent2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00">
                  <a:latin typeface="Times New Roman"/>
                  <a:cs typeface="Times New Roman"/>
                </a:endParaRPr>
              </a:p>
            </p:txBody>
          </p:sp>
          <p:sp>
            <p:nvSpPr>
              <p:cNvPr id="162" name="文本框 129"/>
              <p:cNvSpPr txBox="1"/>
              <p:nvPr/>
            </p:nvSpPr>
            <p:spPr>
              <a:xfrm>
                <a:off x="8217864" y="2097716"/>
                <a:ext cx="307642" cy="6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 smtClean="0">
                    <a:latin typeface="Times New Roman"/>
                    <a:cs typeface="Times New Roman"/>
                  </a:rPr>
                  <a:t>7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63" name="组 109"/>
            <p:cNvGrpSpPr/>
            <p:nvPr/>
          </p:nvGrpSpPr>
          <p:grpSpPr>
            <a:xfrm>
              <a:off x="3927863" y="4392235"/>
              <a:ext cx="342800" cy="342800"/>
              <a:chOff x="6825549" y="2048104"/>
              <a:chExt cx="684000" cy="684000"/>
            </a:xfrm>
          </p:grpSpPr>
          <p:sp>
            <p:nvSpPr>
              <p:cNvPr id="164" name="菱形 126"/>
              <p:cNvSpPr/>
              <p:nvPr/>
            </p:nvSpPr>
            <p:spPr>
              <a:xfrm>
                <a:off x="6825549" y="2048104"/>
                <a:ext cx="684000" cy="684000"/>
              </a:xfrm>
              <a:prstGeom prst="diamond">
                <a:avLst/>
              </a:prstGeom>
              <a:gradFill flip="none" rotWithShape="1">
                <a:gsLst>
                  <a:gs pos="70000">
                    <a:srgbClr val="FFE998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FFE99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65" name="文本框 127"/>
              <p:cNvSpPr txBox="1"/>
              <p:nvPr/>
            </p:nvSpPr>
            <p:spPr>
              <a:xfrm>
                <a:off x="6978439" y="2097716"/>
                <a:ext cx="307640" cy="6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>
                    <a:latin typeface="Times New Roman"/>
                    <a:cs typeface="Times New Roman"/>
                  </a:rPr>
                  <a:t>6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66" name="组 110"/>
            <p:cNvGrpSpPr/>
            <p:nvPr/>
          </p:nvGrpSpPr>
          <p:grpSpPr>
            <a:xfrm>
              <a:off x="853979" y="5979801"/>
              <a:ext cx="4190242" cy="408537"/>
              <a:chOff x="692132" y="5215819"/>
              <a:chExt cx="8360931" cy="815166"/>
            </a:xfrm>
          </p:grpSpPr>
          <p:sp>
            <p:nvSpPr>
              <p:cNvPr id="167" name="圆角矩形 112"/>
              <p:cNvSpPr/>
              <p:nvPr/>
            </p:nvSpPr>
            <p:spPr>
              <a:xfrm>
                <a:off x="5598873" y="5327968"/>
                <a:ext cx="671262" cy="671261"/>
              </a:xfrm>
              <a:prstGeom prst="roundRect">
                <a:avLst/>
              </a:prstGeom>
              <a:gradFill flip="none" rotWithShape="1">
                <a:gsLst>
                  <a:gs pos="70000">
                    <a:schemeClr val="accent1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68" name="文本框 113"/>
              <p:cNvSpPr txBox="1"/>
              <p:nvPr/>
            </p:nvSpPr>
            <p:spPr>
              <a:xfrm>
                <a:off x="5620427" y="5371209"/>
                <a:ext cx="847891" cy="6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 smtClean="0">
                    <a:latin typeface="Times New Roman"/>
                    <a:cs typeface="Times New Roman"/>
                  </a:rPr>
                  <a:t>12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9" name="圆角矩形 114"/>
              <p:cNvSpPr/>
              <p:nvPr/>
            </p:nvSpPr>
            <p:spPr>
              <a:xfrm>
                <a:off x="4372188" y="5327968"/>
                <a:ext cx="671262" cy="671261"/>
              </a:xfrm>
              <a:prstGeom prst="roundRect">
                <a:avLst/>
              </a:prstGeom>
              <a:gradFill flip="none" rotWithShape="1">
                <a:gsLst>
                  <a:gs pos="70000">
                    <a:schemeClr val="accent2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00">
                  <a:latin typeface="Times New Roman"/>
                  <a:cs typeface="Times New Roman"/>
                </a:endParaRPr>
              </a:p>
            </p:txBody>
          </p:sp>
          <p:sp>
            <p:nvSpPr>
              <p:cNvPr id="170" name="文本框 115"/>
              <p:cNvSpPr txBox="1"/>
              <p:nvPr/>
            </p:nvSpPr>
            <p:spPr>
              <a:xfrm>
                <a:off x="4410674" y="5371209"/>
                <a:ext cx="841287" cy="6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 smtClean="0">
                    <a:latin typeface="Times New Roman"/>
                    <a:cs typeface="Times New Roman"/>
                  </a:rPr>
                  <a:t>11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1" name="椭圆 139"/>
              <p:cNvSpPr/>
              <p:nvPr/>
            </p:nvSpPr>
            <p:spPr>
              <a:xfrm>
                <a:off x="692132" y="5327968"/>
                <a:ext cx="671262" cy="671261"/>
              </a:xfrm>
              <a:prstGeom prst="pentagon">
                <a:avLst/>
              </a:prstGeom>
              <a:gradFill flip="none" rotWithShape="1">
                <a:gsLst>
                  <a:gs pos="70000">
                    <a:srgbClr val="FFE998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FFE99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72" name="文本框 117"/>
              <p:cNvSpPr txBox="1"/>
              <p:nvPr/>
            </p:nvSpPr>
            <p:spPr>
              <a:xfrm>
                <a:off x="758724" y="5232751"/>
                <a:ext cx="396002" cy="798232"/>
              </a:xfrm>
              <a:prstGeom prst="pent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 smtClean="0">
                    <a:latin typeface="Times New Roman"/>
                    <a:cs typeface="Times New Roman"/>
                  </a:rPr>
                  <a:t>8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3" name="椭圆 143"/>
              <p:cNvSpPr/>
              <p:nvPr/>
            </p:nvSpPr>
            <p:spPr>
              <a:xfrm>
                <a:off x="1918817" y="5327968"/>
                <a:ext cx="671262" cy="671261"/>
              </a:xfrm>
              <a:prstGeom prst="pentagon">
                <a:avLst/>
              </a:prstGeom>
              <a:gradFill flip="none" rotWithShape="1">
                <a:gsLst>
                  <a:gs pos="70000">
                    <a:schemeClr val="accent2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00">
                  <a:latin typeface="Times New Roman"/>
                  <a:cs typeface="Times New Roman"/>
                </a:endParaRPr>
              </a:p>
            </p:txBody>
          </p:sp>
          <p:sp>
            <p:nvSpPr>
              <p:cNvPr id="174" name="文本框 119"/>
              <p:cNvSpPr txBox="1"/>
              <p:nvPr/>
            </p:nvSpPr>
            <p:spPr>
              <a:xfrm>
                <a:off x="2032563" y="5232753"/>
                <a:ext cx="282258" cy="798232"/>
              </a:xfrm>
              <a:prstGeom prst="pent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Times New Roman"/>
                    <a:cs typeface="Times New Roman"/>
                  </a:rPr>
                  <a:t>9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5" name="椭圆 148"/>
              <p:cNvSpPr/>
              <p:nvPr/>
            </p:nvSpPr>
            <p:spPr>
              <a:xfrm>
                <a:off x="3145502" y="5327971"/>
                <a:ext cx="671262" cy="671261"/>
              </a:xfrm>
              <a:prstGeom prst="pentagon">
                <a:avLst/>
              </a:prstGeom>
              <a:gradFill flip="none" rotWithShape="1">
                <a:gsLst>
                  <a:gs pos="70000">
                    <a:schemeClr val="accent1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76" name="文本框 121"/>
              <p:cNvSpPr txBox="1"/>
              <p:nvPr/>
            </p:nvSpPr>
            <p:spPr>
              <a:xfrm>
                <a:off x="2941166" y="5215819"/>
                <a:ext cx="1177028" cy="798232"/>
              </a:xfrm>
              <a:prstGeom prst="pentagon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CA" altLang="zh-CN" sz="1400" dirty="0" smtClean="0">
                    <a:latin typeface="Times New Roman"/>
                    <a:cs typeface="Times New Roman"/>
                  </a:rPr>
                  <a:t>10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7" name="菱形 122"/>
              <p:cNvSpPr/>
              <p:nvPr/>
            </p:nvSpPr>
            <p:spPr>
              <a:xfrm>
                <a:off x="6825554" y="5321597"/>
                <a:ext cx="684000" cy="683999"/>
              </a:xfrm>
              <a:prstGeom prst="diamond">
                <a:avLst/>
              </a:prstGeom>
              <a:gradFill flip="none" rotWithShape="1">
                <a:gsLst>
                  <a:gs pos="70000">
                    <a:srgbClr val="FFE998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FFE99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78" name="文本框 123"/>
              <p:cNvSpPr txBox="1"/>
              <p:nvPr/>
            </p:nvSpPr>
            <p:spPr>
              <a:xfrm>
                <a:off x="6859910" y="5371209"/>
                <a:ext cx="976801" cy="6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zh-CN" sz="1400" dirty="0" smtClean="0">
                    <a:latin typeface="Times New Roman"/>
                    <a:cs typeface="Times New Roman"/>
                  </a:rPr>
                  <a:t>1</a:t>
                </a:r>
                <a:r>
                  <a:rPr kumimoji="1" lang="en-US" altLang="zh-CN" sz="1400" dirty="0">
                    <a:latin typeface="Times New Roman"/>
                    <a:cs typeface="Times New Roman"/>
                  </a:rPr>
                  <a:t>3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9" name="菱形 124"/>
              <p:cNvSpPr/>
              <p:nvPr/>
            </p:nvSpPr>
            <p:spPr>
              <a:xfrm>
                <a:off x="8064976" y="5321601"/>
                <a:ext cx="684000" cy="683999"/>
              </a:xfrm>
              <a:prstGeom prst="diamond">
                <a:avLst/>
              </a:prstGeom>
              <a:gradFill flip="none" rotWithShape="1">
                <a:gsLst>
                  <a:gs pos="70000">
                    <a:schemeClr val="accent1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80" name="文本框 125"/>
              <p:cNvSpPr txBox="1"/>
              <p:nvPr/>
            </p:nvSpPr>
            <p:spPr>
              <a:xfrm>
                <a:off x="8099334" y="5371215"/>
                <a:ext cx="953729" cy="6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zh-CN" sz="1400" dirty="0" smtClean="0">
                    <a:latin typeface="Times New Roman"/>
                    <a:cs typeface="Times New Roman"/>
                  </a:rPr>
                  <a:t>1</a:t>
                </a:r>
                <a:r>
                  <a:rPr kumimoji="1" lang="en-US" altLang="zh-CN" sz="1400" dirty="0" smtClean="0">
                    <a:latin typeface="Times New Roman"/>
                    <a:cs typeface="Times New Roman"/>
                  </a:rPr>
                  <a:t>4</a:t>
                </a:r>
                <a:endParaRPr kumimoji="1" lang="zh-CN" altLang="en-US" sz="1400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181" name="直线箭头连接符 111"/>
            <p:cNvCxnSpPr>
              <a:stCxn id="155" idx="1"/>
              <a:endCxn id="158" idx="3"/>
            </p:cNvCxnSpPr>
            <p:nvPr/>
          </p:nvCxnSpPr>
          <p:spPr>
            <a:xfrm flipH="1">
              <a:off x="3034725" y="4563635"/>
              <a:ext cx="278361" cy="0"/>
            </a:xfrm>
            <a:prstGeom prst="straightConnector1">
              <a:avLst/>
            </a:prstGeom>
            <a:ln w="19050" cmpd="sng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" name="组 81"/>
            <p:cNvGrpSpPr/>
            <p:nvPr/>
          </p:nvGrpSpPr>
          <p:grpSpPr>
            <a:xfrm>
              <a:off x="1329575" y="4038600"/>
              <a:ext cx="576192" cy="307777"/>
              <a:chOff x="1076952" y="1078780"/>
              <a:chExt cx="1149695" cy="614118"/>
            </a:xfrm>
          </p:grpSpPr>
          <p:sp>
            <p:nvSpPr>
              <p:cNvPr id="183" name="正五边形 154"/>
              <p:cNvSpPr/>
              <p:nvPr/>
            </p:nvSpPr>
            <p:spPr>
              <a:xfrm>
                <a:off x="1076952" y="1191168"/>
                <a:ext cx="360001" cy="360001"/>
              </a:xfrm>
              <a:prstGeom prst="pentagon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84" name="文本框 155"/>
              <p:cNvSpPr txBox="1"/>
              <p:nvPr/>
            </p:nvSpPr>
            <p:spPr>
              <a:xfrm>
                <a:off x="1464757" y="1078780"/>
                <a:ext cx="761890" cy="61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CA" altLang="zh-CN" sz="1400" dirty="0" smtClean="0"/>
                  <a:t>US</a:t>
                </a:r>
                <a:endParaRPr kumimoji="1" lang="zh-CN" altLang="en-US" sz="1400" dirty="0"/>
              </a:p>
            </p:txBody>
          </p:sp>
        </p:grpSp>
        <p:grpSp>
          <p:nvGrpSpPr>
            <p:cNvPr id="185" name="组 82"/>
            <p:cNvGrpSpPr/>
            <p:nvPr/>
          </p:nvGrpSpPr>
          <p:grpSpPr>
            <a:xfrm>
              <a:off x="2247837" y="4038600"/>
              <a:ext cx="933979" cy="307777"/>
              <a:chOff x="3810251" y="1078780"/>
              <a:chExt cx="1863600" cy="614118"/>
            </a:xfrm>
          </p:grpSpPr>
          <p:sp>
            <p:nvSpPr>
              <p:cNvPr id="186" name="圆角矩形 152"/>
              <p:cNvSpPr/>
              <p:nvPr/>
            </p:nvSpPr>
            <p:spPr>
              <a:xfrm>
                <a:off x="3810251" y="1191168"/>
                <a:ext cx="360000" cy="36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87" name="文本框 153"/>
              <p:cNvSpPr txBox="1"/>
              <p:nvPr/>
            </p:nvSpPr>
            <p:spPr>
              <a:xfrm>
                <a:off x="4217882" y="1078780"/>
                <a:ext cx="1455969" cy="61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CA" altLang="zh-CN" sz="1400" dirty="0" smtClean="0"/>
                  <a:t>Canada</a:t>
                </a:r>
                <a:endParaRPr kumimoji="1" lang="zh-CN" altLang="en-US" sz="1400" dirty="0"/>
              </a:p>
            </p:txBody>
          </p:sp>
        </p:grpSp>
        <p:grpSp>
          <p:nvGrpSpPr>
            <p:cNvPr id="197" name="组 86"/>
            <p:cNvGrpSpPr/>
            <p:nvPr/>
          </p:nvGrpSpPr>
          <p:grpSpPr>
            <a:xfrm>
              <a:off x="3235827" y="4038600"/>
              <a:ext cx="898962" cy="307777"/>
              <a:chOff x="6656436" y="1078780"/>
              <a:chExt cx="1793730" cy="614118"/>
            </a:xfrm>
          </p:grpSpPr>
          <p:sp>
            <p:nvSpPr>
              <p:cNvPr id="198" name="菱形 140"/>
              <p:cNvSpPr/>
              <p:nvPr/>
            </p:nvSpPr>
            <p:spPr>
              <a:xfrm>
                <a:off x="6656436" y="1191168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199" name="文本框 141"/>
              <p:cNvSpPr txBox="1"/>
              <p:nvPr/>
            </p:nvSpPr>
            <p:spPr>
              <a:xfrm>
                <a:off x="7016436" y="1078780"/>
                <a:ext cx="1433730" cy="61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CA" altLang="zh-CN" sz="1400" dirty="0" smtClean="0"/>
                  <a:t>Finland</a:t>
                </a:r>
                <a:endParaRPr kumimoji="1" lang="zh-CN" altLang="en-US" sz="1400" dirty="0"/>
              </a:p>
            </p:txBody>
          </p:sp>
        </p:grpSp>
        <p:sp>
          <p:nvSpPr>
            <p:cNvPr id="200" name="文本框 102"/>
            <p:cNvSpPr txBox="1"/>
            <p:nvPr/>
          </p:nvSpPr>
          <p:spPr>
            <a:xfrm>
              <a:off x="340612" y="6169223"/>
              <a:ext cx="344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 smtClean="0">
                  <a:latin typeface="Times New Roman"/>
                  <a:cs typeface="Times New Roman"/>
                </a:rPr>
                <a:t>M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01" name="文本框 103"/>
            <p:cNvSpPr txBox="1"/>
            <p:nvPr/>
          </p:nvSpPr>
          <p:spPr>
            <a:xfrm>
              <a:off x="370504" y="4717530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CA" altLang="zh-CN" sz="1400" dirty="0">
                  <a:latin typeface="Times New Roman"/>
                  <a:cs typeface="Times New Roman"/>
                </a:rPr>
                <a:t>F</a:t>
              </a:r>
              <a:endParaRPr kumimoji="1" lang="zh-CN" altLang="en-US" sz="1400" dirty="0">
                <a:latin typeface="Times New Roman"/>
                <a:cs typeface="Times New Roman"/>
              </a:endParaRPr>
            </a:p>
          </p:txBody>
        </p:sp>
        <p:pic>
          <p:nvPicPr>
            <p:cNvPr id="202" name="Picture 324" descr="C:\Users\hongweil\MyFolder\Dropbox\MtoM\Attending conferences\ICDE2016\Presentation\material\fema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207115"/>
              <a:ext cx="568325" cy="56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325" descr="C:\Users\hongweil\MyFolder\Dropbox\MtoM\Attending conferences\ICDE2016\Presentation\material\ma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91653"/>
              <a:ext cx="566928" cy="566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4" name="Group 203"/>
            <p:cNvGrpSpPr/>
            <p:nvPr/>
          </p:nvGrpSpPr>
          <p:grpSpPr>
            <a:xfrm>
              <a:off x="1026144" y="4728422"/>
              <a:ext cx="2459108" cy="1307812"/>
              <a:chOff x="6261586" y="2590834"/>
              <a:chExt cx="2459108" cy="1307812"/>
            </a:xfrm>
          </p:grpSpPr>
          <p:cxnSp>
            <p:nvCxnSpPr>
              <p:cNvPr id="205" name="直线箭头连接符 92"/>
              <p:cNvCxnSpPr/>
              <p:nvPr/>
            </p:nvCxnSpPr>
            <p:spPr>
              <a:xfrm>
                <a:off x="7595097" y="2594481"/>
                <a:ext cx="1125596" cy="1304165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线箭头连接符 98"/>
              <p:cNvCxnSpPr/>
              <p:nvPr/>
            </p:nvCxnSpPr>
            <p:spPr>
              <a:xfrm flipV="1">
                <a:off x="6261586" y="2590834"/>
                <a:ext cx="614777" cy="1307812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线箭头连接符 99"/>
              <p:cNvCxnSpPr/>
              <p:nvPr/>
            </p:nvCxnSpPr>
            <p:spPr>
              <a:xfrm>
                <a:off x="6365544" y="2594481"/>
                <a:ext cx="510819" cy="1304165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线箭头连接符 100"/>
              <p:cNvCxnSpPr/>
              <p:nvPr/>
            </p:nvCxnSpPr>
            <p:spPr>
              <a:xfrm flipH="1" flipV="1">
                <a:off x="6365544" y="2594481"/>
                <a:ext cx="2355150" cy="1304165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线箭头连接符 104"/>
              <p:cNvCxnSpPr/>
              <p:nvPr/>
            </p:nvCxnSpPr>
            <p:spPr>
              <a:xfrm>
                <a:off x="6365544" y="2594481"/>
                <a:ext cx="1125596" cy="1304165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线箭头连接符 105"/>
              <p:cNvCxnSpPr/>
              <p:nvPr/>
            </p:nvCxnSpPr>
            <p:spPr>
              <a:xfrm>
                <a:off x="6876363" y="2590834"/>
                <a:ext cx="614777" cy="1307812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1089158" y="4728388"/>
              <a:ext cx="2355150" cy="1304165"/>
              <a:chOff x="6517944" y="2746881"/>
              <a:chExt cx="2355150" cy="1304165"/>
            </a:xfrm>
          </p:grpSpPr>
          <p:cxnSp>
            <p:nvCxnSpPr>
              <p:cNvPr id="212" name="直线箭头连接符 92"/>
              <p:cNvCxnSpPr/>
              <p:nvPr/>
            </p:nvCxnSpPr>
            <p:spPr>
              <a:xfrm>
                <a:off x="7747497" y="2746881"/>
                <a:ext cx="1125596" cy="1304165"/>
              </a:xfrm>
              <a:prstGeom prst="straightConnector1">
                <a:avLst/>
              </a:prstGeom>
              <a:ln w="28575" cmpd="sng">
                <a:solidFill>
                  <a:srgbClr val="FFC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线箭头连接符 100"/>
              <p:cNvCxnSpPr/>
              <p:nvPr/>
            </p:nvCxnSpPr>
            <p:spPr>
              <a:xfrm flipH="1" flipV="1">
                <a:off x="6517944" y="2746881"/>
                <a:ext cx="2355150" cy="1304165"/>
              </a:xfrm>
              <a:prstGeom prst="straightConnector1">
                <a:avLst/>
              </a:prstGeom>
              <a:ln w="28575" cmpd="sng">
                <a:solidFill>
                  <a:srgbClr val="FFC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7" name="TextBox 216"/>
          <p:cNvSpPr txBox="1"/>
          <p:nvPr/>
        </p:nvSpPr>
        <p:spPr>
          <a:xfrm>
            <a:off x="5067300" y="4997917"/>
            <a:ext cx="4076700" cy="1021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kumimoji="1" lang="en-US" sz="1400" dirty="0" smtClean="0">
                <a:latin typeface="Aril"/>
                <a:cs typeface="Arial" panose="020B0604020202020204" pitchFamily="34" charset="0"/>
              </a:rPr>
              <a:t>Reads as: if </a:t>
            </a:r>
            <a:r>
              <a:rPr kumimoji="1" lang="en-US" sz="1400" dirty="0">
                <a:latin typeface="Aril"/>
                <a:cs typeface="Arial" panose="020B0604020202020204" pitchFamily="34" charset="0"/>
              </a:rPr>
              <a:t>a </a:t>
            </a:r>
            <a:r>
              <a:rPr kumimoji="1" lang="en-US" sz="1400" dirty="0" smtClean="0">
                <a:latin typeface="Aril"/>
                <a:cs typeface="Arial" panose="020B0604020202020204" pitchFamily="34" charset="0"/>
              </a:rPr>
              <a:t>female from US does </a:t>
            </a:r>
            <a:r>
              <a:rPr kumimoji="1" lang="en-US" sz="1400" b="1" dirty="0">
                <a:solidFill>
                  <a:srgbClr val="C00000"/>
                </a:solidFill>
                <a:latin typeface="Aril"/>
                <a:cs typeface="Arial" panose="020B0604020202020204" pitchFamily="34" charset="0"/>
              </a:rPr>
              <a:t>NOT</a:t>
            </a:r>
            <a:r>
              <a:rPr kumimoji="1" lang="en-US" sz="1400" dirty="0">
                <a:solidFill>
                  <a:srgbClr val="C00000"/>
                </a:solidFill>
                <a:latin typeface="Aril"/>
                <a:cs typeface="Arial" panose="020B0604020202020204" pitchFamily="34" charset="0"/>
              </a:rPr>
              <a:t> </a:t>
            </a:r>
            <a:r>
              <a:rPr kumimoji="1" lang="en-US" sz="1400" dirty="0">
                <a:latin typeface="Aril"/>
                <a:cs typeface="Arial" panose="020B0604020202020204" pitchFamily="34" charset="0"/>
              </a:rPr>
              <a:t>want her partner </a:t>
            </a:r>
            <a:r>
              <a:rPr kumimoji="1" lang="en-US" sz="1400" dirty="0" smtClean="0">
                <a:latin typeface="Aril"/>
                <a:cs typeface="Arial" panose="020B0604020202020204" pitchFamily="34" charset="0"/>
              </a:rPr>
              <a:t>to be from US, </a:t>
            </a:r>
            <a:r>
              <a:rPr kumimoji="1" lang="en-US" sz="1400" dirty="0">
                <a:latin typeface="Aril"/>
                <a:cs typeface="Arial" panose="020B0604020202020204" pitchFamily="34" charset="0"/>
              </a:rPr>
              <a:t>there is a high chance that she prefers a </a:t>
            </a:r>
            <a:r>
              <a:rPr kumimoji="1" lang="en-US" sz="1400" dirty="0" smtClean="0">
                <a:latin typeface="Aril"/>
                <a:cs typeface="Arial" panose="020B0604020202020204" pitchFamily="34" charset="0"/>
              </a:rPr>
              <a:t>partner from Canada.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762000" y="4724400"/>
            <a:ext cx="1229554" cy="1307812"/>
            <a:chOff x="949944" y="4880822"/>
            <a:chExt cx="1229554" cy="1307812"/>
          </a:xfrm>
        </p:grpSpPr>
        <p:cxnSp>
          <p:nvCxnSpPr>
            <p:cNvPr id="90" name="直线箭头连接符 98"/>
            <p:cNvCxnSpPr/>
            <p:nvPr/>
          </p:nvCxnSpPr>
          <p:spPr>
            <a:xfrm flipV="1">
              <a:off x="949944" y="4880822"/>
              <a:ext cx="614777" cy="1307812"/>
            </a:xfrm>
            <a:prstGeom prst="straightConnector1">
              <a:avLst/>
            </a:prstGeom>
            <a:ln w="28575" cmpd="sng">
              <a:solidFill>
                <a:srgbClr val="A91313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箭头连接符 99"/>
            <p:cNvCxnSpPr/>
            <p:nvPr/>
          </p:nvCxnSpPr>
          <p:spPr>
            <a:xfrm>
              <a:off x="1053902" y="4884469"/>
              <a:ext cx="510819" cy="1304165"/>
            </a:xfrm>
            <a:prstGeom prst="straightConnector1">
              <a:avLst/>
            </a:prstGeom>
            <a:ln w="28575" cmpd="sng">
              <a:solidFill>
                <a:srgbClr val="A91313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箭头连接符 104"/>
            <p:cNvCxnSpPr/>
            <p:nvPr/>
          </p:nvCxnSpPr>
          <p:spPr>
            <a:xfrm>
              <a:off x="1053902" y="4884469"/>
              <a:ext cx="1125596" cy="1304165"/>
            </a:xfrm>
            <a:prstGeom prst="straightConnector1">
              <a:avLst/>
            </a:prstGeom>
            <a:ln w="28575" cmpd="sng">
              <a:solidFill>
                <a:srgbClr val="A91313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箭头连接符 105"/>
            <p:cNvCxnSpPr/>
            <p:nvPr/>
          </p:nvCxnSpPr>
          <p:spPr>
            <a:xfrm>
              <a:off x="1564721" y="4880822"/>
              <a:ext cx="614777" cy="1307812"/>
            </a:xfrm>
            <a:prstGeom prst="straightConnector1">
              <a:avLst/>
            </a:prstGeom>
            <a:ln w="28575" cmpd="sng">
              <a:solidFill>
                <a:srgbClr val="A91313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16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03" grpId="0" animBg="1"/>
      <p:bldP spid="125" grpId="0"/>
      <p:bldP spid="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Potential Applications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95400"/>
            <a:ext cx="8915400" cy="4830763"/>
          </a:xfrm>
        </p:spPr>
        <p:txBody>
          <a:bodyPr>
            <a:normAutofit/>
          </a:bodyPr>
          <a:lstStyle/>
          <a:p>
            <a:r>
              <a:rPr kumimoji="1" lang="en-CA" altLang="zh-CN" dirty="0" smtClean="0"/>
              <a:t>Target advertising</a:t>
            </a:r>
          </a:p>
          <a:p>
            <a:pPr lvl="1"/>
            <a:r>
              <a:rPr kumimoji="1" lang="en-CA" altLang="zh-CN" sz="1600" dirty="0" smtClean="0"/>
              <a:t> </a:t>
            </a:r>
            <a:r>
              <a:rPr kumimoji="1" lang="en-CA" altLang="zh-CN" sz="1600" dirty="0" err="1" smtClean="0"/>
              <a:t>Homophily</a:t>
            </a:r>
            <a:r>
              <a:rPr kumimoji="1" lang="en-CA" altLang="zh-CN" sz="1600" dirty="0" smtClean="0"/>
              <a:t> pattern</a:t>
            </a:r>
            <a:r>
              <a:rPr kumimoji="1" lang="en-CA" altLang="zh-CN" dirty="0" smtClean="0"/>
              <a:t>:      </a:t>
            </a:r>
            <a:r>
              <a:rPr lang="en-CA" altLang="zh-CN" sz="1600" dirty="0" smtClean="0"/>
              <a:t>(JOB </a:t>
            </a:r>
            <a:r>
              <a:rPr lang="en-CA" altLang="zh-CN" sz="1600" dirty="0"/>
              <a:t>: Lawyer, PRODUCT : Stocks) → (PRODUCT : </a:t>
            </a:r>
            <a:r>
              <a:rPr lang="en-CA" altLang="zh-CN" sz="1600" dirty="0" smtClean="0"/>
              <a:t>Stocks)</a:t>
            </a:r>
            <a:br>
              <a:rPr lang="en-CA" altLang="zh-CN" sz="1600" dirty="0" smtClean="0"/>
            </a:br>
            <a:r>
              <a:rPr lang="en-CA" altLang="zh-CN" sz="1600" dirty="0" smtClean="0"/>
              <a:t> Non-</a:t>
            </a:r>
            <a:r>
              <a:rPr lang="en-CA" altLang="zh-CN" sz="1600" dirty="0" err="1" smtClean="0"/>
              <a:t>Homphily</a:t>
            </a:r>
            <a:r>
              <a:rPr lang="en-CA" altLang="zh-CN" sz="1600" dirty="0" smtClean="0"/>
              <a:t> pattern</a:t>
            </a:r>
            <a:r>
              <a:rPr lang="en-CA" altLang="zh-CN" sz="1600" dirty="0"/>
              <a:t>: </a:t>
            </a:r>
            <a:r>
              <a:rPr lang="en-CA" altLang="zh-CN" sz="1600" dirty="0" smtClean="0"/>
              <a:t> (</a:t>
            </a:r>
            <a:r>
              <a:rPr lang="en-CA" altLang="zh-CN" sz="1600" dirty="0"/>
              <a:t>JOB : Lawyer, PRODUCT : Stocks) → (PRODUCT :</a:t>
            </a:r>
            <a:r>
              <a:rPr lang="en-CA" altLang="zh-CN" sz="1600" dirty="0">
                <a:solidFill>
                  <a:srgbClr val="C00000"/>
                </a:solidFill>
              </a:rPr>
              <a:t> </a:t>
            </a:r>
            <a:r>
              <a:rPr lang="en-CA" altLang="zh-CN" sz="1600" dirty="0" smtClean="0">
                <a:solidFill>
                  <a:srgbClr val="C00000"/>
                </a:solidFill>
              </a:rPr>
              <a:t>Bond)</a:t>
            </a:r>
            <a:endParaRPr lang="en-CA" altLang="zh-CN" sz="1600" dirty="0" smtClean="0"/>
          </a:p>
          <a:p>
            <a:r>
              <a:rPr kumimoji="1" lang="en-CA" altLang="zh-CN" dirty="0" smtClean="0"/>
              <a:t>Helpful </a:t>
            </a:r>
            <a:r>
              <a:rPr kumimoji="1" lang="en-CA" altLang="zh-CN" dirty="0"/>
              <a:t>in link predicting, beyond </a:t>
            </a:r>
            <a:r>
              <a:rPr kumimoji="1" lang="en-CA" altLang="zh-CN" dirty="0" err="1"/>
              <a:t>homphily</a:t>
            </a:r>
            <a:endParaRPr kumimoji="1" lang="en-CA" altLang="zh-CN" dirty="0"/>
          </a:p>
          <a:p>
            <a:pPr lvl="1"/>
            <a:r>
              <a:rPr kumimoji="1" lang="en-CA" altLang="zh-CN" dirty="0"/>
              <a:t>Friend/dating </a:t>
            </a:r>
            <a:r>
              <a:rPr kumimoji="1" lang="en-CA" altLang="zh-CN" dirty="0" smtClean="0"/>
              <a:t>Recommendation</a:t>
            </a:r>
          </a:p>
          <a:p>
            <a:r>
              <a:rPr kumimoji="1" lang="en-CA" altLang="zh-CN" dirty="0" smtClean="0"/>
              <a:t>User </a:t>
            </a:r>
            <a:r>
              <a:rPr kumimoji="1" lang="en-CA" altLang="zh-CN" dirty="0" err="1" smtClean="0"/>
              <a:t>behaviors</a:t>
            </a:r>
            <a:r>
              <a:rPr kumimoji="1" lang="en-CA" altLang="zh-CN" dirty="0" smtClean="0"/>
              <a:t>/habits analysis</a:t>
            </a:r>
          </a:p>
          <a:p>
            <a:r>
              <a:rPr kumimoji="1" lang="en-CA" altLang="zh-CN" dirty="0" smtClean="0"/>
              <a:t>Profile completion</a:t>
            </a:r>
          </a:p>
          <a:p>
            <a:r>
              <a:rPr kumimoji="1" lang="en-CA" altLang="zh-CN" dirty="0" smtClean="0"/>
              <a:t>Criminal investigation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028700" y="2209800"/>
            <a:ext cx="114300" cy="5334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0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839200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CA" altLang="zh-CN" i="1" dirty="0" smtClean="0"/>
              <a:t>Non</a:t>
            </a:r>
            <a:r>
              <a:rPr kumimoji="1" lang="en-US" altLang="zh-CN" i="1" dirty="0" smtClean="0"/>
              <a:t>-</a:t>
            </a:r>
            <a:r>
              <a:rPr kumimoji="1" lang="en-US" altLang="zh-CN" i="1" dirty="0" err="1" smtClean="0"/>
              <a:t>homophily</a:t>
            </a:r>
            <a:r>
              <a:rPr kumimoji="1" lang="zh-CN" altLang="en-US" i="1" dirty="0" smtClean="0"/>
              <a:t> </a:t>
            </a:r>
            <a:r>
              <a:rPr kumimoji="1" lang="en-CA" altLang="zh-CN" i="1" dirty="0"/>
              <a:t>p</a:t>
            </a:r>
            <a:r>
              <a:rPr kumimoji="1" lang="en-CA" altLang="zh-CN" i="1" dirty="0" smtClean="0"/>
              <a:t>reference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probability </a:t>
            </a:r>
            <a:r>
              <a:rPr kumimoji="1" lang="en-US" altLang="zh-CN" dirty="0"/>
              <a:t>of links going to a node described by 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, </a:t>
            </a:r>
            <a:r>
              <a:rPr kumimoji="1" lang="en-US" altLang="zh-CN" dirty="0"/>
              <a:t>given </a:t>
            </a:r>
            <a:r>
              <a:rPr kumimoji="1" lang="zh-CN" altLang="en-US" dirty="0" smtClean="0"/>
              <a:t>       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    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>
                <a:solidFill>
                  <a:srgbClr val="A91313"/>
                </a:solidFill>
              </a:rPr>
              <a:t>exclude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CA" altLang="zh-CN" dirty="0" smtClean="0">
                <a:solidFill>
                  <a:srgbClr val="A91313"/>
                </a:solidFill>
              </a:rPr>
              <a:t>the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CA" altLang="zh-CN" dirty="0" err="1" smtClean="0">
                <a:solidFill>
                  <a:srgbClr val="A91313"/>
                </a:solidFill>
              </a:rPr>
              <a:t>homophily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r>
              <a:rPr kumimoji="1" lang="en-CA" altLang="zh-CN" dirty="0" smtClean="0">
                <a:solidFill>
                  <a:srgbClr val="A91313"/>
                </a:solidFill>
              </a:rPr>
              <a:t>effect</a:t>
            </a:r>
            <a:r>
              <a:rPr kumimoji="1" lang="zh-CN" altLang="en-US" dirty="0" smtClean="0">
                <a:solidFill>
                  <a:srgbClr val="A91313"/>
                </a:solidFill>
              </a:rPr>
              <a:t> </a:t>
            </a:r>
            <a:endParaRPr kumimoji="1" lang="en-US" altLang="zh-CN" dirty="0" smtClean="0">
              <a:solidFill>
                <a:srgbClr val="A91313"/>
              </a:solidFill>
            </a:endParaRPr>
          </a:p>
          <a:p>
            <a:pPr marL="457200" lvl="1" indent="0">
              <a:buNone/>
            </a:pPr>
            <a:r>
              <a:rPr kumimoji="1" lang="en-US" altLang="zh-CN" dirty="0" smtClean="0">
                <a:solidFill>
                  <a:srgbClr val="A91313"/>
                </a:solidFill>
                <a:latin typeface="Aril"/>
                <a:cs typeface="Aril"/>
              </a:rPr>
              <a:t/>
            </a:r>
            <a:br>
              <a:rPr kumimoji="1" lang="en-US" altLang="zh-CN" dirty="0" smtClean="0">
                <a:solidFill>
                  <a:srgbClr val="A91313"/>
                </a:solidFill>
                <a:latin typeface="Aril"/>
                <a:cs typeface="Aril"/>
              </a:rPr>
            </a:br>
            <a:endParaRPr kumimoji="1" lang="en-US" altLang="zh-CN" dirty="0" smtClean="0">
              <a:solidFill>
                <a:srgbClr val="A91313"/>
              </a:solidFill>
              <a:latin typeface="Aril"/>
              <a:cs typeface="Aril"/>
            </a:endParaRPr>
          </a:p>
          <a:p>
            <a:pPr marL="457200" lvl="1" indent="0">
              <a:buNone/>
            </a:pPr>
            <a:r>
              <a:rPr kumimoji="1" lang="en-US" altLang="zh-CN" dirty="0" smtClean="0">
                <a:latin typeface="Aril"/>
                <a:cs typeface="Aril"/>
              </a:rPr>
              <a:t>Example:   </a:t>
            </a:r>
            <a:r>
              <a:rPr kumimoji="1" lang="hr-HR" altLang="zh-CN" dirty="0" smtClean="0">
                <a:latin typeface="Aril"/>
                <a:cs typeface="Aril"/>
              </a:rPr>
              <a:t>(Sex</a:t>
            </a:r>
            <a:r>
              <a:rPr kumimoji="1" lang="hr-HR" altLang="zh-CN" dirty="0">
                <a:latin typeface="Aril"/>
                <a:cs typeface="Aril"/>
              </a:rPr>
              <a:t>: F, </a:t>
            </a:r>
            <a:r>
              <a:rPr kumimoji="1" lang="en-US" altLang="zh-CN" dirty="0" smtClean="0">
                <a:latin typeface="Aril"/>
                <a:cs typeface="Aril"/>
              </a:rPr>
              <a:t>Location</a:t>
            </a:r>
            <a:r>
              <a:rPr kumimoji="1" lang="hr-HR" altLang="zh-CN" dirty="0" smtClean="0">
                <a:latin typeface="Aril"/>
                <a:cs typeface="Aril"/>
              </a:rPr>
              <a:t>: </a:t>
            </a:r>
            <a:r>
              <a:rPr kumimoji="1" lang="en-US" altLang="zh-CN" dirty="0">
                <a:latin typeface="Aril"/>
                <a:cs typeface="Aril"/>
              </a:rPr>
              <a:t>US</a:t>
            </a:r>
            <a:r>
              <a:rPr kumimoji="1" lang="hr-HR" altLang="zh-CN" dirty="0">
                <a:latin typeface="Aril"/>
                <a:cs typeface="Aril"/>
              </a:rPr>
              <a:t>)        </a:t>
            </a:r>
            <a:r>
              <a:rPr kumimoji="1" lang="en-US" altLang="zh-CN" dirty="0" smtClean="0">
                <a:latin typeface="Aril"/>
                <a:cs typeface="Aril"/>
              </a:rPr>
              <a:t> </a:t>
            </a:r>
            <a:r>
              <a:rPr kumimoji="1" lang="en-CA" altLang="zh-CN" dirty="0" smtClean="0">
                <a:latin typeface="Aril"/>
                <a:cs typeface="Aril"/>
              </a:rPr>
              <a:t>(</a:t>
            </a:r>
            <a:r>
              <a:rPr kumimoji="1" lang="en-CA" altLang="zh-CN" dirty="0">
                <a:latin typeface="Aril"/>
                <a:cs typeface="Aril"/>
              </a:rPr>
              <a:t>Sex: M, </a:t>
            </a:r>
            <a:r>
              <a:rPr kumimoji="1" lang="en-CA" altLang="zh-CN" dirty="0" smtClean="0">
                <a:latin typeface="Aril"/>
                <a:cs typeface="Aril"/>
              </a:rPr>
              <a:t>Location: </a:t>
            </a:r>
            <a:r>
              <a:rPr kumimoji="1" lang="en-CA" altLang="zh-CN" dirty="0">
                <a:latin typeface="Aril"/>
                <a:cs typeface="Aril"/>
              </a:rPr>
              <a:t>Canada</a:t>
            </a:r>
            <a:r>
              <a:rPr kumimoji="1" lang="en-CA" altLang="zh-CN" dirty="0" smtClean="0">
                <a:latin typeface="Aril"/>
                <a:cs typeface="Aril"/>
              </a:rPr>
              <a:t>)</a:t>
            </a:r>
            <a:br>
              <a:rPr kumimoji="1" lang="en-CA" altLang="zh-CN" dirty="0" smtClean="0">
                <a:latin typeface="Aril"/>
                <a:cs typeface="Aril"/>
              </a:rPr>
            </a:br>
            <a:r>
              <a:rPr kumimoji="1" lang="en-CA" altLang="zh-CN" dirty="0" smtClean="0">
                <a:latin typeface="Aril"/>
                <a:cs typeface="Aril"/>
              </a:rPr>
              <a:t>	</a:t>
            </a:r>
            <a:r>
              <a:rPr kumimoji="1" lang="en-CA" altLang="zh-CN" dirty="0">
                <a:latin typeface="Aril"/>
                <a:cs typeface="Aril"/>
              </a:rPr>
              <a:t> </a:t>
            </a:r>
            <a:r>
              <a:rPr kumimoji="1" lang="en-CA" altLang="zh-CN" dirty="0" smtClean="0">
                <a:latin typeface="Aril"/>
                <a:cs typeface="Aril"/>
              </a:rPr>
              <a:t>           </a:t>
            </a:r>
            <a:r>
              <a:rPr kumimoji="1" lang="hr-HR" altLang="zh-CN" dirty="0" smtClean="0">
                <a:latin typeface="Aril"/>
                <a:cs typeface="Aril"/>
              </a:rPr>
              <a:t>(</a:t>
            </a:r>
            <a:r>
              <a:rPr kumimoji="1" lang="hr-HR" altLang="zh-CN" dirty="0">
                <a:latin typeface="Aril"/>
                <a:cs typeface="Aril"/>
              </a:rPr>
              <a:t>Sex: F, </a:t>
            </a:r>
            <a:r>
              <a:rPr kumimoji="1" lang="en-US" altLang="zh-CN" dirty="0" smtClean="0">
                <a:solidFill>
                  <a:srgbClr val="A91313"/>
                </a:solidFill>
                <a:latin typeface="Aril"/>
                <a:cs typeface="Aril"/>
              </a:rPr>
              <a:t>Location</a:t>
            </a:r>
            <a:r>
              <a:rPr kumimoji="1" lang="hr-HR" altLang="zh-CN" dirty="0" smtClean="0">
                <a:solidFill>
                  <a:srgbClr val="A91313"/>
                </a:solidFill>
                <a:latin typeface="Aril"/>
                <a:cs typeface="Aril"/>
              </a:rPr>
              <a:t>: </a:t>
            </a:r>
            <a:r>
              <a:rPr kumimoji="1" lang="en-US" altLang="zh-CN" dirty="0">
                <a:solidFill>
                  <a:srgbClr val="A91313"/>
                </a:solidFill>
                <a:latin typeface="Aril"/>
                <a:cs typeface="Aril"/>
              </a:rPr>
              <a:t>US</a:t>
            </a:r>
            <a:r>
              <a:rPr kumimoji="1" lang="hr-HR" altLang="zh-CN" dirty="0">
                <a:latin typeface="Aril"/>
                <a:cs typeface="Aril"/>
              </a:rPr>
              <a:t>)</a:t>
            </a:r>
            <a:r>
              <a:rPr kumimoji="1" lang="en-CA" altLang="zh-CN" dirty="0" smtClean="0">
                <a:latin typeface="Aril"/>
                <a:cs typeface="Aril"/>
              </a:rPr>
              <a:t>         (</a:t>
            </a:r>
            <a:r>
              <a:rPr kumimoji="1" lang="en-CA" altLang="zh-CN" dirty="0">
                <a:latin typeface="Aril"/>
                <a:cs typeface="Aril"/>
              </a:rPr>
              <a:t>Sex: M, </a:t>
            </a:r>
            <a:r>
              <a:rPr kumimoji="1" lang="en-CA" altLang="zh-CN" dirty="0" smtClean="0">
                <a:solidFill>
                  <a:srgbClr val="A91313"/>
                </a:solidFill>
                <a:latin typeface="Aril"/>
                <a:cs typeface="Aril"/>
              </a:rPr>
              <a:t>Location: US</a:t>
            </a:r>
            <a:r>
              <a:rPr kumimoji="1" lang="en-CA" altLang="zh-CN" dirty="0" smtClean="0">
                <a:latin typeface="Aril"/>
                <a:cs typeface="Aril"/>
              </a:rPr>
              <a:t>)</a:t>
            </a:r>
            <a:endParaRPr kumimoji="1" lang="en-US" altLang="zh-CN" dirty="0" smtClean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92475"/>
              </p:ext>
            </p:extLst>
          </p:nvPr>
        </p:nvGraphicFramePr>
        <p:xfrm>
          <a:off x="-3048000" y="1981200"/>
          <a:ext cx="142081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6" name="Document" r:id="rId4" imgW="5478811" imgH="317045" progId="Word.Document.12">
                  <p:embed/>
                </p:oleObj>
              </mc:Choice>
              <mc:Fallback>
                <p:oleObj name="Document" r:id="rId4" imgW="5478811" imgH="317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048000" y="1981200"/>
                        <a:ext cx="1420812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85700"/>
              </p:ext>
            </p:extLst>
          </p:nvPr>
        </p:nvGraphicFramePr>
        <p:xfrm>
          <a:off x="-2668588" y="2433638"/>
          <a:ext cx="14023976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" name="Document" r:id="rId6" imgW="5478811" imgH="480960" progId="Word.Document.12">
                  <p:embed/>
                </p:oleObj>
              </mc:Choice>
              <mc:Fallback>
                <p:oleObj name="Document" r:id="rId6" imgW="5478811" imgH="480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2668588" y="2433638"/>
                        <a:ext cx="14023976" cy="122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CA" altLang="zh-CN" dirty="0" smtClean="0"/>
              <a:t>N</a:t>
            </a:r>
            <a:r>
              <a:rPr kumimoji="1" lang="en-US" altLang="zh-CN" dirty="0" smtClean="0"/>
              <a:t>on-</a:t>
            </a:r>
            <a:r>
              <a:rPr kumimoji="1" lang="en-US" altLang="zh-CN" dirty="0" err="1" smtClean="0"/>
              <a:t>homophily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Preference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16-05-18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ICDE2016 Helsinki, Finland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84122"/>
              </p:ext>
            </p:extLst>
          </p:nvPr>
        </p:nvGraphicFramePr>
        <p:xfrm>
          <a:off x="-4454525" y="1927225"/>
          <a:ext cx="142081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" name="Document" r:id="rId8" imgW="5478811" imgH="301229" progId="Word.Document.12">
                  <p:embed/>
                </p:oleObj>
              </mc:Choice>
              <mc:Fallback>
                <p:oleObj name="Document" r:id="rId8" imgW="5478811" imgH="301229" progId="Word.Document.12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54525" y="1927225"/>
                        <a:ext cx="142081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线箭头连接符 20"/>
          <p:cNvCxnSpPr/>
          <p:nvPr/>
        </p:nvCxnSpPr>
        <p:spPr>
          <a:xfrm>
            <a:off x="4876800" y="4267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20"/>
          <p:cNvCxnSpPr/>
          <p:nvPr/>
        </p:nvCxnSpPr>
        <p:spPr>
          <a:xfrm>
            <a:off x="4876800" y="3809996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87729" y="2895596"/>
            <a:ext cx="57967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3962396"/>
            <a:ext cx="6096000" cy="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44355" y="3360015"/>
            <a:ext cx="701156" cy="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4038599"/>
            <a:ext cx="2971800" cy="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287729" y="3360016"/>
            <a:ext cx="2484671" cy="2"/>
          </a:xfrm>
          <a:prstGeom prst="line">
            <a:avLst/>
          </a:prstGeom>
          <a:ln w="38100">
            <a:solidFill>
              <a:srgbClr val="A9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30245" y="4419600"/>
            <a:ext cx="5518355" cy="0"/>
          </a:xfrm>
          <a:prstGeom prst="line">
            <a:avLst/>
          </a:prstGeom>
          <a:ln w="38100">
            <a:solidFill>
              <a:srgbClr val="A9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/>
          <p:cNvCxnSpPr/>
          <p:nvPr/>
        </p:nvCxnSpPr>
        <p:spPr>
          <a:xfrm>
            <a:off x="1600200" y="3124196"/>
            <a:ext cx="57967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内容占位符 2"/>
          <p:cNvSpPr txBox="1">
            <a:spLocks/>
          </p:cNvSpPr>
          <p:nvPr/>
        </p:nvSpPr>
        <p:spPr>
          <a:xfrm>
            <a:off x="457200" y="4495800"/>
            <a:ext cx="8839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Captures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“secondary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bonds”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beyond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“primary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bonds”</a:t>
            </a:r>
          </a:p>
          <a:p>
            <a:r>
              <a:rPr kumimoji="1" lang="en-CA" altLang="zh-CN" i="1" dirty="0" err="1" smtClean="0"/>
              <a:t>nhp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does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regular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anti</a:t>
            </a:r>
            <a:r>
              <a:rPr kumimoji="1" lang="en-US" altLang="zh-CN" dirty="0" smtClean="0"/>
              <a:t>-monotonicity</a:t>
            </a:r>
          </a:p>
          <a:p>
            <a:pPr lvl="1"/>
            <a:r>
              <a:rPr kumimoji="1" lang="en-US" altLang="zh-CN" dirty="0" smtClean="0"/>
              <a:t>Adding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attribute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RHS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CA" altLang="zh-CN" dirty="0" smtClean="0"/>
              <a:t>increase</a:t>
            </a:r>
            <a:r>
              <a:rPr kumimoji="1" lang="zh-CN" altLang="en-US" dirty="0" smtClean="0"/>
              <a:t> </a:t>
            </a:r>
            <a:r>
              <a:rPr kumimoji="1" lang="en-CA" altLang="zh-CN" i="1" dirty="0" err="1" smtClean="0"/>
              <a:t>supp</a:t>
            </a:r>
            <a:r>
              <a:rPr kumimoji="1" lang="en-US" altLang="zh-CN" i="1" dirty="0" smtClean="0"/>
              <a:t>(</a:t>
            </a:r>
            <a:r>
              <a:rPr kumimoji="1" lang="en-US" altLang="zh-CN" i="1" dirty="0" err="1" smtClean="0"/>
              <a:t>homophily</a:t>
            </a:r>
            <a:r>
              <a:rPr kumimoji="1" lang="zh-CN" altLang="en-US" i="1" dirty="0" smtClean="0"/>
              <a:t> </a:t>
            </a:r>
            <a:r>
              <a:rPr kumimoji="1" lang="en-CA" altLang="zh-CN" i="1" dirty="0" smtClean="0"/>
              <a:t>effect</a:t>
            </a:r>
            <a:r>
              <a:rPr kumimoji="1" lang="en-US" altLang="zh-CN" i="1" dirty="0" smtClean="0"/>
              <a:t>)</a:t>
            </a:r>
            <a:endParaRPr kumimoji="1" lang="en-CA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1452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1668</Words>
  <Application>Microsoft Macintosh PowerPoint</Application>
  <PresentationFormat>全屏显示(4:3)</PresentationFormat>
  <Paragraphs>386</Paragraphs>
  <Slides>25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Theme</vt:lpstr>
      <vt:lpstr>文档</vt:lpstr>
      <vt:lpstr>Document</vt:lpstr>
      <vt:lpstr>Mining Social Ties Beyond Homophily</vt:lpstr>
      <vt:lpstr>Outline</vt:lpstr>
      <vt:lpstr>Integrating graphs and  demographic data</vt:lpstr>
      <vt:lpstr>Facebook Dating App Example</vt:lpstr>
      <vt:lpstr>Social Ties (Group Relationships)</vt:lpstr>
      <vt:lpstr>Homophily in Social Network</vt:lpstr>
      <vt:lpstr>Beyond Homophily</vt:lpstr>
      <vt:lpstr>Potential Applications</vt:lpstr>
      <vt:lpstr>Non-homophily Preference</vt:lpstr>
      <vt:lpstr>Outline</vt:lpstr>
      <vt:lpstr>Problem - Mining Top-k GRs</vt:lpstr>
      <vt:lpstr>Challenges</vt:lpstr>
      <vt:lpstr>Outline</vt:lpstr>
      <vt:lpstr>Data Model</vt:lpstr>
      <vt:lpstr>SFDF Enumeration</vt:lpstr>
      <vt:lpstr>Dynamic Ordering</vt:lpstr>
      <vt:lpstr>Multiple Pruning Strategies</vt:lpstr>
      <vt:lpstr>Data partition and Pruning</vt:lpstr>
      <vt:lpstr>Outline</vt:lpstr>
      <vt:lpstr>Experimental Evaluation</vt:lpstr>
      <vt:lpstr>Interestingness: Case Study</vt:lpstr>
      <vt:lpstr>Efficiency Study: Pokec Data</vt:lpstr>
      <vt:lpstr>Outline</vt:lpstr>
      <vt:lpstr>Conclusion, Extensions and Future Work </vt:lpstr>
      <vt:lpstr>Q &amp; A ?    Thanks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(Sex: M, Edu: Grad)</dc:title>
  <dc:creator/>
  <cp:lastModifiedBy>Henry Liang</cp:lastModifiedBy>
  <cp:revision>577</cp:revision>
  <dcterms:created xsi:type="dcterms:W3CDTF">2006-08-16T00:00:00Z</dcterms:created>
  <dcterms:modified xsi:type="dcterms:W3CDTF">2016-05-18T15:25:57Z</dcterms:modified>
</cp:coreProperties>
</file>