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89" r:id="rId2"/>
    <p:sldId id="317" r:id="rId3"/>
    <p:sldId id="291" r:id="rId4"/>
    <p:sldId id="292" r:id="rId5"/>
    <p:sldId id="293" r:id="rId6"/>
    <p:sldId id="295" r:id="rId7"/>
    <p:sldId id="296" r:id="rId8"/>
    <p:sldId id="298" r:id="rId9"/>
    <p:sldId id="297" r:id="rId10"/>
    <p:sldId id="310" r:id="rId11"/>
    <p:sldId id="299" r:id="rId12"/>
    <p:sldId id="300" r:id="rId13"/>
    <p:sldId id="304" r:id="rId14"/>
    <p:sldId id="305" r:id="rId15"/>
    <p:sldId id="311" r:id="rId16"/>
    <p:sldId id="307" r:id="rId17"/>
    <p:sldId id="308" r:id="rId18"/>
    <p:sldId id="309" r:id="rId19"/>
    <p:sldId id="28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A6FF"/>
    <a:srgbClr val="274DBC"/>
    <a:srgbClr val="E1B4E6"/>
    <a:srgbClr val="964DFF"/>
    <a:srgbClr val="A91313"/>
    <a:srgbClr val="447F4B"/>
    <a:srgbClr val="3BC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24" autoAdjust="0"/>
    <p:restoredTop sz="87661" autoAdjust="0"/>
  </p:normalViewPr>
  <p:slideViewPr>
    <p:cSldViewPr>
      <p:cViewPr varScale="1">
        <p:scale>
          <a:sx n="120" d="100"/>
          <a:sy n="120" d="100"/>
        </p:scale>
        <p:origin x="71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image" Target="../media/image38.emf"/><Relationship Id="rId4" Type="http://schemas.openxmlformats.org/officeDocument/2006/relationships/image" Target="../media/image4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image" Target="../media/image4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3929E-23AE-D148-9D35-562CA31FBAFC}" type="datetimeFigureOut">
              <a:rPr kumimoji="1" lang="zh-CN" altLang="en-US" smtClean="0"/>
              <a:t>2018/7/13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B81CB-E1E8-E245-83CF-366BA4C7C46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358122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56797-FEC8-4BA1-A447-384E6E03212D}" type="datetimeFigureOut">
              <a:rPr lang="en-US" smtClean="0"/>
              <a:t>7/13/18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BE6DEF-CF05-4054-8915-A7C8EB628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9254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E6DEF-CF05-4054-8915-A7C8EB628A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8975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E6DEF-CF05-4054-8915-A7C8EB628A1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57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E6DEF-CF05-4054-8915-A7C8EB628A1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92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E6DEF-CF05-4054-8915-A7C8EB628A1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249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E6DEF-CF05-4054-8915-A7C8EB628A1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861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E6DEF-CF05-4054-8915-A7C8EB628A1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5415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E6DEF-CF05-4054-8915-A7C8EB628A1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097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E6DEF-CF05-4054-8915-A7C8EB628A1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75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E6DEF-CF05-4054-8915-A7C8EB628A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25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E6DEF-CF05-4054-8915-A7C8EB628A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28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E6DEF-CF05-4054-8915-A7C8EB628A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45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E6DEF-CF05-4054-8915-A7C8EB628A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53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E6DEF-CF05-4054-8915-A7C8EB628A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51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E6DEF-CF05-4054-8915-A7C8EB628A1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94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E6DEF-CF05-4054-8915-A7C8EB628A1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906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E6DEF-CF05-4054-8915-A7C8EB628A1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43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6">
            <a:extLst>
              <a:ext uri="{FF2B5EF4-FFF2-40B4-BE49-F238E27FC236}">
                <a16:creationId xmlns:a16="http://schemas.microsoft.com/office/drawing/2014/main" id="{0A6D72A8-3CC8-FF45-8C2E-8028A5F07662}"/>
              </a:ext>
            </a:extLst>
          </p:cNvPr>
          <p:cNvSpPr/>
          <p:nvPr userDrawn="1"/>
        </p:nvSpPr>
        <p:spPr>
          <a:xfrm>
            <a:off x="-13955" y="6550025"/>
            <a:ext cx="9157955" cy="381000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2BDBFE-5524-D049-8B61-7C2889D6887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81000" y="6565900"/>
            <a:ext cx="5562600" cy="3683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65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200" b="0" kern="1200">
          <a:solidFill>
            <a:schemeClr val="bg1">
              <a:lumMod val="50000"/>
            </a:schemeClr>
          </a:solidFill>
          <a:latin typeface="Comic Sans MS" panose="030F0702030302020204" pitchFamily="66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spcAft>
          <a:spcPts val="600"/>
        </a:spcAft>
        <a:buClr>
          <a:srgbClr val="C00000"/>
        </a:buClr>
        <a:buFont typeface="Wingdings" panose="05000000000000000000" pitchFamily="2" charset="2"/>
        <a:buChar char="q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spcAft>
          <a:spcPts val="600"/>
        </a:spcAft>
        <a:buClr>
          <a:srgbClr val="C00000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spcAft>
          <a:spcPts val="600"/>
        </a:spcAft>
        <a:buClr>
          <a:srgbClr val="C00000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spcAft>
          <a:spcPts val="600"/>
        </a:spcAft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spcAft>
          <a:spcPts val="600"/>
        </a:spcAft>
        <a:buClr>
          <a:srgbClr val="C00000"/>
        </a:buClr>
        <a:buFont typeface="Arial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1.emf"/><Relationship Id="rId12" Type="http://schemas.openxmlformats.org/officeDocument/2006/relationships/image" Target="../media/image3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32.png"/><Relationship Id="rId5" Type="http://schemas.openxmlformats.org/officeDocument/2006/relationships/image" Target="../media/image30.emf"/><Relationship Id="rId10" Type="http://schemas.openxmlformats.org/officeDocument/2006/relationships/image" Target="../media/image33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3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9.emf"/><Relationship Id="rId12" Type="http://schemas.openxmlformats.org/officeDocument/2006/relationships/image" Target="../media/image4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11" Type="http://schemas.openxmlformats.org/officeDocument/2006/relationships/oleObject" Target="../embeddings/oleObject11.bin"/><Relationship Id="rId5" Type="http://schemas.openxmlformats.org/officeDocument/2006/relationships/image" Target="../media/image38.emf"/><Relationship Id="rId10" Type="http://schemas.openxmlformats.org/officeDocument/2006/relationships/image" Target="../media/image40.emf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1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42.emf"/><Relationship Id="rId4" Type="http://schemas.openxmlformats.org/officeDocument/2006/relationships/oleObject" Target="../embeddings/oleObject12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3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48.png"/><Relationship Id="rId7" Type="http://schemas.openxmlformats.org/officeDocument/2006/relationships/image" Target="../media/image4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43.e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47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g"/><Relationship Id="rId7" Type="http://schemas.openxmlformats.org/officeDocument/2006/relationships/image" Target="../media/image16.jpeg"/><Relationship Id="rId12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jp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8" name="图片 23" descr="sfu logo narrow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7"/>
            <a:ext cx="1973598" cy="988693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33400" y="1219200"/>
            <a:ext cx="83058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/>
              <a:t>Top-k Route Search through </a:t>
            </a:r>
            <a:r>
              <a:rPr lang="en-US" sz="2800" dirty="0" err="1"/>
              <a:t>Submodularity</a:t>
            </a:r>
            <a:r>
              <a:rPr lang="en-US" sz="2800" dirty="0"/>
              <a:t> Modeling of Recurrent POI Features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50000"/>
                </a:sysClr>
              </a:solidFill>
              <a:effectLst/>
              <a:uLnTx/>
              <a:uFillTx/>
              <a:latin typeface="Comic Sans MS" panose="030F0702030302020204" pitchFamily="66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1371600" y="3505200"/>
            <a:ext cx="64008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None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Courier New" panose="02070309020205020404" pitchFamily="49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Hongwei Liang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200" i="0" u="none" strike="noStrike" kern="120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Wang</a:t>
            </a:r>
            <a:r>
              <a:rPr kumimoji="0" lang="en-US" sz="2200" i="0" u="none" strike="noStrike" kern="120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Simon Fraser University, Canada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2000" y="2362200"/>
            <a:ext cx="7848600" cy="45719"/>
          </a:xfrm>
          <a:prstGeom prst="rect">
            <a:avLst/>
          </a:prstGeom>
          <a:solidFill>
            <a:srgbClr val="A91313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6175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84C6D-9AB2-2345-B161-8ADBEC55F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9" y="0"/>
            <a:ext cx="9137771" cy="1143000"/>
          </a:xfrm>
        </p:spPr>
        <p:txBody>
          <a:bodyPr/>
          <a:lstStyle/>
          <a:p>
            <a:r>
              <a:rPr lang="en-US" altLang="zh-CN" dirty="0"/>
              <a:t>S</a:t>
            </a:r>
            <a:r>
              <a:rPr lang="en-US" dirty="0"/>
              <a:t>ubmodular </a:t>
            </a:r>
            <a:r>
              <a:rPr lang="en-US" altLang="zh-CN" dirty="0"/>
              <a:t>A</a:t>
            </a:r>
            <a:r>
              <a:rPr lang="en-US" dirty="0"/>
              <a:t>ggregation </a:t>
            </a:r>
            <a:r>
              <a:rPr lang="en-US" altLang="zh-CN" dirty="0"/>
              <a:t>F</a:t>
            </a:r>
            <a:r>
              <a:rPr lang="en-US" dirty="0"/>
              <a:t>unction</a:t>
            </a:r>
            <a:r>
              <a:rPr lang="zh-CN" altLang="en-US" dirty="0"/>
              <a:t> </a:t>
            </a:r>
            <a:r>
              <a:rPr lang="en-US" altLang="zh-CN" dirty="0"/>
              <a:t>Instances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032B20-C5EE-A049-9FC6-79A817B52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04D2660B-E15C-9844-B46C-F3D767061065}"/>
              </a:ext>
            </a:extLst>
          </p:cNvPr>
          <p:cNvSpPr txBox="1">
            <a:spLocks/>
          </p:cNvSpPr>
          <p:nvPr/>
        </p:nvSpPr>
        <p:spPr>
          <a:xfrm>
            <a:off x="6229" y="990600"/>
            <a:ext cx="8686800" cy="883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q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altLang="zh-CN">
                <a:solidFill>
                  <a:sysClr val="windowText" lastClr="000000"/>
                </a:solidFill>
              </a:rPr>
              <a:t>P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ower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-law based submodular aggregation function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0" name="组 10">
            <a:extLst>
              <a:ext uri="{FF2B5EF4-FFF2-40B4-BE49-F238E27FC236}">
                <a16:creationId xmlns:a16="http://schemas.microsoft.com/office/drawing/2014/main" id="{2AD0F5A9-AEDF-A14F-9FF0-DCFAE525C549}"/>
              </a:ext>
            </a:extLst>
          </p:cNvPr>
          <p:cNvGrpSpPr/>
          <p:nvPr/>
        </p:nvGrpSpPr>
        <p:grpSpPr>
          <a:xfrm>
            <a:off x="76200" y="1688256"/>
            <a:ext cx="6172200" cy="1553281"/>
            <a:chOff x="-46568" y="3171119"/>
            <a:chExt cx="6172200" cy="1553281"/>
          </a:xfrm>
        </p:grpSpPr>
        <p:graphicFrame>
          <p:nvGraphicFramePr>
            <p:cNvPr id="31" name="对象 25">
              <a:extLst>
                <a:ext uri="{FF2B5EF4-FFF2-40B4-BE49-F238E27FC236}">
                  <a16:creationId xmlns:a16="http://schemas.microsoft.com/office/drawing/2014/main" id="{F650BFF3-3C61-604D-9C1C-30A8000BABB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34895246"/>
                </p:ext>
              </p:extLst>
            </p:nvPr>
          </p:nvGraphicFramePr>
          <p:xfrm>
            <a:off x="762000" y="3171119"/>
            <a:ext cx="3733800" cy="6437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181" name="公式" r:id="rId4" imgW="1841500" imgH="317500" progId="Equation.3">
                    <p:embed/>
                  </p:oleObj>
                </mc:Choice>
                <mc:Fallback>
                  <p:oleObj name="公式" r:id="rId4" imgW="1841500" imgH="317500" progId="Equation.3">
                    <p:embed/>
                    <p:pic>
                      <p:nvPicPr>
                        <p:cNvPr id="8" name="对象 25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762000" y="3171119"/>
                          <a:ext cx="3733800" cy="64375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文本框 9">
              <a:extLst>
                <a:ext uri="{FF2B5EF4-FFF2-40B4-BE49-F238E27FC236}">
                  <a16:creationId xmlns:a16="http://schemas.microsoft.com/office/drawing/2014/main" id="{C89A21B2-A323-4543-953B-8B432E69B172}"/>
                </a:ext>
              </a:extLst>
            </p:cNvPr>
            <p:cNvSpPr txBox="1"/>
            <p:nvPr/>
          </p:nvSpPr>
          <p:spPr>
            <a:xfrm>
              <a:off x="-46568" y="4078069"/>
              <a:ext cx="3202735" cy="646331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lvl="0" algn="ctr">
                <a:defRPr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en-US" dirty="0"/>
                <a:t>the rank of POI </a:t>
              </a:r>
              <a:r>
                <a:rPr lang="en-US" dirty="0" err="1"/>
                <a:t>i</a:t>
              </a:r>
              <a:r>
                <a:rPr lang="en-US" dirty="0"/>
                <a:t> on the rating of</a:t>
              </a:r>
            </a:p>
            <a:p>
              <a:r>
                <a:rPr lang="en-US" dirty="0"/>
                <a:t>feature h among the POIs on P</a:t>
              </a:r>
              <a:endParaRPr lang="en-US" altLang="zh-CN" dirty="0"/>
            </a:p>
          </p:txBody>
        </p:sp>
        <p:cxnSp>
          <p:nvCxnSpPr>
            <p:cNvPr id="33" name="直线连接符 11">
              <a:extLst>
                <a:ext uri="{FF2B5EF4-FFF2-40B4-BE49-F238E27FC236}">
                  <a16:creationId xmlns:a16="http://schemas.microsoft.com/office/drawing/2014/main" id="{91F9A50E-17FD-0745-A751-22C1BA730C89}"/>
                </a:ext>
              </a:extLst>
            </p:cNvPr>
            <p:cNvCxnSpPr/>
            <p:nvPr/>
          </p:nvCxnSpPr>
          <p:spPr>
            <a:xfrm>
              <a:off x="2667000" y="3628319"/>
              <a:ext cx="1066800" cy="0"/>
            </a:xfrm>
            <a:prstGeom prst="line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4" name="直线箭头连接符 12">
              <a:extLst>
                <a:ext uri="{FF2B5EF4-FFF2-40B4-BE49-F238E27FC236}">
                  <a16:creationId xmlns:a16="http://schemas.microsoft.com/office/drawing/2014/main" id="{38242D30-E415-4D4C-BFF5-C80B80839F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5632" y="3628319"/>
              <a:ext cx="808568" cy="432959"/>
            </a:xfrm>
            <a:prstGeom prst="straightConnector1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35" name="文本框 7">
              <a:extLst>
                <a:ext uri="{FF2B5EF4-FFF2-40B4-BE49-F238E27FC236}">
                  <a16:creationId xmlns:a16="http://schemas.microsoft.com/office/drawing/2014/main" id="{61481B7C-F213-0F4B-90F6-C3E39A968DE4}"/>
                </a:ext>
              </a:extLst>
            </p:cNvPr>
            <p:cNvSpPr txBox="1"/>
            <p:nvPr/>
          </p:nvSpPr>
          <p:spPr>
            <a:xfrm>
              <a:off x="3230032" y="4078069"/>
              <a:ext cx="1264936" cy="646331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ysClr val="windowText" lastClr="000000"/>
                  </a:solidFill>
                  <a:latin typeface="Calibri"/>
                  <a:ea typeface="宋体"/>
                </a:defRPr>
              </a:lvl1pPr>
            </a:lstStyle>
            <a:p>
              <a:pPr algn="ctr"/>
              <a:r>
                <a:rPr lang="en-US" altLang="zh-CN" dirty="0"/>
                <a:t>power-law </a:t>
              </a:r>
            </a:p>
            <a:p>
              <a:pPr algn="ctr"/>
              <a:r>
                <a:rPr lang="en-US" altLang="zh-CN" dirty="0"/>
                <a:t>exponent</a:t>
              </a:r>
            </a:p>
          </p:txBody>
        </p:sp>
        <p:cxnSp>
          <p:nvCxnSpPr>
            <p:cNvPr id="36" name="直线箭头连接符 8">
              <a:extLst>
                <a:ext uri="{FF2B5EF4-FFF2-40B4-BE49-F238E27FC236}">
                  <a16:creationId xmlns:a16="http://schemas.microsoft.com/office/drawing/2014/main" id="{F89B6276-3885-2441-ACAF-9BF2AE392DCD}"/>
                </a:ext>
              </a:extLst>
            </p:cNvPr>
            <p:cNvCxnSpPr>
              <a:cxnSpLocks/>
              <a:endCxn id="35" idx="0"/>
            </p:cNvCxnSpPr>
            <p:nvPr/>
          </p:nvCxnSpPr>
          <p:spPr>
            <a:xfrm flipH="1">
              <a:off x="3862500" y="3475919"/>
              <a:ext cx="99900" cy="602150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7" name="直线连接符 10">
              <a:extLst>
                <a:ext uri="{FF2B5EF4-FFF2-40B4-BE49-F238E27FC236}">
                  <a16:creationId xmlns:a16="http://schemas.microsoft.com/office/drawing/2014/main" id="{93EA8724-CB41-2845-A64A-FA9A59FCFAC8}"/>
                </a:ext>
              </a:extLst>
            </p:cNvPr>
            <p:cNvCxnSpPr/>
            <p:nvPr/>
          </p:nvCxnSpPr>
          <p:spPr>
            <a:xfrm>
              <a:off x="3810000" y="3475919"/>
              <a:ext cx="274336" cy="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38" name="文本框 13">
              <a:extLst>
                <a:ext uri="{FF2B5EF4-FFF2-40B4-BE49-F238E27FC236}">
                  <a16:creationId xmlns:a16="http://schemas.microsoft.com/office/drawing/2014/main" id="{F9232054-780F-CA41-A239-06362C83B103}"/>
                </a:ext>
              </a:extLst>
            </p:cNvPr>
            <p:cNvSpPr txBox="1"/>
            <p:nvPr/>
          </p:nvSpPr>
          <p:spPr>
            <a:xfrm>
              <a:off x="4561293" y="4078069"/>
              <a:ext cx="1564339" cy="646331"/>
            </a:xfrm>
            <a:prstGeom prst="rect">
              <a:avLst/>
            </a:prstGeom>
            <a:gradFill rotWithShape="1">
              <a:gsLst>
                <a:gs pos="0">
                  <a:srgbClr val="8064A2">
                    <a:tint val="50000"/>
                    <a:satMod val="300000"/>
                  </a:srgbClr>
                </a:gs>
                <a:gs pos="35000">
                  <a:srgbClr val="8064A2">
                    <a:tint val="37000"/>
                    <a:satMod val="300000"/>
                  </a:srgbClr>
                </a:gs>
                <a:gs pos="100000">
                  <a:srgbClr val="8064A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lvl="0" algn="ctr">
                <a:defRPr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en-US" altLang="zh-CN" dirty="0"/>
                <a:t>Rating of POI </a:t>
              </a:r>
              <a:r>
                <a:rPr lang="en-US" altLang="zh-CN" dirty="0" err="1"/>
                <a:t>i</a:t>
              </a:r>
              <a:r>
                <a:rPr lang="en-US" altLang="zh-CN" dirty="0"/>
                <a:t> </a:t>
              </a:r>
            </a:p>
            <a:p>
              <a:r>
                <a:rPr lang="en-US" altLang="zh-CN" dirty="0"/>
                <a:t>on feature h</a:t>
              </a:r>
            </a:p>
          </p:txBody>
        </p:sp>
        <p:cxnSp>
          <p:nvCxnSpPr>
            <p:cNvPr id="39" name="直线箭头连接符 14">
              <a:extLst>
                <a:ext uri="{FF2B5EF4-FFF2-40B4-BE49-F238E27FC236}">
                  <a16:creationId xmlns:a16="http://schemas.microsoft.com/office/drawing/2014/main" id="{75FE262B-03E2-7F49-8E9E-69EA45EC47EE}"/>
                </a:ext>
              </a:extLst>
            </p:cNvPr>
            <p:cNvCxnSpPr/>
            <p:nvPr/>
          </p:nvCxnSpPr>
          <p:spPr>
            <a:xfrm>
              <a:off x="4191000" y="3704519"/>
              <a:ext cx="1118243" cy="318423"/>
            </a:xfrm>
            <a:prstGeom prst="straightConnector1">
              <a:avLst/>
            </a:prstGeom>
            <a:noFill/>
            <a:ln w="25400" cap="flat" cmpd="sng" algn="ctr">
              <a:solidFill>
                <a:srgbClr val="8064A2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0" name="直线连接符 19">
              <a:extLst>
                <a:ext uri="{FF2B5EF4-FFF2-40B4-BE49-F238E27FC236}">
                  <a16:creationId xmlns:a16="http://schemas.microsoft.com/office/drawing/2014/main" id="{2BEA6AD7-7558-7048-A288-90696233E615}"/>
                </a:ext>
              </a:extLst>
            </p:cNvPr>
            <p:cNvCxnSpPr/>
            <p:nvPr/>
          </p:nvCxnSpPr>
          <p:spPr>
            <a:xfrm>
              <a:off x="4114800" y="3704519"/>
              <a:ext cx="457200" cy="0"/>
            </a:xfrm>
            <a:prstGeom prst="line">
              <a:avLst/>
            </a:prstGeom>
            <a:noFill/>
            <a:ln w="25400" cap="flat" cmpd="sng" algn="ctr">
              <a:solidFill>
                <a:srgbClr val="8064A2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7EFC918F-5887-9B4D-B82A-7C80E261357B}"/>
              </a:ext>
            </a:extLst>
          </p:cNvPr>
          <p:cNvSpPr txBox="1">
            <a:spLocks/>
          </p:cNvSpPr>
          <p:nvPr/>
        </p:nvSpPr>
        <p:spPr>
          <a:xfrm>
            <a:off x="-11243" y="3839469"/>
            <a:ext cx="9161472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q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altLang="zh-CN" dirty="0">
              <a:solidFill>
                <a:srgbClr val="C00000"/>
              </a:solidFill>
            </a:endParaRPr>
          </a:p>
        </p:txBody>
      </p:sp>
      <p:graphicFrame>
        <p:nvGraphicFramePr>
          <p:cNvPr id="43" name="对象 81">
            <a:extLst>
              <a:ext uri="{FF2B5EF4-FFF2-40B4-BE49-F238E27FC236}">
                <a16:creationId xmlns:a16="http://schemas.microsoft.com/office/drawing/2014/main" id="{666FC845-ABFD-F942-A65B-63F7A1886E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695604"/>
              </p:ext>
            </p:extLst>
          </p:nvPr>
        </p:nvGraphicFramePr>
        <p:xfrm>
          <a:off x="700088" y="3889375"/>
          <a:ext cx="402431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82" name="公式" r:id="rId6" imgW="2476500" imgH="279400" progId="Equation.3">
                  <p:embed/>
                </p:oleObj>
              </mc:Choice>
              <mc:Fallback>
                <p:oleObj name="公式" r:id="rId6" imgW="2476500" imgH="279400" progId="Equation.3">
                  <p:embed/>
                  <p:pic>
                    <p:nvPicPr>
                      <p:cNvPr id="40" name="对象 8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0088" y="3889375"/>
                        <a:ext cx="4024312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5" name="Group 44">
            <a:extLst>
              <a:ext uri="{FF2B5EF4-FFF2-40B4-BE49-F238E27FC236}">
                <a16:creationId xmlns:a16="http://schemas.microsoft.com/office/drawing/2014/main" id="{1B5E0B55-54E8-3B43-AD80-59A79AF9F1F9}"/>
              </a:ext>
            </a:extLst>
          </p:cNvPr>
          <p:cNvGrpSpPr/>
          <p:nvPr/>
        </p:nvGrpSpPr>
        <p:grpSpPr>
          <a:xfrm>
            <a:off x="700088" y="3593068"/>
            <a:ext cx="734496" cy="369332"/>
            <a:chOff x="7086600" y="4179887"/>
            <a:chExt cx="734496" cy="369332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2FB1EC1-45C3-C042-873C-0F5EFABB9CFF}"/>
                </a:ext>
              </a:extLst>
            </p:cNvPr>
            <p:cNvSpPr txBox="1"/>
            <p:nvPr/>
          </p:nvSpPr>
          <p:spPr>
            <a:xfrm>
              <a:off x="7086600" y="4179887"/>
              <a:ext cx="7344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     = 1</a:t>
              </a:r>
            </a:p>
          </p:txBody>
        </p:sp>
        <p:graphicFrame>
          <p:nvGraphicFramePr>
            <p:cNvPr id="47" name="对象 82">
              <a:extLst>
                <a:ext uri="{FF2B5EF4-FFF2-40B4-BE49-F238E27FC236}">
                  <a16:creationId xmlns:a16="http://schemas.microsoft.com/office/drawing/2014/main" id="{1D0E555C-29CA-A746-B166-6413D4EA488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30276964"/>
                </p:ext>
              </p:extLst>
            </p:nvPr>
          </p:nvGraphicFramePr>
          <p:xfrm>
            <a:off x="7086600" y="4268787"/>
            <a:ext cx="227013" cy="227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183" name="公式" r:id="rId8" imgW="139700" imgH="139700" progId="Equation.3">
                    <p:embed/>
                  </p:oleObj>
                </mc:Choice>
                <mc:Fallback>
                  <p:oleObj name="公式" r:id="rId8" imgW="139700" imgH="139700" progId="Equation.3">
                    <p:embed/>
                    <p:pic>
                      <p:nvPicPr>
                        <p:cNvPr id="42" name="对象 82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7086600" y="4268787"/>
                          <a:ext cx="227013" cy="2270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545FF6A6-0F2E-5647-A38F-CC739F2D1EFD}"/>
              </a:ext>
            </a:extLst>
          </p:cNvPr>
          <p:cNvSpPr txBox="1">
            <a:spLocks/>
          </p:cNvSpPr>
          <p:nvPr/>
        </p:nvSpPr>
        <p:spPr>
          <a:xfrm>
            <a:off x="6229" y="4566599"/>
            <a:ext cx="8686800" cy="1867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q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Other</a:t>
            </a:r>
            <a:r>
              <a:rPr lang="zh-CN" altLang="en-US" dirty="0">
                <a:solidFill>
                  <a:sysClr val="windowText" lastClr="000000"/>
                </a:solidFill>
              </a:rPr>
              <a:t>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ubmodular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ggregation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unction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1">
              <a:lnSpc>
                <a:spcPct val="160000"/>
              </a:lnSpc>
              <a:defRPr/>
            </a:pPr>
            <a:r>
              <a:rPr lang="en-US" altLang="zh-CN" dirty="0">
                <a:solidFill>
                  <a:sysClr val="windowText" lastClr="000000"/>
                </a:solidFill>
              </a:rPr>
              <a:t>Log</a:t>
            </a:r>
            <a:r>
              <a:rPr lang="zh-CN" altLang="en-US" dirty="0">
                <a:solidFill>
                  <a:sysClr val="windowText" lastClr="000000"/>
                </a:solidFill>
              </a:rPr>
              <a:t> </a:t>
            </a:r>
            <a:r>
              <a:rPr lang="en-US" altLang="zh-CN" dirty="0">
                <a:solidFill>
                  <a:sysClr val="windowText" lastClr="000000"/>
                </a:solidFill>
              </a:rPr>
              <a:t>utility</a:t>
            </a:r>
            <a:r>
              <a:rPr lang="zh-CN" altLang="en-US" dirty="0">
                <a:solidFill>
                  <a:sysClr val="windowText" lastClr="000000"/>
                </a:solidFill>
              </a:rPr>
              <a:t> </a:t>
            </a:r>
            <a:r>
              <a:rPr lang="en-US" altLang="zh-CN" dirty="0">
                <a:solidFill>
                  <a:sysClr val="windowText" lastClr="000000"/>
                </a:solidFill>
              </a:rPr>
              <a:t>function</a:t>
            </a:r>
          </a:p>
          <a:p>
            <a:pPr lvl="1">
              <a:lnSpc>
                <a:spcPct val="160000"/>
              </a:lnSpc>
              <a:defRPr/>
            </a:pPr>
            <a:r>
              <a:rPr lang="en-US" altLang="zh-CN" dirty="0">
                <a:solidFill>
                  <a:sysClr val="windowText" lastClr="000000"/>
                </a:solidFill>
              </a:rPr>
              <a:t>Coverage</a:t>
            </a:r>
            <a:r>
              <a:rPr lang="zh-CN" altLang="en-US" dirty="0">
                <a:solidFill>
                  <a:sysClr val="windowText" lastClr="000000"/>
                </a:solidFill>
              </a:rPr>
              <a:t> </a:t>
            </a:r>
            <a:r>
              <a:rPr lang="en-US" altLang="zh-CN" dirty="0">
                <a:solidFill>
                  <a:sysClr val="windowText" lastClr="000000"/>
                </a:solidFill>
              </a:rPr>
              <a:t>function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2BBD76-55BE-C44C-ABE0-6388A4FD613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36043" y="3373179"/>
            <a:ext cx="2967913" cy="22535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0E028BE-1E27-5644-BA45-ECA9158F3125}"/>
                  </a:ext>
                </a:extLst>
              </p:cNvPr>
              <p:cNvSpPr txBox="1"/>
              <p:nvPr/>
            </p:nvSpPr>
            <p:spPr>
              <a:xfrm>
                <a:off x="7291163" y="5675208"/>
                <a:ext cx="10146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𝑟𝑎𝑛𝑘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0E028BE-1E27-5644-BA45-ECA9158F31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1163" y="5675208"/>
                <a:ext cx="1014637" cy="369332"/>
              </a:xfrm>
              <a:prstGeom prst="rect">
                <a:avLst/>
              </a:prstGeom>
              <a:blipFill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9B272E8-099B-F047-8319-060F3376A0D7}"/>
                  </a:ext>
                </a:extLst>
              </p:cNvPr>
              <p:cNvSpPr txBox="1"/>
              <p:nvPr/>
            </p:nvSpPr>
            <p:spPr>
              <a:xfrm rot="16200000">
                <a:off x="5333979" y="4237609"/>
                <a:ext cx="12625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𝑟𝑎𝑛𝑘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9B272E8-099B-F047-8319-060F3376A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333979" y="4237609"/>
                <a:ext cx="1262525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64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1" grpId="0"/>
      <p:bldP spid="49" grpId="0"/>
      <p:bldP spid="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12978"/>
          </a:xfrm>
        </p:spPr>
        <p:txBody>
          <a:bodyPr/>
          <a:lstStyle/>
          <a:p>
            <a:r>
              <a:rPr lang="en-CA" altLang="zh-CN" dirty="0"/>
              <a:t>Framework</a:t>
            </a:r>
            <a:r>
              <a:rPr lang="zh-CN" altLang="en-US" dirty="0"/>
              <a:t> </a:t>
            </a:r>
            <a:r>
              <a:rPr lang="en-US" altLang="zh-CN"/>
              <a:t>Overview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3535634"/>
            <a:ext cx="9220200" cy="2939983"/>
          </a:xfrm>
        </p:spPr>
        <p:txBody>
          <a:bodyPr>
            <a:normAutofit/>
          </a:bodyPr>
          <a:lstStyle/>
          <a:p>
            <a:r>
              <a:rPr lang="en-US" dirty="0"/>
              <a:t>Offline</a:t>
            </a:r>
          </a:p>
          <a:p>
            <a:pPr lvl="1"/>
            <a:r>
              <a:rPr lang="en-US" dirty="0"/>
              <a:t>Index both feature and traveling cost dimensions</a:t>
            </a:r>
          </a:p>
          <a:p>
            <a:r>
              <a:rPr lang="en-US" dirty="0"/>
              <a:t>Online</a:t>
            </a:r>
          </a:p>
          <a:p>
            <a:pPr lvl="1"/>
            <a:r>
              <a:rPr lang="en-US" dirty="0"/>
              <a:t>Select the POI candidates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</a:t>
            </a:r>
            <a:r>
              <a:rPr lang="en-US" dirty="0"/>
              <a:t>earch for the top-k routes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569707" y="1143000"/>
            <a:ext cx="1291353" cy="2285102"/>
          </a:xfrm>
          <a:prstGeom prst="roundRect">
            <a:avLst>
              <a:gd name="adj" fmla="val 4215"/>
            </a:avLst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ysClr val="windowText" lastClr="000000"/>
              </a:solidFill>
              <a:latin typeface="Calibri"/>
              <a:ea typeface="宋体"/>
            </a:endParaRPr>
          </a:p>
        </p:txBody>
      </p:sp>
      <p:sp>
        <p:nvSpPr>
          <p:cNvPr id="8" name="文本框 1"/>
          <p:cNvSpPr txBox="1"/>
          <p:nvPr/>
        </p:nvSpPr>
        <p:spPr>
          <a:xfrm>
            <a:off x="1885112" y="1151783"/>
            <a:ext cx="861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b="1" dirty="0"/>
              <a:t>Offline</a:t>
            </a:r>
            <a:endParaRPr kumimoji="1" lang="zh-CN" altLang="en-US" sz="1600" b="1" dirty="0"/>
          </a:p>
        </p:txBody>
      </p:sp>
      <p:sp>
        <p:nvSpPr>
          <p:cNvPr id="9" name="矩形 2"/>
          <p:cNvSpPr/>
          <p:nvPr/>
        </p:nvSpPr>
        <p:spPr>
          <a:xfrm>
            <a:off x="1679652" y="1614634"/>
            <a:ext cx="1082866" cy="5723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10" name="矩形 7"/>
          <p:cNvSpPr/>
          <p:nvPr/>
        </p:nvSpPr>
        <p:spPr>
          <a:xfrm>
            <a:off x="1739328" y="2606169"/>
            <a:ext cx="1077367" cy="56548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zh-CN" altLang="en-US">
              <a:solidFill>
                <a:sysClr val="windowText" lastClr="000000"/>
              </a:solidFill>
            </a:endParaRPr>
          </a:p>
        </p:txBody>
      </p:sp>
      <p:sp>
        <p:nvSpPr>
          <p:cNvPr id="11" name="文本框 8"/>
          <p:cNvSpPr txBox="1"/>
          <p:nvPr/>
        </p:nvSpPr>
        <p:spPr>
          <a:xfrm>
            <a:off x="1942232" y="2586881"/>
            <a:ext cx="57539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CA" altLang="zh-CN" sz="1600" b="1" dirty="0"/>
              <a:t>POI </a:t>
            </a:r>
          </a:p>
          <a:p>
            <a:pPr algn="ctr"/>
            <a:r>
              <a:rPr kumimoji="1" lang="en-CA" altLang="zh-CN" sz="1600" b="1" dirty="0"/>
              <a:t>Map</a:t>
            </a:r>
            <a:endParaRPr kumimoji="1" lang="zh-CN" altLang="en-US" sz="1600" b="1" dirty="0"/>
          </a:p>
        </p:txBody>
      </p:sp>
      <p:cxnSp>
        <p:nvCxnSpPr>
          <p:cNvPr id="12" name="直线箭头连接符 25"/>
          <p:cNvCxnSpPr>
            <a:cxnSpLocks/>
          </p:cNvCxnSpPr>
          <p:nvPr/>
        </p:nvCxnSpPr>
        <p:spPr>
          <a:xfrm flipV="1">
            <a:off x="2235604" y="2289089"/>
            <a:ext cx="0" cy="2149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线箭头连接符 31"/>
          <p:cNvCxnSpPr>
            <a:stCxn id="7" idx="3"/>
            <a:endCxn id="15" idx="1"/>
          </p:cNvCxnSpPr>
          <p:nvPr/>
        </p:nvCxnSpPr>
        <p:spPr>
          <a:xfrm>
            <a:off x="2861060" y="2285551"/>
            <a:ext cx="426493" cy="4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下箭头 34"/>
          <p:cNvSpPr/>
          <p:nvPr/>
        </p:nvSpPr>
        <p:spPr>
          <a:xfrm>
            <a:off x="2974049" y="1143000"/>
            <a:ext cx="200515" cy="1009095"/>
          </a:xfrm>
          <a:prstGeom prst="downArrow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Rounded Rectangle 14"/>
          <p:cNvSpPr/>
          <p:nvPr/>
        </p:nvSpPr>
        <p:spPr>
          <a:xfrm>
            <a:off x="3287553" y="1143000"/>
            <a:ext cx="4713447" cy="2286000"/>
          </a:xfrm>
          <a:prstGeom prst="roundRect">
            <a:avLst>
              <a:gd name="adj" fmla="val 4215"/>
            </a:avLst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en-US">
              <a:solidFill>
                <a:sysClr val="windowText" lastClr="000000"/>
              </a:solidFill>
              <a:latin typeface="Calibri"/>
              <a:ea typeface="宋体"/>
            </a:endParaRPr>
          </a:p>
        </p:txBody>
      </p:sp>
      <p:sp>
        <p:nvSpPr>
          <p:cNvPr id="16" name="文本框 5"/>
          <p:cNvSpPr txBox="1"/>
          <p:nvPr/>
        </p:nvSpPr>
        <p:spPr>
          <a:xfrm>
            <a:off x="5149743" y="1143000"/>
            <a:ext cx="747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b="1" dirty="0"/>
              <a:t>Online</a:t>
            </a:r>
            <a:endParaRPr kumimoji="1" lang="zh-CN" altLang="en-US" sz="1600" b="1" dirty="0"/>
          </a:p>
        </p:txBody>
      </p:sp>
      <p:sp>
        <p:nvSpPr>
          <p:cNvPr id="17" name="矩形 2"/>
          <p:cNvSpPr/>
          <p:nvPr/>
        </p:nvSpPr>
        <p:spPr>
          <a:xfrm>
            <a:off x="3355728" y="1600897"/>
            <a:ext cx="2206864" cy="172502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18" name="文本框 6"/>
          <p:cNvSpPr txBox="1"/>
          <p:nvPr/>
        </p:nvSpPr>
        <p:spPr>
          <a:xfrm>
            <a:off x="3317336" y="1602205"/>
            <a:ext cx="22878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b="1" dirty="0"/>
              <a:t>POI Candidates Retrieval</a:t>
            </a:r>
            <a:endParaRPr kumimoji="1" lang="zh-CN" altLang="en-US" sz="1600" b="1" dirty="0"/>
          </a:p>
        </p:txBody>
      </p:sp>
      <p:grpSp>
        <p:nvGrpSpPr>
          <p:cNvPr id="19" name="组 18"/>
          <p:cNvGrpSpPr/>
          <p:nvPr/>
        </p:nvGrpSpPr>
        <p:grpSpPr>
          <a:xfrm>
            <a:off x="3403062" y="2675654"/>
            <a:ext cx="2094805" cy="584775"/>
            <a:chOff x="480124" y="4202313"/>
            <a:chExt cx="733067" cy="584775"/>
          </a:xfrm>
        </p:grpSpPr>
        <p:sp>
          <p:nvSpPr>
            <p:cNvPr id="20" name="矩形 19"/>
            <p:cNvSpPr/>
            <p:nvPr/>
          </p:nvSpPr>
          <p:spPr>
            <a:xfrm>
              <a:off x="480124" y="4227692"/>
              <a:ext cx="733067" cy="492080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503751" y="4202313"/>
              <a:ext cx="66664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600" dirty="0"/>
                <a:t>Retrieve sub-indices </a:t>
              </a:r>
            </a:p>
            <a:p>
              <a:pPr algn="ctr"/>
              <a:r>
                <a:rPr kumimoji="1" lang="en-US" altLang="zh-CN" sz="1600" dirty="0"/>
                <a:t>According to Query</a:t>
              </a:r>
            </a:p>
          </p:txBody>
        </p:sp>
      </p:grpSp>
      <p:sp>
        <p:nvSpPr>
          <p:cNvPr id="22" name="矩形 19"/>
          <p:cNvSpPr/>
          <p:nvPr/>
        </p:nvSpPr>
        <p:spPr>
          <a:xfrm>
            <a:off x="3403062" y="1993941"/>
            <a:ext cx="2094803" cy="46895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文本框 20"/>
          <p:cNvSpPr txBox="1"/>
          <p:nvPr/>
        </p:nvSpPr>
        <p:spPr>
          <a:xfrm>
            <a:off x="3366788" y="1925370"/>
            <a:ext cx="2112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dirty="0"/>
              <a:t>Select final POI candidates </a:t>
            </a:r>
          </a:p>
        </p:txBody>
      </p:sp>
      <p:cxnSp>
        <p:nvCxnSpPr>
          <p:cNvPr id="24" name="直线箭头连接符 25"/>
          <p:cNvCxnSpPr>
            <a:stCxn id="20" idx="0"/>
          </p:cNvCxnSpPr>
          <p:nvPr/>
        </p:nvCxnSpPr>
        <p:spPr>
          <a:xfrm flipV="1">
            <a:off x="4450465" y="2504745"/>
            <a:ext cx="0" cy="1962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矩形 2"/>
          <p:cNvSpPr/>
          <p:nvPr/>
        </p:nvSpPr>
        <p:spPr>
          <a:xfrm>
            <a:off x="5765496" y="1600897"/>
            <a:ext cx="2176795" cy="172502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26" name="文本框 6"/>
          <p:cNvSpPr txBox="1"/>
          <p:nvPr/>
        </p:nvSpPr>
        <p:spPr>
          <a:xfrm>
            <a:off x="6178358" y="1600898"/>
            <a:ext cx="1440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b="1" dirty="0"/>
              <a:t>Routes Finding</a:t>
            </a:r>
            <a:endParaRPr kumimoji="1" lang="zh-CN" altLang="en-US" sz="1600" b="1" dirty="0"/>
          </a:p>
        </p:txBody>
      </p:sp>
      <p:sp>
        <p:nvSpPr>
          <p:cNvPr id="27" name="矩形 19"/>
          <p:cNvSpPr/>
          <p:nvPr/>
        </p:nvSpPr>
        <p:spPr>
          <a:xfrm>
            <a:off x="5832002" y="2701033"/>
            <a:ext cx="2051999" cy="48272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" name="文本框 20"/>
          <p:cNvSpPr txBox="1"/>
          <p:nvPr/>
        </p:nvSpPr>
        <p:spPr>
          <a:xfrm>
            <a:off x="5750365" y="2798764"/>
            <a:ext cx="2207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dirty="0"/>
              <a:t>Search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promising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routes</a:t>
            </a:r>
          </a:p>
        </p:txBody>
      </p:sp>
      <p:sp>
        <p:nvSpPr>
          <p:cNvPr id="29" name="矩形 19"/>
          <p:cNvSpPr/>
          <p:nvPr/>
        </p:nvSpPr>
        <p:spPr>
          <a:xfrm>
            <a:off x="5890217" y="1993941"/>
            <a:ext cx="1935569" cy="44786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文本框 20"/>
          <p:cNvSpPr txBox="1"/>
          <p:nvPr/>
        </p:nvSpPr>
        <p:spPr>
          <a:xfrm>
            <a:off x="6237435" y="2079259"/>
            <a:ext cx="1241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dirty="0"/>
              <a:t>Top-</a:t>
            </a:r>
            <a:r>
              <a:rPr kumimoji="1" lang="en-US" altLang="zh-CN" sz="1600" i="1" dirty="0"/>
              <a:t>k</a:t>
            </a:r>
            <a:r>
              <a:rPr kumimoji="1" lang="en-US" altLang="zh-CN" sz="1600" dirty="0"/>
              <a:t> routes</a:t>
            </a:r>
          </a:p>
        </p:txBody>
      </p:sp>
      <p:cxnSp>
        <p:nvCxnSpPr>
          <p:cNvPr id="31" name="直线箭头连接符 25"/>
          <p:cNvCxnSpPr>
            <a:stCxn id="27" idx="0"/>
            <a:endCxn id="29" idx="2"/>
          </p:cNvCxnSpPr>
          <p:nvPr/>
        </p:nvCxnSpPr>
        <p:spPr>
          <a:xfrm flipV="1">
            <a:off x="6858002" y="2441808"/>
            <a:ext cx="0" cy="2592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线箭头连接符 31"/>
          <p:cNvCxnSpPr>
            <a:cxnSpLocks/>
          </p:cNvCxnSpPr>
          <p:nvPr/>
        </p:nvCxnSpPr>
        <p:spPr>
          <a:xfrm>
            <a:off x="5562592" y="2575380"/>
            <a:ext cx="20290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文本框 15"/>
          <p:cNvSpPr txBox="1"/>
          <p:nvPr/>
        </p:nvSpPr>
        <p:spPr>
          <a:xfrm>
            <a:off x="2496141" y="772010"/>
            <a:ext cx="1248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CA" altLang="zh-CN" dirty="0"/>
              <a:t>User Query</a:t>
            </a:r>
            <a:endParaRPr kumimoji="1" lang="zh-CN" altLang="en-US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653" y="811562"/>
            <a:ext cx="262580" cy="238465"/>
          </a:xfrm>
          <a:prstGeom prst="rect">
            <a:avLst/>
          </a:prstGeom>
        </p:spPr>
      </p:pic>
      <p:sp>
        <p:nvSpPr>
          <p:cNvPr id="35" name="文本框 45"/>
          <p:cNvSpPr txBox="1"/>
          <p:nvPr/>
        </p:nvSpPr>
        <p:spPr>
          <a:xfrm>
            <a:off x="1665418" y="1602205"/>
            <a:ext cx="1151277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lvl="0" algn="ctr">
              <a:defRPr>
                <a:solidFill>
                  <a:sysClr val="windowText" lastClr="000000"/>
                </a:solidFill>
              </a:defRPr>
            </a:lvl1pPr>
          </a:lstStyle>
          <a:p>
            <a:r>
              <a:rPr lang="en-CA" altLang="zh-CN" dirty="0"/>
              <a:t>Indexing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(FI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HI)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61485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图片 16" descr="POI-network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65009"/>
            <a:ext cx="4416916" cy="228950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dirty="0"/>
              <a:t>Indexing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POI</a:t>
            </a:r>
            <a:r>
              <a:rPr lang="zh-CN" altLang="en-US" dirty="0"/>
              <a:t> </a:t>
            </a:r>
            <a:r>
              <a:rPr lang="en-US" altLang="zh-CN" dirty="0"/>
              <a:t>Map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-42111" y="728270"/>
            <a:ext cx="6442911" cy="3691330"/>
          </a:xfrm>
        </p:spPr>
        <p:txBody>
          <a:bodyPr>
            <a:normAutofit/>
          </a:bodyPr>
          <a:lstStyle/>
          <a:p>
            <a:r>
              <a:rPr lang="en-US" sz="2400" dirty="0"/>
              <a:t>Offline Index Building</a:t>
            </a:r>
          </a:p>
          <a:p>
            <a:pPr lvl="1"/>
            <a:r>
              <a:rPr lang="en-US" dirty="0"/>
              <a:t>Feature index 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r>
              <a:rPr lang="en-US" altLang="zh-CN" dirty="0"/>
              <a:t>2-Hop</a:t>
            </a:r>
            <a:r>
              <a:rPr lang="zh-CN" altLang="en-US" dirty="0"/>
              <a:t> </a:t>
            </a:r>
            <a:r>
              <a:rPr lang="en-US" altLang="zh-CN" dirty="0"/>
              <a:t>index for</a:t>
            </a:r>
            <a:r>
              <a:rPr lang="zh-CN" altLang="en-US" dirty="0"/>
              <a:t> </a:t>
            </a:r>
            <a:r>
              <a:rPr lang="en-US" altLang="zh-CN" dirty="0"/>
              <a:t>least</a:t>
            </a:r>
            <a:r>
              <a:rPr lang="zh-CN" altLang="en-US" dirty="0"/>
              <a:t> </a:t>
            </a:r>
            <a:r>
              <a:rPr lang="en-US" altLang="zh-CN" dirty="0"/>
              <a:t>travel</a:t>
            </a:r>
            <a:r>
              <a:rPr lang="zh-CN" altLang="en-US" dirty="0"/>
              <a:t> </a:t>
            </a:r>
            <a:r>
              <a:rPr lang="en-US" altLang="zh-CN" dirty="0"/>
              <a:t>cost</a:t>
            </a:r>
            <a:r>
              <a:rPr lang="zh-CN" altLang="en-US" dirty="0"/>
              <a:t> </a:t>
            </a:r>
            <a:r>
              <a:rPr lang="en-US" altLang="zh-CN" dirty="0"/>
              <a:t>computation</a:t>
            </a:r>
          </a:p>
          <a:p>
            <a:pPr lvl="1"/>
            <a:endParaRPr lang="en-US" dirty="0"/>
          </a:p>
        </p:txBody>
      </p:sp>
      <p:graphicFrame>
        <p:nvGraphicFramePr>
          <p:cNvPr id="9" name="表格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096790"/>
              </p:ext>
            </p:extLst>
          </p:nvPr>
        </p:nvGraphicFramePr>
        <p:xfrm>
          <a:off x="1645680" y="2133600"/>
          <a:ext cx="1826932" cy="552320"/>
        </p:xfrm>
        <a:graphic>
          <a:graphicData uri="http://schemas.openxmlformats.org/drawingml/2006/table">
            <a:tbl>
              <a:tblPr firstRow="1" bandRow="1"/>
              <a:tblGrid>
                <a:gridCol w="1826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CA" altLang="zh-CN" sz="1400" dirty="0">
                          <a:solidFill>
                            <a:schemeClr val="bg1"/>
                          </a:solidFill>
                        </a:rPr>
                        <a:t>Feature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CA" altLang="zh-CN" sz="1400" dirty="0">
                          <a:solidFill>
                            <a:schemeClr val="bg1"/>
                          </a:solidFill>
                        </a:rPr>
                        <a:t>Index</a:t>
                      </a:r>
                      <a:endParaRPr lang="zh-CN" altLang="en-US" sz="1400" i="0" dirty="0">
                        <a:solidFill>
                          <a:schemeClr val="bg1"/>
                        </a:solidFill>
                      </a:endParaRPr>
                    </a:p>
                  </a:txBody>
                  <a:tcPr marL="62799" marR="62799" marT="31400" marB="314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75000"/>
                        <a:alpha val="8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CA" altLang="zh-CN" sz="1400" dirty="0"/>
                        <a:t>park</a:t>
                      </a:r>
                      <a:r>
                        <a:rPr lang="en-US" altLang="zh-CN" sz="1400" dirty="0"/>
                        <a:t>: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{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(v</a:t>
                      </a:r>
                      <a:r>
                        <a:rPr lang="en-US" altLang="zh-CN" sz="1400" baseline="-25000" dirty="0"/>
                        <a:t>3</a:t>
                      </a:r>
                      <a:r>
                        <a:rPr lang="en-US" altLang="zh-CN" sz="1400" baseline="0" dirty="0"/>
                        <a:t>,1</a:t>
                      </a:r>
                      <a:r>
                        <a:rPr lang="en-US" altLang="zh-CN" sz="1400" dirty="0"/>
                        <a:t>) (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lang="en-US" altLang="zh-CN" sz="1400" kern="1200" baseline="-25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,0.8</a:t>
                      </a:r>
                      <a:r>
                        <a:rPr lang="en-US" altLang="zh-CN" sz="1400" dirty="0"/>
                        <a:t>)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}</a:t>
                      </a:r>
                      <a:endParaRPr lang="zh-CN" altLang="en-US" sz="1400" dirty="0"/>
                    </a:p>
                  </a:txBody>
                  <a:tcPr marL="62799" marR="62799" marT="31400" marB="314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表格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819812"/>
              </p:ext>
            </p:extLst>
          </p:nvPr>
        </p:nvGraphicFramePr>
        <p:xfrm>
          <a:off x="1371600" y="3295351"/>
          <a:ext cx="2667000" cy="801156"/>
        </p:xfrm>
        <a:graphic>
          <a:graphicData uri="http://schemas.openxmlformats.org/drawingml/2006/table">
            <a:tbl>
              <a:tblPr firstRow="1" bandRow="1"/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00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2-Hop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CA" altLang="zh-CN" sz="1400" dirty="0">
                          <a:solidFill>
                            <a:schemeClr val="bg1"/>
                          </a:solidFill>
                        </a:rPr>
                        <a:t>Index</a:t>
                      </a:r>
                      <a:endParaRPr lang="zh-CN" altLang="en-US" sz="1400" i="0" dirty="0">
                        <a:solidFill>
                          <a:schemeClr val="bg1"/>
                        </a:solidFill>
                      </a:endParaRPr>
                    </a:p>
                  </a:txBody>
                  <a:tcPr marL="53694" marR="53694" marT="26846" marB="2684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75000"/>
                        <a:alpha val="8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0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aseline="0" dirty="0"/>
                        <a:t>v</a:t>
                      </a:r>
                      <a:r>
                        <a:rPr lang="en-US" altLang="zh-CN" sz="1400" baseline="-25000" dirty="0"/>
                        <a:t>2</a:t>
                      </a:r>
                      <a:r>
                        <a:rPr lang="en-US" altLang="zh-CN" sz="1400" dirty="0"/>
                        <a:t>: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{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(v</a:t>
                      </a:r>
                      <a:r>
                        <a:rPr lang="en-US" altLang="zh-CN" sz="1400" baseline="-25000" dirty="0"/>
                        <a:t>2</a:t>
                      </a:r>
                      <a:r>
                        <a:rPr lang="en-US" altLang="zh-CN" sz="1400" baseline="0" dirty="0"/>
                        <a:t>,0</a:t>
                      </a:r>
                      <a:r>
                        <a:rPr lang="en-US" altLang="zh-CN" sz="1400" dirty="0"/>
                        <a:t>)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(v</a:t>
                      </a:r>
                      <a:r>
                        <a:rPr lang="en-US" altLang="zh-CN" sz="1400" baseline="-25000" dirty="0"/>
                        <a:t>6</a:t>
                      </a:r>
                      <a:r>
                        <a:rPr lang="en-US" altLang="zh-CN" sz="1400" baseline="0" dirty="0"/>
                        <a:t>,4</a:t>
                      </a:r>
                      <a:r>
                        <a:rPr lang="en-US" altLang="zh-CN" sz="1400" dirty="0"/>
                        <a:t>)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>
                          <a:solidFill>
                            <a:srgbClr val="A91313"/>
                          </a:solidFill>
                        </a:rPr>
                        <a:t>(v</a:t>
                      </a:r>
                      <a:r>
                        <a:rPr lang="en-US" altLang="zh-CN" sz="1400" baseline="-25000" dirty="0">
                          <a:solidFill>
                            <a:srgbClr val="A91313"/>
                          </a:solidFill>
                        </a:rPr>
                        <a:t>3</a:t>
                      </a:r>
                      <a:r>
                        <a:rPr lang="en-US" altLang="zh-CN" sz="1400" baseline="0" dirty="0">
                          <a:solidFill>
                            <a:srgbClr val="A91313"/>
                          </a:solidFill>
                        </a:rPr>
                        <a:t>,5</a:t>
                      </a:r>
                      <a:r>
                        <a:rPr lang="en-US" altLang="zh-CN" sz="1400" dirty="0">
                          <a:solidFill>
                            <a:srgbClr val="A91313"/>
                          </a:solidFill>
                        </a:rPr>
                        <a:t>)</a:t>
                      </a:r>
                      <a:r>
                        <a:rPr lang="zh-CN" altLang="en-US" sz="1400" dirty="0">
                          <a:solidFill>
                            <a:srgbClr val="A91313"/>
                          </a:solidFill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A91313"/>
                          </a:solidFill>
                        </a:rPr>
                        <a:t>}</a:t>
                      </a:r>
                      <a:endParaRPr lang="zh-CN" altLang="en-US" sz="1400" dirty="0">
                        <a:solidFill>
                          <a:srgbClr val="A91313"/>
                        </a:solidFill>
                      </a:endParaRPr>
                    </a:p>
                  </a:txBody>
                  <a:tcPr marL="53694" marR="53694" marT="26846" marB="2684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0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aseline="0" dirty="0"/>
                        <a:t>v</a:t>
                      </a:r>
                      <a:r>
                        <a:rPr lang="en-US" altLang="zh-CN" sz="1400" baseline="-25000" dirty="0"/>
                        <a:t>5</a:t>
                      </a:r>
                      <a:r>
                        <a:rPr lang="en-US" altLang="zh-CN" sz="1400" dirty="0"/>
                        <a:t>: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{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(v</a:t>
                      </a:r>
                      <a:r>
                        <a:rPr lang="en-US" altLang="zh-CN" sz="1400" baseline="-25000" dirty="0"/>
                        <a:t>5</a:t>
                      </a:r>
                      <a:r>
                        <a:rPr lang="en-US" altLang="zh-CN" sz="1400" baseline="0" dirty="0"/>
                        <a:t>,0</a:t>
                      </a:r>
                      <a:r>
                        <a:rPr lang="en-US" altLang="zh-CN" sz="1400" dirty="0"/>
                        <a:t>)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>
                          <a:solidFill>
                            <a:srgbClr val="A91313"/>
                          </a:solidFill>
                        </a:rPr>
                        <a:t>(v</a:t>
                      </a:r>
                      <a:r>
                        <a:rPr lang="en-US" altLang="zh-CN" sz="1400" baseline="-25000" dirty="0">
                          <a:solidFill>
                            <a:srgbClr val="A91313"/>
                          </a:solidFill>
                        </a:rPr>
                        <a:t>3</a:t>
                      </a:r>
                      <a:r>
                        <a:rPr lang="en-US" altLang="zh-CN" sz="1400" baseline="0" dirty="0">
                          <a:solidFill>
                            <a:srgbClr val="A91313"/>
                          </a:solidFill>
                        </a:rPr>
                        <a:t>,1</a:t>
                      </a:r>
                      <a:r>
                        <a:rPr lang="en-US" altLang="zh-CN" sz="1400" dirty="0">
                          <a:solidFill>
                            <a:srgbClr val="A91313"/>
                          </a:solidFill>
                        </a:rPr>
                        <a:t>)</a:t>
                      </a:r>
                      <a:r>
                        <a:rPr lang="zh-CN" altLang="en-US" sz="1400" dirty="0">
                          <a:solidFill>
                            <a:srgbClr val="A91313"/>
                          </a:solidFill>
                        </a:rPr>
                        <a:t> </a:t>
                      </a:r>
                      <a:r>
                        <a:rPr lang="en-US" altLang="zh-CN" sz="1400" dirty="0"/>
                        <a:t>(v</a:t>
                      </a:r>
                      <a:r>
                        <a:rPr lang="en-US" altLang="zh-CN" sz="1400" baseline="-25000" dirty="0"/>
                        <a:t>4</a:t>
                      </a:r>
                      <a:r>
                        <a:rPr lang="en-US" altLang="zh-CN" sz="1400" baseline="0" dirty="0"/>
                        <a:t>,3</a:t>
                      </a:r>
                      <a:r>
                        <a:rPr lang="en-US" altLang="zh-CN" sz="1400" dirty="0"/>
                        <a:t>)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(v</a:t>
                      </a:r>
                      <a:r>
                        <a:rPr lang="en-US" altLang="zh-CN" sz="1400" baseline="-25000" dirty="0"/>
                        <a:t>6</a:t>
                      </a:r>
                      <a:r>
                        <a:rPr lang="en-US" altLang="zh-CN" sz="1400" baseline="0" dirty="0"/>
                        <a:t>,5</a:t>
                      </a:r>
                      <a:r>
                        <a:rPr lang="en-US" altLang="zh-CN" sz="1400" dirty="0"/>
                        <a:t>)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}</a:t>
                      </a:r>
                      <a:endParaRPr lang="zh-CN" altLang="en-US" sz="1400" dirty="0"/>
                    </a:p>
                  </a:txBody>
                  <a:tcPr marL="53694" marR="53694" marT="26846" marB="2684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内容占位符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906845"/>
              </p:ext>
            </p:extLst>
          </p:nvPr>
        </p:nvGraphicFramePr>
        <p:xfrm>
          <a:off x="6518091" y="4845841"/>
          <a:ext cx="1524000" cy="466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54" name="公式" r:id="rId5" imgW="914400" imgH="279400" progId="Equation.3">
                  <p:embed/>
                </p:oleObj>
              </mc:Choice>
              <mc:Fallback>
                <p:oleObj name="公式" r:id="rId5" imgW="914400" imgH="279400" progId="Equation.3">
                  <p:embed/>
                  <p:pic>
                    <p:nvPicPr>
                      <p:cNvPr id="102" name="内容占位符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18091" y="4845841"/>
                        <a:ext cx="1524000" cy="4660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本框 21"/>
          <p:cNvSpPr txBox="1"/>
          <p:nvPr/>
        </p:nvSpPr>
        <p:spPr>
          <a:xfrm>
            <a:off x="158822" y="4574569"/>
            <a:ext cx="56172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CA" altLang="zh-CN" sz="2000" dirty="0">
                <a:solidFill>
                  <a:srgbClr val="65A6FF"/>
                </a:solidFill>
                <a:latin typeface="Arial"/>
                <a:cs typeface="Arial"/>
              </a:rPr>
              <a:t>The</a:t>
            </a:r>
            <a:r>
              <a:rPr kumimoji="1" lang="zh-CN" altLang="en-US" sz="2000" dirty="0">
                <a:solidFill>
                  <a:srgbClr val="65A6FF"/>
                </a:solidFill>
                <a:latin typeface="Arial"/>
                <a:cs typeface="Arial"/>
              </a:rPr>
              <a:t> </a:t>
            </a:r>
            <a:r>
              <a:rPr kumimoji="1" lang="en-CA" altLang="zh-CN" sz="2000" dirty="0">
                <a:solidFill>
                  <a:srgbClr val="65A6FF"/>
                </a:solidFill>
                <a:latin typeface="Arial"/>
                <a:cs typeface="Arial"/>
              </a:rPr>
              <a:t>least</a:t>
            </a:r>
            <a:r>
              <a:rPr kumimoji="1" lang="zh-CN" altLang="en-US" sz="2000" dirty="0">
                <a:solidFill>
                  <a:srgbClr val="65A6FF"/>
                </a:solidFill>
                <a:latin typeface="Arial"/>
                <a:cs typeface="Arial"/>
              </a:rPr>
              <a:t> </a:t>
            </a:r>
            <a:r>
              <a:rPr kumimoji="1" lang="en-CA" altLang="zh-CN" sz="2000" dirty="0">
                <a:solidFill>
                  <a:srgbClr val="65A6FF"/>
                </a:solidFill>
                <a:latin typeface="Arial"/>
                <a:cs typeface="Arial"/>
              </a:rPr>
              <a:t>cost</a:t>
            </a:r>
            <a:r>
              <a:rPr kumimoji="1" lang="zh-CN" altLang="en-US" sz="2000" dirty="0">
                <a:solidFill>
                  <a:srgbClr val="65A6FF"/>
                </a:solidFill>
                <a:latin typeface="Arial"/>
                <a:cs typeface="Arial"/>
              </a:rPr>
              <a:t> </a:t>
            </a:r>
            <a:r>
              <a:rPr kumimoji="1" lang="en-CA" altLang="zh-CN" sz="2000" dirty="0">
                <a:solidFill>
                  <a:srgbClr val="65A6FF"/>
                </a:solidFill>
                <a:latin typeface="Arial"/>
                <a:cs typeface="Arial"/>
              </a:rPr>
              <a:t>from</a:t>
            </a:r>
            <a:r>
              <a:rPr kumimoji="1" lang="zh-CN" altLang="en-US" sz="2000" dirty="0">
                <a:solidFill>
                  <a:srgbClr val="65A6FF"/>
                </a:solidFill>
                <a:latin typeface="Arial"/>
                <a:cs typeface="Arial"/>
              </a:rPr>
              <a:t> </a:t>
            </a:r>
            <a:r>
              <a:rPr kumimoji="1" lang="en-CA" altLang="zh-CN" sz="2000" dirty="0">
                <a:solidFill>
                  <a:srgbClr val="65A6FF"/>
                </a:solidFill>
                <a:latin typeface="Arial"/>
                <a:cs typeface="Arial"/>
              </a:rPr>
              <a:t>v</a:t>
            </a:r>
            <a:r>
              <a:rPr kumimoji="1" lang="en-US" altLang="zh-CN" sz="2000" baseline="-25000" dirty="0">
                <a:solidFill>
                  <a:srgbClr val="65A6FF"/>
                </a:solidFill>
                <a:latin typeface="Arial"/>
                <a:cs typeface="Arial"/>
              </a:rPr>
              <a:t>2</a:t>
            </a:r>
            <a:r>
              <a:rPr kumimoji="1" lang="zh-CN" altLang="en-US" sz="2000" dirty="0">
                <a:solidFill>
                  <a:srgbClr val="65A6FF"/>
                </a:solidFill>
                <a:latin typeface="Arial"/>
                <a:cs typeface="Arial"/>
              </a:rPr>
              <a:t> </a:t>
            </a:r>
            <a:r>
              <a:rPr kumimoji="1" lang="en-CA" altLang="zh-CN" sz="2000" dirty="0">
                <a:solidFill>
                  <a:srgbClr val="65A6FF"/>
                </a:solidFill>
                <a:latin typeface="Arial"/>
                <a:cs typeface="Arial"/>
              </a:rPr>
              <a:t>to</a:t>
            </a:r>
            <a:r>
              <a:rPr kumimoji="1" lang="zh-CN" altLang="en-US" sz="2000" dirty="0">
                <a:solidFill>
                  <a:srgbClr val="65A6FF"/>
                </a:solidFill>
                <a:latin typeface="Arial"/>
                <a:cs typeface="Arial"/>
              </a:rPr>
              <a:t> </a:t>
            </a:r>
            <a:r>
              <a:rPr kumimoji="1" lang="en-CA" altLang="zh-CN" sz="2000" dirty="0">
                <a:solidFill>
                  <a:srgbClr val="65A6FF"/>
                </a:solidFill>
                <a:latin typeface="Arial"/>
                <a:cs typeface="Arial"/>
              </a:rPr>
              <a:t>v</a:t>
            </a:r>
            <a:r>
              <a:rPr kumimoji="1" lang="en-US" altLang="zh-CN" sz="2000" baseline="-25000" dirty="0">
                <a:solidFill>
                  <a:srgbClr val="65A6FF"/>
                </a:solidFill>
                <a:latin typeface="Arial"/>
                <a:cs typeface="Arial"/>
              </a:rPr>
              <a:t>5</a:t>
            </a:r>
            <a:r>
              <a:rPr kumimoji="1" lang="en-US" altLang="zh-CN" sz="2000" dirty="0">
                <a:solidFill>
                  <a:srgbClr val="65A6FF"/>
                </a:solidFill>
                <a:latin typeface="Arial"/>
                <a:cs typeface="Arial"/>
              </a:rPr>
              <a:t>?</a:t>
            </a:r>
          </a:p>
          <a:p>
            <a:r>
              <a:rPr kumimoji="1" lang="en-CA" altLang="zh-CN" sz="2000" dirty="0">
                <a:latin typeface="Arial"/>
                <a:cs typeface="Arial"/>
              </a:rPr>
              <a:t>v</a:t>
            </a:r>
            <a:r>
              <a:rPr kumimoji="1" lang="en-US" altLang="zh-CN" sz="2000" baseline="-25000" dirty="0">
                <a:latin typeface="Arial"/>
                <a:cs typeface="Arial"/>
              </a:rPr>
              <a:t>3</a:t>
            </a:r>
            <a:r>
              <a:rPr kumimoji="1" lang="zh-CN" altLang="en-US" sz="2000" dirty="0">
                <a:latin typeface="Arial"/>
                <a:cs typeface="Arial"/>
              </a:rPr>
              <a:t> </a:t>
            </a:r>
            <a:r>
              <a:rPr kumimoji="1" lang="en-CA" altLang="zh-CN" sz="2000" dirty="0">
                <a:latin typeface="Arial"/>
                <a:cs typeface="Arial"/>
              </a:rPr>
              <a:t>is</a:t>
            </a:r>
            <a:r>
              <a:rPr kumimoji="1" lang="zh-CN" altLang="en-US" sz="2000" dirty="0">
                <a:latin typeface="Arial"/>
                <a:cs typeface="Arial"/>
              </a:rPr>
              <a:t> </a:t>
            </a:r>
            <a:r>
              <a:rPr kumimoji="1" lang="en-CA" altLang="zh-CN" sz="2000" dirty="0">
                <a:latin typeface="Arial"/>
                <a:cs typeface="Arial"/>
              </a:rPr>
              <a:t>the</a:t>
            </a:r>
            <a:r>
              <a:rPr kumimoji="1" lang="zh-CN" altLang="en-US" sz="2000" dirty="0">
                <a:latin typeface="Arial"/>
                <a:cs typeface="Arial"/>
              </a:rPr>
              <a:t>  </a:t>
            </a:r>
            <a:r>
              <a:rPr kumimoji="1" lang="en-CA" altLang="zh-CN" sz="2000" dirty="0">
                <a:latin typeface="Arial"/>
                <a:cs typeface="Arial"/>
              </a:rPr>
              <a:t>common</a:t>
            </a:r>
            <a:r>
              <a:rPr kumimoji="1" lang="zh-CN" altLang="en-US" sz="2000" dirty="0">
                <a:latin typeface="Arial"/>
                <a:cs typeface="Arial"/>
              </a:rPr>
              <a:t> </a:t>
            </a:r>
            <a:r>
              <a:rPr kumimoji="1" lang="en-CA" altLang="zh-CN" sz="2000" dirty="0">
                <a:latin typeface="Arial"/>
                <a:cs typeface="Arial"/>
              </a:rPr>
              <a:t>pivot</a:t>
            </a:r>
            <a:r>
              <a:rPr kumimoji="1" lang="zh-CN" altLang="en-US" sz="2000" dirty="0">
                <a:latin typeface="Arial"/>
                <a:cs typeface="Arial"/>
              </a:rPr>
              <a:t> </a:t>
            </a:r>
            <a:r>
              <a:rPr kumimoji="1" lang="en-CA" altLang="zh-CN" sz="2000" dirty="0">
                <a:latin typeface="Arial"/>
                <a:cs typeface="Arial"/>
              </a:rPr>
              <a:t>node</a:t>
            </a:r>
            <a:r>
              <a:rPr kumimoji="1" lang="zh-CN" altLang="en-US" sz="2000" dirty="0">
                <a:latin typeface="Arial"/>
                <a:cs typeface="Arial"/>
              </a:rPr>
              <a:t> </a:t>
            </a:r>
            <a:r>
              <a:rPr kumimoji="1" lang="en-CA" altLang="zh-CN" sz="2000" dirty="0">
                <a:latin typeface="Arial"/>
                <a:cs typeface="Arial"/>
              </a:rPr>
              <a:t>u</a:t>
            </a:r>
            <a:r>
              <a:rPr kumimoji="1" lang="zh-CN" altLang="en-US" sz="2000" dirty="0">
                <a:latin typeface="Arial"/>
                <a:cs typeface="Arial"/>
              </a:rPr>
              <a:t> </a:t>
            </a:r>
            <a:r>
              <a:rPr kumimoji="1" lang="en-CA" altLang="zh-CN" sz="2000" dirty="0">
                <a:latin typeface="Arial"/>
                <a:cs typeface="Arial"/>
              </a:rPr>
              <a:t>of</a:t>
            </a:r>
            <a:r>
              <a:rPr kumimoji="1" lang="zh-CN" altLang="en-US" sz="2000" dirty="0">
                <a:latin typeface="Arial"/>
                <a:cs typeface="Arial"/>
              </a:rPr>
              <a:t> </a:t>
            </a:r>
            <a:r>
              <a:rPr kumimoji="1" lang="en-CA" altLang="zh-CN" sz="2000" dirty="0">
                <a:latin typeface="Arial"/>
                <a:cs typeface="Arial"/>
              </a:rPr>
              <a:t>v</a:t>
            </a:r>
            <a:r>
              <a:rPr kumimoji="1" lang="en-US" altLang="zh-CN" sz="2000" baseline="-25000" dirty="0">
                <a:latin typeface="Arial"/>
                <a:cs typeface="Arial"/>
              </a:rPr>
              <a:t>2</a:t>
            </a:r>
            <a:r>
              <a:rPr kumimoji="1" lang="zh-CN" altLang="en-US" sz="2000" dirty="0">
                <a:latin typeface="Arial"/>
                <a:cs typeface="Arial"/>
              </a:rPr>
              <a:t> </a:t>
            </a:r>
            <a:r>
              <a:rPr kumimoji="1" lang="en-CA" altLang="zh-CN" sz="2000" dirty="0">
                <a:latin typeface="Arial"/>
                <a:cs typeface="Arial"/>
              </a:rPr>
              <a:t>and</a:t>
            </a:r>
            <a:r>
              <a:rPr kumimoji="1" lang="zh-CN" altLang="en-US" sz="2000" dirty="0">
                <a:latin typeface="Arial"/>
                <a:cs typeface="Arial"/>
              </a:rPr>
              <a:t> </a:t>
            </a:r>
            <a:r>
              <a:rPr kumimoji="1" lang="en-CA" altLang="zh-CN" sz="2000" dirty="0">
                <a:latin typeface="Arial"/>
                <a:cs typeface="Arial"/>
              </a:rPr>
              <a:t>v</a:t>
            </a:r>
            <a:r>
              <a:rPr kumimoji="1" lang="en-US" altLang="zh-CN" sz="2000" baseline="-25000" dirty="0">
                <a:latin typeface="Arial"/>
                <a:cs typeface="Arial"/>
              </a:rPr>
              <a:t>5</a:t>
            </a:r>
            <a:r>
              <a:rPr kumimoji="1" lang="zh-CN" altLang="en-US" sz="2000" dirty="0">
                <a:latin typeface="Arial"/>
                <a:cs typeface="Arial"/>
              </a:rPr>
              <a:t> </a:t>
            </a:r>
            <a:r>
              <a:rPr kumimoji="1" lang="en-CA" altLang="zh-CN" sz="2000" dirty="0">
                <a:latin typeface="Arial"/>
                <a:cs typeface="Arial"/>
              </a:rPr>
              <a:t>that</a:t>
            </a:r>
            <a:r>
              <a:rPr kumimoji="1" lang="zh-CN" altLang="en-US" sz="2000" dirty="0">
                <a:latin typeface="Arial"/>
                <a:cs typeface="Arial"/>
              </a:rPr>
              <a:t> </a:t>
            </a:r>
            <a:endParaRPr kumimoji="1" lang="en-US" altLang="zh-CN" sz="2000" dirty="0">
              <a:latin typeface="Arial"/>
              <a:cs typeface="Arial"/>
            </a:endParaRPr>
          </a:p>
          <a:p>
            <a:r>
              <a:rPr kumimoji="1" lang="en-US" altLang="zh-CN" sz="2000" dirty="0">
                <a:latin typeface="Arial"/>
                <a:cs typeface="Arial"/>
              </a:rPr>
              <a:t>m</a:t>
            </a:r>
            <a:r>
              <a:rPr kumimoji="1" lang="en-CA" altLang="zh-CN" sz="2000" dirty="0" err="1">
                <a:latin typeface="Arial"/>
                <a:cs typeface="Arial"/>
              </a:rPr>
              <a:t>inimize</a:t>
            </a:r>
            <a:r>
              <a:rPr kumimoji="1" lang="zh-CN" altLang="en-US" sz="2000" dirty="0">
                <a:latin typeface="Arial"/>
                <a:cs typeface="Arial"/>
              </a:rPr>
              <a:t> </a:t>
            </a:r>
            <a:r>
              <a:rPr kumimoji="1" lang="en-US" altLang="zh-CN" sz="2000" dirty="0">
                <a:latin typeface="Arial"/>
                <a:cs typeface="Arial"/>
              </a:rPr>
              <a:t>distance(v</a:t>
            </a:r>
            <a:r>
              <a:rPr kumimoji="1" lang="en-US" altLang="zh-CN" sz="2000" baseline="-25000" dirty="0">
                <a:latin typeface="Arial"/>
                <a:cs typeface="Arial"/>
              </a:rPr>
              <a:t>2</a:t>
            </a:r>
            <a:r>
              <a:rPr kumimoji="1" lang="en-US" altLang="zh-CN" sz="2000" dirty="0">
                <a:latin typeface="Arial"/>
                <a:cs typeface="Arial"/>
              </a:rPr>
              <a:t>,</a:t>
            </a:r>
            <a:r>
              <a:rPr kumimoji="1" lang="zh-CN" altLang="en-US" sz="2000" dirty="0">
                <a:latin typeface="Arial"/>
                <a:cs typeface="Arial"/>
              </a:rPr>
              <a:t> </a:t>
            </a:r>
            <a:r>
              <a:rPr kumimoji="1" lang="en-CA" altLang="zh-CN" sz="2000" dirty="0">
                <a:latin typeface="Arial"/>
                <a:cs typeface="Arial"/>
              </a:rPr>
              <a:t>u</a:t>
            </a:r>
            <a:r>
              <a:rPr kumimoji="1" lang="en-US" altLang="zh-CN" sz="2000" dirty="0">
                <a:latin typeface="Arial"/>
                <a:cs typeface="Arial"/>
              </a:rPr>
              <a:t>)</a:t>
            </a:r>
            <a:r>
              <a:rPr kumimoji="1" lang="zh-CN" altLang="en-US" sz="2000" dirty="0">
                <a:latin typeface="Arial"/>
                <a:cs typeface="Arial"/>
              </a:rPr>
              <a:t> </a:t>
            </a:r>
            <a:r>
              <a:rPr kumimoji="1" lang="en-US" altLang="zh-CN" sz="2000" dirty="0">
                <a:latin typeface="Arial"/>
                <a:cs typeface="Arial"/>
              </a:rPr>
              <a:t>+</a:t>
            </a:r>
            <a:r>
              <a:rPr kumimoji="1" lang="zh-CN" altLang="en-US" sz="2000" dirty="0">
                <a:latin typeface="Arial"/>
                <a:cs typeface="Arial"/>
              </a:rPr>
              <a:t> </a:t>
            </a:r>
            <a:r>
              <a:rPr kumimoji="1" lang="en-CA" altLang="zh-CN" sz="2000" dirty="0">
                <a:latin typeface="Arial"/>
                <a:cs typeface="Arial"/>
              </a:rPr>
              <a:t>distance</a:t>
            </a:r>
            <a:r>
              <a:rPr kumimoji="1" lang="en-US" altLang="zh-CN" sz="2000" dirty="0">
                <a:latin typeface="Arial"/>
                <a:cs typeface="Arial"/>
              </a:rPr>
              <a:t>(u,</a:t>
            </a:r>
            <a:r>
              <a:rPr kumimoji="1" lang="zh-CN" altLang="en-US" sz="2000" dirty="0">
                <a:latin typeface="Arial"/>
                <a:cs typeface="Arial"/>
              </a:rPr>
              <a:t> </a:t>
            </a:r>
            <a:r>
              <a:rPr kumimoji="1" lang="en-CA" altLang="zh-CN" sz="2000" dirty="0">
                <a:latin typeface="Arial"/>
                <a:cs typeface="Arial"/>
              </a:rPr>
              <a:t>v</a:t>
            </a:r>
            <a:r>
              <a:rPr kumimoji="1" lang="en-US" altLang="zh-CN" sz="2000" baseline="-25000" dirty="0">
                <a:latin typeface="Arial"/>
                <a:cs typeface="Arial"/>
              </a:rPr>
              <a:t>5</a:t>
            </a:r>
            <a:r>
              <a:rPr kumimoji="1" lang="en-US" altLang="zh-CN" sz="2000" dirty="0">
                <a:latin typeface="Arial"/>
                <a:cs typeface="Arial"/>
              </a:rPr>
              <a:t>)</a:t>
            </a:r>
            <a:endParaRPr kumimoji="1" lang="zh-CN" altLang="en-US" sz="2000" dirty="0">
              <a:latin typeface="Arial"/>
              <a:cs typeface="Arial"/>
            </a:endParaRPr>
          </a:p>
        </p:txBody>
      </p:sp>
      <p:sp>
        <p:nvSpPr>
          <p:cNvPr id="13" name="右箭头 103"/>
          <p:cNvSpPr/>
          <p:nvPr/>
        </p:nvSpPr>
        <p:spPr>
          <a:xfrm>
            <a:off x="5867400" y="4845841"/>
            <a:ext cx="422091" cy="422091"/>
          </a:xfrm>
          <a:prstGeom prst="rightArrow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00B3CA-97CB-1747-89EE-42B3D916F6D8}"/>
              </a:ext>
            </a:extLst>
          </p:cNvPr>
          <p:cNvSpPr txBox="1"/>
          <p:nvPr/>
        </p:nvSpPr>
        <p:spPr>
          <a:xfrm>
            <a:off x="762000" y="6132383"/>
            <a:ext cx="20606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Jiang</a:t>
            </a:r>
            <a:r>
              <a:rPr lang="zh-CN" altLang="en-US" sz="1600" dirty="0"/>
              <a:t> </a:t>
            </a:r>
            <a:r>
              <a:rPr lang="en-US" altLang="zh-CN" sz="1600" dirty="0"/>
              <a:t>et</a:t>
            </a:r>
            <a:r>
              <a:rPr lang="zh-CN" altLang="en-US" sz="1600" dirty="0"/>
              <a:t> </a:t>
            </a:r>
            <a:r>
              <a:rPr lang="en-US" altLang="zh-CN" sz="1600" dirty="0"/>
              <a:t>al.,</a:t>
            </a:r>
            <a:r>
              <a:rPr lang="zh-CN" altLang="en-US" sz="1600" dirty="0"/>
              <a:t> </a:t>
            </a:r>
            <a:r>
              <a:rPr lang="en-US" altLang="zh-CN" sz="1600" dirty="0"/>
              <a:t>VLDB</a:t>
            </a:r>
            <a:r>
              <a:rPr lang="zh-CN" altLang="en-US" sz="1600" dirty="0"/>
              <a:t> </a:t>
            </a:r>
            <a:r>
              <a:rPr lang="en-US" altLang="zh-CN" sz="1600" dirty="0"/>
              <a:t>2014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95976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0" y="3124200"/>
            <a:ext cx="5601620" cy="260172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20" y="533400"/>
            <a:ext cx="9135534" cy="28194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altLang="zh-CN" dirty="0"/>
              <a:t>Prefix Based Depth-First</a:t>
            </a:r>
            <a:r>
              <a:rPr lang="zh-CN" altLang="en-US" dirty="0"/>
              <a:t> </a:t>
            </a:r>
            <a:r>
              <a:rPr lang="en-US" dirty="0"/>
              <a:t>Compact</a:t>
            </a:r>
            <a:r>
              <a:rPr lang="zh-CN" altLang="en-US" dirty="0"/>
              <a:t> </a:t>
            </a:r>
            <a:r>
              <a:rPr lang="en-US" altLang="zh-CN" dirty="0"/>
              <a:t>States</a:t>
            </a:r>
            <a:r>
              <a:rPr lang="zh-CN" altLang="en-US" dirty="0"/>
              <a:t> </a:t>
            </a:r>
            <a:r>
              <a:rPr lang="en-US" altLang="zh-CN" dirty="0"/>
              <a:t>Growth</a:t>
            </a:r>
            <a:endParaRPr lang="en-US" dirty="0"/>
          </a:p>
          <a:p>
            <a:pPr lvl="1"/>
            <a:r>
              <a:rPr lang="en-US" dirty="0"/>
              <a:t>Compact</a:t>
            </a:r>
            <a:r>
              <a:rPr lang="zh-CN" altLang="en-US" dirty="0"/>
              <a:t> </a:t>
            </a:r>
            <a:r>
              <a:rPr lang="en-US" altLang="zh-CN" dirty="0"/>
              <a:t>state</a:t>
            </a:r>
            <a:r>
              <a:rPr lang="zh-CN" altLang="en-US" dirty="0"/>
              <a:t> 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group the routes with</a:t>
            </a:r>
            <a:r>
              <a:rPr lang="zh-CN" altLang="en-US" dirty="0"/>
              <a:t> </a:t>
            </a:r>
            <a:r>
              <a:rPr lang="en-US" altLang="zh-CN" dirty="0"/>
              <a:t>same set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POIs</a:t>
            </a:r>
          </a:p>
          <a:p>
            <a:pPr lvl="1"/>
            <a:r>
              <a:rPr lang="en-US" altLang="zh-CN" dirty="0"/>
              <a:t>Enable Dominance-based Pruning:</a:t>
            </a:r>
            <a:r>
              <a:rPr lang="zh-CN" altLang="en-US" dirty="0"/>
              <a:t> </a:t>
            </a:r>
            <a:r>
              <a:rPr lang="en-US" altLang="zh-CN" dirty="0"/>
              <a:t>keep</a:t>
            </a:r>
            <a:r>
              <a:rPr lang="zh-CN" altLang="en-US" dirty="0"/>
              <a:t> </a:t>
            </a:r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route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ending</a:t>
            </a:r>
            <a:r>
              <a:rPr lang="zh-CN" altLang="en-US" dirty="0"/>
              <a:t> </a:t>
            </a:r>
            <a:r>
              <a:rPr lang="en-US" altLang="zh-CN" dirty="0"/>
              <a:t>POI</a:t>
            </a:r>
            <a:endParaRPr lang="en-US" dirty="0"/>
          </a:p>
          <a:p>
            <a:pPr lvl="1"/>
            <a:r>
              <a:rPr lang="en-US" dirty="0"/>
              <a:t>Incorporate the idea of DP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sub-routes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enumerated</a:t>
            </a:r>
            <a:r>
              <a:rPr lang="zh-CN" altLang="en-US" dirty="0"/>
              <a:t> </a:t>
            </a:r>
            <a:r>
              <a:rPr lang="en-US" altLang="zh-CN" dirty="0"/>
              <a:t>earlier</a:t>
            </a:r>
            <a:r>
              <a:rPr lang="zh-CN" altLang="en-US" dirty="0"/>
              <a:t> </a:t>
            </a:r>
            <a:r>
              <a:rPr lang="en-US" altLang="zh-CN" dirty="0"/>
              <a:t>than</a:t>
            </a:r>
            <a:r>
              <a:rPr lang="zh-CN" altLang="en-US" dirty="0"/>
              <a:t> </a:t>
            </a:r>
            <a:r>
              <a:rPr lang="en-US" altLang="zh-CN" dirty="0"/>
              <a:t>super-routes</a:t>
            </a:r>
            <a:r>
              <a:rPr lang="zh-CN" altLang="en-US" dirty="0"/>
              <a:t> </a:t>
            </a:r>
            <a:r>
              <a:rPr lang="en-US" dirty="0"/>
              <a:t>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altLang="zh-CN" dirty="0"/>
              <a:t>Searching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Optimal</a:t>
            </a:r>
            <a:r>
              <a:rPr lang="zh-CN" altLang="en-US" dirty="0"/>
              <a:t> </a:t>
            </a:r>
            <a:r>
              <a:rPr lang="en-US" altLang="zh-CN" dirty="0"/>
              <a:t>Top-k</a:t>
            </a:r>
            <a:r>
              <a:rPr lang="zh-CN" altLang="en-US" dirty="0"/>
              <a:t> </a:t>
            </a:r>
            <a:r>
              <a:rPr lang="en-US" altLang="zh-CN" dirty="0"/>
              <a:t>Routes:</a:t>
            </a:r>
            <a:r>
              <a:rPr lang="zh-CN" altLang="en-US" dirty="0"/>
              <a:t> </a:t>
            </a:r>
            <a:r>
              <a:rPr lang="en-US" altLang="zh-CN" dirty="0"/>
              <a:t>PACER</a:t>
            </a:r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CA0640F-4584-464D-9118-5DBA01C4D32A}"/>
              </a:ext>
            </a:extLst>
          </p:cNvPr>
          <p:cNvSpPr/>
          <p:nvPr/>
        </p:nvSpPr>
        <p:spPr>
          <a:xfrm>
            <a:off x="5029201" y="4038600"/>
            <a:ext cx="3962400" cy="2425700"/>
          </a:xfrm>
          <a:prstGeom prst="roundRect">
            <a:avLst/>
          </a:prstGeom>
          <a:gradFill>
            <a:gsLst>
              <a:gs pos="87000">
                <a:srgbClr val="65A6FF">
                  <a:lumMod val="71000"/>
                  <a:lumOff val="29000"/>
                </a:srgbClr>
              </a:gs>
              <a:gs pos="52000">
                <a:srgbClr val="65A6FF">
                  <a:alpha val="98000"/>
                </a:srgbClr>
              </a:gs>
              <a:gs pos="4000">
                <a:srgbClr val="65A6FF">
                  <a:alpha val="85000"/>
                </a:srgbClr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/>
                </a:solidFill>
                <a:sym typeface="Wingdings" panose="05000000000000000000" pitchFamily="2" charset="2"/>
              </a:rPr>
              <a:t>Only</a:t>
            </a:r>
            <a:r>
              <a:rPr lang="zh-CN" altLang="en-US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altLang="zh-CN" dirty="0">
                <a:solidFill>
                  <a:schemeClr val="bg1"/>
                </a:solidFill>
                <a:sym typeface="Wingdings" panose="05000000000000000000" pitchFamily="2" charset="2"/>
              </a:rPr>
              <a:t>3</a:t>
            </a:r>
            <a:r>
              <a:rPr lang="zh-CN" altLang="en-US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altLang="zh-CN" dirty="0">
                <a:solidFill>
                  <a:schemeClr val="bg1"/>
                </a:solidFill>
                <a:sym typeface="Wingdings" panose="05000000000000000000" pitchFamily="2" charset="2"/>
              </a:rPr>
              <a:t>routes</a:t>
            </a:r>
            <a:r>
              <a:rPr lang="zh-CN" altLang="en-US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altLang="zh-CN" dirty="0">
                <a:solidFill>
                  <a:schemeClr val="bg1"/>
                </a:solidFill>
                <a:sym typeface="Wingdings" panose="05000000000000000000" pitchFamily="2" charset="2"/>
              </a:rPr>
              <a:t>are</a:t>
            </a:r>
            <a:r>
              <a:rPr lang="zh-CN" altLang="en-US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altLang="zh-CN" dirty="0">
                <a:solidFill>
                  <a:schemeClr val="bg1"/>
                </a:solidFill>
                <a:sym typeface="Wingdings" panose="05000000000000000000" pitchFamily="2" charset="2"/>
              </a:rPr>
              <a:t>kept</a:t>
            </a:r>
            <a:r>
              <a:rPr lang="zh-CN" altLang="en-US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altLang="zh-CN" dirty="0">
                <a:solidFill>
                  <a:schemeClr val="bg1"/>
                </a:solidFill>
                <a:sym typeface="Wingdings" panose="05000000000000000000" pitchFamily="2" charset="2"/>
              </a:rPr>
              <a:t>on</a:t>
            </a:r>
            <a:r>
              <a:rPr lang="zh-CN" altLang="en-US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altLang="zh-CN" dirty="0">
                <a:solidFill>
                  <a:schemeClr val="bg1"/>
                </a:solidFill>
                <a:sym typeface="Wingdings" panose="05000000000000000000" pitchFamily="2" charset="2"/>
              </a:rPr>
              <a:t>node 7</a:t>
            </a:r>
            <a:r>
              <a:rPr lang="zh-CN" altLang="en-US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{AB} 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 C represents the dominating feasible route among</a:t>
            </a:r>
            <a:r>
              <a:rPr lang="zh-CN" altLang="en-US" dirty="0">
                <a:solidFill>
                  <a:schemeClr val="bg1"/>
                </a:solidFill>
                <a:sym typeface="Wingdings" panose="05000000000000000000" pitchFamily="2" charset="2"/>
              </a:rPr>
              <a:t>  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x </a:t>
            </a:r>
            <a:r>
              <a:rPr lang="en-US" dirty="0">
                <a:solidFill>
                  <a:schemeClr val="bg1"/>
                </a:solidFill>
                <a:sym typeface="Wingdings"/>
              </a:rPr>
              <a:t> 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A  B  C  and</a:t>
            </a:r>
            <a:r>
              <a:rPr lang="zh-CN" altLang="en-US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endParaRPr lang="en-US" altLang="zh-CN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zh-CN" altLang="en-US" dirty="0">
                <a:solidFill>
                  <a:schemeClr val="bg1"/>
                </a:solidFill>
                <a:sym typeface="Wingdings" panose="05000000000000000000" pitchFamily="2" charset="2"/>
              </a:rPr>
              <a:t>     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x</a:t>
            </a:r>
            <a:r>
              <a:rPr lang="zh-CN" altLang="en-US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altLang="zh-CN" dirty="0">
                <a:solidFill>
                  <a:schemeClr val="bg1"/>
                </a:solidFill>
                <a:sym typeface="Wingdings"/>
              </a:rPr>
              <a:t></a:t>
            </a:r>
            <a:r>
              <a:rPr lang="zh-CN" altLang="en-US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B  A  C</a:t>
            </a:r>
            <a:r>
              <a:rPr lang="en-US" altLang="zh-CN" dirty="0">
                <a:solidFill>
                  <a:schemeClr val="bg1"/>
                </a:solidFill>
                <a:sym typeface="Wingdings" panose="05000000000000000000" pitchFamily="2" charset="2"/>
              </a:rPr>
              <a:t>,</a:t>
            </a:r>
            <a:endParaRPr lang="en-US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zh-CN" altLang="en-US" dirty="0">
                <a:solidFill>
                  <a:schemeClr val="bg1"/>
                </a:solidFill>
                <a:sym typeface="Wingdings" panose="05000000000000000000" pitchFamily="2" charset="2"/>
              </a:rPr>
              <a:t>     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while</a:t>
            </a:r>
            <a:r>
              <a:rPr lang="zh-CN" altLang="en-US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altLang="zh-CN" dirty="0">
                <a:solidFill>
                  <a:schemeClr val="bg1"/>
                </a:solidFill>
                <a:sym typeface="Wingdings" panose="05000000000000000000" pitchFamily="2" charset="2"/>
              </a:rPr>
              <a:t>the</a:t>
            </a:r>
            <a:r>
              <a:rPr lang="zh-CN" altLang="en-US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altLang="zh-CN" dirty="0">
                <a:solidFill>
                  <a:schemeClr val="bg1"/>
                </a:solidFill>
                <a:sym typeface="Wingdings" panose="05000000000000000000" pitchFamily="2" charset="2"/>
              </a:rPr>
              <a:t>sub-routes</a:t>
            </a:r>
            <a:endParaRPr lang="en-US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zh-CN" altLang="en-US" dirty="0">
                <a:solidFill>
                  <a:schemeClr val="bg1"/>
                </a:solidFill>
                <a:sym typeface="Wingdings" panose="05000000000000000000" pitchFamily="2" charset="2"/>
              </a:rPr>
              <a:t>     </a:t>
            </a:r>
            <a:r>
              <a:rPr lang="en-US" altLang="zh-CN" dirty="0">
                <a:solidFill>
                  <a:schemeClr val="bg1"/>
                </a:solidFill>
                <a:sym typeface="Wingdings" panose="05000000000000000000" pitchFamily="2" charset="2"/>
              </a:rPr>
              <a:t>x </a:t>
            </a:r>
            <a:r>
              <a:rPr lang="en-US" altLang="zh-CN" dirty="0">
                <a:solidFill>
                  <a:schemeClr val="bg1"/>
                </a:solidFill>
                <a:sym typeface="Wingdings"/>
              </a:rPr>
              <a:t></a:t>
            </a:r>
            <a:r>
              <a:rPr lang="zh-CN" altLang="en-US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A  B  and x</a:t>
            </a:r>
            <a:r>
              <a:rPr lang="zh-CN" altLang="en-US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altLang="zh-CN" dirty="0">
                <a:solidFill>
                  <a:schemeClr val="bg1"/>
                </a:solidFill>
                <a:sym typeface="Wingdings"/>
              </a:rPr>
              <a:t></a:t>
            </a:r>
            <a:r>
              <a:rPr lang="zh-CN" altLang="en-US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B  A  are </a:t>
            </a:r>
          </a:p>
          <a:p>
            <a:r>
              <a:rPr lang="zh-CN" altLang="en-US" dirty="0">
                <a:solidFill>
                  <a:schemeClr val="bg1"/>
                </a:solidFill>
                <a:sym typeface="Wingdings" panose="05000000000000000000" pitchFamily="2" charset="2"/>
              </a:rPr>
              <a:t>     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computed earlier on node 3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129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en-US" altLang="zh-CN" dirty="0"/>
              <a:t>dditional </a:t>
            </a:r>
            <a:r>
              <a:rPr lang="en-US" dirty="0"/>
              <a:t>Marginal Gain Upper Bound Pruning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5257800" cy="1752600"/>
          </a:xfrm>
        </p:spPr>
        <p:txBody>
          <a:bodyPr>
            <a:normAutofit/>
          </a:bodyPr>
          <a:lstStyle/>
          <a:p>
            <a:r>
              <a:rPr lang="en-US" sz="2000" dirty="0"/>
              <a:t>A</a:t>
            </a:r>
            <a:r>
              <a:rPr lang="zh-CN" altLang="en-US" sz="2000" dirty="0"/>
              <a:t> </a:t>
            </a:r>
            <a:r>
              <a:rPr lang="en-US" sz="2000" dirty="0"/>
              <a:t>partial route      can be extended to </a:t>
            </a:r>
            <a:r>
              <a:rPr lang="en-US" altLang="zh-CN" sz="2000" dirty="0"/>
              <a:t>many</a:t>
            </a:r>
            <a:r>
              <a:rPr lang="en-US" sz="2000" dirty="0"/>
              <a:t> feasible</a:t>
            </a:r>
            <a:r>
              <a:rPr lang="zh-CN" altLang="en-US" sz="2000" dirty="0"/>
              <a:t> </a:t>
            </a:r>
            <a:r>
              <a:rPr lang="en-US" sz="2000" dirty="0"/>
              <a:t>complete route</a:t>
            </a:r>
            <a:r>
              <a:rPr lang="en-US" altLang="zh-CN" sz="2000" dirty="0"/>
              <a:t>s</a:t>
            </a:r>
            <a:r>
              <a:rPr lang="zh-CN" altLang="en-US" sz="2000" dirty="0"/>
              <a:t>                  </a:t>
            </a:r>
            <a:r>
              <a:rPr lang="en-US" altLang="zh-CN" sz="2000" dirty="0"/>
              <a:t>using the remaining 4</a:t>
            </a:r>
            <a:r>
              <a:rPr lang="zh-CN" altLang="en-US" sz="2000" dirty="0"/>
              <a:t> </a:t>
            </a:r>
            <a:r>
              <a:rPr lang="en-US" altLang="zh-CN" sz="2000" dirty="0"/>
              <a:t>hours</a:t>
            </a:r>
            <a:r>
              <a:rPr lang="zh-CN" altLang="en-US" sz="2000" dirty="0"/>
              <a:t> </a:t>
            </a:r>
            <a:r>
              <a:rPr lang="en-US" altLang="zh-CN" sz="2000" dirty="0"/>
              <a:t>budget </a:t>
            </a:r>
            <a:endParaRPr lang="en-US" sz="2000" dirty="0"/>
          </a:p>
        </p:txBody>
      </p:sp>
      <p:graphicFrame>
        <p:nvGraphicFramePr>
          <p:cNvPr id="7" name="内容占位符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214917"/>
              </p:ext>
            </p:extLst>
          </p:nvPr>
        </p:nvGraphicFramePr>
        <p:xfrm>
          <a:off x="2062163" y="1611313"/>
          <a:ext cx="300037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19" name="公式" r:id="rId4" imgW="152400" imgH="152400" progId="Equation.3">
                  <p:embed/>
                </p:oleObj>
              </mc:Choice>
              <mc:Fallback>
                <p:oleObj name="公式" r:id="rId4" imgW="152400" imgH="152400" progId="Equation.3">
                  <p:embed/>
                  <p:pic>
                    <p:nvPicPr>
                      <p:cNvPr id="55" name="内容占位符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62163" y="1611313"/>
                        <a:ext cx="300037" cy="300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内容占位符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9923609"/>
              </p:ext>
            </p:extLst>
          </p:nvPr>
        </p:nvGraphicFramePr>
        <p:xfrm>
          <a:off x="3961660" y="2022294"/>
          <a:ext cx="1101725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20" name="公式" r:id="rId6" imgW="558800" imgH="165100" progId="Equation.3">
                  <p:embed/>
                </p:oleObj>
              </mc:Choice>
              <mc:Fallback>
                <p:oleObj name="公式" r:id="rId6" imgW="558800" imgH="165100" progId="Equation.3">
                  <p:embed/>
                  <p:pic>
                    <p:nvPicPr>
                      <p:cNvPr id="28" name="内容占位符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61660" y="2022294"/>
                        <a:ext cx="1101725" cy="325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组 7"/>
          <p:cNvGrpSpPr/>
          <p:nvPr/>
        </p:nvGrpSpPr>
        <p:grpSpPr>
          <a:xfrm>
            <a:off x="0" y="3886200"/>
            <a:ext cx="8077200" cy="2133600"/>
            <a:chOff x="0" y="3962400"/>
            <a:chExt cx="8077200" cy="2133600"/>
          </a:xfrm>
        </p:grpSpPr>
        <p:grpSp>
          <p:nvGrpSpPr>
            <p:cNvPr id="12" name="组 4"/>
            <p:cNvGrpSpPr/>
            <p:nvPr/>
          </p:nvGrpSpPr>
          <p:grpSpPr>
            <a:xfrm>
              <a:off x="0" y="3962400"/>
              <a:ext cx="8077200" cy="2133600"/>
              <a:chOff x="0" y="3352800"/>
              <a:chExt cx="8077200" cy="2133600"/>
            </a:xfrm>
          </p:grpSpPr>
          <p:sp>
            <p:nvSpPr>
              <p:cNvPr id="14" name="Content Placeholder 2"/>
              <p:cNvSpPr txBox="1">
                <a:spLocks/>
              </p:cNvSpPr>
              <p:nvPr/>
            </p:nvSpPr>
            <p:spPr>
              <a:xfrm>
                <a:off x="0" y="3352800"/>
                <a:ext cx="8077200" cy="2133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rgbClr val="C00000"/>
                  </a:buClr>
                  <a:buFont typeface="Wingdings" panose="05000000000000000000" pitchFamily="2" charset="2"/>
                  <a:buChar char="q"/>
                  <a:defRPr sz="22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742950" indent="-285750" algn="l" defTabSz="914400" rtl="0" eaLnBrk="1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rgbClr val="C00000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rgbClr val="C00000"/>
                  </a:buClr>
                  <a:buFont typeface="Courier New" panose="02070309020205020404" pitchFamily="49" charset="0"/>
                  <a:buChar char="o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rgbClr val="C00000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rgbClr val="C00000"/>
                  </a:buClr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dirty="0"/>
                  <a:t>Utilize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 err="1"/>
                  <a:t>submodularity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Gain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to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estimate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>
                    <a:solidFill>
                      <a:srgbClr val="A91313"/>
                    </a:solidFill>
                  </a:rPr>
                  <a:t>upper</a:t>
                </a:r>
                <a:r>
                  <a:rPr lang="zh-CN" altLang="en-US" dirty="0">
                    <a:solidFill>
                      <a:srgbClr val="A91313"/>
                    </a:solidFill>
                  </a:rPr>
                  <a:t> </a:t>
                </a:r>
                <a:r>
                  <a:rPr lang="en-US" altLang="zh-CN" dirty="0">
                    <a:solidFill>
                      <a:srgbClr val="A91313"/>
                    </a:solidFill>
                  </a:rPr>
                  <a:t>bound</a:t>
                </a:r>
                <a:r>
                  <a:rPr lang="zh-CN" altLang="en-US" dirty="0">
                    <a:solidFill>
                      <a:srgbClr val="A91313"/>
                    </a:solidFill>
                  </a:rPr>
                  <a:t> </a:t>
                </a:r>
                <a:r>
                  <a:rPr lang="en-US" altLang="zh-CN" dirty="0">
                    <a:solidFill>
                      <a:srgbClr val="A91313"/>
                    </a:solidFill>
                  </a:rPr>
                  <a:t>(UP)</a:t>
                </a:r>
                <a:r>
                  <a:rPr lang="zh-CN" altLang="en-US" dirty="0">
                    <a:solidFill>
                      <a:srgbClr val="A91313"/>
                    </a:solidFill>
                  </a:rPr>
                  <a:t> </a:t>
                </a:r>
                <a:r>
                  <a:rPr lang="en-US" altLang="zh-CN" dirty="0"/>
                  <a:t>of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following</a:t>
                </a:r>
                <a:r>
                  <a:rPr lang="zh-CN" altLang="en-US" dirty="0">
                    <a:solidFill>
                      <a:srgbClr val="A91313"/>
                    </a:solidFill>
                  </a:rPr>
                  <a:t> </a:t>
                </a:r>
                <a:r>
                  <a:rPr lang="en-US" altLang="zh-CN" dirty="0">
                    <a:solidFill>
                      <a:srgbClr val="A91313"/>
                    </a:solidFill>
                  </a:rPr>
                  <a:t>marginal</a:t>
                </a:r>
                <a:r>
                  <a:rPr lang="zh-CN" altLang="en-US" dirty="0">
                    <a:solidFill>
                      <a:srgbClr val="A91313"/>
                    </a:solidFill>
                  </a:rPr>
                  <a:t> </a:t>
                </a:r>
                <a:r>
                  <a:rPr lang="en-US" altLang="zh-CN" dirty="0">
                    <a:solidFill>
                      <a:srgbClr val="A91313"/>
                    </a:solidFill>
                  </a:rPr>
                  <a:t>gain</a:t>
                </a:r>
              </a:p>
              <a:p>
                <a:endParaRPr lang="en-US" altLang="zh-CN" sz="2000" dirty="0">
                  <a:solidFill>
                    <a:srgbClr val="A91313"/>
                  </a:solidFill>
                </a:endParaRPr>
              </a:p>
              <a:p>
                <a:r>
                  <a:rPr lang="en-US" altLang="zh-CN" dirty="0"/>
                  <a:t>Prune</a:t>
                </a:r>
                <a:r>
                  <a:rPr lang="zh-CN" altLang="en-US" dirty="0"/>
                  <a:t>        </a:t>
                </a:r>
                <a:r>
                  <a:rPr lang="en-US" altLang="zh-CN" dirty="0"/>
                  <a:t>if</a:t>
                </a:r>
                <a:r>
                  <a:rPr lang="zh-CN" altLang="en-US" dirty="0"/>
                  <a:t>  </a:t>
                </a:r>
                <a:endParaRPr lang="en-US" altLang="zh-CN" dirty="0"/>
              </a:p>
            </p:txBody>
          </p:sp>
          <p:graphicFrame>
            <p:nvGraphicFramePr>
              <p:cNvPr id="15" name="内容占位符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92641145"/>
                  </p:ext>
                </p:extLst>
              </p:nvPr>
            </p:nvGraphicFramePr>
            <p:xfrm>
              <a:off x="1267946" y="5120956"/>
              <a:ext cx="300037" cy="3000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3021" name="公式" r:id="rId8" imgW="152400" imgH="152400" progId="Equation.3">
                      <p:embed/>
                    </p:oleObj>
                  </mc:Choice>
                  <mc:Fallback>
                    <p:oleObj name="公式" r:id="rId8" imgW="152400" imgH="152400" progId="Equation.3">
                      <p:embed/>
                      <p:pic>
                        <p:nvPicPr>
                          <p:cNvPr id="36" name="内容占位符 6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1267946" y="5120956"/>
                            <a:ext cx="300037" cy="30003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" name="内容占位符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64811725"/>
                  </p:ext>
                </p:extLst>
              </p:nvPr>
            </p:nvGraphicFramePr>
            <p:xfrm>
              <a:off x="1981200" y="4419600"/>
              <a:ext cx="4913313" cy="4000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3022" name="公式" r:id="rId9" imgW="2489200" imgH="203200" progId="Equation.3">
                      <p:embed/>
                    </p:oleObj>
                  </mc:Choice>
                  <mc:Fallback>
                    <p:oleObj name="公式" r:id="rId9" imgW="2489200" imgH="203200" progId="Equation.3">
                      <p:embed/>
                      <p:pic>
                        <p:nvPicPr>
                          <p:cNvPr id="41" name="内容占位符 6"/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1981200" y="4419600"/>
                            <a:ext cx="4913313" cy="40005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3" name="内容占位符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60918253"/>
                </p:ext>
              </p:extLst>
            </p:nvPr>
          </p:nvGraphicFramePr>
          <p:xfrm>
            <a:off x="2001837" y="5595938"/>
            <a:ext cx="5389563" cy="500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023" name="公式" r:id="rId11" imgW="2730500" imgH="254000" progId="Equation.3">
                    <p:embed/>
                  </p:oleObj>
                </mc:Choice>
                <mc:Fallback>
                  <p:oleObj name="公式" r:id="rId11" imgW="2730500" imgH="254000" progId="Equation.3">
                    <p:embed/>
                    <p:pic>
                      <p:nvPicPr>
                        <p:cNvPr id="57" name="内容占位符 6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001837" y="5595938"/>
                          <a:ext cx="5389563" cy="5000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组 15"/>
          <p:cNvGrpSpPr/>
          <p:nvPr/>
        </p:nvGrpSpPr>
        <p:grpSpPr>
          <a:xfrm>
            <a:off x="5498205" y="1236968"/>
            <a:ext cx="5398395" cy="4478032"/>
            <a:chOff x="5498205" y="914400"/>
            <a:chExt cx="5398395" cy="4478032"/>
          </a:xfrm>
        </p:grpSpPr>
        <p:cxnSp>
          <p:nvCxnSpPr>
            <p:cNvPr id="18" name="Straight Connector 39"/>
            <p:cNvCxnSpPr/>
            <p:nvPr/>
          </p:nvCxnSpPr>
          <p:spPr>
            <a:xfrm>
              <a:off x="7010400" y="1905000"/>
              <a:ext cx="1524000" cy="0"/>
            </a:xfrm>
            <a:prstGeom prst="line">
              <a:avLst/>
            </a:prstGeom>
            <a:ln>
              <a:prstDash val="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组 14"/>
            <p:cNvGrpSpPr/>
            <p:nvPr/>
          </p:nvGrpSpPr>
          <p:grpSpPr>
            <a:xfrm>
              <a:off x="5498205" y="914400"/>
              <a:ext cx="5398395" cy="4478032"/>
              <a:chOff x="5498205" y="914400"/>
              <a:chExt cx="5398395" cy="4478032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5498205" y="914400"/>
                <a:ext cx="5398395" cy="4478032"/>
                <a:chOff x="5072306" y="1534759"/>
                <a:chExt cx="5398395" cy="4478032"/>
              </a:xfrm>
            </p:grpSpPr>
            <p:sp>
              <p:nvSpPr>
                <p:cNvPr id="24" name="Arc 23"/>
                <p:cNvSpPr/>
                <p:nvPr/>
              </p:nvSpPr>
              <p:spPr>
                <a:xfrm rot="17248359">
                  <a:off x="6142983" y="1685073"/>
                  <a:ext cx="4325632" cy="4329804"/>
                </a:xfrm>
                <a:prstGeom prst="arc">
                  <a:avLst>
                    <a:gd name="adj1" fmla="val 17395606"/>
                    <a:gd name="adj2" fmla="val 20109757"/>
                  </a:avLst>
                </a:prstGeom>
                <a:ln w="12700" cmpd="sng">
                  <a:solidFill>
                    <a:srgbClr val="274DBC"/>
                  </a:solidFill>
                  <a:prstDash val="dash"/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5" name="Group 24"/>
                <p:cNvGrpSpPr/>
                <p:nvPr/>
              </p:nvGrpSpPr>
              <p:grpSpPr>
                <a:xfrm>
                  <a:off x="5072306" y="1534759"/>
                  <a:ext cx="3555899" cy="2580041"/>
                  <a:chOff x="5072306" y="1534759"/>
                  <a:chExt cx="3555899" cy="2580041"/>
                </a:xfrm>
              </p:grpSpPr>
              <p:sp>
                <p:nvSpPr>
                  <p:cNvPr id="26" name="TextBox 25"/>
                  <p:cNvSpPr txBox="1"/>
                  <p:nvPr/>
                </p:nvSpPr>
                <p:spPr>
                  <a:xfrm rot="16200000">
                    <a:off x="4447488" y="2402589"/>
                    <a:ext cx="1895968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dirty="0"/>
                      <a:t>T</a:t>
                    </a:r>
                    <a:r>
                      <a:rPr lang="en-US" altLang="zh-CN" dirty="0"/>
                      <a:t>otal accumulated</a:t>
                    </a:r>
                  </a:p>
                  <a:p>
                    <a:pPr algn="ctr"/>
                    <a:r>
                      <a:rPr lang="en-US" altLang="zh-CN" dirty="0"/>
                      <a:t>Gain</a:t>
                    </a:r>
                    <a:endParaRPr lang="en-US" dirty="0"/>
                  </a:p>
                </p:txBody>
              </p:sp>
              <p:cxnSp>
                <p:nvCxnSpPr>
                  <p:cNvPr id="27" name="Straight Arrow Connector 26"/>
                  <p:cNvCxnSpPr/>
                  <p:nvPr/>
                </p:nvCxnSpPr>
                <p:spPr>
                  <a:xfrm flipV="1">
                    <a:off x="5700486" y="1752602"/>
                    <a:ext cx="0" cy="1981198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Arrow Connector 27"/>
                  <p:cNvCxnSpPr/>
                  <p:nvPr/>
                </p:nvCxnSpPr>
                <p:spPr>
                  <a:xfrm>
                    <a:off x="5700486" y="3730171"/>
                    <a:ext cx="2605314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7358306" y="3745468"/>
                    <a:ext cx="126989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Added POIs</a:t>
                    </a:r>
                  </a:p>
                </p:txBody>
              </p:sp>
              <p:cxnSp>
                <p:nvCxnSpPr>
                  <p:cNvPr id="30" name="Straight Connector 29"/>
                  <p:cNvCxnSpPr/>
                  <p:nvPr/>
                </p:nvCxnSpPr>
                <p:spPr>
                  <a:xfrm flipV="1">
                    <a:off x="5700485" y="2743201"/>
                    <a:ext cx="385186" cy="986971"/>
                  </a:xfrm>
                  <a:prstGeom prst="line">
                    <a:avLst/>
                  </a:prstGeom>
                  <a:ln w="12700" cmpd="sng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" name="Oval 30"/>
                  <p:cNvSpPr/>
                  <p:nvPr/>
                </p:nvSpPr>
                <p:spPr>
                  <a:xfrm flipV="1">
                    <a:off x="6046531" y="2704060"/>
                    <a:ext cx="78282" cy="78282"/>
                  </a:xfrm>
                  <a:prstGeom prst="ellipse">
                    <a:avLst/>
                  </a:prstGeom>
                  <a:no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" name="Oval 31"/>
                  <p:cNvSpPr/>
                  <p:nvPr/>
                </p:nvSpPr>
                <p:spPr>
                  <a:xfrm flipV="1">
                    <a:off x="6553200" y="2482804"/>
                    <a:ext cx="78282" cy="78282"/>
                  </a:xfrm>
                  <a:prstGeom prst="ellipse">
                    <a:avLst/>
                  </a:prstGeom>
                  <a:no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33" name="Straight Connector 32"/>
                  <p:cNvCxnSpPr/>
                  <p:nvPr/>
                </p:nvCxnSpPr>
                <p:spPr>
                  <a:xfrm flipV="1">
                    <a:off x="6085671" y="2525573"/>
                    <a:ext cx="502607" cy="224294"/>
                  </a:xfrm>
                  <a:prstGeom prst="line">
                    <a:avLst/>
                  </a:prstGeom>
                  <a:ln w="12700" cmpd="sng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/>
                  <p:nvPr/>
                </p:nvCxnSpPr>
                <p:spPr>
                  <a:xfrm>
                    <a:off x="6588278" y="1919646"/>
                    <a:ext cx="1" cy="1810525"/>
                  </a:xfrm>
                  <a:prstGeom prst="line">
                    <a:avLst/>
                  </a:prstGeom>
                  <a:ln>
                    <a:prstDash val="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6005094" y="2687399"/>
                    <a:ext cx="31771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A</a:t>
                    </a:r>
                  </a:p>
                </p:txBody>
              </p:sp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6553144" y="2470446"/>
                    <a:ext cx="30970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B</a:t>
                    </a:r>
                  </a:p>
                </p:txBody>
              </p:sp>
              <p:cxnSp>
                <p:nvCxnSpPr>
                  <p:cNvPr id="37" name="Straight Connector 36"/>
                  <p:cNvCxnSpPr/>
                  <p:nvPr/>
                </p:nvCxnSpPr>
                <p:spPr>
                  <a:xfrm flipV="1">
                    <a:off x="6561900" y="2167866"/>
                    <a:ext cx="493907" cy="373345"/>
                  </a:xfrm>
                  <a:prstGeom prst="line">
                    <a:avLst/>
                  </a:prstGeom>
                  <a:ln w="12700" cmpd="sng">
                    <a:solidFill>
                      <a:srgbClr val="C00000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8" name="Oval 37"/>
                  <p:cNvSpPr/>
                  <p:nvPr/>
                </p:nvSpPr>
                <p:spPr>
                  <a:xfrm flipV="1">
                    <a:off x="7020937" y="2139777"/>
                    <a:ext cx="78282" cy="78282"/>
                  </a:xfrm>
                  <a:prstGeom prst="ellipse">
                    <a:avLst/>
                  </a:prstGeom>
                  <a:noFill/>
                  <a:ln>
                    <a:solidFill>
                      <a:srgbClr val="C00000"/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6517657" y="1534759"/>
                    <a:ext cx="1133644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altLang="zh-CN" sz="1400" dirty="0">
                        <a:solidFill>
                          <a:srgbClr val="274DBC"/>
                        </a:solidFill>
                      </a:rPr>
                      <a:t>upper bound</a:t>
                    </a:r>
                    <a:endParaRPr lang="en-US" sz="1400" dirty="0">
                      <a:solidFill>
                        <a:srgbClr val="274DBC"/>
                      </a:solidFill>
                    </a:endParaRPr>
                  </a:p>
                </p:txBody>
              </p:sp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7079101" y="2046915"/>
                    <a:ext cx="30809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C</a:t>
                    </a:r>
                  </a:p>
                </p:txBody>
              </p:sp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5562600" y="3657600"/>
                    <a:ext cx="28405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dirty="0"/>
                      <a:t>x</a:t>
                    </a:r>
                  </a:p>
                </p:txBody>
              </p:sp>
            </p:grpSp>
          </p:grpSp>
          <p:cxnSp>
            <p:nvCxnSpPr>
              <p:cNvPr id="21" name="Straight Arrow Connector 12"/>
              <p:cNvCxnSpPr/>
              <p:nvPr/>
            </p:nvCxnSpPr>
            <p:spPr>
              <a:xfrm flipV="1">
                <a:off x="8305800" y="1143000"/>
                <a:ext cx="0" cy="180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12"/>
              <p:cNvCxnSpPr/>
              <p:nvPr/>
            </p:nvCxnSpPr>
            <p:spPr>
              <a:xfrm>
                <a:off x="8305800" y="1676400"/>
                <a:ext cx="0" cy="2286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49"/>
              <p:cNvSpPr txBox="1"/>
              <p:nvPr/>
            </p:nvSpPr>
            <p:spPr>
              <a:xfrm>
                <a:off x="7678124" y="1219200"/>
                <a:ext cx="132219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400" dirty="0">
                    <a:solidFill>
                      <a:srgbClr val="274DBC"/>
                    </a:solidFill>
                  </a:rPr>
                  <a:t>upper bound</a:t>
                </a:r>
                <a:r>
                  <a:rPr lang="zh-CN" altLang="en-US" sz="1400" dirty="0">
                    <a:solidFill>
                      <a:srgbClr val="274DBC"/>
                    </a:solidFill>
                  </a:rPr>
                  <a:t> </a:t>
                </a:r>
                <a:r>
                  <a:rPr lang="en-US" altLang="zh-CN" sz="1400" dirty="0">
                    <a:solidFill>
                      <a:srgbClr val="274DBC"/>
                    </a:solidFill>
                  </a:rPr>
                  <a:t>of</a:t>
                </a:r>
              </a:p>
              <a:p>
                <a:pPr algn="ctr"/>
                <a:r>
                  <a:rPr lang="en-US" sz="1400" dirty="0">
                    <a:solidFill>
                      <a:srgbClr val="274DBC"/>
                    </a:solidFill>
                  </a:rPr>
                  <a:t>marginal</a:t>
                </a:r>
                <a:r>
                  <a:rPr lang="zh-CN" altLang="en-US" sz="1400" dirty="0">
                    <a:solidFill>
                      <a:srgbClr val="274DBC"/>
                    </a:solidFill>
                  </a:rPr>
                  <a:t> </a:t>
                </a:r>
                <a:r>
                  <a:rPr lang="en-US" altLang="zh-CN" sz="1400" dirty="0">
                    <a:solidFill>
                      <a:srgbClr val="274DBC"/>
                    </a:solidFill>
                  </a:rPr>
                  <a:t>gain</a:t>
                </a:r>
                <a:endParaRPr lang="en-US" sz="1400" dirty="0">
                  <a:solidFill>
                    <a:srgbClr val="274DBC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99858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838201"/>
            <a:ext cx="7620000" cy="2062010"/>
          </a:xfrm>
          <a:ln w="38100" cmpd="sng">
            <a:solidFill>
              <a:srgbClr val="65A6FF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US" altLang="zh-CN" sz="1800" dirty="0"/>
              <a:t>Directly</a:t>
            </a:r>
            <a:r>
              <a:rPr lang="zh-CN" altLang="en-US" sz="1800" dirty="0"/>
              <a:t> </a:t>
            </a:r>
            <a:r>
              <a:rPr lang="en-US" altLang="zh-CN" sz="1800" dirty="0"/>
              <a:t>estimate UP</a:t>
            </a:r>
            <a:r>
              <a:rPr lang="zh-CN" altLang="en-US" sz="1800" dirty="0"/>
              <a:t> </a:t>
            </a:r>
            <a:r>
              <a:rPr lang="en-US" altLang="zh-CN" sz="1800" dirty="0"/>
              <a:t>=</a:t>
            </a:r>
            <a:r>
              <a:rPr lang="zh-CN" altLang="en-US" sz="1800" dirty="0"/>
              <a:t> </a:t>
            </a:r>
            <a:r>
              <a:rPr lang="en-US" altLang="zh-CN" sz="1800" dirty="0"/>
              <a:t>finding</a:t>
            </a:r>
            <a:r>
              <a:rPr lang="zh-CN" altLang="en-US" sz="1800" dirty="0"/>
              <a:t> </a:t>
            </a:r>
            <a:r>
              <a:rPr lang="en-US" altLang="zh-CN" sz="1800" dirty="0"/>
              <a:t>the</a:t>
            </a:r>
            <a:r>
              <a:rPr lang="zh-CN" altLang="en-US" sz="1800" dirty="0"/>
              <a:t> </a:t>
            </a:r>
            <a:r>
              <a:rPr lang="en-US" altLang="zh-CN" sz="1800" dirty="0"/>
              <a:t>best</a:t>
            </a:r>
            <a:r>
              <a:rPr lang="zh-CN" altLang="en-US" sz="1800" dirty="0"/>
              <a:t>         </a:t>
            </a:r>
            <a:r>
              <a:rPr lang="en-US" altLang="zh-CN" sz="1800" dirty="0"/>
              <a:t>subject</a:t>
            </a:r>
            <a:r>
              <a:rPr lang="zh-CN" altLang="en-US" sz="1800" dirty="0"/>
              <a:t> </a:t>
            </a:r>
            <a:r>
              <a:rPr lang="en-US" altLang="zh-CN" sz="1800" dirty="0"/>
              <a:t>to</a:t>
            </a:r>
            <a:r>
              <a:rPr lang="zh-CN" altLang="en-US" sz="1800" dirty="0"/>
              <a:t> </a:t>
            </a:r>
            <a:r>
              <a:rPr lang="en-US" altLang="zh-CN" sz="1800" dirty="0"/>
              <a:t>a</a:t>
            </a:r>
            <a:r>
              <a:rPr lang="zh-CN" altLang="en-US" sz="1800" dirty="0"/>
              <a:t> </a:t>
            </a:r>
            <a:r>
              <a:rPr lang="en-US" altLang="zh-CN" sz="1800" dirty="0"/>
              <a:t>route</a:t>
            </a:r>
            <a:r>
              <a:rPr lang="zh-CN" altLang="en-US" sz="1800" dirty="0"/>
              <a:t> </a:t>
            </a:r>
            <a:r>
              <a:rPr lang="en-US" altLang="zh-CN" sz="1800" dirty="0"/>
              <a:t>constraint</a:t>
            </a:r>
          </a:p>
          <a:p>
            <a:pPr lvl="1">
              <a:lnSpc>
                <a:spcPct val="160000"/>
              </a:lnSpc>
            </a:pPr>
            <a:r>
              <a:rPr lang="en-US" altLang="zh-CN" sz="1600" dirty="0"/>
              <a:t>Hard</a:t>
            </a:r>
            <a:r>
              <a:rPr lang="zh-CN" altLang="en-US" sz="1600" dirty="0"/>
              <a:t> </a:t>
            </a:r>
            <a:r>
              <a:rPr lang="en-US" altLang="zh-CN" sz="1600" dirty="0"/>
              <a:t>to</a:t>
            </a:r>
            <a:r>
              <a:rPr lang="zh-CN" altLang="en-US" sz="1600" dirty="0"/>
              <a:t> </a:t>
            </a:r>
            <a:r>
              <a:rPr lang="en-US" altLang="zh-CN" sz="1600" dirty="0"/>
              <a:t>get</a:t>
            </a:r>
            <a:r>
              <a:rPr lang="zh-CN" altLang="en-US" sz="1600" dirty="0"/>
              <a:t> </a:t>
            </a:r>
            <a:r>
              <a:rPr lang="en-US" altLang="zh-CN" sz="1600" dirty="0"/>
              <a:t>the</a:t>
            </a:r>
            <a:r>
              <a:rPr lang="zh-CN" altLang="en-US" sz="1600" dirty="0"/>
              <a:t> </a:t>
            </a:r>
            <a:r>
              <a:rPr lang="en-US" altLang="zh-CN" sz="1600" dirty="0"/>
              <a:t>cost</a:t>
            </a:r>
            <a:r>
              <a:rPr lang="zh-CN" altLang="en-US" sz="1600" dirty="0"/>
              <a:t> </a:t>
            </a:r>
            <a:r>
              <a:rPr lang="en-US" altLang="zh-CN" sz="1600" dirty="0"/>
              <a:t>of</a:t>
            </a:r>
            <a:r>
              <a:rPr lang="zh-CN" altLang="en-US" sz="1600" dirty="0"/>
              <a:t>          </a:t>
            </a:r>
            <a:r>
              <a:rPr lang="en-US" altLang="zh-CN" sz="1600" dirty="0"/>
              <a:t>without</a:t>
            </a:r>
            <a:r>
              <a:rPr lang="zh-CN" altLang="en-US" sz="1600" dirty="0"/>
              <a:t> </a:t>
            </a:r>
            <a:r>
              <a:rPr lang="en-US" altLang="zh-CN" sz="1600" dirty="0"/>
              <a:t>knowing</a:t>
            </a:r>
            <a:r>
              <a:rPr lang="zh-CN" altLang="en-US" sz="1600" dirty="0"/>
              <a:t> </a:t>
            </a:r>
            <a:r>
              <a:rPr lang="en-US" altLang="zh-CN" sz="1600" dirty="0"/>
              <a:t>the</a:t>
            </a:r>
            <a:r>
              <a:rPr lang="zh-CN" altLang="en-US" sz="1600" dirty="0"/>
              <a:t> </a:t>
            </a:r>
            <a:r>
              <a:rPr lang="en-US" altLang="zh-CN" sz="1600" dirty="0"/>
              <a:t>order</a:t>
            </a:r>
            <a:r>
              <a:rPr lang="zh-CN" altLang="en-US" sz="1600" dirty="0"/>
              <a:t> </a:t>
            </a:r>
            <a:r>
              <a:rPr lang="en-US" altLang="zh-CN" sz="1600" dirty="0"/>
              <a:t>of</a:t>
            </a:r>
            <a:r>
              <a:rPr lang="zh-CN" altLang="en-US" sz="1600" dirty="0"/>
              <a:t> </a:t>
            </a:r>
            <a:r>
              <a:rPr lang="en-US" altLang="zh-CN" sz="1600" dirty="0"/>
              <a:t>the</a:t>
            </a:r>
            <a:r>
              <a:rPr lang="zh-CN" altLang="en-US" sz="1600" dirty="0"/>
              <a:t> </a:t>
            </a:r>
            <a:r>
              <a:rPr lang="en-US" altLang="zh-CN" sz="1600" dirty="0"/>
              <a:t>POIs</a:t>
            </a:r>
            <a:r>
              <a:rPr lang="zh-CN" altLang="en-US" sz="1600" dirty="0"/>
              <a:t> </a:t>
            </a:r>
            <a:r>
              <a:rPr lang="en-US" altLang="zh-CN" sz="1600" dirty="0"/>
              <a:t>in</a:t>
            </a:r>
            <a:r>
              <a:rPr lang="zh-CN" altLang="en-US" sz="1600" dirty="0"/>
              <a:t> </a:t>
            </a:r>
            <a:r>
              <a:rPr lang="en-US" altLang="zh-CN" sz="1600" dirty="0"/>
              <a:t>it</a:t>
            </a:r>
          </a:p>
          <a:p>
            <a:endParaRPr lang="en-US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DFD583C9-3888-FA49-B477-F620CA09EA20}"/>
              </a:ext>
            </a:extLst>
          </p:cNvPr>
          <p:cNvSpPr/>
          <p:nvPr/>
        </p:nvSpPr>
        <p:spPr>
          <a:xfrm>
            <a:off x="4343400" y="1828800"/>
            <a:ext cx="2133600" cy="1006154"/>
          </a:xfrm>
          <a:prstGeom prst="roundRect">
            <a:avLst/>
          </a:prstGeom>
          <a:ln>
            <a:solidFill>
              <a:schemeClr val="tx2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/>
              <a:t>More Details of Gain Upper Bound Pruning</a:t>
            </a:r>
            <a:r>
              <a:rPr lang="zh-CN" altLang="en-US" dirty="0"/>
              <a:t> </a:t>
            </a:r>
            <a:endParaRPr lang="en-US" dirty="0"/>
          </a:p>
        </p:txBody>
      </p:sp>
      <p:graphicFrame>
        <p:nvGraphicFramePr>
          <p:cNvPr id="7" name="内容占位符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1639286"/>
              </p:ext>
            </p:extLst>
          </p:nvPr>
        </p:nvGraphicFramePr>
        <p:xfrm>
          <a:off x="4894289" y="957629"/>
          <a:ext cx="476250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58" name="公式" r:id="rId4" imgW="241300" imgH="165100" progId="Equation.3">
                  <p:embed/>
                </p:oleObj>
              </mc:Choice>
              <mc:Fallback>
                <p:oleObj name="公式" r:id="rId4" imgW="241300" imgH="165100" progId="Equation.3">
                  <p:embed/>
                  <p:pic>
                    <p:nvPicPr>
                      <p:cNvPr id="7" name="内容占位符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94289" y="957629"/>
                        <a:ext cx="476250" cy="325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内容占位符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1290934"/>
              </p:ext>
            </p:extLst>
          </p:nvPr>
        </p:nvGraphicFramePr>
        <p:xfrm>
          <a:off x="3724275" y="1498058"/>
          <a:ext cx="476250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59" name="公式" r:id="rId6" imgW="241300" imgH="165100" progId="Equation.3">
                  <p:embed/>
                </p:oleObj>
              </mc:Choice>
              <mc:Fallback>
                <p:oleObj name="公式" r:id="rId6" imgW="241300" imgH="165100" progId="Equation.3">
                  <p:embed/>
                  <p:pic>
                    <p:nvPicPr>
                      <p:cNvPr id="8" name="内容占位符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24275" y="1498058"/>
                        <a:ext cx="476250" cy="325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2"/>
          <p:cNvSpPr txBox="1">
            <a:spLocks/>
          </p:cNvSpPr>
          <p:nvPr/>
        </p:nvSpPr>
        <p:spPr>
          <a:xfrm>
            <a:off x="838199" y="3403203"/>
            <a:ext cx="7620001" cy="3097440"/>
          </a:xfrm>
          <a:prstGeom prst="rect">
            <a:avLst/>
          </a:prstGeom>
          <a:ln w="38100" cmpd="sng">
            <a:solidFill>
              <a:srgbClr val="65A6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q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buNone/>
            </a:pPr>
            <a:r>
              <a:rPr lang="en-US" altLang="zh-CN" sz="1800" dirty="0"/>
              <a:t>Approximate</a:t>
            </a:r>
            <a:r>
              <a:rPr lang="zh-CN" altLang="en-US" sz="1800" dirty="0"/>
              <a:t> </a:t>
            </a:r>
            <a:r>
              <a:rPr lang="en-US" altLang="zh-CN" sz="1800" dirty="0"/>
              <a:t>“route</a:t>
            </a:r>
            <a:r>
              <a:rPr lang="zh-CN" altLang="en-US" sz="1800" dirty="0"/>
              <a:t> </a:t>
            </a:r>
            <a:r>
              <a:rPr lang="en-US" altLang="zh-CN" sz="1800" dirty="0"/>
              <a:t>cost”</a:t>
            </a:r>
            <a:r>
              <a:rPr lang="zh-CN" altLang="en-US" sz="1800" dirty="0"/>
              <a:t> </a:t>
            </a:r>
            <a:r>
              <a:rPr lang="en-US" altLang="zh-CN" sz="1800" dirty="0"/>
              <a:t>by</a:t>
            </a:r>
            <a:r>
              <a:rPr lang="zh-CN" altLang="en-US" sz="1800" dirty="0"/>
              <a:t> </a:t>
            </a:r>
            <a:r>
              <a:rPr lang="en-US" altLang="zh-CN" sz="1800" dirty="0"/>
              <a:t>“set</a:t>
            </a:r>
            <a:r>
              <a:rPr lang="zh-CN" altLang="en-US" sz="1800" dirty="0"/>
              <a:t> </a:t>
            </a:r>
            <a:r>
              <a:rPr lang="en-US" altLang="zh-CN" sz="1800" dirty="0"/>
              <a:t>cost”</a:t>
            </a:r>
            <a:r>
              <a:rPr lang="zh-CN" altLang="en-US" sz="1800" dirty="0"/>
              <a:t> </a:t>
            </a:r>
            <a:r>
              <a:rPr lang="en-US" altLang="zh-CN" sz="1800" dirty="0"/>
              <a:t>and</a:t>
            </a:r>
            <a:r>
              <a:rPr lang="zh-CN" altLang="en-US" sz="1800" dirty="0"/>
              <a:t> </a:t>
            </a:r>
            <a:r>
              <a:rPr lang="en-US" altLang="zh-CN" sz="1800" dirty="0"/>
              <a:t>convert</a:t>
            </a:r>
            <a:r>
              <a:rPr lang="zh-CN" altLang="en-US" sz="1800" dirty="0"/>
              <a:t> </a:t>
            </a:r>
            <a:r>
              <a:rPr lang="en-US" altLang="zh-CN" sz="1800" dirty="0"/>
              <a:t>the</a:t>
            </a:r>
            <a:r>
              <a:rPr lang="zh-CN" altLang="en-US" sz="1800" dirty="0"/>
              <a:t> </a:t>
            </a:r>
            <a:r>
              <a:rPr lang="en-US" altLang="zh-CN" sz="1800" dirty="0"/>
              <a:t>problem</a:t>
            </a:r>
            <a:r>
              <a:rPr lang="zh-CN" altLang="en-US" sz="1800" dirty="0"/>
              <a:t> </a:t>
            </a:r>
            <a:r>
              <a:rPr lang="en-US" altLang="zh-CN" sz="1800" dirty="0"/>
              <a:t>to</a:t>
            </a:r>
            <a:r>
              <a:rPr lang="zh-CN" altLang="en-US" sz="1800" dirty="0"/>
              <a:t> </a:t>
            </a:r>
            <a:r>
              <a:rPr lang="en-US" altLang="zh-CN" sz="1800" dirty="0"/>
              <a:t>finding</a:t>
            </a:r>
            <a:r>
              <a:rPr lang="zh-CN" altLang="en-US" sz="1800" dirty="0"/>
              <a:t> </a:t>
            </a:r>
            <a:r>
              <a:rPr lang="en-US" altLang="zh-CN" sz="1800" dirty="0"/>
              <a:t>the</a:t>
            </a:r>
            <a:r>
              <a:rPr lang="zh-CN" altLang="en-US" sz="1800" dirty="0"/>
              <a:t> </a:t>
            </a:r>
            <a:r>
              <a:rPr lang="en-US" altLang="zh-CN" sz="1800" dirty="0"/>
              <a:t>best</a:t>
            </a:r>
            <a:r>
              <a:rPr lang="zh-CN" altLang="en-US" sz="1800" dirty="0"/>
              <a:t> </a:t>
            </a:r>
            <a:r>
              <a:rPr lang="en-US" altLang="zh-CN" sz="1800" dirty="0"/>
              <a:t>“set</a:t>
            </a:r>
            <a:r>
              <a:rPr lang="zh-CN" altLang="en-US" sz="1800" dirty="0"/>
              <a:t> </a:t>
            </a:r>
            <a:r>
              <a:rPr lang="en-US" altLang="zh-CN" sz="1800" dirty="0"/>
              <a:t>of</a:t>
            </a:r>
            <a:r>
              <a:rPr lang="zh-CN" altLang="en-US" sz="1800" dirty="0"/>
              <a:t> </a:t>
            </a:r>
            <a:r>
              <a:rPr lang="en-US" altLang="zh-CN" sz="1800" dirty="0"/>
              <a:t>POIs”</a:t>
            </a:r>
            <a:r>
              <a:rPr lang="zh-CN" altLang="en-US" sz="1800" dirty="0"/>
              <a:t> </a:t>
            </a:r>
            <a:r>
              <a:rPr lang="en-US" altLang="zh-CN" sz="1800" dirty="0"/>
              <a:t>subject</a:t>
            </a:r>
            <a:r>
              <a:rPr lang="zh-CN" altLang="en-US" sz="1800" dirty="0"/>
              <a:t> </a:t>
            </a:r>
            <a:r>
              <a:rPr lang="en-US" altLang="zh-CN" sz="1800" dirty="0"/>
              <a:t>to</a:t>
            </a:r>
            <a:r>
              <a:rPr lang="zh-CN" altLang="en-US" sz="1800" dirty="0"/>
              <a:t> </a:t>
            </a:r>
            <a:r>
              <a:rPr lang="en-US" altLang="zh-CN" sz="1800" dirty="0"/>
              <a:t>a</a:t>
            </a:r>
            <a:r>
              <a:rPr lang="zh-CN" altLang="en-US" sz="1800" dirty="0"/>
              <a:t> </a:t>
            </a:r>
            <a:r>
              <a:rPr lang="en-US" altLang="zh-CN" sz="1800" dirty="0"/>
              <a:t>set</a:t>
            </a:r>
            <a:r>
              <a:rPr lang="zh-CN" altLang="en-US" sz="1800" dirty="0"/>
              <a:t> </a:t>
            </a:r>
            <a:r>
              <a:rPr lang="en-US" altLang="zh-CN" sz="1800" dirty="0"/>
              <a:t>constraint</a:t>
            </a:r>
          </a:p>
          <a:p>
            <a:pPr>
              <a:lnSpc>
                <a:spcPct val="160000"/>
              </a:lnSpc>
            </a:pPr>
            <a:endParaRPr lang="en-US" altLang="zh-CN" sz="1800" dirty="0"/>
          </a:p>
          <a:p>
            <a:pPr marL="457200" lvl="1" indent="0">
              <a:lnSpc>
                <a:spcPct val="160000"/>
              </a:lnSpc>
              <a:buNone/>
            </a:pPr>
            <a:endParaRPr lang="en-US" altLang="zh-CN" sz="1600" dirty="0">
              <a:solidFill>
                <a:srgbClr val="2E2224"/>
              </a:solidFill>
            </a:endParaRPr>
          </a:p>
          <a:p>
            <a:pPr lvl="1">
              <a:lnSpc>
                <a:spcPct val="160000"/>
              </a:lnSpc>
            </a:pPr>
            <a:r>
              <a:rPr lang="en-US" altLang="zh-CN" sz="1600" dirty="0"/>
              <a:t>Count</a:t>
            </a:r>
            <a:r>
              <a:rPr lang="zh-CN" altLang="en-US" sz="1600" dirty="0"/>
              <a:t> </a:t>
            </a:r>
            <a:r>
              <a:rPr lang="en-US" altLang="zh-CN" sz="1600" dirty="0"/>
              <a:t>half</a:t>
            </a:r>
            <a:r>
              <a:rPr lang="zh-CN" altLang="en-US" sz="1600" dirty="0"/>
              <a:t> </a:t>
            </a:r>
            <a:r>
              <a:rPr lang="en-US" altLang="zh-CN" sz="1600" dirty="0"/>
              <a:t>in-edge</a:t>
            </a:r>
            <a:r>
              <a:rPr lang="zh-CN" altLang="en-US" sz="1600" dirty="0"/>
              <a:t> </a:t>
            </a:r>
            <a:r>
              <a:rPr lang="en-US" altLang="zh-CN" sz="1600" dirty="0"/>
              <a:t>and</a:t>
            </a:r>
            <a:r>
              <a:rPr lang="zh-CN" altLang="en-US" sz="1600" dirty="0"/>
              <a:t> </a:t>
            </a:r>
            <a:r>
              <a:rPr lang="en-US" altLang="zh-CN" sz="1600" dirty="0"/>
              <a:t>half</a:t>
            </a:r>
            <a:r>
              <a:rPr lang="zh-CN" altLang="en-US" sz="1600" dirty="0"/>
              <a:t> </a:t>
            </a:r>
            <a:r>
              <a:rPr lang="en-US" altLang="zh-CN" sz="1600" dirty="0"/>
              <a:t>out-edge</a:t>
            </a:r>
            <a:r>
              <a:rPr lang="zh-CN" altLang="en-US" sz="1600" dirty="0"/>
              <a:t> </a:t>
            </a:r>
            <a:r>
              <a:rPr lang="en-US" altLang="zh-CN" sz="1600" dirty="0"/>
              <a:t>cost</a:t>
            </a:r>
            <a:r>
              <a:rPr lang="zh-CN" altLang="en-US" sz="1600" dirty="0"/>
              <a:t> </a:t>
            </a:r>
            <a:r>
              <a:rPr lang="en-US" altLang="zh-CN" sz="1600" dirty="0"/>
              <a:t>for</a:t>
            </a:r>
            <a:r>
              <a:rPr lang="zh-CN" altLang="en-US" sz="1600" dirty="0"/>
              <a:t> </a:t>
            </a:r>
            <a:r>
              <a:rPr lang="en-US" altLang="zh-CN" sz="1600" dirty="0"/>
              <a:t>each</a:t>
            </a:r>
            <a:r>
              <a:rPr lang="zh-CN" altLang="en-US" sz="1600" dirty="0"/>
              <a:t> </a:t>
            </a:r>
            <a:r>
              <a:rPr lang="en-US" altLang="zh-CN" sz="1600" dirty="0"/>
              <a:t>POI</a:t>
            </a:r>
          </a:p>
          <a:p>
            <a:pPr lvl="1">
              <a:lnSpc>
                <a:spcPct val="160000"/>
              </a:lnSpc>
            </a:pPr>
            <a:r>
              <a:rPr lang="en-US" altLang="zh-CN" sz="1600" dirty="0"/>
              <a:t>Use</a:t>
            </a:r>
            <a:r>
              <a:rPr lang="zh-CN" altLang="en-US" sz="1600" dirty="0"/>
              <a:t> </a:t>
            </a:r>
            <a:r>
              <a:rPr lang="en-US" altLang="zh-CN" sz="1600" dirty="0"/>
              <a:t>a</a:t>
            </a:r>
            <a:r>
              <a:rPr lang="zh-CN" altLang="en-US" sz="1600" dirty="0"/>
              <a:t> </a:t>
            </a:r>
            <a:r>
              <a:rPr lang="en-US" altLang="zh-CN" sz="1600" dirty="0"/>
              <a:t>fast</a:t>
            </a:r>
            <a:r>
              <a:rPr lang="zh-CN" altLang="en-US" sz="1600" dirty="0"/>
              <a:t> </a:t>
            </a:r>
            <a:r>
              <a:rPr lang="en-US" altLang="zh-CN" sz="1600" dirty="0"/>
              <a:t>approximation</a:t>
            </a:r>
            <a:r>
              <a:rPr lang="zh-CN" altLang="en-US" sz="1600" dirty="0"/>
              <a:t> </a:t>
            </a:r>
            <a:r>
              <a:rPr lang="en-US" altLang="zh-CN" sz="1600" dirty="0"/>
              <a:t>algorithm</a:t>
            </a:r>
            <a:r>
              <a:rPr lang="zh-CN" altLang="en-US" sz="1600" dirty="0"/>
              <a:t> </a:t>
            </a:r>
            <a:r>
              <a:rPr lang="en-US" altLang="zh-CN" sz="1600" dirty="0"/>
              <a:t>with</a:t>
            </a:r>
            <a:r>
              <a:rPr lang="zh-CN" altLang="en-US" sz="1600" dirty="0"/>
              <a:t> </a:t>
            </a:r>
            <a:r>
              <a:rPr lang="en-US" altLang="zh-CN" sz="1600" dirty="0"/>
              <a:t>a</a:t>
            </a:r>
            <a:r>
              <a:rPr lang="zh-CN" altLang="en-US" sz="1600" dirty="0"/>
              <a:t> </a:t>
            </a:r>
            <a:r>
              <a:rPr lang="en-US" altLang="zh-CN" sz="1600" dirty="0">
                <a:solidFill>
                  <a:srgbClr val="C00000"/>
                </a:solidFill>
              </a:rPr>
              <a:t>tight</a:t>
            </a:r>
            <a:r>
              <a:rPr lang="zh-CN" altLang="en-US" sz="1600" dirty="0">
                <a:solidFill>
                  <a:srgbClr val="C00000"/>
                </a:solidFill>
              </a:rPr>
              <a:t> </a:t>
            </a:r>
            <a:r>
              <a:rPr lang="en-US" altLang="zh-CN" sz="1600" dirty="0">
                <a:solidFill>
                  <a:srgbClr val="C00000"/>
                </a:solidFill>
              </a:rPr>
              <a:t>online</a:t>
            </a:r>
            <a:r>
              <a:rPr lang="zh-CN" altLang="en-US" sz="1600" dirty="0">
                <a:solidFill>
                  <a:srgbClr val="C00000"/>
                </a:solidFill>
              </a:rPr>
              <a:t> </a:t>
            </a:r>
            <a:r>
              <a:rPr lang="en-US" altLang="zh-CN" sz="1600" dirty="0">
                <a:solidFill>
                  <a:srgbClr val="C00000"/>
                </a:solidFill>
              </a:rPr>
              <a:t>bound</a:t>
            </a:r>
          </a:p>
        </p:txBody>
      </p:sp>
      <p:sp>
        <p:nvSpPr>
          <p:cNvPr id="26" name="下箭头 13"/>
          <p:cNvSpPr/>
          <p:nvPr/>
        </p:nvSpPr>
        <p:spPr>
          <a:xfrm>
            <a:off x="4114800" y="2895600"/>
            <a:ext cx="457200" cy="457200"/>
          </a:xfrm>
          <a:prstGeom prst="downArrow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kumimoji="1"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44F8574-E306-7E4F-8687-03F82C3EA521}"/>
              </a:ext>
            </a:extLst>
          </p:cNvPr>
          <p:cNvSpPr/>
          <p:nvPr/>
        </p:nvSpPr>
        <p:spPr>
          <a:xfrm>
            <a:off x="2895600" y="2217577"/>
            <a:ext cx="228600" cy="228600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6C91957-EBD5-E342-B40E-87FCAAF4FBEA}"/>
              </a:ext>
            </a:extLst>
          </p:cNvPr>
          <p:cNvSpPr/>
          <p:nvPr/>
        </p:nvSpPr>
        <p:spPr>
          <a:xfrm>
            <a:off x="3429000" y="2217577"/>
            <a:ext cx="228600" cy="2286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A6170C8-7C37-A446-91CC-B267A8812D8E}"/>
              </a:ext>
            </a:extLst>
          </p:cNvPr>
          <p:cNvCxnSpPr>
            <a:stCxn id="2" idx="6"/>
            <a:endCxn id="28" idx="2"/>
          </p:cNvCxnSpPr>
          <p:nvPr/>
        </p:nvCxnSpPr>
        <p:spPr>
          <a:xfrm>
            <a:off x="3124200" y="2331877"/>
            <a:ext cx="304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306BD224-A872-C846-B8A6-6CBE741244E6}"/>
              </a:ext>
            </a:extLst>
          </p:cNvPr>
          <p:cNvSpPr/>
          <p:nvPr/>
        </p:nvSpPr>
        <p:spPr>
          <a:xfrm>
            <a:off x="3962400" y="2219512"/>
            <a:ext cx="228600" cy="2286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B5B8076-1432-D840-B554-3D9B2B4D0F36}"/>
              </a:ext>
            </a:extLst>
          </p:cNvPr>
          <p:cNvCxnSpPr>
            <a:cxnSpLocks/>
            <a:endCxn id="30" idx="2"/>
          </p:cNvCxnSpPr>
          <p:nvPr/>
        </p:nvCxnSpPr>
        <p:spPr>
          <a:xfrm>
            <a:off x="3657600" y="2333812"/>
            <a:ext cx="304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9D3B0EC-977D-054E-96EF-7F425ED6984C}"/>
              </a:ext>
            </a:extLst>
          </p:cNvPr>
          <p:cNvCxnSpPr>
            <a:cxnSpLocks/>
          </p:cNvCxnSpPr>
          <p:nvPr/>
        </p:nvCxnSpPr>
        <p:spPr>
          <a:xfrm>
            <a:off x="4191000" y="2331877"/>
            <a:ext cx="304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F677E84E-3B0A-7B42-8F63-2F741A329516}"/>
              </a:ext>
            </a:extLst>
          </p:cNvPr>
          <p:cNvSpPr/>
          <p:nvPr/>
        </p:nvSpPr>
        <p:spPr>
          <a:xfrm>
            <a:off x="4970801" y="1958549"/>
            <a:ext cx="228600" cy="228600"/>
          </a:xfrm>
          <a:prstGeom prst="ellipse">
            <a:avLst/>
          </a:prstGeom>
          <a:solidFill>
            <a:srgbClr val="65A6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692FBA6-7D60-2B4D-A866-2399DB6F9637}"/>
              </a:ext>
            </a:extLst>
          </p:cNvPr>
          <p:cNvSpPr/>
          <p:nvPr/>
        </p:nvSpPr>
        <p:spPr>
          <a:xfrm>
            <a:off x="4648200" y="2439565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D4D44CA-0ED0-D142-9B3D-BF0B7B95A4BC}"/>
              </a:ext>
            </a:extLst>
          </p:cNvPr>
          <p:cNvSpPr/>
          <p:nvPr/>
        </p:nvSpPr>
        <p:spPr>
          <a:xfrm>
            <a:off x="5487399" y="2058565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7286069-3CDE-274F-9769-2D753054ADE2}"/>
              </a:ext>
            </a:extLst>
          </p:cNvPr>
          <p:cNvSpPr/>
          <p:nvPr/>
        </p:nvSpPr>
        <p:spPr>
          <a:xfrm>
            <a:off x="5476719" y="2476738"/>
            <a:ext cx="228600" cy="228600"/>
          </a:xfrm>
          <a:prstGeom prst="ellipse">
            <a:avLst/>
          </a:prstGeom>
          <a:solidFill>
            <a:srgbClr val="65A6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43982ED7-1606-E44F-9C81-F5BF4A943D7B}"/>
              </a:ext>
            </a:extLst>
          </p:cNvPr>
          <p:cNvSpPr/>
          <p:nvPr/>
        </p:nvSpPr>
        <p:spPr>
          <a:xfrm>
            <a:off x="6026046" y="2470673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AEFF9DD-D68B-2A42-B32B-2AEC29C2F651}"/>
              </a:ext>
            </a:extLst>
          </p:cNvPr>
          <p:cNvSpPr/>
          <p:nvPr/>
        </p:nvSpPr>
        <p:spPr>
          <a:xfrm>
            <a:off x="5969739" y="1916858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7E7E89A-8DC8-6142-85D4-A29075E70A66}"/>
              </a:ext>
            </a:extLst>
          </p:cNvPr>
          <p:cNvSpPr/>
          <p:nvPr/>
        </p:nvSpPr>
        <p:spPr>
          <a:xfrm>
            <a:off x="6658599" y="2171527"/>
            <a:ext cx="228600" cy="228600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B28B11A-BC50-CF41-B17E-BDDE28FD4252}"/>
              </a:ext>
            </a:extLst>
          </p:cNvPr>
          <p:cNvCxnSpPr>
            <a:cxnSpLocks/>
          </p:cNvCxnSpPr>
          <p:nvPr/>
        </p:nvCxnSpPr>
        <p:spPr>
          <a:xfrm>
            <a:off x="6353799" y="2285827"/>
            <a:ext cx="304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A75472A-4280-9745-9404-0F160BE66FF7}"/>
              </a:ext>
            </a:extLst>
          </p:cNvPr>
          <p:cNvCxnSpPr>
            <a:cxnSpLocks/>
          </p:cNvCxnSpPr>
          <p:nvPr/>
        </p:nvCxnSpPr>
        <p:spPr>
          <a:xfrm flipV="1">
            <a:off x="4437713" y="2123693"/>
            <a:ext cx="527779" cy="208184"/>
          </a:xfrm>
          <a:prstGeom prst="straightConnector1">
            <a:avLst/>
          </a:prstGeom>
          <a:ln w="19050">
            <a:solidFill>
              <a:srgbClr val="65A6FF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FF3F3438-B227-294C-B379-509A5964232B}"/>
              </a:ext>
            </a:extLst>
          </p:cNvPr>
          <p:cNvCxnSpPr>
            <a:cxnSpLocks/>
            <a:endCxn id="42" idx="1"/>
          </p:cNvCxnSpPr>
          <p:nvPr/>
        </p:nvCxnSpPr>
        <p:spPr>
          <a:xfrm>
            <a:off x="5177540" y="2095960"/>
            <a:ext cx="332657" cy="414256"/>
          </a:xfrm>
          <a:prstGeom prst="straightConnector1">
            <a:avLst/>
          </a:prstGeom>
          <a:ln w="19050">
            <a:solidFill>
              <a:srgbClr val="65A6FF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7C1D8A05-5527-CB47-A1EC-F381E73168F1}"/>
              </a:ext>
            </a:extLst>
          </p:cNvPr>
          <p:cNvCxnSpPr>
            <a:cxnSpLocks/>
          </p:cNvCxnSpPr>
          <p:nvPr/>
        </p:nvCxnSpPr>
        <p:spPr>
          <a:xfrm flipV="1">
            <a:off x="5656601" y="2303088"/>
            <a:ext cx="697198" cy="260868"/>
          </a:xfrm>
          <a:prstGeom prst="straightConnector1">
            <a:avLst/>
          </a:prstGeom>
          <a:ln w="19050">
            <a:solidFill>
              <a:srgbClr val="65A6FF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425A2705-6440-684D-A7CE-DDB5D217FCE8}"/>
              </a:ext>
            </a:extLst>
          </p:cNvPr>
          <p:cNvSpPr txBox="1"/>
          <p:nvPr/>
        </p:nvSpPr>
        <p:spPr>
          <a:xfrm>
            <a:off x="2895600" y="2394473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x</a:t>
            </a:r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4F5E4F9-3196-0E4D-8651-5342F14CEFD4}"/>
              </a:ext>
            </a:extLst>
          </p:cNvPr>
          <p:cNvSpPr txBox="1"/>
          <p:nvPr/>
        </p:nvSpPr>
        <p:spPr>
          <a:xfrm>
            <a:off x="6637344" y="2394473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y</a:t>
            </a:r>
            <a:endParaRPr lang="en-US" dirty="0"/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AB844D78-CEB0-5746-BA80-A95CF03D2E4D}"/>
              </a:ext>
            </a:extLst>
          </p:cNvPr>
          <p:cNvSpPr/>
          <p:nvPr/>
        </p:nvSpPr>
        <p:spPr>
          <a:xfrm>
            <a:off x="3761781" y="4301669"/>
            <a:ext cx="2133600" cy="1006154"/>
          </a:xfrm>
          <a:prstGeom prst="roundRect">
            <a:avLst/>
          </a:prstGeom>
          <a:ln>
            <a:solidFill>
              <a:schemeClr val="tx2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C47B756-3039-C94F-A66F-56E3EAD1B857}"/>
              </a:ext>
            </a:extLst>
          </p:cNvPr>
          <p:cNvSpPr/>
          <p:nvPr/>
        </p:nvSpPr>
        <p:spPr>
          <a:xfrm>
            <a:off x="2313981" y="4690446"/>
            <a:ext cx="228600" cy="228600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3C362FD7-E3CA-FC48-8331-9A361E348BD8}"/>
              </a:ext>
            </a:extLst>
          </p:cNvPr>
          <p:cNvSpPr/>
          <p:nvPr/>
        </p:nvSpPr>
        <p:spPr>
          <a:xfrm>
            <a:off x="2847381" y="4690446"/>
            <a:ext cx="228600" cy="2286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48215C2F-30BA-7C49-8C84-8DC452042202}"/>
              </a:ext>
            </a:extLst>
          </p:cNvPr>
          <p:cNvCxnSpPr>
            <a:stCxn id="81" idx="6"/>
            <a:endCxn id="82" idx="2"/>
          </p:cNvCxnSpPr>
          <p:nvPr/>
        </p:nvCxnSpPr>
        <p:spPr>
          <a:xfrm>
            <a:off x="2542581" y="4804746"/>
            <a:ext cx="304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Oval 83">
            <a:extLst>
              <a:ext uri="{FF2B5EF4-FFF2-40B4-BE49-F238E27FC236}">
                <a16:creationId xmlns:a16="http://schemas.microsoft.com/office/drawing/2014/main" id="{4E6721D4-EDD8-B24A-BC12-9184BB44F78B}"/>
              </a:ext>
            </a:extLst>
          </p:cNvPr>
          <p:cNvSpPr/>
          <p:nvPr/>
        </p:nvSpPr>
        <p:spPr>
          <a:xfrm>
            <a:off x="3380781" y="4692381"/>
            <a:ext cx="228600" cy="2286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0AAA5B0B-F8A7-A645-846E-15A2D6338C18}"/>
              </a:ext>
            </a:extLst>
          </p:cNvPr>
          <p:cNvCxnSpPr>
            <a:cxnSpLocks/>
            <a:endCxn id="84" idx="2"/>
          </p:cNvCxnSpPr>
          <p:nvPr/>
        </p:nvCxnSpPr>
        <p:spPr>
          <a:xfrm>
            <a:off x="3075981" y="4806681"/>
            <a:ext cx="304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C8849608-BC2C-654E-9FEB-125AFC86C397}"/>
              </a:ext>
            </a:extLst>
          </p:cNvPr>
          <p:cNvCxnSpPr>
            <a:cxnSpLocks/>
          </p:cNvCxnSpPr>
          <p:nvPr/>
        </p:nvCxnSpPr>
        <p:spPr>
          <a:xfrm>
            <a:off x="3609381" y="4804746"/>
            <a:ext cx="304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val 86">
            <a:extLst>
              <a:ext uri="{FF2B5EF4-FFF2-40B4-BE49-F238E27FC236}">
                <a16:creationId xmlns:a16="http://schemas.microsoft.com/office/drawing/2014/main" id="{CB547815-8F45-A645-9ADC-A8F992101B95}"/>
              </a:ext>
            </a:extLst>
          </p:cNvPr>
          <p:cNvSpPr/>
          <p:nvPr/>
        </p:nvSpPr>
        <p:spPr>
          <a:xfrm>
            <a:off x="4389182" y="4431418"/>
            <a:ext cx="228600" cy="228600"/>
          </a:xfrm>
          <a:prstGeom prst="ellipse">
            <a:avLst/>
          </a:prstGeom>
          <a:solidFill>
            <a:srgbClr val="65A6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57E19686-EC11-FE46-AD5D-35C33B32A93D}"/>
              </a:ext>
            </a:extLst>
          </p:cNvPr>
          <p:cNvSpPr/>
          <p:nvPr/>
        </p:nvSpPr>
        <p:spPr>
          <a:xfrm>
            <a:off x="4093501" y="4890268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CFA6C8C2-F9AF-8C43-8D69-A97A14B574C7}"/>
              </a:ext>
            </a:extLst>
          </p:cNvPr>
          <p:cNvSpPr/>
          <p:nvPr/>
        </p:nvSpPr>
        <p:spPr>
          <a:xfrm>
            <a:off x="4905780" y="4585468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4C07C91D-6A46-E247-A7B3-A65C9F6FB7AE}"/>
              </a:ext>
            </a:extLst>
          </p:cNvPr>
          <p:cNvSpPr/>
          <p:nvPr/>
        </p:nvSpPr>
        <p:spPr>
          <a:xfrm>
            <a:off x="4895100" y="4949607"/>
            <a:ext cx="228600" cy="228600"/>
          </a:xfrm>
          <a:prstGeom prst="ellipse">
            <a:avLst/>
          </a:prstGeom>
          <a:solidFill>
            <a:srgbClr val="65A6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915E464F-A717-3F42-AAC3-9BEA365BF852}"/>
              </a:ext>
            </a:extLst>
          </p:cNvPr>
          <p:cNvSpPr/>
          <p:nvPr/>
        </p:nvSpPr>
        <p:spPr>
          <a:xfrm>
            <a:off x="5444427" y="4943542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954D621C-9EBA-0A47-BF8E-38E8B0716C40}"/>
              </a:ext>
            </a:extLst>
          </p:cNvPr>
          <p:cNvSpPr/>
          <p:nvPr/>
        </p:nvSpPr>
        <p:spPr>
          <a:xfrm>
            <a:off x="5388120" y="4389727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24D37104-AF8B-E74A-BC95-23055A9355DB}"/>
              </a:ext>
            </a:extLst>
          </p:cNvPr>
          <p:cNvSpPr/>
          <p:nvPr/>
        </p:nvSpPr>
        <p:spPr>
          <a:xfrm>
            <a:off x="6076980" y="4644396"/>
            <a:ext cx="228600" cy="228600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060A9931-3001-DF4C-A0C1-0C460A844CCD}"/>
              </a:ext>
            </a:extLst>
          </p:cNvPr>
          <p:cNvCxnSpPr>
            <a:cxnSpLocks/>
          </p:cNvCxnSpPr>
          <p:nvPr/>
        </p:nvCxnSpPr>
        <p:spPr>
          <a:xfrm>
            <a:off x="5772180" y="4758696"/>
            <a:ext cx="304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9122175E-3075-3249-BF09-CA921919C23A}"/>
              </a:ext>
            </a:extLst>
          </p:cNvPr>
          <p:cNvCxnSpPr>
            <a:cxnSpLocks/>
          </p:cNvCxnSpPr>
          <p:nvPr/>
        </p:nvCxnSpPr>
        <p:spPr>
          <a:xfrm flipV="1">
            <a:off x="4595921" y="4568829"/>
            <a:ext cx="210925" cy="1"/>
          </a:xfrm>
          <a:prstGeom prst="straightConnector1">
            <a:avLst/>
          </a:prstGeom>
          <a:ln w="19050">
            <a:solidFill>
              <a:srgbClr val="65A6FF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C95B15DC-C2C0-B74A-AC75-0958B2A50D7D}"/>
              </a:ext>
            </a:extLst>
          </p:cNvPr>
          <p:cNvSpPr txBox="1"/>
          <p:nvPr/>
        </p:nvSpPr>
        <p:spPr>
          <a:xfrm>
            <a:off x="2313981" y="4867342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x</a:t>
            </a:r>
            <a:endParaRPr lang="en-US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913EA97-15B2-6F4D-957D-F0FFB5EBE51A}"/>
              </a:ext>
            </a:extLst>
          </p:cNvPr>
          <p:cNvSpPr txBox="1"/>
          <p:nvPr/>
        </p:nvSpPr>
        <p:spPr>
          <a:xfrm>
            <a:off x="6055725" y="4867342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y</a:t>
            </a:r>
            <a:endParaRPr lang="en-US" dirty="0"/>
          </a:p>
        </p:txBody>
      </p: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FD607A94-FD55-1840-97E8-8406D226B8BD}"/>
              </a:ext>
            </a:extLst>
          </p:cNvPr>
          <p:cNvCxnSpPr>
            <a:cxnSpLocks/>
          </p:cNvCxnSpPr>
          <p:nvPr/>
        </p:nvCxnSpPr>
        <p:spPr>
          <a:xfrm flipV="1">
            <a:off x="4208675" y="4568829"/>
            <a:ext cx="210925" cy="1"/>
          </a:xfrm>
          <a:prstGeom prst="straightConnector1">
            <a:avLst/>
          </a:prstGeom>
          <a:ln w="19050">
            <a:solidFill>
              <a:srgbClr val="65A6FF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C008A164-09BE-8645-B218-224F6CD57718}"/>
              </a:ext>
            </a:extLst>
          </p:cNvPr>
          <p:cNvCxnSpPr>
            <a:cxnSpLocks/>
          </p:cNvCxnSpPr>
          <p:nvPr/>
        </p:nvCxnSpPr>
        <p:spPr>
          <a:xfrm flipV="1">
            <a:off x="5080654" y="5097061"/>
            <a:ext cx="210925" cy="1"/>
          </a:xfrm>
          <a:prstGeom prst="straightConnector1">
            <a:avLst/>
          </a:prstGeom>
          <a:ln w="19050">
            <a:solidFill>
              <a:srgbClr val="65A6FF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9AA2B06D-A672-2A41-88D6-938D603D6CE2}"/>
              </a:ext>
            </a:extLst>
          </p:cNvPr>
          <p:cNvCxnSpPr>
            <a:cxnSpLocks/>
          </p:cNvCxnSpPr>
          <p:nvPr/>
        </p:nvCxnSpPr>
        <p:spPr>
          <a:xfrm flipV="1">
            <a:off x="4693408" y="5097061"/>
            <a:ext cx="210925" cy="1"/>
          </a:xfrm>
          <a:prstGeom prst="straightConnector1">
            <a:avLst/>
          </a:prstGeom>
          <a:ln w="19050">
            <a:solidFill>
              <a:srgbClr val="65A6FF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805EAF0C-C913-5443-A725-8181ED67BEE5}"/>
              </a:ext>
            </a:extLst>
          </p:cNvPr>
          <p:cNvCxnSpPr>
            <a:cxnSpLocks/>
          </p:cNvCxnSpPr>
          <p:nvPr/>
        </p:nvCxnSpPr>
        <p:spPr>
          <a:xfrm flipV="1">
            <a:off x="4284875" y="4981455"/>
            <a:ext cx="210925" cy="1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6B8E94AB-3509-2C46-8BF0-9BC944072835}"/>
              </a:ext>
            </a:extLst>
          </p:cNvPr>
          <p:cNvCxnSpPr>
            <a:cxnSpLocks/>
          </p:cNvCxnSpPr>
          <p:nvPr/>
        </p:nvCxnSpPr>
        <p:spPr>
          <a:xfrm flipV="1">
            <a:off x="3897629" y="4981455"/>
            <a:ext cx="210925" cy="1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BE6E5FD4-C656-244F-A6F9-53CC4FBADE05}"/>
              </a:ext>
            </a:extLst>
          </p:cNvPr>
          <p:cNvCxnSpPr>
            <a:cxnSpLocks/>
          </p:cNvCxnSpPr>
          <p:nvPr/>
        </p:nvCxnSpPr>
        <p:spPr>
          <a:xfrm flipV="1">
            <a:off x="5080654" y="4698929"/>
            <a:ext cx="210925" cy="1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0EB73D01-AC02-754C-8C9B-EEFD24299925}"/>
              </a:ext>
            </a:extLst>
          </p:cNvPr>
          <p:cNvCxnSpPr>
            <a:cxnSpLocks/>
          </p:cNvCxnSpPr>
          <p:nvPr/>
        </p:nvCxnSpPr>
        <p:spPr>
          <a:xfrm flipV="1">
            <a:off x="4693408" y="4698929"/>
            <a:ext cx="210925" cy="1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59892E8E-52F8-0B48-8759-98BBCE69C5CB}"/>
              </a:ext>
            </a:extLst>
          </p:cNvPr>
          <p:cNvCxnSpPr>
            <a:cxnSpLocks/>
          </p:cNvCxnSpPr>
          <p:nvPr/>
        </p:nvCxnSpPr>
        <p:spPr>
          <a:xfrm flipV="1">
            <a:off x="5656475" y="5042667"/>
            <a:ext cx="210925" cy="1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0D44AEC7-2B16-A24A-AE87-F72B948E206D}"/>
              </a:ext>
            </a:extLst>
          </p:cNvPr>
          <p:cNvCxnSpPr>
            <a:cxnSpLocks/>
          </p:cNvCxnSpPr>
          <p:nvPr/>
        </p:nvCxnSpPr>
        <p:spPr>
          <a:xfrm flipV="1">
            <a:off x="5269229" y="5042667"/>
            <a:ext cx="210925" cy="1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24900184-7158-1E45-9235-FE9FCED7692D}"/>
              </a:ext>
            </a:extLst>
          </p:cNvPr>
          <p:cNvCxnSpPr>
            <a:cxnSpLocks/>
          </p:cNvCxnSpPr>
          <p:nvPr/>
        </p:nvCxnSpPr>
        <p:spPr>
          <a:xfrm flipV="1">
            <a:off x="5568846" y="4509267"/>
            <a:ext cx="210925" cy="1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021A25FE-0F6E-D64B-8A39-4B035A6B7336}"/>
              </a:ext>
            </a:extLst>
          </p:cNvPr>
          <p:cNvCxnSpPr>
            <a:cxnSpLocks/>
          </p:cNvCxnSpPr>
          <p:nvPr/>
        </p:nvCxnSpPr>
        <p:spPr>
          <a:xfrm flipV="1">
            <a:off x="5181600" y="4509267"/>
            <a:ext cx="210925" cy="1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8" name="组 41">
            <a:extLst>
              <a:ext uri="{FF2B5EF4-FFF2-40B4-BE49-F238E27FC236}">
                <a16:creationId xmlns:a16="http://schemas.microsoft.com/office/drawing/2014/main" id="{8415F22D-4AC9-074B-B140-36AC9E6FA121}"/>
              </a:ext>
            </a:extLst>
          </p:cNvPr>
          <p:cNvGrpSpPr/>
          <p:nvPr/>
        </p:nvGrpSpPr>
        <p:grpSpPr>
          <a:xfrm>
            <a:off x="6934200" y="5236614"/>
            <a:ext cx="1371600" cy="990600"/>
            <a:chOff x="7543800" y="5181600"/>
            <a:chExt cx="1371600" cy="990600"/>
          </a:xfrm>
        </p:grpSpPr>
        <p:grpSp>
          <p:nvGrpSpPr>
            <p:cNvPr id="149" name="组 37">
              <a:extLst>
                <a:ext uri="{FF2B5EF4-FFF2-40B4-BE49-F238E27FC236}">
                  <a16:creationId xmlns:a16="http://schemas.microsoft.com/office/drawing/2014/main" id="{336891E2-10AB-4A4E-8C8D-CC3FF8DE04AF}"/>
                </a:ext>
              </a:extLst>
            </p:cNvPr>
            <p:cNvGrpSpPr/>
            <p:nvPr/>
          </p:nvGrpSpPr>
          <p:grpSpPr>
            <a:xfrm>
              <a:off x="7543800" y="5181600"/>
              <a:ext cx="1371600" cy="685800"/>
              <a:chOff x="7620000" y="4572000"/>
              <a:chExt cx="1371600" cy="685800"/>
            </a:xfrm>
          </p:grpSpPr>
          <p:sp>
            <p:nvSpPr>
              <p:cNvPr id="151" name="圆角矩形 36">
                <a:extLst>
                  <a:ext uri="{FF2B5EF4-FFF2-40B4-BE49-F238E27FC236}">
                    <a16:creationId xmlns:a16="http://schemas.microsoft.com/office/drawing/2014/main" id="{4E255BD8-4522-194E-BDE1-4BEE71CB4510}"/>
                  </a:ext>
                </a:extLst>
              </p:cNvPr>
              <p:cNvSpPr/>
              <p:nvPr/>
            </p:nvSpPr>
            <p:spPr>
              <a:xfrm>
                <a:off x="7620000" y="4572000"/>
                <a:ext cx="1371600" cy="685800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52" name="文本框 35">
                <a:extLst>
                  <a:ext uri="{FF2B5EF4-FFF2-40B4-BE49-F238E27FC236}">
                    <a16:creationId xmlns:a16="http://schemas.microsoft.com/office/drawing/2014/main" id="{AB6F82CF-4812-5C48-9A36-467AB2282AF8}"/>
                  </a:ext>
                </a:extLst>
              </p:cNvPr>
              <p:cNvSpPr txBox="1"/>
              <p:nvPr/>
            </p:nvSpPr>
            <p:spPr>
              <a:xfrm>
                <a:off x="7696200" y="4572000"/>
                <a:ext cx="1295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dirty="0">
                    <a:solidFill>
                      <a:srgbClr val="A91313"/>
                    </a:solidFill>
                  </a:rPr>
                  <a:t>UP</a:t>
                </a:r>
                <a:r>
                  <a:rPr kumimoji="1" lang="zh-CN" altLang="en-US" dirty="0">
                    <a:solidFill>
                      <a:srgbClr val="A91313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A91313"/>
                    </a:solidFill>
                  </a:rPr>
                  <a:t>is</a:t>
                </a:r>
                <a:r>
                  <a:rPr kumimoji="1" lang="zh-CN" altLang="en-US" dirty="0">
                    <a:solidFill>
                      <a:srgbClr val="A91313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A91313"/>
                    </a:solidFill>
                  </a:rPr>
                  <a:t>estimated!</a:t>
                </a:r>
                <a:endParaRPr kumimoji="1" lang="zh-CN" altLang="en-US" dirty="0">
                  <a:solidFill>
                    <a:srgbClr val="A91313"/>
                  </a:solidFill>
                </a:endParaRPr>
              </a:p>
            </p:txBody>
          </p:sp>
        </p:grpSp>
        <p:cxnSp>
          <p:nvCxnSpPr>
            <p:cNvPr id="150" name="直线箭头连接符 38">
              <a:extLst>
                <a:ext uri="{FF2B5EF4-FFF2-40B4-BE49-F238E27FC236}">
                  <a16:creationId xmlns:a16="http://schemas.microsoft.com/office/drawing/2014/main" id="{2D86E494-EDF4-FC46-8A19-3E223E8672FF}"/>
                </a:ext>
              </a:extLst>
            </p:cNvPr>
            <p:cNvCxnSpPr/>
            <p:nvPr/>
          </p:nvCxnSpPr>
          <p:spPr>
            <a:xfrm flipV="1">
              <a:off x="7696200" y="5943600"/>
              <a:ext cx="30480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1532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Highlights</a:t>
            </a:r>
            <a:r>
              <a:rPr lang="zh-CN" altLang="en-US" dirty="0"/>
              <a:t> </a:t>
            </a:r>
            <a:r>
              <a:rPr lang="en-US" altLang="zh-CN" dirty="0"/>
              <a:t>of PACER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/>
              <a:t>General</a:t>
            </a:r>
          </a:p>
          <a:p>
            <a:pPr lvl="1"/>
            <a:r>
              <a:rPr lang="en-US" altLang="zh-CN" dirty="0"/>
              <a:t>W</a:t>
            </a:r>
            <a:r>
              <a:rPr lang="en-US" dirty="0"/>
              <a:t>ork efficiently</a:t>
            </a:r>
            <a:r>
              <a:rPr lang="zh-CN" altLang="en-US" dirty="0"/>
              <a:t> </a:t>
            </a:r>
            <a:r>
              <a:rPr lang="en-US" dirty="0"/>
              <a:t>for any submodular Gain</a:t>
            </a:r>
            <a:r>
              <a:rPr lang="zh-CN" altLang="en-US" dirty="0"/>
              <a:t> </a:t>
            </a:r>
            <a:r>
              <a:rPr lang="en-US" dirty="0"/>
              <a:t>functions</a:t>
            </a:r>
          </a:p>
          <a:p>
            <a:pPr lvl="1"/>
            <a:r>
              <a:rPr lang="en-US" dirty="0"/>
              <a:t>Support</a:t>
            </a:r>
            <a:r>
              <a:rPr lang="zh-CN" altLang="en-US" dirty="0"/>
              <a:t> </a:t>
            </a:r>
            <a:r>
              <a:rPr lang="en-US" altLang="zh-CN" dirty="0"/>
              <a:t>pruning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any</a:t>
            </a:r>
            <a:r>
              <a:rPr lang="zh-CN" altLang="en-US" dirty="0"/>
              <a:t> </a:t>
            </a:r>
            <a:r>
              <a:rPr lang="en-US" altLang="zh-CN" dirty="0"/>
              <a:t>additional</a:t>
            </a:r>
            <a:r>
              <a:rPr lang="zh-CN" altLang="en-US" dirty="0"/>
              <a:t> </a:t>
            </a:r>
            <a:r>
              <a:rPr lang="en-US" altLang="zh-CN" dirty="0"/>
              <a:t>anti-monotone</a:t>
            </a:r>
            <a:r>
              <a:rPr lang="zh-CN" altLang="en-US" dirty="0"/>
              <a:t> </a:t>
            </a:r>
            <a:r>
              <a:rPr lang="en-US" altLang="zh-CN" dirty="0"/>
              <a:t>constraints</a:t>
            </a:r>
            <a:r>
              <a:rPr lang="zh-CN" altLang="en-US" dirty="0"/>
              <a:t> </a:t>
            </a:r>
            <a:endParaRPr lang="en-US" dirty="0"/>
          </a:p>
          <a:p>
            <a:r>
              <a:rPr lang="en-US" dirty="0"/>
              <a:t>Fast</a:t>
            </a:r>
          </a:p>
          <a:p>
            <a:pPr lvl="1"/>
            <a:r>
              <a:rPr lang="en-US" altLang="zh-CN" dirty="0"/>
              <a:t>E</a:t>
            </a:r>
            <a:r>
              <a:rPr lang="en-US" dirty="0"/>
              <a:t>ven </a:t>
            </a:r>
            <a:r>
              <a:rPr lang="en-US" dirty="0">
                <a:solidFill>
                  <a:srgbClr val="C00000"/>
                </a:solidFill>
              </a:rPr>
              <a:t>faster than a state-of-art </a:t>
            </a:r>
            <a:r>
              <a:rPr lang="en-US" altLang="zh-CN" dirty="0">
                <a:solidFill>
                  <a:srgbClr val="C00000"/>
                </a:solidFill>
              </a:rPr>
              <a:t>quasi-polynomial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time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approximation algorithm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Orienteering</a:t>
            </a:r>
            <a:r>
              <a:rPr lang="zh-CN" altLang="en-US" dirty="0"/>
              <a:t> </a:t>
            </a:r>
            <a:r>
              <a:rPr lang="en-US" altLang="zh-CN" dirty="0"/>
              <a:t>Problem</a:t>
            </a:r>
            <a:endParaRPr lang="en-US" dirty="0"/>
          </a:p>
          <a:p>
            <a:r>
              <a:rPr lang="en-US" dirty="0"/>
              <a:t>Ex</a:t>
            </a:r>
            <a:r>
              <a:rPr lang="en-US" altLang="zh-CN" dirty="0"/>
              <a:t>tensible</a:t>
            </a:r>
            <a:endParaRPr lang="en-US" dirty="0"/>
          </a:p>
          <a:p>
            <a:pPr lvl="1"/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naturally</a:t>
            </a:r>
            <a:r>
              <a:rPr lang="zh-CN" altLang="en-US" dirty="0"/>
              <a:t> </a:t>
            </a:r>
            <a:r>
              <a:rPr lang="en-US" altLang="zh-CN" dirty="0"/>
              <a:t>derive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much</a:t>
            </a:r>
            <a:r>
              <a:rPr lang="zh-CN" altLang="en-US" dirty="0"/>
              <a:t> </a:t>
            </a:r>
            <a:r>
              <a:rPr lang="en-US" altLang="zh-CN" dirty="0"/>
              <a:t>faster</a:t>
            </a:r>
            <a:r>
              <a:rPr lang="zh-CN" altLang="en-US" dirty="0"/>
              <a:t> </a:t>
            </a:r>
            <a:r>
              <a:rPr lang="en-US" altLang="zh-CN" dirty="0"/>
              <a:t>h</a:t>
            </a:r>
            <a:r>
              <a:rPr lang="en-US" dirty="0"/>
              <a:t>euristic algorithm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deal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queries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loose</a:t>
            </a:r>
            <a:r>
              <a:rPr lang="zh-CN" altLang="en-US" dirty="0"/>
              <a:t> </a:t>
            </a:r>
            <a:r>
              <a:rPr lang="en-US" altLang="zh-CN" dirty="0"/>
              <a:t>constraints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647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457200" y="0"/>
            <a:ext cx="8229600" cy="1279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Arial" panose="020B0604020202020204" pitchFamily="34" charset="0"/>
              </a:rPr>
              <a:t>Experiments:</a:t>
            </a:r>
            <a:r>
              <a:rPr kumimoji="1" lang="en-US" altLang="zh-CN" dirty="0">
                <a:solidFill>
                  <a:sysClr val="window" lastClr="FFFFFF">
                    <a:lumMod val="50000"/>
                  </a:sysClr>
                </a:solidFill>
              </a:rPr>
              <a:t> A Case Study for Diversity Requirement </a:t>
            </a:r>
          </a:p>
        </p:txBody>
      </p:sp>
      <p:sp>
        <p:nvSpPr>
          <p:cNvPr id="6" name="文本框 7"/>
          <p:cNvSpPr txBox="1"/>
          <p:nvPr/>
        </p:nvSpPr>
        <p:spPr>
          <a:xfrm>
            <a:off x="1295400" y="5879068"/>
            <a:ext cx="5529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Singapore</a:t>
            </a:r>
            <a:r>
              <a:rPr kumimoji="1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1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dataset: 1625 POIs, 24969 edges, 202 features</a:t>
            </a: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7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828800"/>
            <a:ext cx="5257800" cy="3815450"/>
          </a:xfrm>
          <a:prstGeom prst="rect">
            <a:avLst/>
          </a:prstGeom>
        </p:spPr>
      </p:pic>
      <p:sp>
        <p:nvSpPr>
          <p:cNvPr id="8" name="文本框 12"/>
          <p:cNvSpPr txBox="1"/>
          <p:nvPr/>
        </p:nvSpPr>
        <p:spPr>
          <a:xfrm>
            <a:off x="782705" y="1524000"/>
            <a:ext cx="1274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User</a:t>
            </a:r>
            <a:r>
              <a:rPr kumimoji="1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1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query:</a:t>
            </a: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095500" y="1524000"/>
            <a:ext cx="4381500" cy="369332"/>
            <a:chOff x="266700" y="1873598"/>
            <a:chExt cx="4381500" cy="369332"/>
          </a:xfrm>
        </p:grpSpPr>
        <p:pic>
          <p:nvPicPr>
            <p:cNvPr id="10" name="图片 11"/>
            <p:cNvPicPr>
              <a:picLocks noChangeAspect="1"/>
            </p:cNvPicPr>
            <p:nvPr/>
          </p:nvPicPr>
          <p:blipFill rotWithShape="1">
            <a:blip r:embed="rId4"/>
            <a:srcRect l="14584" t="14819"/>
            <a:stretch/>
          </p:blipFill>
          <p:spPr>
            <a:xfrm>
              <a:off x="1524000" y="1949798"/>
              <a:ext cx="3124200" cy="257483"/>
            </a:xfrm>
            <a:prstGeom prst="rect">
              <a:avLst/>
            </a:prstGeom>
          </p:spPr>
        </p:pic>
        <p:pic>
          <p:nvPicPr>
            <p:cNvPr id="11" name="图片 11"/>
            <p:cNvPicPr>
              <a:picLocks noChangeAspect="1"/>
            </p:cNvPicPr>
            <p:nvPr/>
          </p:nvPicPr>
          <p:blipFill rotWithShape="1">
            <a:blip r:embed="rId4"/>
            <a:srcRect t="16210" r="83333" b="-9508"/>
            <a:stretch/>
          </p:blipFill>
          <p:spPr>
            <a:xfrm>
              <a:off x="266700" y="1956575"/>
              <a:ext cx="609600" cy="282017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838200" y="1873598"/>
              <a:ext cx="716093" cy="369332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hours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010400" y="3516868"/>
            <a:ext cx="21499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  is the diversity </a:t>
            </a:r>
          </a:p>
          <a:p>
            <a:r>
              <a:rPr lang="en-US" dirty="0"/>
              <a:t>parameter of the</a:t>
            </a:r>
          </a:p>
          <a:p>
            <a:r>
              <a:rPr lang="en-US" dirty="0"/>
              <a:t>power-law based</a:t>
            </a:r>
          </a:p>
          <a:p>
            <a:r>
              <a:rPr lang="en-US" dirty="0"/>
              <a:t>submodular function</a:t>
            </a:r>
          </a:p>
        </p:txBody>
      </p:sp>
      <p:graphicFrame>
        <p:nvGraphicFramePr>
          <p:cNvPr id="14" name="内容占位符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496230"/>
              </p:ext>
            </p:extLst>
          </p:nvPr>
        </p:nvGraphicFramePr>
        <p:xfrm>
          <a:off x="7077075" y="3646487"/>
          <a:ext cx="238125" cy="23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20" name="公式" r:id="rId5" imgW="139700" imgH="139700" progId="Equation.3">
                  <p:embed/>
                </p:oleObj>
              </mc:Choice>
              <mc:Fallback>
                <p:oleObj name="公式" r:id="rId5" imgW="139700" imgH="139700" progId="Equation.3">
                  <p:embed/>
                  <p:pic>
                    <p:nvPicPr>
                      <p:cNvPr id="14" name="内容占位符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77075" y="3646487"/>
                        <a:ext cx="238125" cy="239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本框 1"/>
          <p:cNvSpPr txBox="1"/>
          <p:nvPr/>
        </p:nvSpPr>
        <p:spPr>
          <a:xfrm>
            <a:off x="3962400" y="1295400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Park   Museum </a:t>
            </a:r>
            <a:r>
              <a:rPr kumimoji="1" lang="zh-CN" altLang="en-US" dirty="0"/>
              <a:t>  </a:t>
            </a:r>
            <a:r>
              <a:rPr kumimoji="1" lang="en-US" altLang="zh-CN" dirty="0"/>
              <a:t>Restaurant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50686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76288"/>
          </a:xfrm>
        </p:spPr>
        <p:txBody>
          <a:bodyPr/>
          <a:lstStyle/>
          <a:p>
            <a:r>
              <a:rPr kumimoji="1" lang="en-US" altLang="zh-CN" dirty="0">
                <a:solidFill>
                  <a:sysClr val="window" lastClr="FFFFFF">
                    <a:lumMod val="50000"/>
                  </a:sysClr>
                </a:solidFill>
              </a:rPr>
              <a:t>Experiments: Efficiency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785813"/>
            <a:ext cx="5351841" cy="5222314"/>
          </a:xfrm>
          <a:prstGeom prst="rect">
            <a:avLst/>
          </a:prstGeom>
        </p:spPr>
      </p:pic>
      <p:sp>
        <p:nvSpPr>
          <p:cNvPr id="7" name="文本框 7"/>
          <p:cNvSpPr txBox="1"/>
          <p:nvPr/>
        </p:nvSpPr>
        <p:spPr>
          <a:xfrm>
            <a:off x="1676400" y="6017652"/>
            <a:ext cx="1929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Singapore</a:t>
            </a:r>
            <a:r>
              <a:rPr kumimoji="1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1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dataset</a:t>
            </a: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2199" y="4265474"/>
            <a:ext cx="236789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:</a:t>
            </a:r>
            <a:r>
              <a:rPr lang="zh-CN" altLang="en-US" dirty="0"/>
              <a:t> </a:t>
            </a:r>
            <a:r>
              <a:rPr lang="en-US" dirty="0"/>
              <a:t>budget</a:t>
            </a:r>
          </a:p>
          <a:p>
            <a:r>
              <a:rPr lang="en-US" dirty="0"/>
              <a:t>:</a:t>
            </a:r>
            <a:r>
              <a:rPr lang="zh-CN" altLang="en-US" dirty="0"/>
              <a:t> </a:t>
            </a:r>
            <a:r>
              <a:rPr lang="en-US" dirty="0"/>
              <a:t>threshold on </a:t>
            </a:r>
          </a:p>
          <a:p>
            <a:r>
              <a:rPr lang="en-US" dirty="0"/>
              <a:t> </a:t>
            </a:r>
            <a:r>
              <a:rPr lang="zh-CN" altLang="en-US" dirty="0"/>
              <a:t>  </a:t>
            </a:r>
            <a:r>
              <a:rPr lang="en-US" dirty="0"/>
              <a:t>feature ratings</a:t>
            </a:r>
          </a:p>
          <a:p>
            <a:r>
              <a:rPr lang="en-US" dirty="0"/>
              <a:t>:</a:t>
            </a:r>
            <a:r>
              <a:rPr lang="zh-CN" altLang="en-US" dirty="0"/>
              <a:t> </a:t>
            </a:r>
            <a:r>
              <a:rPr lang="en-US" dirty="0"/>
              <a:t>parameter for</a:t>
            </a:r>
          </a:p>
          <a:p>
            <a:r>
              <a:rPr lang="en-US" dirty="0"/>
              <a:t>  </a:t>
            </a:r>
            <a:r>
              <a:rPr lang="zh-CN" altLang="en-US" dirty="0"/>
              <a:t> </a:t>
            </a:r>
            <a:r>
              <a:rPr lang="en-US" dirty="0"/>
              <a:t>the power-law based</a:t>
            </a:r>
          </a:p>
          <a:p>
            <a:r>
              <a:rPr lang="en-US" dirty="0"/>
              <a:t>   submodular function</a:t>
            </a:r>
          </a:p>
        </p:txBody>
      </p:sp>
      <p:graphicFrame>
        <p:nvGraphicFramePr>
          <p:cNvPr id="9" name="内容占位符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8281047"/>
              </p:ext>
            </p:extLst>
          </p:nvPr>
        </p:nvGraphicFramePr>
        <p:xfrm>
          <a:off x="6019800" y="5179874"/>
          <a:ext cx="238125" cy="23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53" name="公式" r:id="rId4" imgW="139700" imgH="139700" progId="Equation.3">
                  <p:embed/>
                </p:oleObj>
              </mc:Choice>
              <mc:Fallback>
                <p:oleObj name="公式" r:id="rId4" imgW="139700" imgH="139700" progId="Equation.3">
                  <p:embed/>
                  <p:pic>
                    <p:nvPicPr>
                      <p:cNvPr id="10" name="内容占位符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19800" y="5179874"/>
                        <a:ext cx="238125" cy="239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内容占位符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035594"/>
              </p:ext>
            </p:extLst>
          </p:nvPr>
        </p:nvGraphicFramePr>
        <p:xfrm>
          <a:off x="6040438" y="4614724"/>
          <a:ext cx="215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54" name="公式" r:id="rId6" imgW="127000" imgH="177800" progId="Equation.3">
                  <p:embed/>
                </p:oleObj>
              </mc:Choice>
              <mc:Fallback>
                <p:oleObj name="公式" r:id="rId6" imgW="127000" imgH="177800" progId="Equation.3">
                  <p:embed/>
                  <p:pic>
                    <p:nvPicPr>
                      <p:cNvPr id="11" name="内容占位符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40438" y="4614724"/>
                        <a:ext cx="2159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内容占位符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1123741"/>
              </p:ext>
            </p:extLst>
          </p:nvPr>
        </p:nvGraphicFramePr>
        <p:xfrm>
          <a:off x="6040438" y="4341674"/>
          <a:ext cx="215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55" name="公式" r:id="rId8" imgW="127000" imgH="177800" progId="Equation.3">
                  <p:embed/>
                </p:oleObj>
              </mc:Choice>
              <mc:Fallback>
                <p:oleObj name="公式" r:id="rId8" imgW="127000" imgH="177800" progId="Equation.3">
                  <p:embed/>
                  <p:pic>
                    <p:nvPicPr>
                      <p:cNvPr id="12" name="内容占位符 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040438" y="4341674"/>
                        <a:ext cx="2159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C783AB7-364E-C34D-BD3F-AA28AAAED7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037216"/>
              </p:ext>
            </p:extLst>
          </p:nvPr>
        </p:nvGraphicFramePr>
        <p:xfrm>
          <a:off x="5855646" y="1224025"/>
          <a:ext cx="3054831" cy="268574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62216">
                  <a:extLst>
                    <a:ext uri="{9D8B030D-6E8A-4147-A177-3AD203B41FA5}">
                      <a16:colId xmlns:a16="http://schemas.microsoft.com/office/drawing/2014/main" val="2062359204"/>
                    </a:ext>
                  </a:extLst>
                </a:gridCol>
                <a:gridCol w="2092615">
                  <a:extLst>
                    <a:ext uri="{9D8B030D-6E8A-4147-A177-3AD203B41FA5}">
                      <a16:colId xmlns:a16="http://schemas.microsoft.com/office/drawing/2014/main" val="472805031"/>
                    </a:ext>
                  </a:extLst>
                </a:gridCol>
              </a:tblGrid>
              <a:tr h="329885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Algorithm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0916130"/>
                  </a:ext>
                </a:extLst>
              </a:tr>
              <a:tr h="3298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optimal, brute-force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573492"/>
                  </a:ext>
                </a:extLst>
              </a:tr>
              <a:tr h="460935">
                <a:tc>
                  <a:txBody>
                    <a:bodyPr/>
                    <a:lstStyle/>
                    <a:p>
                      <a:r>
                        <a:rPr lang="en-US" sz="1400" dirty="0"/>
                        <a:t>PACER</a:t>
                      </a:r>
                      <a:r>
                        <a:rPr lang="en-US" altLang="zh-CN" sz="1400" dirty="0"/>
                        <a:t>+1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optimal,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compact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state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+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dominance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pruning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118885"/>
                  </a:ext>
                </a:extLst>
              </a:tr>
              <a:tr h="460935">
                <a:tc>
                  <a:txBody>
                    <a:bodyPr/>
                    <a:lstStyle/>
                    <a:p>
                      <a:r>
                        <a:rPr lang="en-US" sz="1400" dirty="0"/>
                        <a:t>PACER</a:t>
                      </a:r>
                      <a:r>
                        <a:rPr lang="en-US" altLang="zh-CN" sz="1400" dirty="0"/>
                        <a:t>+2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PACER</a:t>
                      </a:r>
                      <a:r>
                        <a:rPr lang="en-US" altLang="zh-CN" sz="1400" dirty="0"/>
                        <a:t>+1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+</a:t>
                      </a:r>
                      <a:r>
                        <a:rPr lang="zh-CN" altLang="en-US" sz="1400" dirty="0"/>
                        <a:t>  </a:t>
                      </a:r>
                      <a:r>
                        <a:rPr lang="en-US" altLang="zh-CN" sz="1400" dirty="0"/>
                        <a:t>gain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based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upper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bound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pruning</a:t>
                      </a:r>
                      <a:r>
                        <a:rPr lang="zh-CN" altLang="en-US" sz="1400" dirty="0"/>
                        <a:t> 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000075"/>
                  </a:ext>
                </a:extLst>
              </a:tr>
              <a:tr h="329885">
                <a:tc>
                  <a:txBody>
                    <a:bodyPr/>
                    <a:lstStyle/>
                    <a:p>
                      <a:r>
                        <a:rPr lang="en-US" sz="1400" dirty="0"/>
                        <a:t>PACER</a:t>
                      </a:r>
                      <a:r>
                        <a:rPr lang="en-US" altLang="zh-CN" sz="1400" dirty="0"/>
                        <a:t>-SC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PACER+2 with heuristic</a:t>
                      </a:r>
                      <a:r>
                        <a:rPr lang="en-US" altLang="zh-CN" sz="1400" dirty="0"/>
                        <a:t>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7513467"/>
                  </a:ext>
                </a:extLst>
              </a:tr>
              <a:tr h="329885">
                <a:tc>
                  <a:txBody>
                    <a:bodyPr/>
                    <a:lstStyle/>
                    <a:p>
                      <a:r>
                        <a:rPr lang="en-US" sz="1400" dirty="0"/>
                        <a:t>GR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/>
                        <a:t>g</a:t>
                      </a:r>
                      <a:r>
                        <a:rPr lang="en-US" sz="1400"/>
                        <a:t>reedy</a:t>
                      </a:r>
                      <a:r>
                        <a:rPr lang="en-US" altLang="zh-CN" sz="1400" dirty="0"/>
                        <a:t>,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polynomial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263922"/>
                  </a:ext>
                </a:extLst>
              </a:tr>
              <a:tr h="329885">
                <a:tc>
                  <a:txBody>
                    <a:bodyPr/>
                    <a:lstStyle/>
                    <a:p>
                      <a:r>
                        <a:rPr lang="en-US" sz="1400" dirty="0"/>
                        <a:t>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baseline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sz="1400" dirty="0"/>
                        <a:t>approximation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7441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9709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矩形 6"/>
          <p:cNvSpPr/>
          <p:nvPr/>
        </p:nvSpPr>
        <p:spPr>
          <a:xfrm>
            <a:off x="1676400" y="1828800"/>
            <a:ext cx="5486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CA" altLang="zh-CN" sz="3200" dirty="0">
                <a:solidFill>
                  <a:prstClr val="white">
                    <a:lumMod val="50000"/>
                  </a:prst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Q &amp; A ?</a:t>
            </a:r>
            <a:br>
              <a:rPr kumimoji="1" lang="en-CA" altLang="zh-CN" sz="3200" dirty="0">
                <a:solidFill>
                  <a:prstClr val="white">
                    <a:lumMod val="50000"/>
                  </a:prst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br>
              <a:rPr kumimoji="1" lang="en-CA" altLang="zh-CN" sz="3200" dirty="0">
                <a:solidFill>
                  <a:prstClr val="white">
                    <a:lumMod val="50000"/>
                  </a:prst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br>
              <a:rPr kumimoji="1" lang="en-CA" altLang="zh-CN" sz="3200" dirty="0">
                <a:solidFill>
                  <a:prstClr val="white">
                    <a:lumMod val="50000"/>
                  </a:prst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br>
              <a:rPr kumimoji="1" lang="en-CA" altLang="zh-CN" sz="3200" dirty="0">
                <a:solidFill>
                  <a:prstClr val="white">
                    <a:lumMod val="50000"/>
                  </a:prst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kumimoji="1" lang="en-CA" altLang="zh-CN" sz="3200" dirty="0">
                <a:solidFill>
                  <a:prstClr val="white">
                    <a:lumMod val="50000"/>
                  </a:prst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Thanks </a:t>
            </a:r>
            <a:r>
              <a:rPr kumimoji="1" lang="en-US" altLang="zh-CN" sz="3200" dirty="0">
                <a:solidFill>
                  <a:prstClr val="white">
                    <a:lumMod val="50000"/>
                  </a:prst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all</a:t>
            </a:r>
            <a:r>
              <a:rPr kumimoji="1" lang="zh-CN" altLang="en-US" sz="3200" dirty="0">
                <a:solidFill>
                  <a:prstClr val="white">
                    <a:lumMod val="50000"/>
                  </a:prst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1" lang="en-US" altLang="zh-CN" sz="3200" dirty="0">
                <a:solidFill>
                  <a:prstClr val="white">
                    <a:lumMod val="50000"/>
                  </a:prst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audience</a:t>
            </a:r>
            <a:r>
              <a:rPr kumimoji="1" lang="zh-CN" altLang="en-US" sz="3200" dirty="0">
                <a:solidFill>
                  <a:prstClr val="white">
                    <a:lumMod val="50000"/>
                  </a:prst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1" lang="en-US" altLang="zh-CN" sz="3200" dirty="0">
                <a:solidFill>
                  <a:prstClr val="white">
                    <a:lumMod val="50000"/>
                  </a:prst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and</a:t>
            </a:r>
            <a:r>
              <a:rPr kumimoji="1" lang="zh-CN" altLang="en-US" sz="3200" dirty="0">
                <a:solidFill>
                  <a:prstClr val="white">
                    <a:lumMod val="50000"/>
                  </a:prst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1" lang="en-US" altLang="zh-CN" sz="3200" dirty="0">
                <a:solidFill>
                  <a:prstClr val="white">
                    <a:lumMod val="50000"/>
                  </a:prst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the</a:t>
            </a:r>
            <a:r>
              <a:rPr kumimoji="1" lang="zh-CN" altLang="en-US" sz="3200" dirty="0">
                <a:solidFill>
                  <a:prstClr val="white">
                    <a:lumMod val="50000"/>
                  </a:prst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1" lang="en-US" altLang="zh-CN" sz="3200" dirty="0">
                <a:solidFill>
                  <a:prstClr val="white">
                    <a:lumMod val="50000"/>
                  </a:prst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financial</a:t>
            </a:r>
            <a:r>
              <a:rPr kumimoji="1" lang="zh-CN" altLang="en-US" sz="3200" dirty="0">
                <a:solidFill>
                  <a:prstClr val="white">
                    <a:lumMod val="50000"/>
                  </a:prst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1" lang="en-US" altLang="zh-CN" sz="3200" dirty="0">
                <a:solidFill>
                  <a:prstClr val="white">
                    <a:lumMod val="50000"/>
                  </a:prst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support</a:t>
            </a:r>
            <a:r>
              <a:rPr kumimoji="1" lang="zh-CN" altLang="en-US" sz="3200" dirty="0">
                <a:solidFill>
                  <a:prstClr val="white">
                    <a:lumMod val="50000"/>
                  </a:prst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1" lang="en-US" altLang="zh-CN" sz="3200" dirty="0">
                <a:solidFill>
                  <a:prstClr val="white">
                    <a:lumMod val="50000"/>
                  </a:prst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from</a:t>
            </a:r>
            <a:r>
              <a:rPr kumimoji="1" lang="zh-CN" altLang="en-US" sz="3200" dirty="0">
                <a:solidFill>
                  <a:prstClr val="white">
                    <a:lumMod val="50000"/>
                  </a:prst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1" lang="en-US" altLang="zh-CN" sz="3200" dirty="0">
                <a:solidFill>
                  <a:prstClr val="white">
                    <a:lumMod val="50000"/>
                  </a:prst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SIGIR</a:t>
            </a:r>
            <a:r>
              <a:rPr kumimoji="1" lang="zh-CN" altLang="en-US" sz="3200" dirty="0">
                <a:solidFill>
                  <a:prstClr val="white">
                    <a:lumMod val="50000"/>
                  </a:prst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1" lang="en-US" altLang="zh-CN" sz="3200" dirty="0">
                <a:solidFill>
                  <a:prstClr val="white">
                    <a:lumMod val="50000"/>
                  </a:prst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Travel</a:t>
            </a:r>
            <a:r>
              <a:rPr kumimoji="1" lang="zh-CN" altLang="en-US" sz="3200" dirty="0">
                <a:solidFill>
                  <a:prstClr val="white">
                    <a:lumMod val="50000"/>
                  </a:prst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1" lang="en-US" altLang="zh-CN" sz="3200" dirty="0">
                <a:solidFill>
                  <a:prstClr val="white">
                    <a:lumMod val="50000"/>
                  </a:prst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Award</a:t>
            </a:r>
            <a:r>
              <a:rPr kumimoji="1" lang="zh-CN" altLang="en-US" sz="3200" dirty="0">
                <a:solidFill>
                  <a:prstClr val="white">
                    <a:lumMod val="50000"/>
                  </a:prst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1" lang="en-US" altLang="zh-CN" sz="3200" dirty="0">
                <a:solidFill>
                  <a:prstClr val="white">
                    <a:lumMod val="50000"/>
                  </a:prst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!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85439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B111A-AA1C-3546-A44A-EEC8C2F0E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E03F9BD-2149-4F44-9E78-661C223D7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Trip</a:t>
            </a:r>
            <a:r>
              <a:rPr lang="zh-CN" altLang="en-US" dirty="0"/>
              <a:t> </a:t>
            </a:r>
            <a:r>
              <a:rPr lang="en-US" altLang="zh-CN" dirty="0"/>
              <a:t>Route</a:t>
            </a:r>
            <a:r>
              <a:rPr lang="en-US" dirty="0"/>
              <a:t> Recommendation</a:t>
            </a:r>
            <a:r>
              <a:rPr lang="en-US" altLang="zh-CN" dirty="0"/>
              <a:t>/Planning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D31C128-9764-8244-8770-E79E151D1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60437"/>
            <a:ext cx="8229600" cy="4830763"/>
          </a:xfrm>
        </p:spPr>
        <p:txBody>
          <a:bodyPr/>
          <a:lstStyle/>
          <a:p>
            <a:r>
              <a:rPr lang="en-US" altLang="zh-CN" dirty="0"/>
              <a:t>Traveling</a:t>
            </a:r>
            <a:r>
              <a:rPr lang="zh-CN" altLang="en-US" dirty="0"/>
              <a:t> </a:t>
            </a:r>
            <a:r>
              <a:rPr lang="en-US" altLang="zh-CN" dirty="0"/>
              <a:t>Apps:</a:t>
            </a:r>
            <a:r>
              <a:rPr lang="zh-CN" altLang="en-US" dirty="0"/>
              <a:t> </a:t>
            </a:r>
            <a:r>
              <a:rPr lang="en-US" altLang="zh-CN" dirty="0"/>
              <a:t>usually</a:t>
            </a:r>
            <a:r>
              <a:rPr lang="zh-CN" altLang="en-US" dirty="0"/>
              <a:t> </a:t>
            </a:r>
            <a:r>
              <a:rPr lang="en-US" altLang="zh-CN" dirty="0"/>
              <a:t>only</a:t>
            </a:r>
            <a:r>
              <a:rPr lang="zh-CN" altLang="en-US" dirty="0"/>
              <a:t> </a:t>
            </a:r>
            <a:r>
              <a:rPr lang="en-US" altLang="zh-CN" dirty="0"/>
              <a:t>suggest</a:t>
            </a:r>
            <a:r>
              <a:rPr lang="zh-CN" altLang="en-US" dirty="0"/>
              <a:t> </a:t>
            </a:r>
            <a:r>
              <a:rPr lang="en-US" altLang="zh-CN" dirty="0"/>
              <a:t>isolated</a:t>
            </a:r>
            <a:r>
              <a:rPr lang="zh-CN" altLang="en-US" dirty="0"/>
              <a:t> </a:t>
            </a:r>
            <a:r>
              <a:rPr lang="en-US" altLang="zh-CN" dirty="0"/>
              <a:t>popular</a:t>
            </a:r>
            <a:r>
              <a:rPr lang="zh-CN" altLang="en-US" dirty="0"/>
              <a:t> </a:t>
            </a:r>
            <a:r>
              <a:rPr lang="en-US" altLang="zh-CN" dirty="0"/>
              <a:t>POIs</a:t>
            </a:r>
            <a:endParaRPr lang="en-US" dirty="0"/>
          </a:p>
          <a:p>
            <a:r>
              <a:rPr lang="en-US" dirty="0"/>
              <a:t>Travelers</a:t>
            </a:r>
          </a:p>
          <a:p>
            <a:pPr lvl="1"/>
            <a:r>
              <a:rPr lang="en-US" altLang="zh-CN" dirty="0">
                <a:solidFill>
                  <a:schemeClr val="accent5">
                    <a:lumMod val="10000"/>
                  </a:schemeClr>
                </a:solidFill>
              </a:rPr>
              <a:t>Personalized</a:t>
            </a:r>
            <a:r>
              <a:rPr lang="zh-CN" alt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5">
                    <a:lumMod val="10000"/>
                  </a:schemeClr>
                </a:solidFill>
              </a:rPr>
              <a:t>interests</a:t>
            </a:r>
          </a:p>
          <a:p>
            <a:pPr lvl="1"/>
            <a:r>
              <a:rPr lang="en-US" altLang="zh-CN" dirty="0">
                <a:solidFill>
                  <a:schemeClr val="accent5">
                    <a:lumMod val="10000"/>
                  </a:schemeClr>
                </a:solidFill>
              </a:rPr>
              <a:t>No</a:t>
            </a:r>
            <a:r>
              <a:rPr lang="zh-CN" alt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5">
                    <a:lumMod val="10000"/>
                  </a:schemeClr>
                </a:solidFill>
              </a:rPr>
              <a:t>idea</a:t>
            </a:r>
            <a:r>
              <a:rPr lang="zh-CN" alt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5">
                    <a:lumMod val="10000"/>
                  </a:schemeClr>
                </a:solidFill>
              </a:rPr>
              <a:t>about</a:t>
            </a:r>
            <a:r>
              <a:rPr lang="zh-CN" alt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altLang="zh-CN" dirty="0">
                <a:solidFill>
                  <a:srgbClr val="C0504D"/>
                </a:solidFill>
              </a:rPr>
              <a:t>which</a:t>
            </a:r>
            <a:r>
              <a:rPr lang="zh-CN" altLang="en-US" dirty="0">
                <a:solidFill>
                  <a:srgbClr val="C0504D"/>
                </a:solidFill>
              </a:rPr>
              <a:t> </a:t>
            </a:r>
            <a:r>
              <a:rPr lang="en-US" altLang="zh-CN" dirty="0">
                <a:solidFill>
                  <a:srgbClr val="C0504D"/>
                </a:solidFill>
              </a:rPr>
              <a:t>places</a:t>
            </a:r>
            <a:r>
              <a:rPr lang="zh-CN" altLang="en-US" dirty="0">
                <a:solidFill>
                  <a:srgbClr val="C0504D"/>
                </a:solidFill>
              </a:rPr>
              <a:t> </a:t>
            </a:r>
            <a:r>
              <a:rPr lang="en-US" altLang="zh-CN" dirty="0">
                <a:solidFill>
                  <a:schemeClr val="accent5">
                    <a:lumMod val="10000"/>
                  </a:schemeClr>
                </a:solidFill>
              </a:rPr>
              <a:t>to</a:t>
            </a:r>
            <a:r>
              <a:rPr lang="zh-CN" alt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5">
                    <a:lumMod val="10000"/>
                  </a:schemeClr>
                </a:solidFill>
              </a:rPr>
              <a:t>visit</a:t>
            </a:r>
            <a:r>
              <a:rPr lang="zh-CN" alt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5">
                    <a:lumMod val="10000"/>
                  </a:schemeClr>
                </a:solidFill>
              </a:rPr>
              <a:t>and</a:t>
            </a:r>
            <a:r>
              <a:rPr lang="zh-CN" alt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5">
                    <a:lumMod val="10000"/>
                  </a:schemeClr>
                </a:solidFill>
              </a:rPr>
              <a:t>in</a:t>
            </a:r>
            <a:r>
              <a:rPr lang="zh-CN" alt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altLang="zh-CN" dirty="0">
                <a:solidFill>
                  <a:srgbClr val="C0504D"/>
                </a:solidFill>
              </a:rPr>
              <a:t>which</a:t>
            </a:r>
            <a:r>
              <a:rPr lang="zh-CN" altLang="en-US" dirty="0">
                <a:solidFill>
                  <a:srgbClr val="C0504D"/>
                </a:solidFill>
              </a:rPr>
              <a:t> </a:t>
            </a:r>
            <a:r>
              <a:rPr lang="en-US" altLang="zh-CN" dirty="0">
                <a:solidFill>
                  <a:srgbClr val="C0504D"/>
                </a:solidFill>
              </a:rPr>
              <a:t>order</a:t>
            </a:r>
            <a:r>
              <a:rPr lang="zh-CN" altLang="en-US" dirty="0">
                <a:solidFill>
                  <a:srgbClr val="C0504D"/>
                </a:solidFill>
              </a:rPr>
              <a:t> </a:t>
            </a:r>
            <a:r>
              <a:rPr lang="en-US" altLang="zh-CN" dirty="0">
                <a:solidFill>
                  <a:schemeClr val="accent5">
                    <a:lumMod val="10000"/>
                  </a:schemeClr>
                </a:solidFill>
              </a:rPr>
              <a:t>to</a:t>
            </a:r>
            <a:r>
              <a:rPr lang="zh-CN" alt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5">
                    <a:lumMod val="10000"/>
                  </a:schemeClr>
                </a:solidFill>
              </a:rPr>
              <a:t>visit</a:t>
            </a:r>
          </a:p>
          <a:p>
            <a:pPr lvl="1"/>
            <a:endParaRPr lang="en-US" dirty="0"/>
          </a:p>
        </p:txBody>
      </p:sp>
      <p:grpSp>
        <p:nvGrpSpPr>
          <p:cNvPr id="7" name="组 27">
            <a:extLst>
              <a:ext uri="{FF2B5EF4-FFF2-40B4-BE49-F238E27FC236}">
                <a16:creationId xmlns:a16="http://schemas.microsoft.com/office/drawing/2014/main" id="{35CA4385-AB18-A249-9BE2-9756665714D5}"/>
              </a:ext>
            </a:extLst>
          </p:cNvPr>
          <p:cNvGrpSpPr/>
          <p:nvPr/>
        </p:nvGrpSpPr>
        <p:grpSpPr>
          <a:xfrm>
            <a:off x="2362200" y="3367526"/>
            <a:ext cx="4572000" cy="2957074"/>
            <a:chOff x="2362200" y="3253409"/>
            <a:chExt cx="4572000" cy="2957074"/>
          </a:xfrm>
        </p:grpSpPr>
        <p:pic>
          <p:nvPicPr>
            <p:cNvPr id="8" name="图片 28" descr="question.jpg">
              <a:extLst>
                <a:ext uri="{FF2B5EF4-FFF2-40B4-BE49-F238E27FC236}">
                  <a16:creationId xmlns:a16="http://schemas.microsoft.com/office/drawing/2014/main" id="{76BFA12E-1A22-8A46-A1A3-2745A956C3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2200" y="5029200"/>
              <a:ext cx="1152525" cy="1181283"/>
            </a:xfrm>
            <a:prstGeom prst="rect">
              <a:avLst/>
            </a:prstGeom>
          </p:spPr>
        </p:pic>
        <p:grpSp>
          <p:nvGrpSpPr>
            <p:cNvPr id="9" name="组 29">
              <a:extLst>
                <a:ext uri="{FF2B5EF4-FFF2-40B4-BE49-F238E27FC236}">
                  <a16:creationId xmlns:a16="http://schemas.microsoft.com/office/drawing/2014/main" id="{6FFA1AAA-8601-7948-A7F3-06ED3604C2F4}"/>
                </a:ext>
              </a:extLst>
            </p:cNvPr>
            <p:cNvGrpSpPr/>
            <p:nvPr/>
          </p:nvGrpSpPr>
          <p:grpSpPr>
            <a:xfrm>
              <a:off x="2362200" y="3253409"/>
              <a:ext cx="4572000" cy="2385391"/>
              <a:chOff x="2362200" y="3200400"/>
              <a:chExt cx="4572000" cy="2385391"/>
            </a:xfrm>
          </p:grpSpPr>
          <p:pic>
            <p:nvPicPr>
              <p:cNvPr id="10" name="图片 30" descr="intro figure.pdf">
                <a:extLst>
                  <a:ext uri="{FF2B5EF4-FFF2-40B4-BE49-F238E27FC236}">
                    <a16:creationId xmlns:a16="http://schemas.microsoft.com/office/drawing/2014/main" id="{F2EB578E-D341-254D-98A0-68FC0AA2EC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97" t="1576" r="1537" b="3859"/>
              <a:stretch/>
            </p:blipFill>
            <p:spPr>
              <a:xfrm>
                <a:off x="2362200" y="3200400"/>
                <a:ext cx="4505739" cy="2385391"/>
              </a:xfrm>
              <a:prstGeom prst="rect">
                <a:avLst/>
              </a:prstGeom>
            </p:spPr>
          </p:pic>
          <p:sp>
            <p:nvSpPr>
              <p:cNvPr id="11" name="弧 31">
                <a:extLst>
                  <a:ext uri="{FF2B5EF4-FFF2-40B4-BE49-F238E27FC236}">
                    <a16:creationId xmlns:a16="http://schemas.microsoft.com/office/drawing/2014/main" id="{04A315B3-3E5D-5246-BBF6-24A25C24CCB9}"/>
                  </a:ext>
                </a:extLst>
              </p:cNvPr>
              <p:cNvSpPr/>
              <p:nvPr/>
            </p:nvSpPr>
            <p:spPr>
              <a:xfrm rot="10304046">
                <a:off x="2610804" y="3245883"/>
                <a:ext cx="493391" cy="1373987"/>
              </a:xfrm>
              <a:prstGeom prst="arc">
                <a:avLst>
                  <a:gd name="adj1" fmla="val 16538720"/>
                  <a:gd name="adj2" fmla="val 1879612"/>
                </a:avLst>
              </a:prstGeom>
              <a:noFill/>
              <a:ln w="38100" cap="flat" cmpd="sng" algn="ctr">
                <a:solidFill>
                  <a:srgbClr val="4F81BD"/>
                </a:solidFill>
                <a:prstDash val="sysDash"/>
                <a:headEnd type="none"/>
                <a:tailEnd type="triangl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12" name="弧 32">
                <a:extLst>
                  <a:ext uri="{FF2B5EF4-FFF2-40B4-BE49-F238E27FC236}">
                    <a16:creationId xmlns:a16="http://schemas.microsoft.com/office/drawing/2014/main" id="{DFA2A522-7FCE-B947-973B-92C6FE3647FC}"/>
                  </a:ext>
                </a:extLst>
              </p:cNvPr>
              <p:cNvSpPr/>
              <p:nvPr/>
            </p:nvSpPr>
            <p:spPr>
              <a:xfrm rot="16451343" flipH="1">
                <a:off x="3674566" y="2405578"/>
                <a:ext cx="804268" cy="2580243"/>
              </a:xfrm>
              <a:prstGeom prst="arc">
                <a:avLst>
                  <a:gd name="adj1" fmla="val 16538720"/>
                  <a:gd name="adj2" fmla="val 1879612"/>
                </a:avLst>
              </a:prstGeom>
              <a:noFill/>
              <a:ln w="38100" cap="flat" cmpd="sng" algn="ctr">
                <a:solidFill>
                  <a:srgbClr val="4F81BD"/>
                </a:solidFill>
                <a:prstDash val="sysDash"/>
                <a:headEnd type="none"/>
                <a:tailEnd type="triangl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13" name="弧 33">
                <a:extLst>
                  <a:ext uri="{FF2B5EF4-FFF2-40B4-BE49-F238E27FC236}">
                    <a16:creationId xmlns:a16="http://schemas.microsoft.com/office/drawing/2014/main" id="{DD42BB0D-13DA-1344-8A73-7319B2ACD55B}"/>
                  </a:ext>
                </a:extLst>
              </p:cNvPr>
              <p:cNvSpPr/>
              <p:nvPr/>
            </p:nvSpPr>
            <p:spPr>
              <a:xfrm rot="16200000" flipH="1">
                <a:off x="5029200" y="2971800"/>
                <a:ext cx="1447800" cy="2362200"/>
              </a:xfrm>
              <a:prstGeom prst="arc">
                <a:avLst>
                  <a:gd name="adj1" fmla="val 16538720"/>
                  <a:gd name="adj2" fmla="val 1879612"/>
                </a:avLst>
              </a:prstGeom>
              <a:noFill/>
              <a:ln w="38100" cap="flat" cmpd="sng" algn="ctr">
                <a:solidFill>
                  <a:srgbClr val="4F81BD"/>
                </a:solidFill>
                <a:prstDash val="sysDash"/>
                <a:headEnd type="none"/>
                <a:tailEnd type="triangl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60270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-76200" y="-76200"/>
            <a:ext cx="9448800" cy="1143000"/>
          </a:xfrm>
        </p:spPr>
        <p:txBody>
          <a:bodyPr/>
          <a:lstStyle/>
          <a:p>
            <a:r>
              <a:rPr kumimoji="1" lang="en-US" altLang="zh-CN" dirty="0"/>
              <a:t>Realistic Considerations</a:t>
            </a:r>
            <a:endParaRPr kumimoji="1" lang="zh-CN" altLang="en-US" dirty="0"/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76200" y="1219200"/>
            <a:ext cx="5791200" cy="5120259"/>
          </a:xfrm>
        </p:spPr>
        <p:txBody>
          <a:bodyPr>
            <a:normAutofit/>
          </a:bodyPr>
          <a:lstStyle/>
          <a:p>
            <a:r>
              <a:rPr kumimoji="1" lang="en-US" altLang="zh-CN" dirty="0"/>
              <a:t>Learn</a:t>
            </a:r>
            <a:r>
              <a:rPr kumimoji="1" lang="zh-CN" altLang="en-US" dirty="0"/>
              <a:t> </a:t>
            </a:r>
            <a:r>
              <a:rPr kumimoji="1" lang="en-US" altLang="zh-CN" dirty="0"/>
              <a:t>Personalized</a:t>
            </a:r>
            <a:r>
              <a:rPr kumimoji="1" lang="zh-CN" altLang="en-US" dirty="0"/>
              <a:t> </a:t>
            </a:r>
            <a:r>
              <a:rPr kumimoji="1" lang="en-US" altLang="zh-CN" dirty="0"/>
              <a:t>Ratings?</a:t>
            </a:r>
          </a:p>
          <a:p>
            <a:pPr lvl="1"/>
            <a:r>
              <a:rPr kumimoji="1" lang="en-US" altLang="zh-CN" dirty="0"/>
              <a:t>Sparse</a:t>
            </a:r>
            <a:r>
              <a:rPr kumimoji="1" lang="zh-CN" altLang="en-US" dirty="0"/>
              <a:t> </a:t>
            </a:r>
            <a:r>
              <a:rPr kumimoji="1" lang="en-US" altLang="zh-CN" dirty="0"/>
              <a:t>historical</a:t>
            </a:r>
            <a:r>
              <a:rPr kumimoji="1" lang="zh-CN" altLang="en-US" dirty="0"/>
              <a:t> </a:t>
            </a:r>
            <a:r>
              <a:rPr kumimoji="1" lang="en-US" altLang="zh-CN" dirty="0"/>
              <a:t>rating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data</a:t>
            </a:r>
            <a:r>
              <a:rPr kumimoji="1" lang="zh-CN" altLang="en-US" dirty="0"/>
              <a:t> </a:t>
            </a:r>
            <a:r>
              <a:rPr kumimoji="1" lang="en-US" altLang="zh-CN" dirty="0"/>
              <a:t>on</a:t>
            </a:r>
            <a:r>
              <a:rPr kumimoji="1" lang="zh-CN" altLang="en-US" dirty="0"/>
              <a:t> </a:t>
            </a:r>
            <a:r>
              <a:rPr kumimoji="1" lang="en-US" altLang="zh-CN" dirty="0"/>
              <a:t>POIs</a:t>
            </a:r>
          </a:p>
          <a:p>
            <a:r>
              <a:rPr kumimoji="1" lang="en-US" altLang="zh-CN" dirty="0"/>
              <a:t>Users’</a:t>
            </a:r>
            <a:r>
              <a:rPr kumimoji="1" lang="zh-CN" altLang="en-US" dirty="0"/>
              <a:t> </a:t>
            </a:r>
            <a:r>
              <a:rPr kumimoji="1" lang="en-US" altLang="zh-CN" dirty="0"/>
              <a:t>Preferences</a:t>
            </a:r>
          </a:p>
          <a:p>
            <a:pPr lvl="1"/>
            <a:r>
              <a:rPr kumimoji="1" lang="en-US" altLang="zh-CN" dirty="0"/>
              <a:t>Dynamically</a:t>
            </a:r>
            <a:r>
              <a:rPr kumimoji="1" lang="zh-CN" altLang="en-US" dirty="0"/>
              <a:t> </a:t>
            </a:r>
            <a:r>
              <a:rPr kumimoji="1" lang="en-US" altLang="zh-CN" dirty="0"/>
              <a:t>change</a:t>
            </a:r>
            <a:r>
              <a:rPr kumimoji="1" lang="zh-CN" altLang="en-US" dirty="0"/>
              <a:t> </a:t>
            </a:r>
            <a:r>
              <a:rPr kumimoji="1" lang="en-US" altLang="zh-CN" dirty="0"/>
              <a:t>over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time</a:t>
            </a:r>
          </a:p>
          <a:p>
            <a:pPr lvl="1"/>
            <a:r>
              <a:rPr kumimoji="1" lang="en-US" altLang="zh-CN" dirty="0"/>
              <a:t>Desire</a:t>
            </a:r>
            <a:r>
              <a:rPr kumimoji="1" lang="zh-CN" altLang="en-US" dirty="0"/>
              <a:t> </a:t>
            </a:r>
            <a:r>
              <a:rPr kumimoji="1" lang="en-US" altLang="zh-CN" dirty="0"/>
              <a:t>specific</a:t>
            </a:r>
            <a:r>
              <a:rPr kumimoji="1" lang="zh-CN" altLang="en-US" dirty="0"/>
              <a:t> </a:t>
            </a:r>
            <a:r>
              <a:rPr kumimoji="1" lang="en-US" altLang="zh-CN" dirty="0"/>
              <a:t>features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different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trips</a:t>
            </a:r>
          </a:p>
          <a:p>
            <a:r>
              <a:rPr kumimoji="1" lang="en-US" altLang="zh-CN" dirty="0"/>
              <a:t>Traveling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time</a:t>
            </a:r>
            <a:r>
              <a:rPr kumimoji="1" lang="zh-CN" altLang="en-US" dirty="0"/>
              <a:t> </a:t>
            </a:r>
            <a:r>
              <a:rPr kumimoji="1" lang="en-US" altLang="zh-CN" dirty="0"/>
              <a:t>between</a:t>
            </a:r>
            <a:r>
              <a:rPr kumimoji="1" lang="zh-CN" altLang="en-US" dirty="0"/>
              <a:t> </a:t>
            </a:r>
            <a:r>
              <a:rPr kumimoji="1" lang="en-US" altLang="zh-CN" dirty="0"/>
              <a:t>POIs</a:t>
            </a:r>
          </a:p>
          <a:p>
            <a:pPr lvl="1"/>
            <a:r>
              <a:rPr kumimoji="1" lang="en-US" altLang="zh-CN" dirty="0"/>
              <a:t>Impossible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pre-compute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least</a:t>
            </a:r>
            <a:r>
              <a:rPr kumimoji="1" lang="zh-CN" altLang="en-US" dirty="0"/>
              <a:t> </a:t>
            </a:r>
            <a:r>
              <a:rPr kumimoji="1" lang="en-US" altLang="zh-CN" dirty="0"/>
              <a:t>traveling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time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every</a:t>
            </a:r>
            <a:r>
              <a:rPr kumimoji="1" lang="zh-CN" altLang="en-US" dirty="0"/>
              <a:t> </a:t>
            </a:r>
            <a:r>
              <a:rPr kumimoji="1" lang="en-US" altLang="zh-CN" dirty="0"/>
              <a:t>pair</a:t>
            </a:r>
            <a:endParaRPr kumimoji="1" lang="zh-CN" altLang="en-US" dirty="0"/>
          </a:p>
        </p:txBody>
      </p:sp>
      <p:pic>
        <p:nvPicPr>
          <p:cNvPr id="7" name="图片 6" descr="sparsity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14" r="44797" b="8753"/>
          <a:stretch/>
        </p:blipFill>
        <p:spPr>
          <a:xfrm>
            <a:off x="5486400" y="1524000"/>
            <a:ext cx="3412067" cy="1394870"/>
          </a:xfrm>
          <a:prstGeom prst="rect">
            <a:avLst/>
          </a:prstGeom>
        </p:spPr>
      </p:pic>
      <p:pic>
        <p:nvPicPr>
          <p:cNvPr id="8" name="图片 7" descr="brain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581400"/>
            <a:ext cx="2895600" cy="275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472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1143000"/>
          </a:xfrm>
        </p:spPr>
        <p:txBody>
          <a:bodyPr/>
          <a:lstStyle/>
          <a:p>
            <a:r>
              <a:rPr kumimoji="1" lang="en-US" altLang="zh-CN" dirty="0"/>
              <a:t>Scenarios: Route Planning with </a:t>
            </a:r>
            <a:br>
              <a:rPr kumimoji="1" lang="en-US" altLang="zh-CN" dirty="0"/>
            </a:br>
            <a:r>
              <a:rPr kumimoji="1" lang="en-US" altLang="zh-CN" dirty="0"/>
              <a:t>Explicit Features</a:t>
            </a:r>
            <a:endParaRPr kumimoji="1" lang="zh-CN" altLang="en-US" dirty="0"/>
          </a:p>
        </p:txBody>
      </p:sp>
      <p:pic>
        <p:nvPicPr>
          <p:cNvPr id="6" name="内容占位符 9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827" t="11646" r="14895" b="9025"/>
          <a:stretch/>
        </p:blipFill>
        <p:spPr>
          <a:xfrm>
            <a:off x="6194557" y="1361555"/>
            <a:ext cx="2568443" cy="2486350"/>
          </a:xfrm>
        </p:spPr>
      </p:pic>
      <p:sp>
        <p:nvSpPr>
          <p:cNvPr id="7" name="内容占位符 7"/>
          <p:cNvSpPr>
            <a:spLocks noGrp="1"/>
          </p:cNvSpPr>
          <p:nvPr/>
        </p:nvSpPr>
        <p:spPr>
          <a:xfrm>
            <a:off x="0" y="990600"/>
            <a:ext cx="6096000" cy="30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q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/>
              <a:t>Traveling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Scenario</a:t>
            </a:r>
          </a:p>
          <a:p>
            <a:pPr lvl="1"/>
            <a:r>
              <a:rPr kumimoji="1" lang="en-US" altLang="zh-CN" sz="1900" dirty="0"/>
              <a:t>A</a:t>
            </a:r>
            <a:r>
              <a:rPr kumimoji="1" lang="zh-CN" altLang="en-US" sz="1900" dirty="0"/>
              <a:t> </a:t>
            </a:r>
            <a:r>
              <a:rPr lang="en-US" altLang="zh-CN" sz="1900" dirty="0"/>
              <a:t>trip</a:t>
            </a:r>
            <a:r>
              <a:rPr lang="zh-CN" altLang="en-US" sz="1900" dirty="0"/>
              <a:t> </a:t>
            </a:r>
            <a:r>
              <a:rPr lang="en-US" altLang="zh-CN" sz="1900" dirty="0"/>
              <a:t>consisting</a:t>
            </a:r>
            <a:r>
              <a:rPr lang="zh-CN" altLang="en-US" sz="1900" dirty="0"/>
              <a:t> </a:t>
            </a:r>
            <a:r>
              <a:rPr lang="en-US" altLang="zh-CN" sz="1900" dirty="0"/>
              <a:t>of</a:t>
            </a:r>
            <a:r>
              <a:rPr lang="zh-CN" altLang="en-US" sz="1900" dirty="0"/>
              <a:t> </a:t>
            </a:r>
            <a:r>
              <a:rPr lang="en-US" altLang="zh-CN" sz="1900" dirty="0"/>
              <a:t>parks,</a:t>
            </a:r>
            <a:r>
              <a:rPr lang="zh-CN" altLang="en-US" sz="1900" dirty="0"/>
              <a:t> </a:t>
            </a:r>
            <a:r>
              <a:rPr lang="en-US" altLang="zh-CN" sz="1900" dirty="0"/>
              <a:t>shopping</a:t>
            </a:r>
            <a:r>
              <a:rPr lang="zh-CN" altLang="en-US" sz="1900" dirty="0"/>
              <a:t> </a:t>
            </a:r>
            <a:r>
              <a:rPr lang="en-US" altLang="zh-CN" sz="1900" dirty="0"/>
              <a:t>malls</a:t>
            </a:r>
            <a:r>
              <a:rPr lang="zh-CN" altLang="en-US" sz="1900" dirty="0"/>
              <a:t> </a:t>
            </a:r>
            <a:r>
              <a:rPr lang="en-US" altLang="zh-CN" sz="1900" dirty="0"/>
              <a:t>and</a:t>
            </a:r>
            <a:r>
              <a:rPr lang="zh-CN" altLang="en-US" sz="1900" dirty="0"/>
              <a:t> </a:t>
            </a:r>
            <a:r>
              <a:rPr lang="en-US" altLang="zh-CN" sz="1900" dirty="0"/>
              <a:t>Japanese</a:t>
            </a:r>
            <a:r>
              <a:rPr lang="zh-CN" altLang="en-US" sz="1900" dirty="0"/>
              <a:t> </a:t>
            </a:r>
            <a:r>
              <a:rPr lang="en-US" altLang="zh-CN" sz="1900" dirty="0"/>
              <a:t>restaurants</a:t>
            </a:r>
            <a:r>
              <a:rPr lang="zh-CN" altLang="en-US" sz="1900" dirty="0"/>
              <a:t> </a:t>
            </a:r>
            <a:r>
              <a:rPr lang="en-US" altLang="zh-CN" sz="1900" dirty="0"/>
              <a:t>(different</a:t>
            </a:r>
            <a:r>
              <a:rPr lang="zh-CN" altLang="en-US" sz="1900" dirty="0"/>
              <a:t> </a:t>
            </a:r>
            <a:r>
              <a:rPr lang="en-US" altLang="zh-CN" sz="1900" dirty="0"/>
              <a:t>degree</a:t>
            </a:r>
            <a:r>
              <a:rPr lang="zh-CN" altLang="en-US" sz="1900" dirty="0"/>
              <a:t> </a:t>
            </a:r>
            <a:r>
              <a:rPr lang="en-US" altLang="zh-CN" sz="1900" dirty="0"/>
              <a:t>of</a:t>
            </a:r>
            <a:r>
              <a:rPr lang="zh-CN" altLang="en-US" sz="1900" dirty="0"/>
              <a:t> </a:t>
            </a:r>
            <a:r>
              <a:rPr lang="en-US" altLang="zh-CN" sz="1900" dirty="0"/>
              <a:t>preference)</a:t>
            </a:r>
            <a:r>
              <a:rPr lang="zh-CN" altLang="en-US" sz="1900" dirty="0"/>
              <a:t> </a:t>
            </a:r>
            <a:r>
              <a:rPr lang="en-US" altLang="zh-CN" sz="1900" dirty="0"/>
              <a:t>before</a:t>
            </a:r>
            <a:r>
              <a:rPr lang="zh-CN" altLang="en-US" sz="1900" dirty="0"/>
              <a:t> </a:t>
            </a:r>
            <a:r>
              <a:rPr lang="en-US" altLang="zh-CN" sz="1900" dirty="0"/>
              <a:t>taking</a:t>
            </a:r>
            <a:r>
              <a:rPr lang="zh-CN" altLang="en-US" sz="1900" dirty="0"/>
              <a:t> </a:t>
            </a:r>
            <a:r>
              <a:rPr lang="en-US" altLang="zh-CN" sz="1900" dirty="0"/>
              <a:t>the</a:t>
            </a:r>
            <a:r>
              <a:rPr lang="zh-CN" altLang="en-US" sz="1900" dirty="0"/>
              <a:t> </a:t>
            </a:r>
            <a:r>
              <a:rPr lang="en-US" altLang="zh-CN" sz="1900" dirty="0"/>
              <a:t>flight</a:t>
            </a:r>
            <a:endParaRPr lang="en-US" altLang="zh-CN" dirty="0"/>
          </a:p>
          <a:p>
            <a:endParaRPr lang="en-US" altLang="zh-CN" dirty="0"/>
          </a:p>
          <a:p>
            <a:endParaRPr kumimoji="1" lang="zh-CN" altLang="en-US" dirty="0"/>
          </a:p>
        </p:txBody>
      </p:sp>
      <p:grpSp>
        <p:nvGrpSpPr>
          <p:cNvPr id="8" name="组 38"/>
          <p:cNvGrpSpPr/>
          <p:nvPr/>
        </p:nvGrpSpPr>
        <p:grpSpPr>
          <a:xfrm>
            <a:off x="6290605" y="1351280"/>
            <a:ext cx="1636396" cy="2479040"/>
            <a:chOff x="6136004" y="1371600"/>
            <a:chExt cx="1636396" cy="2479040"/>
          </a:xfrm>
        </p:grpSpPr>
        <p:grpSp>
          <p:nvGrpSpPr>
            <p:cNvPr id="9" name="组 39"/>
            <p:cNvGrpSpPr/>
            <p:nvPr/>
          </p:nvGrpSpPr>
          <p:grpSpPr>
            <a:xfrm>
              <a:off x="6136004" y="1676400"/>
              <a:ext cx="1224473" cy="2174240"/>
              <a:chOff x="5791200" y="1905000"/>
              <a:chExt cx="1224473" cy="2174240"/>
            </a:xfrm>
          </p:grpSpPr>
          <p:pic>
            <p:nvPicPr>
              <p:cNvPr id="12" name="图片 42" descr="airport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800" t="21200" r="26800" b="15600"/>
              <a:stretch/>
            </p:blipFill>
            <p:spPr>
              <a:xfrm>
                <a:off x="6553200" y="3449320"/>
                <a:ext cx="462473" cy="629920"/>
              </a:xfrm>
              <a:prstGeom prst="rect">
                <a:avLst/>
              </a:prstGeom>
            </p:spPr>
          </p:pic>
          <p:pic>
            <p:nvPicPr>
              <p:cNvPr id="13" name="图片 43" descr="user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91200" y="2209800"/>
                <a:ext cx="610617" cy="610617"/>
              </a:xfrm>
              <a:prstGeom prst="rect">
                <a:avLst/>
              </a:prstGeom>
            </p:spPr>
          </p:pic>
          <p:sp>
            <p:nvSpPr>
              <p:cNvPr id="14" name="文本框 44"/>
              <p:cNvSpPr txBox="1"/>
              <p:nvPr/>
            </p:nvSpPr>
            <p:spPr>
              <a:xfrm>
                <a:off x="5791200" y="1905000"/>
                <a:ext cx="5284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/>
                  <a:t>Eric</a:t>
                </a:r>
                <a:endParaRPr kumimoji="1" lang="zh-CN" altLang="en-US" dirty="0"/>
              </a:p>
            </p:txBody>
          </p:sp>
        </p:grpSp>
        <p:sp>
          <p:nvSpPr>
            <p:cNvPr id="10" name="云形标注 40"/>
            <p:cNvSpPr/>
            <p:nvPr/>
          </p:nvSpPr>
          <p:spPr>
            <a:xfrm>
              <a:off x="6781800" y="1371600"/>
              <a:ext cx="990600" cy="685800"/>
            </a:xfrm>
            <a:prstGeom prst="cloudCallout">
              <a:avLst>
                <a:gd name="adj1" fmla="val -63240"/>
                <a:gd name="adj2" fmla="val 38763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文本框 41"/>
            <p:cNvSpPr txBox="1"/>
            <p:nvPr/>
          </p:nvSpPr>
          <p:spPr>
            <a:xfrm>
              <a:off x="6858000" y="1381036"/>
              <a:ext cx="719098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100" dirty="0">
                  <a:solidFill>
                    <a:schemeClr val="accent2"/>
                  </a:solidFill>
                </a:rPr>
                <a:t>Park</a:t>
              </a:r>
            </a:p>
            <a:p>
              <a:r>
                <a:rPr kumimoji="1" lang="en-US" altLang="zh-CN" sz="1100" dirty="0">
                  <a:solidFill>
                    <a:schemeClr val="accent2"/>
                  </a:solidFill>
                </a:rPr>
                <a:t>Sushi</a:t>
              </a:r>
            </a:p>
            <a:p>
              <a:r>
                <a:rPr kumimoji="1" lang="en-US" altLang="zh-CN" sz="1100" dirty="0">
                  <a:solidFill>
                    <a:schemeClr val="accent2"/>
                  </a:solidFill>
                </a:rPr>
                <a:t>Shopping</a:t>
              </a:r>
              <a:endParaRPr kumimoji="1" lang="zh-CN" altLang="en-US" sz="11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15" name="内容占位符 7"/>
          <p:cNvSpPr>
            <a:spLocks noGrp="1"/>
          </p:cNvSpPr>
          <p:nvPr/>
        </p:nvSpPr>
        <p:spPr>
          <a:xfrm>
            <a:off x="-40315" y="3124200"/>
            <a:ext cx="6234871" cy="3106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q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/>
              <a:t>Home</a:t>
            </a:r>
            <a:r>
              <a:rPr kumimoji="1" lang="zh-CN" altLang="en-US" dirty="0"/>
              <a:t> </a:t>
            </a:r>
            <a:r>
              <a:rPr kumimoji="1" lang="en-US" altLang="zh-CN" dirty="0"/>
              <a:t>Seeking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Scenario</a:t>
            </a:r>
          </a:p>
          <a:p>
            <a:pPr lvl="1"/>
            <a:r>
              <a:rPr lang="en-US" altLang="zh-CN" sz="1900" dirty="0"/>
              <a:t>Spend a half day to see open houses that have these features: 3 </a:t>
            </a:r>
            <a:r>
              <a:rPr lang="en-US" altLang="zh-CN" sz="1900" dirty="0" err="1"/>
              <a:t>bdrs</a:t>
            </a:r>
            <a:r>
              <a:rPr lang="en-US" altLang="zh-CN" sz="1900" dirty="0"/>
              <a:t>, close to schools,</a:t>
            </a:r>
            <a:r>
              <a:rPr lang="zh-CN" altLang="en-US" sz="1900" dirty="0"/>
              <a:t> </a:t>
            </a:r>
            <a:r>
              <a:rPr lang="en-US" altLang="zh-CN" sz="1900" dirty="0"/>
              <a:t>big</a:t>
            </a:r>
            <a:r>
              <a:rPr lang="zh-CN" altLang="en-US" sz="1900" dirty="0"/>
              <a:t> </a:t>
            </a:r>
            <a:r>
              <a:rPr lang="en-US" altLang="zh-CN" sz="1900" dirty="0"/>
              <a:t>yard.</a:t>
            </a:r>
            <a:r>
              <a:rPr lang="zh-CN" altLang="en-US" sz="1900" dirty="0"/>
              <a:t> </a:t>
            </a:r>
            <a:endParaRPr lang="en-US" altLang="zh-CN" sz="1900" dirty="0"/>
          </a:p>
          <a:p>
            <a:r>
              <a:rPr lang="en-US" altLang="zh-CN" sz="2100" dirty="0"/>
              <a:t>Other</a:t>
            </a:r>
            <a:r>
              <a:rPr lang="zh-CN" altLang="en-US" sz="2100" dirty="0"/>
              <a:t> </a:t>
            </a:r>
            <a:r>
              <a:rPr lang="en-US" altLang="zh-CN" sz="2100" dirty="0"/>
              <a:t>Scenarios</a:t>
            </a:r>
            <a:r>
              <a:rPr lang="zh-CN" altLang="en-US" sz="2100" dirty="0"/>
              <a:t> </a:t>
            </a:r>
            <a:r>
              <a:rPr lang="en-US" altLang="zh-CN" sz="2100" dirty="0"/>
              <a:t>in</a:t>
            </a:r>
            <a:r>
              <a:rPr lang="zh-CN" altLang="en-US" sz="2100" dirty="0"/>
              <a:t> </a:t>
            </a:r>
            <a:r>
              <a:rPr lang="en-US" altLang="zh-CN" sz="2100" dirty="0"/>
              <a:t>Urban</a:t>
            </a:r>
            <a:r>
              <a:rPr lang="zh-CN" altLang="en-US" sz="2100" dirty="0"/>
              <a:t> </a:t>
            </a:r>
            <a:r>
              <a:rPr lang="en-US" altLang="zh-CN" sz="2100" dirty="0"/>
              <a:t>Planning,</a:t>
            </a:r>
            <a:r>
              <a:rPr lang="zh-CN" altLang="en-US" sz="2100" dirty="0"/>
              <a:t> </a:t>
            </a:r>
            <a:r>
              <a:rPr lang="en-US" altLang="zh-CN" sz="2100" dirty="0"/>
              <a:t>Intelligent</a:t>
            </a:r>
            <a:r>
              <a:rPr lang="zh-CN" altLang="en-US" sz="2100" dirty="0"/>
              <a:t> </a:t>
            </a:r>
            <a:r>
              <a:rPr lang="en-US" altLang="zh-CN" sz="2100" dirty="0"/>
              <a:t>transportation,</a:t>
            </a:r>
            <a:r>
              <a:rPr lang="zh-CN" altLang="en-US" sz="2100" dirty="0"/>
              <a:t> </a:t>
            </a:r>
            <a:r>
              <a:rPr lang="en-US" altLang="zh-CN" sz="2100" dirty="0" err="1"/>
              <a:t>etc</a:t>
            </a:r>
            <a:endParaRPr lang="en-US" altLang="zh-CN" sz="2100" dirty="0"/>
          </a:p>
        </p:txBody>
      </p:sp>
      <p:pic>
        <p:nvPicPr>
          <p:cNvPr id="16" name="图片 47" descr="house-seeking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275" y="4348192"/>
            <a:ext cx="2605725" cy="1824008"/>
          </a:xfrm>
          <a:prstGeom prst="rect">
            <a:avLst/>
          </a:prstGeom>
        </p:spPr>
      </p:pic>
      <p:sp>
        <p:nvSpPr>
          <p:cNvPr id="17" name="文本框 48"/>
          <p:cNvSpPr txBox="1"/>
          <p:nvPr/>
        </p:nvSpPr>
        <p:spPr>
          <a:xfrm>
            <a:off x="6858000" y="4962436"/>
            <a:ext cx="110268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r>
              <a:rPr kumimoji="1" lang="zh-CN" altLang="en-US" sz="1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kumimoji="1" lang="en-US" altLang="zh-CN" sz="1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bdrs</a:t>
            </a:r>
            <a:endParaRPr kumimoji="1" lang="en-US" altLang="zh-CN" sz="1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kumimoji="1" lang="en-US" altLang="zh-CN" sz="1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Close</a:t>
            </a:r>
            <a:r>
              <a:rPr kumimoji="1" lang="zh-CN" altLang="en-US" sz="1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kumimoji="1" lang="en-US" altLang="zh-CN" sz="1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</a:t>
            </a:r>
            <a:r>
              <a:rPr kumimoji="1" lang="zh-CN" altLang="en-US" sz="1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kumimoji="1" lang="en-US" altLang="zh-CN" sz="1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schools</a:t>
            </a:r>
          </a:p>
          <a:p>
            <a:r>
              <a:rPr kumimoji="1" lang="en-US" altLang="zh-CN" sz="1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Big</a:t>
            </a:r>
            <a:r>
              <a:rPr kumimoji="1" lang="zh-CN" altLang="en-US" sz="1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kumimoji="1" lang="en-US" altLang="zh-CN" sz="1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yard</a:t>
            </a:r>
          </a:p>
        </p:txBody>
      </p:sp>
    </p:spTree>
    <p:extLst>
      <p:ext uri="{BB962C8B-B14F-4D97-AF65-F5344CB8AC3E}">
        <p14:creationId xmlns:p14="http://schemas.microsoft.com/office/powerpoint/2010/main" val="167339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/>
              <a:t>Common Structures and Requirements</a:t>
            </a:r>
          </a:p>
        </p:txBody>
      </p:sp>
      <p:pic>
        <p:nvPicPr>
          <p:cNvPr id="6" name="图片 8" descr="POI-ma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093015"/>
            <a:ext cx="4800600" cy="2488385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1059133"/>
            <a:ext cx="8229600" cy="2065067"/>
          </a:xfrm>
        </p:spPr>
        <p:txBody>
          <a:bodyPr>
            <a:normAutofit/>
          </a:bodyPr>
          <a:lstStyle/>
          <a:p>
            <a:r>
              <a:rPr lang="en-US" sz="2400" dirty="0"/>
              <a:t>POI Map</a:t>
            </a:r>
          </a:p>
          <a:p>
            <a:pPr lvl="1"/>
            <a:r>
              <a:rPr lang="en-US" dirty="0"/>
              <a:t>Features with rating on nodes</a:t>
            </a:r>
          </a:p>
          <a:p>
            <a:pPr lvl="1"/>
            <a:r>
              <a:rPr lang="en-US" dirty="0"/>
              <a:t>Costs on edges and nodes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3276599"/>
            <a:ext cx="9220200" cy="3200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q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User’s Requirements</a:t>
            </a:r>
          </a:p>
          <a:p>
            <a:pPr lvl="1"/>
            <a:r>
              <a:rPr lang="en-US" dirty="0"/>
              <a:t>Source and destination, a travel cost budget</a:t>
            </a:r>
          </a:p>
          <a:p>
            <a:pPr lvl="1"/>
            <a:r>
              <a:rPr lang="en-US" i="1" dirty="0">
                <a:solidFill>
                  <a:srgbClr val="A91313"/>
                </a:solidFill>
              </a:rPr>
              <a:t>Preferred</a:t>
            </a:r>
            <a:r>
              <a:rPr lang="en-US" dirty="0">
                <a:solidFill>
                  <a:srgbClr val="A91313"/>
                </a:solidFill>
              </a:rPr>
              <a:t> </a:t>
            </a:r>
            <a:r>
              <a:rPr lang="en-US" i="1" dirty="0">
                <a:solidFill>
                  <a:srgbClr val="A91313"/>
                </a:solidFill>
              </a:rPr>
              <a:t>features</a:t>
            </a:r>
            <a:r>
              <a:rPr lang="en-US" dirty="0"/>
              <a:t> and corresponding</a:t>
            </a:r>
            <a:r>
              <a:rPr lang="en-US" dirty="0">
                <a:solidFill>
                  <a:srgbClr val="A91313"/>
                </a:solidFill>
              </a:rPr>
              <a:t> </a:t>
            </a:r>
            <a:r>
              <a:rPr lang="en-US" i="1" dirty="0">
                <a:solidFill>
                  <a:srgbClr val="A91313"/>
                </a:solidFill>
              </a:rPr>
              <a:t>weights</a:t>
            </a:r>
            <a:r>
              <a:rPr lang="en-US" dirty="0"/>
              <a:t>, e.g., park = 0.6, food = 0.4</a:t>
            </a:r>
          </a:p>
          <a:p>
            <a:pPr lvl="1"/>
            <a:r>
              <a:rPr lang="en-US" dirty="0">
                <a:solidFill>
                  <a:srgbClr val="A91313"/>
                </a:solidFill>
              </a:rPr>
              <a:t>More</a:t>
            </a:r>
            <a:r>
              <a:rPr lang="en-US" dirty="0"/>
              <a:t>?</a:t>
            </a:r>
            <a:r>
              <a:rPr lang="zh-CN" altLang="en-US" i="1" dirty="0"/>
              <a:t> </a:t>
            </a:r>
            <a:r>
              <a:rPr lang="en-US" dirty="0"/>
              <a:t>How user’s satisfaction changes when visiting more POIs with recurrent feature?</a:t>
            </a:r>
          </a:p>
        </p:txBody>
      </p:sp>
    </p:spTree>
    <p:extLst>
      <p:ext uri="{BB962C8B-B14F-4D97-AF65-F5344CB8AC3E}">
        <p14:creationId xmlns:p14="http://schemas.microsoft.com/office/powerpoint/2010/main" val="2589524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/>
              <a:t>Quantity</a:t>
            </a:r>
            <a:r>
              <a:rPr lang="zh-CN" altLang="en-US" dirty="0"/>
              <a:t> </a:t>
            </a:r>
            <a:r>
              <a:rPr lang="en-US" altLang="zh-CN" dirty="0"/>
              <a:t>vs.</a:t>
            </a:r>
            <a:r>
              <a:rPr lang="zh-CN" altLang="en-US" dirty="0"/>
              <a:t> </a:t>
            </a:r>
            <a:r>
              <a:rPr lang="en-US" altLang="zh-CN" dirty="0"/>
              <a:t>Variety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5029200"/>
            <a:ext cx="8229600" cy="1447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Diminishing</a:t>
            </a:r>
            <a:r>
              <a:rPr lang="zh-CN" altLang="en-US" dirty="0"/>
              <a:t> </a:t>
            </a:r>
            <a:r>
              <a:rPr lang="en-US" altLang="zh-CN" dirty="0"/>
              <a:t>Marginal</a:t>
            </a:r>
            <a:r>
              <a:rPr lang="zh-CN" altLang="en-US" dirty="0"/>
              <a:t> </a:t>
            </a:r>
            <a:r>
              <a:rPr lang="en-US" altLang="zh-CN" dirty="0"/>
              <a:t>Utility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Recurrent</a:t>
            </a:r>
            <a:r>
              <a:rPr lang="zh-CN" altLang="en-US" dirty="0"/>
              <a:t> </a:t>
            </a:r>
            <a:r>
              <a:rPr lang="en-US" altLang="zh-CN" dirty="0"/>
              <a:t>Features</a:t>
            </a:r>
          </a:p>
          <a:p>
            <a:pPr lvl="1"/>
            <a:r>
              <a:rPr lang="en-US" altLang="zh-CN" dirty="0"/>
              <a:t>Different users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various quantity-variety trade-off (personalized</a:t>
            </a:r>
            <a:r>
              <a:rPr lang="zh-CN" altLang="en-US" dirty="0"/>
              <a:t> </a:t>
            </a:r>
            <a:r>
              <a:rPr lang="en-US" altLang="zh-CN" dirty="0"/>
              <a:t>diversity</a:t>
            </a:r>
            <a:r>
              <a:rPr lang="zh-CN" altLang="en-US" dirty="0"/>
              <a:t> </a:t>
            </a:r>
            <a:r>
              <a:rPr lang="en-US" altLang="zh-CN" dirty="0"/>
              <a:t>requirement)</a:t>
            </a:r>
            <a:endParaRPr lang="en-US" dirty="0"/>
          </a:p>
        </p:txBody>
      </p:sp>
      <p:grpSp>
        <p:nvGrpSpPr>
          <p:cNvPr id="7" name="Group 29"/>
          <p:cNvGrpSpPr/>
          <p:nvPr/>
        </p:nvGrpSpPr>
        <p:grpSpPr>
          <a:xfrm>
            <a:off x="914400" y="2743200"/>
            <a:ext cx="2254443" cy="1768978"/>
            <a:chOff x="6324600" y="1006978"/>
            <a:chExt cx="2254443" cy="176897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02" t="11055" r="25370" b="14028"/>
            <a:stretch/>
          </p:blipFill>
          <p:spPr>
            <a:xfrm>
              <a:off x="6678476" y="1464178"/>
              <a:ext cx="1486458" cy="131177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324600" y="1006978"/>
              <a:ext cx="22544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T</a:t>
              </a:r>
              <a:r>
                <a:rPr lang="en-US" altLang="zh-CN" sz="1600" dirty="0"/>
                <a:t>otal accumulated utility</a:t>
              </a:r>
              <a:endParaRPr lang="en-US" sz="1600" dirty="0"/>
            </a:p>
          </p:txBody>
        </p:sp>
      </p:grpSp>
      <p:grpSp>
        <p:nvGrpSpPr>
          <p:cNvPr id="10" name="组 35"/>
          <p:cNvGrpSpPr/>
          <p:nvPr/>
        </p:nvGrpSpPr>
        <p:grpSpPr>
          <a:xfrm>
            <a:off x="6705604" y="3994219"/>
            <a:ext cx="2171780" cy="1032562"/>
            <a:chOff x="6288883" y="5029199"/>
            <a:chExt cx="2352422" cy="1118449"/>
          </a:xfrm>
        </p:grpSpPr>
        <p:sp>
          <p:nvSpPr>
            <p:cNvPr id="11" name="右箭头 33"/>
            <p:cNvSpPr/>
            <p:nvPr/>
          </p:nvSpPr>
          <p:spPr>
            <a:xfrm>
              <a:off x="6288883" y="5029199"/>
              <a:ext cx="457200" cy="457200"/>
            </a:xfrm>
            <a:prstGeom prst="rightArrow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12" name="TextBox 18"/>
            <p:cNvSpPr txBox="1"/>
            <p:nvPr/>
          </p:nvSpPr>
          <p:spPr>
            <a:xfrm>
              <a:off x="6701579" y="5780934"/>
              <a:ext cx="1939726" cy="3667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dirty="0"/>
                <a:t>Go</a:t>
              </a:r>
              <a:r>
                <a:rPr lang="zh-CN" altLang="en-US" sz="1600" dirty="0"/>
                <a:t> </a:t>
              </a:r>
              <a:r>
                <a:rPr lang="en-CA" altLang="zh-CN" sz="1600" dirty="0"/>
                <a:t>go</a:t>
              </a:r>
              <a:r>
                <a:rPr lang="zh-CN" altLang="en-US" sz="1600" dirty="0"/>
                <a:t> </a:t>
              </a:r>
              <a:r>
                <a:rPr lang="en-CA" altLang="zh-CN" sz="1600" dirty="0"/>
                <a:t>go</a:t>
              </a:r>
              <a:r>
                <a:rPr lang="zh-CN" altLang="en-US" sz="1600" dirty="0"/>
                <a:t> </a:t>
              </a:r>
              <a:r>
                <a:rPr lang="en-US" altLang="zh-CN" sz="1600" dirty="0"/>
                <a:t>!</a:t>
              </a:r>
              <a:r>
                <a:rPr lang="zh-CN" altLang="en-US" sz="1600" dirty="0"/>
                <a:t> </a:t>
              </a:r>
              <a:r>
                <a:rPr lang="en-CA" sz="1600" dirty="0"/>
                <a:t>Let’s</a:t>
              </a:r>
              <a:r>
                <a:rPr lang="zh-CN" altLang="en-US" sz="1600" dirty="0"/>
                <a:t> </a:t>
              </a:r>
              <a:r>
                <a:rPr lang="en-CA" altLang="zh-CN" sz="1600" dirty="0"/>
                <a:t>go</a:t>
              </a:r>
              <a:r>
                <a:rPr lang="en-US" altLang="zh-CN" sz="1600" dirty="0"/>
                <a:t>!</a:t>
              </a:r>
              <a:endParaRPr lang="en-US" sz="1600" dirty="0"/>
            </a:p>
          </p:txBody>
        </p:sp>
      </p:grpSp>
      <p:grpSp>
        <p:nvGrpSpPr>
          <p:cNvPr id="13" name="组 43"/>
          <p:cNvGrpSpPr/>
          <p:nvPr/>
        </p:nvGrpSpPr>
        <p:grpSpPr>
          <a:xfrm>
            <a:off x="76200" y="838200"/>
            <a:ext cx="1959498" cy="1786354"/>
            <a:chOff x="76200" y="1524000"/>
            <a:chExt cx="1959498" cy="1786354"/>
          </a:xfrm>
        </p:grpSpPr>
        <p:sp>
          <p:nvSpPr>
            <p:cNvPr id="14" name="TextBox 18"/>
            <p:cNvSpPr txBox="1"/>
            <p:nvPr/>
          </p:nvSpPr>
          <p:spPr>
            <a:xfrm>
              <a:off x="381000" y="2971800"/>
              <a:ext cx="9620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First</a:t>
              </a:r>
              <a:r>
                <a:rPr lang="zh-CN" altLang="en-US" sz="1600" dirty="0"/>
                <a:t> </a:t>
              </a:r>
              <a:r>
                <a:rPr lang="en-US" altLang="zh-CN" sz="1600" dirty="0"/>
                <a:t>Park</a:t>
              </a:r>
              <a:endParaRPr lang="en-US" sz="1600" dirty="0"/>
            </a:p>
          </p:txBody>
        </p:sp>
        <p:pic>
          <p:nvPicPr>
            <p:cNvPr id="15" name="图片 32" descr="Screen Shot 2018-04-22 at 11.47.43 AM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1562100"/>
              <a:ext cx="283098" cy="1188000"/>
            </a:xfrm>
            <a:prstGeom prst="rect">
              <a:avLst/>
            </a:prstGeom>
          </p:spPr>
        </p:pic>
        <p:pic>
          <p:nvPicPr>
            <p:cNvPr id="16" name="图片 38" descr="park1.jp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263"/>
            <a:stretch/>
          </p:blipFill>
          <p:spPr>
            <a:xfrm>
              <a:off x="76200" y="1524000"/>
              <a:ext cx="1679222" cy="1260000"/>
            </a:xfrm>
            <a:prstGeom prst="rect">
              <a:avLst/>
            </a:prstGeom>
          </p:spPr>
        </p:pic>
      </p:grpSp>
      <p:grpSp>
        <p:nvGrpSpPr>
          <p:cNvPr id="17" name="组 44"/>
          <p:cNvGrpSpPr/>
          <p:nvPr/>
        </p:nvGrpSpPr>
        <p:grpSpPr>
          <a:xfrm>
            <a:off x="2362200" y="838200"/>
            <a:ext cx="1956506" cy="1786354"/>
            <a:chOff x="2362200" y="1524000"/>
            <a:chExt cx="1956506" cy="1786354"/>
          </a:xfrm>
        </p:grpSpPr>
        <p:sp>
          <p:nvSpPr>
            <p:cNvPr id="18" name="TextBox 20"/>
            <p:cNvSpPr txBox="1"/>
            <p:nvPr/>
          </p:nvSpPr>
          <p:spPr>
            <a:xfrm>
              <a:off x="2590800" y="2971800"/>
              <a:ext cx="12070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Second</a:t>
              </a:r>
              <a:r>
                <a:rPr lang="zh-CN" altLang="en-US" sz="1600" dirty="0"/>
                <a:t> </a:t>
              </a:r>
              <a:r>
                <a:rPr lang="en-US" altLang="zh-CN" sz="1600" dirty="0"/>
                <a:t>Park</a:t>
              </a:r>
              <a:endParaRPr lang="en-US" sz="1600" dirty="0"/>
            </a:p>
          </p:txBody>
        </p:sp>
        <p:pic>
          <p:nvPicPr>
            <p:cNvPr id="19" name="图片 15" descr="Screen Shot 2018-04-22 at 11.48.09 AM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8600" y="1562100"/>
              <a:ext cx="280106" cy="1170000"/>
            </a:xfrm>
            <a:prstGeom prst="rect">
              <a:avLst/>
            </a:prstGeom>
          </p:spPr>
        </p:pic>
        <p:pic>
          <p:nvPicPr>
            <p:cNvPr id="20" name="图片 41" descr="park2.jp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2200" y="1524000"/>
              <a:ext cx="1680000" cy="1260000"/>
            </a:xfrm>
            <a:prstGeom prst="rect">
              <a:avLst/>
            </a:prstGeom>
          </p:spPr>
        </p:pic>
      </p:grpSp>
      <p:grpSp>
        <p:nvGrpSpPr>
          <p:cNvPr id="21" name="组 45"/>
          <p:cNvGrpSpPr/>
          <p:nvPr/>
        </p:nvGrpSpPr>
        <p:grpSpPr>
          <a:xfrm>
            <a:off x="4622800" y="838200"/>
            <a:ext cx="1989953" cy="1786354"/>
            <a:chOff x="4622800" y="1524000"/>
            <a:chExt cx="1989953" cy="1786354"/>
          </a:xfrm>
        </p:grpSpPr>
        <p:sp>
          <p:nvSpPr>
            <p:cNvPr id="22" name="TextBox 25"/>
            <p:cNvSpPr txBox="1"/>
            <p:nvPr/>
          </p:nvSpPr>
          <p:spPr>
            <a:xfrm>
              <a:off x="4884668" y="2971800"/>
              <a:ext cx="12875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Another</a:t>
              </a:r>
              <a:r>
                <a:rPr lang="zh-CN" altLang="en-US" sz="1600" dirty="0"/>
                <a:t> </a:t>
              </a:r>
              <a:r>
                <a:rPr lang="en-US" altLang="zh-CN" sz="1600" dirty="0"/>
                <a:t>Park</a:t>
              </a:r>
              <a:endParaRPr lang="en-US" sz="1600" dirty="0"/>
            </a:p>
          </p:txBody>
        </p:sp>
        <p:pic>
          <p:nvPicPr>
            <p:cNvPr id="23" name="图片 37" descr="Screen Shot 2018-04-22 at 11.48.59 AM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4600" y="1562100"/>
              <a:ext cx="288153" cy="1188000"/>
            </a:xfrm>
            <a:prstGeom prst="rect">
              <a:avLst/>
            </a:prstGeom>
          </p:spPr>
        </p:pic>
        <p:pic>
          <p:nvPicPr>
            <p:cNvPr id="24" name="图片 42" descr="park3.jpg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28" r="11277" b="10535"/>
            <a:stretch/>
          </p:blipFill>
          <p:spPr>
            <a:xfrm>
              <a:off x="4622800" y="1524000"/>
              <a:ext cx="1701800" cy="1260000"/>
            </a:xfrm>
            <a:prstGeom prst="rect">
              <a:avLst/>
            </a:prstGeom>
          </p:spPr>
        </p:pic>
      </p:grpSp>
      <p:grpSp>
        <p:nvGrpSpPr>
          <p:cNvPr id="25" name="组 52"/>
          <p:cNvGrpSpPr/>
          <p:nvPr/>
        </p:nvGrpSpPr>
        <p:grpSpPr>
          <a:xfrm>
            <a:off x="4191000" y="2438400"/>
            <a:ext cx="2032897" cy="2548354"/>
            <a:chOff x="4191000" y="3124200"/>
            <a:chExt cx="2032897" cy="2548354"/>
          </a:xfrm>
        </p:grpSpPr>
        <p:sp>
          <p:nvSpPr>
            <p:cNvPr id="26" name="TextBox 20"/>
            <p:cNvSpPr txBox="1"/>
            <p:nvPr/>
          </p:nvSpPr>
          <p:spPr>
            <a:xfrm>
              <a:off x="4798707" y="5334000"/>
              <a:ext cx="14251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/>
                <a:t>Go</a:t>
              </a:r>
              <a:r>
                <a:rPr lang="zh-CN" altLang="en-US" sz="1600" dirty="0"/>
                <a:t> </a:t>
              </a:r>
              <a:r>
                <a:rPr lang="en-US" altLang="zh-CN" sz="1600" dirty="0"/>
                <a:t>shopping</a:t>
              </a:r>
              <a:r>
                <a:rPr lang="zh-CN" altLang="en-US" sz="1600" dirty="0"/>
                <a:t> </a:t>
              </a:r>
              <a:r>
                <a:rPr lang="en-US" altLang="zh-CN" sz="1600" dirty="0"/>
                <a:t>?</a:t>
              </a:r>
              <a:endParaRPr lang="en-US" sz="1600" dirty="0"/>
            </a:p>
          </p:txBody>
        </p:sp>
        <p:sp>
          <p:nvSpPr>
            <p:cNvPr id="27" name="右弧形箭头 31"/>
            <p:cNvSpPr/>
            <p:nvPr/>
          </p:nvSpPr>
          <p:spPr>
            <a:xfrm>
              <a:off x="4191000" y="3124200"/>
              <a:ext cx="329516" cy="1066800"/>
            </a:xfrm>
            <a:prstGeom prst="curvedRightArrow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/>
              <a:endParaRPr kumimoji="1"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28" name="组 51"/>
          <p:cNvGrpSpPr/>
          <p:nvPr/>
        </p:nvGrpSpPr>
        <p:grpSpPr>
          <a:xfrm>
            <a:off x="7239000" y="3352800"/>
            <a:ext cx="1730898" cy="1188000"/>
            <a:chOff x="7239000" y="4038600"/>
            <a:chExt cx="1730898" cy="1188000"/>
          </a:xfrm>
        </p:grpSpPr>
        <p:pic>
          <p:nvPicPr>
            <p:cNvPr id="29" name="图片 47" descr="Screen Shot 2018-04-22 at 11.47.43 AM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4038600"/>
              <a:ext cx="283098" cy="1188000"/>
            </a:xfrm>
            <a:prstGeom prst="rect">
              <a:avLst/>
            </a:prstGeom>
          </p:spPr>
        </p:pic>
        <p:pic>
          <p:nvPicPr>
            <p:cNvPr id="30" name="图片 4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239000" y="4038600"/>
              <a:ext cx="1318932" cy="1117600"/>
            </a:xfrm>
            <a:prstGeom prst="rect">
              <a:avLst/>
            </a:prstGeom>
          </p:spPr>
        </p:pic>
      </p:grpSp>
      <p:pic>
        <p:nvPicPr>
          <p:cNvPr id="31" name="图片 49" descr="tiered.jpg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3" r="16296" b="25926"/>
          <a:stretch/>
        </p:blipFill>
        <p:spPr>
          <a:xfrm>
            <a:off x="7315200" y="914400"/>
            <a:ext cx="1243584" cy="1295400"/>
          </a:xfrm>
          <a:prstGeom prst="rect">
            <a:avLst/>
          </a:prstGeom>
        </p:spPr>
      </p:pic>
      <p:sp>
        <p:nvSpPr>
          <p:cNvPr id="32" name="TextBox 18"/>
          <p:cNvSpPr txBox="1"/>
          <p:nvPr/>
        </p:nvSpPr>
        <p:spPr>
          <a:xfrm>
            <a:off x="6996009" y="2252246"/>
            <a:ext cx="169079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/>
              <a:t>D</a:t>
            </a:r>
            <a:r>
              <a:rPr lang="en-US" altLang="zh-CN" sz="1600" dirty="0" err="1"/>
              <a:t>on’t</a:t>
            </a:r>
            <a:r>
              <a:rPr lang="zh-CN" altLang="en-US" sz="1600" dirty="0"/>
              <a:t> </a:t>
            </a:r>
            <a:r>
              <a:rPr lang="en-CA" altLang="zh-CN" sz="1600" dirty="0"/>
              <a:t>want</a:t>
            </a:r>
            <a:r>
              <a:rPr lang="zh-CN" altLang="en-US" sz="1600" dirty="0"/>
              <a:t> </a:t>
            </a:r>
            <a:r>
              <a:rPr lang="en-CA" altLang="zh-CN" sz="1600" dirty="0"/>
              <a:t>to</a:t>
            </a:r>
            <a:r>
              <a:rPr lang="zh-CN" altLang="en-US" sz="1600" dirty="0"/>
              <a:t> </a:t>
            </a:r>
            <a:r>
              <a:rPr lang="en-CA" altLang="zh-CN" sz="1600" dirty="0"/>
              <a:t>see</a:t>
            </a:r>
            <a:r>
              <a:rPr lang="zh-CN" altLang="en-US" sz="1600" dirty="0"/>
              <a:t> </a:t>
            </a:r>
            <a:endParaRPr lang="en-CA" altLang="zh-CN" sz="1600" dirty="0"/>
          </a:p>
          <a:p>
            <a:r>
              <a:rPr lang="en-CA" altLang="zh-CN" sz="1600" dirty="0"/>
              <a:t>parks</a:t>
            </a:r>
            <a:r>
              <a:rPr lang="zh-CN" altLang="en-US" sz="1600" dirty="0"/>
              <a:t> </a:t>
            </a:r>
            <a:r>
              <a:rPr lang="en-US" altLang="zh-CN" sz="1600" dirty="0"/>
              <a:t>any</a:t>
            </a:r>
            <a:r>
              <a:rPr lang="zh-CN" altLang="en-US" sz="1600" dirty="0"/>
              <a:t> </a:t>
            </a:r>
            <a:r>
              <a:rPr lang="en-US" altLang="zh-CN" sz="1600" dirty="0"/>
              <a:t>more </a:t>
            </a:r>
            <a:r>
              <a:rPr lang="mr-IN" altLang="zh-CN" sz="1600" dirty="0"/>
              <a:t>…</a:t>
            </a:r>
            <a:endParaRPr lang="en-US" sz="1600" dirty="0"/>
          </a:p>
        </p:txBody>
      </p:sp>
      <p:pic>
        <p:nvPicPr>
          <p:cNvPr id="33" name="图片 53" descr="shopping.jpg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7" r="10045"/>
          <a:stretch/>
        </p:blipFill>
        <p:spPr>
          <a:xfrm>
            <a:off x="4572000" y="3276600"/>
            <a:ext cx="1806222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54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5" name="内容占位符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079357"/>
              </p:ext>
            </p:extLst>
          </p:nvPr>
        </p:nvGraphicFramePr>
        <p:xfrm>
          <a:off x="2133600" y="4267200"/>
          <a:ext cx="3953859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51" name="公式" r:id="rId4" imgW="1689100" imgH="292100" progId="Equation.3">
                  <p:embed/>
                </p:oleObj>
              </mc:Choice>
              <mc:Fallback>
                <p:oleObj name="公式" r:id="rId4" imgW="1689100" imgH="292100" progId="Equation.3">
                  <p:embed/>
                  <p:pic>
                    <p:nvPicPr>
                      <p:cNvPr id="19" name="内容占位符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33600" y="4267200"/>
                        <a:ext cx="3953859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zh-CN" dirty="0"/>
              <a:t>Problem</a:t>
            </a:r>
            <a:r>
              <a:rPr kumimoji="1" lang="en-US" altLang="en-US" dirty="0"/>
              <a:t>:</a:t>
            </a:r>
            <a:r>
              <a:rPr kumimoji="1" lang="zh-CN" altLang="en-US" dirty="0"/>
              <a:t> </a:t>
            </a:r>
            <a:r>
              <a:rPr kumimoji="1" lang="en-US" altLang="zh-CN" dirty="0"/>
              <a:t>Route Search with Personalized Diversity Requirements on POIs</a:t>
            </a:r>
            <a:endParaRPr kumimoji="1" lang="zh-CN" altLang="en-US" dirty="0"/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5486400"/>
          </a:xfrm>
        </p:spPr>
        <p:txBody>
          <a:bodyPr>
            <a:normAutofit/>
          </a:bodyPr>
          <a:lstStyle/>
          <a:p>
            <a:r>
              <a:rPr kumimoji="1" lang="en-US" altLang="zh-CN" dirty="0"/>
              <a:t>Given</a:t>
            </a:r>
          </a:p>
          <a:p>
            <a:pPr lvl="1"/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POI</a:t>
            </a:r>
            <a:r>
              <a:rPr kumimoji="1" lang="zh-CN" altLang="en-US" dirty="0"/>
              <a:t> </a:t>
            </a:r>
            <a:r>
              <a:rPr kumimoji="1" lang="en-US" altLang="zh-CN" dirty="0"/>
              <a:t>map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User query Q</a:t>
            </a:r>
          </a:p>
          <a:p>
            <a:pPr lvl="2"/>
            <a:r>
              <a:rPr kumimoji="1" lang="en-US" altLang="zh-CN" dirty="0"/>
              <a:t>Source,</a:t>
            </a:r>
            <a:r>
              <a:rPr kumimoji="1" lang="zh-CN" altLang="en-US" dirty="0"/>
              <a:t> </a:t>
            </a:r>
            <a:r>
              <a:rPr kumimoji="1" lang="en-US" altLang="zh-CN" dirty="0"/>
              <a:t>destination,</a:t>
            </a:r>
            <a:r>
              <a:rPr kumimoji="1" lang="zh-CN" altLang="en-US" dirty="0"/>
              <a:t> </a:t>
            </a:r>
            <a:r>
              <a:rPr kumimoji="1" lang="en-US" altLang="zh-CN" dirty="0"/>
              <a:t>budget,</a:t>
            </a:r>
            <a:r>
              <a:rPr kumimoji="1" lang="zh-CN" altLang="en-US" dirty="0"/>
              <a:t> </a:t>
            </a:r>
            <a:r>
              <a:rPr kumimoji="1" lang="en-US" altLang="zh-CN" dirty="0"/>
              <a:t>preferred features and weights</a:t>
            </a:r>
          </a:p>
          <a:p>
            <a:pPr lvl="2"/>
            <a:r>
              <a:rPr kumimoji="1" lang="en-US" altLang="zh-CN" dirty="0"/>
              <a:t>Feature aggregation functions </a:t>
            </a:r>
            <a:r>
              <a:rPr kumimoji="1" lang="zh-CN" altLang="en-US" dirty="0"/>
              <a:t>       </a:t>
            </a:r>
            <a:r>
              <a:rPr kumimoji="1" lang="en-US" altLang="zh-CN" dirty="0"/>
              <a:t>indicating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a route diversity requirement </a:t>
            </a:r>
            <a:endParaRPr kumimoji="1" lang="en-US" altLang="zh-CN" dirty="0">
              <a:solidFill>
                <a:srgbClr val="A91313"/>
              </a:solidFill>
            </a:endParaRPr>
          </a:p>
          <a:p>
            <a:r>
              <a:rPr kumimoji="1" lang="en-US" altLang="zh-CN" dirty="0"/>
              <a:t>Goal:</a:t>
            </a:r>
            <a:r>
              <a:rPr kumimoji="1" lang="zh-CN" altLang="en-US" dirty="0"/>
              <a:t> </a:t>
            </a:r>
            <a:r>
              <a:rPr kumimoji="1" lang="en-US" altLang="zh-CN" dirty="0"/>
              <a:t>top-k routes that maximize a user satisfaction Gain</a:t>
            </a:r>
          </a:p>
          <a:p>
            <a:endParaRPr kumimoji="1" lang="en-US" altLang="zh-CN" dirty="0"/>
          </a:p>
          <a:p>
            <a:endParaRPr kumimoji="1" lang="en-US" altLang="zh-CN" dirty="0"/>
          </a:p>
          <a:p>
            <a:pPr marL="0" indent="0">
              <a:buNone/>
            </a:pPr>
            <a:r>
              <a:rPr kumimoji="1" lang="en-US" altLang="zh-CN" dirty="0"/>
              <a:t>    while meeting the requirements in user query Q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981201" y="5144869"/>
            <a:ext cx="914400" cy="646331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noProof="0" dirty="0">
                <a:solidFill>
                  <a:sysClr val="windowText" lastClr="000000"/>
                </a:solidFill>
                <a:latin typeface="Calibri"/>
                <a:ea typeface="宋体"/>
              </a:rPr>
              <a:t>POIs in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noProof="0" dirty="0">
                <a:solidFill>
                  <a:sysClr val="windowText" lastClr="000000"/>
                </a:solidFill>
                <a:latin typeface="Calibri"/>
                <a:ea typeface="宋体"/>
              </a:rPr>
              <a:t>a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 </a:t>
            </a:r>
            <a:r>
              <a:rPr lang="en-US" altLang="zh-CN" dirty="0">
                <a:solidFill>
                  <a:sysClr val="windowText" lastClr="000000"/>
                </a:solidFill>
                <a:latin typeface="Calibri"/>
                <a:ea typeface="宋体"/>
              </a:rPr>
              <a:t>route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cxnSp>
        <p:nvCxnSpPr>
          <p:cNvPr id="9" name="直线箭头连接符 8"/>
          <p:cNvCxnSpPr/>
          <p:nvPr/>
        </p:nvCxnSpPr>
        <p:spPr>
          <a:xfrm flipH="1">
            <a:off x="2819401" y="4872329"/>
            <a:ext cx="317739" cy="194640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0" name="文本框 9"/>
          <p:cNvSpPr txBox="1"/>
          <p:nvPr/>
        </p:nvSpPr>
        <p:spPr>
          <a:xfrm>
            <a:off x="3505200" y="5144869"/>
            <a:ext cx="1537922" cy="646331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altLang="zh-CN" dirty="0">
                <a:solidFill>
                  <a:sysClr val="windowText" lastClr="000000"/>
                </a:solidFill>
              </a:rPr>
              <a:t>weights for </a:t>
            </a:r>
          </a:p>
          <a:p>
            <a:pPr lvl="0" algn="ctr"/>
            <a:r>
              <a:rPr lang="en-US" altLang="zh-CN" dirty="0">
                <a:solidFill>
                  <a:sysClr val="windowText" lastClr="000000"/>
                </a:solidFill>
              </a:rPr>
              <a:t>each feature h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cxnSp>
        <p:nvCxnSpPr>
          <p:cNvPr id="11" name="直线连接符 10"/>
          <p:cNvCxnSpPr/>
          <p:nvPr/>
        </p:nvCxnSpPr>
        <p:spPr>
          <a:xfrm>
            <a:off x="3024255" y="4852123"/>
            <a:ext cx="328545" cy="0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2" name="直线箭头连接符 12"/>
          <p:cNvCxnSpPr/>
          <p:nvPr/>
        </p:nvCxnSpPr>
        <p:spPr>
          <a:xfrm flipH="1">
            <a:off x="4648200" y="4876800"/>
            <a:ext cx="228600" cy="209736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3" name="文本框 13"/>
          <p:cNvSpPr txBox="1"/>
          <p:nvPr/>
        </p:nvSpPr>
        <p:spPr>
          <a:xfrm>
            <a:off x="5465932" y="5144869"/>
            <a:ext cx="2045640" cy="646331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altLang="zh-CN" dirty="0">
                <a:solidFill>
                  <a:sysClr val="windowText" lastClr="000000"/>
                </a:solidFill>
              </a:rPr>
              <a:t>aggregate functions</a:t>
            </a:r>
            <a:r>
              <a:rPr lang="zh-CN" altLang="en-US" dirty="0">
                <a:solidFill>
                  <a:sysClr val="windowText" lastClr="000000"/>
                </a:solidFill>
              </a:rPr>
              <a:t> </a:t>
            </a:r>
            <a:endParaRPr lang="en-US" altLang="zh-CN" dirty="0">
              <a:solidFill>
                <a:sysClr val="windowText" lastClr="000000"/>
              </a:solidFill>
            </a:endParaRPr>
          </a:p>
          <a:p>
            <a:pPr lvl="0" algn="ctr"/>
            <a:r>
              <a:rPr lang="en-US" altLang="zh-CN" dirty="0">
                <a:solidFill>
                  <a:sysClr val="windowText" lastClr="000000"/>
                </a:solidFill>
              </a:rPr>
              <a:t>for</a:t>
            </a:r>
            <a:r>
              <a:rPr lang="zh-CN" altLang="en-US" dirty="0">
                <a:solidFill>
                  <a:sysClr val="windowText" lastClr="000000"/>
                </a:solidFill>
              </a:rPr>
              <a:t> </a:t>
            </a:r>
            <a:r>
              <a:rPr lang="en-US" altLang="zh-CN" dirty="0">
                <a:solidFill>
                  <a:sysClr val="windowText" lastClr="000000"/>
                </a:solidFill>
              </a:rPr>
              <a:t>each</a:t>
            </a:r>
            <a:r>
              <a:rPr lang="zh-CN" altLang="en-US" dirty="0">
                <a:solidFill>
                  <a:sysClr val="windowText" lastClr="000000"/>
                </a:solidFill>
              </a:rPr>
              <a:t> </a:t>
            </a:r>
            <a:r>
              <a:rPr lang="en-US" altLang="zh-CN" dirty="0">
                <a:solidFill>
                  <a:sysClr val="windowText" lastClr="000000"/>
                </a:solidFill>
              </a:rPr>
              <a:t>feature</a:t>
            </a:r>
            <a:r>
              <a:rPr lang="zh-CN" altLang="en-US" dirty="0">
                <a:solidFill>
                  <a:sysClr val="windowText" lastClr="000000"/>
                </a:solidFill>
              </a:rPr>
              <a:t> </a:t>
            </a:r>
            <a:r>
              <a:rPr lang="en-US" altLang="zh-CN" dirty="0">
                <a:solidFill>
                  <a:sysClr val="windowText" lastClr="000000"/>
                </a:solidFill>
              </a:rPr>
              <a:t>h</a:t>
            </a:r>
            <a:r>
              <a:rPr lang="zh-CN" altLang="en-US" dirty="0">
                <a:solidFill>
                  <a:sysClr val="windowText" lastClr="000000"/>
                </a:solidFill>
              </a:rPr>
              <a:t> </a:t>
            </a:r>
            <a:endParaRPr lang="en-US" altLang="zh-CN" dirty="0">
              <a:solidFill>
                <a:sysClr val="windowText" lastClr="000000"/>
              </a:solidFill>
              <a:ea typeface="宋体"/>
            </a:endParaRPr>
          </a:p>
        </p:txBody>
      </p:sp>
      <p:cxnSp>
        <p:nvCxnSpPr>
          <p:cNvPr id="14" name="直线箭头连接符 14"/>
          <p:cNvCxnSpPr/>
          <p:nvPr/>
        </p:nvCxnSpPr>
        <p:spPr>
          <a:xfrm>
            <a:off x="5334000" y="4876800"/>
            <a:ext cx="228600" cy="228600"/>
          </a:xfrm>
          <a:prstGeom prst="straightConnector1">
            <a:avLst/>
          </a:prstGeom>
          <a:noFill/>
          <a:ln w="25400" cap="flat" cmpd="sng" algn="ctr">
            <a:solidFill>
              <a:srgbClr val="8064A2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5" name="直线连接符 19"/>
          <p:cNvCxnSpPr/>
          <p:nvPr/>
        </p:nvCxnSpPr>
        <p:spPr>
          <a:xfrm>
            <a:off x="5105400" y="4876800"/>
            <a:ext cx="457200" cy="0"/>
          </a:xfrm>
          <a:prstGeom prst="line">
            <a:avLst/>
          </a:prstGeom>
          <a:noFill/>
          <a:ln w="25400" cap="flat" cmpd="sng" algn="ctr">
            <a:solidFill>
              <a:srgbClr val="8064A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6" name="直线连接符 11"/>
          <p:cNvCxnSpPr/>
          <p:nvPr/>
        </p:nvCxnSpPr>
        <p:spPr>
          <a:xfrm>
            <a:off x="4724400" y="4852123"/>
            <a:ext cx="304800" cy="0"/>
          </a:xfrm>
          <a:prstGeom prst="line">
            <a:avLst/>
          </a:prstGeom>
          <a:noFill/>
          <a:ln w="25400" cap="flat" cmpd="sng" algn="ctr">
            <a:solidFill>
              <a:srgbClr val="C0504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aphicFrame>
        <p:nvGraphicFramePr>
          <p:cNvPr id="17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3322752"/>
              </p:ext>
            </p:extLst>
          </p:nvPr>
        </p:nvGraphicFramePr>
        <p:xfrm>
          <a:off x="4572000" y="3308349"/>
          <a:ext cx="33020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52" name="公式" r:id="rId6" imgW="203200" imgH="241300" progId="Equation.3">
                  <p:embed/>
                </p:oleObj>
              </mc:Choice>
              <mc:Fallback>
                <p:oleObj name="公式" r:id="rId6" imgW="203200" imgH="241300" progId="Equation.3">
                  <p:embed/>
                  <p:pic>
                    <p:nvPicPr>
                      <p:cNvPr id="22" name="对象 2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72000" y="3308349"/>
                        <a:ext cx="330200" cy="392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9595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76288"/>
          </a:xfrm>
        </p:spPr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7162800" cy="5105400"/>
          </a:xfrm>
        </p:spPr>
        <p:txBody>
          <a:bodyPr>
            <a:normAutofit/>
          </a:bodyPr>
          <a:lstStyle/>
          <a:p>
            <a:r>
              <a:rPr lang="en-US" dirty="0"/>
              <a:t>Modeling </a:t>
            </a:r>
            <a:r>
              <a:rPr lang="en-US" dirty="0">
                <a:solidFill>
                  <a:srgbClr val="C00000"/>
                </a:solidFill>
              </a:rPr>
              <a:t>Personalized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Diversity</a:t>
            </a:r>
            <a:r>
              <a:rPr lang="en-US" dirty="0"/>
              <a:t> Requirements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General</a:t>
            </a:r>
            <a:r>
              <a:rPr lang="en-US" dirty="0"/>
              <a:t> feature aggregation functions for different diversity requirements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altLang="zh-CN" dirty="0"/>
              <a:t>Generality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Efficiency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Search</a:t>
            </a:r>
            <a:r>
              <a:rPr lang="zh-CN" altLang="en-US" dirty="0"/>
              <a:t> </a:t>
            </a:r>
            <a:r>
              <a:rPr lang="en-US" altLang="zh-CN" dirty="0"/>
              <a:t>Algorithm</a:t>
            </a:r>
            <a:r>
              <a:rPr lang="zh-CN" altLang="en-US" dirty="0"/>
              <a:t> </a:t>
            </a:r>
            <a:endParaRPr lang="en-US" dirty="0"/>
          </a:p>
          <a:p>
            <a:pPr lvl="1"/>
            <a:r>
              <a:rPr lang="en-US" altLang="zh-CN" dirty="0"/>
              <a:t>W</a:t>
            </a:r>
            <a:r>
              <a:rPr lang="en-US" dirty="0"/>
              <a:t>ork nicely for </a:t>
            </a:r>
            <a:r>
              <a:rPr lang="en-US" dirty="0">
                <a:solidFill>
                  <a:srgbClr val="C00000"/>
                </a:solidFill>
              </a:rPr>
              <a:t>any</a:t>
            </a:r>
            <a:r>
              <a:rPr lang="en-US" dirty="0"/>
              <a:t> </a:t>
            </a:r>
            <a:r>
              <a:rPr lang="en-US" altLang="zh-CN" dirty="0"/>
              <a:t>feature</a:t>
            </a:r>
            <a:r>
              <a:rPr lang="en-US" dirty="0"/>
              <a:t> aggregation functions</a:t>
            </a:r>
            <a:r>
              <a:rPr lang="zh-CN" altLang="en-US" dirty="0"/>
              <a:t> </a:t>
            </a:r>
            <a:endParaRPr lang="en-US" dirty="0"/>
          </a:p>
          <a:p>
            <a:pPr lvl="1"/>
            <a:r>
              <a:rPr lang="en-US" dirty="0"/>
              <a:t>Deal with </a:t>
            </a:r>
            <a:r>
              <a:rPr lang="en-US" altLang="zh-CN" dirty="0"/>
              <a:t>huge</a:t>
            </a:r>
            <a:r>
              <a:rPr lang="en-US" dirty="0"/>
              <a:t> </a:t>
            </a:r>
            <a:r>
              <a:rPr lang="en-US" altLang="zh-CN" dirty="0"/>
              <a:t>s</a:t>
            </a:r>
            <a:r>
              <a:rPr lang="en-US" dirty="0"/>
              <a:t>earch </a:t>
            </a:r>
            <a:r>
              <a:rPr lang="en-US" altLang="zh-CN" dirty="0"/>
              <a:t>s</a:t>
            </a:r>
            <a:r>
              <a:rPr lang="en-US" dirty="0"/>
              <a:t>pace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g</a:t>
            </a:r>
            <a:r>
              <a:rPr lang="en-US" dirty="0"/>
              <a:t>enerat</a:t>
            </a:r>
            <a:r>
              <a:rPr lang="en-US" altLang="zh-CN" dirty="0"/>
              <a:t>e</a:t>
            </a:r>
            <a:r>
              <a:rPr lang="en-US" dirty="0">
                <a:solidFill>
                  <a:srgbClr val="2E2224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high-quality routes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in a </a:t>
            </a:r>
            <a:r>
              <a:rPr lang="en-US" dirty="0">
                <a:solidFill>
                  <a:srgbClr val="C00000"/>
                </a:solidFill>
              </a:rPr>
              <a:t>timely manner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447800"/>
            <a:ext cx="1924050" cy="118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206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Arial" panose="020B0604020202020204" pitchFamily="34" charset="0"/>
              </a:rPr>
              <a:t>Modeling 	Personalized Diversity Requirements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0" y="4114801"/>
            <a:ext cx="9144000" cy="1219199"/>
            <a:chOff x="457200" y="3976294"/>
            <a:chExt cx="8686800" cy="1219199"/>
          </a:xfrm>
        </p:grpSpPr>
        <p:sp>
          <p:nvSpPr>
            <p:cNvPr id="19" name="Content Placeholder 2"/>
            <p:cNvSpPr txBox="1">
              <a:spLocks/>
            </p:cNvSpPr>
            <p:nvPr/>
          </p:nvSpPr>
          <p:spPr>
            <a:xfrm>
              <a:off x="457200" y="3976294"/>
              <a:ext cx="8686800" cy="121919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lnSpc>
                  <a:spcPct val="150000"/>
                </a:lnSpc>
                <a:spcBef>
                  <a:spcPct val="20000"/>
                </a:spcBef>
                <a:spcAft>
                  <a:spcPts val="600"/>
                </a:spcAft>
                <a:buClr>
                  <a:srgbClr val="C00000"/>
                </a:buClr>
                <a:buFont typeface="Wingdings" panose="05000000000000000000" pitchFamily="2" charset="2"/>
                <a:buChar char="q"/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lnSpc>
                  <a:spcPct val="150000"/>
                </a:lnSpc>
                <a:spcBef>
                  <a:spcPct val="20000"/>
                </a:spcBef>
                <a:spcAft>
                  <a:spcPts val="600"/>
                </a:spcAft>
                <a:buClr>
                  <a:srgbClr val="C00000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50000"/>
                </a:lnSpc>
                <a:spcBef>
                  <a:spcPct val="20000"/>
                </a:spcBef>
                <a:spcAft>
                  <a:spcPts val="600"/>
                </a:spcAft>
                <a:buClr>
                  <a:srgbClr val="C00000"/>
                </a:buClr>
                <a:buFont typeface="Courier New" panose="02070309020205020404" pitchFamily="49" charset="0"/>
                <a:buChar char="o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50000"/>
                </a:lnSpc>
                <a:spcBef>
                  <a:spcPct val="20000"/>
                </a:spcBef>
                <a:spcAft>
                  <a:spcPts val="60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50000"/>
                </a:lnSpc>
                <a:spcBef>
                  <a:spcPct val="20000"/>
                </a:spcBef>
                <a:spcAft>
                  <a:spcPts val="600"/>
                </a:spcAft>
                <a:buClr>
                  <a:srgbClr val="C00000"/>
                </a:buClr>
                <a:buFont typeface="Arial" pitchFamily="34" charset="0"/>
                <a:buChar char="»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Model Diminishing Marginal Utility</a:t>
              </a:r>
              <a:r>
                <a:rPr lang="zh-CN" altLang="en-US" dirty="0"/>
                <a:t> </a:t>
              </a:r>
              <a:r>
                <a:rPr lang="en-US" altLang="zh-CN" dirty="0"/>
                <a:t>by</a:t>
              </a:r>
              <a:r>
                <a:rPr lang="zh-CN" altLang="en-US" dirty="0"/>
                <a:t> </a:t>
              </a:r>
              <a:r>
                <a:rPr lang="en-US" altLang="zh-CN" dirty="0">
                  <a:solidFill>
                    <a:srgbClr val="A91313"/>
                  </a:solidFill>
                </a:rPr>
                <a:t>Submodular Set Functions</a:t>
              </a:r>
              <a:r>
                <a:rPr lang="zh-CN" altLang="en-US" dirty="0">
                  <a:solidFill>
                    <a:srgbClr val="A91313"/>
                  </a:solidFill>
                </a:rPr>
                <a:t> </a:t>
              </a:r>
              <a:endParaRPr lang="en-US" dirty="0">
                <a:solidFill>
                  <a:srgbClr val="A91313"/>
                </a:solidFill>
              </a:endParaRPr>
            </a:p>
            <a:p>
              <a:pPr lvl="1"/>
              <a:r>
                <a:rPr lang="en-US" dirty="0"/>
                <a:t>If                     and                 , </a:t>
              </a:r>
              <a:r>
                <a:rPr lang="en-US" altLang="zh-CN" dirty="0"/>
                <a:t>:</a:t>
              </a:r>
              <a:endParaRPr lang="en-US" dirty="0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98270" y="4814493"/>
              <a:ext cx="1295400" cy="27413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0410" y="4814493"/>
              <a:ext cx="1133856" cy="27432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55820" y="4813967"/>
              <a:ext cx="4214590" cy="305326"/>
            </a:xfrm>
            <a:prstGeom prst="rect">
              <a:avLst/>
            </a:prstGeom>
          </p:spPr>
        </p:pic>
      </p:grpSp>
      <p:grpSp>
        <p:nvGrpSpPr>
          <p:cNvPr id="25" name="组 16"/>
          <p:cNvGrpSpPr/>
          <p:nvPr/>
        </p:nvGrpSpPr>
        <p:grpSpPr>
          <a:xfrm>
            <a:off x="364346" y="1307068"/>
            <a:ext cx="3826654" cy="902732"/>
            <a:chOff x="1524000" y="762000"/>
            <a:chExt cx="3826654" cy="902732"/>
          </a:xfrm>
        </p:grpSpPr>
        <p:pic>
          <p:nvPicPr>
            <p:cNvPr id="26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5060" y="781110"/>
              <a:ext cx="609600" cy="609600"/>
            </a:xfrm>
            <a:prstGeom prst="rect">
              <a:avLst/>
            </a:prstGeom>
          </p:spPr>
        </p:pic>
        <p:cxnSp>
          <p:nvCxnSpPr>
            <p:cNvPr id="27" name="直线箭头连接符 70"/>
            <p:cNvCxnSpPr/>
            <p:nvPr/>
          </p:nvCxnSpPr>
          <p:spPr>
            <a:xfrm>
              <a:off x="3234660" y="1009710"/>
              <a:ext cx="457200" cy="0"/>
            </a:xfrm>
            <a:prstGeom prst="straightConnector1">
              <a:avLst/>
            </a:prstGeom>
            <a:ln>
              <a:solidFill>
                <a:srgbClr val="274DB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8"/>
            <p:cNvSpPr txBox="1"/>
            <p:nvPr/>
          </p:nvSpPr>
          <p:spPr>
            <a:xfrm>
              <a:off x="2777460" y="762000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  <a:endParaRPr lang="en-US" sz="2800" dirty="0"/>
            </a:p>
          </p:txBody>
        </p:sp>
        <p:pic>
          <p:nvPicPr>
            <p:cNvPr id="29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5660" y="781110"/>
              <a:ext cx="609600" cy="609600"/>
            </a:xfrm>
            <a:prstGeom prst="rect">
              <a:avLst/>
            </a:prstGeom>
          </p:spPr>
        </p:pic>
        <p:cxnSp>
          <p:nvCxnSpPr>
            <p:cNvPr id="30" name="直线箭头连接符 73"/>
            <p:cNvCxnSpPr/>
            <p:nvPr/>
          </p:nvCxnSpPr>
          <p:spPr>
            <a:xfrm>
              <a:off x="4225260" y="1009710"/>
              <a:ext cx="457200" cy="0"/>
            </a:xfrm>
            <a:prstGeom prst="straightConnector1">
              <a:avLst/>
            </a:prstGeom>
            <a:ln>
              <a:solidFill>
                <a:srgbClr val="274DB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8"/>
            <p:cNvSpPr txBox="1"/>
            <p:nvPr/>
          </p:nvSpPr>
          <p:spPr>
            <a:xfrm>
              <a:off x="3768060" y="762000"/>
              <a:ext cx="3241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B</a:t>
              </a:r>
              <a:endParaRPr lang="en-US" sz="2800" dirty="0"/>
            </a:p>
          </p:txBody>
        </p:sp>
        <p:pic>
          <p:nvPicPr>
            <p:cNvPr id="32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2460" y="800220"/>
              <a:ext cx="609600" cy="609600"/>
            </a:xfrm>
            <a:prstGeom prst="rect">
              <a:avLst/>
            </a:prstGeom>
          </p:spPr>
        </p:pic>
        <p:sp>
          <p:nvSpPr>
            <p:cNvPr id="33" name="TextBox 8"/>
            <p:cNvSpPr txBox="1"/>
            <p:nvPr/>
          </p:nvSpPr>
          <p:spPr>
            <a:xfrm>
              <a:off x="4834860" y="781110"/>
              <a:ext cx="3214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C</a:t>
              </a:r>
              <a:endParaRPr lang="en-US" sz="2800" dirty="0"/>
            </a:p>
          </p:txBody>
        </p:sp>
        <p:pic>
          <p:nvPicPr>
            <p:cNvPr id="34" name="Picture 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838200"/>
              <a:ext cx="682625" cy="409575"/>
            </a:xfrm>
            <a:prstGeom prst="rect">
              <a:avLst/>
            </a:prstGeom>
          </p:spPr>
        </p:pic>
        <p:cxnSp>
          <p:nvCxnSpPr>
            <p:cNvPr id="35" name="直线箭头连接符 78"/>
            <p:cNvCxnSpPr/>
            <p:nvPr/>
          </p:nvCxnSpPr>
          <p:spPr>
            <a:xfrm>
              <a:off x="2209800" y="990600"/>
              <a:ext cx="457200" cy="0"/>
            </a:xfrm>
            <a:prstGeom prst="straightConnector1">
              <a:avLst/>
            </a:prstGeom>
            <a:ln>
              <a:solidFill>
                <a:srgbClr val="274DB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文本框 15"/>
            <p:cNvSpPr txBox="1"/>
            <p:nvPr/>
          </p:nvSpPr>
          <p:spPr>
            <a:xfrm>
              <a:off x="2514600" y="1295400"/>
              <a:ext cx="77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/>
                <a:t>Park:3</a:t>
              </a:r>
              <a:endParaRPr kumimoji="1" lang="zh-CN" altLang="en-US" dirty="0"/>
            </a:p>
          </p:txBody>
        </p:sp>
        <p:sp>
          <p:nvSpPr>
            <p:cNvPr id="37" name="文本框 79"/>
            <p:cNvSpPr txBox="1"/>
            <p:nvPr/>
          </p:nvSpPr>
          <p:spPr>
            <a:xfrm>
              <a:off x="3505200" y="1295400"/>
              <a:ext cx="77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/>
                <a:t>Park:5</a:t>
              </a:r>
              <a:endParaRPr kumimoji="1" lang="zh-CN" altLang="en-US" dirty="0"/>
            </a:p>
          </p:txBody>
        </p:sp>
        <p:sp>
          <p:nvSpPr>
            <p:cNvPr id="38" name="文本框 80"/>
            <p:cNvSpPr txBox="1"/>
            <p:nvPr/>
          </p:nvSpPr>
          <p:spPr>
            <a:xfrm>
              <a:off x="4572000" y="1295400"/>
              <a:ext cx="77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/>
                <a:t>Park:4</a:t>
              </a:r>
              <a:endParaRPr kumimoji="1" lang="zh-CN" altLang="en-US" dirty="0"/>
            </a:p>
          </p:txBody>
        </p:sp>
      </p:grpSp>
      <p:sp>
        <p:nvSpPr>
          <p:cNvPr id="39" name="文本框 17"/>
          <p:cNvSpPr txBox="1"/>
          <p:nvPr/>
        </p:nvSpPr>
        <p:spPr>
          <a:xfrm>
            <a:off x="4648200" y="1273314"/>
            <a:ext cx="43937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/>
              <a:t>How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to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aggregate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the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ratings</a:t>
            </a:r>
          </a:p>
          <a:p>
            <a:r>
              <a:rPr kumimoji="1" lang="zh-CN" altLang="en-US" sz="2800" dirty="0"/>
              <a:t> </a:t>
            </a:r>
            <a:r>
              <a:rPr kumimoji="1" lang="en-US" altLang="zh-CN" sz="2800" dirty="0"/>
              <a:t>for</a:t>
            </a:r>
            <a:r>
              <a:rPr kumimoji="1" lang="zh-CN" altLang="en-US" sz="2800" dirty="0"/>
              <a:t> </a:t>
            </a:r>
            <a:r>
              <a:rPr kumimoji="1" lang="en-US" altLang="zh-CN" sz="2800" dirty="0">
                <a:solidFill>
                  <a:srgbClr val="C00000"/>
                </a:solidFill>
              </a:rPr>
              <a:t>recurrent</a:t>
            </a:r>
            <a:r>
              <a:rPr kumimoji="1" lang="zh-CN" altLang="en-US" sz="2800" dirty="0"/>
              <a:t> </a:t>
            </a:r>
            <a:r>
              <a:rPr kumimoji="1" lang="en-US" altLang="zh-CN" sz="2800" dirty="0">
                <a:solidFill>
                  <a:srgbClr val="C00000"/>
                </a:solidFill>
              </a:rPr>
              <a:t>features</a:t>
            </a:r>
            <a:r>
              <a:rPr kumimoji="1" lang="en-US" altLang="zh-CN" sz="2800" dirty="0"/>
              <a:t>?</a:t>
            </a:r>
            <a:r>
              <a:rPr kumimoji="1" lang="zh-CN" altLang="en-US" sz="2800" dirty="0"/>
              <a:t> 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2621B0D-54E3-DA4A-B48D-96AFD19DC14A}"/>
              </a:ext>
            </a:extLst>
          </p:cNvPr>
          <p:cNvSpPr/>
          <p:nvPr/>
        </p:nvSpPr>
        <p:spPr>
          <a:xfrm>
            <a:off x="1465406" y="2602468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dirty="0"/>
              <a:t>SUM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=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3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+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5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+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4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?</a:t>
            </a:r>
            <a:endParaRPr lang="en-US" sz="2400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93CD52C-A6D1-0A48-AE7C-587C328DF173}"/>
              </a:ext>
            </a:extLst>
          </p:cNvPr>
          <p:cNvSpPr/>
          <p:nvPr/>
        </p:nvSpPr>
        <p:spPr>
          <a:xfrm>
            <a:off x="1066800" y="3200400"/>
            <a:ext cx="1824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dirty="0"/>
              <a:t>Or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MAX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=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5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?</a:t>
            </a:r>
            <a:endParaRPr lang="en-US" sz="2400" dirty="0"/>
          </a:p>
        </p:txBody>
      </p:sp>
      <p:sp>
        <p:nvSpPr>
          <p:cNvPr id="45" name="文本框 34">
            <a:extLst>
              <a:ext uri="{FF2B5EF4-FFF2-40B4-BE49-F238E27FC236}">
                <a16:creationId xmlns:a16="http://schemas.microsoft.com/office/drawing/2014/main" id="{26CA0ED6-9D26-5742-930C-7DAD5B892925}"/>
              </a:ext>
            </a:extLst>
          </p:cNvPr>
          <p:cNvSpPr txBox="1"/>
          <p:nvPr/>
        </p:nvSpPr>
        <p:spPr>
          <a:xfrm>
            <a:off x="5463120" y="2680157"/>
            <a:ext cx="2823209" cy="646331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Neither</a:t>
            </a:r>
            <a:r>
              <a:rPr kumimoji="1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 </a:t>
            </a:r>
            <a:r>
              <a:rPr kumimoji="1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models</a:t>
            </a:r>
            <a:r>
              <a:rPr kumimoji="1" lang="zh-CN" altLang="en-US" kern="0" dirty="0">
                <a:solidFill>
                  <a:sysClr val="windowText" lastClr="000000"/>
                </a:solidFill>
                <a:latin typeface="Calibri"/>
                <a:ea typeface="宋体"/>
              </a:rPr>
              <a:t> </a:t>
            </a:r>
            <a:r>
              <a:rPr kumimoji="1" lang="en-US" altLang="zh-CN" kern="0" dirty="0">
                <a:solidFill>
                  <a:sysClr val="windowText" lastClr="000000"/>
                </a:solidFill>
                <a:latin typeface="Calibri"/>
                <a:ea typeface="宋体"/>
              </a:rPr>
              <a:t>diminishing</a:t>
            </a:r>
            <a:r>
              <a:rPr kumimoji="1" lang="zh-CN" altLang="en-US" kern="0" dirty="0">
                <a:solidFill>
                  <a:sysClr val="windowText" lastClr="000000"/>
                </a:solidFill>
                <a:latin typeface="Calibri"/>
                <a:ea typeface="宋体"/>
              </a:rPr>
              <a:t> </a:t>
            </a:r>
            <a:endParaRPr kumimoji="1" lang="en-US" altLang="zh-CN" kern="0" dirty="0">
              <a:solidFill>
                <a:sysClr val="windowText" lastClr="000000"/>
              </a:solidFill>
              <a:latin typeface="Calibri"/>
              <a:ea typeface="宋体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kern="0" dirty="0">
                <a:solidFill>
                  <a:sysClr val="windowText" lastClr="000000"/>
                </a:solidFill>
                <a:latin typeface="Calibri"/>
                <a:ea typeface="宋体"/>
              </a:rPr>
              <a:t>marginal</a:t>
            </a:r>
            <a:r>
              <a:rPr kumimoji="1" lang="zh-CN" altLang="en-US" kern="0" dirty="0">
                <a:solidFill>
                  <a:sysClr val="windowText" lastClr="000000"/>
                </a:solidFill>
                <a:latin typeface="Calibri"/>
                <a:ea typeface="宋体"/>
              </a:rPr>
              <a:t> </a:t>
            </a:r>
            <a:r>
              <a:rPr kumimoji="1" lang="en-US" altLang="zh-CN" kern="0" dirty="0">
                <a:solidFill>
                  <a:sysClr val="windowText" lastClr="000000"/>
                </a:solidFill>
                <a:latin typeface="Calibri"/>
                <a:ea typeface="宋体"/>
              </a:rPr>
              <a:t>utility</a:t>
            </a:r>
            <a:r>
              <a:rPr kumimoji="1" lang="zh-CN" altLang="en-US" kern="0" dirty="0">
                <a:solidFill>
                  <a:sysClr val="windowText" lastClr="000000"/>
                </a:solidFill>
                <a:latin typeface="Calibri"/>
                <a:ea typeface="宋体"/>
              </a:rPr>
              <a:t> </a:t>
            </a:r>
            <a:r>
              <a:rPr kumimoji="1" lang="en-US" altLang="zh-CN" kern="0" dirty="0">
                <a:solidFill>
                  <a:sysClr val="windowText" lastClr="000000"/>
                </a:solidFill>
                <a:latin typeface="Calibri"/>
                <a:ea typeface="宋体"/>
              </a:rPr>
              <a:t>well</a:t>
            </a:r>
            <a:r>
              <a:rPr kumimoji="1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 </a:t>
            </a:r>
          </a:p>
        </p:txBody>
      </p:sp>
      <p:sp>
        <p:nvSpPr>
          <p:cNvPr id="46" name="右箭头 35">
            <a:extLst>
              <a:ext uri="{FF2B5EF4-FFF2-40B4-BE49-F238E27FC236}">
                <a16:creationId xmlns:a16="http://schemas.microsoft.com/office/drawing/2014/main" id="{4458768C-8430-E145-AEC8-E49733CC3DA6}"/>
              </a:ext>
            </a:extLst>
          </p:cNvPr>
          <p:cNvSpPr/>
          <p:nvPr/>
        </p:nvSpPr>
        <p:spPr>
          <a:xfrm>
            <a:off x="4612574" y="2793088"/>
            <a:ext cx="533400" cy="484632"/>
          </a:xfrm>
          <a:prstGeom prst="rightArrow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090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 animBg="1"/>
      <p:bldP spid="4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中值.thmx</Template>
  <TotalTime>15107</TotalTime>
  <Words>1086</Words>
  <Application>Microsoft Macintosh PowerPoint</Application>
  <PresentationFormat>On-screen Show (4:3)</PresentationFormat>
  <Paragraphs>249</Paragraphs>
  <Slides>19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宋体</vt:lpstr>
      <vt:lpstr>Arial</vt:lpstr>
      <vt:lpstr>Calibri</vt:lpstr>
      <vt:lpstr>Cambria Math</vt:lpstr>
      <vt:lpstr>Comic Sans MS</vt:lpstr>
      <vt:lpstr>Courier New</vt:lpstr>
      <vt:lpstr>Mangal</vt:lpstr>
      <vt:lpstr>Wingdings</vt:lpstr>
      <vt:lpstr>Office Theme</vt:lpstr>
      <vt:lpstr>公式</vt:lpstr>
      <vt:lpstr>PowerPoint Presentation</vt:lpstr>
      <vt:lpstr>Trip Route Recommendation/Planning</vt:lpstr>
      <vt:lpstr>Realistic Considerations</vt:lpstr>
      <vt:lpstr>Scenarios: Route Planning with  Explicit Features</vt:lpstr>
      <vt:lpstr>Common Structures and Requirements</vt:lpstr>
      <vt:lpstr>Quantity vs. Variety</vt:lpstr>
      <vt:lpstr>Problem: Route Search with Personalized Diversity Requirements on POIs</vt:lpstr>
      <vt:lpstr>Challenges</vt:lpstr>
      <vt:lpstr>PowerPoint Presentation</vt:lpstr>
      <vt:lpstr>Submodular Aggregation Function Instances </vt:lpstr>
      <vt:lpstr>Framework Overview</vt:lpstr>
      <vt:lpstr>Indexing The POI Map</vt:lpstr>
      <vt:lpstr>Searching for Optimal Top-k Routes: PACER</vt:lpstr>
      <vt:lpstr>Additional Marginal Gain Upper Bound Pruning </vt:lpstr>
      <vt:lpstr>More Details of Gain Upper Bound Pruning </vt:lpstr>
      <vt:lpstr>Highlights of PACER </vt:lpstr>
      <vt:lpstr>PowerPoint Presentation</vt:lpstr>
      <vt:lpstr>Experiments: Efficiency</vt:lpstr>
      <vt:lpstr>PowerPoint Presentation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(Sex: M, Edu: Grad)</dc:title>
  <dc:creator/>
  <cp:lastModifiedBy>Hongwei Liang</cp:lastModifiedBy>
  <cp:revision>2325</cp:revision>
  <cp:lastPrinted>2018-04-20T04:31:39Z</cp:lastPrinted>
  <dcterms:created xsi:type="dcterms:W3CDTF">2006-08-16T00:00:00Z</dcterms:created>
  <dcterms:modified xsi:type="dcterms:W3CDTF">2018-07-13T21:42:44Z</dcterms:modified>
</cp:coreProperties>
</file>