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9" r:id="rId2"/>
    <p:sldId id="290" r:id="rId3"/>
    <p:sldId id="317" r:id="rId4"/>
    <p:sldId id="318" r:id="rId5"/>
    <p:sldId id="294" r:id="rId6"/>
    <p:sldId id="312" r:id="rId7"/>
    <p:sldId id="323" r:id="rId8"/>
    <p:sldId id="291" r:id="rId9"/>
    <p:sldId id="319" r:id="rId10"/>
    <p:sldId id="321" r:id="rId11"/>
    <p:sldId id="313" r:id="rId12"/>
    <p:sldId id="314" r:id="rId13"/>
    <p:sldId id="320" r:id="rId14"/>
    <p:sldId id="315" r:id="rId15"/>
    <p:sldId id="324" r:id="rId16"/>
    <p:sldId id="316" r:id="rId17"/>
    <p:sldId id="322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FF"/>
    <a:srgbClr val="274DBC"/>
    <a:srgbClr val="E1B4E6"/>
    <a:srgbClr val="964DFF"/>
    <a:srgbClr val="A91313"/>
    <a:srgbClr val="447F4B"/>
    <a:srgbClr val="3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73780" autoAdjust="0"/>
  </p:normalViewPr>
  <p:slideViewPr>
    <p:cSldViewPr>
      <p:cViewPr varScale="1">
        <p:scale>
          <a:sx n="70" d="100"/>
          <a:sy n="70" d="100"/>
        </p:scale>
        <p:origin x="2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 Under 35s Prefer DIY or Travel Agent?</a:t>
            </a:r>
          </a:p>
        </c:rich>
      </c:tx>
      <c:layout>
        <c:manualLayout>
          <c:xMode val="edge"/>
          <c:yMode val="edge"/>
          <c:x val="0.150668197725284"/>
          <c:y val="3.6458333333333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 Under 35s Prefer DIY or Travel Agent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4-4DC6-B3CD-E310A712E72E}"/>
              </c:ext>
            </c:extLst>
          </c:dPt>
          <c:dPt>
            <c:idx val="1"/>
            <c:bubble3D val="0"/>
            <c:explosion val="32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4-4DC6-B3CD-E310A712E72E}"/>
              </c:ext>
            </c:extLst>
          </c:dPt>
          <c:dLbls>
            <c:dLbl>
              <c:idx val="0"/>
              <c:layout>
                <c:manualLayout>
                  <c:x val="0.267090168416448"/>
                  <c:y val="-8.3421505905511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4-4DC6-B3CD-E310A712E72E}"/>
                </c:ext>
              </c:extLst>
            </c:dLbl>
            <c:dLbl>
              <c:idx val="1"/>
              <c:layout>
                <c:manualLayout>
                  <c:x val="-0.264862478127734"/>
                  <c:y val="3.063566272965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4-4DC6-B3CD-E310A712E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D.I.Y</c:v>
                </c:pt>
                <c:pt idx="1">
                  <c:v>Travel Agent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0.90500000000000003</c:v>
                </c:pt>
                <c:pt idx="1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C4-4DC6-B3CD-E310A712E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38134295713"/>
          <c:y val="0.84654199475065595"/>
          <c:w val="0.57607064741907299"/>
          <c:h val="0.13262467191600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6DD21-4DDF-5A44-8C18-007246AC06A2}" type="doc">
      <dgm:prSet loTypeId="urn:microsoft.com/office/officeart/2005/8/layout/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382809-5B82-A64F-A518-DEB7543550A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altLang="zh-CN" sz="2800" dirty="0"/>
            <a:t>Offline:</a:t>
          </a:r>
          <a:r>
            <a:rPr lang="zh-CN" altLang="en-US" sz="2800" dirty="0"/>
            <a:t> </a:t>
          </a:r>
          <a:r>
            <a:rPr lang="en-US" altLang="zh-CN" sz="2800" dirty="0"/>
            <a:t>Recommending</a:t>
          </a:r>
          <a:r>
            <a:rPr lang="zh-CN" altLang="en-US" sz="2800" dirty="0"/>
            <a:t> </a:t>
          </a:r>
          <a:r>
            <a:rPr lang="en-US" altLang="zh-CN" sz="2800" dirty="0"/>
            <a:t>POIs</a:t>
          </a:r>
          <a:r>
            <a:rPr lang="zh-CN" altLang="en-US" sz="2800" dirty="0"/>
            <a:t> </a:t>
          </a:r>
          <a:endParaRPr lang="en-US" sz="2800" dirty="0"/>
        </a:p>
      </dgm:t>
    </dgm:pt>
    <dgm:pt modelId="{C1F97214-690C-8643-8504-EE4C1FE46DD4}" type="parTrans" cxnId="{03A6591A-0DF5-DE41-B5DB-32153945B162}">
      <dgm:prSet/>
      <dgm:spPr/>
      <dgm:t>
        <a:bodyPr/>
        <a:lstStyle/>
        <a:p>
          <a:endParaRPr lang="en-US"/>
        </a:p>
      </dgm:t>
    </dgm:pt>
    <dgm:pt modelId="{AC1A013B-02A8-4E4A-951C-F7E757794038}" type="sibTrans" cxnId="{03A6591A-0DF5-DE41-B5DB-32153945B162}">
      <dgm:prSet/>
      <dgm:spPr/>
      <dgm:t>
        <a:bodyPr/>
        <a:lstStyle/>
        <a:p>
          <a:endParaRPr lang="en-US"/>
        </a:p>
      </dgm:t>
    </dgm:pt>
    <dgm:pt modelId="{D5597C47-2CC4-F14E-87A0-6185312501C0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altLang="zh-CN" dirty="0"/>
            <a:t>Personalized</a:t>
          </a:r>
          <a:r>
            <a:rPr lang="zh-CN" altLang="en-US" dirty="0"/>
            <a:t> </a:t>
          </a:r>
          <a:r>
            <a:rPr lang="en-US" altLang="zh-CN" dirty="0"/>
            <a:t>POI</a:t>
          </a:r>
          <a:r>
            <a:rPr lang="zh-CN" altLang="en-US" dirty="0"/>
            <a:t> </a:t>
          </a:r>
          <a:r>
            <a:rPr lang="en-US" altLang="zh-CN" dirty="0"/>
            <a:t>Rating</a:t>
          </a:r>
          <a:r>
            <a:rPr lang="zh-CN" altLang="en-US" dirty="0"/>
            <a:t> </a:t>
          </a:r>
          <a:r>
            <a:rPr lang="en-US" altLang="zh-CN" dirty="0"/>
            <a:t>Prediction</a:t>
          </a:r>
          <a:endParaRPr lang="en-US" dirty="0"/>
        </a:p>
      </dgm:t>
    </dgm:pt>
    <dgm:pt modelId="{2DD97413-EC9B-884A-A311-CF3B4BF25C5D}" type="parTrans" cxnId="{EDDC75E4-F1F5-B841-90EB-9529B97008B0}">
      <dgm:prSet/>
      <dgm:spPr/>
      <dgm:t>
        <a:bodyPr/>
        <a:lstStyle/>
        <a:p>
          <a:endParaRPr lang="en-US"/>
        </a:p>
      </dgm:t>
    </dgm:pt>
    <dgm:pt modelId="{C2889332-A022-D448-BD45-CECF312FD7A6}" type="sibTrans" cxnId="{EDDC75E4-F1F5-B841-90EB-9529B97008B0}">
      <dgm:prSet/>
      <dgm:spPr/>
      <dgm:t>
        <a:bodyPr/>
        <a:lstStyle/>
        <a:p>
          <a:endParaRPr lang="en-US"/>
        </a:p>
      </dgm:t>
    </dgm:pt>
    <dgm:pt modelId="{EDAC96BA-F6E6-CB43-913D-1844A804E110}">
      <dgm:prSet phldrT="[Text]"/>
      <dgm:spPr/>
      <dgm:t>
        <a:bodyPr/>
        <a:lstStyle/>
        <a:p>
          <a:r>
            <a:rPr lang="en-US" altLang="zh-CN" dirty="0"/>
            <a:t>Online:</a:t>
          </a:r>
          <a:r>
            <a:rPr lang="zh-CN" altLang="en-US" dirty="0"/>
            <a:t> </a:t>
          </a:r>
          <a:r>
            <a:rPr lang="en-US" altLang="zh-CN" dirty="0"/>
            <a:t>Recommending</a:t>
          </a:r>
          <a:r>
            <a:rPr lang="zh-CN" altLang="en-US" dirty="0"/>
            <a:t> </a:t>
          </a:r>
          <a:r>
            <a:rPr lang="en-US" altLang="zh-CN" dirty="0"/>
            <a:t>A</a:t>
          </a:r>
          <a:r>
            <a:rPr lang="zh-CN" altLang="en-US" dirty="0"/>
            <a:t> </a:t>
          </a:r>
          <a:r>
            <a:rPr lang="en-US" altLang="zh-CN" dirty="0"/>
            <a:t>Best</a:t>
          </a:r>
          <a:r>
            <a:rPr lang="zh-CN" altLang="en-US" dirty="0"/>
            <a:t> </a:t>
          </a:r>
          <a:r>
            <a:rPr lang="en-US" altLang="zh-CN" dirty="0"/>
            <a:t>Trip</a:t>
          </a:r>
          <a:endParaRPr lang="en-US" dirty="0"/>
        </a:p>
      </dgm:t>
    </dgm:pt>
    <dgm:pt modelId="{F705FB41-462D-6A49-8100-A8C46B307404}" type="parTrans" cxnId="{807B3071-6AD4-8F42-B2D5-44C89232B808}">
      <dgm:prSet/>
      <dgm:spPr/>
      <dgm:t>
        <a:bodyPr/>
        <a:lstStyle/>
        <a:p>
          <a:endParaRPr lang="en-US"/>
        </a:p>
      </dgm:t>
    </dgm:pt>
    <dgm:pt modelId="{94A950DF-850E-A64F-BD68-805D791C9759}" type="sibTrans" cxnId="{807B3071-6AD4-8F42-B2D5-44C89232B808}">
      <dgm:prSet/>
      <dgm:spPr/>
      <dgm:t>
        <a:bodyPr/>
        <a:lstStyle/>
        <a:p>
          <a:endParaRPr lang="en-US"/>
        </a:p>
      </dgm:t>
    </dgm:pt>
    <dgm:pt modelId="{960AC7B9-904D-254B-B953-EF51DA0F5AFC}">
      <dgm:prSet phldrT="[Text]"/>
      <dgm:spPr/>
      <dgm:t>
        <a:bodyPr/>
        <a:lstStyle/>
        <a:p>
          <a:r>
            <a:rPr lang="en-US" altLang="zh-CN" dirty="0"/>
            <a:t>Search</a:t>
          </a:r>
          <a:r>
            <a:rPr lang="zh-CN" altLang="en-US" dirty="0"/>
            <a:t> </a:t>
          </a:r>
          <a:r>
            <a:rPr lang="en-US" altLang="zh-CN" dirty="0"/>
            <a:t>for</a:t>
          </a:r>
          <a:r>
            <a:rPr lang="zh-CN" altLang="en-US" dirty="0"/>
            <a:t> </a:t>
          </a:r>
          <a:r>
            <a:rPr lang="en-US" altLang="zh-CN" dirty="0"/>
            <a:t>an</a:t>
          </a:r>
          <a:r>
            <a:rPr lang="zh-CN" altLang="en-US" dirty="0"/>
            <a:t> </a:t>
          </a:r>
          <a:r>
            <a:rPr lang="en-US" altLang="zh-CN" dirty="0"/>
            <a:t>optimal</a:t>
          </a:r>
          <a:r>
            <a:rPr lang="zh-CN" altLang="en-US" dirty="0"/>
            <a:t> </a:t>
          </a:r>
          <a:r>
            <a:rPr lang="en-US" altLang="zh-CN" dirty="0"/>
            <a:t>trip visiting</a:t>
          </a:r>
          <a:r>
            <a:rPr lang="zh-CN" altLang="en-US" dirty="0"/>
            <a:t> </a:t>
          </a:r>
          <a:r>
            <a:rPr lang="en-US" altLang="zh-CN" dirty="0"/>
            <a:t>a subset of preferred POIs while satisfying the constraints </a:t>
          </a:r>
          <a:endParaRPr lang="en-US" dirty="0"/>
        </a:p>
      </dgm:t>
    </dgm:pt>
    <dgm:pt modelId="{AEE79565-F946-5D4D-90C1-5626DAAC27B5}" type="parTrans" cxnId="{AF8EC3E6-02A7-F749-BFE6-69FBBC4FD3BB}">
      <dgm:prSet/>
      <dgm:spPr/>
      <dgm:t>
        <a:bodyPr/>
        <a:lstStyle/>
        <a:p>
          <a:endParaRPr lang="en-US"/>
        </a:p>
      </dgm:t>
    </dgm:pt>
    <dgm:pt modelId="{17D47960-DE96-AD4F-A7C4-423425CF7F46}" type="sibTrans" cxnId="{AF8EC3E6-02A7-F749-BFE6-69FBBC4FD3BB}">
      <dgm:prSet/>
      <dgm:spPr/>
      <dgm:t>
        <a:bodyPr/>
        <a:lstStyle/>
        <a:p>
          <a:endParaRPr lang="en-US"/>
        </a:p>
      </dgm:t>
    </dgm:pt>
    <dgm:pt modelId="{DC2E9744-DD1D-E94A-B3C5-C398673B9DAB}" type="pres">
      <dgm:prSet presAssocID="{7816DD21-4DDF-5A44-8C18-007246AC06A2}" presName="Name0" presStyleCnt="0">
        <dgm:presLayoutVars>
          <dgm:dir/>
          <dgm:animLvl val="lvl"/>
          <dgm:resizeHandles val="exact"/>
        </dgm:presLayoutVars>
      </dgm:prSet>
      <dgm:spPr/>
    </dgm:pt>
    <dgm:pt modelId="{CCB84AAB-D7C8-4C44-A50D-18C70040A803}" type="pres">
      <dgm:prSet presAssocID="{EDAC96BA-F6E6-CB43-913D-1844A804E110}" presName="boxAndChildren" presStyleCnt="0"/>
      <dgm:spPr/>
    </dgm:pt>
    <dgm:pt modelId="{9FAA9B83-0B44-5C4A-A44D-FB1D844961AF}" type="pres">
      <dgm:prSet presAssocID="{EDAC96BA-F6E6-CB43-913D-1844A804E110}" presName="parentTextBox" presStyleLbl="node1" presStyleIdx="0" presStyleCnt="2"/>
      <dgm:spPr/>
    </dgm:pt>
    <dgm:pt modelId="{5115559D-4157-A447-B772-414DEAD2F111}" type="pres">
      <dgm:prSet presAssocID="{EDAC96BA-F6E6-CB43-913D-1844A804E110}" presName="entireBox" presStyleLbl="node1" presStyleIdx="0" presStyleCnt="2"/>
      <dgm:spPr/>
    </dgm:pt>
    <dgm:pt modelId="{40B17C97-B7ED-A24E-A88C-BAD2BE7566AF}" type="pres">
      <dgm:prSet presAssocID="{EDAC96BA-F6E6-CB43-913D-1844A804E110}" presName="descendantBox" presStyleCnt="0"/>
      <dgm:spPr/>
    </dgm:pt>
    <dgm:pt modelId="{D2F94FBB-8218-E742-81ED-2C29008BD534}" type="pres">
      <dgm:prSet presAssocID="{960AC7B9-904D-254B-B953-EF51DA0F5AFC}" presName="childTextBox" presStyleLbl="fgAccFollowNode1" presStyleIdx="0" presStyleCnt="2" custScaleY="115031">
        <dgm:presLayoutVars>
          <dgm:bulletEnabled val="1"/>
        </dgm:presLayoutVars>
      </dgm:prSet>
      <dgm:spPr/>
    </dgm:pt>
    <dgm:pt modelId="{270535E0-76EF-474F-96F5-910ECDBE7108}" type="pres">
      <dgm:prSet presAssocID="{AC1A013B-02A8-4E4A-951C-F7E757794038}" presName="sp" presStyleCnt="0"/>
      <dgm:spPr/>
    </dgm:pt>
    <dgm:pt modelId="{43015F1C-A216-2542-A31E-F02DC9C2CF7A}" type="pres">
      <dgm:prSet presAssocID="{1A382809-5B82-A64F-A518-DEB7543550A9}" presName="arrowAndChildren" presStyleCnt="0"/>
      <dgm:spPr/>
    </dgm:pt>
    <dgm:pt modelId="{9F0BDD4D-57DD-1944-B76E-43ED9F3DF903}" type="pres">
      <dgm:prSet presAssocID="{1A382809-5B82-A64F-A518-DEB7543550A9}" presName="parentTextArrow" presStyleLbl="node1" presStyleIdx="0" presStyleCnt="2"/>
      <dgm:spPr/>
    </dgm:pt>
    <dgm:pt modelId="{01D09F9F-DDF2-1241-B528-6CCAE1BC0B64}" type="pres">
      <dgm:prSet presAssocID="{1A382809-5B82-A64F-A518-DEB7543550A9}" presName="arrow" presStyleLbl="node1" presStyleIdx="1" presStyleCnt="2"/>
      <dgm:spPr/>
    </dgm:pt>
    <dgm:pt modelId="{F3B122AF-1074-C347-8737-B8401D587128}" type="pres">
      <dgm:prSet presAssocID="{1A382809-5B82-A64F-A518-DEB7543550A9}" presName="descendantArrow" presStyleCnt="0"/>
      <dgm:spPr/>
    </dgm:pt>
    <dgm:pt modelId="{BEFDF6CB-E9F7-F843-A2AE-32E4423BE025}" type="pres">
      <dgm:prSet presAssocID="{D5597C47-2CC4-F14E-87A0-6185312501C0}" presName="childTextArrow" presStyleLbl="fgAccFollowNode1" presStyleIdx="1" presStyleCnt="2" custScaleY="97169">
        <dgm:presLayoutVars>
          <dgm:bulletEnabled val="1"/>
        </dgm:presLayoutVars>
      </dgm:prSet>
      <dgm:spPr/>
    </dgm:pt>
  </dgm:ptLst>
  <dgm:cxnLst>
    <dgm:cxn modelId="{52636913-D0C7-7B4D-A1BE-287226D7A28D}" type="presOf" srcId="{EDAC96BA-F6E6-CB43-913D-1844A804E110}" destId="{9FAA9B83-0B44-5C4A-A44D-FB1D844961AF}" srcOrd="0" destOrd="0" presId="urn:microsoft.com/office/officeart/2005/8/layout/process4"/>
    <dgm:cxn modelId="{03A6591A-0DF5-DE41-B5DB-32153945B162}" srcId="{7816DD21-4DDF-5A44-8C18-007246AC06A2}" destId="{1A382809-5B82-A64F-A518-DEB7543550A9}" srcOrd="0" destOrd="0" parTransId="{C1F97214-690C-8643-8504-EE4C1FE46DD4}" sibTransId="{AC1A013B-02A8-4E4A-951C-F7E757794038}"/>
    <dgm:cxn modelId="{2589AA55-E969-534C-BB00-F2B4C97A1B1A}" type="presOf" srcId="{960AC7B9-904D-254B-B953-EF51DA0F5AFC}" destId="{D2F94FBB-8218-E742-81ED-2C29008BD534}" srcOrd="0" destOrd="0" presId="urn:microsoft.com/office/officeart/2005/8/layout/process4"/>
    <dgm:cxn modelId="{807B3071-6AD4-8F42-B2D5-44C89232B808}" srcId="{7816DD21-4DDF-5A44-8C18-007246AC06A2}" destId="{EDAC96BA-F6E6-CB43-913D-1844A804E110}" srcOrd="1" destOrd="0" parTransId="{F705FB41-462D-6A49-8100-A8C46B307404}" sibTransId="{94A950DF-850E-A64F-BD68-805D791C9759}"/>
    <dgm:cxn modelId="{EF569C8A-BBBE-EB4A-BAFF-C7909C952FEE}" type="presOf" srcId="{D5597C47-2CC4-F14E-87A0-6185312501C0}" destId="{BEFDF6CB-E9F7-F843-A2AE-32E4423BE025}" srcOrd="0" destOrd="0" presId="urn:microsoft.com/office/officeart/2005/8/layout/process4"/>
    <dgm:cxn modelId="{F0033E9D-A8FD-1143-8550-1E2AD1E91970}" type="presOf" srcId="{1A382809-5B82-A64F-A518-DEB7543550A9}" destId="{01D09F9F-DDF2-1241-B528-6CCAE1BC0B64}" srcOrd="1" destOrd="0" presId="urn:microsoft.com/office/officeart/2005/8/layout/process4"/>
    <dgm:cxn modelId="{C36D7EAA-374B-5E4F-8011-E5A559A81283}" type="presOf" srcId="{7816DD21-4DDF-5A44-8C18-007246AC06A2}" destId="{DC2E9744-DD1D-E94A-B3C5-C398673B9DAB}" srcOrd="0" destOrd="0" presId="urn:microsoft.com/office/officeart/2005/8/layout/process4"/>
    <dgm:cxn modelId="{4F9A69AE-CB72-D340-A7DE-736BEE433AFB}" type="presOf" srcId="{EDAC96BA-F6E6-CB43-913D-1844A804E110}" destId="{5115559D-4157-A447-B772-414DEAD2F111}" srcOrd="1" destOrd="0" presId="urn:microsoft.com/office/officeart/2005/8/layout/process4"/>
    <dgm:cxn modelId="{397438C6-3EAD-6D4F-814F-F1D005A4000C}" type="presOf" srcId="{1A382809-5B82-A64F-A518-DEB7543550A9}" destId="{9F0BDD4D-57DD-1944-B76E-43ED9F3DF903}" srcOrd="0" destOrd="0" presId="urn:microsoft.com/office/officeart/2005/8/layout/process4"/>
    <dgm:cxn modelId="{EDDC75E4-F1F5-B841-90EB-9529B97008B0}" srcId="{1A382809-5B82-A64F-A518-DEB7543550A9}" destId="{D5597C47-2CC4-F14E-87A0-6185312501C0}" srcOrd="0" destOrd="0" parTransId="{2DD97413-EC9B-884A-A311-CF3B4BF25C5D}" sibTransId="{C2889332-A022-D448-BD45-CECF312FD7A6}"/>
    <dgm:cxn modelId="{AF8EC3E6-02A7-F749-BFE6-69FBBC4FD3BB}" srcId="{EDAC96BA-F6E6-CB43-913D-1844A804E110}" destId="{960AC7B9-904D-254B-B953-EF51DA0F5AFC}" srcOrd="0" destOrd="0" parTransId="{AEE79565-F946-5D4D-90C1-5626DAAC27B5}" sibTransId="{17D47960-DE96-AD4F-A7C4-423425CF7F46}"/>
    <dgm:cxn modelId="{16D09F5B-57CF-C54E-AC42-E3D768148C4A}" type="presParOf" srcId="{DC2E9744-DD1D-E94A-B3C5-C398673B9DAB}" destId="{CCB84AAB-D7C8-4C44-A50D-18C70040A803}" srcOrd="0" destOrd="0" presId="urn:microsoft.com/office/officeart/2005/8/layout/process4"/>
    <dgm:cxn modelId="{978C1D87-4240-494B-B24B-4210CD9B17B7}" type="presParOf" srcId="{CCB84AAB-D7C8-4C44-A50D-18C70040A803}" destId="{9FAA9B83-0B44-5C4A-A44D-FB1D844961AF}" srcOrd="0" destOrd="0" presId="urn:microsoft.com/office/officeart/2005/8/layout/process4"/>
    <dgm:cxn modelId="{B6B67465-C44C-7340-8B2B-CFC9F3599B44}" type="presParOf" srcId="{CCB84AAB-D7C8-4C44-A50D-18C70040A803}" destId="{5115559D-4157-A447-B772-414DEAD2F111}" srcOrd="1" destOrd="0" presId="urn:microsoft.com/office/officeart/2005/8/layout/process4"/>
    <dgm:cxn modelId="{548CBF49-F847-D941-AA61-2525E68F0D1B}" type="presParOf" srcId="{CCB84AAB-D7C8-4C44-A50D-18C70040A803}" destId="{40B17C97-B7ED-A24E-A88C-BAD2BE7566AF}" srcOrd="2" destOrd="0" presId="urn:microsoft.com/office/officeart/2005/8/layout/process4"/>
    <dgm:cxn modelId="{80592634-5D80-6D40-BAB1-78DFB5135F47}" type="presParOf" srcId="{40B17C97-B7ED-A24E-A88C-BAD2BE7566AF}" destId="{D2F94FBB-8218-E742-81ED-2C29008BD534}" srcOrd="0" destOrd="0" presId="urn:microsoft.com/office/officeart/2005/8/layout/process4"/>
    <dgm:cxn modelId="{D12789C6-2A14-D848-8945-2E7A72F3E53E}" type="presParOf" srcId="{DC2E9744-DD1D-E94A-B3C5-C398673B9DAB}" destId="{270535E0-76EF-474F-96F5-910ECDBE7108}" srcOrd="1" destOrd="0" presId="urn:microsoft.com/office/officeart/2005/8/layout/process4"/>
    <dgm:cxn modelId="{62C20ACF-4823-6A42-BA71-9F0F9937959B}" type="presParOf" srcId="{DC2E9744-DD1D-E94A-B3C5-C398673B9DAB}" destId="{43015F1C-A216-2542-A31E-F02DC9C2CF7A}" srcOrd="2" destOrd="0" presId="urn:microsoft.com/office/officeart/2005/8/layout/process4"/>
    <dgm:cxn modelId="{C0F54F07-32DC-2E45-967A-C63D3229E498}" type="presParOf" srcId="{43015F1C-A216-2542-A31E-F02DC9C2CF7A}" destId="{9F0BDD4D-57DD-1944-B76E-43ED9F3DF903}" srcOrd="0" destOrd="0" presId="urn:microsoft.com/office/officeart/2005/8/layout/process4"/>
    <dgm:cxn modelId="{0EBB38B2-73E9-B749-80E0-322238BBFBE6}" type="presParOf" srcId="{43015F1C-A216-2542-A31E-F02DC9C2CF7A}" destId="{01D09F9F-DDF2-1241-B528-6CCAE1BC0B64}" srcOrd="1" destOrd="0" presId="urn:microsoft.com/office/officeart/2005/8/layout/process4"/>
    <dgm:cxn modelId="{80F0BBE5-7D7C-AB4D-B545-FEB09D06C0D7}" type="presParOf" srcId="{43015F1C-A216-2542-A31E-F02DC9C2CF7A}" destId="{F3B122AF-1074-C347-8737-B8401D587128}" srcOrd="2" destOrd="0" presId="urn:microsoft.com/office/officeart/2005/8/layout/process4"/>
    <dgm:cxn modelId="{9DC136C1-2B8D-9E48-9668-1859E1FA36D2}" type="presParOf" srcId="{F3B122AF-1074-C347-8737-B8401D587128}" destId="{BEFDF6CB-E9F7-F843-A2AE-32E4423BE0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559D-4157-A447-B772-414DEAD2F111}">
      <dsp:nvSpPr>
        <dsp:cNvPr id="0" name=""/>
        <dsp:cNvSpPr/>
      </dsp:nvSpPr>
      <dsp:spPr>
        <a:xfrm>
          <a:off x="0" y="2301695"/>
          <a:ext cx="6096000" cy="1511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Online:</a:t>
          </a:r>
          <a:r>
            <a:rPr lang="zh-CN" altLang="en-US" sz="2800" kern="1200" dirty="0"/>
            <a:t> </a:t>
          </a:r>
          <a:r>
            <a:rPr lang="en-US" altLang="zh-CN" sz="2800" kern="1200" dirty="0"/>
            <a:t>Recommending</a:t>
          </a:r>
          <a:r>
            <a:rPr lang="zh-CN" altLang="en-US" sz="2800" kern="1200" dirty="0"/>
            <a:t> </a:t>
          </a:r>
          <a:r>
            <a:rPr lang="en-US" altLang="zh-CN" sz="2800" kern="1200" dirty="0"/>
            <a:t>A</a:t>
          </a:r>
          <a:r>
            <a:rPr lang="zh-CN" altLang="en-US" sz="2800" kern="1200" dirty="0"/>
            <a:t> </a:t>
          </a:r>
          <a:r>
            <a:rPr lang="en-US" altLang="zh-CN" sz="2800" kern="1200" dirty="0"/>
            <a:t>Best</a:t>
          </a:r>
          <a:r>
            <a:rPr lang="zh-CN" altLang="en-US" sz="2800" kern="1200" dirty="0"/>
            <a:t> </a:t>
          </a:r>
          <a:r>
            <a:rPr lang="en-US" altLang="zh-CN" sz="2800" kern="1200" dirty="0"/>
            <a:t>Trip</a:t>
          </a:r>
          <a:endParaRPr lang="en-US" sz="2800" kern="1200" dirty="0"/>
        </a:p>
      </dsp:txBody>
      <dsp:txXfrm>
        <a:off x="0" y="2301695"/>
        <a:ext cx="6096000" cy="816036"/>
      </dsp:txXfrm>
    </dsp:sp>
    <dsp:sp modelId="{D2F94FBB-8218-E742-81ED-2C29008BD534}">
      <dsp:nvSpPr>
        <dsp:cNvPr id="0" name=""/>
        <dsp:cNvSpPr/>
      </dsp:nvSpPr>
      <dsp:spPr>
        <a:xfrm>
          <a:off x="0" y="3035264"/>
          <a:ext cx="6096000" cy="7996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Search</a:t>
          </a:r>
          <a:r>
            <a:rPr lang="zh-CN" altLang="en-US" sz="2400" kern="1200" dirty="0"/>
            <a:t> </a:t>
          </a:r>
          <a:r>
            <a:rPr lang="en-US" altLang="zh-CN" sz="2400" kern="1200" dirty="0"/>
            <a:t>for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an</a:t>
          </a:r>
          <a:r>
            <a:rPr lang="zh-CN" altLang="en-US" sz="2400" kern="1200" dirty="0"/>
            <a:t> </a:t>
          </a:r>
          <a:r>
            <a:rPr lang="en-US" altLang="zh-CN" sz="2400" kern="1200" dirty="0"/>
            <a:t>optimal</a:t>
          </a:r>
          <a:r>
            <a:rPr lang="zh-CN" altLang="en-US" sz="2400" kern="1200" dirty="0"/>
            <a:t> </a:t>
          </a:r>
          <a:r>
            <a:rPr lang="en-US" altLang="zh-CN" sz="2400" kern="1200" dirty="0"/>
            <a:t>trip visiting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 subset of preferred POIs while satisfying the constraints </a:t>
          </a:r>
          <a:endParaRPr lang="en-US" sz="2400" kern="1200" dirty="0"/>
        </a:p>
      </dsp:txBody>
      <dsp:txXfrm>
        <a:off x="0" y="3035264"/>
        <a:ext cx="6096000" cy="799629"/>
      </dsp:txXfrm>
    </dsp:sp>
    <dsp:sp modelId="{01D09F9F-DDF2-1241-B528-6CCAE1BC0B64}">
      <dsp:nvSpPr>
        <dsp:cNvPr id="0" name=""/>
        <dsp:cNvSpPr/>
      </dsp:nvSpPr>
      <dsp:spPr>
        <a:xfrm rot="10800000">
          <a:off x="0" y="168"/>
          <a:ext cx="6096000" cy="2324194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Offline:</a:t>
          </a:r>
          <a:r>
            <a:rPr lang="zh-CN" altLang="en-US" sz="2800" kern="1200" dirty="0"/>
            <a:t> </a:t>
          </a:r>
          <a:r>
            <a:rPr lang="en-US" altLang="zh-CN" sz="2800" kern="1200" dirty="0"/>
            <a:t>Recommending</a:t>
          </a:r>
          <a:r>
            <a:rPr lang="zh-CN" altLang="en-US" sz="2800" kern="1200" dirty="0"/>
            <a:t> </a:t>
          </a:r>
          <a:r>
            <a:rPr lang="en-US" altLang="zh-CN" sz="2800" kern="1200" dirty="0"/>
            <a:t>POIs</a:t>
          </a:r>
          <a:r>
            <a:rPr lang="zh-CN" altLang="en-US" sz="2800" kern="1200" dirty="0"/>
            <a:t> </a:t>
          </a:r>
          <a:endParaRPr lang="en-US" sz="2800" kern="1200" dirty="0"/>
        </a:p>
      </dsp:txBody>
      <dsp:txXfrm rot="-10800000">
        <a:off x="0" y="168"/>
        <a:ext cx="6096000" cy="815792"/>
      </dsp:txXfrm>
    </dsp:sp>
    <dsp:sp modelId="{BEFDF6CB-E9F7-F843-A2AE-32E4423BE025}">
      <dsp:nvSpPr>
        <dsp:cNvPr id="0" name=""/>
        <dsp:cNvSpPr/>
      </dsp:nvSpPr>
      <dsp:spPr>
        <a:xfrm>
          <a:off x="0" y="825797"/>
          <a:ext cx="6096000" cy="67526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Personalized</a:t>
          </a:r>
          <a:r>
            <a:rPr lang="zh-CN" altLang="en-US" sz="2400" kern="1200" dirty="0"/>
            <a:t> </a:t>
          </a:r>
          <a:r>
            <a:rPr lang="en-US" altLang="zh-CN" sz="2400" kern="1200" dirty="0"/>
            <a:t>POI</a:t>
          </a:r>
          <a:r>
            <a:rPr lang="zh-CN" altLang="en-US" sz="2400" kern="1200" dirty="0"/>
            <a:t> </a:t>
          </a:r>
          <a:r>
            <a:rPr lang="en-US" altLang="zh-CN" sz="2400" kern="1200" dirty="0"/>
            <a:t>Rating</a:t>
          </a:r>
          <a:r>
            <a:rPr lang="zh-CN" altLang="en-US" sz="2400" kern="1200" dirty="0"/>
            <a:t> </a:t>
          </a:r>
          <a:r>
            <a:rPr lang="en-US" altLang="zh-CN" sz="2400" kern="1200" dirty="0"/>
            <a:t>Prediction</a:t>
          </a:r>
          <a:endParaRPr lang="en-US" sz="2400" kern="1200" dirty="0"/>
        </a:p>
      </dsp:txBody>
      <dsp:txXfrm>
        <a:off x="0" y="825797"/>
        <a:ext cx="6096000" cy="67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929E-23AE-D148-9D35-562CA31FBAFC}" type="datetimeFigureOut">
              <a:rPr kumimoji="1" lang="zh-CN" altLang="en-US" smtClean="0"/>
              <a:t>2018/7/11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81CB-E1E8-E245-83CF-366BA4C7C4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81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56797-FEC8-4BA1-A447-384E6E03212D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6DEF-CF05-4054-8915-A7C8EB62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5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4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necessarily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">
            <a:extLst>
              <a:ext uri="{FF2B5EF4-FFF2-40B4-BE49-F238E27FC236}">
                <a16:creationId xmlns:a16="http://schemas.microsoft.com/office/drawing/2014/main" id="{2E4E5276-9561-7E4A-BA71-A68F2BC51864}"/>
              </a:ext>
            </a:extLst>
          </p:cNvPr>
          <p:cNvSpPr/>
          <p:nvPr userDrawn="1"/>
        </p:nvSpPr>
        <p:spPr>
          <a:xfrm>
            <a:off x="-13955" y="6550025"/>
            <a:ext cx="9157955" cy="3810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A6186A-13F2-C34E-919A-1B2CF18A98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000" y="6565900"/>
            <a:ext cx="5562600" cy="36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>
              <a:lumMod val="50000"/>
            </a:schemeClr>
          </a:solidFill>
          <a:latin typeface="Comic Sans MS" panose="030F0702030302020204" pitchFamily="66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q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5" Type="http://schemas.openxmlformats.org/officeDocument/2006/relationships/image" Target="../media/image26.png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4.emf"/><Relationship Id="rId4" Type="http://schemas.openxmlformats.org/officeDocument/2006/relationships/image" Target="../media/image15.png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jp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图片 23" descr="sfu logo narrow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"/>
            <a:ext cx="1973598" cy="98869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1219200"/>
            <a:ext cx="830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800" dirty="0"/>
              <a:t>Trip</a:t>
            </a:r>
            <a:r>
              <a:rPr lang="zh-CN" altLang="en-US" sz="2800" dirty="0"/>
              <a:t> </a:t>
            </a:r>
            <a:r>
              <a:rPr lang="en-US" altLang="zh-CN" sz="2800" dirty="0"/>
              <a:t>Recommendation</a:t>
            </a:r>
            <a:r>
              <a:rPr lang="zh-CN" altLang="en-US" sz="2800" dirty="0"/>
              <a:t> </a:t>
            </a:r>
            <a:r>
              <a:rPr lang="en-US" altLang="zh-CN" sz="2800" dirty="0"/>
              <a:t>Meets</a:t>
            </a:r>
            <a:r>
              <a:rPr lang="zh-CN" altLang="en-US" sz="2800" dirty="0"/>
              <a:t> </a:t>
            </a:r>
            <a:r>
              <a:rPr lang="en-US" altLang="zh-CN" sz="2800" dirty="0"/>
              <a:t>Real-World</a:t>
            </a:r>
            <a:r>
              <a:rPr lang="zh-CN" altLang="en-US" sz="2800" dirty="0"/>
              <a:t> </a:t>
            </a:r>
            <a:r>
              <a:rPr lang="en-US" altLang="zh-CN" sz="2800" dirty="0"/>
              <a:t>Constraints:</a:t>
            </a:r>
            <a:r>
              <a:rPr lang="zh-CN" altLang="en-US" sz="2800" dirty="0"/>
              <a:t> </a:t>
            </a:r>
            <a:r>
              <a:rPr lang="en-US" altLang="zh-CN" sz="2800" dirty="0"/>
              <a:t>POI</a:t>
            </a:r>
            <a:r>
              <a:rPr lang="zh-CN" altLang="en-US" sz="2800" dirty="0"/>
              <a:t> </a:t>
            </a:r>
            <a:r>
              <a:rPr lang="en-US" altLang="zh-CN" sz="2800" dirty="0"/>
              <a:t>Availability,</a:t>
            </a:r>
            <a:r>
              <a:rPr lang="zh-CN" altLang="en-US" sz="2800" dirty="0"/>
              <a:t> </a:t>
            </a:r>
            <a:r>
              <a:rPr lang="en-US" altLang="zh-CN" sz="2800" dirty="0"/>
              <a:t>Diversity,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Traveling</a:t>
            </a:r>
            <a:r>
              <a:rPr lang="zh-CN" altLang="en-US" sz="2800" dirty="0"/>
              <a:t> </a:t>
            </a:r>
            <a:r>
              <a:rPr lang="en-US" altLang="zh-CN" sz="2800" dirty="0"/>
              <a:t>Time</a:t>
            </a:r>
            <a:r>
              <a:rPr lang="zh-CN" altLang="en-US" sz="2800" dirty="0"/>
              <a:t> </a:t>
            </a:r>
            <a:r>
              <a:rPr lang="en-US" altLang="zh-CN" sz="2800" dirty="0"/>
              <a:t>Uncertainty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35052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Chenyi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Zhang</a:t>
            </a:r>
            <a:r>
              <a:rPr lang="zh-CN" altLang="en-US" dirty="0">
                <a:solidFill>
                  <a:sysClr val="windowText" lastClr="000000"/>
                </a:solidFill>
              </a:rPr>
              <a:t>*</a:t>
            </a:r>
            <a:r>
              <a:rPr lang="en-US" altLang="zh-CN" b="1" dirty="0">
                <a:solidFill>
                  <a:sysClr val="windowText" lastClr="000000"/>
                </a:solidFill>
              </a:rPr>
              <a:t>,</a:t>
            </a:r>
            <a:r>
              <a:rPr lang="zh-CN" altLang="en-US" b="1" dirty="0">
                <a:solidFill>
                  <a:sysClr val="windowText" lastClr="000000"/>
                </a:solidFill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Hongwei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Liang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2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Wang</a:t>
            </a:r>
            <a:r>
              <a:rPr kumimoji="0" lang="en-US" sz="22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 Fraser University, Canada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2850072"/>
            <a:ext cx="7848600" cy="45719"/>
          </a:xfrm>
          <a:prstGeom prst="rect">
            <a:avLst/>
          </a:prstGeom>
          <a:solidFill>
            <a:srgbClr val="A91313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7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BCAEF-DC3D-1048-93EB-57139BC64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534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Modeling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Category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			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Check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Diversity</a:t>
                </a:r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trip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recommended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cover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types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BCAEF-DC3D-1048-93EB-57139BC64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534400" cy="5410200"/>
              </a:xfrm>
              <a:blipFill>
                <a:blip r:embed="rId2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D2FCCFC-CA2D-9247-9C3C-289423E8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45105"/>
            <a:ext cx="2628900" cy="1588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9114E-FEB2-9245-BE0F-23D34677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POI</a:t>
            </a:r>
            <a:r>
              <a:rPr lang="zh-CN" altLang="en-US" dirty="0"/>
              <a:t> </a:t>
            </a:r>
            <a:r>
              <a:rPr lang="en-US" altLang="zh-CN" dirty="0"/>
              <a:t>Diversity</a:t>
            </a:r>
            <a:r>
              <a:rPr lang="zh-CN" altLang="en-US" dirty="0"/>
              <a:t> </a:t>
            </a:r>
            <a:r>
              <a:rPr lang="en-US" altLang="zh-CN" dirty="0"/>
              <a:t>Constraint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E5AFC-0EE5-EA4F-8767-B020C03D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93A3C8-9DF9-724A-8612-15FF87D1ACCB}"/>
              </a:ext>
            </a:extLst>
          </p:cNvPr>
          <p:cNvSpPr/>
          <p:nvPr/>
        </p:nvSpPr>
        <p:spPr>
          <a:xfrm>
            <a:off x="609600" y="2104457"/>
            <a:ext cx="1371600" cy="1249353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Explicit</a:t>
            </a:r>
            <a:r>
              <a:rPr lang="zh-CN" altLang="en-US" sz="2000" dirty="0"/>
              <a:t> </a:t>
            </a:r>
            <a:r>
              <a:rPr lang="en-US" altLang="zh-CN" sz="2000" dirty="0"/>
              <a:t>categories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tags</a:t>
            </a:r>
            <a:endParaRPr lang="en-US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18EEA1-5994-D74B-B515-7692D8F6A7ED}"/>
              </a:ext>
            </a:extLst>
          </p:cNvPr>
          <p:cNvCxnSpPr>
            <a:cxnSpLocks/>
          </p:cNvCxnSpPr>
          <p:nvPr/>
        </p:nvCxnSpPr>
        <p:spPr>
          <a:xfrm flipV="1">
            <a:off x="1981200" y="2287011"/>
            <a:ext cx="121920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EABA43-138E-A544-B2B5-E601AD245228}"/>
              </a:ext>
            </a:extLst>
          </p:cNvPr>
          <p:cNvCxnSpPr>
            <a:cxnSpLocks/>
          </p:cNvCxnSpPr>
          <p:nvPr/>
        </p:nvCxnSpPr>
        <p:spPr>
          <a:xfrm>
            <a:off x="1981200" y="2668011"/>
            <a:ext cx="12192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F5FAE-359D-3D48-8D52-083499384882}"/>
              </a:ext>
            </a:extLst>
          </p:cNvPr>
          <p:cNvSpPr/>
          <p:nvPr/>
        </p:nvSpPr>
        <p:spPr>
          <a:xfrm>
            <a:off x="1976988" y="20110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54B88-B143-F84C-AD4B-5B7B5AC070D7}"/>
              </a:ext>
            </a:extLst>
          </p:cNvPr>
          <p:cNvSpPr/>
          <p:nvPr/>
        </p:nvSpPr>
        <p:spPr>
          <a:xfrm>
            <a:off x="1976988" y="292732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unavailable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F6F824-5252-8F47-A97E-15C2A185FBB9}"/>
              </a:ext>
            </a:extLst>
          </p:cNvPr>
          <p:cNvSpPr/>
          <p:nvPr/>
        </p:nvSpPr>
        <p:spPr>
          <a:xfrm>
            <a:off x="3599596" y="1829810"/>
            <a:ext cx="4249004" cy="602167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use the most popular one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F15067-34AC-A946-BAD4-09FE0AB0AED0}"/>
              </a:ext>
            </a:extLst>
          </p:cNvPr>
          <p:cNvSpPr/>
          <p:nvPr/>
        </p:nvSpPr>
        <p:spPr>
          <a:xfrm>
            <a:off x="3599596" y="2599242"/>
            <a:ext cx="4249004" cy="97859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infer from the description of POI or </a:t>
            </a:r>
          </a:p>
          <a:p>
            <a:pPr algn="ctr"/>
            <a:r>
              <a:rPr lang="en-US" altLang="zh-CN" sz="2000" dirty="0"/>
              <a:t>     reviews by Latent Dirichlet Allocation (LDA) </a:t>
            </a:r>
          </a:p>
        </p:txBody>
      </p:sp>
    </p:spTree>
    <p:extLst>
      <p:ext uri="{BB962C8B-B14F-4D97-AF65-F5344CB8AC3E}">
        <p14:creationId xmlns:p14="http://schemas.microsoft.com/office/powerpoint/2010/main" val="301412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490A-8862-8645-BE84-557EFF7A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E8D5E-40FE-B44D-8F48-AD5945B9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Constraints (Fixed Traveling Time Model)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3A855C-CFCE-7E4E-B640-B9F044D3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4830763"/>
          </a:xfrm>
        </p:spPr>
        <p:txBody>
          <a:bodyPr/>
          <a:lstStyle/>
          <a:p>
            <a:r>
              <a:rPr lang="en-US" dirty="0"/>
              <a:t>Time Budget and POI Availability Constraints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68E2-FCD2-5042-AF2A-786A8A96CB00}"/>
              </a:ext>
            </a:extLst>
          </p:cNvPr>
          <p:cNvGrpSpPr/>
          <p:nvPr/>
        </p:nvGrpSpPr>
        <p:grpSpPr>
          <a:xfrm>
            <a:off x="2438400" y="2438400"/>
            <a:ext cx="553141" cy="579860"/>
            <a:chOff x="2494858" y="2466945"/>
            <a:chExt cx="553141" cy="579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6E9923-86DF-7044-867A-4A258FF17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58" y="2493664"/>
              <a:ext cx="553141" cy="5531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833B45-240C-174F-B605-CD11DD7C49E3}"/>
                </a:ext>
              </a:extLst>
            </p:cNvPr>
            <p:cNvSpPr txBox="1"/>
            <p:nvPr/>
          </p:nvSpPr>
          <p:spPr>
            <a:xfrm>
              <a:off x="2641247" y="2466945"/>
              <a:ext cx="24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i</a:t>
              </a:r>
              <a:endParaRPr lang="en-US" sz="28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0ADE41-56E4-6147-A36B-95B783DCE02F}"/>
              </a:ext>
            </a:extLst>
          </p:cNvPr>
          <p:cNvCxnSpPr/>
          <p:nvPr/>
        </p:nvCxnSpPr>
        <p:spPr>
          <a:xfrm>
            <a:off x="762000" y="3143548"/>
            <a:ext cx="208098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486BBEE-0989-EE43-9708-3285F98965B3}"/>
              </a:ext>
            </a:extLst>
          </p:cNvPr>
          <p:cNvSpPr/>
          <p:nvPr/>
        </p:nvSpPr>
        <p:spPr>
          <a:xfrm>
            <a:off x="1371600" y="3067347"/>
            <a:ext cx="152400" cy="152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BB6DDB-7BBC-214A-A5BD-1506A915F14D}"/>
              </a:ext>
            </a:extLst>
          </p:cNvPr>
          <p:cNvSpPr/>
          <p:nvPr/>
        </p:nvSpPr>
        <p:spPr>
          <a:xfrm>
            <a:off x="2638770" y="3067347"/>
            <a:ext cx="152400" cy="152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867E2-8664-3C46-BFA8-3A4400CE7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0" y="2938760"/>
            <a:ext cx="682625" cy="409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CFD452-A752-7147-A72B-EB9585333645}"/>
              </a:ext>
            </a:extLst>
          </p:cNvPr>
          <p:cNvCxnSpPr/>
          <p:nvPr/>
        </p:nvCxnSpPr>
        <p:spPr>
          <a:xfrm>
            <a:off x="2895600" y="3143547"/>
            <a:ext cx="2080988" cy="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38846A9-F6CE-BF44-93DB-CA956D3664D1}"/>
              </a:ext>
            </a:extLst>
          </p:cNvPr>
          <p:cNvSpPr/>
          <p:nvPr/>
        </p:nvSpPr>
        <p:spPr>
          <a:xfrm>
            <a:off x="4892076" y="3067347"/>
            <a:ext cx="152400" cy="152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9A4EF-D495-DD4E-A765-32836898A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7" y="2916257"/>
            <a:ext cx="682625" cy="409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F94FC-25B1-DF44-8B29-46AD038CA434}"/>
              </a:ext>
            </a:extLst>
          </p:cNvPr>
          <p:cNvSpPr txBox="1"/>
          <p:nvPr/>
        </p:nvSpPr>
        <p:spPr>
          <a:xfrm>
            <a:off x="76200" y="2607914"/>
            <a:ext cx="110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(x)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CDDA2-CB6A-EB48-B99D-EB9A2F28769E}"/>
              </a:ext>
            </a:extLst>
          </p:cNvPr>
          <p:cNvSpPr txBox="1"/>
          <p:nvPr/>
        </p:nvSpPr>
        <p:spPr>
          <a:xfrm>
            <a:off x="7315200" y="2510135"/>
            <a:ext cx="1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(y)</a:t>
            </a:r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F198DF2-B617-314C-9D9F-6FEF6A615981}"/>
              </a:ext>
            </a:extLst>
          </p:cNvPr>
          <p:cNvSpPr/>
          <p:nvPr/>
        </p:nvSpPr>
        <p:spPr>
          <a:xfrm rot="16200000">
            <a:off x="3750045" y="2607045"/>
            <a:ext cx="196110" cy="1600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内容占位符 6">
            <a:extLst>
              <a:ext uri="{FF2B5EF4-FFF2-40B4-BE49-F238E27FC236}">
                <a16:creationId xmlns:a16="http://schemas.microsoft.com/office/drawing/2014/main" id="{E4A27D6D-A8D0-D041-9892-AF5965D9B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03626"/>
              </p:ext>
            </p:extLst>
          </p:nvPr>
        </p:nvGraphicFramePr>
        <p:xfrm>
          <a:off x="3762375" y="3500735"/>
          <a:ext cx="35810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4" name="公式" r:id="rId6" imgW="139700" imgH="266700" progId="Equation.3">
                  <p:embed/>
                </p:oleObj>
              </mc:Choice>
              <mc:Fallback>
                <p:oleObj name="公式" r:id="rId6" imgW="139700" imgH="266700" progId="Equation.3">
                  <p:embed/>
                  <p:pic>
                    <p:nvPicPr>
                      <p:cNvPr id="34" name="内容占位符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375" y="3500735"/>
                        <a:ext cx="35810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51">
            <a:extLst>
              <a:ext uri="{FF2B5EF4-FFF2-40B4-BE49-F238E27FC236}">
                <a16:creationId xmlns:a16="http://schemas.microsoft.com/office/drawing/2014/main" id="{69D6C620-E171-214B-9364-914D6F644A65}"/>
              </a:ext>
            </a:extLst>
          </p:cNvPr>
          <p:cNvSpPr txBox="1"/>
          <p:nvPr/>
        </p:nvSpPr>
        <p:spPr>
          <a:xfrm>
            <a:off x="5257800" y="2667000"/>
            <a:ext cx="115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274DBC"/>
                </a:solidFill>
                <a:latin typeface="Adobe Hebrew"/>
                <a:cs typeface="Adobe Hebrew"/>
              </a:rPr>
              <a:t>Visit</a:t>
            </a:r>
            <a:r>
              <a:rPr kumimoji="1" lang="zh-CN" altLang="en-US" sz="2400" b="1" dirty="0">
                <a:solidFill>
                  <a:srgbClr val="274DBC"/>
                </a:solidFill>
                <a:latin typeface="Adobe Hebrew"/>
                <a:cs typeface="Adobe Hebrew"/>
              </a:rPr>
              <a:t> </a:t>
            </a:r>
            <a:r>
              <a:rPr kumimoji="1" lang="en-US" altLang="zh-CN" sz="2400" b="1" dirty="0">
                <a:solidFill>
                  <a:srgbClr val="274DBC"/>
                </a:solidFill>
                <a:latin typeface="Adobe Hebrew"/>
                <a:cs typeface="Adobe Hebrew"/>
              </a:rPr>
              <a:t>j</a:t>
            </a:r>
            <a:r>
              <a:rPr kumimoji="1" lang="zh-CN" altLang="en-US" sz="2400" b="1" dirty="0">
                <a:solidFill>
                  <a:srgbClr val="274DBC"/>
                </a:solidFill>
                <a:latin typeface="Adobe Hebrew"/>
                <a:cs typeface="Adobe Hebrew"/>
              </a:rPr>
              <a:t> </a:t>
            </a:r>
            <a:r>
              <a:rPr kumimoji="1" lang="en-US" altLang="zh-CN" sz="2400" b="1" dirty="0">
                <a:solidFill>
                  <a:srgbClr val="274DBC"/>
                </a:solidFill>
                <a:latin typeface="Adobe Hebrew"/>
                <a:cs typeface="Adobe Hebrew"/>
              </a:rPr>
              <a:t>?</a:t>
            </a:r>
            <a:endParaRPr kumimoji="1" lang="zh-CN" altLang="en-US" b="1" dirty="0">
              <a:solidFill>
                <a:srgbClr val="274DBC"/>
              </a:solidFill>
              <a:latin typeface="Adobe Hebrew"/>
              <a:cs typeface="Adobe Hebrew"/>
            </a:endParaRP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7180A653-DC62-5A42-8DE3-B1197099AD2A}"/>
              </a:ext>
            </a:extLst>
          </p:cNvPr>
          <p:cNvCxnSpPr/>
          <p:nvPr/>
        </p:nvCxnSpPr>
        <p:spPr>
          <a:xfrm>
            <a:off x="2438400" y="3143548"/>
            <a:ext cx="57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67BF0EBD-3A6D-BB43-B6F9-BFBF377A6CBD}"/>
              </a:ext>
            </a:extLst>
          </p:cNvPr>
          <p:cNvCxnSpPr/>
          <p:nvPr/>
        </p:nvCxnSpPr>
        <p:spPr>
          <a:xfrm>
            <a:off x="4724400" y="3143547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内容占位符 6">
            <a:extLst>
              <a:ext uri="{FF2B5EF4-FFF2-40B4-BE49-F238E27FC236}">
                <a16:creationId xmlns:a16="http://schemas.microsoft.com/office/drawing/2014/main" id="{0BF4B889-9917-784E-A915-41F2DFB9D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82139"/>
              </p:ext>
            </p:extLst>
          </p:nvPr>
        </p:nvGraphicFramePr>
        <p:xfrm>
          <a:off x="2514600" y="3500735"/>
          <a:ext cx="4556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5" name="公式" r:id="rId8" imgW="177800" imgH="241300" progId="Equation.3">
                  <p:embed/>
                </p:oleObj>
              </mc:Choice>
              <mc:Fallback>
                <p:oleObj name="公式" r:id="rId8" imgW="177800" imgH="241300" progId="Equation.3">
                  <p:embed/>
                  <p:pic>
                    <p:nvPicPr>
                      <p:cNvPr id="37" name="内容占位符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4600" y="3500735"/>
                        <a:ext cx="4556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内容占位符 6">
            <a:extLst>
              <a:ext uri="{FF2B5EF4-FFF2-40B4-BE49-F238E27FC236}">
                <a16:creationId xmlns:a16="http://schemas.microsoft.com/office/drawing/2014/main" id="{70F35E47-CEC1-0142-8F60-8DEB04181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7030"/>
              </p:ext>
            </p:extLst>
          </p:nvPr>
        </p:nvGraphicFramePr>
        <p:xfrm>
          <a:off x="4768850" y="3468985"/>
          <a:ext cx="52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6" name="公式" r:id="rId10" imgW="203200" imgH="266700" progId="Equation.3">
                  <p:embed/>
                </p:oleObj>
              </mc:Choice>
              <mc:Fallback>
                <p:oleObj name="公式" r:id="rId10" imgW="203200" imgH="266700" progId="Equation.3">
                  <p:embed/>
                  <p:pic>
                    <p:nvPicPr>
                      <p:cNvPr id="38" name="内容占位符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8850" y="3468985"/>
                        <a:ext cx="520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30">
            <a:extLst>
              <a:ext uri="{FF2B5EF4-FFF2-40B4-BE49-F238E27FC236}">
                <a16:creationId xmlns:a16="http://schemas.microsoft.com/office/drawing/2014/main" id="{9DBBEBF0-B799-6444-BD87-79FE42E820CA}"/>
              </a:ext>
            </a:extLst>
          </p:cNvPr>
          <p:cNvSpPr/>
          <p:nvPr/>
        </p:nvSpPr>
        <p:spPr>
          <a:xfrm rot="16200000">
            <a:off x="2607045" y="3140445"/>
            <a:ext cx="196109" cy="533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30">
            <a:extLst>
              <a:ext uri="{FF2B5EF4-FFF2-40B4-BE49-F238E27FC236}">
                <a16:creationId xmlns:a16="http://schemas.microsoft.com/office/drawing/2014/main" id="{0B5D2629-BDEE-A044-B247-AE508599F53D}"/>
              </a:ext>
            </a:extLst>
          </p:cNvPr>
          <p:cNvSpPr/>
          <p:nvPr/>
        </p:nvSpPr>
        <p:spPr>
          <a:xfrm rot="16200000">
            <a:off x="4857178" y="3176313"/>
            <a:ext cx="191644" cy="457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内容占位符 6">
            <a:extLst>
              <a:ext uri="{FF2B5EF4-FFF2-40B4-BE49-F238E27FC236}">
                <a16:creationId xmlns:a16="http://schemas.microsoft.com/office/drawing/2014/main" id="{E57CA53B-8AAB-244A-98B6-43FDC9259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42548"/>
              </p:ext>
            </p:extLst>
          </p:nvPr>
        </p:nvGraphicFramePr>
        <p:xfrm>
          <a:off x="4343400" y="1905000"/>
          <a:ext cx="1301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7" name="公式" r:id="rId12" imgW="508000" imgH="266700" progId="Equation.3">
                  <p:embed/>
                </p:oleObj>
              </mc:Choice>
              <mc:Fallback>
                <p:oleObj name="公式" r:id="rId12" imgW="508000" imgH="266700" progId="Equation.3">
                  <p:embed/>
                  <p:pic>
                    <p:nvPicPr>
                      <p:cNvPr id="43" name="内容占位符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3400" y="1905000"/>
                        <a:ext cx="13017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7">
            <a:extLst>
              <a:ext uri="{FF2B5EF4-FFF2-40B4-BE49-F238E27FC236}">
                <a16:creationId xmlns:a16="http://schemas.microsoft.com/office/drawing/2014/main" id="{723C8CE6-FD1D-2644-8086-81F714A07BB3}"/>
              </a:ext>
            </a:extLst>
          </p:cNvPr>
          <p:cNvSpPr txBox="1"/>
          <p:nvPr/>
        </p:nvSpPr>
        <p:spPr>
          <a:xfrm>
            <a:off x="2294332" y="4078069"/>
            <a:ext cx="89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staying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D3924700-677D-AE4B-83AA-2C63506B6424}"/>
              </a:ext>
            </a:extLst>
          </p:cNvPr>
          <p:cNvSpPr txBox="1"/>
          <p:nvPr/>
        </p:nvSpPr>
        <p:spPr>
          <a:xfrm>
            <a:off x="3445072" y="4078069"/>
            <a:ext cx="99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traveling</a:t>
            </a:r>
          </a:p>
          <a:p>
            <a:pPr algn="ctr"/>
            <a:r>
              <a:rPr lang="en-US" altLang="zh-CN" dirty="0"/>
              <a:t>time</a:t>
            </a:r>
            <a:endParaRPr lang="en-US" dirty="0"/>
          </a:p>
        </p:txBody>
      </p:sp>
      <p:cxnSp>
        <p:nvCxnSpPr>
          <p:cNvPr id="31" name="直线连接符 13">
            <a:extLst>
              <a:ext uri="{FF2B5EF4-FFF2-40B4-BE49-F238E27FC236}">
                <a16:creationId xmlns:a16="http://schemas.microsoft.com/office/drawing/2014/main" id="{59530EB5-F757-7C42-916B-88243A4FD12C}"/>
              </a:ext>
            </a:extLst>
          </p:cNvPr>
          <p:cNvCxnSpPr/>
          <p:nvPr/>
        </p:nvCxnSpPr>
        <p:spPr>
          <a:xfrm flipV="1">
            <a:off x="2438400" y="2586335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内容占位符 6">
            <a:extLst>
              <a:ext uri="{FF2B5EF4-FFF2-40B4-BE49-F238E27FC236}">
                <a16:creationId xmlns:a16="http://schemas.microsoft.com/office/drawing/2014/main" id="{0B05E8C5-FEDC-D24C-B66A-FDEDF000A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77645"/>
              </p:ext>
            </p:extLst>
          </p:nvPr>
        </p:nvGraphicFramePr>
        <p:xfrm>
          <a:off x="2209800" y="1824335"/>
          <a:ext cx="4556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8" name="公式" r:id="rId14" imgW="177800" imgH="241300" progId="Equation.3">
                  <p:embed/>
                </p:oleObj>
              </mc:Choice>
              <mc:Fallback>
                <p:oleObj name="公式" r:id="rId14" imgW="177800" imgH="241300" progId="Equation.3">
                  <p:embed/>
                  <p:pic>
                    <p:nvPicPr>
                      <p:cNvPr id="46" name="内容占位符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800" y="1824335"/>
                        <a:ext cx="4556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27">
            <a:extLst>
              <a:ext uri="{FF2B5EF4-FFF2-40B4-BE49-F238E27FC236}">
                <a16:creationId xmlns:a16="http://schemas.microsoft.com/office/drawing/2014/main" id="{AA958726-6E91-4A4B-8043-092E8387C56E}"/>
              </a:ext>
            </a:extLst>
          </p:cNvPr>
          <p:cNvSpPr txBox="1"/>
          <p:nvPr/>
        </p:nvSpPr>
        <p:spPr>
          <a:xfrm>
            <a:off x="1882643" y="144780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starting</a:t>
            </a:r>
          </a:p>
          <a:p>
            <a:pPr algn="ctr"/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dirty="0"/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07F066EA-2788-2741-A6B7-16BADE9A887B}"/>
              </a:ext>
            </a:extLst>
          </p:cNvPr>
          <p:cNvSpPr txBox="1"/>
          <p:nvPr/>
        </p:nvSpPr>
        <p:spPr>
          <a:xfrm>
            <a:off x="4548366" y="1447800"/>
            <a:ext cx="94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opening</a:t>
            </a:r>
          </a:p>
          <a:p>
            <a:pPr algn="ctr"/>
            <a:r>
              <a:rPr lang="en-US" altLang="zh-CN" dirty="0"/>
              <a:t>hours</a:t>
            </a:r>
            <a:endParaRPr lang="en-US" dirty="0"/>
          </a:p>
        </p:txBody>
      </p: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0BBECEEA-0330-124E-9258-E9488598D065}"/>
              </a:ext>
            </a:extLst>
          </p:cNvPr>
          <p:cNvCxnSpPr/>
          <p:nvPr/>
        </p:nvCxnSpPr>
        <p:spPr>
          <a:xfrm>
            <a:off x="1219200" y="3143548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600EBA-EF52-2F4C-B16E-0D95077675B9}"/>
              </a:ext>
            </a:extLst>
          </p:cNvPr>
          <p:cNvGrpSpPr/>
          <p:nvPr/>
        </p:nvGrpSpPr>
        <p:grpSpPr>
          <a:xfrm>
            <a:off x="4705227" y="2487486"/>
            <a:ext cx="553141" cy="579860"/>
            <a:chOff x="2494858" y="2466945"/>
            <a:chExt cx="553141" cy="5798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13A75C9-C73E-F143-AFB6-689DA78FD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58" y="2493664"/>
              <a:ext cx="553141" cy="55314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C93992-1D36-2B4B-9660-C9CCCEB2E6A8}"/>
                </a:ext>
              </a:extLst>
            </p:cNvPr>
            <p:cNvSpPr txBox="1"/>
            <p:nvPr/>
          </p:nvSpPr>
          <p:spPr>
            <a:xfrm>
              <a:off x="2641247" y="2466945"/>
              <a:ext cx="245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</a:t>
              </a:r>
              <a:endParaRPr lang="en-US" sz="2800" dirty="0"/>
            </a:p>
          </p:txBody>
        </p:sp>
      </p:grpSp>
      <p:sp>
        <p:nvSpPr>
          <p:cNvPr id="45" name="文本框 51">
            <a:extLst>
              <a:ext uri="{FF2B5EF4-FFF2-40B4-BE49-F238E27FC236}">
                <a16:creationId xmlns:a16="http://schemas.microsoft.com/office/drawing/2014/main" id="{6983003D-010A-C544-99AA-F8370459A875}"/>
              </a:ext>
            </a:extLst>
          </p:cNvPr>
          <p:cNvSpPr txBox="1"/>
          <p:nvPr/>
        </p:nvSpPr>
        <p:spPr>
          <a:xfrm>
            <a:off x="3129715" y="1773927"/>
            <a:ext cx="1198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274DBC"/>
                </a:solidFill>
                <a:latin typeface="Adobe Hebrew"/>
                <a:cs typeface="Adobe Hebrew"/>
              </a:rPr>
              <a:t>Just</a:t>
            </a:r>
            <a:r>
              <a:rPr kumimoji="1" lang="zh-CN" altLang="en-US" sz="2400" b="1" dirty="0">
                <a:solidFill>
                  <a:srgbClr val="274DBC"/>
                </a:solidFill>
                <a:latin typeface="Adobe Hebrew"/>
                <a:cs typeface="Adobe Hebrew"/>
              </a:rPr>
              <a:t> </a:t>
            </a:r>
            <a:endParaRPr kumimoji="1" lang="en-US" altLang="zh-CN" sz="2400" b="1" dirty="0">
              <a:solidFill>
                <a:srgbClr val="274DBC"/>
              </a:solidFill>
              <a:latin typeface="Adobe Hebrew"/>
              <a:cs typeface="Adobe Hebrew"/>
            </a:endParaRPr>
          </a:p>
          <a:p>
            <a:pPr algn="ctr"/>
            <a:r>
              <a:rPr kumimoji="1" lang="en-US" altLang="zh-CN" sz="2400" b="1" dirty="0">
                <a:solidFill>
                  <a:srgbClr val="274DBC"/>
                </a:solidFill>
                <a:latin typeface="Adobe Hebrew"/>
                <a:cs typeface="Adobe Hebrew"/>
              </a:rPr>
              <a:t>visited</a:t>
            </a:r>
            <a:r>
              <a:rPr kumimoji="1" lang="zh-CN" altLang="en-US" sz="2400" b="1" dirty="0">
                <a:solidFill>
                  <a:srgbClr val="274DBC"/>
                </a:solidFill>
                <a:latin typeface="Adobe Hebrew"/>
                <a:cs typeface="Adobe Hebrew"/>
              </a:rPr>
              <a:t> </a:t>
            </a:r>
            <a:r>
              <a:rPr kumimoji="1" lang="en-US" altLang="zh-CN" sz="2400" b="1" dirty="0" err="1">
                <a:solidFill>
                  <a:srgbClr val="274DBC"/>
                </a:solidFill>
                <a:latin typeface="Adobe Hebrew"/>
                <a:cs typeface="Adobe Hebrew"/>
              </a:rPr>
              <a:t>i</a:t>
            </a:r>
            <a:endParaRPr kumimoji="1" lang="zh-CN" altLang="en-US" b="1" dirty="0">
              <a:solidFill>
                <a:srgbClr val="274DBC"/>
              </a:solidFill>
              <a:latin typeface="Adobe Hebrew"/>
              <a:cs typeface="Adobe Hebrew"/>
            </a:endParaRPr>
          </a:p>
        </p:txBody>
      </p:sp>
      <p:cxnSp>
        <p:nvCxnSpPr>
          <p:cNvPr id="46" name="直线箭头连接符 56">
            <a:extLst>
              <a:ext uri="{FF2B5EF4-FFF2-40B4-BE49-F238E27FC236}">
                <a16:creationId xmlns:a16="http://schemas.microsoft.com/office/drawing/2014/main" id="{F6C62CEF-F04A-F942-9F22-D02EC6E7F7CA}"/>
              </a:ext>
            </a:extLst>
          </p:cNvPr>
          <p:cNvCxnSpPr>
            <a:cxnSpLocks/>
          </p:cNvCxnSpPr>
          <p:nvPr/>
        </p:nvCxnSpPr>
        <p:spPr>
          <a:xfrm flipH="1">
            <a:off x="2909091" y="2394689"/>
            <a:ext cx="303811" cy="133536"/>
          </a:xfrm>
          <a:prstGeom prst="straightConnector1">
            <a:avLst/>
          </a:prstGeom>
          <a:ln>
            <a:solidFill>
              <a:srgbClr val="A913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内容占位符 6">
            <a:extLst>
              <a:ext uri="{FF2B5EF4-FFF2-40B4-BE49-F238E27FC236}">
                <a16:creationId xmlns:a16="http://schemas.microsoft.com/office/drawing/2014/main" id="{92FDAB02-4394-1B4B-826B-8B20B156B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78524"/>
              </p:ext>
            </p:extLst>
          </p:nvPr>
        </p:nvGraphicFramePr>
        <p:xfrm>
          <a:off x="228600" y="4876800"/>
          <a:ext cx="40687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9" name="公式" r:id="rId16" imgW="1587500" imgH="266700" progId="Equation.3">
                  <p:embed/>
                </p:oleObj>
              </mc:Choice>
              <mc:Fallback>
                <p:oleObj name="公式" r:id="rId16" imgW="1587500" imgH="266700" progId="Equation.3">
                  <p:embed/>
                  <p:pic>
                    <p:nvPicPr>
                      <p:cNvPr id="36" name="内容占位符 6">
                        <a:extLst>
                          <a:ext uri="{FF2B5EF4-FFF2-40B4-BE49-F238E27FC236}">
                            <a16:creationId xmlns:a16="http://schemas.microsoft.com/office/drawing/2014/main" id="{830EDF44-D11A-814B-9B7B-3883EDDC6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8600" y="4876800"/>
                        <a:ext cx="406876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6D1E531-4757-4A41-88A4-807C5FDE6774}"/>
              </a:ext>
            </a:extLst>
          </p:cNvPr>
          <p:cNvGrpSpPr/>
          <p:nvPr/>
        </p:nvGrpSpPr>
        <p:grpSpPr>
          <a:xfrm>
            <a:off x="4876800" y="4267200"/>
            <a:ext cx="4289425" cy="1516062"/>
            <a:chOff x="4876800" y="4267200"/>
            <a:chExt cx="4289425" cy="1516062"/>
          </a:xfrm>
        </p:grpSpPr>
        <p:grpSp>
          <p:nvGrpSpPr>
            <p:cNvPr id="41" name="组 4">
              <a:extLst>
                <a:ext uri="{FF2B5EF4-FFF2-40B4-BE49-F238E27FC236}">
                  <a16:creationId xmlns:a16="http://schemas.microsoft.com/office/drawing/2014/main" id="{60FD0456-9F61-0846-B45C-8576EE95A35D}"/>
                </a:ext>
              </a:extLst>
            </p:cNvPr>
            <p:cNvGrpSpPr/>
            <p:nvPr/>
          </p:nvGrpSpPr>
          <p:grpSpPr>
            <a:xfrm>
              <a:off x="4981575" y="4267200"/>
              <a:ext cx="4184650" cy="1516062"/>
              <a:chOff x="4981575" y="4267200"/>
              <a:chExt cx="4184650" cy="1516062"/>
            </a:xfrm>
          </p:grpSpPr>
          <p:graphicFrame>
            <p:nvGraphicFramePr>
              <p:cNvPr id="42" name="内容占位符 6">
                <a:extLst>
                  <a:ext uri="{FF2B5EF4-FFF2-40B4-BE49-F238E27FC236}">
                    <a16:creationId xmlns:a16="http://schemas.microsoft.com/office/drawing/2014/main" id="{3C552ED2-3189-4C41-90A7-1E303A6A52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8496942"/>
                  </p:ext>
                </p:extLst>
              </p:nvPr>
            </p:nvGraphicFramePr>
            <p:xfrm>
              <a:off x="4981575" y="4267200"/>
              <a:ext cx="2601912" cy="1017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00" name="公式" r:id="rId18" imgW="584200" imgH="254000" progId="Equation.3">
                      <p:embed/>
                    </p:oleObj>
                  </mc:Choice>
                  <mc:Fallback>
                    <p:oleObj name="公式" r:id="rId18" imgW="584200" imgH="254000" progId="Equation.3">
                      <p:embed/>
                      <p:pic>
                        <p:nvPicPr>
                          <p:cNvPr id="42" name="内容占位符 6">
                            <a:extLst>
                              <a:ext uri="{FF2B5EF4-FFF2-40B4-BE49-F238E27FC236}">
                                <a16:creationId xmlns:a16="http://schemas.microsoft.com/office/drawing/2014/main" id="{075A9E17-238D-ED4B-9665-34F154B6E48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4981575" y="4267200"/>
                            <a:ext cx="2601912" cy="10175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内容占位符 6">
                <a:extLst>
                  <a:ext uri="{FF2B5EF4-FFF2-40B4-BE49-F238E27FC236}">
                    <a16:creationId xmlns:a16="http://schemas.microsoft.com/office/drawing/2014/main" id="{C759D64E-EFB3-A54E-A047-469D0B777C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620977"/>
                  </p:ext>
                </p:extLst>
              </p:nvPr>
            </p:nvGraphicFramePr>
            <p:xfrm>
              <a:off x="4981575" y="4648200"/>
              <a:ext cx="4184650" cy="1135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01" name="公式" r:id="rId20" imgW="939800" imgH="254000" progId="Equation.3">
                      <p:embed/>
                    </p:oleObj>
                  </mc:Choice>
                  <mc:Fallback>
                    <p:oleObj name="公式" r:id="rId20" imgW="939800" imgH="254000" progId="Equation.3">
                      <p:embed/>
                      <p:pic>
                        <p:nvPicPr>
                          <p:cNvPr id="43" name="内容占位符 6">
                            <a:extLst>
                              <a:ext uri="{FF2B5EF4-FFF2-40B4-BE49-F238E27FC236}">
                                <a16:creationId xmlns:a16="http://schemas.microsoft.com/office/drawing/2014/main" id="{FED23A17-FE9E-824A-9AE0-91A65795C59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4981575" y="4648200"/>
                            <a:ext cx="4184650" cy="11350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左大括号 10">
              <a:extLst>
                <a:ext uri="{FF2B5EF4-FFF2-40B4-BE49-F238E27FC236}">
                  <a16:creationId xmlns:a16="http://schemas.microsoft.com/office/drawing/2014/main" id="{11FB9BF3-F257-7F4A-92D9-142BF1410197}"/>
                </a:ext>
              </a:extLst>
            </p:cNvPr>
            <p:cNvSpPr/>
            <p:nvPr/>
          </p:nvSpPr>
          <p:spPr>
            <a:xfrm>
              <a:off x="4876800" y="4724400"/>
              <a:ext cx="228600" cy="838200"/>
            </a:xfrm>
            <a:prstGeom prst="leftBrac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3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18212-FB76-1C4C-8235-42505BC8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AC3B51-66F8-3042-813F-EA11C579F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1371600"/>
                <a:ext cx="9220200" cy="51974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Uncertainty</a:t>
                </a:r>
              </a:p>
              <a:p>
                <a:pPr lvl="1"/>
                <a:r>
                  <a:rPr lang="en-US" dirty="0"/>
                  <a:t>Traveling time      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hours</a:t>
                </a:r>
                <a:r>
                  <a:rPr lang="zh-CN" altLang="en-US" dirty="0"/>
                  <a:t> </a:t>
                </a:r>
                <a:r>
                  <a:rPr lang="en-US" dirty="0"/>
                  <a:t>follow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:r>
                  <a:rPr lang="en-US" dirty="0"/>
                  <a:t>distributions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completion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probability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of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a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trip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Pr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2E2224"/>
                    </a:solidFill>
                  </a:rPr>
                  <a:t>: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endParaRPr lang="en-US" altLang="zh-CN" dirty="0">
                  <a:solidFill>
                    <a:srgbClr val="2E2224"/>
                  </a:solidFill>
                </a:endParaRPr>
              </a:p>
              <a:p>
                <a:pPr lvl="2"/>
                <a:r>
                  <a:rPr lang="en-US" altLang="zh-CN" dirty="0"/>
                  <a:t>High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multiple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integral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sub-route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>
                    <a:solidFill>
                      <a:srgbClr val="2E2224"/>
                    </a:solidFill>
                  </a:rPr>
                  <a:t>Approximate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the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sum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of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multiple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independent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     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by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single</a:t>
                </a:r>
                <a:r>
                  <a:rPr lang="zh-CN" altLang="en-US" dirty="0">
                    <a:solidFill>
                      <a:srgbClr val="2E2224"/>
                    </a:solidFill>
                  </a:rPr>
                  <a:t> </a:t>
                </a:r>
                <a:r>
                  <a:rPr lang="en-US" altLang="zh-CN" dirty="0">
                    <a:solidFill>
                      <a:srgbClr val="2E2224"/>
                    </a:solidFill>
                  </a:rPr>
                  <a:t>distribution</a:t>
                </a:r>
                <a:endParaRPr lang="en-US" dirty="0"/>
              </a:p>
              <a:p>
                <a:r>
                  <a:rPr lang="en-US" dirty="0"/>
                  <a:t>Checking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Constraints</a:t>
                </a:r>
              </a:p>
              <a:p>
                <a:pPr lvl="1"/>
                <a:r>
                  <a:rPr lang="en-US" dirty="0"/>
                  <a:t>Use the </a:t>
                </a:r>
                <a:r>
                  <a:rPr lang="en-US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dirty="0"/>
                  <a:t> 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en-US" dirty="0"/>
                  <a:t> </a:t>
                </a:r>
                <a:r>
                  <a:rPr lang="zh-CN" altLang="en-US" dirty="0"/>
                  <a:t>      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budget constraint</a:t>
                </a:r>
              </a:p>
              <a:p>
                <a:pPr lvl="1"/>
                <a:r>
                  <a:rPr lang="zh-CN" altLang="en-US" dirty="0"/>
                  <a:t>                               </a:t>
                </a:r>
                <a:r>
                  <a:rPr lang="en-US" altLang="zh-CN" dirty="0"/>
                  <a:t>completion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threshold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AC3B51-66F8-3042-813F-EA11C579F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1371600"/>
                <a:ext cx="9220200" cy="5197474"/>
              </a:xfrm>
              <a:blipFill>
                <a:blip r:embed="rId4"/>
                <a:stretch>
                  <a:fillRect l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0" descr="peak hours.jpg">
            <a:extLst>
              <a:ext uri="{FF2B5EF4-FFF2-40B4-BE49-F238E27FC236}">
                <a16:creationId xmlns:a16="http://schemas.microsoft.com/office/drawing/2014/main" id="{C53E2368-F587-D34E-933E-19B26E275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/>
          <a:stretch/>
        </p:blipFill>
        <p:spPr>
          <a:xfrm>
            <a:off x="5477058" y="794479"/>
            <a:ext cx="2404533" cy="1066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426D38-341E-F348-83F3-D7552D52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Uncertain Traveling 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graphicFrame>
        <p:nvGraphicFramePr>
          <p:cNvPr id="9" name="内容占位符 6">
            <a:extLst>
              <a:ext uri="{FF2B5EF4-FFF2-40B4-BE49-F238E27FC236}">
                <a16:creationId xmlns:a16="http://schemas.microsoft.com/office/drawing/2014/main" id="{63BB4112-437C-D141-BB98-4917FD1A7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05610"/>
              </p:ext>
            </p:extLst>
          </p:nvPr>
        </p:nvGraphicFramePr>
        <p:xfrm>
          <a:off x="2438399" y="2054901"/>
          <a:ext cx="278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公式" r:id="rId6" imgW="139700" imgH="266700" progId="Equation.3">
                  <p:embed/>
                </p:oleObj>
              </mc:Choice>
              <mc:Fallback>
                <p:oleObj name="公式" r:id="rId6" imgW="139700" imgH="266700" progId="Equation.3">
                  <p:embed/>
                  <p:pic>
                    <p:nvPicPr>
                      <p:cNvPr id="16" name="内容占位符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399" y="2054901"/>
                        <a:ext cx="2785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内容占位符 6">
            <a:extLst>
              <a:ext uri="{FF2B5EF4-FFF2-40B4-BE49-F238E27FC236}">
                <a16:creationId xmlns:a16="http://schemas.microsoft.com/office/drawing/2014/main" id="{C613316C-CA1C-604F-8043-ACAA82ECD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96348"/>
              </p:ext>
            </p:extLst>
          </p:nvPr>
        </p:nvGraphicFramePr>
        <p:xfrm>
          <a:off x="4038600" y="5029200"/>
          <a:ext cx="27023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公式" r:id="rId8" imgW="139700" imgH="266700" progId="Equation.3">
                  <p:embed/>
                </p:oleObj>
              </mc:Choice>
              <mc:Fallback>
                <p:oleObj name="公式" r:id="rId8" imgW="139700" imgH="266700" progId="Equation.3">
                  <p:embed/>
                  <p:pic>
                    <p:nvPicPr>
                      <p:cNvPr id="25" name="内容占位符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5029200"/>
                        <a:ext cx="27023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19F25D3-6A83-9D4F-B81A-938E528B4EC1}"/>
                  </a:ext>
                </a:extLst>
              </p:cNvPr>
              <p:cNvSpPr/>
              <p:nvPr/>
            </p:nvSpPr>
            <p:spPr>
              <a:xfrm>
                <a:off x="685800" y="5715000"/>
                <a:ext cx="22346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kumimoji="1" lang="zh-CN" alt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19F25D3-6A83-9D4F-B81A-938E528B4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15000"/>
                <a:ext cx="22346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内容占位符 6">
            <a:extLst>
              <a:ext uri="{FF2B5EF4-FFF2-40B4-BE49-F238E27FC236}">
                <a16:creationId xmlns:a16="http://schemas.microsoft.com/office/drawing/2014/main" id="{61F9B45E-EF89-1E44-B231-17C985A93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82948"/>
              </p:ext>
            </p:extLst>
          </p:nvPr>
        </p:nvGraphicFramePr>
        <p:xfrm>
          <a:off x="5867400" y="3810000"/>
          <a:ext cx="278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公式" r:id="rId6" imgW="139700" imgH="266700" progId="Equation.3">
                  <p:embed/>
                </p:oleObj>
              </mc:Choice>
              <mc:Fallback>
                <p:oleObj name="公式" r:id="rId6" imgW="139700" imgH="266700" progId="Equation.3">
                  <p:embed/>
                  <p:pic>
                    <p:nvPicPr>
                      <p:cNvPr id="9" name="内容占位符 6">
                        <a:extLst>
                          <a:ext uri="{FF2B5EF4-FFF2-40B4-BE49-F238E27FC236}">
                            <a16:creationId xmlns:a16="http://schemas.microsoft.com/office/drawing/2014/main" id="{63BB4112-437C-D141-BB98-4917FD1A7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00" y="3810000"/>
                        <a:ext cx="2785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1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07594-BC13-6B4D-A064-779DC96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14E72C-8E34-AA4D-9D50-3DF6A8B0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Optimal Trip Search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Expansion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CC4778-52B9-2944-9582-7735F85B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807075"/>
          </a:xfrm>
        </p:spPr>
        <p:txBody>
          <a:bodyPr>
            <a:normAutofit/>
          </a:bodyPr>
          <a:lstStyle/>
          <a:p>
            <a:r>
              <a:rPr lang="en-US" altLang="zh-CN" dirty="0"/>
              <a:t>State: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route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Expansion</a:t>
            </a:r>
            <a:endParaRPr lang="en-US" dirty="0"/>
          </a:p>
          <a:p>
            <a:pPr lvl="1"/>
            <a:r>
              <a:rPr lang="en-US" dirty="0"/>
              <a:t>Appending</a:t>
            </a:r>
            <a:r>
              <a:rPr lang="zh-CN" altLang="en-US" dirty="0"/>
              <a:t> </a:t>
            </a:r>
            <a:r>
              <a:rPr lang="en-US" altLang="zh-CN" dirty="0"/>
              <a:t>reachable</a:t>
            </a:r>
            <a:r>
              <a:rPr lang="zh-CN" altLang="en-US" dirty="0"/>
              <a:t> </a:t>
            </a:r>
            <a:r>
              <a:rPr lang="en-US" altLang="zh-CN" dirty="0"/>
              <a:t>POIs</a:t>
            </a:r>
            <a:r>
              <a:rPr lang="zh-CN" altLang="en-US" dirty="0"/>
              <a:t> </a:t>
            </a:r>
            <a:r>
              <a:rPr lang="en-US" altLang="zh-CN" dirty="0"/>
              <a:t>incrementally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checking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</a:p>
          <a:p>
            <a:pPr lvl="2"/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expand</a:t>
            </a:r>
            <a:r>
              <a:rPr lang="zh-CN" altLang="en-US" dirty="0"/>
              <a:t> </a:t>
            </a:r>
            <a:r>
              <a:rPr lang="en-US" altLang="zh-CN" dirty="0"/>
              <a:t>“shorter</a:t>
            </a:r>
            <a:r>
              <a:rPr lang="zh-CN" altLang="en-US" dirty="0"/>
              <a:t> </a:t>
            </a:r>
            <a:r>
              <a:rPr lang="en-US" altLang="zh-CN" dirty="0"/>
              <a:t>trips”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“long</a:t>
            </a:r>
            <a:r>
              <a:rPr lang="zh-CN" altLang="en-US" dirty="0"/>
              <a:t> </a:t>
            </a:r>
            <a:r>
              <a:rPr lang="en-US" altLang="zh-CN" dirty="0"/>
              <a:t>trips”</a:t>
            </a:r>
          </a:p>
          <a:p>
            <a:pPr lvl="2"/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sub-trip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computed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B40C182D-6109-2D4F-9C21-E9F2109573CA}"/>
              </a:ext>
            </a:extLst>
          </p:cNvPr>
          <p:cNvGrpSpPr/>
          <p:nvPr/>
        </p:nvGrpSpPr>
        <p:grpSpPr>
          <a:xfrm>
            <a:off x="1272710" y="2672702"/>
            <a:ext cx="553141" cy="579860"/>
            <a:chOff x="2494858" y="2466945"/>
            <a:chExt cx="553141" cy="579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B41C2D-0190-7D44-B7CB-3EB0AB176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58" y="2493664"/>
              <a:ext cx="553141" cy="5531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0E4CF4-DE0B-C940-B298-137FD41113A1}"/>
                </a:ext>
              </a:extLst>
            </p:cNvPr>
            <p:cNvSpPr txBox="1"/>
            <p:nvPr/>
          </p:nvSpPr>
          <p:spPr>
            <a:xfrm>
              <a:off x="2596043" y="246694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A</a:t>
              </a:r>
              <a:endParaRPr lang="en-US" sz="2800" dirty="0"/>
            </a:p>
          </p:txBody>
        </p:sp>
      </p:grpSp>
      <p:pic>
        <p:nvPicPr>
          <p:cNvPr id="10" name="Picture 20">
            <a:extLst>
              <a:ext uri="{FF2B5EF4-FFF2-40B4-BE49-F238E27FC236}">
                <a16:creationId xmlns:a16="http://schemas.microsoft.com/office/drawing/2014/main" id="{9B740DDF-E129-1B42-BB24-AA2CB7FD7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0" y="2757678"/>
            <a:ext cx="682625" cy="409575"/>
          </a:xfrm>
          <a:prstGeom prst="rect">
            <a:avLst/>
          </a:prstGeom>
        </p:spPr>
      </p:pic>
      <p:grpSp>
        <p:nvGrpSpPr>
          <p:cNvPr id="11" name="Group 52">
            <a:extLst>
              <a:ext uri="{FF2B5EF4-FFF2-40B4-BE49-F238E27FC236}">
                <a16:creationId xmlns:a16="http://schemas.microsoft.com/office/drawing/2014/main" id="{2AFC0BAD-3E56-0940-8BB1-C4A96BCB12AE}"/>
              </a:ext>
            </a:extLst>
          </p:cNvPr>
          <p:cNvGrpSpPr/>
          <p:nvPr/>
        </p:nvGrpSpPr>
        <p:grpSpPr>
          <a:xfrm>
            <a:off x="2266304" y="2684556"/>
            <a:ext cx="553141" cy="579860"/>
            <a:chOff x="2494858" y="2466945"/>
            <a:chExt cx="553141" cy="579860"/>
          </a:xfrm>
        </p:grpSpPr>
        <p:pic>
          <p:nvPicPr>
            <p:cNvPr id="12" name="Picture 53">
              <a:extLst>
                <a:ext uri="{FF2B5EF4-FFF2-40B4-BE49-F238E27FC236}">
                  <a16:creationId xmlns:a16="http://schemas.microsoft.com/office/drawing/2014/main" id="{F2CF451A-7A0E-9D4D-864B-382608686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58" y="2493664"/>
              <a:ext cx="553141" cy="553141"/>
            </a:xfrm>
            <a:prstGeom prst="rect">
              <a:avLst/>
            </a:prstGeom>
          </p:spPr>
        </p:pic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E9AAA0E3-B765-234D-8489-F75BDA835076}"/>
                </a:ext>
              </a:extLst>
            </p:cNvPr>
            <p:cNvSpPr txBox="1"/>
            <p:nvPr/>
          </p:nvSpPr>
          <p:spPr>
            <a:xfrm>
              <a:off x="2641247" y="2466945"/>
              <a:ext cx="24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i</a:t>
              </a:r>
              <a:endParaRPr lang="en-US" sz="2800" dirty="0"/>
            </a:p>
          </p:txBody>
        </p:sp>
      </p:grpSp>
      <p:cxnSp>
        <p:nvCxnSpPr>
          <p:cNvPr id="15" name="直线箭头连接符 15">
            <a:extLst>
              <a:ext uri="{FF2B5EF4-FFF2-40B4-BE49-F238E27FC236}">
                <a16:creationId xmlns:a16="http://schemas.microsoft.com/office/drawing/2014/main" id="{F9C1887A-8CAD-8242-A19E-FBFF542B698C}"/>
              </a:ext>
            </a:extLst>
          </p:cNvPr>
          <p:cNvCxnSpPr>
            <a:cxnSpLocks/>
          </p:cNvCxnSpPr>
          <p:nvPr/>
        </p:nvCxnSpPr>
        <p:spPr>
          <a:xfrm>
            <a:off x="1145295" y="2986278"/>
            <a:ext cx="228600" cy="0"/>
          </a:xfrm>
          <a:prstGeom prst="straightConnector1">
            <a:avLst/>
          </a:prstGeom>
          <a:ln>
            <a:solidFill>
              <a:srgbClr val="274D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7">
            <a:extLst>
              <a:ext uri="{FF2B5EF4-FFF2-40B4-BE49-F238E27FC236}">
                <a16:creationId xmlns:a16="http://schemas.microsoft.com/office/drawing/2014/main" id="{98D3F7EC-298E-3242-AF2B-EF026F332360}"/>
              </a:ext>
            </a:extLst>
          </p:cNvPr>
          <p:cNvSpPr txBox="1"/>
          <p:nvPr/>
        </p:nvSpPr>
        <p:spPr>
          <a:xfrm>
            <a:off x="1958676" y="2590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…</a:t>
            </a:r>
            <a:r>
              <a:rPr kumimoji="1" lang="zh-CN" altLang="en-US" sz="3200" dirty="0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23A791-B34B-2943-A4CC-47D403D74BFC}"/>
              </a:ext>
            </a:extLst>
          </p:cNvPr>
          <p:cNvGrpSpPr/>
          <p:nvPr/>
        </p:nvGrpSpPr>
        <p:grpSpPr>
          <a:xfrm>
            <a:off x="1231261" y="1724366"/>
            <a:ext cx="930614" cy="854414"/>
            <a:chOff x="2193586" y="1676400"/>
            <a:chExt cx="930614" cy="8544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FA5648-175A-0D49-9EC0-5466F617775D}"/>
                </a:ext>
              </a:extLst>
            </p:cNvPr>
            <p:cNvSpPr/>
            <p:nvPr/>
          </p:nvSpPr>
          <p:spPr>
            <a:xfrm>
              <a:off x="2193586" y="1676400"/>
              <a:ext cx="854414" cy="8544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35666C-D8C7-CF4F-B14F-085B4DFF4658}"/>
                </a:ext>
              </a:extLst>
            </p:cNvPr>
            <p:cNvSpPr txBox="1"/>
            <p:nvPr/>
          </p:nvSpPr>
          <p:spPr>
            <a:xfrm>
              <a:off x="2197099" y="1828800"/>
              <a:ext cx="927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State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15521-B134-A14D-87BA-3FBE4EBD30D2}"/>
              </a:ext>
            </a:extLst>
          </p:cNvPr>
          <p:cNvSpPr/>
          <p:nvPr/>
        </p:nvSpPr>
        <p:spPr>
          <a:xfrm>
            <a:off x="4363141" y="1347562"/>
            <a:ext cx="3104459" cy="363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POIs</a:t>
            </a: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678EB28-B741-3B4A-BEB7-1278D2C24C8B}"/>
              </a:ext>
            </a:extLst>
          </p:cNvPr>
          <p:cNvSpPr/>
          <p:nvPr/>
        </p:nvSpPr>
        <p:spPr>
          <a:xfrm>
            <a:off x="4363140" y="1757968"/>
            <a:ext cx="3104459" cy="363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collected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ratings</a:t>
            </a:r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94E15F-6DB3-7E40-BDEC-890BDC28DA6F}"/>
              </a:ext>
            </a:extLst>
          </p:cNvPr>
          <p:cNvSpPr/>
          <p:nvPr/>
        </p:nvSpPr>
        <p:spPr>
          <a:xfrm>
            <a:off x="4363140" y="2168374"/>
            <a:ext cx="3104459" cy="363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#</a:t>
            </a:r>
            <a:r>
              <a:rPr lang="zh-CN" altLang="en-US" dirty="0"/>
              <a:t> </a:t>
            </a:r>
            <a:r>
              <a:rPr lang="en-US" altLang="zh-CN" dirty="0"/>
              <a:t>covered</a:t>
            </a:r>
            <a:r>
              <a:rPr lang="zh-CN" altLang="en-US" dirty="0"/>
              <a:t> </a:t>
            </a:r>
            <a:r>
              <a:rPr lang="en-US" altLang="zh-CN" dirty="0"/>
              <a:t>categories</a:t>
            </a: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CF3F82C-C67F-B64D-8B28-008352418EE4}"/>
              </a:ext>
            </a:extLst>
          </p:cNvPr>
          <p:cNvSpPr/>
          <p:nvPr/>
        </p:nvSpPr>
        <p:spPr>
          <a:xfrm>
            <a:off x="4363140" y="2578780"/>
            <a:ext cx="3104459" cy="363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ending</a:t>
            </a:r>
            <a:r>
              <a:rPr lang="zh-CN" altLang="en-US" dirty="0"/>
              <a:t> </a:t>
            </a:r>
            <a:r>
              <a:rPr lang="en-US" altLang="zh-CN" dirty="0"/>
              <a:t>POI</a:t>
            </a:r>
            <a:r>
              <a:rPr lang="zh-CN" altLang="en-US" dirty="0"/>
              <a:t> </a:t>
            </a:r>
            <a:r>
              <a:rPr lang="en-US" altLang="zh-CN" i="1" dirty="0" err="1"/>
              <a:t>i</a:t>
            </a:r>
            <a:endParaRPr lang="en-US" i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C35E5BF-83B9-4144-A2A7-DDADAB3AA454}"/>
              </a:ext>
            </a:extLst>
          </p:cNvPr>
          <p:cNvSpPr/>
          <p:nvPr/>
        </p:nvSpPr>
        <p:spPr>
          <a:xfrm>
            <a:off x="4363140" y="2989186"/>
            <a:ext cx="3104459" cy="363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visiting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i="1" dirty="0" err="1"/>
              <a:t>i</a:t>
            </a:r>
            <a:endParaRPr lang="en-US" i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3812FC-8B89-2147-B29D-6A660EF500B9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 flipV="1">
            <a:off x="2161875" y="1529369"/>
            <a:ext cx="2201266" cy="578230"/>
          </a:xfrm>
          <a:prstGeom prst="line">
            <a:avLst/>
          </a:prstGeom>
          <a:ln w="19050">
            <a:solidFill>
              <a:srgbClr val="65A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D05C49-D0C8-9249-9912-2DBA51045727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2161875" y="1939775"/>
            <a:ext cx="2201265" cy="167824"/>
          </a:xfrm>
          <a:prstGeom prst="line">
            <a:avLst/>
          </a:prstGeom>
          <a:ln w="19050">
            <a:solidFill>
              <a:srgbClr val="65A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396C0D-F444-094F-8ED9-4485739F4A26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2161875" y="2107599"/>
            <a:ext cx="2201265" cy="242582"/>
          </a:xfrm>
          <a:prstGeom prst="line">
            <a:avLst/>
          </a:prstGeom>
          <a:ln w="19050">
            <a:solidFill>
              <a:srgbClr val="65A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3B32A-750E-F249-A7E0-D78E561E9A72}"/>
              </a:ext>
            </a:extLst>
          </p:cNvPr>
          <p:cNvCxnSpPr>
            <a:cxnSpLocks/>
            <a:stCxn id="23" idx="3"/>
            <a:endCxn id="29" idx="1"/>
          </p:cNvCxnSpPr>
          <p:nvPr/>
        </p:nvCxnSpPr>
        <p:spPr>
          <a:xfrm>
            <a:off x="2161875" y="2107599"/>
            <a:ext cx="2201265" cy="652988"/>
          </a:xfrm>
          <a:prstGeom prst="line">
            <a:avLst/>
          </a:prstGeom>
          <a:ln w="19050">
            <a:solidFill>
              <a:srgbClr val="65A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0B4AFC-5F38-B049-A94C-7B524B65FA00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2161875" y="2107599"/>
            <a:ext cx="2201265" cy="1063394"/>
          </a:xfrm>
          <a:prstGeom prst="line">
            <a:avLst/>
          </a:prstGeom>
          <a:ln w="19050">
            <a:solidFill>
              <a:srgbClr val="65A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线箭头连接符 15">
            <a:extLst>
              <a:ext uri="{FF2B5EF4-FFF2-40B4-BE49-F238E27FC236}">
                <a16:creationId xmlns:a16="http://schemas.microsoft.com/office/drawing/2014/main" id="{679F4FBC-980E-C24B-98C3-BA2B267846E8}"/>
              </a:ext>
            </a:extLst>
          </p:cNvPr>
          <p:cNvCxnSpPr>
            <a:cxnSpLocks/>
          </p:cNvCxnSpPr>
          <p:nvPr/>
        </p:nvCxnSpPr>
        <p:spPr>
          <a:xfrm>
            <a:off x="1794558" y="2962465"/>
            <a:ext cx="228600" cy="0"/>
          </a:xfrm>
          <a:prstGeom prst="straightConnector1">
            <a:avLst/>
          </a:prstGeom>
          <a:ln>
            <a:solidFill>
              <a:srgbClr val="274D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80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89993-38A7-6541-978C-0D407AD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5F6997-DFF5-D244-B579-3A8512BE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/>
              <a:t>Dominance-based</a:t>
            </a:r>
            <a:r>
              <a:rPr lang="zh-CN" altLang="en-US" dirty="0"/>
              <a:t> </a:t>
            </a:r>
            <a:r>
              <a:rPr lang="en-US" altLang="zh-CN" dirty="0"/>
              <a:t>Pruning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497DF0-1EE0-4642-A020-53D04B81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761999"/>
            <a:ext cx="8991600" cy="3917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Dominance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trips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A91313"/>
                </a:solidFill>
              </a:rPr>
              <a:t>same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set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of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POIs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A91313"/>
                </a:solidFill>
              </a:rPr>
              <a:t>same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ending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POI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Only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keep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a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small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number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of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dominating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r>
              <a:rPr lang="en-US" altLang="zh-CN" dirty="0">
                <a:solidFill>
                  <a:srgbClr val="A91313"/>
                </a:solidFill>
              </a:rPr>
              <a:t>ones!</a:t>
            </a:r>
            <a:r>
              <a:rPr lang="en-US" dirty="0"/>
              <a:t>	</a:t>
            </a:r>
            <a:r>
              <a:rPr lang="zh-CN" altLang="en-US" dirty="0"/>
              <a:t>   </a:t>
            </a:r>
            <a:endParaRPr lang="en-US" altLang="zh-CN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(P1):</a:t>
            </a:r>
            <a:r>
              <a:rPr lang="zh-CN" altLang="en-US" dirty="0"/>
              <a:t> </a:t>
            </a:r>
            <a:endParaRPr lang="en-US" altLang="zh-CN" dirty="0">
              <a:sym typeface="Wingdings"/>
            </a:endParaRPr>
          </a:p>
          <a:p>
            <a:pPr marL="457200" lvl="1" indent="0">
              <a:buNone/>
            </a:pPr>
            <a:r>
              <a:rPr lang="zh-CN" altLang="en-US" dirty="0">
                <a:sym typeface="Wingdings"/>
              </a:rPr>
              <a:t>     </a:t>
            </a:r>
            <a:r>
              <a:rPr lang="en-US" altLang="zh-CN" dirty="0">
                <a:sym typeface="Wingdings"/>
              </a:rPr>
              <a:t>		</a:t>
            </a:r>
          </a:p>
          <a:p>
            <a:pPr marL="457200" lvl="1" indent="0">
              <a:buNone/>
            </a:pPr>
            <a:r>
              <a:rPr lang="en-US" altLang="zh-CN" dirty="0">
                <a:sym typeface="Wingdings"/>
              </a:rPr>
              <a:t>Trip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2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(P2):</a:t>
            </a:r>
            <a:r>
              <a:rPr lang="zh-CN" altLang="en-US" dirty="0">
                <a:sym typeface="Wingdings"/>
              </a:rPr>
              <a:t> </a:t>
            </a:r>
            <a:endParaRPr lang="en-US" altLang="zh-CN" sz="2100" dirty="0"/>
          </a:p>
          <a:p>
            <a:pPr marL="457200" lvl="1" indent="0">
              <a:buNone/>
            </a:pPr>
            <a:endParaRPr lang="en-US" altLang="zh-CN" sz="2100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23" name="环形箭头 4">
            <a:extLst>
              <a:ext uri="{FF2B5EF4-FFF2-40B4-BE49-F238E27FC236}">
                <a16:creationId xmlns:a16="http://schemas.microsoft.com/office/drawing/2014/main" id="{700A5E26-39EC-A148-B540-2CAB81A7D026}"/>
              </a:ext>
            </a:extLst>
          </p:cNvPr>
          <p:cNvSpPr/>
          <p:nvPr/>
        </p:nvSpPr>
        <p:spPr>
          <a:xfrm rot="5063642">
            <a:off x="6211018" y="3166490"/>
            <a:ext cx="914400" cy="838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81710"/>
              <a:gd name="adj5" fmla="val 12500"/>
            </a:avLst>
          </a:prstGeom>
          <a:solidFill>
            <a:srgbClr val="964DFF"/>
          </a:solidFill>
          <a:ln>
            <a:solidFill>
              <a:srgbClr val="96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33">
            <a:extLst>
              <a:ext uri="{FF2B5EF4-FFF2-40B4-BE49-F238E27FC236}">
                <a16:creationId xmlns:a16="http://schemas.microsoft.com/office/drawing/2014/main" id="{FE322002-E095-8845-895C-862140B61116}"/>
              </a:ext>
            </a:extLst>
          </p:cNvPr>
          <p:cNvSpPr txBox="1"/>
          <p:nvPr/>
        </p:nvSpPr>
        <p:spPr>
          <a:xfrm>
            <a:off x="7044660" y="33944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91313"/>
                </a:solidFill>
              </a:rPr>
              <a:t>dominates</a:t>
            </a:r>
            <a:r>
              <a:rPr lang="zh-CN" altLang="en-US" dirty="0">
                <a:solidFill>
                  <a:srgbClr val="A91313"/>
                </a:solidFill>
              </a:rPr>
              <a:t> </a:t>
            </a:r>
            <a:endParaRPr kumimoji="1" lang="zh-CN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C7EBEF-DDC5-764D-944F-03DE47B38ABC}"/>
              </a:ext>
            </a:extLst>
          </p:cNvPr>
          <p:cNvGrpSpPr/>
          <p:nvPr/>
        </p:nvGrpSpPr>
        <p:grpSpPr>
          <a:xfrm>
            <a:off x="2667000" y="2937236"/>
            <a:ext cx="3768060" cy="1600200"/>
            <a:chOff x="2667000" y="1676400"/>
            <a:chExt cx="3768060" cy="1600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3DBFD1-D601-8B49-BAD0-54A6E33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060" y="1695510"/>
              <a:ext cx="609600" cy="609600"/>
            </a:xfrm>
            <a:prstGeom prst="rect">
              <a:avLst/>
            </a:prstGeom>
          </p:spPr>
        </p:pic>
        <p:cxnSp>
          <p:nvCxnSpPr>
            <p:cNvPr id="8" name="直线箭头连接符 8">
              <a:extLst>
                <a:ext uri="{FF2B5EF4-FFF2-40B4-BE49-F238E27FC236}">
                  <a16:creationId xmlns:a16="http://schemas.microsoft.com/office/drawing/2014/main" id="{90396BDA-26F5-594C-AE92-E7D4674CC81D}"/>
                </a:ext>
              </a:extLst>
            </p:cNvPr>
            <p:cNvCxnSpPr/>
            <p:nvPr/>
          </p:nvCxnSpPr>
          <p:spPr>
            <a:xfrm>
              <a:off x="4377660" y="192411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881CFD-C012-374A-93C7-5B44246D33E2}"/>
                </a:ext>
              </a:extLst>
            </p:cNvPr>
            <p:cNvSpPr txBox="1"/>
            <p:nvPr/>
          </p:nvSpPr>
          <p:spPr>
            <a:xfrm>
              <a:off x="3920460" y="16764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sz="2800" dirty="0"/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21BD8ED8-7AC2-7A43-ADDC-5DC3F4A6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60" y="1695510"/>
              <a:ext cx="609600" cy="609600"/>
            </a:xfrm>
            <a:prstGeom prst="rect">
              <a:avLst/>
            </a:prstGeom>
          </p:spPr>
        </p:pic>
        <p:cxnSp>
          <p:nvCxnSpPr>
            <p:cNvPr id="11" name="直线箭头连接符 11">
              <a:extLst>
                <a:ext uri="{FF2B5EF4-FFF2-40B4-BE49-F238E27FC236}">
                  <a16:creationId xmlns:a16="http://schemas.microsoft.com/office/drawing/2014/main" id="{763590B8-D229-514D-8B22-3D87A8068164}"/>
                </a:ext>
              </a:extLst>
            </p:cNvPr>
            <p:cNvCxnSpPr/>
            <p:nvPr/>
          </p:nvCxnSpPr>
          <p:spPr>
            <a:xfrm>
              <a:off x="5368260" y="192411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9F6C260A-5D8F-A046-82C0-127B9DB426A3}"/>
                </a:ext>
              </a:extLst>
            </p:cNvPr>
            <p:cNvSpPr txBox="1"/>
            <p:nvPr/>
          </p:nvSpPr>
          <p:spPr>
            <a:xfrm>
              <a:off x="4911060" y="1676400"/>
              <a:ext cx="324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sz="2800" dirty="0"/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7B05B68E-9A84-F745-9CE5-469D4FA7D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460" y="1714620"/>
              <a:ext cx="609600" cy="609600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CC22092-F103-B943-AD3B-E756B1D2198C}"/>
                </a:ext>
              </a:extLst>
            </p:cNvPr>
            <p:cNvSpPr txBox="1"/>
            <p:nvPr/>
          </p:nvSpPr>
          <p:spPr>
            <a:xfrm>
              <a:off x="5977860" y="1695510"/>
              <a:ext cx="321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sz="2800" dirty="0"/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FB03F9B5-0D68-E84B-9FE5-7A1AA784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060" y="2647890"/>
              <a:ext cx="609600" cy="609600"/>
            </a:xfrm>
            <a:prstGeom prst="rect">
              <a:avLst/>
            </a:prstGeom>
          </p:spPr>
        </p:pic>
        <p:cxnSp>
          <p:nvCxnSpPr>
            <p:cNvPr id="16" name="直线箭头连接符 17">
              <a:extLst>
                <a:ext uri="{FF2B5EF4-FFF2-40B4-BE49-F238E27FC236}">
                  <a16:creationId xmlns:a16="http://schemas.microsoft.com/office/drawing/2014/main" id="{46B2DE85-41A2-B046-A047-0DC6FC5AE3B0}"/>
                </a:ext>
              </a:extLst>
            </p:cNvPr>
            <p:cNvCxnSpPr/>
            <p:nvPr/>
          </p:nvCxnSpPr>
          <p:spPr>
            <a:xfrm>
              <a:off x="4377660" y="287649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40DDA226-2188-4E4B-8E09-3196C008F312}"/>
                </a:ext>
              </a:extLst>
            </p:cNvPr>
            <p:cNvSpPr txBox="1"/>
            <p:nvPr/>
          </p:nvSpPr>
          <p:spPr>
            <a:xfrm>
              <a:off x="3920460" y="2628780"/>
              <a:ext cx="324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sz="2800" dirty="0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B97FD0B8-CCD8-584D-8474-09769702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60" y="2647890"/>
              <a:ext cx="609600" cy="609600"/>
            </a:xfrm>
            <a:prstGeom prst="rect">
              <a:avLst/>
            </a:prstGeom>
          </p:spPr>
        </p:pic>
        <p:cxnSp>
          <p:nvCxnSpPr>
            <p:cNvPr id="19" name="直线箭头连接符 20">
              <a:extLst>
                <a:ext uri="{FF2B5EF4-FFF2-40B4-BE49-F238E27FC236}">
                  <a16:creationId xmlns:a16="http://schemas.microsoft.com/office/drawing/2014/main" id="{1E90D2AB-093B-4A4C-B4CF-3978CB56A27D}"/>
                </a:ext>
              </a:extLst>
            </p:cNvPr>
            <p:cNvCxnSpPr/>
            <p:nvPr/>
          </p:nvCxnSpPr>
          <p:spPr>
            <a:xfrm>
              <a:off x="5368260" y="287649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FC480721-AFB5-7340-9077-646704D9DDA4}"/>
                </a:ext>
              </a:extLst>
            </p:cNvPr>
            <p:cNvSpPr txBox="1"/>
            <p:nvPr/>
          </p:nvSpPr>
          <p:spPr>
            <a:xfrm>
              <a:off x="4911060" y="262878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sz="2800" dirty="0"/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5C42FDD-09C5-1541-B470-CDB7A49B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460" y="2667000"/>
              <a:ext cx="609600" cy="609600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A858C083-5DA6-EC49-8410-F0FD50CA18EC}"/>
                </a:ext>
              </a:extLst>
            </p:cNvPr>
            <p:cNvSpPr txBox="1"/>
            <p:nvPr/>
          </p:nvSpPr>
          <p:spPr>
            <a:xfrm>
              <a:off x="5977860" y="2647890"/>
              <a:ext cx="321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sz="2800" dirty="0"/>
            </a:p>
          </p:txBody>
        </p:sp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8B78B49C-AAAA-BB4A-B865-F1CE6632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752600"/>
              <a:ext cx="682625" cy="409575"/>
            </a:xfrm>
            <a:prstGeom prst="rect">
              <a:avLst/>
            </a:prstGeom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6F9A0DAC-98C7-AA40-9018-873DF311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743200"/>
              <a:ext cx="682625" cy="409575"/>
            </a:xfrm>
            <a:prstGeom prst="rect">
              <a:avLst/>
            </a:prstGeom>
          </p:spPr>
        </p:pic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8DEC7AAC-BC99-C545-A57D-A4772607AC84}"/>
                </a:ext>
              </a:extLst>
            </p:cNvPr>
            <p:cNvCxnSpPr/>
            <p:nvPr/>
          </p:nvCxnSpPr>
          <p:spPr>
            <a:xfrm>
              <a:off x="3352800" y="190500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A63FEEAE-74A0-F84A-852E-69F8B2C6C7E4}"/>
                </a:ext>
              </a:extLst>
            </p:cNvPr>
            <p:cNvCxnSpPr/>
            <p:nvPr/>
          </p:nvCxnSpPr>
          <p:spPr>
            <a:xfrm>
              <a:off x="3352800" y="289560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>
            <a:extLst>
              <a:ext uri="{FF2B5EF4-FFF2-40B4-BE49-F238E27FC236}">
                <a16:creationId xmlns:a16="http://schemas.microsoft.com/office/drawing/2014/main" id="{7FBEF06C-E3C7-AF44-86B7-90E3D258ACDE}"/>
              </a:ext>
            </a:extLst>
          </p:cNvPr>
          <p:cNvSpPr txBox="1"/>
          <p:nvPr/>
        </p:nvSpPr>
        <p:spPr>
          <a:xfrm>
            <a:off x="6873526" y="4407002"/>
            <a:ext cx="1827744" cy="120032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P2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its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kumimoji="1" lang="en-US" altLang="zh-CN" sz="2400" dirty="0"/>
              <a:t>extensions</a:t>
            </a:r>
          </a:p>
          <a:p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pruned</a:t>
            </a:r>
            <a:endParaRPr kumimoji="1" lang="zh-CN" altLang="en-US" sz="2400" dirty="0"/>
          </a:p>
        </p:txBody>
      </p:sp>
      <p:sp>
        <p:nvSpPr>
          <p:cNvPr id="30" name="右箭头 1">
            <a:extLst>
              <a:ext uri="{FF2B5EF4-FFF2-40B4-BE49-F238E27FC236}">
                <a16:creationId xmlns:a16="http://schemas.microsoft.com/office/drawing/2014/main" id="{6AD083D0-1C91-5C46-A590-DC09A24B28EF}"/>
              </a:ext>
            </a:extLst>
          </p:cNvPr>
          <p:cNvSpPr/>
          <p:nvPr/>
        </p:nvSpPr>
        <p:spPr>
          <a:xfrm rot="5400000">
            <a:off x="7301713" y="4042136"/>
            <a:ext cx="381000" cy="304800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6513E0-C91E-7D44-A349-1A505CAD8435}"/>
              </a:ext>
            </a:extLst>
          </p:cNvPr>
          <p:cNvGrpSpPr/>
          <p:nvPr/>
        </p:nvGrpSpPr>
        <p:grpSpPr>
          <a:xfrm>
            <a:off x="-76200" y="5097267"/>
            <a:ext cx="8168229" cy="998733"/>
            <a:chOff x="169333" y="4563867"/>
            <a:chExt cx="8168229" cy="9987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A8ED8-871B-4048-B003-D47D59CDCD77}"/>
                </a:ext>
              </a:extLst>
            </p:cNvPr>
            <p:cNvSpPr/>
            <p:nvPr/>
          </p:nvSpPr>
          <p:spPr>
            <a:xfrm>
              <a:off x="169333" y="4830900"/>
              <a:ext cx="30310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2200" dirty="0"/>
                <a:t>P1</a:t>
              </a:r>
              <a:r>
                <a:rPr lang="zh-CN" altLang="en-US" sz="2200" dirty="0"/>
                <a:t> </a:t>
              </a:r>
              <a:r>
                <a:rPr lang="en-US" altLang="zh-CN" sz="2200" dirty="0">
                  <a:solidFill>
                    <a:srgbClr val="A91313"/>
                  </a:solidFill>
                </a:rPr>
                <a:t>dominates</a:t>
              </a:r>
              <a:r>
                <a:rPr lang="zh-CN" altLang="en-US" sz="2200" dirty="0">
                  <a:solidFill>
                    <a:srgbClr val="A91313"/>
                  </a:solidFill>
                </a:rPr>
                <a:t> </a:t>
              </a:r>
              <a:r>
                <a:rPr lang="en-US" altLang="zh-CN" sz="2200" dirty="0"/>
                <a:t>P2</a:t>
              </a:r>
              <a:r>
                <a:rPr lang="zh-CN" altLang="en-US" sz="2200" dirty="0"/>
                <a:t> </a:t>
              </a:r>
              <a:r>
                <a:rPr lang="en-US" altLang="zh-CN" sz="2200" dirty="0" err="1"/>
                <a:t>iff</a:t>
              </a:r>
              <a:endParaRPr lang="en-US" altLang="zh-CN" sz="2200" dirty="0"/>
            </a:p>
          </p:txBody>
        </p:sp>
        <p:sp>
          <p:nvSpPr>
            <p:cNvPr id="31" name="左大括号 10">
              <a:extLst>
                <a:ext uri="{FF2B5EF4-FFF2-40B4-BE49-F238E27FC236}">
                  <a16:creationId xmlns:a16="http://schemas.microsoft.com/office/drawing/2014/main" id="{4BCAD36A-8097-4040-9673-1D106A70F81C}"/>
                </a:ext>
              </a:extLst>
            </p:cNvPr>
            <p:cNvSpPr/>
            <p:nvPr/>
          </p:nvSpPr>
          <p:spPr>
            <a:xfrm>
              <a:off x="3409545" y="4619549"/>
              <a:ext cx="228600" cy="838200"/>
            </a:xfrm>
            <a:prstGeom prst="leftBrac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9E81BBE-9F11-434F-ACD4-D30E4C67B3CF}"/>
                    </a:ext>
                  </a:extLst>
                </p:cNvPr>
                <p:cNvSpPr/>
                <p:nvPr/>
              </p:nvSpPr>
              <p:spPr>
                <a:xfrm>
                  <a:off x="3765562" y="4563867"/>
                  <a:ext cx="4572000" cy="4308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altLang="zh-CN" sz="2200" dirty="0"/>
                    <a:t>Used</a:t>
                  </a:r>
                  <a:r>
                    <a:rPr lang="zh-CN" altLang="en-US" sz="2200" dirty="0"/>
                    <a:t> </a:t>
                  </a:r>
                  <a:r>
                    <a:rPr lang="en-US" altLang="zh-CN" sz="2200" dirty="0"/>
                    <a:t>budget:</a:t>
                  </a:r>
                  <a:r>
                    <a:rPr lang="zh-CN" altLang="en-US" sz="2200" dirty="0"/>
                    <a:t>  </a:t>
                  </a:r>
                  <a:r>
                    <a:rPr lang="en-US" altLang="zh-CN" sz="2200" dirty="0"/>
                    <a:t>P1</a:t>
                  </a:r>
                  <a:r>
                    <a:rPr lang="zh-CN" altLang="en-US" sz="2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zh-CN" alt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200" dirty="0"/>
                    <a:t>P2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9E81BBE-9F11-434F-ACD4-D30E4C67B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562" y="4563867"/>
                  <a:ext cx="4572000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1385" t="-5714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F499334-F561-404B-9324-972CD96C6359}"/>
                    </a:ext>
                  </a:extLst>
                </p:cNvPr>
                <p:cNvSpPr/>
                <p:nvPr/>
              </p:nvSpPr>
              <p:spPr>
                <a:xfrm>
                  <a:off x="3763557" y="5131713"/>
                  <a:ext cx="387189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200" dirty="0"/>
                    <a:t>Completion</a:t>
                  </a:r>
                  <a:r>
                    <a:rPr lang="zh-CN" altLang="en-US" sz="2200" dirty="0"/>
                    <a:t> </a:t>
                  </a:r>
                  <a:r>
                    <a:rPr lang="en-US" altLang="zh-CN" sz="2200" dirty="0"/>
                    <a:t>probability</a:t>
                  </a:r>
                  <a:r>
                    <a:rPr lang="en-US" altLang="zh-CN" sz="2200" dirty="0">
                      <a:solidFill>
                        <a:srgbClr val="A91313"/>
                      </a:solidFill>
                    </a:rPr>
                    <a:t>:</a:t>
                  </a:r>
                  <a:r>
                    <a:rPr lang="zh-CN" altLang="en-US" sz="2200" dirty="0">
                      <a:solidFill>
                        <a:srgbClr val="A91313"/>
                      </a:solidFill>
                    </a:rPr>
                    <a:t> </a:t>
                  </a:r>
                  <a:r>
                    <a:rPr lang="en-US" altLang="zh-CN" sz="2200" dirty="0"/>
                    <a:t>P1</a:t>
                  </a:r>
                  <a:r>
                    <a:rPr lang="zh-CN" altLang="en-US" sz="2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zh-CN" altLang="en-US" sz="2200" dirty="0"/>
                    <a:t> </a:t>
                  </a:r>
                  <a:r>
                    <a:rPr lang="en-US" altLang="zh-CN" sz="2200" dirty="0"/>
                    <a:t>P2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F499334-F561-404B-9324-972CD96C6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557" y="5131713"/>
                  <a:ext cx="3871894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1634" t="-5714" r="-980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1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CFC1-0581-B34B-AFD6-D8CB825E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Heuristics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2F8BC-E651-9B42-8E34-E502B5C2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7F2ED-722C-2C4B-8FEA-E55CEAC0D0BB}"/>
              </a:ext>
            </a:extLst>
          </p:cNvPr>
          <p:cNvSpPr/>
          <p:nvPr/>
        </p:nvSpPr>
        <p:spPr>
          <a:xfrm>
            <a:off x="228601" y="990600"/>
            <a:ext cx="8915400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altLang="zh-CN" sz="1900" dirty="0">
              <a:solidFill>
                <a:srgbClr val="2E22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8F3CCB-335D-474A-9045-F615719A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3" y="990599"/>
            <a:ext cx="9120267" cy="1966685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2E2224"/>
                </a:solidFill>
              </a:rPr>
              <a:t> </a:t>
            </a:r>
            <a:r>
              <a:rPr lang="en-US" altLang="zh-CN" sz="2200" dirty="0">
                <a:solidFill>
                  <a:srgbClr val="2E2224"/>
                </a:solidFill>
              </a:rPr>
              <a:t>Dominance</a:t>
            </a:r>
            <a:r>
              <a:rPr lang="zh-CN" altLang="en-US" sz="2200" dirty="0">
                <a:solidFill>
                  <a:srgbClr val="2E2224"/>
                </a:solidFill>
              </a:rPr>
              <a:t> </a:t>
            </a:r>
            <a:r>
              <a:rPr lang="en-US" altLang="zh-CN" sz="2200" dirty="0">
                <a:solidFill>
                  <a:srgbClr val="2E2224"/>
                </a:solidFill>
              </a:rPr>
              <a:t>with</a:t>
            </a:r>
            <a:r>
              <a:rPr lang="zh-CN" altLang="en-US" sz="2200" dirty="0">
                <a:solidFill>
                  <a:srgbClr val="2E2224"/>
                </a:solidFill>
              </a:rPr>
              <a:t> </a:t>
            </a:r>
            <a:r>
              <a:rPr lang="en-US" altLang="zh-CN" sz="2200" dirty="0">
                <a:solidFill>
                  <a:srgbClr val="2E2224"/>
                </a:solidFill>
              </a:rPr>
              <a:t>State</a:t>
            </a:r>
            <a:r>
              <a:rPr lang="zh-CN" altLang="en-US" sz="2200" dirty="0">
                <a:solidFill>
                  <a:srgbClr val="2E2224"/>
                </a:solidFill>
              </a:rPr>
              <a:t> </a:t>
            </a:r>
            <a:r>
              <a:rPr lang="en-US" altLang="zh-CN" sz="2200" dirty="0">
                <a:solidFill>
                  <a:srgbClr val="2E2224"/>
                </a:solidFill>
              </a:rPr>
              <a:t>Relaxing</a:t>
            </a:r>
            <a:r>
              <a:rPr lang="zh-CN" altLang="en-US" sz="2200" dirty="0">
                <a:solidFill>
                  <a:srgbClr val="2E2224"/>
                </a:solidFill>
              </a:rPr>
              <a:t> </a:t>
            </a:r>
            <a:r>
              <a:rPr lang="en-US" altLang="zh-CN" sz="2200" dirty="0">
                <a:solidFill>
                  <a:srgbClr val="2E2224"/>
                </a:solidFill>
              </a:rPr>
              <a:t>Method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2E2224"/>
                </a:solidFill>
              </a:rPr>
              <a:t>No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requirement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on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the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same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ending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altLang="zh-CN" sz="2000" dirty="0">
                <a:solidFill>
                  <a:srgbClr val="2E2224"/>
                </a:solidFill>
              </a:rPr>
              <a:t>POI</a:t>
            </a:r>
            <a:r>
              <a:rPr lang="zh-CN" altLang="en-US" sz="2000" dirty="0">
                <a:solidFill>
                  <a:srgbClr val="2E2224"/>
                </a:solidFill>
              </a:rPr>
              <a:t>           </a:t>
            </a:r>
            <a:r>
              <a:rPr lang="en-US" altLang="zh-CN" sz="2000" dirty="0">
                <a:solidFill>
                  <a:srgbClr val="2E2224"/>
                </a:solidFill>
              </a:rPr>
              <a:t>more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r>
              <a:rPr lang="en-US" sz="2000" dirty="0">
                <a:solidFill>
                  <a:srgbClr val="2E2224"/>
                </a:solidFill>
              </a:rPr>
              <a:t>aggressive pruning</a:t>
            </a:r>
            <a:r>
              <a:rPr lang="zh-CN" altLang="en-US" sz="2000" dirty="0">
                <a:solidFill>
                  <a:srgbClr val="2E2224"/>
                </a:solidFill>
              </a:rPr>
              <a:t> </a:t>
            </a:r>
            <a:endParaRPr lang="en-US" altLang="zh-CN" sz="2000" dirty="0">
              <a:solidFill>
                <a:srgbClr val="2E2224"/>
              </a:solidFill>
            </a:endParaRP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2E2224"/>
                </a:solidFill>
              </a:rPr>
              <a:t>Sacrifice optimality for efficiency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altLang="zh-CN" sz="2200" dirty="0">
              <a:solidFill>
                <a:srgbClr val="2E2224"/>
              </a:solidFill>
            </a:endParaRPr>
          </a:p>
          <a:p>
            <a:pPr marL="742950" lvl="2" indent="-342900">
              <a:buFont typeface="Wingdings" panose="05000000000000000000" pitchFamily="2" charset="2"/>
              <a:buChar char="q"/>
            </a:pPr>
            <a:endParaRPr lang="en-US" altLang="zh-CN" sz="2000" dirty="0">
              <a:solidFill>
                <a:srgbClr val="2E2224"/>
              </a:solidFill>
            </a:endParaRPr>
          </a:p>
          <a:p>
            <a:pPr marL="457200" lvl="1" indent="0">
              <a:buNone/>
            </a:pPr>
            <a:endParaRPr lang="en-US" altLang="zh-CN" sz="2100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7" name="右箭头 1">
            <a:extLst>
              <a:ext uri="{FF2B5EF4-FFF2-40B4-BE49-F238E27FC236}">
                <a16:creationId xmlns:a16="http://schemas.microsoft.com/office/drawing/2014/main" id="{97C19487-C723-F645-81AA-34BEBA1595A3}"/>
              </a:ext>
            </a:extLst>
          </p:cNvPr>
          <p:cNvSpPr/>
          <p:nvPr/>
        </p:nvSpPr>
        <p:spPr>
          <a:xfrm>
            <a:off x="5600700" y="1778208"/>
            <a:ext cx="381000" cy="304800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E84EE-0F2F-A34D-99EA-008315509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5207876"/>
            <a:ext cx="609600" cy="609600"/>
          </a:xfrm>
          <a:prstGeom prst="rect">
            <a:avLst/>
          </a:prstGeom>
        </p:spPr>
      </p:pic>
      <p:cxnSp>
        <p:nvCxnSpPr>
          <p:cNvPr id="10" name="直线箭头连接符 8">
            <a:extLst>
              <a:ext uri="{FF2B5EF4-FFF2-40B4-BE49-F238E27FC236}">
                <a16:creationId xmlns:a16="http://schemas.microsoft.com/office/drawing/2014/main" id="{01D79217-6114-FC47-AB9A-889E02465625}"/>
              </a:ext>
            </a:extLst>
          </p:cNvPr>
          <p:cNvCxnSpPr/>
          <p:nvPr/>
        </p:nvCxnSpPr>
        <p:spPr>
          <a:xfrm>
            <a:off x="6440488" y="5436476"/>
            <a:ext cx="457200" cy="0"/>
          </a:xfrm>
          <a:prstGeom prst="straightConnector1">
            <a:avLst/>
          </a:prstGeom>
          <a:ln>
            <a:solidFill>
              <a:srgbClr val="274D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C77E36-394E-A64B-B46F-282C3926C781}"/>
              </a:ext>
            </a:extLst>
          </p:cNvPr>
          <p:cNvSpPr txBox="1"/>
          <p:nvPr/>
        </p:nvSpPr>
        <p:spPr>
          <a:xfrm>
            <a:off x="5983288" y="518876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</a:t>
            </a:r>
            <a:endParaRPr lang="en-US" sz="2800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C1D36E22-57A4-7B4A-B727-1BF0FA75D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88" y="5207876"/>
            <a:ext cx="609600" cy="609600"/>
          </a:xfrm>
          <a:prstGeom prst="rect">
            <a:avLst/>
          </a:prstGeom>
        </p:spPr>
      </p:pic>
      <p:cxnSp>
        <p:nvCxnSpPr>
          <p:cNvPr id="13" name="直线箭头连接符 11">
            <a:extLst>
              <a:ext uri="{FF2B5EF4-FFF2-40B4-BE49-F238E27FC236}">
                <a16:creationId xmlns:a16="http://schemas.microsoft.com/office/drawing/2014/main" id="{4313D2ED-EE2B-E84C-98F6-C42F160AAA40}"/>
              </a:ext>
            </a:extLst>
          </p:cNvPr>
          <p:cNvCxnSpPr/>
          <p:nvPr/>
        </p:nvCxnSpPr>
        <p:spPr>
          <a:xfrm>
            <a:off x="7431088" y="5436476"/>
            <a:ext cx="457200" cy="0"/>
          </a:xfrm>
          <a:prstGeom prst="straightConnector1">
            <a:avLst/>
          </a:prstGeom>
          <a:ln>
            <a:solidFill>
              <a:srgbClr val="274D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DDD2DE80-50F2-7B46-84C0-0D947E609D57}"/>
              </a:ext>
            </a:extLst>
          </p:cNvPr>
          <p:cNvSpPr txBox="1"/>
          <p:nvPr/>
        </p:nvSpPr>
        <p:spPr>
          <a:xfrm>
            <a:off x="6973888" y="518876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</a:t>
            </a:r>
            <a:endParaRPr lang="en-US" sz="2800" dirty="0"/>
          </a:p>
        </p:txBody>
      </p:sp>
      <p:pic>
        <p:nvPicPr>
          <p:cNvPr id="25" name="Picture 20">
            <a:extLst>
              <a:ext uri="{FF2B5EF4-FFF2-40B4-BE49-F238E27FC236}">
                <a16:creationId xmlns:a16="http://schemas.microsoft.com/office/drawing/2014/main" id="{E1DA0158-808B-784A-83A5-2BA819E32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28" y="5264966"/>
            <a:ext cx="682625" cy="409575"/>
          </a:xfrm>
          <a:prstGeom prst="rect">
            <a:avLst/>
          </a:prstGeom>
        </p:spPr>
      </p:pic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498194F9-0356-EA4A-B3F3-C6174C6E36B2}"/>
              </a:ext>
            </a:extLst>
          </p:cNvPr>
          <p:cNvCxnSpPr/>
          <p:nvPr/>
        </p:nvCxnSpPr>
        <p:spPr>
          <a:xfrm>
            <a:off x="5415628" y="5417366"/>
            <a:ext cx="457200" cy="0"/>
          </a:xfrm>
          <a:prstGeom prst="straightConnector1">
            <a:avLst/>
          </a:prstGeom>
          <a:ln>
            <a:solidFill>
              <a:srgbClr val="274D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7">
            <a:extLst>
              <a:ext uri="{FF2B5EF4-FFF2-40B4-BE49-F238E27FC236}">
                <a16:creationId xmlns:a16="http://schemas.microsoft.com/office/drawing/2014/main" id="{0573426C-A547-1E44-ACCE-5AFC44DB1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66" y="3944258"/>
            <a:ext cx="609600" cy="6096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E1AE5E4-0E4D-504F-9F21-C06A2C3EEA68}"/>
              </a:ext>
            </a:extLst>
          </p:cNvPr>
          <p:cNvSpPr/>
          <p:nvPr/>
        </p:nvSpPr>
        <p:spPr>
          <a:xfrm>
            <a:off x="6288088" y="3723789"/>
            <a:ext cx="800100" cy="94618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6A0784-ACD4-AB41-B74E-F6A3CE593F23}"/>
              </a:ext>
            </a:extLst>
          </p:cNvPr>
          <p:cNvCxnSpPr>
            <a:cxnSpLocks/>
          </p:cNvCxnSpPr>
          <p:nvPr/>
        </p:nvCxnSpPr>
        <p:spPr>
          <a:xfrm flipH="1">
            <a:off x="5644228" y="4507887"/>
            <a:ext cx="677614" cy="814667"/>
          </a:xfrm>
          <a:prstGeom prst="line">
            <a:avLst/>
          </a:prstGeom>
          <a:ln w="28575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51467E-8C1B-F04B-A82D-5AF4B91A070A}"/>
              </a:ext>
            </a:extLst>
          </p:cNvPr>
          <p:cNvCxnSpPr>
            <a:cxnSpLocks/>
          </p:cNvCxnSpPr>
          <p:nvPr/>
        </p:nvCxnSpPr>
        <p:spPr>
          <a:xfrm flipH="1">
            <a:off x="6660902" y="4710820"/>
            <a:ext cx="8186" cy="624627"/>
          </a:xfrm>
          <a:prstGeom prst="line">
            <a:avLst/>
          </a:prstGeom>
          <a:ln w="28575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CB5F45-1522-9647-B789-1AAC991CD1DB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6971016" y="4531406"/>
            <a:ext cx="673788" cy="830200"/>
          </a:xfrm>
          <a:prstGeom prst="line">
            <a:avLst/>
          </a:prstGeom>
          <a:ln w="28575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4A19D2B-5456-9847-8480-2906F5822D69}"/>
              </a:ext>
            </a:extLst>
          </p:cNvPr>
          <p:cNvSpPr txBox="1"/>
          <p:nvPr/>
        </p:nvSpPr>
        <p:spPr>
          <a:xfrm>
            <a:off x="6053159" y="4673019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insert?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TextBox 8">
            <a:extLst>
              <a:ext uri="{FF2B5EF4-FFF2-40B4-BE49-F238E27FC236}">
                <a16:creationId xmlns:a16="http://schemas.microsoft.com/office/drawing/2014/main" id="{2C82AF13-4BA6-4241-979F-57DF358D5FF1}"/>
              </a:ext>
            </a:extLst>
          </p:cNvPr>
          <p:cNvSpPr txBox="1"/>
          <p:nvPr/>
        </p:nvSpPr>
        <p:spPr>
          <a:xfrm>
            <a:off x="6474757" y="3966345"/>
            <a:ext cx="321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endParaRPr lang="en-US" sz="2800" dirty="0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54C97767-ADBA-7644-9BC3-AE9984001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5235029"/>
            <a:ext cx="682625" cy="40957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AD1E5FB-D69B-9F41-BDD2-47A5F07ECBA3}"/>
              </a:ext>
            </a:extLst>
          </p:cNvPr>
          <p:cNvSpPr txBox="1"/>
          <p:nvPr/>
        </p:nvSpPr>
        <p:spPr>
          <a:xfrm>
            <a:off x="4904623" y="5638011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x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869434-BB24-7344-8F24-B43ECC366E3B}"/>
              </a:ext>
            </a:extLst>
          </p:cNvPr>
          <p:cNvSpPr txBox="1"/>
          <p:nvPr/>
        </p:nvSpPr>
        <p:spPr>
          <a:xfrm>
            <a:off x="8100364" y="5555866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y</a:t>
            </a:r>
            <a:endParaRPr lang="en-US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C10DB7-336B-D14F-8254-DD21DD9B690A}"/>
              </a:ext>
            </a:extLst>
          </p:cNvPr>
          <p:cNvSpPr/>
          <p:nvPr/>
        </p:nvSpPr>
        <p:spPr>
          <a:xfrm>
            <a:off x="37647" y="3150720"/>
            <a:ext cx="4841151" cy="266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zh-CN" sz="22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Heuristic</a:t>
            </a:r>
            <a:r>
              <a:rPr lang="zh-CN" altLang="en-US" sz="22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</a:t>
            </a:r>
            <a:r>
              <a:rPr lang="zh-CN" altLang="en-US" sz="22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742950" lvl="2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742950" lvl="2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zh-CN" altLang="en-US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56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339F-2861-684D-AAAC-36FFB647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773FE-D9F5-C24E-A886-DD35A4A9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/>
          </a:bodyPr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</a:p>
          <a:p>
            <a:pPr lvl="1"/>
            <a:r>
              <a:rPr kumimoji="1" lang="en-US" altLang="zh-CN" dirty="0"/>
              <a:t>3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sets:</a:t>
            </a:r>
            <a:r>
              <a:rPr kumimoji="1" lang="zh-CN" altLang="en-US" dirty="0"/>
              <a:t> </a:t>
            </a:r>
            <a:r>
              <a:rPr kumimoji="1" lang="en-US" altLang="zh-CN" dirty="0"/>
              <a:t>PX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Yelp,</a:t>
            </a:r>
            <a:r>
              <a:rPr kumimoji="1" lang="zh-CN" altLang="en-US" dirty="0"/>
              <a:t> </a:t>
            </a:r>
            <a:r>
              <a:rPr kumimoji="1" lang="en-US" altLang="zh-CN" dirty="0"/>
              <a:t>LA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Foursquare</a:t>
            </a:r>
          </a:p>
          <a:p>
            <a:pPr lvl="1"/>
            <a:r>
              <a:rPr kumimoji="1" lang="en-US" altLang="zh-CN" dirty="0"/>
              <a:t>Extract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150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unvisited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1F13-28FE-C146-B800-F8B1A6E2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A1E85-64C2-8F49-931F-80B35F2E401E}"/>
              </a:ext>
            </a:extLst>
          </p:cNvPr>
          <p:cNvSpPr txBox="1">
            <a:spLocks/>
          </p:cNvSpPr>
          <p:nvPr/>
        </p:nvSpPr>
        <p:spPr>
          <a:xfrm>
            <a:off x="457200" y="2590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8970F3-2B30-7C48-8EF9-39D443498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79384"/>
              </p:ext>
            </p:extLst>
          </p:nvPr>
        </p:nvGraphicFramePr>
        <p:xfrm>
          <a:off x="467474" y="3276600"/>
          <a:ext cx="838428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8771">
                  <a:extLst>
                    <a:ext uri="{9D8B030D-6E8A-4147-A177-3AD203B41FA5}">
                      <a16:colId xmlns:a16="http://schemas.microsoft.com/office/drawing/2014/main" val="1897005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623592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728050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29004089"/>
                    </a:ext>
                  </a:extLst>
                </a:gridCol>
                <a:gridCol w="1047115">
                  <a:extLst>
                    <a:ext uri="{9D8B030D-6E8A-4147-A177-3AD203B41FA5}">
                      <a16:colId xmlns:a16="http://schemas.microsoft.com/office/drawing/2014/main" val="1728429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Heuristic</a:t>
                      </a:r>
                      <a:r>
                        <a:rPr lang="zh-CN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1613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en-US" altLang="zh-CN" b="1" dirty="0"/>
                        <a:t>Our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Proposed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Methods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State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expansion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dominance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pruning</a:t>
                      </a:r>
                      <a:r>
                        <a:rPr lang="zh-CN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734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Optimized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advanced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enumeration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8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SE-SR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SE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relaxing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000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A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linear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heuristic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insertion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134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fontAlgn="ctr"/>
                      <a:r>
                        <a:rPr lang="en-US" altLang="zh-CN" dirty="0"/>
                        <a:t>Baselines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A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optimal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algorithm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WSDM’14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  <a:r>
                        <a:rPr kumimoji="1" lang="zh-CN" altLang="en-US" b="1" dirty="0">
                          <a:solidFill>
                            <a:srgbClr val="65A6FF"/>
                          </a:solidFill>
                        </a:rPr>
                        <a:t>*</a:t>
                      </a:r>
                      <a:endParaRPr kumimoji="1" lang="en-US" altLang="zh-CN" b="1" dirty="0">
                        <a:solidFill>
                          <a:srgbClr val="65A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63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Greedy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greedy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operation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="1" dirty="0">
                          <a:solidFill>
                            <a:srgbClr val="65A6FF"/>
                          </a:solidFill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412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AAC597-187A-9F4C-A7CA-85DC4279A015}"/>
              </a:ext>
            </a:extLst>
          </p:cNvPr>
          <p:cNvSpPr txBox="1"/>
          <p:nvPr/>
        </p:nvSpPr>
        <p:spPr>
          <a:xfrm>
            <a:off x="838200" y="6096000"/>
            <a:ext cx="48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*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POI</a:t>
            </a:r>
            <a:r>
              <a:rPr lang="zh-CN" altLang="en-US" dirty="0"/>
              <a:t> </a:t>
            </a:r>
            <a:r>
              <a:rPr lang="en-US" altLang="zh-CN" dirty="0"/>
              <a:t>availability</a:t>
            </a:r>
            <a:r>
              <a:rPr lang="zh-CN" altLang="en-US" dirty="0"/>
              <a:t> </a:t>
            </a:r>
            <a:r>
              <a:rPr lang="en-US" altLang="zh-CN" dirty="0"/>
              <a:t>constraint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1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181-0547-DC49-B601-E7EBAA2F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PX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9EE6-B397-2B4D-A8E1-EACC8AA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54675"/>
          </a:xfrm>
        </p:spPr>
        <p:txBody>
          <a:bodyPr/>
          <a:lstStyle/>
          <a:p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Traveling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Uncertain</a:t>
            </a:r>
            <a:r>
              <a:rPr lang="zh-CN" altLang="en-US" dirty="0"/>
              <a:t> </a:t>
            </a:r>
            <a:r>
              <a:rPr lang="en-US" altLang="zh-CN" dirty="0"/>
              <a:t>Traveling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3AB7A-F592-FB45-8DD4-9E11A8E9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CEC93-5F46-3440-9E84-611BCFA2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1" y="4216400"/>
            <a:ext cx="5558319" cy="197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B672C-C436-2E42-A54F-4CF337853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5562600" cy="1989543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3445F8D1-EDCB-8F49-936C-5978999B25DB}"/>
              </a:ext>
            </a:extLst>
          </p:cNvPr>
          <p:cNvSpPr txBox="1"/>
          <p:nvPr/>
        </p:nvSpPr>
        <p:spPr>
          <a:xfrm>
            <a:off x="6541257" y="4560562"/>
            <a:ext cx="1762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Larger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completion</a:t>
            </a:r>
            <a:r>
              <a:rPr kumimoji="1" lang="zh-CN" altLang="en-US" sz="1400" dirty="0"/>
              <a:t> </a:t>
            </a:r>
            <a:endParaRPr kumimoji="1" lang="en-US" altLang="zh-CN" sz="1400" dirty="0"/>
          </a:p>
          <a:p>
            <a:r>
              <a:rPr kumimoji="1" lang="en-US" altLang="zh-CN" sz="1400" dirty="0"/>
              <a:t>probability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threshold</a:t>
            </a:r>
          </a:p>
          <a:p>
            <a:r>
              <a:rPr kumimoji="1" lang="en-US" altLang="zh-CN" sz="1400" dirty="0"/>
              <a:t>results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in:</a:t>
            </a:r>
            <a:r>
              <a:rPr kumimoji="1" lang="zh-CN" altLang="en-US" sz="1400" dirty="0"/>
              <a:t> </a:t>
            </a:r>
            <a:endParaRPr kumimoji="1" lang="en-US" altLang="zh-CN" sz="1400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sz="1400" dirty="0"/>
              <a:t>Stronger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pruning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400" dirty="0"/>
              <a:t>Lower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trip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quality</a:t>
            </a:r>
            <a:endParaRPr kumimoji="1" lang="zh-CN" alt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09140-9CB5-6248-9DAA-B33B50FD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62864"/>
              </p:ext>
            </p:extLst>
          </p:nvPr>
        </p:nvGraphicFramePr>
        <p:xfrm>
          <a:off x="6781800" y="1447800"/>
          <a:ext cx="1734375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050">
                  <a:extLst>
                    <a:ext uri="{9D8B030D-6E8A-4147-A177-3AD203B41FA5}">
                      <a16:colId xmlns:a16="http://schemas.microsoft.com/office/drawing/2014/main" val="3831170909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3662165318"/>
                    </a:ext>
                  </a:extLst>
                </a:gridCol>
              </a:tblGrid>
              <a:tr h="2863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Budget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Pruning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Ratio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130151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99.30%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29107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99.23%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39363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99.20%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126847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99.18%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55945"/>
                  </a:ext>
                </a:extLst>
              </a:tr>
              <a:tr h="232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99.16%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694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4D9559-948A-C64A-89D5-ADAF0CC2AB9E}"/>
              </a:ext>
            </a:extLst>
          </p:cNvPr>
          <p:cNvSpPr txBox="1"/>
          <p:nvPr/>
        </p:nvSpPr>
        <p:spPr>
          <a:xfrm>
            <a:off x="6154352" y="3369331"/>
            <a:ext cx="304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Prun</a:t>
            </a:r>
            <a:r>
              <a:rPr lang="en-US" altLang="zh-CN" sz="1400" dirty="0"/>
              <a:t>ed</a:t>
            </a:r>
            <a:r>
              <a:rPr lang="en-US" sz="1400" dirty="0"/>
              <a:t> </a:t>
            </a:r>
            <a:r>
              <a:rPr lang="en-US" altLang="zh-CN" sz="1400" dirty="0"/>
              <a:t>search</a:t>
            </a:r>
            <a:r>
              <a:rPr lang="zh-CN" altLang="en-US" sz="1400" dirty="0"/>
              <a:t> </a:t>
            </a:r>
            <a:r>
              <a:rPr lang="en-US" altLang="zh-CN" sz="1400" dirty="0"/>
              <a:t>space</a:t>
            </a:r>
            <a:r>
              <a:rPr lang="en-US" sz="1400" dirty="0"/>
              <a:t> of SE/PDFS</a:t>
            </a:r>
            <a:r>
              <a:rPr lang="zh-CN" altLang="en-US" sz="1400" dirty="0"/>
              <a:t> </a:t>
            </a:r>
            <a:r>
              <a:rPr lang="en-US" altLang="zh-CN" sz="1400" dirty="0"/>
              <a:t>owing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r>
              <a:rPr lang="zh-CN" altLang="en-US" sz="1400" dirty="0"/>
              <a:t>    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dominance</a:t>
            </a:r>
            <a:r>
              <a:rPr lang="zh-CN" altLang="en-US" sz="1400" dirty="0"/>
              <a:t> </a:t>
            </a:r>
            <a:r>
              <a:rPr lang="en-US" altLang="zh-CN" sz="1400" dirty="0"/>
              <a:t>based</a:t>
            </a:r>
            <a:r>
              <a:rPr lang="zh-CN" altLang="en-US" sz="1400" dirty="0"/>
              <a:t> </a:t>
            </a:r>
            <a:r>
              <a:rPr lang="en-US" altLang="zh-CN" sz="1400" dirty="0"/>
              <a:t>pruning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5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2286000" y="2209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 &amp; A ?</a:t>
            </a: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Thanks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43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  <a:r>
              <a:rPr kumimoji="1" lang="zh-CN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Traveling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029200"/>
          </a:xfrm>
        </p:spPr>
        <p:txBody>
          <a:bodyPr/>
          <a:lstStyle/>
          <a:p>
            <a:r>
              <a:rPr lang="en-US" dirty="0"/>
              <a:t>The Travel and Tourism Industry </a:t>
            </a:r>
          </a:p>
          <a:p>
            <a:pPr lvl="1"/>
            <a:r>
              <a:rPr lang="en-US" dirty="0"/>
              <a:t>Contributed </a:t>
            </a:r>
            <a:r>
              <a:rPr lang="en-US" dirty="0">
                <a:solidFill>
                  <a:srgbClr val="C00000"/>
                </a:solidFill>
              </a:rPr>
              <a:t>US$7.6 trillion </a:t>
            </a:r>
            <a:r>
              <a:rPr lang="en-US" dirty="0"/>
              <a:t>to the global </a:t>
            </a:r>
            <a:r>
              <a:rPr lang="en-US" dirty="0">
                <a:solidFill>
                  <a:srgbClr val="C00000"/>
                </a:solidFill>
              </a:rPr>
              <a:t>economy</a:t>
            </a:r>
            <a:r>
              <a:rPr lang="en-US" dirty="0"/>
              <a:t> and supported </a:t>
            </a:r>
            <a:r>
              <a:rPr lang="en-US" dirty="0">
                <a:solidFill>
                  <a:srgbClr val="C00000"/>
                </a:solidFill>
              </a:rPr>
              <a:t>292 million jobs </a:t>
            </a:r>
            <a:r>
              <a:rPr lang="en-US" dirty="0"/>
              <a:t>in 2016.</a:t>
            </a:r>
          </a:p>
          <a:p>
            <a:endParaRPr lang="en-US" dirty="0"/>
          </a:p>
          <a:p>
            <a:r>
              <a:rPr lang="en-US" dirty="0"/>
              <a:t>How People Travel Nowadays?</a:t>
            </a:r>
          </a:p>
          <a:p>
            <a:pPr lvl="1"/>
            <a:r>
              <a:rPr lang="en-US" dirty="0"/>
              <a:t>Travel Agent             DIY trips</a:t>
            </a:r>
          </a:p>
          <a:p>
            <a:pPr lvl="1"/>
            <a:r>
              <a:rPr lang="en-US" dirty="0">
                <a:solidFill>
                  <a:srgbClr val="081623"/>
                </a:solidFill>
              </a:rPr>
              <a:t>DIY</a:t>
            </a:r>
            <a:r>
              <a:rPr lang="zh-CN" altLang="zh-CN" dirty="0">
                <a:solidFill>
                  <a:srgbClr val="081623"/>
                </a:solidFill>
              </a:rPr>
              <a:t>: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flexible</a:t>
            </a:r>
            <a:r>
              <a:rPr lang="zh-CN" altLang="en-US" dirty="0">
                <a:solidFill>
                  <a:srgbClr val="081623"/>
                </a:solidFill>
              </a:rPr>
              <a:t>,</a:t>
            </a:r>
            <a:r>
              <a:rPr lang="zh-CN" altLang="zh-CN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interests-driven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and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economical</a:t>
            </a:r>
          </a:p>
        </p:txBody>
      </p:sp>
      <p:sp>
        <p:nvSpPr>
          <p:cNvPr id="7" name="右箭头 1"/>
          <p:cNvSpPr/>
          <p:nvPr/>
        </p:nvSpPr>
        <p:spPr>
          <a:xfrm>
            <a:off x="2705100" y="4343400"/>
            <a:ext cx="381000" cy="304800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7135324"/>
              </p:ext>
            </p:extLst>
          </p:nvPr>
        </p:nvGraphicFramePr>
        <p:xfrm>
          <a:off x="5486400" y="28194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00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111A-AA1C-3546-A44A-EEC8C2F0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03F9BD-2149-4F44-9E78-661C223D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Trip Recommendation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31C128-9764-8244-8770-E79E151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830763"/>
          </a:xfrm>
        </p:spPr>
        <p:txBody>
          <a:bodyPr/>
          <a:lstStyle/>
          <a:p>
            <a:r>
              <a:rPr lang="en-US" altLang="zh-CN" dirty="0"/>
              <a:t>Traveling</a:t>
            </a:r>
            <a:r>
              <a:rPr lang="zh-CN" altLang="en-US" dirty="0"/>
              <a:t> </a:t>
            </a:r>
            <a:r>
              <a:rPr lang="en-US" altLang="zh-CN" dirty="0"/>
              <a:t>Apps: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suggest</a:t>
            </a:r>
            <a:r>
              <a:rPr lang="zh-CN" altLang="en-US" dirty="0"/>
              <a:t> </a:t>
            </a:r>
            <a:r>
              <a:rPr lang="en-US" altLang="zh-CN" dirty="0"/>
              <a:t>isolated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POIs</a:t>
            </a:r>
            <a:endParaRPr lang="en-US" dirty="0"/>
          </a:p>
          <a:p>
            <a:r>
              <a:rPr lang="en-US" dirty="0"/>
              <a:t>Travelers</a:t>
            </a:r>
          </a:p>
          <a:p>
            <a:pPr lvl="1"/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Personalized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interests</a:t>
            </a:r>
          </a:p>
          <a:p>
            <a:pPr lvl="1"/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No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idea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about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which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places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visit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which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order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visit</a:t>
            </a:r>
          </a:p>
          <a:p>
            <a:pPr lvl="1"/>
            <a:endParaRPr lang="en-US" dirty="0"/>
          </a:p>
        </p:txBody>
      </p:sp>
      <p:grpSp>
        <p:nvGrpSpPr>
          <p:cNvPr id="7" name="组 27">
            <a:extLst>
              <a:ext uri="{FF2B5EF4-FFF2-40B4-BE49-F238E27FC236}">
                <a16:creationId xmlns:a16="http://schemas.microsoft.com/office/drawing/2014/main" id="{35CA4385-AB18-A249-9BE2-9756665714D5}"/>
              </a:ext>
            </a:extLst>
          </p:cNvPr>
          <p:cNvGrpSpPr/>
          <p:nvPr/>
        </p:nvGrpSpPr>
        <p:grpSpPr>
          <a:xfrm>
            <a:off x="1219200" y="3367526"/>
            <a:ext cx="4572000" cy="2957074"/>
            <a:chOff x="2362200" y="3253409"/>
            <a:chExt cx="4572000" cy="2957074"/>
          </a:xfrm>
        </p:grpSpPr>
        <p:pic>
          <p:nvPicPr>
            <p:cNvPr id="8" name="图片 28" descr="question.jpg">
              <a:extLst>
                <a:ext uri="{FF2B5EF4-FFF2-40B4-BE49-F238E27FC236}">
                  <a16:creationId xmlns:a16="http://schemas.microsoft.com/office/drawing/2014/main" id="{76BFA12E-1A22-8A46-A1A3-2745A956C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5029200"/>
              <a:ext cx="1152525" cy="1181283"/>
            </a:xfrm>
            <a:prstGeom prst="rect">
              <a:avLst/>
            </a:prstGeom>
          </p:spPr>
        </p:pic>
        <p:grpSp>
          <p:nvGrpSpPr>
            <p:cNvPr id="9" name="组 29">
              <a:extLst>
                <a:ext uri="{FF2B5EF4-FFF2-40B4-BE49-F238E27FC236}">
                  <a16:creationId xmlns:a16="http://schemas.microsoft.com/office/drawing/2014/main" id="{6FFA1AAA-8601-7948-A7F3-06ED3604C2F4}"/>
                </a:ext>
              </a:extLst>
            </p:cNvPr>
            <p:cNvGrpSpPr/>
            <p:nvPr/>
          </p:nvGrpSpPr>
          <p:grpSpPr>
            <a:xfrm>
              <a:off x="2362200" y="3253409"/>
              <a:ext cx="4572000" cy="2385391"/>
              <a:chOff x="2362200" y="3200400"/>
              <a:chExt cx="4572000" cy="2385391"/>
            </a:xfrm>
          </p:grpSpPr>
          <p:pic>
            <p:nvPicPr>
              <p:cNvPr id="10" name="图片 30" descr="intro figure.pdf">
                <a:extLst>
                  <a:ext uri="{FF2B5EF4-FFF2-40B4-BE49-F238E27FC236}">
                    <a16:creationId xmlns:a16="http://schemas.microsoft.com/office/drawing/2014/main" id="{F2EB578E-D341-254D-98A0-68FC0AA2EC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7" t="1576" r="1537" b="3859"/>
              <a:stretch/>
            </p:blipFill>
            <p:spPr>
              <a:xfrm>
                <a:off x="2362200" y="3200400"/>
                <a:ext cx="4505739" cy="2385391"/>
              </a:xfrm>
              <a:prstGeom prst="rect">
                <a:avLst/>
              </a:prstGeom>
            </p:spPr>
          </p:pic>
          <p:sp>
            <p:nvSpPr>
              <p:cNvPr id="11" name="弧 31">
                <a:extLst>
                  <a:ext uri="{FF2B5EF4-FFF2-40B4-BE49-F238E27FC236}">
                    <a16:creationId xmlns:a16="http://schemas.microsoft.com/office/drawing/2014/main" id="{04A315B3-3E5D-5246-BBF6-24A25C24CCB9}"/>
                  </a:ext>
                </a:extLst>
              </p:cNvPr>
              <p:cNvSpPr/>
              <p:nvPr/>
            </p:nvSpPr>
            <p:spPr>
              <a:xfrm rot="10304046">
                <a:off x="2610804" y="3245883"/>
                <a:ext cx="493391" cy="1373987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" name="弧 32">
                <a:extLst>
                  <a:ext uri="{FF2B5EF4-FFF2-40B4-BE49-F238E27FC236}">
                    <a16:creationId xmlns:a16="http://schemas.microsoft.com/office/drawing/2014/main" id="{DFA2A522-7FCE-B947-973B-92C6FE3647FC}"/>
                  </a:ext>
                </a:extLst>
              </p:cNvPr>
              <p:cNvSpPr/>
              <p:nvPr/>
            </p:nvSpPr>
            <p:spPr>
              <a:xfrm rot="16451343" flipH="1">
                <a:off x="3674566" y="2405578"/>
                <a:ext cx="804268" cy="2580243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" name="弧 33">
                <a:extLst>
                  <a:ext uri="{FF2B5EF4-FFF2-40B4-BE49-F238E27FC236}">
                    <a16:creationId xmlns:a16="http://schemas.microsoft.com/office/drawing/2014/main" id="{DD42BB0D-13DA-1344-8A73-7319B2ACD55B}"/>
                  </a:ext>
                </a:extLst>
              </p:cNvPr>
              <p:cNvSpPr/>
              <p:nvPr/>
            </p:nvSpPr>
            <p:spPr>
              <a:xfrm rot="16200000" flipH="1">
                <a:off x="5029200" y="2971800"/>
                <a:ext cx="1447800" cy="2362200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14" name="文本框 34">
            <a:extLst>
              <a:ext uri="{FF2B5EF4-FFF2-40B4-BE49-F238E27FC236}">
                <a16:creationId xmlns:a16="http://schemas.microsoft.com/office/drawing/2014/main" id="{F7FC942C-5D37-3E4D-AB21-A903A18DEFE3}"/>
              </a:ext>
            </a:extLst>
          </p:cNvPr>
          <p:cNvSpPr txBox="1"/>
          <p:nvPr/>
        </p:nvSpPr>
        <p:spPr>
          <a:xfrm>
            <a:off x="6717946" y="4321395"/>
            <a:ext cx="2273654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Personalized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Trip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Recommendation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5" name="右箭头 35">
            <a:extLst>
              <a:ext uri="{FF2B5EF4-FFF2-40B4-BE49-F238E27FC236}">
                <a16:creationId xmlns:a16="http://schemas.microsoft.com/office/drawing/2014/main" id="{D40993F3-47CA-4A46-8288-05DC1681BEFF}"/>
              </a:ext>
            </a:extLst>
          </p:cNvPr>
          <p:cNvSpPr/>
          <p:nvPr/>
        </p:nvSpPr>
        <p:spPr>
          <a:xfrm>
            <a:off x="5867400" y="4434326"/>
            <a:ext cx="533400" cy="484632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E9FEE-44C2-C64E-9E96-529CCEA1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16FD6B9-47B1-944F-ADD6-DE3CDA9B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2578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Personalized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POIs</a:t>
            </a:r>
          </a:p>
          <a:p>
            <a:r>
              <a:rPr kumimoji="1" lang="en-US" altLang="zh-CN" dirty="0"/>
              <a:t>Realistic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Constraints</a:t>
            </a:r>
          </a:p>
          <a:p>
            <a:pPr lvl="1"/>
            <a:r>
              <a:rPr kumimoji="1" lang="en-US" altLang="zh-CN" dirty="0"/>
              <a:t>Internal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(from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user)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Source,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destination</a:t>
            </a:r>
          </a:p>
          <a:p>
            <a:pPr lvl="2"/>
            <a:r>
              <a:rPr kumimoji="1" lang="en-US" altLang="zh-CN" dirty="0"/>
              <a:t>Time budget</a:t>
            </a:r>
          </a:p>
          <a:p>
            <a:pPr lvl="2"/>
            <a:r>
              <a:rPr kumimoji="1" lang="en-US" altLang="zh-CN" dirty="0"/>
              <a:t>Desire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diverse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External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(from environment)</a:t>
            </a:r>
          </a:p>
          <a:p>
            <a:pPr lvl="2"/>
            <a:r>
              <a:rPr lang="en-US" altLang="zh-CN" dirty="0">
                <a:solidFill>
                  <a:srgbClr val="081623"/>
                </a:solidFill>
              </a:rPr>
              <a:t>POIs availability: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opening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hours</a:t>
            </a:r>
          </a:p>
          <a:p>
            <a:pPr lvl="2"/>
            <a:r>
              <a:rPr lang="en-US" altLang="zh-CN" dirty="0">
                <a:solidFill>
                  <a:srgbClr val="081623"/>
                </a:solidFill>
              </a:rPr>
              <a:t>Uncertain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traveling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time: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various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traffic</a:t>
            </a:r>
            <a:r>
              <a:rPr lang="zh-CN" altLang="en-US" dirty="0">
                <a:solidFill>
                  <a:srgbClr val="081623"/>
                </a:solidFill>
              </a:rPr>
              <a:t> </a:t>
            </a:r>
            <a:r>
              <a:rPr lang="en-US" altLang="zh-CN" dirty="0">
                <a:solidFill>
                  <a:srgbClr val="081623"/>
                </a:solidFill>
              </a:rPr>
              <a:t>conditions</a:t>
            </a:r>
            <a:endParaRPr kumimoji="1" lang="en-US" altLang="zh-CN" dirty="0"/>
          </a:p>
        </p:txBody>
      </p:sp>
      <p:pic>
        <p:nvPicPr>
          <p:cNvPr id="6" name="图片 8" descr="open.jpg">
            <a:extLst>
              <a:ext uri="{FF2B5EF4-FFF2-40B4-BE49-F238E27FC236}">
                <a16:creationId xmlns:a16="http://schemas.microsoft.com/office/drawing/2014/main" id="{BD6058C9-1166-5C4D-AA39-9626AFC1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1447800" cy="124028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BB139F6-77BD-2545-829C-937B9C0C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kumimoji="1" lang="en-US" altLang="zh-CN" dirty="0"/>
              <a:t>Requirements and Constraints</a:t>
            </a:r>
            <a:endParaRPr kumimoji="1" lang="zh-CN" altLang="en-US" dirty="0"/>
          </a:p>
        </p:txBody>
      </p:sp>
      <p:pic>
        <p:nvPicPr>
          <p:cNvPr id="8" name="图片 10" descr="rating.jpg">
            <a:extLst>
              <a:ext uri="{FF2B5EF4-FFF2-40B4-BE49-F238E27FC236}">
                <a16:creationId xmlns:a16="http://schemas.microsoft.com/office/drawing/2014/main" id="{10F57D01-489E-FC4B-A3DA-A4E6CB24A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90600"/>
            <a:ext cx="2057400" cy="137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1" descr="budget.jpg">
            <a:extLst>
              <a:ext uri="{FF2B5EF4-FFF2-40B4-BE49-F238E27FC236}">
                <a16:creationId xmlns:a16="http://schemas.microsoft.com/office/drawing/2014/main" id="{F25287CF-0D47-DD45-94F1-777445921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20052" r="24445" b="40625"/>
          <a:stretch/>
        </p:blipFill>
        <p:spPr>
          <a:xfrm>
            <a:off x="4724400" y="2475464"/>
            <a:ext cx="1371600" cy="1090061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65A36683-5CCC-E240-AABF-50ADC2943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876800"/>
            <a:ext cx="1727200" cy="11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9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kumimoji="1" lang="en-US" altLang="zh-CN" dirty="0"/>
              <a:t>Resources From LBSN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Services</a:t>
            </a:r>
            <a:endParaRPr kumimoji="1" lang="zh-CN" altLang="en-US" dirty="0"/>
          </a:p>
        </p:txBody>
      </p:sp>
      <p:grpSp>
        <p:nvGrpSpPr>
          <p:cNvPr id="6" name="组 137"/>
          <p:cNvGrpSpPr/>
          <p:nvPr/>
        </p:nvGrpSpPr>
        <p:grpSpPr>
          <a:xfrm>
            <a:off x="5701145" y="4702792"/>
            <a:ext cx="2985655" cy="1546915"/>
            <a:chOff x="5715000" y="3124200"/>
            <a:chExt cx="2985655" cy="1546915"/>
          </a:xfrm>
        </p:grpSpPr>
        <p:pic>
          <p:nvPicPr>
            <p:cNvPr id="7" name="图片 1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3124200"/>
              <a:ext cx="2985655" cy="1546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8" name="直线连接符 139"/>
            <p:cNvCxnSpPr/>
            <p:nvPr/>
          </p:nvCxnSpPr>
          <p:spPr>
            <a:xfrm flipV="1">
              <a:off x="6553200" y="3429000"/>
              <a:ext cx="1066800" cy="1524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直线连接符 140"/>
            <p:cNvCxnSpPr/>
            <p:nvPr/>
          </p:nvCxnSpPr>
          <p:spPr>
            <a:xfrm flipH="1" flipV="1">
              <a:off x="7696200" y="3505200"/>
              <a:ext cx="152400" cy="3810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直线连接符 141"/>
            <p:cNvCxnSpPr/>
            <p:nvPr/>
          </p:nvCxnSpPr>
          <p:spPr>
            <a:xfrm flipV="1">
              <a:off x="8077200" y="3581400"/>
              <a:ext cx="228600" cy="3048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直线连接符 142"/>
            <p:cNvCxnSpPr/>
            <p:nvPr/>
          </p:nvCxnSpPr>
          <p:spPr>
            <a:xfrm flipH="1" flipV="1">
              <a:off x="7772400" y="3429000"/>
              <a:ext cx="533400" cy="762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直线连接符 143"/>
            <p:cNvCxnSpPr/>
            <p:nvPr/>
          </p:nvCxnSpPr>
          <p:spPr>
            <a:xfrm flipV="1">
              <a:off x="6019800" y="4267200"/>
              <a:ext cx="533400" cy="1524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直线连接符 144"/>
            <p:cNvCxnSpPr/>
            <p:nvPr/>
          </p:nvCxnSpPr>
          <p:spPr>
            <a:xfrm flipV="1">
              <a:off x="6019800" y="3657600"/>
              <a:ext cx="533400" cy="6096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直线连接符 145"/>
            <p:cNvCxnSpPr/>
            <p:nvPr/>
          </p:nvCxnSpPr>
          <p:spPr>
            <a:xfrm flipH="1" flipV="1">
              <a:off x="6629400" y="3657600"/>
              <a:ext cx="76200" cy="4572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直线连接符 146"/>
            <p:cNvCxnSpPr/>
            <p:nvPr/>
          </p:nvCxnSpPr>
          <p:spPr>
            <a:xfrm>
              <a:off x="6705600" y="4267200"/>
              <a:ext cx="1600200" cy="2286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直线连接符 147"/>
            <p:cNvCxnSpPr/>
            <p:nvPr/>
          </p:nvCxnSpPr>
          <p:spPr>
            <a:xfrm>
              <a:off x="8001000" y="4114800"/>
              <a:ext cx="304800" cy="22860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0" y="1087120"/>
            <a:ext cx="5791200" cy="498316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POIs</a:t>
            </a:r>
          </a:p>
          <a:p>
            <a:pPr lvl="1"/>
            <a:r>
              <a:rPr kumimoji="1" lang="en-US" altLang="zh-CN" dirty="0"/>
              <a:t>Geographic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</a:p>
          <a:p>
            <a:pPr lvl="1"/>
            <a:r>
              <a:rPr kumimoji="1" lang="en-US" altLang="zh-CN" dirty="0"/>
              <a:t>Touring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time/costs </a:t>
            </a:r>
          </a:p>
          <a:p>
            <a:pPr lvl="1"/>
            <a:r>
              <a:rPr kumimoji="1" lang="en-US" altLang="zh-CN" dirty="0"/>
              <a:t>Ratings and feature tags</a:t>
            </a:r>
          </a:p>
          <a:p>
            <a:pPr lvl="1"/>
            <a:r>
              <a:rPr kumimoji="1" lang="en-US" altLang="zh-CN" dirty="0"/>
              <a:t>Users’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check-ins</a:t>
            </a:r>
          </a:p>
          <a:p>
            <a:r>
              <a:rPr kumimoji="1" lang="en-US" altLang="zh-CN" dirty="0"/>
              <a:t>Road Networks</a:t>
            </a:r>
          </a:p>
          <a:p>
            <a:pPr lvl="1"/>
            <a:r>
              <a:rPr kumimoji="1" lang="en-US" altLang="zh-CN" dirty="0"/>
              <a:t>Traveling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between 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changes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over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time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(indeterministic)</a:t>
            </a:r>
          </a:p>
          <a:p>
            <a:endParaRPr kumimoji="1" lang="en-US" altLang="zh-CN" dirty="0"/>
          </a:p>
        </p:txBody>
      </p:sp>
      <p:grpSp>
        <p:nvGrpSpPr>
          <p:cNvPr id="28" name="Group 27"/>
          <p:cNvGrpSpPr/>
          <p:nvPr/>
        </p:nvGrpSpPr>
        <p:grpSpPr>
          <a:xfrm>
            <a:off x="5562600" y="1066800"/>
            <a:ext cx="3171272" cy="3601720"/>
            <a:chOff x="5715000" y="2819400"/>
            <a:chExt cx="3171272" cy="360172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" t="12269" r="71151" b="23474"/>
            <a:stretch/>
          </p:blipFill>
          <p:spPr bwMode="auto">
            <a:xfrm>
              <a:off x="5715000" y="2819400"/>
              <a:ext cx="3171272" cy="3601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848350" y="4545931"/>
              <a:ext cx="793820" cy="2241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32643" y="5756502"/>
              <a:ext cx="336384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62313" y="6047250"/>
              <a:ext cx="336384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3216" y="4770027"/>
              <a:ext cx="336384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74865" y="4770130"/>
              <a:ext cx="240690" cy="1904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3200" y="5756502"/>
              <a:ext cx="258627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4123" y="2875970"/>
              <a:ext cx="825277" cy="19044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99228" y="5334000"/>
              <a:ext cx="258627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69383" y="5342400"/>
              <a:ext cx="258627" cy="224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70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839200" cy="5257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Goal: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optimal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trip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zh-CN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maximize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total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personalized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ratings</a:t>
                </a:r>
                <a:r>
                  <a:rPr kumimoji="1" lang="zh-CN" altLang="en-US" dirty="0">
                    <a:solidFill>
                      <a:srgbClr val="C0504D"/>
                    </a:solidFill>
                  </a:rPr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included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satisfy</a:t>
                </a:r>
                <a:r>
                  <a:rPr kumimoji="1" lang="zh-CN" altLang="zh-CN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the following constraints</a:t>
                </a:r>
              </a:p>
              <a:p>
                <a:pPr lvl="1"/>
                <a:r>
                  <a:rPr kumimoji="1" lang="en-US" altLang="zh-CN" dirty="0"/>
                  <a:t>Source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(x)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destination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(y)</a:t>
                </a:r>
                <a:r>
                  <a:rPr kumimoji="1" lang="zh-CN" altLang="en-US" dirty="0"/>
                  <a:t>, </a:t>
                </a:r>
                <a:r>
                  <a:rPr kumimoji="1" lang="en-US" altLang="zh-CN" dirty="0"/>
                  <a:t>user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budget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(b)</a:t>
                </a:r>
              </a:p>
              <a:p>
                <a:pPr lvl="1"/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visited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opening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hours</a:t>
                </a:r>
              </a:p>
              <a:p>
                <a:pPr lvl="1"/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trip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probability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acceptable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threshold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cover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least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types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839200" cy="5257800"/>
              </a:xfrm>
              <a:blipFill>
                <a:blip r:embed="rId4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 9"/>
          <p:cNvGrpSpPr/>
          <p:nvPr/>
        </p:nvGrpSpPr>
        <p:grpSpPr>
          <a:xfrm>
            <a:off x="1752600" y="5306199"/>
            <a:ext cx="5114385" cy="789801"/>
            <a:chOff x="-478734" y="3276600"/>
            <a:chExt cx="5114385" cy="789801"/>
          </a:xfrm>
        </p:grpSpPr>
        <p:sp>
          <p:nvSpPr>
            <p:cNvPr id="12" name="文本框 7"/>
            <p:cNvSpPr txBox="1"/>
            <p:nvPr/>
          </p:nvSpPr>
          <p:spPr>
            <a:xfrm>
              <a:off x="-478734" y="3697069"/>
              <a:ext cx="1233719" cy="36933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noProof="0" dirty="0">
                  <a:solidFill>
                    <a:sysClr val="windowText" lastClr="000000"/>
                  </a:solidFill>
                  <a:latin typeface="Calibri"/>
                  <a:ea typeface="宋体"/>
                </a:rPr>
                <a:t>b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est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 </a:t>
              </a:r>
              <a:r>
                <a:rPr lang="en-US" altLang="zh-CN" dirty="0">
                  <a:solidFill>
                    <a:sysClr val="windowText" lastClr="000000"/>
                  </a:solidFill>
                  <a:latin typeface="Calibri"/>
                  <a:ea typeface="宋体"/>
                </a:rPr>
                <a:t>route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13" name="直线箭头连接符 8"/>
            <p:cNvCxnSpPr/>
            <p:nvPr/>
          </p:nvCxnSpPr>
          <p:spPr>
            <a:xfrm flipH="1">
              <a:off x="262441" y="3342446"/>
              <a:ext cx="312685" cy="35462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文本框 9"/>
            <p:cNvSpPr txBox="1"/>
            <p:nvPr/>
          </p:nvSpPr>
          <p:spPr>
            <a:xfrm>
              <a:off x="816666" y="3697069"/>
              <a:ext cx="2558813" cy="369332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dirty="0">
                  <a:solidFill>
                    <a:sysClr val="windowText" lastClr="000000"/>
                  </a:solidFill>
                </a:rPr>
                <a:t>rating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 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aggregate function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15" name="直线连接符 10"/>
            <p:cNvCxnSpPr/>
            <p:nvPr/>
          </p:nvCxnSpPr>
          <p:spPr>
            <a:xfrm>
              <a:off x="435666" y="3276600"/>
              <a:ext cx="5334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直线连接符 11"/>
            <p:cNvCxnSpPr/>
            <p:nvPr/>
          </p:nvCxnSpPr>
          <p:spPr>
            <a:xfrm>
              <a:off x="1883466" y="3276600"/>
              <a:ext cx="533400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直线箭头连接符 12"/>
            <p:cNvCxnSpPr/>
            <p:nvPr/>
          </p:nvCxnSpPr>
          <p:spPr>
            <a:xfrm flipH="1">
              <a:off x="2121704" y="3304401"/>
              <a:ext cx="66562" cy="37518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文本框 13"/>
            <p:cNvSpPr txBox="1"/>
            <p:nvPr/>
          </p:nvSpPr>
          <p:spPr>
            <a:xfrm>
              <a:off x="3421985" y="3697069"/>
              <a:ext cx="1213666" cy="369332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constraints</a:t>
              </a:r>
            </a:p>
          </p:txBody>
        </p:sp>
        <p:cxnSp>
          <p:nvCxnSpPr>
            <p:cNvPr id="19" name="直线箭头连接符 14"/>
            <p:cNvCxnSpPr/>
            <p:nvPr/>
          </p:nvCxnSpPr>
          <p:spPr>
            <a:xfrm>
              <a:off x="3242126" y="3342446"/>
              <a:ext cx="643111" cy="337135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直线连接符 19"/>
            <p:cNvCxnSpPr/>
            <p:nvPr/>
          </p:nvCxnSpPr>
          <p:spPr>
            <a:xfrm>
              <a:off x="3036104" y="3276600"/>
              <a:ext cx="457200" cy="0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aphicFrame>
        <p:nvGraphicFramePr>
          <p:cNvPr id="21" name="对象 20"/>
          <p:cNvGraphicFramePr>
            <a:graphicFrameLocks noChangeAspect="1"/>
          </p:cNvGraphicFramePr>
          <p:nvPr>
            <p:extLst/>
          </p:nvPr>
        </p:nvGraphicFramePr>
        <p:xfrm>
          <a:off x="2819400" y="4876800"/>
          <a:ext cx="29511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6" name="公式" r:id="rId5" imgW="1816100" imgH="254000" progId="Equation.3">
                  <p:embed/>
                </p:oleObj>
              </mc:Choice>
              <mc:Fallback>
                <p:oleObj name="公式" r:id="rId5" imgW="1816100" imgH="254000" progId="Equation.3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4876800"/>
                        <a:ext cx="29511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27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BA51-4055-2F4D-8013-6B594C8A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8D28-ABBD-C246-A6C3-9A20F978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组 2">
            <a:extLst>
              <a:ext uri="{FF2B5EF4-FFF2-40B4-BE49-F238E27FC236}">
                <a16:creationId xmlns:a16="http://schemas.microsoft.com/office/drawing/2014/main" id="{DA266A34-5317-5E4F-8CD7-16756A8FF6F8}"/>
              </a:ext>
            </a:extLst>
          </p:cNvPr>
          <p:cNvGrpSpPr/>
          <p:nvPr/>
        </p:nvGrpSpPr>
        <p:grpSpPr>
          <a:xfrm>
            <a:off x="53600" y="4736686"/>
            <a:ext cx="9014200" cy="1740314"/>
            <a:chOff x="53600" y="4812886"/>
            <a:chExt cx="9014200" cy="1740314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C882DA68-09A9-F44F-A5B9-B229CE082638}"/>
                </a:ext>
              </a:extLst>
            </p:cNvPr>
            <p:cNvGrpSpPr/>
            <p:nvPr/>
          </p:nvGrpSpPr>
          <p:grpSpPr>
            <a:xfrm>
              <a:off x="53600" y="4953000"/>
              <a:ext cx="9014200" cy="1600200"/>
              <a:chOff x="206000" y="4495800"/>
              <a:chExt cx="9014200" cy="1600200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3784B399-1BD5-9942-9218-4720174CD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4825841"/>
                <a:ext cx="2133600" cy="1270159"/>
              </a:xfrm>
              <a:prstGeom prst="rect">
                <a:avLst/>
              </a:prstGeom>
            </p:spPr>
          </p:pic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8EA4AE1C-3721-C140-AFC2-43F1E6E5932D}"/>
                  </a:ext>
                </a:extLst>
              </p:cNvPr>
              <p:cNvSpPr txBox="1"/>
              <p:nvPr/>
            </p:nvSpPr>
            <p:spPr>
              <a:xfrm>
                <a:off x="206000" y="5144869"/>
                <a:ext cx="6872779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NP-hard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dirty="0"/>
                  <a:t>For a POI map with 150 POIs to choose from, the number of </a:t>
                </a:r>
              </a:p>
              <a:p>
                <a:r>
                  <a:rPr lang="en-US" dirty="0"/>
                  <a:t>routes consisting of only 5 POIs can reach 150!/(150 - 5)! = 70 billions !!</a:t>
                </a: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8CD58E6B-2124-594E-8FD4-4A65AA670436}"/>
                  </a:ext>
                </a:extLst>
              </p:cNvPr>
              <p:cNvSpPr txBox="1"/>
              <p:nvPr/>
            </p:nvSpPr>
            <p:spPr>
              <a:xfrm>
                <a:off x="6692910" y="4495800"/>
                <a:ext cx="2429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brute-force algorithm </a:t>
                </a:r>
              </a:p>
            </p:txBody>
          </p:sp>
          <p:cxnSp>
            <p:nvCxnSpPr>
              <p:cNvPr id="11" name="Straight Arrow Connector 9">
                <a:extLst>
                  <a:ext uri="{FF2B5EF4-FFF2-40B4-BE49-F238E27FC236}">
                    <a16:creationId xmlns:a16="http://schemas.microsoft.com/office/drawing/2014/main" id="{8F6F2FDF-DF9E-0341-B384-5A5CE1B46D7C}"/>
                  </a:ext>
                </a:extLst>
              </p:cNvPr>
              <p:cNvCxnSpPr/>
              <p:nvPr/>
            </p:nvCxnSpPr>
            <p:spPr>
              <a:xfrm>
                <a:off x="7870558" y="4800600"/>
                <a:ext cx="322030" cy="2623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FABDE1B1-7891-C042-97A6-36E08E044205}"/>
                </a:ext>
              </a:extLst>
            </p:cNvPr>
            <p:cNvSpPr/>
            <p:nvPr/>
          </p:nvSpPr>
          <p:spPr>
            <a:xfrm>
              <a:off x="145156" y="4812886"/>
              <a:ext cx="2521844" cy="496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</a:pPr>
              <a:r>
                <a: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Large Search Space</a:t>
              </a:r>
              <a:endPara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85412E-A35C-D84C-8FB6-A243E0D9F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135709"/>
              </p:ext>
            </p:extLst>
          </p:nvPr>
        </p:nvGraphicFramePr>
        <p:xfrm>
          <a:off x="1600200" y="762000"/>
          <a:ext cx="6096000" cy="383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47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172B-7FD5-2A42-B504-19556FA5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17DF5563-7F70-1149-9251-3AABD6514A8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A Sample Trip Recommendation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Shape 192">
            <a:extLst>
              <a:ext uri="{FF2B5EF4-FFF2-40B4-BE49-F238E27FC236}">
                <a16:creationId xmlns:a16="http://schemas.microsoft.com/office/drawing/2014/main" id="{AC1506F8-DA63-8649-B0B8-734A84395895}"/>
              </a:ext>
            </a:extLst>
          </p:cNvPr>
          <p:cNvSpPr txBox="1">
            <a:spLocks/>
          </p:cNvSpPr>
          <p:nvPr/>
        </p:nvSpPr>
        <p:spPr>
          <a:xfrm>
            <a:off x="76199" y="1066799"/>
            <a:ext cx="5943601" cy="2604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buSzTx/>
              <a:tabLst/>
              <a:defRPr sz="1800">
                <a:solidFill>
                  <a:srgbClr val="000000"/>
                </a:solidFill>
              </a:defRPr>
            </a:pPr>
            <a:r>
              <a:rPr kumimoji="1" lang="en-US" altLang="zh-CN" sz="2400" dirty="0"/>
              <a:t>User’s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</a:t>
            </a:r>
            <a:r>
              <a:rPr kumimoji="1" lang="en-US" altLang="zh-CN" sz="2400" dirty="0" err="1"/>
              <a:t>nput</a:t>
            </a:r>
            <a:endParaRPr kumimoji="1" lang="en-US" altLang="zh-CN" sz="2400"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budget:</a:t>
            </a:r>
            <a:r>
              <a:rPr kumimoji="1" lang="zh-CN" altLang="en-US" dirty="0"/>
              <a:t> </a:t>
            </a:r>
            <a:r>
              <a:rPr kumimoji="1" lang="en-US" altLang="zh-CN" dirty="0"/>
              <a:t>6.5</a:t>
            </a:r>
            <a:r>
              <a:rPr kumimoji="1" lang="zh-CN" altLang="en-US" dirty="0"/>
              <a:t> </a:t>
            </a:r>
            <a:r>
              <a:rPr kumimoji="1" lang="en-US" altLang="zh-CN" dirty="0"/>
              <a:t>hours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kumimoji="1" lang="en-US" altLang="zh-CN" dirty="0"/>
              <a:t>Start/end:</a:t>
            </a:r>
            <a:r>
              <a:rPr kumimoji="1" lang="zh-CN" altLang="en-US" dirty="0"/>
              <a:t> </a:t>
            </a:r>
            <a:r>
              <a:rPr kumimoji="1" lang="zh-CN" altLang="zh-CN" dirty="0"/>
              <a:t> </a:t>
            </a:r>
            <a:r>
              <a:rPr kumimoji="1" lang="en-US" altLang="zh-CN" dirty="0"/>
              <a:t>Central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Park,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York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City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kumimoji="1" lang="en-US" altLang="zh-CN" dirty="0"/>
              <a:t>Completion probability threshold    =   0.7</a:t>
            </a:r>
          </a:p>
        </p:txBody>
      </p:sp>
      <p:grpSp>
        <p:nvGrpSpPr>
          <p:cNvPr id="23" name="组 8">
            <a:extLst>
              <a:ext uri="{FF2B5EF4-FFF2-40B4-BE49-F238E27FC236}">
                <a16:creationId xmlns:a16="http://schemas.microsoft.com/office/drawing/2014/main" id="{250B4CC3-95F5-7B43-BBBD-A803B4AF19F1}"/>
              </a:ext>
            </a:extLst>
          </p:cNvPr>
          <p:cNvGrpSpPr/>
          <p:nvPr/>
        </p:nvGrpSpPr>
        <p:grpSpPr>
          <a:xfrm>
            <a:off x="5741928" y="1295400"/>
            <a:ext cx="2640072" cy="3669727"/>
            <a:chOff x="6324600" y="1905000"/>
            <a:chExt cx="2743200" cy="3813076"/>
          </a:xfrm>
        </p:grpSpPr>
        <p:pic>
          <p:nvPicPr>
            <p:cNvPr id="24" name="图片 8" descr="trip.pdf">
              <a:extLst>
                <a:ext uri="{FF2B5EF4-FFF2-40B4-BE49-F238E27FC236}">
                  <a16:creationId xmlns:a16="http://schemas.microsoft.com/office/drawing/2014/main" id="{C4BA86A3-E0ED-6F4F-B6BA-801D4DD34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300" y="1905000"/>
              <a:ext cx="2730500" cy="3813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0B6CB5E6-68ED-7D4B-830A-CB40855BFBB7}"/>
                </a:ext>
              </a:extLst>
            </p:cNvPr>
            <p:cNvSpPr txBox="1"/>
            <p:nvPr/>
          </p:nvSpPr>
          <p:spPr>
            <a:xfrm>
              <a:off x="8443153" y="3547646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0.91</a:t>
              </a:r>
              <a:endPara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文本框 11">
              <a:extLst>
                <a:ext uri="{FF2B5EF4-FFF2-40B4-BE49-F238E27FC236}">
                  <a16:creationId xmlns:a16="http://schemas.microsoft.com/office/drawing/2014/main" id="{C7821922-53EC-1F4C-819D-281A043989E6}"/>
                </a:ext>
              </a:extLst>
            </p:cNvPr>
            <p:cNvSpPr txBox="1"/>
            <p:nvPr/>
          </p:nvSpPr>
          <p:spPr>
            <a:xfrm>
              <a:off x="7681153" y="3886200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0.98</a:t>
              </a:r>
              <a:endPara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文本框 12">
              <a:extLst>
                <a:ext uri="{FF2B5EF4-FFF2-40B4-BE49-F238E27FC236}">
                  <a16:creationId xmlns:a16="http://schemas.microsoft.com/office/drawing/2014/main" id="{932FD9B3-6243-C54B-B3C7-68472C4FC037}"/>
                </a:ext>
              </a:extLst>
            </p:cNvPr>
            <p:cNvSpPr txBox="1"/>
            <p:nvPr/>
          </p:nvSpPr>
          <p:spPr>
            <a:xfrm>
              <a:off x="6324600" y="4876800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0.96</a:t>
              </a:r>
              <a:endPara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文本框 13">
              <a:extLst>
                <a:ext uri="{FF2B5EF4-FFF2-40B4-BE49-F238E27FC236}">
                  <a16:creationId xmlns:a16="http://schemas.microsoft.com/office/drawing/2014/main" id="{4B890D9C-D4FF-B342-A546-37FEEAF68943}"/>
                </a:ext>
              </a:extLst>
            </p:cNvPr>
            <p:cNvSpPr txBox="1"/>
            <p:nvPr/>
          </p:nvSpPr>
          <p:spPr>
            <a:xfrm>
              <a:off x="7086600" y="3581400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0.93</a:t>
              </a:r>
              <a:endPara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Shape 192">
            <a:extLst>
              <a:ext uri="{FF2B5EF4-FFF2-40B4-BE49-F238E27FC236}">
                <a16:creationId xmlns:a16="http://schemas.microsoft.com/office/drawing/2014/main" id="{89E76B83-DE3D-8340-894C-4DBA82844C33}"/>
              </a:ext>
            </a:extLst>
          </p:cNvPr>
          <p:cNvSpPr txBox="1">
            <a:spLocks/>
          </p:cNvSpPr>
          <p:nvPr/>
        </p:nvSpPr>
        <p:spPr>
          <a:xfrm>
            <a:off x="586849" y="3896818"/>
            <a:ext cx="4114800" cy="166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❖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▪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•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–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»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51760" indent="-36576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»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08960" indent="-365760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»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66159" indent="-365759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»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59" indent="-365759">
              <a:spcBef>
                <a:spcPts val="700"/>
              </a:spcBef>
              <a:buClr>
                <a:srgbClr val="9999FF"/>
              </a:buClr>
              <a:buSzPct val="100000"/>
              <a:buFont typeface="Wingdings"/>
              <a:buChar char="»"/>
              <a:defRPr sz="3200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9999FF"/>
              </a:buClr>
              <a:buSzPct val="100000"/>
              <a:buFont typeface="Wingdings"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trip: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9999FF"/>
              </a:buClr>
              <a:buSzPct val="100000"/>
              <a:buFont typeface="Wingdings"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9999FF"/>
              </a:buClr>
              <a:buSzPct val="100000"/>
              <a:buFont typeface="Wingdings"/>
              <a:buNone/>
              <a:tabLst/>
              <a:defRPr sz="1800">
                <a:solidFill>
                  <a:srgbClr val="000000"/>
                </a:solidFill>
              </a:defRPr>
            </a:pPr>
            <a:endParaRPr lang="en-US" altLang="zh-CN" sz="2000" b="1" kern="0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9999FF"/>
              </a:buClr>
              <a:buSzPct val="100000"/>
              <a:buFont typeface="Wingdings"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altLang="zh-CN" sz="2000" b="1" kern="0" dirty="0">
                <a:solidFill>
                  <a:srgbClr val="000000"/>
                </a:solidFill>
              </a:rPr>
              <a:t>happiness (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ratings)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3.78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0871" marR="0" lvl="1" indent="0" defTabSz="91440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9999FF"/>
              </a:buClr>
              <a:buSzPct val="100000"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CE569-5549-214F-8371-AA754DAAD667}"/>
              </a:ext>
            </a:extLst>
          </p:cNvPr>
          <p:cNvGrpSpPr/>
          <p:nvPr/>
        </p:nvGrpSpPr>
        <p:grpSpPr>
          <a:xfrm>
            <a:off x="476190" y="4399653"/>
            <a:ext cx="4382843" cy="553467"/>
            <a:chOff x="476190" y="3637653"/>
            <a:chExt cx="4382843" cy="55346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DC41994-3119-8A4B-9E8A-57B357C4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90" y="3657480"/>
              <a:ext cx="514410" cy="514410"/>
            </a:xfrm>
            <a:prstGeom prst="rect">
              <a:avLst/>
            </a:prstGeom>
          </p:spPr>
        </p:pic>
        <p:cxnSp>
          <p:nvCxnSpPr>
            <p:cNvPr id="43" name="直线箭头连接符 8">
              <a:extLst>
                <a:ext uri="{FF2B5EF4-FFF2-40B4-BE49-F238E27FC236}">
                  <a16:creationId xmlns:a16="http://schemas.microsoft.com/office/drawing/2014/main" id="{BAA963DA-CC64-9443-BF2A-F2DDDF5D0AF3}"/>
                </a:ext>
              </a:extLst>
            </p:cNvPr>
            <p:cNvCxnSpPr>
              <a:cxnSpLocks/>
            </p:cNvCxnSpPr>
            <p:nvPr/>
          </p:nvCxnSpPr>
          <p:spPr>
            <a:xfrm>
              <a:off x="965646" y="3886080"/>
              <a:ext cx="253554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1FF9D4-2765-9945-971A-57F9DAB9750B}"/>
                </a:ext>
              </a:extLst>
            </p:cNvPr>
            <p:cNvSpPr txBox="1"/>
            <p:nvPr/>
          </p:nvSpPr>
          <p:spPr>
            <a:xfrm>
              <a:off x="593803" y="3638370"/>
              <a:ext cx="168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F</a:t>
              </a:r>
              <a:endParaRPr lang="en-US" sz="2800" dirty="0"/>
            </a:p>
          </p:txBody>
        </p:sp>
        <p:pic>
          <p:nvPicPr>
            <p:cNvPr id="45" name="Picture 7">
              <a:extLst>
                <a:ext uri="{FF2B5EF4-FFF2-40B4-BE49-F238E27FC236}">
                  <a16:creationId xmlns:a16="http://schemas.microsoft.com/office/drawing/2014/main" id="{FA48CE67-F48A-C648-9F29-B015F789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57480"/>
              <a:ext cx="514410" cy="514410"/>
            </a:xfrm>
            <a:prstGeom prst="rect">
              <a:avLst/>
            </a:prstGeom>
          </p:spPr>
        </p:pic>
        <p:cxnSp>
          <p:nvCxnSpPr>
            <p:cNvPr id="46" name="直线箭头连接符 11">
              <a:extLst>
                <a:ext uri="{FF2B5EF4-FFF2-40B4-BE49-F238E27FC236}">
                  <a16:creationId xmlns:a16="http://schemas.microsoft.com/office/drawing/2014/main" id="{36719F17-1A3D-9543-9716-762BB270211A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3886080"/>
              <a:ext cx="253554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2152DD97-9245-EA48-8A93-BBB5EB79D6B6}"/>
                </a:ext>
              </a:extLst>
            </p:cNvPr>
            <p:cNvSpPr txBox="1"/>
            <p:nvPr/>
          </p:nvSpPr>
          <p:spPr>
            <a:xfrm>
              <a:off x="1325228" y="3638370"/>
              <a:ext cx="179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sz="2800" dirty="0"/>
            </a:p>
          </p:txBody>
        </p:sp>
        <p:pic>
          <p:nvPicPr>
            <p:cNvPr id="48" name="Picture 7">
              <a:extLst>
                <a:ext uri="{FF2B5EF4-FFF2-40B4-BE49-F238E27FC236}">
                  <a16:creationId xmlns:a16="http://schemas.microsoft.com/office/drawing/2014/main" id="{15B92946-0868-2545-95F3-79E655DF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676590"/>
              <a:ext cx="514410" cy="514410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3003C84E-7271-164C-BAE2-6D46E2ED1DCB}"/>
                </a:ext>
              </a:extLst>
            </p:cNvPr>
            <p:cNvSpPr txBox="1"/>
            <p:nvPr/>
          </p:nvSpPr>
          <p:spPr>
            <a:xfrm>
              <a:off x="2164956" y="3657480"/>
              <a:ext cx="178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sz="2800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1AC58DD-F8A2-654A-92AE-76A8F3CC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180" y="3676710"/>
              <a:ext cx="514410" cy="514410"/>
            </a:xfrm>
            <a:prstGeom prst="rect">
              <a:avLst/>
            </a:prstGeom>
          </p:spPr>
        </p:pic>
        <p:cxnSp>
          <p:nvCxnSpPr>
            <p:cNvPr id="52" name="直线箭头连接符 8">
              <a:extLst>
                <a:ext uri="{FF2B5EF4-FFF2-40B4-BE49-F238E27FC236}">
                  <a16:creationId xmlns:a16="http://schemas.microsoft.com/office/drawing/2014/main" id="{5E5C8F1F-D162-BA4A-BAE0-867F68DBFD2A}"/>
                </a:ext>
              </a:extLst>
            </p:cNvPr>
            <p:cNvCxnSpPr>
              <a:cxnSpLocks/>
            </p:cNvCxnSpPr>
            <p:nvPr/>
          </p:nvCxnSpPr>
          <p:spPr>
            <a:xfrm>
              <a:off x="3270636" y="3905310"/>
              <a:ext cx="253554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7CB9D8-62C2-D74A-9020-23FD9D7ECAD8}"/>
                </a:ext>
              </a:extLst>
            </p:cNvPr>
            <p:cNvSpPr txBox="1"/>
            <p:nvPr/>
          </p:nvSpPr>
          <p:spPr>
            <a:xfrm>
              <a:off x="2898793" y="3657600"/>
              <a:ext cx="168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D</a:t>
              </a:r>
              <a:endParaRPr lang="en-US" sz="2800" dirty="0"/>
            </a:p>
          </p:txBody>
        </p:sp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602849AF-545B-9A40-8B78-369D3909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190" y="3676710"/>
              <a:ext cx="514410" cy="514410"/>
            </a:xfrm>
            <a:prstGeom prst="rect">
              <a:avLst/>
            </a:prstGeom>
          </p:spPr>
        </p:pic>
        <p:cxnSp>
          <p:nvCxnSpPr>
            <p:cNvPr id="55" name="直线箭头连接符 11">
              <a:extLst>
                <a:ext uri="{FF2B5EF4-FFF2-40B4-BE49-F238E27FC236}">
                  <a16:creationId xmlns:a16="http://schemas.microsoft.com/office/drawing/2014/main" id="{F8465467-2E97-B546-8984-C55CD1AACC96}"/>
                </a:ext>
              </a:extLst>
            </p:cNvPr>
            <p:cNvCxnSpPr>
              <a:cxnSpLocks/>
            </p:cNvCxnSpPr>
            <p:nvPr/>
          </p:nvCxnSpPr>
          <p:spPr>
            <a:xfrm>
              <a:off x="4057590" y="3905310"/>
              <a:ext cx="253554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AED79DC9-9741-004F-A42B-D02E0EB2EC6E}"/>
                </a:ext>
              </a:extLst>
            </p:cNvPr>
            <p:cNvSpPr txBox="1"/>
            <p:nvPr/>
          </p:nvSpPr>
          <p:spPr>
            <a:xfrm>
              <a:off x="3630218" y="3657600"/>
              <a:ext cx="179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E</a:t>
              </a:r>
              <a:endParaRPr lang="en-US" sz="2800" dirty="0"/>
            </a:p>
          </p:txBody>
        </p:sp>
        <p:pic>
          <p:nvPicPr>
            <p:cNvPr id="57" name="Picture 7">
              <a:extLst>
                <a:ext uri="{FF2B5EF4-FFF2-40B4-BE49-F238E27FC236}">
                  <a16:creationId xmlns:a16="http://schemas.microsoft.com/office/drawing/2014/main" id="{43079F20-B714-B641-AA20-6DA674BBB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623" y="3656763"/>
              <a:ext cx="514410" cy="514410"/>
            </a:xfrm>
            <a:prstGeom prst="rect">
              <a:avLst/>
            </a:prstGeom>
          </p:spPr>
        </p:pic>
        <p:sp>
          <p:nvSpPr>
            <p:cNvPr id="58" name="TextBox 8">
              <a:extLst>
                <a:ext uri="{FF2B5EF4-FFF2-40B4-BE49-F238E27FC236}">
                  <a16:creationId xmlns:a16="http://schemas.microsoft.com/office/drawing/2014/main" id="{E4D068CD-9286-2E4E-94A4-FA0C3666BBFA}"/>
                </a:ext>
              </a:extLst>
            </p:cNvPr>
            <p:cNvSpPr txBox="1"/>
            <p:nvPr/>
          </p:nvSpPr>
          <p:spPr>
            <a:xfrm>
              <a:off x="4452179" y="3637653"/>
              <a:ext cx="178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F</a:t>
              </a:r>
              <a:endParaRPr lang="en-US" sz="2800" dirty="0"/>
            </a:p>
          </p:txBody>
        </p:sp>
        <p:cxnSp>
          <p:nvCxnSpPr>
            <p:cNvPr id="59" name="直线箭头连接符 11">
              <a:extLst>
                <a:ext uri="{FF2B5EF4-FFF2-40B4-BE49-F238E27FC236}">
                  <a16:creationId xmlns:a16="http://schemas.microsoft.com/office/drawing/2014/main" id="{62475B60-DB1B-F942-9658-39DF4F7466FB}"/>
                </a:ext>
              </a:extLst>
            </p:cNvPr>
            <p:cNvCxnSpPr>
              <a:cxnSpLocks/>
            </p:cNvCxnSpPr>
            <p:nvPr/>
          </p:nvCxnSpPr>
          <p:spPr>
            <a:xfrm>
              <a:off x="2565846" y="3870553"/>
              <a:ext cx="253554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9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500FF-6763-B840-AE51-FE3D978E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75BE1-D9FF-5348-B1BA-47F79E4A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Estimating Personalized POI Ratings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C0FD95-D5A4-C14B-9D6C-63D46407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830763"/>
          </a:xfrm>
        </p:spPr>
        <p:txBody>
          <a:bodyPr/>
          <a:lstStyle/>
          <a:p>
            <a:r>
              <a:rPr kumimoji="1" lang="en-US" altLang="zh-CN" dirty="0"/>
              <a:t>Assumption: a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likes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certain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</a:p>
          <a:p>
            <a:r>
              <a:rPr kumimoji="1" lang="en-US" altLang="zh-CN" dirty="0"/>
              <a:t>Method</a:t>
            </a:r>
          </a:p>
          <a:p>
            <a:pPr lvl="1"/>
            <a:r>
              <a:rPr kumimoji="1" lang="en-US" altLang="zh-CN" dirty="0"/>
              <a:t>Leverage both historical ratings and features extracted from reviews</a:t>
            </a:r>
          </a:p>
          <a:p>
            <a:pPr lvl="1"/>
            <a:r>
              <a:rPr lang="en-CA" altLang="zh-CN" dirty="0">
                <a:solidFill>
                  <a:srgbClr val="000000"/>
                </a:solidFill>
              </a:rPr>
              <a:t>Feature</a:t>
            </a:r>
            <a:r>
              <a:rPr lang="zh-CN" altLang="en-US" dirty="0">
                <a:solidFill>
                  <a:srgbClr val="000000"/>
                </a:solidFill>
              </a:rPr>
              <a:t>-</a:t>
            </a:r>
            <a:r>
              <a:rPr lang="en-CA" altLang="zh-CN" dirty="0">
                <a:solidFill>
                  <a:srgbClr val="000000"/>
                </a:solidFill>
              </a:rPr>
              <a:t>centric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collaborative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filtering: transfer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user</a:t>
            </a:r>
            <a:r>
              <a:rPr lang="en-US" altLang="zh-CN" dirty="0">
                <a:solidFill>
                  <a:srgbClr val="000000"/>
                </a:solidFill>
              </a:rPr>
              <a:t>-POI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rating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matrix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to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user</a:t>
            </a:r>
            <a:r>
              <a:rPr lang="en-US" altLang="zh-CN" dirty="0">
                <a:solidFill>
                  <a:srgbClr val="000000"/>
                </a:solidFill>
              </a:rPr>
              <a:t>-feature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CA" altLang="zh-CN" dirty="0">
                <a:solidFill>
                  <a:srgbClr val="000000"/>
                </a:solidFill>
              </a:rPr>
              <a:t>matrix</a:t>
            </a:r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5F38104-138B-0F4A-9001-A2A441A7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88934"/>
            <a:ext cx="8153399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44D27D-B9B0-5946-9E1D-887BB9A58DBC}"/>
              </a:ext>
            </a:extLst>
          </p:cNvPr>
          <p:cNvSpPr txBox="1"/>
          <p:nvPr/>
        </p:nvSpPr>
        <p:spPr>
          <a:xfrm>
            <a:off x="762000" y="6132383"/>
            <a:ext cx="211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Zhang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AAAI</a:t>
            </a:r>
            <a:r>
              <a:rPr lang="zh-CN" altLang="en-US" sz="1600" dirty="0"/>
              <a:t> </a:t>
            </a:r>
            <a:r>
              <a:rPr lang="en-US" altLang="zh-CN" sz="1600" dirty="0"/>
              <a:t>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836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中值.thmx</Template>
  <TotalTime>16523</TotalTime>
  <Words>940</Words>
  <Application>Microsoft Macintosh PowerPoint</Application>
  <PresentationFormat>On-screen Show (4:3)</PresentationFormat>
  <Paragraphs>269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宋体</vt:lpstr>
      <vt:lpstr>Adobe Hebrew</vt:lpstr>
      <vt:lpstr>Arial</vt:lpstr>
      <vt:lpstr>Calibri</vt:lpstr>
      <vt:lpstr>Cambria Math</vt:lpstr>
      <vt:lpstr>Comic Sans MS</vt:lpstr>
      <vt:lpstr>Courier New</vt:lpstr>
      <vt:lpstr>Helvetica Neue</vt:lpstr>
      <vt:lpstr>Wingdings</vt:lpstr>
      <vt:lpstr>Office Theme</vt:lpstr>
      <vt:lpstr>公式</vt:lpstr>
      <vt:lpstr>PowerPoint Presentation</vt:lpstr>
      <vt:lpstr>Motivation: Traveling</vt:lpstr>
      <vt:lpstr>Trip Recommendation for DIY</vt:lpstr>
      <vt:lpstr>Requirements and Constraints</vt:lpstr>
      <vt:lpstr>Resources From LBSN and Location Services</vt:lpstr>
      <vt:lpstr>Problem Definition</vt:lpstr>
      <vt:lpstr>Working Flow</vt:lpstr>
      <vt:lpstr>PowerPoint Presentation</vt:lpstr>
      <vt:lpstr>Estimating Personalized POI Ratings</vt:lpstr>
      <vt:lpstr>Modeling POI Diversity Constraint</vt:lpstr>
      <vt:lpstr>Time Constraints (Fixed Traveling Time Model)</vt:lpstr>
      <vt:lpstr>Uncertain Traveling Time Model</vt:lpstr>
      <vt:lpstr>Optimal Trip Search: State Expansion</vt:lpstr>
      <vt:lpstr>Dominance-based Pruning</vt:lpstr>
      <vt:lpstr>Heuristics</vt:lpstr>
      <vt:lpstr>Experiments Evaluation</vt:lpstr>
      <vt:lpstr>Experiments Evaluation: PX Data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(Sex: M, Edu: Grad)</dc:title>
  <dc:creator/>
  <cp:lastModifiedBy>Hongwei Liang</cp:lastModifiedBy>
  <cp:revision>2432</cp:revision>
  <cp:lastPrinted>2018-04-20T04:31:39Z</cp:lastPrinted>
  <dcterms:created xsi:type="dcterms:W3CDTF">2006-08-16T00:00:00Z</dcterms:created>
  <dcterms:modified xsi:type="dcterms:W3CDTF">2018-07-11T15:53:04Z</dcterms:modified>
</cp:coreProperties>
</file>