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0" d="100"/>
          <a:sy n="170" d="100"/>
        </p:scale>
        <p:origin x="-96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2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4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4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3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7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0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5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4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CDC3-4E60-0747-BE19-6C8979AFCAC7}" type="datetimeFigureOut">
              <a:rPr lang="en-US" smtClean="0"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B5FF-B204-3045-870C-B883989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rs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091"/>
            <a:ext cx="9144000" cy="2994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8412" y="3301999"/>
            <a:ext cx="71108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Print says:</a:t>
            </a:r>
          </a:p>
          <a:p>
            <a:endParaRPr lang="en-US" dirty="0"/>
          </a:p>
          <a:p>
            <a:r>
              <a:rPr lang="en-US" dirty="0" smtClean="0"/>
              <a:t>Pay in 36 equal monthly installments, interest free, until September 2013.</a:t>
            </a:r>
          </a:p>
          <a:p>
            <a:endParaRPr lang="en-US" dirty="0"/>
          </a:p>
          <a:p>
            <a:r>
              <a:rPr lang="en-US" dirty="0" smtClean="0"/>
              <a:t>If you do not pay the full amount of an installment when due, the</a:t>
            </a:r>
          </a:p>
          <a:p>
            <a:r>
              <a:rPr lang="en-US" dirty="0"/>
              <a:t>u</a:t>
            </a:r>
            <a:r>
              <a:rPr lang="en-US" dirty="0" smtClean="0"/>
              <a:t>npaid portion of that installment will thereafter accrue interest as </a:t>
            </a:r>
          </a:p>
          <a:p>
            <a:r>
              <a:rPr lang="en-US" dirty="0"/>
              <a:t>o</a:t>
            </a:r>
            <a:r>
              <a:rPr lang="en-US" dirty="0" smtClean="0"/>
              <a:t>f the first day of the next statement period at the rate then in force</a:t>
            </a:r>
          </a:p>
          <a:p>
            <a:r>
              <a:rPr lang="en-US" dirty="0"/>
              <a:t>f</a:t>
            </a:r>
            <a:r>
              <a:rPr lang="en-US" dirty="0" smtClean="0"/>
              <a:t>or purchase transactions</a:t>
            </a:r>
          </a:p>
          <a:p>
            <a:endParaRPr lang="en-US" dirty="0"/>
          </a:p>
          <a:p>
            <a:r>
              <a:rPr lang="en-US" dirty="0" smtClean="0"/>
              <a:t>If your account falls four (4) billing cycles past due, this program will</a:t>
            </a:r>
          </a:p>
          <a:p>
            <a:r>
              <a:rPr lang="en-US" dirty="0"/>
              <a:t>t</a:t>
            </a:r>
            <a:r>
              <a:rPr lang="en-US" dirty="0" smtClean="0"/>
              <a:t>erminate and the unpaid balance will accrue interest at the rate then</a:t>
            </a:r>
          </a:p>
          <a:p>
            <a:r>
              <a:rPr lang="en-US" dirty="0"/>
              <a:t>i</a:t>
            </a:r>
            <a:r>
              <a:rPr lang="en-US" dirty="0" smtClean="0"/>
              <a:t>n force for purchase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5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86118" y="119528"/>
            <a:ext cx="71108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Small Print says: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Pay in 36 equal monthly installments, interest free, until September 2013.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If you do not pay the full amount of an installment when due, the</a:t>
            </a:r>
          </a:p>
          <a:p>
            <a:r>
              <a:rPr lang="en-US" dirty="0">
                <a:cs typeface="Times New Roman"/>
              </a:rPr>
              <a:t>u</a:t>
            </a:r>
            <a:r>
              <a:rPr lang="en-US" dirty="0" smtClean="0">
                <a:cs typeface="Times New Roman"/>
              </a:rPr>
              <a:t>npaid portion of that installment will thereafter accrue interest as </a:t>
            </a:r>
          </a:p>
          <a:p>
            <a:r>
              <a:rPr lang="en-US" dirty="0">
                <a:cs typeface="Times New Roman"/>
              </a:rPr>
              <a:t>o</a:t>
            </a:r>
            <a:r>
              <a:rPr lang="en-US" dirty="0" smtClean="0">
                <a:cs typeface="Times New Roman"/>
              </a:rPr>
              <a:t>f the first day of the next statement period at the rate then in force</a:t>
            </a:r>
          </a:p>
          <a:p>
            <a:r>
              <a:rPr lang="en-US" dirty="0">
                <a:cs typeface="Times New Roman"/>
              </a:rPr>
              <a:t>f</a:t>
            </a:r>
            <a:r>
              <a:rPr lang="en-US" dirty="0" smtClean="0">
                <a:cs typeface="Times New Roman"/>
              </a:rPr>
              <a:t>or purchase transactions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If your account falls four (4) billing cycles past due, this program will</a:t>
            </a:r>
          </a:p>
          <a:p>
            <a:r>
              <a:rPr lang="en-US" dirty="0">
                <a:cs typeface="Times New Roman"/>
              </a:rPr>
              <a:t>t</a:t>
            </a:r>
            <a:r>
              <a:rPr lang="en-US" dirty="0" smtClean="0">
                <a:cs typeface="Times New Roman"/>
              </a:rPr>
              <a:t>erminate and the unpaid balance will accrue interest at the rate then</a:t>
            </a:r>
          </a:p>
          <a:p>
            <a:r>
              <a:rPr lang="en-US" dirty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n force for purchase transactions</a:t>
            </a:r>
            <a:endParaRPr lang="en-US" dirty="0"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9706" y="4086412"/>
            <a:ext cx="62159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What is the rate then in force for purchase transactions?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Lengthy search shows it’s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19.99%</a:t>
            </a:r>
          </a:p>
          <a:p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Is this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effective annual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effective monthly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effective daily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or what?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227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705" y="149412"/>
            <a:ext cx="897523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Sears credit card interest rate is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19.99%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per year, compounded monthly</a:t>
            </a:r>
          </a:p>
          <a:p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 this is a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nominal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rate.</a:t>
            </a:r>
          </a:p>
          <a:p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effective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monthly rate is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19.99/12 = 1.66% </a:t>
            </a:r>
            <a:r>
              <a:rPr lang="en-US" sz="2400" dirty="0" smtClean="0">
                <a:latin typeface="Times New Roman"/>
                <a:cs typeface="Times New Roman"/>
              </a:rPr>
              <a:t>per month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So the effective annual rate is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(1.0166)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– 1 = 22% </a:t>
            </a:r>
          </a:p>
          <a:p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7941" y="5431117"/>
            <a:ext cx="711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 in 36 equal monthly installments, interest free, until September 2013?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118" y="4220882"/>
            <a:ext cx="419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What happens if you take up their offer of: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07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16529" y="2517588"/>
            <a:ext cx="6402295" cy="37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875119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656294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437468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831230" y="1872129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506320" y="1882588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199343" y="1872129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458637" y="1872129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24289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5464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2282" y="2621891"/>
            <a:ext cx="34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13046" y="2618903"/>
            <a:ext cx="43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7269" y="2621891"/>
            <a:ext cx="41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26687" y="2621891"/>
            <a:ext cx="41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5980" y="2621891"/>
            <a:ext cx="43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84706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51812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16529" y="4041588"/>
            <a:ext cx="6644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you buy $5000 of Sears stuff this September, how much will</a:t>
            </a:r>
          </a:p>
          <a:p>
            <a:r>
              <a:rPr lang="en-US" dirty="0"/>
              <a:t>y</a:t>
            </a:r>
            <a:r>
              <a:rPr lang="en-US" dirty="0" smtClean="0"/>
              <a:t>ou pay every month?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75790" y="448235"/>
            <a:ext cx="711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 in 36 equal monthly installments, interest free, until September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16529" y="2517588"/>
            <a:ext cx="6402295" cy="37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875119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656294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437468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831230" y="1872129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506320" y="1882588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199343" y="1872129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458637" y="1872129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24289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5464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2282" y="2621891"/>
            <a:ext cx="34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13046" y="2618903"/>
            <a:ext cx="43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7269" y="2621891"/>
            <a:ext cx="41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26687" y="2621891"/>
            <a:ext cx="41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5980" y="2621891"/>
            <a:ext cx="43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84706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51812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16529" y="4041588"/>
            <a:ext cx="6644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you buy $5000 of Sears stuff this September, how much will</a:t>
            </a:r>
          </a:p>
          <a:p>
            <a:r>
              <a:rPr lang="en-US" dirty="0"/>
              <a:t>y</a:t>
            </a:r>
            <a:r>
              <a:rPr lang="en-US" dirty="0" smtClean="0"/>
              <a:t>ou pay every month?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75790" y="448235"/>
            <a:ext cx="711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 in 36 equal monthly installments, interest free, until September 2013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1875119" y="1834776"/>
            <a:ext cx="5583518" cy="3735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16529" y="1834776"/>
            <a:ext cx="306295" cy="6723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73757" y="168746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44594" y="5423646"/>
            <a:ext cx="594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12 months’ you’ve paid 12A, so you still owe $5000-12A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0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16529" y="2517588"/>
            <a:ext cx="6402295" cy="37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875119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656294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437468" y="1834776"/>
            <a:ext cx="7470" cy="67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831230" y="1872129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506320" y="1882588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199343" y="1872129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458637" y="1872129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24289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5464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2282" y="2621891"/>
            <a:ext cx="34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13046" y="2618903"/>
            <a:ext cx="43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7269" y="2621891"/>
            <a:ext cx="41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26687" y="2621891"/>
            <a:ext cx="41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5980" y="2621891"/>
            <a:ext cx="43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84706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51812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75790" y="448235"/>
            <a:ext cx="711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 in 36 equal monthly installments, interest free, until September 2013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1875119" y="1834776"/>
            <a:ext cx="5583518" cy="3735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16529" y="1834776"/>
            <a:ext cx="306295" cy="6723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73757" y="168746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74633" y="3750235"/>
            <a:ext cx="60339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After 12 months’ you’ve paid 12A, so you still owe $5000-12A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 5000 - 12A = A(P/A, 0.0166,24) = 19.66 A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 5000 = (19.66 + 12) A = 31.66 A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 A = $158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322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16529" y="2517588"/>
            <a:ext cx="6402295" cy="37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875119" y="1834776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656294" y="1834776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437468" y="1834776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831230" y="1872129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506320" y="1882588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199343" y="1872129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458637" y="1872129"/>
            <a:ext cx="7470" cy="67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24289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5464" y="261890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2282" y="2621891"/>
            <a:ext cx="34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13046" y="2618903"/>
            <a:ext cx="43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7269" y="2621891"/>
            <a:ext cx="41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26687" y="2621891"/>
            <a:ext cx="41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5980" y="2621891"/>
            <a:ext cx="43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84706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51812" y="2011687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75790" y="448235"/>
            <a:ext cx="711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 in 36 equal monthly installments, interest free, until September 2013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1875119" y="1834776"/>
            <a:ext cx="5583518" cy="37353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16529" y="1834776"/>
            <a:ext cx="306295" cy="67235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73757" y="1687463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$158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74633" y="3750235"/>
            <a:ext cx="57125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What uniform interest rate is this equivalent to?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$5000 = 158 (P/A,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36)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 (P/A,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36) = 5000/158 = 31.645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0.8% per month, which is equivalent to 10% per year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You can get a line of credit at 6 – 8 </a:t>
            </a:r>
            <a:r>
              <a:rPr lang="en-US" smtClean="0">
                <a:latin typeface="Times New Roman"/>
                <a:cs typeface="Times New Roman"/>
              </a:rPr>
              <a:t>% per year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69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569</Words>
  <Application>Microsoft Macintosh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Jones</dc:creator>
  <cp:lastModifiedBy>John Jones</cp:lastModifiedBy>
  <cp:revision>8</cp:revision>
  <dcterms:created xsi:type="dcterms:W3CDTF">2012-09-18T23:00:35Z</dcterms:created>
  <dcterms:modified xsi:type="dcterms:W3CDTF">2012-09-19T00:06:31Z</dcterms:modified>
</cp:coreProperties>
</file>