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Bold" panose="020B0806030504020204" charset="0"/>
      <p:regular r:id="rId14"/>
      <p:bold r:id="rId15"/>
    </p:embeddedFont>
    <p:embeddedFont>
      <p:font typeface="Open Sans Light" panose="020B030603050402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06D286-E0AF-4131-933D-0AAF08994000}" v="4" dt="2023-08-30T19:47:46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shop.sfu.ca/CourseSearch/?course%5b%5d=BUR,1237,ECON,ECON345,D100&amp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2161" y="358155"/>
            <a:ext cx="8606502" cy="2665892"/>
            <a:chOff x="0" y="0"/>
            <a:chExt cx="2266733" cy="7021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66733" cy="702128"/>
            </a:xfrm>
            <a:custGeom>
              <a:avLst/>
              <a:gdLst/>
              <a:ahLst/>
              <a:cxnLst/>
              <a:rect l="l" t="t" r="r" b="b"/>
              <a:pathLst>
                <a:path w="2266733" h="702128">
                  <a:moveTo>
                    <a:pt x="0" y="0"/>
                  </a:moveTo>
                  <a:lnTo>
                    <a:pt x="2266733" y="0"/>
                  </a:lnTo>
                  <a:lnTo>
                    <a:pt x="2266733" y="702128"/>
                  </a:lnTo>
                  <a:lnTo>
                    <a:pt x="0" y="702128"/>
                  </a:lnTo>
                  <a:lnTo>
                    <a:pt x="0" y="0"/>
                  </a:lnTo>
                </a:path>
              </a:pathLst>
            </a:custGeom>
            <a:solidFill>
              <a:srgbClr val="DFE1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0083961">
            <a:off x="6472938" y="-2412038"/>
            <a:ext cx="22000078" cy="11499767"/>
            <a:chOff x="0" y="0"/>
            <a:chExt cx="5794259" cy="30287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794259" cy="3028745"/>
            </a:xfrm>
            <a:custGeom>
              <a:avLst/>
              <a:gdLst/>
              <a:ahLst/>
              <a:cxnLst/>
              <a:rect l="l" t="t" r="r" b="b"/>
              <a:pathLst>
                <a:path w="5794259" h="3028745">
                  <a:moveTo>
                    <a:pt x="2897130" y="0"/>
                  </a:moveTo>
                  <a:lnTo>
                    <a:pt x="5794259" y="3028745"/>
                  </a:lnTo>
                  <a:lnTo>
                    <a:pt x="0" y="3028745"/>
                  </a:lnTo>
                  <a:lnTo>
                    <a:pt x="2897130" y="0"/>
                  </a:lnTo>
                </a:path>
              </a:pathLst>
            </a:custGeom>
            <a:solidFill>
              <a:srgbClr val="0030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27000" y="320675"/>
              <a:ext cx="558800" cy="339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2924560" y="5564584"/>
            <a:ext cx="4109657" cy="4114800"/>
          </a:xfrm>
          <a:custGeom>
            <a:avLst/>
            <a:gdLst/>
            <a:ahLst/>
            <a:cxnLst/>
            <a:rect l="l" t="t" r="r" b="b"/>
            <a:pathLst>
              <a:path w="4109657" h="4114800">
                <a:moveTo>
                  <a:pt x="0" y="0"/>
                </a:moveTo>
                <a:lnTo>
                  <a:pt x="4109656" y="0"/>
                </a:lnTo>
                <a:lnTo>
                  <a:pt x="41096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921979" y="605611"/>
            <a:ext cx="4109657" cy="4114800"/>
          </a:xfrm>
          <a:custGeom>
            <a:avLst/>
            <a:gdLst/>
            <a:ahLst/>
            <a:cxnLst/>
            <a:rect l="l" t="t" r="r" b="b"/>
            <a:pathLst>
              <a:path w="4109657" h="4114800">
                <a:moveTo>
                  <a:pt x="0" y="0"/>
                </a:moveTo>
                <a:lnTo>
                  <a:pt x="4109657" y="0"/>
                </a:lnTo>
                <a:lnTo>
                  <a:pt x="41096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702766" y="0"/>
            <a:ext cx="4818934" cy="2665892"/>
            <a:chOff x="0" y="0"/>
            <a:chExt cx="1269184" cy="70212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69184" cy="702128"/>
            </a:xfrm>
            <a:custGeom>
              <a:avLst/>
              <a:gdLst/>
              <a:ahLst/>
              <a:cxnLst/>
              <a:rect l="l" t="t" r="r" b="b"/>
              <a:pathLst>
                <a:path w="1269184" h="702128">
                  <a:moveTo>
                    <a:pt x="0" y="0"/>
                  </a:moveTo>
                  <a:lnTo>
                    <a:pt x="1269184" y="0"/>
                  </a:lnTo>
                  <a:lnTo>
                    <a:pt x="1269184" y="702128"/>
                  </a:lnTo>
                  <a:lnTo>
                    <a:pt x="0" y="702128"/>
                  </a:lnTo>
                  <a:lnTo>
                    <a:pt x="0" y="0"/>
                  </a:lnTo>
                </a:path>
              </a:pathLst>
            </a:custGeom>
            <a:solidFill>
              <a:srgbClr val="D2DB0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9171452" y="6716249"/>
            <a:ext cx="6276239" cy="2223582"/>
          </a:xfrm>
          <a:custGeom>
            <a:avLst/>
            <a:gdLst/>
            <a:ahLst/>
            <a:cxnLst/>
            <a:rect l="l" t="t" r="r" b="b"/>
            <a:pathLst>
              <a:path w="6276239" h="2223582">
                <a:moveTo>
                  <a:pt x="0" y="0"/>
                </a:moveTo>
                <a:lnTo>
                  <a:pt x="6276238" y="0"/>
                </a:lnTo>
                <a:lnTo>
                  <a:pt x="6276238" y="2223582"/>
                </a:lnTo>
                <a:lnTo>
                  <a:pt x="0" y="22235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193961" y="3561365"/>
            <a:ext cx="5781581" cy="4517892"/>
          </a:xfrm>
          <a:custGeom>
            <a:avLst/>
            <a:gdLst/>
            <a:ahLst/>
            <a:cxnLst/>
            <a:rect l="l" t="t" r="r" b="b"/>
            <a:pathLst>
              <a:path w="5781581" h="4517892">
                <a:moveTo>
                  <a:pt x="0" y="0"/>
                </a:moveTo>
                <a:lnTo>
                  <a:pt x="5781581" y="0"/>
                </a:lnTo>
                <a:lnTo>
                  <a:pt x="5781581" y="4517892"/>
                </a:lnTo>
                <a:lnTo>
                  <a:pt x="0" y="45178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557412" y="2068653"/>
            <a:ext cx="4986274" cy="5261534"/>
          </a:xfrm>
          <a:custGeom>
            <a:avLst/>
            <a:gdLst/>
            <a:ahLst/>
            <a:cxnLst/>
            <a:rect l="l" t="t" r="r" b="b"/>
            <a:pathLst>
              <a:path w="4986274" h="5261534">
                <a:moveTo>
                  <a:pt x="0" y="0"/>
                </a:moveTo>
                <a:lnTo>
                  <a:pt x="4986274" y="0"/>
                </a:lnTo>
                <a:lnTo>
                  <a:pt x="4986274" y="5261534"/>
                </a:lnTo>
                <a:lnTo>
                  <a:pt x="0" y="52615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854148" y="681505"/>
            <a:ext cx="5931106" cy="3470275"/>
          </a:xfrm>
          <a:custGeom>
            <a:avLst/>
            <a:gdLst/>
            <a:ahLst/>
            <a:cxnLst/>
            <a:rect l="l" t="t" r="r" b="b"/>
            <a:pathLst>
              <a:path w="5931106" h="3470275">
                <a:moveTo>
                  <a:pt x="0" y="0"/>
                </a:moveTo>
                <a:lnTo>
                  <a:pt x="5931106" y="0"/>
                </a:lnTo>
                <a:lnTo>
                  <a:pt x="5931106" y="3470275"/>
                </a:lnTo>
                <a:lnTo>
                  <a:pt x="0" y="34702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128864" y="8079257"/>
            <a:ext cx="2159136" cy="2239660"/>
          </a:xfrm>
          <a:custGeom>
            <a:avLst/>
            <a:gdLst/>
            <a:ahLst/>
            <a:cxnLst/>
            <a:rect l="l" t="t" r="r" b="b"/>
            <a:pathLst>
              <a:path w="2159136" h="2239660">
                <a:moveTo>
                  <a:pt x="0" y="0"/>
                </a:moveTo>
                <a:lnTo>
                  <a:pt x="2159136" y="0"/>
                </a:lnTo>
                <a:lnTo>
                  <a:pt x="2159136" y="2239661"/>
                </a:lnTo>
                <a:lnTo>
                  <a:pt x="0" y="22396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294902" y="605611"/>
            <a:ext cx="3634662" cy="1454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</a:pPr>
            <a:r>
              <a:rPr lang="en-US" sz="475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</a:rPr>
              <a:t>Benefits of</a:t>
            </a:r>
          </a:p>
          <a:p>
            <a:pPr>
              <a:lnSpc>
                <a:spcPts val="5849"/>
              </a:lnSpc>
            </a:pPr>
            <a:r>
              <a:rPr lang="en-US" sz="475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</a:rPr>
              <a:t>your </a:t>
            </a:r>
            <a:r>
              <a:rPr lang="en-US" sz="475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</a:rPr>
              <a:t>eText</a:t>
            </a:r>
            <a:r>
              <a:rPr lang="en-US" sz="4750" b="1" dirty="0">
                <a:solidFill>
                  <a:srgbClr val="000000"/>
                </a:solidFill>
                <a:latin typeface="Open Sans Extra Bold Bold"/>
              </a:rPr>
              <a:t> 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17688" y="4978461"/>
            <a:ext cx="6713894" cy="2816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27"/>
              </a:lnSpc>
            </a:pPr>
            <a:r>
              <a:rPr lang="en-US" sz="2650" dirty="0">
                <a:solidFill>
                  <a:srgbClr val="000000"/>
                </a:solidFill>
                <a:latin typeface="Open Sans"/>
              </a:rPr>
              <a:t>Here's what you get with your </a:t>
            </a:r>
            <a:r>
              <a:rPr lang="en-US" sz="2650" dirty="0" err="1">
                <a:solidFill>
                  <a:srgbClr val="000000"/>
                </a:solidFill>
                <a:latin typeface="Open Sans"/>
              </a:rPr>
              <a:t>eText</a:t>
            </a:r>
            <a:r>
              <a:rPr lang="en-US" sz="2650" dirty="0">
                <a:solidFill>
                  <a:srgbClr val="000000"/>
                </a:solidFill>
                <a:latin typeface="Open Sans"/>
              </a:rPr>
              <a:t>:</a:t>
            </a:r>
          </a:p>
          <a:p>
            <a:pPr marL="574675" lvl="1" indent="-287020">
              <a:lnSpc>
                <a:spcPts val="3727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Open Sans Light"/>
                <a:ea typeface="Open Sans Light"/>
                <a:cs typeface="Open Sans Light"/>
              </a:rPr>
              <a:t>Read aloud function</a:t>
            </a:r>
            <a:endParaRPr lang="en-US" sz="2650" dirty="0">
              <a:solidFill>
                <a:srgbClr val="000000"/>
              </a:solidFill>
              <a:latin typeface="Open Sans Light"/>
            </a:endParaRPr>
          </a:p>
          <a:p>
            <a:pPr marL="574675" lvl="1" indent="-287020">
              <a:lnSpc>
                <a:spcPts val="3727"/>
              </a:lnSpc>
              <a:buFont typeface="Arial"/>
              <a:buChar char="•"/>
            </a:pPr>
            <a:r>
              <a:rPr lang="en-US" sz="2650" dirty="0">
                <a:solidFill>
                  <a:srgbClr val="000000"/>
                </a:solidFill>
                <a:latin typeface="Open Sans Light"/>
              </a:rPr>
              <a:t>Highlight and take notes</a:t>
            </a:r>
            <a:endParaRPr lang="en-US" sz="2650" dirty="0"/>
          </a:p>
          <a:p>
            <a:pPr marL="574675" lvl="1" indent="-287020">
              <a:lnSpc>
                <a:spcPts val="3727"/>
              </a:lnSpc>
              <a:buFont typeface="Arial"/>
              <a:buChar char="•"/>
            </a:pPr>
            <a:r>
              <a:rPr lang="en-US" sz="2650" dirty="0">
                <a:solidFill>
                  <a:srgbClr val="000000"/>
                </a:solidFill>
                <a:latin typeface="Open Sans Light"/>
              </a:rPr>
              <a:t>Dark mode and Custom display settings</a:t>
            </a:r>
            <a:endParaRPr lang="en-US" sz="2650" dirty="0">
              <a:solidFill>
                <a:srgbClr val="000000"/>
              </a:solidFill>
              <a:latin typeface="Open Sans Light"/>
              <a:ea typeface="Open Sans Light"/>
              <a:cs typeface="Open Sans Light"/>
            </a:endParaRPr>
          </a:p>
          <a:p>
            <a:pPr marL="574675" lvl="1" indent="-287020">
              <a:lnSpc>
                <a:spcPts val="3727"/>
              </a:lnSpc>
              <a:buFont typeface="Arial"/>
              <a:buChar char="•"/>
            </a:pPr>
            <a:r>
              <a:rPr lang="en-US" sz="2650" dirty="0">
                <a:solidFill>
                  <a:srgbClr val="000000"/>
                </a:solidFill>
                <a:latin typeface="Open Sans Light"/>
              </a:rPr>
              <a:t>Search for text and images</a:t>
            </a:r>
            <a:endParaRPr lang="en-US" sz="2650" dirty="0">
              <a:solidFill>
                <a:srgbClr val="000000"/>
              </a:solidFill>
              <a:latin typeface="Open Sans Light"/>
              <a:ea typeface="Open Sans Light"/>
              <a:cs typeface="Open Sans Light"/>
            </a:endParaRPr>
          </a:p>
          <a:p>
            <a:pPr marL="574675" lvl="1" indent="-287020">
              <a:lnSpc>
                <a:spcPts val="3727"/>
              </a:lnSpc>
              <a:buFont typeface="Arial"/>
              <a:buChar char="•"/>
            </a:pPr>
            <a:r>
              <a:rPr lang="en-US" sz="2650" dirty="0">
                <a:solidFill>
                  <a:srgbClr val="000000"/>
                </a:solidFill>
                <a:latin typeface="Open Sans Light"/>
              </a:rPr>
              <a:t>Download and read offline*</a:t>
            </a:r>
            <a:endParaRPr lang="en-US" sz="2650" dirty="0">
              <a:solidFill>
                <a:srgbClr val="000000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28218" y="3237798"/>
            <a:ext cx="6891451" cy="1626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5"/>
              </a:lnSpc>
              <a:spcBef>
                <a:spcPct val="0"/>
              </a:spcBef>
            </a:pPr>
            <a:r>
              <a:rPr lang="en-US" sz="2650" dirty="0">
                <a:latin typeface="Open Sans"/>
                <a:ea typeface="+mn-lt"/>
                <a:cs typeface="+mn-lt"/>
              </a:rPr>
              <a:t>Your </a:t>
            </a:r>
            <a:r>
              <a:rPr lang="en-US" sz="2650" b="1" dirty="0">
                <a:latin typeface="Open Sans"/>
                <a:ea typeface="+mn-lt"/>
                <a:cs typeface="+mn-lt"/>
              </a:rPr>
              <a:t>required class resource</a:t>
            </a:r>
            <a:r>
              <a:rPr lang="en-US" sz="2650" dirty="0">
                <a:latin typeface="Open Sans"/>
                <a:ea typeface="+mn-lt"/>
                <a:cs typeface="+mn-lt"/>
              </a:rPr>
              <a:t> is an </a:t>
            </a:r>
            <a:r>
              <a:rPr lang="en-US" sz="2650" dirty="0" err="1">
                <a:latin typeface="Open Sans"/>
                <a:ea typeface="+mn-lt"/>
                <a:cs typeface="+mn-lt"/>
              </a:rPr>
              <a:t>eText</a:t>
            </a:r>
            <a:r>
              <a:rPr lang="en-US" sz="2650" dirty="0">
                <a:latin typeface="Open Sans"/>
                <a:ea typeface="+mn-lt"/>
                <a:cs typeface="+mn-lt"/>
              </a:rPr>
              <a:t> - you can purchase it directly below!</a:t>
            </a:r>
          </a:p>
          <a:p>
            <a:pPr>
              <a:lnSpc>
                <a:spcPts val="3245"/>
              </a:lnSpc>
              <a:spcBef>
                <a:spcPct val="0"/>
              </a:spcBef>
            </a:pPr>
            <a:r>
              <a:rPr lang="en-US" sz="2650" dirty="0">
                <a:solidFill>
                  <a:srgbClr val="FF0000"/>
                </a:solidFill>
                <a:latin typeface="Open Sans"/>
                <a:ea typeface="+mn-lt"/>
                <a:cs typeface="+mn-lt"/>
                <a:hlinkClick r:id="rId9"/>
              </a:rPr>
              <a:t>https://shop.sfu.ca/CourseSearch/?course[]=BUR,1237,ECON,ECON345,D100&amp;</a:t>
            </a:r>
            <a:r>
              <a:rPr lang="en-US" sz="2650" dirty="0">
                <a:solidFill>
                  <a:srgbClr val="FF0000"/>
                </a:solidFill>
                <a:latin typeface="Open Sans"/>
                <a:ea typeface="+mn-lt"/>
                <a:cs typeface="+mn-lt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17688" y="7963469"/>
            <a:ext cx="5964668" cy="821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5"/>
              </a:lnSpc>
              <a:spcBef>
                <a:spcPct val="0"/>
              </a:spcBef>
            </a:pPr>
            <a:r>
              <a:rPr lang="en-US" sz="2660" dirty="0">
                <a:solidFill>
                  <a:srgbClr val="000000"/>
                </a:solidFill>
                <a:latin typeface="Open Sans Bold"/>
              </a:rPr>
              <a:t>It's easy to start - you can purchase it through your campus store.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41751" y="9207594"/>
            <a:ext cx="13487898" cy="395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45"/>
              </a:lnSpc>
              <a:spcBef>
                <a:spcPct val="0"/>
              </a:spcBef>
            </a:pPr>
            <a:r>
              <a:rPr lang="en-US" sz="2650" dirty="0">
                <a:solidFill>
                  <a:srgbClr val="FF0000"/>
                </a:solidFill>
                <a:latin typeface="Open Sans"/>
              </a:rPr>
              <a:t>Visit: </a:t>
            </a:r>
            <a:r>
              <a:rPr lang="en-US" sz="2650" dirty="0">
                <a:solidFill>
                  <a:srgbClr val="FF0000"/>
                </a:solidFill>
                <a:latin typeface="Open Sans"/>
                <a:hlinkClick r:id="rId9"/>
              </a:rPr>
              <a:t>https://shop.sfu.ca/CourseSearch/?course[]=BUR,1237,ECON,ECON345,D100&amp;</a:t>
            </a:r>
            <a:r>
              <a:rPr lang="en-US" sz="2650" dirty="0">
                <a:solidFill>
                  <a:srgbClr val="FF0000"/>
                </a:solidFill>
                <a:latin typeface="Open Sans"/>
              </a:rPr>
              <a:t>  </a:t>
            </a:r>
            <a:endParaRPr lang="en-US" sz="2650" dirty="0">
              <a:solidFill>
                <a:srgbClr val="FF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2342552" y="8834661"/>
            <a:ext cx="6891451" cy="262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25"/>
              </a:lnSpc>
              <a:spcBef>
                <a:spcPct val="0"/>
              </a:spcBef>
            </a:pPr>
            <a:r>
              <a:rPr lang="en-US" sz="1660">
                <a:solidFill>
                  <a:srgbClr val="000000"/>
                </a:solidFill>
                <a:latin typeface="Open Sans Light"/>
              </a:rPr>
              <a:t>*with the BibliU mobile app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B12F01006231438F7E631C1FB7F267" ma:contentTypeVersion="13" ma:contentTypeDescription="Create a new document." ma:contentTypeScope="" ma:versionID="6a7ab219adf36faeaa1753592cdf6ebe">
  <xsd:schema xmlns:xsd="http://www.w3.org/2001/XMLSchema" xmlns:xs="http://www.w3.org/2001/XMLSchema" xmlns:p="http://schemas.microsoft.com/office/2006/metadata/properties" xmlns:ns2="ba548cab-98e9-4ce1-816f-9d22f0ae36a5" xmlns:ns3="a0cfc7ed-8772-4906-add7-6191e4cddd05" targetNamespace="http://schemas.microsoft.com/office/2006/metadata/properties" ma:root="true" ma:fieldsID="1f61fdbd9fa2dca77036042e4d12b3a4" ns2:_="" ns3:_="">
    <xsd:import namespace="ba548cab-98e9-4ce1-816f-9d22f0ae36a5"/>
    <xsd:import namespace="a0cfc7ed-8772-4906-add7-6191e4cddd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48cab-98e9-4ce1-816f-9d22f0ae36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fc7ed-8772-4906-add7-6191e4cddd0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04695b9-e258-4dd4-957b-fbbaa702cf42}" ma:internalName="TaxCatchAll" ma:showField="CatchAllData" ma:web="a0cfc7ed-8772-4906-add7-6191e4cddd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cfc7ed-8772-4906-add7-6191e4cddd05" xsi:nil="true"/>
    <lcf76f155ced4ddcb4097134ff3c332f xmlns="ba548cab-98e9-4ce1-816f-9d22f0ae36a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3D8830-5BB3-4F8E-9A2F-137E037138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37FADF-661D-4DB9-AF69-742D2C525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548cab-98e9-4ce1-816f-9d22f0ae36a5"/>
    <ds:schemaRef ds:uri="a0cfc7ed-8772-4906-add7-6191e4cddd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E90DC4-93D4-4568-A877-FDC4FF26ED1E}">
  <ds:schemaRefs>
    <ds:schemaRef ds:uri="http://schemas.microsoft.com/office/2006/metadata/properties"/>
    <ds:schemaRef ds:uri="http://schemas.microsoft.com/office/infopath/2007/PartnerControls"/>
    <ds:schemaRef ds:uri="a0cfc7ed-8772-4906-add7-6191e4cddd05"/>
    <ds:schemaRef ds:uri="ba548cab-98e9-4ce1-816f-9d22f0ae36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116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Open Sans Extra Bold Bold</vt:lpstr>
      <vt:lpstr>Open Sans Light</vt:lpstr>
      <vt:lpstr>Calibri</vt:lpstr>
      <vt:lpstr>Arial</vt:lpstr>
      <vt:lpstr>Open Sans Bold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 eBook ppt draft</dc:title>
  <dc:creator>Fiona Beales</dc:creator>
  <cp:lastModifiedBy>Kenneth Kasa</cp:lastModifiedBy>
  <cp:revision>36</cp:revision>
  <dcterms:created xsi:type="dcterms:W3CDTF">2006-08-16T00:00:00Z</dcterms:created>
  <dcterms:modified xsi:type="dcterms:W3CDTF">2023-09-05T16:14:42Z</dcterms:modified>
  <dc:identifier>DAFsSh5ErHo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0x010100EAB12F01006231438F7E631C1FB7F267</vt:lpwstr>
  </property>
  <property fmtid="{D5CDD505-2E9C-101B-9397-08002B2CF9AE}" pid="3" name="MediaServiceImageTags">
    <vt:lpwstr/>
  </property>
</Properties>
</file>