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52"/>
  </p:notesMasterIdLst>
  <p:sldIdLst>
    <p:sldId id="257" r:id="rId2"/>
    <p:sldId id="256" r:id="rId3"/>
    <p:sldId id="258" r:id="rId4"/>
    <p:sldId id="259" r:id="rId5"/>
    <p:sldId id="265" r:id="rId6"/>
    <p:sldId id="260" r:id="rId7"/>
    <p:sldId id="262" r:id="rId8"/>
    <p:sldId id="261" r:id="rId9"/>
    <p:sldId id="264" r:id="rId10"/>
    <p:sldId id="282" r:id="rId11"/>
    <p:sldId id="266" r:id="rId12"/>
    <p:sldId id="311" r:id="rId13"/>
    <p:sldId id="267" r:id="rId14"/>
    <p:sldId id="284" r:id="rId15"/>
    <p:sldId id="275" r:id="rId16"/>
    <p:sldId id="298" r:id="rId17"/>
    <p:sldId id="268" r:id="rId18"/>
    <p:sldId id="269" r:id="rId19"/>
    <p:sldId id="283" r:id="rId20"/>
    <p:sldId id="270" r:id="rId21"/>
    <p:sldId id="272" r:id="rId22"/>
    <p:sldId id="273" r:id="rId23"/>
    <p:sldId id="274" r:id="rId24"/>
    <p:sldId id="295" r:id="rId25"/>
    <p:sldId id="306" r:id="rId26"/>
    <p:sldId id="307" r:id="rId27"/>
    <p:sldId id="281" r:id="rId28"/>
    <p:sldId id="285" r:id="rId29"/>
    <p:sldId id="309" r:id="rId30"/>
    <p:sldId id="277" r:id="rId31"/>
    <p:sldId id="278" r:id="rId32"/>
    <p:sldId id="279" r:id="rId33"/>
    <p:sldId id="296" r:id="rId34"/>
    <p:sldId id="263" r:id="rId35"/>
    <p:sldId id="293" r:id="rId36"/>
    <p:sldId id="300" r:id="rId37"/>
    <p:sldId id="303" r:id="rId38"/>
    <p:sldId id="290" r:id="rId39"/>
    <p:sldId id="299" r:id="rId40"/>
    <p:sldId id="291" r:id="rId41"/>
    <p:sldId id="304" r:id="rId42"/>
    <p:sldId id="292" r:id="rId43"/>
    <p:sldId id="301" r:id="rId44"/>
    <p:sldId id="305" r:id="rId45"/>
    <p:sldId id="308" r:id="rId46"/>
    <p:sldId id="288" r:id="rId47"/>
    <p:sldId id="310" r:id="rId48"/>
    <p:sldId id="289" r:id="rId49"/>
    <p:sldId id="286" r:id="rId50"/>
    <p:sldId id="29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949315-D94C-4042-912B-801837D61E12}">
          <p14:sldIdLst>
            <p14:sldId id="257"/>
            <p14:sldId id="256"/>
            <p14:sldId id="258"/>
            <p14:sldId id="259"/>
            <p14:sldId id="265"/>
            <p14:sldId id="260"/>
            <p14:sldId id="262"/>
            <p14:sldId id="261"/>
            <p14:sldId id="264"/>
            <p14:sldId id="282"/>
            <p14:sldId id="266"/>
            <p14:sldId id="311"/>
            <p14:sldId id="267"/>
            <p14:sldId id="284"/>
            <p14:sldId id="275"/>
            <p14:sldId id="298"/>
            <p14:sldId id="268"/>
            <p14:sldId id="269"/>
            <p14:sldId id="283"/>
            <p14:sldId id="270"/>
            <p14:sldId id="272"/>
            <p14:sldId id="273"/>
            <p14:sldId id="274"/>
            <p14:sldId id="295"/>
            <p14:sldId id="306"/>
            <p14:sldId id="307"/>
            <p14:sldId id="281"/>
            <p14:sldId id="285"/>
            <p14:sldId id="309"/>
            <p14:sldId id="277"/>
            <p14:sldId id="278"/>
            <p14:sldId id="279"/>
            <p14:sldId id="296"/>
            <p14:sldId id="263"/>
            <p14:sldId id="293"/>
            <p14:sldId id="300"/>
            <p14:sldId id="303"/>
            <p14:sldId id="290"/>
            <p14:sldId id="299"/>
            <p14:sldId id="291"/>
            <p14:sldId id="304"/>
            <p14:sldId id="292"/>
            <p14:sldId id="301"/>
            <p14:sldId id="305"/>
            <p14:sldId id="308"/>
            <p14:sldId id="288"/>
            <p14:sldId id="310"/>
            <p14:sldId id="289"/>
            <p14:sldId id="286"/>
            <p14:sldId id="294"/>
          </p14:sldIdLst>
        </p14:section>
        <p14:section name="Untitled Section" id="{38638E54-B8E2-3E44-AF46-99909E981BDD}">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400"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B4DC8B-A457-9741-BBAA-76AC3A9C358D}" type="datetimeFigureOut">
              <a:rPr lang="en-US" smtClean="0"/>
              <a:t>2014-05-19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B19E5B-C69A-2949-B806-F253B0902BD4}" type="slidenum">
              <a:rPr lang="en-US" smtClean="0"/>
              <a:t>‹#›</a:t>
            </a:fld>
            <a:endParaRPr lang="en-US"/>
          </a:p>
        </p:txBody>
      </p:sp>
    </p:spTree>
    <p:extLst>
      <p:ext uri="{BB962C8B-B14F-4D97-AF65-F5344CB8AC3E}">
        <p14:creationId xmlns:p14="http://schemas.microsoft.com/office/powerpoint/2010/main" val="39971819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www.un.org/en/development/desa/index.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Famine_relief" TargetMode="External"/><Relationship Id="rId4" Type="http://schemas.openxmlformats.org/officeDocument/2006/relationships/hyperlink" Target="http://en.wikipedia.org/wiki/Quaker"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fas.org/sgp/crs/weapons/R42678.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UN’s goal is to</a:t>
            </a:r>
            <a:r>
              <a:rPr lang="en-US" baseline="0" dirty="0" smtClean="0"/>
              <a:t> disarm civilians, not nations.</a:t>
            </a:r>
            <a:endParaRPr lang="en-US" dirty="0"/>
          </a:p>
        </p:txBody>
      </p:sp>
      <p:sp>
        <p:nvSpPr>
          <p:cNvPr id="4" name="Slide Number Placeholder 3"/>
          <p:cNvSpPr>
            <a:spLocks noGrp="1"/>
          </p:cNvSpPr>
          <p:nvPr>
            <p:ph type="sldNum" sz="quarter" idx="10"/>
          </p:nvPr>
        </p:nvSpPr>
        <p:spPr/>
        <p:txBody>
          <a:bodyPr/>
          <a:lstStyle/>
          <a:p>
            <a:fld id="{C0B19E5B-C69A-2949-B806-F253B0902BD4}" type="slidenum">
              <a:rPr lang="en-US" smtClean="0"/>
              <a:t>4</a:t>
            </a:fld>
            <a:endParaRPr lang="en-US"/>
          </a:p>
        </p:txBody>
      </p:sp>
    </p:spTree>
    <p:extLst>
      <p:ext uri="{BB962C8B-B14F-4D97-AF65-F5344CB8AC3E}">
        <p14:creationId xmlns:p14="http://schemas.microsoft.com/office/powerpoint/2010/main" val="263957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Chretien, Clinton, Obama have used UN resolutions as excuses to implement</a:t>
            </a:r>
            <a:r>
              <a:rPr lang="en-US" baseline="0" dirty="0" smtClean="0"/>
              <a:t> regulations that restrict civilian gun rights</a:t>
            </a:r>
            <a:endParaRPr lang="en-US" dirty="0"/>
          </a:p>
        </p:txBody>
      </p:sp>
      <p:sp>
        <p:nvSpPr>
          <p:cNvPr id="4" name="Slide Number Placeholder 3"/>
          <p:cNvSpPr>
            <a:spLocks noGrp="1"/>
          </p:cNvSpPr>
          <p:nvPr>
            <p:ph type="sldNum" sz="quarter" idx="10"/>
          </p:nvPr>
        </p:nvSpPr>
        <p:spPr/>
        <p:txBody>
          <a:bodyPr/>
          <a:lstStyle/>
          <a:p>
            <a:fld id="{C0B19E5B-C69A-2949-B806-F253B0902BD4}" type="slidenum">
              <a:rPr lang="en-US" smtClean="0"/>
              <a:t>10</a:t>
            </a:fld>
            <a:endParaRPr lang="en-US"/>
          </a:p>
        </p:txBody>
      </p:sp>
    </p:spTree>
    <p:extLst>
      <p:ext uri="{BB962C8B-B14F-4D97-AF65-F5344CB8AC3E}">
        <p14:creationId xmlns:p14="http://schemas.microsoft.com/office/powerpoint/2010/main" val="34143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states are needed? </a:t>
            </a:r>
            <a:endParaRPr lang="en-US" dirty="0"/>
          </a:p>
        </p:txBody>
      </p:sp>
      <p:sp>
        <p:nvSpPr>
          <p:cNvPr id="4" name="Slide Number Placeholder 3"/>
          <p:cNvSpPr>
            <a:spLocks noGrp="1"/>
          </p:cNvSpPr>
          <p:nvPr>
            <p:ph type="sldNum" sz="quarter" idx="10"/>
          </p:nvPr>
        </p:nvSpPr>
        <p:spPr/>
        <p:txBody>
          <a:bodyPr/>
          <a:lstStyle/>
          <a:p>
            <a:fld id="{C0B19E5B-C69A-2949-B806-F253B0902BD4}" type="slidenum">
              <a:rPr lang="en-US" smtClean="0"/>
              <a:t>11</a:t>
            </a:fld>
            <a:endParaRPr lang="en-US"/>
          </a:p>
        </p:txBody>
      </p:sp>
    </p:spTree>
    <p:extLst>
      <p:ext uri="{BB962C8B-B14F-4D97-AF65-F5344CB8AC3E}">
        <p14:creationId xmlns:p14="http://schemas.microsoft.com/office/powerpoint/2010/main" val="1900112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Small Arms Control Standards</a:t>
            </a:r>
          </a:p>
          <a:p>
            <a:r>
              <a:rPr lang="en-US" dirty="0" smtClean="0"/>
              <a:t>UN Institute for Disarmament Research</a:t>
            </a:r>
          </a:p>
          <a:p>
            <a:r>
              <a:rPr lang="en-US" dirty="0" smtClean="0"/>
              <a:t>UN Office for Disarmament</a:t>
            </a:r>
            <a:r>
              <a:rPr lang="en-US" baseline="0" dirty="0" smtClean="0"/>
              <a:t> Affairs</a:t>
            </a:r>
          </a:p>
          <a:p>
            <a:r>
              <a:rPr lang="en-US" sz="1200" b="1" u="sng" kern="1200" dirty="0" smtClean="0">
                <a:solidFill>
                  <a:schemeClr val="tx1"/>
                </a:solidFill>
                <a:latin typeface="+mn-lt"/>
                <a:ea typeface="+mn-ea"/>
                <a:cs typeface="+mn-cs"/>
                <a:hlinkClick r:id="rId3"/>
              </a:rPr>
              <a:t>Department of Economic and Social Affairs (DESA)</a:t>
            </a:r>
            <a:endParaRPr lang="en-US" dirty="0"/>
          </a:p>
        </p:txBody>
      </p:sp>
      <p:sp>
        <p:nvSpPr>
          <p:cNvPr id="4" name="Slide Number Placeholder 3"/>
          <p:cNvSpPr>
            <a:spLocks noGrp="1"/>
          </p:cNvSpPr>
          <p:nvPr>
            <p:ph type="sldNum" sz="quarter" idx="10"/>
          </p:nvPr>
        </p:nvSpPr>
        <p:spPr/>
        <p:txBody>
          <a:bodyPr/>
          <a:lstStyle/>
          <a:p>
            <a:fld id="{C0B19E5B-C69A-2949-B806-F253B0902BD4}" type="slidenum">
              <a:rPr lang="en-US" smtClean="0"/>
              <a:t>17</a:t>
            </a:fld>
            <a:endParaRPr lang="en-US"/>
          </a:p>
        </p:txBody>
      </p:sp>
    </p:spTree>
    <p:extLst>
      <p:ext uri="{BB962C8B-B14F-4D97-AF65-F5344CB8AC3E}">
        <p14:creationId xmlns:p14="http://schemas.microsoft.com/office/powerpoint/2010/main" val="143714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Oxfam - </a:t>
            </a:r>
            <a:r>
              <a:rPr lang="en-US" sz="1200" i="1" kern="1200" dirty="0" smtClean="0">
                <a:solidFill>
                  <a:schemeClr val="tx1"/>
                </a:solidFill>
                <a:latin typeface="+mn-lt"/>
                <a:ea typeface="+mn-ea"/>
                <a:cs typeface="+mn-cs"/>
              </a:rPr>
              <a:t>Oxford Committee for </a:t>
            </a:r>
            <a:r>
              <a:rPr lang="en-US" sz="1200" i="1" kern="1200" dirty="0" smtClean="0">
                <a:solidFill>
                  <a:schemeClr val="tx1"/>
                </a:solidFill>
                <a:latin typeface="+mn-lt"/>
                <a:ea typeface="+mn-ea"/>
                <a:cs typeface="+mn-cs"/>
                <a:hlinkClick r:id="rId3"/>
              </a:rPr>
              <a:t>Famine Relief</a:t>
            </a:r>
            <a:r>
              <a:rPr lang="en-US" sz="1200" i="0" kern="1200" dirty="0" smtClean="0">
                <a:solidFill>
                  <a:schemeClr val="tx1"/>
                </a:solidFill>
                <a:latin typeface="+mn-lt"/>
                <a:ea typeface="+mn-ea"/>
                <a:cs typeface="+mn-cs"/>
                <a:hlinkClick r:id="rId3"/>
              </a:rPr>
              <a:t> by a group of </a:t>
            </a:r>
            <a:r>
              <a:rPr lang="en-US" sz="1200" i="0" kern="1200" dirty="0" smtClean="0">
                <a:solidFill>
                  <a:schemeClr val="tx1"/>
                </a:solidFill>
                <a:latin typeface="+mn-lt"/>
                <a:ea typeface="+mn-ea"/>
                <a:cs typeface="+mn-cs"/>
                <a:hlinkClick r:id="rId4"/>
              </a:rPr>
              <a:t>Quakers,</a:t>
            </a:r>
            <a:endParaRPr lang="en-US" dirty="0"/>
          </a:p>
        </p:txBody>
      </p:sp>
      <p:sp>
        <p:nvSpPr>
          <p:cNvPr id="4" name="Slide Number Placeholder 3"/>
          <p:cNvSpPr>
            <a:spLocks noGrp="1"/>
          </p:cNvSpPr>
          <p:nvPr>
            <p:ph type="sldNum" sz="quarter" idx="10"/>
          </p:nvPr>
        </p:nvSpPr>
        <p:spPr/>
        <p:txBody>
          <a:bodyPr/>
          <a:lstStyle/>
          <a:p>
            <a:fld id="{C0B19E5B-C69A-2949-B806-F253B0902BD4}" type="slidenum">
              <a:rPr lang="en-US" smtClean="0"/>
              <a:t>25</a:t>
            </a:fld>
            <a:endParaRPr lang="en-US"/>
          </a:p>
        </p:txBody>
      </p:sp>
    </p:spTree>
    <p:extLst>
      <p:ext uri="{BB962C8B-B14F-4D97-AF65-F5344CB8AC3E}">
        <p14:creationId xmlns:p14="http://schemas.microsoft.com/office/powerpoint/2010/main" val="3656026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a:t>
            </a:r>
            <a:r>
              <a:rPr lang="en-US" dirty="0" err="1" smtClean="0"/>
              <a:t>www.globalissues.org</a:t>
            </a:r>
            <a:r>
              <a:rPr lang="en-US" dirty="0" smtClean="0"/>
              <a:t>/article/74/</a:t>
            </a:r>
            <a:r>
              <a:rPr lang="en-US" dirty="0" err="1" smtClean="0"/>
              <a:t>the-arms-trade-is-big-business#GlobalArmsSalesBySupplierNations</a:t>
            </a:r>
            <a:endParaRPr lang="en-US" dirty="0" smtClean="0"/>
          </a:p>
          <a:p>
            <a:r>
              <a:rPr lang="en-US" sz="1200" kern="1200" dirty="0" smtClean="0">
                <a:solidFill>
                  <a:schemeClr val="tx1"/>
                </a:solidFill>
                <a:latin typeface="+mn-lt"/>
                <a:ea typeface="+mn-ea"/>
                <a:cs typeface="+mn-cs"/>
              </a:rPr>
              <a:t>Source: Richard F. </a:t>
            </a:r>
            <a:r>
              <a:rPr lang="en-US" sz="1200" kern="1200" dirty="0" err="1" smtClean="0">
                <a:solidFill>
                  <a:schemeClr val="tx1"/>
                </a:solidFill>
                <a:latin typeface="+mn-lt"/>
                <a:ea typeface="+mn-ea"/>
                <a:cs typeface="+mn-cs"/>
              </a:rPr>
              <a:t>Grimmett</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CRS Report for Congress; </a:t>
            </a:r>
            <a:r>
              <a:rPr lang="en-US" sz="1200" i="1" kern="1200" dirty="0" smtClean="0">
                <a:solidFill>
                  <a:schemeClr val="tx1"/>
                </a:solidFill>
                <a:latin typeface="+mn-lt"/>
                <a:ea typeface="+mn-ea"/>
                <a:cs typeface="+mn-cs"/>
                <a:hlinkClick r:id="rId3"/>
              </a:rPr>
              <a:t>Conventional Arms Transfers to Developing Nations, 2004-2011 </a:t>
            </a:r>
            <a:r>
              <a:rPr lang="en-US" sz="1200" i="0" kern="1200" dirty="0" smtClean="0">
                <a:solidFill>
                  <a:schemeClr val="tx1"/>
                </a:solidFill>
                <a:latin typeface="+mn-lt"/>
                <a:ea typeface="+mn-ea"/>
                <a:cs typeface="+mn-cs"/>
                <a:hlinkClick r:id="rId3"/>
              </a:rPr>
              <a:t>, August 24, 2012</a:t>
            </a:r>
            <a:endParaRPr lang="en-US" dirty="0"/>
          </a:p>
        </p:txBody>
      </p:sp>
      <p:sp>
        <p:nvSpPr>
          <p:cNvPr id="4" name="Slide Number Placeholder 3"/>
          <p:cNvSpPr>
            <a:spLocks noGrp="1"/>
          </p:cNvSpPr>
          <p:nvPr>
            <p:ph type="sldNum" sz="quarter" idx="10"/>
          </p:nvPr>
        </p:nvSpPr>
        <p:spPr/>
        <p:txBody>
          <a:bodyPr/>
          <a:lstStyle/>
          <a:p>
            <a:fld id="{C0B19E5B-C69A-2949-B806-F253B0902BD4}" type="slidenum">
              <a:rPr lang="en-US" smtClean="0"/>
              <a:t>27</a:t>
            </a:fld>
            <a:endParaRPr lang="en-US"/>
          </a:p>
        </p:txBody>
      </p:sp>
    </p:spTree>
    <p:extLst>
      <p:ext uri="{BB962C8B-B14F-4D97-AF65-F5344CB8AC3E}">
        <p14:creationId xmlns:p14="http://schemas.microsoft.com/office/powerpoint/2010/main" val="2746281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19E5B-C69A-2949-B806-F253B0902BD4}" type="slidenum">
              <a:rPr lang="en-US" smtClean="0"/>
              <a:t>30</a:t>
            </a:fld>
            <a:endParaRPr lang="en-US"/>
          </a:p>
        </p:txBody>
      </p:sp>
    </p:spTree>
    <p:extLst>
      <p:ext uri="{BB962C8B-B14F-4D97-AF65-F5344CB8AC3E}">
        <p14:creationId xmlns:p14="http://schemas.microsoft.com/office/powerpoint/2010/main" val="2447009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Comments on joining a political party:</a:t>
            </a:r>
          </a:p>
          <a:p>
            <a:pPr lvl="1"/>
            <a:r>
              <a:rPr lang="en-US" dirty="0" smtClean="0"/>
              <a:t>	At the least, you’ll get an education,</a:t>
            </a:r>
          </a:p>
          <a:p>
            <a:pPr lvl="1"/>
            <a:r>
              <a:rPr lang="en-US" smtClean="0"/>
              <a:t> 	At best you’ll have a say in the party platform </a:t>
            </a:r>
            <a:endParaRPr lang="en-US" dirty="0"/>
          </a:p>
        </p:txBody>
      </p:sp>
      <p:sp>
        <p:nvSpPr>
          <p:cNvPr id="4" name="Slide Number Placeholder 3"/>
          <p:cNvSpPr>
            <a:spLocks noGrp="1"/>
          </p:cNvSpPr>
          <p:nvPr>
            <p:ph type="sldNum" sz="quarter" idx="10"/>
          </p:nvPr>
        </p:nvSpPr>
        <p:spPr/>
        <p:txBody>
          <a:bodyPr/>
          <a:lstStyle/>
          <a:p>
            <a:fld id="{3CC3364C-5A87-BE4B-8203-11389A7DBF29}" type="slidenum">
              <a:rPr lang="en-US" smtClean="0"/>
              <a:t>46</a:t>
            </a:fld>
            <a:endParaRPr lang="en-US"/>
          </a:p>
        </p:txBody>
      </p:sp>
    </p:spTree>
    <p:extLst>
      <p:ext uri="{BB962C8B-B14F-4D97-AF65-F5344CB8AC3E}">
        <p14:creationId xmlns:p14="http://schemas.microsoft.com/office/powerpoint/2010/main" val="3307672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Uncle Toms</a:t>
            </a:r>
            <a:r>
              <a:rPr lang="en-US" baseline="0" dirty="0" smtClean="0"/>
              <a:t> eventually took over the Democratic Party </a:t>
            </a:r>
          </a:p>
          <a:p>
            <a:pPr lvl="1"/>
            <a:r>
              <a:rPr lang="en-US" baseline="0" dirty="0" smtClean="0"/>
              <a:t>The Radicals were killed or jailed, some became university professors</a:t>
            </a:r>
            <a:endParaRPr lang="en-US" dirty="0" smtClean="0"/>
          </a:p>
          <a:p>
            <a:endParaRPr lang="en-US" dirty="0"/>
          </a:p>
        </p:txBody>
      </p:sp>
      <p:sp>
        <p:nvSpPr>
          <p:cNvPr id="4" name="Slide Number Placeholder 3"/>
          <p:cNvSpPr>
            <a:spLocks noGrp="1"/>
          </p:cNvSpPr>
          <p:nvPr>
            <p:ph type="sldNum" sz="quarter" idx="10"/>
          </p:nvPr>
        </p:nvSpPr>
        <p:spPr/>
        <p:txBody>
          <a:bodyPr/>
          <a:lstStyle/>
          <a:p>
            <a:fld id="{3CC3364C-5A87-BE4B-8203-11389A7DBF29}" type="slidenum">
              <a:rPr lang="en-US" smtClean="0"/>
              <a:t>48</a:t>
            </a:fld>
            <a:endParaRPr lang="en-US"/>
          </a:p>
        </p:txBody>
      </p:sp>
    </p:spTree>
    <p:extLst>
      <p:ext uri="{BB962C8B-B14F-4D97-AF65-F5344CB8AC3E}">
        <p14:creationId xmlns:p14="http://schemas.microsoft.com/office/powerpoint/2010/main" val="3905573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CA"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FD4B751C-EBED-FB40-828D-F0C30F538B8E}" type="datetimeFigureOut">
              <a:rPr lang="en-US" smtClean="0"/>
              <a:t>2014-05-19</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27581-6FD9-734B-836E-E1F0A75C3951}"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27581-6FD9-734B-836E-E1F0A75C3951}"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FD4B751C-EBED-FB40-828D-F0C30F538B8E}" type="datetimeFigureOut">
              <a:rPr lang="en-US" smtClean="0"/>
              <a:t>2014-05-19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227581-6FD9-734B-836E-E1F0A75C395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4B751C-EBED-FB40-828D-F0C30F538B8E}" type="datetimeFigureOut">
              <a:rPr lang="en-US" smtClean="0"/>
              <a:t>2014-05-19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227581-6FD9-734B-836E-E1F0A75C395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CA"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CA"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27581-6FD9-734B-836E-E1F0A75C3951}"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CA"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CA"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CA"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CA"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27581-6FD9-734B-836E-E1F0A75C3951}"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CA"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27581-6FD9-734B-836E-E1F0A75C3951}"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CA"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CA"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CA"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CA"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27581-6FD9-734B-836E-E1F0A75C3951}"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FD4B751C-EBED-FB40-828D-F0C30F538B8E}" type="datetimeFigureOut">
              <a:rPr lang="en-US" smtClean="0"/>
              <a:t>2014-05-19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27581-6FD9-734B-836E-E1F0A75C395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FD4B751C-EBED-FB40-828D-F0C30F538B8E}" type="datetimeFigureOut">
              <a:rPr lang="en-US" smtClean="0"/>
              <a:t>2014-05-19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27581-6FD9-734B-836E-E1F0A75C395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CA"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FD4B751C-EBED-FB40-828D-F0C30F538B8E}" type="datetimeFigureOut">
              <a:rPr lang="en-US" smtClean="0"/>
              <a:t>2014-05-19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27581-6FD9-734B-836E-E1F0A75C395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CA"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CA"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FD4B751C-EBED-FB40-828D-F0C30F538B8E}" type="datetimeFigureOut">
              <a:rPr lang="en-US" smtClean="0"/>
              <a:t>2014-05-19</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65227581-6FD9-734B-836E-E1F0A75C395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CA"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CA" smtClean="0"/>
              <a:t>Click to edit Master text styles</a:t>
            </a:r>
          </a:p>
        </p:txBody>
      </p:sp>
      <p:sp>
        <p:nvSpPr>
          <p:cNvPr id="4" name="Date Placeholder 3"/>
          <p:cNvSpPr>
            <a:spLocks noGrp="1"/>
          </p:cNvSpPr>
          <p:nvPr>
            <p:ph type="dt" sz="half" idx="10"/>
          </p:nvPr>
        </p:nvSpPr>
        <p:spPr/>
        <p:txBody>
          <a:bodyPr/>
          <a:lstStyle/>
          <a:p>
            <a:fld id="{FD4B751C-EBED-FB40-828D-F0C30F538B8E}" type="datetimeFigureOut">
              <a:rPr lang="en-US" smtClean="0"/>
              <a:t>2014-05-19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27581-6FD9-734B-836E-E1F0A75C395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CA"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CA"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D4B751C-EBED-FB40-828D-F0C30F538B8E}" type="datetimeFigureOut">
              <a:rPr lang="en-US" smtClean="0"/>
              <a:t>2014-05-19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27581-6FD9-734B-836E-E1F0A75C395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CA"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CA"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27581-6FD9-734B-836E-E1F0A75C395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27581-6FD9-734B-836E-E1F0A75C395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FD4B751C-EBED-FB40-828D-F0C30F538B8E}" type="datetimeFigureOut">
              <a:rPr lang="en-US" smtClean="0"/>
              <a:t>2014-05-19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227581-6FD9-734B-836E-E1F0A75C3951}"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FD4B751C-EBED-FB40-828D-F0C30F538B8E}" type="datetimeFigureOut">
              <a:rPr lang="en-US" smtClean="0"/>
              <a:t>2014-05-19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27581-6FD9-734B-836E-E1F0A75C3951}"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CA"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FD4B751C-EBED-FB40-828D-F0C30F538B8E}" type="datetimeFigureOut">
              <a:rPr lang="en-US" smtClean="0"/>
              <a:t>2014-05-19</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65227581-6FD9-734B-836E-E1F0A75C395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hyperlink" Target="http://disarmament.un.org/treaties/t/att/deposit/asc" TargetMode="External"/><Relationship Id="rId4" Type="http://schemas.openxmlformats.org/officeDocument/2006/relationships/hyperlink" Target="http://disarmament.un.org/treaties/t/att" TargetMode="External"/><Relationship Id="rId5" Type="http://schemas.openxmlformats.org/officeDocument/2006/relationships/hyperlink" Target="http://www.un.org/disarmament/update/20130402/ATTVotingChart.pdf"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enough for you yet?</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descr="Frog_and_saucepan.jpg"/>
          <p:cNvPicPr>
            <a:picLocks noGrp="1" noChangeAspect="1"/>
          </p:cNvPicPr>
          <p:nvPr/>
        </p:nvPicPr>
        <p:blipFill>
          <a:blip r:embed="rId2">
            <a:extLst>
              <a:ext uri="{28A0092B-C50C-407E-A947-70E740481C1C}">
                <a14:useLocalDpi xmlns:a14="http://schemas.microsoft.com/office/drawing/2010/main" val="0"/>
              </a:ext>
            </a:extLst>
          </a:blip>
          <a:srcRect t="8598" b="8598"/>
          <a:stretch>
            <a:fillRect/>
          </a:stretch>
        </p:blipFill>
        <p:spPr>
          <a:xfrm>
            <a:off x="161588" y="1600200"/>
            <a:ext cx="8229600" cy="4525963"/>
          </a:xfrm>
          <a:prstGeom prst="rect">
            <a:avLst/>
          </a:prstGeom>
        </p:spPr>
      </p:pic>
    </p:spTree>
    <p:extLst>
      <p:ext uri="{BB962C8B-B14F-4D97-AF65-F5344CB8AC3E}">
        <p14:creationId xmlns:p14="http://schemas.microsoft.com/office/powerpoint/2010/main" val="29870281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 can affect you</a:t>
            </a:r>
            <a:endParaRPr lang="en-US" dirty="0"/>
          </a:p>
        </p:txBody>
      </p:sp>
      <p:sp>
        <p:nvSpPr>
          <p:cNvPr id="3" name="Content Placeholder 2"/>
          <p:cNvSpPr>
            <a:spLocks noGrp="1"/>
          </p:cNvSpPr>
          <p:nvPr>
            <p:ph idx="1"/>
          </p:nvPr>
        </p:nvSpPr>
        <p:spPr/>
        <p:txBody>
          <a:bodyPr>
            <a:normAutofit/>
          </a:bodyPr>
          <a:lstStyle/>
          <a:p>
            <a:r>
              <a:rPr lang="en-US" dirty="0" smtClean="0"/>
              <a:t>Canada bound by ATT as it trades with countries that have ratified the ATT </a:t>
            </a:r>
            <a:endParaRPr lang="en-US" dirty="0"/>
          </a:p>
          <a:p>
            <a:r>
              <a:rPr lang="en-US" dirty="0" smtClean="0"/>
              <a:t>UN resolutions reflect elite opinion</a:t>
            </a:r>
          </a:p>
          <a:p>
            <a:pPr lvl="1"/>
            <a:r>
              <a:rPr lang="en-US" dirty="0" smtClean="0"/>
              <a:t>Governments are run by elites</a:t>
            </a:r>
          </a:p>
          <a:p>
            <a:r>
              <a:rPr lang="en-US" dirty="0" smtClean="0"/>
              <a:t>The </a:t>
            </a:r>
            <a:r>
              <a:rPr lang="en-US" dirty="0" smtClean="0"/>
              <a:t>UN resolutions </a:t>
            </a:r>
            <a:r>
              <a:rPr lang="en-US" dirty="0" smtClean="0"/>
              <a:t>stimulate </a:t>
            </a:r>
            <a:r>
              <a:rPr lang="en-US" dirty="0" smtClean="0"/>
              <a:t>national regulation</a:t>
            </a:r>
            <a:r>
              <a:rPr lang="en-US" dirty="0" smtClean="0"/>
              <a:t>s</a:t>
            </a:r>
            <a:endParaRPr lang="en-US" dirty="0" smtClean="0"/>
          </a:p>
          <a:p>
            <a:pPr lvl="1"/>
            <a:r>
              <a:rPr lang="en-US" dirty="0" smtClean="0"/>
              <a:t>Shop for ammo in the US recently?</a:t>
            </a:r>
          </a:p>
          <a:p>
            <a:r>
              <a:rPr lang="en-US" dirty="0" smtClean="0"/>
              <a:t>Politicians can use the UN’s decisions to justify their actions</a:t>
            </a:r>
            <a:endParaRPr lang="en-US" dirty="0"/>
          </a:p>
          <a:p>
            <a:endParaRPr lang="en-US" dirty="0"/>
          </a:p>
        </p:txBody>
      </p:sp>
    </p:spTree>
    <p:extLst>
      <p:ext uri="{BB962C8B-B14F-4D97-AF65-F5344CB8AC3E}">
        <p14:creationId xmlns:p14="http://schemas.microsoft.com/office/powerpoint/2010/main" val="6515146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Moving towards entry into force</a:t>
            </a:r>
            <a:br>
              <a:rPr lang="en-US" b="1" dirty="0" smtClean="0"/>
            </a:br>
            <a:endParaRPr lang="en-US" dirty="0"/>
          </a:p>
        </p:txBody>
      </p:sp>
      <p:sp>
        <p:nvSpPr>
          <p:cNvPr id="3" name="Content Placeholder 2"/>
          <p:cNvSpPr>
            <a:spLocks noGrp="1"/>
          </p:cNvSpPr>
          <p:nvPr>
            <p:ph idx="1"/>
          </p:nvPr>
        </p:nvSpPr>
        <p:spPr/>
        <p:txBody>
          <a:bodyPr>
            <a:normAutofit/>
          </a:bodyPr>
          <a:lstStyle/>
          <a:p>
            <a:pPr marL="0" indent="0">
              <a:buNone/>
            </a:pPr>
            <a:r>
              <a:rPr lang="en-US" dirty="0"/>
              <a:t> </a:t>
            </a:r>
            <a:r>
              <a:rPr lang="en-US" dirty="0" smtClean="0"/>
              <a:t>     </a:t>
            </a:r>
            <a:r>
              <a:rPr lang="en-US" sz="3200" b="1" dirty="0" smtClean="0"/>
              <a:t>States </a:t>
            </a:r>
            <a:r>
              <a:rPr lang="en-US" sz="3200" b="1" dirty="0"/>
              <a:t>have signed the Treaty?   </a:t>
            </a:r>
            <a:r>
              <a:rPr lang="en-US" sz="3200" b="1" dirty="0" smtClean="0">
                <a:hlinkClick r:id="rId3"/>
              </a:rPr>
              <a:t>118 </a:t>
            </a:r>
            <a:endParaRPr lang="en-US" sz="3200" b="1" dirty="0">
              <a:hlinkClick r:id="rId3"/>
            </a:endParaRPr>
          </a:p>
          <a:p>
            <a:r>
              <a:rPr lang="en-US" sz="3200" b="1" dirty="0" smtClean="0"/>
              <a:t>States </a:t>
            </a:r>
            <a:r>
              <a:rPr lang="en-US" sz="3200" b="1" dirty="0"/>
              <a:t>have ratified the Treaty?   </a:t>
            </a:r>
            <a:r>
              <a:rPr lang="en-US" sz="3200" b="1" dirty="0" smtClean="0"/>
              <a:t>32</a:t>
            </a:r>
            <a:endParaRPr lang="en-US" sz="3200" b="1" dirty="0" smtClean="0">
              <a:hlinkClick r:id="rId4"/>
            </a:endParaRPr>
          </a:p>
          <a:p>
            <a:r>
              <a:rPr lang="en-US" sz="3200" b="1" dirty="0" smtClean="0">
                <a:hlinkClick r:id="rId4"/>
              </a:rPr>
              <a:t>50 ratifications needed – </a:t>
            </a:r>
          </a:p>
          <a:p>
            <a:pPr lvl="1"/>
            <a:r>
              <a:rPr lang="en-US" sz="3000" b="1" dirty="0" smtClean="0">
                <a:hlinkClick r:id="rId4"/>
              </a:rPr>
              <a:t>This will be reached by September</a:t>
            </a:r>
          </a:p>
          <a:p>
            <a:r>
              <a:rPr lang="en-US" sz="3200" b="1" dirty="0" smtClean="0"/>
              <a:t>General Assembly vote to adopt</a:t>
            </a:r>
          </a:p>
          <a:p>
            <a:pPr lvl="1"/>
            <a:r>
              <a:rPr lang="en-US" sz="3200" b="1" dirty="0" smtClean="0"/>
              <a:t> the Treaty: </a:t>
            </a:r>
            <a:r>
              <a:rPr lang="en-US" sz="3200" b="1" dirty="0" smtClean="0">
                <a:hlinkClick r:id="rId5"/>
              </a:rPr>
              <a:t>154-3-23</a:t>
            </a:r>
            <a:endParaRPr lang="en-US" sz="3200" b="1" dirty="0"/>
          </a:p>
        </p:txBody>
      </p:sp>
    </p:spTree>
    <p:extLst>
      <p:ext uri="{BB962C8B-B14F-4D97-AF65-F5344CB8AC3E}">
        <p14:creationId xmlns:p14="http://schemas.microsoft.com/office/powerpoint/2010/main" val="17715895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Countries Opposing or Abstaining</a:t>
            </a:r>
            <a:endParaRPr lang="en-US" dirty="0"/>
          </a:p>
        </p:txBody>
      </p:sp>
      <p:sp>
        <p:nvSpPr>
          <p:cNvPr id="3" name="Content Placeholder 2"/>
          <p:cNvSpPr>
            <a:spLocks noGrp="1"/>
          </p:cNvSpPr>
          <p:nvPr>
            <p:ph idx="1"/>
          </p:nvPr>
        </p:nvSpPr>
        <p:spPr/>
        <p:txBody>
          <a:bodyPr/>
          <a:lstStyle/>
          <a:p>
            <a:endParaRPr lang="en-US" dirty="0" smtClean="0"/>
          </a:p>
          <a:p>
            <a:r>
              <a:rPr lang="en-US" dirty="0" smtClean="0"/>
              <a:t>Armenia</a:t>
            </a:r>
            <a:r>
              <a:rPr lang="en-US" dirty="0"/>
              <a:t>, Belarus, Bolivia (</a:t>
            </a:r>
            <a:r>
              <a:rPr lang="en-US" dirty="0" err="1"/>
              <a:t>Plurinational</a:t>
            </a:r>
            <a:r>
              <a:rPr lang="en-US" dirty="0"/>
              <a:t> State of), Cuba, Democratic People's Republic of Korea, Ecuador, Egypt, Eritrea, Fiji, India, Indonesia, Iran (Islamic Republic of), Kuwait, Lao People's Democratic Republic, Mauritania, Morocco, Myanmar, Nicaragua, Oman, Qatar, Russian Federation, Saudi Arabia, Sri Lanka, Syrian Arab Republic, Uganda, Uzbekistan, Venezuela (Bolivarian Republic of), Yemen, Zimbabwe</a:t>
            </a:r>
            <a:endParaRPr lang="en-US" dirty="0"/>
          </a:p>
        </p:txBody>
      </p:sp>
    </p:spTree>
    <p:extLst>
      <p:ext uri="{BB962C8B-B14F-4D97-AF65-F5344CB8AC3E}">
        <p14:creationId xmlns:p14="http://schemas.microsoft.com/office/powerpoint/2010/main" val="351024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 101</a:t>
            </a:r>
            <a:endParaRPr lang="en-US" dirty="0"/>
          </a:p>
        </p:txBody>
      </p:sp>
      <p:sp>
        <p:nvSpPr>
          <p:cNvPr id="3" name="Content Placeholder 2"/>
          <p:cNvSpPr>
            <a:spLocks noGrp="1"/>
          </p:cNvSpPr>
          <p:nvPr>
            <p:ph idx="1"/>
          </p:nvPr>
        </p:nvSpPr>
        <p:spPr/>
        <p:txBody>
          <a:bodyPr>
            <a:normAutofit/>
          </a:bodyPr>
          <a:lstStyle/>
          <a:p>
            <a:r>
              <a:rPr lang="en-US" dirty="0"/>
              <a:t>Security </a:t>
            </a:r>
            <a:r>
              <a:rPr lang="en-US" dirty="0" smtClean="0"/>
              <a:t>Council</a:t>
            </a:r>
            <a:endParaRPr lang="en-US" dirty="0"/>
          </a:p>
          <a:p>
            <a:r>
              <a:rPr lang="en-US" dirty="0"/>
              <a:t>General Assembly</a:t>
            </a:r>
          </a:p>
          <a:p>
            <a:r>
              <a:rPr lang="en-US" dirty="0" smtClean="0"/>
              <a:t>International </a:t>
            </a:r>
            <a:r>
              <a:rPr lang="en-US" dirty="0"/>
              <a:t>Court of Justice </a:t>
            </a:r>
          </a:p>
          <a:p>
            <a:r>
              <a:rPr lang="en-US" dirty="0"/>
              <a:t>UN Secretariat </a:t>
            </a:r>
          </a:p>
          <a:p>
            <a:r>
              <a:rPr lang="en-US" dirty="0" smtClean="0"/>
              <a:t>UN </a:t>
            </a:r>
            <a:r>
              <a:rPr lang="en-US" dirty="0"/>
              <a:t>Specialized agencies</a:t>
            </a:r>
          </a:p>
          <a:p>
            <a:endParaRPr lang="en-US" dirty="0"/>
          </a:p>
        </p:txBody>
      </p:sp>
    </p:spTree>
    <p:extLst>
      <p:ext uri="{BB962C8B-B14F-4D97-AF65-F5344CB8AC3E}">
        <p14:creationId xmlns:p14="http://schemas.microsoft.com/office/powerpoint/2010/main" val="2363651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Council</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Veto</a:t>
            </a:r>
          </a:p>
          <a:p>
            <a:pPr lvl="1"/>
            <a:r>
              <a:rPr lang="en-US" sz="2800" dirty="0" smtClean="0"/>
              <a:t>Only permanent members</a:t>
            </a:r>
          </a:p>
          <a:p>
            <a:endParaRPr lang="en-US" sz="2800" dirty="0"/>
          </a:p>
          <a:p>
            <a:r>
              <a:rPr lang="en-US" sz="2800" dirty="0" smtClean="0"/>
              <a:t>Decisions can be implemented with force, and have been:</a:t>
            </a:r>
          </a:p>
          <a:p>
            <a:pPr lvl="1"/>
            <a:r>
              <a:rPr lang="en-US" sz="2800" dirty="0" smtClean="0"/>
              <a:t>Korea</a:t>
            </a:r>
          </a:p>
          <a:p>
            <a:pPr lvl="1"/>
            <a:r>
              <a:rPr lang="en-US" sz="2800" dirty="0" smtClean="0"/>
              <a:t>Serbia</a:t>
            </a:r>
          </a:p>
          <a:p>
            <a:pPr lvl="1"/>
            <a:r>
              <a:rPr lang="en-US" sz="2800" dirty="0" smtClean="0"/>
              <a:t>Afghanistan</a:t>
            </a:r>
          </a:p>
        </p:txBody>
      </p:sp>
    </p:spTree>
    <p:extLst>
      <p:ext uri="{BB962C8B-B14F-4D97-AF65-F5344CB8AC3E}">
        <p14:creationId xmlns:p14="http://schemas.microsoft.com/office/powerpoint/2010/main" val="33913108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Council	</a:t>
            </a:r>
            <a:endParaRPr lang="en-US" dirty="0"/>
          </a:p>
        </p:txBody>
      </p:sp>
      <p:sp>
        <p:nvSpPr>
          <p:cNvPr id="3" name="Content Placeholder 2"/>
          <p:cNvSpPr>
            <a:spLocks noGrp="1"/>
          </p:cNvSpPr>
          <p:nvPr>
            <p:ph idx="1"/>
          </p:nvPr>
        </p:nvSpPr>
        <p:spPr/>
        <p:txBody>
          <a:bodyPr>
            <a:noAutofit/>
          </a:bodyPr>
          <a:lstStyle/>
          <a:p>
            <a:pPr marL="0" lvl="2" indent="0">
              <a:lnSpc>
                <a:spcPct val="110000"/>
              </a:lnSpc>
              <a:buNone/>
            </a:pPr>
            <a:r>
              <a:rPr lang="en-US" sz="2800" dirty="0" smtClean="0"/>
              <a:t>Permanent members </a:t>
            </a:r>
            <a:r>
              <a:rPr lang="en-US" sz="2800" dirty="0"/>
              <a:t>- The victors of WW </a:t>
            </a:r>
            <a:r>
              <a:rPr lang="en-US" sz="2800" dirty="0" smtClean="0"/>
              <a:t>II</a:t>
            </a:r>
          </a:p>
          <a:p>
            <a:pPr marL="0" lvl="2" indent="0">
              <a:lnSpc>
                <a:spcPct val="110000"/>
              </a:lnSpc>
              <a:buNone/>
            </a:pPr>
            <a:endParaRPr lang="en-US" sz="2800" dirty="0" smtClean="0"/>
          </a:p>
          <a:p>
            <a:pPr lvl="1"/>
            <a:r>
              <a:rPr lang="en-US" sz="2800" dirty="0" smtClean="0"/>
              <a:t>USA</a:t>
            </a:r>
          </a:p>
          <a:p>
            <a:pPr lvl="1"/>
            <a:r>
              <a:rPr lang="en-US" sz="2800" dirty="0" smtClean="0"/>
              <a:t>UK</a:t>
            </a:r>
          </a:p>
          <a:p>
            <a:pPr lvl="1"/>
            <a:r>
              <a:rPr lang="en-US" sz="2800" dirty="0" smtClean="0"/>
              <a:t>France</a:t>
            </a:r>
          </a:p>
          <a:p>
            <a:pPr lvl="1"/>
            <a:r>
              <a:rPr lang="en-US" sz="2800" dirty="0" smtClean="0"/>
              <a:t>Russian Federation</a:t>
            </a:r>
          </a:p>
          <a:p>
            <a:pPr lvl="1"/>
            <a:r>
              <a:rPr lang="en-US" sz="2800" dirty="0" smtClean="0"/>
              <a:t>China</a:t>
            </a:r>
          </a:p>
          <a:p>
            <a:pPr lvl="1"/>
            <a:endParaRPr lang="en-US" sz="2800" dirty="0" smtClean="0"/>
          </a:p>
        </p:txBody>
      </p:sp>
    </p:spTree>
    <p:extLst>
      <p:ext uri="{BB962C8B-B14F-4D97-AF65-F5344CB8AC3E}">
        <p14:creationId xmlns:p14="http://schemas.microsoft.com/office/powerpoint/2010/main" val="3302939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Council, </a:t>
            </a:r>
            <a:br>
              <a:rPr lang="en-US" dirty="0" smtClean="0"/>
            </a:br>
            <a:r>
              <a:rPr lang="en-US" sz="4000" dirty="0" smtClean="0"/>
              <a:t>Rotating members (2-year terms)</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40672495"/>
              </p:ext>
            </p:extLst>
          </p:nvPr>
        </p:nvGraphicFramePr>
        <p:xfrm>
          <a:off x="846268" y="2297259"/>
          <a:ext cx="7313614" cy="3416545"/>
        </p:xfrm>
        <a:graphic>
          <a:graphicData uri="http://schemas.openxmlformats.org/drawingml/2006/table">
            <a:tbl>
              <a:tblPr firstRow="1" bandRow="1">
                <a:tableStyleId>{5C22544A-7EE6-4342-B048-85BDC9FD1C3A}</a:tableStyleId>
              </a:tblPr>
              <a:tblGrid>
                <a:gridCol w="3612572"/>
                <a:gridCol w="3701042"/>
              </a:tblGrid>
              <a:tr h="683309">
                <a:tc>
                  <a:txBody>
                    <a:bodyPr/>
                    <a:lstStyle/>
                    <a:p>
                      <a:r>
                        <a:rPr lang="en-US" dirty="0" smtClean="0"/>
                        <a:t>Argentina</a:t>
                      </a:r>
                      <a:endParaRPr lang="en-US" dirty="0"/>
                    </a:p>
                  </a:txBody>
                  <a:tcPr/>
                </a:tc>
                <a:tc>
                  <a:txBody>
                    <a:bodyPr/>
                    <a:lstStyle/>
                    <a:p>
                      <a:r>
                        <a:rPr lang="en-US" dirty="0" smtClean="0"/>
                        <a:t>Australia</a:t>
                      </a:r>
                      <a:endParaRPr lang="en-US" dirty="0"/>
                    </a:p>
                  </a:txBody>
                  <a:tcPr/>
                </a:tc>
              </a:tr>
              <a:tr h="683309">
                <a:tc>
                  <a:txBody>
                    <a:bodyPr/>
                    <a:lstStyle/>
                    <a:p>
                      <a:r>
                        <a:rPr lang="en-US" dirty="0" smtClean="0"/>
                        <a:t>Chad</a:t>
                      </a:r>
                      <a:endParaRPr lang="en-US" dirty="0"/>
                    </a:p>
                  </a:txBody>
                  <a:tcPr/>
                </a:tc>
                <a:tc>
                  <a:txBody>
                    <a:bodyPr/>
                    <a:lstStyle/>
                    <a:p>
                      <a:r>
                        <a:rPr lang="en-US" dirty="0" smtClean="0"/>
                        <a:t>Chile</a:t>
                      </a:r>
                      <a:endParaRPr lang="en-US" dirty="0"/>
                    </a:p>
                  </a:txBody>
                  <a:tcPr/>
                </a:tc>
              </a:tr>
              <a:tr h="683309">
                <a:tc>
                  <a:txBody>
                    <a:bodyPr/>
                    <a:lstStyle/>
                    <a:p>
                      <a:r>
                        <a:rPr lang="en-US" dirty="0" smtClean="0"/>
                        <a:t>Jordan</a:t>
                      </a:r>
                      <a:endParaRPr lang="en-US" dirty="0"/>
                    </a:p>
                  </a:txBody>
                  <a:tcPr/>
                </a:tc>
                <a:tc>
                  <a:txBody>
                    <a:bodyPr/>
                    <a:lstStyle/>
                    <a:p>
                      <a:r>
                        <a:rPr lang="en-US" dirty="0" smtClean="0"/>
                        <a:t>Lithuania</a:t>
                      </a:r>
                      <a:endParaRPr lang="en-US" dirty="0"/>
                    </a:p>
                  </a:txBody>
                  <a:tcPr/>
                </a:tc>
              </a:tr>
              <a:tr h="683309">
                <a:tc>
                  <a:txBody>
                    <a:bodyPr/>
                    <a:lstStyle/>
                    <a:p>
                      <a:r>
                        <a:rPr lang="en-US" dirty="0" smtClean="0"/>
                        <a:t>Luxembourg</a:t>
                      </a:r>
                      <a:endParaRPr lang="en-US" dirty="0"/>
                    </a:p>
                  </a:txBody>
                  <a:tcPr/>
                </a:tc>
                <a:tc>
                  <a:txBody>
                    <a:bodyPr/>
                    <a:lstStyle/>
                    <a:p>
                      <a:r>
                        <a:rPr lang="en-US" dirty="0" smtClean="0"/>
                        <a:t>Nigeria</a:t>
                      </a:r>
                      <a:endParaRPr lang="en-US" dirty="0"/>
                    </a:p>
                  </a:txBody>
                  <a:tcPr/>
                </a:tc>
              </a:tr>
              <a:tr h="683309">
                <a:tc>
                  <a:txBody>
                    <a:bodyPr/>
                    <a:lstStyle/>
                    <a:p>
                      <a:r>
                        <a:rPr lang="en-US" dirty="0" smtClean="0"/>
                        <a:t>Republic of Korea</a:t>
                      </a:r>
                      <a:endParaRPr lang="en-US" dirty="0"/>
                    </a:p>
                  </a:txBody>
                  <a:tcPr/>
                </a:tc>
                <a:tc>
                  <a:txBody>
                    <a:bodyPr/>
                    <a:lstStyle/>
                    <a:p>
                      <a:r>
                        <a:rPr lang="en-US" dirty="0" smtClean="0"/>
                        <a:t>Rwanda</a:t>
                      </a:r>
                      <a:endParaRPr lang="en-US" dirty="0"/>
                    </a:p>
                  </a:txBody>
                  <a:tcPr/>
                </a:tc>
              </a:tr>
            </a:tbl>
          </a:graphicData>
        </a:graphic>
      </p:graphicFrame>
    </p:spTree>
    <p:extLst>
      <p:ext uri="{BB962C8B-B14F-4D97-AF65-F5344CB8AC3E}">
        <p14:creationId xmlns:p14="http://schemas.microsoft.com/office/powerpoint/2010/main" val="41755254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 Secretariat </a:t>
            </a:r>
            <a:endParaRPr lang="en-US" dirty="0"/>
          </a:p>
        </p:txBody>
      </p:sp>
      <p:sp>
        <p:nvSpPr>
          <p:cNvPr id="3" name="Content Placeholder 2"/>
          <p:cNvSpPr>
            <a:spLocks noGrp="1"/>
          </p:cNvSpPr>
          <p:nvPr>
            <p:ph idx="1"/>
          </p:nvPr>
        </p:nvSpPr>
        <p:spPr/>
        <p:txBody>
          <a:bodyPr>
            <a:normAutofit/>
          </a:bodyPr>
          <a:lstStyle/>
          <a:p>
            <a:r>
              <a:rPr lang="en-US" sz="3200" dirty="0" smtClean="0"/>
              <a:t> A </a:t>
            </a:r>
            <a:r>
              <a:rPr lang="en-US" sz="3200" dirty="0"/>
              <a:t>variety of </a:t>
            </a:r>
            <a:r>
              <a:rPr lang="en-US" sz="3200" dirty="0" smtClean="0"/>
              <a:t>anti-gun bodies reporting directly to the Secretary General</a:t>
            </a:r>
            <a:endParaRPr lang="en-US" sz="3200" dirty="0"/>
          </a:p>
          <a:p>
            <a:r>
              <a:rPr lang="en-US" sz="3200" dirty="0" smtClean="0"/>
              <a:t>ISACS – watch out for this one!</a:t>
            </a:r>
            <a:endParaRPr lang="en-US" sz="3200" dirty="0"/>
          </a:p>
          <a:p>
            <a:r>
              <a:rPr lang="en-US" sz="3200" dirty="0" smtClean="0"/>
              <a:t>UNIDIR</a:t>
            </a:r>
            <a:endParaRPr lang="en-US" sz="3200" dirty="0"/>
          </a:p>
          <a:p>
            <a:r>
              <a:rPr lang="en-US" sz="3200" dirty="0" smtClean="0"/>
              <a:t>UNODA</a:t>
            </a:r>
          </a:p>
          <a:p>
            <a:r>
              <a:rPr lang="en-US" sz="3200" dirty="0" smtClean="0"/>
              <a:t>DESA</a:t>
            </a:r>
            <a:endParaRPr lang="en-US" sz="3200" dirty="0"/>
          </a:p>
          <a:p>
            <a:endParaRPr lang="en-US" dirty="0"/>
          </a:p>
        </p:txBody>
      </p:sp>
    </p:spTree>
    <p:extLst>
      <p:ext uri="{BB962C8B-B14F-4D97-AF65-F5344CB8AC3E}">
        <p14:creationId xmlns:p14="http://schemas.microsoft.com/office/powerpoint/2010/main" val="1433514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 Specialized Agencies</a:t>
            </a:r>
            <a:br>
              <a:rPr lang="en-US" dirty="0" smtClean="0"/>
            </a:br>
            <a:endParaRPr lang="en-US" dirty="0"/>
          </a:p>
        </p:txBody>
      </p:sp>
      <p:sp>
        <p:nvSpPr>
          <p:cNvPr id="3" name="Content Placeholder 2"/>
          <p:cNvSpPr>
            <a:spLocks noGrp="1"/>
          </p:cNvSpPr>
          <p:nvPr>
            <p:ph idx="1"/>
          </p:nvPr>
        </p:nvSpPr>
        <p:spPr/>
        <p:txBody>
          <a:bodyPr/>
          <a:lstStyle/>
          <a:p>
            <a:endParaRPr lang="en-US" sz="3200" dirty="0" smtClean="0"/>
          </a:p>
          <a:p>
            <a:r>
              <a:rPr lang="en-US" sz="3200" dirty="0" smtClean="0"/>
              <a:t>World Health Organization</a:t>
            </a:r>
            <a:endParaRPr lang="en-US" sz="3200" dirty="0"/>
          </a:p>
          <a:p>
            <a:r>
              <a:rPr lang="en-US" sz="3200" dirty="0"/>
              <a:t>International </a:t>
            </a:r>
            <a:r>
              <a:rPr lang="en-US" sz="3200" dirty="0" err="1"/>
              <a:t>Labour</a:t>
            </a:r>
            <a:r>
              <a:rPr lang="en-US" sz="3200" dirty="0"/>
              <a:t> Organization</a:t>
            </a:r>
          </a:p>
          <a:p>
            <a:r>
              <a:rPr lang="en-US" sz="3200" dirty="0" smtClean="0"/>
              <a:t>International </a:t>
            </a:r>
            <a:r>
              <a:rPr lang="en-US" sz="3200" dirty="0"/>
              <a:t>Monetary Fund</a:t>
            </a:r>
          </a:p>
          <a:p>
            <a:endParaRPr lang="en-US" dirty="0"/>
          </a:p>
        </p:txBody>
      </p:sp>
    </p:spTree>
    <p:extLst>
      <p:ext uri="{BB962C8B-B14F-4D97-AF65-F5344CB8AC3E}">
        <p14:creationId xmlns:p14="http://schemas.microsoft.com/office/powerpoint/2010/main" val="19243745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Assembly</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sz="3200" dirty="0" smtClean="0"/>
              <a:t>It simulates a parliament, but delegates are not elected</a:t>
            </a:r>
          </a:p>
          <a:p>
            <a:endParaRPr lang="en-US" sz="3200" dirty="0"/>
          </a:p>
          <a:p>
            <a:r>
              <a:rPr lang="en-US" sz="3200" dirty="0" smtClean="0"/>
              <a:t>Decisions have little more than moral force </a:t>
            </a:r>
          </a:p>
          <a:p>
            <a:endParaRPr lang="en-US" sz="3200" dirty="0" smtClean="0"/>
          </a:p>
          <a:p>
            <a:r>
              <a:rPr lang="en-US" sz="3200" dirty="0" smtClean="0"/>
              <a:t>Sensitive decisions are typically made by consensus rather than by majority vote</a:t>
            </a:r>
            <a:endParaRPr lang="en-US" sz="3200" dirty="0"/>
          </a:p>
        </p:txBody>
      </p:sp>
    </p:spTree>
    <p:extLst>
      <p:ext uri="{BB962C8B-B14F-4D97-AF65-F5344CB8AC3E}">
        <p14:creationId xmlns:p14="http://schemas.microsoft.com/office/powerpoint/2010/main" val="1980113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The UN Arms Trade Treaty: </a:t>
            </a:r>
            <a:br>
              <a:rPr lang="en-US" dirty="0" smtClean="0"/>
            </a:br>
            <a:r>
              <a:rPr lang="en-US" dirty="0" smtClean="0"/>
              <a:t>Update and Prognosis</a:t>
            </a:r>
            <a:endParaRPr lang="en-US" dirty="0"/>
          </a:p>
        </p:txBody>
      </p:sp>
      <p:sp>
        <p:nvSpPr>
          <p:cNvPr id="3" name="Subtitle 2"/>
          <p:cNvSpPr>
            <a:spLocks noGrp="1"/>
          </p:cNvSpPr>
          <p:nvPr>
            <p:ph type="subTitle" idx="1"/>
          </p:nvPr>
        </p:nvSpPr>
        <p:spPr/>
        <p:txBody>
          <a:bodyPr>
            <a:normAutofit/>
          </a:bodyPr>
          <a:lstStyle/>
          <a:p>
            <a:r>
              <a:rPr lang="en-US" dirty="0" smtClean="0"/>
              <a:t>Canada’s National Firearms Association</a:t>
            </a:r>
          </a:p>
          <a:p>
            <a:r>
              <a:rPr lang="en-US" dirty="0" smtClean="0"/>
              <a:t>Richmond BC</a:t>
            </a:r>
          </a:p>
          <a:p>
            <a:r>
              <a:rPr lang="en-US" dirty="0" smtClean="0"/>
              <a:t>2014</a:t>
            </a:r>
            <a:endParaRPr lang="en-US" dirty="0"/>
          </a:p>
        </p:txBody>
      </p:sp>
    </p:spTree>
    <p:extLst>
      <p:ext uri="{BB962C8B-B14F-4D97-AF65-F5344CB8AC3E}">
        <p14:creationId xmlns:p14="http://schemas.microsoft.com/office/powerpoint/2010/main" val="33086724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Assembly</a:t>
            </a:r>
            <a:endParaRPr lang="en-US" dirty="0"/>
          </a:p>
        </p:txBody>
      </p:sp>
      <p:sp>
        <p:nvSpPr>
          <p:cNvPr id="3" name="Content Placeholder 2"/>
          <p:cNvSpPr>
            <a:spLocks noGrp="1"/>
          </p:cNvSpPr>
          <p:nvPr>
            <p:ph idx="1"/>
          </p:nvPr>
        </p:nvSpPr>
        <p:spPr/>
        <p:txBody>
          <a:bodyPr>
            <a:normAutofit/>
          </a:bodyPr>
          <a:lstStyle/>
          <a:p>
            <a:r>
              <a:rPr lang="en-US" sz="2800" dirty="0"/>
              <a:t>The </a:t>
            </a:r>
            <a:r>
              <a:rPr lang="en-US" sz="2800" dirty="0" smtClean="0"/>
              <a:t>General Assembly has</a:t>
            </a:r>
            <a:r>
              <a:rPr lang="en-US" sz="2800" dirty="0"/>
              <a:t> </a:t>
            </a:r>
            <a:r>
              <a:rPr lang="en-US" sz="2800" dirty="0" smtClean="0"/>
              <a:t>193 </a:t>
            </a:r>
            <a:r>
              <a:rPr lang="en-US" sz="2800" dirty="0"/>
              <a:t>member </a:t>
            </a:r>
            <a:r>
              <a:rPr lang="en-US" sz="2800" dirty="0" smtClean="0"/>
              <a:t>states</a:t>
            </a:r>
            <a:endParaRPr lang="en-US" sz="2800" dirty="0"/>
          </a:p>
          <a:p>
            <a:r>
              <a:rPr lang="en-US" sz="2800" dirty="0" smtClean="0"/>
              <a:t>The biggest voting </a:t>
            </a:r>
            <a:r>
              <a:rPr lang="en-US" sz="2800" dirty="0"/>
              <a:t>blocs </a:t>
            </a:r>
            <a:r>
              <a:rPr lang="en-US" sz="2800" dirty="0" smtClean="0"/>
              <a:t>is the </a:t>
            </a:r>
            <a:r>
              <a:rPr lang="en-US" sz="2800" dirty="0"/>
              <a:t>“group of 77” </a:t>
            </a:r>
            <a:endParaRPr lang="en-US" sz="2800" dirty="0" smtClean="0"/>
          </a:p>
          <a:p>
            <a:pPr marL="457200" lvl="1" indent="0">
              <a:buNone/>
            </a:pPr>
            <a:r>
              <a:rPr lang="en-US" sz="2800" dirty="0"/>
              <a:t>	</a:t>
            </a:r>
            <a:r>
              <a:rPr lang="en-US" sz="2800" dirty="0" smtClean="0"/>
              <a:t>or </a:t>
            </a:r>
            <a:r>
              <a:rPr lang="en-US" sz="2800" dirty="0"/>
              <a:t>“developing </a:t>
            </a:r>
            <a:r>
              <a:rPr lang="en-US" sz="2800" dirty="0" smtClean="0"/>
              <a:t>nations” </a:t>
            </a:r>
            <a:r>
              <a:rPr lang="en-US" sz="2800" dirty="0"/>
              <a:t>or former colonies</a:t>
            </a:r>
          </a:p>
          <a:p>
            <a:r>
              <a:rPr lang="en-US" sz="2800" dirty="0" smtClean="0"/>
              <a:t>The group of 77 is dominated by the </a:t>
            </a:r>
            <a:r>
              <a:rPr lang="en-US" sz="2800" dirty="0"/>
              <a:t>Arab </a:t>
            </a:r>
            <a:r>
              <a:rPr lang="en-US" sz="2800" dirty="0" smtClean="0"/>
              <a:t>bloc</a:t>
            </a:r>
          </a:p>
          <a:p>
            <a:r>
              <a:rPr lang="en-US" sz="2800" dirty="0" smtClean="0"/>
              <a:t>Next largest voting block is the “progressives,” mostly Europe and Commonwealth countries</a:t>
            </a:r>
            <a:endParaRPr lang="en-US" sz="2800" dirty="0"/>
          </a:p>
          <a:p>
            <a:endParaRPr lang="en-US" dirty="0"/>
          </a:p>
        </p:txBody>
      </p:sp>
    </p:spTree>
    <p:extLst>
      <p:ext uri="{BB962C8B-B14F-4D97-AF65-F5344CB8AC3E}">
        <p14:creationId xmlns:p14="http://schemas.microsoft.com/office/powerpoint/2010/main" val="28036443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Baptists and </a:t>
            </a:r>
            <a:r>
              <a:rPr lang="en-US" dirty="0" smtClean="0"/>
              <a:t>Bootleggers</a:t>
            </a:r>
            <a:endParaRPr lang="en-US" dirty="0"/>
          </a:p>
        </p:txBody>
      </p:sp>
      <p:sp>
        <p:nvSpPr>
          <p:cNvPr id="3" name="Content Placeholder 2"/>
          <p:cNvSpPr>
            <a:spLocks noGrp="1"/>
          </p:cNvSpPr>
          <p:nvPr>
            <p:ph idx="1"/>
          </p:nvPr>
        </p:nvSpPr>
        <p:spPr/>
        <p:txBody>
          <a:bodyPr/>
          <a:lstStyle/>
          <a:p>
            <a:r>
              <a:rPr lang="en-US" dirty="0" smtClean="0"/>
              <a:t>States in US South allow counties</a:t>
            </a:r>
          </a:p>
          <a:p>
            <a:pPr lvl="1"/>
            <a:r>
              <a:rPr lang="en-US" dirty="0" smtClean="0"/>
              <a:t> to decide to prohibit booze sales</a:t>
            </a:r>
          </a:p>
          <a:p>
            <a:r>
              <a:rPr lang="en-US" dirty="0" smtClean="0"/>
              <a:t>The predominant religion is Southern Baptist</a:t>
            </a:r>
          </a:p>
          <a:p>
            <a:endParaRPr lang="en-US" dirty="0" smtClean="0"/>
          </a:p>
          <a:p>
            <a:r>
              <a:rPr lang="en-US" dirty="0" smtClean="0"/>
              <a:t>Result: States are </a:t>
            </a:r>
            <a:r>
              <a:rPr lang="en-US" dirty="0" err="1" smtClean="0"/>
              <a:t>checkerboarded</a:t>
            </a:r>
            <a:r>
              <a:rPr lang="en-US" dirty="0" smtClean="0"/>
              <a:t> with “wet” and “dry” counties</a:t>
            </a:r>
          </a:p>
          <a:p>
            <a:endParaRPr lang="en-US" dirty="0"/>
          </a:p>
        </p:txBody>
      </p:sp>
    </p:spTree>
    <p:extLst>
      <p:ext uri="{BB962C8B-B14F-4D97-AF65-F5344CB8AC3E}">
        <p14:creationId xmlns:p14="http://schemas.microsoft.com/office/powerpoint/2010/main" val="8558715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“unholy” coalition</a:t>
            </a:r>
            <a:endParaRPr lang="en-US" dirty="0"/>
          </a:p>
        </p:txBody>
      </p:sp>
      <p:sp>
        <p:nvSpPr>
          <p:cNvPr id="3" name="Content Placeholder 2"/>
          <p:cNvSpPr>
            <a:spLocks noGrp="1"/>
          </p:cNvSpPr>
          <p:nvPr>
            <p:ph idx="1"/>
          </p:nvPr>
        </p:nvSpPr>
        <p:spPr/>
        <p:txBody>
          <a:bodyPr/>
          <a:lstStyle/>
          <a:p>
            <a:pPr marL="0" indent="0">
              <a:buNone/>
            </a:pPr>
            <a:endParaRPr lang="en-US" dirty="0"/>
          </a:p>
          <a:p>
            <a:r>
              <a:rPr lang="en-US" sz="2800" dirty="0" smtClean="0"/>
              <a:t>Southern Baptists </a:t>
            </a:r>
            <a:r>
              <a:rPr lang="en-US" sz="2800" dirty="0"/>
              <a:t>support prohibition because they believe drinking is immoral</a:t>
            </a:r>
          </a:p>
          <a:p>
            <a:endParaRPr lang="en-US" sz="2800" dirty="0" smtClean="0"/>
          </a:p>
          <a:p>
            <a:r>
              <a:rPr lang="en-US" sz="2800" dirty="0" smtClean="0"/>
              <a:t>Bootleggers support prohibition because it drives up prices … and their profits</a:t>
            </a:r>
          </a:p>
          <a:p>
            <a:endParaRPr lang="en-US" dirty="0" smtClean="0"/>
          </a:p>
        </p:txBody>
      </p:sp>
    </p:spTree>
    <p:extLst>
      <p:ext uri="{BB962C8B-B14F-4D97-AF65-F5344CB8AC3E}">
        <p14:creationId xmlns:p14="http://schemas.microsoft.com/office/powerpoint/2010/main" val="6016236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1460"/>
            <a:ext cx="7313613" cy="868362"/>
          </a:xfrm>
        </p:spPr>
        <p:txBody>
          <a:bodyPr>
            <a:normAutofit/>
          </a:bodyPr>
          <a:lstStyle/>
          <a:p>
            <a:r>
              <a:rPr lang="en-US" dirty="0"/>
              <a:t>Progressives and </a:t>
            </a:r>
            <a:r>
              <a:rPr lang="en-US" dirty="0" smtClean="0"/>
              <a:t>Arms Dealers</a:t>
            </a:r>
            <a:endParaRPr lang="en-US" dirty="0"/>
          </a:p>
        </p:txBody>
      </p:sp>
      <p:sp>
        <p:nvSpPr>
          <p:cNvPr id="3" name="Content Placeholder 2"/>
          <p:cNvSpPr>
            <a:spLocks noGrp="1"/>
          </p:cNvSpPr>
          <p:nvPr>
            <p:ph idx="1"/>
          </p:nvPr>
        </p:nvSpPr>
        <p:spPr/>
        <p:txBody>
          <a:bodyPr/>
          <a:lstStyle/>
          <a:p>
            <a:endParaRPr lang="en-US" dirty="0"/>
          </a:p>
          <a:p>
            <a:r>
              <a:rPr lang="en-US" sz="2800" dirty="0" smtClean="0"/>
              <a:t>The Progressives support arms controls because they believe civilian arms promote violence</a:t>
            </a:r>
          </a:p>
          <a:p>
            <a:r>
              <a:rPr lang="en-US" sz="2800" dirty="0" smtClean="0"/>
              <a:t>A few arms dealers -- the EU and the UK --support the ATT because it cripples the US</a:t>
            </a:r>
            <a:endParaRPr lang="en-US" sz="2800" dirty="0"/>
          </a:p>
          <a:p>
            <a:r>
              <a:rPr lang="en-US" sz="2800" dirty="0" smtClean="0"/>
              <a:t>Tyrants support arms controls in order to control their people</a:t>
            </a:r>
          </a:p>
        </p:txBody>
      </p:sp>
    </p:spTree>
    <p:extLst>
      <p:ext uri="{BB962C8B-B14F-4D97-AF65-F5344CB8AC3E}">
        <p14:creationId xmlns:p14="http://schemas.microsoft.com/office/powerpoint/2010/main" val="34229266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Hypocrisy	</a:t>
            </a:r>
            <a:endParaRPr lang="en-US" dirty="0"/>
          </a:p>
        </p:txBody>
      </p:sp>
      <p:sp>
        <p:nvSpPr>
          <p:cNvPr id="3" name="Content Placeholder 2"/>
          <p:cNvSpPr>
            <a:spLocks noGrp="1"/>
          </p:cNvSpPr>
          <p:nvPr>
            <p:ph idx="1"/>
          </p:nvPr>
        </p:nvSpPr>
        <p:spPr/>
        <p:txBody>
          <a:bodyPr>
            <a:noAutofit/>
          </a:bodyPr>
          <a:lstStyle/>
          <a:p>
            <a:r>
              <a:rPr lang="en-US" sz="2800" dirty="0" smtClean="0"/>
              <a:t>France ratified the ATT on April 2</a:t>
            </a:r>
          </a:p>
          <a:p>
            <a:r>
              <a:rPr lang="en-US" sz="2800" dirty="0" smtClean="0"/>
              <a:t>In March, France agreed to sell advanced helicopter carriers to Russia for $1.7 billion USD</a:t>
            </a:r>
          </a:p>
          <a:p>
            <a:r>
              <a:rPr lang="en-US" sz="2800" dirty="0" smtClean="0"/>
              <a:t>French </a:t>
            </a:r>
            <a:r>
              <a:rPr lang="en-US" sz="2800" dirty="0" err="1" smtClean="0"/>
              <a:t>Defence</a:t>
            </a:r>
            <a:r>
              <a:rPr lang="en-US" sz="2800" dirty="0" smtClean="0"/>
              <a:t> Minister described these carriers as unarmed “civilian hulls” </a:t>
            </a:r>
          </a:p>
          <a:p>
            <a:r>
              <a:rPr lang="en-US" sz="2800" dirty="0" smtClean="0"/>
              <a:t>No pro-treaty NGO has condemned this transfer</a:t>
            </a:r>
            <a:endParaRPr lang="en-US" sz="2800" dirty="0"/>
          </a:p>
        </p:txBody>
      </p:sp>
    </p:spTree>
    <p:extLst>
      <p:ext uri="{BB962C8B-B14F-4D97-AF65-F5344CB8AC3E}">
        <p14:creationId xmlns:p14="http://schemas.microsoft.com/office/powerpoint/2010/main" val="21000816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NGOs Advocating Disarmament</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Amnesty International </a:t>
            </a:r>
          </a:p>
          <a:p>
            <a:r>
              <a:rPr lang="en-US" dirty="0" smtClean="0"/>
              <a:t>Oxfam</a:t>
            </a:r>
          </a:p>
          <a:p>
            <a:r>
              <a:rPr lang="en-US" dirty="0"/>
              <a:t>International Action Network on Small Arms (IANSA</a:t>
            </a:r>
            <a:r>
              <a:rPr lang="en-US" dirty="0" smtClean="0"/>
              <a:t>)</a:t>
            </a:r>
          </a:p>
          <a:p>
            <a:r>
              <a:rPr lang="en-US" dirty="0" smtClean="0"/>
              <a:t>Control Arms</a:t>
            </a:r>
          </a:p>
          <a:p>
            <a:r>
              <a:rPr lang="en-US" dirty="0" smtClean="0"/>
              <a:t>Swiss Small Arms Survey</a:t>
            </a:r>
          </a:p>
          <a:p>
            <a:r>
              <a:rPr lang="en-US" dirty="0" smtClean="0"/>
              <a:t>Stockholm International Peace Research Institute</a:t>
            </a:r>
          </a:p>
          <a:p>
            <a:endParaRPr lang="en-US" dirty="0"/>
          </a:p>
        </p:txBody>
      </p:sp>
    </p:spTree>
    <p:extLst>
      <p:ext uri="{BB962C8B-B14F-4D97-AF65-F5344CB8AC3E}">
        <p14:creationId xmlns:p14="http://schemas.microsoft.com/office/powerpoint/2010/main" val="38273491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NGOs Supporting </a:t>
            </a:r>
            <a:br>
              <a:rPr lang="en-US" dirty="0" smtClean="0"/>
            </a:br>
            <a:r>
              <a:rPr lang="en-US" dirty="0" smtClean="0"/>
              <a:t>Gun Rights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World Forum on Shooting Activities (WFSA)</a:t>
            </a:r>
          </a:p>
          <a:p>
            <a:r>
              <a:rPr lang="en-US" dirty="0" smtClean="0"/>
              <a:t>National Rifle </a:t>
            </a:r>
            <a:r>
              <a:rPr lang="en-US" dirty="0" smtClean="0"/>
              <a:t>Association ILA (</a:t>
            </a:r>
            <a:r>
              <a:rPr lang="en-US" dirty="0" smtClean="0"/>
              <a:t>NRA</a:t>
            </a:r>
            <a:r>
              <a:rPr lang="en-US" dirty="0" smtClean="0"/>
              <a:t>)</a:t>
            </a:r>
          </a:p>
          <a:p>
            <a:r>
              <a:rPr lang="en-US" dirty="0" smtClean="0"/>
              <a:t>SAAMI</a:t>
            </a:r>
          </a:p>
          <a:p>
            <a:r>
              <a:rPr lang="en-US" dirty="0" smtClean="0"/>
              <a:t>SAFARI </a:t>
            </a:r>
            <a:r>
              <a:rPr lang="en-US" dirty="0"/>
              <a:t>CLUB </a:t>
            </a:r>
            <a:r>
              <a:rPr lang="en-US" dirty="0" smtClean="0"/>
              <a:t>INTERNATIONAL</a:t>
            </a:r>
          </a:p>
          <a:p>
            <a:r>
              <a:rPr lang="en-US" dirty="0" smtClean="0"/>
              <a:t>Others: SSAA, </a:t>
            </a:r>
            <a:r>
              <a:rPr lang="en-US" dirty="0"/>
              <a:t>COLFO, </a:t>
            </a:r>
            <a:r>
              <a:rPr lang="en-US" dirty="0" smtClean="0"/>
              <a:t>Canada’s NFA</a:t>
            </a:r>
            <a:endParaRPr lang="en-US" dirty="0"/>
          </a:p>
        </p:txBody>
      </p:sp>
    </p:spTree>
    <p:extLst>
      <p:ext uri="{BB962C8B-B14F-4D97-AF65-F5344CB8AC3E}">
        <p14:creationId xmlns:p14="http://schemas.microsoft.com/office/powerpoint/2010/main" val="28725311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Arms sales by exporter 2004-2011</a:t>
            </a:r>
            <a:br>
              <a:rPr lang="en-US" dirty="0" smtClean="0"/>
            </a:br>
            <a:r>
              <a:rPr lang="en-US" dirty="0" smtClean="0"/>
              <a:t>(billions US $)</a:t>
            </a:r>
            <a:endParaRPr lang="en-US" dirty="0"/>
          </a:p>
        </p:txBody>
      </p:sp>
      <p:pic>
        <p:nvPicPr>
          <p:cNvPr id="4" name="Content Placeholder 3" descr="Screenshot 2014-03-20 12.10.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2935" b="12935"/>
          <a:stretch/>
        </p:blipFill>
        <p:spPr/>
      </p:pic>
    </p:spTree>
    <p:extLst>
      <p:ext uri="{BB962C8B-B14F-4D97-AF65-F5344CB8AC3E}">
        <p14:creationId xmlns:p14="http://schemas.microsoft.com/office/powerpoint/2010/main" val="18942752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are the arms importers?</a:t>
            </a:r>
            <a:br>
              <a:rPr lang="en-US" dirty="0" smtClean="0"/>
            </a:br>
            <a:r>
              <a:rPr lang="en-US" smtClean="0"/>
              <a:t>(2004-2011 - billions </a:t>
            </a:r>
            <a:r>
              <a:rPr lang="en-US" dirty="0" smtClean="0"/>
              <a:t>US $)</a:t>
            </a:r>
            <a:endParaRPr lang="en-US" dirty="0"/>
          </a:p>
        </p:txBody>
      </p:sp>
      <p:pic>
        <p:nvPicPr>
          <p:cNvPr id="4" name="Content Placeholder 3" descr="Screenshot 2014-03-22 17.02.1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3370" b="19810"/>
          <a:stretch/>
        </p:blipFill>
        <p:spPr>
          <a:xfrm>
            <a:off x="457200" y="1680308"/>
            <a:ext cx="8229600" cy="4192100"/>
          </a:xfrm>
        </p:spPr>
      </p:pic>
    </p:spTree>
    <p:extLst>
      <p:ext uri="{BB962C8B-B14F-4D97-AF65-F5344CB8AC3E}">
        <p14:creationId xmlns:p14="http://schemas.microsoft.com/office/powerpoint/2010/main" val="39770911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Firearms and civilians </a:t>
            </a:r>
            <a:endParaRPr lang="en-US" dirty="0"/>
          </a:p>
        </p:txBody>
      </p:sp>
      <p:sp>
        <p:nvSpPr>
          <p:cNvPr id="3" name="Content Placeholder 2"/>
          <p:cNvSpPr>
            <a:spLocks noGrp="1"/>
          </p:cNvSpPr>
          <p:nvPr>
            <p:ph idx="1"/>
          </p:nvPr>
        </p:nvSpPr>
        <p:spPr/>
        <p:txBody>
          <a:bodyPr/>
          <a:lstStyle/>
          <a:p>
            <a:endParaRPr lang="en-US" dirty="0" smtClean="0"/>
          </a:p>
          <a:p>
            <a:r>
              <a:rPr lang="en-US" dirty="0" smtClean="0"/>
              <a:t>No international correlation between civilian access to firearms and national murder rates</a:t>
            </a:r>
          </a:p>
          <a:p>
            <a:endParaRPr lang="en-US" dirty="0" smtClean="0"/>
          </a:p>
          <a:p>
            <a:r>
              <a:rPr lang="en-US" dirty="0" smtClean="0"/>
              <a:t>Countries with more civilian firearms tend to be those with higher national </a:t>
            </a:r>
            <a:r>
              <a:rPr lang="en-US" dirty="0" smtClean="0"/>
              <a:t>income, </a:t>
            </a:r>
            <a:r>
              <a:rPr lang="en-US" dirty="0" smtClean="0"/>
              <a:t>greater economic </a:t>
            </a:r>
            <a:r>
              <a:rPr lang="en-US" dirty="0" smtClean="0"/>
              <a:t>freedom – and political stability</a:t>
            </a:r>
            <a:endParaRPr lang="en-US" dirty="0"/>
          </a:p>
        </p:txBody>
      </p:sp>
    </p:spTree>
    <p:extLst>
      <p:ext uri="{BB962C8B-B14F-4D97-AF65-F5344CB8AC3E}">
        <p14:creationId xmlns:p14="http://schemas.microsoft.com/office/powerpoint/2010/main" val="567453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Gary Mauser	</a:t>
            </a:r>
            <a:endParaRPr lang="en-US" dirty="0"/>
          </a:p>
        </p:txBody>
      </p:sp>
      <p:sp>
        <p:nvSpPr>
          <p:cNvPr id="3" name="Content Placeholder 2"/>
          <p:cNvSpPr>
            <a:spLocks noGrp="1"/>
          </p:cNvSpPr>
          <p:nvPr>
            <p:ph idx="1"/>
          </p:nvPr>
        </p:nvSpPr>
        <p:spPr/>
        <p:txBody>
          <a:bodyPr/>
          <a:lstStyle/>
          <a:p>
            <a:endParaRPr lang="en-US" dirty="0" smtClean="0"/>
          </a:p>
          <a:p>
            <a:r>
              <a:rPr lang="en-US" dirty="0" smtClean="0"/>
              <a:t>Professor emeritus, Simon Fraser University</a:t>
            </a:r>
          </a:p>
          <a:p>
            <a:r>
              <a:rPr lang="en-US" dirty="0" smtClean="0"/>
              <a:t>Member, Firearms Advisory Committee, </a:t>
            </a:r>
          </a:p>
          <a:p>
            <a:pPr lvl="1"/>
            <a:r>
              <a:rPr lang="en-US" dirty="0" smtClean="0"/>
              <a:t>Public Safety Minister Steven </a:t>
            </a:r>
            <a:r>
              <a:rPr lang="en-US" dirty="0" err="1" smtClean="0"/>
              <a:t>Blaney</a:t>
            </a:r>
            <a:endParaRPr lang="en-US" dirty="0" smtClean="0"/>
          </a:p>
          <a:p>
            <a:r>
              <a:rPr lang="en-US" dirty="0"/>
              <a:t>Testified before Canadian Parliament and Supreme Court of Canada on criminal justice issues</a:t>
            </a:r>
            <a:endParaRPr lang="en-US" dirty="0" smtClean="0"/>
          </a:p>
          <a:p>
            <a:pPr marL="0" indent="0">
              <a:buNone/>
            </a:pPr>
            <a:endParaRPr lang="en-US" dirty="0"/>
          </a:p>
        </p:txBody>
      </p:sp>
    </p:spTree>
    <p:extLst>
      <p:ext uri="{BB962C8B-B14F-4D97-AF65-F5344CB8AC3E}">
        <p14:creationId xmlns:p14="http://schemas.microsoft.com/office/powerpoint/2010/main" val="750650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obal hom-guns.pdf"/>
          <p:cNvPicPr>
            <a:picLocks noGrp="1" noChangeAspect="1"/>
          </p:cNvPicPr>
          <p:nvPr>
            <p:ph idx="1"/>
          </p:nvPr>
        </p:nvPicPr>
        <p:blipFill>
          <a:blip r:embed="rId3">
            <a:extLst>
              <a:ext uri="{28A0092B-C50C-407E-A947-70E740481C1C}">
                <a14:useLocalDpi xmlns:a14="http://schemas.microsoft.com/office/drawing/2010/main" val="0"/>
              </a:ext>
            </a:extLst>
          </a:blip>
          <a:srcRect t="14414" b="14414"/>
          <a:stretch>
            <a:fillRect/>
          </a:stretch>
        </p:blipFill>
        <p:spPr>
          <a:xfrm>
            <a:off x="457200" y="274638"/>
            <a:ext cx="8229600" cy="5851525"/>
          </a:xfrm>
        </p:spPr>
      </p:pic>
    </p:spTree>
    <p:extLst>
      <p:ext uri="{BB962C8B-B14F-4D97-AF65-F5344CB8AC3E}">
        <p14:creationId xmlns:p14="http://schemas.microsoft.com/office/powerpoint/2010/main" val="2998307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urope hom guns.pdf"/>
          <p:cNvPicPr>
            <a:picLocks noGrp="1" noChangeAspect="1"/>
          </p:cNvPicPr>
          <p:nvPr>
            <p:ph idx="1"/>
          </p:nvPr>
        </p:nvPicPr>
        <p:blipFill>
          <a:blip r:embed="rId2">
            <a:extLst>
              <a:ext uri="{28A0092B-C50C-407E-A947-70E740481C1C}">
                <a14:useLocalDpi xmlns:a14="http://schemas.microsoft.com/office/drawing/2010/main" val="0"/>
              </a:ext>
            </a:extLst>
          </a:blip>
          <a:srcRect t="14414" b="14414"/>
          <a:stretch>
            <a:fillRect/>
          </a:stretch>
        </p:blipFill>
        <p:spPr>
          <a:xfrm>
            <a:off x="457200" y="290286"/>
            <a:ext cx="8229600" cy="5835877"/>
          </a:xfrm>
        </p:spPr>
      </p:pic>
    </p:spTree>
    <p:extLst>
      <p:ext uri="{BB962C8B-B14F-4D97-AF65-F5344CB8AC3E}">
        <p14:creationId xmlns:p14="http://schemas.microsoft.com/office/powerpoint/2010/main" val="27021233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C-Caribbean hom-guns.pdf"/>
          <p:cNvPicPr>
            <a:picLocks noGrp="1" noChangeAspect="1"/>
          </p:cNvPicPr>
          <p:nvPr>
            <p:ph idx="1"/>
          </p:nvPr>
        </p:nvPicPr>
        <p:blipFill>
          <a:blip r:embed="rId2">
            <a:extLst>
              <a:ext uri="{28A0092B-C50C-407E-A947-70E740481C1C}">
                <a14:useLocalDpi xmlns:a14="http://schemas.microsoft.com/office/drawing/2010/main" val="0"/>
              </a:ext>
            </a:extLst>
          </a:blip>
          <a:srcRect t="14414" b="14414"/>
          <a:stretch>
            <a:fillRect/>
          </a:stretch>
        </p:blipFill>
        <p:spPr>
          <a:xfrm>
            <a:off x="457200" y="217714"/>
            <a:ext cx="8229600" cy="5908449"/>
          </a:xfrm>
        </p:spPr>
      </p:pic>
    </p:spTree>
    <p:extLst>
      <p:ext uri="{BB962C8B-B14F-4D97-AF65-F5344CB8AC3E}">
        <p14:creationId xmlns:p14="http://schemas.microsoft.com/office/powerpoint/2010/main" val="11761153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Canada and the UN</a:t>
            </a:r>
            <a:endParaRPr lang="en-US" dirty="0"/>
          </a:p>
        </p:txBody>
      </p:sp>
      <p:sp>
        <p:nvSpPr>
          <p:cNvPr id="3" name="Content Placeholder 2"/>
          <p:cNvSpPr>
            <a:spLocks noGrp="1"/>
          </p:cNvSpPr>
          <p:nvPr>
            <p:ph idx="1"/>
          </p:nvPr>
        </p:nvSpPr>
        <p:spPr/>
        <p:txBody>
          <a:bodyPr/>
          <a:lstStyle/>
          <a:p>
            <a:endParaRPr lang="en-US" dirty="0" smtClean="0"/>
          </a:p>
          <a:p>
            <a:r>
              <a:rPr lang="en-US" dirty="0" smtClean="0"/>
              <a:t>The UN </a:t>
            </a:r>
            <a:r>
              <a:rPr lang="en-US" dirty="0" err="1" smtClean="0"/>
              <a:t>PoA</a:t>
            </a:r>
            <a:r>
              <a:rPr lang="en-US" dirty="0" smtClean="0"/>
              <a:t> stimulated </a:t>
            </a:r>
            <a:r>
              <a:rPr lang="en-US" dirty="0" smtClean="0"/>
              <a:t>the passage of strict gun laws in the United Kingdom, Australia, New Zealand, the European Union, and South Africa</a:t>
            </a:r>
          </a:p>
          <a:p>
            <a:endParaRPr lang="en-US" dirty="0"/>
          </a:p>
          <a:p>
            <a:r>
              <a:rPr lang="en-US" dirty="0" smtClean="0"/>
              <a:t>Only New Zealand and </a:t>
            </a:r>
            <a:r>
              <a:rPr lang="en-US" dirty="0" smtClean="0"/>
              <a:t>Canada </a:t>
            </a:r>
            <a:r>
              <a:rPr lang="en-US" dirty="0" smtClean="0"/>
              <a:t>have ever rolled back any gun law</a:t>
            </a:r>
            <a:endParaRPr lang="en-US" dirty="0"/>
          </a:p>
        </p:txBody>
      </p:sp>
    </p:spTree>
    <p:extLst>
      <p:ext uri="{BB962C8B-B14F-4D97-AF65-F5344CB8AC3E}">
        <p14:creationId xmlns:p14="http://schemas.microsoft.com/office/powerpoint/2010/main" val="6651476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a:t/>
            </a:r>
            <a:br>
              <a:rPr lang="en-US" dirty="0"/>
            </a:br>
            <a:r>
              <a:rPr lang="en-US" dirty="0" smtClean="0"/>
              <a:t>Canadian Gun </a:t>
            </a:r>
            <a:r>
              <a:rPr lang="en-US" dirty="0"/>
              <a:t>L</a:t>
            </a:r>
            <a:r>
              <a:rPr lang="en-US" dirty="0" smtClean="0"/>
              <a:t>aws </a:t>
            </a:r>
            <a:br>
              <a:rPr lang="en-US" dirty="0" smtClean="0"/>
            </a:br>
            <a:r>
              <a:rPr lang="en-US" dirty="0" smtClean="0"/>
              <a:t>Instigated by </a:t>
            </a:r>
            <a:r>
              <a:rPr lang="en-US" dirty="0" err="1" smtClean="0"/>
              <a:t>PoA</a:t>
            </a:r>
            <a:r>
              <a:rPr lang="en-US" dirty="0" smtClean="0"/>
              <a:t> </a:t>
            </a:r>
            <a:br>
              <a:rPr lang="en-US" dirty="0" smtClean="0"/>
            </a:br>
            <a:r>
              <a:rPr lang="en-US" dirty="0" smtClean="0"/>
              <a:t>UN’s </a:t>
            </a:r>
            <a:r>
              <a:rPr lang="en-US" dirty="0" err="1" smtClean="0"/>
              <a:t>Programme</a:t>
            </a:r>
            <a:r>
              <a:rPr lang="en-US" dirty="0" smtClean="0"/>
              <a:t> of Action</a:t>
            </a:r>
            <a:endParaRPr lang="en-US" dirty="0"/>
          </a:p>
        </p:txBody>
      </p:sp>
      <p:sp>
        <p:nvSpPr>
          <p:cNvPr id="3" name="Content Placeholder 2"/>
          <p:cNvSpPr>
            <a:spLocks noGrp="1"/>
          </p:cNvSpPr>
          <p:nvPr>
            <p:ph idx="1"/>
          </p:nvPr>
        </p:nvSpPr>
        <p:spPr>
          <a:xfrm>
            <a:off x="914400" y="2564871"/>
            <a:ext cx="7313613" cy="4056062"/>
          </a:xfrm>
        </p:spPr>
        <p:txBody>
          <a:bodyPr>
            <a:normAutofit/>
          </a:bodyPr>
          <a:lstStyle/>
          <a:p>
            <a:pPr marL="0" indent="0">
              <a:buNone/>
            </a:pPr>
            <a:endParaRPr lang="en-US" sz="2800" dirty="0" smtClean="0"/>
          </a:p>
          <a:p>
            <a:r>
              <a:rPr lang="en-US" sz="2800" dirty="0" smtClean="0"/>
              <a:t>Kim Campbell’s Bill C-17</a:t>
            </a:r>
          </a:p>
          <a:p>
            <a:endParaRPr lang="en-US" sz="2800" dirty="0"/>
          </a:p>
          <a:p>
            <a:r>
              <a:rPr lang="en-US" sz="2800" dirty="0" smtClean="0"/>
              <a:t>Jean Chrétien’s Bill C-68</a:t>
            </a:r>
          </a:p>
          <a:p>
            <a:pPr marL="0" indent="0">
              <a:buNone/>
            </a:pPr>
            <a:endParaRPr lang="en-US" sz="2800" dirty="0" smtClean="0"/>
          </a:p>
        </p:txBody>
      </p:sp>
    </p:spTree>
    <p:extLst>
      <p:ext uri="{BB962C8B-B14F-4D97-AF65-F5344CB8AC3E}">
        <p14:creationId xmlns:p14="http://schemas.microsoft.com/office/powerpoint/2010/main" val="5658796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68 ARock.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3828" r="-13828"/>
          <a:stretch/>
        </p:blipFill>
        <p:spPr>
          <a:xfrm>
            <a:off x="914400" y="0"/>
            <a:ext cx="7313613" cy="6858000"/>
          </a:xfrm>
        </p:spPr>
      </p:pic>
      <p:sp>
        <p:nvSpPr>
          <p:cNvPr id="5" name="TextBox 4"/>
          <p:cNvSpPr txBox="1"/>
          <p:nvPr/>
        </p:nvSpPr>
        <p:spPr>
          <a:xfrm>
            <a:off x="8228013" y="353961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817576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the Conservatives done for you?	</a:t>
            </a:r>
            <a:endParaRPr lang="en-US" dirty="0"/>
          </a:p>
        </p:txBody>
      </p:sp>
      <p:sp>
        <p:nvSpPr>
          <p:cNvPr id="3" name="Content Placeholder 2"/>
          <p:cNvSpPr>
            <a:spLocks noGrp="1"/>
          </p:cNvSpPr>
          <p:nvPr>
            <p:ph idx="1"/>
          </p:nvPr>
        </p:nvSpPr>
        <p:spPr/>
        <p:txBody>
          <a:bodyPr>
            <a:normAutofit/>
          </a:bodyPr>
          <a:lstStyle/>
          <a:p>
            <a:pPr lvl="1"/>
            <a:r>
              <a:rPr lang="en-US" sz="2800" dirty="0" smtClean="0"/>
              <a:t>Eliminated the long-gun registry</a:t>
            </a:r>
          </a:p>
          <a:p>
            <a:pPr lvl="1"/>
            <a:r>
              <a:rPr lang="en-US" sz="2800" dirty="0" smtClean="0"/>
              <a:t>Cancelled the proposed  gun-show regulations</a:t>
            </a:r>
            <a:endParaRPr lang="en-US" sz="2800" dirty="0"/>
          </a:p>
          <a:p>
            <a:pPr lvl="1"/>
            <a:r>
              <a:rPr lang="en-US" sz="2800" dirty="0" smtClean="0"/>
              <a:t>Postponed marking /tracing regulations</a:t>
            </a:r>
          </a:p>
          <a:p>
            <a:pPr lvl="2"/>
            <a:r>
              <a:rPr lang="en-US" sz="2600" dirty="0" smtClean="0"/>
              <a:t> </a:t>
            </a:r>
            <a:r>
              <a:rPr lang="en-US" sz="2600" dirty="0" smtClean="0"/>
              <a:t>until 2015 (</a:t>
            </a:r>
            <a:r>
              <a:rPr lang="en-US" sz="2600" dirty="0" smtClean="0"/>
              <a:t>for </a:t>
            </a:r>
            <a:r>
              <a:rPr lang="en-US" sz="2600" dirty="0" smtClean="0"/>
              <a:t>11 consecutive years) </a:t>
            </a:r>
            <a:endParaRPr lang="en-US" sz="2600" dirty="0" smtClean="0"/>
          </a:p>
          <a:p>
            <a:pPr lvl="1"/>
            <a:r>
              <a:rPr lang="en-US" sz="2600" dirty="0"/>
              <a:t>Amnesty for </a:t>
            </a:r>
            <a:r>
              <a:rPr lang="en-US" sz="2600" dirty="0" smtClean="0"/>
              <a:t>licensing (expires 2015)</a:t>
            </a:r>
            <a:endParaRPr lang="en-US" sz="2600" dirty="0"/>
          </a:p>
          <a:p>
            <a:pPr lvl="1">
              <a:buFont typeface="Courier New"/>
              <a:buChar char="o"/>
            </a:pPr>
            <a:r>
              <a:rPr lang="en-US" sz="2800" dirty="0" smtClean="0"/>
              <a:t>Extend POLs</a:t>
            </a:r>
          </a:p>
          <a:p>
            <a:pPr lvl="1"/>
            <a:r>
              <a:rPr lang="en-US" sz="2800" dirty="0" smtClean="0"/>
              <a:t>Free </a:t>
            </a:r>
            <a:r>
              <a:rPr lang="en-US" sz="2800" dirty="0"/>
              <a:t>PAL </a:t>
            </a:r>
            <a:r>
              <a:rPr lang="en-US" sz="2800" dirty="0" smtClean="0"/>
              <a:t>renewals </a:t>
            </a:r>
            <a:r>
              <a:rPr lang="en-US" sz="2800" dirty="0"/>
              <a:t>(expired</a:t>
            </a:r>
            <a:r>
              <a:rPr lang="en-US" sz="2800" dirty="0" smtClean="0"/>
              <a:t>)</a:t>
            </a:r>
            <a:endParaRPr lang="en-US" sz="2800" dirty="0"/>
          </a:p>
          <a:p>
            <a:pPr lvl="1"/>
            <a:endParaRPr lang="en-US" sz="2800" dirty="0"/>
          </a:p>
          <a:p>
            <a:pPr lvl="1"/>
            <a:endParaRPr lang="en-US" sz="3200" dirty="0"/>
          </a:p>
          <a:p>
            <a:endParaRPr lang="en-US" dirty="0"/>
          </a:p>
        </p:txBody>
      </p:sp>
    </p:spTree>
    <p:extLst>
      <p:ext uri="{BB962C8B-B14F-4D97-AF65-F5344CB8AC3E}">
        <p14:creationId xmlns:p14="http://schemas.microsoft.com/office/powerpoint/2010/main" val="25727753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enough?	</a:t>
            </a:r>
            <a:endParaRPr lang="en-US" dirty="0"/>
          </a:p>
        </p:txBody>
      </p:sp>
      <p:sp>
        <p:nvSpPr>
          <p:cNvPr id="3" name="Content Placeholder 2"/>
          <p:cNvSpPr>
            <a:spLocks noGrp="1"/>
          </p:cNvSpPr>
          <p:nvPr>
            <p:ph idx="1"/>
          </p:nvPr>
        </p:nvSpPr>
        <p:spPr/>
        <p:txBody>
          <a:bodyPr/>
          <a:lstStyle/>
          <a:p>
            <a:endParaRPr lang="en-US" dirty="0" smtClean="0"/>
          </a:p>
          <a:p>
            <a:pPr marL="0" indent="0">
              <a:buNone/>
            </a:pPr>
            <a:endParaRPr lang="en-US" dirty="0" smtClean="0"/>
          </a:p>
          <a:p>
            <a:pPr marL="2281237" lvl="6" indent="0">
              <a:buNone/>
            </a:pPr>
            <a:r>
              <a:rPr lang="en-US" sz="5400" b="1" dirty="0" smtClean="0"/>
              <a:t>   NO!</a:t>
            </a:r>
          </a:p>
          <a:p>
            <a:endParaRPr lang="en-US" dirty="0"/>
          </a:p>
        </p:txBody>
      </p:sp>
    </p:spTree>
    <p:extLst>
      <p:ext uri="{BB962C8B-B14F-4D97-AF65-F5344CB8AC3E}">
        <p14:creationId xmlns:p14="http://schemas.microsoft.com/office/powerpoint/2010/main" val="1321759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under consideration</a:t>
            </a:r>
            <a:endParaRPr lang="en-US" dirty="0"/>
          </a:p>
        </p:txBody>
      </p:sp>
      <p:sp>
        <p:nvSpPr>
          <p:cNvPr id="3" name="Content Placeholder 2"/>
          <p:cNvSpPr>
            <a:spLocks noGrp="1"/>
          </p:cNvSpPr>
          <p:nvPr>
            <p:ph idx="1"/>
          </p:nvPr>
        </p:nvSpPr>
        <p:spPr/>
        <p:txBody>
          <a:bodyPr>
            <a:noAutofit/>
          </a:bodyPr>
          <a:lstStyle/>
          <a:p>
            <a:endParaRPr lang="en-US" sz="2800" dirty="0" smtClean="0"/>
          </a:p>
          <a:p>
            <a:r>
              <a:rPr lang="en-US" sz="2800" dirty="0" smtClean="0"/>
              <a:t>Roll back RCMP reclassification of Swiss rifles</a:t>
            </a:r>
          </a:p>
          <a:p>
            <a:r>
              <a:rPr lang="en-US" sz="2800" dirty="0" smtClean="0"/>
              <a:t>Restrict RCMP powers to reclassify firearms</a:t>
            </a:r>
          </a:p>
          <a:p>
            <a:r>
              <a:rPr lang="en-US" sz="2800" dirty="0" smtClean="0"/>
              <a:t>Extend duration of PALs (10-year)</a:t>
            </a:r>
          </a:p>
          <a:p>
            <a:r>
              <a:rPr lang="en-US" sz="2800" dirty="0" smtClean="0"/>
              <a:t>Grace period for PAL renewal (1 year proposed)</a:t>
            </a:r>
          </a:p>
          <a:p>
            <a:pPr marL="0" indent="0">
              <a:buNone/>
            </a:pPr>
            <a:endParaRPr lang="en-US" sz="2800" dirty="0"/>
          </a:p>
        </p:txBody>
      </p:sp>
    </p:spTree>
    <p:extLst>
      <p:ext uri="{BB962C8B-B14F-4D97-AF65-F5344CB8AC3E}">
        <p14:creationId xmlns:p14="http://schemas.microsoft.com/office/powerpoint/2010/main" val="11079130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584" y="503238"/>
            <a:ext cx="7313613" cy="868362"/>
          </a:xfrm>
        </p:spPr>
        <p:txBody>
          <a:bodyPr/>
          <a:lstStyle/>
          <a:p>
            <a:r>
              <a:rPr lang="en-US" dirty="0" smtClean="0"/>
              <a:t>Further Proposed Changes</a:t>
            </a:r>
            <a:endParaRPr lang="en-US" dirty="0"/>
          </a:p>
        </p:txBody>
      </p:sp>
      <p:sp>
        <p:nvSpPr>
          <p:cNvPr id="3" name="Content Placeholder 2"/>
          <p:cNvSpPr>
            <a:spLocks noGrp="1"/>
          </p:cNvSpPr>
          <p:nvPr>
            <p:ph idx="1"/>
          </p:nvPr>
        </p:nvSpPr>
        <p:spPr/>
        <p:txBody>
          <a:bodyPr>
            <a:normAutofit/>
          </a:bodyPr>
          <a:lstStyle/>
          <a:p>
            <a:r>
              <a:rPr lang="en-US" sz="3200" dirty="0"/>
              <a:t>Merge POLs and PALs</a:t>
            </a:r>
          </a:p>
          <a:p>
            <a:r>
              <a:rPr lang="en-US" sz="3200" dirty="0" smtClean="0"/>
              <a:t>Attach </a:t>
            </a:r>
            <a:r>
              <a:rPr lang="en-US" sz="3200" dirty="0"/>
              <a:t>ATT to PAL</a:t>
            </a:r>
          </a:p>
          <a:p>
            <a:r>
              <a:rPr lang="en-US" sz="3200" dirty="0" smtClean="0"/>
              <a:t>Rein in CFOs – rewrite Section 58.1</a:t>
            </a:r>
          </a:p>
          <a:p>
            <a:r>
              <a:rPr lang="en-US" sz="3200" dirty="0" smtClean="0"/>
              <a:t>Mandatory firearms training for first-time users</a:t>
            </a:r>
          </a:p>
          <a:p>
            <a:endParaRPr lang="en-US" sz="3200" dirty="0"/>
          </a:p>
        </p:txBody>
      </p:sp>
    </p:spTree>
    <p:extLst>
      <p:ext uri="{BB962C8B-B14F-4D97-AF65-F5344CB8AC3E}">
        <p14:creationId xmlns:p14="http://schemas.microsoft.com/office/powerpoint/2010/main" val="27159724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Nations</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descr="dsc_0007.jpg"/>
          <p:cNvPicPr>
            <a:picLocks noGrp="1" noChangeAspect="1"/>
          </p:cNvPicPr>
          <p:nvPr/>
        </p:nvPicPr>
        <p:blipFill>
          <a:blip r:embed="rId3">
            <a:extLst>
              <a:ext uri="{28A0092B-C50C-407E-A947-70E740481C1C}">
                <a14:useLocalDpi xmlns:a14="http://schemas.microsoft.com/office/drawing/2010/main" val="0"/>
              </a:ext>
            </a:extLst>
          </a:blip>
          <a:srcRect t="9036" b="9036"/>
          <a:stretch>
            <a:fillRect/>
          </a:stretch>
        </p:blipFill>
        <p:spPr>
          <a:xfrm>
            <a:off x="457200" y="1600200"/>
            <a:ext cx="8229600" cy="4525963"/>
          </a:xfrm>
          <a:prstGeom prst="rect">
            <a:avLst/>
          </a:prstGeom>
        </p:spPr>
      </p:pic>
    </p:spTree>
    <p:extLst>
      <p:ext uri="{BB962C8B-B14F-4D97-AF65-F5344CB8AC3E}">
        <p14:creationId xmlns:p14="http://schemas.microsoft.com/office/powerpoint/2010/main" val="11611258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Still more proposed changes</a:t>
            </a:r>
            <a:endParaRPr lang="en-US" dirty="0"/>
          </a:p>
        </p:txBody>
      </p:sp>
      <p:sp>
        <p:nvSpPr>
          <p:cNvPr id="3" name="Content Placeholder 2"/>
          <p:cNvSpPr>
            <a:spLocks noGrp="1"/>
          </p:cNvSpPr>
          <p:nvPr>
            <p:ph idx="1"/>
          </p:nvPr>
        </p:nvSpPr>
        <p:spPr/>
        <p:txBody>
          <a:bodyPr>
            <a:normAutofit/>
          </a:bodyPr>
          <a:lstStyle/>
          <a:p>
            <a:r>
              <a:rPr lang="en-US" sz="3200" dirty="0"/>
              <a:t>Permit police to sell agency/protected firearms (Repeal section 15.1)</a:t>
            </a:r>
          </a:p>
          <a:p>
            <a:r>
              <a:rPr lang="en-US" sz="3200" dirty="0" smtClean="0"/>
              <a:t>Get PALs off CPIC</a:t>
            </a:r>
          </a:p>
          <a:p>
            <a:r>
              <a:rPr lang="en-US" sz="3200" dirty="0" smtClean="0"/>
              <a:t>Create “violent offenders” list</a:t>
            </a:r>
          </a:p>
          <a:p>
            <a:r>
              <a:rPr lang="en-US" sz="3200" dirty="0" smtClean="0"/>
              <a:t>Technical Committee to  classify firearms</a:t>
            </a:r>
          </a:p>
          <a:p>
            <a:r>
              <a:rPr lang="en-US" sz="3200" dirty="0" smtClean="0"/>
              <a:t>Repudiate proposed UN marking system</a:t>
            </a:r>
          </a:p>
        </p:txBody>
      </p:sp>
    </p:spTree>
    <p:extLst>
      <p:ext uri="{BB962C8B-B14F-4D97-AF65-F5344CB8AC3E}">
        <p14:creationId xmlns:p14="http://schemas.microsoft.com/office/powerpoint/2010/main" val="406645663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enough?</a:t>
            </a:r>
            <a:endParaRPr lang="en-US" dirty="0"/>
          </a:p>
        </p:txBody>
      </p:sp>
      <p:sp>
        <p:nvSpPr>
          <p:cNvPr id="3" name="Content Placeholder 2"/>
          <p:cNvSpPr>
            <a:spLocks noGrp="1"/>
          </p:cNvSpPr>
          <p:nvPr>
            <p:ph idx="1"/>
          </p:nvPr>
        </p:nvSpPr>
        <p:spPr/>
        <p:txBody>
          <a:bodyPr/>
          <a:lstStyle/>
          <a:p>
            <a:endParaRPr lang="en-US" dirty="0" smtClean="0"/>
          </a:p>
          <a:p>
            <a:endParaRPr lang="en-US" dirty="0"/>
          </a:p>
          <a:p>
            <a:pPr marL="2281237" lvl="6" indent="0">
              <a:buNone/>
            </a:pPr>
            <a:r>
              <a:rPr lang="en-US" sz="5400" b="1" dirty="0" smtClean="0"/>
              <a:t>   NO!</a:t>
            </a:r>
            <a:endParaRPr lang="en-US" sz="5400" b="1" dirty="0"/>
          </a:p>
        </p:txBody>
      </p:sp>
    </p:spTree>
    <p:extLst>
      <p:ext uri="{BB962C8B-B14F-4D97-AF65-F5344CB8AC3E}">
        <p14:creationId xmlns:p14="http://schemas.microsoft.com/office/powerpoint/2010/main" val="4020006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opposition supports </a:t>
            </a:r>
            <a:br>
              <a:rPr lang="en-US" dirty="0" smtClean="0"/>
            </a:br>
            <a:r>
              <a:rPr lang="en-US" dirty="0" smtClean="0"/>
              <a:t>UN proposed gun laws</a:t>
            </a:r>
            <a:endParaRPr lang="en-US" dirty="0"/>
          </a:p>
        </p:txBody>
      </p:sp>
      <p:sp>
        <p:nvSpPr>
          <p:cNvPr id="3" name="Content Placeholder 2"/>
          <p:cNvSpPr>
            <a:spLocks noGrp="1"/>
          </p:cNvSpPr>
          <p:nvPr>
            <p:ph idx="1"/>
          </p:nvPr>
        </p:nvSpPr>
        <p:spPr/>
        <p:txBody>
          <a:bodyPr>
            <a:noAutofit/>
          </a:bodyPr>
          <a:lstStyle/>
          <a:p>
            <a:r>
              <a:rPr lang="en-US" sz="3200" dirty="0" smtClean="0"/>
              <a:t>Liberals</a:t>
            </a:r>
          </a:p>
          <a:p>
            <a:pPr lvl="1"/>
            <a:r>
              <a:rPr lang="en-US" sz="3200" dirty="0" smtClean="0"/>
              <a:t>Support </a:t>
            </a:r>
            <a:r>
              <a:rPr lang="en-US" sz="3200" dirty="0" smtClean="0"/>
              <a:t>long-gun registry</a:t>
            </a:r>
          </a:p>
          <a:p>
            <a:pPr lvl="1"/>
            <a:r>
              <a:rPr lang="en-US" sz="3200" dirty="0" smtClean="0"/>
              <a:t>Proposed banning semi-automatic firearms</a:t>
            </a:r>
            <a:endParaRPr lang="en-US" sz="3200" dirty="0"/>
          </a:p>
          <a:p>
            <a:r>
              <a:rPr lang="en-US" sz="3200" dirty="0" smtClean="0"/>
              <a:t>NDP</a:t>
            </a:r>
          </a:p>
          <a:p>
            <a:pPr lvl="1"/>
            <a:r>
              <a:rPr lang="en-US" sz="3200" dirty="0" smtClean="0"/>
              <a:t>Support </a:t>
            </a:r>
            <a:r>
              <a:rPr lang="en-US" sz="3200" dirty="0" smtClean="0"/>
              <a:t>long-gun registry</a:t>
            </a:r>
          </a:p>
          <a:p>
            <a:pPr lvl="1"/>
            <a:r>
              <a:rPr lang="en-US" sz="3200" dirty="0" smtClean="0"/>
              <a:t>Wants additional gun controls</a:t>
            </a:r>
            <a:endParaRPr lang="en-US" sz="3200" dirty="0"/>
          </a:p>
        </p:txBody>
      </p:sp>
    </p:spTree>
    <p:extLst>
      <p:ext uri="{BB962C8B-B14F-4D97-AF65-F5344CB8AC3E}">
        <p14:creationId xmlns:p14="http://schemas.microsoft.com/office/powerpoint/2010/main" val="40445101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now?</a:t>
            </a:r>
            <a:endParaRPr lang="en-US" dirty="0"/>
          </a:p>
        </p:txBody>
      </p:sp>
      <p:sp>
        <p:nvSpPr>
          <p:cNvPr id="3" name="Content Placeholder 2"/>
          <p:cNvSpPr>
            <a:spLocks noGrp="1"/>
          </p:cNvSpPr>
          <p:nvPr>
            <p:ph idx="1"/>
          </p:nvPr>
        </p:nvSpPr>
        <p:spPr/>
        <p:txBody>
          <a:bodyPr>
            <a:normAutofit/>
          </a:bodyPr>
          <a:lstStyle/>
          <a:p>
            <a:r>
              <a:rPr lang="en-US" sz="3200" b="1" dirty="0" smtClean="0"/>
              <a:t>Fight or give up? </a:t>
            </a:r>
            <a:endParaRPr lang="en-US" sz="2800" dirty="0"/>
          </a:p>
          <a:p>
            <a:r>
              <a:rPr lang="en-US" sz="2800" dirty="0" smtClean="0"/>
              <a:t>Fighting means </a:t>
            </a:r>
          </a:p>
          <a:p>
            <a:pPr lvl="1">
              <a:buFont typeface="Courier New"/>
              <a:buChar char="o"/>
            </a:pPr>
            <a:r>
              <a:rPr lang="en-US" sz="2600" dirty="0" smtClean="0"/>
              <a:t>making difficult choices</a:t>
            </a:r>
          </a:p>
          <a:p>
            <a:pPr lvl="1">
              <a:buFont typeface="Courier New"/>
              <a:buChar char="o"/>
            </a:pPr>
            <a:r>
              <a:rPr lang="en-US" sz="2600" dirty="0" smtClean="0"/>
              <a:t>working hard despite </a:t>
            </a:r>
            <a:r>
              <a:rPr lang="en-US" sz="2600" dirty="0" smtClean="0"/>
              <a:t>doubts</a:t>
            </a:r>
          </a:p>
          <a:p>
            <a:pPr lvl="1">
              <a:buFont typeface="Courier New"/>
              <a:buChar char="o"/>
            </a:pPr>
            <a:r>
              <a:rPr lang="en-US" sz="2600" dirty="0" smtClean="0"/>
              <a:t>Not just angry ranting</a:t>
            </a:r>
            <a:endParaRPr lang="en-US" sz="2600" dirty="0" smtClean="0"/>
          </a:p>
          <a:p>
            <a:pPr lvl="1">
              <a:buFont typeface="Courier New"/>
              <a:buChar char="o"/>
            </a:pPr>
            <a:endParaRPr lang="en-US" sz="2600" dirty="0" smtClean="0"/>
          </a:p>
          <a:p>
            <a:r>
              <a:rPr lang="en-US" sz="2800" dirty="0" smtClean="0"/>
              <a:t>Giving up is easy – just be cynical</a:t>
            </a:r>
            <a:endParaRPr lang="en-US" sz="2800" dirty="0"/>
          </a:p>
        </p:txBody>
      </p:sp>
    </p:spTree>
    <p:extLst>
      <p:ext uri="{BB962C8B-B14F-4D97-AF65-F5344CB8AC3E}">
        <p14:creationId xmlns:p14="http://schemas.microsoft.com/office/powerpoint/2010/main" val="18542403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fight	</a:t>
            </a:r>
            <a:endParaRPr lang="en-US" dirty="0"/>
          </a:p>
        </p:txBody>
      </p:sp>
      <p:sp>
        <p:nvSpPr>
          <p:cNvPr id="3" name="Content Placeholder 2"/>
          <p:cNvSpPr>
            <a:spLocks noGrp="1"/>
          </p:cNvSpPr>
          <p:nvPr>
            <p:ph idx="1"/>
          </p:nvPr>
        </p:nvSpPr>
        <p:spPr/>
        <p:txBody>
          <a:bodyPr>
            <a:normAutofit/>
          </a:bodyPr>
          <a:lstStyle/>
          <a:p>
            <a:pPr>
              <a:buFont typeface="Courier New"/>
              <a:buChar char="o"/>
            </a:pPr>
            <a:r>
              <a:rPr lang="en-US" sz="3200" dirty="0" smtClean="0"/>
              <a:t>Work from inside a political party</a:t>
            </a:r>
          </a:p>
          <a:p>
            <a:pPr lvl="1"/>
            <a:r>
              <a:rPr lang="en-US" sz="3000" dirty="0" smtClean="0"/>
              <a:t>Support favorable candidates, policies</a:t>
            </a:r>
            <a:endParaRPr lang="en-US" sz="3000" dirty="0"/>
          </a:p>
          <a:p>
            <a:r>
              <a:rPr lang="en-US" sz="3200" dirty="0" smtClean="0"/>
              <a:t>Work from the outside</a:t>
            </a:r>
          </a:p>
          <a:p>
            <a:pPr lvl="1"/>
            <a:r>
              <a:rPr lang="en-US" sz="3000" dirty="0" smtClean="0"/>
              <a:t>Protest, demonstrate, </a:t>
            </a:r>
            <a:r>
              <a:rPr lang="en-US" sz="3000" dirty="0" smtClean="0"/>
              <a:t>partisan action</a:t>
            </a:r>
            <a:endParaRPr lang="en-US" sz="3000" dirty="0"/>
          </a:p>
          <a:p>
            <a:r>
              <a:rPr lang="en-US" sz="3200" dirty="0" smtClean="0"/>
              <a:t>Both needed</a:t>
            </a:r>
            <a:endParaRPr lang="en-US" sz="3200" dirty="0"/>
          </a:p>
        </p:txBody>
      </p:sp>
    </p:spTree>
    <p:extLst>
      <p:ext uri="{BB962C8B-B14F-4D97-AF65-F5344CB8AC3E}">
        <p14:creationId xmlns:p14="http://schemas.microsoft.com/office/powerpoint/2010/main" val="1156864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obstacles	</a:t>
            </a:r>
            <a:endParaRPr lang="en-US" dirty="0"/>
          </a:p>
        </p:txBody>
      </p:sp>
      <p:sp>
        <p:nvSpPr>
          <p:cNvPr id="3" name="Content Placeholder 2"/>
          <p:cNvSpPr>
            <a:spLocks noGrp="1"/>
          </p:cNvSpPr>
          <p:nvPr>
            <p:ph idx="1"/>
          </p:nvPr>
        </p:nvSpPr>
        <p:spPr/>
        <p:txBody>
          <a:bodyPr>
            <a:normAutofit/>
          </a:bodyPr>
          <a:lstStyle/>
          <a:p>
            <a:r>
              <a:rPr lang="en-US" sz="2800" dirty="0" smtClean="0"/>
              <a:t>Firearms community diverse and divided</a:t>
            </a:r>
          </a:p>
          <a:p>
            <a:r>
              <a:rPr lang="en-US" sz="2800" dirty="0" smtClean="0"/>
              <a:t>Little coordination, many egos, much competition</a:t>
            </a:r>
          </a:p>
          <a:p>
            <a:r>
              <a:rPr lang="en-US" sz="2800" dirty="0" smtClean="0"/>
              <a:t>Little agreement about what issues or priorities</a:t>
            </a:r>
          </a:p>
        </p:txBody>
      </p:sp>
    </p:spTree>
    <p:extLst>
      <p:ext uri="{BB962C8B-B14F-4D97-AF65-F5344CB8AC3E}">
        <p14:creationId xmlns:p14="http://schemas.microsoft.com/office/powerpoint/2010/main" val="408837558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Three-pronged approach</a:t>
            </a:r>
            <a:endParaRPr lang="en-US" dirty="0"/>
          </a:p>
        </p:txBody>
      </p:sp>
      <p:sp>
        <p:nvSpPr>
          <p:cNvPr id="3" name="Content Placeholder 2"/>
          <p:cNvSpPr>
            <a:spLocks noGrp="1"/>
          </p:cNvSpPr>
          <p:nvPr>
            <p:ph idx="1"/>
          </p:nvPr>
        </p:nvSpPr>
        <p:spPr>
          <a:xfrm>
            <a:off x="1145902" y="1945915"/>
            <a:ext cx="7540897" cy="4180248"/>
          </a:xfrm>
        </p:spPr>
        <p:txBody>
          <a:bodyPr>
            <a:normAutofit/>
          </a:bodyPr>
          <a:lstStyle/>
          <a:p>
            <a:endParaRPr lang="en-US" sz="3200" dirty="0" smtClean="0"/>
          </a:p>
          <a:p>
            <a:r>
              <a:rPr lang="en-US" sz="3200" dirty="0" smtClean="0"/>
              <a:t>Grass </a:t>
            </a:r>
            <a:r>
              <a:rPr lang="en-US" sz="3200" dirty="0" smtClean="0"/>
              <a:t>roots </a:t>
            </a:r>
            <a:r>
              <a:rPr lang="en-US" sz="3200" dirty="0" smtClean="0"/>
              <a:t>involvement</a:t>
            </a:r>
            <a:endParaRPr lang="en-US" sz="3200" dirty="0"/>
          </a:p>
          <a:p>
            <a:r>
              <a:rPr lang="en-US" sz="3200" dirty="0" smtClean="0"/>
              <a:t>Partisan action </a:t>
            </a:r>
            <a:endParaRPr lang="en-US" sz="3200" dirty="0"/>
          </a:p>
          <a:p>
            <a:r>
              <a:rPr lang="en-US" sz="3200" dirty="0" smtClean="0"/>
              <a:t>Organizational advocacy</a:t>
            </a:r>
            <a:endParaRPr lang="en-US" sz="3200" dirty="0"/>
          </a:p>
        </p:txBody>
      </p:sp>
    </p:spTree>
    <p:extLst>
      <p:ext uri="{BB962C8B-B14F-4D97-AF65-F5344CB8AC3E}">
        <p14:creationId xmlns:p14="http://schemas.microsoft.com/office/powerpoint/2010/main" val="87203520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Strategies</a:t>
            </a:r>
            <a:r>
              <a:rPr lang="en-US" dirty="0" smtClean="0"/>
              <a:t>	</a:t>
            </a:r>
            <a:endParaRPr lang="en-US" dirty="0"/>
          </a:p>
        </p:txBody>
      </p:sp>
      <p:sp>
        <p:nvSpPr>
          <p:cNvPr id="3" name="Content Placeholder 2"/>
          <p:cNvSpPr>
            <a:spLocks noGrp="1"/>
          </p:cNvSpPr>
          <p:nvPr>
            <p:ph idx="1"/>
          </p:nvPr>
        </p:nvSpPr>
        <p:spPr/>
        <p:txBody>
          <a:bodyPr>
            <a:normAutofit/>
          </a:bodyPr>
          <a:lstStyle/>
          <a:p>
            <a:endParaRPr lang="en-US" sz="2800" dirty="0" smtClean="0"/>
          </a:p>
          <a:p>
            <a:r>
              <a:rPr lang="en-US" sz="2800" dirty="0" smtClean="0"/>
              <a:t>Barbarian horde </a:t>
            </a:r>
            <a:r>
              <a:rPr lang="en-US" sz="2800" dirty="0" err="1" smtClean="0"/>
              <a:t>vs</a:t>
            </a:r>
            <a:r>
              <a:rPr lang="en-US" sz="2800" dirty="0" smtClean="0"/>
              <a:t> Roman Army</a:t>
            </a:r>
          </a:p>
          <a:p>
            <a:r>
              <a:rPr lang="en-US" sz="2800" smtClean="0"/>
              <a:t>Pack </a:t>
            </a:r>
            <a:r>
              <a:rPr lang="en-US" sz="2800" dirty="0" smtClean="0"/>
              <a:t>of wolves </a:t>
            </a:r>
            <a:r>
              <a:rPr lang="en-US" sz="2800" dirty="0" err="1" smtClean="0"/>
              <a:t>vs</a:t>
            </a:r>
            <a:r>
              <a:rPr lang="en-US" sz="2800" dirty="0" smtClean="0"/>
              <a:t> herd of herbivores</a:t>
            </a:r>
            <a:endParaRPr lang="en-US" sz="2800" dirty="0"/>
          </a:p>
          <a:p>
            <a:r>
              <a:rPr lang="en-US" sz="2800" dirty="0" smtClean="0"/>
              <a:t>Uncle Tom </a:t>
            </a:r>
            <a:r>
              <a:rPr lang="en-US" sz="2800" dirty="0" err="1" smtClean="0"/>
              <a:t>vs</a:t>
            </a:r>
            <a:r>
              <a:rPr lang="en-US" sz="2800" dirty="0" smtClean="0"/>
              <a:t> Mau Mau</a:t>
            </a:r>
          </a:p>
          <a:p>
            <a:endParaRPr lang="en-US" sz="2800" dirty="0"/>
          </a:p>
        </p:txBody>
      </p:sp>
    </p:spTree>
    <p:extLst>
      <p:ext uri="{BB962C8B-B14F-4D97-AF65-F5344CB8AC3E}">
        <p14:creationId xmlns:p14="http://schemas.microsoft.com/office/powerpoint/2010/main" val="60497307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Uncle Tom </a:t>
            </a:r>
            <a:r>
              <a:rPr lang="en-US" dirty="0" err="1" smtClean="0"/>
              <a:t>vs</a:t>
            </a:r>
            <a:r>
              <a:rPr lang="en-US" dirty="0" smtClean="0"/>
              <a:t> Mau Mau</a:t>
            </a:r>
            <a:endParaRPr lang="en-US" dirty="0"/>
          </a:p>
        </p:txBody>
      </p:sp>
      <p:sp>
        <p:nvSpPr>
          <p:cNvPr id="3" name="Content Placeholder 2"/>
          <p:cNvSpPr>
            <a:spLocks noGrp="1"/>
          </p:cNvSpPr>
          <p:nvPr>
            <p:ph idx="1"/>
          </p:nvPr>
        </p:nvSpPr>
        <p:spPr/>
        <p:txBody>
          <a:bodyPr>
            <a:noAutofit/>
          </a:bodyPr>
          <a:lstStyle/>
          <a:p>
            <a:pPr>
              <a:buFont typeface="Courier New"/>
              <a:buChar char="o"/>
            </a:pPr>
            <a:r>
              <a:rPr lang="en-US" sz="2800" dirty="0" smtClean="0"/>
              <a:t>In the </a:t>
            </a:r>
            <a:r>
              <a:rPr lang="fr-FR" sz="2800" dirty="0" smtClean="0"/>
              <a:t>’</a:t>
            </a:r>
            <a:r>
              <a:rPr lang="en-US" sz="2800" dirty="0" smtClean="0"/>
              <a:t>60s, a black radical was called</a:t>
            </a:r>
          </a:p>
          <a:p>
            <a:pPr lvl="1">
              <a:buFont typeface="Courier New"/>
              <a:buChar char="o"/>
            </a:pPr>
            <a:r>
              <a:rPr lang="en-US" sz="2800" dirty="0" smtClean="0"/>
              <a:t> a “Mau Mau” </a:t>
            </a:r>
            <a:endParaRPr lang="en-US" sz="2800" u="sng" dirty="0" smtClean="0"/>
          </a:p>
          <a:p>
            <a:pPr lvl="1"/>
            <a:r>
              <a:rPr lang="en-US" sz="2800" dirty="0" smtClean="0"/>
              <a:t>The radicals advocated drastic change</a:t>
            </a:r>
          </a:p>
          <a:p>
            <a:r>
              <a:rPr lang="en-US" sz="2800" dirty="0" smtClean="0"/>
              <a:t>An “Uncle Tom” was a black moderate who preferred negotiation</a:t>
            </a:r>
          </a:p>
          <a:p>
            <a:r>
              <a:rPr lang="en-US" sz="2800" dirty="0" smtClean="0"/>
              <a:t>Result: the Uncle Toms profited from the Mau Mau protests and demonstrations</a:t>
            </a:r>
          </a:p>
        </p:txBody>
      </p:sp>
    </p:spTree>
    <p:extLst>
      <p:ext uri="{BB962C8B-B14F-4D97-AF65-F5344CB8AC3E}">
        <p14:creationId xmlns:p14="http://schemas.microsoft.com/office/powerpoint/2010/main" val="341069250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rog-crane.png"/>
          <p:cNvPicPr>
            <a:picLocks noGrp="1" noChangeAspect="1"/>
          </p:cNvPicPr>
          <p:nvPr>
            <p:ph idx="1"/>
          </p:nvPr>
        </p:nvPicPr>
        <p:blipFill>
          <a:blip r:embed="rId2">
            <a:extLst>
              <a:ext uri="{28A0092B-C50C-407E-A947-70E740481C1C}">
                <a14:useLocalDpi xmlns:a14="http://schemas.microsoft.com/office/drawing/2010/main" val="0"/>
              </a:ext>
            </a:extLst>
          </a:blip>
          <a:srcRect l="-31256" r="-31256"/>
          <a:stretch>
            <a:fillRect/>
          </a:stretch>
        </p:blipFill>
        <p:spPr>
          <a:xfrm>
            <a:off x="457200" y="0"/>
            <a:ext cx="8229600" cy="5851525"/>
          </a:xfrm>
        </p:spPr>
      </p:pic>
    </p:spTree>
    <p:extLst>
      <p:ext uri="{BB962C8B-B14F-4D97-AF65-F5344CB8AC3E}">
        <p14:creationId xmlns:p14="http://schemas.microsoft.com/office/powerpoint/2010/main" val="14807476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ARMS TRADE TREATY</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On </a:t>
            </a:r>
            <a:r>
              <a:rPr lang="en-US" dirty="0"/>
              <a:t>2 April 2013, the General Assembly adopted the landmark Arms Trade Treaty (ATT), regulating the international trade in conventional arms, from small arms to battle tanks, combat aircraft and warships. The treaty will foster peace and security by putting a stop to destabilizing arms flows to conflict regions. It will prevent human rights abusers and violators of the law of war from being supplied with arms. And it will help keep warlords, pirates, and gangs from acquiring these deadly tools.</a:t>
            </a:r>
          </a:p>
        </p:txBody>
      </p:sp>
    </p:spTree>
    <p:extLst>
      <p:ext uri="{BB962C8B-B14F-4D97-AF65-F5344CB8AC3E}">
        <p14:creationId xmlns:p14="http://schemas.microsoft.com/office/powerpoint/2010/main" val="6270847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68 ARock.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3828" r="-13828"/>
          <a:stretch/>
        </p:blipFill>
        <p:spPr>
          <a:xfrm>
            <a:off x="914400" y="0"/>
            <a:ext cx="7313613" cy="6858000"/>
          </a:xfrm>
        </p:spPr>
      </p:pic>
      <p:sp>
        <p:nvSpPr>
          <p:cNvPr id="5" name="TextBox 4"/>
          <p:cNvSpPr txBox="1"/>
          <p:nvPr/>
        </p:nvSpPr>
        <p:spPr>
          <a:xfrm>
            <a:off x="8228013" y="353961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948676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Arms Trade Treaty</a:t>
            </a:r>
            <a:endParaRPr lang="en-US" dirty="0"/>
          </a:p>
        </p:txBody>
      </p:sp>
      <p:sp>
        <p:nvSpPr>
          <p:cNvPr id="3" name="Content Placeholder 2"/>
          <p:cNvSpPr>
            <a:spLocks noGrp="1"/>
          </p:cNvSpPr>
          <p:nvPr>
            <p:ph idx="1"/>
          </p:nvPr>
        </p:nvSpPr>
        <p:spPr/>
        <p:txBody>
          <a:bodyPr>
            <a:normAutofit/>
          </a:bodyPr>
          <a:lstStyle/>
          <a:p>
            <a:r>
              <a:rPr lang="en-US" dirty="0" smtClean="0"/>
              <a:t>The UN General Assembly violated consensus, broke protocol to act </a:t>
            </a:r>
            <a:r>
              <a:rPr lang="en-US" dirty="0"/>
              <a:t>like a world </a:t>
            </a:r>
            <a:r>
              <a:rPr lang="en-US" dirty="0" smtClean="0"/>
              <a:t>parliament</a:t>
            </a:r>
          </a:p>
          <a:p>
            <a:r>
              <a:rPr lang="en-US" dirty="0" smtClean="0"/>
              <a:t>The ATT is a treaty –- only legally binding between consenting nations</a:t>
            </a:r>
          </a:p>
          <a:p>
            <a:r>
              <a:rPr lang="en-US" dirty="0" smtClean="0"/>
              <a:t>Ostensive goal is to regulate </a:t>
            </a:r>
            <a:r>
              <a:rPr lang="en-US" dirty="0"/>
              <a:t>the international trade in conventional arms,</a:t>
            </a:r>
            <a:endParaRPr lang="en-US" dirty="0" smtClean="0"/>
          </a:p>
          <a:p>
            <a:pPr lvl="1"/>
            <a:r>
              <a:rPr lang="en-US" dirty="0" smtClean="0"/>
              <a:t>Key provisions focus on “non-state actors”</a:t>
            </a:r>
          </a:p>
          <a:p>
            <a:pPr lvl="1"/>
            <a:r>
              <a:rPr lang="en-US" dirty="0" smtClean="0"/>
              <a:t>To be ratified by each member state individually</a:t>
            </a:r>
          </a:p>
          <a:p>
            <a:pPr lvl="1"/>
            <a:r>
              <a:rPr lang="en-US" dirty="0" smtClean="0"/>
              <a:t>This treaty </a:t>
            </a:r>
            <a:r>
              <a:rPr lang="en-US" u="sng" dirty="0" smtClean="0"/>
              <a:t>will</a:t>
            </a:r>
            <a:r>
              <a:rPr lang="en-US" dirty="0" smtClean="0"/>
              <a:t> be amended, it </a:t>
            </a:r>
            <a:r>
              <a:rPr lang="en-US" u="sng" dirty="0" smtClean="0"/>
              <a:t>will</a:t>
            </a:r>
            <a:r>
              <a:rPr lang="en-US" dirty="0" smtClean="0"/>
              <a:t> expand</a:t>
            </a:r>
          </a:p>
        </p:txBody>
      </p:sp>
    </p:spTree>
    <p:extLst>
      <p:ext uri="{BB962C8B-B14F-4D97-AF65-F5344CB8AC3E}">
        <p14:creationId xmlns:p14="http://schemas.microsoft.com/office/powerpoint/2010/main" val="329333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the UN affect me?</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The UN is </a:t>
            </a:r>
            <a:r>
              <a:rPr lang="en-US" dirty="0"/>
              <a:t>far </a:t>
            </a:r>
            <a:r>
              <a:rPr lang="en-US" dirty="0" smtClean="0"/>
              <a:t>away</a:t>
            </a:r>
          </a:p>
          <a:p>
            <a:endParaRPr lang="en-US" dirty="0" smtClean="0"/>
          </a:p>
          <a:p>
            <a:r>
              <a:rPr lang="en-US" dirty="0" smtClean="0"/>
              <a:t>There is no </a:t>
            </a:r>
            <a:r>
              <a:rPr lang="en-US" dirty="0"/>
              <a:t>direct </a:t>
            </a:r>
            <a:r>
              <a:rPr lang="en-US" dirty="0" smtClean="0"/>
              <a:t>link </a:t>
            </a:r>
          </a:p>
          <a:p>
            <a:endParaRPr lang="en-US" dirty="0" smtClean="0"/>
          </a:p>
          <a:p>
            <a:r>
              <a:rPr lang="en-US" dirty="0" smtClean="0"/>
              <a:t>The UN can </a:t>
            </a:r>
            <a:r>
              <a:rPr lang="en-US" dirty="0"/>
              <a:t>not pass laws over </a:t>
            </a:r>
            <a:r>
              <a:rPr lang="en-US" dirty="0" smtClean="0"/>
              <a:t>Canadians</a:t>
            </a:r>
          </a:p>
          <a:p>
            <a:pPr marL="0" indent="0">
              <a:buNone/>
            </a:pPr>
            <a:endParaRPr lang="en-US" dirty="0"/>
          </a:p>
        </p:txBody>
      </p:sp>
    </p:spTree>
    <p:extLst>
      <p:ext uri="{BB962C8B-B14F-4D97-AF65-F5344CB8AC3E}">
        <p14:creationId xmlns:p14="http://schemas.microsoft.com/office/powerpoint/2010/main" val="17095424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UN seems as distant as the moon</a:t>
            </a:r>
            <a:endParaRPr lang="en-US" dirty="0"/>
          </a:p>
        </p:txBody>
      </p:sp>
      <p:pic>
        <p:nvPicPr>
          <p:cNvPr id="4" name="Content Placeholder 3" descr="Full-Moon-1920x1080-134.jpg"/>
          <p:cNvPicPr>
            <a:picLocks noGrp="1" noChangeAspect="1"/>
          </p:cNvPicPr>
          <p:nvPr>
            <p:ph idx="1"/>
          </p:nvPr>
        </p:nvPicPr>
        <p:blipFill>
          <a:blip r:embed="rId2">
            <a:extLst>
              <a:ext uri="{28A0092B-C50C-407E-A947-70E740481C1C}">
                <a14:useLocalDpi xmlns:a14="http://schemas.microsoft.com/office/drawing/2010/main" val="0"/>
              </a:ext>
            </a:extLst>
          </a:blip>
          <a:srcRect t="703" b="703"/>
          <a:stretch>
            <a:fillRect/>
          </a:stretch>
        </p:blipFill>
        <p:spPr/>
      </p:pic>
    </p:spTree>
    <p:extLst>
      <p:ext uri="{BB962C8B-B14F-4D97-AF65-F5344CB8AC3E}">
        <p14:creationId xmlns:p14="http://schemas.microsoft.com/office/powerpoint/2010/main" val="40286236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but the moon is powerful</a:t>
            </a:r>
            <a:endParaRPr lang="en-US" dirty="0"/>
          </a:p>
        </p:txBody>
      </p:sp>
      <p:sp>
        <p:nvSpPr>
          <p:cNvPr id="3" name="Content Placeholder 2"/>
          <p:cNvSpPr>
            <a:spLocks noGrp="1"/>
          </p:cNvSpPr>
          <p:nvPr>
            <p:ph idx="1"/>
          </p:nvPr>
        </p:nvSpPr>
        <p:spPr/>
        <p:txBody>
          <a:bodyPr/>
          <a:lstStyle/>
          <a:p>
            <a:endParaRPr lang="en-US" dirty="0" smtClean="0"/>
          </a:p>
          <a:p>
            <a:r>
              <a:rPr lang="en-US" dirty="0"/>
              <a:t>C</a:t>
            </a:r>
            <a:r>
              <a:rPr lang="en-US" dirty="0" smtClean="0"/>
              <a:t>anadians know the moon (though further away than the UN) still has powerful effects</a:t>
            </a:r>
          </a:p>
          <a:p>
            <a:pPr lvl="1"/>
            <a:r>
              <a:rPr lang="en-US" dirty="0" smtClean="0"/>
              <a:t>On the tide if not werewolves</a:t>
            </a:r>
          </a:p>
          <a:p>
            <a:pPr lvl="1"/>
            <a:endParaRPr lang="en-US" dirty="0"/>
          </a:p>
          <a:p>
            <a:r>
              <a:rPr lang="en-US" dirty="0" smtClean="0"/>
              <a:t>Moon’s gravity shaped by other factors</a:t>
            </a:r>
          </a:p>
          <a:p>
            <a:pPr lvl="1"/>
            <a:r>
              <a:rPr lang="en-US" dirty="0" smtClean="0"/>
              <a:t>The shoreline</a:t>
            </a:r>
          </a:p>
          <a:p>
            <a:pPr lvl="1"/>
            <a:r>
              <a:rPr lang="en-US" dirty="0" smtClean="0"/>
              <a:t>The shape of the sea bottom</a:t>
            </a:r>
            <a:endParaRPr lang="en-US" dirty="0"/>
          </a:p>
        </p:txBody>
      </p:sp>
    </p:spTree>
    <p:extLst>
      <p:ext uri="{BB962C8B-B14F-4D97-AF65-F5344CB8AC3E}">
        <p14:creationId xmlns:p14="http://schemas.microsoft.com/office/powerpoint/2010/main" val="423010838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3437</TotalTime>
  <Words>1428</Words>
  <Application>Microsoft Macintosh PowerPoint</Application>
  <PresentationFormat>On-screen Show (4:3)</PresentationFormat>
  <Paragraphs>263</Paragraphs>
  <Slides>50</Slides>
  <Notes>9</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Inkwell</vt:lpstr>
      <vt:lpstr>Hot enough for you yet?</vt:lpstr>
      <vt:lpstr>The UN Arms Trade Treaty:  Update and Prognosis</vt:lpstr>
      <vt:lpstr>Gary Mauser </vt:lpstr>
      <vt:lpstr>United Nations</vt:lpstr>
      <vt:lpstr>THE ARMS TRADE TREATY </vt:lpstr>
      <vt:lpstr>Arms Trade Treaty</vt:lpstr>
      <vt:lpstr>How can the UN affect me?</vt:lpstr>
      <vt:lpstr>The UN seems as distant as the moon</vt:lpstr>
      <vt:lpstr>… but the moon is powerful</vt:lpstr>
      <vt:lpstr>The UN can affect you</vt:lpstr>
      <vt:lpstr>Moving towards entry into force </vt:lpstr>
      <vt:lpstr>Countries Opposing or Abstaining</vt:lpstr>
      <vt:lpstr>UN 101</vt:lpstr>
      <vt:lpstr>Security Council</vt:lpstr>
      <vt:lpstr>Security Council </vt:lpstr>
      <vt:lpstr>Security Council,  Rotating members (2-year terms)</vt:lpstr>
      <vt:lpstr>UN Secretariat </vt:lpstr>
      <vt:lpstr>UN Specialized Agencies </vt:lpstr>
      <vt:lpstr>General Assembly</vt:lpstr>
      <vt:lpstr>General Assembly</vt:lpstr>
      <vt:lpstr>Baptists and Bootleggers</vt:lpstr>
      <vt:lpstr>An “unholy” coalition</vt:lpstr>
      <vt:lpstr>Progressives and Arms Dealers</vt:lpstr>
      <vt:lpstr>Hypocrisy </vt:lpstr>
      <vt:lpstr>Major NGOs Advocating Disarmament</vt:lpstr>
      <vt:lpstr>Major NGOs Supporting  Gun Rights</vt:lpstr>
      <vt:lpstr>Arms sales by exporter 2004-2011 (billions US $)</vt:lpstr>
      <vt:lpstr>Who are the arms importers? (2004-2011 - billions US $)</vt:lpstr>
      <vt:lpstr>Firearms and civilians </vt:lpstr>
      <vt:lpstr>PowerPoint Presentation</vt:lpstr>
      <vt:lpstr>PowerPoint Presentation</vt:lpstr>
      <vt:lpstr>PowerPoint Presentation</vt:lpstr>
      <vt:lpstr>Canada and the UN</vt:lpstr>
      <vt:lpstr>  Canadian Gun Laws  Instigated by PoA  UN’s Programme of Action</vt:lpstr>
      <vt:lpstr>PowerPoint Presentation</vt:lpstr>
      <vt:lpstr>What have the Conservatives done for you? </vt:lpstr>
      <vt:lpstr>Is this enough? </vt:lpstr>
      <vt:lpstr>Changes under consideration</vt:lpstr>
      <vt:lpstr>Further Proposed Changes</vt:lpstr>
      <vt:lpstr>Still more proposed changes</vt:lpstr>
      <vt:lpstr>Is this enough?</vt:lpstr>
      <vt:lpstr>The opposition supports  UN proposed gun laws</vt:lpstr>
      <vt:lpstr>What to do now?</vt:lpstr>
      <vt:lpstr>How to fight </vt:lpstr>
      <vt:lpstr>Strategic obstacles </vt:lpstr>
      <vt:lpstr>Three-pronged approach</vt:lpstr>
      <vt:lpstr>Some Strategies </vt:lpstr>
      <vt:lpstr>Uncle Tom vs Mau Mau</vt:lpstr>
      <vt:lpstr>PowerPoint Presentation</vt:lpstr>
      <vt:lpstr>PowerPoint Presentation</vt:lpstr>
    </vt:vector>
  </TitlesOfParts>
  <Company>Simon Fraser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Nations, firearms and democracy</dc:title>
  <dc:creator>Gary Mauser</dc:creator>
  <cp:lastModifiedBy>Gary Mauser</cp:lastModifiedBy>
  <cp:revision>98</cp:revision>
  <dcterms:created xsi:type="dcterms:W3CDTF">2014-03-19T12:03:46Z</dcterms:created>
  <dcterms:modified xsi:type="dcterms:W3CDTF">2014-05-19T18:21:52Z</dcterms:modified>
</cp:coreProperties>
</file>