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3" r:id="rId2"/>
    <p:sldId id="677" r:id="rId3"/>
    <p:sldId id="678" r:id="rId4"/>
    <p:sldId id="681" r:id="rId5"/>
    <p:sldId id="682" r:id="rId6"/>
    <p:sldId id="683" r:id="rId7"/>
    <p:sldId id="685" r:id="rId8"/>
    <p:sldId id="687" r:id="rId9"/>
    <p:sldId id="688" r:id="rId10"/>
    <p:sldId id="689" r:id="rId11"/>
    <p:sldId id="690" r:id="rId12"/>
    <p:sldId id="691" r:id="rId13"/>
    <p:sldId id="692" r:id="rId14"/>
    <p:sldId id="693" r:id="rId15"/>
    <p:sldId id="694" r:id="rId16"/>
    <p:sldId id="695" r:id="rId17"/>
    <p:sldId id="696" r:id="rId18"/>
    <p:sldId id="698" r:id="rId19"/>
    <p:sldId id="699" r:id="rId20"/>
    <p:sldId id="700" r:id="rId21"/>
    <p:sldId id="701" r:id="rId22"/>
    <p:sldId id="702" r:id="rId23"/>
    <p:sldId id="703" r:id="rId24"/>
    <p:sldId id="707" r:id="rId25"/>
    <p:sldId id="708" r:id="rId26"/>
    <p:sldId id="709" r:id="rId27"/>
    <p:sldId id="710" r:id="rId28"/>
    <p:sldId id="712" r:id="rId29"/>
    <p:sldId id="716"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69696"/>
    <a:srgbClr val="9F9F9F"/>
    <a:srgbClr val="FFCC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45" autoAdjust="0"/>
  </p:normalViewPr>
  <p:slideViewPr>
    <p:cSldViewPr snapToGrid="0">
      <p:cViewPr varScale="1">
        <p:scale>
          <a:sx n="107" d="100"/>
          <a:sy n="107" d="100"/>
        </p:scale>
        <p:origin x="-1650" y="-84"/>
      </p:cViewPr>
      <p:guideLst>
        <p:guide orient="horz" pos="216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70" y="-108"/>
      </p:cViewPr>
      <p:guideLst>
        <p:guide orient="horz" pos="2880"/>
        <p:guide pos="2160"/>
      </p:guideLst>
    </p:cSldViewPr>
  </p:notesViewPr>
  <p:gridSpacing cx="368685763" cy="3686857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07E415C7-E55C-45FF-B399-4CA76F16AD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B7B77-AFBB-4F45-AD53-36D4647AEE25}" type="slidenum">
              <a:rPr lang="en-US"/>
              <a:pPr/>
              <a:t>2</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Figure 32-1. Light rays come from each single point on an object. A small bundle of rays leaving one point is shown entering a person’s eye.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B57A2-49CC-4857-A222-C9BAC573E394}" type="slidenum">
              <a:rPr lang="en-US"/>
              <a:pPr/>
              <a:t>16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t>Solution: a. Using the mirror equation, we find d</a:t>
            </a:r>
            <a:r>
              <a:rPr lang="en-US" baseline="-25000"/>
              <a:t>i</a:t>
            </a:r>
            <a:r>
              <a:rPr lang="en-US"/>
              <a:t> = 60.0 cm.</a:t>
            </a:r>
          </a:p>
          <a:p>
            <a:r>
              <a:rPr lang="en-US"/>
              <a:t>b. Using the magnification equation, we find M = -3.00 and h</a:t>
            </a:r>
            <a:r>
              <a:rPr lang="en-US" baseline="-25000"/>
              <a:t>i</a:t>
            </a:r>
            <a:r>
              <a:rPr lang="en-US"/>
              <a:t> = -4.5 cm.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FB4F5-C05D-4BA0-8446-0EFC90997386}" type="slidenum">
              <a:rPr lang="en-US"/>
              <a:pPr/>
              <a:t>17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Solution: The equations, and the physical setup, are symmetric between the image and the object. The new image will be where the old object was.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FAAE5-C348-4E56-92C6-FD8FFE4FAD74}" type="slidenum">
              <a:rPr lang="en-US"/>
              <a:pPr/>
              <a:t>18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Figure 32-17. Object placed within the focal point F. The image is </a:t>
            </a:r>
            <a:r>
              <a:rPr lang="en-US" i="1"/>
              <a:t>behind </a:t>
            </a:r>
            <a:r>
              <a:rPr lang="en-US"/>
              <a:t>the mirror and is v</a:t>
            </a:r>
            <a:r>
              <a:rPr lang="en-US" i="1"/>
              <a:t>irtual</a:t>
            </a:r>
            <a:r>
              <a:rPr lang="en-US"/>
              <a:t>, [Note that the vertical scale (height of object = 1.0 cm) is different from the horizontal (OA = 10.0 cm) for ease of drawing, and reduces the precision of the drawing.]</a:t>
            </a:r>
          </a:p>
          <a:p>
            <a:r>
              <a:rPr lang="en-US"/>
              <a:t>Example 32–6. Solution: a. The figure shows the ray diagram and the image; the image is upright, larger in size than the object, and virtual. </a:t>
            </a:r>
          </a:p>
          <a:p>
            <a:r>
              <a:rPr lang="en-US"/>
              <a:t>b. Using the mirror equation gives d</a:t>
            </a:r>
            <a:r>
              <a:rPr lang="en-US" baseline="-25000"/>
              <a:t>i</a:t>
            </a:r>
            <a:r>
              <a:rPr lang="en-US"/>
              <a:t> = -30.0 cm. Using the magnification equation gives M = +3.00.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685A2-D18B-487C-897F-AE3707DE0273}" type="slidenum">
              <a:rPr lang="en-US"/>
              <a:pPr/>
              <a:t>19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Figure 32-19. Convex mirror: (a) the focal point is at F, behind the mirror; (b) the image I of the object at O is virtual, upright, and smaller than the object.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A992C-76BB-4E36-BC84-5D6A95BEB3BF}" type="slidenum">
              <a:rPr lang="en-US"/>
              <a:pPr/>
              <a:t>21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t>Solution: The ray diagram for a convex lens appears in Figure 32-19b. A convex mirror has a negative focal length, giving d</a:t>
            </a:r>
            <a:r>
              <a:rPr lang="en-US" baseline="-25000"/>
              <a:t>i</a:t>
            </a:r>
            <a:r>
              <a:rPr lang="en-US"/>
              <a:t> = -4.4 m and M = +0.44. The image is virtual, upright, and smaller than the object.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9741-E225-4EF7-B661-8A45316706E7}" type="slidenum">
              <a:rPr lang="en-US"/>
              <a:pPr/>
              <a:t>23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Figure 32-21. Refraction. (a) Light refracted when passing from air (n</a:t>
            </a:r>
            <a:r>
              <a:rPr lang="en-US" baseline="-25000"/>
              <a:t>1</a:t>
            </a:r>
            <a:r>
              <a:rPr lang="en-US"/>
              <a:t>) into water (n</a:t>
            </a:r>
            <a:r>
              <a:rPr lang="en-US" baseline="-25000"/>
              <a:t>2</a:t>
            </a:r>
            <a:r>
              <a:rPr lang="en-US"/>
              <a:t>): n</a:t>
            </a:r>
            <a:r>
              <a:rPr lang="en-US" baseline="-25000"/>
              <a:t>2</a:t>
            </a:r>
            <a:r>
              <a:rPr lang="en-US"/>
              <a:t> &gt; n</a:t>
            </a:r>
            <a:r>
              <a:rPr lang="en-US" baseline="-25000"/>
              <a:t>1</a:t>
            </a:r>
            <a:r>
              <a:rPr lang="en-US"/>
              <a:t>. (b) Light refracted when passing from water (n</a:t>
            </a:r>
            <a:r>
              <a:rPr lang="en-US" baseline="-25000"/>
              <a:t>1</a:t>
            </a:r>
            <a:r>
              <a:rPr lang="en-US"/>
              <a:t>) into air (n</a:t>
            </a:r>
            <a:r>
              <a:rPr lang="en-US" baseline="-25000"/>
              <a:t>2</a:t>
            </a:r>
            <a:r>
              <a:rPr lang="en-US"/>
              <a:t>): n</a:t>
            </a:r>
            <a:r>
              <a:rPr lang="en-US" baseline="-25000"/>
              <a:t>2</a:t>
            </a:r>
            <a:r>
              <a:rPr lang="en-US"/>
              <a:t> &lt; n</a:t>
            </a:r>
            <a:r>
              <a:rPr lang="en-US" baseline="-25000"/>
              <a:t>1</a:t>
            </a:r>
            <a:r>
              <a:rPr 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C9CDF-7F12-461E-9D9C-BD752E701325}" type="slidenum">
              <a:rPr lang="en-US"/>
              <a:pPr/>
              <a:t>24</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Solution: The ray diagram appears in Figure 32-25. Refraction causes the goggles to appear to be less deep than they actually are. Snell’s law plus a small-angle approximation (sin </a:t>
            </a:r>
            <a:r>
              <a:rPr lang="el-GR">
                <a:latin typeface="Times New Roman" pitchFamily="18" charset="0"/>
                <a:cs typeface="Times New Roman" pitchFamily="18" charset="0"/>
              </a:rPr>
              <a:t>θ</a:t>
            </a:r>
            <a:r>
              <a:rPr lang="en-US">
                <a:latin typeface="Times New Roman" pitchFamily="18" charset="0"/>
                <a:cs typeface="Times New Roman" pitchFamily="18" charset="0"/>
              </a:rPr>
              <a:t> ≈ tan </a:t>
            </a:r>
            <a:r>
              <a:rPr lang="el-GR">
                <a:latin typeface="Times New Roman" pitchFamily="18" charset="0"/>
                <a:cs typeface="Times New Roman" pitchFamily="18" charset="0"/>
              </a:rPr>
              <a:t>θ</a:t>
            </a:r>
            <a:r>
              <a:rPr lang="en-US">
                <a:latin typeface="Times New Roman" pitchFamily="18" charset="0"/>
                <a:cs typeface="Times New Roman" pitchFamily="18" charset="0"/>
              </a:rPr>
              <a:t> ≈ </a:t>
            </a:r>
            <a:r>
              <a:rPr lang="el-GR">
                <a:latin typeface="Times New Roman" pitchFamily="18" charset="0"/>
                <a:cs typeface="Times New Roman" pitchFamily="18" charset="0"/>
              </a:rPr>
              <a:t>θ</a:t>
            </a:r>
            <a:r>
              <a:rPr lang="en-US">
                <a:latin typeface="Times New Roman" pitchFamily="18" charset="0"/>
                <a:cs typeface="Times New Roman" pitchFamily="18" charset="0"/>
              </a:rPr>
              <a:t>) gives d’ ≈ d/n</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 = 0.75 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49A5F-F566-48BB-8AFB-C0B7DDBED6AE}" type="slidenum">
              <a:rPr lang="en-US"/>
              <a:pPr/>
              <a:t>25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Figure 32-26. The spectrum of visible light, showing the range of wavelengths for the various colors as seen in air. Many colors, such as brown, do not appear in the spectrum; they are made from a mixture of wavelengths.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72C93-54B5-4CD2-9EA8-51EF182A84B6}" type="slidenum">
              <a:rPr lang="en-US"/>
              <a:pPr/>
              <a:t>26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Figure 32-28. Index of refraction as a function of wavelength for various transparent solids.</a:t>
            </a:r>
          </a:p>
          <a:p>
            <a:r>
              <a:rPr lang="en-US"/>
              <a:t>Figure 32-29. White light dispersed by a prism into the visible spectrum.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E4392-3BB4-4C3F-BEF4-DFB46941F558}"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Figure 32-20. (a) Ray diagram explaining how a rainbow (b) is formed.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05D8E-9804-461C-AE5C-3216EB98C3EA}" type="slidenum">
              <a:rPr lang="en-US"/>
              <a:pPr/>
              <a:t>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Figure 32-2. Law of reflection: (a) Shows a 3-D view of an incident ray being reflected at the top of a flat surface; (b) shows a side or “end-on” view, which we will usually use because of its clarity.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DB6F4-C51F-46A1-99E3-5487E0629B2C}" type="slidenum">
              <a:rPr lang="en-US"/>
              <a:pPr/>
              <a:t>29</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Figure 32-34. Light reflected totally at the interior surface of a glass or transparent plastic fiber.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D77B6-1C33-4043-ACB9-9AC21A4565D5}" type="slidenum">
              <a:rPr lang="en-US"/>
              <a:pPr/>
              <a:t>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Figure 32-7. Formation of a virtual image by a plane mirror.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D771E-78D1-4FD7-BCFF-7B178925A8AC}" type="slidenum">
              <a:rPr lang="en-US"/>
              <a:pPr/>
              <a:t>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Solution: At the minimum height, light from her feet strikes the bottom edge of the mirror and reflects into her eyes; light from the top of her head strikes the top edge of the mirror and reflects into her eyes. Geometry then shows that the mirror must be 80 cm high, with its bottom 75 cm off the floor.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98CC5-691D-43D5-8943-482377CE64C3}" type="slidenum">
              <a:rPr lang="en-US"/>
              <a:pPr/>
              <a:t>7</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Figure 32-10. Mirrors with convex and concave spherical surfaces. Note that </a:t>
            </a:r>
            <a:r>
              <a:rPr lang="el-GR">
                <a:latin typeface="Times New Roman" pitchFamily="18" charset="0"/>
                <a:cs typeface="Times New Roman" pitchFamily="18" charset="0"/>
              </a:rPr>
              <a:t>θ</a:t>
            </a:r>
            <a:r>
              <a:rPr lang="en-US" baseline="-25000"/>
              <a:t>r</a:t>
            </a:r>
            <a:r>
              <a:rPr lang="en-US"/>
              <a:t> = </a:t>
            </a:r>
            <a:r>
              <a:rPr lang="el-GR">
                <a:latin typeface="Times New Roman" pitchFamily="18" charset="0"/>
                <a:cs typeface="Times New Roman" pitchFamily="18" charset="0"/>
              </a:rPr>
              <a:t>θ</a:t>
            </a:r>
            <a:r>
              <a:rPr lang="en-US" baseline="-25000"/>
              <a:t>i</a:t>
            </a:r>
            <a:r>
              <a:rPr lang="en-US"/>
              <a:t> for each ray.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A73D3-1CC7-45FD-8F08-E62D95F46507}" type="slidenum">
              <a:rPr lang="en-US"/>
              <a:pPr/>
              <a:t>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Figure 32-13. Parallel rays striking a concave spherical mirror do not intersect (or focus) at precisely a single point. (This “defect” is referred to as “spherical aberration.”)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1B0DA-0917-4587-8B33-7D33067704FF}" type="slidenum">
              <a:rPr lang="en-US"/>
              <a:pPr/>
              <a:t>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Figure 32-14. Rays parallel to the principal axis of a concave spherical mirror come to a focus at F, the focal point, as long as the mirror is small in width as compared to its radius of curvature, </a:t>
            </a:r>
            <a:r>
              <a:rPr lang="en-US" i="1"/>
              <a:t>r</a:t>
            </a:r>
            <a:r>
              <a:rPr lang="en-US"/>
              <a:t>, so that the rays are “paraxial”—that is, make only small angles with the horizontal axis.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9812B-2382-49C9-AB4F-824AAA8493A1}" type="slidenum">
              <a:rPr lang="en-US"/>
              <a:pPr/>
              <a:t>12</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Figure 32-15. Rays leave point O’ on the object (an arrow). Shown are the three most useful rays for determining where the image I’ is formed. [Note that our mirror is not small compared to f, so our diagram will not give the precise position of the image.]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2F2DB-D1F9-4EC6-A1D6-8177BC22801D}" type="slidenum">
              <a:rPr lang="en-US"/>
              <a:pPr/>
              <a:t>14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Figure 32-16. Diagram for deriving the mirror equation. For the derivation, we assume the mirror size is small compared to its radius of curvature.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Phys101 Lecture 1 - </a:t>
            </a:r>
            <a:fld id="{37E6DCD5-F7E4-4CBA-91F8-A8F25C3DC9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Phys101 Lecture 1 - </a:t>
            </a:r>
            <a:fld id="{1733237B-5B4A-445B-81EC-AFA2B8506F9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Phys101 Lecture 1 - </a:t>
            </a:r>
            <a:fld id="{72ED44A9-CED0-4278-A21F-E7D178ECB3F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smtClean="0"/>
              <a:t>Phys102 Lecture 1 - </a:t>
            </a:r>
            <a:fld id="{2C54EDF7-6B01-4969-A457-2F7C939B3B6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a:t>Phys101 Lecture 1 - </a:t>
            </a:r>
            <a:fld id="{F8846498-5F92-45C7-BF06-6ABF85370D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Phys101 Lecture 1 - </a:t>
            </a:r>
            <a:fld id="{EAFDB06A-777E-47ED-B54B-F74CD4AB36B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r>
              <a:rPr lang="en-US"/>
              <a:t>Phys101 Lecture 1 - </a:t>
            </a:r>
            <a:fld id="{B16988AF-CA04-451F-AFD6-4E6DC48E1BD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r>
              <a:rPr lang="en-US" dirty="0" smtClean="0"/>
              <a:t>Phys101 Lecture 3 - </a:t>
            </a:r>
            <a:fld id="{95D10FED-2770-4F55-802C-02F68444EF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r>
              <a:rPr lang="en-US"/>
              <a:t>Phys101 Lecture 1 - </a:t>
            </a:r>
            <a:fld id="{199F23CD-3CFD-41C7-9927-DC5E1542CE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Phys101 Lecture 1 - </a:t>
            </a:r>
            <a:fld id="{7A3C5FCE-07B8-49F4-A372-57F11D3710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a:t>Phys101 Lecture 1 - </a:t>
            </a:r>
            <a:fld id="{42B41F48-1C29-4CDC-B0B7-441BD778D5E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2"/>
                </a:solidFill>
              </a:defRPr>
            </a:lvl1pPr>
          </a:lstStyle>
          <a:p>
            <a:r>
              <a:rPr lang="en-US"/>
              <a:t>Phys101 Lecture 1 - </a:t>
            </a:r>
            <a:fld id="{FA04800F-CBE4-4571-A669-3FC1C371C81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42676" y="317101"/>
            <a:ext cx="8229600" cy="1118594"/>
          </a:xfrm>
        </p:spPr>
        <p:txBody>
          <a:bodyPr/>
          <a:lstStyle/>
          <a:p>
            <a:r>
              <a:rPr lang="en-US" sz="2400" b="1" dirty="0" smtClean="0">
                <a:latin typeface="+mn-lt"/>
              </a:rPr>
              <a:t>Phys102 Lecture 21/22</a:t>
            </a:r>
            <a:br>
              <a:rPr lang="en-US" sz="2400" b="1" dirty="0" smtClean="0">
                <a:latin typeface="+mn-lt"/>
              </a:rPr>
            </a:br>
            <a:r>
              <a:rPr lang="en-US" sz="3600" dirty="0" smtClean="0"/>
              <a:t> Light: Reflection and Refraction</a:t>
            </a:r>
            <a:endParaRPr lang="en-CA" sz="3600" b="1" dirty="0">
              <a:latin typeface="+mn-lt"/>
            </a:endParaRPr>
          </a:p>
        </p:txBody>
      </p:sp>
      <p:sp>
        <p:nvSpPr>
          <p:cNvPr id="57347" name="Rectangle 3"/>
          <p:cNvSpPr>
            <a:spLocks noGrp="1" noChangeArrowheads="1"/>
          </p:cNvSpPr>
          <p:nvPr>
            <p:ph type="body" idx="1"/>
          </p:nvPr>
        </p:nvSpPr>
        <p:spPr>
          <a:xfrm>
            <a:off x="538384" y="1877743"/>
            <a:ext cx="8323604" cy="3266825"/>
          </a:xfrm>
        </p:spPr>
        <p:txBody>
          <a:bodyPr/>
          <a:lstStyle/>
          <a:p>
            <a:pPr>
              <a:lnSpc>
                <a:spcPct val="80000"/>
              </a:lnSpc>
              <a:buNone/>
            </a:pPr>
            <a:r>
              <a:rPr lang="en-CA" sz="2400" b="1" dirty="0" smtClean="0"/>
              <a:t>Key Points</a:t>
            </a:r>
          </a:p>
          <a:p>
            <a:pPr>
              <a:spcBef>
                <a:spcPct val="50000"/>
              </a:spcBef>
            </a:pPr>
            <a:r>
              <a:rPr lang="en-US" sz="2400" dirty="0" smtClean="0">
                <a:solidFill>
                  <a:schemeClr val="accent2"/>
                </a:solidFill>
              </a:rPr>
              <a:t> The Ray Model of Light</a:t>
            </a:r>
          </a:p>
          <a:p>
            <a:pPr>
              <a:spcBef>
                <a:spcPct val="50000"/>
              </a:spcBef>
            </a:pPr>
            <a:r>
              <a:rPr lang="en-US" sz="2400" dirty="0" smtClean="0">
                <a:solidFill>
                  <a:schemeClr val="accent2"/>
                </a:solidFill>
              </a:rPr>
              <a:t> Reflection and Mirrors</a:t>
            </a:r>
          </a:p>
          <a:p>
            <a:pPr>
              <a:spcBef>
                <a:spcPct val="50000"/>
              </a:spcBef>
            </a:pPr>
            <a:r>
              <a:rPr lang="en-US" sz="2400" dirty="0" smtClean="0">
                <a:solidFill>
                  <a:schemeClr val="accent2"/>
                </a:solidFill>
              </a:rPr>
              <a:t> Refraction, Snell’s Law</a:t>
            </a:r>
          </a:p>
          <a:p>
            <a:pPr>
              <a:spcBef>
                <a:spcPct val="50000"/>
              </a:spcBef>
            </a:pPr>
            <a:r>
              <a:rPr lang="en-CA" sz="2400" dirty="0" smtClean="0">
                <a:solidFill>
                  <a:schemeClr val="accent2"/>
                </a:solidFill>
              </a:rPr>
              <a:t>Total internal Reflection</a:t>
            </a:r>
            <a:endParaRPr lang="en-US" sz="2400" dirty="0" smtClean="0">
              <a:solidFill>
                <a:schemeClr val="accent2"/>
              </a:solidFill>
            </a:endParaRPr>
          </a:p>
          <a:p>
            <a:pPr>
              <a:lnSpc>
                <a:spcPct val="80000"/>
              </a:lnSpc>
              <a:buNone/>
            </a:pPr>
            <a:endParaRPr lang="en-CA" sz="2400" b="1" dirty="0" smtClean="0"/>
          </a:p>
          <a:p>
            <a:pPr>
              <a:lnSpc>
                <a:spcPct val="80000"/>
              </a:lnSpc>
              <a:buNone/>
            </a:pPr>
            <a:r>
              <a:rPr lang="en-CA" sz="2400" b="1" dirty="0" smtClean="0"/>
              <a:t>References</a:t>
            </a:r>
          </a:p>
          <a:p>
            <a:pPr>
              <a:buNone/>
            </a:pPr>
            <a:r>
              <a:rPr lang="en-CA" sz="2400" dirty="0" smtClean="0"/>
              <a:t>	  23</a:t>
            </a:r>
            <a:r>
              <a:rPr lang="en-US" sz="2400" dirty="0" smtClean="0"/>
              <a:t>-1,2,3,4,5,6.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04800" y="1676400"/>
            <a:ext cx="8305800" cy="9461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Using geometry, we find that the focal length is half the radius of curvature:</a:t>
            </a:r>
          </a:p>
        </p:txBody>
      </p:sp>
      <p:sp>
        <p:nvSpPr>
          <p:cNvPr id="27654" name="Text Box 6"/>
          <p:cNvSpPr txBox="1">
            <a:spLocks noChangeArrowheads="1"/>
          </p:cNvSpPr>
          <p:nvPr/>
        </p:nvSpPr>
        <p:spPr bwMode="auto">
          <a:xfrm>
            <a:off x="309563" y="4114800"/>
            <a:ext cx="8448675" cy="1800225"/>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Spherical aberration can be avoided by using a parabolic reflector; these are more difficult and expensive to make, and so are used only when necessary, such as in research telescopes.</a:t>
            </a:r>
          </a:p>
        </p:txBody>
      </p:sp>
      <p:sp>
        <p:nvSpPr>
          <p:cNvPr id="27655" name="Rectangle 7"/>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pic>
        <p:nvPicPr>
          <p:cNvPr id="27657" name="Picture 9" descr="32-1"/>
          <p:cNvPicPr>
            <a:picLocks noChangeAspect="1" noChangeArrowheads="1"/>
          </p:cNvPicPr>
          <p:nvPr/>
        </p:nvPicPr>
        <p:blipFill>
          <a:blip r:embed="rId2" cstate="print"/>
          <a:srcRect r="13622"/>
          <a:stretch>
            <a:fillRect/>
          </a:stretch>
        </p:blipFill>
        <p:spPr bwMode="auto">
          <a:xfrm>
            <a:off x="1035050" y="2879725"/>
            <a:ext cx="7037388" cy="7953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4800" y="1676400"/>
            <a:ext cx="8229600" cy="4578350"/>
          </a:xfrm>
          <a:prstGeom prst="rect">
            <a:avLst/>
          </a:prstGeom>
          <a:noFill/>
          <a:ln w="9525">
            <a:noFill/>
            <a:miter lim="800000"/>
            <a:headEnd/>
            <a:tailEnd/>
          </a:ln>
          <a:effectLst/>
        </p:spPr>
        <p:txBody>
          <a:bodyPr>
            <a:spAutoFit/>
          </a:bodyPr>
          <a:lstStyle/>
          <a:p>
            <a:pPr marL="404813" indent="-404813">
              <a:spcBef>
                <a:spcPct val="50000"/>
              </a:spcBef>
              <a:tabLst>
                <a:tab pos="465138" algn="l"/>
              </a:tabLst>
            </a:pPr>
            <a:r>
              <a:rPr lang="en-US" dirty="0">
                <a:solidFill>
                  <a:schemeClr val="accent2"/>
                </a:solidFill>
              </a:rPr>
              <a:t>We use ray diagrams to determine where an image will be. For mirrors, we use three key rays, all of which begin on the object:</a:t>
            </a:r>
          </a:p>
          <a:p>
            <a:pPr marL="404813" indent="-404813">
              <a:spcBef>
                <a:spcPct val="50000"/>
              </a:spcBef>
              <a:buFontTx/>
              <a:buAutoNum type="arabicPeriod"/>
              <a:tabLst>
                <a:tab pos="465138" algn="l"/>
              </a:tabLst>
            </a:pPr>
            <a:r>
              <a:rPr lang="en-US" dirty="0">
                <a:solidFill>
                  <a:schemeClr val="accent2"/>
                </a:solidFill>
              </a:rPr>
              <a:t>A ray parallel to the axis; after reflection it passes through the focal point.</a:t>
            </a:r>
          </a:p>
          <a:p>
            <a:pPr marL="404813" indent="-404813">
              <a:spcBef>
                <a:spcPct val="50000"/>
              </a:spcBef>
              <a:buFontTx/>
              <a:buAutoNum type="arabicPeriod"/>
              <a:tabLst>
                <a:tab pos="465138" algn="l"/>
              </a:tabLst>
            </a:pPr>
            <a:r>
              <a:rPr lang="en-US" dirty="0">
                <a:solidFill>
                  <a:schemeClr val="accent2"/>
                </a:solidFill>
              </a:rPr>
              <a:t>A ray through the focal point; after reflection it is parallel to the axis.</a:t>
            </a:r>
          </a:p>
          <a:p>
            <a:pPr marL="404813" indent="-404813">
              <a:spcBef>
                <a:spcPct val="50000"/>
              </a:spcBef>
              <a:buFontTx/>
              <a:buAutoNum type="arabicPeriod"/>
              <a:tabLst>
                <a:tab pos="465138" algn="l"/>
              </a:tabLst>
            </a:pPr>
            <a:r>
              <a:rPr lang="en-US" dirty="0">
                <a:solidFill>
                  <a:schemeClr val="accent2"/>
                </a:solidFill>
              </a:rPr>
              <a:t>A ray perpendicular to the mirror; it reflects back on itself.</a:t>
            </a:r>
          </a:p>
        </p:txBody>
      </p:sp>
      <p:sp>
        <p:nvSpPr>
          <p:cNvPr id="26628" name="Rectangle 4"/>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Figure_32_15"/>
          <p:cNvPicPr>
            <a:picLocks noChangeAspect="1" noChangeArrowheads="1"/>
          </p:cNvPicPr>
          <p:nvPr/>
        </p:nvPicPr>
        <p:blipFill>
          <a:blip r:embed="rId3" cstate="print"/>
          <a:srcRect b="2881"/>
          <a:stretch>
            <a:fillRect/>
          </a:stretch>
        </p:blipFill>
        <p:spPr bwMode="auto">
          <a:xfrm>
            <a:off x="1063625" y="1339850"/>
            <a:ext cx="7013575" cy="5297488"/>
          </a:xfrm>
          <a:prstGeom prst="rect">
            <a:avLst/>
          </a:prstGeom>
          <a:noFill/>
        </p:spPr>
      </p:pic>
      <p:sp>
        <p:nvSpPr>
          <p:cNvPr id="25605" name="Rectangle 5"/>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sp>
        <p:nvSpPr>
          <p:cNvPr id="25608" name="Rectangle 8"/>
          <p:cNvSpPr>
            <a:spLocks noChangeArrowheads="1"/>
          </p:cNvSpPr>
          <p:nvPr/>
        </p:nvSpPr>
        <p:spPr bwMode="auto">
          <a:xfrm>
            <a:off x="1039813" y="1465263"/>
            <a:ext cx="300037" cy="288925"/>
          </a:xfrm>
          <a:prstGeom prst="rect">
            <a:avLst/>
          </a:prstGeom>
          <a:solidFill>
            <a:schemeClr val="bg1"/>
          </a:solidFill>
          <a:ln w="9525">
            <a:noFill/>
            <a:miter lim="800000"/>
            <a:headEnd/>
            <a:tailEnd/>
          </a:ln>
          <a:effectLst/>
        </p:spPr>
        <p:txBody>
          <a:bodyPr wrap="none" anchor="ctr"/>
          <a:lstStyle/>
          <a:p>
            <a:endParaRPr lang="en-US"/>
          </a:p>
        </p:txBody>
      </p:sp>
      <p:sp>
        <p:nvSpPr>
          <p:cNvPr id="25609" name="Rectangle 9"/>
          <p:cNvSpPr>
            <a:spLocks noChangeArrowheads="1"/>
          </p:cNvSpPr>
          <p:nvPr/>
        </p:nvSpPr>
        <p:spPr bwMode="auto">
          <a:xfrm>
            <a:off x="1028700" y="2833688"/>
            <a:ext cx="300038" cy="288925"/>
          </a:xfrm>
          <a:prstGeom prst="rect">
            <a:avLst/>
          </a:prstGeom>
          <a:solidFill>
            <a:schemeClr val="bg1"/>
          </a:solidFill>
          <a:ln w="9525">
            <a:noFill/>
            <a:miter lim="800000"/>
            <a:headEnd/>
            <a:tailEnd/>
          </a:ln>
          <a:effectLst/>
        </p:spPr>
        <p:txBody>
          <a:bodyPr wrap="none" anchor="ctr"/>
          <a:lstStyle/>
          <a:p>
            <a:endParaRPr lang="en-US"/>
          </a:p>
        </p:txBody>
      </p:sp>
      <p:sp>
        <p:nvSpPr>
          <p:cNvPr id="25610" name="Rectangle 10"/>
          <p:cNvSpPr>
            <a:spLocks noChangeArrowheads="1"/>
          </p:cNvSpPr>
          <p:nvPr/>
        </p:nvSpPr>
        <p:spPr bwMode="auto">
          <a:xfrm>
            <a:off x="1030288" y="5011738"/>
            <a:ext cx="300037" cy="288925"/>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57200" y="1905000"/>
            <a:ext cx="8001000" cy="2462213"/>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The intersection of these three rays gives the position of the image of that point on the object. </a:t>
            </a:r>
            <a:endParaRPr lang="en-US" dirty="0" smtClean="0">
              <a:solidFill>
                <a:schemeClr val="accent2"/>
              </a:solidFill>
            </a:endParaRPr>
          </a:p>
          <a:p>
            <a:pPr>
              <a:spcBef>
                <a:spcPct val="50000"/>
              </a:spcBef>
            </a:pPr>
            <a:r>
              <a:rPr lang="en-US" dirty="0" smtClean="0">
                <a:solidFill>
                  <a:schemeClr val="accent2"/>
                </a:solidFill>
              </a:rPr>
              <a:t>Usually only two of these three rays are needed, the third can be used as a check.</a:t>
            </a:r>
            <a:endParaRPr lang="en-US" dirty="0">
              <a:solidFill>
                <a:schemeClr val="accent2"/>
              </a:solidFill>
            </a:endParaRPr>
          </a:p>
        </p:txBody>
      </p:sp>
      <p:sp>
        <p:nvSpPr>
          <p:cNvPr id="24580" name="Rectangle 4"/>
          <p:cNvSpPr>
            <a:spLocks noGrp="1" noChangeArrowheads="1"/>
          </p:cNvSpPr>
          <p:nvPr>
            <p:ph type="title"/>
          </p:nvPr>
        </p:nvSpPr>
        <p:spPr>
          <a:xfrm>
            <a:off x="457200" y="0"/>
            <a:ext cx="8229600" cy="1447800"/>
          </a:xfrm>
        </p:spPr>
        <p:txBody>
          <a:bodyPr/>
          <a:lstStyle/>
          <a:p>
            <a:r>
              <a:rPr lang="en-US" dirty="0" smtClean="0"/>
              <a:t>Formation </a:t>
            </a:r>
            <a:r>
              <a:rPr lang="en-US" dirty="0"/>
              <a:t>of Images by Spherical Mirrors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7"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04799" y="1371600"/>
            <a:ext cx="8557189" cy="1200329"/>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accent2"/>
                </a:solidFill>
              </a:rPr>
              <a:t>Geometrically, we can derive an equation that relates the object distance, image distance, and focal length of the mirror:</a:t>
            </a:r>
          </a:p>
        </p:txBody>
      </p:sp>
      <p:sp>
        <p:nvSpPr>
          <p:cNvPr id="23559" name="Rectangle 7"/>
          <p:cNvSpPr>
            <a:spLocks noGrp="1" noChangeArrowheads="1"/>
          </p:cNvSpPr>
          <p:nvPr>
            <p:ph type="title"/>
          </p:nvPr>
        </p:nvSpPr>
        <p:spPr>
          <a:xfrm>
            <a:off x="457200" y="136732"/>
            <a:ext cx="8229600" cy="1234867"/>
          </a:xfrm>
        </p:spPr>
        <p:txBody>
          <a:bodyPr/>
          <a:lstStyle/>
          <a:p>
            <a:r>
              <a:rPr lang="en-US" sz="3600" b="1" dirty="0" smtClean="0"/>
              <a:t>Formation </a:t>
            </a:r>
            <a:r>
              <a:rPr lang="en-US" sz="3600" b="1" dirty="0"/>
              <a:t>of Images by </a:t>
            </a:r>
            <a:r>
              <a:rPr lang="en-US" sz="3600" b="1" dirty="0" smtClean="0"/>
              <a:t/>
            </a:r>
            <a:br>
              <a:rPr lang="en-US" sz="3600" b="1" dirty="0" smtClean="0"/>
            </a:br>
            <a:r>
              <a:rPr lang="en-US" sz="3600" b="1" dirty="0" smtClean="0"/>
              <a:t>Spherical </a:t>
            </a:r>
            <a:r>
              <a:rPr lang="en-US" sz="3600" b="1" dirty="0"/>
              <a:t>Mirrors</a:t>
            </a:r>
          </a:p>
        </p:txBody>
      </p:sp>
      <p:pic>
        <p:nvPicPr>
          <p:cNvPr id="23563" name="Picture 11" descr="Figure_32_16"/>
          <p:cNvPicPr>
            <a:picLocks noChangeAspect="1" noChangeArrowheads="1"/>
          </p:cNvPicPr>
          <p:nvPr/>
        </p:nvPicPr>
        <p:blipFill>
          <a:blip r:embed="rId3" cstate="print"/>
          <a:srcRect b="3949"/>
          <a:stretch>
            <a:fillRect/>
          </a:stretch>
        </p:blipFill>
        <p:spPr bwMode="auto">
          <a:xfrm>
            <a:off x="390257" y="2615696"/>
            <a:ext cx="5257800" cy="2741613"/>
          </a:xfrm>
          <a:prstGeom prst="rect">
            <a:avLst/>
          </a:prstGeom>
          <a:noFill/>
        </p:spPr>
      </p:pic>
      <p:pic>
        <p:nvPicPr>
          <p:cNvPr id="23564" name="Picture 12" descr="32-2"/>
          <p:cNvPicPr>
            <a:picLocks noChangeAspect="1" noChangeArrowheads="1"/>
          </p:cNvPicPr>
          <p:nvPr/>
        </p:nvPicPr>
        <p:blipFill>
          <a:blip r:embed="rId4" cstate="print"/>
          <a:srcRect r="74043"/>
          <a:stretch>
            <a:fillRect/>
          </a:stretch>
        </p:blipFill>
        <p:spPr bwMode="auto">
          <a:xfrm>
            <a:off x="6031521" y="3144986"/>
            <a:ext cx="2517775" cy="1063625"/>
          </a:xfrm>
          <a:prstGeom prst="rect">
            <a:avLst/>
          </a:prstGeom>
          <a:noFill/>
        </p:spPr>
      </p:pic>
      <p:sp>
        <p:nvSpPr>
          <p:cNvPr id="6" name="Rectangle 5"/>
          <p:cNvSpPr/>
          <p:nvPr/>
        </p:nvSpPr>
        <p:spPr>
          <a:xfrm>
            <a:off x="461473" y="5551217"/>
            <a:ext cx="8434699" cy="1015663"/>
          </a:xfrm>
          <a:prstGeom prst="rect">
            <a:avLst/>
          </a:prstGeom>
        </p:spPr>
        <p:txBody>
          <a:bodyPr wrap="square">
            <a:spAutoFit/>
          </a:bodyPr>
          <a:lstStyle/>
          <a:p>
            <a:r>
              <a:rPr lang="en-US" sz="2000" u="sng" dirty="0" smtClean="0">
                <a:solidFill>
                  <a:schemeClr val="accent2"/>
                </a:solidFill>
              </a:rPr>
              <a:t>Sign conventions</a:t>
            </a:r>
            <a:r>
              <a:rPr lang="en-US" sz="2000" dirty="0" smtClean="0">
                <a:solidFill>
                  <a:schemeClr val="accent2"/>
                </a:solidFill>
              </a:rPr>
              <a:t>: if the object, image, or focal point is on the reflective side of the mirror, its distance is positive, and negative otherwise.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37038" y="940777"/>
            <a:ext cx="8382000" cy="707886"/>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We can also find the magnification (ratio of image height to object height):</a:t>
            </a:r>
          </a:p>
        </p:txBody>
      </p:sp>
      <p:sp>
        <p:nvSpPr>
          <p:cNvPr id="22534" name="Text Box 6"/>
          <p:cNvSpPr txBox="1">
            <a:spLocks noChangeArrowheads="1"/>
          </p:cNvSpPr>
          <p:nvPr/>
        </p:nvSpPr>
        <p:spPr bwMode="auto">
          <a:xfrm>
            <a:off x="413239" y="2543908"/>
            <a:ext cx="8001000" cy="1169551"/>
          </a:xfrm>
          <a:prstGeom prst="rect">
            <a:avLst/>
          </a:prstGeom>
          <a:noFill/>
          <a:ln w="9525">
            <a:noFill/>
            <a:miter lim="800000"/>
            <a:headEnd/>
            <a:tailEnd/>
          </a:ln>
          <a:effectLst/>
        </p:spPr>
        <p:txBody>
          <a:bodyPr>
            <a:spAutoFit/>
          </a:bodyPr>
          <a:lstStyle/>
          <a:p>
            <a:pPr>
              <a:spcBef>
                <a:spcPct val="50000"/>
              </a:spcBef>
            </a:pPr>
            <a:r>
              <a:rPr lang="en-US" sz="2000" dirty="0" smtClean="0">
                <a:solidFill>
                  <a:schemeClr val="accent2"/>
                </a:solidFill>
              </a:rPr>
              <a:t>When the image </a:t>
            </a:r>
            <a:r>
              <a:rPr lang="en-US" sz="2000" dirty="0">
                <a:solidFill>
                  <a:schemeClr val="accent2"/>
                </a:solidFill>
              </a:rPr>
              <a:t>is </a:t>
            </a:r>
            <a:r>
              <a:rPr lang="en-US" sz="2000" dirty="0" smtClean="0">
                <a:solidFill>
                  <a:schemeClr val="accent2"/>
                </a:solidFill>
              </a:rPr>
              <a:t>inverted, m will be negative. </a:t>
            </a:r>
          </a:p>
          <a:p>
            <a:pPr>
              <a:spcBef>
                <a:spcPct val="50000"/>
              </a:spcBef>
            </a:pPr>
            <a:r>
              <a:rPr lang="en-US" sz="2000" dirty="0" smtClean="0">
                <a:solidFill>
                  <a:schemeClr val="accent2"/>
                </a:solidFill>
              </a:rPr>
              <a:t>In this case, the </a:t>
            </a:r>
            <a:r>
              <a:rPr lang="en-US" sz="2000" dirty="0">
                <a:solidFill>
                  <a:schemeClr val="accent2"/>
                </a:solidFill>
              </a:rPr>
              <a:t>object is between the center of curvature and the focal point, and its image is larger, inverted, and real.</a:t>
            </a:r>
          </a:p>
        </p:txBody>
      </p:sp>
      <p:sp>
        <p:nvSpPr>
          <p:cNvPr id="22535" name="Rectangle 7"/>
          <p:cNvSpPr>
            <a:spLocks noGrp="1" noChangeArrowheads="1"/>
          </p:cNvSpPr>
          <p:nvPr>
            <p:ph type="title"/>
          </p:nvPr>
        </p:nvSpPr>
        <p:spPr>
          <a:xfrm>
            <a:off x="457200" y="131884"/>
            <a:ext cx="8229600" cy="782515"/>
          </a:xfrm>
        </p:spPr>
        <p:txBody>
          <a:bodyPr/>
          <a:lstStyle/>
          <a:p>
            <a:r>
              <a:rPr lang="en-US" sz="3200" dirty="0" smtClean="0"/>
              <a:t>Formation </a:t>
            </a:r>
            <a:r>
              <a:rPr lang="en-US" sz="3200" dirty="0"/>
              <a:t>of Images by Spherical Mirrors</a:t>
            </a:r>
          </a:p>
        </p:txBody>
      </p:sp>
      <p:pic>
        <p:nvPicPr>
          <p:cNvPr id="22537" name="Picture 9" descr="32-3"/>
          <p:cNvPicPr>
            <a:picLocks noChangeAspect="1" noChangeArrowheads="1"/>
          </p:cNvPicPr>
          <p:nvPr/>
        </p:nvPicPr>
        <p:blipFill>
          <a:blip r:embed="rId2" cstate="print"/>
          <a:srcRect l="3314" r="67204"/>
          <a:stretch>
            <a:fillRect/>
          </a:stretch>
        </p:blipFill>
        <p:spPr bwMode="auto">
          <a:xfrm>
            <a:off x="3171825" y="1480771"/>
            <a:ext cx="3022600" cy="1063625"/>
          </a:xfrm>
          <a:prstGeom prst="rect">
            <a:avLst/>
          </a:prstGeom>
          <a:noFill/>
        </p:spPr>
      </p:pic>
      <p:pic>
        <p:nvPicPr>
          <p:cNvPr id="6" name="Picture 11" descr="Figure_32_16"/>
          <p:cNvPicPr>
            <a:picLocks noChangeAspect="1" noChangeArrowheads="1"/>
          </p:cNvPicPr>
          <p:nvPr/>
        </p:nvPicPr>
        <p:blipFill>
          <a:blip r:embed="rId3" cstate="print"/>
          <a:srcRect b="3949"/>
          <a:stretch>
            <a:fillRect/>
          </a:stretch>
        </p:blipFill>
        <p:spPr bwMode="auto">
          <a:xfrm>
            <a:off x="2596071" y="3886200"/>
            <a:ext cx="5404929" cy="28183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457200" y="149468"/>
            <a:ext cx="8229600" cy="905609"/>
          </a:xfrm>
        </p:spPr>
        <p:txBody>
          <a:bodyPr/>
          <a:lstStyle/>
          <a:p>
            <a:r>
              <a:rPr lang="en-US" sz="3200" dirty="0" smtClean="0"/>
              <a:t>Formation </a:t>
            </a:r>
            <a:r>
              <a:rPr lang="en-US" sz="3200" dirty="0"/>
              <a:t>of Images by Spherical Mirrors</a:t>
            </a:r>
          </a:p>
        </p:txBody>
      </p:sp>
      <p:sp>
        <p:nvSpPr>
          <p:cNvPr id="132101" name="Text Box 5"/>
          <p:cNvSpPr txBox="1">
            <a:spLocks noChangeArrowheads="1"/>
          </p:cNvSpPr>
          <p:nvPr/>
        </p:nvSpPr>
        <p:spPr bwMode="auto">
          <a:xfrm>
            <a:off x="691662" y="1084385"/>
            <a:ext cx="7620000" cy="2123658"/>
          </a:xfrm>
          <a:prstGeom prst="rect">
            <a:avLst/>
          </a:prstGeom>
          <a:noFill/>
          <a:ln w="9525">
            <a:noFill/>
            <a:miter lim="800000"/>
            <a:headEnd/>
            <a:tailEnd/>
          </a:ln>
          <a:effectLst/>
        </p:spPr>
        <p:txBody>
          <a:bodyPr>
            <a:spAutoFit/>
          </a:bodyPr>
          <a:lstStyle/>
          <a:p>
            <a:pPr>
              <a:spcBef>
                <a:spcPct val="50000"/>
              </a:spcBef>
            </a:pPr>
            <a:r>
              <a:rPr lang="en-US" sz="2400" dirty="0" smtClean="0">
                <a:solidFill>
                  <a:schemeClr val="accent2"/>
                </a:solidFill>
              </a:rPr>
              <a:t>Example: </a:t>
            </a:r>
            <a:r>
              <a:rPr lang="en-US" sz="2400" dirty="0">
                <a:solidFill>
                  <a:schemeClr val="accent2"/>
                </a:solidFill>
              </a:rPr>
              <a:t>Image in a concave mirror.</a:t>
            </a:r>
          </a:p>
          <a:p>
            <a:pPr>
              <a:spcBef>
                <a:spcPct val="50000"/>
              </a:spcBef>
            </a:pPr>
            <a:r>
              <a:rPr lang="en-US" sz="2400" dirty="0">
                <a:solidFill>
                  <a:schemeClr val="accent2"/>
                </a:solidFill>
              </a:rPr>
              <a:t>A 1.50-cm-high diamond ring is placed 20.0 cm from a concave mirror with radius of curvature 30.0 cm. Determine (a) the position of the image, and (b) its size.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Text Box 3"/>
          <p:cNvSpPr txBox="1">
            <a:spLocks noChangeArrowheads="1"/>
          </p:cNvSpPr>
          <p:nvPr/>
        </p:nvSpPr>
        <p:spPr bwMode="auto">
          <a:xfrm>
            <a:off x="577362" y="3640015"/>
            <a:ext cx="7464425" cy="3046988"/>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Conceptual </a:t>
            </a:r>
            <a:r>
              <a:rPr lang="en-US" sz="2400" dirty="0" smtClean="0">
                <a:solidFill>
                  <a:schemeClr val="accent2"/>
                </a:solidFill>
              </a:rPr>
              <a:t>Example: </a:t>
            </a:r>
            <a:r>
              <a:rPr lang="en-US" sz="2400" dirty="0">
                <a:solidFill>
                  <a:schemeClr val="accent2"/>
                </a:solidFill>
              </a:rPr>
              <a:t>Reversible rays.</a:t>
            </a:r>
          </a:p>
          <a:p>
            <a:pPr>
              <a:spcBef>
                <a:spcPct val="50000"/>
              </a:spcBef>
            </a:pPr>
            <a:r>
              <a:rPr lang="en-US" sz="2400" dirty="0">
                <a:solidFill>
                  <a:schemeClr val="accent2"/>
                </a:solidFill>
              </a:rPr>
              <a:t>If the object in this figure is placed where the image is, where will the new image be</a:t>
            </a:r>
            <a:r>
              <a:rPr lang="en-US" sz="2400" dirty="0" smtClean="0">
                <a:solidFill>
                  <a:schemeClr val="accent2"/>
                </a:solidFill>
              </a:rPr>
              <a:t>?</a:t>
            </a:r>
          </a:p>
          <a:p>
            <a:pPr>
              <a:spcBef>
                <a:spcPct val="50000"/>
              </a:spcBef>
            </a:pPr>
            <a:r>
              <a:rPr lang="en-US" sz="2400" dirty="0" smtClean="0">
                <a:solidFill>
                  <a:schemeClr val="accent2"/>
                </a:solidFill>
              </a:rPr>
              <a:t>Are light rays reversible?</a:t>
            </a:r>
          </a:p>
          <a:p>
            <a:pPr marL="457200" indent="-457200">
              <a:spcBef>
                <a:spcPct val="50000"/>
              </a:spcBef>
              <a:buAutoNum type="alphaUcParenR"/>
            </a:pPr>
            <a:r>
              <a:rPr lang="en-US" sz="2400" dirty="0" smtClean="0">
                <a:solidFill>
                  <a:schemeClr val="accent2"/>
                </a:solidFill>
              </a:rPr>
              <a:t>Yes.</a:t>
            </a:r>
          </a:p>
          <a:p>
            <a:pPr marL="457200" indent="-457200">
              <a:spcBef>
                <a:spcPct val="50000"/>
              </a:spcBef>
              <a:buAutoNum type="alphaUcParenR"/>
            </a:pPr>
            <a:r>
              <a:rPr lang="en-US" sz="2400" dirty="0" smtClean="0">
                <a:solidFill>
                  <a:schemeClr val="accent2"/>
                </a:solidFill>
              </a:rPr>
              <a:t>No.</a:t>
            </a:r>
            <a:endParaRPr lang="en-US" sz="2400" dirty="0">
              <a:solidFill>
                <a:schemeClr val="accent2"/>
              </a:solidFill>
            </a:endParaRPr>
          </a:p>
        </p:txBody>
      </p:sp>
      <p:pic>
        <p:nvPicPr>
          <p:cNvPr id="134149" name="Picture 5" descr="Figure_32_16"/>
          <p:cNvPicPr>
            <a:picLocks noChangeAspect="1" noChangeArrowheads="1"/>
          </p:cNvPicPr>
          <p:nvPr/>
        </p:nvPicPr>
        <p:blipFill>
          <a:blip r:embed="rId3" cstate="print"/>
          <a:srcRect b="4207"/>
          <a:stretch>
            <a:fillRect/>
          </a:stretch>
        </p:blipFill>
        <p:spPr bwMode="auto">
          <a:xfrm>
            <a:off x="1107831" y="211016"/>
            <a:ext cx="6418385" cy="333431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533400" y="0"/>
            <a:ext cx="8153400" cy="1600200"/>
          </a:xfrm>
        </p:spPr>
        <p:txBody>
          <a:bodyPr/>
          <a:lstStyle/>
          <a:p>
            <a:r>
              <a:rPr lang="en-US" dirty="0" smtClean="0"/>
              <a:t>Formation </a:t>
            </a:r>
            <a:r>
              <a:rPr lang="en-US" dirty="0"/>
              <a:t>of Images by Spherical Mirrors</a:t>
            </a:r>
          </a:p>
        </p:txBody>
      </p:sp>
      <p:sp>
        <p:nvSpPr>
          <p:cNvPr id="20486" name="Text Box 6"/>
          <p:cNvSpPr txBox="1">
            <a:spLocks noChangeArrowheads="1"/>
          </p:cNvSpPr>
          <p:nvPr/>
        </p:nvSpPr>
        <p:spPr bwMode="auto">
          <a:xfrm>
            <a:off x="685800" y="1447800"/>
            <a:ext cx="7772400" cy="2492990"/>
          </a:xfrm>
          <a:prstGeom prst="rect">
            <a:avLst/>
          </a:prstGeom>
          <a:noFill/>
          <a:ln w="9525">
            <a:noFill/>
            <a:miter lim="800000"/>
            <a:headEnd/>
            <a:tailEnd/>
          </a:ln>
          <a:effectLst/>
        </p:spPr>
        <p:txBody>
          <a:bodyPr>
            <a:spAutoFit/>
          </a:bodyPr>
          <a:lstStyle/>
          <a:p>
            <a:pPr>
              <a:spcBef>
                <a:spcPct val="50000"/>
              </a:spcBef>
            </a:pPr>
            <a:r>
              <a:rPr lang="en-US" sz="2400" dirty="0" smtClean="0">
                <a:solidFill>
                  <a:schemeClr val="accent2"/>
                </a:solidFill>
              </a:rPr>
              <a:t>Example: </a:t>
            </a:r>
            <a:r>
              <a:rPr lang="en-US" sz="2400" dirty="0">
                <a:solidFill>
                  <a:schemeClr val="accent2"/>
                </a:solidFill>
              </a:rPr>
              <a:t>Object closer to concave mirror.</a:t>
            </a:r>
          </a:p>
          <a:p>
            <a:pPr>
              <a:spcBef>
                <a:spcPct val="50000"/>
              </a:spcBef>
            </a:pPr>
            <a:r>
              <a:rPr lang="en-US" sz="2400" dirty="0">
                <a:solidFill>
                  <a:schemeClr val="accent2"/>
                </a:solidFill>
              </a:rPr>
              <a:t>A 1.00-cm-high object is placed 10.0 cm from a concave mirror whose radius of curvature is 30.0 cm. (a) Draw a ray diagram to locate (approximately) the position of the image. (b) Determine the position of the image and the magnification analytically.</a:t>
            </a:r>
          </a:p>
        </p:txBody>
      </p:sp>
      <p:pic>
        <p:nvPicPr>
          <p:cNvPr id="20489" name="Picture 9" descr="Figure_32_17"/>
          <p:cNvPicPr>
            <a:picLocks noChangeAspect="1" noChangeArrowheads="1"/>
          </p:cNvPicPr>
          <p:nvPr/>
        </p:nvPicPr>
        <p:blipFill>
          <a:blip r:embed="rId3" cstate="print"/>
          <a:srcRect b="6158"/>
          <a:stretch>
            <a:fillRect/>
          </a:stretch>
        </p:blipFill>
        <p:spPr bwMode="auto">
          <a:xfrm>
            <a:off x="1011238" y="3995738"/>
            <a:ext cx="6959600" cy="272415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1060258" y="3956392"/>
            <a:ext cx="7553325" cy="279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3"/>
                                        </p:tgtEl>
                                      </p:cBhvr>
                                    </p:animEffect>
                                    <p:set>
                                      <p:cBhvr>
                                        <p:cTn id="7" dur="1" fill="hold">
                                          <p:stCondLst>
                                            <p:cond delay="4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Figure_32_19"/>
          <p:cNvPicPr>
            <a:picLocks noChangeAspect="1" noChangeArrowheads="1"/>
          </p:cNvPicPr>
          <p:nvPr/>
        </p:nvPicPr>
        <p:blipFill>
          <a:blip r:embed="rId3" cstate="print"/>
          <a:srcRect b="2170"/>
          <a:stretch>
            <a:fillRect/>
          </a:stretch>
        </p:blipFill>
        <p:spPr bwMode="auto">
          <a:xfrm>
            <a:off x="4114800" y="1320800"/>
            <a:ext cx="4606925" cy="5367338"/>
          </a:xfrm>
          <a:prstGeom prst="rect">
            <a:avLst/>
          </a:prstGeom>
          <a:noFill/>
        </p:spPr>
      </p:pic>
      <p:sp>
        <p:nvSpPr>
          <p:cNvPr id="19459" name="Text Box 3"/>
          <p:cNvSpPr txBox="1">
            <a:spLocks noChangeArrowheads="1"/>
          </p:cNvSpPr>
          <p:nvPr/>
        </p:nvSpPr>
        <p:spPr bwMode="auto">
          <a:xfrm>
            <a:off x="304800" y="1600200"/>
            <a:ext cx="4114800" cy="180022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For a convex mirror, the image is always virtual, upright, and smaller.</a:t>
            </a:r>
          </a:p>
        </p:txBody>
      </p:sp>
      <p:sp>
        <p:nvSpPr>
          <p:cNvPr id="19461" name="Rectangle 5"/>
          <p:cNvSpPr>
            <a:spLocks noGrp="1" noChangeArrowheads="1"/>
          </p:cNvSpPr>
          <p:nvPr>
            <p:ph type="title"/>
          </p:nvPr>
        </p:nvSpPr>
        <p:spPr>
          <a:xfrm>
            <a:off x="457200" y="0"/>
            <a:ext cx="8229600" cy="1447800"/>
          </a:xfrm>
        </p:spPr>
        <p:txBody>
          <a:bodyPr/>
          <a:lstStyle/>
          <a:p>
            <a:r>
              <a:rPr lang="en-US" dirty="0" smtClean="0"/>
              <a:t>Formation </a:t>
            </a:r>
            <a:r>
              <a:rPr lang="en-US" dirty="0"/>
              <a:t>of Images by Spherical Mirrors</a:t>
            </a:r>
          </a:p>
        </p:txBody>
      </p:sp>
      <p:sp>
        <p:nvSpPr>
          <p:cNvPr id="19464" name="Rectangle 8"/>
          <p:cNvSpPr>
            <a:spLocks noChangeArrowheads="1"/>
          </p:cNvSpPr>
          <p:nvPr/>
        </p:nvSpPr>
        <p:spPr bwMode="auto">
          <a:xfrm>
            <a:off x="4646613" y="3494088"/>
            <a:ext cx="474662" cy="438150"/>
          </a:xfrm>
          <a:prstGeom prst="rect">
            <a:avLst/>
          </a:prstGeom>
          <a:solidFill>
            <a:schemeClr val="bg1"/>
          </a:solidFill>
          <a:ln w="9525">
            <a:noFill/>
            <a:miter lim="800000"/>
            <a:headEnd/>
            <a:tailEnd/>
          </a:ln>
          <a:effectLst/>
        </p:spPr>
        <p:txBody>
          <a:bodyPr wrap="none" anchor="ctr"/>
          <a:lstStyle/>
          <a:p>
            <a:endParaRPr lang="en-US"/>
          </a:p>
        </p:txBody>
      </p:sp>
      <p:sp>
        <p:nvSpPr>
          <p:cNvPr id="19465" name="Rectangle 9"/>
          <p:cNvSpPr>
            <a:spLocks noChangeArrowheads="1"/>
          </p:cNvSpPr>
          <p:nvPr/>
        </p:nvSpPr>
        <p:spPr bwMode="auto">
          <a:xfrm>
            <a:off x="4598988" y="6251575"/>
            <a:ext cx="474662" cy="43815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Figure_32_01"/>
          <p:cNvPicPr>
            <a:picLocks noChangeAspect="1" noChangeArrowheads="1"/>
          </p:cNvPicPr>
          <p:nvPr/>
        </p:nvPicPr>
        <p:blipFill>
          <a:blip r:embed="rId3" cstate="print"/>
          <a:srcRect b="5191"/>
          <a:stretch>
            <a:fillRect/>
          </a:stretch>
        </p:blipFill>
        <p:spPr bwMode="auto">
          <a:xfrm>
            <a:off x="1785938" y="3352800"/>
            <a:ext cx="5572125" cy="3276600"/>
          </a:xfrm>
          <a:prstGeom prst="rect">
            <a:avLst/>
          </a:prstGeom>
          <a:noFill/>
        </p:spPr>
      </p:pic>
      <p:sp>
        <p:nvSpPr>
          <p:cNvPr id="37891" name="Text Box 3"/>
          <p:cNvSpPr txBox="1">
            <a:spLocks noChangeArrowheads="1"/>
          </p:cNvSpPr>
          <p:nvPr/>
        </p:nvSpPr>
        <p:spPr bwMode="auto">
          <a:xfrm>
            <a:off x="609600" y="1143000"/>
            <a:ext cx="7924800" cy="22272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Light very often travels in straight lines. We represent light using rays, which are straight lines emanating from an object. This is an idealization, but is very useful for geometric optics.</a:t>
            </a:r>
          </a:p>
        </p:txBody>
      </p:sp>
      <p:sp>
        <p:nvSpPr>
          <p:cNvPr id="37893" name="Rectangle 5"/>
          <p:cNvSpPr>
            <a:spLocks noGrp="1" noChangeArrowheads="1"/>
          </p:cNvSpPr>
          <p:nvPr>
            <p:ph type="title"/>
          </p:nvPr>
        </p:nvSpPr>
        <p:spPr>
          <a:xfrm>
            <a:off x="457200" y="214817"/>
            <a:ext cx="8229600" cy="785041"/>
          </a:xfrm>
        </p:spPr>
        <p:txBody>
          <a:bodyPr/>
          <a:lstStyle/>
          <a:p>
            <a:r>
              <a:rPr lang="en-US" sz="3600" b="1" dirty="0" smtClean="0"/>
              <a:t>The </a:t>
            </a:r>
            <a:r>
              <a:rPr lang="en-US" sz="3600" b="1" dirty="0"/>
              <a:t>Ray Model of Light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304800" y="1371600"/>
            <a:ext cx="8534400" cy="4170363"/>
          </a:xfrm>
          <a:prstGeom prst="rect">
            <a:avLst/>
          </a:prstGeom>
          <a:noFill/>
          <a:ln w="9525">
            <a:noFill/>
            <a:miter lim="800000"/>
            <a:headEnd/>
            <a:tailEnd/>
          </a:ln>
          <a:effectLst/>
        </p:spPr>
        <p:txBody>
          <a:bodyPr>
            <a:spAutoFit/>
          </a:bodyPr>
          <a:lstStyle/>
          <a:p>
            <a:pPr marL="465138" indent="-465138">
              <a:spcBef>
                <a:spcPct val="50000"/>
              </a:spcBef>
            </a:pPr>
            <a:r>
              <a:rPr lang="en-US" dirty="0">
                <a:solidFill>
                  <a:schemeClr val="accent2"/>
                </a:solidFill>
              </a:rPr>
              <a:t>Problem Solving: Spherical Mirrors</a:t>
            </a:r>
          </a:p>
          <a:p>
            <a:pPr marL="465138" indent="-465138">
              <a:spcBef>
                <a:spcPct val="50000"/>
              </a:spcBef>
              <a:buFontTx/>
              <a:buAutoNum type="arabicPeriod"/>
            </a:pPr>
            <a:r>
              <a:rPr lang="en-US" sz="2400" dirty="0">
                <a:solidFill>
                  <a:schemeClr val="accent2"/>
                </a:solidFill>
              </a:rPr>
              <a:t>Draw a ray diagram; the image is where the rays intersect.</a:t>
            </a:r>
          </a:p>
          <a:p>
            <a:pPr marL="465138" indent="-465138">
              <a:spcBef>
                <a:spcPct val="50000"/>
              </a:spcBef>
              <a:buFontTx/>
              <a:buAutoNum type="arabicPeriod"/>
            </a:pPr>
            <a:r>
              <a:rPr lang="en-US" sz="2400" dirty="0">
                <a:solidFill>
                  <a:schemeClr val="accent2"/>
                </a:solidFill>
              </a:rPr>
              <a:t>Apply the mirror and magnification equations.</a:t>
            </a:r>
          </a:p>
          <a:p>
            <a:pPr marL="465138" indent="-465138">
              <a:spcBef>
                <a:spcPct val="50000"/>
              </a:spcBef>
              <a:buFontTx/>
              <a:buAutoNum type="arabicPeriod"/>
            </a:pPr>
            <a:r>
              <a:rPr lang="en-US" sz="2400" dirty="0">
                <a:solidFill>
                  <a:schemeClr val="accent2"/>
                </a:solidFill>
              </a:rPr>
              <a:t>Sign conventions: if the object, image, or focal point is on the reflective side of the mirror, its distance is positive, and negative otherwise. Magnification is positive if image is upright, negative otherwise.</a:t>
            </a:r>
          </a:p>
          <a:p>
            <a:pPr marL="465138" indent="-465138">
              <a:spcBef>
                <a:spcPct val="50000"/>
              </a:spcBef>
              <a:buFontTx/>
              <a:buAutoNum type="arabicPeriod"/>
            </a:pPr>
            <a:r>
              <a:rPr lang="en-US" sz="2400" dirty="0">
                <a:solidFill>
                  <a:schemeClr val="accent2"/>
                </a:solidFill>
              </a:rPr>
              <a:t>Check that your solution agrees with the ray diagram.</a:t>
            </a:r>
          </a:p>
        </p:txBody>
      </p:sp>
      <p:sp>
        <p:nvSpPr>
          <p:cNvPr id="18436" name="Rectangle 4"/>
          <p:cNvSpPr>
            <a:spLocks noGrp="1" noChangeArrowheads="1"/>
          </p:cNvSpPr>
          <p:nvPr>
            <p:ph type="title"/>
          </p:nvPr>
        </p:nvSpPr>
        <p:spPr>
          <a:xfrm>
            <a:off x="474292" y="145279"/>
            <a:ext cx="8229600" cy="1222048"/>
          </a:xfrm>
        </p:spPr>
        <p:txBody>
          <a:bodyPr/>
          <a:lstStyle/>
          <a:p>
            <a:r>
              <a:rPr lang="en-US" sz="3600" dirty="0" smtClean="0"/>
              <a:t>Formation </a:t>
            </a:r>
            <a:r>
              <a:rPr lang="en-US" sz="3600" dirty="0"/>
              <a:t>of Images by </a:t>
            </a:r>
            <a:r>
              <a:rPr lang="en-US" sz="3600" dirty="0" smtClean="0"/>
              <a:t/>
            </a:r>
            <a:br>
              <a:rPr lang="en-US" sz="3600" dirty="0" smtClean="0"/>
            </a:br>
            <a:r>
              <a:rPr lang="en-US" sz="3600" dirty="0" smtClean="0"/>
              <a:t>Spherical </a:t>
            </a:r>
            <a:r>
              <a:rPr lang="en-US" sz="3600" dirty="0"/>
              <a:t>Mirrors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a:xfrm>
            <a:off x="457200" y="102550"/>
            <a:ext cx="8229600" cy="1192850"/>
          </a:xfrm>
        </p:spPr>
        <p:txBody>
          <a:bodyPr/>
          <a:lstStyle/>
          <a:p>
            <a:r>
              <a:rPr lang="en-US" sz="3600" dirty="0" smtClean="0"/>
              <a:t>Formation </a:t>
            </a:r>
            <a:r>
              <a:rPr lang="en-US" sz="3600" dirty="0"/>
              <a:t>of Images by Spherical Mirrors</a:t>
            </a:r>
          </a:p>
        </p:txBody>
      </p:sp>
      <p:sp>
        <p:nvSpPr>
          <p:cNvPr id="140293" name="Text Box 5"/>
          <p:cNvSpPr txBox="1">
            <a:spLocks noChangeArrowheads="1"/>
          </p:cNvSpPr>
          <p:nvPr/>
        </p:nvSpPr>
        <p:spPr bwMode="auto">
          <a:xfrm>
            <a:off x="381000" y="1524000"/>
            <a:ext cx="4038600" cy="5003800"/>
          </a:xfrm>
          <a:prstGeom prst="rect">
            <a:avLst/>
          </a:prstGeom>
          <a:noFill/>
          <a:ln w="9525">
            <a:noFill/>
            <a:miter lim="800000"/>
            <a:headEnd/>
            <a:tailEnd/>
          </a:ln>
          <a:effectLst/>
        </p:spPr>
        <p:txBody>
          <a:bodyPr>
            <a:spAutoFit/>
          </a:bodyPr>
          <a:lstStyle/>
          <a:p>
            <a:pPr>
              <a:spcBef>
                <a:spcPct val="50000"/>
              </a:spcBef>
            </a:pPr>
            <a:r>
              <a:rPr lang="en-US" dirty="0" smtClean="0">
                <a:solidFill>
                  <a:schemeClr val="accent2"/>
                </a:solidFill>
              </a:rPr>
              <a:t>Example: </a:t>
            </a:r>
            <a:r>
              <a:rPr lang="en-US" dirty="0">
                <a:solidFill>
                  <a:schemeClr val="accent2"/>
                </a:solidFill>
              </a:rPr>
              <a:t>Convex rearview mirror.</a:t>
            </a:r>
          </a:p>
          <a:p>
            <a:pPr>
              <a:spcBef>
                <a:spcPct val="50000"/>
              </a:spcBef>
            </a:pPr>
            <a:r>
              <a:rPr lang="en-US" dirty="0">
                <a:solidFill>
                  <a:schemeClr val="accent2"/>
                </a:solidFill>
              </a:rPr>
              <a:t>An external rearview car mirror is convex with a radius of curvature of 16.0 m. Determine the location of the image and its magnification for an object 10.0 m from the mirror.</a:t>
            </a:r>
          </a:p>
        </p:txBody>
      </p:sp>
      <p:pic>
        <p:nvPicPr>
          <p:cNvPr id="140295" name="Picture 7" descr="Figure_32_20"/>
          <p:cNvPicPr>
            <a:picLocks noChangeAspect="1" noChangeArrowheads="1"/>
          </p:cNvPicPr>
          <p:nvPr/>
        </p:nvPicPr>
        <p:blipFill>
          <a:blip r:embed="rId3" cstate="print"/>
          <a:srcRect b="4080"/>
          <a:stretch>
            <a:fillRect/>
          </a:stretch>
        </p:blipFill>
        <p:spPr bwMode="auto">
          <a:xfrm>
            <a:off x="4597400" y="1587500"/>
            <a:ext cx="4460875" cy="41052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457200" y="736600"/>
            <a:ext cx="4114800" cy="3935413"/>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In general, light slows somewhat when traveling through a medium. The index of refraction of the medium is the ratio of the speed of light in vacuum to the speed of light in the medium:</a:t>
            </a:r>
          </a:p>
        </p:txBody>
      </p:sp>
      <p:sp>
        <p:nvSpPr>
          <p:cNvPr id="17415" name="Rectangle 7"/>
          <p:cNvSpPr>
            <a:spLocks noGrp="1" noChangeArrowheads="1"/>
          </p:cNvSpPr>
          <p:nvPr>
            <p:ph type="title"/>
          </p:nvPr>
        </p:nvSpPr>
        <p:spPr>
          <a:xfrm>
            <a:off x="457200" y="0"/>
            <a:ext cx="8229600" cy="685800"/>
          </a:xfrm>
        </p:spPr>
        <p:txBody>
          <a:bodyPr/>
          <a:lstStyle/>
          <a:p>
            <a:r>
              <a:rPr lang="en-US" dirty="0" smtClean="0"/>
              <a:t>Index </a:t>
            </a:r>
            <a:r>
              <a:rPr lang="en-US" dirty="0"/>
              <a:t>of Refraction</a:t>
            </a:r>
          </a:p>
        </p:txBody>
      </p:sp>
      <p:pic>
        <p:nvPicPr>
          <p:cNvPr id="17418" name="Picture 10" descr="Table_32_01"/>
          <p:cNvPicPr>
            <a:picLocks noChangeAspect="1" noChangeArrowheads="1"/>
          </p:cNvPicPr>
          <p:nvPr/>
        </p:nvPicPr>
        <p:blipFill>
          <a:blip r:embed="rId2" cstate="print"/>
          <a:srcRect b="2422"/>
          <a:stretch>
            <a:fillRect/>
          </a:stretch>
        </p:blipFill>
        <p:spPr bwMode="auto">
          <a:xfrm>
            <a:off x="4902200" y="762000"/>
            <a:ext cx="3787775" cy="5502275"/>
          </a:xfrm>
          <a:prstGeom prst="rect">
            <a:avLst/>
          </a:prstGeom>
          <a:noFill/>
        </p:spPr>
      </p:pic>
      <p:pic>
        <p:nvPicPr>
          <p:cNvPr id="17419" name="Picture 11" descr="32-4"/>
          <p:cNvPicPr>
            <a:picLocks noChangeAspect="1" noChangeArrowheads="1"/>
          </p:cNvPicPr>
          <p:nvPr/>
        </p:nvPicPr>
        <p:blipFill>
          <a:blip r:embed="rId3" cstate="print"/>
          <a:srcRect r="84338"/>
          <a:stretch>
            <a:fillRect/>
          </a:stretch>
        </p:blipFill>
        <p:spPr bwMode="auto">
          <a:xfrm>
            <a:off x="1355725" y="4995863"/>
            <a:ext cx="1641475" cy="1120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Figure_32_21"/>
          <p:cNvPicPr>
            <a:picLocks noChangeAspect="1" noChangeArrowheads="1"/>
          </p:cNvPicPr>
          <p:nvPr/>
        </p:nvPicPr>
        <p:blipFill>
          <a:blip r:embed="rId3" cstate="print"/>
          <a:srcRect b="3818"/>
          <a:stretch>
            <a:fillRect/>
          </a:stretch>
        </p:blipFill>
        <p:spPr bwMode="auto">
          <a:xfrm>
            <a:off x="730754" y="1938738"/>
            <a:ext cx="7559675" cy="3640138"/>
          </a:xfrm>
          <a:prstGeom prst="rect">
            <a:avLst/>
          </a:prstGeom>
          <a:noFill/>
        </p:spPr>
      </p:pic>
      <p:sp>
        <p:nvSpPr>
          <p:cNvPr id="16387" name="Text Box 3"/>
          <p:cNvSpPr txBox="1">
            <a:spLocks noChangeArrowheads="1"/>
          </p:cNvSpPr>
          <p:nvPr/>
        </p:nvSpPr>
        <p:spPr bwMode="auto">
          <a:xfrm>
            <a:off x="228599" y="762000"/>
            <a:ext cx="8633389" cy="1015663"/>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accent2"/>
                </a:solidFill>
              </a:rPr>
              <a:t>Light changes direction when crossing a boundary from one medium to another. This is called refraction, and the angle the outgoing ray makes with the normal is called the angle of refraction.</a:t>
            </a:r>
          </a:p>
        </p:txBody>
      </p:sp>
      <p:sp>
        <p:nvSpPr>
          <p:cNvPr id="16389" name="Rectangle 5"/>
          <p:cNvSpPr>
            <a:spLocks noGrp="1" noChangeArrowheads="1"/>
          </p:cNvSpPr>
          <p:nvPr>
            <p:ph type="title"/>
          </p:nvPr>
        </p:nvSpPr>
        <p:spPr>
          <a:xfrm>
            <a:off x="457200" y="111095"/>
            <a:ext cx="8229600" cy="649482"/>
          </a:xfrm>
        </p:spPr>
        <p:txBody>
          <a:bodyPr/>
          <a:lstStyle/>
          <a:p>
            <a:r>
              <a:rPr lang="en-US" sz="3200" b="1" dirty="0" smtClean="0"/>
              <a:t>Refraction</a:t>
            </a:r>
            <a:r>
              <a:rPr lang="en-US" sz="3200" b="1" dirty="0"/>
              <a:t>: Snell’s Law</a:t>
            </a:r>
          </a:p>
        </p:txBody>
      </p:sp>
      <p:sp>
        <p:nvSpPr>
          <p:cNvPr id="16392" name="Rectangle 8"/>
          <p:cNvSpPr>
            <a:spLocks noChangeArrowheads="1"/>
          </p:cNvSpPr>
          <p:nvPr/>
        </p:nvSpPr>
        <p:spPr bwMode="auto">
          <a:xfrm>
            <a:off x="1376363" y="6313488"/>
            <a:ext cx="385762" cy="349250"/>
          </a:xfrm>
          <a:prstGeom prst="rect">
            <a:avLst/>
          </a:prstGeom>
          <a:solidFill>
            <a:schemeClr val="bg1"/>
          </a:solidFill>
          <a:ln w="9525">
            <a:noFill/>
            <a:miter lim="800000"/>
            <a:headEnd/>
            <a:tailEnd/>
          </a:ln>
          <a:effectLst/>
        </p:spPr>
        <p:txBody>
          <a:bodyPr wrap="none" anchor="ctr"/>
          <a:lstStyle/>
          <a:p>
            <a:endParaRPr lang="en-US"/>
          </a:p>
        </p:txBody>
      </p:sp>
      <p:sp>
        <p:nvSpPr>
          <p:cNvPr id="16393" name="Rectangle 9"/>
          <p:cNvSpPr>
            <a:spLocks noChangeArrowheads="1"/>
          </p:cNvSpPr>
          <p:nvPr/>
        </p:nvSpPr>
        <p:spPr bwMode="auto">
          <a:xfrm>
            <a:off x="5111750" y="6303963"/>
            <a:ext cx="385763" cy="349250"/>
          </a:xfrm>
          <a:prstGeom prst="rect">
            <a:avLst/>
          </a:prstGeom>
          <a:solidFill>
            <a:schemeClr val="bg1"/>
          </a:solidFill>
          <a:ln w="9525">
            <a:noFill/>
            <a:miter lim="800000"/>
            <a:headEnd/>
            <a:tailEnd/>
          </a:ln>
          <a:effectLst/>
        </p:spPr>
        <p:txBody>
          <a:bodyPr wrap="none" anchor="ctr"/>
          <a:lstStyle/>
          <a:p>
            <a:endParaRPr lang="en-US"/>
          </a:p>
        </p:txBody>
      </p:sp>
      <p:pic>
        <p:nvPicPr>
          <p:cNvPr id="7" name="Picture 9" descr="o"/>
          <p:cNvPicPr>
            <a:picLocks noChangeAspect="1" noChangeArrowheads="1"/>
          </p:cNvPicPr>
          <p:nvPr/>
        </p:nvPicPr>
        <p:blipFill>
          <a:blip r:embed="rId4" cstate="print"/>
          <a:srcRect r="66943"/>
          <a:stretch>
            <a:fillRect/>
          </a:stretch>
        </p:blipFill>
        <p:spPr bwMode="auto">
          <a:xfrm>
            <a:off x="2724966" y="5814746"/>
            <a:ext cx="3635375" cy="8191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395242" y="204387"/>
            <a:ext cx="8415471" cy="2492990"/>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accent2"/>
                </a:solidFill>
              </a:rPr>
              <a:t>Example 32-9: Apparent depth of a pool.</a:t>
            </a:r>
          </a:p>
          <a:p>
            <a:pPr>
              <a:spcBef>
                <a:spcPct val="50000"/>
              </a:spcBef>
            </a:pPr>
            <a:r>
              <a:rPr lang="en-US" sz="2400" dirty="0">
                <a:solidFill>
                  <a:schemeClr val="accent2"/>
                </a:solidFill>
              </a:rPr>
              <a:t>A swimmer has dropped her goggles to the bottom of a pool at the shallow end, marked as 1.0 m deep. But the goggles don’t look that deep. Why? How deep do the goggles appear to be when you look straight down into the water?</a:t>
            </a:r>
          </a:p>
        </p:txBody>
      </p:sp>
      <p:pic>
        <p:nvPicPr>
          <p:cNvPr id="5" name="Picture 6" descr="Figure_32_39"/>
          <p:cNvPicPr>
            <a:picLocks noChangeAspect="1" noChangeArrowheads="1"/>
          </p:cNvPicPr>
          <p:nvPr/>
        </p:nvPicPr>
        <p:blipFill>
          <a:blip r:embed="rId3" cstate="print"/>
          <a:srcRect/>
          <a:stretch>
            <a:fillRect/>
          </a:stretch>
        </p:blipFill>
        <p:spPr bwMode="auto">
          <a:xfrm>
            <a:off x="4174194" y="2589376"/>
            <a:ext cx="4653612" cy="41263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179462" y="111094"/>
            <a:ext cx="8793622" cy="922947"/>
          </a:xfrm>
        </p:spPr>
        <p:txBody>
          <a:bodyPr/>
          <a:lstStyle/>
          <a:p>
            <a:r>
              <a:rPr lang="en-US" sz="3600" b="1" dirty="0" smtClean="0"/>
              <a:t>Visible </a:t>
            </a:r>
            <a:r>
              <a:rPr lang="en-US" sz="3600" b="1" dirty="0"/>
              <a:t>Spectrum and Dispersion</a:t>
            </a:r>
          </a:p>
        </p:txBody>
      </p:sp>
      <p:sp>
        <p:nvSpPr>
          <p:cNvPr id="107525" name="Text Box 5"/>
          <p:cNvSpPr txBox="1">
            <a:spLocks noChangeArrowheads="1"/>
          </p:cNvSpPr>
          <p:nvPr/>
        </p:nvSpPr>
        <p:spPr bwMode="auto">
          <a:xfrm>
            <a:off x="1028700" y="1219200"/>
            <a:ext cx="7086600" cy="1373188"/>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The visible spectrum contains the full range of wavelengths of light that are visible to the human eye.</a:t>
            </a:r>
          </a:p>
        </p:txBody>
      </p:sp>
      <p:pic>
        <p:nvPicPr>
          <p:cNvPr id="107527" name="Picture 7" descr="Figure_32_26"/>
          <p:cNvPicPr>
            <a:picLocks noChangeAspect="1" noChangeArrowheads="1"/>
          </p:cNvPicPr>
          <p:nvPr/>
        </p:nvPicPr>
        <p:blipFill>
          <a:blip r:embed="rId3" cstate="print"/>
          <a:srcRect b="11394"/>
          <a:stretch>
            <a:fillRect/>
          </a:stretch>
        </p:blipFill>
        <p:spPr bwMode="auto">
          <a:xfrm>
            <a:off x="115888" y="3321050"/>
            <a:ext cx="8912225" cy="12715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a:xfrm>
            <a:off x="230736" y="145278"/>
            <a:ext cx="8750894" cy="914401"/>
          </a:xfrm>
        </p:spPr>
        <p:txBody>
          <a:bodyPr/>
          <a:lstStyle/>
          <a:p>
            <a:r>
              <a:rPr lang="en-US" sz="3600" b="1" dirty="0" smtClean="0"/>
              <a:t>Visible </a:t>
            </a:r>
            <a:r>
              <a:rPr lang="en-US" sz="3600" b="1" dirty="0"/>
              <a:t>Spectrum and Dispersion</a:t>
            </a:r>
          </a:p>
        </p:txBody>
      </p:sp>
      <p:sp>
        <p:nvSpPr>
          <p:cNvPr id="151557" name="Text Box 5"/>
          <p:cNvSpPr txBox="1">
            <a:spLocks noChangeArrowheads="1"/>
          </p:cNvSpPr>
          <p:nvPr/>
        </p:nvSpPr>
        <p:spPr bwMode="auto">
          <a:xfrm>
            <a:off x="460375" y="1060450"/>
            <a:ext cx="8250238" cy="222726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The index of refraction of many transparent materials, such as glass and water, varies slightly with wavelength. This is how prisms and water droplets create rainbows from sunlight.</a:t>
            </a:r>
          </a:p>
        </p:txBody>
      </p:sp>
      <p:pic>
        <p:nvPicPr>
          <p:cNvPr id="151561" name="Picture 9" descr="Figure_32_28"/>
          <p:cNvPicPr>
            <a:picLocks noChangeAspect="1" noChangeArrowheads="1"/>
          </p:cNvPicPr>
          <p:nvPr/>
        </p:nvPicPr>
        <p:blipFill>
          <a:blip r:embed="rId3" cstate="print"/>
          <a:srcRect b="3461"/>
          <a:stretch>
            <a:fillRect/>
          </a:stretch>
        </p:blipFill>
        <p:spPr bwMode="auto">
          <a:xfrm>
            <a:off x="555625" y="3473450"/>
            <a:ext cx="3508375" cy="3144838"/>
          </a:xfrm>
          <a:prstGeom prst="rect">
            <a:avLst/>
          </a:prstGeom>
          <a:noFill/>
        </p:spPr>
      </p:pic>
      <p:pic>
        <p:nvPicPr>
          <p:cNvPr id="151562" name="Picture 10" descr="Figure_32_29"/>
          <p:cNvPicPr>
            <a:picLocks noChangeAspect="1" noChangeArrowheads="1"/>
          </p:cNvPicPr>
          <p:nvPr/>
        </p:nvPicPr>
        <p:blipFill>
          <a:blip r:embed="rId4" cstate="print"/>
          <a:srcRect b="3600"/>
          <a:stretch>
            <a:fillRect/>
          </a:stretch>
        </p:blipFill>
        <p:spPr bwMode="auto">
          <a:xfrm>
            <a:off x="4568825" y="3795713"/>
            <a:ext cx="4422775" cy="233838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96552" y="162370"/>
            <a:ext cx="8759441" cy="922946"/>
          </a:xfrm>
        </p:spPr>
        <p:txBody>
          <a:bodyPr/>
          <a:lstStyle/>
          <a:p>
            <a:r>
              <a:rPr lang="en-US" sz="3600" b="1" dirty="0" smtClean="0"/>
              <a:t>Visible </a:t>
            </a:r>
            <a:r>
              <a:rPr lang="en-US" sz="3600" b="1" dirty="0"/>
              <a:t>Spectrum and Dispersion</a:t>
            </a:r>
          </a:p>
        </p:txBody>
      </p:sp>
      <p:sp>
        <p:nvSpPr>
          <p:cNvPr id="153603" name="Text Box 3"/>
          <p:cNvSpPr txBox="1">
            <a:spLocks noChangeArrowheads="1"/>
          </p:cNvSpPr>
          <p:nvPr/>
        </p:nvSpPr>
        <p:spPr bwMode="auto">
          <a:xfrm>
            <a:off x="838200" y="1066800"/>
            <a:ext cx="7467600" cy="946150"/>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This spreading of light into the full spectrum is called dispersion.</a:t>
            </a:r>
          </a:p>
        </p:txBody>
      </p:sp>
      <p:pic>
        <p:nvPicPr>
          <p:cNvPr id="153605" name="Picture 5" descr="Figure_32_30"/>
          <p:cNvPicPr>
            <a:picLocks noChangeAspect="1" noChangeArrowheads="1"/>
          </p:cNvPicPr>
          <p:nvPr/>
        </p:nvPicPr>
        <p:blipFill>
          <a:blip r:embed="rId3" cstate="print"/>
          <a:srcRect b="14629"/>
          <a:stretch>
            <a:fillRect/>
          </a:stretch>
        </p:blipFill>
        <p:spPr bwMode="auto">
          <a:xfrm>
            <a:off x="120650" y="2482850"/>
            <a:ext cx="8899525" cy="24828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96254" y="747757"/>
            <a:ext cx="8591372" cy="1015663"/>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accent2"/>
                </a:solidFill>
              </a:rPr>
              <a:t>If light passes into a medium with a smaller index of refraction, the angle of refraction is larger. There is an angle of incidence for which the angle of refraction will be 90</a:t>
            </a:r>
            <a:r>
              <a:rPr lang="en-US" sz="2000" dirty="0">
                <a:solidFill>
                  <a:schemeClr val="accent2"/>
                </a:solidFill>
                <a:cs typeface="Arial" charset="0"/>
              </a:rPr>
              <a:t>°; this is called the critical angle:</a:t>
            </a:r>
          </a:p>
        </p:txBody>
      </p:sp>
      <p:sp>
        <p:nvSpPr>
          <p:cNvPr id="13318" name="Rectangle 6"/>
          <p:cNvSpPr>
            <a:spLocks noGrp="1" noChangeArrowheads="1"/>
          </p:cNvSpPr>
          <p:nvPr>
            <p:ph type="title"/>
          </p:nvPr>
        </p:nvSpPr>
        <p:spPr>
          <a:xfrm>
            <a:off x="632388" y="102551"/>
            <a:ext cx="7981773" cy="658026"/>
          </a:xfrm>
        </p:spPr>
        <p:txBody>
          <a:bodyPr/>
          <a:lstStyle/>
          <a:p>
            <a:r>
              <a:rPr lang="en-US" sz="3200" b="1" dirty="0" smtClean="0"/>
              <a:t>Total </a:t>
            </a:r>
            <a:r>
              <a:rPr lang="en-US" sz="3200" b="1" dirty="0"/>
              <a:t>Internal </a:t>
            </a:r>
            <a:r>
              <a:rPr lang="en-US" sz="3200" b="1" dirty="0" smtClean="0"/>
              <a:t>Reflection</a:t>
            </a:r>
            <a:endParaRPr lang="en-US" sz="3200" b="1" dirty="0"/>
          </a:p>
        </p:txBody>
      </p:sp>
      <p:pic>
        <p:nvPicPr>
          <p:cNvPr id="13320" name="Picture 8" descr="32-7"/>
          <p:cNvPicPr>
            <a:picLocks noChangeAspect="1" noChangeArrowheads="1"/>
          </p:cNvPicPr>
          <p:nvPr/>
        </p:nvPicPr>
        <p:blipFill>
          <a:blip r:embed="rId2" cstate="print"/>
          <a:srcRect r="57103"/>
          <a:stretch>
            <a:fillRect/>
          </a:stretch>
        </p:blipFill>
        <p:spPr bwMode="auto">
          <a:xfrm>
            <a:off x="2704387" y="1813593"/>
            <a:ext cx="3581400" cy="927100"/>
          </a:xfrm>
          <a:prstGeom prst="rect">
            <a:avLst/>
          </a:prstGeom>
          <a:noFill/>
        </p:spPr>
      </p:pic>
      <p:pic>
        <p:nvPicPr>
          <p:cNvPr id="5" name="Picture 7" descr="Figure_32_31"/>
          <p:cNvPicPr>
            <a:picLocks noChangeAspect="1" noChangeArrowheads="1"/>
          </p:cNvPicPr>
          <p:nvPr/>
        </p:nvPicPr>
        <p:blipFill>
          <a:blip r:embed="rId3" cstate="print"/>
          <a:srcRect b="4460"/>
          <a:stretch>
            <a:fillRect/>
          </a:stretch>
        </p:blipFill>
        <p:spPr bwMode="auto">
          <a:xfrm>
            <a:off x="1085315" y="2741307"/>
            <a:ext cx="7118647" cy="3098706"/>
          </a:xfrm>
          <a:prstGeom prst="rect">
            <a:avLst/>
          </a:prstGeom>
          <a:noFill/>
        </p:spPr>
      </p:pic>
      <p:sp>
        <p:nvSpPr>
          <p:cNvPr id="6" name="Text Box 3"/>
          <p:cNvSpPr txBox="1">
            <a:spLocks noChangeArrowheads="1"/>
          </p:cNvSpPr>
          <p:nvPr/>
        </p:nvSpPr>
        <p:spPr bwMode="auto">
          <a:xfrm>
            <a:off x="572568" y="5995587"/>
            <a:ext cx="7859994"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accent2"/>
                </a:solidFill>
              </a:rPr>
              <a:t>If the angle of incidence is larger than this, no transmission occurs. This is called total internal reflection.</a:t>
            </a:r>
          </a:p>
        </p:txBody>
      </p:sp>
      <p:pic>
        <p:nvPicPr>
          <p:cNvPr id="7" name="Picture 9" descr="o"/>
          <p:cNvPicPr>
            <a:picLocks noChangeAspect="1" noChangeArrowheads="1"/>
          </p:cNvPicPr>
          <p:nvPr/>
        </p:nvPicPr>
        <p:blipFill>
          <a:blip r:embed="rId4" cstate="print"/>
          <a:srcRect r="66943"/>
          <a:stretch>
            <a:fillRect/>
          </a:stretch>
        </p:blipFill>
        <p:spPr bwMode="auto">
          <a:xfrm>
            <a:off x="290645" y="2811566"/>
            <a:ext cx="2437734" cy="54928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448654" y="119641"/>
            <a:ext cx="8229600" cy="1145137"/>
          </a:xfrm>
        </p:spPr>
        <p:txBody>
          <a:bodyPr/>
          <a:lstStyle/>
          <a:p>
            <a:r>
              <a:rPr lang="en-US" sz="3600" b="1" dirty="0" smtClean="0"/>
              <a:t>Total </a:t>
            </a:r>
            <a:r>
              <a:rPr lang="en-US" sz="3600" b="1" dirty="0"/>
              <a:t>Internal Reflection; </a:t>
            </a:r>
            <a:r>
              <a:rPr lang="en-US" sz="3600" b="1" dirty="0" smtClean="0"/>
              <a:t/>
            </a:r>
            <a:br>
              <a:rPr lang="en-US" sz="3600" b="1" dirty="0" smtClean="0"/>
            </a:br>
            <a:r>
              <a:rPr lang="en-US" sz="3600" b="1" dirty="0" smtClean="0"/>
              <a:t>Fiber </a:t>
            </a:r>
            <a:r>
              <a:rPr lang="en-US" sz="3600" b="1" dirty="0"/>
              <a:t>Optics</a:t>
            </a:r>
          </a:p>
        </p:txBody>
      </p:sp>
      <p:sp>
        <p:nvSpPr>
          <p:cNvPr id="166917" name="Text Box 5"/>
          <p:cNvSpPr txBox="1">
            <a:spLocks noChangeArrowheads="1"/>
          </p:cNvSpPr>
          <p:nvPr/>
        </p:nvSpPr>
        <p:spPr bwMode="auto">
          <a:xfrm>
            <a:off x="1028700" y="1371600"/>
            <a:ext cx="7086600" cy="180022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Optical fibers also depend on total internal reflection; they are therefore able to transmit light signals with very small losses.</a:t>
            </a:r>
          </a:p>
        </p:txBody>
      </p:sp>
      <p:pic>
        <p:nvPicPr>
          <p:cNvPr id="166919" name="Picture 7" descr="Figure_32_34"/>
          <p:cNvPicPr>
            <a:picLocks noChangeAspect="1" noChangeArrowheads="1"/>
          </p:cNvPicPr>
          <p:nvPr/>
        </p:nvPicPr>
        <p:blipFill>
          <a:blip r:embed="rId3" cstate="print"/>
          <a:srcRect b="9772"/>
          <a:stretch>
            <a:fillRect/>
          </a:stretch>
        </p:blipFill>
        <p:spPr bwMode="auto">
          <a:xfrm>
            <a:off x="131763" y="3776663"/>
            <a:ext cx="8877300" cy="16271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Figure_32_02"/>
          <p:cNvPicPr>
            <a:picLocks noChangeAspect="1" noChangeArrowheads="1"/>
          </p:cNvPicPr>
          <p:nvPr/>
        </p:nvPicPr>
        <p:blipFill>
          <a:blip r:embed="rId3" cstate="print"/>
          <a:srcRect b="15146"/>
          <a:stretch>
            <a:fillRect/>
          </a:stretch>
        </p:blipFill>
        <p:spPr bwMode="auto">
          <a:xfrm>
            <a:off x="296863" y="3429000"/>
            <a:ext cx="8548687" cy="2819400"/>
          </a:xfrm>
          <a:prstGeom prst="rect">
            <a:avLst/>
          </a:prstGeom>
          <a:noFill/>
        </p:spPr>
      </p:pic>
      <p:sp>
        <p:nvSpPr>
          <p:cNvPr id="36867" name="Text Box 3"/>
          <p:cNvSpPr txBox="1">
            <a:spLocks noChangeArrowheads="1"/>
          </p:cNvSpPr>
          <p:nvPr/>
        </p:nvSpPr>
        <p:spPr bwMode="auto">
          <a:xfrm>
            <a:off x="609600" y="1676400"/>
            <a:ext cx="7620000" cy="1373188"/>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Law of reflection: the angle of reflection (that the ray makes with the normal to a surface) equals the angle of incidence.</a:t>
            </a:r>
          </a:p>
        </p:txBody>
      </p:sp>
      <p:sp>
        <p:nvSpPr>
          <p:cNvPr id="36869" name="Rectangle 5"/>
          <p:cNvSpPr>
            <a:spLocks noGrp="1" noChangeArrowheads="1"/>
          </p:cNvSpPr>
          <p:nvPr>
            <p:ph type="title"/>
          </p:nvPr>
        </p:nvSpPr>
        <p:spPr>
          <a:xfrm>
            <a:off x="457200" y="205099"/>
            <a:ext cx="8229600" cy="1153682"/>
          </a:xfrm>
        </p:spPr>
        <p:txBody>
          <a:bodyPr/>
          <a:lstStyle/>
          <a:p>
            <a:r>
              <a:rPr lang="en-US" dirty="0" smtClean="0"/>
              <a:t>Reflection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457200" y="1752600"/>
            <a:ext cx="8229600" cy="1373188"/>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What you see when you look into a plane (flat) mirror is an image, which appears to be behind the mirror.</a:t>
            </a:r>
          </a:p>
        </p:txBody>
      </p:sp>
      <p:sp>
        <p:nvSpPr>
          <p:cNvPr id="33797" name="Rectangle 5"/>
          <p:cNvSpPr>
            <a:spLocks noGrp="1" noChangeArrowheads="1"/>
          </p:cNvSpPr>
          <p:nvPr>
            <p:ph type="title"/>
          </p:nvPr>
        </p:nvSpPr>
        <p:spPr>
          <a:xfrm>
            <a:off x="457200" y="188006"/>
            <a:ext cx="8229600" cy="1183593"/>
          </a:xfrm>
        </p:spPr>
        <p:txBody>
          <a:bodyPr/>
          <a:lstStyle/>
          <a:p>
            <a:r>
              <a:rPr lang="en-US" sz="3600" b="1" dirty="0" smtClean="0"/>
              <a:t>Image </a:t>
            </a:r>
            <a:r>
              <a:rPr lang="en-US" sz="3600" b="1" dirty="0"/>
              <a:t>Formation by a Plane Mirror</a:t>
            </a:r>
          </a:p>
        </p:txBody>
      </p:sp>
      <p:pic>
        <p:nvPicPr>
          <p:cNvPr id="33799" name="Picture 7" descr="Figure_32_07"/>
          <p:cNvPicPr>
            <a:picLocks noChangeAspect="1" noChangeArrowheads="1"/>
          </p:cNvPicPr>
          <p:nvPr/>
        </p:nvPicPr>
        <p:blipFill>
          <a:blip r:embed="rId3" cstate="print"/>
          <a:srcRect b="4897"/>
          <a:stretch>
            <a:fillRect/>
          </a:stretch>
        </p:blipFill>
        <p:spPr bwMode="auto">
          <a:xfrm>
            <a:off x="1676400" y="3086100"/>
            <a:ext cx="5791200" cy="35147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457200" y="2209800"/>
            <a:ext cx="8077200" cy="1800225"/>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This is called a </a:t>
            </a:r>
            <a:r>
              <a:rPr lang="en-US" u="sng" dirty="0">
                <a:solidFill>
                  <a:schemeClr val="accent2"/>
                </a:solidFill>
              </a:rPr>
              <a:t>virtual image, as the light does not go through it</a:t>
            </a:r>
            <a:r>
              <a:rPr lang="en-US" dirty="0">
                <a:solidFill>
                  <a:schemeClr val="accent2"/>
                </a:solidFill>
              </a:rPr>
              <a:t>. The distance of the image from the mirror is equal to the distance of the object from the mirror.</a:t>
            </a:r>
          </a:p>
        </p:txBody>
      </p:sp>
      <p:sp>
        <p:nvSpPr>
          <p:cNvPr id="32772" name="Rectangle 4"/>
          <p:cNvSpPr>
            <a:spLocks noGrp="1" noChangeArrowheads="1"/>
          </p:cNvSpPr>
          <p:nvPr>
            <p:ph type="title"/>
          </p:nvPr>
        </p:nvSpPr>
        <p:spPr>
          <a:xfrm>
            <a:off x="440108" y="282012"/>
            <a:ext cx="8229600" cy="1447800"/>
          </a:xfrm>
        </p:spPr>
        <p:txBody>
          <a:bodyPr/>
          <a:lstStyle/>
          <a:p>
            <a:r>
              <a:rPr lang="en-US" sz="3600" b="1" dirty="0" smtClean="0"/>
              <a:t>Image </a:t>
            </a:r>
            <a:r>
              <a:rPr lang="en-US" sz="3600" b="1" dirty="0"/>
              <a:t>Formation by a Plane Mirror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descr="Figure_32_08"/>
          <p:cNvPicPr>
            <a:picLocks noChangeAspect="1" noChangeArrowheads="1"/>
          </p:cNvPicPr>
          <p:nvPr/>
        </p:nvPicPr>
        <p:blipFill>
          <a:blip r:embed="rId4" cstate="print"/>
          <a:srcRect b="3342"/>
          <a:stretch>
            <a:fillRect/>
          </a:stretch>
        </p:blipFill>
        <p:spPr bwMode="auto">
          <a:xfrm>
            <a:off x="4195763" y="1852613"/>
            <a:ext cx="4721225" cy="3627437"/>
          </a:xfrm>
          <a:prstGeom prst="rect">
            <a:avLst/>
          </a:prstGeom>
          <a:noFill/>
        </p:spPr>
      </p:pic>
      <p:sp>
        <p:nvSpPr>
          <p:cNvPr id="119812" name="Rectangle 4"/>
          <p:cNvSpPr>
            <a:spLocks noGrp="1" noChangeArrowheads="1"/>
          </p:cNvSpPr>
          <p:nvPr>
            <p:ph type="title"/>
          </p:nvPr>
        </p:nvSpPr>
        <p:spPr>
          <a:xfrm>
            <a:off x="457200" y="153824"/>
            <a:ext cx="8229600" cy="1204957"/>
          </a:xfrm>
        </p:spPr>
        <p:txBody>
          <a:bodyPr/>
          <a:lstStyle/>
          <a:p>
            <a:r>
              <a:rPr lang="en-US" sz="3600" b="1" dirty="0" smtClean="0"/>
              <a:t>Reflection</a:t>
            </a:r>
            <a:r>
              <a:rPr lang="en-US" sz="3600" b="1" dirty="0"/>
              <a:t>; Image Formation by a Plane Mirror</a:t>
            </a:r>
          </a:p>
        </p:txBody>
      </p:sp>
      <p:sp>
        <p:nvSpPr>
          <p:cNvPr id="119813" name="Text Box 5"/>
          <p:cNvSpPr txBox="1">
            <a:spLocks noChangeArrowheads="1"/>
          </p:cNvSpPr>
          <p:nvPr/>
        </p:nvSpPr>
        <p:spPr bwMode="auto">
          <a:xfrm>
            <a:off x="228600" y="1371600"/>
            <a:ext cx="3962400" cy="5447645"/>
          </a:xfrm>
          <a:prstGeom prst="rect">
            <a:avLst/>
          </a:prstGeom>
          <a:noFill/>
          <a:ln w="9525">
            <a:noFill/>
            <a:miter lim="800000"/>
            <a:headEnd/>
            <a:tailEnd/>
          </a:ln>
          <a:effectLst/>
        </p:spPr>
        <p:txBody>
          <a:bodyPr>
            <a:spAutoFit/>
          </a:bodyPr>
          <a:lstStyle/>
          <a:p>
            <a:pPr>
              <a:spcBef>
                <a:spcPct val="50000"/>
              </a:spcBef>
            </a:pPr>
            <a:r>
              <a:rPr lang="en-US" sz="2400" dirty="0" smtClean="0">
                <a:solidFill>
                  <a:schemeClr val="accent2"/>
                </a:solidFill>
              </a:rPr>
              <a:t>Example: </a:t>
            </a:r>
            <a:r>
              <a:rPr lang="en-US" sz="2400" dirty="0">
                <a:solidFill>
                  <a:schemeClr val="accent2"/>
                </a:solidFill>
              </a:rPr>
              <a:t>How       tall must a full-length mirror be?</a:t>
            </a:r>
          </a:p>
          <a:p>
            <a:pPr>
              <a:spcBef>
                <a:spcPct val="50000"/>
              </a:spcBef>
            </a:pPr>
            <a:r>
              <a:rPr lang="en-US" sz="2400" dirty="0">
                <a:solidFill>
                  <a:schemeClr val="accent2"/>
                </a:solidFill>
              </a:rPr>
              <a:t>A woman 1.60 m tall stands in front of a vertical plane mirror. What is the minimum height of the mirror, and how close must its lower edge be to the floor, if she is to be able to see her whole body? Assume her eyes are 10 cm below the top of her head.</a:t>
            </a:r>
          </a:p>
        </p:txBody>
      </p:sp>
      <p:cxnSp>
        <p:nvCxnSpPr>
          <p:cNvPr id="6" name="Straight Connector 5"/>
          <p:cNvCxnSpPr/>
          <p:nvPr/>
        </p:nvCxnSpPr>
        <p:spPr bwMode="auto">
          <a:xfrm rot="5400000">
            <a:off x="3820258" y="3697165"/>
            <a:ext cx="310368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14" name="Group 13"/>
          <p:cNvGrpSpPr/>
          <p:nvPr/>
        </p:nvGrpSpPr>
        <p:grpSpPr>
          <a:xfrm>
            <a:off x="4989320" y="2083750"/>
            <a:ext cx="1924228" cy="1934637"/>
            <a:chOff x="4989320" y="2083750"/>
            <a:chExt cx="1924228" cy="1934637"/>
          </a:xfrm>
        </p:grpSpPr>
        <p:cxnSp>
          <p:nvCxnSpPr>
            <p:cNvPr id="8" name="Straight Connector 7"/>
            <p:cNvCxnSpPr/>
            <p:nvPr/>
          </p:nvCxnSpPr>
          <p:spPr bwMode="auto">
            <a:xfrm>
              <a:off x="5435126" y="3811424"/>
              <a:ext cx="1478422" cy="8546"/>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cxnSp>
          <p:nvCxnSpPr>
            <p:cNvPr id="9" name="Straight Connector 8"/>
            <p:cNvCxnSpPr/>
            <p:nvPr/>
          </p:nvCxnSpPr>
          <p:spPr bwMode="auto">
            <a:xfrm>
              <a:off x="5416610" y="2271757"/>
              <a:ext cx="1454209" cy="1424"/>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sp>
          <p:nvSpPr>
            <p:cNvPr id="10" name="TextBox 9"/>
            <p:cNvSpPr txBox="1"/>
            <p:nvPr/>
          </p:nvSpPr>
          <p:spPr>
            <a:xfrm>
              <a:off x="4999289" y="3649055"/>
              <a:ext cx="402674" cy="369332"/>
            </a:xfrm>
            <a:prstGeom prst="rect">
              <a:avLst/>
            </a:prstGeom>
            <a:noFill/>
          </p:spPr>
          <p:txBody>
            <a:bodyPr wrap="none" rtlCol="0">
              <a:spAutoFit/>
            </a:bodyPr>
            <a:lstStyle/>
            <a:p>
              <a:r>
                <a:rPr lang="en-CA" sz="1800" dirty="0" smtClean="0">
                  <a:solidFill>
                    <a:srgbClr val="00B050"/>
                  </a:solidFill>
                  <a:latin typeface="Times New Roman" pitchFamily="18" charset="0"/>
                  <a:cs typeface="Times New Roman" pitchFamily="18" charset="0"/>
                </a:rPr>
                <a:t>M</a:t>
              </a:r>
              <a:endParaRPr lang="en-US" sz="1800" dirty="0">
                <a:solidFill>
                  <a:srgbClr val="00B050"/>
                </a:solidFill>
                <a:latin typeface="Times New Roman" pitchFamily="18" charset="0"/>
                <a:cs typeface="Times New Roman" pitchFamily="18" charset="0"/>
              </a:endParaRPr>
            </a:p>
          </p:txBody>
        </p:sp>
        <p:sp>
          <p:nvSpPr>
            <p:cNvPr id="11" name="TextBox 10"/>
            <p:cNvSpPr txBox="1"/>
            <p:nvPr/>
          </p:nvSpPr>
          <p:spPr>
            <a:xfrm>
              <a:off x="4989320" y="2083750"/>
              <a:ext cx="351378" cy="369332"/>
            </a:xfrm>
            <a:prstGeom prst="rect">
              <a:avLst/>
            </a:prstGeom>
            <a:noFill/>
          </p:spPr>
          <p:txBody>
            <a:bodyPr wrap="none" rtlCol="0">
              <a:spAutoFit/>
            </a:bodyPr>
            <a:lstStyle/>
            <a:p>
              <a:r>
                <a:rPr lang="en-CA" sz="1800" dirty="0" smtClean="0">
                  <a:solidFill>
                    <a:srgbClr val="00B050"/>
                  </a:solidFill>
                  <a:latin typeface="Times New Roman" pitchFamily="18" charset="0"/>
                  <a:cs typeface="Times New Roman" pitchFamily="18" charset="0"/>
                </a:rPr>
                <a:t>N</a:t>
              </a:r>
              <a:endParaRPr lang="en-US" sz="1800" dirty="0">
                <a:solidFill>
                  <a:srgbClr val="00B050"/>
                </a:solidFill>
                <a:latin typeface="Times New Roman" pitchFamily="18" charset="0"/>
                <a:cs typeface="Times New Roman" pitchFamily="18" charset="0"/>
              </a:endParaRPr>
            </a:p>
          </p:txBody>
        </p:sp>
      </p:grpSp>
      <p:graphicFrame>
        <p:nvGraphicFramePr>
          <p:cNvPr id="12" name="Object 11"/>
          <p:cNvGraphicFramePr>
            <a:graphicFrameLocks noChangeAspect="1"/>
          </p:cNvGraphicFramePr>
          <p:nvPr/>
        </p:nvGraphicFramePr>
        <p:xfrm>
          <a:off x="5875410" y="5619571"/>
          <a:ext cx="2399457" cy="1037603"/>
        </p:xfrm>
        <a:graphic>
          <a:graphicData uri="http://schemas.openxmlformats.org/presentationml/2006/ole">
            <p:oleObj spid="_x0000_s1026" name="Equation" r:id="rId5" imgW="1409400" imgH="609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Figure_32_10"/>
          <p:cNvPicPr>
            <a:picLocks noChangeAspect="1" noChangeArrowheads="1"/>
          </p:cNvPicPr>
          <p:nvPr/>
        </p:nvPicPr>
        <p:blipFill>
          <a:blip r:embed="rId3" cstate="print"/>
          <a:srcRect b="3688"/>
          <a:stretch>
            <a:fillRect/>
          </a:stretch>
        </p:blipFill>
        <p:spPr bwMode="auto">
          <a:xfrm>
            <a:off x="606425" y="3048000"/>
            <a:ext cx="7927975" cy="3565525"/>
          </a:xfrm>
          <a:prstGeom prst="rect">
            <a:avLst/>
          </a:prstGeom>
          <a:noFill/>
        </p:spPr>
      </p:pic>
      <p:sp>
        <p:nvSpPr>
          <p:cNvPr id="31746" name="Text Box 2"/>
          <p:cNvSpPr txBox="1">
            <a:spLocks noChangeArrowheads="1"/>
          </p:cNvSpPr>
          <p:nvPr/>
        </p:nvSpPr>
        <p:spPr bwMode="auto">
          <a:xfrm>
            <a:off x="304800" y="381000"/>
            <a:ext cx="8534400" cy="579438"/>
          </a:xfrm>
          <a:prstGeom prst="rect">
            <a:avLst/>
          </a:prstGeom>
          <a:noFill/>
          <a:ln w="9525">
            <a:noFill/>
            <a:miter lim="800000"/>
            <a:headEnd/>
            <a:tailEnd/>
          </a:ln>
          <a:effectLst/>
        </p:spPr>
        <p:txBody>
          <a:bodyPr>
            <a:spAutoFit/>
          </a:bodyPr>
          <a:lstStyle/>
          <a:p>
            <a:pPr algn="ctr">
              <a:spcBef>
                <a:spcPct val="50000"/>
              </a:spcBef>
            </a:pPr>
            <a:endParaRPr lang="en-US" sz="3200">
              <a:solidFill>
                <a:schemeClr val="accent2"/>
              </a:solidFill>
            </a:endParaRPr>
          </a:p>
        </p:txBody>
      </p:sp>
      <p:sp>
        <p:nvSpPr>
          <p:cNvPr id="31747" name="Text Box 3"/>
          <p:cNvSpPr txBox="1">
            <a:spLocks noChangeArrowheads="1"/>
          </p:cNvSpPr>
          <p:nvPr/>
        </p:nvSpPr>
        <p:spPr bwMode="auto">
          <a:xfrm>
            <a:off x="533400" y="1524000"/>
            <a:ext cx="7848600" cy="1373188"/>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Spherical mirrors are shaped like sections of a sphere, and may be reflective on either the inside (concave) or outside (convex).</a:t>
            </a:r>
          </a:p>
        </p:txBody>
      </p:sp>
      <p:sp>
        <p:nvSpPr>
          <p:cNvPr id="31749" name="Rectangle 5"/>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sp>
        <p:nvSpPr>
          <p:cNvPr id="31752" name="Rectangle 8"/>
          <p:cNvSpPr>
            <a:spLocks noChangeArrowheads="1"/>
          </p:cNvSpPr>
          <p:nvPr/>
        </p:nvSpPr>
        <p:spPr bwMode="auto">
          <a:xfrm>
            <a:off x="2241550" y="6200775"/>
            <a:ext cx="463550" cy="412750"/>
          </a:xfrm>
          <a:prstGeom prst="rect">
            <a:avLst/>
          </a:prstGeom>
          <a:solidFill>
            <a:schemeClr val="bg1"/>
          </a:solidFill>
          <a:ln w="9525">
            <a:noFill/>
            <a:miter lim="800000"/>
            <a:headEnd/>
            <a:tailEnd/>
          </a:ln>
          <a:effectLst/>
        </p:spPr>
        <p:txBody>
          <a:bodyPr wrap="none" anchor="ctr"/>
          <a:lstStyle/>
          <a:p>
            <a:endParaRPr lang="en-US"/>
          </a:p>
        </p:txBody>
      </p:sp>
      <p:sp>
        <p:nvSpPr>
          <p:cNvPr id="31753" name="Rectangle 9"/>
          <p:cNvSpPr>
            <a:spLocks noChangeArrowheads="1"/>
          </p:cNvSpPr>
          <p:nvPr/>
        </p:nvSpPr>
        <p:spPr bwMode="auto">
          <a:xfrm>
            <a:off x="6564313" y="6188075"/>
            <a:ext cx="487362" cy="42545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Figure_32_13"/>
          <p:cNvPicPr>
            <a:picLocks noChangeAspect="1" noChangeArrowheads="1"/>
          </p:cNvPicPr>
          <p:nvPr/>
        </p:nvPicPr>
        <p:blipFill>
          <a:blip r:embed="rId3" cstate="print"/>
          <a:srcRect b="2687"/>
          <a:stretch>
            <a:fillRect/>
          </a:stretch>
        </p:blipFill>
        <p:spPr bwMode="auto">
          <a:xfrm>
            <a:off x="4330700" y="1574800"/>
            <a:ext cx="4724400" cy="3621088"/>
          </a:xfrm>
          <a:prstGeom prst="rect">
            <a:avLst/>
          </a:prstGeom>
          <a:noFill/>
        </p:spPr>
      </p:pic>
      <p:sp>
        <p:nvSpPr>
          <p:cNvPr id="29699" name="Text Box 3"/>
          <p:cNvSpPr txBox="1">
            <a:spLocks noChangeArrowheads="1"/>
          </p:cNvSpPr>
          <p:nvPr/>
        </p:nvSpPr>
        <p:spPr bwMode="auto">
          <a:xfrm>
            <a:off x="371475" y="1762125"/>
            <a:ext cx="3581400" cy="3267075"/>
          </a:xfrm>
          <a:prstGeom prst="rect">
            <a:avLst/>
          </a:prstGeom>
          <a:noFill/>
          <a:ln w="9525">
            <a:noFill/>
            <a:miter lim="800000"/>
            <a:headEnd/>
            <a:tailEnd/>
          </a:ln>
          <a:effectLst/>
        </p:spPr>
        <p:txBody>
          <a:bodyPr>
            <a:spAutoFit/>
          </a:bodyPr>
          <a:lstStyle/>
          <a:p>
            <a:pPr>
              <a:spcBef>
                <a:spcPct val="50000"/>
              </a:spcBef>
            </a:pPr>
            <a:r>
              <a:rPr lang="en-US" sz="2600" dirty="0">
                <a:solidFill>
                  <a:schemeClr val="accent2"/>
                </a:solidFill>
              </a:rPr>
              <a:t>Parallel rays striking a spherical mirror do not all converge at exactly the same </a:t>
            </a:r>
            <a:r>
              <a:rPr lang="en-US" sz="2600" dirty="0" smtClean="0">
                <a:solidFill>
                  <a:schemeClr val="accent2"/>
                </a:solidFill>
              </a:rPr>
              <a:t>place if the curvature of the mirror is large; </a:t>
            </a:r>
            <a:r>
              <a:rPr lang="en-US" sz="2600" dirty="0">
                <a:solidFill>
                  <a:schemeClr val="accent2"/>
                </a:solidFill>
              </a:rPr>
              <a:t>this is called spherical aberration.</a:t>
            </a:r>
          </a:p>
        </p:txBody>
      </p:sp>
      <p:sp>
        <p:nvSpPr>
          <p:cNvPr id="29701" name="Rectangle 5"/>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Figure_32_14"/>
          <p:cNvPicPr>
            <a:picLocks noChangeAspect="1" noChangeArrowheads="1"/>
          </p:cNvPicPr>
          <p:nvPr/>
        </p:nvPicPr>
        <p:blipFill>
          <a:blip r:embed="rId3" cstate="print"/>
          <a:srcRect b="4048"/>
          <a:stretch>
            <a:fillRect/>
          </a:stretch>
        </p:blipFill>
        <p:spPr bwMode="auto">
          <a:xfrm>
            <a:off x="758825" y="2922588"/>
            <a:ext cx="7623175" cy="3725862"/>
          </a:xfrm>
          <a:prstGeom prst="rect">
            <a:avLst/>
          </a:prstGeom>
          <a:noFill/>
        </p:spPr>
      </p:pic>
      <p:sp>
        <p:nvSpPr>
          <p:cNvPr id="28675" name="Text Box 3"/>
          <p:cNvSpPr txBox="1">
            <a:spLocks noChangeArrowheads="1"/>
          </p:cNvSpPr>
          <p:nvPr/>
        </p:nvSpPr>
        <p:spPr bwMode="auto">
          <a:xfrm>
            <a:off x="952500" y="1600200"/>
            <a:ext cx="7239000" cy="1373188"/>
          </a:xfrm>
          <a:prstGeom prst="rect">
            <a:avLst/>
          </a:prstGeom>
          <a:noFill/>
          <a:ln w="9525">
            <a:noFill/>
            <a:miter lim="800000"/>
            <a:headEnd/>
            <a:tailEnd/>
          </a:ln>
          <a:effectLst/>
        </p:spPr>
        <p:txBody>
          <a:bodyPr>
            <a:spAutoFit/>
          </a:bodyPr>
          <a:lstStyle/>
          <a:p>
            <a:pPr>
              <a:spcBef>
                <a:spcPct val="50000"/>
              </a:spcBef>
            </a:pPr>
            <a:r>
              <a:rPr lang="en-US" dirty="0">
                <a:solidFill>
                  <a:schemeClr val="accent2"/>
                </a:solidFill>
              </a:rPr>
              <a:t>If the curvature is </a:t>
            </a:r>
            <a:r>
              <a:rPr lang="en-US" dirty="0" smtClean="0">
                <a:solidFill>
                  <a:schemeClr val="accent2"/>
                </a:solidFill>
              </a:rPr>
              <a:t>small (small </a:t>
            </a:r>
            <a:r>
              <a:rPr lang="el-GR" i="1" dirty="0" smtClean="0">
                <a:solidFill>
                  <a:schemeClr val="accent2"/>
                </a:solidFill>
              </a:rPr>
              <a:t>θ</a:t>
            </a:r>
            <a:r>
              <a:rPr lang="en-US" dirty="0" smtClean="0">
                <a:solidFill>
                  <a:schemeClr val="accent2"/>
                </a:solidFill>
              </a:rPr>
              <a:t>), </a:t>
            </a:r>
            <a:r>
              <a:rPr lang="en-US" dirty="0">
                <a:solidFill>
                  <a:schemeClr val="accent2"/>
                </a:solidFill>
              </a:rPr>
              <a:t>the focus is much more precise; the focal point is where the rays converge.</a:t>
            </a:r>
          </a:p>
        </p:txBody>
      </p:sp>
      <p:sp>
        <p:nvSpPr>
          <p:cNvPr id="28677" name="Rectangle 5"/>
          <p:cNvSpPr>
            <a:spLocks noGrp="1" noChangeArrowheads="1"/>
          </p:cNvSpPr>
          <p:nvPr>
            <p:ph type="title"/>
          </p:nvPr>
        </p:nvSpPr>
        <p:spPr>
          <a:xfrm>
            <a:off x="457200" y="0"/>
            <a:ext cx="8229600" cy="1371600"/>
          </a:xfrm>
        </p:spPr>
        <p:txBody>
          <a:bodyPr/>
          <a:lstStyle/>
          <a:p>
            <a:r>
              <a:rPr lang="en-US" dirty="0" smtClean="0"/>
              <a:t>Formation </a:t>
            </a:r>
            <a:r>
              <a:rPr lang="en-US" dirty="0"/>
              <a:t>of Images by Spherical Mirrors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5337</TotalTime>
  <Words>2114</Words>
  <Application>Microsoft Office PowerPoint</Application>
  <PresentationFormat>On-screen Show (4:3)</PresentationFormat>
  <Paragraphs>130</Paragraphs>
  <Slides>29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Equation</vt:lpstr>
      <vt:lpstr>Phys102 Lecture 21/22  Light: Reflection and Refraction</vt:lpstr>
      <vt:lpstr>The Ray Model of Light</vt:lpstr>
      <vt:lpstr>Reflection</vt:lpstr>
      <vt:lpstr>Image Formation by a Plane Mirror</vt:lpstr>
      <vt:lpstr>Image Formation by a Plane Mirror</vt:lpstr>
      <vt:lpstr>Reflection; Image Formation by a Plane Mirror</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Formation of Images by Spherical Mirrors</vt:lpstr>
      <vt:lpstr>Slide 17</vt:lpstr>
      <vt:lpstr>Formation of Images by Spherical Mirrors</vt:lpstr>
      <vt:lpstr>Formation of Images by Spherical Mirrors</vt:lpstr>
      <vt:lpstr>Formation of Images by  Spherical Mirrors</vt:lpstr>
      <vt:lpstr>Formation of Images by Spherical Mirrors</vt:lpstr>
      <vt:lpstr>Index of Refraction</vt:lpstr>
      <vt:lpstr>Refraction: Snell’s Law</vt:lpstr>
      <vt:lpstr>Slide 24</vt:lpstr>
      <vt:lpstr>Visible Spectrum and Dispersion</vt:lpstr>
      <vt:lpstr>Visible Spectrum and Dispersion</vt:lpstr>
      <vt:lpstr>Visible Spectrum and Dispersion</vt:lpstr>
      <vt:lpstr>Total Internal Reflection</vt:lpstr>
      <vt:lpstr>Total Internal Reflection;  Fiber Optics</vt:lpstr>
    </vt:vector>
  </TitlesOfParts>
  <Company>Progressive Info.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mxchen</dc:creator>
  <cp:lastModifiedBy>mxchen</cp:lastModifiedBy>
  <cp:revision>499</cp:revision>
  <dcterms:modified xsi:type="dcterms:W3CDTF">2012-06-29T05:01:30Z</dcterms:modified>
</cp:coreProperties>
</file>