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5.jpg" ContentType="image/jpeg"/>
  <Override PartName="/ppt/media/image7.jpg" ContentType="image/jpeg"/>
  <Override PartName="/ppt/media/image8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5" r:id="rId6"/>
    <p:sldId id="267" r:id="rId7"/>
    <p:sldId id="268" r:id="rId8"/>
    <p:sldId id="269" r:id="rId9"/>
    <p:sldId id="264" r:id="rId10"/>
    <p:sldId id="271" r:id="rId11"/>
    <p:sldId id="272" r:id="rId12"/>
    <p:sldId id="273" r:id="rId13"/>
    <p:sldId id="274" r:id="rId14"/>
    <p:sldId id="262" r:id="rId15"/>
    <p:sldId id="270" r:id="rId16"/>
    <p:sldId id="261" r:id="rId17"/>
    <p:sldId id="275" r:id="rId18"/>
    <p:sldId id="259" r:id="rId19"/>
    <p:sldId id="260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E92CD-2AC4-4A2E-972F-642C09B0519B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6FA7-3BE7-403C-A82D-60FB82B77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THOUGHT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Dr. Stephen A. Ogden</a:t>
            </a:r>
          </a:p>
          <a:p>
            <a:r>
              <a:rPr lang="en-US" b="1" dirty="0" smtClean="0"/>
              <a:t>BCIT Liberal Studies</a:t>
            </a:r>
          </a:p>
          <a:p>
            <a:r>
              <a:rPr lang="en-US" sz="2600" dirty="0" smtClean="0"/>
              <a:t>Course Week Nine</a:t>
            </a:r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Dystopia: WW 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9" y="1600200"/>
            <a:ext cx="7277842" cy="4525963"/>
          </a:xfrm>
        </p:spPr>
      </p:pic>
    </p:spTree>
    <p:extLst>
      <p:ext uri="{BB962C8B-B14F-4D97-AF65-F5344CB8AC3E}">
        <p14:creationId xmlns:p14="http://schemas.microsoft.com/office/powerpoint/2010/main" val="190166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cap="small" dirty="0" smtClean="0"/>
              <a:t>Present-Day Machine Dystopia</a:t>
            </a:r>
            <a:endParaRPr lang="en-US" sz="3000" cap="smal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73" y="273050"/>
            <a:ext cx="4044903" cy="5853113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300" b="1" dirty="0" smtClean="0">
                <a:solidFill>
                  <a:srgbClr val="FF0000"/>
                </a:solidFill>
              </a:rPr>
              <a:t>AMAZON.COM WAREHOUSE</a:t>
            </a:r>
          </a:p>
          <a:p>
            <a:endParaRPr lang="en-US" dirty="0" smtClean="0"/>
          </a:p>
          <a:p>
            <a:r>
              <a:rPr lang="en-US" sz="3500" dirty="0" smtClean="0"/>
              <a:t>"....</a:t>
            </a:r>
            <a:r>
              <a:rPr lang="en-US" sz="3500" dirty="0"/>
              <a:t>human robots: They trek 15 miles a day around a warehouse, their every move dictated by computers checking their work. Is this the future of the....workplace?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47692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cap="small" dirty="0" smtClean="0"/>
              <a:t>Present-Day Machine Dystopia</a:t>
            </a:r>
            <a:endParaRPr lang="en-US" sz="3000" cap="smal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FF0000"/>
                </a:solidFill>
              </a:rPr>
              <a:t>iPhone Factory: China</a:t>
            </a:r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43040"/>
            <a:ext cx="5111750" cy="3913132"/>
          </a:xfrm>
        </p:spPr>
      </p:pic>
    </p:spTree>
    <p:extLst>
      <p:ext uri="{BB962C8B-B14F-4D97-AF65-F5344CB8AC3E}">
        <p14:creationId xmlns:p14="http://schemas.microsoft.com/office/powerpoint/2010/main" val="290048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cap="small" dirty="0" err="1" smtClean="0"/>
              <a:t>Romaticism</a:t>
            </a:r>
            <a:r>
              <a:rPr lang="en-US" sz="4000" b="1" cap="small" dirty="0" smtClean="0"/>
              <a:t>: England, 1800s</a:t>
            </a:r>
            <a:br>
              <a:rPr lang="en-US" sz="4000" b="1" cap="small" dirty="0" smtClean="0"/>
            </a:br>
            <a:r>
              <a:rPr lang="en-US" sz="3000" dirty="0" smtClean="0"/>
              <a:t>Counter-Science Intellectual Movement</a:t>
            </a:r>
            <a:endParaRPr lang="en-US" sz="3000" cap="smal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….Sweet is the lore which Nature brings;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Our meddling intellect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 err="1"/>
              <a:t>Mis</a:t>
            </a:r>
            <a:r>
              <a:rPr lang="en-US" altLang="en-US" b="1" dirty="0"/>
              <a:t>-shapes the beauteous forms of things:--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We murder to dissect. </a:t>
            </a:r>
          </a:p>
          <a:p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Enough of Science and of Art;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Close up those barren leaves;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Come forth, and bring with you a heart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That watches and receives. </a:t>
            </a:r>
            <a:endParaRPr lang="en-US" altLang="en-US" dirty="0"/>
          </a:p>
          <a:p>
            <a:pPr lvl="8"/>
            <a:r>
              <a:rPr lang="en-US" dirty="0" smtClean="0"/>
              <a:t>William Wordsworth: “The Tables Turned”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4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William Blake: b. 1757</a:t>
            </a:r>
            <a:br>
              <a:rPr lang="en-US" dirty="0" smtClean="0"/>
            </a:br>
            <a:r>
              <a:rPr lang="en-US" sz="3300" b="1" dirty="0" smtClean="0"/>
              <a:t>“These dark, Satanic Mills”</a:t>
            </a:r>
            <a:endParaRPr lang="en-US" sz="33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7638"/>
            <a:ext cx="7010400" cy="539472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William Blake: b. 1757</a:t>
            </a:r>
            <a:br>
              <a:rPr lang="en-US" dirty="0" smtClean="0"/>
            </a:br>
            <a:r>
              <a:rPr lang="en-US" sz="3300" b="1" dirty="0" smtClean="0"/>
              <a:t>“There is No Natural Religion”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1" u="sng" cap="small" dirty="0" smtClean="0">
                <a:solidFill>
                  <a:srgbClr val="FF0000"/>
                </a:solidFill>
              </a:rPr>
              <a:t>The </a:t>
            </a:r>
            <a:r>
              <a:rPr lang="en-US" sz="1800" b="1" u="sng" cap="small" dirty="0">
                <a:solidFill>
                  <a:srgbClr val="FF0000"/>
                </a:solidFill>
              </a:rPr>
              <a:t>Argument</a:t>
            </a:r>
            <a:r>
              <a:rPr lang="en-US" sz="1800" dirty="0"/>
              <a:t>. Man has no notion of moral fitness but from Education. Naturally he is only a natural organ subject to </a:t>
            </a:r>
            <a:r>
              <a:rPr lang="en-US" sz="1800" dirty="0" smtClean="0"/>
              <a:t>Sense.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I</a:t>
            </a:r>
            <a:r>
              <a:rPr lang="en-US" sz="1800" dirty="0" smtClean="0"/>
              <a:t>. </a:t>
            </a:r>
            <a:r>
              <a:rPr lang="en-US" sz="1800" dirty="0"/>
              <a:t>Man cannot naturally perceive but through his natural or bodily organs.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II</a:t>
            </a:r>
            <a:r>
              <a:rPr lang="en-US" sz="1800" dirty="0"/>
              <a:t>. Man by his reasoning power can only compare &amp; judge of what he has already </a:t>
            </a:r>
            <a:r>
              <a:rPr lang="en-US" sz="1800" dirty="0" err="1"/>
              <a:t>perceiv'd</a:t>
            </a:r>
            <a:r>
              <a:rPr lang="en-US" sz="1800" dirty="0"/>
              <a:t>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III</a:t>
            </a:r>
            <a:r>
              <a:rPr lang="en-US" sz="1800" dirty="0"/>
              <a:t>. From a perception of only 3 senses or 3 elements none could deduce a fourth or fifth.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IV</a:t>
            </a:r>
            <a:r>
              <a:rPr lang="en-US" sz="1800" dirty="0"/>
              <a:t>. None could have other than natural or organic thoughts if he had none but organic perceptions.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V</a:t>
            </a:r>
            <a:r>
              <a:rPr lang="en-US" sz="1800" dirty="0"/>
              <a:t>. Man's desires are limited by his perceptions; none can desire what he has not </a:t>
            </a:r>
            <a:r>
              <a:rPr lang="en-US" sz="1800" dirty="0" err="1"/>
              <a:t>perceiv'd</a:t>
            </a:r>
            <a:r>
              <a:rPr lang="en-US" sz="1800" dirty="0"/>
              <a:t>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VI</a:t>
            </a:r>
            <a:r>
              <a:rPr lang="en-US" sz="1800" dirty="0"/>
              <a:t>. The desires &amp; perceptions of man, untaught by anything but organs of sense, must be limited to objects of sense</a:t>
            </a:r>
            <a:r>
              <a:rPr lang="en-US" sz="1800" dirty="0" smtClean="0"/>
              <a:t>.</a:t>
            </a:r>
          </a:p>
          <a:p>
            <a:endParaRPr lang="en-US" sz="1800" b="1" cap="small" dirty="0" smtClean="0"/>
          </a:p>
          <a:p>
            <a:r>
              <a:rPr lang="en-US" sz="1800" b="1" u="sng" cap="small" dirty="0" smtClean="0">
                <a:solidFill>
                  <a:srgbClr val="FF0000"/>
                </a:solidFill>
              </a:rPr>
              <a:t>Conclusion</a:t>
            </a:r>
            <a:r>
              <a:rPr lang="en-US" sz="1800" b="1" dirty="0"/>
              <a:t>. 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If </a:t>
            </a:r>
            <a:r>
              <a:rPr lang="en-US" sz="1800" dirty="0"/>
              <a:t>it were not for the Poetic or Prophetic Character the Philosophic &amp; Experimental would soon be at the ratio of all things, and stand still, unable to do other than repeat the same dull round over again.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148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cap="small" dirty="0" smtClean="0"/>
              <a:t>Mary Shelley, </a:t>
            </a:r>
            <a:r>
              <a:rPr lang="en-US" sz="3500" b="1" i="1" cap="small" dirty="0" smtClean="0"/>
              <a:t>Frankenstein</a:t>
            </a:r>
            <a:r>
              <a:rPr lang="en-US" sz="3000" dirty="0"/>
              <a:t> </a:t>
            </a:r>
            <a:r>
              <a:rPr lang="en-US" sz="3000" dirty="0" smtClean="0"/>
              <a:t>(1818):</a:t>
            </a:r>
            <a:br>
              <a:rPr lang="en-US" sz="3000" dirty="0" smtClean="0"/>
            </a:br>
            <a:r>
              <a:rPr lang="en-US" sz="3000" i="1" dirty="0" smtClean="0"/>
              <a:t>locus </a:t>
            </a:r>
            <a:r>
              <a:rPr lang="en-US" sz="3000" i="1" dirty="0" err="1" smtClean="0"/>
              <a:t>classicus</a:t>
            </a:r>
            <a:r>
              <a:rPr lang="en-US" sz="3000" dirty="0" smtClean="0"/>
              <a:t> for technological dystopia</a:t>
            </a:r>
            <a:endParaRPr lang="en-US" sz="3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70" y="1600200"/>
            <a:ext cx="3173259" cy="4525963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Frankenstein</a:t>
            </a:r>
            <a:r>
              <a:rPr lang="en-US" dirty="0" smtClean="0"/>
              <a:t> is </a:t>
            </a:r>
            <a:r>
              <a:rPr lang="en-US" b="1" u="sng" dirty="0" smtClean="0"/>
              <a:t>art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‘monster’ in the story is representation of the:</a:t>
            </a:r>
          </a:p>
          <a:p>
            <a:r>
              <a:rPr lang="en-US" dirty="0" smtClean="0"/>
              <a:t>use of technology to create artificial life</a:t>
            </a:r>
          </a:p>
          <a:p>
            <a:r>
              <a:rPr lang="en-US" dirty="0" smtClean="0"/>
              <a:t>alienation that results:</a:t>
            </a:r>
          </a:p>
          <a:p>
            <a:pPr lvl="1"/>
            <a:r>
              <a:rPr lang="en-US" dirty="0" smtClean="0"/>
              <a:t>technologist from natural life</a:t>
            </a:r>
          </a:p>
          <a:p>
            <a:pPr lvl="1"/>
            <a:r>
              <a:rPr lang="en-US" dirty="0" smtClean="0"/>
              <a:t>artificer from the animate artifact</a:t>
            </a:r>
          </a:p>
          <a:p>
            <a:r>
              <a:rPr lang="en-US" dirty="0" smtClean="0"/>
              <a:t>human inability to control technological Created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Samuel Butler (1863)</a:t>
            </a:r>
            <a:br>
              <a:rPr lang="en-US" dirty="0"/>
            </a:br>
            <a:r>
              <a:rPr lang="en-US" dirty="0"/>
              <a:t>Dystopic Machine Evolution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famous contemporary </a:t>
            </a:r>
            <a:r>
              <a:rPr lang="en-US" dirty="0"/>
              <a:t>of Darwin </a:t>
            </a:r>
            <a:r>
              <a:rPr lang="en-US" dirty="0" smtClean="0"/>
              <a:t>immediately recognized that:</a:t>
            </a:r>
          </a:p>
          <a:p>
            <a:r>
              <a:rPr lang="en-US" sz="2800" dirty="0" smtClean="0"/>
              <a:t>Machines are the obvious next stage </a:t>
            </a:r>
            <a:r>
              <a:rPr lang="en-US" sz="2800" dirty="0"/>
              <a:t>of </a:t>
            </a:r>
            <a:r>
              <a:rPr lang="en-US" sz="2800" dirty="0" smtClean="0"/>
              <a:t>[human</a:t>
            </a:r>
            <a:r>
              <a:rPr lang="en-US" sz="2800" dirty="0"/>
              <a:t>] </a:t>
            </a:r>
            <a:r>
              <a:rPr lang="en-US" sz="2800" dirty="0" smtClean="0"/>
              <a:t>evolution, supplanting Man</a:t>
            </a:r>
          </a:p>
          <a:p>
            <a:r>
              <a:rPr lang="en-US" sz="2800" dirty="0" smtClean="0"/>
              <a:t>Evolved Machines will treat Man as man treats Beast.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Butler wrote this into a influential dystopian novel, titles </a:t>
            </a:r>
            <a:r>
              <a:rPr lang="en-US" i="1" dirty="0" err="1" smtClean="0"/>
              <a:t>Erewhon</a:t>
            </a:r>
            <a:r>
              <a:rPr lang="en-US" dirty="0" smtClean="0"/>
              <a:t> (“Nowhere”, sideways)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02" y="1600200"/>
            <a:ext cx="3588998" cy="5174139"/>
          </a:xfrm>
        </p:spPr>
      </p:pic>
    </p:spTree>
    <p:extLst>
      <p:ext uri="{BB962C8B-B14F-4D97-AF65-F5344CB8AC3E}">
        <p14:creationId xmlns:p14="http://schemas.microsoft.com/office/powerpoint/2010/main" val="843668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Samuel Butler </a:t>
            </a:r>
            <a:br>
              <a:rPr lang="en-US" dirty="0" smtClean="0"/>
            </a:br>
            <a:r>
              <a:rPr lang="en-US" dirty="0" smtClean="0"/>
              <a:t>“Darwin Among the Machines”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1900" dirty="0" smtClean="0"/>
              <a:t>“What </a:t>
            </a:r>
            <a:r>
              <a:rPr lang="en-US" sz="1900" dirty="0"/>
              <a:t>I fear is the extraordinary rapidity with which </a:t>
            </a:r>
            <a:r>
              <a:rPr lang="en-US" sz="1900" dirty="0" smtClean="0"/>
              <a:t>machines are </a:t>
            </a:r>
            <a:r>
              <a:rPr lang="en-US" sz="1900" dirty="0"/>
              <a:t>becoming something very different to what they are at present. No class of beings have in any time past made so rapid a movement forward. </a:t>
            </a:r>
            <a:r>
              <a:rPr lang="en-US" sz="1900" b="1" dirty="0"/>
              <a:t>Should not that movement be jealously watched, and checked while we can still check it</a:t>
            </a:r>
            <a:r>
              <a:rPr lang="en-US" sz="1900" dirty="0"/>
              <a:t>? And </a:t>
            </a:r>
            <a:r>
              <a:rPr lang="en-US" sz="1900" dirty="0">
                <a:solidFill>
                  <a:srgbClr val="FF0000"/>
                </a:solidFill>
              </a:rPr>
              <a:t>is it not necessary for this end to destroy the more advanced of the machines which are in use at present, though it is admitted that they are in themselves harmless</a:t>
            </a:r>
            <a:r>
              <a:rPr lang="en-US" sz="1900" dirty="0"/>
              <a:t>?</a:t>
            </a:r>
          </a:p>
          <a:p>
            <a:r>
              <a:rPr lang="en-US" sz="1900" dirty="0" smtClean="0"/>
              <a:t>“There </a:t>
            </a:r>
            <a:r>
              <a:rPr lang="en-US" sz="1900" dirty="0"/>
              <a:t>was a time when it must have seemed highly improbable that machines should learn to make their wants known by sound, even through the ears of man; may we not conceive, then, that a day will come when those ears will be no longer needed, and the hearing will be done by the delicacy of the machine’s own construction? — when its language shall have been developed from the cry of animals to a speech as intricate as our own?</a:t>
            </a:r>
          </a:p>
          <a:p>
            <a:r>
              <a:rPr lang="en-US" sz="1900" dirty="0" smtClean="0"/>
              <a:t>….a far </a:t>
            </a:r>
            <a:r>
              <a:rPr lang="en-US" sz="1900" dirty="0"/>
              <a:t>greater development </a:t>
            </a:r>
            <a:r>
              <a:rPr lang="en-US" sz="1900" dirty="0" smtClean="0"/>
              <a:t>seems </a:t>
            </a:r>
            <a:r>
              <a:rPr lang="en-US" sz="1900" dirty="0"/>
              <a:t>in store for </a:t>
            </a:r>
            <a:r>
              <a:rPr lang="en-US" sz="1900" dirty="0" smtClean="0"/>
              <a:t>machines</a:t>
            </a:r>
            <a:r>
              <a:rPr lang="en-US" sz="1900" b="1" dirty="0">
                <a:solidFill>
                  <a:srgbClr val="FF0000"/>
                </a:solidFill>
              </a:rPr>
              <a:t>. Some people may say that man’s moral influence will suffice to rule them; but I cannot think it will ever be safe to repose much trust in the moral sense of any machine</a:t>
            </a:r>
            <a:r>
              <a:rPr lang="en-US" sz="1900" dirty="0" smtClean="0"/>
              <a:t>.”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Luddite Movement: 1811</a:t>
            </a:r>
            <a:br>
              <a:rPr lang="en-US" dirty="0" smtClean="0"/>
            </a:br>
            <a:r>
              <a:rPr lang="en-US" sz="3300" b="1" dirty="0" smtClean="0"/>
              <a:t>(Worker) Revolt Against (Industrial) Revolution</a:t>
            </a:r>
            <a:endParaRPr lang="en-US" sz="33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Human Employment over </a:t>
            </a:r>
            <a:r>
              <a:rPr lang="en-US" dirty="0"/>
              <a:t>Production </a:t>
            </a:r>
            <a:r>
              <a:rPr lang="en-US" dirty="0" smtClean="0"/>
              <a:t>Efficiencies</a:t>
            </a:r>
          </a:p>
          <a:p>
            <a:r>
              <a:rPr lang="en-US" dirty="0" smtClean="0"/>
              <a:t>Followers of ‘General Ned </a:t>
            </a:r>
            <a:r>
              <a:rPr lang="en-US" dirty="0" err="1" smtClean="0"/>
              <a:t>Ludd</a:t>
            </a:r>
            <a:r>
              <a:rPr lang="en-US" dirty="0" smtClean="0"/>
              <a:t>’—a Robin Hood figure in </a:t>
            </a:r>
            <a:r>
              <a:rPr lang="en-US" dirty="0"/>
              <a:t>West-Riding </a:t>
            </a:r>
            <a:r>
              <a:rPr lang="en-US" dirty="0" smtClean="0"/>
              <a:t>of Yorkshire</a:t>
            </a:r>
            <a:endParaRPr lang="en-US" dirty="0"/>
          </a:p>
          <a:p>
            <a:r>
              <a:rPr lang="en-US" dirty="0" smtClean="0"/>
              <a:t>1800s </a:t>
            </a:r>
            <a:r>
              <a:rPr lang="en-US" dirty="0"/>
              <a:t>original of present-day </a:t>
            </a:r>
            <a:r>
              <a:rPr lang="en-US" dirty="0" smtClean="0"/>
              <a:t>technology-</a:t>
            </a:r>
            <a:r>
              <a:rPr lang="en-US" dirty="0" err="1" smtClean="0"/>
              <a:t>dystopians</a:t>
            </a:r>
            <a:endParaRPr lang="en-US" dirty="0" smtClean="0"/>
          </a:p>
          <a:p>
            <a:pPr lvl="1"/>
            <a:r>
              <a:rPr lang="en-US" dirty="0" smtClean="0"/>
              <a:t>Al Gore</a:t>
            </a:r>
          </a:p>
          <a:p>
            <a:pPr lvl="1"/>
            <a:r>
              <a:rPr lang="en-US" dirty="0" smtClean="0"/>
              <a:t>Naomi Wolf</a:t>
            </a:r>
          </a:p>
          <a:p>
            <a:pPr lvl="1"/>
            <a:r>
              <a:rPr lang="en-US" dirty="0" smtClean="0"/>
              <a:t>Pocket-farmer movement</a:t>
            </a:r>
          </a:p>
          <a:p>
            <a:pPr lvl="1"/>
            <a:r>
              <a:rPr lang="en-US" dirty="0" smtClean="0"/>
              <a:t>Sustainability Doctrines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 smtClean="0"/>
              <a:t>A.I. is just technology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900" dirty="0" smtClean="0"/>
              <a:t>(</a:t>
            </a:r>
            <a:r>
              <a:rPr lang="en-US" sz="3900" i="1" dirty="0" smtClean="0"/>
              <a:t>i.e.</a:t>
            </a:r>
            <a:r>
              <a:rPr lang="en-US" sz="3900" dirty="0" smtClean="0"/>
              <a:t> the cost-benefit ratio is </a:t>
            </a:r>
            <a:r>
              <a:rPr lang="en-US" sz="3900" dirty="0"/>
              <a:t>a </a:t>
            </a:r>
            <a:r>
              <a:rPr lang="en-US" sz="3900" dirty="0" smtClean="0"/>
              <a:t>constant)</a:t>
            </a:r>
            <a:endParaRPr lang="en-US" sz="3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small" dirty="0">
                <a:solidFill>
                  <a:srgbClr val="FF0000"/>
                </a:solidFill>
              </a:rPr>
              <a:t>Marshall </a:t>
            </a:r>
            <a:r>
              <a:rPr lang="en-US" cap="small" dirty="0" smtClean="0">
                <a:solidFill>
                  <a:srgbClr val="FF0000"/>
                </a:solidFill>
              </a:rPr>
              <a:t>McLuhan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Canadian technology theorist (b. 1911)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Technology is an </a:t>
            </a:r>
            <a:r>
              <a:rPr lang="en-US" b="1" dirty="0" smtClean="0">
                <a:solidFill>
                  <a:srgbClr val="FF0000"/>
                </a:solidFill>
              </a:rPr>
              <a:t>extension</a:t>
            </a:r>
            <a:r>
              <a:rPr lang="en-US" dirty="0" smtClean="0">
                <a:solidFill>
                  <a:srgbClr val="FF0000"/>
                </a:solidFill>
              </a:rPr>
              <a:t> of Man.</a:t>
            </a:r>
            <a:r>
              <a:rPr lang="en-US" dirty="0" smtClean="0">
                <a:solidFill>
                  <a:srgbClr val="00B0F0"/>
                </a:solidFill>
              </a:rPr>
              <a:t>*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Each extension is an </a:t>
            </a:r>
            <a:r>
              <a:rPr lang="en-US" b="1" dirty="0" smtClean="0">
                <a:solidFill>
                  <a:srgbClr val="FF0000"/>
                </a:solidFill>
              </a:rPr>
              <a:t>amputation</a:t>
            </a:r>
            <a:r>
              <a:rPr lang="en-US" dirty="0" smtClean="0">
                <a:solidFill>
                  <a:srgbClr val="FF0000"/>
                </a:solidFill>
              </a:rPr>
              <a:t> of Man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Each amputation of Man creates </a:t>
            </a:r>
            <a:r>
              <a:rPr lang="en-US" b="1" dirty="0" smtClean="0">
                <a:solidFill>
                  <a:srgbClr val="FF0000"/>
                </a:solidFill>
              </a:rPr>
              <a:t>alienation</a:t>
            </a:r>
          </a:p>
          <a:p>
            <a:pPr marL="57150" indent="0">
              <a:buNone/>
            </a:pP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00B0F0"/>
                </a:solidFill>
              </a:rPr>
              <a:t>*</a:t>
            </a:r>
            <a:r>
              <a:rPr lang="en-US" sz="2000" dirty="0" smtClean="0"/>
              <a:t> ”extension” = “amplification”)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F0"/>
                </a:solidFill>
              </a:rPr>
              <a:t>**</a:t>
            </a:r>
            <a:r>
              <a:rPr lang="en-US" sz="2000" dirty="0" smtClean="0"/>
              <a:t>technology </a:t>
            </a:r>
            <a:r>
              <a:rPr lang="en-US" sz="2000" i="1" dirty="0" smtClean="0"/>
              <a:t>is</a:t>
            </a:r>
            <a:r>
              <a:rPr lang="en-US" sz="2000" dirty="0" smtClean="0"/>
              <a:t> a medium: how man mediates with his environment)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the medium is the message</a:t>
            </a:r>
            <a:r>
              <a:rPr lang="en-US" dirty="0" smtClean="0"/>
              <a:t>”</a:t>
            </a:r>
            <a:r>
              <a:rPr lang="en-US" dirty="0" smtClean="0">
                <a:solidFill>
                  <a:srgbClr val="00B0F0"/>
                </a:solidFill>
              </a:rPr>
              <a:t>**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John Ruskin</a:t>
            </a:r>
            <a:r>
              <a:rPr lang="en-US" dirty="0" smtClean="0"/>
              <a:t>: 1911</a:t>
            </a:r>
            <a:br>
              <a:rPr lang="en-US" dirty="0" smtClean="0"/>
            </a:br>
            <a:r>
              <a:rPr lang="en-US" dirty="0" smtClean="0"/>
              <a:t>Machine Model of Labour is Evil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Workers must be free to make individual decisions in their work.</a:t>
            </a:r>
          </a:p>
          <a:p>
            <a:pPr lvl="1"/>
            <a:r>
              <a:rPr lang="en-US" dirty="0" smtClean="0"/>
              <a:t>individual decisions create imperfections in the products, but the workers are sane and free.</a:t>
            </a:r>
          </a:p>
          <a:p>
            <a:pPr lvl="2"/>
            <a:r>
              <a:rPr lang="en-US" dirty="0" smtClean="0"/>
              <a:t>example: the Gothic mode of Northern European architecture</a:t>
            </a:r>
          </a:p>
          <a:p>
            <a:r>
              <a:rPr lang="en-US" dirty="0" smtClean="0"/>
              <a:t>Industrial factory work demands mechanical perfection by undeviating repetition to a set form set by the Mill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his makes absolute slaves of Workers—as bad as beasts of burden</a:t>
            </a:r>
          </a:p>
          <a:p>
            <a:pPr lvl="2"/>
            <a:r>
              <a:rPr lang="en-US" dirty="0" smtClean="0"/>
              <a:t>Example: the rigid form of the Pyramids from Slave labour</a:t>
            </a:r>
          </a:p>
        </p:txBody>
      </p:sp>
    </p:spTree>
    <p:extLst>
      <p:ext uri="{BB962C8B-B14F-4D97-AF65-F5344CB8AC3E}">
        <p14:creationId xmlns:p14="http://schemas.microsoft.com/office/powerpoint/2010/main" val="402112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Ruskin: </a:t>
            </a:r>
            <a:br>
              <a:rPr lang="en-US" dirty="0" smtClean="0"/>
            </a:br>
            <a:r>
              <a:rPr lang="en-US" dirty="0" smtClean="0"/>
              <a:t>Architectural contrast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GOTHIC-Imperfection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97" y="2174875"/>
            <a:ext cx="3040890" cy="376872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GREEK ‘The Divine Proportion’</a:t>
            </a:r>
          </a:p>
          <a:p>
            <a:pPr algn="ctr"/>
            <a:r>
              <a:rPr lang="en-US" dirty="0" smtClean="0"/>
              <a:t>--</a:t>
            </a:r>
            <a:r>
              <a:rPr lang="en-US" i="1" dirty="0" smtClean="0"/>
              <a:t>i.e.</a:t>
            </a:r>
            <a:r>
              <a:rPr lang="en-US" dirty="0" smtClean="0"/>
              <a:t> the golden </a:t>
            </a:r>
            <a:r>
              <a:rPr lang="en-US" dirty="0" smtClean="0"/>
              <a:t>ratio, </a:t>
            </a:r>
            <a:r>
              <a:rPr lang="en-US" dirty="0" smtClean="0"/>
              <a:t>in architecture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24233"/>
            <a:ext cx="4791921" cy="3102769"/>
          </a:xfrm>
        </p:spPr>
      </p:pic>
    </p:spTree>
    <p:extLst>
      <p:ext uri="{BB962C8B-B14F-4D97-AF65-F5344CB8AC3E}">
        <p14:creationId xmlns:p14="http://schemas.microsoft.com/office/powerpoint/2010/main" val="155358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‘</a:t>
            </a:r>
            <a:r>
              <a:rPr lang="en-US" b="1" cap="small" dirty="0" smtClean="0"/>
              <a:t>The Golden Ratio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sz="4000" dirty="0" smtClean="0"/>
              <a:t>…in James Bond’s Automobile Design</a:t>
            </a:r>
            <a:endParaRPr lang="en-US" sz="4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0277"/>
            <a:ext cx="8229600" cy="4025808"/>
          </a:xfrm>
        </p:spPr>
      </p:pic>
    </p:spTree>
    <p:extLst>
      <p:ext uri="{BB962C8B-B14F-4D97-AF65-F5344CB8AC3E}">
        <p14:creationId xmlns:p14="http://schemas.microsoft.com/office/powerpoint/2010/main" val="268889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“Dystopia”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From </a:t>
            </a:r>
            <a:r>
              <a:rPr lang="en-US" sz="2200" i="1" dirty="0" smtClean="0"/>
              <a:t>Utopia, </a:t>
            </a:r>
            <a:r>
              <a:rPr lang="en-US" sz="2200" dirty="0" smtClean="0"/>
              <a:t>Thomas More, 1516: </a:t>
            </a:r>
            <a:r>
              <a:rPr lang="en-US" sz="2200" i="1" dirty="0" smtClean="0"/>
              <a:t>lit</a:t>
            </a:r>
            <a:r>
              <a:rPr lang="en-US" sz="2200" dirty="0" smtClean="0"/>
              <a:t>. ‘no-place’ (an invented ideal country).</a:t>
            </a:r>
          </a:p>
          <a:p>
            <a:r>
              <a:rPr lang="en-US" sz="2200" b="1" cap="small" dirty="0" smtClean="0"/>
              <a:t>Dystopia</a:t>
            </a:r>
            <a:r>
              <a:rPr lang="en-US" sz="2200" dirty="0" smtClean="0"/>
              <a:t>: </a:t>
            </a:r>
            <a:r>
              <a:rPr lang="en-US" sz="2200" i="1" dirty="0" smtClean="0"/>
              <a:t>lit</a:t>
            </a:r>
            <a:r>
              <a:rPr lang="en-US" sz="2200" dirty="0" smtClean="0"/>
              <a:t>. ‘broken place’</a:t>
            </a:r>
          </a:p>
          <a:p>
            <a:pPr marL="685800" lvl="1"/>
            <a:r>
              <a:rPr lang="en-US" sz="1800" dirty="0" smtClean="0"/>
              <a:t>e.g. </a:t>
            </a:r>
            <a:r>
              <a:rPr lang="en-US" sz="1800" i="1" dirty="0" smtClean="0"/>
              <a:t>A Clockwork Orange</a:t>
            </a:r>
          </a:p>
          <a:p>
            <a:pPr marL="0" indent="0">
              <a:buNone/>
            </a:pPr>
            <a:r>
              <a:rPr lang="en-US" sz="2200" i="1" dirty="0" smtClean="0"/>
              <a:t>Cf.</a:t>
            </a:r>
          </a:p>
          <a:p>
            <a:r>
              <a:rPr lang="en-US" sz="2200" b="1" cap="small" dirty="0" err="1" smtClean="0"/>
              <a:t>Cacatopoia</a:t>
            </a:r>
            <a:r>
              <a:rPr lang="en-US" sz="2200" dirty="0" smtClean="0"/>
              <a:t>: </a:t>
            </a:r>
            <a:r>
              <a:rPr lang="en-US" sz="2200" i="1" dirty="0" smtClean="0"/>
              <a:t>lit</a:t>
            </a:r>
            <a:r>
              <a:rPr lang="en-US" sz="2200" dirty="0" smtClean="0"/>
              <a:t>. ‘evil place</a:t>
            </a:r>
          </a:p>
          <a:p>
            <a:pPr lvl="1"/>
            <a:r>
              <a:rPr lang="en-US" sz="1800" dirty="0" smtClean="0"/>
              <a:t>E.g. </a:t>
            </a:r>
            <a:r>
              <a:rPr lang="en-US" sz="1800" i="1" dirty="0" smtClean="0"/>
              <a:t>1984</a:t>
            </a:r>
          </a:p>
          <a:p>
            <a:r>
              <a:rPr lang="en-US" sz="2200" b="1" cap="small" dirty="0" err="1" smtClean="0"/>
              <a:t>Eutopia</a:t>
            </a:r>
            <a:r>
              <a:rPr lang="en-US" sz="2200" dirty="0" smtClean="0"/>
              <a:t>: </a:t>
            </a:r>
            <a:r>
              <a:rPr lang="en-US" sz="2200" i="1" dirty="0" smtClean="0"/>
              <a:t>lit</a:t>
            </a:r>
            <a:r>
              <a:rPr lang="en-US" sz="2200" dirty="0" smtClean="0"/>
              <a:t>. ‘good place’</a:t>
            </a:r>
          </a:p>
          <a:p>
            <a:pPr lvl="1"/>
            <a:r>
              <a:rPr lang="en-US" sz="1800" dirty="0" smtClean="0"/>
              <a:t>‘New Jerusalem’ in the Book of Revelation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58" y="1600200"/>
            <a:ext cx="294148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Socrates: (4</a:t>
            </a:r>
            <a:r>
              <a:rPr lang="en-US" baseline="30000" dirty="0" smtClean="0"/>
              <a:t>th</a:t>
            </a:r>
            <a:r>
              <a:rPr lang="en-US" dirty="0" smtClean="0"/>
              <a:t> C. BC)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Wisdom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i="1" dirty="0" smtClean="0"/>
              <a:t>Phaedrus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The Soul (</a:t>
            </a:r>
            <a:r>
              <a:rPr lang="en-US" sz="2000" i="1" dirty="0" smtClean="0"/>
              <a:t>Nous</a:t>
            </a:r>
            <a:r>
              <a:rPr lang="en-US" sz="2000" dirty="0" smtClean="0"/>
              <a:t>) controls both (a.) Moral Impulse and (b.) Appetite</a:t>
            </a:r>
            <a:endParaRPr lang="en-US" sz="2000" dirty="0"/>
          </a:p>
        </p:txBody>
      </p:sp>
      <p:pic>
        <p:nvPicPr>
          <p:cNvPr id="10" name="Content Placeholder 9" descr="so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2435225"/>
            <a:ext cx="3733800" cy="3733800"/>
          </a:xfrm>
        </p:spPr>
      </p:pic>
      <p:pic>
        <p:nvPicPr>
          <p:cNvPr id="9" name="Content Placeholder 3" descr="phaed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048000"/>
            <a:ext cx="3657600" cy="2316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Socrates: The Threat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Egyptian city of Naucratis had an old god called </a:t>
            </a:r>
            <a:r>
              <a:rPr lang="en-US" sz="1600" b="1" dirty="0" smtClean="0">
                <a:solidFill>
                  <a:srgbClr val="FF0000"/>
                </a:solidFill>
              </a:rPr>
              <a:t>Theuth</a:t>
            </a:r>
            <a:r>
              <a:rPr lang="en-US" sz="1600" dirty="0" smtClean="0"/>
              <a:t>; he was the inventor of many arts, such as arithmetic and calculation and geometry and astronomy and draughts and dice, but his great discovery was the </a:t>
            </a:r>
            <a:r>
              <a:rPr lang="en-US" sz="1600" b="1" dirty="0" smtClean="0"/>
              <a:t>technology of writing</a:t>
            </a:r>
            <a:r>
              <a:rPr lang="en-US" sz="1600" dirty="0" smtClean="0"/>
              <a:t>. In those days, another god called </a:t>
            </a:r>
            <a:r>
              <a:rPr lang="en-US" sz="1600" b="1" dirty="0" err="1" smtClean="0">
                <a:solidFill>
                  <a:srgbClr val="00B050"/>
                </a:solidFill>
              </a:rPr>
              <a:t>Thamus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/>
              <a:t>ruled Egypt. Theuth came to </a:t>
            </a:r>
            <a:r>
              <a:rPr lang="en-US" sz="1600" b="1" dirty="0" err="1" smtClean="0">
                <a:solidFill>
                  <a:srgbClr val="00B050"/>
                </a:solidFill>
              </a:rPr>
              <a:t>Thamus</a:t>
            </a:r>
            <a:r>
              <a:rPr lang="en-US" sz="1600" dirty="0" smtClean="0"/>
              <a:t> and showed his inventions, desiring that the other Egyptians might be allowed to have the benefit of them; he enumerated them, and </a:t>
            </a:r>
            <a:r>
              <a:rPr lang="en-US" sz="1600" b="1" dirty="0" err="1" smtClean="0">
                <a:solidFill>
                  <a:srgbClr val="00B050"/>
                </a:solidFill>
              </a:rPr>
              <a:t>Thamus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/>
              <a:t>enquired about their several uses. When they came to the </a:t>
            </a:r>
            <a:r>
              <a:rPr lang="en-US" sz="1600" b="1" dirty="0" smtClean="0"/>
              <a:t>invention of writing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Theuth </a:t>
            </a:r>
            <a:r>
              <a:rPr lang="en-US" sz="1600" dirty="0" smtClean="0"/>
              <a:t>said that it will make the Egyptians wiser and give them improved memories; it is </a:t>
            </a:r>
            <a:r>
              <a:rPr lang="en-US" sz="1600" b="1" dirty="0" smtClean="0"/>
              <a:t>a targeted technology improving </a:t>
            </a:r>
            <a:r>
              <a:rPr lang="en-US" sz="1600" dirty="0" smtClean="0"/>
              <a:t>both memory and intelligence. </a:t>
            </a:r>
            <a:r>
              <a:rPr lang="en-US" sz="1600" b="1" dirty="0" err="1" smtClean="0">
                <a:solidFill>
                  <a:schemeClr val="tx2"/>
                </a:solidFill>
              </a:rPr>
              <a:t>Thamus</a:t>
            </a:r>
            <a:r>
              <a:rPr lang="en-US" sz="1600" dirty="0" smtClean="0"/>
              <a:t> replied: O most ingenious </a:t>
            </a:r>
            <a:r>
              <a:rPr lang="en-US" sz="1600" b="1" dirty="0" smtClean="0">
                <a:solidFill>
                  <a:srgbClr val="FF0000"/>
                </a:solidFill>
              </a:rPr>
              <a:t>Theuth</a:t>
            </a:r>
            <a:r>
              <a:rPr lang="en-US" sz="1600" dirty="0" smtClean="0"/>
              <a:t>,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The inventor is not always the best judge of the utility or inutility of his own inventions to the users of them.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And in this instance, you who are the inventor of the technology of writing attribute to them a quality which they cannot have; for </a:t>
            </a:r>
            <a:r>
              <a:rPr lang="en-US" sz="1400" b="1" dirty="0" smtClean="0"/>
              <a:t>this discovery of yours will create forgetfulness in the learners' souls</a:t>
            </a:r>
            <a:r>
              <a:rPr lang="en-US" sz="1400" dirty="0" smtClean="0"/>
              <a:t>, because </a:t>
            </a:r>
            <a:r>
              <a:rPr lang="en-US" sz="1400" b="1" dirty="0" smtClean="0"/>
              <a:t>they will not use their memories; they will trust to the external written characters and not remember of themselves</a:t>
            </a:r>
            <a:r>
              <a:rPr lang="en-US" sz="1400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Users of your technology will not learn truth, but only </a:t>
            </a:r>
            <a:r>
              <a:rPr lang="en-US" sz="1400" i="1" dirty="0" smtClean="0"/>
              <a:t>the appearance </a:t>
            </a:r>
            <a:r>
              <a:rPr lang="en-US" sz="1400" dirty="0" smtClean="0"/>
              <a:t>of truth;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They will be hearers of many things and will have learned nothing.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b="1" dirty="0" smtClean="0"/>
              <a:t>They will appear to be omniscient and will generally know nothing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They will have the show of wisdom without the reality.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Homer’s Hero ‘Ulysses’:</a:t>
            </a:r>
            <a:br>
              <a:rPr lang="en-US" dirty="0" smtClean="0"/>
            </a:br>
            <a:r>
              <a:rPr lang="en-US" dirty="0" smtClean="0"/>
              <a:t>Technology as Trickery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Trojan Horse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7911"/>
            <a:ext cx="4040188" cy="320521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The Sirens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9" y="2667000"/>
            <a:ext cx="4402668" cy="2971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Homer’s Hero ‘Ulysses’:</a:t>
            </a:r>
            <a:br>
              <a:rPr lang="en-US" dirty="0"/>
            </a:br>
            <a:r>
              <a:rPr lang="en-US" dirty="0"/>
              <a:t>Technology as Trickery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" y="1600200"/>
            <a:ext cx="3188746" cy="4525963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“Only a master thief, a real con artist, Could match your tricks Ulysses -- even a god might come up short. You wily bastard, You cunning, elusive, habitual liar</a:t>
            </a:r>
            <a:r>
              <a:rPr lang="en-US" dirty="0" smtClean="0"/>
              <a:t>!” </a:t>
            </a:r>
          </a:p>
          <a:p>
            <a:pPr lvl="1"/>
            <a:r>
              <a:rPr lang="en-US" dirty="0" smtClean="0"/>
              <a:t>[Homer’s narrative in </a:t>
            </a:r>
            <a:r>
              <a:rPr lang="en-US" i="1" dirty="0" smtClean="0"/>
              <a:t>The Odyssey</a:t>
            </a:r>
            <a:r>
              <a:rPr lang="en-US" dirty="0" smtClean="0"/>
              <a:t>.]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5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</a:t>
            </a:r>
            <a:r>
              <a:rPr lang="en-US" dirty="0"/>
              <a:t>as </a:t>
            </a:r>
            <a:r>
              <a:rPr lang="en-US" dirty="0" smtClean="0"/>
              <a:t>Trickery:</a:t>
            </a:r>
            <a:br>
              <a:rPr lang="en-US" dirty="0" smtClean="0"/>
            </a:br>
            <a:r>
              <a:rPr lang="en-US" dirty="0" smtClean="0"/>
              <a:t>Coded into the English Language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cap="small" dirty="0" smtClean="0"/>
              <a:t>Various words designated to technological products have a double aspect</a:t>
            </a:r>
          </a:p>
          <a:p>
            <a:pPr marL="0" indent="0">
              <a:buNone/>
            </a:pPr>
            <a:r>
              <a:rPr lang="en-US" dirty="0" smtClean="0"/>
              <a:t>They refer </a:t>
            </a:r>
            <a:r>
              <a:rPr lang="en-US" dirty="0"/>
              <a:t>either to external objects we </a:t>
            </a:r>
            <a:r>
              <a:rPr lang="en-US" dirty="0" smtClean="0"/>
              <a:t>make or inner </a:t>
            </a:r>
            <a:r>
              <a:rPr lang="en-US" dirty="0"/>
              <a:t>activities of the maker. 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/>
              <a:t>Device</a:t>
            </a:r>
            <a:r>
              <a:rPr lang="en-US" dirty="0" smtClean="0"/>
              <a:t>“ can be an objective </a:t>
            </a:r>
            <a:r>
              <a:rPr lang="en-US" dirty="0"/>
              <a:t>invented thing, </a:t>
            </a:r>
            <a:r>
              <a:rPr lang="en-US" dirty="0" smtClean="0"/>
              <a:t>but a scheming </a:t>
            </a:r>
            <a:r>
              <a:rPr lang="en-US" dirty="0"/>
              <a:t>or contriving of the </a:t>
            </a:r>
            <a:r>
              <a:rPr lang="en-US" dirty="0" smtClean="0"/>
              <a:t>mind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a </a:t>
            </a:r>
            <a:r>
              <a:rPr lang="en-US" dirty="0"/>
              <a:t>defendant </a:t>
            </a:r>
            <a:r>
              <a:rPr lang="en-US" dirty="0" smtClean="0"/>
              <a:t>using </a:t>
            </a:r>
            <a:r>
              <a:rPr lang="en-US" dirty="0"/>
              <a:t>every </a:t>
            </a:r>
            <a:r>
              <a:rPr lang="en-US" u="sng" dirty="0" smtClean="0"/>
              <a:t>device</a:t>
            </a:r>
            <a:r>
              <a:rPr lang="en-US" dirty="0" smtClean="0"/>
              <a:t> that he </a:t>
            </a:r>
            <a:r>
              <a:rPr lang="en-US" dirty="0"/>
              <a:t>can think of to escape the charges against him. 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/>
              <a:t>Contrivance</a:t>
            </a:r>
            <a:r>
              <a:rPr lang="en-US" dirty="0" smtClean="0"/>
              <a:t>“ is both a mechanical appliance </a:t>
            </a:r>
            <a:r>
              <a:rPr lang="en-US" dirty="0"/>
              <a:t>and </a:t>
            </a:r>
            <a:r>
              <a:rPr lang="en-US" dirty="0" smtClean="0"/>
              <a:t>the carefully </a:t>
            </a:r>
            <a:r>
              <a:rPr lang="en-US" dirty="0"/>
              <a:t>devised plans and schemes </a:t>
            </a:r>
            <a:r>
              <a:rPr lang="en-US" dirty="0" smtClean="0"/>
              <a:t>we concoct </a:t>
            </a:r>
            <a:r>
              <a:rPr lang="en-US" dirty="0"/>
              <a:t>in thought. 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/>
              <a:t>Artifice</a:t>
            </a:r>
            <a:r>
              <a:rPr lang="en-US" dirty="0"/>
              <a:t>" is a manufactured device, or else it is </a:t>
            </a:r>
            <a:r>
              <a:rPr lang="en-US" dirty="0" smtClean="0"/>
              <a:t>trickery, sneaky excuse, ingenuity</a:t>
            </a:r>
            <a:r>
              <a:rPr lang="en-US" dirty="0"/>
              <a:t>, </a:t>
            </a:r>
            <a:r>
              <a:rPr lang="en-US" dirty="0" smtClean="0"/>
              <a:t>&amp; </a:t>
            </a:r>
            <a:r>
              <a:rPr lang="en-US" dirty="0"/>
              <a:t>inventiveness.  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b="1" dirty="0"/>
              <a:t>Craft</a:t>
            </a:r>
            <a:r>
              <a:rPr lang="en-US" dirty="0"/>
              <a:t>" </a:t>
            </a:r>
            <a:r>
              <a:rPr lang="en-US" dirty="0" smtClean="0"/>
              <a:t>is manual </a:t>
            </a:r>
            <a:r>
              <a:rPr lang="en-US" dirty="0"/>
              <a:t>dexterity </a:t>
            </a:r>
            <a:r>
              <a:rPr lang="en-US" dirty="0" smtClean="0"/>
              <a:t>in making </a:t>
            </a:r>
            <a:r>
              <a:rPr lang="en-US" dirty="0"/>
              <a:t>things </a:t>
            </a:r>
            <a:r>
              <a:rPr lang="en-US" dirty="0" smtClean="0"/>
              <a:t>but </a:t>
            </a:r>
            <a:r>
              <a:rPr lang="en-US" dirty="0"/>
              <a:t>a "crafty" person is adept </a:t>
            </a:r>
            <a:r>
              <a:rPr lang="en-US" dirty="0" smtClean="0"/>
              <a:t>at deceiving </a:t>
            </a:r>
            <a:r>
              <a:rPr lang="en-US" dirty="0"/>
              <a:t>others.</a:t>
            </a:r>
          </a:p>
        </p:txBody>
      </p:sp>
    </p:spTree>
    <p:extLst>
      <p:ext uri="{BB962C8B-B14F-4D97-AF65-F5344CB8AC3E}">
        <p14:creationId xmlns:p14="http://schemas.microsoft.com/office/powerpoint/2010/main" val="248975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Dystopia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INDUSTRIAL REVOLUTION:</a:t>
            </a:r>
          </a:p>
          <a:p>
            <a:pPr algn="ctr"/>
            <a:r>
              <a:rPr lang="en-US" dirty="0" smtClean="0"/>
              <a:t>CHILD &amp; MACHINE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1" y="2388394"/>
            <a:ext cx="3438525" cy="352425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CHARLIE CHAPLIN: </a:t>
            </a:r>
          </a:p>
          <a:p>
            <a:pPr algn="ctr"/>
            <a:r>
              <a:rPr lang="en-US" dirty="0" smtClean="0"/>
              <a:t>“MODERN TIMES”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587726"/>
            <a:ext cx="4039985" cy="312558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1385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COMPUTATIONAL THOUGHT</vt:lpstr>
      <vt:lpstr>A.I. is just technology  (i.e. the cost-benefit ratio is a constant)</vt:lpstr>
      <vt:lpstr>“Dystopia”</vt:lpstr>
      <vt:lpstr>Socrates: (4th C. BC)</vt:lpstr>
      <vt:lpstr>Socrates: The Threat of Technology</vt:lpstr>
      <vt:lpstr>Homer’s Hero ‘Ulysses’: Technology as Trickery</vt:lpstr>
      <vt:lpstr>Homer’s Hero ‘Ulysses’: Technology as Trickery</vt:lpstr>
      <vt:lpstr>Technology as Trickery: Coded into the English Language</vt:lpstr>
      <vt:lpstr>Machine Dystopia</vt:lpstr>
      <vt:lpstr>Machine Dystopia: WW I</vt:lpstr>
      <vt:lpstr>Present-Day Machine Dystopia</vt:lpstr>
      <vt:lpstr>Present-Day Machine Dystopia</vt:lpstr>
      <vt:lpstr>Romaticism: England, 1800s Counter-Science Intellectual Movement</vt:lpstr>
      <vt:lpstr>William Blake: b. 1757 “These dark, Satanic Mills”</vt:lpstr>
      <vt:lpstr>William Blake: b. 1757 “There is No Natural Religion”</vt:lpstr>
      <vt:lpstr>Mary Shelley, Frankenstein (1818): locus classicus for technological dystopia</vt:lpstr>
      <vt:lpstr>Samuel Butler (1863) Dystopic Machine Evolution</vt:lpstr>
      <vt:lpstr>Samuel Butler  “Darwin Among the Machines”</vt:lpstr>
      <vt:lpstr>Luddite Movement: 1811 (Worker) Revolt Against (Industrial) Revolution</vt:lpstr>
      <vt:lpstr>John Ruskin: 1911 Machine Model of Labour is Evil</vt:lpstr>
      <vt:lpstr>Ruskin:  Architectural contrast</vt:lpstr>
      <vt:lpstr>‘The Golden Ratio’ …in James Bond’s Automobile 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THOUGHT</dc:title>
  <dc:creator>Stephen Ogden</dc:creator>
  <cp:lastModifiedBy>Lib Stephen</cp:lastModifiedBy>
  <cp:revision>36</cp:revision>
  <dcterms:created xsi:type="dcterms:W3CDTF">2015-11-05T05:16:20Z</dcterms:created>
  <dcterms:modified xsi:type="dcterms:W3CDTF">2015-11-06T10:52:15Z</dcterms:modified>
</cp:coreProperties>
</file>