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5"/>
  </p:notesMasterIdLst>
  <p:sldIdLst>
    <p:sldId id="256" r:id="rId2"/>
    <p:sldId id="261" r:id="rId3"/>
    <p:sldId id="257" r:id="rId4"/>
    <p:sldId id="258" r:id="rId5"/>
    <p:sldId id="259" r:id="rId6"/>
    <p:sldId id="260" r:id="rId7"/>
    <p:sldId id="269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E8C6E-9642-4B06-9235-CB053E78B884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A9400-1DD2-43E3-8D83-5A163EEA85C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703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A9400-1DD2-43E3-8D83-5A163EEA85C1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654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52E870E-33BD-4D96-AC6C-CB8CDCD9484A}" type="datetimeFigureOut">
              <a:rPr lang="en-CA" smtClean="0"/>
              <a:pPr/>
              <a:t>2013-06-04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FDB2D7-3096-4467-91B2-41726E47FCD8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tefulness.org/audio/dsr/196b_00.mp3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LIBS 7023: Religious Studies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Dr. Stephen A. Ogden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7020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THE BIASED ‘COMPARATIVE RELIGION’ 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CA" dirty="0" smtClean="0"/>
              <a:t>People were originally ignorant, fearful, and stupid.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dirty="0" smtClean="0"/>
              <a:t>These ‘primitives’ or ‘savages’ still exist in places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These original peoples were afraid, so they invented ‘gods’ inside nature and in the sky and then begged, flattered, and bribed these ‘gods’ not to harm them.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These people next made images of these inventions and prayed to (</a:t>
            </a:r>
            <a:r>
              <a:rPr lang="en-CA" i="1" dirty="0" smtClean="0"/>
              <a:t>i.e. </a:t>
            </a:r>
            <a:r>
              <a:rPr lang="en-CA" dirty="0"/>
              <a:t>begged, flattered, and </a:t>
            </a:r>
            <a:r>
              <a:rPr lang="en-CA" dirty="0" smtClean="0"/>
              <a:t>bribed) </a:t>
            </a:r>
            <a:r>
              <a:rPr lang="en-CA" i="1" dirty="0" smtClean="0"/>
              <a:t>them</a:t>
            </a:r>
            <a:endParaRPr lang="en-CA" dirty="0" smtClean="0"/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After a while, a priesthood developed to look after and manage these images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This priesthood made themselves an institution and this becomes Religion.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Fortunately, Science was discovered by nice, smart, advanced people (</a:t>
            </a:r>
            <a:r>
              <a:rPr lang="en-CA" i="1" dirty="0" smtClean="0"/>
              <a:t>i.e. </a:t>
            </a:r>
            <a:r>
              <a:rPr lang="en-CA" dirty="0" smtClean="0"/>
              <a:t>the science people themselves) and now we know what’s best.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32879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b="1" dirty="0" smtClean="0"/>
              <a:t>EXAMPLE OF COMPARATIVE RELIGION:</a:t>
            </a:r>
            <a:br>
              <a:rPr lang="en-CA" sz="3200" b="1" dirty="0" smtClean="0"/>
            </a:br>
            <a:r>
              <a:rPr lang="en-CA" sz="3200" b="1" dirty="0" smtClean="0"/>
              <a:t>J.G. FRAZER (1854-1941)</a:t>
            </a:r>
            <a:endParaRPr lang="en-C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At the turn of the 19</a:t>
            </a:r>
            <a:r>
              <a:rPr lang="en-CA" baseline="30000" dirty="0" smtClean="0"/>
              <a:t>th</a:t>
            </a:r>
            <a:r>
              <a:rPr lang="en-CA" dirty="0" smtClean="0"/>
              <a:t> C., J.G. Frazer was one of the three great pillars of secular studies: Darwin, Freud and Frazer co-equally were said to have made secular science intellectually respectable.</a:t>
            </a:r>
          </a:p>
          <a:p>
            <a:r>
              <a:rPr lang="en-CA" b="1" i="1" dirty="0" smtClean="0"/>
              <a:t>The Golden Bough</a:t>
            </a:r>
            <a:r>
              <a:rPr lang="en-CA" i="1" dirty="0" smtClean="0"/>
              <a:t>:</a:t>
            </a:r>
            <a:r>
              <a:rPr lang="en-CA" dirty="0" smtClean="0"/>
              <a:t> a large anthropological accumulation of practices across history and around the world, that used a comparative and model. </a:t>
            </a:r>
          </a:p>
          <a:p>
            <a:pPr lvl="1"/>
            <a:r>
              <a:rPr lang="en-CA" dirty="0" smtClean="0"/>
              <a:t>“</a:t>
            </a:r>
            <a:r>
              <a:rPr lang="en-CA" i="1" dirty="0" smtClean="0"/>
              <a:t>this </a:t>
            </a:r>
            <a:r>
              <a:rPr lang="en-CA" dirty="0" smtClean="0"/>
              <a:t>is an example of ‘the dying god’.” </a:t>
            </a:r>
          </a:p>
          <a:p>
            <a:pPr lvl="1"/>
            <a:r>
              <a:rPr lang="en-CA" dirty="0" smtClean="0"/>
              <a:t>“</a:t>
            </a:r>
            <a:r>
              <a:rPr lang="en-CA" i="1" dirty="0" smtClean="0"/>
              <a:t>this </a:t>
            </a:r>
            <a:r>
              <a:rPr lang="en-CA" dirty="0" smtClean="0"/>
              <a:t>is an example of the ‘sacred grove’.”</a:t>
            </a:r>
          </a:p>
          <a:p>
            <a:pPr lvl="1"/>
            <a:r>
              <a:rPr lang="en-CA" dirty="0" smtClean="0"/>
              <a:t>‘</a:t>
            </a:r>
            <a:r>
              <a:rPr lang="en-CA" i="1" dirty="0" smtClean="0"/>
              <a:t>this </a:t>
            </a:r>
            <a:r>
              <a:rPr lang="en-CA" dirty="0" smtClean="0"/>
              <a:t>is an example of a ‘fertility rite’.”</a:t>
            </a:r>
          </a:p>
          <a:p>
            <a:r>
              <a:rPr lang="en-CA" dirty="0" smtClean="0"/>
              <a:t>Sat in his study in Cambridge and wrote from books and reports.</a:t>
            </a:r>
          </a:p>
          <a:p>
            <a:r>
              <a:rPr lang="en-CA" dirty="0" smtClean="0"/>
              <a:t>Encoded the progression of Magic </a:t>
            </a:r>
            <a:r>
              <a:rPr lang="en-CA" dirty="0">
                <a:sym typeface="Wingdings" pitchFamily="2" charset="2"/>
              </a:rPr>
              <a:t></a:t>
            </a:r>
            <a:r>
              <a:rPr lang="en-CA" dirty="0" smtClean="0"/>
              <a:t> Religion</a:t>
            </a:r>
            <a:r>
              <a:rPr lang="en-CA" dirty="0" smtClean="0">
                <a:sym typeface="Wingdings" pitchFamily="2" charset="2"/>
              </a:rPr>
              <a:t> </a:t>
            </a:r>
            <a:r>
              <a:rPr lang="en-CA" dirty="0" smtClean="0"/>
              <a:t>Science</a:t>
            </a:r>
          </a:p>
          <a:p>
            <a:pPr lvl="1"/>
            <a:endParaRPr lang="en-CA" dirty="0" smtClean="0"/>
          </a:p>
          <a:p>
            <a:pPr lvl="1"/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3734046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dirty="0" smtClean="0"/>
              <a:t>MAGIC &amp; RELIGION: COMPARATTIVE RELIGION VIEW</a:t>
            </a:r>
            <a:endParaRPr lang="en-CA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MAGIC</a:t>
            </a:r>
            <a:endParaRPr lang="en-C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CA" dirty="0" smtClean="0"/>
              <a:t>RELIGION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CA" dirty="0" smtClean="0"/>
              <a:t>Two Principles:</a:t>
            </a:r>
          </a:p>
          <a:p>
            <a:r>
              <a:rPr lang="en-CA" b="1" dirty="0" smtClean="0"/>
              <a:t>Law of Similarity</a:t>
            </a:r>
          </a:p>
          <a:p>
            <a:pPr lvl="1"/>
            <a:r>
              <a:rPr lang="en-CA" dirty="0" smtClean="0"/>
              <a:t>Like produces Like</a:t>
            </a:r>
          </a:p>
          <a:p>
            <a:pPr lvl="1"/>
            <a:r>
              <a:rPr lang="en-CA" dirty="0" smtClean="0"/>
              <a:t>Effect resembles Cause</a:t>
            </a:r>
          </a:p>
          <a:p>
            <a:pPr lvl="1"/>
            <a:r>
              <a:rPr lang="en-CA" dirty="0" smtClean="0"/>
              <a:t>The Magician can produce the effect of something by imitating it.</a:t>
            </a:r>
          </a:p>
          <a:p>
            <a:r>
              <a:rPr lang="en-CA" b="1" dirty="0" smtClean="0"/>
              <a:t>Law of Contagion</a:t>
            </a:r>
          </a:p>
          <a:p>
            <a:pPr lvl="1"/>
            <a:r>
              <a:rPr lang="en-CA" dirty="0" smtClean="0"/>
              <a:t>What was once in contact continues to influence.</a:t>
            </a:r>
          </a:p>
          <a:p>
            <a:pPr lvl="1"/>
            <a:r>
              <a:rPr lang="en-CA" dirty="0" smtClean="0"/>
              <a:t>Charms, Amulets</a:t>
            </a:r>
          </a:p>
          <a:p>
            <a:pPr lvl="1"/>
            <a:r>
              <a:rPr lang="en-CA" dirty="0" smtClean="0"/>
              <a:t>The Magician operates on an object and so acts on the person it had original contact with,</a:t>
            </a:r>
            <a:endParaRPr lang="en-CA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A propitiation or conciliation of Powers Superior to man which are believed to direct and control the course of nature and of human life.</a:t>
            </a:r>
          </a:p>
          <a:p>
            <a:r>
              <a:rPr lang="en-CA" dirty="0" smtClean="0"/>
              <a:t>1.] </a:t>
            </a:r>
            <a:r>
              <a:rPr lang="en-CA" b="1" dirty="0" smtClean="0"/>
              <a:t>Belief</a:t>
            </a:r>
            <a:r>
              <a:rPr lang="en-CA" dirty="0" smtClean="0"/>
              <a:t> (theology)</a:t>
            </a:r>
          </a:p>
          <a:p>
            <a:r>
              <a:rPr lang="en-CA" dirty="0" smtClean="0"/>
              <a:t>2.] </a:t>
            </a:r>
            <a:r>
              <a:rPr lang="en-CA" b="1" dirty="0" smtClean="0"/>
              <a:t>Practice</a:t>
            </a:r>
            <a:r>
              <a:rPr lang="en-CA" dirty="0" smtClean="0"/>
              <a:t> (prayer</a:t>
            </a:r>
            <a:r>
              <a:rPr lang="en-CA" smtClean="0"/>
              <a:t>, worship)</a:t>
            </a:r>
            <a:endParaRPr lang="en-CA" b="1" dirty="0" smtClean="0"/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95173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PROBLEMS OF THE COMPARATIVE APPROACH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000" dirty="0" smtClean="0"/>
              <a:t>Assumes non-Western cultures are primitive, lesser, ignorant.</a:t>
            </a:r>
          </a:p>
          <a:p>
            <a:r>
              <a:rPr lang="en-CA" sz="2000" dirty="0" smtClean="0"/>
              <a:t>Makes an arbitrary valuation of science:</a:t>
            </a:r>
          </a:p>
          <a:p>
            <a:pPr lvl="1"/>
            <a:r>
              <a:rPr lang="en-CA" sz="1600" dirty="0" smtClean="0"/>
              <a:t>Magic, Religion, and Science are all theories about the world</a:t>
            </a:r>
          </a:p>
          <a:p>
            <a:pPr lvl="1"/>
            <a:r>
              <a:rPr lang="en-CA" sz="1600" dirty="0"/>
              <a:t>Magic, Religion, and </a:t>
            </a:r>
            <a:r>
              <a:rPr lang="en-CA" sz="1600" dirty="0" smtClean="0"/>
              <a:t>Science are all causal explanations</a:t>
            </a:r>
          </a:p>
          <a:p>
            <a:pPr lvl="2"/>
            <a:r>
              <a:rPr lang="en-CA" sz="1600" dirty="0" smtClean="0"/>
              <a:t>Magic and Science both assume mechanical laws; both apply technique to nature.</a:t>
            </a:r>
          </a:p>
          <a:p>
            <a:pPr lvl="3"/>
            <a:r>
              <a:rPr lang="en-CA" sz="1600" i="1" dirty="0" smtClean="0"/>
              <a:t>E.g.</a:t>
            </a:r>
            <a:r>
              <a:rPr lang="en-CA" sz="1600" dirty="0" smtClean="0"/>
              <a:t> the magician </a:t>
            </a:r>
            <a:r>
              <a:rPr lang="en-CA" sz="1600" i="1" dirty="0" smtClean="0"/>
              <a:t>compels</a:t>
            </a:r>
            <a:r>
              <a:rPr lang="en-CA" sz="1600" dirty="0" smtClean="0"/>
              <a:t> the spirit to appear, and the elements to obey</a:t>
            </a:r>
          </a:p>
          <a:p>
            <a:pPr lvl="3"/>
            <a:r>
              <a:rPr lang="en-CA" sz="1600" dirty="0" smtClean="0"/>
              <a:t>Religion talks, asks, requests: the world is a world of </a:t>
            </a:r>
            <a:r>
              <a:rPr lang="en-CA" sz="1600" i="1" dirty="0" smtClean="0"/>
              <a:t>persons</a:t>
            </a:r>
          </a:p>
          <a:p>
            <a:r>
              <a:rPr lang="en-CA" sz="2000" dirty="0" smtClean="0"/>
              <a:t>Animistic (‘Folk’) Religions </a:t>
            </a:r>
            <a:r>
              <a:rPr lang="en-CA" sz="2000" i="1" dirty="0" smtClean="0"/>
              <a:t>do not</a:t>
            </a:r>
            <a:r>
              <a:rPr lang="en-CA" sz="2000" dirty="0" smtClean="0"/>
              <a:t> believe that there is no difference between inanimate and animate objects &amp; forces:  rather, a UNITY of all things: the animate-inanimate binary is null.</a:t>
            </a:r>
          </a:p>
          <a:p>
            <a:r>
              <a:rPr lang="en-CA" sz="2000" dirty="0" smtClean="0"/>
              <a:t>Assumes that abstraction is necessarily an advance:</a:t>
            </a:r>
          </a:p>
          <a:p>
            <a:pPr lvl="1"/>
            <a:r>
              <a:rPr lang="en-CA" sz="1800" dirty="0" smtClean="0"/>
              <a:t>“</a:t>
            </a:r>
            <a:r>
              <a:rPr lang="en-CA" sz="1600" dirty="0" smtClean="0"/>
              <a:t>Spirit” and “Breath” were originally the same word; same understanding of ‘living-</a:t>
            </a:r>
            <a:r>
              <a:rPr lang="en-CA" sz="1600" dirty="0" err="1" smtClean="0"/>
              <a:t>ness</a:t>
            </a:r>
            <a:r>
              <a:rPr lang="en-CA" sz="1600" dirty="0" smtClean="0"/>
              <a:t>’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3822793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smtClean="0"/>
              <a:t>WHAT DOES ‘TAKING NOTES’ MEAN?</a:t>
            </a:r>
            <a:endParaRPr lang="en-US" sz="3600" b="1" dirty="0"/>
          </a:p>
        </p:txBody>
      </p:sp>
      <p:sp>
        <p:nvSpPr>
          <p:cNvPr id="22531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mtClean="0"/>
              <a:t>POWERPOINT: </a:t>
            </a:r>
            <a:r>
              <a:rPr lang="en-CA" i="1" smtClean="0"/>
              <a:t>VISUAL</a:t>
            </a:r>
          </a:p>
        </p:txBody>
      </p:sp>
      <p:sp>
        <p:nvSpPr>
          <p:cNvPr id="22533" name="Text Placeholder 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CA" smtClean="0"/>
              <a:t>LECTURE: </a:t>
            </a:r>
            <a:r>
              <a:rPr lang="en-CA" i="1" smtClean="0"/>
              <a:t>AUDITORY</a:t>
            </a:r>
          </a:p>
        </p:txBody>
      </p:sp>
      <p:pic>
        <p:nvPicPr>
          <p:cNvPr id="22532" name="Content Placeholder 23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919000"/>
            <a:ext cx="4040188" cy="2650363"/>
          </a:xfrm>
        </p:spPr>
      </p:pic>
      <p:sp>
        <p:nvSpPr>
          <p:cNvPr id="17" name="Content Placeholder 16"/>
          <p:cNvSpPr>
            <a:spLocks noGrp="1"/>
          </p:cNvSpPr>
          <p:nvPr>
            <p:ph sz="quarter" idx="4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CA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CA" dirty="0" smtClean="0"/>
          </a:p>
          <a:p>
            <a:pPr marL="6858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CA" dirty="0" smtClean="0"/>
          </a:p>
          <a:p>
            <a:pPr marL="6858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CA" dirty="0" smtClean="0"/>
          </a:p>
          <a:p>
            <a:pPr marL="6858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dirty="0" smtClean="0"/>
              <a:t>[</a:t>
            </a:r>
            <a:r>
              <a:rPr lang="en-CA" dirty="0" smtClean="0">
                <a:hlinkClick r:id="rId3"/>
              </a:rPr>
              <a:t>BLANK</a:t>
            </a:r>
            <a:r>
              <a:rPr lang="en-CA" dirty="0" smtClean="0"/>
              <a:t>]</a:t>
            </a:r>
            <a:endParaRPr lang="en-CA" dirty="0"/>
          </a:p>
        </p:txBody>
      </p:sp>
      <p:pic>
        <p:nvPicPr>
          <p:cNvPr id="1026" name="Picture 2" descr="C:\Documents and Settings\Stephen Ogden\Desktop\blindfol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2766152"/>
            <a:ext cx="2847479" cy="26424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45168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/>
              <a:t>WHAT DOES ‘TAKING NOTES’ MEAN?</a:t>
            </a:r>
            <a:endParaRPr lang="en-CA" sz="36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PowerPoint is visual, and lecture is auditory.</a:t>
            </a:r>
          </a:p>
          <a:p>
            <a:endParaRPr lang="en-CA" dirty="0"/>
          </a:p>
          <a:p>
            <a:r>
              <a:rPr lang="en-CA" dirty="0" smtClean="0"/>
              <a:t>Lack of exercise of any faculty—here, auditory—results in atrophy of that faculty.</a:t>
            </a:r>
          </a:p>
          <a:p>
            <a:endParaRPr lang="en-CA" dirty="0"/>
          </a:p>
          <a:p>
            <a:r>
              <a:rPr lang="en-CA" dirty="0" smtClean="0"/>
              <a:t>Unfortunately, professional and community life is predominantly—and often exclusively—auditory.</a:t>
            </a:r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Meetings</a:t>
            </a:r>
          </a:p>
          <a:p>
            <a:pPr lvl="1"/>
            <a:r>
              <a:rPr lang="en-CA" dirty="0" smtClean="0"/>
              <a:t>Discussions</a:t>
            </a:r>
          </a:p>
          <a:p>
            <a:pPr lvl="1"/>
            <a:r>
              <a:rPr lang="en-CA" dirty="0" smtClean="0"/>
              <a:t>Exchanges</a:t>
            </a:r>
          </a:p>
          <a:p>
            <a:pPr lvl="1"/>
            <a:r>
              <a:rPr lang="en-CA" dirty="0" smtClean="0"/>
              <a:t>Conversations</a:t>
            </a:r>
          </a:p>
          <a:p>
            <a:pPr lvl="2"/>
            <a:r>
              <a:rPr lang="en-CA" dirty="0" smtClean="0"/>
              <a:t>participant</a:t>
            </a:r>
          </a:p>
          <a:p>
            <a:pPr lvl="2"/>
            <a:r>
              <a:rPr lang="en-CA" dirty="0" err="1" smtClean="0"/>
              <a:t>overhearer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005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smtClean="0"/>
              <a:t>WHAT DOES ‘TAKING NOTES’ MEAN?</a:t>
            </a:r>
            <a:endParaRPr lang="en-CA" sz="3600" b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907704" y="1412776"/>
            <a:ext cx="4392488" cy="639762"/>
          </a:xfrm>
        </p:spPr>
        <p:txBody>
          <a:bodyPr>
            <a:normAutofit fontScale="92500" lnSpcReduction="20000"/>
          </a:bodyPr>
          <a:lstStyle/>
          <a:p>
            <a:r>
              <a:rPr lang="en-CA" sz="2400" dirty="0" smtClean="0"/>
              <a:t>TAKING NOTES </a:t>
            </a:r>
            <a:r>
              <a:rPr lang="en-CA" sz="2400" i="1" u="sng" dirty="0" smtClean="0"/>
              <a:t>DOES NOT</a:t>
            </a:r>
            <a:r>
              <a:rPr lang="en-CA" sz="2400" dirty="0" smtClean="0"/>
              <a:t> MEAN</a:t>
            </a:r>
            <a:endParaRPr lang="en-CA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6923112" cy="3959352"/>
          </a:xfrm>
        </p:spPr>
        <p:txBody>
          <a:bodyPr>
            <a:normAutofit/>
          </a:bodyPr>
          <a:lstStyle/>
          <a:p>
            <a:pPr lvl="1" algn="ctr"/>
            <a:r>
              <a:rPr lang="en-CA" sz="2800" smtClean="0"/>
              <a:t>Hearing</a:t>
            </a:r>
          </a:p>
          <a:p>
            <a:pPr lvl="1" algn="ctr"/>
            <a:r>
              <a:rPr lang="en-CA" sz="2800" smtClean="0"/>
              <a:t>Copying</a:t>
            </a:r>
          </a:p>
          <a:p>
            <a:pPr lvl="1" algn="ctr"/>
            <a:r>
              <a:rPr lang="en-CA" sz="2800" smtClean="0"/>
              <a:t>Passively receiving</a:t>
            </a:r>
          </a:p>
          <a:p>
            <a:pPr lvl="1" algn="ctr"/>
            <a:r>
              <a:rPr lang="en-CA" sz="2800" smtClean="0"/>
              <a:t>Passive acceptance</a:t>
            </a:r>
          </a:p>
          <a:p>
            <a:pPr lvl="1" algn="ctr"/>
            <a:r>
              <a:rPr lang="en-CA" sz="2800" smtClean="0"/>
              <a:t>Collecting details</a:t>
            </a:r>
          </a:p>
          <a:p>
            <a:pPr lvl="1" algn="ctr"/>
            <a:r>
              <a:rPr lang="en-CA" sz="2800" smtClean="0"/>
              <a:t>Recording</a:t>
            </a:r>
          </a:p>
          <a:p>
            <a:pPr lvl="1" algn="ctr"/>
            <a:r>
              <a:rPr lang="en-CA" sz="2800" smtClean="0"/>
              <a:t>Stenography</a:t>
            </a:r>
            <a:endParaRPr lang="en-CA" sz="280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1"/>
            <a:endParaRPr lang="en-CA" smtClean="0"/>
          </a:p>
          <a:p>
            <a:pPr lvl="1"/>
            <a:endParaRPr lang="en-CA" smtClean="0"/>
          </a:p>
          <a:p>
            <a:pPr lvl="1"/>
            <a:endParaRPr lang="en-CA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9282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/>
              <a:t>WHAT DOES ‘TAKING NOTES’ MEAN?</a:t>
            </a:r>
            <a:endParaRPr lang="en-CA" sz="3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9712" y="1340768"/>
            <a:ext cx="4040188" cy="576064"/>
          </a:xfrm>
        </p:spPr>
        <p:txBody>
          <a:bodyPr>
            <a:normAutofit fontScale="85000" lnSpcReduction="10000"/>
          </a:bodyPr>
          <a:lstStyle/>
          <a:p>
            <a:r>
              <a:rPr lang="en-CA" sz="2400" dirty="0" smtClean="0"/>
              <a:t>TAKING NOTES </a:t>
            </a:r>
            <a:r>
              <a:rPr lang="en-CA" sz="2400" i="1" u="sng" dirty="0" smtClean="0"/>
              <a:t>DOES</a:t>
            </a:r>
            <a:r>
              <a:rPr lang="en-CA" sz="2400" dirty="0" smtClean="0"/>
              <a:t> MEAN</a:t>
            </a:r>
            <a:endParaRPr lang="en-CA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Listening</a:t>
            </a:r>
          </a:p>
          <a:p>
            <a:pPr lvl="1"/>
            <a:r>
              <a:rPr lang="en-CA" dirty="0" smtClean="0"/>
              <a:t>active critical mental engagement</a:t>
            </a:r>
            <a:endParaRPr lang="en-CA" dirty="0"/>
          </a:p>
          <a:p>
            <a:r>
              <a:rPr lang="en-CA" dirty="0"/>
              <a:t>Observing:</a:t>
            </a:r>
          </a:p>
          <a:p>
            <a:pPr lvl="1"/>
            <a:r>
              <a:rPr lang="en-CA" dirty="0"/>
              <a:t>body language</a:t>
            </a:r>
          </a:p>
          <a:p>
            <a:pPr lvl="1"/>
            <a:r>
              <a:rPr lang="en-CA" dirty="0"/>
              <a:t>facial cues</a:t>
            </a:r>
          </a:p>
          <a:p>
            <a:pPr lvl="1"/>
            <a:r>
              <a:rPr lang="en-CA" dirty="0"/>
              <a:t>emphases</a:t>
            </a:r>
          </a:p>
          <a:p>
            <a:pPr lvl="2"/>
            <a:r>
              <a:rPr lang="en-CA" dirty="0"/>
              <a:t>pauses</a:t>
            </a:r>
          </a:p>
          <a:p>
            <a:pPr lvl="2"/>
            <a:r>
              <a:rPr lang="en-CA" dirty="0"/>
              <a:t>repetitions</a:t>
            </a:r>
          </a:p>
          <a:p>
            <a:pPr lvl="2"/>
            <a:r>
              <a:rPr lang="en-CA" dirty="0"/>
              <a:t>changes in volume</a:t>
            </a:r>
          </a:p>
          <a:p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Recognising:</a:t>
            </a:r>
          </a:p>
          <a:p>
            <a:pPr lvl="1"/>
            <a:r>
              <a:rPr lang="en-CA" dirty="0"/>
              <a:t>main points</a:t>
            </a:r>
          </a:p>
          <a:p>
            <a:pPr lvl="1"/>
            <a:r>
              <a:rPr lang="en-CA" dirty="0"/>
              <a:t>major themes</a:t>
            </a:r>
          </a:p>
          <a:p>
            <a:pPr lvl="1"/>
            <a:r>
              <a:rPr lang="en-CA" dirty="0"/>
              <a:t>subtext</a:t>
            </a:r>
          </a:p>
          <a:p>
            <a:pPr lvl="1"/>
            <a:r>
              <a:rPr lang="en-CA" dirty="0"/>
              <a:t>Illustration &amp; examples</a:t>
            </a:r>
          </a:p>
          <a:p>
            <a:r>
              <a:rPr lang="en-CA" dirty="0"/>
              <a:t>Organising:</a:t>
            </a:r>
          </a:p>
          <a:p>
            <a:pPr lvl="1"/>
            <a:r>
              <a:rPr lang="en-CA" dirty="0"/>
              <a:t>primary ideas</a:t>
            </a:r>
          </a:p>
          <a:p>
            <a:pPr lvl="1"/>
            <a:r>
              <a:rPr lang="en-CA" dirty="0"/>
              <a:t>secondary ideas</a:t>
            </a:r>
          </a:p>
          <a:p>
            <a:pPr lvl="1"/>
            <a:r>
              <a:rPr lang="en-CA" dirty="0"/>
              <a:t>tertiary ideas</a:t>
            </a:r>
          </a:p>
          <a:p>
            <a:pPr lvl="1"/>
            <a:r>
              <a:rPr lang="en-CA" dirty="0"/>
              <a:t>connections &amp; pathways </a:t>
            </a:r>
          </a:p>
        </p:txBody>
      </p:sp>
    </p:spTree>
    <p:extLst>
      <p:ext uri="{BB962C8B-B14F-4D97-AF65-F5344CB8AC3E}">
        <p14:creationId xmlns:p14="http://schemas.microsoft.com/office/powerpoint/2010/main" val="713108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“RELIGION”: </a:t>
            </a:r>
            <a:br>
              <a:rPr lang="en-US" sz="4400" dirty="0" smtClean="0"/>
            </a:br>
            <a:r>
              <a:rPr lang="en-US" sz="4400" dirty="0" smtClean="0"/>
              <a:t>NON-POLEMICAL DEFINITION</a:t>
            </a:r>
            <a:r>
              <a:rPr lang="en-US" sz="4400" dirty="0"/>
              <a:t/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learned last week that not all Religions have any essential reference to the concept of “God”.</a:t>
            </a:r>
          </a:p>
          <a:p>
            <a:r>
              <a:rPr lang="en-US" dirty="0" smtClean="0"/>
              <a:t>This week, we learn that strong intellectual disagreement exists over the </a:t>
            </a:r>
            <a:r>
              <a:rPr lang="en-US" dirty="0" err="1" smtClean="0"/>
              <a:t>categorisation</a:t>
            </a:r>
            <a:r>
              <a:rPr lang="en-US" dirty="0" smtClean="0"/>
              <a:t> of some systems—such as Buddhism—as “Religion”.</a:t>
            </a:r>
          </a:p>
          <a:p>
            <a:r>
              <a:rPr lang="en-US" dirty="0" smtClean="0"/>
              <a:t>It is necessary for proper scholarship that we begin from a workable but non-prejudiced definition of “Religion”.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495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72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RELIGION: PROVISIONAL DEFINITION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our present purposes, let us work from a definition of ‘religion’ that is broad enough to be free of bias and assumption yet specific enough to be academically productive.</a:t>
            </a:r>
          </a:p>
          <a:p>
            <a:pPr lvl="2"/>
            <a:r>
              <a:rPr lang="en-US" dirty="0" smtClean="0"/>
              <a:t>this honours Cicero’s derivation ‘</a:t>
            </a:r>
            <a:r>
              <a:rPr lang="en-US" i="1" dirty="0" smtClean="0"/>
              <a:t>to treat carefully</a:t>
            </a:r>
            <a:r>
              <a:rPr lang="en-US" dirty="0" smtClean="0"/>
              <a:t>.’</a:t>
            </a:r>
          </a:p>
          <a:p>
            <a:r>
              <a:rPr lang="en-US" dirty="0" smtClean="0"/>
              <a:t>Applying </a:t>
            </a:r>
            <a:r>
              <a:rPr lang="en-US" dirty="0" err="1" smtClean="0"/>
              <a:t>Lactantius’s</a:t>
            </a:r>
            <a:r>
              <a:rPr lang="en-US" dirty="0" smtClean="0"/>
              <a:t> OED derivation, ‘</a:t>
            </a:r>
            <a:r>
              <a:rPr lang="en-US" i="1" dirty="0" smtClean="0"/>
              <a:t>to bind</a:t>
            </a:r>
            <a:r>
              <a:rPr lang="en-US" dirty="0" smtClean="0"/>
              <a:t>’, to the general OED etymology, we can use this for a working definition of ‘religion’:</a:t>
            </a:r>
          </a:p>
          <a:p>
            <a:pPr lvl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     A set of beliefs and practices, referencing some larger &amp; all-encompassing power, system, or </a:t>
            </a:r>
            <a:r>
              <a:rPr lang="en-US" i="1" dirty="0" smtClean="0">
                <a:solidFill>
                  <a:srgbClr val="FFFF00"/>
                </a:solidFill>
              </a:rPr>
              <a:t>idea revered as the Good</a:t>
            </a:r>
            <a:r>
              <a:rPr lang="en-US" i="1" dirty="0" smtClean="0">
                <a:solidFill>
                  <a:srgbClr val="FFFF00"/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that has force </a:t>
            </a:r>
            <a:r>
              <a:rPr lang="en-US" i="1" dirty="0" smtClean="0">
                <a:solidFill>
                  <a:srgbClr val="FFFF00"/>
                </a:solidFill>
              </a:rPr>
              <a:t>of </a:t>
            </a:r>
            <a:r>
              <a:rPr lang="en-US" i="1" dirty="0" smtClean="0">
                <a:solidFill>
                  <a:srgbClr val="FFFF00"/>
                </a:solidFill>
              </a:rPr>
              <a:t> prohibition and affirmation, and </a:t>
            </a:r>
            <a:r>
              <a:rPr lang="en-US" b="1" i="1" u="sng" dirty="0" smtClean="0">
                <a:solidFill>
                  <a:srgbClr val="FFFF00"/>
                </a:solidFill>
              </a:rPr>
              <a:t>binds </a:t>
            </a:r>
            <a:r>
              <a:rPr lang="en-US" b="1" i="1" u="sng" dirty="0" smtClean="0">
                <a:solidFill>
                  <a:srgbClr val="FFFF00"/>
                </a:solidFill>
              </a:rPr>
              <a:t>together</a:t>
            </a:r>
            <a:r>
              <a:rPr lang="en-US" i="1" dirty="0" smtClean="0">
                <a:solidFill>
                  <a:srgbClr val="FFFF00"/>
                </a:solidFill>
              </a:rPr>
              <a:t> a self-identified group.</a:t>
            </a:r>
          </a:p>
          <a:p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43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en-CA" sz="3200" dirty="0" smtClean="0"/>
              <a:t>COMPARATIVE RELIGION: </a:t>
            </a:r>
            <a:br>
              <a:rPr lang="en-CA" sz="3200" dirty="0" smtClean="0"/>
            </a:br>
            <a:r>
              <a:rPr lang="en-CA" sz="3200" dirty="0" smtClean="0"/>
              <a:t>CHARACTERISTIC BIAS IN WESTERN STUDIES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CA" dirty="0" smtClean="0"/>
          </a:p>
          <a:p>
            <a:r>
              <a:rPr lang="en-CA" sz="3400" dirty="0" smtClean="0"/>
              <a:t>Academic studies of religion in Western civilisation (usually titled ‘Comparative Religion’) have had a dogmatic bias from their 18</a:t>
            </a:r>
            <a:r>
              <a:rPr lang="en-CA" sz="3400" baseline="30000" dirty="0" smtClean="0"/>
              <a:t>th</a:t>
            </a:r>
            <a:r>
              <a:rPr lang="en-CA" sz="3400" dirty="0" smtClean="0"/>
              <a:t> C. Enlightenment beginnings through their modern practice.</a:t>
            </a:r>
          </a:p>
          <a:p>
            <a:r>
              <a:rPr lang="en-CA" sz="3400" dirty="0" smtClean="0"/>
              <a:t>However, recent academic moves toward ‘post-colonial’ understanding have exposed and sharply rejected these biases.</a:t>
            </a:r>
          </a:p>
          <a:p>
            <a:r>
              <a:rPr lang="en-CA" sz="3400" dirty="0" smtClean="0"/>
              <a:t>The assumptions in Religious Studies among Western intellectuals matched the assumptions, preferences, and biases of Western civilisation—specifically, academic atheism.</a:t>
            </a:r>
          </a:p>
          <a:p>
            <a:pPr lvl="1"/>
            <a:r>
              <a:rPr lang="en-CA" sz="2900" b="1" dirty="0" smtClean="0"/>
              <a:t>the “Secularist” bias</a:t>
            </a:r>
            <a:r>
              <a:rPr lang="en-CA" sz="2900" dirty="0" smtClean="0"/>
              <a:t>: asserting that a neutral position exists independent of religion and with privilege of judgement.</a:t>
            </a:r>
          </a:p>
          <a:p>
            <a:pPr lvl="1"/>
            <a:r>
              <a:rPr lang="en-CA" sz="2900" i="1" dirty="0" smtClean="0"/>
              <a:t>a priori</a:t>
            </a:r>
            <a:r>
              <a:rPr lang="en-CA" sz="2900" dirty="0" smtClean="0"/>
              <a:t> relegates religion to an inferior position and aggrandises rationalist world-views: hence ‘comparative religion’</a:t>
            </a:r>
            <a:endParaRPr lang="en-CA" sz="2900" i="1" dirty="0" smtClean="0"/>
          </a:p>
          <a:p>
            <a:pPr lvl="1"/>
            <a:r>
              <a:rPr lang="en-CA" sz="2900" dirty="0" smtClean="0"/>
              <a:t>devalues non-Western civilisations with different histories and concepts of religion</a:t>
            </a:r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05880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dirty="0"/>
              <a:t>COMPARATIVE RELIGION: </a:t>
            </a:r>
            <a:br>
              <a:rPr lang="en-CA" sz="3200" dirty="0"/>
            </a:br>
            <a:r>
              <a:rPr lang="en-CA" sz="3200" dirty="0"/>
              <a:t>CHARACTERISTIC BIAS IN WESTERN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Assumptions of modernist Western science and biases of Religious Studies (‘Comparative Religion’):</a:t>
            </a:r>
          </a:p>
          <a:p>
            <a:pPr lvl="1"/>
            <a:r>
              <a:rPr lang="en-CA" dirty="0" smtClean="0"/>
              <a:t>Developmental</a:t>
            </a:r>
          </a:p>
          <a:p>
            <a:pPr lvl="1"/>
            <a:r>
              <a:rPr lang="en-CA" dirty="0" err="1" smtClean="0"/>
              <a:t>Progession</a:t>
            </a:r>
            <a:endParaRPr lang="en-CA" dirty="0" smtClean="0"/>
          </a:p>
          <a:p>
            <a:pPr lvl="1"/>
            <a:r>
              <a:rPr lang="en-CA" dirty="0" smtClean="0"/>
              <a:t>Evolutionary</a:t>
            </a:r>
          </a:p>
          <a:p>
            <a:r>
              <a:rPr lang="en-CA" dirty="0" smtClean="0"/>
              <a:t>Value-judgements of </a:t>
            </a:r>
            <a:r>
              <a:rPr lang="en-CA" dirty="0"/>
              <a:t>modernist Western science and </a:t>
            </a:r>
            <a:r>
              <a:rPr lang="en-CA" dirty="0" smtClean="0"/>
              <a:t>of </a:t>
            </a:r>
            <a:r>
              <a:rPr lang="en-CA" dirty="0"/>
              <a:t>Religious Studies (‘Comparative Religion</a:t>
            </a:r>
            <a:r>
              <a:rPr lang="en-CA" dirty="0" smtClean="0"/>
              <a:t>’):</a:t>
            </a:r>
          </a:p>
          <a:p>
            <a:pPr lvl="1"/>
            <a:r>
              <a:rPr lang="en-CA" dirty="0" smtClean="0"/>
              <a:t>‘Lower’ to “Higher’</a:t>
            </a:r>
          </a:p>
          <a:p>
            <a:pPr lvl="1"/>
            <a:r>
              <a:rPr lang="en-CA" dirty="0" smtClean="0"/>
              <a:t>‘Primitive’ to ‘Advanced’</a:t>
            </a:r>
          </a:p>
          <a:p>
            <a:pPr lvl="1"/>
            <a:r>
              <a:rPr lang="en-CA" dirty="0" smtClean="0"/>
              <a:t>‘Savage’ to ‘Civilised’</a:t>
            </a:r>
          </a:p>
          <a:p>
            <a:pPr lvl="1"/>
            <a:r>
              <a:rPr lang="en-CA" dirty="0" smtClean="0"/>
              <a:t>‘Intuitive’ to ‘Rationalised’</a:t>
            </a:r>
          </a:p>
          <a:p>
            <a:pPr lvl="1"/>
            <a:r>
              <a:rPr lang="en-CA" dirty="0" smtClean="0"/>
              <a:t>‘Superstitious’ to ‘Positive’</a:t>
            </a:r>
          </a:p>
          <a:p>
            <a:pPr lvl="1"/>
            <a:r>
              <a:rPr lang="en-CA" dirty="0" smtClean="0"/>
              <a:t>(originally) Magic —&gt; (replaced by) Religion —&gt; </a:t>
            </a:r>
            <a:r>
              <a:rPr lang="en-CA" dirty="0"/>
              <a:t>(replaced by) </a:t>
            </a:r>
            <a:r>
              <a:rPr lang="en-CA" dirty="0" smtClean="0"/>
              <a:t>Science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42309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177</TotalTime>
  <Words>1047</Words>
  <Application>Microsoft Office PowerPoint</Application>
  <PresentationFormat>On-screen Show (4:3)</PresentationFormat>
  <Paragraphs>129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LIBS 7023: Religious Studies</vt:lpstr>
      <vt:lpstr>WHAT DOES ‘TAKING NOTES’ MEAN?</vt:lpstr>
      <vt:lpstr>WHAT DOES ‘TAKING NOTES’ MEAN?</vt:lpstr>
      <vt:lpstr>WHAT DOES ‘TAKING NOTES’ MEAN?</vt:lpstr>
      <vt:lpstr>WHAT DOES ‘TAKING NOTES’ MEAN?</vt:lpstr>
      <vt:lpstr>“RELIGION”:  NON-POLEMICAL DEFINITION </vt:lpstr>
      <vt:lpstr>RELIGION: PROVISIONAL DEFINITION</vt:lpstr>
      <vt:lpstr>COMPARATIVE RELIGION:  CHARACTERISTIC BIAS IN WESTERN STUDIES</vt:lpstr>
      <vt:lpstr>COMPARATIVE RELIGION:  CHARACTERISTIC BIAS IN WESTERN STUDIES</vt:lpstr>
      <vt:lpstr>THE BIASED ‘COMPARATIVE RELIGION’ VIEW</vt:lpstr>
      <vt:lpstr>EXAMPLE OF COMPARATIVE RELIGION: J.G. FRAZER (1854-1941)</vt:lpstr>
      <vt:lpstr>MAGIC &amp; RELIGION: COMPARATTIVE RELIGION VIEW</vt:lpstr>
      <vt:lpstr>PROBLEMS OF THE COMPARATIVE APPROACH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LIBS 7023: Religious Studies</dc:title>
  <dc:creator>Lib Stephen</dc:creator>
  <cp:lastModifiedBy>Lib Stephen</cp:lastModifiedBy>
  <cp:revision>14</cp:revision>
  <dcterms:created xsi:type="dcterms:W3CDTF">2012-06-12T22:21:16Z</dcterms:created>
  <dcterms:modified xsi:type="dcterms:W3CDTF">2013-06-04T20:43:53Z</dcterms:modified>
</cp:coreProperties>
</file>