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89" r:id="rId3"/>
    <p:sldId id="290" r:id="rId4"/>
    <p:sldId id="292" r:id="rId5"/>
    <p:sldId id="293" r:id="rId6"/>
    <p:sldId id="294" r:id="rId7"/>
    <p:sldId id="300" r:id="rId8"/>
    <p:sldId id="295" r:id="rId9"/>
    <p:sldId id="291" r:id="rId10"/>
    <p:sldId id="297" r:id="rId11"/>
    <p:sldId id="299" r:id="rId12"/>
    <p:sldId id="298" r:id="rId13"/>
    <p:sldId id="288" r:id="rId14"/>
    <p:sldId id="301" r:id="rId15"/>
    <p:sldId id="302" r:id="rId16"/>
    <p:sldId id="303" r:id="rId17"/>
    <p:sldId id="304" r:id="rId1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1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FBB0D-534A-40E7-AB3D-C4AADD0B521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A34DE7-8AB8-4C34-9778-C5F101C219A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FFC7C7-AA48-4356-BC18-821C5D96E1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61BA56B-A044-453A-AB0C-39963020666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953D19-71A0-41D4-A6C5-8DF2531F0DC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42BA21-B882-4C43-A8F4-4974C7CA1FF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9DBB55-7A24-4C28-B1AE-A0A2A3A7A28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CF3BA0-E7F2-4534-B69C-9A598B2CD33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F0D8618-E882-4656-B67D-D1514CA6A09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8C63F7-95C0-41C3-9683-B9A267EA73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38E9F70A-7C11-4AA0-BD25-6B655A5B486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D5082603-2159-4D21-9B87-0D8353311CB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3" grpId="0" build="p"/>
    </p:bldLst>
  </p:timing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ed.com.proxy.lib.sfu.ca/view/Entry/161936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Stephen_ogden@bcit.c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citreligiousstudies.blogspot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 smtClean="0"/>
              <a:t>LIBS 7023 </a:t>
            </a:r>
            <a:br>
              <a:rPr lang="en-US" sz="5400" dirty="0" smtClean="0"/>
            </a:br>
            <a:r>
              <a:rPr lang="en-US" sz="5400" dirty="0" smtClean="0"/>
              <a:t>Religious Studies</a:t>
            </a:r>
            <a:br>
              <a:rPr lang="en-US" sz="5400" dirty="0" smtClean="0"/>
            </a:br>
            <a:r>
              <a:rPr lang="en-US" sz="5400" b="1" dirty="0"/>
              <a:t>	</a:t>
            </a:r>
            <a:endParaRPr lang="en-GB" sz="54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Dr</a:t>
            </a:r>
            <a:r>
              <a:rPr lang="en-US" sz="3600" b="1" dirty="0"/>
              <a:t>. Stephen Ogden</a:t>
            </a:r>
            <a:endParaRPr lang="en-GB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Four contemporary novels: one for each of four major world religious belief systems.</a:t>
            </a:r>
          </a:p>
          <a:p>
            <a:pPr lvl="1"/>
            <a:r>
              <a:rPr lang="en-US" dirty="0" smtClean="0"/>
              <a:t>Read the novels ahead of class.</a:t>
            </a:r>
          </a:p>
          <a:p>
            <a:r>
              <a:rPr lang="en-US" dirty="0" smtClean="0"/>
              <a:t>Lecture on the historical, cultural, doctrinal, and liturgical description of each belief system.</a:t>
            </a:r>
          </a:p>
          <a:p>
            <a:r>
              <a:rPr lang="en-US" dirty="0" smtClean="0"/>
              <a:t>Dialectical approach: after description, first a favourable and then a critical analysis of the religion—followed by the students’ conclusion of the dialectic, done in small groups.</a:t>
            </a:r>
          </a:p>
          <a:p>
            <a:r>
              <a:rPr lang="en-US" dirty="0" smtClean="0"/>
              <a:t>Each class, a short, online, article on the lecture topic of the week will be assigned. Students will read the article, analyse it in group setting, and present consensus conclusion to class.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Exemplar: Dr. Chin </a:t>
            </a:r>
            <a:r>
              <a:rPr lang="en-US" dirty="0" err="1" smtClean="0"/>
              <a:t>Banerjee</a:t>
            </a:r>
            <a:endParaRPr lang="en-US" dirty="0"/>
          </a:p>
        </p:txBody>
      </p:sp>
      <p:pic>
        <p:nvPicPr>
          <p:cNvPr id="4" name="Content Placeholder 3" descr="Chin_Banerjee_91_Dpt_English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79487" y="1770063"/>
            <a:ext cx="3209902" cy="4525962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Professor Emeritus, SFU English.</a:t>
            </a:r>
          </a:p>
          <a:p>
            <a:pPr lvl="1"/>
            <a:r>
              <a:rPr lang="en-US" dirty="0" smtClean="0"/>
              <a:t>In upper-division seminar, gave a derisory reading of the religious component of a 17</a:t>
            </a:r>
            <a:r>
              <a:rPr lang="en-US" baseline="30000" dirty="0" smtClean="0"/>
              <a:t>th</a:t>
            </a:r>
            <a:r>
              <a:rPr lang="en-US" dirty="0" smtClean="0"/>
              <a:t> C. poem by John Donne—to the open delight of the atheist students.</a:t>
            </a:r>
          </a:p>
          <a:p>
            <a:pPr lvl="1"/>
            <a:r>
              <a:rPr lang="en-US" dirty="0" smtClean="0"/>
              <a:t>Week following, gave a majestic presentation of the Christian metaphysic animating the Donne poem.</a:t>
            </a:r>
          </a:p>
          <a:p>
            <a:r>
              <a:rPr lang="en-US" dirty="0" smtClean="0"/>
              <a:t>Dialectic.		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dirty="0" smtClean="0"/>
              <a:t>Benefit of literary site on which to excavate understanding of Religion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Imagination is a clear and definite human cognitive faculty.</a:t>
            </a:r>
          </a:p>
          <a:p>
            <a:pPr lvl="1"/>
            <a:r>
              <a:rPr lang="en-US" dirty="0" smtClean="0"/>
              <a:t>has unique human value.</a:t>
            </a:r>
          </a:p>
          <a:p>
            <a:r>
              <a:rPr lang="en-US" dirty="0" smtClean="0"/>
              <a:t>Literary authors have Imagination to a superlative degree: like Einstein, say, has </a:t>
            </a:r>
            <a:r>
              <a:rPr lang="en-US" i="1" dirty="0" smtClean="0"/>
              <a:t>cogitation</a:t>
            </a:r>
            <a:r>
              <a:rPr lang="en-US" dirty="0" smtClean="0"/>
              <a:t> to a superlative degree.</a:t>
            </a:r>
          </a:p>
          <a:p>
            <a:r>
              <a:rPr lang="en-US" dirty="0" smtClean="0"/>
              <a:t>In fiction, information and ideas are </a:t>
            </a:r>
            <a:r>
              <a:rPr lang="en-US" i="1" dirty="0" smtClean="0"/>
              <a:t>transmuted</a:t>
            </a:r>
            <a:r>
              <a:rPr lang="en-US" dirty="0" smtClean="0"/>
              <a:t> into a </a:t>
            </a:r>
            <a:r>
              <a:rPr lang="en-US" b="1" i="1" dirty="0" smtClean="0"/>
              <a:t>story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Story—narrative—is a human universal: Aristotle explains that human  beings </a:t>
            </a:r>
            <a:r>
              <a:rPr lang="en-US" b="1" i="1" u="sng" dirty="0" smtClean="0"/>
              <a:t>imitate</a:t>
            </a:r>
            <a:r>
              <a:rPr lang="en-US" dirty="0" smtClean="0"/>
              <a:t> by their nature: </a:t>
            </a:r>
            <a:r>
              <a:rPr lang="en-US" i="1" dirty="0" smtClean="0"/>
              <a:t>homo </a:t>
            </a:r>
            <a:r>
              <a:rPr lang="en-US" i="1" dirty="0" err="1" smtClean="0"/>
              <a:t>reddo</a:t>
            </a:r>
            <a:r>
              <a:rPr lang="en-US" i="1" dirty="0" smtClean="0"/>
              <a:t>.</a:t>
            </a:r>
          </a:p>
          <a:p>
            <a:pPr lvl="1"/>
            <a:r>
              <a:rPr lang="en-US" dirty="0" smtClean="0"/>
              <a:t>human beings respond to stories—characters, setting, plot—universally from birth. “Mimesis.”</a:t>
            </a:r>
          </a:p>
          <a:p>
            <a:pPr lvl="1"/>
            <a:r>
              <a:rPr lang="en-US" dirty="0" smtClean="0"/>
              <a:t>this transmutation of fact and idea removes the ‘film of familiarity’: facts made invisible by being familiar are shown newly, as if in a mirror.</a:t>
            </a:r>
          </a:p>
          <a:p>
            <a:pPr lvl="1"/>
            <a:r>
              <a:rPr lang="en-US" dirty="0" smtClean="0"/>
              <a:t>untried ideas—political, religious, moral—can be shown in their human effects: a virtual reality of the future is created.</a:t>
            </a:r>
          </a:p>
          <a:p>
            <a:r>
              <a:rPr lang="en-US" dirty="0" smtClean="0"/>
              <a:t>A novel allows us to </a:t>
            </a:r>
            <a:r>
              <a:rPr lang="en-US" i="1" dirty="0" smtClean="0"/>
              <a:t>experience </a:t>
            </a:r>
            <a:r>
              <a:rPr lang="en-US" dirty="0" smtClean="0"/>
              <a:t>religion in variety of aspect:</a:t>
            </a:r>
          </a:p>
          <a:p>
            <a:pPr lvl="1"/>
            <a:r>
              <a:rPr lang="en-US" dirty="0" smtClean="0"/>
              <a:t> personal, familial, cultural, doctrinal, ideational.</a:t>
            </a:r>
          </a:p>
          <a:p>
            <a:r>
              <a:rPr lang="en-US" dirty="0" smtClean="0"/>
              <a:t>The novelists  chosen have a high quality of religious expression.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“Religion”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 common term, an uncertain meaning.</a:t>
            </a:r>
          </a:p>
          <a:p>
            <a:r>
              <a:rPr lang="en-US" dirty="0" smtClean="0"/>
              <a:t>The sole scholarly authority on history and meaning (etymology) of English words, the Oxford English Dictionary, presents the meaning as uncertain.</a:t>
            </a:r>
          </a:p>
          <a:p>
            <a:pPr lvl="1"/>
            <a:r>
              <a:rPr lang="en-US" dirty="0" smtClean="0"/>
              <a:t>“….the supposed original sense of ‘religion’ would have been ‘painstaking observance of rites’, but by later authors (especially by early Christian writers) with </a:t>
            </a:r>
            <a:r>
              <a:rPr lang="en-US" i="1" dirty="0" smtClean="0"/>
              <a:t>religāre</a:t>
            </a:r>
            <a:r>
              <a:rPr lang="en-US" dirty="0" smtClean="0"/>
              <a:t> </a:t>
            </a:r>
            <a:r>
              <a:rPr lang="en-US" dirty="0" smtClean="0">
                <a:hlinkClick r:id="rId2" action="ppaction://hlinkfile"/>
              </a:rPr>
              <a:t>religate v.</a:t>
            </a:r>
            <a:r>
              <a:rPr lang="en-US" dirty="0" smtClean="0"/>
              <a:t>, ‘religion’ being taken as ‘that which ties believers to God’. Each view finds supporters among modern scholars.”</a:t>
            </a:r>
          </a:p>
          <a:p>
            <a:pPr lvl="2"/>
            <a:r>
              <a:rPr lang="en-US" dirty="0" smtClean="0"/>
              <a:t>Cicero: L. </a:t>
            </a:r>
            <a:r>
              <a:rPr lang="en-US" i="1" dirty="0" smtClean="0"/>
              <a:t>relegere</a:t>
            </a:r>
            <a:r>
              <a:rPr lang="en-US" dirty="0" smtClean="0"/>
              <a:t> (to treat carefully)</a:t>
            </a:r>
          </a:p>
          <a:p>
            <a:pPr lvl="2"/>
            <a:r>
              <a:rPr lang="en-US" dirty="0" smtClean="0"/>
              <a:t>Lactantius:  L. </a:t>
            </a:r>
            <a:r>
              <a:rPr lang="en-US" i="1" dirty="0" smtClean="0"/>
              <a:t>religare</a:t>
            </a:r>
            <a:r>
              <a:rPr lang="en-US" dirty="0" smtClean="0"/>
              <a:t> (to bind)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“Religion”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Commonly—vulgarly—assumed that ‘God’ is intrinsic to the concept of religion. However:</a:t>
            </a:r>
          </a:p>
          <a:p>
            <a:pPr lvl="2"/>
            <a:r>
              <a:rPr lang="en-US" dirty="0" smtClean="0"/>
              <a:t>Islam	</a:t>
            </a:r>
          </a:p>
          <a:p>
            <a:pPr lvl="2"/>
            <a:r>
              <a:rPr lang="en-US" dirty="0" smtClean="0"/>
              <a:t>Sikhism</a:t>
            </a:r>
          </a:p>
          <a:p>
            <a:pPr lvl="2"/>
            <a:r>
              <a:rPr lang="en-US" dirty="0" smtClean="0"/>
              <a:t>Buddhism</a:t>
            </a:r>
          </a:p>
          <a:p>
            <a:pPr lvl="2"/>
            <a:r>
              <a:rPr lang="en-US" dirty="0" smtClean="0"/>
              <a:t>Jainism</a:t>
            </a:r>
          </a:p>
          <a:p>
            <a:pPr lvl="2"/>
            <a:r>
              <a:rPr lang="en-US" dirty="0" smtClean="0"/>
              <a:t>Confucianism</a:t>
            </a:r>
          </a:p>
          <a:p>
            <a:pPr lvl="1"/>
            <a:r>
              <a:rPr lang="en-US" dirty="0" smtClean="0"/>
              <a:t>all in this list have been reputably classed as religions</a:t>
            </a:r>
          </a:p>
          <a:p>
            <a:pPr lvl="1"/>
            <a:r>
              <a:rPr lang="en-US" dirty="0" smtClean="0"/>
              <a:t>yet it is academically credible to view this list as a descending (or ascending) order of systems of belief going from </a:t>
            </a:r>
            <a:r>
              <a:rPr lang="en-US" u="sng" dirty="0" smtClean="0"/>
              <a:t>presence</a:t>
            </a:r>
            <a:r>
              <a:rPr lang="en-US" dirty="0" smtClean="0"/>
              <a:t> to </a:t>
            </a:r>
            <a:r>
              <a:rPr lang="en-US" u="sng" dirty="0" smtClean="0"/>
              <a:t>absence</a:t>
            </a:r>
            <a:r>
              <a:rPr lang="en-US" dirty="0" smtClean="0"/>
              <a:t> of ‘God’.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RELIGION:</a:t>
            </a:r>
            <a:br>
              <a:rPr lang="en-US" sz="3200" dirty="0" smtClean="0"/>
            </a:br>
            <a:r>
              <a:rPr lang="en-US" sz="3200" dirty="0" smtClean="0"/>
              <a:t>Modernist &amp; ‘</a:t>
            </a:r>
            <a:r>
              <a:rPr lang="en-US" sz="3200" dirty="0" err="1" smtClean="0"/>
              <a:t>Westernist</a:t>
            </a:r>
            <a:r>
              <a:rPr lang="en-US" sz="3200" dirty="0" smtClean="0"/>
              <a:t>’ Assumption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One problem immediately for defining and classifying (two ways of saying the same thing) religion, is the on-going development of understanding of Western civilisation bias in Science.</a:t>
            </a:r>
          </a:p>
          <a:p>
            <a:pPr lvl="1"/>
            <a:r>
              <a:rPr lang="en-US" dirty="0" smtClean="0"/>
              <a:t>As a fact of anthropology, the scientific method is a Western invention, and all its assumptions are Western civilisation assumptions.</a:t>
            </a:r>
          </a:p>
          <a:p>
            <a:pPr lvl="1"/>
            <a:r>
              <a:rPr lang="en-US" dirty="0" smtClean="0"/>
              <a:t>Thus, categorising, dividing,  taxonomising, and comparatively analysing World religions is a Western project—and one that some non-Western civilisations  reject</a:t>
            </a:r>
          </a:p>
          <a:p>
            <a:pPr lvl="2"/>
            <a:r>
              <a:rPr lang="en-US" dirty="0" smtClean="0"/>
              <a:t>criticising it as, among other things, cultural Colonialism.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RELIGION:</a:t>
            </a:r>
            <a:br>
              <a:rPr lang="en-US" sz="3200" dirty="0" smtClean="0"/>
            </a:br>
            <a:r>
              <a:rPr lang="en-US" sz="3200" dirty="0" smtClean="0"/>
              <a:t>Modernist &amp; ‘</a:t>
            </a:r>
            <a:r>
              <a:rPr lang="en-US" sz="3200" dirty="0" err="1" smtClean="0"/>
              <a:t>Westernist</a:t>
            </a:r>
            <a:r>
              <a:rPr lang="en-US" sz="3200" dirty="0" smtClean="0"/>
              <a:t>’ Assumption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For example, the assumption by Western academics of a separation between </a:t>
            </a:r>
            <a:r>
              <a:rPr lang="en-US" u="sng" dirty="0" smtClean="0"/>
              <a:t>religious</a:t>
            </a:r>
            <a:r>
              <a:rPr lang="en-US" dirty="0" smtClean="0"/>
              <a:t> and </a:t>
            </a:r>
            <a:r>
              <a:rPr lang="en-US" u="sng" dirty="0" smtClean="0"/>
              <a:t>secular</a:t>
            </a:r>
            <a:r>
              <a:rPr lang="en-US" dirty="0" smtClean="0"/>
              <a:t> spheres is considered (even increasingly by some Western academics) to be at best </a:t>
            </a:r>
            <a:r>
              <a:rPr lang="en-US" u="sng" dirty="0" smtClean="0"/>
              <a:t>arbitrary</a:t>
            </a:r>
            <a:r>
              <a:rPr lang="en-US" dirty="0" smtClean="0"/>
              <a:t> and at worst Western civilisation bias: </a:t>
            </a:r>
            <a:r>
              <a:rPr lang="en-US" i="1" dirty="0" smtClean="0"/>
              <a:t>cf. </a:t>
            </a:r>
            <a:r>
              <a:rPr lang="en-US" dirty="0" smtClean="0"/>
              <a:t>‘post-colonialism’.</a:t>
            </a:r>
          </a:p>
          <a:p>
            <a:pPr lvl="2"/>
            <a:r>
              <a:rPr lang="en-US" dirty="0" smtClean="0"/>
              <a:t>Even Wikipedia—which is the worst of the three classes of information repositories—allows this. </a:t>
            </a:r>
          </a:p>
          <a:p>
            <a:r>
              <a:rPr lang="en-US" dirty="0" smtClean="0"/>
              <a:t>Additionally, the ranking of ‘high to low’ among religions (in effect from folk animism, </a:t>
            </a:r>
            <a:r>
              <a:rPr lang="en-US" i="1" dirty="0" smtClean="0"/>
              <a:t>e.g.</a:t>
            </a:r>
            <a:r>
              <a:rPr lang="en-US" dirty="0" smtClean="0"/>
              <a:t> Shintoism and Druidism, to systematic theologies, </a:t>
            </a:r>
            <a:r>
              <a:rPr lang="en-US" i="1" dirty="0" smtClean="0"/>
              <a:t>e.g.</a:t>
            </a:r>
            <a:r>
              <a:rPr lang="en-US" dirty="0" smtClean="0"/>
              <a:t> Hinduism and Catholicism) is increasingly compromised as being merely another form of Western intellectual Imperialism.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772400" cy="914400"/>
          </a:xfrm>
        </p:spPr>
        <p:txBody>
          <a:bodyPr/>
          <a:lstStyle/>
          <a:p>
            <a:pPr algn="ctr"/>
            <a:r>
              <a:rPr lang="en-US" sz="3200" dirty="0" smtClean="0"/>
              <a:t>RELIGION: </a:t>
            </a:r>
            <a:br>
              <a:rPr lang="en-US" sz="3200" dirty="0" smtClean="0"/>
            </a:br>
            <a:r>
              <a:rPr lang="en-US" sz="3200" dirty="0" smtClean="0"/>
              <a:t>PROVISIONAL DEFINITION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For our present purposes, let us work from a definition of ‘religion’ that is broad enough to be free of bias and assumption yet specific enough to be academically productive.</a:t>
            </a:r>
          </a:p>
          <a:p>
            <a:pPr lvl="2"/>
            <a:r>
              <a:rPr lang="en-US" dirty="0" smtClean="0"/>
              <a:t>this honours Cicero’s derivation ‘</a:t>
            </a:r>
            <a:r>
              <a:rPr lang="en-US" i="1" dirty="0" smtClean="0"/>
              <a:t>to treat carefully</a:t>
            </a:r>
            <a:r>
              <a:rPr lang="en-US" dirty="0" smtClean="0"/>
              <a:t>.’</a:t>
            </a:r>
          </a:p>
          <a:p>
            <a:r>
              <a:rPr lang="en-US" dirty="0" smtClean="0"/>
              <a:t>Applying </a:t>
            </a:r>
            <a:r>
              <a:rPr lang="en-US" dirty="0" err="1" smtClean="0"/>
              <a:t>Lactantius’s</a:t>
            </a:r>
            <a:r>
              <a:rPr lang="en-US" dirty="0" smtClean="0"/>
              <a:t> OED derivation, ‘</a:t>
            </a:r>
            <a:r>
              <a:rPr lang="en-US" i="1" dirty="0" smtClean="0"/>
              <a:t>to bind</a:t>
            </a:r>
            <a:r>
              <a:rPr lang="en-US" dirty="0" smtClean="0"/>
              <a:t>’, to the general OED etymology, we can use this for a working definition of ‘religion’:</a:t>
            </a:r>
          </a:p>
          <a:p>
            <a:pPr lvl="1">
              <a:buNone/>
            </a:pPr>
            <a:r>
              <a:rPr lang="en-US" i="1" dirty="0" smtClean="0"/>
              <a:t>     A set of beliefs and practices, referencing some larger </a:t>
            </a:r>
            <a:r>
              <a:rPr lang="en-US" i="1" smtClean="0"/>
              <a:t>&amp; all-encompassing </a:t>
            </a:r>
            <a:r>
              <a:rPr lang="en-US" i="1" dirty="0" smtClean="0"/>
              <a:t>power, system, or idea that is acknowledged to be Good, and which has the force of both prohibition and reverence, that </a:t>
            </a:r>
            <a:r>
              <a:rPr lang="en-US" b="1" i="1" dirty="0" smtClean="0"/>
              <a:t>binds together</a:t>
            </a:r>
            <a:r>
              <a:rPr lang="en-US" i="1" dirty="0" smtClean="0"/>
              <a:t> a self-identified group.</a:t>
            </a:r>
          </a:p>
          <a:p>
            <a:endParaRPr lang="en-US" i="1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Religion: LIBS 7023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Subject of academic study.</a:t>
            </a:r>
          </a:p>
          <a:p>
            <a:r>
              <a:rPr lang="en-US" dirty="0" smtClean="0"/>
              <a:t>Course practices.</a:t>
            </a:r>
          </a:p>
          <a:p>
            <a:r>
              <a:rPr lang="en-US" dirty="0" smtClean="0"/>
              <a:t>Literary justification.</a:t>
            </a:r>
          </a:p>
          <a:p>
            <a:r>
              <a:rPr lang="en-US" dirty="0" smtClean="0"/>
              <a:t>Definition of the term.</a:t>
            </a:r>
          </a:p>
          <a:p>
            <a:r>
              <a:rPr lang="en-US" dirty="0" smtClean="0"/>
              <a:t>Anthropological status.</a:t>
            </a:r>
          </a:p>
          <a:p>
            <a:r>
              <a:rPr lang="en-US" dirty="0" smtClean="0"/>
              <a:t>Range of comparative project.</a:t>
            </a:r>
          </a:p>
          <a:p>
            <a:r>
              <a:rPr lang="en-US" dirty="0" smtClean="0"/>
              <a:t>Concept of Faith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DR. STEPHEN A. OGDEN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hlinkClick r:id="rId2"/>
              </a:rPr>
              <a:t>stephen_ogden@bcit.ca</a:t>
            </a:r>
            <a:endParaRPr lang="en-US" dirty="0" smtClean="0"/>
          </a:p>
          <a:p>
            <a:r>
              <a:rPr lang="en-US" dirty="0" smtClean="0"/>
              <a:t>2011-2012: Instructor, BCIT Liberal Studies </a:t>
            </a:r>
          </a:p>
          <a:p>
            <a:r>
              <a:rPr lang="en-US" dirty="0" smtClean="0"/>
              <a:t>2003-2010: Lecturer, SFU English Department</a:t>
            </a:r>
          </a:p>
          <a:p>
            <a:r>
              <a:rPr lang="en-US" dirty="0" smtClean="0"/>
              <a:t>1979-2012: IT Specialist, Manager, Technician</a:t>
            </a:r>
          </a:p>
          <a:p>
            <a:endParaRPr lang="en-US" dirty="0" smtClean="0"/>
          </a:p>
          <a:p>
            <a:r>
              <a:rPr lang="en-US" dirty="0" smtClean="0"/>
              <a:t>2003, 2010: Lecturer in Religious Studies, History and Philosophy of Science—SFU Department of Humanities</a:t>
            </a:r>
          </a:p>
          <a:p>
            <a:endParaRPr lang="en-US" dirty="0" smtClean="0"/>
          </a:p>
          <a:p>
            <a:r>
              <a:rPr lang="en-US" dirty="0" smtClean="0"/>
              <a:t>Academic publications and conference papers: science and religion.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Religion:</a:t>
            </a:r>
            <a:br>
              <a:rPr lang="en-US" dirty="0" smtClean="0"/>
            </a:br>
            <a:r>
              <a:rPr lang="en-US" dirty="0" smtClean="0"/>
              <a:t>Subject of Academic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academic study treats religion as a subject of </a:t>
            </a:r>
            <a:r>
              <a:rPr lang="en-US" u="sng" dirty="0" smtClean="0"/>
              <a:t>description</a:t>
            </a:r>
            <a:r>
              <a:rPr lang="en-US" dirty="0" smtClean="0"/>
              <a:t> and </a:t>
            </a:r>
            <a:r>
              <a:rPr lang="en-US" u="sng" dirty="0" smtClean="0"/>
              <a:t>analysis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academic study is not  partisan, personal, nor prejudiced</a:t>
            </a:r>
          </a:p>
          <a:p>
            <a:r>
              <a:rPr lang="en-US" dirty="0" smtClean="0"/>
              <a:t>academic study looks at religion as follows:</a:t>
            </a:r>
          </a:p>
          <a:p>
            <a:pPr lvl="1"/>
            <a:r>
              <a:rPr lang="en-US" dirty="0" smtClean="0"/>
              <a:t>Origins</a:t>
            </a:r>
          </a:p>
          <a:p>
            <a:pPr lvl="1"/>
            <a:r>
              <a:rPr lang="en-US" dirty="0" smtClean="0"/>
              <a:t>Development</a:t>
            </a:r>
          </a:p>
          <a:p>
            <a:pPr lvl="1"/>
            <a:r>
              <a:rPr lang="en-US" dirty="0" smtClean="0"/>
              <a:t>Defining characteristics</a:t>
            </a:r>
          </a:p>
          <a:p>
            <a:pPr lvl="1"/>
            <a:r>
              <a:rPr lang="en-US" dirty="0" smtClean="0"/>
              <a:t>Human effects</a:t>
            </a:r>
          </a:p>
          <a:p>
            <a:pPr lvl="1"/>
            <a:r>
              <a:rPr lang="en-US" dirty="0" smtClean="0"/>
              <a:t>Philosophy (</a:t>
            </a:r>
            <a:r>
              <a:rPr lang="en-US" i="1" dirty="0" smtClean="0"/>
              <a:t>nature of</a:t>
            </a:r>
            <a:r>
              <a:rPr lang="en-US" dirty="0" smtClean="0"/>
              <a:t> its claims to truth and validity )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Study: 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Academic study is uniquely valuable but limited.</a:t>
            </a:r>
          </a:p>
          <a:p>
            <a:pPr lvl="1"/>
            <a:r>
              <a:rPr lang="en-US" dirty="0" smtClean="0"/>
              <a:t>academic—empirical—study is effective solely for subjects accessible to empirical study: a necessary (</a:t>
            </a:r>
            <a:r>
              <a:rPr lang="en-US" i="1" dirty="0" smtClean="0"/>
              <a:t>a priori</a:t>
            </a:r>
            <a:r>
              <a:rPr lang="en-US" dirty="0" smtClean="0"/>
              <a:t>) truth.</a:t>
            </a:r>
          </a:p>
          <a:p>
            <a:pPr lvl="1"/>
            <a:r>
              <a:rPr lang="en-US" dirty="0" smtClean="0"/>
              <a:t>empirical (weight, height, measure, </a:t>
            </a:r>
            <a:r>
              <a:rPr lang="en-US" i="1" dirty="0" smtClean="0"/>
              <a:t>etc</a:t>
            </a:r>
            <a:r>
              <a:rPr lang="en-US" dirty="0" smtClean="0"/>
              <a:t>.) study returns material evidence accessible by the senses: </a:t>
            </a:r>
          </a:p>
          <a:p>
            <a:pPr lvl="2"/>
            <a:r>
              <a:rPr lang="en-US" dirty="0" smtClean="0"/>
              <a:t>the statement ‘only what is accessible by the senses is real’ is a limiting statement of dogma; an ideological declaration; </a:t>
            </a:r>
            <a:r>
              <a:rPr lang="en-US" i="1" dirty="0" smtClean="0"/>
              <a:t>not </a:t>
            </a:r>
            <a:r>
              <a:rPr lang="en-US" dirty="0" smtClean="0"/>
              <a:t>a necessary truth.</a:t>
            </a:r>
          </a:p>
          <a:p>
            <a:pPr lvl="2"/>
            <a:r>
              <a:rPr lang="en-US" dirty="0" smtClean="0"/>
              <a:t>academic approach to one’s love life, family life, or personal loyalties (sport teams, patriotism, fashion &amp; decor, </a:t>
            </a:r>
            <a:r>
              <a:rPr lang="en-US" i="1" dirty="0" smtClean="0"/>
              <a:t>etc</a:t>
            </a:r>
            <a:r>
              <a:rPr lang="en-US" dirty="0" smtClean="0"/>
              <a:t>.) is inadvisable…even absurd.</a:t>
            </a:r>
          </a:p>
          <a:p>
            <a:pPr lvl="1"/>
            <a:r>
              <a:rPr lang="en-US" dirty="0" smtClean="0"/>
              <a:t>Examples:  instrument limits—“if you are a hammer the whole world is a nail.” ….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smtClean="0"/>
              <a:t>Academic Study of Religion:</a:t>
            </a:r>
            <a:br>
              <a:rPr lang="en-US" sz="3200" dirty="0" smtClean="0"/>
            </a:br>
            <a:r>
              <a:rPr lang="en-US" sz="3200" dirty="0" smtClean="0"/>
              <a:t>“Describe”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Description</a:t>
            </a:r>
            <a:r>
              <a:rPr lang="en-US" dirty="0" smtClean="0"/>
              <a:t>—clearly, accurately, exhaustively recording the salient and identifying details—is a self-evident human benefit.</a:t>
            </a:r>
          </a:p>
          <a:p>
            <a:r>
              <a:rPr lang="en-US" dirty="0" smtClean="0"/>
              <a:t>Academic study has high social value for making and cataloguing proper description.</a:t>
            </a:r>
          </a:p>
          <a:p>
            <a:r>
              <a:rPr lang="en-US" dirty="0" smtClean="0"/>
              <a:t>Challenges:</a:t>
            </a:r>
          </a:p>
          <a:p>
            <a:pPr lvl="1"/>
            <a:r>
              <a:rPr lang="en-US" dirty="0" smtClean="0"/>
              <a:t>not all description is empirically straightforward</a:t>
            </a:r>
          </a:p>
          <a:p>
            <a:pPr lvl="2"/>
            <a:r>
              <a:rPr lang="en-US" dirty="0" smtClean="0"/>
              <a:t>ineffable qualities are often the most important: are even the </a:t>
            </a:r>
            <a:r>
              <a:rPr lang="en-US" i="1" dirty="0" smtClean="0"/>
              <a:t>defining</a:t>
            </a:r>
            <a:r>
              <a:rPr lang="en-US" dirty="0" smtClean="0"/>
              <a:t> qualities: </a:t>
            </a:r>
            <a:r>
              <a:rPr lang="en-US" i="1" dirty="0" smtClean="0"/>
              <a:t>e.g.</a:t>
            </a:r>
            <a:r>
              <a:rPr lang="en-US" dirty="0" smtClean="0"/>
              <a:t> patriotism.</a:t>
            </a:r>
          </a:p>
          <a:p>
            <a:pPr lvl="1"/>
            <a:r>
              <a:rPr lang="en-US" dirty="0" smtClean="0"/>
              <a:t>partisanship interprets neutral description as offense</a:t>
            </a:r>
          </a:p>
          <a:p>
            <a:pPr lvl="2"/>
            <a:r>
              <a:rPr lang="en-US" dirty="0" smtClean="0"/>
              <a:t>do you want someone giving a neutral description of your mother? your </a:t>
            </a:r>
            <a:r>
              <a:rPr lang="en-US" i="1" dirty="0" smtClean="0"/>
              <a:t>fiancé</a:t>
            </a:r>
            <a:r>
              <a:rPr lang="en-US" dirty="0" smtClean="0"/>
              <a:t>? your country? your Vancouver Canucks? </a:t>
            </a:r>
          </a:p>
          <a:p>
            <a:pPr lvl="2"/>
            <a:r>
              <a:rPr lang="en-US" dirty="0" smtClean="0"/>
              <a:t>the emotional dimension is real and of equal worth to the rational</a:t>
            </a:r>
          </a:p>
          <a:p>
            <a:pPr lvl="3"/>
            <a:r>
              <a:rPr lang="en-US" dirty="0" smtClean="0"/>
              <a:t>a rational description of pædophilia is incomplete without the emotion: description of pædophilia limited to solely empirical is evil: the correct term is ‘sexual </a:t>
            </a:r>
            <a:r>
              <a:rPr lang="en-US" i="1" dirty="0" smtClean="0"/>
              <a:t>abuse</a:t>
            </a:r>
            <a:r>
              <a:rPr lang="en-US" dirty="0" smtClean="0"/>
              <a:t> of children.’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smtClean="0"/>
              <a:t>The Extremist’s Problem with Description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an extremist (of any and all kinds and partisan affiliations), the following are true.</a:t>
            </a:r>
          </a:p>
          <a:p>
            <a:pPr lvl="1"/>
            <a:r>
              <a:rPr lang="en-US" dirty="0" smtClean="0"/>
              <a:t>Of what the extremist approves, a neutral description is effectively a criticism (if you don’t love it you must be against it.)</a:t>
            </a:r>
          </a:p>
          <a:p>
            <a:pPr lvl="1"/>
            <a:r>
              <a:rPr lang="en-US" dirty="0" smtClean="0"/>
              <a:t>Of what the extremist disapproves, a neutral  description is the same as an approval (if you don’t hate it you must be for it.)</a:t>
            </a:r>
          </a:p>
          <a:p>
            <a:r>
              <a:rPr lang="en-US" dirty="0" smtClean="0"/>
              <a:t>Dialectic is the only hope. As will follow….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Academic Study of Religion:</a:t>
            </a:r>
            <a:br>
              <a:rPr lang="en-US" dirty="0" smtClean="0"/>
            </a:br>
            <a:r>
              <a:rPr lang="en-US" dirty="0" smtClean="0"/>
              <a:t>“Analyse”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To analyse is to break into parts.</a:t>
            </a:r>
          </a:p>
          <a:p>
            <a:pPr lvl="1"/>
            <a:r>
              <a:rPr lang="en-US" i="1" dirty="0" smtClean="0"/>
              <a:t>E.g.</a:t>
            </a:r>
            <a:r>
              <a:rPr lang="en-US" dirty="0" smtClean="0"/>
              <a:t> chemical analysis</a:t>
            </a:r>
            <a:endParaRPr lang="en-US" i="1" dirty="0" smtClean="0"/>
          </a:p>
          <a:p>
            <a:pPr lvl="1"/>
            <a:r>
              <a:rPr lang="en-US" dirty="0" smtClean="0"/>
              <a:t>Plato: “cut up each kind according to its species along its natural joints, and to try not to splinter any part, as a bad butcher might do...”</a:t>
            </a:r>
          </a:p>
          <a:p>
            <a:r>
              <a:rPr lang="en-US" dirty="0" smtClean="0"/>
              <a:t>All-but impossible to properly understand an unknown object without analysis (and, conversely, an unknown </a:t>
            </a:r>
            <a:r>
              <a:rPr lang="en-US" i="1" dirty="0" smtClean="0"/>
              <a:t>part</a:t>
            </a:r>
            <a:r>
              <a:rPr lang="en-US" dirty="0" smtClean="0"/>
              <a:t> remains meaningless without knowledge of its </a:t>
            </a:r>
            <a:r>
              <a:rPr lang="en-US" i="1" dirty="0" smtClean="0"/>
              <a:t>whole</a:t>
            </a:r>
            <a:r>
              <a:rPr lang="en-US" dirty="0" smtClean="0"/>
              <a:t>.)</a:t>
            </a:r>
          </a:p>
          <a:p>
            <a:r>
              <a:rPr lang="en-US" dirty="0" smtClean="0"/>
              <a:t>Problems</a:t>
            </a:r>
          </a:p>
          <a:p>
            <a:pPr lvl="1"/>
            <a:r>
              <a:rPr lang="en-US" dirty="0" smtClean="0"/>
              <a:t>“Our meddling intellect \ Mis-shapes the beauteous form of things: \ —We murder to dissect.” </a:t>
            </a:r>
          </a:p>
          <a:p>
            <a:pPr lvl="1"/>
            <a:r>
              <a:rPr lang="en-US" dirty="0" smtClean="0"/>
              <a:t>Analysis can fail to find the defining quiddity of an important whole:</a:t>
            </a:r>
          </a:p>
          <a:p>
            <a:pPr lvl="2"/>
            <a:r>
              <a:rPr lang="en-US" dirty="0" smtClean="0"/>
              <a:t>vivisection, ‘team chemistry’, national character, </a:t>
            </a:r>
            <a:r>
              <a:rPr lang="en-US" i="1" dirty="0" smtClean="0"/>
              <a:t>etc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Website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 lvl="1"/>
            <a:r>
              <a:rPr lang="en-US" dirty="0" smtClean="0">
                <a:hlinkClick r:id="rId2"/>
              </a:rPr>
              <a:t>www.BCITReligiousStudies.blogspot.com</a:t>
            </a:r>
            <a:endParaRPr lang="en-US" dirty="0" smtClean="0"/>
          </a:p>
          <a:p>
            <a:pPr lvl="2"/>
            <a:r>
              <a:rPr lang="en-US" dirty="0" smtClean="0"/>
              <a:t>Syllabus</a:t>
            </a:r>
          </a:p>
          <a:p>
            <a:pPr lvl="2"/>
            <a:r>
              <a:rPr lang="en-US" dirty="0" smtClean="0"/>
              <a:t>Assignment  details</a:t>
            </a:r>
          </a:p>
          <a:p>
            <a:pPr lvl="2"/>
            <a:r>
              <a:rPr lang="en-US" dirty="0" smtClean="0"/>
              <a:t>Rules and Regulations</a:t>
            </a:r>
          </a:p>
          <a:p>
            <a:pPr lvl="2"/>
            <a:r>
              <a:rPr lang="en-US" dirty="0" smtClean="0"/>
              <a:t>Preparation information</a:t>
            </a:r>
          </a:p>
          <a:p>
            <a:pPr lvl="2"/>
            <a:r>
              <a:rPr lang="en-US" dirty="0" smtClean="0"/>
              <a:t>Random posts on interesting, useful, or entertaining stuff, relevant to the course.</a:t>
            </a:r>
          </a:p>
          <a:p>
            <a:pPr lvl="2"/>
            <a:r>
              <a:rPr lang="en-US" dirty="0" smtClean="0"/>
              <a:t>Opportunity for published student comment.</a:t>
            </a:r>
          </a:p>
          <a:p>
            <a:pPr lvl="3"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1425</TotalTime>
  <Words>1385</Words>
  <Application>Microsoft Office PowerPoint</Application>
  <PresentationFormat>On-screen Show (4:3)</PresentationFormat>
  <Paragraphs>128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Metro</vt:lpstr>
      <vt:lpstr>LIBS 7023  Religious Studies  </vt:lpstr>
      <vt:lpstr>Religion: LIBS 7023</vt:lpstr>
      <vt:lpstr>DR. STEPHEN A. OGDEN</vt:lpstr>
      <vt:lpstr>Religion: Subject of Academic Study</vt:lpstr>
      <vt:lpstr>Academic Study: Limitations</vt:lpstr>
      <vt:lpstr>Academic Study of Religion: “Describe”</vt:lpstr>
      <vt:lpstr>The Extremist’s Problem with Description</vt:lpstr>
      <vt:lpstr>Academic Study of Religion: “Analyse”</vt:lpstr>
      <vt:lpstr>Course Website</vt:lpstr>
      <vt:lpstr>Course Method</vt:lpstr>
      <vt:lpstr>Exemplar: Dr. Chin Banerjee</vt:lpstr>
      <vt:lpstr>Benefit of literary site on which to excavate understanding of Religion. </vt:lpstr>
      <vt:lpstr>“Religion”</vt:lpstr>
      <vt:lpstr>“Religion”</vt:lpstr>
      <vt:lpstr>RELIGION: Modernist &amp; ‘Westernist’ Assumption</vt:lpstr>
      <vt:lpstr>RELIGION: Modernist &amp; ‘Westernist’ Assumption</vt:lpstr>
      <vt:lpstr>RELIGION:  PROVISIONAL DEFINITION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Chester Brown</dc:title>
  <dc:creator>Stephen</dc:creator>
  <cp:lastModifiedBy>Stephen Ogden</cp:lastModifiedBy>
  <cp:revision>82</cp:revision>
  <dcterms:created xsi:type="dcterms:W3CDTF">2007-11-20T14:48:51Z</dcterms:created>
  <dcterms:modified xsi:type="dcterms:W3CDTF">2013-06-03T02:21:16Z</dcterms:modified>
</cp:coreProperties>
</file>