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2" r:id="rId5"/>
    <p:sldId id="261" r:id="rId6"/>
    <p:sldId id="260" r:id="rId7"/>
    <p:sldId id="264" r:id="rId8"/>
    <p:sldId id="263" r:id="rId9"/>
    <p:sldId id="265" r:id="rId10"/>
    <p:sldId id="266" r:id="rId11"/>
    <p:sldId id="268" r:id="rId12"/>
    <p:sldId id="267"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116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7E0A60-1FF5-477C-980E-43506EE3A30A}"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E0A60-1FF5-477C-980E-43506EE3A30A}"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E0A60-1FF5-477C-980E-43506EE3A30A}"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7E0A60-1FF5-477C-980E-43506EE3A30A}"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7E0A60-1FF5-477C-980E-43506EE3A30A}"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7E0A60-1FF5-477C-980E-43506EE3A30A}"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7E0A60-1FF5-477C-980E-43506EE3A30A}" type="datetimeFigureOut">
              <a:rPr lang="en-US" smtClean="0"/>
              <a:t>10/23/2018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7E0A60-1FF5-477C-980E-43506EE3A30A}" type="datetimeFigureOut">
              <a:rPr lang="en-US" smtClean="0"/>
              <a:t>10/23/2018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E0A60-1FF5-477C-980E-43506EE3A30A}" type="datetimeFigureOut">
              <a:rPr lang="en-US" smtClean="0"/>
              <a:t>10/23/2018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7E0A60-1FF5-477C-980E-43506EE3A30A}"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7E0A60-1FF5-477C-980E-43506EE3A30A}"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A1247C-61A3-43E8-9D05-D9D5621FF33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E0A60-1FF5-477C-980E-43506EE3A30A}" type="datetimeFigureOut">
              <a:rPr lang="en-US" smtClean="0"/>
              <a:t>10/23/2018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A1247C-61A3-43E8-9D05-D9D5621FF33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newadvent.org/cathen/04663b.htm" TargetMode="External"/><Relationship Id="rId2" Type="http://schemas.openxmlformats.org/officeDocument/2006/relationships/hyperlink" Target="http://www.newadvent.org/cathen/01713a.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SOCIAL JUSTICE:</a:t>
            </a:r>
            <a:br>
              <a:rPr lang="en-US" dirty="0" smtClean="0"/>
            </a:br>
            <a:r>
              <a:rPr lang="en-US" dirty="0" smtClean="0"/>
              <a:t>Aristotle &amp; Justice</a:t>
            </a:r>
            <a:endParaRPr lang="en-US" dirty="0"/>
          </a:p>
        </p:txBody>
      </p:sp>
      <p:sp>
        <p:nvSpPr>
          <p:cNvPr id="3" name="Subtitle 2"/>
          <p:cNvSpPr>
            <a:spLocks noGrp="1"/>
          </p:cNvSpPr>
          <p:nvPr>
            <p:ph type="subTitle" idx="1"/>
          </p:nvPr>
        </p:nvSpPr>
        <p:spPr/>
        <p:txBody>
          <a:bodyPr/>
          <a:lstStyle/>
          <a:p>
            <a:r>
              <a:rPr lang="en-US" dirty="0" smtClean="0"/>
              <a:t>Philosophy 340</a:t>
            </a:r>
          </a:p>
          <a:p>
            <a:r>
              <a:rPr lang="en-US" dirty="0" smtClean="0"/>
              <a:t>Seminary of Christ the King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dirty="0" smtClean="0"/>
              <a:t>Rights of </a:t>
            </a:r>
            <a:r>
              <a:rPr lang="en-US" b="1" dirty="0" smtClean="0"/>
              <a:t>Jurisdiction</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If Justice</a:t>
            </a:r>
            <a:r>
              <a:rPr lang="en-US" dirty="0"/>
              <a:t>, or a right in the strict sense, </a:t>
            </a:r>
            <a:r>
              <a:rPr lang="en-US" dirty="0" smtClean="0"/>
              <a:t>be doing </a:t>
            </a:r>
            <a:r>
              <a:rPr lang="en-US" dirty="0"/>
              <a:t>something for the benefit of others, it belongs to the class </a:t>
            </a:r>
            <a:r>
              <a:rPr lang="en-US" dirty="0" smtClean="0"/>
              <a:t>of</a:t>
            </a:r>
            <a:r>
              <a:rPr lang="en-US" dirty="0"/>
              <a:t> </a:t>
            </a:r>
            <a:r>
              <a:rPr lang="en-US" b="1" cap="small" dirty="0" smtClean="0"/>
              <a:t>Rights</a:t>
            </a:r>
            <a:r>
              <a:rPr lang="en-US" b="1" cap="small" dirty="0"/>
              <a:t> of </a:t>
            </a:r>
            <a:r>
              <a:rPr lang="en-US" b="1" cap="small" dirty="0" smtClean="0"/>
              <a:t>Jurisdiction</a:t>
            </a:r>
            <a:r>
              <a:rPr lang="en-US" dirty="0"/>
              <a:t>. </a:t>
            </a:r>
            <a:endParaRPr lang="en-US" dirty="0" smtClean="0"/>
          </a:p>
          <a:p>
            <a:pPr lvl="1"/>
            <a:r>
              <a:rPr lang="en-US" dirty="0" smtClean="0"/>
              <a:t>A father has </a:t>
            </a:r>
            <a:r>
              <a:rPr lang="en-US" dirty="0"/>
              <a:t>the </a:t>
            </a:r>
            <a:r>
              <a:rPr lang="en-US" b="1" dirty="0" smtClean="0"/>
              <a:t>Natural Right</a:t>
            </a:r>
            <a:r>
              <a:rPr lang="en-US" dirty="0" smtClean="0"/>
              <a:t> </a:t>
            </a:r>
            <a:r>
              <a:rPr lang="en-US" dirty="0"/>
              <a:t>to bring </a:t>
            </a:r>
            <a:r>
              <a:rPr lang="en-US" dirty="0" smtClean="0"/>
              <a:t>up—educate, discipline, enroll—his son, </a:t>
            </a:r>
            <a:r>
              <a:rPr lang="en-US" dirty="0"/>
              <a:t>not for his own, but for the son's benefit. </a:t>
            </a:r>
            <a:endParaRPr lang="en-US" dirty="0" smtClean="0"/>
          </a:p>
          <a:p>
            <a:pPr lvl="1"/>
            <a:r>
              <a:rPr lang="en-US" dirty="0" smtClean="0"/>
              <a:t>A </a:t>
            </a:r>
            <a:r>
              <a:rPr lang="en-US" dirty="0"/>
              <a:t>lawful sovereign has </a:t>
            </a:r>
            <a:r>
              <a:rPr lang="en-US" dirty="0" smtClean="0"/>
              <a:t>the </a:t>
            </a:r>
            <a:r>
              <a:rPr lang="en-US" b="1" dirty="0" smtClean="0"/>
              <a:t>Acquired Right</a:t>
            </a:r>
            <a:r>
              <a:rPr lang="en-US" dirty="0" smtClean="0"/>
              <a:t> to </a:t>
            </a:r>
            <a:r>
              <a:rPr lang="en-US" dirty="0"/>
              <a:t>rule his subjects for the common good. </a:t>
            </a:r>
            <a:endParaRPr lang="en-US" dirty="0" smtClean="0"/>
          </a:p>
          <a:p>
            <a:r>
              <a:rPr lang="en-US" dirty="0" smtClean="0"/>
              <a:t>Jurisdiction is the prime area of Justice (thus of Rights) for institutions and </a:t>
            </a:r>
            <a:r>
              <a:rPr lang="en-US" dirty="0" err="1" smtClean="0"/>
              <a:t>organisations</a:t>
            </a:r>
            <a:r>
              <a:rPr lang="en-US" dirty="0" smtClean="0"/>
              <a:t>: particularly so for the Church.</a:t>
            </a:r>
          </a:p>
          <a:p>
            <a:pPr lvl="1"/>
            <a:r>
              <a:rPr lang="en-US" dirty="0" smtClean="0"/>
              <a:t>Church Rights are Divine—thus not Natural</a:t>
            </a:r>
            <a:r>
              <a:rPr lang="en-US" dirty="0" smtClean="0"/>
              <a:t>—</a:t>
            </a:r>
            <a:r>
              <a:rPr lang="en-US" dirty="0" smtClean="0"/>
              <a:t>Rights.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Right of Ownership</a:t>
            </a:r>
            <a:endParaRPr lang="en-US" dirty="0"/>
          </a:p>
        </p:txBody>
      </p:sp>
      <p:sp>
        <p:nvSpPr>
          <p:cNvPr id="3" name="Content Placeholder 2"/>
          <p:cNvSpPr>
            <a:spLocks noGrp="1"/>
          </p:cNvSpPr>
          <p:nvPr>
            <p:ph idx="1"/>
          </p:nvPr>
        </p:nvSpPr>
        <p:spPr/>
        <p:txBody>
          <a:bodyPr>
            <a:normAutofit fontScale="85000" lnSpcReduction="10000"/>
          </a:bodyPr>
          <a:lstStyle/>
          <a:p>
            <a:r>
              <a:rPr lang="en-US" b="1" cap="small" dirty="0"/>
              <a:t>Ownership </a:t>
            </a:r>
            <a:r>
              <a:rPr lang="en-US" dirty="0"/>
              <a:t>is the moral faculty of using something subordinate to us for our own advantage. </a:t>
            </a:r>
            <a:endParaRPr lang="en-US" dirty="0" smtClean="0"/>
          </a:p>
          <a:p>
            <a:pPr lvl="1"/>
            <a:r>
              <a:rPr lang="en-US" dirty="0" smtClean="0"/>
              <a:t>Owner of a House may </a:t>
            </a:r>
            <a:r>
              <a:rPr lang="en-US" dirty="0"/>
              <a:t>dispose of it as he will. </a:t>
            </a:r>
            <a:endParaRPr lang="en-US" dirty="0" smtClean="0"/>
          </a:p>
          <a:p>
            <a:pPr lvl="2"/>
            <a:r>
              <a:rPr lang="en-US" dirty="0" smtClean="0"/>
              <a:t>live </a:t>
            </a:r>
            <a:r>
              <a:rPr lang="en-US" dirty="0"/>
              <a:t>in it, </a:t>
            </a:r>
            <a:r>
              <a:rPr lang="en-US" dirty="0" smtClean="0"/>
              <a:t>let </a:t>
            </a:r>
            <a:r>
              <a:rPr lang="en-US" dirty="0"/>
              <a:t>it, </a:t>
            </a:r>
            <a:r>
              <a:rPr lang="en-US" dirty="0" smtClean="0"/>
              <a:t>leave </a:t>
            </a:r>
            <a:r>
              <a:rPr lang="en-US" dirty="0"/>
              <a:t>it unoccupied, </a:t>
            </a:r>
            <a:r>
              <a:rPr lang="en-US" dirty="0" smtClean="0"/>
              <a:t>pull </a:t>
            </a:r>
            <a:r>
              <a:rPr lang="en-US" dirty="0"/>
              <a:t>it down, </a:t>
            </a:r>
            <a:r>
              <a:rPr lang="en-US" dirty="0" smtClean="0"/>
              <a:t>sell </a:t>
            </a:r>
            <a:r>
              <a:rPr lang="en-US" dirty="0"/>
              <a:t>it; </a:t>
            </a:r>
            <a:r>
              <a:rPr lang="en-US" dirty="0" smtClean="0"/>
              <a:t>make </a:t>
            </a:r>
            <a:r>
              <a:rPr lang="en-US" dirty="0"/>
              <a:t>changes in it</a:t>
            </a:r>
            <a:r>
              <a:rPr lang="en-US" dirty="0" smtClean="0"/>
              <a:t>,</a:t>
            </a:r>
          </a:p>
          <a:p>
            <a:pPr lvl="2"/>
            <a:r>
              <a:rPr lang="en-US" dirty="0" smtClean="0"/>
              <a:t>in </a:t>
            </a:r>
            <a:r>
              <a:rPr lang="en-US" dirty="0"/>
              <a:t>general he may deal with it as he likes, because it is his. </a:t>
            </a:r>
            <a:endParaRPr lang="en-US" dirty="0" smtClean="0"/>
          </a:p>
          <a:p>
            <a:pPr lvl="1"/>
            <a:r>
              <a:rPr lang="en-US" dirty="0" smtClean="0"/>
              <a:t>Man has </a:t>
            </a:r>
            <a:r>
              <a:rPr lang="en-US" dirty="0"/>
              <a:t>the </a:t>
            </a:r>
            <a:r>
              <a:rPr lang="en-US" b="1" dirty="0" smtClean="0"/>
              <a:t>Right</a:t>
            </a:r>
            <a:r>
              <a:rPr lang="en-US" dirty="0"/>
              <a:t> </a:t>
            </a:r>
            <a:r>
              <a:rPr lang="en-US" i="1" dirty="0"/>
              <a:t>to exclude others from the enjoyment of </a:t>
            </a:r>
            <a:r>
              <a:rPr lang="en-US" i="1" dirty="0" smtClean="0"/>
              <a:t>uses of what he owns.</a:t>
            </a:r>
            <a:r>
              <a:rPr lang="en-US" dirty="0" smtClean="0"/>
              <a:t> His property belongs </a:t>
            </a:r>
            <a:r>
              <a:rPr lang="en-US" dirty="0"/>
              <a:t>with all the advantages which it can confer </a:t>
            </a:r>
            <a:r>
              <a:rPr lang="en-US" i="1" dirty="0"/>
              <a:t>to him alone</a:t>
            </a:r>
            <a:r>
              <a:rPr lang="en-US" dirty="0"/>
              <a:t>. </a:t>
            </a:r>
            <a:endParaRPr lang="en-US" dirty="0" smtClean="0"/>
          </a:p>
          <a:p>
            <a:pPr lvl="1"/>
            <a:r>
              <a:rPr lang="en-US" dirty="0" smtClean="0"/>
              <a:t>Were </a:t>
            </a:r>
            <a:r>
              <a:rPr lang="en-US" dirty="0"/>
              <a:t>anyone else to make use of </a:t>
            </a:r>
            <a:r>
              <a:rPr lang="en-US" dirty="0" smtClean="0"/>
              <a:t>a man’s property against his reasonable wish, </a:t>
            </a:r>
            <a:r>
              <a:rPr lang="en-US" b="1" i="1" dirty="0" smtClean="0"/>
              <a:t>it would </a:t>
            </a:r>
            <a:r>
              <a:rPr lang="en-US" b="1" i="1" dirty="0"/>
              <a:t>offend against </a:t>
            </a:r>
            <a:r>
              <a:rPr lang="en-US" b="1" i="1" dirty="0" smtClean="0"/>
              <a:t>justice</a:t>
            </a:r>
          </a:p>
          <a:p>
            <a:pPr lvl="2"/>
            <a:r>
              <a:rPr lang="en-US" dirty="0" smtClean="0"/>
              <a:t>It would </a:t>
            </a:r>
            <a:r>
              <a:rPr lang="en-US" dirty="0"/>
              <a:t>not be rendering to the owner what belongs to him.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Absolute -</a:t>
            </a:r>
            <a:r>
              <a:rPr lang="en-US" b="1" dirty="0" err="1" smtClean="0"/>
              <a:t>vs</a:t>
            </a:r>
            <a:r>
              <a:rPr lang="en-US" b="1" dirty="0" smtClean="0"/>
              <a:t>- </a:t>
            </a:r>
            <a:r>
              <a:rPr lang="en-US" b="1" dirty="0" smtClean="0"/>
              <a:t>Qualified Ownership</a:t>
            </a:r>
            <a:endParaRPr lang="en-US" b="1" dirty="0"/>
          </a:p>
        </p:txBody>
      </p:sp>
      <p:sp>
        <p:nvSpPr>
          <p:cNvPr id="3" name="Content Placeholder 2"/>
          <p:cNvSpPr>
            <a:spLocks noGrp="1"/>
          </p:cNvSpPr>
          <p:nvPr>
            <p:ph idx="1"/>
          </p:nvPr>
        </p:nvSpPr>
        <p:spPr/>
        <p:txBody>
          <a:bodyPr>
            <a:normAutofit fontScale="62500" lnSpcReduction="20000"/>
          </a:bodyPr>
          <a:lstStyle/>
          <a:p>
            <a:r>
              <a:rPr lang="en-US" b="1" cap="small" dirty="0" smtClean="0"/>
              <a:t>Absolute Right of Ownership</a:t>
            </a:r>
            <a:r>
              <a:rPr lang="en-US" cap="small" dirty="0" smtClean="0"/>
              <a:t>:</a:t>
            </a:r>
          </a:p>
          <a:p>
            <a:pPr lvl="1"/>
            <a:r>
              <a:rPr lang="en-US" b="1" dirty="0"/>
              <a:t>Absolute ownership</a:t>
            </a:r>
            <a:r>
              <a:rPr lang="en-US" dirty="0"/>
              <a:t> extends to the </a:t>
            </a:r>
            <a:r>
              <a:rPr lang="en-US" i="1" dirty="0"/>
              <a:t>substance of </a:t>
            </a:r>
            <a:r>
              <a:rPr lang="en-US" i="1" dirty="0" smtClean="0"/>
              <a:t>property</a:t>
            </a:r>
            <a:r>
              <a:rPr lang="en-US" dirty="0"/>
              <a:t> and to </a:t>
            </a:r>
            <a:r>
              <a:rPr lang="en-US" i="1" dirty="0"/>
              <a:t>all its uses</a:t>
            </a:r>
            <a:r>
              <a:rPr lang="en-US" dirty="0" smtClean="0"/>
              <a:t>.</a:t>
            </a:r>
          </a:p>
          <a:p>
            <a:r>
              <a:rPr lang="en-US" b="1" cap="small" dirty="0"/>
              <a:t>Qualified </a:t>
            </a:r>
            <a:r>
              <a:rPr lang="en-US" b="1" cap="small" dirty="0" smtClean="0"/>
              <a:t>Right of Ownership</a:t>
            </a:r>
            <a:r>
              <a:rPr lang="en-US" cap="small" dirty="0" smtClean="0"/>
              <a:t>:</a:t>
            </a:r>
            <a:r>
              <a:rPr lang="en-US" dirty="0" smtClean="0"/>
              <a:t> </a:t>
            </a:r>
          </a:p>
          <a:p>
            <a:pPr marL="971550" lvl="1" indent="-514350">
              <a:buFont typeface="+mj-lt"/>
              <a:buAutoNum type="arabicPeriod"/>
            </a:pPr>
            <a:r>
              <a:rPr lang="en-US" b="1" cap="small" dirty="0" smtClean="0"/>
              <a:t>Direct Ownership</a:t>
            </a:r>
            <a:r>
              <a:rPr lang="en-US" dirty="0" smtClean="0"/>
              <a:t>. Ownership </a:t>
            </a:r>
            <a:r>
              <a:rPr lang="en-US" dirty="0"/>
              <a:t>of the substance of a thing without its </a:t>
            </a:r>
            <a:r>
              <a:rPr lang="en-US" dirty="0" smtClean="0"/>
              <a:t>uses.</a:t>
            </a:r>
          </a:p>
          <a:p>
            <a:pPr lvl="2"/>
            <a:r>
              <a:rPr lang="en-US" dirty="0" smtClean="0"/>
              <a:t>      A Landlord </a:t>
            </a:r>
            <a:r>
              <a:rPr lang="en-US" dirty="0"/>
              <a:t>has over a house which he has let. </a:t>
            </a:r>
            <a:endParaRPr lang="en-US" dirty="0" smtClean="0"/>
          </a:p>
          <a:p>
            <a:pPr marL="971550" lvl="1" indent="-514350">
              <a:buFont typeface="+mj-lt"/>
              <a:buAutoNum type="arabicPeriod"/>
            </a:pPr>
            <a:r>
              <a:rPr lang="en-US" b="1" cap="small" dirty="0" smtClean="0"/>
              <a:t>Indirect Ownership.</a:t>
            </a:r>
            <a:r>
              <a:rPr lang="en-US" dirty="0" smtClean="0"/>
              <a:t> The </a:t>
            </a:r>
            <a:r>
              <a:rPr lang="en-US" dirty="0"/>
              <a:t>faculty of using, but not of disposing of, a thing. </a:t>
            </a:r>
            <a:endParaRPr lang="en-US" dirty="0" smtClean="0"/>
          </a:p>
          <a:p>
            <a:pPr marL="1371600" lvl="2" indent="-514350"/>
            <a:r>
              <a:rPr lang="en-US" dirty="0" smtClean="0"/>
              <a:t>A Tenant has over a house which he has let. </a:t>
            </a:r>
          </a:p>
          <a:p>
            <a:pPr marL="571500" indent="-514350"/>
            <a:r>
              <a:rPr lang="en-US" dirty="0" smtClean="0"/>
              <a:t>Direct Ownership can be </a:t>
            </a:r>
            <a:r>
              <a:rPr lang="en-US" b="1" i="1" cap="small" dirty="0" smtClean="0"/>
              <a:t>in re</a:t>
            </a:r>
            <a:r>
              <a:rPr lang="en-US" dirty="0" smtClean="0"/>
              <a:t> or </a:t>
            </a:r>
            <a:r>
              <a:rPr lang="en-US" b="1" i="1" cap="small" dirty="0" smtClean="0"/>
              <a:t>in </a:t>
            </a:r>
            <a:r>
              <a:rPr lang="en-US" b="1" i="1" cap="small" dirty="0" err="1" smtClean="0"/>
              <a:t>rem</a:t>
            </a:r>
            <a:r>
              <a:rPr lang="en-US" i="1" dirty="0" smtClean="0"/>
              <a:t>:</a:t>
            </a:r>
          </a:p>
          <a:p>
            <a:pPr marL="971550" lvl="1" indent="-514350"/>
            <a:r>
              <a:rPr lang="en-US" dirty="0" smtClean="0"/>
              <a:t>ownership of something </a:t>
            </a:r>
            <a:r>
              <a:rPr lang="en-US" b="1" dirty="0" smtClean="0"/>
              <a:t>definite and determinate</a:t>
            </a:r>
            <a:r>
              <a:rPr lang="en-US" dirty="0" smtClean="0"/>
              <a:t> (‘This is my property”) is a </a:t>
            </a:r>
            <a:r>
              <a:rPr lang="en-US" b="1" dirty="0" smtClean="0"/>
              <a:t>Right </a:t>
            </a:r>
            <a:r>
              <a:rPr lang="en-US" b="1" i="1" dirty="0" smtClean="0"/>
              <a:t>in re</a:t>
            </a:r>
            <a:r>
              <a:rPr lang="en-US" i="1" dirty="0" smtClean="0"/>
              <a:t>:</a:t>
            </a:r>
          </a:p>
          <a:p>
            <a:pPr marL="971550" lvl="1" indent="-514350"/>
            <a:r>
              <a:rPr lang="en-US" dirty="0" smtClean="0"/>
              <a:t>if the thing </a:t>
            </a:r>
            <a:r>
              <a:rPr lang="en-US" dirty="0"/>
              <a:t>has </a:t>
            </a:r>
            <a:r>
              <a:rPr lang="en-US" i="1" dirty="0"/>
              <a:t>not yet come into existence though it will come</a:t>
            </a:r>
            <a:r>
              <a:rPr lang="en-US" dirty="0"/>
              <a:t>, or it is </a:t>
            </a:r>
            <a:r>
              <a:rPr lang="en-US" i="1" dirty="0"/>
              <a:t>not </a:t>
            </a:r>
            <a:r>
              <a:rPr lang="en-US" b="1" i="1" dirty="0"/>
              <a:t>separate and determinate</a:t>
            </a:r>
            <a:r>
              <a:rPr lang="en-US" dirty="0"/>
              <a:t>, so that he cannot say that it is actually his, but he </a:t>
            </a:r>
            <a:r>
              <a:rPr lang="en-US" b="1" dirty="0"/>
              <a:t>nevertheless has a strict claim in justice that it should become his</a:t>
            </a:r>
            <a:r>
              <a:rPr lang="en-US" dirty="0"/>
              <a:t>, he is said to have a </a:t>
            </a:r>
            <a:r>
              <a:rPr lang="en-US" b="1" dirty="0" smtClean="0"/>
              <a:t>Right</a:t>
            </a:r>
            <a:r>
              <a:rPr lang="en-US" b="1" dirty="0"/>
              <a:t> </a:t>
            </a:r>
            <a:r>
              <a:rPr lang="en-US" b="1" i="1" dirty="0"/>
              <a:t>ad rem</a:t>
            </a:r>
            <a:r>
              <a:rPr lang="en-US" i="1" dirty="0"/>
              <a:t>.</a:t>
            </a:r>
            <a:r>
              <a:rPr lang="en-US" dirty="0"/>
              <a:t> </a:t>
            </a:r>
            <a:endParaRPr lang="en-US" dirty="0" smtClean="0"/>
          </a:p>
          <a:p>
            <a:pPr marL="1371600" lvl="2" indent="-514350"/>
            <a:r>
              <a:rPr lang="en-US" dirty="0" smtClean="0"/>
              <a:t>Thus </a:t>
            </a:r>
            <a:r>
              <a:rPr lang="en-US" dirty="0"/>
              <a:t>a farmer has a right </a:t>
            </a:r>
            <a:r>
              <a:rPr lang="en-US" i="1" dirty="0"/>
              <a:t>ad </a:t>
            </a:r>
            <a:r>
              <a:rPr lang="en-US" i="1" dirty="0" err="1"/>
              <a:t>rem</a:t>
            </a:r>
            <a:r>
              <a:rPr lang="en-US" dirty="0"/>
              <a:t> to the harvest of the coming year from his land; when he has harvested his crop he will have a right </a:t>
            </a:r>
            <a:r>
              <a:rPr lang="en-US" i="1" dirty="0"/>
              <a:t>in re</a:t>
            </a:r>
            <a:r>
              <a:rPr lang="en-US" i="1" dirty="0" smtClean="0"/>
              <a:t>.</a:t>
            </a:r>
          </a:p>
          <a:p>
            <a:pPr marL="1371600" lvl="2" indent="-514350"/>
            <a:r>
              <a:rPr lang="en-US" dirty="0" smtClean="0"/>
              <a:t>The contracted yield on sales of a music album being written &amp; recorded</a:t>
            </a:r>
          </a:p>
          <a:p>
            <a:pPr lvl="1"/>
            <a:endParaRPr lang="en-US" dirty="0" smtClean="0"/>
          </a:p>
          <a:p>
            <a:pPr lvl="1"/>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Individual, or Commutative, Justice</a:t>
            </a:r>
            <a:endParaRPr lang="en-US" b="1"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Societies</a:t>
            </a:r>
            <a:r>
              <a:rPr lang="en-US" dirty="0"/>
              <a:t> of men as such are the subjects of </a:t>
            </a:r>
            <a:r>
              <a:rPr lang="en-US" dirty="0" smtClean="0"/>
              <a:t>Rights</a:t>
            </a:r>
          </a:p>
          <a:p>
            <a:pPr marL="514350" indent="-514350">
              <a:buFont typeface="+mj-lt"/>
              <a:buAutoNum type="arabicPeriod"/>
            </a:pPr>
            <a:r>
              <a:rPr lang="en-US" dirty="0" smtClean="0"/>
              <a:t>Institutions and </a:t>
            </a:r>
            <a:r>
              <a:rPr lang="en-US" dirty="0" err="1" smtClean="0"/>
              <a:t>organisations</a:t>
            </a:r>
            <a:r>
              <a:rPr lang="en-US" dirty="0" smtClean="0"/>
              <a:t> have Rights of Jurisdiction</a:t>
            </a:r>
          </a:p>
          <a:p>
            <a:pPr marL="514350" indent="-514350">
              <a:buFont typeface="+mj-lt"/>
              <a:buAutoNum type="arabicPeriod"/>
            </a:pPr>
            <a:r>
              <a:rPr lang="en-US" dirty="0" smtClean="0"/>
              <a:t>“Society” is an organisation of the relations of man with man</a:t>
            </a:r>
          </a:p>
          <a:p>
            <a:pPr marL="514350" indent="-514350">
              <a:buFont typeface="+mj-lt"/>
              <a:buAutoNum type="arabicPeriod"/>
            </a:pPr>
            <a:r>
              <a:rPr lang="en-US" dirty="0"/>
              <a:t>Ownership </a:t>
            </a:r>
            <a:r>
              <a:rPr lang="en-US" dirty="0" smtClean="0"/>
              <a:t>is </a:t>
            </a:r>
            <a:r>
              <a:rPr lang="en-US" dirty="0"/>
              <a:t>the principal object of the virtue of justice as it regulates the relations of man with man. </a:t>
            </a:r>
            <a:endParaRPr lang="en-US" dirty="0" smtClean="0"/>
          </a:p>
          <a:p>
            <a:pPr marL="514350" indent="-514350">
              <a:buFont typeface="+mj-lt"/>
              <a:buAutoNum type="arabicPeriod"/>
            </a:pPr>
            <a:r>
              <a:rPr lang="en-US" dirty="0" smtClean="0"/>
              <a:t>Justice between man </a:t>
            </a:r>
            <a:r>
              <a:rPr lang="en-US" dirty="0"/>
              <a:t>and man is </a:t>
            </a:r>
            <a:r>
              <a:rPr lang="en-US" dirty="0" smtClean="0"/>
              <a:t>called </a:t>
            </a:r>
            <a:r>
              <a:rPr lang="en-US" b="1" i="1" cap="small" dirty="0" smtClean="0"/>
              <a:t>Individual</a:t>
            </a:r>
            <a:r>
              <a:rPr lang="en-US" b="1" i="1" dirty="0" smtClean="0"/>
              <a:t> </a:t>
            </a:r>
            <a:r>
              <a:rPr lang="en-US" dirty="0" smtClean="0"/>
              <a:t>or</a:t>
            </a:r>
            <a:r>
              <a:rPr lang="en-US" i="1" dirty="0" smtClean="0"/>
              <a:t> </a:t>
            </a:r>
            <a:r>
              <a:rPr lang="en-US" b="1" i="1" cap="small" dirty="0" smtClean="0"/>
              <a:t>Particular</a:t>
            </a:r>
            <a:r>
              <a:rPr lang="en-US" dirty="0" smtClean="0"/>
              <a:t> or </a:t>
            </a:r>
            <a:r>
              <a:rPr lang="en-US" b="1" i="1" cap="small" dirty="0" smtClean="0"/>
              <a:t>Commutative</a:t>
            </a:r>
            <a:r>
              <a:rPr lang="en-US" dirty="0" smtClean="0"/>
              <a:t> </a:t>
            </a:r>
            <a:r>
              <a:rPr lang="en-US" b="1" cap="small" dirty="0" smtClean="0"/>
              <a:t>Justice</a:t>
            </a:r>
          </a:p>
          <a:p>
            <a:pPr marL="914400" lvl="1" indent="-514350"/>
            <a:r>
              <a:rPr lang="en-US" dirty="0" smtClean="0"/>
              <a:t>chiefly </a:t>
            </a:r>
            <a:r>
              <a:rPr lang="en-US" dirty="0"/>
              <a:t>concerned with contracts and exchange. </a:t>
            </a:r>
            <a:endParaRPr lang="en-US" dirty="0" smtClean="0"/>
          </a:p>
          <a:p>
            <a:endParaRPr lang="en-US" dirty="0" smtClean="0"/>
          </a:p>
          <a:p>
            <a:pPr lvl="1">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Legal, or Social, Justice</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US" b="1" dirty="0" smtClean="0"/>
              <a:t>Individual justice </a:t>
            </a:r>
            <a:r>
              <a:rPr lang="en-US" dirty="0" smtClean="0"/>
              <a:t>is distinguished from </a:t>
            </a:r>
            <a:r>
              <a:rPr lang="en-US" b="1" cap="small" dirty="0" smtClean="0"/>
              <a:t>Social Justice</a:t>
            </a:r>
            <a:r>
              <a:rPr lang="en-US" dirty="0" smtClean="0"/>
              <a:t> </a:t>
            </a:r>
          </a:p>
          <a:p>
            <a:pPr marL="914400" lvl="1" indent="-514350"/>
            <a:r>
              <a:rPr lang="en-US" dirty="0" smtClean="0"/>
              <a:t>an </a:t>
            </a:r>
            <a:r>
              <a:rPr lang="en-US" b="1" dirty="0" smtClean="0"/>
              <a:t>individual </a:t>
            </a:r>
            <a:r>
              <a:rPr lang="en-US" dirty="0" smtClean="0"/>
              <a:t>has claims in justice against </a:t>
            </a:r>
            <a:r>
              <a:rPr lang="en-US" b="1" dirty="0" smtClean="0"/>
              <a:t>other individuals</a:t>
            </a:r>
            <a:r>
              <a:rPr lang="en-US" dirty="0" smtClean="0"/>
              <a:t> </a:t>
            </a:r>
          </a:p>
          <a:p>
            <a:pPr marL="914400" lvl="1" indent="-514350"/>
            <a:r>
              <a:rPr lang="en-US" dirty="0" smtClean="0"/>
              <a:t>an </a:t>
            </a:r>
            <a:r>
              <a:rPr lang="en-US" b="1" dirty="0" smtClean="0"/>
              <a:t>individual </a:t>
            </a:r>
            <a:r>
              <a:rPr lang="en-US" dirty="0" smtClean="0"/>
              <a:t>also has claims against the </a:t>
            </a:r>
            <a:r>
              <a:rPr lang="en-US" b="1" dirty="0" smtClean="0"/>
              <a:t>Society</a:t>
            </a:r>
            <a:r>
              <a:rPr lang="en-US" dirty="0" smtClean="0"/>
              <a:t> to which he belongs</a:t>
            </a:r>
          </a:p>
          <a:p>
            <a:pPr marL="914400" lvl="1" indent="-514350"/>
            <a:r>
              <a:rPr lang="en-US" dirty="0" smtClean="0"/>
              <a:t>a </a:t>
            </a:r>
            <a:r>
              <a:rPr lang="en-US" b="1" dirty="0" smtClean="0"/>
              <a:t>Society</a:t>
            </a:r>
            <a:r>
              <a:rPr lang="en-US" dirty="0" smtClean="0"/>
              <a:t> has claims also against him.</a:t>
            </a:r>
          </a:p>
          <a:p>
            <a:pPr marL="514350" indent="-514350"/>
            <a:r>
              <a:rPr lang="en-US" dirty="0" smtClean="0"/>
              <a:t>Justice requires that all should have what belongs to them, and so the just man will render to the </a:t>
            </a:r>
            <a:r>
              <a:rPr lang="en-US" b="1" dirty="0" smtClean="0"/>
              <a:t>society</a:t>
            </a:r>
            <a:r>
              <a:rPr lang="en-US" dirty="0" smtClean="0"/>
              <a:t>, or </a:t>
            </a:r>
            <a:r>
              <a:rPr lang="en-US" b="1" cap="small" dirty="0" smtClean="0"/>
              <a:t>State</a:t>
            </a:r>
            <a:r>
              <a:rPr lang="en-US" dirty="0" smtClean="0"/>
              <a:t>, of which he is a member, what is due to it. </a:t>
            </a:r>
          </a:p>
          <a:p>
            <a:pPr marL="514350" indent="-514350"/>
            <a:r>
              <a:rPr lang="en-US" dirty="0" smtClean="0"/>
              <a:t>This </a:t>
            </a:r>
            <a:r>
              <a:rPr lang="en-US" b="1" dirty="0" smtClean="0"/>
              <a:t>Justice </a:t>
            </a:r>
            <a:r>
              <a:rPr lang="en-US" dirty="0" smtClean="0"/>
              <a:t>which is </a:t>
            </a:r>
            <a:r>
              <a:rPr lang="en-US" b="1" cap="small" dirty="0" smtClean="0">
                <a:solidFill>
                  <a:srgbClr val="FF0000"/>
                </a:solidFill>
              </a:rPr>
              <a:t>Legal Justice</a:t>
            </a:r>
            <a:r>
              <a:rPr lang="en-US" dirty="0" smtClean="0"/>
              <a:t>. </a:t>
            </a:r>
          </a:p>
          <a:p>
            <a:pPr marL="914400" lvl="1" indent="-514350"/>
            <a:r>
              <a:rPr lang="en-US" dirty="0" smtClean="0"/>
              <a:t>It is the function of the State to </a:t>
            </a:r>
            <a:r>
              <a:rPr lang="en-US" b="1" i="1" dirty="0" smtClean="0"/>
              <a:t>protect its subjects in their Rights</a:t>
            </a:r>
            <a:r>
              <a:rPr lang="en-US" dirty="0" smtClean="0"/>
              <a:t> and govern the </a:t>
            </a:r>
            <a:r>
              <a:rPr lang="en-US" b="1" i="1" dirty="0" smtClean="0"/>
              <a:t>whole body for the </a:t>
            </a:r>
            <a:r>
              <a:rPr lang="en-US" b="1" i="1" cap="small" dirty="0" smtClean="0"/>
              <a:t>Common Good</a:t>
            </a:r>
            <a:r>
              <a:rPr lang="en-US" dirty="0" smtClean="0"/>
              <a:t>. </a:t>
            </a:r>
          </a:p>
          <a:p>
            <a:pPr marL="914400" lvl="1" indent="-514350"/>
            <a:r>
              <a:rPr lang="en-US" dirty="0" smtClean="0"/>
              <a:t>Authority for this purpose is given to the State by nature and by God, the Author of man's social nature.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Legal -</a:t>
            </a:r>
            <a:r>
              <a:rPr lang="en-US" b="1" dirty="0" err="1" smtClean="0"/>
              <a:t>vs</a:t>
            </a:r>
            <a:r>
              <a:rPr lang="en-US" b="1" dirty="0" smtClean="0"/>
              <a:t>- Distributive Justice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a:t>
            </a:r>
            <a:r>
              <a:rPr lang="en-US" dirty="0"/>
              <a:t>State </a:t>
            </a:r>
            <a:r>
              <a:rPr lang="en-US" dirty="0" smtClean="0"/>
              <a:t>has </a:t>
            </a:r>
            <a:r>
              <a:rPr lang="en-US" dirty="0"/>
              <a:t>no authority to violate the </a:t>
            </a:r>
            <a:r>
              <a:rPr lang="en-US" b="1" dirty="0" smtClean="0"/>
              <a:t>Natural</a:t>
            </a:r>
            <a:r>
              <a:rPr lang="en-US" b="1" dirty="0"/>
              <a:t> </a:t>
            </a:r>
            <a:r>
              <a:rPr lang="en-US" b="1" dirty="0" smtClean="0"/>
              <a:t>Rights</a:t>
            </a:r>
            <a:r>
              <a:rPr lang="en-US" dirty="0" smtClean="0"/>
              <a:t> of </a:t>
            </a:r>
            <a:r>
              <a:rPr lang="en-US" dirty="0"/>
              <a:t>its subjects. </a:t>
            </a:r>
            <a:endParaRPr lang="en-US" dirty="0" smtClean="0"/>
          </a:p>
          <a:p>
            <a:r>
              <a:rPr lang="en-US" dirty="0" smtClean="0"/>
              <a:t>If the State does </a:t>
            </a:r>
            <a:r>
              <a:rPr lang="en-US" dirty="0"/>
              <a:t>this it commits </a:t>
            </a:r>
            <a:r>
              <a:rPr lang="en-US" b="1" cap="small" dirty="0" smtClean="0"/>
              <a:t>Injustice: </a:t>
            </a:r>
            <a:r>
              <a:rPr lang="en-US" dirty="0" smtClean="0"/>
              <a:t>exactly as</a:t>
            </a:r>
            <a:r>
              <a:rPr lang="en-US" dirty="0"/>
              <a:t> individuals would do if they acted in like manner. </a:t>
            </a:r>
            <a:endParaRPr lang="en-US" dirty="0" smtClean="0"/>
          </a:p>
          <a:p>
            <a:r>
              <a:rPr lang="en-US" dirty="0" smtClean="0"/>
              <a:t>The State may levy </a:t>
            </a:r>
            <a:r>
              <a:rPr lang="en-US" dirty="0"/>
              <a:t>taxes, and impose other burdens on its subjects, as far as is required by the </a:t>
            </a:r>
            <a:r>
              <a:rPr lang="en-US" b="1" i="1" cap="small" dirty="0"/>
              <a:t>common necessity and advantage</a:t>
            </a:r>
            <a:r>
              <a:rPr lang="en-US" dirty="0"/>
              <a:t>, </a:t>
            </a:r>
            <a:r>
              <a:rPr lang="en-US" b="1" dirty="0"/>
              <a:t>but no further</a:t>
            </a:r>
            <a:r>
              <a:rPr lang="en-US" dirty="0"/>
              <a:t>. </a:t>
            </a:r>
            <a:endParaRPr lang="en-US" dirty="0" smtClean="0"/>
          </a:p>
          <a:p>
            <a:r>
              <a:rPr lang="en-US" dirty="0" smtClean="0"/>
              <a:t>For </a:t>
            </a:r>
            <a:r>
              <a:rPr lang="en-US" dirty="0"/>
              <a:t>the common good </a:t>
            </a:r>
            <a:r>
              <a:rPr lang="en-US" dirty="0" smtClean="0"/>
              <a:t>the State has </a:t>
            </a:r>
            <a:r>
              <a:rPr lang="en-US" dirty="0"/>
              <a:t>authority to compel individual </a:t>
            </a:r>
            <a:r>
              <a:rPr lang="en-US" dirty="0" smtClean="0"/>
              <a:t>citizens:</a:t>
            </a:r>
          </a:p>
          <a:p>
            <a:pPr lvl="1"/>
            <a:r>
              <a:rPr lang="en-US" dirty="0" smtClean="0"/>
              <a:t>to </a:t>
            </a:r>
            <a:r>
              <a:rPr lang="en-US" dirty="0"/>
              <a:t>risk life for the </a:t>
            </a:r>
            <a:r>
              <a:rPr lang="en-US" dirty="0" err="1"/>
              <a:t>defence</a:t>
            </a:r>
            <a:r>
              <a:rPr lang="en-US" dirty="0"/>
              <a:t> of their country when it is in </a:t>
            </a:r>
            <a:r>
              <a:rPr lang="en-US" dirty="0" smtClean="0"/>
              <a:t>peril</a:t>
            </a:r>
          </a:p>
          <a:p>
            <a:pPr lvl="1"/>
            <a:r>
              <a:rPr lang="en-US" dirty="0" smtClean="0"/>
              <a:t>part </a:t>
            </a:r>
            <a:r>
              <a:rPr lang="en-US" dirty="0"/>
              <a:t>with a portion of their </a:t>
            </a:r>
            <a:r>
              <a:rPr lang="en-US" b="1" dirty="0"/>
              <a:t>property</a:t>
            </a:r>
            <a:r>
              <a:rPr lang="en-US" dirty="0"/>
              <a:t> when this is required for a public </a:t>
            </a:r>
            <a:r>
              <a:rPr lang="en-US" dirty="0" smtClean="0"/>
              <a:t>road</a:t>
            </a:r>
          </a:p>
          <a:p>
            <a:r>
              <a:rPr lang="en-US" b="1" dirty="0" smtClean="0"/>
              <a:t>But </a:t>
            </a:r>
            <a:r>
              <a:rPr lang="en-US" dirty="0"/>
              <a:t>as far as possible </a:t>
            </a:r>
            <a:r>
              <a:rPr lang="en-US" dirty="0" smtClean="0"/>
              <a:t>the State must </a:t>
            </a:r>
            <a:r>
              <a:rPr lang="en-US" dirty="0"/>
              <a:t>make suitable compensation. </a:t>
            </a:r>
            <a:endParaRPr lang="en-US" dirty="0" smtClean="0"/>
          </a:p>
          <a:p>
            <a:r>
              <a:rPr lang="en-US" dirty="0" smtClean="0"/>
              <a:t>When the State imposes </a:t>
            </a:r>
            <a:r>
              <a:rPr lang="en-US" dirty="0"/>
              <a:t>taxes, military service, or other burdens; when it distributes rewards, offices, and honours; </a:t>
            </a:r>
            <a:r>
              <a:rPr lang="en-US" i="1" dirty="0"/>
              <a:t>when it metes out condign punishment for offenses</a:t>
            </a:r>
            <a:r>
              <a:rPr lang="en-US" dirty="0"/>
              <a:t>, it is bound to do so according to the various merits and resources of the persons concerned; </a:t>
            </a:r>
            <a:endParaRPr lang="en-US" dirty="0" smtClean="0"/>
          </a:p>
          <a:p>
            <a:pPr lvl="1"/>
            <a:r>
              <a:rPr lang="en-US" dirty="0" smtClean="0"/>
              <a:t>Otherwise </a:t>
            </a:r>
            <a:r>
              <a:rPr lang="en-US" dirty="0"/>
              <a:t>the State will sin against that </a:t>
            </a:r>
            <a:r>
              <a:rPr lang="en-US" b="1" dirty="0"/>
              <a:t>special kind of justice which is </a:t>
            </a:r>
            <a:r>
              <a:rPr lang="en-US" b="1" cap="small" dirty="0" smtClean="0"/>
              <a:t>Distributive Justice</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Extent of Legal, or Social, Justice</a:t>
            </a:r>
            <a:endParaRPr lang="en-US" dirty="0"/>
          </a:p>
        </p:txBody>
      </p:sp>
      <p:sp>
        <p:nvSpPr>
          <p:cNvPr id="3" name="Content Placeholder 2"/>
          <p:cNvSpPr>
            <a:spLocks noGrp="1"/>
          </p:cNvSpPr>
          <p:nvPr>
            <p:ph idx="1"/>
          </p:nvPr>
        </p:nvSpPr>
        <p:spPr/>
        <p:txBody>
          <a:bodyPr>
            <a:normAutofit fontScale="70000" lnSpcReduction="20000"/>
          </a:bodyPr>
          <a:lstStyle/>
          <a:p>
            <a:r>
              <a:rPr lang="en-US" b="1" cap="small" dirty="0" smtClean="0"/>
              <a:t>Commutative </a:t>
            </a:r>
            <a:r>
              <a:rPr lang="en-US" b="1" cap="small" dirty="0"/>
              <a:t>justice</a:t>
            </a:r>
            <a:r>
              <a:rPr lang="en-US" dirty="0"/>
              <a:t> </a:t>
            </a:r>
            <a:r>
              <a:rPr lang="en-US" i="1" dirty="0"/>
              <a:t>is in reality the only species of justice in the strict sense</a:t>
            </a:r>
            <a:r>
              <a:rPr lang="en-US" dirty="0"/>
              <a:t>. </a:t>
            </a:r>
            <a:endParaRPr lang="en-US" dirty="0" smtClean="0"/>
          </a:p>
          <a:p>
            <a:pPr lvl="1"/>
            <a:r>
              <a:rPr lang="en-US" dirty="0" smtClean="0"/>
              <a:t>Justice </a:t>
            </a:r>
            <a:r>
              <a:rPr lang="en-US" dirty="0"/>
              <a:t>is something which is due to another; </a:t>
            </a:r>
            <a:endParaRPr lang="en-US" dirty="0" smtClean="0"/>
          </a:p>
          <a:p>
            <a:pPr lvl="1"/>
            <a:r>
              <a:rPr lang="en-US" dirty="0" smtClean="0"/>
              <a:t>it </a:t>
            </a:r>
            <a:r>
              <a:rPr lang="en-US" dirty="0"/>
              <a:t>consists, as </a:t>
            </a:r>
            <a:r>
              <a:rPr lang="en-US" dirty="0">
                <a:hlinkClick r:id="rId2"/>
              </a:rPr>
              <a:t>Aristotle</a:t>
            </a:r>
            <a:r>
              <a:rPr lang="en-US" dirty="0"/>
              <a:t> said, in a certain equality by which the just and definite claim of another, neither more nor less, is satisfied. </a:t>
            </a:r>
            <a:endParaRPr lang="en-US" dirty="0" smtClean="0"/>
          </a:p>
          <a:p>
            <a:pPr lvl="2"/>
            <a:r>
              <a:rPr lang="en-US" dirty="0" smtClean="0"/>
              <a:t>If </a:t>
            </a:r>
            <a:r>
              <a:rPr lang="en-US" dirty="0"/>
              <a:t>I have borrowed a horse and cart from my </a:t>
            </a:r>
            <a:r>
              <a:rPr lang="en-US" dirty="0" err="1"/>
              <a:t>neighbours</a:t>
            </a:r>
            <a:r>
              <a:rPr lang="en-US" dirty="0"/>
              <a:t>, justice requires that I should return that particular horse and cart. The </a:t>
            </a:r>
            <a:r>
              <a:rPr lang="en-US" dirty="0">
                <a:hlinkClick r:id="rId3"/>
              </a:rPr>
              <a:t>debt</a:t>
            </a:r>
            <a:r>
              <a:rPr lang="en-US" dirty="0"/>
              <a:t> in its precise amount must be paid. </a:t>
            </a:r>
            <a:endParaRPr lang="en-US" dirty="0" smtClean="0"/>
          </a:p>
          <a:p>
            <a:pPr lvl="1"/>
            <a:r>
              <a:rPr lang="en-US" dirty="0" smtClean="0"/>
              <a:t>Consequently</a:t>
            </a:r>
            <a:r>
              <a:rPr lang="en-US" dirty="0"/>
              <a:t>, justice in the full and proper sense of the term requires a perfect distinction between debtor and creditor. </a:t>
            </a:r>
            <a:endParaRPr lang="en-US" dirty="0" smtClean="0"/>
          </a:p>
          <a:p>
            <a:pPr lvl="1"/>
            <a:r>
              <a:rPr lang="en-US" dirty="0" smtClean="0"/>
              <a:t>Justice </a:t>
            </a:r>
            <a:r>
              <a:rPr lang="en-US" dirty="0"/>
              <a:t>essentially regards others. </a:t>
            </a:r>
            <a:endParaRPr lang="en-US" dirty="0" smtClean="0"/>
          </a:p>
          <a:p>
            <a:r>
              <a:rPr lang="en-US" dirty="0" smtClean="0"/>
              <a:t>However</a:t>
            </a:r>
            <a:r>
              <a:rPr lang="en-US" dirty="0"/>
              <a:t>, between the State and the individuals who compose it there is not this perfect distinction, and so </a:t>
            </a:r>
            <a:r>
              <a:rPr lang="en-US" i="1" dirty="0"/>
              <a:t>there is something wanting to the proper and complete notion of the virtue in both legal and distributive justice</a:t>
            </a:r>
            <a:r>
              <a:rPr lang="en-US" dirty="0" smtClean="0"/>
              <a: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Extent of Legal, or Social, Justice</a:t>
            </a:r>
            <a:endParaRPr lang="en-US" dirty="0"/>
          </a:p>
        </p:txBody>
      </p:sp>
      <p:sp>
        <p:nvSpPr>
          <p:cNvPr id="3" name="Content Placeholder 2"/>
          <p:cNvSpPr>
            <a:spLocks noGrp="1"/>
          </p:cNvSpPr>
          <p:nvPr>
            <p:ph idx="1"/>
          </p:nvPr>
        </p:nvSpPr>
        <p:spPr/>
        <p:txBody>
          <a:bodyPr>
            <a:normAutofit fontScale="92500"/>
          </a:bodyPr>
          <a:lstStyle/>
          <a:p>
            <a:r>
              <a:rPr lang="en-US" dirty="0" smtClean="0"/>
              <a:t>The State may make reasonable Laws regulating and defining </a:t>
            </a:r>
            <a:r>
              <a:rPr lang="en-US" b="1" dirty="0" smtClean="0"/>
              <a:t>Property Rights</a:t>
            </a:r>
            <a:r>
              <a:rPr lang="en-US" dirty="0" smtClean="0"/>
              <a:t> for the common good, </a:t>
            </a:r>
            <a:r>
              <a:rPr lang="en-US" b="1" i="1" dirty="0" smtClean="0"/>
              <a:t>but it cannot abrogate them altogether</a:t>
            </a:r>
            <a:r>
              <a:rPr lang="en-US" dirty="0" smtClean="0"/>
              <a:t>. </a:t>
            </a:r>
          </a:p>
          <a:p>
            <a:pPr lvl="1"/>
            <a:r>
              <a:rPr lang="en-US" b="1" dirty="0" smtClean="0"/>
              <a:t>Property Rights are Natural Rights:</a:t>
            </a:r>
            <a:r>
              <a:rPr lang="en-US" dirty="0" smtClean="0"/>
              <a:t> antecedent to the State, and in their substance independent of it</a:t>
            </a:r>
          </a:p>
          <a:p>
            <a:pPr lvl="1"/>
            <a:r>
              <a:rPr lang="en-US" dirty="0" smtClean="0"/>
              <a:t>The State was instituted to protect and defend </a:t>
            </a:r>
            <a:r>
              <a:rPr lang="en-US" b="1" dirty="0" smtClean="0"/>
              <a:t>Natural Rights</a:t>
            </a:r>
            <a:r>
              <a:rPr lang="en-US" i="1" dirty="0" smtClean="0"/>
              <a:t>,</a:t>
            </a:r>
            <a:r>
              <a:rPr lang="en-US" dirty="0" smtClean="0"/>
              <a:t> not to take them away.</a:t>
            </a:r>
          </a:p>
          <a:p>
            <a:r>
              <a:rPr lang="en-US" b="1" cap="small" dirty="0" smtClean="0"/>
              <a:t>Thus ‘social justice’ (positive right) cannot legitimately usurp property justice (natural Right)</a:t>
            </a:r>
            <a:endParaRPr lang="en-US" dirty="0" smtClean="0"/>
          </a:p>
          <a:p>
            <a:endParaRPr lang="en-US" b="1" cap="small"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ARISTOTLE:</a:t>
            </a:r>
            <a:br>
              <a:rPr lang="en-US" dirty="0" smtClean="0"/>
            </a:br>
            <a:r>
              <a:rPr lang="en-US" b="1" dirty="0" smtClean="0"/>
              <a:t>Justice as Equity</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 </a:t>
            </a:r>
            <a:br>
              <a:rPr lang="en-US" dirty="0" smtClean="0"/>
            </a:br>
            <a:r>
              <a:rPr lang="en-US" b="1" dirty="0" smtClean="0"/>
              <a:t>Justice Defined</a:t>
            </a:r>
            <a:endParaRPr lang="en-US" b="1" dirty="0"/>
          </a:p>
        </p:txBody>
      </p:sp>
      <p:sp>
        <p:nvSpPr>
          <p:cNvPr id="3" name="Content Placeholder 2"/>
          <p:cNvSpPr>
            <a:spLocks noGrp="1"/>
          </p:cNvSpPr>
          <p:nvPr>
            <p:ph idx="1"/>
          </p:nvPr>
        </p:nvSpPr>
        <p:spPr/>
        <p:txBody>
          <a:bodyPr>
            <a:normAutofit fontScale="92500" lnSpcReduction="10000"/>
          </a:bodyPr>
          <a:lstStyle/>
          <a:p>
            <a:r>
              <a:rPr lang="en-US" b="1" cap="small" dirty="0" smtClean="0"/>
              <a:t>Justice</a:t>
            </a:r>
            <a:r>
              <a:rPr lang="en-US" dirty="0" smtClean="0"/>
              <a:t>: the most important of the Cardinal Virtues.</a:t>
            </a:r>
          </a:p>
          <a:p>
            <a:pPr marL="971550" lvl="1" indent="-514350">
              <a:buFont typeface="+mj-lt"/>
              <a:buAutoNum type="arabicPeriod"/>
            </a:pPr>
            <a:r>
              <a:rPr lang="en-US" b="1" dirty="0" smtClean="0"/>
              <a:t>Prudence</a:t>
            </a:r>
            <a:r>
              <a:rPr lang="en-US" dirty="0"/>
              <a:t> perfects </a:t>
            </a:r>
            <a:r>
              <a:rPr lang="en-US" dirty="0" smtClean="0"/>
              <a:t>the </a:t>
            </a:r>
            <a:r>
              <a:rPr lang="en-US" i="1" dirty="0" smtClean="0"/>
              <a:t>intellect</a:t>
            </a:r>
            <a:r>
              <a:rPr lang="en-US" dirty="0" smtClean="0"/>
              <a:t>:</a:t>
            </a:r>
            <a:r>
              <a:rPr lang="en-US" dirty="0"/>
              <a:t> </a:t>
            </a:r>
            <a:r>
              <a:rPr lang="en-US" dirty="0" smtClean="0"/>
              <a:t>inclines it to </a:t>
            </a:r>
            <a:r>
              <a:rPr lang="en-US" dirty="0"/>
              <a:t>act in all things according to </a:t>
            </a:r>
            <a:r>
              <a:rPr lang="en-US" i="1" dirty="0" smtClean="0"/>
              <a:t>recta ratio</a:t>
            </a:r>
            <a:r>
              <a:rPr lang="en-US" dirty="0" smtClean="0"/>
              <a:t>. </a:t>
            </a:r>
          </a:p>
          <a:p>
            <a:pPr marL="971550" lvl="1" indent="-514350">
              <a:buFont typeface="+mj-lt"/>
              <a:buAutoNum type="arabicPeriod"/>
            </a:pPr>
            <a:r>
              <a:rPr lang="en-US" b="1" dirty="0" smtClean="0"/>
              <a:t>Fortitude </a:t>
            </a:r>
            <a:r>
              <a:rPr lang="en-US" dirty="0"/>
              <a:t>controls the irascible </a:t>
            </a:r>
            <a:r>
              <a:rPr lang="en-US" i="1" dirty="0" smtClean="0"/>
              <a:t>passions</a:t>
            </a:r>
          </a:p>
          <a:p>
            <a:pPr marL="971550" lvl="1" indent="-514350">
              <a:buFont typeface="+mj-lt"/>
              <a:buAutoNum type="arabicPeriod"/>
            </a:pPr>
            <a:r>
              <a:rPr lang="en-US" b="1" dirty="0" smtClean="0"/>
              <a:t>Temperance </a:t>
            </a:r>
            <a:r>
              <a:rPr lang="en-US" dirty="0"/>
              <a:t>moderates the </a:t>
            </a:r>
            <a:r>
              <a:rPr lang="en-US" i="1" dirty="0" smtClean="0"/>
              <a:t>appetites </a:t>
            </a:r>
            <a:r>
              <a:rPr lang="en-US" dirty="0" smtClean="0"/>
              <a:t>according to </a:t>
            </a:r>
            <a:r>
              <a:rPr lang="en-US" i="1" dirty="0" smtClean="0"/>
              <a:t>recta ratio</a:t>
            </a:r>
            <a:r>
              <a:rPr lang="en-US" dirty="0" smtClean="0"/>
              <a:t>.</a:t>
            </a:r>
            <a:r>
              <a:rPr lang="en-US" dirty="0"/>
              <a:t> </a:t>
            </a:r>
            <a:endParaRPr lang="en-US" dirty="0" smtClean="0"/>
          </a:p>
          <a:p>
            <a:pPr>
              <a:buNone/>
            </a:pPr>
            <a:r>
              <a:rPr lang="en-US" dirty="0" smtClean="0"/>
              <a:t>	A moral quality, or habit, that perfects the Will</a:t>
            </a:r>
          </a:p>
          <a:p>
            <a:r>
              <a:rPr lang="en-US" b="1" cap="small" dirty="0" smtClean="0"/>
              <a:t>Justice</a:t>
            </a:r>
            <a:r>
              <a:rPr lang="en-US" dirty="0" smtClean="0"/>
              <a:t> has reference </a:t>
            </a:r>
            <a:r>
              <a:rPr lang="en-US" i="1" dirty="0" smtClean="0"/>
              <a:t>outward</a:t>
            </a:r>
          </a:p>
          <a:p>
            <a:pPr lvl="1"/>
            <a:r>
              <a:rPr lang="en-US" dirty="0" smtClean="0"/>
              <a:t>Like </a:t>
            </a:r>
            <a:r>
              <a:rPr lang="en-US" b="1" dirty="0" smtClean="0"/>
              <a:t>Charity</a:t>
            </a:r>
            <a:r>
              <a:rPr lang="en-US" dirty="0" smtClean="0"/>
              <a:t>, it regulates intercourse to fellow man.</a:t>
            </a:r>
          </a:p>
          <a:p>
            <a:pPr>
              <a:buNone/>
            </a:pPr>
            <a:endParaRPr lang="en-US" dirty="0" smtClean="0"/>
          </a:p>
          <a:p>
            <a:endParaRPr lang="en-US" dirty="0" smtClean="0"/>
          </a:p>
          <a:p>
            <a:pPr lvl="1"/>
            <a:endParaRPr lang="en-US" dirty="0" smtClean="0"/>
          </a:p>
          <a:p>
            <a:pPr lvl="2">
              <a:buNone/>
            </a:pPr>
            <a:endParaRPr lang="en-US" dirty="0" smtClean="0"/>
          </a:p>
          <a:p>
            <a:pPr lvl="1"/>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Rights: Natural Rights</a:t>
            </a:r>
            <a:endParaRPr lang="en-US" b="1" cap="all" dirty="0"/>
          </a:p>
        </p:txBody>
      </p:sp>
      <p:sp>
        <p:nvSpPr>
          <p:cNvPr id="3" name="Content Placeholder 2"/>
          <p:cNvSpPr>
            <a:spLocks noGrp="1"/>
          </p:cNvSpPr>
          <p:nvPr>
            <p:ph idx="1"/>
          </p:nvPr>
        </p:nvSpPr>
        <p:spPr/>
        <p:txBody>
          <a:bodyPr>
            <a:normAutofit fontScale="77500" lnSpcReduction="20000"/>
          </a:bodyPr>
          <a:lstStyle/>
          <a:p>
            <a:r>
              <a:rPr lang="en-US" dirty="0" smtClean="0"/>
              <a:t>Man has </a:t>
            </a:r>
            <a:r>
              <a:rPr lang="en-US" b="1" cap="small" dirty="0" smtClean="0"/>
              <a:t>Rights</a:t>
            </a:r>
            <a:r>
              <a:rPr lang="en-US" dirty="0" smtClean="0"/>
              <a:t> </a:t>
            </a:r>
            <a:r>
              <a:rPr lang="en-US" i="1" dirty="0" smtClean="0"/>
              <a:t>only</a:t>
            </a:r>
            <a:r>
              <a:rPr lang="en-US" dirty="0" smtClean="0"/>
              <a:t> because he primarily has </a:t>
            </a:r>
            <a:r>
              <a:rPr lang="en-US" b="1" cap="small" dirty="0" smtClean="0"/>
              <a:t>Duties</a:t>
            </a:r>
            <a:r>
              <a:rPr lang="en-US" dirty="0" smtClean="0"/>
              <a:t>.</a:t>
            </a:r>
          </a:p>
          <a:p>
            <a:r>
              <a:rPr lang="en-US" dirty="0" smtClean="0"/>
              <a:t>Rights are secondary to duties.</a:t>
            </a:r>
          </a:p>
          <a:p>
            <a:pPr marL="514350" indent="-514350">
              <a:buFont typeface="+mj-lt"/>
              <a:buAutoNum type="arabicPeriod"/>
            </a:pPr>
            <a:r>
              <a:rPr lang="en-US" dirty="0" smtClean="0"/>
              <a:t>Man has a duty, </a:t>
            </a:r>
            <a:r>
              <a:rPr lang="en-US" b="1" dirty="0" smtClean="0"/>
              <a:t>obligation</a:t>
            </a:r>
            <a:r>
              <a:rPr lang="en-US" dirty="0" smtClean="0"/>
              <a:t>, to strive to </a:t>
            </a:r>
            <a:r>
              <a:rPr lang="en-US" dirty="0" err="1" smtClean="0"/>
              <a:t>fulfil</a:t>
            </a:r>
            <a:r>
              <a:rPr lang="en-US" dirty="0" smtClean="0"/>
              <a:t> the designs of his Creator</a:t>
            </a:r>
          </a:p>
          <a:p>
            <a:pPr marL="914400" lvl="1" indent="-514350"/>
            <a:r>
              <a:rPr lang="en-US" dirty="0" smtClean="0"/>
              <a:t>Must conduct </a:t>
            </a:r>
            <a:r>
              <a:rPr lang="en-US" dirty="0"/>
              <a:t>his life according to the intentions of his Lord and Master</a:t>
            </a:r>
            <a:r>
              <a:rPr lang="en-US" dirty="0" smtClean="0"/>
              <a:t>.</a:t>
            </a:r>
          </a:p>
          <a:p>
            <a:pPr marL="514350" indent="-514350">
              <a:buFont typeface="+mj-lt"/>
              <a:buAutoNum type="arabicPeriod"/>
            </a:pPr>
            <a:r>
              <a:rPr lang="en-US" dirty="0"/>
              <a:t>Because </a:t>
            </a:r>
            <a:r>
              <a:rPr lang="en-US" dirty="0" smtClean="0"/>
              <a:t>of this duty man is invested with </a:t>
            </a:r>
            <a:r>
              <a:rPr lang="en-US" b="1" dirty="0" smtClean="0"/>
              <a:t>Rights, </a:t>
            </a:r>
            <a:r>
              <a:rPr lang="en-US" dirty="0" smtClean="0"/>
              <a:t>which leave him free, enable him, to execute his duties.</a:t>
            </a:r>
          </a:p>
          <a:p>
            <a:pPr marL="514350" indent="-514350">
              <a:buFont typeface="+mj-lt"/>
              <a:buAutoNum type="arabicPeriod"/>
            </a:pPr>
            <a:r>
              <a:rPr lang="en-US" dirty="0" smtClean="0"/>
              <a:t>These are </a:t>
            </a:r>
            <a:r>
              <a:rPr lang="en-US" b="1" cap="small" dirty="0" smtClean="0"/>
              <a:t>natural rights</a:t>
            </a:r>
            <a:r>
              <a:rPr lang="en-US" cap="small" dirty="0" smtClean="0"/>
              <a:t>:</a:t>
            </a:r>
            <a:r>
              <a:rPr lang="en-US" dirty="0"/>
              <a:t> </a:t>
            </a:r>
            <a:r>
              <a:rPr lang="en-US" dirty="0" smtClean="0"/>
              <a:t>granted Nature </a:t>
            </a:r>
            <a:r>
              <a:rPr lang="en-US" dirty="0"/>
              <a:t>herself, sacred, as is </a:t>
            </a:r>
            <a:r>
              <a:rPr lang="en-US" dirty="0" smtClean="0"/>
              <a:t>their origin</a:t>
            </a:r>
            <a:r>
              <a:rPr lang="en-US" dirty="0"/>
              <a:t>, and inviolable. </a:t>
            </a:r>
            <a:endParaRPr lang="en-US" dirty="0" smtClean="0"/>
          </a:p>
          <a:p>
            <a:pPr marL="914400" lvl="1" indent="-514350"/>
            <a:r>
              <a:rPr lang="en-US" dirty="0" smtClean="0"/>
              <a:t>E.g. right </a:t>
            </a:r>
            <a:r>
              <a:rPr lang="en-US" dirty="0"/>
              <a:t>to live, to integrity of </a:t>
            </a:r>
            <a:r>
              <a:rPr lang="en-US" dirty="0" smtClean="0"/>
              <a:t>limb, </a:t>
            </a:r>
            <a:r>
              <a:rPr lang="en-US" dirty="0"/>
              <a:t>to freedom, </a:t>
            </a:r>
            <a:r>
              <a:rPr lang="en-US" dirty="0" smtClean="0"/>
              <a:t>to marry or not to marry, to </a:t>
            </a:r>
            <a:r>
              <a:rPr lang="en-US" dirty="0"/>
              <a:t>acquire </a:t>
            </a:r>
            <a:r>
              <a:rPr lang="en-US" dirty="0" smtClean="0"/>
              <a:t>property, </a:t>
            </a:r>
            <a:r>
              <a:rPr lang="en-US" i="1" dirty="0" smtClean="0"/>
              <a:t>etc</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Rights</a:t>
            </a:r>
            <a:r>
              <a:rPr lang="en-US" dirty="0" smtClean="0"/>
              <a:t>: </a:t>
            </a:r>
            <a:r>
              <a:rPr lang="en-US" b="1" dirty="0" smtClean="0"/>
              <a:t>beside Natural</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Other Rights may be </a:t>
            </a:r>
            <a:r>
              <a:rPr lang="en-US" b="1" cap="small" dirty="0" smtClean="0"/>
              <a:t>Acquired</a:t>
            </a:r>
            <a:r>
              <a:rPr lang="en-US" dirty="0" smtClean="0"/>
              <a:t>, by free acts, </a:t>
            </a:r>
            <a:r>
              <a:rPr lang="en-US" i="1" dirty="0" smtClean="0"/>
              <a:t>e.g.:</a:t>
            </a:r>
            <a:r>
              <a:rPr lang="en-US" dirty="0" smtClean="0"/>
              <a:t> </a:t>
            </a:r>
          </a:p>
          <a:p>
            <a:pPr lvl="1"/>
            <a:r>
              <a:rPr lang="en-US" dirty="0" smtClean="0"/>
              <a:t>marriage right of husband &amp; wife</a:t>
            </a:r>
          </a:p>
          <a:p>
            <a:pPr lvl="1"/>
            <a:r>
              <a:rPr lang="en-US" dirty="0" smtClean="0"/>
              <a:t>right to ownerless property by occupation</a:t>
            </a:r>
          </a:p>
          <a:p>
            <a:pPr lvl="1"/>
            <a:r>
              <a:rPr lang="en-US" dirty="0" smtClean="0"/>
              <a:t>right to abode by purchase or let.</a:t>
            </a:r>
          </a:p>
          <a:p>
            <a:r>
              <a:rPr lang="en-US" dirty="0" smtClean="0"/>
              <a:t>Other Rights may be </a:t>
            </a:r>
            <a:r>
              <a:rPr lang="en-US" b="1" cap="small" dirty="0" smtClean="0"/>
              <a:t>Positive</a:t>
            </a:r>
            <a:r>
              <a:rPr lang="en-US" dirty="0" smtClean="0"/>
              <a:t>: </a:t>
            </a:r>
          </a:p>
          <a:p>
            <a:pPr lvl="1"/>
            <a:r>
              <a:rPr lang="en-US" dirty="0" smtClean="0"/>
              <a:t>[OED] </a:t>
            </a:r>
            <a:r>
              <a:rPr lang="en-US" b="1" cap="small" dirty="0" smtClean="0"/>
              <a:t>Positive Law</a:t>
            </a:r>
            <a:r>
              <a:rPr lang="en-US" dirty="0" smtClean="0"/>
              <a:t>: “a </a:t>
            </a:r>
            <a:r>
              <a:rPr lang="en-US" dirty="0"/>
              <a:t>law or body of laws artificially instituted or imposed by an </a:t>
            </a:r>
            <a:r>
              <a:rPr lang="en-US" dirty="0" smtClean="0"/>
              <a:t>authority”.</a:t>
            </a:r>
            <a:endParaRPr lang="en-US" dirty="0"/>
          </a:p>
          <a:p>
            <a:pPr lvl="2"/>
            <a:r>
              <a:rPr lang="en-US" b="1" dirty="0" smtClean="0"/>
              <a:t>Divine Law</a:t>
            </a:r>
            <a:r>
              <a:rPr lang="en-US" dirty="0" smtClean="0"/>
              <a:t> (thus </a:t>
            </a:r>
            <a:r>
              <a:rPr lang="en-US" b="1" cap="small" dirty="0" smtClean="0"/>
              <a:t>Divine Rights</a:t>
            </a:r>
            <a:r>
              <a:rPr lang="en-US" dirty="0" smtClean="0"/>
              <a:t>): </a:t>
            </a:r>
            <a:r>
              <a:rPr lang="en-US" i="1" dirty="0" smtClean="0"/>
              <a:t>e.g.</a:t>
            </a:r>
            <a:r>
              <a:rPr lang="en-US" dirty="0" smtClean="0"/>
              <a:t> Ten Commandments</a:t>
            </a:r>
          </a:p>
          <a:p>
            <a:pPr lvl="2"/>
            <a:r>
              <a:rPr lang="en-US" b="1" dirty="0" smtClean="0"/>
              <a:t>Human Law</a:t>
            </a:r>
            <a:r>
              <a:rPr lang="en-US" dirty="0" smtClean="0"/>
              <a:t> (thus </a:t>
            </a:r>
            <a:r>
              <a:rPr lang="en-US" b="1" cap="small" dirty="0" smtClean="0"/>
              <a:t>Human Rights</a:t>
            </a:r>
            <a:r>
              <a:rPr lang="en-US" dirty="0" smtClean="0"/>
              <a:t>)</a:t>
            </a:r>
          </a:p>
          <a:p>
            <a:pPr lvl="3"/>
            <a:r>
              <a:rPr lang="en-US" dirty="0" smtClean="0"/>
              <a:t>Civil Law (thus </a:t>
            </a:r>
            <a:r>
              <a:rPr lang="en-US" b="1" cap="small" dirty="0" smtClean="0"/>
              <a:t>Civil Rights</a:t>
            </a:r>
            <a:r>
              <a:rPr lang="en-US" dirty="0" smtClean="0"/>
              <a:t>): </a:t>
            </a:r>
            <a:r>
              <a:rPr lang="en-US" i="1" dirty="0" smtClean="0"/>
              <a:t>e.g. </a:t>
            </a:r>
            <a:r>
              <a:rPr lang="en-US" dirty="0" smtClean="0"/>
              <a:t>citizenship, franchise, </a:t>
            </a:r>
            <a:r>
              <a:rPr lang="en-US" i="1" dirty="0" err="1" smtClean="0"/>
              <a:t>lex</a:t>
            </a:r>
            <a:r>
              <a:rPr lang="en-US" i="1" dirty="0" smtClean="0"/>
              <a:t> </a:t>
            </a:r>
            <a:r>
              <a:rPr lang="en-US" i="1" dirty="0" err="1" smtClean="0"/>
              <a:t>rex</a:t>
            </a:r>
            <a:r>
              <a:rPr lang="en-US" i="1" dirty="0" smtClean="0"/>
              <a:t>, etc.</a:t>
            </a:r>
          </a:p>
          <a:p>
            <a:pPr lvl="3"/>
            <a:r>
              <a:rPr lang="en-US" dirty="0" smtClean="0"/>
              <a:t>Ecclesiastical Law (thus </a:t>
            </a:r>
            <a:r>
              <a:rPr lang="en-US" b="1" cap="small" dirty="0" smtClean="0"/>
              <a:t>Ecclesiastical Rights</a:t>
            </a:r>
            <a:r>
              <a:rPr lang="en-US" dirty="0" smtClean="0"/>
              <a:t>):  </a:t>
            </a:r>
            <a:r>
              <a:rPr lang="en-US" i="1" dirty="0" smtClean="0"/>
              <a:t>e.g. </a:t>
            </a:r>
            <a:r>
              <a:rPr lang="en-US" dirty="0" err="1"/>
              <a:t>Regula</a:t>
            </a:r>
            <a:r>
              <a:rPr lang="en-US" dirty="0"/>
              <a:t> </a:t>
            </a:r>
            <a:r>
              <a:rPr lang="en-US" dirty="0" err="1" smtClean="0"/>
              <a:t>Benedicti</a:t>
            </a:r>
            <a:r>
              <a:rPr lang="en-US" dirty="0" smtClean="0"/>
              <a:t>.</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Rights &amp; Justice</a:t>
            </a:r>
            <a:endParaRPr lang="en-US" b="1" dirty="0"/>
          </a:p>
        </p:txBody>
      </p:sp>
      <p:sp>
        <p:nvSpPr>
          <p:cNvPr id="3" name="Content Placeholder 2"/>
          <p:cNvSpPr>
            <a:spLocks noGrp="1"/>
          </p:cNvSpPr>
          <p:nvPr>
            <p:ph idx="1"/>
          </p:nvPr>
        </p:nvSpPr>
        <p:spPr/>
        <p:txBody>
          <a:bodyPr>
            <a:normAutofit fontScale="62500" lnSpcReduction="20000"/>
          </a:bodyPr>
          <a:lstStyle/>
          <a:p>
            <a:r>
              <a:rPr lang="en-US" b="1" cap="small" dirty="0" smtClean="0"/>
              <a:t>Right</a:t>
            </a:r>
            <a:r>
              <a:rPr lang="en-US" dirty="0"/>
              <a:t>, as a substantive (my right, his right), designates the object </a:t>
            </a:r>
            <a:r>
              <a:rPr lang="en-US" dirty="0" smtClean="0"/>
              <a:t>of </a:t>
            </a:r>
            <a:r>
              <a:rPr lang="en-US" b="1" cap="small" dirty="0" smtClean="0"/>
              <a:t>Justice</a:t>
            </a:r>
            <a:r>
              <a:rPr lang="en-US" dirty="0" smtClean="0"/>
              <a:t>.</a:t>
            </a:r>
          </a:p>
          <a:p>
            <a:pPr lvl="1"/>
            <a:r>
              <a:rPr lang="en-US" b="1" i="1" dirty="0" smtClean="0"/>
              <a:t>Justice </a:t>
            </a:r>
            <a:r>
              <a:rPr lang="en-US" i="1" dirty="0" smtClean="0"/>
              <a:t>is the enabling, provision, defense of </a:t>
            </a:r>
            <a:r>
              <a:rPr lang="en-US" b="1" i="1" dirty="0" smtClean="0"/>
              <a:t>Rights</a:t>
            </a:r>
            <a:r>
              <a:rPr lang="en-US" i="1" dirty="0" smtClean="0"/>
              <a:t> in order that duties may be performed.</a:t>
            </a:r>
          </a:p>
          <a:p>
            <a:r>
              <a:rPr lang="en-US" i="1" dirty="0" smtClean="0"/>
              <a:t>OED</a:t>
            </a:r>
            <a:r>
              <a:rPr lang="en-US" dirty="0" smtClean="0"/>
              <a:t>: </a:t>
            </a:r>
            <a:r>
              <a:rPr lang="en-US" b="1" dirty="0" smtClean="0"/>
              <a:t>Justice</a:t>
            </a:r>
            <a:r>
              <a:rPr lang="en-US" dirty="0" smtClean="0"/>
              <a:t>: </a:t>
            </a:r>
          </a:p>
          <a:p>
            <a:pPr lvl="1"/>
            <a:r>
              <a:rPr lang="en-US" b="1" dirty="0" smtClean="0"/>
              <a:t>I.</a:t>
            </a:r>
            <a:r>
              <a:rPr lang="en-US" dirty="0"/>
              <a:t> Administration of law or equity</a:t>
            </a:r>
            <a:r>
              <a:rPr lang="en-US" dirty="0" smtClean="0"/>
              <a:t>.</a:t>
            </a:r>
            <a:r>
              <a:rPr lang="en-US" b="1" dirty="0" smtClean="0"/>
              <a:t> </a:t>
            </a:r>
            <a:r>
              <a:rPr lang="en-US" b="1" dirty="0"/>
              <a:t> </a:t>
            </a:r>
          </a:p>
          <a:p>
            <a:pPr lvl="2"/>
            <a:r>
              <a:rPr lang="en-US" dirty="0"/>
              <a:t> </a:t>
            </a:r>
            <a:r>
              <a:rPr lang="en-US" b="1" dirty="0"/>
              <a:t>1.</a:t>
            </a:r>
            <a:r>
              <a:rPr lang="en-US" dirty="0"/>
              <a:t> Maintenance of what is just or right by the exercise of authority or power; assignment of deserved </a:t>
            </a:r>
            <a:r>
              <a:rPr lang="en-US" i="1" dirty="0"/>
              <a:t>reward </a:t>
            </a:r>
            <a:r>
              <a:rPr lang="en-US" dirty="0"/>
              <a:t>or </a:t>
            </a:r>
            <a:r>
              <a:rPr lang="en-US" i="1" dirty="0"/>
              <a:t>punishment</a:t>
            </a:r>
            <a:r>
              <a:rPr lang="en-US" dirty="0"/>
              <a:t>; giving of due deserts</a:t>
            </a:r>
            <a:r>
              <a:rPr lang="en-US" dirty="0" smtClean="0"/>
              <a:t>.</a:t>
            </a:r>
          </a:p>
          <a:p>
            <a:pPr lvl="1"/>
            <a:r>
              <a:rPr lang="en-US" b="1" dirty="0" smtClean="0"/>
              <a:t>III</a:t>
            </a:r>
            <a:r>
              <a:rPr lang="en-US" b="1" dirty="0"/>
              <a:t>.</a:t>
            </a:r>
            <a:r>
              <a:rPr lang="en-US" dirty="0"/>
              <a:t> The quality of being just</a:t>
            </a:r>
            <a:r>
              <a:rPr lang="en-US" dirty="0" smtClean="0"/>
              <a:t>.</a:t>
            </a:r>
            <a:endParaRPr lang="en-US" b="1" dirty="0"/>
          </a:p>
          <a:p>
            <a:pPr lvl="2"/>
            <a:r>
              <a:rPr lang="en-US" b="1" dirty="0"/>
              <a:t> </a:t>
            </a:r>
            <a:r>
              <a:rPr lang="en-US" dirty="0" smtClean="0"/>
              <a:t> </a:t>
            </a:r>
            <a:r>
              <a:rPr lang="en-US" b="1" dirty="0" smtClean="0"/>
              <a:t>7.</a:t>
            </a:r>
            <a:r>
              <a:rPr lang="en-US" dirty="0" smtClean="0"/>
              <a:t> The quality of being just or right, as a human or divine attribute; moral uprightness; just </a:t>
            </a:r>
            <a:r>
              <a:rPr lang="en-US" dirty="0" err="1" smtClean="0"/>
              <a:t>behaviour</a:t>
            </a:r>
            <a:r>
              <a:rPr lang="en-US" dirty="0" smtClean="0"/>
              <a:t> or dealing as a concept or principle (one of the four cardinal virtues).</a:t>
            </a:r>
          </a:p>
          <a:p>
            <a:r>
              <a:rPr lang="en-US" b="1" dirty="0" smtClean="0"/>
              <a:t>Natural Rights</a:t>
            </a:r>
            <a:r>
              <a:rPr lang="en-US" dirty="0" smtClean="0"/>
              <a:t> are God-Given, and so </a:t>
            </a:r>
            <a:r>
              <a:rPr lang="en-US" b="1" dirty="0" smtClean="0"/>
              <a:t>antecedent to the State and independent of it</a:t>
            </a:r>
            <a:r>
              <a:rPr lang="en-US" dirty="0" smtClean="0"/>
              <a:t>. [Exactly </a:t>
            </a:r>
            <a:r>
              <a:rPr lang="en-US" dirty="0"/>
              <a:t>t</a:t>
            </a:r>
            <a:r>
              <a:rPr lang="en-US" dirty="0" smtClean="0"/>
              <a:t>his Hobbes denies]. </a:t>
            </a:r>
          </a:p>
          <a:p>
            <a:pPr lvl="1"/>
            <a:r>
              <a:rPr lang="en-US" dirty="0" smtClean="0"/>
              <a:t>Thus the State must enact Justice by remaining out of all natural rights</a:t>
            </a:r>
          </a:p>
          <a:p>
            <a:r>
              <a:rPr lang="en-US" b="1" dirty="0" smtClean="0"/>
              <a:t>Acquired Positive Rights</a:t>
            </a:r>
            <a:r>
              <a:rPr lang="en-US" dirty="0" smtClean="0"/>
              <a:t>, or </a:t>
            </a:r>
            <a:r>
              <a:rPr lang="en-US" b="1" cap="small" dirty="0" smtClean="0"/>
              <a:t>Legal Rights</a:t>
            </a:r>
            <a:r>
              <a:rPr lang="en-US" dirty="0" smtClean="0"/>
              <a:t>, in contrast, are given, and so enacted, by the State.</a:t>
            </a:r>
          </a:p>
          <a:p>
            <a:r>
              <a:rPr lang="en-US" dirty="0" smtClean="0"/>
              <a:t>Legal Rights, once enacted, do have a claim to Justice.</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Cardinal Newman on Conscience</a:t>
            </a: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Cardinal John Henry Newman:</a:t>
            </a:r>
          </a:p>
          <a:p>
            <a:pPr lvl="1"/>
            <a:r>
              <a:rPr lang="en-US" dirty="0" smtClean="0"/>
              <a:t>‘the Pope, yes; but conscience first.’ (1875)</a:t>
            </a:r>
          </a:p>
          <a:p>
            <a:r>
              <a:rPr lang="en-US" b="1" dirty="0" smtClean="0">
                <a:solidFill>
                  <a:srgbClr val="0070C0"/>
                </a:solidFill>
              </a:rPr>
              <a:t>Newman</a:t>
            </a:r>
            <a:r>
              <a:rPr lang="en-US" dirty="0" smtClean="0"/>
              <a:t> articulates </a:t>
            </a:r>
            <a:r>
              <a:rPr lang="en-US" b="1" cap="small" dirty="0" smtClean="0"/>
              <a:t>Conscience</a:t>
            </a:r>
            <a:r>
              <a:rPr lang="en-US" dirty="0" smtClean="0"/>
              <a:t> antithetically to modern </a:t>
            </a:r>
            <a:r>
              <a:rPr lang="en-US" dirty="0" err="1" smtClean="0"/>
              <a:t>mis</a:t>
            </a:r>
            <a:r>
              <a:rPr lang="en-US" dirty="0" smtClean="0"/>
              <a:t>-formulation:</a:t>
            </a:r>
          </a:p>
          <a:p>
            <a:pPr lvl="1"/>
            <a:r>
              <a:rPr lang="en-US" dirty="0" smtClean="0"/>
              <a:t>Newman: Conscience is the ‘</a:t>
            </a:r>
            <a:r>
              <a:rPr lang="en-US" i="1" dirty="0" smtClean="0"/>
              <a:t>stern monitor</a:t>
            </a:r>
            <a:r>
              <a:rPr lang="en-US" dirty="0" smtClean="0"/>
              <a:t>’ to do your duties: identifies, compels, &amp; rebukes to </a:t>
            </a:r>
            <a:r>
              <a:rPr lang="en-US" b="1" dirty="0" smtClean="0"/>
              <a:t>Duties</a:t>
            </a:r>
            <a:r>
              <a:rPr lang="en-US" dirty="0" smtClean="0"/>
              <a:t>.</a:t>
            </a:r>
          </a:p>
          <a:p>
            <a:pPr lvl="1"/>
            <a:r>
              <a:rPr lang="en-US" dirty="0" smtClean="0"/>
              <a:t>man must be free to follow his Conscience—to perform his duties.</a:t>
            </a:r>
          </a:p>
          <a:p>
            <a:pPr lvl="1"/>
            <a:r>
              <a:rPr lang="en-US" b="1" cap="small" dirty="0" smtClean="0"/>
              <a:t>Freedom of Conscience</a:t>
            </a:r>
            <a:r>
              <a:rPr lang="en-US" dirty="0" smtClean="0"/>
              <a:t> is a </a:t>
            </a:r>
            <a:r>
              <a:rPr lang="en-US" b="1" dirty="0" smtClean="0"/>
              <a:t>Right</a:t>
            </a:r>
            <a:r>
              <a:rPr lang="en-US" dirty="0" smtClean="0"/>
              <a:t>: the guarantee of freedom </a:t>
            </a:r>
            <a:r>
              <a:rPr lang="en-US" i="1" dirty="0" smtClean="0"/>
              <a:t>to perform duties</a:t>
            </a:r>
          </a:p>
          <a:p>
            <a:r>
              <a:rPr lang="en-US" b="1" dirty="0" smtClean="0">
                <a:solidFill>
                  <a:srgbClr val="0070C0"/>
                </a:solidFill>
              </a:rPr>
              <a:t>Moderns</a:t>
            </a:r>
            <a:r>
              <a:rPr lang="en-US" dirty="0" smtClean="0"/>
              <a:t> degrade Conscience to mere </a:t>
            </a:r>
            <a:r>
              <a:rPr lang="en-US" b="1" dirty="0" smtClean="0"/>
              <a:t>license to Self-Will</a:t>
            </a:r>
            <a:r>
              <a:rPr lang="en-US" dirty="0" smtClean="0"/>
              <a:t>: an </a:t>
            </a:r>
            <a:r>
              <a:rPr lang="en-US" b="1" i="1" dirty="0" smtClean="0"/>
              <a:t>autonomy</a:t>
            </a:r>
            <a:r>
              <a:rPr lang="en-US" i="1" dirty="0" smtClean="0"/>
              <a:t> to act or not act on </a:t>
            </a:r>
            <a:r>
              <a:rPr lang="en-US" b="1" i="1" dirty="0" smtClean="0"/>
              <a:t>feeling</a:t>
            </a:r>
            <a:r>
              <a:rPr lang="en-US" dirty="0" smtClean="0"/>
              <a:t>.</a:t>
            </a:r>
            <a:r>
              <a:rPr lang="en-US" b="1" dirty="0"/>
              <a:t> </a:t>
            </a:r>
            <a:endParaRPr lang="en-US" dirty="0" smtClean="0"/>
          </a:p>
          <a:p>
            <a:pPr lvl="1"/>
            <a:r>
              <a:rPr lang="en-US" dirty="0" smtClean="0"/>
              <a:t>[</a:t>
            </a:r>
            <a:r>
              <a:rPr lang="en-US" i="1" dirty="0" smtClean="0"/>
              <a:t>Cf.</a:t>
            </a:r>
            <a:r>
              <a:rPr lang="en-US" dirty="0" smtClean="0"/>
              <a:t> Robert P. George, </a:t>
            </a:r>
            <a:r>
              <a:rPr lang="en-US" i="1" dirty="0" smtClean="0"/>
              <a:t>Conscience &amp; Its Enemies</a:t>
            </a:r>
            <a:r>
              <a:rPr lang="en-US" dirty="0" smtClean="0"/>
              <a:t>. 2013.]</a:t>
            </a:r>
          </a:p>
          <a:p>
            <a:endParaRPr lang="en-US" dirty="0" smtClean="0"/>
          </a:p>
          <a:p>
            <a:pPr lvl="1"/>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Contrast Justice with Charity</a:t>
            </a:r>
            <a:endParaRPr lang="en-US" b="1" dirty="0"/>
          </a:p>
        </p:txBody>
      </p:sp>
      <p:sp>
        <p:nvSpPr>
          <p:cNvPr id="3" name="Content Placeholder 2"/>
          <p:cNvSpPr>
            <a:spLocks noGrp="1"/>
          </p:cNvSpPr>
          <p:nvPr>
            <p:ph idx="1"/>
          </p:nvPr>
        </p:nvSpPr>
        <p:spPr/>
        <p:txBody>
          <a:bodyPr>
            <a:normAutofit/>
          </a:bodyPr>
          <a:lstStyle/>
          <a:p>
            <a:r>
              <a:rPr lang="en-US" dirty="0" smtClean="0"/>
              <a:t>Charity gives to others what was ours</a:t>
            </a:r>
          </a:p>
          <a:p>
            <a:r>
              <a:rPr lang="en-US" dirty="0" smtClean="0"/>
              <a:t>Justice gives to others what is (rightfully) theirs.</a:t>
            </a:r>
          </a:p>
          <a:p>
            <a:r>
              <a:rPr lang="en-US" b="1" dirty="0" smtClean="0">
                <a:solidFill>
                  <a:srgbClr val="0070C0"/>
                </a:solidFill>
              </a:rPr>
              <a:t>G.K. Chesterton</a:t>
            </a:r>
            <a:r>
              <a:rPr lang="en-US" dirty="0" smtClean="0"/>
              <a:t>: </a:t>
            </a:r>
          </a:p>
          <a:p>
            <a:pPr lvl="1"/>
            <a:r>
              <a:rPr lang="en-US" dirty="0" smtClean="0"/>
              <a:t>“Charity to the deserving is not charity at all, but justice. It is the undeserving who require it, and the ideal either does not exist at all, or exists wholly for them.”</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br>
              <a:rPr lang="en-US" dirty="0" smtClean="0"/>
            </a:br>
            <a:r>
              <a:rPr lang="en-US" b="1" dirty="0" smtClean="0"/>
              <a:t>Justice, Charity, Rights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A</a:t>
            </a:r>
            <a:r>
              <a:rPr lang="en-US" dirty="0"/>
              <a:t> claim in </a:t>
            </a:r>
            <a:r>
              <a:rPr lang="en-US" b="1" dirty="0" smtClean="0"/>
              <a:t>Justice</a:t>
            </a:r>
            <a:r>
              <a:rPr lang="en-US" dirty="0"/>
              <a:t>, or </a:t>
            </a:r>
            <a:r>
              <a:rPr lang="en-US" i="1" dirty="0"/>
              <a:t>a right in the strict sense</a:t>
            </a:r>
            <a:r>
              <a:rPr lang="en-US" dirty="0"/>
              <a:t>, is a moral and lawful faculty of doing, possessing, or exacting </a:t>
            </a:r>
            <a:r>
              <a:rPr lang="en-US" dirty="0" smtClean="0"/>
              <a:t>something.</a:t>
            </a:r>
          </a:p>
          <a:p>
            <a:r>
              <a:rPr lang="en-US" dirty="0"/>
              <a:t>A </a:t>
            </a:r>
            <a:r>
              <a:rPr lang="en-US" b="1" dirty="0" smtClean="0"/>
              <a:t>Right </a:t>
            </a:r>
            <a:r>
              <a:rPr lang="en-US" i="1" dirty="0"/>
              <a:t>in the strict sense</a:t>
            </a:r>
            <a:r>
              <a:rPr lang="en-US" dirty="0"/>
              <a:t> </a:t>
            </a:r>
            <a:r>
              <a:rPr lang="en-US" dirty="0" smtClean="0"/>
              <a:t>is a claim </a:t>
            </a:r>
            <a:r>
              <a:rPr lang="en-US" b="1" i="1" dirty="0" smtClean="0"/>
              <a:t>for </a:t>
            </a:r>
            <a:r>
              <a:rPr lang="en-US" dirty="0" smtClean="0"/>
              <a:t>one’s own actions or ownership: </a:t>
            </a:r>
            <a:r>
              <a:rPr lang="en-US" i="1" dirty="0" smtClean="0"/>
              <a:t>not</a:t>
            </a:r>
            <a:r>
              <a:rPr lang="en-US" dirty="0" smtClean="0"/>
              <a:t> a claim </a:t>
            </a:r>
            <a:r>
              <a:rPr lang="en-US" i="1" dirty="0"/>
              <a:t>against</a:t>
            </a:r>
            <a:r>
              <a:rPr lang="en-US" dirty="0"/>
              <a:t> </a:t>
            </a:r>
            <a:r>
              <a:rPr lang="en-US" dirty="0" smtClean="0"/>
              <a:t>what others do (or do not do) or own.	</a:t>
            </a:r>
          </a:p>
          <a:p>
            <a:pPr lvl="1"/>
            <a:r>
              <a:rPr lang="en-US" dirty="0" smtClean="0"/>
              <a:t>Thus unemployed </a:t>
            </a:r>
            <a:r>
              <a:rPr lang="en-US" dirty="0"/>
              <a:t>have </a:t>
            </a:r>
            <a:r>
              <a:rPr lang="en-US" dirty="0" smtClean="0"/>
              <a:t>no Right to work; needy have no Right to assistance; sick have no Right to medicine.</a:t>
            </a:r>
          </a:p>
          <a:p>
            <a:pPr lvl="2"/>
            <a:r>
              <a:rPr lang="en-US" dirty="0" smtClean="0"/>
              <a:t>loose phrasing is correct</a:t>
            </a:r>
            <a:r>
              <a:rPr lang="en-US" dirty="0"/>
              <a:t>, provided </a:t>
            </a:r>
            <a:r>
              <a:rPr lang="en-US" dirty="0" smtClean="0"/>
              <a:t>“right” </a:t>
            </a:r>
            <a:r>
              <a:rPr lang="en-US" dirty="0"/>
              <a:t>is understood as </a:t>
            </a:r>
            <a:r>
              <a:rPr lang="en-US" dirty="0" smtClean="0"/>
              <a:t>claim </a:t>
            </a:r>
            <a:r>
              <a:rPr lang="en-US" dirty="0"/>
              <a:t>in </a:t>
            </a:r>
            <a:r>
              <a:rPr lang="en-US" b="1" dirty="0"/>
              <a:t>charity </a:t>
            </a:r>
            <a:r>
              <a:rPr lang="en-US" dirty="0"/>
              <a:t>not </a:t>
            </a:r>
            <a:r>
              <a:rPr lang="en-US" dirty="0" smtClean="0"/>
              <a:t>claim </a:t>
            </a:r>
            <a:r>
              <a:rPr lang="en-US" dirty="0"/>
              <a:t>in </a:t>
            </a:r>
            <a:r>
              <a:rPr lang="en-US" b="1" dirty="0"/>
              <a:t>justice</a:t>
            </a:r>
            <a:r>
              <a:rPr lang="en-US" dirty="0"/>
              <a:t>. </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Catholic </a:t>
            </a:r>
            <a:r>
              <a:rPr lang="en-US" dirty="0" err="1" smtClean="0"/>
              <a:t>Encyclopædia</a:t>
            </a:r>
            <a:r>
              <a:rPr lang="en-US" dirty="0" smtClean="0"/>
              <a:t>:</a:t>
            </a:r>
            <a:r>
              <a:rPr lang="en-US" dirty="0"/>
              <a:t/>
            </a:r>
            <a:br>
              <a:rPr lang="en-US" dirty="0"/>
            </a:br>
            <a:r>
              <a:rPr lang="en-US" b="1" dirty="0" smtClean="0"/>
              <a:t>Positive Law &amp; Justice</a:t>
            </a:r>
            <a:endParaRPr lang="en-US" b="1" dirty="0"/>
          </a:p>
        </p:txBody>
      </p:sp>
      <p:sp>
        <p:nvSpPr>
          <p:cNvPr id="3" name="Content Placeholder 2"/>
          <p:cNvSpPr>
            <a:spLocks noGrp="1"/>
          </p:cNvSpPr>
          <p:nvPr>
            <p:ph idx="1"/>
          </p:nvPr>
        </p:nvSpPr>
        <p:spPr/>
        <p:txBody>
          <a:bodyPr>
            <a:normAutofit fontScale="85000" lnSpcReduction="20000"/>
          </a:bodyPr>
          <a:lstStyle/>
          <a:p>
            <a:r>
              <a:rPr lang="en-US" b="1" i="1" dirty="0" smtClean="0"/>
              <a:t>IF</a:t>
            </a:r>
            <a:r>
              <a:rPr lang="en-US" b="1" dirty="0" smtClean="0"/>
              <a:t> </a:t>
            </a:r>
            <a:r>
              <a:rPr lang="en-US" dirty="0" smtClean="0"/>
              <a:t>a Positive Law—a law</a:t>
            </a:r>
            <a:r>
              <a:rPr lang="en-US" dirty="0"/>
              <a:t> of the </a:t>
            </a:r>
            <a:r>
              <a:rPr lang="en-US" dirty="0" smtClean="0"/>
              <a:t>land—gives </a:t>
            </a:r>
          </a:p>
          <a:p>
            <a:pPr lvl="1"/>
            <a:r>
              <a:rPr lang="en-US" dirty="0" smtClean="0"/>
              <a:t>a </a:t>
            </a:r>
            <a:r>
              <a:rPr lang="en-US" b="1" dirty="0"/>
              <a:t>legal right</a:t>
            </a:r>
            <a:r>
              <a:rPr lang="en-US" dirty="0"/>
              <a:t> to the unemployed to have employment provided for </a:t>
            </a:r>
            <a:r>
              <a:rPr lang="en-US" dirty="0" smtClean="0"/>
              <a:t>them; or</a:t>
            </a:r>
          </a:p>
          <a:p>
            <a:pPr lvl="1"/>
            <a:r>
              <a:rPr lang="en-US" dirty="0" smtClean="0"/>
              <a:t>to </a:t>
            </a:r>
            <a:r>
              <a:rPr lang="en-US" dirty="0"/>
              <a:t>the poor a </a:t>
            </a:r>
            <a:r>
              <a:rPr lang="en-US" b="1" dirty="0"/>
              <a:t>legal right</a:t>
            </a:r>
            <a:r>
              <a:rPr lang="en-US" dirty="0"/>
              <a:t> to relief; </a:t>
            </a:r>
            <a:r>
              <a:rPr lang="en-US" dirty="0" smtClean="0"/>
              <a:t>or</a:t>
            </a:r>
          </a:p>
          <a:p>
            <a:pPr lvl="1"/>
            <a:r>
              <a:rPr lang="en-US" dirty="0" smtClean="0"/>
              <a:t>to the sick a </a:t>
            </a:r>
            <a:r>
              <a:rPr lang="en-US" b="1" dirty="0" smtClean="0"/>
              <a:t>legal right</a:t>
            </a:r>
            <a:r>
              <a:rPr lang="en-US" dirty="0" smtClean="0"/>
              <a:t> to have medicine; </a:t>
            </a:r>
          </a:p>
          <a:p>
            <a:pPr>
              <a:buNone/>
            </a:pPr>
            <a:r>
              <a:rPr lang="en-US" b="1" i="1" dirty="0" smtClean="0"/>
              <a:t>  	THEN</a:t>
            </a:r>
            <a:r>
              <a:rPr lang="en-US" b="1" dirty="0" smtClean="0"/>
              <a:t> </a:t>
            </a:r>
            <a:r>
              <a:rPr lang="en-US" dirty="0" smtClean="0"/>
              <a:t>a claim to a Right of this type will be a claim of </a:t>
            </a:r>
            <a:r>
              <a:rPr lang="en-US" b="1" dirty="0" smtClean="0"/>
              <a:t>Justice</a:t>
            </a:r>
            <a:r>
              <a:rPr lang="en-US" dirty="0" smtClean="0"/>
              <a:t>.</a:t>
            </a:r>
          </a:p>
          <a:p>
            <a:r>
              <a:rPr lang="en-US" dirty="0" smtClean="0"/>
              <a:t>So it is a perpetual necessity for Justice to assess each </a:t>
            </a:r>
            <a:r>
              <a:rPr lang="en-US" b="1" dirty="0" smtClean="0"/>
              <a:t>legal right</a:t>
            </a:r>
            <a:r>
              <a:rPr lang="en-US" dirty="0" smtClean="0"/>
              <a:t> for its </a:t>
            </a:r>
            <a:r>
              <a:rPr lang="en-US" i="1" dirty="0" smtClean="0"/>
              <a:t>validity: </a:t>
            </a:r>
            <a:r>
              <a:rPr lang="en-US" dirty="0" smtClean="0"/>
              <a:t>that is</a:t>
            </a:r>
            <a:r>
              <a:rPr lang="en-US" i="1" dirty="0" smtClean="0"/>
              <a:t>, </a:t>
            </a:r>
            <a:r>
              <a:rPr lang="en-US" dirty="0" smtClean="0"/>
              <a:t>its </a:t>
            </a:r>
            <a:r>
              <a:rPr lang="en-US" i="1" dirty="0" smtClean="0"/>
              <a:t>Equity.</a:t>
            </a:r>
          </a:p>
          <a:p>
            <a:pPr lvl="1"/>
            <a:r>
              <a:rPr lang="en-US" i="1" dirty="0" smtClean="0"/>
              <a:t>Validity </a:t>
            </a:r>
            <a:r>
              <a:rPr lang="en-US" dirty="0" smtClean="0"/>
              <a:t>to Natural Justice</a:t>
            </a:r>
          </a:p>
          <a:p>
            <a:pPr lvl="1"/>
            <a:r>
              <a:rPr lang="en-US" i="1" dirty="0" smtClean="0"/>
              <a:t>Equity</a:t>
            </a:r>
            <a:r>
              <a:rPr lang="en-US" dirty="0" smtClean="0"/>
              <a:t> to what is being taken </a:t>
            </a:r>
            <a:r>
              <a:rPr lang="en-US" i="1" dirty="0" smtClean="0"/>
              <a:t>from</a:t>
            </a:r>
            <a:r>
              <a:rPr lang="en-US" dirty="0" smtClean="0"/>
              <a:t> the possession of individuals</a:t>
            </a:r>
            <a:endParaRPr lang="en-US" i="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636</Words>
  <Application>Microsoft Office PowerPoint</Application>
  <PresentationFormat>On-screen Show (4:3)</PresentationFormat>
  <Paragraphs>141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SOCIAL JUSTICE: Aristotle &amp; Justice</vt:lpstr>
      <vt:lpstr>Catholic Encyclopædia:  Justice Defined</vt:lpstr>
      <vt:lpstr>Catholic Encyclopædia: Rights: Natural Rights</vt:lpstr>
      <vt:lpstr>Catholic Encyclopædia: Rights: beside Natural</vt:lpstr>
      <vt:lpstr>Catholic Encyclopædia: Rights &amp; Justice</vt:lpstr>
      <vt:lpstr>Catholic Encyclopædia: Cardinal Newman on Conscience</vt:lpstr>
      <vt:lpstr>Catholic Encyclopædia: Contrast Justice with Charity</vt:lpstr>
      <vt:lpstr>Catholic Encyclopædia: Justice, Charity, Rights</vt:lpstr>
      <vt:lpstr>Catholic Encyclopædia: Positive Law &amp; Justice</vt:lpstr>
      <vt:lpstr>Catholic Encyclopædia: Rights of Jurisdiction</vt:lpstr>
      <vt:lpstr>Catholic Encyclopædia: Right of Ownership</vt:lpstr>
      <vt:lpstr>Catholic Encyclopædia: Absolute -vs- Qualified Ownership</vt:lpstr>
      <vt:lpstr>Catholic Encyclopædia: Individual, or Commutative, Justice</vt:lpstr>
      <vt:lpstr>Catholic Encyclopædia: Legal, or Social, Justice</vt:lpstr>
      <vt:lpstr>Catholic Encyclopædia: Legal -vs- Distributive Justice </vt:lpstr>
      <vt:lpstr>Catholic Encyclopædia: Extent of Legal, or Social, Justice</vt:lpstr>
      <vt:lpstr>Catholic Encyclopædia: Extent of Legal, or Social, Justice</vt:lpstr>
      <vt:lpstr>ARISTOTLE: Justice as Equity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JUSTICE: Aristotle &amp; Justice</dc:title>
  <dc:creator>Stephen Ogden</dc:creator>
  <cp:lastModifiedBy>Stephen Ogden</cp:lastModifiedBy>
  <cp:revision>23</cp:revision>
  <dcterms:created xsi:type="dcterms:W3CDTF">2018-10-24T05:55:41Z</dcterms:created>
  <dcterms:modified xsi:type="dcterms:W3CDTF">2018-10-24T09:37:06Z</dcterms:modified>
</cp:coreProperties>
</file>