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65" r:id="rId5"/>
    <p:sldId id="290" r:id="rId6"/>
    <p:sldId id="291" r:id="rId7"/>
    <p:sldId id="266" r:id="rId8"/>
    <p:sldId id="259" r:id="rId9"/>
    <p:sldId id="280" r:id="rId10"/>
    <p:sldId id="279" r:id="rId11"/>
    <p:sldId id="284" r:id="rId12"/>
    <p:sldId id="282" r:id="rId13"/>
    <p:sldId id="267" r:id="rId14"/>
    <p:sldId id="273" r:id="rId15"/>
    <p:sldId id="296" r:id="rId16"/>
    <p:sldId id="301" r:id="rId17"/>
    <p:sldId id="303" r:id="rId18"/>
    <p:sldId id="302" r:id="rId19"/>
    <p:sldId id="277" r:id="rId20"/>
    <p:sldId id="304" r:id="rId21"/>
    <p:sldId id="300" r:id="rId22"/>
    <p:sldId id="298" r:id="rId23"/>
    <p:sldId id="276" r:id="rId24"/>
    <p:sldId id="274" r:id="rId25"/>
    <p:sldId id="305" r:id="rId26"/>
    <p:sldId id="269" r:id="rId27"/>
    <p:sldId id="288" r:id="rId28"/>
    <p:sldId id="270" r:id="rId29"/>
    <p:sldId id="289" r:id="rId30"/>
    <p:sldId id="260" r:id="rId31"/>
    <p:sldId id="261" r:id="rId32"/>
    <p:sldId id="262" r:id="rId33"/>
    <p:sldId id="271" r:id="rId34"/>
    <p:sldId id="272" r:id="rId35"/>
    <p:sldId id="263" r:id="rId36"/>
    <p:sldId id="292" r:id="rId37"/>
    <p:sldId id="286" r:id="rId38"/>
    <p:sldId id="264" r:id="rId39"/>
    <p:sldId id="287" r:id="rId40"/>
    <p:sldId id="293" r:id="rId41"/>
    <p:sldId id="294" r:id="rId42"/>
    <p:sldId id="295" r:id="rId43"/>
    <p:sldId id="297" r:id="rId44"/>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6600"/>
    <a:srgbClr val="FF7C80"/>
    <a:srgbClr val="FFFF00"/>
    <a:srgbClr val="FF0000"/>
    <a:srgbClr val="003399"/>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5126" autoAdjust="0"/>
  </p:normalViewPr>
  <p:slideViewPr>
    <p:cSldViewPr>
      <p:cViewPr varScale="1">
        <p:scale>
          <a:sx n="68" d="100"/>
          <a:sy n="68" d="100"/>
        </p:scale>
        <p:origin x="16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6E7A76-C998-4E2D-AC04-C26BF2879C6F}"/>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en-US"/>
          </a:p>
        </p:txBody>
      </p:sp>
      <p:sp>
        <p:nvSpPr>
          <p:cNvPr id="14339" name="Rectangle 3">
            <a:extLst>
              <a:ext uri="{FF2B5EF4-FFF2-40B4-BE49-F238E27FC236}">
                <a16:creationId xmlns:a16="http://schemas.microsoft.com/office/drawing/2014/main" id="{B8BBA896-9ABD-4CFD-A403-183544476037}"/>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kumimoji="0" sz="1200"/>
            </a:lvl1pPr>
          </a:lstStyle>
          <a:p>
            <a:pPr>
              <a:defRPr/>
            </a:pPr>
            <a:fld id="{77473E00-1C6A-41EB-8DBC-386BE07643EE}" type="datetime1">
              <a:rPr lang="en-US" altLang="en-US"/>
              <a:pPr>
                <a:defRPr/>
              </a:pPr>
              <a:t>9/6/2024</a:t>
            </a:fld>
            <a:endParaRPr lang="en-US" altLang="en-US"/>
          </a:p>
        </p:txBody>
      </p:sp>
      <p:sp>
        <p:nvSpPr>
          <p:cNvPr id="14340" name="Rectangle 4">
            <a:extLst>
              <a:ext uri="{FF2B5EF4-FFF2-40B4-BE49-F238E27FC236}">
                <a16:creationId xmlns:a16="http://schemas.microsoft.com/office/drawing/2014/main" id="{B4FDABE5-3F22-42F8-923E-1A603EA4DEB9}"/>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ltLang="en-US"/>
          </a:p>
        </p:txBody>
      </p:sp>
      <p:sp>
        <p:nvSpPr>
          <p:cNvPr id="14341" name="Rectangle 5">
            <a:extLst>
              <a:ext uri="{FF2B5EF4-FFF2-40B4-BE49-F238E27FC236}">
                <a16:creationId xmlns:a16="http://schemas.microsoft.com/office/drawing/2014/main" id="{B87CC0F9-2EEE-44E2-8716-791F96C734EB}"/>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kumimoji="0" sz="1200" smtClean="0"/>
            </a:lvl1pPr>
          </a:lstStyle>
          <a:p>
            <a:pPr>
              <a:defRPr/>
            </a:pPr>
            <a:fld id="{16C1D1D7-5830-4EB9-9AE8-CDACA3C72E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8FE9F88A-FC3F-4C30-8123-D8B93A45312A}"/>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en-US"/>
          </a:p>
        </p:txBody>
      </p:sp>
      <p:sp>
        <p:nvSpPr>
          <p:cNvPr id="3075" name="Rectangle 9">
            <a:extLst>
              <a:ext uri="{FF2B5EF4-FFF2-40B4-BE49-F238E27FC236}">
                <a16:creationId xmlns:a16="http://schemas.microsoft.com/office/drawing/2014/main" id="{FA0BB7BF-5051-4558-9386-DF45CEF3299E}"/>
              </a:ext>
            </a:extLst>
          </p:cNvPr>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B5E9B4B2-CDE8-4B3E-ADAD-18987D4EC464}"/>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a:extLst>
              <a:ext uri="{FF2B5EF4-FFF2-40B4-BE49-F238E27FC236}">
                <a16:creationId xmlns:a16="http://schemas.microsoft.com/office/drawing/2014/main" id="{AEE09139-7FC9-4561-976D-4A915BD93AE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kumimoji="0" sz="1200"/>
            </a:lvl1pPr>
          </a:lstStyle>
          <a:p>
            <a:pPr>
              <a:defRPr/>
            </a:pPr>
            <a:fld id="{534CDE1C-DD79-4545-80FD-7DEC731D5F9A}" type="datetime1">
              <a:rPr lang="en-US" altLang="en-US"/>
              <a:pPr>
                <a:defRPr/>
              </a:pPr>
              <a:t>9/6/2024</a:t>
            </a:fld>
            <a:endParaRPr lang="en-US" altLang="en-US"/>
          </a:p>
        </p:txBody>
      </p:sp>
      <p:sp>
        <p:nvSpPr>
          <p:cNvPr id="2060" name="Rectangle 12">
            <a:extLst>
              <a:ext uri="{FF2B5EF4-FFF2-40B4-BE49-F238E27FC236}">
                <a16:creationId xmlns:a16="http://schemas.microsoft.com/office/drawing/2014/main" id="{E2694875-D081-4478-8ABD-C0ADE863A279}"/>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ltLang="en-US"/>
          </a:p>
        </p:txBody>
      </p:sp>
      <p:sp>
        <p:nvSpPr>
          <p:cNvPr id="2061" name="Rectangle 13">
            <a:extLst>
              <a:ext uri="{FF2B5EF4-FFF2-40B4-BE49-F238E27FC236}">
                <a16:creationId xmlns:a16="http://schemas.microsoft.com/office/drawing/2014/main" id="{A5758ABA-E115-4EBE-8EB2-FEC20A928006}"/>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kumimoji="0" sz="1200" smtClean="0"/>
            </a:lvl1pPr>
          </a:lstStyle>
          <a:p>
            <a:pPr>
              <a:defRPr/>
            </a:pPr>
            <a:fld id="{76F52280-258F-4BF3-BDBD-7785E0B2D5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Federal Reserve Bank of St. Louis
Release:
            Interest Rate Spreads
Units: 
Percent, Not Seasonally Adjusted
Frequency: 
          Daily
Series is calculated as the spread between Moody's Seasoned Baa Corporate Bond© (https://fred.stlouisfed.org/series/DBAA) and 10-Year Treasury Constant Maturity (BC_10YEAR).©2017, Moody's Corporation, Moody's Investors Service, Inc., Moody's Analytics, Inc. and/or their licensors and affiliates (collectively, "Moody's"). All rights reserved. Moody's ratings and other information ("Moody's Information") are proprietary to Moody's and/or its licensors and are protected by copyright and other intellectual property laws. Moody's Information is licensed to Client by Moody's. MOODY'S INFORMATION MAY NOT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CONSENT.Starting with the update on June 21, 2019, the Treasury bond data used in calculating interest rate spreads is obtained directly from the U.S. Treasury Department.
Federal Reserve Bank of St. Louis,
                    Moody's Seasoned Baa Corporate Bond Yield Relative to Yield on 10-Year Treasury Constant Maturity [BAA10Y],
                    retrieved from FRED,
                    Federal Reserve Bank of St. Louis;
                    https://fred.stlouisfed.org/series/BAA10Y,
                    February 27, 2022.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Ice Data Indices, LLC
Release:
            ICE BofA Indices
Units: 
Percent, Not Seasonally Adjusted
Frequency: 
          Daily, Close
This data represents the Option-Adjusted Spread (OAS) of the ICE BofA Euro High Yield Index tracks the performance of Euro denominated below investment grade corporate debt publicly issued in the euro domestic or eurobond markets. Qualifying securities must have a below investment grade rating (based on an average of Moody's, S&amp;P, and Fitch). Qualifying securities must have at least one year remaining term to maturity, a fixed coupon schedule, and a minimum amount outstanding of Euro 100 million. Original issue zero coupon bonds, "global" securities (debt issued simultaneously in the eurobond and euro domestic markets), 144a securities and pay-in-kind securities, including toggle notes, qualify for inclusion in the Index. Callable perpetual securities qualify provided they are at least one year from the first call date. Fixed-to-floating rate securities also qualify provided they are callable within the fixed rate period and are at least one year from the last call prior to the date the bond transitions from a fixed to a floating rate security. Defaulted, warrant-bearing and euro legacy currency securities are excluded from the Index.ICE BofA Explains the Construction Methodology of this series as:Index constituents are capitalization-weighted based on their current amount outstanding. With the exception of U.S. mortgage pass-throughs and U.S. structured products (ABS, CMBS and CMOs), accrued interest is calculated assuming next-day settlement. Accrued interest for U.S. mortgage pass-through and U.S. structured products is calculated assuming same-day settlement. Cash flows from bond payments that are received during the month are retained in the index untilthe end of the month and then are removed as part of the rebalancing. Cash does not earn any reinvestment income while it is held in the Index. The Index is rebalanced on the last calendar day of the month, based on information available up to and including the third business day before the last business day of the month. Issues that meet the qualifying criteria are included in the Index for the following month. Issues that no longer meet the criteria during the course of the month remain in the Index until the next month-end rebalancing at which point they are removed from the Index.The ICE BofA OASs are the calculated spreads between a computed OAS index of all bonds in a given rating category and a spot Treasury curve. An OAS index is constructed using each constituent bond's OAS, weighted by market capitalization. When the last calendar day of the month takes place on the weekend, weekend observations will occur as a result of month ending accrued interest adjustments.The index data referenced herein is the property of ICE Data Indices, LLC, its affiliates, ("ICE") and/or its Third Party Suppliers and has been licensed for use by the Federal Reserve Bank of St. Louis. ICE, its affiliates and Third Party Suppliers accept no liability in connection with its use.Copyright, 2017, ICE Benchmark Administration. Reprinted with permission.
Ice Data Indices, LLC,
                    ICE BofA Euro High Yield Index Option-Adjusted Spread [BAMLHE00EHYIOAS],
                    retrieved from FRED,
                    Federal Reserve Bank of St. Louis;
                    https://fred.stlouisfed.org/series/BAMLHE00EHYIOAS,
                    February 27, 2022.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62BBCD97-261C-4EE1-A504-11F049664910}"/>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 name="Arc 3">
            <a:extLst>
              <a:ext uri="{FF2B5EF4-FFF2-40B4-BE49-F238E27FC236}">
                <a16:creationId xmlns:a16="http://schemas.microsoft.com/office/drawing/2014/main" id="{4E331526-1569-493C-856C-5334A8939B98}"/>
              </a:ext>
            </a:extLst>
          </p:cNvPr>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6" name="Rectangle 8">
            <a:hlinkClick r:id="" action="ppaction://hlinkshowjump?jump=firstslide"/>
            <a:extLst>
              <a:ext uri="{FF2B5EF4-FFF2-40B4-BE49-F238E27FC236}">
                <a16:creationId xmlns:a16="http://schemas.microsoft.com/office/drawing/2014/main" id="{578F98A7-5AF8-4448-A15D-5CA21BA4B723}"/>
              </a:ext>
            </a:extLst>
          </p:cNvPr>
          <p:cNvSpPr>
            <a:spLocks noChangeArrowheads="1"/>
          </p:cNvSpPr>
          <p:nvPr/>
        </p:nvSpPr>
        <p:spPr bwMode="auto">
          <a:xfrm>
            <a:off x="7004050" y="6499225"/>
            <a:ext cx="1530350" cy="419100"/>
          </a:xfrm>
          <a:prstGeom prst="rect">
            <a:avLst/>
          </a:prstGeom>
          <a:noFill/>
          <a:ln>
            <a:noFill/>
          </a:ln>
          <a:effectLst/>
        </p:spPr>
        <p:txBody>
          <a:bodyPr lIns="92075" tIns="46038" rIns="92075" bIns="46038"/>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defRPr/>
            </a:pPr>
            <a:r>
              <a:rPr lang="en-US" altLang="en-US" sz="1200">
                <a:solidFill>
                  <a:schemeClr val="folHlink"/>
                </a:solidFill>
                <a:latin typeface="Arial" panose="020B0604020202020204" pitchFamily="34" charset="0"/>
                <a:hlinkClick r:id="" action="ppaction://hlinkshowjump?jump=firstslide"/>
              </a:rPr>
              <a:t>Jump to first page</a:t>
            </a:r>
          </a:p>
        </p:txBody>
      </p:sp>
      <p:sp>
        <p:nvSpPr>
          <p:cNvPr id="7" name="AutoShape 9">
            <a:hlinkClick r:id="" action="ppaction://hlinkshowjump?jump=previousslide"/>
            <a:extLst>
              <a:ext uri="{FF2B5EF4-FFF2-40B4-BE49-F238E27FC236}">
                <a16:creationId xmlns:a16="http://schemas.microsoft.com/office/drawing/2014/main" id="{302251D8-2D6A-4CB4-81D0-E2DE36BCF879}"/>
              </a:ext>
            </a:extLst>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8" name="AutoShape 10">
            <a:hlinkClick r:id="" action="ppaction://hlinkshowjump?jump=nextslide"/>
            <a:extLst>
              <a:ext uri="{FF2B5EF4-FFF2-40B4-BE49-F238E27FC236}">
                <a16:creationId xmlns:a16="http://schemas.microsoft.com/office/drawing/2014/main" id="{E4FC90F4-DD74-4AD5-B478-4988B733F11A}"/>
              </a:ext>
            </a:extLst>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kumimoji="0" lang="en-US" altLang="en-US"/>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9" name="Rectangle 11">
            <a:extLst>
              <a:ext uri="{FF2B5EF4-FFF2-40B4-BE49-F238E27FC236}">
                <a16:creationId xmlns:a16="http://schemas.microsoft.com/office/drawing/2014/main" id="{FC9B80BE-5C88-4C2C-9C53-86D974BE4150}"/>
              </a:ext>
            </a:extLst>
          </p:cNvPr>
          <p:cNvSpPr>
            <a:spLocks noGrp="1" noChangeArrowheads="1"/>
          </p:cNvSpPr>
          <p:nvPr>
            <p:ph type="dt" sz="quarter" idx="10"/>
          </p:nvPr>
        </p:nvSpPr>
        <p:spPr>
          <a:xfrm>
            <a:off x="152400" y="5486400"/>
            <a:ext cx="1905000" cy="304800"/>
          </a:xfrm>
        </p:spPr>
        <p:txBody>
          <a:bodyPr/>
          <a:lstStyle>
            <a:lvl1pPr>
              <a:defRPr/>
            </a:lvl1pPr>
          </a:lstStyle>
          <a:p>
            <a:pPr>
              <a:defRPr/>
            </a:pPr>
            <a:endParaRPr lang="en-US" altLang="en-US"/>
          </a:p>
        </p:txBody>
      </p:sp>
      <p:sp>
        <p:nvSpPr>
          <p:cNvPr id="10" name="Rectangle 12">
            <a:extLst>
              <a:ext uri="{FF2B5EF4-FFF2-40B4-BE49-F238E27FC236}">
                <a16:creationId xmlns:a16="http://schemas.microsoft.com/office/drawing/2014/main" id="{02CC1692-88E9-4C8E-81A6-79AA9C12F678}"/>
              </a:ext>
            </a:extLst>
          </p:cNvPr>
          <p:cNvSpPr>
            <a:spLocks noGrp="1" noChangeArrowheads="1"/>
          </p:cNvSpPr>
          <p:nvPr>
            <p:ph type="ftr" sz="quarter" idx="11"/>
          </p:nvPr>
        </p:nvSpPr>
        <p:spPr>
          <a:xfrm>
            <a:off x="152400" y="5791200"/>
            <a:ext cx="2667000" cy="304800"/>
          </a:xfrm>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729B5A42-F51C-4582-B93E-7E8787BEC9F6}"/>
              </a:ext>
            </a:extLst>
          </p:cNvPr>
          <p:cNvSpPr>
            <a:spLocks noGrp="1" noChangeArrowheads="1"/>
          </p:cNvSpPr>
          <p:nvPr>
            <p:ph type="sldNum" sz="quarter" idx="12"/>
          </p:nvPr>
        </p:nvSpPr>
        <p:spPr/>
        <p:txBody>
          <a:bodyPr/>
          <a:lstStyle>
            <a:lvl1pPr>
              <a:defRPr smtClean="0"/>
            </a:lvl1pPr>
          </a:lstStyle>
          <a:p>
            <a:pPr>
              <a:defRPr/>
            </a:pPr>
            <a:fld id="{82EF4B17-0155-491C-905F-E3ABBFDA7A69}" type="slidenum">
              <a:rPr lang="en-US" altLang="en-US"/>
              <a:pPr>
                <a:defRPr/>
              </a:pPr>
              <a:t>‹#›</a:t>
            </a:fld>
            <a:endParaRPr lang="en-US" altLang="en-US"/>
          </a:p>
        </p:txBody>
      </p:sp>
    </p:spTree>
    <p:extLst>
      <p:ext uri="{BB962C8B-B14F-4D97-AF65-F5344CB8AC3E}">
        <p14:creationId xmlns:p14="http://schemas.microsoft.com/office/powerpoint/2010/main" val="279317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FF354555-4140-4A8B-AC71-E946FA161E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31C9D043-3FBA-42D1-8F4C-4CBD4D8F16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9C8F5251-7741-4CEA-8AD0-30B250D70BE6}"/>
              </a:ext>
            </a:extLst>
          </p:cNvPr>
          <p:cNvSpPr>
            <a:spLocks noGrp="1" noChangeArrowheads="1"/>
          </p:cNvSpPr>
          <p:nvPr>
            <p:ph type="sldNum" sz="quarter" idx="12"/>
          </p:nvPr>
        </p:nvSpPr>
        <p:spPr>
          <a:ln/>
        </p:spPr>
        <p:txBody>
          <a:bodyPr/>
          <a:lstStyle>
            <a:lvl1pPr>
              <a:defRPr/>
            </a:lvl1pPr>
          </a:lstStyle>
          <a:p>
            <a:pPr>
              <a:defRPr/>
            </a:pPr>
            <a:fld id="{CC6882F3-4E1E-4708-B7E8-AF6C2730B1AE}" type="slidenum">
              <a:rPr lang="en-US" altLang="en-US"/>
              <a:pPr>
                <a:defRPr/>
              </a:pPr>
              <a:t>‹#›</a:t>
            </a:fld>
            <a:endParaRPr lang="en-US" altLang="en-US"/>
          </a:p>
        </p:txBody>
      </p:sp>
    </p:spTree>
    <p:extLst>
      <p:ext uri="{BB962C8B-B14F-4D97-AF65-F5344CB8AC3E}">
        <p14:creationId xmlns:p14="http://schemas.microsoft.com/office/powerpoint/2010/main" val="369368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4B7AEE79-368E-49AD-B318-23250B7EA9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834488DB-770B-445D-9C3D-5F1B1C4A26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C661DFD1-C3D9-4BCC-BDE3-457AFCE0265B}"/>
              </a:ext>
            </a:extLst>
          </p:cNvPr>
          <p:cNvSpPr>
            <a:spLocks noGrp="1" noChangeArrowheads="1"/>
          </p:cNvSpPr>
          <p:nvPr>
            <p:ph type="sldNum" sz="quarter" idx="12"/>
          </p:nvPr>
        </p:nvSpPr>
        <p:spPr>
          <a:ln/>
        </p:spPr>
        <p:txBody>
          <a:bodyPr/>
          <a:lstStyle>
            <a:lvl1pPr>
              <a:defRPr/>
            </a:lvl1pPr>
          </a:lstStyle>
          <a:p>
            <a:pPr>
              <a:defRPr/>
            </a:pPr>
            <a:fld id="{1C59EF29-D112-4908-9DB9-F8A2A0E75CCA}" type="slidenum">
              <a:rPr lang="en-US" altLang="en-US"/>
              <a:pPr>
                <a:defRPr/>
              </a:pPr>
              <a:t>‹#›</a:t>
            </a:fld>
            <a:endParaRPr lang="en-US" altLang="en-US"/>
          </a:p>
        </p:txBody>
      </p:sp>
    </p:spTree>
    <p:extLst>
      <p:ext uri="{BB962C8B-B14F-4D97-AF65-F5344CB8AC3E}">
        <p14:creationId xmlns:p14="http://schemas.microsoft.com/office/powerpoint/2010/main" val="162554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8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89415D1A-DE9C-4976-8AEB-AB3330B3D1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29392B97-3F58-4D3D-AD6B-97498DA71C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8522D14F-88A4-4987-9CEE-788EED616498}"/>
              </a:ext>
            </a:extLst>
          </p:cNvPr>
          <p:cNvSpPr>
            <a:spLocks noGrp="1" noChangeArrowheads="1"/>
          </p:cNvSpPr>
          <p:nvPr>
            <p:ph type="sldNum" sz="quarter" idx="12"/>
          </p:nvPr>
        </p:nvSpPr>
        <p:spPr>
          <a:ln/>
        </p:spPr>
        <p:txBody>
          <a:bodyPr/>
          <a:lstStyle>
            <a:lvl1pPr>
              <a:defRPr/>
            </a:lvl1pPr>
          </a:lstStyle>
          <a:p>
            <a:pPr>
              <a:defRPr/>
            </a:pPr>
            <a:fld id="{25D87227-08A0-438D-8CE4-24F0990FD9FC}" type="slidenum">
              <a:rPr lang="en-US" altLang="en-US"/>
              <a:pPr>
                <a:defRPr/>
              </a:pPr>
              <a:t>‹#›</a:t>
            </a:fld>
            <a:endParaRPr lang="en-US" altLang="en-US"/>
          </a:p>
        </p:txBody>
      </p:sp>
    </p:spTree>
    <p:extLst>
      <p:ext uri="{BB962C8B-B14F-4D97-AF65-F5344CB8AC3E}">
        <p14:creationId xmlns:p14="http://schemas.microsoft.com/office/powerpoint/2010/main" val="20303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0">
            <a:extLst>
              <a:ext uri="{FF2B5EF4-FFF2-40B4-BE49-F238E27FC236}">
                <a16:creationId xmlns:a16="http://schemas.microsoft.com/office/drawing/2014/main" id="{C439AA8D-BD40-4F1C-9C6D-5DACD6341A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5AAECEB9-F778-45FB-8430-B1E637CC03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3AE38924-7AA0-4574-B5E7-01463693709B}"/>
              </a:ext>
            </a:extLst>
          </p:cNvPr>
          <p:cNvSpPr>
            <a:spLocks noGrp="1" noChangeArrowheads="1"/>
          </p:cNvSpPr>
          <p:nvPr>
            <p:ph type="sldNum" sz="quarter" idx="12"/>
          </p:nvPr>
        </p:nvSpPr>
        <p:spPr>
          <a:ln/>
        </p:spPr>
        <p:txBody>
          <a:bodyPr/>
          <a:lstStyle>
            <a:lvl1pPr>
              <a:defRPr/>
            </a:lvl1pPr>
          </a:lstStyle>
          <a:p>
            <a:pPr>
              <a:defRPr/>
            </a:pPr>
            <a:fld id="{8F6487A6-5F5C-4A0B-8D6D-92A1CE1E270D}" type="slidenum">
              <a:rPr lang="en-US" altLang="en-US"/>
              <a:pPr>
                <a:defRPr/>
              </a:pPr>
              <a:t>‹#›</a:t>
            </a:fld>
            <a:endParaRPr lang="en-US" altLang="en-US"/>
          </a:p>
        </p:txBody>
      </p:sp>
    </p:spTree>
    <p:extLst>
      <p:ext uri="{BB962C8B-B14F-4D97-AF65-F5344CB8AC3E}">
        <p14:creationId xmlns:p14="http://schemas.microsoft.com/office/powerpoint/2010/main" val="327212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A00F1E34-0602-4CC5-A5B9-A744D52EE7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BF17E584-C5D9-4AB9-9B37-23D46208EF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057B19FE-F660-4223-825C-E7170CB518B0}"/>
              </a:ext>
            </a:extLst>
          </p:cNvPr>
          <p:cNvSpPr>
            <a:spLocks noGrp="1" noChangeArrowheads="1"/>
          </p:cNvSpPr>
          <p:nvPr>
            <p:ph type="sldNum" sz="quarter" idx="12"/>
          </p:nvPr>
        </p:nvSpPr>
        <p:spPr>
          <a:ln/>
        </p:spPr>
        <p:txBody>
          <a:bodyPr/>
          <a:lstStyle>
            <a:lvl1pPr>
              <a:defRPr/>
            </a:lvl1pPr>
          </a:lstStyle>
          <a:p>
            <a:pPr>
              <a:defRPr/>
            </a:pPr>
            <a:fld id="{44181CFE-158C-4988-92C2-51206D12D47E}" type="slidenum">
              <a:rPr lang="en-US" altLang="en-US"/>
              <a:pPr>
                <a:defRPr/>
              </a:pPr>
              <a:t>‹#›</a:t>
            </a:fld>
            <a:endParaRPr lang="en-US" altLang="en-US"/>
          </a:p>
        </p:txBody>
      </p:sp>
    </p:spTree>
    <p:extLst>
      <p:ext uri="{BB962C8B-B14F-4D97-AF65-F5344CB8AC3E}">
        <p14:creationId xmlns:p14="http://schemas.microsoft.com/office/powerpoint/2010/main" val="295235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a:extLst>
              <a:ext uri="{FF2B5EF4-FFF2-40B4-BE49-F238E27FC236}">
                <a16:creationId xmlns:a16="http://schemas.microsoft.com/office/drawing/2014/main" id="{0187522B-92D0-47D2-81CB-1C7C149DA7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a:extLst>
              <a:ext uri="{FF2B5EF4-FFF2-40B4-BE49-F238E27FC236}">
                <a16:creationId xmlns:a16="http://schemas.microsoft.com/office/drawing/2014/main" id="{E88A2499-20C6-4574-BB6E-A0EBC20C02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a:extLst>
              <a:ext uri="{FF2B5EF4-FFF2-40B4-BE49-F238E27FC236}">
                <a16:creationId xmlns:a16="http://schemas.microsoft.com/office/drawing/2014/main" id="{689B084C-1CE7-4C36-A396-3FECBE57AE56}"/>
              </a:ext>
            </a:extLst>
          </p:cNvPr>
          <p:cNvSpPr>
            <a:spLocks noGrp="1" noChangeArrowheads="1"/>
          </p:cNvSpPr>
          <p:nvPr>
            <p:ph type="sldNum" sz="quarter" idx="12"/>
          </p:nvPr>
        </p:nvSpPr>
        <p:spPr>
          <a:ln/>
        </p:spPr>
        <p:txBody>
          <a:bodyPr/>
          <a:lstStyle>
            <a:lvl1pPr>
              <a:defRPr/>
            </a:lvl1pPr>
          </a:lstStyle>
          <a:p>
            <a:pPr>
              <a:defRPr/>
            </a:pPr>
            <a:fld id="{9E975B00-6674-4873-A303-9C4C27BDD67E}" type="slidenum">
              <a:rPr lang="en-US" altLang="en-US"/>
              <a:pPr>
                <a:defRPr/>
              </a:pPr>
              <a:t>‹#›</a:t>
            </a:fld>
            <a:endParaRPr lang="en-US" altLang="en-US"/>
          </a:p>
        </p:txBody>
      </p:sp>
    </p:spTree>
    <p:extLst>
      <p:ext uri="{BB962C8B-B14F-4D97-AF65-F5344CB8AC3E}">
        <p14:creationId xmlns:p14="http://schemas.microsoft.com/office/powerpoint/2010/main" val="281383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a:extLst>
              <a:ext uri="{FF2B5EF4-FFF2-40B4-BE49-F238E27FC236}">
                <a16:creationId xmlns:a16="http://schemas.microsoft.com/office/drawing/2014/main" id="{EE3E4395-6A39-48FF-9727-173D46BAC6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9B23E90A-A689-4DA1-B12E-02FA418A3C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0428ABE6-64A6-46B5-AEFE-13FEC98CD2C2}"/>
              </a:ext>
            </a:extLst>
          </p:cNvPr>
          <p:cNvSpPr>
            <a:spLocks noGrp="1" noChangeArrowheads="1"/>
          </p:cNvSpPr>
          <p:nvPr>
            <p:ph type="sldNum" sz="quarter" idx="12"/>
          </p:nvPr>
        </p:nvSpPr>
        <p:spPr>
          <a:ln/>
        </p:spPr>
        <p:txBody>
          <a:bodyPr/>
          <a:lstStyle>
            <a:lvl1pPr>
              <a:defRPr/>
            </a:lvl1pPr>
          </a:lstStyle>
          <a:p>
            <a:pPr>
              <a:defRPr/>
            </a:pPr>
            <a:fld id="{88EC297F-5A16-42AA-9B9D-B2D7161E1A4E}" type="slidenum">
              <a:rPr lang="en-US" altLang="en-US"/>
              <a:pPr>
                <a:defRPr/>
              </a:pPr>
              <a:t>‹#›</a:t>
            </a:fld>
            <a:endParaRPr lang="en-US" altLang="en-US"/>
          </a:p>
        </p:txBody>
      </p:sp>
    </p:spTree>
    <p:extLst>
      <p:ext uri="{BB962C8B-B14F-4D97-AF65-F5344CB8AC3E}">
        <p14:creationId xmlns:p14="http://schemas.microsoft.com/office/powerpoint/2010/main" val="14660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8238D68-6764-4AD0-BB83-86D2E04D4C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a:extLst>
              <a:ext uri="{FF2B5EF4-FFF2-40B4-BE49-F238E27FC236}">
                <a16:creationId xmlns:a16="http://schemas.microsoft.com/office/drawing/2014/main" id="{0043EC2C-E95D-416B-A264-2DB65C4A26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048F06BA-0CC8-4641-8458-80CB1803877E}"/>
              </a:ext>
            </a:extLst>
          </p:cNvPr>
          <p:cNvSpPr>
            <a:spLocks noGrp="1" noChangeArrowheads="1"/>
          </p:cNvSpPr>
          <p:nvPr>
            <p:ph type="sldNum" sz="quarter" idx="12"/>
          </p:nvPr>
        </p:nvSpPr>
        <p:spPr>
          <a:ln/>
        </p:spPr>
        <p:txBody>
          <a:bodyPr/>
          <a:lstStyle>
            <a:lvl1pPr>
              <a:defRPr/>
            </a:lvl1pPr>
          </a:lstStyle>
          <a:p>
            <a:pPr>
              <a:defRPr/>
            </a:pPr>
            <a:fld id="{9EF584BC-8906-4B07-B565-9530FBB46F15}" type="slidenum">
              <a:rPr lang="en-US" altLang="en-US"/>
              <a:pPr>
                <a:defRPr/>
              </a:pPr>
              <a:t>‹#›</a:t>
            </a:fld>
            <a:endParaRPr lang="en-US" altLang="en-US"/>
          </a:p>
        </p:txBody>
      </p:sp>
    </p:spTree>
    <p:extLst>
      <p:ext uri="{BB962C8B-B14F-4D97-AF65-F5344CB8AC3E}">
        <p14:creationId xmlns:p14="http://schemas.microsoft.com/office/powerpoint/2010/main" val="357767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33939DA3-E183-4DCF-B545-8A96E0BB97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AEF713EB-7F5D-4DDC-BA1B-EC31B699F8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838308BB-7A56-453B-A65C-BAA5FFB3A120}"/>
              </a:ext>
            </a:extLst>
          </p:cNvPr>
          <p:cNvSpPr>
            <a:spLocks noGrp="1" noChangeArrowheads="1"/>
          </p:cNvSpPr>
          <p:nvPr>
            <p:ph type="sldNum" sz="quarter" idx="12"/>
          </p:nvPr>
        </p:nvSpPr>
        <p:spPr>
          <a:ln/>
        </p:spPr>
        <p:txBody>
          <a:bodyPr/>
          <a:lstStyle>
            <a:lvl1pPr>
              <a:defRPr/>
            </a:lvl1pPr>
          </a:lstStyle>
          <a:p>
            <a:pPr>
              <a:defRPr/>
            </a:pPr>
            <a:fld id="{0939ACB9-4B58-49D3-8CDB-C50C8A932B37}" type="slidenum">
              <a:rPr lang="en-US" altLang="en-US"/>
              <a:pPr>
                <a:defRPr/>
              </a:pPr>
              <a:t>‹#›</a:t>
            </a:fld>
            <a:endParaRPr lang="en-US" altLang="en-US"/>
          </a:p>
        </p:txBody>
      </p:sp>
    </p:spTree>
    <p:extLst>
      <p:ext uri="{BB962C8B-B14F-4D97-AF65-F5344CB8AC3E}">
        <p14:creationId xmlns:p14="http://schemas.microsoft.com/office/powerpoint/2010/main" val="222058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E4029905-7B84-4239-A53A-E41355BADF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EB59776B-A78B-49E9-A142-9E4F832DBB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E0E10C83-2FF9-4403-8DD3-15080B97C381}"/>
              </a:ext>
            </a:extLst>
          </p:cNvPr>
          <p:cNvSpPr>
            <a:spLocks noGrp="1" noChangeArrowheads="1"/>
          </p:cNvSpPr>
          <p:nvPr>
            <p:ph type="sldNum" sz="quarter" idx="12"/>
          </p:nvPr>
        </p:nvSpPr>
        <p:spPr>
          <a:ln/>
        </p:spPr>
        <p:txBody>
          <a:bodyPr/>
          <a:lstStyle>
            <a:lvl1pPr>
              <a:defRPr/>
            </a:lvl1pPr>
          </a:lstStyle>
          <a:p>
            <a:pPr>
              <a:defRPr/>
            </a:pPr>
            <a:fld id="{43FB5FEE-6FED-4866-8748-73A86F685EAE}" type="slidenum">
              <a:rPr lang="en-US" altLang="en-US"/>
              <a:pPr>
                <a:defRPr/>
              </a:pPr>
              <a:t>‹#›</a:t>
            </a:fld>
            <a:endParaRPr lang="en-US" altLang="en-US"/>
          </a:p>
        </p:txBody>
      </p:sp>
    </p:spTree>
    <p:extLst>
      <p:ext uri="{BB962C8B-B14F-4D97-AF65-F5344CB8AC3E}">
        <p14:creationId xmlns:p14="http://schemas.microsoft.com/office/powerpoint/2010/main" val="293256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8BE1A60D-9E83-4B27-A074-62AF9EA3D315}"/>
              </a:ext>
            </a:extLst>
          </p:cNvPr>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027" name="Rectangle 3">
            <a:extLst>
              <a:ext uri="{FF2B5EF4-FFF2-40B4-BE49-F238E27FC236}">
                <a16:creationId xmlns:a16="http://schemas.microsoft.com/office/drawing/2014/main" id="{A34AB84D-D9A8-4B01-AEB5-32B81BE1A345}"/>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4817DBF-AF5A-4CB9-8AF0-A34E706820D4}"/>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hlinkClick r:id="" action="ppaction://hlinkshowjump?jump=firstslide"/>
            <a:extLst>
              <a:ext uri="{FF2B5EF4-FFF2-40B4-BE49-F238E27FC236}">
                <a16:creationId xmlns:a16="http://schemas.microsoft.com/office/drawing/2014/main" id="{9BC3336E-5D18-441B-A1EB-3A6C683BF498}"/>
              </a:ext>
            </a:extLst>
          </p:cNvPr>
          <p:cNvSpPr>
            <a:spLocks noChangeArrowheads="1"/>
          </p:cNvSpPr>
          <p:nvPr/>
        </p:nvSpPr>
        <p:spPr bwMode="auto">
          <a:xfrm>
            <a:off x="7004050" y="6499225"/>
            <a:ext cx="1530350" cy="419100"/>
          </a:xfrm>
          <a:prstGeom prst="rect">
            <a:avLst/>
          </a:prstGeom>
          <a:noFill/>
          <a:ln>
            <a:noFill/>
          </a:ln>
          <a:effectLst/>
        </p:spPr>
        <p:txBody>
          <a:bodyPr lIns="92075" tIns="46038" rIns="92075" bIns="46038"/>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defRPr/>
            </a:pPr>
            <a:r>
              <a:rPr lang="en-US" altLang="en-US" sz="1200">
                <a:solidFill>
                  <a:schemeClr val="folHlink"/>
                </a:solidFill>
                <a:latin typeface="Arial" panose="020B0604020202020204" pitchFamily="34" charset="0"/>
                <a:hlinkClick r:id="" action="ppaction://hlinkshowjump?jump=firstslide"/>
              </a:rPr>
              <a:t>Jump to first page</a:t>
            </a:r>
          </a:p>
        </p:txBody>
      </p:sp>
      <p:sp>
        <p:nvSpPr>
          <p:cNvPr id="1030" name="AutoShape 8">
            <a:hlinkClick r:id="" action="ppaction://hlinkshowjump?jump=previousslide"/>
            <a:extLst>
              <a:ext uri="{FF2B5EF4-FFF2-40B4-BE49-F238E27FC236}">
                <a16:creationId xmlns:a16="http://schemas.microsoft.com/office/drawing/2014/main" id="{E92F300C-E765-419B-966F-3874EF1A42CF}"/>
              </a:ext>
            </a:extLst>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2" name="AutoShape 9">
            <a:hlinkClick r:id="" action="ppaction://hlinkshowjump?jump=nextslide"/>
            <a:extLst>
              <a:ext uri="{FF2B5EF4-FFF2-40B4-BE49-F238E27FC236}">
                <a16:creationId xmlns:a16="http://schemas.microsoft.com/office/drawing/2014/main" id="{D554466B-D1C8-4C12-8515-13CEF9E22EB2}"/>
              </a:ext>
            </a:extLst>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1034" name="Rectangle 10">
            <a:extLst>
              <a:ext uri="{FF2B5EF4-FFF2-40B4-BE49-F238E27FC236}">
                <a16:creationId xmlns:a16="http://schemas.microsoft.com/office/drawing/2014/main" id="{EC45A532-61E6-4D20-A52A-72CBBAE6A29F}"/>
              </a:ext>
            </a:extLst>
          </p:cNvPr>
          <p:cNvSpPr>
            <a:spLocks noGrp="1" noChangeArrowheads="1"/>
          </p:cNvSpPr>
          <p:nvPr>
            <p:ph type="dt" sz="half" idx="2"/>
          </p:nvPr>
        </p:nvSpPr>
        <p:spPr bwMode="auto">
          <a:xfrm>
            <a:off x="152400" y="5562600"/>
            <a:ext cx="1905000" cy="304800"/>
          </a:xfrm>
          <a:prstGeom prst="rect">
            <a:avLst/>
          </a:prstGeom>
          <a:noFill/>
          <a:ln>
            <a:noFill/>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ltLang="en-US"/>
          </a:p>
        </p:txBody>
      </p:sp>
      <p:sp>
        <p:nvSpPr>
          <p:cNvPr id="1035" name="Rectangle 11">
            <a:extLst>
              <a:ext uri="{FF2B5EF4-FFF2-40B4-BE49-F238E27FC236}">
                <a16:creationId xmlns:a16="http://schemas.microsoft.com/office/drawing/2014/main" id="{F255E2F3-9328-41E8-AE4C-F9F4489D757F}"/>
              </a:ext>
            </a:extLst>
          </p:cNvPr>
          <p:cNvSpPr>
            <a:spLocks noGrp="1" noChangeArrowheads="1"/>
          </p:cNvSpPr>
          <p:nvPr>
            <p:ph type="ftr" sz="quarter" idx="3"/>
          </p:nvPr>
        </p:nvSpPr>
        <p:spPr bwMode="auto">
          <a:xfrm>
            <a:off x="152400" y="5867400"/>
            <a:ext cx="2590800" cy="3048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kumimoji="0" sz="1400">
                <a:solidFill>
                  <a:schemeClr val="folHlink"/>
                </a:solidFill>
                <a:latin typeface="+mn-lt"/>
              </a:defRPr>
            </a:lvl1pPr>
          </a:lstStyle>
          <a:p>
            <a:pPr>
              <a:defRPr/>
            </a:pPr>
            <a:endParaRPr lang="en-US" altLang="en-US"/>
          </a:p>
        </p:txBody>
      </p:sp>
      <p:sp>
        <p:nvSpPr>
          <p:cNvPr id="1036" name="Rectangle 12">
            <a:extLst>
              <a:ext uri="{FF2B5EF4-FFF2-40B4-BE49-F238E27FC236}">
                <a16:creationId xmlns:a16="http://schemas.microsoft.com/office/drawing/2014/main" id="{1D6164EE-C0FF-4E61-8932-1CB60558F448}"/>
              </a:ext>
            </a:extLst>
          </p:cNvPr>
          <p:cNvSpPr>
            <a:spLocks noGrp="1" noChangeArrowheads="1"/>
          </p:cNvSpPr>
          <p:nvPr>
            <p:ph type="sldNum" sz="quarter" idx="4"/>
          </p:nvPr>
        </p:nvSpPr>
        <p:spPr bwMode="auto">
          <a:xfrm>
            <a:off x="152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kumimoji="0" sz="1400" smtClean="0">
                <a:solidFill>
                  <a:schemeClr val="folHlink"/>
                </a:solidFill>
                <a:latin typeface="Arial" panose="020B0604020202020204" pitchFamily="34" charset="0"/>
              </a:defRPr>
            </a:lvl1pPr>
          </a:lstStyle>
          <a:p>
            <a:pPr>
              <a:defRPr/>
            </a:pPr>
            <a:fld id="{CFFA2EE8-DDD6-4A92-ABF0-9602C2D750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fred.stlouisfed.org/graph/?g=Mvu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graph/?g=MuBp"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315A34B-AFB5-4951-A31C-027C985FBFDC}"/>
              </a:ext>
            </a:extLst>
          </p:cNvPr>
          <p:cNvSpPr>
            <a:spLocks noGrp="1" noChangeArrowheads="1"/>
          </p:cNvSpPr>
          <p:nvPr>
            <p:ph type="title"/>
          </p:nvPr>
        </p:nvSpPr>
        <p:spPr>
          <a:xfrm>
            <a:off x="685800" y="609600"/>
            <a:ext cx="8229600" cy="1371600"/>
          </a:xfrm>
          <a:noFill/>
        </p:spPr>
        <p:txBody>
          <a:bodyPr anchor="b"/>
          <a:lstStyle/>
          <a:p>
            <a:r>
              <a:rPr lang="en-US" altLang="en-US" sz="4000" dirty="0"/>
              <a:t>Lecture 1</a:t>
            </a:r>
            <a:br>
              <a:rPr lang="en-US" altLang="en-US" sz="4000" dirty="0"/>
            </a:br>
            <a:br>
              <a:rPr lang="en-US" altLang="en-US" sz="4000" dirty="0"/>
            </a:br>
            <a:r>
              <a:rPr lang="en-US" altLang="en-US" sz="4000" i="1" dirty="0"/>
              <a:t>Introduction to Fixed Income Securities</a:t>
            </a:r>
            <a:endParaRPr lang="en-US" altLang="en-US" sz="4000" dirty="0"/>
          </a:p>
        </p:txBody>
      </p:sp>
      <p:sp>
        <p:nvSpPr>
          <p:cNvPr id="5123" name="Rectangle 3">
            <a:extLst>
              <a:ext uri="{FF2B5EF4-FFF2-40B4-BE49-F238E27FC236}">
                <a16:creationId xmlns:a16="http://schemas.microsoft.com/office/drawing/2014/main" id="{E455A086-365F-4DF7-969E-3B27214106EE}"/>
              </a:ext>
            </a:extLst>
          </p:cNvPr>
          <p:cNvSpPr>
            <a:spLocks noGrp="1" noChangeArrowheads="1"/>
          </p:cNvSpPr>
          <p:nvPr>
            <p:ph type="body" idx="1"/>
          </p:nvPr>
        </p:nvSpPr>
        <p:spPr>
          <a:xfrm>
            <a:off x="914400" y="2438400"/>
            <a:ext cx="8001000" cy="3657600"/>
          </a:xfrm>
          <a:noFill/>
        </p:spPr>
        <p:txBody>
          <a:bodyPr/>
          <a:lstStyle/>
          <a:p>
            <a:r>
              <a:rPr lang="en-GB" altLang="en-US" dirty="0"/>
              <a:t>Class Organization: Overview of Syllabus</a:t>
            </a:r>
          </a:p>
          <a:p>
            <a:r>
              <a:rPr lang="en-GB" altLang="en-US" dirty="0"/>
              <a:t>Discussion of Evaluation; Group Creation?</a:t>
            </a:r>
          </a:p>
          <a:p>
            <a:pPr marL="0" indent="0">
              <a:buNone/>
            </a:pPr>
            <a:r>
              <a:rPr lang="en-GB" altLang="en-US" sz="2000" dirty="0"/>
              <a:t>	Groups projects only if class wants (score weights adjusted) </a:t>
            </a:r>
          </a:p>
          <a:p>
            <a:r>
              <a:rPr lang="en-GB" altLang="en-US" dirty="0"/>
              <a:t>What is Fixed Income Security?</a:t>
            </a:r>
          </a:p>
          <a:p>
            <a:r>
              <a:rPr lang="en-GB" altLang="en-US" dirty="0"/>
              <a:t>Overview of Global Fixed Income Markets</a:t>
            </a:r>
          </a:p>
          <a:p>
            <a:r>
              <a:rPr lang="en-GB" altLang="en-US" dirty="0"/>
              <a:t>Fixed Income </a:t>
            </a:r>
            <a:r>
              <a:rPr lang="en-GB" altLang="en-US" dirty="0" err="1"/>
              <a:t>Pretest</a:t>
            </a:r>
            <a:r>
              <a:rPr lang="en-GB" altLang="en-US" dirty="0"/>
              <a:t> Review</a:t>
            </a:r>
          </a:p>
          <a:p>
            <a:r>
              <a:rPr lang="en-GB" altLang="en-US" dirty="0"/>
              <a:t>Basic Fixed Income Calculations</a:t>
            </a:r>
          </a:p>
          <a:p>
            <a:pPr>
              <a:buFont typeface="Monotype Sorts" pitchFamily="2" charset="2"/>
              <a:buNone/>
            </a:pP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CC5127E9-B64E-410C-AFCB-AF747E9A4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2738"/>
            <a:ext cx="63246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a:extLst>
              <a:ext uri="{FF2B5EF4-FFF2-40B4-BE49-F238E27FC236}">
                <a16:creationId xmlns:a16="http://schemas.microsoft.com/office/drawing/2014/main" id="{F0B0DF78-26B0-47C3-BE9D-94CA6AE2BC02}"/>
              </a:ext>
            </a:extLst>
          </p:cNvPr>
          <p:cNvSpPr>
            <a:spLocks noChangeArrowheads="1"/>
          </p:cNvSpPr>
          <p:nvPr/>
        </p:nvSpPr>
        <p:spPr bwMode="auto">
          <a:xfrm>
            <a:off x="1600200" y="4038600"/>
            <a:ext cx="6096000" cy="228600"/>
          </a:xfrm>
          <a:prstGeom prst="rect">
            <a:avLst/>
          </a:prstGeom>
          <a:solidFill>
            <a:srgbClr val="FF7C8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825E6309-FB0C-4F3E-92B3-87C00D580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216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2">
            <a:extLst>
              <a:ext uri="{FF2B5EF4-FFF2-40B4-BE49-F238E27FC236}">
                <a16:creationId xmlns:a16="http://schemas.microsoft.com/office/drawing/2014/main" id="{6B92F9EB-DC68-4427-AA37-13C6581F75B2}"/>
              </a:ext>
            </a:extLst>
          </p:cNvPr>
          <p:cNvSpPr>
            <a:spLocks noGrp="1" noChangeArrowheads="1"/>
          </p:cNvSpPr>
          <p:nvPr>
            <p:ph type="title"/>
          </p:nvPr>
        </p:nvSpPr>
        <p:spPr>
          <a:xfrm>
            <a:off x="533400" y="6096000"/>
            <a:ext cx="7620000" cy="533400"/>
          </a:xfrm>
        </p:spPr>
        <p:txBody>
          <a:bodyPr/>
          <a:lstStyle/>
          <a:p>
            <a:r>
              <a:rPr lang="en-US" altLang="en-US" sz="1800"/>
              <a:t>Boeing Form 10-K 2017    Note: 13</a:t>
            </a:r>
            <a:endParaRPr lang="en-GB"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B329E282-DD4A-40BF-A389-A033D47E8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0"/>
            <a:ext cx="753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55DE36A1-776F-4FE7-AD57-5A134B4B5C58}"/>
              </a:ext>
            </a:extLst>
          </p:cNvPr>
          <p:cNvSpPr>
            <a:spLocks noChangeArrowheads="1"/>
          </p:cNvSpPr>
          <p:nvPr/>
        </p:nvSpPr>
        <p:spPr bwMode="auto">
          <a:xfrm>
            <a:off x="914400" y="4572000"/>
            <a:ext cx="7239000" cy="152400"/>
          </a:xfrm>
          <a:prstGeom prst="rect">
            <a:avLst/>
          </a:prstGeom>
          <a:solidFill>
            <a:srgbClr val="FF66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
        <p:nvSpPr>
          <p:cNvPr id="16388" name="Rectangle 2">
            <a:extLst>
              <a:ext uri="{FF2B5EF4-FFF2-40B4-BE49-F238E27FC236}">
                <a16:creationId xmlns:a16="http://schemas.microsoft.com/office/drawing/2014/main" id="{839B4C62-D8B3-4957-8C09-97B9A4960A96}"/>
              </a:ext>
            </a:extLst>
          </p:cNvPr>
          <p:cNvSpPr>
            <a:spLocks noChangeArrowheads="1"/>
          </p:cNvSpPr>
          <p:nvPr/>
        </p:nvSpPr>
        <p:spPr bwMode="auto">
          <a:xfrm>
            <a:off x="914400" y="6324600"/>
            <a:ext cx="7467600" cy="152400"/>
          </a:xfrm>
          <a:prstGeom prst="rect">
            <a:avLst/>
          </a:prstGeom>
          <a:solidFill>
            <a:srgbClr val="FF66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CC4B718-F36C-4B05-B06E-F72A23E678A0}"/>
              </a:ext>
            </a:extLst>
          </p:cNvPr>
          <p:cNvSpPr>
            <a:spLocks noGrp="1" noChangeArrowheads="1"/>
          </p:cNvSpPr>
          <p:nvPr>
            <p:ph type="title"/>
          </p:nvPr>
        </p:nvSpPr>
        <p:spPr>
          <a:xfrm>
            <a:off x="381000" y="533400"/>
            <a:ext cx="7696200" cy="1143000"/>
          </a:xfrm>
        </p:spPr>
        <p:txBody>
          <a:bodyPr/>
          <a:lstStyle/>
          <a:p>
            <a:r>
              <a:rPr lang="en-US" altLang="en-US" sz="3600"/>
              <a:t>Types of US and Other Debt Securities</a:t>
            </a:r>
          </a:p>
        </p:txBody>
      </p:sp>
      <p:sp>
        <p:nvSpPr>
          <p:cNvPr id="17411" name="Rectangle 3">
            <a:extLst>
              <a:ext uri="{FF2B5EF4-FFF2-40B4-BE49-F238E27FC236}">
                <a16:creationId xmlns:a16="http://schemas.microsoft.com/office/drawing/2014/main" id="{71F58BA3-8807-46F1-BEE8-DFD80DC789D4}"/>
              </a:ext>
            </a:extLst>
          </p:cNvPr>
          <p:cNvSpPr>
            <a:spLocks noGrp="1" noChangeArrowheads="1"/>
          </p:cNvSpPr>
          <p:nvPr>
            <p:ph type="body" idx="1"/>
          </p:nvPr>
        </p:nvSpPr>
        <p:spPr>
          <a:xfrm>
            <a:off x="990600" y="1676400"/>
            <a:ext cx="7924800" cy="4419600"/>
          </a:xfrm>
        </p:spPr>
        <p:txBody>
          <a:bodyPr/>
          <a:lstStyle/>
          <a:p>
            <a:pPr>
              <a:lnSpc>
                <a:spcPct val="90000"/>
              </a:lnSpc>
            </a:pPr>
            <a:r>
              <a:rPr lang="en-US" altLang="en-US" sz="2400"/>
              <a:t>US Treasury and Govt. of Canada securities</a:t>
            </a:r>
          </a:p>
          <a:p>
            <a:pPr lvl="1">
              <a:lnSpc>
                <a:spcPct val="90000"/>
              </a:lnSpc>
            </a:pPr>
            <a:r>
              <a:rPr lang="en-US" altLang="en-US" sz="2200"/>
              <a:t>Table 1.9 in SAIS and Bloomberg/GI websites</a:t>
            </a:r>
          </a:p>
          <a:p>
            <a:pPr>
              <a:lnSpc>
                <a:spcPct val="90000"/>
              </a:lnSpc>
            </a:pPr>
            <a:r>
              <a:rPr lang="en-US" altLang="en-US" sz="2400"/>
              <a:t>Corporate Bonds</a:t>
            </a:r>
          </a:p>
          <a:p>
            <a:pPr lvl="1">
              <a:lnSpc>
                <a:spcPct val="90000"/>
              </a:lnSpc>
            </a:pPr>
            <a:r>
              <a:rPr lang="en-US" altLang="en-US" sz="2200"/>
              <a:t>Investment Grade vs. High Yield</a:t>
            </a:r>
          </a:p>
          <a:p>
            <a:pPr lvl="1">
              <a:lnSpc>
                <a:spcPct val="90000"/>
              </a:lnSpc>
            </a:pPr>
            <a:r>
              <a:rPr lang="en-US" altLang="en-US" sz="2200"/>
              <a:t>Table 1.10 in SAIS + websites</a:t>
            </a:r>
          </a:p>
          <a:p>
            <a:pPr>
              <a:lnSpc>
                <a:spcPct val="90000"/>
              </a:lnSpc>
            </a:pPr>
            <a:r>
              <a:rPr lang="en-US" altLang="en-US" sz="2400"/>
              <a:t>Tax-Exempt (State and Local)</a:t>
            </a:r>
          </a:p>
          <a:p>
            <a:pPr lvl="1">
              <a:lnSpc>
                <a:spcPct val="90000"/>
              </a:lnSpc>
            </a:pPr>
            <a:r>
              <a:rPr lang="en-US" altLang="en-US" sz="2200"/>
              <a:t>Table 1.11 in SAIS</a:t>
            </a:r>
          </a:p>
          <a:p>
            <a:pPr>
              <a:lnSpc>
                <a:spcPct val="90000"/>
              </a:lnSpc>
            </a:pPr>
            <a:r>
              <a:rPr lang="en-US" altLang="en-US" sz="2400"/>
              <a:t>Mortgage-Backed Securities</a:t>
            </a:r>
          </a:p>
          <a:p>
            <a:pPr lvl="1">
              <a:lnSpc>
                <a:spcPct val="90000"/>
              </a:lnSpc>
            </a:pPr>
            <a:r>
              <a:rPr lang="en-US" altLang="en-US" sz="2200"/>
              <a:t>Table 1.12 in SAIS + issuer websites</a:t>
            </a:r>
          </a:p>
          <a:p>
            <a:pPr>
              <a:lnSpc>
                <a:spcPct val="90000"/>
              </a:lnSpc>
            </a:pPr>
            <a:r>
              <a:rPr lang="en-US" altLang="en-US" sz="2400"/>
              <a:t>Foreign Bonds</a:t>
            </a:r>
          </a:p>
          <a:p>
            <a:pPr lvl="1">
              <a:lnSpc>
                <a:spcPct val="90000"/>
              </a:lnSpc>
            </a:pPr>
            <a:endParaRPr lang="en-US" altLang="en-US" sz="2200"/>
          </a:p>
          <a:p>
            <a:pPr>
              <a:lnSpc>
                <a:spcPct val="90000"/>
              </a:lnSpc>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650381D6-131E-49EC-8E50-AE77FCDB8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00417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0C76951A-015D-4564-8BB2-15155DC41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588963"/>
            <a:ext cx="86264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F44375C0-57F2-48C2-A72E-B804065BEF68}"/>
              </a:ext>
            </a:extLst>
          </p:cNvPr>
          <p:cNvSpPr>
            <a:spLocks noChangeArrowheads="1"/>
          </p:cNvSpPr>
          <p:nvPr/>
        </p:nvSpPr>
        <p:spPr bwMode="auto">
          <a:xfrm>
            <a:off x="1600200" y="588963"/>
            <a:ext cx="4114800" cy="477837"/>
          </a:xfrm>
          <a:prstGeom prst="rect">
            <a:avLst/>
          </a:prstGeom>
          <a:solidFill>
            <a:srgbClr val="FF7C8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Tree>
    <p:extLst>
      <p:ext uri="{BB962C8B-B14F-4D97-AF65-F5344CB8AC3E}">
        <p14:creationId xmlns:p14="http://schemas.microsoft.com/office/powerpoint/2010/main" val="408869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D3495-3F7E-462C-AE7D-EA2BF6F5D935}"/>
              </a:ext>
            </a:extLst>
          </p:cNvPr>
          <p:cNvPicPr>
            <a:picLocks noChangeAspect="1"/>
          </p:cNvPicPr>
          <p:nvPr/>
        </p:nvPicPr>
        <p:blipFill>
          <a:blip r:embed="rId2"/>
          <a:stretch>
            <a:fillRect/>
          </a:stretch>
        </p:blipFill>
        <p:spPr>
          <a:xfrm>
            <a:off x="200025" y="895350"/>
            <a:ext cx="8743950" cy="5067300"/>
          </a:xfrm>
          <a:prstGeom prst="rect">
            <a:avLst/>
          </a:prstGeom>
        </p:spPr>
      </p:pic>
    </p:spTree>
    <p:extLst>
      <p:ext uri="{BB962C8B-B14F-4D97-AF65-F5344CB8AC3E}">
        <p14:creationId xmlns:p14="http://schemas.microsoft.com/office/powerpoint/2010/main" val="390667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185B6-1BF4-465F-A880-F92F59049CC5}"/>
              </a:ext>
            </a:extLst>
          </p:cNvPr>
          <p:cNvPicPr>
            <a:picLocks noChangeAspect="1"/>
          </p:cNvPicPr>
          <p:nvPr/>
        </p:nvPicPr>
        <p:blipFill>
          <a:blip r:embed="rId2"/>
          <a:stretch>
            <a:fillRect/>
          </a:stretch>
        </p:blipFill>
        <p:spPr>
          <a:xfrm>
            <a:off x="185737" y="895350"/>
            <a:ext cx="8772525" cy="5067300"/>
          </a:xfrm>
          <a:prstGeom prst="rect">
            <a:avLst/>
          </a:prstGeom>
        </p:spPr>
      </p:pic>
    </p:spTree>
    <p:extLst>
      <p:ext uri="{BB962C8B-B14F-4D97-AF65-F5344CB8AC3E}">
        <p14:creationId xmlns:p14="http://schemas.microsoft.com/office/powerpoint/2010/main" val="199183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3ECD8-FB7F-4464-B63B-96F22A7A40CF}"/>
              </a:ext>
            </a:extLst>
          </p:cNvPr>
          <p:cNvPicPr>
            <a:picLocks noChangeAspect="1"/>
          </p:cNvPicPr>
          <p:nvPr/>
        </p:nvPicPr>
        <p:blipFill>
          <a:blip r:embed="rId2"/>
          <a:stretch>
            <a:fillRect/>
          </a:stretch>
        </p:blipFill>
        <p:spPr>
          <a:xfrm>
            <a:off x="314325" y="942975"/>
            <a:ext cx="8515350" cy="4972050"/>
          </a:xfrm>
          <a:prstGeom prst="rect">
            <a:avLst/>
          </a:prstGeom>
        </p:spPr>
      </p:pic>
    </p:spTree>
    <p:extLst>
      <p:ext uri="{BB962C8B-B14F-4D97-AF65-F5344CB8AC3E}">
        <p14:creationId xmlns:p14="http://schemas.microsoft.com/office/powerpoint/2010/main" val="58157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CBEDF833-9D48-49B9-A064-4C362395F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406325EE-122D-4914-A7DD-175F9B32B8F8}"/>
              </a:ext>
            </a:extLst>
          </p:cNvPr>
          <p:cNvSpPr>
            <a:spLocks noGrp="1" noChangeArrowheads="1"/>
          </p:cNvSpPr>
          <p:nvPr>
            <p:ph type="title"/>
          </p:nvPr>
        </p:nvSpPr>
        <p:spPr>
          <a:xfrm>
            <a:off x="838200" y="457200"/>
            <a:ext cx="7086600" cy="990600"/>
          </a:xfrm>
        </p:spPr>
        <p:txBody>
          <a:bodyPr/>
          <a:lstStyle/>
          <a:p>
            <a:r>
              <a:rPr lang="en-US" altLang="en-US" sz="3600"/>
              <a:t>Class Organization</a:t>
            </a:r>
          </a:p>
        </p:txBody>
      </p:sp>
      <p:sp>
        <p:nvSpPr>
          <p:cNvPr id="6147" name="Rectangle 5">
            <a:extLst>
              <a:ext uri="{FF2B5EF4-FFF2-40B4-BE49-F238E27FC236}">
                <a16:creationId xmlns:a16="http://schemas.microsoft.com/office/drawing/2014/main" id="{CA333D7D-F663-450D-87D4-DF49093F4BAA}"/>
              </a:ext>
            </a:extLst>
          </p:cNvPr>
          <p:cNvSpPr>
            <a:spLocks noGrp="1" noChangeArrowheads="1"/>
          </p:cNvSpPr>
          <p:nvPr>
            <p:ph type="body" idx="1"/>
          </p:nvPr>
        </p:nvSpPr>
        <p:spPr>
          <a:xfrm>
            <a:off x="304800" y="1600200"/>
            <a:ext cx="8610600" cy="4572000"/>
          </a:xfrm>
        </p:spPr>
        <p:txBody>
          <a:bodyPr/>
          <a:lstStyle/>
          <a:p>
            <a:pPr>
              <a:buFont typeface="Monotype Sorts" pitchFamily="2" charset="2"/>
              <a:buNone/>
            </a:pPr>
            <a:r>
              <a:rPr lang="en-US" altLang="en-US" b="1"/>
              <a:t>Review of Course Syllabus</a:t>
            </a:r>
          </a:p>
          <a:p>
            <a:r>
              <a:rPr lang="en-US" altLang="en-US"/>
              <a:t>Discussion of Course Objectives</a:t>
            </a:r>
          </a:p>
          <a:p>
            <a:r>
              <a:rPr lang="en-US" altLang="en-US"/>
              <a:t>Course Text and Reading Materials (see webpage)</a:t>
            </a:r>
          </a:p>
          <a:p>
            <a:pPr>
              <a:buFont typeface="Monotype Sorts" pitchFamily="2" charset="2"/>
              <a:buNone/>
            </a:pPr>
            <a:r>
              <a:rPr lang="en-US" altLang="en-US" sz="2400"/>
              <a:t>	</a:t>
            </a:r>
            <a:r>
              <a:rPr lang="en-US" altLang="en-US" sz="2400" i="1"/>
              <a:t>Most Useful Text is “</a:t>
            </a:r>
            <a:r>
              <a:rPr lang="en-US" altLang="en-US" sz="2400" i="1" u="sng"/>
              <a:t>Security Analysis and Investment Strategy</a:t>
            </a:r>
            <a:r>
              <a:rPr lang="en-US" altLang="en-US" sz="2400" i="1"/>
              <a:t>”  (SAIS);  </a:t>
            </a:r>
          </a:p>
          <a:p>
            <a:pPr>
              <a:buFont typeface="Monotype Sorts" pitchFamily="2" charset="2"/>
              <a:buNone/>
            </a:pPr>
            <a:r>
              <a:rPr lang="en-US" altLang="en-US" sz="2400" i="1"/>
              <a:t>    Also:  Various Readings in Supplementary Material</a:t>
            </a:r>
          </a:p>
          <a:p>
            <a:endParaRPr lang="en-US" altLang="en-US"/>
          </a:p>
          <a:p>
            <a:r>
              <a:rPr lang="en-US" altLang="en-US"/>
              <a:t>Evaluation of Grade</a:t>
            </a:r>
          </a:p>
          <a:p>
            <a:r>
              <a:rPr lang="en-US" altLang="en-US"/>
              <a:t>Formation of Groups</a:t>
            </a:r>
          </a:p>
          <a:p>
            <a:pPr>
              <a:buFont typeface="Monotype Sorts" pitchFamily="2" charset="2"/>
              <a:buNone/>
            </a:pPr>
            <a:endParaRPr lang="en-US" altLang="en-US"/>
          </a:p>
          <a:p>
            <a:pPr>
              <a:buFont typeface="Monotype Sorts" pitchFamily="2" charset="2"/>
              <a:buNone/>
            </a:pPr>
            <a:endParaRPr lang="en-US" altLang="en-US"/>
          </a:p>
          <a:p>
            <a:pPr>
              <a:buFont typeface="Monotype Sorts" pitchFamily="2" charset="2"/>
              <a:buNone/>
            </a:pPr>
            <a:endParaRPr lang="en-US" altLang="en-US"/>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DF674-6550-481A-A64E-552B3CF530FB}"/>
              </a:ext>
            </a:extLst>
          </p:cNvPr>
          <p:cNvPicPr>
            <a:picLocks noChangeAspect="1"/>
          </p:cNvPicPr>
          <p:nvPr/>
        </p:nvPicPr>
        <p:blipFill>
          <a:blip r:embed="rId2"/>
          <a:stretch>
            <a:fillRect/>
          </a:stretch>
        </p:blipFill>
        <p:spPr>
          <a:xfrm>
            <a:off x="0" y="838200"/>
            <a:ext cx="9144000" cy="2469050"/>
          </a:xfrm>
          <a:prstGeom prst="rect">
            <a:avLst/>
          </a:prstGeom>
        </p:spPr>
      </p:pic>
      <p:pic>
        <p:nvPicPr>
          <p:cNvPr id="5" name="Picture 4">
            <a:extLst>
              <a:ext uri="{FF2B5EF4-FFF2-40B4-BE49-F238E27FC236}">
                <a16:creationId xmlns:a16="http://schemas.microsoft.com/office/drawing/2014/main" id="{D1AA26BF-739F-4D42-B5D4-93387C27E3E9}"/>
              </a:ext>
            </a:extLst>
          </p:cNvPr>
          <p:cNvPicPr>
            <a:picLocks noChangeAspect="1"/>
          </p:cNvPicPr>
          <p:nvPr/>
        </p:nvPicPr>
        <p:blipFill>
          <a:blip r:embed="rId3"/>
          <a:stretch>
            <a:fillRect/>
          </a:stretch>
        </p:blipFill>
        <p:spPr>
          <a:xfrm>
            <a:off x="0" y="3550751"/>
            <a:ext cx="9144000" cy="2484536"/>
          </a:xfrm>
          <a:prstGeom prst="rect">
            <a:avLst/>
          </a:prstGeom>
        </p:spPr>
      </p:pic>
    </p:spTree>
    <p:extLst>
      <p:ext uri="{BB962C8B-B14F-4D97-AF65-F5344CB8AC3E}">
        <p14:creationId xmlns:p14="http://schemas.microsoft.com/office/powerpoint/2010/main" val="236526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Rectangle 3">
            <a:extLst>
              <a:ext uri="{FF2B5EF4-FFF2-40B4-BE49-F238E27FC236}">
                <a16:creationId xmlns:a16="http://schemas.microsoft.com/office/drawing/2014/main" id="{A80A5C36-6CF1-4D14-8243-8DCFDBD6C417}"/>
              </a:ext>
            </a:extLst>
          </p:cNvPr>
          <p:cNvSpPr/>
          <p:nvPr/>
        </p:nvSpPr>
        <p:spPr bwMode="auto">
          <a:xfrm>
            <a:off x="1828800" y="762000"/>
            <a:ext cx="5486400" cy="381000"/>
          </a:xfrm>
          <a:prstGeom prst="rect">
            <a:avLst/>
          </a:prstGeom>
          <a:solidFill>
            <a:srgbClr val="FF9933">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Rectangle 3">
            <a:extLst>
              <a:ext uri="{FF2B5EF4-FFF2-40B4-BE49-F238E27FC236}">
                <a16:creationId xmlns:a16="http://schemas.microsoft.com/office/drawing/2014/main" id="{C10D3AB8-3488-46A8-8946-227A626DA357}"/>
              </a:ext>
            </a:extLst>
          </p:cNvPr>
          <p:cNvSpPr/>
          <p:nvPr/>
        </p:nvSpPr>
        <p:spPr bwMode="auto">
          <a:xfrm>
            <a:off x="1752600" y="762000"/>
            <a:ext cx="3124200" cy="4572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396DEB65-00CC-4902-A005-FEF5B13F4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EC83C327-348D-47FB-B900-1FD1271CC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D249-45F5-44F0-853C-4FBBAE24B2D4}"/>
              </a:ext>
            </a:extLst>
          </p:cNvPr>
          <p:cNvSpPr>
            <a:spLocks noGrp="1"/>
          </p:cNvSpPr>
          <p:nvPr>
            <p:ph type="title"/>
          </p:nvPr>
        </p:nvSpPr>
        <p:spPr>
          <a:xfrm>
            <a:off x="609600" y="609600"/>
            <a:ext cx="8305800" cy="685800"/>
          </a:xfrm>
        </p:spPr>
        <p:txBody>
          <a:bodyPr/>
          <a:lstStyle/>
          <a:p>
            <a:r>
              <a:rPr lang="en-CA" sz="3200" dirty="0"/>
              <a:t>Bond Funds and Fixed Income ETFs: Blackrock</a:t>
            </a:r>
            <a:br>
              <a:rPr lang="en-CA" sz="3200" dirty="0"/>
            </a:br>
            <a:endParaRPr lang="en-CA" sz="3200" dirty="0"/>
          </a:p>
        </p:txBody>
      </p:sp>
      <p:pic>
        <p:nvPicPr>
          <p:cNvPr id="6" name="Picture 5">
            <a:extLst>
              <a:ext uri="{FF2B5EF4-FFF2-40B4-BE49-F238E27FC236}">
                <a16:creationId xmlns:a16="http://schemas.microsoft.com/office/drawing/2014/main" id="{C84D6F20-7CF9-655C-0240-67F8C94EE356}"/>
              </a:ext>
            </a:extLst>
          </p:cNvPr>
          <p:cNvPicPr>
            <a:picLocks noChangeAspect="1"/>
          </p:cNvPicPr>
          <p:nvPr/>
        </p:nvPicPr>
        <p:blipFill>
          <a:blip r:embed="rId2"/>
          <a:stretch>
            <a:fillRect/>
          </a:stretch>
        </p:blipFill>
        <p:spPr>
          <a:xfrm>
            <a:off x="419100" y="1524000"/>
            <a:ext cx="8305800" cy="4907289"/>
          </a:xfrm>
          <a:prstGeom prst="rect">
            <a:avLst/>
          </a:prstGeom>
        </p:spPr>
      </p:pic>
    </p:spTree>
    <p:extLst>
      <p:ext uri="{BB962C8B-B14F-4D97-AF65-F5344CB8AC3E}">
        <p14:creationId xmlns:p14="http://schemas.microsoft.com/office/powerpoint/2010/main" val="211219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BB8077F-EDF5-424D-A9D1-91D228A113C0}"/>
              </a:ext>
            </a:extLst>
          </p:cNvPr>
          <p:cNvSpPr>
            <a:spLocks noGrp="1" noChangeArrowheads="1"/>
          </p:cNvSpPr>
          <p:nvPr>
            <p:ph type="title"/>
          </p:nvPr>
        </p:nvSpPr>
        <p:spPr>
          <a:xfrm>
            <a:off x="914400" y="609600"/>
            <a:ext cx="8001000" cy="838200"/>
          </a:xfrm>
        </p:spPr>
        <p:txBody>
          <a:bodyPr/>
          <a:lstStyle/>
          <a:p>
            <a:r>
              <a:rPr lang="en-US" altLang="en-US" sz="3600"/>
              <a:t>The US Regulators</a:t>
            </a:r>
          </a:p>
        </p:txBody>
      </p:sp>
      <p:sp>
        <p:nvSpPr>
          <p:cNvPr id="23555" name="Rectangle 3">
            <a:extLst>
              <a:ext uri="{FF2B5EF4-FFF2-40B4-BE49-F238E27FC236}">
                <a16:creationId xmlns:a16="http://schemas.microsoft.com/office/drawing/2014/main" id="{AA7C6E70-575E-4093-9761-7A406BB95EEB}"/>
              </a:ext>
            </a:extLst>
          </p:cNvPr>
          <p:cNvSpPr>
            <a:spLocks noGrp="1" noChangeArrowheads="1"/>
          </p:cNvSpPr>
          <p:nvPr>
            <p:ph type="body" idx="1"/>
          </p:nvPr>
        </p:nvSpPr>
        <p:spPr>
          <a:xfrm>
            <a:off x="762000" y="1371600"/>
            <a:ext cx="8153400" cy="4724400"/>
          </a:xfrm>
        </p:spPr>
        <p:txBody>
          <a:bodyPr/>
          <a:lstStyle/>
          <a:p>
            <a:pPr>
              <a:lnSpc>
                <a:spcPct val="90000"/>
              </a:lnSpc>
            </a:pPr>
            <a:r>
              <a:rPr lang="en-US" altLang="en-US" sz="2000"/>
              <a:t>Securities Laws require regular filing of information about publicly traded securities</a:t>
            </a:r>
          </a:p>
          <a:p>
            <a:pPr lvl="1">
              <a:lnSpc>
                <a:spcPct val="90000"/>
              </a:lnSpc>
            </a:pPr>
            <a:r>
              <a:rPr lang="en-US" altLang="en-US" sz="2000"/>
              <a:t>In the US:  (Available on company sites)</a:t>
            </a:r>
          </a:p>
          <a:p>
            <a:pPr lvl="2">
              <a:lnSpc>
                <a:spcPct val="90000"/>
              </a:lnSpc>
            </a:pPr>
            <a:r>
              <a:rPr lang="en-US" altLang="en-US" sz="1800"/>
              <a:t>Annual Filing   10-K</a:t>
            </a:r>
          </a:p>
          <a:p>
            <a:pPr lvl="2">
              <a:lnSpc>
                <a:spcPct val="90000"/>
              </a:lnSpc>
            </a:pPr>
            <a:r>
              <a:rPr lang="en-US" altLang="en-US" sz="1800"/>
              <a:t>Quarterly Filing  10-Q</a:t>
            </a:r>
          </a:p>
          <a:p>
            <a:pPr lvl="2">
              <a:lnSpc>
                <a:spcPct val="90000"/>
              </a:lnSpc>
            </a:pPr>
            <a:endParaRPr lang="en-US" altLang="en-US" sz="1800"/>
          </a:p>
          <a:p>
            <a:pPr>
              <a:lnSpc>
                <a:spcPct val="90000"/>
              </a:lnSpc>
            </a:pPr>
            <a:r>
              <a:rPr lang="en-US" altLang="en-US" sz="2000"/>
              <a:t>Information is filed with the US Securities and Exchange Commission  (www.sec.gov)</a:t>
            </a:r>
          </a:p>
          <a:p>
            <a:pPr lvl="1">
              <a:lnSpc>
                <a:spcPct val="90000"/>
              </a:lnSpc>
            </a:pPr>
            <a:r>
              <a:rPr lang="en-US" altLang="en-US" sz="2000" i="1"/>
              <a:t>Securities Act</a:t>
            </a:r>
            <a:r>
              <a:rPr lang="en-US" altLang="en-US" sz="2000"/>
              <a:t> (1933)</a:t>
            </a:r>
          </a:p>
          <a:p>
            <a:pPr lvl="1">
              <a:lnSpc>
                <a:spcPct val="90000"/>
              </a:lnSpc>
            </a:pPr>
            <a:r>
              <a:rPr lang="en-US" altLang="en-US" sz="2000" i="1"/>
              <a:t>Securities Exchange Act </a:t>
            </a:r>
            <a:r>
              <a:rPr lang="en-US" altLang="en-US" sz="2000"/>
              <a:t>(1934)</a:t>
            </a:r>
          </a:p>
          <a:p>
            <a:pPr lvl="1">
              <a:lnSpc>
                <a:spcPct val="90000"/>
              </a:lnSpc>
            </a:pPr>
            <a:r>
              <a:rPr lang="en-US" altLang="en-US" sz="2000"/>
              <a:t>Other laws see SEC website About link</a:t>
            </a:r>
          </a:p>
          <a:p>
            <a:pPr lvl="1">
              <a:lnSpc>
                <a:spcPct val="90000"/>
              </a:lnSpc>
            </a:pPr>
            <a:endParaRPr lang="en-US" altLang="en-US" sz="2000"/>
          </a:p>
          <a:p>
            <a:pPr>
              <a:lnSpc>
                <a:spcPct val="90000"/>
              </a:lnSpc>
            </a:pPr>
            <a:r>
              <a:rPr lang="en-US" altLang="en-US" sz="2000"/>
              <a:t>FINRA – US exchanges, NYSE and NASDAQ also have self-regulatory oversight, Financial Industry Regulatory Authority was the result of a 2003 merger of the exchanges’ oversight functions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9CABB523-8818-4E21-8B97-15BB067FD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676400"/>
            <a:ext cx="78613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4">
            <a:extLst>
              <a:ext uri="{FF2B5EF4-FFF2-40B4-BE49-F238E27FC236}">
                <a16:creationId xmlns:a16="http://schemas.microsoft.com/office/drawing/2014/main" id="{7199DD72-7F09-4888-B2AF-24498021B56F}"/>
              </a:ext>
            </a:extLst>
          </p:cNvPr>
          <p:cNvSpPr>
            <a:spLocks noGrp="1" noChangeArrowheads="1"/>
          </p:cNvSpPr>
          <p:nvPr>
            <p:ph type="title"/>
          </p:nvPr>
        </p:nvSpPr>
        <p:spPr>
          <a:xfrm>
            <a:off x="381000" y="609600"/>
            <a:ext cx="8534400" cy="685800"/>
          </a:xfrm>
        </p:spPr>
        <p:txBody>
          <a:bodyPr/>
          <a:lstStyle/>
          <a:p>
            <a:r>
              <a:rPr lang="en-US" altLang="en-US" sz="2800"/>
              <a:t>SEC website, for FINRA and other websites see Links page</a:t>
            </a:r>
            <a:endParaRPr lang="en-GB"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88CD450-60D1-46B1-A711-5DFC4C9E95F7}"/>
              </a:ext>
            </a:extLst>
          </p:cNvPr>
          <p:cNvSpPr>
            <a:spLocks noGrp="1" noChangeArrowheads="1"/>
          </p:cNvSpPr>
          <p:nvPr>
            <p:ph type="title"/>
          </p:nvPr>
        </p:nvSpPr>
        <p:spPr>
          <a:xfrm>
            <a:off x="990600" y="609600"/>
            <a:ext cx="7924800" cy="838200"/>
          </a:xfrm>
        </p:spPr>
        <p:txBody>
          <a:bodyPr/>
          <a:lstStyle/>
          <a:p>
            <a:r>
              <a:rPr lang="en-US" altLang="en-US" sz="4000"/>
              <a:t>Canadian Regulators</a:t>
            </a:r>
          </a:p>
        </p:txBody>
      </p:sp>
      <p:sp>
        <p:nvSpPr>
          <p:cNvPr id="25603" name="Rectangle 3">
            <a:extLst>
              <a:ext uri="{FF2B5EF4-FFF2-40B4-BE49-F238E27FC236}">
                <a16:creationId xmlns:a16="http://schemas.microsoft.com/office/drawing/2014/main" id="{69E63B0D-9078-4D7F-A0DA-D680FFBF8568}"/>
              </a:ext>
            </a:extLst>
          </p:cNvPr>
          <p:cNvSpPr>
            <a:spLocks noGrp="1" noChangeArrowheads="1"/>
          </p:cNvSpPr>
          <p:nvPr>
            <p:ph type="body" idx="1"/>
          </p:nvPr>
        </p:nvSpPr>
        <p:spPr>
          <a:xfrm>
            <a:off x="685800" y="1600200"/>
            <a:ext cx="8229600" cy="4495800"/>
          </a:xfrm>
        </p:spPr>
        <p:txBody>
          <a:bodyPr/>
          <a:lstStyle/>
          <a:p>
            <a:pPr>
              <a:lnSpc>
                <a:spcPct val="90000"/>
              </a:lnSpc>
            </a:pPr>
            <a:r>
              <a:rPr lang="en-US" altLang="en-US" sz="2400"/>
              <a:t>Canada does not have a national regulator, works by agreement between provincial security regulators</a:t>
            </a:r>
          </a:p>
          <a:p>
            <a:pPr lvl="1">
              <a:lnSpc>
                <a:spcPct val="90000"/>
              </a:lnSpc>
            </a:pPr>
            <a:r>
              <a:rPr lang="en-US" altLang="en-US" sz="1800"/>
              <a:t>Ongoing attempts by federal government to get agreement by provinces to launch a national regulator; Alberta and Quebec usually opposed</a:t>
            </a:r>
          </a:p>
          <a:p>
            <a:pPr>
              <a:lnSpc>
                <a:spcPct val="90000"/>
              </a:lnSpc>
            </a:pPr>
            <a:r>
              <a:rPr lang="en-US" altLang="en-US" sz="2400"/>
              <a:t>Most important Canadian regulator is the Ontario Securities Commission as this is the jurisdiction with the TSX</a:t>
            </a:r>
          </a:p>
          <a:p>
            <a:pPr lvl="1">
              <a:lnSpc>
                <a:spcPct val="90000"/>
              </a:lnSpc>
            </a:pPr>
            <a:r>
              <a:rPr lang="en-US" altLang="en-US" sz="1800"/>
              <a:t>See Links page for link to OSC website</a:t>
            </a:r>
          </a:p>
          <a:p>
            <a:pPr lvl="1">
              <a:lnSpc>
                <a:spcPct val="90000"/>
              </a:lnSpc>
            </a:pPr>
            <a:r>
              <a:rPr lang="en-US" altLang="en-US" sz="1800"/>
              <a:t>Canada has similar requirement that publicly traded securities be subject to regular filings</a:t>
            </a:r>
          </a:p>
          <a:p>
            <a:pPr lvl="2">
              <a:lnSpc>
                <a:spcPct val="90000"/>
              </a:lnSpc>
            </a:pPr>
            <a:r>
              <a:rPr lang="en-US" altLang="en-US" sz="1700"/>
              <a:t>Filings are less structured than in 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7C26DFE-3F05-4ECD-B9B3-0397EB4E51BF}"/>
              </a:ext>
            </a:extLst>
          </p:cNvPr>
          <p:cNvSpPr>
            <a:spLocks noGrp="1" noChangeArrowheads="1"/>
          </p:cNvSpPr>
          <p:nvPr>
            <p:ph type="title"/>
          </p:nvPr>
        </p:nvSpPr>
        <p:spPr>
          <a:xfrm>
            <a:off x="457200" y="609600"/>
            <a:ext cx="8458200" cy="685800"/>
          </a:xfrm>
        </p:spPr>
        <p:txBody>
          <a:bodyPr/>
          <a:lstStyle/>
          <a:p>
            <a:r>
              <a:rPr lang="en-US" altLang="en-US" sz="2800"/>
              <a:t>Ontario Securities Commission website</a:t>
            </a:r>
            <a:endParaRPr lang="en-GB" altLang="en-US" sz="2800"/>
          </a:p>
        </p:txBody>
      </p:sp>
      <p:pic>
        <p:nvPicPr>
          <p:cNvPr id="26627" name="Picture 2">
            <a:extLst>
              <a:ext uri="{FF2B5EF4-FFF2-40B4-BE49-F238E27FC236}">
                <a16:creationId xmlns:a16="http://schemas.microsoft.com/office/drawing/2014/main" id="{8FD32CAE-04A0-4C89-897E-865D6D8A8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9900"/>
            <a:ext cx="84582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BCDB262-453A-494F-862C-EC8C27A9C838}"/>
              </a:ext>
            </a:extLst>
          </p:cNvPr>
          <p:cNvSpPr>
            <a:spLocks noGrp="1" noChangeArrowheads="1"/>
          </p:cNvSpPr>
          <p:nvPr>
            <p:ph type="title"/>
          </p:nvPr>
        </p:nvSpPr>
        <p:spPr>
          <a:xfrm>
            <a:off x="685800" y="304800"/>
            <a:ext cx="8229600" cy="838200"/>
          </a:xfrm>
          <a:noFill/>
        </p:spPr>
        <p:txBody>
          <a:bodyPr/>
          <a:lstStyle/>
          <a:p>
            <a:r>
              <a:rPr lang="en-US" altLang="en-US" sz="3600"/>
              <a:t>What is a Fixed Income Security?</a:t>
            </a:r>
            <a:br>
              <a:rPr lang="en-US" altLang="en-US" sz="3600"/>
            </a:br>
            <a:r>
              <a:rPr lang="en-US" altLang="en-US" sz="1800"/>
              <a:t>Reading: SAIS, Sec. 1.1</a:t>
            </a:r>
            <a:endParaRPr lang="en-US" altLang="en-US" sz="3600"/>
          </a:p>
        </p:txBody>
      </p:sp>
      <p:sp>
        <p:nvSpPr>
          <p:cNvPr id="7171" name="Rectangle 3">
            <a:extLst>
              <a:ext uri="{FF2B5EF4-FFF2-40B4-BE49-F238E27FC236}">
                <a16:creationId xmlns:a16="http://schemas.microsoft.com/office/drawing/2014/main" id="{48F47C50-1006-4D74-9C72-8E2558EE6459}"/>
              </a:ext>
            </a:extLst>
          </p:cNvPr>
          <p:cNvSpPr>
            <a:spLocks noGrp="1" noChangeArrowheads="1"/>
          </p:cNvSpPr>
          <p:nvPr>
            <p:ph type="body" idx="1"/>
          </p:nvPr>
        </p:nvSpPr>
        <p:spPr>
          <a:xfrm>
            <a:off x="152400" y="1219200"/>
            <a:ext cx="8763000" cy="4876800"/>
          </a:xfrm>
          <a:noFill/>
        </p:spPr>
        <p:txBody>
          <a:bodyPr/>
          <a:lstStyle/>
          <a:p>
            <a:pPr lvl="1"/>
            <a:r>
              <a:rPr lang="en-US" altLang="en-US"/>
              <a:t>Legal Definitions, </a:t>
            </a:r>
          </a:p>
          <a:p>
            <a:pPr lvl="2"/>
            <a:r>
              <a:rPr lang="en-US" altLang="en-US" sz="2200"/>
              <a:t>In the US, Securities Act (1933) and Trust Indenture Act (1939) apply to ‘bonds’ and other securities that make a fixed periodic ‘coupon’ payment</a:t>
            </a:r>
          </a:p>
          <a:p>
            <a:pPr lvl="3"/>
            <a:r>
              <a:rPr lang="en-US" altLang="en-US"/>
              <a:t>Omits various types of securities, e.g., governments</a:t>
            </a:r>
          </a:p>
          <a:p>
            <a:pPr lvl="2"/>
            <a:r>
              <a:rPr lang="en-US" altLang="en-US" sz="2200"/>
              <a:t>Graham and Dodd (1934) definition</a:t>
            </a:r>
          </a:p>
          <a:p>
            <a:pPr lvl="3"/>
            <a:r>
              <a:rPr lang="en-US" altLang="en-US"/>
              <a:t>Only covers corporate debt securities</a:t>
            </a:r>
          </a:p>
          <a:p>
            <a:pPr lvl="2"/>
            <a:r>
              <a:rPr lang="en-US" altLang="en-US" sz="2200"/>
              <a:t>Functionality approach  (Poitras 2004)</a:t>
            </a:r>
          </a:p>
          <a:p>
            <a:pPr lvl="3"/>
            <a:r>
              <a:rPr lang="en-US" altLang="en-US"/>
              <a:t>Any legally specified arrangement promising a regular income, coupon, implied interest or dividend payment </a:t>
            </a:r>
          </a:p>
          <a:p>
            <a:pPr lvl="4"/>
            <a:r>
              <a:rPr lang="en-US" altLang="en-US"/>
              <a:t>Includes publicly traded preferred stocks, and govt. and corp. bonds and bills, defined benefit pensions, life annuities, perpetuities, GICs and CDs</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841C887-8C20-4612-82DF-F5E6CC3BDEB5}"/>
              </a:ext>
            </a:extLst>
          </p:cNvPr>
          <p:cNvSpPr>
            <a:spLocks noGrp="1" noChangeArrowheads="1"/>
          </p:cNvSpPr>
          <p:nvPr>
            <p:ph type="title"/>
          </p:nvPr>
        </p:nvSpPr>
        <p:spPr>
          <a:xfrm>
            <a:off x="1143000" y="533400"/>
            <a:ext cx="7772400" cy="1295400"/>
          </a:xfrm>
          <a:noFill/>
        </p:spPr>
        <p:txBody>
          <a:bodyPr/>
          <a:lstStyle/>
          <a:p>
            <a:r>
              <a:rPr lang="en-US" altLang="en-US" sz="4000" dirty="0"/>
              <a:t>Equity Securities vs. Fixed Income</a:t>
            </a:r>
            <a:endParaRPr lang="en-US" altLang="en-US" dirty="0"/>
          </a:p>
        </p:txBody>
      </p:sp>
      <p:sp>
        <p:nvSpPr>
          <p:cNvPr id="27651" name="Rectangle 3">
            <a:extLst>
              <a:ext uri="{FF2B5EF4-FFF2-40B4-BE49-F238E27FC236}">
                <a16:creationId xmlns:a16="http://schemas.microsoft.com/office/drawing/2014/main" id="{B313D983-2F33-4869-AA12-3E8B1DCC4D35}"/>
              </a:ext>
            </a:extLst>
          </p:cNvPr>
          <p:cNvSpPr>
            <a:spLocks noGrp="1" noChangeArrowheads="1"/>
          </p:cNvSpPr>
          <p:nvPr>
            <p:ph type="body" idx="1"/>
          </p:nvPr>
        </p:nvSpPr>
        <p:spPr>
          <a:xfrm>
            <a:off x="457200" y="1981200"/>
            <a:ext cx="8458200" cy="4114800"/>
          </a:xfrm>
          <a:noFill/>
        </p:spPr>
        <p:txBody>
          <a:bodyPr/>
          <a:lstStyle/>
          <a:p>
            <a:r>
              <a:rPr lang="en-US" altLang="en-US" dirty="0"/>
              <a:t>Key feature of equity securities is </a:t>
            </a:r>
            <a:r>
              <a:rPr lang="en-US" altLang="en-US" b="1" i="1" dirty="0"/>
              <a:t>limited liability</a:t>
            </a:r>
          </a:p>
          <a:p>
            <a:pPr lvl="1"/>
            <a:r>
              <a:rPr lang="en-US" altLang="en-US" dirty="0"/>
              <a:t>In the event of bankruptcy shareholders are only liable to the extent of the amount that was paid for the shares.</a:t>
            </a:r>
          </a:p>
          <a:p>
            <a:r>
              <a:rPr lang="en-US" altLang="en-US" dirty="0"/>
              <a:t>Equity securities are composed of common stock, </a:t>
            </a:r>
            <a:r>
              <a:rPr lang="en-US" altLang="en-US" b="1" dirty="0"/>
              <a:t>preferred stock</a:t>
            </a:r>
            <a:r>
              <a:rPr lang="en-US" altLang="en-US" dirty="0"/>
              <a:t> and claims against equity such as warrants</a:t>
            </a:r>
          </a:p>
          <a:p>
            <a:pPr lvl="1">
              <a:buNone/>
            </a:pPr>
            <a:r>
              <a:rPr lang="en-US" altLang="en-US" sz="2400" dirty="0"/>
              <a:t>Preferred stock is typically classified as fixed income</a:t>
            </a:r>
          </a:p>
          <a:p>
            <a:pPr lvl="1">
              <a:buNone/>
            </a:pPr>
            <a:r>
              <a:rPr lang="en-US" altLang="en-US" sz="2400" dirty="0"/>
              <a:t>Some common stocks have cash flow characteristics of fixed income</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74390D4-3B43-4B29-9AA5-BC0F2ABEBFE9}"/>
              </a:ext>
            </a:extLst>
          </p:cNvPr>
          <p:cNvSpPr>
            <a:spLocks noGrp="1" noChangeArrowheads="1"/>
          </p:cNvSpPr>
          <p:nvPr>
            <p:ph type="title"/>
          </p:nvPr>
        </p:nvSpPr>
        <p:spPr>
          <a:xfrm>
            <a:off x="990600" y="457200"/>
            <a:ext cx="6096000" cy="1143000"/>
          </a:xfrm>
          <a:noFill/>
        </p:spPr>
        <p:txBody>
          <a:bodyPr/>
          <a:lstStyle/>
          <a:p>
            <a:r>
              <a:rPr lang="en-US" altLang="en-US" sz="4000"/>
              <a:t>Legal Character of Equity</a:t>
            </a:r>
          </a:p>
        </p:txBody>
      </p:sp>
      <p:sp>
        <p:nvSpPr>
          <p:cNvPr id="28675" name="Rectangle 3">
            <a:extLst>
              <a:ext uri="{FF2B5EF4-FFF2-40B4-BE49-F238E27FC236}">
                <a16:creationId xmlns:a16="http://schemas.microsoft.com/office/drawing/2014/main" id="{8527EC88-5737-4D54-BBDE-53442028088D}"/>
              </a:ext>
            </a:extLst>
          </p:cNvPr>
          <p:cNvSpPr>
            <a:spLocks noGrp="1" noChangeArrowheads="1"/>
          </p:cNvSpPr>
          <p:nvPr>
            <p:ph type="body" idx="1"/>
          </p:nvPr>
        </p:nvSpPr>
        <p:spPr>
          <a:xfrm>
            <a:off x="914400" y="1676400"/>
            <a:ext cx="7620000" cy="4724400"/>
          </a:xfrm>
          <a:noFill/>
        </p:spPr>
        <p:txBody>
          <a:bodyPr/>
          <a:lstStyle/>
          <a:p>
            <a:pPr>
              <a:lnSpc>
                <a:spcPct val="90000"/>
              </a:lnSpc>
            </a:pPr>
            <a:r>
              <a:rPr lang="en-US" altLang="en-US" sz="2000"/>
              <a:t>At the time of incorporation, a </a:t>
            </a:r>
            <a:r>
              <a:rPr lang="en-US" altLang="en-US" sz="2000" b="1" i="1"/>
              <a:t>corporate charter</a:t>
            </a:r>
            <a:r>
              <a:rPr lang="en-US" altLang="en-US" sz="2000"/>
              <a:t> has to be filed which contains the articles of incorporation. </a:t>
            </a:r>
          </a:p>
          <a:p>
            <a:pPr>
              <a:lnSpc>
                <a:spcPct val="90000"/>
              </a:lnSpc>
            </a:pPr>
            <a:r>
              <a:rPr lang="en-US" altLang="en-US" sz="2000"/>
              <a:t>The corporate charter provides information about: </a:t>
            </a:r>
          </a:p>
          <a:p>
            <a:pPr lvl="1">
              <a:lnSpc>
                <a:spcPct val="90000"/>
              </a:lnSpc>
            </a:pPr>
            <a:r>
              <a:rPr lang="en-US" altLang="en-US" sz="2000"/>
              <a:t>the methods by which the articles of incorporation can be amended; </a:t>
            </a:r>
          </a:p>
          <a:p>
            <a:pPr lvl="1">
              <a:lnSpc>
                <a:spcPct val="90000"/>
              </a:lnSpc>
            </a:pPr>
            <a:r>
              <a:rPr lang="en-US" altLang="en-US" sz="2000">
                <a:solidFill>
                  <a:schemeClr val="bg2"/>
                </a:solidFill>
              </a:rPr>
              <a:t>the classes of stock and the par values; </a:t>
            </a:r>
          </a:p>
          <a:p>
            <a:pPr lvl="1">
              <a:lnSpc>
                <a:spcPct val="90000"/>
              </a:lnSpc>
            </a:pPr>
            <a:r>
              <a:rPr lang="en-US" altLang="en-US" sz="2000">
                <a:solidFill>
                  <a:schemeClr val="bg2"/>
                </a:solidFill>
              </a:rPr>
              <a:t>features protecting the preferred stock; </a:t>
            </a:r>
          </a:p>
          <a:p>
            <a:pPr lvl="1">
              <a:lnSpc>
                <a:spcPct val="90000"/>
              </a:lnSpc>
            </a:pPr>
            <a:r>
              <a:rPr lang="en-US" altLang="en-US" sz="2000"/>
              <a:t>voting rights for the stock; </a:t>
            </a:r>
          </a:p>
          <a:p>
            <a:pPr lvl="1">
              <a:lnSpc>
                <a:spcPct val="90000"/>
              </a:lnSpc>
            </a:pPr>
            <a:r>
              <a:rPr lang="en-US" altLang="en-US" sz="2000"/>
              <a:t>powers of the board of directors; </a:t>
            </a:r>
          </a:p>
          <a:p>
            <a:pPr lvl="1">
              <a:lnSpc>
                <a:spcPct val="90000"/>
              </a:lnSpc>
            </a:pPr>
            <a:r>
              <a:rPr lang="en-US" altLang="en-US" sz="2000"/>
              <a:t>rules for retiring common stock; </a:t>
            </a:r>
          </a:p>
          <a:p>
            <a:pPr lvl="1">
              <a:lnSpc>
                <a:spcPct val="90000"/>
              </a:lnSpc>
            </a:pPr>
            <a:r>
              <a:rPr lang="en-US" altLang="en-US" sz="2000"/>
              <a:t>dividend payment provisions; </a:t>
            </a:r>
          </a:p>
          <a:p>
            <a:pPr lvl="1">
              <a:lnSpc>
                <a:spcPct val="90000"/>
              </a:lnSpc>
            </a:pPr>
            <a:r>
              <a:rPr lang="en-US" altLang="en-US" sz="2000"/>
              <a:t>rights of prior security holders in the event of new issues; </a:t>
            </a:r>
          </a:p>
          <a:p>
            <a:pPr lvl="1">
              <a:lnSpc>
                <a:spcPct val="90000"/>
              </a:lnSpc>
            </a:pPr>
            <a:r>
              <a:rPr lang="en-US" altLang="en-US" sz="2000"/>
              <a:t>merger and reorganization procedures.</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FFF9901-3A3A-4F9D-BDE0-359AFE421B33}"/>
              </a:ext>
            </a:extLst>
          </p:cNvPr>
          <p:cNvSpPr>
            <a:spLocks noGrp="1" noChangeArrowheads="1"/>
          </p:cNvSpPr>
          <p:nvPr>
            <p:ph type="title"/>
          </p:nvPr>
        </p:nvSpPr>
        <p:spPr>
          <a:xfrm>
            <a:off x="457200" y="457200"/>
            <a:ext cx="6629400" cy="1219200"/>
          </a:xfrm>
          <a:noFill/>
        </p:spPr>
        <p:txBody>
          <a:bodyPr/>
          <a:lstStyle/>
          <a:p>
            <a:r>
              <a:rPr lang="en-US" altLang="en-US" sz="3600"/>
              <a:t>Fixed Income Equity Securities</a:t>
            </a:r>
          </a:p>
        </p:txBody>
      </p:sp>
      <p:sp>
        <p:nvSpPr>
          <p:cNvPr id="29699" name="Rectangle 3">
            <a:extLst>
              <a:ext uri="{FF2B5EF4-FFF2-40B4-BE49-F238E27FC236}">
                <a16:creationId xmlns:a16="http://schemas.microsoft.com/office/drawing/2014/main" id="{F879A855-25DC-46DB-875F-BCE0B6181094}"/>
              </a:ext>
            </a:extLst>
          </p:cNvPr>
          <p:cNvSpPr>
            <a:spLocks noGrp="1" noChangeArrowheads="1"/>
          </p:cNvSpPr>
          <p:nvPr>
            <p:ph type="body" idx="1"/>
          </p:nvPr>
        </p:nvSpPr>
        <p:spPr>
          <a:xfrm>
            <a:off x="1066800" y="1828800"/>
            <a:ext cx="6553200" cy="4114800"/>
          </a:xfrm>
          <a:noFill/>
        </p:spPr>
        <p:txBody>
          <a:bodyPr/>
          <a:lstStyle/>
          <a:p>
            <a:r>
              <a:rPr lang="en-US" altLang="en-US" dirty="0"/>
              <a:t>Preferred Stock </a:t>
            </a:r>
          </a:p>
          <a:p>
            <a:pPr lvl="1"/>
            <a:r>
              <a:rPr lang="en-US" altLang="en-US" dirty="0"/>
              <a:t>See link on class webpage to available Canadian </a:t>
            </a:r>
            <a:r>
              <a:rPr lang="en-US" altLang="en-US" dirty="0" err="1"/>
              <a:t>preferreds</a:t>
            </a:r>
            <a:endParaRPr lang="en-US" altLang="en-US" dirty="0"/>
          </a:p>
          <a:p>
            <a:pPr lvl="2"/>
            <a:r>
              <a:rPr lang="en-US" altLang="en-US" dirty="0"/>
              <a:t>Different types of </a:t>
            </a:r>
            <a:r>
              <a:rPr lang="en-US" altLang="en-US" dirty="0" err="1"/>
              <a:t>preferreds</a:t>
            </a:r>
            <a:endParaRPr lang="en-US" altLang="en-US" dirty="0"/>
          </a:p>
          <a:p>
            <a:pPr lvl="1"/>
            <a:r>
              <a:rPr lang="en-US" altLang="en-US" dirty="0"/>
              <a:t>Table 1.4 in SAIS + GI website</a:t>
            </a:r>
          </a:p>
          <a:p>
            <a:pPr lvl="2"/>
            <a:r>
              <a:rPr lang="en-US" altLang="en-US" dirty="0"/>
              <a:t>Observe that the yields on preferred stock are comparable to bond yields</a:t>
            </a:r>
          </a:p>
          <a:p>
            <a:pPr lvl="1">
              <a:buFont typeface="Monotype Sorts" pitchFamily="2" charset="2"/>
              <a:buNone/>
            </a:pPr>
            <a:endParaRPr lang="en-US" altLang="en-US" dirty="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a:extLst>
              <a:ext uri="{FF2B5EF4-FFF2-40B4-BE49-F238E27FC236}">
                <a16:creationId xmlns:a16="http://schemas.microsoft.com/office/drawing/2014/main" id="{12D57A5C-55F9-4580-8350-EEE8E052C131}"/>
              </a:ext>
            </a:extLst>
          </p:cNvPr>
          <p:cNvSpPr>
            <a:spLocks noGrp="1" noChangeArrowheads="1"/>
          </p:cNvSpPr>
          <p:nvPr>
            <p:ph type="title"/>
          </p:nvPr>
        </p:nvSpPr>
        <p:spPr>
          <a:xfrm>
            <a:off x="1447800" y="6248400"/>
            <a:ext cx="5029200" cy="381000"/>
          </a:xfrm>
        </p:spPr>
        <p:txBody>
          <a:bodyPr/>
          <a:lstStyle/>
          <a:p>
            <a:r>
              <a:rPr lang="en-US" altLang="en-US" sz="1800"/>
              <a:t>Source: WSJ    US Data</a:t>
            </a:r>
            <a:endParaRPr lang="en-GB" altLang="en-US" sz="1800"/>
          </a:p>
        </p:txBody>
      </p:sp>
      <p:pic>
        <p:nvPicPr>
          <p:cNvPr id="30723" name="Picture 9">
            <a:extLst>
              <a:ext uri="{FF2B5EF4-FFF2-40B4-BE49-F238E27FC236}">
                <a16:creationId xmlns:a16="http://schemas.microsoft.com/office/drawing/2014/main" id="{3C5068D0-19A9-491A-8901-8E5FBEB97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216B5969-8CDC-46EC-B859-89FCEED1D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82575"/>
            <a:ext cx="437197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a:extLst>
              <a:ext uri="{FF2B5EF4-FFF2-40B4-BE49-F238E27FC236}">
                <a16:creationId xmlns:a16="http://schemas.microsoft.com/office/drawing/2014/main" id="{42B63861-C2E3-4E21-8702-9EB107D76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533400"/>
            <a:ext cx="419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7E38F1-0988-45CE-ADCF-EE58F64389B3}"/>
              </a:ext>
            </a:extLst>
          </p:cNvPr>
          <p:cNvSpPr>
            <a:spLocks noGrp="1" noChangeArrowheads="1"/>
          </p:cNvSpPr>
          <p:nvPr>
            <p:ph type="title"/>
          </p:nvPr>
        </p:nvSpPr>
        <p:spPr>
          <a:xfrm>
            <a:off x="838200" y="533400"/>
            <a:ext cx="7924800" cy="685800"/>
          </a:xfrm>
          <a:noFill/>
        </p:spPr>
        <p:txBody>
          <a:bodyPr/>
          <a:lstStyle/>
          <a:p>
            <a:br>
              <a:rPr lang="en-US" altLang="en-US" sz="4000"/>
            </a:br>
            <a:r>
              <a:rPr lang="en-US" altLang="en-US" sz="4000"/>
              <a:t>Fixed Income and Security Analysis?</a:t>
            </a:r>
            <a:br>
              <a:rPr lang="en-US" altLang="en-US" sz="4000"/>
            </a:br>
            <a:r>
              <a:rPr lang="en-US" altLang="en-US" sz="2000"/>
              <a:t>Reading:  SAIS, sec. 2.3</a:t>
            </a:r>
            <a:br>
              <a:rPr lang="en-US" altLang="en-US" sz="2000"/>
            </a:br>
            <a:endParaRPr lang="en-US" altLang="en-US" sz="4000"/>
          </a:p>
        </p:txBody>
      </p:sp>
      <p:sp>
        <p:nvSpPr>
          <p:cNvPr id="33795" name="Rectangle 3">
            <a:extLst>
              <a:ext uri="{FF2B5EF4-FFF2-40B4-BE49-F238E27FC236}">
                <a16:creationId xmlns:a16="http://schemas.microsoft.com/office/drawing/2014/main" id="{5F72BD7F-395B-421C-ABA7-DD9BDABE9706}"/>
              </a:ext>
            </a:extLst>
          </p:cNvPr>
          <p:cNvSpPr>
            <a:spLocks noGrp="1" noChangeArrowheads="1"/>
          </p:cNvSpPr>
          <p:nvPr>
            <p:ph type="body" idx="1"/>
          </p:nvPr>
        </p:nvSpPr>
        <p:spPr>
          <a:xfrm>
            <a:off x="381000" y="1447800"/>
            <a:ext cx="8382000" cy="4800600"/>
          </a:xfrm>
        </p:spPr>
        <p:txBody>
          <a:bodyPr/>
          <a:lstStyle/>
          <a:p>
            <a:pPr>
              <a:defRPr/>
            </a:pPr>
            <a:r>
              <a:rPr lang="en-US" altLang="en-US" sz="2400" dirty="0"/>
              <a:t>Graham and Dodd (1934) define security analysis to mean ‘the use of fundamental analysis to value securities issued by publicly traded corporations.’</a:t>
            </a:r>
          </a:p>
          <a:p>
            <a:pPr lvl="1">
              <a:defRPr/>
            </a:pPr>
            <a:r>
              <a:rPr lang="en-US" altLang="en-US" sz="2000" dirty="0"/>
              <a:t>This has led to the mantra: “All security analysis involves the use of financial statements”</a:t>
            </a:r>
          </a:p>
          <a:p>
            <a:pPr lvl="1">
              <a:defRPr/>
            </a:pPr>
            <a:r>
              <a:rPr lang="en-US" altLang="en-US" sz="2000" dirty="0"/>
              <a:t>This ignores government securities</a:t>
            </a:r>
          </a:p>
          <a:p>
            <a:pPr>
              <a:defRPr/>
            </a:pPr>
            <a:endParaRPr lang="en-US" sz="1800" dirty="0">
              <a:latin typeface="TimesNewRoman"/>
            </a:endParaRPr>
          </a:p>
          <a:p>
            <a:pPr marL="0" indent="0">
              <a:buFont typeface="Monotype Sorts" pitchFamily="2" charset="2"/>
              <a:buNone/>
              <a:defRPr/>
            </a:pPr>
            <a:r>
              <a:rPr lang="en-US" sz="2200" dirty="0">
                <a:latin typeface="TimesNewRoman"/>
              </a:rPr>
              <a:t>“It should always be kept in mind that corporate managements generally do not have bondholders’ interests at heart; they are elected by, and beholden to, the owners of the business, namely the common shareholders. Their duty is to increase shareholder wealth, not that of bondholders. They do not owe any fiduciary duty to bondholders, their only </a:t>
            </a:r>
            <a:r>
              <a:rPr lang="en-CA" sz="2200" dirty="0">
                <a:latin typeface="TimesNewRoman"/>
              </a:rPr>
              <a:t>responsibility is contractual.”</a:t>
            </a:r>
            <a:r>
              <a:rPr lang="en-CA" sz="2000" dirty="0">
                <a:latin typeface="TimesNewRoman"/>
              </a:rPr>
              <a:t> </a:t>
            </a:r>
          </a:p>
          <a:p>
            <a:pPr marL="0" indent="0">
              <a:buFont typeface="Monotype Sorts" pitchFamily="2" charset="2"/>
              <a:buNone/>
              <a:defRPr/>
            </a:pPr>
            <a:r>
              <a:rPr lang="en-US" sz="2000" dirty="0">
                <a:latin typeface="TimesNewRoman"/>
              </a:rPr>
              <a:t>Wilson and </a:t>
            </a:r>
            <a:r>
              <a:rPr lang="en-US" sz="2000" dirty="0" err="1">
                <a:latin typeface="TimesNewRoman"/>
              </a:rPr>
              <a:t>Fabozzi</a:t>
            </a:r>
            <a:r>
              <a:rPr lang="en-US" sz="2000" dirty="0">
                <a:latin typeface="TimesNewRoman"/>
              </a:rPr>
              <a:t> (1996, p.114)</a:t>
            </a:r>
            <a:endParaRPr lang="en-US" altLang="en-US" sz="2000" dirty="0"/>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6AB7D7B9-85E9-4514-82D0-2B90C95DF2BE}"/>
              </a:ext>
            </a:extLst>
          </p:cNvPr>
          <p:cNvSpPr txBox="1">
            <a:spLocks noChangeArrowheads="1"/>
          </p:cNvSpPr>
          <p:nvPr/>
        </p:nvSpPr>
        <p:spPr bwMode="auto">
          <a:xfrm>
            <a:off x="914400" y="1295400"/>
            <a:ext cx="7772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latin typeface="TimesNewRoman"/>
            </a:endParaRPr>
          </a:p>
          <a:p>
            <a:r>
              <a:rPr lang="en-US" altLang="en-US">
                <a:latin typeface="TimesNewRoman"/>
              </a:rPr>
              <a:t>“Since the chief emphasis must be placed on the avoidance of loss, bond selection is primarily a negative art. It is a process of exclusion and rejection, rather than of search and acceptance. In this respect the contrast with common stock</a:t>
            </a:r>
          </a:p>
          <a:p>
            <a:r>
              <a:rPr lang="en-US" altLang="en-US">
                <a:latin typeface="TimesNewRoman"/>
              </a:rPr>
              <a:t>selection is fundamental in character. The prospective buyer of a given common stock is influenced more or less equally by the desire to avoid loss and the desire to make profit. The penalty for mistakenly rejecting the issue may conceivably</a:t>
            </a:r>
          </a:p>
          <a:p>
            <a:r>
              <a:rPr lang="en-US" altLang="en-US">
                <a:latin typeface="TimesNewRoman"/>
              </a:rPr>
              <a:t>be as great as that for mistakenly accepting it. But an investor may reject any number of good bonds with virtually no penalty at all, provided he does not eventually accept an unsound issue”</a:t>
            </a:r>
          </a:p>
          <a:p>
            <a:endParaRPr lang="en-US" altLang="en-US">
              <a:latin typeface="TimesNewRoman"/>
            </a:endParaRPr>
          </a:p>
        </p:txBody>
      </p:sp>
      <p:sp>
        <p:nvSpPr>
          <p:cNvPr id="33795" name="Title 3">
            <a:extLst>
              <a:ext uri="{FF2B5EF4-FFF2-40B4-BE49-F238E27FC236}">
                <a16:creationId xmlns:a16="http://schemas.microsoft.com/office/drawing/2014/main" id="{379494F0-F1C8-4970-BA77-6B3661B4C34E}"/>
              </a:ext>
            </a:extLst>
          </p:cNvPr>
          <p:cNvSpPr>
            <a:spLocks noGrp="1" noChangeArrowheads="1"/>
          </p:cNvSpPr>
          <p:nvPr>
            <p:ph type="title"/>
          </p:nvPr>
        </p:nvSpPr>
        <p:spPr>
          <a:xfrm>
            <a:off x="914400" y="609600"/>
            <a:ext cx="8001000" cy="685800"/>
          </a:xfrm>
        </p:spPr>
        <p:txBody>
          <a:bodyPr/>
          <a:lstStyle/>
          <a:p>
            <a:br>
              <a:rPr lang="en-US" altLang="en-US" sz="2800" b="0">
                <a:latin typeface="TimesNewRoman"/>
              </a:rPr>
            </a:br>
            <a:r>
              <a:rPr lang="en-US" altLang="en-US" sz="2800" b="0">
                <a:latin typeface="TimesNewRoman"/>
              </a:rPr>
              <a:t>Graham and Dodd (1934) on the selection of corporate bonds.</a:t>
            </a:r>
            <a:br>
              <a:rPr lang="en-CA" altLang="en-US" sz="1200"/>
            </a:br>
            <a:endParaRPr lang="en-CA"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EBF0E74F-745E-4CE2-9798-28C0E7EDD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45100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a:extLst>
              <a:ext uri="{FF2B5EF4-FFF2-40B4-BE49-F238E27FC236}">
                <a16:creationId xmlns:a16="http://schemas.microsoft.com/office/drawing/2014/main" id="{3A988B4B-F027-436F-9CCE-F8268F67A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575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a:extLst>
              <a:ext uri="{FF2B5EF4-FFF2-40B4-BE49-F238E27FC236}">
                <a16:creationId xmlns:a16="http://schemas.microsoft.com/office/drawing/2014/main" id="{EA9C8A2B-6AEB-4E49-9D12-6D656CB70B7B}"/>
              </a:ext>
            </a:extLst>
          </p:cNvPr>
          <p:cNvSpPr>
            <a:spLocks noGrp="1" noChangeArrowheads="1"/>
          </p:cNvSpPr>
          <p:nvPr>
            <p:ph type="title"/>
          </p:nvPr>
        </p:nvSpPr>
        <p:spPr>
          <a:xfrm>
            <a:off x="5272088" y="609600"/>
            <a:ext cx="3643312" cy="2133600"/>
          </a:xfrm>
        </p:spPr>
        <p:txBody>
          <a:bodyPr/>
          <a:lstStyle/>
          <a:p>
            <a:r>
              <a:rPr lang="en-US" altLang="en-US" sz="2800"/>
              <a:t>Do the methods of equity security analysis apply to the valuation of fixed income securities?</a:t>
            </a:r>
            <a:endParaRPr lang="en-CA" alt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B6A6BB5-5A17-47D2-9FD7-E4EAC551775D}"/>
              </a:ext>
            </a:extLst>
          </p:cNvPr>
          <p:cNvSpPr>
            <a:spLocks noGrp="1" noChangeArrowheads="1"/>
          </p:cNvSpPr>
          <p:nvPr>
            <p:ph type="title"/>
          </p:nvPr>
        </p:nvSpPr>
        <p:spPr>
          <a:xfrm>
            <a:off x="533400" y="457200"/>
            <a:ext cx="8229600" cy="762000"/>
          </a:xfrm>
          <a:noFill/>
        </p:spPr>
        <p:txBody>
          <a:bodyPr/>
          <a:lstStyle/>
          <a:p>
            <a:r>
              <a:rPr lang="en-US" altLang="en-US" sz="3600"/>
              <a:t>Themes of Fixed Income Security Analysis</a:t>
            </a:r>
          </a:p>
        </p:txBody>
      </p:sp>
      <p:sp>
        <p:nvSpPr>
          <p:cNvPr id="35843" name="Rectangle 3">
            <a:extLst>
              <a:ext uri="{FF2B5EF4-FFF2-40B4-BE49-F238E27FC236}">
                <a16:creationId xmlns:a16="http://schemas.microsoft.com/office/drawing/2014/main" id="{7495D5DF-EEC2-4CF4-8251-009FA2493C75}"/>
              </a:ext>
            </a:extLst>
          </p:cNvPr>
          <p:cNvSpPr>
            <a:spLocks noGrp="1" noChangeArrowheads="1"/>
          </p:cNvSpPr>
          <p:nvPr>
            <p:ph type="body" idx="1"/>
          </p:nvPr>
        </p:nvSpPr>
        <p:spPr>
          <a:xfrm>
            <a:off x="381000" y="1219200"/>
            <a:ext cx="8229600" cy="5181600"/>
          </a:xfrm>
          <a:noFill/>
        </p:spPr>
        <p:txBody>
          <a:bodyPr/>
          <a:lstStyle/>
          <a:p>
            <a:r>
              <a:rPr lang="en-US" altLang="en-US" sz="2600"/>
              <a:t>Constant themes in the realm of equity security analysis applied to fixed income securities</a:t>
            </a:r>
          </a:p>
          <a:p>
            <a:pPr lvl="1"/>
            <a:r>
              <a:rPr lang="en-US" altLang="en-US"/>
              <a:t> </a:t>
            </a:r>
            <a:r>
              <a:rPr lang="en-US" altLang="en-US" sz="2400">
                <a:solidFill>
                  <a:schemeClr val="bg2"/>
                </a:solidFill>
              </a:rPr>
              <a:t>The relevance of the distinction between investment and speculation </a:t>
            </a:r>
          </a:p>
          <a:p>
            <a:pPr lvl="2"/>
            <a:r>
              <a:rPr lang="en-US" altLang="en-US" sz="2000"/>
              <a:t>Credit Agencies provide ratings for many fixed income securities to assist in this task</a:t>
            </a:r>
          </a:p>
          <a:p>
            <a:pPr lvl="1"/>
            <a:r>
              <a:rPr lang="en-US" altLang="en-US" sz="2400">
                <a:solidFill>
                  <a:schemeClr val="bg2"/>
                </a:solidFill>
              </a:rPr>
              <a:t>The emphasis on the use of financial statements to form opinions </a:t>
            </a:r>
          </a:p>
          <a:p>
            <a:pPr lvl="2"/>
            <a:r>
              <a:rPr lang="en-US" altLang="en-US" sz="2000"/>
              <a:t>Valuation metrics dependent on ability to pay not on future common stock valuation increases</a:t>
            </a:r>
            <a:r>
              <a:rPr lang="en-US" altLang="en-US"/>
              <a:t> </a:t>
            </a:r>
            <a:endParaRPr lang="en-US" altLang="en-US" sz="2200"/>
          </a:p>
          <a:p>
            <a:pPr lvl="1"/>
            <a:r>
              <a:rPr lang="en-US" altLang="en-US" sz="2400">
                <a:solidFill>
                  <a:schemeClr val="bg2"/>
                </a:solidFill>
              </a:rPr>
              <a:t>The problems raised by the vagaries of market pricing</a:t>
            </a:r>
          </a:p>
          <a:p>
            <a:pPr lvl="2"/>
            <a:r>
              <a:rPr lang="en-US" altLang="en-US" sz="2200">
                <a:sym typeface="Wingdings" panose="05000000000000000000" pitchFamily="2" charset="2"/>
              </a:rPr>
              <a:t>Much of the vagaries for fixed income securities depend on changes in interest rates, credit risk and default risk </a:t>
            </a:r>
            <a:endParaRPr lang="en-US" altLang="en-US" sz="2200"/>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a:extLst>
              <a:ext uri="{FF2B5EF4-FFF2-40B4-BE49-F238E27FC236}">
                <a16:creationId xmlns:a16="http://schemas.microsoft.com/office/drawing/2014/main" id="{23353F3F-BFB8-4DB5-9AA7-CB5B6AFD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59188"/>
            <a:ext cx="28384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A picture containing text, sign, outdoor, grass&#10;&#10;Description automatically generated">
            <a:extLst>
              <a:ext uri="{FF2B5EF4-FFF2-40B4-BE49-F238E27FC236}">
                <a16:creationId xmlns:a16="http://schemas.microsoft.com/office/drawing/2014/main" id="{128AF72E-C512-4335-AD46-0CACFB877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641725"/>
            <a:ext cx="3467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Diagram&#10;&#10;Description automatically generated">
            <a:extLst>
              <a:ext uri="{FF2B5EF4-FFF2-40B4-BE49-F238E27FC236}">
                <a16:creationId xmlns:a16="http://schemas.microsoft.com/office/drawing/2014/main" id="{C2364FE8-CE3C-40A1-A9EF-3422C1195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57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A picture containing logo&#10;&#10;Description automatically generated">
            <a:extLst>
              <a:ext uri="{FF2B5EF4-FFF2-40B4-BE49-F238E27FC236}">
                <a16:creationId xmlns:a16="http://schemas.microsoft.com/office/drawing/2014/main" id="{7E4492CB-B0EB-47AD-B382-01C60ABEC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685800"/>
            <a:ext cx="404336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7825B3-1901-4409-B9DA-6B4DD49B7EA3}"/>
              </a:ext>
            </a:extLst>
          </p:cNvPr>
          <p:cNvSpPr>
            <a:spLocks noGrp="1" noChangeArrowheads="1"/>
          </p:cNvSpPr>
          <p:nvPr>
            <p:ph type="title"/>
          </p:nvPr>
        </p:nvSpPr>
        <p:spPr>
          <a:xfrm>
            <a:off x="914400" y="304800"/>
            <a:ext cx="7924800" cy="609600"/>
          </a:xfrm>
        </p:spPr>
        <p:txBody>
          <a:bodyPr/>
          <a:lstStyle/>
          <a:p>
            <a:r>
              <a:rPr lang="en-US" altLang="en-US" sz="3600"/>
              <a:t>Basics of Corporate Debt Securities</a:t>
            </a:r>
          </a:p>
        </p:txBody>
      </p:sp>
      <p:sp>
        <p:nvSpPr>
          <p:cNvPr id="8195" name="Rectangle 3">
            <a:extLst>
              <a:ext uri="{FF2B5EF4-FFF2-40B4-BE49-F238E27FC236}">
                <a16:creationId xmlns:a16="http://schemas.microsoft.com/office/drawing/2014/main" id="{FD95404C-7FA7-44DC-B87B-BCB0E6415831}"/>
              </a:ext>
            </a:extLst>
          </p:cNvPr>
          <p:cNvSpPr>
            <a:spLocks noGrp="1" noChangeArrowheads="1"/>
          </p:cNvSpPr>
          <p:nvPr>
            <p:ph type="body" idx="1"/>
          </p:nvPr>
        </p:nvSpPr>
        <p:spPr>
          <a:xfrm>
            <a:off x="609600" y="1066800"/>
            <a:ext cx="7924800" cy="5029200"/>
          </a:xfrm>
        </p:spPr>
        <p:txBody>
          <a:bodyPr/>
          <a:lstStyle/>
          <a:p>
            <a:r>
              <a:rPr lang="en-US" altLang="en-US" sz="2400" b="1"/>
              <a:t>The Bond Indenture</a:t>
            </a:r>
          </a:p>
          <a:p>
            <a:pPr lvl="1"/>
            <a:r>
              <a:rPr lang="en-US" altLang="en-US" sz="2000"/>
              <a:t>The bond indenture is a legal document, monitored and enforced by a trustee, that contains the terms and conditions governing that issue.  </a:t>
            </a:r>
          </a:p>
          <a:p>
            <a:pPr lvl="1"/>
            <a:r>
              <a:rPr lang="en-US" altLang="en-US" sz="2200"/>
              <a:t>Where applicable, the indenture contains</a:t>
            </a:r>
          </a:p>
          <a:p>
            <a:pPr lvl="2"/>
            <a:r>
              <a:rPr lang="en-US" altLang="en-US" sz="2000"/>
              <a:t>coupon payment schedules, </a:t>
            </a:r>
          </a:p>
          <a:p>
            <a:pPr lvl="2"/>
            <a:r>
              <a:rPr lang="en-US" altLang="en-US" sz="2000"/>
              <a:t>protective provisions and covenants, </a:t>
            </a:r>
          </a:p>
          <a:p>
            <a:pPr lvl="2"/>
            <a:r>
              <a:rPr lang="en-US" altLang="en-US" sz="2000"/>
              <a:t>priority of claim relative to other bond issues, </a:t>
            </a:r>
          </a:p>
          <a:p>
            <a:pPr lvl="2"/>
            <a:r>
              <a:rPr lang="en-US" altLang="en-US" sz="2000"/>
              <a:t>conversion conditions, sinking fund payment schedules and the like.  </a:t>
            </a:r>
          </a:p>
          <a:p>
            <a:r>
              <a:rPr lang="en-US" altLang="en-US" sz="2400"/>
              <a:t>(US) Trust Indenture Act (1939)</a:t>
            </a:r>
          </a:p>
          <a:p>
            <a:pPr lvl="1"/>
            <a:r>
              <a:rPr lang="en-US" altLang="en-US" sz="1800"/>
              <a:t> prohibits bond issues valued over $50 million (initially $10 million) from being offered for sale without a written indenture contract between the bond issuer and an independent trustee responsible for protecting the interests of bondholders.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137DF6E-F90D-4942-A070-BDB6F25B4C14}"/>
              </a:ext>
            </a:extLst>
          </p:cNvPr>
          <p:cNvSpPr>
            <a:spLocks noGrp="1" noChangeArrowheads="1"/>
          </p:cNvSpPr>
          <p:nvPr>
            <p:ph type="title"/>
          </p:nvPr>
        </p:nvSpPr>
        <p:spPr>
          <a:xfrm>
            <a:off x="914400" y="609600"/>
            <a:ext cx="8001000" cy="609600"/>
          </a:xfrm>
        </p:spPr>
        <p:txBody>
          <a:bodyPr/>
          <a:lstStyle/>
          <a:p>
            <a:r>
              <a:rPr lang="en-US" altLang="en-US" sz="3200"/>
              <a:t>Some Fixed Income Basics</a:t>
            </a:r>
            <a:endParaRPr lang="en-CA" altLang="en-US" sz="3200"/>
          </a:p>
        </p:txBody>
      </p:sp>
      <p:pic>
        <p:nvPicPr>
          <p:cNvPr id="38915" name="Picture 3">
            <a:extLst>
              <a:ext uri="{FF2B5EF4-FFF2-40B4-BE49-F238E27FC236}">
                <a16:creationId xmlns:a16="http://schemas.microsoft.com/office/drawing/2014/main" id="{E0369F02-8B51-4F75-A728-248085BC2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90663"/>
            <a:ext cx="86106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DBC17D9-1144-4932-997D-F811A38DB7BE}"/>
              </a:ext>
            </a:extLst>
          </p:cNvPr>
          <p:cNvSpPr>
            <a:spLocks noGrp="1" noChangeArrowheads="1"/>
          </p:cNvSpPr>
          <p:nvPr>
            <p:ph type="title"/>
          </p:nvPr>
        </p:nvSpPr>
        <p:spPr>
          <a:xfrm>
            <a:off x="838200" y="609600"/>
            <a:ext cx="8077200" cy="685800"/>
          </a:xfrm>
        </p:spPr>
        <p:txBody>
          <a:bodyPr/>
          <a:lstStyle/>
          <a:p>
            <a:r>
              <a:rPr lang="en-US" altLang="en-US" sz="3200"/>
              <a:t>More Fixed Income Basics</a:t>
            </a:r>
            <a:endParaRPr lang="en-CA" altLang="en-US" sz="3200"/>
          </a:p>
        </p:txBody>
      </p:sp>
      <p:pic>
        <p:nvPicPr>
          <p:cNvPr id="39939" name="Picture 3">
            <a:extLst>
              <a:ext uri="{FF2B5EF4-FFF2-40B4-BE49-F238E27FC236}">
                <a16:creationId xmlns:a16="http://schemas.microsoft.com/office/drawing/2014/main" id="{985CE517-0E93-4BA7-93C8-39A8317BF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524000"/>
            <a:ext cx="8723312"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45CC7DB-3061-4DAA-8C55-1A7F8F8041D9}"/>
              </a:ext>
            </a:extLst>
          </p:cNvPr>
          <p:cNvSpPr>
            <a:spLocks noGrp="1" noChangeArrowheads="1"/>
          </p:cNvSpPr>
          <p:nvPr>
            <p:ph type="title"/>
          </p:nvPr>
        </p:nvSpPr>
        <p:spPr>
          <a:xfrm>
            <a:off x="381000" y="381000"/>
            <a:ext cx="8534400" cy="304800"/>
          </a:xfrm>
        </p:spPr>
        <p:txBody>
          <a:bodyPr/>
          <a:lstStyle/>
          <a:p>
            <a:r>
              <a:rPr lang="en-US" altLang="en-US" sz="2400"/>
              <a:t>Some results for Lecture 3</a:t>
            </a:r>
            <a:endParaRPr lang="en-CA" altLang="en-US" sz="2400"/>
          </a:p>
        </p:txBody>
      </p:sp>
      <p:pic>
        <p:nvPicPr>
          <p:cNvPr id="40963" name="Picture 3">
            <a:extLst>
              <a:ext uri="{FF2B5EF4-FFF2-40B4-BE49-F238E27FC236}">
                <a16:creationId xmlns:a16="http://schemas.microsoft.com/office/drawing/2014/main" id="{26ADF349-564C-41C3-BE3B-C4E581156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698500"/>
            <a:ext cx="753745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5C0A8A7-E5F0-4975-B820-809913FB3484}"/>
              </a:ext>
            </a:extLst>
          </p:cNvPr>
          <p:cNvSpPr>
            <a:spLocks noGrp="1" noChangeArrowheads="1"/>
          </p:cNvSpPr>
          <p:nvPr>
            <p:ph type="title"/>
          </p:nvPr>
        </p:nvSpPr>
        <p:spPr>
          <a:xfrm>
            <a:off x="403225" y="609600"/>
            <a:ext cx="8512175" cy="2667000"/>
          </a:xfrm>
        </p:spPr>
        <p:txBody>
          <a:bodyPr/>
          <a:lstStyle/>
          <a:p>
            <a:r>
              <a:rPr lang="en-US" altLang="en-US" sz="2400"/>
              <a:t>Modern fixed income calculations have been revolutionized by calculator and computer aided functions starting in the 1960’s.  Investment textbooks up to the mid-1990’s continued to include </a:t>
            </a:r>
            <a:r>
              <a:rPr lang="en-US" altLang="en-US" sz="2400">
                <a:solidFill>
                  <a:schemeClr val="bg2"/>
                </a:solidFill>
              </a:rPr>
              <a:t>interest rate tables </a:t>
            </a:r>
            <a:r>
              <a:rPr lang="en-US" altLang="en-US" sz="2400"/>
              <a:t>used to manually calculate the yield to maturity and other fixed income valuation measures.  Prior to this time, a commonly used method of approximating the </a:t>
            </a:r>
            <a:r>
              <a:rPr lang="en-US" altLang="en-US" sz="2400">
                <a:solidFill>
                  <a:schemeClr val="bg2"/>
                </a:solidFill>
              </a:rPr>
              <a:t>yield to maturity </a:t>
            </a:r>
            <a:r>
              <a:rPr lang="en-US" altLang="en-US" sz="2400"/>
              <a:t>was the </a:t>
            </a:r>
            <a:r>
              <a:rPr lang="en-US" altLang="en-US" sz="2400">
                <a:solidFill>
                  <a:schemeClr val="bg2"/>
                </a:solidFill>
              </a:rPr>
              <a:t>current yield</a:t>
            </a:r>
            <a:r>
              <a:rPr lang="en-US" altLang="en-US" sz="2400"/>
              <a:t>.  (This measure was reported in the WSJ and NYT together with bond prices.)  The current yield is connected to </a:t>
            </a:r>
            <a:r>
              <a:rPr lang="en-US" altLang="en-US" sz="2400">
                <a:solidFill>
                  <a:schemeClr val="bg2"/>
                </a:solidFill>
              </a:rPr>
              <a:t>‘years purchase’</a:t>
            </a:r>
            <a:r>
              <a:rPr lang="en-US" altLang="en-US" sz="2400"/>
              <a:t>) a valuation method that was used in early fixed income security markets (see Lecture 3).</a:t>
            </a:r>
            <a:endParaRPr lang="en-CA" altLang="en-US" sz="2400"/>
          </a:p>
        </p:txBody>
      </p:sp>
      <p:pic>
        <p:nvPicPr>
          <p:cNvPr id="41987" name="Picture 3">
            <a:extLst>
              <a:ext uri="{FF2B5EF4-FFF2-40B4-BE49-F238E27FC236}">
                <a16:creationId xmlns:a16="http://schemas.microsoft.com/office/drawing/2014/main" id="{30BA10D1-BA77-49C7-90FE-6B0579528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452813"/>
            <a:ext cx="85471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23E40A8-08A4-4301-BC6C-C60FE3D1993A}"/>
              </a:ext>
            </a:extLst>
          </p:cNvPr>
          <p:cNvSpPr>
            <a:spLocks noGrp="1" noChangeArrowheads="1"/>
          </p:cNvSpPr>
          <p:nvPr>
            <p:ph type="title"/>
          </p:nvPr>
        </p:nvSpPr>
        <p:spPr>
          <a:xfrm>
            <a:off x="609600" y="228600"/>
            <a:ext cx="8301038" cy="990600"/>
          </a:xfrm>
        </p:spPr>
        <p:txBody>
          <a:bodyPr/>
          <a:lstStyle/>
          <a:p>
            <a:r>
              <a:rPr lang="en-US" altLang="en-US" sz="3200"/>
              <a:t>Canadian Approach: Fixed Income as Securities</a:t>
            </a:r>
            <a:br>
              <a:rPr lang="en-US" altLang="en-US" sz="3200"/>
            </a:br>
            <a:r>
              <a:rPr lang="en-US" altLang="en-US" sz="2400"/>
              <a:t>See Mcmillan reading on webpage</a:t>
            </a:r>
            <a:endParaRPr lang="en-CA" altLang="en-US" sz="3200"/>
          </a:p>
        </p:txBody>
      </p:sp>
      <p:pic>
        <p:nvPicPr>
          <p:cNvPr id="9219" name="Picture 3">
            <a:extLst>
              <a:ext uri="{FF2B5EF4-FFF2-40B4-BE49-F238E27FC236}">
                <a16:creationId xmlns:a16="http://schemas.microsoft.com/office/drawing/2014/main" id="{6C884719-E0F6-4903-95A2-BBF8F5046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24000"/>
            <a:ext cx="8713787"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C629A787-2408-4C89-B548-FBA75B654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9863"/>
            <a:ext cx="64039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a:extLst>
              <a:ext uri="{FF2B5EF4-FFF2-40B4-BE49-F238E27FC236}">
                <a16:creationId xmlns:a16="http://schemas.microsoft.com/office/drawing/2014/main" id="{18E7B80F-6D1E-4C52-92DA-B5CDC1C74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967038"/>
            <a:ext cx="81089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6">
            <a:extLst>
              <a:ext uri="{FF2B5EF4-FFF2-40B4-BE49-F238E27FC236}">
                <a16:creationId xmlns:a16="http://schemas.microsoft.com/office/drawing/2014/main" id="{2FB1D5ED-793B-4E48-887B-77A39CAC8A56}"/>
              </a:ext>
            </a:extLst>
          </p:cNvPr>
          <p:cNvSpPr>
            <a:spLocks noGrp="1" noChangeArrowheads="1"/>
          </p:cNvSpPr>
          <p:nvPr>
            <p:ph type="title"/>
          </p:nvPr>
        </p:nvSpPr>
        <p:spPr>
          <a:xfrm>
            <a:off x="457200" y="5689600"/>
            <a:ext cx="8534400" cy="1127125"/>
          </a:xfrm>
        </p:spPr>
        <p:txBody>
          <a:bodyPr/>
          <a:lstStyle/>
          <a:p>
            <a:r>
              <a:rPr lang="en-US" altLang="en-US" sz="2800"/>
              <a:t>Prospectus for Canadian non-exempt (not private placement) fixed income securities are available on SEDAR</a:t>
            </a:r>
            <a:endParaRPr lang="en-CA"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CB8D3EB-54D9-4BC6-9FB5-04770B0FC4C5}"/>
              </a:ext>
            </a:extLst>
          </p:cNvPr>
          <p:cNvSpPr>
            <a:spLocks noGrp="1" noChangeArrowheads="1"/>
          </p:cNvSpPr>
          <p:nvPr>
            <p:ph type="title"/>
          </p:nvPr>
        </p:nvSpPr>
        <p:spPr>
          <a:xfrm>
            <a:off x="990600" y="609600"/>
            <a:ext cx="7086600" cy="1143000"/>
          </a:xfrm>
        </p:spPr>
        <p:txBody>
          <a:bodyPr/>
          <a:lstStyle/>
          <a:p>
            <a:r>
              <a:rPr lang="en-US" altLang="en-US" sz="3600"/>
              <a:t>Types of Corporate Debt Securities</a:t>
            </a:r>
          </a:p>
        </p:txBody>
      </p:sp>
      <p:sp>
        <p:nvSpPr>
          <p:cNvPr id="11267" name="Rectangle 3">
            <a:extLst>
              <a:ext uri="{FF2B5EF4-FFF2-40B4-BE49-F238E27FC236}">
                <a16:creationId xmlns:a16="http://schemas.microsoft.com/office/drawing/2014/main" id="{F41B1890-EBF3-486A-BF6D-6E7F94B88976}"/>
              </a:ext>
            </a:extLst>
          </p:cNvPr>
          <p:cNvSpPr>
            <a:spLocks noGrp="1" noChangeArrowheads="1"/>
          </p:cNvSpPr>
          <p:nvPr>
            <p:ph type="body" idx="1"/>
          </p:nvPr>
        </p:nvSpPr>
        <p:spPr>
          <a:xfrm>
            <a:off x="685800" y="1981200"/>
            <a:ext cx="7620000" cy="4114800"/>
          </a:xfrm>
        </p:spPr>
        <p:txBody>
          <a:bodyPr/>
          <a:lstStyle/>
          <a:p>
            <a:pPr>
              <a:lnSpc>
                <a:spcPct val="90000"/>
              </a:lnSpc>
            </a:pPr>
            <a:r>
              <a:rPr lang="en-US" altLang="en-US" sz="2400"/>
              <a:t>Debt issues can be secured by specific property, such as mortgage bonds</a:t>
            </a:r>
          </a:p>
          <a:p>
            <a:pPr>
              <a:lnSpc>
                <a:spcPct val="90000"/>
              </a:lnSpc>
            </a:pPr>
            <a:r>
              <a:rPr lang="en-US" altLang="en-US" sz="2400" b="1"/>
              <a:t>Debentures</a:t>
            </a:r>
            <a:r>
              <a:rPr lang="en-US" altLang="en-US" sz="2400"/>
              <a:t> are unsecured issues that do not have a lien against a specific asset identified in the indenture.  </a:t>
            </a:r>
          </a:p>
          <a:p>
            <a:pPr>
              <a:lnSpc>
                <a:spcPct val="90000"/>
              </a:lnSpc>
            </a:pPr>
            <a:r>
              <a:rPr lang="en-US" altLang="en-US" sz="2400"/>
              <a:t>When a number of debentures are issued by a corporation, the issues are usually further classified as senior, senior subordinated and subordinated debentures to reflect the associated priority of claim.</a:t>
            </a:r>
          </a:p>
          <a:p>
            <a:pPr>
              <a:lnSpc>
                <a:spcPct val="90000"/>
              </a:lnSpc>
              <a:buFont typeface="Monotype Sorts" pitchFamily="2" charset="2"/>
              <a:buNone/>
            </a:pPr>
            <a:r>
              <a:rPr lang="en-US" altLang="en-US" sz="2400"/>
              <a:t>(See Boeing Financials, Tables 1.2 and 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FE915BE-F440-4BFF-A051-4D3FB8D2F85A}"/>
              </a:ext>
            </a:extLst>
          </p:cNvPr>
          <p:cNvSpPr>
            <a:spLocks noGrp="1" noChangeArrowheads="1"/>
          </p:cNvSpPr>
          <p:nvPr>
            <p:ph type="title"/>
          </p:nvPr>
        </p:nvSpPr>
        <p:spPr>
          <a:xfrm>
            <a:off x="762000" y="685800"/>
            <a:ext cx="7620000" cy="1106488"/>
          </a:xfrm>
          <a:noFill/>
        </p:spPr>
        <p:txBody>
          <a:bodyPr/>
          <a:lstStyle/>
          <a:p>
            <a:r>
              <a:rPr lang="en-US" altLang="en-US" sz="3600"/>
              <a:t>Overview of Global Fixed Income Markets</a:t>
            </a:r>
          </a:p>
        </p:txBody>
      </p:sp>
      <p:sp>
        <p:nvSpPr>
          <p:cNvPr id="12291" name="Rectangle 3">
            <a:extLst>
              <a:ext uri="{FF2B5EF4-FFF2-40B4-BE49-F238E27FC236}">
                <a16:creationId xmlns:a16="http://schemas.microsoft.com/office/drawing/2014/main" id="{21E6028F-87DD-4341-BD95-5A8FF768C9FA}"/>
              </a:ext>
            </a:extLst>
          </p:cNvPr>
          <p:cNvSpPr>
            <a:spLocks noGrp="1" noChangeArrowheads="1"/>
          </p:cNvSpPr>
          <p:nvPr>
            <p:ph type="body" idx="1"/>
          </p:nvPr>
        </p:nvSpPr>
        <p:spPr>
          <a:xfrm>
            <a:off x="1295400" y="1752600"/>
            <a:ext cx="7620000" cy="3886200"/>
          </a:xfrm>
          <a:noFill/>
        </p:spPr>
        <p:txBody>
          <a:bodyPr/>
          <a:lstStyle/>
          <a:p>
            <a:r>
              <a:rPr lang="en-US" altLang="en-US" b="1"/>
              <a:t>Type of Issuer</a:t>
            </a:r>
          </a:p>
          <a:p>
            <a:pPr lvl="1"/>
            <a:r>
              <a:rPr lang="en-US" altLang="en-US" i="1"/>
              <a:t>Government vs. Corporate</a:t>
            </a:r>
          </a:p>
          <a:p>
            <a:pPr lvl="2"/>
            <a:r>
              <a:rPr lang="en-US" altLang="en-US" i="1"/>
              <a:t>Government Securities are debt</a:t>
            </a:r>
          </a:p>
          <a:p>
            <a:pPr lvl="2"/>
            <a:r>
              <a:rPr lang="en-US" altLang="en-US" i="1"/>
              <a:t>  Domestic vs. Foreign</a:t>
            </a:r>
            <a:endParaRPr lang="en-US" altLang="en-US" b="1"/>
          </a:p>
          <a:p>
            <a:r>
              <a:rPr lang="en-US" altLang="en-US" b="1"/>
              <a:t>Priority of Claim</a:t>
            </a:r>
          </a:p>
          <a:p>
            <a:pPr lvl="1"/>
            <a:r>
              <a:rPr lang="en-US" altLang="en-US" i="1"/>
              <a:t>Debt vs. Equity</a:t>
            </a:r>
          </a:p>
          <a:p>
            <a:pPr lvl="2"/>
            <a:r>
              <a:rPr lang="en-US" altLang="en-US"/>
              <a:t> Relevant for Corporate Securities</a:t>
            </a:r>
          </a:p>
          <a:p>
            <a:pPr lvl="1"/>
            <a:r>
              <a:rPr lang="en-US" altLang="en-US"/>
              <a:t>Examine Boeing Financials</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E9136B6E-8F20-4B27-AA44-07817200B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7950"/>
            <a:ext cx="4929188"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a:extLst>
              <a:ext uri="{FF2B5EF4-FFF2-40B4-BE49-F238E27FC236}">
                <a16:creationId xmlns:a16="http://schemas.microsoft.com/office/drawing/2014/main" id="{F6F53958-0475-4A52-96C9-69A459E5F1E6}"/>
              </a:ext>
            </a:extLst>
          </p:cNvPr>
          <p:cNvSpPr>
            <a:spLocks noGrp="1" noChangeArrowheads="1"/>
          </p:cNvSpPr>
          <p:nvPr>
            <p:ph type="title"/>
          </p:nvPr>
        </p:nvSpPr>
        <p:spPr>
          <a:xfrm>
            <a:off x="5995988" y="609600"/>
            <a:ext cx="2919412" cy="5029200"/>
          </a:xfrm>
        </p:spPr>
        <p:txBody>
          <a:bodyPr/>
          <a:lstStyle/>
          <a:p>
            <a:r>
              <a:rPr lang="en-US" altLang="en-US" sz="1800"/>
              <a:t>Boeing, Form 10-Q, Quarterly filing for 2018-2Q</a:t>
            </a:r>
            <a:br>
              <a:rPr lang="en-US" altLang="en-US" sz="1800"/>
            </a:br>
            <a:br>
              <a:rPr lang="en-US" altLang="en-US" sz="1800"/>
            </a:br>
            <a:r>
              <a:rPr lang="en-US" altLang="en-US" sz="1800"/>
              <a:t>For most companies the quarterly filing is a brief, unaudited report of the four essential financial statements.  Detailed discussion of MD&amp;A is provided in the 10-K filing which is typically provided in the annual report.</a:t>
            </a:r>
            <a:br>
              <a:rPr lang="en-US" altLang="en-US" sz="1800"/>
            </a:br>
            <a:br>
              <a:rPr lang="en-US" altLang="en-US" sz="1800"/>
            </a:br>
            <a:r>
              <a:rPr lang="en-US" altLang="en-US" sz="1800"/>
              <a:t>In Canada, the filing process differs somewhat from the tight scheduling in the US</a:t>
            </a:r>
            <a:br>
              <a:rPr lang="en-US" altLang="en-US" sz="1800"/>
            </a:br>
            <a:br>
              <a:rPr lang="en-US" altLang="en-US" sz="1800"/>
            </a:br>
            <a:r>
              <a:rPr lang="en-US" altLang="en-US" sz="1800"/>
              <a:t>IN ALL CASES in both Canada and the US, the required regulatory filings can be obtained from the Investors link on the company website.</a:t>
            </a:r>
            <a:endParaRPr lang="en-GB" altLang="en-US" sz="1800"/>
          </a:p>
        </p:txBody>
      </p:sp>
      <p:sp>
        <p:nvSpPr>
          <p:cNvPr id="13316" name="Rectangle 1">
            <a:extLst>
              <a:ext uri="{FF2B5EF4-FFF2-40B4-BE49-F238E27FC236}">
                <a16:creationId xmlns:a16="http://schemas.microsoft.com/office/drawing/2014/main" id="{2A50033C-2A1C-458C-A463-39A7216F1AFF}"/>
              </a:ext>
            </a:extLst>
          </p:cNvPr>
          <p:cNvSpPr>
            <a:spLocks noChangeArrowheads="1"/>
          </p:cNvSpPr>
          <p:nvPr/>
        </p:nvSpPr>
        <p:spPr bwMode="auto">
          <a:xfrm>
            <a:off x="1066800" y="3886200"/>
            <a:ext cx="4572000" cy="228600"/>
          </a:xfrm>
          <a:prstGeom prst="rect">
            <a:avLst/>
          </a:prstGeom>
          <a:solidFill>
            <a:srgbClr val="FF66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
        <p:nvSpPr>
          <p:cNvPr id="13317" name="Rectangle 3">
            <a:extLst>
              <a:ext uri="{FF2B5EF4-FFF2-40B4-BE49-F238E27FC236}">
                <a16:creationId xmlns:a16="http://schemas.microsoft.com/office/drawing/2014/main" id="{568530BC-E18D-48E7-A11F-F604C8D422CB}"/>
              </a:ext>
            </a:extLst>
          </p:cNvPr>
          <p:cNvSpPr>
            <a:spLocks noChangeArrowheads="1"/>
          </p:cNvSpPr>
          <p:nvPr/>
        </p:nvSpPr>
        <p:spPr bwMode="auto">
          <a:xfrm>
            <a:off x="1219200" y="4495800"/>
            <a:ext cx="4419600" cy="381000"/>
          </a:xfrm>
          <a:prstGeom prst="rect">
            <a:avLst/>
          </a:prstGeom>
          <a:solidFill>
            <a:srgbClr val="FF66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
        <p:nvSpPr>
          <p:cNvPr id="13318" name="Rectangle 4">
            <a:extLst>
              <a:ext uri="{FF2B5EF4-FFF2-40B4-BE49-F238E27FC236}">
                <a16:creationId xmlns:a16="http://schemas.microsoft.com/office/drawing/2014/main" id="{F9CAA0C8-76A5-4BFA-BAD0-844C772AE0DA}"/>
              </a:ext>
            </a:extLst>
          </p:cNvPr>
          <p:cNvSpPr>
            <a:spLocks noChangeArrowheads="1"/>
          </p:cNvSpPr>
          <p:nvPr/>
        </p:nvSpPr>
        <p:spPr bwMode="auto">
          <a:xfrm>
            <a:off x="1066800" y="6096000"/>
            <a:ext cx="4724400" cy="228600"/>
          </a:xfrm>
          <a:prstGeom prst="rect">
            <a:avLst/>
          </a:prstGeom>
          <a:solidFill>
            <a:srgbClr val="FF00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
        <p:nvSpPr>
          <p:cNvPr id="13319" name="Rectangle 5">
            <a:extLst>
              <a:ext uri="{FF2B5EF4-FFF2-40B4-BE49-F238E27FC236}">
                <a16:creationId xmlns:a16="http://schemas.microsoft.com/office/drawing/2014/main" id="{268C139B-661F-49B4-B8C9-3790BA3F390F}"/>
              </a:ext>
            </a:extLst>
          </p:cNvPr>
          <p:cNvSpPr>
            <a:spLocks noChangeArrowheads="1"/>
          </p:cNvSpPr>
          <p:nvPr/>
        </p:nvSpPr>
        <p:spPr bwMode="auto">
          <a:xfrm>
            <a:off x="4419600" y="609600"/>
            <a:ext cx="1371600" cy="381000"/>
          </a:xfrm>
          <a:prstGeom prst="rect">
            <a:avLst/>
          </a:prstGeom>
          <a:solidFill>
            <a:srgbClr val="FFFF00">
              <a:alpha val="20000"/>
            </a:srgbClr>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CA"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pot">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13578</TotalTime>
  <Words>2540</Words>
  <Application>Microsoft Office PowerPoint</Application>
  <PresentationFormat>On-screen Show (4:3)</PresentationFormat>
  <Paragraphs>142</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Calibri</vt:lpstr>
      <vt:lpstr>Monotype Sorts</vt:lpstr>
      <vt:lpstr>Times New Roman</vt:lpstr>
      <vt:lpstr>TimesNewRoman</vt:lpstr>
      <vt:lpstr>Generic (Online).pot</vt:lpstr>
      <vt:lpstr>Lecture 1  Introduction to Fixed Income Securities</vt:lpstr>
      <vt:lpstr>Class Organization</vt:lpstr>
      <vt:lpstr>What is a Fixed Income Security? Reading: SAIS, Sec. 1.1</vt:lpstr>
      <vt:lpstr>Basics of Corporate Debt Securities</vt:lpstr>
      <vt:lpstr>Canadian Approach: Fixed Income as Securities See Mcmillan reading on webpage</vt:lpstr>
      <vt:lpstr>Prospectus for Canadian non-exempt (not private placement) fixed income securities are available on SEDAR</vt:lpstr>
      <vt:lpstr>Types of Corporate Debt Securities</vt:lpstr>
      <vt:lpstr>Overview of Global Fixed Income Markets</vt:lpstr>
      <vt:lpstr>Boeing, Form 10-Q, Quarterly filing for 2018-2Q  For most companies the quarterly filing is a brief, unaudited report of the four essential financial statements.  Detailed discussion of MD&amp;A is provided in the 10-K filing which is typically provided in the annual report.  In Canada, the filing process differs somewhat from the tight scheduling in the US  IN ALL CASES in both Canada and the US, the required regulatory filings can be obtained from the Investors link on the company website.</vt:lpstr>
      <vt:lpstr>PowerPoint Presentation</vt:lpstr>
      <vt:lpstr>Boeing Form 10-K 2017    Note: 13</vt:lpstr>
      <vt:lpstr>PowerPoint Presentation</vt:lpstr>
      <vt:lpstr>Types of US and Other Debt Securities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 Funds and Fixed Income ETFs: Blackrock </vt:lpstr>
      <vt:lpstr>The US Regulators</vt:lpstr>
      <vt:lpstr>SEC website, for FINRA and other websites see Links page</vt:lpstr>
      <vt:lpstr>Canadian Regulators</vt:lpstr>
      <vt:lpstr>Ontario Securities Commission website</vt:lpstr>
      <vt:lpstr>Equity Securities vs. Fixed Income</vt:lpstr>
      <vt:lpstr>Legal Character of Equity</vt:lpstr>
      <vt:lpstr>Fixed Income Equity Securities</vt:lpstr>
      <vt:lpstr>Source: WSJ    US Data</vt:lpstr>
      <vt:lpstr>PowerPoint Presentation</vt:lpstr>
      <vt:lpstr> Fixed Income and Security Analysis? Reading:  SAIS, sec. 2.3 </vt:lpstr>
      <vt:lpstr> Graham and Dodd (1934) on the selection of corporate bonds. </vt:lpstr>
      <vt:lpstr>Do the methods of equity security analysis apply to the valuation of fixed income securities?</vt:lpstr>
      <vt:lpstr>Themes of Fixed Income Security Analysis</vt:lpstr>
      <vt:lpstr>PowerPoint Presentation</vt:lpstr>
      <vt:lpstr>Some Fixed Income Basics</vt:lpstr>
      <vt:lpstr>More Fixed Income Basics</vt:lpstr>
      <vt:lpstr>Some results for Lecture 3</vt:lpstr>
      <vt:lpstr>Modern fixed income calculations have been revolutionized by calculator and computer aided functions starting in the 1960’s.  Investment textbooks up to the mid-1990’s continued to include interest rate tables used to manually calculate the yield to maturity and other fixed income valuation measures.  Prior to this time, a commonly used method of approximating the yield to maturity was the current yield.  (This measure was reported in the WSJ and NYT together with bond prices.)  The current yield is connected to ‘years purchase’) a valuation method that was used in early fixed income security markets (see Lecture 3).</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maury poitras</dc:creator>
  <cp:lastModifiedBy>Geoffrey Poitras</cp:lastModifiedBy>
  <cp:revision>50</cp:revision>
  <dcterms:created xsi:type="dcterms:W3CDTF">2004-01-26T13:51:12Z</dcterms:created>
  <dcterms:modified xsi:type="dcterms:W3CDTF">2024-09-06T16:27:06Z</dcterms:modified>
</cp:coreProperties>
</file>