
<file path=[Content_Types].xml><?xml version="1.0" encoding="utf-8"?>
<Types xmlns="http://schemas.openxmlformats.org/package/2006/content-types">
  <Default Extension="bin" ContentType="application/vnd.openxmlformats-officedocument.oleObject"/>
  <Default Extension="emf" ContentType="image/x-emf"/>
  <Default Extension="jpg" ContentType="image/pn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handoutMasterIdLst>
    <p:handoutMasterId r:id="rId65"/>
  </p:handoutMasterIdLst>
  <p:sldIdLst>
    <p:sldId id="256" r:id="rId2"/>
    <p:sldId id="257" r:id="rId3"/>
    <p:sldId id="308" r:id="rId4"/>
    <p:sldId id="289" r:id="rId5"/>
    <p:sldId id="307" r:id="rId6"/>
    <p:sldId id="327" r:id="rId7"/>
    <p:sldId id="323" r:id="rId8"/>
    <p:sldId id="324" r:id="rId9"/>
    <p:sldId id="306" r:id="rId10"/>
    <p:sldId id="329" r:id="rId11"/>
    <p:sldId id="328" r:id="rId12"/>
    <p:sldId id="258" r:id="rId13"/>
    <p:sldId id="309" r:id="rId14"/>
    <p:sldId id="259" r:id="rId15"/>
    <p:sldId id="292" r:id="rId16"/>
    <p:sldId id="314" r:id="rId17"/>
    <p:sldId id="295" r:id="rId18"/>
    <p:sldId id="296" r:id="rId19"/>
    <p:sldId id="293" r:id="rId20"/>
    <p:sldId id="294" r:id="rId21"/>
    <p:sldId id="281" r:id="rId22"/>
    <p:sldId id="297" r:id="rId23"/>
    <p:sldId id="280" r:id="rId24"/>
    <p:sldId id="265" r:id="rId25"/>
    <p:sldId id="260" r:id="rId26"/>
    <p:sldId id="261" r:id="rId27"/>
    <p:sldId id="278" r:id="rId28"/>
    <p:sldId id="279" r:id="rId29"/>
    <p:sldId id="315" r:id="rId30"/>
    <p:sldId id="282" r:id="rId31"/>
    <p:sldId id="283" r:id="rId32"/>
    <p:sldId id="284" r:id="rId33"/>
    <p:sldId id="302" r:id="rId34"/>
    <p:sldId id="310" r:id="rId35"/>
    <p:sldId id="311" r:id="rId36"/>
    <p:sldId id="298" r:id="rId37"/>
    <p:sldId id="299" r:id="rId38"/>
    <p:sldId id="300" r:id="rId39"/>
    <p:sldId id="301" r:id="rId40"/>
    <p:sldId id="262" r:id="rId41"/>
    <p:sldId id="287" r:id="rId42"/>
    <p:sldId id="263" r:id="rId43"/>
    <p:sldId id="264" r:id="rId44"/>
    <p:sldId id="266" r:id="rId45"/>
    <p:sldId id="312" r:id="rId46"/>
    <p:sldId id="313" r:id="rId47"/>
    <p:sldId id="272" r:id="rId48"/>
    <p:sldId id="285" r:id="rId49"/>
    <p:sldId id="288" r:id="rId50"/>
    <p:sldId id="275" r:id="rId51"/>
    <p:sldId id="322" r:id="rId52"/>
    <p:sldId id="318" r:id="rId53"/>
    <p:sldId id="319" r:id="rId54"/>
    <p:sldId id="320" r:id="rId55"/>
    <p:sldId id="277" r:id="rId56"/>
    <p:sldId id="321" r:id="rId57"/>
    <p:sldId id="290" r:id="rId58"/>
    <p:sldId id="291" r:id="rId59"/>
    <p:sldId id="316" r:id="rId60"/>
    <p:sldId id="317" r:id="rId61"/>
    <p:sldId id="325" r:id="rId62"/>
    <p:sldId id="326" r:id="rId63"/>
  </p:sldIdLst>
  <p:sldSz cx="9144000" cy="6858000" type="screen4x3"/>
  <p:notesSz cx="7302500" cy="9588500"/>
  <p:custDataLst>
    <p:tags r:id="rId66"/>
  </p:custDataLst>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a:srgbClr val="99FF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p:cViewPr varScale="1">
        <p:scale>
          <a:sx n="63" d="100"/>
          <a:sy n="63" d="100"/>
        </p:scale>
        <p:origin x="140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E335DC7-555A-3382-9E6D-FE7C98BEA766}"/>
              </a:ext>
            </a:extLst>
          </p:cNvPr>
          <p:cNvSpPr>
            <a:spLocks noGrp="1" noChangeArrowheads="1"/>
          </p:cNvSpPr>
          <p:nvPr>
            <p:ph type="hdr" sz="quarter"/>
          </p:nvPr>
        </p:nvSpPr>
        <p:spPr bwMode="auto">
          <a:xfrm>
            <a:off x="0" y="0"/>
            <a:ext cx="3163888" cy="479425"/>
          </a:xfrm>
          <a:prstGeom prst="rect">
            <a:avLst/>
          </a:prstGeom>
          <a:noFill/>
          <a:ln>
            <a:noFill/>
          </a:ln>
        </p:spPr>
        <p:txBody>
          <a:bodyPr vert="horz" wrap="square" lIns="96515" tIns="48257" rIns="96515" bIns="48257" numCol="1" anchor="t" anchorCtr="0" compatLnSpc="1">
            <a:prstTxWarp prst="textNoShape">
              <a:avLst/>
            </a:prstTxWarp>
          </a:bodyPr>
          <a:lstStyle>
            <a:lvl1pPr defTabSz="965200">
              <a:defRPr kumimoji="0" sz="1300"/>
            </a:lvl1pPr>
          </a:lstStyle>
          <a:p>
            <a:pPr>
              <a:defRPr/>
            </a:pPr>
            <a:endParaRPr lang="en-US" altLang="en-US"/>
          </a:p>
        </p:txBody>
      </p:sp>
      <p:sp>
        <p:nvSpPr>
          <p:cNvPr id="14339" name="Rectangle 3">
            <a:extLst>
              <a:ext uri="{FF2B5EF4-FFF2-40B4-BE49-F238E27FC236}">
                <a16:creationId xmlns:a16="http://schemas.microsoft.com/office/drawing/2014/main" id="{0B9DA727-01DD-53C3-35DF-E1E696F0E746}"/>
              </a:ext>
            </a:extLst>
          </p:cNvPr>
          <p:cNvSpPr>
            <a:spLocks noGrp="1" noChangeArrowheads="1"/>
          </p:cNvSpPr>
          <p:nvPr>
            <p:ph type="dt" sz="quarter" idx="1"/>
          </p:nvPr>
        </p:nvSpPr>
        <p:spPr bwMode="auto">
          <a:xfrm>
            <a:off x="4138613" y="0"/>
            <a:ext cx="3163887" cy="479425"/>
          </a:xfrm>
          <a:prstGeom prst="rect">
            <a:avLst/>
          </a:prstGeom>
          <a:noFill/>
          <a:ln>
            <a:noFill/>
          </a:ln>
        </p:spPr>
        <p:txBody>
          <a:bodyPr vert="horz" wrap="square" lIns="96515" tIns="48257" rIns="96515" bIns="48257" numCol="1" anchor="t" anchorCtr="0" compatLnSpc="1">
            <a:prstTxWarp prst="textNoShape">
              <a:avLst/>
            </a:prstTxWarp>
          </a:bodyPr>
          <a:lstStyle>
            <a:lvl1pPr algn="r" defTabSz="965200">
              <a:defRPr kumimoji="0" sz="1300"/>
            </a:lvl1pPr>
          </a:lstStyle>
          <a:p>
            <a:pPr>
              <a:defRPr/>
            </a:pPr>
            <a:fld id="{F4B2ADC0-45C5-404B-A1C9-557B3D37707F}" type="datetime1">
              <a:rPr lang="en-US" altLang="en-US"/>
              <a:pPr>
                <a:defRPr/>
              </a:pPr>
              <a:t>6/12/2025</a:t>
            </a:fld>
            <a:endParaRPr lang="en-US" altLang="en-US"/>
          </a:p>
        </p:txBody>
      </p:sp>
      <p:sp>
        <p:nvSpPr>
          <p:cNvPr id="14340" name="Rectangle 4">
            <a:extLst>
              <a:ext uri="{FF2B5EF4-FFF2-40B4-BE49-F238E27FC236}">
                <a16:creationId xmlns:a16="http://schemas.microsoft.com/office/drawing/2014/main" id="{B9B10F7A-A893-3B07-804D-5D657FD129F6}"/>
              </a:ext>
            </a:extLst>
          </p:cNvPr>
          <p:cNvSpPr>
            <a:spLocks noGrp="1" noChangeArrowheads="1"/>
          </p:cNvSpPr>
          <p:nvPr>
            <p:ph type="ftr" sz="quarter" idx="2"/>
          </p:nvPr>
        </p:nvSpPr>
        <p:spPr bwMode="auto">
          <a:xfrm>
            <a:off x="0" y="9109075"/>
            <a:ext cx="3163888" cy="479425"/>
          </a:xfrm>
          <a:prstGeom prst="rect">
            <a:avLst/>
          </a:prstGeom>
          <a:noFill/>
          <a:ln>
            <a:noFill/>
          </a:ln>
        </p:spPr>
        <p:txBody>
          <a:bodyPr vert="horz" wrap="square" lIns="96515" tIns="48257" rIns="96515" bIns="48257" numCol="1" anchor="b" anchorCtr="0" compatLnSpc="1">
            <a:prstTxWarp prst="textNoShape">
              <a:avLst/>
            </a:prstTxWarp>
          </a:bodyPr>
          <a:lstStyle>
            <a:lvl1pPr defTabSz="965200">
              <a:defRPr kumimoji="0" sz="1300"/>
            </a:lvl1pPr>
          </a:lstStyle>
          <a:p>
            <a:pPr>
              <a:defRPr/>
            </a:pPr>
            <a:endParaRPr lang="en-US" altLang="en-US"/>
          </a:p>
        </p:txBody>
      </p:sp>
      <p:sp>
        <p:nvSpPr>
          <p:cNvPr id="14341" name="Rectangle 5">
            <a:extLst>
              <a:ext uri="{FF2B5EF4-FFF2-40B4-BE49-F238E27FC236}">
                <a16:creationId xmlns:a16="http://schemas.microsoft.com/office/drawing/2014/main" id="{D4AC242F-C54E-DDF2-464E-631DEAFAB627}"/>
              </a:ext>
            </a:extLst>
          </p:cNvPr>
          <p:cNvSpPr>
            <a:spLocks noGrp="1" noChangeArrowheads="1"/>
          </p:cNvSpPr>
          <p:nvPr>
            <p:ph type="sldNum" sz="quarter" idx="3"/>
          </p:nvPr>
        </p:nvSpPr>
        <p:spPr bwMode="auto">
          <a:xfrm>
            <a:off x="4138613" y="9109075"/>
            <a:ext cx="3163887" cy="479425"/>
          </a:xfrm>
          <a:prstGeom prst="rect">
            <a:avLst/>
          </a:prstGeom>
          <a:noFill/>
          <a:ln>
            <a:noFill/>
          </a:ln>
        </p:spPr>
        <p:txBody>
          <a:bodyPr vert="horz" wrap="square" lIns="96515" tIns="48257" rIns="96515" bIns="48257" numCol="1" anchor="b" anchorCtr="0" compatLnSpc="1">
            <a:prstTxWarp prst="textNoShape">
              <a:avLst/>
            </a:prstTxWarp>
          </a:bodyPr>
          <a:lstStyle>
            <a:lvl1pPr algn="r" defTabSz="965200">
              <a:defRPr kumimoji="0" sz="1300"/>
            </a:lvl1pPr>
          </a:lstStyle>
          <a:p>
            <a:pPr>
              <a:defRPr/>
            </a:pPr>
            <a:fld id="{D1C16EB7-2655-49A4-87C5-28D271B034A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A9731CD4-EFDB-A255-658B-BF6C69F8B316}"/>
              </a:ext>
            </a:extLst>
          </p:cNvPr>
          <p:cNvSpPr>
            <a:spLocks noGrp="1" noChangeArrowheads="1"/>
          </p:cNvSpPr>
          <p:nvPr>
            <p:ph type="hdr" sz="quarter"/>
          </p:nvPr>
        </p:nvSpPr>
        <p:spPr bwMode="auto">
          <a:xfrm>
            <a:off x="0" y="0"/>
            <a:ext cx="3163888" cy="479425"/>
          </a:xfrm>
          <a:prstGeom prst="rect">
            <a:avLst/>
          </a:prstGeom>
          <a:noFill/>
          <a:ln>
            <a:noFill/>
          </a:ln>
        </p:spPr>
        <p:txBody>
          <a:bodyPr vert="horz" wrap="square" lIns="96515" tIns="48257" rIns="96515" bIns="48257" numCol="1" anchor="t" anchorCtr="0" compatLnSpc="1">
            <a:prstTxWarp prst="textNoShape">
              <a:avLst/>
            </a:prstTxWarp>
          </a:bodyPr>
          <a:lstStyle>
            <a:lvl1pPr defTabSz="965200">
              <a:defRPr kumimoji="0" sz="1300"/>
            </a:lvl1pPr>
          </a:lstStyle>
          <a:p>
            <a:pPr>
              <a:defRPr/>
            </a:pPr>
            <a:endParaRPr lang="en-US" altLang="en-US"/>
          </a:p>
        </p:txBody>
      </p:sp>
      <p:sp>
        <p:nvSpPr>
          <p:cNvPr id="4099" name="Rectangle 9">
            <a:extLst>
              <a:ext uri="{FF2B5EF4-FFF2-40B4-BE49-F238E27FC236}">
                <a16:creationId xmlns:a16="http://schemas.microsoft.com/office/drawing/2014/main" id="{F3363C4E-9591-8E57-8D42-B499195B1A24}"/>
              </a:ext>
            </a:extLst>
          </p:cNvPr>
          <p:cNvSpPr>
            <a:spLocks noGrp="1" noRot="1" noChangeAspect="1" noChangeArrowheads="1"/>
          </p:cNvSpPr>
          <p:nvPr>
            <p:ph type="sldImg" idx="2"/>
          </p:nvPr>
        </p:nvSpPr>
        <p:spPr bwMode="auto">
          <a:xfrm>
            <a:off x="1254125" y="719138"/>
            <a:ext cx="4794250" cy="359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a:ext uri="{FF2B5EF4-FFF2-40B4-BE49-F238E27FC236}">
                <a16:creationId xmlns:a16="http://schemas.microsoft.com/office/drawing/2014/main" id="{B1382DEE-D5BC-06AF-5CD3-0E6F7B28856D}"/>
              </a:ext>
            </a:extLst>
          </p:cNvPr>
          <p:cNvSpPr>
            <a:spLocks noGrp="1" noChangeArrowheads="1"/>
          </p:cNvSpPr>
          <p:nvPr>
            <p:ph type="body" sz="quarter" idx="3"/>
          </p:nvPr>
        </p:nvSpPr>
        <p:spPr bwMode="auto">
          <a:xfrm>
            <a:off x="973138" y="4554538"/>
            <a:ext cx="5356225" cy="4314825"/>
          </a:xfrm>
          <a:prstGeom prst="rect">
            <a:avLst/>
          </a:prstGeom>
          <a:noFill/>
          <a:ln>
            <a:noFill/>
          </a:ln>
        </p:spPr>
        <p:txBody>
          <a:bodyPr vert="horz" wrap="square" lIns="96515" tIns="48257" rIns="96515" bIns="4825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a:extLst>
              <a:ext uri="{FF2B5EF4-FFF2-40B4-BE49-F238E27FC236}">
                <a16:creationId xmlns:a16="http://schemas.microsoft.com/office/drawing/2014/main" id="{EEDD7733-EA84-D20B-9521-6A2D2653DA6C}"/>
              </a:ext>
            </a:extLst>
          </p:cNvPr>
          <p:cNvSpPr>
            <a:spLocks noGrp="1" noChangeArrowheads="1"/>
          </p:cNvSpPr>
          <p:nvPr>
            <p:ph type="dt" idx="1"/>
          </p:nvPr>
        </p:nvSpPr>
        <p:spPr bwMode="auto">
          <a:xfrm>
            <a:off x="4138613" y="0"/>
            <a:ext cx="3163887" cy="479425"/>
          </a:xfrm>
          <a:prstGeom prst="rect">
            <a:avLst/>
          </a:prstGeom>
          <a:noFill/>
          <a:ln>
            <a:noFill/>
          </a:ln>
        </p:spPr>
        <p:txBody>
          <a:bodyPr vert="horz" wrap="square" lIns="96515" tIns="48257" rIns="96515" bIns="48257" numCol="1" anchor="t" anchorCtr="0" compatLnSpc="1">
            <a:prstTxWarp prst="textNoShape">
              <a:avLst/>
            </a:prstTxWarp>
          </a:bodyPr>
          <a:lstStyle>
            <a:lvl1pPr algn="r" defTabSz="965200">
              <a:defRPr kumimoji="0" sz="1300"/>
            </a:lvl1pPr>
          </a:lstStyle>
          <a:p>
            <a:pPr>
              <a:defRPr/>
            </a:pPr>
            <a:fld id="{7FC48E79-EDDE-44D3-95D2-124C7FC49132}" type="datetime1">
              <a:rPr lang="en-US" altLang="en-US"/>
              <a:pPr>
                <a:defRPr/>
              </a:pPr>
              <a:t>6/12/2025</a:t>
            </a:fld>
            <a:endParaRPr lang="en-US" altLang="en-US"/>
          </a:p>
        </p:txBody>
      </p:sp>
      <p:sp>
        <p:nvSpPr>
          <p:cNvPr id="2060" name="Rectangle 12">
            <a:extLst>
              <a:ext uri="{FF2B5EF4-FFF2-40B4-BE49-F238E27FC236}">
                <a16:creationId xmlns:a16="http://schemas.microsoft.com/office/drawing/2014/main" id="{F568C5C5-7EF9-1E5C-B608-5E5EE522533C}"/>
              </a:ext>
            </a:extLst>
          </p:cNvPr>
          <p:cNvSpPr>
            <a:spLocks noGrp="1" noChangeArrowheads="1"/>
          </p:cNvSpPr>
          <p:nvPr>
            <p:ph type="ftr" sz="quarter" idx="4"/>
          </p:nvPr>
        </p:nvSpPr>
        <p:spPr bwMode="auto">
          <a:xfrm>
            <a:off x="0" y="9109075"/>
            <a:ext cx="3163888" cy="479425"/>
          </a:xfrm>
          <a:prstGeom prst="rect">
            <a:avLst/>
          </a:prstGeom>
          <a:noFill/>
          <a:ln>
            <a:noFill/>
          </a:ln>
        </p:spPr>
        <p:txBody>
          <a:bodyPr vert="horz" wrap="square" lIns="96515" tIns="48257" rIns="96515" bIns="48257" numCol="1" anchor="b" anchorCtr="0" compatLnSpc="1">
            <a:prstTxWarp prst="textNoShape">
              <a:avLst/>
            </a:prstTxWarp>
          </a:bodyPr>
          <a:lstStyle>
            <a:lvl1pPr defTabSz="965200">
              <a:defRPr kumimoji="0" sz="1300"/>
            </a:lvl1pPr>
          </a:lstStyle>
          <a:p>
            <a:pPr>
              <a:defRPr/>
            </a:pPr>
            <a:endParaRPr lang="en-US" altLang="en-US"/>
          </a:p>
        </p:txBody>
      </p:sp>
      <p:sp>
        <p:nvSpPr>
          <p:cNvPr id="2061" name="Rectangle 13">
            <a:extLst>
              <a:ext uri="{FF2B5EF4-FFF2-40B4-BE49-F238E27FC236}">
                <a16:creationId xmlns:a16="http://schemas.microsoft.com/office/drawing/2014/main" id="{407B748B-6609-250F-D9E0-3398718EB41B}"/>
              </a:ext>
            </a:extLst>
          </p:cNvPr>
          <p:cNvSpPr>
            <a:spLocks noGrp="1" noChangeArrowheads="1"/>
          </p:cNvSpPr>
          <p:nvPr>
            <p:ph type="sldNum" sz="quarter" idx="5"/>
          </p:nvPr>
        </p:nvSpPr>
        <p:spPr bwMode="auto">
          <a:xfrm>
            <a:off x="4138613" y="9109075"/>
            <a:ext cx="3163887" cy="479425"/>
          </a:xfrm>
          <a:prstGeom prst="rect">
            <a:avLst/>
          </a:prstGeom>
          <a:noFill/>
          <a:ln>
            <a:noFill/>
          </a:ln>
        </p:spPr>
        <p:txBody>
          <a:bodyPr vert="horz" wrap="square" lIns="96515" tIns="48257" rIns="96515" bIns="48257" numCol="1" anchor="b" anchorCtr="0" compatLnSpc="1">
            <a:prstTxWarp prst="textNoShape">
              <a:avLst/>
            </a:prstTxWarp>
          </a:bodyPr>
          <a:lstStyle>
            <a:lvl1pPr algn="r" defTabSz="965200">
              <a:defRPr kumimoji="0" sz="1300"/>
            </a:lvl1pPr>
          </a:lstStyle>
          <a:p>
            <a:pPr>
              <a:defRPr/>
            </a:pPr>
            <a:fld id="{6FD7DEB6-A09C-4416-BCCF-426B76920E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074465F-F641-93DF-53CF-D071F9AB661C}"/>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4311E83A-0E40-556B-DB44-DF9FEF5E0C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a:t>CI</a:t>
            </a:r>
            <a:endParaRPr lang="en-GB" altLang="en-US"/>
          </a:p>
        </p:txBody>
      </p:sp>
      <p:sp>
        <p:nvSpPr>
          <p:cNvPr id="9220" name="Date Placeholder 3">
            <a:extLst>
              <a:ext uri="{FF2B5EF4-FFF2-40B4-BE49-F238E27FC236}">
                <a16:creationId xmlns:a16="http://schemas.microsoft.com/office/drawing/2014/main" id="{8920FC35-FDED-92D9-5ED6-66C0E556B84A}"/>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65200">
              <a:defRPr kumimoji="1" sz="2400">
                <a:solidFill>
                  <a:schemeClr val="tx1"/>
                </a:solidFill>
                <a:latin typeface="Times New Roman" panose="02020603050405020304" pitchFamily="18" charset="0"/>
              </a:defRPr>
            </a:lvl1pPr>
            <a:lvl2pPr marL="742950" indent="-285750" defTabSz="965200">
              <a:defRPr kumimoji="1" sz="2400">
                <a:solidFill>
                  <a:schemeClr val="tx1"/>
                </a:solidFill>
                <a:latin typeface="Times New Roman" panose="02020603050405020304" pitchFamily="18" charset="0"/>
              </a:defRPr>
            </a:lvl2pPr>
            <a:lvl3pPr marL="1143000" indent="-228600" defTabSz="965200">
              <a:defRPr kumimoji="1" sz="2400">
                <a:solidFill>
                  <a:schemeClr val="tx1"/>
                </a:solidFill>
                <a:latin typeface="Times New Roman" panose="02020603050405020304" pitchFamily="18" charset="0"/>
              </a:defRPr>
            </a:lvl3pPr>
            <a:lvl4pPr marL="1600200" indent="-228600" defTabSz="965200">
              <a:defRPr kumimoji="1" sz="2400">
                <a:solidFill>
                  <a:schemeClr val="tx1"/>
                </a:solidFill>
                <a:latin typeface="Times New Roman" panose="02020603050405020304" pitchFamily="18" charset="0"/>
              </a:defRPr>
            </a:lvl4pPr>
            <a:lvl5pPr marL="2057400" indent="-228600" defTabSz="965200">
              <a:defRPr kumimoji="1"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C868D4A-5141-4BF4-B45A-946FD1853D4D}" type="datetime1">
              <a:rPr kumimoji="0" lang="en-US" altLang="en-US" sz="1300" smtClean="0"/>
              <a:pPr/>
              <a:t>6/12/2025</a:t>
            </a:fld>
            <a:endParaRPr kumimoji="0" lang="en-US" altLang="en-US" sz="1300"/>
          </a:p>
        </p:txBody>
      </p:sp>
      <p:sp>
        <p:nvSpPr>
          <p:cNvPr id="9221" name="Slide Number Placeholder 4">
            <a:extLst>
              <a:ext uri="{FF2B5EF4-FFF2-40B4-BE49-F238E27FC236}">
                <a16:creationId xmlns:a16="http://schemas.microsoft.com/office/drawing/2014/main" id="{BCEF5F4C-9CE8-0129-2B53-C04292AC50C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65200">
              <a:defRPr kumimoji="1" sz="2400">
                <a:solidFill>
                  <a:schemeClr val="tx1"/>
                </a:solidFill>
                <a:latin typeface="Times New Roman" panose="02020603050405020304" pitchFamily="18" charset="0"/>
              </a:defRPr>
            </a:lvl1pPr>
            <a:lvl2pPr marL="742950" indent="-285750" defTabSz="965200">
              <a:defRPr kumimoji="1" sz="2400">
                <a:solidFill>
                  <a:schemeClr val="tx1"/>
                </a:solidFill>
                <a:latin typeface="Times New Roman" panose="02020603050405020304" pitchFamily="18" charset="0"/>
              </a:defRPr>
            </a:lvl2pPr>
            <a:lvl3pPr marL="1143000" indent="-228600" defTabSz="965200">
              <a:defRPr kumimoji="1" sz="2400">
                <a:solidFill>
                  <a:schemeClr val="tx1"/>
                </a:solidFill>
                <a:latin typeface="Times New Roman" panose="02020603050405020304" pitchFamily="18" charset="0"/>
              </a:defRPr>
            </a:lvl3pPr>
            <a:lvl4pPr marL="1600200" indent="-228600" defTabSz="965200">
              <a:defRPr kumimoji="1" sz="2400">
                <a:solidFill>
                  <a:schemeClr val="tx1"/>
                </a:solidFill>
                <a:latin typeface="Times New Roman" panose="02020603050405020304" pitchFamily="18" charset="0"/>
              </a:defRPr>
            </a:lvl4pPr>
            <a:lvl5pPr marL="2057400" indent="-228600" defTabSz="965200">
              <a:defRPr kumimoji="1"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CBEFD05-E6F9-460D-A886-952AD406DA49}" type="slidenum">
              <a:rPr kumimoji="0" lang="en-US" altLang="en-US" sz="1300" smtClean="0"/>
              <a:pPr/>
              <a:t>3</a:t>
            </a:fld>
            <a:endParaRPr kumimoji="0"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44CEC19-469D-274D-4084-810EF39E3EAA}"/>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73EDB882-5874-1A29-EE0A-1A6AA95AEE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GB" altLang="en-US"/>
          </a:p>
        </p:txBody>
      </p:sp>
      <p:sp>
        <p:nvSpPr>
          <p:cNvPr id="11268" name="Date Placeholder 3">
            <a:extLst>
              <a:ext uri="{FF2B5EF4-FFF2-40B4-BE49-F238E27FC236}">
                <a16:creationId xmlns:a16="http://schemas.microsoft.com/office/drawing/2014/main" id="{60220AF6-5EEE-EBB8-9E36-3B4D8356862A}"/>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65200">
              <a:defRPr kumimoji="1" sz="2400">
                <a:solidFill>
                  <a:schemeClr val="tx1"/>
                </a:solidFill>
                <a:latin typeface="Times New Roman" panose="02020603050405020304" pitchFamily="18" charset="0"/>
              </a:defRPr>
            </a:lvl1pPr>
            <a:lvl2pPr marL="742950" indent="-285750" defTabSz="965200">
              <a:defRPr kumimoji="1" sz="2400">
                <a:solidFill>
                  <a:schemeClr val="tx1"/>
                </a:solidFill>
                <a:latin typeface="Times New Roman" panose="02020603050405020304" pitchFamily="18" charset="0"/>
              </a:defRPr>
            </a:lvl2pPr>
            <a:lvl3pPr marL="1143000" indent="-228600" defTabSz="965200">
              <a:defRPr kumimoji="1" sz="2400">
                <a:solidFill>
                  <a:schemeClr val="tx1"/>
                </a:solidFill>
                <a:latin typeface="Times New Roman" panose="02020603050405020304" pitchFamily="18" charset="0"/>
              </a:defRPr>
            </a:lvl3pPr>
            <a:lvl4pPr marL="1600200" indent="-228600" defTabSz="965200">
              <a:defRPr kumimoji="1" sz="2400">
                <a:solidFill>
                  <a:schemeClr val="tx1"/>
                </a:solidFill>
                <a:latin typeface="Times New Roman" panose="02020603050405020304" pitchFamily="18" charset="0"/>
              </a:defRPr>
            </a:lvl4pPr>
            <a:lvl5pPr marL="2057400" indent="-228600" defTabSz="965200">
              <a:defRPr kumimoji="1"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76E8B5C-CF83-4E70-A878-87D020BC9C2B}" type="datetime1">
              <a:rPr kumimoji="0" lang="en-US" altLang="en-US" sz="1300" smtClean="0"/>
              <a:pPr/>
              <a:t>6/12/2025</a:t>
            </a:fld>
            <a:endParaRPr kumimoji="0" lang="en-US" altLang="en-US" sz="1300"/>
          </a:p>
        </p:txBody>
      </p:sp>
      <p:sp>
        <p:nvSpPr>
          <p:cNvPr id="11269" name="Slide Number Placeholder 4">
            <a:extLst>
              <a:ext uri="{FF2B5EF4-FFF2-40B4-BE49-F238E27FC236}">
                <a16:creationId xmlns:a16="http://schemas.microsoft.com/office/drawing/2014/main" id="{4D8067B3-6B81-3D14-2655-F894BD7E71E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65200">
              <a:defRPr kumimoji="1" sz="2400">
                <a:solidFill>
                  <a:schemeClr val="tx1"/>
                </a:solidFill>
                <a:latin typeface="Times New Roman" panose="02020603050405020304" pitchFamily="18" charset="0"/>
              </a:defRPr>
            </a:lvl1pPr>
            <a:lvl2pPr marL="742950" indent="-285750" defTabSz="965200">
              <a:defRPr kumimoji="1" sz="2400">
                <a:solidFill>
                  <a:schemeClr val="tx1"/>
                </a:solidFill>
                <a:latin typeface="Times New Roman" panose="02020603050405020304" pitchFamily="18" charset="0"/>
              </a:defRPr>
            </a:lvl2pPr>
            <a:lvl3pPr marL="1143000" indent="-228600" defTabSz="965200">
              <a:defRPr kumimoji="1" sz="2400">
                <a:solidFill>
                  <a:schemeClr val="tx1"/>
                </a:solidFill>
                <a:latin typeface="Times New Roman" panose="02020603050405020304" pitchFamily="18" charset="0"/>
              </a:defRPr>
            </a:lvl3pPr>
            <a:lvl4pPr marL="1600200" indent="-228600" defTabSz="965200">
              <a:defRPr kumimoji="1" sz="2400">
                <a:solidFill>
                  <a:schemeClr val="tx1"/>
                </a:solidFill>
                <a:latin typeface="Times New Roman" panose="02020603050405020304" pitchFamily="18" charset="0"/>
              </a:defRPr>
            </a:lvl4pPr>
            <a:lvl5pPr marL="2057400" indent="-228600" defTabSz="965200">
              <a:defRPr kumimoji="1"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A30B5EA-8310-4D12-8BE6-2428A8A1DD29}" type="slidenum">
              <a:rPr kumimoji="0" lang="en-US" altLang="en-US" sz="1300" smtClean="0"/>
              <a:pPr/>
              <a:t>4</a:t>
            </a:fld>
            <a:endParaRPr kumimoji="0"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632EB64-3C10-128C-0236-1C1FC4DEA510}"/>
              </a:ext>
            </a:extLst>
          </p:cNvPr>
          <p:cNvSpPr>
            <a:spLocks noGrp="1" noRot="1" noChangeAspect="1" noTextEdit="1"/>
          </p:cNvSpPr>
          <p:nvPr>
            <p:ph type="sldImg"/>
          </p:nvPr>
        </p:nvSpPr>
        <p:spPr>
          <a:xfrm>
            <a:off x="0" y="0"/>
            <a:ext cx="0" cy="0"/>
          </a:xfrm>
          <a:noFill/>
          <a:ln w="12700"/>
        </p:spPr>
      </p:sp>
      <p:sp>
        <p:nvSpPr>
          <p:cNvPr id="58371" name="Notes Placeholder">
            <a:extLst>
              <a:ext uri="{FF2B5EF4-FFF2-40B4-BE49-F238E27FC236}">
                <a16:creationId xmlns:a16="http://schemas.microsoft.com/office/drawing/2014/main" id="{A272CD62-B676-C47E-C7AF-90CECCF3A518}"/>
              </a:ext>
            </a:extLst>
          </p:cNvPr>
          <p:cNvSpPr>
            <a:spLocks noGrp="1" noChangeArrowheads="1"/>
          </p:cNvSpPr>
          <p:nvPr>
            <p:ph type="body" idx="1"/>
          </p:nvPr>
        </p:nvSpPr>
        <p:spPr>
          <a:xfrm>
            <a:off x="0" y="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Calibri" panose="020F0502020204030204" pitchFamily="34" charset="0"/>
              </a:rPr>
              <a:t>Source:
            Ice Data Indices, LLC
Release:
            ICE BofA Indices
Units: 
Percent, Not Seasonally Adjusted
Frequency: 
          Daily, Close
This data represents the effective yield of the ICE BofA US Corporate C Index, a subset of the ICE BofA US High Yield Master II Index tracking the performance of US dollar denominated below investment grade rated corporate debt publicly issued in the US domestic market. This subset includes all securities with a given investment grade rating CCC or below. When the last calendar day of the month takes place on the weekend, weekend observations will occur as a result of month ending accrued interest adjustments.The index data referenced herein is the property of ICE Data Indices, LLC, its affiliates, ("ICE") and/or its Third Party Suppliers and has been licensed for use by the Federal Reserve Bank of St. Louis. ICE, its affiliates and Third Party Suppliers accept no liability in connection with its use.Copyright, 2017, ICE Benchmark Administration. Reprinted with permission.
Ice Data Indices, LLC,
                    ICE BofA CCC &amp; Lower US High Yield Index Effective Yield [BAMLH0A3HYCEY],
                    retrieved from FRED,
                    Federal Reserve Bank of St. Louis;
                    https://fred.stlouisfed.org/series/BAMLH0A3HYCEY,
                    September 7, 2022.
Source:
            Moody’s
Release:
            Moody's Daily Corporate Bond Yield Averages
Units: 
Percent, Not Seasonally Adjusted
Frequency: 
          Monthly
These instruments are based on bonds with maturities 20 years and above. © 2017, Moody’s Corporation, Moody’s Investors Service, Inc., Moody’s Analytics, Inc. and/or their licensors and affiliates (collectively, “Moody’s”).  All rights reserved. Moody’s ratings and other information (“Moody’s Information”) are proprietary to Moody’s and/or its licensors and are protected by copyright and other intellectual property laws.  Moody’s Information is licensed to Client by Moody’s.  MOODY’S INFORMATION MAY NOT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Moody’s,
                    Moody's Seasoned Aaa Corporate Bond Yield [AAA],
                    retrieved from FRED,
                    Federal Reserve Bank of St. Louis;
                    https://fred.stlouisfed.org/series/AAA,
                    September 7, 2022.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B934ECE-6E90-C29C-27AD-F50A13724F7E}"/>
              </a:ext>
            </a:extLst>
          </p:cNvPr>
          <p:cNvSpPr>
            <a:spLocks noGrp="1" noRot="1" noChangeAspect="1" noTextEdit="1"/>
          </p:cNvSpPr>
          <p:nvPr>
            <p:ph type="sldImg"/>
          </p:nvPr>
        </p:nvSpPr>
        <p:spPr>
          <a:xfrm>
            <a:off x="0" y="0"/>
            <a:ext cx="0" cy="0"/>
          </a:xfrm>
          <a:noFill/>
          <a:ln w="12700"/>
        </p:spPr>
      </p:sp>
      <p:sp>
        <p:nvSpPr>
          <p:cNvPr id="60419" name="Notes Placeholder">
            <a:extLst>
              <a:ext uri="{FF2B5EF4-FFF2-40B4-BE49-F238E27FC236}">
                <a16:creationId xmlns:a16="http://schemas.microsoft.com/office/drawing/2014/main" id="{A2959C4B-6420-8CC3-EF6B-F58DA53E3BAF}"/>
              </a:ext>
            </a:extLst>
          </p:cNvPr>
          <p:cNvSpPr>
            <a:spLocks noGrp="1" noChangeArrowheads="1"/>
          </p:cNvSpPr>
          <p:nvPr>
            <p:ph type="body" idx="1"/>
          </p:nvPr>
        </p:nvSpPr>
        <p:spPr>
          <a:xfrm>
            <a:off x="0" y="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solidFill>
                  <a:srgbClr val="000000"/>
                </a:solidFill>
                <a:latin typeface="Calibri" panose="020F0502020204030204" pitchFamily="34" charset="0"/>
              </a:rPr>
              <a:t>Source:
            Ice Data Indices, LLC
Release:
            ICE BofA Indices
Units: 
Percent, Not Seasonally Adjusted
Frequency: 
          Daily, Close
This data represents the effective yield of the ICE BofA US Corporate B Index, a subset of the ICE BofA US High Yield Master II Index tracking the performance of US dollar denominated below investment grade rated corporate debt publicly issued in the US domestic market. This subset includes all securities with a given investment grade rating B. When the last calendar day of the month takes place on the weekend, weekend observations will occur as a result of month ending accrued interest adjustments.The index data referenced herein is the property of ICE Data Indices, LLC, its affiliates, ("ICE") and/or its Third Party Suppliers and has been licensed for use by the Federal Reserve Bank of St. Louis. ICE, its affiliates and Third Party Suppliers accept no liability in connection with its use.Copyright, 2017, ICE Benchmark Administration. Reprinted with permission.
Ice Data Indices, LLC,
                    ICE BofA Single-B US High Yield Index Effective Yield [BAMLH0A2HYBEY],
                    retrieved from FRED,
                    Federal Reserve Bank of St. Louis;
                    https://fred.stlouisfed.org/series/BAMLH0A2HYBEY,
                    September 7, 2022.
Source:
            Ice Data Indices, LLC
Release:
            ICE BofA Indices
Units: 
Percent, Not Seasonally Adjusted
Frequency: 
          Daily, Close
This data represents the effective yield of the ICE BofA US High Yield Index, which tracks the performance of US dollar denominated below investment grade rated corporate debt publicly issued in the US domestic market. To qualify for inclusion in the index, securities must have a below investment grade rating (based on an average of Moody's, S&amp;P, and Fitch) and an investment grade rated country of risk (based on an average of Moody's, S&amp;P, and Fitch foreign currency long term sovereign debt ratings). Each security must have greater than 1 year of remaining maturity, a fixed coupon schedule, and a minimum amount outstanding of $100 million. Original issue zero coupon bonds, "global" securities (debt issued simultaneously in the eurobond and US domestic bond markets), 144a securities and pay-in-kind securities, including toggle notes, qualify for inclusion in the Index. Callable perpetual securities qualify provided they are at least one year from the first call date. Fixed-to-floating rate securities also qualify provided they are callable within the fixed rate period and are at least one year from the last call prior to the date the bond transitions from a fixed to a floating rate security. DRD-eligible and defaulted securities are excluded from the Index.ICE BofA Explains the Construction Methodology of this series as:Index constituents are capitalization-weighted based on their current amount outstanding. With the exception of U.S. mortgage pass-throughs and U.S. structured products (ABS, CMBS and CMOs), accrued interest is calculated assuming next-day settlement. Accrued interest for U.S. mortgage pass-through and U.S. structured products is calculated assuming same-day settlement. Cash flows from bond payments that are received during the month are retained in the index until the end of the month and then are removed as part of the rebalancing. Cash does not earn any reinvestment income while it is held in the Index. The Index is rebalanced on the last calendar day of the month, based on information available up to and including the third business day before the last business day of the month. Issues that meet the qualifying criteria are included in the Index for the following month. Issues that no longer meet the criteria during the course of the month remain in the Index until the next month-end rebalancing at which point they are removed from the Index.When the last calendar day of the month takes place on the weekend, weekend observations will occur as a result of month ending accrued interest adjustments.The index data referenced herein is the property of ICE Data Indices, LLC, its affiliates, ("ICE") and/or its Third Party Suppliers and has been licensed for use by the Federal Reserve Bank of St. Louis. ICE, its affiliates and Third Party Suppliers accept no liability in connection with its use.Copyright, 2017, ICE Benchmark Administration. Reprinted with permission.
Ice Data Indices, LLC,
                    ICE BofA US High Yield Index Effective Yield [BAMLH0A0HYM2EY],
                    retrieved from FRED,
                    Federal Reserve Bank of St. Louis;
                    https://fred.stlouisfed.org/series/BAMLH0A0HYM2EY,
                    September 7, 2022.
Source:
            Ice Data Indices, LLC
Release:
            ICE BofA Indices
Units: 
Percent, Not Seasonally Adjusted
Frequency: 
          Daily, Close
This data represents the effective yield of the ICE BofA US Corporate C Index, a subset of the ICE BofA US High Yield Master II Index tracking the performance of US dollar denominated below investment grade rated corporate debt publicly issued in the US domestic market. This subset includes all securities with a given investment grade rating CCC or below. When the last calendar day of the month takes place on the weekend, weekend observations will occur as a result of month ending accrued interest adjustments.The index data referenced herein is the property of ICE Data Indices, LLC, its affiliates, ("ICE") and/or its Third Party Suppliers and has been licensed for use by the Federal Reserve Bank of St. Louis. ICE, its affiliates and Third Party Suppliers accept no liability in connection with its use.Copyright, 2017, ICE Benchmark Administration. Reprinted with permission.
Ice Data Indices, LLC,
                    ICE BofA CCC &amp; Lower US High Yield Index Effective Yield [BAMLH0A3HYCEY],
                    retrieved from FRED,
                    Federal Reserve Bank of St. Louis;
                    https://fred.stlouisfed.org/series/BAMLH0A3HYCEY,
                    September 7, 2022.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EF5EF8EB-7762-7622-7F28-AE9184166425}"/>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3" name="Arc 3">
            <a:extLst>
              <a:ext uri="{FF2B5EF4-FFF2-40B4-BE49-F238E27FC236}">
                <a16:creationId xmlns:a16="http://schemas.microsoft.com/office/drawing/2014/main" id="{DE64008C-E7EC-9038-27D6-9CFCBFC4B8FC}"/>
              </a:ext>
            </a:extLst>
          </p:cNvPr>
          <p:cNvSpPr>
            <a:spLocks/>
          </p:cNvSpPr>
          <p:nvPr/>
        </p:nvSpPr>
        <p:spPr bwMode="auto">
          <a:xfrm>
            <a:off x="0" y="842963"/>
            <a:ext cx="28956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 name="Rectangle 8">
            <a:hlinkClick r:id="" action="ppaction://hlinkshowjump?jump=firstslide"/>
            <a:extLst>
              <a:ext uri="{FF2B5EF4-FFF2-40B4-BE49-F238E27FC236}">
                <a16:creationId xmlns:a16="http://schemas.microsoft.com/office/drawing/2014/main" id="{2B2A3E7A-DB28-ECC0-9AB7-F93BAAC78FB2}"/>
              </a:ext>
            </a:extLst>
          </p:cNvPr>
          <p:cNvSpPr>
            <a:spLocks noChangeArrowheads="1"/>
          </p:cNvSpPr>
          <p:nvPr/>
        </p:nvSpPr>
        <p:spPr bwMode="auto">
          <a:xfrm>
            <a:off x="7004050" y="6499225"/>
            <a:ext cx="1530350" cy="419100"/>
          </a:xfrm>
          <a:prstGeom prst="rect">
            <a:avLst/>
          </a:prstGeom>
          <a:noFill/>
          <a:ln>
            <a:noFill/>
          </a:ln>
          <a:effectLst/>
        </p:spPr>
        <p:txBody>
          <a:bodyPr lIns="92075" tIns="46038" rIns="92075" bIns="46038"/>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20000"/>
              </a:spcBef>
              <a:defRPr/>
            </a:pPr>
            <a:r>
              <a:rPr lang="en-US" altLang="en-US" sz="1200">
                <a:solidFill>
                  <a:schemeClr val="folHlink"/>
                </a:solidFill>
                <a:latin typeface="Arial" panose="020B0604020202020204" pitchFamily="34" charset="0"/>
                <a:hlinkClick r:id="" action="ppaction://hlinkshowjump?jump=firstslide"/>
              </a:rPr>
              <a:t>Jump to first page</a:t>
            </a:r>
          </a:p>
        </p:txBody>
      </p:sp>
      <p:sp>
        <p:nvSpPr>
          <p:cNvPr id="5" name="AutoShape 9">
            <a:hlinkClick r:id="" action="ppaction://hlinkshowjump?jump=previousslide"/>
            <a:extLst>
              <a:ext uri="{FF2B5EF4-FFF2-40B4-BE49-F238E27FC236}">
                <a16:creationId xmlns:a16="http://schemas.microsoft.com/office/drawing/2014/main" id="{3ED68247-62F2-C751-2148-F4AFF11C8285}"/>
              </a:ext>
            </a:extLst>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lang="en-GB" altLang="en-US"/>
          </a:p>
        </p:txBody>
      </p:sp>
      <p:sp>
        <p:nvSpPr>
          <p:cNvPr id="6" name="AutoShape 10">
            <a:hlinkClick r:id="" action="ppaction://hlinkshowjump?jump=nextslide"/>
            <a:extLst>
              <a:ext uri="{FF2B5EF4-FFF2-40B4-BE49-F238E27FC236}">
                <a16:creationId xmlns:a16="http://schemas.microsoft.com/office/drawing/2014/main" id="{835957DA-AC02-0B12-8983-81651B9F67BA}"/>
              </a:ext>
            </a:extLst>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kumimoji="0" lang="en-US" altLang="en-US"/>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7" name="Rectangle 11">
            <a:extLst>
              <a:ext uri="{FF2B5EF4-FFF2-40B4-BE49-F238E27FC236}">
                <a16:creationId xmlns:a16="http://schemas.microsoft.com/office/drawing/2014/main" id="{DD56DA1C-3D30-F5F2-BC88-1A5C1EB5E85F}"/>
              </a:ext>
            </a:extLst>
          </p:cNvPr>
          <p:cNvSpPr>
            <a:spLocks noGrp="1" noChangeArrowheads="1"/>
          </p:cNvSpPr>
          <p:nvPr>
            <p:ph type="dt" sz="quarter" idx="10"/>
          </p:nvPr>
        </p:nvSpPr>
        <p:spPr>
          <a:xfrm>
            <a:off x="152400" y="5486400"/>
            <a:ext cx="1905000" cy="304800"/>
          </a:xfrm>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5BC83F17-FD5A-C4E8-51B4-98BFF866338A}"/>
              </a:ext>
            </a:extLst>
          </p:cNvPr>
          <p:cNvSpPr>
            <a:spLocks noGrp="1" noChangeArrowheads="1"/>
          </p:cNvSpPr>
          <p:nvPr>
            <p:ph type="ftr" sz="quarter" idx="11"/>
          </p:nvPr>
        </p:nvSpPr>
        <p:spPr>
          <a:xfrm>
            <a:off x="152400" y="5791200"/>
            <a:ext cx="2667000" cy="304800"/>
          </a:xfrm>
        </p:spPr>
        <p:txBody>
          <a:bodyPr/>
          <a:lstStyle>
            <a:lvl1pPr>
              <a:defRPr/>
            </a:lvl1pPr>
          </a:lstStyle>
          <a:p>
            <a:pPr>
              <a:defRPr/>
            </a:pPr>
            <a:endParaRPr lang="en-US" altLang="en-US"/>
          </a:p>
        </p:txBody>
      </p:sp>
      <p:sp>
        <p:nvSpPr>
          <p:cNvPr id="9" name="Rectangle 13">
            <a:extLst>
              <a:ext uri="{FF2B5EF4-FFF2-40B4-BE49-F238E27FC236}">
                <a16:creationId xmlns:a16="http://schemas.microsoft.com/office/drawing/2014/main" id="{F2F47B88-9827-94C7-DD00-B2FEF1A77C64}"/>
              </a:ext>
            </a:extLst>
          </p:cNvPr>
          <p:cNvSpPr>
            <a:spLocks noGrp="1" noChangeArrowheads="1"/>
          </p:cNvSpPr>
          <p:nvPr>
            <p:ph type="sldNum" sz="quarter" idx="12"/>
          </p:nvPr>
        </p:nvSpPr>
        <p:spPr/>
        <p:txBody>
          <a:bodyPr/>
          <a:lstStyle>
            <a:lvl1pPr>
              <a:defRPr/>
            </a:lvl1pPr>
          </a:lstStyle>
          <a:p>
            <a:pPr>
              <a:defRPr/>
            </a:pPr>
            <a:fld id="{D8D8D87B-CE7C-4D99-8150-6F3C90EAC0D7}" type="slidenum">
              <a:rPr lang="en-US" altLang="en-US"/>
              <a:pPr>
                <a:defRPr/>
              </a:pPr>
              <a:t>‹#›</a:t>
            </a:fld>
            <a:endParaRPr lang="en-US" altLang="en-US"/>
          </a:p>
        </p:txBody>
      </p:sp>
    </p:spTree>
    <p:extLst>
      <p:ext uri="{BB962C8B-B14F-4D97-AF65-F5344CB8AC3E}">
        <p14:creationId xmlns:p14="http://schemas.microsoft.com/office/powerpoint/2010/main" val="1711192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F358A252-37A6-D04E-DD00-FB2E9E3BB4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CB454AA0-CA68-8CBD-18ED-585FC5D537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C5E26072-A545-C36B-6113-9EDEB4AA3A0C}"/>
              </a:ext>
            </a:extLst>
          </p:cNvPr>
          <p:cNvSpPr>
            <a:spLocks noGrp="1" noChangeArrowheads="1"/>
          </p:cNvSpPr>
          <p:nvPr>
            <p:ph type="sldNum" sz="quarter" idx="12"/>
          </p:nvPr>
        </p:nvSpPr>
        <p:spPr>
          <a:ln/>
        </p:spPr>
        <p:txBody>
          <a:bodyPr/>
          <a:lstStyle>
            <a:lvl1pPr>
              <a:defRPr/>
            </a:lvl1pPr>
          </a:lstStyle>
          <a:p>
            <a:pPr>
              <a:defRPr/>
            </a:pPr>
            <a:fld id="{AA4E3910-ED49-4C61-AD2A-19E1AAB3320B}" type="slidenum">
              <a:rPr lang="en-US" altLang="en-US"/>
              <a:pPr>
                <a:defRPr/>
              </a:pPr>
              <a:t>‹#›</a:t>
            </a:fld>
            <a:endParaRPr lang="en-US" altLang="en-US"/>
          </a:p>
        </p:txBody>
      </p:sp>
    </p:spTree>
    <p:extLst>
      <p:ext uri="{BB962C8B-B14F-4D97-AF65-F5344CB8AC3E}">
        <p14:creationId xmlns:p14="http://schemas.microsoft.com/office/powerpoint/2010/main" val="246116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B4FE6DE0-B490-3935-73F3-F146F5DF9A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47EAB246-6DAF-2C5E-04A8-E2F18D4F2E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DF6E8647-DBD3-5029-989A-79509CE5AAA1}"/>
              </a:ext>
            </a:extLst>
          </p:cNvPr>
          <p:cNvSpPr>
            <a:spLocks noGrp="1" noChangeArrowheads="1"/>
          </p:cNvSpPr>
          <p:nvPr>
            <p:ph type="sldNum" sz="quarter" idx="12"/>
          </p:nvPr>
        </p:nvSpPr>
        <p:spPr>
          <a:ln/>
        </p:spPr>
        <p:txBody>
          <a:bodyPr/>
          <a:lstStyle>
            <a:lvl1pPr>
              <a:defRPr/>
            </a:lvl1pPr>
          </a:lstStyle>
          <a:p>
            <a:pPr>
              <a:defRPr/>
            </a:pPr>
            <a:fld id="{E3B4B34C-6A12-4CEC-AED4-7011444A56E7}" type="slidenum">
              <a:rPr lang="en-US" altLang="en-US"/>
              <a:pPr>
                <a:defRPr/>
              </a:pPr>
              <a:t>‹#›</a:t>
            </a:fld>
            <a:endParaRPr lang="en-US" altLang="en-US"/>
          </a:p>
        </p:txBody>
      </p:sp>
    </p:spTree>
    <p:extLst>
      <p:ext uri="{BB962C8B-B14F-4D97-AF65-F5344CB8AC3E}">
        <p14:creationId xmlns:p14="http://schemas.microsoft.com/office/powerpoint/2010/main" val="370649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19400" y="609600"/>
            <a:ext cx="609600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10">
            <a:extLst>
              <a:ext uri="{FF2B5EF4-FFF2-40B4-BE49-F238E27FC236}">
                <a16:creationId xmlns:a16="http://schemas.microsoft.com/office/drawing/2014/main" id="{E5047E8C-A5FF-E7D9-3EEA-10458EE183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a:extLst>
              <a:ext uri="{FF2B5EF4-FFF2-40B4-BE49-F238E27FC236}">
                <a16:creationId xmlns:a16="http://schemas.microsoft.com/office/drawing/2014/main" id="{B1EE2D1B-A3DF-AEB8-5B4D-1DF80FF7A6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2640C240-A559-3A23-69C9-034E824A9FBE}"/>
              </a:ext>
            </a:extLst>
          </p:cNvPr>
          <p:cNvSpPr>
            <a:spLocks noGrp="1" noChangeArrowheads="1"/>
          </p:cNvSpPr>
          <p:nvPr>
            <p:ph type="sldNum" sz="quarter" idx="12"/>
          </p:nvPr>
        </p:nvSpPr>
        <p:spPr>
          <a:ln/>
        </p:spPr>
        <p:txBody>
          <a:bodyPr/>
          <a:lstStyle>
            <a:lvl1pPr>
              <a:defRPr/>
            </a:lvl1pPr>
          </a:lstStyle>
          <a:p>
            <a:pPr>
              <a:defRPr/>
            </a:pPr>
            <a:fld id="{28D60424-5C6D-4F62-A932-BC9EC838FEF4}" type="slidenum">
              <a:rPr lang="en-US" altLang="en-US"/>
              <a:pPr>
                <a:defRPr/>
              </a:pPr>
              <a:t>‹#›</a:t>
            </a:fld>
            <a:endParaRPr lang="en-US" altLang="en-US"/>
          </a:p>
        </p:txBody>
      </p:sp>
    </p:spTree>
    <p:extLst>
      <p:ext uri="{BB962C8B-B14F-4D97-AF65-F5344CB8AC3E}">
        <p14:creationId xmlns:p14="http://schemas.microsoft.com/office/powerpoint/2010/main" val="417240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2819400" y="1981200"/>
            <a:ext cx="6096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819400" y="4114800"/>
            <a:ext cx="6096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a:extLst>
              <a:ext uri="{FF2B5EF4-FFF2-40B4-BE49-F238E27FC236}">
                <a16:creationId xmlns:a16="http://schemas.microsoft.com/office/drawing/2014/main" id="{EACE67FC-1873-C86E-E6A5-686DE606A5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FBA179E7-6D88-1848-AEEB-DBC908564B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a:extLst>
              <a:ext uri="{FF2B5EF4-FFF2-40B4-BE49-F238E27FC236}">
                <a16:creationId xmlns:a16="http://schemas.microsoft.com/office/drawing/2014/main" id="{FB1DA97F-8682-3C73-35CC-2D8216F3D592}"/>
              </a:ext>
            </a:extLst>
          </p:cNvPr>
          <p:cNvSpPr>
            <a:spLocks noGrp="1" noChangeArrowheads="1"/>
          </p:cNvSpPr>
          <p:nvPr>
            <p:ph type="sldNum" sz="quarter" idx="12"/>
          </p:nvPr>
        </p:nvSpPr>
        <p:spPr>
          <a:ln/>
        </p:spPr>
        <p:txBody>
          <a:bodyPr/>
          <a:lstStyle>
            <a:lvl1pPr>
              <a:defRPr/>
            </a:lvl1pPr>
          </a:lstStyle>
          <a:p>
            <a:pPr>
              <a:defRPr/>
            </a:pPr>
            <a:fld id="{103924EF-D817-4BF6-97BD-7CB6494FBA54}" type="slidenum">
              <a:rPr lang="en-US" altLang="en-US"/>
              <a:pPr>
                <a:defRPr/>
              </a:pPr>
              <a:t>‹#›</a:t>
            </a:fld>
            <a:endParaRPr lang="en-US" altLang="en-US"/>
          </a:p>
        </p:txBody>
      </p:sp>
    </p:spTree>
    <p:extLst>
      <p:ext uri="{BB962C8B-B14F-4D97-AF65-F5344CB8AC3E}">
        <p14:creationId xmlns:p14="http://schemas.microsoft.com/office/powerpoint/2010/main" val="197272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a:extLst>
              <a:ext uri="{FF2B5EF4-FFF2-40B4-BE49-F238E27FC236}">
                <a16:creationId xmlns:a16="http://schemas.microsoft.com/office/drawing/2014/main" id="{B603B47C-FFB3-BE2F-07A3-11BEDE1BE0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F54CCEF1-4406-8B2F-36D2-F8A67DAB96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a:extLst>
              <a:ext uri="{FF2B5EF4-FFF2-40B4-BE49-F238E27FC236}">
                <a16:creationId xmlns:a16="http://schemas.microsoft.com/office/drawing/2014/main" id="{1F6F1AEC-FCF7-46E8-1276-0484C2FB94BA}"/>
              </a:ext>
            </a:extLst>
          </p:cNvPr>
          <p:cNvSpPr>
            <a:spLocks noGrp="1" noChangeArrowheads="1"/>
          </p:cNvSpPr>
          <p:nvPr>
            <p:ph type="sldNum" sz="quarter" idx="12"/>
          </p:nvPr>
        </p:nvSpPr>
        <p:spPr>
          <a:ln/>
        </p:spPr>
        <p:txBody>
          <a:bodyPr/>
          <a:lstStyle>
            <a:lvl1pPr>
              <a:defRPr/>
            </a:lvl1pPr>
          </a:lstStyle>
          <a:p>
            <a:pPr>
              <a:defRPr/>
            </a:pPr>
            <a:fld id="{E15E1E9A-ECCD-48F7-85C1-49C64D8BFAE6}" type="slidenum">
              <a:rPr lang="en-US" altLang="en-US"/>
              <a:pPr>
                <a:defRPr/>
              </a:pPr>
              <a:t>‹#›</a:t>
            </a:fld>
            <a:endParaRPr lang="en-US" altLang="en-US"/>
          </a:p>
        </p:txBody>
      </p:sp>
    </p:spTree>
    <p:extLst>
      <p:ext uri="{BB962C8B-B14F-4D97-AF65-F5344CB8AC3E}">
        <p14:creationId xmlns:p14="http://schemas.microsoft.com/office/powerpoint/2010/main" val="2160310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943600" y="1981200"/>
            <a:ext cx="2971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5943600" y="4114800"/>
            <a:ext cx="2971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0">
            <a:extLst>
              <a:ext uri="{FF2B5EF4-FFF2-40B4-BE49-F238E27FC236}">
                <a16:creationId xmlns:a16="http://schemas.microsoft.com/office/drawing/2014/main" id="{EB87C830-51E9-851B-A592-B17F4975C4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28DD8DBF-B59E-D1C5-0548-AAB51B4C5C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63BF4DE3-3924-754A-C19F-03D750B249CC}"/>
              </a:ext>
            </a:extLst>
          </p:cNvPr>
          <p:cNvSpPr>
            <a:spLocks noGrp="1" noChangeArrowheads="1"/>
          </p:cNvSpPr>
          <p:nvPr>
            <p:ph type="sldNum" sz="quarter" idx="12"/>
          </p:nvPr>
        </p:nvSpPr>
        <p:spPr>
          <a:ln/>
        </p:spPr>
        <p:txBody>
          <a:bodyPr/>
          <a:lstStyle>
            <a:lvl1pPr>
              <a:defRPr/>
            </a:lvl1pPr>
          </a:lstStyle>
          <a:p>
            <a:pPr>
              <a:defRPr/>
            </a:pPr>
            <a:fld id="{39FDC681-F6A8-4BAD-8E67-EEBEFB058B28}" type="slidenum">
              <a:rPr lang="en-US" altLang="en-US"/>
              <a:pPr>
                <a:defRPr/>
              </a:pPr>
              <a:t>‹#›</a:t>
            </a:fld>
            <a:endParaRPr lang="en-US" altLang="en-US"/>
          </a:p>
        </p:txBody>
      </p:sp>
    </p:spTree>
    <p:extLst>
      <p:ext uri="{BB962C8B-B14F-4D97-AF65-F5344CB8AC3E}">
        <p14:creationId xmlns:p14="http://schemas.microsoft.com/office/powerpoint/2010/main" val="419283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19400" y="609600"/>
            <a:ext cx="60960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2819400" y="1981200"/>
            <a:ext cx="2971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943600" y="1981200"/>
            <a:ext cx="2971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2819400" y="4114800"/>
            <a:ext cx="2971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5943600" y="4114800"/>
            <a:ext cx="2971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0">
            <a:extLst>
              <a:ext uri="{FF2B5EF4-FFF2-40B4-BE49-F238E27FC236}">
                <a16:creationId xmlns:a16="http://schemas.microsoft.com/office/drawing/2014/main" id="{2D0C7F83-5183-CD16-5FC6-7DAA18923E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a:extLst>
              <a:ext uri="{FF2B5EF4-FFF2-40B4-BE49-F238E27FC236}">
                <a16:creationId xmlns:a16="http://schemas.microsoft.com/office/drawing/2014/main" id="{23C98C69-D272-9AB2-3801-1A205C3094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a:extLst>
              <a:ext uri="{FF2B5EF4-FFF2-40B4-BE49-F238E27FC236}">
                <a16:creationId xmlns:a16="http://schemas.microsoft.com/office/drawing/2014/main" id="{F0E3917E-623E-9B7C-991D-1DB0A19EE2E2}"/>
              </a:ext>
            </a:extLst>
          </p:cNvPr>
          <p:cNvSpPr>
            <a:spLocks noGrp="1" noChangeArrowheads="1"/>
          </p:cNvSpPr>
          <p:nvPr>
            <p:ph type="sldNum" sz="quarter" idx="12"/>
          </p:nvPr>
        </p:nvSpPr>
        <p:spPr>
          <a:ln/>
        </p:spPr>
        <p:txBody>
          <a:bodyPr/>
          <a:lstStyle>
            <a:lvl1pPr>
              <a:defRPr/>
            </a:lvl1pPr>
          </a:lstStyle>
          <a:p>
            <a:pPr>
              <a:defRPr/>
            </a:pPr>
            <a:fld id="{2B522195-8830-48CC-A802-8C0DE08E8751}" type="slidenum">
              <a:rPr lang="en-US" altLang="en-US"/>
              <a:pPr>
                <a:defRPr/>
              </a:pPr>
              <a:t>‹#›</a:t>
            </a:fld>
            <a:endParaRPr lang="en-US" altLang="en-US"/>
          </a:p>
        </p:txBody>
      </p:sp>
    </p:spTree>
    <p:extLst>
      <p:ext uri="{BB962C8B-B14F-4D97-AF65-F5344CB8AC3E}">
        <p14:creationId xmlns:p14="http://schemas.microsoft.com/office/powerpoint/2010/main" val="3883124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2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CA6BD27A-408A-224A-237B-6FD047A454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264FADC9-2823-EE59-13A1-A2DB7A6128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3A3B9D8C-DE1E-1C38-36D2-6882A284124A}"/>
              </a:ext>
            </a:extLst>
          </p:cNvPr>
          <p:cNvSpPr>
            <a:spLocks noGrp="1" noChangeArrowheads="1"/>
          </p:cNvSpPr>
          <p:nvPr>
            <p:ph type="sldNum" sz="quarter" idx="12"/>
          </p:nvPr>
        </p:nvSpPr>
        <p:spPr>
          <a:ln/>
        </p:spPr>
        <p:txBody>
          <a:bodyPr/>
          <a:lstStyle>
            <a:lvl1pPr>
              <a:defRPr/>
            </a:lvl1pPr>
          </a:lstStyle>
          <a:p>
            <a:pPr>
              <a:defRPr/>
            </a:pPr>
            <a:fld id="{116D3798-BFFB-4497-9B7A-E3B1072F5513}" type="slidenum">
              <a:rPr lang="en-US" altLang="en-US"/>
              <a:pPr>
                <a:defRPr/>
              </a:pPr>
              <a:t>‹#›</a:t>
            </a:fld>
            <a:endParaRPr lang="en-US" altLang="en-US"/>
          </a:p>
        </p:txBody>
      </p:sp>
    </p:spTree>
    <p:extLst>
      <p:ext uri="{BB962C8B-B14F-4D97-AF65-F5344CB8AC3E}">
        <p14:creationId xmlns:p14="http://schemas.microsoft.com/office/powerpoint/2010/main" val="346413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0">
            <a:extLst>
              <a:ext uri="{FF2B5EF4-FFF2-40B4-BE49-F238E27FC236}">
                <a16:creationId xmlns:a16="http://schemas.microsoft.com/office/drawing/2014/main" id="{15E90719-FD0E-FFF3-61F4-D1307B9A2D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652BDAB9-3BED-D91B-A24D-46FFD283AF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D8887BE6-34FE-E224-2F35-457C5065B376}"/>
              </a:ext>
            </a:extLst>
          </p:cNvPr>
          <p:cNvSpPr>
            <a:spLocks noGrp="1" noChangeArrowheads="1"/>
          </p:cNvSpPr>
          <p:nvPr>
            <p:ph type="sldNum" sz="quarter" idx="12"/>
          </p:nvPr>
        </p:nvSpPr>
        <p:spPr>
          <a:ln/>
        </p:spPr>
        <p:txBody>
          <a:bodyPr/>
          <a:lstStyle>
            <a:lvl1pPr>
              <a:defRPr/>
            </a:lvl1pPr>
          </a:lstStyle>
          <a:p>
            <a:pPr>
              <a:defRPr/>
            </a:pPr>
            <a:fld id="{6EC1DC8B-9EB6-4838-AE99-E60DCBEEC0F1}" type="slidenum">
              <a:rPr lang="en-US" altLang="en-US"/>
              <a:pPr>
                <a:defRPr/>
              </a:pPr>
              <a:t>‹#›</a:t>
            </a:fld>
            <a:endParaRPr lang="en-US" altLang="en-US"/>
          </a:p>
        </p:txBody>
      </p:sp>
    </p:spTree>
    <p:extLst>
      <p:ext uri="{BB962C8B-B14F-4D97-AF65-F5344CB8AC3E}">
        <p14:creationId xmlns:p14="http://schemas.microsoft.com/office/powerpoint/2010/main" val="29857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a:extLst>
              <a:ext uri="{FF2B5EF4-FFF2-40B4-BE49-F238E27FC236}">
                <a16:creationId xmlns:a16="http://schemas.microsoft.com/office/drawing/2014/main" id="{ADAD7EB9-6AA4-5114-3FA5-BA6368FAA8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B077989B-9716-D24C-12A3-0A00A4362B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a:extLst>
              <a:ext uri="{FF2B5EF4-FFF2-40B4-BE49-F238E27FC236}">
                <a16:creationId xmlns:a16="http://schemas.microsoft.com/office/drawing/2014/main" id="{118B9740-E7DA-4211-75CB-00A9265ACF0D}"/>
              </a:ext>
            </a:extLst>
          </p:cNvPr>
          <p:cNvSpPr>
            <a:spLocks noGrp="1" noChangeArrowheads="1"/>
          </p:cNvSpPr>
          <p:nvPr>
            <p:ph type="sldNum" sz="quarter" idx="12"/>
          </p:nvPr>
        </p:nvSpPr>
        <p:spPr>
          <a:ln/>
        </p:spPr>
        <p:txBody>
          <a:bodyPr/>
          <a:lstStyle>
            <a:lvl1pPr>
              <a:defRPr/>
            </a:lvl1pPr>
          </a:lstStyle>
          <a:p>
            <a:pPr>
              <a:defRPr/>
            </a:pPr>
            <a:fld id="{8E69D04E-24F5-4AAF-9791-3C13A0C29ED1}" type="slidenum">
              <a:rPr lang="en-US" altLang="en-US"/>
              <a:pPr>
                <a:defRPr/>
              </a:pPr>
              <a:t>‹#›</a:t>
            </a:fld>
            <a:endParaRPr lang="en-US" altLang="en-US"/>
          </a:p>
        </p:txBody>
      </p:sp>
    </p:spTree>
    <p:extLst>
      <p:ext uri="{BB962C8B-B14F-4D97-AF65-F5344CB8AC3E}">
        <p14:creationId xmlns:p14="http://schemas.microsoft.com/office/powerpoint/2010/main" val="35505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0">
            <a:extLst>
              <a:ext uri="{FF2B5EF4-FFF2-40B4-BE49-F238E27FC236}">
                <a16:creationId xmlns:a16="http://schemas.microsoft.com/office/drawing/2014/main" id="{7DE477BB-447C-C45C-1609-D2AC2CB337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a:extLst>
              <a:ext uri="{FF2B5EF4-FFF2-40B4-BE49-F238E27FC236}">
                <a16:creationId xmlns:a16="http://schemas.microsoft.com/office/drawing/2014/main" id="{278827BF-BA4E-2AAA-13D5-6D2673713A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a:extLst>
              <a:ext uri="{FF2B5EF4-FFF2-40B4-BE49-F238E27FC236}">
                <a16:creationId xmlns:a16="http://schemas.microsoft.com/office/drawing/2014/main" id="{991DA985-1F54-9DC1-005C-DB0A5CA1D8FC}"/>
              </a:ext>
            </a:extLst>
          </p:cNvPr>
          <p:cNvSpPr>
            <a:spLocks noGrp="1" noChangeArrowheads="1"/>
          </p:cNvSpPr>
          <p:nvPr>
            <p:ph type="sldNum" sz="quarter" idx="12"/>
          </p:nvPr>
        </p:nvSpPr>
        <p:spPr>
          <a:ln/>
        </p:spPr>
        <p:txBody>
          <a:bodyPr/>
          <a:lstStyle>
            <a:lvl1pPr>
              <a:defRPr/>
            </a:lvl1pPr>
          </a:lstStyle>
          <a:p>
            <a:pPr>
              <a:defRPr/>
            </a:pPr>
            <a:fld id="{8A105F37-FDBE-4EBA-A8DE-9F66D61B144D}" type="slidenum">
              <a:rPr lang="en-US" altLang="en-US"/>
              <a:pPr>
                <a:defRPr/>
              </a:pPr>
              <a:t>‹#›</a:t>
            </a:fld>
            <a:endParaRPr lang="en-US" altLang="en-US"/>
          </a:p>
        </p:txBody>
      </p:sp>
    </p:spTree>
    <p:extLst>
      <p:ext uri="{BB962C8B-B14F-4D97-AF65-F5344CB8AC3E}">
        <p14:creationId xmlns:p14="http://schemas.microsoft.com/office/powerpoint/2010/main" val="358411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0">
            <a:extLst>
              <a:ext uri="{FF2B5EF4-FFF2-40B4-BE49-F238E27FC236}">
                <a16:creationId xmlns:a16="http://schemas.microsoft.com/office/drawing/2014/main" id="{D87A2CBF-CF46-257B-4947-F269D9ACD6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a:extLst>
              <a:ext uri="{FF2B5EF4-FFF2-40B4-BE49-F238E27FC236}">
                <a16:creationId xmlns:a16="http://schemas.microsoft.com/office/drawing/2014/main" id="{2F045777-2BC4-550A-790E-960866300D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E6424F38-F27D-893F-37A8-0364401C7B00}"/>
              </a:ext>
            </a:extLst>
          </p:cNvPr>
          <p:cNvSpPr>
            <a:spLocks noGrp="1" noChangeArrowheads="1"/>
          </p:cNvSpPr>
          <p:nvPr>
            <p:ph type="sldNum" sz="quarter" idx="12"/>
          </p:nvPr>
        </p:nvSpPr>
        <p:spPr>
          <a:ln/>
        </p:spPr>
        <p:txBody>
          <a:bodyPr/>
          <a:lstStyle>
            <a:lvl1pPr>
              <a:defRPr/>
            </a:lvl1pPr>
          </a:lstStyle>
          <a:p>
            <a:pPr>
              <a:defRPr/>
            </a:pPr>
            <a:fld id="{D9655E84-65ED-4B26-AB0F-8F3A40EA3081}" type="slidenum">
              <a:rPr lang="en-US" altLang="en-US"/>
              <a:pPr>
                <a:defRPr/>
              </a:pPr>
              <a:t>‹#›</a:t>
            </a:fld>
            <a:endParaRPr lang="en-US" altLang="en-US"/>
          </a:p>
        </p:txBody>
      </p:sp>
    </p:spTree>
    <p:extLst>
      <p:ext uri="{BB962C8B-B14F-4D97-AF65-F5344CB8AC3E}">
        <p14:creationId xmlns:p14="http://schemas.microsoft.com/office/powerpoint/2010/main" val="411389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91D87D36-2B3A-FC32-B68A-5FEF22E0F7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a:extLst>
              <a:ext uri="{FF2B5EF4-FFF2-40B4-BE49-F238E27FC236}">
                <a16:creationId xmlns:a16="http://schemas.microsoft.com/office/drawing/2014/main" id="{80769729-1C76-CD83-2B18-C57F50F28B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7A06D8C5-AB08-74DD-B42D-5B6AC89519C4}"/>
              </a:ext>
            </a:extLst>
          </p:cNvPr>
          <p:cNvSpPr>
            <a:spLocks noGrp="1" noChangeArrowheads="1"/>
          </p:cNvSpPr>
          <p:nvPr>
            <p:ph type="sldNum" sz="quarter" idx="12"/>
          </p:nvPr>
        </p:nvSpPr>
        <p:spPr>
          <a:ln/>
        </p:spPr>
        <p:txBody>
          <a:bodyPr/>
          <a:lstStyle>
            <a:lvl1pPr>
              <a:defRPr/>
            </a:lvl1pPr>
          </a:lstStyle>
          <a:p>
            <a:pPr>
              <a:defRPr/>
            </a:pPr>
            <a:fld id="{69CA6E10-11F1-41E2-BAD8-E64895E19430}" type="slidenum">
              <a:rPr lang="en-US" altLang="en-US"/>
              <a:pPr>
                <a:defRPr/>
              </a:pPr>
              <a:t>‹#›</a:t>
            </a:fld>
            <a:endParaRPr lang="en-US" altLang="en-US"/>
          </a:p>
        </p:txBody>
      </p:sp>
    </p:spTree>
    <p:extLst>
      <p:ext uri="{BB962C8B-B14F-4D97-AF65-F5344CB8AC3E}">
        <p14:creationId xmlns:p14="http://schemas.microsoft.com/office/powerpoint/2010/main" val="139198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0">
            <a:extLst>
              <a:ext uri="{FF2B5EF4-FFF2-40B4-BE49-F238E27FC236}">
                <a16:creationId xmlns:a16="http://schemas.microsoft.com/office/drawing/2014/main" id="{1EF4565C-F6FD-CC70-85CD-8B204E774F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6EA64D03-18D7-3FDD-18B3-577064DB31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a:extLst>
              <a:ext uri="{FF2B5EF4-FFF2-40B4-BE49-F238E27FC236}">
                <a16:creationId xmlns:a16="http://schemas.microsoft.com/office/drawing/2014/main" id="{28CB3C9F-F184-FFDD-B92D-B0DFB7E54B26}"/>
              </a:ext>
            </a:extLst>
          </p:cNvPr>
          <p:cNvSpPr>
            <a:spLocks noGrp="1" noChangeArrowheads="1"/>
          </p:cNvSpPr>
          <p:nvPr>
            <p:ph type="sldNum" sz="quarter" idx="12"/>
          </p:nvPr>
        </p:nvSpPr>
        <p:spPr>
          <a:ln/>
        </p:spPr>
        <p:txBody>
          <a:bodyPr/>
          <a:lstStyle>
            <a:lvl1pPr>
              <a:defRPr/>
            </a:lvl1pPr>
          </a:lstStyle>
          <a:p>
            <a:pPr>
              <a:defRPr/>
            </a:pPr>
            <a:fld id="{5739F53D-A585-436B-8783-F2FF57E2C2CB}" type="slidenum">
              <a:rPr lang="en-US" altLang="en-US"/>
              <a:pPr>
                <a:defRPr/>
              </a:pPr>
              <a:t>‹#›</a:t>
            </a:fld>
            <a:endParaRPr lang="en-US" altLang="en-US"/>
          </a:p>
        </p:txBody>
      </p:sp>
    </p:spTree>
    <p:extLst>
      <p:ext uri="{BB962C8B-B14F-4D97-AF65-F5344CB8AC3E}">
        <p14:creationId xmlns:p14="http://schemas.microsoft.com/office/powerpoint/2010/main" val="68162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0">
            <a:extLst>
              <a:ext uri="{FF2B5EF4-FFF2-40B4-BE49-F238E27FC236}">
                <a16:creationId xmlns:a16="http://schemas.microsoft.com/office/drawing/2014/main" id="{128C6281-8AF2-16AB-90DD-4FE9040CBF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3932C0EC-086A-DA29-1785-0A0CE5C5BB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a:extLst>
              <a:ext uri="{FF2B5EF4-FFF2-40B4-BE49-F238E27FC236}">
                <a16:creationId xmlns:a16="http://schemas.microsoft.com/office/drawing/2014/main" id="{B118DEF5-E4C4-4190-A39E-D1887A31DA40}"/>
              </a:ext>
            </a:extLst>
          </p:cNvPr>
          <p:cNvSpPr>
            <a:spLocks noGrp="1" noChangeArrowheads="1"/>
          </p:cNvSpPr>
          <p:nvPr>
            <p:ph type="sldNum" sz="quarter" idx="12"/>
          </p:nvPr>
        </p:nvSpPr>
        <p:spPr>
          <a:ln/>
        </p:spPr>
        <p:txBody>
          <a:bodyPr/>
          <a:lstStyle>
            <a:lvl1pPr>
              <a:defRPr/>
            </a:lvl1pPr>
          </a:lstStyle>
          <a:p>
            <a:pPr>
              <a:defRPr/>
            </a:pPr>
            <a:fld id="{E4628D29-3097-4A7D-BA5A-7F24B045DC41}" type="slidenum">
              <a:rPr lang="en-US" altLang="en-US"/>
              <a:pPr>
                <a:defRPr/>
              </a:pPr>
              <a:t>‹#›</a:t>
            </a:fld>
            <a:endParaRPr lang="en-US" altLang="en-US"/>
          </a:p>
        </p:txBody>
      </p:sp>
    </p:spTree>
    <p:extLst>
      <p:ext uri="{BB962C8B-B14F-4D97-AF65-F5344CB8AC3E}">
        <p14:creationId xmlns:p14="http://schemas.microsoft.com/office/powerpoint/2010/main" val="118123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1E8A9E2B-DC1E-C17D-6438-7BEA1B0D90A5}"/>
              </a:ext>
            </a:extLst>
          </p:cNvPr>
          <p:cNvSpPr>
            <a:spLocks/>
          </p:cNvSpPr>
          <p:nvPr/>
        </p:nvSpPr>
        <p:spPr bwMode="auto">
          <a:xfrm>
            <a:off x="0" y="842963"/>
            <a:ext cx="28956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027" name="Rectangle 3">
            <a:extLst>
              <a:ext uri="{FF2B5EF4-FFF2-40B4-BE49-F238E27FC236}">
                <a16:creationId xmlns:a16="http://schemas.microsoft.com/office/drawing/2014/main" id="{B54ABD60-9D4D-2A20-AC56-FB4FA7D3B898}"/>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620E6F7-E508-AAE5-44ED-4A31B0D7F050}"/>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a:hlinkClick r:id="" action="ppaction://hlinkshowjump?jump=firstslide"/>
            <a:extLst>
              <a:ext uri="{FF2B5EF4-FFF2-40B4-BE49-F238E27FC236}">
                <a16:creationId xmlns:a16="http://schemas.microsoft.com/office/drawing/2014/main" id="{9D10F9C2-28A0-C602-29CE-6963D343958B}"/>
              </a:ext>
            </a:extLst>
          </p:cNvPr>
          <p:cNvSpPr>
            <a:spLocks noChangeArrowheads="1"/>
          </p:cNvSpPr>
          <p:nvPr/>
        </p:nvSpPr>
        <p:spPr bwMode="auto">
          <a:xfrm>
            <a:off x="7004050" y="6499225"/>
            <a:ext cx="1530350" cy="419100"/>
          </a:xfrm>
          <a:prstGeom prst="rect">
            <a:avLst/>
          </a:prstGeom>
          <a:noFill/>
          <a:ln>
            <a:noFill/>
          </a:ln>
          <a:effectLst/>
        </p:spPr>
        <p:txBody>
          <a:bodyPr lIns="92075" tIns="46038" rIns="92075" bIns="46038"/>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20000"/>
              </a:spcBef>
              <a:defRPr/>
            </a:pPr>
            <a:r>
              <a:rPr lang="en-US" altLang="en-US" sz="1200">
                <a:solidFill>
                  <a:schemeClr val="folHlink"/>
                </a:solidFill>
                <a:latin typeface="Arial" panose="020B0604020202020204" pitchFamily="34" charset="0"/>
                <a:hlinkClick r:id="" action="ppaction://hlinkshowjump?jump=firstslide"/>
              </a:rPr>
              <a:t>Jump to first page</a:t>
            </a:r>
          </a:p>
        </p:txBody>
      </p:sp>
      <p:sp>
        <p:nvSpPr>
          <p:cNvPr id="1030" name="AutoShape 8">
            <a:hlinkClick r:id="" action="ppaction://hlinkshowjump?jump=previousslide"/>
            <a:extLst>
              <a:ext uri="{FF2B5EF4-FFF2-40B4-BE49-F238E27FC236}">
                <a16:creationId xmlns:a16="http://schemas.microsoft.com/office/drawing/2014/main" id="{119A6F97-215B-EE00-2C05-CB1AA480C100}"/>
              </a:ext>
            </a:extLst>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lang="en-GB" altLang="en-US"/>
          </a:p>
        </p:txBody>
      </p:sp>
      <p:sp>
        <p:nvSpPr>
          <p:cNvPr id="2" name="AutoShape 9">
            <a:hlinkClick r:id="" action="ppaction://hlinkshowjump?jump=nextslide"/>
            <a:extLst>
              <a:ext uri="{FF2B5EF4-FFF2-40B4-BE49-F238E27FC236}">
                <a16:creationId xmlns:a16="http://schemas.microsoft.com/office/drawing/2014/main" id="{F83C7E40-B2C8-E227-7BBE-37F3DB56E451}"/>
              </a:ext>
            </a:extLst>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lang="en-GB" altLang="en-US"/>
          </a:p>
        </p:txBody>
      </p:sp>
      <p:sp>
        <p:nvSpPr>
          <p:cNvPr id="1034" name="Rectangle 10">
            <a:extLst>
              <a:ext uri="{FF2B5EF4-FFF2-40B4-BE49-F238E27FC236}">
                <a16:creationId xmlns:a16="http://schemas.microsoft.com/office/drawing/2014/main" id="{B4259785-937C-8770-A6C8-13CA974FCCFD}"/>
              </a:ext>
            </a:extLst>
          </p:cNvPr>
          <p:cNvSpPr>
            <a:spLocks noGrp="1" noChangeArrowheads="1"/>
          </p:cNvSpPr>
          <p:nvPr>
            <p:ph type="dt" sz="half" idx="2"/>
          </p:nvPr>
        </p:nvSpPr>
        <p:spPr bwMode="auto">
          <a:xfrm>
            <a:off x="152400" y="5562600"/>
            <a:ext cx="1905000" cy="304800"/>
          </a:xfrm>
          <a:prstGeom prst="rect">
            <a:avLst/>
          </a:prstGeom>
          <a:noFill/>
          <a:ln>
            <a:noFill/>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ltLang="en-US"/>
          </a:p>
        </p:txBody>
      </p:sp>
      <p:sp>
        <p:nvSpPr>
          <p:cNvPr id="1035" name="Rectangle 11">
            <a:extLst>
              <a:ext uri="{FF2B5EF4-FFF2-40B4-BE49-F238E27FC236}">
                <a16:creationId xmlns:a16="http://schemas.microsoft.com/office/drawing/2014/main" id="{456339DB-4BA2-1457-5745-37812AE68433}"/>
              </a:ext>
            </a:extLst>
          </p:cNvPr>
          <p:cNvSpPr>
            <a:spLocks noGrp="1" noChangeArrowheads="1"/>
          </p:cNvSpPr>
          <p:nvPr>
            <p:ph type="ftr" sz="quarter" idx="3"/>
          </p:nvPr>
        </p:nvSpPr>
        <p:spPr bwMode="auto">
          <a:xfrm>
            <a:off x="152400" y="5867400"/>
            <a:ext cx="2590800" cy="3048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kumimoji="0" sz="1400">
                <a:solidFill>
                  <a:schemeClr val="folHlink"/>
                </a:solidFill>
                <a:latin typeface="+mn-lt"/>
              </a:defRPr>
            </a:lvl1pPr>
          </a:lstStyle>
          <a:p>
            <a:pPr>
              <a:defRPr/>
            </a:pPr>
            <a:endParaRPr lang="en-US" altLang="en-US"/>
          </a:p>
        </p:txBody>
      </p:sp>
      <p:sp>
        <p:nvSpPr>
          <p:cNvPr id="1036" name="Rectangle 12">
            <a:extLst>
              <a:ext uri="{FF2B5EF4-FFF2-40B4-BE49-F238E27FC236}">
                <a16:creationId xmlns:a16="http://schemas.microsoft.com/office/drawing/2014/main" id="{5616700B-4ED2-8B82-3B65-66DECD17ED6D}"/>
              </a:ext>
            </a:extLst>
          </p:cNvPr>
          <p:cNvSpPr>
            <a:spLocks noGrp="1" noChangeArrowheads="1"/>
          </p:cNvSpPr>
          <p:nvPr>
            <p:ph type="sldNum" sz="quarter" idx="4"/>
          </p:nvPr>
        </p:nvSpPr>
        <p:spPr bwMode="auto">
          <a:xfrm>
            <a:off x="152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Arial" panose="020B0604020202020204" pitchFamily="34" charset="0"/>
              </a:defRPr>
            </a:lvl1pPr>
          </a:lstStyle>
          <a:p>
            <a:pPr>
              <a:defRPr/>
            </a:pPr>
            <a:fld id="{EA083CEB-5B88-4596-B5FC-A6150A7A40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8"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9" r:id="rId17"/>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2.bin"/><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5.bin"/><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6.bin"/><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15.xml"/><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16.xml"/><Relationship Id="rId5" Type="http://schemas.openxmlformats.org/officeDocument/2006/relationships/image" Target="../media/image32.wmf"/><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 Id="rId5" Type="http://schemas.openxmlformats.org/officeDocument/2006/relationships/image" Target="../media/image38.emf"/><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7.bin"/><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5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https://fred.stlouisfed.org/graph/?g=TuYC"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fred.stlouisfed.org/graph/?g=TuZ4"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1DF1EBE-6ED6-AB74-603E-D1612E81C3B8}"/>
              </a:ext>
            </a:extLst>
          </p:cNvPr>
          <p:cNvSpPr>
            <a:spLocks noGrp="1" noChangeArrowheads="1"/>
          </p:cNvSpPr>
          <p:nvPr>
            <p:ph type="title"/>
          </p:nvPr>
        </p:nvSpPr>
        <p:spPr>
          <a:xfrm>
            <a:off x="609600" y="914400"/>
            <a:ext cx="7543800" cy="1295400"/>
          </a:xfrm>
          <a:noFill/>
        </p:spPr>
        <p:txBody>
          <a:bodyPr anchor="b"/>
          <a:lstStyle/>
          <a:p>
            <a:r>
              <a:rPr lang="en-US" altLang="en-US" sz="3600"/>
              <a:t>Lecture 5  </a:t>
            </a:r>
            <a:br>
              <a:rPr lang="en-US" altLang="en-US" sz="3600"/>
            </a:br>
            <a:br>
              <a:rPr lang="en-US" altLang="en-US" sz="3600"/>
            </a:br>
            <a:r>
              <a:rPr lang="en-GB" altLang="en-US" sz="3600" b="0"/>
              <a:t>Review of Fixed Income Concepts</a:t>
            </a:r>
            <a:endParaRPr lang="en-US" altLang="en-US" sz="3600" b="0"/>
          </a:p>
        </p:txBody>
      </p:sp>
      <p:sp>
        <p:nvSpPr>
          <p:cNvPr id="6147" name="Rectangle 3">
            <a:extLst>
              <a:ext uri="{FF2B5EF4-FFF2-40B4-BE49-F238E27FC236}">
                <a16:creationId xmlns:a16="http://schemas.microsoft.com/office/drawing/2014/main" id="{F7CC92EF-9909-358C-B3B2-ABCD2F9F6F6A}"/>
              </a:ext>
            </a:extLst>
          </p:cNvPr>
          <p:cNvSpPr>
            <a:spLocks noGrp="1" noChangeArrowheads="1"/>
          </p:cNvSpPr>
          <p:nvPr>
            <p:ph type="body" idx="1"/>
          </p:nvPr>
        </p:nvSpPr>
        <p:spPr>
          <a:xfrm>
            <a:off x="609600" y="2438400"/>
            <a:ext cx="8305800" cy="3657600"/>
          </a:xfrm>
          <a:noFill/>
        </p:spPr>
        <p:txBody>
          <a:bodyPr/>
          <a:lstStyle/>
          <a:p>
            <a:r>
              <a:rPr lang="en-GB" altLang="en-US"/>
              <a:t>Types of Fixed Income Securities</a:t>
            </a:r>
          </a:p>
          <a:p>
            <a:r>
              <a:rPr lang="en-GB" altLang="en-US"/>
              <a:t>Basic Fixed Income Calculations, How to Price Perpetuities, Mortgages and Bonds </a:t>
            </a:r>
          </a:p>
          <a:p>
            <a:r>
              <a:rPr lang="en-GB" altLang="en-US"/>
              <a:t>Review of Fixed Income Concepts: How to calculate spot and implied forward interest rates</a:t>
            </a:r>
          </a:p>
          <a:p>
            <a:r>
              <a:rPr lang="en-GB" altLang="en-US"/>
              <a:t>Introduction to Duration and Convexity</a:t>
            </a:r>
          </a:p>
          <a:p>
            <a:r>
              <a:rPr lang="en-GB" altLang="en-US"/>
              <a:t>Basics of Credit and Default Risk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B15F-83CE-8876-6BC7-A951D0C617BF}"/>
              </a:ext>
            </a:extLst>
          </p:cNvPr>
          <p:cNvSpPr>
            <a:spLocks noGrp="1"/>
          </p:cNvSpPr>
          <p:nvPr>
            <p:ph type="title"/>
          </p:nvPr>
        </p:nvSpPr>
        <p:spPr>
          <a:xfrm>
            <a:off x="762000" y="609600"/>
            <a:ext cx="8153400" cy="914400"/>
          </a:xfrm>
        </p:spPr>
        <p:txBody>
          <a:bodyPr/>
          <a:lstStyle/>
          <a:p>
            <a:r>
              <a:rPr lang="en-CA" sz="2800" dirty="0"/>
              <a:t>Canadian Federal Debt 2016-2024 </a:t>
            </a:r>
            <a:br>
              <a:rPr lang="en-CA" sz="2800" dirty="0"/>
            </a:br>
            <a:r>
              <a:rPr lang="en-CA" sz="2800" dirty="0"/>
              <a:t> Table 14; Fiscal Reference Table – Department of Finance (Bank of Canada series discontinued)</a:t>
            </a:r>
          </a:p>
        </p:txBody>
      </p:sp>
      <p:pic>
        <p:nvPicPr>
          <p:cNvPr id="4" name="Picture 3">
            <a:extLst>
              <a:ext uri="{FF2B5EF4-FFF2-40B4-BE49-F238E27FC236}">
                <a16:creationId xmlns:a16="http://schemas.microsoft.com/office/drawing/2014/main" id="{D8C8EBE5-5F5C-8209-5EAE-FBE3F4F8EAA3}"/>
              </a:ext>
            </a:extLst>
          </p:cNvPr>
          <p:cNvPicPr>
            <a:picLocks noChangeAspect="1"/>
          </p:cNvPicPr>
          <p:nvPr/>
        </p:nvPicPr>
        <p:blipFill>
          <a:blip r:embed="rId2"/>
          <a:stretch>
            <a:fillRect/>
          </a:stretch>
        </p:blipFill>
        <p:spPr>
          <a:xfrm>
            <a:off x="-76200" y="3733800"/>
            <a:ext cx="9144000" cy="2827283"/>
          </a:xfrm>
          <a:prstGeom prst="rect">
            <a:avLst/>
          </a:prstGeom>
        </p:spPr>
      </p:pic>
      <p:pic>
        <p:nvPicPr>
          <p:cNvPr id="6" name="Picture 5">
            <a:extLst>
              <a:ext uri="{FF2B5EF4-FFF2-40B4-BE49-F238E27FC236}">
                <a16:creationId xmlns:a16="http://schemas.microsoft.com/office/drawing/2014/main" id="{49CA3D69-E330-EF66-BDE9-5563B0BE36DB}"/>
              </a:ext>
            </a:extLst>
          </p:cNvPr>
          <p:cNvPicPr>
            <a:picLocks noChangeAspect="1"/>
          </p:cNvPicPr>
          <p:nvPr/>
        </p:nvPicPr>
        <p:blipFill>
          <a:blip r:embed="rId3"/>
          <a:stretch>
            <a:fillRect/>
          </a:stretch>
        </p:blipFill>
        <p:spPr>
          <a:xfrm>
            <a:off x="0" y="1919938"/>
            <a:ext cx="9144000" cy="1813862"/>
          </a:xfrm>
          <a:prstGeom prst="rect">
            <a:avLst/>
          </a:prstGeom>
        </p:spPr>
      </p:pic>
    </p:spTree>
    <p:extLst>
      <p:ext uri="{BB962C8B-B14F-4D97-AF65-F5344CB8AC3E}">
        <p14:creationId xmlns:p14="http://schemas.microsoft.com/office/powerpoint/2010/main" val="387886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08BE-60FC-0FC5-0934-FE6672A20AF7}"/>
              </a:ext>
            </a:extLst>
          </p:cNvPr>
          <p:cNvSpPr>
            <a:spLocks noGrp="1"/>
          </p:cNvSpPr>
          <p:nvPr>
            <p:ph type="title"/>
          </p:nvPr>
        </p:nvSpPr>
        <p:spPr>
          <a:xfrm>
            <a:off x="533400" y="609600"/>
            <a:ext cx="8305800" cy="533400"/>
          </a:xfrm>
        </p:spPr>
        <p:txBody>
          <a:bodyPr/>
          <a:lstStyle/>
          <a:p>
            <a:r>
              <a:rPr lang="en-CA" sz="2800" dirty="0"/>
              <a:t>Canadian Provincial Debt 2016-2024 </a:t>
            </a:r>
            <a:br>
              <a:rPr lang="en-CA" sz="2800" dirty="0"/>
            </a:br>
            <a:r>
              <a:rPr lang="en-CA" sz="2800" dirty="0"/>
              <a:t> Table 32; Fiscal Reference Table – Department of Finance (Bank of Canada series discontinued)</a:t>
            </a:r>
          </a:p>
        </p:txBody>
      </p:sp>
      <p:pic>
        <p:nvPicPr>
          <p:cNvPr id="4" name="Picture 3">
            <a:extLst>
              <a:ext uri="{FF2B5EF4-FFF2-40B4-BE49-F238E27FC236}">
                <a16:creationId xmlns:a16="http://schemas.microsoft.com/office/drawing/2014/main" id="{A59C2F39-3684-AE38-2543-64A46062AD57}"/>
              </a:ext>
            </a:extLst>
          </p:cNvPr>
          <p:cNvPicPr>
            <a:picLocks noChangeAspect="1"/>
          </p:cNvPicPr>
          <p:nvPr/>
        </p:nvPicPr>
        <p:blipFill>
          <a:blip r:embed="rId2"/>
          <a:stretch>
            <a:fillRect/>
          </a:stretch>
        </p:blipFill>
        <p:spPr>
          <a:xfrm>
            <a:off x="386676" y="2667000"/>
            <a:ext cx="8452524" cy="2616141"/>
          </a:xfrm>
          <a:prstGeom prst="rect">
            <a:avLst/>
          </a:prstGeom>
        </p:spPr>
      </p:pic>
      <p:pic>
        <p:nvPicPr>
          <p:cNvPr id="6" name="Picture 5">
            <a:extLst>
              <a:ext uri="{FF2B5EF4-FFF2-40B4-BE49-F238E27FC236}">
                <a16:creationId xmlns:a16="http://schemas.microsoft.com/office/drawing/2014/main" id="{D4B0C61E-FA2A-0466-5A76-9D6767D2B14C}"/>
              </a:ext>
            </a:extLst>
          </p:cNvPr>
          <p:cNvPicPr>
            <a:picLocks noChangeAspect="1"/>
          </p:cNvPicPr>
          <p:nvPr/>
        </p:nvPicPr>
        <p:blipFill>
          <a:blip r:embed="rId3"/>
          <a:stretch>
            <a:fillRect/>
          </a:stretch>
        </p:blipFill>
        <p:spPr>
          <a:xfrm>
            <a:off x="381000" y="1630739"/>
            <a:ext cx="8305800" cy="815146"/>
          </a:xfrm>
          <a:prstGeom prst="rect">
            <a:avLst/>
          </a:prstGeom>
        </p:spPr>
      </p:pic>
    </p:spTree>
    <p:extLst>
      <p:ext uri="{BB962C8B-B14F-4D97-AF65-F5344CB8AC3E}">
        <p14:creationId xmlns:p14="http://schemas.microsoft.com/office/powerpoint/2010/main" val="150545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7AE7DDC-7D43-D6A7-5192-A916D87533E3}"/>
              </a:ext>
            </a:extLst>
          </p:cNvPr>
          <p:cNvSpPr>
            <a:spLocks noGrp="1" noChangeArrowheads="1"/>
          </p:cNvSpPr>
          <p:nvPr>
            <p:ph type="title"/>
          </p:nvPr>
        </p:nvSpPr>
        <p:spPr>
          <a:xfrm>
            <a:off x="762000" y="381000"/>
            <a:ext cx="7543800" cy="990600"/>
          </a:xfrm>
          <a:noFill/>
        </p:spPr>
        <p:txBody>
          <a:bodyPr/>
          <a:lstStyle/>
          <a:p>
            <a:r>
              <a:rPr lang="en-US" altLang="en-US" sz="4000"/>
              <a:t>Types and Amounts of Fixed Income</a:t>
            </a:r>
          </a:p>
        </p:txBody>
      </p:sp>
      <p:sp>
        <p:nvSpPr>
          <p:cNvPr id="14339" name="Rectangle 3">
            <a:extLst>
              <a:ext uri="{FF2B5EF4-FFF2-40B4-BE49-F238E27FC236}">
                <a16:creationId xmlns:a16="http://schemas.microsoft.com/office/drawing/2014/main" id="{BA5D259A-B395-00C3-B73D-F68F546E8B14}"/>
              </a:ext>
            </a:extLst>
          </p:cNvPr>
          <p:cNvSpPr>
            <a:spLocks noGrp="1" noChangeArrowheads="1"/>
          </p:cNvSpPr>
          <p:nvPr>
            <p:ph type="body" idx="1"/>
          </p:nvPr>
        </p:nvSpPr>
        <p:spPr>
          <a:xfrm>
            <a:off x="685800" y="1524000"/>
            <a:ext cx="8229600" cy="4572000"/>
          </a:xfrm>
          <a:noFill/>
        </p:spPr>
        <p:txBody>
          <a:bodyPr/>
          <a:lstStyle/>
          <a:p>
            <a:pPr>
              <a:lnSpc>
                <a:spcPct val="90000"/>
              </a:lnSpc>
            </a:pPr>
            <a:r>
              <a:rPr lang="en-GB" altLang="en-US" sz="2000" dirty="0"/>
              <a:t>Outstanding Level of US Public and Private Debt</a:t>
            </a:r>
          </a:p>
          <a:p>
            <a:pPr lvl="1">
              <a:lnSpc>
                <a:spcPct val="90000"/>
              </a:lnSpc>
            </a:pPr>
            <a:r>
              <a:rPr lang="en-GB" altLang="en-US" sz="2000" dirty="0"/>
              <a:t>A breakdown by type of issuer reveals the  relative importance of mortgage related issues.  This category and the corporate debt category are the two largest and are the two categories most characterized by issues with embedded options.</a:t>
            </a:r>
          </a:p>
          <a:p>
            <a:pPr lvl="1">
              <a:lnSpc>
                <a:spcPct val="90000"/>
              </a:lnSpc>
            </a:pPr>
            <a:r>
              <a:rPr lang="en-GB" altLang="en-US" sz="2000" dirty="0"/>
              <a:t> See ‘bond market info’ file on webpage</a:t>
            </a:r>
          </a:p>
          <a:p>
            <a:pPr lvl="2">
              <a:lnSpc>
                <a:spcPct val="90000"/>
              </a:lnSpc>
            </a:pPr>
            <a:r>
              <a:rPr lang="en-GB" altLang="en-US" sz="1800" dirty="0"/>
              <a:t>Data is from SIFMA (link on Fixed Income on links page)</a:t>
            </a:r>
          </a:p>
          <a:p>
            <a:pPr lvl="1">
              <a:lnSpc>
                <a:spcPct val="90000"/>
              </a:lnSpc>
            </a:pPr>
            <a:r>
              <a:rPr lang="en-GB" altLang="en-US" sz="2000" dirty="0"/>
              <a:t> Canadian data from Bank of Canada in bfs.pdf in this .zip file</a:t>
            </a:r>
          </a:p>
          <a:p>
            <a:pPr lvl="2">
              <a:lnSpc>
                <a:spcPct val="90000"/>
              </a:lnSpc>
            </a:pPr>
            <a:r>
              <a:rPr lang="en-US" altLang="en-US" sz="1800" dirty="0"/>
              <a:t>T</a:t>
            </a:r>
            <a:r>
              <a:rPr lang="en-GB" altLang="en-US" sz="1800" dirty="0"/>
              <a:t>able K8 is only published </a:t>
            </a:r>
            <a:r>
              <a:rPr lang="en-GB" altLang="en-US" sz="1800" dirty="0" err="1"/>
              <a:t>occasionallyt</a:t>
            </a:r>
            <a:endParaRPr lang="en-GB" altLang="en-US" sz="2000" dirty="0"/>
          </a:p>
          <a:p>
            <a:pPr>
              <a:lnSpc>
                <a:spcPct val="90000"/>
              </a:lnSpc>
            </a:pPr>
            <a:r>
              <a:rPr lang="en-US" altLang="en-US" sz="2000" dirty="0"/>
              <a:t>Summary of Treasury Securities, Maturity Distribution and Average Length ...</a:t>
            </a:r>
          </a:p>
          <a:p>
            <a:pPr lvl="1">
              <a:lnSpc>
                <a:spcPct val="90000"/>
              </a:lnSpc>
            </a:pPr>
            <a:r>
              <a:rPr lang="en-US" altLang="en-US" sz="2000" dirty="0"/>
              <a:t>See ‘SIFMA factbook’ file on webpage (from SIFMA)</a:t>
            </a:r>
          </a:p>
          <a:p>
            <a:pPr lvl="2">
              <a:lnSpc>
                <a:spcPct val="90000"/>
              </a:lnSpc>
            </a:pPr>
            <a:r>
              <a:rPr lang="en-US" altLang="en-US" sz="1800" dirty="0"/>
              <a:t>Data also available on Bureau of Public Debt (see links page)</a:t>
            </a:r>
          </a:p>
          <a:p>
            <a:pPr lvl="1">
              <a:lnSpc>
                <a:spcPct val="90000"/>
              </a:lnSpc>
            </a:pPr>
            <a:r>
              <a:rPr lang="en-US" altLang="en-US" sz="2000" dirty="0"/>
              <a:t>The STRIPS program and pricing of zeroes</a:t>
            </a: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573B956-F086-615C-3E1F-AAAE4E01A672}"/>
              </a:ext>
            </a:extLst>
          </p:cNvPr>
          <p:cNvSpPr>
            <a:spLocks noGrp="1" noChangeArrowheads="1"/>
          </p:cNvSpPr>
          <p:nvPr>
            <p:ph type="title"/>
          </p:nvPr>
        </p:nvSpPr>
        <p:spPr>
          <a:xfrm>
            <a:off x="685800" y="457200"/>
            <a:ext cx="8229600" cy="609600"/>
          </a:xfrm>
        </p:spPr>
        <p:txBody>
          <a:bodyPr/>
          <a:lstStyle/>
          <a:p>
            <a:r>
              <a:rPr lang="en-US" altLang="en-US" sz="2400"/>
              <a:t>Trading and Researching Bonds</a:t>
            </a:r>
            <a:endParaRPr lang="en-GB" altLang="en-US" sz="2400"/>
          </a:p>
        </p:txBody>
      </p:sp>
      <p:sp>
        <p:nvSpPr>
          <p:cNvPr id="15363" name="Content Placeholder 2">
            <a:extLst>
              <a:ext uri="{FF2B5EF4-FFF2-40B4-BE49-F238E27FC236}">
                <a16:creationId xmlns:a16="http://schemas.microsoft.com/office/drawing/2014/main" id="{75BF6146-6BED-03DD-9A95-1EF5BAE92FA6}"/>
              </a:ext>
            </a:extLst>
          </p:cNvPr>
          <p:cNvSpPr>
            <a:spLocks noGrp="1" noChangeArrowheads="1"/>
          </p:cNvSpPr>
          <p:nvPr>
            <p:ph idx="1"/>
          </p:nvPr>
        </p:nvSpPr>
        <p:spPr>
          <a:xfrm>
            <a:off x="838200" y="1143000"/>
            <a:ext cx="8077200" cy="4953000"/>
          </a:xfrm>
        </p:spPr>
        <p:txBody>
          <a:bodyPr/>
          <a:lstStyle/>
          <a:p>
            <a:r>
              <a:rPr lang="en-US" altLang="en-US"/>
              <a:t>Bond prices and information on specific issues is not as readily accessible as common stocks</a:t>
            </a:r>
          </a:p>
          <a:p>
            <a:pPr lvl="1"/>
            <a:r>
              <a:rPr lang="en-US" altLang="en-US"/>
              <a:t>There are specialized fee-service firms that provide detailed information</a:t>
            </a:r>
          </a:p>
          <a:p>
            <a:pPr lvl="1"/>
            <a:r>
              <a:rPr lang="en-US" altLang="en-US"/>
              <a:t>Liquidity in the bond market concentrates on primary issues (unlike the stock market that is mostly concerned with secondary issues)</a:t>
            </a:r>
          </a:p>
          <a:p>
            <a:pPr lvl="2"/>
            <a:r>
              <a:rPr lang="en-US" altLang="en-US"/>
              <a:t>Easiest to get quotes and trade for investment grade issues </a:t>
            </a:r>
          </a:p>
          <a:p>
            <a:pPr lvl="2"/>
            <a:r>
              <a:rPr lang="en-US" altLang="en-US"/>
              <a:t>Possible to gather information about the bond issues of specific Canadian companies – using SEDAR prospectus info + Annual Reports</a:t>
            </a:r>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14C033E-BC38-136F-D9C3-A7B16D617D4D}"/>
              </a:ext>
            </a:extLst>
          </p:cNvPr>
          <p:cNvSpPr>
            <a:spLocks noGrp="1" noChangeArrowheads="1"/>
          </p:cNvSpPr>
          <p:nvPr>
            <p:ph type="title"/>
          </p:nvPr>
        </p:nvSpPr>
        <p:spPr>
          <a:xfrm>
            <a:off x="609600" y="228600"/>
            <a:ext cx="8153400" cy="1143000"/>
          </a:xfrm>
          <a:noFill/>
        </p:spPr>
        <p:txBody>
          <a:bodyPr/>
          <a:lstStyle/>
          <a:p>
            <a:r>
              <a:rPr lang="en-US" altLang="en-US" sz="4000"/>
              <a:t>Types of Special Contingency Features</a:t>
            </a:r>
            <a:endParaRPr lang="en-US" altLang="en-US" sz="4000" i="1"/>
          </a:p>
        </p:txBody>
      </p:sp>
      <p:sp>
        <p:nvSpPr>
          <p:cNvPr id="16387" name="Rectangle 3">
            <a:extLst>
              <a:ext uri="{FF2B5EF4-FFF2-40B4-BE49-F238E27FC236}">
                <a16:creationId xmlns:a16="http://schemas.microsoft.com/office/drawing/2014/main" id="{E61A2C78-CE72-92FE-602A-F07340FBFB23}"/>
              </a:ext>
            </a:extLst>
          </p:cNvPr>
          <p:cNvSpPr>
            <a:spLocks noGrp="1" noChangeArrowheads="1"/>
          </p:cNvSpPr>
          <p:nvPr>
            <p:ph type="body" idx="1"/>
          </p:nvPr>
        </p:nvSpPr>
        <p:spPr>
          <a:xfrm>
            <a:off x="685800" y="1524000"/>
            <a:ext cx="7772400" cy="4572000"/>
          </a:xfrm>
          <a:noFill/>
        </p:spPr>
        <p:txBody>
          <a:bodyPr/>
          <a:lstStyle/>
          <a:p>
            <a:r>
              <a:rPr lang="en-GB" altLang="en-US" b="1" i="1"/>
              <a:t>Call feature</a:t>
            </a:r>
          </a:p>
          <a:p>
            <a:r>
              <a:rPr lang="en-GB" altLang="en-US" b="1" i="1"/>
              <a:t>Sinking fund provision</a:t>
            </a:r>
          </a:p>
          <a:p>
            <a:r>
              <a:rPr lang="en-GB" altLang="en-US" b="1" i="1"/>
              <a:t>Put feature</a:t>
            </a:r>
          </a:p>
          <a:p>
            <a:r>
              <a:rPr lang="en-GB" altLang="en-US" b="1" i="1"/>
              <a:t>Extendible feature</a:t>
            </a:r>
          </a:p>
          <a:p>
            <a:r>
              <a:rPr lang="en-GB" altLang="en-US" b="1" i="1"/>
              <a:t>Convertibility</a:t>
            </a:r>
          </a:p>
          <a:p>
            <a:r>
              <a:rPr lang="en-GB" altLang="en-US" b="1" i="1"/>
              <a:t>Warrant bond structure</a:t>
            </a:r>
          </a:p>
          <a:p>
            <a:r>
              <a:rPr lang="en-GB" altLang="en-US" b="1" i="1"/>
              <a:t>Floating rate provision</a:t>
            </a:r>
          </a:p>
          <a:p>
            <a:r>
              <a:rPr lang="en-GB" altLang="en-US" b="1" i="1"/>
              <a:t>Cap, floor and collar features</a:t>
            </a: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AFB57A5-1786-6FC0-2FB4-0E304D637D16}"/>
              </a:ext>
            </a:extLst>
          </p:cNvPr>
          <p:cNvSpPr>
            <a:spLocks noGrp="1" noChangeArrowheads="1"/>
          </p:cNvSpPr>
          <p:nvPr>
            <p:ph type="title"/>
          </p:nvPr>
        </p:nvSpPr>
        <p:spPr>
          <a:xfrm>
            <a:off x="609600" y="685800"/>
            <a:ext cx="8305800" cy="609600"/>
          </a:xfrm>
        </p:spPr>
        <p:txBody>
          <a:bodyPr/>
          <a:lstStyle/>
          <a:p>
            <a:r>
              <a:rPr lang="en-US" altLang="en-US" sz="3600"/>
              <a:t>Canadian versus US Mortgage  (1)</a:t>
            </a:r>
          </a:p>
        </p:txBody>
      </p:sp>
      <p:sp>
        <p:nvSpPr>
          <p:cNvPr id="17411" name="Rectangle 3">
            <a:extLst>
              <a:ext uri="{FF2B5EF4-FFF2-40B4-BE49-F238E27FC236}">
                <a16:creationId xmlns:a16="http://schemas.microsoft.com/office/drawing/2014/main" id="{49A87ABB-FA41-9214-7548-40562A684EDB}"/>
              </a:ext>
            </a:extLst>
          </p:cNvPr>
          <p:cNvSpPr>
            <a:spLocks noGrp="1" noChangeArrowheads="1"/>
          </p:cNvSpPr>
          <p:nvPr>
            <p:ph type="body" idx="1"/>
          </p:nvPr>
        </p:nvSpPr>
        <p:spPr>
          <a:xfrm>
            <a:off x="381000" y="1524000"/>
            <a:ext cx="8534400" cy="5029200"/>
          </a:xfrm>
        </p:spPr>
        <p:txBody>
          <a:bodyPr/>
          <a:lstStyle/>
          <a:p>
            <a:pPr>
              <a:lnSpc>
                <a:spcPct val="90000"/>
              </a:lnSpc>
            </a:pPr>
            <a:r>
              <a:rPr lang="en-US" altLang="en-US"/>
              <a:t>Basic Mortgage Characteristics</a:t>
            </a:r>
          </a:p>
          <a:p>
            <a:pPr lvl="1">
              <a:lnSpc>
                <a:spcPct val="90000"/>
              </a:lnSpc>
            </a:pPr>
            <a:r>
              <a:rPr lang="en-US" altLang="en-US"/>
              <a:t>Term to Maturity and Amortization Period</a:t>
            </a:r>
          </a:p>
          <a:p>
            <a:pPr lvl="2">
              <a:lnSpc>
                <a:spcPct val="90000"/>
              </a:lnSpc>
            </a:pPr>
            <a:r>
              <a:rPr lang="en-US" altLang="en-US" b="1"/>
              <a:t>Amortization Period</a:t>
            </a:r>
            <a:r>
              <a:rPr lang="en-US" altLang="en-US"/>
              <a:t> refers to the time required to fully pay the mortgage </a:t>
            </a:r>
          </a:p>
          <a:p>
            <a:pPr lvl="3">
              <a:lnSpc>
                <a:spcPct val="90000"/>
              </a:lnSpc>
            </a:pPr>
            <a:r>
              <a:rPr lang="en-US" altLang="en-US"/>
              <a:t>In US 30 year amortization conventional</a:t>
            </a:r>
          </a:p>
          <a:p>
            <a:pPr lvl="3">
              <a:lnSpc>
                <a:spcPct val="90000"/>
              </a:lnSpc>
            </a:pPr>
            <a:r>
              <a:rPr lang="en-US" altLang="en-US"/>
              <a:t>In Canada 25 year amortization (this changes depending on Dept. of Finance, OSFI and CMHC)</a:t>
            </a:r>
          </a:p>
          <a:p>
            <a:pPr lvl="2">
              <a:lnSpc>
                <a:spcPct val="90000"/>
              </a:lnSpc>
            </a:pPr>
            <a:r>
              <a:rPr lang="en-US" altLang="en-US"/>
              <a:t>The </a:t>
            </a:r>
            <a:r>
              <a:rPr lang="en-US" altLang="en-US" b="1"/>
              <a:t>Term to Maturity</a:t>
            </a:r>
            <a:r>
              <a:rPr lang="en-US" altLang="en-US"/>
              <a:t> (Term) determines the time for which the mortgage contract applies</a:t>
            </a:r>
          </a:p>
          <a:p>
            <a:pPr lvl="3">
              <a:lnSpc>
                <a:spcPct val="90000"/>
              </a:lnSpc>
            </a:pPr>
            <a:r>
              <a:rPr lang="en-US" altLang="en-US"/>
              <a:t>In US possible to have a 30 year mortgage term = amortization period – mortgage payment fixed over the of the mortgage contract</a:t>
            </a:r>
          </a:p>
          <a:p>
            <a:pPr lvl="3">
              <a:lnSpc>
                <a:spcPct val="90000"/>
              </a:lnSpc>
            </a:pPr>
            <a:r>
              <a:rPr lang="en-US" altLang="en-US"/>
              <a:t>In Canada, term &lt; amortization period, mortgage payment resets at end of term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86A83BBF-CBE6-BA87-C576-A0A7702C9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875"/>
            <a:ext cx="91440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a:extLst>
              <a:ext uri="{FF2B5EF4-FFF2-40B4-BE49-F238E27FC236}">
                <a16:creationId xmlns:a16="http://schemas.microsoft.com/office/drawing/2014/main" id="{A32403F9-0B7F-AADF-B112-1BCC5BF533D4}"/>
              </a:ext>
            </a:extLst>
          </p:cNvPr>
          <p:cNvSpPr>
            <a:spLocks noGrp="1" noChangeArrowheads="1"/>
          </p:cNvSpPr>
          <p:nvPr>
            <p:ph type="title"/>
          </p:nvPr>
        </p:nvSpPr>
        <p:spPr>
          <a:xfrm>
            <a:off x="762000" y="609600"/>
            <a:ext cx="8153400" cy="609600"/>
          </a:xfrm>
        </p:spPr>
        <p:txBody>
          <a:bodyPr/>
          <a:lstStyle/>
          <a:p>
            <a:r>
              <a:rPr lang="en-US" altLang="en-US" sz="3200"/>
              <a:t>Basic Overview of US vs. Canadian Mortgages</a:t>
            </a:r>
            <a:endParaRPr lang="en-GB" alt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a:extLst>
              <a:ext uri="{FF2B5EF4-FFF2-40B4-BE49-F238E27FC236}">
                <a16:creationId xmlns:a16="http://schemas.microsoft.com/office/drawing/2014/main" id="{5A9B84B6-755E-41EA-CDA6-538DBCBCE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1800"/>
            <a:ext cx="784860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CEDEB2E4-843B-3D58-112E-10D30C2E5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4650"/>
            <a:ext cx="845820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8A5748F-8E6A-69E7-BEBB-3BDD39BFBF83}"/>
              </a:ext>
            </a:extLst>
          </p:cNvPr>
          <p:cNvSpPr>
            <a:spLocks noGrp="1" noChangeArrowheads="1"/>
          </p:cNvSpPr>
          <p:nvPr>
            <p:ph type="title"/>
          </p:nvPr>
        </p:nvSpPr>
        <p:spPr>
          <a:xfrm>
            <a:off x="762000" y="609600"/>
            <a:ext cx="8153400" cy="685800"/>
          </a:xfrm>
        </p:spPr>
        <p:txBody>
          <a:bodyPr/>
          <a:lstStyle/>
          <a:p>
            <a:r>
              <a:rPr lang="en-US" altLang="en-US" sz="3600"/>
              <a:t>Canadian versus US Mortgage  (2)</a:t>
            </a:r>
          </a:p>
        </p:txBody>
      </p:sp>
      <p:sp>
        <p:nvSpPr>
          <p:cNvPr id="21507" name="Rectangle 3">
            <a:extLst>
              <a:ext uri="{FF2B5EF4-FFF2-40B4-BE49-F238E27FC236}">
                <a16:creationId xmlns:a16="http://schemas.microsoft.com/office/drawing/2014/main" id="{61295947-57C3-20DA-5AF3-4B37B89A2092}"/>
              </a:ext>
            </a:extLst>
          </p:cNvPr>
          <p:cNvSpPr>
            <a:spLocks noGrp="1" noChangeArrowheads="1"/>
          </p:cNvSpPr>
          <p:nvPr>
            <p:ph type="body" idx="1"/>
          </p:nvPr>
        </p:nvSpPr>
        <p:spPr>
          <a:xfrm>
            <a:off x="457200" y="1447800"/>
            <a:ext cx="8458200" cy="5029200"/>
          </a:xfrm>
        </p:spPr>
        <p:txBody>
          <a:bodyPr/>
          <a:lstStyle/>
          <a:p>
            <a:pPr>
              <a:lnSpc>
                <a:spcPct val="90000"/>
              </a:lnSpc>
            </a:pPr>
            <a:r>
              <a:rPr lang="en-US" altLang="en-US" sz="2000" b="1"/>
              <a:t>Prepayment penalties</a:t>
            </a:r>
          </a:p>
          <a:p>
            <a:pPr lvl="1">
              <a:lnSpc>
                <a:spcPct val="90000"/>
              </a:lnSpc>
            </a:pPr>
            <a:r>
              <a:rPr lang="en-US" altLang="en-US" sz="2000"/>
              <a:t>US Mortgages have no mortgage prepayment penalties (still legal/origination fees for re-issuing mortgage)</a:t>
            </a:r>
          </a:p>
          <a:p>
            <a:pPr lvl="2">
              <a:lnSpc>
                <a:spcPct val="90000"/>
              </a:lnSpc>
            </a:pPr>
            <a:r>
              <a:rPr lang="en-US" altLang="en-US" sz="1800"/>
              <a:t>Prepayment penalty is often barred by state law</a:t>
            </a:r>
          </a:p>
          <a:p>
            <a:pPr lvl="2">
              <a:lnSpc>
                <a:spcPct val="90000"/>
              </a:lnSpc>
            </a:pPr>
            <a:r>
              <a:rPr lang="en-US" altLang="en-US" sz="1800"/>
              <a:t>If interest rates fall this allows mortgage holders to ‘refi’ (refinance)</a:t>
            </a:r>
          </a:p>
          <a:p>
            <a:pPr lvl="1">
              <a:lnSpc>
                <a:spcPct val="90000"/>
              </a:lnSpc>
            </a:pPr>
            <a:endParaRPr lang="en-US" altLang="en-US" sz="2000"/>
          </a:p>
          <a:p>
            <a:pPr lvl="1">
              <a:lnSpc>
                <a:spcPct val="90000"/>
              </a:lnSpc>
            </a:pPr>
            <a:r>
              <a:rPr lang="en-US" altLang="en-US" sz="2000"/>
              <a:t>In Canada prepayment penalty equal to 3 months payment or loss of interest (whichever is greater)</a:t>
            </a:r>
          </a:p>
          <a:p>
            <a:pPr lvl="2">
              <a:lnSpc>
                <a:spcPct val="90000"/>
              </a:lnSpc>
            </a:pPr>
            <a:r>
              <a:rPr lang="en-US" altLang="en-US" sz="1800"/>
              <a:t>Most mortgages permits an annual prepayment of up to 10% of initial principal value without penalty</a:t>
            </a:r>
          </a:p>
          <a:p>
            <a:pPr lvl="2">
              <a:lnSpc>
                <a:spcPct val="90000"/>
              </a:lnSpc>
            </a:pPr>
            <a:r>
              <a:rPr lang="en-US" altLang="en-US" sz="1800"/>
              <a:t> At end of mortgage term, mortgage balance can be paid without penalty by refinancing balance at another financial institution or mortgage can be renewed with the same financial institution</a:t>
            </a:r>
          </a:p>
          <a:p>
            <a:pPr lvl="2">
              <a:lnSpc>
                <a:spcPct val="90000"/>
              </a:lnSpc>
            </a:pPr>
            <a:r>
              <a:rPr lang="en-US" altLang="en-US" sz="1800"/>
              <a:t>Possible to change term and amortization period when the mortgage is reissued (will be legal/origination fees for reissuing that can be negotiated)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32766AF0-B2BA-290F-08E9-E2FC3FC9103A}"/>
              </a:ext>
            </a:extLst>
          </p:cNvPr>
          <p:cNvSpPr>
            <a:spLocks noGrp="1" noChangeArrowheads="1"/>
          </p:cNvSpPr>
          <p:nvPr>
            <p:ph type="title"/>
          </p:nvPr>
        </p:nvSpPr>
        <p:spPr>
          <a:xfrm>
            <a:off x="762000" y="609600"/>
            <a:ext cx="7924800" cy="1143000"/>
          </a:xfrm>
        </p:spPr>
        <p:txBody>
          <a:bodyPr/>
          <a:lstStyle/>
          <a:p>
            <a:r>
              <a:rPr lang="en-GB" altLang="en-US" sz="4000" i="1"/>
              <a:t>Types of Securities and Markets</a:t>
            </a:r>
            <a:endParaRPr lang="en-US" altLang="en-US" sz="4000" i="1"/>
          </a:p>
        </p:txBody>
      </p:sp>
      <p:sp>
        <p:nvSpPr>
          <p:cNvPr id="7171" name="Rectangle 5">
            <a:extLst>
              <a:ext uri="{FF2B5EF4-FFF2-40B4-BE49-F238E27FC236}">
                <a16:creationId xmlns:a16="http://schemas.microsoft.com/office/drawing/2014/main" id="{D9C05EE4-56F4-34DA-A2D5-5DCA351484FD}"/>
              </a:ext>
            </a:extLst>
          </p:cNvPr>
          <p:cNvSpPr>
            <a:spLocks noGrp="1" noChangeArrowheads="1"/>
          </p:cNvSpPr>
          <p:nvPr>
            <p:ph type="body" idx="1"/>
          </p:nvPr>
        </p:nvSpPr>
        <p:spPr>
          <a:xfrm>
            <a:off x="838200" y="1676400"/>
            <a:ext cx="7772400" cy="4191000"/>
          </a:xfrm>
        </p:spPr>
        <p:txBody>
          <a:bodyPr/>
          <a:lstStyle/>
          <a:p>
            <a:r>
              <a:rPr lang="en-US" altLang="en-US" sz="2400"/>
              <a:t>Reading: SAIS, sec. </a:t>
            </a:r>
            <a:r>
              <a:rPr lang="en-GB" altLang="en-US" sz="2400"/>
              <a:t>4.1, 4.2 and 4.3</a:t>
            </a:r>
          </a:p>
          <a:p>
            <a:r>
              <a:rPr lang="en-US" altLang="en-US" sz="2400"/>
              <a:t>Various classification schemes are available:</a:t>
            </a:r>
          </a:p>
          <a:p>
            <a:pPr lvl="1"/>
            <a:r>
              <a:rPr lang="en-US" altLang="en-US" sz="2400"/>
              <a:t> by types of issuer, e.g., corporate vs. government; </a:t>
            </a:r>
          </a:p>
          <a:p>
            <a:pPr lvl="1"/>
            <a:r>
              <a:rPr lang="en-US" altLang="en-US" sz="2400"/>
              <a:t>by country of issue, e.g., national vs. international; </a:t>
            </a:r>
          </a:p>
          <a:p>
            <a:pPr lvl="1"/>
            <a:r>
              <a:rPr lang="en-US" altLang="en-US" sz="2400"/>
              <a:t>by credit rating, e.g., investment grade vs. speculative; </a:t>
            </a:r>
          </a:p>
          <a:p>
            <a:pPr lvl="1"/>
            <a:r>
              <a:rPr lang="en-US" altLang="en-US" sz="2400"/>
              <a:t>classification by features, e.g., callable, putable, convertible, and tax status;</a:t>
            </a:r>
          </a:p>
          <a:p>
            <a:pPr lvl="1"/>
            <a:r>
              <a:rPr lang="en-US" altLang="en-US" sz="2400"/>
              <a:t>by term to maturity, e.g., bond market vs. money market.</a:t>
            </a: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8A50BCF-AE51-98F8-65B7-968FA109204E}"/>
              </a:ext>
            </a:extLst>
          </p:cNvPr>
          <p:cNvSpPr>
            <a:spLocks noGrp="1" noChangeArrowheads="1"/>
          </p:cNvSpPr>
          <p:nvPr>
            <p:ph type="title"/>
          </p:nvPr>
        </p:nvSpPr>
        <p:spPr>
          <a:xfrm>
            <a:off x="762000" y="609600"/>
            <a:ext cx="8153400" cy="609600"/>
          </a:xfrm>
        </p:spPr>
        <p:txBody>
          <a:bodyPr/>
          <a:lstStyle/>
          <a:p>
            <a:r>
              <a:rPr lang="en-US" altLang="en-US" sz="3600"/>
              <a:t>Canadian versus US Mortgage  (3)</a:t>
            </a:r>
          </a:p>
        </p:txBody>
      </p:sp>
      <p:sp>
        <p:nvSpPr>
          <p:cNvPr id="22531" name="Rectangle 3">
            <a:extLst>
              <a:ext uri="{FF2B5EF4-FFF2-40B4-BE49-F238E27FC236}">
                <a16:creationId xmlns:a16="http://schemas.microsoft.com/office/drawing/2014/main" id="{00881077-17F9-3864-3D75-DC09CE0A25A4}"/>
              </a:ext>
            </a:extLst>
          </p:cNvPr>
          <p:cNvSpPr>
            <a:spLocks noGrp="1" noChangeArrowheads="1"/>
          </p:cNvSpPr>
          <p:nvPr>
            <p:ph type="body" idx="1"/>
          </p:nvPr>
        </p:nvSpPr>
        <p:spPr>
          <a:xfrm>
            <a:off x="533400" y="1524000"/>
            <a:ext cx="8382000" cy="4572000"/>
          </a:xfrm>
        </p:spPr>
        <p:txBody>
          <a:bodyPr/>
          <a:lstStyle/>
          <a:p>
            <a:pPr>
              <a:lnSpc>
                <a:spcPct val="80000"/>
              </a:lnSpc>
            </a:pPr>
            <a:r>
              <a:rPr lang="en-US" altLang="en-US" sz="2000"/>
              <a:t>Mortgage Funder (Mortgagee) Recourse for </a:t>
            </a:r>
            <a:r>
              <a:rPr lang="en-US" altLang="en-US" sz="2000" b="1"/>
              <a:t>Default</a:t>
            </a:r>
            <a:r>
              <a:rPr lang="en-US" altLang="en-US" sz="2000"/>
              <a:t> by Borrower (Mortgagor)</a:t>
            </a:r>
          </a:p>
          <a:p>
            <a:pPr lvl="1">
              <a:lnSpc>
                <a:spcPct val="80000"/>
              </a:lnSpc>
            </a:pPr>
            <a:r>
              <a:rPr lang="en-US" altLang="en-US" sz="2000"/>
              <a:t>High Loan-to-Value (LTV) &gt; 80% require mortgage insurance</a:t>
            </a:r>
          </a:p>
          <a:p>
            <a:pPr lvl="2">
              <a:lnSpc>
                <a:spcPct val="80000"/>
              </a:lnSpc>
            </a:pPr>
            <a:r>
              <a:rPr lang="en-US" altLang="en-US" sz="1800"/>
              <a:t>Insurance premium can be charged as a fixed payment at origination or as ‘points’ which increase the monthly payment; premium increases with LTV; 95% maximum in Canada</a:t>
            </a:r>
          </a:p>
          <a:p>
            <a:pPr lvl="2">
              <a:lnSpc>
                <a:spcPct val="80000"/>
              </a:lnSpc>
            </a:pPr>
            <a:r>
              <a:rPr lang="en-US" altLang="en-US" sz="1800"/>
              <a:t>Both public (FHA and the GSE’s in US; CMHC in Canada) and private insurance (e.g., Genworth, Canada Guarantee in Canada)</a:t>
            </a:r>
          </a:p>
          <a:p>
            <a:pPr>
              <a:lnSpc>
                <a:spcPct val="80000"/>
              </a:lnSpc>
            </a:pPr>
            <a:endParaRPr lang="en-US" altLang="en-US" sz="2000"/>
          </a:p>
          <a:p>
            <a:pPr>
              <a:lnSpc>
                <a:spcPct val="80000"/>
              </a:lnSpc>
            </a:pPr>
            <a:r>
              <a:rPr lang="en-US" altLang="en-US" sz="2000" b="1"/>
              <a:t>Lender Recourse</a:t>
            </a:r>
            <a:r>
              <a:rPr lang="en-US" altLang="en-US" sz="2000"/>
              <a:t> depends on mortgage contract terms</a:t>
            </a:r>
          </a:p>
          <a:p>
            <a:pPr lvl="1">
              <a:lnSpc>
                <a:spcPct val="80000"/>
              </a:lnSpc>
            </a:pPr>
            <a:r>
              <a:rPr lang="en-US" altLang="en-US" sz="2000"/>
              <a:t>In Canada, typically full recourse</a:t>
            </a:r>
          </a:p>
          <a:p>
            <a:pPr lvl="1">
              <a:lnSpc>
                <a:spcPct val="80000"/>
              </a:lnSpc>
            </a:pPr>
            <a:r>
              <a:rPr lang="en-US" altLang="en-US" sz="2000"/>
              <a:t>In US depends on state, usually no recourse</a:t>
            </a:r>
          </a:p>
          <a:p>
            <a:pPr lvl="2">
              <a:lnSpc>
                <a:spcPct val="80000"/>
              </a:lnSpc>
            </a:pPr>
            <a:r>
              <a:rPr lang="en-US" altLang="en-US" sz="1800"/>
              <a:t>Mortgage insurance does not guarantee that value of (foreclosed) property will be sufficient to avoid loss, i.e., V &lt; LV</a:t>
            </a:r>
          </a:p>
          <a:p>
            <a:pPr lvl="2">
              <a:lnSpc>
                <a:spcPct val="80000"/>
              </a:lnSpc>
            </a:pPr>
            <a:r>
              <a:rPr lang="en-US" altLang="en-US" sz="1800"/>
              <a:t>Average Default Loss more likely on non-insured (LTV &lt; 80%) mortgages </a:t>
            </a:r>
          </a:p>
          <a:p>
            <a:pPr lvl="1">
              <a:lnSpc>
                <a:spcPct val="80000"/>
              </a:lnSpc>
              <a:buFont typeface="Monotype Sorts" pitchFamily="2" charset="2"/>
              <a:buNone/>
            </a:pPr>
            <a:endParaRPr lang="en-US" altLang="en-US" sz="2000"/>
          </a:p>
          <a:p>
            <a:pPr>
              <a:lnSpc>
                <a:spcPct val="80000"/>
              </a:lnSpc>
            </a:pPr>
            <a:endParaRPr lang="en-US" alt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A48F291-17A9-1238-5244-47F8FDE959D0}"/>
              </a:ext>
            </a:extLst>
          </p:cNvPr>
          <p:cNvSpPr>
            <a:spLocks noGrp="1" noChangeArrowheads="1"/>
          </p:cNvSpPr>
          <p:nvPr>
            <p:ph type="title"/>
          </p:nvPr>
        </p:nvSpPr>
        <p:spPr>
          <a:xfrm>
            <a:off x="457200" y="609600"/>
            <a:ext cx="8458200" cy="609600"/>
          </a:xfrm>
        </p:spPr>
        <p:txBody>
          <a:bodyPr/>
          <a:lstStyle/>
          <a:p>
            <a:r>
              <a:rPr lang="en-US" altLang="en-US" sz="4000"/>
              <a:t>Valuation Formula and Examples</a:t>
            </a:r>
          </a:p>
        </p:txBody>
      </p:sp>
      <p:sp>
        <p:nvSpPr>
          <p:cNvPr id="23555" name="Rectangle 3">
            <a:extLst>
              <a:ext uri="{FF2B5EF4-FFF2-40B4-BE49-F238E27FC236}">
                <a16:creationId xmlns:a16="http://schemas.microsoft.com/office/drawing/2014/main" id="{E7417FE7-6A30-EFDE-19C9-8B75D11D8ADB}"/>
              </a:ext>
            </a:extLst>
          </p:cNvPr>
          <p:cNvSpPr>
            <a:spLocks noGrp="1" noChangeArrowheads="1"/>
          </p:cNvSpPr>
          <p:nvPr>
            <p:ph type="body" idx="1"/>
          </p:nvPr>
        </p:nvSpPr>
        <p:spPr>
          <a:xfrm>
            <a:off x="533400" y="1295400"/>
            <a:ext cx="8153400" cy="4114800"/>
          </a:xfrm>
        </p:spPr>
        <p:txBody>
          <a:bodyPr/>
          <a:lstStyle/>
          <a:p>
            <a:r>
              <a:rPr lang="en-US" altLang="en-US" sz="2000"/>
              <a:t>Perpetuities, SAIS, p.207-8, e.g., British consol.</a:t>
            </a:r>
          </a:p>
          <a:p>
            <a:pPr lvl="1"/>
            <a:r>
              <a:rPr lang="en-US" altLang="en-US" sz="2000"/>
              <a:t>Application of geometric series</a:t>
            </a:r>
          </a:p>
          <a:p>
            <a:pPr lvl="1"/>
            <a:r>
              <a:rPr lang="en-US" altLang="en-US" sz="2000"/>
              <a:t>Fixed and variable coupon</a:t>
            </a:r>
          </a:p>
          <a:p>
            <a:endParaRPr lang="en-US" altLang="en-US" sz="2000"/>
          </a:p>
          <a:p>
            <a:r>
              <a:rPr lang="en-US" altLang="en-US" sz="2000"/>
              <a:t>Semi-annual and Quarterly coupons</a:t>
            </a:r>
          </a:p>
          <a:p>
            <a:pPr lvl="1"/>
            <a:r>
              <a:rPr lang="en-US" altLang="en-US" sz="2000"/>
              <a:t>SAIS, p.209</a:t>
            </a:r>
          </a:p>
          <a:p>
            <a:pPr lvl="1"/>
            <a:r>
              <a:rPr lang="en-US" altLang="en-US" sz="2000"/>
              <a:t>Effective Yield</a:t>
            </a:r>
          </a:p>
          <a:p>
            <a:pPr lvl="1"/>
            <a:endParaRPr lang="en-US" altLang="en-US" sz="2000"/>
          </a:p>
          <a:p>
            <a:r>
              <a:rPr lang="en-US" altLang="en-US" sz="2000"/>
              <a:t>Mortgage Valuation, SAIS, p.243.</a:t>
            </a:r>
          </a:p>
          <a:p>
            <a:pPr lvl="1"/>
            <a:r>
              <a:rPr lang="en-US" altLang="en-US" sz="2000"/>
              <a:t>See midterm mortgage question and solution on class webpage</a:t>
            </a:r>
          </a:p>
          <a:p>
            <a:pPr lvl="1"/>
            <a:r>
              <a:rPr lang="en-US" altLang="en-US" sz="2000"/>
              <a:t>See Mortgage Info on class webpage for background</a:t>
            </a:r>
          </a:p>
          <a:p>
            <a:pPr lvl="1"/>
            <a:endParaRPr lang="en-US" altLang="en-US" sz="2000"/>
          </a:p>
          <a:p>
            <a:pPr lvl="1">
              <a:buFont typeface="Monotype Sorts" pitchFamily="2" charset="2"/>
              <a:buNone/>
            </a:pPr>
            <a:r>
              <a:rPr lang="en-US" altLang="en-US"/>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55C18A7C-900E-63F1-1428-043B80EB3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324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5">
            <a:extLst>
              <a:ext uri="{FF2B5EF4-FFF2-40B4-BE49-F238E27FC236}">
                <a16:creationId xmlns:a16="http://schemas.microsoft.com/office/drawing/2014/main" id="{E41DE3B0-138B-4847-0798-E77C31D77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786313"/>
            <a:ext cx="6019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73E576E-077A-3AF2-08EB-53C55C7855F6}"/>
              </a:ext>
            </a:extLst>
          </p:cNvPr>
          <p:cNvSpPr>
            <a:spLocks noGrp="1" noChangeArrowheads="1"/>
          </p:cNvSpPr>
          <p:nvPr>
            <p:ph type="title"/>
          </p:nvPr>
        </p:nvSpPr>
        <p:spPr>
          <a:xfrm>
            <a:off x="990600" y="609600"/>
            <a:ext cx="7924800" cy="1143000"/>
          </a:xfrm>
        </p:spPr>
        <p:txBody>
          <a:bodyPr/>
          <a:lstStyle/>
          <a:p>
            <a:r>
              <a:rPr lang="en-GB" altLang="en-US"/>
              <a:t>How to Price Bonds</a:t>
            </a:r>
            <a:endParaRPr lang="en-US" altLang="en-US"/>
          </a:p>
        </p:txBody>
      </p:sp>
      <p:sp>
        <p:nvSpPr>
          <p:cNvPr id="25603" name="Rectangle 3">
            <a:extLst>
              <a:ext uri="{FF2B5EF4-FFF2-40B4-BE49-F238E27FC236}">
                <a16:creationId xmlns:a16="http://schemas.microsoft.com/office/drawing/2014/main" id="{BBB131E5-B57C-0BBA-E6F7-B5BE38E58DAA}"/>
              </a:ext>
            </a:extLst>
          </p:cNvPr>
          <p:cNvSpPr>
            <a:spLocks noGrp="1" noChangeArrowheads="1"/>
          </p:cNvSpPr>
          <p:nvPr>
            <p:ph type="body" idx="1"/>
          </p:nvPr>
        </p:nvSpPr>
        <p:spPr>
          <a:xfrm>
            <a:off x="838200" y="1981200"/>
            <a:ext cx="8077200" cy="4114800"/>
          </a:xfrm>
        </p:spPr>
        <p:txBody>
          <a:bodyPr/>
          <a:lstStyle/>
          <a:p>
            <a:r>
              <a:rPr lang="en-US" altLang="en-US"/>
              <a:t>Simplifications required to use the basic formulas to determine the bond price/yield:</a:t>
            </a:r>
          </a:p>
          <a:p>
            <a:pPr lvl="1"/>
            <a:r>
              <a:rPr lang="en-US" altLang="en-US"/>
              <a:t>Bond is valued on the issue date or coupon payment date </a:t>
            </a:r>
          </a:p>
          <a:p>
            <a:pPr lvl="2"/>
            <a:r>
              <a:rPr lang="en-US" altLang="en-US"/>
              <a:t>No need to take account of accrued interest.</a:t>
            </a:r>
          </a:p>
          <a:p>
            <a:pPr lvl="2"/>
            <a:r>
              <a:rPr lang="en-US" altLang="en-US"/>
              <a:t>It is possible to specify more complicated, exact formulas for price between payment dates.</a:t>
            </a:r>
          </a:p>
          <a:p>
            <a:pPr lvl="1"/>
            <a:r>
              <a:rPr lang="en-US" altLang="en-US"/>
              <a:t>The bond has no embedded options.</a:t>
            </a:r>
          </a:p>
          <a:p>
            <a:pPr lvl="1"/>
            <a:r>
              <a:rPr lang="en-US" altLang="en-US"/>
              <a:t>‘Straight bonds’ with a bullet maturity are used.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4E6F856-130B-6F05-76B8-24A368B65F59}"/>
              </a:ext>
            </a:extLst>
          </p:cNvPr>
          <p:cNvSpPr>
            <a:spLocks noGrp="1" noChangeArrowheads="1"/>
          </p:cNvSpPr>
          <p:nvPr>
            <p:ph type="title"/>
          </p:nvPr>
        </p:nvSpPr>
        <p:spPr>
          <a:xfrm>
            <a:off x="914400" y="609600"/>
            <a:ext cx="8001000" cy="838200"/>
          </a:xfrm>
        </p:spPr>
        <p:txBody>
          <a:bodyPr/>
          <a:lstStyle/>
          <a:p>
            <a:r>
              <a:rPr lang="en-US" altLang="en-US" sz="4000" i="1"/>
              <a:t>Bond Price and Yield to Maturity </a:t>
            </a:r>
          </a:p>
        </p:txBody>
      </p:sp>
      <p:sp>
        <p:nvSpPr>
          <p:cNvPr id="26627" name="Rectangle 3">
            <a:extLst>
              <a:ext uri="{FF2B5EF4-FFF2-40B4-BE49-F238E27FC236}">
                <a16:creationId xmlns:a16="http://schemas.microsoft.com/office/drawing/2014/main" id="{965A228B-00F6-7750-051D-6E39001DBD7F}"/>
              </a:ext>
            </a:extLst>
          </p:cNvPr>
          <p:cNvSpPr>
            <a:spLocks noGrp="1" noChangeArrowheads="1"/>
          </p:cNvSpPr>
          <p:nvPr>
            <p:ph type="body" sz="half" idx="1"/>
          </p:nvPr>
        </p:nvSpPr>
        <p:spPr>
          <a:xfrm>
            <a:off x="1066800" y="1600200"/>
            <a:ext cx="7848600" cy="2667000"/>
          </a:xfrm>
        </p:spPr>
        <p:txBody>
          <a:bodyPr/>
          <a:lstStyle/>
          <a:p>
            <a:r>
              <a:rPr lang="en-GB" altLang="en-US" sz="2400" b="1"/>
              <a:t>Yield to Maturity</a:t>
            </a:r>
          </a:p>
          <a:p>
            <a:pPr lvl="1"/>
            <a:r>
              <a:rPr lang="en-GB" altLang="en-US" sz="2200"/>
              <a:t>Key method of comparing values, see Table 4.5</a:t>
            </a:r>
          </a:p>
          <a:p>
            <a:pPr lvl="1"/>
            <a:r>
              <a:rPr lang="en-GB" altLang="en-US" sz="2200"/>
              <a:t>Basis of traditional yield spread analysis</a:t>
            </a:r>
          </a:p>
          <a:p>
            <a:pPr lvl="1"/>
            <a:endParaRPr lang="en-GB" altLang="en-US" sz="2200"/>
          </a:p>
          <a:p>
            <a:r>
              <a:rPr lang="en-GB" altLang="en-US" sz="2400"/>
              <a:t>For an </a:t>
            </a:r>
            <a:r>
              <a:rPr lang="en-GB" altLang="en-US" sz="2400" b="1"/>
              <a:t>annual coupon bond</a:t>
            </a:r>
            <a:r>
              <a:rPr lang="en-GB" altLang="en-US" sz="2400"/>
              <a:t> valued on the issue date, the yield to maturity is determined by solving:</a:t>
            </a:r>
          </a:p>
        </p:txBody>
      </p:sp>
      <p:graphicFrame>
        <p:nvGraphicFramePr>
          <p:cNvPr id="26628" name="Object 4">
            <a:extLst>
              <a:ext uri="{FF2B5EF4-FFF2-40B4-BE49-F238E27FC236}">
                <a16:creationId xmlns:a16="http://schemas.microsoft.com/office/drawing/2014/main" id="{19C2627D-4CDF-91CB-1283-268211161F8B}"/>
              </a:ext>
            </a:extLst>
          </p:cNvPr>
          <p:cNvGraphicFramePr>
            <a:graphicFrameLocks noGrp="1" noChangeAspect="1"/>
          </p:cNvGraphicFramePr>
          <p:nvPr>
            <p:ph sz="half" idx="2"/>
          </p:nvPr>
        </p:nvGraphicFramePr>
        <p:xfrm>
          <a:off x="914400" y="4264025"/>
          <a:ext cx="8001000" cy="1149350"/>
        </p:xfrm>
        <a:graphic>
          <a:graphicData uri="http://schemas.openxmlformats.org/presentationml/2006/ole">
            <mc:AlternateContent xmlns:mc="http://schemas.openxmlformats.org/markup-compatibility/2006">
              <mc:Choice xmlns:v="urn:schemas-microsoft-com:vml" Requires="v">
                <p:oleObj name="Document" r:id="rId2" imgW="5715000" imgH="828675" progId="WP10Doc">
                  <p:embed/>
                </p:oleObj>
              </mc:Choice>
              <mc:Fallback>
                <p:oleObj name="Document" r:id="rId2" imgW="5715000" imgH="828675" progId="WP10Doc">
                  <p:embed/>
                  <p:pic>
                    <p:nvPicPr>
                      <p:cNvPr id="26628" name="Object 4">
                        <a:extLst>
                          <a:ext uri="{FF2B5EF4-FFF2-40B4-BE49-F238E27FC236}">
                            <a16:creationId xmlns:a16="http://schemas.microsoft.com/office/drawing/2014/main" id="{19C2627D-4CDF-91CB-1283-268211161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64025"/>
                        <a:ext cx="8001000" cy="114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381E9E9-5E59-0AC4-3912-EA2C5BAEC5FE}"/>
              </a:ext>
            </a:extLst>
          </p:cNvPr>
          <p:cNvSpPr>
            <a:spLocks noGrp="1" noChangeArrowheads="1"/>
          </p:cNvSpPr>
          <p:nvPr>
            <p:ph type="title"/>
          </p:nvPr>
        </p:nvSpPr>
        <p:spPr>
          <a:xfrm>
            <a:off x="990600" y="457200"/>
            <a:ext cx="7620000" cy="1143000"/>
          </a:xfrm>
          <a:noFill/>
        </p:spPr>
        <p:txBody>
          <a:bodyPr/>
          <a:lstStyle/>
          <a:p>
            <a:r>
              <a:rPr lang="en-US" altLang="en-US" sz="4000"/>
              <a:t>Interpretations of Yield to Maturity</a:t>
            </a:r>
          </a:p>
        </p:txBody>
      </p:sp>
      <p:sp>
        <p:nvSpPr>
          <p:cNvPr id="27651" name="Rectangle 3">
            <a:extLst>
              <a:ext uri="{FF2B5EF4-FFF2-40B4-BE49-F238E27FC236}">
                <a16:creationId xmlns:a16="http://schemas.microsoft.com/office/drawing/2014/main" id="{945EFE4B-4903-666A-7379-C2459ADD7A2B}"/>
              </a:ext>
            </a:extLst>
          </p:cNvPr>
          <p:cNvSpPr>
            <a:spLocks noGrp="1" noChangeArrowheads="1"/>
          </p:cNvSpPr>
          <p:nvPr>
            <p:ph type="body" idx="1"/>
          </p:nvPr>
        </p:nvSpPr>
        <p:spPr>
          <a:xfrm>
            <a:off x="1143000" y="1676400"/>
            <a:ext cx="7620000" cy="4572000"/>
          </a:xfrm>
          <a:noFill/>
        </p:spPr>
        <p:txBody>
          <a:bodyPr/>
          <a:lstStyle/>
          <a:p>
            <a:pPr>
              <a:lnSpc>
                <a:spcPct val="90000"/>
              </a:lnSpc>
            </a:pPr>
            <a:r>
              <a:rPr lang="en-US" altLang="en-US" sz="2400"/>
              <a:t>Because the calculation assumes that future coupon cash flows can be reinvested at the stated </a:t>
            </a:r>
            <a:r>
              <a:rPr lang="en-US" altLang="en-US" sz="2400" i="1"/>
              <a:t>y</a:t>
            </a:r>
            <a:r>
              <a:rPr lang="en-US" altLang="en-US" sz="2400"/>
              <a:t>, it follows that </a:t>
            </a:r>
            <a:r>
              <a:rPr lang="en-US" altLang="en-US" sz="2400" i="1"/>
              <a:t>y </a:t>
            </a:r>
            <a:r>
              <a:rPr lang="en-US" altLang="en-US" sz="2400"/>
              <a:t>is only a </a:t>
            </a:r>
            <a:r>
              <a:rPr lang="en-US" altLang="en-US" sz="2400" b="1" i="1"/>
              <a:t>promised</a:t>
            </a:r>
            <a:r>
              <a:rPr lang="en-US" altLang="en-US" sz="2400"/>
              <a:t> yield to maturity. </a:t>
            </a:r>
          </a:p>
          <a:p>
            <a:pPr>
              <a:lnSpc>
                <a:spcPct val="90000"/>
              </a:lnSpc>
            </a:pPr>
            <a:r>
              <a:rPr lang="en-US" altLang="en-US" sz="2400"/>
              <a:t>Reinvestment of coupons at the promised yield is required in order for the bond to actually earn the stated yield if the bond is held to maturity.  As such, the yield to maturity is an </a:t>
            </a:r>
            <a:r>
              <a:rPr lang="en-US" altLang="en-US" sz="2400" b="1" i="1"/>
              <a:t>ex ante forecast of the ex post</a:t>
            </a:r>
            <a:r>
              <a:rPr lang="en-US" altLang="en-US" sz="2400"/>
              <a:t> </a:t>
            </a:r>
            <a:r>
              <a:rPr lang="en-US" altLang="en-US" sz="2400" b="1" i="1"/>
              <a:t>realized yield</a:t>
            </a:r>
            <a:r>
              <a:rPr lang="en-US" altLang="en-US" sz="2400" b="1"/>
              <a:t>.  </a:t>
            </a:r>
          </a:p>
          <a:p>
            <a:pPr>
              <a:lnSpc>
                <a:spcPct val="90000"/>
              </a:lnSpc>
            </a:pPr>
            <a:r>
              <a:rPr lang="en-US" altLang="en-US" sz="2400"/>
              <a:t>When </a:t>
            </a:r>
            <a:r>
              <a:rPr lang="en-US" altLang="en-US" sz="2400" i="1"/>
              <a:t>C</a:t>
            </a:r>
            <a:r>
              <a:rPr lang="en-US" altLang="en-US" sz="2400"/>
              <a:t> = 0, the bond is referred to as a pure discount or </a:t>
            </a:r>
            <a:r>
              <a:rPr lang="en-US" altLang="en-US" sz="2400" b="1" i="1"/>
              <a:t>zero coupon bond</a:t>
            </a:r>
            <a:r>
              <a:rPr lang="en-US" altLang="en-US" sz="2400"/>
              <a:t>.  If held to maturity, a default and option free zero coupon bond will have the promised yield to maturity equal to the realized yield.</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F2C5F0A-CC96-35CF-4497-0BF770B88D8B}"/>
              </a:ext>
            </a:extLst>
          </p:cNvPr>
          <p:cNvSpPr>
            <a:spLocks noGrp="1" noChangeArrowheads="1"/>
          </p:cNvSpPr>
          <p:nvPr>
            <p:ph type="title"/>
          </p:nvPr>
        </p:nvSpPr>
        <p:spPr>
          <a:xfrm>
            <a:off x="838200" y="609600"/>
            <a:ext cx="8077200" cy="1143000"/>
          </a:xfrm>
          <a:noFill/>
        </p:spPr>
        <p:txBody>
          <a:bodyPr/>
          <a:lstStyle/>
          <a:p>
            <a:r>
              <a:rPr lang="en-US" altLang="en-US" sz="4000"/>
              <a:t>Spot Interest Rate </a:t>
            </a:r>
            <a:br>
              <a:rPr lang="en-US" altLang="en-US" sz="4000"/>
            </a:br>
            <a:r>
              <a:rPr lang="en-US" altLang="en-US" sz="4000"/>
              <a:t>(Implied Zero Coupon Interest Rate)</a:t>
            </a:r>
          </a:p>
        </p:txBody>
      </p:sp>
      <p:sp>
        <p:nvSpPr>
          <p:cNvPr id="28675" name="Rectangle 3">
            <a:extLst>
              <a:ext uri="{FF2B5EF4-FFF2-40B4-BE49-F238E27FC236}">
                <a16:creationId xmlns:a16="http://schemas.microsoft.com/office/drawing/2014/main" id="{1F4ED27E-41F8-2DB4-9298-D32702DD4958}"/>
              </a:ext>
            </a:extLst>
          </p:cNvPr>
          <p:cNvSpPr>
            <a:spLocks noGrp="1" noChangeArrowheads="1"/>
          </p:cNvSpPr>
          <p:nvPr>
            <p:ph type="body" sz="half" idx="1"/>
          </p:nvPr>
        </p:nvSpPr>
        <p:spPr>
          <a:xfrm>
            <a:off x="914400" y="1981200"/>
            <a:ext cx="8001000" cy="1981200"/>
          </a:xfrm>
          <a:noFill/>
        </p:spPr>
        <p:txBody>
          <a:bodyPr/>
          <a:lstStyle/>
          <a:p>
            <a:pPr>
              <a:lnSpc>
                <a:spcPct val="80000"/>
              </a:lnSpc>
            </a:pPr>
            <a:r>
              <a:rPr lang="en-US" altLang="en-US" sz="2100"/>
              <a:t>The </a:t>
            </a:r>
            <a:r>
              <a:rPr lang="en-US" altLang="en-US" sz="2100" b="1"/>
              <a:t>spot interest rate</a:t>
            </a:r>
            <a:r>
              <a:rPr lang="en-US" altLang="en-US" sz="2100"/>
              <a:t> address a conceptual problem that arises with the yield to maturity</a:t>
            </a:r>
          </a:p>
          <a:p>
            <a:pPr lvl="1">
              <a:lnSpc>
                <a:spcPct val="80000"/>
              </a:lnSpc>
            </a:pPr>
            <a:r>
              <a:rPr lang="en-US" altLang="en-US" sz="2200"/>
              <a:t>applying the same interest rate to discount cash flows occurring at different points in time</a:t>
            </a:r>
          </a:p>
          <a:p>
            <a:pPr>
              <a:lnSpc>
                <a:spcPct val="80000"/>
              </a:lnSpc>
            </a:pPr>
            <a:endParaRPr lang="en-US" altLang="en-US" sz="2400"/>
          </a:p>
          <a:p>
            <a:pPr>
              <a:lnSpc>
                <a:spcPct val="80000"/>
              </a:lnSpc>
            </a:pPr>
            <a:r>
              <a:rPr lang="en-US" altLang="en-US" sz="2400"/>
              <a:t>The spot interest rate </a:t>
            </a:r>
            <a:r>
              <a:rPr lang="en-US" altLang="en-US" sz="2400" i="1"/>
              <a:t>z</a:t>
            </a:r>
            <a:r>
              <a:rPr lang="en-US" altLang="en-US" sz="2400" i="1" baseline="-25000"/>
              <a:t>t</a:t>
            </a:r>
            <a:r>
              <a:rPr lang="en-US" altLang="en-US" sz="2400" i="1"/>
              <a:t> </a:t>
            </a:r>
            <a:r>
              <a:rPr lang="en-US" altLang="en-US" sz="2400"/>
              <a:t>used to discount cash flows at time t is specified by:</a:t>
            </a:r>
          </a:p>
        </p:txBody>
      </p:sp>
      <p:graphicFrame>
        <p:nvGraphicFramePr>
          <p:cNvPr id="28676" name="Object 5">
            <a:extLst>
              <a:ext uri="{FF2B5EF4-FFF2-40B4-BE49-F238E27FC236}">
                <a16:creationId xmlns:a16="http://schemas.microsoft.com/office/drawing/2014/main" id="{15F73F12-B5B7-EBF8-F71D-D77CB6BB5AA2}"/>
              </a:ext>
            </a:extLst>
          </p:cNvPr>
          <p:cNvGraphicFramePr>
            <a:graphicFrameLocks noGrp="1" noChangeAspect="1"/>
          </p:cNvGraphicFramePr>
          <p:nvPr>
            <p:ph sz="half" idx="2"/>
          </p:nvPr>
        </p:nvGraphicFramePr>
        <p:xfrm>
          <a:off x="990600" y="4572000"/>
          <a:ext cx="7924800" cy="1004888"/>
        </p:xfrm>
        <a:graphic>
          <a:graphicData uri="http://schemas.openxmlformats.org/presentationml/2006/ole">
            <mc:AlternateContent xmlns:mc="http://schemas.openxmlformats.org/markup-compatibility/2006">
              <mc:Choice xmlns:v="urn:schemas-microsoft-com:vml" Requires="v">
                <p:oleObj name="Document" r:id="rId2" imgW="5715000" imgH="733425" progId="WP10Doc">
                  <p:embed/>
                </p:oleObj>
              </mc:Choice>
              <mc:Fallback>
                <p:oleObj name="Document" r:id="rId2" imgW="5715000" imgH="733425" progId="WP10Doc">
                  <p:embed/>
                  <p:pic>
                    <p:nvPicPr>
                      <p:cNvPr id="28676" name="Object 5">
                        <a:extLst>
                          <a:ext uri="{FF2B5EF4-FFF2-40B4-BE49-F238E27FC236}">
                            <a16:creationId xmlns:a16="http://schemas.microsoft.com/office/drawing/2014/main" id="{15F73F12-B5B7-EBF8-F71D-D77CB6BB5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72000"/>
                        <a:ext cx="7924800" cy="100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C5FFB6A-6C62-036C-1638-EC6ACB3B5FF3}"/>
              </a:ext>
            </a:extLst>
          </p:cNvPr>
          <p:cNvSpPr>
            <a:spLocks noGrp="1" noChangeArrowheads="1"/>
          </p:cNvSpPr>
          <p:nvPr>
            <p:ph type="title"/>
          </p:nvPr>
        </p:nvSpPr>
        <p:spPr>
          <a:xfrm>
            <a:off x="685800" y="609600"/>
            <a:ext cx="8229600" cy="1143000"/>
          </a:xfrm>
        </p:spPr>
        <p:txBody>
          <a:bodyPr/>
          <a:lstStyle/>
          <a:p>
            <a:r>
              <a:rPr lang="en-US" altLang="en-US" sz="4000"/>
              <a:t>Use of Implied Zeroes</a:t>
            </a:r>
          </a:p>
        </p:txBody>
      </p:sp>
      <p:sp>
        <p:nvSpPr>
          <p:cNvPr id="29699" name="Rectangle 3">
            <a:extLst>
              <a:ext uri="{FF2B5EF4-FFF2-40B4-BE49-F238E27FC236}">
                <a16:creationId xmlns:a16="http://schemas.microsoft.com/office/drawing/2014/main" id="{02B60D32-2EE3-D2DB-0E19-B627C90DB12A}"/>
              </a:ext>
            </a:extLst>
          </p:cNvPr>
          <p:cNvSpPr>
            <a:spLocks noGrp="1" noChangeArrowheads="1"/>
          </p:cNvSpPr>
          <p:nvPr>
            <p:ph type="body" idx="1"/>
          </p:nvPr>
        </p:nvSpPr>
        <p:spPr>
          <a:xfrm>
            <a:off x="990600" y="1981200"/>
            <a:ext cx="7924800" cy="4114800"/>
          </a:xfrm>
        </p:spPr>
        <p:txBody>
          <a:bodyPr/>
          <a:lstStyle/>
          <a:p>
            <a:r>
              <a:rPr lang="en-US" altLang="en-US" sz="2400"/>
              <a:t>Calculation of implied forward rates</a:t>
            </a:r>
          </a:p>
          <a:p>
            <a:pPr lvl="1"/>
            <a:r>
              <a:rPr lang="en-US" altLang="en-US" sz="2200"/>
              <a:t>Used to empirically model term structure behavior</a:t>
            </a:r>
          </a:p>
          <a:p>
            <a:pPr lvl="1"/>
            <a:r>
              <a:rPr lang="en-US" altLang="en-US" sz="2200"/>
              <a:t>Used in Monte Carlo estimation procedures for OAS (see sec. 6.3)</a:t>
            </a:r>
          </a:p>
          <a:p>
            <a:endParaRPr lang="en-US" altLang="en-US" sz="2400"/>
          </a:p>
          <a:p>
            <a:r>
              <a:rPr lang="en-US" altLang="en-US" sz="2400"/>
              <a:t>To calculate the value of bonds with contingencies</a:t>
            </a:r>
          </a:p>
          <a:p>
            <a:endParaRPr lang="en-US" altLang="en-US" sz="2400"/>
          </a:p>
          <a:p>
            <a:r>
              <a:rPr lang="en-US" altLang="en-US" sz="2400"/>
              <a:t>To provide riskfree discount rates for cash flows occurring at a particular time </a:t>
            </a:r>
            <a:r>
              <a:rPr lang="en-US" altLang="en-US" sz="2400" i="1"/>
              <a:t>t </a:t>
            </a:r>
            <a:r>
              <a:rPr lang="en-US" altLang="en-US" sz="2400"/>
              <a:t> or over a horizon [0,T]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D969D46-EA23-7B26-628B-EB838C5A7B02}"/>
              </a:ext>
            </a:extLst>
          </p:cNvPr>
          <p:cNvSpPr>
            <a:spLocks noGrp="1" noChangeArrowheads="1"/>
          </p:cNvSpPr>
          <p:nvPr>
            <p:ph type="title"/>
          </p:nvPr>
        </p:nvSpPr>
        <p:spPr>
          <a:xfrm>
            <a:off x="1066800" y="609600"/>
            <a:ext cx="7848600" cy="1143000"/>
          </a:xfrm>
        </p:spPr>
        <p:txBody>
          <a:bodyPr/>
          <a:lstStyle/>
          <a:p>
            <a:r>
              <a:rPr lang="en-US" altLang="en-US" sz="4000"/>
              <a:t>Calculation of Implied Zeroes</a:t>
            </a:r>
          </a:p>
        </p:txBody>
      </p:sp>
      <p:sp>
        <p:nvSpPr>
          <p:cNvPr id="30723" name="Rectangle 3">
            <a:extLst>
              <a:ext uri="{FF2B5EF4-FFF2-40B4-BE49-F238E27FC236}">
                <a16:creationId xmlns:a16="http://schemas.microsoft.com/office/drawing/2014/main" id="{8954D373-4BA2-F8C9-5761-D766182EEBB3}"/>
              </a:ext>
            </a:extLst>
          </p:cNvPr>
          <p:cNvSpPr>
            <a:spLocks noGrp="1" noChangeArrowheads="1"/>
          </p:cNvSpPr>
          <p:nvPr>
            <p:ph type="body" idx="1"/>
          </p:nvPr>
        </p:nvSpPr>
        <p:spPr>
          <a:xfrm>
            <a:off x="1143000" y="1981200"/>
            <a:ext cx="7772400" cy="4114800"/>
          </a:xfrm>
        </p:spPr>
        <p:txBody>
          <a:bodyPr/>
          <a:lstStyle/>
          <a:p>
            <a:r>
              <a:rPr lang="en-US" altLang="en-US"/>
              <a:t>Implied zeroes are calculated from the US Treasury yield curve (Government of Canada curve for Canada)</a:t>
            </a:r>
          </a:p>
          <a:p>
            <a:pPr lvl="1"/>
            <a:r>
              <a:rPr lang="en-US" altLang="en-US"/>
              <a:t>Introduction of contingencies and default risk modeled as an add-on to the implied zero</a:t>
            </a:r>
          </a:p>
          <a:p>
            <a:endParaRPr lang="en-US" altLang="en-US"/>
          </a:p>
          <a:p>
            <a:r>
              <a:rPr lang="en-US" altLang="en-US"/>
              <a:t>Calculated implied zeroes typically differ from rates in the STRIPS market (SAIS, p.201-2)</a:t>
            </a:r>
          </a:p>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330417CD-90BC-6E56-B157-0ECD43DB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5257800" cy="6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6">
            <a:extLst>
              <a:ext uri="{FF2B5EF4-FFF2-40B4-BE49-F238E27FC236}">
                <a16:creationId xmlns:a16="http://schemas.microsoft.com/office/drawing/2014/main" id="{E7FBBB7A-6A43-916F-7426-B1B9F95F9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457200"/>
            <a:ext cx="3314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7">
            <a:extLst>
              <a:ext uri="{FF2B5EF4-FFF2-40B4-BE49-F238E27FC236}">
                <a16:creationId xmlns:a16="http://schemas.microsoft.com/office/drawing/2014/main" id="{BD05C081-2F62-7BBC-3E10-D920EF89A388}"/>
              </a:ext>
            </a:extLst>
          </p:cNvPr>
          <p:cNvSpPr>
            <a:spLocks noGrp="1" noChangeArrowheads="1"/>
          </p:cNvSpPr>
          <p:nvPr>
            <p:ph type="title"/>
          </p:nvPr>
        </p:nvSpPr>
        <p:spPr>
          <a:xfrm>
            <a:off x="5346700" y="4495800"/>
            <a:ext cx="3644900" cy="1905000"/>
          </a:xfrm>
        </p:spPr>
        <p:txBody>
          <a:bodyPr/>
          <a:lstStyle/>
          <a:p>
            <a:r>
              <a:rPr lang="en-CA" altLang="en-US" sz="1800"/>
              <a:t>This spot rate calculation example makes the simplifying assumption that the quoted yields are annual, which the actual yields are semi-annual.  This will result in a small deviation from the ‘true spot rate’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a:extLst>
              <a:ext uri="{FF2B5EF4-FFF2-40B4-BE49-F238E27FC236}">
                <a16:creationId xmlns:a16="http://schemas.microsoft.com/office/drawing/2014/main" id="{9250B5F9-FD58-7796-6F44-077A02CCA573}"/>
              </a:ext>
            </a:extLst>
          </p:cNvPr>
          <p:cNvSpPr>
            <a:spLocks noGrp="1" noChangeArrowheads="1"/>
          </p:cNvSpPr>
          <p:nvPr>
            <p:ph type="title"/>
          </p:nvPr>
        </p:nvSpPr>
        <p:spPr>
          <a:xfrm>
            <a:off x="1063625" y="357188"/>
            <a:ext cx="7848600" cy="457200"/>
          </a:xfrm>
        </p:spPr>
        <p:txBody>
          <a:bodyPr/>
          <a:lstStyle/>
          <a:p>
            <a:r>
              <a:rPr lang="en-US" altLang="en-US" sz="2400"/>
              <a:t>Notes to the .zip files </a:t>
            </a:r>
            <a:endParaRPr lang="en-GB" altLang="en-US" sz="2400"/>
          </a:p>
        </p:txBody>
      </p:sp>
      <p:sp>
        <p:nvSpPr>
          <p:cNvPr id="8195" name="Content Placeholder 3">
            <a:extLst>
              <a:ext uri="{FF2B5EF4-FFF2-40B4-BE49-F238E27FC236}">
                <a16:creationId xmlns:a16="http://schemas.microsoft.com/office/drawing/2014/main" id="{242B3601-8184-6A6A-13ED-782CBCB0DF42}"/>
              </a:ext>
            </a:extLst>
          </p:cNvPr>
          <p:cNvSpPr>
            <a:spLocks noGrp="1" noChangeArrowheads="1"/>
          </p:cNvSpPr>
          <p:nvPr>
            <p:ph idx="1"/>
          </p:nvPr>
        </p:nvSpPr>
        <p:spPr>
          <a:xfrm>
            <a:off x="835025" y="990600"/>
            <a:ext cx="8077200" cy="5257800"/>
          </a:xfrm>
        </p:spPr>
        <p:txBody>
          <a:bodyPr/>
          <a:lstStyle/>
          <a:p>
            <a:r>
              <a:rPr lang="en-US" altLang="en-US" sz="2400"/>
              <a:t>The BUS417 webpage has links to a number of .zip files with data on fixed income (Lecture 4).  The size of many files makes it difficult to load into the slides</a:t>
            </a:r>
          </a:p>
          <a:p>
            <a:r>
              <a:rPr lang="en-US" altLang="en-US" sz="2400" b="1"/>
              <a:t>B</a:t>
            </a:r>
            <a:r>
              <a:rPr lang="en-GB" altLang="en-US" sz="2400" b="1"/>
              <a:t>ond Info: </a:t>
            </a:r>
            <a:r>
              <a:rPr lang="en-GB" altLang="en-US" sz="2400"/>
              <a:t>Information about bonds that are available for trading at an on-line brokerage. CIBC-Fixed_Income is the index file.</a:t>
            </a:r>
          </a:p>
          <a:p>
            <a:r>
              <a:rPr lang="en-US" altLang="en-US" sz="2400" b="1"/>
              <a:t>More Bond Info</a:t>
            </a:r>
            <a:r>
              <a:rPr lang="en-US" altLang="en-US" sz="2400"/>
              <a:t>: Has two publications on Canadian housing finance and Trust bonds; Trade info for IPO’s and a few example pages from Moody’s bond book.</a:t>
            </a:r>
          </a:p>
          <a:p>
            <a:r>
              <a:rPr lang="en-US" altLang="en-US" sz="2400" b="1"/>
              <a:t>Bond Market Info</a:t>
            </a:r>
            <a:r>
              <a:rPr lang="en-US" altLang="en-US" sz="2400"/>
              <a:t>:  Has statistics for the US and Canadian bond markets.</a:t>
            </a:r>
          </a:p>
          <a:p>
            <a:r>
              <a:rPr lang="en-US" altLang="en-US" sz="2400" b="1"/>
              <a:t>Mortgage Info: </a:t>
            </a:r>
            <a:r>
              <a:rPr lang="en-US" altLang="en-US" sz="2400"/>
              <a:t>Has three publications (2 US and 1 Canada) on the housing market and an info sheet on mortgage insurance,</a:t>
            </a:r>
            <a:endParaRPr lang="en-US" altLang="en-US" sz="24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69B31A-7E7C-E345-C21D-FCA4D039E367}"/>
              </a:ext>
            </a:extLst>
          </p:cNvPr>
          <p:cNvSpPr>
            <a:spLocks noGrp="1" noChangeArrowheads="1"/>
          </p:cNvSpPr>
          <p:nvPr>
            <p:ph type="title"/>
          </p:nvPr>
        </p:nvSpPr>
        <p:spPr>
          <a:xfrm>
            <a:off x="381000" y="609600"/>
            <a:ext cx="8534400" cy="1143000"/>
          </a:xfrm>
        </p:spPr>
        <p:txBody>
          <a:bodyPr/>
          <a:lstStyle/>
          <a:p>
            <a:r>
              <a:rPr lang="en-US" altLang="en-US" sz="3200"/>
              <a:t>Bootstrapping Implied Zeros </a:t>
            </a:r>
            <a:br>
              <a:rPr lang="en-US" altLang="en-US" sz="3200"/>
            </a:br>
            <a:r>
              <a:rPr lang="en-US" altLang="en-US" sz="3200"/>
              <a:t>(An ‘Exact’ Semi-annual Coupon Bond Example from Stigum – 1980’s interest rates)</a:t>
            </a:r>
          </a:p>
        </p:txBody>
      </p:sp>
      <p:sp>
        <p:nvSpPr>
          <p:cNvPr id="32771" name="Rectangle 3">
            <a:extLst>
              <a:ext uri="{FF2B5EF4-FFF2-40B4-BE49-F238E27FC236}">
                <a16:creationId xmlns:a16="http://schemas.microsoft.com/office/drawing/2014/main" id="{D1C33D0D-413D-8243-AA35-0FD56A46A0F2}"/>
              </a:ext>
            </a:extLst>
          </p:cNvPr>
          <p:cNvSpPr>
            <a:spLocks noGrp="1" noChangeArrowheads="1"/>
          </p:cNvSpPr>
          <p:nvPr>
            <p:ph type="body" sz="half" idx="1"/>
          </p:nvPr>
        </p:nvSpPr>
        <p:spPr>
          <a:xfrm>
            <a:off x="990600" y="1981200"/>
            <a:ext cx="7924800" cy="1981200"/>
          </a:xfrm>
        </p:spPr>
        <p:txBody>
          <a:bodyPr/>
          <a:lstStyle/>
          <a:p>
            <a:r>
              <a:rPr lang="en-US" altLang="en-US" sz="2400">
                <a:latin typeface="Times New Roman" panose="02020603050405020304" pitchFamily="18" charset="0"/>
              </a:rPr>
              <a:t>Assume:</a:t>
            </a:r>
          </a:p>
          <a:p>
            <a:pPr lvl="1"/>
            <a:r>
              <a:rPr lang="en-US" altLang="en-US" sz="2200">
                <a:latin typeface="Times New Roman" panose="02020603050405020304" pitchFamily="18" charset="0"/>
              </a:rPr>
              <a:t> Bonds are sold at par and pay coupons semi-annually.</a:t>
            </a:r>
          </a:p>
          <a:p>
            <a:pPr lvl="1"/>
            <a:r>
              <a:rPr lang="en-US" altLang="en-US" sz="2200">
                <a:latin typeface="Times New Roman" panose="02020603050405020304" pitchFamily="18" charset="0"/>
              </a:rPr>
              <a:t>The observed six month Tbill yield is 8.87%, where the six month Treasury bill discount rate is converted to a true yield. </a:t>
            </a:r>
          </a:p>
          <a:p>
            <a:pPr lvl="1"/>
            <a:r>
              <a:rPr lang="en-US" altLang="en-US" sz="2200">
                <a:latin typeface="Times New Roman" panose="02020603050405020304" pitchFamily="18" charset="0"/>
              </a:rPr>
              <a:t>The observed one year Tbond yield is 9.04%</a:t>
            </a:r>
          </a:p>
        </p:txBody>
      </p:sp>
      <p:graphicFrame>
        <p:nvGraphicFramePr>
          <p:cNvPr id="32772" name="Object 4">
            <a:extLst>
              <a:ext uri="{FF2B5EF4-FFF2-40B4-BE49-F238E27FC236}">
                <a16:creationId xmlns:a16="http://schemas.microsoft.com/office/drawing/2014/main" id="{69F75ABF-375B-2512-72E0-D131502E4F64}"/>
              </a:ext>
            </a:extLst>
          </p:cNvPr>
          <p:cNvGraphicFramePr>
            <a:graphicFrameLocks noGrp="1" noChangeAspect="1"/>
          </p:cNvGraphicFramePr>
          <p:nvPr>
            <p:ph sz="half" idx="2"/>
          </p:nvPr>
        </p:nvGraphicFramePr>
        <p:xfrm>
          <a:off x="1219200" y="4443413"/>
          <a:ext cx="7696200" cy="1322387"/>
        </p:xfrm>
        <a:graphic>
          <a:graphicData uri="http://schemas.openxmlformats.org/presentationml/2006/ole">
            <mc:AlternateContent xmlns:mc="http://schemas.openxmlformats.org/markup-compatibility/2006">
              <mc:Choice xmlns:v="urn:schemas-microsoft-com:vml" Requires="v">
                <p:oleObj name="Document" r:id="rId2" imgW="5715000" imgH="990600" progId="WP10Doc">
                  <p:embed/>
                </p:oleObj>
              </mc:Choice>
              <mc:Fallback>
                <p:oleObj name="Document" r:id="rId2" imgW="5715000" imgH="990600" progId="WP10Doc">
                  <p:embed/>
                  <p:pic>
                    <p:nvPicPr>
                      <p:cNvPr id="32772" name="Object 4">
                        <a:extLst>
                          <a:ext uri="{FF2B5EF4-FFF2-40B4-BE49-F238E27FC236}">
                            <a16:creationId xmlns:a16="http://schemas.microsoft.com/office/drawing/2014/main" id="{69F75ABF-375B-2512-72E0-D131502E4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43413"/>
                        <a:ext cx="7696200" cy="132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A0E6CC-A5D9-225D-7297-3E57B766410F}"/>
              </a:ext>
            </a:extLst>
          </p:cNvPr>
          <p:cNvSpPr>
            <a:spLocks noGrp="1" noChangeArrowheads="1"/>
          </p:cNvSpPr>
          <p:nvPr>
            <p:ph type="title"/>
          </p:nvPr>
        </p:nvSpPr>
        <p:spPr>
          <a:xfrm>
            <a:off x="1066800" y="609600"/>
            <a:ext cx="7848600" cy="1143000"/>
          </a:xfrm>
        </p:spPr>
        <p:txBody>
          <a:bodyPr/>
          <a:lstStyle/>
          <a:p>
            <a:r>
              <a:rPr lang="en-US" altLang="en-US" sz="4000"/>
              <a:t>Next Step in the Bootstrap</a:t>
            </a:r>
          </a:p>
        </p:txBody>
      </p:sp>
      <p:sp>
        <p:nvSpPr>
          <p:cNvPr id="33795" name="Rectangle 3">
            <a:extLst>
              <a:ext uri="{FF2B5EF4-FFF2-40B4-BE49-F238E27FC236}">
                <a16:creationId xmlns:a16="http://schemas.microsoft.com/office/drawing/2014/main" id="{ACF26AFB-E36C-3784-3549-A7D6D2AB048F}"/>
              </a:ext>
            </a:extLst>
          </p:cNvPr>
          <p:cNvSpPr>
            <a:spLocks noGrp="1" noChangeArrowheads="1"/>
          </p:cNvSpPr>
          <p:nvPr>
            <p:ph type="body" sz="half" idx="1"/>
          </p:nvPr>
        </p:nvSpPr>
        <p:spPr>
          <a:xfrm>
            <a:off x="1295400" y="1981200"/>
            <a:ext cx="7620000" cy="1981200"/>
          </a:xfrm>
        </p:spPr>
        <p:txBody>
          <a:bodyPr/>
          <a:lstStyle/>
          <a:p>
            <a:r>
              <a:rPr lang="en-US" altLang="en-US" sz="2400">
                <a:latin typeface="Times New Roman" panose="02020603050405020304" pitchFamily="18" charset="0"/>
              </a:rPr>
              <a:t>Solving for </a:t>
            </a:r>
            <a:r>
              <a:rPr lang="en-US" altLang="en-US" sz="2400" i="1">
                <a:latin typeface="Times New Roman" panose="02020603050405020304" pitchFamily="18" charset="0"/>
              </a:rPr>
              <a:t>z</a:t>
            </a:r>
            <a:r>
              <a:rPr lang="en-US" altLang="en-US" sz="2400" i="1" baseline="-25000">
                <a:latin typeface="Times New Roman" panose="02020603050405020304" pitchFamily="18" charset="0"/>
              </a:rPr>
              <a:t>1</a:t>
            </a:r>
            <a:r>
              <a:rPr lang="en-US" altLang="en-US" sz="2400" i="1">
                <a:latin typeface="Times New Roman" panose="02020603050405020304" pitchFamily="18" charset="0"/>
              </a:rPr>
              <a:t> --</a:t>
            </a:r>
            <a:r>
              <a:rPr lang="en-US" altLang="en-US" sz="2400">
                <a:latin typeface="Times New Roman" panose="02020603050405020304" pitchFamily="18" charset="0"/>
              </a:rPr>
              <a:t> the implied one year zero coupon rate -- gives 0.090438.</a:t>
            </a:r>
          </a:p>
          <a:p>
            <a:r>
              <a:rPr lang="en-US" altLang="en-US" sz="2400">
                <a:latin typeface="Times New Roman" panose="02020603050405020304" pitchFamily="18" charset="0"/>
              </a:rPr>
              <a:t>This solution can now be used to solve the next step in the bootstrap where the observed 1.5 year Treasury yield is 9.155:</a:t>
            </a:r>
          </a:p>
        </p:txBody>
      </p:sp>
      <p:graphicFrame>
        <p:nvGraphicFramePr>
          <p:cNvPr id="33796" name="Object 4">
            <a:extLst>
              <a:ext uri="{FF2B5EF4-FFF2-40B4-BE49-F238E27FC236}">
                <a16:creationId xmlns:a16="http://schemas.microsoft.com/office/drawing/2014/main" id="{2BBDD1A9-0EAE-AEB8-D864-51C9F41AC04D}"/>
              </a:ext>
            </a:extLst>
          </p:cNvPr>
          <p:cNvGraphicFramePr>
            <a:graphicFrameLocks noGrp="1" noChangeAspect="1"/>
          </p:cNvGraphicFramePr>
          <p:nvPr>
            <p:ph sz="half" idx="2"/>
          </p:nvPr>
        </p:nvGraphicFramePr>
        <p:xfrm>
          <a:off x="1066800" y="4510088"/>
          <a:ext cx="7848600" cy="1204912"/>
        </p:xfrm>
        <a:graphic>
          <a:graphicData uri="http://schemas.openxmlformats.org/presentationml/2006/ole">
            <mc:AlternateContent xmlns:mc="http://schemas.openxmlformats.org/markup-compatibility/2006">
              <mc:Choice xmlns:v="urn:schemas-microsoft-com:vml" Requires="v">
                <p:oleObj name="Document" r:id="rId2" imgW="5715000" imgH="885825" progId="WP10Doc">
                  <p:embed/>
                </p:oleObj>
              </mc:Choice>
              <mc:Fallback>
                <p:oleObj name="Document" r:id="rId2" imgW="5715000" imgH="885825" progId="WP10Doc">
                  <p:embed/>
                  <p:pic>
                    <p:nvPicPr>
                      <p:cNvPr id="33796" name="Object 4">
                        <a:extLst>
                          <a:ext uri="{FF2B5EF4-FFF2-40B4-BE49-F238E27FC236}">
                            <a16:creationId xmlns:a16="http://schemas.microsoft.com/office/drawing/2014/main" id="{2BBDD1A9-0EAE-AEB8-D864-51C9F41AC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10088"/>
                        <a:ext cx="7848600" cy="120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3BCFA46-1FAF-5C2D-BCDC-7552BF090F5F}"/>
              </a:ext>
            </a:extLst>
          </p:cNvPr>
          <p:cNvSpPr>
            <a:spLocks noGrp="1" noChangeArrowheads="1"/>
          </p:cNvSpPr>
          <p:nvPr>
            <p:ph type="title"/>
          </p:nvPr>
        </p:nvSpPr>
        <p:spPr>
          <a:xfrm>
            <a:off x="762000" y="609600"/>
            <a:ext cx="8153400" cy="1143000"/>
          </a:xfrm>
        </p:spPr>
        <p:txBody>
          <a:bodyPr/>
          <a:lstStyle/>
          <a:p>
            <a:r>
              <a:rPr lang="en-US" altLang="en-US" sz="4000"/>
              <a:t>Finishing the Bootstrap</a:t>
            </a:r>
          </a:p>
        </p:txBody>
      </p:sp>
      <p:sp>
        <p:nvSpPr>
          <p:cNvPr id="34819" name="Rectangle 3">
            <a:extLst>
              <a:ext uri="{FF2B5EF4-FFF2-40B4-BE49-F238E27FC236}">
                <a16:creationId xmlns:a16="http://schemas.microsoft.com/office/drawing/2014/main" id="{36A521E4-5678-33CB-1DE5-DC3A0B8580CB}"/>
              </a:ext>
            </a:extLst>
          </p:cNvPr>
          <p:cNvSpPr>
            <a:spLocks noGrp="1" noChangeArrowheads="1"/>
          </p:cNvSpPr>
          <p:nvPr>
            <p:ph type="body" sz="half" idx="1"/>
          </p:nvPr>
        </p:nvSpPr>
        <p:spPr>
          <a:xfrm>
            <a:off x="1219200" y="1981200"/>
            <a:ext cx="7696200" cy="1981200"/>
          </a:xfrm>
        </p:spPr>
        <p:txBody>
          <a:bodyPr/>
          <a:lstStyle/>
          <a:p>
            <a:r>
              <a:rPr lang="en-US" altLang="en-US" sz="2400">
                <a:latin typeface="Times New Roman" panose="02020603050405020304" pitchFamily="18" charset="0"/>
              </a:rPr>
              <a:t>Solving for </a:t>
            </a:r>
            <a:r>
              <a:rPr lang="en-US" altLang="en-US" sz="2400" i="1">
                <a:latin typeface="Times New Roman" panose="02020603050405020304" pitchFamily="18" charset="0"/>
              </a:rPr>
              <a:t>z</a:t>
            </a:r>
            <a:r>
              <a:rPr lang="en-US" altLang="en-US" sz="2400" i="1" baseline="-25000">
                <a:latin typeface="Times New Roman" panose="02020603050405020304" pitchFamily="18" charset="0"/>
              </a:rPr>
              <a:t>1.5</a:t>
            </a:r>
            <a:r>
              <a:rPr lang="en-US" altLang="en-US" sz="2400" i="1">
                <a:latin typeface="Times New Roman" panose="02020603050405020304" pitchFamily="18" charset="0"/>
              </a:rPr>
              <a:t> --</a:t>
            </a:r>
            <a:r>
              <a:rPr lang="en-US" altLang="en-US" sz="2400">
                <a:latin typeface="Times New Roman" panose="02020603050405020304" pitchFamily="18" charset="0"/>
              </a:rPr>
              <a:t> the implied one and a half year zero coupon rate -- gives 0.091629.</a:t>
            </a:r>
          </a:p>
          <a:p>
            <a:r>
              <a:rPr lang="en-US" altLang="en-US" sz="2400">
                <a:latin typeface="Times New Roman" panose="02020603050405020304" pitchFamily="18" charset="0"/>
              </a:rPr>
              <a:t>This solution can now be used to solve the next step in the bootstrap where the observed 2 year Treasury yield is 9.2:</a:t>
            </a:r>
          </a:p>
          <a:p>
            <a:r>
              <a:rPr lang="en-US" altLang="en-US" sz="2400"/>
              <a:t>solve for </a:t>
            </a:r>
            <a:r>
              <a:rPr lang="en-US" altLang="en-US" sz="2400" i="1">
                <a:latin typeface="Times New Roman" panose="02020603050405020304" pitchFamily="18" charset="0"/>
              </a:rPr>
              <a:t>z</a:t>
            </a:r>
            <a:r>
              <a:rPr lang="en-US" altLang="en-US" sz="2400" i="1" baseline="-25000">
                <a:latin typeface="Times New Roman" panose="02020603050405020304" pitchFamily="18" charset="0"/>
              </a:rPr>
              <a:t>2</a:t>
            </a:r>
            <a:r>
              <a:rPr lang="en-US" altLang="en-US" sz="2400" i="1">
                <a:latin typeface="Times New Roman" panose="02020603050405020304" pitchFamily="18" charset="0"/>
              </a:rPr>
              <a:t> </a:t>
            </a:r>
            <a:r>
              <a:rPr lang="en-US" altLang="en-US" sz="2400"/>
              <a:t> and ETC ETC ETC to </a:t>
            </a:r>
            <a:r>
              <a:rPr lang="en-US" altLang="en-US" sz="2400" i="1"/>
              <a:t>T.</a:t>
            </a:r>
            <a:endParaRPr lang="en-US" altLang="en-US" sz="2400"/>
          </a:p>
        </p:txBody>
      </p:sp>
      <p:graphicFrame>
        <p:nvGraphicFramePr>
          <p:cNvPr id="34820" name="Object 4">
            <a:extLst>
              <a:ext uri="{FF2B5EF4-FFF2-40B4-BE49-F238E27FC236}">
                <a16:creationId xmlns:a16="http://schemas.microsoft.com/office/drawing/2014/main" id="{BAE96D79-CA4E-0D4F-50B3-CA773AC28E5D}"/>
              </a:ext>
            </a:extLst>
          </p:cNvPr>
          <p:cNvGraphicFramePr>
            <a:graphicFrameLocks noGrp="1" noChangeAspect="1"/>
          </p:cNvGraphicFramePr>
          <p:nvPr>
            <p:ph sz="half" idx="2"/>
          </p:nvPr>
        </p:nvGraphicFramePr>
        <p:xfrm>
          <a:off x="1066800" y="4502150"/>
          <a:ext cx="7848600" cy="1204913"/>
        </p:xfrm>
        <a:graphic>
          <a:graphicData uri="http://schemas.openxmlformats.org/presentationml/2006/ole">
            <mc:AlternateContent xmlns:mc="http://schemas.openxmlformats.org/markup-compatibility/2006">
              <mc:Choice xmlns:v="urn:schemas-microsoft-com:vml" Requires="v">
                <p:oleObj name="Document" r:id="rId2" imgW="5715000" imgH="885825" progId="WP10Doc">
                  <p:embed/>
                </p:oleObj>
              </mc:Choice>
              <mc:Fallback>
                <p:oleObj name="Document" r:id="rId2" imgW="5715000" imgH="885825" progId="WP10Doc">
                  <p:embed/>
                  <p:pic>
                    <p:nvPicPr>
                      <p:cNvPr id="34820" name="Object 4">
                        <a:extLst>
                          <a:ext uri="{FF2B5EF4-FFF2-40B4-BE49-F238E27FC236}">
                            <a16:creationId xmlns:a16="http://schemas.microsoft.com/office/drawing/2014/main" id="{BAE96D79-CA4E-0D4F-50B3-CA773AC28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02150"/>
                        <a:ext cx="7848600" cy="120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BD16252-A81A-8BC2-CA65-5AC05A7D5793}"/>
              </a:ext>
            </a:extLst>
          </p:cNvPr>
          <p:cNvSpPr>
            <a:spLocks noGrp="1" noChangeArrowheads="1"/>
          </p:cNvSpPr>
          <p:nvPr>
            <p:ph type="title"/>
          </p:nvPr>
        </p:nvSpPr>
        <p:spPr>
          <a:xfrm>
            <a:off x="762000" y="457200"/>
            <a:ext cx="8153400" cy="762000"/>
          </a:xfrm>
        </p:spPr>
        <p:txBody>
          <a:bodyPr/>
          <a:lstStyle/>
          <a:p>
            <a:r>
              <a:rPr lang="en-US" altLang="en-US" sz="3600"/>
              <a:t>The yield curve and the term structure</a:t>
            </a:r>
          </a:p>
        </p:txBody>
      </p:sp>
      <p:sp>
        <p:nvSpPr>
          <p:cNvPr id="35843" name="Rectangle 3">
            <a:extLst>
              <a:ext uri="{FF2B5EF4-FFF2-40B4-BE49-F238E27FC236}">
                <a16:creationId xmlns:a16="http://schemas.microsoft.com/office/drawing/2014/main" id="{99092CBE-D6F1-91E1-154C-125549A3A67D}"/>
              </a:ext>
            </a:extLst>
          </p:cNvPr>
          <p:cNvSpPr>
            <a:spLocks noGrp="1" noChangeArrowheads="1"/>
          </p:cNvSpPr>
          <p:nvPr>
            <p:ph type="body" idx="1"/>
          </p:nvPr>
        </p:nvSpPr>
        <p:spPr>
          <a:xfrm>
            <a:off x="609600" y="1219200"/>
            <a:ext cx="8305800" cy="4876800"/>
          </a:xfrm>
        </p:spPr>
        <p:txBody>
          <a:bodyPr/>
          <a:lstStyle/>
          <a:p>
            <a:r>
              <a:rPr lang="en-US" altLang="en-US"/>
              <a:t>Basic definitions:</a:t>
            </a:r>
          </a:p>
          <a:p>
            <a:pPr lvl="1"/>
            <a:r>
              <a:rPr lang="en-US" altLang="en-US" sz="2400"/>
              <a:t>The </a:t>
            </a:r>
            <a:r>
              <a:rPr lang="en-US" altLang="en-US" sz="2400" b="1"/>
              <a:t>yield curve</a:t>
            </a:r>
            <a:r>
              <a:rPr lang="en-US" altLang="en-US" sz="2400"/>
              <a:t> is the relationship between term to maturity and yield to maturity</a:t>
            </a:r>
          </a:p>
          <a:p>
            <a:pPr lvl="2"/>
            <a:r>
              <a:rPr lang="en-US" altLang="en-US" sz="2200"/>
              <a:t>See Bloomberg and other sites for a plot of the yield curve</a:t>
            </a:r>
          </a:p>
          <a:p>
            <a:pPr lvl="1"/>
            <a:r>
              <a:rPr lang="en-US" altLang="en-US" sz="2400"/>
              <a:t>The </a:t>
            </a:r>
            <a:r>
              <a:rPr lang="en-US" altLang="en-US" sz="2400" b="1"/>
              <a:t>term structure of interest rates</a:t>
            </a:r>
            <a:r>
              <a:rPr lang="en-US" altLang="en-US" sz="2400" b="1" i="1"/>
              <a:t> </a:t>
            </a:r>
            <a:r>
              <a:rPr lang="en-US" altLang="en-US" sz="2400"/>
              <a:t>is the relationship between spot interest rates and term to maturity</a:t>
            </a:r>
          </a:p>
          <a:p>
            <a:pPr lvl="2"/>
            <a:r>
              <a:rPr lang="en-US" altLang="en-US" sz="1800"/>
              <a:t>Demonstrate that is the yield curve slopes up then the term structure of interest rates will lie above the yield curve</a:t>
            </a:r>
          </a:p>
          <a:p>
            <a:r>
              <a:rPr lang="en-US" altLang="en-US" sz="2200">
                <a:solidFill>
                  <a:srgbClr val="FF0000"/>
                </a:solidFill>
              </a:rPr>
              <a:t>Note that the ‘continuous’ yield curve is a ‘best fit’ to a discrete sample of available bonds, </a:t>
            </a:r>
            <a:r>
              <a:rPr lang="en-US" altLang="en-US" sz="2200">
                <a:solidFill>
                  <a:schemeClr val="bg2"/>
                </a:solidFill>
              </a:rPr>
              <a:t>there is a considerable literature on the appropriate methodology to do this.</a:t>
            </a:r>
            <a:endParaRPr lang="en-US" altLang="en-US" sz="2200">
              <a:solidFill>
                <a:srgbClr val="FF0000"/>
              </a:solidFill>
            </a:endParaRPr>
          </a:p>
          <a:p>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557240E-2A2B-F6E8-3A70-81E9DA1EFDC6}"/>
              </a:ext>
            </a:extLst>
          </p:cNvPr>
          <p:cNvSpPr>
            <a:spLocks noGrp="1" noChangeArrowheads="1"/>
          </p:cNvSpPr>
          <p:nvPr>
            <p:ph type="title"/>
          </p:nvPr>
        </p:nvSpPr>
        <p:spPr>
          <a:xfrm>
            <a:off x="3657600" y="609600"/>
            <a:ext cx="5257800" cy="5715000"/>
          </a:xfrm>
        </p:spPr>
        <p:txBody>
          <a:bodyPr/>
          <a:lstStyle/>
          <a:p>
            <a:r>
              <a:rPr lang="en-US" altLang="en-US" sz="2400"/>
              <a:t>Yield curve for Government of Canada bonds observed in </a:t>
            </a:r>
            <a:r>
              <a:rPr lang="en-US" altLang="en-US" sz="2800" u="sng"/>
              <a:t>Jan. 2004</a:t>
            </a:r>
            <a:br>
              <a:rPr lang="en-US" altLang="en-US" sz="2400"/>
            </a:br>
            <a:br>
              <a:rPr lang="en-US" altLang="en-US" sz="2400"/>
            </a:br>
            <a:r>
              <a:rPr lang="en-US" altLang="en-US" sz="2400"/>
              <a:t>Notice that the yield curve specifies the relationship between the </a:t>
            </a:r>
            <a:r>
              <a:rPr lang="en-US" altLang="en-US" sz="2400" u="sng"/>
              <a:t>maturity date</a:t>
            </a:r>
            <a:r>
              <a:rPr lang="en-US" altLang="en-US" sz="2400"/>
              <a:t> column and the </a:t>
            </a:r>
            <a:r>
              <a:rPr lang="en-US" altLang="en-US" sz="2400" u="sng"/>
              <a:t>yield</a:t>
            </a:r>
            <a:r>
              <a:rPr lang="en-US" altLang="en-US" sz="2400"/>
              <a:t> column</a:t>
            </a:r>
            <a:br>
              <a:rPr lang="en-US" altLang="en-US" sz="2400"/>
            </a:br>
            <a:br>
              <a:rPr lang="en-US" altLang="en-US" sz="2400"/>
            </a:br>
            <a:r>
              <a:rPr lang="en-US" altLang="en-US" sz="2400"/>
              <a:t>Observe that two bonds with the same maturity date, e.g., June 01/09, don’t have the same yield due to differences in the coupon </a:t>
            </a:r>
            <a:r>
              <a:rPr lang="en-US" altLang="en-US" sz="2400">
                <a:sym typeface="Wingdings" panose="05000000000000000000" pitchFamily="2" charset="2"/>
              </a:rPr>
              <a:t> the bond with the higher coupon is actually a ‘shorter’ bond as more of the cash flow will be received sooner.  Put differently, the return of principal at maturity is a larger fraction of the total cash flow for a lower coupon bond.</a:t>
            </a:r>
            <a:br>
              <a:rPr lang="en-US" altLang="en-US" sz="2400">
                <a:sym typeface="Wingdings" panose="05000000000000000000" pitchFamily="2" charset="2"/>
              </a:rPr>
            </a:br>
            <a:br>
              <a:rPr lang="en-US" altLang="en-US" sz="2400">
                <a:sym typeface="Wingdings" panose="05000000000000000000" pitchFamily="2" charset="2"/>
              </a:rPr>
            </a:br>
            <a:r>
              <a:rPr lang="en-US" altLang="en-US" sz="2400">
                <a:sym typeface="Wingdings" panose="05000000000000000000" pitchFamily="2" charset="2"/>
              </a:rPr>
              <a:t>When the yield curve is plotted, the sequence of individual points are connected with a ‘best fit’ line</a:t>
            </a:r>
            <a:endParaRPr lang="en-GB" altLang="en-US" sz="2400"/>
          </a:p>
        </p:txBody>
      </p:sp>
      <p:pic>
        <p:nvPicPr>
          <p:cNvPr id="36867" name="Picture 3">
            <a:extLst>
              <a:ext uri="{FF2B5EF4-FFF2-40B4-BE49-F238E27FC236}">
                <a16:creationId xmlns:a16="http://schemas.microsoft.com/office/drawing/2014/main" id="{C17CECD2-756B-B2C3-4CD1-5632B1E7B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297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BCAE7405-7D16-0CC2-2A62-9ABE4CFEB449}"/>
              </a:ext>
            </a:extLst>
          </p:cNvPr>
          <p:cNvSpPr>
            <a:spLocks noGrp="1" noChangeArrowheads="1"/>
          </p:cNvSpPr>
          <p:nvPr>
            <p:ph type="title"/>
          </p:nvPr>
        </p:nvSpPr>
        <p:spPr>
          <a:xfrm>
            <a:off x="1295400" y="609600"/>
            <a:ext cx="7620000" cy="457200"/>
          </a:xfrm>
        </p:spPr>
        <p:txBody>
          <a:bodyPr/>
          <a:lstStyle/>
          <a:p>
            <a:r>
              <a:rPr lang="en-US" altLang="en-US" sz="2400"/>
              <a:t>US Yield Curve (from Financial Times, UK)  17-8-18</a:t>
            </a:r>
            <a:endParaRPr lang="en-GB" altLang="en-US" sz="2400"/>
          </a:p>
        </p:txBody>
      </p:sp>
      <p:pic>
        <p:nvPicPr>
          <p:cNvPr id="37891" name="Picture 3">
            <a:extLst>
              <a:ext uri="{FF2B5EF4-FFF2-40B4-BE49-F238E27FC236}">
                <a16:creationId xmlns:a16="http://schemas.microsoft.com/office/drawing/2014/main" id="{F6B6A1F5-46C8-9A0C-8974-A7214E65E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8" y="1371600"/>
            <a:ext cx="7116762"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F7E495F-3FCC-9A14-45C4-325449CE38C4}"/>
              </a:ext>
            </a:extLst>
          </p:cNvPr>
          <p:cNvSpPr>
            <a:spLocks noGrp="1" noChangeArrowheads="1"/>
          </p:cNvSpPr>
          <p:nvPr>
            <p:ph type="title"/>
          </p:nvPr>
        </p:nvSpPr>
        <p:spPr>
          <a:xfrm>
            <a:off x="457200" y="609600"/>
            <a:ext cx="8458200" cy="685800"/>
          </a:xfrm>
        </p:spPr>
        <p:txBody>
          <a:bodyPr/>
          <a:lstStyle/>
          <a:p>
            <a:r>
              <a:rPr lang="en-US" altLang="en-US" sz="3200"/>
              <a:t>Specifying implied forward interest rates</a:t>
            </a:r>
          </a:p>
        </p:txBody>
      </p:sp>
      <p:sp>
        <p:nvSpPr>
          <p:cNvPr id="38915" name="Rectangle 3">
            <a:extLst>
              <a:ext uri="{FF2B5EF4-FFF2-40B4-BE49-F238E27FC236}">
                <a16:creationId xmlns:a16="http://schemas.microsoft.com/office/drawing/2014/main" id="{82D7A9C5-2712-1151-D6BA-C4C7CDDB9C32}"/>
              </a:ext>
            </a:extLst>
          </p:cNvPr>
          <p:cNvSpPr>
            <a:spLocks noGrp="1" noChangeArrowheads="1"/>
          </p:cNvSpPr>
          <p:nvPr>
            <p:ph type="body" sz="half" idx="1"/>
          </p:nvPr>
        </p:nvSpPr>
        <p:spPr>
          <a:xfrm>
            <a:off x="685800" y="1524000"/>
            <a:ext cx="7467600" cy="4572000"/>
          </a:xfrm>
        </p:spPr>
        <p:txBody>
          <a:bodyPr/>
          <a:lstStyle/>
          <a:p>
            <a:r>
              <a:rPr lang="en-US" altLang="en-US" sz="2000"/>
              <a:t>An important application of implied zero coupon interest rates is to calculate </a:t>
            </a:r>
            <a:r>
              <a:rPr lang="en-US" altLang="en-US" sz="2000" b="1"/>
              <a:t>implied forward interest rates</a:t>
            </a:r>
            <a:r>
              <a:rPr lang="en-US" altLang="en-US" sz="2000"/>
              <a:t> </a:t>
            </a:r>
          </a:p>
          <a:p>
            <a:endParaRPr lang="en-US" altLang="en-US" sz="2000"/>
          </a:p>
          <a:p>
            <a:r>
              <a:rPr lang="en-US" altLang="en-US" sz="2000"/>
              <a:t>A useful interpretation of the implied forward interest rate is as a </a:t>
            </a:r>
            <a:r>
              <a:rPr lang="en-US" altLang="en-US" sz="2000" b="1"/>
              <a:t>breakeven interest rate</a:t>
            </a:r>
            <a:r>
              <a:rPr lang="en-US" altLang="en-US" sz="2000" b="1" i="1"/>
              <a:t> </a:t>
            </a:r>
            <a:r>
              <a:rPr lang="en-US" altLang="en-US" sz="2000"/>
              <a:t>in comparing a 2 period </a:t>
            </a:r>
            <a:r>
              <a:rPr lang="en-US" altLang="en-US" sz="2000" i="1"/>
              <a:t>rollover portfolio </a:t>
            </a:r>
            <a:r>
              <a:rPr lang="en-US" altLang="en-US" sz="2000"/>
              <a:t> with a 2 period buy and hold portfolio.</a:t>
            </a:r>
          </a:p>
          <a:p>
            <a:r>
              <a:rPr lang="en-US" altLang="en-US" sz="2000"/>
              <a:t>These two types of portfolios are defined as:</a:t>
            </a:r>
          </a:p>
        </p:txBody>
      </p:sp>
      <p:pic>
        <p:nvPicPr>
          <p:cNvPr id="38916" name="Picture 4">
            <a:extLst>
              <a:ext uri="{FF2B5EF4-FFF2-40B4-BE49-F238E27FC236}">
                <a16:creationId xmlns:a16="http://schemas.microsoft.com/office/drawing/2014/main" id="{8843ED9B-517C-8313-5A33-811848EF17A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3962400"/>
            <a:ext cx="8382000" cy="2122488"/>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20EAB2-5EED-55F8-0492-3D27A4DFCCF8}"/>
              </a:ext>
            </a:extLst>
          </p:cNvPr>
          <p:cNvSpPr>
            <a:spLocks noGrp="1" noChangeArrowheads="1"/>
          </p:cNvSpPr>
          <p:nvPr>
            <p:ph type="title"/>
          </p:nvPr>
        </p:nvSpPr>
        <p:spPr>
          <a:xfrm>
            <a:off x="381000" y="609600"/>
            <a:ext cx="8534400" cy="457200"/>
          </a:xfrm>
        </p:spPr>
        <p:txBody>
          <a:bodyPr/>
          <a:lstStyle/>
          <a:p>
            <a:r>
              <a:rPr lang="en-US" altLang="en-US" sz="2800"/>
              <a:t>Calculation of one period implied forward interest rates</a:t>
            </a:r>
          </a:p>
        </p:txBody>
      </p:sp>
      <p:pic>
        <p:nvPicPr>
          <p:cNvPr id="39939" name="Picture 4">
            <a:extLst>
              <a:ext uri="{FF2B5EF4-FFF2-40B4-BE49-F238E27FC236}">
                <a16:creationId xmlns:a16="http://schemas.microsoft.com/office/drawing/2014/main" id="{C3C70CE3-C825-2CF5-1032-48345B5C074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676400"/>
            <a:ext cx="8763000" cy="1347788"/>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6">
            <a:extLst>
              <a:ext uri="{FF2B5EF4-FFF2-40B4-BE49-F238E27FC236}">
                <a16:creationId xmlns:a16="http://schemas.microsoft.com/office/drawing/2014/main" id="{4A07F7C2-11B6-D40C-1A75-7AA4381B0EA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124200" y="3352800"/>
            <a:ext cx="2654300" cy="782638"/>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8">
            <a:extLst>
              <a:ext uri="{FF2B5EF4-FFF2-40B4-BE49-F238E27FC236}">
                <a16:creationId xmlns:a16="http://schemas.microsoft.com/office/drawing/2014/main" id="{D7D40881-4136-F3AE-92DF-E9BF731984C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04800" y="4591050"/>
            <a:ext cx="8610600" cy="1076325"/>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977A805-DE1A-AD1A-6E36-211340290259}"/>
              </a:ext>
            </a:extLst>
          </p:cNvPr>
          <p:cNvSpPr>
            <a:spLocks noGrp="1" noChangeArrowheads="1"/>
          </p:cNvSpPr>
          <p:nvPr>
            <p:ph type="title" sz="quarter"/>
          </p:nvPr>
        </p:nvSpPr>
        <p:spPr>
          <a:xfrm>
            <a:off x="533400" y="304800"/>
            <a:ext cx="8382000" cy="3429000"/>
          </a:xfrm>
        </p:spPr>
        <p:txBody>
          <a:bodyPr/>
          <a:lstStyle/>
          <a:p>
            <a:r>
              <a:rPr lang="en-US" altLang="en-US" sz="3600"/>
              <a:t>A variety of implied forward rates:</a:t>
            </a:r>
            <a:br>
              <a:rPr lang="en-US" altLang="en-US" sz="3600"/>
            </a:br>
            <a:br>
              <a:rPr lang="en-US" altLang="en-US" sz="2800"/>
            </a:br>
            <a:r>
              <a:rPr lang="en-US" altLang="en-US" sz="2800"/>
              <a:t>The following can be used to specify: </a:t>
            </a:r>
            <a:br>
              <a:rPr lang="en-US" altLang="en-US" sz="2800"/>
            </a:br>
            <a:br>
              <a:rPr lang="en-US" altLang="en-US" sz="2800"/>
            </a:br>
            <a:r>
              <a:rPr lang="en-US" altLang="en-US" sz="2800"/>
              <a:t>i) a one year implied forward rate starting at time </a:t>
            </a:r>
            <a:r>
              <a:rPr lang="en-US" altLang="en-US" sz="2800" i="1"/>
              <a:t>t</a:t>
            </a:r>
            <a:br>
              <a:rPr lang="en-US" altLang="en-US" sz="2800" i="1"/>
            </a:br>
            <a:r>
              <a:rPr lang="en-US" altLang="en-US" sz="2800"/>
              <a:t>ii) a five year implied period forward rate starting at time 5 maturing at time 10</a:t>
            </a:r>
            <a:br>
              <a:rPr lang="en-US" altLang="en-US" sz="2800"/>
            </a:br>
            <a:r>
              <a:rPr lang="en-US" altLang="en-US" sz="2800"/>
              <a:t>iii) a three year implied forward rate starting at time 2 and maturing at time 5</a:t>
            </a:r>
            <a:br>
              <a:rPr lang="en-US" altLang="en-US" sz="2800"/>
            </a:br>
            <a:r>
              <a:rPr lang="en-US" altLang="en-US" sz="2800"/>
              <a:t>iv) a </a:t>
            </a:r>
            <a:r>
              <a:rPr lang="en-US" altLang="en-US" sz="2800" i="1"/>
              <a:t>k </a:t>
            </a:r>
            <a:r>
              <a:rPr lang="en-US" altLang="en-US" sz="2800"/>
              <a:t>period implied forward rate starting at time </a:t>
            </a:r>
            <a:r>
              <a:rPr lang="en-US" altLang="en-US" sz="2800" i="1"/>
              <a:t>t </a:t>
            </a:r>
            <a:r>
              <a:rPr lang="en-US" altLang="en-US" sz="2800"/>
              <a:t> and maturing at time </a:t>
            </a:r>
            <a:r>
              <a:rPr lang="en-US" altLang="en-US" sz="2800" i="1"/>
              <a:t>t + k</a:t>
            </a:r>
            <a:endParaRPr lang="en-US" altLang="en-US" sz="3600"/>
          </a:p>
        </p:txBody>
      </p:sp>
      <p:pic>
        <p:nvPicPr>
          <p:cNvPr id="40963" name="Picture 4">
            <a:extLst>
              <a:ext uri="{FF2B5EF4-FFF2-40B4-BE49-F238E27FC236}">
                <a16:creationId xmlns:a16="http://schemas.microsoft.com/office/drawing/2014/main" id="{D23E9B4C-346F-C944-99F8-24BCA73D1EE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0" y="3962400"/>
            <a:ext cx="3429000" cy="1089025"/>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6">
            <a:extLst>
              <a:ext uri="{FF2B5EF4-FFF2-40B4-BE49-F238E27FC236}">
                <a16:creationId xmlns:a16="http://schemas.microsoft.com/office/drawing/2014/main" id="{FA2C44AB-5C04-AB46-9D78-59F98D384A6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53000" y="3733800"/>
            <a:ext cx="3505200" cy="1139825"/>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8">
            <a:extLst>
              <a:ext uri="{FF2B5EF4-FFF2-40B4-BE49-F238E27FC236}">
                <a16:creationId xmlns:a16="http://schemas.microsoft.com/office/drawing/2014/main" id="{07D69E3B-A494-4464-15EC-90FA9B1BC22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2000" y="5181600"/>
            <a:ext cx="3581400" cy="12874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10">
            <a:extLst>
              <a:ext uri="{FF2B5EF4-FFF2-40B4-BE49-F238E27FC236}">
                <a16:creationId xmlns:a16="http://schemas.microsoft.com/office/drawing/2014/main" id="{5960E54B-F43D-10AE-4DFF-07B8E7440FA5}"/>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953000" y="5105400"/>
            <a:ext cx="3657600" cy="1081088"/>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55759F0-BD75-8379-34AA-0F3D4FA82E3D}"/>
              </a:ext>
            </a:extLst>
          </p:cNvPr>
          <p:cNvSpPr>
            <a:spLocks noGrp="1" noChangeArrowheads="1"/>
          </p:cNvSpPr>
          <p:nvPr>
            <p:ph type="title"/>
          </p:nvPr>
        </p:nvSpPr>
        <p:spPr>
          <a:xfrm>
            <a:off x="304800" y="609600"/>
            <a:ext cx="8610600" cy="685800"/>
          </a:xfrm>
        </p:spPr>
        <p:txBody>
          <a:bodyPr/>
          <a:lstStyle/>
          <a:p>
            <a:r>
              <a:rPr lang="en-US" altLang="en-US" sz="3000"/>
              <a:t>Interpreting yield curve shape with implied forward rates</a:t>
            </a:r>
          </a:p>
        </p:txBody>
      </p:sp>
      <p:sp>
        <p:nvSpPr>
          <p:cNvPr id="41987" name="Rectangle 3">
            <a:extLst>
              <a:ext uri="{FF2B5EF4-FFF2-40B4-BE49-F238E27FC236}">
                <a16:creationId xmlns:a16="http://schemas.microsoft.com/office/drawing/2014/main" id="{2592CD75-F290-A362-EF9F-227378FDFDC8}"/>
              </a:ext>
            </a:extLst>
          </p:cNvPr>
          <p:cNvSpPr>
            <a:spLocks noGrp="1" noChangeArrowheads="1"/>
          </p:cNvSpPr>
          <p:nvPr>
            <p:ph type="body" idx="1"/>
          </p:nvPr>
        </p:nvSpPr>
        <p:spPr>
          <a:xfrm>
            <a:off x="457200" y="1447800"/>
            <a:ext cx="8458200" cy="5029200"/>
          </a:xfrm>
        </p:spPr>
        <p:txBody>
          <a:bodyPr/>
          <a:lstStyle/>
          <a:p>
            <a:r>
              <a:rPr lang="en-US" altLang="en-US" sz="2400"/>
              <a:t>Three basic interpretations of the term structure</a:t>
            </a:r>
          </a:p>
          <a:p>
            <a:pPr lvl="1"/>
            <a:r>
              <a:rPr lang="en-US" altLang="en-US" sz="2200"/>
              <a:t>The unbiased expectations hypothesis</a:t>
            </a:r>
          </a:p>
          <a:p>
            <a:pPr lvl="2"/>
            <a:r>
              <a:rPr lang="en-US" altLang="en-US" sz="2000"/>
              <a:t>This theory predicts that implied forward rates are unbiased expectations of future interest rates</a:t>
            </a:r>
          </a:p>
          <a:p>
            <a:pPr lvl="3"/>
            <a:r>
              <a:rPr lang="en-US" altLang="en-US" sz="1800"/>
              <a:t>An upward sloping yield curve implies that the market expects higher future interest rate levels</a:t>
            </a:r>
          </a:p>
          <a:p>
            <a:pPr lvl="1"/>
            <a:r>
              <a:rPr lang="en-US" altLang="en-US" sz="2200"/>
              <a:t>The liquidity premium hypothesis</a:t>
            </a:r>
          </a:p>
          <a:p>
            <a:pPr lvl="2"/>
            <a:r>
              <a:rPr lang="en-US" altLang="en-US" sz="2000"/>
              <a:t>Interprets the implied forward rate as a biased predictor by the amount of a liquidity premium</a:t>
            </a:r>
          </a:p>
          <a:p>
            <a:pPr lvl="3"/>
            <a:r>
              <a:rPr lang="en-US" altLang="en-US" sz="1800"/>
              <a:t>Liquidity premia are montonically increasing with the term to maturity</a:t>
            </a:r>
          </a:p>
          <a:p>
            <a:pPr lvl="1"/>
            <a:r>
              <a:rPr lang="en-US" altLang="en-US" sz="2200"/>
              <a:t>Market segmentation/Preferred Habitat hypothesis</a:t>
            </a:r>
          </a:p>
          <a:p>
            <a:pPr lvl="2"/>
            <a:r>
              <a:rPr lang="en-US" altLang="en-US" sz="2000"/>
              <a:t>Implied forward rates are biased and it is not possible to state that liquidity premia are monotonically increasing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FF5F458-2876-5697-582B-8EC2809C12CA}"/>
              </a:ext>
            </a:extLst>
          </p:cNvPr>
          <p:cNvGraphicFramePr>
            <a:graphicFrameLocks noChangeAspect="1"/>
          </p:cNvGraphicFramePr>
          <p:nvPr>
            <p:extLst>
              <p:ext uri="{D42A27DB-BD31-4B8C-83A1-F6EECF244321}">
                <p14:modId xmlns:p14="http://schemas.microsoft.com/office/powerpoint/2010/main" val="1809827424"/>
              </p:ext>
            </p:extLst>
          </p:nvPr>
        </p:nvGraphicFramePr>
        <p:xfrm>
          <a:off x="1981200" y="76200"/>
          <a:ext cx="5257800" cy="6804212"/>
        </p:xfrm>
        <a:graphic>
          <a:graphicData uri="http://schemas.openxmlformats.org/presentationml/2006/ole">
            <mc:AlternateContent xmlns:mc="http://schemas.openxmlformats.org/markup-compatibility/2006">
              <mc:Choice xmlns:v="urn:schemas-microsoft-com:vml" Requires="v">
                <p:oleObj name="Acrobat Document" r:id="rId3" imgW="3886052" imgH="5028936" progId="Acrobat.Document.DC">
                  <p:embed/>
                </p:oleObj>
              </mc:Choice>
              <mc:Fallback>
                <p:oleObj name="Acrobat Document" r:id="rId3" imgW="3886052" imgH="5028936" progId="Acrobat.Document.DC">
                  <p:embed/>
                  <p:pic>
                    <p:nvPicPr>
                      <p:cNvPr id="0" name=""/>
                      <p:cNvPicPr/>
                      <p:nvPr/>
                    </p:nvPicPr>
                    <p:blipFill>
                      <a:blip r:embed="rId4"/>
                      <a:stretch>
                        <a:fillRect/>
                      </a:stretch>
                    </p:blipFill>
                    <p:spPr>
                      <a:xfrm>
                        <a:off x="1981200" y="76200"/>
                        <a:ext cx="5257800" cy="6804212"/>
                      </a:xfrm>
                      <a:prstGeom prst="rect">
                        <a:avLst/>
                      </a:prstGeom>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75B361D-9773-EBB3-8B5F-B76A03DC232E}"/>
              </a:ext>
            </a:extLst>
          </p:cNvPr>
          <p:cNvSpPr>
            <a:spLocks noGrp="1" noChangeArrowheads="1"/>
          </p:cNvSpPr>
          <p:nvPr>
            <p:ph type="title"/>
          </p:nvPr>
        </p:nvSpPr>
        <p:spPr>
          <a:xfrm>
            <a:off x="381000" y="457200"/>
            <a:ext cx="8153400" cy="838200"/>
          </a:xfrm>
          <a:noFill/>
        </p:spPr>
        <p:txBody>
          <a:bodyPr/>
          <a:lstStyle/>
          <a:p>
            <a:r>
              <a:rPr lang="en-GB" altLang="en-US" sz="4000"/>
              <a:t>Introduction to Duration</a:t>
            </a:r>
            <a:endParaRPr lang="en-US" altLang="en-US" sz="4000"/>
          </a:p>
        </p:txBody>
      </p:sp>
      <p:sp>
        <p:nvSpPr>
          <p:cNvPr id="43011" name="Rectangle 3">
            <a:extLst>
              <a:ext uri="{FF2B5EF4-FFF2-40B4-BE49-F238E27FC236}">
                <a16:creationId xmlns:a16="http://schemas.microsoft.com/office/drawing/2014/main" id="{1C11DEDF-C58B-EA09-7972-B2B845B6E6D5}"/>
              </a:ext>
            </a:extLst>
          </p:cNvPr>
          <p:cNvSpPr>
            <a:spLocks noGrp="1" noChangeArrowheads="1"/>
          </p:cNvSpPr>
          <p:nvPr>
            <p:ph type="body" idx="1"/>
          </p:nvPr>
        </p:nvSpPr>
        <p:spPr>
          <a:xfrm>
            <a:off x="1066800" y="1295400"/>
            <a:ext cx="7086600" cy="4495800"/>
          </a:xfrm>
          <a:noFill/>
        </p:spPr>
        <p:txBody>
          <a:bodyPr/>
          <a:lstStyle/>
          <a:p>
            <a:pPr>
              <a:lnSpc>
                <a:spcPct val="80000"/>
              </a:lnSpc>
            </a:pPr>
            <a:r>
              <a:rPr lang="en-GB" altLang="en-US"/>
              <a:t> Duration is a fundamental concept in the analysis of fixed income securities, both for individual securities and for portfolios.</a:t>
            </a:r>
          </a:p>
          <a:p>
            <a:pPr>
              <a:lnSpc>
                <a:spcPct val="80000"/>
              </a:lnSpc>
            </a:pPr>
            <a:endParaRPr lang="en-GB" altLang="en-US"/>
          </a:p>
          <a:p>
            <a:pPr>
              <a:lnSpc>
                <a:spcPct val="80000"/>
              </a:lnSpc>
            </a:pPr>
            <a:r>
              <a:rPr lang="en-GB" altLang="en-US"/>
              <a:t>Duration has at lease three distinct interpretations:</a:t>
            </a:r>
          </a:p>
          <a:p>
            <a:pPr lvl="1">
              <a:lnSpc>
                <a:spcPct val="80000"/>
              </a:lnSpc>
            </a:pPr>
            <a:r>
              <a:rPr lang="en-GB" altLang="en-US" sz="2800"/>
              <a:t>Adjusted (weighted average) term to maturity</a:t>
            </a:r>
          </a:p>
          <a:p>
            <a:pPr lvl="1">
              <a:lnSpc>
                <a:spcPct val="80000"/>
              </a:lnSpc>
            </a:pPr>
            <a:r>
              <a:rPr lang="en-GB" altLang="en-US" sz="2800"/>
              <a:t>Elasticity of bond price with respect to interest rate changes</a:t>
            </a:r>
          </a:p>
          <a:p>
            <a:pPr lvl="1">
              <a:lnSpc>
                <a:spcPct val="80000"/>
              </a:lnSpc>
            </a:pPr>
            <a:r>
              <a:rPr lang="en-GB" altLang="en-US" sz="2800"/>
              <a:t>A tool for bond portfolio management</a:t>
            </a:r>
          </a:p>
        </p:txBody>
      </p:sp>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BBD45C9-BD19-E515-2CAE-764DD3B2CD02}"/>
              </a:ext>
            </a:extLst>
          </p:cNvPr>
          <p:cNvSpPr>
            <a:spLocks noGrp="1" noChangeArrowheads="1"/>
          </p:cNvSpPr>
          <p:nvPr>
            <p:ph type="title"/>
          </p:nvPr>
        </p:nvSpPr>
        <p:spPr>
          <a:xfrm>
            <a:off x="685800" y="609600"/>
            <a:ext cx="8229600" cy="762000"/>
          </a:xfrm>
        </p:spPr>
        <p:txBody>
          <a:bodyPr/>
          <a:lstStyle/>
          <a:p>
            <a:r>
              <a:rPr lang="en-US" altLang="en-US" sz="3600"/>
              <a:t>20</a:t>
            </a:r>
            <a:r>
              <a:rPr lang="en-US" altLang="en-US" sz="3600" baseline="30000"/>
              <a:t>th</a:t>
            </a:r>
            <a:r>
              <a:rPr lang="en-US" altLang="en-US" sz="3600"/>
              <a:t> Century Contributions</a:t>
            </a:r>
          </a:p>
        </p:txBody>
      </p:sp>
      <p:sp>
        <p:nvSpPr>
          <p:cNvPr id="44035" name="Rectangle 3">
            <a:extLst>
              <a:ext uri="{FF2B5EF4-FFF2-40B4-BE49-F238E27FC236}">
                <a16:creationId xmlns:a16="http://schemas.microsoft.com/office/drawing/2014/main" id="{63EA7BBE-CE95-E2FE-CE16-E78CA373DFFB}"/>
              </a:ext>
            </a:extLst>
          </p:cNvPr>
          <p:cNvSpPr>
            <a:spLocks noGrp="1" noChangeArrowheads="1"/>
          </p:cNvSpPr>
          <p:nvPr>
            <p:ph type="body" idx="1"/>
          </p:nvPr>
        </p:nvSpPr>
        <p:spPr>
          <a:xfrm>
            <a:off x="914400" y="1524000"/>
            <a:ext cx="8001000" cy="4572000"/>
          </a:xfrm>
        </p:spPr>
        <p:txBody>
          <a:bodyPr/>
          <a:lstStyle/>
          <a:p>
            <a:pPr>
              <a:lnSpc>
                <a:spcPct val="80000"/>
              </a:lnSpc>
            </a:pPr>
            <a:r>
              <a:rPr lang="en-US" altLang="en-US" sz="2400"/>
              <a:t>Frederick Macaulay (1882-1970) </a:t>
            </a:r>
          </a:p>
          <a:p>
            <a:pPr lvl="1">
              <a:lnSpc>
                <a:spcPct val="80000"/>
              </a:lnSpc>
            </a:pPr>
            <a:r>
              <a:rPr lang="en-US" altLang="en-US" sz="1800"/>
              <a:t>Early member of NBER, Canadian, son of Sun Life pioneers, founder of Macaulay-Bernstein</a:t>
            </a:r>
          </a:p>
          <a:p>
            <a:pPr lvl="1">
              <a:lnSpc>
                <a:spcPct val="80000"/>
              </a:lnSpc>
            </a:pPr>
            <a:r>
              <a:rPr lang="en-US" altLang="en-US" sz="1800" i="1"/>
              <a:t>The Movements of Interest Rates. Bond Yields and Stock Prices in the United States since 1856</a:t>
            </a:r>
            <a:r>
              <a:rPr lang="en-US" altLang="en-US" sz="1800"/>
              <a:t>, (1938) seminal contribution of Macaulay Duration</a:t>
            </a:r>
          </a:p>
          <a:p>
            <a:pPr lvl="1">
              <a:lnSpc>
                <a:spcPct val="80000"/>
              </a:lnSpc>
            </a:pPr>
            <a:endParaRPr lang="en-US" altLang="en-US" sz="1800"/>
          </a:p>
          <a:p>
            <a:pPr>
              <a:lnSpc>
                <a:spcPct val="80000"/>
              </a:lnSpc>
            </a:pPr>
            <a:r>
              <a:rPr lang="en-US" altLang="en-US" sz="2400"/>
              <a:t>John Hicks (1904-1989)</a:t>
            </a:r>
          </a:p>
          <a:p>
            <a:pPr lvl="1">
              <a:lnSpc>
                <a:spcPct val="80000"/>
              </a:lnSpc>
            </a:pPr>
            <a:r>
              <a:rPr lang="en-US" altLang="en-US" sz="1800" i="1"/>
              <a:t>Value and Capital </a:t>
            </a:r>
            <a:r>
              <a:rPr lang="en-US" altLang="en-US" sz="1800"/>
              <a:t>(1939) contains duration as an elasticity</a:t>
            </a:r>
          </a:p>
          <a:p>
            <a:pPr lvl="1">
              <a:lnSpc>
                <a:spcPct val="80000"/>
              </a:lnSpc>
            </a:pPr>
            <a:r>
              <a:rPr lang="en-US" altLang="en-US" sz="1800"/>
              <a:t>Nobel Prize in Economics winner, IS-LM model</a:t>
            </a:r>
          </a:p>
          <a:p>
            <a:pPr>
              <a:lnSpc>
                <a:spcPct val="80000"/>
              </a:lnSpc>
            </a:pPr>
            <a:endParaRPr lang="en-US" altLang="en-US" sz="2000"/>
          </a:p>
          <a:p>
            <a:pPr>
              <a:lnSpc>
                <a:spcPct val="80000"/>
              </a:lnSpc>
            </a:pPr>
            <a:r>
              <a:rPr lang="en-US" altLang="en-US" sz="2400"/>
              <a:t>Frank Redington (1906-1984)</a:t>
            </a:r>
          </a:p>
          <a:p>
            <a:pPr lvl="1">
              <a:lnSpc>
                <a:spcPct val="80000"/>
              </a:lnSpc>
            </a:pPr>
            <a:r>
              <a:rPr lang="en-US" altLang="en-US" sz="1900"/>
              <a:t>Duration and Convexity as tools in bond portfolio management</a:t>
            </a:r>
          </a:p>
          <a:p>
            <a:pPr lvl="1">
              <a:lnSpc>
                <a:spcPct val="80000"/>
              </a:lnSpc>
            </a:pPr>
            <a:r>
              <a:rPr lang="en-US" altLang="en-US" sz="1900"/>
              <a:t>Seminal development of classical immunization theory			</a:t>
            </a:r>
            <a:endParaRPr lang="en-US" altLang="en-US" sz="1800" i="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07349AF-1AF8-AFAD-B473-2E0B5603D1CA}"/>
              </a:ext>
            </a:extLst>
          </p:cNvPr>
          <p:cNvSpPr>
            <a:spLocks noGrp="1" noChangeArrowheads="1"/>
          </p:cNvSpPr>
          <p:nvPr>
            <p:ph type="title"/>
          </p:nvPr>
        </p:nvSpPr>
        <p:spPr>
          <a:xfrm>
            <a:off x="457200" y="609600"/>
            <a:ext cx="8458200" cy="609600"/>
          </a:xfrm>
          <a:noFill/>
        </p:spPr>
        <p:txBody>
          <a:bodyPr/>
          <a:lstStyle/>
          <a:p>
            <a:r>
              <a:rPr lang="en-US" altLang="en-US" sz="4000"/>
              <a:t>Duration as an Elasticity Measure</a:t>
            </a:r>
            <a:endParaRPr lang="en-US" altLang="en-US" sz="4000" i="1"/>
          </a:p>
        </p:txBody>
      </p:sp>
      <p:sp>
        <p:nvSpPr>
          <p:cNvPr id="45059" name="Rectangle 3">
            <a:extLst>
              <a:ext uri="{FF2B5EF4-FFF2-40B4-BE49-F238E27FC236}">
                <a16:creationId xmlns:a16="http://schemas.microsoft.com/office/drawing/2014/main" id="{3D2D53AB-D72E-A8CB-75F3-87FE66464B17}"/>
              </a:ext>
            </a:extLst>
          </p:cNvPr>
          <p:cNvSpPr>
            <a:spLocks noGrp="1" noChangeArrowheads="1"/>
          </p:cNvSpPr>
          <p:nvPr>
            <p:ph type="body" sz="half" idx="1"/>
          </p:nvPr>
        </p:nvSpPr>
        <p:spPr>
          <a:xfrm>
            <a:off x="457200" y="1371600"/>
            <a:ext cx="8458200" cy="2590800"/>
          </a:xfrm>
          <a:noFill/>
        </p:spPr>
        <p:txBody>
          <a:bodyPr/>
          <a:lstStyle/>
          <a:p>
            <a:r>
              <a:rPr lang="en-US" altLang="en-US" sz="2400" b="1" i="1"/>
              <a:t>Macaulay duration</a:t>
            </a:r>
            <a:r>
              <a:rPr lang="en-US" altLang="en-US" sz="2400"/>
              <a:t> is the elasticity of the bond's price with respect to a change in interest rates.  </a:t>
            </a:r>
          </a:p>
          <a:p>
            <a:pPr lvl="1"/>
            <a:r>
              <a:rPr lang="en-US" altLang="en-US" sz="2200"/>
              <a:t>Elasticity is usually dimensionless (dollars divided by dollars) but, due to the presence of compound interest it is acceptable to express duration in years</a:t>
            </a:r>
          </a:p>
          <a:p>
            <a:pPr lvl="1"/>
            <a:r>
              <a:rPr lang="en-US" altLang="en-US" sz="2200"/>
              <a:t>For those unfamiliar with ‘point elasticity’ see the link ‘Point Elasticity Note’ on class webpage</a:t>
            </a:r>
          </a:p>
        </p:txBody>
      </p:sp>
      <p:pic>
        <p:nvPicPr>
          <p:cNvPr id="45060" name="Content Placeholder 4">
            <a:extLst>
              <a:ext uri="{FF2B5EF4-FFF2-40B4-BE49-F238E27FC236}">
                <a16:creationId xmlns:a16="http://schemas.microsoft.com/office/drawing/2014/main" id="{658CD27E-56B0-120E-3CA4-747A03BE20F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1600" y="4000500"/>
            <a:ext cx="8966200" cy="2387600"/>
          </a:xfrm>
        </p:spPr>
      </p:pic>
    </p:spTree>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CCC09DE-FF7B-E162-EA39-AAE7EF43F930}"/>
              </a:ext>
            </a:extLst>
          </p:cNvPr>
          <p:cNvSpPr>
            <a:spLocks noGrp="1" noChangeArrowheads="1"/>
          </p:cNvSpPr>
          <p:nvPr>
            <p:ph type="title"/>
          </p:nvPr>
        </p:nvSpPr>
        <p:spPr>
          <a:xfrm>
            <a:off x="304800" y="609600"/>
            <a:ext cx="8610600" cy="762000"/>
          </a:xfrm>
          <a:noFill/>
        </p:spPr>
        <p:txBody>
          <a:bodyPr/>
          <a:lstStyle/>
          <a:p>
            <a:r>
              <a:rPr lang="en-US" altLang="en-US" sz="4000"/>
              <a:t>Macaulay Duration as Adjusted Maturity</a:t>
            </a:r>
          </a:p>
        </p:txBody>
      </p:sp>
      <p:sp>
        <p:nvSpPr>
          <p:cNvPr id="46083" name="Rectangle 9">
            <a:extLst>
              <a:ext uri="{FF2B5EF4-FFF2-40B4-BE49-F238E27FC236}">
                <a16:creationId xmlns:a16="http://schemas.microsoft.com/office/drawing/2014/main" id="{EE63E836-78BA-5EB6-C46E-00FD017ECA6E}"/>
              </a:ext>
            </a:extLst>
          </p:cNvPr>
          <p:cNvSpPr>
            <a:spLocks noGrp="1" noChangeArrowheads="1"/>
          </p:cNvSpPr>
          <p:nvPr>
            <p:ph type="body" idx="1"/>
          </p:nvPr>
        </p:nvSpPr>
        <p:spPr>
          <a:xfrm>
            <a:off x="609600" y="1371600"/>
            <a:ext cx="8305800" cy="4724400"/>
          </a:xfrm>
        </p:spPr>
        <p:txBody>
          <a:bodyPr/>
          <a:lstStyle/>
          <a:p>
            <a:r>
              <a:rPr lang="en-US" altLang="en-US"/>
              <a:t>The Macaulay duration (</a:t>
            </a:r>
            <a:r>
              <a:rPr lang="en-US" altLang="en-US" i="1"/>
              <a:t>D) </a:t>
            </a:r>
            <a:r>
              <a:rPr lang="en-US" altLang="en-US"/>
              <a:t>of a zero coupon bond equals the term to maturity </a:t>
            </a:r>
            <a:r>
              <a:rPr lang="en-US" altLang="en-US" i="1"/>
              <a:t>(T</a:t>
            </a:r>
            <a:r>
              <a:rPr lang="en-US" altLang="en-US"/>
              <a:t>)</a:t>
            </a:r>
            <a:r>
              <a:rPr lang="en-US" altLang="en-US" i="1"/>
              <a:t>.</a:t>
            </a:r>
            <a:r>
              <a:rPr lang="en-US" altLang="en-US"/>
              <a:t>  To see this, set </a:t>
            </a:r>
            <a:r>
              <a:rPr lang="en-US" altLang="en-US" i="1"/>
              <a:t>C = 0</a:t>
            </a:r>
            <a:r>
              <a:rPr lang="en-US" altLang="en-US"/>
              <a:t> in the duration formula and use the price of zero coupon bond for </a:t>
            </a:r>
            <a:r>
              <a:rPr lang="en-US" altLang="en-US" i="1"/>
              <a:t>P</a:t>
            </a:r>
            <a:r>
              <a:rPr lang="en-US" altLang="en-US" i="1" baseline="-25000"/>
              <a:t>B</a:t>
            </a:r>
            <a:endParaRPr lang="en-US" altLang="en-US"/>
          </a:p>
          <a:p>
            <a:r>
              <a:rPr lang="en-US" altLang="en-US"/>
              <a:t>For </a:t>
            </a:r>
            <a:r>
              <a:rPr lang="en-US" altLang="en-US" i="1"/>
              <a:t>C &gt; 0, D &lt; T.</a:t>
            </a:r>
          </a:p>
          <a:p>
            <a:pPr lvl="1"/>
            <a:r>
              <a:rPr lang="en-US" altLang="en-US"/>
              <a:t>Macaulay duration adjusts the term to maturity of a fixed income security to be equal to the duration of a zero coupon bond with term to maturity equal to </a:t>
            </a:r>
            <a:r>
              <a:rPr lang="en-US" altLang="en-US" i="1"/>
              <a:t>D</a:t>
            </a:r>
            <a:r>
              <a:rPr lang="en-US" altLang="en-US"/>
              <a:t>.</a:t>
            </a:r>
          </a:p>
          <a:p>
            <a:pPr lvl="1"/>
            <a:r>
              <a:rPr lang="en-US" altLang="en-US"/>
              <a:t>Macaulay duration is sometimes referred to as the weighted average term to maturity.</a:t>
            </a:r>
          </a:p>
        </p:txBody>
      </p:sp>
    </p:spTree>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6CE1D9F-5FA1-7394-648A-8B5C63714D5A}"/>
              </a:ext>
            </a:extLst>
          </p:cNvPr>
          <p:cNvSpPr>
            <a:spLocks noGrp="1" noChangeArrowheads="1"/>
          </p:cNvSpPr>
          <p:nvPr>
            <p:ph type="title"/>
          </p:nvPr>
        </p:nvSpPr>
        <p:spPr>
          <a:xfrm>
            <a:off x="609600" y="428625"/>
            <a:ext cx="8305800" cy="533400"/>
          </a:xfrm>
        </p:spPr>
        <p:txBody>
          <a:bodyPr/>
          <a:lstStyle/>
          <a:p>
            <a:r>
              <a:rPr lang="en-US" altLang="en-US" sz="2800"/>
              <a:t>Duration for Semi-annual Coupon Bonds</a:t>
            </a:r>
          </a:p>
        </p:txBody>
      </p:sp>
      <p:sp>
        <p:nvSpPr>
          <p:cNvPr id="47107" name="Rectangle 3">
            <a:extLst>
              <a:ext uri="{FF2B5EF4-FFF2-40B4-BE49-F238E27FC236}">
                <a16:creationId xmlns:a16="http://schemas.microsoft.com/office/drawing/2014/main" id="{024CF047-4CCF-E1D2-40F4-A96FFBB32ABD}"/>
              </a:ext>
            </a:extLst>
          </p:cNvPr>
          <p:cNvSpPr>
            <a:spLocks noGrp="1" noChangeArrowheads="1"/>
          </p:cNvSpPr>
          <p:nvPr>
            <p:ph type="body" sz="half" idx="1"/>
          </p:nvPr>
        </p:nvSpPr>
        <p:spPr>
          <a:xfrm>
            <a:off x="381000" y="1066800"/>
            <a:ext cx="8305800" cy="1905000"/>
          </a:xfrm>
        </p:spPr>
        <p:txBody>
          <a:bodyPr/>
          <a:lstStyle/>
          <a:p>
            <a:r>
              <a:rPr lang="en-GB" altLang="en-US" sz="2400"/>
              <a:t> As an elasticity measure, the “length” of duration is equal to the frequency of the cash flows, i.e., when coupons are paid semi-annually, the duration is measured in ½ years (need to divide by 2 to get duration as an annualized number):</a:t>
            </a:r>
          </a:p>
        </p:txBody>
      </p:sp>
      <p:pic>
        <p:nvPicPr>
          <p:cNvPr id="47108" name="Content Placeholder 3">
            <a:extLst>
              <a:ext uri="{FF2B5EF4-FFF2-40B4-BE49-F238E27FC236}">
                <a16:creationId xmlns:a16="http://schemas.microsoft.com/office/drawing/2014/main" id="{13A0D38B-9E39-7D19-1FAA-65460EC1094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738" y="3276600"/>
            <a:ext cx="8856662" cy="278923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a:extLst>
              <a:ext uri="{FF2B5EF4-FFF2-40B4-BE49-F238E27FC236}">
                <a16:creationId xmlns:a16="http://schemas.microsoft.com/office/drawing/2014/main" id="{03849C71-A26C-7977-D173-3A8E3A78AF70}"/>
              </a:ext>
            </a:extLst>
          </p:cNvPr>
          <p:cNvSpPr>
            <a:spLocks noGrp="1" noChangeArrowheads="1"/>
          </p:cNvSpPr>
          <p:nvPr>
            <p:ph type="title"/>
          </p:nvPr>
        </p:nvSpPr>
        <p:spPr>
          <a:xfrm>
            <a:off x="457200" y="533400"/>
            <a:ext cx="8458200" cy="2667000"/>
          </a:xfrm>
        </p:spPr>
        <p:txBody>
          <a:bodyPr/>
          <a:lstStyle/>
          <a:p>
            <a:r>
              <a:rPr lang="en-US" altLang="en-US" sz="2800"/>
              <a:t>Some special </a:t>
            </a:r>
            <a:r>
              <a:rPr lang="en-US" altLang="en-US" sz="3200"/>
              <a:t>Macaulay</a:t>
            </a:r>
            <a:r>
              <a:rPr lang="en-US" altLang="en-US" sz="2800"/>
              <a:t> durations: Term Annuity and Par Bond (see Macaulay Duration and Term Annuity file on class webpage) and the Convexity of a Par Bond (in Par-Bond-Convexity file contained in 16-1 midterm answer .zip file) </a:t>
            </a:r>
            <a:r>
              <a:rPr lang="en-US" altLang="en-US" sz="2800">
                <a:sym typeface="Wingdings" panose="05000000000000000000" pitchFamily="2" charset="2"/>
              </a:rPr>
              <a:t> notice that the ANNUAL COUPON Par Bond assumption allows the use of simple results to program formulas</a:t>
            </a:r>
            <a:br>
              <a:rPr lang="en-US" altLang="en-US" sz="2800">
                <a:sym typeface="Wingdings" panose="05000000000000000000" pitchFamily="2" charset="2"/>
              </a:rPr>
            </a:br>
            <a:br>
              <a:rPr lang="en-US" altLang="en-US" sz="2800">
                <a:sym typeface="Wingdings" panose="05000000000000000000" pitchFamily="2" charset="2"/>
              </a:rPr>
            </a:br>
            <a:br>
              <a:rPr lang="en-US" altLang="en-US" sz="2800">
                <a:sym typeface="Wingdings" panose="05000000000000000000" pitchFamily="2" charset="2"/>
              </a:rPr>
            </a:br>
            <a:r>
              <a:rPr lang="en-US" altLang="en-US" sz="2800">
                <a:sym typeface="Wingdings" panose="05000000000000000000" pitchFamily="2" charset="2"/>
              </a:rPr>
              <a:t>         Term Annuity                          Par Bond Duration</a:t>
            </a:r>
            <a:endParaRPr lang="en-GB" altLang="en-US" sz="2800"/>
          </a:p>
        </p:txBody>
      </p:sp>
      <p:pic>
        <p:nvPicPr>
          <p:cNvPr id="48131" name="Picture 6">
            <a:extLst>
              <a:ext uri="{FF2B5EF4-FFF2-40B4-BE49-F238E27FC236}">
                <a16:creationId xmlns:a16="http://schemas.microsoft.com/office/drawing/2014/main" id="{4091FDA8-187D-CE95-C5C3-0D30E2983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76625"/>
            <a:ext cx="3149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a:extLst>
              <a:ext uri="{FF2B5EF4-FFF2-40B4-BE49-F238E27FC236}">
                <a16:creationId xmlns:a16="http://schemas.microsoft.com/office/drawing/2014/main" id="{8DC681C9-3C2C-6AB1-AE7A-2849213DF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467100"/>
            <a:ext cx="279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8">
            <a:extLst>
              <a:ext uri="{FF2B5EF4-FFF2-40B4-BE49-F238E27FC236}">
                <a16:creationId xmlns:a16="http://schemas.microsoft.com/office/drawing/2014/main" id="{BA4FBC57-87E2-CD17-3C41-3F6311BCE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3" y="4648200"/>
            <a:ext cx="40655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9">
            <a:extLst>
              <a:ext uri="{FF2B5EF4-FFF2-40B4-BE49-F238E27FC236}">
                <a16:creationId xmlns:a16="http://schemas.microsoft.com/office/drawing/2014/main" id="{CEABBCA1-B73F-E69C-36D7-398E2217C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5186363"/>
            <a:ext cx="431958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1F4B4090-A1F6-7F45-0C58-4146F8FA603C}"/>
              </a:ext>
            </a:extLst>
          </p:cNvPr>
          <p:cNvSpPr>
            <a:spLocks noGrp="1" noChangeArrowheads="1"/>
          </p:cNvSpPr>
          <p:nvPr>
            <p:ph type="title"/>
          </p:nvPr>
        </p:nvSpPr>
        <p:spPr>
          <a:xfrm>
            <a:off x="609600" y="609600"/>
            <a:ext cx="8305800" cy="685800"/>
          </a:xfrm>
        </p:spPr>
        <p:txBody>
          <a:bodyPr/>
          <a:lstStyle/>
          <a:p>
            <a:r>
              <a:rPr lang="en-US" altLang="en-US" sz="3200"/>
              <a:t>Macaulay Duration versus Modified Duration</a:t>
            </a:r>
            <a:endParaRPr lang="en-GB" altLang="en-US" sz="3200"/>
          </a:p>
        </p:txBody>
      </p:sp>
      <p:sp>
        <p:nvSpPr>
          <p:cNvPr id="3" name="Content Placeholder 2">
            <a:extLst>
              <a:ext uri="{FF2B5EF4-FFF2-40B4-BE49-F238E27FC236}">
                <a16:creationId xmlns:a16="http://schemas.microsoft.com/office/drawing/2014/main" id="{F0344EE8-1666-7F81-5217-1BD87E9E24AE}"/>
              </a:ext>
            </a:extLst>
          </p:cNvPr>
          <p:cNvSpPr>
            <a:spLocks noGrp="1"/>
          </p:cNvSpPr>
          <p:nvPr>
            <p:ph idx="1"/>
          </p:nvPr>
        </p:nvSpPr>
        <p:spPr>
          <a:xfrm>
            <a:off x="762000" y="1371600"/>
            <a:ext cx="8153400" cy="4953000"/>
          </a:xfrm>
        </p:spPr>
        <p:txBody>
          <a:bodyPr/>
          <a:lstStyle/>
          <a:p>
            <a:pPr>
              <a:defRPr/>
            </a:pPr>
            <a:r>
              <a:rPr lang="en-US" sz="2400" dirty="0"/>
              <a:t>Recall the three different uses of Duration: An Elasticity Measure; Weighted Average Term to Maturity; and, Tool in Fixed Income Portfolio Management </a:t>
            </a:r>
            <a:r>
              <a:rPr lang="en-US" sz="2400" dirty="0">
                <a:sym typeface="Wingdings" panose="05000000000000000000" pitchFamily="2" charset="2"/>
              </a:rPr>
              <a:t> these three applications apply to</a:t>
            </a:r>
            <a:r>
              <a:rPr lang="en-US" sz="2400" dirty="0"/>
              <a:t> Macaulay Duration</a:t>
            </a:r>
          </a:p>
          <a:p>
            <a:pPr>
              <a:defRPr/>
            </a:pPr>
            <a:r>
              <a:rPr lang="en-US" sz="2400" dirty="0"/>
              <a:t>In theoretical applications in fixed income P.M., it is useful to use the simplified </a:t>
            </a:r>
            <a:r>
              <a:rPr lang="en-US" sz="2400" b="1" dirty="0"/>
              <a:t>Modified Duration</a:t>
            </a:r>
            <a:r>
              <a:rPr lang="en-US" sz="2400" dirty="0"/>
              <a:t>  (</a:t>
            </a:r>
            <a:r>
              <a:rPr lang="en-US" sz="2400" i="1" dirty="0"/>
              <a:t>D</a:t>
            </a:r>
            <a:r>
              <a:rPr lang="en-US" sz="2400" dirty="0"/>
              <a:t>) where (annualized form): </a:t>
            </a:r>
          </a:p>
          <a:p>
            <a:pPr marL="0" indent="0">
              <a:buFont typeface="Monotype Sorts" pitchFamily="2" charset="2"/>
              <a:buNone/>
              <a:defRPr/>
            </a:pPr>
            <a:r>
              <a:rPr lang="en-US" dirty="0"/>
              <a:t>                      </a:t>
            </a:r>
            <a:r>
              <a:rPr lang="en-US" i="1" dirty="0"/>
              <a:t>D</a:t>
            </a:r>
            <a:r>
              <a:rPr lang="en-US" dirty="0"/>
              <a:t> = (</a:t>
            </a:r>
            <a:r>
              <a:rPr lang="en-US" i="1" dirty="0"/>
              <a:t>D* / </a:t>
            </a:r>
            <a:r>
              <a:rPr lang="en-US" dirty="0"/>
              <a:t>(1 + </a:t>
            </a:r>
            <a:r>
              <a:rPr lang="en-US" i="1" dirty="0"/>
              <a:t>y</a:t>
            </a:r>
            <a:r>
              <a:rPr lang="en-US" dirty="0"/>
              <a:t>))</a:t>
            </a:r>
          </a:p>
          <a:p>
            <a:pPr marL="0" indent="0">
              <a:buFont typeface="Monotype Sorts" pitchFamily="2" charset="2"/>
              <a:buNone/>
              <a:defRPr/>
            </a:pPr>
            <a:r>
              <a:rPr lang="en-US" dirty="0"/>
              <a:t>Note: Modified duration is not an exact measure of either the elasticity or weighted average term to maturity</a:t>
            </a:r>
            <a:r>
              <a:rPr lang="en-US" i="1" dirty="0"/>
              <a:t> </a:t>
            </a:r>
            <a:r>
              <a:rPr lang="en-US" dirty="0"/>
              <a:t>but eliminates the theoretically unnecessary (1 + </a:t>
            </a:r>
            <a:r>
              <a:rPr lang="en-US" i="1" dirty="0"/>
              <a:t>y</a:t>
            </a:r>
            <a:r>
              <a:rPr lang="en-US" dirty="0"/>
              <a:t>)</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952934E-FE9D-4FBE-96DE-152304ABCE2B}"/>
              </a:ext>
            </a:extLst>
          </p:cNvPr>
          <p:cNvSpPr>
            <a:spLocks noGrp="1" noChangeArrowheads="1"/>
          </p:cNvSpPr>
          <p:nvPr>
            <p:ph type="title"/>
          </p:nvPr>
        </p:nvSpPr>
        <p:spPr>
          <a:xfrm>
            <a:off x="609600" y="457200"/>
            <a:ext cx="7848600" cy="762000"/>
          </a:xfrm>
        </p:spPr>
        <p:txBody>
          <a:bodyPr/>
          <a:lstStyle/>
          <a:p>
            <a:r>
              <a:rPr lang="en-US" altLang="en-US" sz="4000"/>
              <a:t>Basics of Credit Risk and Default Risk</a:t>
            </a:r>
          </a:p>
        </p:txBody>
      </p:sp>
      <p:sp>
        <p:nvSpPr>
          <p:cNvPr id="47107" name="Rectangle 3">
            <a:extLst>
              <a:ext uri="{FF2B5EF4-FFF2-40B4-BE49-F238E27FC236}">
                <a16:creationId xmlns:a16="http://schemas.microsoft.com/office/drawing/2014/main" id="{D5425BFB-ACE0-1E57-409C-3340E7B1AB4A}"/>
              </a:ext>
            </a:extLst>
          </p:cNvPr>
          <p:cNvSpPr>
            <a:spLocks noGrp="1" noChangeArrowheads="1"/>
          </p:cNvSpPr>
          <p:nvPr>
            <p:ph type="body" idx="1"/>
          </p:nvPr>
        </p:nvSpPr>
        <p:spPr>
          <a:xfrm>
            <a:off x="762000" y="1219200"/>
            <a:ext cx="8153400" cy="4876800"/>
          </a:xfrm>
        </p:spPr>
        <p:txBody>
          <a:bodyPr/>
          <a:lstStyle/>
          <a:p>
            <a:pPr marL="0" indent="0">
              <a:buFont typeface="Monotype Sorts" pitchFamily="2" charset="2"/>
              <a:buNone/>
              <a:defRPr/>
            </a:pPr>
            <a:r>
              <a:rPr lang="en-US" altLang="en-US" b="1" i="1" dirty="0"/>
              <a:t>Note: </a:t>
            </a:r>
            <a:r>
              <a:rPr lang="en-US" altLang="en-US" b="1" dirty="0"/>
              <a:t>The following section will only be covered if time permits</a:t>
            </a:r>
            <a:endParaRPr lang="en-US" altLang="en-US" b="1" i="1" dirty="0"/>
          </a:p>
          <a:p>
            <a:pPr>
              <a:defRPr/>
            </a:pPr>
            <a:r>
              <a:rPr lang="en-US" altLang="en-US" b="1" i="1" dirty="0"/>
              <a:t>The Legal Aspects of Default</a:t>
            </a:r>
          </a:p>
          <a:p>
            <a:pPr lvl="1">
              <a:defRPr/>
            </a:pPr>
            <a:r>
              <a:rPr lang="en-US" altLang="en-US" dirty="0"/>
              <a:t>ABA Model Indenture</a:t>
            </a:r>
          </a:p>
          <a:p>
            <a:pPr lvl="1">
              <a:defRPr/>
            </a:pPr>
            <a:r>
              <a:rPr lang="en-US" altLang="en-US" dirty="0"/>
              <a:t>Absolute Priority Rule</a:t>
            </a:r>
          </a:p>
          <a:p>
            <a:pPr>
              <a:defRPr/>
            </a:pPr>
            <a:r>
              <a:rPr lang="en-US" altLang="en-US" b="1" dirty="0"/>
              <a:t>Credit risk</a:t>
            </a:r>
            <a:r>
              <a:rPr lang="en-US" altLang="en-US" dirty="0"/>
              <a:t> can be decomposed into three parts: </a:t>
            </a:r>
          </a:p>
          <a:p>
            <a:pPr lvl="1">
              <a:defRPr/>
            </a:pPr>
            <a:r>
              <a:rPr lang="en-US" altLang="en-US" b="1" dirty="0"/>
              <a:t>default risk</a:t>
            </a:r>
            <a:r>
              <a:rPr lang="en-US" altLang="en-US" dirty="0"/>
              <a:t> (bond default)</a:t>
            </a:r>
          </a:p>
          <a:p>
            <a:pPr lvl="1">
              <a:defRPr/>
            </a:pPr>
            <a:r>
              <a:rPr lang="en-US" altLang="en-US" dirty="0"/>
              <a:t>credit spread risk (no change in rating)</a:t>
            </a:r>
          </a:p>
          <a:p>
            <a:pPr lvl="1">
              <a:defRPr/>
            </a:pPr>
            <a:r>
              <a:rPr lang="en-US" altLang="en-US" dirty="0"/>
              <a:t>downgrade risk  (change down in rating)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7AB7591-8DF0-F634-A529-60D36A7FCC3C}"/>
              </a:ext>
            </a:extLst>
          </p:cNvPr>
          <p:cNvSpPr>
            <a:spLocks noGrp="1" noChangeArrowheads="1"/>
          </p:cNvSpPr>
          <p:nvPr>
            <p:ph type="title"/>
          </p:nvPr>
        </p:nvSpPr>
        <p:spPr>
          <a:xfrm>
            <a:off x="762000" y="609600"/>
            <a:ext cx="8153400" cy="1143000"/>
          </a:xfrm>
        </p:spPr>
        <p:txBody>
          <a:bodyPr/>
          <a:lstStyle/>
          <a:p>
            <a:r>
              <a:rPr lang="en-US" altLang="en-US" sz="4000"/>
              <a:t>Assessment of Credit and Default Risk</a:t>
            </a:r>
          </a:p>
        </p:txBody>
      </p:sp>
      <p:sp>
        <p:nvSpPr>
          <p:cNvPr id="51203" name="Rectangle 3">
            <a:extLst>
              <a:ext uri="{FF2B5EF4-FFF2-40B4-BE49-F238E27FC236}">
                <a16:creationId xmlns:a16="http://schemas.microsoft.com/office/drawing/2014/main" id="{E3B0103E-3AF3-2A5E-D1C1-B5980FE20334}"/>
              </a:ext>
            </a:extLst>
          </p:cNvPr>
          <p:cNvSpPr>
            <a:spLocks noGrp="1" noChangeArrowheads="1"/>
          </p:cNvSpPr>
          <p:nvPr>
            <p:ph type="body" idx="1"/>
          </p:nvPr>
        </p:nvSpPr>
        <p:spPr>
          <a:xfrm>
            <a:off x="381000" y="1600200"/>
            <a:ext cx="8534400" cy="4495800"/>
          </a:xfrm>
        </p:spPr>
        <p:txBody>
          <a:bodyPr/>
          <a:lstStyle/>
          <a:p>
            <a:r>
              <a:rPr lang="en-US" altLang="en-US"/>
              <a:t>Ratings Services</a:t>
            </a:r>
          </a:p>
          <a:p>
            <a:pPr lvl="1"/>
            <a:r>
              <a:rPr lang="en-US" altLang="en-US"/>
              <a:t>Standard and Poor's Corporation, </a:t>
            </a:r>
          </a:p>
          <a:p>
            <a:pPr lvl="1"/>
            <a:r>
              <a:rPr lang="en-US" altLang="en-US"/>
              <a:t>Moody's Investors Services Inc. </a:t>
            </a:r>
          </a:p>
          <a:p>
            <a:pPr lvl="1"/>
            <a:r>
              <a:rPr lang="en-US" altLang="en-US"/>
              <a:t>Fitch Ratings (created by the merger of Fitch IBCA with Duff and Phelps Credit Rating Co.)</a:t>
            </a:r>
          </a:p>
          <a:p>
            <a:pPr lvl="2"/>
            <a:r>
              <a:rPr lang="en-US" altLang="en-US"/>
              <a:t>See next slide</a:t>
            </a:r>
          </a:p>
          <a:p>
            <a:r>
              <a:rPr lang="en-US" altLang="en-US"/>
              <a:t>There are also firms that specialize in ratings for specific industries such as Demotech, Inc. that assesses  insurance companies and HMO’s</a:t>
            </a:r>
          </a:p>
          <a:p>
            <a:pPr lvl="1"/>
            <a:r>
              <a:rPr lang="en-US" altLang="en-US" sz="1800"/>
              <a:t>See links in Fixed Income on links page.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Rectangle 4">
            <a:extLst>
              <a:ext uri="{FF2B5EF4-FFF2-40B4-BE49-F238E27FC236}">
                <a16:creationId xmlns:a16="http://schemas.microsoft.com/office/drawing/2014/main" id="{DA17B9FA-6A84-A8E0-BCB6-9DA27EAD3593}"/>
              </a:ext>
            </a:extLst>
          </p:cNvPr>
          <p:cNvGraphicFramePr>
            <a:graphicFrameLocks noGrp="1"/>
          </p:cNvGraphicFramePr>
          <p:nvPr>
            <p:ph/>
          </p:nvPr>
        </p:nvGraphicFramePr>
        <p:xfrm>
          <a:off x="2819400" y="609600"/>
          <a:ext cx="6096000" cy="5486400"/>
        </p:xfrm>
        <a:graphic>
          <a:graphicData uri="http://schemas.openxmlformats.org/presentationml/2006/ole">
            <mc:AlternateContent xmlns:mc="http://schemas.openxmlformats.org/markup-compatibility/2006">
              <mc:Choice xmlns:v="urn:schemas-microsoft-com:vml" Requires="v">
                <p:oleObj name="Acrobat Document" r:id="rId2" imgW="0" imgH="0" progId="AcroExch.Document.7">
                  <p:embed/>
                </p:oleObj>
              </mc:Choice>
              <mc:Fallback>
                <p:oleObj name="Acrobat Document" r:id="rId2" imgW="0" imgH="0" progId="AcroExch.Document.7">
                  <p:embed/>
                  <p:pic>
                    <p:nvPicPr>
                      <p:cNvPr id="52226" name="Rectangle 4">
                        <a:extLst>
                          <a:ext uri="{FF2B5EF4-FFF2-40B4-BE49-F238E27FC236}">
                            <a16:creationId xmlns:a16="http://schemas.microsoft.com/office/drawing/2014/main" id="{DA17B9FA-6A84-A8E0-BCB6-9DA27EAD3593}"/>
                          </a:ext>
                        </a:extLst>
                      </p:cNvPr>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19400" y="609600"/>
                        <a:ext cx="60960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52227" name="Picture 5">
            <a:extLst>
              <a:ext uri="{FF2B5EF4-FFF2-40B4-BE49-F238E27FC236}">
                <a16:creationId xmlns:a16="http://schemas.microsoft.com/office/drawing/2014/main" id="{B5CE0B99-8524-46ED-2F08-3EE7BE07C854}"/>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771650" y="342900"/>
            <a:ext cx="5600700" cy="61722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3">
            <a:extLst>
              <a:ext uri="{FF2B5EF4-FFF2-40B4-BE49-F238E27FC236}">
                <a16:creationId xmlns:a16="http://schemas.microsoft.com/office/drawing/2014/main" id="{1F2A7DDE-3914-535B-1190-136E541A9D92}"/>
              </a:ext>
            </a:extLst>
          </p:cNvPr>
          <p:cNvSpPr>
            <a:spLocks noGrp="1" noChangeArrowheads="1"/>
          </p:cNvSpPr>
          <p:nvPr>
            <p:ph type="title"/>
          </p:nvPr>
        </p:nvSpPr>
        <p:spPr>
          <a:xfrm>
            <a:off x="457200" y="609600"/>
            <a:ext cx="8458200" cy="609600"/>
          </a:xfrm>
        </p:spPr>
        <p:txBody>
          <a:bodyPr/>
          <a:lstStyle/>
          <a:p>
            <a:r>
              <a:rPr lang="en-US" altLang="en-US" sz="2200" dirty="0"/>
              <a:t>US Fixed Income Outstanding, 1996- 2021-Q4, 2 Year Intervals (SIFMA)</a:t>
            </a:r>
            <a:endParaRPr lang="en-GB" altLang="en-US" sz="2200" dirty="0"/>
          </a:p>
        </p:txBody>
      </p:sp>
      <p:pic>
        <p:nvPicPr>
          <p:cNvPr id="3" name="Picture 2" descr="Chart, funnel chart&#10;&#10;Description automatically generated">
            <a:extLst>
              <a:ext uri="{FF2B5EF4-FFF2-40B4-BE49-F238E27FC236}">
                <a16:creationId xmlns:a16="http://schemas.microsoft.com/office/drawing/2014/main" id="{038AE2F9-81E0-D5C5-E8EA-B987830A4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72" y="1447800"/>
            <a:ext cx="8153400" cy="488765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5E11100-78A5-FDB1-B8F9-1B37785088E3}"/>
              </a:ext>
            </a:extLst>
          </p:cNvPr>
          <p:cNvSpPr>
            <a:spLocks noGrp="1" noChangeArrowheads="1"/>
          </p:cNvSpPr>
          <p:nvPr>
            <p:ph type="title"/>
          </p:nvPr>
        </p:nvSpPr>
        <p:spPr>
          <a:xfrm>
            <a:off x="609600" y="609600"/>
            <a:ext cx="8305800" cy="1143000"/>
          </a:xfrm>
        </p:spPr>
        <p:txBody>
          <a:bodyPr/>
          <a:lstStyle/>
          <a:p>
            <a:r>
              <a:rPr lang="en-US" altLang="en-US" sz="4000"/>
              <a:t>Evidence on Defaults</a:t>
            </a:r>
          </a:p>
        </p:txBody>
      </p:sp>
      <p:sp>
        <p:nvSpPr>
          <p:cNvPr id="53251" name="Rectangle 3">
            <a:extLst>
              <a:ext uri="{FF2B5EF4-FFF2-40B4-BE49-F238E27FC236}">
                <a16:creationId xmlns:a16="http://schemas.microsoft.com/office/drawing/2014/main" id="{D6665492-6B8E-153E-1D91-A908508447F1}"/>
              </a:ext>
            </a:extLst>
          </p:cNvPr>
          <p:cNvSpPr>
            <a:spLocks noGrp="1" noChangeArrowheads="1"/>
          </p:cNvSpPr>
          <p:nvPr>
            <p:ph type="body" idx="1"/>
          </p:nvPr>
        </p:nvSpPr>
        <p:spPr>
          <a:xfrm>
            <a:off x="990600" y="1981200"/>
            <a:ext cx="7924800" cy="4114800"/>
          </a:xfrm>
        </p:spPr>
        <p:txBody>
          <a:bodyPr/>
          <a:lstStyle/>
          <a:p>
            <a:pPr>
              <a:lnSpc>
                <a:spcPct val="80000"/>
              </a:lnSpc>
            </a:pPr>
            <a:r>
              <a:rPr lang="en-US" altLang="en-US" sz="2400" dirty="0"/>
              <a:t>How to measure default rates?</a:t>
            </a:r>
          </a:p>
          <a:p>
            <a:pPr lvl="1">
              <a:lnSpc>
                <a:spcPct val="80000"/>
              </a:lnSpc>
            </a:pPr>
            <a:r>
              <a:rPr lang="en-US" altLang="en-US" sz="2200" dirty="0"/>
              <a:t>Figures + Tables – altman.pdf</a:t>
            </a:r>
          </a:p>
          <a:p>
            <a:pPr lvl="1">
              <a:lnSpc>
                <a:spcPct val="80000"/>
              </a:lnSpc>
            </a:pPr>
            <a:r>
              <a:rPr lang="en-US" altLang="en-US" sz="2200" dirty="0"/>
              <a:t>S&amp;P Global Default Study  (on class webpage)</a:t>
            </a:r>
          </a:p>
          <a:p>
            <a:pPr lvl="1">
              <a:lnSpc>
                <a:spcPct val="80000"/>
              </a:lnSpc>
            </a:pPr>
            <a:endParaRPr lang="en-US" altLang="en-US" sz="2200" dirty="0"/>
          </a:p>
          <a:p>
            <a:pPr>
              <a:lnSpc>
                <a:spcPct val="80000"/>
              </a:lnSpc>
            </a:pPr>
            <a:r>
              <a:rPr lang="en-US" altLang="en-US" sz="2400" dirty="0"/>
              <a:t>Loss depends on probability of default and the recovery rate</a:t>
            </a:r>
          </a:p>
          <a:p>
            <a:pPr lvl="1">
              <a:lnSpc>
                <a:spcPct val="80000"/>
              </a:lnSpc>
            </a:pPr>
            <a:r>
              <a:rPr lang="en-US" altLang="en-US" sz="2200" dirty="0"/>
              <a:t>Tables --altman.pdf</a:t>
            </a:r>
          </a:p>
          <a:p>
            <a:pPr>
              <a:lnSpc>
                <a:spcPct val="80000"/>
              </a:lnSpc>
            </a:pPr>
            <a:endParaRPr lang="en-US" altLang="en-US" sz="2400" dirty="0"/>
          </a:p>
          <a:p>
            <a:pPr>
              <a:lnSpc>
                <a:spcPct val="80000"/>
              </a:lnSpc>
            </a:pPr>
            <a:r>
              <a:rPr lang="en-US" altLang="en-US" sz="2400" dirty="0"/>
              <a:t>Ratings Drift</a:t>
            </a:r>
          </a:p>
          <a:p>
            <a:pPr lvl="1">
              <a:lnSpc>
                <a:spcPct val="80000"/>
              </a:lnSpc>
            </a:pPr>
            <a:r>
              <a:rPr lang="en-US" altLang="en-US" sz="2200" dirty="0"/>
              <a:t>S&amp;P Global Default Study</a:t>
            </a:r>
          </a:p>
          <a:p>
            <a:pPr>
              <a:lnSpc>
                <a:spcPct val="80000"/>
              </a:lnSpc>
            </a:pPr>
            <a:endParaRPr lang="en-US" alt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C3A6BE-6CE7-C4F1-FE1F-52BAECF06CA9}"/>
              </a:ext>
            </a:extLst>
          </p:cNvPr>
          <p:cNvPicPr>
            <a:picLocks noChangeAspect="1"/>
          </p:cNvPicPr>
          <p:nvPr/>
        </p:nvPicPr>
        <p:blipFill>
          <a:blip r:embed="rId2"/>
          <a:stretch>
            <a:fillRect/>
          </a:stretch>
        </p:blipFill>
        <p:spPr>
          <a:xfrm>
            <a:off x="1066800" y="152400"/>
            <a:ext cx="6852213" cy="3076755"/>
          </a:xfrm>
          <a:prstGeom prst="rect">
            <a:avLst/>
          </a:prstGeom>
        </p:spPr>
      </p:pic>
      <p:pic>
        <p:nvPicPr>
          <p:cNvPr id="5" name="Picture 4">
            <a:extLst>
              <a:ext uri="{FF2B5EF4-FFF2-40B4-BE49-F238E27FC236}">
                <a16:creationId xmlns:a16="http://schemas.microsoft.com/office/drawing/2014/main" id="{D46CA34D-8736-2689-A96A-D704BFED94E4}"/>
              </a:ext>
            </a:extLst>
          </p:cNvPr>
          <p:cNvPicPr>
            <a:picLocks noChangeAspect="1"/>
          </p:cNvPicPr>
          <p:nvPr/>
        </p:nvPicPr>
        <p:blipFill>
          <a:blip r:embed="rId3"/>
          <a:stretch>
            <a:fillRect/>
          </a:stretch>
        </p:blipFill>
        <p:spPr>
          <a:xfrm>
            <a:off x="914400" y="3357797"/>
            <a:ext cx="6521718" cy="3369172"/>
          </a:xfrm>
          <a:prstGeom prst="rect">
            <a:avLst/>
          </a:prstGeom>
        </p:spPr>
      </p:pic>
    </p:spTree>
    <p:extLst>
      <p:ext uri="{BB962C8B-B14F-4D97-AF65-F5344CB8AC3E}">
        <p14:creationId xmlns:p14="http://schemas.microsoft.com/office/powerpoint/2010/main" val="1180850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89A1AD-1344-5CD1-1203-E981EC289856}"/>
              </a:ext>
            </a:extLst>
          </p:cNvPr>
          <p:cNvPicPr>
            <a:picLocks noChangeAspect="1"/>
          </p:cNvPicPr>
          <p:nvPr/>
        </p:nvPicPr>
        <p:blipFill>
          <a:blip r:embed="rId2"/>
          <a:stretch>
            <a:fillRect/>
          </a:stretch>
        </p:blipFill>
        <p:spPr>
          <a:xfrm>
            <a:off x="381000" y="228600"/>
            <a:ext cx="5029200" cy="5973426"/>
          </a:xfrm>
          <a:prstGeom prst="rect">
            <a:avLst/>
          </a:prstGeom>
        </p:spPr>
      </p:pic>
      <p:pic>
        <p:nvPicPr>
          <p:cNvPr id="7" name="Picture 6">
            <a:extLst>
              <a:ext uri="{FF2B5EF4-FFF2-40B4-BE49-F238E27FC236}">
                <a16:creationId xmlns:a16="http://schemas.microsoft.com/office/drawing/2014/main" id="{93263AA8-0493-A8E2-7B5D-699BDB03272A}"/>
              </a:ext>
            </a:extLst>
          </p:cNvPr>
          <p:cNvPicPr>
            <a:picLocks noChangeAspect="1"/>
          </p:cNvPicPr>
          <p:nvPr/>
        </p:nvPicPr>
        <p:blipFill>
          <a:blip r:embed="rId3"/>
          <a:stretch>
            <a:fillRect/>
          </a:stretch>
        </p:blipFill>
        <p:spPr>
          <a:xfrm>
            <a:off x="4783642" y="1219200"/>
            <a:ext cx="4294209" cy="2133600"/>
          </a:xfrm>
          <a:prstGeom prst="rect">
            <a:avLst/>
          </a:prstGeom>
        </p:spPr>
      </p:pic>
      <p:pic>
        <p:nvPicPr>
          <p:cNvPr id="9" name="Picture 8">
            <a:extLst>
              <a:ext uri="{FF2B5EF4-FFF2-40B4-BE49-F238E27FC236}">
                <a16:creationId xmlns:a16="http://schemas.microsoft.com/office/drawing/2014/main" id="{8E664B0C-036A-45C0-D8C0-63662A8ED5C8}"/>
              </a:ext>
            </a:extLst>
          </p:cNvPr>
          <p:cNvPicPr>
            <a:picLocks noChangeAspect="1"/>
          </p:cNvPicPr>
          <p:nvPr/>
        </p:nvPicPr>
        <p:blipFill>
          <a:blip r:embed="rId4"/>
          <a:stretch>
            <a:fillRect/>
          </a:stretch>
        </p:blipFill>
        <p:spPr>
          <a:xfrm>
            <a:off x="4783642" y="3704954"/>
            <a:ext cx="3935392" cy="2076091"/>
          </a:xfrm>
          <a:prstGeom prst="rect">
            <a:avLst/>
          </a:prstGeom>
        </p:spPr>
      </p:pic>
    </p:spTree>
    <p:extLst>
      <p:ext uri="{BB962C8B-B14F-4D97-AF65-F5344CB8AC3E}">
        <p14:creationId xmlns:p14="http://schemas.microsoft.com/office/powerpoint/2010/main" val="4182581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93D315-F2D8-4434-3927-A878FE83F171}"/>
              </a:ext>
            </a:extLst>
          </p:cNvPr>
          <p:cNvPicPr>
            <a:picLocks noChangeAspect="1"/>
          </p:cNvPicPr>
          <p:nvPr/>
        </p:nvPicPr>
        <p:blipFill>
          <a:blip r:embed="rId2"/>
          <a:stretch>
            <a:fillRect/>
          </a:stretch>
        </p:blipFill>
        <p:spPr>
          <a:xfrm>
            <a:off x="685800" y="381000"/>
            <a:ext cx="7315200" cy="3072621"/>
          </a:xfrm>
          <a:prstGeom prst="rect">
            <a:avLst/>
          </a:prstGeom>
        </p:spPr>
      </p:pic>
      <p:pic>
        <p:nvPicPr>
          <p:cNvPr id="5" name="Picture 4">
            <a:extLst>
              <a:ext uri="{FF2B5EF4-FFF2-40B4-BE49-F238E27FC236}">
                <a16:creationId xmlns:a16="http://schemas.microsoft.com/office/drawing/2014/main" id="{447B1462-951B-D5DB-CAFB-009B0B32BFBC}"/>
              </a:ext>
            </a:extLst>
          </p:cNvPr>
          <p:cNvPicPr>
            <a:picLocks noChangeAspect="1"/>
          </p:cNvPicPr>
          <p:nvPr/>
        </p:nvPicPr>
        <p:blipFill>
          <a:blip r:embed="rId3"/>
          <a:stretch>
            <a:fillRect/>
          </a:stretch>
        </p:blipFill>
        <p:spPr>
          <a:xfrm>
            <a:off x="2294681" y="3733800"/>
            <a:ext cx="4097438" cy="2214113"/>
          </a:xfrm>
          <a:prstGeom prst="rect">
            <a:avLst/>
          </a:prstGeom>
        </p:spPr>
      </p:pic>
    </p:spTree>
    <p:extLst>
      <p:ext uri="{BB962C8B-B14F-4D97-AF65-F5344CB8AC3E}">
        <p14:creationId xmlns:p14="http://schemas.microsoft.com/office/powerpoint/2010/main" val="2747736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C60C0A-FB7B-8278-E6FE-77F2797ADAFB}"/>
              </a:ext>
            </a:extLst>
          </p:cNvPr>
          <p:cNvPicPr>
            <a:picLocks noChangeAspect="1"/>
          </p:cNvPicPr>
          <p:nvPr/>
        </p:nvPicPr>
        <p:blipFill>
          <a:blip r:embed="rId2"/>
          <a:stretch>
            <a:fillRect/>
          </a:stretch>
        </p:blipFill>
        <p:spPr>
          <a:xfrm>
            <a:off x="1295400" y="327334"/>
            <a:ext cx="5943601" cy="6203332"/>
          </a:xfrm>
          <a:prstGeom prst="rect">
            <a:avLst/>
          </a:prstGeom>
        </p:spPr>
      </p:pic>
    </p:spTree>
    <p:extLst>
      <p:ext uri="{BB962C8B-B14F-4D97-AF65-F5344CB8AC3E}">
        <p14:creationId xmlns:p14="http://schemas.microsoft.com/office/powerpoint/2010/main" val="3344872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5F7F553-6314-5E84-6B80-05C14647C763}"/>
              </a:ext>
            </a:extLst>
          </p:cNvPr>
          <p:cNvSpPr>
            <a:spLocks noGrp="1" noChangeArrowheads="1"/>
          </p:cNvSpPr>
          <p:nvPr>
            <p:ph type="title"/>
          </p:nvPr>
        </p:nvSpPr>
        <p:spPr>
          <a:xfrm>
            <a:off x="990600" y="609600"/>
            <a:ext cx="7924800" cy="1143000"/>
          </a:xfrm>
        </p:spPr>
        <p:txBody>
          <a:bodyPr/>
          <a:lstStyle/>
          <a:p>
            <a:r>
              <a:rPr lang="en-US" altLang="en-US" sz="4000"/>
              <a:t>More Evidence of Credit Risk</a:t>
            </a:r>
          </a:p>
        </p:txBody>
      </p:sp>
      <p:sp>
        <p:nvSpPr>
          <p:cNvPr id="54275" name="Rectangle 3">
            <a:extLst>
              <a:ext uri="{FF2B5EF4-FFF2-40B4-BE49-F238E27FC236}">
                <a16:creationId xmlns:a16="http://schemas.microsoft.com/office/drawing/2014/main" id="{D9A1D2B2-3E61-4DE3-1C2C-768B49B8DE1F}"/>
              </a:ext>
            </a:extLst>
          </p:cNvPr>
          <p:cNvSpPr>
            <a:spLocks noGrp="1" noChangeArrowheads="1"/>
          </p:cNvSpPr>
          <p:nvPr>
            <p:ph type="body" idx="1"/>
          </p:nvPr>
        </p:nvSpPr>
        <p:spPr>
          <a:xfrm>
            <a:off x="914400" y="1981200"/>
            <a:ext cx="8001000" cy="4114800"/>
          </a:xfrm>
        </p:spPr>
        <p:txBody>
          <a:bodyPr/>
          <a:lstStyle/>
          <a:p>
            <a:pPr>
              <a:buFont typeface="Wingdings" panose="05000000000000000000" pitchFamily="2" charset="2"/>
              <a:buChar char="l"/>
            </a:pPr>
            <a:r>
              <a:rPr lang="en-US" altLang="en-US" sz="2400"/>
              <a:t>Default and Original Rating</a:t>
            </a:r>
          </a:p>
          <a:p>
            <a:pPr lvl="1"/>
            <a:r>
              <a:rPr lang="en-US" altLang="en-US" sz="2200"/>
              <a:t>Figures 28-9 – altman.pdf</a:t>
            </a:r>
          </a:p>
          <a:p>
            <a:pPr lvl="1">
              <a:buFont typeface="Wingdings" panose="05000000000000000000" pitchFamily="2" charset="2"/>
              <a:buChar char="l"/>
            </a:pPr>
            <a:r>
              <a:rPr lang="en-US" altLang="en-US" sz="2200"/>
              <a:t>See also Table 4.10 (webpage Copies of Tables)</a:t>
            </a:r>
          </a:p>
          <a:p>
            <a:pPr lvl="1">
              <a:buFont typeface="Wingdings" panose="05000000000000000000" pitchFamily="2" charset="2"/>
              <a:buChar char="l"/>
            </a:pPr>
            <a:endParaRPr lang="en-US" altLang="en-US" sz="2200"/>
          </a:p>
          <a:p>
            <a:pPr>
              <a:buFont typeface="Wingdings" panose="05000000000000000000" pitchFamily="2" charset="2"/>
              <a:buChar char="l"/>
            </a:pPr>
            <a:r>
              <a:rPr lang="en-US" altLang="en-US" sz="2400"/>
              <a:t>Years to Default</a:t>
            </a:r>
          </a:p>
          <a:p>
            <a:pPr lvl="1">
              <a:buFont typeface="Wingdings" panose="05000000000000000000" pitchFamily="2" charset="2"/>
              <a:buChar char="l"/>
            </a:pPr>
            <a:r>
              <a:rPr lang="en-US" altLang="en-US" sz="2200"/>
              <a:t>Table 4.11 (webpage Copies of Tables)</a:t>
            </a:r>
          </a:p>
          <a:p>
            <a:pPr lvl="1">
              <a:buFont typeface="Wingdings" panose="05000000000000000000" pitchFamily="2" charset="2"/>
              <a:buChar char="l"/>
            </a:pPr>
            <a:endParaRPr lang="en-US" altLang="en-US" sz="2200"/>
          </a:p>
          <a:p>
            <a:pPr>
              <a:buFont typeface="Wingdings" panose="05000000000000000000" pitchFamily="2" charset="2"/>
              <a:buChar char="l"/>
            </a:pPr>
            <a:r>
              <a:rPr lang="en-US" altLang="en-US" sz="2400"/>
              <a:t>Credit Spreads</a:t>
            </a:r>
          </a:p>
          <a:p>
            <a:pPr lvl="1">
              <a:buFont typeface="Wingdings" panose="05000000000000000000" pitchFamily="2" charset="2"/>
              <a:buChar char="l"/>
            </a:pPr>
            <a:r>
              <a:rPr lang="en-US" altLang="en-US" sz="2200"/>
              <a:t>Figure 4,1 and Table 4.12 (see next slides or Copies of Tables)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17DAF-028D-FF14-3554-76F8996C8A65}"/>
              </a:ext>
            </a:extLst>
          </p:cNvPr>
          <p:cNvPicPr>
            <a:picLocks noChangeAspect="1"/>
          </p:cNvPicPr>
          <p:nvPr/>
        </p:nvPicPr>
        <p:blipFill>
          <a:blip r:embed="rId2"/>
          <a:stretch>
            <a:fillRect/>
          </a:stretch>
        </p:blipFill>
        <p:spPr>
          <a:xfrm>
            <a:off x="1143000" y="601813"/>
            <a:ext cx="6934199" cy="5592911"/>
          </a:xfrm>
          <a:prstGeom prst="rect">
            <a:avLst/>
          </a:prstGeom>
        </p:spPr>
      </p:pic>
    </p:spTree>
    <p:extLst>
      <p:ext uri="{BB962C8B-B14F-4D97-AF65-F5344CB8AC3E}">
        <p14:creationId xmlns:p14="http://schemas.microsoft.com/office/powerpoint/2010/main" val="1417771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a:extLst>
              <a:ext uri="{FF2B5EF4-FFF2-40B4-BE49-F238E27FC236}">
                <a16:creationId xmlns:a16="http://schemas.microsoft.com/office/drawing/2014/main" id="{F9865A3E-564F-CCD6-60EF-EFC9AF385784}"/>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09600" y="708025"/>
            <a:ext cx="8305800" cy="544195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a:extLst>
              <a:ext uri="{FF2B5EF4-FFF2-40B4-BE49-F238E27FC236}">
                <a16:creationId xmlns:a16="http://schemas.microsoft.com/office/drawing/2014/main" id="{C1FB5C7A-EB0F-2BB3-62CF-EDB892494EE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1000" y="200025"/>
            <a:ext cx="8534400" cy="5603875"/>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FRED Graph Chart" descr="FRED Graph">
            <a:hlinkClick r:id="rId3" tooltip="View this chart in your browser. "/>
            <a:extLst>
              <a:ext uri="{FF2B5EF4-FFF2-40B4-BE49-F238E27FC236}">
                <a16:creationId xmlns:a16="http://schemas.microsoft.com/office/drawing/2014/main" id="{45DC5462-74D3-E0B9-434C-F30A4192A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762000"/>
            <a:ext cx="81915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C518A73-6FA0-A52A-8C5D-3B110FC6A4DB}"/>
              </a:ext>
            </a:extLst>
          </p:cNvPr>
          <p:cNvSpPr txBox="1"/>
          <p:nvPr/>
        </p:nvSpPr>
        <p:spPr>
          <a:xfrm>
            <a:off x="381000" y="95250"/>
            <a:ext cx="7620000" cy="952500"/>
          </a:xfrm>
          <a:prstGeom prst="rect">
            <a:avLst/>
          </a:prstGeom>
          <a:noFill/>
        </p:spPr>
        <p:txBody>
          <a:bodyPr>
            <a:spAutoFit/>
          </a:bodyPr>
          <a:lstStyle/>
          <a:p>
            <a:pPr algn="ctr">
              <a:defRPr/>
            </a:pPr>
            <a:r>
              <a:rPr lang="en-US">
                <a:solidFill>
                  <a:srgbClr val="333333">
                    <a:alpha val="20000"/>
                  </a:srgbClr>
                </a:solidFill>
                <a:latin typeface="Calibri"/>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0CB8-C48B-AF2B-1BBD-22B81F359B99}"/>
              </a:ext>
            </a:extLst>
          </p:cNvPr>
          <p:cNvSpPr>
            <a:spLocks noGrp="1"/>
          </p:cNvSpPr>
          <p:nvPr>
            <p:ph type="title"/>
          </p:nvPr>
        </p:nvSpPr>
        <p:spPr>
          <a:xfrm>
            <a:off x="533400" y="609600"/>
            <a:ext cx="8382000" cy="609600"/>
          </a:xfrm>
        </p:spPr>
        <p:txBody>
          <a:bodyPr/>
          <a:lstStyle/>
          <a:p>
            <a:r>
              <a:rPr lang="en-US" altLang="en-US" sz="2400" dirty="0"/>
              <a:t>US Fixed Income Outstanding, 2010-24, Annual (SIFMA)</a:t>
            </a:r>
            <a:endParaRPr lang="en-CA" sz="2400" dirty="0"/>
          </a:p>
        </p:txBody>
      </p:sp>
      <p:pic>
        <p:nvPicPr>
          <p:cNvPr id="4" name="Picture 3" descr="A colorful chart with numbers and text&#10;&#10;AI-generated content may be incorrect.">
            <a:extLst>
              <a:ext uri="{FF2B5EF4-FFF2-40B4-BE49-F238E27FC236}">
                <a16:creationId xmlns:a16="http://schemas.microsoft.com/office/drawing/2014/main" id="{9924F6B0-338D-3822-9D8C-04A35774C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1676400"/>
            <a:ext cx="8382000" cy="5026427"/>
          </a:xfrm>
          <a:prstGeom prst="rect">
            <a:avLst/>
          </a:prstGeom>
        </p:spPr>
      </p:pic>
    </p:spTree>
    <p:extLst>
      <p:ext uri="{BB962C8B-B14F-4D97-AF65-F5344CB8AC3E}">
        <p14:creationId xmlns:p14="http://schemas.microsoft.com/office/powerpoint/2010/main" val="81148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FRED Graph Chart" descr="FRED Graph">
            <a:hlinkClick r:id="rId3" tooltip="View this chart in your browser. "/>
            <a:extLst>
              <a:ext uri="{FF2B5EF4-FFF2-40B4-BE49-F238E27FC236}">
                <a16:creationId xmlns:a16="http://schemas.microsoft.com/office/drawing/2014/main" id="{31DE23DC-FCEA-6E93-693A-19853A8D6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762000"/>
            <a:ext cx="81915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C9E55DB-AFD0-F8FE-550B-B04DB4D4CBA6}"/>
              </a:ext>
            </a:extLst>
          </p:cNvPr>
          <p:cNvSpPr txBox="1"/>
          <p:nvPr/>
        </p:nvSpPr>
        <p:spPr>
          <a:xfrm>
            <a:off x="381000" y="95250"/>
            <a:ext cx="7620000" cy="952500"/>
          </a:xfrm>
          <a:prstGeom prst="rect">
            <a:avLst/>
          </a:prstGeom>
          <a:noFill/>
        </p:spPr>
        <p:txBody>
          <a:bodyPr>
            <a:spAutoFit/>
          </a:bodyPr>
          <a:lstStyle/>
          <a:p>
            <a:pPr algn="ctr">
              <a:defRPr/>
            </a:pPr>
            <a:r>
              <a:rPr lang="en-US">
                <a:solidFill>
                  <a:srgbClr val="333333">
                    <a:alpha val="20000"/>
                  </a:srgbClr>
                </a:solidFill>
                <a:latin typeface="Calibri"/>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3B601A-6482-787F-54C9-FFC0758F299C}"/>
              </a:ext>
            </a:extLst>
          </p:cNvPr>
          <p:cNvPicPr>
            <a:picLocks noChangeAspect="1"/>
          </p:cNvPicPr>
          <p:nvPr/>
        </p:nvPicPr>
        <p:blipFill>
          <a:blip r:embed="rId2"/>
          <a:stretch>
            <a:fillRect/>
          </a:stretch>
        </p:blipFill>
        <p:spPr>
          <a:xfrm>
            <a:off x="949124" y="228600"/>
            <a:ext cx="7245752" cy="3462068"/>
          </a:xfrm>
          <a:prstGeom prst="rect">
            <a:avLst/>
          </a:prstGeom>
        </p:spPr>
      </p:pic>
      <p:pic>
        <p:nvPicPr>
          <p:cNvPr id="5" name="Picture 4">
            <a:extLst>
              <a:ext uri="{FF2B5EF4-FFF2-40B4-BE49-F238E27FC236}">
                <a16:creationId xmlns:a16="http://schemas.microsoft.com/office/drawing/2014/main" id="{DEDF8C67-ABDC-4AFF-4C13-6E167C97F302}"/>
              </a:ext>
            </a:extLst>
          </p:cNvPr>
          <p:cNvPicPr>
            <a:picLocks noChangeAspect="1"/>
          </p:cNvPicPr>
          <p:nvPr/>
        </p:nvPicPr>
        <p:blipFill>
          <a:blip r:embed="rId3"/>
          <a:stretch>
            <a:fillRect/>
          </a:stretch>
        </p:blipFill>
        <p:spPr>
          <a:xfrm>
            <a:off x="1143000" y="3690668"/>
            <a:ext cx="6296628" cy="3053751"/>
          </a:xfrm>
          <a:prstGeom prst="rect">
            <a:avLst/>
          </a:prstGeom>
        </p:spPr>
      </p:pic>
    </p:spTree>
    <p:extLst>
      <p:ext uri="{BB962C8B-B14F-4D97-AF65-F5344CB8AC3E}">
        <p14:creationId xmlns:p14="http://schemas.microsoft.com/office/powerpoint/2010/main" val="956741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94911-6236-FCDB-55AA-0D2E9F360D4C}"/>
              </a:ext>
            </a:extLst>
          </p:cNvPr>
          <p:cNvPicPr>
            <a:picLocks noChangeAspect="1"/>
          </p:cNvPicPr>
          <p:nvPr/>
        </p:nvPicPr>
        <p:blipFill>
          <a:blip r:embed="rId2"/>
          <a:stretch>
            <a:fillRect/>
          </a:stretch>
        </p:blipFill>
        <p:spPr>
          <a:xfrm>
            <a:off x="482600" y="865755"/>
            <a:ext cx="8178799" cy="5126489"/>
          </a:xfrm>
          <a:prstGeom prst="rect">
            <a:avLst/>
          </a:prstGeom>
        </p:spPr>
      </p:pic>
    </p:spTree>
    <p:extLst>
      <p:ext uri="{BB962C8B-B14F-4D97-AF65-F5344CB8AC3E}">
        <p14:creationId xmlns:p14="http://schemas.microsoft.com/office/powerpoint/2010/main" val="107304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E4B6-0F78-2AF8-8388-FD7686213354}"/>
              </a:ext>
            </a:extLst>
          </p:cNvPr>
          <p:cNvSpPr>
            <a:spLocks noGrp="1"/>
          </p:cNvSpPr>
          <p:nvPr>
            <p:ph type="title"/>
          </p:nvPr>
        </p:nvSpPr>
        <p:spPr>
          <a:xfrm>
            <a:off x="609600" y="609600"/>
            <a:ext cx="8305800" cy="533400"/>
          </a:xfrm>
        </p:spPr>
        <p:txBody>
          <a:bodyPr/>
          <a:lstStyle/>
          <a:p>
            <a:r>
              <a:rPr lang="en-CA" sz="2800" dirty="0"/>
              <a:t>US Fixed Income Issuance, annual up to 2024</a:t>
            </a:r>
          </a:p>
        </p:txBody>
      </p:sp>
      <p:pic>
        <p:nvPicPr>
          <p:cNvPr id="5" name="Picture 4" descr="A colorful graph with text&#10;&#10;AI-generated content may be incorrect.">
            <a:extLst>
              <a:ext uri="{FF2B5EF4-FFF2-40B4-BE49-F238E27FC236}">
                <a16:creationId xmlns:a16="http://schemas.microsoft.com/office/drawing/2014/main" id="{B735B68C-E244-3178-904E-71E451F5F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49" y="1676400"/>
            <a:ext cx="8384101" cy="5027687"/>
          </a:xfrm>
          <a:prstGeom prst="rect">
            <a:avLst/>
          </a:prstGeom>
        </p:spPr>
      </p:pic>
    </p:spTree>
    <p:extLst>
      <p:ext uri="{BB962C8B-B14F-4D97-AF65-F5344CB8AC3E}">
        <p14:creationId xmlns:p14="http://schemas.microsoft.com/office/powerpoint/2010/main" val="330042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FDCAD7-8998-1B90-62DE-DB49FE400AAE}"/>
              </a:ext>
            </a:extLst>
          </p:cNvPr>
          <p:cNvPicPr>
            <a:picLocks noChangeAspect="1"/>
          </p:cNvPicPr>
          <p:nvPr/>
        </p:nvPicPr>
        <p:blipFill>
          <a:blip r:embed="rId2"/>
          <a:stretch>
            <a:fillRect/>
          </a:stretch>
        </p:blipFill>
        <p:spPr>
          <a:xfrm>
            <a:off x="0" y="810054"/>
            <a:ext cx="9144000" cy="5237892"/>
          </a:xfrm>
          <a:prstGeom prst="rect">
            <a:avLst/>
          </a:prstGeom>
        </p:spPr>
      </p:pic>
    </p:spTree>
    <p:extLst>
      <p:ext uri="{BB962C8B-B14F-4D97-AF65-F5344CB8AC3E}">
        <p14:creationId xmlns:p14="http://schemas.microsoft.com/office/powerpoint/2010/main" val="127356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88DE729F-D219-CB5E-FE07-BF6930E04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00100"/>
            <a:ext cx="89947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extSlide"/>
  <p:tag name="BRANCHTO" val="0"/>
</p:tagLst>
</file>

<file path=ppt/theme/theme1.xml><?xml version="1.0" encoding="utf-8"?>
<a:theme xmlns:a="http://schemas.openxmlformats.org/drawingml/2006/main" name="Generic (Online).pot">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14967</TotalTime>
  <Words>4683</Words>
  <Application>Microsoft Office PowerPoint</Application>
  <PresentationFormat>On-screen Show (4:3)</PresentationFormat>
  <Paragraphs>252</Paragraphs>
  <Slides>62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1" baseType="lpstr">
      <vt:lpstr>Arial</vt:lpstr>
      <vt:lpstr>Arial Narrow</vt:lpstr>
      <vt:lpstr>Calibri</vt:lpstr>
      <vt:lpstr>Monotype Sorts</vt:lpstr>
      <vt:lpstr>Times New Roman</vt:lpstr>
      <vt:lpstr>Wingdings</vt:lpstr>
      <vt:lpstr>Generic (Online).pot</vt:lpstr>
      <vt:lpstr>Acrobat Document</vt:lpstr>
      <vt:lpstr>Document</vt:lpstr>
      <vt:lpstr>Lecture 5    Review of Fixed Income Concepts</vt:lpstr>
      <vt:lpstr>Types of Securities and Markets</vt:lpstr>
      <vt:lpstr>Notes to the .zip files </vt:lpstr>
      <vt:lpstr>PowerPoint Presentation</vt:lpstr>
      <vt:lpstr>US Fixed Income Outstanding, 1996- 2021-Q4, 2 Year Intervals (SIFMA)</vt:lpstr>
      <vt:lpstr>US Fixed Income Outstanding, 2010-24, Annual (SIFMA)</vt:lpstr>
      <vt:lpstr>US Fixed Income Issuance, annual up to 2024</vt:lpstr>
      <vt:lpstr>PowerPoint Presentation</vt:lpstr>
      <vt:lpstr>PowerPoint Presentation</vt:lpstr>
      <vt:lpstr>Canadian Federal Debt 2016-2024   Table 14; Fiscal Reference Table – Department of Finance (Bank of Canada series discontinued)</vt:lpstr>
      <vt:lpstr>Canadian Provincial Debt 2016-2024   Table 32; Fiscal Reference Table – Department of Finance (Bank of Canada series discontinued)</vt:lpstr>
      <vt:lpstr>Types and Amounts of Fixed Income</vt:lpstr>
      <vt:lpstr>Trading and Researching Bonds</vt:lpstr>
      <vt:lpstr>Types of Special Contingency Features</vt:lpstr>
      <vt:lpstr>Canadian versus US Mortgage  (1)</vt:lpstr>
      <vt:lpstr>Basic Overview of US vs. Canadian Mortgages</vt:lpstr>
      <vt:lpstr>PowerPoint Presentation</vt:lpstr>
      <vt:lpstr>PowerPoint Presentation</vt:lpstr>
      <vt:lpstr>Canadian versus US Mortgage  (2)</vt:lpstr>
      <vt:lpstr>Canadian versus US Mortgage  (3)</vt:lpstr>
      <vt:lpstr>Valuation Formula and Examples</vt:lpstr>
      <vt:lpstr>PowerPoint Presentation</vt:lpstr>
      <vt:lpstr>How to Price Bonds</vt:lpstr>
      <vt:lpstr>Bond Price and Yield to Maturity </vt:lpstr>
      <vt:lpstr>Interpretations of Yield to Maturity</vt:lpstr>
      <vt:lpstr>Spot Interest Rate  (Implied Zero Coupon Interest Rate)</vt:lpstr>
      <vt:lpstr>Use of Implied Zeroes</vt:lpstr>
      <vt:lpstr>Calculation of Implied Zeroes</vt:lpstr>
      <vt:lpstr>This spot rate calculation example makes the simplifying assumption that the quoted yields are annual, which the actual yields are semi-annual.  This will result in a small deviation from the ‘true spot rate’</vt:lpstr>
      <vt:lpstr>Bootstrapping Implied Zeros  (An ‘Exact’ Semi-annual Coupon Bond Example from Stigum – 1980’s interest rates)</vt:lpstr>
      <vt:lpstr>Next Step in the Bootstrap</vt:lpstr>
      <vt:lpstr>Finishing the Bootstrap</vt:lpstr>
      <vt:lpstr>The yield curve and the term structure</vt:lpstr>
      <vt:lpstr>Yield curve for Government of Canada bonds observed in Jan. 2004  Notice that the yield curve specifies the relationship between the maturity date column and the yield column  Observe that two bonds with the same maturity date, e.g., June 01/09, don’t have the same yield due to differences in the coupon  the bond with the higher coupon is actually a ‘shorter’ bond as more of the cash flow will be received sooner.  Put differently, the return of principal at maturity is a larger fraction of the total cash flow for a lower coupon bond.  When the yield curve is plotted, the sequence of individual points are connected with a ‘best fit’ line</vt:lpstr>
      <vt:lpstr>US Yield Curve (from Financial Times, UK)  17-8-18</vt:lpstr>
      <vt:lpstr>Specifying implied forward interest rates</vt:lpstr>
      <vt:lpstr>Calculation of one period implied forward interest rates</vt:lpstr>
      <vt:lpstr>A variety of implied forward rates:  The following can be used to specify:   i) a one year implied forward rate starting at time t ii) a five year implied period forward rate starting at time 5 maturing at time 10 iii) a three year implied forward rate starting at time 2 and maturing at time 5 iv) a k period implied forward rate starting at time t  and maturing at time t + k</vt:lpstr>
      <vt:lpstr>Interpreting yield curve shape with implied forward rates</vt:lpstr>
      <vt:lpstr>Introduction to Duration</vt:lpstr>
      <vt:lpstr>20th Century Contributions</vt:lpstr>
      <vt:lpstr>Duration as an Elasticity Measure</vt:lpstr>
      <vt:lpstr>Macaulay Duration as Adjusted Maturity</vt:lpstr>
      <vt:lpstr>Duration for Semi-annual Coupon Bonds</vt:lpstr>
      <vt:lpstr>Some special Macaulay durations: Term Annuity and Par Bond (see Macaulay Duration and Term Annuity file on class webpage) and the Convexity of a Par Bond (in Par-Bond-Convexity file contained in 16-1 midterm answer .zip file)  notice that the ANNUAL COUPON Par Bond assumption allows the use of simple results to program formulas            Term Annuity                          Par Bond Duration</vt:lpstr>
      <vt:lpstr>Macaulay Duration versus Modified Duration</vt:lpstr>
      <vt:lpstr>Basics of Credit Risk and Default Risk</vt:lpstr>
      <vt:lpstr>Assessment of Credit and Default Risk</vt:lpstr>
      <vt:lpstr>PowerPoint Presentation</vt:lpstr>
      <vt:lpstr>Evidence on Defaults</vt:lpstr>
      <vt:lpstr>PowerPoint Presentation</vt:lpstr>
      <vt:lpstr>PowerPoint Presentation</vt:lpstr>
      <vt:lpstr>PowerPoint Presentation</vt:lpstr>
      <vt:lpstr>PowerPoint Presentation</vt:lpstr>
      <vt:lpstr>More Evidence of Credit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creator>maury poitras</dc:creator>
  <cp:lastModifiedBy>Geoffrey Poitras</cp:lastModifiedBy>
  <cp:revision>67</cp:revision>
  <dcterms:created xsi:type="dcterms:W3CDTF">2004-01-26T13:51:12Z</dcterms:created>
  <dcterms:modified xsi:type="dcterms:W3CDTF">2025-06-13T05:16:19Z</dcterms:modified>
</cp:coreProperties>
</file>