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3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8" r:id="rId8"/>
    <p:sldId id="262" r:id="rId9"/>
    <p:sldId id="273" r:id="rId10"/>
    <p:sldId id="263" r:id="rId11"/>
    <p:sldId id="264" r:id="rId12"/>
    <p:sldId id="269" r:id="rId13"/>
    <p:sldId id="270" r:id="rId14"/>
    <p:sldId id="271" r:id="rId15"/>
    <p:sldId id="272" r:id="rId16"/>
    <p:sldId id="265" r:id="rId17"/>
    <p:sldId id="266" r:id="rId18"/>
    <p:sldId id="267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28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55F9-11A3-4523-8F38-6BA37933791A}" type="datetime1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391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AB95-8DA7-460B-B00A-7037C8394FB0}" type="datetime1">
              <a:rPr lang="en-US" smtClean="0"/>
              <a:pPr/>
              <a:t>7/21/2023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A71338-8BA2-4C79-A6C5-5A8E30081D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2409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AB95-8DA7-460B-B00A-7037C8394FB0}" type="datetime1">
              <a:rPr lang="en-US" smtClean="0"/>
              <a:pPr/>
              <a:t>7/21/2023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A71338-8BA2-4C79-A6C5-5A8E30081D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714013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AB95-8DA7-460B-B00A-7037C8394FB0}" type="datetime1">
              <a:rPr lang="en-US" smtClean="0"/>
              <a:pPr/>
              <a:t>7/21/2023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A71338-8BA2-4C79-A6C5-5A8E30081D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70325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AB95-8DA7-460B-B00A-7037C8394FB0}" type="datetime1">
              <a:rPr lang="en-US" smtClean="0"/>
              <a:pPr/>
              <a:t>7/21/2023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A71338-8BA2-4C79-A6C5-5A8E30081D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785099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AB95-8DA7-460B-B00A-7037C8394FB0}" type="datetime1">
              <a:rPr lang="en-US" smtClean="0"/>
              <a:pPr/>
              <a:t>7/21/2023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A71338-8BA2-4C79-A6C5-5A8E30081D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50647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757A-3EC2-4683-9080-1A460C37C843}" type="datetime1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933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096C-64ED-4153-A483-5C02E44AD5C3}" type="datetime1">
              <a:rPr lang="en-US" smtClean="0"/>
              <a:t>7/21/2023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18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D56B-6EBE-4E5F-99D9-2A3DBDF37D0A}" type="datetime1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330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3F3CA-C7E3-432D-9282-18F13836509A}" type="datetime1">
              <a:rPr lang="en-US" smtClean="0"/>
              <a:t>7/21/2023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5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E9C62-1337-40B8-BA50-E9F4861DB4BC}" type="datetime1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0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95EB-2DA3-4B24-8725-19BC22A7BE50}" type="datetime1">
              <a:rPr lang="en-US" smtClean="0"/>
              <a:t>7/21/2023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4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37E6-0076-4915-A5A8-B7C11FA4F374}" type="datetime1">
              <a:rPr lang="en-US" smtClean="0"/>
              <a:t>7/21/2023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035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F58F-C0B5-422A-8E5A-6B99E5D80F0A}" type="datetime1">
              <a:rPr lang="en-US" smtClean="0"/>
              <a:t>7/21/2023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893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E655-9687-48DF-A33F-F8824CCCB5D1}" type="datetime1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939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6A-AAB8-4544-A495-D0645413C9E3}" type="datetime1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52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BAB95-8DA7-460B-B00A-7037C8394FB0}" type="datetime1">
              <a:rPr lang="en-US" smtClean="0"/>
              <a:pPr/>
              <a:t>7/21/2023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1A71338-8BA2-4C79-A6C5-5A8E30081D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01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  <p:sldLayoutId id="2147483836" r:id="rId13"/>
    <p:sldLayoutId id="2147483837" r:id="rId14"/>
    <p:sldLayoutId id="2147483838" r:id="rId15"/>
    <p:sldLayoutId id="214748383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eb of dots connected">
            <a:extLst>
              <a:ext uri="{FF2B5EF4-FFF2-40B4-BE49-F238E27FC236}">
                <a16:creationId xmlns:a16="http://schemas.microsoft.com/office/drawing/2014/main" id="{77B04991-D7F8-0CCE-D6A8-0854F9D934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0000"/>
          </a:blip>
          <a:srcRect l="20464" r="1" b="1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2F14E8-2AB6-7DFE-7057-BFA33A768B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2167" y="1182890"/>
            <a:ext cx="9805012" cy="5014707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CA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type of valuation?</a:t>
            </a:r>
            <a:br>
              <a:rPr lang="en-CA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CA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Value</a:t>
            </a:r>
            <a: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Selecting the best security in a given sector</a:t>
            </a:r>
            <a:b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--The Wall Street approach: </a:t>
            </a:r>
            <a:b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C</a:t>
            </a:r>
            <a:r>
              <a:rPr lang="en-CA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omparative evaluation without having to make purchase decision</a:t>
            </a:r>
            <a:b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--Basis of Presentations</a:t>
            </a:r>
            <a:b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CA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Intrinsic Value</a:t>
            </a:r>
            <a: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Selecting an equity security for purchase</a:t>
            </a:r>
            <a:b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--Has all the elements of relative value analysis with 								substantial additional complications </a:t>
            </a:r>
            <a:b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--Investment philosophy? What are the investment goals?</a:t>
            </a:r>
            <a:b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	</a:t>
            </a:r>
            <a:r>
              <a:rPr lang="en-CA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Philosophical choices directly connected to Sector selection</a:t>
            </a:r>
            <a:b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--Macroeconomic factors and relative sector performance: 							</a:t>
            </a:r>
            <a:r>
              <a:rPr lang="en-CA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working? Sustainable sources of competitive advantage</a:t>
            </a:r>
            <a:b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--Figuring out future essentials: </a:t>
            </a:r>
            <a:b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CA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Established firms vs. new industries</a:t>
            </a:r>
            <a:br>
              <a:rPr lang="en-CA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400" dirty="0">
                <a:solidFill>
                  <a:schemeClr val="tx2"/>
                </a:solidFill>
              </a:rPr>
              <a:t>		</a:t>
            </a:r>
            <a:br>
              <a:rPr lang="en-CA" sz="2400" dirty="0">
                <a:solidFill>
                  <a:schemeClr val="tx2"/>
                </a:solidFill>
              </a:rPr>
            </a:br>
            <a:r>
              <a:rPr lang="en-CA" sz="2400" dirty="0">
                <a:solidFill>
                  <a:schemeClr val="tx2"/>
                </a:solidFill>
              </a:rPr>
              <a:t>		</a:t>
            </a:r>
            <a:br>
              <a:rPr lang="en-CA" sz="2800" dirty="0">
                <a:solidFill>
                  <a:schemeClr val="tx2"/>
                </a:solidFill>
              </a:rPr>
            </a:br>
            <a:r>
              <a:rPr lang="en-CA" sz="2800" dirty="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6D0930-3236-4011-2051-468070872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8115" y="239509"/>
            <a:ext cx="9658399" cy="803682"/>
          </a:xfrm>
        </p:spPr>
        <p:txBody>
          <a:bodyPr anchor="b">
            <a:normAutofit/>
          </a:bodyPr>
          <a:lstStyle/>
          <a:p>
            <a:r>
              <a:rPr lang="en-CA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Equity Security Valuation: Some Basics</a:t>
            </a:r>
          </a:p>
        </p:txBody>
      </p:sp>
    </p:spTree>
    <p:extLst>
      <p:ext uri="{BB962C8B-B14F-4D97-AF65-F5344CB8AC3E}">
        <p14:creationId xmlns:p14="http://schemas.microsoft.com/office/powerpoint/2010/main" val="248068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D6F69-F744-E6E8-1076-A0FA34489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7330"/>
          </a:xfrm>
        </p:spPr>
        <p:txBody>
          <a:bodyPr/>
          <a:lstStyle/>
          <a:p>
            <a:r>
              <a:rPr lang="en-CA" dirty="0"/>
              <a:t>Analysis for Specific Sector: Pipelines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9F44F-3B28-EDD4-C053-FFA6C220A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0" y="1625600"/>
            <a:ext cx="10031412" cy="4826000"/>
          </a:xfrm>
        </p:spPr>
        <p:txBody>
          <a:bodyPr>
            <a:normAutofit lnSpcReduction="10000"/>
          </a:bodyPr>
          <a:lstStyle/>
          <a:p>
            <a:r>
              <a:rPr lang="en-CA" sz="2800" dirty="0"/>
              <a:t>PPL, TRP, ERP</a:t>
            </a:r>
          </a:p>
          <a:p>
            <a:r>
              <a:rPr lang="en-CA" sz="2800" dirty="0"/>
              <a:t>Relative Attractiveness and Sustainability of Dividends and prospects for Capital Gain/Dividends Increase</a:t>
            </a:r>
          </a:p>
          <a:p>
            <a:r>
              <a:rPr lang="en-CA" sz="2800" dirty="0"/>
              <a:t>Types, locations and age of pipelines + other lines of business (e.g., fractionation)</a:t>
            </a:r>
          </a:p>
          <a:p>
            <a:r>
              <a:rPr lang="en-CA" sz="2800" dirty="0"/>
              <a:t>Large cap ex projects underway + projected completion, cost structure and financing</a:t>
            </a:r>
          </a:p>
          <a:p>
            <a:r>
              <a:rPr lang="en-CA" sz="2800" dirty="0"/>
              <a:t>How much is growth Cap Ex exceeding CFO and method of financing</a:t>
            </a:r>
          </a:p>
          <a:p>
            <a:r>
              <a:rPr lang="en-CA" sz="2800" dirty="0"/>
              <a:t>Political complications 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4156450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6814D-5B3C-8936-34D2-9C4C3C7AA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361" y="624110"/>
            <a:ext cx="9513252" cy="645890"/>
          </a:xfrm>
        </p:spPr>
        <p:txBody>
          <a:bodyPr/>
          <a:lstStyle/>
          <a:p>
            <a:r>
              <a:rPr lang="en-CA" dirty="0"/>
              <a:t>Analysis for Specific Sector: US Retail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C155C-3D1D-06EE-B334-BE3155E18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7760" y="1696720"/>
            <a:ext cx="10376852" cy="4537170"/>
          </a:xfrm>
        </p:spPr>
        <p:txBody>
          <a:bodyPr>
            <a:normAutofit lnSpcReduction="10000"/>
          </a:bodyPr>
          <a:lstStyle/>
          <a:p>
            <a:r>
              <a:rPr lang="en-CA" sz="2800" dirty="0"/>
              <a:t>COST, HD, WMT</a:t>
            </a:r>
          </a:p>
          <a:p>
            <a:r>
              <a:rPr lang="en-CA" sz="2800" dirty="0"/>
              <a:t>Small to low dividend payout; lower single digit gross margin; competitive industry; grocery vs. merch.</a:t>
            </a:r>
          </a:p>
          <a:p>
            <a:r>
              <a:rPr lang="en-CA" sz="2800" dirty="0"/>
              <a:t>Different business models</a:t>
            </a:r>
          </a:p>
          <a:p>
            <a:r>
              <a:rPr lang="en-CA" sz="2800" dirty="0"/>
              <a:t>How to generate growth to justify capital gains that are needed to drive total return?</a:t>
            </a:r>
          </a:p>
          <a:p>
            <a:r>
              <a:rPr lang="en-CA" sz="2800" dirty="0"/>
              <a:t>International expansion possibilities?  Difficulty in applying some business models outside US/N. America</a:t>
            </a:r>
          </a:p>
          <a:p>
            <a:r>
              <a:rPr lang="en-CA" sz="2800" dirty="0"/>
              <a:t>Importance of supply chain and logistics</a:t>
            </a:r>
          </a:p>
        </p:txBody>
      </p:sp>
    </p:spTree>
    <p:extLst>
      <p:ext uri="{BB962C8B-B14F-4D97-AF65-F5344CB8AC3E}">
        <p14:creationId xmlns:p14="http://schemas.microsoft.com/office/powerpoint/2010/main" val="2911466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F9B7B-BDC1-61CB-6617-0BD904F65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1" y="624110"/>
            <a:ext cx="9752012" cy="544290"/>
          </a:xfrm>
        </p:spPr>
        <p:txBody>
          <a:bodyPr>
            <a:normAutofit fontScale="90000"/>
          </a:bodyPr>
          <a:lstStyle/>
          <a:p>
            <a:r>
              <a:rPr lang="en-CA" dirty="0"/>
              <a:t>Example: Walmart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589C5-F7C5-8C42-9B77-8B9C4D2E8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600200"/>
            <a:ext cx="10514012" cy="4724400"/>
          </a:xfrm>
        </p:spPr>
        <p:txBody>
          <a:bodyPr>
            <a:normAutofit lnSpcReduction="10000"/>
          </a:bodyPr>
          <a:lstStyle/>
          <a:p>
            <a:r>
              <a:rPr lang="en-CA" sz="2800" dirty="0"/>
              <a:t>P/E  = 37+  (a growth multiple) </a:t>
            </a:r>
            <a:r>
              <a:rPr lang="en-CA" sz="2800" dirty="0">
                <a:sym typeface="Wingdings" panose="05000000000000000000" pitchFamily="2" charset="2"/>
              </a:rPr>
              <a:t> is this an accrual issue? $416B market cap; Price has been grinding higher 1+5+ 10 year as the company expands geographically and into e-commerce+ Health; low dividend</a:t>
            </a:r>
          </a:p>
          <a:p>
            <a:r>
              <a:rPr lang="en-CA" sz="2800" dirty="0">
                <a:sym typeface="Wingdings" panose="05000000000000000000" pitchFamily="2" charset="2"/>
              </a:rPr>
              <a:t>Substantial holdings still with Walton family though only one member left in </a:t>
            </a:r>
            <a:r>
              <a:rPr lang="en-CA" sz="2800" dirty="0" err="1">
                <a:sym typeface="Wingdings" panose="05000000000000000000" pitchFamily="2" charset="2"/>
              </a:rPr>
              <a:t>BofD</a:t>
            </a:r>
            <a:endParaRPr lang="en-CA" sz="2800" dirty="0">
              <a:sym typeface="Wingdings" panose="05000000000000000000" pitchFamily="2" charset="2"/>
            </a:endParaRPr>
          </a:p>
          <a:p>
            <a:r>
              <a:rPr lang="en-CA" sz="2800" dirty="0">
                <a:sym typeface="Wingdings" panose="05000000000000000000" pitchFamily="2" charset="2"/>
              </a:rPr>
              <a:t>Sam’s Club improving</a:t>
            </a:r>
          </a:p>
          <a:p>
            <a:r>
              <a:rPr lang="en-CA" sz="2800" dirty="0">
                <a:sym typeface="Wingdings" panose="05000000000000000000" pitchFamily="2" charset="2"/>
              </a:rPr>
              <a:t>Most Senior Mgmt. with long track records at WMT</a:t>
            </a:r>
          </a:p>
          <a:p>
            <a:pPr lvl="1"/>
            <a:r>
              <a:rPr lang="en-CA" sz="2600" dirty="0"/>
              <a:t>At least two with background in international where WMT has had issues in the past</a:t>
            </a:r>
          </a:p>
        </p:txBody>
      </p:sp>
    </p:spTree>
    <p:extLst>
      <p:ext uri="{BB962C8B-B14F-4D97-AF65-F5344CB8AC3E}">
        <p14:creationId xmlns:p14="http://schemas.microsoft.com/office/powerpoint/2010/main" val="971276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69EB0-2D4C-DAFA-8208-72581CBF2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1" y="624110"/>
            <a:ext cx="9713912" cy="861790"/>
          </a:xfrm>
        </p:spPr>
        <p:txBody>
          <a:bodyPr/>
          <a:lstStyle/>
          <a:p>
            <a:r>
              <a:rPr lang="en-CA" dirty="0"/>
              <a:t>WMT Financials  B/S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3D92B-699F-6A5E-DDBB-E790FB18B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387" y="1371600"/>
            <a:ext cx="11136313" cy="5029200"/>
          </a:xfrm>
        </p:spPr>
        <p:txBody>
          <a:bodyPr>
            <a:normAutofit/>
          </a:bodyPr>
          <a:lstStyle/>
          <a:p>
            <a:r>
              <a:rPr lang="en-CA" sz="2800" dirty="0"/>
              <a:t>Ratio of payables to receivables indication of strength </a:t>
            </a:r>
            <a:r>
              <a:rPr lang="en-CA" sz="2800" dirty="0">
                <a:sym typeface="Wingdings" panose="05000000000000000000" pitchFamily="2" charset="2"/>
              </a:rPr>
              <a:t> WMT ability to generate incredible amt. of trade credit (larger amt. than long term debt  presence of leases)</a:t>
            </a:r>
          </a:p>
          <a:p>
            <a:pPr lvl="1"/>
            <a:r>
              <a:rPr lang="en-CA" sz="2600" dirty="0">
                <a:sym typeface="Wingdings" panose="05000000000000000000" pitchFamily="2" charset="2"/>
              </a:rPr>
              <a:t>Need to take leases into account when assessing D/E ratio and CF stmt.</a:t>
            </a:r>
          </a:p>
          <a:p>
            <a:r>
              <a:rPr lang="en-CA" sz="2800" dirty="0">
                <a:sym typeface="Wingdings" panose="05000000000000000000" pitchFamily="2" charset="2"/>
              </a:rPr>
              <a:t>Limited fluctuation in inventories (small fall from 4/22)</a:t>
            </a:r>
          </a:p>
          <a:p>
            <a:r>
              <a:rPr lang="en-CA" sz="2800" dirty="0">
                <a:sym typeface="Wingdings" panose="05000000000000000000" pitchFamily="2" charset="2"/>
              </a:rPr>
              <a:t>PPE (would have been good to explore the note on this  likely originates from owning store property)</a:t>
            </a:r>
          </a:p>
          <a:p>
            <a:r>
              <a:rPr lang="en-CA" sz="2800" dirty="0">
                <a:sym typeface="Wingdings" panose="05000000000000000000" pitchFamily="2" charset="2"/>
              </a:rPr>
              <a:t>Goodwill stable  no recent acquisitions (avoid overpaying)</a:t>
            </a:r>
          </a:p>
          <a:p>
            <a:r>
              <a:rPr lang="en-CA" sz="2800" dirty="0">
                <a:sym typeface="Wingdings" panose="05000000000000000000" pitchFamily="2" charset="2"/>
              </a:rPr>
              <a:t>D/E ratio difficult to assess due to share buybacks</a:t>
            </a:r>
          </a:p>
          <a:p>
            <a:endParaRPr lang="en-CA" sz="2800" dirty="0">
              <a:sym typeface="Wingdings" panose="05000000000000000000" pitchFamily="2" charset="2"/>
            </a:endParaRP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4270067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E55CC-1141-BB65-2EFE-E77679597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1501" y="624110"/>
            <a:ext cx="9663112" cy="823690"/>
          </a:xfrm>
        </p:spPr>
        <p:txBody>
          <a:bodyPr/>
          <a:lstStyle/>
          <a:p>
            <a:r>
              <a:rPr lang="en-CA" dirty="0"/>
              <a:t>WMT: Income + Cash 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2C34E-B6F4-71A2-4FFD-DC2B4C77D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4100" y="1460500"/>
            <a:ext cx="10450512" cy="4773390"/>
          </a:xfrm>
        </p:spPr>
        <p:txBody>
          <a:bodyPr>
            <a:normAutofit fontScale="92500" lnSpcReduction="10000"/>
          </a:bodyPr>
          <a:lstStyle/>
          <a:p>
            <a:r>
              <a:rPr lang="en-CA" sz="2800" dirty="0"/>
              <a:t>Is growth multiple justified by top line and bottom line?</a:t>
            </a:r>
          </a:p>
          <a:p>
            <a:pPr lvl="1"/>
            <a:r>
              <a:rPr lang="en-CA" sz="2600" dirty="0"/>
              <a:t>Top lines seems appropriate but not OI and NI bottom lines for both Annual and Q (though Q slightly better) </a:t>
            </a:r>
            <a:r>
              <a:rPr lang="en-CA" sz="2600" dirty="0">
                <a:sym typeface="Wingdings" panose="05000000000000000000" pitchFamily="2" charset="2"/>
              </a:rPr>
              <a:t> </a:t>
            </a:r>
            <a:r>
              <a:rPr lang="en-CA" sz="2600" dirty="0"/>
              <a:t>Need to assess the relevance of accruals</a:t>
            </a:r>
          </a:p>
          <a:p>
            <a:r>
              <a:rPr lang="en-CA" sz="2800" dirty="0"/>
              <a:t>CFO has large inventory adjustment accrual in 2022</a:t>
            </a:r>
          </a:p>
          <a:p>
            <a:r>
              <a:rPr lang="en-CA" sz="2800" dirty="0"/>
              <a:t>Payables loss in 2023 (bad account write down?)</a:t>
            </a:r>
          </a:p>
          <a:p>
            <a:r>
              <a:rPr lang="en-CA" sz="2800" dirty="0"/>
              <a:t>Asset disposal in 2022 </a:t>
            </a:r>
            <a:r>
              <a:rPr lang="en-CA" sz="2800" dirty="0">
                <a:sym typeface="Wingdings" panose="05000000000000000000" pitchFamily="2" charset="2"/>
              </a:rPr>
              <a:t> check notes/MDA</a:t>
            </a:r>
          </a:p>
          <a:p>
            <a:r>
              <a:rPr lang="en-CA" sz="2800" dirty="0">
                <a:sym typeface="Wingdings" panose="05000000000000000000" pitchFamily="2" charset="2"/>
              </a:rPr>
              <a:t>2023: Dividends $6.1  Share Rep.: $9.9 Purchase PPE: $16.2</a:t>
            </a:r>
            <a:r>
              <a:rPr lang="en-CA" sz="2800" dirty="0"/>
              <a:t> (Also check notes, how much new vs. sustaining)  vs. CFO $28.8 </a:t>
            </a:r>
            <a:r>
              <a:rPr lang="en-CA" sz="2800" dirty="0">
                <a:sym typeface="Wingdings" panose="05000000000000000000" pitchFamily="2" charset="2"/>
              </a:rPr>
              <a:t>Net Debt: $2.3 + $2 (Other- check notes)  $32.2 vs. $33.1  slight leveraging up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69129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0EF79-BA93-D6EC-9F7D-865DFE5B1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49090"/>
          </a:xfrm>
        </p:spPr>
        <p:txBody>
          <a:bodyPr/>
          <a:lstStyle/>
          <a:p>
            <a:r>
              <a:rPr lang="en-CA" dirty="0"/>
              <a:t>Making Sense of WMT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F9A2C-1494-DACB-7BA2-2A69178F4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51000"/>
            <a:ext cx="10133012" cy="4260222"/>
          </a:xfrm>
        </p:spPr>
        <p:txBody>
          <a:bodyPr>
            <a:normAutofit fontScale="92500" lnSpcReduction="10000"/>
          </a:bodyPr>
          <a:lstStyle/>
          <a:p>
            <a:r>
              <a:rPr lang="en-CA" sz="2800" dirty="0"/>
              <a:t>Cursory assessment:  WMT returned $16B to shareholders in the 2022-3 fiscal year, albeit with some leveraging up </a:t>
            </a:r>
            <a:r>
              <a:rPr lang="en-CA" sz="2800" dirty="0">
                <a:sym typeface="Wingdings" panose="05000000000000000000" pitchFamily="2" charset="2"/>
              </a:rPr>
              <a:t> $16/$416 (Mkt Cap) = 3.85%</a:t>
            </a:r>
          </a:p>
          <a:p>
            <a:r>
              <a:rPr lang="en-CA" sz="2800" dirty="0">
                <a:sym typeface="Wingdings" panose="05000000000000000000" pitchFamily="2" charset="2"/>
              </a:rPr>
              <a:t>By comparison HD $6.7 + $7.8 with some leveraging up ($3.5) Mkt. cap of $318.5   14.5/318.5 = 4.55%</a:t>
            </a:r>
          </a:p>
          <a:p>
            <a:r>
              <a:rPr lang="en-CA" sz="2800" dirty="0">
                <a:sym typeface="Wingdings" panose="05000000000000000000" pitchFamily="2" charset="2"/>
              </a:rPr>
              <a:t>By comparison COST $1.7 + .45 + .8 debt paydown with $245 Mkt. Cap.  2.95/245 = 1.2%  Note COST prefers to pay special dividends $5.7 in 2021-2 (5.7+.5+.1 = 6.3)</a:t>
            </a:r>
          </a:p>
          <a:p>
            <a:r>
              <a:rPr lang="en-CA" sz="2800" dirty="0">
                <a:sym typeface="Wingdings" panose="05000000000000000000" pitchFamily="2" charset="2"/>
              </a:rPr>
              <a:t>Crude comparison needs to be adjusted for differences in business models, etc., etc.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260563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55F04-EB2C-4A29-A183-84CDEE8C1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8161" y="624110"/>
            <a:ext cx="9716452" cy="737330"/>
          </a:xfrm>
        </p:spPr>
        <p:txBody>
          <a:bodyPr>
            <a:normAutofit fontScale="90000"/>
          </a:bodyPr>
          <a:lstStyle/>
          <a:p>
            <a:r>
              <a:rPr lang="en-CA" dirty="0"/>
              <a:t>Analysis for Specific Sector:  Semiconductors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88612-3C24-2A63-64E3-30A2DB747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480" y="1656080"/>
            <a:ext cx="10458132" cy="4815840"/>
          </a:xfrm>
        </p:spPr>
        <p:txBody>
          <a:bodyPr>
            <a:normAutofit fontScale="92500" lnSpcReduction="10000"/>
          </a:bodyPr>
          <a:lstStyle/>
          <a:p>
            <a:r>
              <a:rPr lang="en-CA" sz="2800" dirty="0"/>
              <a:t>TSMC, NVDA, AMD, INTC</a:t>
            </a:r>
          </a:p>
          <a:p>
            <a:r>
              <a:rPr lang="en-CA" sz="2800" dirty="0"/>
              <a:t>Advanced technology with companies operating in different segments of rapidly evolving production</a:t>
            </a:r>
          </a:p>
          <a:p>
            <a:pPr lvl="1"/>
            <a:r>
              <a:rPr lang="en-CA" sz="2600" dirty="0"/>
              <a:t>Fab plant builders (AMAT); Production components suppliers (ASML); Semiconductor manufacturers; Chip design and marketing</a:t>
            </a:r>
          </a:p>
          <a:p>
            <a:pPr lvl="2"/>
            <a:r>
              <a:rPr lang="en-CA" sz="2400" dirty="0"/>
              <a:t>Where will the profits be generated? </a:t>
            </a:r>
          </a:p>
          <a:p>
            <a:r>
              <a:rPr lang="en-CA" sz="2800" dirty="0"/>
              <a:t>Very high gross margin business, changes in gross margin can produce outsized changes in stock price</a:t>
            </a:r>
          </a:p>
          <a:p>
            <a:r>
              <a:rPr lang="en-CA" sz="2800" dirty="0"/>
              <a:t>Increasingly greater geo-political risk</a:t>
            </a:r>
          </a:p>
          <a:p>
            <a:r>
              <a:rPr lang="en-CA" sz="2800" dirty="0"/>
              <a:t>SOXX and other important semi ETF’s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3689293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95329-7B5A-E71E-710C-633F9BEF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7041" y="624110"/>
            <a:ext cx="9787572" cy="838930"/>
          </a:xfrm>
        </p:spPr>
        <p:txBody>
          <a:bodyPr/>
          <a:lstStyle/>
          <a:p>
            <a:r>
              <a:rPr lang="en-CA" dirty="0"/>
              <a:t>Analysis for Specific Sector: Global Tech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D457B-F807-2FCE-4FD7-15592F3BF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480" y="1463040"/>
            <a:ext cx="10458132" cy="5064760"/>
          </a:xfrm>
        </p:spPr>
        <p:txBody>
          <a:bodyPr>
            <a:normAutofit lnSpcReduction="10000"/>
          </a:bodyPr>
          <a:lstStyle/>
          <a:p>
            <a:r>
              <a:rPr lang="en-CA" sz="2800" dirty="0"/>
              <a:t>MSFT, AAPL, META</a:t>
            </a:r>
          </a:p>
          <a:p>
            <a:r>
              <a:rPr lang="en-CA" sz="2800" dirty="0"/>
              <a:t>Large cap stocks are important components of most traded ETF S&amp;P500 and in other important sub-sector ETF’s</a:t>
            </a:r>
          </a:p>
          <a:p>
            <a:r>
              <a:rPr lang="en-CA" sz="2800" dirty="0"/>
              <a:t>Low or no dividends, many returning cash to shareholders with share buybacks (difficult to determine asset increase due to </a:t>
            </a:r>
            <a:r>
              <a:rPr lang="en-CA" sz="2800" dirty="0">
                <a:solidFill>
                  <a:srgbClr val="FF0000"/>
                </a:solidFill>
              </a:rPr>
              <a:t>untraded intangibles</a:t>
            </a:r>
            <a:r>
              <a:rPr lang="en-CA" sz="2800" dirty="0"/>
              <a:t>)</a:t>
            </a:r>
          </a:p>
          <a:p>
            <a:pPr lvl="1"/>
            <a:r>
              <a:rPr lang="en-CA" sz="2600" dirty="0"/>
              <a:t>Has leveraging up ended/started?</a:t>
            </a:r>
          </a:p>
          <a:p>
            <a:r>
              <a:rPr lang="en-CA" sz="2800" dirty="0"/>
              <a:t>Unique business models </a:t>
            </a:r>
            <a:r>
              <a:rPr lang="en-CA" sz="2800" dirty="0">
                <a:sym typeface="Wingdings" panose="05000000000000000000" pitchFamily="2" charset="2"/>
              </a:rPr>
              <a:t> is there an erosion of core business, e.g., </a:t>
            </a:r>
            <a:r>
              <a:rPr lang="en-CA" sz="2800" dirty="0" err="1">
                <a:sym typeface="Wingdings" panose="05000000000000000000" pitchFamily="2" charset="2"/>
              </a:rPr>
              <a:t>Tiktok</a:t>
            </a:r>
            <a:r>
              <a:rPr lang="en-CA" sz="2800" dirty="0">
                <a:sym typeface="Wingdings" panose="05000000000000000000" pitchFamily="2" charset="2"/>
              </a:rPr>
              <a:t> </a:t>
            </a:r>
            <a:r>
              <a:rPr lang="en-CA" sz="2800">
                <a:sym typeface="Wingdings" panose="05000000000000000000" pitchFamily="2" charset="2"/>
              </a:rPr>
              <a:t>for Meta?</a:t>
            </a:r>
            <a:endParaRPr lang="en-CA" sz="2800" dirty="0">
              <a:sym typeface="Wingdings" panose="05000000000000000000" pitchFamily="2" charset="2"/>
            </a:endParaRPr>
          </a:p>
          <a:p>
            <a:r>
              <a:rPr lang="en-CA" sz="2800" dirty="0">
                <a:sym typeface="Wingdings" panose="05000000000000000000" pitchFamily="2" charset="2"/>
              </a:rPr>
              <a:t>Can future prospect justify high P/E for such large cap companies?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38202208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D74CB-9D35-36BA-8F4A-52B08F672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1" y="624110"/>
            <a:ext cx="9726612" cy="777970"/>
          </a:xfrm>
        </p:spPr>
        <p:txBody>
          <a:bodyPr/>
          <a:lstStyle/>
          <a:p>
            <a:r>
              <a:rPr lang="en-CA" dirty="0"/>
              <a:t>Analysis for Specific Sector: US Defence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AD845-AEC7-6B9B-6A84-FB8C17F61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920" y="1595120"/>
            <a:ext cx="10366692" cy="4734560"/>
          </a:xfrm>
        </p:spPr>
        <p:txBody>
          <a:bodyPr>
            <a:normAutofit fontScale="92500" lnSpcReduction="10000"/>
          </a:bodyPr>
          <a:lstStyle/>
          <a:p>
            <a:r>
              <a:rPr lang="en-CA" sz="2800" dirty="0"/>
              <a:t>LHX, LMT, RTX</a:t>
            </a:r>
          </a:p>
          <a:p>
            <a:r>
              <a:rPr lang="en-CA" sz="2800" dirty="0"/>
              <a:t>To what extent reliant on government contracts?</a:t>
            </a:r>
          </a:p>
          <a:p>
            <a:pPr lvl="1"/>
            <a:r>
              <a:rPr lang="en-CA" sz="2600" dirty="0"/>
              <a:t>US gov’t is reliant on these companies for core activities</a:t>
            </a:r>
          </a:p>
          <a:p>
            <a:r>
              <a:rPr lang="en-CA" sz="2800" dirty="0"/>
              <a:t>Moderate dividends; growth P/E’s; modest gross margin</a:t>
            </a:r>
          </a:p>
          <a:p>
            <a:pPr lvl="1"/>
            <a:r>
              <a:rPr lang="en-CA" sz="2600" dirty="0"/>
              <a:t>Margin not surprising due to methods of contracting</a:t>
            </a:r>
          </a:p>
          <a:p>
            <a:r>
              <a:rPr lang="en-CA" sz="2800" dirty="0"/>
              <a:t>Increasing geo-political risks look to provide tail-wind</a:t>
            </a:r>
          </a:p>
          <a:p>
            <a:pPr lvl="1"/>
            <a:r>
              <a:rPr lang="en-CA" sz="2600" dirty="0"/>
              <a:t>Some limit on US exports</a:t>
            </a:r>
          </a:p>
          <a:p>
            <a:r>
              <a:rPr lang="en-CA" sz="2800" dirty="0"/>
              <a:t>Product mixes contain unique offerings</a:t>
            </a:r>
          </a:p>
          <a:p>
            <a:pPr lvl="1"/>
            <a:r>
              <a:rPr lang="en-CA" sz="2600" dirty="0"/>
              <a:t>Development costs and time horizon for new products can be challenging</a:t>
            </a:r>
          </a:p>
        </p:txBody>
      </p:sp>
    </p:spTree>
    <p:extLst>
      <p:ext uri="{BB962C8B-B14F-4D97-AF65-F5344CB8AC3E}">
        <p14:creationId xmlns:p14="http://schemas.microsoft.com/office/powerpoint/2010/main" val="3788851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A4007-3021-C3A7-0FCC-86FBFF225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8481" y="624110"/>
            <a:ext cx="9696132" cy="625570"/>
          </a:xfrm>
        </p:spPr>
        <p:txBody>
          <a:bodyPr>
            <a:normAutofit fontScale="90000"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Types of Companies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D6AE5-93FF-3C76-EE22-C9690F0F1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680" y="1584960"/>
            <a:ext cx="10508932" cy="4785360"/>
          </a:xfrm>
        </p:spPr>
        <p:txBody>
          <a:bodyPr>
            <a:normAutofit/>
          </a:bodyPr>
          <a:lstStyle/>
          <a:p>
            <a:r>
              <a:rPr lang="en-CA" sz="2800" dirty="0"/>
              <a:t>Old Finance, Graham &amp; Dodd types</a:t>
            </a:r>
          </a:p>
          <a:p>
            <a:pPr lvl="1"/>
            <a:r>
              <a:rPr lang="en-CA" sz="2000" dirty="0"/>
              <a:t>Substantial Physical Assets; Predictable cash flow; Competitive dividend payout; transparent intrinsic value</a:t>
            </a:r>
          </a:p>
          <a:p>
            <a:pPr lvl="1"/>
            <a:r>
              <a:rPr lang="en-CA" sz="2000" dirty="0"/>
              <a:t>Examples: REITs, Pipelines; Telco’s; Canadian Banks and Insurance</a:t>
            </a:r>
          </a:p>
          <a:p>
            <a:r>
              <a:rPr lang="en-CA" sz="2800" dirty="0"/>
              <a:t>Modern Economy types</a:t>
            </a:r>
          </a:p>
          <a:p>
            <a:pPr lvl="1"/>
            <a:r>
              <a:rPr lang="en-CA" sz="2000" dirty="0"/>
              <a:t>Low or no Dividend payout; Substantial intangibles (internalized or goodwill); Essential sectors dominating in 21</a:t>
            </a:r>
            <a:r>
              <a:rPr lang="en-CA" sz="2000" baseline="30000" dirty="0"/>
              <a:t>st</a:t>
            </a:r>
            <a:r>
              <a:rPr lang="en-CA" sz="2000" dirty="0"/>
              <a:t> century</a:t>
            </a:r>
          </a:p>
          <a:p>
            <a:pPr lvl="2"/>
            <a:r>
              <a:rPr lang="en-CA" sz="1800" dirty="0"/>
              <a:t>Examples: Social Media (META); Global Tech (AAPL, MSFT); Semi-conductors (NVDA); Internet/Online (AMZN; GOOG; NFLX)</a:t>
            </a:r>
          </a:p>
          <a:p>
            <a:r>
              <a:rPr lang="en-CA" sz="2800" dirty="0"/>
              <a:t>Future Economy Types</a:t>
            </a:r>
          </a:p>
          <a:p>
            <a:pPr lvl="1"/>
            <a:r>
              <a:rPr lang="en-CA" sz="2000" dirty="0"/>
              <a:t>Green Energy (NPI); EV transportation (TSLA); AI and VI; Disruptors (CRM)</a:t>
            </a:r>
          </a:p>
          <a:p>
            <a:pPr lvl="1"/>
            <a:endParaRPr lang="en-CA" sz="2000" dirty="0"/>
          </a:p>
          <a:p>
            <a:endParaRPr lang="en-CA" sz="2200" dirty="0"/>
          </a:p>
          <a:p>
            <a:pPr lvl="1"/>
            <a:endParaRPr lang="en-CA" sz="2600" dirty="0"/>
          </a:p>
          <a:p>
            <a:pPr lvl="2"/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4293719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2CA26-72BA-D521-6439-B57273D71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7010"/>
          </a:xfrm>
        </p:spPr>
        <p:txBody>
          <a:bodyPr/>
          <a:lstStyle/>
          <a:p>
            <a:r>
              <a:rPr lang="en-CA" dirty="0"/>
              <a:t>Some More Types of Stock Sectors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08932-DB4C-630D-0CBB-3E0CFEA8C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4960" y="1422400"/>
            <a:ext cx="9919652" cy="4811490"/>
          </a:xfrm>
        </p:spPr>
        <p:txBody>
          <a:bodyPr>
            <a:normAutofit lnSpcReduction="10000"/>
          </a:bodyPr>
          <a:lstStyle/>
          <a:p>
            <a:r>
              <a:rPr lang="en-CA" sz="2800" dirty="0"/>
              <a:t>Old School US Financials</a:t>
            </a:r>
          </a:p>
          <a:p>
            <a:pPr lvl="1"/>
            <a:r>
              <a:rPr lang="en-CA" sz="2000" dirty="0"/>
              <a:t>Moderate to Low Dividend Payout; Complex Financials</a:t>
            </a:r>
          </a:p>
          <a:p>
            <a:pPr lvl="1"/>
            <a:r>
              <a:rPr lang="en-CA" sz="2000" dirty="0"/>
              <a:t>Payments (V, MA) vs. Capital Mkts (GS, MS, AXP) vs. Banking (C,WFC)</a:t>
            </a:r>
          </a:p>
          <a:p>
            <a:r>
              <a:rPr lang="en-CA" sz="2800" dirty="0"/>
              <a:t>Old School Industrials</a:t>
            </a:r>
          </a:p>
          <a:p>
            <a:pPr lvl="1"/>
            <a:r>
              <a:rPr lang="en-CA" sz="2000" dirty="0"/>
              <a:t>Chemicals (Dow); Gases (Linde); Steels (X); Autos (GM, F)</a:t>
            </a:r>
          </a:p>
          <a:p>
            <a:pPr lvl="1"/>
            <a:r>
              <a:rPr lang="en-CA" sz="2000" dirty="0"/>
              <a:t>Manufacturers (BA, CAT, HON, MMM)</a:t>
            </a:r>
          </a:p>
          <a:p>
            <a:pPr lvl="1"/>
            <a:r>
              <a:rPr lang="en-CA" sz="2000" dirty="0"/>
              <a:t>Transportation + Shipping  (CP, FDX, DAL)</a:t>
            </a:r>
          </a:p>
          <a:p>
            <a:r>
              <a:rPr lang="en-CA" sz="2800" dirty="0"/>
              <a:t>Old School/New School Biopharma</a:t>
            </a:r>
          </a:p>
          <a:p>
            <a:pPr lvl="1"/>
            <a:r>
              <a:rPr lang="en-CA" sz="2000" dirty="0"/>
              <a:t>Small molecule Pharma + Large molecule Biotech</a:t>
            </a:r>
          </a:p>
          <a:p>
            <a:pPr lvl="1"/>
            <a:r>
              <a:rPr lang="en-CA" sz="2000" dirty="0"/>
              <a:t>Convergence of two streams (PFE, JNJ, MRK)</a:t>
            </a:r>
          </a:p>
          <a:p>
            <a:pPr lvl="1"/>
            <a:r>
              <a:rPr lang="en-CA" sz="2000" dirty="0"/>
              <a:t>See FAQ on Research Page</a:t>
            </a:r>
          </a:p>
          <a:p>
            <a:pPr lvl="1"/>
            <a:endParaRPr lang="en-CA" sz="2600" dirty="0"/>
          </a:p>
        </p:txBody>
      </p:sp>
    </p:spTree>
    <p:extLst>
      <p:ext uri="{BB962C8B-B14F-4D97-AF65-F5344CB8AC3E}">
        <p14:creationId xmlns:p14="http://schemas.microsoft.com/office/powerpoint/2010/main" val="1325668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80DC2-CF87-E51A-3EB3-C9476C329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66210"/>
          </a:xfrm>
        </p:spPr>
        <p:txBody>
          <a:bodyPr/>
          <a:lstStyle/>
          <a:p>
            <a:r>
              <a:rPr lang="en-CA" dirty="0"/>
              <a:t>Other Important Sectors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4467C-64CE-0EC2-B5FF-9E3201339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4480" y="1645920"/>
            <a:ext cx="9950132" cy="4947920"/>
          </a:xfrm>
        </p:spPr>
        <p:txBody>
          <a:bodyPr>
            <a:normAutofit fontScale="70000" lnSpcReduction="20000"/>
          </a:bodyPr>
          <a:lstStyle/>
          <a:p>
            <a:r>
              <a:rPr lang="en-CA" sz="2800" dirty="0"/>
              <a:t>Healthcare</a:t>
            </a:r>
          </a:p>
          <a:p>
            <a:pPr lvl="1"/>
            <a:r>
              <a:rPr lang="en-CA" sz="2000" dirty="0"/>
              <a:t>US Private</a:t>
            </a:r>
            <a:r>
              <a:rPr lang="en-CA" sz="2600" dirty="0"/>
              <a:t> </a:t>
            </a:r>
            <a:r>
              <a:rPr lang="en-CA" sz="2000" dirty="0"/>
              <a:t>(UNH) vs REIT (CSH.UN)</a:t>
            </a:r>
          </a:p>
          <a:p>
            <a:pPr lvl="1"/>
            <a:r>
              <a:rPr lang="en-CA" sz="2000" dirty="0"/>
              <a:t>Drugstores (CVS, Walgreens-Boots WBA)</a:t>
            </a:r>
          </a:p>
          <a:p>
            <a:r>
              <a:rPr lang="en-CA" sz="2800" dirty="0"/>
              <a:t>Consumer Staples</a:t>
            </a:r>
          </a:p>
          <a:p>
            <a:pPr lvl="1"/>
            <a:r>
              <a:rPr lang="en-CA" sz="2000" dirty="0"/>
              <a:t>Foods (K) and Sundries (PG)</a:t>
            </a:r>
          </a:p>
          <a:p>
            <a:pPr lvl="1"/>
            <a:r>
              <a:rPr lang="en-CA" sz="2000" dirty="0"/>
              <a:t>Clothing and Apparel (LULU); Shoes (NKE)</a:t>
            </a:r>
          </a:p>
          <a:p>
            <a:r>
              <a:rPr lang="en-CA" sz="2800" dirty="0"/>
              <a:t>Old School/New School Retailers</a:t>
            </a:r>
          </a:p>
          <a:p>
            <a:pPr lvl="1"/>
            <a:r>
              <a:rPr lang="en-CA" sz="2000" dirty="0"/>
              <a:t>E-commerce (AMZN) vs. Big Box (WMT)</a:t>
            </a:r>
          </a:p>
          <a:p>
            <a:pPr lvl="1"/>
            <a:r>
              <a:rPr lang="en-CA" sz="2000" dirty="0"/>
              <a:t>Consumer Goods, Construction</a:t>
            </a:r>
          </a:p>
          <a:p>
            <a:r>
              <a:rPr lang="en-CA" sz="2800" dirty="0"/>
              <a:t>Logistics and Customer Relationship Marketing</a:t>
            </a:r>
          </a:p>
          <a:p>
            <a:pPr lvl="1"/>
            <a:r>
              <a:rPr lang="en-CA" sz="2000" dirty="0"/>
              <a:t>Salesforce (CRM); Prologis (PLD)</a:t>
            </a:r>
          </a:p>
          <a:p>
            <a:pPr lvl="1"/>
            <a:r>
              <a:rPr lang="en-CA" sz="2000" dirty="0"/>
              <a:t>REIT vs non-REIT</a:t>
            </a:r>
          </a:p>
          <a:p>
            <a:r>
              <a:rPr lang="en-CA" sz="2800" dirty="0"/>
              <a:t>Entertainment</a:t>
            </a:r>
          </a:p>
          <a:p>
            <a:pPr lvl="1"/>
            <a:r>
              <a:rPr lang="en-CA" sz="2900" dirty="0"/>
              <a:t>Disney (DIS); Paramount Global (PARA)</a:t>
            </a:r>
          </a:p>
          <a:p>
            <a:pPr lvl="1"/>
            <a:endParaRPr lang="en-CA" sz="2600" dirty="0"/>
          </a:p>
        </p:txBody>
      </p:sp>
    </p:spTree>
    <p:extLst>
      <p:ext uri="{BB962C8B-B14F-4D97-AF65-F5344CB8AC3E}">
        <p14:creationId xmlns:p14="http://schemas.microsoft.com/office/powerpoint/2010/main" val="3161200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1300B-981C-F564-A0AC-28967C1DC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9441" y="624110"/>
            <a:ext cx="9635172" cy="737330"/>
          </a:xfrm>
        </p:spPr>
        <p:txBody>
          <a:bodyPr>
            <a:normAutofit/>
          </a:bodyPr>
          <a:lstStyle/>
          <a:p>
            <a:r>
              <a:rPr lang="en-CA" dirty="0"/>
              <a:t>Smaller Caps: Russell 2000 + TSX Venture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930AA-0FEE-82FD-89E0-F7BE1A81B5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656080"/>
            <a:ext cx="10285412" cy="4765040"/>
          </a:xfrm>
        </p:spPr>
        <p:txBody>
          <a:bodyPr>
            <a:normAutofit fontScale="92500" lnSpcReduction="10000"/>
          </a:bodyPr>
          <a:lstStyle/>
          <a:p>
            <a:r>
              <a:rPr lang="en-CA" sz="2800" dirty="0"/>
              <a:t>Russell 3000 is an index of the 3000 largest market cap US companies </a:t>
            </a:r>
            <a:r>
              <a:rPr lang="en-CA" sz="2800" dirty="0">
                <a:sym typeface="Wingdings" panose="05000000000000000000" pitchFamily="2" charset="2"/>
              </a:rPr>
              <a:t> &gt; 90-95% of US equity market cap</a:t>
            </a:r>
          </a:p>
          <a:p>
            <a:r>
              <a:rPr lang="en-CA" sz="2800" dirty="0">
                <a:sym typeface="Wingdings" panose="05000000000000000000" pitchFamily="2" charset="2"/>
              </a:rPr>
              <a:t>Russell 2000 is an index of the 2000 smallest cap stocks in the Russell 3000  approx. 7-10% of US market cap, largest company about $8 billion (12/2022)</a:t>
            </a:r>
          </a:p>
          <a:p>
            <a:pPr lvl="1"/>
            <a:r>
              <a:rPr lang="en-CA" sz="2000" dirty="0">
                <a:sym typeface="Wingdings" panose="05000000000000000000" pitchFamily="2" charset="2"/>
              </a:rPr>
              <a:t>See</a:t>
            </a:r>
            <a:r>
              <a:rPr lang="en-CA" sz="2600" dirty="0">
                <a:sym typeface="Wingdings" panose="05000000000000000000" pitchFamily="2" charset="2"/>
              </a:rPr>
              <a:t> </a:t>
            </a:r>
            <a:r>
              <a:rPr lang="en-CA" sz="2000" dirty="0">
                <a:sym typeface="Wingdings" panose="05000000000000000000" pitchFamily="2" charset="2"/>
              </a:rPr>
              <a:t>Russell 2000 FAQ on class webpage</a:t>
            </a:r>
          </a:p>
          <a:p>
            <a:r>
              <a:rPr lang="en-CA" sz="2800" dirty="0">
                <a:sym typeface="Wingdings" panose="05000000000000000000" pitchFamily="2" charset="2"/>
              </a:rPr>
              <a:t>TSX-V (Venture exchange)</a:t>
            </a:r>
          </a:p>
          <a:p>
            <a:pPr lvl="1"/>
            <a:r>
              <a:rPr lang="en-CA" sz="2000" dirty="0">
                <a:sym typeface="Wingdings" panose="05000000000000000000" pitchFamily="2" charset="2"/>
              </a:rPr>
              <a:t>See TSX/TSX-V FAQ on class webpage</a:t>
            </a:r>
          </a:p>
          <a:p>
            <a:r>
              <a:rPr lang="en-CA" sz="2800" dirty="0"/>
              <a:t>Almost always single business line </a:t>
            </a:r>
            <a:r>
              <a:rPr lang="en-CA" sz="2800" dirty="0">
                <a:sym typeface="Wingdings" panose="05000000000000000000" pitchFamily="2" charset="2"/>
              </a:rPr>
              <a:t> junior miners, SPACs, Life Sciences, etc., ‘start-ups’ that typically do not make money  aka Cash-Burn securities</a:t>
            </a:r>
          </a:p>
        </p:txBody>
      </p:sp>
    </p:spTree>
    <p:extLst>
      <p:ext uri="{BB962C8B-B14F-4D97-AF65-F5344CB8AC3E}">
        <p14:creationId xmlns:p14="http://schemas.microsoft.com/office/powerpoint/2010/main" val="1905932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4AC65-46B3-A203-901E-F74F5C24D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1" y="624110"/>
            <a:ext cx="9472612" cy="798290"/>
          </a:xfrm>
        </p:spPr>
        <p:txBody>
          <a:bodyPr/>
          <a:lstStyle/>
          <a:p>
            <a:r>
              <a:rPr lang="en-CA" dirty="0"/>
              <a:t>Bottom-Up vs. Top-Down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55059-8BCD-4715-C4DA-211BA0D2E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9680" y="1554480"/>
            <a:ext cx="10254932" cy="4886960"/>
          </a:xfrm>
        </p:spPr>
        <p:txBody>
          <a:bodyPr>
            <a:normAutofit fontScale="92500" lnSpcReduction="20000"/>
          </a:bodyPr>
          <a:lstStyle/>
          <a:p>
            <a:r>
              <a:rPr lang="en-CA" sz="2800" dirty="0"/>
              <a:t>Top-down sector selection percentage pre-determined and relative value analysis is used to select securities</a:t>
            </a:r>
          </a:p>
          <a:p>
            <a:pPr lvl="1"/>
            <a:r>
              <a:rPr lang="en-CA" sz="2000" dirty="0"/>
              <a:t>What process can be used by an individual investor to determine the sector weights?  In Wall Street approach fixed weights are given so no sector selection decision required  </a:t>
            </a:r>
          </a:p>
          <a:p>
            <a:pPr lvl="1"/>
            <a:r>
              <a:rPr lang="en-CA" sz="2000" dirty="0"/>
              <a:t>Possible to track weights published by companies such as Vanguard and Blackrock</a:t>
            </a:r>
          </a:p>
          <a:p>
            <a:r>
              <a:rPr lang="en-CA" sz="2800" dirty="0"/>
              <a:t>Bottom-Up may or may not have sector restrictions but the approach will usually involve (partial) sector plunging and avoidance of specific sectors</a:t>
            </a:r>
          </a:p>
          <a:p>
            <a:pPr lvl="1"/>
            <a:r>
              <a:rPr lang="en-CA" sz="2200" dirty="0"/>
              <a:t>Why?  Because outperformance and underperformance is often sector specific, e.g., no basis for sustainable sources of competitive advantage;</a:t>
            </a:r>
          </a:p>
          <a:p>
            <a:pPr lvl="1"/>
            <a:r>
              <a:rPr lang="en-CA" sz="2200" dirty="0"/>
              <a:t>In commodity industries prospects for commodity prices may be poor or decidedly unpredictable</a:t>
            </a:r>
          </a:p>
          <a:p>
            <a:pPr lvl="1"/>
            <a:r>
              <a:rPr lang="en-CA" sz="2000" dirty="0"/>
              <a:t> Point not well understood by many answers in A#2, Q#1a</a:t>
            </a:r>
          </a:p>
        </p:txBody>
      </p:sp>
    </p:spTree>
    <p:extLst>
      <p:ext uri="{BB962C8B-B14F-4D97-AF65-F5344CB8AC3E}">
        <p14:creationId xmlns:p14="http://schemas.microsoft.com/office/powerpoint/2010/main" val="355669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FB4CB-36DA-F37F-9EBB-28BFBFEEF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33610"/>
            <a:ext cx="8911687" cy="788130"/>
          </a:xfrm>
        </p:spPr>
        <p:txBody>
          <a:bodyPr/>
          <a:lstStyle/>
          <a:p>
            <a:r>
              <a:rPr lang="en-CA" dirty="0"/>
              <a:t>Returning Cash to Shareholders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B8BE7-809D-971C-04EA-0E4DAC972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1760" y="1221740"/>
            <a:ext cx="10122852" cy="5202650"/>
          </a:xfrm>
        </p:spPr>
        <p:txBody>
          <a:bodyPr>
            <a:normAutofit fontScale="92500" lnSpcReduction="20000"/>
          </a:bodyPr>
          <a:lstStyle/>
          <a:p>
            <a:r>
              <a:rPr lang="en-CA" sz="2800" dirty="0"/>
              <a:t>Earnings, Accruals and Cash from Operations</a:t>
            </a:r>
          </a:p>
          <a:p>
            <a:pPr lvl="1"/>
            <a:r>
              <a:rPr lang="en-CA" sz="2600" dirty="0">
                <a:solidFill>
                  <a:srgbClr val="FF0000"/>
                </a:solidFill>
              </a:rPr>
              <a:t>Basic Valuation Metric is P/E</a:t>
            </a:r>
            <a:r>
              <a:rPr lang="en-CA" sz="2600" dirty="0"/>
              <a:t> which can be distorted by Accruals </a:t>
            </a:r>
            <a:r>
              <a:rPr lang="en-CA" sz="2600" dirty="0">
                <a:sym typeface="Wingdings" panose="05000000000000000000" pitchFamily="2" charset="2"/>
              </a:rPr>
              <a:t> comparison of Net Income with CFO reveals relevance of accruals</a:t>
            </a:r>
          </a:p>
          <a:p>
            <a:pPr lvl="1"/>
            <a:r>
              <a:rPr lang="en-CA" sz="2600" dirty="0">
                <a:sym typeface="Wingdings" panose="05000000000000000000" pitchFamily="2" charset="2"/>
              </a:rPr>
              <a:t> </a:t>
            </a:r>
            <a:r>
              <a:rPr lang="en-CA" sz="2600" dirty="0">
                <a:solidFill>
                  <a:srgbClr val="FF0000"/>
                </a:solidFill>
                <a:sym typeface="Wingdings" panose="05000000000000000000" pitchFamily="2" charset="2"/>
              </a:rPr>
              <a:t>What is happening with CFO?</a:t>
            </a:r>
          </a:p>
          <a:p>
            <a:pPr lvl="1"/>
            <a:r>
              <a:rPr lang="en-CA" sz="2600" dirty="0">
                <a:sym typeface="Wingdings" panose="05000000000000000000" pitchFamily="2" charset="2"/>
              </a:rPr>
              <a:t>Dividends, Share buybacks, Asset Increase, Cash Build</a:t>
            </a:r>
          </a:p>
          <a:p>
            <a:pPr lvl="2"/>
            <a:r>
              <a:rPr lang="en-CA" sz="2400" dirty="0">
                <a:solidFill>
                  <a:srgbClr val="00B050"/>
                </a:solidFill>
                <a:sym typeface="Wingdings" panose="05000000000000000000" pitchFamily="2" charset="2"/>
              </a:rPr>
              <a:t>Cash flow statement analysis is essential</a:t>
            </a:r>
          </a:p>
          <a:p>
            <a:pPr lvl="1"/>
            <a:r>
              <a:rPr lang="en-CA" sz="2600" dirty="0">
                <a:sym typeface="Wingdings" panose="05000000000000000000" pitchFamily="2" charset="2"/>
              </a:rPr>
              <a:t>Asset Increase often involves need to raise cash to cover total cost of project</a:t>
            </a:r>
          </a:p>
          <a:p>
            <a:pPr lvl="2"/>
            <a:r>
              <a:rPr lang="en-CA" sz="2400" dirty="0">
                <a:sym typeface="Wingdings" panose="05000000000000000000" pitchFamily="2" charset="2"/>
              </a:rPr>
              <a:t>Length of investment horizon, possibility for cost overruns and incorrect estimation of project costs</a:t>
            </a:r>
          </a:p>
          <a:p>
            <a:pPr lvl="1"/>
            <a:r>
              <a:rPr lang="en-CA" sz="2600" dirty="0">
                <a:sym typeface="Wingdings" panose="05000000000000000000" pitchFamily="2" charset="2"/>
              </a:rPr>
              <a:t> CFO &lt; 0 and cash burns; where is the cash coming from?  How much cash is left?</a:t>
            </a:r>
          </a:p>
        </p:txBody>
      </p:sp>
    </p:spTree>
    <p:extLst>
      <p:ext uri="{BB962C8B-B14F-4D97-AF65-F5344CB8AC3E}">
        <p14:creationId xmlns:p14="http://schemas.microsoft.com/office/powerpoint/2010/main" val="2355939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67DE3-5FEC-B3AC-DFFD-1CCF0FEF2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3681" y="217710"/>
            <a:ext cx="10000932" cy="889730"/>
          </a:xfrm>
        </p:spPr>
        <p:txBody>
          <a:bodyPr>
            <a:normAutofit/>
          </a:bodyPr>
          <a:lstStyle/>
          <a:p>
            <a:r>
              <a:rPr lang="en-CA" dirty="0"/>
              <a:t>Analysis for Specific Sector: Canadian REITs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6B46A-139D-3240-3796-6B780B899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00480"/>
            <a:ext cx="10407332" cy="5011420"/>
          </a:xfrm>
        </p:spPr>
        <p:txBody>
          <a:bodyPr>
            <a:normAutofit lnSpcReduction="10000"/>
          </a:bodyPr>
          <a:lstStyle/>
          <a:p>
            <a:r>
              <a:rPr lang="en-CA" sz="2400" dirty="0"/>
              <a:t>DIR.UN, SRU.UN, GRT.UN, AP.UN</a:t>
            </a:r>
          </a:p>
          <a:p>
            <a:r>
              <a:rPr lang="en-CA" sz="2400" dirty="0"/>
              <a:t>Type of REIT: Industrial vs. Retail/Mall vs. Office vs. Residential etc.</a:t>
            </a:r>
          </a:p>
          <a:p>
            <a:r>
              <a:rPr lang="en-CA" sz="2400" dirty="0"/>
              <a:t>Key Question: </a:t>
            </a:r>
          </a:p>
          <a:p>
            <a:pPr marL="0" indent="0">
              <a:buNone/>
            </a:pPr>
            <a:r>
              <a:rPr lang="en-CA" sz="2400" dirty="0"/>
              <a:t>Relative Attractiveness or Type and Sustainability of Distribution and prospects for Capital Gain/Distribution Increase</a:t>
            </a:r>
          </a:p>
          <a:p>
            <a:pPr marL="0" indent="0">
              <a:buNone/>
            </a:pPr>
            <a:r>
              <a:rPr lang="en-CA" sz="2400" dirty="0"/>
              <a:t>Complication:  P/E valuation is impacted by Fair Value Adjustment required for Investment properties under IASB </a:t>
            </a:r>
            <a:r>
              <a:rPr lang="en-CA" sz="2400" dirty="0">
                <a:sym typeface="Wingdings" panose="05000000000000000000" pitchFamily="2" charset="2"/>
              </a:rPr>
              <a:t> need to reconcile cash flow with net income</a:t>
            </a:r>
          </a:p>
          <a:p>
            <a:pPr marL="0" indent="0">
              <a:buNone/>
            </a:pPr>
            <a:r>
              <a:rPr lang="en-CA" sz="2400" dirty="0">
                <a:sym typeface="Wingdings" panose="05000000000000000000" pitchFamily="2" charset="2"/>
              </a:rPr>
              <a:t>Other factors to consider: Tenant quality; location of assets; lease rollover; amount of leverage; ongoing project constructions  </a:t>
            </a:r>
            <a:r>
              <a:rPr lang="en-CA" sz="2400" dirty="0">
                <a:solidFill>
                  <a:srgbClr val="FF0000"/>
                </a:solidFill>
                <a:sym typeface="Wingdings" panose="05000000000000000000" pitchFamily="2" charset="2"/>
              </a:rPr>
              <a:t>current issue: debt rollover</a:t>
            </a:r>
            <a:r>
              <a:rPr lang="en-CA" sz="2400" dirty="0">
                <a:sym typeface="Wingdings" panose="05000000000000000000" pitchFamily="2" charset="2"/>
              </a:rPr>
              <a:t>  composition of debt ST vs LT</a:t>
            </a:r>
          </a:p>
          <a:p>
            <a:pPr marL="0" indent="0">
              <a:buNone/>
            </a:pPr>
            <a:r>
              <a:rPr lang="en-CA" sz="2400" dirty="0">
                <a:sym typeface="Wingdings" panose="05000000000000000000" pitchFamily="2" charset="2"/>
              </a:rPr>
              <a:t>CFO – Sustaining Capex – Distributions vs. FFO and AFFO</a:t>
            </a:r>
          </a:p>
          <a:p>
            <a:pPr marL="0" indent="0">
              <a:buNone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829848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4BDA6-C4E8-A7D4-F43C-038EB6AC4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18615"/>
            <a:ext cx="8911687" cy="810990"/>
          </a:xfrm>
        </p:spPr>
        <p:txBody>
          <a:bodyPr/>
          <a:lstStyle/>
          <a:p>
            <a:r>
              <a:rPr lang="en-CA" dirty="0"/>
              <a:t>Comparing REITS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F3AB6-8F2D-1EBB-28CC-D29D0E723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1130300"/>
            <a:ext cx="10641012" cy="5103590"/>
          </a:xfrm>
        </p:spPr>
        <p:txBody>
          <a:bodyPr>
            <a:normAutofit lnSpcReduction="10000"/>
          </a:bodyPr>
          <a:lstStyle/>
          <a:p>
            <a:r>
              <a:rPr lang="en-CA" sz="2800" dirty="0"/>
              <a:t>Distributions: DIR 4.9%  GRT 4.1%  SRU 7.7%   AP 8.35%</a:t>
            </a:r>
          </a:p>
          <a:p>
            <a:r>
              <a:rPr lang="en-CA" sz="2800" dirty="0"/>
              <a:t>Crude Sustainable Assessment:</a:t>
            </a:r>
          </a:p>
          <a:p>
            <a:pPr lvl="1"/>
            <a:r>
              <a:rPr lang="en-CA" sz="2600" dirty="0"/>
              <a:t>DIR: CFO $218.4  Acquisitions $615.4  Improvements $147.6 Distributions $136 Unit Issuance $320 Net Debt  $450  Cash drawdown $81</a:t>
            </a:r>
          </a:p>
          <a:p>
            <a:pPr lvl="1"/>
            <a:r>
              <a:rPr lang="en-CA" sz="2600" dirty="0"/>
              <a:t>GRT: CFO $277.5  Net Acquisitions  $428.8  + $266  Distributions $202   Net Debt $565  Unit Repurchase $142 Cash Drawdown  $267.4</a:t>
            </a:r>
          </a:p>
          <a:p>
            <a:pPr lvl="1"/>
            <a:r>
              <a:rPr lang="en-CA" sz="2600" dirty="0"/>
              <a:t>SRU: CFO $370.7  Acquisitions + Additions $259 Total Distributions $319.5  Net Debt $45</a:t>
            </a:r>
          </a:p>
          <a:p>
            <a:pPr lvl="1"/>
            <a:r>
              <a:rPr lang="en-CA" sz="2600" dirty="0"/>
              <a:t>AP:  CFO $321.2   Acquisitions + Additions $588.9 Net Debt $548 *Note Recent Sale of Data Centers  Distributions  $233.3</a:t>
            </a:r>
          </a:p>
          <a:p>
            <a:pPr lvl="1"/>
            <a:endParaRPr lang="en-CA" sz="2600" dirty="0"/>
          </a:p>
        </p:txBody>
      </p:sp>
    </p:spTree>
    <p:extLst>
      <p:ext uri="{BB962C8B-B14F-4D97-AF65-F5344CB8AC3E}">
        <p14:creationId xmlns:p14="http://schemas.microsoft.com/office/powerpoint/2010/main" val="97048740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3916</TotalTime>
  <Words>1924</Words>
  <Application>Microsoft Office PowerPoint</Application>
  <PresentationFormat>Widescreen</PresentationFormat>
  <Paragraphs>143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Century Gothic</vt:lpstr>
      <vt:lpstr>Wingdings 3</vt:lpstr>
      <vt:lpstr>Wisp</vt:lpstr>
      <vt:lpstr>What type of valuation?  Relative Value: Selecting the best security in a given sector   --The Wall Street approach:     Comparative evaluation without having to make purchase decision   --Basis of Presentations   Intrinsic Value:  Selecting an equity security for purchase   --Has all the elements of relative value analysis with         substantial additional complications    --Investment philosophy? What are the investment goals?     Philosophical choices directly connected to Sector selection   --Macroeconomic factors and relative sector performance:        What is working? Sustainable sources of competitive advantage   --Figuring out future essentials:     Established firms vs. new industries        </vt:lpstr>
      <vt:lpstr>Types of Companies</vt:lpstr>
      <vt:lpstr>Some More Types of Stock Sectors</vt:lpstr>
      <vt:lpstr>Other Important Sectors</vt:lpstr>
      <vt:lpstr>Smaller Caps: Russell 2000 + TSX Venture</vt:lpstr>
      <vt:lpstr>Bottom-Up vs. Top-Down</vt:lpstr>
      <vt:lpstr>Returning Cash to Shareholders</vt:lpstr>
      <vt:lpstr>Analysis for Specific Sector: Canadian REITs</vt:lpstr>
      <vt:lpstr>Comparing REITS</vt:lpstr>
      <vt:lpstr>Analysis for Specific Sector: Pipelines</vt:lpstr>
      <vt:lpstr>Analysis for Specific Sector: US Retail</vt:lpstr>
      <vt:lpstr>Example: Walmart</vt:lpstr>
      <vt:lpstr>WMT Financials  B/S</vt:lpstr>
      <vt:lpstr>WMT: Income + Cash Flow</vt:lpstr>
      <vt:lpstr>Making Sense of WMT numbers</vt:lpstr>
      <vt:lpstr>Analysis for Specific Sector:  Semiconductors</vt:lpstr>
      <vt:lpstr>Analysis for Specific Sector: Global Tech</vt:lpstr>
      <vt:lpstr>Analysis for Specific Sector: US Defence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type of valuation?   Relative Value: Selecting the best security in a given sector   The Wall Street approach:     comparative evaluation without having to make     purchase decision   Basis of Presentations   Intrinsic Value:  Selecting an equity security for purchase   --Has all the elements of relative value analysis with    substantial additional complications    --Investment philosophy? What are the investment goals?   --Macroeconomic factors and relative sector performance:    what is working? Sustainable sources of competitive    advantage   --Figuring out future essentials:     established firms vs. new industries        </dc:title>
  <dc:creator>g poitras</dc:creator>
  <cp:lastModifiedBy>g poitras</cp:lastModifiedBy>
  <cp:revision>15</cp:revision>
  <dcterms:created xsi:type="dcterms:W3CDTF">2023-07-22T06:31:47Z</dcterms:created>
  <dcterms:modified xsi:type="dcterms:W3CDTF">2023-07-24T23:48:17Z</dcterms:modified>
</cp:coreProperties>
</file>