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charts/chart12.xml" ContentType="application/vnd.openxmlformats-officedocument.drawingml.chart+xml"/>
  <Override PartName="/ppt/notesSlides/notesSlide51.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diagrams/data5.xml" ContentType="application/vnd.openxmlformats-officedocument.drawingml.diagramData+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slides/slide129.xml" ContentType="application/vnd.openxmlformats-officedocument.presentationml.slide+xml"/>
  <Override PartName="/ppt/notesSlides/notesSlide12.xml" ContentType="application/vnd.openxmlformats-officedocument.presentationml.notesSlide+xml"/>
  <Override PartName="/ppt/charts/chart7.xml" ContentType="application/vnd.openxmlformats-officedocument.drawingml.chart+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6"/>
  </p:notesMasterIdLst>
  <p:sldIdLst>
    <p:sldId id="256" r:id="rId2"/>
    <p:sldId id="257" r:id="rId3"/>
    <p:sldId id="258" r:id="rId4"/>
    <p:sldId id="259" r:id="rId5"/>
    <p:sldId id="260" r:id="rId6"/>
    <p:sldId id="261" r:id="rId7"/>
    <p:sldId id="262" r:id="rId8"/>
    <p:sldId id="263" r:id="rId9"/>
    <p:sldId id="264" r:id="rId10"/>
    <p:sldId id="292" r:id="rId11"/>
    <p:sldId id="265" r:id="rId12"/>
    <p:sldId id="266" r:id="rId13"/>
    <p:sldId id="267" r:id="rId14"/>
    <p:sldId id="268" r:id="rId15"/>
    <p:sldId id="271" r:id="rId16"/>
    <p:sldId id="270" r:id="rId17"/>
    <p:sldId id="291" r:id="rId18"/>
    <p:sldId id="295" r:id="rId19"/>
    <p:sldId id="273" r:id="rId20"/>
    <p:sldId id="274" r:id="rId21"/>
    <p:sldId id="275" r:id="rId22"/>
    <p:sldId id="276" r:id="rId23"/>
    <p:sldId id="277" r:id="rId24"/>
    <p:sldId id="278" r:id="rId25"/>
    <p:sldId id="293" r:id="rId26"/>
    <p:sldId id="294" r:id="rId27"/>
    <p:sldId id="279" r:id="rId28"/>
    <p:sldId id="280" r:id="rId29"/>
    <p:sldId id="281" r:id="rId30"/>
    <p:sldId id="282" r:id="rId31"/>
    <p:sldId id="284" r:id="rId32"/>
    <p:sldId id="283" r:id="rId33"/>
    <p:sldId id="285" r:id="rId34"/>
    <p:sldId id="286" r:id="rId35"/>
    <p:sldId id="287" r:id="rId36"/>
    <p:sldId id="288" r:id="rId37"/>
    <p:sldId id="289" r:id="rId38"/>
    <p:sldId id="290" r:id="rId39"/>
    <p:sldId id="296" r:id="rId40"/>
    <p:sldId id="415" r:id="rId41"/>
    <p:sldId id="298" r:id="rId42"/>
    <p:sldId id="299" r:id="rId43"/>
    <p:sldId id="300" r:id="rId44"/>
    <p:sldId id="41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416" r:id="rId61"/>
    <p:sldId id="417" r:id="rId62"/>
    <p:sldId id="418" r:id="rId63"/>
    <p:sldId id="419" r:id="rId64"/>
    <p:sldId id="321" r:id="rId65"/>
    <p:sldId id="322" r:id="rId66"/>
    <p:sldId id="323" r:id="rId67"/>
    <p:sldId id="324" r:id="rId68"/>
    <p:sldId id="325" r:id="rId69"/>
    <p:sldId id="326" r:id="rId70"/>
    <p:sldId id="327" r:id="rId71"/>
    <p:sldId id="328" r:id="rId72"/>
    <p:sldId id="410" r:id="rId73"/>
    <p:sldId id="330" r:id="rId74"/>
    <p:sldId id="331" r:id="rId75"/>
    <p:sldId id="332" r:id="rId76"/>
    <p:sldId id="333" r:id="rId77"/>
    <p:sldId id="334" r:id="rId78"/>
    <p:sldId id="335" r:id="rId79"/>
    <p:sldId id="336" r:id="rId80"/>
    <p:sldId id="337" r:id="rId81"/>
    <p:sldId id="338" r:id="rId82"/>
    <p:sldId id="412"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409"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413" r:id="rId142"/>
    <p:sldId id="397" r:id="rId143"/>
    <p:sldId id="398" r:id="rId144"/>
    <p:sldId id="399" r:id="rId145"/>
    <p:sldId id="414" r:id="rId146"/>
    <p:sldId id="400" r:id="rId147"/>
    <p:sldId id="401" r:id="rId148"/>
    <p:sldId id="402" r:id="rId149"/>
    <p:sldId id="403" r:id="rId150"/>
    <p:sldId id="404" r:id="rId151"/>
    <p:sldId id="405" r:id="rId152"/>
    <p:sldId id="406" r:id="rId153"/>
    <p:sldId id="407" r:id="rId154"/>
    <p:sldId id="408" r:id="rId1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99" autoAdjust="0"/>
  </p:normalViewPr>
  <p:slideViewPr>
    <p:cSldViewPr>
      <p:cViewPr varScale="1">
        <p:scale>
          <a:sx n="76" d="100"/>
          <a:sy n="76" d="100"/>
        </p:scale>
        <p:origin x="-66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orris\Desktop\417%20Presentation\Financial%20repor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orris\Desktop\417%20Presentation\Financial%20repor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lang="en-CA"/>
            </a:pPr>
            <a:r>
              <a:rPr lang="en-US" dirty="0"/>
              <a:t>Percentage Fuel </a:t>
            </a:r>
            <a:r>
              <a:rPr lang="en-US" dirty="0" smtClean="0"/>
              <a:t>Cost of Operating</a:t>
            </a:r>
            <a:r>
              <a:rPr lang="en-US" baseline="0" dirty="0" smtClean="0"/>
              <a:t> Cost</a:t>
            </a:r>
            <a:endParaRPr lang="en-US" dirty="0"/>
          </a:p>
        </c:rich>
      </c:tx>
    </c:title>
    <c:view3D>
      <c:rAngAx val="1"/>
    </c:view3D>
    <c:plotArea>
      <c:layout/>
      <c:bar3DChart>
        <c:barDir val="col"/>
        <c:grouping val="clustered"/>
        <c:ser>
          <c:idx val="0"/>
          <c:order val="0"/>
          <c:tx>
            <c:strRef>
              <c:f>Sheet1!$E$1</c:f>
              <c:strCache>
                <c:ptCount val="1"/>
                <c:pt idx="0">
                  <c:v>% Fuel Cost</c:v>
                </c:pt>
              </c:strCache>
            </c:strRef>
          </c:tx>
          <c:cat>
            <c:strRef>
              <c:f>Sheet1!$D$2:$D$22</c:f>
              <c:strCach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 2Qs</c:v>
                </c:pt>
              </c:strCache>
            </c:strRef>
          </c:cat>
          <c:val>
            <c:numRef>
              <c:f>Sheet1!$E$2:$E$22</c:f>
              <c:numCache>
                <c:formatCode>0.0</c:formatCode>
                <c:ptCount val="21"/>
                <c:pt idx="0">
                  <c:v>17</c:v>
                </c:pt>
                <c:pt idx="1">
                  <c:v>14.3</c:v>
                </c:pt>
                <c:pt idx="2">
                  <c:v>13</c:v>
                </c:pt>
                <c:pt idx="3">
                  <c:v>12.2</c:v>
                </c:pt>
                <c:pt idx="4">
                  <c:v>11.3</c:v>
                </c:pt>
                <c:pt idx="5">
                  <c:v>11.4</c:v>
                </c:pt>
                <c:pt idx="6">
                  <c:v>13</c:v>
                </c:pt>
                <c:pt idx="7">
                  <c:v>12.5</c:v>
                </c:pt>
                <c:pt idx="8">
                  <c:v>9.9</c:v>
                </c:pt>
                <c:pt idx="9">
                  <c:v>10.1</c:v>
                </c:pt>
                <c:pt idx="10">
                  <c:v>14.2</c:v>
                </c:pt>
                <c:pt idx="11">
                  <c:v>12.8</c:v>
                </c:pt>
                <c:pt idx="12">
                  <c:v>11.7</c:v>
                </c:pt>
                <c:pt idx="13">
                  <c:v>13.4</c:v>
                </c:pt>
                <c:pt idx="14">
                  <c:v>17</c:v>
                </c:pt>
                <c:pt idx="15">
                  <c:v>22.5</c:v>
                </c:pt>
                <c:pt idx="16">
                  <c:v>25</c:v>
                </c:pt>
                <c:pt idx="17">
                  <c:v>25.8</c:v>
                </c:pt>
                <c:pt idx="18">
                  <c:v>31.1</c:v>
                </c:pt>
                <c:pt idx="19">
                  <c:v>22.4</c:v>
                </c:pt>
                <c:pt idx="20">
                  <c:v>25.5</c:v>
                </c:pt>
              </c:numCache>
            </c:numRef>
          </c:val>
        </c:ser>
        <c:shape val="box"/>
        <c:axId val="58534144"/>
        <c:axId val="40083456"/>
        <c:axId val="0"/>
      </c:bar3DChart>
      <c:catAx>
        <c:axId val="58534144"/>
        <c:scaling>
          <c:orientation val="minMax"/>
        </c:scaling>
        <c:axPos val="b"/>
        <c:tickLblPos val="nextTo"/>
        <c:txPr>
          <a:bodyPr/>
          <a:lstStyle/>
          <a:p>
            <a:pPr>
              <a:defRPr lang="en-CA"/>
            </a:pPr>
            <a:endParaRPr lang="en-US"/>
          </a:p>
        </c:txPr>
        <c:crossAx val="40083456"/>
        <c:crosses val="autoZero"/>
        <c:auto val="1"/>
        <c:lblAlgn val="ctr"/>
        <c:lblOffset val="100"/>
      </c:catAx>
      <c:valAx>
        <c:axId val="40083456"/>
        <c:scaling>
          <c:orientation val="minMax"/>
        </c:scaling>
        <c:axPos val="l"/>
        <c:majorGridlines/>
        <c:numFmt formatCode="0.0" sourceLinked="1"/>
        <c:tickLblPos val="nextTo"/>
        <c:txPr>
          <a:bodyPr/>
          <a:lstStyle/>
          <a:p>
            <a:pPr>
              <a:defRPr lang="en-CA"/>
            </a:pPr>
            <a:endParaRPr lang="en-US"/>
          </a:p>
        </c:txPr>
        <c:crossAx val="58534144"/>
        <c:crosses val="autoZero"/>
        <c:crossBetween val="between"/>
      </c:valAx>
    </c:plotArea>
    <c:legend>
      <c:legendPos val="r"/>
      <c:layout>
        <c:manualLayout>
          <c:xMode val="edge"/>
          <c:yMode val="edge"/>
          <c:x val="0.86142563429571373"/>
          <c:y val="0.49546428823397037"/>
          <c:w val="0.13024103237095372"/>
          <c:h val="0.10030695354485994"/>
        </c:manualLayout>
      </c:layout>
      <c:txPr>
        <a:bodyPr/>
        <a:lstStyle/>
        <a:p>
          <a:pPr>
            <a:defRPr lang="en-CA" sz="1100"/>
          </a:pPr>
          <a:endParaRPr lang="en-US"/>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Operating Revenue</c:v>
                </c:pt>
              </c:strCache>
            </c:strRef>
          </c:tx>
          <c:cat>
            <c:numRef>
              <c:f>Sheet1!$A$2:$A$9</c:f>
              <c:numCache>
                <c:formatCode>General</c:formatCode>
                <c:ptCount val="8"/>
                <c:pt idx="0">
                  <c:v>2002</c:v>
                </c:pt>
                <c:pt idx="1">
                  <c:v>2003</c:v>
                </c:pt>
                <c:pt idx="2">
                  <c:v>2004</c:v>
                </c:pt>
                <c:pt idx="3">
                  <c:v>2005</c:v>
                </c:pt>
                <c:pt idx="4">
                  <c:v>2006</c:v>
                </c:pt>
                <c:pt idx="5">
                  <c:v>2007</c:v>
                </c:pt>
                <c:pt idx="6">
                  <c:v>2008</c:v>
                </c:pt>
                <c:pt idx="7">
                  <c:v>2009</c:v>
                </c:pt>
              </c:numCache>
            </c:numRef>
          </c:cat>
          <c:val>
            <c:numRef>
              <c:f>Sheet1!$B$2:$B$9</c:f>
              <c:numCache>
                <c:formatCode>"$"#,##0;[Red]\-"$"#,##0</c:formatCode>
                <c:ptCount val="8"/>
                <c:pt idx="0">
                  <c:v>5522</c:v>
                </c:pt>
                <c:pt idx="1">
                  <c:v>5937</c:v>
                </c:pt>
                <c:pt idx="2">
                  <c:v>6530</c:v>
                </c:pt>
                <c:pt idx="3">
                  <c:v>7584</c:v>
                </c:pt>
                <c:pt idx="4">
                  <c:v>9086</c:v>
                </c:pt>
                <c:pt idx="5">
                  <c:v>9861</c:v>
                </c:pt>
                <c:pt idx="6">
                  <c:v>11023</c:v>
                </c:pt>
                <c:pt idx="7">
                  <c:v>10350</c:v>
                </c:pt>
              </c:numCache>
            </c:numRef>
          </c:val>
        </c:ser>
        <c:ser>
          <c:idx val="1"/>
          <c:order val="1"/>
          <c:tx>
            <c:strRef>
              <c:f>Sheet1!$C$1</c:f>
              <c:strCache>
                <c:ptCount val="1"/>
                <c:pt idx="0">
                  <c:v>Total Operating Expense</c:v>
                </c:pt>
              </c:strCache>
            </c:strRef>
          </c:tx>
          <c:val>
            <c:numRef>
              <c:f>Sheet1!$C$2:$C$9</c:f>
              <c:numCache>
                <c:formatCode>"$"#,##0;[Red]\-"$"#,##0</c:formatCode>
                <c:ptCount val="8"/>
                <c:pt idx="0">
                  <c:v>5181</c:v>
                </c:pt>
                <c:pt idx="1">
                  <c:v>5558</c:v>
                </c:pt>
                <c:pt idx="2">
                  <c:v>6126</c:v>
                </c:pt>
                <c:pt idx="3">
                  <c:v>6859</c:v>
                </c:pt>
                <c:pt idx="4">
                  <c:v>8152</c:v>
                </c:pt>
                <c:pt idx="5">
                  <c:v>9070</c:v>
                </c:pt>
                <c:pt idx="6">
                  <c:v>10574</c:v>
                </c:pt>
                <c:pt idx="7">
                  <c:v>10088</c:v>
                </c:pt>
              </c:numCache>
            </c:numRef>
          </c:val>
        </c:ser>
        <c:axId val="33753728"/>
        <c:axId val="33776000"/>
      </c:barChart>
      <c:catAx>
        <c:axId val="33753728"/>
        <c:scaling>
          <c:orientation val="minMax"/>
        </c:scaling>
        <c:axPos val="b"/>
        <c:numFmt formatCode="General" sourceLinked="1"/>
        <c:tickLblPos val="nextTo"/>
        <c:crossAx val="33776000"/>
        <c:crosses val="autoZero"/>
        <c:auto val="1"/>
        <c:lblAlgn val="ctr"/>
        <c:lblOffset val="100"/>
      </c:catAx>
      <c:valAx>
        <c:axId val="33776000"/>
        <c:scaling>
          <c:orientation val="minMax"/>
        </c:scaling>
        <c:axPos val="l"/>
        <c:majorGridlines/>
        <c:title>
          <c:tx>
            <c:rich>
              <a:bodyPr rot="0" vert="horz"/>
              <a:lstStyle/>
              <a:p>
                <a:pPr>
                  <a:defRPr/>
                </a:pPr>
                <a:r>
                  <a:rPr lang="en-CA"/>
                  <a:t>(in millions)</a:t>
                </a:r>
              </a:p>
            </c:rich>
          </c:tx>
        </c:title>
        <c:numFmt formatCode="&quot;$&quot;#,##0;[Red]\-&quot;$&quot;#,##0" sourceLinked="1"/>
        <c:tickLblPos val="nextTo"/>
        <c:crossAx val="33753728"/>
        <c:crosses val="autoZero"/>
        <c:crossBetween val="between"/>
      </c:valAx>
    </c:plotArea>
    <c:legend>
      <c:legendPos val="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Sheet1!$D$1</c:f>
              <c:strCache>
                <c:ptCount val="1"/>
                <c:pt idx="0">
                  <c:v>Net Profit</c:v>
                </c:pt>
              </c:strCache>
            </c:strRef>
          </c:tx>
          <c:spPr>
            <a:solidFill>
              <a:srgbClr val="FFC000"/>
            </a:solidFill>
          </c:spPr>
          <c:cat>
            <c:numRef>
              <c:f>Sheet1!$A$2:$A$9</c:f>
              <c:numCache>
                <c:formatCode>General</c:formatCode>
                <c:ptCount val="8"/>
                <c:pt idx="0">
                  <c:v>2002</c:v>
                </c:pt>
                <c:pt idx="1">
                  <c:v>2003</c:v>
                </c:pt>
                <c:pt idx="2">
                  <c:v>2004</c:v>
                </c:pt>
                <c:pt idx="3">
                  <c:v>2005</c:v>
                </c:pt>
                <c:pt idx="4">
                  <c:v>2006</c:v>
                </c:pt>
                <c:pt idx="5">
                  <c:v>2007</c:v>
                </c:pt>
                <c:pt idx="6">
                  <c:v>2008</c:v>
                </c:pt>
                <c:pt idx="7">
                  <c:v>2009</c:v>
                </c:pt>
              </c:numCache>
            </c:numRef>
          </c:cat>
          <c:val>
            <c:numRef>
              <c:f>Sheet1!$D$2:$D$9</c:f>
              <c:numCache>
                <c:formatCode>"$"#,##0;[Red]\-"$"#,##0</c:formatCode>
                <c:ptCount val="8"/>
                <c:pt idx="0">
                  <c:v>241</c:v>
                </c:pt>
                <c:pt idx="1">
                  <c:v>442</c:v>
                </c:pt>
                <c:pt idx="2">
                  <c:v>313</c:v>
                </c:pt>
                <c:pt idx="3">
                  <c:v>484</c:v>
                </c:pt>
                <c:pt idx="4">
                  <c:v>499</c:v>
                </c:pt>
                <c:pt idx="5">
                  <c:v>645</c:v>
                </c:pt>
                <c:pt idx="6">
                  <c:v>178</c:v>
                </c:pt>
                <c:pt idx="7">
                  <c:v>99</c:v>
                </c:pt>
              </c:numCache>
            </c:numRef>
          </c:val>
        </c:ser>
        <c:ser>
          <c:idx val="1"/>
          <c:order val="1"/>
          <c:tx>
            <c:strRef>
              <c:f>Sheet1!$E$1</c:f>
              <c:strCache>
                <c:ptCount val="1"/>
                <c:pt idx="0">
                  <c:v>Operating income</c:v>
                </c:pt>
              </c:strCache>
            </c:strRef>
          </c:tx>
          <c:spPr>
            <a:solidFill>
              <a:srgbClr val="92D050"/>
            </a:solidFill>
          </c:spPr>
          <c:val>
            <c:numRef>
              <c:f>Sheet1!$E$2:$E$9</c:f>
              <c:numCache>
                <c:formatCode>"$"#,##0.00;[Red]\-"$"#,##0.00</c:formatCode>
                <c:ptCount val="8"/>
                <c:pt idx="0">
                  <c:v>341</c:v>
                </c:pt>
                <c:pt idx="1">
                  <c:v>379</c:v>
                </c:pt>
                <c:pt idx="2">
                  <c:v>404</c:v>
                </c:pt>
                <c:pt idx="3">
                  <c:v>725</c:v>
                </c:pt>
                <c:pt idx="4">
                  <c:v>934</c:v>
                </c:pt>
                <c:pt idx="5">
                  <c:v>791</c:v>
                </c:pt>
                <c:pt idx="6">
                  <c:v>449</c:v>
                </c:pt>
                <c:pt idx="7">
                  <c:v>262</c:v>
                </c:pt>
              </c:numCache>
            </c:numRef>
          </c:val>
        </c:ser>
        <c:axId val="33796864"/>
        <c:axId val="33798400"/>
      </c:barChart>
      <c:catAx>
        <c:axId val="33796864"/>
        <c:scaling>
          <c:orientation val="minMax"/>
        </c:scaling>
        <c:axPos val="b"/>
        <c:numFmt formatCode="General" sourceLinked="1"/>
        <c:tickLblPos val="nextTo"/>
        <c:crossAx val="33798400"/>
        <c:crosses val="autoZero"/>
        <c:auto val="1"/>
        <c:lblAlgn val="ctr"/>
        <c:lblOffset val="100"/>
      </c:catAx>
      <c:valAx>
        <c:axId val="33798400"/>
        <c:scaling>
          <c:orientation val="minMax"/>
        </c:scaling>
        <c:axPos val="l"/>
        <c:majorGridlines/>
        <c:title>
          <c:tx>
            <c:rich>
              <a:bodyPr rot="0" vert="horz"/>
              <a:lstStyle/>
              <a:p>
                <a:pPr>
                  <a:defRPr/>
                </a:pPr>
                <a:r>
                  <a:rPr lang="en-CA"/>
                  <a:t>(In millions)</a:t>
                </a:r>
              </a:p>
            </c:rich>
          </c:tx>
        </c:title>
        <c:numFmt formatCode="&quot;$&quot;#,##0;[Red]\-&quot;$&quot;#,##0" sourceLinked="1"/>
        <c:tickLblPos val="nextTo"/>
        <c:crossAx val="33796864"/>
        <c:crosses val="autoZero"/>
        <c:crossBetween val="between"/>
      </c:valAx>
    </c:plotArea>
    <c:legend>
      <c:legendPos val="r"/>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18"/>
  <c:chart>
    <c:title/>
    <c:view3D>
      <c:rotX val="75"/>
      <c:perspective val="30"/>
    </c:view3D>
    <c:plotArea>
      <c:layout>
        <c:manualLayout>
          <c:layoutTarget val="inner"/>
          <c:xMode val="edge"/>
          <c:yMode val="edge"/>
          <c:x val="1.6975308641975329E-2"/>
          <c:y val="0.12885279884082101"/>
          <c:w val="0.72672231943229304"/>
          <c:h val="0.87114720115918043"/>
        </c:manualLayout>
      </c:layout>
      <c:pie3DChart>
        <c:varyColors val="1"/>
        <c:ser>
          <c:idx val="0"/>
          <c:order val="0"/>
          <c:tx>
            <c:strRef>
              <c:f>Sheet1!$B$1</c:f>
              <c:strCache>
                <c:ptCount val="1"/>
                <c:pt idx="0">
                  <c:v>2009 Revenue</c:v>
                </c:pt>
              </c:strCache>
            </c:strRef>
          </c:tx>
          <c:cat>
            <c:strRef>
              <c:f>Sheet1!$A$2:$A$7</c:f>
              <c:strCache>
                <c:ptCount val="6"/>
                <c:pt idx="0">
                  <c:v>Passenger Revenue</c:v>
                </c:pt>
                <c:pt idx="1">
                  <c:v>Excess Baggage Revenue</c:v>
                </c:pt>
                <c:pt idx="2">
                  <c:v>Non-Schedule Service</c:v>
                </c:pt>
                <c:pt idx="3">
                  <c:v>Bellyhold Revenue from Singapore Airlines Cargo</c:v>
                </c:pt>
                <c:pt idx="4">
                  <c:v>Direct Operating revenue</c:v>
                </c:pt>
                <c:pt idx="5">
                  <c:v>Indirect Operating Revenue</c:v>
                </c:pt>
              </c:strCache>
            </c:strRef>
          </c:cat>
          <c:val>
            <c:numRef>
              <c:f>Sheet1!$B$2:$B$7</c:f>
              <c:numCache>
                <c:formatCode>General</c:formatCode>
                <c:ptCount val="6"/>
                <c:pt idx="0">
                  <c:v>7318.1</c:v>
                </c:pt>
                <c:pt idx="1">
                  <c:v>26</c:v>
                </c:pt>
                <c:pt idx="2">
                  <c:v>12.4</c:v>
                </c:pt>
                <c:pt idx="3">
                  <c:v>999.5</c:v>
                </c:pt>
                <c:pt idx="4">
                  <c:v>8365</c:v>
                </c:pt>
                <c:pt idx="5">
                  <c:v>1789</c:v>
                </c:pt>
              </c:numCache>
            </c:numRef>
          </c:val>
        </c:ser>
      </c:pie3DChart>
      <c:spPr>
        <a:noFill/>
        <a:ln w="25398">
          <a:noFill/>
        </a:ln>
      </c:spPr>
    </c:plotArea>
    <c:legend>
      <c:legendPos val="r"/>
      <c:layout>
        <c:manualLayout>
          <c:xMode val="edge"/>
          <c:yMode val="edge"/>
          <c:x val="0.66653709269947869"/>
          <c:y val="0.10645101063398002"/>
          <c:w val="0.32420365487100983"/>
          <c:h val="0.81880672132478283"/>
        </c:manualLayout>
      </c:layout>
      <c:txPr>
        <a:bodyPr/>
        <a:lstStyle/>
        <a:p>
          <a:pPr>
            <a:defRPr sz="1600"/>
          </a:pPr>
          <a:endParaRPr lang="en-US"/>
        </a:p>
      </c:txPr>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lang="en-CA"/>
            </a:pPr>
            <a:r>
              <a:rPr lang="en-US" dirty="0"/>
              <a:t>Percentage </a:t>
            </a:r>
            <a:r>
              <a:rPr lang="en-US" dirty="0" err="1"/>
              <a:t>Labour</a:t>
            </a:r>
            <a:r>
              <a:rPr lang="en-US" dirty="0"/>
              <a:t> </a:t>
            </a:r>
            <a:r>
              <a:rPr lang="en-US" dirty="0" smtClean="0"/>
              <a:t>Cost of Operating Cost</a:t>
            </a:r>
            <a:endParaRPr lang="en-US" dirty="0"/>
          </a:p>
        </c:rich>
      </c:tx>
    </c:title>
    <c:view3D>
      <c:rAngAx val="1"/>
    </c:view3D>
    <c:plotArea>
      <c:layout/>
      <c:bar3DChart>
        <c:barDir val="col"/>
        <c:grouping val="clustered"/>
        <c:ser>
          <c:idx val="0"/>
          <c:order val="0"/>
          <c:tx>
            <c:strRef>
              <c:f>Sheet1!$B$1</c:f>
              <c:strCache>
                <c:ptCount val="1"/>
                <c:pt idx="0">
                  <c:v>% Labour Cost</c:v>
                </c:pt>
              </c:strCache>
            </c:strRef>
          </c:tx>
          <c:cat>
            <c:strRef>
              <c:f>Sheet1!$A$2:$A$22</c:f>
              <c:strCach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 2Qs</c:v>
                </c:pt>
              </c:strCache>
            </c:strRef>
          </c:cat>
          <c:val>
            <c:numRef>
              <c:f>Sheet1!$B$2:$B$22</c:f>
              <c:numCache>
                <c:formatCode>0.0</c:formatCode>
                <c:ptCount val="21"/>
                <c:pt idx="0">
                  <c:v>31.6</c:v>
                </c:pt>
                <c:pt idx="1">
                  <c:v>32.5</c:v>
                </c:pt>
                <c:pt idx="2">
                  <c:v>32.9</c:v>
                </c:pt>
                <c:pt idx="3">
                  <c:v>33.300000000000004</c:v>
                </c:pt>
                <c:pt idx="4">
                  <c:v>34</c:v>
                </c:pt>
                <c:pt idx="5">
                  <c:v>34.4</c:v>
                </c:pt>
                <c:pt idx="6">
                  <c:v>33.4</c:v>
                </c:pt>
                <c:pt idx="7">
                  <c:v>33.800000000000004</c:v>
                </c:pt>
                <c:pt idx="8">
                  <c:v>35.1</c:v>
                </c:pt>
                <c:pt idx="9">
                  <c:v>35.200000000000003</c:v>
                </c:pt>
                <c:pt idx="10">
                  <c:v>34.6</c:v>
                </c:pt>
                <c:pt idx="11">
                  <c:v>35.4</c:v>
                </c:pt>
                <c:pt idx="12">
                  <c:v>38</c:v>
                </c:pt>
                <c:pt idx="13">
                  <c:v>35.6</c:v>
                </c:pt>
                <c:pt idx="14">
                  <c:v>30.7</c:v>
                </c:pt>
                <c:pt idx="15">
                  <c:v>25.7</c:v>
                </c:pt>
                <c:pt idx="16">
                  <c:v>24.1</c:v>
                </c:pt>
                <c:pt idx="17">
                  <c:v>23.6</c:v>
                </c:pt>
                <c:pt idx="18">
                  <c:v>20.3</c:v>
                </c:pt>
                <c:pt idx="19">
                  <c:v>25.3</c:v>
                </c:pt>
                <c:pt idx="20">
                  <c:v>24.3</c:v>
                </c:pt>
              </c:numCache>
            </c:numRef>
          </c:val>
        </c:ser>
        <c:shape val="cylinder"/>
        <c:axId val="60510208"/>
        <c:axId val="60511744"/>
        <c:axId val="0"/>
      </c:bar3DChart>
      <c:catAx>
        <c:axId val="60510208"/>
        <c:scaling>
          <c:orientation val="minMax"/>
        </c:scaling>
        <c:axPos val="b"/>
        <c:tickLblPos val="nextTo"/>
        <c:txPr>
          <a:bodyPr/>
          <a:lstStyle/>
          <a:p>
            <a:pPr>
              <a:defRPr lang="en-CA"/>
            </a:pPr>
            <a:endParaRPr lang="en-US"/>
          </a:p>
        </c:txPr>
        <c:crossAx val="60511744"/>
        <c:crosses val="autoZero"/>
        <c:auto val="1"/>
        <c:lblAlgn val="ctr"/>
        <c:lblOffset val="100"/>
      </c:catAx>
      <c:valAx>
        <c:axId val="60511744"/>
        <c:scaling>
          <c:orientation val="minMax"/>
        </c:scaling>
        <c:axPos val="l"/>
        <c:majorGridlines/>
        <c:numFmt formatCode="0.0" sourceLinked="1"/>
        <c:tickLblPos val="nextTo"/>
        <c:txPr>
          <a:bodyPr/>
          <a:lstStyle/>
          <a:p>
            <a:pPr>
              <a:defRPr lang="en-CA"/>
            </a:pPr>
            <a:endParaRPr lang="en-US"/>
          </a:p>
        </c:txPr>
        <c:crossAx val="60510208"/>
        <c:crosses val="autoZero"/>
        <c:crossBetween val="between"/>
      </c:valAx>
    </c:plotArea>
    <c:legend>
      <c:legendPos val="r"/>
      <c:layout>
        <c:manualLayout>
          <c:xMode val="edge"/>
          <c:yMode val="edge"/>
          <c:x val="0.85370341207349176"/>
          <c:y val="0.44978469496616891"/>
          <c:w val="0.13796325459317596"/>
          <c:h val="0.15966466144184391"/>
        </c:manualLayout>
      </c:layout>
      <c:txPr>
        <a:bodyPr/>
        <a:lstStyle/>
        <a:p>
          <a:pPr>
            <a:defRPr lang="en-CA" sz="110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view3D>
      <c:rAngAx val="1"/>
    </c:view3D>
    <c:plotArea>
      <c:layout/>
      <c:bar3DChart>
        <c:barDir val="col"/>
        <c:grouping val="clustered"/>
        <c:ser>
          <c:idx val="0"/>
          <c:order val="0"/>
          <c:tx>
            <c:strRef>
              <c:f>Sheet2!$B$2</c:f>
              <c:strCache>
                <c:ptCount val="1"/>
                <c:pt idx="0">
                  <c:v>Growth (%)</c:v>
                </c:pt>
              </c:strCache>
            </c:strRef>
          </c:tx>
          <c:cat>
            <c:strRef>
              <c:f>Sheet2!$A$3:$A$8</c:f>
              <c:strCache>
                <c:ptCount val="6"/>
                <c:pt idx="0">
                  <c:v>Europe</c:v>
                </c:pt>
                <c:pt idx="1">
                  <c:v>Asia-Pacific</c:v>
                </c:pt>
                <c:pt idx="2">
                  <c:v>North America</c:v>
                </c:pt>
                <c:pt idx="3">
                  <c:v>Latin America</c:v>
                </c:pt>
                <c:pt idx="4">
                  <c:v>Middle East</c:v>
                </c:pt>
                <c:pt idx="5">
                  <c:v>Africa</c:v>
                </c:pt>
              </c:strCache>
            </c:strRef>
          </c:cat>
          <c:val>
            <c:numRef>
              <c:f>Sheet2!$B$3:$B$8</c:f>
              <c:numCache>
                <c:formatCode>General</c:formatCode>
                <c:ptCount val="6"/>
                <c:pt idx="0">
                  <c:v>8.3000000000000007</c:v>
                </c:pt>
                <c:pt idx="1">
                  <c:v>13.2</c:v>
                </c:pt>
                <c:pt idx="2">
                  <c:v>10.9</c:v>
                </c:pt>
                <c:pt idx="3">
                  <c:v>23.6</c:v>
                </c:pt>
                <c:pt idx="4">
                  <c:v>17.5</c:v>
                </c:pt>
                <c:pt idx="5">
                  <c:v>16.899999999999999</c:v>
                </c:pt>
              </c:numCache>
            </c:numRef>
          </c:val>
        </c:ser>
        <c:shape val="cylinder"/>
        <c:axId val="60540416"/>
        <c:axId val="60541952"/>
        <c:axId val="0"/>
      </c:bar3DChart>
      <c:catAx>
        <c:axId val="60540416"/>
        <c:scaling>
          <c:orientation val="minMax"/>
        </c:scaling>
        <c:axPos val="b"/>
        <c:tickLblPos val="nextTo"/>
        <c:txPr>
          <a:bodyPr/>
          <a:lstStyle/>
          <a:p>
            <a:pPr>
              <a:defRPr lang="en-CA" sz="1800"/>
            </a:pPr>
            <a:endParaRPr lang="en-US"/>
          </a:p>
        </c:txPr>
        <c:crossAx val="60541952"/>
        <c:crosses val="autoZero"/>
        <c:auto val="1"/>
        <c:lblAlgn val="ctr"/>
        <c:lblOffset val="100"/>
      </c:catAx>
      <c:valAx>
        <c:axId val="60541952"/>
        <c:scaling>
          <c:orientation val="minMax"/>
        </c:scaling>
        <c:axPos val="l"/>
        <c:majorGridlines/>
        <c:numFmt formatCode="General" sourceLinked="1"/>
        <c:tickLblPos val="nextTo"/>
        <c:txPr>
          <a:bodyPr/>
          <a:lstStyle/>
          <a:p>
            <a:pPr>
              <a:defRPr lang="en-CA" sz="1600"/>
            </a:pPr>
            <a:endParaRPr lang="en-US"/>
          </a:p>
        </c:txPr>
        <c:crossAx val="60540416"/>
        <c:crosses val="autoZero"/>
        <c:crossBetween val="between"/>
      </c:valAx>
    </c:plotArea>
    <c:legend>
      <c:legendPos val="r"/>
      <c:txPr>
        <a:bodyPr/>
        <a:lstStyle/>
        <a:p>
          <a:pPr>
            <a:defRPr lang="en-CA" sz="18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CA"/>
            </a:pPr>
            <a:r>
              <a:rPr lang="en-US"/>
              <a:t>Market Share</a:t>
            </a:r>
          </a:p>
        </c:rich>
      </c:tx>
    </c:title>
    <c:view3D>
      <c:rotX val="30"/>
      <c:perspective val="30"/>
    </c:view3D>
    <c:plotArea>
      <c:layout>
        <c:manualLayout>
          <c:layoutTarget val="inner"/>
          <c:xMode val="edge"/>
          <c:yMode val="edge"/>
          <c:x val="7.1078213531829817E-2"/>
          <c:y val="0.16338085450822901"/>
          <c:w val="0.6702829315261275"/>
          <c:h val="0.683253646420239"/>
        </c:manualLayout>
      </c:layout>
      <c:pie3DChart>
        <c:varyColors val="1"/>
        <c:ser>
          <c:idx val="0"/>
          <c:order val="0"/>
          <c:tx>
            <c:strRef>
              <c:f>Sheet2!$B$2</c:f>
              <c:strCache>
                <c:ptCount val="1"/>
                <c:pt idx="0">
                  <c:v>Market Share (%)</c:v>
                </c:pt>
              </c:strCache>
            </c:strRef>
          </c:tx>
          <c:explosion val="25"/>
          <c:dLbls>
            <c:dLbl>
              <c:idx val="0"/>
              <c:layout>
                <c:manualLayout>
                  <c:x val="2.2646544181977343E-3"/>
                  <c:y val="-3.3437226596675529E-2"/>
                </c:manualLayout>
              </c:layout>
              <c:tx>
                <c:rich>
                  <a:bodyPr/>
                  <a:lstStyle/>
                  <a:p>
                    <a:r>
                      <a:rPr lang="en-US"/>
                      <a:t>25.1%</a:t>
                    </a:r>
                  </a:p>
                </c:rich>
              </c:tx>
              <c:showVal val="1"/>
            </c:dLbl>
            <c:dLbl>
              <c:idx val="1"/>
              <c:layout>
                <c:manualLayout>
                  <c:x val="0.15803149606299338"/>
                  <c:y val="-3.5693350831146116E-2"/>
                </c:manualLayout>
              </c:layout>
              <c:tx>
                <c:rich>
                  <a:bodyPr/>
                  <a:lstStyle/>
                  <a:p>
                    <a:r>
                      <a:rPr lang="en-US"/>
                      <a:t>44.6%</a:t>
                    </a:r>
                  </a:p>
                </c:rich>
              </c:tx>
              <c:showVal val="1"/>
            </c:dLbl>
            <c:dLbl>
              <c:idx val="2"/>
              <c:layout>
                <c:manualLayout>
                  <c:x val="2.7777777777777965E-3"/>
                  <c:y val="-7.0324074074074108E-2"/>
                </c:manualLayout>
              </c:layout>
              <c:tx>
                <c:rich>
                  <a:bodyPr/>
                  <a:lstStyle/>
                  <a:p>
                    <a:r>
                      <a:rPr lang="en-US"/>
                      <a:t>16.0%</a:t>
                    </a:r>
                  </a:p>
                </c:rich>
              </c:tx>
              <c:showVal val="1"/>
            </c:dLbl>
            <c:dLbl>
              <c:idx val="3"/>
              <c:layout>
                <c:manualLayout>
                  <c:x val="-7.2145122484689295E-2"/>
                  <c:y val="-4.6758894721493104E-2"/>
                </c:manualLayout>
              </c:layout>
              <c:tx>
                <c:rich>
                  <a:bodyPr/>
                  <a:lstStyle/>
                  <a:p>
                    <a:r>
                      <a:rPr lang="en-US"/>
                      <a:t>2.9%</a:t>
                    </a:r>
                  </a:p>
                </c:rich>
              </c:tx>
              <c:showVal val="1"/>
            </c:dLbl>
            <c:dLbl>
              <c:idx val="4"/>
              <c:layout>
                <c:manualLayout>
                  <c:x val="-1.7824475065616831E-2"/>
                  <c:y val="-7.9548702245552619E-2"/>
                </c:manualLayout>
              </c:layout>
              <c:tx>
                <c:rich>
                  <a:bodyPr/>
                  <a:lstStyle/>
                  <a:p>
                    <a:r>
                      <a:rPr lang="en-US"/>
                      <a:t>10.1%</a:t>
                    </a:r>
                  </a:p>
                </c:rich>
              </c:tx>
              <c:showVal val="1"/>
            </c:dLbl>
            <c:dLbl>
              <c:idx val="5"/>
              <c:layout>
                <c:manualLayout>
                  <c:x val="1.1847003499562624E-2"/>
                  <c:y val="-5.9061315252260112E-2"/>
                </c:manualLayout>
              </c:layout>
              <c:tx>
                <c:rich>
                  <a:bodyPr/>
                  <a:lstStyle/>
                  <a:p>
                    <a:r>
                      <a:rPr lang="en-US"/>
                      <a:t>1.3%</a:t>
                    </a:r>
                  </a:p>
                </c:rich>
              </c:tx>
              <c:showVal val="1"/>
            </c:dLbl>
            <c:txPr>
              <a:bodyPr/>
              <a:lstStyle/>
              <a:p>
                <a:pPr>
                  <a:defRPr lang="en-CA" sz="1200" b="1">
                    <a:solidFill>
                      <a:schemeClr val="tx1"/>
                    </a:solidFill>
                  </a:defRPr>
                </a:pPr>
                <a:endParaRPr lang="en-US"/>
              </a:p>
            </c:txPr>
            <c:showVal val="1"/>
            <c:showLeaderLines val="1"/>
          </c:dLbls>
          <c:cat>
            <c:strRef>
              <c:f>Sheet2!$A$3:$A$8</c:f>
              <c:strCache>
                <c:ptCount val="6"/>
                <c:pt idx="0">
                  <c:v>Europe</c:v>
                </c:pt>
                <c:pt idx="1">
                  <c:v>Asia-Pacific</c:v>
                </c:pt>
                <c:pt idx="2">
                  <c:v>North America</c:v>
                </c:pt>
                <c:pt idx="3">
                  <c:v>Latin America</c:v>
                </c:pt>
                <c:pt idx="4">
                  <c:v>Middle East</c:v>
                </c:pt>
                <c:pt idx="5">
                  <c:v>Africa</c:v>
                </c:pt>
              </c:strCache>
            </c:strRef>
          </c:cat>
          <c:val>
            <c:numRef>
              <c:f>Sheet2!$B$3:$B$8</c:f>
              <c:numCache>
                <c:formatCode>0.0</c:formatCode>
                <c:ptCount val="6"/>
                <c:pt idx="0">
                  <c:v>25.1</c:v>
                </c:pt>
                <c:pt idx="1">
                  <c:v>44.6</c:v>
                </c:pt>
                <c:pt idx="2">
                  <c:v>16</c:v>
                </c:pt>
                <c:pt idx="3">
                  <c:v>2.9</c:v>
                </c:pt>
                <c:pt idx="4">
                  <c:v>10.1</c:v>
                </c:pt>
                <c:pt idx="5" formatCode="General">
                  <c:v>1.3</c:v>
                </c:pt>
              </c:numCache>
            </c:numRef>
          </c:val>
        </c:ser>
      </c:pie3DChart>
    </c:plotArea>
    <c:legend>
      <c:legendPos val="r"/>
      <c:layout>
        <c:manualLayout>
          <c:xMode val="edge"/>
          <c:yMode val="edge"/>
          <c:x val="0.75805882679702352"/>
          <c:y val="0.25620407256336575"/>
          <c:w val="0.21548577935784904"/>
          <c:h val="0.50516569587506044"/>
        </c:manualLayout>
      </c:layout>
      <c:txPr>
        <a:bodyPr/>
        <a:lstStyle/>
        <a:p>
          <a:pPr>
            <a:defRPr lang="en-CA" sz="1400"/>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CA" dirty="0"/>
              <a:t>Available Seat Miles (in Millions</a:t>
            </a:r>
            <a:r>
              <a:rPr lang="en-CA" dirty="0" smtClean="0"/>
              <a:t>)</a:t>
            </a:r>
            <a:endParaRPr lang="en-CA" dirty="0"/>
          </a:p>
        </c:rich>
      </c:tx>
    </c:title>
    <c:plotArea>
      <c:layout>
        <c:manualLayout>
          <c:layoutTarget val="inner"/>
          <c:xMode val="edge"/>
          <c:yMode val="edge"/>
          <c:x val="0.18056873462147208"/>
          <c:y val="0.32954379337968343"/>
          <c:w val="0.78473566689311425"/>
          <c:h val="0.46761982586730144"/>
        </c:manualLayout>
      </c:layout>
      <c:barChart>
        <c:barDir val="col"/>
        <c:grouping val="clustered"/>
        <c:ser>
          <c:idx val="0"/>
          <c:order val="0"/>
          <c:cat>
            <c:numRef>
              <c:f>Sheet1!$A$2:$A$9</c:f>
              <c:numCache>
                <c:formatCode>General</c:formatCode>
                <c:ptCount val="8"/>
                <c:pt idx="0">
                  <c:v>2002</c:v>
                </c:pt>
                <c:pt idx="1">
                  <c:v>2003</c:v>
                </c:pt>
                <c:pt idx="2">
                  <c:v>2004</c:v>
                </c:pt>
                <c:pt idx="3">
                  <c:v>2005</c:v>
                </c:pt>
                <c:pt idx="4">
                  <c:v>2006</c:v>
                </c:pt>
                <c:pt idx="5">
                  <c:v>2007</c:v>
                </c:pt>
                <c:pt idx="6">
                  <c:v>2008</c:v>
                </c:pt>
                <c:pt idx="7">
                  <c:v>2009</c:v>
                </c:pt>
              </c:numCache>
            </c:numRef>
          </c:cat>
          <c:val>
            <c:numRef>
              <c:f>Sheet1!$B$2:$B$9</c:f>
              <c:numCache>
                <c:formatCode>#,##0</c:formatCode>
                <c:ptCount val="8"/>
                <c:pt idx="0">
                  <c:v>68887</c:v>
                </c:pt>
                <c:pt idx="1">
                  <c:v>71790</c:v>
                </c:pt>
                <c:pt idx="2">
                  <c:v>76861</c:v>
                </c:pt>
                <c:pt idx="3">
                  <c:v>85173</c:v>
                </c:pt>
                <c:pt idx="4">
                  <c:v>92663</c:v>
                </c:pt>
                <c:pt idx="5">
                  <c:v>99636</c:v>
                </c:pt>
                <c:pt idx="6">
                  <c:v>103271</c:v>
                </c:pt>
                <c:pt idx="7">
                  <c:v>98002</c:v>
                </c:pt>
              </c:numCache>
            </c:numRef>
          </c:val>
        </c:ser>
        <c:axId val="33564544"/>
        <c:axId val="33566080"/>
      </c:barChart>
      <c:catAx>
        <c:axId val="33564544"/>
        <c:scaling>
          <c:orientation val="minMax"/>
        </c:scaling>
        <c:axPos val="b"/>
        <c:numFmt formatCode="General" sourceLinked="1"/>
        <c:tickLblPos val="nextTo"/>
        <c:crossAx val="33566080"/>
        <c:crosses val="autoZero"/>
        <c:auto val="1"/>
        <c:lblAlgn val="ctr"/>
        <c:lblOffset val="100"/>
      </c:catAx>
      <c:valAx>
        <c:axId val="33566080"/>
        <c:scaling>
          <c:orientation val="minMax"/>
        </c:scaling>
        <c:axPos val="l"/>
        <c:majorGridlines/>
        <c:numFmt formatCode="#,##0" sourceLinked="1"/>
        <c:tickLblPos val="nextTo"/>
        <c:crossAx val="33564544"/>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CA" dirty="0" smtClean="0"/>
              <a:t>Revenue Passenger Miles </a:t>
            </a:r>
            <a:r>
              <a:rPr lang="en-CA" dirty="0"/>
              <a:t>(million)</a:t>
            </a:r>
          </a:p>
        </c:rich>
      </c:tx>
    </c:title>
    <c:plotArea>
      <c:layout/>
      <c:barChart>
        <c:barDir val="col"/>
        <c:grouping val="clustered"/>
        <c:ser>
          <c:idx val="0"/>
          <c:order val="0"/>
          <c:tx>
            <c:strRef>
              <c:f>Sheet1!$N$1</c:f>
              <c:strCache>
                <c:ptCount val="1"/>
                <c:pt idx="0">
                  <c:v>RPM's (million)</c:v>
                </c:pt>
              </c:strCache>
            </c:strRef>
          </c:tx>
          <c:cat>
            <c:numRef>
              <c:f>Sheet1!$A$2:$A$9</c:f>
              <c:numCache>
                <c:formatCode>General</c:formatCode>
                <c:ptCount val="8"/>
                <c:pt idx="0">
                  <c:v>2002</c:v>
                </c:pt>
                <c:pt idx="1">
                  <c:v>2003</c:v>
                </c:pt>
                <c:pt idx="2">
                  <c:v>2004</c:v>
                </c:pt>
                <c:pt idx="3">
                  <c:v>2005</c:v>
                </c:pt>
                <c:pt idx="4">
                  <c:v>2006</c:v>
                </c:pt>
                <c:pt idx="5">
                  <c:v>2007</c:v>
                </c:pt>
                <c:pt idx="6">
                  <c:v>2008</c:v>
                </c:pt>
                <c:pt idx="7">
                  <c:v>2009</c:v>
                </c:pt>
              </c:numCache>
            </c:numRef>
          </c:cat>
          <c:val>
            <c:numRef>
              <c:f>Sheet1!$N$2:$N$9</c:f>
              <c:numCache>
                <c:formatCode>#,##0</c:formatCode>
                <c:ptCount val="8"/>
                <c:pt idx="0">
                  <c:v>45392</c:v>
                </c:pt>
                <c:pt idx="1">
                  <c:v>47943</c:v>
                </c:pt>
                <c:pt idx="2">
                  <c:v>53418</c:v>
                </c:pt>
                <c:pt idx="3">
                  <c:v>60223</c:v>
                </c:pt>
                <c:pt idx="4">
                  <c:v>67691</c:v>
                </c:pt>
                <c:pt idx="5">
                  <c:v>72319</c:v>
                </c:pt>
                <c:pt idx="6">
                  <c:v>73492</c:v>
                </c:pt>
                <c:pt idx="7">
                  <c:v>74457</c:v>
                </c:pt>
              </c:numCache>
            </c:numRef>
          </c:val>
        </c:ser>
        <c:axId val="33577600"/>
        <c:axId val="33591680"/>
      </c:barChart>
      <c:catAx>
        <c:axId val="33577600"/>
        <c:scaling>
          <c:orientation val="minMax"/>
        </c:scaling>
        <c:axPos val="b"/>
        <c:numFmt formatCode="General" sourceLinked="1"/>
        <c:tickLblPos val="nextTo"/>
        <c:crossAx val="33591680"/>
        <c:crosses val="autoZero"/>
        <c:auto val="1"/>
        <c:lblAlgn val="ctr"/>
        <c:lblOffset val="100"/>
      </c:catAx>
      <c:valAx>
        <c:axId val="33591680"/>
        <c:scaling>
          <c:orientation val="minMax"/>
        </c:scaling>
        <c:axPos val="l"/>
        <c:majorGridlines/>
        <c:numFmt formatCode="#,##0" sourceLinked="1"/>
        <c:tickLblPos val="nextTo"/>
        <c:crossAx val="33577600"/>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CA" dirty="0" smtClean="0"/>
              <a:t>Revenue Passenger Miles </a:t>
            </a:r>
            <a:r>
              <a:rPr lang="en-CA" dirty="0"/>
              <a:t>(million)</a:t>
            </a:r>
          </a:p>
        </c:rich>
      </c:tx>
    </c:title>
    <c:plotArea>
      <c:layout/>
      <c:barChart>
        <c:barDir val="col"/>
        <c:grouping val="clustered"/>
        <c:axId val="33606656"/>
        <c:axId val="33616640"/>
      </c:barChart>
      <c:catAx>
        <c:axId val="33606656"/>
        <c:scaling>
          <c:orientation val="minMax"/>
        </c:scaling>
        <c:axPos val="b"/>
        <c:numFmt formatCode="General" sourceLinked="1"/>
        <c:tickLblPos val="nextTo"/>
        <c:crossAx val="33616640"/>
        <c:crosses val="autoZero"/>
        <c:auto val="1"/>
        <c:lblAlgn val="ctr"/>
        <c:lblOffset val="100"/>
      </c:catAx>
      <c:valAx>
        <c:axId val="33616640"/>
        <c:scaling>
          <c:orientation val="minMax"/>
        </c:scaling>
        <c:axPos val="l"/>
        <c:majorGridlines/>
        <c:numFmt formatCode="#,##0" sourceLinked="1"/>
        <c:tickLblPos val="nextTo"/>
        <c:crossAx val="33606656"/>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Cost per Available Seat Mile (cents)</a:t>
            </a:r>
          </a:p>
        </c:rich>
      </c:tx>
    </c:title>
    <c:plotArea>
      <c:layout/>
      <c:barChart>
        <c:barDir val="col"/>
        <c:grouping val="clustered"/>
        <c:ser>
          <c:idx val="0"/>
          <c:order val="0"/>
          <c:tx>
            <c:strRef>
              <c:f>Sheet1!$P$1</c:f>
              <c:strCache>
                <c:ptCount val="1"/>
                <c:pt idx="0">
                  <c:v>Cost per Available Seat Mile</c:v>
                </c:pt>
              </c:strCache>
            </c:strRef>
          </c:tx>
          <c:cat>
            <c:numRef>
              <c:f>Sheet1!$A$2:$A$9</c:f>
              <c:numCache>
                <c:formatCode>General</c:formatCode>
                <c:ptCount val="8"/>
                <c:pt idx="0">
                  <c:v>2002</c:v>
                </c:pt>
                <c:pt idx="1">
                  <c:v>2003</c:v>
                </c:pt>
                <c:pt idx="2">
                  <c:v>2004</c:v>
                </c:pt>
                <c:pt idx="3">
                  <c:v>2005</c:v>
                </c:pt>
                <c:pt idx="4">
                  <c:v>2006</c:v>
                </c:pt>
                <c:pt idx="5">
                  <c:v>2007</c:v>
                </c:pt>
                <c:pt idx="6">
                  <c:v>2008</c:v>
                </c:pt>
                <c:pt idx="7">
                  <c:v>2009</c:v>
                </c:pt>
              </c:numCache>
            </c:numRef>
          </c:cat>
          <c:val>
            <c:numRef>
              <c:f>Sheet1!$P$2:$P$9</c:f>
              <c:numCache>
                <c:formatCode>General</c:formatCode>
                <c:ptCount val="8"/>
                <c:pt idx="0">
                  <c:v>7.52</c:v>
                </c:pt>
                <c:pt idx="1">
                  <c:v>7.74</c:v>
                </c:pt>
                <c:pt idx="2">
                  <c:v>7.9700000000000024</c:v>
                </c:pt>
                <c:pt idx="3">
                  <c:v>8.0500000000000007</c:v>
                </c:pt>
                <c:pt idx="4">
                  <c:v>8.8000000000000007</c:v>
                </c:pt>
                <c:pt idx="5">
                  <c:v>9.1</c:v>
                </c:pt>
                <c:pt idx="6">
                  <c:v>10.239999999999998</c:v>
                </c:pt>
                <c:pt idx="7">
                  <c:v>10.29</c:v>
                </c:pt>
              </c:numCache>
            </c:numRef>
          </c:val>
        </c:ser>
        <c:axId val="33513472"/>
        <c:axId val="33515008"/>
      </c:barChart>
      <c:catAx>
        <c:axId val="33513472"/>
        <c:scaling>
          <c:orientation val="minMax"/>
        </c:scaling>
        <c:axPos val="b"/>
        <c:numFmt formatCode="General" sourceLinked="1"/>
        <c:tickLblPos val="nextTo"/>
        <c:crossAx val="33515008"/>
        <c:crosses val="autoZero"/>
        <c:auto val="1"/>
        <c:lblAlgn val="ctr"/>
        <c:lblOffset val="100"/>
      </c:catAx>
      <c:valAx>
        <c:axId val="33515008"/>
        <c:scaling>
          <c:orientation val="minMax"/>
        </c:scaling>
        <c:axPos val="l"/>
        <c:majorGridlines/>
        <c:numFmt formatCode="General" sourceLinked="1"/>
        <c:tickLblPos val="nextTo"/>
        <c:crossAx val="33513472"/>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Passenger Revenue per ASM (cents)</a:t>
            </a:r>
          </a:p>
        </c:rich>
      </c:tx>
    </c:title>
    <c:plotArea>
      <c:layout/>
      <c:barChart>
        <c:barDir val="col"/>
        <c:grouping val="clustered"/>
        <c:ser>
          <c:idx val="0"/>
          <c:order val="0"/>
          <c:tx>
            <c:strRef>
              <c:f>Sheet1!$Q$1</c:f>
              <c:strCache>
                <c:ptCount val="1"/>
                <c:pt idx="0">
                  <c:v>Passenger Revenue per ASM</c:v>
                </c:pt>
              </c:strCache>
            </c:strRef>
          </c:tx>
          <c:cat>
            <c:numRef>
              <c:f>Sheet1!$A$2:$A$9</c:f>
              <c:numCache>
                <c:formatCode>General</c:formatCode>
                <c:ptCount val="8"/>
                <c:pt idx="0">
                  <c:v>2002</c:v>
                </c:pt>
                <c:pt idx="1">
                  <c:v>2003</c:v>
                </c:pt>
                <c:pt idx="2">
                  <c:v>2004</c:v>
                </c:pt>
                <c:pt idx="3">
                  <c:v>2005</c:v>
                </c:pt>
                <c:pt idx="4">
                  <c:v>2006</c:v>
                </c:pt>
                <c:pt idx="5">
                  <c:v>2007</c:v>
                </c:pt>
                <c:pt idx="6">
                  <c:v>2008</c:v>
                </c:pt>
                <c:pt idx="7">
                  <c:v>2009</c:v>
                </c:pt>
              </c:numCache>
            </c:numRef>
          </c:cat>
          <c:val>
            <c:numRef>
              <c:f>Sheet1!$Q$2:$Q$9</c:f>
              <c:numCache>
                <c:formatCode>General</c:formatCode>
                <c:ptCount val="8"/>
                <c:pt idx="0">
                  <c:v>7.75</c:v>
                </c:pt>
                <c:pt idx="1">
                  <c:v>8</c:v>
                </c:pt>
                <c:pt idx="2">
                  <c:v>8.17</c:v>
                </c:pt>
                <c:pt idx="3">
                  <c:v>8.5500000000000007</c:v>
                </c:pt>
                <c:pt idx="4">
                  <c:v>9.44</c:v>
                </c:pt>
                <c:pt idx="5">
                  <c:v>9.49</c:v>
                </c:pt>
                <c:pt idx="6">
                  <c:v>10.210000000000001</c:v>
                </c:pt>
                <c:pt idx="7">
                  <c:v>10.09</c:v>
                </c:pt>
              </c:numCache>
            </c:numRef>
          </c:val>
        </c:ser>
        <c:axId val="33534720"/>
        <c:axId val="33536256"/>
      </c:barChart>
      <c:catAx>
        <c:axId val="33534720"/>
        <c:scaling>
          <c:orientation val="minMax"/>
        </c:scaling>
        <c:axPos val="b"/>
        <c:numFmt formatCode="General" sourceLinked="1"/>
        <c:tickLblPos val="nextTo"/>
        <c:crossAx val="33536256"/>
        <c:crosses val="autoZero"/>
        <c:auto val="1"/>
        <c:lblAlgn val="ctr"/>
        <c:lblOffset val="100"/>
      </c:catAx>
      <c:valAx>
        <c:axId val="33536256"/>
        <c:scaling>
          <c:orientation val="minMax"/>
        </c:scaling>
        <c:axPos val="l"/>
        <c:majorGridlines/>
        <c:numFmt formatCode="General" sourceLinked="1"/>
        <c:tickLblPos val="nextTo"/>
        <c:crossAx val="33534720"/>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23D60-7D7C-48A9-BDBB-0D59582CFFFC}" type="doc">
      <dgm:prSet loTypeId="urn:microsoft.com/office/officeart/2005/8/layout/chevron2" loCatId="process" qsTypeId="urn:microsoft.com/office/officeart/2005/8/quickstyle/simple1#1" qsCatId="simple" csTypeId="urn:microsoft.com/office/officeart/2005/8/colors/accent1_2#1" csCatId="accent1" phldr="1"/>
      <dgm:spPr/>
      <dgm:t>
        <a:bodyPr/>
        <a:lstStyle/>
        <a:p>
          <a:endParaRPr lang="en-CA"/>
        </a:p>
      </dgm:t>
    </dgm:pt>
    <dgm:pt modelId="{E44CBE06-F725-44B1-BDB8-5DF4D60C37A6}">
      <dgm:prSet phldrT="[Text]"/>
      <dgm:spPr/>
      <dgm:t>
        <a:bodyPr/>
        <a:lstStyle/>
        <a:p>
          <a:r>
            <a:rPr lang="en-CA" dirty="0" smtClean="0"/>
            <a:t>1900</a:t>
          </a:r>
          <a:endParaRPr lang="en-CA" dirty="0"/>
        </a:p>
      </dgm:t>
    </dgm:pt>
    <dgm:pt modelId="{89BCC815-E001-498F-9BC9-9DC91C7F5E1E}" type="parTrans" cxnId="{44C8918E-2C01-42D8-A2DA-41BB982D737E}">
      <dgm:prSet/>
      <dgm:spPr/>
      <dgm:t>
        <a:bodyPr/>
        <a:lstStyle/>
        <a:p>
          <a:endParaRPr lang="en-CA"/>
        </a:p>
      </dgm:t>
    </dgm:pt>
    <dgm:pt modelId="{04F73E55-A5FD-49D1-92C4-34621D00915F}" type="sibTrans" cxnId="{44C8918E-2C01-42D8-A2DA-41BB982D737E}">
      <dgm:prSet/>
      <dgm:spPr/>
      <dgm:t>
        <a:bodyPr/>
        <a:lstStyle/>
        <a:p>
          <a:endParaRPr lang="en-CA"/>
        </a:p>
      </dgm:t>
    </dgm:pt>
    <dgm:pt modelId="{E62B9689-8907-4885-AE97-A7FE9AA0281A}">
      <dgm:prSet phldrT="[Text]"/>
      <dgm:spPr/>
      <dgm:t>
        <a:bodyPr/>
        <a:lstStyle/>
        <a:p>
          <a:r>
            <a:rPr lang="en-CA" dirty="0" smtClean="0"/>
            <a:t>First Zeppelin (Deutsche </a:t>
          </a:r>
          <a:r>
            <a:rPr lang="en-CA" dirty="0" err="1" smtClean="0"/>
            <a:t>Luftschiffahrts</a:t>
          </a:r>
          <a:r>
            <a:rPr lang="en-CA" dirty="0" smtClean="0"/>
            <a:t>-AG, DELAG)</a:t>
          </a:r>
          <a:endParaRPr lang="en-CA" dirty="0"/>
        </a:p>
      </dgm:t>
    </dgm:pt>
    <dgm:pt modelId="{B80B75DD-6F05-46C5-AF37-B29EA17E46A7}" type="parTrans" cxnId="{D77A61B6-6BC4-45F7-805D-D0B3ACE229BB}">
      <dgm:prSet/>
      <dgm:spPr/>
      <dgm:t>
        <a:bodyPr/>
        <a:lstStyle/>
        <a:p>
          <a:endParaRPr lang="en-CA"/>
        </a:p>
      </dgm:t>
    </dgm:pt>
    <dgm:pt modelId="{2D8A6510-C383-4DBE-81FB-46B2B84FB7AA}" type="sibTrans" cxnId="{D77A61B6-6BC4-45F7-805D-D0B3ACE229BB}">
      <dgm:prSet/>
      <dgm:spPr/>
      <dgm:t>
        <a:bodyPr/>
        <a:lstStyle/>
        <a:p>
          <a:endParaRPr lang="en-CA"/>
        </a:p>
      </dgm:t>
    </dgm:pt>
    <dgm:pt modelId="{794C26DD-F93F-4872-B6A2-62C6EC87259C}">
      <dgm:prSet phldrT="[Text]"/>
      <dgm:spPr/>
      <dgm:t>
        <a:bodyPr/>
        <a:lstStyle/>
        <a:p>
          <a:r>
            <a:rPr lang="en-CA" dirty="0" smtClean="0"/>
            <a:t>1910</a:t>
          </a:r>
          <a:endParaRPr lang="en-CA" dirty="0"/>
        </a:p>
      </dgm:t>
    </dgm:pt>
    <dgm:pt modelId="{369F3B33-6A23-4764-B94B-63BBC94335C1}" type="parTrans" cxnId="{AABF1C53-5A8F-4B25-ABD4-3B07C9A95C85}">
      <dgm:prSet/>
      <dgm:spPr/>
      <dgm:t>
        <a:bodyPr/>
        <a:lstStyle/>
        <a:p>
          <a:endParaRPr lang="en-CA"/>
        </a:p>
      </dgm:t>
    </dgm:pt>
    <dgm:pt modelId="{9FFE737A-525A-4BD8-B139-0C728C6CF931}" type="sibTrans" cxnId="{AABF1C53-5A8F-4B25-ABD4-3B07C9A95C85}">
      <dgm:prSet/>
      <dgm:spPr/>
      <dgm:t>
        <a:bodyPr/>
        <a:lstStyle/>
        <a:p>
          <a:endParaRPr lang="en-CA"/>
        </a:p>
      </dgm:t>
    </dgm:pt>
    <dgm:pt modelId="{E8A1BD4B-B0FA-4075-A07C-036CAFF8146D}">
      <dgm:prSet phldrT="[Text]"/>
      <dgm:spPr/>
      <dgm:t>
        <a:bodyPr/>
        <a:lstStyle/>
        <a:p>
          <a:r>
            <a:rPr lang="en-CA" dirty="0" smtClean="0"/>
            <a:t>First jet-propelled aircraft (Coanda1910)</a:t>
          </a:r>
          <a:endParaRPr lang="en-CA" dirty="0"/>
        </a:p>
      </dgm:t>
    </dgm:pt>
    <dgm:pt modelId="{6A15DD07-8F6C-4D8F-B284-5A40D2AEEE7A}" type="parTrans" cxnId="{645466FC-E70D-4EDE-A243-DBF935F06CA4}">
      <dgm:prSet/>
      <dgm:spPr/>
      <dgm:t>
        <a:bodyPr/>
        <a:lstStyle/>
        <a:p>
          <a:endParaRPr lang="en-CA"/>
        </a:p>
      </dgm:t>
    </dgm:pt>
    <dgm:pt modelId="{22596251-43BA-4DB4-AE24-6F77E54AB643}" type="sibTrans" cxnId="{645466FC-E70D-4EDE-A243-DBF935F06CA4}">
      <dgm:prSet/>
      <dgm:spPr/>
      <dgm:t>
        <a:bodyPr/>
        <a:lstStyle/>
        <a:p>
          <a:endParaRPr lang="en-CA"/>
        </a:p>
      </dgm:t>
    </dgm:pt>
    <dgm:pt modelId="{6A29B13C-BCE9-4E72-AF05-DEFF724B3A49}">
      <dgm:prSet phldrT="[Text]"/>
      <dgm:spPr/>
      <dgm:t>
        <a:bodyPr/>
        <a:lstStyle/>
        <a:p>
          <a:r>
            <a:rPr lang="en-CA" dirty="0" smtClean="0"/>
            <a:t>1919</a:t>
          </a:r>
          <a:endParaRPr lang="en-CA" dirty="0"/>
        </a:p>
      </dgm:t>
    </dgm:pt>
    <dgm:pt modelId="{1539802E-C430-44D0-9738-5D4B1D1BEDC5}" type="parTrans" cxnId="{A289FBF9-76C6-4F58-801F-88D54DB17F07}">
      <dgm:prSet/>
      <dgm:spPr/>
      <dgm:t>
        <a:bodyPr/>
        <a:lstStyle/>
        <a:p>
          <a:endParaRPr lang="en-CA"/>
        </a:p>
      </dgm:t>
    </dgm:pt>
    <dgm:pt modelId="{7B596452-7AE9-4A11-A1AE-365EAC5B3303}" type="sibTrans" cxnId="{A289FBF9-76C6-4F58-801F-88D54DB17F07}">
      <dgm:prSet/>
      <dgm:spPr/>
      <dgm:t>
        <a:bodyPr/>
        <a:lstStyle/>
        <a:p>
          <a:endParaRPr lang="en-CA"/>
        </a:p>
      </dgm:t>
    </dgm:pt>
    <dgm:pt modelId="{3C39032A-D760-443D-9031-898C2A33F213}">
      <dgm:prSet phldrT="[Text]"/>
      <dgm:spPr/>
      <dgm:t>
        <a:bodyPr/>
        <a:lstStyle/>
        <a:p>
          <a:r>
            <a:rPr lang="en-CA" dirty="0" smtClean="0"/>
            <a:t>First non-stop transatlantic flight (</a:t>
          </a:r>
          <a:r>
            <a:rPr lang="en-CA" dirty="0" err="1" smtClean="0"/>
            <a:t>Alcock</a:t>
          </a:r>
          <a:r>
            <a:rPr lang="en-CA" dirty="0" smtClean="0"/>
            <a:t> and Brown)</a:t>
          </a:r>
          <a:endParaRPr lang="en-CA" dirty="0"/>
        </a:p>
      </dgm:t>
    </dgm:pt>
    <dgm:pt modelId="{CDC46A2D-4537-473C-9FE1-023531EE5592}" type="parTrans" cxnId="{5AE38814-B03A-4990-95D9-51B139FE0376}">
      <dgm:prSet/>
      <dgm:spPr/>
      <dgm:t>
        <a:bodyPr/>
        <a:lstStyle/>
        <a:p>
          <a:endParaRPr lang="en-CA"/>
        </a:p>
      </dgm:t>
    </dgm:pt>
    <dgm:pt modelId="{6041C8A4-0D23-466D-95EF-64406DBFCC8A}" type="sibTrans" cxnId="{5AE38814-B03A-4990-95D9-51B139FE0376}">
      <dgm:prSet/>
      <dgm:spPr/>
      <dgm:t>
        <a:bodyPr/>
        <a:lstStyle/>
        <a:p>
          <a:endParaRPr lang="en-CA"/>
        </a:p>
      </dgm:t>
    </dgm:pt>
    <dgm:pt modelId="{82253045-3533-4391-9036-D577366A30F1}">
      <dgm:prSet phldrT="[Text]"/>
      <dgm:spPr/>
      <dgm:t>
        <a:bodyPr/>
        <a:lstStyle/>
        <a:p>
          <a:r>
            <a:rPr lang="en-CA" dirty="0" smtClean="0"/>
            <a:t>1925</a:t>
          </a:r>
          <a:endParaRPr lang="en-CA" dirty="0"/>
        </a:p>
      </dgm:t>
    </dgm:pt>
    <dgm:pt modelId="{A6CC85EB-98F0-4FD1-92FF-2655F661EBE6}" type="parTrans" cxnId="{44B9C39A-F576-4DA1-8C5D-C60B9C31B7D9}">
      <dgm:prSet/>
      <dgm:spPr/>
    </dgm:pt>
    <dgm:pt modelId="{CE55B0FA-C36C-4FC7-9621-82F5FBD7F547}" type="sibTrans" cxnId="{44B9C39A-F576-4DA1-8C5D-C60B9C31B7D9}">
      <dgm:prSet/>
      <dgm:spPr/>
    </dgm:pt>
    <dgm:pt modelId="{1E72DC09-456D-49F3-9414-82ED545367EA}">
      <dgm:prSet phldrT="[Text]"/>
      <dgm:spPr/>
      <dgm:t>
        <a:bodyPr/>
        <a:lstStyle/>
        <a:p>
          <a:r>
            <a:rPr lang="en-CA" dirty="0" smtClean="0"/>
            <a:t>Airmail Act– transferring operations to private companies</a:t>
          </a:r>
          <a:endParaRPr lang="en-CA" dirty="0"/>
        </a:p>
      </dgm:t>
    </dgm:pt>
    <dgm:pt modelId="{6F8F71AB-ED05-4160-A6B0-D0534093560F}" type="parTrans" cxnId="{3AF6E50F-F3CA-47AD-9851-3035A97752C6}">
      <dgm:prSet/>
      <dgm:spPr/>
    </dgm:pt>
    <dgm:pt modelId="{5064D09E-B5C3-4E65-8861-CCDC103DCD70}" type="sibTrans" cxnId="{3AF6E50F-F3CA-47AD-9851-3035A97752C6}">
      <dgm:prSet/>
      <dgm:spPr/>
    </dgm:pt>
    <dgm:pt modelId="{C436F182-4549-46C5-B95E-823EAB017CB2}">
      <dgm:prSet phldrT="[Text]"/>
      <dgm:spPr/>
      <dgm:t>
        <a:bodyPr/>
        <a:lstStyle/>
        <a:p>
          <a:r>
            <a:rPr lang="en-CA" dirty="0" smtClean="0"/>
            <a:t>1926</a:t>
          </a:r>
        </a:p>
      </dgm:t>
    </dgm:pt>
    <dgm:pt modelId="{CBB82D34-FCF6-45D8-9263-DB2C33A9D9C0}" type="parTrans" cxnId="{4C00EB83-7735-4AC4-BEA7-B2DF0603E0D5}">
      <dgm:prSet/>
      <dgm:spPr/>
    </dgm:pt>
    <dgm:pt modelId="{826C11EE-01AB-411E-8C29-42A1068443B2}" type="sibTrans" cxnId="{4C00EB83-7735-4AC4-BEA7-B2DF0603E0D5}">
      <dgm:prSet/>
      <dgm:spPr/>
    </dgm:pt>
    <dgm:pt modelId="{AE949B83-DD0A-40CF-BFD3-25AFF66005EF}">
      <dgm:prSet phldrT="[Text]"/>
      <dgm:spPr/>
      <dgm:t>
        <a:bodyPr/>
        <a:lstStyle/>
        <a:p>
          <a:r>
            <a:rPr lang="en-CA" dirty="0" smtClean="0"/>
            <a:t>Air Commerce Act—safer flying routes needed</a:t>
          </a:r>
        </a:p>
      </dgm:t>
    </dgm:pt>
    <dgm:pt modelId="{F1771E27-4413-4E3A-ABA3-148F27649293}" type="parTrans" cxnId="{FFF9351F-03B2-41F0-9B14-DDAD946155CC}">
      <dgm:prSet/>
      <dgm:spPr/>
    </dgm:pt>
    <dgm:pt modelId="{766CEC24-4189-4C40-9C59-FCF145CE4511}" type="sibTrans" cxnId="{FFF9351F-03B2-41F0-9B14-DDAD946155CC}">
      <dgm:prSet/>
      <dgm:spPr/>
    </dgm:pt>
    <dgm:pt modelId="{623D24E6-6C7F-43A9-84AC-8D148113BE79}" type="pres">
      <dgm:prSet presAssocID="{D6F23D60-7D7C-48A9-BDBB-0D59582CFFFC}" presName="linearFlow" presStyleCnt="0">
        <dgm:presLayoutVars>
          <dgm:dir/>
          <dgm:animLvl val="lvl"/>
          <dgm:resizeHandles val="exact"/>
        </dgm:presLayoutVars>
      </dgm:prSet>
      <dgm:spPr/>
      <dgm:t>
        <a:bodyPr/>
        <a:lstStyle/>
        <a:p>
          <a:endParaRPr lang="en-CA"/>
        </a:p>
      </dgm:t>
    </dgm:pt>
    <dgm:pt modelId="{37C192FA-3483-4488-AF96-942CE8702A05}" type="pres">
      <dgm:prSet presAssocID="{E44CBE06-F725-44B1-BDB8-5DF4D60C37A6}" presName="composite" presStyleCnt="0"/>
      <dgm:spPr/>
    </dgm:pt>
    <dgm:pt modelId="{74639EC0-678C-402B-8C2F-35271B45B3D6}" type="pres">
      <dgm:prSet presAssocID="{E44CBE06-F725-44B1-BDB8-5DF4D60C37A6}" presName="parentText" presStyleLbl="alignNode1" presStyleIdx="0" presStyleCnt="5">
        <dgm:presLayoutVars>
          <dgm:chMax val="1"/>
          <dgm:bulletEnabled val="1"/>
        </dgm:presLayoutVars>
      </dgm:prSet>
      <dgm:spPr/>
      <dgm:t>
        <a:bodyPr/>
        <a:lstStyle/>
        <a:p>
          <a:endParaRPr lang="en-CA"/>
        </a:p>
      </dgm:t>
    </dgm:pt>
    <dgm:pt modelId="{59309042-C2C4-4CCA-B547-9AFAC2403B1E}" type="pres">
      <dgm:prSet presAssocID="{E44CBE06-F725-44B1-BDB8-5DF4D60C37A6}" presName="descendantText" presStyleLbl="alignAcc1" presStyleIdx="0" presStyleCnt="5" custLinFactNeighborX="414" custLinFactNeighborY="-7024">
        <dgm:presLayoutVars>
          <dgm:bulletEnabled val="1"/>
        </dgm:presLayoutVars>
      </dgm:prSet>
      <dgm:spPr/>
      <dgm:t>
        <a:bodyPr/>
        <a:lstStyle/>
        <a:p>
          <a:endParaRPr lang="en-CA"/>
        </a:p>
      </dgm:t>
    </dgm:pt>
    <dgm:pt modelId="{ED4098C5-8239-4BC3-B0A3-D2377C9CF0AD}" type="pres">
      <dgm:prSet presAssocID="{04F73E55-A5FD-49D1-92C4-34621D00915F}" presName="sp" presStyleCnt="0"/>
      <dgm:spPr/>
    </dgm:pt>
    <dgm:pt modelId="{B907F3DA-9915-47C6-B8B7-4935375C3EBE}" type="pres">
      <dgm:prSet presAssocID="{794C26DD-F93F-4872-B6A2-62C6EC87259C}" presName="composite" presStyleCnt="0"/>
      <dgm:spPr/>
    </dgm:pt>
    <dgm:pt modelId="{1E7F1541-13E9-4EA8-AE56-BA467F582CDB}" type="pres">
      <dgm:prSet presAssocID="{794C26DD-F93F-4872-B6A2-62C6EC87259C}" presName="parentText" presStyleLbl="alignNode1" presStyleIdx="1" presStyleCnt="5">
        <dgm:presLayoutVars>
          <dgm:chMax val="1"/>
          <dgm:bulletEnabled val="1"/>
        </dgm:presLayoutVars>
      </dgm:prSet>
      <dgm:spPr/>
      <dgm:t>
        <a:bodyPr/>
        <a:lstStyle/>
        <a:p>
          <a:endParaRPr lang="en-CA"/>
        </a:p>
      </dgm:t>
    </dgm:pt>
    <dgm:pt modelId="{BC1D334F-2638-47D8-99A4-D4911FD2E4DF}" type="pres">
      <dgm:prSet presAssocID="{794C26DD-F93F-4872-B6A2-62C6EC87259C}" presName="descendantText" presStyleLbl="alignAcc1" presStyleIdx="1" presStyleCnt="5">
        <dgm:presLayoutVars>
          <dgm:bulletEnabled val="1"/>
        </dgm:presLayoutVars>
      </dgm:prSet>
      <dgm:spPr/>
      <dgm:t>
        <a:bodyPr/>
        <a:lstStyle/>
        <a:p>
          <a:endParaRPr lang="en-CA"/>
        </a:p>
      </dgm:t>
    </dgm:pt>
    <dgm:pt modelId="{4DFD543D-9E92-4E25-BC38-A4A59C22E922}" type="pres">
      <dgm:prSet presAssocID="{9FFE737A-525A-4BD8-B139-0C728C6CF931}" presName="sp" presStyleCnt="0"/>
      <dgm:spPr/>
    </dgm:pt>
    <dgm:pt modelId="{9FF3F1E5-1B66-487F-A7D3-A174DCFB62E0}" type="pres">
      <dgm:prSet presAssocID="{6A29B13C-BCE9-4E72-AF05-DEFF724B3A49}" presName="composite" presStyleCnt="0"/>
      <dgm:spPr/>
    </dgm:pt>
    <dgm:pt modelId="{B245F85D-B5A0-4C5F-BC9A-D8F75940FDD6}" type="pres">
      <dgm:prSet presAssocID="{6A29B13C-BCE9-4E72-AF05-DEFF724B3A49}" presName="parentText" presStyleLbl="alignNode1" presStyleIdx="2" presStyleCnt="5">
        <dgm:presLayoutVars>
          <dgm:chMax val="1"/>
          <dgm:bulletEnabled val="1"/>
        </dgm:presLayoutVars>
      </dgm:prSet>
      <dgm:spPr/>
      <dgm:t>
        <a:bodyPr/>
        <a:lstStyle/>
        <a:p>
          <a:endParaRPr lang="en-CA"/>
        </a:p>
      </dgm:t>
    </dgm:pt>
    <dgm:pt modelId="{5F0D9037-264A-4742-86AE-B9358F1AC011}" type="pres">
      <dgm:prSet presAssocID="{6A29B13C-BCE9-4E72-AF05-DEFF724B3A49}" presName="descendantText" presStyleLbl="alignAcc1" presStyleIdx="2" presStyleCnt="5">
        <dgm:presLayoutVars>
          <dgm:bulletEnabled val="1"/>
        </dgm:presLayoutVars>
      </dgm:prSet>
      <dgm:spPr/>
      <dgm:t>
        <a:bodyPr/>
        <a:lstStyle/>
        <a:p>
          <a:endParaRPr lang="en-CA"/>
        </a:p>
      </dgm:t>
    </dgm:pt>
    <dgm:pt modelId="{1C7FC6B1-F089-4882-AAD4-37CE52FB6920}" type="pres">
      <dgm:prSet presAssocID="{7B596452-7AE9-4A11-A1AE-365EAC5B3303}" presName="sp" presStyleCnt="0"/>
      <dgm:spPr/>
    </dgm:pt>
    <dgm:pt modelId="{4D8225F0-3455-42ED-85C3-F5BEF84885DB}" type="pres">
      <dgm:prSet presAssocID="{82253045-3533-4391-9036-D577366A30F1}" presName="composite" presStyleCnt="0"/>
      <dgm:spPr/>
    </dgm:pt>
    <dgm:pt modelId="{F027E020-CE79-4AA8-AF93-988EBC3EDB50}" type="pres">
      <dgm:prSet presAssocID="{82253045-3533-4391-9036-D577366A30F1}" presName="parentText" presStyleLbl="alignNode1" presStyleIdx="3" presStyleCnt="5">
        <dgm:presLayoutVars>
          <dgm:chMax val="1"/>
          <dgm:bulletEnabled val="1"/>
        </dgm:presLayoutVars>
      </dgm:prSet>
      <dgm:spPr/>
      <dgm:t>
        <a:bodyPr/>
        <a:lstStyle/>
        <a:p>
          <a:endParaRPr lang="en-CA"/>
        </a:p>
      </dgm:t>
    </dgm:pt>
    <dgm:pt modelId="{BFBD98EF-6A7C-4B68-BB5D-A014E35B2297}" type="pres">
      <dgm:prSet presAssocID="{82253045-3533-4391-9036-D577366A30F1}" presName="descendantText" presStyleLbl="alignAcc1" presStyleIdx="3" presStyleCnt="5">
        <dgm:presLayoutVars>
          <dgm:bulletEnabled val="1"/>
        </dgm:presLayoutVars>
      </dgm:prSet>
      <dgm:spPr/>
      <dgm:t>
        <a:bodyPr/>
        <a:lstStyle/>
        <a:p>
          <a:endParaRPr lang="en-CA"/>
        </a:p>
      </dgm:t>
    </dgm:pt>
    <dgm:pt modelId="{430CF388-E7FB-486C-A9DE-D576835EE8CE}" type="pres">
      <dgm:prSet presAssocID="{CE55B0FA-C36C-4FC7-9621-82F5FBD7F547}" presName="sp" presStyleCnt="0"/>
      <dgm:spPr/>
    </dgm:pt>
    <dgm:pt modelId="{956CA5D1-AB2D-4C4F-9A1C-48928AC82A68}" type="pres">
      <dgm:prSet presAssocID="{C436F182-4549-46C5-B95E-823EAB017CB2}" presName="composite" presStyleCnt="0"/>
      <dgm:spPr/>
    </dgm:pt>
    <dgm:pt modelId="{281EC619-28FD-4ED3-8176-22155CF25499}" type="pres">
      <dgm:prSet presAssocID="{C436F182-4549-46C5-B95E-823EAB017CB2}" presName="parentText" presStyleLbl="alignNode1" presStyleIdx="4" presStyleCnt="5">
        <dgm:presLayoutVars>
          <dgm:chMax val="1"/>
          <dgm:bulletEnabled val="1"/>
        </dgm:presLayoutVars>
      </dgm:prSet>
      <dgm:spPr/>
      <dgm:t>
        <a:bodyPr/>
        <a:lstStyle/>
        <a:p>
          <a:endParaRPr lang="en-CA"/>
        </a:p>
      </dgm:t>
    </dgm:pt>
    <dgm:pt modelId="{96FC9B04-9F41-4494-B4BA-DCBE8C5960C9}" type="pres">
      <dgm:prSet presAssocID="{C436F182-4549-46C5-B95E-823EAB017CB2}" presName="descendantText" presStyleLbl="alignAcc1" presStyleIdx="4" presStyleCnt="5">
        <dgm:presLayoutVars>
          <dgm:bulletEnabled val="1"/>
        </dgm:presLayoutVars>
      </dgm:prSet>
      <dgm:spPr/>
      <dgm:t>
        <a:bodyPr/>
        <a:lstStyle/>
        <a:p>
          <a:endParaRPr lang="en-CA"/>
        </a:p>
      </dgm:t>
    </dgm:pt>
  </dgm:ptLst>
  <dgm:cxnLst>
    <dgm:cxn modelId="{B08096BA-D80F-4936-A5E9-54E32B4F6A93}" type="presOf" srcId="{E8A1BD4B-B0FA-4075-A07C-036CAFF8146D}" destId="{BC1D334F-2638-47D8-99A4-D4911FD2E4DF}" srcOrd="0" destOrd="0" presId="urn:microsoft.com/office/officeart/2005/8/layout/chevron2"/>
    <dgm:cxn modelId="{AABF1C53-5A8F-4B25-ABD4-3B07C9A95C85}" srcId="{D6F23D60-7D7C-48A9-BDBB-0D59582CFFFC}" destId="{794C26DD-F93F-4872-B6A2-62C6EC87259C}" srcOrd="1" destOrd="0" parTransId="{369F3B33-6A23-4764-B94B-63BBC94335C1}" sibTransId="{9FFE737A-525A-4BD8-B139-0C728C6CF931}"/>
    <dgm:cxn modelId="{DAB1B3BD-CA7B-4B8F-9E12-2AE09CFB3B18}" type="presOf" srcId="{E44CBE06-F725-44B1-BDB8-5DF4D60C37A6}" destId="{74639EC0-678C-402B-8C2F-35271B45B3D6}" srcOrd="0" destOrd="0" presId="urn:microsoft.com/office/officeart/2005/8/layout/chevron2"/>
    <dgm:cxn modelId="{44B9C39A-F576-4DA1-8C5D-C60B9C31B7D9}" srcId="{D6F23D60-7D7C-48A9-BDBB-0D59582CFFFC}" destId="{82253045-3533-4391-9036-D577366A30F1}" srcOrd="3" destOrd="0" parTransId="{A6CC85EB-98F0-4FD1-92FF-2655F661EBE6}" sibTransId="{CE55B0FA-C36C-4FC7-9621-82F5FBD7F547}"/>
    <dgm:cxn modelId="{B8573C3D-663F-4B00-BE18-66E66CBF11D2}" type="presOf" srcId="{E62B9689-8907-4885-AE97-A7FE9AA0281A}" destId="{59309042-C2C4-4CCA-B547-9AFAC2403B1E}" srcOrd="0" destOrd="0" presId="urn:microsoft.com/office/officeart/2005/8/layout/chevron2"/>
    <dgm:cxn modelId="{44C8918E-2C01-42D8-A2DA-41BB982D737E}" srcId="{D6F23D60-7D7C-48A9-BDBB-0D59582CFFFC}" destId="{E44CBE06-F725-44B1-BDB8-5DF4D60C37A6}" srcOrd="0" destOrd="0" parTransId="{89BCC815-E001-498F-9BC9-9DC91C7F5E1E}" sibTransId="{04F73E55-A5FD-49D1-92C4-34621D00915F}"/>
    <dgm:cxn modelId="{4C00EB83-7735-4AC4-BEA7-B2DF0603E0D5}" srcId="{D6F23D60-7D7C-48A9-BDBB-0D59582CFFFC}" destId="{C436F182-4549-46C5-B95E-823EAB017CB2}" srcOrd="4" destOrd="0" parTransId="{CBB82D34-FCF6-45D8-9263-DB2C33A9D9C0}" sibTransId="{826C11EE-01AB-411E-8C29-42A1068443B2}"/>
    <dgm:cxn modelId="{3C407DD9-9385-42A2-BA62-B5A06BF82EC3}" type="presOf" srcId="{82253045-3533-4391-9036-D577366A30F1}" destId="{F027E020-CE79-4AA8-AF93-988EBC3EDB50}" srcOrd="0" destOrd="0" presId="urn:microsoft.com/office/officeart/2005/8/layout/chevron2"/>
    <dgm:cxn modelId="{5AE38814-B03A-4990-95D9-51B139FE0376}" srcId="{6A29B13C-BCE9-4E72-AF05-DEFF724B3A49}" destId="{3C39032A-D760-443D-9031-898C2A33F213}" srcOrd="0" destOrd="0" parTransId="{CDC46A2D-4537-473C-9FE1-023531EE5592}" sibTransId="{6041C8A4-0D23-466D-95EF-64406DBFCC8A}"/>
    <dgm:cxn modelId="{9003B82C-0EA9-404D-B0CF-C069C76D60AD}" type="presOf" srcId="{C436F182-4549-46C5-B95E-823EAB017CB2}" destId="{281EC619-28FD-4ED3-8176-22155CF25499}" srcOrd="0" destOrd="0" presId="urn:microsoft.com/office/officeart/2005/8/layout/chevron2"/>
    <dgm:cxn modelId="{FFF9351F-03B2-41F0-9B14-DDAD946155CC}" srcId="{C436F182-4549-46C5-B95E-823EAB017CB2}" destId="{AE949B83-DD0A-40CF-BFD3-25AFF66005EF}" srcOrd="0" destOrd="0" parTransId="{F1771E27-4413-4E3A-ABA3-148F27649293}" sibTransId="{766CEC24-4189-4C40-9C59-FCF145CE4511}"/>
    <dgm:cxn modelId="{FF537C37-2656-4D97-BC3A-E15BE9805326}" type="presOf" srcId="{3C39032A-D760-443D-9031-898C2A33F213}" destId="{5F0D9037-264A-4742-86AE-B9358F1AC011}" srcOrd="0" destOrd="0" presId="urn:microsoft.com/office/officeart/2005/8/layout/chevron2"/>
    <dgm:cxn modelId="{D77A61B6-6BC4-45F7-805D-D0B3ACE229BB}" srcId="{E44CBE06-F725-44B1-BDB8-5DF4D60C37A6}" destId="{E62B9689-8907-4885-AE97-A7FE9AA0281A}" srcOrd="0" destOrd="0" parTransId="{B80B75DD-6F05-46C5-AF37-B29EA17E46A7}" sibTransId="{2D8A6510-C383-4DBE-81FB-46B2B84FB7AA}"/>
    <dgm:cxn modelId="{2526FF0C-4362-4B52-B8B0-D470FD543BB7}" type="presOf" srcId="{AE949B83-DD0A-40CF-BFD3-25AFF66005EF}" destId="{96FC9B04-9F41-4494-B4BA-DCBE8C5960C9}" srcOrd="0" destOrd="0" presId="urn:microsoft.com/office/officeart/2005/8/layout/chevron2"/>
    <dgm:cxn modelId="{A289FBF9-76C6-4F58-801F-88D54DB17F07}" srcId="{D6F23D60-7D7C-48A9-BDBB-0D59582CFFFC}" destId="{6A29B13C-BCE9-4E72-AF05-DEFF724B3A49}" srcOrd="2" destOrd="0" parTransId="{1539802E-C430-44D0-9738-5D4B1D1BEDC5}" sibTransId="{7B596452-7AE9-4A11-A1AE-365EAC5B3303}"/>
    <dgm:cxn modelId="{E2AEC95C-A72A-4048-B620-EA70046019F8}" type="presOf" srcId="{6A29B13C-BCE9-4E72-AF05-DEFF724B3A49}" destId="{B245F85D-B5A0-4C5F-BC9A-D8F75940FDD6}" srcOrd="0" destOrd="0" presId="urn:microsoft.com/office/officeart/2005/8/layout/chevron2"/>
    <dgm:cxn modelId="{3AF6E50F-F3CA-47AD-9851-3035A97752C6}" srcId="{82253045-3533-4391-9036-D577366A30F1}" destId="{1E72DC09-456D-49F3-9414-82ED545367EA}" srcOrd="0" destOrd="0" parTransId="{6F8F71AB-ED05-4160-A6B0-D0534093560F}" sibTransId="{5064D09E-B5C3-4E65-8861-CCDC103DCD70}"/>
    <dgm:cxn modelId="{FB0C3309-71DF-4A0D-A1CC-BC63D16C73BF}" type="presOf" srcId="{D6F23D60-7D7C-48A9-BDBB-0D59582CFFFC}" destId="{623D24E6-6C7F-43A9-84AC-8D148113BE79}" srcOrd="0" destOrd="0" presId="urn:microsoft.com/office/officeart/2005/8/layout/chevron2"/>
    <dgm:cxn modelId="{5386C44D-2095-410A-9BA3-3002D035668D}" type="presOf" srcId="{1E72DC09-456D-49F3-9414-82ED545367EA}" destId="{BFBD98EF-6A7C-4B68-BB5D-A014E35B2297}" srcOrd="0" destOrd="0" presId="urn:microsoft.com/office/officeart/2005/8/layout/chevron2"/>
    <dgm:cxn modelId="{645466FC-E70D-4EDE-A243-DBF935F06CA4}" srcId="{794C26DD-F93F-4872-B6A2-62C6EC87259C}" destId="{E8A1BD4B-B0FA-4075-A07C-036CAFF8146D}" srcOrd="0" destOrd="0" parTransId="{6A15DD07-8F6C-4D8F-B284-5A40D2AEEE7A}" sibTransId="{22596251-43BA-4DB4-AE24-6F77E54AB643}"/>
    <dgm:cxn modelId="{B6C2263D-A641-4ABC-946F-A1AB6E84F072}" type="presOf" srcId="{794C26DD-F93F-4872-B6A2-62C6EC87259C}" destId="{1E7F1541-13E9-4EA8-AE56-BA467F582CDB}" srcOrd="0" destOrd="0" presId="urn:microsoft.com/office/officeart/2005/8/layout/chevron2"/>
    <dgm:cxn modelId="{E1CC3F82-E028-4415-8B81-A4ACA62ECA2D}" type="presParOf" srcId="{623D24E6-6C7F-43A9-84AC-8D148113BE79}" destId="{37C192FA-3483-4488-AF96-942CE8702A05}" srcOrd="0" destOrd="0" presId="urn:microsoft.com/office/officeart/2005/8/layout/chevron2"/>
    <dgm:cxn modelId="{7D0E8C38-8526-4972-8958-E8D8085DB009}" type="presParOf" srcId="{37C192FA-3483-4488-AF96-942CE8702A05}" destId="{74639EC0-678C-402B-8C2F-35271B45B3D6}" srcOrd="0" destOrd="0" presId="urn:microsoft.com/office/officeart/2005/8/layout/chevron2"/>
    <dgm:cxn modelId="{98AAFBFA-EDB5-4215-89D4-59DE79249A53}" type="presParOf" srcId="{37C192FA-3483-4488-AF96-942CE8702A05}" destId="{59309042-C2C4-4CCA-B547-9AFAC2403B1E}" srcOrd="1" destOrd="0" presId="urn:microsoft.com/office/officeart/2005/8/layout/chevron2"/>
    <dgm:cxn modelId="{73E0D805-31F2-4774-B41C-32B1C755CBC8}" type="presParOf" srcId="{623D24E6-6C7F-43A9-84AC-8D148113BE79}" destId="{ED4098C5-8239-4BC3-B0A3-D2377C9CF0AD}" srcOrd="1" destOrd="0" presId="urn:microsoft.com/office/officeart/2005/8/layout/chevron2"/>
    <dgm:cxn modelId="{0F061A1B-3ECF-449B-9D09-C5773FB9F0F0}" type="presParOf" srcId="{623D24E6-6C7F-43A9-84AC-8D148113BE79}" destId="{B907F3DA-9915-47C6-B8B7-4935375C3EBE}" srcOrd="2" destOrd="0" presId="urn:microsoft.com/office/officeart/2005/8/layout/chevron2"/>
    <dgm:cxn modelId="{6CA67712-CA6D-4453-8A3B-7794C2CE9ED5}" type="presParOf" srcId="{B907F3DA-9915-47C6-B8B7-4935375C3EBE}" destId="{1E7F1541-13E9-4EA8-AE56-BA467F582CDB}" srcOrd="0" destOrd="0" presId="urn:microsoft.com/office/officeart/2005/8/layout/chevron2"/>
    <dgm:cxn modelId="{3A974150-EA37-4F19-8112-EEEB1EA08ADE}" type="presParOf" srcId="{B907F3DA-9915-47C6-B8B7-4935375C3EBE}" destId="{BC1D334F-2638-47D8-99A4-D4911FD2E4DF}" srcOrd="1" destOrd="0" presId="urn:microsoft.com/office/officeart/2005/8/layout/chevron2"/>
    <dgm:cxn modelId="{15DA180C-9987-431D-9420-43766218C02E}" type="presParOf" srcId="{623D24E6-6C7F-43A9-84AC-8D148113BE79}" destId="{4DFD543D-9E92-4E25-BC38-A4A59C22E922}" srcOrd="3" destOrd="0" presId="urn:microsoft.com/office/officeart/2005/8/layout/chevron2"/>
    <dgm:cxn modelId="{FC83082F-CDEA-47B8-8946-0F29AF6772F6}" type="presParOf" srcId="{623D24E6-6C7F-43A9-84AC-8D148113BE79}" destId="{9FF3F1E5-1B66-487F-A7D3-A174DCFB62E0}" srcOrd="4" destOrd="0" presId="urn:microsoft.com/office/officeart/2005/8/layout/chevron2"/>
    <dgm:cxn modelId="{2E921223-39A4-4C73-AB6C-BB851D3AE8D1}" type="presParOf" srcId="{9FF3F1E5-1B66-487F-A7D3-A174DCFB62E0}" destId="{B245F85D-B5A0-4C5F-BC9A-D8F75940FDD6}" srcOrd="0" destOrd="0" presId="urn:microsoft.com/office/officeart/2005/8/layout/chevron2"/>
    <dgm:cxn modelId="{26550E35-955A-4457-8BE9-1DFAD0C140D5}" type="presParOf" srcId="{9FF3F1E5-1B66-487F-A7D3-A174DCFB62E0}" destId="{5F0D9037-264A-4742-86AE-B9358F1AC011}" srcOrd="1" destOrd="0" presId="urn:microsoft.com/office/officeart/2005/8/layout/chevron2"/>
    <dgm:cxn modelId="{FDEF394A-7C99-4539-B3E3-C077845EDE2F}" type="presParOf" srcId="{623D24E6-6C7F-43A9-84AC-8D148113BE79}" destId="{1C7FC6B1-F089-4882-AAD4-37CE52FB6920}" srcOrd="5" destOrd="0" presId="urn:microsoft.com/office/officeart/2005/8/layout/chevron2"/>
    <dgm:cxn modelId="{6323DBFE-16DB-4FEB-8858-CB800ACCE5F6}" type="presParOf" srcId="{623D24E6-6C7F-43A9-84AC-8D148113BE79}" destId="{4D8225F0-3455-42ED-85C3-F5BEF84885DB}" srcOrd="6" destOrd="0" presId="urn:microsoft.com/office/officeart/2005/8/layout/chevron2"/>
    <dgm:cxn modelId="{C8D1D129-5424-4D46-A160-F202DB28E518}" type="presParOf" srcId="{4D8225F0-3455-42ED-85C3-F5BEF84885DB}" destId="{F027E020-CE79-4AA8-AF93-988EBC3EDB50}" srcOrd="0" destOrd="0" presId="urn:microsoft.com/office/officeart/2005/8/layout/chevron2"/>
    <dgm:cxn modelId="{B9BE6858-7BB2-4C65-BAFA-63FAB56C5C89}" type="presParOf" srcId="{4D8225F0-3455-42ED-85C3-F5BEF84885DB}" destId="{BFBD98EF-6A7C-4B68-BB5D-A014E35B2297}" srcOrd="1" destOrd="0" presId="urn:microsoft.com/office/officeart/2005/8/layout/chevron2"/>
    <dgm:cxn modelId="{67392D0A-BA3F-4C6E-A298-F7B511BF4FE3}" type="presParOf" srcId="{623D24E6-6C7F-43A9-84AC-8D148113BE79}" destId="{430CF388-E7FB-486C-A9DE-D576835EE8CE}" srcOrd="7" destOrd="0" presId="urn:microsoft.com/office/officeart/2005/8/layout/chevron2"/>
    <dgm:cxn modelId="{E9B536D5-A5E8-439F-B785-51DE04808DB0}" type="presParOf" srcId="{623D24E6-6C7F-43A9-84AC-8D148113BE79}" destId="{956CA5D1-AB2D-4C4F-9A1C-48928AC82A68}" srcOrd="8" destOrd="0" presId="urn:microsoft.com/office/officeart/2005/8/layout/chevron2"/>
    <dgm:cxn modelId="{34333893-CAF1-44D0-BBC4-8997ABAFAD57}" type="presParOf" srcId="{956CA5D1-AB2D-4C4F-9A1C-48928AC82A68}" destId="{281EC619-28FD-4ED3-8176-22155CF25499}" srcOrd="0" destOrd="0" presId="urn:microsoft.com/office/officeart/2005/8/layout/chevron2"/>
    <dgm:cxn modelId="{2744B8CE-9C96-40D5-9D09-BEE130C710C0}" type="presParOf" srcId="{956CA5D1-AB2D-4C4F-9A1C-48928AC82A68}" destId="{96FC9B04-9F41-4494-B4BA-DCBE8C5960C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9AF8C1-539B-4973-AB2A-13AB80307FA3}" type="doc">
      <dgm:prSet loTypeId="urn:microsoft.com/office/officeart/2005/8/layout/chevron2" loCatId="list" qsTypeId="urn:microsoft.com/office/officeart/2005/8/quickstyle/simple1#2" qsCatId="simple" csTypeId="urn:microsoft.com/office/officeart/2005/8/colors/accent1_2#2" csCatId="accent1" phldr="1"/>
      <dgm:spPr/>
      <dgm:t>
        <a:bodyPr/>
        <a:lstStyle/>
        <a:p>
          <a:endParaRPr lang="en-CA"/>
        </a:p>
      </dgm:t>
    </dgm:pt>
    <dgm:pt modelId="{41E176FE-C65A-4DD2-B3EB-37E8FF3D26BD}">
      <dgm:prSet phldrT="[Text]" custT="1"/>
      <dgm:spPr/>
      <dgm:t>
        <a:bodyPr/>
        <a:lstStyle/>
        <a:p>
          <a:r>
            <a:rPr lang="en-CA" sz="1600" dirty="0" smtClean="0"/>
            <a:t>1934</a:t>
          </a:r>
          <a:endParaRPr lang="en-CA" sz="1600" dirty="0"/>
        </a:p>
      </dgm:t>
    </dgm:pt>
    <dgm:pt modelId="{875FD46E-C678-4345-B34F-63337C0DC36D}" type="parTrans" cxnId="{0A4F8C4F-33EB-48CD-8C53-B739E10B4F7F}">
      <dgm:prSet/>
      <dgm:spPr/>
      <dgm:t>
        <a:bodyPr/>
        <a:lstStyle/>
        <a:p>
          <a:endParaRPr lang="en-CA"/>
        </a:p>
      </dgm:t>
    </dgm:pt>
    <dgm:pt modelId="{1C963339-7DA0-47DE-8552-9A5CF05C019B}" type="sibTrans" cxnId="{0A4F8C4F-33EB-48CD-8C53-B739E10B4F7F}">
      <dgm:prSet/>
      <dgm:spPr/>
      <dgm:t>
        <a:bodyPr/>
        <a:lstStyle/>
        <a:p>
          <a:endParaRPr lang="en-CA"/>
        </a:p>
      </dgm:t>
    </dgm:pt>
    <dgm:pt modelId="{2967CFDD-2808-4276-BCD8-E48985397E53}">
      <dgm:prSet phldrT="[Text]" custT="1"/>
      <dgm:spPr/>
      <dgm:t>
        <a:bodyPr/>
        <a:lstStyle/>
        <a:p>
          <a:r>
            <a:rPr lang="en-CA" sz="1400" dirty="0" smtClean="0"/>
            <a:t>Federal Aviation Administration was formed due to another Airmail Act</a:t>
          </a:r>
          <a:endParaRPr lang="en-CA" sz="1400" dirty="0"/>
        </a:p>
      </dgm:t>
    </dgm:pt>
    <dgm:pt modelId="{67FD8BC2-5912-469C-8D55-AE46023265E2}" type="parTrans" cxnId="{7E76F9CC-9383-4805-91A4-18450CD97131}">
      <dgm:prSet/>
      <dgm:spPr/>
      <dgm:t>
        <a:bodyPr/>
        <a:lstStyle/>
        <a:p>
          <a:endParaRPr lang="en-CA"/>
        </a:p>
      </dgm:t>
    </dgm:pt>
    <dgm:pt modelId="{5EAEDBA2-6C6E-43C7-BF3A-197EE867466A}" type="sibTrans" cxnId="{7E76F9CC-9383-4805-91A4-18450CD97131}">
      <dgm:prSet/>
      <dgm:spPr/>
      <dgm:t>
        <a:bodyPr/>
        <a:lstStyle/>
        <a:p>
          <a:endParaRPr lang="en-CA"/>
        </a:p>
      </dgm:t>
    </dgm:pt>
    <dgm:pt modelId="{DEF868C8-7DB6-4141-A7B3-0876357B7AA0}">
      <dgm:prSet phldrT="[Text]" custT="1"/>
      <dgm:spPr/>
      <dgm:t>
        <a:bodyPr/>
        <a:lstStyle/>
        <a:p>
          <a:r>
            <a:rPr lang="en-CA" sz="1600" dirty="0" smtClean="0"/>
            <a:t>1940</a:t>
          </a:r>
          <a:endParaRPr lang="en-CA" sz="1600" dirty="0"/>
        </a:p>
      </dgm:t>
    </dgm:pt>
    <dgm:pt modelId="{36A07326-E4A8-4932-A4B7-AD0ACD66103B}" type="parTrans" cxnId="{E3CDBC06-0A18-4E6E-94A2-43D5A248CEDE}">
      <dgm:prSet/>
      <dgm:spPr/>
      <dgm:t>
        <a:bodyPr/>
        <a:lstStyle/>
        <a:p>
          <a:endParaRPr lang="en-CA"/>
        </a:p>
      </dgm:t>
    </dgm:pt>
    <dgm:pt modelId="{A19639A7-E978-4C25-B514-B93A12C7CC30}" type="sibTrans" cxnId="{E3CDBC06-0A18-4E6E-94A2-43D5A248CEDE}">
      <dgm:prSet/>
      <dgm:spPr/>
      <dgm:t>
        <a:bodyPr/>
        <a:lstStyle/>
        <a:p>
          <a:endParaRPr lang="en-CA"/>
        </a:p>
      </dgm:t>
    </dgm:pt>
    <dgm:pt modelId="{0B18C969-F50A-4382-BDB5-F31784589D93}">
      <dgm:prSet phldrT="[Text]" custT="1"/>
      <dgm:spPr/>
      <dgm:t>
        <a:bodyPr/>
        <a:lstStyle/>
        <a:p>
          <a:r>
            <a:rPr lang="en-CA" sz="1400" dirty="0" smtClean="0"/>
            <a:t>Civil Aeronautics Administration (CAA)</a:t>
          </a:r>
          <a:endParaRPr lang="en-CA" sz="1400" dirty="0"/>
        </a:p>
      </dgm:t>
    </dgm:pt>
    <dgm:pt modelId="{94FC7044-2BD2-42B3-A1E4-EC1EBA7F7ADA}" type="parTrans" cxnId="{F718FAE9-3DB9-403F-972A-3FD08E8692E5}">
      <dgm:prSet/>
      <dgm:spPr/>
      <dgm:t>
        <a:bodyPr/>
        <a:lstStyle/>
        <a:p>
          <a:endParaRPr lang="en-CA"/>
        </a:p>
      </dgm:t>
    </dgm:pt>
    <dgm:pt modelId="{CEE876A9-F5EC-45EC-BF32-7AF3F9574FFB}" type="sibTrans" cxnId="{F718FAE9-3DB9-403F-972A-3FD08E8692E5}">
      <dgm:prSet/>
      <dgm:spPr/>
      <dgm:t>
        <a:bodyPr/>
        <a:lstStyle/>
        <a:p>
          <a:endParaRPr lang="en-CA"/>
        </a:p>
      </dgm:t>
    </dgm:pt>
    <dgm:pt modelId="{B6E10502-F32D-42E1-A3A4-74658AF1F149}">
      <dgm:prSet phldrT="[Text]" custT="1"/>
      <dgm:spPr/>
      <dgm:t>
        <a:bodyPr/>
        <a:lstStyle/>
        <a:p>
          <a:r>
            <a:rPr lang="en-CA" sz="1400" dirty="0" smtClean="0"/>
            <a:t>Civil Aeronautics Board (CAB)</a:t>
          </a:r>
          <a:endParaRPr lang="en-CA" sz="1400" dirty="0"/>
        </a:p>
      </dgm:t>
    </dgm:pt>
    <dgm:pt modelId="{7C5A0976-24BF-4ED6-9C67-8B28D18A9BCD}" type="parTrans" cxnId="{212ED1D0-AB2C-4C48-935D-1492D9F8390A}">
      <dgm:prSet/>
      <dgm:spPr/>
      <dgm:t>
        <a:bodyPr/>
        <a:lstStyle/>
        <a:p>
          <a:endParaRPr lang="en-CA"/>
        </a:p>
      </dgm:t>
    </dgm:pt>
    <dgm:pt modelId="{18ADF699-FEB7-4EA8-A6F8-EE22EA05B0B1}" type="sibTrans" cxnId="{212ED1D0-AB2C-4C48-935D-1492D9F8390A}">
      <dgm:prSet/>
      <dgm:spPr/>
      <dgm:t>
        <a:bodyPr/>
        <a:lstStyle/>
        <a:p>
          <a:endParaRPr lang="en-CA"/>
        </a:p>
      </dgm:t>
    </dgm:pt>
    <dgm:pt modelId="{1507AECB-4A5B-4AF4-B1DA-9B75436FE8AB}">
      <dgm:prSet phldrT="[Text]" custT="1"/>
      <dgm:spPr/>
      <dgm:t>
        <a:bodyPr/>
        <a:lstStyle/>
        <a:p>
          <a:r>
            <a:rPr lang="en-CA" sz="1400" dirty="0" smtClean="0"/>
            <a:t>Air traffic control</a:t>
          </a:r>
          <a:endParaRPr lang="en-CA" sz="1400" dirty="0"/>
        </a:p>
      </dgm:t>
    </dgm:pt>
    <dgm:pt modelId="{46A78241-F55C-4244-BEFA-8C529CE08958}" type="parTrans" cxnId="{C7778F78-EBA4-41EA-8A5C-25AE9166C5C0}">
      <dgm:prSet/>
      <dgm:spPr/>
      <dgm:t>
        <a:bodyPr/>
        <a:lstStyle/>
        <a:p>
          <a:endParaRPr lang="en-CA"/>
        </a:p>
      </dgm:t>
    </dgm:pt>
    <dgm:pt modelId="{CE28CB96-C409-4B66-BF70-A6D290AABC96}" type="sibTrans" cxnId="{C7778F78-EBA4-41EA-8A5C-25AE9166C5C0}">
      <dgm:prSet/>
      <dgm:spPr/>
      <dgm:t>
        <a:bodyPr/>
        <a:lstStyle/>
        <a:p>
          <a:endParaRPr lang="en-CA"/>
        </a:p>
      </dgm:t>
    </dgm:pt>
    <dgm:pt modelId="{4151ACC3-2EBA-4191-9E65-AD8C5DE53C52}">
      <dgm:prSet phldrT="[Text]" custT="1"/>
      <dgm:spPr/>
      <dgm:t>
        <a:bodyPr/>
        <a:lstStyle/>
        <a:p>
          <a:r>
            <a:rPr lang="en-CA" sz="1400" dirty="0" smtClean="0"/>
            <a:t>Adequate air service</a:t>
          </a:r>
          <a:endParaRPr lang="en-CA" sz="1400" dirty="0"/>
        </a:p>
      </dgm:t>
    </dgm:pt>
    <dgm:pt modelId="{0A13E2A8-68DB-4760-B659-6E1E1B5F7E75}" type="parTrans" cxnId="{33EA64AD-F585-4EDA-BC60-4B4BF9D0B22C}">
      <dgm:prSet/>
      <dgm:spPr/>
      <dgm:t>
        <a:bodyPr/>
        <a:lstStyle/>
        <a:p>
          <a:endParaRPr lang="en-CA"/>
        </a:p>
      </dgm:t>
    </dgm:pt>
    <dgm:pt modelId="{40BC3C03-6E9D-45CC-B038-10EA6F592500}" type="sibTrans" cxnId="{33EA64AD-F585-4EDA-BC60-4B4BF9D0B22C}">
      <dgm:prSet/>
      <dgm:spPr/>
      <dgm:t>
        <a:bodyPr/>
        <a:lstStyle/>
        <a:p>
          <a:endParaRPr lang="en-CA"/>
        </a:p>
      </dgm:t>
    </dgm:pt>
    <dgm:pt modelId="{038AF249-0A77-4456-9F06-38F2C51C50F6}">
      <dgm:prSet phldrT="[Text]" custT="1"/>
      <dgm:spPr/>
      <dgm:t>
        <a:bodyPr/>
        <a:lstStyle/>
        <a:p>
          <a:r>
            <a:rPr lang="en-CA" sz="1400" dirty="0" smtClean="0"/>
            <a:t>Regulate fees/schedules</a:t>
          </a:r>
          <a:endParaRPr lang="en-CA" sz="1400" dirty="0"/>
        </a:p>
      </dgm:t>
    </dgm:pt>
    <dgm:pt modelId="{D9DC6A19-C98F-4B98-95EE-8A177E21B2BE}" type="parTrans" cxnId="{BA502169-6EF9-4B52-BC15-09B9B07BDF11}">
      <dgm:prSet/>
      <dgm:spPr/>
      <dgm:t>
        <a:bodyPr/>
        <a:lstStyle/>
        <a:p>
          <a:endParaRPr lang="en-CA"/>
        </a:p>
      </dgm:t>
    </dgm:pt>
    <dgm:pt modelId="{4C1D2311-6E4A-4368-9DA8-F2176E2523C7}" type="sibTrans" cxnId="{BA502169-6EF9-4B52-BC15-09B9B07BDF11}">
      <dgm:prSet/>
      <dgm:spPr/>
      <dgm:t>
        <a:bodyPr/>
        <a:lstStyle/>
        <a:p>
          <a:endParaRPr lang="en-CA"/>
        </a:p>
      </dgm:t>
    </dgm:pt>
    <dgm:pt modelId="{C8BC373A-D74A-4053-831B-872F97508994}">
      <dgm:prSet phldrT="[Text]" custT="1"/>
      <dgm:spPr/>
      <dgm:t>
        <a:bodyPr/>
        <a:lstStyle/>
        <a:p>
          <a:r>
            <a:rPr lang="en-CA" sz="1600" dirty="0" smtClean="0"/>
            <a:t>1949</a:t>
          </a:r>
          <a:endParaRPr lang="en-CA" sz="1600" dirty="0"/>
        </a:p>
      </dgm:t>
    </dgm:pt>
    <dgm:pt modelId="{3D4D529F-39BB-4782-A936-1C7F89A3571F}" type="parTrans" cxnId="{A7597F18-D8B3-4DB2-86C0-CDB88C840CBF}">
      <dgm:prSet/>
      <dgm:spPr/>
      <dgm:t>
        <a:bodyPr/>
        <a:lstStyle/>
        <a:p>
          <a:endParaRPr lang="en-CA"/>
        </a:p>
      </dgm:t>
    </dgm:pt>
    <dgm:pt modelId="{E934E8CC-378D-4629-BBE7-5D8D9B94DB25}" type="sibTrans" cxnId="{A7597F18-D8B3-4DB2-86C0-CDB88C840CBF}">
      <dgm:prSet/>
      <dgm:spPr/>
      <dgm:t>
        <a:bodyPr/>
        <a:lstStyle/>
        <a:p>
          <a:endParaRPr lang="en-CA"/>
        </a:p>
      </dgm:t>
    </dgm:pt>
    <dgm:pt modelId="{AA88FACD-038A-42C8-84E4-6C81310F292B}">
      <dgm:prSet phldrT="[Text]" custT="1"/>
      <dgm:spPr/>
      <dgm:t>
        <a:bodyPr/>
        <a:lstStyle/>
        <a:p>
          <a:r>
            <a:rPr lang="en-CA" sz="1400" dirty="0" smtClean="0"/>
            <a:t>First commercial aircraft (de Havilland DH 106)</a:t>
          </a:r>
          <a:endParaRPr lang="en-CA" sz="1400" dirty="0"/>
        </a:p>
      </dgm:t>
    </dgm:pt>
    <dgm:pt modelId="{0FB55648-4A6E-4038-A399-961D464C33C7}" type="parTrans" cxnId="{40ADB7F5-C4DA-407D-8330-09CBDA995E01}">
      <dgm:prSet/>
      <dgm:spPr/>
      <dgm:t>
        <a:bodyPr/>
        <a:lstStyle/>
        <a:p>
          <a:endParaRPr lang="en-CA"/>
        </a:p>
      </dgm:t>
    </dgm:pt>
    <dgm:pt modelId="{EA953F50-B2F5-451B-BAA2-4CED6DE5EB4B}" type="sibTrans" cxnId="{40ADB7F5-C4DA-407D-8330-09CBDA995E01}">
      <dgm:prSet/>
      <dgm:spPr/>
      <dgm:t>
        <a:bodyPr/>
        <a:lstStyle/>
        <a:p>
          <a:endParaRPr lang="en-CA"/>
        </a:p>
      </dgm:t>
    </dgm:pt>
    <dgm:pt modelId="{43502D3E-94CA-4E32-9842-FF2ADA22A1B2}">
      <dgm:prSet phldrT="[Text]" custT="1"/>
      <dgm:spPr/>
      <dgm:t>
        <a:bodyPr/>
        <a:lstStyle/>
        <a:p>
          <a:r>
            <a:rPr lang="en-CA" sz="1600" dirty="0" smtClean="0"/>
            <a:t>1957</a:t>
          </a:r>
          <a:endParaRPr lang="en-CA" sz="1600" dirty="0"/>
        </a:p>
      </dgm:t>
    </dgm:pt>
    <dgm:pt modelId="{38775F03-7D1C-440B-96DC-7D6FBAD10794}" type="parTrans" cxnId="{6D5C4BED-97F7-455F-9D3E-A3D0F33390E2}">
      <dgm:prSet/>
      <dgm:spPr/>
    </dgm:pt>
    <dgm:pt modelId="{16A1B839-F46A-441B-9C37-9A34E089CCBA}" type="sibTrans" cxnId="{6D5C4BED-97F7-455F-9D3E-A3D0F33390E2}">
      <dgm:prSet/>
      <dgm:spPr/>
    </dgm:pt>
    <dgm:pt modelId="{D0665298-6D81-4410-8300-9A5A1B10498B}">
      <dgm:prSet phldrT="[Text]" custT="1"/>
      <dgm:spPr/>
      <dgm:t>
        <a:bodyPr/>
        <a:lstStyle/>
        <a:p>
          <a:r>
            <a:rPr lang="en-CA" sz="1400" dirty="0" smtClean="0"/>
            <a:t>Boeing 707 was created</a:t>
          </a:r>
          <a:endParaRPr lang="en-CA" sz="1400" dirty="0"/>
        </a:p>
      </dgm:t>
    </dgm:pt>
    <dgm:pt modelId="{24F23C35-1038-4085-8CCB-BA5302B25855}" type="parTrans" cxnId="{75F84F68-EC2F-43C5-80C4-839735F279FE}">
      <dgm:prSet/>
      <dgm:spPr/>
    </dgm:pt>
    <dgm:pt modelId="{F2F4C967-F224-4A99-A0B3-DA67A1E319E0}" type="sibTrans" cxnId="{75F84F68-EC2F-43C5-80C4-839735F279FE}">
      <dgm:prSet/>
      <dgm:spPr/>
    </dgm:pt>
    <dgm:pt modelId="{A4CFEBA2-8639-462B-9C9C-3535E800853F}">
      <dgm:prSet phldrT="[Text]" custT="1"/>
      <dgm:spPr/>
      <dgm:t>
        <a:bodyPr/>
        <a:lstStyle/>
        <a:p>
          <a:r>
            <a:rPr lang="en-CA" sz="1600" dirty="0" smtClean="0"/>
            <a:t>1938</a:t>
          </a:r>
          <a:endParaRPr lang="en-CA" sz="1600" dirty="0"/>
        </a:p>
      </dgm:t>
    </dgm:pt>
    <dgm:pt modelId="{A6AD8527-2E26-47B3-9042-CB5BC0F7B9A9}" type="parTrans" cxnId="{732C9366-2E3C-409D-9AF0-BA39574E2276}">
      <dgm:prSet/>
      <dgm:spPr/>
    </dgm:pt>
    <dgm:pt modelId="{CE99A6CF-1FF3-4C53-B339-9D301287D127}" type="sibTrans" cxnId="{732C9366-2E3C-409D-9AF0-BA39574E2276}">
      <dgm:prSet/>
      <dgm:spPr/>
    </dgm:pt>
    <dgm:pt modelId="{BD1156A0-DC07-4808-BAF1-E9604DAED5F1}">
      <dgm:prSet phldrT="[Text]" custT="1"/>
      <dgm:spPr/>
      <dgm:t>
        <a:bodyPr/>
        <a:lstStyle/>
        <a:p>
          <a:r>
            <a:rPr lang="en-CA" sz="1400" dirty="0" smtClean="0"/>
            <a:t>Civil Aeronautics Act: delegating federal responsibilities to Civil Aeronautics Authority</a:t>
          </a:r>
          <a:endParaRPr lang="en-CA" sz="1400" dirty="0"/>
        </a:p>
      </dgm:t>
    </dgm:pt>
    <dgm:pt modelId="{1DBC8805-7FE3-4B31-8CC2-CC81942C8AFD}" type="parTrans" cxnId="{8EB1B1EE-67AB-4D44-8C78-0E122FEB94FD}">
      <dgm:prSet/>
      <dgm:spPr/>
    </dgm:pt>
    <dgm:pt modelId="{C79679D6-0637-4A1B-964D-986B5BB6B1B7}" type="sibTrans" cxnId="{8EB1B1EE-67AB-4D44-8C78-0E122FEB94FD}">
      <dgm:prSet/>
      <dgm:spPr/>
    </dgm:pt>
    <dgm:pt modelId="{6AE74F7C-3061-43F5-83B3-B361CDB92DD5}" type="pres">
      <dgm:prSet presAssocID="{4F9AF8C1-539B-4973-AB2A-13AB80307FA3}" presName="linearFlow" presStyleCnt="0">
        <dgm:presLayoutVars>
          <dgm:dir/>
          <dgm:animLvl val="lvl"/>
          <dgm:resizeHandles val="exact"/>
        </dgm:presLayoutVars>
      </dgm:prSet>
      <dgm:spPr/>
      <dgm:t>
        <a:bodyPr/>
        <a:lstStyle/>
        <a:p>
          <a:endParaRPr lang="en-CA"/>
        </a:p>
      </dgm:t>
    </dgm:pt>
    <dgm:pt modelId="{47FF9180-61B6-4761-9057-5232A3BFEB48}" type="pres">
      <dgm:prSet presAssocID="{41E176FE-C65A-4DD2-B3EB-37E8FF3D26BD}" presName="composite" presStyleCnt="0"/>
      <dgm:spPr/>
    </dgm:pt>
    <dgm:pt modelId="{FF3D6C14-9284-4686-913E-15D57E7DE9CC}" type="pres">
      <dgm:prSet presAssocID="{41E176FE-C65A-4DD2-B3EB-37E8FF3D26BD}" presName="parentText" presStyleLbl="alignNode1" presStyleIdx="0" presStyleCnt="5">
        <dgm:presLayoutVars>
          <dgm:chMax val="1"/>
          <dgm:bulletEnabled val="1"/>
        </dgm:presLayoutVars>
      </dgm:prSet>
      <dgm:spPr/>
      <dgm:t>
        <a:bodyPr/>
        <a:lstStyle/>
        <a:p>
          <a:endParaRPr lang="en-CA"/>
        </a:p>
      </dgm:t>
    </dgm:pt>
    <dgm:pt modelId="{3E0F8950-3B5C-4586-8B5D-EA00E46A614E}" type="pres">
      <dgm:prSet presAssocID="{41E176FE-C65A-4DD2-B3EB-37E8FF3D26BD}" presName="descendantText" presStyleLbl="alignAcc1" presStyleIdx="0" presStyleCnt="5">
        <dgm:presLayoutVars>
          <dgm:bulletEnabled val="1"/>
        </dgm:presLayoutVars>
      </dgm:prSet>
      <dgm:spPr/>
      <dgm:t>
        <a:bodyPr/>
        <a:lstStyle/>
        <a:p>
          <a:endParaRPr lang="en-CA"/>
        </a:p>
      </dgm:t>
    </dgm:pt>
    <dgm:pt modelId="{70C4EED7-4A47-4092-91D3-F82CDF1DA7F0}" type="pres">
      <dgm:prSet presAssocID="{1C963339-7DA0-47DE-8552-9A5CF05C019B}" presName="sp" presStyleCnt="0"/>
      <dgm:spPr/>
    </dgm:pt>
    <dgm:pt modelId="{0C9CA277-9876-46E1-B7C4-DFD747DA9EB7}" type="pres">
      <dgm:prSet presAssocID="{A4CFEBA2-8639-462B-9C9C-3535E800853F}" presName="composite" presStyleCnt="0"/>
      <dgm:spPr/>
    </dgm:pt>
    <dgm:pt modelId="{7AA5EC86-5E8F-4CF0-A0C0-3F4A7C065C7D}" type="pres">
      <dgm:prSet presAssocID="{A4CFEBA2-8639-462B-9C9C-3535E800853F}" presName="parentText" presStyleLbl="alignNode1" presStyleIdx="1" presStyleCnt="5">
        <dgm:presLayoutVars>
          <dgm:chMax val="1"/>
          <dgm:bulletEnabled val="1"/>
        </dgm:presLayoutVars>
      </dgm:prSet>
      <dgm:spPr/>
      <dgm:t>
        <a:bodyPr/>
        <a:lstStyle/>
        <a:p>
          <a:endParaRPr lang="en-CA"/>
        </a:p>
      </dgm:t>
    </dgm:pt>
    <dgm:pt modelId="{1800684F-BD33-4A08-8AEB-386D4FCC04F3}" type="pres">
      <dgm:prSet presAssocID="{A4CFEBA2-8639-462B-9C9C-3535E800853F}" presName="descendantText" presStyleLbl="alignAcc1" presStyleIdx="1" presStyleCnt="5">
        <dgm:presLayoutVars>
          <dgm:bulletEnabled val="1"/>
        </dgm:presLayoutVars>
      </dgm:prSet>
      <dgm:spPr/>
      <dgm:t>
        <a:bodyPr/>
        <a:lstStyle/>
        <a:p>
          <a:endParaRPr lang="en-CA"/>
        </a:p>
      </dgm:t>
    </dgm:pt>
    <dgm:pt modelId="{81BA6940-F826-4EAC-BB58-9D3E0D6106CE}" type="pres">
      <dgm:prSet presAssocID="{CE99A6CF-1FF3-4C53-B339-9D301287D127}" presName="sp" presStyleCnt="0"/>
      <dgm:spPr/>
    </dgm:pt>
    <dgm:pt modelId="{AB6DDC1F-57BF-4DAC-8B75-B307E5D6A0E3}" type="pres">
      <dgm:prSet presAssocID="{DEF868C8-7DB6-4141-A7B3-0876357B7AA0}" presName="composite" presStyleCnt="0"/>
      <dgm:spPr/>
    </dgm:pt>
    <dgm:pt modelId="{660FDB49-8BDE-4B67-973D-ED226FE58021}" type="pres">
      <dgm:prSet presAssocID="{DEF868C8-7DB6-4141-A7B3-0876357B7AA0}" presName="parentText" presStyleLbl="alignNode1" presStyleIdx="2" presStyleCnt="5" custLinFactNeighborX="-2689" custLinFactNeighborY="-17806">
        <dgm:presLayoutVars>
          <dgm:chMax val="1"/>
          <dgm:bulletEnabled val="1"/>
        </dgm:presLayoutVars>
      </dgm:prSet>
      <dgm:spPr/>
      <dgm:t>
        <a:bodyPr/>
        <a:lstStyle/>
        <a:p>
          <a:endParaRPr lang="en-CA"/>
        </a:p>
      </dgm:t>
    </dgm:pt>
    <dgm:pt modelId="{76E30D50-9A6A-4936-976D-3AD6AAEA3DD9}" type="pres">
      <dgm:prSet presAssocID="{DEF868C8-7DB6-4141-A7B3-0876357B7AA0}" presName="descendantText" presStyleLbl="alignAcc1" presStyleIdx="2" presStyleCnt="5" custScaleX="99378" custScaleY="217347" custLinFactNeighborX="-599" custLinFactNeighborY="-19352">
        <dgm:presLayoutVars>
          <dgm:bulletEnabled val="1"/>
        </dgm:presLayoutVars>
      </dgm:prSet>
      <dgm:spPr/>
      <dgm:t>
        <a:bodyPr/>
        <a:lstStyle/>
        <a:p>
          <a:endParaRPr lang="en-CA"/>
        </a:p>
      </dgm:t>
    </dgm:pt>
    <dgm:pt modelId="{8789AE47-92D5-4402-8FE5-B5BB3B5A3EA9}" type="pres">
      <dgm:prSet presAssocID="{A19639A7-E978-4C25-B514-B93A12C7CC30}" presName="sp" presStyleCnt="0"/>
      <dgm:spPr/>
    </dgm:pt>
    <dgm:pt modelId="{52E0D85E-4134-41AB-9478-10B111A35917}" type="pres">
      <dgm:prSet presAssocID="{C8BC373A-D74A-4053-831B-872F97508994}" presName="composite" presStyleCnt="0"/>
      <dgm:spPr/>
    </dgm:pt>
    <dgm:pt modelId="{44A05BC8-097C-4829-BB2E-26D796DD21D2}" type="pres">
      <dgm:prSet presAssocID="{C8BC373A-D74A-4053-831B-872F97508994}" presName="parentText" presStyleLbl="alignNode1" presStyleIdx="3" presStyleCnt="5" custLinFactNeighborY="3434">
        <dgm:presLayoutVars>
          <dgm:chMax val="1"/>
          <dgm:bulletEnabled val="1"/>
        </dgm:presLayoutVars>
      </dgm:prSet>
      <dgm:spPr/>
      <dgm:t>
        <a:bodyPr/>
        <a:lstStyle/>
        <a:p>
          <a:endParaRPr lang="en-CA"/>
        </a:p>
      </dgm:t>
    </dgm:pt>
    <dgm:pt modelId="{94684B0A-CAB4-466F-82D4-D92C0AA46F6D}" type="pres">
      <dgm:prSet presAssocID="{C8BC373A-D74A-4053-831B-872F97508994}" presName="descendantText" presStyleLbl="alignAcc1" presStyleIdx="3" presStyleCnt="5" custScaleY="72814" custLinFactNeighborY="7139">
        <dgm:presLayoutVars>
          <dgm:bulletEnabled val="1"/>
        </dgm:presLayoutVars>
      </dgm:prSet>
      <dgm:spPr/>
      <dgm:t>
        <a:bodyPr/>
        <a:lstStyle/>
        <a:p>
          <a:endParaRPr lang="en-CA"/>
        </a:p>
      </dgm:t>
    </dgm:pt>
    <dgm:pt modelId="{B7289E14-5D80-43C2-BA20-46AD9932D0E6}" type="pres">
      <dgm:prSet presAssocID="{E934E8CC-378D-4629-BBE7-5D8D9B94DB25}" presName="sp" presStyleCnt="0"/>
      <dgm:spPr/>
    </dgm:pt>
    <dgm:pt modelId="{9EBFDCC6-65C3-40D2-AA01-A57739097F28}" type="pres">
      <dgm:prSet presAssocID="{43502D3E-94CA-4E32-9842-FF2ADA22A1B2}" presName="composite" presStyleCnt="0"/>
      <dgm:spPr/>
    </dgm:pt>
    <dgm:pt modelId="{FAD80E46-E6BC-468B-AD14-53BB47B5F450}" type="pres">
      <dgm:prSet presAssocID="{43502D3E-94CA-4E32-9842-FF2ADA22A1B2}" presName="parentText" presStyleLbl="alignNode1" presStyleIdx="4" presStyleCnt="5">
        <dgm:presLayoutVars>
          <dgm:chMax val="1"/>
          <dgm:bulletEnabled val="1"/>
        </dgm:presLayoutVars>
      </dgm:prSet>
      <dgm:spPr/>
      <dgm:t>
        <a:bodyPr/>
        <a:lstStyle/>
        <a:p>
          <a:endParaRPr lang="en-CA"/>
        </a:p>
      </dgm:t>
    </dgm:pt>
    <dgm:pt modelId="{3AE5BF65-DC68-49DB-BC35-A6AE1A97BD03}" type="pres">
      <dgm:prSet presAssocID="{43502D3E-94CA-4E32-9842-FF2ADA22A1B2}" presName="descendantText" presStyleLbl="alignAcc1" presStyleIdx="4" presStyleCnt="5" custLinFactNeighborX="224" custLinFactNeighborY="-1747">
        <dgm:presLayoutVars>
          <dgm:bulletEnabled val="1"/>
        </dgm:presLayoutVars>
      </dgm:prSet>
      <dgm:spPr/>
      <dgm:t>
        <a:bodyPr/>
        <a:lstStyle/>
        <a:p>
          <a:endParaRPr lang="en-CA"/>
        </a:p>
      </dgm:t>
    </dgm:pt>
  </dgm:ptLst>
  <dgm:cxnLst>
    <dgm:cxn modelId="{40ADB7F5-C4DA-407D-8330-09CBDA995E01}" srcId="{C8BC373A-D74A-4053-831B-872F97508994}" destId="{AA88FACD-038A-42C8-84E4-6C81310F292B}" srcOrd="0" destOrd="0" parTransId="{0FB55648-4A6E-4038-A399-961D464C33C7}" sibTransId="{EA953F50-B2F5-451B-BAA2-4CED6DE5EB4B}"/>
    <dgm:cxn modelId="{732C9366-2E3C-409D-9AF0-BA39574E2276}" srcId="{4F9AF8C1-539B-4973-AB2A-13AB80307FA3}" destId="{A4CFEBA2-8639-462B-9C9C-3535E800853F}" srcOrd="1" destOrd="0" parTransId="{A6AD8527-2E26-47B3-9042-CB5BC0F7B9A9}" sibTransId="{CE99A6CF-1FF3-4C53-B339-9D301287D127}"/>
    <dgm:cxn modelId="{8251C629-821B-4620-914B-C32E4181CB53}" type="presOf" srcId="{BD1156A0-DC07-4808-BAF1-E9604DAED5F1}" destId="{1800684F-BD33-4A08-8AEB-386D4FCC04F3}" srcOrd="0" destOrd="0" presId="urn:microsoft.com/office/officeart/2005/8/layout/chevron2"/>
    <dgm:cxn modelId="{9FAFBEF0-6252-45D9-9D12-1E7615EA7CD1}" type="presOf" srcId="{43502D3E-94CA-4E32-9842-FF2ADA22A1B2}" destId="{FAD80E46-E6BC-468B-AD14-53BB47B5F450}" srcOrd="0" destOrd="0" presId="urn:microsoft.com/office/officeart/2005/8/layout/chevron2"/>
    <dgm:cxn modelId="{FB2669F3-05A4-4480-850A-9866C8FFF5AA}" type="presOf" srcId="{B6E10502-F32D-42E1-A3A4-74658AF1F149}" destId="{76E30D50-9A6A-4936-976D-3AD6AAEA3DD9}" srcOrd="0" destOrd="2" presId="urn:microsoft.com/office/officeart/2005/8/layout/chevron2"/>
    <dgm:cxn modelId="{8EB1B1EE-67AB-4D44-8C78-0E122FEB94FD}" srcId="{A4CFEBA2-8639-462B-9C9C-3535E800853F}" destId="{BD1156A0-DC07-4808-BAF1-E9604DAED5F1}" srcOrd="0" destOrd="0" parTransId="{1DBC8805-7FE3-4B31-8CC2-CC81942C8AFD}" sibTransId="{C79679D6-0637-4A1B-964D-986B5BB6B1B7}"/>
    <dgm:cxn modelId="{B3C64513-9597-4AD4-9054-DB04D0B29263}" type="presOf" srcId="{41E176FE-C65A-4DD2-B3EB-37E8FF3D26BD}" destId="{FF3D6C14-9284-4686-913E-15D57E7DE9CC}" srcOrd="0" destOrd="0" presId="urn:microsoft.com/office/officeart/2005/8/layout/chevron2"/>
    <dgm:cxn modelId="{75F84F68-EC2F-43C5-80C4-839735F279FE}" srcId="{43502D3E-94CA-4E32-9842-FF2ADA22A1B2}" destId="{D0665298-6D81-4410-8300-9A5A1B10498B}" srcOrd="0" destOrd="0" parTransId="{24F23C35-1038-4085-8CCB-BA5302B25855}" sibTransId="{F2F4C967-F224-4A99-A0B3-DA67A1E319E0}"/>
    <dgm:cxn modelId="{E3CDBC06-0A18-4E6E-94A2-43D5A248CEDE}" srcId="{4F9AF8C1-539B-4973-AB2A-13AB80307FA3}" destId="{DEF868C8-7DB6-4141-A7B3-0876357B7AA0}" srcOrd="2" destOrd="0" parTransId="{36A07326-E4A8-4932-A4B7-AD0ACD66103B}" sibTransId="{A19639A7-E978-4C25-B514-B93A12C7CC30}"/>
    <dgm:cxn modelId="{0A4F8C4F-33EB-48CD-8C53-B739E10B4F7F}" srcId="{4F9AF8C1-539B-4973-AB2A-13AB80307FA3}" destId="{41E176FE-C65A-4DD2-B3EB-37E8FF3D26BD}" srcOrd="0" destOrd="0" parTransId="{875FD46E-C678-4345-B34F-63337C0DC36D}" sibTransId="{1C963339-7DA0-47DE-8552-9A5CF05C019B}"/>
    <dgm:cxn modelId="{8EF52434-48C6-4D30-A5FF-6548F55A7B76}" type="presOf" srcId="{038AF249-0A77-4456-9F06-38F2C51C50F6}" destId="{76E30D50-9A6A-4936-976D-3AD6AAEA3DD9}" srcOrd="0" destOrd="4" presId="urn:microsoft.com/office/officeart/2005/8/layout/chevron2"/>
    <dgm:cxn modelId="{C7778F78-EBA4-41EA-8A5C-25AE9166C5C0}" srcId="{0B18C969-F50A-4382-BDB5-F31784589D93}" destId="{1507AECB-4A5B-4AF4-B1DA-9B75436FE8AB}" srcOrd="0" destOrd="0" parTransId="{46A78241-F55C-4244-BEFA-8C529CE08958}" sibTransId="{CE28CB96-C409-4B66-BF70-A6D290AABC96}"/>
    <dgm:cxn modelId="{9677BFA8-3D66-4023-BCCE-383621A420BC}" type="presOf" srcId="{2967CFDD-2808-4276-BCD8-E48985397E53}" destId="{3E0F8950-3B5C-4586-8B5D-EA00E46A614E}" srcOrd="0" destOrd="0" presId="urn:microsoft.com/office/officeart/2005/8/layout/chevron2"/>
    <dgm:cxn modelId="{33EA64AD-F585-4EDA-BC60-4B4BF9D0B22C}" srcId="{B6E10502-F32D-42E1-A3A4-74658AF1F149}" destId="{4151ACC3-2EBA-4191-9E65-AD8C5DE53C52}" srcOrd="0" destOrd="0" parTransId="{0A13E2A8-68DB-4760-B659-6E1E1B5F7E75}" sibTransId="{40BC3C03-6E9D-45CC-B038-10EA6F592500}"/>
    <dgm:cxn modelId="{7E76F9CC-9383-4805-91A4-18450CD97131}" srcId="{41E176FE-C65A-4DD2-B3EB-37E8FF3D26BD}" destId="{2967CFDD-2808-4276-BCD8-E48985397E53}" srcOrd="0" destOrd="0" parTransId="{67FD8BC2-5912-469C-8D55-AE46023265E2}" sibTransId="{5EAEDBA2-6C6E-43C7-BF3A-197EE867466A}"/>
    <dgm:cxn modelId="{8C9F4848-C4BC-4A95-AC03-76AAEECC7DFD}" type="presOf" srcId="{0B18C969-F50A-4382-BDB5-F31784589D93}" destId="{76E30D50-9A6A-4936-976D-3AD6AAEA3DD9}" srcOrd="0" destOrd="0" presId="urn:microsoft.com/office/officeart/2005/8/layout/chevron2"/>
    <dgm:cxn modelId="{170D2C39-8DDF-44AF-AFBD-046280BD8BB0}" type="presOf" srcId="{1507AECB-4A5B-4AF4-B1DA-9B75436FE8AB}" destId="{76E30D50-9A6A-4936-976D-3AD6AAEA3DD9}" srcOrd="0" destOrd="1" presId="urn:microsoft.com/office/officeart/2005/8/layout/chevron2"/>
    <dgm:cxn modelId="{BA502169-6EF9-4B52-BC15-09B9B07BDF11}" srcId="{B6E10502-F32D-42E1-A3A4-74658AF1F149}" destId="{038AF249-0A77-4456-9F06-38F2C51C50F6}" srcOrd="1" destOrd="0" parTransId="{D9DC6A19-C98F-4B98-95EE-8A177E21B2BE}" sibTransId="{4C1D2311-6E4A-4368-9DA8-F2176E2523C7}"/>
    <dgm:cxn modelId="{B9FAA2F7-C5FC-4A63-A8E5-1AE80A9C119D}" type="presOf" srcId="{AA88FACD-038A-42C8-84E4-6C81310F292B}" destId="{94684B0A-CAB4-466F-82D4-D92C0AA46F6D}" srcOrd="0" destOrd="0" presId="urn:microsoft.com/office/officeart/2005/8/layout/chevron2"/>
    <dgm:cxn modelId="{C97D29BD-71F4-4BDD-AD5F-830E0849501D}" type="presOf" srcId="{4151ACC3-2EBA-4191-9E65-AD8C5DE53C52}" destId="{76E30D50-9A6A-4936-976D-3AD6AAEA3DD9}" srcOrd="0" destOrd="3" presId="urn:microsoft.com/office/officeart/2005/8/layout/chevron2"/>
    <dgm:cxn modelId="{212ED1D0-AB2C-4C48-935D-1492D9F8390A}" srcId="{DEF868C8-7DB6-4141-A7B3-0876357B7AA0}" destId="{B6E10502-F32D-42E1-A3A4-74658AF1F149}" srcOrd="1" destOrd="0" parTransId="{7C5A0976-24BF-4ED6-9C67-8B28D18A9BCD}" sibTransId="{18ADF699-FEB7-4EA8-A6F8-EE22EA05B0B1}"/>
    <dgm:cxn modelId="{0D73970F-81E6-46D2-9F00-45FE3C898BA2}" type="presOf" srcId="{4F9AF8C1-539B-4973-AB2A-13AB80307FA3}" destId="{6AE74F7C-3061-43F5-83B3-B361CDB92DD5}" srcOrd="0" destOrd="0" presId="urn:microsoft.com/office/officeart/2005/8/layout/chevron2"/>
    <dgm:cxn modelId="{6D5C4BED-97F7-455F-9D3E-A3D0F33390E2}" srcId="{4F9AF8C1-539B-4973-AB2A-13AB80307FA3}" destId="{43502D3E-94CA-4E32-9842-FF2ADA22A1B2}" srcOrd="4" destOrd="0" parTransId="{38775F03-7D1C-440B-96DC-7D6FBAD10794}" sibTransId="{16A1B839-F46A-441B-9C37-9A34E089CCBA}"/>
    <dgm:cxn modelId="{A7887E3C-ABBC-41F2-91D0-A07537D1FFCE}" type="presOf" srcId="{A4CFEBA2-8639-462B-9C9C-3535E800853F}" destId="{7AA5EC86-5E8F-4CF0-A0C0-3F4A7C065C7D}" srcOrd="0" destOrd="0" presId="urn:microsoft.com/office/officeart/2005/8/layout/chevron2"/>
    <dgm:cxn modelId="{A7597F18-D8B3-4DB2-86C0-CDB88C840CBF}" srcId="{4F9AF8C1-539B-4973-AB2A-13AB80307FA3}" destId="{C8BC373A-D74A-4053-831B-872F97508994}" srcOrd="3" destOrd="0" parTransId="{3D4D529F-39BB-4782-A936-1C7F89A3571F}" sibTransId="{E934E8CC-378D-4629-BBE7-5D8D9B94DB25}"/>
    <dgm:cxn modelId="{84F7C936-620F-44CA-ADFB-9B85395A4225}" type="presOf" srcId="{DEF868C8-7DB6-4141-A7B3-0876357B7AA0}" destId="{660FDB49-8BDE-4B67-973D-ED226FE58021}" srcOrd="0" destOrd="0" presId="urn:microsoft.com/office/officeart/2005/8/layout/chevron2"/>
    <dgm:cxn modelId="{F718FAE9-3DB9-403F-972A-3FD08E8692E5}" srcId="{DEF868C8-7DB6-4141-A7B3-0876357B7AA0}" destId="{0B18C969-F50A-4382-BDB5-F31784589D93}" srcOrd="0" destOrd="0" parTransId="{94FC7044-2BD2-42B3-A1E4-EC1EBA7F7ADA}" sibTransId="{CEE876A9-F5EC-45EC-BF32-7AF3F9574FFB}"/>
    <dgm:cxn modelId="{C6CCA047-3464-4E6B-B99B-86DFB3629F28}" type="presOf" srcId="{D0665298-6D81-4410-8300-9A5A1B10498B}" destId="{3AE5BF65-DC68-49DB-BC35-A6AE1A97BD03}" srcOrd="0" destOrd="0" presId="urn:microsoft.com/office/officeart/2005/8/layout/chevron2"/>
    <dgm:cxn modelId="{1392715D-66F0-485E-9A5D-AE18F69B4420}" type="presOf" srcId="{C8BC373A-D74A-4053-831B-872F97508994}" destId="{44A05BC8-097C-4829-BB2E-26D796DD21D2}" srcOrd="0" destOrd="0" presId="urn:microsoft.com/office/officeart/2005/8/layout/chevron2"/>
    <dgm:cxn modelId="{1370F0C0-7B1C-4B7E-9E8B-D0156D8A3700}" type="presParOf" srcId="{6AE74F7C-3061-43F5-83B3-B361CDB92DD5}" destId="{47FF9180-61B6-4761-9057-5232A3BFEB48}" srcOrd="0" destOrd="0" presId="urn:microsoft.com/office/officeart/2005/8/layout/chevron2"/>
    <dgm:cxn modelId="{8AB434D9-3315-4DB9-B12F-304A82285CEE}" type="presParOf" srcId="{47FF9180-61B6-4761-9057-5232A3BFEB48}" destId="{FF3D6C14-9284-4686-913E-15D57E7DE9CC}" srcOrd="0" destOrd="0" presId="urn:microsoft.com/office/officeart/2005/8/layout/chevron2"/>
    <dgm:cxn modelId="{1E2DABFC-4164-4B79-9E78-17E467ED3428}" type="presParOf" srcId="{47FF9180-61B6-4761-9057-5232A3BFEB48}" destId="{3E0F8950-3B5C-4586-8B5D-EA00E46A614E}" srcOrd="1" destOrd="0" presId="urn:microsoft.com/office/officeart/2005/8/layout/chevron2"/>
    <dgm:cxn modelId="{52578872-6CFC-4A27-AD2D-FE1C7BB7D691}" type="presParOf" srcId="{6AE74F7C-3061-43F5-83B3-B361CDB92DD5}" destId="{70C4EED7-4A47-4092-91D3-F82CDF1DA7F0}" srcOrd="1" destOrd="0" presId="urn:microsoft.com/office/officeart/2005/8/layout/chevron2"/>
    <dgm:cxn modelId="{E9BFB82A-8FDC-497D-819D-88D619F42FFC}" type="presParOf" srcId="{6AE74F7C-3061-43F5-83B3-B361CDB92DD5}" destId="{0C9CA277-9876-46E1-B7C4-DFD747DA9EB7}" srcOrd="2" destOrd="0" presId="urn:microsoft.com/office/officeart/2005/8/layout/chevron2"/>
    <dgm:cxn modelId="{458C9246-FAD7-455C-99A7-241A9710BB1C}" type="presParOf" srcId="{0C9CA277-9876-46E1-B7C4-DFD747DA9EB7}" destId="{7AA5EC86-5E8F-4CF0-A0C0-3F4A7C065C7D}" srcOrd="0" destOrd="0" presId="urn:microsoft.com/office/officeart/2005/8/layout/chevron2"/>
    <dgm:cxn modelId="{7525601C-F5C6-441E-9E66-4A8D02FB1AEE}" type="presParOf" srcId="{0C9CA277-9876-46E1-B7C4-DFD747DA9EB7}" destId="{1800684F-BD33-4A08-8AEB-386D4FCC04F3}" srcOrd="1" destOrd="0" presId="urn:microsoft.com/office/officeart/2005/8/layout/chevron2"/>
    <dgm:cxn modelId="{49ED2B09-F1BC-4B5B-AA69-DCDBB191B2A4}" type="presParOf" srcId="{6AE74F7C-3061-43F5-83B3-B361CDB92DD5}" destId="{81BA6940-F826-4EAC-BB58-9D3E0D6106CE}" srcOrd="3" destOrd="0" presId="urn:microsoft.com/office/officeart/2005/8/layout/chevron2"/>
    <dgm:cxn modelId="{CA19D1FD-0D75-4F65-9DA6-A01A8DBA1110}" type="presParOf" srcId="{6AE74F7C-3061-43F5-83B3-B361CDB92DD5}" destId="{AB6DDC1F-57BF-4DAC-8B75-B307E5D6A0E3}" srcOrd="4" destOrd="0" presId="urn:microsoft.com/office/officeart/2005/8/layout/chevron2"/>
    <dgm:cxn modelId="{7C11845D-0F13-4381-8E15-E45C063FE135}" type="presParOf" srcId="{AB6DDC1F-57BF-4DAC-8B75-B307E5D6A0E3}" destId="{660FDB49-8BDE-4B67-973D-ED226FE58021}" srcOrd="0" destOrd="0" presId="urn:microsoft.com/office/officeart/2005/8/layout/chevron2"/>
    <dgm:cxn modelId="{AE861EE0-B1C7-46E1-9C2E-7F0D2EC42DDA}" type="presParOf" srcId="{AB6DDC1F-57BF-4DAC-8B75-B307E5D6A0E3}" destId="{76E30D50-9A6A-4936-976D-3AD6AAEA3DD9}" srcOrd="1" destOrd="0" presId="urn:microsoft.com/office/officeart/2005/8/layout/chevron2"/>
    <dgm:cxn modelId="{6A21CDA4-5591-4E6B-ADDD-5D3107EDCCB0}" type="presParOf" srcId="{6AE74F7C-3061-43F5-83B3-B361CDB92DD5}" destId="{8789AE47-92D5-4402-8FE5-B5BB3B5A3EA9}" srcOrd="5" destOrd="0" presId="urn:microsoft.com/office/officeart/2005/8/layout/chevron2"/>
    <dgm:cxn modelId="{6D74DECC-8706-4882-862A-C0052A0761A7}" type="presParOf" srcId="{6AE74F7C-3061-43F5-83B3-B361CDB92DD5}" destId="{52E0D85E-4134-41AB-9478-10B111A35917}" srcOrd="6" destOrd="0" presId="urn:microsoft.com/office/officeart/2005/8/layout/chevron2"/>
    <dgm:cxn modelId="{2ED62EA8-7981-46CC-B2E9-1F83353DD3CC}" type="presParOf" srcId="{52E0D85E-4134-41AB-9478-10B111A35917}" destId="{44A05BC8-097C-4829-BB2E-26D796DD21D2}" srcOrd="0" destOrd="0" presId="urn:microsoft.com/office/officeart/2005/8/layout/chevron2"/>
    <dgm:cxn modelId="{AA71367A-EEB5-42C3-8C0F-43FF5557D225}" type="presParOf" srcId="{52E0D85E-4134-41AB-9478-10B111A35917}" destId="{94684B0A-CAB4-466F-82D4-D92C0AA46F6D}" srcOrd="1" destOrd="0" presId="urn:microsoft.com/office/officeart/2005/8/layout/chevron2"/>
    <dgm:cxn modelId="{B2F4BFFC-E476-44AD-9D33-30F88B9F9FE4}" type="presParOf" srcId="{6AE74F7C-3061-43F5-83B3-B361CDB92DD5}" destId="{B7289E14-5D80-43C2-BA20-46AD9932D0E6}" srcOrd="7" destOrd="0" presId="urn:microsoft.com/office/officeart/2005/8/layout/chevron2"/>
    <dgm:cxn modelId="{EF98C92B-9F35-431C-A8C3-75AF00E16F3E}" type="presParOf" srcId="{6AE74F7C-3061-43F5-83B3-B361CDB92DD5}" destId="{9EBFDCC6-65C3-40D2-AA01-A57739097F28}" srcOrd="8" destOrd="0" presId="urn:microsoft.com/office/officeart/2005/8/layout/chevron2"/>
    <dgm:cxn modelId="{BF88161F-C9D4-4797-B0AF-32B052FCBB12}" type="presParOf" srcId="{9EBFDCC6-65C3-40D2-AA01-A57739097F28}" destId="{FAD80E46-E6BC-468B-AD14-53BB47B5F450}" srcOrd="0" destOrd="0" presId="urn:microsoft.com/office/officeart/2005/8/layout/chevron2"/>
    <dgm:cxn modelId="{ECCF7741-BDAE-4000-9932-BB4856808090}" type="presParOf" srcId="{9EBFDCC6-65C3-40D2-AA01-A57739097F28}" destId="{3AE5BF65-DC68-49DB-BC35-A6AE1A97BD0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AA5E3E-9F71-453E-B488-FFEE7FE9441E}" type="doc">
      <dgm:prSet loTypeId="urn:microsoft.com/office/officeart/2005/8/layout/chevron2" loCatId="list" qsTypeId="urn:microsoft.com/office/officeart/2005/8/quickstyle/simple1#3" qsCatId="simple" csTypeId="urn:microsoft.com/office/officeart/2005/8/colors/accent1_2#3" csCatId="accent1" phldr="1"/>
      <dgm:spPr/>
      <dgm:t>
        <a:bodyPr/>
        <a:lstStyle/>
        <a:p>
          <a:endParaRPr lang="en-CA"/>
        </a:p>
      </dgm:t>
    </dgm:pt>
    <dgm:pt modelId="{F07BB885-8972-4628-A4D1-5DDBBD234407}">
      <dgm:prSet phldrT="[Text]" custT="1"/>
      <dgm:spPr/>
      <dgm:t>
        <a:bodyPr/>
        <a:lstStyle/>
        <a:p>
          <a:r>
            <a:rPr lang="en-CA" sz="1200" dirty="0" smtClean="0"/>
            <a:t>1919</a:t>
          </a:r>
          <a:endParaRPr lang="en-CA" sz="1400" dirty="0"/>
        </a:p>
      </dgm:t>
    </dgm:pt>
    <dgm:pt modelId="{FB2EB03E-3C0B-4FD9-A75E-7D59F3482A79}" type="parTrans" cxnId="{30112F0B-F8C3-4BB7-8123-E1DF71BFB41D}">
      <dgm:prSet/>
      <dgm:spPr/>
      <dgm:t>
        <a:bodyPr/>
        <a:lstStyle/>
        <a:p>
          <a:endParaRPr lang="en-CA"/>
        </a:p>
      </dgm:t>
    </dgm:pt>
    <dgm:pt modelId="{5ABEA82E-B4CE-45A8-B574-364A33A64F6E}" type="sibTrans" cxnId="{30112F0B-F8C3-4BB7-8123-E1DF71BFB41D}">
      <dgm:prSet/>
      <dgm:spPr/>
      <dgm:t>
        <a:bodyPr/>
        <a:lstStyle/>
        <a:p>
          <a:endParaRPr lang="en-CA"/>
        </a:p>
      </dgm:t>
    </dgm:pt>
    <dgm:pt modelId="{1E9CF3C0-D845-4516-93B5-0B8C1DCF60E6}">
      <dgm:prSet phldrT="[Text]" custT="1"/>
      <dgm:spPr/>
      <dgm:t>
        <a:bodyPr/>
        <a:lstStyle/>
        <a:p>
          <a:r>
            <a:rPr lang="en-CA" sz="1200" dirty="0" smtClean="0"/>
            <a:t>Forerunner company, </a:t>
          </a:r>
          <a:r>
            <a:rPr lang="en-US" sz="1200" i="1" dirty="0" smtClean="0"/>
            <a:t>Aircraft Transport and Travel Limited</a:t>
          </a:r>
          <a:r>
            <a:rPr lang="en-US" sz="1200" dirty="0" smtClean="0"/>
            <a:t>, scheduled the first air service</a:t>
          </a:r>
          <a:endParaRPr lang="en-CA" sz="1200" dirty="0"/>
        </a:p>
      </dgm:t>
    </dgm:pt>
    <dgm:pt modelId="{12BB0075-FB63-4150-A5DD-5E1D97233C12}" type="parTrans" cxnId="{33D33698-4DC5-40E0-A7BA-B25BDAB0CDE0}">
      <dgm:prSet/>
      <dgm:spPr/>
      <dgm:t>
        <a:bodyPr/>
        <a:lstStyle/>
        <a:p>
          <a:endParaRPr lang="en-CA"/>
        </a:p>
      </dgm:t>
    </dgm:pt>
    <dgm:pt modelId="{918AAAEB-6E83-4565-8238-3B4E18148DF6}" type="sibTrans" cxnId="{33D33698-4DC5-40E0-A7BA-B25BDAB0CDE0}">
      <dgm:prSet/>
      <dgm:spPr/>
      <dgm:t>
        <a:bodyPr/>
        <a:lstStyle/>
        <a:p>
          <a:endParaRPr lang="en-CA"/>
        </a:p>
      </dgm:t>
    </dgm:pt>
    <dgm:pt modelId="{D6782290-158F-405F-8DB7-43617B5E2C5F}">
      <dgm:prSet phldrT="[Text]" custT="1"/>
      <dgm:spPr/>
      <dgm:t>
        <a:bodyPr/>
        <a:lstStyle/>
        <a:p>
          <a:r>
            <a:rPr lang="en-CA" sz="1200" dirty="0" smtClean="0"/>
            <a:t>1939</a:t>
          </a:r>
          <a:endParaRPr lang="en-CA" sz="1400" dirty="0"/>
        </a:p>
      </dgm:t>
    </dgm:pt>
    <dgm:pt modelId="{E8C0B187-AD2C-4C64-BCEA-03EB98E93338}" type="parTrans" cxnId="{3B726F1D-3998-4F91-8340-96F3343C682E}">
      <dgm:prSet/>
      <dgm:spPr/>
      <dgm:t>
        <a:bodyPr/>
        <a:lstStyle/>
        <a:p>
          <a:endParaRPr lang="en-CA"/>
        </a:p>
      </dgm:t>
    </dgm:pt>
    <dgm:pt modelId="{ED49668C-3552-435B-9363-D10F49CE0712}" type="sibTrans" cxnId="{3B726F1D-3998-4F91-8340-96F3343C682E}">
      <dgm:prSet/>
      <dgm:spPr/>
      <dgm:t>
        <a:bodyPr/>
        <a:lstStyle/>
        <a:p>
          <a:endParaRPr lang="en-CA"/>
        </a:p>
      </dgm:t>
    </dgm:pt>
    <dgm:pt modelId="{BBA05CE5-A450-4D20-A8ED-257F2A2C618B}">
      <dgm:prSet phldrT="[Text]" custT="1"/>
      <dgm:spPr/>
      <dgm:t>
        <a:bodyPr/>
        <a:lstStyle/>
        <a:p>
          <a:r>
            <a:rPr lang="en-US" sz="1200" i="1" dirty="0" smtClean="0">
              <a:solidFill>
                <a:srgbClr val="000000"/>
              </a:solidFill>
            </a:rPr>
            <a:t>Aircraft Transport and Travel </a:t>
          </a:r>
          <a:r>
            <a:rPr lang="en-US" sz="1200" dirty="0" smtClean="0">
              <a:solidFill>
                <a:srgbClr val="000000"/>
              </a:solidFill>
            </a:rPr>
            <a:t>and </a:t>
          </a:r>
          <a:r>
            <a:rPr lang="en-US" sz="1200" i="1" dirty="0" smtClean="0">
              <a:solidFill>
                <a:srgbClr val="000000"/>
              </a:solidFill>
            </a:rPr>
            <a:t>Imperial Airways</a:t>
          </a:r>
          <a:r>
            <a:rPr lang="en-US" sz="1200" dirty="0" smtClean="0">
              <a:solidFill>
                <a:srgbClr val="000000"/>
              </a:solidFill>
            </a:rPr>
            <a:t> were nationalized and form </a:t>
          </a:r>
          <a:r>
            <a:rPr lang="en-US" sz="1200" i="1" dirty="0" smtClean="0">
              <a:solidFill>
                <a:srgbClr val="000000"/>
              </a:solidFill>
            </a:rPr>
            <a:t>British Overseas Airways Corp.</a:t>
          </a:r>
          <a:r>
            <a:rPr lang="en-US" sz="1200" dirty="0" smtClean="0">
              <a:solidFill>
                <a:srgbClr val="000000"/>
              </a:solidFill>
            </a:rPr>
            <a:t> (BOAC)</a:t>
          </a:r>
          <a:endParaRPr lang="en-CA" sz="1200" dirty="0"/>
        </a:p>
      </dgm:t>
    </dgm:pt>
    <dgm:pt modelId="{63CD9B55-5E72-4841-A363-E5B6815D5D3B}" type="parTrans" cxnId="{1B89B8D5-E6BE-41B7-8AA2-4CFE30795CD7}">
      <dgm:prSet/>
      <dgm:spPr/>
      <dgm:t>
        <a:bodyPr/>
        <a:lstStyle/>
        <a:p>
          <a:endParaRPr lang="en-CA"/>
        </a:p>
      </dgm:t>
    </dgm:pt>
    <dgm:pt modelId="{881B4273-5E48-43B0-8033-4D8FFA323197}" type="sibTrans" cxnId="{1B89B8D5-E6BE-41B7-8AA2-4CFE30795CD7}">
      <dgm:prSet/>
      <dgm:spPr/>
      <dgm:t>
        <a:bodyPr/>
        <a:lstStyle/>
        <a:p>
          <a:endParaRPr lang="en-CA"/>
        </a:p>
      </dgm:t>
    </dgm:pt>
    <dgm:pt modelId="{152EE3F4-5503-41FA-A2E7-6C2C84A8B6C8}">
      <dgm:prSet phldrT="[Text]" custT="1"/>
      <dgm:spPr/>
      <dgm:t>
        <a:bodyPr/>
        <a:lstStyle/>
        <a:p>
          <a:r>
            <a:rPr lang="en-CA" sz="1200" dirty="0" smtClean="0"/>
            <a:t>1946</a:t>
          </a:r>
          <a:endParaRPr lang="en-CA" sz="1400" dirty="0"/>
        </a:p>
      </dgm:t>
    </dgm:pt>
    <dgm:pt modelId="{067FDEC4-BC42-47C0-AF6E-5D888659A4B9}" type="parTrans" cxnId="{D0E7180C-37EF-4AE2-9402-8A1E23217448}">
      <dgm:prSet/>
      <dgm:spPr/>
      <dgm:t>
        <a:bodyPr/>
        <a:lstStyle/>
        <a:p>
          <a:endParaRPr lang="en-CA"/>
        </a:p>
      </dgm:t>
    </dgm:pt>
    <dgm:pt modelId="{775DBE7D-26BC-40E8-B529-36C7F3F5D1D7}" type="sibTrans" cxnId="{D0E7180C-37EF-4AE2-9402-8A1E23217448}">
      <dgm:prSet/>
      <dgm:spPr/>
      <dgm:t>
        <a:bodyPr/>
        <a:lstStyle/>
        <a:p>
          <a:endParaRPr lang="en-CA"/>
        </a:p>
      </dgm:t>
    </dgm:pt>
    <dgm:pt modelId="{B44DE393-F68A-4572-9A45-A10155626A8E}">
      <dgm:prSet phldrT="[Text]" custT="1"/>
      <dgm:spPr/>
      <dgm:t>
        <a:bodyPr/>
        <a:lstStyle/>
        <a:p>
          <a:r>
            <a:rPr lang="en-US" sz="1200" dirty="0" smtClean="0">
              <a:solidFill>
                <a:srgbClr val="000000"/>
              </a:solidFill>
            </a:rPr>
            <a:t>The first fight to New York</a:t>
          </a:r>
          <a:endParaRPr lang="en-CA" sz="1200" dirty="0"/>
        </a:p>
      </dgm:t>
    </dgm:pt>
    <dgm:pt modelId="{4BF18F3F-56B0-4E53-969A-359AA966E9B9}" type="parTrans" cxnId="{D5A80562-D47A-4982-AA9D-004EF1910ABD}">
      <dgm:prSet/>
      <dgm:spPr/>
      <dgm:t>
        <a:bodyPr/>
        <a:lstStyle/>
        <a:p>
          <a:endParaRPr lang="en-CA"/>
        </a:p>
      </dgm:t>
    </dgm:pt>
    <dgm:pt modelId="{874456AE-462E-454B-B4FF-24818B03D7F4}" type="sibTrans" cxnId="{D5A80562-D47A-4982-AA9D-004EF1910ABD}">
      <dgm:prSet/>
      <dgm:spPr/>
      <dgm:t>
        <a:bodyPr/>
        <a:lstStyle/>
        <a:p>
          <a:endParaRPr lang="en-CA"/>
        </a:p>
      </dgm:t>
    </dgm:pt>
    <dgm:pt modelId="{DDA3648B-B7BD-43B1-B462-201B00B971EB}">
      <dgm:prSet phldrT="[Text]" custT="1"/>
      <dgm:spPr/>
      <dgm:t>
        <a:bodyPr/>
        <a:lstStyle/>
        <a:p>
          <a:r>
            <a:rPr lang="en-CA" sz="1200" dirty="0" smtClean="0"/>
            <a:t>1958</a:t>
          </a:r>
          <a:endParaRPr lang="en-CA" sz="1400" dirty="0"/>
        </a:p>
      </dgm:t>
    </dgm:pt>
    <dgm:pt modelId="{A2CDA05F-D450-436B-A906-706B35487245}" type="parTrans" cxnId="{D7070CAD-F0E3-4787-9F80-3A8BD62EC898}">
      <dgm:prSet/>
      <dgm:spPr/>
      <dgm:t>
        <a:bodyPr/>
        <a:lstStyle/>
        <a:p>
          <a:endParaRPr lang="en-CA"/>
        </a:p>
      </dgm:t>
    </dgm:pt>
    <dgm:pt modelId="{1F8E4978-F55C-4564-803E-FB52B4F28F89}" type="sibTrans" cxnId="{D7070CAD-F0E3-4787-9F80-3A8BD62EC898}">
      <dgm:prSet/>
      <dgm:spPr/>
      <dgm:t>
        <a:bodyPr/>
        <a:lstStyle/>
        <a:p>
          <a:endParaRPr lang="en-CA"/>
        </a:p>
      </dgm:t>
    </dgm:pt>
    <dgm:pt modelId="{4A84B917-348A-4D81-B4DC-C317ABA46BCA}">
      <dgm:prSet phldrT="[Text]" custT="1"/>
      <dgm:spPr/>
      <dgm:t>
        <a:bodyPr/>
        <a:lstStyle/>
        <a:p>
          <a:r>
            <a:rPr lang="en-US" sz="1200" dirty="0" smtClean="0"/>
            <a:t>Dissolved to form two additional Corporations: BEA and BSAA</a:t>
          </a:r>
          <a:endParaRPr lang="en-CA" sz="1200" dirty="0"/>
        </a:p>
      </dgm:t>
    </dgm:pt>
    <dgm:pt modelId="{6CB01AA4-02A0-454C-9AED-D7966E898FEB}" type="parTrans" cxnId="{8F894F65-789C-4240-B87E-80650778B08C}">
      <dgm:prSet/>
      <dgm:spPr/>
      <dgm:t>
        <a:bodyPr/>
        <a:lstStyle/>
        <a:p>
          <a:endParaRPr lang="en-CA"/>
        </a:p>
      </dgm:t>
    </dgm:pt>
    <dgm:pt modelId="{494828CE-5FCE-458F-BCA8-D7EA62D30239}" type="sibTrans" cxnId="{8F894F65-789C-4240-B87E-80650778B08C}">
      <dgm:prSet/>
      <dgm:spPr/>
      <dgm:t>
        <a:bodyPr/>
        <a:lstStyle/>
        <a:p>
          <a:endParaRPr lang="en-CA"/>
        </a:p>
      </dgm:t>
    </dgm:pt>
    <dgm:pt modelId="{84B5A47F-2823-44A8-8DEB-C1F676E4031D}">
      <dgm:prSet phldrT="[Text]" custT="1"/>
      <dgm:spPr/>
      <dgm:t>
        <a:bodyPr/>
        <a:lstStyle/>
        <a:p>
          <a:r>
            <a:rPr lang="en-US" sz="1200" dirty="0" smtClean="0"/>
            <a:t>First transatlantic jet passenger service</a:t>
          </a:r>
          <a:endParaRPr lang="en-CA" sz="1200" dirty="0"/>
        </a:p>
      </dgm:t>
    </dgm:pt>
    <dgm:pt modelId="{07CF4F9C-1D5D-41A0-B81C-0A17D1DAC930}" type="parTrans" cxnId="{DA2CCCC5-BE3F-4377-AB33-28BF88D8C8B4}">
      <dgm:prSet/>
      <dgm:spPr/>
      <dgm:t>
        <a:bodyPr/>
        <a:lstStyle/>
        <a:p>
          <a:endParaRPr lang="en-CA"/>
        </a:p>
      </dgm:t>
    </dgm:pt>
    <dgm:pt modelId="{92D2B51D-E36A-45BF-A431-CB78B6DF2D22}" type="sibTrans" cxnId="{DA2CCCC5-BE3F-4377-AB33-28BF88D8C8B4}">
      <dgm:prSet/>
      <dgm:spPr/>
      <dgm:t>
        <a:bodyPr/>
        <a:lstStyle/>
        <a:p>
          <a:endParaRPr lang="en-CA"/>
        </a:p>
      </dgm:t>
    </dgm:pt>
    <dgm:pt modelId="{C14A97BD-504A-4BEA-BB95-97924C91D76E}">
      <dgm:prSet phldrT="[Text]" custT="1"/>
      <dgm:spPr/>
      <dgm:t>
        <a:bodyPr/>
        <a:lstStyle/>
        <a:p>
          <a:r>
            <a:rPr lang="en-CA" sz="1200" dirty="0" smtClean="0"/>
            <a:t>1974</a:t>
          </a:r>
          <a:endParaRPr lang="en-CA" sz="1400" dirty="0" smtClean="0"/>
        </a:p>
      </dgm:t>
    </dgm:pt>
    <dgm:pt modelId="{59D3EE0B-4821-43D7-A3CE-58C184EE5601}" type="parTrans" cxnId="{661571F8-AB6F-434F-86CD-D2FCDA021BD2}">
      <dgm:prSet/>
      <dgm:spPr/>
      <dgm:t>
        <a:bodyPr/>
        <a:lstStyle/>
        <a:p>
          <a:endParaRPr lang="en-CA"/>
        </a:p>
      </dgm:t>
    </dgm:pt>
    <dgm:pt modelId="{C9A7BF75-A03F-4DA0-9FC4-C314665261A4}" type="sibTrans" cxnId="{661571F8-AB6F-434F-86CD-D2FCDA021BD2}">
      <dgm:prSet/>
      <dgm:spPr/>
      <dgm:t>
        <a:bodyPr/>
        <a:lstStyle/>
        <a:p>
          <a:endParaRPr lang="en-CA"/>
        </a:p>
      </dgm:t>
    </dgm:pt>
    <dgm:pt modelId="{4E660055-5F52-4C7C-AFA1-E7FFF6C47358}">
      <dgm:prSet phldrT="[Text]" custT="1"/>
      <dgm:spPr/>
      <dgm:t>
        <a:bodyPr/>
        <a:lstStyle/>
        <a:p>
          <a:r>
            <a:rPr lang="en-US" sz="1200" dirty="0" smtClean="0"/>
            <a:t>BOAC and BEA merged to form </a:t>
          </a:r>
          <a:r>
            <a:rPr lang="en-US" sz="1200" i="1" dirty="0" smtClean="0"/>
            <a:t>British Airways </a:t>
          </a:r>
          <a:r>
            <a:rPr lang="en-US" sz="1200" dirty="0" smtClean="0"/>
            <a:t>(BA)</a:t>
          </a:r>
          <a:endParaRPr lang="en-CA" sz="1200" dirty="0" smtClean="0"/>
        </a:p>
      </dgm:t>
    </dgm:pt>
    <dgm:pt modelId="{09B15945-B984-44D6-BD4A-BB7FE11F70A8}" type="parTrans" cxnId="{676F7D70-4B27-4446-B6B4-8A3DD8FEA8CC}">
      <dgm:prSet/>
      <dgm:spPr/>
      <dgm:t>
        <a:bodyPr/>
        <a:lstStyle/>
        <a:p>
          <a:endParaRPr lang="en-CA"/>
        </a:p>
      </dgm:t>
    </dgm:pt>
    <dgm:pt modelId="{4CDA9A01-C7A7-4385-8D38-246B340E303A}" type="sibTrans" cxnId="{676F7D70-4B27-4446-B6B4-8A3DD8FEA8CC}">
      <dgm:prSet/>
      <dgm:spPr/>
      <dgm:t>
        <a:bodyPr/>
        <a:lstStyle/>
        <a:p>
          <a:endParaRPr lang="en-CA"/>
        </a:p>
      </dgm:t>
    </dgm:pt>
    <dgm:pt modelId="{8CF418EE-E48F-42B8-9644-B68321DFD38E}">
      <dgm:prSet phldrT="[Text]" custT="1"/>
      <dgm:spPr/>
      <dgm:t>
        <a:bodyPr/>
        <a:lstStyle/>
        <a:p>
          <a:r>
            <a:rPr lang="en-CA" sz="1200" dirty="0" smtClean="0"/>
            <a:t>1987</a:t>
          </a:r>
        </a:p>
      </dgm:t>
    </dgm:pt>
    <dgm:pt modelId="{6DFC1AEE-3B46-4E38-B2B5-B7389C9A7350}" type="parTrans" cxnId="{7DED9902-4ABD-46C3-829D-CA10F204562F}">
      <dgm:prSet/>
      <dgm:spPr/>
      <dgm:t>
        <a:bodyPr/>
        <a:lstStyle/>
        <a:p>
          <a:endParaRPr lang="en-CA"/>
        </a:p>
      </dgm:t>
    </dgm:pt>
    <dgm:pt modelId="{63FCA492-4892-41C5-B302-6F6763A263AC}" type="sibTrans" cxnId="{7DED9902-4ABD-46C3-829D-CA10F204562F}">
      <dgm:prSet/>
      <dgm:spPr/>
      <dgm:t>
        <a:bodyPr/>
        <a:lstStyle/>
        <a:p>
          <a:endParaRPr lang="en-CA"/>
        </a:p>
      </dgm:t>
    </dgm:pt>
    <dgm:pt modelId="{3F740AFC-C7D6-4E51-832F-8245E55FA561}">
      <dgm:prSet phldrT="[Text]" custT="1"/>
      <dgm:spPr/>
      <dgm:t>
        <a:bodyPr/>
        <a:lstStyle/>
        <a:p>
          <a:r>
            <a:rPr lang="en-US" sz="1200" i="1" dirty="0" smtClean="0">
              <a:solidFill>
                <a:srgbClr val="000000"/>
              </a:solidFill>
            </a:rPr>
            <a:t>British Airways </a:t>
          </a:r>
          <a:r>
            <a:rPr lang="en-US" sz="1200" dirty="0" smtClean="0">
              <a:solidFill>
                <a:srgbClr val="000000"/>
              </a:solidFill>
            </a:rPr>
            <a:t>was privatized and merged with </a:t>
          </a:r>
          <a:r>
            <a:rPr lang="en-US" sz="1200" i="1" dirty="0" smtClean="0">
              <a:solidFill>
                <a:srgbClr val="000000"/>
              </a:solidFill>
            </a:rPr>
            <a:t>British Caledonian</a:t>
          </a:r>
          <a:r>
            <a:rPr lang="en-US" sz="1200" dirty="0" smtClean="0">
              <a:solidFill>
                <a:srgbClr val="000000"/>
              </a:solidFill>
            </a:rPr>
            <a:t>. Valuing at over </a:t>
          </a:r>
          <a:r>
            <a:rPr lang="en-CA" altLang="ko-KR" sz="1200" dirty="0" smtClean="0">
              <a:ea typeface="Gulim" pitchFamily="34" charset="-127"/>
            </a:rPr>
            <a:t>£900 million GBP</a:t>
          </a:r>
          <a:endParaRPr lang="en-CA" sz="1200" dirty="0" smtClean="0"/>
        </a:p>
      </dgm:t>
    </dgm:pt>
    <dgm:pt modelId="{D99629EC-177F-4D56-B4FE-BCCD15B2633C}" type="parTrans" cxnId="{09B16331-2CE5-4131-87DA-5C711835ADEE}">
      <dgm:prSet/>
      <dgm:spPr/>
      <dgm:t>
        <a:bodyPr/>
        <a:lstStyle/>
        <a:p>
          <a:endParaRPr lang="en-CA"/>
        </a:p>
      </dgm:t>
    </dgm:pt>
    <dgm:pt modelId="{C4689E57-62ED-442B-86DA-559A186063C0}" type="sibTrans" cxnId="{09B16331-2CE5-4131-87DA-5C711835ADEE}">
      <dgm:prSet/>
      <dgm:spPr/>
      <dgm:t>
        <a:bodyPr/>
        <a:lstStyle/>
        <a:p>
          <a:endParaRPr lang="en-CA"/>
        </a:p>
      </dgm:t>
    </dgm:pt>
    <dgm:pt modelId="{B390BA6C-1C00-4689-883F-2B9099B412DE}">
      <dgm:prSet phldrT="[Text]" custT="1"/>
      <dgm:spPr/>
      <dgm:t>
        <a:bodyPr/>
        <a:lstStyle/>
        <a:p>
          <a:r>
            <a:rPr lang="en-CA" sz="1200" dirty="0" smtClean="0"/>
            <a:t>2008</a:t>
          </a:r>
        </a:p>
      </dgm:t>
    </dgm:pt>
    <dgm:pt modelId="{9B0E0D87-0A22-4D12-BDDD-7CBBDC770481}" type="parTrans" cxnId="{1FB8A910-9643-42AE-89F0-6B14585F84A1}">
      <dgm:prSet/>
      <dgm:spPr/>
      <dgm:t>
        <a:bodyPr/>
        <a:lstStyle/>
        <a:p>
          <a:endParaRPr lang="en-CA"/>
        </a:p>
      </dgm:t>
    </dgm:pt>
    <dgm:pt modelId="{8A606FF9-4C7E-4176-9684-69CB1D5E2C7A}" type="sibTrans" cxnId="{1FB8A910-9643-42AE-89F0-6B14585F84A1}">
      <dgm:prSet/>
      <dgm:spPr/>
      <dgm:t>
        <a:bodyPr/>
        <a:lstStyle/>
        <a:p>
          <a:endParaRPr lang="en-CA"/>
        </a:p>
      </dgm:t>
    </dgm:pt>
    <dgm:pt modelId="{4E9BCE7A-8A00-40DE-8819-7D3F81112BB1}">
      <dgm:prSet phldrT="[Text]" custT="1"/>
      <dgm:spPr/>
      <dgm:t>
        <a:bodyPr/>
        <a:lstStyle/>
        <a:p>
          <a:r>
            <a:rPr lang="en-CA" sz="1200" dirty="0" smtClean="0"/>
            <a:t>1993</a:t>
          </a:r>
        </a:p>
      </dgm:t>
    </dgm:pt>
    <dgm:pt modelId="{A7C2A2FC-B6DF-4818-9D79-E2D8701F050A}" type="parTrans" cxnId="{988B945A-F854-49A7-87F9-D7A80A0F5340}">
      <dgm:prSet/>
      <dgm:spPr/>
      <dgm:t>
        <a:bodyPr/>
        <a:lstStyle/>
        <a:p>
          <a:endParaRPr lang="en-CA"/>
        </a:p>
      </dgm:t>
    </dgm:pt>
    <dgm:pt modelId="{41C17186-86FA-43FB-8DED-32D917A64A72}" type="sibTrans" cxnId="{988B945A-F854-49A7-87F9-D7A80A0F5340}">
      <dgm:prSet/>
      <dgm:spPr/>
      <dgm:t>
        <a:bodyPr/>
        <a:lstStyle/>
        <a:p>
          <a:endParaRPr lang="en-CA"/>
        </a:p>
      </dgm:t>
    </dgm:pt>
    <dgm:pt modelId="{69FEAB46-2910-47F3-931F-EB589C2F516A}">
      <dgm:prSet phldrT="[Text]" custT="1"/>
      <dgm:spPr/>
      <dgm:t>
        <a:bodyPr/>
        <a:lstStyle/>
        <a:p>
          <a:r>
            <a:rPr lang="en-US" sz="1200" dirty="0" smtClean="0"/>
            <a:t>Lord King stepped down as chairman</a:t>
          </a:r>
          <a:endParaRPr lang="en-CA" sz="1200" dirty="0" smtClean="0"/>
        </a:p>
      </dgm:t>
    </dgm:pt>
    <dgm:pt modelId="{9F851F7A-725D-422A-865A-2F7D63912162}" type="parTrans" cxnId="{2D4989CD-10C9-4CAB-9332-99673D5ACDC7}">
      <dgm:prSet/>
      <dgm:spPr/>
      <dgm:t>
        <a:bodyPr/>
        <a:lstStyle/>
        <a:p>
          <a:endParaRPr lang="en-CA"/>
        </a:p>
      </dgm:t>
    </dgm:pt>
    <dgm:pt modelId="{86714E2F-E5A2-4D4B-A8CD-C27B82410DD0}" type="sibTrans" cxnId="{2D4989CD-10C9-4CAB-9332-99673D5ACDC7}">
      <dgm:prSet/>
      <dgm:spPr/>
      <dgm:t>
        <a:bodyPr/>
        <a:lstStyle/>
        <a:p>
          <a:endParaRPr lang="en-CA"/>
        </a:p>
      </dgm:t>
    </dgm:pt>
    <dgm:pt modelId="{9A01A032-7449-4958-B5A1-972D6BADF26D}">
      <dgm:prSet phldrT="[Text]" custT="1"/>
      <dgm:spPr/>
      <dgm:t>
        <a:bodyPr/>
        <a:lstStyle/>
        <a:p>
          <a:r>
            <a:rPr lang="en-CA" sz="1200" dirty="0" smtClean="0"/>
            <a:t>2002</a:t>
          </a:r>
        </a:p>
      </dgm:t>
    </dgm:pt>
    <dgm:pt modelId="{7C8A883A-EE3F-4565-8846-D84CAC1069C9}" type="parTrans" cxnId="{5E3786EA-600F-4DFD-B4EA-0EB65DC503DA}">
      <dgm:prSet/>
      <dgm:spPr/>
      <dgm:t>
        <a:bodyPr/>
        <a:lstStyle/>
        <a:p>
          <a:endParaRPr lang="en-CA"/>
        </a:p>
      </dgm:t>
    </dgm:pt>
    <dgm:pt modelId="{D4594CDF-9582-40AF-8F86-82D3790960F7}" type="sibTrans" cxnId="{5E3786EA-600F-4DFD-B4EA-0EB65DC503DA}">
      <dgm:prSet/>
      <dgm:spPr/>
      <dgm:t>
        <a:bodyPr/>
        <a:lstStyle/>
        <a:p>
          <a:endParaRPr lang="en-CA"/>
        </a:p>
      </dgm:t>
    </dgm:pt>
    <dgm:pt modelId="{745A43EB-48AF-4ABE-810A-454741A8225A}">
      <dgm:prSet phldrT="[Text]" custT="1"/>
      <dgm:spPr/>
      <dgm:t>
        <a:bodyPr/>
        <a:lstStyle/>
        <a:p>
          <a:r>
            <a:rPr lang="en-US" sz="1200" i="1" dirty="0" smtClean="0">
              <a:solidFill>
                <a:srgbClr val="000000"/>
              </a:solidFill>
            </a:rPr>
            <a:t>British Airways </a:t>
          </a:r>
          <a:r>
            <a:rPr lang="en-US" sz="1200" dirty="0" smtClean="0">
              <a:solidFill>
                <a:srgbClr val="000000"/>
              </a:solidFill>
            </a:rPr>
            <a:t>merged with four regional airlines and became one single regional subsidiary airline</a:t>
          </a:r>
          <a:endParaRPr lang="en-CA" sz="1200" dirty="0" smtClean="0"/>
        </a:p>
      </dgm:t>
    </dgm:pt>
    <dgm:pt modelId="{701A2AC1-3812-498A-A3BE-6AB5A604F15B}" type="parTrans" cxnId="{A6BF488D-111C-4303-B986-34FDAC679530}">
      <dgm:prSet/>
      <dgm:spPr/>
      <dgm:t>
        <a:bodyPr/>
        <a:lstStyle/>
        <a:p>
          <a:endParaRPr lang="en-CA"/>
        </a:p>
      </dgm:t>
    </dgm:pt>
    <dgm:pt modelId="{DB5CACA1-FBF1-4C05-BA0E-B34DD78F1336}" type="sibTrans" cxnId="{A6BF488D-111C-4303-B986-34FDAC679530}">
      <dgm:prSet/>
      <dgm:spPr/>
      <dgm:t>
        <a:bodyPr/>
        <a:lstStyle/>
        <a:p>
          <a:endParaRPr lang="en-CA"/>
        </a:p>
      </dgm:t>
    </dgm:pt>
    <dgm:pt modelId="{309B54A8-E0D0-45DF-A88F-B0357E927AE0}">
      <dgm:prSet phldrT="[Text]" custT="1"/>
      <dgm:spPr/>
      <dgm:t>
        <a:bodyPr/>
        <a:lstStyle/>
        <a:p>
          <a:r>
            <a:rPr lang="en-US" sz="1200" i="1" dirty="0" smtClean="0">
              <a:solidFill>
                <a:srgbClr val="000000"/>
              </a:solidFill>
            </a:rPr>
            <a:t>British Airways </a:t>
          </a:r>
          <a:r>
            <a:rPr lang="en-US" sz="1200" dirty="0" smtClean="0">
              <a:solidFill>
                <a:srgbClr val="000000"/>
              </a:solidFill>
            </a:rPr>
            <a:t>bought </a:t>
          </a:r>
          <a:r>
            <a:rPr lang="en-US" sz="1200" i="1" dirty="0" err="1" smtClean="0">
              <a:solidFill>
                <a:srgbClr val="000000"/>
              </a:solidFill>
            </a:rPr>
            <a:t>L'Avion</a:t>
          </a:r>
          <a:r>
            <a:rPr lang="en-US" sz="1200" dirty="0" smtClean="0">
              <a:solidFill>
                <a:srgbClr val="000000"/>
              </a:solidFill>
            </a:rPr>
            <a:t>, a French airline</a:t>
          </a:r>
          <a:endParaRPr lang="en-CA" sz="1200" dirty="0" smtClean="0"/>
        </a:p>
      </dgm:t>
    </dgm:pt>
    <dgm:pt modelId="{7DCCCB21-23E0-4287-87F6-00A91E915572}" type="parTrans" cxnId="{3F814C97-4FFF-4D4D-9EC8-0B02150DEF6A}">
      <dgm:prSet/>
      <dgm:spPr/>
      <dgm:t>
        <a:bodyPr/>
        <a:lstStyle/>
        <a:p>
          <a:endParaRPr lang="en-CA"/>
        </a:p>
      </dgm:t>
    </dgm:pt>
    <dgm:pt modelId="{C498C5E9-6093-4219-A702-E61006F4A910}" type="sibTrans" cxnId="{3F814C97-4FFF-4D4D-9EC8-0B02150DEF6A}">
      <dgm:prSet/>
      <dgm:spPr/>
      <dgm:t>
        <a:bodyPr/>
        <a:lstStyle/>
        <a:p>
          <a:endParaRPr lang="en-CA"/>
        </a:p>
      </dgm:t>
    </dgm:pt>
    <dgm:pt modelId="{68C82EFB-6723-46C8-AE10-E2A0C57019E2}" type="pres">
      <dgm:prSet presAssocID="{F0AA5E3E-9F71-453E-B488-FFEE7FE9441E}" presName="linearFlow" presStyleCnt="0">
        <dgm:presLayoutVars>
          <dgm:dir/>
          <dgm:animLvl val="lvl"/>
          <dgm:resizeHandles val="exact"/>
        </dgm:presLayoutVars>
      </dgm:prSet>
      <dgm:spPr/>
      <dgm:t>
        <a:bodyPr/>
        <a:lstStyle/>
        <a:p>
          <a:endParaRPr lang="en-CA"/>
        </a:p>
      </dgm:t>
    </dgm:pt>
    <dgm:pt modelId="{123F2DDA-6A05-4B47-B98E-A9A478FC8F70}" type="pres">
      <dgm:prSet presAssocID="{F07BB885-8972-4628-A4D1-5DDBBD234407}" presName="composite" presStyleCnt="0"/>
      <dgm:spPr/>
    </dgm:pt>
    <dgm:pt modelId="{D71A1FB0-3FA6-44BB-AB73-F094708EBD54}" type="pres">
      <dgm:prSet presAssocID="{F07BB885-8972-4628-A4D1-5DDBBD234407}" presName="parentText" presStyleLbl="alignNode1" presStyleIdx="0" presStyleCnt="9">
        <dgm:presLayoutVars>
          <dgm:chMax val="1"/>
          <dgm:bulletEnabled val="1"/>
        </dgm:presLayoutVars>
      </dgm:prSet>
      <dgm:spPr/>
      <dgm:t>
        <a:bodyPr/>
        <a:lstStyle/>
        <a:p>
          <a:endParaRPr lang="en-CA"/>
        </a:p>
      </dgm:t>
    </dgm:pt>
    <dgm:pt modelId="{8E62DC94-2031-439C-8BE1-51BC892E2EE6}" type="pres">
      <dgm:prSet presAssocID="{F07BB885-8972-4628-A4D1-5DDBBD234407}" presName="descendantText" presStyleLbl="alignAcc1" presStyleIdx="0" presStyleCnt="9">
        <dgm:presLayoutVars>
          <dgm:bulletEnabled val="1"/>
        </dgm:presLayoutVars>
      </dgm:prSet>
      <dgm:spPr/>
      <dgm:t>
        <a:bodyPr/>
        <a:lstStyle/>
        <a:p>
          <a:endParaRPr lang="en-CA"/>
        </a:p>
      </dgm:t>
    </dgm:pt>
    <dgm:pt modelId="{B6F72F40-F043-4AA7-936D-33E030D93B61}" type="pres">
      <dgm:prSet presAssocID="{5ABEA82E-B4CE-45A8-B574-364A33A64F6E}" presName="sp" presStyleCnt="0"/>
      <dgm:spPr/>
    </dgm:pt>
    <dgm:pt modelId="{68D60F09-84D2-4BCE-82F6-83F488E78DA9}" type="pres">
      <dgm:prSet presAssocID="{D6782290-158F-405F-8DB7-43617B5E2C5F}" presName="composite" presStyleCnt="0"/>
      <dgm:spPr/>
    </dgm:pt>
    <dgm:pt modelId="{2A6E4E07-2289-49E5-B386-75857CAE6F60}" type="pres">
      <dgm:prSet presAssocID="{D6782290-158F-405F-8DB7-43617B5E2C5F}" presName="parentText" presStyleLbl="alignNode1" presStyleIdx="1" presStyleCnt="9">
        <dgm:presLayoutVars>
          <dgm:chMax val="1"/>
          <dgm:bulletEnabled val="1"/>
        </dgm:presLayoutVars>
      </dgm:prSet>
      <dgm:spPr/>
      <dgm:t>
        <a:bodyPr/>
        <a:lstStyle/>
        <a:p>
          <a:endParaRPr lang="en-CA"/>
        </a:p>
      </dgm:t>
    </dgm:pt>
    <dgm:pt modelId="{DFB30832-78D8-4FE0-A7CF-0325BAD839A7}" type="pres">
      <dgm:prSet presAssocID="{D6782290-158F-405F-8DB7-43617B5E2C5F}" presName="descendantText" presStyleLbl="alignAcc1" presStyleIdx="1" presStyleCnt="9">
        <dgm:presLayoutVars>
          <dgm:bulletEnabled val="1"/>
        </dgm:presLayoutVars>
      </dgm:prSet>
      <dgm:spPr/>
      <dgm:t>
        <a:bodyPr/>
        <a:lstStyle/>
        <a:p>
          <a:endParaRPr lang="en-CA"/>
        </a:p>
      </dgm:t>
    </dgm:pt>
    <dgm:pt modelId="{D846CDF0-1C97-4F53-8CCC-62884F955900}" type="pres">
      <dgm:prSet presAssocID="{ED49668C-3552-435B-9363-D10F49CE0712}" presName="sp" presStyleCnt="0"/>
      <dgm:spPr/>
    </dgm:pt>
    <dgm:pt modelId="{E32D87FC-FBEB-4767-A898-12C9511ECE68}" type="pres">
      <dgm:prSet presAssocID="{152EE3F4-5503-41FA-A2E7-6C2C84A8B6C8}" presName="composite" presStyleCnt="0"/>
      <dgm:spPr/>
    </dgm:pt>
    <dgm:pt modelId="{0B8E23BE-FD9D-487F-8B58-D7982ADB463B}" type="pres">
      <dgm:prSet presAssocID="{152EE3F4-5503-41FA-A2E7-6C2C84A8B6C8}" presName="parentText" presStyleLbl="alignNode1" presStyleIdx="2" presStyleCnt="9">
        <dgm:presLayoutVars>
          <dgm:chMax val="1"/>
          <dgm:bulletEnabled val="1"/>
        </dgm:presLayoutVars>
      </dgm:prSet>
      <dgm:spPr/>
      <dgm:t>
        <a:bodyPr/>
        <a:lstStyle/>
        <a:p>
          <a:endParaRPr lang="en-CA"/>
        </a:p>
      </dgm:t>
    </dgm:pt>
    <dgm:pt modelId="{9D4D0D4C-EDF8-4A4C-8ED1-29653B88B315}" type="pres">
      <dgm:prSet presAssocID="{152EE3F4-5503-41FA-A2E7-6C2C84A8B6C8}" presName="descendantText" presStyleLbl="alignAcc1" presStyleIdx="2" presStyleCnt="9">
        <dgm:presLayoutVars>
          <dgm:bulletEnabled val="1"/>
        </dgm:presLayoutVars>
      </dgm:prSet>
      <dgm:spPr/>
      <dgm:t>
        <a:bodyPr/>
        <a:lstStyle/>
        <a:p>
          <a:endParaRPr lang="en-CA"/>
        </a:p>
      </dgm:t>
    </dgm:pt>
    <dgm:pt modelId="{A71177FC-C93D-48CB-A35E-E5BAA4428DAC}" type="pres">
      <dgm:prSet presAssocID="{775DBE7D-26BC-40E8-B529-36C7F3F5D1D7}" presName="sp" presStyleCnt="0"/>
      <dgm:spPr/>
    </dgm:pt>
    <dgm:pt modelId="{D1D86E5A-C79D-4E92-B083-AA233DE8EF46}" type="pres">
      <dgm:prSet presAssocID="{DDA3648B-B7BD-43B1-B462-201B00B971EB}" presName="composite" presStyleCnt="0"/>
      <dgm:spPr/>
    </dgm:pt>
    <dgm:pt modelId="{57131D7B-9B1B-4A62-88DD-F1E1513A24C9}" type="pres">
      <dgm:prSet presAssocID="{DDA3648B-B7BD-43B1-B462-201B00B971EB}" presName="parentText" presStyleLbl="alignNode1" presStyleIdx="3" presStyleCnt="9">
        <dgm:presLayoutVars>
          <dgm:chMax val="1"/>
          <dgm:bulletEnabled val="1"/>
        </dgm:presLayoutVars>
      </dgm:prSet>
      <dgm:spPr/>
      <dgm:t>
        <a:bodyPr/>
        <a:lstStyle/>
        <a:p>
          <a:endParaRPr lang="en-CA"/>
        </a:p>
      </dgm:t>
    </dgm:pt>
    <dgm:pt modelId="{44072906-BCDC-4502-8315-E77954BC3A89}" type="pres">
      <dgm:prSet presAssocID="{DDA3648B-B7BD-43B1-B462-201B00B971EB}" presName="descendantText" presStyleLbl="alignAcc1" presStyleIdx="3" presStyleCnt="9">
        <dgm:presLayoutVars>
          <dgm:bulletEnabled val="1"/>
        </dgm:presLayoutVars>
      </dgm:prSet>
      <dgm:spPr/>
      <dgm:t>
        <a:bodyPr/>
        <a:lstStyle/>
        <a:p>
          <a:endParaRPr lang="en-CA"/>
        </a:p>
      </dgm:t>
    </dgm:pt>
    <dgm:pt modelId="{7E13BC2B-3204-46D0-91EB-AFB404B26702}" type="pres">
      <dgm:prSet presAssocID="{1F8E4978-F55C-4564-803E-FB52B4F28F89}" presName="sp" presStyleCnt="0"/>
      <dgm:spPr/>
    </dgm:pt>
    <dgm:pt modelId="{E6F6466E-B122-4AE9-B653-33044832ECBB}" type="pres">
      <dgm:prSet presAssocID="{C14A97BD-504A-4BEA-BB95-97924C91D76E}" presName="composite" presStyleCnt="0"/>
      <dgm:spPr/>
    </dgm:pt>
    <dgm:pt modelId="{32113746-16FB-47AE-9B33-A4C7698AE88A}" type="pres">
      <dgm:prSet presAssocID="{C14A97BD-504A-4BEA-BB95-97924C91D76E}" presName="parentText" presStyleLbl="alignNode1" presStyleIdx="4" presStyleCnt="9">
        <dgm:presLayoutVars>
          <dgm:chMax val="1"/>
          <dgm:bulletEnabled val="1"/>
        </dgm:presLayoutVars>
      </dgm:prSet>
      <dgm:spPr/>
      <dgm:t>
        <a:bodyPr/>
        <a:lstStyle/>
        <a:p>
          <a:endParaRPr lang="en-CA"/>
        </a:p>
      </dgm:t>
    </dgm:pt>
    <dgm:pt modelId="{57EC273D-6E67-4096-B0C8-B31141A2526C}" type="pres">
      <dgm:prSet presAssocID="{C14A97BD-504A-4BEA-BB95-97924C91D76E}" presName="descendantText" presStyleLbl="alignAcc1" presStyleIdx="4" presStyleCnt="9">
        <dgm:presLayoutVars>
          <dgm:bulletEnabled val="1"/>
        </dgm:presLayoutVars>
      </dgm:prSet>
      <dgm:spPr/>
      <dgm:t>
        <a:bodyPr/>
        <a:lstStyle/>
        <a:p>
          <a:endParaRPr lang="en-CA"/>
        </a:p>
      </dgm:t>
    </dgm:pt>
    <dgm:pt modelId="{21D0C47F-AC51-4507-BD9A-84BF75A6BD3A}" type="pres">
      <dgm:prSet presAssocID="{C9A7BF75-A03F-4DA0-9FC4-C314665261A4}" presName="sp" presStyleCnt="0"/>
      <dgm:spPr/>
    </dgm:pt>
    <dgm:pt modelId="{0024F334-CAD3-417F-BB60-AC5523CADDCE}" type="pres">
      <dgm:prSet presAssocID="{8CF418EE-E48F-42B8-9644-B68321DFD38E}" presName="composite" presStyleCnt="0"/>
      <dgm:spPr/>
    </dgm:pt>
    <dgm:pt modelId="{862B8823-82D2-40C4-B569-0757DEBBD7BF}" type="pres">
      <dgm:prSet presAssocID="{8CF418EE-E48F-42B8-9644-B68321DFD38E}" presName="parentText" presStyleLbl="alignNode1" presStyleIdx="5" presStyleCnt="9">
        <dgm:presLayoutVars>
          <dgm:chMax val="1"/>
          <dgm:bulletEnabled val="1"/>
        </dgm:presLayoutVars>
      </dgm:prSet>
      <dgm:spPr/>
      <dgm:t>
        <a:bodyPr/>
        <a:lstStyle/>
        <a:p>
          <a:endParaRPr lang="en-CA"/>
        </a:p>
      </dgm:t>
    </dgm:pt>
    <dgm:pt modelId="{3EC64DC1-1723-4DD3-8559-FFA09E2527DC}" type="pres">
      <dgm:prSet presAssocID="{8CF418EE-E48F-42B8-9644-B68321DFD38E}" presName="descendantText" presStyleLbl="alignAcc1" presStyleIdx="5" presStyleCnt="9">
        <dgm:presLayoutVars>
          <dgm:bulletEnabled val="1"/>
        </dgm:presLayoutVars>
      </dgm:prSet>
      <dgm:spPr/>
      <dgm:t>
        <a:bodyPr/>
        <a:lstStyle/>
        <a:p>
          <a:endParaRPr lang="en-CA"/>
        </a:p>
      </dgm:t>
    </dgm:pt>
    <dgm:pt modelId="{E4A470D5-BDB7-469A-8A8F-E87BBB06E0BB}" type="pres">
      <dgm:prSet presAssocID="{63FCA492-4892-41C5-B302-6F6763A263AC}" presName="sp" presStyleCnt="0"/>
      <dgm:spPr/>
    </dgm:pt>
    <dgm:pt modelId="{1BC22C39-C5CD-4DC8-BC83-4E8529AE8D25}" type="pres">
      <dgm:prSet presAssocID="{4E9BCE7A-8A00-40DE-8819-7D3F81112BB1}" presName="composite" presStyleCnt="0"/>
      <dgm:spPr/>
    </dgm:pt>
    <dgm:pt modelId="{1A593F5E-A694-4F21-9309-6A491FA01092}" type="pres">
      <dgm:prSet presAssocID="{4E9BCE7A-8A00-40DE-8819-7D3F81112BB1}" presName="parentText" presStyleLbl="alignNode1" presStyleIdx="6" presStyleCnt="9">
        <dgm:presLayoutVars>
          <dgm:chMax val="1"/>
          <dgm:bulletEnabled val="1"/>
        </dgm:presLayoutVars>
      </dgm:prSet>
      <dgm:spPr/>
      <dgm:t>
        <a:bodyPr/>
        <a:lstStyle/>
        <a:p>
          <a:endParaRPr lang="en-CA"/>
        </a:p>
      </dgm:t>
    </dgm:pt>
    <dgm:pt modelId="{A2EF43D4-73C7-4455-B82D-14D07DC9605F}" type="pres">
      <dgm:prSet presAssocID="{4E9BCE7A-8A00-40DE-8819-7D3F81112BB1}" presName="descendantText" presStyleLbl="alignAcc1" presStyleIdx="6" presStyleCnt="9">
        <dgm:presLayoutVars>
          <dgm:bulletEnabled val="1"/>
        </dgm:presLayoutVars>
      </dgm:prSet>
      <dgm:spPr/>
      <dgm:t>
        <a:bodyPr/>
        <a:lstStyle/>
        <a:p>
          <a:endParaRPr lang="en-CA"/>
        </a:p>
      </dgm:t>
    </dgm:pt>
    <dgm:pt modelId="{1233C023-FEF7-438A-9286-F30B89B894AB}" type="pres">
      <dgm:prSet presAssocID="{41C17186-86FA-43FB-8DED-32D917A64A72}" presName="sp" presStyleCnt="0"/>
      <dgm:spPr/>
    </dgm:pt>
    <dgm:pt modelId="{AC58C54C-E580-4F24-A4C6-0FD85A88C3E9}" type="pres">
      <dgm:prSet presAssocID="{9A01A032-7449-4958-B5A1-972D6BADF26D}" presName="composite" presStyleCnt="0"/>
      <dgm:spPr/>
    </dgm:pt>
    <dgm:pt modelId="{B3BE9255-A75E-4024-ACA0-ADF2C976BDEC}" type="pres">
      <dgm:prSet presAssocID="{9A01A032-7449-4958-B5A1-972D6BADF26D}" presName="parentText" presStyleLbl="alignNode1" presStyleIdx="7" presStyleCnt="9">
        <dgm:presLayoutVars>
          <dgm:chMax val="1"/>
          <dgm:bulletEnabled val="1"/>
        </dgm:presLayoutVars>
      </dgm:prSet>
      <dgm:spPr/>
      <dgm:t>
        <a:bodyPr/>
        <a:lstStyle/>
        <a:p>
          <a:endParaRPr lang="en-CA"/>
        </a:p>
      </dgm:t>
    </dgm:pt>
    <dgm:pt modelId="{5C05FBE3-ACD3-45FB-88F6-80F9F40116D7}" type="pres">
      <dgm:prSet presAssocID="{9A01A032-7449-4958-B5A1-972D6BADF26D}" presName="descendantText" presStyleLbl="alignAcc1" presStyleIdx="7" presStyleCnt="9">
        <dgm:presLayoutVars>
          <dgm:bulletEnabled val="1"/>
        </dgm:presLayoutVars>
      </dgm:prSet>
      <dgm:spPr/>
      <dgm:t>
        <a:bodyPr/>
        <a:lstStyle/>
        <a:p>
          <a:endParaRPr lang="en-CA"/>
        </a:p>
      </dgm:t>
    </dgm:pt>
    <dgm:pt modelId="{B206E028-0C35-4688-B216-D52C5173C3AA}" type="pres">
      <dgm:prSet presAssocID="{D4594CDF-9582-40AF-8F86-82D3790960F7}" presName="sp" presStyleCnt="0"/>
      <dgm:spPr/>
    </dgm:pt>
    <dgm:pt modelId="{FF432262-BFB3-41E1-A1FE-FD403E2D2AC2}" type="pres">
      <dgm:prSet presAssocID="{B390BA6C-1C00-4689-883F-2B9099B412DE}" presName="composite" presStyleCnt="0"/>
      <dgm:spPr/>
    </dgm:pt>
    <dgm:pt modelId="{C9A343DD-39E9-4161-B272-98600274CFA4}" type="pres">
      <dgm:prSet presAssocID="{B390BA6C-1C00-4689-883F-2B9099B412DE}" presName="parentText" presStyleLbl="alignNode1" presStyleIdx="8" presStyleCnt="9">
        <dgm:presLayoutVars>
          <dgm:chMax val="1"/>
          <dgm:bulletEnabled val="1"/>
        </dgm:presLayoutVars>
      </dgm:prSet>
      <dgm:spPr/>
      <dgm:t>
        <a:bodyPr/>
        <a:lstStyle/>
        <a:p>
          <a:endParaRPr lang="en-CA"/>
        </a:p>
      </dgm:t>
    </dgm:pt>
    <dgm:pt modelId="{47A11222-480D-4126-A377-F75F57E40926}" type="pres">
      <dgm:prSet presAssocID="{B390BA6C-1C00-4689-883F-2B9099B412DE}" presName="descendantText" presStyleLbl="alignAcc1" presStyleIdx="8" presStyleCnt="9">
        <dgm:presLayoutVars>
          <dgm:bulletEnabled val="1"/>
        </dgm:presLayoutVars>
      </dgm:prSet>
      <dgm:spPr/>
      <dgm:t>
        <a:bodyPr/>
        <a:lstStyle/>
        <a:p>
          <a:endParaRPr lang="en-CA"/>
        </a:p>
      </dgm:t>
    </dgm:pt>
  </dgm:ptLst>
  <dgm:cxnLst>
    <dgm:cxn modelId="{B3D575B2-5BA7-44E5-90E4-ACB43B18921C}" type="presOf" srcId="{4A84B917-348A-4D81-B4DC-C317ABA46BCA}" destId="{9D4D0D4C-EDF8-4A4C-8ED1-29653B88B315}" srcOrd="0" destOrd="1" presId="urn:microsoft.com/office/officeart/2005/8/layout/chevron2"/>
    <dgm:cxn modelId="{299B1686-03E7-49F0-A996-36B0FF9FD0A4}" type="presOf" srcId="{B44DE393-F68A-4572-9A45-A10155626A8E}" destId="{9D4D0D4C-EDF8-4A4C-8ED1-29653B88B315}" srcOrd="0" destOrd="0" presId="urn:microsoft.com/office/officeart/2005/8/layout/chevron2"/>
    <dgm:cxn modelId="{33D33698-4DC5-40E0-A7BA-B25BDAB0CDE0}" srcId="{F07BB885-8972-4628-A4D1-5DDBBD234407}" destId="{1E9CF3C0-D845-4516-93B5-0B8C1DCF60E6}" srcOrd="0" destOrd="0" parTransId="{12BB0075-FB63-4150-A5DD-5E1D97233C12}" sibTransId="{918AAAEB-6E83-4565-8238-3B4E18148DF6}"/>
    <dgm:cxn modelId="{1925B597-6DC6-417C-A218-D455F108A4E8}" type="presOf" srcId="{69FEAB46-2910-47F3-931F-EB589C2F516A}" destId="{A2EF43D4-73C7-4455-B82D-14D07DC9605F}" srcOrd="0" destOrd="0" presId="urn:microsoft.com/office/officeart/2005/8/layout/chevron2"/>
    <dgm:cxn modelId="{6B6030E1-CFEC-409C-8BF4-1DB1DCDD6BBB}" type="presOf" srcId="{B390BA6C-1C00-4689-883F-2B9099B412DE}" destId="{C9A343DD-39E9-4161-B272-98600274CFA4}" srcOrd="0" destOrd="0" presId="urn:microsoft.com/office/officeart/2005/8/layout/chevron2"/>
    <dgm:cxn modelId="{2AEBAA91-3C97-4ECA-8D69-8D96427997F8}" type="presOf" srcId="{C14A97BD-504A-4BEA-BB95-97924C91D76E}" destId="{32113746-16FB-47AE-9B33-A4C7698AE88A}" srcOrd="0" destOrd="0" presId="urn:microsoft.com/office/officeart/2005/8/layout/chevron2"/>
    <dgm:cxn modelId="{2D4989CD-10C9-4CAB-9332-99673D5ACDC7}" srcId="{4E9BCE7A-8A00-40DE-8819-7D3F81112BB1}" destId="{69FEAB46-2910-47F3-931F-EB589C2F516A}" srcOrd="0" destOrd="0" parTransId="{9F851F7A-725D-422A-865A-2F7D63912162}" sibTransId="{86714E2F-E5A2-4D4B-A8CD-C27B82410DD0}"/>
    <dgm:cxn modelId="{1FB8A910-9643-42AE-89F0-6B14585F84A1}" srcId="{F0AA5E3E-9F71-453E-B488-FFEE7FE9441E}" destId="{B390BA6C-1C00-4689-883F-2B9099B412DE}" srcOrd="8" destOrd="0" parTransId="{9B0E0D87-0A22-4D12-BDDD-7CBBDC770481}" sibTransId="{8A606FF9-4C7E-4176-9684-69CB1D5E2C7A}"/>
    <dgm:cxn modelId="{661571F8-AB6F-434F-86CD-D2FCDA021BD2}" srcId="{F0AA5E3E-9F71-453E-B488-FFEE7FE9441E}" destId="{C14A97BD-504A-4BEA-BB95-97924C91D76E}" srcOrd="4" destOrd="0" parTransId="{59D3EE0B-4821-43D7-A3CE-58C184EE5601}" sibTransId="{C9A7BF75-A03F-4DA0-9FC4-C314665261A4}"/>
    <dgm:cxn modelId="{1B89B8D5-E6BE-41B7-8AA2-4CFE30795CD7}" srcId="{D6782290-158F-405F-8DB7-43617B5E2C5F}" destId="{BBA05CE5-A450-4D20-A8ED-257F2A2C618B}" srcOrd="0" destOrd="0" parTransId="{63CD9B55-5E72-4841-A363-E5B6815D5D3B}" sibTransId="{881B4273-5E48-43B0-8033-4D8FFA323197}"/>
    <dgm:cxn modelId="{5D785546-03EE-436B-B0CB-B733212BF566}" type="presOf" srcId="{84B5A47F-2823-44A8-8DEB-C1F676E4031D}" destId="{44072906-BCDC-4502-8315-E77954BC3A89}" srcOrd="0" destOrd="0" presId="urn:microsoft.com/office/officeart/2005/8/layout/chevron2"/>
    <dgm:cxn modelId="{7C4B7E0F-E0CE-4837-8EA5-C12C137B3A46}" type="presOf" srcId="{152EE3F4-5503-41FA-A2E7-6C2C84A8B6C8}" destId="{0B8E23BE-FD9D-487F-8B58-D7982ADB463B}" srcOrd="0" destOrd="0" presId="urn:microsoft.com/office/officeart/2005/8/layout/chevron2"/>
    <dgm:cxn modelId="{C720EE03-EF59-4C71-A57C-7D1477344472}" type="presOf" srcId="{745A43EB-48AF-4ABE-810A-454741A8225A}" destId="{5C05FBE3-ACD3-45FB-88F6-80F9F40116D7}" srcOrd="0" destOrd="0" presId="urn:microsoft.com/office/officeart/2005/8/layout/chevron2"/>
    <dgm:cxn modelId="{3CC2A989-90D5-4F90-B56F-DB3773766610}" type="presOf" srcId="{4E9BCE7A-8A00-40DE-8819-7D3F81112BB1}" destId="{1A593F5E-A694-4F21-9309-6A491FA01092}" srcOrd="0" destOrd="0" presId="urn:microsoft.com/office/officeart/2005/8/layout/chevron2"/>
    <dgm:cxn modelId="{D5A80562-D47A-4982-AA9D-004EF1910ABD}" srcId="{152EE3F4-5503-41FA-A2E7-6C2C84A8B6C8}" destId="{B44DE393-F68A-4572-9A45-A10155626A8E}" srcOrd="0" destOrd="0" parTransId="{4BF18F3F-56B0-4E53-969A-359AA966E9B9}" sibTransId="{874456AE-462E-454B-B4FF-24818B03D7F4}"/>
    <dgm:cxn modelId="{5064C6A1-4701-435D-B46F-7A45040EE509}" type="presOf" srcId="{D6782290-158F-405F-8DB7-43617B5E2C5F}" destId="{2A6E4E07-2289-49E5-B386-75857CAE6F60}" srcOrd="0" destOrd="0" presId="urn:microsoft.com/office/officeart/2005/8/layout/chevron2"/>
    <dgm:cxn modelId="{57B7AD9F-CA37-43A5-A2D9-71497F284AA5}" type="presOf" srcId="{4E660055-5F52-4C7C-AFA1-E7FFF6C47358}" destId="{57EC273D-6E67-4096-B0C8-B31141A2526C}" srcOrd="0" destOrd="0" presId="urn:microsoft.com/office/officeart/2005/8/layout/chevron2"/>
    <dgm:cxn modelId="{676F7D70-4B27-4446-B6B4-8A3DD8FEA8CC}" srcId="{C14A97BD-504A-4BEA-BB95-97924C91D76E}" destId="{4E660055-5F52-4C7C-AFA1-E7FFF6C47358}" srcOrd="0" destOrd="0" parTransId="{09B15945-B984-44D6-BD4A-BB7FE11F70A8}" sibTransId="{4CDA9A01-C7A7-4385-8D38-246B340E303A}"/>
    <dgm:cxn modelId="{AAE3A4E1-06C5-4385-8405-FAA3F58F55B2}" type="presOf" srcId="{309B54A8-E0D0-45DF-A88F-B0357E927AE0}" destId="{47A11222-480D-4126-A377-F75F57E40926}" srcOrd="0" destOrd="0" presId="urn:microsoft.com/office/officeart/2005/8/layout/chevron2"/>
    <dgm:cxn modelId="{A6BF488D-111C-4303-B986-34FDAC679530}" srcId="{9A01A032-7449-4958-B5A1-972D6BADF26D}" destId="{745A43EB-48AF-4ABE-810A-454741A8225A}" srcOrd="0" destOrd="0" parTransId="{701A2AC1-3812-498A-A3BE-6AB5A604F15B}" sibTransId="{DB5CACA1-FBF1-4C05-BA0E-B34DD78F1336}"/>
    <dgm:cxn modelId="{ADFDFD5D-D516-4F21-98CB-CF871DFC0D35}" type="presOf" srcId="{1E9CF3C0-D845-4516-93B5-0B8C1DCF60E6}" destId="{8E62DC94-2031-439C-8BE1-51BC892E2EE6}" srcOrd="0" destOrd="0" presId="urn:microsoft.com/office/officeart/2005/8/layout/chevron2"/>
    <dgm:cxn modelId="{3F814C97-4FFF-4D4D-9EC8-0B02150DEF6A}" srcId="{B390BA6C-1C00-4689-883F-2B9099B412DE}" destId="{309B54A8-E0D0-45DF-A88F-B0357E927AE0}" srcOrd="0" destOrd="0" parTransId="{7DCCCB21-23E0-4287-87F6-00A91E915572}" sibTransId="{C498C5E9-6093-4219-A702-E61006F4A910}"/>
    <dgm:cxn modelId="{3B726F1D-3998-4F91-8340-96F3343C682E}" srcId="{F0AA5E3E-9F71-453E-B488-FFEE7FE9441E}" destId="{D6782290-158F-405F-8DB7-43617B5E2C5F}" srcOrd="1" destOrd="0" parTransId="{E8C0B187-AD2C-4C64-BCEA-03EB98E93338}" sibTransId="{ED49668C-3552-435B-9363-D10F49CE0712}"/>
    <dgm:cxn modelId="{73F490BB-1222-4ACE-81CD-70F194CD8D37}" type="presOf" srcId="{8CF418EE-E48F-42B8-9644-B68321DFD38E}" destId="{862B8823-82D2-40C4-B569-0757DEBBD7BF}" srcOrd="0" destOrd="0" presId="urn:microsoft.com/office/officeart/2005/8/layout/chevron2"/>
    <dgm:cxn modelId="{30112F0B-F8C3-4BB7-8123-E1DF71BFB41D}" srcId="{F0AA5E3E-9F71-453E-B488-FFEE7FE9441E}" destId="{F07BB885-8972-4628-A4D1-5DDBBD234407}" srcOrd="0" destOrd="0" parTransId="{FB2EB03E-3C0B-4FD9-A75E-7D59F3482A79}" sibTransId="{5ABEA82E-B4CE-45A8-B574-364A33A64F6E}"/>
    <dgm:cxn modelId="{D0E7180C-37EF-4AE2-9402-8A1E23217448}" srcId="{F0AA5E3E-9F71-453E-B488-FFEE7FE9441E}" destId="{152EE3F4-5503-41FA-A2E7-6C2C84A8B6C8}" srcOrd="2" destOrd="0" parTransId="{067FDEC4-BC42-47C0-AF6E-5D888659A4B9}" sibTransId="{775DBE7D-26BC-40E8-B529-36C7F3F5D1D7}"/>
    <dgm:cxn modelId="{09B16331-2CE5-4131-87DA-5C711835ADEE}" srcId="{8CF418EE-E48F-42B8-9644-B68321DFD38E}" destId="{3F740AFC-C7D6-4E51-832F-8245E55FA561}" srcOrd="0" destOrd="0" parTransId="{D99629EC-177F-4D56-B4FE-BCCD15B2633C}" sibTransId="{C4689E57-62ED-442B-86DA-559A186063C0}"/>
    <dgm:cxn modelId="{7DED9902-4ABD-46C3-829D-CA10F204562F}" srcId="{F0AA5E3E-9F71-453E-B488-FFEE7FE9441E}" destId="{8CF418EE-E48F-42B8-9644-B68321DFD38E}" srcOrd="5" destOrd="0" parTransId="{6DFC1AEE-3B46-4E38-B2B5-B7389C9A7350}" sibTransId="{63FCA492-4892-41C5-B302-6F6763A263AC}"/>
    <dgm:cxn modelId="{A6499F64-2067-4005-8A24-C6DB59138F33}" type="presOf" srcId="{F07BB885-8972-4628-A4D1-5DDBBD234407}" destId="{D71A1FB0-3FA6-44BB-AB73-F094708EBD54}" srcOrd="0" destOrd="0" presId="urn:microsoft.com/office/officeart/2005/8/layout/chevron2"/>
    <dgm:cxn modelId="{0467C02C-BC57-49E5-A35A-EAB72176D838}" type="presOf" srcId="{F0AA5E3E-9F71-453E-B488-FFEE7FE9441E}" destId="{68C82EFB-6723-46C8-AE10-E2A0C57019E2}" srcOrd="0" destOrd="0" presId="urn:microsoft.com/office/officeart/2005/8/layout/chevron2"/>
    <dgm:cxn modelId="{8E8BF94A-5C29-4E17-9F8B-6F3A645E034D}" type="presOf" srcId="{BBA05CE5-A450-4D20-A8ED-257F2A2C618B}" destId="{DFB30832-78D8-4FE0-A7CF-0325BAD839A7}" srcOrd="0" destOrd="0" presId="urn:microsoft.com/office/officeart/2005/8/layout/chevron2"/>
    <dgm:cxn modelId="{5E3786EA-600F-4DFD-B4EA-0EB65DC503DA}" srcId="{F0AA5E3E-9F71-453E-B488-FFEE7FE9441E}" destId="{9A01A032-7449-4958-B5A1-972D6BADF26D}" srcOrd="7" destOrd="0" parTransId="{7C8A883A-EE3F-4565-8846-D84CAC1069C9}" sibTransId="{D4594CDF-9582-40AF-8F86-82D3790960F7}"/>
    <dgm:cxn modelId="{F95D2106-80DF-4433-99C8-7217109889AF}" type="presOf" srcId="{DDA3648B-B7BD-43B1-B462-201B00B971EB}" destId="{57131D7B-9B1B-4A62-88DD-F1E1513A24C9}" srcOrd="0" destOrd="0" presId="urn:microsoft.com/office/officeart/2005/8/layout/chevron2"/>
    <dgm:cxn modelId="{7C8939A6-96B3-4797-B1D9-9A41FD010D07}" type="presOf" srcId="{9A01A032-7449-4958-B5A1-972D6BADF26D}" destId="{B3BE9255-A75E-4024-ACA0-ADF2C976BDEC}" srcOrd="0" destOrd="0" presId="urn:microsoft.com/office/officeart/2005/8/layout/chevron2"/>
    <dgm:cxn modelId="{97392656-4AB8-48F3-B262-B5FE952D84B0}" type="presOf" srcId="{3F740AFC-C7D6-4E51-832F-8245E55FA561}" destId="{3EC64DC1-1723-4DD3-8559-FFA09E2527DC}" srcOrd="0" destOrd="0" presId="urn:microsoft.com/office/officeart/2005/8/layout/chevron2"/>
    <dgm:cxn modelId="{D7070CAD-F0E3-4787-9F80-3A8BD62EC898}" srcId="{F0AA5E3E-9F71-453E-B488-FFEE7FE9441E}" destId="{DDA3648B-B7BD-43B1-B462-201B00B971EB}" srcOrd="3" destOrd="0" parTransId="{A2CDA05F-D450-436B-A906-706B35487245}" sibTransId="{1F8E4978-F55C-4564-803E-FB52B4F28F89}"/>
    <dgm:cxn modelId="{8F894F65-789C-4240-B87E-80650778B08C}" srcId="{152EE3F4-5503-41FA-A2E7-6C2C84A8B6C8}" destId="{4A84B917-348A-4D81-B4DC-C317ABA46BCA}" srcOrd="1" destOrd="0" parTransId="{6CB01AA4-02A0-454C-9AED-D7966E898FEB}" sibTransId="{494828CE-5FCE-458F-BCA8-D7EA62D30239}"/>
    <dgm:cxn modelId="{988B945A-F854-49A7-87F9-D7A80A0F5340}" srcId="{F0AA5E3E-9F71-453E-B488-FFEE7FE9441E}" destId="{4E9BCE7A-8A00-40DE-8819-7D3F81112BB1}" srcOrd="6" destOrd="0" parTransId="{A7C2A2FC-B6DF-4818-9D79-E2D8701F050A}" sibTransId="{41C17186-86FA-43FB-8DED-32D917A64A72}"/>
    <dgm:cxn modelId="{DA2CCCC5-BE3F-4377-AB33-28BF88D8C8B4}" srcId="{DDA3648B-B7BD-43B1-B462-201B00B971EB}" destId="{84B5A47F-2823-44A8-8DEB-C1F676E4031D}" srcOrd="0" destOrd="0" parTransId="{07CF4F9C-1D5D-41A0-B81C-0A17D1DAC930}" sibTransId="{92D2B51D-E36A-45BF-A431-CB78B6DF2D22}"/>
    <dgm:cxn modelId="{D38B2F6D-12DC-4464-84EB-E0728FEF5C16}" type="presParOf" srcId="{68C82EFB-6723-46C8-AE10-E2A0C57019E2}" destId="{123F2DDA-6A05-4B47-B98E-A9A478FC8F70}" srcOrd="0" destOrd="0" presId="urn:microsoft.com/office/officeart/2005/8/layout/chevron2"/>
    <dgm:cxn modelId="{2521A3C3-9FD9-490D-9B4D-94F9997D863D}" type="presParOf" srcId="{123F2DDA-6A05-4B47-B98E-A9A478FC8F70}" destId="{D71A1FB0-3FA6-44BB-AB73-F094708EBD54}" srcOrd="0" destOrd="0" presId="urn:microsoft.com/office/officeart/2005/8/layout/chevron2"/>
    <dgm:cxn modelId="{B97A8408-B968-42B8-B719-9BBE5A154568}" type="presParOf" srcId="{123F2DDA-6A05-4B47-B98E-A9A478FC8F70}" destId="{8E62DC94-2031-439C-8BE1-51BC892E2EE6}" srcOrd="1" destOrd="0" presId="urn:microsoft.com/office/officeart/2005/8/layout/chevron2"/>
    <dgm:cxn modelId="{B88C9383-B779-4476-885B-C67A25529BE7}" type="presParOf" srcId="{68C82EFB-6723-46C8-AE10-E2A0C57019E2}" destId="{B6F72F40-F043-4AA7-936D-33E030D93B61}" srcOrd="1" destOrd="0" presId="urn:microsoft.com/office/officeart/2005/8/layout/chevron2"/>
    <dgm:cxn modelId="{1ADF8765-339B-432F-A153-973ECD97D064}" type="presParOf" srcId="{68C82EFB-6723-46C8-AE10-E2A0C57019E2}" destId="{68D60F09-84D2-4BCE-82F6-83F488E78DA9}" srcOrd="2" destOrd="0" presId="urn:microsoft.com/office/officeart/2005/8/layout/chevron2"/>
    <dgm:cxn modelId="{E057D2C8-3133-470E-A924-E6C704965547}" type="presParOf" srcId="{68D60F09-84D2-4BCE-82F6-83F488E78DA9}" destId="{2A6E4E07-2289-49E5-B386-75857CAE6F60}" srcOrd="0" destOrd="0" presId="urn:microsoft.com/office/officeart/2005/8/layout/chevron2"/>
    <dgm:cxn modelId="{31A5EBCE-BDB6-4EA8-BBA8-E7773A609E26}" type="presParOf" srcId="{68D60F09-84D2-4BCE-82F6-83F488E78DA9}" destId="{DFB30832-78D8-4FE0-A7CF-0325BAD839A7}" srcOrd="1" destOrd="0" presId="urn:microsoft.com/office/officeart/2005/8/layout/chevron2"/>
    <dgm:cxn modelId="{3E809731-E49C-428F-8515-4F3CFA788837}" type="presParOf" srcId="{68C82EFB-6723-46C8-AE10-E2A0C57019E2}" destId="{D846CDF0-1C97-4F53-8CCC-62884F955900}" srcOrd="3" destOrd="0" presId="urn:microsoft.com/office/officeart/2005/8/layout/chevron2"/>
    <dgm:cxn modelId="{30925D27-CC5B-4847-BE5A-62C7EE29E8F2}" type="presParOf" srcId="{68C82EFB-6723-46C8-AE10-E2A0C57019E2}" destId="{E32D87FC-FBEB-4767-A898-12C9511ECE68}" srcOrd="4" destOrd="0" presId="urn:microsoft.com/office/officeart/2005/8/layout/chevron2"/>
    <dgm:cxn modelId="{08D565CF-3C9E-47C6-8C8F-903FFF034425}" type="presParOf" srcId="{E32D87FC-FBEB-4767-A898-12C9511ECE68}" destId="{0B8E23BE-FD9D-487F-8B58-D7982ADB463B}" srcOrd="0" destOrd="0" presId="urn:microsoft.com/office/officeart/2005/8/layout/chevron2"/>
    <dgm:cxn modelId="{F73D85DA-A6E2-4357-8C6A-655AC36F4AC5}" type="presParOf" srcId="{E32D87FC-FBEB-4767-A898-12C9511ECE68}" destId="{9D4D0D4C-EDF8-4A4C-8ED1-29653B88B315}" srcOrd="1" destOrd="0" presId="urn:microsoft.com/office/officeart/2005/8/layout/chevron2"/>
    <dgm:cxn modelId="{E78F8380-5DE3-4C8E-B001-A1353B51F92E}" type="presParOf" srcId="{68C82EFB-6723-46C8-AE10-E2A0C57019E2}" destId="{A71177FC-C93D-48CB-A35E-E5BAA4428DAC}" srcOrd="5" destOrd="0" presId="urn:microsoft.com/office/officeart/2005/8/layout/chevron2"/>
    <dgm:cxn modelId="{E014A39A-E11A-42C1-93FB-8D20BE8DBEC7}" type="presParOf" srcId="{68C82EFB-6723-46C8-AE10-E2A0C57019E2}" destId="{D1D86E5A-C79D-4E92-B083-AA233DE8EF46}" srcOrd="6" destOrd="0" presId="urn:microsoft.com/office/officeart/2005/8/layout/chevron2"/>
    <dgm:cxn modelId="{F64E6F43-3CA6-4453-9CF4-8A47C8D5F793}" type="presParOf" srcId="{D1D86E5A-C79D-4E92-B083-AA233DE8EF46}" destId="{57131D7B-9B1B-4A62-88DD-F1E1513A24C9}" srcOrd="0" destOrd="0" presId="urn:microsoft.com/office/officeart/2005/8/layout/chevron2"/>
    <dgm:cxn modelId="{7CEB4A8A-7754-422B-9684-DE944E331314}" type="presParOf" srcId="{D1D86E5A-C79D-4E92-B083-AA233DE8EF46}" destId="{44072906-BCDC-4502-8315-E77954BC3A89}" srcOrd="1" destOrd="0" presId="urn:microsoft.com/office/officeart/2005/8/layout/chevron2"/>
    <dgm:cxn modelId="{466B76ED-5E12-4729-B90D-1C56892CD76B}" type="presParOf" srcId="{68C82EFB-6723-46C8-AE10-E2A0C57019E2}" destId="{7E13BC2B-3204-46D0-91EB-AFB404B26702}" srcOrd="7" destOrd="0" presId="urn:microsoft.com/office/officeart/2005/8/layout/chevron2"/>
    <dgm:cxn modelId="{72F28277-E858-4017-BD64-89614D697C81}" type="presParOf" srcId="{68C82EFB-6723-46C8-AE10-E2A0C57019E2}" destId="{E6F6466E-B122-4AE9-B653-33044832ECBB}" srcOrd="8" destOrd="0" presId="urn:microsoft.com/office/officeart/2005/8/layout/chevron2"/>
    <dgm:cxn modelId="{3860917A-D471-495D-A409-3B5D047A97D8}" type="presParOf" srcId="{E6F6466E-B122-4AE9-B653-33044832ECBB}" destId="{32113746-16FB-47AE-9B33-A4C7698AE88A}" srcOrd="0" destOrd="0" presId="urn:microsoft.com/office/officeart/2005/8/layout/chevron2"/>
    <dgm:cxn modelId="{1963B83D-AA21-4DF5-9B34-F3BF3C034BF3}" type="presParOf" srcId="{E6F6466E-B122-4AE9-B653-33044832ECBB}" destId="{57EC273D-6E67-4096-B0C8-B31141A2526C}" srcOrd="1" destOrd="0" presId="urn:microsoft.com/office/officeart/2005/8/layout/chevron2"/>
    <dgm:cxn modelId="{E45DB5B7-7734-4C05-986D-F0E7F1D3F673}" type="presParOf" srcId="{68C82EFB-6723-46C8-AE10-E2A0C57019E2}" destId="{21D0C47F-AC51-4507-BD9A-84BF75A6BD3A}" srcOrd="9" destOrd="0" presId="urn:microsoft.com/office/officeart/2005/8/layout/chevron2"/>
    <dgm:cxn modelId="{12B3E146-9BDF-420F-8845-F037DAECEF18}" type="presParOf" srcId="{68C82EFB-6723-46C8-AE10-E2A0C57019E2}" destId="{0024F334-CAD3-417F-BB60-AC5523CADDCE}" srcOrd="10" destOrd="0" presId="urn:microsoft.com/office/officeart/2005/8/layout/chevron2"/>
    <dgm:cxn modelId="{EA8304DA-BEE5-48C0-9256-76F979DC4D38}" type="presParOf" srcId="{0024F334-CAD3-417F-BB60-AC5523CADDCE}" destId="{862B8823-82D2-40C4-B569-0757DEBBD7BF}" srcOrd="0" destOrd="0" presId="urn:microsoft.com/office/officeart/2005/8/layout/chevron2"/>
    <dgm:cxn modelId="{EF86B282-C685-4532-8415-3AE5C0986DDD}" type="presParOf" srcId="{0024F334-CAD3-417F-BB60-AC5523CADDCE}" destId="{3EC64DC1-1723-4DD3-8559-FFA09E2527DC}" srcOrd="1" destOrd="0" presId="urn:microsoft.com/office/officeart/2005/8/layout/chevron2"/>
    <dgm:cxn modelId="{57B59D26-C365-4770-919B-372678D6E07D}" type="presParOf" srcId="{68C82EFB-6723-46C8-AE10-E2A0C57019E2}" destId="{E4A470D5-BDB7-469A-8A8F-E87BBB06E0BB}" srcOrd="11" destOrd="0" presId="urn:microsoft.com/office/officeart/2005/8/layout/chevron2"/>
    <dgm:cxn modelId="{DBA21F11-AAFF-4945-8313-3F96AC743066}" type="presParOf" srcId="{68C82EFB-6723-46C8-AE10-E2A0C57019E2}" destId="{1BC22C39-C5CD-4DC8-BC83-4E8529AE8D25}" srcOrd="12" destOrd="0" presId="urn:microsoft.com/office/officeart/2005/8/layout/chevron2"/>
    <dgm:cxn modelId="{D2AD9CE1-EC2E-42D2-95E8-8F8A7DD4F143}" type="presParOf" srcId="{1BC22C39-C5CD-4DC8-BC83-4E8529AE8D25}" destId="{1A593F5E-A694-4F21-9309-6A491FA01092}" srcOrd="0" destOrd="0" presId="urn:microsoft.com/office/officeart/2005/8/layout/chevron2"/>
    <dgm:cxn modelId="{5F9B03E4-9763-4089-B4F5-DB57A17857C1}" type="presParOf" srcId="{1BC22C39-C5CD-4DC8-BC83-4E8529AE8D25}" destId="{A2EF43D4-73C7-4455-B82D-14D07DC9605F}" srcOrd="1" destOrd="0" presId="urn:microsoft.com/office/officeart/2005/8/layout/chevron2"/>
    <dgm:cxn modelId="{3B1DE84D-A128-4373-8D75-6822A16FFA6F}" type="presParOf" srcId="{68C82EFB-6723-46C8-AE10-E2A0C57019E2}" destId="{1233C023-FEF7-438A-9286-F30B89B894AB}" srcOrd="13" destOrd="0" presId="urn:microsoft.com/office/officeart/2005/8/layout/chevron2"/>
    <dgm:cxn modelId="{E9B5A3D0-900B-4707-B51B-0B3B8F9353C2}" type="presParOf" srcId="{68C82EFB-6723-46C8-AE10-E2A0C57019E2}" destId="{AC58C54C-E580-4F24-A4C6-0FD85A88C3E9}" srcOrd="14" destOrd="0" presId="urn:microsoft.com/office/officeart/2005/8/layout/chevron2"/>
    <dgm:cxn modelId="{CC49FE8A-DC7B-4E63-8BF2-20BB0AC5A367}" type="presParOf" srcId="{AC58C54C-E580-4F24-A4C6-0FD85A88C3E9}" destId="{B3BE9255-A75E-4024-ACA0-ADF2C976BDEC}" srcOrd="0" destOrd="0" presId="urn:microsoft.com/office/officeart/2005/8/layout/chevron2"/>
    <dgm:cxn modelId="{0D09D482-EF39-4060-93C4-E02DF2DFAC55}" type="presParOf" srcId="{AC58C54C-E580-4F24-A4C6-0FD85A88C3E9}" destId="{5C05FBE3-ACD3-45FB-88F6-80F9F40116D7}" srcOrd="1" destOrd="0" presId="urn:microsoft.com/office/officeart/2005/8/layout/chevron2"/>
    <dgm:cxn modelId="{5B8092D4-D338-40FA-A1C4-1DCDF3C19E18}" type="presParOf" srcId="{68C82EFB-6723-46C8-AE10-E2A0C57019E2}" destId="{B206E028-0C35-4688-B216-D52C5173C3AA}" srcOrd="15" destOrd="0" presId="urn:microsoft.com/office/officeart/2005/8/layout/chevron2"/>
    <dgm:cxn modelId="{37F079CE-7B59-4CDB-ADC5-510B60259293}" type="presParOf" srcId="{68C82EFB-6723-46C8-AE10-E2A0C57019E2}" destId="{FF432262-BFB3-41E1-A1FE-FD403E2D2AC2}" srcOrd="16" destOrd="0" presId="urn:microsoft.com/office/officeart/2005/8/layout/chevron2"/>
    <dgm:cxn modelId="{7B5DFAA4-C05B-461A-8E65-C52EFF1335CD}" type="presParOf" srcId="{FF432262-BFB3-41E1-A1FE-FD403E2D2AC2}" destId="{C9A343DD-39E9-4161-B272-98600274CFA4}" srcOrd="0" destOrd="0" presId="urn:microsoft.com/office/officeart/2005/8/layout/chevron2"/>
    <dgm:cxn modelId="{8A917A8C-8616-440D-B6EA-4AE5C006802F}" type="presParOf" srcId="{FF432262-BFB3-41E1-A1FE-FD403E2D2AC2}" destId="{47A11222-480D-4126-A377-F75F57E4092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97BA89-7527-411A-BDD8-79D012497685}" type="doc">
      <dgm:prSet loTypeId="urn:microsoft.com/office/officeart/2005/8/layout/hProcess9" loCatId="process" qsTypeId="urn:microsoft.com/office/officeart/2005/8/quickstyle/simple1#4" qsCatId="simple" csTypeId="urn:microsoft.com/office/officeart/2005/8/colors/accent1_2#4" csCatId="accent1" phldr="1"/>
      <dgm:spPr/>
      <dgm:t>
        <a:bodyPr/>
        <a:lstStyle/>
        <a:p>
          <a:endParaRPr lang="en-CA"/>
        </a:p>
      </dgm:t>
    </dgm:pt>
    <dgm:pt modelId="{1096756D-A9DD-41FC-8647-F121375AE763}">
      <dgm:prSet phldrT="[Text]" custT="1"/>
      <dgm:spPr/>
      <dgm:t>
        <a:bodyPr/>
        <a:lstStyle/>
        <a:p>
          <a:r>
            <a:rPr lang="en-CA" sz="1400" dirty="0" smtClean="0"/>
            <a:t>November 09</a:t>
          </a:r>
        </a:p>
      </dgm:t>
    </dgm:pt>
    <dgm:pt modelId="{7A2CBF9F-3AC7-404B-8D70-8B94509441D1}" type="parTrans" cxnId="{9AEB86EC-C4AF-4B1A-8C48-E9B1751CFC09}">
      <dgm:prSet/>
      <dgm:spPr/>
      <dgm:t>
        <a:bodyPr/>
        <a:lstStyle/>
        <a:p>
          <a:endParaRPr lang="en-CA"/>
        </a:p>
      </dgm:t>
    </dgm:pt>
    <dgm:pt modelId="{DF78E272-6B7A-4B0E-AE25-2A94F59F9F8B}" type="sibTrans" cxnId="{9AEB86EC-C4AF-4B1A-8C48-E9B1751CFC09}">
      <dgm:prSet/>
      <dgm:spPr/>
      <dgm:t>
        <a:bodyPr/>
        <a:lstStyle/>
        <a:p>
          <a:endParaRPr lang="en-CA"/>
        </a:p>
      </dgm:t>
    </dgm:pt>
    <dgm:pt modelId="{B712FE90-FC56-43A4-BFDE-5F7DB2F5A039}">
      <dgm:prSet phldrT="[Text]" custT="1"/>
      <dgm:spPr/>
      <dgm:t>
        <a:bodyPr/>
        <a:lstStyle/>
        <a:p>
          <a:r>
            <a:rPr lang="en-CA" sz="1400" dirty="0" smtClean="0"/>
            <a:t>May 10</a:t>
          </a:r>
          <a:endParaRPr lang="en-CA" sz="1400" dirty="0"/>
        </a:p>
      </dgm:t>
    </dgm:pt>
    <dgm:pt modelId="{CE3565FC-524D-4719-8ABB-9A3D93610947}" type="parTrans" cxnId="{908D9FAD-BEC9-4885-9DB0-1C88C232492F}">
      <dgm:prSet/>
      <dgm:spPr/>
      <dgm:t>
        <a:bodyPr/>
        <a:lstStyle/>
        <a:p>
          <a:endParaRPr lang="en-CA"/>
        </a:p>
      </dgm:t>
    </dgm:pt>
    <dgm:pt modelId="{3F616BC8-F9C5-44C8-89E4-28C94360A9B1}" type="sibTrans" cxnId="{908D9FAD-BEC9-4885-9DB0-1C88C232492F}">
      <dgm:prSet/>
      <dgm:spPr/>
      <dgm:t>
        <a:bodyPr/>
        <a:lstStyle/>
        <a:p>
          <a:endParaRPr lang="en-CA"/>
        </a:p>
      </dgm:t>
    </dgm:pt>
    <dgm:pt modelId="{35148453-917E-40AA-A3AE-77850E433DA7}">
      <dgm:prSet phldrT="[Text]" custT="1"/>
      <dgm:spPr/>
      <dgm:t>
        <a:bodyPr/>
        <a:lstStyle/>
        <a:p>
          <a:r>
            <a:rPr lang="en-CA" sz="1400" dirty="0" smtClean="0"/>
            <a:t>September 10</a:t>
          </a:r>
          <a:endParaRPr lang="en-CA" sz="1400" dirty="0"/>
        </a:p>
      </dgm:t>
    </dgm:pt>
    <dgm:pt modelId="{76CF6438-BA5B-41BD-B7EF-FBF349CAE645}" type="parTrans" cxnId="{079ABACC-751A-4916-B447-29966A5A5E1C}">
      <dgm:prSet/>
      <dgm:spPr/>
      <dgm:t>
        <a:bodyPr/>
        <a:lstStyle/>
        <a:p>
          <a:endParaRPr lang="en-CA"/>
        </a:p>
      </dgm:t>
    </dgm:pt>
    <dgm:pt modelId="{1CB7C4B4-0239-4D4F-8E8A-3FB4D933A78E}" type="sibTrans" cxnId="{079ABACC-751A-4916-B447-29966A5A5E1C}">
      <dgm:prSet/>
      <dgm:spPr/>
      <dgm:t>
        <a:bodyPr/>
        <a:lstStyle/>
        <a:p>
          <a:endParaRPr lang="en-CA"/>
        </a:p>
      </dgm:t>
    </dgm:pt>
    <dgm:pt modelId="{5A7A46D9-FB68-4564-95A4-0E7B7610CBEA}">
      <dgm:prSet phldrT="[Text]" custT="1"/>
      <dgm:spPr/>
      <dgm:t>
        <a:bodyPr/>
        <a:lstStyle/>
        <a:p>
          <a:r>
            <a:rPr lang="en-CA" sz="1200" dirty="0" smtClean="0"/>
            <a:t>The union, Unite, announced the strike</a:t>
          </a:r>
          <a:endParaRPr lang="en-CA" sz="1200" dirty="0"/>
        </a:p>
      </dgm:t>
    </dgm:pt>
    <dgm:pt modelId="{86329B3B-0235-4383-B24F-9F58074DE9D2}" type="parTrans" cxnId="{911A2661-F2EB-42F8-9F8F-DB51A7684EED}">
      <dgm:prSet/>
      <dgm:spPr/>
      <dgm:t>
        <a:bodyPr/>
        <a:lstStyle/>
        <a:p>
          <a:endParaRPr lang="en-CA"/>
        </a:p>
      </dgm:t>
    </dgm:pt>
    <dgm:pt modelId="{71388E8A-9FB5-4208-8E7D-C558BDF3853D}" type="sibTrans" cxnId="{911A2661-F2EB-42F8-9F8F-DB51A7684EED}">
      <dgm:prSet/>
      <dgm:spPr/>
      <dgm:t>
        <a:bodyPr/>
        <a:lstStyle/>
        <a:p>
          <a:endParaRPr lang="en-CA"/>
        </a:p>
      </dgm:t>
    </dgm:pt>
    <dgm:pt modelId="{C154674C-9612-4275-9B13-B003DF3E012D}">
      <dgm:prSet custT="1"/>
      <dgm:spPr/>
      <dgm:t>
        <a:bodyPr/>
        <a:lstStyle/>
        <a:p>
          <a:r>
            <a:rPr lang="en-CA" sz="1200" i="1" dirty="0" smtClean="0">
              <a:solidFill>
                <a:schemeClr val="bg1"/>
              </a:solidFill>
            </a:rPr>
            <a:t>British Airways</a:t>
          </a:r>
          <a:r>
            <a:rPr lang="en-CA" sz="1200" dirty="0" smtClean="0">
              <a:solidFill>
                <a:schemeClr val="bg1"/>
              </a:solidFill>
            </a:rPr>
            <a:t> merged with </a:t>
          </a:r>
          <a:r>
            <a:rPr lang="en-CA" sz="1200" i="1" dirty="0" err="1" smtClean="0">
              <a:solidFill>
                <a:schemeClr val="bg1"/>
              </a:solidFill>
            </a:rPr>
            <a:t>Iberi</a:t>
          </a:r>
          <a:r>
            <a:rPr lang="en-CA" sz="1200" i="1" dirty="0" smtClean="0">
              <a:solidFill>
                <a:schemeClr val="bg1"/>
              </a:solidFill>
            </a:rPr>
            <a:t> Airlines</a:t>
          </a:r>
        </a:p>
      </dgm:t>
    </dgm:pt>
    <dgm:pt modelId="{04F886BD-FAAA-4F93-9C36-B7D698CF1101}" type="parTrans" cxnId="{6C0E6D65-53BD-4A42-96DC-67C4D0E7007C}">
      <dgm:prSet/>
      <dgm:spPr/>
      <dgm:t>
        <a:bodyPr/>
        <a:lstStyle/>
        <a:p>
          <a:endParaRPr lang="en-CA"/>
        </a:p>
      </dgm:t>
    </dgm:pt>
    <dgm:pt modelId="{A4293C81-C70C-4746-9DA2-B2136F749EC2}" type="sibTrans" cxnId="{6C0E6D65-53BD-4A42-96DC-67C4D0E7007C}">
      <dgm:prSet/>
      <dgm:spPr/>
      <dgm:t>
        <a:bodyPr/>
        <a:lstStyle/>
        <a:p>
          <a:endParaRPr lang="en-CA"/>
        </a:p>
      </dgm:t>
    </dgm:pt>
    <dgm:pt modelId="{85B37B8C-05C3-4128-A750-7BD8AA64A0E8}">
      <dgm:prSet custT="1"/>
      <dgm:spPr/>
      <dgm:t>
        <a:bodyPr/>
        <a:lstStyle/>
        <a:p>
          <a:r>
            <a:rPr lang="en-CA" sz="1200" dirty="0" smtClean="0">
              <a:solidFill>
                <a:schemeClr val="bg1"/>
              </a:solidFill>
            </a:rPr>
            <a:t>Will become the world </a:t>
          </a:r>
          <a:r>
            <a:rPr lang="en-CA" sz="1200" u="sng" dirty="0" smtClean="0">
              <a:solidFill>
                <a:schemeClr val="bg1"/>
              </a:solidFill>
            </a:rPr>
            <a:t>third</a:t>
          </a:r>
          <a:r>
            <a:rPr lang="en-CA" sz="1200" u="none" dirty="0" smtClean="0">
              <a:solidFill>
                <a:schemeClr val="bg1"/>
              </a:solidFill>
            </a:rPr>
            <a:t> largest</a:t>
          </a:r>
          <a:r>
            <a:rPr lang="en-CA" sz="1200" dirty="0" smtClean="0">
              <a:solidFill>
                <a:schemeClr val="bg1"/>
              </a:solidFill>
            </a:rPr>
            <a:t> airline in terms of annual income </a:t>
          </a:r>
        </a:p>
      </dgm:t>
    </dgm:pt>
    <dgm:pt modelId="{1D04E2C2-A541-4A27-AF6A-D26B3F03E2E1}" type="parTrans" cxnId="{28B87A3C-358C-4A19-AF69-C433A90CCF5B}">
      <dgm:prSet/>
      <dgm:spPr/>
      <dgm:t>
        <a:bodyPr/>
        <a:lstStyle/>
        <a:p>
          <a:endParaRPr lang="en-CA"/>
        </a:p>
      </dgm:t>
    </dgm:pt>
    <dgm:pt modelId="{B0243CDB-5DF8-4A1E-BEAE-836D2AFCD901}" type="sibTrans" cxnId="{28B87A3C-358C-4A19-AF69-C433A90CCF5B}">
      <dgm:prSet/>
      <dgm:spPr/>
      <dgm:t>
        <a:bodyPr/>
        <a:lstStyle/>
        <a:p>
          <a:endParaRPr lang="en-CA"/>
        </a:p>
      </dgm:t>
    </dgm:pt>
    <dgm:pt modelId="{FBA0CC1D-36CD-40A9-824A-E1AC9DE79497}">
      <dgm:prSet phldrT="[Text]" custT="1"/>
      <dgm:spPr/>
      <dgm:t>
        <a:bodyPr/>
        <a:lstStyle/>
        <a:p>
          <a:r>
            <a:rPr lang="en-CA" sz="1200" dirty="0" smtClean="0"/>
            <a:t>Passenger traffic at BAA airports dropped by 1.7% in June</a:t>
          </a:r>
          <a:endParaRPr lang="en-CA" sz="1200" dirty="0"/>
        </a:p>
      </dgm:t>
    </dgm:pt>
    <dgm:pt modelId="{E02A257D-C73B-4325-895E-82141538D9F6}" type="parTrans" cxnId="{F6CCC3AA-DD13-4F94-BD89-6A293080FE3F}">
      <dgm:prSet/>
      <dgm:spPr/>
      <dgm:t>
        <a:bodyPr/>
        <a:lstStyle/>
        <a:p>
          <a:endParaRPr lang="en-CA"/>
        </a:p>
      </dgm:t>
    </dgm:pt>
    <dgm:pt modelId="{B12682C1-B460-47EC-B01D-B5B187155E7E}" type="sibTrans" cxnId="{F6CCC3AA-DD13-4F94-BD89-6A293080FE3F}">
      <dgm:prSet/>
      <dgm:spPr/>
      <dgm:t>
        <a:bodyPr/>
        <a:lstStyle/>
        <a:p>
          <a:endParaRPr lang="en-CA"/>
        </a:p>
      </dgm:t>
    </dgm:pt>
    <dgm:pt modelId="{8AE15B1F-8511-42AD-ACF4-20E5655247F9}">
      <dgm:prSet phldrT="[Text]" custT="1"/>
      <dgm:spPr/>
      <dgm:t>
        <a:bodyPr/>
        <a:lstStyle/>
        <a:p>
          <a:r>
            <a:rPr lang="en-CA" sz="1200" b="0" dirty="0" smtClean="0"/>
            <a:t>BA reaches agreement with unions in August</a:t>
          </a:r>
          <a:endParaRPr lang="en-CA" sz="1200" b="0" dirty="0"/>
        </a:p>
      </dgm:t>
    </dgm:pt>
    <dgm:pt modelId="{6F4D5E55-784E-489D-A1AF-261D955781BF}" type="parTrans" cxnId="{4C16474D-B4D6-4600-AAE9-1F569E73335C}">
      <dgm:prSet/>
      <dgm:spPr/>
      <dgm:t>
        <a:bodyPr/>
        <a:lstStyle/>
        <a:p>
          <a:endParaRPr lang="en-CA"/>
        </a:p>
      </dgm:t>
    </dgm:pt>
    <dgm:pt modelId="{FF61350A-FDFE-4CAB-81F1-12AB8E9387E5}" type="sibTrans" cxnId="{4C16474D-B4D6-4600-AAE9-1F569E73335C}">
      <dgm:prSet/>
      <dgm:spPr/>
      <dgm:t>
        <a:bodyPr/>
        <a:lstStyle/>
        <a:p>
          <a:endParaRPr lang="en-CA"/>
        </a:p>
      </dgm:t>
    </dgm:pt>
    <dgm:pt modelId="{E6394CE9-B92D-46E6-8D52-A333B7701070}">
      <dgm:prSet custT="1"/>
      <dgm:spPr/>
      <dgm:t>
        <a:bodyPr/>
        <a:lstStyle/>
        <a:p>
          <a:r>
            <a:rPr lang="en-CA" sz="1200" i="1" dirty="0" smtClean="0"/>
            <a:t>AA-BA-</a:t>
          </a:r>
          <a:r>
            <a:rPr lang="en-CA" sz="1200" i="1" dirty="0" err="1" smtClean="0"/>
            <a:t>Iberi</a:t>
          </a:r>
          <a:r>
            <a:rPr lang="en-CA" sz="1200" i="1" dirty="0" smtClean="0"/>
            <a:t> </a:t>
          </a:r>
          <a:r>
            <a:rPr lang="en-CA" sz="1200" dirty="0" smtClean="0"/>
            <a:t>signed strategic alliance</a:t>
          </a:r>
          <a:endParaRPr lang="en-CA" sz="1200" dirty="0"/>
        </a:p>
      </dgm:t>
    </dgm:pt>
    <dgm:pt modelId="{66D85A73-0B81-4A0F-B767-4DC323143560}" type="parTrans" cxnId="{3C708046-579E-4178-8FC7-3EFFBB771677}">
      <dgm:prSet/>
      <dgm:spPr/>
      <dgm:t>
        <a:bodyPr/>
        <a:lstStyle/>
        <a:p>
          <a:endParaRPr lang="en-CA"/>
        </a:p>
      </dgm:t>
    </dgm:pt>
    <dgm:pt modelId="{1209867E-A33A-4B1A-83B3-E0906EABA41A}" type="sibTrans" cxnId="{3C708046-579E-4178-8FC7-3EFFBB771677}">
      <dgm:prSet/>
      <dgm:spPr/>
      <dgm:t>
        <a:bodyPr/>
        <a:lstStyle/>
        <a:p>
          <a:endParaRPr lang="en-CA"/>
        </a:p>
      </dgm:t>
    </dgm:pt>
    <dgm:pt modelId="{2CF79922-9958-403C-A7D8-48F2357F45E2}">
      <dgm:prSet custT="1"/>
      <dgm:spPr/>
      <dgm:t>
        <a:bodyPr/>
        <a:lstStyle/>
        <a:p>
          <a:r>
            <a:rPr lang="en-CA" sz="1200" dirty="0" smtClean="0"/>
            <a:t>The deal is worth approximately £4.4 billion</a:t>
          </a:r>
          <a:endParaRPr lang="en-CA" sz="1200" dirty="0"/>
        </a:p>
      </dgm:t>
    </dgm:pt>
    <dgm:pt modelId="{542C841A-884A-4D60-B5D0-22F027665A8E}" type="parTrans" cxnId="{7E239773-7E98-4EED-96FE-EC57DEB663C5}">
      <dgm:prSet/>
      <dgm:spPr/>
      <dgm:t>
        <a:bodyPr/>
        <a:lstStyle/>
        <a:p>
          <a:endParaRPr lang="en-CA"/>
        </a:p>
      </dgm:t>
    </dgm:pt>
    <dgm:pt modelId="{ACD64C7A-FEDD-4932-AA43-834B8C2C8701}" type="sibTrans" cxnId="{7E239773-7E98-4EED-96FE-EC57DEB663C5}">
      <dgm:prSet/>
      <dgm:spPr/>
      <dgm:t>
        <a:bodyPr/>
        <a:lstStyle/>
        <a:p>
          <a:endParaRPr lang="en-CA"/>
        </a:p>
      </dgm:t>
    </dgm:pt>
    <dgm:pt modelId="{F0A1BC8A-5426-4DF1-AA52-D6D5E1963CDD}">
      <dgm:prSet custT="1"/>
      <dgm:spPr/>
      <dgm:t>
        <a:bodyPr/>
        <a:lstStyle/>
        <a:p>
          <a:r>
            <a:rPr lang="en-CA" sz="1200" dirty="0" smtClean="0"/>
            <a:t>Lower cost for flights to Europe, South and North American</a:t>
          </a:r>
          <a:endParaRPr lang="en-CA" sz="1200" dirty="0"/>
        </a:p>
      </dgm:t>
    </dgm:pt>
    <dgm:pt modelId="{ACE804D5-BFB7-46BA-BFC3-3B1D49201BC4}" type="parTrans" cxnId="{F753B869-47E7-4D62-AF14-868949CB5E6B}">
      <dgm:prSet/>
      <dgm:spPr/>
      <dgm:t>
        <a:bodyPr/>
        <a:lstStyle/>
        <a:p>
          <a:endParaRPr lang="en-CA"/>
        </a:p>
      </dgm:t>
    </dgm:pt>
    <dgm:pt modelId="{B20B0717-B54F-4F6E-A836-285ACB16AF33}" type="sibTrans" cxnId="{F753B869-47E7-4D62-AF14-868949CB5E6B}">
      <dgm:prSet/>
      <dgm:spPr/>
      <dgm:t>
        <a:bodyPr/>
        <a:lstStyle/>
        <a:p>
          <a:endParaRPr lang="en-CA"/>
        </a:p>
      </dgm:t>
    </dgm:pt>
    <dgm:pt modelId="{01A0886E-E3F9-4EAA-87A1-598E06B5B4ED}" type="pres">
      <dgm:prSet presAssocID="{4897BA89-7527-411A-BDD8-79D012497685}" presName="CompostProcess" presStyleCnt="0">
        <dgm:presLayoutVars>
          <dgm:dir/>
          <dgm:resizeHandles val="exact"/>
        </dgm:presLayoutVars>
      </dgm:prSet>
      <dgm:spPr/>
      <dgm:t>
        <a:bodyPr/>
        <a:lstStyle/>
        <a:p>
          <a:endParaRPr lang="en-CA"/>
        </a:p>
      </dgm:t>
    </dgm:pt>
    <dgm:pt modelId="{E73156BE-86F8-4989-AF34-FBB2EF8FDCD1}" type="pres">
      <dgm:prSet presAssocID="{4897BA89-7527-411A-BDD8-79D012497685}" presName="arrow" presStyleLbl="bgShp" presStyleIdx="0" presStyleCnt="1" custLinFactNeighborX="-440"/>
      <dgm:spPr/>
    </dgm:pt>
    <dgm:pt modelId="{AEC44645-0B96-4417-8087-CC15AEE381D6}" type="pres">
      <dgm:prSet presAssocID="{4897BA89-7527-411A-BDD8-79D012497685}" presName="linearProcess" presStyleCnt="0"/>
      <dgm:spPr/>
    </dgm:pt>
    <dgm:pt modelId="{CCC2CDE8-B264-479E-9559-1D2A8CAF821F}" type="pres">
      <dgm:prSet presAssocID="{1096756D-A9DD-41FC-8647-F121375AE763}" presName="textNode" presStyleLbl="node1" presStyleIdx="0" presStyleCnt="3" custScaleY="110000">
        <dgm:presLayoutVars>
          <dgm:bulletEnabled val="1"/>
        </dgm:presLayoutVars>
      </dgm:prSet>
      <dgm:spPr/>
      <dgm:t>
        <a:bodyPr/>
        <a:lstStyle/>
        <a:p>
          <a:endParaRPr lang="en-CA"/>
        </a:p>
      </dgm:t>
    </dgm:pt>
    <dgm:pt modelId="{EAC78B50-84C2-4285-A3CF-C4E24705D974}" type="pres">
      <dgm:prSet presAssocID="{DF78E272-6B7A-4B0E-AE25-2A94F59F9F8B}" presName="sibTrans" presStyleCnt="0"/>
      <dgm:spPr/>
    </dgm:pt>
    <dgm:pt modelId="{5D8ED23A-A170-4EAB-AB95-FA192E1A7B29}" type="pres">
      <dgm:prSet presAssocID="{B712FE90-FC56-43A4-BFDE-5F7DB2F5A039}" presName="textNode" presStyleLbl="node1" presStyleIdx="1" presStyleCnt="3" custScaleY="110000">
        <dgm:presLayoutVars>
          <dgm:bulletEnabled val="1"/>
        </dgm:presLayoutVars>
      </dgm:prSet>
      <dgm:spPr/>
      <dgm:t>
        <a:bodyPr/>
        <a:lstStyle/>
        <a:p>
          <a:endParaRPr lang="en-CA"/>
        </a:p>
      </dgm:t>
    </dgm:pt>
    <dgm:pt modelId="{7297B22C-6662-4EA5-9ADD-1FA010E090C6}" type="pres">
      <dgm:prSet presAssocID="{3F616BC8-F9C5-44C8-89E4-28C94360A9B1}" presName="sibTrans" presStyleCnt="0"/>
      <dgm:spPr/>
    </dgm:pt>
    <dgm:pt modelId="{2A9AE999-A0F0-4585-BE1D-5A3CEA86FA21}" type="pres">
      <dgm:prSet presAssocID="{35148453-917E-40AA-A3AE-77850E433DA7}" presName="textNode" presStyleLbl="node1" presStyleIdx="2" presStyleCnt="3" custScaleY="110000">
        <dgm:presLayoutVars>
          <dgm:bulletEnabled val="1"/>
        </dgm:presLayoutVars>
      </dgm:prSet>
      <dgm:spPr/>
      <dgm:t>
        <a:bodyPr/>
        <a:lstStyle/>
        <a:p>
          <a:endParaRPr lang="en-CA"/>
        </a:p>
      </dgm:t>
    </dgm:pt>
  </dgm:ptLst>
  <dgm:cxnLst>
    <dgm:cxn modelId="{FF578056-01FF-4D65-BF58-EAC2F93AC9CD}" type="presOf" srcId="{4897BA89-7527-411A-BDD8-79D012497685}" destId="{01A0886E-E3F9-4EAA-87A1-598E06B5B4ED}" srcOrd="0" destOrd="0" presId="urn:microsoft.com/office/officeart/2005/8/layout/hProcess9"/>
    <dgm:cxn modelId="{9A3C2824-E7BD-489C-AAEE-5E0E6786BC71}" type="presOf" srcId="{E6394CE9-B92D-46E6-8D52-A333B7701070}" destId="{2A9AE999-A0F0-4585-BE1D-5A3CEA86FA21}" srcOrd="0" destOrd="1" presId="urn:microsoft.com/office/officeart/2005/8/layout/hProcess9"/>
    <dgm:cxn modelId="{908D9FAD-BEC9-4885-9DB0-1C88C232492F}" srcId="{4897BA89-7527-411A-BDD8-79D012497685}" destId="{B712FE90-FC56-43A4-BFDE-5F7DB2F5A039}" srcOrd="1" destOrd="0" parTransId="{CE3565FC-524D-4719-8ABB-9A3D93610947}" sibTransId="{3F616BC8-F9C5-44C8-89E4-28C94360A9B1}"/>
    <dgm:cxn modelId="{7E239773-7E98-4EED-96FE-EC57DEB663C5}" srcId="{35148453-917E-40AA-A3AE-77850E433DA7}" destId="{2CF79922-9958-403C-A7D8-48F2357F45E2}" srcOrd="1" destOrd="0" parTransId="{542C841A-884A-4D60-B5D0-22F027665A8E}" sibTransId="{ACD64C7A-FEDD-4932-AA43-834B8C2C8701}"/>
    <dgm:cxn modelId="{69FBEA50-5D46-4EB8-9BDB-245237951461}" type="presOf" srcId="{5A7A46D9-FB68-4564-95A4-0E7B7610CBEA}" destId="{5D8ED23A-A170-4EAB-AB95-FA192E1A7B29}" srcOrd="0" destOrd="1" presId="urn:microsoft.com/office/officeart/2005/8/layout/hProcess9"/>
    <dgm:cxn modelId="{F753B869-47E7-4D62-AF14-868949CB5E6B}" srcId="{35148453-917E-40AA-A3AE-77850E433DA7}" destId="{F0A1BC8A-5426-4DF1-AA52-D6D5E1963CDD}" srcOrd="2" destOrd="0" parTransId="{ACE804D5-BFB7-46BA-BFC3-3B1D49201BC4}" sibTransId="{B20B0717-B54F-4F6E-A836-285ACB16AF33}"/>
    <dgm:cxn modelId="{F6CCC3AA-DD13-4F94-BD89-6A293080FE3F}" srcId="{B712FE90-FC56-43A4-BFDE-5F7DB2F5A039}" destId="{FBA0CC1D-36CD-40A9-824A-E1AC9DE79497}" srcOrd="1" destOrd="0" parTransId="{E02A257D-C73B-4325-895E-82141538D9F6}" sibTransId="{B12682C1-B460-47EC-B01D-B5B187155E7E}"/>
    <dgm:cxn modelId="{E685AD26-5BC0-4C93-BDC9-089737D1E885}" type="presOf" srcId="{B712FE90-FC56-43A4-BFDE-5F7DB2F5A039}" destId="{5D8ED23A-A170-4EAB-AB95-FA192E1A7B29}" srcOrd="0" destOrd="0" presId="urn:microsoft.com/office/officeart/2005/8/layout/hProcess9"/>
    <dgm:cxn modelId="{6C0E6D65-53BD-4A42-96DC-67C4D0E7007C}" srcId="{1096756D-A9DD-41FC-8647-F121375AE763}" destId="{C154674C-9612-4275-9B13-B003DF3E012D}" srcOrd="0" destOrd="0" parTransId="{04F886BD-FAAA-4F93-9C36-B7D698CF1101}" sibTransId="{A4293C81-C70C-4746-9DA2-B2136F749EC2}"/>
    <dgm:cxn modelId="{D38A99D6-1DF1-462C-BA40-97E1A3B0043D}" type="presOf" srcId="{35148453-917E-40AA-A3AE-77850E433DA7}" destId="{2A9AE999-A0F0-4585-BE1D-5A3CEA86FA21}" srcOrd="0" destOrd="0" presId="urn:microsoft.com/office/officeart/2005/8/layout/hProcess9"/>
    <dgm:cxn modelId="{3C708046-579E-4178-8FC7-3EFFBB771677}" srcId="{35148453-917E-40AA-A3AE-77850E433DA7}" destId="{E6394CE9-B92D-46E6-8D52-A333B7701070}" srcOrd="0" destOrd="0" parTransId="{66D85A73-0B81-4A0F-B767-4DC323143560}" sibTransId="{1209867E-A33A-4B1A-83B3-E0906EABA41A}"/>
    <dgm:cxn modelId="{BCFC1161-1629-41A2-8102-BBEFD4B9D4BF}" type="presOf" srcId="{1096756D-A9DD-41FC-8647-F121375AE763}" destId="{CCC2CDE8-B264-479E-9559-1D2A8CAF821F}" srcOrd="0" destOrd="0" presId="urn:microsoft.com/office/officeart/2005/8/layout/hProcess9"/>
    <dgm:cxn modelId="{4C16474D-B4D6-4600-AAE9-1F569E73335C}" srcId="{B712FE90-FC56-43A4-BFDE-5F7DB2F5A039}" destId="{8AE15B1F-8511-42AD-ACF4-20E5655247F9}" srcOrd="2" destOrd="0" parTransId="{6F4D5E55-784E-489D-A1AF-261D955781BF}" sibTransId="{FF61350A-FDFE-4CAB-81F1-12AB8E9387E5}"/>
    <dgm:cxn modelId="{F83372BA-2041-45D6-B016-6622E021F9C1}" type="presOf" srcId="{FBA0CC1D-36CD-40A9-824A-E1AC9DE79497}" destId="{5D8ED23A-A170-4EAB-AB95-FA192E1A7B29}" srcOrd="0" destOrd="2" presId="urn:microsoft.com/office/officeart/2005/8/layout/hProcess9"/>
    <dgm:cxn modelId="{28B87A3C-358C-4A19-AF69-C433A90CCF5B}" srcId="{1096756D-A9DD-41FC-8647-F121375AE763}" destId="{85B37B8C-05C3-4128-A750-7BD8AA64A0E8}" srcOrd="1" destOrd="0" parTransId="{1D04E2C2-A541-4A27-AF6A-D26B3F03E2E1}" sibTransId="{B0243CDB-5DF8-4A1E-BEAE-836D2AFCD901}"/>
    <dgm:cxn modelId="{911A2661-F2EB-42F8-9F8F-DB51A7684EED}" srcId="{B712FE90-FC56-43A4-BFDE-5F7DB2F5A039}" destId="{5A7A46D9-FB68-4564-95A4-0E7B7610CBEA}" srcOrd="0" destOrd="0" parTransId="{86329B3B-0235-4383-B24F-9F58074DE9D2}" sibTransId="{71388E8A-9FB5-4208-8E7D-C558BDF3853D}"/>
    <dgm:cxn modelId="{079ABACC-751A-4916-B447-29966A5A5E1C}" srcId="{4897BA89-7527-411A-BDD8-79D012497685}" destId="{35148453-917E-40AA-A3AE-77850E433DA7}" srcOrd="2" destOrd="0" parTransId="{76CF6438-BA5B-41BD-B7EF-FBF349CAE645}" sibTransId="{1CB7C4B4-0239-4D4F-8E8A-3FB4D933A78E}"/>
    <dgm:cxn modelId="{9AEB86EC-C4AF-4B1A-8C48-E9B1751CFC09}" srcId="{4897BA89-7527-411A-BDD8-79D012497685}" destId="{1096756D-A9DD-41FC-8647-F121375AE763}" srcOrd="0" destOrd="0" parTransId="{7A2CBF9F-3AC7-404B-8D70-8B94509441D1}" sibTransId="{DF78E272-6B7A-4B0E-AE25-2A94F59F9F8B}"/>
    <dgm:cxn modelId="{FF0F0BF5-4914-4C1B-8955-2A4EC3AD60C2}" type="presOf" srcId="{2CF79922-9958-403C-A7D8-48F2357F45E2}" destId="{2A9AE999-A0F0-4585-BE1D-5A3CEA86FA21}" srcOrd="0" destOrd="2" presId="urn:microsoft.com/office/officeart/2005/8/layout/hProcess9"/>
    <dgm:cxn modelId="{92770DDD-37FC-4152-8792-6C1F6A26A8AE}" type="presOf" srcId="{C154674C-9612-4275-9B13-B003DF3E012D}" destId="{CCC2CDE8-B264-479E-9559-1D2A8CAF821F}" srcOrd="0" destOrd="1" presId="urn:microsoft.com/office/officeart/2005/8/layout/hProcess9"/>
    <dgm:cxn modelId="{073B2C11-1406-4DAC-BD6B-26DEE9AC74FD}" type="presOf" srcId="{F0A1BC8A-5426-4DF1-AA52-D6D5E1963CDD}" destId="{2A9AE999-A0F0-4585-BE1D-5A3CEA86FA21}" srcOrd="0" destOrd="3" presId="urn:microsoft.com/office/officeart/2005/8/layout/hProcess9"/>
    <dgm:cxn modelId="{9E7FD898-E711-4606-A67D-019D61D348DC}" type="presOf" srcId="{85B37B8C-05C3-4128-A750-7BD8AA64A0E8}" destId="{CCC2CDE8-B264-479E-9559-1D2A8CAF821F}" srcOrd="0" destOrd="2" presId="urn:microsoft.com/office/officeart/2005/8/layout/hProcess9"/>
    <dgm:cxn modelId="{100A609B-D486-4E6C-980E-7DC00C94AC5C}" type="presOf" srcId="{8AE15B1F-8511-42AD-ACF4-20E5655247F9}" destId="{5D8ED23A-A170-4EAB-AB95-FA192E1A7B29}" srcOrd="0" destOrd="3" presId="urn:microsoft.com/office/officeart/2005/8/layout/hProcess9"/>
    <dgm:cxn modelId="{DBDB4DA3-88BB-4AD1-A775-2BBC35184864}" type="presParOf" srcId="{01A0886E-E3F9-4EAA-87A1-598E06B5B4ED}" destId="{E73156BE-86F8-4989-AF34-FBB2EF8FDCD1}" srcOrd="0" destOrd="0" presId="urn:microsoft.com/office/officeart/2005/8/layout/hProcess9"/>
    <dgm:cxn modelId="{71583E01-0CB6-4F68-98DE-86E00A7D6BE2}" type="presParOf" srcId="{01A0886E-E3F9-4EAA-87A1-598E06B5B4ED}" destId="{AEC44645-0B96-4417-8087-CC15AEE381D6}" srcOrd="1" destOrd="0" presId="urn:microsoft.com/office/officeart/2005/8/layout/hProcess9"/>
    <dgm:cxn modelId="{021F0836-38B7-4B3D-B746-E98C6A790719}" type="presParOf" srcId="{AEC44645-0B96-4417-8087-CC15AEE381D6}" destId="{CCC2CDE8-B264-479E-9559-1D2A8CAF821F}" srcOrd="0" destOrd="0" presId="urn:microsoft.com/office/officeart/2005/8/layout/hProcess9"/>
    <dgm:cxn modelId="{48E89160-2ADB-4E21-9E83-69A10EC18A99}" type="presParOf" srcId="{AEC44645-0B96-4417-8087-CC15AEE381D6}" destId="{EAC78B50-84C2-4285-A3CF-C4E24705D974}" srcOrd="1" destOrd="0" presId="urn:microsoft.com/office/officeart/2005/8/layout/hProcess9"/>
    <dgm:cxn modelId="{E5A252FE-577E-4969-A14B-8A133231B2B8}" type="presParOf" srcId="{AEC44645-0B96-4417-8087-CC15AEE381D6}" destId="{5D8ED23A-A170-4EAB-AB95-FA192E1A7B29}" srcOrd="2" destOrd="0" presId="urn:microsoft.com/office/officeart/2005/8/layout/hProcess9"/>
    <dgm:cxn modelId="{6B6D4E58-F365-45F5-A6D8-F09206322D17}" type="presParOf" srcId="{AEC44645-0B96-4417-8087-CC15AEE381D6}" destId="{7297B22C-6662-4EA5-9ADD-1FA010E090C6}" srcOrd="3" destOrd="0" presId="urn:microsoft.com/office/officeart/2005/8/layout/hProcess9"/>
    <dgm:cxn modelId="{BE69E4F3-1F22-4535-A84F-5D69C6E6DAF2}" type="presParOf" srcId="{AEC44645-0B96-4417-8087-CC15AEE381D6}" destId="{2A9AE999-A0F0-4585-BE1D-5A3CEA86FA21}"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8A2FBC-E2A3-A846-B7CE-6E725AEE6A19}" type="doc">
      <dgm:prSet loTypeId="urn:microsoft.com/office/officeart/2005/8/layout/hProcess9" loCatId="process" qsTypeId="urn:microsoft.com/office/officeart/2005/8/quickstyle/simple4" qsCatId="simple" csTypeId="urn:microsoft.com/office/officeart/2005/8/colors/accent1_2#5" csCatId="accent1" phldr="1"/>
      <dgm:spPr/>
      <dgm:t>
        <a:bodyPr/>
        <a:lstStyle/>
        <a:p>
          <a:endParaRPr lang="en-US"/>
        </a:p>
      </dgm:t>
    </dgm:pt>
    <dgm:pt modelId="{A0FAF3C1-0287-0645-B990-97F52A5B9AA8}">
      <dgm:prSet phldrT="[Text]"/>
      <dgm:spPr>
        <a:solidFill>
          <a:schemeClr val="tx1">
            <a:lumMod val="75000"/>
            <a:lumOff val="25000"/>
          </a:schemeClr>
        </a:solidFill>
      </dgm:spPr>
      <dgm:t>
        <a:bodyPr/>
        <a:lstStyle/>
        <a:p>
          <a:r>
            <a:rPr lang="en-US" dirty="0" smtClean="0"/>
            <a:t>May 27 2008</a:t>
          </a:r>
          <a:endParaRPr lang="en-US" dirty="0"/>
        </a:p>
      </dgm:t>
    </dgm:pt>
    <dgm:pt modelId="{3915B2D1-F6CA-9843-8D37-86BFEEC52980}" type="parTrans" cxnId="{E60CD357-BCA3-D84F-B253-E9B3D998B15F}">
      <dgm:prSet/>
      <dgm:spPr/>
      <dgm:t>
        <a:bodyPr/>
        <a:lstStyle/>
        <a:p>
          <a:endParaRPr lang="en-US"/>
        </a:p>
      </dgm:t>
    </dgm:pt>
    <dgm:pt modelId="{9E63FA20-1277-9646-9BED-4B0AE7386A0B}" type="sibTrans" cxnId="{E60CD357-BCA3-D84F-B253-E9B3D998B15F}">
      <dgm:prSet/>
      <dgm:spPr/>
      <dgm:t>
        <a:bodyPr/>
        <a:lstStyle/>
        <a:p>
          <a:endParaRPr lang="en-US"/>
        </a:p>
      </dgm:t>
    </dgm:pt>
    <dgm:pt modelId="{420D4A3A-ACAF-4A41-919E-5721791D6E72}">
      <dgm:prSet phldrT="[Text]"/>
      <dgm:spPr/>
      <dgm:t>
        <a:bodyPr/>
        <a:lstStyle/>
        <a:p>
          <a:r>
            <a:rPr lang="en-US" dirty="0" smtClean="0"/>
            <a:t>No. of issue shares: 1,186,547,791</a:t>
          </a:r>
          <a:endParaRPr lang="en-US" dirty="0"/>
        </a:p>
      </dgm:t>
    </dgm:pt>
    <dgm:pt modelId="{8696D9C5-505C-DC4F-AF9F-0E54F173B9C3}" type="parTrans" cxnId="{1F12AF10-5885-2748-AF03-A815107400CC}">
      <dgm:prSet/>
      <dgm:spPr/>
      <dgm:t>
        <a:bodyPr/>
        <a:lstStyle/>
        <a:p>
          <a:endParaRPr lang="en-US"/>
        </a:p>
      </dgm:t>
    </dgm:pt>
    <dgm:pt modelId="{9403BC57-71C7-AF4A-A3AB-8318809FB672}" type="sibTrans" cxnId="{1F12AF10-5885-2748-AF03-A815107400CC}">
      <dgm:prSet/>
      <dgm:spPr/>
      <dgm:t>
        <a:bodyPr/>
        <a:lstStyle/>
        <a:p>
          <a:endParaRPr lang="en-US"/>
        </a:p>
      </dgm:t>
    </dgm:pt>
    <dgm:pt modelId="{C732A2D2-D6CA-764E-AE54-392B0D1413AB}">
      <dgm:prSet phldrT="[Text]"/>
      <dgm:spPr/>
      <dgm:t>
        <a:bodyPr/>
        <a:lstStyle/>
        <a:p>
          <a:r>
            <a:rPr lang="en-US" dirty="0" smtClean="0"/>
            <a:t>No. excluding treasury shares: 1,183,686,752</a:t>
          </a:r>
          <a:endParaRPr lang="en-US" dirty="0"/>
        </a:p>
      </dgm:t>
    </dgm:pt>
    <dgm:pt modelId="{78AF0C90-E1AF-1941-8CE1-E0D90ABC3CF8}" type="parTrans" cxnId="{2AB0BE0D-5B62-FF4B-8561-B88BF6B89520}">
      <dgm:prSet/>
      <dgm:spPr/>
      <dgm:t>
        <a:bodyPr/>
        <a:lstStyle/>
        <a:p>
          <a:endParaRPr lang="en-US"/>
        </a:p>
      </dgm:t>
    </dgm:pt>
    <dgm:pt modelId="{1DBC2D66-94FB-0447-861E-E06C0FA963A0}" type="sibTrans" cxnId="{2AB0BE0D-5B62-FF4B-8561-B88BF6B89520}">
      <dgm:prSet/>
      <dgm:spPr/>
      <dgm:t>
        <a:bodyPr/>
        <a:lstStyle/>
        <a:p>
          <a:endParaRPr lang="en-US"/>
        </a:p>
      </dgm:t>
    </dgm:pt>
    <dgm:pt modelId="{1D64A6D2-5171-AB42-8E93-F54C02FA0628}">
      <dgm:prSet phldrT="[Text]"/>
      <dgm:spPr>
        <a:solidFill>
          <a:schemeClr val="tx1">
            <a:lumMod val="75000"/>
            <a:lumOff val="25000"/>
          </a:schemeClr>
        </a:solidFill>
      </dgm:spPr>
      <dgm:t>
        <a:bodyPr/>
        <a:lstStyle/>
        <a:p>
          <a:r>
            <a:rPr lang="en-US" dirty="0" smtClean="0"/>
            <a:t>May 6 2009</a:t>
          </a:r>
          <a:endParaRPr lang="en-US" dirty="0"/>
        </a:p>
      </dgm:t>
    </dgm:pt>
    <dgm:pt modelId="{20730480-0C82-1849-B836-83634F8DD403}" type="parTrans" cxnId="{C4564E9D-21F9-EB43-BBF1-D24F825D7241}">
      <dgm:prSet/>
      <dgm:spPr/>
      <dgm:t>
        <a:bodyPr/>
        <a:lstStyle/>
        <a:p>
          <a:endParaRPr lang="en-US"/>
        </a:p>
      </dgm:t>
    </dgm:pt>
    <dgm:pt modelId="{15F009BB-6DDB-F14A-8C49-B7C9125AB941}" type="sibTrans" cxnId="{C4564E9D-21F9-EB43-BBF1-D24F825D7241}">
      <dgm:prSet/>
      <dgm:spPr/>
      <dgm:t>
        <a:bodyPr/>
        <a:lstStyle/>
        <a:p>
          <a:endParaRPr lang="en-US"/>
        </a:p>
      </dgm:t>
    </dgm:pt>
    <dgm:pt modelId="{EB3C609E-742A-B247-A721-33DEEA2EED9C}">
      <dgm:prSet phldrT="[Text]"/>
      <dgm:spPr/>
      <dgm:t>
        <a:bodyPr/>
        <a:lstStyle/>
        <a:p>
          <a:r>
            <a:rPr lang="en-US" dirty="0" smtClean="0"/>
            <a:t>No. of issue shares: 1,186,547,791</a:t>
          </a:r>
          <a:endParaRPr lang="en-US" dirty="0"/>
        </a:p>
      </dgm:t>
    </dgm:pt>
    <dgm:pt modelId="{251A90E2-BACF-6747-B03F-A2CC3945DEB1}" type="parTrans" cxnId="{AE25A1B8-7E0D-AB41-8471-7D1A2943E747}">
      <dgm:prSet/>
      <dgm:spPr/>
      <dgm:t>
        <a:bodyPr/>
        <a:lstStyle/>
        <a:p>
          <a:endParaRPr lang="en-US"/>
        </a:p>
      </dgm:t>
    </dgm:pt>
    <dgm:pt modelId="{CE24F3DD-CCDD-A347-B0DA-83E83F7A112E}" type="sibTrans" cxnId="{AE25A1B8-7E0D-AB41-8471-7D1A2943E747}">
      <dgm:prSet/>
      <dgm:spPr/>
      <dgm:t>
        <a:bodyPr/>
        <a:lstStyle/>
        <a:p>
          <a:endParaRPr lang="en-US"/>
        </a:p>
      </dgm:t>
    </dgm:pt>
    <dgm:pt modelId="{4CD3DC1F-F54E-8B4B-91C4-B3711E3A3A1C}">
      <dgm:prSet phldrT="[Text]"/>
      <dgm:spPr/>
      <dgm:t>
        <a:bodyPr/>
        <a:lstStyle/>
        <a:p>
          <a:r>
            <a:rPr lang="en-US" dirty="0" smtClean="0"/>
            <a:t>No. excluding treasury shares: 1,182,649,308</a:t>
          </a:r>
          <a:endParaRPr lang="en-US" dirty="0"/>
        </a:p>
      </dgm:t>
    </dgm:pt>
    <dgm:pt modelId="{A6B30BFF-CE85-F742-ABB2-FA28E0AEC38D}" type="parTrans" cxnId="{4050145E-FFBE-E642-9E0E-4C23DC0ACCAF}">
      <dgm:prSet/>
      <dgm:spPr/>
      <dgm:t>
        <a:bodyPr/>
        <a:lstStyle/>
        <a:p>
          <a:endParaRPr lang="en-US"/>
        </a:p>
      </dgm:t>
    </dgm:pt>
    <dgm:pt modelId="{E40B9135-9DE4-C840-B64A-FF7CD1E3DC8A}" type="sibTrans" cxnId="{4050145E-FFBE-E642-9E0E-4C23DC0ACCAF}">
      <dgm:prSet/>
      <dgm:spPr/>
      <dgm:t>
        <a:bodyPr/>
        <a:lstStyle/>
        <a:p>
          <a:endParaRPr lang="en-US"/>
        </a:p>
      </dgm:t>
    </dgm:pt>
    <dgm:pt modelId="{CFC5FCAD-4200-2440-9EA3-78A3C4B968D5}">
      <dgm:prSet phldrT="[Text]"/>
      <dgm:spPr>
        <a:solidFill>
          <a:schemeClr val="tx1">
            <a:lumMod val="75000"/>
            <a:lumOff val="25000"/>
          </a:schemeClr>
        </a:solidFill>
        <a:effectLst>
          <a:outerShdw blurRad="50800" dist="38100" dir="5400000">
            <a:srgbClr val="000000">
              <a:alpha val="43000"/>
            </a:srgbClr>
          </a:outerShdw>
        </a:effectLst>
      </dgm:spPr>
      <dgm:t>
        <a:bodyPr/>
        <a:lstStyle/>
        <a:p>
          <a:r>
            <a:rPr lang="en-US" dirty="0" smtClean="0"/>
            <a:t>June 7 2010</a:t>
          </a:r>
          <a:endParaRPr lang="en-US" dirty="0"/>
        </a:p>
      </dgm:t>
    </dgm:pt>
    <dgm:pt modelId="{B8FF8131-18D6-8442-BB9B-0D4E10F51646}" type="parTrans" cxnId="{4489BE91-E9E3-6D4D-8065-30CF883F5177}">
      <dgm:prSet/>
      <dgm:spPr/>
      <dgm:t>
        <a:bodyPr/>
        <a:lstStyle/>
        <a:p>
          <a:endParaRPr lang="en-US"/>
        </a:p>
      </dgm:t>
    </dgm:pt>
    <dgm:pt modelId="{730F6B5B-BD07-DD4B-9E6D-89A9E0ABD6DF}" type="sibTrans" cxnId="{4489BE91-E9E3-6D4D-8065-30CF883F5177}">
      <dgm:prSet/>
      <dgm:spPr/>
      <dgm:t>
        <a:bodyPr/>
        <a:lstStyle/>
        <a:p>
          <a:endParaRPr lang="en-US"/>
        </a:p>
      </dgm:t>
    </dgm:pt>
    <dgm:pt modelId="{EFFAC6D8-28E1-7C46-890A-0F646512938D}">
      <dgm:prSet phldrT="[Text]"/>
      <dgm:spPr/>
      <dgm:t>
        <a:bodyPr/>
        <a:lstStyle/>
        <a:p>
          <a:r>
            <a:rPr lang="en-US" dirty="0" smtClean="0"/>
            <a:t>No. of issue shares: 1,192,105,292</a:t>
          </a:r>
          <a:endParaRPr lang="en-US" dirty="0"/>
        </a:p>
      </dgm:t>
    </dgm:pt>
    <dgm:pt modelId="{C9007517-C9D6-2048-888B-98C397195E9C}" type="parTrans" cxnId="{313E50CE-37D6-6E40-A3C4-8FECAA7E1519}">
      <dgm:prSet/>
      <dgm:spPr/>
      <dgm:t>
        <a:bodyPr/>
        <a:lstStyle/>
        <a:p>
          <a:endParaRPr lang="en-US"/>
        </a:p>
      </dgm:t>
    </dgm:pt>
    <dgm:pt modelId="{B92E4857-3E2C-F84C-BDC4-D67B34CF7C89}" type="sibTrans" cxnId="{313E50CE-37D6-6E40-A3C4-8FECAA7E1519}">
      <dgm:prSet/>
      <dgm:spPr/>
      <dgm:t>
        <a:bodyPr/>
        <a:lstStyle/>
        <a:p>
          <a:endParaRPr lang="en-US"/>
        </a:p>
      </dgm:t>
    </dgm:pt>
    <dgm:pt modelId="{653634F3-6E68-0F4A-AD4F-ECA8B88F30AE}">
      <dgm:prSet phldrT="[Text]"/>
      <dgm:spPr/>
      <dgm:t>
        <a:bodyPr/>
        <a:lstStyle/>
        <a:p>
          <a:r>
            <a:rPr lang="en-US" dirty="0" smtClean="0"/>
            <a:t>No. excluding treasury shares: 1,192,038,808</a:t>
          </a:r>
          <a:endParaRPr lang="en-US" dirty="0"/>
        </a:p>
      </dgm:t>
    </dgm:pt>
    <dgm:pt modelId="{6F6B8539-0765-AE45-9C7A-377C2BDD18B4}" type="parTrans" cxnId="{88B682AF-8AAA-794F-A3B2-81F2F3D59D55}">
      <dgm:prSet/>
      <dgm:spPr/>
      <dgm:t>
        <a:bodyPr/>
        <a:lstStyle/>
        <a:p>
          <a:endParaRPr lang="en-US"/>
        </a:p>
      </dgm:t>
    </dgm:pt>
    <dgm:pt modelId="{A463829D-DE8D-1249-AC21-0C1BF47BF61D}" type="sibTrans" cxnId="{88B682AF-8AAA-794F-A3B2-81F2F3D59D55}">
      <dgm:prSet/>
      <dgm:spPr/>
      <dgm:t>
        <a:bodyPr/>
        <a:lstStyle/>
        <a:p>
          <a:endParaRPr lang="en-US"/>
        </a:p>
      </dgm:t>
    </dgm:pt>
    <dgm:pt modelId="{D5CEC5FE-3AED-EA4E-A98E-84D43A7A6A25}" type="pres">
      <dgm:prSet presAssocID="{3A8A2FBC-E2A3-A846-B7CE-6E725AEE6A19}" presName="CompostProcess" presStyleCnt="0">
        <dgm:presLayoutVars>
          <dgm:dir/>
          <dgm:resizeHandles val="exact"/>
        </dgm:presLayoutVars>
      </dgm:prSet>
      <dgm:spPr/>
      <dgm:t>
        <a:bodyPr/>
        <a:lstStyle/>
        <a:p>
          <a:endParaRPr lang="en-US"/>
        </a:p>
      </dgm:t>
    </dgm:pt>
    <dgm:pt modelId="{8EEF8965-3465-6245-B57B-AFABDA4FCBCF}" type="pres">
      <dgm:prSet presAssocID="{3A8A2FBC-E2A3-A846-B7CE-6E725AEE6A19}" presName="arrow" presStyleLbl="bgShp" presStyleIdx="0" presStyleCnt="1"/>
      <dgm:spPr/>
    </dgm:pt>
    <dgm:pt modelId="{8084D342-AC09-3549-B479-D71304A323A8}" type="pres">
      <dgm:prSet presAssocID="{3A8A2FBC-E2A3-A846-B7CE-6E725AEE6A19}" presName="linearProcess" presStyleCnt="0"/>
      <dgm:spPr/>
    </dgm:pt>
    <dgm:pt modelId="{2FC24FE0-1BFE-3F4F-9A25-2E6ABACF3CB0}" type="pres">
      <dgm:prSet presAssocID="{A0FAF3C1-0287-0645-B990-97F52A5B9AA8}" presName="textNode" presStyleLbl="node1" presStyleIdx="0" presStyleCnt="3">
        <dgm:presLayoutVars>
          <dgm:bulletEnabled val="1"/>
        </dgm:presLayoutVars>
      </dgm:prSet>
      <dgm:spPr/>
      <dgm:t>
        <a:bodyPr/>
        <a:lstStyle/>
        <a:p>
          <a:endParaRPr lang="en-US"/>
        </a:p>
      </dgm:t>
    </dgm:pt>
    <dgm:pt modelId="{49E048E7-D53B-924A-B600-0A4B20EA54A0}" type="pres">
      <dgm:prSet presAssocID="{9E63FA20-1277-9646-9BED-4B0AE7386A0B}" presName="sibTrans" presStyleCnt="0"/>
      <dgm:spPr/>
    </dgm:pt>
    <dgm:pt modelId="{A600B518-01C6-B740-BCB7-64B14887E79C}" type="pres">
      <dgm:prSet presAssocID="{1D64A6D2-5171-AB42-8E93-F54C02FA0628}" presName="textNode" presStyleLbl="node1" presStyleIdx="1" presStyleCnt="3">
        <dgm:presLayoutVars>
          <dgm:bulletEnabled val="1"/>
        </dgm:presLayoutVars>
      </dgm:prSet>
      <dgm:spPr/>
      <dgm:t>
        <a:bodyPr/>
        <a:lstStyle/>
        <a:p>
          <a:endParaRPr lang="en-US"/>
        </a:p>
      </dgm:t>
    </dgm:pt>
    <dgm:pt modelId="{533EFBA5-9D5B-ED42-A552-F88550B6C0D9}" type="pres">
      <dgm:prSet presAssocID="{15F009BB-6DDB-F14A-8C49-B7C9125AB941}" presName="sibTrans" presStyleCnt="0"/>
      <dgm:spPr/>
    </dgm:pt>
    <dgm:pt modelId="{1A2D834B-25D2-5F46-AAFF-918F3726BF10}" type="pres">
      <dgm:prSet presAssocID="{CFC5FCAD-4200-2440-9EA3-78A3C4B968D5}" presName="textNode" presStyleLbl="node1" presStyleIdx="2" presStyleCnt="3">
        <dgm:presLayoutVars>
          <dgm:bulletEnabled val="1"/>
        </dgm:presLayoutVars>
      </dgm:prSet>
      <dgm:spPr/>
      <dgm:t>
        <a:bodyPr/>
        <a:lstStyle/>
        <a:p>
          <a:endParaRPr lang="en-US"/>
        </a:p>
      </dgm:t>
    </dgm:pt>
  </dgm:ptLst>
  <dgm:cxnLst>
    <dgm:cxn modelId="{E60CD357-BCA3-D84F-B253-E9B3D998B15F}" srcId="{3A8A2FBC-E2A3-A846-B7CE-6E725AEE6A19}" destId="{A0FAF3C1-0287-0645-B990-97F52A5B9AA8}" srcOrd="0" destOrd="0" parTransId="{3915B2D1-F6CA-9843-8D37-86BFEEC52980}" sibTransId="{9E63FA20-1277-9646-9BED-4B0AE7386A0B}"/>
    <dgm:cxn modelId="{237A62AB-D6B4-4D36-8DA9-55A03A65D1B5}" type="presOf" srcId="{653634F3-6E68-0F4A-AD4F-ECA8B88F30AE}" destId="{1A2D834B-25D2-5F46-AAFF-918F3726BF10}" srcOrd="0" destOrd="2" presId="urn:microsoft.com/office/officeart/2005/8/layout/hProcess9"/>
    <dgm:cxn modelId="{FF42A1E3-6A92-482D-A595-C2B405D6FCA9}" type="presOf" srcId="{EB3C609E-742A-B247-A721-33DEEA2EED9C}" destId="{A600B518-01C6-B740-BCB7-64B14887E79C}" srcOrd="0" destOrd="1" presId="urn:microsoft.com/office/officeart/2005/8/layout/hProcess9"/>
    <dgm:cxn modelId="{4050145E-FFBE-E642-9E0E-4C23DC0ACCAF}" srcId="{1D64A6D2-5171-AB42-8E93-F54C02FA0628}" destId="{4CD3DC1F-F54E-8B4B-91C4-B3711E3A3A1C}" srcOrd="1" destOrd="0" parTransId="{A6B30BFF-CE85-F742-ABB2-FA28E0AEC38D}" sibTransId="{E40B9135-9DE4-C840-B64A-FF7CD1E3DC8A}"/>
    <dgm:cxn modelId="{DFE3E60C-1DD5-44E7-A8BD-842E9911D859}" type="presOf" srcId="{C732A2D2-D6CA-764E-AE54-392B0D1413AB}" destId="{2FC24FE0-1BFE-3F4F-9A25-2E6ABACF3CB0}" srcOrd="0" destOrd="2" presId="urn:microsoft.com/office/officeart/2005/8/layout/hProcess9"/>
    <dgm:cxn modelId="{313E50CE-37D6-6E40-A3C4-8FECAA7E1519}" srcId="{CFC5FCAD-4200-2440-9EA3-78A3C4B968D5}" destId="{EFFAC6D8-28E1-7C46-890A-0F646512938D}" srcOrd="0" destOrd="0" parTransId="{C9007517-C9D6-2048-888B-98C397195E9C}" sibTransId="{B92E4857-3E2C-F84C-BDC4-D67B34CF7C89}"/>
    <dgm:cxn modelId="{88B682AF-8AAA-794F-A3B2-81F2F3D59D55}" srcId="{CFC5FCAD-4200-2440-9EA3-78A3C4B968D5}" destId="{653634F3-6E68-0F4A-AD4F-ECA8B88F30AE}" srcOrd="1" destOrd="0" parTransId="{6F6B8539-0765-AE45-9C7A-377C2BDD18B4}" sibTransId="{A463829D-DE8D-1249-AC21-0C1BF47BF61D}"/>
    <dgm:cxn modelId="{4489BE91-E9E3-6D4D-8065-30CF883F5177}" srcId="{3A8A2FBC-E2A3-A846-B7CE-6E725AEE6A19}" destId="{CFC5FCAD-4200-2440-9EA3-78A3C4B968D5}" srcOrd="2" destOrd="0" parTransId="{B8FF8131-18D6-8442-BB9B-0D4E10F51646}" sibTransId="{730F6B5B-BD07-DD4B-9E6D-89A9E0ABD6DF}"/>
    <dgm:cxn modelId="{2AB0BE0D-5B62-FF4B-8561-B88BF6B89520}" srcId="{A0FAF3C1-0287-0645-B990-97F52A5B9AA8}" destId="{C732A2D2-D6CA-764E-AE54-392B0D1413AB}" srcOrd="1" destOrd="0" parTransId="{78AF0C90-E1AF-1941-8CE1-E0D90ABC3CF8}" sibTransId="{1DBC2D66-94FB-0447-861E-E06C0FA963A0}"/>
    <dgm:cxn modelId="{2267AA8E-8A41-48DE-9689-D88A9DBF648D}" type="presOf" srcId="{4CD3DC1F-F54E-8B4B-91C4-B3711E3A3A1C}" destId="{A600B518-01C6-B740-BCB7-64B14887E79C}" srcOrd="0" destOrd="2" presId="urn:microsoft.com/office/officeart/2005/8/layout/hProcess9"/>
    <dgm:cxn modelId="{7CC2F549-6D8B-42A6-AEA4-B28354DECCF6}" type="presOf" srcId="{420D4A3A-ACAF-4A41-919E-5721791D6E72}" destId="{2FC24FE0-1BFE-3F4F-9A25-2E6ABACF3CB0}" srcOrd="0" destOrd="1" presId="urn:microsoft.com/office/officeart/2005/8/layout/hProcess9"/>
    <dgm:cxn modelId="{7730B832-BF93-4661-8DFD-5B554C3CB738}" type="presOf" srcId="{3A8A2FBC-E2A3-A846-B7CE-6E725AEE6A19}" destId="{D5CEC5FE-3AED-EA4E-A98E-84D43A7A6A25}" srcOrd="0" destOrd="0" presId="urn:microsoft.com/office/officeart/2005/8/layout/hProcess9"/>
    <dgm:cxn modelId="{D09619F3-87CC-4C33-B37B-0A33F6F29D38}" type="presOf" srcId="{A0FAF3C1-0287-0645-B990-97F52A5B9AA8}" destId="{2FC24FE0-1BFE-3F4F-9A25-2E6ABACF3CB0}" srcOrd="0" destOrd="0" presId="urn:microsoft.com/office/officeart/2005/8/layout/hProcess9"/>
    <dgm:cxn modelId="{C4564E9D-21F9-EB43-BBF1-D24F825D7241}" srcId="{3A8A2FBC-E2A3-A846-B7CE-6E725AEE6A19}" destId="{1D64A6D2-5171-AB42-8E93-F54C02FA0628}" srcOrd="1" destOrd="0" parTransId="{20730480-0C82-1849-B836-83634F8DD403}" sibTransId="{15F009BB-6DDB-F14A-8C49-B7C9125AB941}"/>
    <dgm:cxn modelId="{AE25A1B8-7E0D-AB41-8471-7D1A2943E747}" srcId="{1D64A6D2-5171-AB42-8E93-F54C02FA0628}" destId="{EB3C609E-742A-B247-A721-33DEEA2EED9C}" srcOrd="0" destOrd="0" parTransId="{251A90E2-BACF-6747-B03F-A2CC3945DEB1}" sibTransId="{CE24F3DD-CCDD-A347-B0DA-83E83F7A112E}"/>
    <dgm:cxn modelId="{B8B8E403-697A-4D1E-B69B-7741E5127748}" type="presOf" srcId="{EFFAC6D8-28E1-7C46-890A-0F646512938D}" destId="{1A2D834B-25D2-5F46-AAFF-918F3726BF10}" srcOrd="0" destOrd="1" presId="urn:microsoft.com/office/officeart/2005/8/layout/hProcess9"/>
    <dgm:cxn modelId="{D8FCC13A-5E8C-4309-8FB3-52CAD640A1C4}" type="presOf" srcId="{1D64A6D2-5171-AB42-8E93-F54C02FA0628}" destId="{A600B518-01C6-B740-BCB7-64B14887E79C}" srcOrd="0" destOrd="0" presId="urn:microsoft.com/office/officeart/2005/8/layout/hProcess9"/>
    <dgm:cxn modelId="{01E5835D-422F-440C-9163-748BE2D20B1C}" type="presOf" srcId="{CFC5FCAD-4200-2440-9EA3-78A3C4B968D5}" destId="{1A2D834B-25D2-5F46-AAFF-918F3726BF10}" srcOrd="0" destOrd="0" presId="urn:microsoft.com/office/officeart/2005/8/layout/hProcess9"/>
    <dgm:cxn modelId="{1F12AF10-5885-2748-AF03-A815107400CC}" srcId="{A0FAF3C1-0287-0645-B990-97F52A5B9AA8}" destId="{420D4A3A-ACAF-4A41-919E-5721791D6E72}" srcOrd="0" destOrd="0" parTransId="{8696D9C5-505C-DC4F-AF9F-0E54F173B9C3}" sibTransId="{9403BC57-71C7-AF4A-A3AB-8318809FB672}"/>
    <dgm:cxn modelId="{29F29289-DB7C-484D-8793-0BEE68D9D365}" type="presParOf" srcId="{D5CEC5FE-3AED-EA4E-A98E-84D43A7A6A25}" destId="{8EEF8965-3465-6245-B57B-AFABDA4FCBCF}" srcOrd="0" destOrd="0" presId="urn:microsoft.com/office/officeart/2005/8/layout/hProcess9"/>
    <dgm:cxn modelId="{75D883EB-69E6-4092-9B10-16026FF455DE}" type="presParOf" srcId="{D5CEC5FE-3AED-EA4E-A98E-84D43A7A6A25}" destId="{8084D342-AC09-3549-B479-D71304A323A8}" srcOrd="1" destOrd="0" presId="urn:microsoft.com/office/officeart/2005/8/layout/hProcess9"/>
    <dgm:cxn modelId="{56B9BFE4-69F9-4F7C-8955-5F4AF215E5EF}" type="presParOf" srcId="{8084D342-AC09-3549-B479-D71304A323A8}" destId="{2FC24FE0-1BFE-3F4F-9A25-2E6ABACF3CB0}" srcOrd="0" destOrd="0" presId="urn:microsoft.com/office/officeart/2005/8/layout/hProcess9"/>
    <dgm:cxn modelId="{2FEBC2C2-2D89-4403-9722-0E43B3D00652}" type="presParOf" srcId="{8084D342-AC09-3549-B479-D71304A323A8}" destId="{49E048E7-D53B-924A-B600-0A4B20EA54A0}" srcOrd="1" destOrd="0" presId="urn:microsoft.com/office/officeart/2005/8/layout/hProcess9"/>
    <dgm:cxn modelId="{9BD0908C-250A-44BF-890A-70E2218977BF}" type="presParOf" srcId="{8084D342-AC09-3549-B479-D71304A323A8}" destId="{A600B518-01C6-B740-BCB7-64B14887E79C}" srcOrd="2" destOrd="0" presId="urn:microsoft.com/office/officeart/2005/8/layout/hProcess9"/>
    <dgm:cxn modelId="{CED79CB2-44A7-4EC7-B8E9-718761D292F8}" type="presParOf" srcId="{8084D342-AC09-3549-B479-D71304A323A8}" destId="{533EFBA5-9D5B-ED42-A552-F88550B6C0D9}" srcOrd="3" destOrd="0" presId="urn:microsoft.com/office/officeart/2005/8/layout/hProcess9"/>
    <dgm:cxn modelId="{ADB55AB1-989A-45B6-A565-ACD1E00A47F4}" type="presParOf" srcId="{8084D342-AC09-3549-B479-D71304A323A8}" destId="{1A2D834B-25D2-5F46-AAFF-918F3726BF10}"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639EC0-678C-402B-8C2F-35271B45B3D6}">
      <dsp:nvSpPr>
        <dsp:cNvPr id="0" name=""/>
        <dsp:cNvSpPr/>
      </dsp:nvSpPr>
      <dsp:spPr>
        <a:xfrm rot="5400000">
          <a:off x="-149834" y="152032"/>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dirty="0" smtClean="0"/>
            <a:t>1900</a:t>
          </a:r>
          <a:endParaRPr lang="en-CA" sz="1500" kern="1200" dirty="0"/>
        </a:p>
      </dsp:txBody>
      <dsp:txXfrm rot="5400000">
        <a:off x="-149834" y="152032"/>
        <a:ext cx="998893" cy="699225"/>
      </dsp:txXfrm>
    </dsp:sp>
    <dsp:sp modelId="{59309042-C2C4-4CCA-B547-9AFAC2403B1E}">
      <dsp:nvSpPr>
        <dsp:cNvPr id="0" name=""/>
        <dsp:cNvSpPr/>
      </dsp:nvSpPr>
      <dsp:spPr>
        <a:xfrm rot="5400000">
          <a:off x="4139772" y="-3440546"/>
          <a:ext cx="649281" cy="753037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First Zeppelin (Deutsche </a:t>
          </a:r>
          <a:r>
            <a:rPr lang="en-CA" sz="2000" kern="1200" dirty="0" err="1" smtClean="0"/>
            <a:t>Luftschiffahrts</a:t>
          </a:r>
          <a:r>
            <a:rPr lang="en-CA" sz="2000" kern="1200" dirty="0" smtClean="0"/>
            <a:t>-AG, DELAG)</a:t>
          </a:r>
          <a:endParaRPr lang="en-CA" sz="2000" kern="1200" dirty="0"/>
        </a:p>
      </dsp:txBody>
      <dsp:txXfrm rot="5400000">
        <a:off x="4139772" y="-3440546"/>
        <a:ext cx="649281" cy="7530374"/>
      </dsp:txXfrm>
    </dsp:sp>
    <dsp:sp modelId="{1E7F1541-13E9-4EA8-AE56-BA467F582CDB}">
      <dsp:nvSpPr>
        <dsp:cNvPr id="0" name=""/>
        <dsp:cNvSpPr/>
      </dsp:nvSpPr>
      <dsp:spPr>
        <a:xfrm rot="5400000">
          <a:off x="-149834" y="1032700"/>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dirty="0" smtClean="0"/>
            <a:t>1910</a:t>
          </a:r>
          <a:endParaRPr lang="en-CA" sz="1500" kern="1200" dirty="0"/>
        </a:p>
      </dsp:txBody>
      <dsp:txXfrm rot="5400000">
        <a:off x="-149834" y="1032700"/>
        <a:ext cx="998893" cy="699225"/>
      </dsp:txXfrm>
    </dsp:sp>
    <dsp:sp modelId="{BC1D334F-2638-47D8-99A4-D4911FD2E4DF}">
      <dsp:nvSpPr>
        <dsp:cNvPr id="0" name=""/>
        <dsp:cNvSpPr/>
      </dsp:nvSpPr>
      <dsp:spPr>
        <a:xfrm rot="5400000">
          <a:off x="4139772" y="-2557680"/>
          <a:ext cx="649281" cy="753037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First jet-propelled aircraft (Coanda1910)</a:t>
          </a:r>
          <a:endParaRPr lang="en-CA" sz="2000" kern="1200" dirty="0"/>
        </a:p>
      </dsp:txBody>
      <dsp:txXfrm rot="5400000">
        <a:off x="4139772" y="-2557680"/>
        <a:ext cx="649281" cy="7530374"/>
      </dsp:txXfrm>
    </dsp:sp>
    <dsp:sp modelId="{B245F85D-B5A0-4C5F-BC9A-D8F75940FDD6}">
      <dsp:nvSpPr>
        <dsp:cNvPr id="0" name=""/>
        <dsp:cNvSpPr/>
      </dsp:nvSpPr>
      <dsp:spPr>
        <a:xfrm rot="5400000">
          <a:off x="-149834" y="1913368"/>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dirty="0" smtClean="0"/>
            <a:t>1919</a:t>
          </a:r>
          <a:endParaRPr lang="en-CA" sz="1500" kern="1200" dirty="0"/>
        </a:p>
      </dsp:txBody>
      <dsp:txXfrm rot="5400000">
        <a:off x="-149834" y="1913368"/>
        <a:ext cx="998893" cy="699225"/>
      </dsp:txXfrm>
    </dsp:sp>
    <dsp:sp modelId="{5F0D9037-264A-4742-86AE-B9358F1AC011}">
      <dsp:nvSpPr>
        <dsp:cNvPr id="0" name=""/>
        <dsp:cNvSpPr/>
      </dsp:nvSpPr>
      <dsp:spPr>
        <a:xfrm rot="5400000">
          <a:off x="4139772" y="-1677012"/>
          <a:ext cx="649281" cy="753037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First non-stop transatlantic flight (</a:t>
          </a:r>
          <a:r>
            <a:rPr lang="en-CA" sz="2000" kern="1200" dirty="0" err="1" smtClean="0"/>
            <a:t>Alcock</a:t>
          </a:r>
          <a:r>
            <a:rPr lang="en-CA" sz="2000" kern="1200" dirty="0" smtClean="0"/>
            <a:t> and Brown)</a:t>
          </a:r>
          <a:endParaRPr lang="en-CA" sz="2000" kern="1200" dirty="0"/>
        </a:p>
      </dsp:txBody>
      <dsp:txXfrm rot="5400000">
        <a:off x="4139772" y="-1677012"/>
        <a:ext cx="649281" cy="7530374"/>
      </dsp:txXfrm>
    </dsp:sp>
    <dsp:sp modelId="{F027E020-CE79-4AA8-AF93-988EBC3EDB50}">
      <dsp:nvSpPr>
        <dsp:cNvPr id="0" name=""/>
        <dsp:cNvSpPr/>
      </dsp:nvSpPr>
      <dsp:spPr>
        <a:xfrm rot="5400000">
          <a:off x="-149834" y="2794035"/>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dirty="0" smtClean="0"/>
            <a:t>1925</a:t>
          </a:r>
          <a:endParaRPr lang="en-CA" sz="1500" kern="1200" dirty="0"/>
        </a:p>
      </dsp:txBody>
      <dsp:txXfrm rot="5400000">
        <a:off x="-149834" y="2794035"/>
        <a:ext cx="998893" cy="699225"/>
      </dsp:txXfrm>
    </dsp:sp>
    <dsp:sp modelId="{BFBD98EF-6A7C-4B68-BB5D-A014E35B2297}">
      <dsp:nvSpPr>
        <dsp:cNvPr id="0" name=""/>
        <dsp:cNvSpPr/>
      </dsp:nvSpPr>
      <dsp:spPr>
        <a:xfrm rot="5400000">
          <a:off x="4139772" y="-796344"/>
          <a:ext cx="649281" cy="753037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Airmail Act– transferring operations to private companies</a:t>
          </a:r>
          <a:endParaRPr lang="en-CA" sz="2000" kern="1200" dirty="0"/>
        </a:p>
      </dsp:txBody>
      <dsp:txXfrm rot="5400000">
        <a:off x="4139772" y="-796344"/>
        <a:ext cx="649281" cy="7530374"/>
      </dsp:txXfrm>
    </dsp:sp>
    <dsp:sp modelId="{281EC619-28FD-4ED3-8176-22155CF25499}">
      <dsp:nvSpPr>
        <dsp:cNvPr id="0" name=""/>
        <dsp:cNvSpPr/>
      </dsp:nvSpPr>
      <dsp:spPr>
        <a:xfrm rot="5400000">
          <a:off x="-149834" y="3674703"/>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dirty="0" smtClean="0"/>
            <a:t>1926</a:t>
          </a:r>
        </a:p>
      </dsp:txBody>
      <dsp:txXfrm rot="5400000">
        <a:off x="-149834" y="3674703"/>
        <a:ext cx="998893" cy="699225"/>
      </dsp:txXfrm>
    </dsp:sp>
    <dsp:sp modelId="{96FC9B04-9F41-4494-B4BA-DCBE8C5960C9}">
      <dsp:nvSpPr>
        <dsp:cNvPr id="0" name=""/>
        <dsp:cNvSpPr/>
      </dsp:nvSpPr>
      <dsp:spPr>
        <a:xfrm rot="5400000">
          <a:off x="4139772" y="84322"/>
          <a:ext cx="649281" cy="753037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Air Commerce Act—safer flying routes needed</a:t>
          </a:r>
        </a:p>
      </dsp:txBody>
      <dsp:txXfrm rot="5400000">
        <a:off x="4139772" y="84322"/>
        <a:ext cx="649281" cy="75303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3D6C14-9284-4686-913E-15D57E7DE9CC}">
      <dsp:nvSpPr>
        <dsp:cNvPr id="0" name=""/>
        <dsp:cNvSpPr/>
      </dsp:nvSpPr>
      <dsp:spPr>
        <a:xfrm rot="5400000">
          <a:off x="-158905" y="215533"/>
          <a:ext cx="1059372" cy="741560"/>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smtClean="0"/>
            <a:t>1934</a:t>
          </a:r>
          <a:endParaRPr lang="en-CA" sz="1600" kern="1200" dirty="0"/>
        </a:p>
      </dsp:txBody>
      <dsp:txXfrm rot="5400000">
        <a:off x="-158905" y="215533"/>
        <a:ext cx="1059372" cy="741560"/>
      </dsp:txXfrm>
    </dsp:sp>
    <dsp:sp modelId="{3E0F8950-3B5C-4586-8B5D-EA00E46A614E}">
      <dsp:nvSpPr>
        <dsp:cNvPr id="0" name=""/>
        <dsp:cNvSpPr/>
      </dsp:nvSpPr>
      <dsp:spPr>
        <a:xfrm rot="5400000">
          <a:off x="4141284" y="-3343095"/>
          <a:ext cx="688591" cy="7488039"/>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CA" sz="1400" kern="1200" dirty="0" smtClean="0"/>
            <a:t>Federal Aviation Administration was formed due to another Airmail Act</a:t>
          </a:r>
          <a:endParaRPr lang="en-CA" sz="1400" kern="1200" dirty="0"/>
        </a:p>
      </dsp:txBody>
      <dsp:txXfrm rot="5400000">
        <a:off x="4141284" y="-3343095"/>
        <a:ext cx="688591" cy="7488039"/>
      </dsp:txXfrm>
    </dsp:sp>
    <dsp:sp modelId="{7AA5EC86-5E8F-4CF0-A0C0-3F4A7C065C7D}">
      <dsp:nvSpPr>
        <dsp:cNvPr id="0" name=""/>
        <dsp:cNvSpPr/>
      </dsp:nvSpPr>
      <dsp:spPr>
        <a:xfrm rot="5400000">
          <a:off x="-158905" y="1170383"/>
          <a:ext cx="1059372" cy="741560"/>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smtClean="0"/>
            <a:t>1938</a:t>
          </a:r>
          <a:endParaRPr lang="en-CA" sz="1600" kern="1200" dirty="0"/>
        </a:p>
      </dsp:txBody>
      <dsp:txXfrm rot="5400000">
        <a:off x="-158905" y="1170383"/>
        <a:ext cx="1059372" cy="741560"/>
      </dsp:txXfrm>
    </dsp:sp>
    <dsp:sp modelId="{1800684F-BD33-4A08-8AEB-386D4FCC04F3}">
      <dsp:nvSpPr>
        <dsp:cNvPr id="0" name=""/>
        <dsp:cNvSpPr/>
      </dsp:nvSpPr>
      <dsp:spPr>
        <a:xfrm rot="5400000">
          <a:off x="4141284" y="-2388246"/>
          <a:ext cx="688591" cy="7488039"/>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CA" sz="1400" kern="1200" dirty="0" smtClean="0"/>
            <a:t>Civil Aeronautics Act: delegating federal responsibilities to Civil Aeronautics Authority</a:t>
          </a:r>
          <a:endParaRPr lang="en-CA" sz="1400" kern="1200" dirty="0"/>
        </a:p>
      </dsp:txBody>
      <dsp:txXfrm rot="5400000">
        <a:off x="4141284" y="-2388246"/>
        <a:ext cx="688591" cy="7488039"/>
      </dsp:txXfrm>
    </dsp:sp>
    <dsp:sp modelId="{660FDB49-8BDE-4B67-973D-ED226FE58021}">
      <dsp:nvSpPr>
        <dsp:cNvPr id="0" name=""/>
        <dsp:cNvSpPr/>
      </dsp:nvSpPr>
      <dsp:spPr>
        <a:xfrm rot="5400000">
          <a:off x="-158905" y="2340622"/>
          <a:ext cx="1059372" cy="741560"/>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smtClean="0"/>
            <a:t>1940</a:t>
          </a:r>
          <a:endParaRPr lang="en-CA" sz="1600" kern="1200" dirty="0"/>
        </a:p>
      </dsp:txBody>
      <dsp:txXfrm rot="5400000">
        <a:off x="-158905" y="2340622"/>
        <a:ext cx="1059372" cy="741560"/>
      </dsp:txXfrm>
    </dsp:sp>
    <dsp:sp modelId="{76E30D50-9A6A-4936-976D-3AD6AAEA3DD9}">
      <dsp:nvSpPr>
        <dsp:cNvPr id="0" name=""/>
        <dsp:cNvSpPr/>
      </dsp:nvSpPr>
      <dsp:spPr>
        <a:xfrm rot="5400000">
          <a:off x="3692409" y="-1139344"/>
          <a:ext cx="1496633" cy="7441463"/>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CA" sz="1400" kern="1200" dirty="0" smtClean="0"/>
            <a:t>Civil Aeronautics Administration (CAA)</a:t>
          </a:r>
          <a:endParaRPr lang="en-CA" sz="1400" kern="1200" dirty="0"/>
        </a:p>
        <a:p>
          <a:pPr marL="228600" lvl="2" indent="-114300" algn="l" defTabSz="622300">
            <a:lnSpc>
              <a:spcPct val="90000"/>
            </a:lnSpc>
            <a:spcBef>
              <a:spcPct val="0"/>
            </a:spcBef>
            <a:spcAft>
              <a:spcPct val="15000"/>
            </a:spcAft>
            <a:buChar char="••"/>
          </a:pPr>
          <a:r>
            <a:rPr lang="en-CA" sz="1400" kern="1200" dirty="0" smtClean="0"/>
            <a:t>Air traffic control</a:t>
          </a:r>
          <a:endParaRPr lang="en-CA" sz="1400" kern="1200" dirty="0"/>
        </a:p>
        <a:p>
          <a:pPr marL="114300" lvl="1" indent="-114300" algn="l" defTabSz="622300">
            <a:lnSpc>
              <a:spcPct val="90000"/>
            </a:lnSpc>
            <a:spcBef>
              <a:spcPct val="0"/>
            </a:spcBef>
            <a:spcAft>
              <a:spcPct val="15000"/>
            </a:spcAft>
            <a:buChar char="••"/>
          </a:pPr>
          <a:r>
            <a:rPr lang="en-CA" sz="1400" kern="1200" dirty="0" smtClean="0"/>
            <a:t>Civil Aeronautics Board (CAB)</a:t>
          </a:r>
          <a:endParaRPr lang="en-CA" sz="1400" kern="1200" dirty="0"/>
        </a:p>
        <a:p>
          <a:pPr marL="228600" lvl="2" indent="-114300" algn="l" defTabSz="622300">
            <a:lnSpc>
              <a:spcPct val="90000"/>
            </a:lnSpc>
            <a:spcBef>
              <a:spcPct val="0"/>
            </a:spcBef>
            <a:spcAft>
              <a:spcPct val="15000"/>
            </a:spcAft>
            <a:buChar char="••"/>
          </a:pPr>
          <a:r>
            <a:rPr lang="en-CA" sz="1400" kern="1200" dirty="0" smtClean="0"/>
            <a:t>Adequate air service</a:t>
          </a:r>
          <a:endParaRPr lang="en-CA" sz="1400" kern="1200" dirty="0"/>
        </a:p>
        <a:p>
          <a:pPr marL="228600" lvl="2" indent="-114300" algn="l" defTabSz="622300">
            <a:lnSpc>
              <a:spcPct val="90000"/>
            </a:lnSpc>
            <a:spcBef>
              <a:spcPct val="0"/>
            </a:spcBef>
            <a:spcAft>
              <a:spcPct val="15000"/>
            </a:spcAft>
            <a:buChar char="••"/>
          </a:pPr>
          <a:r>
            <a:rPr lang="en-CA" sz="1400" kern="1200" dirty="0" smtClean="0"/>
            <a:t>Regulate fees/schedules</a:t>
          </a:r>
          <a:endParaRPr lang="en-CA" sz="1400" kern="1200" dirty="0"/>
        </a:p>
      </dsp:txBody>
      <dsp:txXfrm rot="5400000">
        <a:off x="3692409" y="-1139344"/>
        <a:ext cx="1496633" cy="7441463"/>
      </dsp:txXfrm>
    </dsp:sp>
    <dsp:sp modelId="{44A05BC8-097C-4829-BB2E-26D796DD21D2}">
      <dsp:nvSpPr>
        <dsp:cNvPr id="0" name=""/>
        <dsp:cNvSpPr/>
      </dsp:nvSpPr>
      <dsp:spPr>
        <a:xfrm rot="5400000">
          <a:off x="-158905" y="3553722"/>
          <a:ext cx="1059372" cy="741560"/>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smtClean="0"/>
            <a:t>1949</a:t>
          </a:r>
          <a:endParaRPr lang="en-CA" sz="1600" kern="1200" dirty="0"/>
        </a:p>
      </dsp:txBody>
      <dsp:txXfrm rot="5400000">
        <a:off x="-158905" y="3553722"/>
        <a:ext cx="1059372" cy="741560"/>
      </dsp:txXfrm>
    </dsp:sp>
    <dsp:sp modelId="{94684B0A-CAB4-466F-82D4-D92C0AA46F6D}">
      <dsp:nvSpPr>
        <dsp:cNvPr id="0" name=""/>
        <dsp:cNvSpPr/>
      </dsp:nvSpPr>
      <dsp:spPr>
        <a:xfrm rot="5400000">
          <a:off x="4234884" y="7873"/>
          <a:ext cx="501391" cy="7488039"/>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CA" sz="1400" kern="1200" dirty="0" smtClean="0"/>
            <a:t>First commercial aircraft (de Havilland DH 106)</a:t>
          </a:r>
          <a:endParaRPr lang="en-CA" sz="1400" kern="1200" dirty="0"/>
        </a:p>
      </dsp:txBody>
      <dsp:txXfrm rot="5400000">
        <a:off x="4234884" y="7873"/>
        <a:ext cx="501391" cy="7488039"/>
      </dsp:txXfrm>
    </dsp:sp>
    <dsp:sp modelId="{FAD80E46-E6BC-468B-AD14-53BB47B5F450}">
      <dsp:nvSpPr>
        <dsp:cNvPr id="0" name=""/>
        <dsp:cNvSpPr/>
      </dsp:nvSpPr>
      <dsp:spPr>
        <a:xfrm rot="5400000">
          <a:off x="-158905" y="4472193"/>
          <a:ext cx="1059372" cy="741560"/>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smtClean="0"/>
            <a:t>1957</a:t>
          </a:r>
          <a:endParaRPr lang="en-CA" sz="1600" kern="1200" dirty="0"/>
        </a:p>
      </dsp:txBody>
      <dsp:txXfrm rot="5400000">
        <a:off x="-158905" y="4472193"/>
        <a:ext cx="1059372" cy="741560"/>
      </dsp:txXfrm>
    </dsp:sp>
    <dsp:sp modelId="{3AE5BF65-DC68-49DB-BC35-A6AE1A97BD03}">
      <dsp:nvSpPr>
        <dsp:cNvPr id="0" name=""/>
        <dsp:cNvSpPr/>
      </dsp:nvSpPr>
      <dsp:spPr>
        <a:xfrm rot="5400000">
          <a:off x="4141284" y="901534"/>
          <a:ext cx="688591" cy="7488039"/>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CA" sz="1400" kern="1200" dirty="0" smtClean="0"/>
            <a:t>Boeing 707 was created</a:t>
          </a:r>
          <a:endParaRPr lang="en-CA" sz="1400" kern="1200" dirty="0"/>
        </a:p>
      </dsp:txBody>
      <dsp:txXfrm rot="5400000">
        <a:off x="4141284" y="901534"/>
        <a:ext cx="688591" cy="74880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B5AA168-A4AA-4538-80ED-DCD5B177B331}" type="datetimeFigureOut">
              <a:rPr lang="en-US"/>
              <a:pPr/>
              <a:t>11/18/2010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7DB8B35-B317-432D-8E63-7E8FFDC53FCE}" type="slidenum">
              <a:rPr lang="en-CA"/>
              <a:pPr/>
              <a:t>‹#›</a:t>
            </a:fld>
            <a:endParaRPr lang="en-C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en.wikipedia.org/wiki/Nautical_mile" TargetMode="External"/><Relationship Id="rId3" Type="http://schemas.openxmlformats.org/officeDocument/2006/relationships/hyperlink" Target="http://en.wikipedia.org/wiki/Wide-body_aircraft" TargetMode="External"/><Relationship Id="rId7" Type="http://schemas.openxmlformats.org/officeDocument/2006/relationships/hyperlink" Target="http://en.wikipedia.org/wiki/Range_(aircraft)" TargetMode="External"/><Relationship Id="rId2" Type="http://schemas.openxmlformats.org/officeDocument/2006/relationships/slide" Target="../slides/slide124.xml"/><Relationship Id="rId1" Type="http://schemas.openxmlformats.org/officeDocument/2006/relationships/notesMaster" Target="../notesMasters/notesMaster1.xml"/><Relationship Id="rId6" Type="http://schemas.openxmlformats.org/officeDocument/2006/relationships/hyperlink" Target="http://en.wikipedia.org/wiki/Twinjet" TargetMode="External"/><Relationship Id="rId5" Type="http://schemas.openxmlformats.org/officeDocument/2006/relationships/hyperlink" Target="http://en.wikipedia.org/wiki/Boeing_Commercial_Airplanes" TargetMode="External"/><Relationship Id="rId4" Type="http://schemas.openxmlformats.org/officeDocument/2006/relationships/hyperlink" Target="http://en.wikipedia.org/wiki/Jet_airliner"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en.wikipedia.org/wiki/Real_estate" TargetMode="External"/><Relationship Id="rId3" Type="http://schemas.openxmlformats.org/officeDocument/2006/relationships/hyperlink" Target="http://en.wikipedia.org/wiki/Investment_company" TargetMode="External"/><Relationship Id="rId7" Type="http://schemas.openxmlformats.org/officeDocument/2006/relationships/hyperlink" Target="http://en.wikipedia.org/wiki/Mass_media" TargetMode="External"/><Relationship Id="rId2" Type="http://schemas.openxmlformats.org/officeDocument/2006/relationships/slide" Target="../slides/slide127.xml"/><Relationship Id="rId1" Type="http://schemas.openxmlformats.org/officeDocument/2006/relationships/notesMaster" Target="../notesMasters/notesMaster1.xml"/><Relationship Id="rId6" Type="http://schemas.openxmlformats.org/officeDocument/2006/relationships/hyperlink" Target="http://en.wikipedia.org/wiki/Telecommunications" TargetMode="External"/><Relationship Id="rId5" Type="http://schemas.openxmlformats.org/officeDocument/2006/relationships/hyperlink" Target="http://en.wikipedia.org/wiki/Financial_services" TargetMode="External"/><Relationship Id="rId4" Type="http://schemas.openxmlformats.org/officeDocument/2006/relationships/hyperlink" Target="http://en.wikipedia.org/wiki/Government_of_Singapore"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pPr>
              <a:spcBef>
                <a:spcPct val="0"/>
              </a:spcBef>
            </a:pPr>
            <a:r>
              <a:rPr lang="en-CA" smtClean="0"/>
              <a:t>DELAG—means German Airship Travel Corporation, first airline</a:t>
            </a:r>
          </a:p>
          <a:p>
            <a:pPr>
              <a:spcBef>
                <a:spcPct val="0"/>
              </a:spcBef>
            </a:pPr>
            <a:r>
              <a:rPr lang="en-CA" smtClean="0"/>
              <a:t>Alcock and Brown—spent more than 15 hrs to fly &gt;3000km, from Newfoundland to Ireland</a:t>
            </a:r>
          </a:p>
          <a:p>
            <a:pPr>
              <a:spcBef>
                <a:spcPct val="0"/>
              </a:spcBef>
            </a:pPr>
            <a:endParaRPr lang="en-CA" smtClean="0"/>
          </a:p>
          <a:p>
            <a:pPr>
              <a:spcBef>
                <a:spcPct val="0"/>
              </a:spcBef>
            </a:pPr>
            <a:r>
              <a:rPr lang="en-CA" smtClean="0"/>
              <a:t>Air Commmerce Act:</a:t>
            </a:r>
          </a:p>
          <a:p>
            <a:pPr>
              <a:spcBef>
                <a:spcPct val="0"/>
              </a:spcBef>
            </a:pPr>
            <a:r>
              <a:rPr lang="en-CA" smtClean="0"/>
              <a:t>The Act created an Aeronautic Branch assigned to the United States Department of Commerce, and vested that entity with the fundamental regulatory powers needed to ensure civil air safety. Among these functions were: testing and licensing pilots, issuing certificates to guarantee the airworthiness of aircraft, making and enforcing safety rules, certificating aircraft, establishing airways, operating and maintaining aids to air navigation, and investigating accidents and incidents in aviation. </a:t>
            </a:r>
          </a:p>
        </p:txBody>
      </p:sp>
      <p:sp>
        <p:nvSpPr>
          <p:cNvPr id="18435" name="Slide Number Placeholder 3"/>
          <p:cNvSpPr>
            <a:spLocks noGrp="1"/>
          </p:cNvSpPr>
          <p:nvPr>
            <p:ph type="sldNum" sz="quarter" idx="5"/>
          </p:nvPr>
        </p:nvSpPr>
        <p:spPr bwMode="auto">
          <a:noFill/>
          <a:ln>
            <a:miter lim="800000"/>
            <a:headEnd/>
            <a:tailEnd/>
          </a:ln>
        </p:spPr>
        <p:txBody>
          <a:bodyPr/>
          <a:lstStyle/>
          <a:p>
            <a:fld id="{60B47B0A-EF41-42B7-A82C-F9E0E3E155D4}" type="slidenum">
              <a:rPr lang="en-CA"/>
              <a:pPr/>
              <a:t>4</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pPr>
              <a:spcBef>
                <a:spcPct val="0"/>
              </a:spcBef>
            </a:pPr>
            <a:r>
              <a:rPr lang="en-CA" smtClean="0"/>
              <a:t>The index was lowest between 2008 and 2009</a:t>
            </a:r>
          </a:p>
          <a:p>
            <a:pPr>
              <a:spcBef>
                <a:spcPct val="0"/>
              </a:spcBef>
            </a:pPr>
            <a:r>
              <a:rPr lang="en-CA" smtClean="0"/>
              <a:t>Mainly due to the market didn’t do so well</a:t>
            </a:r>
          </a:p>
          <a:p>
            <a:pPr>
              <a:spcBef>
                <a:spcPct val="0"/>
              </a:spcBef>
            </a:pPr>
            <a:r>
              <a:rPr lang="en-CA" smtClean="0"/>
              <a:t>And more importantly, the jet fuel price was sky high in 2008.</a:t>
            </a:r>
          </a:p>
          <a:p>
            <a:pPr>
              <a:spcBef>
                <a:spcPct val="0"/>
              </a:spcBef>
            </a:pPr>
            <a:endParaRPr lang="en-CA" smtClean="0"/>
          </a:p>
          <a:p>
            <a:pPr>
              <a:spcBef>
                <a:spcPct val="0"/>
              </a:spcBef>
            </a:pPr>
            <a:r>
              <a:rPr lang="en-CA" smtClean="0"/>
              <a:t>RED: Dow Jones</a:t>
            </a:r>
          </a:p>
          <a:p>
            <a:pPr>
              <a:spcBef>
                <a:spcPct val="0"/>
              </a:spcBef>
            </a:pPr>
            <a:r>
              <a:rPr lang="en-CA" smtClean="0"/>
              <a:t>GREEN: NASDAQ</a:t>
            </a:r>
          </a:p>
        </p:txBody>
      </p:sp>
      <p:sp>
        <p:nvSpPr>
          <p:cNvPr id="39939" name="Slide Number Placeholder 3"/>
          <p:cNvSpPr>
            <a:spLocks noGrp="1"/>
          </p:cNvSpPr>
          <p:nvPr>
            <p:ph type="sldNum" sz="quarter" idx="5"/>
          </p:nvPr>
        </p:nvSpPr>
        <p:spPr bwMode="auto">
          <a:noFill/>
          <a:ln>
            <a:miter lim="800000"/>
            <a:headEnd/>
            <a:tailEnd/>
          </a:ln>
        </p:spPr>
        <p:txBody>
          <a:bodyPr/>
          <a:lstStyle/>
          <a:p>
            <a:fld id="{9302AFA2-3969-48FC-AC94-213B9A5F8C66}" type="slidenum">
              <a:rPr lang="en-CA"/>
              <a:pPr/>
              <a:t>16</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pPr>
              <a:spcBef>
                <a:spcPct val="0"/>
              </a:spcBef>
            </a:pPr>
            <a:r>
              <a:rPr lang="en-CA" smtClean="0"/>
              <a:t>Source: ATA</a:t>
            </a:r>
          </a:p>
        </p:txBody>
      </p:sp>
      <p:sp>
        <p:nvSpPr>
          <p:cNvPr id="41987" name="Slide Number Placeholder 3"/>
          <p:cNvSpPr>
            <a:spLocks noGrp="1"/>
          </p:cNvSpPr>
          <p:nvPr>
            <p:ph type="sldNum" sz="quarter" idx="5"/>
          </p:nvPr>
        </p:nvSpPr>
        <p:spPr bwMode="auto">
          <a:noFill/>
          <a:ln>
            <a:miter lim="800000"/>
            <a:headEnd/>
            <a:tailEnd/>
          </a:ln>
        </p:spPr>
        <p:txBody>
          <a:bodyPr/>
          <a:lstStyle/>
          <a:p>
            <a:fld id="{5E280B82-682D-4827-AF17-0394571D991F}" type="slidenum">
              <a:rPr lang="en-CA"/>
              <a:pPr/>
              <a:t>17</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rtlCol="0">
            <a:normAutofit fontScale="92500" lnSpcReduction="20000"/>
          </a:bodyPr>
          <a:lstStyle/>
          <a:p>
            <a:pPr fontAlgn="auto">
              <a:spcBef>
                <a:spcPts val="0"/>
              </a:spcBef>
              <a:spcAft>
                <a:spcPts val="0"/>
              </a:spcAft>
              <a:defRPr/>
            </a:pPr>
            <a:r>
              <a:rPr lang="en-CA" dirty="0" smtClean="0"/>
              <a:t>From mid-2009, air travel markets began</a:t>
            </a:r>
          </a:p>
          <a:p>
            <a:pPr fontAlgn="auto">
              <a:spcBef>
                <a:spcPts val="0"/>
              </a:spcBef>
              <a:spcAft>
                <a:spcPts val="0"/>
              </a:spcAft>
              <a:defRPr/>
            </a:pPr>
            <a:r>
              <a:rPr lang="en-CA" dirty="0" smtClean="0"/>
              <a:t>to turn upward, boosted by the massive</a:t>
            </a:r>
          </a:p>
          <a:p>
            <a:pPr fontAlgn="auto">
              <a:spcBef>
                <a:spcPts val="0"/>
              </a:spcBef>
              <a:spcAft>
                <a:spcPts val="0"/>
              </a:spcAft>
              <a:defRPr/>
            </a:pPr>
            <a:r>
              <a:rPr lang="en-CA" dirty="0" smtClean="0"/>
              <a:t>fiscal and monetary stimulus measures</a:t>
            </a:r>
          </a:p>
          <a:p>
            <a:pPr fontAlgn="auto">
              <a:spcBef>
                <a:spcPts val="0"/>
              </a:spcBef>
              <a:spcAft>
                <a:spcPts val="0"/>
              </a:spcAft>
              <a:defRPr/>
            </a:pPr>
            <a:r>
              <a:rPr lang="en-CA" dirty="0" smtClean="0"/>
              <a:t>taken by governments. By the end of</a:t>
            </a:r>
          </a:p>
          <a:p>
            <a:pPr fontAlgn="auto">
              <a:spcBef>
                <a:spcPts val="0"/>
              </a:spcBef>
              <a:spcAft>
                <a:spcPts val="0"/>
              </a:spcAft>
              <a:defRPr/>
            </a:pPr>
            <a:r>
              <a:rPr lang="en-CA" dirty="0" smtClean="0"/>
              <a:t>2009, premium travel had risen 11%</a:t>
            </a:r>
          </a:p>
          <a:p>
            <a:pPr fontAlgn="auto">
              <a:spcBef>
                <a:spcPts val="0"/>
              </a:spcBef>
              <a:spcAft>
                <a:spcPts val="0"/>
              </a:spcAft>
              <a:defRPr/>
            </a:pPr>
            <a:r>
              <a:rPr lang="en-CA" dirty="0" smtClean="0"/>
              <a:t>and economy 7%. But while the number</a:t>
            </a:r>
          </a:p>
          <a:p>
            <a:pPr fontAlgn="auto">
              <a:spcBef>
                <a:spcPts val="0"/>
              </a:spcBef>
              <a:spcAft>
                <a:spcPts val="0"/>
              </a:spcAft>
              <a:defRPr/>
            </a:pPr>
            <a:r>
              <a:rPr lang="en-CA" dirty="0" smtClean="0"/>
              <a:t>of passengers traveling on economy</a:t>
            </a:r>
          </a:p>
          <a:p>
            <a:pPr fontAlgn="auto">
              <a:spcBef>
                <a:spcPts val="0"/>
              </a:spcBef>
              <a:spcAft>
                <a:spcPts val="0"/>
              </a:spcAft>
              <a:defRPr/>
            </a:pPr>
            <a:r>
              <a:rPr lang="en-CA" dirty="0" smtClean="0"/>
              <a:t>seats was within 3% of the 2008 peak,</a:t>
            </a:r>
          </a:p>
          <a:p>
            <a:pPr fontAlgn="auto">
              <a:spcBef>
                <a:spcPts val="0"/>
              </a:spcBef>
              <a:spcAft>
                <a:spcPts val="0"/>
              </a:spcAft>
              <a:defRPr/>
            </a:pPr>
            <a:r>
              <a:rPr lang="en-CA" dirty="0" smtClean="0"/>
              <a:t>premium travel lagged 17% below its</a:t>
            </a:r>
          </a:p>
          <a:p>
            <a:pPr fontAlgn="auto">
              <a:spcBef>
                <a:spcPts val="0"/>
              </a:spcBef>
              <a:spcAft>
                <a:spcPts val="0"/>
              </a:spcAft>
              <a:defRPr/>
            </a:pPr>
            <a:r>
              <a:rPr lang="en-CA" dirty="0" smtClean="0"/>
              <a:t>previous high point.</a:t>
            </a:r>
          </a:p>
        </p:txBody>
      </p:sp>
      <p:sp>
        <p:nvSpPr>
          <p:cNvPr id="48131" name="Slide Number Placeholder 3"/>
          <p:cNvSpPr>
            <a:spLocks noGrp="1"/>
          </p:cNvSpPr>
          <p:nvPr>
            <p:ph type="sldNum" sz="quarter" idx="5"/>
          </p:nvPr>
        </p:nvSpPr>
        <p:spPr bwMode="auto">
          <a:noFill/>
          <a:ln>
            <a:miter lim="800000"/>
            <a:headEnd/>
            <a:tailEnd/>
          </a:ln>
        </p:spPr>
        <p:txBody>
          <a:bodyPr/>
          <a:lstStyle/>
          <a:p>
            <a:fld id="{D9F3D4CE-541D-4E28-B3B7-7AA6233AC976}" type="slidenum">
              <a:rPr lang="en-CA"/>
              <a:pPr/>
              <a:t>22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pPr>
              <a:spcBef>
                <a:spcPct val="0"/>
              </a:spcBef>
            </a:pPr>
            <a:r>
              <a:rPr lang="en-CA" smtClean="0"/>
              <a:t>Drop in premium passenger number in 2009 was mainly driven by trades and financial activities downturn. </a:t>
            </a:r>
          </a:p>
          <a:p>
            <a:pPr>
              <a:spcBef>
                <a:spcPct val="0"/>
              </a:spcBef>
            </a:pPr>
            <a:endParaRPr lang="en-CA" smtClean="0"/>
          </a:p>
          <a:p>
            <a:pPr>
              <a:spcBef>
                <a:spcPct val="0"/>
              </a:spcBef>
            </a:pPr>
            <a:r>
              <a:rPr lang="en-CA" smtClean="0"/>
              <a:t>An important question was whether the</a:t>
            </a:r>
          </a:p>
          <a:p>
            <a:pPr>
              <a:spcBef>
                <a:spcPct val="0"/>
              </a:spcBef>
            </a:pPr>
            <a:r>
              <a:rPr lang="en-CA" smtClean="0"/>
              <a:t>decline in premium travel was a structural</a:t>
            </a:r>
          </a:p>
          <a:p>
            <a:pPr>
              <a:spcBef>
                <a:spcPct val="0"/>
              </a:spcBef>
            </a:pPr>
            <a:r>
              <a:rPr lang="en-CA" smtClean="0"/>
              <a:t>shift or simply a cyclical downturn, to</a:t>
            </a:r>
          </a:p>
          <a:p>
            <a:pPr>
              <a:spcBef>
                <a:spcPct val="0"/>
              </a:spcBef>
            </a:pPr>
            <a:r>
              <a:rPr lang="en-CA" smtClean="0"/>
              <a:t>be followed by an upturn. This market</a:t>
            </a:r>
          </a:p>
          <a:p>
            <a:pPr>
              <a:spcBef>
                <a:spcPct val="0"/>
              </a:spcBef>
            </a:pPr>
            <a:r>
              <a:rPr lang="en-CA" smtClean="0"/>
              <a:t>segment generates a disproportionate</a:t>
            </a:r>
          </a:p>
          <a:p>
            <a:pPr>
              <a:spcBef>
                <a:spcPct val="0"/>
              </a:spcBef>
            </a:pPr>
            <a:r>
              <a:rPr lang="en-CA" smtClean="0"/>
              <a:t>amount of profit for network airlines,</a:t>
            </a:r>
          </a:p>
          <a:p>
            <a:pPr>
              <a:spcBef>
                <a:spcPct val="0"/>
              </a:spcBef>
            </a:pPr>
            <a:r>
              <a:rPr lang="en-CA" smtClean="0"/>
              <a:t>particularly in long-haul markets.</a:t>
            </a:r>
          </a:p>
          <a:p>
            <a:pPr>
              <a:spcBef>
                <a:spcPct val="0"/>
              </a:spcBef>
            </a:pPr>
            <a:endParaRPr lang="en-CA" smtClean="0"/>
          </a:p>
          <a:p>
            <a:pPr>
              <a:spcBef>
                <a:spcPct val="0"/>
              </a:spcBef>
            </a:pPr>
            <a:r>
              <a:rPr lang="en-CA" smtClean="0"/>
              <a:t>Many passengers traveling on premium</a:t>
            </a:r>
          </a:p>
          <a:p>
            <a:pPr>
              <a:spcBef>
                <a:spcPct val="0"/>
              </a:spcBef>
            </a:pPr>
            <a:r>
              <a:rPr lang="en-CA" smtClean="0"/>
              <a:t>seats are on business, which is driven by</a:t>
            </a:r>
          </a:p>
          <a:p>
            <a:pPr>
              <a:spcBef>
                <a:spcPct val="0"/>
              </a:spcBef>
            </a:pPr>
            <a:r>
              <a:rPr lang="en-CA" smtClean="0"/>
              <a:t>international trade and financial activity.</a:t>
            </a:r>
          </a:p>
          <a:p>
            <a:pPr>
              <a:spcBef>
                <a:spcPct val="0"/>
              </a:spcBef>
            </a:pPr>
            <a:r>
              <a:rPr lang="en-CA" smtClean="0"/>
              <a:t>Growth in premium travel fits closely with</a:t>
            </a:r>
          </a:p>
          <a:p>
            <a:pPr>
              <a:spcBef>
                <a:spcPct val="0"/>
              </a:spcBef>
            </a:pPr>
            <a:r>
              <a:rPr lang="en-CA" smtClean="0"/>
              <a:t>world trade trends. This is consistent</a:t>
            </a:r>
          </a:p>
          <a:p>
            <a:pPr>
              <a:spcBef>
                <a:spcPct val="0"/>
              </a:spcBef>
            </a:pPr>
            <a:r>
              <a:rPr lang="en-CA" smtClean="0"/>
              <a:t>with the view that the loss of premium</a:t>
            </a:r>
          </a:p>
          <a:p>
            <a:pPr>
              <a:spcBef>
                <a:spcPct val="0"/>
              </a:spcBef>
            </a:pPr>
            <a:r>
              <a:rPr lang="en-CA" smtClean="0"/>
              <a:t>passengers early in 2009 was due to</a:t>
            </a:r>
          </a:p>
          <a:p>
            <a:pPr>
              <a:spcBef>
                <a:spcPct val="0"/>
              </a:spcBef>
            </a:pPr>
            <a:r>
              <a:rPr lang="en-CA" smtClean="0"/>
              <a:t>the unprecedented downturn in</a:t>
            </a:r>
          </a:p>
          <a:p>
            <a:pPr>
              <a:spcBef>
                <a:spcPct val="0"/>
              </a:spcBef>
            </a:pPr>
            <a:r>
              <a:rPr lang="en-CA" smtClean="0"/>
              <a:t>economic activity and world trade</a:t>
            </a:r>
          </a:p>
          <a:p>
            <a:pPr>
              <a:spcBef>
                <a:spcPct val="0"/>
              </a:spcBef>
            </a:pPr>
            <a:r>
              <a:rPr lang="en-CA" smtClean="0"/>
              <a:t>and not to a structural loss.</a:t>
            </a:r>
          </a:p>
        </p:txBody>
      </p:sp>
      <p:sp>
        <p:nvSpPr>
          <p:cNvPr id="50179" name="Slide Number Placeholder 3"/>
          <p:cNvSpPr>
            <a:spLocks noGrp="1"/>
          </p:cNvSpPr>
          <p:nvPr>
            <p:ph type="sldNum" sz="quarter" idx="5"/>
          </p:nvPr>
        </p:nvSpPr>
        <p:spPr bwMode="auto">
          <a:noFill/>
          <a:ln>
            <a:miter lim="800000"/>
            <a:headEnd/>
            <a:tailEnd/>
          </a:ln>
        </p:spPr>
        <p:txBody>
          <a:bodyPr/>
          <a:lstStyle/>
          <a:p>
            <a:fld id="{872C4ECD-D955-43D6-8C4D-52CE94ADEE3E}" type="slidenum">
              <a:rPr lang="en-CA"/>
              <a:pPr/>
              <a:t>23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pPr>
              <a:spcBef>
                <a:spcPct val="0"/>
              </a:spcBef>
            </a:pPr>
            <a:r>
              <a:rPr lang="en-CA" smtClean="0"/>
              <a:t>Overall, passenger demand dropped</a:t>
            </a:r>
          </a:p>
          <a:p>
            <a:pPr>
              <a:spcBef>
                <a:spcPct val="0"/>
              </a:spcBef>
            </a:pPr>
            <a:r>
              <a:rPr lang="en-CA" smtClean="0"/>
              <a:t>2.1% in 2009. By December, though,</a:t>
            </a:r>
          </a:p>
          <a:p>
            <a:pPr>
              <a:spcBef>
                <a:spcPct val="0"/>
              </a:spcBef>
            </a:pPr>
            <a:r>
              <a:rPr lang="en-CA" smtClean="0"/>
              <a:t>traffic was up 8.4% on the February</a:t>
            </a:r>
          </a:p>
          <a:p>
            <a:pPr>
              <a:spcBef>
                <a:spcPct val="0"/>
              </a:spcBef>
            </a:pPr>
            <a:r>
              <a:rPr lang="en-CA" smtClean="0"/>
              <a:t>low and was rising at an annualized rate</a:t>
            </a:r>
          </a:p>
          <a:p>
            <a:pPr>
              <a:spcBef>
                <a:spcPct val="0"/>
              </a:spcBef>
            </a:pPr>
            <a:r>
              <a:rPr lang="en-CA" smtClean="0"/>
              <a:t>of 9% in the first quarter of 2010. The</a:t>
            </a:r>
          </a:p>
          <a:p>
            <a:pPr>
              <a:spcBef>
                <a:spcPct val="0"/>
              </a:spcBef>
            </a:pPr>
            <a:r>
              <a:rPr lang="en-CA" smtClean="0"/>
              <a:t>travel upturn during late 2009 and early</a:t>
            </a:r>
          </a:p>
          <a:p>
            <a:pPr>
              <a:spcBef>
                <a:spcPct val="0"/>
              </a:spcBef>
            </a:pPr>
            <a:r>
              <a:rPr lang="en-CA" smtClean="0"/>
              <a:t>2010 was not even across markets.</a:t>
            </a:r>
          </a:p>
          <a:p>
            <a:pPr>
              <a:spcBef>
                <a:spcPct val="0"/>
              </a:spcBef>
            </a:pPr>
            <a:r>
              <a:rPr lang="en-CA" smtClean="0"/>
              <a:t>Weak economic activity in Europe, and</a:t>
            </a:r>
          </a:p>
          <a:p>
            <a:pPr>
              <a:spcBef>
                <a:spcPct val="0"/>
              </a:spcBef>
            </a:pPr>
            <a:r>
              <a:rPr lang="en-CA" smtClean="0"/>
              <a:t>to a lesser extent in North America, led</a:t>
            </a:r>
          </a:p>
          <a:p>
            <a:pPr>
              <a:spcBef>
                <a:spcPct val="0"/>
              </a:spcBef>
            </a:pPr>
            <a:r>
              <a:rPr lang="en-CA" smtClean="0"/>
              <a:t>to travel remaining fragile within and</a:t>
            </a:r>
          </a:p>
          <a:p>
            <a:pPr>
              <a:spcBef>
                <a:spcPct val="0"/>
              </a:spcBef>
            </a:pPr>
            <a:r>
              <a:rPr lang="en-CA" smtClean="0"/>
              <a:t>between these important markets. By</a:t>
            </a:r>
          </a:p>
          <a:p>
            <a:pPr>
              <a:spcBef>
                <a:spcPct val="0"/>
              </a:spcBef>
            </a:pPr>
            <a:r>
              <a:rPr lang="en-CA" smtClean="0"/>
              <a:t>contrast, strong economic recoveries</a:t>
            </a:r>
          </a:p>
          <a:p>
            <a:pPr>
              <a:spcBef>
                <a:spcPct val="0"/>
              </a:spcBef>
            </a:pPr>
            <a:r>
              <a:rPr lang="en-CA" smtClean="0"/>
              <a:t>in Asia and South America generated</a:t>
            </a:r>
          </a:p>
          <a:p>
            <a:pPr>
              <a:spcBef>
                <a:spcPct val="0"/>
              </a:spcBef>
            </a:pPr>
            <a:r>
              <a:rPr lang="en-CA" smtClean="0"/>
              <a:t>robust upturns in travel in those markets.</a:t>
            </a:r>
          </a:p>
          <a:p>
            <a:pPr>
              <a:spcBef>
                <a:spcPct val="0"/>
              </a:spcBef>
            </a:pPr>
            <a:r>
              <a:rPr lang="en-CA" smtClean="0"/>
              <a:t>Middle Eastern travel markets benefited</a:t>
            </a:r>
          </a:p>
          <a:p>
            <a:pPr>
              <a:spcBef>
                <a:spcPct val="0"/>
              </a:spcBef>
            </a:pPr>
            <a:r>
              <a:rPr lang="en-CA" smtClean="0"/>
              <a:t>from regional economic growth and</a:t>
            </a:r>
          </a:p>
          <a:p>
            <a:pPr>
              <a:spcBef>
                <a:spcPct val="0"/>
              </a:spcBef>
            </a:pPr>
            <a:r>
              <a:rPr lang="en-CA" smtClean="0"/>
              <a:t>continued market share gains in long-haul</a:t>
            </a:r>
          </a:p>
          <a:p>
            <a:pPr>
              <a:spcBef>
                <a:spcPct val="0"/>
              </a:spcBef>
            </a:pPr>
            <a:r>
              <a:rPr lang="en-CA" smtClean="0"/>
              <a:t>markets connecting over Middle</a:t>
            </a:r>
          </a:p>
          <a:p>
            <a:pPr>
              <a:spcBef>
                <a:spcPct val="0"/>
              </a:spcBef>
            </a:pPr>
            <a:r>
              <a:rPr lang="en-CA" smtClean="0"/>
              <a:t>Eastern hubs.</a:t>
            </a:r>
          </a:p>
        </p:txBody>
      </p:sp>
      <p:sp>
        <p:nvSpPr>
          <p:cNvPr id="52227" name="Slide Number Placeholder 3"/>
          <p:cNvSpPr>
            <a:spLocks noGrp="1"/>
          </p:cNvSpPr>
          <p:nvPr>
            <p:ph type="sldNum" sz="quarter" idx="5"/>
          </p:nvPr>
        </p:nvSpPr>
        <p:spPr bwMode="auto">
          <a:noFill/>
          <a:ln>
            <a:miter lim="800000"/>
            <a:headEnd/>
            <a:tailEnd/>
          </a:ln>
        </p:spPr>
        <p:txBody>
          <a:bodyPr/>
          <a:lstStyle/>
          <a:p>
            <a:fld id="{B1F82EDC-03D0-4267-BAA0-2EE0F79E7380}" type="slidenum">
              <a:rPr lang="en-CA"/>
              <a:pPr/>
              <a:t>24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pPr>
              <a:spcBef>
                <a:spcPct val="0"/>
              </a:spcBef>
            </a:pPr>
            <a:r>
              <a:rPr lang="en-CA" smtClean="0"/>
              <a:t>This shows only the </a:t>
            </a:r>
            <a:r>
              <a:rPr lang="en-CA" u="sng" smtClean="0"/>
              <a:t>growth</a:t>
            </a:r>
            <a:r>
              <a:rPr lang="en-CA" smtClean="0"/>
              <a:t>, not the market share.</a:t>
            </a:r>
          </a:p>
        </p:txBody>
      </p:sp>
      <p:sp>
        <p:nvSpPr>
          <p:cNvPr id="54275" name="Slide Number Placeholder 3"/>
          <p:cNvSpPr>
            <a:spLocks noGrp="1"/>
          </p:cNvSpPr>
          <p:nvPr>
            <p:ph type="sldNum" sz="quarter" idx="5"/>
          </p:nvPr>
        </p:nvSpPr>
        <p:spPr bwMode="auto">
          <a:noFill/>
          <a:ln>
            <a:miter lim="800000"/>
            <a:headEnd/>
            <a:tailEnd/>
          </a:ln>
        </p:spPr>
        <p:txBody>
          <a:bodyPr/>
          <a:lstStyle/>
          <a:p>
            <a:fld id="{FE5BD840-1847-4715-B711-D565B4670716}" type="slidenum">
              <a:rPr lang="en-CA"/>
              <a:pPr/>
              <a:t>25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pPr>
              <a:spcBef>
                <a:spcPct val="0"/>
              </a:spcBef>
            </a:pPr>
            <a:r>
              <a:rPr lang="en-CA" smtClean="0"/>
              <a:t>This is the actually market share.</a:t>
            </a:r>
          </a:p>
          <a:p>
            <a:pPr>
              <a:spcBef>
                <a:spcPct val="0"/>
              </a:spcBef>
            </a:pPr>
            <a:r>
              <a:rPr lang="en-CA" smtClean="0"/>
              <a:t>And from the pie chart, we can see that Asia-Pacific becomes the largest market in the world.</a:t>
            </a:r>
          </a:p>
          <a:p>
            <a:pPr>
              <a:spcBef>
                <a:spcPct val="0"/>
              </a:spcBef>
            </a:pPr>
            <a:endParaRPr lang="en-CA" smtClean="0"/>
          </a:p>
        </p:txBody>
      </p:sp>
      <p:sp>
        <p:nvSpPr>
          <p:cNvPr id="56323" name="Slide Number Placeholder 3"/>
          <p:cNvSpPr>
            <a:spLocks noGrp="1"/>
          </p:cNvSpPr>
          <p:nvPr>
            <p:ph type="sldNum" sz="quarter" idx="5"/>
          </p:nvPr>
        </p:nvSpPr>
        <p:spPr bwMode="auto">
          <a:noFill/>
          <a:ln>
            <a:miter lim="800000"/>
            <a:headEnd/>
            <a:tailEnd/>
          </a:ln>
        </p:spPr>
        <p:txBody>
          <a:bodyPr/>
          <a:lstStyle/>
          <a:p>
            <a:fld id="{D9DBE7B8-A71D-4313-A057-48AF7135D7DE}" type="slidenum">
              <a:rPr lang="en-CA"/>
              <a:pPr/>
              <a:t>26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pPr>
              <a:spcBef>
                <a:spcPct val="0"/>
              </a:spcBef>
            </a:pPr>
            <a:r>
              <a:rPr lang="en-CA" smtClean="0"/>
              <a:t>In late 2008, business stopped shipping components and goods due to recessions, and air freight slumped as a result.</a:t>
            </a:r>
          </a:p>
          <a:p>
            <a:pPr>
              <a:spcBef>
                <a:spcPct val="0"/>
              </a:spcBef>
            </a:pPr>
            <a:r>
              <a:rPr lang="en-CA" smtClean="0"/>
              <a:t>As that overhang diminished through 2009 shipments began to rise to the benefit of air freight.</a:t>
            </a:r>
          </a:p>
        </p:txBody>
      </p:sp>
      <p:sp>
        <p:nvSpPr>
          <p:cNvPr id="58371" name="Slide Number Placeholder 3"/>
          <p:cNvSpPr>
            <a:spLocks noGrp="1"/>
          </p:cNvSpPr>
          <p:nvPr>
            <p:ph type="sldNum" sz="quarter" idx="5"/>
          </p:nvPr>
        </p:nvSpPr>
        <p:spPr bwMode="auto">
          <a:noFill/>
          <a:ln>
            <a:miter lim="800000"/>
            <a:headEnd/>
            <a:tailEnd/>
          </a:ln>
        </p:spPr>
        <p:txBody>
          <a:bodyPr/>
          <a:lstStyle/>
          <a:p>
            <a:fld id="{42FF6448-A9BE-4DFE-95B3-EC9E1C47B477}" type="slidenum">
              <a:rPr lang="en-CA"/>
              <a:pPr/>
              <a:t>27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pPr>
              <a:spcBef>
                <a:spcPct val="0"/>
              </a:spcBef>
            </a:pPr>
            <a:r>
              <a:rPr lang="en-CA" smtClean="0"/>
              <a:t>Airlines responded to the severity of</a:t>
            </a:r>
          </a:p>
          <a:p>
            <a:pPr>
              <a:spcBef>
                <a:spcPct val="0"/>
              </a:spcBef>
            </a:pPr>
            <a:r>
              <a:rPr lang="en-CA" smtClean="0"/>
              <a:t>the recession with an unprecedented</a:t>
            </a:r>
          </a:p>
          <a:p>
            <a:pPr>
              <a:spcBef>
                <a:spcPct val="0"/>
              </a:spcBef>
            </a:pPr>
            <a:r>
              <a:rPr lang="en-CA" smtClean="0"/>
              <a:t>reduction in both passenger and freight</a:t>
            </a:r>
          </a:p>
          <a:p>
            <a:pPr>
              <a:spcBef>
                <a:spcPct val="0"/>
              </a:spcBef>
            </a:pPr>
            <a:r>
              <a:rPr lang="en-CA" smtClean="0"/>
              <a:t>capacity. By the end of 2009, passenger</a:t>
            </a:r>
          </a:p>
          <a:p>
            <a:pPr>
              <a:spcBef>
                <a:spcPct val="0"/>
              </a:spcBef>
            </a:pPr>
            <a:r>
              <a:rPr lang="en-CA" smtClean="0"/>
              <a:t>capacity in international markets had</a:t>
            </a:r>
          </a:p>
          <a:p>
            <a:pPr>
              <a:spcBef>
                <a:spcPct val="0"/>
              </a:spcBef>
            </a:pPr>
            <a:r>
              <a:rPr lang="en-CA" smtClean="0"/>
              <a:t>shrunk 5%. Freight capacity was down</a:t>
            </a:r>
          </a:p>
          <a:p>
            <a:pPr>
              <a:spcBef>
                <a:spcPct val="0"/>
              </a:spcBef>
            </a:pPr>
            <a:r>
              <a:rPr lang="en-CA" smtClean="0"/>
              <a:t>10%, and even more at its lowest point</a:t>
            </a:r>
          </a:p>
          <a:p>
            <a:pPr>
              <a:spcBef>
                <a:spcPct val="0"/>
              </a:spcBef>
            </a:pPr>
            <a:r>
              <a:rPr lang="en-CA" smtClean="0"/>
              <a:t>in mid-2009.</a:t>
            </a:r>
          </a:p>
          <a:p>
            <a:pPr>
              <a:spcBef>
                <a:spcPct val="0"/>
              </a:spcBef>
            </a:pPr>
            <a:r>
              <a:rPr lang="en-CA" smtClean="0"/>
              <a:t>These capacity cuts, combined with</a:t>
            </a:r>
          </a:p>
          <a:p>
            <a:pPr>
              <a:spcBef>
                <a:spcPct val="0"/>
              </a:spcBef>
            </a:pPr>
            <a:r>
              <a:rPr lang="en-CA" smtClean="0"/>
              <a:t>the upturns in demand, led to load</a:t>
            </a:r>
          </a:p>
          <a:p>
            <a:pPr>
              <a:spcBef>
                <a:spcPct val="0"/>
              </a:spcBef>
            </a:pPr>
            <a:r>
              <a:rPr lang="en-CA" smtClean="0"/>
              <a:t>factors rising very sharply from their</a:t>
            </a:r>
          </a:p>
          <a:p>
            <a:pPr>
              <a:spcBef>
                <a:spcPct val="0"/>
              </a:spcBef>
            </a:pPr>
            <a:r>
              <a:rPr lang="en-CA" smtClean="0"/>
              <a:t>early 2009 lows. By the end of the year,</a:t>
            </a:r>
          </a:p>
          <a:p>
            <a:pPr>
              <a:spcBef>
                <a:spcPct val="0"/>
              </a:spcBef>
            </a:pPr>
            <a:r>
              <a:rPr lang="en-CA" smtClean="0"/>
              <a:t>load factors had reached record highs.</a:t>
            </a:r>
          </a:p>
          <a:p>
            <a:pPr>
              <a:spcBef>
                <a:spcPct val="0"/>
              </a:spcBef>
            </a:pPr>
            <a:r>
              <a:rPr lang="en-CA" smtClean="0"/>
              <a:t>During the first quarter of 2010, capacity</a:t>
            </a:r>
          </a:p>
          <a:p>
            <a:pPr>
              <a:spcBef>
                <a:spcPct val="0"/>
              </a:spcBef>
            </a:pPr>
            <a:r>
              <a:rPr lang="en-CA" smtClean="0"/>
              <a:t>was being added at an annualized pace</a:t>
            </a:r>
          </a:p>
          <a:p>
            <a:pPr>
              <a:spcBef>
                <a:spcPct val="0"/>
              </a:spcBef>
            </a:pPr>
            <a:r>
              <a:rPr lang="en-CA" smtClean="0"/>
              <a:t>of 6%, but this remains less than the 9%</a:t>
            </a:r>
          </a:p>
          <a:p>
            <a:pPr>
              <a:spcBef>
                <a:spcPct val="0"/>
              </a:spcBef>
            </a:pPr>
            <a:r>
              <a:rPr lang="en-CA" smtClean="0"/>
              <a:t>expansion in demand, and so supplydemand</a:t>
            </a:r>
          </a:p>
          <a:p>
            <a:pPr>
              <a:spcBef>
                <a:spcPct val="0"/>
              </a:spcBef>
            </a:pPr>
            <a:r>
              <a:rPr lang="en-CA" smtClean="0"/>
              <a:t>conditions were still tightening.</a:t>
            </a:r>
          </a:p>
        </p:txBody>
      </p:sp>
      <p:sp>
        <p:nvSpPr>
          <p:cNvPr id="60419" name="Slide Number Placeholder 3"/>
          <p:cNvSpPr>
            <a:spLocks noGrp="1"/>
          </p:cNvSpPr>
          <p:nvPr>
            <p:ph type="sldNum" sz="quarter" idx="5"/>
          </p:nvPr>
        </p:nvSpPr>
        <p:spPr bwMode="auto">
          <a:noFill/>
          <a:ln>
            <a:miter lim="800000"/>
            <a:headEnd/>
            <a:tailEnd/>
          </a:ln>
        </p:spPr>
        <p:txBody>
          <a:bodyPr/>
          <a:lstStyle/>
          <a:p>
            <a:fld id="{ABB9306F-F2FE-462F-B407-C2E5D1BB16E6}" type="slidenum">
              <a:rPr lang="en-CA"/>
              <a:pPr/>
              <a:t>28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rtlCol="0">
            <a:normAutofit lnSpcReduction="10000"/>
          </a:bodyPr>
          <a:lstStyle/>
          <a:p>
            <a:pPr fontAlgn="auto">
              <a:spcBef>
                <a:spcPts val="0"/>
              </a:spcBef>
              <a:spcAft>
                <a:spcPts val="0"/>
              </a:spcAft>
              <a:defRPr/>
            </a:pPr>
            <a:r>
              <a:rPr lang="en-CA" dirty="0" smtClean="0"/>
              <a:t>Load factor rises were also driven by</a:t>
            </a:r>
          </a:p>
          <a:p>
            <a:pPr fontAlgn="auto">
              <a:spcBef>
                <a:spcPts val="0"/>
              </a:spcBef>
              <a:spcAft>
                <a:spcPts val="0"/>
              </a:spcAft>
              <a:defRPr/>
            </a:pPr>
            <a:r>
              <a:rPr lang="en-CA" dirty="0" smtClean="0"/>
              <a:t>aircraft underutilization. Aircraft were on</a:t>
            </a:r>
          </a:p>
          <a:p>
            <a:pPr fontAlgn="auto">
              <a:spcBef>
                <a:spcPts val="0"/>
              </a:spcBef>
              <a:spcAft>
                <a:spcPts val="0"/>
              </a:spcAft>
              <a:defRPr/>
            </a:pPr>
            <a:r>
              <a:rPr lang="en-CA" dirty="0" smtClean="0"/>
              <a:t>the ground longer, largely due to reduced</a:t>
            </a:r>
          </a:p>
          <a:p>
            <a:pPr fontAlgn="auto">
              <a:spcBef>
                <a:spcPts val="0"/>
              </a:spcBef>
              <a:spcAft>
                <a:spcPts val="0"/>
              </a:spcAft>
              <a:defRPr/>
            </a:pPr>
            <a:r>
              <a:rPr lang="en-CA" dirty="0" smtClean="0"/>
              <a:t>flight frequencies. Around 160 freighters</a:t>
            </a:r>
          </a:p>
          <a:p>
            <a:pPr fontAlgn="auto">
              <a:spcBef>
                <a:spcPts val="0"/>
              </a:spcBef>
              <a:spcAft>
                <a:spcPts val="0"/>
              </a:spcAft>
              <a:defRPr/>
            </a:pPr>
            <a:r>
              <a:rPr lang="en-CA" dirty="0" smtClean="0"/>
              <a:t>were taken out of the in-service fleet in</a:t>
            </a:r>
          </a:p>
          <a:p>
            <a:pPr fontAlgn="auto">
              <a:spcBef>
                <a:spcPts val="0"/>
              </a:spcBef>
              <a:spcAft>
                <a:spcPts val="0"/>
              </a:spcAft>
              <a:defRPr/>
            </a:pPr>
            <a:r>
              <a:rPr lang="en-CA" dirty="0" smtClean="0"/>
              <a:t>2009, but the passenger fleet expanded.</a:t>
            </a:r>
          </a:p>
          <a:p>
            <a:pPr fontAlgn="auto">
              <a:spcBef>
                <a:spcPts val="0"/>
              </a:spcBef>
              <a:spcAft>
                <a:spcPts val="0"/>
              </a:spcAft>
              <a:defRPr/>
            </a:pPr>
            <a:r>
              <a:rPr lang="en-CA" dirty="0" smtClean="0"/>
              <a:t>Narrow-body aircraft utilization, mostly</a:t>
            </a:r>
          </a:p>
          <a:p>
            <a:pPr fontAlgn="auto">
              <a:spcBef>
                <a:spcPts val="0"/>
              </a:spcBef>
              <a:spcAft>
                <a:spcPts val="0"/>
              </a:spcAft>
              <a:defRPr/>
            </a:pPr>
            <a:r>
              <a:rPr lang="en-CA" dirty="0" smtClean="0"/>
              <a:t>in short-haul markets, has recovered</a:t>
            </a:r>
          </a:p>
          <a:p>
            <a:pPr fontAlgn="auto">
              <a:spcBef>
                <a:spcPts val="0"/>
              </a:spcBef>
              <a:spcAft>
                <a:spcPts val="0"/>
              </a:spcAft>
              <a:defRPr/>
            </a:pPr>
            <a:r>
              <a:rPr lang="en-CA" dirty="0" smtClean="0"/>
              <a:t>to prerecession levels. This mainly</a:t>
            </a:r>
          </a:p>
          <a:p>
            <a:pPr fontAlgn="auto">
              <a:spcBef>
                <a:spcPts val="0"/>
              </a:spcBef>
              <a:spcAft>
                <a:spcPts val="0"/>
              </a:spcAft>
              <a:defRPr/>
            </a:pPr>
            <a:r>
              <a:rPr lang="en-CA" dirty="0" smtClean="0"/>
              <a:t>reflects capacity cuts in US domestic</a:t>
            </a:r>
          </a:p>
          <a:p>
            <a:pPr fontAlgn="auto">
              <a:spcBef>
                <a:spcPts val="0"/>
              </a:spcBef>
              <a:spcAft>
                <a:spcPts val="0"/>
              </a:spcAft>
              <a:defRPr/>
            </a:pPr>
            <a:r>
              <a:rPr lang="en-CA" dirty="0" smtClean="0"/>
              <a:t>markets and strong demand in intra-</a:t>
            </a:r>
          </a:p>
          <a:p>
            <a:pPr fontAlgn="auto">
              <a:spcBef>
                <a:spcPts val="0"/>
              </a:spcBef>
              <a:spcAft>
                <a:spcPts val="0"/>
              </a:spcAft>
              <a:defRPr/>
            </a:pPr>
            <a:r>
              <a:rPr lang="en-CA" dirty="0" smtClean="0"/>
              <a:t>Asian markets. However, wide-body and</a:t>
            </a:r>
          </a:p>
          <a:p>
            <a:pPr fontAlgn="auto">
              <a:spcBef>
                <a:spcPts val="0"/>
              </a:spcBef>
              <a:spcAft>
                <a:spcPts val="0"/>
              </a:spcAft>
              <a:defRPr/>
            </a:pPr>
            <a:r>
              <a:rPr lang="en-CA" dirty="0" smtClean="0"/>
              <a:t>freighter utilization—largely in long-haul</a:t>
            </a:r>
          </a:p>
          <a:p>
            <a:pPr fontAlgn="auto">
              <a:spcBef>
                <a:spcPts val="0"/>
              </a:spcBef>
              <a:spcAft>
                <a:spcPts val="0"/>
              </a:spcAft>
              <a:defRPr/>
            </a:pPr>
            <a:r>
              <a:rPr lang="en-CA" dirty="0" smtClean="0"/>
              <a:t>markets—was 7–10% lower at the end</a:t>
            </a:r>
          </a:p>
          <a:p>
            <a:pPr fontAlgn="auto">
              <a:spcBef>
                <a:spcPts val="0"/>
              </a:spcBef>
              <a:spcAft>
                <a:spcPts val="0"/>
              </a:spcAft>
              <a:defRPr/>
            </a:pPr>
            <a:r>
              <a:rPr lang="en-CA" dirty="0" smtClean="0"/>
              <a:t>of 2009 than in early 2008.</a:t>
            </a:r>
          </a:p>
          <a:p>
            <a:pPr fontAlgn="auto">
              <a:spcBef>
                <a:spcPts val="0"/>
              </a:spcBef>
              <a:spcAft>
                <a:spcPts val="0"/>
              </a:spcAft>
              <a:defRPr/>
            </a:pPr>
            <a:r>
              <a:rPr lang="en-CA" dirty="0" smtClean="0"/>
              <a:t>In a capital-intensive industry such as</a:t>
            </a:r>
          </a:p>
          <a:p>
            <a:pPr fontAlgn="auto">
              <a:spcBef>
                <a:spcPts val="0"/>
              </a:spcBef>
              <a:spcAft>
                <a:spcPts val="0"/>
              </a:spcAft>
              <a:defRPr/>
            </a:pPr>
            <a:r>
              <a:rPr lang="en-CA" dirty="0" smtClean="0"/>
              <a:t>aviation, high asset utilization is vital to</a:t>
            </a:r>
          </a:p>
          <a:p>
            <a:pPr fontAlgn="auto">
              <a:spcBef>
                <a:spcPts val="0"/>
              </a:spcBef>
              <a:spcAft>
                <a:spcPts val="0"/>
              </a:spcAft>
              <a:defRPr/>
            </a:pPr>
            <a:r>
              <a:rPr lang="en-CA" dirty="0" smtClean="0"/>
              <a:t>profitability. With such a large proportion</a:t>
            </a:r>
          </a:p>
          <a:p>
            <a:pPr fontAlgn="auto">
              <a:spcBef>
                <a:spcPts val="0"/>
              </a:spcBef>
              <a:spcAft>
                <a:spcPts val="0"/>
              </a:spcAft>
              <a:defRPr/>
            </a:pPr>
            <a:r>
              <a:rPr lang="en-CA" dirty="0" smtClean="0"/>
              <a:t>of costs fixed over the short term, low</a:t>
            </a:r>
          </a:p>
          <a:p>
            <a:pPr fontAlgn="auto">
              <a:spcBef>
                <a:spcPts val="0"/>
              </a:spcBef>
              <a:spcAft>
                <a:spcPts val="0"/>
              </a:spcAft>
              <a:defRPr/>
            </a:pPr>
            <a:r>
              <a:rPr lang="en-CA" dirty="0" smtClean="0"/>
              <a:t>aircraft use means higher unit costs. It</a:t>
            </a:r>
          </a:p>
          <a:p>
            <a:pPr fontAlgn="auto">
              <a:spcBef>
                <a:spcPts val="0"/>
              </a:spcBef>
              <a:spcAft>
                <a:spcPts val="0"/>
              </a:spcAft>
              <a:defRPr/>
            </a:pPr>
            <a:r>
              <a:rPr lang="en-CA" dirty="0" smtClean="0"/>
              <a:t>also represents redundant capacity that</a:t>
            </a:r>
          </a:p>
          <a:p>
            <a:pPr fontAlgn="auto">
              <a:spcBef>
                <a:spcPts val="0"/>
              </a:spcBef>
              <a:spcAft>
                <a:spcPts val="0"/>
              </a:spcAft>
              <a:defRPr/>
            </a:pPr>
            <a:r>
              <a:rPr lang="en-CA" dirty="0" smtClean="0"/>
              <a:t>could very easily return to the market</a:t>
            </a:r>
          </a:p>
          <a:p>
            <a:pPr fontAlgn="auto">
              <a:spcBef>
                <a:spcPts val="0"/>
              </a:spcBef>
              <a:spcAft>
                <a:spcPts val="0"/>
              </a:spcAft>
              <a:defRPr/>
            </a:pPr>
            <a:r>
              <a:rPr lang="en-CA" dirty="0" smtClean="0"/>
              <a:t>and put downward pressure on yields.</a:t>
            </a:r>
            <a:endParaRPr lang="en-CA" dirty="0"/>
          </a:p>
        </p:txBody>
      </p:sp>
      <p:sp>
        <p:nvSpPr>
          <p:cNvPr id="62467" name="Slide Number Placeholder 3"/>
          <p:cNvSpPr>
            <a:spLocks noGrp="1"/>
          </p:cNvSpPr>
          <p:nvPr>
            <p:ph type="sldNum" sz="quarter" idx="5"/>
          </p:nvPr>
        </p:nvSpPr>
        <p:spPr bwMode="auto">
          <a:noFill/>
          <a:ln>
            <a:miter lim="800000"/>
            <a:headEnd/>
            <a:tailEnd/>
          </a:ln>
        </p:spPr>
        <p:txBody>
          <a:bodyPr/>
          <a:lstStyle/>
          <a:p>
            <a:fld id="{91D750D9-4E8C-4F71-BA1C-A85F0980D965}" type="slidenum">
              <a:rPr lang="en-CA"/>
              <a:pPr/>
              <a:t>29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pPr>
              <a:spcBef>
                <a:spcPct val="0"/>
              </a:spcBef>
            </a:pPr>
            <a:r>
              <a:rPr lang="en-CA" smtClean="0"/>
              <a:t>Mission statement FAA--Our continuing mission is to provide the safest, most efficient aerospace system in the world.</a:t>
            </a:r>
          </a:p>
          <a:p>
            <a:pPr>
              <a:spcBef>
                <a:spcPct val="0"/>
              </a:spcBef>
            </a:pPr>
            <a:r>
              <a:rPr lang="en-CA" smtClean="0"/>
              <a:t>CAB– monitoring the entry/exit of carriers</a:t>
            </a:r>
          </a:p>
          <a:p>
            <a:pPr>
              <a:spcBef>
                <a:spcPct val="0"/>
              </a:spcBef>
            </a:pPr>
            <a:endParaRPr lang="en-CA" smtClean="0"/>
          </a:p>
          <a:p>
            <a:pPr>
              <a:spcBef>
                <a:spcPct val="0"/>
              </a:spcBef>
            </a:pPr>
            <a:r>
              <a:rPr lang="en-CA" smtClean="0"/>
              <a:t>Delegation of federal responsibility (1938):</a:t>
            </a:r>
          </a:p>
          <a:p>
            <a:pPr>
              <a:spcBef>
                <a:spcPct val="0"/>
              </a:spcBef>
            </a:pPr>
            <a:r>
              <a:rPr lang="en-CA" smtClean="0"/>
              <a:t>The Civil Aeronautics Act transferred federal responsibilities for non-military aviation from the Bureau of Air Commerce to a new, independent agency, the Civil Aeronautics Authority. The legislation also gave the authority the power to regulate airline fares and to determine the routes that air carriers would serve.</a:t>
            </a:r>
          </a:p>
          <a:p>
            <a:pPr>
              <a:spcBef>
                <a:spcPct val="0"/>
              </a:spcBef>
            </a:pPr>
            <a:endParaRPr lang="en-CA" smtClean="0"/>
          </a:p>
          <a:p>
            <a:pPr>
              <a:spcBef>
                <a:spcPct val="0"/>
              </a:spcBef>
            </a:pPr>
            <a:endParaRPr lang="en-CA" smtClean="0"/>
          </a:p>
        </p:txBody>
      </p:sp>
      <p:sp>
        <p:nvSpPr>
          <p:cNvPr id="20483" name="Slide Number Placeholder 3"/>
          <p:cNvSpPr>
            <a:spLocks noGrp="1"/>
          </p:cNvSpPr>
          <p:nvPr>
            <p:ph type="sldNum" sz="quarter" idx="5"/>
          </p:nvPr>
        </p:nvSpPr>
        <p:spPr bwMode="auto">
          <a:noFill/>
          <a:ln>
            <a:miter lim="800000"/>
            <a:headEnd/>
            <a:tailEnd/>
          </a:ln>
        </p:spPr>
        <p:txBody>
          <a:bodyPr/>
          <a:lstStyle/>
          <a:p>
            <a:fld id="{2482E54D-AFA5-45EE-A930-387056797B84}" type="slidenum">
              <a:rPr lang="en-CA"/>
              <a:pPr/>
              <a:t>5</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pPr>
              <a:spcBef>
                <a:spcPct val="0"/>
              </a:spcBef>
            </a:pPr>
            <a:r>
              <a:rPr lang="en-CA" smtClean="0"/>
              <a:t>Intense competition continues to exert</a:t>
            </a:r>
          </a:p>
          <a:p>
            <a:pPr>
              <a:spcBef>
                <a:spcPct val="0"/>
              </a:spcBef>
            </a:pPr>
            <a:r>
              <a:rPr lang="en-CA" smtClean="0"/>
              <a:t>downward pressure on yields. When</a:t>
            </a:r>
          </a:p>
          <a:p>
            <a:pPr>
              <a:spcBef>
                <a:spcPct val="0"/>
              </a:spcBef>
            </a:pPr>
            <a:r>
              <a:rPr lang="en-CA" smtClean="0"/>
              <a:t>fuel prices were rising steeply in 2008,</a:t>
            </a:r>
          </a:p>
          <a:p>
            <a:pPr>
              <a:spcBef>
                <a:spcPct val="0"/>
              </a:spcBef>
            </a:pPr>
            <a:r>
              <a:rPr lang="en-CA" smtClean="0"/>
              <a:t>airlines managed to recover their costs</a:t>
            </a:r>
          </a:p>
          <a:p>
            <a:pPr>
              <a:spcBef>
                <a:spcPct val="0"/>
              </a:spcBef>
            </a:pPr>
            <a:r>
              <a:rPr lang="en-CA" smtClean="0"/>
              <a:t>through raising premium fares, their least</a:t>
            </a:r>
          </a:p>
          <a:p>
            <a:pPr>
              <a:spcBef>
                <a:spcPct val="0"/>
              </a:spcBef>
            </a:pPr>
            <a:r>
              <a:rPr lang="en-CA" smtClean="0"/>
              <a:t>price-sensitive market segment. But the</a:t>
            </a:r>
          </a:p>
          <a:p>
            <a:pPr>
              <a:spcBef>
                <a:spcPct val="0"/>
              </a:spcBef>
            </a:pPr>
            <a:r>
              <a:rPr lang="en-CA" smtClean="0"/>
              <a:t>collapse of business travel led to fire</a:t>
            </a:r>
          </a:p>
          <a:p>
            <a:pPr>
              <a:spcBef>
                <a:spcPct val="0"/>
              </a:spcBef>
            </a:pPr>
            <a:r>
              <a:rPr lang="en-CA" smtClean="0"/>
              <a:t>sales of premium seats. From peak to</a:t>
            </a:r>
          </a:p>
          <a:p>
            <a:pPr>
              <a:spcBef>
                <a:spcPct val="0"/>
              </a:spcBef>
            </a:pPr>
            <a:r>
              <a:rPr lang="en-CA" smtClean="0"/>
              <a:t>trough, average premium fares fell 26%,</a:t>
            </a:r>
          </a:p>
          <a:p>
            <a:pPr>
              <a:spcBef>
                <a:spcPct val="0"/>
              </a:spcBef>
            </a:pPr>
            <a:r>
              <a:rPr lang="en-CA" smtClean="0"/>
              <a:t>and economy fares saw a 17% decline.</a:t>
            </a:r>
          </a:p>
          <a:p>
            <a:pPr>
              <a:spcBef>
                <a:spcPct val="0"/>
              </a:spcBef>
            </a:pPr>
            <a:r>
              <a:rPr lang="en-CA" smtClean="0"/>
              <a:t>This was a measure of the financial</a:t>
            </a:r>
          </a:p>
          <a:p>
            <a:pPr>
              <a:spcBef>
                <a:spcPct val="0"/>
              </a:spcBef>
            </a:pPr>
            <a:r>
              <a:rPr lang="en-CA" smtClean="0"/>
              <a:t>distress network airlines were under</a:t>
            </a:r>
          </a:p>
          <a:p>
            <a:pPr>
              <a:spcBef>
                <a:spcPct val="0"/>
              </a:spcBef>
            </a:pPr>
            <a:r>
              <a:rPr lang="en-CA" smtClean="0"/>
              <a:t>during the first half of 2009.</a:t>
            </a:r>
          </a:p>
          <a:p>
            <a:pPr>
              <a:spcBef>
                <a:spcPct val="0"/>
              </a:spcBef>
            </a:pPr>
            <a:r>
              <a:rPr lang="en-CA" smtClean="0"/>
              <a:t>From their low points, premium and</a:t>
            </a:r>
          </a:p>
          <a:p>
            <a:pPr>
              <a:spcBef>
                <a:spcPct val="0"/>
              </a:spcBef>
            </a:pPr>
            <a:r>
              <a:rPr lang="en-CA" smtClean="0"/>
              <a:t>economy fares (which exclude fuel</a:t>
            </a:r>
          </a:p>
          <a:p>
            <a:pPr>
              <a:spcBef>
                <a:spcPct val="0"/>
              </a:spcBef>
            </a:pPr>
            <a:r>
              <a:rPr lang="en-CA" smtClean="0"/>
              <a:t>surcharges and taxes) were up 10% by</a:t>
            </a:r>
          </a:p>
          <a:p>
            <a:pPr>
              <a:spcBef>
                <a:spcPct val="0"/>
              </a:spcBef>
            </a:pPr>
            <a:r>
              <a:rPr lang="en-CA" smtClean="0"/>
              <a:t>the end of the year. But it was still 9%</a:t>
            </a:r>
          </a:p>
          <a:p>
            <a:pPr>
              <a:spcBef>
                <a:spcPct val="0"/>
              </a:spcBef>
            </a:pPr>
            <a:r>
              <a:rPr lang="en-CA" smtClean="0"/>
              <a:t>cheaper to travel economy than in early</a:t>
            </a:r>
          </a:p>
          <a:p>
            <a:pPr>
              <a:spcBef>
                <a:spcPct val="0"/>
              </a:spcBef>
            </a:pPr>
            <a:r>
              <a:rPr lang="en-CA" smtClean="0"/>
              <a:t>2008 and 20% cheaper to use premium.</a:t>
            </a:r>
          </a:p>
          <a:p>
            <a:pPr>
              <a:spcBef>
                <a:spcPct val="0"/>
              </a:spcBef>
            </a:pPr>
            <a:r>
              <a:rPr lang="en-CA" smtClean="0"/>
              <a:t>On average, passenger and cargo yields</a:t>
            </a:r>
          </a:p>
          <a:p>
            <a:pPr>
              <a:spcBef>
                <a:spcPct val="0"/>
              </a:spcBef>
            </a:pPr>
            <a:r>
              <a:rPr lang="en-CA" smtClean="0"/>
              <a:t>fell 14% in 2009.</a:t>
            </a:r>
          </a:p>
        </p:txBody>
      </p:sp>
      <p:sp>
        <p:nvSpPr>
          <p:cNvPr id="64515" name="Slide Number Placeholder 3"/>
          <p:cNvSpPr>
            <a:spLocks noGrp="1"/>
          </p:cNvSpPr>
          <p:nvPr>
            <p:ph type="sldNum" sz="quarter" idx="5"/>
          </p:nvPr>
        </p:nvSpPr>
        <p:spPr bwMode="auto">
          <a:noFill/>
          <a:ln>
            <a:miter lim="800000"/>
            <a:headEnd/>
            <a:tailEnd/>
          </a:ln>
        </p:spPr>
        <p:txBody>
          <a:bodyPr/>
          <a:lstStyle/>
          <a:p>
            <a:fld id="{9B105F4F-2556-4EBE-9BC7-59A4239DF512}" type="slidenum">
              <a:rPr lang="en-CA"/>
              <a:pPr/>
              <a:t>30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rtlCol="0">
            <a:normAutofit lnSpcReduction="10000"/>
          </a:bodyPr>
          <a:lstStyle/>
          <a:p>
            <a:pPr fontAlgn="auto">
              <a:spcBef>
                <a:spcPts val="0"/>
              </a:spcBef>
              <a:spcAft>
                <a:spcPts val="0"/>
              </a:spcAft>
              <a:defRPr/>
            </a:pPr>
            <a:r>
              <a:rPr lang="en-CA" dirty="0" smtClean="0"/>
              <a:t>IATA estimates that global airline</a:t>
            </a:r>
          </a:p>
          <a:p>
            <a:pPr fontAlgn="auto">
              <a:spcBef>
                <a:spcPts val="0"/>
              </a:spcBef>
              <a:spcAft>
                <a:spcPts val="0"/>
              </a:spcAft>
              <a:defRPr/>
            </a:pPr>
            <a:r>
              <a:rPr lang="en-CA" dirty="0" smtClean="0"/>
              <a:t>revenues fell to $479 billion in 2009,</a:t>
            </a:r>
          </a:p>
          <a:p>
            <a:pPr fontAlgn="auto">
              <a:spcBef>
                <a:spcPts val="0"/>
              </a:spcBef>
              <a:spcAft>
                <a:spcPts val="0"/>
              </a:spcAft>
              <a:defRPr/>
            </a:pPr>
            <a:r>
              <a:rPr lang="en-CA" dirty="0" smtClean="0"/>
              <a:t>an unprecedented fall of $85 billion, or</a:t>
            </a:r>
          </a:p>
          <a:p>
            <a:pPr fontAlgn="auto">
              <a:spcBef>
                <a:spcPts val="0"/>
              </a:spcBef>
              <a:spcAft>
                <a:spcPts val="0"/>
              </a:spcAft>
              <a:defRPr/>
            </a:pPr>
            <a:r>
              <a:rPr lang="en-CA" dirty="0" smtClean="0"/>
              <a:t>15%. This represents a two- to </a:t>
            </a:r>
            <a:r>
              <a:rPr lang="en-CA" dirty="0" err="1" smtClean="0"/>
              <a:t>threeyear</a:t>
            </a:r>
            <a:endParaRPr lang="en-CA" dirty="0" smtClean="0"/>
          </a:p>
          <a:p>
            <a:pPr fontAlgn="auto">
              <a:spcBef>
                <a:spcPts val="0"/>
              </a:spcBef>
              <a:spcAft>
                <a:spcPts val="0"/>
              </a:spcAft>
              <a:defRPr/>
            </a:pPr>
            <a:r>
              <a:rPr lang="en-CA" dirty="0" smtClean="0"/>
              <a:t>backward step for the industry.</a:t>
            </a:r>
          </a:p>
          <a:p>
            <a:pPr fontAlgn="auto">
              <a:spcBef>
                <a:spcPts val="0"/>
              </a:spcBef>
              <a:spcAft>
                <a:spcPts val="0"/>
              </a:spcAft>
              <a:defRPr/>
            </a:pPr>
            <a:r>
              <a:rPr lang="en-CA" dirty="0" smtClean="0"/>
              <a:t>Network airlines with significant </a:t>
            </a:r>
            <a:r>
              <a:rPr lang="en-CA" dirty="0" err="1" smtClean="0"/>
              <a:t>longhaul</a:t>
            </a:r>
            <a:endParaRPr lang="en-CA" dirty="0" smtClean="0"/>
          </a:p>
          <a:p>
            <a:pPr fontAlgn="auto">
              <a:spcBef>
                <a:spcPts val="0"/>
              </a:spcBef>
              <a:spcAft>
                <a:spcPts val="0"/>
              </a:spcAft>
              <a:defRPr/>
            </a:pPr>
            <a:r>
              <a:rPr lang="en-CA" dirty="0" smtClean="0"/>
              <a:t>services were hard hit during 2009</a:t>
            </a:r>
          </a:p>
          <a:p>
            <a:pPr fontAlgn="auto">
              <a:spcBef>
                <a:spcPts val="0"/>
              </a:spcBef>
              <a:spcAft>
                <a:spcPts val="0"/>
              </a:spcAft>
              <a:defRPr/>
            </a:pPr>
            <a:r>
              <a:rPr lang="en-CA" dirty="0" smtClean="0"/>
              <a:t>because of the larger proportion of</a:t>
            </a:r>
          </a:p>
          <a:p>
            <a:pPr fontAlgn="auto">
              <a:spcBef>
                <a:spcPts val="0"/>
              </a:spcBef>
              <a:spcAft>
                <a:spcPts val="0"/>
              </a:spcAft>
              <a:defRPr/>
            </a:pPr>
            <a:r>
              <a:rPr lang="en-CA" dirty="0" smtClean="0"/>
              <a:t>their revenues made up by premium</a:t>
            </a:r>
          </a:p>
          <a:p>
            <a:pPr fontAlgn="auto">
              <a:spcBef>
                <a:spcPts val="0"/>
              </a:spcBef>
              <a:spcAft>
                <a:spcPts val="0"/>
              </a:spcAft>
              <a:defRPr/>
            </a:pPr>
            <a:r>
              <a:rPr lang="en-CA" dirty="0" smtClean="0"/>
              <a:t>passengers and cargo. Despite a</a:t>
            </a:r>
          </a:p>
          <a:p>
            <a:pPr fontAlgn="auto">
              <a:spcBef>
                <a:spcPts val="0"/>
              </a:spcBef>
              <a:spcAft>
                <a:spcPts val="0"/>
              </a:spcAft>
              <a:defRPr/>
            </a:pPr>
            <a:r>
              <a:rPr lang="en-CA" dirty="0" smtClean="0"/>
              <a:t>second-half upturn in demand, revenues</a:t>
            </a:r>
          </a:p>
          <a:p>
            <a:pPr fontAlgn="auto">
              <a:spcBef>
                <a:spcPts val="0"/>
              </a:spcBef>
              <a:spcAft>
                <a:spcPts val="0"/>
              </a:spcAft>
              <a:defRPr/>
            </a:pPr>
            <a:r>
              <a:rPr lang="en-CA" dirty="0" smtClean="0"/>
              <a:t>from premium passengers were down</a:t>
            </a:r>
          </a:p>
          <a:p>
            <a:pPr fontAlgn="auto">
              <a:spcBef>
                <a:spcPts val="0"/>
              </a:spcBef>
              <a:spcAft>
                <a:spcPts val="0"/>
              </a:spcAft>
              <a:defRPr/>
            </a:pPr>
            <a:r>
              <a:rPr lang="en-CA" dirty="0" smtClean="0"/>
              <a:t>an estimated 30% in 2009, and cargo</a:t>
            </a:r>
          </a:p>
          <a:p>
            <a:pPr fontAlgn="auto">
              <a:spcBef>
                <a:spcPts val="0"/>
              </a:spcBef>
              <a:spcAft>
                <a:spcPts val="0"/>
              </a:spcAft>
              <a:defRPr/>
            </a:pPr>
            <a:r>
              <a:rPr lang="en-CA" dirty="0" smtClean="0"/>
              <a:t>revenues fell 24%. Although the industry</a:t>
            </a:r>
          </a:p>
          <a:p>
            <a:pPr fontAlgn="auto">
              <a:spcBef>
                <a:spcPts val="0"/>
              </a:spcBef>
              <a:spcAft>
                <a:spcPts val="0"/>
              </a:spcAft>
              <a:defRPr/>
            </a:pPr>
            <a:r>
              <a:rPr lang="en-CA" dirty="0" smtClean="0"/>
              <a:t>has seen volumes and yields rising since</a:t>
            </a:r>
          </a:p>
          <a:p>
            <a:pPr fontAlgn="auto">
              <a:spcBef>
                <a:spcPts val="0"/>
              </a:spcBef>
              <a:spcAft>
                <a:spcPts val="0"/>
              </a:spcAft>
              <a:defRPr/>
            </a:pPr>
            <a:r>
              <a:rPr lang="en-CA" dirty="0" smtClean="0"/>
              <a:t>the middle of 2009, there is still a long</a:t>
            </a:r>
          </a:p>
          <a:p>
            <a:pPr fontAlgn="auto">
              <a:spcBef>
                <a:spcPts val="0"/>
              </a:spcBef>
              <a:spcAft>
                <a:spcPts val="0"/>
              </a:spcAft>
              <a:defRPr/>
            </a:pPr>
            <a:r>
              <a:rPr lang="en-CA" dirty="0" smtClean="0"/>
              <a:t>way to go before the revenue levels seen</a:t>
            </a:r>
          </a:p>
          <a:p>
            <a:pPr fontAlgn="auto">
              <a:spcBef>
                <a:spcPts val="0"/>
              </a:spcBef>
              <a:spcAft>
                <a:spcPts val="0"/>
              </a:spcAft>
              <a:defRPr/>
            </a:pPr>
            <a:r>
              <a:rPr lang="en-CA" dirty="0" smtClean="0"/>
              <a:t>in early 2008 are recovered. For example,</a:t>
            </a:r>
          </a:p>
          <a:p>
            <a:pPr fontAlgn="auto">
              <a:spcBef>
                <a:spcPts val="0"/>
              </a:spcBef>
              <a:spcAft>
                <a:spcPts val="0"/>
              </a:spcAft>
              <a:defRPr/>
            </a:pPr>
            <a:r>
              <a:rPr lang="en-CA" dirty="0" smtClean="0"/>
              <a:t>year-end 2009 revenues from premium</a:t>
            </a:r>
          </a:p>
          <a:p>
            <a:pPr fontAlgn="auto">
              <a:spcBef>
                <a:spcPts val="0"/>
              </a:spcBef>
              <a:spcAft>
                <a:spcPts val="0"/>
              </a:spcAft>
              <a:defRPr/>
            </a:pPr>
            <a:r>
              <a:rPr lang="en-CA" dirty="0" smtClean="0"/>
              <a:t>passengers were still almost 30% below</a:t>
            </a:r>
          </a:p>
          <a:p>
            <a:pPr fontAlgn="auto">
              <a:spcBef>
                <a:spcPts val="0"/>
              </a:spcBef>
              <a:spcAft>
                <a:spcPts val="0"/>
              </a:spcAft>
              <a:defRPr/>
            </a:pPr>
            <a:r>
              <a:rPr lang="en-CA" dirty="0" smtClean="0"/>
              <a:t>the previous peak. They were still over</a:t>
            </a:r>
          </a:p>
          <a:p>
            <a:pPr fontAlgn="auto">
              <a:spcBef>
                <a:spcPts val="0"/>
              </a:spcBef>
              <a:spcAft>
                <a:spcPts val="0"/>
              </a:spcAft>
              <a:defRPr/>
            </a:pPr>
            <a:r>
              <a:rPr lang="en-CA" dirty="0" smtClean="0"/>
              <a:t>20% below peak at the end of the</a:t>
            </a:r>
          </a:p>
          <a:p>
            <a:pPr fontAlgn="auto">
              <a:spcBef>
                <a:spcPts val="0"/>
              </a:spcBef>
              <a:spcAft>
                <a:spcPts val="0"/>
              </a:spcAft>
              <a:defRPr/>
            </a:pPr>
            <a:r>
              <a:rPr lang="en-CA" dirty="0" smtClean="0"/>
              <a:t>first quarter of 2010.</a:t>
            </a:r>
            <a:endParaRPr lang="en-CA" dirty="0"/>
          </a:p>
        </p:txBody>
      </p:sp>
      <p:sp>
        <p:nvSpPr>
          <p:cNvPr id="66563" name="Slide Number Placeholder 3"/>
          <p:cNvSpPr>
            <a:spLocks noGrp="1"/>
          </p:cNvSpPr>
          <p:nvPr>
            <p:ph type="sldNum" sz="quarter" idx="5"/>
          </p:nvPr>
        </p:nvSpPr>
        <p:spPr bwMode="auto">
          <a:noFill/>
          <a:ln>
            <a:miter lim="800000"/>
            <a:headEnd/>
            <a:tailEnd/>
          </a:ln>
        </p:spPr>
        <p:txBody>
          <a:bodyPr/>
          <a:lstStyle/>
          <a:p>
            <a:fld id="{1BA6335F-9D99-4E7C-985C-B6A430576065}" type="slidenum">
              <a:rPr lang="en-CA"/>
              <a:pPr/>
              <a:t>31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pPr>
              <a:spcBef>
                <a:spcPct val="0"/>
              </a:spcBef>
            </a:pPr>
            <a:r>
              <a:rPr lang="en-CA" smtClean="0"/>
              <a:t>Freight rates are rising and on average</a:t>
            </a:r>
          </a:p>
          <a:p>
            <a:pPr>
              <a:spcBef>
                <a:spcPct val="0"/>
              </a:spcBef>
            </a:pPr>
            <a:r>
              <a:rPr lang="en-CA" smtClean="0"/>
              <a:t>were higher in the fourth quarter of 2009</a:t>
            </a:r>
          </a:p>
          <a:p>
            <a:pPr>
              <a:spcBef>
                <a:spcPct val="0"/>
              </a:spcBef>
            </a:pPr>
            <a:r>
              <a:rPr lang="en-CA" smtClean="0"/>
              <a:t>than at the same time the previous year.</a:t>
            </a:r>
          </a:p>
          <a:p>
            <a:pPr>
              <a:spcBef>
                <a:spcPct val="0"/>
              </a:spcBef>
            </a:pPr>
            <a:r>
              <a:rPr lang="en-CA" smtClean="0"/>
              <a:t>However, the upturn has been highly</a:t>
            </a:r>
          </a:p>
          <a:p>
            <a:pPr>
              <a:spcBef>
                <a:spcPct val="0"/>
              </a:spcBef>
            </a:pPr>
            <a:r>
              <a:rPr lang="en-CA" smtClean="0"/>
              <a:t>concentrated in a few markets, especially</a:t>
            </a:r>
          </a:p>
          <a:p>
            <a:pPr>
              <a:spcBef>
                <a:spcPct val="0"/>
              </a:spcBef>
            </a:pPr>
            <a:r>
              <a:rPr lang="en-CA" smtClean="0"/>
              <a:t>in Asia, where the economic recovery</a:t>
            </a:r>
          </a:p>
          <a:p>
            <a:pPr>
              <a:spcBef>
                <a:spcPct val="0"/>
              </a:spcBef>
            </a:pPr>
            <a:r>
              <a:rPr lang="en-CA" smtClean="0"/>
              <a:t>has been strong. Trade with Asia is</a:t>
            </a:r>
          </a:p>
          <a:p>
            <a:pPr>
              <a:spcBef>
                <a:spcPct val="0"/>
              </a:spcBef>
            </a:pPr>
            <a:r>
              <a:rPr lang="en-CA" smtClean="0"/>
              <a:t>highly unbalanced, with flows out of Asia</a:t>
            </a:r>
          </a:p>
          <a:p>
            <a:pPr>
              <a:spcBef>
                <a:spcPct val="0"/>
              </a:spcBef>
            </a:pPr>
            <a:r>
              <a:rPr lang="en-CA" smtClean="0"/>
              <a:t>stronger than inward flows. Together with</a:t>
            </a:r>
          </a:p>
          <a:p>
            <a:pPr>
              <a:spcBef>
                <a:spcPct val="0"/>
              </a:spcBef>
            </a:pPr>
            <a:r>
              <a:rPr lang="en-CA" smtClean="0"/>
              <a:t>a shortage of cargo capacity in Asia, this</a:t>
            </a:r>
          </a:p>
          <a:p>
            <a:pPr>
              <a:spcBef>
                <a:spcPct val="0"/>
              </a:spcBef>
            </a:pPr>
            <a:r>
              <a:rPr lang="en-CA" smtClean="0"/>
              <a:t>has helped freight rates from Southeast</a:t>
            </a:r>
          </a:p>
          <a:p>
            <a:pPr>
              <a:spcBef>
                <a:spcPct val="0"/>
              </a:spcBef>
            </a:pPr>
            <a:r>
              <a:rPr lang="en-CA" smtClean="0"/>
              <a:t>Asia to Europe recover to prerecession</a:t>
            </a:r>
          </a:p>
          <a:p>
            <a:pPr>
              <a:spcBef>
                <a:spcPct val="0"/>
              </a:spcBef>
            </a:pPr>
            <a:r>
              <a:rPr lang="en-CA" smtClean="0"/>
              <a:t>levels. By contrast, rates in the opposite</a:t>
            </a:r>
          </a:p>
          <a:p>
            <a:pPr>
              <a:spcBef>
                <a:spcPct val="0"/>
              </a:spcBef>
            </a:pPr>
            <a:r>
              <a:rPr lang="en-CA" smtClean="0"/>
              <a:t>direction have barely moved from their</a:t>
            </a:r>
          </a:p>
          <a:p>
            <a:pPr>
              <a:spcBef>
                <a:spcPct val="0"/>
              </a:spcBef>
            </a:pPr>
            <a:r>
              <a:rPr lang="en-CA" smtClean="0"/>
              <a:t>depressed levels. This is also true of</a:t>
            </a:r>
          </a:p>
          <a:p>
            <a:pPr>
              <a:spcBef>
                <a:spcPct val="0"/>
              </a:spcBef>
            </a:pPr>
            <a:r>
              <a:rPr lang="en-CA" smtClean="0"/>
              <a:t>rates across the North Atlantic between</a:t>
            </a:r>
          </a:p>
          <a:p>
            <a:pPr>
              <a:spcBef>
                <a:spcPct val="0"/>
              </a:spcBef>
            </a:pPr>
            <a:r>
              <a:rPr lang="en-CA" smtClean="0"/>
              <a:t>the relatively weak economies of Europe</a:t>
            </a:r>
          </a:p>
          <a:p>
            <a:pPr>
              <a:spcBef>
                <a:spcPct val="0"/>
              </a:spcBef>
            </a:pPr>
            <a:r>
              <a:rPr lang="en-CA" smtClean="0"/>
              <a:t>and North America.</a:t>
            </a:r>
          </a:p>
        </p:txBody>
      </p:sp>
      <p:sp>
        <p:nvSpPr>
          <p:cNvPr id="68611" name="Slide Number Placeholder 3"/>
          <p:cNvSpPr>
            <a:spLocks noGrp="1"/>
          </p:cNvSpPr>
          <p:nvPr>
            <p:ph type="sldNum" sz="quarter" idx="5"/>
          </p:nvPr>
        </p:nvSpPr>
        <p:spPr bwMode="auto">
          <a:noFill/>
          <a:ln>
            <a:miter lim="800000"/>
            <a:headEnd/>
            <a:tailEnd/>
          </a:ln>
        </p:spPr>
        <p:txBody>
          <a:bodyPr/>
          <a:lstStyle/>
          <a:p>
            <a:fld id="{9F727AC5-CD72-4BFC-9CB9-B590E581CCCB}" type="slidenum">
              <a:rPr lang="en-CA"/>
              <a:pPr/>
              <a:t>32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rtlCol="0">
            <a:normAutofit fontScale="55000" lnSpcReduction="20000"/>
          </a:bodyPr>
          <a:lstStyle/>
          <a:p>
            <a:pPr fontAlgn="auto">
              <a:spcBef>
                <a:spcPts val="0"/>
              </a:spcBef>
              <a:spcAft>
                <a:spcPts val="0"/>
              </a:spcAft>
              <a:defRPr/>
            </a:pPr>
            <a:r>
              <a:rPr lang="en-CA" dirty="0" smtClean="0"/>
              <a:t>For the past decade, increases in jet</a:t>
            </a:r>
          </a:p>
          <a:p>
            <a:pPr fontAlgn="auto">
              <a:spcBef>
                <a:spcPts val="0"/>
              </a:spcBef>
              <a:spcAft>
                <a:spcPts val="0"/>
              </a:spcAft>
              <a:defRPr/>
            </a:pPr>
            <a:r>
              <a:rPr lang="en-CA" dirty="0" smtClean="0"/>
              <a:t>kerosene prices have been the major</a:t>
            </a:r>
          </a:p>
          <a:p>
            <a:pPr fontAlgn="auto">
              <a:spcBef>
                <a:spcPts val="0"/>
              </a:spcBef>
              <a:spcAft>
                <a:spcPts val="0"/>
              </a:spcAft>
              <a:defRPr/>
            </a:pPr>
            <a:r>
              <a:rPr lang="en-CA" dirty="0" smtClean="0"/>
              <a:t>driver of costs. Air transport is an energy intensive</a:t>
            </a:r>
          </a:p>
          <a:p>
            <a:pPr fontAlgn="auto">
              <a:spcBef>
                <a:spcPts val="0"/>
              </a:spcBef>
              <a:spcAft>
                <a:spcPts val="0"/>
              </a:spcAft>
              <a:defRPr/>
            </a:pPr>
            <a:r>
              <a:rPr lang="en-CA" dirty="0" smtClean="0"/>
              <a:t>industry, so when oil prices</a:t>
            </a:r>
          </a:p>
          <a:p>
            <a:pPr fontAlgn="auto">
              <a:spcBef>
                <a:spcPts val="0"/>
              </a:spcBef>
              <a:spcAft>
                <a:spcPts val="0"/>
              </a:spcAft>
              <a:defRPr/>
            </a:pPr>
            <a:r>
              <a:rPr lang="en-CA" dirty="0" smtClean="0"/>
              <a:t>spiked in 2008 fuel made up 33% of</a:t>
            </a:r>
          </a:p>
          <a:p>
            <a:pPr fontAlgn="auto">
              <a:spcBef>
                <a:spcPts val="0"/>
              </a:spcBef>
              <a:spcAft>
                <a:spcPts val="0"/>
              </a:spcAft>
              <a:defRPr/>
            </a:pPr>
            <a:r>
              <a:rPr lang="en-CA" dirty="0" smtClean="0"/>
              <a:t>operating costs on average. By the start</a:t>
            </a:r>
          </a:p>
          <a:p>
            <a:pPr fontAlgn="auto">
              <a:spcBef>
                <a:spcPts val="0"/>
              </a:spcBef>
              <a:spcAft>
                <a:spcPts val="0"/>
              </a:spcAft>
              <a:defRPr/>
            </a:pPr>
            <a:r>
              <a:rPr lang="en-CA" dirty="0" smtClean="0"/>
              <a:t>of 2009, oil prices had fallen back to</a:t>
            </a:r>
          </a:p>
          <a:p>
            <a:pPr fontAlgn="auto">
              <a:spcBef>
                <a:spcPts val="0"/>
              </a:spcBef>
              <a:spcAft>
                <a:spcPts val="0"/>
              </a:spcAft>
              <a:defRPr/>
            </a:pPr>
            <a:r>
              <a:rPr lang="en-CA" dirty="0" smtClean="0"/>
              <a:t>around $40 a barrel as the so-called</a:t>
            </a:r>
          </a:p>
          <a:p>
            <a:pPr fontAlgn="auto">
              <a:spcBef>
                <a:spcPts val="0"/>
              </a:spcBef>
              <a:spcAft>
                <a:spcPts val="0"/>
              </a:spcAft>
              <a:defRPr/>
            </a:pPr>
            <a:r>
              <a:rPr lang="en-CA" dirty="0" smtClean="0"/>
              <a:t>Great Recession caused energy</a:t>
            </a:r>
          </a:p>
          <a:p>
            <a:pPr fontAlgn="auto">
              <a:spcBef>
                <a:spcPts val="0"/>
              </a:spcBef>
              <a:spcAft>
                <a:spcPts val="0"/>
              </a:spcAft>
              <a:defRPr/>
            </a:pPr>
            <a:r>
              <a:rPr lang="en-CA" dirty="0" smtClean="0"/>
              <a:t>demand to slump.</a:t>
            </a:r>
          </a:p>
          <a:p>
            <a:pPr fontAlgn="auto">
              <a:spcBef>
                <a:spcPts val="0"/>
              </a:spcBef>
              <a:spcAft>
                <a:spcPts val="0"/>
              </a:spcAft>
              <a:defRPr/>
            </a:pPr>
            <a:r>
              <a:rPr lang="en-CA" dirty="0" smtClean="0"/>
              <a:t>However, from that low point the industry</a:t>
            </a:r>
          </a:p>
          <a:p>
            <a:pPr fontAlgn="auto">
              <a:spcBef>
                <a:spcPts val="0"/>
              </a:spcBef>
              <a:spcAft>
                <a:spcPts val="0"/>
              </a:spcAft>
              <a:defRPr/>
            </a:pPr>
            <a:r>
              <a:rPr lang="en-CA" dirty="0" smtClean="0"/>
              <a:t>has faced continuously rising fuel prices.</a:t>
            </a:r>
          </a:p>
          <a:p>
            <a:pPr fontAlgn="auto">
              <a:spcBef>
                <a:spcPts val="0"/>
              </a:spcBef>
              <a:spcAft>
                <a:spcPts val="0"/>
              </a:spcAft>
              <a:defRPr/>
            </a:pPr>
            <a:r>
              <a:rPr lang="en-CA" dirty="0" smtClean="0"/>
              <a:t>By year-end 2009, crude oil prices had</a:t>
            </a:r>
          </a:p>
          <a:p>
            <a:pPr fontAlgn="auto">
              <a:spcBef>
                <a:spcPts val="0"/>
              </a:spcBef>
              <a:spcAft>
                <a:spcPts val="0"/>
              </a:spcAft>
              <a:defRPr/>
            </a:pPr>
            <a:r>
              <a:rPr lang="en-CA" dirty="0" smtClean="0"/>
              <a:t>risen 85%, to $74 a barrel, as economic</a:t>
            </a:r>
          </a:p>
          <a:p>
            <a:pPr fontAlgn="auto">
              <a:spcBef>
                <a:spcPts val="0"/>
              </a:spcBef>
              <a:spcAft>
                <a:spcPts val="0"/>
              </a:spcAft>
              <a:defRPr/>
            </a:pPr>
            <a:r>
              <a:rPr lang="en-CA" dirty="0" smtClean="0"/>
              <a:t>recovery began to raise demand and as</a:t>
            </a:r>
          </a:p>
          <a:p>
            <a:pPr fontAlgn="auto">
              <a:spcBef>
                <a:spcPts val="0"/>
              </a:spcBef>
              <a:spcAft>
                <a:spcPts val="0"/>
              </a:spcAft>
              <a:defRPr/>
            </a:pPr>
            <a:r>
              <a:rPr lang="en-CA" dirty="0" smtClean="0"/>
              <a:t>futures markets, anticipating strengthening</a:t>
            </a:r>
          </a:p>
          <a:p>
            <a:pPr fontAlgn="auto">
              <a:spcBef>
                <a:spcPts val="0"/>
              </a:spcBef>
              <a:spcAft>
                <a:spcPts val="0"/>
              </a:spcAft>
              <a:defRPr/>
            </a:pPr>
            <a:r>
              <a:rPr lang="en-CA" dirty="0" smtClean="0"/>
              <a:t>economic recovery, added to upward</a:t>
            </a:r>
          </a:p>
          <a:p>
            <a:pPr fontAlgn="auto">
              <a:spcBef>
                <a:spcPts val="0"/>
              </a:spcBef>
              <a:spcAft>
                <a:spcPts val="0"/>
              </a:spcAft>
              <a:defRPr/>
            </a:pPr>
            <a:r>
              <a:rPr lang="en-CA" dirty="0" smtClean="0"/>
              <a:t>pressures.</a:t>
            </a:r>
          </a:p>
          <a:p>
            <a:pPr fontAlgn="auto">
              <a:spcBef>
                <a:spcPts val="0"/>
              </a:spcBef>
              <a:spcAft>
                <a:spcPts val="0"/>
              </a:spcAft>
              <a:defRPr/>
            </a:pPr>
            <a:r>
              <a:rPr lang="en-CA" dirty="0" smtClean="0"/>
              <a:t>Jet kerosene prices did not rise quite</a:t>
            </a:r>
          </a:p>
          <a:p>
            <a:pPr fontAlgn="auto">
              <a:spcBef>
                <a:spcPts val="0"/>
              </a:spcBef>
              <a:spcAft>
                <a:spcPts val="0"/>
              </a:spcAft>
              <a:defRPr/>
            </a:pPr>
            <a:r>
              <a:rPr lang="en-CA" dirty="0" smtClean="0"/>
              <a:t>as far, since the “crack spread” (the</a:t>
            </a:r>
          </a:p>
          <a:p>
            <a:pPr fontAlgn="auto">
              <a:spcBef>
                <a:spcPts val="0"/>
              </a:spcBef>
              <a:spcAft>
                <a:spcPts val="0"/>
              </a:spcAft>
              <a:defRPr/>
            </a:pPr>
            <a:r>
              <a:rPr lang="en-CA" dirty="0" smtClean="0"/>
              <a:t>difference between jet kerosene and</a:t>
            </a:r>
          </a:p>
          <a:p>
            <a:pPr fontAlgn="auto">
              <a:spcBef>
                <a:spcPts val="0"/>
              </a:spcBef>
              <a:spcAft>
                <a:spcPts val="0"/>
              </a:spcAft>
              <a:defRPr/>
            </a:pPr>
            <a:r>
              <a:rPr lang="en-CA" dirty="0" smtClean="0"/>
              <a:t>crude oil prices) narrowed from a very</a:t>
            </a:r>
          </a:p>
          <a:p>
            <a:pPr fontAlgn="auto">
              <a:spcBef>
                <a:spcPts val="0"/>
              </a:spcBef>
              <a:spcAft>
                <a:spcPts val="0"/>
              </a:spcAft>
              <a:defRPr/>
            </a:pPr>
            <a:r>
              <a:rPr lang="en-CA" dirty="0" smtClean="0"/>
              <a:t>high 50% at the start of the year to</a:t>
            </a:r>
          </a:p>
          <a:p>
            <a:pPr fontAlgn="auto">
              <a:spcBef>
                <a:spcPts val="0"/>
              </a:spcBef>
              <a:spcAft>
                <a:spcPts val="0"/>
              </a:spcAft>
              <a:defRPr/>
            </a:pPr>
            <a:r>
              <a:rPr lang="en-CA" dirty="0" smtClean="0"/>
              <a:t>an unusually low 15% by year-end,</a:t>
            </a:r>
          </a:p>
          <a:p>
            <a:pPr fontAlgn="auto">
              <a:spcBef>
                <a:spcPts val="0"/>
              </a:spcBef>
              <a:spcAft>
                <a:spcPts val="0"/>
              </a:spcAft>
              <a:defRPr/>
            </a:pPr>
            <a:r>
              <a:rPr lang="en-CA" dirty="0" smtClean="0"/>
              <a:t>reflecting the emergence of significant</a:t>
            </a:r>
          </a:p>
          <a:p>
            <a:pPr fontAlgn="auto">
              <a:spcBef>
                <a:spcPts val="0"/>
              </a:spcBef>
              <a:spcAft>
                <a:spcPts val="0"/>
              </a:spcAft>
              <a:defRPr/>
            </a:pPr>
            <a:r>
              <a:rPr lang="en-CA" dirty="0" smtClean="0"/>
              <a:t>excess capacity in the refining industry.</a:t>
            </a:r>
          </a:p>
          <a:p>
            <a:pPr fontAlgn="auto">
              <a:spcBef>
                <a:spcPts val="0"/>
              </a:spcBef>
              <a:spcAft>
                <a:spcPts val="0"/>
              </a:spcAft>
              <a:defRPr/>
            </a:pPr>
            <a:r>
              <a:rPr lang="en-CA" dirty="0" smtClean="0"/>
              <a:t>By the end of 2009, jet kerosene prices</a:t>
            </a:r>
          </a:p>
          <a:p>
            <a:pPr fontAlgn="auto">
              <a:spcBef>
                <a:spcPts val="0"/>
              </a:spcBef>
              <a:spcAft>
                <a:spcPts val="0"/>
              </a:spcAft>
              <a:defRPr/>
            </a:pPr>
            <a:r>
              <a:rPr lang="en-CA" dirty="0" smtClean="0"/>
              <a:t>were $85 a barrel. This was well down</a:t>
            </a:r>
          </a:p>
          <a:p>
            <a:pPr fontAlgn="auto">
              <a:spcBef>
                <a:spcPts val="0"/>
              </a:spcBef>
              <a:spcAft>
                <a:spcPts val="0"/>
              </a:spcAft>
              <a:defRPr/>
            </a:pPr>
            <a:r>
              <a:rPr lang="en-CA" dirty="0" smtClean="0"/>
              <a:t>on the 2008 spike of $180 a barrel</a:t>
            </a:r>
          </a:p>
          <a:p>
            <a:pPr fontAlgn="auto">
              <a:spcBef>
                <a:spcPts val="0"/>
              </a:spcBef>
              <a:spcAft>
                <a:spcPts val="0"/>
              </a:spcAft>
              <a:defRPr/>
            </a:pPr>
            <a:r>
              <a:rPr lang="en-CA" dirty="0" smtClean="0"/>
              <a:t>but back to 2006–2007 levels when</a:t>
            </a:r>
          </a:p>
          <a:p>
            <a:pPr fontAlgn="auto">
              <a:spcBef>
                <a:spcPts val="0"/>
              </a:spcBef>
              <a:spcAft>
                <a:spcPts val="0"/>
              </a:spcAft>
              <a:defRPr/>
            </a:pPr>
            <a:r>
              <a:rPr lang="en-CA" dirty="0" smtClean="0"/>
              <a:t>economic growth and the ability to offset</a:t>
            </a:r>
          </a:p>
          <a:p>
            <a:pPr fontAlgn="auto">
              <a:spcBef>
                <a:spcPts val="0"/>
              </a:spcBef>
              <a:spcAft>
                <a:spcPts val="0"/>
              </a:spcAft>
              <a:defRPr/>
            </a:pPr>
            <a:r>
              <a:rPr lang="en-CA" dirty="0" smtClean="0"/>
              <a:t>higher costs with higher revenues was</a:t>
            </a:r>
          </a:p>
          <a:p>
            <a:pPr fontAlgn="auto">
              <a:spcBef>
                <a:spcPts val="0"/>
              </a:spcBef>
              <a:spcAft>
                <a:spcPts val="0"/>
              </a:spcAft>
              <a:defRPr/>
            </a:pPr>
            <a:r>
              <a:rPr lang="en-CA" dirty="0" smtClean="0"/>
              <a:t>much stronger. The volatility in fuel prices</a:t>
            </a:r>
          </a:p>
          <a:p>
            <a:pPr fontAlgn="auto">
              <a:spcBef>
                <a:spcPts val="0"/>
              </a:spcBef>
              <a:spcAft>
                <a:spcPts val="0"/>
              </a:spcAft>
              <a:defRPr/>
            </a:pPr>
            <a:r>
              <a:rPr lang="en-CA" dirty="0" smtClean="0"/>
              <a:t>has meant airline hedging strategies have</a:t>
            </a:r>
          </a:p>
          <a:p>
            <a:pPr fontAlgn="auto">
              <a:spcBef>
                <a:spcPts val="0"/>
              </a:spcBef>
              <a:spcAft>
                <a:spcPts val="0"/>
              </a:spcAft>
              <a:defRPr/>
            </a:pPr>
            <a:r>
              <a:rPr lang="en-CA" dirty="0" smtClean="0"/>
              <a:t>met only moderate success.</a:t>
            </a:r>
          </a:p>
          <a:p>
            <a:pPr fontAlgn="auto">
              <a:spcBef>
                <a:spcPts val="0"/>
              </a:spcBef>
              <a:spcAft>
                <a:spcPts val="0"/>
              </a:spcAft>
              <a:defRPr/>
            </a:pPr>
            <a:r>
              <a:rPr lang="en-CA" dirty="0" smtClean="0"/>
              <a:t>13</a:t>
            </a:r>
          </a:p>
          <a:p>
            <a:pPr fontAlgn="auto">
              <a:spcBef>
                <a:spcPts val="0"/>
              </a:spcBef>
              <a:spcAft>
                <a:spcPts val="0"/>
              </a:spcAft>
              <a:defRPr/>
            </a:pPr>
            <a:r>
              <a:rPr lang="en-CA" dirty="0" smtClean="0"/>
              <a:t>As of mid-May 2010, oil futures markets</a:t>
            </a:r>
          </a:p>
          <a:p>
            <a:pPr fontAlgn="auto">
              <a:spcBef>
                <a:spcPts val="0"/>
              </a:spcBef>
              <a:spcAft>
                <a:spcPts val="0"/>
              </a:spcAft>
              <a:defRPr/>
            </a:pPr>
            <a:r>
              <a:rPr lang="en-CA" dirty="0" smtClean="0"/>
              <a:t>are anticipating a rise in spot oil prices</a:t>
            </a:r>
          </a:p>
          <a:p>
            <a:pPr fontAlgn="auto">
              <a:spcBef>
                <a:spcPts val="0"/>
              </a:spcBef>
              <a:spcAft>
                <a:spcPts val="0"/>
              </a:spcAft>
              <a:defRPr/>
            </a:pPr>
            <a:r>
              <a:rPr lang="en-CA" dirty="0" smtClean="0"/>
              <a:t>above $88 a barrel by the end of 2010,</a:t>
            </a:r>
          </a:p>
          <a:p>
            <a:pPr fontAlgn="auto">
              <a:spcBef>
                <a:spcPts val="0"/>
              </a:spcBef>
              <a:spcAft>
                <a:spcPts val="0"/>
              </a:spcAft>
              <a:defRPr/>
            </a:pPr>
            <a:r>
              <a:rPr lang="en-CA" dirty="0" smtClean="0"/>
              <a:t>which would be consistent with a further</a:t>
            </a:r>
          </a:p>
          <a:p>
            <a:pPr fontAlgn="auto">
              <a:spcBef>
                <a:spcPts val="0"/>
              </a:spcBef>
              <a:spcAft>
                <a:spcPts val="0"/>
              </a:spcAft>
              <a:defRPr/>
            </a:pPr>
            <a:r>
              <a:rPr lang="en-CA" dirty="0" smtClean="0"/>
              <a:t>rise in the price of jet kerosene to over</a:t>
            </a:r>
          </a:p>
          <a:p>
            <a:pPr fontAlgn="auto">
              <a:spcBef>
                <a:spcPts val="0"/>
              </a:spcBef>
              <a:spcAft>
                <a:spcPts val="0"/>
              </a:spcAft>
              <a:defRPr/>
            </a:pPr>
            <a:r>
              <a:rPr lang="en-CA" dirty="0" smtClean="0"/>
              <a:t>$100 a barrel.</a:t>
            </a:r>
            <a:endParaRPr lang="en-CA" dirty="0"/>
          </a:p>
        </p:txBody>
      </p:sp>
      <p:sp>
        <p:nvSpPr>
          <p:cNvPr id="70659" name="Slide Number Placeholder 3"/>
          <p:cNvSpPr>
            <a:spLocks noGrp="1"/>
          </p:cNvSpPr>
          <p:nvPr>
            <p:ph type="sldNum" sz="quarter" idx="5"/>
          </p:nvPr>
        </p:nvSpPr>
        <p:spPr bwMode="auto">
          <a:noFill/>
          <a:ln>
            <a:miter lim="800000"/>
            <a:headEnd/>
            <a:tailEnd/>
          </a:ln>
        </p:spPr>
        <p:txBody>
          <a:bodyPr/>
          <a:lstStyle/>
          <a:p>
            <a:fld id="{F0C3D6FF-8EEA-4858-81EA-34DFDFE3C5C9}" type="slidenum">
              <a:rPr lang="en-CA"/>
              <a:pPr/>
              <a:t>33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rtlCol="0">
            <a:normAutofit fontScale="40000" lnSpcReduction="20000"/>
          </a:bodyPr>
          <a:lstStyle/>
          <a:p>
            <a:pPr fontAlgn="auto">
              <a:spcBef>
                <a:spcPts val="0"/>
              </a:spcBef>
              <a:spcAft>
                <a:spcPts val="0"/>
              </a:spcAft>
              <a:defRPr/>
            </a:pPr>
            <a:r>
              <a:rPr lang="en-CA" dirty="0" smtClean="0"/>
              <a:t>The cash that airlines are able to</a:t>
            </a:r>
          </a:p>
          <a:p>
            <a:pPr fontAlgn="auto">
              <a:spcBef>
                <a:spcPts val="0"/>
              </a:spcBef>
              <a:spcAft>
                <a:spcPts val="0"/>
              </a:spcAft>
              <a:defRPr/>
            </a:pPr>
            <a:r>
              <a:rPr lang="en-CA" dirty="0" smtClean="0"/>
              <a:t>generate from operations gives a clear</a:t>
            </a:r>
          </a:p>
          <a:p>
            <a:pPr fontAlgn="auto">
              <a:spcBef>
                <a:spcPts val="0"/>
              </a:spcBef>
              <a:spcAft>
                <a:spcPts val="0"/>
              </a:spcAft>
              <a:defRPr/>
            </a:pPr>
            <a:r>
              <a:rPr lang="en-CA" dirty="0" smtClean="0"/>
              <a:t>picture of the impact of revenue and cost</a:t>
            </a:r>
          </a:p>
          <a:p>
            <a:pPr fontAlgn="auto">
              <a:spcBef>
                <a:spcPts val="0"/>
              </a:spcBef>
              <a:spcAft>
                <a:spcPts val="0"/>
              </a:spcAft>
              <a:defRPr/>
            </a:pPr>
            <a:r>
              <a:rPr lang="en-CA" dirty="0" smtClean="0"/>
              <a:t>fluctuations on the bottom line. Earnings</a:t>
            </a:r>
          </a:p>
          <a:p>
            <a:pPr fontAlgn="auto">
              <a:spcBef>
                <a:spcPts val="0"/>
              </a:spcBef>
              <a:spcAft>
                <a:spcPts val="0"/>
              </a:spcAft>
              <a:defRPr/>
            </a:pPr>
            <a:r>
              <a:rPr lang="en-CA" dirty="0" smtClean="0"/>
              <a:t>before interest, tax, and depreciation and</a:t>
            </a:r>
          </a:p>
          <a:p>
            <a:pPr fontAlgn="auto">
              <a:spcBef>
                <a:spcPts val="0"/>
              </a:spcBef>
              <a:spcAft>
                <a:spcPts val="0"/>
              </a:spcAft>
              <a:defRPr/>
            </a:pPr>
            <a:r>
              <a:rPr lang="en-CA" dirty="0" smtClean="0"/>
              <a:t>amortization (EBITDA) as a percentage</a:t>
            </a:r>
          </a:p>
          <a:p>
            <a:pPr fontAlgn="auto">
              <a:spcBef>
                <a:spcPts val="0"/>
              </a:spcBef>
              <a:spcAft>
                <a:spcPts val="0"/>
              </a:spcAft>
              <a:defRPr/>
            </a:pPr>
            <a:r>
              <a:rPr lang="en-CA" dirty="0" smtClean="0"/>
              <a:t>of revenues give a close approximation of</a:t>
            </a:r>
          </a:p>
          <a:p>
            <a:pPr fontAlgn="auto">
              <a:spcBef>
                <a:spcPts val="0"/>
              </a:spcBef>
              <a:spcAft>
                <a:spcPts val="0"/>
              </a:spcAft>
              <a:defRPr/>
            </a:pPr>
            <a:r>
              <a:rPr lang="en-CA" dirty="0" smtClean="0"/>
              <a:t>airline cash flows in a metric that allows</a:t>
            </a:r>
          </a:p>
          <a:p>
            <a:pPr fontAlgn="auto">
              <a:spcBef>
                <a:spcPts val="0"/>
              </a:spcBef>
              <a:spcAft>
                <a:spcPts val="0"/>
              </a:spcAft>
              <a:defRPr/>
            </a:pPr>
            <a:r>
              <a:rPr lang="en-CA" dirty="0" smtClean="0"/>
              <a:t>comparison across regions. Airlines in</a:t>
            </a:r>
          </a:p>
          <a:p>
            <a:pPr fontAlgn="auto">
              <a:spcBef>
                <a:spcPts val="0"/>
              </a:spcBef>
              <a:spcAft>
                <a:spcPts val="0"/>
              </a:spcAft>
              <a:defRPr/>
            </a:pPr>
            <a:r>
              <a:rPr lang="en-CA" dirty="0" smtClean="0"/>
              <a:t>North America, Europe, and Asia-Pacific</a:t>
            </a:r>
          </a:p>
          <a:p>
            <a:pPr fontAlgn="auto">
              <a:spcBef>
                <a:spcPts val="0"/>
              </a:spcBef>
              <a:spcAft>
                <a:spcPts val="0"/>
              </a:spcAft>
              <a:defRPr/>
            </a:pPr>
            <a:r>
              <a:rPr lang="en-CA" dirty="0" smtClean="0"/>
              <a:t>experienced very different trends in cash</a:t>
            </a:r>
          </a:p>
          <a:p>
            <a:pPr fontAlgn="auto">
              <a:spcBef>
                <a:spcPts val="0"/>
              </a:spcBef>
              <a:spcAft>
                <a:spcPts val="0"/>
              </a:spcAft>
              <a:defRPr/>
            </a:pPr>
            <a:r>
              <a:rPr lang="en-CA" dirty="0" smtClean="0"/>
              <a:t>flows during 2009.</a:t>
            </a:r>
          </a:p>
          <a:p>
            <a:pPr fontAlgn="auto">
              <a:spcBef>
                <a:spcPts val="0"/>
              </a:spcBef>
              <a:spcAft>
                <a:spcPts val="0"/>
              </a:spcAft>
              <a:defRPr/>
            </a:pPr>
            <a:r>
              <a:rPr lang="en-CA" dirty="0" smtClean="0"/>
              <a:t>The weakest point for the US airlines</a:t>
            </a:r>
          </a:p>
          <a:p>
            <a:pPr fontAlgn="auto">
              <a:spcBef>
                <a:spcPts val="0"/>
              </a:spcBef>
              <a:spcAft>
                <a:spcPts val="0"/>
              </a:spcAft>
              <a:defRPr/>
            </a:pPr>
            <a:r>
              <a:rPr lang="en-CA" dirty="0" smtClean="0"/>
              <a:t>was in mid-2008, as record fuel prices</a:t>
            </a:r>
          </a:p>
          <a:p>
            <a:pPr fontAlgn="auto">
              <a:spcBef>
                <a:spcPts val="0"/>
              </a:spcBef>
              <a:spcAft>
                <a:spcPts val="0"/>
              </a:spcAft>
              <a:defRPr/>
            </a:pPr>
            <a:r>
              <a:rPr lang="en-CA" dirty="0" smtClean="0"/>
              <a:t>hit them at a time when their hedging</a:t>
            </a:r>
          </a:p>
          <a:p>
            <a:pPr fontAlgn="auto">
              <a:spcBef>
                <a:spcPts val="0"/>
              </a:spcBef>
              <a:spcAft>
                <a:spcPts val="0"/>
              </a:spcAft>
              <a:defRPr/>
            </a:pPr>
            <a:r>
              <a:rPr lang="en-CA" dirty="0" smtClean="0"/>
              <a:t>levels were low and the US economy</a:t>
            </a:r>
          </a:p>
          <a:p>
            <a:pPr fontAlgn="auto">
              <a:spcBef>
                <a:spcPts val="0"/>
              </a:spcBef>
              <a:spcAft>
                <a:spcPts val="0"/>
              </a:spcAft>
              <a:defRPr/>
            </a:pPr>
            <a:r>
              <a:rPr lang="en-CA" dirty="0" smtClean="0"/>
              <a:t>was weak. Early and sharp capacity</a:t>
            </a:r>
          </a:p>
          <a:p>
            <a:pPr fontAlgn="auto">
              <a:spcBef>
                <a:spcPts val="0"/>
              </a:spcBef>
              <a:spcAft>
                <a:spcPts val="0"/>
              </a:spcAft>
              <a:defRPr/>
            </a:pPr>
            <a:r>
              <a:rPr lang="en-CA" dirty="0" smtClean="0"/>
              <a:t>cuts meant they were able to improve</a:t>
            </a:r>
          </a:p>
          <a:p>
            <a:pPr fontAlgn="auto">
              <a:spcBef>
                <a:spcPts val="0"/>
              </a:spcBef>
              <a:spcAft>
                <a:spcPts val="0"/>
              </a:spcAft>
              <a:defRPr/>
            </a:pPr>
            <a:r>
              <a:rPr lang="en-CA" dirty="0" smtClean="0"/>
              <a:t>their operational cash flows, albeit from</a:t>
            </a:r>
          </a:p>
          <a:p>
            <a:pPr fontAlgn="auto">
              <a:spcBef>
                <a:spcPts val="0"/>
              </a:spcBef>
              <a:spcAft>
                <a:spcPts val="0"/>
              </a:spcAft>
              <a:defRPr/>
            </a:pPr>
            <a:r>
              <a:rPr lang="en-CA" dirty="0" smtClean="0"/>
              <a:t>an exceptionally weak level, throughout</a:t>
            </a:r>
          </a:p>
          <a:p>
            <a:pPr fontAlgn="auto">
              <a:spcBef>
                <a:spcPts val="0"/>
              </a:spcBef>
              <a:spcAft>
                <a:spcPts val="0"/>
              </a:spcAft>
              <a:defRPr/>
            </a:pPr>
            <a:r>
              <a:rPr lang="en-CA" dirty="0" smtClean="0"/>
              <a:t>2009 and in spite of the recession. By</a:t>
            </a:r>
          </a:p>
          <a:p>
            <a:pPr fontAlgn="auto">
              <a:spcBef>
                <a:spcPts val="0"/>
              </a:spcBef>
              <a:spcAft>
                <a:spcPts val="0"/>
              </a:spcAft>
              <a:defRPr/>
            </a:pPr>
            <a:r>
              <a:rPr lang="en-CA" dirty="0" smtClean="0"/>
              <a:t>the end of 2009, their cash flows were</a:t>
            </a:r>
          </a:p>
          <a:p>
            <a:pPr fontAlgn="auto">
              <a:spcBef>
                <a:spcPts val="0"/>
              </a:spcBef>
              <a:spcAft>
                <a:spcPts val="0"/>
              </a:spcAft>
              <a:defRPr/>
            </a:pPr>
            <a:r>
              <a:rPr lang="en-CA" dirty="0" smtClean="0"/>
              <a:t>almost back to 2005–2007 levels.</a:t>
            </a:r>
          </a:p>
          <a:p>
            <a:pPr fontAlgn="auto">
              <a:spcBef>
                <a:spcPts val="0"/>
              </a:spcBef>
              <a:spcAft>
                <a:spcPts val="0"/>
              </a:spcAft>
              <a:defRPr/>
            </a:pPr>
            <a:r>
              <a:rPr lang="en-CA" dirty="0" smtClean="0"/>
              <a:t>However, debt levels and interest rate</a:t>
            </a:r>
          </a:p>
          <a:p>
            <a:pPr fontAlgn="auto">
              <a:spcBef>
                <a:spcPts val="0"/>
              </a:spcBef>
              <a:spcAft>
                <a:spcPts val="0"/>
              </a:spcAft>
              <a:defRPr/>
            </a:pPr>
            <a:r>
              <a:rPr lang="en-CA" dirty="0" smtClean="0"/>
              <a:t>spreads are high for US airlines, so</a:t>
            </a:r>
          </a:p>
          <a:p>
            <a:pPr fontAlgn="auto">
              <a:spcBef>
                <a:spcPts val="0"/>
              </a:spcBef>
              <a:spcAft>
                <a:spcPts val="0"/>
              </a:spcAft>
              <a:defRPr/>
            </a:pPr>
            <a:r>
              <a:rPr lang="en-CA" dirty="0" smtClean="0"/>
              <a:t>once debt interest and capital spending</a:t>
            </a:r>
          </a:p>
          <a:p>
            <a:pPr fontAlgn="auto">
              <a:spcBef>
                <a:spcPts val="0"/>
              </a:spcBef>
              <a:spcAft>
                <a:spcPts val="0"/>
              </a:spcAft>
              <a:defRPr/>
            </a:pPr>
            <a:r>
              <a:rPr lang="en-CA" dirty="0" smtClean="0"/>
              <a:t>are taken into account these positive</a:t>
            </a:r>
          </a:p>
          <a:p>
            <a:pPr fontAlgn="auto">
              <a:spcBef>
                <a:spcPts val="0"/>
              </a:spcBef>
              <a:spcAft>
                <a:spcPts val="0"/>
              </a:spcAft>
              <a:defRPr/>
            </a:pPr>
            <a:r>
              <a:rPr lang="en-CA" dirty="0" smtClean="0"/>
              <a:t>operating cash flows turn into further</a:t>
            </a:r>
          </a:p>
          <a:p>
            <a:pPr fontAlgn="auto">
              <a:spcBef>
                <a:spcPts val="0"/>
              </a:spcBef>
              <a:spcAft>
                <a:spcPts val="0"/>
              </a:spcAft>
              <a:defRPr/>
            </a:pPr>
            <a:r>
              <a:rPr lang="en-CA" dirty="0" smtClean="0"/>
              <a:t>net losses.</a:t>
            </a:r>
          </a:p>
          <a:p>
            <a:pPr fontAlgn="auto">
              <a:spcBef>
                <a:spcPts val="0"/>
              </a:spcBef>
              <a:spcAft>
                <a:spcPts val="0"/>
              </a:spcAft>
              <a:defRPr/>
            </a:pPr>
            <a:r>
              <a:rPr lang="en-CA" dirty="0" smtClean="0"/>
              <a:t>Asia-Pacific airlines found their cash</a:t>
            </a:r>
          </a:p>
          <a:p>
            <a:pPr fontAlgn="auto">
              <a:spcBef>
                <a:spcPts val="0"/>
              </a:spcBef>
              <a:spcAft>
                <a:spcPts val="0"/>
              </a:spcAft>
              <a:defRPr/>
            </a:pPr>
            <a:r>
              <a:rPr lang="en-CA" dirty="0" smtClean="0"/>
              <a:t>flows hit dramatically by the recession.</a:t>
            </a:r>
          </a:p>
          <a:p>
            <a:pPr fontAlgn="auto">
              <a:spcBef>
                <a:spcPts val="0"/>
              </a:spcBef>
              <a:spcAft>
                <a:spcPts val="0"/>
              </a:spcAft>
              <a:defRPr/>
            </a:pPr>
            <a:r>
              <a:rPr lang="en-CA" dirty="0" smtClean="0"/>
              <a:t>In addition, fuel hedges locking in prices</a:t>
            </a:r>
          </a:p>
          <a:p>
            <a:pPr fontAlgn="auto">
              <a:spcBef>
                <a:spcPts val="0"/>
              </a:spcBef>
              <a:spcAft>
                <a:spcPts val="0"/>
              </a:spcAft>
              <a:defRPr/>
            </a:pPr>
            <a:r>
              <a:rPr lang="en-CA" dirty="0" smtClean="0"/>
              <a:t>that looked low in mid-2008 went wrong</a:t>
            </a:r>
          </a:p>
          <a:p>
            <a:pPr fontAlgn="auto">
              <a:spcBef>
                <a:spcPts val="0"/>
              </a:spcBef>
              <a:spcAft>
                <a:spcPts val="0"/>
              </a:spcAft>
              <a:defRPr/>
            </a:pPr>
            <a:r>
              <a:rPr lang="en-CA" dirty="0" smtClean="0"/>
              <a:t>as oil prices slumped. In the second half</a:t>
            </a:r>
          </a:p>
          <a:p>
            <a:pPr fontAlgn="auto">
              <a:spcBef>
                <a:spcPts val="0"/>
              </a:spcBef>
              <a:spcAft>
                <a:spcPts val="0"/>
              </a:spcAft>
              <a:defRPr/>
            </a:pPr>
            <a:r>
              <a:rPr lang="en-CA" dirty="0" smtClean="0"/>
              <a:t>of 2009, many airlines in this region saw</a:t>
            </a:r>
          </a:p>
          <a:p>
            <a:pPr fontAlgn="auto">
              <a:spcBef>
                <a:spcPts val="0"/>
              </a:spcBef>
              <a:spcAft>
                <a:spcPts val="0"/>
              </a:spcAft>
              <a:defRPr/>
            </a:pPr>
            <a:r>
              <a:rPr lang="en-CA" dirty="0" smtClean="0"/>
              <a:t>an equally dramatic upturn. Cash flows in</a:t>
            </a:r>
          </a:p>
          <a:p>
            <a:pPr fontAlgn="auto">
              <a:spcBef>
                <a:spcPts val="0"/>
              </a:spcBef>
              <a:spcAft>
                <a:spcPts val="0"/>
              </a:spcAft>
              <a:defRPr/>
            </a:pPr>
            <a:r>
              <a:rPr lang="en-CA" dirty="0" smtClean="0"/>
              <a:t>this region are back to a healthier 10%</a:t>
            </a:r>
          </a:p>
          <a:p>
            <a:pPr fontAlgn="auto">
              <a:spcBef>
                <a:spcPts val="0"/>
              </a:spcBef>
              <a:spcAft>
                <a:spcPts val="0"/>
              </a:spcAft>
              <a:defRPr/>
            </a:pPr>
            <a:r>
              <a:rPr lang="en-CA" dirty="0" smtClean="0"/>
              <a:t>of revenues.</a:t>
            </a:r>
          </a:p>
          <a:p>
            <a:pPr fontAlgn="auto">
              <a:spcBef>
                <a:spcPts val="0"/>
              </a:spcBef>
              <a:spcAft>
                <a:spcPts val="0"/>
              </a:spcAft>
              <a:defRPr/>
            </a:pPr>
            <a:r>
              <a:rPr lang="en-CA" dirty="0" smtClean="0"/>
              <a:t>European airlines suffered a gentler</a:t>
            </a:r>
          </a:p>
          <a:p>
            <a:pPr fontAlgn="auto">
              <a:spcBef>
                <a:spcPts val="0"/>
              </a:spcBef>
              <a:spcAft>
                <a:spcPts val="0"/>
              </a:spcAft>
              <a:defRPr/>
            </a:pPr>
            <a:r>
              <a:rPr lang="en-CA" dirty="0" smtClean="0"/>
              <a:t>decline in cash flows, partly because</a:t>
            </a:r>
          </a:p>
          <a:p>
            <a:pPr fontAlgn="auto">
              <a:spcBef>
                <a:spcPts val="0"/>
              </a:spcBef>
              <a:spcAft>
                <a:spcPts val="0"/>
              </a:spcAft>
              <a:defRPr/>
            </a:pPr>
            <a:r>
              <a:rPr lang="en-CA" dirty="0" smtClean="0"/>
              <a:t>their hedging strategies offered</a:t>
            </a:r>
          </a:p>
          <a:p>
            <a:pPr fontAlgn="auto">
              <a:spcBef>
                <a:spcPts val="0"/>
              </a:spcBef>
              <a:spcAft>
                <a:spcPts val="0"/>
              </a:spcAft>
              <a:defRPr/>
            </a:pPr>
            <a:r>
              <a:rPr lang="en-CA" dirty="0" smtClean="0"/>
              <a:t>better protection against the oil price</a:t>
            </a:r>
          </a:p>
          <a:p>
            <a:pPr fontAlgn="auto">
              <a:spcBef>
                <a:spcPts val="0"/>
              </a:spcBef>
              <a:spcAft>
                <a:spcPts val="0"/>
              </a:spcAft>
              <a:defRPr/>
            </a:pPr>
            <a:r>
              <a:rPr lang="en-CA" dirty="0" smtClean="0"/>
              <a:t>fluctuations early on. However, that is</a:t>
            </a:r>
          </a:p>
          <a:p>
            <a:pPr fontAlgn="auto">
              <a:spcBef>
                <a:spcPts val="0"/>
              </a:spcBef>
              <a:spcAft>
                <a:spcPts val="0"/>
              </a:spcAft>
              <a:defRPr/>
            </a:pPr>
            <a:r>
              <a:rPr lang="en-CA" dirty="0" smtClean="0"/>
              <a:t>offering less of an advantage now, and</a:t>
            </a:r>
          </a:p>
          <a:p>
            <a:pPr fontAlgn="auto">
              <a:spcBef>
                <a:spcPts val="0"/>
              </a:spcBef>
              <a:spcAft>
                <a:spcPts val="0"/>
              </a:spcAft>
              <a:defRPr/>
            </a:pPr>
            <a:r>
              <a:rPr lang="en-CA" dirty="0" smtClean="0"/>
              <a:t>cash flows did not pick up at all during</a:t>
            </a:r>
          </a:p>
          <a:p>
            <a:pPr fontAlgn="auto">
              <a:spcBef>
                <a:spcPts val="0"/>
              </a:spcBef>
              <a:spcAft>
                <a:spcPts val="0"/>
              </a:spcAft>
              <a:defRPr/>
            </a:pPr>
            <a:r>
              <a:rPr lang="en-CA" dirty="0" smtClean="0"/>
              <a:t>2009 because of the weak economic</a:t>
            </a:r>
          </a:p>
          <a:p>
            <a:pPr fontAlgn="auto">
              <a:spcBef>
                <a:spcPts val="0"/>
              </a:spcBef>
              <a:spcAft>
                <a:spcPts val="0"/>
              </a:spcAft>
              <a:defRPr/>
            </a:pPr>
            <a:r>
              <a:rPr lang="en-CA" dirty="0" smtClean="0"/>
              <a:t>recovery. In fact, a number of European</a:t>
            </a:r>
          </a:p>
          <a:p>
            <a:pPr fontAlgn="auto">
              <a:spcBef>
                <a:spcPts val="0"/>
              </a:spcBef>
              <a:spcAft>
                <a:spcPts val="0"/>
              </a:spcAft>
              <a:defRPr/>
            </a:pPr>
            <a:r>
              <a:rPr lang="en-CA" dirty="0" smtClean="0"/>
              <a:t>economies weakened in the fourth</a:t>
            </a:r>
          </a:p>
          <a:p>
            <a:pPr fontAlgn="auto">
              <a:spcBef>
                <a:spcPts val="0"/>
              </a:spcBef>
              <a:spcAft>
                <a:spcPts val="0"/>
              </a:spcAft>
              <a:defRPr/>
            </a:pPr>
            <a:r>
              <a:rPr lang="en-CA" dirty="0" smtClean="0"/>
              <a:t>quarter of 2009, and this has been</a:t>
            </a:r>
          </a:p>
          <a:p>
            <a:pPr fontAlgn="auto">
              <a:spcBef>
                <a:spcPts val="0"/>
              </a:spcBef>
              <a:spcAft>
                <a:spcPts val="0"/>
              </a:spcAft>
              <a:defRPr/>
            </a:pPr>
            <a:r>
              <a:rPr lang="en-CA" dirty="0" smtClean="0"/>
              <a:t>reflected in disappointing revenues</a:t>
            </a:r>
          </a:p>
          <a:p>
            <a:pPr fontAlgn="auto">
              <a:spcBef>
                <a:spcPts val="0"/>
              </a:spcBef>
              <a:spcAft>
                <a:spcPts val="0"/>
              </a:spcAft>
              <a:defRPr/>
            </a:pPr>
            <a:r>
              <a:rPr lang="en-CA" dirty="0" smtClean="0"/>
              <a:t>for the European airlines.</a:t>
            </a:r>
          </a:p>
          <a:p>
            <a:pPr fontAlgn="auto">
              <a:spcBef>
                <a:spcPts val="0"/>
              </a:spcBef>
              <a:spcAft>
                <a:spcPts val="0"/>
              </a:spcAft>
              <a:defRPr/>
            </a:pPr>
            <a:r>
              <a:rPr lang="en-CA" dirty="0" smtClean="0"/>
              <a:t>In April 2010, European airlines were</a:t>
            </a:r>
          </a:p>
          <a:p>
            <a:pPr fontAlgn="auto">
              <a:spcBef>
                <a:spcPts val="0"/>
              </a:spcBef>
              <a:spcAft>
                <a:spcPts val="0"/>
              </a:spcAft>
              <a:defRPr/>
            </a:pPr>
            <a:r>
              <a:rPr lang="en-CA" dirty="0" smtClean="0"/>
              <a:t>hit hardest by the airspace closure in</a:t>
            </a:r>
          </a:p>
          <a:p>
            <a:pPr fontAlgn="auto">
              <a:spcBef>
                <a:spcPts val="0"/>
              </a:spcBef>
              <a:spcAft>
                <a:spcPts val="0"/>
              </a:spcAft>
              <a:defRPr/>
            </a:pPr>
            <a:r>
              <a:rPr lang="en-CA" dirty="0" smtClean="0"/>
              <a:t>Europe resulting from the eruption of</a:t>
            </a:r>
          </a:p>
          <a:p>
            <a:pPr fontAlgn="auto">
              <a:spcBef>
                <a:spcPts val="0"/>
              </a:spcBef>
              <a:spcAft>
                <a:spcPts val="0"/>
              </a:spcAft>
              <a:defRPr/>
            </a:pPr>
            <a:r>
              <a:rPr lang="en-CA" dirty="0" smtClean="0"/>
              <a:t>the Icelandic volcano </a:t>
            </a:r>
            <a:r>
              <a:rPr lang="en-CA" dirty="0" err="1" smtClean="0"/>
              <a:t>Eyjafjallajökull</a:t>
            </a:r>
            <a:r>
              <a:rPr lang="en-CA" dirty="0" smtClean="0"/>
              <a:t>. At</a:t>
            </a:r>
          </a:p>
          <a:p>
            <a:pPr fontAlgn="auto">
              <a:spcBef>
                <a:spcPts val="0"/>
              </a:spcBef>
              <a:spcAft>
                <a:spcPts val="0"/>
              </a:spcAft>
              <a:defRPr/>
            </a:pPr>
            <a:r>
              <a:rPr lang="en-CA" dirty="0" smtClean="0"/>
              <a:t>its peak, the disruption affected 29% of</a:t>
            </a:r>
          </a:p>
          <a:p>
            <a:pPr fontAlgn="auto">
              <a:spcBef>
                <a:spcPts val="0"/>
              </a:spcBef>
              <a:spcAft>
                <a:spcPts val="0"/>
              </a:spcAft>
              <a:defRPr/>
            </a:pPr>
            <a:r>
              <a:rPr lang="en-CA" dirty="0" smtClean="0"/>
              <a:t>global traffic. The industry is estimated</a:t>
            </a:r>
          </a:p>
          <a:p>
            <a:pPr fontAlgn="auto">
              <a:spcBef>
                <a:spcPts val="0"/>
              </a:spcBef>
              <a:spcAft>
                <a:spcPts val="0"/>
              </a:spcAft>
              <a:defRPr/>
            </a:pPr>
            <a:r>
              <a:rPr lang="en-CA" dirty="0" smtClean="0"/>
              <a:t>to have lost $1.7 billion in revenues over</a:t>
            </a:r>
          </a:p>
          <a:p>
            <a:pPr fontAlgn="auto">
              <a:spcBef>
                <a:spcPts val="0"/>
              </a:spcBef>
              <a:spcAft>
                <a:spcPts val="0"/>
              </a:spcAft>
              <a:defRPr/>
            </a:pPr>
            <a:r>
              <a:rPr lang="en-CA" dirty="0" smtClean="0"/>
              <a:t>a six-day period. The greatest share of</a:t>
            </a:r>
          </a:p>
          <a:p>
            <a:pPr fontAlgn="auto">
              <a:spcBef>
                <a:spcPts val="0"/>
              </a:spcBef>
              <a:spcAft>
                <a:spcPts val="0"/>
              </a:spcAft>
              <a:defRPr/>
            </a:pPr>
            <a:r>
              <a:rPr lang="en-CA" dirty="0" smtClean="0"/>
              <a:t>this revenue loss was borne by European</a:t>
            </a:r>
          </a:p>
          <a:p>
            <a:pPr fontAlgn="auto">
              <a:spcBef>
                <a:spcPts val="0"/>
              </a:spcBef>
              <a:spcAft>
                <a:spcPts val="0"/>
              </a:spcAft>
              <a:defRPr/>
            </a:pPr>
            <a:r>
              <a:rPr lang="en-CA" dirty="0" smtClean="0"/>
              <a:t>carriers, whose operations accounted for</a:t>
            </a:r>
          </a:p>
          <a:p>
            <a:pPr fontAlgn="auto">
              <a:spcBef>
                <a:spcPts val="0"/>
              </a:spcBef>
              <a:spcAft>
                <a:spcPts val="0"/>
              </a:spcAft>
              <a:defRPr/>
            </a:pPr>
            <a:r>
              <a:rPr lang="en-CA" dirty="0" smtClean="0"/>
              <a:t>70% of the disruptions.</a:t>
            </a:r>
            <a:endParaRPr lang="en-CA" dirty="0"/>
          </a:p>
        </p:txBody>
      </p:sp>
      <p:sp>
        <p:nvSpPr>
          <p:cNvPr id="72707" name="Slide Number Placeholder 3"/>
          <p:cNvSpPr>
            <a:spLocks noGrp="1"/>
          </p:cNvSpPr>
          <p:nvPr>
            <p:ph type="sldNum" sz="quarter" idx="5"/>
          </p:nvPr>
        </p:nvSpPr>
        <p:spPr bwMode="auto">
          <a:noFill/>
          <a:ln>
            <a:miter lim="800000"/>
            <a:headEnd/>
            <a:tailEnd/>
          </a:ln>
        </p:spPr>
        <p:txBody>
          <a:bodyPr/>
          <a:lstStyle/>
          <a:p>
            <a:fld id="{59937E51-4EDA-4CD1-A1A7-8DD03C46F625}" type="slidenum">
              <a:rPr lang="en-CA"/>
              <a:pPr/>
              <a:t>34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rtlCol="0">
            <a:normAutofit fontScale="85000" lnSpcReduction="20000"/>
          </a:bodyPr>
          <a:lstStyle/>
          <a:p>
            <a:pPr fontAlgn="auto">
              <a:spcBef>
                <a:spcPts val="0"/>
              </a:spcBef>
              <a:spcAft>
                <a:spcPts val="0"/>
              </a:spcAft>
              <a:defRPr/>
            </a:pPr>
            <a:r>
              <a:rPr lang="en-CA" dirty="0" smtClean="0"/>
              <a:t>IATA estimates that capacity cuts</a:t>
            </a:r>
          </a:p>
          <a:p>
            <a:pPr fontAlgn="auto">
              <a:spcBef>
                <a:spcPts val="0"/>
              </a:spcBef>
              <a:spcAft>
                <a:spcPts val="0"/>
              </a:spcAft>
              <a:defRPr/>
            </a:pPr>
            <a:r>
              <a:rPr lang="en-CA" dirty="0" smtClean="0"/>
              <a:t>and lower average fuel prices cut</a:t>
            </a:r>
          </a:p>
          <a:p>
            <a:pPr fontAlgn="auto">
              <a:spcBef>
                <a:spcPts val="0"/>
              </a:spcBef>
              <a:spcAft>
                <a:spcPts val="0"/>
              </a:spcAft>
              <a:defRPr/>
            </a:pPr>
            <a:r>
              <a:rPr lang="en-CA" dirty="0" smtClean="0"/>
              <a:t>industry operating costs by more than</a:t>
            </a:r>
          </a:p>
          <a:p>
            <a:pPr fontAlgn="auto">
              <a:spcBef>
                <a:spcPts val="0"/>
              </a:spcBef>
              <a:spcAft>
                <a:spcPts val="0"/>
              </a:spcAft>
              <a:defRPr/>
            </a:pPr>
            <a:r>
              <a:rPr lang="en-CA" dirty="0" smtClean="0"/>
              <a:t>the $85 billion fall in revenues in 2009.</a:t>
            </a:r>
          </a:p>
          <a:p>
            <a:pPr fontAlgn="auto">
              <a:spcBef>
                <a:spcPts val="0"/>
              </a:spcBef>
              <a:spcAft>
                <a:spcPts val="0"/>
              </a:spcAft>
              <a:defRPr/>
            </a:pPr>
            <a:r>
              <a:rPr lang="en-CA" dirty="0" smtClean="0"/>
              <a:t>At the operating or earnings before</a:t>
            </a:r>
          </a:p>
          <a:p>
            <a:pPr fontAlgn="auto">
              <a:spcBef>
                <a:spcPts val="0"/>
              </a:spcBef>
              <a:spcAft>
                <a:spcPts val="0"/>
              </a:spcAft>
              <a:defRPr/>
            </a:pPr>
            <a:r>
              <a:rPr lang="en-CA" dirty="0" smtClean="0"/>
              <a:t>income tax (EBIT) level, the industry was</a:t>
            </a:r>
          </a:p>
          <a:p>
            <a:pPr fontAlgn="auto">
              <a:spcBef>
                <a:spcPts val="0"/>
              </a:spcBef>
              <a:spcAft>
                <a:spcPts val="0"/>
              </a:spcAft>
              <a:defRPr/>
            </a:pPr>
            <a:r>
              <a:rPr lang="en-CA" dirty="0" smtClean="0"/>
              <a:t>almost back to breakeven, with losses of</a:t>
            </a:r>
          </a:p>
          <a:p>
            <a:pPr fontAlgn="auto">
              <a:spcBef>
                <a:spcPts val="0"/>
              </a:spcBef>
              <a:spcAft>
                <a:spcPts val="0"/>
              </a:spcAft>
              <a:defRPr/>
            </a:pPr>
            <a:r>
              <a:rPr lang="en-CA" dirty="0" smtClean="0"/>
              <a:t>a few hundred million dollars, or 0.1%</a:t>
            </a:r>
          </a:p>
          <a:p>
            <a:pPr fontAlgn="auto">
              <a:spcBef>
                <a:spcPts val="0"/>
              </a:spcBef>
              <a:spcAft>
                <a:spcPts val="0"/>
              </a:spcAft>
              <a:defRPr/>
            </a:pPr>
            <a:r>
              <a:rPr lang="en-CA" dirty="0" smtClean="0"/>
              <a:t>of revenues. However, the increase in</a:t>
            </a:r>
          </a:p>
          <a:p>
            <a:pPr fontAlgn="auto">
              <a:spcBef>
                <a:spcPts val="0"/>
              </a:spcBef>
              <a:spcAft>
                <a:spcPts val="0"/>
              </a:spcAft>
              <a:defRPr/>
            </a:pPr>
            <a:r>
              <a:rPr lang="en-CA" dirty="0" smtClean="0"/>
              <a:t>debt as airlines raised cash and the</a:t>
            </a:r>
          </a:p>
          <a:p>
            <a:pPr fontAlgn="auto">
              <a:spcBef>
                <a:spcPts val="0"/>
              </a:spcBef>
              <a:spcAft>
                <a:spcPts val="0"/>
              </a:spcAft>
              <a:defRPr/>
            </a:pPr>
            <a:r>
              <a:rPr lang="en-CA" dirty="0" smtClean="0"/>
              <a:t>widening of credit spreads increased</a:t>
            </a:r>
          </a:p>
          <a:p>
            <a:pPr fontAlgn="auto">
              <a:spcBef>
                <a:spcPts val="0"/>
              </a:spcBef>
              <a:spcAft>
                <a:spcPts val="0"/>
              </a:spcAft>
              <a:defRPr/>
            </a:pPr>
            <a:r>
              <a:rPr lang="en-CA" dirty="0" smtClean="0"/>
              <a:t>debt interest payments. As a result, the</a:t>
            </a:r>
          </a:p>
          <a:p>
            <a:pPr fontAlgn="auto">
              <a:spcBef>
                <a:spcPts val="0"/>
              </a:spcBef>
              <a:spcAft>
                <a:spcPts val="0"/>
              </a:spcAft>
              <a:defRPr/>
            </a:pPr>
            <a:r>
              <a:rPr lang="en-CA" dirty="0" smtClean="0"/>
              <a:t>reduction in losses was limited, and</a:t>
            </a:r>
          </a:p>
          <a:p>
            <a:pPr fontAlgn="auto">
              <a:spcBef>
                <a:spcPts val="0"/>
              </a:spcBef>
              <a:spcAft>
                <a:spcPts val="0"/>
              </a:spcAft>
              <a:defRPr/>
            </a:pPr>
            <a:r>
              <a:rPr lang="en-CA" dirty="0" smtClean="0"/>
              <a:t>the global industry ended 2009 with</a:t>
            </a:r>
          </a:p>
          <a:p>
            <a:pPr fontAlgn="auto">
              <a:spcBef>
                <a:spcPts val="0"/>
              </a:spcBef>
              <a:spcAft>
                <a:spcPts val="0"/>
              </a:spcAft>
              <a:defRPr/>
            </a:pPr>
            <a:r>
              <a:rPr lang="en-CA" dirty="0" smtClean="0"/>
              <a:t>estimated net losses of $9.9 billion.</a:t>
            </a:r>
          </a:p>
          <a:p>
            <a:pPr fontAlgn="auto">
              <a:spcBef>
                <a:spcPts val="0"/>
              </a:spcBef>
              <a:spcAft>
                <a:spcPts val="0"/>
              </a:spcAft>
              <a:defRPr/>
            </a:pPr>
            <a:r>
              <a:rPr lang="en-CA" dirty="0" smtClean="0"/>
              <a:t>That total obscures some very different</a:t>
            </a:r>
          </a:p>
          <a:p>
            <a:pPr fontAlgn="auto">
              <a:spcBef>
                <a:spcPts val="0"/>
              </a:spcBef>
              <a:spcAft>
                <a:spcPts val="0"/>
              </a:spcAft>
              <a:defRPr/>
            </a:pPr>
            <a:r>
              <a:rPr lang="en-CA" dirty="0" smtClean="0"/>
              <a:t>financial performances. Europe, from</a:t>
            </a:r>
          </a:p>
          <a:p>
            <a:pPr fontAlgn="auto">
              <a:spcBef>
                <a:spcPts val="0"/>
              </a:spcBef>
              <a:spcAft>
                <a:spcPts val="0"/>
              </a:spcAft>
              <a:defRPr/>
            </a:pPr>
            <a:r>
              <a:rPr lang="en-CA" dirty="0" smtClean="0"/>
              <a:t>having been one of the best-performing</a:t>
            </a:r>
          </a:p>
          <a:p>
            <a:pPr fontAlgn="auto">
              <a:spcBef>
                <a:spcPts val="0"/>
              </a:spcBef>
              <a:spcAft>
                <a:spcPts val="0"/>
              </a:spcAft>
              <a:defRPr/>
            </a:pPr>
            <a:r>
              <a:rPr lang="en-CA" dirty="0" smtClean="0"/>
              <a:t>regions in 2008, reported the largest</a:t>
            </a:r>
          </a:p>
          <a:p>
            <a:pPr fontAlgn="auto">
              <a:spcBef>
                <a:spcPts val="0"/>
              </a:spcBef>
              <a:spcAft>
                <a:spcPts val="0"/>
              </a:spcAft>
              <a:defRPr/>
            </a:pPr>
            <a:r>
              <a:rPr lang="en-CA" dirty="0" smtClean="0"/>
              <a:t>losses in 2009. US airlines managed to</a:t>
            </a:r>
          </a:p>
          <a:p>
            <a:pPr fontAlgn="auto">
              <a:spcBef>
                <a:spcPts val="0"/>
              </a:spcBef>
              <a:spcAft>
                <a:spcPts val="0"/>
              </a:spcAft>
              <a:defRPr/>
            </a:pPr>
            <a:r>
              <a:rPr lang="en-CA" dirty="0" smtClean="0"/>
              <a:t>substantially reduce their losses from</a:t>
            </a:r>
          </a:p>
          <a:p>
            <a:pPr fontAlgn="auto">
              <a:spcBef>
                <a:spcPts val="0"/>
              </a:spcBef>
              <a:spcAft>
                <a:spcPts val="0"/>
              </a:spcAft>
              <a:defRPr/>
            </a:pPr>
            <a:r>
              <a:rPr lang="en-CA" dirty="0" smtClean="0"/>
              <a:t>2008, thanks to large capacity cuts, but</a:t>
            </a:r>
          </a:p>
          <a:p>
            <a:pPr fontAlgn="auto">
              <a:spcBef>
                <a:spcPts val="0"/>
              </a:spcBef>
              <a:spcAft>
                <a:spcPts val="0"/>
              </a:spcAft>
              <a:defRPr/>
            </a:pPr>
            <a:r>
              <a:rPr lang="en-CA" dirty="0" smtClean="0"/>
              <a:t>were coming from the weakest position.</a:t>
            </a:r>
          </a:p>
          <a:p>
            <a:pPr fontAlgn="auto">
              <a:spcBef>
                <a:spcPts val="0"/>
              </a:spcBef>
              <a:spcAft>
                <a:spcPts val="0"/>
              </a:spcAft>
              <a:defRPr/>
            </a:pPr>
            <a:r>
              <a:rPr lang="en-CA" dirty="0" smtClean="0"/>
              <a:t>North America thus generated the</a:t>
            </a:r>
          </a:p>
          <a:p>
            <a:pPr fontAlgn="auto">
              <a:spcBef>
                <a:spcPts val="0"/>
              </a:spcBef>
              <a:spcAft>
                <a:spcPts val="0"/>
              </a:spcAft>
              <a:defRPr/>
            </a:pPr>
            <a:r>
              <a:rPr lang="en-CA" dirty="0" smtClean="0"/>
              <a:t>second-largest net losses in 2009.</a:t>
            </a:r>
          </a:p>
          <a:p>
            <a:pPr fontAlgn="auto">
              <a:spcBef>
                <a:spcPts val="0"/>
              </a:spcBef>
              <a:spcAft>
                <a:spcPts val="0"/>
              </a:spcAft>
              <a:defRPr/>
            </a:pPr>
            <a:r>
              <a:rPr lang="en-CA" dirty="0" smtClean="0"/>
              <a:t>Asia-Pacific has seen the largest</a:t>
            </a:r>
          </a:p>
          <a:p>
            <a:pPr fontAlgn="auto">
              <a:spcBef>
                <a:spcPts val="0"/>
              </a:spcBef>
              <a:spcAft>
                <a:spcPts val="0"/>
              </a:spcAft>
              <a:defRPr/>
            </a:pPr>
            <a:r>
              <a:rPr lang="en-CA" dirty="0" smtClean="0"/>
              <a:t>rebound in economic growth and air</a:t>
            </a:r>
          </a:p>
          <a:p>
            <a:pPr fontAlgn="auto">
              <a:spcBef>
                <a:spcPts val="0"/>
              </a:spcBef>
              <a:spcAft>
                <a:spcPts val="0"/>
              </a:spcAft>
              <a:defRPr/>
            </a:pPr>
            <a:r>
              <a:rPr lang="en-CA" dirty="0" smtClean="0"/>
              <a:t>transport demand, but the region was</a:t>
            </a:r>
          </a:p>
          <a:p>
            <a:pPr fontAlgn="auto">
              <a:spcBef>
                <a:spcPts val="0"/>
              </a:spcBef>
              <a:spcAft>
                <a:spcPts val="0"/>
              </a:spcAft>
              <a:defRPr/>
            </a:pPr>
            <a:r>
              <a:rPr lang="en-CA" dirty="0" smtClean="0"/>
              <a:t>mired in the deepest recession at the</a:t>
            </a:r>
          </a:p>
          <a:p>
            <a:pPr fontAlgn="auto">
              <a:spcBef>
                <a:spcPts val="0"/>
              </a:spcBef>
              <a:spcAft>
                <a:spcPts val="0"/>
              </a:spcAft>
              <a:defRPr/>
            </a:pPr>
            <a:r>
              <a:rPr lang="en-CA" dirty="0" smtClean="0"/>
              <a:t>start of 2009. That impact caused</a:t>
            </a:r>
          </a:p>
          <a:p>
            <a:pPr fontAlgn="auto">
              <a:spcBef>
                <a:spcPts val="0"/>
              </a:spcBef>
              <a:spcAft>
                <a:spcPts val="0"/>
              </a:spcAft>
              <a:defRPr/>
            </a:pPr>
            <a:r>
              <a:rPr lang="en-CA" dirty="0" smtClean="0"/>
              <a:t>net losses there to be large.</a:t>
            </a:r>
          </a:p>
          <a:p>
            <a:pPr fontAlgn="auto">
              <a:spcBef>
                <a:spcPts val="0"/>
              </a:spcBef>
              <a:spcAft>
                <a:spcPts val="0"/>
              </a:spcAft>
              <a:defRPr/>
            </a:pPr>
            <a:r>
              <a:rPr lang="en-CA" dirty="0" smtClean="0"/>
              <a:t>There were small losses for African</a:t>
            </a:r>
          </a:p>
          <a:p>
            <a:pPr fontAlgn="auto">
              <a:spcBef>
                <a:spcPts val="0"/>
              </a:spcBef>
              <a:spcAft>
                <a:spcPts val="0"/>
              </a:spcAft>
              <a:defRPr/>
            </a:pPr>
            <a:r>
              <a:rPr lang="en-CA" dirty="0" smtClean="0"/>
              <a:t>and Middle Eastern airlines. But in Latin</a:t>
            </a:r>
          </a:p>
          <a:p>
            <a:pPr fontAlgn="auto">
              <a:spcBef>
                <a:spcPts val="0"/>
              </a:spcBef>
              <a:spcAft>
                <a:spcPts val="0"/>
              </a:spcAft>
              <a:defRPr/>
            </a:pPr>
            <a:r>
              <a:rPr lang="en-CA" dirty="0" smtClean="0"/>
              <a:t>America, a number of airlines continued</a:t>
            </a:r>
          </a:p>
          <a:p>
            <a:pPr fontAlgn="auto">
              <a:spcBef>
                <a:spcPts val="0"/>
              </a:spcBef>
              <a:spcAft>
                <a:spcPts val="0"/>
              </a:spcAft>
              <a:defRPr/>
            </a:pPr>
            <a:r>
              <a:rPr lang="en-CA" dirty="0" smtClean="0"/>
              <a:t>to produce results that were exceptional</a:t>
            </a:r>
          </a:p>
          <a:p>
            <a:pPr fontAlgn="auto">
              <a:spcBef>
                <a:spcPts val="0"/>
              </a:spcBef>
              <a:spcAft>
                <a:spcPts val="0"/>
              </a:spcAft>
              <a:defRPr/>
            </a:pPr>
            <a:r>
              <a:rPr lang="en-CA" dirty="0" smtClean="0"/>
              <a:t>given the economic environment. This</a:t>
            </a:r>
          </a:p>
          <a:p>
            <a:pPr fontAlgn="auto">
              <a:spcBef>
                <a:spcPts val="0"/>
              </a:spcBef>
              <a:spcAft>
                <a:spcPts val="0"/>
              </a:spcAft>
              <a:defRPr/>
            </a:pPr>
            <a:r>
              <a:rPr lang="en-CA" dirty="0" smtClean="0"/>
              <a:t>was the one region that managed to be</a:t>
            </a:r>
          </a:p>
          <a:p>
            <a:pPr fontAlgn="auto">
              <a:spcBef>
                <a:spcPts val="0"/>
              </a:spcBef>
              <a:spcAft>
                <a:spcPts val="0"/>
              </a:spcAft>
              <a:defRPr/>
            </a:pPr>
            <a:r>
              <a:rPr lang="en-CA" dirty="0" smtClean="0"/>
              <a:t>profitable in 2009, partly as a result of</a:t>
            </a:r>
          </a:p>
          <a:p>
            <a:pPr fontAlgn="auto">
              <a:spcBef>
                <a:spcPts val="0"/>
              </a:spcBef>
              <a:spcAft>
                <a:spcPts val="0"/>
              </a:spcAft>
              <a:defRPr/>
            </a:pPr>
            <a:r>
              <a:rPr lang="en-CA" dirty="0" smtClean="0"/>
              <a:t>economies in the south of the continent</a:t>
            </a:r>
          </a:p>
          <a:p>
            <a:pPr fontAlgn="auto">
              <a:spcBef>
                <a:spcPts val="0"/>
              </a:spcBef>
              <a:spcAft>
                <a:spcPts val="0"/>
              </a:spcAft>
              <a:defRPr/>
            </a:pPr>
            <a:r>
              <a:rPr lang="en-CA" dirty="0" smtClean="0"/>
              <a:t>that proved relatively resilient to the</a:t>
            </a:r>
          </a:p>
          <a:p>
            <a:pPr fontAlgn="auto">
              <a:spcBef>
                <a:spcPts val="0"/>
              </a:spcBef>
              <a:spcAft>
                <a:spcPts val="0"/>
              </a:spcAft>
              <a:defRPr/>
            </a:pPr>
            <a:r>
              <a:rPr lang="en-CA" dirty="0" smtClean="0"/>
              <a:t>recession.</a:t>
            </a:r>
            <a:endParaRPr lang="en-CA" dirty="0"/>
          </a:p>
        </p:txBody>
      </p:sp>
      <p:sp>
        <p:nvSpPr>
          <p:cNvPr id="74755" name="Slide Number Placeholder 3"/>
          <p:cNvSpPr>
            <a:spLocks noGrp="1"/>
          </p:cNvSpPr>
          <p:nvPr>
            <p:ph type="sldNum" sz="quarter" idx="5"/>
          </p:nvPr>
        </p:nvSpPr>
        <p:spPr bwMode="auto">
          <a:noFill/>
          <a:ln>
            <a:miter lim="800000"/>
            <a:headEnd/>
            <a:tailEnd/>
          </a:ln>
        </p:spPr>
        <p:txBody>
          <a:bodyPr/>
          <a:lstStyle/>
          <a:p>
            <a:fld id="{0EE6DA7D-C04E-4360-95AB-DB321F91397D}" type="slidenum">
              <a:rPr lang="en-CA"/>
              <a:pPr/>
              <a:t>35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pPr>
              <a:spcBef>
                <a:spcPct val="0"/>
              </a:spcBef>
            </a:pPr>
            <a:r>
              <a:rPr lang="en-CA" smtClean="0"/>
              <a:t>Stronger financial markets in 2009</a:t>
            </a:r>
          </a:p>
          <a:p>
            <a:pPr>
              <a:spcBef>
                <a:spcPct val="0"/>
              </a:spcBef>
            </a:pPr>
            <a:r>
              <a:rPr lang="en-CA" smtClean="0"/>
              <a:t>allowed major airlines to raise a</a:t>
            </a:r>
          </a:p>
          <a:p>
            <a:pPr>
              <a:spcBef>
                <a:spcPct val="0"/>
              </a:spcBef>
            </a:pPr>
            <a:r>
              <a:rPr lang="en-CA" smtClean="0"/>
              <a:t>$30 billion cash cushion by issuing debt</a:t>
            </a:r>
          </a:p>
          <a:p>
            <a:pPr>
              <a:spcBef>
                <a:spcPct val="0"/>
              </a:spcBef>
            </a:pPr>
            <a:r>
              <a:rPr lang="en-CA" smtClean="0"/>
              <a:t>and some equity on capital markets.</a:t>
            </a:r>
          </a:p>
          <a:p>
            <a:pPr>
              <a:spcBef>
                <a:spcPct val="0"/>
              </a:spcBef>
            </a:pPr>
            <a:r>
              <a:rPr lang="en-CA" smtClean="0"/>
              <a:t>This allowed major airlines in North</a:t>
            </a:r>
          </a:p>
          <a:p>
            <a:pPr>
              <a:spcBef>
                <a:spcPct val="0"/>
              </a:spcBef>
            </a:pPr>
            <a:r>
              <a:rPr lang="en-CA" smtClean="0"/>
              <a:t>America and Europe, and some in Asia-</a:t>
            </a:r>
          </a:p>
          <a:p>
            <a:pPr>
              <a:spcBef>
                <a:spcPct val="0"/>
              </a:spcBef>
            </a:pPr>
            <a:r>
              <a:rPr lang="en-CA" smtClean="0"/>
              <a:t>Pacific, to raise their cash or near-cash</a:t>
            </a:r>
          </a:p>
          <a:p>
            <a:pPr>
              <a:spcBef>
                <a:spcPct val="0"/>
              </a:spcBef>
            </a:pPr>
            <a:r>
              <a:rPr lang="en-CA" smtClean="0"/>
              <a:t>balances to 20–25% of revenues. That,</a:t>
            </a:r>
          </a:p>
          <a:p>
            <a:pPr>
              <a:spcBef>
                <a:spcPct val="0"/>
              </a:spcBef>
            </a:pPr>
            <a:r>
              <a:rPr lang="en-CA" smtClean="0"/>
              <a:t>in turn, offered them a secure cushion</a:t>
            </a:r>
          </a:p>
          <a:p>
            <a:pPr>
              <a:spcBef>
                <a:spcPct val="0"/>
              </a:spcBef>
            </a:pPr>
            <a:r>
              <a:rPr lang="en-CA" smtClean="0"/>
              <a:t>against adverse economic conditions</a:t>
            </a:r>
          </a:p>
          <a:p>
            <a:pPr>
              <a:spcBef>
                <a:spcPct val="0"/>
              </a:spcBef>
            </a:pPr>
            <a:r>
              <a:rPr lang="en-CA" smtClean="0"/>
              <a:t>and reduced the risk of major airline</a:t>
            </a:r>
          </a:p>
          <a:p>
            <a:pPr>
              <a:spcBef>
                <a:spcPct val="0"/>
              </a:spcBef>
            </a:pPr>
            <a:r>
              <a:rPr lang="en-CA" smtClean="0"/>
              <a:t>bankruptcy during 2009.</a:t>
            </a:r>
          </a:p>
          <a:p>
            <a:pPr>
              <a:spcBef>
                <a:spcPct val="0"/>
              </a:spcBef>
            </a:pPr>
            <a:r>
              <a:rPr lang="en-CA" smtClean="0"/>
              <a:t>The capital markets, however, were</a:t>
            </a:r>
          </a:p>
          <a:p>
            <a:pPr>
              <a:spcBef>
                <a:spcPct val="0"/>
              </a:spcBef>
            </a:pPr>
            <a:r>
              <a:rPr lang="en-CA" smtClean="0"/>
              <a:t>only open to the major airlines. Banks in</a:t>
            </a:r>
          </a:p>
          <a:p>
            <a:pPr>
              <a:spcBef>
                <a:spcPct val="0"/>
              </a:spcBef>
            </a:pPr>
            <a:r>
              <a:rPr lang="en-CA" smtClean="0"/>
              <a:t>Europe and North America are still not</a:t>
            </a:r>
          </a:p>
          <a:p>
            <a:pPr>
              <a:spcBef>
                <a:spcPct val="0"/>
              </a:spcBef>
            </a:pPr>
            <a:r>
              <a:rPr lang="en-CA" smtClean="0"/>
              <a:t>lending easily. As a result, many small</a:t>
            </a:r>
          </a:p>
          <a:p>
            <a:pPr>
              <a:spcBef>
                <a:spcPct val="0"/>
              </a:spcBef>
            </a:pPr>
            <a:r>
              <a:rPr lang="en-CA" smtClean="0"/>
              <a:t>and medium-sized airlines are finding</a:t>
            </a:r>
          </a:p>
          <a:p>
            <a:pPr>
              <a:spcBef>
                <a:spcPct val="0"/>
              </a:spcBef>
            </a:pPr>
            <a:r>
              <a:rPr lang="en-CA" smtClean="0"/>
              <a:t>accessing credit and establishing secure</a:t>
            </a:r>
          </a:p>
          <a:p>
            <a:pPr>
              <a:spcBef>
                <a:spcPct val="0"/>
              </a:spcBef>
            </a:pPr>
            <a:r>
              <a:rPr lang="en-CA" smtClean="0"/>
              <a:t>cash balances difficult. Consequently,</a:t>
            </a:r>
          </a:p>
          <a:p>
            <a:pPr>
              <a:spcBef>
                <a:spcPct val="0"/>
              </a:spcBef>
            </a:pPr>
            <a:r>
              <a:rPr lang="en-CA" smtClean="0"/>
              <a:t>the industry remains vulnerable to</a:t>
            </a:r>
          </a:p>
          <a:p>
            <a:pPr>
              <a:spcBef>
                <a:spcPct val="0"/>
              </a:spcBef>
            </a:pPr>
            <a:r>
              <a:rPr lang="en-CA" smtClean="0"/>
              <a:t>adverse shocks.</a:t>
            </a:r>
          </a:p>
        </p:txBody>
      </p:sp>
      <p:sp>
        <p:nvSpPr>
          <p:cNvPr id="76803" name="Slide Number Placeholder 3"/>
          <p:cNvSpPr>
            <a:spLocks noGrp="1"/>
          </p:cNvSpPr>
          <p:nvPr>
            <p:ph type="sldNum" sz="quarter" idx="5"/>
          </p:nvPr>
        </p:nvSpPr>
        <p:spPr bwMode="auto">
          <a:noFill/>
          <a:ln>
            <a:miter lim="800000"/>
            <a:headEnd/>
            <a:tailEnd/>
          </a:ln>
        </p:spPr>
        <p:txBody>
          <a:bodyPr/>
          <a:lstStyle/>
          <a:p>
            <a:fld id="{EB244828-0966-469B-97CF-81E18853A577}" type="slidenum">
              <a:rPr lang="en-CA"/>
              <a:pPr/>
              <a:t>36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pPr>
              <a:spcBef>
                <a:spcPct val="0"/>
              </a:spcBef>
            </a:pPr>
            <a:r>
              <a:rPr lang="en-CA" smtClean="0"/>
              <a:t>Major airlines raised $25 billion of</a:t>
            </a:r>
          </a:p>
          <a:p>
            <a:pPr>
              <a:spcBef>
                <a:spcPct val="0"/>
              </a:spcBef>
            </a:pPr>
            <a:r>
              <a:rPr lang="en-CA" smtClean="0"/>
              <a:t>the $30 billion in cash by issuing new</a:t>
            </a:r>
          </a:p>
          <a:p>
            <a:pPr>
              <a:spcBef>
                <a:spcPct val="0"/>
              </a:spcBef>
            </a:pPr>
            <a:r>
              <a:rPr lang="en-CA" smtClean="0"/>
              <a:t>debt. There was only $5 billion in new</a:t>
            </a:r>
          </a:p>
          <a:p>
            <a:pPr>
              <a:spcBef>
                <a:spcPct val="0"/>
              </a:spcBef>
            </a:pPr>
            <a:r>
              <a:rPr lang="en-CA" smtClean="0"/>
              <a:t>equity. In addition, around $13 billion</a:t>
            </a:r>
          </a:p>
          <a:p>
            <a:pPr>
              <a:spcBef>
                <a:spcPct val="0"/>
              </a:spcBef>
            </a:pPr>
            <a:r>
              <a:rPr lang="en-CA" smtClean="0"/>
              <a:t>of aircraft assets were sold and leased</a:t>
            </a:r>
          </a:p>
          <a:p>
            <a:pPr>
              <a:spcBef>
                <a:spcPct val="0"/>
              </a:spcBef>
            </a:pPr>
            <a:r>
              <a:rPr lang="en-CA" smtClean="0"/>
              <a:t>back. This weakened balance sheets,</a:t>
            </a:r>
          </a:p>
          <a:p>
            <a:pPr>
              <a:spcBef>
                <a:spcPct val="0"/>
              </a:spcBef>
            </a:pPr>
            <a:r>
              <a:rPr lang="en-CA" smtClean="0"/>
              <a:t>with leverage rising sharply in all regions.</a:t>
            </a:r>
          </a:p>
          <a:p>
            <a:pPr>
              <a:spcBef>
                <a:spcPct val="0"/>
              </a:spcBef>
            </a:pPr>
            <a:r>
              <a:rPr lang="en-CA" smtClean="0"/>
              <a:t>For US airlines in particular, where</a:t>
            </a:r>
          </a:p>
          <a:p>
            <a:pPr>
              <a:spcBef>
                <a:spcPct val="0"/>
              </a:spcBef>
            </a:pPr>
            <a:r>
              <a:rPr lang="en-CA" smtClean="0"/>
              <a:t>leverage is now around 100%, there</a:t>
            </a:r>
          </a:p>
          <a:p>
            <a:pPr>
              <a:spcBef>
                <a:spcPct val="0"/>
              </a:spcBef>
            </a:pPr>
            <a:r>
              <a:rPr lang="en-CA" smtClean="0"/>
              <a:t>are few unencumbered assets against</a:t>
            </a:r>
          </a:p>
          <a:p>
            <a:pPr>
              <a:spcBef>
                <a:spcPct val="0"/>
              </a:spcBef>
            </a:pPr>
            <a:r>
              <a:rPr lang="en-CA" smtClean="0"/>
              <a:t>which to raise future debt. Without new</a:t>
            </a:r>
          </a:p>
          <a:p>
            <a:pPr>
              <a:spcBef>
                <a:spcPct val="0"/>
              </a:spcBef>
            </a:pPr>
            <a:r>
              <a:rPr lang="en-CA" smtClean="0"/>
              <a:t>equity, balance sheets may be close to</a:t>
            </a:r>
          </a:p>
          <a:p>
            <a:pPr>
              <a:spcBef>
                <a:spcPct val="0"/>
              </a:spcBef>
            </a:pPr>
            <a:r>
              <a:rPr lang="en-CA" smtClean="0"/>
              <a:t>exhaustion, which may make significant</a:t>
            </a:r>
          </a:p>
          <a:p>
            <a:pPr>
              <a:spcBef>
                <a:spcPct val="0"/>
              </a:spcBef>
            </a:pPr>
            <a:r>
              <a:rPr lang="en-CA" smtClean="0"/>
              <a:t>capital spending on re-fleeting more</a:t>
            </a:r>
          </a:p>
          <a:p>
            <a:pPr>
              <a:spcBef>
                <a:spcPct val="0"/>
              </a:spcBef>
            </a:pPr>
            <a:r>
              <a:rPr lang="en-CA" smtClean="0"/>
              <a:t>difficult.</a:t>
            </a:r>
          </a:p>
          <a:p>
            <a:pPr>
              <a:spcBef>
                <a:spcPct val="0"/>
              </a:spcBef>
            </a:pPr>
            <a:r>
              <a:rPr lang="en-CA" smtClean="0"/>
              <a:t>For many airlines, particularly in small</a:t>
            </a:r>
          </a:p>
          <a:p>
            <a:pPr>
              <a:spcBef>
                <a:spcPct val="0"/>
              </a:spcBef>
            </a:pPr>
            <a:r>
              <a:rPr lang="en-CA" smtClean="0"/>
              <a:t>countries with poorly developed capital</a:t>
            </a:r>
          </a:p>
          <a:p>
            <a:pPr>
              <a:spcBef>
                <a:spcPct val="0"/>
              </a:spcBef>
            </a:pPr>
            <a:r>
              <a:rPr lang="en-CA" smtClean="0"/>
              <a:t>markets, national ownership and control</a:t>
            </a:r>
          </a:p>
          <a:p>
            <a:pPr>
              <a:spcBef>
                <a:spcPct val="0"/>
              </a:spcBef>
            </a:pPr>
            <a:r>
              <a:rPr lang="en-CA" smtClean="0"/>
              <a:t>rules continue to restrict access to</a:t>
            </a:r>
          </a:p>
          <a:p>
            <a:pPr>
              <a:spcBef>
                <a:spcPct val="0"/>
              </a:spcBef>
            </a:pPr>
            <a:r>
              <a:rPr lang="en-CA" smtClean="0"/>
              <a:t>necessary equity.</a:t>
            </a:r>
          </a:p>
        </p:txBody>
      </p:sp>
      <p:sp>
        <p:nvSpPr>
          <p:cNvPr id="78851" name="Slide Number Placeholder 3"/>
          <p:cNvSpPr>
            <a:spLocks noGrp="1"/>
          </p:cNvSpPr>
          <p:nvPr>
            <p:ph type="sldNum" sz="quarter" idx="5"/>
          </p:nvPr>
        </p:nvSpPr>
        <p:spPr bwMode="auto">
          <a:noFill/>
          <a:ln>
            <a:miter lim="800000"/>
            <a:headEnd/>
            <a:tailEnd/>
          </a:ln>
        </p:spPr>
        <p:txBody>
          <a:bodyPr/>
          <a:lstStyle/>
          <a:p>
            <a:fld id="{DCBECA56-F00D-41AC-B3DE-31B94F94203E}" type="slidenum">
              <a:rPr lang="en-CA"/>
              <a:pPr/>
              <a:t>37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rtlCol="0">
            <a:normAutofit fontScale="92500" lnSpcReduction="20000"/>
          </a:bodyPr>
          <a:lstStyle/>
          <a:p>
            <a:pPr fontAlgn="auto">
              <a:spcBef>
                <a:spcPts val="0"/>
              </a:spcBef>
              <a:spcAft>
                <a:spcPts val="0"/>
              </a:spcAft>
              <a:defRPr/>
            </a:pPr>
            <a:r>
              <a:rPr lang="en-CA" dirty="0" smtClean="0"/>
              <a:t>Financial sustainability for the industry</a:t>
            </a:r>
          </a:p>
          <a:p>
            <a:pPr fontAlgn="auto">
              <a:spcBef>
                <a:spcPts val="0"/>
              </a:spcBef>
              <a:spcAft>
                <a:spcPts val="0"/>
              </a:spcAft>
              <a:defRPr/>
            </a:pPr>
            <a:r>
              <a:rPr lang="en-CA" dirty="0" smtClean="0"/>
              <a:t>means not just generating profit but</a:t>
            </a:r>
          </a:p>
          <a:p>
            <a:pPr fontAlgn="auto">
              <a:spcBef>
                <a:spcPts val="0"/>
              </a:spcBef>
              <a:spcAft>
                <a:spcPts val="0"/>
              </a:spcAft>
              <a:defRPr/>
            </a:pPr>
            <a:r>
              <a:rPr lang="en-CA" dirty="0" smtClean="0"/>
              <a:t>also paying investors a “normal” return.</a:t>
            </a:r>
          </a:p>
          <a:p>
            <a:pPr fontAlgn="auto">
              <a:spcBef>
                <a:spcPts val="0"/>
              </a:spcBef>
              <a:spcAft>
                <a:spcPts val="0"/>
              </a:spcAft>
              <a:defRPr/>
            </a:pPr>
            <a:r>
              <a:rPr lang="en-CA" dirty="0" smtClean="0"/>
              <a:t>Such a return is generally benchmarked</a:t>
            </a:r>
          </a:p>
          <a:p>
            <a:pPr fontAlgn="auto">
              <a:spcBef>
                <a:spcPts val="0"/>
              </a:spcBef>
              <a:spcAft>
                <a:spcPts val="0"/>
              </a:spcAft>
              <a:defRPr/>
            </a:pPr>
            <a:r>
              <a:rPr lang="en-CA" dirty="0" smtClean="0"/>
              <a:t>as the average cost of equity and debt</a:t>
            </a:r>
          </a:p>
          <a:p>
            <a:pPr fontAlgn="auto">
              <a:spcBef>
                <a:spcPts val="0"/>
              </a:spcBef>
              <a:spcAft>
                <a:spcPts val="0"/>
              </a:spcAft>
              <a:defRPr/>
            </a:pPr>
            <a:r>
              <a:rPr lang="en-CA" dirty="0" smtClean="0"/>
              <a:t>(the WACC, or weighted average cost</a:t>
            </a:r>
          </a:p>
          <a:p>
            <a:pPr fontAlgn="auto">
              <a:spcBef>
                <a:spcPts val="0"/>
              </a:spcBef>
              <a:spcAft>
                <a:spcPts val="0"/>
              </a:spcAft>
              <a:defRPr/>
            </a:pPr>
            <a:r>
              <a:rPr lang="en-CA" dirty="0" smtClean="0"/>
              <a:t>of capital). In 2009, the industry was</a:t>
            </a:r>
          </a:p>
          <a:p>
            <a:pPr fontAlgn="auto">
              <a:spcBef>
                <a:spcPts val="0"/>
              </a:spcBef>
              <a:spcAft>
                <a:spcPts val="0"/>
              </a:spcAft>
              <a:defRPr/>
            </a:pPr>
            <a:r>
              <a:rPr lang="en-CA" dirty="0" smtClean="0"/>
              <a:t>as far from achieving this as it has ever</a:t>
            </a:r>
          </a:p>
          <a:p>
            <a:pPr fontAlgn="auto">
              <a:spcBef>
                <a:spcPts val="0"/>
              </a:spcBef>
              <a:spcAft>
                <a:spcPts val="0"/>
              </a:spcAft>
              <a:defRPr/>
            </a:pPr>
            <a:r>
              <a:rPr lang="en-CA" dirty="0" smtClean="0"/>
              <a:t>been, partly because the financial crisis</a:t>
            </a:r>
          </a:p>
          <a:p>
            <a:pPr fontAlgn="auto">
              <a:spcBef>
                <a:spcPts val="0"/>
              </a:spcBef>
              <a:spcAft>
                <a:spcPts val="0"/>
              </a:spcAft>
              <a:defRPr/>
            </a:pPr>
            <a:r>
              <a:rPr lang="en-CA" dirty="0" smtClean="0"/>
              <a:t>caused non-investment grade debt</a:t>
            </a:r>
          </a:p>
          <a:p>
            <a:pPr fontAlgn="auto">
              <a:spcBef>
                <a:spcPts val="0"/>
              </a:spcBef>
              <a:spcAft>
                <a:spcPts val="0"/>
              </a:spcAft>
              <a:defRPr/>
            </a:pPr>
            <a:r>
              <a:rPr lang="en-CA" dirty="0" smtClean="0"/>
              <a:t>costs to rise dramatically. This raised the</a:t>
            </a:r>
          </a:p>
          <a:p>
            <a:pPr fontAlgn="auto">
              <a:spcBef>
                <a:spcPts val="0"/>
              </a:spcBef>
              <a:spcAft>
                <a:spcPts val="0"/>
              </a:spcAft>
              <a:defRPr/>
            </a:pPr>
            <a:r>
              <a:rPr lang="en-CA" dirty="0" smtClean="0"/>
              <a:t>airlines’ average cost of capital to 12%,</a:t>
            </a:r>
          </a:p>
          <a:p>
            <a:pPr fontAlgn="auto">
              <a:spcBef>
                <a:spcPts val="0"/>
              </a:spcBef>
              <a:spcAft>
                <a:spcPts val="0"/>
              </a:spcAft>
              <a:defRPr/>
            </a:pPr>
            <a:r>
              <a:rPr lang="en-CA" dirty="0" smtClean="0"/>
              <a:t>well above its normal 7–8%. But weak</a:t>
            </a:r>
          </a:p>
          <a:p>
            <a:pPr fontAlgn="auto">
              <a:spcBef>
                <a:spcPts val="0"/>
              </a:spcBef>
              <a:spcAft>
                <a:spcPts val="0"/>
              </a:spcAft>
              <a:defRPr/>
            </a:pPr>
            <a:r>
              <a:rPr lang="en-CA" dirty="0" smtClean="0"/>
              <a:t>cash flows meant that in 2009 the return</a:t>
            </a:r>
          </a:p>
          <a:p>
            <a:pPr fontAlgn="auto">
              <a:spcBef>
                <a:spcPts val="0"/>
              </a:spcBef>
              <a:spcAft>
                <a:spcPts val="0"/>
              </a:spcAft>
              <a:defRPr/>
            </a:pPr>
            <a:r>
              <a:rPr lang="en-CA" dirty="0" smtClean="0"/>
              <a:t>on capital (which is before debt interest</a:t>
            </a:r>
          </a:p>
          <a:p>
            <a:pPr fontAlgn="auto">
              <a:spcBef>
                <a:spcPts val="0"/>
              </a:spcBef>
              <a:spcAft>
                <a:spcPts val="0"/>
              </a:spcAft>
              <a:defRPr/>
            </a:pPr>
            <a:r>
              <a:rPr lang="en-CA" dirty="0" smtClean="0"/>
              <a:t>or dividend payments) was only a little</a:t>
            </a:r>
          </a:p>
          <a:p>
            <a:pPr fontAlgn="auto">
              <a:spcBef>
                <a:spcPts val="0"/>
              </a:spcBef>
              <a:spcAft>
                <a:spcPts val="0"/>
              </a:spcAft>
              <a:defRPr/>
            </a:pPr>
            <a:r>
              <a:rPr lang="en-CA" dirty="0" smtClean="0"/>
              <a:t>above the 2008 all-time low, at 1.6%.</a:t>
            </a:r>
          </a:p>
          <a:p>
            <a:pPr fontAlgn="auto">
              <a:spcBef>
                <a:spcPts val="0"/>
              </a:spcBef>
              <a:spcAft>
                <a:spcPts val="0"/>
              </a:spcAft>
              <a:defRPr/>
            </a:pPr>
            <a:r>
              <a:rPr lang="en-CA" dirty="0" smtClean="0"/>
              <a:t>The return on capital rose throughout</a:t>
            </a:r>
          </a:p>
          <a:p>
            <a:pPr fontAlgn="auto">
              <a:spcBef>
                <a:spcPts val="0"/>
              </a:spcBef>
              <a:spcAft>
                <a:spcPts val="0"/>
              </a:spcAft>
              <a:defRPr/>
            </a:pPr>
            <a:r>
              <a:rPr lang="en-CA" dirty="0" smtClean="0"/>
              <a:t>2009 and is expected to be higher in</a:t>
            </a:r>
          </a:p>
          <a:p>
            <a:pPr fontAlgn="auto">
              <a:spcBef>
                <a:spcPts val="0"/>
              </a:spcBef>
              <a:spcAft>
                <a:spcPts val="0"/>
              </a:spcAft>
              <a:defRPr/>
            </a:pPr>
            <a:r>
              <a:rPr lang="en-CA" dirty="0" smtClean="0"/>
              <a:t>2010. There is, though, a long way to go</a:t>
            </a:r>
          </a:p>
          <a:p>
            <a:pPr fontAlgn="auto">
              <a:spcBef>
                <a:spcPts val="0"/>
              </a:spcBef>
              <a:spcAft>
                <a:spcPts val="0"/>
              </a:spcAft>
              <a:defRPr/>
            </a:pPr>
            <a:r>
              <a:rPr lang="en-CA" dirty="0" smtClean="0"/>
              <a:t>before it approaches the cost of capital,</a:t>
            </a:r>
          </a:p>
          <a:p>
            <a:pPr fontAlgn="auto">
              <a:spcBef>
                <a:spcPts val="0"/>
              </a:spcBef>
              <a:spcAft>
                <a:spcPts val="0"/>
              </a:spcAft>
              <a:defRPr/>
            </a:pPr>
            <a:r>
              <a:rPr lang="en-CA" dirty="0" smtClean="0"/>
              <a:t>which is now falling back to more normal</a:t>
            </a:r>
          </a:p>
          <a:p>
            <a:pPr fontAlgn="auto">
              <a:spcBef>
                <a:spcPts val="0"/>
              </a:spcBef>
              <a:spcAft>
                <a:spcPts val="0"/>
              </a:spcAft>
              <a:defRPr/>
            </a:pPr>
            <a:r>
              <a:rPr lang="en-CA" dirty="0" smtClean="0"/>
              <a:t>levels. The industry has not managed to</a:t>
            </a:r>
          </a:p>
          <a:p>
            <a:pPr fontAlgn="auto">
              <a:spcBef>
                <a:spcPts val="0"/>
              </a:spcBef>
              <a:spcAft>
                <a:spcPts val="0"/>
              </a:spcAft>
              <a:defRPr/>
            </a:pPr>
            <a:r>
              <a:rPr lang="en-CA" dirty="0" smtClean="0"/>
              <a:t>produce adequate returns even in peak</a:t>
            </a:r>
          </a:p>
          <a:p>
            <a:pPr fontAlgn="auto">
              <a:spcBef>
                <a:spcPts val="0"/>
              </a:spcBef>
              <a:spcAft>
                <a:spcPts val="0"/>
              </a:spcAft>
              <a:defRPr/>
            </a:pPr>
            <a:r>
              <a:rPr lang="en-CA" dirty="0" smtClean="0"/>
              <a:t>years.</a:t>
            </a:r>
          </a:p>
          <a:p>
            <a:pPr fontAlgn="auto">
              <a:spcBef>
                <a:spcPts val="0"/>
              </a:spcBef>
              <a:spcAft>
                <a:spcPts val="0"/>
              </a:spcAft>
              <a:defRPr/>
            </a:pPr>
            <a:r>
              <a:rPr lang="en-CA" dirty="0" smtClean="0"/>
              <a:t>Overall, there was evidence of a</a:t>
            </a:r>
          </a:p>
          <a:p>
            <a:pPr fontAlgn="auto">
              <a:spcBef>
                <a:spcPts val="0"/>
              </a:spcBef>
              <a:spcAft>
                <a:spcPts val="0"/>
              </a:spcAft>
              <a:defRPr/>
            </a:pPr>
            <a:r>
              <a:rPr lang="en-CA" dirty="0" smtClean="0"/>
              <a:t>strong cyclical upturn by the end of</a:t>
            </a:r>
          </a:p>
          <a:p>
            <a:pPr fontAlgn="auto">
              <a:spcBef>
                <a:spcPts val="0"/>
              </a:spcBef>
              <a:spcAft>
                <a:spcPts val="0"/>
              </a:spcAft>
              <a:defRPr/>
            </a:pPr>
            <a:r>
              <a:rPr lang="en-CA" dirty="0" smtClean="0"/>
              <a:t>2009. The trend continued in the first</a:t>
            </a:r>
          </a:p>
          <a:p>
            <a:pPr fontAlgn="auto">
              <a:spcBef>
                <a:spcPts val="0"/>
              </a:spcBef>
              <a:spcAft>
                <a:spcPts val="0"/>
              </a:spcAft>
              <a:defRPr/>
            </a:pPr>
            <a:r>
              <a:rPr lang="en-CA" dirty="0" smtClean="0"/>
              <a:t>quarter of 2010. However, the structural</a:t>
            </a:r>
          </a:p>
          <a:p>
            <a:pPr fontAlgn="auto">
              <a:spcBef>
                <a:spcPts val="0"/>
              </a:spcBef>
              <a:spcAft>
                <a:spcPts val="0"/>
              </a:spcAft>
              <a:defRPr/>
            </a:pPr>
            <a:r>
              <a:rPr lang="en-CA" dirty="0" smtClean="0"/>
              <a:t>problems remain and must be addressed.</a:t>
            </a:r>
            <a:endParaRPr lang="en-CA" dirty="0"/>
          </a:p>
        </p:txBody>
      </p:sp>
      <p:sp>
        <p:nvSpPr>
          <p:cNvPr id="80899" name="Slide Number Placeholder 3"/>
          <p:cNvSpPr>
            <a:spLocks noGrp="1"/>
          </p:cNvSpPr>
          <p:nvPr>
            <p:ph type="sldNum" sz="quarter" idx="5"/>
          </p:nvPr>
        </p:nvSpPr>
        <p:spPr bwMode="auto">
          <a:noFill/>
          <a:ln>
            <a:miter lim="800000"/>
            <a:headEnd/>
            <a:tailEnd/>
          </a:ln>
        </p:spPr>
        <p:txBody>
          <a:bodyPr/>
          <a:lstStyle/>
          <a:p>
            <a:fld id="{8C298FB7-4CF3-4D7C-9228-851742B3570D}" type="slidenum">
              <a:rPr lang="en-CA"/>
              <a:pPr/>
              <a:t>38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a:lstStyle/>
          <a:p>
            <a:pPr>
              <a:spcBef>
                <a:spcPct val="0"/>
              </a:spcBef>
              <a:buFontTx/>
              <a:buChar char="•"/>
            </a:pPr>
            <a:r>
              <a:rPr lang="en-CA" smtClean="0"/>
              <a:t> southwest lost a lot of their cash and cash equivalents since 2007</a:t>
            </a:r>
          </a:p>
        </p:txBody>
      </p:sp>
      <p:sp>
        <p:nvSpPr>
          <p:cNvPr id="112643" name="Slide Number Placeholder 3"/>
          <p:cNvSpPr>
            <a:spLocks noGrp="1"/>
          </p:cNvSpPr>
          <p:nvPr>
            <p:ph type="sldNum" sz="quarter" idx="5"/>
          </p:nvPr>
        </p:nvSpPr>
        <p:spPr bwMode="auto">
          <a:noFill/>
          <a:ln>
            <a:miter lim="800000"/>
            <a:headEnd/>
            <a:tailEnd/>
          </a:ln>
        </p:spPr>
        <p:txBody>
          <a:bodyPr/>
          <a:lstStyle/>
          <a:p>
            <a:fld id="{8595D938-270B-4CE7-ADD9-FDA4C22976B4}" type="slidenum">
              <a:rPr lang="en-CA"/>
              <a:pPr/>
              <a:t>68</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a:spcBef>
                <a:spcPct val="0"/>
              </a:spcBef>
            </a:pPr>
            <a:r>
              <a:rPr lang="en-CA" smtClean="0"/>
              <a:t>The graph shows the flying paths opened after WWII.</a:t>
            </a:r>
          </a:p>
        </p:txBody>
      </p:sp>
      <p:sp>
        <p:nvSpPr>
          <p:cNvPr id="22531" name="Slide Number Placeholder 3"/>
          <p:cNvSpPr>
            <a:spLocks noGrp="1"/>
          </p:cNvSpPr>
          <p:nvPr>
            <p:ph type="sldNum" sz="quarter" idx="5"/>
          </p:nvPr>
        </p:nvSpPr>
        <p:spPr bwMode="auto">
          <a:noFill/>
          <a:ln>
            <a:miter lim="800000"/>
            <a:headEnd/>
            <a:tailEnd/>
          </a:ln>
        </p:spPr>
        <p:txBody>
          <a:bodyPr/>
          <a:lstStyle/>
          <a:p>
            <a:fld id="{DB76B8F0-B78E-4040-85AB-E01A72FD3DA2}" type="slidenum">
              <a:rPr lang="en-CA"/>
              <a:pPr/>
              <a:t>6</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a:lstStyle/>
          <a:p>
            <a:pPr>
              <a:spcBef>
                <a:spcPct val="0"/>
              </a:spcBef>
              <a:buFontTx/>
              <a:buChar char="•"/>
            </a:pPr>
            <a:r>
              <a:rPr lang="en-CA" smtClean="0"/>
              <a:t> Current liabilities have decreased a lot since 2007</a:t>
            </a:r>
          </a:p>
        </p:txBody>
      </p:sp>
      <p:sp>
        <p:nvSpPr>
          <p:cNvPr id="114691" name="Slide Number Placeholder 3"/>
          <p:cNvSpPr>
            <a:spLocks noGrp="1"/>
          </p:cNvSpPr>
          <p:nvPr>
            <p:ph type="sldNum" sz="quarter" idx="5"/>
          </p:nvPr>
        </p:nvSpPr>
        <p:spPr bwMode="auto">
          <a:noFill/>
          <a:ln>
            <a:miter lim="800000"/>
            <a:headEnd/>
            <a:tailEnd/>
          </a:ln>
        </p:spPr>
        <p:txBody>
          <a:bodyPr/>
          <a:lstStyle/>
          <a:p>
            <a:fld id="{DCCA28C0-6386-4663-9DB8-BAAAC479332B}" type="slidenum">
              <a:rPr lang="en-CA"/>
              <a:pPr/>
              <a:t>69</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a:lstStyle/>
          <a:p>
            <a:pPr>
              <a:spcBef>
                <a:spcPct val="0"/>
              </a:spcBef>
              <a:buFontTx/>
              <a:buChar char="•"/>
            </a:pPr>
            <a:r>
              <a:rPr lang="en-CA" smtClean="0"/>
              <a:t> both the Passenger revenue yield per PRM and RASM (revenue per available seat mile) has increased which is a good sign of improvement in operations</a:t>
            </a:r>
          </a:p>
          <a:p>
            <a:pPr>
              <a:spcBef>
                <a:spcPct val="0"/>
              </a:spcBef>
              <a:buFontTx/>
              <a:buChar char="•"/>
            </a:pPr>
            <a:r>
              <a:rPr lang="en-CA" smtClean="0"/>
              <a:t> the RASM has increased over 16% in both the 3</a:t>
            </a:r>
            <a:r>
              <a:rPr lang="en-CA" baseline="30000" smtClean="0"/>
              <a:t>rd</a:t>
            </a:r>
            <a:r>
              <a:rPr lang="en-CA" smtClean="0"/>
              <a:t> quarter and 9 months ended while costs have only increased 10.2% for the 9 months ended this year</a:t>
            </a:r>
          </a:p>
        </p:txBody>
      </p:sp>
      <p:sp>
        <p:nvSpPr>
          <p:cNvPr id="117763" name="Slide Number Placeholder 3"/>
          <p:cNvSpPr>
            <a:spLocks noGrp="1"/>
          </p:cNvSpPr>
          <p:nvPr>
            <p:ph type="sldNum" sz="quarter" idx="5"/>
          </p:nvPr>
        </p:nvSpPr>
        <p:spPr bwMode="auto">
          <a:noFill/>
          <a:ln>
            <a:miter lim="800000"/>
            <a:headEnd/>
            <a:tailEnd/>
          </a:ln>
        </p:spPr>
        <p:txBody>
          <a:bodyPr/>
          <a:lstStyle/>
          <a:p>
            <a:fld id="{5100C129-33ED-4EF1-8AA5-8067C3E7BD76}" type="slidenum">
              <a:rPr lang="en-CA"/>
              <a:pPr/>
              <a:t>71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a:lstStyle/>
          <a:p>
            <a:pPr>
              <a:spcBef>
                <a:spcPct val="0"/>
              </a:spcBef>
            </a:pPr>
            <a:r>
              <a:rPr lang="en-CA" smtClean="0"/>
              <a:t>The fall from May to Jul was mainly due to the strike.</a:t>
            </a:r>
          </a:p>
          <a:p>
            <a:pPr>
              <a:spcBef>
                <a:spcPct val="0"/>
              </a:spcBef>
            </a:pPr>
            <a:r>
              <a:rPr lang="en-CA" smtClean="0"/>
              <a:t>Investors were worried that it would affect the company.</a:t>
            </a:r>
          </a:p>
          <a:p>
            <a:pPr>
              <a:spcBef>
                <a:spcPct val="0"/>
              </a:spcBef>
            </a:pPr>
            <a:endParaRPr lang="en-CA" smtClean="0"/>
          </a:p>
          <a:p>
            <a:pPr>
              <a:spcBef>
                <a:spcPct val="0"/>
              </a:spcBef>
            </a:pPr>
            <a:r>
              <a:rPr lang="en-CA" smtClean="0"/>
              <a:t>The increase in price in Sept was mainly based on the strategic deal that will be discussed soon.</a:t>
            </a:r>
          </a:p>
        </p:txBody>
      </p:sp>
      <p:sp>
        <p:nvSpPr>
          <p:cNvPr id="122883" name="Slide Number Placeholder 3"/>
          <p:cNvSpPr>
            <a:spLocks noGrp="1"/>
          </p:cNvSpPr>
          <p:nvPr>
            <p:ph type="sldNum" sz="quarter" idx="5"/>
          </p:nvPr>
        </p:nvSpPr>
        <p:spPr bwMode="auto">
          <a:noFill/>
          <a:ln>
            <a:miter lim="800000"/>
            <a:headEnd/>
            <a:tailEnd/>
          </a:ln>
        </p:spPr>
        <p:txBody>
          <a:bodyPr/>
          <a:lstStyle/>
          <a:p>
            <a:fld id="{95EA1609-5242-4802-9E50-AEECE191D01B}" type="slidenum">
              <a:rPr lang="en-CA"/>
              <a:pPr/>
              <a:t>75</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a:lstStyle/>
          <a:p>
            <a:pPr>
              <a:spcBef>
                <a:spcPct val="0"/>
              </a:spcBef>
            </a:pPr>
            <a:r>
              <a:rPr lang="en-CA" smtClean="0"/>
              <a:t>The price drop in Oct 09 was resulted by another strike.</a:t>
            </a:r>
          </a:p>
        </p:txBody>
      </p:sp>
      <p:sp>
        <p:nvSpPr>
          <p:cNvPr id="124931" name="Slide Number Placeholder 3"/>
          <p:cNvSpPr>
            <a:spLocks noGrp="1"/>
          </p:cNvSpPr>
          <p:nvPr>
            <p:ph type="sldNum" sz="quarter" idx="5"/>
          </p:nvPr>
        </p:nvSpPr>
        <p:spPr bwMode="auto">
          <a:noFill/>
          <a:ln>
            <a:miter lim="800000"/>
            <a:headEnd/>
            <a:tailEnd/>
          </a:ln>
        </p:spPr>
        <p:txBody>
          <a:bodyPr/>
          <a:lstStyle/>
          <a:p>
            <a:fld id="{17F19189-960B-4FE2-AFC5-48C9ED4C4488}" type="slidenum">
              <a:rPr lang="en-CA"/>
              <a:pPr/>
              <a:t>76</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a:lstStyle/>
          <a:p>
            <a:pPr>
              <a:spcBef>
                <a:spcPct val="0"/>
              </a:spcBef>
            </a:pPr>
            <a:r>
              <a:rPr lang="en-CA" smtClean="0"/>
              <a:t>Dividend paid out in 2000, 2001, and 2008 throughout the past 10 years.</a:t>
            </a:r>
          </a:p>
        </p:txBody>
      </p:sp>
      <p:sp>
        <p:nvSpPr>
          <p:cNvPr id="126979" name="Slide Number Placeholder 3"/>
          <p:cNvSpPr>
            <a:spLocks noGrp="1"/>
          </p:cNvSpPr>
          <p:nvPr>
            <p:ph type="sldNum" sz="quarter" idx="5"/>
          </p:nvPr>
        </p:nvSpPr>
        <p:spPr bwMode="auto">
          <a:noFill/>
          <a:ln>
            <a:miter lim="800000"/>
            <a:headEnd/>
            <a:tailEnd/>
          </a:ln>
        </p:spPr>
        <p:txBody>
          <a:bodyPr/>
          <a:lstStyle/>
          <a:p>
            <a:fld id="{7CE6AFA5-744D-457D-9A10-E4AB06C7CADD}" type="slidenum">
              <a:rPr lang="en-CA"/>
              <a:pPr/>
              <a:t>77</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a:lstStyle/>
          <a:p>
            <a:pPr>
              <a:spcBef>
                <a:spcPct val="0"/>
              </a:spcBef>
            </a:pPr>
            <a:r>
              <a:rPr lang="en-CA" smtClean="0"/>
              <a:t>BEA: British European Airways—European and domestic routes</a:t>
            </a:r>
          </a:p>
          <a:p>
            <a:pPr>
              <a:spcBef>
                <a:spcPct val="0"/>
              </a:spcBef>
            </a:pPr>
            <a:r>
              <a:rPr lang="en-CA" smtClean="0"/>
              <a:t>BSAA: British South American Airways—South American and Caribbean routes</a:t>
            </a:r>
          </a:p>
        </p:txBody>
      </p:sp>
      <p:sp>
        <p:nvSpPr>
          <p:cNvPr id="135171" name="Slide Number Placeholder 3"/>
          <p:cNvSpPr>
            <a:spLocks noGrp="1"/>
          </p:cNvSpPr>
          <p:nvPr>
            <p:ph type="sldNum" sz="quarter" idx="5"/>
          </p:nvPr>
        </p:nvSpPr>
        <p:spPr bwMode="auto">
          <a:noFill/>
          <a:ln>
            <a:miter lim="800000"/>
            <a:headEnd/>
            <a:tailEnd/>
          </a:ln>
        </p:spPr>
        <p:txBody>
          <a:bodyPr/>
          <a:lstStyle/>
          <a:p>
            <a:fld id="{1E4D569F-E2B9-4395-AD90-1F5B6BCBD312}" type="slidenum">
              <a:rPr lang="en-CA"/>
              <a:pPr/>
              <a:t>84</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bwMode="auto">
          <a:noFill/>
        </p:spPr>
        <p:txBody>
          <a:bodyPr/>
          <a:lstStyle/>
          <a:p>
            <a:pPr>
              <a:spcBef>
                <a:spcPct val="0"/>
              </a:spcBef>
            </a:pPr>
            <a:r>
              <a:rPr lang="en-CA" smtClean="0"/>
              <a:t>Nov 09—</a:t>
            </a:r>
            <a:r>
              <a:rPr lang="en-US" smtClean="0">
                <a:solidFill>
                  <a:srgbClr val="000000"/>
                </a:solidFill>
              </a:rPr>
              <a:t>after Delta Air Lines and American Airlines.</a:t>
            </a:r>
          </a:p>
          <a:p>
            <a:pPr>
              <a:spcBef>
                <a:spcPct val="0"/>
              </a:spcBef>
            </a:pPr>
            <a:r>
              <a:rPr lang="en-US" smtClean="0">
                <a:solidFill>
                  <a:srgbClr val="000000"/>
                </a:solidFill>
              </a:rPr>
              <a:t>BAA—</a:t>
            </a:r>
            <a:r>
              <a:rPr lang="en-CA" smtClean="0"/>
              <a:t>One of the world's leading airport operators, BAA owns and manages six airports in the UK </a:t>
            </a:r>
          </a:p>
          <a:p>
            <a:pPr>
              <a:spcBef>
                <a:spcPct val="0"/>
              </a:spcBef>
            </a:pPr>
            <a:r>
              <a:rPr lang="en-CA" smtClean="0"/>
              <a:t>AA—American Airlines</a:t>
            </a:r>
          </a:p>
          <a:p>
            <a:pPr>
              <a:spcBef>
                <a:spcPct val="0"/>
              </a:spcBef>
            </a:pPr>
            <a:endParaRPr lang="en-CA" smtClean="0"/>
          </a:p>
        </p:txBody>
      </p:sp>
      <p:sp>
        <p:nvSpPr>
          <p:cNvPr id="137219" name="Slide Number Placeholder 3"/>
          <p:cNvSpPr>
            <a:spLocks noGrp="1"/>
          </p:cNvSpPr>
          <p:nvPr>
            <p:ph type="sldNum" sz="quarter" idx="5"/>
          </p:nvPr>
        </p:nvSpPr>
        <p:spPr bwMode="auto">
          <a:noFill/>
          <a:ln>
            <a:miter lim="800000"/>
            <a:headEnd/>
            <a:tailEnd/>
          </a:ln>
        </p:spPr>
        <p:txBody>
          <a:bodyPr/>
          <a:lstStyle/>
          <a:p>
            <a:fld id="{79F95B0D-CFB2-4142-9BE0-805448DA5526}" type="slidenum">
              <a:rPr lang="en-CA"/>
              <a:pPr/>
              <a:t>85</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a:lstStyle/>
          <a:p>
            <a:pPr>
              <a:spcBef>
                <a:spcPct val="0"/>
              </a:spcBef>
            </a:pPr>
            <a:r>
              <a:rPr lang="en-CA" smtClean="0"/>
              <a:t>Interesting fact: Broughton is also the chairman of Liverpool Football Club, and he helped John Henry to become the new boss of the club a month ago.</a:t>
            </a:r>
          </a:p>
        </p:txBody>
      </p:sp>
      <p:sp>
        <p:nvSpPr>
          <p:cNvPr id="142339" name="Slide Number Placeholder 3"/>
          <p:cNvSpPr>
            <a:spLocks noGrp="1"/>
          </p:cNvSpPr>
          <p:nvPr>
            <p:ph type="sldNum" sz="quarter" idx="5"/>
          </p:nvPr>
        </p:nvSpPr>
        <p:spPr bwMode="auto">
          <a:noFill/>
          <a:ln>
            <a:miter lim="800000"/>
            <a:headEnd/>
            <a:tailEnd/>
          </a:ln>
        </p:spPr>
        <p:txBody>
          <a:bodyPr/>
          <a:lstStyle/>
          <a:p>
            <a:fld id="{6A3E4621-107B-4CCA-AD98-041A01545474}" type="slidenum">
              <a:rPr lang="en-CA"/>
              <a:pPr/>
              <a:t>89</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a:lstStyle/>
          <a:p>
            <a:pPr>
              <a:spcBef>
                <a:spcPct val="0"/>
              </a:spcBef>
            </a:pPr>
            <a:r>
              <a:rPr lang="en-CA" smtClean="0"/>
              <a:t>Leasing</a:t>
            </a:r>
          </a:p>
        </p:txBody>
      </p:sp>
      <p:sp>
        <p:nvSpPr>
          <p:cNvPr id="152579" name="Slide Number Placeholder 3"/>
          <p:cNvSpPr>
            <a:spLocks noGrp="1"/>
          </p:cNvSpPr>
          <p:nvPr>
            <p:ph type="sldNum" sz="quarter" idx="5"/>
          </p:nvPr>
        </p:nvSpPr>
        <p:spPr bwMode="auto">
          <a:noFill/>
          <a:ln>
            <a:miter lim="800000"/>
            <a:headEnd/>
            <a:tailEnd/>
          </a:ln>
        </p:spPr>
        <p:txBody>
          <a:bodyPr/>
          <a:lstStyle/>
          <a:p>
            <a:fld id="{DF103167-25F1-448C-85AC-CF71F27A3519}" type="slidenum">
              <a:rPr lang="en-CA"/>
              <a:pPr/>
              <a:t>98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a:lstStyle/>
          <a:p>
            <a:pPr>
              <a:spcBef>
                <a:spcPct val="0"/>
              </a:spcBef>
            </a:pPr>
            <a:r>
              <a:rPr lang="en-CA" smtClean="0"/>
              <a:t>Q1:</a:t>
            </a:r>
          </a:p>
          <a:p>
            <a:pPr>
              <a:spcBef>
                <a:spcPct val="0"/>
              </a:spcBef>
            </a:pPr>
            <a:r>
              <a:rPr lang="en-CA" smtClean="0"/>
              <a:t>Cargo business has seen strong performance, with revenue increasing by 36.7 per cent. Cargo</a:t>
            </a:r>
          </a:p>
          <a:p>
            <a:pPr>
              <a:spcBef>
                <a:spcPct val="0"/>
              </a:spcBef>
            </a:pPr>
            <a:r>
              <a:rPr lang="en-CA" smtClean="0"/>
              <a:t>yields increased by 33.9 per cent</a:t>
            </a:r>
          </a:p>
          <a:p>
            <a:pPr>
              <a:spcBef>
                <a:spcPct val="0"/>
              </a:spcBef>
            </a:pPr>
            <a:endParaRPr lang="en-CA" smtClean="0"/>
          </a:p>
          <a:p>
            <a:pPr>
              <a:spcBef>
                <a:spcPct val="0"/>
              </a:spcBef>
            </a:pPr>
            <a:r>
              <a:rPr lang="en-CA" smtClean="0"/>
              <a:t>6-month:</a:t>
            </a:r>
          </a:p>
          <a:p>
            <a:pPr>
              <a:spcBef>
                <a:spcPct val="0"/>
              </a:spcBef>
            </a:pPr>
            <a:r>
              <a:rPr lang="en-CA" smtClean="0"/>
              <a:t>Revenue from passengers and cargo go up by 7.9% and 39.4% respectively. This result the strong performance of Q2 in 2010.</a:t>
            </a:r>
          </a:p>
          <a:p>
            <a:pPr>
              <a:spcBef>
                <a:spcPct val="0"/>
              </a:spcBef>
            </a:pPr>
            <a:r>
              <a:rPr lang="en-CA" smtClean="0"/>
              <a:t>The overall revenue is up by 8.4%.</a:t>
            </a:r>
          </a:p>
        </p:txBody>
      </p:sp>
      <p:sp>
        <p:nvSpPr>
          <p:cNvPr id="155651" name="Slide Number Placeholder 3"/>
          <p:cNvSpPr>
            <a:spLocks noGrp="1"/>
          </p:cNvSpPr>
          <p:nvPr>
            <p:ph type="sldNum" sz="quarter" idx="5"/>
          </p:nvPr>
        </p:nvSpPr>
        <p:spPr bwMode="auto">
          <a:noFill/>
          <a:ln>
            <a:miter lim="800000"/>
            <a:headEnd/>
            <a:tailEnd/>
          </a:ln>
        </p:spPr>
        <p:txBody>
          <a:bodyPr/>
          <a:lstStyle/>
          <a:p>
            <a:fld id="{6DC3326C-631F-4B3D-AB8E-30495F287B76}" type="slidenum">
              <a:rPr lang="en-CA"/>
              <a:pPr/>
              <a:t>100</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pPr>
              <a:spcBef>
                <a:spcPct val="0"/>
              </a:spcBef>
            </a:pPr>
            <a:r>
              <a:rPr lang="en-CA" smtClean="0"/>
              <a:t>Boeing 707 =&gt; 181 passengers</a:t>
            </a:r>
          </a:p>
          <a:p>
            <a:pPr>
              <a:spcBef>
                <a:spcPct val="0"/>
              </a:spcBef>
            </a:pPr>
            <a:r>
              <a:rPr lang="en-CA" smtClean="0"/>
              <a:t>DH 106 =&gt; 36 passengers</a:t>
            </a:r>
          </a:p>
        </p:txBody>
      </p:sp>
      <p:sp>
        <p:nvSpPr>
          <p:cNvPr id="24579" name="Slide Number Placeholder 3"/>
          <p:cNvSpPr>
            <a:spLocks noGrp="1"/>
          </p:cNvSpPr>
          <p:nvPr>
            <p:ph type="sldNum" sz="quarter" idx="5"/>
          </p:nvPr>
        </p:nvSpPr>
        <p:spPr bwMode="auto">
          <a:noFill/>
          <a:ln>
            <a:miter lim="800000"/>
            <a:headEnd/>
            <a:tailEnd/>
          </a:ln>
        </p:spPr>
        <p:txBody>
          <a:bodyPr/>
          <a:lstStyle/>
          <a:p>
            <a:fld id="{86A8A4C8-D026-4915-934E-ACBDD0D567EF}" type="slidenum">
              <a:rPr lang="en-CA"/>
              <a:pPr/>
              <a:t>7</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a:lstStyle/>
          <a:p>
            <a:pPr>
              <a:spcBef>
                <a:spcPct val="0"/>
              </a:spcBef>
            </a:pPr>
            <a:endParaRPr lang="en-US" smtClean="0"/>
          </a:p>
        </p:txBody>
      </p:sp>
      <p:sp>
        <p:nvSpPr>
          <p:cNvPr id="164867" name="Slide Number Placeholder 3"/>
          <p:cNvSpPr>
            <a:spLocks noGrp="1"/>
          </p:cNvSpPr>
          <p:nvPr>
            <p:ph type="sldNum" sz="quarter" idx="5"/>
          </p:nvPr>
        </p:nvSpPr>
        <p:spPr bwMode="auto">
          <a:noFill/>
          <a:ln>
            <a:miter lim="800000"/>
            <a:headEnd/>
            <a:tailEnd/>
          </a:ln>
        </p:spPr>
        <p:txBody>
          <a:bodyPr/>
          <a:lstStyle/>
          <a:p>
            <a:fld id="{BED79D11-5A0B-45EF-B4B1-82C54788E678}" type="slidenum">
              <a:rPr lang="en-US"/>
              <a:pPr/>
              <a:t>108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p:spPr>
      </p:sp>
      <p:sp>
        <p:nvSpPr>
          <p:cNvPr id="182274" name="Notes Placeholder 2"/>
          <p:cNvSpPr>
            <a:spLocks noGrp="1"/>
          </p:cNvSpPr>
          <p:nvPr>
            <p:ph type="body" idx="1"/>
          </p:nvPr>
        </p:nvSpPr>
        <p:spPr bwMode="auto">
          <a:noFill/>
        </p:spPr>
        <p:txBody>
          <a:bodyPr/>
          <a:lstStyle/>
          <a:p>
            <a:pPr>
              <a:spcBef>
                <a:spcPct val="0"/>
              </a:spcBef>
            </a:pPr>
            <a:r>
              <a:rPr lang="en-US" smtClean="0">
                <a:solidFill>
                  <a:srgbClr val="000000"/>
                </a:solidFill>
              </a:rPr>
              <a:t>The </a:t>
            </a:r>
            <a:r>
              <a:rPr lang="en-US" b="1" smtClean="0">
                <a:solidFill>
                  <a:srgbClr val="000000"/>
                </a:solidFill>
              </a:rPr>
              <a:t>Boeing 777 is a long-range, </a:t>
            </a:r>
            <a:r>
              <a:rPr lang="en-US" b="1" smtClean="0">
                <a:solidFill>
                  <a:srgbClr val="000000"/>
                </a:solidFill>
                <a:hlinkClick r:id="rId3"/>
              </a:rPr>
              <a:t>wide-body twin-engine </a:t>
            </a:r>
            <a:r>
              <a:rPr lang="en-US" b="1" smtClean="0">
                <a:solidFill>
                  <a:srgbClr val="000000"/>
                </a:solidFill>
                <a:hlinkClick r:id="rId4"/>
              </a:rPr>
              <a:t>jet airliner manufactured by </a:t>
            </a:r>
            <a:r>
              <a:rPr lang="en-US" b="1" smtClean="0">
                <a:solidFill>
                  <a:srgbClr val="000000"/>
                </a:solidFill>
                <a:hlinkClick r:id="rId5"/>
              </a:rPr>
              <a:t>Boeing Commercial Airplanes. It is the world's largest </a:t>
            </a:r>
            <a:r>
              <a:rPr lang="en-US" b="1" smtClean="0">
                <a:solidFill>
                  <a:srgbClr val="000000"/>
                </a:solidFill>
                <a:hlinkClick r:id="rId6"/>
              </a:rPr>
              <a:t>twinjet and is commonly referred to as the "Triple Seven".[3][4] The aircraft has seating for over 300 passengers and has a </a:t>
            </a:r>
            <a:r>
              <a:rPr lang="en-US" b="1" smtClean="0">
                <a:solidFill>
                  <a:srgbClr val="000000"/>
                </a:solidFill>
                <a:hlinkClick r:id="rId7"/>
              </a:rPr>
              <a:t>range from 5,235 to 9,380 </a:t>
            </a:r>
            <a:r>
              <a:rPr lang="en-US" b="1" smtClean="0">
                <a:solidFill>
                  <a:srgbClr val="000000"/>
                </a:solidFill>
                <a:hlinkClick r:id="rId8"/>
              </a:rPr>
              <a:t>nautical miles (9,695 to 17,370 km) depending on model</a:t>
            </a:r>
            <a:endParaRPr lang="en-US" smtClean="0">
              <a:solidFill>
                <a:srgbClr val="000000"/>
              </a:solidFill>
            </a:endParaRPr>
          </a:p>
        </p:txBody>
      </p:sp>
      <p:sp>
        <p:nvSpPr>
          <p:cNvPr id="182275" name="Slide Number Placeholder 3"/>
          <p:cNvSpPr>
            <a:spLocks noGrp="1"/>
          </p:cNvSpPr>
          <p:nvPr>
            <p:ph type="sldNum" sz="quarter" idx="5"/>
          </p:nvPr>
        </p:nvSpPr>
        <p:spPr bwMode="auto">
          <a:noFill/>
          <a:ln>
            <a:miter lim="800000"/>
            <a:headEnd/>
            <a:tailEnd/>
          </a:ln>
        </p:spPr>
        <p:txBody>
          <a:bodyPr/>
          <a:lstStyle/>
          <a:p>
            <a:fld id="{7ECB38B0-11C0-4B40-A6E1-64338B0FEBDF}" type="slidenum">
              <a:rPr lang="en-US"/>
              <a:pPr/>
              <a:t>124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bwMode="auto">
          <a:noFill/>
        </p:spPr>
        <p:txBody>
          <a:bodyPr/>
          <a:lstStyle/>
          <a:p>
            <a:pPr>
              <a:spcBef>
                <a:spcPct val="0"/>
              </a:spcBef>
            </a:pPr>
            <a:r>
              <a:rPr lang="en-US" smtClean="0"/>
              <a:t>According to Chew Choon Seng, the CEO of SIA “The move will unlock shareholder value, give shareholders a direct interest in SATS without them having to put their hands in their pockets, and allow the airline to concentrate on its core business”</a:t>
            </a:r>
          </a:p>
          <a:p>
            <a:pPr>
              <a:spcBef>
                <a:spcPct val="0"/>
              </a:spcBef>
            </a:pPr>
            <a:endParaRPr lang="en-US" smtClean="0"/>
          </a:p>
          <a:p>
            <a:pPr>
              <a:spcBef>
                <a:spcPct val="0"/>
              </a:spcBef>
            </a:pPr>
            <a:endParaRPr lang="en-US" smtClean="0"/>
          </a:p>
        </p:txBody>
      </p:sp>
      <p:sp>
        <p:nvSpPr>
          <p:cNvPr id="184323" name="Slide Number Placeholder 3"/>
          <p:cNvSpPr>
            <a:spLocks noGrp="1"/>
          </p:cNvSpPr>
          <p:nvPr>
            <p:ph type="sldNum" sz="quarter" idx="5"/>
          </p:nvPr>
        </p:nvSpPr>
        <p:spPr bwMode="auto">
          <a:noFill/>
          <a:ln>
            <a:miter lim="800000"/>
            <a:headEnd/>
            <a:tailEnd/>
          </a:ln>
        </p:spPr>
        <p:txBody>
          <a:bodyPr/>
          <a:lstStyle/>
          <a:p>
            <a:fld id="{9F515B6A-FFE1-48C1-A9CE-452E67210AF5}" type="slidenum">
              <a:rPr lang="en-US"/>
              <a:pPr/>
              <a:t>125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bwMode="auto">
          <a:noFill/>
          <a:ln>
            <a:solidFill>
              <a:srgbClr val="000000"/>
            </a:solidFill>
            <a:miter lim="800000"/>
            <a:headEnd/>
            <a:tailEnd/>
          </a:ln>
        </p:spPr>
      </p:sp>
      <p:sp>
        <p:nvSpPr>
          <p:cNvPr id="187394" name="Notes Placeholder 2"/>
          <p:cNvSpPr>
            <a:spLocks noGrp="1"/>
          </p:cNvSpPr>
          <p:nvPr>
            <p:ph type="body" idx="1"/>
          </p:nvPr>
        </p:nvSpPr>
        <p:spPr bwMode="auto">
          <a:noFill/>
        </p:spPr>
        <p:txBody>
          <a:bodyPr/>
          <a:lstStyle/>
          <a:p>
            <a:pPr>
              <a:spcBef>
                <a:spcPct val="0"/>
              </a:spcBef>
            </a:pPr>
            <a:r>
              <a:rPr lang="en-US" b="1" smtClean="0"/>
              <a:t>Temasek Holdings is an </a:t>
            </a:r>
            <a:r>
              <a:rPr lang="en-US" b="1" smtClean="0">
                <a:hlinkClick r:id="rId3"/>
              </a:rPr>
              <a:t>investment company owned by the </a:t>
            </a:r>
            <a:r>
              <a:rPr lang="en-US" b="1" smtClean="0">
                <a:hlinkClick r:id="rId4"/>
              </a:rPr>
              <a:t>government of Singapore.</a:t>
            </a:r>
            <a:endParaRPr lang="en-US" b="1" smtClean="0"/>
          </a:p>
          <a:p>
            <a:pPr>
              <a:spcBef>
                <a:spcPct val="0"/>
              </a:spcBef>
            </a:pPr>
            <a:r>
              <a:rPr lang="en-US" smtClean="0"/>
              <a:t>It is an active shareholder and investor in - </a:t>
            </a:r>
            <a:r>
              <a:rPr lang="en-US" smtClean="0">
                <a:hlinkClick r:id="rId5"/>
              </a:rPr>
              <a:t>financial services, </a:t>
            </a:r>
            <a:r>
              <a:rPr lang="en-US" smtClean="0">
                <a:hlinkClick r:id="rId6"/>
              </a:rPr>
              <a:t>telecommunications &amp; </a:t>
            </a:r>
            <a:r>
              <a:rPr lang="en-US" smtClean="0">
                <a:hlinkClick r:id="rId7"/>
              </a:rPr>
              <a:t>media, technology, transportation, industrials, lifesciences, consumer, </a:t>
            </a:r>
            <a:r>
              <a:rPr lang="en-US" smtClean="0">
                <a:hlinkClick r:id="rId8"/>
              </a:rPr>
              <a:t>real estate, energy &amp; resources.</a:t>
            </a:r>
            <a:endParaRPr lang="en-US" smtClean="0"/>
          </a:p>
        </p:txBody>
      </p:sp>
      <p:sp>
        <p:nvSpPr>
          <p:cNvPr id="187395" name="Slide Number Placeholder 3"/>
          <p:cNvSpPr>
            <a:spLocks noGrp="1"/>
          </p:cNvSpPr>
          <p:nvPr>
            <p:ph type="sldNum" sz="quarter" idx="5"/>
          </p:nvPr>
        </p:nvSpPr>
        <p:spPr bwMode="auto">
          <a:noFill/>
          <a:ln>
            <a:miter lim="800000"/>
            <a:headEnd/>
            <a:tailEnd/>
          </a:ln>
        </p:spPr>
        <p:txBody>
          <a:bodyPr/>
          <a:lstStyle/>
          <a:p>
            <a:fld id="{476E995E-6E11-4258-BB91-DAC821F7CB00}" type="slidenum">
              <a:rPr lang="en-US"/>
              <a:pPr/>
              <a:t>127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noFill/>
        </p:spPr>
        <p:txBody>
          <a:bodyPr/>
          <a:lstStyle/>
          <a:p>
            <a:pPr>
              <a:spcBef>
                <a:spcPct val="0"/>
              </a:spcBef>
            </a:pPr>
            <a:r>
              <a:rPr lang="en-US" smtClean="0"/>
              <a:t>March 2010 year end the board recommend dividend of 12 cents per share</a:t>
            </a:r>
          </a:p>
          <a:p>
            <a:pPr>
              <a:spcBef>
                <a:spcPct val="0"/>
              </a:spcBef>
            </a:pPr>
            <a:r>
              <a:rPr lang="en-US" smtClean="0"/>
              <a:t>A drop from 40 cent share in 2008</a:t>
            </a:r>
          </a:p>
        </p:txBody>
      </p:sp>
      <p:sp>
        <p:nvSpPr>
          <p:cNvPr id="190467" name="Slide Number Placeholder 3"/>
          <p:cNvSpPr>
            <a:spLocks noGrp="1"/>
          </p:cNvSpPr>
          <p:nvPr>
            <p:ph type="sldNum" sz="quarter" idx="5"/>
          </p:nvPr>
        </p:nvSpPr>
        <p:spPr bwMode="auto">
          <a:noFill/>
          <a:ln>
            <a:miter lim="800000"/>
            <a:headEnd/>
            <a:tailEnd/>
          </a:ln>
        </p:spPr>
        <p:txBody>
          <a:bodyPr/>
          <a:lstStyle/>
          <a:p>
            <a:fld id="{8CD0FF94-A643-45B5-9487-DED347F23F15}" type="slidenum">
              <a:rPr lang="en-US"/>
              <a:pPr/>
              <a:t>129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bwMode="auto">
          <a:noFill/>
          <a:ln>
            <a:solidFill>
              <a:srgbClr val="000000"/>
            </a:solidFill>
            <a:miter lim="800000"/>
            <a:headEnd/>
            <a:tailEnd/>
          </a:ln>
        </p:spPr>
      </p:sp>
      <p:sp>
        <p:nvSpPr>
          <p:cNvPr id="193538" name="Notes Placeholder 2"/>
          <p:cNvSpPr>
            <a:spLocks noGrp="1"/>
          </p:cNvSpPr>
          <p:nvPr>
            <p:ph type="body" idx="1"/>
          </p:nvPr>
        </p:nvSpPr>
        <p:spPr bwMode="auto">
          <a:noFill/>
        </p:spPr>
        <p:txBody>
          <a:bodyPr/>
          <a:lstStyle/>
          <a:p>
            <a:pPr>
              <a:spcBef>
                <a:spcPct val="0"/>
              </a:spcBef>
            </a:pPr>
            <a:r>
              <a:rPr lang="en-US" smtClean="0"/>
              <a:t>Fuel cost went down a lot, likely due to reduce in flight frequency in economy downturn</a:t>
            </a:r>
          </a:p>
          <a:p>
            <a:pPr>
              <a:spcBef>
                <a:spcPct val="0"/>
              </a:spcBef>
            </a:pPr>
            <a:r>
              <a:rPr lang="en-US" smtClean="0"/>
              <a:t>Staff costs were $151 million lower, mainly attributable to wage cuts and voluntary no-pay leave, lower crew allowances</a:t>
            </a:r>
          </a:p>
          <a:p>
            <a:pPr>
              <a:spcBef>
                <a:spcPct val="0"/>
              </a:spcBef>
            </a:pPr>
            <a:r>
              <a:rPr lang="en-US" smtClean="0"/>
              <a:t>and provision for profit-sharing bonus</a:t>
            </a:r>
          </a:p>
          <a:p>
            <a:pPr>
              <a:spcBef>
                <a:spcPct val="0"/>
              </a:spcBef>
            </a:pPr>
            <a:r>
              <a:rPr lang="en-US" smtClean="0"/>
              <a:t>Handling charges was $40 million lower, attributable to decrease in number of handlings, partially offset by increase in</a:t>
            </a:r>
          </a:p>
          <a:p>
            <a:pPr>
              <a:spcBef>
                <a:spcPct val="0"/>
              </a:spcBef>
            </a:pPr>
            <a:r>
              <a:rPr lang="en-US" smtClean="0"/>
              <a:t>rates from new aircraft type joining the fleet.</a:t>
            </a:r>
          </a:p>
          <a:p>
            <a:pPr>
              <a:spcBef>
                <a:spcPct val="0"/>
              </a:spcBef>
            </a:pPr>
            <a:r>
              <a:rPr lang="en-US" smtClean="0"/>
              <a:t>Inflight meals and other passenger costs fell $38 million due mainly to decrease in number of passengers uplifted.</a:t>
            </a:r>
          </a:p>
          <a:p>
            <a:pPr>
              <a:spcBef>
                <a:spcPct val="0"/>
              </a:spcBef>
            </a:pPr>
            <a:r>
              <a:rPr lang="en-US" smtClean="0"/>
              <a:t>Airport and overflying charges was $47 million lower, largely due to decrease in number of trips.</a:t>
            </a:r>
          </a:p>
          <a:p>
            <a:pPr>
              <a:spcBef>
                <a:spcPct val="0"/>
              </a:spcBef>
            </a:pPr>
            <a:r>
              <a:rPr lang="en-US" smtClean="0"/>
              <a:t>Sales cost decreased $125 million, as commissions and incentives reduced.</a:t>
            </a:r>
          </a:p>
          <a:p>
            <a:pPr>
              <a:spcBef>
                <a:spcPct val="0"/>
              </a:spcBef>
            </a:pPr>
            <a:r>
              <a:rPr lang="en-US" smtClean="0"/>
              <a:t>Rentals on leased aircraft increased $69 million, primarily attributable to lease of additional 7 A330-300 aircraft, partially</a:t>
            </a:r>
          </a:p>
          <a:p>
            <a:pPr>
              <a:spcBef>
                <a:spcPct val="0"/>
              </a:spcBef>
            </a:pPr>
            <a:r>
              <a:rPr lang="en-US" smtClean="0"/>
              <a:t>offset by the return of 3 B747-400 aircraft on expiry of lease.</a:t>
            </a:r>
          </a:p>
          <a:p>
            <a:pPr>
              <a:spcBef>
                <a:spcPct val="0"/>
              </a:spcBef>
            </a:pPr>
            <a:r>
              <a:rPr lang="en-US" smtClean="0"/>
              <a:t>Other costs were $91 million higher, due mainly to foreign exchange revaluation and hedging loss this year (against gain</a:t>
            </a:r>
          </a:p>
          <a:p>
            <a:pPr>
              <a:spcBef>
                <a:spcPct val="0"/>
              </a:spcBef>
            </a:pPr>
            <a:r>
              <a:rPr lang="en-US" smtClean="0"/>
              <a:t>last year).</a:t>
            </a:r>
          </a:p>
        </p:txBody>
      </p:sp>
      <p:sp>
        <p:nvSpPr>
          <p:cNvPr id="193539" name="Slide Number Placeholder 3"/>
          <p:cNvSpPr>
            <a:spLocks noGrp="1"/>
          </p:cNvSpPr>
          <p:nvPr>
            <p:ph type="sldNum" sz="quarter" idx="5"/>
          </p:nvPr>
        </p:nvSpPr>
        <p:spPr bwMode="auto">
          <a:noFill/>
          <a:ln>
            <a:miter lim="800000"/>
            <a:headEnd/>
            <a:tailEnd/>
          </a:ln>
        </p:spPr>
        <p:txBody>
          <a:bodyPr/>
          <a:lstStyle/>
          <a:p>
            <a:fld id="{0AEEA002-85E9-4A09-8AD3-5AF61A356DBA}" type="slidenum">
              <a:rPr lang="en-US"/>
              <a:pPr/>
              <a:t>131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bwMode="auto">
          <a:noFill/>
        </p:spPr>
        <p:txBody>
          <a:bodyPr/>
          <a:lstStyle/>
          <a:p>
            <a:pPr>
              <a:spcBef>
                <a:spcPct val="0"/>
              </a:spcBef>
            </a:pPr>
            <a:r>
              <a:rPr lang="en-US" smtClean="0"/>
              <a:t>Number of passenger carried by the company fell 9.9%</a:t>
            </a:r>
          </a:p>
          <a:p>
            <a:pPr>
              <a:spcBef>
                <a:spcPct val="0"/>
              </a:spcBef>
            </a:pPr>
            <a:r>
              <a:rPr lang="en-US" smtClean="0"/>
              <a:t>Passenger carriage (in revenue passenger-km) was 8.0 per cent lower year-on-year, at a slower pace than the reduction in capacity (in available seat-km) of 10.3 per cent. As a result, passenger load factor increased 1.9 percentage points to 78.4%</a:t>
            </a:r>
          </a:p>
        </p:txBody>
      </p:sp>
      <p:sp>
        <p:nvSpPr>
          <p:cNvPr id="202755" name="Slide Number Placeholder 3"/>
          <p:cNvSpPr>
            <a:spLocks noGrp="1"/>
          </p:cNvSpPr>
          <p:nvPr>
            <p:ph type="sldNum" sz="quarter" idx="5"/>
          </p:nvPr>
        </p:nvSpPr>
        <p:spPr bwMode="auto">
          <a:noFill/>
          <a:ln>
            <a:miter lim="800000"/>
            <a:headEnd/>
            <a:tailEnd/>
          </a:ln>
        </p:spPr>
        <p:txBody>
          <a:bodyPr/>
          <a:lstStyle/>
          <a:p>
            <a:fld id="{9DD5F82A-4856-4453-AA78-B8B89AAD505F}" type="slidenum">
              <a:rPr lang="en-US"/>
              <a:pPr/>
              <a:t>139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bwMode="auto">
          <a:noFill/>
        </p:spPr>
        <p:txBody>
          <a:bodyPr/>
          <a:lstStyle/>
          <a:p>
            <a:pPr>
              <a:spcBef>
                <a:spcPct val="0"/>
              </a:spcBef>
            </a:pPr>
            <a:r>
              <a:rPr lang="en-US" smtClean="0"/>
              <a:t>The profit turning point is at dividends from long-term investments</a:t>
            </a:r>
          </a:p>
        </p:txBody>
      </p:sp>
      <p:sp>
        <p:nvSpPr>
          <p:cNvPr id="204803" name="Slide Number Placeholder 3"/>
          <p:cNvSpPr>
            <a:spLocks noGrp="1"/>
          </p:cNvSpPr>
          <p:nvPr>
            <p:ph type="sldNum" sz="quarter" idx="5"/>
          </p:nvPr>
        </p:nvSpPr>
        <p:spPr bwMode="auto">
          <a:noFill/>
          <a:ln>
            <a:miter lim="800000"/>
            <a:headEnd/>
            <a:tailEnd/>
          </a:ln>
        </p:spPr>
        <p:txBody>
          <a:bodyPr/>
          <a:lstStyle/>
          <a:p>
            <a:fld id="{5CDB2B27-3CC8-46BE-8C4F-3AC6BEB81CC4}" type="slidenum">
              <a:rPr lang="en-US"/>
              <a:pPr/>
              <a:t>140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bwMode="auto">
          <a:noFill/>
          <a:ln>
            <a:solidFill>
              <a:srgbClr val="000000"/>
            </a:solidFill>
            <a:miter lim="800000"/>
            <a:headEnd/>
            <a:tailEnd/>
          </a:ln>
        </p:spPr>
      </p:sp>
      <p:sp>
        <p:nvSpPr>
          <p:cNvPr id="207874" name="Notes Placeholder 2"/>
          <p:cNvSpPr>
            <a:spLocks noGrp="1"/>
          </p:cNvSpPr>
          <p:nvPr>
            <p:ph type="body" idx="1"/>
          </p:nvPr>
        </p:nvSpPr>
        <p:spPr bwMode="auto">
          <a:noFill/>
        </p:spPr>
        <p:txBody>
          <a:bodyPr/>
          <a:lstStyle/>
          <a:p>
            <a:pPr>
              <a:spcBef>
                <a:spcPct val="0"/>
              </a:spcBef>
            </a:pPr>
            <a:r>
              <a:rPr lang="en-US" smtClean="0"/>
              <a:t>IATA</a:t>
            </a:r>
            <a:r>
              <a:rPr lang="en-US" smtClean="0">
                <a:sym typeface="Wingdings" pitchFamily="2" charset="2"/>
              </a:rPr>
              <a:t> </a:t>
            </a:r>
            <a:r>
              <a:rPr lang="en-US" smtClean="0"/>
              <a:t>International Air Transport Association</a:t>
            </a:r>
          </a:p>
          <a:p>
            <a:pPr>
              <a:spcBef>
                <a:spcPct val="0"/>
              </a:spcBef>
            </a:pPr>
            <a:r>
              <a:rPr lang="en-US" smtClean="0"/>
              <a:t>Mr. Chew joined Singapore Airlines in 1972. He held senior assignments in Tokyo, Rome, Sydney, Los Angeles and London, and headed the Planning and the Marketing divisions at corporate headquarters. Before becoming CEO in 2003, he was Senior Executive Vice-President for Administration, covering finance, treasury, corporate planning, human resources, legal and corporate affairs</a:t>
            </a:r>
          </a:p>
        </p:txBody>
      </p:sp>
      <p:sp>
        <p:nvSpPr>
          <p:cNvPr id="207875" name="Slide Number Placeholder 3"/>
          <p:cNvSpPr>
            <a:spLocks noGrp="1"/>
          </p:cNvSpPr>
          <p:nvPr>
            <p:ph type="sldNum" sz="quarter" idx="5"/>
          </p:nvPr>
        </p:nvSpPr>
        <p:spPr bwMode="auto">
          <a:noFill/>
          <a:ln>
            <a:miter lim="800000"/>
            <a:headEnd/>
            <a:tailEnd/>
          </a:ln>
        </p:spPr>
        <p:txBody>
          <a:bodyPr/>
          <a:lstStyle/>
          <a:p>
            <a:fld id="{F905515B-0014-4BC8-B261-FF01154E3B57}" type="slidenum">
              <a:rPr lang="en-US"/>
              <a:pPr/>
              <a:t>142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p:cNvSpPr>
          <p:nvPr>
            <p:ph type="sldImg"/>
          </p:nvPr>
        </p:nvSpPr>
        <p:spPr bwMode="auto">
          <a:noFill/>
          <a:ln>
            <a:solidFill>
              <a:srgbClr val="000000"/>
            </a:solidFill>
            <a:miter lim="800000"/>
            <a:headEnd/>
            <a:tailEnd/>
          </a:ln>
        </p:spPr>
      </p:sp>
      <p:sp>
        <p:nvSpPr>
          <p:cNvPr id="210946" name="Notes Placeholder 2"/>
          <p:cNvSpPr>
            <a:spLocks noGrp="1"/>
          </p:cNvSpPr>
          <p:nvPr>
            <p:ph type="body" idx="1"/>
          </p:nvPr>
        </p:nvSpPr>
        <p:spPr bwMode="auto">
          <a:noFill/>
        </p:spPr>
        <p:txBody>
          <a:bodyPr/>
          <a:lstStyle/>
          <a:p>
            <a:pPr>
              <a:spcBef>
                <a:spcPct val="0"/>
              </a:spcBef>
            </a:pPr>
            <a:r>
              <a:rPr lang="en-US" smtClean="0"/>
              <a:t>Singapore Airlines announced on Tuesday that Mr Bey Soo Khiang, Senior Executive Vice President for Marketing &amp; Corporate Services, will leave the company with effect from 28 February 2011. r Bey said he has decided to move on 'to explore new opportunities and challenges'. </a:t>
            </a:r>
          </a:p>
        </p:txBody>
      </p:sp>
      <p:sp>
        <p:nvSpPr>
          <p:cNvPr id="210947" name="Slide Number Placeholder 3"/>
          <p:cNvSpPr>
            <a:spLocks noGrp="1"/>
          </p:cNvSpPr>
          <p:nvPr>
            <p:ph type="sldNum" sz="quarter" idx="5"/>
          </p:nvPr>
        </p:nvSpPr>
        <p:spPr bwMode="auto">
          <a:noFill/>
          <a:ln>
            <a:miter lim="800000"/>
            <a:headEnd/>
            <a:tailEnd/>
          </a:ln>
        </p:spPr>
        <p:txBody>
          <a:bodyPr/>
          <a:lstStyle/>
          <a:p>
            <a:fld id="{5AC541E1-CF77-4A26-A901-80AEABFAFA83}" type="slidenum">
              <a:rPr lang="en-US"/>
              <a:pPr/>
              <a:t>144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spcBef>
                <a:spcPct val="0"/>
              </a:spcBef>
            </a:pPr>
            <a:r>
              <a:rPr lang="en-CA" smtClean="0"/>
              <a:t>Boeing 747 =&gt; 490 passengers</a:t>
            </a:r>
          </a:p>
        </p:txBody>
      </p:sp>
      <p:sp>
        <p:nvSpPr>
          <p:cNvPr id="26627" name="Slide Number Placeholder 3"/>
          <p:cNvSpPr>
            <a:spLocks noGrp="1"/>
          </p:cNvSpPr>
          <p:nvPr>
            <p:ph type="sldNum" sz="quarter" idx="5"/>
          </p:nvPr>
        </p:nvSpPr>
        <p:spPr bwMode="auto">
          <a:noFill/>
          <a:ln>
            <a:miter lim="800000"/>
            <a:headEnd/>
            <a:tailEnd/>
          </a:ln>
        </p:spPr>
        <p:txBody>
          <a:bodyPr/>
          <a:lstStyle/>
          <a:p>
            <a:fld id="{954BF674-4AE0-4AA5-BA46-335F6FC22AF3}" type="slidenum">
              <a:rPr lang="en-CA"/>
              <a:pPr/>
              <a:t>8</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p:cNvSpPr>
          <p:nvPr>
            <p:ph type="sldImg"/>
          </p:nvPr>
        </p:nvSpPr>
        <p:spPr bwMode="auto">
          <a:noFill/>
          <a:ln>
            <a:solidFill>
              <a:srgbClr val="000000"/>
            </a:solidFill>
            <a:miter lim="800000"/>
            <a:headEnd/>
            <a:tailEnd/>
          </a:ln>
        </p:spPr>
      </p:sp>
      <p:sp>
        <p:nvSpPr>
          <p:cNvPr id="216066" name="Notes Placeholder 2"/>
          <p:cNvSpPr>
            <a:spLocks noGrp="1"/>
          </p:cNvSpPr>
          <p:nvPr>
            <p:ph type="body" idx="1"/>
          </p:nvPr>
        </p:nvSpPr>
        <p:spPr bwMode="auto">
          <a:noFill/>
        </p:spPr>
        <p:txBody>
          <a:bodyPr/>
          <a:lstStyle/>
          <a:p>
            <a:pPr>
              <a:spcBef>
                <a:spcPct val="0"/>
              </a:spcBef>
            </a:pPr>
            <a:r>
              <a:rPr lang="en-US" smtClean="0"/>
              <a:t>Increase in share capital (some expansion), Fair value reserve went up a lot</a:t>
            </a:r>
          </a:p>
          <a:p>
            <a:pPr>
              <a:spcBef>
                <a:spcPct val="0"/>
              </a:spcBef>
            </a:pPr>
            <a:r>
              <a:rPr lang="en-US" smtClean="0"/>
              <a:t>Slight increase on long term debt, decrease in deposit and other debtors, and sold lots of short term investments</a:t>
            </a:r>
          </a:p>
          <a:p>
            <a:pPr>
              <a:spcBef>
                <a:spcPct val="0"/>
              </a:spcBef>
            </a:pPr>
            <a:r>
              <a:rPr lang="en-US" smtClean="0"/>
              <a:t>PPE </a:t>
            </a:r>
            <a:r>
              <a:rPr lang="en-US" smtClean="0">
                <a:sym typeface="Wingdings" pitchFamily="2" charset="2"/>
              </a:rPr>
              <a:t> some expansion on aircraft and engines but a decrease on land and buildings and others PPE</a:t>
            </a:r>
            <a:endParaRPr lang="en-US" smtClean="0"/>
          </a:p>
        </p:txBody>
      </p:sp>
      <p:sp>
        <p:nvSpPr>
          <p:cNvPr id="216067" name="Slide Number Placeholder 3"/>
          <p:cNvSpPr>
            <a:spLocks noGrp="1"/>
          </p:cNvSpPr>
          <p:nvPr>
            <p:ph type="sldNum" sz="quarter" idx="5"/>
          </p:nvPr>
        </p:nvSpPr>
        <p:spPr bwMode="auto">
          <a:noFill/>
          <a:ln>
            <a:miter lim="800000"/>
            <a:headEnd/>
            <a:tailEnd/>
          </a:ln>
        </p:spPr>
        <p:txBody>
          <a:bodyPr/>
          <a:lstStyle/>
          <a:p>
            <a:fld id="{EEC49BCE-9D9B-49B6-A3C3-1E1D9427A868}" type="slidenum">
              <a:rPr lang="en-US"/>
              <a:pPr/>
              <a:t>148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p:cNvSpPr>
          <p:nvPr>
            <p:ph type="sldImg"/>
          </p:nvPr>
        </p:nvSpPr>
        <p:spPr bwMode="auto">
          <a:noFill/>
          <a:ln>
            <a:solidFill>
              <a:srgbClr val="000000"/>
            </a:solidFill>
            <a:miter lim="800000"/>
            <a:headEnd/>
            <a:tailEnd/>
          </a:ln>
        </p:spPr>
      </p:sp>
      <p:sp>
        <p:nvSpPr>
          <p:cNvPr id="218114" name="Notes Placeholder 2"/>
          <p:cNvSpPr>
            <a:spLocks noGrp="1"/>
          </p:cNvSpPr>
          <p:nvPr>
            <p:ph type="body" idx="1"/>
          </p:nvPr>
        </p:nvSpPr>
        <p:spPr bwMode="auto">
          <a:noFill/>
        </p:spPr>
        <p:txBody>
          <a:bodyPr/>
          <a:lstStyle/>
          <a:p>
            <a:pPr>
              <a:spcBef>
                <a:spcPct val="0"/>
              </a:spcBef>
            </a:pPr>
            <a:r>
              <a:rPr lang="en-US" smtClean="0"/>
              <a:t>Increase in sales in advance of carriage</a:t>
            </a:r>
          </a:p>
          <a:p>
            <a:pPr>
              <a:spcBef>
                <a:spcPct val="0"/>
              </a:spcBef>
            </a:pPr>
            <a:r>
              <a:rPr lang="en-US" smtClean="0"/>
              <a:t>Decrease in trade and other creditors</a:t>
            </a:r>
          </a:p>
        </p:txBody>
      </p:sp>
      <p:sp>
        <p:nvSpPr>
          <p:cNvPr id="218115" name="Slide Number Placeholder 3"/>
          <p:cNvSpPr>
            <a:spLocks noGrp="1"/>
          </p:cNvSpPr>
          <p:nvPr>
            <p:ph type="sldNum" sz="quarter" idx="5"/>
          </p:nvPr>
        </p:nvSpPr>
        <p:spPr bwMode="auto">
          <a:noFill/>
          <a:ln>
            <a:miter lim="800000"/>
            <a:headEnd/>
            <a:tailEnd/>
          </a:ln>
        </p:spPr>
        <p:txBody>
          <a:bodyPr/>
          <a:lstStyle/>
          <a:p>
            <a:fld id="{FA489E09-AC59-4B3E-BB3A-6F263E8FCF5C}" type="slidenum">
              <a:rPr lang="en-US"/>
              <a:pPr/>
              <a:t>149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p:cNvSpPr>
          <p:nvPr>
            <p:ph type="sldImg"/>
          </p:nvPr>
        </p:nvSpPr>
        <p:spPr bwMode="auto">
          <a:noFill/>
          <a:ln>
            <a:solidFill>
              <a:srgbClr val="000000"/>
            </a:solidFill>
            <a:miter lim="800000"/>
            <a:headEnd/>
            <a:tailEnd/>
          </a:ln>
        </p:spPr>
      </p:sp>
      <p:sp>
        <p:nvSpPr>
          <p:cNvPr id="220162" name="Notes Placeholder 2"/>
          <p:cNvSpPr>
            <a:spLocks noGrp="1"/>
          </p:cNvSpPr>
          <p:nvPr>
            <p:ph type="body" idx="1"/>
          </p:nvPr>
        </p:nvSpPr>
        <p:spPr bwMode="auto">
          <a:noFill/>
        </p:spPr>
        <p:txBody>
          <a:bodyPr/>
          <a:lstStyle/>
          <a:p>
            <a:pPr>
              <a:spcBef>
                <a:spcPct val="0"/>
              </a:spcBef>
            </a:pPr>
            <a:r>
              <a:rPr lang="en-US" smtClean="0"/>
              <a:t>Surplus on disposal decrease;  Depreciation increase; </a:t>
            </a:r>
          </a:p>
          <a:p>
            <a:pPr>
              <a:spcBef>
                <a:spcPct val="0"/>
              </a:spcBef>
            </a:pPr>
            <a:r>
              <a:rPr lang="en-US" smtClean="0"/>
              <a:t>decrease in trade and other creditors </a:t>
            </a:r>
            <a:r>
              <a:rPr lang="en-US" smtClean="0">
                <a:sym typeface="Wingdings" pitchFamily="2" charset="2"/>
              </a:rPr>
              <a:t> paying down A/P by the amount less than 2008 (2008 paid more A/P down)</a:t>
            </a:r>
            <a:endParaRPr lang="en-US" smtClean="0"/>
          </a:p>
          <a:p>
            <a:pPr>
              <a:spcBef>
                <a:spcPct val="0"/>
              </a:spcBef>
            </a:pPr>
            <a:r>
              <a:rPr lang="en-US" smtClean="0"/>
              <a:t>decrease in deposit and other debtors</a:t>
            </a:r>
          </a:p>
          <a:p>
            <a:pPr>
              <a:spcBef>
                <a:spcPct val="0"/>
              </a:spcBef>
            </a:pPr>
            <a:r>
              <a:rPr lang="en-US" smtClean="0"/>
              <a:t>Increase in sales in advance of carriage; </a:t>
            </a:r>
          </a:p>
        </p:txBody>
      </p:sp>
      <p:sp>
        <p:nvSpPr>
          <p:cNvPr id="220163" name="Slide Number Placeholder 3"/>
          <p:cNvSpPr>
            <a:spLocks noGrp="1"/>
          </p:cNvSpPr>
          <p:nvPr>
            <p:ph type="sldNum" sz="quarter" idx="5"/>
          </p:nvPr>
        </p:nvSpPr>
        <p:spPr bwMode="auto">
          <a:noFill/>
          <a:ln>
            <a:miter lim="800000"/>
            <a:headEnd/>
            <a:tailEnd/>
          </a:ln>
        </p:spPr>
        <p:txBody>
          <a:bodyPr/>
          <a:lstStyle/>
          <a:p>
            <a:fld id="{A7644C0E-C661-48B8-A550-456BE9ED01AE}" type="slidenum">
              <a:rPr lang="en-US"/>
              <a:pPr/>
              <a:t>150</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p:cNvSpPr>
          <p:nvPr>
            <p:ph type="sldImg"/>
          </p:nvPr>
        </p:nvSpPr>
        <p:spPr bwMode="auto">
          <a:noFill/>
          <a:ln>
            <a:solidFill>
              <a:srgbClr val="000000"/>
            </a:solidFill>
            <a:miter lim="800000"/>
            <a:headEnd/>
            <a:tailEnd/>
          </a:ln>
        </p:spPr>
      </p:sp>
      <p:sp>
        <p:nvSpPr>
          <p:cNvPr id="222210" name="Notes Placeholder 2"/>
          <p:cNvSpPr>
            <a:spLocks noGrp="1"/>
          </p:cNvSpPr>
          <p:nvPr>
            <p:ph type="body" idx="1"/>
          </p:nvPr>
        </p:nvSpPr>
        <p:spPr bwMode="auto">
          <a:noFill/>
        </p:spPr>
        <p:txBody>
          <a:bodyPr/>
          <a:lstStyle/>
          <a:p>
            <a:pPr>
              <a:spcBef>
                <a:spcPct val="0"/>
              </a:spcBef>
            </a:pPr>
            <a:r>
              <a:rPr lang="en-US" smtClean="0"/>
              <a:t>Decrease in capital expenditure; disposal of short term investments; proceed from sale of non-equity investments</a:t>
            </a:r>
          </a:p>
          <a:p>
            <a:pPr>
              <a:spcBef>
                <a:spcPct val="0"/>
              </a:spcBef>
            </a:pPr>
            <a:r>
              <a:rPr lang="en-US" smtClean="0"/>
              <a:t>Decrease in dividend paid; Increase from proceeds of exercise of share options</a:t>
            </a:r>
          </a:p>
        </p:txBody>
      </p:sp>
      <p:sp>
        <p:nvSpPr>
          <p:cNvPr id="222211" name="Slide Number Placeholder 3"/>
          <p:cNvSpPr>
            <a:spLocks noGrp="1"/>
          </p:cNvSpPr>
          <p:nvPr>
            <p:ph type="sldNum" sz="quarter" idx="5"/>
          </p:nvPr>
        </p:nvSpPr>
        <p:spPr bwMode="auto">
          <a:noFill/>
          <a:ln>
            <a:miter lim="800000"/>
            <a:headEnd/>
            <a:tailEnd/>
          </a:ln>
        </p:spPr>
        <p:txBody>
          <a:bodyPr/>
          <a:lstStyle/>
          <a:p>
            <a:fld id="{75CD9C52-653E-4932-85B5-4E20528EDC14}" type="slidenum">
              <a:rPr lang="en-US"/>
              <a:pPr/>
              <a:t>151</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p:cNvSpPr>
          <p:nvPr>
            <p:ph type="sldImg"/>
          </p:nvPr>
        </p:nvSpPr>
        <p:spPr bwMode="auto">
          <a:noFill/>
          <a:ln>
            <a:solidFill>
              <a:srgbClr val="000000"/>
            </a:solidFill>
            <a:miter lim="800000"/>
            <a:headEnd/>
            <a:tailEnd/>
          </a:ln>
        </p:spPr>
      </p:sp>
      <p:sp>
        <p:nvSpPr>
          <p:cNvPr id="224258" name="Notes Placeholder 2"/>
          <p:cNvSpPr>
            <a:spLocks noGrp="1"/>
          </p:cNvSpPr>
          <p:nvPr>
            <p:ph type="body" idx="1"/>
          </p:nvPr>
        </p:nvSpPr>
        <p:spPr bwMode="auto">
          <a:noFill/>
        </p:spPr>
        <p:txBody>
          <a:bodyPr/>
          <a:lstStyle/>
          <a:p>
            <a:pPr>
              <a:spcBef>
                <a:spcPct val="0"/>
              </a:spcBef>
            </a:pPr>
            <a:endParaRPr lang="en-US" smtClean="0"/>
          </a:p>
        </p:txBody>
      </p:sp>
      <p:sp>
        <p:nvSpPr>
          <p:cNvPr id="224259" name="Slide Number Placeholder 3"/>
          <p:cNvSpPr>
            <a:spLocks noGrp="1"/>
          </p:cNvSpPr>
          <p:nvPr>
            <p:ph type="sldNum" sz="quarter" idx="5"/>
          </p:nvPr>
        </p:nvSpPr>
        <p:spPr bwMode="auto">
          <a:noFill/>
          <a:ln>
            <a:miter lim="800000"/>
            <a:headEnd/>
            <a:tailEnd/>
          </a:ln>
        </p:spPr>
        <p:txBody>
          <a:bodyPr/>
          <a:lstStyle/>
          <a:p>
            <a:fld id="{E4AEF52D-4EEF-485D-A2DA-5A7C94084E72}" type="slidenum">
              <a:rPr lang="en-US"/>
              <a:pPr/>
              <a:t>152</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a:lstStyle/>
          <a:p>
            <a:pPr>
              <a:spcBef>
                <a:spcPct val="0"/>
              </a:spcBef>
            </a:pPr>
            <a:r>
              <a:rPr lang="en-US" smtClean="0"/>
              <a:t>Revenue passenger-km = Number of passengers carried x distance flown (in km)</a:t>
            </a:r>
          </a:p>
          <a:p>
            <a:pPr>
              <a:spcBef>
                <a:spcPct val="0"/>
              </a:spcBef>
            </a:pPr>
            <a:r>
              <a:rPr lang="en-US" smtClean="0"/>
              <a:t>Available seat-km = Number of available seats x distance flown (in km)</a:t>
            </a:r>
          </a:p>
          <a:p>
            <a:pPr>
              <a:spcBef>
                <a:spcPct val="0"/>
              </a:spcBef>
            </a:pPr>
            <a:r>
              <a:rPr lang="en-US" smtClean="0"/>
              <a:t>Passenger load factor = Revenue passenger-km expressed as a percentage of available seat-km</a:t>
            </a:r>
          </a:p>
          <a:p>
            <a:pPr>
              <a:spcBef>
                <a:spcPct val="0"/>
              </a:spcBef>
            </a:pPr>
            <a:r>
              <a:rPr lang="en-US" smtClean="0"/>
              <a:t>Passenger yield = Passenger revenue from scheduled services divided by revenue passenger-km</a:t>
            </a:r>
          </a:p>
          <a:p>
            <a:pPr>
              <a:spcBef>
                <a:spcPct val="0"/>
              </a:spcBef>
            </a:pPr>
            <a:r>
              <a:rPr lang="en-US" smtClean="0"/>
              <a:t>Passenger unit cost = Operating expenditure (less bellyhold revenue from SIA Cargo) divided by available seat-km</a:t>
            </a:r>
          </a:p>
          <a:p>
            <a:pPr>
              <a:spcBef>
                <a:spcPct val="0"/>
              </a:spcBef>
            </a:pPr>
            <a:r>
              <a:rPr lang="en-US" smtClean="0"/>
              <a:t>Passenger breakeven</a:t>
            </a:r>
          </a:p>
          <a:p>
            <a:pPr>
              <a:spcBef>
                <a:spcPct val="0"/>
              </a:spcBef>
            </a:pPr>
            <a:r>
              <a:rPr lang="en-US" smtClean="0"/>
              <a:t>load factor</a:t>
            </a:r>
          </a:p>
          <a:p>
            <a:pPr>
              <a:spcBef>
                <a:spcPct val="0"/>
              </a:spcBef>
            </a:pPr>
            <a:r>
              <a:rPr lang="en-US" smtClean="0"/>
              <a:t>= Passenger unit cost expressed as a percentage of passenger yield. This is the theoretical load factor at</a:t>
            </a:r>
          </a:p>
          <a:p>
            <a:pPr>
              <a:spcBef>
                <a:spcPct val="0"/>
              </a:spcBef>
            </a:pPr>
            <a:r>
              <a:rPr lang="en-US" smtClean="0"/>
              <a:t>which passenger revenue equates to the operating expenditure (less bellyhold revenue from SIA Cargo)</a:t>
            </a:r>
          </a:p>
        </p:txBody>
      </p:sp>
      <p:sp>
        <p:nvSpPr>
          <p:cNvPr id="226307" name="Slide Number Placeholder 3"/>
          <p:cNvSpPr>
            <a:spLocks noGrp="1"/>
          </p:cNvSpPr>
          <p:nvPr>
            <p:ph type="sldNum" sz="quarter" idx="5"/>
          </p:nvPr>
        </p:nvSpPr>
        <p:spPr bwMode="auto">
          <a:noFill/>
          <a:ln>
            <a:miter lim="800000"/>
            <a:headEnd/>
            <a:tailEnd/>
          </a:ln>
        </p:spPr>
        <p:txBody>
          <a:bodyPr/>
          <a:lstStyle/>
          <a:p>
            <a:fld id="{32121A06-7AB3-447B-B516-F078FDA7D6F8}" type="slidenum">
              <a:rPr lang="en-US"/>
              <a:pPr/>
              <a:t>153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a:spcBef>
                <a:spcPct val="0"/>
              </a:spcBef>
            </a:pPr>
            <a:r>
              <a:rPr lang="en-CA" smtClean="0"/>
              <a:t>Again, CAB = Civil Aeronautics Board</a:t>
            </a:r>
          </a:p>
        </p:txBody>
      </p:sp>
      <p:sp>
        <p:nvSpPr>
          <p:cNvPr id="28675" name="Slide Number Placeholder 3"/>
          <p:cNvSpPr>
            <a:spLocks noGrp="1"/>
          </p:cNvSpPr>
          <p:nvPr>
            <p:ph type="sldNum" sz="quarter" idx="5"/>
          </p:nvPr>
        </p:nvSpPr>
        <p:spPr bwMode="auto">
          <a:noFill/>
          <a:ln>
            <a:miter lim="800000"/>
            <a:headEnd/>
            <a:tailEnd/>
          </a:ln>
        </p:spPr>
        <p:txBody>
          <a:bodyPr/>
          <a:lstStyle/>
          <a:p>
            <a:fld id="{D7C31CA1-3046-4272-A332-7A1AFAAA31F2}" type="slidenum">
              <a:rPr lang="en-CA"/>
              <a:pPr/>
              <a:t>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pPr>
              <a:spcBef>
                <a:spcPct val="0"/>
              </a:spcBef>
            </a:pPr>
            <a:r>
              <a:rPr lang="en-CA" smtClean="0"/>
              <a:t>Because airline industry requires large amount of fixed cost for aircrafts—capital intensive, highly leveraged</a:t>
            </a:r>
          </a:p>
          <a:p>
            <a:pPr>
              <a:spcBef>
                <a:spcPct val="0"/>
              </a:spcBef>
            </a:pPr>
            <a:r>
              <a:rPr lang="en-CA" smtClean="0"/>
              <a:t>	- so the cost of borrowing becomes very important</a:t>
            </a:r>
          </a:p>
          <a:p>
            <a:pPr>
              <a:spcBef>
                <a:spcPct val="0"/>
              </a:spcBef>
            </a:pPr>
            <a:endParaRPr lang="en-CA" smtClean="0"/>
          </a:p>
          <a:p>
            <a:pPr>
              <a:spcBef>
                <a:spcPct val="0"/>
              </a:spcBef>
            </a:pPr>
            <a:r>
              <a:rPr lang="en-CA" smtClean="0"/>
              <a:t>Cost of fuel/labour is important. Will talk about that later </a:t>
            </a:r>
          </a:p>
        </p:txBody>
      </p:sp>
      <p:sp>
        <p:nvSpPr>
          <p:cNvPr id="30723" name="Slide Number Placeholder 3"/>
          <p:cNvSpPr>
            <a:spLocks noGrp="1"/>
          </p:cNvSpPr>
          <p:nvPr>
            <p:ph type="sldNum" sz="quarter" idx="5"/>
          </p:nvPr>
        </p:nvSpPr>
        <p:spPr bwMode="auto">
          <a:noFill/>
          <a:ln>
            <a:miter lim="800000"/>
            <a:headEnd/>
            <a:tailEnd/>
          </a:ln>
        </p:spPr>
        <p:txBody>
          <a:bodyPr/>
          <a:lstStyle/>
          <a:p>
            <a:fld id="{C4B89B47-94E3-4367-9FEB-4D030D74996E}" type="slidenum">
              <a:rPr lang="en-CA"/>
              <a:pPr/>
              <a:t>10</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spcBef>
                <a:spcPct val="0"/>
              </a:spcBef>
            </a:pPr>
            <a:r>
              <a:rPr lang="en-CA" smtClean="0"/>
              <a:t>Alliances are for Network-Legacy Type.</a:t>
            </a:r>
          </a:p>
          <a:p>
            <a:pPr>
              <a:spcBef>
                <a:spcPct val="0"/>
              </a:spcBef>
            </a:pPr>
            <a:r>
              <a:rPr lang="en-US" smtClean="0"/>
              <a:t>An airline alliance is an agreement between two or more airlines to cooperate on a substantial level. The three largest passenger alliances are the Star Alliance, SkyTeam and Oneworld.</a:t>
            </a:r>
          </a:p>
          <a:p>
            <a:pPr>
              <a:spcBef>
                <a:spcPct val="0"/>
              </a:spcBef>
            </a:pPr>
            <a:endParaRPr lang="en-CA" smtClean="0"/>
          </a:p>
          <a:p>
            <a:pPr>
              <a:spcBef>
                <a:spcPct val="0"/>
              </a:spcBef>
            </a:pPr>
            <a:r>
              <a:rPr lang="en-CA" smtClean="0"/>
              <a:t>Note that: </a:t>
            </a:r>
          </a:p>
          <a:p>
            <a:pPr>
              <a:spcBef>
                <a:spcPct val="0"/>
              </a:spcBef>
              <a:buFontTx/>
              <a:buAutoNum type="arabicParenR"/>
            </a:pPr>
            <a:r>
              <a:rPr lang="en-CA" smtClean="0"/>
              <a:t>British Airways is in One World</a:t>
            </a:r>
          </a:p>
          <a:p>
            <a:pPr>
              <a:spcBef>
                <a:spcPct val="0"/>
              </a:spcBef>
              <a:buFontTx/>
              <a:buAutoNum type="arabicParenR"/>
            </a:pPr>
            <a:r>
              <a:rPr lang="en-CA" smtClean="0"/>
              <a:t>Singapore is in Star Alliance</a:t>
            </a:r>
          </a:p>
          <a:p>
            <a:pPr>
              <a:spcBef>
                <a:spcPct val="0"/>
              </a:spcBef>
              <a:buFontTx/>
              <a:buAutoNum type="arabicParenR"/>
            </a:pPr>
            <a:r>
              <a:rPr lang="en-CA" smtClean="0"/>
              <a:t>Southwest isn’t in any alliance (low cost airlines)</a:t>
            </a:r>
          </a:p>
          <a:p>
            <a:pPr>
              <a:spcBef>
                <a:spcPct val="0"/>
              </a:spcBef>
            </a:pPr>
            <a:endParaRPr lang="en-CA" smtClean="0"/>
          </a:p>
        </p:txBody>
      </p:sp>
      <p:sp>
        <p:nvSpPr>
          <p:cNvPr id="34819" name="Slide Number Placeholder 3"/>
          <p:cNvSpPr>
            <a:spLocks noGrp="1"/>
          </p:cNvSpPr>
          <p:nvPr>
            <p:ph type="sldNum" sz="quarter" idx="5"/>
          </p:nvPr>
        </p:nvSpPr>
        <p:spPr bwMode="auto">
          <a:noFill/>
          <a:ln>
            <a:miter lim="800000"/>
            <a:headEnd/>
            <a:tailEnd/>
          </a:ln>
        </p:spPr>
        <p:txBody>
          <a:bodyPr/>
          <a:lstStyle/>
          <a:p>
            <a:fld id="{46CEDAB8-80CF-475F-8827-96F39BD68575}" type="slidenum">
              <a:rPr lang="en-CA"/>
              <a:pPr/>
              <a:t>13</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a:spcBef>
                <a:spcPct val="0"/>
              </a:spcBef>
            </a:pPr>
            <a:endParaRPr lang="en-CA" smtClean="0"/>
          </a:p>
        </p:txBody>
      </p:sp>
      <p:sp>
        <p:nvSpPr>
          <p:cNvPr id="36867" name="Slide Number Placeholder 3"/>
          <p:cNvSpPr>
            <a:spLocks noGrp="1"/>
          </p:cNvSpPr>
          <p:nvPr>
            <p:ph type="sldNum" sz="quarter" idx="5"/>
          </p:nvPr>
        </p:nvSpPr>
        <p:spPr bwMode="auto">
          <a:noFill/>
          <a:ln>
            <a:miter lim="800000"/>
            <a:headEnd/>
            <a:tailEnd/>
          </a:ln>
        </p:spPr>
        <p:txBody>
          <a:bodyPr/>
          <a:lstStyle/>
          <a:p>
            <a:fld id="{599176AC-BBF6-4A32-9A6F-1EB420007936}" type="slidenum">
              <a:rPr lang="en-CA"/>
              <a:pPr/>
              <a:t>14</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4702D0CE-E3E2-4EF9-9E87-91E05278E80A}" type="datetimeFigureOut">
              <a:rPr lang="en-US"/>
              <a:pPr/>
              <a:t>11/18/2010</a:t>
            </a:fld>
            <a:endParaRPr lang="en-CA"/>
          </a:p>
        </p:txBody>
      </p:sp>
      <p:sp>
        <p:nvSpPr>
          <p:cNvPr id="12" name="Footer Placeholder 18"/>
          <p:cNvSpPr>
            <a:spLocks noGrp="1"/>
          </p:cNvSpPr>
          <p:nvPr>
            <p:ph type="ftr" sz="quarter" idx="11"/>
          </p:nvPr>
        </p:nvSpPr>
        <p:spPr/>
        <p:txBody>
          <a:bodyPr/>
          <a:lstStyle>
            <a:lvl1pPr>
              <a:defRPr>
                <a:solidFill>
                  <a:srgbClr val="E8F0F4"/>
                </a:solidFill>
              </a:defRPr>
            </a:lvl1pPr>
          </a:lstStyle>
          <a:p>
            <a:endParaRPr lang="en-CA"/>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889F768F-8716-40C0-9B4F-25D31730807E}" type="slidenum">
              <a:rPr lang="en-CA"/>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6B88145A-5C6D-46DC-B1BC-354A48850B04}" type="datetimeFigureOut">
              <a:rPr lang="en-US"/>
              <a:pPr/>
              <a:t>11/18/2010</a:t>
            </a:fld>
            <a:endParaRPr lang="en-CA"/>
          </a:p>
        </p:txBody>
      </p:sp>
      <p:sp>
        <p:nvSpPr>
          <p:cNvPr id="5" name="Footer Placeholder 21"/>
          <p:cNvSpPr>
            <a:spLocks noGrp="1"/>
          </p:cNvSpPr>
          <p:nvPr>
            <p:ph type="ftr" sz="quarter" idx="11"/>
          </p:nvPr>
        </p:nvSpPr>
        <p:spPr/>
        <p:txBody>
          <a:bodyPr/>
          <a:lstStyle>
            <a:lvl1pPr>
              <a:defRPr/>
            </a:lvl1pPr>
          </a:lstStyle>
          <a:p>
            <a:endParaRPr lang="en-CA"/>
          </a:p>
        </p:txBody>
      </p:sp>
      <p:sp>
        <p:nvSpPr>
          <p:cNvPr id="6" name="Slide Number Placeholder 17"/>
          <p:cNvSpPr>
            <a:spLocks noGrp="1"/>
          </p:cNvSpPr>
          <p:nvPr>
            <p:ph type="sldNum" sz="quarter" idx="12"/>
          </p:nvPr>
        </p:nvSpPr>
        <p:spPr/>
        <p:txBody>
          <a:bodyPr/>
          <a:lstStyle>
            <a:lvl1pPr>
              <a:defRPr/>
            </a:lvl1pPr>
          </a:lstStyle>
          <a:p>
            <a:fld id="{31A0F364-C72E-4961-B26A-DCCA7C227221}"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0058CBA2-C505-457E-89DD-575A69E8AC56}" type="datetimeFigureOut">
              <a:rPr lang="en-US"/>
              <a:pPr/>
              <a:t>11/18/2010</a:t>
            </a:fld>
            <a:endParaRPr lang="en-CA"/>
          </a:p>
        </p:txBody>
      </p:sp>
      <p:sp>
        <p:nvSpPr>
          <p:cNvPr id="5" name="Footer Placeholder 21"/>
          <p:cNvSpPr>
            <a:spLocks noGrp="1"/>
          </p:cNvSpPr>
          <p:nvPr>
            <p:ph type="ftr" sz="quarter" idx="11"/>
          </p:nvPr>
        </p:nvSpPr>
        <p:spPr/>
        <p:txBody>
          <a:bodyPr/>
          <a:lstStyle>
            <a:lvl1pPr>
              <a:defRPr/>
            </a:lvl1pPr>
          </a:lstStyle>
          <a:p>
            <a:endParaRPr lang="en-CA"/>
          </a:p>
        </p:txBody>
      </p:sp>
      <p:sp>
        <p:nvSpPr>
          <p:cNvPr id="6" name="Slide Number Placeholder 17"/>
          <p:cNvSpPr>
            <a:spLocks noGrp="1"/>
          </p:cNvSpPr>
          <p:nvPr>
            <p:ph type="sldNum" sz="quarter" idx="12"/>
          </p:nvPr>
        </p:nvSpPr>
        <p:spPr/>
        <p:txBody>
          <a:bodyPr/>
          <a:lstStyle>
            <a:lvl1pPr>
              <a:defRPr/>
            </a:lvl1pPr>
          </a:lstStyle>
          <a:p>
            <a:fld id="{1CF543DB-0937-44A0-9094-D3E5682770A0}"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5DF56F41-4436-4B9D-A1D5-FC7276ABA6DE}" type="datetimeFigureOut">
              <a:rPr lang="en-US"/>
              <a:pPr/>
              <a:t>11/18/2010</a:t>
            </a:fld>
            <a:endParaRPr lang="en-CA"/>
          </a:p>
        </p:txBody>
      </p:sp>
      <p:sp>
        <p:nvSpPr>
          <p:cNvPr id="5" name="Footer Placeholder 21"/>
          <p:cNvSpPr>
            <a:spLocks noGrp="1"/>
          </p:cNvSpPr>
          <p:nvPr>
            <p:ph type="ftr" sz="quarter" idx="11"/>
          </p:nvPr>
        </p:nvSpPr>
        <p:spPr/>
        <p:txBody>
          <a:bodyPr/>
          <a:lstStyle>
            <a:lvl1pPr>
              <a:defRPr/>
            </a:lvl1pPr>
          </a:lstStyle>
          <a:p>
            <a:endParaRPr lang="en-CA"/>
          </a:p>
        </p:txBody>
      </p:sp>
      <p:sp>
        <p:nvSpPr>
          <p:cNvPr id="6" name="Slide Number Placeholder 17"/>
          <p:cNvSpPr>
            <a:spLocks noGrp="1"/>
          </p:cNvSpPr>
          <p:nvPr>
            <p:ph type="sldNum" sz="quarter" idx="12"/>
          </p:nvPr>
        </p:nvSpPr>
        <p:spPr/>
        <p:txBody>
          <a:bodyPr/>
          <a:lstStyle>
            <a:lvl1pPr>
              <a:defRPr/>
            </a:lvl1pPr>
          </a:lstStyle>
          <a:p>
            <a:fld id="{02BD4C72-A46C-401F-ACF2-C0FBB8C8C47E}" type="slidenum">
              <a:rPr lang="en-CA"/>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9D4F2396-90E7-438B-B110-1E92751A5CDD}" type="datetimeFigureOut">
              <a:rPr lang="en-US"/>
              <a:pPr/>
              <a:t>11/18/2010</a:t>
            </a:fld>
            <a:endParaRPr lang="en-CA"/>
          </a:p>
        </p:txBody>
      </p:sp>
      <p:sp>
        <p:nvSpPr>
          <p:cNvPr id="7" name="Footer Placeholder 4"/>
          <p:cNvSpPr>
            <a:spLocks noGrp="1"/>
          </p:cNvSpPr>
          <p:nvPr>
            <p:ph type="ftr" sz="quarter" idx="11"/>
          </p:nvPr>
        </p:nvSpPr>
        <p:spPr/>
        <p:txBody>
          <a:bodyPr/>
          <a:lstStyle>
            <a:lvl1pPr>
              <a:defRPr/>
            </a:lvl1pPr>
          </a:lstStyle>
          <a:p>
            <a:endParaRPr lang="en-CA"/>
          </a:p>
        </p:txBody>
      </p:sp>
      <p:sp>
        <p:nvSpPr>
          <p:cNvPr id="8" name="Slide Number Placeholder 5"/>
          <p:cNvSpPr>
            <a:spLocks noGrp="1"/>
          </p:cNvSpPr>
          <p:nvPr>
            <p:ph type="sldNum" sz="quarter" idx="12"/>
          </p:nvPr>
        </p:nvSpPr>
        <p:spPr/>
        <p:txBody>
          <a:bodyPr/>
          <a:lstStyle>
            <a:lvl1pPr>
              <a:defRPr/>
            </a:lvl1pPr>
          </a:lstStyle>
          <a:p>
            <a:fld id="{8DC1CE53-1530-45E8-AD22-647880FE1616}" type="slidenum">
              <a:rPr lang="en-CA"/>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fld id="{D1B9C1DF-C75A-4B35-BE60-995B1D5364B1}" type="datetimeFigureOut">
              <a:rPr lang="en-US"/>
              <a:pPr/>
              <a:t>11/18/2010</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AA00CE90-3AE3-46C3-AF6E-2972457A8251}" type="slidenum">
              <a:rPr lang="en-CA"/>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80E29AD-6309-4D80-882B-D4905CA284F2}" type="datetimeFigureOut">
              <a:rPr lang="en-US"/>
              <a:pPr/>
              <a:t>11/18/2010</a:t>
            </a:fld>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E2ED8D88-91F9-4656-8D54-AC58414FC38A}" type="slidenum">
              <a:rPr lang="en-CA"/>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0B8C542-4C7A-45DD-8D56-852A4E253CA0}" type="datetimeFigureOut">
              <a:rPr lang="en-US"/>
              <a:pPr/>
              <a:t>11/18/2010</a:t>
            </a:fld>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CF044F14-2EEC-4102-AAEC-5C5CEE9D1979}" type="slidenum">
              <a:rPr lang="en-CA"/>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4A2B445E-1837-4C86-BDBD-8C79C424D752}" type="datetimeFigureOut">
              <a:rPr lang="en-US"/>
              <a:pPr/>
              <a:t>11/18/2010</a:t>
            </a:fld>
            <a:endParaRPr lang="en-CA"/>
          </a:p>
        </p:txBody>
      </p:sp>
      <p:sp>
        <p:nvSpPr>
          <p:cNvPr id="3" name="Footer Placeholder 21"/>
          <p:cNvSpPr>
            <a:spLocks noGrp="1"/>
          </p:cNvSpPr>
          <p:nvPr>
            <p:ph type="ftr" sz="quarter" idx="11"/>
          </p:nvPr>
        </p:nvSpPr>
        <p:spPr/>
        <p:txBody>
          <a:bodyPr/>
          <a:lstStyle>
            <a:lvl1pPr>
              <a:defRPr/>
            </a:lvl1pPr>
          </a:lstStyle>
          <a:p>
            <a:endParaRPr lang="en-CA"/>
          </a:p>
        </p:txBody>
      </p:sp>
      <p:sp>
        <p:nvSpPr>
          <p:cNvPr id="4" name="Slide Number Placeholder 17"/>
          <p:cNvSpPr>
            <a:spLocks noGrp="1"/>
          </p:cNvSpPr>
          <p:nvPr>
            <p:ph type="sldNum" sz="quarter" idx="12"/>
          </p:nvPr>
        </p:nvSpPr>
        <p:spPr/>
        <p:txBody>
          <a:bodyPr/>
          <a:lstStyle>
            <a:lvl1pPr>
              <a:defRPr/>
            </a:lvl1pPr>
          </a:lstStyle>
          <a:p>
            <a:fld id="{4333AF2B-977B-49E9-8443-51FB062B3E35}"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3209AFB-E8A7-4F72-8B1E-2CE04684D155}" type="datetimeFigureOut">
              <a:rPr lang="en-US"/>
              <a:pPr/>
              <a:t>11/18/2010</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B925BC02-F49C-4703-A655-405E3387E18A}" type="slidenum">
              <a:rPr lang="en-CA"/>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fld id="{3070B8A9-7546-4ACB-9309-14D7700913D5}" type="datetimeFigureOut">
              <a:rPr lang="en-US"/>
              <a:pPr/>
              <a:t>11/18/2010</a:t>
            </a:fld>
            <a:endParaRPr lang="en-CA"/>
          </a:p>
        </p:txBody>
      </p:sp>
      <p:sp>
        <p:nvSpPr>
          <p:cNvPr id="12" name="Footer Placeholder 5"/>
          <p:cNvSpPr>
            <a:spLocks noGrp="1"/>
          </p:cNvSpPr>
          <p:nvPr>
            <p:ph type="ftr" sz="quarter" idx="11"/>
          </p:nvPr>
        </p:nvSpPr>
        <p:spPr/>
        <p:txBody>
          <a:bodyPr/>
          <a:lstStyle>
            <a:lvl1pPr>
              <a:defRPr/>
            </a:lvl1pPr>
          </a:lstStyle>
          <a:p>
            <a:endParaRPr lang="en-CA"/>
          </a:p>
        </p:txBody>
      </p:sp>
      <p:sp>
        <p:nvSpPr>
          <p:cNvPr id="13" name="Slide Number Placeholder 6"/>
          <p:cNvSpPr>
            <a:spLocks noGrp="1"/>
          </p:cNvSpPr>
          <p:nvPr>
            <p:ph type="sldNum" sz="quarter" idx="12"/>
          </p:nvPr>
        </p:nvSpPr>
        <p:spPr/>
        <p:txBody>
          <a:bodyPr/>
          <a:lstStyle>
            <a:lvl1pPr>
              <a:defRPr/>
            </a:lvl1pPr>
          </a:lstStyle>
          <a:p>
            <a:fld id="{2BE043E4-7D70-460A-9D25-043E0EAEAE4B}" type="slidenum">
              <a:rPr lang="en-CA"/>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Lucida Sans Unicode" pitchFamily="34" charset="0"/>
              </a:defRPr>
            </a:lvl1pPr>
          </a:lstStyle>
          <a:p>
            <a:fld id="{6D13E830-B923-4250-A9BA-717D382538C7}" type="datetimeFigureOut">
              <a:rPr lang="en-US"/>
              <a:pPr/>
              <a:t>11/18/2010</a:t>
            </a:fld>
            <a:endParaRPr lang="en-CA"/>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endParaRPr lang="en-CA"/>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fld id="{3E76C0ED-1602-4A45-90C0-64DD116A6FAF}"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720" r:id="rId1"/>
    <p:sldLayoutId id="2147483716" r:id="rId2"/>
    <p:sldLayoutId id="2147483721" r:id="rId3"/>
    <p:sldLayoutId id="2147483722" r:id="rId4"/>
    <p:sldLayoutId id="2147483723" r:id="rId5"/>
    <p:sldLayoutId id="2147483724" r:id="rId6"/>
    <p:sldLayoutId id="2147483717" r:id="rId7"/>
    <p:sldLayoutId id="2147483725" r:id="rId8"/>
    <p:sldLayoutId id="2147483726" r:id="rId9"/>
    <p:sldLayoutId id="2147483718" r:id="rId10"/>
    <p:sldLayoutId id="2147483719"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 Id="rId4" Type="http://schemas.openxmlformats.org/officeDocument/2006/relationships/image" Target="../media/image121.jpeg"/></Relationships>
</file>

<file path=ppt/slides/_rels/slide12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3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3.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3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3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8.xml"/></Relationships>
</file>

<file path=ppt/slides/_rels/slide147.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8.xml"/></Relationships>
</file>

<file path=ppt/slides/_rels/slide14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7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5.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8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4.xml"/><Relationship Id="rId4" Type="http://schemas.openxmlformats.org/officeDocument/2006/relationships/image" Target="../media/image88.png"/></Relationships>
</file>

<file path=ppt/slides/_rels/slide9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CA" dirty="0" smtClean="0"/>
              <a:t>Global Airlines</a:t>
            </a:r>
            <a:endParaRPr lang="en-CA" dirty="0"/>
          </a:p>
        </p:txBody>
      </p:sp>
      <p:sp>
        <p:nvSpPr>
          <p:cNvPr id="3" name="Subtitle 2"/>
          <p:cNvSpPr>
            <a:spLocks noGrp="1"/>
          </p:cNvSpPr>
          <p:nvPr>
            <p:ph type="subTitle" idx="1"/>
          </p:nvPr>
        </p:nvSpPr>
        <p:spPr>
          <a:xfrm>
            <a:off x="684213" y="3860800"/>
            <a:ext cx="7772400" cy="1200150"/>
          </a:xfrm>
        </p:spPr>
        <p:txBody>
          <a:bodyPr>
            <a:normAutofit/>
          </a:bodyPr>
          <a:lstStyle/>
          <a:p>
            <a:pPr marR="0">
              <a:lnSpc>
                <a:spcPct val="80000"/>
              </a:lnSpc>
            </a:pPr>
            <a:r>
              <a:rPr lang="en-CA" sz="1700" smtClean="0"/>
              <a:t>Presented by:</a:t>
            </a:r>
          </a:p>
          <a:p>
            <a:pPr marR="0">
              <a:lnSpc>
                <a:spcPct val="80000"/>
              </a:lnSpc>
            </a:pPr>
            <a:endParaRPr lang="en-CA" sz="100" smtClean="0"/>
          </a:p>
          <a:p>
            <a:pPr marR="0">
              <a:lnSpc>
                <a:spcPct val="80000"/>
              </a:lnSpc>
            </a:pPr>
            <a:r>
              <a:rPr lang="en-CA" sz="1700" smtClean="0"/>
              <a:t>Jenny Kuan</a:t>
            </a:r>
          </a:p>
          <a:p>
            <a:pPr marR="0">
              <a:lnSpc>
                <a:spcPct val="80000"/>
              </a:lnSpc>
            </a:pPr>
            <a:r>
              <a:rPr lang="en-CA" sz="1700" smtClean="0"/>
              <a:t>Gabriel Li</a:t>
            </a:r>
          </a:p>
          <a:p>
            <a:pPr marR="0">
              <a:lnSpc>
                <a:spcPct val="80000"/>
              </a:lnSpc>
            </a:pPr>
            <a:r>
              <a:rPr lang="en-CA" sz="1700" smtClean="0"/>
              <a:t>Morris Tang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p:txBody>
          <a:bodyPr/>
          <a:lstStyle/>
          <a:p>
            <a:r>
              <a:rPr lang="en-CA" smtClean="0"/>
              <a:t>Key factors affecting the business:</a:t>
            </a:r>
          </a:p>
          <a:p>
            <a:pPr lvl="1"/>
            <a:r>
              <a:rPr lang="en-CA" smtClean="0"/>
              <a:t>Airport capacity</a:t>
            </a:r>
          </a:p>
          <a:p>
            <a:pPr lvl="1"/>
            <a:r>
              <a:rPr lang="en-CA" smtClean="0"/>
              <a:t>Route structure</a:t>
            </a:r>
          </a:p>
          <a:p>
            <a:pPr lvl="1"/>
            <a:r>
              <a:rPr lang="en-CA" smtClean="0"/>
              <a:t>Technology</a:t>
            </a:r>
          </a:p>
          <a:p>
            <a:pPr lvl="1"/>
            <a:r>
              <a:rPr lang="en-CA" smtClean="0"/>
              <a:t>Costs to lease/buy the aircrafts</a:t>
            </a:r>
          </a:p>
          <a:p>
            <a:pPr lvl="1"/>
            <a:r>
              <a:rPr lang="en-CA" smtClean="0"/>
              <a:t>Weather</a:t>
            </a:r>
          </a:p>
          <a:p>
            <a:pPr lvl="1"/>
            <a:r>
              <a:rPr lang="en-CA" smtClean="0"/>
              <a:t>Cost of fuel</a:t>
            </a:r>
          </a:p>
          <a:p>
            <a:pPr lvl="1"/>
            <a:r>
              <a:rPr lang="en-CA" smtClean="0"/>
              <a:t>Cost of labour</a:t>
            </a:r>
          </a:p>
        </p:txBody>
      </p:sp>
      <p:sp>
        <p:nvSpPr>
          <p:cNvPr id="2" name="Title 1"/>
          <p:cNvSpPr>
            <a:spLocks noGrp="1"/>
          </p:cNvSpPr>
          <p:nvPr>
            <p:ph type="title"/>
          </p:nvPr>
        </p:nvSpPr>
        <p:spPr/>
        <p:txBody>
          <a:bodyPr/>
          <a:lstStyle/>
          <a:p>
            <a:pPr fontAlgn="auto">
              <a:spcAft>
                <a:spcPts val="0"/>
              </a:spcAft>
              <a:defRPr/>
            </a:pPr>
            <a:r>
              <a:rPr lang="en-CA" dirty="0" smtClean="0"/>
              <a:t>Global Airlines</a:t>
            </a:r>
            <a:endParaRPr lang="en-CA"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Content Placeholder 4" descr="Q1 and Q2 (BA).jpg"/>
          <p:cNvPicPr>
            <a:picLocks noGrp="1" noChangeAspect="1"/>
          </p:cNvPicPr>
          <p:nvPr>
            <p:ph idx="1"/>
          </p:nvPr>
        </p:nvPicPr>
        <p:blipFill>
          <a:blip r:embed="rId3" cstate="print"/>
          <a:srcRect/>
          <a:stretch>
            <a:fillRect/>
          </a:stretch>
        </p:blipFill>
        <p:spPr>
          <a:xfrm>
            <a:off x="457200" y="2154238"/>
            <a:ext cx="8229600" cy="3179762"/>
          </a:xfrm>
        </p:spPr>
      </p:pic>
      <p:sp>
        <p:nvSpPr>
          <p:cNvPr id="2" name="Title 1"/>
          <p:cNvSpPr>
            <a:spLocks noGrp="1"/>
          </p:cNvSpPr>
          <p:nvPr>
            <p:ph type="title"/>
          </p:nvPr>
        </p:nvSpPr>
        <p:spPr/>
        <p:txBody>
          <a:bodyPr/>
          <a:lstStyle/>
          <a:p>
            <a:pPr fontAlgn="auto">
              <a:spcAft>
                <a:spcPts val="0"/>
              </a:spcAft>
              <a:defRPr/>
            </a:pPr>
            <a:r>
              <a:rPr lang="en-CA" dirty="0" smtClean="0"/>
              <a:t>Current Performance</a:t>
            </a:r>
            <a:endParaRPr lang="en-CA"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Content Placeholder 3" descr="Q2 IS.jpg"/>
          <p:cNvPicPr>
            <a:picLocks noGrp="1" noChangeAspect="1"/>
          </p:cNvPicPr>
          <p:nvPr>
            <p:ph idx="1"/>
          </p:nvPr>
        </p:nvPicPr>
        <p:blipFill>
          <a:blip r:embed="rId2" cstate="print"/>
          <a:srcRect/>
          <a:stretch>
            <a:fillRect/>
          </a:stretch>
        </p:blipFill>
        <p:spPr>
          <a:xfrm>
            <a:off x="1908175" y="333375"/>
            <a:ext cx="6794500" cy="6191250"/>
          </a:xfrm>
        </p:spPr>
      </p:pic>
      <p:sp>
        <p:nvSpPr>
          <p:cNvPr id="2" name="Title 1"/>
          <p:cNvSpPr>
            <a:spLocks noGrp="1"/>
          </p:cNvSpPr>
          <p:nvPr>
            <p:ph type="title"/>
          </p:nvPr>
        </p:nvSpPr>
        <p:spPr>
          <a:xfrm>
            <a:off x="0" y="476672"/>
            <a:ext cx="1548172" cy="5616624"/>
          </a:xfrm>
        </p:spPr>
        <p:txBody>
          <a:bodyPr vert="vert270"/>
          <a:lstStyle/>
          <a:p>
            <a:pPr algn="ctr" fontAlgn="auto">
              <a:spcAft>
                <a:spcPts val="0"/>
              </a:spcAft>
              <a:defRPr/>
            </a:pPr>
            <a:r>
              <a:rPr lang="en-CA" dirty="0" smtClean="0"/>
              <a:t>6-month (I/S)</a:t>
            </a:r>
            <a:endParaRPr lang="en-CA" dirty="0"/>
          </a:p>
        </p:txBody>
      </p:sp>
      <p:sp>
        <p:nvSpPr>
          <p:cNvPr id="5" name="Rectangle 4"/>
          <p:cNvSpPr/>
          <p:nvPr/>
        </p:nvSpPr>
        <p:spPr>
          <a:xfrm>
            <a:off x="1908175" y="692150"/>
            <a:ext cx="6767513" cy="649288"/>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6" name="Rectangle 5"/>
          <p:cNvSpPr/>
          <p:nvPr/>
        </p:nvSpPr>
        <p:spPr>
          <a:xfrm>
            <a:off x="1908175" y="2924175"/>
            <a:ext cx="6767513" cy="433388"/>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7" name="Rectangle 6"/>
          <p:cNvSpPr/>
          <p:nvPr/>
        </p:nvSpPr>
        <p:spPr>
          <a:xfrm>
            <a:off x="1908175" y="6021388"/>
            <a:ext cx="6767513" cy="4318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Content Placeholder 7" descr="6-month other comprehensive income.jpg"/>
          <p:cNvPicPr>
            <a:picLocks noGrp="1" noChangeAspect="1"/>
          </p:cNvPicPr>
          <p:nvPr>
            <p:ph idx="1"/>
          </p:nvPr>
        </p:nvPicPr>
        <p:blipFill>
          <a:blip r:embed="rId2" cstate="print"/>
          <a:srcRect/>
          <a:stretch>
            <a:fillRect/>
          </a:stretch>
        </p:blipFill>
        <p:spPr>
          <a:xfrm>
            <a:off x="169863" y="2349500"/>
            <a:ext cx="8794750" cy="3024188"/>
          </a:xfrm>
        </p:spPr>
      </p:pic>
      <p:sp>
        <p:nvSpPr>
          <p:cNvPr id="2" name="Title 1"/>
          <p:cNvSpPr>
            <a:spLocks noGrp="1"/>
          </p:cNvSpPr>
          <p:nvPr>
            <p:ph type="title"/>
          </p:nvPr>
        </p:nvSpPr>
        <p:spPr>
          <a:xfrm>
            <a:off x="251520" y="44624"/>
            <a:ext cx="8496944" cy="1872208"/>
          </a:xfrm>
        </p:spPr>
        <p:txBody>
          <a:bodyPr/>
          <a:lstStyle/>
          <a:p>
            <a:pPr fontAlgn="auto">
              <a:spcAft>
                <a:spcPts val="0"/>
              </a:spcAft>
              <a:defRPr/>
            </a:pPr>
            <a:r>
              <a:rPr lang="en-CA" sz="4000" dirty="0" smtClean="0"/>
              <a:t>6-month (Other comprehensive income)</a:t>
            </a:r>
            <a:endParaRPr lang="en-CA" sz="4000" dirty="0"/>
          </a:p>
        </p:txBody>
      </p:sp>
      <p:sp>
        <p:nvSpPr>
          <p:cNvPr id="4" name="Rectangle 3"/>
          <p:cNvSpPr/>
          <p:nvPr/>
        </p:nvSpPr>
        <p:spPr>
          <a:xfrm>
            <a:off x="179388" y="3573463"/>
            <a:ext cx="8785225"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Content Placeholder 5" descr="6-month bs1.jpg"/>
          <p:cNvPicPr>
            <a:picLocks noGrp="1" noChangeAspect="1"/>
          </p:cNvPicPr>
          <p:nvPr>
            <p:ph idx="1"/>
          </p:nvPr>
        </p:nvPicPr>
        <p:blipFill>
          <a:blip r:embed="rId2" cstate="print"/>
          <a:srcRect/>
          <a:stretch>
            <a:fillRect/>
          </a:stretch>
        </p:blipFill>
        <p:spPr>
          <a:xfrm>
            <a:off x="684213" y="908050"/>
            <a:ext cx="7681912" cy="5545138"/>
          </a:xfrm>
        </p:spPr>
      </p:pic>
      <p:sp>
        <p:nvSpPr>
          <p:cNvPr id="2" name="Title 1"/>
          <p:cNvSpPr>
            <a:spLocks noGrp="1"/>
          </p:cNvSpPr>
          <p:nvPr>
            <p:ph type="title"/>
          </p:nvPr>
        </p:nvSpPr>
        <p:spPr>
          <a:xfrm>
            <a:off x="2592288" y="-27384"/>
            <a:ext cx="4211960" cy="1224136"/>
          </a:xfrm>
        </p:spPr>
        <p:txBody>
          <a:bodyPr/>
          <a:lstStyle/>
          <a:p>
            <a:pPr fontAlgn="auto">
              <a:spcAft>
                <a:spcPts val="0"/>
              </a:spcAft>
              <a:defRPr/>
            </a:pPr>
            <a:r>
              <a:rPr lang="en-CA" dirty="0" smtClean="0"/>
              <a:t>6-month (B/S)</a:t>
            </a:r>
            <a:endParaRPr lang="en-CA" dirty="0"/>
          </a:p>
        </p:txBody>
      </p:sp>
      <p:sp>
        <p:nvSpPr>
          <p:cNvPr id="4" name="Rectangle 3"/>
          <p:cNvSpPr/>
          <p:nvPr/>
        </p:nvSpPr>
        <p:spPr>
          <a:xfrm>
            <a:off x="684213" y="5373688"/>
            <a:ext cx="7632700"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7" name="Rectangle 6"/>
          <p:cNvSpPr/>
          <p:nvPr/>
        </p:nvSpPr>
        <p:spPr>
          <a:xfrm>
            <a:off x="755650" y="1628775"/>
            <a:ext cx="7632700"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Content Placeholder 4" descr="6-month bs2.jpg"/>
          <p:cNvPicPr>
            <a:picLocks noGrp="1" noChangeAspect="1"/>
          </p:cNvPicPr>
          <p:nvPr>
            <p:ph idx="1"/>
          </p:nvPr>
        </p:nvPicPr>
        <p:blipFill>
          <a:blip r:embed="rId2" cstate="print"/>
          <a:srcRect/>
          <a:stretch>
            <a:fillRect/>
          </a:stretch>
        </p:blipFill>
        <p:spPr>
          <a:xfrm>
            <a:off x="128588" y="1125538"/>
            <a:ext cx="8836025" cy="5399087"/>
          </a:xfrm>
        </p:spPr>
      </p:pic>
      <p:sp>
        <p:nvSpPr>
          <p:cNvPr id="2" name="Title 1"/>
          <p:cNvSpPr>
            <a:spLocks noGrp="1"/>
          </p:cNvSpPr>
          <p:nvPr>
            <p:ph type="title"/>
          </p:nvPr>
        </p:nvSpPr>
        <p:spPr>
          <a:xfrm>
            <a:off x="1584176" y="-171400"/>
            <a:ext cx="6228184" cy="1224136"/>
          </a:xfrm>
        </p:spPr>
        <p:txBody>
          <a:bodyPr/>
          <a:lstStyle/>
          <a:p>
            <a:pPr fontAlgn="auto">
              <a:spcAft>
                <a:spcPts val="0"/>
              </a:spcAft>
              <a:defRPr/>
            </a:pPr>
            <a:r>
              <a:rPr lang="en-CA" dirty="0" smtClean="0"/>
              <a:t>6-month (B/S) (2)</a:t>
            </a:r>
            <a:endParaRPr lang="en-CA"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Content Placeholder 5" descr="6-month cf.jpg"/>
          <p:cNvPicPr>
            <a:picLocks noGrp="1" noChangeAspect="1"/>
          </p:cNvPicPr>
          <p:nvPr>
            <p:ph idx="1"/>
          </p:nvPr>
        </p:nvPicPr>
        <p:blipFill>
          <a:blip r:embed="rId2" cstate="print"/>
          <a:srcRect/>
          <a:stretch>
            <a:fillRect/>
          </a:stretch>
        </p:blipFill>
        <p:spPr>
          <a:xfrm>
            <a:off x="1139825" y="908050"/>
            <a:ext cx="6888163" cy="5689600"/>
          </a:xfrm>
        </p:spPr>
      </p:pic>
      <p:sp>
        <p:nvSpPr>
          <p:cNvPr id="2" name="Title 1"/>
          <p:cNvSpPr>
            <a:spLocks noGrp="1"/>
          </p:cNvSpPr>
          <p:nvPr>
            <p:ph type="title"/>
          </p:nvPr>
        </p:nvSpPr>
        <p:spPr>
          <a:xfrm>
            <a:off x="2448272" y="44624"/>
            <a:ext cx="4067944" cy="936104"/>
          </a:xfrm>
        </p:spPr>
        <p:txBody>
          <a:bodyPr/>
          <a:lstStyle/>
          <a:p>
            <a:pPr fontAlgn="auto">
              <a:spcAft>
                <a:spcPts val="0"/>
              </a:spcAft>
              <a:defRPr/>
            </a:pPr>
            <a:r>
              <a:rPr lang="en-CA" dirty="0" smtClean="0"/>
              <a:t>6-month (C/F)</a:t>
            </a:r>
            <a:endParaRPr lang="en-CA" dirty="0"/>
          </a:p>
        </p:txBody>
      </p:sp>
      <p:sp>
        <p:nvSpPr>
          <p:cNvPr id="4" name="Rectangle 3"/>
          <p:cNvSpPr/>
          <p:nvPr/>
        </p:nvSpPr>
        <p:spPr>
          <a:xfrm>
            <a:off x="1116013" y="3141663"/>
            <a:ext cx="6911975"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5" name="Rectangle 4"/>
          <p:cNvSpPr/>
          <p:nvPr/>
        </p:nvSpPr>
        <p:spPr>
          <a:xfrm>
            <a:off x="1116013" y="4437063"/>
            <a:ext cx="6911975" cy="144462"/>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7" name="Rectangle 6"/>
          <p:cNvSpPr/>
          <p:nvPr/>
        </p:nvSpPr>
        <p:spPr>
          <a:xfrm>
            <a:off x="1116013" y="5661025"/>
            <a:ext cx="6911975" cy="144463"/>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Content Placeholder 5"/>
          <p:cNvSpPr>
            <a:spLocks noGrp="1"/>
          </p:cNvSpPr>
          <p:nvPr>
            <p:ph idx="1"/>
          </p:nvPr>
        </p:nvSpPr>
        <p:spPr/>
        <p:txBody>
          <a:bodyPr/>
          <a:lstStyle/>
          <a:p>
            <a:endParaRPr lang="en-US" dirty="0" smtClean="0"/>
          </a:p>
        </p:txBody>
      </p:sp>
      <p:sp>
        <p:nvSpPr>
          <p:cNvPr id="5" name="Title 4"/>
          <p:cNvSpPr>
            <a:spLocks noGrp="1"/>
          </p:cNvSpPr>
          <p:nvPr>
            <p:ph type="title"/>
          </p:nvPr>
        </p:nvSpPr>
        <p:spPr/>
        <p:txBody>
          <a:bodyPr/>
          <a:lstStyle/>
          <a:p>
            <a:pPr algn="ctr" fontAlgn="auto">
              <a:spcAft>
                <a:spcPts val="0"/>
              </a:spcAft>
              <a:defRPr/>
            </a:pPr>
            <a:r>
              <a:rPr lang="en-US" dirty="0" smtClean="0"/>
              <a:t>Recommendation</a:t>
            </a:r>
            <a:endParaRPr lang="en-US" dirty="0"/>
          </a:p>
        </p:txBody>
      </p:sp>
      <p:sp>
        <p:nvSpPr>
          <p:cNvPr id="4" name="Rectangle 3"/>
          <p:cNvSpPr/>
          <p:nvPr/>
        </p:nvSpPr>
        <p:spPr>
          <a:xfrm>
            <a:off x="2195736" y="2780928"/>
            <a:ext cx="4762485" cy="163121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CA" sz="10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HOLD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830388"/>
          </a:xfrm>
        </p:spPr>
        <p:txBody>
          <a:bodyPr wrap="square" lIns="91440" tIns="45720" rIns="91440" bIns="45720" numCol="1" anchorCtr="0" compatLnSpc="1">
            <a:prstTxWarp prst="textNoShape">
              <a:avLst/>
            </a:prstTxWarp>
          </a:bodyPr>
          <a:lstStyle/>
          <a:p>
            <a:endParaRPr lang="en-US" smtClean="0">
              <a:effectLst>
                <a:outerShdw blurRad="38100" dist="38100" dir="2700000" algn="tl">
                  <a:srgbClr val="C0C0C0"/>
                </a:outerShdw>
              </a:effectLst>
            </a:endParaRPr>
          </a:p>
        </p:txBody>
      </p:sp>
      <p:sp>
        <p:nvSpPr>
          <p:cNvPr id="162818" name="Subtitle 2"/>
          <p:cNvSpPr>
            <a:spLocks noGrp="1"/>
          </p:cNvSpPr>
          <p:nvPr>
            <p:ph type="subTitle" idx="1"/>
          </p:nvPr>
        </p:nvSpPr>
        <p:spPr>
          <a:xfrm>
            <a:off x="685800" y="3611563"/>
            <a:ext cx="7772400" cy="1200150"/>
          </a:xfrm>
        </p:spPr>
        <p:txBody>
          <a:bodyPr/>
          <a:lstStyle/>
          <a:p>
            <a:pPr marR="0"/>
            <a:endParaRPr lang="en-US" smtClean="0"/>
          </a:p>
        </p:txBody>
      </p:sp>
      <p:pic>
        <p:nvPicPr>
          <p:cNvPr id="162819" name="Picture 6" descr="wallpp2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tock1.JPG"/>
          <p:cNvPicPr>
            <a:picLocks noGrp="1" noChangeAspect="1"/>
          </p:cNvPicPr>
          <p:nvPr>
            <p:ph idx="1"/>
          </p:nvPr>
        </p:nvPicPr>
        <p:blipFill>
          <a:blip r:embed="rId3" cstate="print"/>
          <a:stretch>
            <a:fillRect/>
          </a:stretch>
        </p:blipFill>
        <p:spPr>
          <a:xfrm>
            <a:off x="1776039" y="1481138"/>
            <a:ext cx="5591922" cy="4525962"/>
          </a:xfrm>
        </p:spPr>
      </p:pic>
      <p:sp>
        <p:nvSpPr>
          <p:cNvPr id="2" name="Title 1"/>
          <p:cNvSpPr>
            <a:spLocks noGrp="1"/>
          </p:cNvSpPr>
          <p:nvPr>
            <p:ph type="title"/>
          </p:nvPr>
        </p:nvSpPr>
        <p:spPr>
          <a:xfrm>
            <a:off x="467544" y="0"/>
            <a:ext cx="8229600" cy="1143000"/>
          </a:xfrm>
        </p:spPr>
        <p:txBody>
          <a:bodyPr/>
          <a:lstStyle/>
          <a:p>
            <a:pPr fontAlgn="auto">
              <a:spcAft>
                <a:spcPts val="0"/>
              </a:spcAft>
              <a:defRPr/>
            </a:pPr>
            <a:r>
              <a:rPr lang="en-US" dirty="0" smtClean="0"/>
              <a:t>Singapore Airline</a:t>
            </a:r>
            <a:endParaRPr lang="en-US" dirty="0"/>
          </a:p>
        </p:txBody>
      </p:sp>
      <p:sp>
        <p:nvSpPr>
          <p:cNvPr id="163845" name="TextBox 8"/>
          <p:cNvSpPr txBox="1">
            <a:spLocks noChangeArrowheads="1"/>
          </p:cNvSpPr>
          <p:nvPr/>
        </p:nvSpPr>
        <p:spPr bwMode="auto">
          <a:xfrm>
            <a:off x="4572000" y="3276600"/>
            <a:ext cx="3378200" cy="369888"/>
          </a:xfrm>
          <a:prstGeom prst="rect">
            <a:avLst/>
          </a:prstGeom>
          <a:noFill/>
          <a:ln w="9525">
            <a:noFill/>
            <a:miter lim="800000"/>
            <a:headEnd/>
            <a:tailEnd/>
          </a:ln>
        </p:spPr>
        <p:txBody>
          <a:bodyPr>
            <a:spAutoFit/>
          </a:bodyPr>
          <a:lstStyle/>
          <a:p>
            <a:r>
              <a:rPr lang="en-US" dirty="0">
                <a:latin typeface="Lucida Sans Unicode" pitchFamily="34" charset="0"/>
              </a:rPr>
              <a:t>1 US dollar =</a:t>
            </a:r>
            <a:r>
              <a:rPr lang="en-US" dirty="0" smtClean="0">
                <a:latin typeface="Lucida Sans Unicode" pitchFamily="34" charset="0"/>
              </a:rPr>
              <a:t>1.2975 </a:t>
            </a:r>
            <a:r>
              <a:rPr lang="en-US" dirty="0">
                <a:latin typeface="Lucida Sans Unicode" pitchFamily="34" charset="0"/>
              </a:rPr>
              <a:t>SGD</a:t>
            </a:r>
          </a:p>
        </p:txBody>
      </p:sp>
      <p:pic>
        <p:nvPicPr>
          <p:cNvPr id="8" name="Picture 7" descr="stock2.JPG"/>
          <p:cNvPicPr>
            <a:picLocks noChangeAspect="1"/>
          </p:cNvPicPr>
          <p:nvPr/>
        </p:nvPicPr>
        <p:blipFill>
          <a:blip r:embed="rId4" cstate="print"/>
          <a:stretch>
            <a:fillRect/>
          </a:stretch>
        </p:blipFill>
        <p:spPr>
          <a:xfrm>
            <a:off x="4788024" y="1988840"/>
            <a:ext cx="2533650" cy="1200150"/>
          </a:xfrm>
          <a:prstGeom prst="rect">
            <a:avLst/>
          </a:prstGeom>
        </p:spPr>
      </p:pic>
      <p:sp>
        <p:nvSpPr>
          <p:cNvPr id="9" name="TextBox 8"/>
          <p:cNvSpPr txBox="1"/>
          <p:nvPr/>
        </p:nvSpPr>
        <p:spPr>
          <a:xfrm>
            <a:off x="1763688" y="1124744"/>
            <a:ext cx="5544616" cy="369332"/>
          </a:xfrm>
          <a:prstGeom prst="rect">
            <a:avLst/>
          </a:prstGeom>
          <a:noFill/>
        </p:spPr>
        <p:txBody>
          <a:bodyPr wrap="square" rtlCol="0">
            <a:spAutoFit/>
          </a:bodyPr>
          <a:lstStyle/>
          <a:p>
            <a:r>
              <a:rPr lang="en-US" dirty="0" smtClean="0"/>
              <a:t>Last update Nov 18th</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12192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fontAlgn="auto">
              <a:spcAft>
                <a:spcPts val="0"/>
              </a:spcAft>
              <a:defRPr/>
            </a:pPr>
            <a:r>
              <a:rPr lang="en-US" dirty="0" smtClean="0"/>
              <a:t>Shares Outstanding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43063"/>
            <a:ext cx="4038600" cy="4972050"/>
          </a:xfrm>
        </p:spPr>
        <p:txBody>
          <a:bodyPr>
            <a:normAutofit/>
          </a:bodyPr>
          <a:lstStyle/>
          <a:p>
            <a:pPr>
              <a:lnSpc>
                <a:spcPct val="90000"/>
              </a:lnSpc>
            </a:pPr>
            <a:r>
              <a:rPr lang="en-CA" smtClean="0"/>
              <a:t>Network-Legacy Airlines</a:t>
            </a:r>
          </a:p>
          <a:p>
            <a:pPr lvl="1">
              <a:lnSpc>
                <a:spcPct val="90000"/>
              </a:lnSpc>
            </a:pPr>
            <a:r>
              <a:rPr lang="en-CA" sz="1900" smtClean="0"/>
              <a:t>Hub and Spoke as main system</a:t>
            </a:r>
            <a:endParaRPr lang="en-CA" sz="1500" smtClean="0"/>
          </a:p>
          <a:p>
            <a:pPr lvl="1">
              <a:lnSpc>
                <a:spcPct val="90000"/>
              </a:lnSpc>
            </a:pPr>
            <a:endParaRPr lang="en-CA" sz="1900" smtClean="0"/>
          </a:p>
          <a:p>
            <a:pPr lvl="1">
              <a:lnSpc>
                <a:spcPct val="90000"/>
              </a:lnSpc>
              <a:buFont typeface="Verdana" pitchFamily="34" charset="0"/>
              <a:buNone/>
            </a:pPr>
            <a:endParaRPr lang="en-CA" sz="1900" smtClean="0"/>
          </a:p>
          <a:p>
            <a:pPr lvl="1">
              <a:lnSpc>
                <a:spcPct val="90000"/>
              </a:lnSpc>
            </a:pPr>
            <a:endParaRPr lang="en-CA" sz="1900" smtClean="0"/>
          </a:p>
          <a:p>
            <a:pPr lvl="1">
              <a:lnSpc>
                <a:spcPct val="90000"/>
              </a:lnSpc>
              <a:buFont typeface="Verdana" pitchFamily="34" charset="0"/>
              <a:buNone/>
            </a:pPr>
            <a:endParaRPr lang="en-CA" sz="1900" smtClean="0"/>
          </a:p>
          <a:p>
            <a:pPr lvl="1">
              <a:lnSpc>
                <a:spcPct val="90000"/>
              </a:lnSpc>
            </a:pPr>
            <a:r>
              <a:rPr lang="en-CA" sz="1900" smtClean="0"/>
              <a:t>Long routes, international flights, main airports</a:t>
            </a:r>
          </a:p>
          <a:p>
            <a:pPr lvl="1">
              <a:lnSpc>
                <a:spcPct val="90000"/>
              </a:lnSpc>
            </a:pPr>
            <a:r>
              <a:rPr lang="en-CA" sz="1900" smtClean="0"/>
              <a:t>Max. passenger load factor</a:t>
            </a:r>
          </a:p>
          <a:p>
            <a:pPr lvl="1">
              <a:lnSpc>
                <a:spcPct val="90000"/>
              </a:lnSpc>
            </a:pPr>
            <a:r>
              <a:rPr lang="en-CA" sz="1900" smtClean="0"/>
              <a:t>↑wait time, ↓utilization time</a:t>
            </a:r>
          </a:p>
          <a:p>
            <a:pPr lvl="1">
              <a:lnSpc>
                <a:spcPct val="90000"/>
              </a:lnSpc>
            </a:pPr>
            <a:r>
              <a:rPr lang="en-CA" sz="1900" smtClean="0"/>
              <a:t>e.g. British Airways, Singapore Airlines</a:t>
            </a:r>
          </a:p>
          <a:p>
            <a:pPr lvl="1">
              <a:lnSpc>
                <a:spcPct val="90000"/>
              </a:lnSpc>
            </a:pPr>
            <a:endParaRPr lang="en-CA" smtClean="0"/>
          </a:p>
        </p:txBody>
      </p:sp>
      <p:sp>
        <p:nvSpPr>
          <p:cNvPr id="4" name="Content Placeholder 3"/>
          <p:cNvSpPr>
            <a:spLocks noGrp="1"/>
          </p:cNvSpPr>
          <p:nvPr>
            <p:ph sz="half" idx="2"/>
          </p:nvPr>
        </p:nvSpPr>
        <p:spPr>
          <a:xfrm>
            <a:off x="4648200" y="1481138"/>
            <a:ext cx="4038600" cy="4525962"/>
          </a:xfrm>
        </p:spPr>
        <p:txBody>
          <a:bodyPr>
            <a:normAutofit/>
          </a:bodyPr>
          <a:lstStyle/>
          <a:p>
            <a:pPr>
              <a:lnSpc>
                <a:spcPct val="90000"/>
              </a:lnSpc>
            </a:pPr>
            <a:r>
              <a:rPr lang="en-CA" smtClean="0"/>
              <a:t>Low-Cost Airlines</a:t>
            </a:r>
          </a:p>
          <a:p>
            <a:pPr lvl="1">
              <a:lnSpc>
                <a:spcPct val="90000"/>
              </a:lnSpc>
            </a:pPr>
            <a:r>
              <a:rPr lang="en-CA" sz="1800" smtClean="0"/>
              <a:t>Point to Point as main system</a:t>
            </a:r>
          </a:p>
          <a:p>
            <a:pPr lvl="2">
              <a:lnSpc>
                <a:spcPct val="90000"/>
              </a:lnSpc>
              <a:buFont typeface="Wingdings 2" pitchFamily="18" charset="2"/>
              <a:buNone/>
            </a:pPr>
            <a:r>
              <a:rPr lang="en-CA" sz="1800" smtClean="0"/>
              <a:t>→ Fly directly to destination</a:t>
            </a:r>
          </a:p>
          <a:p>
            <a:pPr lvl="2">
              <a:lnSpc>
                <a:spcPct val="90000"/>
              </a:lnSpc>
              <a:buFont typeface="Wingdings 2" pitchFamily="18" charset="2"/>
              <a:buNone/>
            </a:pPr>
            <a:endParaRPr lang="en-CA" sz="1800" smtClean="0"/>
          </a:p>
          <a:p>
            <a:pPr lvl="2">
              <a:lnSpc>
                <a:spcPct val="90000"/>
              </a:lnSpc>
              <a:buFont typeface="Wingdings 2" pitchFamily="18" charset="2"/>
              <a:buNone/>
            </a:pPr>
            <a:endParaRPr lang="en-CA" sz="1800" smtClean="0"/>
          </a:p>
          <a:p>
            <a:pPr lvl="2">
              <a:lnSpc>
                <a:spcPct val="90000"/>
              </a:lnSpc>
              <a:buFont typeface="Wingdings 2" pitchFamily="18" charset="2"/>
              <a:buNone/>
            </a:pPr>
            <a:endParaRPr lang="en-CA" sz="1800" smtClean="0"/>
          </a:p>
          <a:p>
            <a:pPr lvl="2">
              <a:lnSpc>
                <a:spcPct val="90000"/>
              </a:lnSpc>
              <a:buFont typeface="Wingdings 2" pitchFamily="18" charset="2"/>
              <a:buNone/>
            </a:pPr>
            <a:endParaRPr lang="en-CA" sz="1800" smtClean="0"/>
          </a:p>
          <a:p>
            <a:pPr lvl="2">
              <a:lnSpc>
                <a:spcPct val="90000"/>
              </a:lnSpc>
              <a:buFont typeface="Wingdings 2" pitchFamily="18" charset="2"/>
              <a:buNone/>
            </a:pPr>
            <a:endParaRPr lang="en-CA" sz="1800" smtClean="0"/>
          </a:p>
          <a:p>
            <a:pPr lvl="1">
              <a:lnSpc>
                <a:spcPct val="90000"/>
              </a:lnSpc>
            </a:pPr>
            <a:r>
              <a:rPr lang="en-CA" sz="1800" smtClean="0"/>
              <a:t>Shorter routes, usually regional/domestic</a:t>
            </a:r>
          </a:p>
          <a:p>
            <a:pPr lvl="1">
              <a:lnSpc>
                <a:spcPct val="90000"/>
              </a:lnSpc>
            </a:pPr>
            <a:r>
              <a:rPr lang="en-CA" sz="1800" smtClean="0"/>
              <a:t>↓wait time, ↑utilization</a:t>
            </a:r>
          </a:p>
          <a:p>
            <a:pPr lvl="2">
              <a:lnSpc>
                <a:spcPct val="90000"/>
              </a:lnSpc>
              <a:buFont typeface="Wingdings 2" pitchFamily="18" charset="2"/>
              <a:buNone/>
            </a:pPr>
            <a:r>
              <a:rPr lang="en-CA" sz="1800" smtClean="0"/>
              <a:t>→  Lower unit cost</a:t>
            </a:r>
          </a:p>
          <a:p>
            <a:pPr lvl="1">
              <a:lnSpc>
                <a:spcPct val="90000"/>
              </a:lnSpc>
            </a:pPr>
            <a:r>
              <a:rPr lang="en-CA" sz="1800" smtClean="0"/>
              <a:t>e.g. Southwest</a:t>
            </a:r>
            <a:endParaRPr lang="en-CA" smtClean="0"/>
          </a:p>
        </p:txBody>
      </p:sp>
      <p:sp>
        <p:nvSpPr>
          <p:cNvPr id="2" name="Title 1"/>
          <p:cNvSpPr>
            <a:spLocks noGrp="1"/>
          </p:cNvSpPr>
          <p:nvPr>
            <p:ph type="title"/>
          </p:nvPr>
        </p:nvSpPr>
        <p:spPr/>
        <p:txBody>
          <a:bodyPr/>
          <a:lstStyle/>
          <a:p>
            <a:pPr fontAlgn="auto">
              <a:spcAft>
                <a:spcPts val="0"/>
              </a:spcAft>
              <a:defRPr/>
            </a:pPr>
            <a:r>
              <a:rPr lang="en-CA" dirty="0" smtClean="0"/>
              <a:t>Types of Airlines &amp; Models</a:t>
            </a:r>
            <a:endParaRPr lang="en-CA" dirty="0"/>
          </a:p>
        </p:txBody>
      </p:sp>
      <p:pic>
        <p:nvPicPr>
          <p:cNvPr id="31748" name="Picture 36" descr="hubspoke"/>
          <p:cNvPicPr>
            <a:picLocks noChangeAspect="1" noChangeArrowheads="1"/>
          </p:cNvPicPr>
          <p:nvPr/>
        </p:nvPicPr>
        <p:blipFill>
          <a:blip r:embed="rId2" cstate="print"/>
          <a:srcRect/>
          <a:stretch>
            <a:fillRect/>
          </a:stretch>
        </p:blipFill>
        <p:spPr bwMode="auto">
          <a:xfrm>
            <a:off x="1214438" y="3016250"/>
            <a:ext cx="2643187" cy="1133475"/>
          </a:xfrm>
          <a:prstGeom prst="rect">
            <a:avLst/>
          </a:prstGeom>
          <a:noFill/>
          <a:ln w="9525">
            <a:noFill/>
            <a:miter lim="800000"/>
            <a:headEnd/>
            <a:tailEnd/>
          </a:ln>
        </p:spPr>
      </p:pic>
      <p:pic>
        <p:nvPicPr>
          <p:cNvPr id="31749" name="Picture 34" descr="Picture2"/>
          <p:cNvPicPr>
            <a:picLocks noChangeAspect="1" noChangeArrowheads="1"/>
          </p:cNvPicPr>
          <p:nvPr/>
        </p:nvPicPr>
        <p:blipFill>
          <a:blip r:embed="rId3" cstate="print"/>
          <a:srcRect/>
          <a:stretch>
            <a:fillRect/>
          </a:stretch>
        </p:blipFill>
        <p:spPr bwMode="auto">
          <a:xfrm>
            <a:off x="5435600" y="2863850"/>
            <a:ext cx="26479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Content Placeholder 2"/>
          <p:cNvSpPr>
            <a:spLocks noGrp="1"/>
          </p:cNvSpPr>
          <p:nvPr>
            <p:ph idx="1"/>
          </p:nvPr>
        </p:nvSpPr>
        <p:spPr/>
        <p:txBody>
          <a:bodyPr/>
          <a:lstStyle/>
          <a:p>
            <a:endParaRPr lang="en-US"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One Year Stock Price (moving average)</a:t>
            </a:r>
            <a:endParaRPr lang="en-US" dirty="0"/>
          </a:p>
        </p:txBody>
      </p:sp>
      <p:sp>
        <p:nvSpPr>
          <p:cNvPr id="166915" name="TextBox 4"/>
          <p:cNvSpPr txBox="1">
            <a:spLocks noChangeArrowheads="1"/>
          </p:cNvSpPr>
          <p:nvPr/>
        </p:nvSpPr>
        <p:spPr bwMode="auto">
          <a:xfrm>
            <a:off x="4643438" y="6443663"/>
            <a:ext cx="4465637" cy="369887"/>
          </a:xfrm>
          <a:prstGeom prst="rect">
            <a:avLst/>
          </a:prstGeom>
          <a:noFill/>
          <a:ln w="9525">
            <a:noFill/>
            <a:miter lim="800000"/>
            <a:headEnd/>
            <a:tailEnd/>
          </a:ln>
        </p:spPr>
        <p:txBody>
          <a:bodyPr>
            <a:spAutoFit/>
          </a:bodyPr>
          <a:lstStyle/>
          <a:p>
            <a:r>
              <a:rPr lang="en-US">
                <a:latin typeface="Lucida Sans Unicode" pitchFamily="34" charset="0"/>
              </a:rPr>
              <a:t>Source: Reuters (In Singapore Dollars)</a:t>
            </a:r>
          </a:p>
        </p:txBody>
      </p:sp>
      <p:pic>
        <p:nvPicPr>
          <p:cNvPr id="166916" name="Picture 5" descr="1 year moving.png"/>
          <p:cNvPicPr>
            <a:picLocks noChangeAspect="1"/>
          </p:cNvPicPr>
          <p:nvPr/>
        </p:nvPicPr>
        <p:blipFill>
          <a:blip r:embed="rId2" cstate="print"/>
          <a:srcRect/>
          <a:stretch>
            <a:fillRect/>
          </a:stretch>
        </p:blipFill>
        <p:spPr bwMode="auto">
          <a:xfrm>
            <a:off x="0" y="1600200"/>
            <a:ext cx="9144000" cy="374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Content Placeholder 2"/>
          <p:cNvSpPr>
            <a:spLocks noGrp="1"/>
          </p:cNvSpPr>
          <p:nvPr>
            <p:ph idx="1"/>
          </p:nvPr>
        </p:nvSpPr>
        <p:spPr/>
        <p:txBody>
          <a:bodyPr/>
          <a:lstStyle/>
          <a:p>
            <a:endParaRPr lang="en-US"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Five Year Stock Price (moving average)</a:t>
            </a:r>
            <a:endParaRPr lang="en-US" dirty="0"/>
          </a:p>
        </p:txBody>
      </p:sp>
      <p:pic>
        <p:nvPicPr>
          <p:cNvPr id="167939" name="Picture 5" descr="5 year moving.png"/>
          <p:cNvPicPr>
            <a:picLocks noChangeAspect="1"/>
          </p:cNvPicPr>
          <p:nvPr/>
        </p:nvPicPr>
        <p:blipFill>
          <a:blip r:embed="rId2" cstate="print"/>
          <a:srcRect/>
          <a:stretch>
            <a:fillRect/>
          </a:stretch>
        </p:blipFill>
        <p:spPr bwMode="auto">
          <a:xfrm>
            <a:off x="0" y="1600200"/>
            <a:ext cx="9144000" cy="3756025"/>
          </a:xfrm>
          <a:prstGeom prst="rect">
            <a:avLst/>
          </a:prstGeom>
          <a:noFill/>
          <a:ln w="9525">
            <a:noFill/>
            <a:miter lim="800000"/>
            <a:headEnd/>
            <a:tailEnd/>
          </a:ln>
        </p:spPr>
      </p:pic>
      <p:sp>
        <p:nvSpPr>
          <p:cNvPr id="167940" name="TextBox 6"/>
          <p:cNvSpPr txBox="1">
            <a:spLocks noChangeArrowheads="1"/>
          </p:cNvSpPr>
          <p:nvPr/>
        </p:nvSpPr>
        <p:spPr bwMode="auto">
          <a:xfrm>
            <a:off x="4643438" y="6443663"/>
            <a:ext cx="4465637" cy="369887"/>
          </a:xfrm>
          <a:prstGeom prst="rect">
            <a:avLst/>
          </a:prstGeom>
          <a:noFill/>
          <a:ln w="9525">
            <a:noFill/>
            <a:miter lim="800000"/>
            <a:headEnd/>
            <a:tailEnd/>
          </a:ln>
        </p:spPr>
        <p:txBody>
          <a:bodyPr>
            <a:spAutoFit/>
          </a:bodyPr>
          <a:lstStyle/>
          <a:p>
            <a:r>
              <a:rPr lang="en-US">
                <a:latin typeface="Lucida Sans Unicode" pitchFamily="34" charset="0"/>
              </a:rPr>
              <a:t>Source: Reuters (In Singapore Dollars)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Content Placeholder 2"/>
          <p:cNvSpPr>
            <a:spLocks noGrp="1"/>
          </p:cNvSpPr>
          <p:nvPr>
            <p:ph idx="1"/>
          </p:nvPr>
        </p:nvSpPr>
        <p:spPr/>
        <p:txBody>
          <a:bodyPr/>
          <a:lstStyle/>
          <a:p>
            <a:endParaRPr lang="en-US"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Ten Year Stock Price (moving average)</a:t>
            </a:r>
            <a:endParaRPr lang="en-US" dirty="0"/>
          </a:p>
        </p:txBody>
      </p:sp>
      <p:pic>
        <p:nvPicPr>
          <p:cNvPr id="168963" name="Picture 6" descr="10 years moving.png"/>
          <p:cNvPicPr>
            <a:picLocks noChangeAspect="1"/>
          </p:cNvPicPr>
          <p:nvPr/>
        </p:nvPicPr>
        <p:blipFill>
          <a:blip r:embed="rId2" cstate="print"/>
          <a:srcRect/>
          <a:stretch>
            <a:fillRect/>
          </a:stretch>
        </p:blipFill>
        <p:spPr bwMode="auto">
          <a:xfrm>
            <a:off x="0" y="1600200"/>
            <a:ext cx="9144000" cy="3778250"/>
          </a:xfrm>
          <a:prstGeom prst="rect">
            <a:avLst/>
          </a:prstGeom>
          <a:noFill/>
          <a:ln w="9525">
            <a:noFill/>
            <a:miter lim="800000"/>
            <a:headEnd/>
            <a:tailEnd/>
          </a:ln>
        </p:spPr>
      </p:pic>
      <p:sp>
        <p:nvSpPr>
          <p:cNvPr id="168964" name="TextBox 5"/>
          <p:cNvSpPr txBox="1">
            <a:spLocks noChangeArrowheads="1"/>
          </p:cNvSpPr>
          <p:nvPr/>
        </p:nvSpPr>
        <p:spPr bwMode="auto">
          <a:xfrm>
            <a:off x="4643438" y="6443663"/>
            <a:ext cx="4465637" cy="369887"/>
          </a:xfrm>
          <a:prstGeom prst="rect">
            <a:avLst/>
          </a:prstGeom>
          <a:noFill/>
          <a:ln w="9525">
            <a:noFill/>
            <a:miter lim="800000"/>
            <a:headEnd/>
            <a:tailEnd/>
          </a:ln>
        </p:spPr>
        <p:txBody>
          <a:bodyPr>
            <a:spAutoFit/>
          </a:bodyPr>
          <a:lstStyle/>
          <a:p>
            <a:r>
              <a:rPr lang="en-US">
                <a:latin typeface="Lucida Sans Unicode" pitchFamily="34" charset="0"/>
              </a:rPr>
              <a:t>Source: Reuters (In Singapore Dollars)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Content Placeholder 2"/>
          <p:cNvSpPr>
            <a:spLocks noGrp="1"/>
          </p:cNvSpPr>
          <p:nvPr>
            <p:ph idx="1"/>
          </p:nvPr>
        </p:nvSpPr>
        <p:spPr/>
        <p:txBody>
          <a:bodyPr/>
          <a:lstStyle/>
          <a:p>
            <a:endParaRPr lang="en-US"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One Year Stock Price Comparison</a:t>
            </a:r>
            <a:endParaRPr lang="en-US" dirty="0"/>
          </a:p>
        </p:txBody>
      </p:sp>
      <p:sp>
        <p:nvSpPr>
          <p:cNvPr id="169987" name="TextBox 4"/>
          <p:cNvSpPr txBox="1">
            <a:spLocks noChangeArrowheads="1"/>
          </p:cNvSpPr>
          <p:nvPr/>
        </p:nvSpPr>
        <p:spPr bwMode="auto">
          <a:xfrm>
            <a:off x="3505200" y="6308725"/>
            <a:ext cx="5638800" cy="647700"/>
          </a:xfrm>
          <a:prstGeom prst="rect">
            <a:avLst/>
          </a:prstGeom>
          <a:noFill/>
          <a:ln w="9525">
            <a:noFill/>
            <a:miter lim="800000"/>
            <a:headEnd/>
            <a:tailEnd/>
          </a:ln>
        </p:spPr>
        <p:txBody>
          <a:bodyPr>
            <a:spAutoFit/>
          </a:bodyPr>
          <a:lstStyle/>
          <a:p>
            <a:pPr algn="r"/>
            <a:r>
              <a:rPr lang="en-US">
                <a:latin typeface="Lucida Sans Unicode" pitchFamily="34" charset="0"/>
              </a:rPr>
              <a:t>Source: Reuters  (Comparison with </a:t>
            </a:r>
          </a:p>
          <a:p>
            <a:pPr algn="r"/>
            <a:r>
              <a:rPr lang="en-US">
                <a:latin typeface="Lucida Sans Unicode" pitchFamily="34" charset="0"/>
              </a:rPr>
              <a:t>Nasdaq and Dow)</a:t>
            </a:r>
          </a:p>
        </p:txBody>
      </p:sp>
      <p:pic>
        <p:nvPicPr>
          <p:cNvPr id="169988" name="Picture 6" descr="1 year comparison.png"/>
          <p:cNvPicPr>
            <a:picLocks noChangeAspect="1"/>
          </p:cNvPicPr>
          <p:nvPr/>
        </p:nvPicPr>
        <p:blipFill>
          <a:blip r:embed="rId2" cstate="print"/>
          <a:srcRect/>
          <a:stretch>
            <a:fillRect/>
          </a:stretch>
        </p:blipFill>
        <p:spPr bwMode="auto">
          <a:xfrm>
            <a:off x="0" y="1600200"/>
            <a:ext cx="9144000" cy="417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Content Placeholder 6"/>
          <p:cNvSpPr>
            <a:spLocks noGrp="1"/>
          </p:cNvSpPr>
          <p:nvPr>
            <p:ph idx="1"/>
          </p:nvPr>
        </p:nvSpPr>
        <p:spPr/>
        <p:txBody>
          <a:bodyPr/>
          <a:lstStyle/>
          <a:p>
            <a:endParaRPr lang="en-US"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Five Year Stock Price Comparison</a:t>
            </a:r>
            <a:endParaRPr lang="en-US" dirty="0"/>
          </a:p>
        </p:txBody>
      </p:sp>
      <p:pic>
        <p:nvPicPr>
          <p:cNvPr id="171011" name="Picture 7" descr="5 year comparison.png"/>
          <p:cNvPicPr>
            <a:picLocks noChangeAspect="1"/>
          </p:cNvPicPr>
          <p:nvPr/>
        </p:nvPicPr>
        <p:blipFill>
          <a:blip r:embed="rId2" cstate="print"/>
          <a:srcRect/>
          <a:stretch>
            <a:fillRect/>
          </a:stretch>
        </p:blipFill>
        <p:spPr bwMode="auto">
          <a:xfrm>
            <a:off x="0" y="1600200"/>
            <a:ext cx="9144000" cy="4194175"/>
          </a:xfrm>
          <a:prstGeom prst="rect">
            <a:avLst/>
          </a:prstGeom>
          <a:noFill/>
          <a:ln w="9525">
            <a:noFill/>
            <a:miter lim="800000"/>
            <a:headEnd/>
            <a:tailEnd/>
          </a:ln>
        </p:spPr>
      </p:pic>
      <p:sp>
        <p:nvSpPr>
          <p:cNvPr id="171012" name="TextBox 5"/>
          <p:cNvSpPr txBox="1">
            <a:spLocks noChangeArrowheads="1"/>
          </p:cNvSpPr>
          <p:nvPr/>
        </p:nvSpPr>
        <p:spPr bwMode="auto">
          <a:xfrm>
            <a:off x="3505200" y="6308725"/>
            <a:ext cx="5638800" cy="647700"/>
          </a:xfrm>
          <a:prstGeom prst="rect">
            <a:avLst/>
          </a:prstGeom>
          <a:noFill/>
          <a:ln w="9525">
            <a:noFill/>
            <a:miter lim="800000"/>
            <a:headEnd/>
            <a:tailEnd/>
          </a:ln>
        </p:spPr>
        <p:txBody>
          <a:bodyPr>
            <a:spAutoFit/>
          </a:bodyPr>
          <a:lstStyle/>
          <a:p>
            <a:pPr algn="r"/>
            <a:r>
              <a:rPr lang="en-US">
                <a:latin typeface="Lucida Sans Unicode" pitchFamily="34" charset="0"/>
              </a:rPr>
              <a:t>Source: Reuters  (Comparison with </a:t>
            </a:r>
          </a:p>
          <a:p>
            <a:pPr algn="r"/>
            <a:r>
              <a:rPr lang="en-US">
                <a:latin typeface="Lucida Sans Unicode" pitchFamily="34" charset="0"/>
              </a:rPr>
              <a:t>Nasdaq and Dow)</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Content Placeholder 7"/>
          <p:cNvSpPr>
            <a:spLocks noGrp="1"/>
          </p:cNvSpPr>
          <p:nvPr>
            <p:ph idx="1"/>
          </p:nvPr>
        </p:nvSpPr>
        <p:spPr/>
        <p:txBody>
          <a:bodyPr/>
          <a:lstStyle/>
          <a:p>
            <a:endParaRPr lang="en-US"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Ten Year Stock Price Comparison</a:t>
            </a:r>
            <a:endParaRPr lang="en-US" dirty="0"/>
          </a:p>
        </p:txBody>
      </p:sp>
      <p:pic>
        <p:nvPicPr>
          <p:cNvPr id="172035" name="Picture 8" descr="Ten year Comparison.png"/>
          <p:cNvPicPr>
            <a:picLocks noChangeAspect="1"/>
          </p:cNvPicPr>
          <p:nvPr/>
        </p:nvPicPr>
        <p:blipFill>
          <a:blip r:embed="rId2" cstate="print"/>
          <a:srcRect/>
          <a:stretch>
            <a:fillRect/>
          </a:stretch>
        </p:blipFill>
        <p:spPr bwMode="auto">
          <a:xfrm>
            <a:off x="0" y="1600200"/>
            <a:ext cx="9144000" cy="4248150"/>
          </a:xfrm>
          <a:prstGeom prst="rect">
            <a:avLst/>
          </a:prstGeom>
          <a:noFill/>
          <a:ln w="9525">
            <a:noFill/>
            <a:miter lim="800000"/>
            <a:headEnd/>
            <a:tailEnd/>
          </a:ln>
        </p:spPr>
      </p:pic>
      <p:sp>
        <p:nvSpPr>
          <p:cNvPr id="172036" name="TextBox 5"/>
          <p:cNvSpPr txBox="1">
            <a:spLocks noChangeArrowheads="1"/>
          </p:cNvSpPr>
          <p:nvPr/>
        </p:nvSpPr>
        <p:spPr bwMode="auto">
          <a:xfrm>
            <a:off x="3505200" y="6308725"/>
            <a:ext cx="5638800" cy="647700"/>
          </a:xfrm>
          <a:prstGeom prst="rect">
            <a:avLst/>
          </a:prstGeom>
          <a:noFill/>
          <a:ln w="9525">
            <a:noFill/>
            <a:miter lim="800000"/>
            <a:headEnd/>
            <a:tailEnd/>
          </a:ln>
        </p:spPr>
        <p:txBody>
          <a:bodyPr>
            <a:spAutoFit/>
          </a:bodyPr>
          <a:lstStyle/>
          <a:p>
            <a:pPr algn="r"/>
            <a:r>
              <a:rPr lang="en-US">
                <a:latin typeface="Lucida Sans Unicode" pitchFamily="34" charset="0"/>
              </a:rPr>
              <a:t>Source: Reuters  (Comparison with </a:t>
            </a:r>
          </a:p>
          <a:p>
            <a:pPr algn="r"/>
            <a:r>
              <a:rPr lang="en-US">
                <a:latin typeface="Lucida Sans Unicode" pitchFamily="34" charset="0"/>
              </a:rPr>
              <a:t>Nasdaq and Dow)</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104900" y="1990725"/>
            <a:ext cx="2209800" cy="1066800"/>
          </a:xfrm>
          <a:prstGeom prst="round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762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title"/>
          </p:nvPr>
        </p:nvSpPr>
        <p:spPr/>
        <p:txBody>
          <a:bodyPr/>
          <a:lstStyle/>
          <a:p>
            <a:pPr fontAlgn="auto">
              <a:spcAft>
                <a:spcPts val="0"/>
              </a:spcAft>
              <a:defRPr/>
            </a:pPr>
            <a:r>
              <a:rPr lang="en-US" dirty="0" smtClean="0"/>
              <a:t>Current Events</a:t>
            </a:r>
            <a:endParaRPr lang="en-US" dirty="0"/>
          </a:p>
        </p:txBody>
      </p:sp>
      <p:pic>
        <p:nvPicPr>
          <p:cNvPr id="173059" name="Picture 8" descr="News Event 1 month.png"/>
          <p:cNvPicPr>
            <a:picLocks noChangeAspect="1"/>
          </p:cNvPicPr>
          <p:nvPr/>
        </p:nvPicPr>
        <p:blipFill>
          <a:blip r:embed="rId2" cstate="print"/>
          <a:srcRect/>
          <a:stretch>
            <a:fillRect/>
          </a:stretch>
        </p:blipFill>
        <p:spPr bwMode="auto">
          <a:xfrm>
            <a:off x="0" y="3124200"/>
            <a:ext cx="9144000" cy="3733800"/>
          </a:xfrm>
          <a:prstGeom prst="rect">
            <a:avLst/>
          </a:prstGeom>
          <a:noFill/>
          <a:ln w="9525">
            <a:noFill/>
            <a:miter lim="800000"/>
            <a:headEnd/>
            <a:tailEnd/>
          </a:ln>
        </p:spPr>
      </p:pic>
      <p:sp>
        <p:nvSpPr>
          <p:cNvPr id="173060" name="TextBox 9"/>
          <p:cNvSpPr txBox="1">
            <a:spLocks noChangeArrowheads="1"/>
          </p:cNvSpPr>
          <p:nvPr/>
        </p:nvSpPr>
        <p:spPr bwMode="auto">
          <a:xfrm>
            <a:off x="228600" y="3429000"/>
            <a:ext cx="1981200" cy="1077913"/>
          </a:xfrm>
          <a:prstGeom prst="rect">
            <a:avLst/>
          </a:prstGeom>
          <a:noFill/>
          <a:ln w="9525">
            <a:noFill/>
            <a:miter lim="800000"/>
            <a:headEnd/>
            <a:tailEnd/>
          </a:ln>
        </p:spPr>
        <p:txBody>
          <a:bodyPr>
            <a:spAutoFit/>
          </a:bodyPr>
          <a:lstStyle/>
          <a:p>
            <a:r>
              <a:rPr lang="en-US" sz="1600">
                <a:latin typeface="Lucida Sans Unicode" pitchFamily="34" charset="0"/>
              </a:rPr>
              <a:t>Quantas keeps A380 grounded, exam 3 suspect engines</a:t>
            </a:r>
          </a:p>
        </p:txBody>
      </p:sp>
      <p:sp>
        <p:nvSpPr>
          <p:cNvPr id="173061" name="TextBox 10"/>
          <p:cNvSpPr txBox="1">
            <a:spLocks noChangeArrowheads="1"/>
          </p:cNvSpPr>
          <p:nvPr/>
        </p:nvSpPr>
        <p:spPr bwMode="auto">
          <a:xfrm>
            <a:off x="1104900" y="2062163"/>
            <a:ext cx="2209800" cy="830262"/>
          </a:xfrm>
          <a:prstGeom prst="rect">
            <a:avLst/>
          </a:prstGeom>
          <a:noFill/>
          <a:ln w="9525">
            <a:noFill/>
            <a:miter lim="800000"/>
            <a:headEnd/>
            <a:tailEnd/>
          </a:ln>
        </p:spPr>
        <p:txBody>
          <a:bodyPr>
            <a:spAutoFit/>
          </a:bodyPr>
          <a:lstStyle/>
          <a:p>
            <a:r>
              <a:rPr lang="en-US" sz="1600">
                <a:latin typeface="Lucida Sans Unicode" pitchFamily="34" charset="0"/>
              </a:rPr>
              <a:t>Rolls says progress made in Qantas A380 engine probe</a:t>
            </a:r>
          </a:p>
        </p:txBody>
      </p:sp>
      <p:sp>
        <p:nvSpPr>
          <p:cNvPr id="173062" name="TextBox 11"/>
          <p:cNvSpPr txBox="1">
            <a:spLocks noChangeArrowheads="1"/>
          </p:cNvSpPr>
          <p:nvPr/>
        </p:nvSpPr>
        <p:spPr bwMode="auto">
          <a:xfrm>
            <a:off x="3832225" y="1397000"/>
            <a:ext cx="2971800" cy="1816100"/>
          </a:xfrm>
          <a:prstGeom prst="rect">
            <a:avLst/>
          </a:prstGeom>
          <a:noFill/>
          <a:ln w="9525">
            <a:noFill/>
            <a:miter lim="800000"/>
            <a:headEnd/>
            <a:tailEnd/>
          </a:ln>
        </p:spPr>
        <p:txBody>
          <a:bodyPr>
            <a:spAutoFit/>
          </a:bodyPr>
          <a:lstStyle/>
          <a:p>
            <a:r>
              <a:rPr lang="en-US" sz="1600">
                <a:latin typeface="Lucida Sans Unicode" pitchFamily="34" charset="0"/>
              </a:rPr>
              <a:t>The Australian newspaper reported Qantas operated its A380 engines at higher maximum thrust levels than rivals, which could result in resonating vibrations that cause oil lines to crack</a:t>
            </a:r>
          </a:p>
        </p:txBody>
      </p:sp>
      <p:sp>
        <p:nvSpPr>
          <p:cNvPr id="13" name="Rounded Rectangle 12"/>
          <p:cNvSpPr/>
          <p:nvPr/>
        </p:nvSpPr>
        <p:spPr>
          <a:xfrm>
            <a:off x="250825" y="3357563"/>
            <a:ext cx="1676400" cy="1200150"/>
          </a:xfrm>
          <a:prstGeom prst="round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762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15" name="Rounded Rectangle 14"/>
          <p:cNvSpPr/>
          <p:nvPr/>
        </p:nvSpPr>
        <p:spPr>
          <a:xfrm>
            <a:off x="3657600" y="1212850"/>
            <a:ext cx="3124200" cy="2032000"/>
          </a:xfrm>
          <a:prstGeom prst="round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762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173065" name="TextBox 15"/>
          <p:cNvSpPr txBox="1">
            <a:spLocks noChangeArrowheads="1"/>
          </p:cNvSpPr>
          <p:nvPr/>
        </p:nvSpPr>
        <p:spPr bwMode="auto">
          <a:xfrm>
            <a:off x="7123113" y="2598738"/>
            <a:ext cx="2057400" cy="830262"/>
          </a:xfrm>
          <a:prstGeom prst="rect">
            <a:avLst/>
          </a:prstGeom>
          <a:noFill/>
          <a:ln w="9525">
            <a:noFill/>
            <a:miter lim="800000"/>
            <a:headEnd/>
            <a:tailEnd/>
          </a:ln>
        </p:spPr>
        <p:txBody>
          <a:bodyPr>
            <a:spAutoFit/>
          </a:bodyPr>
          <a:lstStyle/>
          <a:p>
            <a:r>
              <a:rPr lang="en-US" sz="1600">
                <a:latin typeface="Lucida Sans Unicode" pitchFamily="34" charset="0"/>
              </a:rPr>
              <a:t>safety regulator orders A380 engine inspection</a:t>
            </a:r>
          </a:p>
        </p:txBody>
      </p:sp>
      <p:sp>
        <p:nvSpPr>
          <p:cNvPr id="17" name="Rounded Rectangle 16"/>
          <p:cNvSpPr/>
          <p:nvPr/>
        </p:nvSpPr>
        <p:spPr>
          <a:xfrm>
            <a:off x="7086600" y="2524125"/>
            <a:ext cx="2057400" cy="922338"/>
          </a:xfrm>
          <a:prstGeom prst="round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762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9" name="Straight Arrow Connector 18"/>
          <p:cNvCxnSpPr>
            <a:stCxn id="13" idx="3"/>
          </p:cNvCxnSpPr>
          <p:nvPr/>
        </p:nvCxnSpPr>
        <p:spPr>
          <a:xfrm>
            <a:off x="1927225" y="3957638"/>
            <a:ext cx="3657600" cy="161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a:off x="3314700" y="2984500"/>
            <a:ext cx="2628900" cy="673100"/>
          </a:xfrm>
          <a:prstGeom prst="bentConnector3">
            <a:avLst>
              <a:gd name="adj1" fmla="val -26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5965825" y="3679825"/>
            <a:ext cx="109855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7" idx="2"/>
          </p:cNvCxnSpPr>
          <p:nvPr/>
        </p:nvCxnSpPr>
        <p:spPr>
          <a:xfrm rot="5400000">
            <a:off x="6923881" y="3609182"/>
            <a:ext cx="1354137" cy="1028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Content Placeholder 2"/>
          <p:cNvSpPr>
            <a:spLocks noGrp="1"/>
          </p:cNvSpPr>
          <p:nvPr>
            <p:ph idx="1"/>
          </p:nvPr>
        </p:nvSpPr>
        <p:spPr>
          <a:xfrm>
            <a:off x="457200" y="1600200"/>
            <a:ext cx="5029200" cy="4525963"/>
          </a:xfrm>
        </p:spPr>
        <p:txBody>
          <a:bodyPr/>
          <a:lstStyle/>
          <a:p>
            <a:r>
              <a:rPr lang="en-US" dirty="0" smtClean="0"/>
              <a:t>Listed and traded on Singapore Stock Exchange</a:t>
            </a:r>
          </a:p>
          <a:p>
            <a:r>
              <a:rPr lang="en-US" dirty="0" smtClean="0"/>
              <a:t>Share price as of Nov 18</a:t>
            </a:r>
            <a:r>
              <a:rPr lang="en-US" baseline="30000" dirty="0" smtClean="0"/>
              <a:t>th</a:t>
            </a:r>
            <a:endParaRPr lang="en-US" dirty="0" smtClean="0"/>
          </a:p>
          <a:p>
            <a:pPr lvl="1"/>
            <a:r>
              <a:rPr lang="en-US" dirty="0" smtClean="0"/>
              <a:t>15.90 SGD</a:t>
            </a:r>
          </a:p>
          <a:p>
            <a:r>
              <a:rPr lang="en-US" dirty="0" smtClean="0"/>
              <a:t>Currency exchange rate as of Nov 18</a:t>
            </a:r>
            <a:r>
              <a:rPr lang="en-US" baseline="30000" dirty="0" smtClean="0"/>
              <a:t>th</a:t>
            </a:r>
            <a:endParaRPr lang="en-US" dirty="0" smtClean="0"/>
          </a:p>
          <a:p>
            <a:pPr lvl="1"/>
            <a:r>
              <a:rPr lang="en-US" dirty="0" smtClean="0"/>
              <a:t>1 US = 1.2975 SGD</a:t>
            </a:r>
          </a:p>
        </p:txBody>
      </p:sp>
      <p:sp>
        <p:nvSpPr>
          <p:cNvPr id="2" name="Title 1"/>
          <p:cNvSpPr>
            <a:spLocks noGrp="1"/>
          </p:cNvSpPr>
          <p:nvPr>
            <p:ph type="title"/>
          </p:nvPr>
        </p:nvSpPr>
        <p:spPr/>
        <p:txBody>
          <a:bodyPr/>
          <a:lstStyle/>
          <a:p>
            <a:pPr fontAlgn="auto">
              <a:spcAft>
                <a:spcPts val="0"/>
              </a:spcAft>
              <a:defRPr/>
            </a:pPr>
            <a:r>
              <a:rPr lang="en-US" dirty="0" smtClean="0"/>
              <a:t>Singapore Airline</a:t>
            </a:r>
            <a:endParaRPr lang="en-US" dirty="0"/>
          </a:p>
        </p:txBody>
      </p:sp>
      <p:pic>
        <p:nvPicPr>
          <p:cNvPr id="174083" name="Picture 4" descr="singapore-airlines-logo.jpg"/>
          <p:cNvPicPr>
            <a:picLocks noChangeAspect="1"/>
          </p:cNvPicPr>
          <p:nvPr/>
        </p:nvPicPr>
        <p:blipFill>
          <a:blip r:embed="rId2" cstate="print"/>
          <a:srcRect/>
          <a:stretch>
            <a:fillRect/>
          </a:stretch>
        </p:blipFill>
        <p:spPr bwMode="auto">
          <a:xfrm>
            <a:off x="5508104" y="1484784"/>
            <a:ext cx="3424238"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Content Placeholder 2"/>
          <p:cNvSpPr>
            <a:spLocks noGrp="1"/>
          </p:cNvSpPr>
          <p:nvPr>
            <p:ph idx="1"/>
          </p:nvPr>
        </p:nvSpPr>
        <p:spPr/>
        <p:txBody>
          <a:bodyPr/>
          <a:lstStyle/>
          <a:p>
            <a:r>
              <a:rPr lang="en-US" smtClean="0"/>
              <a:t>Begin as an incorporation of Malayan Airlines (MAL) in 1937.</a:t>
            </a:r>
          </a:p>
          <a:p>
            <a:r>
              <a:rPr lang="en-US" smtClean="0"/>
              <a:t>First flight from British Straits Settlement of Singapore to Kuala Lumpur in 1947 using Airspeed Consul twin Engine airplane</a:t>
            </a:r>
          </a:p>
          <a:p>
            <a:r>
              <a:rPr lang="en-US" smtClean="0"/>
              <a:t>In 1963, the Federation of Malaysia was born and the Airline became known as Malaysian Airways. </a:t>
            </a:r>
          </a:p>
        </p:txBody>
      </p:sp>
      <p:sp>
        <p:nvSpPr>
          <p:cNvPr id="2" name="Title 1"/>
          <p:cNvSpPr>
            <a:spLocks noGrp="1"/>
          </p:cNvSpPr>
          <p:nvPr>
            <p:ph type="title"/>
          </p:nvPr>
        </p:nvSpPr>
        <p:spPr/>
        <p:txBody>
          <a:bodyPr/>
          <a:lstStyle/>
          <a:p>
            <a:pPr fontAlgn="auto">
              <a:spcAft>
                <a:spcPts val="0"/>
              </a:spcAft>
              <a:defRPr/>
            </a:pPr>
            <a:r>
              <a:rPr lang="en-US" dirty="0" smtClean="0"/>
              <a:t>Singapore Airline Brief History</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Content Placeholder 2"/>
          <p:cNvSpPr>
            <a:spLocks noGrp="1"/>
          </p:cNvSpPr>
          <p:nvPr>
            <p:ph idx="1"/>
          </p:nvPr>
        </p:nvSpPr>
        <p:spPr/>
        <p:txBody>
          <a:bodyPr/>
          <a:lstStyle/>
          <a:p>
            <a:r>
              <a:rPr lang="en-US" smtClean="0"/>
              <a:t>In May 1966, it became Malaysia-Singapore Airlines.</a:t>
            </a:r>
          </a:p>
          <a:p>
            <a:r>
              <a:rPr lang="en-US" smtClean="0"/>
              <a:t>In 1972, Malaysia-Singapore Airlines split up to become two entities - Singapore Airlines and Malaysian Airline System</a:t>
            </a:r>
          </a:p>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Singapore Airline Brief History</a:t>
            </a:r>
            <a:endParaRPr lang="en-US" dirty="0"/>
          </a:p>
        </p:txBody>
      </p:sp>
      <p:pic>
        <p:nvPicPr>
          <p:cNvPr id="176131" name="Picture 4" descr="Singapore Airline Logo.jpg"/>
          <p:cNvPicPr>
            <a:picLocks noChangeAspect="1"/>
          </p:cNvPicPr>
          <p:nvPr/>
        </p:nvPicPr>
        <p:blipFill>
          <a:blip r:embed="rId2" cstate="print"/>
          <a:srcRect/>
          <a:stretch>
            <a:fillRect/>
          </a:stretch>
        </p:blipFill>
        <p:spPr bwMode="auto">
          <a:xfrm>
            <a:off x="692150" y="4267200"/>
            <a:ext cx="7994650" cy="199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sz="half" idx="1"/>
          </p:nvPr>
        </p:nvSpPr>
        <p:spPr>
          <a:xfrm>
            <a:off x="457200" y="1481138"/>
            <a:ext cx="4038600" cy="4525962"/>
          </a:xfrm>
        </p:spPr>
        <p:txBody>
          <a:bodyPr/>
          <a:lstStyle/>
          <a:p>
            <a:r>
              <a:rPr lang="en-CA" smtClean="0"/>
              <a:t>Network-Legacy Airlines</a:t>
            </a:r>
          </a:p>
          <a:p>
            <a:pPr lvl="1"/>
            <a:r>
              <a:rPr lang="en-CA" sz="2000" smtClean="0"/>
              <a:t>More Luxury aircrafts</a:t>
            </a:r>
          </a:p>
          <a:p>
            <a:pPr lvl="1"/>
            <a:r>
              <a:rPr lang="en-CA" sz="2000" smtClean="0"/>
              <a:t>Economic/Business/First Class</a:t>
            </a:r>
          </a:p>
          <a:p>
            <a:pPr lvl="1"/>
            <a:r>
              <a:rPr lang="en-CA" sz="2000" smtClean="0"/>
              <a:t>Price discrimination</a:t>
            </a:r>
          </a:p>
          <a:p>
            <a:pPr lvl="2"/>
            <a:r>
              <a:rPr lang="en-CA" sz="1600" smtClean="0"/>
              <a:t>Yield management system</a:t>
            </a:r>
          </a:p>
          <a:p>
            <a:pPr lvl="2"/>
            <a:r>
              <a:rPr lang="en-CA" sz="1600" smtClean="0"/>
              <a:t>Different prices for same class</a:t>
            </a:r>
          </a:p>
          <a:p>
            <a:pPr lvl="1"/>
            <a:r>
              <a:rPr lang="en-CA" sz="2000" smtClean="0"/>
              <a:t>Higher fares</a:t>
            </a:r>
          </a:p>
          <a:p>
            <a:pPr lvl="1"/>
            <a:r>
              <a:rPr lang="en-CA" sz="2000" smtClean="0"/>
              <a:t>Frequent-flyer program</a:t>
            </a:r>
          </a:p>
          <a:p>
            <a:pPr lvl="1"/>
            <a:r>
              <a:rPr lang="en-CA" sz="2000" smtClean="0"/>
              <a:t>Airlines alliances</a:t>
            </a:r>
          </a:p>
          <a:p>
            <a:pPr lvl="1"/>
            <a:r>
              <a:rPr lang="en-CA" sz="2000" smtClean="0"/>
              <a:t>Frills</a:t>
            </a:r>
          </a:p>
          <a:p>
            <a:pPr lvl="1">
              <a:buFont typeface="Verdana" pitchFamily="34" charset="0"/>
              <a:buNone/>
            </a:pPr>
            <a:endParaRPr lang="en-CA" smtClean="0"/>
          </a:p>
        </p:txBody>
      </p:sp>
      <p:sp>
        <p:nvSpPr>
          <p:cNvPr id="32770" name="Content Placeholder 3"/>
          <p:cNvSpPr>
            <a:spLocks noGrp="1"/>
          </p:cNvSpPr>
          <p:nvPr>
            <p:ph sz="half" idx="2"/>
          </p:nvPr>
        </p:nvSpPr>
        <p:spPr>
          <a:xfrm>
            <a:off x="4648200" y="1481138"/>
            <a:ext cx="4038600" cy="4525962"/>
          </a:xfrm>
        </p:spPr>
        <p:txBody>
          <a:bodyPr/>
          <a:lstStyle/>
          <a:p>
            <a:r>
              <a:rPr lang="en-CA" smtClean="0"/>
              <a:t>Low Cost Airlines</a:t>
            </a:r>
          </a:p>
          <a:p>
            <a:pPr lvl="1"/>
            <a:r>
              <a:rPr lang="en-CA" sz="2000" smtClean="0"/>
              <a:t>Fewer types of aircrafts </a:t>
            </a:r>
          </a:p>
          <a:p>
            <a:pPr lvl="2"/>
            <a:r>
              <a:rPr lang="en-CA" sz="1600" smtClean="0"/>
              <a:t>Lower maintenance expenses</a:t>
            </a:r>
          </a:p>
          <a:p>
            <a:pPr lvl="1"/>
            <a:r>
              <a:rPr lang="en-CA" sz="2000" smtClean="0"/>
              <a:t>Economic class</a:t>
            </a:r>
          </a:p>
          <a:p>
            <a:pPr lvl="1"/>
            <a:r>
              <a:rPr lang="en-CA" sz="2000" smtClean="0"/>
              <a:t>Fly early/late</a:t>
            </a:r>
          </a:p>
          <a:p>
            <a:pPr lvl="2"/>
            <a:r>
              <a:rPr lang="en-CA" sz="1600" smtClean="0"/>
              <a:t>Lower landing fees</a:t>
            </a:r>
          </a:p>
          <a:p>
            <a:pPr lvl="1"/>
            <a:r>
              <a:rPr lang="en-CA" sz="2000" smtClean="0"/>
              <a:t>High proportion of sales from the Internet</a:t>
            </a:r>
          </a:p>
          <a:p>
            <a:pPr lvl="1"/>
            <a:r>
              <a:rPr lang="en-CA" sz="2000" smtClean="0"/>
              <a:t>Lower fares</a:t>
            </a:r>
          </a:p>
          <a:p>
            <a:pPr lvl="1"/>
            <a:r>
              <a:rPr lang="en-CA" sz="2000" smtClean="0"/>
              <a:t>No alliance</a:t>
            </a:r>
          </a:p>
          <a:p>
            <a:pPr lvl="1"/>
            <a:r>
              <a:rPr lang="en-CA" sz="2000" smtClean="0"/>
              <a:t>No frills</a:t>
            </a:r>
          </a:p>
        </p:txBody>
      </p:sp>
      <p:sp>
        <p:nvSpPr>
          <p:cNvPr id="2" name="Title 1"/>
          <p:cNvSpPr>
            <a:spLocks noGrp="1"/>
          </p:cNvSpPr>
          <p:nvPr>
            <p:ph type="title"/>
          </p:nvPr>
        </p:nvSpPr>
        <p:spPr/>
        <p:txBody>
          <a:bodyPr/>
          <a:lstStyle/>
          <a:p>
            <a:pPr fontAlgn="auto">
              <a:spcAft>
                <a:spcPts val="0"/>
              </a:spcAft>
              <a:defRPr/>
            </a:pPr>
            <a:r>
              <a:rPr lang="en-CA" dirty="0" smtClean="0"/>
              <a:t>Types of Airlines &amp; Models (2)</a:t>
            </a:r>
            <a:endParaRPr lang="en-CA"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3" descr="Screen shot 2010-11-10 at 6.14.10 PM.png"/>
          <p:cNvPicPr>
            <a:picLocks noChangeAspect="1"/>
          </p:cNvPicPr>
          <p:nvPr/>
        </p:nvPicPr>
        <p:blipFill>
          <a:blip r:embed="rId2" cstate="print"/>
          <a:srcRect/>
          <a:stretch>
            <a:fillRect/>
          </a:stretch>
        </p:blipFill>
        <p:spPr bwMode="auto">
          <a:xfrm>
            <a:off x="4419600" y="3257550"/>
            <a:ext cx="4017963" cy="3192463"/>
          </a:xfrm>
          <a:prstGeom prst="rect">
            <a:avLst/>
          </a:prstGeom>
          <a:noFill/>
          <a:ln w="9525">
            <a:noFill/>
            <a:miter lim="800000"/>
            <a:headEnd/>
            <a:tailEnd/>
          </a:ln>
        </p:spPr>
      </p:pic>
      <p:sp>
        <p:nvSpPr>
          <p:cNvPr id="3" name="Content Placeholder 2"/>
          <p:cNvSpPr>
            <a:spLocks noGrp="1"/>
          </p:cNvSpPr>
          <p:nvPr>
            <p:ph idx="1"/>
          </p:nvPr>
        </p:nvSpPr>
        <p:spPr>
          <a:xfrm>
            <a:off x="457200" y="1600200"/>
            <a:ext cx="8229600" cy="1657350"/>
          </a:xfrm>
        </p:spPr>
        <p:txBody>
          <a:bodyPr>
            <a:normAutofit/>
          </a:bodyPr>
          <a:lstStyle/>
          <a:p>
            <a:r>
              <a:rPr lang="en-US" sz="2500" smtClean="0"/>
              <a:t>Provide innovative promotions to attract new customers and maintain competitive advantage</a:t>
            </a:r>
          </a:p>
          <a:p>
            <a:r>
              <a:rPr lang="en-US" sz="2500" smtClean="0"/>
              <a:t>Maximize return for shareholder and employees</a:t>
            </a:r>
          </a:p>
          <a:p>
            <a:pPr>
              <a:buFont typeface="Wingdings 3" pitchFamily="18" charset="2"/>
              <a:buNone/>
            </a:pPr>
            <a:endParaRPr lang="en-US" sz="2500" smtClean="0"/>
          </a:p>
        </p:txBody>
      </p:sp>
      <p:sp>
        <p:nvSpPr>
          <p:cNvPr id="2" name="Title 1"/>
          <p:cNvSpPr>
            <a:spLocks noGrp="1"/>
          </p:cNvSpPr>
          <p:nvPr>
            <p:ph type="title"/>
          </p:nvPr>
        </p:nvSpPr>
        <p:spPr/>
        <p:txBody>
          <a:bodyPr/>
          <a:lstStyle/>
          <a:p>
            <a:pPr fontAlgn="auto">
              <a:spcAft>
                <a:spcPts val="0"/>
              </a:spcAft>
              <a:defRPr/>
            </a:pPr>
            <a:r>
              <a:rPr lang="en-US" dirty="0" smtClean="0"/>
              <a:t>Stated Objectives</a:t>
            </a:r>
            <a:endParaRPr lang="en-US" dirty="0"/>
          </a:p>
        </p:txBody>
      </p:sp>
      <p:sp>
        <p:nvSpPr>
          <p:cNvPr id="177156" name="TextBox 4"/>
          <p:cNvSpPr txBox="1">
            <a:spLocks noChangeArrowheads="1"/>
          </p:cNvSpPr>
          <p:nvPr/>
        </p:nvSpPr>
        <p:spPr bwMode="auto">
          <a:xfrm>
            <a:off x="525463" y="2852738"/>
            <a:ext cx="4191000" cy="2786062"/>
          </a:xfrm>
          <a:prstGeom prst="rect">
            <a:avLst/>
          </a:prstGeom>
          <a:noFill/>
          <a:ln w="9525">
            <a:noFill/>
            <a:miter lim="800000"/>
            <a:headEnd/>
            <a:tailEnd/>
          </a:ln>
        </p:spPr>
        <p:txBody>
          <a:bodyPr>
            <a:spAutoFit/>
          </a:bodyPr>
          <a:lstStyle/>
          <a:p>
            <a:pPr>
              <a:buFontTx/>
              <a:buBlip>
                <a:blip r:embed="rId3"/>
              </a:buBlip>
            </a:pPr>
            <a:r>
              <a:rPr lang="en-US" sz="2500">
                <a:latin typeface="Lucida Sans Unicode" pitchFamily="34" charset="0"/>
              </a:rPr>
              <a:t> Continuously maintain profitable position in times of economy downturn, and recover loss as the economy starts to pick up. </a:t>
            </a:r>
          </a:p>
          <a:p>
            <a:endParaRPr lang="en-US" sz="2500">
              <a:latin typeface="Lucida Sans Unicode" pitchFamily="34"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90000"/>
              </a:lnSpc>
            </a:pPr>
            <a:r>
              <a:rPr lang="en-US" sz="2600" smtClean="0"/>
              <a:t>Enhance customer experience by providing service such as free beverage (with or without alcohol) and hot towels…etc free of charge</a:t>
            </a:r>
          </a:p>
          <a:p>
            <a:pPr>
              <a:lnSpc>
                <a:spcPct val="90000"/>
              </a:lnSpc>
            </a:pPr>
            <a:r>
              <a:rPr lang="en-US" sz="2600" smtClean="0"/>
              <a:t>Maintain cost efficiency by using latest aircraft (four A330-2010) and at the same time as marketing purpose. SIA also decommissioned 6 B777s (four for lease and two for sale)</a:t>
            </a:r>
          </a:p>
          <a:p>
            <a:pPr>
              <a:lnSpc>
                <a:spcPct val="90000"/>
              </a:lnSpc>
            </a:pPr>
            <a:r>
              <a:rPr lang="en-US" sz="2600" smtClean="0"/>
              <a:t>Adding capacity to designations such as Hong Kong, New Delhi, and Seoul. Also Expanding the Singapore and Munich-Manchester service</a:t>
            </a:r>
          </a:p>
          <a:p>
            <a:pPr>
              <a:lnSpc>
                <a:spcPct val="90000"/>
              </a:lnSpc>
            </a:pPr>
            <a:endParaRPr lang="en-US" sz="2300" smtClean="0"/>
          </a:p>
          <a:p>
            <a:pPr>
              <a:lnSpc>
                <a:spcPct val="90000"/>
              </a:lnSpc>
            </a:pPr>
            <a:endParaRPr lang="en-US" sz="2300" smtClean="0"/>
          </a:p>
        </p:txBody>
      </p:sp>
      <p:sp>
        <p:nvSpPr>
          <p:cNvPr id="2" name="Title 1"/>
          <p:cNvSpPr>
            <a:spLocks noGrp="1"/>
          </p:cNvSpPr>
          <p:nvPr>
            <p:ph type="title"/>
          </p:nvPr>
        </p:nvSpPr>
        <p:spPr/>
        <p:txBody>
          <a:bodyPr/>
          <a:lstStyle/>
          <a:p>
            <a:pPr fontAlgn="auto">
              <a:spcAft>
                <a:spcPts val="0"/>
              </a:spcAft>
              <a:defRPr/>
            </a:pPr>
            <a:r>
              <a:rPr lang="en-US" dirty="0" smtClean="0"/>
              <a:t>Strategy</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Content Placeholder 4"/>
          <p:cNvSpPr>
            <a:spLocks noGrp="1"/>
          </p:cNvSpPr>
          <p:nvPr>
            <p:ph idx="1"/>
          </p:nvPr>
        </p:nvSpPr>
        <p:spPr/>
        <p:txBody>
          <a:bodyPr/>
          <a:lstStyle/>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Global Route Map</a:t>
            </a:r>
            <a:endParaRPr lang="en-US" dirty="0"/>
          </a:p>
        </p:txBody>
      </p:sp>
      <p:pic>
        <p:nvPicPr>
          <p:cNvPr id="179203" name="Picture 5" descr="Screen shot 2010-11-10 at 7.03.25 PM.png"/>
          <p:cNvPicPr>
            <a:picLocks noChangeAspect="1"/>
          </p:cNvPicPr>
          <p:nvPr/>
        </p:nvPicPr>
        <p:blipFill>
          <a:blip r:embed="rId2" cstate="print"/>
          <a:srcRect/>
          <a:stretch>
            <a:fillRect/>
          </a:stretch>
        </p:blipFill>
        <p:spPr bwMode="auto">
          <a:xfrm>
            <a:off x="622300" y="1417638"/>
            <a:ext cx="8064500" cy="530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Content Placeholder 6" descr="West Asia and Africa.png"/>
          <p:cNvPicPr>
            <a:picLocks noGrp="1" noChangeAspect="1"/>
          </p:cNvPicPr>
          <p:nvPr>
            <p:ph idx="1"/>
          </p:nvPr>
        </p:nvPicPr>
        <p:blipFill>
          <a:blip r:embed="rId2" cstate="print"/>
          <a:srcRect/>
          <a:stretch>
            <a:fillRect/>
          </a:stretch>
        </p:blipFill>
        <p:spPr>
          <a:xfrm>
            <a:off x="2916238" y="1628775"/>
            <a:ext cx="5305425" cy="4525963"/>
          </a:xfrm>
        </p:spPr>
      </p:pic>
      <p:sp>
        <p:nvSpPr>
          <p:cNvPr id="2" name="Title 1"/>
          <p:cNvSpPr>
            <a:spLocks noGrp="1"/>
          </p:cNvSpPr>
          <p:nvPr>
            <p:ph type="title"/>
          </p:nvPr>
        </p:nvSpPr>
        <p:spPr/>
        <p:txBody>
          <a:bodyPr>
            <a:noAutofit/>
          </a:bodyPr>
          <a:lstStyle/>
          <a:p>
            <a:pPr fontAlgn="auto">
              <a:spcAft>
                <a:spcPts val="0"/>
              </a:spcAft>
              <a:defRPr/>
            </a:pPr>
            <a:r>
              <a:rPr lang="en-US" sz="4000" dirty="0" smtClean="0"/>
              <a:t>West Asia and Africa Route Map</a:t>
            </a:r>
            <a:endParaRPr lang="en-US" sz="4000" dirty="0"/>
          </a:p>
        </p:txBody>
      </p:sp>
      <p:sp>
        <p:nvSpPr>
          <p:cNvPr id="180227" name="Content Placeholder 4"/>
          <p:cNvSpPr>
            <a:spLocks noGrp="1"/>
          </p:cNvSpPr>
          <p:nvPr>
            <p:ph type="body" idx="4294967295"/>
          </p:nvPr>
        </p:nvSpPr>
        <p:spPr>
          <a:xfrm>
            <a:off x="71438" y="2565400"/>
            <a:ext cx="2771775" cy="3382963"/>
          </a:xfrm>
        </p:spPr>
        <p:txBody>
          <a:bodyPr/>
          <a:lstStyle/>
          <a:p>
            <a:pPr algn="ctr"/>
            <a:r>
              <a:rPr lang="en-US" sz="3000" smtClean="0"/>
              <a:t>Here SIA  uses “hub and spoke” method</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Content Placeholder 2"/>
          <p:cNvSpPr>
            <a:spLocks noGrp="1"/>
          </p:cNvSpPr>
          <p:nvPr>
            <p:ph idx="1"/>
          </p:nvPr>
        </p:nvSpPr>
        <p:spPr/>
        <p:txBody>
          <a:bodyPr/>
          <a:lstStyle/>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Type of Aircrafts</a:t>
            </a:r>
            <a:endParaRPr lang="en-US" dirty="0"/>
          </a:p>
        </p:txBody>
      </p:sp>
      <p:pic>
        <p:nvPicPr>
          <p:cNvPr id="181251" name="Picture 3" descr="Type of Aircrafts.png"/>
          <p:cNvPicPr>
            <a:picLocks noChangeAspect="1"/>
          </p:cNvPicPr>
          <p:nvPr/>
        </p:nvPicPr>
        <p:blipFill>
          <a:blip r:embed="rId3" cstate="print"/>
          <a:srcRect/>
          <a:stretch>
            <a:fillRect/>
          </a:stretch>
        </p:blipFill>
        <p:spPr bwMode="auto">
          <a:xfrm>
            <a:off x="0" y="1600200"/>
            <a:ext cx="9144000" cy="4708525"/>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Content Placeholder 2"/>
          <p:cNvSpPr>
            <a:spLocks noGrp="1"/>
          </p:cNvSpPr>
          <p:nvPr>
            <p:ph idx="1"/>
          </p:nvPr>
        </p:nvSpPr>
        <p:spPr/>
        <p:txBody>
          <a:bodyPr/>
          <a:lstStyle/>
          <a:p>
            <a:r>
              <a:rPr lang="en-US" smtClean="0"/>
              <a:t>SilkAir</a:t>
            </a:r>
          </a:p>
          <a:p>
            <a:r>
              <a:rPr lang="en-US" smtClean="0"/>
              <a:t>Tradewinds Tour and Travel</a:t>
            </a:r>
          </a:p>
          <a:p>
            <a:r>
              <a:rPr lang="en-US" smtClean="0"/>
              <a:t>SIA Engineering Company</a:t>
            </a:r>
          </a:p>
          <a:p>
            <a:r>
              <a:rPr lang="en-US" smtClean="0"/>
              <a:t>SIA Cargo</a:t>
            </a:r>
          </a:p>
          <a:p>
            <a:r>
              <a:rPr lang="en-US" smtClean="0"/>
              <a:t>NO MORE Singapore Airport Terminal Service (SATS) </a:t>
            </a:r>
            <a:r>
              <a:rPr lang="en-US" smtClean="0">
                <a:sym typeface="Wingdings" pitchFamily="2" charset="2"/>
              </a:rPr>
              <a:t> diversified from SIA in 2009</a:t>
            </a:r>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SIA Subsidiaries</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Content Placeholder 2"/>
          <p:cNvSpPr>
            <a:spLocks noGrp="1"/>
          </p:cNvSpPr>
          <p:nvPr>
            <p:ph idx="1"/>
          </p:nvPr>
        </p:nvSpPr>
        <p:spPr/>
        <p:txBody>
          <a:bodyPr/>
          <a:lstStyle/>
          <a:p>
            <a:r>
              <a:rPr lang="en-US" smtClean="0"/>
              <a:t>Cathay Pacific Airways Limited</a:t>
            </a:r>
          </a:p>
          <a:p>
            <a:endParaRPr lang="en-US" smtClean="0"/>
          </a:p>
          <a:p>
            <a:r>
              <a:rPr lang="en-US" smtClean="0"/>
              <a:t>Japan Airline Corporation</a:t>
            </a:r>
          </a:p>
          <a:p>
            <a:endParaRPr lang="en-US" smtClean="0"/>
          </a:p>
          <a:p>
            <a:r>
              <a:rPr lang="en-US" smtClean="0"/>
              <a:t>Malaysian Airline System Berhad</a:t>
            </a:r>
          </a:p>
        </p:txBody>
      </p:sp>
      <p:sp>
        <p:nvSpPr>
          <p:cNvPr id="2" name="Title 1"/>
          <p:cNvSpPr>
            <a:spLocks noGrp="1"/>
          </p:cNvSpPr>
          <p:nvPr>
            <p:ph type="title"/>
          </p:nvPr>
        </p:nvSpPr>
        <p:spPr/>
        <p:txBody>
          <a:bodyPr/>
          <a:lstStyle/>
          <a:p>
            <a:pPr fontAlgn="auto">
              <a:spcAft>
                <a:spcPts val="0"/>
              </a:spcAft>
              <a:defRPr/>
            </a:pPr>
            <a:r>
              <a:rPr lang="en-US" dirty="0" smtClean="0"/>
              <a:t>Main Competitors</a:t>
            </a:r>
            <a:endParaRPr lang="en-US" dirty="0"/>
          </a:p>
        </p:txBody>
      </p:sp>
      <p:pic>
        <p:nvPicPr>
          <p:cNvPr id="185347" name="Picture 3" descr="Cathay Logo.jpg"/>
          <p:cNvPicPr>
            <a:picLocks noChangeAspect="1"/>
          </p:cNvPicPr>
          <p:nvPr/>
        </p:nvPicPr>
        <p:blipFill>
          <a:blip r:embed="rId2" cstate="print"/>
          <a:srcRect/>
          <a:stretch>
            <a:fillRect/>
          </a:stretch>
        </p:blipFill>
        <p:spPr bwMode="auto">
          <a:xfrm>
            <a:off x="3492500" y="4005263"/>
            <a:ext cx="3319463" cy="1220787"/>
          </a:xfrm>
          <a:prstGeom prst="rect">
            <a:avLst/>
          </a:prstGeom>
          <a:noFill/>
          <a:ln w="9525">
            <a:noFill/>
            <a:miter lim="800000"/>
            <a:headEnd/>
            <a:tailEnd/>
          </a:ln>
        </p:spPr>
      </p:pic>
      <p:pic>
        <p:nvPicPr>
          <p:cNvPr id="185348" name="Picture 4" descr="Jal_logo.jpg"/>
          <p:cNvPicPr>
            <a:picLocks noChangeAspect="1"/>
          </p:cNvPicPr>
          <p:nvPr/>
        </p:nvPicPr>
        <p:blipFill>
          <a:blip r:embed="rId3" cstate="print"/>
          <a:srcRect/>
          <a:stretch>
            <a:fillRect/>
          </a:stretch>
        </p:blipFill>
        <p:spPr bwMode="auto">
          <a:xfrm>
            <a:off x="1116013" y="4581525"/>
            <a:ext cx="1981200" cy="1330325"/>
          </a:xfrm>
          <a:prstGeom prst="rect">
            <a:avLst/>
          </a:prstGeom>
          <a:noFill/>
          <a:ln w="9525">
            <a:noFill/>
            <a:miter lim="800000"/>
            <a:headEnd/>
            <a:tailEnd/>
          </a:ln>
        </p:spPr>
      </p:pic>
      <p:pic>
        <p:nvPicPr>
          <p:cNvPr id="185349" name="Picture 5" descr="MalaysiaAirlinesLogo_New.jpg"/>
          <p:cNvPicPr>
            <a:picLocks noChangeAspect="1"/>
          </p:cNvPicPr>
          <p:nvPr/>
        </p:nvPicPr>
        <p:blipFill>
          <a:blip r:embed="rId4" cstate="print"/>
          <a:srcRect/>
          <a:stretch>
            <a:fillRect/>
          </a:stretch>
        </p:blipFill>
        <p:spPr bwMode="auto">
          <a:xfrm>
            <a:off x="4572000" y="5516563"/>
            <a:ext cx="34290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Content Placeholder 2"/>
          <p:cNvSpPr>
            <a:spLocks noGrp="1"/>
          </p:cNvSpPr>
          <p:nvPr>
            <p:ph idx="1"/>
          </p:nvPr>
        </p:nvSpPr>
        <p:spPr/>
        <p:txBody>
          <a:bodyPr/>
          <a:lstStyle/>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Main Controller</a:t>
            </a:r>
            <a:endParaRPr lang="en-US" dirty="0"/>
          </a:p>
        </p:txBody>
      </p:sp>
      <p:pic>
        <p:nvPicPr>
          <p:cNvPr id="186371" name="Picture 3" descr="Main Controller.png"/>
          <p:cNvPicPr>
            <a:picLocks noChangeAspect="1"/>
          </p:cNvPicPr>
          <p:nvPr/>
        </p:nvPicPr>
        <p:blipFill>
          <a:blip r:embed="rId3" cstate="print"/>
          <a:srcRect/>
          <a:stretch>
            <a:fillRect/>
          </a:stretch>
        </p:blipFill>
        <p:spPr bwMode="auto">
          <a:xfrm>
            <a:off x="0" y="121920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Content Placeholder 2"/>
          <p:cNvSpPr>
            <a:spLocks noGrp="1"/>
          </p:cNvSpPr>
          <p:nvPr>
            <p:ph idx="1"/>
          </p:nvPr>
        </p:nvSpPr>
        <p:spPr/>
        <p:txBody>
          <a:bodyPr/>
          <a:lstStyle/>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Key Financial Highlight</a:t>
            </a:r>
            <a:endParaRPr lang="en-US" dirty="0"/>
          </a:p>
        </p:txBody>
      </p:sp>
      <p:pic>
        <p:nvPicPr>
          <p:cNvPr id="188419" name="Picture 3" descr="Financial highlight.png"/>
          <p:cNvPicPr>
            <a:picLocks noChangeAspect="1"/>
          </p:cNvPicPr>
          <p:nvPr/>
        </p:nvPicPr>
        <p:blipFill>
          <a:blip r:embed="rId2" cstate="print"/>
          <a:srcRect/>
          <a:stretch>
            <a:fillRect/>
          </a:stretch>
        </p:blipFill>
        <p:spPr bwMode="auto">
          <a:xfrm>
            <a:off x="0" y="1905000"/>
            <a:ext cx="9144000" cy="397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Content Placeholder 3" descr="Dividend.png"/>
          <p:cNvPicPr>
            <a:picLocks noGrp="1" noChangeAspect="1"/>
          </p:cNvPicPr>
          <p:nvPr>
            <p:ph idx="1"/>
          </p:nvPr>
        </p:nvPicPr>
        <p:blipFill>
          <a:blip r:embed="rId3" cstate="print"/>
          <a:srcRect/>
          <a:stretch>
            <a:fillRect/>
          </a:stretch>
        </p:blipFill>
        <p:spPr>
          <a:xfrm>
            <a:off x="2032000" y="2030413"/>
            <a:ext cx="5080000" cy="3427412"/>
          </a:xfrm>
        </p:spPr>
      </p:pic>
      <p:sp>
        <p:nvSpPr>
          <p:cNvPr id="2" name="Title 1"/>
          <p:cNvSpPr>
            <a:spLocks noGrp="1"/>
          </p:cNvSpPr>
          <p:nvPr>
            <p:ph type="title"/>
          </p:nvPr>
        </p:nvSpPr>
        <p:spPr/>
        <p:txBody>
          <a:bodyPr/>
          <a:lstStyle/>
          <a:p>
            <a:pPr fontAlgn="auto">
              <a:spcAft>
                <a:spcPts val="0"/>
              </a:spcAft>
              <a:defRPr/>
            </a:pPr>
            <a:r>
              <a:rPr lang="en-US" dirty="0" smtClean="0"/>
              <a:t>Dividend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t>Airline Alliances</a:t>
            </a:r>
            <a:endParaRPr lang="en-CA" dirty="0"/>
          </a:p>
        </p:txBody>
      </p:sp>
      <p:pic>
        <p:nvPicPr>
          <p:cNvPr id="5" name="Picture 2"/>
          <p:cNvPicPr>
            <a:picLocks noGrp="1" noChangeAspect="1" noChangeArrowheads="1"/>
          </p:cNvPicPr>
          <p:nvPr>
            <p:ph sz="half" idx="4294967295"/>
          </p:nvPr>
        </p:nvPicPr>
        <p:blipFill>
          <a:blip r:embed="rId3" cstate="print"/>
          <a:srcRect/>
          <a:stretch>
            <a:fillRect/>
          </a:stretch>
        </p:blipFill>
        <p:spPr>
          <a:xfrm>
            <a:off x="4427538" y="4235450"/>
            <a:ext cx="4298950" cy="1785938"/>
          </a:xfrm>
          <a:effectLst>
            <a:outerShdw blurRad="292100" dist="139700" dir="2700000" algn="tl" rotWithShape="0">
              <a:srgbClr val="333333">
                <a:alpha val="65000"/>
              </a:srgbClr>
            </a:outerShdw>
          </a:effectLst>
        </p:spPr>
      </p:pic>
      <p:pic>
        <p:nvPicPr>
          <p:cNvPr id="6" name="Picture 4"/>
          <p:cNvPicPr>
            <a:picLocks noChangeAspect="1" noChangeArrowheads="1"/>
          </p:cNvPicPr>
          <p:nvPr/>
        </p:nvPicPr>
        <p:blipFill>
          <a:blip r:embed="rId4" cstate="print"/>
          <a:srcRect/>
          <a:stretch>
            <a:fillRect/>
          </a:stretch>
        </p:blipFill>
        <p:spPr bwMode="auto">
          <a:xfrm>
            <a:off x="5072063" y="1643063"/>
            <a:ext cx="2867025" cy="2228850"/>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5" cstate="print"/>
          <a:srcRect/>
          <a:stretch>
            <a:fillRect/>
          </a:stretch>
        </p:blipFill>
        <p:spPr bwMode="auto">
          <a:xfrm>
            <a:off x="500063" y="1857375"/>
            <a:ext cx="3475037" cy="3717925"/>
          </a:xfrm>
          <a:prstGeom prst="rect">
            <a:avLst/>
          </a:prstGeom>
          <a:ln>
            <a:noFill/>
          </a:ln>
          <a:effectLst>
            <a:outerShdw blurRad="50800" dist="76200" dir="2700000" algn="tl" rotWithShape="0">
              <a:schemeClr val="bg1">
                <a:alpha val="40000"/>
              </a:schemeClr>
            </a:outerShdw>
          </a:effec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Content Placeholder 2"/>
          <p:cNvSpPr>
            <a:spLocks noGrp="1"/>
          </p:cNvSpPr>
          <p:nvPr>
            <p:ph idx="1"/>
          </p:nvPr>
        </p:nvSpPr>
        <p:spPr/>
        <p:txBody>
          <a:bodyPr/>
          <a:lstStyle/>
          <a:p>
            <a:r>
              <a:rPr lang="en-US" sz="2800" smtClean="0"/>
              <a:t>Net liquid asset increase from 2,802 to 3,274 (million) over a year due to deconsolidation of SATS Group, including 200(m) notes payable issued by SATS Group</a:t>
            </a:r>
          </a:p>
          <a:p>
            <a:r>
              <a:rPr lang="en-US" sz="2800" smtClean="0"/>
              <a:t>Total debt to equity ratio lower by 0.02 </a:t>
            </a:r>
          </a:p>
        </p:txBody>
      </p:sp>
      <p:sp>
        <p:nvSpPr>
          <p:cNvPr id="2" name="Title 1"/>
          <p:cNvSpPr>
            <a:spLocks noGrp="1"/>
          </p:cNvSpPr>
          <p:nvPr>
            <p:ph type="title"/>
          </p:nvPr>
        </p:nvSpPr>
        <p:spPr/>
        <p:txBody>
          <a:bodyPr/>
          <a:lstStyle/>
          <a:p>
            <a:pPr fontAlgn="auto">
              <a:spcAft>
                <a:spcPts val="0"/>
              </a:spcAft>
              <a:defRPr/>
            </a:pPr>
            <a:r>
              <a:rPr lang="en-US" dirty="0" smtClean="0"/>
              <a:t>Group Liquid Asset</a:t>
            </a:r>
            <a:endParaRPr lang="en-US" dirty="0"/>
          </a:p>
        </p:txBody>
      </p:sp>
      <p:pic>
        <p:nvPicPr>
          <p:cNvPr id="191491" name="Picture 3" descr="Group Liquid Asset.png"/>
          <p:cNvPicPr>
            <a:picLocks noChangeAspect="1"/>
          </p:cNvPicPr>
          <p:nvPr/>
        </p:nvPicPr>
        <p:blipFill>
          <a:blip r:embed="rId2" cstate="print"/>
          <a:srcRect/>
          <a:stretch>
            <a:fillRect/>
          </a:stretch>
        </p:blipFill>
        <p:spPr bwMode="auto">
          <a:xfrm>
            <a:off x="1828800" y="3886200"/>
            <a:ext cx="5511800" cy="290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Content Placeholder 2"/>
          <p:cNvSpPr>
            <a:spLocks noGrp="1"/>
          </p:cNvSpPr>
          <p:nvPr>
            <p:ph idx="1"/>
          </p:nvPr>
        </p:nvSpPr>
        <p:spPr/>
        <p:txBody>
          <a:bodyPr/>
          <a:lstStyle/>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Cost Structure</a:t>
            </a:r>
            <a:endParaRPr lang="en-US" dirty="0"/>
          </a:p>
        </p:txBody>
      </p:sp>
      <p:pic>
        <p:nvPicPr>
          <p:cNvPr id="192515" name="Picture 3" descr="Cost structure 2009.png"/>
          <p:cNvPicPr>
            <a:picLocks noChangeAspect="1"/>
          </p:cNvPicPr>
          <p:nvPr/>
        </p:nvPicPr>
        <p:blipFill>
          <a:blip r:embed="rId3" cstate="print"/>
          <a:srcRect/>
          <a:stretch>
            <a:fillRect/>
          </a:stretch>
        </p:blipFill>
        <p:spPr bwMode="auto">
          <a:xfrm>
            <a:off x="0" y="1609725"/>
            <a:ext cx="9144000"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61" name="Content Placeholder 3"/>
          <p:cNvGraphicFramePr>
            <a:graphicFrameLocks noGrp="1"/>
          </p:cNvGraphicFramePr>
          <p:nvPr>
            <p:ph idx="1"/>
          </p:nvPr>
        </p:nvGraphicFramePr>
        <p:xfrm>
          <a:off x="0" y="1196975"/>
          <a:ext cx="8686800" cy="5257800"/>
        </p:xfrm>
        <a:graphic>
          <a:graphicData uri="http://schemas.openxmlformats.org/presentationml/2006/ole">
            <p:oleObj spid="_x0000_s194561" r:id="rId3" imgW="8687553" imgH="5261304" progId="Excel.Sheet.8">
              <p:embed/>
            </p:oleObj>
          </a:graphicData>
        </a:graphic>
      </p:graphicFrame>
      <p:sp>
        <p:nvSpPr>
          <p:cNvPr id="2" name="Title 1"/>
          <p:cNvSpPr>
            <a:spLocks noGrp="1"/>
          </p:cNvSpPr>
          <p:nvPr>
            <p:ph type="title"/>
          </p:nvPr>
        </p:nvSpPr>
        <p:spPr/>
        <p:txBody>
          <a:bodyPr/>
          <a:lstStyle/>
          <a:p>
            <a:pPr fontAlgn="auto">
              <a:spcAft>
                <a:spcPts val="0"/>
              </a:spcAft>
              <a:defRPr/>
            </a:pPr>
            <a:r>
              <a:rPr lang="en-US" dirty="0" smtClean="0"/>
              <a:t>Cost Structure</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Content Placeholder 2"/>
          <p:cNvSpPr>
            <a:spLocks noGrp="1"/>
          </p:cNvSpPr>
          <p:nvPr>
            <p:ph idx="1"/>
          </p:nvPr>
        </p:nvSpPr>
        <p:spPr/>
        <p:txBody>
          <a:bodyPr/>
          <a:lstStyle/>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Fuel Cost</a:t>
            </a:r>
            <a:endParaRPr lang="en-US" dirty="0"/>
          </a:p>
        </p:txBody>
      </p:sp>
      <p:pic>
        <p:nvPicPr>
          <p:cNvPr id="195587" name="Picture 3" descr="Fuel Expenditure.png"/>
          <p:cNvPicPr>
            <a:picLocks noChangeAspect="1"/>
          </p:cNvPicPr>
          <p:nvPr/>
        </p:nvPicPr>
        <p:blipFill>
          <a:blip r:embed="rId2" cstate="print"/>
          <a:srcRect/>
          <a:stretch>
            <a:fillRect/>
          </a:stretch>
        </p:blipFill>
        <p:spPr bwMode="auto">
          <a:xfrm>
            <a:off x="0" y="2057400"/>
            <a:ext cx="9144000" cy="332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Content Placeholder 2"/>
          <p:cNvSpPr>
            <a:spLocks noGrp="1"/>
          </p:cNvSpPr>
          <p:nvPr>
            <p:ph idx="1"/>
          </p:nvPr>
        </p:nvSpPr>
        <p:spPr/>
        <p:txBody>
          <a:bodyPr/>
          <a:lstStyle/>
          <a:p>
            <a:endParaRPr lang="en-US"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Revenue Composition by Product</a:t>
            </a:r>
            <a:endParaRPr lang="en-US" dirty="0"/>
          </a:p>
        </p:txBody>
      </p:sp>
      <p:pic>
        <p:nvPicPr>
          <p:cNvPr id="196611" name="Picture 4" descr="Revenue comp by product.png"/>
          <p:cNvPicPr>
            <a:picLocks noChangeAspect="1"/>
          </p:cNvPicPr>
          <p:nvPr/>
        </p:nvPicPr>
        <p:blipFill>
          <a:blip r:embed="rId2" cstate="print"/>
          <a:srcRect/>
          <a:stretch>
            <a:fillRect/>
          </a:stretch>
        </p:blipFill>
        <p:spPr bwMode="auto">
          <a:xfrm>
            <a:off x="0" y="1828800"/>
            <a:ext cx="9144000" cy="377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nvPr>
        </p:nvGraphicFramePr>
        <p:xfrm>
          <a:off x="179512" y="980728"/>
          <a:ext cx="8712968"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pPr fontAlgn="auto">
              <a:spcAft>
                <a:spcPts val="0"/>
              </a:spcAft>
              <a:defRPr/>
            </a:pPr>
            <a:r>
              <a:rPr lang="en-US" dirty="0" smtClean="0"/>
              <a:t>Revenue Composition by Product</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5" descr="Revenue by segment.png"/>
          <p:cNvPicPr>
            <a:picLocks noChangeAspect="1"/>
          </p:cNvPicPr>
          <p:nvPr/>
        </p:nvPicPr>
        <p:blipFill>
          <a:blip r:embed="rId3" cstate="print"/>
          <a:srcRect/>
          <a:stretch>
            <a:fillRect/>
          </a:stretch>
        </p:blipFill>
        <p:spPr bwMode="auto">
          <a:xfrm>
            <a:off x="0" y="4470400"/>
            <a:ext cx="9144000" cy="2235200"/>
          </a:xfrm>
          <a:prstGeom prst="rect">
            <a:avLst/>
          </a:prstGeom>
          <a:noFill/>
          <a:ln w="9525">
            <a:noFill/>
            <a:miter lim="800000"/>
            <a:headEnd/>
            <a:tailEnd/>
          </a:ln>
        </p:spPr>
      </p:pic>
      <p:graphicFrame>
        <p:nvGraphicFramePr>
          <p:cNvPr id="198658" name="Content Placeholder 4"/>
          <p:cNvGraphicFramePr>
            <a:graphicFrameLocks noGrp="1"/>
          </p:cNvGraphicFramePr>
          <p:nvPr>
            <p:ph idx="1"/>
          </p:nvPr>
        </p:nvGraphicFramePr>
        <p:xfrm>
          <a:off x="900113" y="765175"/>
          <a:ext cx="7200900" cy="3743325"/>
        </p:xfrm>
        <a:graphic>
          <a:graphicData uri="http://schemas.openxmlformats.org/presentationml/2006/ole">
            <p:oleObj spid="_x0000_s198658" name="Chart" r:id="rId4" imgW="7200900" imgH="3743325" progId="Excel.Sheet.8">
              <p:embed/>
            </p:oleObj>
          </a:graphicData>
        </a:graphic>
      </p:graphicFrame>
      <p:sp>
        <p:nvSpPr>
          <p:cNvPr id="2" name="Title 1"/>
          <p:cNvSpPr>
            <a:spLocks noGrp="1"/>
          </p:cNvSpPr>
          <p:nvPr>
            <p:ph type="title"/>
          </p:nvPr>
        </p:nvSpPr>
        <p:spPr>
          <a:xfrm>
            <a:off x="0" y="0"/>
            <a:ext cx="8229600" cy="980728"/>
          </a:xfrm>
        </p:spPr>
        <p:txBody>
          <a:bodyPr/>
          <a:lstStyle/>
          <a:p>
            <a:pPr fontAlgn="auto">
              <a:spcAft>
                <a:spcPts val="0"/>
              </a:spcAft>
              <a:defRPr/>
            </a:pPr>
            <a:r>
              <a:rPr lang="en-US" sz="3600" dirty="0" smtClean="0"/>
              <a:t>Revenue by Business Segment</a:t>
            </a:r>
            <a:endParaRPr lang="en-US" sz="360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3" descr="Revenue by Region.png"/>
          <p:cNvPicPr>
            <a:picLocks noChangeAspect="1"/>
          </p:cNvPicPr>
          <p:nvPr/>
        </p:nvPicPr>
        <p:blipFill>
          <a:blip r:embed="rId3" cstate="print"/>
          <a:srcRect/>
          <a:stretch>
            <a:fillRect/>
          </a:stretch>
        </p:blipFill>
        <p:spPr bwMode="auto">
          <a:xfrm>
            <a:off x="0" y="4794250"/>
            <a:ext cx="9144000" cy="2063750"/>
          </a:xfrm>
          <a:prstGeom prst="rect">
            <a:avLst/>
          </a:prstGeom>
          <a:noFill/>
          <a:ln w="9525">
            <a:noFill/>
            <a:miter lim="800000"/>
            <a:headEnd/>
            <a:tailEnd/>
          </a:ln>
        </p:spPr>
      </p:pic>
      <p:graphicFrame>
        <p:nvGraphicFramePr>
          <p:cNvPr id="199682" name="Content Placeholder 4"/>
          <p:cNvGraphicFramePr>
            <a:graphicFrameLocks noGrp="1"/>
          </p:cNvGraphicFramePr>
          <p:nvPr>
            <p:ph idx="1"/>
          </p:nvPr>
        </p:nvGraphicFramePr>
        <p:xfrm>
          <a:off x="458788" y="533400"/>
          <a:ext cx="7566025" cy="4264025"/>
        </p:xfrm>
        <a:graphic>
          <a:graphicData uri="http://schemas.openxmlformats.org/presentationml/2006/ole">
            <p:oleObj spid="_x0000_s199682" name="Chart" r:id="rId4" imgW="7572375" imgH="4267200" progId="Excel.Sheet.8">
              <p:embed/>
            </p:oleObj>
          </a:graphicData>
        </a:graphic>
      </p:graphicFrame>
      <p:sp>
        <p:nvSpPr>
          <p:cNvPr id="2" name="Title 1"/>
          <p:cNvSpPr>
            <a:spLocks noGrp="1"/>
          </p:cNvSpPr>
          <p:nvPr>
            <p:ph type="title"/>
          </p:nvPr>
        </p:nvSpPr>
        <p:spPr>
          <a:xfrm>
            <a:off x="0" y="0"/>
            <a:ext cx="8229600" cy="980728"/>
          </a:xfrm>
        </p:spPr>
        <p:txBody>
          <a:bodyPr/>
          <a:lstStyle/>
          <a:p>
            <a:pPr fontAlgn="auto">
              <a:spcAft>
                <a:spcPts val="0"/>
              </a:spcAft>
              <a:defRPr/>
            </a:pPr>
            <a:r>
              <a:rPr lang="en-US" sz="3600" dirty="0" smtClean="0"/>
              <a:t>Revenue Composition by Region</a:t>
            </a:r>
            <a:endParaRPr lang="en-US" sz="3600"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ext Placeholder 9"/>
          <p:cNvSpPr>
            <a:spLocks noGrp="1"/>
          </p:cNvSpPr>
          <p:nvPr>
            <p:ph type="body" sz="half" idx="2"/>
          </p:nvPr>
        </p:nvSpPr>
        <p:spPr>
          <a:xfrm>
            <a:off x="1792288" y="5367338"/>
            <a:ext cx="5486400" cy="1262062"/>
          </a:xfrm>
        </p:spPr>
        <p:txBody>
          <a:bodyPr/>
          <a:lstStyle/>
          <a:p>
            <a:pPr marR="0">
              <a:buFont typeface="Arial" charset="0"/>
              <a:buChar char="•"/>
            </a:pPr>
            <a:r>
              <a:rPr lang="en-US" smtClean="0"/>
              <a:t>The decrease in internally generated cash flow is driven by lower proceeds from disposal of aircrafts and other assets</a:t>
            </a:r>
          </a:p>
          <a:p>
            <a:pPr marR="0">
              <a:buFont typeface="Arial" charset="0"/>
              <a:buChar char="•"/>
            </a:pPr>
            <a:r>
              <a:rPr lang="en-US" smtClean="0"/>
              <a:t>93% of capital spending was on aircraft and spare engines</a:t>
            </a:r>
          </a:p>
          <a:p>
            <a:pPr marR="0">
              <a:buFont typeface="Arial" charset="0"/>
              <a:buChar char="•"/>
            </a:pPr>
            <a:endParaRPr lang="en-US" smtClean="0"/>
          </a:p>
        </p:txBody>
      </p:sp>
      <p:sp>
        <p:nvSpPr>
          <p:cNvPr id="17" name="Picture Placeholder 16"/>
          <p:cNvSpPr>
            <a:spLocks noGrp="1"/>
          </p:cNvSpPr>
          <p:nvPr>
            <p:ph type="pic" idx="1"/>
          </p:nvPr>
        </p:nvSpPr>
        <p:spPr>
          <a:ln/>
        </p:spPr>
      </p:sp>
      <p:sp>
        <p:nvSpPr>
          <p:cNvPr id="2" name="Title 1"/>
          <p:cNvSpPr>
            <a:spLocks noGrp="1"/>
          </p:cNvSpPr>
          <p:nvPr>
            <p:ph type="title"/>
          </p:nvPr>
        </p:nvSpPr>
        <p:spPr>
          <a:xfrm>
            <a:off x="1128000" y="4865122"/>
            <a:ext cx="4596128" cy="562672"/>
          </a:xfrm>
        </p:spPr>
        <p:txBody>
          <a:bodyPr/>
          <a:lstStyle/>
          <a:p>
            <a:pPr fontAlgn="auto">
              <a:spcAft>
                <a:spcPts val="0"/>
              </a:spcAft>
              <a:defRPr/>
            </a:pPr>
            <a:r>
              <a:rPr lang="en-US" dirty="0" smtClean="0"/>
              <a:t>Capital Expenditure</a:t>
            </a:r>
            <a:endParaRPr lang="en-US" dirty="0"/>
          </a:p>
        </p:txBody>
      </p:sp>
      <p:pic>
        <p:nvPicPr>
          <p:cNvPr id="200710" name="Picture 17" descr="Capital Expenditure.png"/>
          <p:cNvPicPr>
            <a:picLocks noChangeAspect="1"/>
          </p:cNvPicPr>
          <p:nvPr/>
        </p:nvPicPr>
        <p:blipFill>
          <a:blip r:embed="rId2" cstate="print"/>
          <a:srcRect/>
          <a:stretch>
            <a:fillRect/>
          </a:stretch>
        </p:blipFill>
        <p:spPr bwMode="auto">
          <a:xfrm>
            <a:off x="0" y="612775"/>
            <a:ext cx="4292600" cy="3594100"/>
          </a:xfrm>
          <a:prstGeom prst="rect">
            <a:avLst/>
          </a:prstGeom>
          <a:noFill/>
          <a:ln w="9525">
            <a:noFill/>
            <a:miter lim="800000"/>
            <a:headEnd/>
            <a:tailEnd/>
          </a:ln>
        </p:spPr>
      </p:pic>
      <p:pic>
        <p:nvPicPr>
          <p:cNvPr id="200711" name="Picture 20" descr="Internally Generated CF.png"/>
          <p:cNvPicPr>
            <a:picLocks noChangeAspect="1"/>
          </p:cNvPicPr>
          <p:nvPr/>
        </p:nvPicPr>
        <p:blipFill>
          <a:blip r:embed="rId3" cstate="print"/>
          <a:srcRect/>
          <a:stretch>
            <a:fillRect/>
          </a:stretch>
        </p:blipFill>
        <p:spPr bwMode="auto">
          <a:xfrm>
            <a:off x="4284663" y="612775"/>
            <a:ext cx="4859337" cy="3608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Content Placeholder 5"/>
          <p:cNvSpPr>
            <a:spLocks noGrp="1"/>
          </p:cNvSpPr>
          <p:nvPr>
            <p:ph idx="1"/>
          </p:nvPr>
        </p:nvSpPr>
        <p:spPr/>
        <p:txBody>
          <a:bodyPr/>
          <a:lstStyle/>
          <a:p>
            <a:r>
              <a:rPr lang="en-US" sz="2500" smtClean="0"/>
              <a:t>Passenger carriage (in revenue passenger-km) was 8.0 per cent lower year-on-year, at a slower pace than the reduction in capacity (in available seat-km) of 10.3 per cent. As a result, passenger load factor increased 1.9 percentage points to 78.4%</a:t>
            </a:r>
          </a:p>
          <a:p>
            <a:r>
              <a:rPr lang="en-US" sz="2500" smtClean="0"/>
              <a:t>Passenger yield fell due to intense competition and aggressive promotional fare activities</a:t>
            </a:r>
          </a:p>
          <a:p>
            <a:endParaRPr lang="en-US" smtClean="0"/>
          </a:p>
        </p:txBody>
      </p:sp>
      <p:sp>
        <p:nvSpPr>
          <p:cNvPr id="5" name="Title 4"/>
          <p:cNvSpPr>
            <a:spLocks noGrp="1"/>
          </p:cNvSpPr>
          <p:nvPr>
            <p:ph type="title"/>
          </p:nvPr>
        </p:nvSpPr>
        <p:spPr/>
        <p:txBody>
          <a:bodyPr/>
          <a:lstStyle/>
          <a:p>
            <a:pPr fontAlgn="auto">
              <a:spcAft>
                <a:spcPts val="0"/>
              </a:spcAft>
              <a:defRPr/>
            </a:pPr>
            <a:r>
              <a:rPr lang="en-US" dirty="0" smtClean="0"/>
              <a:t>Operating Performance </a:t>
            </a:r>
            <a:endParaRPr lang="en-US" dirty="0"/>
          </a:p>
        </p:txBody>
      </p:sp>
      <p:pic>
        <p:nvPicPr>
          <p:cNvPr id="201731" name="Picture 6" descr="Operating Performance.png"/>
          <p:cNvPicPr>
            <a:picLocks noChangeAspect="1"/>
          </p:cNvPicPr>
          <p:nvPr/>
        </p:nvPicPr>
        <p:blipFill>
          <a:blip r:embed="rId3" cstate="print"/>
          <a:srcRect/>
          <a:stretch>
            <a:fillRect/>
          </a:stretch>
        </p:blipFill>
        <p:spPr bwMode="auto">
          <a:xfrm>
            <a:off x="0" y="4581525"/>
            <a:ext cx="91440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mtClean="0"/>
              <a:t>An extended and optimized network</a:t>
            </a:r>
          </a:p>
          <a:p>
            <a:r>
              <a:rPr lang="en-US" smtClean="0"/>
              <a:t>Cost reduction from sharing of</a:t>
            </a:r>
          </a:p>
          <a:p>
            <a:pPr lvl="1"/>
            <a:r>
              <a:rPr lang="en-US" sz="2100" smtClean="0"/>
              <a:t>Sales offices</a:t>
            </a:r>
          </a:p>
          <a:p>
            <a:pPr lvl="1"/>
            <a:r>
              <a:rPr lang="en-US" sz="2100" smtClean="0"/>
              <a:t>Maintenance/operational facilities</a:t>
            </a:r>
          </a:p>
          <a:p>
            <a:pPr lvl="1"/>
            <a:r>
              <a:rPr lang="en-US" sz="2100" smtClean="0"/>
              <a:t>Operational staff</a:t>
            </a:r>
          </a:p>
          <a:p>
            <a:pPr lvl="1"/>
            <a:r>
              <a:rPr lang="en-US" sz="2100" smtClean="0"/>
              <a:t>Investment and purchases</a:t>
            </a:r>
          </a:p>
          <a:p>
            <a:r>
              <a:rPr lang="en-US" smtClean="0"/>
              <a:t>Benefits Traveler</a:t>
            </a:r>
          </a:p>
          <a:p>
            <a:pPr lvl="1"/>
            <a:r>
              <a:rPr lang="en-US" sz="2000" smtClean="0"/>
              <a:t>Lower Price</a:t>
            </a:r>
          </a:p>
          <a:p>
            <a:pPr lvl="1"/>
            <a:r>
              <a:rPr lang="en-US" sz="2000" smtClean="0"/>
              <a:t>More choice of departure and destination</a:t>
            </a:r>
          </a:p>
          <a:p>
            <a:pPr lvl="1"/>
            <a:r>
              <a:rPr lang="en-US" sz="2000" smtClean="0"/>
              <a:t>Faster mileage reward </a:t>
            </a:r>
          </a:p>
          <a:p>
            <a:endParaRPr lang="en-CA" smtClean="0"/>
          </a:p>
        </p:txBody>
      </p:sp>
      <p:sp>
        <p:nvSpPr>
          <p:cNvPr id="2" name="Title 1"/>
          <p:cNvSpPr>
            <a:spLocks noGrp="1"/>
          </p:cNvSpPr>
          <p:nvPr>
            <p:ph type="title"/>
          </p:nvPr>
        </p:nvSpPr>
        <p:spPr/>
        <p:txBody>
          <a:bodyPr/>
          <a:lstStyle/>
          <a:p>
            <a:pPr fontAlgn="auto">
              <a:spcAft>
                <a:spcPts val="0"/>
              </a:spcAft>
              <a:defRPr/>
            </a:pPr>
            <a:r>
              <a:rPr lang="en-CA" dirty="0" smtClean="0"/>
              <a:t>Benefits of Alliances</a:t>
            </a:r>
            <a:endParaRPr lang="en-CA"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Content Placeholder 2"/>
          <p:cNvSpPr>
            <a:spLocks noGrp="1"/>
          </p:cNvSpPr>
          <p:nvPr>
            <p:ph idx="1"/>
          </p:nvPr>
        </p:nvSpPr>
        <p:spPr/>
        <p:txBody>
          <a:bodyPr/>
          <a:lstStyle/>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Earnings Breakdown</a:t>
            </a:r>
            <a:endParaRPr lang="en-US" dirty="0"/>
          </a:p>
        </p:txBody>
      </p:sp>
      <p:pic>
        <p:nvPicPr>
          <p:cNvPr id="203779" name="Picture 3" descr="Earnings.png"/>
          <p:cNvPicPr>
            <a:picLocks noChangeAspect="1"/>
          </p:cNvPicPr>
          <p:nvPr/>
        </p:nvPicPr>
        <p:blipFill>
          <a:blip r:embed="rId3" cstate="print"/>
          <a:srcRect/>
          <a:stretch>
            <a:fillRect/>
          </a:stretch>
        </p:blipFill>
        <p:spPr bwMode="auto">
          <a:xfrm>
            <a:off x="0" y="1600200"/>
            <a:ext cx="9144000" cy="410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lang="en-CA" dirty="0" smtClean="0"/>
              <a:t>Singapore Airlines</a:t>
            </a:r>
            <a:br>
              <a:rPr lang="en-CA" dirty="0" smtClean="0"/>
            </a:br>
            <a:r>
              <a:rPr lang="en-CA" dirty="0" smtClean="0"/>
              <a:t>Management</a:t>
            </a:r>
            <a:endParaRPr lang="en-CA" dirty="0"/>
          </a:p>
        </p:txBody>
      </p:sp>
      <p:sp>
        <p:nvSpPr>
          <p:cNvPr id="205826" name="Subtitle 4"/>
          <p:cNvSpPr>
            <a:spLocks noGrp="1"/>
          </p:cNvSpPr>
          <p:nvPr>
            <p:ph type="subTitle" idx="1"/>
          </p:nvPr>
        </p:nvSpPr>
        <p:spPr>
          <a:xfrm>
            <a:off x="685800" y="3611563"/>
            <a:ext cx="7772400" cy="1200150"/>
          </a:xfrm>
        </p:spPr>
        <p:txBody>
          <a:bodyPr/>
          <a:lstStyle/>
          <a:p>
            <a:pPr marR="0"/>
            <a:endParaRPr lang="en-CA" smtClean="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600200"/>
            <a:ext cx="5105400" cy="4525963"/>
          </a:xfrm>
        </p:spPr>
        <p:txBody>
          <a:bodyPr>
            <a:normAutofit fontScale="70000" lnSpcReduction="20000"/>
          </a:bodyPr>
          <a:lstStyle/>
          <a:p>
            <a:pPr marL="365760" indent="-256032" fontAlgn="auto">
              <a:spcAft>
                <a:spcPts val="0"/>
              </a:spcAft>
              <a:buFont typeface="Wingdings 3"/>
              <a:buChar char=""/>
              <a:defRPr/>
            </a:pPr>
            <a:r>
              <a:rPr lang="en-US" dirty="0" smtClean="0"/>
              <a:t>Joined SIA in 1972 and held senior assignments and headed the planning and marketing division at corporate headquarters. </a:t>
            </a:r>
          </a:p>
          <a:p>
            <a:pPr marL="365760" indent="-256032" fontAlgn="auto">
              <a:spcAft>
                <a:spcPts val="0"/>
              </a:spcAft>
              <a:buFont typeface="Wingdings 3"/>
              <a:buChar char=""/>
              <a:defRPr/>
            </a:pPr>
            <a:r>
              <a:rPr lang="en-US" dirty="0" smtClean="0"/>
              <a:t>Become CEO in 2003</a:t>
            </a:r>
          </a:p>
          <a:p>
            <a:pPr marL="365760" indent="-256032" fontAlgn="auto">
              <a:spcAft>
                <a:spcPts val="0"/>
              </a:spcAft>
              <a:buFont typeface="Wingdings 3"/>
              <a:buChar char=""/>
              <a:defRPr/>
            </a:pPr>
            <a:r>
              <a:rPr lang="en-US" dirty="0" smtClean="0"/>
              <a:t>Director of Singapore Exchange Ltd and Government of Singapore Investment Corporation</a:t>
            </a:r>
          </a:p>
          <a:p>
            <a:pPr marL="365760" indent="-256032" fontAlgn="auto">
              <a:spcAft>
                <a:spcPts val="0"/>
              </a:spcAft>
              <a:buFont typeface="Wingdings 3"/>
              <a:buChar char=""/>
              <a:defRPr/>
            </a:pPr>
            <a:r>
              <a:rPr lang="en-US" dirty="0" smtClean="0"/>
              <a:t>Member of board of governors of IATA</a:t>
            </a:r>
          </a:p>
          <a:p>
            <a:pPr marL="365760" indent="-256032" fontAlgn="auto">
              <a:spcAft>
                <a:spcPts val="0"/>
              </a:spcAft>
              <a:buFont typeface="Wingdings 3"/>
              <a:buChar char=""/>
              <a:defRPr/>
            </a:pPr>
            <a:r>
              <a:rPr lang="en-US" dirty="0" smtClean="0"/>
              <a:t>Bachelor degree (honors) in mechanical engineering from university of Singapore</a:t>
            </a:r>
          </a:p>
          <a:p>
            <a:pPr marL="365760" indent="-256032" fontAlgn="auto">
              <a:spcAft>
                <a:spcPts val="0"/>
              </a:spcAft>
              <a:buFont typeface="Wingdings 3"/>
              <a:buChar char=""/>
              <a:defRPr/>
            </a:pPr>
            <a:r>
              <a:rPr lang="en-US" dirty="0" smtClean="0"/>
              <a:t>Master degree in Operations Research and Management Studies from Imperial College, University of London</a:t>
            </a:r>
          </a:p>
        </p:txBody>
      </p:sp>
      <p:pic>
        <p:nvPicPr>
          <p:cNvPr id="206850" name="Content Placeholder 5" descr="Chew-Choon-Seng-190x280.jpg"/>
          <p:cNvPicPr>
            <a:picLocks noGrp="1" noChangeAspect="1"/>
          </p:cNvPicPr>
          <p:nvPr>
            <p:ph sz="half" idx="2"/>
          </p:nvPr>
        </p:nvPicPr>
        <p:blipFill>
          <a:blip r:embed="rId3" cstate="print"/>
          <a:srcRect/>
          <a:stretch>
            <a:fillRect/>
          </a:stretch>
        </p:blipFill>
        <p:spPr>
          <a:xfrm>
            <a:off x="5688013" y="1966913"/>
            <a:ext cx="2413000" cy="3556000"/>
          </a:xfrm>
        </p:spPr>
      </p:pic>
      <p:sp>
        <p:nvSpPr>
          <p:cNvPr id="2" name="Title 1"/>
          <p:cNvSpPr>
            <a:spLocks noGrp="1"/>
          </p:cNvSpPr>
          <p:nvPr>
            <p:ph type="title"/>
          </p:nvPr>
        </p:nvSpPr>
        <p:spPr/>
        <p:txBody>
          <a:bodyPr/>
          <a:lstStyle/>
          <a:p>
            <a:pPr fontAlgn="auto">
              <a:spcAft>
                <a:spcPts val="0"/>
              </a:spcAft>
              <a:defRPr/>
            </a:pPr>
            <a:r>
              <a:rPr lang="en-US" dirty="0" smtClean="0"/>
              <a:t>CEO: Chew </a:t>
            </a:r>
            <a:r>
              <a:rPr lang="en-US" dirty="0" err="1" smtClean="0"/>
              <a:t>Choon</a:t>
            </a:r>
            <a:r>
              <a:rPr lang="en-US" dirty="0" smtClean="0"/>
              <a:t> </a:t>
            </a:r>
            <a:r>
              <a:rPr lang="en-US" dirty="0" err="1" smtClean="0"/>
              <a:t>Seng</a:t>
            </a: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5867400" cy="4525963"/>
          </a:xfrm>
        </p:spPr>
        <p:txBody>
          <a:bodyPr>
            <a:normAutofit fontScale="70000" lnSpcReduction="20000"/>
          </a:bodyPr>
          <a:lstStyle/>
          <a:p>
            <a:pPr marL="365760" indent="-256032" fontAlgn="auto">
              <a:spcAft>
                <a:spcPts val="0"/>
              </a:spcAft>
              <a:buFont typeface="Wingdings 3"/>
              <a:buChar char=""/>
              <a:defRPr/>
            </a:pPr>
            <a:r>
              <a:rPr lang="en-US" dirty="0" smtClean="0"/>
              <a:t>Became chairman of BOD in 2006</a:t>
            </a:r>
          </a:p>
          <a:p>
            <a:pPr marL="365760" indent="-256032" fontAlgn="auto">
              <a:spcAft>
                <a:spcPts val="0"/>
              </a:spcAft>
              <a:buFont typeface="Wingdings 3"/>
              <a:buChar char=""/>
              <a:defRPr/>
            </a:pPr>
            <a:r>
              <a:rPr lang="en-US" dirty="0" smtClean="0"/>
              <a:t>Managing Director of Shanghai Commercial &amp; Savings Bank (Taiwan) and Great Malaysia Textile Investments </a:t>
            </a:r>
            <a:r>
              <a:rPr lang="en-US" dirty="0" err="1" smtClean="0"/>
              <a:t>Pte</a:t>
            </a:r>
            <a:r>
              <a:rPr lang="en-US" dirty="0" smtClean="0"/>
              <a:t> Ltd</a:t>
            </a:r>
          </a:p>
          <a:p>
            <a:pPr marL="365760" indent="-256032" fontAlgn="auto">
              <a:spcAft>
                <a:spcPts val="0"/>
              </a:spcAft>
              <a:buFont typeface="Wingdings 3"/>
              <a:buChar char=""/>
              <a:defRPr/>
            </a:pPr>
            <a:r>
              <a:rPr lang="en-US" dirty="0" smtClean="0"/>
              <a:t>President of the Singapore National Employers’ Federation since 1988 and is a Council Member of the Singapore National Wages Council</a:t>
            </a:r>
          </a:p>
          <a:p>
            <a:pPr marL="365760" indent="-256032" fontAlgn="auto">
              <a:spcAft>
                <a:spcPts val="0"/>
              </a:spcAft>
              <a:buFont typeface="Wingdings 3"/>
              <a:buChar char=""/>
              <a:defRPr/>
            </a:pPr>
            <a:r>
              <a:rPr lang="en-US" dirty="0" smtClean="0"/>
              <a:t>Nominated Member of Parliament from 1994-1997 and was awarded the Distinguished Service Order Award in 2006 and the Public Service Star Award in 1998</a:t>
            </a:r>
          </a:p>
          <a:p>
            <a:pPr marL="365760" indent="-256032" fontAlgn="auto">
              <a:spcAft>
                <a:spcPts val="0"/>
              </a:spcAft>
              <a:buFont typeface="Wingdings 3"/>
              <a:buChar char=""/>
              <a:defRPr/>
            </a:pPr>
            <a:r>
              <a:rPr lang="en-US" dirty="0" smtClean="0"/>
              <a:t>graduated from Northwestern University, Illinois, USA in 1973 with a Masters in Business Administration</a:t>
            </a:r>
            <a:endParaRPr lang="en-US" dirty="0"/>
          </a:p>
        </p:txBody>
      </p:sp>
      <p:pic>
        <p:nvPicPr>
          <p:cNvPr id="208898" name="Content Placeholder 4" descr="chairman Stephen Lee Ching Yen.jpg"/>
          <p:cNvPicPr>
            <a:picLocks noGrp="1" noChangeAspect="1"/>
          </p:cNvPicPr>
          <p:nvPr>
            <p:ph sz="half" idx="2"/>
          </p:nvPr>
        </p:nvPicPr>
        <p:blipFill>
          <a:blip r:embed="rId2" cstate="print"/>
          <a:srcRect/>
          <a:stretch>
            <a:fillRect/>
          </a:stretch>
        </p:blipFill>
        <p:spPr>
          <a:xfrm>
            <a:off x="6626225" y="1481138"/>
            <a:ext cx="1762125" cy="4525962"/>
          </a:xfrm>
        </p:spPr>
      </p:pic>
      <p:sp>
        <p:nvSpPr>
          <p:cNvPr id="2" name="Title 1"/>
          <p:cNvSpPr>
            <a:spLocks noGrp="1"/>
          </p:cNvSpPr>
          <p:nvPr>
            <p:ph type="title"/>
          </p:nvPr>
        </p:nvSpPr>
        <p:spPr/>
        <p:txBody>
          <a:bodyPr>
            <a:normAutofit fontScale="90000"/>
          </a:bodyPr>
          <a:lstStyle/>
          <a:p>
            <a:pPr fontAlgn="auto">
              <a:spcAft>
                <a:spcPts val="0"/>
              </a:spcAft>
              <a:defRPr/>
            </a:pPr>
            <a:r>
              <a:rPr lang="en-US" dirty="0" smtClean="0"/>
              <a:t>BOD Chairman: Stephen Lee </a:t>
            </a:r>
            <a:r>
              <a:rPr lang="en-US" dirty="0" err="1" smtClean="0"/>
              <a:t>Ching</a:t>
            </a:r>
            <a:r>
              <a:rPr lang="en-US" dirty="0" smtClean="0"/>
              <a:t> Yen</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5562600" cy="4525963"/>
          </a:xfrm>
        </p:spPr>
        <p:txBody>
          <a:bodyPr>
            <a:normAutofit/>
          </a:bodyPr>
          <a:lstStyle/>
          <a:p>
            <a:pPr>
              <a:lnSpc>
                <a:spcPct val="80000"/>
              </a:lnSpc>
            </a:pPr>
            <a:r>
              <a:rPr lang="en-US" sz="2000" smtClean="0"/>
              <a:t>Become senior Executive Vice President of Marketing &amp; Corporate Services at Singapore Airlines Ltd. on March 1, 2010</a:t>
            </a:r>
          </a:p>
          <a:p>
            <a:pPr>
              <a:lnSpc>
                <a:spcPct val="80000"/>
              </a:lnSpc>
            </a:pPr>
            <a:r>
              <a:rPr lang="en-US" sz="2000" smtClean="0"/>
              <a:t>Chief of Air Force from 1992 to 1995 and Chief of Defence Force in the Ministry of Defence from 1995 to 2000</a:t>
            </a:r>
          </a:p>
          <a:p>
            <a:pPr>
              <a:lnSpc>
                <a:spcPct val="80000"/>
              </a:lnSpc>
            </a:pPr>
            <a:r>
              <a:rPr lang="en-US" sz="2000" smtClean="0"/>
              <a:t>graduated with a Bachelor of Arts in Engineering and has a Master of Arts degree in Engineering from the University of Cambridge</a:t>
            </a:r>
          </a:p>
          <a:p>
            <a:pPr>
              <a:lnSpc>
                <a:spcPct val="80000"/>
              </a:lnSpc>
            </a:pPr>
            <a:r>
              <a:rPr lang="en-US" sz="2000" smtClean="0"/>
              <a:t>Master of Public Administration Degree from Harvard University in 1988</a:t>
            </a:r>
          </a:p>
          <a:p>
            <a:pPr>
              <a:lnSpc>
                <a:spcPct val="80000"/>
              </a:lnSpc>
            </a:pPr>
            <a:r>
              <a:rPr lang="en-US" sz="2000" smtClean="0"/>
              <a:t>attended the Advanced Management Program at the Harvard Business School in 2000</a:t>
            </a:r>
          </a:p>
          <a:p>
            <a:pPr>
              <a:lnSpc>
                <a:spcPct val="80000"/>
              </a:lnSpc>
            </a:pPr>
            <a:endParaRPr lang="en-US" sz="2000" smtClean="0"/>
          </a:p>
          <a:p>
            <a:pPr>
              <a:lnSpc>
                <a:spcPct val="80000"/>
              </a:lnSpc>
            </a:pPr>
            <a:endParaRPr lang="en-US" sz="2000" smtClean="0"/>
          </a:p>
        </p:txBody>
      </p:sp>
      <p:pic>
        <p:nvPicPr>
          <p:cNvPr id="209922" name="Content Placeholder 5" descr="Bey Soo Khiang.jpg"/>
          <p:cNvPicPr>
            <a:picLocks noGrp="1" noChangeAspect="1"/>
          </p:cNvPicPr>
          <p:nvPr>
            <p:ph sz="half" idx="2"/>
          </p:nvPr>
        </p:nvPicPr>
        <p:blipFill>
          <a:blip r:embed="rId3" cstate="print"/>
          <a:srcRect/>
          <a:stretch>
            <a:fillRect/>
          </a:stretch>
        </p:blipFill>
        <p:spPr>
          <a:xfrm>
            <a:off x="6219825" y="1484313"/>
            <a:ext cx="2312988" cy="4525962"/>
          </a:xfrm>
        </p:spPr>
      </p:pic>
      <p:sp>
        <p:nvSpPr>
          <p:cNvPr id="2" name="Title 1"/>
          <p:cNvSpPr>
            <a:spLocks noGrp="1"/>
          </p:cNvSpPr>
          <p:nvPr>
            <p:ph type="title"/>
          </p:nvPr>
        </p:nvSpPr>
        <p:spPr/>
        <p:txBody>
          <a:bodyPr>
            <a:normAutofit fontScale="90000"/>
          </a:bodyPr>
          <a:lstStyle/>
          <a:p>
            <a:pPr fontAlgn="auto">
              <a:spcAft>
                <a:spcPts val="0"/>
              </a:spcAft>
              <a:defRPr/>
            </a:pPr>
            <a:r>
              <a:rPr lang="en-US" dirty="0" smtClean="0"/>
              <a:t>Senior Executive VP: </a:t>
            </a:r>
            <a:r>
              <a:rPr lang="en-US" dirty="0" err="1" smtClean="0"/>
              <a:t>Bey</a:t>
            </a:r>
            <a:r>
              <a:rPr lang="en-US" dirty="0" smtClean="0"/>
              <a:t> </a:t>
            </a:r>
            <a:r>
              <a:rPr lang="en-US" dirty="0" err="1" smtClean="0"/>
              <a:t>Soo</a:t>
            </a:r>
            <a:r>
              <a:rPr lang="en-US" dirty="0" smtClean="0"/>
              <a:t> </a:t>
            </a:r>
            <a:r>
              <a:rPr lang="en-US" dirty="0" err="1" smtClean="0"/>
              <a:t>Khiang</a:t>
            </a: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fontAlgn="auto">
              <a:spcAft>
                <a:spcPts val="0"/>
              </a:spcAft>
              <a:defRPr/>
            </a:pPr>
            <a:r>
              <a:rPr lang="en-CA" dirty="0" smtClean="0"/>
              <a:t>Singapore Airlines</a:t>
            </a:r>
            <a:br>
              <a:rPr lang="en-CA" dirty="0" smtClean="0"/>
            </a:br>
            <a:r>
              <a:rPr lang="en-CA" dirty="0" smtClean="0"/>
              <a:t>Financial Analysis</a:t>
            </a:r>
            <a:endParaRPr lang="en-CA" dirty="0"/>
          </a:p>
        </p:txBody>
      </p:sp>
      <p:sp>
        <p:nvSpPr>
          <p:cNvPr id="211970" name="Subtitle 5"/>
          <p:cNvSpPr>
            <a:spLocks noGrp="1"/>
          </p:cNvSpPr>
          <p:nvPr>
            <p:ph type="subTitle" idx="1"/>
          </p:nvPr>
        </p:nvSpPr>
        <p:spPr>
          <a:xfrm>
            <a:off x="685800" y="3611563"/>
            <a:ext cx="7772400" cy="1200150"/>
          </a:xfrm>
        </p:spPr>
        <p:txBody>
          <a:bodyPr/>
          <a:lstStyle/>
          <a:p>
            <a:pPr marR="0"/>
            <a:endParaRPr lang="en-CA" smtClean="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2"/>
          </p:nvPr>
        </p:nvSpPr>
        <p:spPr>
          <a:xfrm>
            <a:off x="457201" y="273050"/>
            <a:ext cx="1066800" cy="5853113"/>
          </a:xfrm>
        </p:spPr>
        <p:txBody>
          <a:bodyPr vert="vert270">
            <a:normAutofit fontScale="92500" lnSpcReduction="10000"/>
          </a:bodyPr>
          <a:lstStyle/>
          <a:p>
            <a:pPr algn="ctr" fontAlgn="auto">
              <a:spcAft>
                <a:spcPts val="0"/>
              </a:spcAft>
              <a:buFont typeface="Wingdings 3"/>
              <a:buNone/>
              <a:defRPr/>
            </a:pPr>
            <a:r>
              <a:rPr lang="en-US" sz="3500" dirty="0" smtClean="0"/>
              <a:t>Income Statement (Consolidated)</a:t>
            </a:r>
            <a:endParaRPr lang="en-US" sz="3500" dirty="0"/>
          </a:p>
        </p:txBody>
      </p:sp>
      <p:sp>
        <p:nvSpPr>
          <p:cNvPr id="212994" name="Content Placeholder 19"/>
          <p:cNvSpPr>
            <a:spLocks noGrp="1"/>
          </p:cNvSpPr>
          <p:nvPr>
            <p:ph sz="half" idx="1"/>
          </p:nvPr>
        </p:nvSpPr>
        <p:spPr>
          <a:xfrm>
            <a:off x="914400" y="274638"/>
            <a:ext cx="7480300" cy="4572000"/>
          </a:xfrm>
        </p:spPr>
        <p:txBody>
          <a:bodyPr/>
          <a:lstStyle/>
          <a:p>
            <a:endParaRPr lang="en-US" smtClean="0"/>
          </a:p>
        </p:txBody>
      </p:sp>
      <p:pic>
        <p:nvPicPr>
          <p:cNvPr id="212995" name="Picture 20" descr="Income statement 2.png"/>
          <p:cNvPicPr>
            <a:picLocks noChangeAspect="1"/>
          </p:cNvPicPr>
          <p:nvPr/>
        </p:nvPicPr>
        <p:blipFill>
          <a:blip r:embed="rId2" cstate="print"/>
          <a:srcRect/>
          <a:stretch>
            <a:fillRect/>
          </a:stretch>
        </p:blipFill>
        <p:spPr bwMode="auto">
          <a:xfrm>
            <a:off x="2514600" y="0"/>
            <a:ext cx="6365875" cy="6858000"/>
          </a:xfrm>
          <a:prstGeom prst="rect">
            <a:avLst/>
          </a:prstGeom>
          <a:noFill/>
          <a:ln w="9525">
            <a:noFill/>
            <a:miter lim="800000"/>
            <a:headEnd/>
            <a:tailEnd/>
          </a:ln>
        </p:spPr>
      </p:pic>
      <p:sp>
        <p:nvSpPr>
          <p:cNvPr id="5" name="Rectangle 4"/>
          <p:cNvSpPr/>
          <p:nvPr/>
        </p:nvSpPr>
        <p:spPr>
          <a:xfrm>
            <a:off x="2987824" y="958280"/>
            <a:ext cx="5760640" cy="16646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6" name="Rectangle 5"/>
          <p:cNvSpPr/>
          <p:nvPr/>
        </p:nvSpPr>
        <p:spPr>
          <a:xfrm>
            <a:off x="2987824" y="3501008"/>
            <a:ext cx="5760640" cy="16646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8" name="Rectangle 7"/>
          <p:cNvSpPr/>
          <p:nvPr/>
        </p:nvSpPr>
        <p:spPr>
          <a:xfrm>
            <a:off x="2987824" y="404664"/>
            <a:ext cx="5760640" cy="16646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2"/>
          </p:nvPr>
        </p:nvSpPr>
        <p:spPr>
          <a:xfrm>
            <a:off x="457201" y="273050"/>
            <a:ext cx="1066800" cy="6584950"/>
          </a:xfrm>
        </p:spPr>
        <p:txBody>
          <a:bodyPr vert="vert270">
            <a:normAutofit fontScale="92500" lnSpcReduction="10000"/>
          </a:bodyPr>
          <a:lstStyle/>
          <a:p>
            <a:pPr algn="ctr" fontAlgn="auto">
              <a:spcAft>
                <a:spcPts val="0"/>
              </a:spcAft>
              <a:buFont typeface="Wingdings 3"/>
              <a:buNone/>
              <a:defRPr/>
            </a:pPr>
            <a:r>
              <a:rPr lang="en-US" sz="3500" dirty="0" smtClean="0"/>
              <a:t>Comprehensive Income Statement</a:t>
            </a:r>
            <a:endParaRPr lang="en-US" sz="3500" dirty="0"/>
          </a:p>
        </p:txBody>
      </p:sp>
      <p:sp>
        <p:nvSpPr>
          <p:cNvPr id="214018" name="Content Placeholder 19"/>
          <p:cNvSpPr>
            <a:spLocks noGrp="1"/>
          </p:cNvSpPr>
          <p:nvPr>
            <p:ph sz="half" idx="1"/>
          </p:nvPr>
        </p:nvSpPr>
        <p:spPr>
          <a:xfrm>
            <a:off x="914400" y="274638"/>
            <a:ext cx="7480300" cy="4572000"/>
          </a:xfrm>
        </p:spPr>
        <p:txBody>
          <a:bodyPr/>
          <a:lstStyle/>
          <a:p>
            <a:endParaRPr lang="en-US" smtClean="0"/>
          </a:p>
        </p:txBody>
      </p:sp>
      <p:pic>
        <p:nvPicPr>
          <p:cNvPr id="214019" name="Picture 4" descr="Comprehensive Income.png"/>
          <p:cNvPicPr>
            <a:picLocks noChangeAspect="1"/>
          </p:cNvPicPr>
          <p:nvPr/>
        </p:nvPicPr>
        <p:blipFill>
          <a:blip r:embed="rId2" cstate="print"/>
          <a:srcRect/>
          <a:stretch>
            <a:fillRect/>
          </a:stretch>
        </p:blipFill>
        <p:spPr bwMode="auto">
          <a:xfrm>
            <a:off x="1630363" y="1371600"/>
            <a:ext cx="7437437"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2"/>
          </p:nvPr>
        </p:nvSpPr>
        <p:spPr>
          <a:xfrm>
            <a:off x="457201" y="273050"/>
            <a:ext cx="1066800" cy="6584950"/>
          </a:xfrm>
        </p:spPr>
        <p:txBody>
          <a:bodyPr vert="vert270">
            <a:normAutofit/>
          </a:bodyPr>
          <a:lstStyle/>
          <a:p>
            <a:pPr algn="ctr" fontAlgn="auto">
              <a:spcAft>
                <a:spcPts val="0"/>
              </a:spcAft>
              <a:buFont typeface="Wingdings 3"/>
              <a:buNone/>
              <a:defRPr/>
            </a:pPr>
            <a:r>
              <a:rPr lang="en-US" sz="3500" dirty="0" smtClean="0"/>
              <a:t>Balance Sheet </a:t>
            </a:r>
            <a:endParaRPr lang="en-US" sz="3500" dirty="0"/>
          </a:p>
        </p:txBody>
      </p:sp>
      <p:sp>
        <p:nvSpPr>
          <p:cNvPr id="215042" name="Content Placeholder 19"/>
          <p:cNvSpPr>
            <a:spLocks noGrp="1"/>
          </p:cNvSpPr>
          <p:nvPr>
            <p:ph sz="half" idx="1"/>
          </p:nvPr>
        </p:nvSpPr>
        <p:spPr>
          <a:xfrm>
            <a:off x="914400" y="274638"/>
            <a:ext cx="7480300" cy="4572000"/>
          </a:xfrm>
        </p:spPr>
        <p:txBody>
          <a:bodyPr/>
          <a:lstStyle/>
          <a:p>
            <a:endParaRPr lang="en-US" smtClean="0"/>
          </a:p>
        </p:txBody>
      </p:sp>
      <p:pic>
        <p:nvPicPr>
          <p:cNvPr id="215043" name="Picture 6" descr="B:s-1.png"/>
          <p:cNvPicPr>
            <a:picLocks noChangeAspect="1"/>
          </p:cNvPicPr>
          <p:nvPr/>
        </p:nvPicPr>
        <p:blipFill>
          <a:blip r:embed="rId3" cstate="print"/>
          <a:srcRect/>
          <a:stretch>
            <a:fillRect/>
          </a:stretch>
        </p:blipFill>
        <p:spPr bwMode="auto">
          <a:xfrm>
            <a:off x="2601913" y="0"/>
            <a:ext cx="5845175" cy="6858000"/>
          </a:xfrm>
          <a:prstGeom prst="rect">
            <a:avLst/>
          </a:prstGeom>
          <a:noFill/>
          <a:ln w="9525">
            <a:solidFill>
              <a:schemeClr val="bg1"/>
            </a:solidFill>
            <a:miter lim="800000"/>
            <a:headEnd/>
            <a:tailEnd/>
          </a:ln>
        </p:spPr>
      </p:pic>
      <p:sp>
        <p:nvSpPr>
          <p:cNvPr id="5" name="Rectangle 4"/>
          <p:cNvSpPr/>
          <p:nvPr/>
        </p:nvSpPr>
        <p:spPr>
          <a:xfrm>
            <a:off x="2601913" y="762000"/>
            <a:ext cx="5845175" cy="1524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6" name="Rectangle 5"/>
          <p:cNvSpPr/>
          <p:nvPr/>
        </p:nvSpPr>
        <p:spPr>
          <a:xfrm>
            <a:off x="2601913" y="1524000"/>
            <a:ext cx="5845175" cy="1524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8" name="Rectangle 7"/>
          <p:cNvSpPr/>
          <p:nvPr/>
        </p:nvSpPr>
        <p:spPr>
          <a:xfrm>
            <a:off x="2601913" y="2819400"/>
            <a:ext cx="5845175" cy="1524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10" name="Rectangle 9"/>
          <p:cNvSpPr/>
          <p:nvPr/>
        </p:nvSpPr>
        <p:spPr>
          <a:xfrm>
            <a:off x="2601913" y="3429000"/>
            <a:ext cx="5845175" cy="4572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4F6228"/>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12" name="Rectangle 11"/>
          <p:cNvSpPr/>
          <p:nvPr/>
        </p:nvSpPr>
        <p:spPr>
          <a:xfrm>
            <a:off x="2601913" y="5715000"/>
            <a:ext cx="6084887" cy="1524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13" name="Rectangle 12"/>
          <p:cNvSpPr/>
          <p:nvPr/>
        </p:nvSpPr>
        <p:spPr>
          <a:xfrm>
            <a:off x="2601913" y="6324600"/>
            <a:ext cx="5845175" cy="1524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2"/>
          </p:nvPr>
        </p:nvSpPr>
        <p:spPr>
          <a:xfrm>
            <a:off x="457201" y="273050"/>
            <a:ext cx="1066800" cy="6584950"/>
          </a:xfrm>
        </p:spPr>
        <p:txBody>
          <a:bodyPr vert="vert270">
            <a:normAutofit/>
          </a:bodyPr>
          <a:lstStyle/>
          <a:p>
            <a:pPr algn="ctr" fontAlgn="auto">
              <a:spcAft>
                <a:spcPts val="0"/>
              </a:spcAft>
              <a:buFont typeface="Wingdings 3"/>
              <a:buNone/>
              <a:defRPr/>
            </a:pPr>
            <a:r>
              <a:rPr lang="en-US" sz="3500" dirty="0" smtClean="0"/>
              <a:t>Balance Sheet </a:t>
            </a:r>
            <a:endParaRPr lang="en-US" sz="3500" dirty="0"/>
          </a:p>
        </p:txBody>
      </p:sp>
      <p:sp>
        <p:nvSpPr>
          <p:cNvPr id="217090" name="Content Placeholder 19"/>
          <p:cNvSpPr>
            <a:spLocks noGrp="1"/>
          </p:cNvSpPr>
          <p:nvPr>
            <p:ph sz="half" idx="1"/>
          </p:nvPr>
        </p:nvSpPr>
        <p:spPr>
          <a:xfrm>
            <a:off x="914400" y="274638"/>
            <a:ext cx="7480300" cy="4572000"/>
          </a:xfrm>
        </p:spPr>
        <p:txBody>
          <a:bodyPr/>
          <a:lstStyle/>
          <a:p>
            <a:endParaRPr lang="en-US" smtClean="0"/>
          </a:p>
        </p:txBody>
      </p:sp>
      <p:pic>
        <p:nvPicPr>
          <p:cNvPr id="217091" name="Picture 4" descr="b:s-2.png"/>
          <p:cNvPicPr>
            <a:picLocks noChangeAspect="1"/>
          </p:cNvPicPr>
          <p:nvPr/>
        </p:nvPicPr>
        <p:blipFill>
          <a:blip r:embed="rId3" cstate="print"/>
          <a:srcRect/>
          <a:stretch>
            <a:fillRect/>
          </a:stretch>
        </p:blipFill>
        <p:spPr bwMode="auto">
          <a:xfrm>
            <a:off x="1724025" y="1828800"/>
            <a:ext cx="7419975" cy="3516313"/>
          </a:xfrm>
          <a:prstGeom prst="rect">
            <a:avLst/>
          </a:prstGeom>
          <a:noFill/>
          <a:ln w="9525">
            <a:noFill/>
            <a:miter lim="800000"/>
            <a:headEnd/>
            <a:tailEnd/>
          </a:ln>
        </p:spPr>
      </p:pic>
      <p:sp>
        <p:nvSpPr>
          <p:cNvPr id="6" name="Rectangle 5"/>
          <p:cNvSpPr/>
          <p:nvPr/>
        </p:nvSpPr>
        <p:spPr>
          <a:xfrm>
            <a:off x="1724025" y="2590800"/>
            <a:ext cx="7419975" cy="1524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7" name="Rectangle 6"/>
          <p:cNvSpPr/>
          <p:nvPr/>
        </p:nvSpPr>
        <p:spPr>
          <a:xfrm>
            <a:off x="1724025" y="3124200"/>
            <a:ext cx="7419975" cy="1524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lang="en-CA" dirty="0" smtClean="0"/>
              <a:t>Industry Overview</a:t>
            </a:r>
            <a:endParaRPr lang="en-CA" dirty="0"/>
          </a:p>
        </p:txBody>
      </p:sp>
      <p:sp>
        <p:nvSpPr>
          <p:cNvPr id="37890" name="Subtitle 4"/>
          <p:cNvSpPr>
            <a:spLocks noGrp="1"/>
          </p:cNvSpPr>
          <p:nvPr>
            <p:ph type="subTitle" idx="1"/>
          </p:nvPr>
        </p:nvSpPr>
        <p:spPr>
          <a:xfrm>
            <a:off x="685800" y="3611563"/>
            <a:ext cx="7772400" cy="1200150"/>
          </a:xfrm>
        </p:spPr>
        <p:txBody>
          <a:bodyPr/>
          <a:lstStyle/>
          <a:p>
            <a:pPr marR="0"/>
            <a:endParaRPr lang="en-CA"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2"/>
          </p:nvPr>
        </p:nvSpPr>
        <p:spPr>
          <a:xfrm>
            <a:off x="457201" y="273050"/>
            <a:ext cx="1066800" cy="6584950"/>
          </a:xfrm>
        </p:spPr>
        <p:txBody>
          <a:bodyPr vert="vert270">
            <a:normAutofit/>
          </a:bodyPr>
          <a:lstStyle/>
          <a:p>
            <a:pPr algn="ctr" fontAlgn="auto">
              <a:spcAft>
                <a:spcPts val="0"/>
              </a:spcAft>
              <a:buFont typeface="Wingdings 3"/>
              <a:buNone/>
              <a:defRPr/>
            </a:pPr>
            <a:r>
              <a:rPr lang="en-US" sz="3500" dirty="0" smtClean="0"/>
              <a:t>Cash Flow Statement</a:t>
            </a:r>
          </a:p>
          <a:p>
            <a:pPr algn="ctr" fontAlgn="auto">
              <a:spcAft>
                <a:spcPts val="0"/>
              </a:spcAft>
              <a:buFont typeface="Wingdings 3"/>
              <a:buNone/>
              <a:defRPr/>
            </a:pPr>
            <a:endParaRPr lang="en-US" sz="3500" dirty="0"/>
          </a:p>
        </p:txBody>
      </p:sp>
      <p:sp>
        <p:nvSpPr>
          <p:cNvPr id="219138" name="Content Placeholder 19"/>
          <p:cNvSpPr>
            <a:spLocks noGrp="1"/>
          </p:cNvSpPr>
          <p:nvPr>
            <p:ph sz="half" idx="1"/>
          </p:nvPr>
        </p:nvSpPr>
        <p:spPr>
          <a:xfrm>
            <a:off x="914400" y="274638"/>
            <a:ext cx="7480300" cy="4572000"/>
          </a:xfrm>
        </p:spPr>
        <p:txBody>
          <a:bodyPr/>
          <a:lstStyle/>
          <a:p>
            <a:endParaRPr lang="en-US" smtClean="0"/>
          </a:p>
        </p:txBody>
      </p:sp>
      <p:pic>
        <p:nvPicPr>
          <p:cNvPr id="219139" name="Picture 5" descr="CF statement-1.png"/>
          <p:cNvPicPr>
            <a:picLocks noChangeAspect="1"/>
          </p:cNvPicPr>
          <p:nvPr/>
        </p:nvPicPr>
        <p:blipFill>
          <a:blip r:embed="rId3" cstate="print"/>
          <a:srcRect/>
          <a:stretch>
            <a:fillRect/>
          </a:stretch>
        </p:blipFill>
        <p:spPr bwMode="auto">
          <a:xfrm>
            <a:off x="1403350" y="0"/>
            <a:ext cx="7740650" cy="6858000"/>
          </a:xfrm>
          <a:prstGeom prst="rect">
            <a:avLst/>
          </a:prstGeom>
          <a:noFill/>
          <a:ln w="9525">
            <a:noFill/>
            <a:miter lim="800000"/>
            <a:headEnd/>
            <a:tailEnd/>
          </a:ln>
        </p:spPr>
      </p:pic>
      <p:sp>
        <p:nvSpPr>
          <p:cNvPr id="5" name="Rectangle 4"/>
          <p:cNvSpPr/>
          <p:nvPr/>
        </p:nvSpPr>
        <p:spPr>
          <a:xfrm>
            <a:off x="1403350" y="1066800"/>
            <a:ext cx="7740650" cy="1524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7" name="Rectangle 6"/>
          <p:cNvSpPr/>
          <p:nvPr/>
        </p:nvSpPr>
        <p:spPr>
          <a:xfrm>
            <a:off x="1403350" y="2895600"/>
            <a:ext cx="7740650" cy="2286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8" name="Rectangle 7"/>
          <p:cNvSpPr/>
          <p:nvPr/>
        </p:nvSpPr>
        <p:spPr>
          <a:xfrm>
            <a:off x="1403350" y="4343400"/>
            <a:ext cx="7740650" cy="2286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9" name="Rectangle 8"/>
          <p:cNvSpPr/>
          <p:nvPr/>
        </p:nvSpPr>
        <p:spPr>
          <a:xfrm>
            <a:off x="1403350" y="4572000"/>
            <a:ext cx="7740650" cy="1524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12" name="Rectangle 11"/>
          <p:cNvSpPr/>
          <p:nvPr/>
        </p:nvSpPr>
        <p:spPr>
          <a:xfrm>
            <a:off x="1403350" y="4876800"/>
            <a:ext cx="7740650" cy="2286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2"/>
          </p:nvPr>
        </p:nvSpPr>
        <p:spPr>
          <a:xfrm>
            <a:off x="251520" y="273050"/>
            <a:ext cx="1066800" cy="6584950"/>
          </a:xfrm>
        </p:spPr>
        <p:txBody>
          <a:bodyPr vert="vert270">
            <a:normAutofit/>
          </a:bodyPr>
          <a:lstStyle/>
          <a:p>
            <a:pPr algn="ctr" fontAlgn="auto">
              <a:spcAft>
                <a:spcPts val="0"/>
              </a:spcAft>
              <a:buFont typeface="Wingdings 3"/>
              <a:buNone/>
              <a:defRPr/>
            </a:pPr>
            <a:r>
              <a:rPr lang="en-US" sz="3500" dirty="0" smtClean="0"/>
              <a:t>Cash Flow Statement</a:t>
            </a:r>
          </a:p>
          <a:p>
            <a:pPr algn="ctr" fontAlgn="auto">
              <a:spcAft>
                <a:spcPts val="0"/>
              </a:spcAft>
              <a:buFont typeface="Wingdings 3"/>
              <a:buNone/>
              <a:defRPr/>
            </a:pPr>
            <a:endParaRPr lang="en-US" sz="3500" dirty="0"/>
          </a:p>
        </p:txBody>
      </p:sp>
      <p:sp>
        <p:nvSpPr>
          <p:cNvPr id="221186" name="Content Placeholder 19"/>
          <p:cNvSpPr>
            <a:spLocks noGrp="1"/>
          </p:cNvSpPr>
          <p:nvPr>
            <p:ph sz="half" idx="1"/>
          </p:nvPr>
        </p:nvSpPr>
        <p:spPr>
          <a:xfrm>
            <a:off x="914400" y="274638"/>
            <a:ext cx="7480300" cy="4572000"/>
          </a:xfrm>
        </p:spPr>
        <p:txBody>
          <a:bodyPr/>
          <a:lstStyle/>
          <a:p>
            <a:endParaRPr lang="en-US" smtClean="0"/>
          </a:p>
        </p:txBody>
      </p:sp>
      <p:pic>
        <p:nvPicPr>
          <p:cNvPr id="221187" name="Picture 3" descr="CF statement-2.png"/>
          <p:cNvPicPr>
            <a:picLocks noChangeAspect="1"/>
          </p:cNvPicPr>
          <p:nvPr/>
        </p:nvPicPr>
        <p:blipFill>
          <a:blip r:embed="rId3" cstate="print"/>
          <a:srcRect/>
          <a:stretch>
            <a:fillRect/>
          </a:stretch>
        </p:blipFill>
        <p:spPr bwMode="auto">
          <a:xfrm>
            <a:off x="2617788" y="0"/>
            <a:ext cx="6203950" cy="6858000"/>
          </a:xfrm>
          <a:prstGeom prst="rect">
            <a:avLst/>
          </a:prstGeom>
          <a:noFill/>
          <a:ln w="9525">
            <a:noFill/>
            <a:miter lim="800000"/>
            <a:headEnd/>
            <a:tailEnd/>
          </a:ln>
        </p:spPr>
      </p:pic>
      <p:sp>
        <p:nvSpPr>
          <p:cNvPr id="5" name="Rectangle 4"/>
          <p:cNvSpPr/>
          <p:nvPr/>
        </p:nvSpPr>
        <p:spPr>
          <a:xfrm>
            <a:off x="2617788" y="609600"/>
            <a:ext cx="6203950" cy="1524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6" name="Rectangle 5"/>
          <p:cNvSpPr/>
          <p:nvPr/>
        </p:nvSpPr>
        <p:spPr>
          <a:xfrm>
            <a:off x="2617788" y="1066800"/>
            <a:ext cx="6203950" cy="1524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7" name="Rectangle 6"/>
          <p:cNvSpPr/>
          <p:nvPr/>
        </p:nvSpPr>
        <p:spPr>
          <a:xfrm>
            <a:off x="2617788" y="3581400"/>
            <a:ext cx="6203950" cy="1524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8" name="Rectangle 7"/>
          <p:cNvSpPr/>
          <p:nvPr/>
        </p:nvSpPr>
        <p:spPr>
          <a:xfrm>
            <a:off x="2617788" y="4648200"/>
            <a:ext cx="6203950" cy="1524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2"/>
          </p:nvPr>
        </p:nvSpPr>
        <p:spPr>
          <a:xfrm>
            <a:off x="107504" y="273050"/>
            <a:ext cx="1066800" cy="6584950"/>
          </a:xfrm>
        </p:spPr>
        <p:txBody>
          <a:bodyPr vert="vert270">
            <a:normAutofit/>
          </a:bodyPr>
          <a:lstStyle/>
          <a:p>
            <a:pPr algn="ctr" fontAlgn="auto">
              <a:spcAft>
                <a:spcPts val="0"/>
              </a:spcAft>
              <a:buFont typeface="Wingdings 3"/>
              <a:buNone/>
              <a:defRPr/>
            </a:pPr>
            <a:r>
              <a:rPr lang="en-US" sz="3500" dirty="0" smtClean="0"/>
              <a:t>Quarterly Financial Result </a:t>
            </a:r>
          </a:p>
          <a:p>
            <a:pPr algn="ctr" fontAlgn="auto">
              <a:spcAft>
                <a:spcPts val="0"/>
              </a:spcAft>
              <a:buFont typeface="Wingdings 3"/>
              <a:buNone/>
              <a:defRPr/>
            </a:pPr>
            <a:endParaRPr lang="en-US" sz="3500" dirty="0"/>
          </a:p>
        </p:txBody>
      </p:sp>
      <p:graphicFrame>
        <p:nvGraphicFramePr>
          <p:cNvPr id="6" name="Content Placeholder 5"/>
          <p:cNvGraphicFramePr>
            <a:graphicFrameLocks noGrp="1"/>
          </p:cNvGraphicFramePr>
          <p:nvPr>
            <p:ph sz="half" idx="1"/>
          </p:nvPr>
        </p:nvGraphicFramePr>
        <p:xfrm>
          <a:off x="863600" y="95250"/>
          <a:ext cx="8245475" cy="6586222"/>
        </p:xfrm>
        <a:graphic>
          <a:graphicData uri="http://schemas.openxmlformats.org/drawingml/2006/table">
            <a:tbl>
              <a:tblPr/>
              <a:tblGrid>
                <a:gridCol w="2446338"/>
                <a:gridCol w="1449387"/>
                <a:gridCol w="1449388"/>
                <a:gridCol w="1450975"/>
                <a:gridCol w="1449387"/>
              </a:tblGrid>
              <a:tr h="673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smtClean="0">
                        <a:ln>
                          <a:noFill/>
                        </a:ln>
                        <a:solidFill>
                          <a:srgbClr val="FFFFFF"/>
                        </a:solidFill>
                        <a:effectLst/>
                        <a:latin typeface="Lucida Sans Unicode" pitchFamily="34" charset="0"/>
                        <a:cs typeface="Arial" charset="0"/>
                      </a:endParaRPr>
                    </a:p>
                  </a:txBody>
                  <a:tcPr horzOverflow="overflow">
                    <a:lnL>
                      <a:noFill/>
                    </a:lnL>
                    <a:lnR>
                      <a:noFill/>
                    </a:lnR>
                    <a:lnT>
                      <a:noFill/>
                    </a:lnT>
                    <a:lnB>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Lucida Sans Unicode" pitchFamily="34" charset="0"/>
                          <a:cs typeface="Arial" charset="0"/>
                        </a:rPr>
                        <a:t>2</a:t>
                      </a:r>
                      <a:r>
                        <a:rPr kumimoji="0" lang="en-US" sz="1700" b="1" i="0" u="none" strike="noStrike" cap="none" normalizeH="0" baseline="30000" smtClean="0">
                          <a:ln>
                            <a:noFill/>
                          </a:ln>
                          <a:solidFill>
                            <a:srgbClr val="FFFFFF"/>
                          </a:solidFill>
                          <a:effectLst/>
                          <a:latin typeface="Lucida Sans Unicode" pitchFamily="34" charset="0"/>
                          <a:cs typeface="Arial" charset="0"/>
                        </a:rPr>
                        <a:t>nd</a:t>
                      </a:r>
                      <a:r>
                        <a:rPr kumimoji="0" lang="en-US" sz="1700" b="1" i="0" u="none" strike="noStrike" cap="none" normalizeH="0" baseline="0" smtClean="0">
                          <a:ln>
                            <a:noFill/>
                          </a:ln>
                          <a:solidFill>
                            <a:srgbClr val="FFFFFF"/>
                          </a:solidFill>
                          <a:effectLst/>
                          <a:latin typeface="Lucida Sans Unicode" pitchFamily="34" charset="0"/>
                          <a:cs typeface="Arial" charset="0"/>
                        </a:rPr>
                        <a:t> Q 2010-2011</a:t>
                      </a:r>
                    </a:p>
                  </a:txBody>
                  <a:tcPr horzOverflow="overflow">
                    <a:lnL>
                      <a:noFill/>
                    </a:lnL>
                    <a:lnR>
                      <a:noFill/>
                    </a:lnR>
                    <a:lnT>
                      <a:noFill/>
                    </a:lnT>
                    <a:lnB>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Lucida Sans Unicode" pitchFamily="34" charset="0"/>
                          <a:cs typeface="Arial" charset="0"/>
                        </a:rPr>
                        <a:t>2</a:t>
                      </a:r>
                      <a:r>
                        <a:rPr kumimoji="0" lang="en-US" sz="1700" b="1" i="0" u="none" strike="noStrike" cap="none" normalizeH="0" baseline="30000" smtClean="0">
                          <a:ln>
                            <a:noFill/>
                          </a:ln>
                          <a:solidFill>
                            <a:srgbClr val="FFFFFF"/>
                          </a:solidFill>
                          <a:effectLst/>
                          <a:latin typeface="Lucida Sans Unicode" pitchFamily="34" charset="0"/>
                          <a:cs typeface="Arial" charset="0"/>
                        </a:rPr>
                        <a:t>nd</a:t>
                      </a:r>
                      <a:r>
                        <a:rPr kumimoji="0" lang="en-US" sz="1700" b="1" i="0" u="none" strike="noStrike" cap="none" normalizeH="0" baseline="0" smtClean="0">
                          <a:ln>
                            <a:noFill/>
                          </a:ln>
                          <a:solidFill>
                            <a:srgbClr val="FFFFFF"/>
                          </a:solidFill>
                          <a:effectLst/>
                          <a:latin typeface="Lucida Sans Unicode" pitchFamily="34" charset="0"/>
                          <a:cs typeface="Arial" charset="0"/>
                        </a:rPr>
                        <a:t> Q 2010-2011</a:t>
                      </a:r>
                    </a:p>
                  </a:txBody>
                  <a:tcPr horzOverflow="overflow">
                    <a:lnL>
                      <a:noFill/>
                    </a:lnL>
                    <a:lnR>
                      <a:noFill/>
                    </a:lnR>
                    <a:lnT>
                      <a:noFill/>
                    </a:lnT>
                    <a:lnB>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Lucida Sans Unicode" pitchFamily="34" charset="0"/>
                          <a:cs typeface="Arial" charset="0"/>
                        </a:rPr>
                        <a:t>1</a:t>
                      </a:r>
                      <a:r>
                        <a:rPr kumimoji="0" lang="en-US" sz="1700" b="1" i="0" u="none" strike="noStrike" cap="none" normalizeH="0" baseline="30000" smtClean="0">
                          <a:ln>
                            <a:noFill/>
                          </a:ln>
                          <a:solidFill>
                            <a:srgbClr val="FFFFFF"/>
                          </a:solidFill>
                          <a:effectLst/>
                          <a:latin typeface="Lucida Sans Unicode" pitchFamily="34" charset="0"/>
                          <a:cs typeface="Arial" charset="0"/>
                        </a:rPr>
                        <a:t>st</a:t>
                      </a:r>
                      <a:r>
                        <a:rPr kumimoji="0" lang="en-US" sz="1700" b="1" i="0" u="none" strike="noStrike" cap="none" normalizeH="0" baseline="0" smtClean="0">
                          <a:ln>
                            <a:noFill/>
                          </a:ln>
                          <a:solidFill>
                            <a:srgbClr val="FFFFFF"/>
                          </a:solidFill>
                          <a:effectLst/>
                          <a:latin typeface="Lucida Sans Unicode" pitchFamily="34" charset="0"/>
                          <a:cs typeface="Arial" charset="0"/>
                        </a:rPr>
                        <a:t> Q 2010-2011</a:t>
                      </a:r>
                    </a:p>
                  </a:txBody>
                  <a:tcPr horzOverflow="overflow">
                    <a:lnL>
                      <a:noFill/>
                    </a:lnL>
                    <a:lnR>
                      <a:noFill/>
                    </a:lnR>
                    <a:lnT>
                      <a:noFill/>
                    </a:lnT>
                    <a:lnB>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Lucida Sans Unicode" pitchFamily="34" charset="0"/>
                          <a:cs typeface="Arial" charset="0"/>
                        </a:rPr>
                        <a:t>1</a:t>
                      </a:r>
                      <a:r>
                        <a:rPr kumimoji="0" lang="en-US" sz="1700" b="1" i="0" u="none" strike="noStrike" cap="none" normalizeH="0" baseline="30000" smtClean="0">
                          <a:ln>
                            <a:noFill/>
                          </a:ln>
                          <a:solidFill>
                            <a:srgbClr val="FFFFFF"/>
                          </a:solidFill>
                          <a:effectLst/>
                          <a:latin typeface="Lucida Sans Unicode" pitchFamily="34" charset="0"/>
                          <a:cs typeface="Arial" charset="0"/>
                        </a:rPr>
                        <a:t>st</a:t>
                      </a:r>
                      <a:r>
                        <a:rPr kumimoji="0" lang="en-US" sz="1700" b="1" i="0" u="none" strike="noStrike" cap="none" normalizeH="0" baseline="0" smtClean="0">
                          <a:ln>
                            <a:noFill/>
                          </a:ln>
                          <a:solidFill>
                            <a:srgbClr val="FFFFFF"/>
                          </a:solidFill>
                          <a:effectLst/>
                          <a:latin typeface="Lucida Sans Unicode" pitchFamily="34" charset="0"/>
                          <a:cs typeface="Arial" charset="0"/>
                        </a:rPr>
                        <a:t> Q 2009-2010</a:t>
                      </a:r>
                    </a:p>
                  </a:txBody>
                  <a:tcPr horzOverflow="overflow">
                    <a:lnL>
                      <a:noFill/>
                    </a:lnL>
                    <a:lnR>
                      <a:noFill/>
                    </a:lnR>
                    <a:lnT>
                      <a:noFill/>
                    </a:lnT>
                    <a:lnB>
                      <a:noFill/>
                    </a:lnB>
                    <a:lnTlToBr>
                      <a:noFill/>
                    </a:lnTlToBr>
                    <a:lnBlToTr>
                      <a:noFill/>
                    </a:lnBlToTr>
                    <a:solidFill>
                      <a:schemeClr val="tx1"/>
                    </a:solid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Total Revenue</a:t>
                      </a:r>
                    </a:p>
                  </a:txBody>
                  <a:tcP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3,631.2</a:t>
                      </a: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3,082.1</a:t>
                      </a: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3,465.8</a:t>
                      </a: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2,871.4</a:t>
                      </a:r>
                    </a:p>
                  </a:txBody>
                  <a:tcPr anchor="ctr" horzOverflow="overflow">
                    <a:lnL>
                      <a:noFill/>
                    </a:lnL>
                    <a:lnR>
                      <a:noFill/>
                    </a:lnR>
                    <a:lnT>
                      <a:noFill/>
                    </a:lnT>
                    <a:lnB>
                      <a:noFill/>
                    </a:lnB>
                    <a:lnTlToBr>
                      <a:noFill/>
                    </a:lnTlToBr>
                    <a:lnBlToTr>
                      <a:noFill/>
                    </a:lnBlToTr>
                    <a:solidFill>
                      <a:srgbClr val="CBCBCB"/>
                    </a:solid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Total Expenditure</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3,285.5</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3,263.5</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3,215.3</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3,190.7</a:t>
                      </a:r>
                    </a:p>
                  </a:txBody>
                  <a:tcPr anchor="ctr" horzOverflow="overflow">
                    <a:lnL>
                      <a:noFill/>
                    </a:lnL>
                    <a:lnR>
                      <a:noFill/>
                    </a:lnR>
                    <a:lnT>
                      <a:noFill/>
                    </a:lnT>
                    <a:lnB>
                      <a:noFill/>
                    </a:lnB>
                    <a:lnTlToBr>
                      <a:noFill/>
                    </a:lnTlToBr>
                    <a:lnBlToTr>
                      <a:noFill/>
                    </a:lnBlToTr>
                    <a:solidFill>
                      <a:srgbClr val="E7E7E7"/>
                    </a:solidFill>
                  </a:tcPr>
                </a:tc>
              </a:tr>
              <a:tr h="603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Operating profit/(loss)</a:t>
                      </a:r>
                    </a:p>
                  </a:txBody>
                  <a:tcP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345.7</a:t>
                      </a: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(181.4)</a:t>
                      </a: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250.5</a:t>
                      </a: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(319.3)</a:t>
                      </a:r>
                    </a:p>
                  </a:txBody>
                  <a:tcPr anchor="ctr" horzOverflow="overflow">
                    <a:lnL>
                      <a:noFill/>
                    </a:lnL>
                    <a:lnR>
                      <a:noFill/>
                    </a:lnR>
                    <a:lnT>
                      <a:noFill/>
                    </a:lnT>
                    <a:lnB>
                      <a:noFill/>
                    </a:lnB>
                    <a:lnTlToBr>
                      <a:noFill/>
                    </a:lnTlToBr>
                    <a:lnBlToTr>
                      <a:noFill/>
                    </a:lnBlToTr>
                    <a:solidFill>
                      <a:srgbClr val="CBCBCB"/>
                    </a:solid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Non-operating Items</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134.7</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59.3</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67</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49.4</a:t>
                      </a:r>
                    </a:p>
                  </a:txBody>
                  <a:tcPr anchor="ctr" horzOverflow="overflow">
                    <a:lnL>
                      <a:noFill/>
                    </a:lnL>
                    <a:lnR>
                      <a:noFill/>
                    </a:lnR>
                    <a:lnT>
                      <a:noFill/>
                    </a:lnT>
                    <a:lnB>
                      <a:noFill/>
                    </a:lnB>
                    <a:lnTlToBr>
                      <a:noFill/>
                    </a:lnTlToBr>
                    <a:lnBlToTr>
                      <a:noFill/>
                    </a:lnBlToTr>
                    <a:solidFill>
                      <a:srgbClr val="E7E7E7"/>
                    </a:solidFill>
                  </a:tcPr>
                </a:tc>
              </a:tr>
              <a:tr h="603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Profit/(loss) before tax</a:t>
                      </a:r>
                    </a:p>
                  </a:txBody>
                  <a:tcP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480.4</a:t>
                      </a: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(122.1)</a:t>
                      </a: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317.5</a:t>
                      </a: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(269.9)</a:t>
                      </a:r>
                    </a:p>
                  </a:txBody>
                  <a:tcPr anchor="ctr" horzOverflow="overflow">
                    <a:lnL>
                      <a:noFill/>
                    </a:lnL>
                    <a:lnR>
                      <a:noFill/>
                    </a:lnR>
                    <a:lnT>
                      <a:noFill/>
                    </a:lnT>
                    <a:lnB>
                      <a:noFill/>
                    </a:lnB>
                    <a:lnTlToBr>
                      <a:noFill/>
                    </a:lnTlToBr>
                    <a:lnBlToTr>
                      <a:noFill/>
                    </a:lnBlToTr>
                    <a:solidFill>
                      <a:srgbClr val="CBCBCB"/>
                    </a:solidFill>
                  </a:tcPr>
                </a:tc>
              </a:tr>
              <a:tr h="963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Profit/(loss) attributable to owners of the parent</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380.2</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(158.8)</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252.5</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(307.1)</a:t>
                      </a:r>
                    </a:p>
                  </a:txBody>
                  <a:tcPr anchor="ctr" horzOverflow="overflow">
                    <a:lnL>
                      <a:noFill/>
                    </a:lnL>
                    <a:lnR>
                      <a:noFill/>
                    </a:lnR>
                    <a:lnT>
                      <a:noFill/>
                    </a:lnT>
                    <a:lnB>
                      <a:noFill/>
                    </a:lnB>
                    <a:lnTlToBr>
                      <a:noFill/>
                    </a:lnTlToBr>
                    <a:lnBlToTr>
                      <a:noFill/>
                    </a:lnBlToTr>
                    <a:solidFill>
                      <a:srgbClr val="E7E7E7"/>
                    </a:solid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Per share data</a:t>
                      </a:r>
                    </a:p>
                  </a:txBody>
                  <a:tcP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Lucida Sans Unicode" pitchFamily="34" charset="0"/>
                        <a:cs typeface="Arial" charset="0"/>
                      </a:endParaRP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Lucida Sans Unicode" pitchFamily="34" charset="0"/>
                        <a:cs typeface="Arial" charset="0"/>
                      </a:endParaRP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Lucida Sans Unicode" pitchFamily="34" charset="0"/>
                        <a:cs typeface="Arial" charset="0"/>
                      </a:endParaRP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Lucida Sans Unicode" pitchFamily="34" charset="0"/>
                        <a:cs typeface="Arial" charset="0"/>
                      </a:endParaRPr>
                    </a:p>
                  </a:txBody>
                  <a:tcPr anchor="ctr" horzOverflow="overflow">
                    <a:lnL>
                      <a:noFill/>
                    </a:lnL>
                    <a:lnR>
                      <a:noFill/>
                    </a:lnR>
                    <a:lnT>
                      <a:noFill/>
                    </a:lnT>
                    <a:lnB>
                      <a:noFill/>
                    </a:lnB>
                    <a:lnTlToBr>
                      <a:noFill/>
                    </a:lnTlToBr>
                    <a:lnBlToTr>
                      <a:noFill/>
                    </a:lnBlToTr>
                    <a:solidFill>
                      <a:srgbClr val="CBCBCB"/>
                    </a:solidFill>
                  </a:tcPr>
                </a:tc>
              </a:tr>
              <a:tr h="741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Earning/(loss) before tax (cents)</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40.2</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(10.3)</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26.6</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(22.8)</a:t>
                      </a:r>
                    </a:p>
                  </a:txBody>
                  <a:tcPr anchor="ctr" horzOverflow="overflow">
                    <a:lnL>
                      <a:noFill/>
                    </a:lnL>
                    <a:lnR>
                      <a:noFill/>
                    </a:lnR>
                    <a:lnT>
                      <a:noFill/>
                    </a:lnT>
                    <a:lnB>
                      <a:noFill/>
                    </a:lnB>
                    <a:lnTlToBr>
                      <a:noFill/>
                    </a:lnTlToBr>
                    <a:lnBlToTr>
                      <a:noFill/>
                    </a:lnBlToTr>
                    <a:solidFill>
                      <a:srgbClr val="E7E7E7"/>
                    </a:solidFill>
                  </a:tcPr>
                </a:tc>
              </a:tr>
              <a:tr h="603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Earning after tax-basic</a:t>
                      </a:r>
                    </a:p>
                  </a:txBody>
                  <a:tcP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31.8</a:t>
                      </a: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(13.4)</a:t>
                      </a: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21.2</a:t>
                      </a:r>
                    </a:p>
                  </a:txBody>
                  <a:tcPr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(26)</a:t>
                      </a:r>
                    </a:p>
                  </a:txBody>
                  <a:tcPr anchor="ctr" horzOverflow="overflow">
                    <a:lnL>
                      <a:noFill/>
                    </a:lnL>
                    <a:lnR>
                      <a:noFill/>
                    </a:lnR>
                    <a:lnT>
                      <a:noFill/>
                    </a:lnT>
                    <a:lnB>
                      <a:noFill/>
                    </a:lnB>
                    <a:lnTlToBr>
                      <a:noFill/>
                    </a:lnTlToBr>
                    <a:lnBlToTr>
                      <a:noFill/>
                    </a:lnBlToTr>
                    <a:solidFill>
                      <a:srgbClr val="CBCBCB"/>
                    </a:solidFill>
                  </a:tcPr>
                </a:tc>
              </a:tr>
              <a:tr h="603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Earning after tax- diluted</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31.4</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(13.4)</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20.9</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(26)</a:t>
                      </a:r>
                    </a:p>
                  </a:txBody>
                  <a:tcPr anchor="ctr" horzOverflow="overflow">
                    <a:lnL>
                      <a:noFill/>
                    </a:lnL>
                    <a:lnR>
                      <a:noFill/>
                    </a:lnR>
                    <a:lnT>
                      <a:noFill/>
                    </a:lnT>
                    <a:lnB>
                      <a:noFill/>
                    </a:lnB>
                    <a:lnTlToBr>
                      <a:noFill/>
                    </a:lnTlToBr>
                    <a:lnBlToTr>
                      <a:noFill/>
                    </a:lnBlToTr>
                    <a:solidFill>
                      <a:srgbClr val="E7E7E7"/>
                    </a:solidFill>
                  </a:tcPr>
                </a:tc>
              </a:tr>
            </a:tbl>
          </a:graphicData>
        </a:graphic>
      </p:graphicFrame>
      <p:sp>
        <p:nvSpPr>
          <p:cNvPr id="7" name="Rectangle 6"/>
          <p:cNvSpPr/>
          <p:nvPr/>
        </p:nvSpPr>
        <p:spPr>
          <a:xfrm>
            <a:off x="900113" y="1628775"/>
            <a:ext cx="8243887" cy="647700"/>
          </a:xfrm>
          <a:prstGeom prst="rect">
            <a:avLst/>
          </a:prstGeom>
          <a:solidFill>
            <a:srgbClr val="C0504D">
              <a:alpha val="0"/>
            </a:srgbClr>
          </a:solidFill>
          <a:ln w="57150" cap="flat" cmpd="thickThin" algn="ctr">
            <a:solidFill>
              <a:srgbClr val="C0504D"/>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8" name="Rectangle 7"/>
          <p:cNvSpPr/>
          <p:nvPr/>
        </p:nvSpPr>
        <p:spPr>
          <a:xfrm>
            <a:off x="827088" y="6092825"/>
            <a:ext cx="8316912" cy="6858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ap="flat" cmpd="thickThin" algn="ctr">
            <a:solidFill>
              <a:srgbClr val="C0504D"/>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79475" y="-26988"/>
          <a:ext cx="8229600" cy="6807518"/>
        </p:xfrm>
        <a:graphic>
          <a:graphicData uri="http://schemas.openxmlformats.org/drawingml/2006/table">
            <a:tbl>
              <a:tblPr/>
              <a:tblGrid>
                <a:gridCol w="1644650"/>
                <a:gridCol w="1646238"/>
                <a:gridCol w="1646237"/>
                <a:gridCol w="1646238"/>
                <a:gridCol w="1646237"/>
              </a:tblGrid>
              <a:tr h="631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smtClean="0">
                        <a:ln>
                          <a:noFill/>
                        </a:ln>
                        <a:solidFill>
                          <a:srgbClr val="FFFFFF"/>
                        </a:solidFill>
                        <a:effectLst/>
                        <a:latin typeface="Lucida Sans Unicode" pitchFamily="34" charset="0"/>
                        <a:cs typeface="Arial" charset="0"/>
                      </a:endParaRPr>
                    </a:p>
                  </a:txBody>
                  <a:tcPr marL="101809" marR="101809" horzOverflow="overflow">
                    <a:lnL>
                      <a:noFill/>
                    </a:lnL>
                    <a:lnR>
                      <a:noFill/>
                    </a:lnR>
                    <a:lnT>
                      <a:noFill/>
                    </a:lnT>
                    <a:lnB>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pitchFamily="34" charset="0"/>
                          <a:cs typeface="Arial" charset="0"/>
                        </a:rPr>
                        <a:t>2</a:t>
                      </a:r>
                      <a:r>
                        <a:rPr kumimoji="0" lang="en-US" sz="1800" b="1" i="0" u="none" strike="noStrike" cap="none" normalizeH="0" baseline="30000" smtClean="0">
                          <a:ln>
                            <a:noFill/>
                          </a:ln>
                          <a:solidFill>
                            <a:srgbClr val="FFFFFF"/>
                          </a:solidFill>
                          <a:effectLst/>
                          <a:latin typeface="Lucida Sans Unicode" pitchFamily="34" charset="0"/>
                          <a:cs typeface="Arial" charset="0"/>
                        </a:rPr>
                        <a:t>nd</a:t>
                      </a:r>
                      <a:r>
                        <a:rPr kumimoji="0" lang="en-US" sz="1800" b="1" i="0" u="none" strike="noStrike" cap="none" normalizeH="0" baseline="0" smtClean="0">
                          <a:ln>
                            <a:noFill/>
                          </a:ln>
                          <a:solidFill>
                            <a:srgbClr val="FFFFFF"/>
                          </a:solidFill>
                          <a:effectLst/>
                          <a:latin typeface="Lucida Sans Unicode" pitchFamily="34" charset="0"/>
                          <a:cs typeface="Arial" charset="0"/>
                        </a:rPr>
                        <a:t> Q 2010-2011</a:t>
                      </a:r>
                    </a:p>
                  </a:txBody>
                  <a:tcPr marL="101809" marR="101809" horzOverflow="overflow">
                    <a:lnL>
                      <a:noFill/>
                    </a:lnL>
                    <a:lnR>
                      <a:noFill/>
                    </a:lnR>
                    <a:lnT>
                      <a:noFill/>
                    </a:lnT>
                    <a:lnB>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pitchFamily="34" charset="0"/>
                          <a:cs typeface="Arial" charset="0"/>
                        </a:rPr>
                        <a:t>2</a:t>
                      </a:r>
                      <a:r>
                        <a:rPr kumimoji="0" lang="en-US" sz="1800" b="1" i="0" u="none" strike="noStrike" cap="none" normalizeH="0" baseline="30000" smtClean="0">
                          <a:ln>
                            <a:noFill/>
                          </a:ln>
                          <a:solidFill>
                            <a:srgbClr val="FFFFFF"/>
                          </a:solidFill>
                          <a:effectLst/>
                          <a:latin typeface="Lucida Sans Unicode" pitchFamily="34" charset="0"/>
                          <a:cs typeface="Arial" charset="0"/>
                        </a:rPr>
                        <a:t>nd</a:t>
                      </a:r>
                      <a:r>
                        <a:rPr kumimoji="0" lang="en-US" sz="1800" b="1" i="0" u="none" strike="noStrike" cap="none" normalizeH="0" baseline="0" smtClean="0">
                          <a:ln>
                            <a:noFill/>
                          </a:ln>
                          <a:solidFill>
                            <a:srgbClr val="FFFFFF"/>
                          </a:solidFill>
                          <a:effectLst/>
                          <a:latin typeface="Lucida Sans Unicode" pitchFamily="34" charset="0"/>
                          <a:cs typeface="Arial" charset="0"/>
                        </a:rPr>
                        <a:t> Q 2009-2010</a:t>
                      </a:r>
                    </a:p>
                  </a:txBody>
                  <a:tcPr marL="101809" marR="101809" horzOverflow="overflow">
                    <a:lnL>
                      <a:noFill/>
                    </a:lnL>
                    <a:lnR>
                      <a:noFill/>
                    </a:lnR>
                    <a:lnT>
                      <a:noFill/>
                    </a:lnT>
                    <a:lnB>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pitchFamily="34" charset="0"/>
                          <a:cs typeface="Arial" charset="0"/>
                        </a:rPr>
                        <a:t>1</a:t>
                      </a:r>
                      <a:r>
                        <a:rPr kumimoji="0" lang="en-US" sz="1800" b="1" i="0" u="none" strike="noStrike" cap="none" normalizeH="0" baseline="30000" smtClean="0">
                          <a:ln>
                            <a:noFill/>
                          </a:ln>
                          <a:solidFill>
                            <a:srgbClr val="FFFFFF"/>
                          </a:solidFill>
                          <a:effectLst/>
                          <a:latin typeface="Lucida Sans Unicode" pitchFamily="34" charset="0"/>
                          <a:cs typeface="Arial" charset="0"/>
                        </a:rPr>
                        <a:t>st</a:t>
                      </a:r>
                      <a:r>
                        <a:rPr kumimoji="0" lang="en-US" sz="1800" b="1" i="0" u="none" strike="noStrike" cap="none" normalizeH="0" baseline="0" smtClean="0">
                          <a:ln>
                            <a:noFill/>
                          </a:ln>
                          <a:solidFill>
                            <a:srgbClr val="FFFFFF"/>
                          </a:solidFill>
                          <a:effectLst/>
                          <a:latin typeface="Lucida Sans Unicode" pitchFamily="34" charset="0"/>
                          <a:cs typeface="Arial" charset="0"/>
                        </a:rPr>
                        <a:t> Q 2010-2011</a:t>
                      </a:r>
                    </a:p>
                  </a:txBody>
                  <a:tcPr marL="101809" marR="101809" horzOverflow="overflow">
                    <a:lnL>
                      <a:noFill/>
                    </a:lnL>
                    <a:lnR>
                      <a:noFill/>
                    </a:lnR>
                    <a:lnT>
                      <a:noFill/>
                    </a:lnT>
                    <a:lnB>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pitchFamily="34" charset="0"/>
                          <a:cs typeface="Arial" charset="0"/>
                        </a:rPr>
                        <a:t>1</a:t>
                      </a:r>
                      <a:r>
                        <a:rPr kumimoji="0" lang="en-US" sz="1800" b="1" i="0" u="none" strike="noStrike" cap="none" normalizeH="0" baseline="30000" smtClean="0">
                          <a:ln>
                            <a:noFill/>
                          </a:ln>
                          <a:solidFill>
                            <a:srgbClr val="FFFFFF"/>
                          </a:solidFill>
                          <a:effectLst/>
                          <a:latin typeface="Lucida Sans Unicode" pitchFamily="34" charset="0"/>
                          <a:cs typeface="Arial" charset="0"/>
                        </a:rPr>
                        <a:t>st</a:t>
                      </a:r>
                      <a:r>
                        <a:rPr kumimoji="0" lang="en-US" sz="1800" b="1" i="0" u="none" strike="noStrike" cap="none" normalizeH="0" baseline="0" smtClean="0">
                          <a:ln>
                            <a:noFill/>
                          </a:ln>
                          <a:solidFill>
                            <a:srgbClr val="FFFFFF"/>
                          </a:solidFill>
                          <a:effectLst/>
                          <a:latin typeface="Lucida Sans Unicode" pitchFamily="34" charset="0"/>
                          <a:cs typeface="Arial" charset="0"/>
                        </a:rPr>
                        <a:t> Q 2009-2010</a:t>
                      </a:r>
                    </a:p>
                  </a:txBody>
                  <a:tcPr marL="101809" marR="101809" horzOverflow="overflow">
                    <a:lnL>
                      <a:noFill/>
                    </a:lnL>
                    <a:lnR>
                      <a:noFill/>
                    </a:lnR>
                    <a:lnT>
                      <a:noFill/>
                    </a:lnT>
                    <a:lnB>
                      <a:noFill/>
                    </a:lnB>
                    <a:lnTlToBr>
                      <a:noFill/>
                    </a:lnTlToBr>
                    <a:lnBlToTr>
                      <a:noFill/>
                    </a:lnBlToTr>
                    <a:solidFill>
                      <a:schemeClr val="tx1"/>
                    </a:solidFill>
                  </a:tcPr>
                </a:tc>
              </a:tr>
              <a:tr h="901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Passenger carried (thousand)</a:t>
                      </a:r>
                    </a:p>
                  </a:txBody>
                  <a:tcPr marL="101809" marR="101809"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4,165</a:t>
                      </a:r>
                    </a:p>
                  </a:txBody>
                  <a:tcPr marL="101809" marR="101809"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4,194</a:t>
                      </a:r>
                    </a:p>
                  </a:txBody>
                  <a:tcPr marL="101809" marR="101809"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4,018</a:t>
                      </a:r>
                    </a:p>
                  </a:txBody>
                  <a:tcPr marL="101809" marR="101809"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3,809</a:t>
                      </a:r>
                    </a:p>
                  </a:txBody>
                  <a:tcPr marL="101809" marR="101809" anchor="ctr" horzOverflow="overflow">
                    <a:lnL>
                      <a:noFill/>
                    </a:lnL>
                    <a:lnR>
                      <a:noFill/>
                    </a:lnR>
                    <a:lnT>
                      <a:noFill/>
                    </a:lnT>
                    <a:lnB>
                      <a:noFill/>
                    </a:lnB>
                    <a:lnTlToBr>
                      <a:noFill/>
                    </a:lnTlToBr>
                    <a:lnBlToTr>
                      <a:noFill/>
                    </a:lnBlToTr>
                    <a:solidFill>
                      <a:srgbClr val="CBCBCB"/>
                    </a:solidFill>
                  </a:tcPr>
                </a:tc>
              </a:tr>
              <a:tr h="901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Revenue Passenger-km</a:t>
                      </a:r>
                    </a:p>
                  </a:txBody>
                  <a:tcPr marL="101809" marR="101809"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21,564.3</a:t>
                      </a:r>
                    </a:p>
                  </a:txBody>
                  <a:tcPr marL="101809" marR="101809"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21,252.7</a:t>
                      </a:r>
                    </a:p>
                  </a:txBody>
                  <a:tcPr marL="101809" marR="101809"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20,303.4</a:t>
                      </a:r>
                    </a:p>
                  </a:txBody>
                  <a:tcPr marL="101809" marR="101809"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18,655.0</a:t>
                      </a:r>
                    </a:p>
                  </a:txBody>
                  <a:tcPr marL="101809" marR="101809" anchor="ctr" horzOverflow="overflow">
                    <a:lnL>
                      <a:noFill/>
                    </a:lnL>
                    <a:lnR>
                      <a:noFill/>
                    </a:lnR>
                    <a:lnT>
                      <a:noFill/>
                    </a:lnT>
                    <a:lnB>
                      <a:noFill/>
                    </a:lnB>
                    <a:lnTlToBr>
                      <a:noFill/>
                    </a:lnTlToBr>
                    <a:lnBlToTr>
                      <a:noFill/>
                    </a:lnBlToTr>
                    <a:solidFill>
                      <a:srgbClr val="E7E7E7"/>
                    </a:solidFill>
                  </a:tcPr>
                </a:tc>
              </a:tr>
              <a:tr h="631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Available seat-km</a:t>
                      </a:r>
                    </a:p>
                  </a:txBody>
                  <a:tcPr marL="101809" marR="101809"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26,856.2</a:t>
                      </a:r>
                    </a:p>
                  </a:txBody>
                  <a:tcPr marL="101809" marR="101809"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26,693.1</a:t>
                      </a:r>
                    </a:p>
                  </a:txBody>
                  <a:tcPr marL="101809" marR="101809"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25,903.2</a:t>
                      </a:r>
                    </a:p>
                  </a:txBody>
                  <a:tcPr marL="101809" marR="101809"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26,072.6</a:t>
                      </a:r>
                    </a:p>
                  </a:txBody>
                  <a:tcPr marL="101809" marR="101809" anchor="ctr" horzOverflow="overflow">
                    <a:lnL>
                      <a:noFill/>
                    </a:lnL>
                    <a:lnR>
                      <a:noFill/>
                    </a:lnR>
                    <a:lnT>
                      <a:noFill/>
                    </a:lnT>
                    <a:lnB>
                      <a:noFill/>
                    </a:lnB>
                    <a:lnTlToBr>
                      <a:noFill/>
                    </a:lnTlToBr>
                    <a:lnBlToTr>
                      <a:noFill/>
                    </a:lnBlToTr>
                    <a:solidFill>
                      <a:srgbClr val="CBCBCB"/>
                    </a:solidFill>
                  </a:tcPr>
                </a:tc>
              </a:tr>
              <a:tr h="901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Passenger Load Factor (%)</a:t>
                      </a:r>
                    </a:p>
                  </a:txBody>
                  <a:tcPr marL="101809" marR="101809"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80.3</a:t>
                      </a:r>
                    </a:p>
                  </a:txBody>
                  <a:tcPr marL="101809" marR="101809"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79.6</a:t>
                      </a:r>
                    </a:p>
                  </a:txBody>
                  <a:tcPr marL="101809" marR="101809"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78.4</a:t>
                      </a:r>
                    </a:p>
                  </a:txBody>
                  <a:tcPr marL="101809" marR="101809"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71.6</a:t>
                      </a:r>
                    </a:p>
                  </a:txBody>
                  <a:tcPr marL="101809" marR="101809" anchor="ctr" horzOverflow="overflow">
                    <a:lnL>
                      <a:noFill/>
                    </a:lnL>
                    <a:lnR>
                      <a:noFill/>
                    </a:lnR>
                    <a:lnT>
                      <a:noFill/>
                    </a:lnT>
                    <a:lnB>
                      <a:noFill/>
                    </a:lnB>
                    <a:lnTlToBr>
                      <a:noFill/>
                    </a:lnTlToBr>
                    <a:lnBlToTr>
                      <a:noFill/>
                    </a:lnBlToTr>
                    <a:solidFill>
                      <a:srgbClr val="E7E7E7"/>
                    </a:solidFill>
                  </a:tcPr>
                </a:tc>
              </a:tr>
              <a:tr h="901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Passenger yield (cent/pkm)</a:t>
                      </a:r>
                    </a:p>
                  </a:txBody>
                  <a:tcPr marL="101809" marR="101809"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11.8</a:t>
                      </a:r>
                    </a:p>
                  </a:txBody>
                  <a:tcPr marL="101809" marR="101809"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9.8</a:t>
                      </a:r>
                    </a:p>
                  </a:txBody>
                  <a:tcPr marL="101809" marR="101809"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11.7</a:t>
                      </a:r>
                    </a:p>
                  </a:txBody>
                  <a:tcPr marL="101809" marR="101809"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10.2</a:t>
                      </a:r>
                    </a:p>
                  </a:txBody>
                  <a:tcPr marL="101809" marR="101809" anchor="ctr" horzOverflow="overflow">
                    <a:lnL>
                      <a:noFill/>
                    </a:lnL>
                    <a:lnR>
                      <a:noFill/>
                    </a:lnR>
                    <a:lnT>
                      <a:noFill/>
                    </a:lnT>
                    <a:lnB>
                      <a:noFill/>
                    </a:lnB>
                    <a:lnTlToBr>
                      <a:noFill/>
                    </a:lnTlToBr>
                    <a:lnBlToTr>
                      <a:noFill/>
                    </a:lnBlToTr>
                    <a:solidFill>
                      <a:srgbClr val="CBCBCB"/>
                    </a:solidFill>
                  </a:tcPr>
                </a:tc>
              </a:tr>
              <a:tr h="901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Passenger unit cost (cent/ctk)</a:t>
                      </a:r>
                    </a:p>
                  </a:txBody>
                  <a:tcPr marL="101809" marR="101809"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8.8</a:t>
                      </a:r>
                    </a:p>
                  </a:txBody>
                  <a:tcPr marL="101809" marR="101809"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8.7</a:t>
                      </a:r>
                    </a:p>
                  </a:txBody>
                  <a:tcPr marL="101809" marR="101809"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9</a:t>
                      </a:r>
                    </a:p>
                  </a:txBody>
                  <a:tcPr marL="101809" marR="101809"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8.6</a:t>
                      </a:r>
                    </a:p>
                  </a:txBody>
                  <a:tcPr marL="101809" marR="101809" anchor="ctr" horzOverflow="overflow">
                    <a:lnL>
                      <a:noFill/>
                    </a:lnL>
                    <a:lnR>
                      <a:noFill/>
                    </a:lnR>
                    <a:lnT>
                      <a:noFill/>
                    </a:lnT>
                    <a:lnB>
                      <a:noFill/>
                    </a:lnB>
                    <a:lnTlToBr>
                      <a:noFill/>
                    </a:lnTlToBr>
                    <a:lnBlToTr>
                      <a:noFill/>
                    </a:lnBlToTr>
                    <a:solidFill>
                      <a:srgbClr val="E7E7E7"/>
                    </a:solidFill>
                  </a:tcPr>
                </a:tc>
              </a:tr>
              <a:tr h="1027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Lucida Sans Unicode" pitchFamily="34" charset="0"/>
                          <a:cs typeface="Arial" charset="0"/>
                        </a:rPr>
                        <a:t>Passenger Load B.E. factor (%)</a:t>
                      </a:r>
                    </a:p>
                  </a:txBody>
                  <a:tcPr marL="101809" marR="101809"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74.6</a:t>
                      </a:r>
                    </a:p>
                  </a:txBody>
                  <a:tcPr marL="101809" marR="101809"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88.8</a:t>
                      </a:r>
                    </a:p>
                  </a:txBody>
                  <a:tcPr marL="101809" marR="101809"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76.9</a:t>
                      </a:r>
                    </a:p>
                  </a:txBody>
                  <a:tcPr marL="101809" marR="101809" anchor="ctr" horzOverflow="overflow">
                    <a:lnL>
                      <a:noFill/>
                    </a:lnL>
                    <a:lnR>
                      <a:noFill/>
                    </a:lnR>
                    <a:lnT>
                      <a:noFill/>
                    </a:lnT>
                    <a:lnB>
                      <a:noFill/>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pitchFamily="34" charset="0"/>
                          <a:cs typeface="Arial" charset="0"/>
                        </a:rPr>
                        <a:t>84.3</a:t>
                      </a:r>
                    </a:p>
                  </a:txBody>
                  <a:tcPr marL="101809" marR="101809" anchor="ctr" horzOverflow="overflow">
                    <a:lnL>
                      <a:noFill/>
                    </a:lnL>
                    <a:lnR>
                      <a:noFill/>
                    </a:lnR>
                    <a:lnT>
                      <a:noFill/>
                    </a:lnT>
                    <a:lnB>
                      <a:noFill/>
                    </a:lnB>
                    <a:lnTlToBr>
                      <a:noFill/>
                    </a:lnTlToBr>
                    <a:lnBlToTr>
                      <a:noFill/>
                    </a:lnBlToTr>
                    <a:solidFill>
                      <a:srgbClr val="CBCBCB"/>
                    </a:solidFill>
                  </a:tcPr>
                </a:tc>
              </a:tr>
            </a:tbl>
          </a:graphicData>
        </a:graphic>
      </p:graphicFrame>
      <p:sp>
        <p:nvSpPr>
          <p:cNvPr id="5" name="Title 4"/>
          <p:cNvSpPr>
            <a:spLocks noGrp="1"/>
          </p:cNvSpPr>
          <p:nvPr>
            <p:ph type="title"/>
          </p:nvPr>
        </p:nvSpPr>
        <p:spPr>
          <a:xfrm>
            <a:off x="-180528" y="1052736"/>
            <a:ext cx="1368152" cy="4594522"/>
          </a:xfrm>
        </p:spPr>
        <p:txBody>
          <a:bodyPr vert="vert270"/>
          <a:lstStyle/>
          <a:p>
            <a:pPr fontAlgn="auto">
              <a:spcAft>
                <a:spcPts val="0"/>
              </a:spcAft>
              <a:defRPr/>
            </a:pPr>
            <a:r>
              <a:rPr lang="en-CA" dirty="0" smtClean="0"/>
              <a:t>Quarterly Result</a:t>
            </a:r>
            <a:endParaRPr lang="en-CA"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Content Placeholder 5"/>
          <p:cNvSpPr>
            <a:spLocks noGrp="1"/>
          </p:cNvSpPr>
          <p:nvPr>
            <p:ph idx="1"/>
          </p:nvPr>
        </p:nvSpPr>
        <p:spPr/>
        <p:txBody>
          <a:bodyPr/>
          <a:lstStyle/>
          <a:p>
            <a:endParaRPr lang="en-US" smtClean="0"/>
          </a:p>
        </p:txBody>
      </p:sp>
      <p:sp>
        <p:nvSpPr>
          <p:cNvPr id="5" name="Title 4"/>
          <p:cNvSpPr>
            <a:spLocks noGrp="1"/>
          </p:cNvSpPr>
          <p:nvPr>
            <p:ph type="title"/>
          </p:nvPr>
        </p:nvSpPr>
        <p:spPr/>
        <p:txBody>
          <a:bodyPr/>
          <a:lstStyle/>
          <a:p>
            <a:pPr fontAlgn="auto">
              <a:spcAft>
                <a:spcPts val="0"/>
              </a:spcAft>
              <a:defRPr/>
            </a:pPr>
            <a:r>
              <a:rPr lang="en-US" dirty="0" smtClean="0"/>
              <a:t>Recommendation</a:t>
            </a:r>
            <a:endParaRPr lang="en-US" dirty="0"/>
          </a:p>
        </p:txBody>
      </p:sp>
      <p:sp>
        <p:nvSpPr>
          <p:cNvPr id="4" name="Rectangle 3"/>
          <p:cNvSpPr/>
          <p:nvPr/>
        </p:nvSpPr>
        <p:spPr>
          <a:xfrm>
            <a:off x="2195736" y="2780928"/>
            <a:ext cx="4762485" cy="163121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CA" sz="10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BUY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Content Placeholder 5" descr="^XAL.jpg"/>
          <p:cNvPicPr>
            <a:picLocks noGrp="1" noChangeAspect="1"/>
          </p:cNvPicPr>
          <p:nvPr>
            <p:ph idx="1"/>
          </p:nvPr>
        </p:nvPicPr>
        <p:blipFill>
          <a:blip r:embed="rId3" cstate="print"/>
          <a:srcRect/>
          <a:stretch>
            <a:fillRect/>
          </a:stretch>
        </p:blipFill>
        <p:spPr>
          <a:xfrm>
            <a:off x="0" y="1357313"/>
            <a:ext cx="9124950" cy="4143375"/>
          </a:xfrm>
        </p:spPr>
      </p:pic>
      <p:sp>
        <p:nvSpPr>
          <p:cNvPr id="2" name="Title 1"/>
          <p:cNvSpPr>
            <a:spLocks noGrp="1"/>
          </p:cNvSpPr>
          <p:nvPr>
            <p:ph type="title"/>
          </p:nvPr>
        </p:nvSpPr>
        <p:spPr/>
        <p:txBody>
          <a:bodyPr/>
          <a:lstStyle/>
          <a:p>
            <a:pPr fontAlgn="auto">
              <a:spcAft>
                <a:spcPts val="0"/>
              </a:spcAft>
              <a:defRPr/>
            </a:pPr>
            <a:r>
              <a:rPr lang="en-CA" dirty="0" smtClean="0"/>
              <a:t>Airline Index (AMEX)</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0" y="0"/>
          <a:ext cx="9144000" cy="35718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0" y="3500438"/>
          <a:ext cx="9144000" cy="335756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187450"/>
          <a:ext cx="8305800" cy="4978400"/>
        </p:xfrm>
        <a:graphic>
          <a:graphicData uri="http://schemas.openxmlformats.org/drawingml/2006/table">
            <a:tbl>
              <a:tblPr firstRow="1" bandRow="1">
                <a:tableStyleId>{69012ECD-51FC-41F1-AA8D-1B2483CD663E}</a:tableStyleId>
              </a:tblPr>
              <a:tblGrid>
                <a:gridCol w="1143000"/>
                <a:gridCol w="1143000"/>
                <a:gridCol w="2057400"/>
                <a:gridCol w="1905000"/>
                <a:gridCol w="2057400"/>
              </a:tblGrid>
              <a:tr h="508000">
                <a:tc>
                  <a:txBody>
                    <a:bodyPr/>
                    <a:lstStyle/>
                    <a:p>
                      <a:r>
                        <a:rPr lang="en-US" dirty="0" smtClean="0"/>
                        <a:t>Year</a:t>
                      </a:r>
                      <a:endParaRPr lang="en-US" dirty="0"/>
                    </a:p>
                  </a:txBody>
                  <a:tcPr/>
                </a:tc>
                <a:tc>
                  <a:txBody>
                    <a:bodyPr/>
                    <a:lstStyle/>
                    <a:p>
                      <a:r>
                        <a:rPr lang="en-US" dirty="0" smtClean="0"/>
                        <a:t>% of Operating Cost</a:t>
                      </a:r>
                      <a:endParaRPr lang="en-US" dirty="0"/>
                    </a:p>
                  </a:txBody>
                  <a:tcPr/>
                </a:tc>
                <a:tc>
                  <a:txBody>
                    <a:bodyPr/>
                    <a:lstStyle/>
                    <a:p>
                      <a:r>
                        <a:rPr lang="en-US" dirty="0" err="1" smtClean="0"/>
                        <a:t>Avg</a:t>
                      </a:r>
                      <a:r>
                        <a:rPr lang="en-US" dirty="0" smtClean="0"/>
                        <a:t> Price/</a:t>
                      </a:r>
                      <a:r>
                        <a:rPr lang="en-US" baseline="0" dirty="0" smtClean="0"/>
                        <a:t> Barrel of Crude (USD)</a:t>
                      </a:r>
                      <a:endParaRPr lang="en-US" dirty="0"/>
                    </a:p>
                  </a:txBody>
                  <a:tcPr/>
                </a:tc>
                <a:tc>
                  <a:txBody>
                    <a:bodyPr/>
                    <a:lstStyle/>
                    <a:p>
                      <a:r>
                        <a:rPr lang="en-US" dirty="0" smtClean="0"/>
                        <a:t>Break-even Price/ Barrel (USD)</a:t>
                      </a:r>
                      <a:endParaRPr lang="en-US" dirty="0"/>
                    </a:p>
                  </a:txBody>
                  <a:tcPr/>
                </a:tc>
                <a:tc>
                  <a:txBody>
                    <a:bodyPr/>
                    <a:lstStyle/>
                    <a:p>
                      <a:r>
                        <a:rPr lang="en-US" dirty="0" smtClean="0"/>
                        <a:t>Total Fuel Cost (USD)</a:t>
                      </a:r>
                      <a:endParaRPr lang="en-US" dirty="0"/>
                    </a:p>
                  </a:txBody>
                  <a:tcPr/>
                </a:tc>
              </a:tr>
              <a:tr h="508000">
                <a:tc>
                  <a:txBody>
                    <a:bodyPr/>
                    <a:lstStyle/>
                    <a:p>
                      <a:pPr algn="ctr"/>
                      <a:r>
                        <a:rPr lang="en-US" dirty="0" smtClean="0"/>
                        <a:t>2003</a:t>
                      </a:r>
                      <a:endParaRPr lang="en-US" dirty="0"/>
                    </a:p>
                  </a:txBody>
                  <a:tcPr anchor="ctr"/>
                </a:tc>
                <a:tc>
                  <a:txBody>
                    <a:bodyPr/>
                    <a:lstStyle/>
                    <a:p>
                      <a:pPr algn="ctr"/>
                      <a:r>
                        <a:rPr lang="en-US" dirty="0" smtClean="0"/>
                        <a:t>14%</a:t>
                      </a:r>
                      <a:endParaRPr lang="en-US" dirty="0"/>
                    </a:p>
                  </a:txBody>
                  <a:tcPr anchor="ctr"/>
                </a:tc>
                <a:tc>
                  <a:txBody>
                    <a:bodyPr/>
                    <a:lstStyle/>
                    <a:p>
                      <a:pPr algn="ctr"/>
                      <a:r>
                        <a:rPr lang="en-US" dirty="0" smtClean="0"/>
                        <a:t>28.8</a:t>
                      </a:r>
                      <a:endParaRPr lang="en-US" dirty="0"/>
                    </a:p>
                  </a:txBody>
                  <a:tcPr anchor="ctr"/>
                </a:tc>
                <a:tc>
                  <a:txBody>
                    <a:bodyPr/>
                    <a:lstStyle/>
                    <a:p>
                      <a:pPr algn="ctr"/>
                      <a:r>
                        <a:rPr lang="en-US" dirty="0" smtClean="0"/>
                        <a:t>23.3</a:t>
                      </a:r>
                      <a:endParaRPr lang="en-US" dirty="0"/>
                    </a:p>
                  </a:txBody>
                  <a:tcPr anchor="ctr"/>
                </a:tc>
                <a:tc>
                  <a:txBody>
                    <a:bodyPr/>
                    <a:lstStyle/>
                    <a:p>
                      <a:pPr algn="ctr"/>
                      <a:r>
                        <a:rPr lang="en-US" dirty="0" smtClean="0"/>
                        <a:t>44 billion</a:t>
                      </a:r>
                      <a:endParaRPr lang="en-US" dirty="0"/>
                    </a:p>
                  </a:txBody>
                  <a:tcPr anchor="ctr"/>
                </a:tc>
              </a:tr>
              <a:tr h="508000">
                <a:tc>
                  <a:txBody>
                    <a:bodyPr/>
                    <a:lstStyle/>
                    <a:p>
                      <a:pPr algn="ctr"/>
                      <a:r>
                        <a:rPr lang="en-US" dirty="0" smtClean="0"/>
                        <a:t>2004</a:t>
                      </a:r>
                      <a:endParaRPr lang="en-US" dirty="0"/>
                    </a:p>
                  </a:txBody>
                  <a:tcPr anchor="ctr"/>
                </a:tc>
                <a:tc>
                  <a:txBody>
                    <a:bodyPr/>
                    <a:lstStyle/>
                    <a:p>
                      <a:pPr algn="ctr"/>
                      <a:r>
                        <a:rPr lang="en-US" dirty="0" smtClean="0"/>
                        <a:t>17%</a:t>
                      </a:r>
                      <a:endParaRPr lang="en-US" dirty="0"/>
                    </a:p>
                  </a:txBody>
                  <a:tcPr anchor="ctr"/>
                </a:tc>
                <a:tc>
                  <a:txBody>
                    <a:bodyPr/>
                    <a:lstStyle/>
                    <a:p>
                      <a:pPr algn="ctr"/>
                      <a:r>
                        <a:rPr lang="en-US" dirty="0" smtClean="0"/>
                        <a:t>38.3</a:t>
                      </a:r>
                      <a:endParaRPr lang="en-US" dirty="0"/>
                    </a:p>
                  </a:txBody>
                  <a:tcPr anchor="ctr"/>
                </a:tc>
                <a:tc>
                  <a:txBody>
                    <a:bodyPr/>
                    <a:lstStyle/>
                    <a:p>
                      <a:pPr algn="ctr"/>
                      <a:r>
                        <a:rPr lang="en-US" dirty="0" smtClean="0"/>
                        <a:t>34.5</a:t>
                      </a:r>
                      <a:endParaRPr lang="en-US" dirty="0"/>
                    </a:p>
                  </a:txBody>
                  <a:tcPr anchor="ctr"/>
                </a:tc>
                <a:tc>
                  <a:txBody>
                    <a:bodyPr/>
                    <a:lstStyle/>
                    <a:p>
                      <a:pPr algn="ctr"/>
                      <a:r>
                        <a:rPr lang="en-US" dirty="0" smtClean="0"/>
                        <a:t>65 billion</a:t>
                      </a:r>
                      <a:endParaRPr lang="en-US" dirty="0"/>
                    </a:p>
                  </a:txBody>
                  <a:tcPr anchor="ctr"/>
                </a:tc>
              </a:tr>
              <a:tr h="508000">
                <a:tc>
                  <a:txBody>
                    <a:bodyPr/>
                    <a:lstStyle/>
                    <a:p>
                      <a:pPr algn="ctr"/>
                      <a:r>
                        <a:rPr lang="en-US" dirty="0" smtClean="0"/>
                        <a:t>2005</a:t>
                      </a:r>
                      <a:endParaRPr lang="en-US" dirty="0"/>
                    </a:p>
                  </a:txBody>
                  <a:tcPr anchor="ctr"/>
                </a:tc>
                <a:tc>
                  <a:txBody>
                    <a:bodyPr/>
                    <a:lstStyle/>
                    <a:p>
                      <a:pPr algn="ctr"/>
                      <a:r>
                        <a:rPr lang="en-US" dirty="0" smtClean="0"/>
                        <a:t>22%</a:t>
                      </a:r>
                      <a:endParaRPr lang="en-US" dirty="0"/>
                    </a:p>
                  </a:txBody>
                  <a:tcPr anchor="ctr"/>
                </a:tc>
                <a:tc>
                  <a:txBody>
                    <a:bodyPr/>
                    <a:lstStyle/>
                    <a:p>
                      <a:pPr algn="ctr"/>
                      <a:r>
                        <a:rPr lang="en-US" dirty="0" smtClean="0"/>
                        <a:t>54.5</a:t>
                      </a:r>
                      <a:endParaRPr lang="en-US" dirty="0"/>
                    </a:p>
                  </a:txBody>
                  <a:tcPr anchor="ctr"/>
                </a:tc>
                <a:tc>
                  <a:txBody>
                    <a:bodyPr/>
                    <a:lstStyle/>
                    <a:p>
                      <a:pPr algn="ctr"/>
                      <a:r>
                        <a:rPr lang="en-US" dirty="0" smtClean="0"/>
                        <a:t>51.8</a:t>
                      </a:r>
                      <a:endParaRPr lang="en-US" dirty="0"/>
                    </a:p>
                  </a:txBody>
                  <a:tcPr anchor="ctr"/>
                </a:tc>
                <a:tc>
                  <a:txBody>
                    <a:bodyPr/>
                    <a:lstStyle/>
                    <a:p>
                      <a:pPr algn="ctr"/>
                      <a:r>
                        <a:rPr lang="en-US" dirty="0" smtClean="0"/>
                        <a:t>91 billion</a:t>
                      </a:r>
                      <a:endParaRPr lang="en-US" dirty="0"/>
                    </a:p>
                  </a:txBody>
                  <a:tcPr anchor="ctr"/>
                </a:tc>
              </a:tr>
              <a:tr h="508000">
                <a:tc>
                  <a:txBody>
                    <a:bodyPr/>
                    <a:lstStyle/>
                    <a:p>
                      <a:pPr algn="ctr"/>
                      <a:r>
                        <a:rPr lang="en-US" dirty="0" smtClean="0"/>
                        <a:t>2006</a:t>
                      </a:r>
                      <a:endParaRPr lang="en-US" dirty="0"/>
                    </a:p>
                  </a:txBody>
                  <a:tcPr anchor="ctr"/>
                </a:tc>
                <a:tc>
                  <a:txBody>
                    <a:bodyPr/>
                    <a:lstStyle/>
                    <a:p>
                      <a:pPr algn="ctr"/>
                      <a:r>
                        <a:rPr lang="en-US" dirty="0" smtClean="0"/>
                        <a:t>24%</a:t>
                      </a:r>
                      <a:endParaRPr lang="en-US" dirty="0"/>
                    </a:p>
                  </a:txBody>
                  <a:tcPr anchor="ctr"/>
                </a:tc>
                <a:tc>
                  <a:txBody>
                    <a:bodyPr/>
                    <a:lstStyle/>
                    <a:p>
                      <a:pPr algn="ctr"/>
                      <a:r>
                        <a:rPr lang="en-US" dirty="0" smtClean="0"/>
                        <a:t>65.1</a:t>
                      </a:r>
                      <a:endParaRPr lang="en-US" dirty="0"/>
                    </a:p>
                  </a:txBody>
                  <a:tcPr anchor="ctr"/>
                </a:tc>
                <a:tc>
                  <a:txBody>
                    <a:bodyPr/>
                    <a:lstStyle/>
                    <a:p>
                      <a:pPr algn="ctr"/>
                      <a:r>
                        <a:rPr lang="en-US" dirty="0" smtClean="0"/>
                        <a:t>67.4</a:t>
                      </a:r>
                      <a:endParaRPr lang="en-US" dirty="0"/>
                    </a:p>
                  </a:txBody>
                  <a:tcPr anchor="ctr"/>
                </a:tc>
                <a:tc>
                  <a:txBody>
                    <a:bodyPr/>
                    <a:lstStyle/>
                    <a:p>
                      <a:pPr algn="ctr"/>
                      <a:r>
                        <a:rPr lang="en-US" dirty="0" smtClean="0"/>
                        <a:t>107 billion</a:t>
                      </a:r>
                      <a:endParaRPr lang="en-US" dirty="0"/>
                    </a:p>
                  </a:txBody>
                  <a:tcPr anchor="ctr"/>
                </a:tc>
              </a:tr>
              <a:tr h="508000">
                <a:tc>
                  <a:txBody>
                    <a:bodyPr/>
                    <a:lstStyle/>
                    <a:p>
                      <a:pPr algn="ctr"/>
                      <a:r>
                        <a:rPr lang="en-US" dirty="0" smtClean="0"/>
                        <a:t>2007</a:t>
                      </a:r>
                      <a:endParaRPr lang="en-US" dirty="0"/>
                    </a:p>
                  </a:txBody>
                  <a:tcPr anchor="ctr"/>
                </a:tc>
                <a:tc>
                  <a:txBody>
                    <a:bodyPr/>
                    <a:lstStyle/>
                    <a:p>
                      <a:pPr algn="ctr"/>
                      <a:r>
                        <a:rPr lang="en-US" dirty="0" smtClean="0"/>
                        <a:t>27%</a:t>
                      </a:r>
                      <a:endParaRPr lang="en-US" dirty="0"/>
                    </a:p>
                  </a:txBody>
                  <a:tcPr anchor="ctr"/>
                </a:tc>
                <a:tc>
                  <a:txBody>
                    <a:bodyPr/>
                    <a:lstStyle/>
                    <a:p>
                      <a:pPr algn="ctr"/>
                      <a:r>
                        <a:rPr lang="en-US" dirty="0" smtClean="0"/>
                        <a:t>73</a:t>
                      </a:r>
                      <a:endParaRPr lang="en-US" dirty="0"/>
                    </a:p>
                  </a:txBody>
                  <a:tcPr anchor="ctr"/>
                </a:tc>
                <a:tc>
                  <a:txBody>
                    <a:bodyPr/>
                    <a:lstStyle/>
                    <a:p>
                      <a:pPr algn="ctr"/>
                      <a:r>
                        <a:rPr lang="en-US" dirty="0" smtClean="0"/>
                        <a:t>81.1</a:t>
                      </a:r>
                      <a:endParaRPr lang="en-US" dirty="0"/>
                    </a:p>
                  </a:txBody>
                  <a:tcPr anchor="ctr"/>
                </a:tc>
                <a:tc>
                  <a:txBody>
                    <a:bodyPr/>
                    <a:lstStyle/>
                    <a:p>
                      <a:pPr algn="ctr"/>
                      <a:r>
                        <a:rPr lang="en-US" dirty="0" smtClean="0"/>
                        <a:t>134 billion</a:t>
                      </a:r>
                      <a:endParaRPr lang="en-US" dirty="0"/>
                    </a:p>
                  </a:txBody>
                  <a:tcPr anchor="ctr"/>
                </a:tc>
              </a:tr>
              <a:tr h="508000">
                <a:tc>
                  <a:txBody>
                    <a:bodyPr/>
                    <a:lstStyle/>
                    <a:p>
                      <a:pPr algn="ctr"/>
                      <a:r>
                        <a:rPr lang="en-US" dirty="0" smtClean="0"/>
                        <a:t>2008</a:t>
                      </a:r>
                      <a:endParaRPr lang="en-US" dirty="0"/>
                    </a:p>
                  </a:txBody>
                  <a:tcPr anchor="ctr"/>
                </a:tc>
                <a:tc>
                  <a:txBody>
                    <a:bodyPr/>
                    <a:lstStyle/>
                    <a:p>
                      <a:pPr algn="ctr"/>
                      <a:r>
                        <a:rPr lang="en-US" dirty="0" smtClean="0"/>
                        <a:t>33%</a:t>
                      </a:r>
                      <a:endParaRPr lang="en-US" dirty="0"/>
                    </a:p>
                  </a:txBody>
                  <a:tcPr anchor="ctr"/>
                </a:tc>
                <a:tc>
                  <a:txBody>
                    <a:bodyPr/>
                    <a:lstStyle/>
                    <a:p>
                      <a:pPr algn="ctr"/>
                      <a:r>
                        <a:rPr lang="en-US" dirty="0" smtClean="0"/>
                        <a:t>99</a:t>
                      </a:r>
                      <a:endParaRPr lang="en-US" dirty="0"/>
                    </a:p>
                  </a:txBody>
                  <a:tcPr anchor="ctr"/>
                </a:tc>
                <a:tc>
                  <a:txBody>
                    <a:bodyPr/>
                    <a:lstStyle/>
                    <a:p>
                      <a:pPr algn="ctr"/>
                      <a:r>
                        <a:rPr lang="en-US" dirty="0" smtClean="0"/>
                        <a:t>88.9</a:t>
                      </a:r>
                      <a:endParaRPr lang="en-US" dirty="0"/>
                    </a:p>
                  </a:txBody>
                  <a:tcPr anchor="ctr"/>
                </a:tc>
                <a:tc>
                  <a:txBody>
                    <a:bodyPr/>
                    <a:lstStyle/>
                    <a:p>
                      <a:pPr algn="ctr"/>
                      <a:r>
                        <a:rPr lang="en-US" dirty="0" smtClean="0"/>
                        <a:t>189</a:t>
                      </a:r>
                      <a:r>
                        <a:rPr lang="en-US" baseline="0" dirty="0" smtClean="0"/>
                        <a:t> billion</a:t>
                      </a:r>
                      <a:endParaRPr lang="en-US" dirty="0"/>
                    </a:p>
                  </a:txBody>
                  <a:tcPr anchor="ctr"/>
                </a:tc>
              </a:tr>
              <a:tr h="508000">
                <a:tc>
                  <a:txBody>
                    <a:bodyPr/>
                    <a:lstStyle/>
                    <a:p>
                      <a:pPr algn="ctr"/>
                      <a:r>
                        <a:rPr lang="en-US" dirty="0" smtClean="0"/>
                        <a:t>2009</a:t>
                      </a:r>
                      <a:endParaRPr lang="en-US" dirty="0"/>
                    </a:p>
                  </a:txBody>
                  <a:tcPr anchor="ctr"/>
                </a:tc>
                <a:tc>
                  <a:txBody>
                    <a:bodyPr/>
                    <a:lstStyle/>
                    <a:p>
                      <a:pPr algn="ctr"/>
                      <a:r>
                        <a:rPr lang="en-US" dirty="0" smtClean="0"/>
                        <a:t>23%</a:t>
                      </a:r>
                      <a:endParaRPr lang="en-US" dirty="0"/>
                    </a:p>
                  </a:txBody>
                  <a:tcPr anchor="ctr"/>
                </a:tc>
                <a:tc>
                  <a:txBody>
                    <a:bodyPr/>
                    <a:lstStyle/>
                    <a:p>
                      <a:pPr algn="ctr"/>
                      <a:r>
                        <a:rPr lang="en-US" dirty="0" smtClean="0"/>
                        <a:t>62</a:t>
                      </a:r>
                      <a:endParaRPr lang="en-US" dirty="0"/>
                    </a:p>
                  </a:txBody>
                  <a:tcPr anchor="ctr"/>
                </a:tc>
                <a:tc>
                  <a:txBody>
                    <a:bodyPr/>
                    <a:lstStyle/>
                    <a:p>
                      <a:pPr algn="ctr"/>
                      <a:r>
                        <a:rPr lang="en-US" dirty="0" smtClean="0"/>
                        <a:t>55.3</a:t>
                      </a:r>
                      <a:endParaRPr lang="en-US" dirty="0"/>
                    </a:p>
                  </a:txBody>
                  <a:tcPr anchor="ctr"/>
                </a:tc>
                <a:tc>
                  <a:txBody>
                    <a:bodyPr/>
                    <a:lstStyle/>
                    <a:p>
                      <a:pPr algn="ctr"/>
                      <a:r>
                        <a:rPr lang="en-US" dirty="0" smtClean="0"/>
                        <a:t>113 billion</a:t>
                      </a:r>
                      <a:endParaRPr lang="en-US" dirty="0"/>
                    </a:p>
                  </a:txBody>
                  <a:tcPr anchor="ctr"/>
                </a:tc>
              </a:tr>
              <a:tr h="508000">
                <a:tc>
                  <a:txBody>
                    <a:bodyPr/>
                    <a:lstStyle/>
                    <a:p>
                      <a:pPr algn="ctr"/>
                      <a:r>
                        <a:rPr lang="en-US" dirty="0" smtClean="0"/>
                        <a:t>2010</a:t>
                      </a:r>
                      <a:endParaRPr lang="en-US" dirty="0"/>
                    </a:p>
                  </a:txBody>
                  <a:tcPr anchor="ctr"/>
                </a:tc>
                <a:tc>
                  <a:txBody>
                    <a:bodyPr/>
                    <a:lstStyle/>
                    <a:p>
                      <a:pPr algn="ctr"/>
                      <a:r>
                        <a:rPr lang="en-US" dirty="0" smtClean="0"/>
                        <a:t>26%</a:t>
                      </a:r>
                      <a:endParaRPr lang="en-US" dirty="0"/>
                    </a:p>
                  </a:txBody>
                  <a:tcPr anchor="ctr"/>
                </a:tc>
                <a:tc>
                  <a:txBody>
                    <a:bodyPr/>
                    <a:lstStyle/>
                    <a:p>
                      <a:pPr algn="ctr"/>
                      <a:r>
                        <a:rPr lang="en-US" dirty="0" smtClean="0"/>
                        <a:t>79</a:t>
                      </a:r>
                      <a:endParaRPr lang="en-US" dirty="0"/>
                    </a:p>
                  </a:txBody>
                  <a:tcPr anchor="ctr"/>
                </a:tc>
                <a:tc>
                  <a:txBody>
                    <a:bodyPr/>
                    <a:lstStyle/>
                    <a:p>
                      <a:pPr algn="ctr"/>
                      <a:r>
                        <a:rPr lang="en-US" dirty="0" smtClean="0"/>
                        <a:t>80.6</a:t>
                      </a:r>
                      <a:endParaRPr lang="en-US" dirty="0"/>
                    </a:p>
                  </a:txBody>
                  <a:tcPr anchor="ctr"/>
                </a:tc>
                <a:tc>
                  <a:txBody>
                    <a:bodyPr/>
                    <a:lstStyle/>
                    <a:p>
                      <a:pPr algn="ctr"/>
                      <a:r>
                        <a:rPr lang="en-US" dirty="0" smtClean="0"/>
                        <a:t>140 billion</a:t>
                      </a:r>
                      <a:endParaRPr lang="en-US" dirty="0"/>
                    </a:p>
                  </a:txBody>
                  <a:tcPr anchor="ctr"/>
                </a:tc>
              </a:tr>
            </a:tbl>
          </a:graphicData>
        </a:graphic>
      </p:graphicFrame>
      <p:sp>
        <p:nvSpPr>
          <p:cNvPr id="2" name="Title 1"/>
          <p:cNvSpPr>
            <a:spLocks noGrp="1"/>
          </p:cNvSpPr>
          <p:nvPr>
            <p:ph type="title"/>
          </p:nvPr>
        </p:nvSpPr>
        <p:spPr>
          <a:xfrm>
            <a:off x="457200" y="116632"/>
            <a:ext cx="8229600" cy="1143000"/>
          </a:xfrm>
        </p:spPr>
        <p:txBody>
          <a:bodyPr>
            <a:noAutofit/>
          </a:bodyPr>
          <a:lstStyle/>
          <a:p>
            <a:pPr fontAlgn="auto">
              <a:spcAft>
                <a:spcPts val="0"/>
              </a:spcAft>
              <a:defRPr/>
            </a:pPr>
            <a:r>
              <a:rPr lang="en-CA" sz="3200" dirty="0" smtClean="0"/>
              <a:t>Fuel Costs – Impact on Operating Costs</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CA" dirty="0" smtClean="0"/>
              <a:t>Fuel Costs – Impact on Net Profits</a:t>
            </a:r>
            <a:endParaRPr lang="en-CA" dirty="0"/>
          </a:p>
        </p:txBody>
      </p:sp>
      <p:pic>
        <p:nvPicPr>
          <p:cNvPr id="44034" name="Picture 2"/>
          <p:cNvPicPr>
            <a:picLocks noChangeAspect="1" noChangeArrowheads="1"/>
          </p:cNvPicPr>
          <p:nvPr/>
        </p:nvPicPr>
        <p:blipFill>
          <a:blip r:embed="rId2" cstate="print"/>
          <a:srcRect/>
          <a:stretch>
            <a:fillRect/>
          </a:stretch>
        </p:blipFill>
        <p:spPr bwMode="auto">
          <a:xfrm>
            <a:off x="1403350" y="1557338"/>
            <a:ext cx="6121400" cy="423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p:txBody>
          <a:bodyPr/>
          <a:lstStyle/>
          <a:p>
            <a:r>
              <a:rPr lang="en-CA" smtClean="0"/>
              <a:t>Industry Overview</a:t>
            </a:r>
          </a:p>
          <a:p>
            <a:r>
              <a:rPr lang="en-CA" smtClean="0"/>
              <a:t>Southwest Airlines</a:t>
            </a:r>
          </a:p>
          <a:p>
            <a:r>
              <a:rPr lang="en-CA" smtClean="0"/>
              <a:t>British Airways</a:t>
            </a:r>
          </a:p>
          <a:p>
            <a:r>
              <a:rPr lang="en-CA" smtClean="0"/>
              <a:t>Singapore Airlines</a:t>
            </a:r>
          </a:p>
        </p:txBody>
      </p:sp>
      <p:sp>
        <p:nvSpPr>
          <p:cNvPr id="2" name="Title 1"/>
          <p:cNvSpPr>
            <a:spLocks noGrp="1"/>
          </p:cNvSpPr>
          <p:nvPr>
            <p:ph type="title"/>
          </p:nvPr>
        </p:nvSpPr>
        <p:spPr/>
        <p:txBody>
          <a:bodyPr/>
          <a:lstStyle/>
          <a:p>
            <a:pPr fontAlgn="auto">
              <a:spcAft>
                <a:spcPts val="0"/>
              </a:spcAft>
              <a:defRPr/>
            </a:pPr>
            <a:r>
              <a:rPr lang="en-CA" dirty="0" smtClean="0"/>
              <a:t>Agenda</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632848" cy="792088"/>
          </a:xfrm>
        </p:spPr>
        <p:txBody>
          <a:bodyPr>
            <a:noAutofit/>
          </a:bodyPr>
          <a:lstStyle/>
          <a:p>
            <a:pPr fontAlgn="auto">
              <a:spcAft>
                <a:spcPts val="0"/>
              </a:spcAft>
              <a:defRPr/>
            </a:pPr>
            <a:r>
              <a:rPr lang="en-CA" sz="3600" dirty="0" smtClean="0"/>
              <a:t>Industry Statistics – International Traffic</a:t>
            </a:r>
            <a:endParaRPr lang="en-CA" sz="3600" dirty="0"/>
          </a:p>
        </p:txBody>
      </p:sp>
      <p:pic>
        <p:nvPicPr>
          <p:cNvPr id="45058" name="Picture 3"/>
          <p:cNvPicPr>
            <a:picLocks noChangeAspect="1" noChangeArrowheads="1"/>
          </p:cNvPicPr>
          <p:nvPr/>
        </p:nvPicPr>
        <p:blipFill>
          <a:blip r:embed="rId2" cstate="print"/>
          <a:srcRect/>
          <a:stretch>
            <a:fillRect/>
          </a:stretch>
        </p:blipFill>
        <p:spPr bwMode="auto">
          <a:xfrm>
            <a:off x="755650" y="1052513"/>
            <a:ext cx="7696200" cy="549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632848" cy="792088"/>
          </a:xfrm>
        </p:spPr>
        <p:txBody>
          <a:bodyPr>
            <a:noAutofit/>
          </a:bodyPr>
          <a:lstStyle/>
          <a:p>
            <a:pPr fontAlgn="auto">
              <a:spcAft>
                <a:spcPts val="0"/>
              </a:spcAft>
              <a:defRPr/>
            </a:pPr>
            <a:r>
              <a:rPr lang="en-CA" sz="3600" dirty="0" smtClean="0"/>
              <a:t>Industry Statistics – International Traffic</a:t>
            </a:r>
            <a:endParaRPr lang="en-CA" sz="3600" dirty="0"/>
          </a:p>
        </p:txBody>
      </p:sp>
      <p:pic>
        <p:nvPicPr>
          <p:cNvPr id="21506" name="Picture 2"/>
          <p:cNvPicPr>
            <a:picLocks noChangeAspect="1" noChangeArrowheads="1"/>
          </p:cNvPicPr>
          <p:nvPr/>
        </p:nvPicPr>
        <p:blipFill>
          <a:blip r:embed="rId2" cstate="print"/>
          <a:srcRect/>
          <a:stretch>
            <a:fillRect/>
          </a:stretch>
        </p:blipFill>
        <p:spPr bwMode="auto">
          <a:xfrm>
            <a:off x="684213" y="981075"/>
            <a:ext cx="7886700" cy="5429250"/>
          </a:xfrm>
          <a:prstGeom prst="rect">
            <a:avLst/>
          </a:prstGeom>
          <a:noFill/>
          <a:ln w="9525">
            <a:noFill/>
            <a:miter lim="800000"/>
            <a:headEnd/>
            <a:tailEnd/>
          </a:ln>
          <a:effectLst>
            <a:outerShdw blurRad="50800" dist="50800" dir="5400000" algn="ctr" rotWithShape="0">
              <a:srgbClr val="000000">
                <a:alpha val="41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143000"/>
          </a:xfrm>
        </p:spPr>
        <p:txBody>
          <a:bodyPr>
            <a:noAutofit/>
          </a:bodyPr>
          <a:lstStyle/>
          <a:p>
            <a:pPr fontAlgn="auto">
              <a:spcAft>
                <a:spcPts val="0"/>
              </a:spcAft>
              <a:defRPr/>
            </a:pPr>
            <a:r>
              <a:rPr lang="en-CA" sz="3200" dirty="0" smtClean="0"/>
              <a:t>State of the Industry – Passenger Market</a:t>
            </a:r>
            <a:endParaRPr lang="en-CA" sz="3200" dirty="0"/>
          </a:p>
        </p:txBody>
      </p:sp>
      <p:pic>
        <p:nvPicPr>
          <p:cNvPr id="47106" name="Picture 2"/>
          <p:cNvPicPr>
            <a:picLocks noChangeAspect="1" noChangeArrowheads="1"/>
          </p:cNvPicPr>
          <p:nvPr/>
        </p:nvPicPr>
        <p:blipFill>
          <a:blip r:embed="rId3" cstate="print"/>
          <a:srcRect/>
          <a:stretch>
            <a:fillRect/>
          </a:stretch>
        </p:blipFill>
        <p:spPr bwMode="auto">
          <a:xfrm>
            <a:off x="1476375" y="1125538"/>
            <a:ext cx="6438900" cy="547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920880" cy="864096"/>
          </a:xfrm>
        </p:spPr>
        <p:txBody>
          <a:bodyPr>
            <a:noAutofit/>
          </a:bodyPr>
          <a:lstStyle/>
          <a:p>
            <a:pPr fontAlgn="auto">
              <a:spcAft>
                <a:spcPts val="0"/>
              </a:spcAft>
              <a:defRPr/>
            </a:pPr>
            <a:r>
              <a:rPr lang="en-CA" sz="2800" dirty="0" smtClean="0"/>
              <a:t>State of the Industry – Passenger Market</a:t>
            </a:r>
            <a:endParaRPr lang="en-CA" sz="2800" dirty="0"/>
          </a:p>
        </p:txBody>
      </p:sp>
      <p:pic>
        <p:nvPicPr>
          <p:cNvPr id="49154" name="Picture 2"/>
          <p:cNvPicPr>
            <a:picLocks noChangeAspect="1" noChangeArrowheads="1"/>
          </p:cNvPicPr>
          <p:nvPr/>
        </p:nvPicPr>
        <p:blipFill>
          <a:blip r:embed="rId3" cstate="print"/>
          <a:srcRect/>
          <a:stretch>
            <a:fillRect/>
          </a:stretch>
        </p:blipFill>
        <p:spPr bwMode="auto">
          <a:xfrm>
            <a:off x="1476375" y="908050"/>
            <a:ext cx="634365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6984776" cy="1143000"/>
          </a:xfrm>
        </p:spPr>
        <p:txBody>
          <a:bodyPr>
            <a:noAutofit/>
          </a:bodyPr>
          <a:lstStyle/>
          <a:p>
            <a:pPr fontAlgn="auto">
              <a:spcAft>
                <a:spcPts val="0"/>
              </a:spcAft>
              <a:defRPr/>
            </a:pPr>
            <a:r>
              <a:rPr lang="en-CA" sz="3600" dirty="0" smtClean="0"/>
              <a:t>Demand in Passenger Market</a:t>
            </a:r>
            <a:endParaRPr lang="en-CA" sz="3600" dirty="0"/>
          </a:p>
        </p:txBody>
      </p:sp>
      <p:pic>
        <p:nvPicPr>
          <p:cNvPr id="51202" name="Picture 2"/>
          <p:cNvPicPr>
            <a:picLocks noChangeAspect="1" noChangeArrowheads="1"/>
          </p:cNvPicPr>
          <p:nvPr/>
        </p:nvPicPr>
        <p:blipFill>
          <a:blip r:embed="rId3" cstate="print"/>
          <a:srcRect/>
          <a:stretch>
            <a:fillRect/>
          </a:stretch>
        </p:blipFill>
        <p:spPr bwMode="auto">
          <a:xfrm>
            <a:off x="1547813" y="1125538"/>
            <a:ext cx="6362700"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39552" y="170080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33264" y="341784"/>
            <a:ext cx="7139136" cy="1143000"/>
          </a:xfrm>
        </p:spPr>
        <p:txBody>
          <a:bodyPr>
            <a:normAutofit fontScale="90000"/>
          </a:bodyPr>
          <a:lstStyle/>
          <a:p>
            <a:pPr fontAlgn="auto">
              <a:spcAft>
                <a:spcPts val="0"/>
              </a:spcAft>
              <a:defRPr/>
            </a:pPr>
            <a:r>
              <a:rPr lang="en-CA" sz="3600" dirty="0" smtClean="0"/>
              <a:t>Growth of International Schedule Passenger Demand (2009-2010)</a:t>
            </a:r>
            <a:endParaRPr lang="en-CA" sz="3600" dirty="0"/>
          </a:p>
        </p:txBody>
      </p:sp>
      <p:sp>
        <p:nvSpPr>
          <p:cNvPr id="53251" name="TextBox 6"/>
          <p:cNvSpPr txBox="1">
            <a:spLocks noChangeArrowheads="1"/>
          </p:cNvSpPr>
          <p:nvPr/>
        </p:nvSpPr>
        <p:spPr bwMode="auto">
          <a:xfrm>
            <a:off x="7380288" y="6443663"/>
            <a:ext cx="1728787" cy="369887"/>
          </a:xfrm>
          <a:prstGeom prst="rect">
            <a:avLst/>
          </a:prstGeom>
          <a:noFill/>
          <a:ln w="9525">
            <a:noFill/>
            <a:miter lim="800000"/>
            <a:headEnd/>
            <a:tailEnd/>
          </a:ln>
        </p:spPr>
        <p:txBody>
          <a:bodyPr>
            <a:spAutoFit/>
          </a:bodyPr>
          <a:lstStyle/>
          <a:p>
            <a:r>
              <a:rPr lang="en-CA">
                <a:latin typeface="Lucida Sans Unicode" pitchFamily="34" charset="0"/>
              </a:rPr>
              <a:t>Source: IATA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p:txBody>
          <a:bodyPr/>
          <a:lstStyle/>
          <a:p>
            <a:endParaRPr lang="en-CA" smtClean="0"/>
          </a:p>
        </p:txBody>
      </p:sp>
      <p:sp>
        <p:nvSpPr>
          <p:cNvPr id="2" name="Title 1"/>
          <p:cNvSpPr>
            <a:spLocks noGrp="1"/>
          </p:cNvSpPr>
          <p:nvPr>
            <p:ph type="title"/>
          </p:nvPr>
        </p:nvSpPr>
        <p:spPr/>
        <p:txBody>
          <a:bodyPr>
            <a:noAutofit/>
          </a:bodyPr>
          <a:lstStyle/>
          <a:p>
            <a:pPr fontAlgn="auto">
              <a:spcAft>
                <a:spcPts val="0"/>
              </a:spcAft>
              <a:defRPr/>
            </a:pPr>
            <a:r>
              <a:rPr lang="en-CA" sz="3600" dirty="0" smtClean="0"/>
              <a:t>International Scheduled Freight Market Volume (2009-2010)</a:t>
            </a:r>
            <a:endParaRPr lang="en-CA" sz="3600" dirty="0"/>
          </a:p>
        </p:txBody>
      </p:sp>
      <p:graphicFrame>
        <p:nvGraphicFramePr>
          <p:cNvPr id="4" name="Chart 3"/>
          <p:cNvGraphicFramePr/>
          <p:nvPr/>
        </p:nvGraphicFramePr>
        <p:xfrm>
          <a:off x="251520" y="1412776"/>
          <a:ext cx="8640960"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55300" name="TextBox 5"/>
          <p:cNvSpPr txBox="1">
            <a:spLocks noChangeArrowheads="1"/>
          </p:cNvSpPr>
          <p:nvPr/>
        </p:nvSpPr>
        <p:spPr bwMode="auto">
          <a:xfrm>
            <a:off x="7380288" y="6443663"/>
            <a:ext cx="1763712" cy="369887"/>
          </a:xfrm>
          <a:prstGeom prst="rect">
            <a:avLst/>
          </a:prstGeom>
          <a:noFill/>
          <a:ln w="9525">
            <a:noFill/>
            <a:miter lim="800000"/>
            <a:headEnd/>
            <a:tailEnd/>
          </a:ln>
        </p:spPr>
        <p:txBody>
          <a:bodyPr>
            <a:spAutoFit/>
          </a:bodyPr>
          <a:lstStyle/>
          <a:p>
            <a:r>
              <a:rPr lang="en-CA">
                <a:latin typeface="Lucida Sans Unicode" pitchFamily="34" charset="0"/>
              </a:rPr>
              <a:t>Source: IATA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lIns="91440" tIns="45720" rIns="91440" bIns="45720">
            <a:noAutofit/>
          </a:bodyPr>
          <a:lstStyle/>
          <a:p>
            <a:pPr fontAlgn="auto">
              <a:spcAft>
                <a:spcPts val="0"/>
              </a:spcAft>
              <a:defRPr/>
            </a:pPr>
            <a:r>
              <a:rPr lang="en-CA" sz="3600" dirty="0" smtClean="0"/>
              <a:t>State of Industry – Cargo Markets</a:t>
            </a:r>
          </a:p>
        </p:txBody>
      </p:sp>
      <p:pic>
        <p:nvPicPr>
          <p:cNvPr id="57346" name="Picture 2"/>
          <p:cNvPicPr>
            <a:picLocks noChangeAspect="1" noChangeArrowheads="1"/>
          </p:cNvPicPr>
          <p:nvPr/>
        </p:nvPicPr>
        <p:blipFill>
          <a:blip r:embed="rId3" cstate="print"/>
          <a:srcRect/>
          <a:stretch>
            <a:fillRect/>
          </a:stretch>
        </p:blipFill>
        <p:spPr bwMode="auto">
          <a:xfrm>
            <a:off x="754980" y="1125538"/>
            <a:ext cx="6337300" cy="5445125"/>
          </a:xfrm>
          <a:prstGeom prst="rect">
            <a:avLst/>
          </a:prstGeom>
          <a:noFill/>
          <a:ln w="9525">
            <a:noFill/>
            <a:miter lim="800000"/>
            <a:headEnd/>
            <a:tailEnd/>
          </a:ln>
        </p:spPr>
      </p:pic>
      <p:sp>
        <p:nvSpPr>
          <p:cNvPr id="57347" name="TextBox 3"/>
          <p:cNvSpPr txBox="1">
            <a:spLocks noChangeArrowheads="1"/>
          </p:cNvSpPr>
          <p:nvPr/>
        </p:nvSpPr>
        <p:spPr bwMode="auto">
          <a:xfrm>
            <a:off x="7380288" y="5300663"/>
            <a:ext cx="1439862" cy="1200150"/>
          </a:xfrm>
          <a:prstGeom prst="rect">
            <a:avLst/>
          </a:prstGeom>
          <a:noFill/>
          <a:ln w="9525">
            <a:noFill/>
            <a:miter lim="800000"/>
            <a:headEnd/>
            <a:tailEnd/>
          </a:ln>
        </p:spPr>
        <p:txBody>
          <a:bodyPr>
            <a:spAutoFit/>
          </a:bodyPr>
          <a:lstStyle/>
          <a:p>
            <a:r>
              <a:rPr lang="en-CA">
                <a:latin typeface="Lucida Sans Unicode" pitchFamily="34" charset="0"/>
              </a:rPr>
              <a:t>FTKs:   Freight Tonnes Kilometres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71184" cy="634082"/>
          </a:xfrm>
        </p:spPr>
        <p:txBody>
          <a:bodyPr lIns="91440" tIns="45720" rIns="91440" bIns="45720">
            <a:noAutofit/>
          </a:bodyPr>
          <a:lstStyle/>
          <a:p>
            <a:pPr fontAlgn="auto">
              <a:spcAft>
                <a:spcPts val="0"/>
              </a:spcAft>
              <a:defRPr/>
            </a:pPr>
            <a:r>
              <a:rPr lang="en-CA" sz="3600" dirty="0" smtClean="0"/>
              <a:t>State of the Industry – Capacity</a:t>
            </a:r>
          </a:p>
        </p:txBody>
      </p:sp>
      <p:pic>
        <p:nvPicPr>
          <p:cNvPr id="59394" name="Picture 2"/>
          <p:cNvPicPr>
            <a:picLocks noChangeAspect="1" noChangeArrowheads="1"/>
          </p:cNvPicPr>
          <p:nvPr/>
        </p:nvPicPr>
        <p:blipFill>
          <a:blip r:embed="rId3" cstate="print"/>
          <a:srcRect/>
          <a:stretch>
            <a:fillRect/>
          </a:stretch>
        </p:blipFill>
        <p:spPr bwMode="auto">
          <a:xfrm>
            <a:off x="611188" y="981075"/>
            <a:ext cx="6324600" cy="5667375"/>
          </a:xfrm>
          <a:prstGeom prst="rect">
            <a:avLst/>
          </a:prstGeom>
          <a:noFill/>
          <a:ln w="9525">
            <a:noFill/>
            <a:miter lim="800000"/>
            <a:headEnd/>
            <a:tailEnd/>
          </a:ln>
        </p:spPr>
      </p:pic>
      <p:sp>
        <p:nvSpPr>
          <p:cNvPr id="59395" name="TextBox 3"/>
          <p:cNvSpPr txBox="1">
            <a:spLocks noChangeArrowheads="1"/>
          </p:cNvSpPr>
          <p:nvPr/>
        </p:nvSpPr>
        <p:spPr bwMode="auto">
          <a:xfrm>
            <a:off x="7092950" y="3644900"/>
            <a:ext cx="1763713" cy="2308225"/>
          </a:xfrm>
          <a:prstGeom prst="rect">
            <a:avLst/>
          </a:prstGeom>
          <a:noFill/>
          <a:ln w="9525">
            <a:noFill/>
            <a:miter lim="800000"/>
            <a:headEnd/>
            <a:tailEnd/>
          </a:ln>
        </p:spPr>
        <p:txBody>
          <a:bodyPr>
            <a:spAutoFit/>
          </a:bodyPr>
          <a:lstStyle/>
          <a:p>
            <a:r>
              <a:rPr lang="en-CA">
                <a:latin typeface="Lucida Sans Unicode" pitchFamily="34" charset="0"/>
              </a:rPr>
              <a:t>ASKs:</a:t>
            </a:r>
          </a:p>
          <a:p>
            <a:r>
              <a:rPr lang="en-CA">
                <a:latin typeface="Lucida Sans Unicode" pitchFamily="34" charset="0"/>
              </a:rPr>
              <a:t>Available Seats Kilometres</a:t>
            </a:r>
          </a:p>
          <a:p>
            <a:endParaRPr lang="en-CA">
              <a:latin typeface="Lucida Sans Unicode" pitchFamily="34" charset="0"/>
            </a:endParaRPr>
          </a:p>
          <a:p>
            <a:r>
              <a:rPr lang="en-CA">
                <a:latin typeface="Lucida Sans Unicode" pitchFamily="34" charset="0"/>
              </a:rPr>
              <a:t>AFTKs:</a:t>
            </a:r>
          </a:p>
          <a:p>
            <a:r>
              <a:rPr lang="en-CA">
                <a:latin typeface="Lucida Sans Unicode" pitchFamily="34" charset="0"/>
              </a:rPr>
              <a:t>Available Freight Tonnes Kilometres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3" cstate="print"/>
          <a:srcRect/>
          <a:stretch>
            <a:fillRect/>
          </a:stretch>
        </p:blipFill>
        <p:spPr bwMode="auto">
          <a:xfrm>
            <a:off x="1403350" y="981075"/>
            <a:ext cx="6353175" cy="5638800"/>
          </a:xfrm>
          <a:prstGeom prst="rect">
            <a:avLst/>
          </a:prstGeom>
          <a:noFill/>
          <a:ln w="9525">
            <a:noFill/>
            <a:miter lim="800000"/>
            <a:headEnd/>
            <a:tailEnd/>
          </a:ln>
        </p:spPr>
      </p:pic>
      <p:sp>
        <p:nvSpPr>
          <p:cNvPr id="4" name="Title 1"/>
          <p:cNvSpPr>
            <a:spLocks noGrp="1"/>
          </p:cNvSpPr>
          <p:nvPr>
            <p:ph type="title"/>
          </p:nvPr>
        </p:nvSpPr>
        <p:spPr>
          <a:xfrm>
            <a:off x="1043608" y="274638"/>
            <a:ext cx="7272808" cy="706090"/>
          </a:xfrm>
        </p:spPr>
        <p:txBody>
          <a:bodyPr lIns="91440" tIns="45720" rIns="91440" bIns="45720">
            <a:noAutofit/>
          </a:bodyPr>
          <a:lstStyle/>
          <a:p>
            <a:pPr fontAlgn="auto">
              <a:spcAft>
                <a:spcPts val="0"/>
              </a:spcAft>
              <a:defRPr/>
            </a:pPr>
            <a:r>
              <a:rPr lang="en-CA" sz="3600" dirty="0" smtClean="0"/>
              <a:t>State of the Industry – Capacity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33400" indent="-533400">
              <a:lnSpc>
                <a:spcPct val="60000"/>
              </a:lnSpc>
            </a:pPr>
            <a:r>
              <a:rPr lang="en-US" sz="1700" b="1" dirty="0" smtClean="0"/>
              <a:t>ATK</a:t>
            </a:r>
            <a:r>
              <a:rPr lang="en-US" sz="1700" dirty="0" smtClean="0"/>
              <a:t>: Available </a:t>
            </a:r>
            <a:r>
              <a:rPr lang="en-US" sz="1700" dirty="0" err="1" smtClean="0"/>
              <a:t>Tonne</a:t>
            </a:r>
            <a:r>
              <a:rPr lang="en-US" sz="1700" dirty="0" smtClean="0"/>
              <a:t> Kilometer (Capacity)</a:t>
            </a:r>
          </a:p>
          <a:p>
            <a:pPr marL="533400" indent="-533400">
              <a:lnSpc>
                <a:spcPct val="60000"/>
              </a:lnSpc>
              <a:buFont typeface="Wingdings 3" pitchFamily="18" charset="2"/>
              <a:buNone/>
            </a:pPr>
            <a:r>
              <a:rPr lang="en-US" sz="1700" i="1" dirty="0" smtClean="0"/>
              <a:t>	= </a:t>
            </a:r>
            <a:r>
              <a:rPr lang="en-US" sz="1500" dirty="0" smtClean="0"/>
              <a:t>Passenger and cargo capacity</a:t>
            </a:r>
          </a:p>
          <a:p>
            <a:pPr marL="533400" indent="-533400">
              <a:lnSpc>
                <a:spcPct val="60000"/>
              </a:lnSpc>
            </a:pPr>
            <a:endParaRPr lang="en-US" sz="1500" dirty="0" smtClean="0"/>
          </a:p>
          <a:p>
            <a:pPr marL="533400" indent="-533400">
              <a:lnSpc>
                <a:spcPct val="60000"/>
              </a:lnSpc>
            </a:pPr>
            <a:r>
              <a:rPr lang="en-US" sz="1700" b="1" dirty="0" smtClean="0"/>
              <a:t>ASK:</a:t>
            </a:r>
            <a:r>
              <a:rPr lang="en-US" sz="1700" dirty="0" smtClean="0"/>
              <a:t> Available Seat Kilometer (Capacity)</a:t>
            </a:r>
            <a:r>
              <a:rPr lang="en-US" sz="1500" dirty="0" smtClean="0"/>
              <a:t> </a:t>
            </a:r>
          </a:p>
          <a:p>
            <a:pPr marL="533400" indent="-533400">
              <a:lnSpc>
                <a:spcPct val="60000"/>
              </a:lnSpc>
              <a:buFont typeface="Wingdings 3" pitchFamily="18" charset="2"/>
              <a:buNone/>
            </a:pPr>
            <a:r>
              <a:rPr lang="en-US" sz="1500" dirty="0" smtClean="0"/>
              <a:t>	= [Number of seats] * [kilometers flown]</a:t>
            </a:r>
          </a:p>
          <a:p>
            <a:pPr marL="533400" indent="-533400">
              <a:lnSpc>
                <a:spcPct val="60000"/>
              </a:lnSpc>
              <a:buFont typeface="Wingdings 3" pitchFamily="18" charset="2"/>
              <a:buNone/>
            </a:pPr>
            <a:endParaRPr lang="en-US" sz="1500" dirty="0" smtClean="0"/>
          </a:p>
          <a:p>
            <a:pPr marL="533400" indent="-533400">
              <a:lnSpc>
                <a:spcPct val="60000"/>
              </a:lnSpc>
            </a:pPr>
            <a:r>
              <a:rPr lang="en-US" sz="1700" b="1" dirty="0" smtClean="0"/>
              <a:t>RPK:</a:t>
            </a:r>
            <a:r>
              <a:rPr lang="en-US" sz="1700" dirty="0" smtClean="0"/>
              <a:t> Revenue Passenger Kilometer (Traffic)</a:t>
            </a:r>
          </a:p>
          <a:p>
            <a:pPr marL="533400" indent="-533400">
              <a:lnSpc>
                <a:spcPct val="60000"/>
              </a:lnSpc>
              <a:buFont typeface="Wingdings 3" pitchFamily="18" charset="2"/>
              <a:buNone/>
            </a:pPr>
            <a:r>
              <a:rPr lang="en-US" sz="1500" dirty="0" smtClean="0"/>
              <a:t>	= [Number of paying passengers] * [kilometers flown]</a:t>
            </a:r>
          </a:p>
          <a:p>
            <a:pPr marL="533400" indent="-533400">
              <a:lnSpc>
                <a:spcPct val="60000"/>
              </a:lnSpc>
              <a:buFont typeface="Wingdings 3" pitchFamily="18" charset="2"/>
              <a:buNone/>
            </a:pPr>
            <a:endParaRPr lang="en-US" sz="1500" dirty="0" smtClean="0"/>
          </a:p>
          <a:p>
            <a:pPr marL="533400" indent="-533400">
              <a:lnSpc>
                <a:spcPct val="60000"/>
              </a:lnSpc>
            </a:pPr>
            <a:r>
              <a:rPr lang="en-US" sz="1700" b="1" dirty="0" smtClean="0"/>
              <a:t>FTK:</a:t>
            </a:r>
            <a:r>
              <a:rPr lang="en-US" sz="1700" dirty="0" smtClean="0"/>
              <a:t> Freight </a:t>
            </a:r>
            <a:r>
              <a:rPr lang="en-US" sz="1700" dirty="0" err="1" smtClean="0"/>
              <a:t>Tonne</a:t>
            </a:r>
            <a:r>
              <a:rPr lang="en-US" sz="1700" dirty="0" smtClean="0"/>
              <a:t> Kilometer (Traffic)</a:t>
            </a:r>
          </a:p>
          <a:p>
            <a:pPr marL="533400" indent="-533400">
              <a:lnSpc>
                <a:spcPct val="60000"/>
              </a:lnSpc>
              <a:buFont typeface="Wingdings 3" pitchFamily="18" charset="2"/>
              <a:buNone/>
            </a:pPr>
            <a:r>
              <a:rPr lang="en-US" sz="1500" dirty="0" smtClean="0"/>
              <a:t>	= [Freight </a:t>
            </a:r>
            <a:r>
              <a:rPr lang="en-US" sz="1500" dirty="0" err="1" smtClean="0"/>
              <a:t>tonnes</a:t>
            </a:r>
            <a:r>
              <a:rPr lang="en-US" sz="1500" dirty="0" smtClean="0"/>
              <a:t> carried] * [kilometers flown]</a:t>
            </a:r>
          </a:p>
          <a:p>
            <a:pPr marL="914400" lvl="1" indent="-457200">
              <a:lnSpc>
                <a:spcPct val="60000"/>
              </a:lnSpc>
              <a:buFont typeface="Verdana" pitchFamily="34" charset="0"/>
              <a:buNone/>
            </a:pPr>
            <a:endParaRPr lang="en-US" sz="1300" dirty="0" smtClean="0"/>
          </a:p>
          <a:p>
            <a:pPr marL="533400" indent="-533400">
              <a:lnSpc>
                <a:spcPct val="60000"/>
              </a:lnSpc>
            </a:pPr>
            <a:r>
              <a:rPr lang="en-US" sz="1700" b="1" dirty="0" smtClean="0"/>
              <a:t>YIELD</a:t>
            </a:r>
          </a:p>
          <a:p>
            <a:pPr marL="914400" lvl="1" indent="-457200">
              <a:lnSpc>
                <a:spcPct val="60000"/>
              </a:lnSpc>
              <a:buFont typeface="Verdana" pitchFamily="34" charset="0"/>
              <a:buNone/>
            </a:pPr>
            <a:r>
              <a:rPr lang="en-US" sz="1500" b="1" i="1" dirty="0" smtClean="0"/>
              <a:t>    </a:t>
            </a:r>
            <a:r>
              <a:rPr lang="en-US" sz="1500" b="1" dirty="0" smtClean="0"/>
              <a:t>=</a:t>
            </a:r>
            <a:r>
              <a:rPr lang="en-US" sz="1500" b="1" i="1" dirty="0" smtClean="0"/>
              <a:t> </a:t>
            </a:r>
            <a:r>
              <a:rPr lang="en-US" sz="1500" dirty="0" smtClean="0"/>
              <a:t>[Revenue] / [RPK]</a:t>
            </a:r>
          </a:p>
          <a:p>
            <a:pPr marL="533400" indent="-533400">
              <a:lnSpc>
                <a:spcPct val="60000"/>
              </a:lnSpc>
            </a:pPr>
            <a:endParaRPr lang="en-US" sz="1700" i="1" dirty="0" smtClean="0"/>
          </a:p>
          <a:p>
            <a:pPr marL="533400" indent="-533400">
              <a:lnSpc>
                <a:spcPct val="60000"/>
              </a:lnSpc>
            </a:pPr>
            <a:r>
              <a:rPr lang="en-US" sz="1700" b="1" dirty="0" smtClean="0"/>
              <a:t>LF:</a:t>
            </a:r>
            <a:r>
              <a:rPr lang="en-US" sz="1700" dirty="0" smtClean="0"/>
              <a:t> Load Factor (Capacity Utilization)</a:t>
            </a:r>
          </a:p>
          <a:p>
            <a:pPr marL="533400" indent="-533400">
              <a:lnSpc>
                <a:spcPct val="60000"/>
              </a:lnSpc>
              <a:buFont typeface="Wingdings 3" pitchFamily="18" charset="2"/>
              <a:buNone/>
            </a:pPr>
            <a:r>
              <a:rPr lang="en-US" sz="1500" dirty="0" smtClean="0"/>
              <a:t>	= [RPK] / [ASK]  </a:t>
            </a:r>
          </a:p>
          <a:p>
            <a:pPr marL="533400" indent="-533400">
              <a:lnSpc>
                <a:spcPct val="60000"/>
              </a:lnSpc>
              <a:buFont typeface="Wingdings 3" pitchFamily="18" charset="2"/>
              <a:buNone/>
            </a:pPr>
            <a:r>
              <a:rPr lang="en-US" sz="1500" dirty="0" smtClean="0"/>
              <a:t>                                                                                                                                                 = [number of passengers]/[number of seats]</a:t>
            </a:r>
          </a:p>
          <a:p>
            <a:pPr marL="914400" lvl="1" indent="-457200">
              <a:lnSpc>
                <a:spcPct val="60000"/>
              </a:lnSpc>
              <a:buFont typeface="Verdana" pitchFamily="34" charset="0"/>
              <a:buNone/>
            </a:pPr>
            <a:endParaRPr lang="en-US" sz="1500" dirty="0" smtClean="0"/>
          </a:p>
          <a:p>
            <a:pPr marL="533400" indent="-533400">
              <a:lnSpc>
                <a:spcPct val="60000"/>
              </a:lnSpc>
            </a:pPr>
            <a:r>
              <a:rPr lang="en-US" sz="1700" b="1" dirty="0" smtClean="0"/>
              <a:t>Break Even LF:</a:t>
            </a:r>
            <a:r>
              <a:rPr lang="en-US" sz="1700" dirty="0" smtClean="0"/>
              <a:t> Unit cost / Yield </a:t>
            </a:r>
          </a:p>
          <a:p>
            <a:pPr marL="533400" indent="-533400">
              <a:lnSpc>
                <a:spcPct val="60000"/>
              </a:lnSpc>
              <a:buFont typeface="Wingdings 3" pitchFamily="18" charset="2"/>
              <a:buNone/>
            </a:pPr>
            <a:r>
              <a:rPr lang="en-US" sz="1500" dirty="0" smtClean="0"/>
              <a:t>	i.e. Operating cost = Operating Revenue</a:t>
            </a:r>
          </a:p>
          <a:p>
            <a:pPr marL="533400" indent="-533400">
              <a:lnSpc>
                <a:spcPct val="80000"/>
              </a:lnSpc>
            </a:pPr>
            <a:endParaRPr lang="en-CA" sz="2500" dirty="0" smtClean="0"/>
          </a:p>
        </p:txBody>
      </p:sp>
      <p:sp>
        <p:nvSpPr>
          <p:cNvPr id="2" name="Title 1"/>
          <p:cNvSpPr>
            <a:spLocks noGrp="1"/>
          </p:cNvSpPr>
          <p:nvPr>
            <p:ph type="title"/>
          </p:nvPr>
        </p:nvSpPr>
        <p:spPr/>
        <p:txBody>
          <a:bodyPr/>
          <a:lstStyle/>
          <a:p>
            <a:pPr fontAlgn="auto">
              <a:spcAft>
                <a:spcPts val="0"/>
              </a:spcAft>
              <a:defRPr/>
            </a:pPr>
            <a:r>
              <a:rPr lang="en-CA" dirty="0" smtClean="0"/>
              <a:t>Terminology</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87624" y="274638"/>
            <a:ext cx="6696744" cy="706090"/>
          </a:xfrm>
        </p:spPr>
        <p:txBody>
          <a:bodyPr lIns="91440" tIns="45720" rIns="91440" bIns="45720">
            <a:noAutofit/>
          </a:bodyPr>
          <a:lstStyle/>
          <a:p>
            <a:pPr fontAlgn="auto">
              <a:spcAft>
                <a:spcPts val="0"/>
              </a:spcAft>
              <a:defRPr/>
            </a:pPr>
            <a:r>
              <a:rPr lang="en-CA" sz="3600" dirty="0" smtClean="0"/>
              <a:t>State of the Industry – Yields</a:t>
            </a:r>
          </a:p>
        </p:txBody>
      </p:sp>
      <p:pic>
        <p:nvPicPr>
          <p:cNvPr id="63490" name="Picture 2"/>
          <p:cNvPicPr>
            <a:picLocks noChangeAspect="1" noChangeArrowheads="1"/>
          </p:cNvPicPr>
          <p:nvPr/>
        </p:nvPicPr>
        <p:blipFill>
          <a:blip r:embed="rId3" cstate="print"/>
          <a:srcRect/>
          <a:stretch>
            <a:fillRect/>
          </a:stretch>
        </p:blipFill>
        <p:spPr bwMode="auto">
          <a:xfrm>
            <a:off x="1258888" y="981075"/>
            <a:ext cx="6562725" cy="55340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7240" y="188640"/>
            <a:ext cx="7427168" cy="706090"/>
          </a:xfrm>
        </p:spPr>
        <p:txBody>
          <a:bodyPr lIns="91440" tIns="45720" rIns="91440" bIns="45720">
            <a:noAutofit/>
          </a:bodyPr>
          <a:lstStyle/>
          <a:p>
            <a:pPr fontAlgn="auto">
              <a:spcAft>
                <a:spcPts val="0"/>
              </a:spcAft>
              <a:defRPr/>
            </a:pPr>
            <a:r>
              <a:rPr lang="en-CA" sz="3600" dirty="0" smtClean="0"/>
              <a:t>State of the Industry – Revenues</a:t>
            </a:r>
          </a:p>
        </p:txBody>
      </p:sp>
      <p:pic>
        <p:nvPicPr>
          <p:cNvPr id="65538" name="Picture 2"/>
          <p:cNvPicPr>
            <a:picLocks noChangeAspect="1" noChangeArrowheads="1"/>
          </p:cNvPicPr>
          <p:nvPr/>
        </p:nvPicPr>
        <p:blipFill>
          <a:blip r:embed="rId3" cstate="print"/>
          <a:srcRect/>
          <a:stretch>
            <a:fillRect/>
          </a:stretch>
        </p:blipFill>
        <p:spPr bwMode="auto">
          <a:xfrm>
            <a:off x="1403350" y="908050"/>
            <a:ext cx="6276975" cy="55435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59632" y="188640"/>
            <a:ext cx="6696744" cy="706090"/>
          </a:xfrm>
        </p:spPr>
        <p:txBody>
          <a:bodyPr lIns="91440" tIns="45720" rIns="91440" bIns="45720">
            <a:noAutofit/>
          </a:bodyPr>
          <a:lstStyle/>
          <a:p>
            <a:pPr fontAlgn="auto">
              <a:spcAft>
                <a:spcPts val="0"/>
              </a:spcAft>
              <a:defRPr/>
            </a:pPr>
            <a:r>
              <a:rPr lang="en-CA" sz="3600" dirty="0" smtClean="0"/>
              <a:t>State of the Industry – Yields</a:t>
            </a:r>
          </a:p>
        </p:txBody>
      </p:sp>
      <p:pic>
        <p:nvPicPr>
          <p:cNvPr id="67586" name="Picture 2"/>
          <p:cNvPicPr>
            <a:picLocks noChangeAspect="1" noChangeArrowheads="1"/>
          </p:cNvPicPr>
          <p:nvPr/>
        </p:nvPicPr>
        <p:blipFill>
          <a:blip r:embed="rId3" cstate="print"/>
          <a:srcRect/>
          <a:stretch>
            <a:fillRect/>
          </a:stretch>
        </p:blipFill>
        <p:spPr bwMode="auto">
          <a:xfrm>
            <a:off x="1444625" y="908050"/>
            <a:ext cx="6296025" cy="54959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87624" y="274638"/>
            <a:ext cx="6984776" cy="706090"/>
          </a:xfrm>
        </p:spPr>
        <p:txBody>
          <a:bodyPr lIns="91440" tIns="45720" rIns="91440" bIns="45720">
            <a:noAutofit/>
          </a:bodyPr>
          <a:lstStyle/>
          <a:p>
            <a:pPr fontAlgn="auto">
              <a:spcAft>
                <a:spcPts val="0"/>
              </a:spcAft>
              <a:defRPr/>
            </a:pPr>
            <a:r>
              <a:rPr lang="en-CA" sz="3200" dirty="0" smtClean="0"/>
              <a:t>State of the Industry – Fuel Costs</a:t>
            </a:r>
          </a:p>
        </p:txBody>
      </p:sp>
      <p:pic>
        <p:nvPicPr>
          <p:cNvPr id="69634" name="Picture 2"/>
          <p:cNvPicPr>
            <a:picLocks noChangeAspect="1" noChangeArrowheads="1"/>
          </p:cNvPicPr>
          <p:nvPr/>
        </p:nvPicPr>
        <p:blipFill>
          <a:blip r:embed="rId3" cstate="print"/>
          <a:srcRect/>
          <a:stretch>
            <a:fillRect/>
          </a:stretch>
        </p:blipFill>
        <p:spPr bwMode="auto">
          <a:xfrm>
            <a:off x="1331913" y="981075"/>
            <a:ext cx="6543675" cy="56007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31640" y="346646"/>
            <a:ext cx="6840760" cy="706090"/>
          </a:xfrm>
        </p:spPr>
        <p:txBody>
          <a:bodyPr lIns="91440" tIns="45720" rIns="91440" bIns="45720">
            <a:noAutofit/>
          </a:bodyPr>
          <a:lstStyle/>
          <a:p>
            <a:pPr fontAlgn="auto">
              <a:spcAft>
                <a:spcPts val="0"/>
              </a:spcAft>
              <a:defRPr/>
            </a:pPr>
            <a:r>
              <a:rPr lang="en-CA" sz="3200" dirty="0" smtClean="0"/>
              <a:t>State of the Industry – Cash Flow</a:t>
            </a:r>
          </a:p>
        </p:txBody>
      </p:sp>
      <p:pic>
        <p:nvPicPr>
          <p:cNvPr id="71682" name="Picture 2"/>
          <p:cNvPicPr>
            <a:picLocks noChangeAspect="1" noChangeArrowheads="1"/>
          </p:cNvPicPr>
          <p:nvPr/>
        </p:nvPicPr>
        <p:blipFill>
          <a:blip r:embed="rId3" cstate="print"/>
          <a:srcRect/>
          <a:stretch>
            <a:fillRect/>
          </a:stretch>
        </p:blipFill>
        <p:spPr bwMode="auto">
          <a:xfrm>
            <a:off x="1476375" y="1052513"/>
            <a:ext cx="6343650" cy="55054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87624" y="274638"/>
            <a:ext cx="6768752" cy="706090"/>
          </a:xfrm>
        </p:spPr>
        <p:txBody>
          <a:bodyPr lIns="91440" tIns="45720" rIns="91440" bIns="45720">
            <a:noAutofit/>
          </a:bodyPr>
          <a:lstStyle/>
          <a:p>
            <a:pPr fontAlgn="auto">
              <a:spcAft>
                <a:spcPts val="0"/>
              </a:spcAft>
              <a:defRPr/>
            </a:pPr>
            <a:r>
              <a:rPr lang="en-CA" sz="3600" dirty="0" smtClean="0"/>
              <a:t>State of the Industry – Profits</a:t>
            </a:r>
          </a:p>
        </p:txBody>
      </p:sp>
      <p:pic>
        <p:nvPicPr>
          <p:cNvPr id="73730" name="Picture 2"/>
          <p:cNvPicPr>
            <a:picLocks noChangeAspect="1" noChangeArrowheads="1"/>
          </p:cNvPicPr>
          <p:nvPr/>
        </p:nvPicPr>
        <p:blipFill>
          <a:blip r:embed="rId3" cstate="print"/>
          <a:srcRect/>
          <a:stretch>
            <a:fillRect/>
          </a:stretch>
        </p:blipFill>
        <p:spPr bwMode="auto">
          <a:xfrm>
            <a:off x="1476375" y="981075"/>
            <a:ext cx="6181725" cy="53721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31640" y="274638"/>
            <a:ext cx="6696744" cy="706090"/>
          </a:xfrm>
        </p:spPr>
        <p:txBody>
          <a:bodyPr lIns="91440" tIns="45720" rIns="91440" bIns="45720">
            <a:noAutofit/>
          </a:bodyPr>
          <a:lstStyle/>
          <a:p>
            <a:pPr fontAlgn="auto">
              <a:spcAft>
                <a:spcPts val="0"/>
              </a:spcAft>
              <a:defRPr/>
            </a:pPr>
            <a:r>
              <a:rPr lang="en-CA" sz="3600" dirty="0" smtClean="0"/>
              <a:t>State of the Industry – Profits</a:t>
            </a:r>
          </a:p>
        </p:txBody>
      </p:sp>
      <p:pic>
        <p:nvPicPr>
          <p:cNvPr id="75778" name="Picture 2"/>
          <p:cNvPicPr>
            <a:picLocks noChangeAspect="1" noChangeArrowheads="1"/>
          </p:cNvPicPr>
          <p:nvPr/>
        </p:nvPicPr>
        <p:blipFill>
          <a:blip r:embed="rId3" cstate="print"/>
          <a:srcRect/>
          <a:stretch>
            <a:fillRect/>
          </a:stretch>
        </p:blipFill>
        <p:spPr bwMode="auto">
          <a:xfrm>
            <a:off x="1476375" y="981075"/>
            <a:ext cx="6410325" cy="56102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6064" y="274638"/>
            <a:ext cx="8388424" cy="706090"/>
          </a:xfrm>
        </p:spPr>
        <p:txBody>
          <a:bodyPr lIns="91440" tIns="45720" rIns="91440" bIns="45720">
            <a:noAutofit/>
          </a:bodyPr>
          <a:lstStyle/>
          <a:p>
            <a:pPr fontAlgn="auto">
              <a:spcAft>
                <a:spcPts val="0"/>
              </a:spcAft>
              <a:defRPr/>
            </a:pPr>
            <a:r>
              <a:rPr lang="en-CA" sz="2800" dirty="0" smtClean="0"/>
              <a:t>State of the Industry – Cash and Balance Sheets</a:t>
            </a:r>
          </a:p>
        </p:txBody>
      </p:sp>
      <p:pic>
        <p:nvPicPr>
          <p:cNvPr id="77826" name="Picture 2"/>
          <p:cNvPicPr>
            <a:picLocks noChangeAspect="1" noChangeArrowheads="1"/>
          </p:cNvPicPr>
          <p:nvPr/>
        </p:nvPicPr>
        <p:blipFill>
          <a:blip r:embed="rId3" cstate="print"/>
          <a:srcRect/>
          <a:stretch>
            <a:fillRect/>
          </a:stretch>
        </p:blipFill>
        <p:spPr bwMode="auto">
          <a:xfrm>
            <a:off x="1547813" y="981075"/>
            <a:ext cx="6257925" cy="54006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6064" y="332656"/>
            <a:ext cx="8100392" cy="706090"/>
          </a:xfrm>
        </p:spPr>
        <p:txBody>
          <a:bodyPr lIns="91440" tIns="45720" rIns="91440" bIns="45720">
            <a:noAutofit/>
          </a:bodyPr>
          <a:lstStyle/>
          <a:p>
            <a:pPr fontAlgn="auto">
              <a:spcAft>
                <a:spcPts val="0"/>
              </a:spcAft>
              <a:defRPr/>
            </a:pPr>
            <a:r>
              <a:rPr lang="en-CA" sz="2800" dirty="0" smtClean="0"/>
              <a:t>State of the Industry – Financial Sustainability</a:t>
            </a:r>
          </a:p>
        </p:txBody>
      </p:sp>
      <p:pic>
        <p:nvPicPr>
          <p:cNvPr id="79874" name="Picture 2"/>
          <p:cNvPicPr>
            <a:picLocks noChangeAspect="1" noChangeArrowheads="1"/>
          </p:cNvPicPr>
          <p:nvPr/>
        </p:nvPicPr>
        <p:blipFill>
          <a:blip r:embed="rId3" cstate="print"/>
          <a:srcRect/>
          <a:stretch>
            <a:fillRect/>
          </a:stretch>
        </p:blipFill>
        <p:spPr bwMode="auto">
          <a:xfrm>
            <a:off x="1403350" y="1125538"/>
            <a:ext cx="6534150" cy="53911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CA" dirty="0" smtClean="0"/>
              <a:t>Southwest Airlines</a:t>
            </a:r>
            <a:endParaRPr lang="en-CA" dirty="0"/>
          </a:p>
        </p:txBody>
      </p:sp>
      <p:sp>
        <p:nvSpPr>
          <p:cNvPr id="81922" name="Subtitle 2"/>
          <p:cNvSpPr>
            <a:spLocks noGrp="1"/>
          </p:cNvSpPr>
          <p:nvPr>
            <p:ph type="subTitle" idx="1"/>
          </p:nvPr>
        </p:nvSpPr>
        <p:spPr>
          <a:xfrm>
            <a:off x="685800" y="3611563"/>
            <a:ext cx="7772400" cy="1200150"/>
          </a:xfrm>
        </p:spPr>
        <p:txBody>
          <a:bodyPr/>
          <a:lstStyle/>
          <a:p>
            <a:pPr marR="0"/>
            <a:endParaRPr lang="en-CA" smtClean="0"/>
          </a:p>
        </p:txBody>
      </p:sp>
      <p:pic>
        <p:nvPicPr>
          <p:cNvPr id="81923" name="Picture 2" descr="http://www.resortrentalsintl.com/blog/wp-content/uploads/southwestairplane.jpg"/>
          <p:cNvPicPr>
            <a:picLocks noChangeAspect="1" noChangeArrowheads="1"/>
          </p:cNvPicPr>
          <p:nvPr/>
        </p:nvPicPr>
        <p:blipFill>
          <a:blip r:embed="rId2" cstate="print"/>
          <a:srcRect/>
          <a:stretch>
            <a:fillRect/>
          </a:stretch>
        </p:blipFill>
        <p:spPr bwMode="auto">
          <a:xfrm>
            <a:off x="0" y="0"/>
            <a:ext cx="9144000" cy="6884988"/>
          </a:xfrm>
          <a:prstGeom prst="rect">
            <a:avLst/>
          </a:prstGeom>
          <a:noFill/>
          <a:ln w="9525">
            <a:noFill/>
            <a:miter lim="800000"/>
            <a:headEnd/>
            <a:tailEnd/>
          </a:ln>
        </p:spPr>
      </p:pic>
      <p:sp>
        <p:nvSpPr>
          <p:cNvPr id="81924" name="TextBox 4"/>
          <p:cNvSpPr txBox="1">
            <a:spLocks noChangeArrowheads="1"/>
          </p:cNvSpPr>
          <p:nvPr/>
        </p:nvSpPr>
        <p:spPr bwMode="auto">
          <a:xfrm>
            <a:off x="611188" y="1196975"/>
            <a:ext cx="3600450" cy="1200150"/>
          </a:xfrm>
          <a:prstGeom prst="rect">
            <a:avLst/>
          </a:prstGeom>
          <a:noFill/>
          <a:ln w="9525">
            <a:noFill/>
            <a:miter lim="800000"/>
            <a:headEnd/>
            <a:tailEnd/>
          </a:ln>
        </p:spPr>
        <p:txBody>
          <a:bodyPr>
            <a:spAutoFit/>
          </a:bodyPr>
          <a:lstStyle/>
          <a:p>
            <a:r>
              <a:rPr lang="en-CA" sz="3600" b="1">
                <a:solidFill>
                  <a:srgbClr val="FFCC00"/>
                </a:solidFill>
                <a:latin typeface="Arial Black" pitchFamily="34" charset="0"/>
              </a:rPr>
              <a:t>SOUTHWEST AIRLINES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344" y="-27384"/>
            <a:ext cx="5806480" cy="1143000"/>
          </a:xfrm>
        </p:spPr>
        <p:txBody>
          <a:bodyPr/>
          <a:lstStyle/>
          <a:p>
            <a:pPr fontAlgn="auto">
              <a:spcAft>
                <a:spcPts val="0"/>
              </a:spcAft>
              <a:defRPr/>
            </a:pPr>
            <a:r>
              <a:rPr lang="en-CA" dirty="0" smtClean="0"/>
              <a:t>History/Regulations</a:t>
            </a:r>
            <a:endParaRPr lang="en-CA" dirty="0"/>
          </a:p>
        </p:txBody>
      </p:sp>
      <p:pic>
        <p:nvPicPr>
          <p:cNvPr id="17411" name="Picture 4" descr="Zeppelin_NT.jpg"/>
          <p:cNvPicPr>
            <a:picLocks noChangeAspect="1"/>
          </p:cNvPicPr>
          <p:nvPr/>
        </p:nvPicPr>
        <p:blipFill>
          <a:blip r:embed="rId8" cstate="print"/>
          <a:srcRect/>
          <a:stretch>
            <a:fillRect/>
          </a:stretch>
        </p:blipFill>
        <p:spPr bwMode="auto">
          <a:xfrm>
            <a:off x="6765925" y="44450"/>
            <a:ext cx="2343150"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02630"/>
            <a:ext cx="6480720" cy="922114"/>
          </a:xfrm>
        </p:spPr>
        <p:txBody>
          <a:bodyPr/>
          <a:lstStyle/>
          <a:p>
            <a:pPr eaLnBrk="1" fontAlgn="auto" hangingPunct="1">
              <a:spcAft>
                <a:spcPts val="0"/>
              </a:spcAft>
              <a:defRPr/>
            </a:pPr>
            <a:r>
              <a:rPr lang="en-CA" dirty="0" smtClean="0"/>
              <a:t>Stock Quote (NYSE:LUV)</a:t>
            </a:r>
            <a:endParaRPr lang="en-CA" dirty="0"/>
          </a:p>
        </p:txBody>
      </p:sp>
      <p:pic>
        <p:nvPicPr>
          <p:cNvPr id="53251" name="Picture 3"/>
          <p:cNvPicPr>
            <a:picLocks noChangeAspect="1" noChangeArrowheads="1"/>
          </p:cNvPicPr>
          <p:nvPr/>
        </p:nvPicPr>
        <p:blipFill>
          <a:blip r:embed="rId2" cstate="print"/>
          <a:srcRect/>
          <a:stretch>
            <a:fillRect/>
          </a:stretch>
        </p:blipFill>
        <p:spPr bwMode="auto">
          <a:xfrm>
            <a:off x="1979613" y="1052513"/>
            <a:ext cx="5122862" cy="547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pPr fontAlgn="auto">
              <a:spcAft>
                <a:spcPts val="0"/>
              </a:spcAft>
              <a:defRPr/>
            </a:pPr>
            <a:r>
              <a:rPr lang="en-CA" dirty="0" smtClean="0"/>
              <a:t>Southwest Stock (NYSE:LUV)</a:t>
            </a:r>
            <a:endParaRPr lang="en-CA" dirty="0"/>
          </a:p>
        </p:txBody>
      </p:sp>
      <p:pic>
        <p:nvPicPr>
          <p:cNvPr id="83970" name="Picture 2"/>
          <p:cNvPicPr>
            <a:picLocks noChangeAspect="1" noChangeArrowheads="1"/>
          </p:cNvPicPr>
          <p:nvPr/>
        </p:nvPicPr>
        <p:blipFill>
          <a:blip r:embed="rId2" cstate="print"/>
          <a:srcRect/>
          <a:stretch>
            <a:fillRect/>
          </a:stretch>
        </p:blipFill>
        <p:spPr bwMode="auto">
          <a:xfrm>
            <a:off x="1116013" y="1412875"/>
            <a:ext cx="2990850" cy="2543175"/>
          </a:xfrm>
          <a:prstGeom prst="rect">
            <a:avLst/>
          </a:prstGeom>
          <a:noFill/>
          <a:ln w="9525">
            <a:noFill/>
            <a:miter lim="800000"/>
            <a:headEnd/>
            <a:tailEnd/>
          </a:ln>
        </p:spPr>
      </p:pic>
      <p:pic>
        <p:nvPicPr>
          <p:cNvPr id="83971" name="Picture 3"/>
          <p:cNvPicPr>
            <a:picLocks noChangeAspect="1" noChangeArrowheads="1"/>
          </p:cNvPicPr>
          <p:nvPr/>
        </p:nvPicPr>
        <p:blipFill>
          <a:blip r:embed="rId3" cstate="print"/>
          <a:srcRect/>
          <a:stretch>
            <a:fillRect/>
          </a:stretch>
        </p:blipFill>
        <p:spPr bwMode="auto">
          <a:xfrm>
            <a:off x="4787900" y="1476375"/>
            <a:ext cx="2981325" cy="1952625"/>
          </a:xfrm>
          <a:prstGeom prst="rect">
            <a:avLst/>
          </a:prstGeom>
          <a:noFill/>
          <a:ln w="9525">
            <a:noFill/>
            <a:miter lim="800000"/>
            <a:headEnd/>
            <a:tailEnd/>
          </a:ln>
        </p:spPr>
      </p:pic>
      <p:pic>
        <p:nvPicPr>
          <p:cNvPr id="83972" name="Picture 4"/>
          <p:cNvPicPr>
            <a:picLocks noChangeAspect="1" noChangeArrowheads="1"/>
          </p:cNvPicPr>
          <p:nvPr/>
        </p:nvPicPr>
        <p:blipFill>
          <a:blip r:embed="rId4" cstate="print"/>
          <a:srcRect/>
          <a:stretch>
            <a:fillRect/>
          </a:stretch>
        </p:blipFill>
        <p:spPr bwMode="auto">
          <a:xfrm>
            <a:off x="1411288" y="4229100"/>
            <a:ext cx="6029325" cy="2295525"/>
          </a:xfrm>
          <a:prstGeom prst="rect">
            <a:avLst/>
          </a:prstGeom>
          <a:noFill/>
          <a:ln w="9525">
            <a:noFill/>
            <a:miter lim="800000"/>
            <a:headEnd/>
            <a:tailEnd/>
          </a:ln>
        </p:spPr>
      </p:pic>
      <p:sp>
        <p:nvSpPr>
          <p:cNvPr id="7" name="Frame 6"/>
          <p:cNvSpPr/>
          <p:nvPr/>
        </p:nvSpPr>
        <p:spPr>
          <a:xfrm>
            <a:off x="971550" y="1341438"/>
            <a:ext cx="3313113" cy="2592387"/>
          </a:xfrm>
          <a:prstGeom prst="frame">
            <a:avLst>
              <a:gd name="adj1" fmla="val 16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8" name="Frame 7"/>
          <p:cNvSpPr/>
          <p:nvPr/>
        </p:nvSpPr>
        <p:spPr>
          <a:xfrm>
            <a:off x="4643438" y="1341438"/>
            <a:ext cx="3241675" cy="2592387"/>
          </a:xfrm>
          <a:prstGeom prst="frame">
            <a:avLst>
              <a:gd name="adj1" fmla="val 16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9" name="Frame 8"/>
          <p:cNvSpPr/>
          <p:nvPr/>
        </p:nvSpPr>
        <p:spPr>
          <a:xfrm>
            <a:off x="1331640" y="4076700"/>
            <a:ext cx="6264548" cy="2448644"/>
          </a:xfrm>
          <a:prstGeom prst="frame">
            <a:avLst>
              <a:gd name="adj1" fmla="val 16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spect="1" noChangeArrowheads="1"/>
          </p:cNvPicPr>
          <p:nvPr/>
        </p:nvPicPr>
        <p:blipFill>
          <a:blip r:embed="rId2" cstate="print"/>
          <a:srcRect/>
          <a:stretch>
            <a:fillRect/>
          </a:stretch>
        </p:blipFill>
        <p:spPr bwMode="auto">
          <a:xfrm>
            <a:off x="171450" y="1766888"/>
            <a:ext cx="8801100" cy="4038600"/>
          </a:xfrm>
          <a:prstGeom prst="rect">
            <a:avLst/>
          </a:prstGeom>
          <a:noFill/>
          <a:ln w="9525">
            <a:noFill/>
            <a:miter lim="800000"/>
            <a:headEnd/>
            <a:tailEnd/>
          </a:ln>
        </p:spPr>
      </p:pic>
      <p:sp>
        <p:nvSpPr>
          <p:cNvPr id="5" name="Title 1"/>
          <p:cNvSpPr>
            <a:spLocks noGrp="1"/>
          </p:cNvSpPr>
          <p:nvPr>
            <p:ph type="title"/>
          </p:nvPr>
        </p:nvSpPr>
        <p:spPr>
          <a:xfrm>
            <a:off x="1033264" y="413792"/>
            <a:ext cx="7283152" cy="1143000"/>
          </a:xfrm>
        </p:spPr>
        <p:txBody>
          <a:bodyPr/>
          <a:lstStyle/>
          <a:p>
            <a:pPr fontAlgn="auto">
              <a:spcAft>
                <a:spcPts val="0"/>
              </a:spcAft>
              <a:defRPr/>
            </a:pPr>
            <a:r>
              <a:rPr lang="en-CA" dirty="0" smtClean="0"/>
              <a:t>Moving Average (One-year)</a:t>
            </a:r>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p:cNvPicPr>
            <a:picLocks noChangeAspect="1" noChangeArrowheads="1"/>
          </p:cNvPicPr>
          <p:nvPr/>
        </p:nvPicPr>
        <p:blipFill>
          <a:blip r:embed="rId2" cstate="print"/>
          <a:srcRect/>
          <a:stretch>
            <a:fillRect/>
          </a:stretch>
        </p:blipFill>
        <p:spPr bwMode="auto">
          <a:xfrm>
            <a:off x="166688" y="1992313"/>
            <a:ext cx="8810625" cy="4029075"/>
          </a:xfrm>
          <a:prstGeom prst="rect">
            <a:avLst/>
          </a:prstGeom>
          <a:noFill/>
          <a:ln w="9525">
            <a:noFill/>
            <a:miter lim="800000"/>
            <a:headEnd/>
            <a:tailEnd/>
          </a:ln>
        </p:spPr>
      </p:pic>
      <p:sp>
        <p:nvSpPr>
          <p:cNvPr id="5" name="Title 1"/>
          <p:cNvSpPr>
            <a:spLocks noGrp="1"/>
          </p:cNvSpPr>
          <p:nvPr>
            <p:ph type="title"/>
          </p:nvPr>
        </p:nvSpPr>
        <p:spPr>
          <a:xfrm>
            <a:off x="1033264" y="413792"/>
            <a:ext cx="7211144" cy="1143000"/>
          </a:xfrm>
        </p:spPr>
        <p:txBody>
          <a:bodyPr/>
          <a:lstStyle/>
          <a:p>
            <a:pPr fontAlgn="auto">
              <a:spcAft>
                <a:spcPts val="0"/>
              </a:spcAft>
              <a:defRPr/>
            </a:pPr>
            <a:r>
              <a:rPr lang="en-CA" dirty="0" smtClean="0"/>
              <a:t>Moving Average (Five-year)</a:t>
            </a:r>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33264" y="341784"/>
            <a:ext cx="7139136" cy="1143000"/>
          </a:xfrm>
        </p:spPr>
        <p:txBody>
          <a:bodyPr/>
          <a:lstStyle/>
          <a:p>
            <a:pPr fontAlgn="auto">
              <a:spcAft>
                <a:spcPts val="0"/>
              </a:spcAft>
              <a:defRPr/>
            </a:pPr>
            <a:r>
              <a:rPr lang="en-CA" dirty="0" smtClean="0"/>
              <a:t>Moving Average (Ten-year)</a:t>
            </a:r>
            <a:endParaRPr lang="en-CA" dirty="0"/>
          </a:p>
        </p:txBody>
      </p:sp>
      <p:pic>
        <p:nvPicPr>
          <p:cNvPr id="87042" name="Picture 2"/>
          <p:cNvPicPr>
            <a:picLocks noChangeAspect="1" noChangeArrowheads="1"/>
          </p:cNvPicPr>
          <p:nvPr/>
        </p:nvPicPr>
        <p:blipFill>
          <a:blip r:embed="rId2" cstate="print"/>
          <a:srcRect/>
          <a:stretch>
            <a:fillRect/>
          </a:stretch>
        </p:blipFill>
        <p:spPr bwMode="auto">
          <a:xfrm>
            <a:off x="123825" y="1628775"/>
            <a:ext cx="8896350"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CA" sz="3600" dirty="0" smtClean="0"/>
              <a:t>Southwest VS. Oil Price (AMEX) - 5 Year</a:t>
            </a:r>
            <a:endParaRPr lang="en-CA" sz="3600" dirty="0"/>
          </a:p>
        </p:txBody>
      </p:sp>
      <p:pic>
        <p:nvPicPr>
          <p:cNvPr id="88066" name="Picture 2"/>
          <p:cNvPicPr>
            <a:picLocks noChangeAspect="1" noChangeArrowheads="1"/>
          </p:cNvPicPr>
          <p:nvPr/>
        </p:nvPicPr>
        <p:blipFill>
          <a:blip r:embed="rId2" cstate="print"/>
          <a:srcRect/>
          <a:stretch>
            <a:fillRect/>
          </a:stretch>
        </p:blipFill>
        <p:spPr bwMode="auto">
          <a:xfrm>
            <a:off x="133350" y="1536700"/>
            <a:ext cx="88773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p:cNvPicPr>
            <a:picLocks noChangeAspect="1" noChangeArrowheads="1"/>
          </p:cNvPicPr>
          <p:nvPr/>
        </p:nvPicPr>
        <p:blipFill>
          <a:blip r:embed="rId2" cstate="print"/>
          <a:srcRect/>
          <a:stretch>
            <a:fillRect/>
          </a:stretch>
        </p:blipFill>
        <p:spPr bwMode="auto">
          <a:xfrm>
            <a:off x="128588" y="1670050"/>
            <a:ext cx="8886825" cy="4638675"/>
          </a:xfrm>
          <a:prstGeom prst="rect">
            <a:avLst/>
          </a:prstGeom>
          <a:noFill/>
          <a:ln w="9525">
            <a:noFill/>
            <a:miter lim="800000"/>
            <a:headEnd/>
            <a:tailEnd/>
          </a:ln>
        </p:spPr>
      </p:pic>
      <p:sp>
        <p:nvSpPr>
          <p:cNvPr id="5" name="Title 1"/>
          <p:cNvSpPr>
            <a:spLocks noGrp="1"/>
          </p:cNvSpPr>
          <p:nvPr>
            <p:ph type="title"/>
          </p:nvPr>
        </p:nvSpPr>
        <p:spPr/>
        <p:txBody>
          <a:bodyPr>
            <a:normAutofit fontScale="90000"/>
          </a:bodyPr>
          <a:lstStyle/>
          <a:p>
            <a:pPr fontAlgn="auto">
              <a:spcAft>
                <a:spcPts val="0"/>
              </a:spcAft>
              <a:defRPr/>
            </a:pPr>
            <a:r>
              <a:rPr lang="en-CA" sz="3600" dirty="0" smtClean="0"/>
              <a:t>Southwest VS. Airline Index (AMEX) - 5 Year</a:t>
            </a:r>
            <a:endParaRPr lang="en-CA" sz="3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2008"/>
            <a:ext cx="7560840" cy="764704"/>
          </a:xfrm>
        </p:spPr>
        <p:txBody>
          <a:bodyPr/>
          <a:lstStyle/>
          <a:p>
            <a:pPr fontAlgn="auto">
              <a:spcAft>
                <a:spcPts val="0"/>
              </a:spcAft>
              <a:defRPr/>
            </a:pPr>
            <a:r>
              <a:rPr lang="en-CA" dirty="0" smtClean="0"/>
              <a:t>5 Year Cumulative </a:t>
            </a:r>
            <a:r>
              <a:rPr lang="en-CA" sz="4000" dirty="0" smtClean="0"/>
              <a:t>Return</a:t>
            </a:r>
            <a:endParaRPr lang="en-CA" sz="4000" dirty="0"/>
          </a:p>
        </p:txBody>
      </p:sp>
      <p:pic>
        <p:nvPicPr>
          <p:cNvPr id="90114" name="Picture 2"/>
          <p:cNvPicPr>
            <a:picLocks noChangeAspect="1" noChangeArrowheads="1"/>
          </p:cNvPicPr>
          <p:nvPr/>
        </p:nvPicPr>
        <p:blipFill>
          <a:blip r:embed="rId2" cstate="print"/>
          <a:srcRect/>
          <a:stretch>
            <a:fillRect/>
          </a:stretch>
        </p:blipFill>
        <p:spPr bwMode="auto">
          <a:xfrm>
            <a:off x="388938" y="836613"/>
            <a:ext cx="8431212" cy="5949950"/>
          </a:xfrm>
          <a:prstGeom prst="rect">
            <a:avLst/>
          </a:prstGeom>
          <a:noFill/>
          <a:ln w="9525">
            <a:noFill/>
            <a:miter lim="800000"/>
            <a:headEnd/>
            <a:tailEnd/>
          </a:ln>
        </p:spPr>
      </p:pic>
      <p:sp>
        <p:nvSpPr>
          <p:cNvPr id="90115" name="TextBox 4"/>
          <p:cNvSpPr txBox="1">
            <a:spLocks noChangeArrowheads="1"/>
          </p:cNvSpPr>
          <p:nvPr/>
        </p:nvSpPr>
        <p:spPr bwMode="auto">
          <a:xfrm>
            <a:off x="7451725" y="765175"/>
            <a:ext cx="1441450" cy="738188"/>
          </a:xfrm>
          <a:prstGeom prst="rect">
            <a:avLst/>
          </a:prstGeom>
          <a:noFill/>
          <a:ln w="9525">
            <a:noFill/>
            <a:miter lim="800000"/>
            <a:headEnd/>
            <a:tailEnd/>
          </a:ln>
        </p:spPr>
        <p:txBody>
          <a:bodyPr>
            <a:spAutoFit/>
          </a:bodyPr>
          <a:lstStyle/>
          <a:p>
            <a:r>
              <a:rPr lang="en-CA" sz="1400">
                <a:latin typeface="Lucida Sans Unicode" pitchFamily="34" charset="0"/>
              </a:rPr>
              <a:t>(reinvestment of dividends)</a:t>
            </a:r>
          </a:p>
          <a:p>
            <a:pPr>
              <a:buFont typeface="Arial" charset="0"/>
              <a:buChar char="•"/>
            </a:pPr>
            <a:endParaRPr lang="en-CA" sz="1400">
              <a:latin typeface="Lucida Sans Unicode"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descr="http://www.swamedia.com/photos/c15c/3620/c15c3620-545a-a4bb-2fa4-f4004bf2ef5b-390x250.jpg"/>
          <p:cNvPicPr>
            <a:picLocks noChangeAspect="1" noChangeArrowheads="1"/>
          </p:cNvPicPr>
          <p:nvPr/>
        </p:nvPicPr>
        <p:blipFill>
          <a:blip r:embed="rId2" cstate="print"/>
          <a:srcRect/>
          <a:stretch>
            <a:fillRect/>
          </a:stretch>
        </p:blipFill>
        <p:spPr bwMode="auto">
          <a:xfrm>
            <a:off x="4929188" y="2428875"/>
            <a:ext cx="3714750" cy="1304925"/>
          </a:xfrm>
          <a:prstGeom prst="rect">
            <a:avLst/>
          </a:prstGeom>
          <a:noFill/>
          <a:ln w="9525">
            <a:noFill/>
            <a:miter lim="800000"/>
            <a:headEnd/>
            <a:tailEnd/>
          </a:ln>
        </p:spPr>
      </p:pic>
      <p:sp>
        <p:nvSpPr>
          <p:cNvPr id="3" name="Content Placeholder 2"/>
          <p:cNvSpPr>
            <a:spLocks noGrp="1"/>
          </p:cNvSpPr>
          <p:nvPr>
            <p:ph idx="1"/>
          </p:nvPr>
        </p:nvSpPr>
        <p:spPr>
          <a:xfrm>
            <a:off x="457200" y="1412875"/>
            <a:ext cx="8229600" cy="4810125"/>
          </a:xfrm>
        </p:spPr>
        <p:txBody>
          <a:bodyPr>
            <a:normAutofit/>
          </a:bodyPr>
          <a:lstStyle/>
          <a:p>
            <a:pPr>
              <a:lnSpc>
                <a:spcPct val="90000"/>
              </a:lnSpc>
            </a:pPr>
            <a:r>
              <a:rPr lang="en-CA" sz="2000" smtClean="0"/>
              <a:t>Southwest is a major domestic airline that provides primarily short-haul, high-frequency, point-to-point, low-fare service</a:t>
            </a:r>
          </a:p>
          <a:p>
            <a:pPr>
              <a:lnSpc>
                <a:spcPct val="90000"/>
              </a:lnSpc>
              <a:buFont typeface="Wingdings 3" pitchFamily="18" charset="2"/>
              <a:buNone/>
            </a:pPr>
            <a:endParaRPr lang="en-CA" sz="2000" smtClean="0"/>
          </a:p>
          <a:p>
            <a:pPr>
              <a:lnSpc>
                <a:spcPct val="90000"/>
              </a:lnSpc>
            </a:pPr>
            <a:r>
              <a:rPr lang="en-CA" sz="2000" smtClean="0"/>
              <a:t>Headquarters in Dallas, Texas</a:t>
            </a:r>
          </a:p>
          <a:p>
            <a:pPr>
              <a:lnSpc>
                <a:spcPct val="90000"/>
              </a:lnSpc>
              <a:buFont typeface="Wingdings 3" pitchFamily="18" charset="2"/>
              <a:buNone/>
            </a:pPr>
            <a:endParaRPr lang="en-CA" sz="2000" smtClean="0"/>
          </a:p>
          <a:p>
            <a:pPr>
              <a:lnSpc>
                <a:spcPct val="90000"/>
              </a:lnSpc>
            </a:pPr>
            <a:r>
              <a:rPr lang="en-CA" sz="2000" smtClean="0"/>
              <a:t>Operates over 500 Boeing 737 </a:t>
            </a:r>
          </a:p>
          <a:p>
            <a:pPr>
              <a:lnSpc>
                <a:spcPct val="90000"/>
              </a:lnSpc>
              <a:buFont typeface="Wingdings 3" pitchFamily="18" charset="2"/>
              <a:buNone/>
            </a:pPr>
            <a:r>
              <a:rPr lang="en-CA" sz="2000" smtClean="0"/>
              <a:t>	aircrafts in 69 cities</a:t>
            </a:r>
          </a:p>
          <a:p>
            <a:pPr>
              <a:lnSpc>
                <a:spcPct val="90000"/>
              </a:lnSpc>
              <a:buFont typeface="Wingdings 3" pitchFamily="18" charset="2"/>
              <a:buNone/>
            </a:pPr>
            <a:endParaRPr lang="en-CA" sz="2000" smtClean="0"/>
          </a:p>
          <a:p>
            <a:pPr>
              <a:lnSpc>
                <a:spcPct val="90000"/>
              </a:lnSpc>
            </a:pPr>
            <a:r>
              <a:rPr lang="en-CA" sz="2000" smtClean="0"/>
              <a:t>Has among the lowest cost structures in domestic airline industry and consistently offers the lowest and simplest fares</a:t>
            </a:r>
          </a:p>
          <a:p>
            <a:pPr>
              <a:lnSpc>
                <a:spcPct val="90000"/>
              </a:lnSpc>
              <a:buFont typeface="Wingdings 3" pitchFamily="18" charset="2"/>
              <a:buNone/>
            </a:pPr>
            <a:endParaRPr lang="en-CA" sz="2000" smtClean="0"/>
          </a:p>
          <a:p>
            <a:pPr>
              <a:lnSpc>
                <a:spcPct val="90000"/>
              </a:lnSpc>
            </a:pPr>
            <a:r>
              <a:rPr lang="en-CA" sz="2000" smtClean="0"/>
              <a:t>Average passenger airfare  for a one-way ticket is $131.82 </a:t>
            </a:r>
          </a:p>
          <a:p>
            <a:pPr>
              <a:lnSpc>
                <a:spcPct val="90000"/>
              </a:lnSpc>
              <a:buFont typeface="Wingdings 3" pitchFamily="18" charset="2"/>
              <a:buNone/>
            </a:pPr>
            <a:endParaRPr lang="en-CA" sz="2000" smtClean="0"/>
          </a:p>
          <a:p>
            <a:pPr>
              <a:lnSpc>
                <a:spcPct val="90000"/>
              </a:lnSpc>
            </a:pPr>
            <a:r>
              <a:rPr lang="en-CA" sz="2000" smtClean="0"/>
              <a:t>Adopted the first profit-sharing plan in U.S. airline industry in 1973 where employees own about 8% of the company stock</a:t>
            </a:r>
          </a:p>
          <a:p>
            <a:pPr>
              <a:lnSpc>
                <a:spcPct val="90000"/>
              </a:lnSpc>
            </a:pPr>
            <a:endParaRPr lang="en-CA" sz="2200" smtClean="0"/>
          </a:p>
          <a:p>
            <a:pPr>
              <a:lnSpc>
                <a:spcPct val="90000"/>
              </a:lnSpc>
            </a:pPr>
            <a:endParaRPr lang="en-CA" sz="2200" smtClean="0"/>
          </a:p>
          <a:p>
            <a:pPr>
              <a:lnSpc>
                <a:spcPct val="90000"/>
              </a:lnSpc>
            </a:pPr>
            <a:endParaRPr lang="en-CA" sz="2500" smtClean="0"/>
          </a:p>
        </p:txBody>
      </p:sp>
      <p:sp>
        <p:nvSpPr>
          <p:cNvPr id="2" name="Title 1"/>
          <p:cNvSpPr>
            <a:spLocks noGrp="1"/>
          </p:cNvSpPr>
          <p:nvPr>
            <p:ph type="title"/>
          </p:nvPr>
        </p:nvSpPr>
        <p:spPr>
          <a:xfrm>
            <a:off x="467544" y="188640"/>
            <a:ext cx="8229600" cy="1143000"/>
          </a:xfrm>
        </p:spPr>
        <p:txBody>
          <a:bodyPr/>
          <a:lstStyle/>
          <a:p>
            <a:pPr fontAlgn="auto">
              <a:spcAft>
                <a:spcPts val="0"/>
              </a:spcAft>
              <a:defRPr/>
            </a:pPr>
            <a:r>
              <a:rPr lang="en-CA" dirty="0" smtClean="0"/>
              <a:t>Company Profile</a:t>
            </a:r>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http://images.businessweek.com/ss/08/09/0904_first_jobs/image/southwest_airlines.jpg"/>
          <p:cNvPicPr>
            <a:picLocks noChangeAspect="1" noChangeArrowheads="1"/>
          </p:cNvPicPr>
          <p:nvPr/>
        </p:nvPicPr>
        <p:blipFill>
          <a:blip r:embed="rId2" cstate="print"/>
          <a:srcRect/>
          <a:stretch>
            <a:fillRect/>
          </a:stretch>
        </p:blipFill>
        <p:spPr bwMode="auto">
          <a:xfrm>
            <a:off x="4140200" y="3573463"/>
            <a:ext cx="4752975" cy="2771775"/>
          </a:xfrm>
          <a:prstGeom prst="rect">
            <a:avLst/>
          </a:prstGeom>
          <a:noFill/>
          <a:ln w="9525">
            <a:noFill/>
            <a:miter lim="800000"/>
            <a:headEnd/>
            <a:tailEnd/>
          </a:ln>
        </p:spPr>
      </p:pic>
      <p:sp>
        <p:nvSpPr>
          <p:cNvPr id="92162" name="Content Placeholder 2"/>
          <p:cNvSpPr>
            <a:spLocks noGrp="1"/>
          </p:cNvSpPr>
          <p:nvPr>
            <p:ph idx="1"/>
          </p:nvPr>
        </p:nvSpPr>
        <p:spPr>
          <a:xfrm>
            <a:off x="303213" y="692150"/>
            <a:ext cx="8229600" cy="5462588"/>
          </a:xfrm>
        </p:spPr>
        <p:txBody>
          <a:bodyPr/>
          <a:lstStyle/>
          <a:p>
            <a:pPr>
              <a:buFont typeface="Wingdings 3" pitchFamily="18" charset="2"/>
              <a:buNone/>
            </a:pPr>
            <a:r>
              <a:rPr lang="en-CA" sz="1600" smtClean="0"/>
              <a:t>1967</a:t>
            </a:r>
          </a:p>
          <a:p>
            <a:r>
              <a:rPr lang="en-CA" sz="1600" smtClean="0"/>
              <a:t>Air Southwest Co. was incorporated</a:t>
            </a:r>
          </a:p>
          <a:p>
            <a:pPr>
              <a:buFont typeface="Wingdings 3" pitchFamily="18" charset="2"/>
              <a:buNone/>
            </a:pPr>
            <a:r>
              <a:rPr lang="en-CA" sz="1600" smtClean="0"/>
              <a:t>1971</a:t>
            </a:r>
          </a:p>
          <a:p>
            <a:r>
              <a:rPr lang="en-CA" sz="1600" smtClean="0"/>
              <a:t>Air Southwest Co. changes its name to Southwest  Airlines Co.</a:t>
            </a:r>
          </a:p>
          <a:p>
            <a:r>
              <a:rPr lang="en-CA" sz="1600" smtClean="0"/>
              <a:t>Begins service to Dallas, San Antonio and Houston with three Boeing 737s</a:t>
            </a:r>
          </a:p>
          <a:p>
            <a:pPr>
              <a:buFont typeface="Wingdings 3" pitchFamily="18" charset="2"/>
              <a:buNone/>
            </a:pPr>
            <a:r>
              <a:rPr lang="en-CA" sz="1600" smtClean="0"/>
              <a:t>1973</a:t>
            </a:r>
          </a:p>
          <a:p>
            <a:r>
              <a:rPr lang="en-CA" sz="1600" smtClean="0"/>
              <a:t>Ends the year with first yearly profit</a:t>
            </a:r>
          </a:p>
          <a:p>
            <a:pPr>
              <a:buFont typeface="Wingdings 3" pitchFamily="18" charset="2"/>
              <a:buNone/>
            </a:pPr>
            <a:r>
              <a:rPr lang="en-CA" sz="1600" smtClean="0"/>
              <a:t>1974</a:t>
            </a:r>
          </a:p>
          <a:p>
            <a:r>
              <a:rPr lang="en-CA" sz="1600" smtClean="0"/>
              <a:t>Carries one-millionth customer</a:t>
            </a:r>
          </a:p>
          <a:p>
            <a:pPr>
              <a:buFont typeface="Wingdings 3" pitchFamily="18" charset="2"/>
              <a:buNone/>
            </a:pPr>
            <a:r>
              <a:rPr lang="en-CA" sz="1600" smtClean="0"/>
              <a:t>1975</a:t>
            </a:r>
          </a:p>
          <a:p>
            <a:r>
              <a:rPr lang="en-CA" sz="1600" smtClean="0"/>
              <a:t>Common stock listed on</a:t>
            </a:r>
          </a:p>
          <a:p>
            <a:pPr>
              <a:buFont typeface="Wingdings 3" pitchFamily="18" charset="2"/>
              <a:buNone/>
            </a:pPr>
            <a:r>
              <a:rPr lang="en-CA" sz="1600" smtClean="0"/>
              <a:t>	American Stock Exchange under</a:t>
            </a:r>
          </a:p>
          <a:p>
            <a:pPr>
              <a:buFont typeface="Wingdings 3" pitchFamily="18" charset="2"/>
              <a:buNone/>
            </a:pPr>
            <a:r>
              <a:rPr lang="en-CA" sz="1600" smtClean="0"/>
              <a:t>	the ticker “LUV”</a:t>
            </a:r>
          </a:p>
          <a:p>
            <a:pPr>
              <a:buFont typeface="Wingdings 3" pitchFamily="18" charset="2"/>
              <a:buNone/>
            </a:pPr>
            <a:r>
              <a:rPr lang="en-CA" sz="1600" smtClean="0"/>
              <a:t>1978</a:t>
            </a:r>
          </a:p>
          <a:p>
            <a:r>
              <a:rPr lang="en-CA" sz="1600" smtClean="0"/>
              <a:t>Flies to New Orleans, first flight </a:t>
            </a:r>
          </a:p>
          <a:p>
            <a:r>
              <a:rPr lang="en-CA" sz="1600" smtClean="0"/>
              <a:t>destination outside of Texas</a:t>
            </a:r>
          </a:p>
          <a:p>
            <a:pPr>
              <a:buFont typeface="Wingdings 3" pitchFamily="18" charset="2"/>
              <a:buNone/>
            </a:pPr>
            <a:r>
              <a:rPr lang="en-CA" sz="1600" smtClean="0"/>
              <a:t>1990</a:t>
            </a:r>
          </a:p>
          <a:p>
            <a:r>
              <a:rPr lang="en-CA" sz="1600" smtClean="0"/>
              <a:t>Revenue exceeded $1 Billion</a:t>
            </a:r>
          </a:p>
          <a:p>
            <a:pPr>
              <a:buFont typeface="Wingdings 3" pitchFamily="18" charset="2"/>
              <a:buNone/>
            </a:pPr>
            <a:endParaRPr lang="en-CA" sz="1600" smtClean="0"/>
          </a:p>
          <a:p>
            <a:pPr>
              <a:buFont typeface="Wingdings 3" pitchFamily="18" charset="2"/>
              <a:buNone/>
            </a:pPr>
            <a:endParaRPr lang="en-CA" sz="2400" smtClean="0"/>
          </a:p>
        </p:txBody>
      </p:sp>
      <p:sp>
        <p:nvSpPr>
          <p:cNvPr id="7" name="Title 6"/>
          <p:cNvSpPr>
            <a:spLocks noGrp="1"/>
          </p:cNvSpPr>
          <p:nvPr>
            <p:ph type="title"/>
          </p:nvPr>
        </p:nvSpPr>
        <p:spPr>
          <a:xfrm>
            <a:off x="0" y="0"/>
            <a:ext cx="5004048" cy="764704"/>
          </a:xfrm>
        </p:spPr>
        <p:txBody>
          <a:bodyPr/>
          <a:lstStyle/>
          <a:p>
            <a:pPr fontAlgn="auto">
              <a:spcAft>
                <a:spcPts val="0"/>
              </a:spcAft>
              <a:defRPr/>
            </a:pPr>
            <a:r>
              <a:rPr lang="en-CA" sz="3600" dirty="0" smtClean="0"/>
              <a:t>History of Southwest</a:t>
            </a:r>
            <a:endParaRPr lang="en-CA"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8596" y="1214422"/>
          <a:ext cx="822960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pPr fontAlgn="auto">
              <a:spcAft>
                <a:spcPts val="0"/>
              </a:spcAft>
              <a:defRPr/>
            </a:pPr>
            <a:r>
              <a:rPr lang="en-CA" dirty="0" smtClean="0"/>
              <a:t>History/Regulations (2)</a:t>
            </a:r>
            <a:endParaRPr lang="en-C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a:spLocks noGrp="1"/>
          </p:cNvSpPr>
          <p:nvPr>
            <p:ph idx="1"/>
          </p:nvPr>
        </p:nvSpPr>
        <p:spPr/>
        <p:txBody>
          <a:bodyPr/>
          <a:lstStyle/>
          <a:p>
            <a:pPr>
              <a:buFont typeface="Wingdings 3" pitchFamily="18" charset="2"/>
              <a:buNone/>
            </a:pPr>
            <a:r>
              <a:rPr lang="en-CA" sz="2000" smtClean="0"/>
              <a:t>1994</a:t>
            </a:r>
          </a:p>
          <a:p>
            <a:r>
              <a:rPr lang="en-CA" sz="2000" smtClean="0"/>
              <a:t>Acquires 2 airline companies: Morris Air and Arizona One</a:t>
            </a:r>
          </a:p>
          <a:p>
            <a:pPr>
              <a:buFont typeface="Wingdings 3" pitchFamily="18" charset="2"/>
              <a:buNone/>
            </a:pPr>
            <a:r>
              <a:rPr lang="en-CA" sz="2000" smtClean="0"/>
              <a:t>1996</a:t>
            </a:r>
          </a:p>
          <a:p>
            <a:r>
              <a:rPr lang="en-CA" sz="2000" smtClean="0"/>
              <a:t>Online booking site launched</a:t>
            </a:r>
          </a:p>
          <a:p>
            <a:pPr>
              <a:buFont typeface="Wingdings 3" pitchFamily="18" charset="2"/>
              <a:buNone/>
            </a:pPr>
            <a:r>
              <a:rPr lang="en-CA" sz="2000" smtClean="0"/>
              <a:t>2005</a:t>
            </a:r>
          </a:p>
          <a:p>
            <a:r>
              <a:rPr lang="en-CA" sz="2000" smtClean="0"/>
              <a:t>Enters first code-share agreement with American Trans Air</a:t>
            </a:r>
          </a:p>
          <a:p>
            <a:endParaRPr lang="en-CA" sz="2000" smtClean="0"/>
          </a:p>
          <a:p>
            <a:endParaRPr lang="en-CA" sz="2000" smtClean="0"/>
          </a:p>
          <a:p>
            <a:endParaRPr lang="en-CA" smtClean="0"/>
          </a:p>
        </p:txBody>
      </p:sp>
      <p:sp>
        <p:nvSpPr>
          <p:cNvPr id="6" name="Title 5"/>
          <p:cNvSpPr>
            <a:spLocks noGrp="1"/>
          </p:cNvSpPr>
          <p:nvPr>
            <p:ph type="title"/>
          </p:nvPr>
        </p:nvSpPr>
        <p:spPr/>
        <p:txBody>
          <a:bodyPr/>
          <a:lstStyle/>
          <a:p>
            <a:pPr fontAlgn="auto">
              <a:spcAft>
                <a:spcPts val="0"/>
              </a:spcAft>
              <a:defRPr/>
            </a:pPr>
            <a:r>
              <a:rPr lang="en-CA" dirty="0" smtClean="0"/>
              <a:t>History of Southwest (2)</a:t>
            </a:r>
            <a:endParaRPr lang="en-CA" dirty="0"/>
          </a:p>
        </p:txBody>
      </p:sp>
      <p:sp>
        <p:nvSpPr>
          <p:cNvPr id="93187" name="TextBox 6"/>
          <p:cNvSpPr txBox="1">
            <a:spLocks noChangeArrowheads="1"/>
          </p:cNvSpPr>
          <p:nvPr/>
        </p:nvSpPr>
        <p:spPr bwMode="auto">
          <a:xfrm>
            <a:off x="611188" y="3644900"/>
            <a:ext cx="4032250" cy="2632075"/>
          </a:xfrm>
          <a:prstGeom prst="rect">
            <a:avLst/>
          </a:prstGeom>
          <a:noFill/>
          <a:ln w="9525">
            <a:noFill/>
            <a:miter lim="800000"/>
            <a:headEnd/>
            <a:tailEnd/>
          </a:ln>
        </p:spPr>
        <p:txBody>
          <a:bodyPr>
            <a:spAutoFit/>
          </a:bodyPr>
          <a:lstStyle/>
          <a:p>
            <a:r>
              <a:rPr lang="en-CA" sz="2000">
                <a:latin typeface="Lucida Sans Unicode" pitchFamily="34" charset="0"/>
              </a:rPr>
              <a:t>2009</a:t>
            </a:r>
          </a:p>
          <a:p>
            <a:endParaRPr lang="en-CA" sz="300">
              <a:latin typeface="Lucida Sans Unicode" pitchFamily="34" charset="0"/>
            </a:endParaRPr>
          </a:p>
          <a:p>
            <a:pPr>
              <a:buFontTx/>
              <a:buBlip>
                <a:blip r:embed="rId2"/>
              </a:buBlip>
            </a:pPr>
            <a:r>
              <a:rPr lang="en-CA" sz="2000">
                <a:latin typeface="Lucida Sans Unicode" pitchFamily="34" charset="0"/>
              </a:rPr>
              <a:t> Becomes </a:t>
            </a:r>
            <a:r>
              <a:rPr lang="en-US" sz="2000">
                <a:latin typeface="Lucida Sans Unicode" pitchFamily="34" charset="0"/>
              </a:rPr>
              <a:t>largest carrier in the  US with 545 Boeing 737 aircrafts servicing 68 airports in 35 states and able to offer more than 3,300 flights a day </a:t>
            </a:r>
          </a:p>
          <a:p>
            <a:endParaRPr lang="en-CA" sz="2000">
              <a:latin typeface="Lucida Sans Unicode" pitchFamily="34" charset="0"/>
            </a:endParaRPr>
          </a:p>
          <a:p>
            <a:endParaRPr lang="en-CA" sz="2000">
              <a:latin typeface="Lucida Sans Unicode" pitchFamily="34" charset="0"/>
            </a:endParaRPr>
          </a:p>
        </p:txBody>
      </p:sp>
      <p:pic>
        <p:nvPicPr>
          <p:cNvPr id="93188" name="Picture 2" descr="http://blog.oregonlive.com/business_impact/2008/08/large_Southwest%20Airlines.JPG"/>
          <p:cNvPicPr>
            <a:picLocks noChangeAspect="1" noChangeArrowheads="1"/>
          </p:cNvPicPr>
          <p:nvPr/>
        </p:nvPicPr>
        <p:blipFill>
          <a:blip r:embed="rId3" cstate="print"/>
          <a:srcRect/>
          <a:stretch>
            <a:fillRect/>
          </a:stretch>
        </p:blipFill>
        <p:spPr bwMode="auto">
          <a:xfrm>
            <a:off x="4967288" y="3824288"/>
            <a:ext cx="4176712" cy="3033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Content Placeholder 2"/>
          <p:cNvSpPr>
            <a:spLocks noGrp="1"/>
          </p:cNvSpPr>
          <p:nvPr>
            <p:ph idx="1"/>
          </p:nvPr>
        </p:nvSpPr>
        <p:spPr/>
        <p:txBody>
          <a:bodyPr/>
          <a:lstStyle/>
          <a:p>
            <a:r>
              <a:rPr lang="en-CA" sz="2400" smtClean="0"/>
              <a:t>World’s largest </a:t>
            </a:r>
            <a:r>
              <a:rPr lang="en-CA" sz="2400" u="sng" smtClean="0"/>
              <a:t>low cost carrier</a:t>
            </a:r>
          </a:p>
          <a:p>
            <a:pPr>
              <a:buFont typeface="Wingdings 3" pitchFamily="18" charset="2"/>
              <a:buNone/>
            </a:pPr>
            <a:endParaRPr lang="en-CA" sz="2400" smtClean="0"/>
          </a:p>
          <a:p>
            <a:r>
              <a:rPr lang="en-CA" sz="2400" smtClean="0"/>
              <a:t>Maintains the 4</a:t>
            </a:r>
            <a:r>
              <a:rPr lang="en-CA" sz="2400" baseline="30000" smtClean="0"/>
              <a:t>th</a:t>
            </a:r>
            <a:r>
              <a:rPr lang="en-CA" sz="2400" smtClean="0"/>
              <a:t> largest passenger fleet of aircraft among all airlines</a:t>
            </a:r>
          </a:p>
          <a:p>
            <a:pPr>
              <a:buFont typeface="Wingdings 3" pitchFamily="18" charset="2"/>
              <a:buNone/>
            </a:pPr>
            <a:endParaRPr lang="en-CA" sz="2400" smtClean="0"/>
          </a:p>
          <a:p>
            <a:r>
              <a:rPr lang="en-CA" sz="2400" smtClean="0"/>
              <a:t>One of the most profitable airlines (37</a:t>
            </a:r>
            <a:r>
              <a:rPr lang="en-CA" sz="2400" baseline="30000" smtClean="0"/>
              <a:t>th</a:t>
            </a:r>
            <a:r>
              <a:rPr lang="en-CA" sz="2400" smtClean="0"/>
              <a:t> consecutive profitable year in 2010)</a:t>
            </a:r>
          </a:p>
          <a:p>
            <a:pPr>
              <a:buFont typeface="Wingdings 3" pitchFamily="18" charset="2"/>
              <a:buNone/>
            </a:pPr>
            <a:endParaRPr lang="en-CA" sz="2400" smtClean="0"/>
          </a:p>
          <a:p>
            <a:r>
              <a:rPr lang="en-CA" sz="2400" smtClean="0"/>
              <a:t>Has nearly 35,000 employees and makes more than 3,200 flights a day</a:t>
            </a:r>
          </a:p>
        </p:txBody>
      </p:sp>
      <p:sp>
        <p:nvSpPr>
          <p:cNvPr id="2" name="Title 1"/>
          <p:cNvSpPr>
            <a:spLocks noGrp="1"/>
          </p:cNvSpPr>
          <p:nvPr>
            <p:ph type="title"/>
          </p:nvPr>
        </p:nvSpPr>
        <p:spPr/>
        <p:txBody>
          <a:bodyPr/>
          <a:lstStyle/>
          <a:p>
            <a:pPr fontAlgn="auto">
              <a:spcAft>
                <a:spcPts val="0"/>
              </a:spcAft>
              <a:defRPr/>
            </a:pPr>
            <a:r>
              <a:rPr lang="en-CA" dirty="0" smtClean="0"/>
              <a:t>Southwest Airlines Today</a:t>
            </a:r>
            <a:endParaRPr lang="en-C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t>Size of Southwest Airlines</a:t>
            </a:r>
            <a:endParaRPr lang="en-CA" dirty="0"/>
          </a:p>
        </p:txBody>
      </p:sp>
      <p:pic>
        <p:nvPicPr>
          <p:cNvPr id="95234" name="Picture 2"/>
          <p:cNvPicPr>
            <a:picLocks noChangeAspect="1" noChangeArrowheads="1"/>
          </p:cNvPicPr>
          <p:nvPr/>
        </p:nvPicPr>
        <p:blipFill>
          <a:blip r:embed="rId2" cstate="print"/>
          <a:srcRect/>
          <a:stretch>
            <a:fillRect/>
          </a:stretch>
        </p:blipFill>
        <p:spPr bwMode="auto">
          <a:xfrm>
            <a:off x="0" y="2349500"/>
            <a:ext cx="5003800" cy="2713038"/>
          </a:xfrm>
          <a:prstGeom prst="rect">
            <a:avLst/>
          </a:prstGeom>
          <a:noFill/>
          <a:ln w="9525">
            <a:noFill/>
            <a:miter lim="800000"/>
            <a:headEnd/>
            <a:tailEnd/>
          </a:ln>
        </p:spPr>
      </p:pic>
      <p:pic>
        <p:nvPicPr>
          <p:cNvPr id="95235" name="Picture 3"/>
          <p:cNvPicPr>
            <a:picLocks noChangeAspect="1" noChangeArrowheads="1"/>
          </p:cNvPicPr>
          <p:nvPr/>
        </p:nvPicPr>
        <p:blipFill>
          <a:blip r:embed="rId3" cstate="print"/>
          <a:srcRect/>
          <a:stretch>
            <a:fillRect/>
          </a:stretch>
        </p:blipFill>
        <p:spPr bwMode="auto">
          <a:xfrm>
            <a:off x="5148263" y="2205038"/>
            <a:ext cx="3660775" cy="3484562"/>
          </a:xfrm>
          <a:prstGeom prst="rect">
            <a:avLst/>
          </a:prstGeom>
          <a:noFill/>
          <a:ln w="9525">
            <a:noFill/>
            <a:miter lim="800000"/>
            <a:headEnd/>
            <a:tailEnd/>
          </a:ln>
        </p:spPr>
      </p:pic>
      <p:sp>
        <p:nvSpPr>
          <p:cNvPr id="95236" name="TextBox 5"/>
          <p:cNvSpPr txBox="1">
            <a:spLocks noChangeArrowheads="1"/>
          </p:cNvSpPr>
          <p:nvPr/>
        </p:nvSpPr>
        <p:spPr bwMode="auto">
          <a:xfrm>
            <a:off x="5364163" y="1700213"/>
            <a:ext cx="2447925" cy="369887"/>
          </a:xfrm>
          <a:prstGeom prst="rect">
            <a:avLst/>
          </a:prstGeom>
          <a:noFill/>
          <a:ln w="9525">
            <a:noFill/>
            <a:miter lim="800000"/>
            <a:headEnd/>
            <a:tailEnd/>
          </a:ln>
        </p:spPr>
        <p:txBody>
          <a:bodyPr>
            <a:spAutoFit/>
          </a:bodyPr>
          <a:lstStyle/>
          <a:p>
            <a:r>
              <a:rPr lang="en-CA">
                <a:latin typeface="Lucida Sans Unicode" pitchFamily="34" charset="0"/>
              </a:rPr>
              <a:t>By Fleet Size:</a:t>
            </a:r>
          </a:p>
        </p:txBody>
      </p:sp>
      <p:sp>
        <p:nvSpPr>
          <p:cNvPr id="95237" name="TextBox 6"/>
          <p:cNvSpPr txBox="1">
            <a:spLocks noChangeArrowheads="1"/>
          </p:cNvSpPr>
          <p:nvPr/>
        </p:nvSpPr>
        <p:spPr bwMode="auto">
          <a:xfrm>
            <a:off x="250825" y="1773238"/>
            <a:ext cx="2665413" cy="368300"/>
          </a:xfrm>
          <a:prstGeom prst="rect">
            <a:avLst/>
          </a:prstGeom>
          <a:noFill/>
          <a:ln w="9525">
            <a:noFill/>
            <a:miter lim="800000"/>
            <a:headEnd/>
            <a:tailEnd/>
          </a:ln>
        </p:spPr>
        <p:txBody>
          <a:bodyPr>
            <a:spAutoFit/>
          </a:bodyPr>
          <a:lstStyle/>
          <a:p>
            <a:r>
              <a:rPr lang="en-CA">
                <a:latin typeface="Lucida Sans Unicode" pitchFamily="34" charset="0"/>
              </a:rPr>
              <a:t>By Scheduled Passengers: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sz="4000" dirty="0" smtClean="0"/>
              <a:t>Southwest Servicing Map</a:t>
            </a:r>
            <a:endParaRPr lang="en-CA" sz="4000" dirty="0"/>
          </a:p>
        </p:txBody>
      </p:sp>
      <p:sp>
        <p:nvSpPr>
          <p:cNvPr id="96258" name="TextBox 4"/>
          <p:cNvSpPr txBox="1">
            <a:spLocks noChangeArrowheads="1"/>
          </p:cNvSpPr>
          <p:nvPr/>
        </p:nvSpPr>
        <p:spPr bwMode="auto">
          <a:xfrm>
            <a:off x="571500" y="1428750"/>
            <a:ext cx="7286625" cy="369888"/>
          </a:xfrm>
          <a:prstGeom prst="rect">
            <a:avLst/>
          </a:prstGeom>
          <a:noFill/>
          <a:ln w="9525">
            <a:noFill/>
            <a:miter lim="800000"/>
            <a:headEnd/>
            <a:tailEnd/>
          </a:ln>
        </p:spPr>
        <p:txBody>
          <a:bodyPr>
            <a:spAutoFit/>
          </a:bodyPr>
          <a:lstStyle/>
          <a:p>
            <a:pPr>
              <a:buFont typeface="Arial" charset="0"/>
              <a:buChar char="•"/>
            </a:pPr>
            <a:r>
              <a:rPr lang="en-CA">
                <a:latin typeface="Lucida Sans Unicode" pitchFamily="34" charset="0"/>
              </a:rPr>
              <a:t> 69 cities in 35 states</a:t>
            </a:r>
          </a:p>
        </p:txBody>
      </p:sp>
      <p:pic>
        <p:nvPicPr>
          <p:cNvPr id="96259" name="Picture 2"/>
          <p:cNvPicPr>
            <a:picLocks noChangeAspect="1" noChangeArrowheads="1"/>
          </p:cNvPicPr>
          <p:nvPr/>
        </p:nvPicPr>
        <p:blipFill>
          <a:blip r:embed="rId2" cstate="print"/>
          <a:srcRect/>
          <a:stretch>
            <a:fillRect/>
          </a:stretch>
        </p:blipFill>
        <p:spPr bwMode="auto">
          <a:xfrm>
            <a:off x="0" y="1804988"/>
            <a:ext cx="9144000" cy="5053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sz="3600" dirty="0" smtClean="0"/>
              <a:t>Region Break-down &amp; Market Share</a:t>
            </a:r>
            <a:endParaRPr lang="en-CA" sz="3600" dirty="0"/>
          </a:p>
        </p:txBody>
      </p:sp>
      <p:pic>
        <p:nvPicPr>
          <p:cNvPr id="97282" name="Picture 2"/>
          <p:cNvPicPr>
            <a:picLocks noChangeAspect="1" noChangeArrowheads="1"/>
          </p:cNvPicPr>
          <p:nvPr/>
        </p:nvPicPr>
        <p:blipFill>
          <a:blip r:embed="rId2" cstate="print"/>
          <a:srcRect/>
          <a:stretch>
            <a:fillRect/>
          </a:stretch>
        </p:blipFill>
        <p:spPr bwMode="auto">
          <a:xfrm>
            <a:off x="485775" y="1628775"/>
            <a:ext cx="8189913" cy="379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2"/>
          <p:cNvSpPr>
            <a:spLocks noGrp="1"/>
          </p:cNvSpPr>
          <p:nvPr>
            <p:ph idx="1"/>
          </p:nvPr>
        </p:nvSpPr>
        <p:spPr>
          <a:xfrm>
            <a:off x="214313" y="4643438"/>
            <a:ext cx="8515350" cy="1900237"/>
          </a:xfrm>
        </p:spPr>
        <p:txBody>
          <a:bodyPr/>
          <a:lstStyle/>
          <a:p>
            <a:r>
              <a:rPr lang="en-CA" sz="2000" smtClean="0"/>
              <a:t>In June 2010, the American Customer Satisfaction Index ranked Southwest Airlines number one among all airlines for the 17th year in a row.</a:t>
            </a:r>
          </a:p>
        </p:txBody>
      </p:sp>
      <p:sp>
        <p:nvSpPr>
          <p:cNvPr id="2" name="Title 1"/>
          <p:cNvSpPr>
            <a:spLocks noGrp="1"/>
          </p:cNvSpPr>
          <p:nvPr>
            <p:ph type="title"/>
          </p:nvPr>
        </p:nvSpPr>
        <p:spPr/>
        <p:txBody>
          <a:bodyPr/>
          <a:lstStyle/>
          <a:p>
            <a:pPr fontAlgn="auto">
              <a:spcAft>
                <a:spcPts val="0"/>
              </a:spcAft>
              <a:defRPr/>
            </a:pPr>
            <a:r>
              <a:rPr lang="en-CA" sz="4000" dirty="0" smtClean="0"/>
              <a:t>Customer Service</a:t>
            </a:r>
            <a:endParaRPr lang="en-CA" sz="4000" dirty="0"/>
          </a:p>
        </p:txBody>
      </p:sp>
      <p:pic>
        <p:nvPicPr>
          <p:cNvPr id="98307" name="Picture 3"/>
          <p:cNvPicPr>
            <a:picLocks noChangeAspect="1" noChangeArrowheads="1"/>
          </p:cNvPicPr>
          <p:nvPr/>
        </p:nvPicPr>
        <p:blipFill>
          <a:blip r:embed="rId2" cstate="print"/>
          <a:srcRect/>
          <a:stretch>
            <a:fillRect/>
          </a:stretch>
        </p:blipFill>
        <p:spPr bwMode="auto">
          <a:xfrm>
            <a:off x="0" y="1522413"/>
            <a:ext cx="9144000" cy="313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1268413"/>
            <a:ext cx="8715375" cy="4525962"/>
          </a:xfrm>
        </p:spPr>
        <p:txBody>
          <a:bodyPr>
            <a:normAutofit/>
          </a:bodyPr>
          <a:lstStyle/>
          <a:p>
            <a:pPr>
              <a:lnSpc>
                <a:spcPct val="90000"/>
              </a:lnSpc>
              <a:buFont typeface="Wingdings 3" pitchFamily="18" charset="2"/>
              <a:buNone/>
            </a:pPr>
            <a:r>
              <a:rPr lang="en-CA" sz="2000" i="1" smtClean="0"/>
              <a:t>“One of the most innovative companies in the world” – BusinessWeek, 2009</a:t>
            </a:r>
          </a:p>
          <a:p>
            <a:pPr>
              <a:lnSpc>
                <a:spcPct val="90000"/>
              </a:lnSpc>
              <a:buFont typeface="Wingdings 3" pitchFamily="18" charset="2"/>
              <a:buNone/>
            </a:pPr>
            <a:endParaRPr lang="en-CA" sz="2000" i="1" smtClean="0"/>
          </a:p>
          <a:p>
            <a:pPr>
              <a:lnSpc>
                <a:spcPct val="90000"/>
              </a:lnSpc>
            </a:pPr>
            <a:r>
              <a:rPr lang="en-CA" sz="2000" smtClean="0"/>
              <a:t>EarlyBird Check-In</a:t>
            </a:r>
          </a:p>
          <a:p>
            <a:pPr lvl="1">
              <a:lnSpc>
                <a:spcPct val="90000"/>
              </a:lnSpc>
            </a:pPr>
            <a:r>
              <a:rPr lang="en-CA" sz="1800" smtClean="0"/>
              <a:t>By paying $10 (one-way), customers can be checked in </a:t>
            </a:r>
          </a:p>
          <a:p>
            <a:pPr lvl="1">
              <a:lnSpc>
                <a:spcPct val="90000"/>
              </a:lnSpc>
              <a:buFont typeface="Verdana" pitchFamily="34" charset="0"/>
              <a:buNone/>
            </a:pPr>
            <a:r>
              <a:rPr lang="en-CA" sz="1800" smtClean="0"/>
              <a:t>	automatically up to 6 hrs before general boarding positions </a:t>
            </a:r>
          </a:p>
          <a:p>
            <a:pPr lvl="1">
              <a:lnSpc>
                <a:spcPct val="90000"/>
              </a:lnSpc>
              <a:buFont typeface="Verdana" pitchFamily="34" charset="0"/>
              <a:buNone/>
            </a:pPr>
            <a:r>
              <a:rPr lang="en-CA" sz="1800" smtClean="0"/>
              <a:t>	become available and have a confirmed boarding position</a:t>
            </a:r>
          </a:p>
          <a:p>
            <a:pPr lvl="1">
              <a:lnSpc>
                <a:spcPct val="90000"/>
              </a:lnSpc>
            </a:pPr>
            <a:r>
              <a:rPr lang="en-CA" sz="1800" smtClean="0"/>
              <a:t>Allows customers to have earlier access to seats and luggage compartments</a:t>
            </a:r>
          </a:p>
          <a:p>
            <a:pPr lvl="1">
              <a:lnSpc>
                <a:spcPct val="90000"/>
              </a:lnSpc>
            </a:pPr>
            <a:r>
              <a:rPr lang="en-CA" sz="1800" smtClean="0"/>
              <a:t>Generated $15 million in revenue in 2009</a:t>
            </a:r>
          </a:p>
          <a:p>
            <a:pPr>
              <a:lnSpc>
                <a:spcPct val="90000"/>
              </a:lnSpc>
            </a:pPr>
            <a:r>
              <a:rPr lang="en-CA" sz="2000" smtClean="0"/>
              <a:t>P.A.W.S. (Pets Are Welcome on Southwest)</a:t>
            </a:r>
          </a:p>
          <a:p>
            <a:pPr lvl="1">
              <a:lnSpc>
                <a:spcPct val="90000"/>
              </a:lnSpc>
            </a:pPr>
            <a:r>
              <a:rPr lang="en-CA" sz="1800" smtClean="0"/>
              <a:t>Customers can bring a small dog or cat on board by </a:t>
            </a:r>
          </a:p>
          <a:p>
            <a:pPr lvl="1">
              <a:lnSpc>
                <a:spcPct val="90000"/>
              </a:lnSpc>
              <a:buFont typeface="Verdana" pitchFamily="34" charset="0"/>
              <a:buNone/>
            </a:pPr>
            <a:r>
              <a:rPr lang="en-CA" sz="1800" smtClean="0"/>
              <a:t>	paying $75</a:t>
            </a:r>
          </a:p>
          <a:p>
            <a:pPr lvl="1">
              <a:lnSpc>
                <a:spcPct val="90000"/>
              </a:lnSpc>
            </a:pPr>
            <a:r>
              <a:rPr lang="en-CA" sz="1800" smtClean="0"/>
              <a:t>In the first 7 months (june to dec 2009), it generated more </a:t>
            </a:r>
          </a:p>
          <a:p>
            <a:pPr lvl="1">
              <a:lnSpc>
                <a:spcPct val="90000"/>
              </a:lnSpc>
              <a:buFont typeface="Verdana" pitchFamily="34" charset="0"/>
              <a:buNone/>
            </a:pPr>
            <a:r>
              <a:rPr lang="en-CA" sz="1800" smtClean="0"/>
              <a:t>	than $5 million in revenue</a:t>
            </a:r>
          </a:p>
          <a:p>
            <a:pPr>
              <a:lnSpc>
                <a:spcPct val="90000"/>
              </a:lnSpc>
            </a:pPr>
            <a:endParaRPr lang="en-CA" smtClean="0"/>
          </a:p>
          <a:p>
            <a:pPr>
              <a:lnSpc>
                <a:spcPct val="90000"/>
              </a:lnSpc>
            </a:pPr>
            <a:endParaRPr lang="en-CA" smtClean="0"/>
          </a:p>
        </p:txBody>
      </p:sp>
      <p:sp>
        <p:nvSpPr>
          <p:cNvPr id="2" name="Title 1"/>
          <p:cNvSpPr>
            <a:spLocks noGrp="1"/>
          </p:cNvSpPr>
          <p:nvPr>
            <p:ph type="title"/>
          </p:nvPr>
        </p:nvSpPr>
        <p:spPr/>
        <p:txBody>
          <a:bodyPr/>
          <a:lstStyle/>
          <a:p>
            <a:pPr fontAlgn="auto">
              <a:spcAft>
                <a:spcPts val="0"/>
              </a:spcAft>
              <a:defRPr/>
            </a:pPr>
            <a:r>
              <a:rPr lang="en-CA" dirty="0" smtClean="0"/>
              <a:t>Innovation</a:t>
            </a:r>
            <a:endParaRPr lang="en-CA" dirty="0"/>
          </a:p>
        </p:txBody>
      </p:sp>
      <p:pic>
        <p:nvPicPr>
          <p:cNvPr id="99331" name="Picture 2"/>
          <p:cNvPicPr>
            <a:picLocks noChangeAspect="1" noChangeArrowheads="1"/>
          </p:cNvPicPr>
          <p:nvPr/>
        </p:nvPicPr>
        <p:blipFill>
          <a:blip r:embed="rId2" cstate="print"/>
          <a:srcRect/>
          <a:stretch>
            <a:fillRect/>
          </a:stretch>
        </p:blipFill>
        <p:spPr bwMode="auto">
          <a:xfrm>
            <a:off x="6964363" y="3789363"/>
            <a:ext cx="2071687" cy="1225550"/>
          </a:xfrm>
          <a:prstGeom prst="rect">
            <a:avLst/>
          </a:prstGeom>
          <a:noFill/>
          <a:ln w="9525">
            <a:noFill/>
            <a:miter lim="800000"/>
            <a:headEnd/>
            <a:tailEnd/>
          </a:ln>
        </p:spPr>
      </p:pic>
      <p:pic>
        <p:nvPicPr>
          <p:cNvPr id="99332" name="Picture 3"/>
          <p:cNvPicPr>
            <a:picLocks noChangeAspect="1" noChangeArrowheads="1"/>
          </p:cNvPicPr>
          <p:nvPr/>
        </p:nvPicPr>
        <p:blipFill>
          <a:blip r:embed="rId3" cstate="print"/>
          <a:srcRect/>
          <a:stretch>
            <a:fillRect/>
          </a:stretch>
        </p:blipFill>
        <p:spPr bwMode="auto">
          <a:xfrm>
            <a:off x="7019925" y="1844675"/>
            <a:ext cx="1908175" cy="82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2"/>
          <p:cNvSpPr>
            <a:spLocks noGrp="1"/>
          </p:cNvSpPr>
          <p:nvPr>
            <p:ph idx="1"/>
          </p:nvPr>
        </p:nvSpPr>
        <p:spPr>
          <a:xfrm>
            <a:off x="1403350" y="4365625"/>
            <a:ext cx="2160588" cy="1800225"/>
          </a:xfrm>
        </p:spPr>
        <p:txBody>
          <a:bodyPr/>
          <a:lstStyle/>
          <a:p>
            <a:pPr algn="ctr">
              <a:buFont typeface="Wingdings 3" pitchFamily="18" charset="2"/>
              <a:buNone/>
            </a:pPr>
            <a:r>
              <a:rPr lang="en-CA" sz="1800" smtClean="0"/>
              <a:t>	[Number of seats available] </a:t>
            </a:r>
          </a:p>
          <a:p>
            <a:pPr algn="ctr">
              <a:buFont typeface="Wingdings 3" pitchFamily="18" charset="2"/>
              <a:buNone/>
            </a:pPr>
            <a:r>
              <a:rPr lang="en-CA" sz="1800" smtClean="0"/>
              <a:t>* </a:t>
            </a:r>
          </a:p>
          <a:p>
            <a:pPr algn="ctr">
              <a:buFont typeface="Wingdings 3" pitchFamily="18" charset="2"/>
              <a:buNone/>
            </a:pPr>
            <a:r>
              <a:rPr lang="en-CA" sz="1800" smtClean="0"/>
              <a:t>[Number of miles flown]</a:t>
            </a:r>
          </a:p>
        </p:txBody>
      </p:sp>
      <p:sp>
        <p:nvSpPr>
          <p:cNvPr id="2" name="Title 1"/>
          <p:cNvSpPr>
            <a:spLocks noGrp="1"/>
          </p:cNvSpPr>
          <p:nvPr>
            <p:ph type="title"/>
          </p:nvPr>
        </p:nvSpPr>
        <p:spPr>
          <a:xfrm>
            <a:off x="0" y="0"/>
            <a:ext cx="6624736" cy="1008112"/>
          </a:xfrm>
        </p:spPr>
        <p:txBody>
          <a:bodyPr/>
          <a:lstStyle/>
          <a:p>
            <a:pPr fontAlgn="auto">
              <a:spcAft>
                <a:spcPts val="0"/>
              </a:spcAft>
              <a:defRPr/>
            </a:pPr>
            <a:r>
              <a:rPr lang="en-CA" sz="4000" dirty="0" smtClean="0"/>
              <a:t>Southwest Operations</a:t>
            </a:r>
            <a:endParaRPr lang="en-CA" sz="4000" dirty="0"/>
          </a:p>
        </p:txBody>
      </p:sp>
      <p:graphicFrame>
        <p:nvGraphicFramePr>
          <p:cNvPr id="4" name="Chart 3"/>
          <p:cNvGraphicFramePr/>
          <p:nvPr/>
        </p:nvGraphicFramePr>
        <p:xfrm>
          <a:off x="3923928" y="3789040"/>
          <a:ext cx="4392488"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683568" y="1052736"/>
          <a:ext cx="4536504"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100357" name="TextBox 5"/>
          <p:cNvSpPr txBox="1">
            <a:spLocks noChangeArrowheads="1"/>
          </p:cNvSpPr>
          <p:nvPr/>
        </p:nvSpPr>
        <p:spPr bwMode="auto">
          <a:xfrm>
            <a:off x="5651500" y="1484313"/>
            <a:ext cx="2305050" cy="2032000"/>
          </a:xfrm>
          <a:prstGeom prst="rect">
            <a:avLst/>
          </a:prstGeom>
          <a:noFill/>
          <a:ln w="9525">
            <a:noFill/>
            <a:miter lim="800000"/>
            <a:headEnd/>
            <a:tailEnd/>
          </a:ln>
        </p:spPr>
        <p:txBody>
          <a:bodyPr>
            <a:spAutoFit/>
          </a:bodyPr>
          <a:lstStyle/>
          <a:p>
            <a:pPr algn="ctr"/>
            <a:r>
              <a:rPr lang="en-CA">
                <a:latin typeface="Lucida Sans Unicode" pitchFamily="34" charset="0"/>
              </a:rPr>
              <a:t>[Number of revenue passengers]</a:t>
            </a:r>
          </a:p>
          <a:p>
            <a:pPr algn="ctr"/>
            <a:r>
              <a:rPr lang="en-CA">
                <a:latin typeface="Lucida Sans Unicode" pitchFamily="34" charset="0"/>
              </a:rPr>
              <a:t>*</a:t>
            </a:r>
          </a:p>
          <a:p>
            <a:pPr algn="ctr"/>
            <a:r>
              <a:rPr lang="en-CA">
                <a:latin typeface="Lucida Sans Unicode" pitchFamily="34" charset="0"/>
              </a:rPr>
              <a:t>[Number of miles flown by those passengers]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6" y="0"/>
            <a:ext cx="6876256" cy="1143000"/>
          </a:xfrm>
        </p:spPr>
        <p:txBody>
          <a:bodyPr/>
          <a:lstStyle/>
          <a:p>
            <a:pPr fontAlgn="auto">
              <a:spcAft>
                <a:spcPts val="0"/>
              </a:spcAft>
              <a:defRPr/>
            </a:pPr>
            <a:r>
              <a:rPr lang="en-CA" sz="4000" dirty="0" smtClean="0"/>
              <a:t>Southwest</a:t>
            </a:r>
            <a:r>
              <a:rPr lang="en-CA" dirty="0" smtClean="0"/>
              <a:t> Operations (2)</a:t>
            </a:r>
            <a:endParaRPr lang="en-CA" dirty="0"/>
          </a:p>
        </p:txBody>
      </p:sp>
      <p:graphicFrame>
        <p:nvGraphicFramePr>
          <p:cNvPr id="4" name="Chart 3"/>
          <p:cNvGraphicFramePr/>
          <p:nvPr/>
        </p:nvGraphicFramePr>
        <p:xfrm>
          <a:off x="1763688" y="1556792"/>
          <a:ext cx="5699125" cy="3762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987824" y="908720"/>
          <a:ext cx="4752528"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971600" y="3645024"/>
          <a:ext cx="4572000" cy="2746375"/>
        </p:xfrm>
        <a:graphic>
          <a:graphicData uri="http://schemas.openxmlformats.org/drawingml/2006/chart">
            <c:chart xmlns:c="http://schemas.openxmlformats.org/drawingml/2006/chart" xmlns:r="http://schemas.openxmlformats.org/officeDocument/2006/relationships" r:id="rId4"/>
          </a:graphicData>
        </a:graphic>
      </p:graphicFrame>
      <p:sp>
        <p:nvSpPr>
          <p:cNvPr id="101381" name="TextBox 8"/>
          <p:cNvSpPr txBox="1">
            <a:spLocks noChangeArrowheads="1"/>
          </p:cNvSpPr>
          <p:nvPr/>
        </p:nvSpPr>
        <p:spPr bwMode="auto">
          <a:xfrm>
            <a:off x="5580063" y="4149725"/>
            <a:ext cx="2087562" cy="1476375"/>
          </a:xfrm>
          <a:prstGeom prst="rect">
            <a:avLst/>
          </a:prstGeom>
          <a:noFill/>
          <a:ln w="9525">
            <a:noFill/>
            <a:miter lim="800000"/>
            <a:headEnd/>
            <a:tailEnd/>
          </a:ln>
        </p:spPr>
        <p:txBody>
          <a:bodyPr>
            <a:spAutoFit/>
          </a:bodyPr>
          <a:lstStyle/>
          <a:p>
            <a:r>
              <a:rPr lang="en-CA">
                <a:latin typeface="Lucida Sans Unicode" pitchFamily="34" charset="0"/>
              </a:rPr>
              <a:t> The amount of passenger revenue earned per ASM; also referred to as “unit revenue.”</a:t>
            </a:r>
          </a:p>
        </p:txBody>
      </p:sp>
      <p:sp>
        <p:nvSpPr>
          <p:cNvPr id="101382" name="TextBox 9"/>
          <p:cNvSpPr txBox="1">
            <a:spLocks noChangeArrowheads="1"/>
          </p:cNvSpPr>
          <p:nvPr/>
        </p:nvSpPr>
        <p:spPr bwMode="auto">
          <a:xfrm>
            <a:off x="900113" y="1557338"/>
            <a:ext cx="2016125" cy="1476375"/>
          </a:xfrm>
          <a:prstGeom prst="rect">
            <a:avLst/>
          </a:prstGeom>
          <a:noFill/>
          <a:ln w="9525">
            <a:noFill/>
            <a:miter lim="800000"/>
            <a:headEnd/>
            <a:tailEnd/>
          </a:ln>
        </p:spPr>
        <p:txBody>
          <a:bodyPr>
            <a:spAutoFit/>
          </a:bodyPr>
          <a:lstStyle/>
          <a:p>
            <a:r>
              <a:rPr lang="en-CA">
                <a:latin typeface="Lucida Sans Unicode" pitchFamily="34" charset="0"/>
              </a:rPr>
              <a:t>The amount of operating cost incurred per ASM; also referred to as “unit cost”.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CA" dirty="0" smtClean="0"/>
              <a:t>Southwest Airlines</a:t>
            </a:r>
            <a:endParaRPr lang="en-CA" dirty="0"/>
          </a:p>
        </p:txBody>
      </p:sp>
      <p:sp>
        <p:nvSpPr>
          <p:cNvPr id="102402" name="Subtitle 2"/>
          <p:cNvSpPr>
            <a:spLocks noGrp="1"/>
          </p:cNvSpPr>
          <p:nvPr>
            <p:ph type="subTitle" idx="1"/>
          </p:nvPr>
        </p:nvSpPr>
        <p:spPr>
          <a:xfrm>
            <a:off x="685800" y="3611563"/>
            <a:ext cx="7772400" cy="1200150"/>
          </a:xfrm>
        </p:spPr>
        <p:txBody>
          <a:bodyPr/>
          <a:lstStyle/>
          <a:p>
            <a:pPr marR="0"/>
            <a:r>
              <a:rPr lang="en-CA" smtClean="0"/>
              <a:t>Management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p:txBody>
          <a:bodyPr/>
          <a:lstStyle/>
          <a:p>
            <a:r>
              <a:rPr lang="en-US" sz="2200" smtClean="0"/>
              <a:t>Open skies competition for international routes</a:t>
            </a:r>
          </a:p>
          <a:p>
            <a:r>
              <a:rPr lang="en-US" sz="2200" smtClean="0"/>
              <a:t>Open skies refers to the Air Transport Agreement which</a:t>
            </a:r>
          </a:p>
          <a:p>
            <a:pPr lvl="1"/>
            <a:r>
              <a:rPr lang="en-US" sz="1800" smtClean="0"/>
              <a:t>Liberalizes the rules for international aviation markets and minimizes government intervention</a:t>
            </a:r>
          </a:p>
          <a:p>
            <a:pPr lvl="1"/>
            <a:r>
              <a:rPr lang="en-US" sz="1800" smtClean="0"/>
              <a:t>Military and  other state-based flights </a:t>
            </a:r>
            <a:r>
              <a:rPr lang="en-US" sz="1800" u="sng" smtClean="0"/>
              <a:t>may be</a:t>
            </a:r>
            <a:r>
              <a:rPr lang="en-US" sz="1800" smtClean="0"/>
              <a:t> permitted</a:t>
            </a:r>
            <a:endParaRPr lang="en-CA" smtClean="0"/>
          </a:p>
          <a:p>
            <a:endParaRPr lang="en-CA" smtClean="0"/>
          </a:p>
        </p:txBody>
      </p:sp>
      <p:sp>
        <p:nvSpPr>
          <p:cNvPr id="2" name="Title 1"/>
          <p:cNvSpPr>
            <a:spLocks noGrp="1"/>
          </p:cNvSpPr>
          <p:nvPr>
            <p:ph type="title"/>
          </p:nvPr>
        </p:nvSpPr>
        <p:spPr/>
        <p:txBody>
          <a:bodyPr/>
          <a:lstStyle/>
          <a:p>
            <a:pPr fontAlgn="auto">
              <a:spcAft>
                <a:spcPts val="0"/>
              </a:spcAft>
              <a:defRPr/>
            </a:pPr>
            <a:r>
              <a:rPr lang="en-CA" dirty="0" smtClean="0"/>
              <a:t>After World War II</a:t>
            </a:r>
            <a:endParaRPr lang="en-CA" dirty="0"/>
          </a:p>
        </p:txBody>
      </p:sp>
      <p:pic>
        <p:nvPicPr>
          <p:cNvPr id="21507" name="Picture 7" descr="airline route (WWII).png"/>
          <p:cNvPicPr>
            <a:picLocks noChangeAspect="1"/>
          </p:cNvPicPr>
          <p:nvPr/>
        </p:nvPicPr>
        <p:blipFill>
          <a:blip r:embed="rId3" cstate="print"/>
          <a:srcRect/>
          <a:stretch>
            <a:fillRect/>
          </a:stretch>
        </p:blipFill>
        <p:spPr bwMode="auto">
          <a:xfrm>
            <a:off x="1928813" y="3429000"/>
            <a:ext cx="5972175" cy="3033713"/>
          </a:xfrm>
          <a:prstGeom prst="rect">
            <a:avLst/>
          </a:prstGeom>
          <a:noFill/>
          <a:ln w="9525">
            <a:noFill/>
            <a:miter lim="800000"/>
            <a:headEnd/>
            <a:tailEnd/>
          </a:ln>
        </p:spPr>
      </p:pic>
      <p:sp>
        <p:nvSpPr>
          <p:cNvPr id="21508" name="Line 8"/>
          <p:cNvSpPr>
            <a:spLocks noChangeShapeType="1"/>
          </p:cNvSpPr>
          <p:nvPr/>
        </p:nvSpPr>
        <p:spPr bwMode="auto">
          <a:xfrm flipH="1" flipV="1">
            <a:off x="4214813" y="4286250"/>
            <a:ext cx="381000" cy="838200"/>
          </a:xfrm>
          <a:prstGeom prst="line">
            <a:avLst/>
          </a:prstGeom>
          <a:noFill/>
          <a:ln w="28575">
            <a:solidFill>
              <a:srgbClr val="CC3300"/>
            </a:solidFill>
            <a:round/>
            <a:headEnd/>
            <a:tailEnd/>
          </a:ln>
        </p:spPr>
        <p:txBody>
          <a:bodyPr/>
          <a:lstStyle/>
          <a:p>
            <a:endParaRPr lang="en-US"/>
          </a:p>
        </p:txBody>
      </p:sp>
      <p:sp>
        <p:nvSpPr>
          <p:cNvPr id="21509" name="Line 8"/>
          <p:cNvSpPr>
            <a:spLocks noChangeShapeType="1"/>
          </p:cNvSpPr>
          <p:nvPr/>
        </p:nvSpPr>
        <p:spPr bwMode="auto">
          <a:xfrm flipH="1" flipV="1">
            <a:off x="4357688" y="4286250"/>
            <a:ext cx="785812" cy="285750"/>
          </a:xfrm>
          <a:prstGeom prst="line">
            <a:avLst/>
          </a:prstGeom>
          <a:noFill/>
          <a:ln w="28575">
            <a:solidFill>
              <a:srgbClr val="CC3300"/>
            </a:solidFill>
            <a:round/>
            <a:headEnd/>
            <a:tailEnd/>
          </a:ln>
        </p:spPr>
        <p:txBody>
          <a:bodyPr/>
          <a:lstStyle/>
          <a:p>
            <a:endParaRPr lang="en-US"/>
          </a:p>
        </p:txBody>
      </p:sp>
      <p:sp>
        <p:nvSpPr>
          <p:cNvPr id="21510" name="Line 8"/>
          <p:cNvSpPr>
            <a:spLocks noChangeShapeType="1"/>
          </p:cNvSpPr>
          <p:nvPr/>
        </p:nvSpPr>
        <p:spPr bwMode="auto">
          <a:xfrm flipH="1" flipV="1">
            <a:off x="3476625" y="5091113"/>
            <a:ext cx="1023938" cy="52387"/>
          </a:xfrm>
          <a:prstGeom prst="line">
            <a:avLst/>
          </a:prstGeom>
          <a:noFill/>
          <a:ln w="28575">
            <a:solidFill>
              <a:srgbClr val="CC3300"/>
            </a:solidFill>
            <a:round/>
            <a:headEnd/>
            <a:tailEnd/>
          </a:ln>
        </p:spPr>
        <p:txBody>
          <a:bodyPr/>
          <a:lstStyle/>
          <a:p>
            <a:endParaRPr lang="en-US"/>
          </a:p>
        </p:txBody>
      </p:sp>
      <p:sp>
        <p:nvSpPr>
          <p:cNvPr id="21511" name="Line 8"/>
          <p:cNvSpPr>
            <a:spLocks noChangeShapeType="1"/>
          </p:cNvSpPr>
          <p:nvPr/>
        </p:nvSpPr>
        <p:spPr bwMode="auto">
          <a:xfrm flipH="1">
            <a:off x="4691063" y="5072063"/>
            <a:ext cx="809625" cy="71437"/>
          </a:xfrm>
          <a:prstGeom prst="line">
            <a:avLst/>
          </a:prstGeom>
          <a:noFill/>
          <a:ln w="28575">
            <a:solidFill>
              <a:srgbClr val="CC3300"/>
            </a:solidFill>
            <a:round/>
            <a:headEnd/>
            <a:tailEnd/>
          </a:ln>
        </p:spPr>
        <p:txBody>
          <a:bodyPr/>
          <a:lstStyle/>
          <a:p>
            <a:endParaRPr lang="en-US"/>
          </a:p>
        </p:txBody>
      </p:sp>
      <p:sp>
        <p:nvSpPr>
          <p:cNvPr id="21512" name="Line 8"/>
          <p:cNvSpPr>
            <a:spLocks noChangeShapeType="1"/>
          </p:cNvSpPr>
          <p:nvPr/>
        </p:nvSpPr>
        <p:spPr bwMode="auto">
          <a:xfrm flipH="1" flipV="1">
            <a:off x="4572000" y="5143500"/>
            <a:ext cx="142875" cy="571500"/>
          </a:xfrm>
          <a:prstGeom prst="line">
            <a:avLst/>
          </a:prstGeom>
          <a:noFill/>
          <a:ln w="28575">
            <a:solidFill>
              <a:srgbClr val="CC3300"/>
            </a:solidFill>
            <a:round/>
            <a:headEnd/>
            <a:tailEnd/>
          </a:ln>
        </p:spPr>
        <p:txBody>
          <a:bodyPr/>
          <a:lstStyle/>
          <a:p>
            <a:endParaRPr lang="en-US"/>
          </a:p>
        </p:txBody>
      </p:sp>
      <p:sp>
        <p:nvSpPr>
          <p:cNvPr id="21513" name="Line 8"/>
          <p:cNvSpPr>
            <a:spLocks noChangeShapeType="1"/>
          </p:cNvSpPr>
          <p:nvPr/>
        </p:nvSpPr>
        <p:spPr bwMode="auto">
          <a:xfrm flipH="1">
            <a:off x="2786063" y="5124450"/>
            <a:ext cx="595312" cy="304800"/>
          </a:xfrm>
          <a:prstGeom prst="line">
            <a:avLst/>
          </a:prstGeom>
          <a:noFill/>
          <a:ln w="28575">
            <a:solidFill>
              <a:srgbClr val="CC3300"/>
            </a:solidFill>
            <a:round/>
            <a:headEnd/>
            <a:tailEnd/>
          </a:ln>
        </p:spPr>
        <p:txBody>
          <a:bodyPr/>
          <a:lstStyle/>
          <a:p>
            <a:endParaRPr lang="en-US"/>
          </a:p>
        </p:txBody>
      </p:sp>
      <p:sp>
        <p:nvSpPr>
          <p:cNvPr id="21514" name="Line 8"/>
          <p:cNvSpPr>
            <a:spLocks noChangeShapeType="1"/>
          </p:cNvSpPr>
          <p:nvPr/>
        </p:nvSpPr>
        <p:spPr bwMode="auto">
          <a:xfrm flipV="1">
            <a:off x="2668588" y="5519738"/>
            <a:ext cx="46037" cy="552450"/>
          </a:xfrm>
          <a:prstGeom prst="line">
            <a:avLst/>
          </a:prstGeom>
          <a:noFill/>
          <a:ln w="28575">
            <a:solidFill>
              <a:srgbClr val="CC33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p:txBody>
          <a:bodyPr/>
          <a:lstStyle/>
          <a:p>
            <a:pPr eaLnBrk="1" hangingPunct="1">
              <a:lnSpc>
                <a:spcPct val="90000"/>
              </a:lnSpc>
              <a:buFont typeface="Wingdings 3" pitchFamily="18" charset="2"/>
              <a:buNone/>
            </a:pPr>
            <a:r>
              <a:rPr lang="en-US" sz="2400" b="1" smtClean="0">
                <a:ea typeface="ＭＳ Ｐゴシック" pitchFamily="34" charset="-128"/>
              </a:rPr>
              <a:t>Herbert D. Kelleher </a:t>
            </a:r>
            <a:r>
              <a:rPr lang="en-US" sz="2400" smtClean="0">
                <a:ea typeface="ＭＳ Ｐゴシック" pitchFamily="34" charset="-128"/>
              </a:rPr>
              <a:t>- Founder and </a:t>
            </a:r>
          </a:p>
          <a:p>
            <a:pPr eaLnBrk="1" hangingPunct="1">
              <a:lnSpc>
                <a:spcPct val="90000"/>
              </a:lnSpc>
              <a:buFont typeface="Wingdings 3" pitchFamily="18" charset="2"/>
              <a:buNone/>
            </a:pPr>
            <a:r>
              <a:rPr lang="en-US" sz="2400" smtClean="0">
                <a:ea typeface="ＭＳ Ｐゴシック" pitchFamily="34" charset="-128"/>
              </a:rPr>
              <a:t>Chairman Emeritus</a:t>
            </a:r>
          </a:p>
          <a:p>
            <a:pPr eaLnBrk="1" hangingPunct="1">
              <a:lnSpc>
                <a:spcPct val="90000"/>
              </a:lnSpc>
              <a:buFont typeface="Wingdings 3" pitchFamily="18" charset="2"/>
              <a:buNone/>
            </a:pPr>
            <a:endParaRPr lang="en-US" smtClean="0">
              <a:ea typeface="ＭＳ Ｐゴシック" pitchFamily="34" charset="-128"/>
            </a:endParaRPr>
          </a:p>
          <a:p>
            <a:pPr eaLnBrk="1" hangingPunct="1"/>
            <a:r>
              <a:rPr lang="en-US" sz="1800" smtClean="0">
                <a:ea typeface="ＭＳ Ｐゴシック" pitchFamily="34" charset="-128"/>
              </a:rPr>
              <a:t>Incorporated Southwest in 1967</a:t>
            </a:r>
          </a:p>
          <a:p>
            <a:pPr eaLnBrk="1" hangingPunct="1"/>
            <a:r>
              <a:rPr lang="en-US" sz="1800" smtClean="0">
                <a:ea typeface="ＭＳ Ｐゴシック" pitchFamily="34" charset="-128"/>
              </a:rPr>
              <a:t>1976 to 2008: Executive Chairman</a:t>
            </a:r>
          </a:p>
          <a:p>
            <a:pPr eaLnBrk="1" hangingPunct="1"/>
            <a:r>
              <a:rPr lang="en-US" sz="1800" smtClean="0">
                <a:ea typeface="ＭＳ Ｐゴシック" pitchFamily="34" charset="-128"/>
              </a:rPr>
              <a:t>1981 to 2001: President and CEO</a:t>
            </a:r>
          </a:p>
          <a:p>
            <a:pPr eaLnBrk="1" hangingPunct="1"/>
            <a:r>
              <a:rPr lang="en-US" sz="1800" smtClean="0">
                <a:ea typeface="ＭＳ Ｐゴシック" pitchFamily="34" charset="-128"/>
              </a:rPr>
              <a:t>May 2008: Stepped down from the role of Chairman and resigned from the Board of Directors</a:t>
            </a:r>
          </a:p>
          <a:p>
            <a:pPr eaLnBrk="1" hangingPunct="1"/>
            <a:r>
              <a:rPr lang="en-US" sz="1800" smtClean="0">
                <a:ea typeface="ＭＳ Ｐゴシック" pitchFamily="34" charset="-128"/>
              </a:rPr>
              <a:t>Graduated with honors from Wesleyan University, where he was an Olin Scholar</a:t>
            </a:r>
          </a:p>
          <a:p>
            <a:pPr lvl="1" eaLnBrk="1" hangingPunct="1">
              <a:buFont typeface="Arial" charset="0"/>
              <a:buChar char="•"/>
            </a:pPr>
            <a:r>
              <a:rPr lang="en-US" sz="1400" smtClean="0">
                <a:ea typeface="ＭＳ Ｐゴシック" pitchFamily="34" charset="-128"/>
              </a:rPr>
              <a:t>Major in English and Minor in Philosophy </a:t>
            </a:r>
          </a:p>
          <a:p>
            <a:pPr eaLnBrk="1" hangingPunct="1"/>
            <a:r>
              <a:rPr lang="en-US" sz="1800" smtClean="0">
                <a:ea typeface="ＭＳ Ｐゴシック" pitchFamily="34" charset="-128"/>
              </a:rPr>
              <a:t>Graduated from NYU Law School, where he was a Root-Tilden Scholar</a:t>
            </a:r>
          </a:p>
          <a:p>
            <a:pPr eaLnBrk="1" hangingPunct="1">
              <a:lnSpc>
                <a:spcPct val="90000"/>
              </a:lnSpc>
              <a:buFont typeface="Wingdings 3" pitchFamily="18" charset="2"/>
              <a:buNone/>
            </a:pPr>
            <a:endParaRPr lang="en-CA" smtClean="0"/>
          </a:p>
        </p:txBody>
      </p:sp>
      <p:sp>
        <p:nvSpPr>
          <p:cNvPr id="2" name="Title 1"/>
          <p:cNvSpPr>
            <a:spLocks noGrp="1"/>
          </p:cNvSpPr>
          <p:nvPr>
            <p:ph type="title"/>
          </p:nvPr>
        </p:nvSpPr>
        <p:spPr/>
        <p:txBody>
          <a:bodyPr/>
          <a:lstStyle/>
          <a:p>
            <a:pPr eaLnBrk="1" fontAlgn="auto" hangingPunct="1">
              <a:spcAft>
                <a:spcPts val="0"/>
              </a:spcAft>
              <a:defRPr/>
            </a:pPr>
            <a:r>
              <a:rPr lang="en-CA" dirty="0" smtClean="0"/>
              <a:t>Management</a:t>
            </a:r>
            <a:endParaRPr lang="en-CA" dirty="0"/>
          </a:p>
        </p:txBody>
      </p:sp>
      <p:pic>
        <p:nvPicPr>
          <p:cNvPr id="73732" name="Picture 2"/>
          <p:cNvPicPr>
            <a:picLocks noChangeAspect="1" noChangeArrowheads="1"/>
          </p:cNvPicPr>
          <p:nvPr/>
        </p:nvPicPr>
        <p:blipFill>
          <a:blip r:embed="rId2" cstate="print"/>
          <a:srcRect/>
          <a:stretch>
            <a:fillRect/>
          </a:stretch>
        </p:blipFill>
        <p:spPr bwMode="auto">
          <a:xfrm>
            <a:off x="6804025" y="549275"/>
            <a:ext cx="18478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500063" y="1643063"/>
            <a:ext cx="8229600" cy="4525962"/>
          </a:xfrm>
        </p:spPr>
        <p:txBody>
          <a:bodyPr/>
          <a:lstStyle/>
          <a:p>
            <a:pPr eaLnBrk="1" hangingPunct="1">
              <a:buFont typeface="Wingdings 3" pitchFamily="18" charset="2"/>
              <a:buNone/>
            </a:pPr>
            <a:r>
              <a:rPr lang="en-US" sz="2400" b="1" smtClean="0">
                <a:ea typeface="ＭＳ Ｐゴシック" pitchFamily="34" charset="-128"/>
              </a:rPr>
              <a:t>Gary C. Kelly </a:t>
            </a:r>
            <a:r>
              <a:rPr lang="en-US" sz="2400" smtClean="0">
                <a:ea typeface="ＭＳ Ｐゴシック" pitchFamily="34" charset="-128"/>
              </a:rPr>
              <a:t>– Chairman, President </a:t>
            </a:r>
          </a:p>
          <a:p>
            <a:pPr eaLnBrk="1" hangingPunct="1">
              <a:buFont typeface="Wingdings 3" pitchFamily="18" charset="2"/>
              <a:buNone/>
            </a:pPr>
            <a:r>
              <a:rPr lang="en-US" sz="2400" smtClean="0">
                <a:ea typeface="ＭＳ Ｐゴシック" pitchFamily="34" charset="-128"/>
              </a:rPr>
              <a:t>(since 1994), CEO</a:t>
            </a:r>
          </a:p>
          <a:p>
            <a:pPr eaLnBrk="1" hangingPunct="1">
              <a:buFont typeface="Wingdings 3" pitchFamily="18" charset="2"/>
              <a:buNone/>
            </a:pPr>
            <a:endParaRPr lang="en-US" sz="2400" smtClean="0">
              <a:ea typeface="ＭＳ Ｐゴシック" pitchFamily="34" charset="-128"/>
            </a:endParaRPr>
          </a:p>
          <a:p>
            <a:pPr eaLnBrk="1" hangingPunct="1"/>
            <a:r>
              <a:rPr lang="en-US" sz="2000" smtClean="0">
                <a:ea typeface="ＭＳ Ｐゴシック" pitchFamily="34" charset="-128"/>
              </a:rPr>
              <a:t>Age: 55</a:t>
            </a:r>
          </a:p>
          <a:p>
            <a:pPr eaLnBrk="1" hangingPunct="1"/>
            <a:r>
              <a:rPr lang="en-US" sz="2000" smtClean="0">
                <a:ea typeface="ＭＳ Ｐゴシック" pitchFamily="34" charset="-128"/>
              </a:rPr>
              <a:t>1986: Joined the company as Controller</a:t>
            </a:r>
          </a:p>
          <a:p>
            <a:pPr eaLnBrk="1" hangingPunct="1"/>
            <a:r>
              <a:rPr lang="en-US" sz="2000" smtClean="0">
                <a:ea typeface="ＭＳ Ｐゴシック" pitchFamily="34" charset="-128"/>
              </a:rPr>
              <a:t>1989: CFO and VP of Finance</a:t>
            </a:r>
          </a:p>
          <a:p>
            <a:pPr eaLnBrk="1" hangingPunct="1"/>
            <a:r>
              <a:rPr lang="en-US" sz="2000" smtClean="0">
                <a:ea typeface="ＭＳ Ｐゴシック" pitchFamily="34" charset="-128"/>
              </a:rPr>
              <a:t>1991: Executive Vice President</a:t>
            </a:r>
          </a:p>
          <a:p>
            <a:pPr eaLnBrk="1" hangingPunct="1"/>
            <a:r>
              <a:rPr lang="en-US" sz="2000" smtClean="0">
                <a:ea typeface="ＭＳ Ｐゴシック" pitchFamily="34" charset="-128"/>
              </a:rPr>
              <a:t>1994: CEO</a:t>
            </a:r>
          </a:p>
          <a:p>
            <a:pPr eaLnBrk="1" hangingPunct="1"/>
            <a:r>
              <a:rPr lang="en-US" sz="2000" smtClean="0">
                <a:ea typeface="ＭＳ Ｐゴシック" pitchFamily="34" charset="-128"/>
              </a:rPr>
              <a:t>2008: Chairman of the Board of Directors</a:t>
            </a:r>
          </a:p>
          <a:p>
            <a:pPr eaLnBrk="1" hangingPunct="1"/>
            <a:r>
              <a:rPr lang="en-US" sz="2000" smtClean="0">
                <a:ea typeface="ＭＳ Ｐゴシック" pitchFamily="34" charset="-128"/>
              </a:rPr>
              <a:t>Education:</a:t>
            </a:r>
          </a:p>
          <a:p>
            <a:pPr lvl="1" eaLnBrk="1" hangingPunct="1"/>
            <a:r>
              <a:rPr lang="en-US" sz="1600" smtClean="0">
                <a:ea typeface="ＭＳ Ｐゴシック" pitchFamily="34" charset="-128"/>
              </a:rPr>
              <a:t>Earned B.B.A. in Accounting from University of Texas</a:t>
            </a:r>
          </a:p>
          <a:p>
            <a:pPr lvl="1" eaLnBrk="1" hangingPunct="1"/>
            <a:r>
              <a:rPr lang="en-US" sz="1600" smtClean="0">
                <a:ea typeface="ＭＳ Ｐゴシック" pitchFamily="34" charset="-128"/>
              </a:rPr>
              <a:t>Certified Public Accountant</a:t>
            </a:r>
          </a:p>
          <a:p>
            <a:pPr eaLnBrk="1" hangingPunct="1">
              <a:buFont typeface="Wingdings 3" pitchFamily="18" charset="2"/>
              <a:buNone/>
            </a:pPr>
            <a:endParaRPr lang="en-US" smtClean="0">
              <a:ea typeface="ＭＳ Ｐゴシック" pitchFamily="34" charset="-128"/>
            </a:endParaRPr>
          </a:p>
          <a:p>
            <a:pPr eaLnBrk="1" hangingPunct="1"/>
            <a:endParaRPr lang="en-CA" smtClean="0"/>
          </a:p>
        </p:txBody>
      </p:sp>
      <p:sp>
        <p:nvSpPr>
          <p:cNvPr id="2" name="Title 1"/>
          <p:cNvSpPr>
            <a:spLocks noGrp="1"/>
          </p:cNvSpPr>
          <p:nvPr>
            <p:ph type="title"/>
          </p:nvPr>
        </p:nvSpPr>
        <p:spPr/>
        <p:txBody>
          <a:bodyPr/>
          <a:lstStyle/>
          <a:p>
            <a:pPr eaLnBrk="1" fontAlgn="auto" hangingPunct="1">
              <a:spcAft>
                <a:spcPts val="0"/>
              </a:spcAft>
              <a:defRPr/>
            </a:pPr>
            <a:r>
              <a:rPr lang="en-CA" dirty="0" smtClean="0"/>
              <a:t>Management</a:t>
            </a:r>
            <a:endParaRPr lang="en-CA" dirty="0"/>
          </a:p>
        </p:txBody>
      </p:sp>
      <p:pic>
        <p:nvPicPr>
          <p:cNvPr id="74756" name="Picture 2"/>
          <p:cNvPicPr>
            <a:picLocks noChangeAspect="1" noChangeArrowheads="1"/>
          </p:cNvPicPr>
          <p:nvPr/>
        </p:nvPicPr>
        <p:blipFill>
          <a:blip r:embed="rId2" cstate="print"/>
          <a:srcRect/>
          <a:stretch>
            <a:fillRect/>
          </a:stretch>
        </p:blipFill>
        <p:spPr bwMode="auto">
          <a:xfrm>
            <a:off x="7092950" y="188913"/>
            <a:ext cx="1785938" cy="240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323850" y="1268413"/>
            <a:ext cx="8429625" cy="4900612"/>
          </a:xfrm>
        </p:spPr>
        <p:txBody>
          <a:bodyPr/>
          <a:lstStyle/>
          <a:p>
            <a:pPr eaLnBrk="1" hangingPunct="1">
              <a:buFont typeface="Wingdings 3" pitchFamily="18" charset="2"/>
              <a:buNone/>
            </a:pPr>
            <a:r>
              <a:rPr lang="en-US" sz="2400" b="1" smtClean="0">
                <a:ea typeface="ＭＳ Ｐゴシック" pitchFamily="34" charset="-128"/>
              </a:rPr>
              <a:t>Laura Wright </a:t>
            </a:r>
            <a:r>
              <a:rPr lang="en-US" sz="2400" smtClean="0">
                <a:ea typeface="ＭＳ Ｐゴシック" pitchFamily="34" charset="-128"/>
              </a:rPr>
              <a:t>- CFO, VP of Finance </a:t>
            </a:r>
          </a:p>
          <a:p>
            <a:pPr eaLnBrk="1" hangingPunct="1">
              <a:buFont typeface="Wingdings 3" pitchFamily="18" charset="2"/>
              <a:buNone/>
            </a:pPr>
            <a:r>
              <a:rPr lang="en-US" sz="2400" smtClean="0">
                <a:ea typeface="ＭＳ Ｐゴシック" pitchFamily="34" charset="-128"/>
              </a:rPr>
              <a:t>(Since 2004)</a:t>
            </a:r>
          </a:p>
          <a:p>
            <a:pPr eaLnBrk="1" hangingPunct="1">
              <a:buFont typeface="Wingdings 3" pitchFamily="18" charset="2"/>
              <a:buNone/>
            </a:pPr>
            <a:endParaRPr lang="en-US" sz="2400" smtClean="0">
              <a:ea typeface="ＭＳ Ｐゴシック" pitchFamily="34" charset="-128"/>
            </a:endParaRPr>
          </a:p>
          <a:p>
            <a:pPr eaLnBrk="1" hangingPunct="1"/>
            <a:r>
              <a:rPr lang="en-US" sz="2000" smtClean="0">
                <a:ea typeface="ＭＳ Ｐゴシック" pitchFamily="34" charset="-128"/>
              </a:rPr>
              <a:t>Age: 49</a:t>
            </a:r>
          </a:p>
          <a:p>
            <a:pPr eaLnBrk="1" hangingPunct="1"/>
            <a:r>
              <a:rPr lang="en-US" sz="2000" smtClean="0">
                <a:ea typeface="ＭＳ Ｐゴシック" pitchFamily="34" charset="-128"/>
              </a:rPr>
              <a:t>1988: Joined the company as Director of Corporate Taxation</a:t>
            </a:r>
          </a:p>
          <a:p>
            <a:pPr eaLnBrk="1" hangingPunct="1"/>
            <a:r>
              <a:rPr lang="en-US" sz="2000" smtClean="0">
                <a:ea typeface="ＭＳ Ｐゴシック" pitchFamily="34" charset="-128"/>
              </a:rPr>
              <a:t>1990: Director of Corporate Finance</a:t>
            </a:r>
          </a:p>
          <a:p>
            <a:pPr eaLnBrk="1" hangingPunct="1"/>
            <a:r>
              <a:rPr lang="en-US" sz="2000" smtClean="0">
                <a:ea typeface="ＭＳ Ｐゴシック" pitchFamily="34" charset="-128"/>
              </a:rPr>
              <a:t>1995: Assistant Treasurer</a:t>
            </a:r>
          </a:p>
          <a:p>
            <a:pPr eaLnBrk="1" hangingPunct="1"/>
            <a:r>
              <a:rPr lang="en-US" sz="2000" smtClean="0">
                <a:ea typeface="ＭＳ Ｐゴシック" pitchFamily="34" charset="-128"/>
              </a:rPr>
              <a:t>1998: Treasurer</a:t>
            </a:r>
          </a:p>
          <a:p>
            <a:pPr eaLnBrk="1" hangingPunct="1"/>
            <a:r>
              <a:rPr lang="en-US" sz="2000" smtClean="0">
                <a:ea typeface="ＭＳ Ｐゴシック" pitchFamily="34" charset="-128"/>
              </a:rPr>
              <a:t>2001: VP of Finance and Treasurer</a:t>
            </a:r>
          </a:p>
          <a:p>
            <a:pPr eaLnBrk="1" hangingPunct="1"/>
            <a:r>
              <a:rPr lang="en-US" sz="2000" smtClean="0">
                <a:ea typeface="ＭＳ Ｐゴシック" pitchFamily="34" charset="-128"/>
              </a:rPr>
              <a:t>2004: VP Finance and CFO</a:t>
            </a:r>
          </a:p>
          <a:p>
            <a:pPr eaLnBrk="1" hangingPunct="1"/>
            <a:r>
              <a:rPr lang="en-US" sz="2000" smtClean="0">
                <a:ea typeface="ＭＳ Ｐゴシック" pitchFamily="34" charset="-128"/>
              </a:rPr>
              <a:t>Education:</a:t>
            </a:r>
          </a:p>
          <a:p>
            <a:pPr lvl="1" eaLnBrk="1" hangingPunct="1"/>
            <a:r>
              <a:rPr lang="en-US" sz="1600" smtClean="0">
                <a:ea typeface="ＭＳ Ｐゴシック" pitchFamily="34" charset="-128"/>
              </a:rPr>
              <a:t>Earned B.S.A and an M.S.A. (emphasis in taxation) from the University of North Texas</a:t>
            </a:r>
          </a:p>
          <a:p>
            <a:pPr lvl="1" eaLnBrk="1" hangingPunct="1"/>
            <a:r>
              <a:rPr lang="en-US" sz="1600" smtClean="0">
                <a:ea typeface="ＭＳ Ｐゴシック" pitchFamily="34" charset="-128"/>
              </a:rPr>
              <a:t>Certified Public Accountant</a:t>
            </a:r>
          </a:p>
          <a:p>
            <a:pPr eaLnBrk="1" hangingPunct="1">
              <a:buFont typeface="Wingdings 3" pitchFamily="18" charset="2"/>
              <a:buNone/>
            </a:pPr>
            <a:endParaRPr lang="en-US" sz="2000" smtClean="0">
              <a:ea typeface="ＭＳ Ｐゴシック" pitchFamily="34" charset="-128"/>
            </a:endParaRPr>
          </a:p>
          <a:p>
            <a:pPr eaLnBrk="1" hangingPunct="1"/>
            <a:endParaRPr lang="en-CA" sz="2000" smtClean="0"/>
          </a:p>
        </p:txBody>
      </p:sp>
      <p:sp>
        <p:nvSpPr>
          <p:cNvPr id="2" name="Title 1"/>
          <p:cNvSpPr>
            <a:spLocks noGrp="1"/>
          </p:cNvSpPr>
          <p:nvPr>
            <p:ph type="title"/>
          </p:nvPr>
        </p:nvSpPr>
        <p:spPr/>
        <p:txBody>
          <a:bodyPr/>
          <a:lstStyle/>
          <a:p>
            <a:pPr eaLnBrk="1" fontAlgn="auto" hangingPunct="1">
              <a:spcAft>
                <a:spcPts val="0"/>
              </a:spcAft>
              <a:defRPr/>
            </a:pPr>
            <a:r>
              <a:rPr lang="en-CA" dirty="0" smtClean="0"/>
              <a:t>Management</a:t>
            </a:r>
            <a:endParaRPr lang="en-CA" dirty="0"/>
          </a:p>
        </p:txBody>
      </p:sp>
      <p:pic>
        <p:nvPicPr>
          <p:cNvPr id="75780" name="Picture 2"/>
          <p:cNvPicPr>
            <a:picLocks noChangeAspect="1" noChangeArrowheads="1"/>
          </p:cNvPicPr>
          <p:nvPr/>
        </p:nvPicPr>
        <p:blipFill>
          <a:blip r:embed="rId2" cstate="print"/>
          <a:srcRect/>
          <a:stretch>
            <a:fillRect/>
          </a:stretch>
        </p:blipFill>
        <p:spPr bwMode="auto">
          <a:xfrm>
            <a:off x="7215188" y="500063"/>
            <a:ext cx="1731962"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357188" y="1125538"/>
            <a:ext cx="8429625" cy="4900612"/>
          </a:xfrm>
        </p:spPr>
        <p:txBody>
          <a:bodyPr/>
          <a:lstStyle/>
          <a:p>
            <a:pPr eaLnBrk="1" hangingPunct="1">
              <a:buFont typeface="Wingdings 3" pitchFamily="18" charset="2"/>
              <a:buNone/>
            </a:pPr>
            <a:r>
              <a:rPr lang="en-US" sz="2400" b="1" smtClean="0">
                <a:ea typeface="ＭＳ Ｐゴシック" pitchFamily="34" charset="-128"/>
              </a:rPr>
              <a:t>Michael Van de Ven </a:t>
            </a:r>
            <a:r>
              <a:rPr lang="en-US" sz="2400" smtClean="0">
                <a:ea typeface="ＭＳ Ｐゴシック" pitchFamily="34" charset="-128"/>
              </a:rPr>
              <a:t>– COO, </a:t>
            </a:r>
          </a:p>
          <a:p>
            <a:pPr eaLnBrk="1" hangingPunct="1">
              <a:buFont typeface="Wingdings 3" pitchFamily="18" charset="2"/>
              <a:buNone/>
            </a:pPr>
            <a:r>
              <a:rPr lang="en-US" sz="2400" smtClean="0">
                <a:ea typeface="ＭＳ Ｐゴシック" pitchFamily="34" charset="-128"/>
              </a:rPr>
              <a:t>Executive Vice President</a:t>
            </a:r>
          </a:p>
          <a:p>
            <a:pPr eaLnBrk="1" hangingPunct="1">
              <a:buFont typeface="Wingdings 3" pitchFamily="18" charset="2"/>
              <a:buNone/>
            </a:pPr>
            <a:endParaRPr lang="en-US" sz="2400" smtClean="0">
              <a:ea typeface="ＭＳ Ｐゴシック" pitchFamily="34" charset="-128"/>
            </a:endParaRPr>
          </a:p>
          <a:p>
            <a:pPr eaLnBrk="1" hangingPunct="1"/>
            <a:r>
              <a:rPr lang="en-US" sz="2000" smtClean="0">
                <a:ea typeface="ＭＳ Ｐゴシック" pitchFamily="34" charset="-128"/>
              </a:rPr>
              <a:t>Age: 48</a:t>
            </a:r>
          </a:p>
          <a:p>
            <a:pPr eaLnBrk="1" hangingPunct="1"/>
            <a:r>
              <a:rPr lang="en-US" sz="2000" smtClean="0">
                <a:ea typeface="ＭＳ Ｐゴシック" pitchFamily="34" charset="-128"/>
              </a:rPr>
              <a:t>Joined the company in April 1993</a:t>
            </a:r>
          </a:p>
          <a:p>
            <a:pPr eaLnBrk="1" hangingPunct="1"/>
            <a:r>
              <a:rPr lang="en-US" sz="2000" smtClean="0">
                <a:ea typeface="ＭＳ Ｐゴシック" pitchFamily="34" charset="-128"/>
              </a:rPr>
              <a:t>Experience in the Company:</a:t>
            </a:r>
          </a:p>
          <a:p>
            <a:pPr lvl="1" eaLnBrk="1" hangingPunct="1"/>
            <a:r>
              <a:rPr lang="en-US" sz="1600" smtClean="0">
                <a:ea typeface="ＭＳ Ｐゴシック" pitchFamily="34" charset="-128"/>
              </a:rPr>
              <a:t>Executive Vice President of Aircraft Operations</a:t>
            </a:r>
          </a:p>
          <a:p>
            <a:pPr lvl="1" eaLnBrk="1" hangingPunct="1"/>
            <a:r>
              <a:rPr lang="en-US" sz="1600" smtClean="0">
                <a:ea typeface="ＭＳ Ｐゴシック" pitchFamily="34" charset="-128"/>
              </a:rPr>
              <a:t>Senior Vice President of Planning</a:t>
            </a:r>
          </a:p>
          <a:p>
            <a:pPr lvl="1" eaLnBrk="1" hangingPunct="1"/>
            <a:r>
              <a:rPr lang="en-US" sz="1600" smtClean="0">
                <a:ea typeface="ＭＳ Ｐゴシック" pitchFamily="34" charset="-128"/>
              </a:rPr>
              <a:t>Vice President Financial Planning &amp; Analysis</a:t>
            </a:r>
          </a:p>
          <a:p>
            <a:pPr lvl="1" eaLnBrk="1" hangingPunct="1"/>
            <a:r>
              <a:rPr lang="en-US" sz="1600" smtClean="0">
                <a:ea typeface="ＭＳ Ｐゴシック" pitchFamily="34" charset="-128"/>
              </a:rPr>
              <a:t>Senior Director of Financial Planning &amp; Analysis</a:t>
            </a:r>
          </a:p>
          <a:p>
            <a:pPr lvl="1" eaLnBrk="1" hangingPunct="1"/>
            <a:r>
              <a:rPr lang="en-US" sz="1600" smtClean="0">
                <a:ea typeface="ＭＳ Ｐゴシック" pitchFamily="34" charset="-128"/>
              </a:rPr>
              <a:t>Director of Financial Planning</a:t>
            </a:r>
          </a:p>
          <a:p>
            <a:pPr lvl="1" eaLnBrk="1" hangingPunct="1"/>
            <a:r>
              <a:rPr lang="en-US" sz="1600" smtClean="0">
                <a:ea typeface="ＭＳ Ｐゴシック" pitchFamily="34" charset="-128"/>
              </a:rPr>
              <a:t>Director of Internal Audit</a:t>
            </a:r>
          </a:p>
          <a:p>
            <a:pPr eaLnBrk="1" hangingPunct="1"/>
            <a:r>
              <a:rPr lang="en-US" sz="2000" smtClean="0">
                <a:ea typeface="ＭＳ Ｐゴシック" pitchFamily="34" charset="-128"/>
              </a:rPr>
              <a:t>Education:</a:t>
            </a:r>
          </a:p>
          <a:p>
            <a:pPr lvl="1" eaLnBrk="1" hangingPunct="1"/>
            <a:r>
              <a:rPr lang="en-US" sz="1600" smtClean="0">
                <a:ea typeface="ＭＳ Ｐゴシック" pitchFamily="34" charset="-128"/>
              </a:rPr>
              <a:t>B.B.A. from University of Texas at Austin</a:t>
            </a:r>
          </a:p>
          <a:p>
            <a:pPr lvl="1" eaLnBrk="1" hangingPunct="1"/>
            <a:r>
              <a:rPr lang="en-US" sz="1600" smtClean="0">
                <a:ea typeface="ＭＳ Ｐゴシック" pitchFamily="34" charset="-128"/>
              </a:rPr>
              <a:t>Certified Public Accountant</a:t>
            </a:r>
          </a:p>
          <a:p>
            <a:pPr eaLnBrk="1" hangingPunct="1"/>
            <a:endParaRPr lang="en-US" sz="2000" smtClean="0">
              <a:ea typeface="ＭＳ Ｐゴシック" pitchFamily="34" charset="-128"/>
            </a:endParaRPr>
          </a:p>
          <a:p>
            <a:pPr eaLnBrk="1" hangingPunct="1">
              <a:buFont typeface="Wingdings 3" pitchFamily="18" charset="2"/>
              <a:buNone/>
            </a:pPr>
            <a:endParaRPr lang="en-US" sz="2000" smtClean="0">
              <a:ea typeface="ＭＳ Ｐゴシック" pitchFamily="34" charset="-128"/>
            </a:endParaRPr>
          </a:p>
          <a:p>
            <a:pPr eaLnBrk="1" hangingPunct="1"/>
            <a:endParaRPr lang="en-CA" sz="2000" smtClean="0"/>
          </a:p>
        </p:txBody>
      </p:sp>
      <p:sp>
        <p:nvSpPr>
          <p:cNvPr id="2" name="Title 1"/>
          <p:cNvSpPr>
            <a:spLocks noGrp="1"/>
          </p:cNvSpPr>
          <p:nvPr>
            <p:ph type="title"/>
          </p:nvPr>
        </p:nvSpPr>
        <p:spPr>
          <a:xfrm>
            <a:off x="395536" y="44624"/>
            <a:ext cx="8229600" cy="1143000"/>
          </a:xfrm>
        </p:spPr>
        <p:txBody>
          <a:bodyPr/>
          <a:lstStyle/>
          <a:p>
            <a:pPr eaLnBrk="1" fontAlgn="auto" hangingPunct="1">
              <a:spcAft>
                <a:spcPts val="0"/>
              </a:spcAft>
              <a:defRPr/>
            </a:pPr>
            <a:r>
              <a:rPr lang="en-CA" dirty="0" smtClean="0"/>
              <a:t>Management</a:t>
            </a:r>
            <a:endParaRPr lang="en-CA" dirty="0"/>
          </a:p>
        </p:txBody>
      </p:sp>
      <p:pic>
        <p:nvPicPr>
          <p:cNvPr id="76804" name="Picture 2" descr="Michael Van de Ven"/>
          <p:cNvPicPr>
            <a:picLocks noChangeAspect="1" noChangeArrowheads="1"/>
          </p:cNvPicPr>
          <p:nvPr/>
        </p:nvPicPr>
        <p:blipFill>
          <a:blip r:embed="rId2" cstate="print"/>
          <a:srcRect/>
          <a:stretch>
            <a:fillRect/>
          </a:stretch>
        </p:blipFill>
        <p:spPr bwMode="auto">
          <a:xfrm>
            <a:off x="6588125" y="260350"/>
            <a:ext cx="2339975"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CA" dirty="0" smtClean="0"/>
              <a:t>Southwest Airlines</a:t>
            </a:r>
            <a:endParaRPr lang="en-CA" dirty="0"/>
          </a:p>
        </p:txBody>
      </p:sp>
      <p:sp>
        <p:nvSpPr>
          <p:cNvPr id="107522" name="Subtitle 2"/>
          <p:cNvSpPr>
            <a:spLocks noGrp="1"/>
          </p:cNvSpPr>
          <p:nvPr>
            <p:ph type="subTitle" idx="1"/>
          </p:nvPr>
        </p:nvSpPr>
        <p:spPr>
          <a:xfrm>
            <a:off x="685800" y="3611563"/>
            <a:ext cx="7772400" cy="1200150"/>
          </a:xfrm>
        </p:spPr>
        <p:txBody>
          <a:bodyPr/>
          <a:lstStyle/>
          <a:p>
            <a:pPr marR="0"/>
            <a:r>
              <a:rPr lang="en-CA" smtClean="0"/>
              <a:t>Financial Analysis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2" cstate="print"/>
          <a:srcRect/>
          <a:stretch>
            <a:fillRect/>
          </a:stretch>
        </p:blipFill>
        <p:spPr bwMode="auto">
          <a:xfrm>
            <a:off x="971550" y="549275"/>
            <a:ext cx="7345363" cy="6146800"/>
          </a:xfrm>
          <a:prstGeom prst="rect">
            <a:avLst/>
          </a:prstGeom>
          <a:noFill/>
          <a:ln w="9525">
            <a:noFill/>
            <a:miter lim="800000"/>
            <a:headEnd/>
            <a:tailEnd/>
          </a:ln>
        </p:spPr>
      </p:pic>
      <p:sp>
        <p:nvSpPr>
          <p:cNvPr id="108546" name="TextBox 4"/>
          <p:cNvSpPr txBox="1">
            <a:spLocks noChangeArrowheads="1"/>
          </p:cNvSpPr>
          <p:nvPr/>
        </p:nvSpPr>
        <p:spPr bwMode="auto">
          <a:xfrm>
            <a:off x="1258888" y="139700"/>
            <a:ext cx="4897437" cy="768350"/>
          </a:xfrm>
          <a:prstGeom prst="rect">
            <a:avLst/>
          </a:prstGeom>
          <a:noFill/>
          <a:ln w="9525">
            <a:noFill/>
            <a:miter lim="800000"/>
            <a:headEnd/>
            <a:tailEnd/>
          </a:ln>
        </p:spPr>
        <p:txBody>
          <a:bodyPr>
            <a:spAutoFit/>
          </a:bodyPr>
          <a:lstStyle/>
          <a:p>
            <a:pPr algn="ctr"/>
            <a:r>
              <a:rPr lang="en-CA" sz="2200">
                <a:latin typeface="Times New Roman" pitchFamily="18" charset="0"/>
                <a:cs typeface="Times New Roman" pitchFamily="18" charset="0"/>
              </a:rPr>
              <a:t>Annual Income Statements</a:t>
            </a:r>
          </a:p>
          <a:p>
            <a:pPr algn="ctr"/>
            <a:r>
              <a:rPr lang="en-CA" sz="2200">
                <a:latin typeface="Times New Roman" pitchFamily="18" charset="0"/>
                <a:cs typeface="Times New Roman" pitchFamily="18" charset="0"/>
              </a:rPr>
              <a:t> (in millions, except per share amounts)</a:t>
            </a:r>
          </a:p>
        </p:txBody>
      </p:sp>
      <p:sp>
        <p:nvSpPr>
          <p:cNvPr id="6" name="Frame 5"/>
          <p:cNvSpPr/>
          <p:nvPr/>
        </p:nvSpPr>
        <p:spPr>
          <a:xfrm>
            <a:off x="971550" y="5732463"/>
            <a:ext cx="7272338" cy="288925"/>
          </a:xfrm>
          <a:prstGeom prst="frame">
            <a:avLst>
              <a:gd name="adj1" fmla="val 11980"/>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2" cstate="print"/>
          <a:srcRect/>
          <a:stretch>
            <a:fillRect/>
          </a:stretch>
        </p:blipFill>
        <p:spPr bwMode="auto">
          <a:xfrm>
            <a:off x="1042988" y="781050"/>
            <a:ext cx="7200900" cy="5961063"/>
          </a:xfrm>
          <a:prstGeom prst="rect">
            <a:avLst/>
          </a:prstGeom>
          <a:noFill/>
          <a:ln w="9525">
            <a:noFill/>
            <a:miter lim="800000"/>
            <a:headEnd/>
            <a:tailEnd/>
          </a:ln>
        </p:spPr>
      </p:pic>
      <p:sp>
        <p:nvSpPr>
          <p:cNvPr id="5" name="Frame 4"/>
          <p:cNvSpPr/>
          <p:nvPr/>
        </p:nvSpPr>
        <p:spPr>
          <a:xfrm>
            <a:off x="900113" y="6308725"/>
            <a:ext cx="7488237" cy="433388"/>
          </a:xfrm>
          <a:prstGeom prst="frame">
            <a:avLst>
              <a:gd name="adj1" fmla="val 7383"/>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109571" name="TextBox 5"/>
          <p:cNvSpPr txBox="1">
            <a:spLocks noChangeArrowheads="1"/>
          </p:cNvSpPr>
          <p:nvPr/>
        </p:nvSpPr>
        <p:spPr bwMode="auto">
          <a:xfrm>
            <a:off x="3851275" y="466725"/>
            <a:ext cx="936625" cy="307975"/>
          </a:xfrm>
          <a:prstGeom prst="rect">
            <a:avLst/>
          </a:prstGeom>
          <a:noFill/>
          <a:ln w="9525">
            <a:noFill/>
            <a:miter lim="800000"/>
            <a:headEnd/>
            <a:tailEnd/>
          </a:ln>
        </p:spPr>
        <p:txBody>
          <a:bodyPr>
            <a:spAutoFit/>
          </a:bodyPr>
          <a:lstStyle/>
          <a:p>
            <a:r>
              <a:rPr lang="en-CA" sz="1400">
                <a:latin typeface="Lucida Sans Unicode" pitchFamily="34" charset="0"/>
              </a:rPr>
              <a:t>4</a:t>
            </a:r>
            <a:r>
              <a:rPr lang="en-CA" sz="1400" baseline="30000">
                <a:latin typeface="Lucida Sans Unicode" pitchFamily="34" charset="0"/>
              </a:rPr>
              <a:t>th</a:t>
            </a:r>
            <a:r>
              <a:rPr lang="en-CA" sz="1400">
                <a:latin typeface="Lucida Sans Unicode" pitchFamily="34" charset="0"/>
              </a:rPr>
              <a:t> Q 2009</a:t>
            </a:r>
          </a:p>
        </p:txBody>
      </p:sp>
      <p:sp>
        <p:nvSpPr>
          <p:cNvPr id="109572" name="TextBox 6"/>
          <p:cNvSpPr txBox="1">
            <a:spLocks noChangeArrowheads="1"/>
          </p:cNvSpPr>
          <p:nvPr/>
        </p:nvSpPr>
        <p:spPr bwMode="auto">
          <a:xfrm>
            <a:off x="5076825" y="458788"/>
            <a:ext cx="935038" cy="306387"/>
          </a:xfrm>
          <a:prstGeom prst="rect">
            <a:avLst/>
          </a:prstGeom>
          <a:noFill/>
          <a:ln w="9525">
            <a:noFill/>
            <a:miter lim="800000"/>
            <a:headEnd/>
            <a:tailEnd/>
          </a:ln>
        </p:spPr>
        <p:txBody>
          <a:bodyPr>
            <a:spAutoFit/>
          </a:bodyPr>
          <a:lstStyle/>
          <a:p>
            <a:r>
              <a:rPr lang="en-CA" sz="1400">
                <a:latin typeface="Lucida Sans Unicode" pitchFamily="34" charset="0"/>
              </a:rPr>
              <a:t>1</a:t>
            </a:r>
            <a:r>
              <a:rPr lang="en-CA" sz="1400" baseline="30000">
                <a:latin typeface="Lucida Sans Unicode" pitchFamily="34" charset="0"/>
              </a:rPr>
              <a:t>st</a:t>
            </a:r>
            <a:r>
              <a:rPr lang="en-CA" sz="1400">
                <a:latin typeface="Lucida Sans Unicode" pitchFamily="34" charset="0"/>
              </a:rPr>
              <a:t> Q 2010</a:t>
            </a:r>
          </a:p>
        </p:txBody>
      </p:sp>
      <p:sp>
        <p:nvSpPr>
          <p:cNvPr id="109573" name="TextBox 7"/>
          <p:cNvSpPr txBox="1">
            <a:spLocks noChangeArrowheads="1"/>
          </p:cNvSpPr>
          <p:nvPr/>
        </p:nvSpPr>
        <p:spPr bwMode="auto">
          <a:xfrm>
            <a:off x="6227763" y="458788"/>
            <a:ext cx="1008062" cy="306387"/>
          </a:xfrm>
          <a:prstGeom prst="rect">
            <a:avLst/>
          </a:prstGeom>
          <a:noFill/>
          <a:ln w="9525">
            <a:noFill/>
            <a:miter lim="800000"/>
            <a:headEnd/>
            <a:tailEnd/>
          </a:ln>
        </p:spPr>
        <p:txBody>
          <a:bodyPr>
            <a:spAutoFit/>
          </a:bodyPr>
          <a:lstStyle/>
          <a:p>
            <a:r>
              <a:rPr lang="en-CA" sz="1400">
                <a:latin typeface="Lucida Sans Unicode" pitchFamily="34" charset="0"/>
              </a:rPr>
              <a:t>2</a:t>
            </a:r>
            <a:r>
              <a:rPr lang="en-CA" sz="1400" baseline="30000">
                <a:latin typeface="Lucida Sans Unicode" pitchFamily="34" charset="0"/>
              </a:rPr>
              <a:t>nd</a:t>
            </a:r>
            <a:r>
              <a:rPr lang="en-CA" sz="1400">
                <a:latin typeface="Lucida Sans Unicode" pitchFamily="34" charset="0"/>
              </a:rPr>
              <a:t> Q 2010</a:t>
            </a:r>
          </a:p>
        </p:txBody>
      </p:sp>
      <p:sp>
        <p:nvSpPr>
          <p:cNvPr id="109574" name="TextBox 8"/>
          <p:cNvSpPr txBox="1">
            <a:spLocks noChangeArrowheads="1"/>
          </p:cNvSpPr>
          <p:nvPr/>
        </p:nvSpPr>
        <p:spPr bwMode="auto">
          <a:xfrm>
            <a:off x="7380288" y="457200"/>
            <a:ext cx="936625" cy="307975"/>
          </a:xfrm>
          <a:prstGeom prst="rect">
            <a:avLst/>
          </a:prstGeom>
          <a:noFill/>
          <a:ln w="9525">
            <a:noFill/>
            <a:miter lim="800000"/>
            <a:headEnd/>
            <a:tailEnd/>
          </a:ln>
        </p:spPr>
        <p:txBody>
          <a:bodyPr>
            <a:spAutoFit/>
          </a:bodyPr>
          <a:lstStyle/>
          <a:p>
            <a:r>
              <a:rPr lang="en-CA" sz="1400">
                <a:latin typeface="Lucida Sans Unicode" pitchFamily="34" charset="0"/>
              </a:rPr>
              <a:t>3</a:t>
            </a:r>
            <a:r>
              <a:rPr lang="en-CA" sz="1400" baseline="30000">
                <a:latin typeface="Lucida Sans Unicode" pitchFamily="34" charset="0"/>
              </a:rPr>
              <a:t>rd</a:t>
            </a:r>
            <a:r>
              <a:rPr lang="en-CA" sz="1400">
                <a:latin typeface="Lucida Sans Unicode" pitchFamily="34" charset="0"/>
              </a:rPr>
              <a:t> Q 2010</a:t>
            </a:r>
          </a:p>
        </p:txBody>
      </p:sp>
      <p:sp>
        <p:nvSpPr>
          <p:cNvPr id="109575" name="TextBox 9"/>
          <p:cNvSpPr txBox="1">
            <a:spLocks noChangeArrowheads="1"/>
          </p:cNvSpPr>
          <p:nvPr/>
        </p:nvSpPr>
        <p:spPr bwMode="auto">
          <a:xfrm>
            <a:off x="0" y="188913"/>
            <a:ext cx="3851275" cy="862012"/>
          </a:xfrm>
          <a:prstGeom prst="rect">
            <a:avLst/>
          </a:prstGeom>
          <a:noFill/>
          <a:ln w="9525">
            <a:noFill/>
            <a:miter lim="800000"/>
            <a:headEnd/>
            <a:tailEnd/>
          </a:ln>
        </p:spPr>
        <p:txBody>
          <a:bodyPr>
            <a:spAutoFit/>
          </a:bodyPr>
          <a:lstStyle/>
          <a:p>
            <a:pPr algn="ctr"/>
            <a:r>
              <a:rPr lang="en-CA">
                <a:latin typeface="Lucida Sans Unicode" pitchFamily="34" charset="0"/>
              </a:rPr>
              <a:t>Quarterly Income Statement</a:t>
            </a:r>
          </a:p>
          <a:p>
            <a:pPr algn="ctr"/>
            <a:r>
              <a:rPr lang="en-CA" sz="1400">
                <a:latin typeface="Lucida Sans Unicode" pitchFamily="34" charset="0"/>
                <a:cs typeface="Times New Roman" pitchFamily="18" charset="0"/>
              </a:rPr>
              <a:t> (in millions, except per share amounts)</a:t>
            </a:r>
          </a:p>
          <a:p>
            <a:pPr algn="ctr"/>
            <a:endParaRPr lang="en-CA">
              <a:latin typeface="Lucida Sans Unicode"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fontAlgn="auto">
              <a:spcAft>
                <a:spcPts val="0"/>
              </a:spcAft>
              <a:defRPr/>
            </a:pPr>
            <a:r>
              <a:rPr lang="en-CA" sz="3600" dirty="0" smtClean="0"/>
              <a:t>Income &amp; Expense Figures</a:t>
            </a:r>
            <a:endParaRPr lang="en-CA" sz="3600" dirty="0"/>
          </a:p>
        </p:txBody>
      </p:sp>
      <p:graphicFrame>
        <p:nvGraphicFramePr>
          <p:cNvPr id="4" name="Chart 3"/>
          <p:cNvGraphicFramePr/>
          <p:nvPr/>
        </p:nvGraphicFramePr>
        <p:xfrm>
          <a:off x="323528" y="980728"/>
          <a:ext cx="8820472"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95536" y="3861048"/>
          <a:ext cx="8424936" cy="29523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sz="3600" dirty="0" smtClean="0"/>
              <a:t>Balance Sheet - Annual</a:t>
            </a:r>
            <a:endParaRPr lang="en-CA" sz="3600" dirty="0"/>
          </a:p>
        </p:txBody>
      </p:sp>
      <p:pic>
        <p:nvPicPr>
          <p:cNvPr id="111618" name="Picture 3"/>
          <p:cNvPicPr>
            <a:picLocks noChangeAspect="1" noChangeArrowheads="1"/>
          </p:cNvPicPr>
          <p:nvPr/>
        </p:nvPicPr>
        <p:blipFill>
          <a:blip r:embed="rId3" cstate="print"/>
          <a:srcRect/>
          <a:stretch>
            <a:fillRect/>
          </a:stretch>
        </p:blipFill>
        <p:spPr bwMode="auto">
          <a:xfrm>
            <a:off x="539750" y="1196975"/>
            <a:ext cx="8115300" cy="532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a:blip r:embed="rId3" cstate="print"/>
          <a:srcRect/>
          <a:stretch>
            <a:fillRect/>
          </a:stretch>
        </p:blipFill>
        <p:spPr bwMode="auto">
          <a:xfrm>
            <a:off x="611188" y="1628775"/>
            <a:ext cx="8137525" cy="4819650"/>
          </a:xfrm>
          <a:prstGeom prst="rect">
            <a:avLst/>
          </a:prstGeom>
          <a:noFill/>
          <a:ln w="9525">
            <a:noFill/>
            <a:miter lim="800000"/>
            <a:headEnd/>
            <a:tailEnd/>
          </a:ln>
        </p:spPr>
      </p:pic>
      <p:pic>
        <p:nvPicPr>
          <p:cNvPr id="113666" name="Picture 3"/>
          <p:cNvPicPr>
            <a:picLocks noChangeAspect="1" noChangeArrowheads="1"/>
          </p:cNvPicPr>
          <p:nvPr/>
        </p:nvPicPr>
        <p:blipFill>
          <a:blip r:embed="rId4" cstate="print"/>
          <a:srcRect/>
          <a:stretch>
            <a:fillRect/>
          </a:stretch>
        </p:blipFill>
        <p:spPr bwMode="auto">
          <a:xfrm>
            <a:off x="611188" y="1268413"/>
            <a:ext cx="8104187" cy="422275"/>
          </a:xfrm>
          <a:prstGeom prst="rect">
            <a:avLst/>
          </a:prstGeom>
          <a:noFill/>
          <a:ln w="9525">
            <a:noFill/>
            <a:miter lim="800000"/>
            <a:headEnd/>
            <a:tailEnd/>
          </a:ln>
        </p:spPr>
      </p:pic>
      <p:sp>
        <p:nvSpPr>
          <p:cNvPr id="6" name="Title 1"/>
          <p:cNvSpPr>
            <a:spLocks noGrp="1"/>
          </p:cNvSpPr>
          <p:nvPr>
            <p:ph type="title"/>
          </p:nvPr>
        </p:nvSpPr>
        <p:spPr/>
        <p:txBody>
          <a:bodyPr/>
          <a:lstStyle/>
          <a:p>
            <a:pPr fontAlgn="auto">
              <a:spcAft>
                <a:spcPts val="0"/>
              </a:spcAft>
              <a:defRPr/>
            </a:pPr>
            <a:r>
              <a:rPr lang="en-CA" sz="3600" dirty="0" smtClean="0"/>
              <a:t>Balance Sheet - Annual</a:t>
            </a:r>
            <a:endParaRPr lang="en-CA"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Content Placeholder 4" descr="Bundesarchiv_B_145_Bild-F009536-0002,_Staatspräsident_von_Pakistan_in_München.jpg"/>
          <p:cNvPicPr>
            <a:picLocks noGrp="1" noChangeAspect="1"/>
          </p:cNvPicPr>
          <p:nvPr>
            <p:ph idx="1"/>
          </p:nvPr>
        </p:nvPicPr>
        <p:blipFill>
          <a:blip r:embed="rId3" cstate="print"/>
          <a:srcRect/>
          <a:stretch>
            <a:fillRect/>
          </a:stretch>
        </p:blipFill>
        <p:spPr>
          <a:xfrm>
            <a:off x="214313" y="1285875"/>
            <a:ext cx="3730625" cy="2408238"/>
          </a:xfrm>
        </p:spPr>
      </p:pic>
      <p:sp>
        <p:nvSpPr>
          <p:cNvPr id="2" name="Title 1"/>
          <p:cNvSpPr>
            <a:spLocks noGrp="1"/>
          </p:cNvSpPr>
          <p:nvPr>
            <p:ph type="title"/>
          </p:nvPr>
        </p:nvSpPr>
        <p:spPr/>
        <p:txBody>
          <a:bodyPr/>
          <a:lstStyle/>
          <a:p>
            <a:pPr fontAlgn="auto">
              <a:spcAft>
                <a:spcPts val="0"/>
              </a:spcAft>
              <a:defRPr/>
            </a:pPr>
            <a:r>
              <a:rPr lang="en-CA" dirty="0" smtClean="0"/>
              <a:t>Jet: 1950’s - 1960’s</a:t>
            </a:r>
            <a:endParaRPr lang="en-CA" dirty="0"/>
          </a:p>
        </p:txBody>
      </p:sp>
      <p:pic>
        <p:nvPicPr>
          <p:cNvPr id="23555" name="Picture 65" descr="Boeing 707 specs"/>
          <p:cNvPicPr>
            <a:picLocks noChangeAspect="1" noChangeArrowheads="1"/>
          </p:cNvPicPr>
          <p:nvPr/>
        </p:nvPicPr>
        <p:blipFill>
          <a:blip r:embed="rId4" cstate="print"/>
          <a:srcRect/>
          <a:stretch>
            <a:fillRect/>
          </a:stretch>
        </p:blipFill>
        <p:spPr bwMode="auto">
          <a:xfrm>
            <a:off x="4276725" y="1285875"/>
            <a:ext cx="4510088" cy="2598738"/>
          </a:xfrm>
          <a:prstGeom prst="rect">
            <a:avLst/>
          </a:prstGeom>
          <a:noFill/>
          <a:ln w="9525">
            <a:noFill/>
            <a:miter lim="800000"/>
            <a:headEnd/>
            <a:tailEnd/>
          </a:ln>
        </p:spPr>
      </p:pic>
      <p:sp>
        <p:nvSpPr>
          <p:cNvPr id="23556" name="TextBox 7"/>
          <p:cNvSpPr txBox="1">
            <a:spLocks noChangeArrowheads="1"/>
          </p:cNvSpPr>
          <p:nvPr/>
        </p:nvSpPr>
        <p:spPr bwMode="auto">
          <a:xfrm>
            <a:off x="142875" y="3643313"/>
            <a:ext cx="2786063" cy="369887"/>
          </a:xfrm>
          <a:prstGeom prst="rect">
            <a:avLst/>
          </a:prstGeom>
          <a:noFill/>
          <a:ln w="9525">
            <a:noFill/>
            <a:miter lim="800000"/>
            <a:headEnd/>
            <a:tailEnd/>
          </a:ln>
        </p:spPr>
        <p:txBody>
          <a:bodyPr>
            <a:spAutoFit/>
          </a:bodyPr>
          <a:lstStyle/>
          <a:p>
            <a:r>
              <a:rPr lang="en-CA">
                <a:latin typeface="Lucida Sans Unicode" pitchFamily="34" charset="0"/>
              </a:rPr>
              <a:t>Boeing 707</a:t>
            </a:r>
          </a:p>
        </p:txBody>
      </p:sp>
      <p:pic>
        <p:nvPicPr>
          <p:cNvPr id="23557" name="Picture 63" descr="Havilland"/>
          <p:cNvPicPr>
            <a:picLocks noChangeAspect="1" noChangeArrowheads="1"/>
          </p:cNvPicPr>
          <p:nvPr/>
        </p:nvPicPr>
        <p:blipFill>
          <a:blip r:embed="rId5" cstate="print"/>
          <a:srcRect/>
          <a:stretch>
            <a:fillRect/>
          </a:stretch>
        </p:blipFill>
        <p:spPr bwMode="auto">
          <a:xfrm>
            <a:off x="4286250" y="4000500"/>
            <a:ext cx="4429125" cy="2357438"/>
          </a:xfrm>
          <a:prstGeom prst="rect">
            <a:avLst/>
          </a:prstGeom>
          <a:noFill/>
          <a:ln w="9525">
            <a:noFill/>
            <a:miter lim="800000"/>
            <a:headEnd/>
            <a:tailEnd/>
          </a:ln>
        </p:spPr>
      </p:pic>
      <p:pic>
        <p:nvPicPr>
          <p:cNvPr id="23558" name="Picture 9" descr="DH_Comet_1_BOAC_Heathrow_1953.jpg.png"/>
          <p:cNvPicPr>
            <a:picLocks noChangeAspect="1"/>
          </p:cNvPicPr>
          <p:nvPr/>
        </p:nvPicPr>
        <p:blipFill>
          <a:blip r:embed="rId6" cstate="print"/>
          <a:srcRect/>
          <a:stretch>
            <a:fillRect/>
          </a:stretch>
        </p:blipFill>
        <p:spPr bwMode="auto">
          <a:xfrm>
            <a:off x="214313" y="4071938"/>
            <a:ext cx="3786187" cy="1806575"/>
          </a:xfrm>
          <a:prstGeom prst="rect">
            <a:avLst/>
          </a:prstGeom>
          <a:noFill/>
          <a:ln w="9525">
            <a:noFill/>
            <a:miter lim="800000"/>
            <a:headEnd/>
            <a:tailEnd/>
          </a:ln>
        </p:spPr>
      </p:pic>
      <p:sp>
        <p:nvSpPr>
          <p:cNvPr id="23559" name="TextBox 10"/>
          <p:cNvSpPr txBox="1">
            <a:spLocks noChangeArrowheads="1"/>
          </p:cNvSpPr>
          <p:nvPr/>
        </p:nvSpPr>
        <p:spPr bwMode="auto">
          <a:xfrm>
            <a:off x="2124075" y="5949950"/>
            <a:ext cx="1858963" cy="368300"/>
          </a:xfrm>
          <a:prstGeom prst="rect">
            <a:avLst/>
          </a:prstGeom>
          <a:noFill/>
          <a:ln w="9525">
            <a:noFill/>
            <a:miter lim="800000"/>
            <a:headEnd/>
            <a:tailEnd/>
          </a:ln>
        </p:spPr>
        <p:txBody>
          <a:bodyPr>
            <a:spAutoFit/>
          </a:bodyPr>
          <a:lstStyle/>
          <a:p>
            <a:pPr algn="r"/>
            <a:r>
              <a:rPr lang="en-CA">
                <a:latin typeface="Lucida Sans Unicode" pitchFamily="34" charset="0"/>
              </a:rPr>
              <a:t>DH 106 Comet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endParaRPr lang="en-CA" smtClean="0">
              <a:effectLst>
                <a:outerShdw blurRad="38100" dist="38100" dir="2700000" algn="tl">
                  <a:srgbClr val="C0C0C0"/>
                </a:outerShdw>
              </a:effectLst>
            </a:endParaRPr>
          </a:p>
        </p:txBody>
      </p:sp>
      <p:pic>
        <p:nvPicPr>
          <p:cNvPr id="115714" name="Picture 2"/>
          <p:cNvPicPr>
            <a:picLocks noChangeAspect="1" noChangeArrowheads="1"/>
          </p:cNvPicPr>
          <p:nvPr/>
        </p:nvPicPr>
        <p:blipFill>
          <a:blip r:embed="rId2" cstate="print"/>
          <a:srcRect/>
          <a:stretch>
            <a:fillRect/>
          </a:stretch>
        </p:blipFill>
        <p:spPr bwMode="auto">
          <a:xfrm>
            <a:off x="1819275" y="115888"/>
            <a:ext cx="5715000" cy="6742112"/>
          </a:xfrm>
          <a:prstGeom prst="rect">
            <a:avLst/>
          </a:prstGeom>
          <a:noFill/>
          <a:ln w="9525">
            <a:noFill/>
            <a:miter lim="800000"/>
            <a:headEnd/>
            <a:tailEnd/>
          </a:ln>
        </p:spPr>
      </p:pic>
      <p:sp>
        <p:nvSpPr>
          <p:cNvPr id="5" name="Frame 4"/>
          <p:cNvSpPr/>
          <p:nvPr/>
        </p:nvSpPr>
        <p:spPr>
          <a:xfrm>
            <a:off x="2195513" y="3213100"/>
            <a:ext cx="5472112" cy="215900"/>
          </a:xfrm>
          <a:prstGeom prst="frame">
            <a:avLst>
              <a:gd name="adj1" fmla="val 7383"/>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6" name="Frame 5"/>
          <p:cNvSpPr/>
          <p:nvPr/>
        </p:nvSpPr>
        <p:spPr>
          <a:xfrm>
            <a:off x="1763713" y="6308725"/>
            <a:ext cx="5761037" cy="215900"/>
          </a:xfrm>
          <a:prstGeom prst="frame">
            <a:avLst>
              <a:gd name="adj1" fmla="val 7383"/>
            </a:avLst>
          </a:prstGeom>
          <a:solidFill>
            <a:schemeClr val="accent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115717" name="TextBox 6"/>
          <p:cNvSpPr txBox="1">
            <a:spLocks noChangeArrowheads="1"/>
          </p:cNvSpPr>
          <p:nvPr/>
        </p:nvSpPr>
        <p:spPr bwMode="auto">
          <a:xfrm>
            <a:off x="179388" y="1844675"/>
            <a:ext cx="1584325" cy="1200150"/>
          </a:xfrm>
          <a:prstGeom prst="rect">
            <a:avLst/>
          </a:prstGeom>
          <a:noFill/>
          <a:ln w="9525">
            <a:noFill/>
            <a:miter lim="800000"/>
            <a:headEnd/>
            <a:tailEnd/>
          </a:ln>
        </p:spPr>
        <p:txBody>
          <a:bodyPr>
            <a:spAutoFit/>
          </a:bodyPr>
          <a:lstStyle/>
          <a:p>
            <a:r>
              <a:rPr lang="en-CA" sz="900">
                <a:latin typeface="Lucida Sans Unicode" pitchFamily="34" charset="0"/>
              </a:rPr>
              <a:t>The company`s cash collateral deposits related to derivates that have been provided to a counterpart have been adjusted to show a ``net`` presentation against the fair value of the company`s fuel derivative instruments</a:t>
            </a:r>
          </a:p>
        </p:txBody>
      </p:sp>
      <p:cxnSp>
        <p:nvCxnSpPr>
          <p:cNvPr id="11" name="Straight Arrow Connector 10"/>
          <p:cNvCxnSpPr>
            <a:stCxn id="115717" idx="3"/>
          </p:cNvCxnSpPr>
          <p:nvPr/>
        </p:nvCxnSpPr>
        <p:spPr>
          <a:xfrm>
            <a:off x="1763713" y="2444750"/>
            <a:ext cx="720725" cy="479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p:cNvPicPr>
            <a:picLocks noChangeAspect="1" noChangeArrowheads="1"/>
          </p:cNvPicPr>
          <p:nvPr/>
        </p:nvPicPr>
        <p:blipFill>
          <a:blip r:embed="rId3" cstate="print"/>
          <a:srcRect/>
          <a:stretch>
            <a:fillRect/>
          </a:stretch>
        </p:blipFill>
        <p:spPr bwMode="auto">
          <a:xfrm>
            <a:off x="755650" y="188913"/>
            <a:ext cx="7751763" cy="6470650"/>
          </a:xfrm>
          <a:prstGeom prst="rect">
            <a:avLst/>
          </a:prstGeom>
          <a:noFill/>
          <a:ln w="9525">
            <a:noFill/>
            <a:miter lim="800000"/>
            <a:headEnd/>
            <a:tailEnd/>
          </a:ln>
        </p:spPr>
      </p:pic>
      <p:sp>
        <p:nvSpPr>
          <p:cNvPr id="5" name="Frame 4"/>
          <p:cNvSpPr/>
          <p:nvPr/>
        </p:nvSpPr>
        <p:spPr>
          <a:xfrm>
            <a:off x="755650" y="3429000"/>
            <a:ext cx="7488238" cy="431800"/>
          </a:xfrm>
          <a:prstGeom prst="frame">
            <a:avLst>
              <a:gd name="adj1" fmla="val 7383"/>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ontent Placeholder 5"/>
          <p:cNvSpPr>
            <a:spLocks noGrp="1"/>
          </p:cNvSpPr>
          <p:nvPr>
            <p:ph idx="1"/>
          </p:nvPr>
        </p:nvSpPr>
        <p:spPr/>
        <p:txBody>
          <a:bodyPr/>
          <a:lstStyle/>
          <a:p>
            <a:endParaRPr lang="en-US" dirty="0" smtClean="0"/>
          </a:p>
        </p:txBody>
      </p:sp>
      <p:sp>
        <p:nvSpPr>
          <p:cNvPr id="5" name="Title 4"/>
          <p:cNvSpPr>
            <a:spLocks noGrp="1"/>
          </p:cNvSpPr>
          <p:nvPr>
            <p:ph type="title"/>
          </p:nvPr>
        </p:nvSpPr>
        <p:spPr/>
        <p:txBody>
          <a:bodyPr/>
          <a:lstStyle/>
          <a:p>
            <a:pPr fontAlgn="auto">
              <a:spcAft>
                <a:spcPts val="0"/>
              </a:spcAft>
              <a:defRPr/>
            </a:pPr>
            <a:r>
              <a:rPr lang="en-US" dirty="0" smtClean="0"/>
              <a:t>Recommendation</a:t>
            </a:r>
            <a:endParaRPr lang="en-US" dirty="0"/>
          </a:p>
        </p:txBody>
      </p:sp>
      <p:sp>
        <p:nvSpPr>
          <p:cNvPr id="4" name="Rectangle 3"/>
          <p:cNvSpPr/>
          <p:nvPr/>
        </p:nvSpPr>
        <p:spPr>
          <a:xfrm>
            <a:off x="2195736" y="2780928"/>
            <a:ext cx="4762485" cy="163121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CA" sz="10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HOLD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CA" dirty="0" smtClean="0"/>
              <a:t>British </a:t>
            </a:r>
            <a:r>
              <a:rPr lang="en-CA" dirty="0" err="1" smtClean="0"/>
              <a:t>Airwys</a:t>
            </a:r>
            <a:endParaRPr lang="en-CA" dirty="0"/>
          </a:p>
        </p:txBody>
      </p:sp>
      <p:sp>
        <p:nvSpPr>
          <p:cNvPr id="119810" name="Subtitle 2"/>
          <p:cNvSpPr>
            <a:spLocks noGrp="1"/>
          </p:cNvSpPr>
          <p:nvPr>
            <p:ph type="subTitle" idx="1"/>
          </p:nvPr>
        </p:nvSpPr>
        <p:spPr>
          <a:xfrm>
            <a:off x="685800" y="3611563"/>
            <a:ext cx="7772400" cy="1200150"/>
          </a:xfrm>
        </p:spPr>
        <p:txBody>
          <a:bodyPr/>
          <a:lstStyle/>
          <a:p>
            <a:pPr marR="0"/>
            <a:endParaRPr lang="en-CA" smtClean="0"/>
          </a:p>
        </p:txBody>
      </p:sp>
      <p:pic>
        <p:nvPicPr>
          <p:cNvPr id="119811" name="Picture 3" descr="BA icon.jpg"/>
          <p:cNvPicPr>
            <a:picLocks noChangeAspect="1"/>
          </p:cNvPicPr>
          <p:nvPr/>
        </p:nvPicPr>
        <p:blipFill>
          <a:blip r:embed="rId2" cstate="print"/>
          <a:srcRect/>
          <a:stretch>
            <a:fillRect/>
          </a:stretch>
        </p:blipFill>
        <p:spPr bwMode="auto">
          <a:xfrm>
            <a:off x="0" y="0"/>
            <a:ext cx="4716463" cy="801688"/>
          </a:xfrm>
          <a:prstGeom prst="rect">
            <a:avLst/>
          </a:prstGeom>
          <a:noFill/>
          <a:ln w="9525">
            <a:noFill/>
            <a:miter lim="800000"/>
            <a:headEnd/>
            <a:tailEnd/>
          </a:ln>
        </p:spPr>
      </p:pic>
      <p:pic>
        <p:nvPicPr>
          <p:cNvPr id="119812" name="Picture 4" descr="British Airways in Oneworld colors.jpg"/>
          <p:cNvPicPr>
            <a:picLocks noChangeAspect="1"/>
          </p:cNvPicPr>
          <p:nvPr/>
        </p:nvPicPr>
        <p:blipFill>
          <a:blip r:embed="rId3" cstate="print"/>
          <a:srcRect/>
          <a:stretch>
            <a:fillRect/>
          </a:stretch>
        </p:blipFill>
        <p:spPr bwMode="auto">
          <a:xfrm>
            <a:off x="0" y="765175"/>
            <a:ext cx="9172575" cy="609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72008"/>
            <a:ext cx="5040560" cy="908720"/>
          </a:xfrm>
        </p:spPr>
        <p:txBody>
          <a:bodyPr/>
          <a:lstStyle/>
          <a:p>
            <a:pPr fontAlgn="auto">
              <a:spcAft>
                <a:spcPts val="0"/>
              </a:spcAft>
              <a:defRPr/>
            </a:pPr>
            <a:r>
              <a:rPr lang="en-CA" dirty="0" smtClean="0"/>
              <a:t>Stock Performance</a:t>
            </a:r>
            <a:endParaRPr lang="en-CA" dirty="0"/>
          </a:p>
        </p:txBody>
      </p:sp>
      <p:pic>
        <p:nvPicPr>
          <p:cNvPr id="7" name="Content Placeholder 6" descr="stock ba1.JPG"/>
          <p:cNvPicPr>
            <a:picLocks noGrp="1" noChangeAspect="1"/>
          </p:cNvPicPr>
          <p:nvPr>
            <p:ph idx="1"/>
          </p:nvPr>
        </p:nvPicPr>
        <p:blipFill>
          <a:blip r:embed="rId2" cstate="print"/>
          <a:stretch>
            <a:fillRect/>
          </a:stretch>
        </p:blipFill>
        <p:spPr>
          <a:xfrm>
            <a:off x="179512" y="1124744"/>
            <a:ext cx="4514850" cy="2724150"/>
          </a:xfrm>
        </p:spPr>
      </p:pic>
      <p:pic>
        <p:nvPicPr>
          <p:cNvPr id="9" name="Picture 8" descr="stock ba3.JPG"/>
          <p:cNvPicPr>
            <a:picLocks noChangeAspect="1"/>
          </p:cNvPicPr>
          <p:nvPr/>
        </p:nvPicPr>
        <p:blipFill>
          <a:blip r:embed="rId3" cstate="print"/>
          <a:stretch>
            <a:fillRect/>
          </a:stretch>
        </p:blipFill>
        <p:spPr>
          <a:xfrm>
            <a:off x="179512" y="3861048"/>
            <a:ext cx="4009942" cy="432048"/>
          </a:xfrm>
          <a:prstGeom prst="rect">
            <a:avLst/>
          </a:prstGeom>
        </p:spPr>
      </p:pic>
      <p:pic>
        <p:nvPicPr>
          <p:cNvPr id="10" name="Picture 9" descr="stock ba4.JPG"/>
          <p:cNvPicPr>
            <a:picLocks noChangeAspect="1"/>
          </p:cNvPicPr>
          <p:nvPr/>
        </p:nvPicPr>
        <p:blipFill>
          <a:blip r:embed="rId4" cstate="print"/>
          <a:stretch>
            <a:fillRect/>
          </a:stretch>
        </p:blipFill>
        <p:spPr>
          <a:xfrm>
            <a:off x="4427984" y="3501008"/>
            <a:ext cx="4476750" cy="3200400"/>
          </a:xfrm>
          <a:prstGeom prst="rect">
            <a:avLst/>
          </a:prstGeom>
        </p:spPr>
      </p:pic>
      <p:pic>
        <p:nvPicPr>
          <p:cNvPr id="11" name="Picture 10" descr="British_Airways_857_19385812_0_0_4005_300.jpg"/>
          <p:cNvPicPr>
            <a:picLocks noChangeAspect="1"/>
          </p:cNvPicPr>
          <p:nvPr/>
        </p:nvPicPr>
        <p:blipFill>
          <a:blip r:embed="rId5" cstate="print"/>
          <a:stretch>
            <a:fillRect/>
          </a:stretch>
        </p:blipFill>
        <p:spPr>
          <a:xfrm>
            <a:off x="5436096" y="908720"/>
            <a:ext cx="2497460" cy="249746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Content Placeholder 3" descr="1 year performance.jpg"/>
          <p:cNvPicPr>
            <a:picLocks noGrp="1" noChangeAspect="1"/>
          </p:cNvPicPr>
          <p:nvPr>
            <p:ph idx="1"/>
          </p:nvPr>
        </p:nvPicPr>
        <p:blipFill>
          <a:blip r:embed="rId3" cstate="print"/>
          <a:srcRect/>
          <a:stretch>
            <a:fillRect/>
          </a:stretch>
        </p:blipFill>
        <p:spPr>
          <a:xfrm>
            <a:off x="515938" y="1481138"/>
            <a:ext cx="8112125" cy="4525962"/>
          </a:xfrm>
        </p:spPr>
      </p:pic>
      <p:sp>
        <p:nvSpPr>
          <p:cNvPr id="2" name="Title 1"/>
          <p:cNvSpPr>
            <a:spLocks noGrp="1"/>
          </p:cNvSpPr>
          <p:nvPr>
            <p:ph type="title"/>
          </p:nvPr>
        </p:nvSpPr>
        <p:spPr>
          <a:xfrm>
            <a:off x="467544" y="360040"/>
            <a:ext cx="8229600" cy="764704"/>
          </a:xfrm>
        </p:spPr>
        <p:txBody>
          <a:bodyPr/>
          <a:lstStyle/>
          <a:p>
            <a:pPr fontAlgn="auto">
              <a:spcAft>
                <a:spcPts val="0"/>
              </a:spcAft>
              <a:defRPr/>
            </a:pPr>
            <a:r>
              <a:rPr lang="en-CA" dirty="0" smtClean="0"/>
              <a:t>Moving Average (One-year)</a:t>
            </a:r>
            <a:endParaRPr lang="en-CA"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Content Placeholder 3" descr="5 yr (moving).jpg"/>
          <p:cNvPicPr>
            <a:picLocks noGrp="1" noChangeAspect="1"/>
          </p:cNvPicPr>
          <p:nvPr>
            <p:ph idx="1"/>
          </p:nvPr>
        </p:nvPicPr>
        <p:blipFill>
          <a:blip r:embed="rId3" cstate="print"/>
          <a:srcRect/>
          <a:stretch>
            <a:fillRect/>
          </a:stretch>
        </p:blipFill>
        <p:spPr>
          <a:xfrm>
            <a:off x="520700" y="1481138"/>
            <a:ext cx="8102600" cy="4525962"/>
          </a:xfrm>
        </p:spPr>
      </p:pic>
      <p:sp>
        <p:nvSpPr>
          <p:cNvPr id="2" name="Title 1"/>
          <p:cNvSpPr>
            <a:spLocks noGrp="1"/>
          </p:cNvSpPr>
          <p:nvPr>
            <p:ph type="title"/>
          </p:nvPr>
        </p:nvSpPr>
        <p:spPr/>
        <p:txBody>
          <a:bodyPr/>
          <a:lstStyle/>
          <a:p>
            <a:pPr fontAlgn="auto">
              <a:spcAft>
                <a:spcPts val="0"/>
              </a:spcAft>
              <a:defRPr/>
            </a:pPr>
            <a:r>
              <a:rPr lang="en-CA" dirty="0" smtClean="0"/>
              <a:t>Moving Average (Five-year)</a:t>
            </a:r>
            <a:endParaRPr lang="en-CA"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Content Placeholder 3" descr="10 yr (moving).jpg"/>
          <p:cNvPicPr>
            <a:picLocks noGrp="1" noChangeAspect="1"/>
          </p:cNvPicPr>
          <p:nvPr>
            <p:ph idx="1"/>
          </p:nvPr>
        </p:nvPicPr>
        <p:blipFill>
          <a:blip r:embed="rId3" cstate="print"/>
          <a:srcRect/>
          <a:stretch>
            <a:fillRect/>
          </a:stretch>
        </p:blipFill>
        <p:spPr>
          <a:xfrm>
            <a:off x="457200" y="2501900"/>
            <a:ext cx="8229600" cy="2484438"/>
          </a:xfrm>
        </p:spPr>
      </p:pic>
      <p:sp>
        <p:nvSpPr>
          <p:cNvPr id="2" name="Title 1"/>
          <p:cNvSpPr>
            <a:spLocks noGrp="1"/>
          </p:cNvSpPr>
          <p:nvPr>
            <p:ph type="title"/>
          </p:nvPr>
        </p:nvSpPr>
        <p:spPr/>
        <p:txBody>
          <a:bodyPr/>
          <a:lstStyle/>
          <a:p>
            <a:pPr fontAlgn="auto">
              <a:spcAft>
                <a:spcPts val="0"/>
              </a:spcAft>
              <a:defRPr/>
            </a:pPr>
            <a:r>
              <a:rPr lang="en-CA" dirty="0" smtClean="0"/>
              <a:t>Moving Average (Ten-year)</a:t>
            </a:r>
            <a:endParaRPr lang="en-CA"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Content Placeholder 3" descr="1 year performance (industry).jpg"/>
          <p:cNvPicPr>
            <a:picLocks noGrp="1" noChangeAspect="1"/>
          </p:cNvPicPr>
          <p:nvPr>
            <p:ph idx="1"/>
          </p:nvPr>
        </p:nvPicPr>
        <p:blipFill>
          <a:blip r:embed="rId2" cstate="print"/>
          <a:srcRect/>
          <a:stretch>
            <a:fillRect/>
          </a:stretch>
        </p:blipFill>
        <p:spPr>
          <a:xfrm>
            <a:off x="519113" y="1481138"/>
            <a:ext cx="8105775" cy="4525962"/>
          </a:xfrm>
        </p:spPr>
      </p:pic>
      <p:sp>
        <p:nvSpPr>
          <p:cNvPr id="2" name="Title 1"/>
          <p:cNvSpPr>
            <a:spLocks noGrp="1"/>
          </p:cNvSpPr>
          <p:nvPr>
            <p:ph type="title"/>
          </p:nvPr>
        </p:nvSpPr>
        <p:spPr/>
        <p:txBody>
          <a:bodyPr>
            <a:normAutofit fontScale="90000"/>
          </a:bodyPr>
          <a:lstStyle/>
          <a:p>
            <a:pPr fontAlgn="auto">
              <a:spcAft>
                <a:spcPts val="0"/>
              </a:spcAft>
              <a:defRPr/>
            </a:pPr>
            <a:r>
              <a:rPr lang="en-CA" dirty="0" smtClean="0"/>
              <a:t>Comparing with Indices (One-year)</a:t>
            </a:r>
            <a:endParaRPr lang="en-CA"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Content Placeholder 3" descr="5 yr (industry).jpg"/>
          <p:cNvPicPr>
            <a:picLocks noGrp="1" noChangeAspect="1"/>
          </p:cNvPicPr>
          <p:nvPr>
            <p:ph idx="1"/>
          </p:nvPr>
        </p:nvPicPr>
        <p:blipFill>
          <a:blip r:embed="rId2" cstate="print"/>
          <a:srcRect/>
          <a:stretch>
            <a:fillRect/>
          </a:stretch>
        </p:blipFill>
        <p:spPr>
          <a:xfrm>
            <a:off x="523875" y="1481138"/>
            <a:ext cx="8096250" cy="4525962"/>
          </a:xfrm>
        </p:spPr>
      </p:pic>
      <p:sp>
        <p:nvSpPr>
          <p:cNvPr id="2" name="Title 1"/>
          <p:cNvSpPr>
            <a:spLocks noGrp="1"/>
          </p:cNvSpPr>
          <p:nvPr>
            <p:ph type="title"/>
          </p:nvPr>
        </p:nvSpPr>
        <p:spPr/>
        <p:txBody>
          <a:bodyPr>
            <a:normAutofit fontScale="90000"/>
          </a:bodyPr>
          <a:lstStyle/>
          <a:p>
            <a:pPr fontAlgn="auto">
              <a:spcAft>
                <a:spcPts val="0"/>
              </a:spcAft>
              <a:defRPr/>
            </a:pPr>
            <a:r>
              <a:rPr lang="en-CA" dirty="0" smtClean="0"/>
              <a:t>Comparing with Indices (Five-year)</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747"/>
          <p:cNvPicPr>
            <a:picLocks noGrp="1" noChangeAspect="1" noChangeArrowheads="1"/>
          </p:cNvPicPr>
          <p:nvPr>
            <p:ph idx="1"/>
          </p:nvPr>
        </p:nvPicPr>
        <p:blipFill>
          <a:blip r:embed="rId3" cstate="print"/>
          <a:srcRect/>
          <a:stretch>
            <a:fillRect/>
          </a:stretch>
        </p:blipFill>
        <p:spPr>
          <a:xfrm>
            <a:off x="4932363" y="1773238"/>
            <a:ext cx="3667125" cy="3448050"/>
          </a:xfrm>
        </p:spPr>
      </p:pic>
      <p:sp>
        <p:nvSpPr>
          <p:cNvPr id="2" name="Title 1"/>
          <p:cNvSpPr>
            <a:spLocks noGrp="1"/>
          </p:cNvSpPr>
          <p:nvPr>
            <p:ph type="title"/>
          </p:nvPr>
        </p:nvSpPr>
        <p:spPr/>
        <p:txBody>
          <a:bodyPr/>
          <a:lstStyle/>
          <a:p>
            <a:pPr fontAlgn="auto">
              <a:spcAft>
                <a:spcPts val="0"/>
              </a:spcAft>
              <a:defRPr/>
            </a:pPr>
            <a:r>
              <a:rPr lang="en-CA" dirty="0" smtClean="0"/>
              <a:t>Jumbo Jet: 1960’s – 1970’s </a:t>
            </a:r>
            <a:endParaRPr lang="en-CA" dirty="0"/>
          </a:p>
        </p:txBody>
      </p:sp>
      <p:pic>
        <p:nvPicPr>
          <p:cNvPr id="25603" name="Picture 4" descr="19021.jpg"/>
          <p:cNvPicPr>
            <a:picLocks noChangeAspect="1"/>
          </p:cNvPicPr>
          <p:nvPr/>
        </p:nvPicPr>
        <p:blipFill>
          <a:blip r:embed="rId4" cstate="print"/>
          <a:srcRect/>
          <a:stretch>
            <a:fillRect/>
          </a:stretch>
        </p:blipFill>
        <p:spPr bwMode="auto">
          <a:xfrm>
            <a:off x="214313" y="2286000"/>
            <a:ext cx="4257675" cy="2079625"/>
          </a:xfrm>
          <a:prstGeom prst="rect">
            <a:avLst/>
          </a:prstGeom>
          <a:noFill/>
          <a:ln w="9525">
            <a:noFill/>
            <a:miter lim="800000"/>
            <a:headEnd/>
            <a:tailEnd/>
          </a:ln>
        </p:spPr>
      </p:pic>
      <p:sp>
        <p:nvSpPr>
          <p:cNvPr id="25604" name="TextBox 5"/>
          <p:cNvSpPr txBox="1">
            <a:spLocks noChangeArrowheads="1"/>
          </p:cNvSpPr>
          <p:nvPr/>
        </p:nvSpPr>
        <p:spPr bwMode="auto">
          <a:xfrm>
            <a:off x="214313" y="4437063"/>
            <a:ext cx="2357437" cy="400050"/>
          </a:xfrm>
          <a:prstGeom prst="rect">
            <a:avLst/>
          </a:prstGeom>
          <a:noFill/>
          <a:ln w="9525">
            <a:noFill/>
            <a:miter lim="800000"/>
            <a:headEnd/>
            <a:tailEnd/>
          </a:ln>
        </p:spPr>
        <p:txBody>
          <a:bodyPr>
            <a:spAutoFit/>
          </a:bodyPr>
          <a:lstStyle/>
          <a:p>
            <a:r>
              <a:rPr lang="en-CA" sz="2000">
                <a:latin typeface="Lucida Sans Unicode" pitchFamily="34" charset="0"/>
              </a:rPr>
              <a:t>Boeing 747-8</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Content Placeholder 3" descr="10 yr (industry).jpg"/>
          <p:cNvPicPr>
            <a:picLocks noGrp="1" noChangeAspect="1"/>
          </p:cNvPicPr>
          <p:nvPr>
            <p:ph idx="1"/>
          </p:nvPr>
        </p:nvPicPr>
        <p:blipFill>
          <a:blip r:embed="rId2" cstate="print"/>
          <a:srcRect/>
          <a:stretch>
            <a:fillRect/>
          </a:stretch>
        </p:blipFill>
        <p:spPr>
          <a:xfrm>
            <a:off x="0" y="1700213"/>
            <a:ext cx="9037638" cy="4392612"/>
          </a:xfrm>
        </p:spPr>
      </p:pic>
      <p:sp>
        <p:nvSpPr>
          <p:cNvPr id="2" name="Title 1"/>
          <p:cNvSpPr>
            <a:spLocks noGrp="1"/>
          </p:cNvSpPr>
          <p:nvPr>
            <p:ph type="title"/>
          </p:nvPr>
        </p:nvSpPr>
        <p:spPr/>
        <p:txBody>
          <a:bodyPr>
            <a:normAutofit fontScale="90000"/>
          </a:bodyPr>
          <a:lstStyle/>
          <a:p>
            <a:pPr fontAlgn="auto">
              <a:spcAft>
                <a:spcPts val="0"/>
              </a:spcAft>
              <a:defRPr/>
            </a:pPr>
            <a:r>
              <a:rPr lang="en-CA" dirty="0" smtClean="0"/>
              <a:t>Comparing with Indices (Ten-year)</a:t>
            </a:r>
            <a:endParaRPr lang="en-CA"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Content Placeholder 2"/>
          <p:cNvSpPr>
            <a:spLocks noGrp="1"/>
          </p:cNvSpPr>
          <p:nvPr>
            <p:ph idx="1"/>
          </p:nvPr>
        </p:nvSpPr>
        <p:spPr/>
        <p:txBody>
          <a:bodyPr/>
          <a:lstStyle/>
          <a:p>
            <a:r>
              <a:rPr lang="en-US" smtClean="0"/>
              <a:t>UK’s largest international scheduled airline</a:t>
            </a:r>
          </a:p>
          <a:p>
            <a:endParaRPr lang="en-US" smtClean="0"/>
          </a:p>
          <a:p>
            <a:r>
              <a:rPr lang="en-US" smtClean="0"/>
              <a:t>One of the largest Network-Legacy Airlines</a:t>
            </a:r>
          </a:p>
          <a:p>
            <a:endParaRPr lang="en-US" smtClean="0"/>
          </a:p>
          <a:p>
            <a:r>
              <a:rPr lang="en-US" smtClean="0"/>
              <a:t>Member of Oneworld Alliance</a:t>
            </a:r>
          </a:p>
          <a:p>
            <a:endParaRPr lang="en-US" smtClean="0"/>
          </a:p>
          <a:p>
            <a:r>
              <a:rPr lang="en-US" smtClean="0"/>
              <a:t>Flying to more than 300 destinations</a:t>
            </a:r>
          </a:p>
          <a:p>
            <a:endParaRPr lang="en-US" smtClean="0"/>
          </a:p>
          <a:p>
            <a:r>
              <a:rPr lang="en-US" smtClean="0"/>
              <a:t>HQ in London: Heathrow, Gatwick</a:t>
            </a:r>
          </a:p>
          <a:p>
            <a:endParaRPr lang="en-US" smtClean="0"/>
          </a:p>
          <a:p>
            <a:endParaRPr lang="en-CA" smtClean="0"/>
          </a:p>
        </p:txBody>
      </p:sp>
      <p:sp>
        <p:nvSpPr>
          <p:cNvPr id="2" name="Title 1"/>
          <p:cNvSpPr>
            <a:spLocks noGrp="1"/>
          </p:cNvSpPr>
          <p:nvPr>
            <p:ph type="title"/>
          </p:nvPr>
        </p:nvSpPr>
        <p:spPr/>
        <p:txBody>
          <a:bodyPr/>
          <a:lstStyle/>
          <a:p>
            <a:pPr fontAlgn="auto">
              <a:spcAft>
                <a:spcPts val="0"/>
              </a:spcAft>
              <a:defRPr/>
            </a:pPr>
            <a:r>
              <a:rPr lang="en-CA" dirty="0" smtClean="0"/>
              <a:t>Overview</a:t>
            </a:r>
            <a:endParaRPr lang="en-CA"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Content Placeholder 1"/>
          <p:cNvSpPr>
            <a:spLocks noGrp="1"/>
          </p:cNvSpPr>
          <p:nvPr>
            <p:ph idx="1"/>
          </p:nvPr>
        </p:nvSpPr>
        <p:spPr/>
        <p:txBody>
          <a:bodyPr/>
          <a:lstStyle/>
          <a:p>
            <a:r>
              <a:rPr lang="en-US" sz="2400" dirty="0" smtClean="0"/>
              <a:t>Carried more than 32 million passengers last year</a:t>
            </a:r>
          </a:p>
          <a:p>
            <a:endParaRPr lang="en-US" sz="2400" dirty="0" smtClean="0"/>
          </a:p>
          <a:p>
            <a:r>
              <a:rPr lang="en-US" sz="2400" dirty="0" smtClean="0"/>
              <a:t>Earned £8 billion in revenue</a:t>
            </a:r>
          </a:p>
          <a:p>
            <a:endParaRPr lang="en-US" sz="2400" dirty="0" smtClean="0"/>
          </a:p>
          <a:p>
            <a:r>
              <a:rPr lang="en-US" sz="2400" dirty="0" smtClean="0"/>
              <a:t>Carried 760,000 tones of cargo</a:t>
            </a:r>
          </a:p>
          <a:p>
            <a:endParaRPr lang="en-US" sz="2400" dirty="0" smtClean="0"/>
          </a:p>
          <a:p>
            <a:r>
              <a:rPr lang="en-US" sz="2400" dirty="0" smtClean="0"/>
              <a:t>Have 238 aircrafts in service</a:t>
            </a:r>
          </a:p>
          <a:p>
            <a:endParaRPr lang="en-CA" dirty="0" smtClean="0"/>
          </a:p>
        </p:txBody>
      </p:sp>
      <p:sp>
        <p:nvSpPr>
          <p:cNvPr id="3" name="Title 2"/>
          <p:cNvSpPr>
            <a:spLocks noGrp="1"/>
          </p:cNvSpPr>
          <p:nvPr>
            <p:ph type="title"/>
          </p:nvPr>
        </p:nvSpPr>
        <p:spPr/>
        <p:txBody>
          <a:bodyPr/>
          <a:lstStyle/>
          <a:p>
            <a:pPr fontAlgn="auto">
              <a:spcAft>
                <a:spcPts val="0"/>
              </a:spcAft>
              <a:defRPr/>
            </a:pPr>
            <a:r>
              <a:rPr lang="en-CA" dirty="0" smtClean="0"/>
              <a:t>Overview (2)</a:t>
            </a:r>
            <a:endParaRPr lang="en-CA" dirty="0"/>
          </a:p>
        </p:txBody>
      </p:sp>
      <p:pic>
        <p:nvPicPr>
          <p:cNvPr id="4" name="Picture 3" descr="british-airways.jpg"/>
          <p:cNvPicPr>
            <a:picLocks noChangeAspect="1"/>
          </p:cNvPicPr>
          <p:nvPr/>
        </p:nvPicPr>
        <p:blipFill>
          <a:blip r:embed="rId2" cstate="print"/>
          <a:stretch>
            <a:fillRect/>
          </a:stretch>
        </p:blipFill>
        <p:spPr>
          <a:xfrm>
            <a:off x="5370884" y="4443315"/>
            <a:ext cx="3809628" cy="2442069"/>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Content Placeholder 2"/>
          <p:cNvSpPr>
            <a:spLocks noGrp="1"/>
          </p:cNvSpPr>
          <p:nvPr>
            <p:ph idx="1"/>
          </p:nvPr>
        </p:nvSpPr>
        <p:spPr>
          <a:xfrm>
            <a:off x="457200" y="1600200"/>
            <a:ext cx="8229600" cy="4781550"/>
          </a:xfrm>
        </p:spPr>
        <p:txBody>
          <a:bodyPr/>
          <a:lstStyle/>
          <a:p>
            <a:pPr marL="514350" indent="-514350">
              <a:buFont typeface="Lucida Sans Unicode" pitchFamily="34" charset="0"/>
              <a:buAutoNum type="arabicPeriod"/>
            </a:pPr>
            <a:r>
              <a:rPr lang="en-CA" smtClean="0"/>
              <a:t>Upgraded customer experience</a:t>
            </a:r>
          </a:p>
          <a:p>
            <a:pPr marL="914400" lvl="1" indent="-514350"/>
            <a:r>
              <a:rPr lang="en-CA" sz="2200" smtClean="0"/>
              <a:t>More first cabin for long-haul fleet</a:t>
            </a:r>
          </a:p>
          <a:p>
            <a:pPr marL="514350" indent="-514350">
              <a:buFont typeface="Lucida Sans Unicode" pitchFamily="34" charset="0"/>
              <a:buAutoNum type="arabicPeriod"/>
            </a:pPr>
            <a:r>
              <a:rPr lang="en-CA" smtClean="0"/>
              <a:t>Capacity and fleet</a:t>
            </a:r>
          </a:p>
          <a:p>
            <a:pPr marL="914400" lvl="1" indent="-514350"/>
            <a:r>
              <a:rPr lang="en-CA" sz="2200" smtClean="0"/>
              <a:t>More aircraft and more destinations</a:t>
            </a:r>
          </a:p>
          <a:p>
            <a:pPr marL="514350" indent="-514350">
              <a:buFont typeface="Lucida Sans Unicode" pitchFamily="34" charset="0"/>
              <a:buAutoNum type="arabicPeriod"/>
            </a:pPr>
            <a:r>
              <a:rPr lang="en-CA" smtClean="0"/>
              <a:t>Competitive cost base</a:t>
            </a:r>
          </a:p>
          <a:p>
            <a:pPr marL="914400" lvl="1" indent="-514350"/>
            <a:r>
              <a:rPr lang="en-CA" sz="2200" smtClean="0"/>
              <a:t>More competitive cost by introducing structural change</a:t>
            </a:r>
          </a:p>
          <a:p>
            <a:pPr marL="514350" indent="-514350">
              <a:buFont typeface="Lucida Sans Unicode" pitchFamily="34" charset="0"/>
              <a:buAutoNum type="arabicPeriod"/>
            </a:pPr>
            <a:r>
              <a:rPr lang="en-CA" smtClean="0"/>
              <a:t>Corporate responsibility</a:t>
            </a:r>
          </a:p>
          <a:p>
            <a:pPr marL="914400" lvl="1" indent="-514350"/>
            <a:r>
              <a:rPr lang="en-CA" sz="2200" smtClean="0"/>
              <a:t>Working with “Flying Start,” and planning to raise £8 million by 2013</a:t>
            </a:r>
          </a:p>
          <a:p>
            <a:pPr marL="914400" lvl="1" indent="-514350"/>
            <a:endParaRPr lang="en-CA" sz="2200" smtClean="0"/>
          </a:p>
        </p:txBody>
      </p:sp>
      <p:sp>
        <p:nvSpPr>
          <p:cNvPr id="2" name="Title 1"/>
          <p:cNvSpPr>
            <a:spLocks noGrp="1"/>
          </p:cNvSpPr>
          <p:nvPr>
            <p:ph type="title"/>
          </p:nvPr>
        </p:nvSpPr>
        <p:spPr/>
        <p:txBody>
          <a:bodyPr/>
          <a:lstStyle/>
          <a:p>
            <a:pPr fontAlgn="auto">
              <a:spcAft>
                <a:spcPts val="0"/>
              </a:spcAft>
              <a:defRPr/>
            </a:pPr>
            <a:r>
              <a:rPr lang="en-CA" dirty="0" smtClean="0"/>
              <a:t>Key Business Priorities</a:t>
            </a:r>
            <a:endParaRPr lang="en-CA"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764704"/>
          <a:ext cx="822960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8229600" cy="778098"/>
          </a:xfrm>
        </p:spPr>
        <p:txBody>
          <a:bodyPr/>
          <a:lstStyle/>
          <a:p>
            <a:pPr fontAlgn="auto">
              <a:spcAft>
                <a:spcPts val="0"/>
              </a:spcAft>
              <a:defRPr/>
            </a:pPr>
            <a:r>
              <a:rPr lang="en-CA" dirty="0" smtClean="0"/>
              <a:t>Timeline  of the Company</a:t>
            </a:r>
            <a:endParaRPr lang="en-CA"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196752"/>
          <a:ext cx="82296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pPr fontAlgn="auto">
              <a:spcAft>
                <a:spcPts val="0"/>
              </a:spcAft>
              <a:defRPr/>
            </a:pPr>
            <a:r>
              <a:rPr lang="en-CA" dirty="0" smtClean="0"/>
              <a:t>Current News</a:t>
            </a:r>
            <a:endParaRPr lang="en-CA" dirty="0"/>
          </a:p>
        </p:txBody>
      </p:sp>
      <p:pic>
        <p:nvPicPr>
          <p:cNvPr id="6" name="Picture 5" descr="threeceojba.JPG"/>
          <p:cNvPicPr>
            <a:picLocks noChangeAspect="1"/>
          </p:cNvPicPr>
          <p:nvPr/>
        </p:nvPicPr>
        <p:blipFill>
          <a:blip r:embed="rId8" cstate="print"/>
          <a:stretch>
            <a:fillRect/>
          </a:stretch>
        </p:blipFill>
        <p:spPr>
          <a:xfrm>
            <a:off x="5941809" y="692696"/>
            <a:ext cx="2734647" cy="1821959"/>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Content Placeholder 9" descr="Route (Europe).jpg"/>
          <p:cNvPicPr>
            <a:picLocks noGrp="1" noChangeAspect="1"/>
          </p:cNvPicPr>
          <p:nvPr>
            <p:ph idx="1"/>
          </p:nvPr>
        </p:nvPicPr>
        <p:blipFill>
          <a:blip r:embed="rId2" cstate="print"/>
          <a:srcRect/>
          <a:stretch>
            <a:fillRect/>
          </a:stretch>
        </p:blipFill>
        <p:spPr>
          <a:xfrm>
            <a:off x="323850" y="708025"/>
            <a:ext cx="8459788" cy="5889625"/>
          </a:xfrm>
        </p:spPr>
      </p:pic>
      <p:sp>
        <p:nvSpPr>
          <p:cNvPr id="8" name="Title 7"/>
          <p:cNvSpPr>
            <a:spLocks noGrp="1"/>
          </p:cNvSpPr>
          <p:nvPr>
            <p:ph type="title"/>
          </p:nvPr>
        </p:nvSpPr>
        <p:spPr>
          <a:xfrm>
            <a:off x="395536" y="144016"/>
            <a:ext cx="8229600" cy="548680"/>
          </a:xfrm>
        </p:spPr>
        <p:txBody>
          <a:bodyPr>
            <a:normAutofit fontScale="90000"/>
          </a:bodyPr>
          <a:lstStyle/>
          <a:p>
            <a:pPr fontAlgn="auto">
              <a:spcAft>
                <a:spcPts val="0"/>
              </a:spcAft>
              <a:defRPr/>
            </a:pPr>
            <a:r>
              <a:rPr lang="en-CA" dirty="0" smtClean="0"/>
              <a:t>Flight Routes (Europe)</a:t>
            </a:r>
            <a:endParaRPr lang="en-CA"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Content Placeholder 4" descr="Route (N America).jpg"/>
          <p:cNvPicPr>
            <a:picLocks noGrp="1" noChangeAspect="1"/>
          </p:cNvPicPr>
          <p:nvPr>
            <p:ph idx="1"/>
          </p:nvPr>
        </p:nvPicPr>
        <p:blipFill>
          <a:blip r:embed="rId2" cstate="print"/>
          <a:srcRect/>
          <a:stretch>
            <a:fillRect/>
          </a:stretch>
        </p:blipFill>
        <p:spPr>
          <a:xfrm>
            <a:off x="0" y="757238"/>
            <a:ext cx="4572000" cy="3176587"/>
          </a:xfrm>
        </p:spPr>
      </p:pic>
      <p:sp>
        <p:nvSpPr>
          <p:cNvPr id="8" name="Title 7"/>
          <p:cNvSpPr>
            <a:spLocks noGrp="1"/>
          </p:cNvSpPr>
          <p:nvPr>
            <p:ph type="title"/>
          </p:nvPr>
        </p:nvSpPr>
        <p:spPr>
          <a:xfrm>
            <a:off x="446856" y="188640"/>
            <a:ext cx="8229600" cy="548680"/>
          </a:xfrm>
        </p:spPr>
        <p:txBody>
          <a:bodyPr>
            <a:normAutofit fontScale="90000"/>
          </a:bodyPr>
          <a:lstStyle/>
          <a:p>
            <a:pPr fontAlgn="auto">
              <a:spcAft>
                <a:spcPts val="0"/>
              </a:spcAft>
              <a:defRPr/>
            </a:pPr>
            <a:r>
              <a:rPr lang="en-CA" dirty="0" smtClean="0"/>
              <a:t>Flight Routes (Other Destinations)</a:t>
            </a:r>
            <a:endParaRPr lang="en-CA" dirty="0"/>
          </a:p>
        </p:txBody>
      </p:sp>
      <p:pic>
        <p:nvPicPr>
          <p:cNvPr id="139267" name="Picture 5" descr="Route (Far East).jpg"/>
          <p:cNvPicPr>
            <a:picLocks noChangeAspect="1"/>
          </p:cNvPicPr>
          <p:nvPr/>
        </p:nvPicPr>
        <p:blipFill>
          <a:blip r:embed="rId3" cstate="print"/>
          <a:srcRect/>
          <a:stretch>
            <a:fillRect/>
          </a:stretch>
        </p:blipFill>
        <p:spPr bwMode="auto">
          <a:xfrm>
            <a:off x="4572000" y="3694113"/>
            <a:ext cx="4572000" cy="3167062"/>
          </a:xfrm>
          <a:prstGeom prst="rect">
            <a:avLst/>
          </a:prstGeom>
          <a:noFill/>
          <a:ln w="9525">
            <a:noFill/>
            <a:miter lim="800000"/>
            <a:headEnd/>
            <a:tailEnd/>
          </a:ln>
        </p:spPr>
      </p:pic>
      <p:sp>
        <p:nvSpPr>
          <p:cNvPr id="139268" name="TextBox 6"/>
          <p:cNvSpPr txBox="1">
            <a:spLocks noChangeArrowheads="1"/>
          </p:cNvSpPr>
          <p:nvPr/>
        </p:nvSpPr>
        <p:spPr bwMode="auto">
          <a:xfrm>
            <a:off x="611188" y="3933825"/>
            <a:ext cx="3384550" cy="584200"/>
          </a:xfrm>
          <a:prstGeom prst="rect">
            <a:avLst/>
          </a:prstGeom>
          <a:noFill/>
          <a:ln w="9525">
            <a:noFill/>
            <a:miter lim="800000"/>
            <a:headEnd/>
            <a:tailEnd/>
          </a:ln>
        </p:spPr>
        <p:txBody>
          <a:bodyPr>
            <a:spAutoFit/>
          </a:bodyPr>
          <a:lstStyle/>
          <a:p>
            <a:r>
              <a:rPr lang="en-CA" sz="3200">
                <a:latin typeface="Lucida Sans Unicode" pitchFamily="34" charset="0"/>
              </a:rPr>
              <a:t>North America</a:t>
            </a:r>
          </a:p>
        </p:txBody>
      </p:sp>
      <p:sp>
        <p:nvSpPr>
          <p:cNvPr id="139269" name="TextBox 8"/>
          <p:cNvSpPr txBox="1">
            <a:spLocks noChangeArrowheads="1"/>
          </p:cNvSpPr>
          <p:nvPr/>
        </p:nvSpPr>
        <p:spPr bwMode="auto">
          <a:xfrm>
            <a:off x="6084888" y="3141663"/>
            <a:ext cx="1871662" cy="584200"/>
          </a:xfrm>
          <a:prstGeom prst="rect">
            <a:avLst/>
          </a:prstGeom>
          <a:noFill/>
          <a:ln w="9525">
            <a:noFill/>
            <a:miter lim="800000"/>
            <a:headEnd/>
            <a:tailEnd/>
          </a:ln>
        </p:spPr>
        <p:txBody>
          <a:bodyPr>
            <a:spAutoFit/>
          </a:bodyPr>
          <a:lstStyle/>
          <a:p>
            <a:r>
              <a:rPr lang="en-CA" sz="3200">
                <a:latin typeface="Lucida Sans Unicode" pitchFamily="34" charset="0"/>
              </a:rPr>
              <a:t>Far East</a:t>
            </a:r>
          </a:p>
        </p:txBody>
      </p:sp>
      <p:sp>
        <p:nvSpPr>
          <p:cNvPr id="139270" name="TextBox 10"/>
          <p:cNvSpPr txBox="1">
            <a:spLocks noChangeArrowheads="1"/>
          </p:cNvSpPr>
          <p:nvPr/>
        </p:nvSpPr>
        <p:spPr bwMode="auto">
          <a:xfrm>
            <a:off x="-36513" y="6516688"/>
            <a:ext cx="1439863" cy="368300"/>
          </a:xfrm>
          <a:prstGeom prst="rect">
            <a:avLst/>
          </a:prstGeom>
          <a:noFill/>
          <a:ln w="9525">
            <a:noFill/>
            <a:miter lim="800000"/>
            <a:headEnd/>
            <a:tailEnd/>
          </a:ln>
        </p:spPr>
        <p:txBody>
          <a:bodyPr>
            <a:spAutoFit/>
          </a:bodyPr>
          <a:lstStyle/>
          <a:p>
            <a:r>
              <a:rPr lang="en-CA">
                <a:latin typeface="Lucida Sans Unicode" pitchFamily="34" charset="0"/>
              </a:rPr>
              <a:t>Source: BA</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lang="en-CA" dirty="0" smtClean="0"/>
              <a:t>Management</a:t>
            </a:r>
            <a:endParaRPr lang="en-CA" dirty="0"/>
          </a:p>
        </p:txBody>
      </p:sp>
      <p:sp>
        <p:nvSpPr>
          <p:cNvPr id="140290" name="Subtitle 4"/>
          <p:cNvSpPr>
            <a:spLocks noGrp="1"/>
          </p:cNvSpPr>
          <p:nvPr>
            <p:ph type="subTitle" idx="1"/>
          </p:nvPr>
        </p:nvSpPr>
        <p:spPr>
          <a:xfrm>
            <a:off x="685800" y="3611563"/>
            <a:ext cx="7772400" cy="1200150"/>
          </a:xfrm>
        </p:spPr>
        <p:txBody>
          <a:bodyPr/>
          <a:lstStyle/>
          <a:p>
            <a:pPr marR="0"/>
            <a:endParaRPr lang="en-CA" smtClean="0"/>
          </a:p>
        </p:txBody>
      </p:sp>
      <p:pic>
        <p:nvPicPr>
          <p:cNvPr id="140291" name="Picture 5" descr="BA icon.jpg"/>
          <p:cNvPicPr>
            <a:picLocks noChangeAspect="1"/>
          </p:cNvPicPr>
          <p:nvPr/>
        </p:nvPicPr>
        <p:blipFill>
          <a:blip r:embed="rId2" cstate="print"/>
          <a:srcRect/>
          <a:stretch>
            <a:fillRect/>
          </a:stretch>
        </p:blipFill>
        <p:spPr bwMode="auto">
          <a:xfrm>
            <a:off x="3887788" y="2060575"/>
            <a:ext cx="4716462" cy="80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Content Placeholder 10" descr="Martin_Broughton.jpg"/>
          <p:cNvPicPr>
            <a:picLocks noGrp="1" noChangeAspect="1"/>
          </p:cNvPicPr>
          <p:nvPr>
            <p:ph sz="half" idx="1"/>
          </p:nvPr>
        </p:nvPicPr>
        <p:blipFill>
          <a:blip r:embed="rId3" cstate="print"/>
          <a:srcRect/>
          <a:stretch>
            <a:fillRect/>
          </a:stretch>
        </p:blipFill>
        <p:spPr>
          <a:xfrm>
            <a:off x="323850" y="300038"/>
            <a:ext cx="1655763" cy="2543175"/>
          </a:xfrm>
        </p:spPr>
      </p:pic>
      <p:sp>
        <p:nvSpPr>
          <p:cNvPr id="141314" name="Content Placeholder 4"/>
          <p:cNvSpPr>
            <a:spLocks noGrp="1"/>
          </p:cNvSpPr>
          <p:nvPr>
            <p:ph sz="half" idx="2"/>
          </p:nvPr>
        </p:nvSpPr>
        <p:spPr>
          <a:xfrm>
            <a:off x="2339975" y="260350"/>
            <a:ext cx="6346825" cy="6264275"/>
          </a:xfrm>
        </p:spPr>
        <p:txBody>
          <a:bodyPr/>
          <a:lstStyle/>
          <a:p>
            <a:r>
              <a:rPr lang="en-CA" sz="2600" smtClean="0">
                <a:latin typeface="Arial" charset="0"/>
                <a:cs typeface="Arial" charset="0"/>
              </a:rPr>
              <a:t>Non-executive director since May 2000</a:t>
            </a:r>
          </a:p>
          <a:p>
            <a:r>
              <a:rPr lang="en-CA" sz="2600" smtClean="0">
                <a:latin typeface="Arial" charset="0"/>
                <a:cs typeface="Arial" charset="0"/>
              </a:rPr>
              <a:t>Became Chairman in July 2004</a:t>
            </a:r>
          </a:p>
          <a:p>
            <a:r>
              <a:rPr lang="en-CA" sz="2600" smtClean="0">
                <a:latin typeface="Arial" charset="0"/>
                <a:cs typeface="Arial" charset="0"/>
              </a:rPr>
              <a:t>Chairman of the Nominations Committee</a:t>
            </a:r>
          </a:p>
          <a:p>
            <a:r>
              <a:rPr lang="en-US" sz="2600" smtClean="0">
                <a:latin typeface="Arial" charset="0"/>
                <a:cs typeface="Arial" charset="0"/>
              </a:rPr>
              <a:t>MBA from University of Hull</a:t>
            </a:r>
          </a:p>
          <a:p>
            <a:r>
              <a:rPr lang="en-US" sz="2600" smtClean="0">
                <a:latin typeface="Arial" charset="0"/>
                <a:cs typeface="Arial" charset="0"/>
              </a:rPr>
              <a:t>Compensation: £351k + award</a:t>
            </a:r>
          </a:p>
          <a:p>
            <a:pPr>
              <a:buFont typeface="Wingdings 3" pitchFamily="18" charset="2"/>
              <a:buNone/>
            </a:pPr>
            <a:endParaRPr lang="en-US" sz="2600" smtClean="0">
              <a:solidFill>
                <a:srgbClr val="000000"/>
              </a:solidFill>
              <a:latin typeface="Arial" charset="0"/>
              <a:cs typeface="Arial" charset="0"/>
            </a:endParaRPr>
          </a:p>
          <a:p>
            <a:pPr>
              <a:buFont typeface="Wingdings 3" pitchFamily="18" charset="2"/>
              <a:buNone/>
            </a:pPr>
            <a:endParaRPr lang="en-US" sz="2600" smtClean="0">
              <a:solidFill>
                <a:srgbClr val="000000"/>
              </a:solidFill>
              <a:latin typeface="Arial" charset="0"/>
              <a:cs typeface="Arial" charset="0"/>
            </a:endParaRPr>
          </a:p>
          <a:p>
            <a:r>
              <a:rPr lang="en-US" sz="2600" smtClean="0">
                <a:latin typeface="Arial" charset="0"/>
                <a:cs typeface="Arial" charset="0"/>
              </a:rPr>
              <a:t>Executive board member since May 2005</a:t>
            </a:r>
          </a:p>
          <a:p>
            <a:r>
              <a:rPr lang="en-US" sz="2600" smtClean="0">
                <a:latin typeface="Arial" charset="0"/>
                <a:cs typeface="Arial" charset="0"/>
              </a:rPr>
              <a:t>MBA from Trinity College, Dublin</a:t>
            </a:r>
          </a:p>
          <a:p>
            <a:r>
              <a:rPr lang="en-US" sz="2600" smtClean="0">
                <a:latin typeface="Arial" charset="0"/>
                <a:cs typeface="Arial" charset="0"/>
              </a:rPr>
              <a:t>Former CEO of </a:t>
            </a:r>
            <a:r>
              <a:rPr lang="en-US" sz="2600" i="1" smtClean="0">
                <a:latin typeface="Arial" charset="0"/>
                <a:cs typeface="Arial" charset="0"/>
              </a:rPr>
              <a:t>Aer Lingus</a:t>
            </a:r>
            <a:r>
              <a:rPr lang="en-US" sz="2600" smtClean="0">
                <a:latin typeface="Arial" charset="0"/>
                <a:cs typeface="Arial" charset="0"/>
              </a:rPr>
              <a:t> (an Irish airline)</a:t>
            </a:r>
          </a:p>
          <a:p>
            <a:r>
              <a:rPr lang="en-US" sz="2600" smtClean="0">
                <a:latin typeface="Arial" charset="0"/>
                <a:cs typeface="Arial" charset="0"/>
              </a:rPr>
              <a:t>Compensation: £1,024k + award</a:t>
            </a:r>
          </a:p>
          <a:p>
            <a:endParaRPr lang="en-CA" smtClean="0"/>
          </a:p>
        </p:txBody>
      </p:sp>
      <p:sp>
        <p:nvSpPr>
          <p:cNvPr id="141315" name="TextBox 11"/>
          <p:cNvSpPr txBox="1">
            <a:spLocks noChangeArrowheads="1"/>
          </p:cNvSpPr>
          <p:nvPr/>
        </p:nvSpPr>
        <p:spPr bwMode="auto">
          <a:xfrm>
            <a:off x="250825" y="2924175"/>
            <a:ext cx="1944688" cy="339725"/>
          </a:xfrm>
          <a:prstGeom prst="rect">
            <a:avLst/>
          </a:prstGeom>
          <a:noFill/>
          <a:ln w="9525">
            <a:noFill/>
            <a:miter lim="800000"/>
            <a:headEnd/>
            <a:tailEnd/>
          </a:ln>
        </p:spPr>
        <p:txBody>
          <a:bodyPr>
            <a:spAutoFit/>
          </a:bodyPr>
          <a:lstStyle/>
          <a:p>
            <a:r>
              <a:rPr lang="en-CA" sz="1600">
                <a:latin typeface="Lucida Sans Unicode" pitchFamily="34" charset="0"/>
              </a:rPr>
              <a:t>Martin Broughton</a:t>
            </a:r>
          </a:p>
        </p:txBody>
      </p:sp>
      <p:sp>
        <p:nvSpPr>
          <p:cNvPr id="141316" name="TextBox 12"/>
          <p:cNvSpPr txBox="1">
            <a:spLocks noChangeArrowheads="1"/>
          </p:cNvSpPr>
          <p:nvPr/>
        </p:nvSpPr>
        <p:spPr bwMode="auto">
          <a:xfrm>
            <a:off x="611188" y="3213100"/>
            <a:ext cx="1152525" cy="338138"/>
          </a:xfrm>
          <a:prstGeom prst="rect">
            <a:avLst/>
          </a:prstGeom>
          <a:noFill/>
          <a:ln w="9525">
            <a:noFill/>
            <a:miter lim="800000"/>
            <a:headEnd/>
            <a:tailEnd/>
          </a:ln>
        </p:spPr>
        <p:txBody>
          <a:bodyPr>
            <a:spAutoFit/>
          </a:bodyPr>
          <a:lstStyle/>
          <a:p>
            <a:r>
              <a:rPr lang="en-CA" sz="1600">
                <a:latin typeface="Lucida Sans Unicode" pitchFamily="34" charset="0"/>
              </a:rPr>
              <a:t>Chairman</a:t>
            </a:r>
          </a:p>
        </p:txBody>
      </p:sp>
      <p:pic>
        <p:nvPicPr>
          <p:cNvPr id="141317" name="Picture 13" descr="willie-walsh.jpg"/>
          <p:cNvPicPr>
            <a:picLocks noChangeAspect="1"/>
          </p:cNvPicPr>
          <p:nvPr/>
        </p:nvPicPr>
        <p:blipFill>
          <a:blip r:embed="rId4" cstate="print"/>
          <a:srcRect/>
          <a:stretch>
            <a:fillRect/>
          </a:stretch>
        </p:blipFill>
        <p:spPr bwMode="auto">
          <a:xfrm>
            <a:off x="71438" y="3860800"/>
            <a:ext cx="2268537" cy="1789113"/>
          </a:xfrm>
          <a:prstGeom prst="rect">
            <a:avLst/>
          </a:prstGeom>
          <a:noFill/>
          <a:ln w="9525">
            <a:noFill/>
            <a:miter lim="800000"/>
            <a:headEnd/>
            <a:tailEnd/>
          </a:ln>
        </p:spPr>
      </p:pic>
      <p:sp>
        <p:nvSpPr>
          <p:cNvPr id="141318" name="TextBox 14"/>
          <p:cNvSpPr txBox="1">
            <a:spLocks noChangeArrowheads="1"/>
          </p:cNvSpPr>
          <p:nvPr/>
        </p:nvSpPr>
        <p:spPr bwMode="auto">
          <a:xfrm>
            <a:off x="468313" y="5732463"/>
            <a:ext cx="1366837" cy="339725"/>
          </a:xfrm>
          <a:prstGeom prst="rect">
            <a:avLst/>
          </a:prstGeom>
          <a:noFill/>
          <a:ln w="9525">
            <a:noFill/>
            <a:miter lim="800000"/>
            <a:headEnd/>
            <a:tailEnd/>
          </a:ln>
        </p:spPr>
        <p:txBody>
          <a:bodyPr>
            <a:spAutoFit/>
          </a:bodyPr>
          <a:lstStyle/>
          <a:p>
            <a:r>
              <a:rPr lang="en-CA" sz="1600">
                <a:latin typeface="Lucida Sans Unicode" pitchFamily="34" charset="0"/>
              </a:rPr>
              <a:t>Willie Walsh</a:t>
            </a:r>
          </a:p>
        </p:txBody>
      </p:sp>
      <p:sp>
        <p:nvSpPr>
          <p:cNvPr id="141319" name="TextBox 15"/>
          <p:cNvSpPr txBox="1">
            <a:spLocks noChangeArrowheads="1"/>
          </p:cNvSpPr>
          <p:nvPr/>
        </p:nvSpPr>
        <p:spPr bwMode="auto">
          <a:xfrm>
            <a:off x="827088" y="6021388"/>
            <a:ext cx="720725" cy="338137"/>
          </a:xfrm>
          <a:prstGeom prst="rect">
            <a:avLst/>
          </a:prstGeom>
          <a:noFill/>
          <a:ln w="9525">
            <a:noFill/>
            <a:miter lim="800000"/>
            <a:headEnd/>
            <a:tailEnd/>
          </a:ln>
        </p:spPr>
        <p:txBody>
          <a:bodyPr>
            <a:spAutoFit/>
          </a:bodyPr>
          <a:lstStyle/>
          <a:p>
            <a:r>
              <a:rPr lang="en-CA" sz="1600">
                <a:latin typeface="Lucida Sans Unicode" pitchFamily="34" charset="0"/>
              </a:rPr>
              <a:t>CEO</a:t>
            </a:r>
            <a:endParaRPr lang="en-CA">
              <a:latin typeface="Lucida Sans Unicode"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p:txBody>
          <a:bodyPr/>
          <a:lstStyle/>
          <a:p>
            <a:r>
              <a:rPr lang="en-CA" smtClean="0"/>
              <a:t>To remove government control over fares, routes, and market entry =&gt; CAB eliminated</a:t>
            </a:r>
          </a:p>
          <a:p>
            <a:r>
              <a:rPr lang="en-CA" smtClean="0"/>
              <a:t>Underserved airports opened to major carriers</a:t>
            </a:r>
          </a:p>
          <a:p>
            <a:r>
              <a:rPr lang="en-CA" smtClean="0"/>
              <a:t>Mergers between local carriers were allowed</a:t>
            </a:r>
          </a:p>
          <a:p>
            <a:r>
              <a:rPr lang="en-CA" smtClean="0"/>
              <a:t>Implementation of “Hub and Spoke” system</a:t>
            </a:r>
          </a:p>
        </p:txBody>
      </p:sp>
      <p:sp>
        <p:nvSpPr>
          <p:cNvPr id="2" name="Title 1"/>
          <p:cNvSpPr>
            <a:spLocks noGrp="1"/>
          </p:cNvSpPr>
          <p:nvPr>
            <p:ph type="title"/>
          </p:nvPr>
        </p:nvSpPr>
        <p:spPr/>
        <p:txBody>
          <a:bodyPr/>
          <a:lstStyle/>
          <a:p>
            <a:pPr fontAlgn="auto">
              <a:spcAft>
                <a:spcPts val="0"/>
              </a:spcAft>
              <a:defRPr/>
            </a:pPr>
            <a:r>
              <a:rPr lang="en-CA" dirty="0" smtClean="0"/>
              <a:t>Airline Deregulation Act (1978)</a:t>
            </a:r>
            <a:endParaRPr lang="en-CA" dirty="0"/>
          </a:p>
        </p:txBody>
      </p:sp>
      <p:sp>
        <p:nvSpPr>
          <p:cNvPr id="27651" name="TextBox 3"/>
          <p:cNvSpPr txBox="1">
            <a:spLocks noChangeArrowheads="1"/>
          </p:cNvSpPr>
          <p:nvPr/>
        </p:nvSpPr>
        <p:spPr bwMode="auto">
          <a:xfrm>
            <a:off x="3500438" y="4714875"/>
            <a:ext cx="2224087" cy="1323975"/>
          </a:xfrm>
          <a:prstGeom prst="rect">
            <a:avLst/>
          </a:prstGeom>
          <a:noFill/>
          <a:ln w="9525">
            <a:noFill/>
            <a:miter lim="800000"/>
            <a:headEnd/>
            <a:tailEnd/>
          </a:ln>
        </p:spPr>
        <p:txBody>
          <a:bodyPr>
            <a:spAutoFit/>
          </a:bodyPr>
          <a:lstStyle/>
          <a:p>
            <a:r>
              <a:rPr lang="en-CA" sz="8000" b="1">
                <a:latin typeface="Lucida Sans Unicode" pitchFamily="34" charset="0"/>
              </a:rPr>
              <a:t>CAB</a:t>
            </a:r>
          </a:p>
        </p:txBody>
      </p:sp>
      <p:cxnSp>
        <p:nvCxnSpPr>
          <p:cNvPr id="6" name="Straight Connector 5"/>
          <p:cNvCxnSpPr/>
          <p:nvPr/>
        </p:nvCxnSpPr>
        <p:spPr>
          <a:xfrm flipV="1">
            <a:off x="3651250" y="4724400"/>
            <a:ext cx="200025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35375" y="4733925"/>
            <a:ext cx="2143125" cy="10715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Content Placeholder 4" descr="Keith Williams.jpg"/>
          <p:cNvPicPr>
            <a:picLocks noGrp="1" noChangeAspect="1"/>
          </p:cNvPicPr>
          <p:nvPr>
            <p:ph sz="half" idx="1"/>
          </p:nvPr>
        </p:nvPicPr>
        <p:blipFill>
          <a:blip r:embed="rId2" cstate="print"/>
          <a:srcRect/>
          <a:stretch>
            <a:fillRect/>
          </a:stretch>
        </p:blipFill>
        <p:spPr>
          <a:xfrm>
            <a:off x="468313" y="188913"/>
            <a:ext cx="1392237" cy="1727200"/>
          </a:xfrm>
        </p:spPr>
      </p:pic>
      <p:sp>
        <p:nvSpPr>
          <p:cNvPr id="4" name="Content Placeholder 3"/>
          <p:cNvSpPr>
            <a:spLocks noGrp="1"/>
          </p:cNvSpPr>
          <p:nvPr>
            <p:ph sz="half" idx="2"/>
          </p:nvPr>
        </p:nvSpPr>
        <p:spPr>
          <a:xfrm>
            <a:off x="2484438" y="333375"/>
            <a:ext cx="6202362" cy="6524625"/>
          </a:xfrm>
        </p:spPr>
        <p:txBody>
          <a:bodyPr>
            <a:normAutofit/>
          </a:bodyPr>
          <a:lstStyle/>
          <a:p>
            <a:r>
              <a:rPr lang="en-CA" sz="2200" smtClean="0"/>
              <a:t>Executive Board Member since January 2006</a:t>
            </a:r>
          </a:p>
          <a:p>
            <a:r>
              <a:rPr lang="en-CA" sz="2200" smtClean="0"/>
              <a:t>Degree in History, Chartered Accountant</a:t>
            </a:r>
          </a:p>
          <a:p>
            <a:r>
              <a:rPr lang="en-US" sz="2200" smtClean="0">
                <a:latin typeface="Arial" charset="0"/>
                <a:cs typeface="Arial" charset="0"/>
              </a:rPr>
              <a:t>Compensation: £582k</a:t>
            </a:r>
          </a:p>
          <a:p>
            <a:pPr>
              <a:buFont typeface="Wingdings 3" pitchFamily="18" charset="2"/>
              <a:buNone/>
            </a:pPr>
            <a:endParaRPr lang="en-US" sz="1900" smtClean="0">
              <a:solidFill>
                <a:srgbClr val="000000"/>
              </a:solidFill>
              <a:latin typeface="Arial" charset="0"/>
              <a:cs typeface="Arial" charset="0"/>
            </a:endParaRPr>
          </a:p>
          <a:p>
            <a:pPr>
              <a:buFont typeface="Wingdings 3" pitchFamily="18" charset="2"/>
              <a:buNone/>
            </a:pPr>
            <a:endParaRPr lang="en-US" sz="1300" smtClean="0">
              <a:solidFill>
                <a:srgbClr val="000000"/>
              </a:solidFill>
              <a:latin typeface="Arial" charset="0"/>
              <a:cs typeface="Arial" charset="0"/>
            </a:endParaRPr>
          </a:p>
          <a:p>
            <a:r>
              <a:rPr lang="en-CA" sz="2200" smtClean="0"/>
              <a:t>Senior independent non-executive director since 2002</a:t>
            </a:r>
          </a:p>
          <a:p>
            <a:r>
              <a:rPr lang="en-CA" sz="2200" smtClean="0"/>
              <a:t>Audit, Nominations and Remuneration Committees</a:t>
            </a:r>
          </a:p>
          <a:p>
            <a:r>
              <a:rPr lang="en-CA" sz="2200" smtClean="0"/>
              <a:t>Compensation: </a:t>
            </a:r>
            <a:r>
              <a:rPr lang="en-US" sz="2200" smtClean="0">
                <a:latin typeface="Arial" charset="0"/>
                <a:cs typeface="Arial" charset="0"/>
              </a:rPr>
              <a:t>£46k</a:t>
            </a:r>
          </a:p>
          <a:p>
            <a:pPr>
              <a:buFont typeface="Wingdings 3" pitchFamily="18" charset="2"/>
              <a:buNone/>
            </a:pPr>
            <a:endParaRPr lang="en-CA" sz="1400" smtClean="0"/>
          </a:p>
          <a:p>
            <a:r>
              <a:rPr lang="en-CA" sz="2200" smtClean="0"/>
              <a:t>Non-executive director since November 2006</a:t>
            </a:r>
          </a:p>
          <a:p>
            <a:r>
              <a:rPr lang="en-CA" sz="2200" smtClean="0"/>
              <a:t>Unilever’s CFO (2007-2009)</a:t>
            </a:r>
          </a:p>
          <a:p>
            <a:r>
              <a:rPr lang="en-CA" sz="2200" smtClean="0"/>
              <a:t>Degree in Economics from Yale, MBA from Harvard Business School</a:t>
            </a:r>
          </a:p>
          <a:p>
            <a:r>
              <a:rPr lang="en-CA" sz="2200" smtClean="0"/>
              <a:t>Compensation: </a:t>
            </a:r>
            <a:r>
              <a:rPr lang="en-US" sz="2200" smtClean="0">
                <a:latin typeface="Arial" charset="0"/>
                <a:cs typeface="Arial" charset="0"/>
              </a:rPr>
              <a:t>£47k</a:t>
            </a:r>
            <a:endParaRPr lang="en-CA" sz="2200" smtClean="0"/>
          </a:p>
          <a:p>
            <a:endParaRPr lang="en-CA" sz="2200" smtClean="0"/>
          </a:p>
          <a:p>
            <a:endParaRPr lang="en-CA" sz="2200" smtClean="0"/>
          </a:p>
        </p:txBody>
      </p:sp>
      <p:sp>
        <p:nvSpPr>
          <p:cNvPr id="143363" name="TextBox 5"/>
          <p:cNvSpPr txBox="1">
            <a:spLocks noChangeArrowheads="1"/>
          </p:cNvSpPr>
          <p:nvPr/>
        </p:nvSpPr>
        <p:spPr bwMode="auto">
          <a:xfrm>
            <a:off x="395288" y="1908175"/>
            <a:ext cx="1584325" cy="338138"/>
          </a:xfrm>
          <a:prstGeom prst="rect">
            <a:avLst/>
          </a:prstGeom>
          <a:noFill/>
          <a:ln w="9525">
            <a:noFill/>
            <a:miter lim="800000"/>
            <a:headEnd/>
            <a:tailEnd/>
          </a:ln>
        </p:spPr>
        <p:txBody>
          <a:bodyPr>
            <a:spAutoFit/>
          </a:bodyPr>
          <a:lstStyle/>
          <a:p>
            <a:r>
              <a:rPr lang="en-CA" sz="1600">
                <a:latin typeface="Lucida Sans Unicode" pitchFamily="34" charset="0"/>
              </a:rPr>
              <a:t>Keith Williams</a:t>
            </a:r>
          </a:p>
        </p:txBody>
      </p:sp>
      <p:sp>
        <p:nvSpPr>
          <p:cNvPr id="143364" name="TextBox 6"/>
          <p:cNvSpPr txBox="1">
            <a:spLocks noChangeArrowheads="1"/>
          </p:cNvSpPr>
          <p:nvPr/>
        </p:nvSpPr>
        <p:spPr bwMode="auto">
          <a:xfrm>
            <a:off x="827088" y="2133600"/>
            <a:ext cx="720725" cy="338138"/>
          </a:xfrm>
          <a:prstGeom prst="rect">
            <a:avLst/>
          </a:prstGeom>
          <a:noFill/>
          <a:ln w="9525">
            <a:noFill/>
            <a:miter lim="800000"/>
            <a:headEnd/>
            <a:tailEnd/>
          </a:ln>
        </p:spPr>
        <p:txBody>
          <a:bodyPr>
            <a:spAutoFit/>
          </a:bodyPr>
          <a:lstStyle/>
          <a:p>
            <a:r>
              <a:rPr lang="en-CA" sz="1600">
                <a:latin typeface="Lucida Sans Unicode" pitchFamily="34" charset="0"/>
              </a:rPr>
              <a:t>CFO</a:t>
            </a:r>
          </a:p>
        </p:txBody>
      </p:sp>
      <p:pic>
        <p:nvPicPr>
          <p:cNvPr id="143365" name="Picture 11" descr="ind-maarten_van_den_bergh.jpg"/>
          <p:cNvPicPr>
            <a:picLocks noChangeAspect="1"/>
          </p:cNvPicPr>
          <p:nvPr/>
        </p:nvPicPr>
        <p:blipFill>
          <a:blip r:embed="rId3" cstate="print"/>
          <a:srcRect/>
          <a:stretch>
            <a:fillRect/>
          </a:stretch>
        </p:blipFill>
        <p:spPr bwMode="auto">
          <a:xfrm>
            <a:off x="468313" y="2420938"/>
            <a:ext cx="1439862" cy="1758950"/>
          </a:xfrm>
          <a:prstGeom prst="rect">
            <a:avLst/>
          </a:prstGeom>
          <a:noFill/>
          <a:ln w="9525">
            <a:noFill/>
            <a:miter lim="800000"/>
            <a:headEnd/>
            <a:tailEnd/>
          </a:ln>
        </p:spPr>
      </p:pic>
      <p:sp>
        <p:nvSpPr>
          <p:cNvPr id="143366" name="TextBox 12"/>
          <p:cNvSpPr txBox="1">
            <a:spLocks noChangeArrowheads="1"/>
          </p:cNvSpPr>
          <p:nvPr/>
        </p:nvSpPr>
        <p:spPr bwMode="auto">
          <a:xfrm>
            <a:off x="71438" y="4149725"/>
            <a:ext cx="2484437" cy="338138"/>
          </a:xfrm>
          <a:prstGeom prst="rect">
            <a:avLst/>
          </a:prstGeom>
          <a:noFill/>
          <a:ln w="9525">
            <a:noFill/>
            <a:miter lim="800000"/>
            <a:headEnd/>
            <a:tailEnd/>
          </a:ln>
        </p:spPr>
        <p:txBody>
          <a:bodyPr>
            <a:spAutoFit/>
          </a:bodyPr>
          <a:lstStyle/>
          <a:p>
            <a:r>
              <a:rPr lang="en-CA" sz="1600">
                <a:latin typeface="Lucida Sans Unicode" pitchFamily="34" charset="0"/>
              </a:rPr>
              <a:t>Maarten van den Bergh</a:t>
            </a:r>
          </a:p>
        </p:txBody>
      </p:sp>
      <p:pic>
        <p:nvPicPr>
          <p:cNvPr id="143367" name="Picture 13" descr="Unilever Lawrence small.bmp"/>
          <p:cNvPicPr>
            <a:picLocks noChangeAspect="1"/>
          </p:cNvPicPr>
          <p:nvPr/>
        </p:nvPicPr>
        <p:blipFill>
          <a:blip r:embed="rId4" cstate="print"/>
          <a:srcRect/>
          <a:stretch>
            <a:fillRect/>
          </a:stretch>
        </p:blipFill>
        <p:spPr bwMode="auto">
          <a:xfrm>
            <a:off x="539750" y="4581525"/>
            <a:ext cx="1289050" cy="1849438"/>
          </a:xfrm>
          <a:prstGeom prst="rect">
            <a:avLst/>
          </a:prstGeom>
          <a:noFill/>
          <a:ln w="9525">
            <a:noFill/>
            <a:miter lim="800000"/>
            <a:headEnd/>
            <a:tailEnd/>
          </a:ln>
        </p:spPr>
      </p:pic>
      <p:sp>
        <p:nvSpPr>
          <p:cNvPr id="143368" name="TextBox 14"/>
          <p:cNvSpPr txBox="1">
            <a:spLocks noChangeArrowheads="1"/>
          </p:cNvSpPr>
          <p:nvPr/>
        </p:nvSpPr>
        <p:spPr bwMode="auto">
          <a:xfrm>
            <a:off x="468313" y="6381750"/>
            <a:ext cx="1655762" cy="338138"/>
          </a:xfrm>
          <a:prstGeom prst="rect">
            <a:avLst/>
          </a:prstGeom>
          <a:noFill/>
          <a:ln w="9525">
            <a:noFill/>
            <a:miter lim="800000"/>
            <a:headEnd/>
            <a:tailEnd/>
          </a:ln>
        </p:spPr>
        <p:txBody>
          <a:bodyPr>
            <a:spAutoFit/>
          </a:bodyPr>
          <a:lstStyle/>
          <a:p>
            <a:r>
              <a:rPr lang="en-CA" sz="1600">
                <a:latin typeface="Lucida Sans Unicode" pitchFamily="34" charset="0"/>
              </a:rPr>
              <a:t>Jim Lawrence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lang="en-CA" dirty="0" smtClean="0"/>
              <a:t>Financial Analysis</a:t>
            </a:r>
            <a:endParaRPr lang="en-CA" dirty="0"/>
          </a:p>
        </p:txBody>
      </p:sp>
      <p:sp>
        <p:nvSpPr>
          <p:cNvPr id="144386" name="Subtitle 4"/>
          <p:cNvSpPr>
            <a:spLocks noGrp="1"/>
          </p:cNvSpPr>
          <p:nvPr>
            <p:ph type="subTitle" idx="1"/>
          </p:nvPr>
        </p:nvSpPr>
        <p:spPr>
          <a:xfrm>
            <a:off x="685800" y="3611563"/>
            <a:ext cx="7772400" cy="1200150"/>
          </a:xfrm>
        </p:spPr>
        <p:txBody>
          <a:bodyPr/>
          <a:lstStyle/>
          <a:p>
            <a:pPr marR="0"/>
            <a:endParaRPr lang="en-CA" smtClean="0"/>
          </a:p>
        </p:txBody>
      </p:sp>
      <p:pic>
        <p:nvPicPr>
          <p:cNvPr id="144387" name="Picture 5" descr="BA icon.jpg"/>
          <p:cNvPicPr>
            <a:picLocks noChangeAspect="1"/>
          </p:cNvPicPr>
          <p:nvPr/>
        </p:nvPicPr>
        <p:blipFill>
          <a:blip r:embed="rId2" cstate="print"/>
          <a:srcRect/>
          <a:stretch>
            <a:fillRect/>
          </a:stretch>
        </p:blipFill>
        <p:spPr bwMode="auto">
          <a:xfrm>
            <a:off x="3851275" y="1989138"/>
            <a:ext cx="4716463" cy="80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Content Placeholder 3" descr="Annual report for the past 5.jpg"/>
          <p:cNvPicPr>
            <a:picLocks noGrp="1" noChangeAspect="1"/>
          </p:cNvPicPr>
          <p:nvPr>
            <p:ph idx="1"/>
          </p:nvPr>
        </p:nvPicPr>
        <p:blipFill>
          <a:blip r:embed="rId2" cstate="print"/>
          <a:srcRect/>
          <a:stretch>
            <a:fillRect/>
          </a:stretch>
        </p:blipFill>
        <p:spPr>
          <a:xfrm>
            <a:off x="2916238" y="44450"/>
            <a:ext cx="5543550" cy="6761163"/>
          </a:xfrm>
        </p:spPr>
      </p:pic>
      <p:sp>
        <p:nvSpPr>
          <p:cNvPr id="2" name="Title 1"/>
          <p:cNvSpPr>
            <a:spLocks noGrp="1"/>
          </p:cNvSpPr>
          <p:nvPr>
            <p:ph type="title"/>
          </p:nvPr>
        </p:nvSpPr>
        <p:spPr>
          <a:xfrm>
            <a:off x="179512" y="620688"/>
            <a:ext cx="2448272" cy="5184576"/>
          </a:xfrm>
        </p:spPr>
        <p:txBody>
          <a:bodyPr vert="vert270"/>
          <a:lstStyle/>
          <a:p>
            <a:pPr algn="ctr" fontAlgn="auto">
              <a:spcAft>
                <a:spcPts val="0"/>
              </a:spcAft>
              <a:defRPr/>
            </a:pPr>
            <a:r>
              <a:rPr lang="en-CA" dirty="0" smtClean="0"/>
              <a:t>Quick Overview</a:t>
            </a:r>
            <a:br>
              <a:rPr lang="en-CA" dirty="0" smtClean="0"/>
            </a:br>
            <a:r>
              <a:rPr lang="en-CA" dirty="0" smtClean="0"/>
              <a:t>(I/S)</a:t>
            </a:r>
            <a:endParaRPr lang="en-CA" dirty="0"/>
          </a:p>
        </p:txBody>
      </p:sp>
      <p:sp>
        <p:nvSpPr>
          <p:cNvPr id="10" name="Rectangle 9"/>
          <p:cNvSpPr/>
          <p:nvPr/>
        </p:nvSpPr>
        <p:spPr>
          <a:xfrm>
            <a:off x="2916238" y="549275"/>
            <a:ext cx="5543550"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11" name="Rectangle 10"/>
          <p:cNvSpPr/>
          <p:nvPr/>
        </p:nvSpPr>
        <p:spPr>
          <a:xfrm>
            <a:off x="2916238" y="765175"/>
            <a:ext cx="5543550"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12" name="Rectangle 11"/>
          <p:cNvSpPr/>
          <p:nvPr/>
        </p:nvSpPr>
        <p:spPr>
          <a:xfrm>
            <a:off x="2916238" y="2133600"/>
            <a:ext cx="5543550" cy="4318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13" name="Rectangle 12"/>
          <p:cNvSpPr/>
          <p:nvPr/>
        </p:nvSpPr>
        <p:spPr>
          <a:xfrm>
            <a:off x="2916238" y="4581525"/>
            <a:ext cx="5543550" cy="4318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14" name="Rectangle 13"/>
          <p:cNvSpPr/>
          <p:nvPr/>
        </p:nvSpPr>
        <p:spPr>
          <a:xfrm>
            <a:off x="2916238" y="6597650"/>
            <a:ext cx="5543550"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Content Placeholder 10" descr="BS past 5 yrs.jpg"/>
          <p:cNvPicPr>
            <a:picLocks noGrp="1" noChangeAspect="1"/>
          </p:cNvPicPr>
          <p:nvPr>
            <p:ph idx="1"/>
          </p:nvPr>
        </p:nvPicPr>
        <p:blipFill>
          <a:blip r:embed="rId2" cstate="print"/>
          <a:srcRect/>
          <a:stretch>
            <a:fillRect/>
          </a:stretch>
        </p:blipFill>
        <p:spPr>
          <a:xfrm>
            <a:off x="34925" y="1268413"/>
            <a:ext cx="9032875" cy="4608512"/>
          </a:xfrm>
        </p:spPr>
      </p:pic>
      <p:sp>
        <p:nvSpPr>
          <p:cNvPr id="2" name="Title 1"/>
          <p:cNvSpPr>
            <a:spLocks noGrp="1"/>
          </p:cNvSpPr>
          <p:nvPr>
            <p:ph type="title"/>
          </p:nvPr>
        </p:nvSpPr>
        <p:spPr>
          <a:xfrm>
            <a:off x="323528" y="260648"/>
            <a:ext cx="8352928" cy="1152128"/>
          </a:xfrm>
        </p:spPr>
        <p:txBody>
          <a:bodyPr/>
          <a:lstStyle/>
          <a:p>
            <a:pPr fontAlgn="auto">
              <a:spcAft>
                <a:spcPts val="0"/>
              </a:spcAft>
              <a:defRPr/>
            </a:pPr>
            <a:r>
              <a:rPr lang="en-CA" dirty="0" smtClean="0"/>
              <a:t>Quick Overview (B/S)</a:t>
            </a:r>
            <a:endParaRPr lang="en-CA" dirty="0"/>
          </a:p>
        </p:txBody>
      </p:sp>
      <p:sp>
        <p:nvSpPr>
          <p:cNvPr id="6" name="Rectangle 5"/>
          <p:cNvSpPr/>
          <p:nvPr/>
        </p:nvSpPr>
        <p:spPr>
          <a:xfrm>
            <a:off x="0" y="1989138"/>
            <a:ext cx="9144000"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8" name="Rectangle 7"/>
          <p:cNvSpPr/>
          <p:nvPr/>
        </p:nvSpPr>
        <p:spPr>
          <a:xfrm>
            <a:off x="-36513" y="4292600"/>
            <a:ext cx="9144001"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Content Placeholder 8" descr="BS past 5 yrs(2).jpg"/>
          <p:cNvPicPr>
            <a:picLocks noGrp="1" noChangeAspect="1"/>
          </p:cNvPicPr>
          <p:nvPr>
            <p:ph idx="1"/>
          </p:nvPr>
        </p:nvPicPr>
        <p:blipFill>
          <a:blip r:embed="rId2" cstate="print"/>
          <a:srcRect/>
          <a:stretch>
            <a:fillRect/>
          </a:stretch>
        </p:blipFill>
        <p:spPr>
          <a:xfrm>
            <a:off x="611188" y="908050"/>
            <a:ext cx="7993062" cy="5684838"/>
          </a:xfrm>
        </p:spPr>
      </p:pic>
      <p:sp>
        <p:nvSpPr>
          <p:cNvPr id="2" name="Title 1"/>
          <p:cNvSpPr>
            <a:spLocks noGrp="1"/>
          </p:cNvSpPr>
          <p:nvPr>
            <p:ph type="title"/>
          </p:nvPr>
        </p:nvSpPr>
        <p:spPr>
          <a:xfrm>
            <a:off x="467544" y="116632"/>
            <a:ext cx="8352928" cy="936104"/>
          </a:xfrm>
        </p:spPr>
        <p:txBody>
          <a:bodyPr/>
          <a:lstStyle/>
          <a:p>
            <a:pPr fontAlgn="auto">
              <a:spcAft>
                <a:spcPts val="0"/>
              </a:spcAft>
              <a:defRPr/>
            </a:pPr>
            <a:r>
              <a:rPr lang="en-CA" dirty="0" smtClean="0"/>
              <a:t>Quick Overview (B/S) (2)</a:t>
            </a:r>
            <a:endParaRPr lang="en-CA" dirty="0"/>
          </a:p>
        </p:txBody>
      </p:sp>
      <p:sp>
        <p:nvSpPr>
          <p:cNvPr id="6" name="Rectangle 5"/>
          <p:cNvSpPr/>
          <p:nvPr/>
        </p:nvSpPr>
        <p:spPr>
          <a:xfrm>
            <a:off x="611188" y="1341438"/>
            <a:ext cx="7993062" cy="574675"/>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12" name="Rectangle 11"/>
          <p:cNvSpPr/>
          <p:nvPr/>
        </p:nvSpPr>
        <p:spPr>
          <a:xfrm>
            <a:off x="611188" y="6381750"/>
            <a:ext cx="7993062"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Content Placeholder 6" descr="Ratios.jpg"/>
          <p:cNvPicPr>
            <a:picLocks noGrp="1" noChangeAspect="1"/>
          </p:cNvPicPr>
          <p:nvPr>
            <p:ph idx="1"/>
          </p:nvPr>
        </p:nvPicPr>
        <p:blipFill>
          <a:blip r:embed="rId2" cstate="print"/>
          <a:srcRect/>
          <a:stretch>
            <a:fillRect/>
          </a:stretch>
        </p:blipFill>
        <p:spPr>
          <a:xfrm>
            <a:off x="71438" y="1844675"/>
            <a:ext cx="8964612" cy="3681413"/>
          </a:xfrm>
        </p:spPr>
      </p:pic>
      <p:sp>
        <p:nvSpPr>
          <p:cNvPr id="2" name="Title 1"/>
          <p:cNvSpPr>
            <a:spLocks noGrp="1"/>
          </p:cNvSpPr>
          <p:nvPr>
            <p:ph type="title"/>
          </p:nvPr>
        </p:nvSpPr>
        <p:spPr>
          <a:xfrm>
            <a:off x="395536" y="404664"/>
            <a:ext cx="8352928" cy="1152128"/>
          </a:xfrm>
        </p:spPr>
        <p:txBody>
          <a:bodyPr/>
          <a:lstStyle/>
          <a:p>
            <a:pPr fontAlgn="auto">
              <a:spcAft>
                <a:spcPts val="0"/>
              </a:spcAft>
              <a:defRPr/>
            </a:pPr>
            <a:r>
              <a:rPr lang="en-CA" dirty="0" smtClean="0"/>
              <a:t>Quick Overview (Ratios)</a:t>
            </a:r>
            <a:endParaRPr lang="en-CA" dirty="0"/>
          </a:p>
        </p:txBody>
      </p:sp>
      <p:sp>
        <p:nvSpPr>
          <p:cNvPr id="9" name="Rectangle 8"/>
          <p:cNvSpPr/>
          <p:nvPr/>
        </p:nvSpPr>
        <p:spPr>
          <a:xfrm>
            <a:off x="0" y="2781300"/>
            <a:ext cx="9144000"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10" name="Rectangle 9"/>
          <p:cNvSpPr/>
          <p:nvPr/>
        </p:nvSpPr>
        <p:spPr>
          <a:xfrm>
            <a:off x="34925" y="3213100"/>
            <a:ext cx="9144000" cy="215900"/>
          </a:xfrm>
          <a:prstGeom prst="rect">
            <a:avLst/>
          </a:prstGeom>
          <a:solidFill>
            <a:schemeClr val="accent1">
              <a:alpha val="0"/>
            </a:schemeClr>
          </a:solid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13" name="Rectangle 12"/>
          <p:cNvSpPr/>
          <p:nvPr/>
        </p:nvSpPr>
        <p:spPr>
          <a:xfrm>
            <a:off x="34925" y="3716338"/>
            <a:ext cx="9144000" cy="217487"/>
          </a:xfrm>
          <a:prstGeom prst="rect">
            <a:avLst/>
          </a:prstGeom>
          <a:solidFill>
            <a:schemeClr val="accent1">
              <a:alpha val="0"/>
            </a:schemeClr>
          </a:solidFill>
          <a:ln w="254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Content Placeholder 3" descr="annual is.jpg"/>
          <p:cNvPicPr>
            <a:picLocks noGrp="1" noChangeAspect="1"/>
          </p:cNvPicPr>
          <p:nvPr>
            <p:ph idx="1"/>
          </p:nvPr>
        </p:nvPicPr>
        <p:blipFill>
          <a:blip r:embed="rId2" cstate="print"/>
          <a:srcRect/>
          <a:stretch>
            <a:fillRect/>
          </a:stretch>
        </p:blipFill>
        <p:spPr>
          <a:xfrm>
            <a:off x="1042988" y="908050"/>
            <a:ext cx="7058025" cy="5878513"/>
          </a:xfrm>
        </p:spPr>
      </p:pic>
      <p:sp>
        <p:nvSpPr>
          <p:cNvPr id="2" name="Title 1"/>
          <p:cNvSpPr>
            <a:spLocks noGrp="1"/>
          </p:cNvSpPr>
          <p:nvPr>
            <p:ph type="title"/>
          </p:nvPr>
        </p:nvSpPr>
        <p:spPr>
          <a:xfrm>
            <a:off x="2304256" y="116632"/>
            <a:ext cx="5220072" cy="864096"/>
          </a:xfrm>
        </p:spPr>
        <p:txBody>
          <a:bodyPr/>
          <a:lstStyle/>
          <a:p>
            <a:pPr fontAlgn="auto">
              <a:spcAft>
                <a:spcPts val="0"/>
              </a:spcAft>
              <a:defRPr/>
            </a:pPr>
            <a:r>
              <a:rPr lang="en-CA" sz="3600" dirty="0" smtClean="0"/>
              <a:t>Annual Report (I/S)</a:t>
            </a:r>
            <a:endParaRPr lang="en-CA" sz="3600" dirty="0"/>
          </a:p>
        </p:txBody>
      </p:sp>
      <p:sp>
        <p:nvSpPr>
          <p:cNvPr id="5" name="Rectangle 4"/>
          <p:cNvSpPr/>
          <p:nvPr/>
        </p:nvSpPr>
        <p:spPr>
          <a:xfrm>
            <a:off x="1042988" y="2133600"/>
            <a:ext cx="7058025" cy="4318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6" name="Rectangle 5"/>
          <p:cNvSpPr/>
          <p:nvPr/>
        </p:nvSpPr>
        <p:spPr>
          <a:xfrm>
            <a:off x="1042988" y="3068638"/>
            <a:ext cx="7058025" cy="144462"/>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7" name="Rectangle 6"/>
          <p:cNvSpPr/>
          <p:nvPr/>
        </p:nvSpPr>
        <p:spPr>
          <a:xfrm>
            <a:off x="1042988" y="4292600"/>
            <a:ext cx="7058025"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8" name="Rectangle 7"/>
          <p:cNvSpPr/>
          <p:nvPr/>
        </p:nvSpPr>
        <p:spPr>
          <a:xfrm>
            <a:off x="1042988" y="5229225"/>
            <a:ext cx="7058025"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Content Placeholder 5" descr="annual bs.jpg"/>
          <p:cNvPicPr>
            <a:picLocks noGrp="1" noChangeAspect="1"/>
          </p:cNvPicPr>
          <p:nvPr>
            <p:ph idx="1"/>
          </p:nvPr>
        </p:nvPicPr>
        <p:blipFill>
          <a:blip r:embed="rId2" cstate="print"/>
          <a:srcRect/>
          <a:stretch>
            <a:fillRect/>
          </a:stretch>
        </p:blipFill>
        <p:spPr>
          <a:xfrm>
            <a:off x="1403350" y="904875"/>
            <a:ext cx="6553200" cy="5837238"/>
          </a:xfrm>
        </p:spPr>
      </p:pic>
      <p:sp>
        <p:nvSpPr>
          <p:cNvPr id="2" name="Title 1"/>
          <p:cNvSpPr>
            <a:spLocks noGrp="1"/>
          </p:cNvSpPr>
          <p:nvPr>
            <p:ph type="title"/>
          </p:nvPr>
        </p:nvSpPr>
        <p:spPr>
          <a:xfrm>
            <a:off x="2304256" y="-27384"/>
            <a:ext cx="4788024" cy="1080120"/>
          </a:xfrm>
        </p:spPr>
        <p:txBody>
          <a:bodyPr/>
          <a:lstStyle/>
          <a:p>
            <a:pPr fontAlgn="auto">
              <a:spcAft>
                <a:spcPts val="0"/>
              </a:spcAft>
              <a:defRPr/>
            </a:pPr>
            <a:r>
              <a:rPr lang="en-CA" sz="3600" dirty="0" smtClean="0"/>
              <a:t>Annual Report (B/S)</a:t>
            </a:r>
            <a:endParaRPr lang="en-CA" sz="3600" dirty="0"/>
          </a:p>
        </p:txBody>
      </p:sp>
      <p:sp>
        <p:nvSpPr>
          <p:cNvPr id="4" name="Rectangle 3"/>
          <p:cNvSpPr/>
          <p:nvPr/>
        </p:nvSpPr>
        <p:spPr>
          <a:xfrm>
            <a:off x="1403350" y="5805488"/>
            <a:ext cx="6481763"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Content Placeholder 4" descr="annual bs2.jpg"/>
          <p:cNvPicPr>
            <a:picLocks noGrp="1" noChangeAspect="1"/>
          </p:cNvPicPr>
          <p:nvPr>
            <p:ph idx="1"/>
          </p:nvPr>
        </p:nvPicPr>
        <p:blipFill>
          <a:blip r:embed="rId3" cstate="print"/>
          <a:srcRect/>
          <a:stretch>
            <a:fillRect/>
          </a:stretch>
        </p:blipFill>
        <p:spPr>
          <a:xfrm>
            <a:off x="1023938" y="1125538"/>
            <a:ext cx="7148512" cy="5327650"/>
          </a:xfrm>
        </p:spPr>
      </p:pic>
      <p:sp>
        <p:nvSpPr>
          <p:cNvPr id="2" name="Title 1"/>
          <p:cNvSpPr>
            <a:spLocks noGrp="1"/>
          </p:cNvSpPr>
          <p:nvPr>
            <p:ph type="title"/>
          </p:nvPr>
        </p:nvSpPr>
        <p:spPr>
          <a:xfrm>
            <a:off x="1835696" y="116632"/>
            <a:ext cx="5868144" cy="936104"/>
          </a:xfrm>
        </p:spPr>
        <p:txBody>
          <a:bodyPr/>
          <a:lstStyle/>
          <a:p>
            <a:pPr fontAlgn="auto">
              <a:spcAft>
                <a:spcPts val="0"/>
              </a:spcAft>
              <a:defRPr/>
            </a:pPr>
            <a:r>
              <a:rPr lang="en-CA" sz="3600" dirty="0" smtClean="0"/>
              <a:t>Annual Report (B/S) (2)</a:t>
            </a:r>
            <a:endParaRPr lang="en-CA" sz="3600" dirty="0"/>
          </a:p>
        </p:txBody>
      </p:sp>
      <p:sp>
        <p:nvSpPr>
          <p:cNvPr id="4" name="Rectangle 3"/>
          <p:cNvSpPr/>
          <p:nvPr/>
        </p:nvSpPr>
        <p:spPr>
          <a:xfrm>
            <a:off x="971550" y="4868863"/>
            <a:ext cx="7200900" cy="6477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6" name="Rectangle 5"/>
          <p:cNvSpPr/>
          <p:nvPr/>
        </p:nvSpPr>
        <p:spPr>
          <a:xfrm>
            <a:off x="971550" y="5876925"/>
            <a:ext cx="7200900" cy="288925"/>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Content Placeholder 5" descr="annual cf.jpg"/>
          <p:cNvPicPr>
            <a:picLocks noGrp="1" noChangeAspect="1"/>
          </p:cNvPicPr>
          <p:nvPr>
            <p:ph idx="1"/>
          </p:nvPr>
        </p:nvPicPr>
        <p:blipFill>
          <a:blip r:embed="rId2" cstate="print"/>
          <a:srcRect/>
          <a:stretch>
            <a:fillRect/>
          </a:stretch>
        </p:blipFill>
        <p:spPr>
          <a:xfrm>
            <a:off x="3348038" y="44450"/>
            <a:ext cx="5400675" cy="6796088"/>
          </a:xfrm>
        </p:spPr>
      </p:pic>
      <p:sp>
        <p:nvSpPr>
          <p:cNvPr id="2" name="Title 1"/>
          <p:cNvSpPr>
            <a:spLocks noGrp="1"/>
          </p:cNvSpPr>
          <p:nvPr>
            <p:ph type="title"/>
          </p:nvPr>
        </p:nvSpPr>
        <p:spPr>
          <a:xfrm>
            <a:off x="251520" y="548680"/>
            <a:ext cx="2664296" cy="5616624"/>
          </a:xfrm>
        </p:spPr>
        <p:txBody>
          <a:bodyPr/>
          <a:lstStyle/>
          <a:p>
            <a:pPr fontAlgn="auto">
              <a:spcAft>
                <a:spcPts val="0"/>
              </a:spcAft>
              <a:defRPr/>
            </a:pPr>
            <a:r>
              <a:rPr lang="en-CA" sz="3600" dirty="0" smtClean="0"/>
              <a:t>Annual Report </a:t>
            </a:r>
            <a:br>
              <a:rPr lang="en-CA" sz="3600" dirty="0" smtClean="0"/>
            </a:br>
            <a:r>
              <a:rPr lang="en-CA" sz="3600" dirty="0" smtClean="0"/>
              <a:t>(C/F)</a:t>
            </a:r>
            <a:endParaRPr lang="en-CA" sz="3600" dirty="0"/>
          </a:p>
        </p:txBody>
      </p:sp>
      <p:sp>
        <p:nvSpPr>
          <p:cNvPr id="4" name="Rectangle 3"/>
          <p:cNvSpPr/>
          <p:nvPr/>
        </p:nvSpPr>
        <p:spPr>
          <a:xfrm>
            <a:off x="3276600" y="1773238"/>
            <a:ext cx="5616575" cy="215900"/>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7" name="Rectangle 6"/>
          <p:cNvSpPr/>
          <p:nvPr/>
        </p:nvSpPr>
        <p:spPr>
          <a:xfrm>
            <a:off x="3276600" y="908050"/>
            <a:ext cx="5616575" cy="360363"/>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8" name="Rectangle 7"/>
          <p:cNvSpPr/>
          <p:nvPr/>
        </p:nvSpPr>
        <p:spPr>
          <a:xfrm>
            <a:off x="3348038" y="4724400"/>
            <a:ext cx="5616575" cy="217488"/>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9" name="Rectangle 8"/>
          <p:cNvSpPr/>
          <p:nvPr/>
        </p:nvSpPr>
        <p:spPr>
          <a:xfrm>
            <a:off x="3348038" y="5229225"/>
            <a:ext cx="5616575" cy="144463"/>
          </a:xfrm>
          <a:prstGeom prst="rect">
            <a:avLst/>
          </a:prstGeom>
          <a:solidFill>
            <a:schemeClr val="accent1">
              <a:alpha val="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733</TotalTime>
  <Words>7296</Words>
  <Application>Microsoft Office PowerPoint</Application>
  <PresentationFormat>On-screen Show (4:3)</PresentationFormat>
  <Paragraphs>1262</Paragraphs>
  <Slides>154</Slides>
  <Notes>55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154</vt:i4>
      </vt:variant>
    </vt:vector>
  </HeadingPairs>
  <TitlesOfParts>
    <vt:vector size="157" baseType="lpstr">
      <vt:lpstr>Concourse</vt:lpstr>
      <vt:lpstr>Microsoft Office Excel 97-2003 Worksheet</vt:lpstr>
      <vt:lpstr>Chart</vt:lpstr>
      <vt:lpstr>Global Airlines</vt:lpstr>
      <vt:lpstr>Agenda</vt:lpstr>
      <vt:lpstr>Terminology</vt:lpstr>
      <vt:lpstr>History/Regulations</vt:lpstr>
      <vt:lpstr>History/Regulations (2)</vt:lpstr>
      <vt:lpstr>After World War II</vt:lpstr>
      <vt:lpstr>Jet: 1950’s - 1960’s</vt:lpstr>
      <vt:lpstr>Jumbo Jet: 1960’s – 1970’s </vt:lpstr>
      <vt:lpstr>Airline Deregulation Act (1978)</vt:lpstr>
      <vt:lpstr>Global Airlines</vt:lpstr>
      <vt:lpstr>Types of Airlines &amp; Models</vt:lpstr>
      <vt:lpstr>Types of Airlines &amp; Models (2)</vt:lpstr>
      <vt:lpstr>Airline Alliances</vt:lpstr>
      <vt:lpstr>Benefits of Alliances</vt:lpstr>
      <vt:lpstr>Industry Overview</vt:lpstr>
      <vt:lpstr>Airline Index (AMEX)</vt:lpstr>
      <vt:lpstr>Slide 17</vt:lpstr>
      <vt:lpstr>Fuel Costs – Impact on Operating Costs</vt:lpstr>
      <vt:lpstr>Fuel Costs – Impact on Net Profits</vt:lpstr>
      <vt:lpstr>Industry Statistics – International Traffic</vt:lpstr>
      <vt:lpstr>Industry Statistics – International Traffic</vt:lpstr>
      <vt:lpstr>State of the Industry – Passenger Market</vt:lpstr>
      <vt:lpstr>State of the Industry – Passenger Market</vt:lpstr>
      <vt:lpstr>Demand in Passenger Market</vt:lpstr>
      <vt:lpstr>Growth of International Schedule Passenger Demand (2009-2010)</vt:lpstr>
      <vt:lpstr>International Scheduled Freight Market Volume (2009-2010)</vt:lpstr>
      <vt:lpstr>State of Industry – Cargo Markets</vt:lpstr>
      <vt:lpstr>State of the Industry – Capacity</vt:lpstr>
      <vt:lpstr>State of the Industry – Capacity</vt:lpstr>
      <vt:lpstr>State of the Industry – Yields</vt:lpstr>
      <vt:lpstr>State of the Industry – Revenues</vt:lpstr>
      <vt:lpstr>State of the Industry – Yields</vt:lpstr>
      <vt:lpstr>State of the Industry – Fuel Costs</vt:lpstr>
      <vt:lpstr>State of the Industry – Cash Flow</vt:lpstr>
      <vt:lpstr>State of the Industry – Profits</vt:lpstr>
      <vt:lpstr>State of the Industry – Profits</vt:lpstr>
      <vt:lpstr>State of the Industry – Cash and Balance Sheets</vt:lpstr>
      <vt:lpstr>State of the Industry – Financial Sustainability</vt:lpstr>
      <vt:lpstr>Southwest Airlines</vt:lpstr>
      <vt:lpstr>Stock Quote (NYSE:LUV)</vt:lpstr>
      <vt:lpstr>Southwest Stock (NYSE:LUV)</vt:lpstr>
      <vt:lpstr>Moving Average (One-year)</vt:lpstr>
      <vt:lpstr>Moving Average (Five-year)</vt:lpstr>
      <vt:lpstr>Moving Average (Ten-year)</vt:lpstr>
      <vt:lpstr>Southwest VS. Oil Price (AMEX) - 5 Year</vt:lpstr>
      <vt:lpstr>Southwest VS. Airline Index (AMEX) - 5 Year</vt:lpstr>
      <vt:lpstr>5 Year Cumulative Return</vt:lpstr>
      <vt:lpstr>Company Profile</vt:lpstr>
      <vt:lpstr>History of Southwest</vt:lpstr>
      <vt:lpstr>History of Southwest (2)</vt:lpstr>
      <vt:lpstr>Southwest Airlines Today</vt:lpstr>
      <vt:lpstr>Size of Southwest Airlines</vt:lpstr>
      <vt:lpstr>Southwest Servicing Map</vt:lpstr>
      <vt:lpstr>Region Break-down &amp; Market Share</vt:lpstr>
      <vt:lpstr>Customer Service</vt:lpstr>
      <vt:lpstr>Innovation</vt:lpstr>
      <vt:lpstr>Southwest Operations</vt:lpstr>
      <vt:lpstr>Southwest Operations (2)</vt:lpstr>
      <vt:lpstr>Southwest Airlines</vt:lpstr>
      <vt:lpstr>Management</vt:lpstr>
      <vt:lpstr>Management</vt:lpstr>
      <vt:lpstr>Management</vt:lpstr>
      <vt:lpstr>Management</vt:lpstr>
      <vt:lpstr>Southwest Airlines</vt:lpstr>
      <vt:lpstr>Slide 65</vt:lpstr>
      <vt:lpstr>Slide 66</vt:lpstr>
      <vt:lpstr>Income &amp; Expense Figures</vt:lpstr>
      <vt:lpstr>Balance Sheet - Annual</vt:lpstr>
      <vt:lpstr>Balance Sheet - Annual</vt:lpstr>
      <vt:lpstr>Slide 70</vt:lpstr>
      <vt:lpstr>Slide 71</vt:lpstr>
      <vt:lpstr>Recommendation</vt:lpstr>
      <vt:lpstr>British Airwys</vt:lpstr>
      <vt:lpstr>Stock Performance</vt:lpstr>
      <vt:lpstr>Moving Average (One-year)</vt:lpstr>
      <vt:lpstr>Moving Average (Five-year)</vt:lpstr>
      <vt:lpstr>Moving Average (Ten-year)</vt:lpstr>
      <vt:lpstr>Comparing with Indices (One-year)</vt:lpstr>
      <vt:lpstr>Comparing with Indices (Five-year)</vt:lpstr>
      <vt:lpstr>Comparing with Indices (Ten-year)</vt:lpstr>
      <vt:lpstr>Overview</vt:lpstr>
      <vt:lpstr>Overview (2)</vt:lpstr>
      <vt:lpstr>Key Business Priorities</vt:lpstr>
      <vt:lpstr>Timeline  of the Company</vt:lpstr>
      <vt:lpstr>Current News</vt:lpstr>
      <vt:lpstr>Flight Routes (Europe)</vt:lpstr>
      <vt:lpstr>Flight Routes (Other Destinations)</vt:lpstr>
      <vt:lpstr>Management</vt:lpstr>
      <vt:lpstr>Slide 89</vt:lpstr>
      <vt:lpstr>Slide 90</vt:lpstr>
      <vt:lpstr>Financial Analysis</vt:lpstr>
      <vt:lpstr>Quick Overview (I/S)</vt:lpstr>
      <vt:lpstr>Quick Overview (B/S)</vt:lpstr>
      <vt:lpstr>Quick Overview (B/S) (2)</vt:lpstr>
      <vt:lpstr>Quick Overview (Ratios)</vt:lpstr>
      <vt:lpstr>Annual Report (I/S)</vt:lpstr>
      <vt:lpstr>Annual Report (B/S)</vt:lpstr>
      <vt:lpstr>Annual Report (B/S) (2)</vt:lpstr>
      <vt:lpstr>Annual Report  (C/F)</vt:lpstr>
      <vt:lpstr>Current Performance</vt:lpstr>
      <vt:lpstr>6-month (I/S)</vt:lpstr>
      <vt:lpstr>6-month (Other comprehensive income)</vt:lpstr>
      <vt:lpstr>6-month (B/S)</vt:lpstr>
      <vt:lpstr>6-month (B/S) (2)</vt:lpstr>
      <vt:lpstr>6-month (C/F)</vt:lpstr>
      <vt:lpstr>Recommendation</vt:lpstr>
      <vt:lpstr>Slide 107</vt:lpstr>
      <vt:lpstr>Singapore Airline</vt:lpstr>
      <vt:lpstr>Shares Outstanding</vt:lpstr>
      <vt:lpstr>One Year Stock Price (moving average)</vt:lpstr>
      <vt:lpstr>Five Year Stock Price (moving average)</vt:lpstr>
      <vt:lpstr>Ten Year Stock Price (moving average)</vt:lpstr>
      <vt:lpstr>One Year Stock Price Comparison</vt:lpstr>
      <vt:lpstr>Five Year Stock Price Comparison</vt:lpstr>
      <vt:lpstr>Ten Year Stock Price Comparison</vt:lpstr>
      <vt:lpstr>Current Events</vt:lpstr>
      <vt:lpstr>Singapore Airline</vt:lpstr>
      <vt:lpstr>Singapore Airline Brief History</vt:lpstr>
      <vt:lpstr>Singapore Airline Brief History</vt:lpstr>
      <vt:lpstr>Stated Objectives</vt:lpstr>
      <vt:lpstr>Strategy</vt:lpstr>
      <vt:lpstr>Global Route Map</vt:lpstr>
      <vt:lpstr>West Asia and Africa Route Map</vt:lpstr>
      <vt:lpstr>Type of Aircrafts</vt:lpstr>
      <vt:lpstr>SIA Subsidiaries</vt:lpstr>
      <vt:lpstr>Main Competitors</vt:lpstr>
      <vt:lpstr>Main Controller</vt:lpstr>
      <vt:lpstr>Key Financial Highlight</vt:lpstr>
      <vt:lpstr>Dividend</vt:lpstr>
      <vt:lpstr>Group Liquid Asset</vt:lpstr>
      <vt:lpstr>Cost Structure</vt:lpstr>
      <vt:lpstr>Cost Structure</vt:lpstr>
      <vt:lpstr>Fuel Cost</vt:lpstr>
      <vt:lpstr>Revenue Composition by Product</vt:lpstr>
      <vt:lpstr>Revenue Composition by Product</vt:lpstr>
      <vt:lpstr>Revenue by Business Segment</vt:lpstr>
      <vt:lpstr>Revenue Composition by Region</vt:lpstr>
      <vt:lpstr>Capital Expenditure</vt:lpstr>
      <vt:lpstr>Operating Performance </vt:lpstr>
      <vt:lpstr>Earnings Breakdown</vt:lpstr>
      <vt:lpstr>Singapore Airlines Management</vt:lpstr>
      <vt:lpstr>CEO: Chew Choon Seng</vt:lpstr>
      <vt:lpstr>BOD Chairman: Stephen Lee Ching Yen</vt:lpstr>
      <vt:lpstr>Senior Executive VP: Bey Soo Khiang</vt:lpstr>
      <vt:lpstr>Singapore Airlines Financial Analysis</vt:lpstr>
      <vt:lpstr>Slide 146</vt:lpstr>
      <vt:lpstr>Slide 147</vt:lpstr>
      <vt:lpstr>Slide 148</vt:lpstr>
      <vt:lpstr>Slide 149</vt:lpstr>
      <vt:lpstr>Slide 150</vt:lpstr>
      <vt:lpstr>Slide 151</vt:lpstr>
      <vt:lpstr>Slide 152</vt:lpstr>
      <vt:lpstr>Quarterly Result</vt:lpstr>
      <vt:lpstr>Recommendation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Airways</dc:title>
  <dc:creator>Morris</dc:creator>
  <cp:lastModifiedBy>gp</cp:lastModifiedBy>
  <cp:revision>115</cp:revision>
  <dcterms:created xsi:type="dcterms:W3CDTF">2010-11-18T08:57:10Z</dcterms:created>
  <dcterms:modified xsi:type="dcterms:W3CDTF">2010-11-18T19:39:55Z</dcterms:modified>
</cp:coreProperties>
</file>