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360" r:id="rId3"/>
    <p:sldId id="328" r:id="rId4"/>
    <p:sldId id="288" r:id="rId5"/>
    <p:sldId id="330" r:id="rId6"/>
    <p:sldId id="317" r:id="rId7"/>
    <p:sldId id="331" r:id="rId8"/>
    <p:sldId id="326" r:id="rId9"/>
    <p:sldId id="324" r:id="rId10"/>
    <p:sldId id="343" r:id="rId11"/>
    <p:sldId id="359" r:id="rId12"/>
    <p:sldId id="332" r:id="rId13"/>
    <p:sldId id="336" r:id="rId14"/>
    <p:sldId id="337" r:id="rId15"/>
    <p:sldId id="344" r:id="rId16"/>
    <p:sldId id="366" r:id="rId17"/>
    <p:sldId id="367" r:id="rId18"/>
    <p:sldId id="333" r:id="rId19"/>
    <p:sldId id="345" r:id="rId20"/>
    <p:sldId id="334" r:id="rId21"/>
    <p:sldId id="335" r:id="rId22"/>
    <p:sldId id="346" r:id="rId23"/>
    <p:sldId id="293" r:id="rId24"/>
    <p:sldId id="347" r:id="rId25"/>
    <p:sldId id="338" r:id="rId26"/>
    <p:sldId id="350" r:id="rId27"/>
    <p:sldId id="351" r:id="rId28"/>
    <p:sldId id="352" r:id="rId29"/>
    <p:sldId id="353" r:id="rId30"/>
    <p:sldId id="354" r:id="rId31"/>
    <p:sldId id="361" r:id="rId32"/>
    <p:sldId id="348" r:id="rId33"/>
    <p:sldId id="349" r:id="rId34"/>
    <p:sldId id="339" r:id="rId35"/>
    <p:sldId id="340" r:id="rId36"/>
    <p:sldId id="355" r:id="rId37"/>
    <p:sldId id="368" r:id="rId38"/>
    <p:sldId id="356" r:id="rId39"/>
    <p:sldId id="357" r:id="rId40"/>
    <p:sldId id="341" r:id="rId41"/>
    <p:sldId id="327" r:id="rId42"/>
    <p:sldId id="342" r:id="rId43"/>
    <p:sldId id="329" r:id="rId44"/>
    <p:sldId id="362" r:id="rId45"/>
    <p:sldId id="358" r:id="rId46"/>
    <p:sldId id="363" r:id="rId47"/>
    <p:sldId id="365" r:id="rId48"/>
    <p:sldId id="364" r:id="rId49"/>
  </p:sldIdLst>
  <p:sldSz cx="9144000" cy="6858000" type="screen4x3"/>
  <p:notesSz cx="7315200" cy="9601200"/>
  <p:custDataLst>
    <p:tags r:id="rId52"/>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22C1C9-4187-4326-A12F-7C3642F56930}">
          <p14:sldIdLst>
            <p14:sldId id="256"/>
            <p14:sldId id="360"/>
            <p14:sldId id="328"/>
            <p14:sldId id="288"/>
            <p14:sldId id="330"/>
          </p14:sldIdLst>
        </p14:section>
        <p14:section name="Untitled Section" id="{30A93FAF-BF81-4F1D-A595-4A4CF85BDBE8}">
          <p14:sldIdLst>
            <p14:sldId id="317"/>
            <p14:sldId id="331"/>
            <p14:sldId id="326"/>
            <p14:sldId id="324"/>
            <p14:sldId id="343"/>
            <p14:sldId id="359"/>
            <p14:sldId id="332"/>
            <p14:sldId id="336"/>
            <p14:sldId id="337"/>
            <p14:sldId id="344"/>
            <p14:sldId id="366"/>
            <p14:sldId id="367"/>
            <p14:sldId id="333"/>
            <p14:sldId id="345"/>
            <p14:sldId id="334"/>
            <p14:sldId id="335"/>
            <p14:sldId id="346"/>
            <p14:sldId id="293"/>
            <p14:sldId id="347"/>
            <p14:sldId id="338"/>
            <p14:sldId id="350"/>
            <p14:sldId id="351"/>
            <p14:sldId id="352"/>
            <p14:sldId id="353"/>
            <p14:sldId id="354"/>
            <p14:sldId id="361"/>
            <p14:sldId id="348"/>
            <p14:sldId id="349"/>
            <p14:sldId id="339"/>
            <p14:sldId id="340"/>
            <p14:sldId id="355"/>
            <p14:sldId id="368"/>
            <p14:sldId id="356"/>
            <p14:sldId id="357"/>
            <p14:sldId id="341"/>
            <p14:sldId id="327"/>
            <p14:sldId id="342"/>
            <p14:sldId id="329"/>
            <p14:sldId id="362"/>
            <p14:sldId id="358"/>
            <p14:sldId id="363"/>
            <p14:sldId id="365"/>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9900"/>
    <a:srgbClr val="66FF66"/>
    <a:srgbClr val="0000FF"/>
    <a:srgbClr val="339966"/>
    <a:srgbClr val="FF3399"/>
    <a:srgbClr val="339933"/>
    <a:srgbClr val="FF0000"/>
    <a:srgbClr val="FFC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63" d="100"/>
          <a:sy n="63" d="100"/>
        </p:scale>
        <p:origin x="17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oitr\AppData\Local\Temp\MxAvgPrice%20Nov%2030%20202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000" dirty="0">
                <a:solidFill>
                  <a:schemeClr val="bg2"/>
                </a:solidFill>
              </a:rPr>
              <a:t>Methanol Reference Price: $/Metric tonne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966254218222721E-2"/>
          <c:y val="0.14966923919285907"/>
          <c:w val="0.92302694306068889"/>
          <c:h val="0.83703700309065598"/>
        </c:manualLayout>
      </c:layout>
      <c:scatterChart>
        <c:scatterStyle val="lineMarker"/>
        <c:varyColors val="0"/>
        <c:ser>
          <c:idx val="0"/>
          <c:order val="0"/>
          <c:spPr>
            <a:ln w="28575" cap="rnd">
              <a:noFill/>
              <a:round/>
            </a:ln>
            <a:effectLst/>
          </c:spPr>
          <c:marker>
            <c:symbol val="circle"/>
            <c:size val="5"/>
            <c:spPr>
              <a:solidFill>
                <a:schemeClr val="accent4"/>
              </a:solidFill>
              <a:ln w="9525">
                <a:solidFill>
                  <a:schemeClr val="accent4"/>
                </a:solidFill>
              </a:ln>
              <a:effectLst/>
            </c:spPr>
          </c:marker>
          <c:yVal>
            <c:numRef>
              <c:f>'Mx Monthly'!$C$11:$C$258</c:f>
              <c:numCache>
                <c:formatCode>"$"#,##0</c:formatCode>
                <c:ptCount val="248"/>
                <c:pt idx="0">
                  <c:v>256.10200000000003</c:v>
                </c:pt>
                <c:pt idx="1">
                  <c:v>222.84200000000004</c:v>
                </c:pt>
                <c:pt idx="2">
                  <c:v>189.58199999999999</c:v>
                </c:pt>
                <c:pt idx="3">
                  <c:v>169.626</c:v>
                </c:pt>
                <c:pt idx="4">
                  <c:v>139.69200000000001</c:v>
                </c:pt>
                <c:pt idx="5">
                  <c:v>123.06200000000001</c:v>
                </c:pt>
                <c:pt idx="6">
                  <c:v>133.04</c:v>
                </c:pt>
                <c:pt idx="7">
                  <c:v>133.04</c:v>
                </c:pt>
                <c:pt idx="8">
                  <c:v>124.72499999999999</c:v>
                </c:pt>
                <c:pt idx="9">
                  <c:v>119.736</c:v>
                </c:pt>
                <c:pt idx="10">
                  <c:v>124.72499999999999</c:v>
                </c:pt>
                <c:pt idx="11">
                  <c:v>139.69200000000001</c:v>
                </c:pt>
                <c:pt idx="12">
                  <c:v>166.3</c:v>
                </c:pt>
                <c:pt idx="13">
                  <c:v>186.25600000000003</c:v>
                </c:pt>
                <c:pt idx="14">
                  <c:v>206.21200000000002</c:v>
                </c:pt>
                <c:pt idx="15">
                  <c:v>206.21200000000002</c:v>
                </c:pt>
                <c:pt idx="16">
                  <c:v>206.21200000000002</c:v>
                </c:pt>
                <c:pt idx="17">
                  <c:v>206.21200000000002</c:v>
                </c:pt>
                <c:pt idx="18">
                  <c:v>206.21200000000002</c:v>
                </c:pt>
                <c:pt idx="19">
                  <c:v>206.21200000000002</c:v>
                </c:pt>
                <c:pt idx="20">
                  <c:v>229.494</c:v>
                </c:pt>
                <c:pt idx="21">
                  <c:v>262.75400000000002</c:v>
                </c:pt>
                <c:pt idx="22">
                  <c:v>272.73200000000003</c:v>
                </c:pt>
                <c:pt idx="23">
                  <c:v>272.73200000000003</c:v>
                </c:pt>
                <c:pt idx="24">
                  <c:v>272.73200000000003</c:v>
                </c:pt>
                <c:pt idx="25">
                  <c:v>272.73200000000003</c:v>
                </c:pt>
                <c:pt idx="26">
                  <c:v>257.76499999999999</c:v>
                </c:pt>
                <c:pt idx="27">
                  <c:v>239.47200000000001</c:v>
                </c:pt>
                <c:pt idx="28">
                  <c:v>232.82</c:v>
                </c:pt>
                <c:pt idx="29">
                  <c:v>226.16800000000003</c:v>
                </c:pt>
                <c:pt idx="30">
                  <c:v>226.16800000000003</c:v>
                </c:pt>
                <c:pt idx="31">
                  <c:v>226.16800000000003</c:v>
                </c:pt>
                <c:pt idx="32">
                  <c:v>249.45</c:v>
                </c:pt>
                <c:pt idx="33">
                  <c:v>249.45</c:v>
                </c:pt>
                <c:pt idx="34">
                  <c:v>249.45</c:v>
                </c:pt>
                <c:pt idx="35">
                  <c:v>249.45</c:v>
                </c:pt>
                <c:pt idx="36">
                  <c:v>249.45</c:v>
                </c:pt>
                <c:pt idx="37">
                  <c:v>269.40600000000006</c:v>
                </c:pt>
                <c:pt idx="38">
                  <c:v>279.38400000000001</c:v>
                </c:pt>
                <c:pt idx="39">
                  <c:v>279.38400000000001</c:v>
                </c:pt>
                <c:pt idx="40">
                  <c:v>279.38400000000001</c:v>
                </c:pt>
                <c:pt idx="41">
                  <c:v>279.38400000000001</c:v>
                </c:pt>
                <c:pt idx="42">
                  <c:v>299.33999999999997</c:v>
                </c:pt>
                <c:pt idx="43">
                  <c:v>315.97000000000003</c:v>
                </c:pt>
                <c:pt idx="44">
                  <c:v>315.97000000000003</c:v>
                </c:pt>
                <c:pt idx="45">
                  <c:v>315.97000000000003</c:v>
                </c:pt>
                <c:pt idx="46">
                  <c:v>315.97000000000003</c:v>
                </c:pt>
                <c:pt idx="47">
                  <c:v>315.97000000000003</c:v>
                </c:pt>
                <c:pt idx="48">
                  <c:v>315.97000000000003</c:v>
                </c:pt>
                <c:pt idx="49">
                  <c:v>315.97000000000003</c:v>
                </c:pt>
                <c:pt idx="50">
                  <c:v>299.33999999999997</c:v>
                </c:pt>
                <c:pt idx="51">
                  <c:v>299.33999999999997</c:v>
                </c:pt>
                <c:pt idx="52">
                  <c:v>299.33999999999997</c:v>
                </c:pt>
                <c:pt idx="53">
                  <c:v>319.29599999999999</c:v>
                </c:pt>
                <c:pt idx="54">
                  <c:v>319.29599999999999</c:v>
                </c:pt>
                <c:pt idx="55">
                  <c:v>339.25200000000001</c:v>
                </c:pt>
                <c:pt idx="56">
                  <c:v>339.25200000000001</c:v>
                </c:pt>
                <c:pt idx="57">
                  <c:v>355.88200000000006</c:v>
                </c:pt>
                <c:pt idx="58">
                  <c:v>355.88200000000006</c:v>
                </c:pt>
                <c:pt idx="59">
                  <c:v>355.88200000000006</c:v>
                </c:pt>
                <c:pt idx="60">
                  <c:v>342.57800000000003</c:v>
                </c:pt>
                <c:pt idx="61">
                  <c:v>342.57800000000003</c:v>
                </c:pt>
                <c:pt idx="62">
                  <c:v>332.6</c:v>
                </c:pt>
                <c:pt idx="63">
                  <c:v>342.57800000000003</c:v>
                </c:pt>
                <c:pt idx="64">
                  <c:v>442.35800000000006</c:v>
                </c:pt>
                <c:pt idx="65">
                  <c:v>598.67999999999995</c:v>
                </c:pt>
                <c:pt idx="66">
                  <c:v>598.67999999999995</c:v>
                </c:pt>
                <c:pt idx="67">
                  <c:v>598.67999999999995</c:v>
                </c:pt>
                <c:pt idx="68">
                  <c:v>598.67999999999995</c:v>
                </c:pt>
                <c:pt idx="69">
                  <c:v>548.79</c:v>
                </c:pt>
                <c:pt idx="70">
                  <c:v>515.53</c:v>
                </c:pt>
                <c:pt idx="71">
                  <c:v>335.92600000000004</c:v>
                </c:pt>
                <c:pt idx="72">
                  <c:v>335.92600000000004</c:v>
                </c:pt>
                <c:pt idx="73">
                  <c:v>335.92600000000004</c:v>
                </c:pt>
                <c:pt idx="74">
                  <c:v>309.31800000000004</c:v>
                </c:pt>
                <c:pt idx="75">
                  <c:v>309.31800000000004</c:v>
                </c:pt>
                <c:pt idx="76">
                  <c:v>319.29599999999999</c:v>
                </c:pt>
                <c:pt idx="77">
                  <c:v>565.41999999999996</c:v>
                </c:pt>
                <c:pt idx="78">
                  <c:v>665.2</c:v>
                </c:pt>
                <c:pt idx="79">
                  <c:v>831.5</c:v>
                </c:pt>
                <c:pt idx="80">
                  <c:v>831.5</c:v>
                </c:pt>
                <c:pt idx="81">
                  <c:v>698.46</c:v>
                </c:pt>
                <c:pt idx="82">
                  <c:v>632</c:v>
                </c:pt>
                <c:pt idx="83">
                  <c:v>532</c:v>
                </c:pt>
                <c:pt idx="84">
                  <c:v>499</c:v>
                </c:pt>
                <c:pt idx="85">
                  <c:v>526</c:v>
                </c:pt>
                <c:pt idx="86">
                  <c:v>526</c:v>
                </c:pt>
                <c:pt idx="87">
                  <c:v>526</c:v>
                </c:pt>
                <c:pt idx="88">
                  <c:v>526</c:v>
                </c:pt>
                <c:pt idx="89">
                  <c:v>499</c:v>
                </c:pt>
                <c:pt idx="90">
                  <c:v>466</c:v>
                </c:pt>
                <c:pt idx="91">
                  <c:v>333</c:v>
                </c:pt>
                <c:pt idx="92">
                  <c:v>233</c:v>
                </c:pt>
                <c:pt idx="93">
                  <c:v>233</c:v>
                </c:pt>
                <c:pt idx="94">
                  <c:v>216</c:v>
                </c:pt>
                <c:pt idx="95">
                  <c:v>200</c:v>
                </c:pt>
                <c:pt idx="96">
                  <c:v>200</c:v>
                </c:pt>
                <c:pt idx="97">
                  <c:v>200</c:v>
                </c:pt>
                <c:pt idx="98">
                  <c:v>226</c:v>
                </c:pt>
                <c:pt idx="99">
                  <c:v>239</c:v>
                </c:pt>
                <c:pt idx="100">
                  <c:v>279</c:v>
                </c:pt>
                <c:pt idx="101">
                  <c:v>316</c:v>
                </c:pt>
                <c:pt idx="102">
                  <c:v>333</c:v>
                </c:pt>
                <c:pt idx="103">
                  <c:v>366</c:v>
                </c:pt>
                <c:pt idx="104">
                  <c:v>366</c:v>
                </c:pt>
                <c:pt idx="105">
                  <c:v>366</c:v>
                </c:pt>
                <c:pt idx="106">
                  <c:v>366</c:v>
                </c:pt>
                <c:pt idx="107">
                  <c:v>366</c:v>
                </c:pt>
                <c:pt idx="108">
                  <c:v>333</c:v>
                </c:pt>
                <c:pt idx="109">
                  <c:v>349</c:v>
                </c:pt>
                <c:pt idx="110">
                  <c:v>349</c:v>
                </c:pt>
                <c:pt idx="111">
                  <c:v>349</c:v>
                </c:pt>
                <c:pt idx="112">
                  <c:v>359</c:v>
                </c:pt>
                <c:pt idx="113">
                  <c:v>359</c:v>
                </c:pt>
                <c:pt idx="114">
                  <c:v>442</c:v>
                </c:pt>
                <c:pt idx="115">
                  <c:v>459</c:v>
                </c:pt>
                <c:pt idx="116">
                  <c:v>449</c:v>
                </c:pt>
                <c:pt idx="117">
                  <c:v>426</c:v>
                </c:pt>
                <c:pt idx="118">
                  <c:v>426</c:v>
                </c:pt>
                <c:pt idx="119">
                  <c:v>426</c:v>
                </c:pt>
                <c:pt idx="120">
                  <c:v>426</c:v>
                </c:pt>
                <c:pt idx="121">
                  <c:v>426</c:v>
                </c:pt>
                <c:pt idx="122">
                  <c:v>426</c:v>
                </c:pt>
                <c:pt idx="123">
                  <c:v>459</c:v>
                </c:pt>
                <c:pt idx="124">
                  <c:v>459</c:v>
                </c:pt>
                <c:pt idx="125">
                  <c:v>459</c:v>
                </c:pt>
                <c:pt idx="126">
                  <c:v>459</c:v>
                </c:pt>
                <c:pt idx="127">
                  <c:v>459</c:v>
                </c:pt>
                <c:pt idx="128">
                  <c:v>446</c:v>
                </c:pt>
                <c:pt idx="129">
                  <c:v>446</c:v>
                </c:pt>
                <c:pt idx="130">
                  <c:v>446</c:v>
                </c:pt>
                <c:pt idx="131">
                  <c:v>446</c:v>
                </c:pt>
                <c:pt idx="132">
                  <c:v>459</c:v>
                </c:pt>
                <c:pt idx="133">
                  <c:v>459</c:v>
                </c:pt>
                <c:pt idx="134">
                  <c:v>439</c:v>
                </c:pt>
                <c:pt idx="135">
                  <c:v>439</c:v>
                </c:pt>
                <c:pt idx="136">
                  <c:v>439</c:v>
                </c:pt>
                <c:pt idx="137">
                  <c:v>439</c:v>
                </c:pt>
                <c:pt idx="138">
                  <c:v>482</c:v>
                </c:pt>
                <c:pt idx="139">
                  <c:v>482</c:v>
                </c:pt>
                <c:pt idx="140">
                  <c:v>482</c:v>
                </c:pt>
                <c:pt idx="141">
                  <c:v>482</c:v>
                </c:pt>
                <c:pt idx="142">
                  <c:v>516</c:v>
                </c:pt>
                <c:pt idx="143">
                  <c:v>516</c:v>
                </c:pt>
                <c:pt idx="144">
                  <c:v>532</c:v>
                </c:pt>
                <c:pt idx="145">
                  <c:v>532</c:v>
                </c:pt>
                <c:pt idx="146">
                  <c:v>532</c:v>
                </c:pt>
                <c:pt idx="147">
                  <c:v>532</c:v>
                </c:pt>
                <c:pt idx="148">
                  <c:v>532</c:v>
                </c:pt>
                <c:pt idx="149">
                  <c:v>549</c:v>
                </c:pt>
                <c:pt idx="150">
                  <c:v>599</c:v>
                </c:pt>
                <c:pt idx="151">
                  <c:v>632</c:v>
                </c:pt>
                <c:pt idx="152">
                  <c:v>632</c:v>
                </c:pt>
                <c:pt idx="153">
                  <c:v>632</c:v>
                </c:pt>
                <c:pt idx="154">
                  <c:v>632</c:v>
                </c:pt>
                <c:pt idx="155">
                  <c:v>599</c:v>
                </c:pt>
                <c:pt idx="156">
                  <c:v>565</c:v>
                </c:pt>
                <c:pt idx="157">
                  <c:v>532</c:v>
                </c:pt>
                <c:pt idx="158">
                  <c:v>482</c:v>
                </c:pt>
                <c:pt idx="159">
                  <c:v>482</c:v>
                </c:pt>
                <c:pt idx="160">
                  <c:v>482</c:v>
                </c:pt>
                <c:pt idx="161">
                  <c:v>482</c:v>
                </c:pt>
                <c:pt idx="162">
                  <c:v>499</c:v>
                </c:pt>
                <c:pt idx="163">
                  <c:v>475</c:v>
                </c:pt>
                <c:pt idx="164">
                  <c:v>449</c:v>
                </c:pt>
                <c:pt idx="165">
                  <c:v>416</c:v>
                </c:pt>
                <c:pt idx="166">
                  <c:v>416</c:v>
                </c:pt>
                <c:pt idx="167">
                  <c:v>416</c:v>
                </c:pt>
                <c:pt idx="168">
                  <c:v>442</c:v>
                </c:pt>
                <c:pt idx="169">
                  <c:v>442</c:v>
                </c:pt>
                <c:pt idx="170">
                  <c:v>442</c:v>
                </c:pt>
                <c:pt idx="171">
                  <c:v>416</c:v>
                </c:pt>
                <c:pt idx="172">
                  <c:v>366</c:v>
                </c:pt>
                <c:pt idx="173">
                  <c:v>366</c:v>
                </c:pt>
                <c:pt idx="174">
                  <c:v>349</c:v>
                </c:pt>
                <c:pt idx="175">
                  <c:v>349</c:v>
                </c:pt>
                <c:pt idx="176">
                  <c:v>299</c:v>
                </c:pt>
                <c:pt idx="177">
                  <c:v>249</c:v>
                </c:pt>
                <c:pt idx="178">
                  <c:v>249</c:v>
                </c:pt>
                <c:pt idx="179">
                  <c:v>249</c:v>
                </c:pt>
                <c:pt idx="180">
                  <c:v>249</c:v>
                </c:pt>
                <c:pt idx="181">
                  <c:v>266</c:v>
                </c:pt>
                <c:pt idx="182">
                  <c:v>266</c:v>
                </c:pt>
                <c:pt idx="183">
                  <c:v>266</c:v>
                </c:pt>
                <c:pt idx="184">
                  <c:v>276</c:v>
                </c:pt>
                <c:pt idx="185">
                  <c:v>293</c:v>
                </c:pt>
                <c:pt idx="186">
                  <c:v>319</c:v>
                </c:pt>
                <c:pt idx="187">
                  <c:v>366</c:v>
                </c:pt>
                <c:pt idx="188">
                  <c:v>416</c:v>
                </c:pt>
                <c:pt idx="189">
                  <c:v>416</c:v>
                </c:pt>
                <c:pt idx="190">
                  <c:v>499</c:v>
                </c:pt>
                <c:pt idx="191">
                  <c:v>442</c:v>
                </c:pt>
                <c:pt idx="192">
                  <c:v>409</c:v>
                </c:pt>
                <c:pt idx="193">
                  <c:v>386</c:v>
                </c:pt>
                <c:pt idx="194">
                  <c:v>376</c:v>
                </c:pt>
                <c:pt idx="195">
                  <c:v>376</c:v>
                </c:pt>
                <c:pt idx="196">
                  <c:v>386</c:v>
                </c:pt>
                <c:pt idx="197">
                  <c:v>396</c:v>
                </c:pt>
                <c:pt idx="198">
                  <c:v>386</c:v>
                </c:pt>
                <c:pt idx="199">
                  <c:v>412</c:v>
                </c:pt>
                <c:pt idx="200">
                  <c:v>479</c:v>
                </c:pt>
                <c:pt idx="201">
                  <c:v>506</c:v>
                </c:pt>
                <c:pt idx="202">
                  <c:v>496</c:v>
                </c:pt>
                <c:pt idx="203">
                  <c:v>496</c:v>
                </c:pt>
                <c:pt idx="204">
                  <c:v>496</c:v>
                </c:pt>
                <c:pt idx="205">
                  <c:v>496</c:v>
                </c:pt>
                <c:pt idx="206">
                  <c:v>496</c:v>
                </c:pt>
                <c:pt idx="207">
                  <c:v>485</c:v>
                </c:pt>
                <c:pt idx="208">
                  <c:v>485</c:v>
                </c:pt>
                <c:pt idx="209">
                  <c:v>496</c:v>
                </c:pt>
                <c:pt idx="210">
                  <c:v>519</c:v>
                </c:pt>
                <c:pt idx="211">
                  <c:v>469</c:v>
                </c:pt>
                <c:pt idx="212">
                  <c:v>442</c:v>
                </c:pt>
                <c:pt idx="213">
                  <c:v>432</c:v>
                </c:pt>
                <c:pt idx="214">
                  <c:v>432</c:v>
                </c:pt>
                <c:pt idx="215">
                  <c:v>432</c:v>
                </c:pt>
                <c:pt idx="216">
                  <c:v>432</c:v>
                </c:pt>
                <c:pt idx="217">
                  <c:v>419</c:v>
                </c:pt>
                <c:pt idx="218">
                  <c:v>386</c:v>
                </c:pt>
                <c:pt idx="219">
                  <c:v>342</c:v>
                </c:pt>
                <c:pt idx="220">
                  <c:v>342</c:v>
                </c:pt>
                <c:pt idx="221">
                  <c:v>342</c:v>
                </c:pt>
                <c:pt idx="222">
                  <c:v>342</c:v>
                </c:pt>
                <c:pt idx="223">
                  <c:v>342</c:v>
                </c:pt>
                <c:pt idx="224">
                  <c:v>342</c:v>
                </c:pt>
                <c:pt idx="225">
                  <c:v>396</c:v>
                </c:pt>
                <c:pt idx="226">
                  <c:v>396</c:v>
                </c:pt>
                <c:pt idx="227">
                  <c:v>359</c:v>
                </c:pt>
                <c:pt idx="228">
                  <c:v>313</c:v>
                </c:pt>
                <c:pt idx="229">
                  <c:v>289</c:v>
                </c:pt>
                <c:pt idx="230">
                  <c:v>276</c:v>
                </c:pt>
                <c:pt idx="231">
                  <c:v>276</c:v>
                </c:pt>
                <c:pt idx="232">
                  <c:v>286</c:v>
                </c:pt>
                <c:pt idx="233">
                  <c:v>336</c:v>
                </c:pt>
                <c:pt idx="234">
                  <c:v>379</c:v>
                </c:pt>
                <c:pt idx="235">
                  <c:v>399</c:v>
                </c:pt>
                <c:pt idx="236">
                  <c:v>482</c:v>
                </c:pt>
                <c:pt idx="237">
                  <c:v>492</c:v>
                </c:pt>
                <c:pt idx="238">
                  <c:v>492</c:v>
                </c:pt>
                <c:pt idx="239">
                  <c:v>519</c:v>
                </c:pt>
                <c:pt idx="240">
                  <c:v>542</c:v>
                </c:pt>
                <c:pt idx="241">
                  <c:v>542</c:v>
                </c:pt>
                <c:pt idx="242">
                  <c:v>542</c:v>
                </c:pt>
                <c:pt idx="243">
                  <c:v>542</c:v>
                </c:pt>
                <c:pt idx="244">
                  <c:v>592</c:v>
                </c:pt>
                <c:pt idx="245">
                  <c:v>609</c:v>
                </c:pt>
                <c:pt idx="246">
                  <c:v>692</c:v>
                </c:pt>
                <c:pt idx="247">
                  <c:v>642</c:v>
                </c:pt>
              </c:numCache>
            </c:numRef>
          </c:yVal>
          <c:smooth val="0"/>
          <c:extLst>
            <c:ext xmlns:c16="http://schemas.microsoft.com/office/drawing/2014/chart" uri="{C3380CC4-5D6E-409C-BE32-E72D297353CC}">
              <c16:uniqueId val="{00000000-ABA6-4254-B49A-B32E8E7EDF86}"/>
            </c:ext>
          </c:extLst>
        </c:ser>
        <c:dLbls>
          <c:showLegendKey val="0"/>
          <c:showVal val="0"/>
          <c:showCatName val="0"/>
          <c:showSerName val="0"/>
          <c:showPercent val="0"/>
          <c:showBubbleSize val="0"/>
        </c:dLbls>
        <c:axId val="1312560"/>
        <c:axId val="1314640"/>
      </c:scatterChart>
      <c:valAx>
        <c:axId val="1312560"/>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CA" dirty="0">
                    <a:solidFill>
                      <a:schemeClr val="bg2"/>
                    </a:solidFill>
                  </a:rPr>
                  <a:t>May 2001                                Jan. 2008                                                                                      </a:t>
                </a:r>
                <a:r>
                  <a:rPr lang="en-CA" sz="1000" b="0" i="0" u="none" strike="noStrike" baseline="0" dirty="0">
                    <a:effectLst/>
                  </a:rPr>
                  <a:t>Dec. 2021 </a:t>
                </a:r>
                <a:endParaRPr lang="en-CA" dirty="0">
                  <a:solidFill>
                    <a:schemeClr val="bg2"/>
                  </a:solidFill>
                </a:endParaRPr>
              </a:p>
            </c:rich>
          </c:tx>
          <c:layout>
            <c:manualLayout>
              <c:xMode val="edge"/>
              <c:yMode val="edge"/>
              <c:x val="6.1852938025603946E-2"/>
              <c:y val="0.916666666666666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majorTickMark val="none"/>
        <c:minorTickMark val="none"/>
        <c:tickLblPos val="nextTo"/>
        <c:crossAx val="1314640"/>
        <c:crosses val="autoZero"/>
        <c:crossBetween val="midCat"/>
      </c:valAx>
      <c:valAx>
        <c:axId val="13146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312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defTabSz="966558">
              <a:defRPr kumimoji="0" sz="1300"/>
            </a:lvl1pPr>
          </a:lstStyle>
          <a:p>
            <a:pPr>
              <a:defRPr/>
            </a:pPr>
            <a:endParaRPr lang="en-US"/>
          </a:p>
        </p:txBody>
      </p:sp>
      <p:sp>
        <p:nvSpPr>
          <p:cNvPr id="1433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algn="r" defTabSz="966558">
              <a:defRPr kumimoji="0" sz="1300"/>
            </a:lvl1pPr>
          </a:lstStyle>
          <a:p>
            <a:pPr>
              <a:defRPr/>
            </a:pPr>
            <a:fld id="{52567815-46CF-4D3A-9027-B2A054FE8DED}" type="datetime1">
              <a:rPr lang="en-US"/>
              <a:pPr>
                <a:defRPr/>
              </a:pPr>
              <a:t>11/9/2024</a:t>
            </a:fld>
            <a:endParaRPr lang="en-US"/>
          </a:p>
        </p:txBody>
      </p:sp>
      <p:sp>
        <p:nvSpPr>
          <p:cNvPr id="1434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defTabSz="966558">
              <a:defRPr kumimoji="0" sz="1300"/>
            </a:lvl1pPr>
          </a:lstStyle>
          <a:p>
            <a:pPr>
              <a:defRPr/>
            </a:pPr>
            <a:endParaRPr lang="en-US"/>
          </a:p>
        </p:txBody>
      </p:sp>
      <p:sp>
        <p:nvSpPr>
          <p:cNvPr id="1434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algn="r" defTabSz="966558">
              <a:defRPr kumimoji="0" sz="1300"/>
            </a:lvl1pPr>
          </a:lstStyle>
          <a:p>
            <a:pPr>
              <a:defRPr/>
            </a:pPr>
            <a:fld id="{34425AC8-20E2-46E0-86DB-D7749FE337A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defTabSz="966558">
              <a:defRPr kumimoji="0" sz="1300"/>
            </a:lvl1pPr>
          </a:lstStyle>
          <a:p>
            <a:pPr>
              <a:defRPr/>
            </a:pPr>
            <a:endParaRPr lang="en-US"/>
          </a:p>
        </p:txBody>
      </p:sp>
      <p:sp>
        <p:nvSpPr>
          <p:cNvPr id="34819" name="Rectangle 9"/>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algn="r" defTabSz="966558">
              <a:defRPr kumimoji="0" sz="1300"/>
            </a:lvl1pPr>
          </a:lstStyle>
          <a:p>
            <a:pPr>
              <a:defRPr/>
            </a:pPr>
            <a:fld id="{2E031117-1A7C-45F5-9F4E-C1F84DCD1DD7}" type="datetime1">
              <a:rPr lang="en-US"/>
              <a:pPr>
                <a:defRPr/>
              </a:pPr>
              <a:t>11/9/2024</a:t>
            </a:fld>
            <a:endParaRPr lang="en-US"/>
          </a:p>
        </p:txBody>
      </p:sp>
      <p:sp>
        <p:nvSpPr>
          <p:cNvPr id="2060" name="Rectangle 12"/>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defTabSz="966558">
              <a:defRPr kumimoji="0" sz="1300"/>
            </a:lvl1pPr>
          </a:lstStyle>
          <a:p>
            <a:pPr>
              <a:defRPr/>
            </a:pPr>
            <a:endParaRPr lang="en-US"/>
          </a:p>
        </p:txBody>
      </p:sp>
      <p:sp>
        <p:nvSpPr>
          <p:cNvPr id="2061" name="Rectangle 13"/>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algn="r" defTabSz="966558">
              <a:defRPr kumimoji="0" sz="1300"/>
            </a:lvl1pPr>
          </a:lstStyle>
          <a:p>
            <a:pPr>
              <a:defRPr/>
            </a:pPr>
            <a:fld id="{315B6416-E755-4784-A9F5-86E3F4E6E459}"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p:spPr>
        <p:txBody>
          <a:bodyPr/>
          <a:lstStyle/>
          <a:p>
            <a:endParaRPr lang="en-US"/>
          </a:p>
        </p:txBody>
      </p:sp>
      <p:sp>
        <p:nvSpPr>
          <p:cNvPr id="5" name="Arc 3"/>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endParaRPr lang="en-US"/>
          </a:p>
        </p:txBody>
      </p:sp>
      <p:sp>
        <p:nvSpPr>
          <p:cNvPr id="6" name="Rectangle 8">
            <a:hlinkClick r:id="" action="ppaction://hlinkshowjump?jump=firstslide"/>
          </p:cNvPr>
          <p:cNvSpPr>
            <a:spLocks noChangeArrowheads="1"/>
          </p:cNvSpPr>
          <p:nvPr/>
        </p:nvSpPr>
        <p:spPr bwMode="auto">
          <a:xfrm>
            <a:off x="7004050" y="6499225"/>
            <a:ext cx="1530350" cy="419100"/>
          </a:xfrm>
          <a:prstGeom prst="rect">
            <a:avLst/>
          </a:prstGeom>
          <a:noFill/>
          <a:ln w="9525">
            <a:noFill/>
            <a:miter lim="800000"/>
            <a:headEnd/>
            <a:tailEnd/>
          </a:ln>
        </p:spPr>
        <p:txBody>
          <a:bodyPr lIns="92075" tIns="46038" rIns="92075" bIns="46038"/>
          <a:lstStyle/>
          <a:p>
            <a:pPr>
              <a:spcBef>
                <a:spcPct val="20000"/>
              </a:spcBef>
            </a:pPr>
            <a:r>
              <a:rPr lang="en-US" sz="1200">
                <a:solidFill>
                  <a:schemeClr val="folHlink"/>
                </a:solidFill>
                <a:latin typeface="Arial" charset="0"/>
                <a:hlinkClick r:id="" action="ppaction://hlinkshowjump?jump=firstslide"/>
              </a:rPr>
              <a:t>Jump to first page</a:t>
            </a:r>
          </a:p>
        </p:txBody>
      </p:sp>
      <p:sp>
        <p:nvSpPr>
          <p:cNvPr id="7" name="AutoShape 9">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p:spPr>
        <p:txBody>
          <a:bodyPr/>
          <a:lstStyle/>
          <a:p>
            <a:endParaRPr lang="en-US"/>
          </a:p>
        </p:txBody>
      </p:sp>
      <p:sp>
        <p:nvSpPr>
          <p:cNvPr id="8" name="AutoShape 10">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p:spPr>
        <p:txBody>
          <a:bodyPr/>
          <a:lstStyle/>
          <a:p>
            <a:endParaRPr kumimoji="0" lang="en-US"/>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9"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10"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11" name="Rectangle 13"/>
          <p:cNvSpPr>
            <a:spLocks noGrp="1" noChangeArrowheads="1"/>
          </p:cNvSpPr>
          <p:nvPr>
            <p:ph type="sldNum" sz="quarter" idx="12"/>
          </p:nvPr>
        </p:nvSpPr>
        <p:spPr/>
        <p:txBody>
          <a:bodyPr/>
          <a:lstStyle>
            <a:lvl1pPr>
              <a:defRPr/>
            </a:lvl1pPr>
          </a:lstStyle>
          <a:p>
            <a:pPr>
              <a:defRPr/>
            </a:pPr>
            <a:fld id="{469F3519-8F7E-40E0-B974-9070A2D74D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8020D06-317C-4E1D-A910-79894D49E2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2C0C4D1-EC38-4BB5-BA3D-73002E82DA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6096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19400" y="4114800"/>
            <a:ext cx="6096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2D4984E2-FCF0-4DE9-A6F7-C2E0DD451F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5C3C38F-096C-4D1A-918E-5942EC9F57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F1A1FCB-8FB8-476D-BB99-061E05EE35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E55933D-6AE3-4052-9484-C5BBD8D0CC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5E15B3F5-43A4-4CAA-B5D2-EFA15653A8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2982613-3B98-4FBD-BA94-6F9C026066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33AC7093-1806-47C5-AD18-B891C03903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7C3E54F-C32E-46B6-8AD5-99429E1EFA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7863B93-07C0-4B65-ACD4-CF3FC16E27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endParaRPr lang="en-US"/>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7">
            <a:hlinkClick r:id="" action="ppaction://hlinkshowjump?jump=firstslide"/>
          </p:cNvPr>
          <p:cNvSpPr>
            <a:spLocks noChangeArrowheads="1"/>
          </p:cNvSpPr>
          <p:nvPr/>
        </p:nvSpPr>
        <p:spPr bwMode="auto">
          <a:xfrm>
            <a:off x="7004050" y="6499225"/>
            <a:ext cx="1530350" cy="419100"/>
          </a:xfrm>
          <a:prstGeom prst="rect">
            <a:avLst/>
          </a:prstGeom>
          <a:noFill/>
          <a:ln w="9525">
            <a:noFill/>
            <a:miter lim="800000"/>
            <a:headEnd/>
            <a:tailEnd/>
          </a:ln>
        </p:spPr>
        <p:txBody>
          <a:bodyPr lIns="92075" tIns="46038" rIns="92075" bIns="46038"/>
          <a:lstStyle/>
          <a:p>
            <a:pPr>
              <a:spcBef>
                <a:spcPct val="20000"/>
              </a:spcBef>
            </a:pPr>
            <a:r>
              <a:rPr lang="en-US" sz="1200">
                <a:solidFill>
                  <a:schemeClr val="folHlink"/>
                </a:solidFill>
                <a:latin typeface="Arial" charset="0"/>
                <a:hlinkClick r:id="" action="ppaction://hlinkshowjump?jump=firstslide"/>
              </a:rPr>
              <a:t>Jump to first page</a:t>
            </a:r>
          </a:p>
        </p:txBody>
      </p:sp>
      <p:sp>
        <p:nvSpPr>
          <p:cNvPr id="1030" name="AutoShape 8">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p:spPr>
        <p:txBody>
          <a:bodyPr/>
          <a:lstStyle/>
          <a:p>
            <a:endParaRPr lang="en-US"/>
          </a:p>
        </p:txBody>
      </p:sp>
      <p:sp>
        <p:nvSpPr>
          <p:cNvPr id="1031" name="AutoShape 9">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p:spPr>
        <p:txBody>
          <a:bodyPr/>
          <a:lstStyle/>
          <a:p>
            <a:endParaRPr lang="en-US"/>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B6DA0E0A-2DA5-4F11-A8B9-D5160F009C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ethanex.com/" TargetMode="External"/><Relationship Id="rId2" Type="http://schemas.openxmlformats.org/officeDocument/2006/relationships/hyperlink" Target="http://www.tollbro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8153400" cy="1371600"/>
          </a:xfrm>
          <a:noFill/>
        </p:spPr>
        <p:txBody>
          <a:bodyPr anchor="b"/>
          <a:lstStyle/>
          <a:p>
            <a:br>
              <a:rPr lang="en-US" sz="3600" dirty="0"/>
            </a:br>
            <a:br>
              <a:rPr lang="en-US" sz="3600" dirty="0"/>
            </a:br>
            <a:br>
              <a:rPr lang="en-US" sz="3600" dirty="0"/>
            </a:br>
            <a:br>
              <a:rPr lang="en-US" sz="3600" dirty="0"/>
            </a:br>
            <a:br>
              <a:rPr lang="en-US" sz="3600" dirty="0"/>
            </a:br>
            <a:r>
              <a:rPr lang="en-GB" sz="4000" b="0" dirty="0"/>
              <a:t> </a:t>
            </a:r>
            <a:br>
              <a:rPr lang="en-GB" sz="4000" b="0" dirty="0"/>
            </a:br>
            <a:br>
              <a:rPr lang="en-GB" sz="4000" b="0" dirty="0"/>
            </a:br>
            <a:r>
              <a:rPr lang="en-GB" sz="4000" b="0" dirty="0"/>
              <a:t>Lecture 6</a:t>
            </a:r>
            <a:br>
              <a:rPr lang="en-GB" sz="4000" b="0" dirty="0"/>
            </a:br>
            <a:br>
              <a:rPr lang="en-GB" sz="4000" b="0" dirty="0"/>
            </a:br>
            <a:r>
              <a:rPr lang="en-US" sz="3600" i="1" dirty="0"/>
              <a:t>Basics of Financial Statement Analysis</a:t>
            </a:r>
            <a:endParaRPr lang="en-US" sz="3600" b="0" dirty="0"/>
          </a:p>
        </p:txBody>
      </p:sp>
      <p:sp>
        <p:nvSpPr>
          <p:cNvPr id="4099" name="Rectangle 3"/>
          <p:cNvSpPr>
            <a:spLocks noGrp="1" noChangeArrowheads="1"/>
          </p:cNvSpPr>
          <p:nvPr>
            <p:ph type="body" idx="1"/>
          </p:nvPr>
        </p:nvSpPr>
        <p:spPr>
          <a:xfrm>
            <a:off x="609600" y="1752600"/>
            <a:ext cx="8305800" cy="4495800"/>
          </a:xfrm>
          <a:noFill/>
        </p:spPr>
        <p:txBody>
          <a:bodyPr/>
          <a:lstStyle/>
          <a:p>
            <a:pPr>
              <a:lnSpc>
                <a:spcPct val="90000"/>
              </a:lnSpc>
            </a:pPr>
            <a:endParaRPr lang="en-GB" dirty="0"/>
          </a:p>
          <a:p>
            <a:r>
              <a:rPr lang="en-CA" dirty="0"/>
              <a:t>Interpreting Financial Statements</a:t>
            </a:r>
          </a:p>
          <a:p>
            <a:r>
              <a:rPr lang="en-CA" dirty="0"/>
              <a:t>Management Discussion and Analysis (MD&amp;A)</a:t>
            </a:r>
          </a:p>
          <a:p>
            <a:r>
              <a:rPr lang="en-US" dirty="0"/>
              <a:t>Balance Sheet and Income Statement</a:t>
            </a:r>
          </a:p>
          <a:p>
            <a:r>
              <a:rPr lang="en-US" dirty="0"/>
              <a:t>Understanding the Cash Flow Statement</a:t>
            </a:r>
          </a:p>
          <a:p>
            <a:r>
              <a:rPr lang="en-CA" dirty="0"/>
              <a:t>Importance of the Notes</a:t>
            </a:r>
          </a:p>
          <a:p>
            <a:r>
              <a:rPr lang="en-CA" dirty="0"/>
              <a:t>Relevance of Ratio Analysis</a:t>
            </a:r>
          </a:p>
          <a:p>
            <a:pPr>
              <a:lnSpc>
                <a:spcPct val="90000"/>
              </a:lnSpc>
            </a:pPr>
            <a:endParaRPr lang="en-GB" dirty="0"/>
          </a:p>
          <a:p>
            <a:pPr>
              <a:lnSpc>
                <a:spcPct val="90000"/>
              </a:lnSpc>
            </a:pPr>
            <a:r>
              <a:rPr lang="en-GB" sz="2000" dirty="0"/>
              <a:t>Reading: SAIS, sec. 8.1, 8.2 and 8.3 and </a:t>
            </a:r>
            <a:r>
              <a:rPr lang="en-GB" sz="2000" i="1" dirty="0"/>
              <a:t>Case Downloads from the Class Webpage (see last slides in this lecture)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409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animEffect transition="in" filter="fade">
                                      <p:cBhvr>
                                        <p:cTn id="11" dur="1000"/>
                                        <p:tgtEl>
                                          <p:spTgt spid="4099">
                                            <p:txEl>
                                              <p:pRg st="8" end="8"/>
                                            </p:txEl>
                                          </p:spTgt>
                                        </p:tgtEl>
                                      </p:cBhvr>
                                    </p:animEffect>
                                    <p:anim calcmode="lin" valueType="num">
                                      <p:cBhvr>
                                        <p:cTn id="12"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4099">
                                            <p:txEl>
                                              <p:pRg st="8" end="8"/>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409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7F4D-E7FA-43F4-9C92-58CE75990297}"/>
              </a:ext>
            </a:extLst>
          </p:cNvPr>
          <p:cNvSpPr>
            <a:spLocks noGrp="1"/>
          </p:cNvSpPr>
          <p:nvPr>
            <p:ph type="title"/>
          </p:nvPr>
        </p:nvSpPr>
        <p:spPr>
          <a:xfrm>
            <a:off x="510988" y="533400"/>
            <a:ext cx="8382000" cy="685800"/>
          </a:xfrm>
        </p:spPr>
        <p:txBody>
          <a:bodyPr/>
          <a:lstStyle/>
          <a:p>
            <a:r>
              <a:rPr lang="en-US" sz="3600" dirty="0">
                <a:solidFill>
                  <a:srgbClr val="FF0000"/>
                </a:solidFill>
              </a:rPr>
              <a:t>ESSENTIAL INFO FOR FSA </a:t>
            </a:r>
            <a:r>
              <a:rPr lang="en-US" sz="2800" dirty="0">
                <a:solidFill>
                  <a:schemeClr val="bg2"/>
                </a:solidFill>
              </a:rPr>
              <a:t>(see also Lecture 10)</a:t>
            </a:r>
            <a:endParaRPr lang="en-CA" sz="3600" dirty="0">
              <a:solidFill>
                <a:srgbClr val="FF0000"/>
              </a:solidFill>
            </a:endParaRPr>
          </a:p>
        </p:txBody>
      </p:sp>
      <p:sp>
        <p:nvSpPr>
          <p:cNvPr id="3" name="Content Placeholder 2">
            <a:extLst>
              <a:ext uri="{FF2B5EF4-FFF2-40B4-BE49-F238E27FC236}">
                <a16:creationId xmlns:a16="http://schemas.microsoft.com/office/drawing/2014/main" id="{DB6F08C3-A8C5-4599-ABAC-61FF92DE4867}"/>
              </a:ext>
            </a:extLst>
          </p:cNvPr>
          <p:cNvSpPr>
            <a:spLocks noGrp="1"/>
          </p:cNvSpPr>
          <p:nvPr>
            <p:ph idx="1"/>
          </p:nvPr>
        </p:nvSpPr>
        <p:spPr>
          <a:xfrm>
            <a:off x="739588" y="1447800"/>
            <a:ext cx="8153400" cy="4648200"/>
          </a:xfrm>
        </p:spPr>
        <p:txBody>
          <a:bodyPr/>
          <a:lstStyle/>
          <a:p>
            <a:r>
              <a:rPr lang="en-US" sz="2600" dirty="0"/>
              <a:t>Academic Finance is concerned with the search for </a:t>
            </a:r>
            <a:r>
              <a:rPr lang="en-US" sz="2600" b="1" dirty="0"/>
              <a:t>homogeneity</a:t>
            </a:r>
            <a:r>
              <a:rPr lang="en-US" sz="2600" dirty="0"/>
              <a:t> – factors that are common across firms (e.g., CAPM) </a:t>
            </a:r>
            <a:r>
              <a:rPr lang="en-US" sz="2600" dirty="0">
                <a:sym typeface="Wingdings" panose="05000000000000000000" pitchFamily="2" charset="2"/>
              </a:rPr>
              <a:t> diversification reduces firm specific risk</a:t>
            </a:r>
            <a:endParaRPr lang="en-US" sz="2600" dirty="0"/>
          </a:p>
          <a:p>
            <a:r>
              <a:rPr lang="en-US" sz="2600" dirty="0"/>
              <a:t>In seeking securities that will outperform, equity security analysis aims to identify sources of </a:t>
            </a:r>
            <a:r>
              <a:rPr lang="en-US" sz="2600" b="1" dirty="0"/>
              <a:t>heterogeneity</a:t>
            </a:r>
            <a:r>
              <a:rPr lang="en-US" sz="2600" dirty="0"/>
              <a:t> – factors related to firm specific risk </a:t>
            </a:r>
            <a:r>
              <a:rPr lang="en-US" sz="2600" dirty="0">
                <a:sym typeface="Wingdings" panose="05000000000000000000" pitchFamily="2" charset="2"/>
              </a:rPr>
              <a:t> each firm (even those in the same sector) is distinct from others</a:t>
            </a:r>
            <a:r>
              <a:rPr lang="en-US" sz="2600" dirty="0"/>
              <a:t> </a:t>
            </a:r>
          </a:p>
          <a:p>
            <a:pPr lvl="1"/>
            <a:r>
              <a:rPr lang="en-US" sz="2200" dirty="0"/>
              <a:t>The best that can be expected are </a:t>
            </a:r>
            <a:r>
              <a:rPr lang="en-US" sz="2200" dirty="0">
                <a:solidFill>
                  <a:srgbClr val="FF0000"/>
                </a:solidFill>
              </a:rPr>
              <a:t>rules of thumb</a:t>
            </a:r>
            <a:r>
              <a:rPr lang="en-US" sz="2200" dirty="0"/>
              <a:t> to identify what FSA features to consider for a given firm</a:t>
            </a:r>
            <a:endParaRPr lang="en-CA" sz="2200" dirty="0"/>
          </a:p>
        </p:txBody>
      </p:sp>
    </p:spTree>
    <p:extLst>
      <p:ext uri="{BB962C8B-B14F-4D97-AF65-F5344CB8AC3E}">
        <p14:creationId xmlns:p14="http://schemas.microsoft.com/office/powerpoint/2010/main" val="77433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1CC2-75FA-4033-ACD7-756D11C5F22E}"/>
              </a:ext>
            </a:extLst>
          </p:cNvPr>
          <p:cNvSpPr>
            <a:spLocks noGrp="1"/>
          </p:cNvSpPr>
          <p:nvPr>
            <p:ph type="title"/>
          </p:nvPr>
        </p:nvSpPr>
        <p:spPr>
          <a:xfrm>
            <a:off x="457200" y="609600"/>
            <a:ext cx="8458200" cy="609600"/>
          </a:xfrm>
        </p:spPr>
        <p:txBody>
          <a:bodyPr/>
          <a:lstStyle/>
          <a:p>
            <a:r>
              <a:rPr lang="en-US" sz="3200" dirty="0"/>
              <a:t>Essential Information in the MD&amp;A (Items 7 in 10-K)</a:t>
            </a:r>
            <a:endParaRPr lang="en-CA" sz="3200" dirty="0"/>
          </a:p>
        </p:txBody>
      </p:sp>
      <p:sp>
        <p:nvSpPr>
          <p:cNvPr id="3" name="Content Placeholder 2">
            <a:extLst>
              <a:ext uri="{FF2B5EF4-FFF2-40B4-BE49-F238E27FC236}">
                <a16:creationId xmlns:a16="http://schemas.microsoft.com/office/drawing/2014/main" id="{F3F6C9AA-B678-48A7-AA8D-B8C74C88C363}"/>
              </a:ext>
            </a:extLst>
          </p:cNvPr>
          <p:cNvSpPr>
            <a:spLocks noGrp="1"/>
          </p:cNvSpPr>
          <p:nvPr>
            <p:ph idx="1"/>
          </p:nvPr>
        </p:nvSpPr>
        <p:spPr>
          <a:xfrm>
            <a:off x="457200" y="1219200"/>
            <a:ext cx="8458200" cy="5105400"/>
          </a:xfrm>
        </p:spPr>
        <p:txBody>
          <a:bodyPr/>
          <a:lstStyle/>
          <a:p>
            <a:r>
              <a:rPr lang="en-US" sz="2400" dirty="0"/>
              <a:t>Financial Statements provide an overview of company performance </a:t>
            </a:r>
            <a:r>
              <a:rPr lang="en-US" sz="2400" dirty="0">
                <a:sym typeface="Wingdings" panose="05000000000000000000" pitchFamily="2" charset="2"/>
              </a:rPr>
              <a:t> detailed insights into the interpretation of the statements by management is provided in MD&amp;A</a:t>
            </a:r>
          </a:p>
          <a:p>
            <a:pPr lvl="1"/>
            <a:r>
              <a:rPr lang="en-US" sz="2000" dirty="0">
                <a:sym typeface="Wingdings" panose="05000000000000000000" pitchFamily="2" charset="2"/>
              </a:rPr>
              <a:t>If the story and financial statements support further investigation, examination of the MD&amp;A is an essential next step	 </a:t>
            </a:r>
          </a:p>
          <a:p>
            <a:r>
              <a:rPr lang="en-US" sz="2200" dirty="0">
                <a:sym typeface="Wingdings" panose="05000000000000000000" pitchFamily="2" charset="2"/>
              </a:rPr>
              <a:t>Examples of overview inferences from MD&amp;A</a:t>
            </a:r>
          </a:p>
          <a:p>
            <a:pPr lvl="1"/>
            <a:r>
              <a:rPr lang="en-US" sz="2000" dirty="0">
                <a:sym typeface="Wingdings" panose="05000000000000000000" pitchFamily="2" charset="2"/>
              </a:rPr>
              <a:t>Goldman-Sachs merging Item 7 and 7A</a:t>
            </a:r>
          </a:p>
          <a:p>
            <a:pPr lvl="1"/>
            <a:r>
              <a:rPr lang="en-US" sz="2000" dirty="0">
                <a:sym typeface="Wingdings" panose="05000000000000000000" pitchFamily="2" charset="2"/>
              </a:rPr>
              <a:t>Southwest Airlines highlighting risk management of jet fuel risk</a:t>
            </a:r>
          </a:p>
          <a:p>
            <a:pPr lvl="1"/>
            <a:r>
              <a:rPr lang="en-CA" sz="2000" dirty="0"/>
              <a:t>Apple providing breakdown by geography and product group</a:t>
            </a:r>
          </a:p>
          <a:p>
            <a:pPr lvl="1"/>
            <a:r>
              <a:rPr lang="en-CA" sz="2000" dirty="0"/>
              <a:t>Microsoft providing breakdown by product group</a:t>
            </a:r>
          </a:p>
          <a:p>
            <a:pPr lvl="1"/>
            <a:r>
              <a:rPr lang="en-CA" sz="2000" dirty="0"/>
              <a:t>REITs providing information on tenant exposures and cost and location of projects under development</a:t>
            </a:r>
          </a:p>
          <a:p>
            <a:pPr lvl="1"/>
            <a:r>
              <a:rPr lang="en-CA" sz="2000" dirty="0"/>
              <a:t>Pipelines providing breakdown of projects under development</a:t>
            </a:r>
          </a:p>
          <a:p>
            <a:pPr lvl="1"/>
            <a:r>
              <a:rPr lang="en-CA" sz="2000" dirty="0"/>
              <a:t>Mining companies providing breakdown by mine type and location</a:t>
            </a:r>
          </a:p>
        </p:txBody>
      </p:sp>
    </p:spTree>
    <p:extLst>
      <p:ext uri="{BB962C8B-B14F-4D97-AF65-F5344CB8AC3E}">
        <p14:creationId xmlns:p14="http://schemas.microsoft.com/office/powerpoint/2010/main" val="375690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6B66-D0B9-4512-B457-41B4252CFDA8}"/>
              </a:ext>
            </a:extLst>
          </p:cNvPr>
          <p:cNvSpPr>
            <a:spLocks noGrp="1"/>
          </p:cNvSpPr>
          <p:nvPr>
            <p:ph type="title"/>
          </p:nvPr>
        </p:nvSpPr>
        <p:spPr>
          <a:xfrm>
            <a:off x="914400" y="609600"/>
            <a:ext cx="8001000" cy="685800"/>
          </a:xfrm>
        </p:spPr>
        <p:txBody>
          <a:bodyPr/>
          <a:lstStyle/>
          <a:p>
            <a:r>
              <a:rPr lang="en-US" sz="3600" dirty="0"/>
              <a:t>Making Sense of the Balance Sheet</a:t>
            </a:r>
            <a:endParaRPr lang="en-CA" sz="3600" dirty="0"/>
          </a:p>
        </p:txBody>
      </p:sp>
      <p:sp>
        <p:nvSpPr>
          <p:cNvPr id="3" name="Content Placeholder 2">
            <a:extLst>
              <a:ext uri="{FF2B5EF4-FFF2-40B4-BE49-F238E27FC236}">
                <a16:creationId xmlns:a16="http://schemas.microsoft.com/office/drawing/2014/main" id="{EBC5A674-7CF8-4544-BDF6-56AADDBED0D8}"/>
              </a:ext>
            </a:extLst>
          </p:cNvPr>
          <p:cNvSpPr>
            <a:spLocks noGrp="1"/>
          </p:cNvSpPr>
          <p:nvPr>
            <p:ph idx="1"/>
          </p:nvPr>
        </p:nvSpPr>
        <p:spPr>
          <a:xfrm>
            <a:off x="533400" y="1295400"/>
            <a:ext cx="8382000" cy="4495800"/>
          </a:xfrm>
        </p:spPr>
        <p:txBody>
          <a:bodyPr/>
          <a:lstStyle/>
          <a:p>
            <a:r>
              <a:rPr lang="en-US" dirty="0"/>
              <a:t>Balance Sheet captures the essence of double entry bookkeeping </a:t>
            </a:r>
            <a:r>
              <a:rPr lang="en-US" dirty="0">
                <a:sym typeface="Wingdings" panose="05000000000000000000" pitchFamily="2" charset="2"/>
              </a:rPr>
              <a:t> provides the accounting definition of equity</a:t>
            </a:r>
          </a:p>
          <a:p>
            <a:endParaRPr lang="en-US" dirty="0">
              <a:sym typeface="Wingdings" panose="05000000000000000000" pitchFamily="2" charset="2"/>
            </a:endParaRPr>
          </a:p>
          <a:p>
            <a:pPr marL="0" indent="0" algn="ctr">
              <a:buNone/>
            </a:pPr>
            <a:r>
              <a:rPr lang="en-US" dirty="0">
                <a:solidFill>
                  <a:srgbClr val="FF0000"/>
                </a:solidFill>
                <a:sym typeface="Wingdings" panose="05000000000000000000" pitchFamily="2" charset="2"/>
              </a:rPr>
              <a:t>Assets = Liabilities + Equity (Net Worth)</a:t>
            </a:r>
          </a:p>
          <a:p>
            <a:endParaRPr lang="en-US" dirty="0">
              <a:sym typeface="Wingdings" panose="05000000000000000000" pitchFamily="2" charset="2"/>
            </a:endParaRPr>
          </a:p>
          <a:p>
            <a:pPr marL="0" indent="0">
              <a:buNone/>
            </a:pPr>
            <a:r>
              <a:rPr lang="en-CA" dirty="0"/>
              <a:t>Problem: Balance Sheet Equity is an accrual number </a:t>
            </a:r>
            <a:r>
              <a:rPr lang="en-CA" dirty="0">
                <a:sym typeface="Wingdings" panose="05000000000000000000" pitchFamily="2" charset="2"/>
              </a:rPr>
              <a:t> it usually is difficult to have a ‘market value’ balance sheet estimate  NAV valuation for REITs; Airline valuations (discounts/premiums)</a:t>
            </a:r>
            <a:endParaRPr lang="en-CA" dirty="0"/>
          </a:p>
        </p:txBody>
      </p:sp>
    </p:spTree>
    <p:extLst>
      <p:ext uri="{BB962C8B-B14F-4D97-AF65-F5344CB8AC3E}">
        <p14:creationId xmlns:p14="http://schemas.microsoft.com/office/powerpoint/2010/main" val="171310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E8A8-F4C1-46A1-8109-7E514752A199}"/>
              </a:ext>
            </a:extLst>
          </p:cNvPr>
          <p:cNvSpPr>
            <a:spLocks noGrp="1"/>
          </p:cNvSpPr>
          <p:nvPr>
            <p:ph type="title"/>
          </p:nvPr>
        </p:nvSpPr>
        <p:spPr>
          <a:xfrm>
            <a:off x="609600" y="320405"/>
            <a:ext cx="8305800" cy="2956195"/>
          </a:xfrm>
        </p:spPr>
        <p:txBody>
          <a:bodyPr/>
          <a:lstStyle/>
          <a:p>
            <a:r>
              <a:rPr lang="en-US" sz="2800" dirty="0">
                <a:solidFill>
                  <a:srgbClr val="FF0000"/>
                </a:solidFill>
              </a:rPr>
              <a:t>Home Depot 10-K</a:t>
            </a:r>
            <a:r>
              <a:rPr lang="en-US" sz="2800" dirty="0"/>
              <a:t>: Riddled with accruals.  Items to notice in Assets:  1) cash / per share (# from equity account); 2) amount of goodwill – indicator of acquisitions role in business growth; 3) ratio of payables to receivables as indicator of retailing model strength; 4) inventory accumulation or reduction; 5) amount of PPE relative to income generation as measure of ‘economic goodwill’;  6) method of valuing inventories and AR (usually in notes</a:t>
            </a:r>
            <a:endParaRPr lang="en-CA" sz="2800" dirty="0"/>
          </a:p>
        </p:txBody>
      </p:sp>
      <p:pic>
        <p:nvPicPr>
          <p:cNvPr id="4" name="Picture 3">
            <a:extLst>
              <a:ext uri="{FF2B5EF4-FFF2-40B4-BE49-F238E27FC236}">
                <a16:creationId xmlns:a16="http://schemas.microsoft.com/office/drawing/2014/main" id="{1131FE55-2149-4AB3-BCF2-81B983DAE23F}"/>
              </a:ext>
            </a:extLst>
          </p:cNvPr>
          <p:cNvPicPr>
            <a:picLocks noChangeAspect="1"/>
          </p:cNvPicPr>
          <p:nvPr/>
        </p:nvPicPr>
        <p:blipFill>
          <a:blip r:embed="rId2"/>
          <a:stretch>
            <a:fillRect/>
          </a:stretch>
        </p:blipFill>
        <p:spPr>
          <a:xfrm>
            <a:off x="0" y="3368404"/>
            <a:ext cx="9144000" cy="3169191"/>
          </a:xfrm>
          <a:prstGeom prst="rect">
            <a:avLst/>
          </a:prstGeom>
        </p:spPr>
      </p:pic>
    </p:spTree>
    <p:extLst>
      <p:ext uri="{BB962C8B-B14F-4D97-AF65-F5344CB8AC3E}">
        <p14:creationId xmlns:p14="http://schemas.microsoft.com/office/powerpoint/2010/main" val="214113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C4D2-507F-481F-BA66-ABD609E2142B}"/>
              </a:ext>
            </a:extLst>
          </p:cNvPr>
          <p:cNvSpPr>
            <a:spLocks noGrp="1"/>
          </p:cNvSpPr>
          <p:nvPr>
            <p:ph type="title"/>
          </p:nvPr>
        </p:nvSpPr>
        <p:spPr>
          <a:xfrm>
            <a:off x="457200" y="228600"/>
            <a:ext cx="8458200" cy="1524000"/>
          </a:xfrm>
        </p:spPr>
        <p:txBody>
          <a:bodyPr/>
          <a:lstStyle/>
          <a:p>
            <a:r>
              <a:rPr lang="en-US" sz="2800" dirty="0"/>
              <a:t>Liabilities + Equity: Liability items are less impacted by accrual assumptions </a:t>
            </a:r>
            <a:r>
              <a:rPr lang="en-US" sz="2800" dirty="0">
                <a:sym typeface="Wingdings" panose="05000000000000000000" pitchFamily="2" charset="2"/>
              </a:rPr>
              <a:t> Key takeaway from Home Depot </a:t>
            </a:r>
            <a:r>
              <a:rPr lang="en-US" sz="2800" dirty="0">
                <a:solidFill>
                  <a:srgbClr val="FF0000"/>
                </a:solidFill>
                <a:sym typeface="Wingdings" panose="05000000000000000000" pitchFamily="2" charset="2"/>
              </a:rPr>
              <a:t>Negative Equity (2020) due to share repurchase</a:t>
            </a:r>
            <a:r>
              <a:rPr lang="en-US" sz="2800" dirty="0">
                <a:solidFill>
                  <a:schemeClr val="tx1"/>
                </a:solidFill>
                <a:sym typeface="Wingdings" panose="05000000000000000000" pitchFamily="2" charset="2"/>
              </a:rPr>
              <a:t>; switching back to leveraging up (2021) and building up of cash</a:t>
            </a:r>
            <a:endParaRPr lang="en-CA" sz="2800" dirty="0"/>
          </a:p>
        </p:txBody>
      </p:sp>
      <p:pic>
        <p:nvPicPr>
          <p:cNvPr id="4" name="Picture 3">
            <a:extLst>
              <a:ext uri="{FF2B5EF4-FFF2-40B4-BE49-F238E27FC236}">
                <a16:creationId xmlns:a16="http://schemas.microsoft.com/office/drawing/2014/main" id="{69A47EB4-FE79-4113-825A-35213ABBAF28}"/>
              </a:ext>
            </a:extLst>
          </p:cNvPr>
          <p:cNvPicPr>
            <a:picLocks noChangeAspect="1"/>
          </p:cNvPicPr>
          <p:nvPr/>
        </p:nvPicPr>
        <p:blipFill>
          <a:blip r:embed="rId2"/>
          <a:stretch>
            <a:fillRect/>
          </a:stretch>
        </p:blipFill>
        <p:spPr>
          <a:xfrm>
            <a:off x="0" y="1752600"/>
            <a:ext cx="9144000" cy="4764328"/>
          </a:xfrm>
          <a:prstGeom prst="rect">
            <a:avLst/>
          </a:prstGeom>
        </p:spPr>
      </p:pic>
      <p:sp>
        <p:nvSpPr>
          <p:cNvPr id="3" name="Rectangle 2">
            <a:extLst>
              <a:ext uri="{FF2B5EF4-FFF2-40B4-BE49-F238E27FC236}">
                <a16:creationId xmlns:a16="http://schemas.microsoft.com/office/drawing/2014/main" id="{D5A5BC8B-B219-4188-82A5-D2A71218657F}"/>
              </a:ext>
            </a:extLst>
          </p:cNvPr>
          <p:cNvSpPr/>
          <p:nvPr/>
        </p:nvSpPr>
        <p:spPr bwMode="auto">
          <a:xfrm>
            <a:off x="152400" y="5791200"/>
            <a:ext cx="8839200" cy="4572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400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94D1-87B8-4839-A5C4-015D9866B783}"/>
              </a:ext>
            </a:extLst>
          </p:cNvPr>
          <p:cNvSpPr>
            <a:spLocks noGrp="1"/>
          </p:cNvSpPr>
          <p:nvPr>
            <p:ph type="title"/>
          </p:nvPr>
        </p:nvSpPr>
        <p:spPr>
          <a:xfrm>
            <a:off x="533400" y="609600"/>
            <a:ext cx="8382000" cy="609600"/>
          </a:xfrm>
        </p:spPr>
        <p:txBody>
          <a:bodyPr/>
          <a:lstStyle/>
          <a:p>
            <a:r>
              <a:rPr lang="en-US" sz="3600" dirty="0"/>
              <a:t>A few rules of thumb for the Balance Sheet</a:t>
            </a:r>
            <a:endParaRPr lang="en-CA" sz="3600" dirty="0"/>
          </a:p>
        </p:txBody>
      </p:sp>
      <p:sp>
        <p:nvSpPr>
          <p:cNvPr id="3" name="Content Placeholder 2">
            <a:extLst>
              <a:ext uri="{FF2B5EF4-FFF2-40B4-BE49-F238E27FC236}">
                <a16:creationId xmlns:a16="http://schemas.microsoft.com/office/drawing/2014/main" id="{9A52D938-4DC7-487E-B89B-E130C47E57AE}"/>
              </a:ext>
            </a:extLst>
          </p:cNvPr>
          <p:cNvSpPr>
            <a:spLocks noGrp="1"/>
          </p:cNvSpPr>
          <p:nvPr>
            <p:ph idx="1"/>
          </p:nvPr>
        </p:nvSpPr>
        <p:spPr>
          <a:xfrm>
            <a:off x="762000" y="1371600"/>
            <a:ext cx="8153400" cy="4724400"/>
          </a:xfrm>
        </p:spPr>
        <p:txBody>
          <a:bodyPr/>
          <a:lstStyle/>
          <a:p>
            <a:r>
              <a:rPr lang="en-US" sz="2600" dirty="0"/>
              <a:t>Cash (+ near cash + possibly long term portfolio) per share relative to share price</a:t>
            </a:r>
          </a:p>
          <a:p>
            <a:r>
              <a:rPr lang="en-US" sz="2600" dirty="0"/>
              <a:t>Ratio of accounts payable to receivables</a:t>
            </a:r>
          </a:p>
          <a:p>
            <a:pPr lvl="1"/>
            <a:r>
              <a:rPr lang="en-US" sz="2000" dirty="0"/>
              <a:t>Quick look at the Cash Conversion </a:t>
            </a:r>
            <a:r>
              <a:rPr lang="en-US" sz="2000" dirty="0" err="1"/>
              <a:t>Cyce</a:t>
            </a:r>
            <a:endParaRPr lang="en-US" sz="2000" dirty="0"/>
          </a:p>
          <a:p>
            <a:r>
              <a:rPr lang="en-US" sz="2600" dirty="0"/>
              <a:t>Equity and share repurchase or RE</a:t>
            </a:r>
          </a:p>
          <a:p>
            <a:r>
              <a:rPr lang="en-US" sz="2600" dirty="0"/>
              <a:t>Amount of PPE and depreciation accrual</a:t>
            </a:r>
          </a:p>
          <a:p>
            <a:r>
              <a:rPr lang="en-US" sz="2600" dirty="0"/>
              <a:t>Goodwill + Intangibles (as a measure of acquisitions to fund growth) </a:t>
            </a:r>
            <a:r>
              <a:rPr lang="en-US" sz="2600" dirty="0">
                <a:sym typeface="Wingdings" panose="05000000000000000000" pitchFamily="2" charset="2"/>
              </a:rPr>
              <a:t> impairments</a:t>
            </a:r>
          </a:p>
          <a:p>
            <a:r>
              <a:rPr lang="en-US" sz="2600" dirty="0">
                <a:sym typeface="Wingdings" panose="05000000000000000000" pitchFamily="2" charset="2"/>
              </a:rPr>
              <a:t>Compositions and evolution of debt and other liabilities</a:t>
            </a:r>
          </a:p>
        </p:txBody>
      </p:sp>
    </p:spTree>
    <p:extLst>
      <p:ext uri="{BB962C8B-B14F-4D97-AF65-F5344CB8AC3E}">
        <p14:creationId xmlns:p14="http://schemas.microsoft.com/office/powerpoint/2010/main" val="417334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C5B39F-7106-4CF4-80D7-33CD559D6E63}"/>
              </a:ext>
            </a:extLst>
          </p:cNvPr>
          <p:cNvSpPr>
            <a:spLocks noGrp="1"/>
          </p:cNvSpPr>
          <p:nvPr>
            <p:ph type="title"/>
          </p:nvPr>
        </p:nvSpPr>
        <p:spPr>
          <a:xfrm>
            <a:off x="609600" y="609600"/>
            <a:ext cx="8305800" cy="457200"/>
          </a:xfrm>
        </p:spPr>
        <p:txBody>
          <a:bodyPr/>
          <a:lstStyle/>
          <a:p>
            <a:r>
              <a:rPr lang="en-US" sz="3600" dirty="0"/>
              <a:t>A Few Balance Sheet Items to Ponder</a:t>
            </a:r>
            <a:endParaRPr lang="en-CA" sz="3600" dirty="0"/>
          </a:p>
        </p:txBody>
      </p:sp>
      <p:sp>
        <p:nvSpPr>
          <p:cNvPr id="4" name="Content Placeholder 3">
            <a:extLst>
              <a:ext uri="{FF2B5EF4-FFF2-40B4-BE49-F238E27FC236}">
                <a16:creationId xmlns:a16="http://schemas.microsoft.com/office/drawing/2014/main" id="{19A07317-1EBF-4EAE-95CB-32EE29854D31}"/>
              </a:ext>
            </a:extLst>
          </p:cNvPr>
          <p:cNvSpPr>
            <a:spLocks noGrp="1"/>
          </p:cNvSpPr>
          <p:nvPr>
            <p:ph idx="1"/>
          </p:nvPr>
        </p:nvSpPr>
        <p:spPr>
          <a:xfrm>
            <a:off x="838200" y="1219200"/>
            <a:ext cx="8077200" cy="4876800"/>
          </a:xfrm>
        </p:spPr>
        <p:txBody>
          <a:bodyPr/>
          <a:lstStyle/>
          <a:p>
            <a:r>
              <a:rPr lang="en-US" sz="2800" dirty="0">
                <a:sym typeface="Wingdings" panose="05000000000000000000" pitchFamily="2" charset="2"/>
              </a:rPr>
              <a:t>Are leases relevant?</a:t>
            </a:r>
            <a:endParaRPr lang="en-CA" sz="2800" dirty="0"/>
          </a:p>
          <a:p>
            <a:pPr lvl="1"/>
            <a:r>
              <a:rPr lang="en-CA" sz="2200" dirty="0"/>
              <a:t>Amazon, Free Cash Flow and Leases</a:t>
            </a:r>
          </a:p>
          <a:p>
            <a:pPr lvl="2"/>
            <a:r>
              <a:rPr lang="en-CA" sz="2000" dirty="0"/>
              <a:t>Amazon emphasizes FCF which will be increased using leases vs. direct purchase of assets</a:t>
            </a:r>
          </a:p>
          <a:p>
            <a:pPr lvl="1"/>
            <a:r>
              <a:rPr lang="en-CA" sz="2200" dirty="0"/>
              <a:t>Operating Leases vs. Financial Leases</a:t>
            </a:r>
          </a:p>
          <a:p>
            <a:pPr lvl="2"/>
            <a:r>
              <a:rPr lang="en-CA" sz="2000" dirty="0"/>
              <a:t>Lack of 10K transparency on what these leases are and how the leases are sourced</a:t>
            </a:r>
          </a:p>
          <a:p>
            <a:pPr lvl="1"/>
            <a:r>
              <a:rPr lang="en-CA" sz="2200" dirty="0"/>
              <a:t>IFRS vs. FASB lease accounting rules</a:t>
            </a:r>
          </a:p>
          <a:p>
            <a:pPr lvl="2"/>
            <a:r>
              <a:rPr lang="en-CA" sz="2000" dirty="0"/>
              <a:t>The relevance of off-balance sheet liabilities</a:t>
            </a:r>
          </a:p>
          <a:p>
            <a:r>
              <a:rPr lang="en-CA" sz="2600" dirty="0"/>
              <a:t>The Importance of Deferred Revenue (Liability)</a:t>
            </a:r>
          </a:p>
          <a:p>
            <a:pPr lvl="1"/>
            <a:r>
              <a:rPr lang="en-CA" sz="2200" dirty="0"/>
              <a:t>Zoom Video Communications</a:t>
            </a:r>
          </a:p>
          <a:p>
            <a:pPr lvl="2"/>
            <a:r>
              <a:rPr lang="en-CA" sz="2000" dirty="0"/>
              <a:t>Revenue arising from payment for services that will be delivered in the future</a:t>
            </a:r>
          </a:p>
          <a:p>
            <a:endParaRPr lang="en-CA" sz="2600" dirty="0"/>
          </a:p>
        </p:txBody>
      </p:sp>
    </p:spTree>
    <p:extLst>
      <p:ext uri="{BB962C8B-B14F-4D97-AF65-F5344CB8AC3E}">
        <p14:creationId xmlns:p14="http://schemas.microsoft.com/office/powerpoint/2010/main" val="232850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1C9D1-1C46-4171-A9EE-CDD83BDDBE9F}"/>
              </a:ext>
            </a:extLst>
          </p:cNvPr>
          <p:cNvPicPr>
            <a:picLocks noChangeAspect="1"/>
          </p:cNvPicPr>
          <p:nvPr/>
        </p:nvPicPr>
        <p:blipFill>
          <a:blip r:embed="rId2"/>
          <a:stretch>
            <a:fillRect/>
          </a:stretch>
        </p:blipFill>
        <p:spPr>
          <a:xfrm>
            <a:off x="152400" y="1314369"/>
            <a:ext cx="8855512" cy="4095831"/>
          </a:xfrm>
          <a:prstGeom prst="rect">
            <a:avLst/>
          </a:prstGeom>
        </p:spPr>
      </p:pic>
      <p:sp>
        <p:nvSpPr>
          <p:cNvPr id="6" name="Rectangle 5">
            <a:extLst>
              <a:ext uri="{FF2B5EF4-FFF2-40B4-BE49-F238E27FC236}">
                <a16:creationId xmlns:a16="http://schemas.microsoft.com/office/drawing/2014/main" id="{7044C62E-2ACF-4913-AE3B-115BCFD4730E}"/>
              </a:ext>
            </a:extLst>
          </p:cNvPr>
          <p:cNvSpPr/>
          <p:nvPr/>
        </p:nvSpPr>
        <p:spPr bwMode="auto">
          <a:xfrm>
            <a:off x="152400" y="4495800"/>
            <a:ext cx="8839200" cy="5334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95798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3D71-5B06-435A-B044-3AAE0BEAB699}"/>
              </a:ext>
            </a:extLst>
          </p:cNvPr>
          <p:cNvSpPr>
            <a:spLocks noGrp="1"/>
          </p:cNvSpPr>
          <p:nvPr>
            <p:ph type="title"/>
          </p:nvPr>
        </p:nvSpPr>
        <p:spPr>
          <a:xfrm>
            <a:off x="609600" y="347133"/>
            <a:ext cx="8382000" cy="1143000"/>
          </a:xfrm>
        </p:spPr>
        <p:txBody>
          <a:bodyPr/>
          <a:lstStyle/>
          <a:p>
            <a:r>
              <a:rPr lang="en-US" sz="2800" dirty="0"/>
              <a:t>Income Statement: The Top Lines for Tesla in 21-Q2</a:t>
            </a:r>
            <a:br>
              <a:rPr lang="en-US" sz="2800" dirty="0"/>
            </a:br>
            <a:r>
              <a:rPr lang="en-US" sz="2800" dirty="0"/>
              <a:t>Rapid acceleration of Auto Revenues; Slight increase in gross margin</a:t>
            </a:r>
            <a:endParaRPr lang="en-CA" sz="2800" dirty="0"/>
          </a:p>
        </p:txBody>
      </p:sp>
      <p:pic>
        <p:nvPicPr>
          <p:cNvPr id="5" name="Picture 4">
            <a:extLst>
              <a:ext uri="{FF2B5EF4-FFF2-40B4-BE49-F238E27FC236}">
                <a16:creationId xmlns:a16="http://schemas.microsoft.com/office/drawing/2014/main" id="{10A039B4-8983-4CD1-AD57-7DD5B18BD972}"/>
              </a:ext>
            </a:extLst>
          </p:cNvPr>
          <p:cNvPicPr>
            <a:picLocks noChangeAspect="1"/>
          </p:cNvPicPr>
          <p:nvPr/>
        </p:nvPicPr>
        <p:blipFill>
          <a:blip r:embed="rId2"/>
          <a:stretch>
            <a:fillRect/>
          </a:stretch>
        </p:blipFill>
        <p:spPr>
          <a:xfrm>
            <a:off x="246529" y="1600200"/>
            <a:ext cx="8685507" cy="4876800"/>
          </a:xfrm>
          <a:prstGeom prst="rect">
            <a:avLst/>
          </a:prstGeom>
        </p:spPr>
      </p:pic>
      <p:sp>
        <p:nvSpPr>
          <p:cNvPr id="6" name="Rectangle 5">
            <a:extLst>
              <a:ext uri="{FF2B5EF4-FFF2-40B4-BE49-F238E27FC236}">
                <a16:creationId xmlns:a16="http://schemas.microsoft.com/office/drawing/2014/main" id="{165A7CBA-7B2C-42D5-9593-507BDB0364A1}"/>
              </a:ext>
            </a:extLst>
          </p:cNvPr>
          <p:cNvSpPr/>
          <p:nvPr/>
        </p:nvSpPr>
        <p:spPr bwMode="auto">
          <a:xfrm>
            <a:off x="130749" y="2438400"/>
            <a:ext cx="8556051" cy="609600"/>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653915FB-E00E-457F-9DBB-3E978F75C229}"/>
              </a:ext>
            </a:extLst>
          </p:cNvPr>
          <p:cNvSpPr/>
          <p:nvPr/>
        </p:nvSpPr>
        <p:spPr bwMode="auto">
          <a:xfrm>
            <a:off x="246529" y="3429000"/>
            <a:ext cx="8556051" cy="5334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81CE6AEC-52D4-4576-A306-09F0A881A3CB}"/>
              </a:ext>
            </a:extLst>
          </p:cNvPr>
          <p:cNvSpPr/>
          <p:nvPr/>
        </p:nvSpPr>
        <p:spPr bwMode="auto">
          <a:xfrm>
            <a:off x="246529" y="4343400"/>
            <a:ext cx="8556051" cy="1524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0700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F743-3009-468A-A827-2987D38F90DC}"/>
              </a:ext>
            </a:extLst>
          </p:cNvPr>
          <p:cNvSpPr>
            <a:spLocks noGrp="1"/>
          </p:cNvSpPr>
          <p:nvPr>
            <p:ph type="title"/>
          </p:nvPr>
        </p:nvSpPr>
        <p:spPr>
          <a:xfrm>
            <a:off x="685800" y="381000"/>
            <a:ext cx="8153400" cy="1143000"/>
          </a:xfrm>
        </p:spPr>
        <p:txBody>
          <a:bodyPr/>
          <a:lstStyle/>
          <a:p>
            <a:r>
              <a:rPr lang="en-US" sz="2800" dirty="0"/>
              <a:t>Income Statement: The Top Lines for Shopify in 21-Q2</a:t>
            </a:r>
            <a:br>
              <a:rPr lang="en-US" sz="2800" dirty="0"/>
            </a:br>
            <a:r>
              <a:rPr lang="en-US" sz="2800" dirty="0"/>
              <a:t>Rapid acceleration of Revenues; Slight increase in gross margin + Other Income</a:t>
            </a:r>
            <a:endParaRPr lang="en-CA" sz="2800" dirty="0"/>
          </a:p>
        </p:txBody>
      </p:sp>
      <p:pic>
        <p:nvPicPr>
          <p:cNvPr id="4" name="Picture 3">
            <a:extLst>
              <a:ext uri="{FF2B5EF4-FFF2-40B4-BE49-F238E27FC236}">
                <a16:creationId xmlns:a16="http://schemas.microsoft.com/office/drawing/2014/main" id="{137AA6DF-D579-4DD0-ABE8-EE1538F5626D}"/>
              </a:ext>
            </a:extLst>
          </p:cNvPr>
          <p:cNvPicPr>
            <a:picLocks noChangeAspect="1"/>
          </p:cNvPicPr>
          <p:nvPr/>
        </p:nvPicPr>
        <p:blipFill>
          <a:blip r:embed="rId2"/>
          <a:stretch>
            <a:fillRect/>
          </a:stretch>
        </p:blipFill>
        <p:spPr>
          <a:xfrm>
            <a:off x="719667" y="1447800"/>
            <a:ext cx="7808299" cy="4953000"/>
          </a:xfrm>
          <a:prstGeom prst="rect">
            <a:avLst/>
          </a:prstGeom>
        </p:spPr>
      </p:pic>
      <p:sp>
        <p:nvSpPr>
          <p:cNvPr id="5" name="Rectangle 4">
            <a:extLst>
              <a:ext uri="{FF2B5EF4-FFF2-40B4-BE49-F238E27FC236}">
                <a16:creationId xmlns:a16="http://schemas.microsoft.com/office/drawing/2014/main" id="{3086AEBD-C6D4-4740-B71E-ED0AD3FAE6F3}"/>
              </a:ext>
            </a:extLst>
          </p:cNvPr>
          <p:cNvSpPr/>
          <p:nvPr/>
        </p:nvSpPr>
        <p:spPr bwMode="auto">
          <a:xfrm>
            <a:off x="838200" y="2590800"/>
            <a:ext cx="7586133" cy="609600"/>
          </a:xfrm>
          <a:prstGeom prst="rect">
            <a:avLst/>
          </a:prstGeom>
          <a:solidFill>
            <a:srgbClr val="00B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FAF8876D-D68F-477B-BFC2-2A7DC10E7E65}"/>
              </a:ext>
            </a:extLst>
          </p:cNvPr>
          <p:cNvSpPr/>
          <p:nvPr/>
        </p:nvSpPr>
        <p:spPr bwMode="auto">
          <a:xfrm>
            <a:off x="838200" y="3200400"/>
            <a:ext cx="7586133" cy="5334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D8B9F80C-2F9E-4C77-BF67-B0F1B422D76E}"/>
              </a:ext>
            </a:extLst>
          </p:cNvPr>
          <p:cNvSpPr/>
          <p:nvPr/>
        </p:nvSpPr>
        <p:spPr bwMode="auto">
          <a:xfrm>
            <a:off x="914400" y="5334000"/>
            <a:ext cx="7509933" cy="152400"/>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386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A5AE-7C99-4609-AFE5-56A4AC9FBCE7}"/>
              </a:ext>
            </a:extLst>
          </p:cNvPr>
          <p:cNvSpPr>
            <a:spLocks noGrp="1"/>
          </p:cNvSpPr>
          <p:nvPr>
            <p:ph type="title"/>
          </p:nvPr>
        </p:nvSpPr>
        <p:spPr>
          <a:xfrm>
            <a:off x="6248400" y="609600"/>
            <a:ext cx="2667000" cy="5486400"/>
          </a:xfrm>
        </p:spPr>
        <p:txBody>
          <a:bodyPr/>
          <a:lstStyle/>
          <a:p>
            <a:r>
              <a:rPr lang="en-US" sz="2800" dirty="0"/>
              <a:t>SEC filings: 10-K format vs. 10-Q format</a:t>
            </a:r>
            <a:br>
              <a:rPr lang="en-US" sz="2800" dirty="0"/>
            </a:br>
            <a:br>
              <a:rPr lang="en-US" sz="2800" dirty="0"/>
            </a:br>
            <a:r>
              <a:rPr lang="en-US" sz="2800" dirty="0"/>
              <a:t>Canadian companies are not subject to strict formatting though content is similar as most Canadian companies have American investors – stmt. release procedure also different</a:t>
            </a:r>
            <a:endParaRPr lang="en-CA" sz="2800" dirty="0"/>
          </a:p>
        </p:txBody>
      </p:sp>
      <p:pic>
        <p:nvPicPr>
          <p:cNvPr id="8" name="Picture 7">
            <a:extLst>
              <a:ext uri="{FF2B5EF4-FFF2-40B4-BE49-F238E27FC236}">
                <a16:creationId xmlns:a16="http://schemas.microsoft.com/office/drawing/2014/main" id="{45ACDC99-ED05-43C0-99CD-6DBFE349D561}"/>
              </a:ext>
            </a:extLst>
          </p:cNvPr>
          <p:cNvPicPr>
            <a:picLocks noChangeAspect="1"/>
          </p:cNvPicPr>
          <p:nvPr/>
        </p:nvPicPr>
        <p:blipFill>
          <a:blip r:embed="rId2"/>
          <a:stretch>
            <a:fillRect/>
          </a:stretch>
        </p:blipFill>
        <p:spPr>
          <a:xfrm>
            <a:off x="143750" y="3733800"/>
            <a:ext cx="5503702" cy="2956052"/>
          </a:xfrm>
          <a:prstGeom prst="rect">
            <a:avLst/>
          </a:prstGeom>
        </p:spPr>
      </p:pic>
      <p:pic>
        <p:nvPicPr>
          <p:cNvPr id="10" name="Picture 9">
            <a:extLst>
              <a:ext uri="{FF2B5EF4-FFF2-40B4-BE49-F238E27FC236}">
                <a16:creationId xmlns:a16="http://schemas.microsoft.com/office/drawing/2014/main" id="{CBBE8E7A-74C5-4195-8B9F-D26A7CB8A2FE}"/>
              </a:ext>
            </a:extLst>
          </p:cNvPr>
          <p:cNvPicPr>
            <a:picLocks noChangeAspect="1"/>
          </p:cNvPicPr>
          <p:nvPr/>
        </p:nvPicPr>
        <p:blipFill>
          <a:blip r:embed="rId3"/>
          <a:stretch>
            <a:fillRect/>
          </a:stretch>
        </p:blipFill>
        <p:spPr>
          <a:xfrm>
            <a:off x="228600" y="357820"/>
            <a:ext cx="5503702" cy="3286840"/>
          </a:xfrm>
          <a:prstGeom prst="rect">
            <a:avLst/>
          </a:prstGeom>
        </p:spPr>
      </p:pic>
    </p:spTree>
    <p:extLst>
      <p:ext uri="{BB962C8B-B14F-4D97-AF65-F5344CB8AC3E}">
        <p14:creationId xmlns:p14="http://schemas.microsoft.com/office/powerpoint/2010/main" val="239628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B9D9-6F1B-4DD8-BB11-D3A1354C9F78}"/>
              </a:ext>
            </a:extLst>
          </p:cNvPr>
          <p:cNvSpPr>
            <a:spLocks noGrp="1"/>
          </p:cNvSpPr>
          <p:nvPr>
            <p:ph type="title"/>
          </p:nvPr>
        </p:nvSpPr>
        <p:spPr>
          <a:xfrm>
            <a:off x="457200" y="304800"/>
            <a:ext cx="8534400" cy="762000"/>
          </a:xfrm>
        </p:spPr>
        <p:txBody>
          <a:bodyPr/>
          <a:lstStyle/>
          <a:p>
            <a:r>
              <a:rPr lang="en-US" sz="3200" dirty="0"/>
              <a:t>Income Statement: Before the Bottom Line</a:t>
            </a:r>
            <a:br>
              <a:rPr lang="en-US" sz="3200" dirty="0"/>
            </a:br>
            <a:r>
              <a:rPr lang="en-US" sz="3200" dirty="0"/>
              <a:t>Mark to Market Accounting, IASB, REITs</a:t>
            </a:r>
            <a:endParaRPr lang="en-CA" sz="3200" dirty="0"/>
          </a:p>
        </p:txBody>
      </p:sp>
      <p:pic>
        <p:nvPicPr>
          <p:cNvPr id="5" name="Picture 4">
            <a:extLst>
              <a:ext uri="{FF2B5EF4-FFF2-40B4-BE49-F238E27FC236}">
                <a16:creationId xmlns:a16="http://schemas.microsoft.com/office/drawing/2014/main" id="{1CA9D2D2-E521-4B49-8172-2AD686FD0FAF}"/>
              </a:ext>
            </a:extLst>
          </p:cNvPr>
          <p:cNvPicPr>
            <a:picLocks noChangeAspect="1"/>
          </p:cNvPicPr>
          <p:nvPr/>
        </p:nvPicPr>
        <p:blipFill>
          <a:blip r:embed="rId2"/>
          <a:stretch>
            <a:fillRect/>
          </a:stretch>
        </p:blipFill>
        <p:spPr>
          <a:xfrm>
            <a:off x="532572" y="1025932"/>
            <a:ext cx="7697028" cy="5679668"/>
          </a:xfrm>
          <a:prstGeom prst="rect">
            <a:avLst/>
          </a:prstGeom>
        </p:spPr>
      </p:pic>
      <p:sp>
        <p:nvSpPr>
          <p:cNvPr id="6" name="Rectangle 5">
            <a:extLst>
              <a:ext uri="{FF2B5EF4-FFF2-40B4-BE49-F238E27FC236}">
                <a16:creationId xmlns:a16="http://schemas.microsoft.com/office/drawing/2014/main" id="{92E26DBA-FDE0-4F25-9D6E-DBF5E3645D7E}"/>
              </a:ext>
            </a:extLst>
          </p:cNvPr>
          <p:cNvSpPr/>
          <p:nvPr/>
        </p:nvSpPr>
        <p:spPr bwMode="auto">
          <a:xfrm>
            <a:off x="685800" y="5486400"/>
            <a:ext cx="7467600" cy="2286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382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AF18-5556-4DCC-BF9B-2BCDCC4EB7BC}"/>
              </a:ext>
            </a:extLst>
          </p:cNvPr>
          <p:cNvSpPr>
            <a:spLocks noGrp="1"/>
          </p:cNvSpPr>
          <p:nvPr>
            <p:ph type="title"/>
          </p:nvPr>
        </p:nvSpPr>
        <p:spPr>
          <a:xfrm>
            <a:off x="609600" y="609600"/>
            <a:ext cx="8305800" cy="762000"/>
          </a:xfrm>
        </p:spPr>
        <p:txBody>
          <a:bodyPr/>
          <a:lstStyle/>
          <a:p>
            <a:r>
              <a:rPr lang="en-US" sz="3600" dirty="0"/>
              <a:t>Making Sense of Earnings: REITs</a:t>
            </a:r>
            <a:endParaRPr lang="en-CA" sz="3600" dirty="0"/>
          </a:p>
        </p:txBody>
      </p:sp>
      <p:sp>
        <p:nvSpPr>
          <p:cNvPr id="3" name="Content Placeholder 2">
            <a:extLst>
              <a:ext uri="{FF2B5EF4-FFF2-40B4-BE49-F238E27FC236}">
                <a16:creationId xmlns:a16="http://schemas.microsoft.com/office/drawing/2014/main" id="{AED6556A-25C5-4253-A132-2E9B968B59F0}"/>
              </a:ext>
            </a:extLst>
          </p:cNvPr>
          <p:cNvSpPr>
            <a:spLocks noGrp="1"/>
          </p:cNvSpPr>
          <p:nvPr>
            <p:ph idx="1"/>
          </p:nvPr>
        </p:nvSpPr>
        <p:spPr>
          <a:xfrm>
            <a:off x="381000" y="1371600"/>
            <a:ext cx="8534400" cy="4724400"/>
          </a:xfrm>
        </p:spPr>
        <p:txBody>
          <a:bodyPr/>
          <a:lstStyle/>
          <a:p>
            <a:r>
              <a:rPr lang="en-US" dirty="0"/>
              <a:t>Previous slide for Boardwalk REIT, Canadian REITs file financial statements using IASB where fair value gains and losses (changes in market value of properties) are recorded on the income statement</a:t>
            </a:r>
          </a:p>
          <a:p>
            <a:r>
              <a:rPr lang="en-US" dirty="0"/>
              <a:t>The treatment of fair value gains and losses differ from the treatment under FASB where assets are carried at book value and gains (losses) are realized only when the asset is sold (the realization principle that is applicable to personal income taxation)</a:t>
            </a:r>
            <a:endParaRPr lang="en-CA" dirty="0"/>
          </a:p>
        </p:txBody>
      </p:sp>
    </p:spTree>
    <p:extLst>
      <p:ext uri="{BB962C8B-B14F-4D97-AF65-F5344CB8AC3E}">
        <p14:creationId xmlns:p14="http://schemas.microsoft.com/office/powerpoint/2010/main" val="103979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ABF8-0751-433B-8456-A24D690CD4F2}"/>
              </a:ext>
            </a:extLst>
          </p:cNvPr>
          <p:cNvSpPr>
            <a:spLocks noGrp="1"/>
          </p:cNvSpPr>
          <p:nvPr>
            <p:ph type="title"/>
          </p:nvPr>
        </p:nvSpPr>
        <p:spPr>
          <a:xfrm>
            <a:off x="457200" y="381000"/>
            <a:ext cx="8458200" cy="533400"/>
          </a:xfrm>
        </p:spPr>
        <p:txBody>
          <a:bodyPr/>
          <a:lstStyle/>
          <a:p>
            <a:r>
              <a:rPr lang="en-US" sz="3200" dirty="0"/>
              <a:t>Gains (losses) realized on sale of asset under FASB</a:t>
            </a:r>
            <a:endParaRPr lang="en-CA" sz="3200" dirty="0"/>
          </a:p>
        </p:txBody>
      </p:sp>
      <p:pic>
        <p:nvPicPr>
          <p:cNvPr id="4" name="Picture 3">
            <a:extLst>
              <a:ext uri="{FF2B5EF4-FFF2-40B4-BE49-F238E27FC236}">
                <a16:creationId xmlns:a16="http://schemas.microsoft.com/office/drawing/2014/main" id="{1EE56BE6-09BB-4A5A-AFD2-63A5BACACF59}"/>
              </a:ext>
            </a:extLst>
          </p:cNvPr>
          <p:cNvPicPr>
            <a:picLocks noChangeAspect="1"/>
          </p:cNvPicPr>
          <p:nvPr/>
        </p:nvPicPr>
        <p:blipFill>
          <a:blip r:embed="rId2"/>
          <a:stretch>
            <a:fillRect/>
          </a:stretch>
        </p:blipFill>
        <p:spPr>
          <a:xfrm>
            <a:off x="1408174" y="1096348"/>
            <a:ext cx="6327652" cy="5380652"/>
          </a:xfrm>
          <a:prstGeom prst="rect">
            <a:avLst/>
          </a:prstGeom>
        </p:spPr>
      </p:pic>
      <p:sp>
        <p:nvSpPr>
          <p:cNvPr id="5" name="Rectangle 4">
            <a:extLst>
              <a:ext uri="{FF2B5EF4-FFF2-40B4-BE49-F238E27FC236}">
                <a16:creationId xmlns:a16="http://schemas.microsoft.com/office/drawing/2014/main" id="{0D4F9BA9-50FC-421D-B1C5-AA6A43C42DB7}"/>
              </a:ext>
            </a:extLst>
          </p:cNvPr>
          <p:cNvSpPr/>
          <p:nvPr/>
        </p:nvSpPr>
        <p:spPr bwMode="auto">
          <a:xfrm>
            <a:off x="1524000" y="5486400"/>
            <a:ext cx="6211826" cy="381000"/>
          </a:xfrm>
          <a:prstGeom prst="rect">
            <a:avLst/>
          </a:prstGeom>
          <a:solidFill>
            <a:srgbClr val="FF00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6703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264459"/>
            <a:ext cx="7848600" cy="1143000"/>
          </a:xfrm>
        </p:spPr>
        <p:txBody>
          <a:bodyPr/>
          <a:lstStyle/>
          <a:p>
            <a:r>
              <a:rPr lang="en-US" sz="4000" dirty="0"/>
              <a:t>Relevance of the Cash Flow Statement</a:t>
            </a:r>
          </a:p>
        </p:txBody>
      </p:sp>
      <p:sp>
        <p:nvSpPr>
          <p:cNvPr id="24579" name="Rectangle 3"/>
          <p:cNvSpPr>
            <a:spLocks noGrp="1" noChangeArrowheads="1"/>
          </p:cNvSpPr>
          <p:nvPr>
            <p:ph type="body" idx="1"/>
          </p:nvPr>
        </p:nvSpPr>
        <p:spPr>
          <a:xfrm>
            <a:off x="762000" y="1407459"/>
            <a:ext cx="7620000" cy="4724400"/>
          </a:xfrm>
        </p:spPr>
        <p:txBody>
          <a:bodyPr/>
          <a:lstStyle/>
          <a:p>
            <a:pPr>
              <a:lnSpc>
                <a:spcPct val="90000"/>
              </a:lnSpc>
            </a:pPr>
            <a:r>
              <a:rPr lang="en-US" sz="2000" dirty="0"/>
              <a:t> </a:t>
            </a:r>
            <a:r>
              <a:rPr lang="en-US" sz="2400" dirty="0"/>
              <a:t>The </a:t>
            </a:r>
            <a:r>
              <a:rPr lang="en-US" sz="2400" b="1" i="1" dirty="0"/>
              <a:t>cash flow statement</a:t>
            </a:r>
            <a:r>
              <a:rPr lang="en-US" sz="2400" dirty="0"/>
              <a:t> is based on the following identity:</a:t>
            </a:r>
          </a:p>
          <a:p>
            <a:pPr>
              <a:lnSpc>
                <a:spcPct val="90000"/>
              </a:lnSpc>
            </a:pPr>
            <a:endParaRPr lang="en-US" sz="2400" dirty="0"/>
          </a:p>
          <a:p>
            <a:pPr marL="457200" lvl="1" indent="0">
              <a:lnSpc>
                <a:spcPct val="90000"/>
              </a:lnSpc>
              <a:buNone/>
            </a:pPr>
            <a:r>
              <a:rPr lang="en-US" sz="2000" dirty="0"/>
              <a:t> </a:t>
            </a:r>
            <a:r>
              <a:rPr lang="en-US" sz="2400" i="1" dirty="0">
                <a:solidFill>
                  <a:srgbClr val="FF0000"/>
                </a:solidFill>
              </a:rPr>
              <a:t>Change in Cash = Cash from Operations + </a:t>
            </a:r>
          </a:p>
          <a:p>
            <a:pPr marL="457200" lvl="1" indent="0">
              <a:lnSpc>
                <a:spcPct val="90000"/>
              </a:lnSpc>
              <a:buNone/>
            </a:pPr>
            <a:r>
              <a:rPr lang="en-US" sz="2400" i="1" dirty="0">
                <a:solidFill>
                  <a:srgbClr val="FF0000"/>
                </a:solidFill>
              </a:rPr>
              <a:t>Cash from Investing Activities + </a:t>
            </a:r>
          </a:p>
          <a:p>
            <a:pPr marL="457200" lvl="1" indent="0">
              <a:lnSpc>
                <a:spcPct val="90000"/>
              </a:lnSpc>
              <a:buNone/>
            </a:pPr>
            <a:r>
              <a:rPr lang="en-US" sz="2400" i="1" dirty="0">
                <a:solidFill>
                  <a:srgbClr val="FF0000"/>
                </a:solidFill>
              </a:rPr>
              <a:t>Cash from Financing Activities</a:t>
            </a:r>
          </a:p>
          <a:p>
            <a:pPr>
              <a:lnSpc>
                <a:spcPct val="90000"/>
              </a:lnSpc>
            </a:pPr>
            <a:endParaRPr lang="en-US" sz="2000" i="1" dirty="0"/>
          </a:p>
          <a:p>
            <a:pPr>
              <a:lnSpc>
                <a:spcPct val="90000"/>
              </a:lnSpc>
            </a:pPr>
            <a:r>
              <a:rPr lang="en-US" sz="2000" dirty="0"/>
              <a:t>Though it might seem that the </a:t>
            </a:r>
            <a:r>
              <a:rPr lang="en-US" sz="2000" dirty="0">
                <a:solidFill>
                  <a:srgbClr val="FF0000"/>
                </a:solidFill>
              </a:rPr>
              <a:t>change in cash</a:t>
            </a:r>
            <a:r>
              <a:rPr lang="en-US" sz="2000" dirty="0"/>
              <a:t> (a balance sheet item) is only an incidental item for most valuations, it is the process of arriving at the change (knocking out accruals) that is important.  By collecting items according to function, the activities of the firm reflected in the accounting statements containing accruals (Balance Sheet and Income Statement) becomes more transparent.</a:t>
            </a:r>
          </a:p>
          <a:p>
            <a:pPr>
              <a:lnSpc>
                <a:spcPct val="90000"/>
              </a:lnSpc>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1B12-62CC-466C-9E2D-1DD0E3ED9CA0}"/>
              </a:ext>
            </a:extLst>
          </p:cNvPr>
          <p:cNvSpPr>
            <a:spLocks noGrp="1"/>
          </p:cNvSpPr>
          <p:nvPr>
            <p:ph type="title"/>
          </p:nvPr>
        </p:nvSpPr>
        <p:spPr>
          <a:xfrm>
            <a:off x="609600" y="609600"/>
            <a:ext cx="8305800" cy="609600"/>
          </a:xfrm>
        </p:spPr>
        <p:txBody>
          <a:bodyPr/>
          <a:lstStyle/>
          <a:p>
            <a:r>
              <a:rPr lang="en-US" sz="3600" dirty="0"/>
              <a:t>Basics of the cash flow statement</a:t>
            </a:r>
            <a:endParaRPr lang="en-CA" sz="3600" dirty="0"/>
          </a:p>
        </p:txBody>
      </p:sp>
      <p:sp>
        <p:nvSpPr>
          <p:cNvPr id="3" name="Content Placeholder 2">
            <a:extLst>
              <a:ext uri="{FF2B5EF4-FFF2-40B4-BE49-F238E27FC236}">
                <a16:creationId xmlns:a16="http://schemas.microsoft.com/office/drawing/2014/main" id="{E427BF7F-22A6-484D-927E-482F5110AB3A}"/>
              </a:ext>
            </a:extLst>
          </p:cNvPr>
          <p:cNvSpPr>
            <a:spLocks noGrp="1"/>
          </p:cNvSpPr>
          <p:nvPr>
            <p:ph idx="1"/>
          </p:nvPr>
        </p:nvSpPr>
        <p:spPr>
          <a:xfrm>
            <a:off x="609600" y="1219200"/>
            <a:ext cx="8305800" cy="4876800"/>
          </a:xfrm>
        </p:spPr>
        <p:txBody>
          <a:bodyPr/>
          <a:lstStyle/>
          <a:p>
            <a:r>
              <a:rPr lang="en-US" sz="2400" dirty="0"/>
              <a:t>The cash flow statement has essential information about how the cash generated by </a:t>
            </a:r>
            <a:r>
              <a:rPr lang="en-US" sz="2400" dirty="0">
                <a:solidFill>
                  <a:srgbClr val="FF0000"/>
                </a:solidFill>
              </a:rPr>
              <a:t>operations</a:t>
            </a:r>
            <a:r>
              <a:rPr lang="en-US" sz="2400" dirty="0"/>
              <a:t> net of cash used in </a:t>
            </a:r>
            <a:r>
              <a:rPr lang="en-US" sz="2400" dirty="0">
                <a:solidFill>
                  <a:srgbClr val="FF0000"/>
                </a:solidFill>
              </a:rPr>
              <a:t>investing</a:t>
            </a:r>
            <a:r>
              <a:rPr lang="en-US" sz="2400" dirty="0"/>
              <a:t> activities (capital expenditures, purchases and sales of investment assets, acquisitions and dispositions) is distributed to shareholders as </a:t>
            </a:r>
            <a:r>
              <a:rPr lang="en-US" sz="2400" b="1" dirty="0"/>
              <a:t>dividends, share buybacks and issuance both to the market and from executive and employee option exercise</a:t>
            </a:r>
            <a:r>
              <a:rPr lang="en-US" sz="2400" dirty="0"/>
              <a:t>, </a:t>
            </a:r>
            <a:r>
              <a:rPr lang="en-US" sz="2400" b="1" dirty="0"/>
              <a:t>repayment and issuance of debt</a:t>
            </a:r>
          </a:p>
          <a:p>
            <a:endParaRPr lang="en-US" sz="2400" dirty="0"/>
          </a:p>
          <a:p>
            <a:r>
              <a:rPr lang="en-US" sz="2400" dirty="0"/>
              <a:t>Companies are heterogeneous </a:t>
            </a:r>
            <a:r>
              <a:rPr lang="en-US" sz="2400" dirty="0">
                <a:sym typeface="Wingdings" panose="05000000000000000000" pitchFamily="2" charset="2"/>
              </a:rPr>
              <a:t> the financial statements for each need to be examined and interpreted relative to the story in order to determine a heuristic valuation</a:t>
            </a:r>
            <a:r>
              <a:rPr lang="en-US" sz="2400" dirty="0"/>
              <a:t> </a:t>
            </a:r>
          </a:p>
          <a:p>
            <a:endParaRPr lang="en-CA" dirty="0"/>
          </a:p>
        </p:txBody>
      </p:sp>
    </p:spTree>
    <p:extLst>
      <p:ext uri="{BB962C8B-B14F-4D97-AF65-F5344CB8AC3E}">
        <p14:creationId xmlns:p14="http://schemas.microsoft.com/office/powerpoint/2010/main" val="195239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F262-94BF-425F-BF42-40847E518480}"/>
              </a:ext>
            </a:extLst>
          </p:cNvPr>
          <p:cNvSpPr>
            <a:spLocks noGrp="1"/>
          </p:cNvSpPr>
          <p:nvPr>
            <p:ph type="title"/>
          </p:nvPr>
        </p:nvSpPr>
        <p:spPr>
          <a:xfrm>
            <a:off x="685800" y="228600"/>
            <a:ext cx="8229600" cy="533400"/>
          </a:xfrm>
        </p:spPr>
        <p:txBody>
          <a:bodyPr/>
          <a:lstStyle/>
          <a:p>
            <a:r>
              <a:rPr lang="en-US" sz="2800" dirty="0"/>
              <a:t>Income and Cash from Operations: Shopify</a:t>
            </a:r>
            <a:endParaRPr lang="en-CA" sz="2800" dirty="0"/>
          </a:p>
        </p:txBody>
      </p:sp>
      <p:pic>
        <p:nvPicPr>
          <p:cNvPr id="4" name="Picture 3">
            <a:extLst>
              <a:ext uri="{FF2B5EF4-FFF2-40B4-BE49-F238E27FC236}">
                <a16:creationId xmlns:a16="http://schemas.microsoft.com/office/drawing/2014/main" id="{AD25A4AB-2201-4579-93DA-8EB41D48740E}"/>
              </a:ext>
            </a:extLst>
          </p:cNvPr>
          <p:cNvPicPr>
            <a:picLocks noChangeAspect="1"/>
          </p:cNvPicPr>
          <p:nvPr/>
        </p:nvPicPr>
        <p:blipFill>
          <a:blip r:embed="rId2"/>
          <a:stretch>
            <a:fillRect/>
          </a:stretch>
        </p:blipFill>
        <p:spPr>
          <a:xfrm>
            <a:off x="838200" y="755208"/>
            <a:ext cx="6793815" cy="5861489"/>
          </a:xfrm>
          <a:prstGeom prst="rect">
            <a:avLst/>
          </a:prstGeom>
        </p:spPr>
      </p:pic>
      <p:sp>
        <p:nvSpPr>
          <p:cNvPr id="5" name="Rectangle 4">
            <a:extLst>
              <a:ext uri="{FF2B5EF4-FFF2-40B4-BE49-F238E27FC236}">
                <a16:creationId xmlns:a16="http://schemas.microsoft.com/office/drawing/2014/main" id="{643EBA75-5393-4991-9B48-C9CA702D7C3D}"/>
              </a:ext>
            </a:extLst>
          </p:cNvPr>
          <p:cNvSpPr/>
          <p:nvPr/>
        </p:nvSpPr>
        <p:spPr bwMode="auto">
          <a:xfrm>
            <a:off x="838200" y="5562600"/>
            <a:ext cx="6793815" cy="3048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8931577-5016-474A-A946-ED9B8AB7AB4D}"/>
              </a:ext>
            </a:extLst>
          </p:cNvPr>
          <p:cNvSpPr/>
          <p:nvPr/>
        </p:nvSpPr>
        <p:spPr bwMode="auto">
          <a:xfrm>
            <a:off x="838200" y="6400800"/>
            <a:ext cx="6793815" cy="215897"/>
          </a:xfrm>
          <a:prstGeom prst="rect">
            <a:avLst/>
          </a:prstGeom>
          <a:solidFill>
            <a:srgbClr val="00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7B542870-AE40-4014-AFA2-14BD28395A54}"/>
              </a:ext>
            </a:extLst>
          </p:cNvPr>
          <p:cNvSpPr/>
          <p:nvPr/>
        </p:nvSpPr>
        <p:spPr bwMode="auto">
          <a:xfrm>
            <a:off x="1066800" y="2819400"/>
            <a:ext cx="6477000" cy="304800"/>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4580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F3AD-6A85-4201-8C59-BE8C4FA1FEE4}"/>
              </a:ext>
            </a:extLst>
          </p:cNvPr>
          <p:cNvSpPr>
            <a:spLocks noGrp="1"/>
          </p:cNvSpPr>
          <p:nvPr>
            <p:ph type="title"/>
          </p:nvPr>
        </p:nvSpPr>
        <p:spPr>
          <a:xfrm>
            <a:off x="685800" y="304800"/>
            <a:ext cx="8153400" cy="533400"/>
          </a:xfrm>
        </p:spPr>
        <p:txBody>
          <a:bodyPr/>
          <a:lstStyle/>
          <a:p>
            <a:r>
              <a:rPr lang="en-US" sz="2800" dirty="0"/>
              <a:t>Accrual from Affirm and Global-e</a:t>
            </a:r>
            <a:endParaRPr lang="en-CA" sz="2800" dirty="0"/>
          </a:p>
        </p:txBody>
      </p:sp>
      <p:pic>
        <p:nvPicPr>
          <p:cNvPr id="4" name="Picture 3">
            <a:extLst>
              <a:ext uri="{FF2B5EF4-FFF2-40B4-BE49-F238E27FC236}">
                <a16:creationId xmlns:a16="http://schemas.microsoft.com/office/drawing/2014/main" id="{363CF13B-45AB-46D4-B6A8-DBDE31E20026}"/>
              </a:ext>
            </a:extLst>
          </p:cNvPr>
          <p:cNvPicPr>
            <a:picLocks noChangeAspect="1"/>
          </p:cNvPicPr>
          <p:nvPr/>
        </p:nvPicPr>
        <p:blipFill>
          <a:blip r:embed="rId2"/>
          <a:stretch>
            <a:fillRect/>
          </a:stretch>
        </p:blipFill>
        <p:spPr>
          <a:xfrm>
            <a:off x="973218" y="838200"/>
            <a:ext cx="6536625" cy="5867400"/>
          </a:xfrm>
          <a:prstGeom prst="rect">
            <a:avLst/>
          </a:prstGeom>
        </p:spPr>
      </p:pic>
      <p:sp>
        <p:nvSpPr>
          <p:cNvPr id="5" name="Rectangle 4">
            <a:extLst>
              <a:ext uri="{FF2B5EF4-FFF2-40B4-BE49-F238E27FC236}">
                <a16:creationId xmlns:a16="http://schemas.microsoft.com/office/drawing/2014/main" id="{34B1BC22-D35F-4F9D-995A-96A6857FF403}"/>
              </a:ext>
            </a:extLst>
          </p:cNvPr>
          <p:cNvSpPr/>
          <p:nvPr/>
        </p:nvSpPr>
        <p:spPr bwMode="auto">
          <a:xfrm>
            <a:off x="1219200" y="4191000"/>
            <a:ext cx="6290643" cy="228600"/>
          </a:xfrm>
          <a:prstGeom prst="rect">
            <a:avLst/>
          </a:prstGeom>
          <a:solidFill>
            <a:srgbClr val="339933">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B131E5B6-750F-46C0-96EE-08EDC4C2EB96}"/>
              </a:ext>
            </a:extLst>
          </p:cNvPr>
          <p:cNvSpPr/>
          <p:nvPr/>
        </p:nvSpPr>
        <p:spPr bwMode="auto">
          <a:xfrm>
            <a:off x="1066800" y="6477000"/>
            <a:ext cx="6443043" cy="2286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36D480CA-3602-4B26-B92B-0ABFECABAC4D}"/>
              </a:ext>
            </a:extLst>
          </p:cNvPr>
          <p:cNvSpPr/>
          <p:nvPr/>
        </p:nvSpPr>
        <p:spPr bwMode="auto">
          <a:xfrm>
            <a:off x="1219200" y="2895600"/>
            <a:ext cx="6248400" cy="2286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230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179-22B5-460E-8C9E-FC6F2F1F5975}"/>
              </a:ext>
            </a:extLst>
          </p:cNvPr>
          <p:cNvSpPr>
            <a:spLocks noGrp="1"/>
          </p:cNvSpPr>
          <p:nvPr>
            <p:ph type="title"/>
          </p:nvPr>
        </p:nvSpPr>
        <p:spPr>
          <a:xfrm>
            <a:off x="685800" y="609600"/>
            <a:ext cx="8229600" cy="609600"/>
          </a:xfrm>
        </p:spPr>
        <p:txBody>
          <a:bodyPr/>
          <a:lstStyle/>
          <a:p>
            <a:r>
              <a:rPr lang="en-US" sz="3200" dirty="0"/>
              <a:t>Shopify: Investing and Financing Activities – active issuance of additional equity</a:t>
            </a:r>
            <a:endParaRPr lang="en-CA" sz="3200" dirty="0"/>
          </a:p>
        </p:txBody>
      </p:sp>
      <p:pic>
        <p:nvPicPr>
          <p:cNvPr id="4" name="Picture 3">
            <a:extLst>
              <a:ext uri="{FF2B5EF4-FFF2-40B4-BE49-F238E27FC236}">
                <a16:creationId xmlns:a16="http://schemas.microsoft.com/office/drawing/2014/main" id="{8CEFED4D-4964-4F01-BF64-64F7C51B0E31}"/>
              </a:ext>
            </a:extLst>
          </p:cNvPr>
          <p:cNvPicPr>
            <a:picLocks noChangeAspect="1"/>
          </p:cNvPicPr>
          <p:nvPr/>
        </p:nvPicPr>
        <p:blipFill>
          <a:blip r:embed="rId2"/>
          <a:stretch>
            <a:fillRect/>
          </a:stretch>
        </p:blipFill>
        <p:spPr>
          <a:xfrm>
            <a:off x="231537" y="1676400"/>
            <a:ext cx="8680926" cy="4335314"/>
          </a:xfrm>
          <a:prstGeom prst="rect">
            <a:avLst/>
          </a:prstGeom>
        </p:spPr>
      </p:pic>
      <p:sp>
        <p:nvSpPr>
          <p:cNvPr id="5" name="Rectangle 4">
            <a:extLst>
              <a:ext uri="{FF2B5EF4-FFF2-40B4-BE49-F238E27FC236}">
                <a16:creationId xmlns:a16="http://schemas.microsoft.com/office/drawing/2014/main" id="{7549711D-C65E-4EF3-82C9-963A8ABED672}"/>
              </a:ext>
            </a:extLst>
          </p:cNvPr>
          <p:cNvSpPr/>
          <p:nvPr/>
        </p:nvSpPr>
        <p:spPr bwMode="auto">
          <a:xfrm>
            <a:off x="457200" y="4114800"/>
            <a:ext cx="8305800" cy="304800"/>
          </a:xfrm>
          <a:prstGeom prst="rect">
            <a:avLst/>
          </a:prstGeom>
          <a:solidFill>
            <a:srgbClr val="FF7C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DE06F19A-2C7C-4EB8-B89A-5D4EBCBE34D5}"/>
              </a:ext>
            </a:extLst>
          </p:cNvPr>
          <p:cNvSpPr/>
          <p:nvPr/>
        </p:nvSpPr>
        <p:spPr bwMode="auto">
          <a:xfrm>
            <a:off x="457200" y="2514600"/>
            <a:ext cx="8305800" cy="3048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69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3D8C-7BE8-4A06-93CD-C412950197B6}"/>
              </a:ext>
            </a:extLst>
          </p:cNvPr>
          <p:cNvSpPr>
            <a:spLocks noGrp="1"/>
          </p:cNvSpPr>
          <p:nvPr>
            <p:ph type="title"/>
          </p:nvPr>
        </p:nvSpPr>
        <p:spPr>
          <a:xfrm>
            <a:off x="685800" y="609600"/>
            <a:ext cx="8229600" cy="533400"/>
          </a:xfrm>
        </p:spPr>
        <p:txBody>
          <a:bodyPr/>
          <a:lstStyle/>
          <a:p>
            <a:r>
              <a:rPr lang="en-US" sz="3200" dirty="0"/>
              <a:t>Detailing the Shopify unrealized gains at Q3-21</a:t>
            </a:r>
            <a:endParaRPr lang="en-CA" sz="3200" dirty="0"/>
          </a:p>
        </p:txBody>
      </p:sp>
      <p:sp>
        <p:nvSpPr>
          <p:cNvPr id="3" name="Content Placeholder 2">
            <a:extLst>
              <a:ext uri="{FF2B5EF4-FFF2-40B4-BE49-F238E27FC236}">
                <a16:creationId xmlns:a16="http://schemas.microsoft.com/office/drawing/2014/main" id="{19E8AC91-51F2-4FD9-88F1-3C9495229173}"/>
              </a:ext>
            </a:extLst>
          </p:cNvPr>
          <p:cNvSpPr>
            <a:spLocks noGrp="1"/>
          </p:cNvSpPr>
          <p:nvPr>
            <p:ph idx="1"/>
          </p:nvPr>
        </p:nvSpPr>
        <p:spPr>
          <a:xfrm>
            <a:off x="685800" y="1295400"/>
            <a:ext cx="8229600" cy="4800600"/>
          </a:xfrm>
        </p:spPr>
        <p:txBody>
          <a:bodyPr/>
          <a:lstStyle/>
          <a:p>
            <a:r>
              <a:rPr lang="en-US" sz="2200" dirty="0"/>
              <a:t>In July 2020, Shopify entered a partnership with on-line lender Affirm Holdings Inc. making Affirm the exclusive provider of ‘buy now, pay later’ point-of-sale Shop Pay Installments.  In exchange for allowing Affirm “to significantly expand the number of merchants and consumers on their platform’, Affirm granted Shopify warrants to purchase up to 20.3 Affirm shares at a penny each</a:t>
            </a:r>
            <a:r>
              <a:rPr lang="en-US" sz="2400" dirty="0"/>
              <a:t>.</a:t>
            </a:r>
          </a:p>
          <a:p>
            <a:pPr lvl="1"/>
            <a:r>
              <a:rPr lang="en-US" sz="2000" dirty="0"/>
              <a:t>Affirm IPO in Jan 2021 (at $49) quickly trading over $100 making over a $2B gain for Shopify</a:t>
            </a:r>
          </a:p>
          <a:p>
            <a:r>
              <a:rPr lang="en-US" sz="2200" dirty="0"/>
              <a:t>Shopify also participated in the May 2021 IPO for Global-e a cross border e-commerce platform</a:t>
            </a:r>
          </a:p>
          <a:p>
            <a:pPr lvl="1"/>
            <a:r>
              <a:rPr lang="en-US" sz="2000" dirty="0"/>
              <a:t>Shopify purchase 7.75 million IPO shares about $24 plus warrants for another 11.4 million shares (12/27/21 trading above $60)</a:t>
            </a:r>
            <a:endParaRPr lang="en-CA" sz="2000" dirty="0"/>
          </a:p>
        </p:txBody>
      </p:sp>
    </p:spTree>
    <p:extLst>
      <p:ext uri="{BB962C8B-B14F-4D97-AF65-F5344CB8AC3E}">
        <p14:creationId xmlns:p14="http://schemas.microsoft.com/office/powerpoint/2010/main" val="366586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A38-B2BA-4C35-A675-0BE7901B7BA6}"/>
              </a:ext>
            </a:extLst>
          </p:cNvPr>
          <p:cNvSpPr>
            <a:spLocks noGrp="1"/>
          </p:cNvSpPr>
          <p:nvPr>
            <p:ph type="title"/>
          </p:nvPr>
        </p:nvSpPr>
        <p:spPr>
          <a:xfrm>
            <a:off x="457200" y="228599"/>
            <a:ext cx="8458200" cy="1659491"/>
          </a:xfrm>
        </p:spPr>
        <p:txBody>
          <a:bodyPr/>
          <a:lstStyle/>
          <a:p>
            <a:r>
              <a:rPr lang="en-US" sz="2800" dirty="0"/>
              <a:t>Despite the large negative reported loss for Affirm, cash from operations is positive </a:t>
            </a:r>
            <a:r>
              <a:rPr lang="en-US" sz="2800" dirty="0">
                <a:sym typeface="Wingdings" panose="05000000000000000000" pitchFamily="2" charset="2"/>
              </a:rPr>
              <a:t> this change is driven largely by two accruals: accounts payable and  fair value change.  Are these accruals materially impactful?</a:t>
            </a:r>
            <a:endParaRPr lang="en-CA" sz="2800" dirty="0"/>
          </a:p>
        </p:txBody>
      </p:sp>
      <p:pic>
        <p:nvPicPr>
          <p:cNvPr id="4" name="Picture 3">
            <a:extLst>
              <a:ext uri="{FF2B5EF4-FFF2-40B4-BE49-F238E27FC236}">
                <a16:creationId xmlns:a16="http://schemas.microsoft.com/office/drawing/2014/main" id="{623555DB-68EB-4B57-A9E6-0B1E5F47AE9A}"/>
              </a:ext>
            </a:extLst>
          </p:cNvPr>
          <p:cNvPicPr>
            <a:picLocks noChangeAspect="1"/>
          </p:cNvPicPr>
          <p:nvPr/>
        </p:nvPicPr>
        <p:blipFill>
          <a:blip r:embed="rId2"/>
          <a:stretch>
            <a:fillRect/>
          </a:stretch>
        </p:blipFill>
        <p:spPr>
          <a:xfrm>
            <a:off x="7088" y="1888091"/>
            <a:ext cx="9144000" cy="4159250"/>
          </a:xfrm>
          <a:prstGeom prst="rect">
            <a:avLst/>
          </a:prstGeom>
        </p:spPr>
      </p:pic>
      <p:sp>
        <p:nvSpPr>
          <p:cNvPr id="5" name="Rectangle 4">
            <a:extLst>
              <a:ext uri="{FF2B5EF4-FFF2-40B4-BE49-F238E27FC236}">
                <a16:creationId xmlns:a16="http://schemas.microsoft.com/office/drawing/2014/main" id="{F2CE0159-97BF-4B5E-991A-924AABE32E7D}"/>
              </a:ext>
            </a:extLst>
          </p:cNvPr>
          <p:cNvSpPr/>
          <p:nvPr/>
        </p:nvSpPr>
        <p:spPr bwMode="auto">
          <a:xfrm>
            <a:off x="228600" y="5257800"/>
            <a:ext cx="8763000" cy="228600"/>
          </a:xfrm>
          <a:prstGeom prst="rect">
            <a:avLst/>
          </a:prstGeom>
          <a:solidFill>
            <a:srgbClr val="FF7C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9AB7A368-0E2B-40AD-819C-4DD5536FCBA9}"/>
              </a:ext>
            </a:extLst>
          </p:cNvPr>
          <p:cNvSpPr/>
          <p:nvPr/>
        </p:nvSpPr>
        <p:spPr bwMode="auto">
          <a:xfrm>
            <a:off x="7088" y="5867400"/>
            <a:ext cx="8984512" cy="228600"/>
          </a:xfrm>
          <a:prstGeom prst="rect">
            <a:avLst/>
          </a:prstGeom>
          <a:solidFill>
            <a:srgbClr val="FF6699">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D8980F4E-BCCD-4B04-8D91-A9508EFFA579}"/>
              </a:ext>
            </a:extLst>
          </p:cNvPr>
          <p:cNvSpPr/>
          <p:nvPr/>
        </p:nvSpPr>
        <p:spPr bwMode="auto">
          <a:xfrm>
            <a:off x="7088" y="2895600"/>
            <a:ext cx="9129824" cy="228600"/>
          </a:xfrm>
          <a:prstGeom prst="rect">
            <a:avLst/>
          </a:prstGeom>
          <a:solidFill>
            <a:srgbClr val="FF00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FE76E3F2-FB8A-4015-97F4-1D73BD469E3F}"/>
              </a:ext>
            </a:extLst>
          </p:cNvPr>
          <p:cNvSpPr/>
          <p:nvPr/>
        </p:nvSpPr>
        <p:spPr bwMode="auto">
          <a:xfrm>
            <a:off x="228600" y="3657600"/>
            <a:ext cx="8763000" cy="2286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EE489774-F239-422B-A0E4-FD096269252F}"/>
              </a:ext>
            </a:extLst>
          </p:cNvPr>
          <p:cNvSpPr/>
          <p:nvPr/>
        </p:nvSpPr>
        <p:spPr bwMode="auto">
          <a:xfrm>
            <a:off x="2819400" y="1888090"/>
            <a:ext cx="3505200" cy="381000"/>
          </a:xfrm>
          <a:prstGeom prst="rect">
            <a:avLst/>
          </a:prstGeom>
          <a:solidFill>
            <a:srgbClr val="0066FF">
              <a:alpha val="3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268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9CAB-5121-4F9F-9C1E-73D0B46CBB02}"/>
              </a:ext>
            </a:extLst>
          </p:cNvPr>
          <p:cNvSpPr>
            <a:spLocks noGrp="1"/>
          </p:cNvSpPr>
          <p:nvPr>
            <p:ph type="title"/>
          </p:nvPr>
        </p:nvSpPr>
        <p:spPr>
          <a:xfrm>
            <a:off x="672353" y="419100"/>
            <a:ext cx="8229600" cy="685800"/>
          </a:xfrm>
        </p:spPr>
        <p:txBody>
          <a:bodyPr/>
          <a:lstStyle/>
          <a:p>
            <a:r>
              <a:rPr lang="en-US" sz="3600" dirty="0"/>
              <a:t>What is Financial Statement Analysis (FSA)?</a:t>
            </a:r>
            <a:endParaRPr lang="en-CA" sz="3600" dirty="0"/>
          </a:p>
        </p:txBody>
      </p:sp>
      <p:sp>
        <p:nvSpPr>
          <p:cNvPr id="3" name="Content Placeholder 2">
            <a:extLst>
              <a:ext uri="{FF2B5EF4-FFF2-40B4-BE49-F238E27FC236}">
                <a16:creationId xmlns:a16="http://schemas.microsoft.com/office/drawing/2014/main" id="{1018ECD7-7F48-420E-AF4E-91848D0EF509}"/>
              </a:ext>
            </a:extLst>
          </p:cNvPr>
          <p:cNvSpPr>
            <a:spLocks noGrp="1"/>
          </p:cNvSpPr>
          <p:nvPr>
            <p:ph idx="1"/>
          </p:nvPr>
        </p:nvSpPr>
        <p:spPr>
          <a:xfrm>
            <a:off x="748553" y="1136276"/>
            <a:ext cx="8153400" cy="4648200"/>
          </a:xfrm>
        </p:spPr>
        <p:txBody>
          <a:bodyPr/>
          <a:lstStyle/>
          <a:p>
            <a:r>
              <a:rPr lang="en-US" sz="2600" dirty="0"/>
              <a:t>FSA has applications beyond equity security valuation to include general aspects of decision making involving financial decisions, such as: managing a commercial venture or corporate entity; assessing credit for lending; or auditing</a:t>
            </a:r>
          </a:p>
          <a:p>
            <a:endParaRPr lang="en-US" sz="2600" dirty="0"/>
          </a:p>
          <a:p>
            <a:r>
              <a:rPr lang="en-US" sz="2600" dirty="0"/>
              <a:t>In the context of equity security analysis, FSA involves the application of analytical tools and techniques to financial statements and the related data in order to derive measurements and relationships that are useful for determining the value of an equity security. </a:t>
            </a:r>
            <a:endParaRPr lang="en-CA" sz="2600" dirty="0"/>
          </a:p>
        </p:txBody>
      </p:sp>
    </p:spTree>
    <p:extLst>
      <p:ext uri="{BB962C8B-B14F-4D97-AF65-F5344CB8AC3E}">
        <p14:creationId xmlns:p14="http://schemas.microsoft.com/office/powerpoint/2010/main" val="426069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3F0D-8D57-4BD9-B0E2-5939ACFE3FBF}"/>
              </a:ext>
            </a:extLst>
          </p:cNvPr>
          <p:cNvSpPr>
            <a:spLocks noGrp="1"/>
          </p:cNvSpPr>
          <p:nvPr>
            <p:ph type="title"/>
          </p:nvPr>
        </p:nvSpPr>
        <p:spPr>
          <a:xfrm>
            <a:off x="419099" y="217968"/>
            <a:ext cx="8534400" cy="1001231"/>
          </a:xfrm>
        </p:spPr>
        <p:txBody>
          <a:bodyPr/>
          <a:lstStyle/>
          <a:p>
            <a:r>
              <a:rPr lang="en-US" sz="3600" dirty="0"/>
              <a:t>Global-e (UK company) is not much better</a:t>
            </a:r>
            <a:r>
              <a:rPr lang="en-US" sz="2800" dirty="0"/>
              <a:t>: (Financial info below from the </a:t>
            </a:r>
            <a:r>
              <a:rPr lang="en-US" sz="2800" dirty="0">
                <a:solidFill>
                  <a:srgbClr val="FF0000"/>
                </a:solidFill>
              </a:rPr>
              <a:t>6K</a:t>
            </a:r>
            <a:r>
              <a:rPr lang="en-US" sz="2800" dirty="0"/>
              <a:t> SEC filing for </a:t>
            </a:r>
            <a:r>
              <a:rPr lang="en-US" sz="2800" dirty="0" err="1"/>
              <a:t>fgn</a:t>
            </a:r>
            <a:r>
              <a:rPr lang="en-US" sz="2800" dirty="0"/>
              <a:t>. Issuers)</a:t>
            </a:r>
            <a:endParaRPr lang="en-CA" sz="3600" dirty="0"/>
          </a:p>
        </p:txBody>
      </p:sp>
      <p:pic>
        <p:nvPicPr>
          <p:cNvPr id="4" name="Picture 3">
            <a:extLst>
              <a:ext uri="{FF2B5EF4-FFF2-40B4-BE49-F238E27FC236}">
                <a16:creationId xmlns:a16="http://schemas.microsoft.com/office/drawing/2014/main" id="{B9293EF9-47A9-47CC-9138-D85C60A53318}"/>
              </a:ext>
            </a:extLst>
          </p:cNvPr>
          <p:cNvPicPr>
            <a:picLocks noChangeAspect="1"/>
          </p:cNvPicPr>
          <p:nvPr/>
        </p:nvPicPr>
        <p:blipFill>
          <a:blip r:embed="rId2"/>
          <a:stretch>
            <a:fillRect/>
          </a:stretch>
        </p:blipFill>
        <p:spPr>
          <a:xfrm>
            <a:off x="0" y="1316665"/>
            <a:ext cx="9144000" cy="4953612"/>
          </a:xfrm>
          <a:prstGeom prst="rect">
            <a:avLst/>
          </a:prstGeom>
        </p:spPr>
      </p:pic>
      <p:sp>
        <p:nvSpPr>
          <p:cNvPr id="5" name="Rectangle 4">
            <a:extLst>
              <a:ext uri="{FF2B5EF4-FFF2-40B4-BE49-F238E27FC236}">
                <a16:creationId xmlns:a16="http://schemas.microsoft.com/office/drawing/2014/main" id="{F6F3EE80-7F4A-4DB9-857E-EB81FBAA2E53}"/>
              </a:ext>
            </a:extLst>
          </p:cNvPr>
          <p:cNvSpPr/>
          <p:nvPr/>
        </p:nvSpPr>
        <p:spPr bwMode="auto">
          <a:xfrm>
            <a:off x="76200" y="2895600"/>
            <a:ext cx="9067800" cy="2286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49DB96-B6F5-4EC1-8221-7CC3A71E1C0D}"/>
              </a:ext>
            </a:extLst>
          </p:cNvPr>
          <p:cNvSpPr/>
          <p:nvPr/>
        </p:nvSpPr>
        <p:spPr bwMode="auto">
          <a:xfrm>
            <a:off x="228599" y="6095999"/>
            <a:ext cx="8979195" cy="177209"/>
          </a:xfrm>
          <a:prstGeom prst="rect">
            <a:avLst/>
          </a:prstGeom>
          <a:solidFill>
            <a:srgbClr val="FF9933">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C9852EF3-71B1-4E19-A301-5C4176FE783C}"/>
              </a:ext>
            </a:extLst>
          </p:cNvPr>
          <p:cNvSpPr/>
          <p:nvPr/>
        </p:nvSpPr>
        <p:spPr bwMode="auto">
          <a:xfrm>
            <a:off x="228599" y="3810000"/>
            <a:ext cx="8915401" cy="228600"/>
          </a:xfrm>
          <a:prstGeom prst="rect">
            <a:avLst/>
          </a:prstGeom>
          <a:solidFill>
            <a:srgbClr val="00CC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627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9602-C6C3-4A8C-9ABF-BA9369820663}"/>
              </a:ext>
            </a:extLst>
          </p:cNvPr>
          <p:cNvSpPr>
            <a:spLocks noGrp="1"/>
          </p:cNvSpPr>
          <p:nvPr>
            <p:ph type="title"/>
          </p:nvPr>
        </p:nvSpPr>
        <p:spPr>
          <a:xfrm>
            <a:off x="381000" y="609600"/>
            <a:ext cx="8534400" cy="685800"/>
          </a:xfrm>
        </p:spPr>
        <p:txBody>
          <a:bodyPr/>
          <a:lstStyle/>
          <a:p>
            <a:r>
              <a:rPr lang="en-US" sz="3200" dirty="0"/>
              <a:t>Complicated Accounting: Cost of Netflix Revenue</a:t>
            </a:r>
            <a:endParaRPr lang="en-CA" sz="3200" dirty="0"/>
          </a:p>
        </p:txBody>
      </p:sp>
      <p:sp>
        <p:nvSpPr>
          <p:cNvPr id="3" name="Content Placeholder 2">
            <a:extLst>
              <a:ext uri="{FF2B5EF4-FFF2-40B4-BE49-F238E27FC236}">
                <a16:creationId xmlns:a16="http://schemas.microsoft.com/office/drawing/2014/main" id="{3058C693-5265-4AE2-9757-C5F50E5A7652}"/>
              </a:ext>
            </a:extLst>
          </p:cNvPr>
          <p:cNvSpPr>
            <a:spLocks noGrp="1"/>
          </p:cNvSpPr>
          <p:nvPr>
            <p:ph idx="1"/>
          </p:nvPr>
        </p:nvSpPr>
        <p:spPr>
          <a:xfrm>
            <a:off x="685800" y="1371600"/>
            <a:ext cx="8229600" cy="4724400"/>
          </a:xfrm>
        </p:spPr>
        <p:txBody>
          <a:bodyPr/>
          <a:lstStyle/>
          <a:p>
            <a:r>
              <a:rPr lang="en-US" sz="2400" dirty="0"/>
              <a:t>The primary source of Netflix revenue is monthly membership fees (reported net of tax)</a:t>
            </a:r>
          </a:p>
          <a:p>
            <a:pPr lvl="1"/>
            <a:r>
              <a:rPr lang="en-US" sz="2200" dirty="0"/>
              <a:t>Netflix earns more revenue outside North America</a:t>
            </a:r>
          </a:p>
          <a:p>
            <a:pPr lvl="2"/>
            <a:r>
              <a:rPr lang="en-US" sz="2000" dirty="0"/>
              <a:t>Europe generates almost as much revenue as NA</a:t>
            </a:r>
          </a:p>
          <a:p>
            <a:r>
              <a:rPr lang="en-US" sz="2400" dirty="0"/>
              <a:t>Complications in determining net income arise in calculating the cost of revenue</a:t>
            </a:r>
          </a:p>
          <a:p>
            <a:pPr lvl="1"/>
            <a:r>
              <a:rPr lang="en-US" sz="2200" dirty="0"/>
              <a:t>Netflix acquires, licenses and produces content </a:t>
            </a:r>
            <a:r>
              <a:rPr lang="en-US" sz="2200" dirty="0">
                <a:sym typeface="Wingdings" panose="05000000000000000000" pitchFamily="2" charset="2"/>
              </a:rPr>
              <a:t> what is the value of such assets?  Once the title is received and available for viewing, </a:t>
            </a:r>
            <a:r>
              <a:rPr lang="en-US" sz="2200" dirty="0">
                <a:solidFill>
                  <a:srgbClr val="FF0000"/>
                </a:solidFill>
                <a:sym typeface="Wingdings" panose="05000000000000000000" pitchFamily="2" charset="2"/>
              </a:rPr>
              <a:t>cost is recorded as an asset</a:t>
            </a:r>
            <a:r>
              <a:rPr lang="en-US" sz="2200" dirty="0">
                <a:sym typeface="Wingdings" panose="05000000000000000000" pitchFamily="2" charset="2"/>
              </a:rPr>
              <a:t> and available for amortization (</a:t>
            </a:r>
            <a:r>
              <a:rPr lang="en-US" sz="2200" dirty="0">
                <a:solidFill>
                  <a:schemeClr val="bg2"/>
                </a:solidFill>
                <a:sym typeface="Wingdings" panose="05000000000000000000" pitchFamily="2" charset="2"/>
              </a:rPr>
              <a:t>see link of class webpage</a:t>
            </a:r>
            <a:r>
              <a:rPr lang="en-US" sz="2200" dirty="0">
                <a:sym typeface="Wingdings" panose="05000000000000000000" pitchFamily="2" charset="2"/>
              </a:rPr>
              <a:t>)</a:t>
            </a:r>
          </a:p>
          <a:p>
            <a:pPr lvl="1"/>
            <a:r>
              <a:rPr lang="en-US" sz="2200" dirty="0">
                <a:sym typeface="Wingdings" panose="05000000000000000000" pitchFamily="2" charset="2"/>
              </a:rPr>
              <a:t>Production of content requires agreements involving future obligations to make payments  these obligations are recorded as liabilities.</a:t>
            </a:r>
            <a:endParaRPr lang="en-US" sz="2200" dirty="0"/>
          </a:p>
          <a:p>
            <a:pPr marL="457200" lvl="1" indent="0">
              <a:buNone/>
            </a:pPr>
            <a:endParaRPr lang="en-CA" sz="2200" dirty="0"/>
          </a:p>
        </p:txBody>
      </p:sp>
    </p:spTree>
    <p:extLst>
      <p:ext uri="{BB962C8B-B14F-4D97-AF65-F5344CB8AC3E}">
        <p14:creationId xmlns:p14="http://schemas.microsoft.com/office/powerpoint/2010/main" val="350138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5103-6BEB-445E-8B63-BDD9AD48DBFB}"/>
              </a:ext>
            </a:extLst>
          </p:cNvPr>
          <p:cNvSpPr>
            <a:spLocks noGrp="1"/>
          </p:cNvSpPr>
          <p:nvPr>
            <p:ph type="title"/>
          </p:nvPr>
        </p:nvSpPr>
        <p:spPr>
          <a:xfrm>
            <a:off x="685800" y="609600"/>
            <a:ext cx="8229600" cy="433754"/>
          </a:xfrm>
        </p:spPr>
        <p:txBody>
          <a:bodyPr/>
          <a:lstStyle/>
          <a:p>
            <a:r>
              <a:rPr lang="en-US" sz="3200" dirty="0"/>
              <a:t>Income and Cash from Operations: Netflix</a:t>
            </a:r>
            <a:endParaRPr lang="en-CA" sz="3200" dirty="0"/>
          </a:p>
        </p:txBody>
      </p:sp>
      <p:pic>
        <p:nvPicPr>
          <p:cNvPr id="4" name="Picture 3">
            <a:extLst>
              <a:ext uri="{FF2B5EF4-FFF2-40B4-BE49-F238E27FC236}">
                <a16:creationId xmlns:a16="http://schemas.microsoft.com/office/drawing/2014/main" id="{E5C22DB2-F125-4571-89BC-05F259DAC8B5}"/>
              </a:ext>
            </a:extLst>
          </p:cNvPr>
          <p:cNvPicPr>
            <a:picLocks noChangeAspect="1"/>
          </p:cNvPicPr>
          <p:nvPr/>
        </p:nvPicPr>
        <p:blipFill>
          <a:blip r:embed="rId2"/>
          <a:stretch>
            <a:fillRect/>
          </a:stretch>
        </p:blipFill>
        <p:spPr>
          <a:xfrm>
            <a:off x="24809" y="1043354"/>
            <a:ext cx="9144000" cy="5205046"/>
          </a:xfrm>
          <a:prstGeom prst="rect">
            <a:avLst/>
          </a:prstGeom>
        </p:spPr>
      </p:pic>
      <p:sp>
        <p:nvSpPr>
          <p:cNvPr id="5" name="Rectangle 4">
            <a:extLst>
              <a:ext uri="{FF2B5EF4-FFF2-40B4-BE49-F238E27FC236}">
                <a16:creationId xmlns:a16="http://schemas.microsoft.com/office/drawing/2014/main" id="{7727109D-4F63-4B6B-AC49-63FA20D1D83F}"/>
              </a:ext>
            </a:extLst>
          </p:cNvPr>
          <p:cNvSpPr/>
          <p:nvPr/>
        </p:nvSpPr>
        <p:spPr bwMode="auto">
          <a:xfrm>
            <a:off x="76200" y="4572000"/>
            <a:ext cx="9042991" cy="304800"/>
          </a:xfrm>
          <a:prstGeom prst="rect">
            <a:avLst/>
          </a:prstGeom>
          <a:solidFill>
            <a:srgbClr val="00B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C6859CAC-4D6B-40C7-ACB8-A5243C0FFE5B}"/>
              </a:ext>
            </a:extLst>
          </p:cNvPr>
          <p:cNvSpPr/>
          <p:nvPr/>
        </p:nvSpPr>
        <p:spPr bwMode="auto">
          <a:xfrm>
            <a:off x="304800" y="2743200"/>
            <a:ext cx="8686800" cy="3048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078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06BD-EEB3-4F11-BCE2-5EADE06E00D1}"/>
              </a:ext>
            </a:extLst>
          </p:cNvPr>
          <p:cNvSpPr>
            <a:spLocks noGrp="1"/>
          </p:cNvSpPr>
          <p:nvPr>
            <p:ph type="title"/>
          </p:nvPr>
        </p:nvSpPr>
        <p:spPr>
          <a:xfrm>
            <a:off x="332300" y="609600"/>
            <a:ext cx="8583100" cy="1066800"/>
          </a:xfrm>
        </p:spPr>
        <p:txBody>
          <a:bodyPr/>
          <a:lstStyle/>
          <a:p>
            <a:r>
              <a:rPr lang="en-US" sz="3200" dirty="0"/>
              <a:t>Cash and Accrual Accounting for Netflix</a:t>
            </a:r>
            <a:br>
              <a:rPr lang="en-US" sz="3200" dirty="0"/>
            </a:br>
            <a:r>
              <a:rPr lang="en-US" sz="2400" dirty="0"/>
              <a:t>(Note: drop in CFO partially due to cost of production having to be made despite delay in production due to COVID </a:t>
            </a:r>
            <a:endParaRPr lang="en-CA" sz="3200" dirty="0"/>
          </a:p>
        </p:txBody>
      </p:sp>
      <p:pic>
        <p:nvPicPr>
          <p:cNvPr id="4" name="Picture 3">
            <a:extLst>
              <a:ext uri="{FF2B5EF4-FFF2-40B4-BE49-F238E27FC236}">
                <a16:creationId xmlns:a16="http://schemas.microsoft.com/office/drawing/2014/main" id="{BFB9BAAF-5D56-4CE3-AD28-CC9DB4799FD6}"/>
              </a:ext>
            </a:extLst>
          </p:cNvPr>
          <p:cNvPicPr>
            <a:picLocks noChangeAspect="1"/>
          </p:cNvPicPr>
          <p:nvPr/>
        </p:nvPicPr>
        <p:blipFill>
          <a:blip r:embed="rId2"/>
          <a:stretch>
            <a:fillRect/>
          </a:stretch>
        </p:blipFill>
        <p:spPr>
          <a:xfrm>
            <a:off x="248552" y="1905000"/>
            <a:ext cx="8583100" cy="4419601"/>
          </a:xfrm>
          <a:prstGeom prst="rect">
            <a:avLst/>
          </a:prstGeom>
        </p:spPr>
      </p:pic>
      <p:sp>
        <p:nvSpPr>
          <p:cNvPr id="5" name="Rectangle 4">
            <a:extLst>
              <a:ext uri="{FF2B5EF4-FFF2-40B4-BE49-F238E27FC236}">
                <a16:creationId xmlns:a16="http://schemas.microsoft.com/office/drawing/2014/main" id="{C660F3DA-593E-4DFF-9F56-CCB64818082D}"/>
              </a:ext>
            </a:extLst>
          </p:cNvPr>
          <p:cNvSpPr/>
          <p:nvPr/>
        </p:nvSpPr>
        <p:spPr bwMode="auto">
          <a:xfrm>
            <a:off x="533400" y="3429000"/>
            <a:ext cx="8330150" cy="6096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0C4A3172-40E8-4CA0-BF52-6C89768EDA43}"/>
              </a:ext>
            </a:extLst>
          </p:cNvPr>
          <p:cNvSpPr/>
          <p:nvPr/>
        </p:nvSpPr>
        <p:spPr bwMode="auto">
          <a:xfrm>
            <a:off x="609600" y="5791200"/>
            <a:ext cx="8382000" cy="304801"/>
          </a:xfrm>
          <a:prstGeom prst="rect">
            <a:avLst/>
          </a:prstGeom>
          <a:solidFill>
            <a:schemeClr val="tx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6085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8DE5B-FF22-4ECC-AD95-E69D1B4F3D7A}"/>
              </a:ext>
            </a:extLst>
          </p:cNvPr>
          <p:cNvSpPr>
            <a:spLocks noGrp="1"/>
          </p:cNvSpPr>
          <p:nvPr>
            <p:ph type="title"/>
          </p:nvPr>
        </p:nvSpPr>
        <p:spPr>
          <a:xfrm>
            <a:off x="838200" y="609600"/>
            <a:ext cx="8077200" cy="609600"/>
          </a:xfrm>
        </p:spPr>
        <p:txBody>
          <a:bodyPr/>
          <a:lstStyle/>
          <a:p>
            <a:r>
              <a:rPr lang="en-US" sz="2800" dirty="0"/>
              <a:t>Information in Cash from Investing Activities</a:t>
            </a:r>
            <a:endParaRPr lang="en-CA" sz="2800" dirty="0"/>
          </a:p>
        </p:txBody>
      </p:sp>
      <p:sp>
        <p:nvSpPr>
          <p:cNvPr id="2" name="Content Placeholder 1">
            <a:extLst>
              <a:ext uri="{FF2B5EF4-FFF2-40B4-BE49-F238E27FC236}">
                <a16:creationId xmlns:a16="http://schemas.microsoft.com/office/drawing/2014/main" id="{26F3E796-A05B-4206-A5A2-C4E11BF1EF21}"/>
              </a:ext>
            </a:extLst>
          </p:cNvPr>
          <p:cNvSpPr>
            <a:spLocks noGrp="1"/>
          </p:cNvSpPr>
          <p:nvPr>
            <p:ph idx="1"/>
          </p:nvPr>
        </p:nvSpPr>
        <p:spPr>
          <a:xfrm>
            <a:off x="381000" y="1219200"/>
            <a:ext cx="8534400" cy="5257800"/>
          </a:xfrm>
        </p:spPr>
        <p:txBody>
          <a:bodyPr/>
          <a:lstStyle/>
          <a:p>
            <a:r>
              <a:rPr lang="en-US" sz="2400" dirty="0"/>
              <a:t>Key Items in Cash from Investing Activities </a:t>
            </a:r>
          </a:p>
          <a:p>
            <a:pPr lvl="1"/>
            <a:r>
              <a:rPr lang="en-US" sz="2200" dirty="0"/>
              <a:t>Purchase of Property, Plant and Equipment (PPE)</a:t>
            </a:r>
          </a:p>
          <a:p>
            <a:pPr lvl="2"/>
            <a:r>
              <a:rPr lang="en-US" sz="2000" dirty="0"/>
              <a:t>Capital Expenditure can be roughly divided into two types</a:t>
            </a:r>
            <a:r>
              <a:rPr lang="en-CA" sz="1600" dirty="0"/>
              <a:t>: </a:t>
            </a:r>
            <a:r>
              <a:rPr lang="en-CA" sz="2000" dirty="0"/>
              <a:t>Sustaining Cap-Ex and Growth Cap-Ex </a:t>
            </a:r>
          </a:p>
          <a:p>
            <a:pPr lvl="3"/>
            <a:r>
              <a:rPr lang="en-CA" sz="1600" dirty="0"/>
              <a:t>Sustaining is expenditure required to maintain (possibly improve?) the capital stock that is in place</a:t>
            </a:r>
          </a:p>
          <a:p>
            <a:pPr lvl="3"/>
            <a:r>
              <a:rPr lang="en-CA" sz="1600" dirty="0"/>
              <a:t>Growth Cap-Ex is new additions to PPE (sometimes reported as acquisitions of plant and equipment) </a:t>
            </a:r>
          </a:p>
          <a:p>
            <a:pPr lvl="1"/>
            <a:r>
              <a:rPr lang="en-CA" sz="2200" dirty="0"/>
              <a:t>Acquisitions and Dispositions of Assets</a:t>
            </a:r>
          </a:p>
          <a:p>
            <a:pPr lvl="2"/>
            <a:r>
              <a:rPr lang="en-CA" sz="2000" dirty="0"/>
              <a:t>Other businesses (usually reported net of cash)</a:t>
            </a:r>
          </a:p>
          <a:p>
            <a:pPr lvl="2"/>
            <a:r>
              <a:rPr lang="en-CA" sz="2000" dirty="0"/>
              <a:t> Intangible assets </a:t>
            </a:r>
          </a:p>
          <a:p>
            <a:pPr lvl="1"/>
            <a:r>
              <a:rPr lang="en-CA" sz="2200" dirty="0"/>
              <a:t>Transactions in marketable securities</a:t>
            </a:r>
          </a:p>
          <a:p>
            <a:pPr lvl="2"/>
            <a:r>
              <a:rPr lang="en-CA" sz="2000" dirty="0"/>
              <a:t>Maturity and Purchase of marketable securities</a:t>
            </a:r>
          </a:p>
          <a:p>
            <a:pPr lvl="3"/>
            <a:r>
              <a:rPr lang="en-CA" sz="1600" dirty="0"/>
              <a:t>Difference can be an important source of financing</a:t>
            </a:r>
          </a:p>
          <a:p>
            <a:pPr lvl="2"/>
            <a:r>
              <a:rPr lang="en-CA" sz="2000" dirty="0"/>
              <a:t>Purchase of equity and other investments</a:t>
            </a:r>
          </a:p>
        </p:txBody>
      </p:sp>
    </p:spTree>
    <p:extLst>
      <p:ext uri="{BB962C8B-B14F-4D97-AF65-F5344CB8AC3E}">
        <p14:creationId xmlns:p14="http://schemas.microsoft.com/office/powerpoint/2010/main" val="31066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F06B-5E1E-4D20-8A96-ED4C4EA6A020}"/>
              </a:ext>
            </a:extLst>
          </p:cNvPr>
          <p:cNvSpPr>
            <a:spLocks noGrp="1"/>
          </p:cNvSpPr>
          <p:nvPr>
            <p:ph type="title"/>
          </p:nvPr>
        </p:nvSpPr>
        <p:spPr>
          <a:xfrm>
            <a:off x="381000" y="609600"/>
            <a:ext cx="8534400" cy="533400"/>
          </a:xfrm>
        </p:spPr>
        <p:txBody>
          <a:bodyPr/>
          <a:lstStyle/>
          <a:p>
            <a:r>
              <a:rPr lang="en-US" sz="2800" dirty="0"/>
              <a:t>Cash from Financing Activities: Raising or Distributing?</a:t>
            </a:r>
            <a:endParaRPr lang="en-CA" sz="2800" dirty="0"/>
          </a:p>
        </p:txBody>
      </p:sp>
      <p:sp>
        <p:nvSpPr>
          <p:cNvPr id="3" name="Content Placeholder 2">
            <a:extLst>
              <a:ext uri="{FF2B5EF4-FFF2-40B4-BE49-F238E27FC236}">
                <a16:creationId xmlns:a16="http://schemas.microsoft.com/office/drawing/2014/main" id="{6C4FA587-8131-47C4-BFB6-0B252D9A5F22}"/>
              </a:ext>
            </a:extLst>
          </p:cNvPr>
          <p:cNvSpPr>
            <a:spLocks noGrp="1"/>
          </p:cNvSpPr>
          <p:nvPr>
            <p:ph idx="1"/>
          </p:nvPr>
        </p:nvSpPr>
        <p:spPr>
          <a:xfrm>
            <a:off x="381000" y="1295400"/>
            <a:ext cx="8534400" cy="4800600"/>
          </a:xfrm>
        </p:spPr>
        <p:txBody>
          <a:bodyPr/>
          <a:lstStyle/>
          <a:p>
            <a:r>
              <a:rPr lang="en-US" sz="2200" dirty="0"/>
              <a:t>Key Items in Cash from Financing Activities</a:t>
            </a:r>
          </a:p>
          <a:p>
            <a:pPr lvl="1"/>
            <a:r>
              <a:rPr lang="en-US" sz="2000" dirty="0"/>
              <a:t>Proceeds from equity offerings</a:t>
            </a:r>
          </a:p>
          <a:p>
            <a:pPr lvl="2"/>
            <a:r>
              <a:rPr lang="en-US" sz="1800" dirty="0"/>
              <a:t>May combine both equity award exercise and new issues </a:t>
            </a:r>
          </a:p>
          <a:p>
            <a:pPr lvl="1"/>
            <a:r>
              <a:rPr lang="en-US" sz="2000" dirty="0"/>
              <a:t>Repurchases of Common</a:t>
            </a:r>
          </a:p>
          <a:p>
            <a:pPr lvl="2"/>
            <a:r>
              <a:rPr lang="en-US" sz="1800" dirty="0"/>
              <a:t>An important theme for many profitable companies </a:t>
            </a:r>
            <a:r>
              <a:rPr lang="en-US" sz="1800" dirty="0">
                <a:sym typeface="Wingdings" panose="05000000000000000000" pitchFamily="2" charset="2"/>
              </a:rPr>
              <a:t> what fraction of cash from operations is being allocated to repurchases</a:t>
            </a:r>
            <a:endParaRPr lang="en-US" sz="1800" dirty="0"/>
          </a:p>
          <a:p>
            <a:pPr lvl="1"/>
            <a:r>
              <a:rPr lang="en-US" sz="2000" dirty="0"/>
              <a:t> Dividend payments and equivalents</a:t>
            </a:r>
          </a:p>
          <a:p>
            <a:pPr lvl="1"/>
            <a:r>
              <a:rPr lang="en-US" sz="2000" dirty="0"/>
              <a:t>Proceeds from Debt Issues</a:t>
            </a:r>
          </a:p>
          <a:p>
            <a:pPr lvl="1"/>
            <a:r>
              <a:rPr lang="en-CA" sz="2000" dirty="0"/>
              <a:t>Repayments of Debt</a:t>
            </a:r>
          </a:p>
          <a:p>
            <a:pPr lvl="1"/>
            <a:r>
              <a:rPr lang="en-CA" sz="2000" dirty="0"/>
              <a:t>Items related to exercise of equity awards</a:t>
            </a:r>
          </a:p>
          <a:p>
            <a:pPr lvl="2"/>
            <a:r>
              <a:rPr lang="en-CA" sz="1800" dirty="0"/>
              <a:t>Often identifiable via ‘Tax payments for equity awards item’</a:t>
            </a:r>
          </a:p>
          <a:p>
            <a:pPr lvl="2"/>
            <a:r>
              <a:rPr lang="en-CA" sz="1800" dirty="0"/>
              <a:t>May need to examine the relevant item in the Notes to determine the amount of exercises</a:t>
            </a:r>
          </a:p>
        </p:txBody>
      </p:sp>
    </p:spTree>
    <p:extLst>
      <p:ext uri="{BB962C8B-B14F-4D97-AF65-F5344CB8AC3E}">
        <p14:creationId xmlns:p14="http://schemas.microsoft.com/office/powerpoint/2010/main" val="17981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E797-461E-448D-9E87-66CB0134ABA4}"/>
              </a:ext>
            </a:extLst>
          </p:cNvPr>
          <p:cNvSpPr>
            <a:spLocks noGrp="1"/>
          </p:cNvSpPr>
          <p:nvPr>
            <p:ph type="title"/>
          </p:nvPr>
        </p:nvSpPr>
        <p:spPr>
          <a:xfrm>
            <a:off x="304800" y="148920"/>
            <a:ext cx="8534400" cy="525517"/>
          </a:xfrm>
        </p:spPr>
        <p:txBody>
          <a:bodyPr/>
          <a:lstStyle/>
          <a:p>
            <a:r>
              <a:rPr lang="en-US" sz="3200" dirty="0"/>
              <a:t>Apple 2021 10K : Distributing Cash to Shareholders</a:t>
            </a:r>
            <a:endParaRPr lang="en-CA" sz="3200" dirty="0"/>
          </a:p>
        </p:txBody>
      </p:sp>
      <p:pic>
        <p:nvPicPr>
          <p:cNvPr id="4" name="Picture 3">
            <a:extLst>
              <a:ext uri="{FF2B5EF4-FFF2-40B4-BE49-F238E27FC236}">
                <a16:creationId xmlns:a16="http://schemas.microsoft.com/office/drawing/2014/main" id="{0EAAA225-F2BC-4812-809F-011FEBB64873}"/>
              </a:ext>
            </a:extLst>
          </p:cNvPr>
          <p:cNvPicPr>
            <a:picLocks noChangeAspect="1"/>
          </p:cNvPicPr>
          <p:nvPr/>
        </p:nvPicPr>
        <p:blipFill>
          <a:blip r:embed="rId2"/>
          <a:stretch>
            <a:fillRect/>
          </a:stretch>
        </p:blipFill>
        <p:spPr>
          <a:xfrm>
            <a:off x="76200" y="1244009"/>
            <a:ext cx="9144000" cy="5402317"/>
          </a:xfrm>
          <a:prstGeom prst="rect">
            <a:avLst/>
          </a:prstGeom>
        </p:spPr>
      </p:pic>
      <p:sp>
        <p:nvSpPr>
          <p:cNvPr id="5" name="Rectangle 4">
            <a:extLst>
              <a:ext uri="{FF2B5EF4-FFF2-40B4-BE49-F238E27FC236}">
                <a16:creationId xmlns:a16="http://schemas.microsoft.com/office/drawing/2014/main" id="{B33E756C-71B8-4B73-A2C0-A99A086BA480}"/>
              </a:ext>
            </a:extLst>
          </p:cNvPr>
          <p:cNvSpPr/>
          <p:nvPr/>
        </p:nvSpPr>
        <p:spPr bwMode="auto">
          <a:xfrm>
            <a:off x="38100" y="4876800"/>
            <a:ext cx="9067800" cy="533400"/>
          </a:xfrm>
          <a:prstGeom prst="rect">
            <a:avLst/>
          </a:prstGeom>
          <a:solidFill>
            <a:srgbClr val="00CC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326A7D33-753C-45C6-B9A5-8D2DFC39D9E3}"/>
              </a:ext>
            </a:extLst>
          </p:cNvPr>
          <p:cNvPicPr>
            <a:picLocks noChangeAspect="1"/>
          </p:cNvPicPr>
          <p:nvPr/>
        </p:nvPicPr>
        <p:blipFill>
          <a:blip r:embed="rId3"/>
          <a:stretch>
            <a:fillRect/>
          </a:stretch>
        </p:blipFill>
        <p:spPr>
          <a:xfrm>
            <a:off x="5867400" y="602027"/>
            <a:ext cx="3352800" cy="624746"/>
          </a:xfrm>
          <a:prstGeom prst="rect">
            <a:avLst/>
          </a:prstGeom>
        </p:spPr>
      </p:pic>
      <p:sp>
        <p:nvSpPr>
          <p:cNvPr id="8" name="Rectangle 7">
            <a:extLst>
              <a:ext uri="{FF2B5EF4-FFF2-40B4-BE49-F238E27FC236}">
                <a16:creationId xmlns:a16="http://schemas.microsoft.com/office/drawing/2014/main" id="{23B06F4B-BC9D-4A8F-B553-C0ED3CFFC624}"/>
              </a:ext>
            </a:extLst>
          </p:cNvPr>
          <p:cNvSpPr/>
          <p:nvPr/>
        </p:nvSpPr>
        <p:spPr bwMode="auto">
          <a:xfrm>
            <a:off x="533400" y="1226773"/>
            <a:ext cx="8534400" cy="221027"/>
          </a:xfrm>
          <a:prstGeom prst="rect">
            <a:avLst/>
          </a:prstGeom>
          <a:solidFill>
            <a:srgbClr val="00CC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98B8E9BD-6477-4F26-8EE2-34E8D7636BB7}"/>
              </a:ext>
            </a:extLst>
          </p:cNvPr>
          <p:cNvSpPr/>
          <p:nvPr/>
        </p:nvSpPr>
        <p:spPr bwMode="auto">
          <a:xfrm>
            <a:off x="228600" y="2514600"/>
            <a:ext cx="8839200" cy="221027"/>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9558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142A-E2CB-B19A-4768-8E93DAA9EB21}"/>
              </a:ext>
            </a:extLst>
          </p:cNvPr>
          <p:cNvSpPr>
            <a:spLocks noGrp="1"/>
          </p:cNvSpPr>
          <p:nvPr>
            <p:ph type="title"/>
          </p:nvPr>
        </p:nvSpPr>
        <p:spPr>
          <a:xfrm>
            <a:off x="762000" y="609600"/>
            <a:ext cx="8153400" cy="533400"/>
          </a:xfrm>
        </p:spPr>
        <p:txBody>
          <a:bodyPr/>
          <a:lstStyle/>
          <a:p>
            <a:r>
              <a:rPr lang="en-CA" sz="3200" dirty="0"/>
              <a:t>Accounting Implications of Share Repurchases</a:t>
            </a:r>
          </a:p>
        </p:txBody>
      </p:sp>
      <p:sp>
        <p:nvSpPr>
          <p:cNvPr id="3" name="Content Placeholder 2">
            <a:extLst>
              <a:ext uri="{FF2B5EF4-FFF2-40B4-BE49-F238E27FC236}">
                <a16:creationId xmlns:a16="http://schemas.microsoft.com/office/drawing/2014/main" id="{867709ED-0B4C-A9C8-AF86-468B7C2969AE}"/>
              </a:ext>
            </a:extLst>
          </p:cNvPr>
          <p:cNvSpPr>
            <a:spLocks noGrp="1"/>
          </p:cNvSpPr>
          <p:nvPr>
            <p:ph idx="1"/>
          </p:nvPr>
        </p:nvSpPr>
        <p:spPr>
          <a:xfrm>
            <a:off x="457200" y="1371600"/>
            <a:ext cx="8458200" cy="5029200"/>
          </a:xfrm>
        </p:spPr>
        <p:txBody>
          <a:bodyPr/>
          <a:lstStyle/>
          <a:p>
            <a:r>
              <a:rPr lang="en-CA" sz="2400" dirty="0"/>
              <a:t>The immediate implication of the </a:t>
            </a:r>
            <a:r>
              <a:rPr lang="en-CA" sz="2400" dirty="0">
                <a:solidFill>
                  <a:srgbClr val="FF0000"/>
                </a:solidFill>
              </a:rPr>
              <a:t>cost method for</a:t>
            </a:r>
            <a:r>
              <a:rPr lang="en-CA" sz="2400" dirty="0"/>
              <a:t> </a:t>
            </a:r>
            <a:r>
              <a:rPr lang="en-CA" sz="2400" dirty="0">
                <a:solidFill>
                  <a:srgbClr val="FF0000"/>
                </a:solidFill>
              </a:rPr>
              <a:t>share repurchases</a:t>
            </a:r>
            <a:r>
              <a:rPr lang="en-CA" sz="2400" dirty="0"/>
              <a:t> is the reduction in the equity account</a:t>
            </a:r>
          </a:p>
          <a:p>
            <a:pPr lvl="1"/>
            <a:r>
              <a:rPr lang="en-CA" sz="2000" dirty="0"/>
              <a:t>The </a:t>
            </a:r>
            <a:r>
              <a:rPr lang="en-CA" sz="2000" dirty="0">
                <a:solidFill>
                  <a:srgbClr val="FF0000"/>
                </a:solidFill>
              </a:rPr>
              <a:t>par method</a:t>
            </a:r>
            <a:r>
              <a:rPr lang="en-CA" sz="2000" dirty="0"/>
              <a:t> for share purchase accounting that impacts paid in capital is not used as often as the cost method</a:t>
            </a:r>
          </a:p>
          <a:p>
            <a:r>
              <a:rPr lang="en-CA" sz="2400" dirty="0"/>
              <a:t>The offsetting balance sheet reduction in the equity account is a </a:t>
            </a:r>
            <a:r>
              <a:rPr lang="en-CA" sz="2400" dirty="0">
                <a:solidFill>
                  <a:srgbClr val="FF0000"/>
                </a:solidFill>
              </a:rPr>
              <a:t>reduction in cash</a:t>
            </a:r>
            <a:r>
              <a:rPr lang="en-CA" sz="2400" dirty="0"/>
              <a:t> </a:t>
            </a:r>
            <a:r>
              <a:rPr lang="en-CA" sz="2400" dirty="0">
                <a:sym typeface="Wingdings" panose="05000000000000000000" pitchFamily="2" charset="2"/>
              </a:rPr>
              <a:t> this feeds into the ‘share repurchase’ item in cash flow statement financing activities</a:t>
            </a:r>
          </a:p>
          <a:p>
            <a:r>
              <a:rPr lang="en-CA" sz="2400" dirty="0">
                <a:sym typeface="Wingdings" panose="05000000000000000000" pitchFamily="2" charset="2"/>
              </a:rPr>
              <a:t>There is an indirect implication for </a:t>
            </a:r>
            <a:r>
              <a:rPr lang="en-CA" sz="2400" i="1" dirty="0">
                <a:sym typeface="Wingdings" panose="05000000000000000000" pitchFamily="2" charset="2"/>
              </a:rPr>
              <a:t>E = Div + RE </a:t>
            </a:r>
            <a:r>
              <a:rPr lang="en-CA" sz="2400" dirty="0">
                <a:sym typeface="Wingdings" panose="05000000000000000000" pitchFamily="2" charset="2"/>
              </a:rPr>
              <a:t>that follows because the decision to repurchase shares instead of paying dividends will increase </a:t>
            </a:r>
            <a:r>
              <a:rPr lang="en-CA" sz="2400" i="1" dirty="0">
                <a:sym typeface="Wingdings" panose="05000000000000000000" pitchFamily="2" charset="2"/>
              </a:rPr>
              <a:t>RE</a:t>
            </a:r>
            <a:r>
              <a:rPr lang="en-CA" sz="2400" dirty="0">
                <a:sym typeface="Wingdings" panose="05000000000000000000" pitchFamily="2" charset="2"/>
              </a:rPr>
              <a:t> that provides the cash to finance the share repurchase</a:t>
            </a:r>
          </a:p>
          <a:p>
            <a:r>
              <a:rPr lang="en-CA" sz="2400" i="1" dirty="0">
                <a:solidFill>
                  <a:srgbClr val="FF0000"/>
                </a:solidFill>
                <a:sym typeface="Wingdings" panose="05000000000000000000" pitchFamily="2" charset="2"/>
              </a:rPr>
              <a:t>What are the accounting implications of other methods for returning profits to shareholders???</a:t>
            </a:r>
            <a:endParaRPr lang="en-CA" sz="2400" i="1" dirty="0">
              <a:solidFill>
                <a:srgbClr val="FF0000"/>
              </a:solidFill>
            </a:endParaRPr>
          </a:p>
        </p:txBody>
      </p:sp>
    </p:spTree>
    <p:extLst>
      <p:ext uri="{BB962C8B-B14F-4D97-AF65-F5344CB8AC3E}">
        <p14:creationId xmlns:p14="http://schemas.microsoft.com/office/powerpoint/2010/main" val="55955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E5D7-CD66-4751-BC6D-E3C5401C05C5}"/>
              </a:ext>
            </a:extLst>
          </p:cNvPr>
          <p:cNvSpPr>
            <a:spLocks noGrp="1"/>
          </p:cNvSpPr>
          <p:nvPr>
            <p:ph type="title"/>
          </p:nvPr>
        </p:nvSpPr>
        <p:spPr>
          <a:xfrm>
            <a:off x="609600" y="381000"/>
            <a:ext cx="8077200" cy="381000"/>
          </a:xfrm>
        </p:spPr>
        <p:txBody>
          <a:bodyPr/>
          <a:lstStyle/>
          <a:p>
            <a:r>
              <a:rPr lang="en-US" sz="2800" dirty="0"/>
              <a:t>Lightspeed Commerce Inc. – “one-stop commerce platform” acquired cloud-based retailer Vend</a:t>
            </a:r>
            <a:endParaRPr lang="en-CA" sz="2800" dirty="0"/>
          </a:p>
        </p:txBody>
      </p:sp>
      <p:pic>
        <p:nvPicPr>
          <p:cNvPr id="6" name="Picture 5">
            <a:extLst>
              <a:ext uri="{FF2B5EF4-FFF2-40B4-BE49-F238E27FC236}">
                <a16:creationId xmlns:a16="http://schemas.microsoft.com/office/drawing/2014/main" id="{C76EE94A-635B-4613-A74D-F5E9B1048E08}"/>
              </a:ext>
            </a:extLst>
          </p:cNvPr>
          <p:cNvPicPr>
            <a:picLocks noChangeAspect="1"/>
          </p:cNvPicPr>
          <p:nvPr/>
        </p:nvPicPr>
        <p:blipFill>
          <a:blip r:embed="rId2"/>
          <a:stretch>
            <a:fillRect/>
          </a:stretch>
        </p:blipFill>
        <p:spPr>
          <a:xfrm>
            <a:off x="35442" y="1676400"/>
            <a:ext cx="9144000" cy="4638842"/>
          </a:xfrm>
          <a:prstGeom prst="rect">
            <a:avLst/>
          </a:prstGeom>
        </p:spPr>
      </p:pic>
      <p:pic>
        <p:nvPicPr>
          <p:cNvPr id="8" name="Picture 7">
            <a:extLst>
              <a:ext uri="{FF2B5EF4-FFF2-40B4-BE49-F238E27FC236}">
                <a16:creationId xmlns:a16="http://schemas.microsoft.com/office/drawing/2014/main" id="{E73FF39A-3940-4D42-BB10-A48E7CB0F226}"/>
              </a:ext>
            </a:extLst>
          </p:cNvPr>
          <p:cNvPicPr>
            <a:picLocks noChangeAspect="1"/>
          </p:cNvPicPr>
          <p:nvPr/>
        </p:nvPicPr>
        <p:blipFill>
          <a:blip r:embed="rId3"/>
          <a:stretch>
            <a:fillRect/>
          </a:stretch>
        </p:blipFill>
        <p:spPr>
          <a:xfrm>
            <a:off x="6096000" y="1025738"/>
            <a:ext cx="2667000" cy="650662"/>
          </a:xfrm>
          <a:prstGeom prst="rect">
            <a:avLst/>
          </a:prstGeom>
        </p:spPr>
      </p:pic>
      <p:sp>
        <p:nvSpPr>
          <p:cNvPr id="9" name="Rectangle 8">
            <a:extLst>
              <a:ext uri="{FF2B5EF4-FFF2-40B4-BE49-F238E27FC236}">
                <a16:creationId xmlns:a16="http://schemas.microsoft.com/office/drawing/2014/main" id="{EEA15DB9-F89C-4A41-85E2-ABD753DD1451}"/>
              </a:ext>
            </a:extLst>
          </p:cNvPr>
          <p:cNvSpPr/>
          <p:nvPr/>
        </p:nvSpPr>
        <p:spPr bwMode="auto">
          <a:xfrm>
            <a:off x="35442" y="3581400"/>
            <a:ext cx="8727558" cy="381000"/>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53BD9F19-A3EB-450A-A927-EF814228D84F}"/>
              </a:ext>
            </a:extLst>
          </p:cNvPr>
          <p:cNvSpPr/>
          <p:nvPr/>
        </p:nvSpPr>
        <p:spPr bwMode="auto">
          <a:xfrm>
            <a:off x="152400" y="2362200"/>
            <a:ext cx="8610600" cy="228600"/>
          </a:xfrm>
          <a:prstGeom prst="rect">
            <a:avLst/>
          </a:prstGeom>
          <a:solidFill>
            <a:srgbClr val="0000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0688EFFB-F24E-4A19-BC8C-8114C3751C9C}"/>
              </a:ext>
            </a:extLst>
          </p:cNvPr>
          <p:cNvSpPr/>
          <p:nvPr/>
        </p:nvSpPr>
        <p:spPr bwMode="auto">
          <a:xfrm>
            <a:off x="152400" y="6019800"/>
            <a:ext cx="8610600" cy="295442"/>
          </a:xfrm>
          <a:prstGeom prst="rect">
            <a:avLst/>
          </a:prstGeom>
          <a:solidFill>
            <a:srgbClr val="66FF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8964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C691-1665-43F7-8918-03CA0BFA71DF}"/>
              </a:ext>
            </a:extLst>
          </p:cNvPr>
          <p:cNvSpPr>
            <a:spLocks noGrp="1"/>
          </p:cNvSpPr>
          <p:nvPr>
            <p:ph type="title"/>
          </p:nvPr>
        </p:nvSpPr>
        <p:spPr>
          <a:xfrm>
            <a:off x="495300" y="381000"/>
            <a:ext cx="8305800" cy="457200"/>
          </a:xfrm>
        </p:spPr>
        <p:txBody>
          <a:bodyPr/>
          <a:lstStyle/>
          <a:p>
            <a:r>
              <a:rPr lang="en-US" sz="2800" dirty="0"/>
              <a:t>Smart REIT: Relationship between CFO and Distributions</a:t>
            </a:r>
            <a:endParaRPr lang="en-CA" sz="2800" dirty="0"/>
          </a:p>
        </p:txBody>
      </p:sp>
      <p:pic>
        <p:nvPicPr>
          <p:cNvPr id="8" name="Picture 7">
            <a:extLst>
              <a:ext uri="{FF2B5EF4-FFF2-40B4-BE49-F238E27FC236}">
                <a16:creationId xmlns:a16="http://schemas.microsoft.com/office/drawing/2014/main" id="{2A73D208-B683-455B-8462-54D24D83B79E}"/>
              </a:ext>
            </a:extLst>
          </p:cNvPr>
          <p:cNvPicPr>
            <a:picLocks noChangeAspect="1"/>
          </p:cNvPicPr>
          <p:nvPr/>
        </p:nvPicPr>
        <p:blipFill>
          <a:blip r:embed="rId2"/>
          <a:stretch>
            <a:fillRect/>
          </a:stretch>
        </p:blipFill>
        <p:spPr>
          <a:xfrm>
            <a:off x="76200" y="1083060"/>
            <a:ext cx="9144000" cy="5624000"/>
          </a:xfrm>
          <a:prstGeom prst="rect">
            <a:avLst/>
          </a:prstGeom>
        </p:spPr>
      </p:pic>
      <p:sp>
        <p:nvSpPr>
          <p:cNvPr id="9" name="Rectangle 8">
            <a:extLst>
              <a:ext uri="{FF2B5EF4-FFF2-40B4-BE49-F238E27FC236}">
                <a16:creationId xmlns:a16="http://schemas.microsoft.com/office/drawing/2014/main" id="{85FAA7A8-CDB0-4E4A-AD46-07D6E546C395}"/>
              </a:ext>
            </a:extLst>
          </p:cNvPr>
          <p:cNvSpPr/>
          <p:nvPr/>
        </p:nvSpPr>
        <p:spPr bwMode="auto">
          <a:xfrm>
            <a:off x="152400" y="2895600"/>
            <a:ext cx="8915400" cy="457200"/>
          </a:xfrm>
          <a:prstGeom prst="rect">
            <a:avLst/>
          </a:prstGeom>
          <a:solidFill>
            <a:srgbClr val="339933">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ACEDC788-37CF-4F81-99FB-50384991466B}"/>
              </a:ext>
            </a:extLst>
          </p:cNvPr>
          <p:cNvSpPr/>
          <p:nvPr/>
        </p:nvSpPr>
        <p:spPr bwMode="auto">
          <a:xfrm>
            <a:off x="152400" y="1083060"/>
            <a:ext cx="8915400" cy="288540"/>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429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609600"/>
            <a:ext cx="8077200" cy="1143000"/>
          </a:xfrm>
        </p:spPr>
        <p:txBody>
          <a:bodyPr/>
          <a:lstStyle/>
          <a:p>
            <a:r>
              <a:rPr lang="en-US" sz="4000" dirty="0"/>
              <a:t>The Financial Statements</a:t>
            </a:r>
          </a:p>
        </p:txBody>
      </p:sp>
      <p:sp>
        <p:nvSpPr>
          <p:cNvPr id="23555" name="Rectangle 3"/>
          <p:cNvSpPr>
            <a:spLocks noGrp="1" noChangeArrowheads="1"/>
          </p:cNvSpPr>
          <p:nvPr>
            <p:ph type="body" idx="1"/>
          </p:nvPr>
        </p:nvSpPr>
        <p:spPr>
          <a:xfrm>
            <a:off x="609600" y="1752600"/>
            <a:ext cx="8305800" cy="4343400"/>
          </a:xfrm>
        </p:spPr>
        <p:txBody>
          <a:bodyPr/>
          <a:lstStyle/>
          <a:p>
            <a:pPr>
              <a:lnSpc>
                <a:spcPct val="80000"/>
              </a:lnSpc>
            </a:pPr>
            <a:r>
              <a:rPr lang="en-US" sz="1800" dirty="0"/>
              <a:t> Recall the observation of GDC:</a:t>
            </a:r>
            <a:endParaRPr lang="en-US" sz="2100" dirty="0"/>
          </a:p>
          <a:p>
            <a:pPr>
              <a:lnSpc>
                <a:spcPct val="80000"/>
              </a:lnSpc>
            </a:pPr>
            <a:r>
              <a:rPr lang="en-US" dirty="0"/>
              <a:t> “All security analysis involves the analysis of financial statements”</a:t>
            </a:r>
          </a:p>
          <a:p>
            <a:pPr>
              <a:lnSpc>
                <a:spcPct val="80000"/>
              </a:lnSpc>
            </a:pPr>
            <a:endParaRPr lang="en-US" sz="2000" dirty="0"/>
          </a:p>
          <a:p>
            <a:pPr>
              <a:lnSpc>
                <a:spcPct val="80000"/>
              </a:lnSpc>
            </a:pPr>
            <a:r>
              <a:rPr lang="en-US" sz="2000" dirty="0"/>
              <a:t>Under US </a:t>
            </a:r>
            <a:r>
              <a:rPr lang="en-US" sz="2000" b="1" i="1" dirty="0"/>
              <a:t>GAAP </a:t>
            </a:r>
            <a:r>
              <a:rPr lang="en-US" sz="2000" dirty="0"/>
              <a:t>and </a:t>
            </a:r>
            <a:r>
              <a:rPr lang="en-US" sz="2000" b="1" i="1" dirty="0"/>
              <a:t>IFRS</a:t>
            </a:r>
            <a:r>
              <a:rPr lang="en-US" sz="2000" dirty="0"/>
              <a:t>, the accounting statements that are available for analysis are: </a:t>
            </a:r>
          </a:p>
          <a:p>
            <a:pPr lvl="1">
              <a:lnSpc>
                <a:spcPct val="80000"/>
              </a:lnSpc>
            </a:pPr>
            <a:r>
              <a:rPr lang="en-US" sz="2000" dirty="0"/>
              <a:t>the </a:t>
            </a:r>
            <a:r>
              <a:rPr lang="en-US" sz="2000" b="1" i="1" dirty="0"/>
              <a:t>balance sheet</a:t>
            </a:r>
            <a:endParaRPr lang="en-US" sz="2000" dirty="0"/>
          </a:p>
          <a:p>
            <a:pPr lvl="1">
              <a:lnSpc>
                <a:spcPct val="80000"/>
              </a:lnSpc>
            </a:pPr>
            <a:r>
              <a:rPr lang="en-US" sz="2000" dirty="0"/>
              <a:t>the </a:t>
            </a:r>
            <a:r>
              <a:rPr lang="en-US" sz="2000" b="1" i="1" dirty="0"/>
              <a:t>income (earnings) statement</a:t>
            </a:r>
            <a:endParaRPr lang="en-US" sz="2000" dirty="0"/>
          </a:p>
          <a:p>
            <a:pPr lvl="1">
              <a:lnSpc>
                <a:spcPct val="80000"/>
              </a:lnSpc>
            </a:pPr>
            <a:r>
              <a:rPr lang="en-US" sz="2000" dirty="0"/>
              <a:t>the </a:t>
            </a:r>
            <a:r>
              <a:rPr lang="en-US" sz="2000" b="1" i="1" dirty="0"/>
              <a:t>cash flow statement</a:t>
            </a:r>
            <a:endParaRPr lang="en-US" sz="2000" dirty="0"/>
          </a:p>
          <a:p>
            <a:pPr lvl="1">
              <a:lnSpc>
                <a:spcPct val="80000"/>
              </a:lnSpc>
            </a:pPr>
            <a:r>
              <a:rPr lang="en-US" sz="2000" dirty="0"/>
              <a:t>the</a:t>
            </a:r>
            <a:r>
              <a:rPr lang="en-US" sz="2000" i="1" dirty="0"/>
              <a:t> </a:t>
            </a:r>
            <a:r>
              <a:rPr lang="en-US" sz="2000" b="1" i="1" dirty="0"/>
              <a:t>statement of stockholders’ equity</a:t>
            </a:r>
            <a:r>
              <a:rPr lang="en-US" sz="2000" dirty="0"/>
              <a:t>.  </a:t>
            </a:r>
          </a:p>
          <a:p>
            <a:pPr>
              <a:lnSpc>
                <a:spcPct val="80000"/>
              </a:lnSpc>
            </a:pPr>
            <a:endParaRPr lang="en-US" sz="2000" dirty="0"/>
          </a:p>
          <a:p>
            <a:pPr>
              <a:lnSpc>
                <a:spcPct val="80000"/>
              </a:lnSpc>
            </a:pPr>
            <a:r>
              <a:rPr lang="en-US" sz="2000" dirty="0"/>
              <a:t>In addition to these statements, there is also the management discussion and analysis, risk factors, notes to financial statements and other supplementary information.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071C8-9A63-47DF-B289-659CD376D102}"/>
              </a:ext>
            </a:extLst>
          </p:cNvPr>
          <p:cNvSpPr>
            <a:spLocks noGrp="1"/>
          </p:cNvSpPr>
          <p:nvPr>
            <p:ph type="title"/>
          </p:nvPr>
        </p:nvSpPr>
        <p:spPr>
          <a:xfrm>
            <a:off x="762000" y="381000"/>
            <a:ext cx="8153400" cy="304800"/>
          </a:xfrm>
        </p:spPr>
        <p:txBody>
          <a:bodyPr/>
          <a:lstStyle/>
          <a:p>
            <a:r>
              <a:rPr lang="en-US" sz="2800" dirty="0"/>
              <a:t>Exploring the Notes</a:t>
            </a:r>
            <a:endParaRPr lang="en-CA" sz="2800" dirty="0"/>
          </a:p>
        </p:txBody>
      </p:sp>
      <p:sp>
        <p:nvSpPr>
          <p:cNvPr id="5" name="Content Placeholder 4">
            <a:extLst>
              <a:ext uri="{FF2B5EF4-FFF2-40B4-BE49-F238E27FC236}">
                <a16:creationId xmlns:a16="http://schemas.microsoft.com/office/drawing/2014/main" id="{98CDCF35-E52B-4090-A60D-3485A06F685C}"/>
              </a:ext>
            </a:extLst>
          </p:cNvPr>
          <p:cNvSpPr>
            <a:spLocks noGrp="1"/>
          </p:cNvSpPr>
          <p:nvPr>
            <p:ph idx="1"/>
          </p:nvPr>
        </p:nvSpPr>
        <p:spPr>
          <a:xfrm>
            <a:off x="533400" y="990600"/>
            <a:ext cx="8382000" cy="5486400"/>
          </a:xfrm>
        </p:spPr>
        <p:txBody>
          <a:bodyPr/>
          <a:lstStyle/>
          <a:p>
            <a:r>
              <a:rPr lang="en-US" sz="2400" dirty="0"/>
              <a:t>Notes are an integral part of the financial statements </a:t>
            </a:r>
          </a:p>
          <a:p>
            <a:pPr lvl="1"/>
            <a:r>
              <a:rPr lang="en-US" sz="2200" dirty="0"/>
              <a:t>Importance of specific notes depends on company</a:t>
            </a:r>
          </a:p>
          <a:p>
            <a:pPr lvl="1"/>
            <a:r>
              <a:rPr lang="en-US" sz="2200" dirty="0"/>
              <a:t>Unlike the structured ‘Item’ format of the 10-K, there is some flexibility in the ordering of the Notes</a:t>
            </a:r>
          </a:p>
          <a:p>
            <a:r>
              <a:rPr lang="en-US" sz="2400" dirty="0"/>
              <a:t>Key items</a:t>
            </a:r>
          </a:p>
          <a:p>
            <a:pPr lvl="1"/>
            <a:r>
              <a:rPr lang="en-US" sz="2200" dirty="0"/>
              <a:t>Statement of significant accounting principles and policies</a:t>
            </a:r>
          </a:p>
          <a:p>
            <a:pPr lvl="2"/>
            <a:r>
              <a:rPr lang="en-US" sz="2000" dirty="0"/>
              <a:t>Accounting presentations depend on ‘classificatory decisions’ and recent changes to accounting principles</a:t>
            </a:r>
          </a:p>
          <a:p>
            <a:pPr lvl="1"/>
            <a:r>
              <a:rPr lang="en-US" sz="2200" dirty="0"/>
              <a:t>Goodwill and Intangibles</a:t>
            </a:r>
          </a:p>
          <a:p>
            <a:pPr lvl="1"/>
            <a:r>
              <a:rPr lang="en-US" sz="2200" dirty="0"/>
              <a:t>Fair Value calculations</a:t>
            </a:r>
          </a:p>
          <a:p>
            <a:pPr lvl="1"/>
            <a:r>
              <a:rPr lang="en-US" sz="2200" dirty="0"/>
              <a:t>Stock based compensation and equity awards</a:t>
            </a:r>
          </a:p>
          <a:p>
            <a:pPr lvl="1"/>
            <a:r>
              <a:rPr lang="en-US" sz="2200" dirty="0"/>
              <a:t>Derivative Securities and Risk Management</a:t>
            </a:r>
          </a:p>
          <a:p>
            <a:pPr lvl="1"/>
            <a:r>
              <a:rPr lang="en-US" sz="2200" dirty="0"/>
              <a:t>Details of debt issues and Leases</a:t>
            </a:r>
          </a:p>
          <a:p>
            <a:pPr lvl="1"/>
            <a:r>
              <a:rPr lang="en-CA" sz="2200" dirty="0"/>
              <a:t>PPE details</a:t>
            </a:r>
          </a:p>
        </p:txBody>
      </p:sp>
    </p:spTree>
    <p:extLst>
      <p:ext uri="{BB962C8B-B14F-4D97-AF65-F5344CB8AC3E}">
        <p14:creationId xmlns:p14="http://schemas.microsoft.com/office/powerpoint/2010/main" val="2625721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9860-FE80-40EB-8842-774D8EEBF4A8}"/>
              </a:ext>
            </a:extLst>
          </p:cNvPr>
          <p:cNvSpPr>
            <a:spLocks noGrp="1"/>
          </p:cNvSpPr>
          <p:nvPr>
            <p:ph type="title"/>
          </p:nvPr>
        </p:nvSpPr>
        <p:spPr>
          <a:xfrm>
            <a:off x="762000" y="609600"/>
            <a:ext cx="8153400" cy="609600"/>
          </a:xfrm>
        </p:spPr>
        <p:txBody>
          <a:bodyPr/>
          <a:lstStyle/>
          <a:p>
            <a:r>
              <a:rPr lang="en-US" sz="2800" dirty="0"/>
              <a:t>Some Example Companies:  Toll Bros. + Methanex</a:t>
            </a:r>
            <a:endParaRPr lang="en-GB" sz="2800" dirty="0"/>
          </a:p>
        </p:txBody>
      </p:sp>
      <p:sp>
        <p:nvSpPr>
          <p:cNvPr id="3" name="Content Placeholder 2">
            <a:extLst>
              <a:ext uri="{FF2B5EF4-FFF2-40B4-BE49-F238E27FC236}">
                <a16:creationId xmlns:a16="http://schemas.microsoft.com/office/drawing/2014/main" id="{0DDC1796-703C-4883-B679-3A51A856B3EB}"/>
              </a:ext>
            </a:extLst>
          </p:cNvPr>
          <p:cNvSpPr>
            <a:spLocks noGrp="1"/>
          </p:cNvSpPr>
          <p:nvPr>
            <p:ph idx="1"/>
          </p:nvPr>
        </p:nvSpPr>
        <p:spPr>
          <a:xfrm>
            <a:off x="762000" y="1447800"/>
            <a:ext cx="8153400" cy="5029200"/>
          </a:xfrm>
        </p:spPr>
        <p:txBody>
          <a:bodyPr/>
          <a:lstStyle/>
          <a:p>
            <a:r>
              <a:rPr lang="en-US" sz="2000" dirty="0"/>
              <a:t>On class webpage see MX-TOL_12-3.zip files </a:t>
            </a:r>
          </a:p>
          <a:p>
            <a:pPr lvl="1"/>
            <a:r>
              <a:rPr lang="en-US" sz="1800" dirty="0"/>
              <a:t>Others .zip files have information for earlier selected years</a:t>
            </a:r>
          </a:p>
          <a:p>
            <a:r>
              <a:rPr lang="en-US" sz="2000" b="1" dirty="0"/>
              <a:t>TOLL Bros. </a:t>
            </a:r>
            <a:r>
              <a:rPr lang="en-US" sz="2000" dirty="0"/>
              <a:t> Is a luxury home builder in the US (</a:t>
            </a:r>
            <a:r>
              <a:rPr lang="en-US" sz="2000" dirty="0">
                <a:hlinkClick r:id="rId2"/>
              </a:rPr>
              <a:t>www.tollbros.com</a:t>
            </a:r>
            <a:r>
              <a:rPr lang="en-US" sz="2000" dirty="0"/>
              <a:t>)</a:t>
            </a:r>
          </a:p>
          <a:p>
            <a:pPr lvl="1"/>
            <a:r>
              <a:rPr lang="en-US" sz="1800" dirty="0"/>
              <a:t>Home builders were a central feature of the US housing market collapse/financial crisis in 2008-9</a:t>
            </a:r>
          </a:p>
          <a:p>
            <a:pPr lvl="1"/>
            <a:r>
              <a:rPr lang="en-US" sz="1800" dirty="0"/>
              <a:t>In the 26 year .pdf in 2012 file examine the acceleration and collapse of various important numbers </a:t>
            </a:r>
            <a:r>
              <a:rPr lang="en-US" sz="1800" dirty="0">
                <a:sym typeface="Wingdings" panose="05000000000000000000" pitchFamily="2" charset="2"/>
              </a:rPr>
              <a:t> examine the cash flow statement in 2005-6 .zip file to identify the impact of the inventory accrual</a:t>
            </a:r>
          </a:p>
          <a:p>
            <a:r>
              <a:rPr lang="en-US" sz="2000" b="1" dirty="0">
                <a:sym typeface="Wingdings" panose="05000000000000000000" pitchFamily="2" charset="2"/>
              </a:rPr>
              <a:t>Methanex</a:t>
            </a:r>
            <a:r>
              <a:rPr lang="en-US" sz="2000" dirty="0"/>
              <a:t> (locally headquartered) is the world’s largest producer and supplier of methanol (</a:t>
            </a:r>
            <a:r>
              <a:rPr lang="en-US" sz="2000" dirty="0">
                <a:hlinkClick r:id="rId3"/>
              </a:rPr>
              <a:t>www.methanex.com</a:t>
            </a:r>
            <a:r>
              <a:rPr lang="en-US" sz="2000" dirty="0"/>
              <a:t>)</a:t>
            </a:r>
          </a:p>
          <a:p>
            <a:pPr lvl="1"/>
            <a:r>
              <a:rPr lang="en-US" sz="1800" dirty="0"/>
              <a:t> Annual report is in the 11-10 .zip file</a:t>
            </a:r>
          </a:p>
          <a:p>
            <a:pPr lvl="1"/>
            <a:r>
              <a:rPr lang="en-US" sz="1800" dirty="0"/>
              <a:t>Examine the impact on Methanex of changes in the price of methanol (obtainable for company webpage) and commissioning / decommissioning of plants around the world</a:t>
            </a:r>
          </a:p>
          <a:p>
            <a:pPr lvl="1"/>
            <a:r>
              <a:rPr lang="en-US" sz="1800" dirty="0"/>
              <a:t>The 2012 file illustrates how quarterly earnings announcements are made in Canada vs. 10-Q release in US.</a:t>
            </a:r>
            <a:endParaRPr lang="en-GB" sz="1800" dirty="0"/>
          </a:p>
        </p:txBody>
      </p:sp>
    </p:spTree>
    <p:extLst>
      <p:ext uri="{BB962C8B-B14F-4D97-AF65-F5344CB8AC3E}">
        <p14:creationId xmlns:p14="http://schemas.microsoft.com/office/powerpoint/2010/main" val="352665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F383-B26C-4C81-8310-0B8879F615F3}"/>
              </a:ext>
            </a:extLst>
          </p:cNvPr>
          <p:cNvSpPr>
            <a:spLocks noGrp="1"/>
          </p:cNvSpPr>
          <p:nvPr>
            <p:ph type="title"/>
          </p:nvPr>
        </p:nvSpPr>
        <p:spPr>
          <a:xfrm>
            <a:off x="285750" y="457200"/>
            <a:ext cx="8610600" cy="2286000"/>
          </a:xfrm>
        </p:spPr>
        <p:txBody>
          <a:bodyPr/>
          <a:lstStyle/>
          <a:p>
            <a:r>
              <a:rPr lang="en-US" sz="2800" dirty="0"/>
              <a:t>Toll Bros. is an illustration of the divergence between accruals and cash numbers associated with inventory valuation in real estate construction (US GAAP) – inventory value is an estimate for what properties available for sale are worth – if the real estate market collapses, the value of inventory is written down with associated implications for income (and indirectly revenue generation)</a:t>
            </a:r>
            <a:endParaRPr lang="en-CA" sz="2800" dirty="0"/>
          </a:p>
        </p:txBody>
      </p:sp>
      <p:pic>
        <p:nvPicPr>
          <p:cNvPr id="4" name="Picture 3">
            <a:extLst>
              <a:ext uri="{FF2B5EF4-FFF2-40B4-BE49-F238E27FC236}">
                <a16:creationId xmlns:a16="http://schemas.microsoft.com/office/drawing/2014/main" id="{AD0235CD-5956-4787-AA9C-F1323550FCB1}"/>
              </a:ext>
            </a:extLst>
          </p:cNvPr>
          <p:cNvPicPr>
            <a:picLocks noChangeAspect="1"/>
          </p:cNvPicPr>
          <p:nvPr/>
        </p:nvPicPr>
        <p:blipFill>
          <a:blip r:embed="rId2"/>
          <a:stretch>
            <a:fillRect/>
          </a:stretch>
        </p:blipFill>
        <p:spPr>
          <a:xfrm>
            <a:off x="19050" y="2971800"/>
            <a:ext cx="9144000" cy="2768034"/>
          </a:xfrm>
          <a:prstGeom prst="rect">
            <a:avLst/>
          </a:prstGeom>
        </p:spPr>
      </p:pic>
      <p:sp>
        <p:nvSpPr>
          <p:cNvPr id="5" name="Rectangle 4">
            <a:extLst>
              <a:ext uri="{FF2B5EF4-FFF2-40B4-BE49-F238E27FC236}">
                <a16:creationId xmlns:a16="http://schemas.microsoft.com/office/drawing/2014/main" id="{760C601B-81DE-485A-8DD2-73E05012CE18}"/>
              </a:ext>
            </a:extLst>
          </p:cNvPr>
          <p:cNvSpPr/>
          <p:nvPr/>
        </p:nvSpPr>
        <p:spPr bwMode="auto">
          <a:xfrm>
            <a:off x="2514600" y="3733800"/>
            <a:ext cx="3200400" cy="228600"/>
          </a:xfrm>
          <a:prstGeom prst="rect">
            <a:avLst/>
          </a:prstGeom>
          <a:solidFill>
            <a:srgbClr val="FF5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FA4CF93E-6783-40BF-961D-1E4F649BDAA9}"/>
              </a:ext>
            </a:extLst>
          </p:cNvPr>
          <p:cNvSpPr/>
          <p:nvPr/>
        </p:nvSpPr>
        <p:spPr bwMode="auto">
          <a:xfrm>
            <a:off x="2514600" y="5334000"/>
            <a:ext cx="2514600" cy="1524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4176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DB0-21F1-4DF9-BE64-AF45054B7B08}"/>
              </a:ext>
            </a:extLst>
          </p:cNvPr>
          <p:cNvSpPr>
            <a:spLocks noGrp="1"/>
          </p:cNvSpPr>
          <p:nvPr>
            <p:ph type="title"/>
          </p:nvPr>
        </p:nvSpPr>
        <p:spPr>
          <a:xfrm>
            <a:off x="914400" y="304800"/>
            <a:ext cx="8001000" cy="632403"/>
          </a:xfrm>
        </p:spPr>
        <p:txBody>
          <a:bodyPr/>
          <a:lstStyle/>
          <a:p>
            <a:r>
              <a:rPr lang="en-US" sz="2800" dirty="0"/>
              <a:t>The cash flow implications of accruals: luxury builder </a:t>
            </a:r>
            <a:endParaRPr lang="en-CA" sz="2800" dirty="0"/>
          </a:p>
        </p:txBody>
      </p:sp>
      <p:pic>
        <p:nvPicPr>
          <p:cNvPr id="5" name="Picture 4">
            <a:extLst>
              <a:ext uri="{FF2B5EF4-FFF2-40B4-BE49-F238E27FC236}">
                <a16:creationId xmlns:a16="http://schemas.microsoft.com/office/drawing/2014/main" id="{5312ED49-AE31-4A04-A879-47F89D537FB4}"/>
              </a:ext>
            </a:extLst>
          </p:cNvPr>
          <p:cNvPicPr>
            <a:picLocks noChangeAspect="1"/>
          </p:cNvPicPr>
          <p:nvPr/>
        </p:nvPicPr>
        <p:blipFill>
          <a:blip r:embed="rId2"/>
          <a:stretch>
            <a:fillRect/>
          </a:stretch>
        </p:blipFill>
        <p:spPr>
          <a:xfrm>
            <a:off x="575069" y="937203"/>
            <a:ext cx="7685293" cy="5454971"/>
          </a:xfrm>
          <a:prstGeom prst="rect">
            <a:avLst/>
          </a:prstGeom>
        </p:spPr>
      </p:pic>
      <p:sp>
        <p:nvSpPr>
          <p:cNvPr id="7" name="Rectangle 6">
            <a:extLst>
              <a:ext uri="{FF2B5EF4-FFF2-40B4-BE49-F238E27FC236}">
                <a16:creationId xmlns:a16="http://schemas.microsoft.com/office/drawing/2014/main" id="{9CD0A82B-5D94-4373-B2BE-39BC10498A14}"/>
              </a:ext>
            </a:extLst>
          </p:cNvPr>
          <p:cNvSpPr/>
          <p:nvPr/>
        </p:nvSpPr>
        <p:spPr bwMode="auto">
          <a:xfrm>
            <a:off x="5562600" y="6172200"/>
            <a:ext cx="2209800" cy="219974"/>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841B1A47-F9FF-4481-B879-73A56ECF227A}"/>
              </a:ext>
            </a:extLst>
          </p:cNvPr>
          <p:cNvSpPr/>
          <p:nvPr/>
        </p:nvSpPr>
        <p:spPr bwMode="auto">
          <a:xfrm>
            <a:off x="5715000" y="2209800"/>
            <a:ext cx="2286000" cy="4572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C7641335-05AD-44A6-9C75-1AFAA93FA661}"/>
              </a:ext>
            </a:extLst>
          </p:cNvPr>
          <p:cNvSpPr/>
          <p:nvPr/>
        </p:nvSpPr>
        <p:spPr bwMode="auto">
          <a:xfrm>
            <a:off x="914400" y="4267200"/>
            <a:ext cx="7010400" cy="175203"/>
          </a:xfrm>
          <a:prstGeom prst="rect">
            <a:avLst/>
          </a:prstGeom>
          <a:solidFill>
            <a:srgbClr val="FF7C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53B96F73-2047-4E57-ADBE-F6794A381A32}"/>
              </a:ext>
            </a:extLst>
          </p:cNvPr>
          <p:cNvSpPr/>
          <p:nvPr/>
        </p:nvSpPr>
        <p:spPr bwMode="auto">
          <a:xfrm>
            <a:off x="883638" y="4724400"/>
            <a:ext cx="7041162" cy="219974"/>
          </a:xfrm>
          <a:prstGeom prst="rect">
            <a:avLst/>
          </a:prstGeom>
          <a:solidFill>
            <a:srgbClr val="FF7C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8511B566-75CB-443B-A398-0E787FE089BB}"/>
              </a:ext>
            </a:extLst>
          </p:cNvPr>
          <p:cNvSpPr/>
          <p:nvPr/>
        </p:nvSpPr>
        <p:spPr bwMode="auto">
          <a:xfrm>
            <a:off x="914400" y="5486400"/>
            <a:ext cx="7345962" cy="219974"/>
          </a:xfrm>
          <a:prstGeom prst="rect">
            <a:avLst/>
          </a:prstGeom>
          <a:solidFill>
            <a:srgbClr val="FF3399">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F3B23017-64A3-45B4-A763-6C6749F2ECD3}"/>
              </a:ext>
            </a:extLst>
          </p:cNvPr>
          <p:cNvSpPr/>
          <p:nvPr/>
        </p:nvSpPr>
        <p:spPr bwMode="auto">
          <a:xfrm>
            <a:off x="5562600" y="1752600"/>
            <a:ext cx="2438400" cy="457200"/>
          </a:xfrm>
          <a:prstGeom prst="rect">
            <a:avLst/>
          </a:prstGeom>
          <a:solidFill>
            <a:srgbClr val="CC99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8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501-5D93-4139-AB1C-C5BCA6D8F8E2}"/>
              </a:ext>
            </a:extLst>
          </p:cNvPr>
          <p:cNvSpPr>
            <a:spLocks noGrp="1"/>
          </p:cNvSpPr>
          <p:nvPr>
            <p:ph type="title"/>
          </p:nvPr>
        </p:nvSpPr>
        <p:spPr>
          <a:xfrm>
            <a:off x="228600" y="609600"/>
            <a:ext cx="8686800" cy="685800"/>
          </a:xfrm>
        </p:spPr>
        <p:txBody>
          <a:bodyPr/>
          <a:lstStyle/>
          <a:p>
            <a:r>
              <a:rPr lang="en-US" sz="3200" dirty="0"/>
              <a:t>Toll Bros. CFO from 2021 10K </a:t>
            </a:r>
            <a:r>
              <a:rPr lang="en-US" sz="2800" dirty="0"/>
              <a:t>(27/12/21 P/E = 10.6)</a:t>
            </a:r>
            <a:endParaRPr lang="en-CA" sz="3200" dirty="0"/>
          </a:p>
        </p:txBody>
      </p:sp>
      <p:pic>
        <p:nvPicPr>
          <p:cNvPr id="4" name="Picture 3">
            <a:extLst>
              <a:ext uri="{FF2B5EF4-FFF2-40B4-BE49-F238E27FC236}">
                <a16:creationId xmlns:a16="http://schemas.microsoft.com/office/drawing/2014/main" id="{BDC0A9D0-FBCD-4E23-B062-793188BEF299}"/>
              </a:ext>
            </a:extLst>
          </p:cNvPr>
          <p:cNvPicPr>
            <a:picLocks noChangeAspect="1"/>
          </p:cNvPicPr>
          <p:nvPr/>
        </p:nvPicPr>
        <p:blipFill>
          <a:blip r:embed="rId2"/>
          <a:stretch>
            <a:fillRect/>
          </a:stretch>
        </p:blipFill>
        <p:spPr>
          <a:xfrm>
            <a:off x="7088" y="1617500"/>
            <a:ext cx="9144000" cy="4637988"/>
          </a:xfrm>
          <a:prstGeom prst="rect">
            <a:avLst/>
          </a:prstGeom>
        </p:spPr>
      </p:pic>
      <p:sp>
        <p:nvSpPr>
          <p:cNvPr id="5" name="Rectangle 4">
            <a:extLst>
              <a:ext uri="{FF2B5EF4-FFF2-40B4-BE49-F238E27FC236}">
                <a16:creationId xmlns:a16="http://schemas.microsoft.com/office/drawing/2014/main" id="{254130A9-599B-4201-B412-59BF4D89DF5B}"/>
              </a:ext>
            </a:extLst>
          </p:cNvPr>
          <p:cNvSpPr/>
          <p:nvPr/>
        </p:nvSpPr>
        <p:spPr bwMode="auto">
          <a:xfrm>
            <a:off x="304800" y="4648200"/>
            <a:ext cx="8686800" cy="152400"/>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F53F4486-1434-4626-B6D9-3EF00B5B5065}"/>
              </a:ext>
            </a:extLst>
          </p:cNvPr>
          <p:cNvSpPr/>
          <p:nvPr/>
        </p:nvSpPr>
        <p:spPr bwMode="auto">
          <a:xfrm>
            <a:off x="76200" y="2590800"/>
            <a:ext cx="8915400" cy="228600"/>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0150AB66-5B1E-4779-9DBD-1075CFD026B6}"/>
              </a:ext>
            </a:extLst>
          </p:cNvPr>
          <p:cNvSpPr/>
          <p:nvPr/>
        </p:nvSpPr>
        <p:spPr bwMode="auto">
          <a:xfrm>
            <a:off x="304800" y="5562600"/>
            <a:ext cx="8686800" cy="152400"/>
          </a:xfrm>
          <a:prstGeom prst="rect">
            <a:avLst/>
          </a:prstGeom>
          <a:solidFill>
            <a:srgbClr val="339933">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BD10236D-26C2-4E64-A588-7D6A63AFFB6D}"/>
              </a:ext>
            </a:extLst>
          </p:cNvPr>
          <p:cNvSpPr/>
          <p:nvPr/>
        </p:nvSpPr>
        <p:spPr bwMode="auto">
          <a:xfrm>
            <a:off x="6096000" y="6019800"/>
            <a:ext cx="3040912" cy="235688"/>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625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E3EF-85BF-4206-8F12-0663485DFF7E}"/>
              </a:ext>
            </a:extLst>
          </p:cNvPr>
          <p:cNvSpPr>
            <a:spLocks noGrp="1"/>
          </p:cNvSpPr>
          <p:nvPr>
            <p:ph type="title"/>
          </p:nvPr>
        </p:nvSpPr>
        <p:spPr>
          <a:xfrm>
            <a:off x="304800" y="609600"/>
            <a:ext cx="8610600" cy="533400"/>
          </a:xfrm>
        </p:spPr>
        <p:txBody>
          <a:bodyPr/>
          <a:lstStyle/>
          <a:p>
            <a:r>
              <a:rPr lang="en-US" sz="2800" dirty="0"/>
              <a:t>Methanex: Commodity Pricing and Processing Profits</a:t>
            </a:r>
            <a:br>
              <a:rPr lang="en-US" sz="2800" dirty="0"/>
            </a:br>
            <a:r>
              <a:rPr lang="en-US" sz="2800" dirty="0"/>
              <a:t>(27/12/21 P/E = 12.9</a:t>
            </a:r>
            <a:endParaRPr lang="en-CA" sz="2800" dirty="0"/>
          </a:p>
        </p:txBody>
      </p:sp>
      <p:sp>
        <p:nvSpPr>
          <p:cNvPr id="3" name="Content Placeholder 2">
            <a:extLst>
              <a:ext uri="{FF2B5EF4-FFF2-40B4-BE49-F238E27FC236}">
                <a16:creationId xmlns:a16="http://schemas.microsoft.com/office/drawing/2014/main" id="{74E171A0-DFB3-4C5B-9D23-F628C2845ADD}"/>
              </a:ext>
            </a:extLst>
          </p:cNvPr>
          <p:cNvSpPr>
            <a:spLocks noGrp="1"/>
          </p:cNvSpPr>
          <p:nvPr>
            <p:ph idx="1"/>
          </p:nvPr>
        </p:nvSpPr>
        <p:spPr>
          <a:xfrm>
            <a:off x="762000" y="1371600"/>
            <a:ext cx="7924800" cy="4876800"/>
          </a:xfrm>
        </p:spPr>
        <p:txBody>
          <a:bodyPr/>
          <a:lstStyle/>
          <a:p>
            <a:r>
              <a:rPr lang="en-US" sz="2400" dirty="0"/>
              <a:t>Methanex is the world’s largest producer and supplier of methanol</a:t>
            </a:r>
            <a:endParaRPr lang="en-CA" sz="2400" dirty="0"/>
          </a:p>
        </p:txBody>
      </p:sp>
      <p:pic>
        <p:nvPicPr>
          <p:cNvPr id="5" name="Picture 4">
            <a:extLst>
              <a:ext uri="{FF2B5EF4-FFF2-40B4-BE49-F238E27FC236}">
                <a16:creationId xmlns:a16="http://schemas.microsoft.com/office/drawing/2014/main" id="{3695D674-3674-4E77-9B6C-3E6B6CA57606}"/>
              </a:ext>
            </a:extLst>
          </p:cNvPr>
          <p:cNvPicPr>
            <a:picLocks noChangeAspect="1"/>
          </p:cNvPicPr>
          <p:nvPr/>
        </p:nvPicPr>
        <p:blipFill>
          <a:blip r:embed="rId2"/>
          <a:stretch>
            <a:fillRect/>
          </a:stretch>
        </p:blipFill>
        <p:spPr>
          <a:xfrm>
            <a:off x="0" y="2133600"/>
            <a:ext cx="9144000" cy="2025748"/>
          </a:xfrm>
          <a:prstGeom prst="rect">
            <a:avLst/>
          </a:prstGeom>
        </p:spPr>
      </p:pic>
      <p:pic>
        <p:nvPicPr>
          <p:cNvPr id="7" name="Picture 6">
            <a:extLst>
              <a:ext uri="{FF2B5EF4-FFF2-40B4-BE49-F238E27FC236}">
                <a16:creationId xmlns:a16="http://schemas.microsoft.com/office/drawing/2014/main" id="{BC446184-C72C-4956-B6E0-8515C9071904}"/>
              </a:ext>
            </a:extLst>
          </p:cNvPr>
          <p:cNvPicPr>
            <a:picLocks noChangeAspect="1"/>
          </p:cNvPicPr>
          <p:nvPr/>
        </p:nvPicPr>
        <p:blipFill>
          <a:blip r:embed="rId3"/>
          <a:stretch>
            <a:fillRect/>
          </a:stretch>
        </p:blipFill>
        <p:spPr>
          <a:xfrm>
            <a:off x="0" y="4303059"/>
            <a:ext cx="9144000" cy="2366682"/>
          </a:xfrm>
          <a:prstGeom prst="rect">
            <a:avLst/>
          </a:prstGeom>
        </p:spPr>
      </p:pic>
    </p:spTree>
    <p:extLst>
      <p:ext uri="{BB962C8B-B14F-4D97-AF65-F5344CB8AC3E}">
        <p14:creationId xmlns:p14="http://schemas.microsoft.com/office/powerpoint/2010/main" val="2350785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0450829-83B5-43F1-B289-D0CC618637A2}"/>
              </a:ext>
            </a:extLst>
          </p:cNvPr>
          <p:cNvGraphicFramePr>
            <a:graphicFrameLocks/>
          </p:cNvGraphicFramePr>
          <p:nvPr>
            <p:extLst>
              <p:ext uri="{D42A27DB-BD31-4B8C-83A1-F6EECF244321}">
                <p14:modId xmlns:p14="http://schemas.microsoft.com/office/powerpoint/2010/main" val="1288388981"/>
              </p:ext>
            </p:extLst>
          </p:nvPr>
        </p:nvGraphicFramePr>
        <p:xfrm>
          <a:off x="609600" y="685800"/>
          <a:ext cx="7467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763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EBE3-2CF0-4C65-9CFB-9DC5C4AB39EF}"/>
              </a:ext>
            </a:extLst>
          </p:cNvPr>
          <p:cNvSpPr>
            <a:spLocks noGrp="1"/>
          </p:cNvSpPr>
          <p:nvPr>
            <p:ph type="title"/>
          </p:nvPr>
        </p:nvSpPr>
        <p:spPr>
          <a:xfrm>
            <a:off x="609600" y="228600"/>
            <a:ext cx="8305800" cy="1143000"/>
          </a:xfrm>
        </p:spPr>
        <p:txBody>
          <a:bodyPr/>
          <a:lstStyle/>
          <a:p>
            <a:r>
              <a:rPr lang="en-US" sz="2000" dirty="0"/>
              <a:t>Methanex strategy is based around liquifying natural gas in locales where the gas is stranded, e.g., Chile, Trinidad, or there is a large excess supply.  Methanol is used in anti-freeze, as a solvent, component of formaldehyde and as a fuel component </a:t>
            </a:r>
            <a:endParaRPr lang="en-CA" sz="2000" dirty="0"/>
          </a:p>
        </p:txBody>
      </p:sp>
      <p:pic>
        <p:nvPicPr>
          <p:cNvPr id="4" name="Picture 3">
            <a:extLst>
              <a:ext uri="{FF2B5EF4-FFF2-40B4-BE49-F238E27FC236}">
                <a16:creationId xmlns:a16="http://schemas.microsoft.com/office/drawing/2014/main" id="{461DE7A4-B150-41E2-B5C3-22812384DD3E}"/>
              </a:ext>
            </a:extLst>
          </p:cNvPr>
          <p:cNvPicPr>
            <a:picLocks noChangeAspect="1"/>
          </p:cNvPicPr>
          <p:nvPr/>
        </p:nvPicPr>
        <p:blipFill>
          <a:blip r:embed="rId2"/>
          <a:stretch>
            <a:fillRect/>
          </a:stretch>
        </p:blipFill>
        <p:spPr>
          <a:xfrm>
            <a:off x="1055338" y="1676400"/>
            <a:ext cx="7033323" cy="5012863"/>
          </a:xfrm>
          <a:prstGeom prst="rect">
            <a:avLst/>
          </a:prstGeom>
        </p:spPr>
      </p:pic>
    </p:spTree>
    <p:extLst>
      <p:ext uri="{BB962C8B-B14F-4D97-AF65-F5344CB8AC3E}">
        <p14:creationId xmlns:p14="http://schemas.microsoft.com/office/powerpoint/2010/main" val="4200225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307B-67A3-4D91-BC44-B36090C6CED4}"/>
              </a:ext>
            </a:extLst>
          </p:cNvPr>
          <p:cNvSpPr>
            <a:spLocks noGrp="1"/>
          </p:cNvSpPr>
          <p:nvPr>
            <p:ph type="title"/>
          </p:nvPr>
        </p:nvSpPr>
        <p:spPr>
          <a:xfrm>
            <a:off x="685800" y="609600"/>
            <a:ext cx="8229600" cy="457200"/>
          </a:xfrm>
        </p:spPr>
        <p:txBody>
          <a:bodyPr/>
          <a:lstStyle/>
          <a:p>
            <a:r>
              <a:rPr lang="en-US" sz="3600" dirty="0"/>
              <a:t>Methanex Income Statement Q3-21</a:t>
            </a:r>
            <a:endParaRPr lang="en-CA" sz="3600" dirty="0"/>
          </a:p>
        </p:txBody>
      </p:sp>
      <p:pic>
        <p:nvPicPr>
          <p:cNvPr id="4" name="Picture 3">
            <a:extLst>
              <a:ext uri="{FF2B5EF4-FFF2-40B4-BE49-F238E27FC236}">
                <a16:creationId xmlns:a16="http://schemas.microsoft.com/office/drawing/2014/main" id="{EDFC48B5-5997-4564-B3B3-A8E7200BCE86}"/>
              </a:ext>
            </a:extLst>
          </p:cNvPr>
          <p:cNvPicPr>
            <a:picLocks noChangeAspect="1"/>
          </p:cNvPicPr>
          <p:nvPr/>
        </p:nvPicPr>
        <p:blipFill>
          <a:blip r:embed="rId2"/>
          <a:stretch>
            <a:fillRect/>
          </a:stretch>
        </p:blipFill>
        <p:spPr>
          <a:xfrm>
            <a:off x="0" y="1371600"/>
            <a:ext cx="9144000" cy="5195272"/>
          </a:xfrm>
          <a:prstGeom prst="rect">
            <a:avLst/>
          </a:prstGeom>
        </p:spPr>
      </p:pic>
    </p:spTree>
    <p:extLst>
      <p:ext uri="{BB962C8B-B14F-4D97-AF65-F5344CB8AC3E}">
        <p14:creationId xmlns:p14="http://schemas.microsoft.com/office/powerpoint/2010/main" val="248246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042F-52DE-4CCC-B3CD-B357FDF60F4D}"/>
              </a:ext>
            </a:extLst>
          </p:cNvPr>
          <p:cNvSpPr>
            <a:spLocks noGrp="1"/>
          </p:cNvSpPr>
          <p:nvPr>
            <p:ph type="title"/>
          </p:nvPr>
        </p:nvSpPr>
        <p:spPr>
          <a:xfrm>
            <a:off x="762000" y="609600"/>
            <a:ext cx="8153400" cy="838200"/>
          </a:xfrm>
        </p:spPr>
        <p:txBody>
          <a:bodyPr/>
          <a:lstStyle/>
          <a:p>
            <a:r>
              <a:rPr lang="en-US" sz="3600" dirty="0"/>
              <a:t>The Great </a:t>
            </a:r>
            <a:r>
              <a:rPr lang="en-US" sz="3600" i="1" dirty="0"/>
              <a:t>FSA </a:t>
            </a:r>
            <a:r>
              <a:rPr lang="en-US" sz="3600" dirty="0"/>
              <a:t>Debate: Cash vs. Accruals</a:t>
            </a:r>
            <a:endParaRPr lang="en-CA" sz="3600" dirty="0"/>
          </a:p>
        </p:txBody>
      </p:sp>
      <p:sp>
        <p:nvSpPr>
          <p:cNvPr id="3" name="Content Placeholder 2">
            <a:extLst>
              <a:ext uri="{FF2B5EF4-FFF2-40B4-BE49-F238E27FC236}">
                <a16:creationId xmlns:a16="http://schemas.microsoft.com/office/drawing/2014/main" id="{A809E084-0F61-4FF0-BEA6-2FC190000955}"/>
              </a:ext>
            </a:extLst>
          </p:cNvPr>
          <p:cNvSpPr>
            <a:spLocks noGrp="1"/>
          </p:cNvSpPr>
          <p:nvPr>
            <p:ph idx="1"/>
          </p:nvPr>
        </p:nvSpPr>
        <p:spPr>
          <a:xfrm>
            <a:off x="762000" y="1447800"/>
            <a:ext cx="8153400" cy="4648200"/>
          </a:xfrm>
        </p:spPr>
        <p:txBody>
          <a:bodyPr/>
          <a:lstStyle/>
          <a:p>
            <a:r>
              <a:rPr lang="en-US" sz="2600" dirty="0"/>
              <a:t>Accountants dedicate consider effort to specify </a:t>
            </a:r>
            <a:r>
              <a:rPr lang="en-US" sz="2600" dirty="0">
                <a:solidFill>
                  <a:srgbClr val="FF0000"/>
                </a:solidFill>
              </a:rPr>
              <a:t>accruals</a:t>
            </a:r>
            <a:r>
              <a:rPr lang="en-US" sz="2600" dirty="0"/>
              <a:t> in order to provide a more accurate representation of company operations</a:t>
            </a:r>
          </a:p>
          <a:p>
            <a:pPr lvl="1"/>
            <a:r>
              <a:rPr lang="en-US" sz="2000" dirty="0"/>
              <a:t>Most important accruals include depreciation; deferred equity compensation; deferred tax; goodwill and goodwill impairment; estimated value of inventory, accounts receivable and payable</a:t>
            </a:r>
          </a:p>
          <a:p>
            <a:pPr lvl="1"/>
            <a:r>
              <a:rPr lang="en-US" sz="2000" dirty="0"/>
              <a:t>This leads to focus on </a:t>
            </a:r>
            <a:r>
              <a:rPr lang="en-US" sz="2000" dirty="0">
                <a:solidFill>
                  <a:srgbClr val="FF0000"/>
                </a:solidFill>
              </a:rPr>
              <a:t>earnings and forecasts of earnings </a:t>
            </a:r>
            <a:r>
              <a:rPr lang="en-US" sz="2000" dirty="0"/>
              <a:t>as the key variable in equity security valuation </a:t>
            </a:r>
          </a:p>
          <a:p>
            <a:r>
              <a:rPr lang="en-US" sz="2600" dirty="0"/>
              <a:t>In opposition is the focus on </a:t>
            </a:r>
            <a:r>
              <a:rPr lang="en-US" sz="2600" dirty="0">
                <a:solidFill>
                  <a:srgbClr val="FF0000"/>
                </a:solidFill>
              </a:rPr>
              <a:t>cash generation</a:t>
            </a:r>
            <a:r>
              <a:rPr lang="en-US" sz="2600" dirty="0"/>
              <a:t> which leads to focus the cash flow statement instead of the income statement and balance sheet (and equity statement) that are dependent on accruals</a:t>
            </a:r>
          </a:p>
          <a:p>
            <a:endParaRPr lang="en-CA" dirty="0"/>
          </a:p>
        </p:txBody>
      </p:sp>
    </p:spTree>
    <p:extLst>
      <p:ext uri="{BB962C8B-B14F-4D97-AF65-F5344CB8AC3E}">
        <p14:creationId xmlns:p14="http://schemas.microsoft.com/office/powerpoint/2010/main" val="96056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2B64-5D4A-4579-9614-5A4EB4337A75}"/>
              </a:ext>
            </a:extLst>
          </p:cNvPr>
          <p:cNvSpPr>
            <a:spLocks noGrp="1"/>
          </p:cNvSpPr>
          <p:nvPr>
            <p:ph type="title"/>
          </p:nvPr>
        </p:nvSpPr>
        <p:spPr>
          <a:xfrm>
            <a:off x="381000" y="228600"/>
            <a:ext cx="8534400" cy="914400"/>
          </a:xfrm>
        </p:spPr>
        <p:txBody>
          <a:bodyPr/>
          <a:lstStyle/>
          <a:p>
            <a:r>
              <a:rPr lang="en-US" sz="2800" dirty="0"/>
              <a:t>Illustration of influence of Accruals on Equity Valuation:</a:t>
            </a:r>
            <a:br>
              <a:rPr lang="en-US" sz="2800" dirty="0"/>
            </a:br>
            <a:r>
              <a:rPr lang="en-US" sz="2800" dirty="0"/>
              <a:t>Key Statistics from Bloomberg for Facebook (24/8/18)</a:t>
            </a:r>
            <a:endParaRPr lang="en-GB" sz="2800" dirty="0"/>
          </a:p>
        </p:txBody>
      </p:sp>
      <p:pic>
        <p:nvPicPr>
          <p:cNvPr id="3" name="Picture 2">
            <a:extLst>
              <a:ext uri="{FF2B5EF4-FFF2-40B4-BE49-F238E27FC236}">
                <a16:creationId xmlns:a16="http://schemas.microsoft.com/office/drawing/2014/main" id="{F0802A28-E8E1-476D-B868-ECB397DA7CA7}"/>
              </a:ext>
            </a:extLst>
          </p:cNvPr>
          <p:cNvPicPr>
            <a:picLocks noChangeAspect="1"/>
          </p:cNvPicPr>
          <p:nvPr/>
        </p:nvPicPr>
        <p:blipFill>
          <a:blip r:embed="rId2"/>
          <a:stretch>
            <a:fillRect/>
          </a:stretch>
        </p:blipFill>
        <p:spPr>
          <a:xfrm>
            <a:off x="-76200" y="1338984"/>
            <a:ext cx="9144000" cy="4873230"/>
          </a:xfrm>
          <a:prstGeom prst="rect">
            <a:avLst/>
          </a:prstGeom>
        </p:spPr>
      </p:pic>
      <p:sp>
        <p:nvSpPr>
          <p:cNvPr id="4" name="Rectangle 3">
            <a:extLst>
              <a:ext uri="{FF2B5EF4-FFF2-40B4-BE49-F238E27FC236}">
                <a16:creationId xmlns:a16="http://schemas.microsoft.com/office/drawing/2014/main" id="{065F7B3F-5410-4D11-8A2C-1D79878E2582}"/>
              </a:ext>
            </a:extLst>
          </p:cNvPr>
          <p:cNvSpPr/>
          <p:nvPr/>
        </p:nvSpPr>
        <p:spPr bwMode="auto">
          <a:xfrm>
            <a:off x="990600" y="3733800"/>
            <a:ext cx="3505200" cy="10668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EF747EA5-3703-459E-B80B-76EA22E1C6D1}"/>
              </a:ext>
            </a:extLst>
          </p:cNvPr>
          <p:cNvSpPr/>
          <p:nvPr/>
        </p:nvSpPr>
        <p:spPr bwMode="auto">
          <a:xfrm>
            <a:off x="990600" y="5029200"/>
            <a:ext cx="3505200" cy="3048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00C6B21E-231F-439D-B725-5A311199F467}"/>
              </a:ext>
            </a:extLst>
          </p:cNvPr>
          <p:cNvSpPr/>
          <p:nvPr/>
        </p:nvSpPr>
        <p:spPr bwMode="auto">
          <a:xfrm>
            <a:off x="990600" y="3733800"/>
            <a:ext cx="762000" cy="417186"/>
          </a:xfrm>
          <a:prstGeom prst="rect">
            <a:avLst/>
          </a:prstGeom>
          <a:solidFill>
            <a:srgbClr val="FF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AA30E904-9A32-4B1F-AD92-E7DA2B833094}"/>
              </a:ext>
            </a:extLst>
          </p:cNvPr>
          <p:cNvSpPr/>
          <p:nvPr/>
        </p:nvSpPr>
        <p:spPr bwMode="auto">
          <a:xfrm>
            <a:off x="990600" y="5029200"/>
            <a:ext cx="1219200" cy="304800"/>
          </a:xfrm>
          <a:prstGeom prst="rect">
            <a:avLst/>
          </a:prstGeom>
          <a:solidFill>
            <a:srgbClr val="FF66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A26FB07C-75C3-49F1-8368-29E59D2A9222}"/>
              </a:ext>
            </a:extLst>
          </p:cNvPr>
          <p:cNvSpPr/>
          <p:nvPr/>
        </p:nvSpPr>
        <p:spPr bwMode="auto">
          <a:xfrm>
            <a:off x="4495800" y="4267200"/>
            <a:ext cx="609600" cy="533400"/>
          </a:xfrm>
          <a:prstGeom prst="rect">
            <a:avLst/>
          </a:prstGeom>
          <a:solidFill>
            <a:srgbClr val="FF66CC">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1284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8011-A6E5-4751-BC50-D197F3BFD90B}"/>
              </a:ext>
            </a:extLst>
          </p:cNvPr>
          <p:cNvSpPr>
            <a:spLocks noGrp="1"/>
          </p:cNvSpPr>
          <p:nvPr>
            <p:ph type="title"/>
          </p:nvPr>
        </p:nvSpPr>
        <p:spPr>
          <a:xfrm>
            <a:off x="609600" y="304800"/>
            <a:ext cx="8305800" cy="685800"/>
          </a:xfrm>
        </p:spPr>
        <p:txBody>
          <a:bodyPr/>
          <a:lstStyle/>
          <a:p>
            <a:r>
              <a:rPr lang="en-US" sz="3600" dirty="0"/>
              <a:t>Key to </a:t>
            </a:r>
            <a:r>
              <a:rPr lang="en-US" sz="3600" i="1" dirty="0"/>
              <a:t>FSA</a:t>
            </a:r>
            <a:r>
              <a:rPr lang="en-US" sz="3600" dirty="0"/>
              <a:t>: Reconciling Accruals with Cash</a:t>
            </a:r>
            <a:endParaRPr lang="en-CA" sz="3600" dirty="0"/>
          </a:p>
        </p:txBody>
      </p:sp>
      <p:sp>
        <p:nvSpPr>
          <p:cNvPr id="3" name="Content Placeholder 2">
            <a:extLst>
              <a:ext uri="{FF2B5EF4-FFF2-40B4-BE49-F238E27FC236}">
                <a16:creationId xmlns:a16="http://schemas.microsoft.com/office/drawing/2014/main" id="{5D29E9AB-B754-4FA1-93B6-E3B37C05DCC5}"/>
              </a:ext>
            </a:extLst>
          </p:cNvPr>
          <p:cNvSpPr>
            <a:spLocks noGrp="1"/>
          </p:cNvSpPr>
          <p:nvPr>
            <p:ph idx="1"/>
          </p:nvPr>
        </p:nvSpPr>
        <p:spPr>
          <a:xfrm>
            <a:off x="609600" y="1066800"/>
            <a:ext cx="8305800" cy="5105400"/>
          </a:xfrm>
        </p:spPr>
        <p:txBody>
          <a:bodyPr/>
          <a:lstStyle/>
          <a:p>
            <a:r>
              <a:rPr lang="en-US" sz="2400" dirty="0"/>
              <a:t>Failures of Accrual Statements and Cash Statements to accurately represent the status of firm operations are well known</a:t>
            </a:r>
          </a:p>
          <a:p>
            <a:pPr lvl="1"/>
            <a:r>
              <a:rPr lang="en-US" sz="2000" dirty="0"/>
              <a:t>Paying employees with deferred equity compensation will inflate cash from operations by lowering employee cash expenses</a:t>
            </a:r>
          </a:p>
          <a:p>
            <a:pPr lvl="1"/>
            <a:r>
              <a:rPr lang="en-US" sz="2000" dirty="0"/>
              <a:t>Depreciation can differ from the actual usage of assets </a:t>
            </a:r>
          </a:p>
          <a:p>
            <a:pPr lvl="1"/>
            <a:r>
              <a:rPr lang="en-US" sz="2000" dirty="0"/>
              <a:t>IFRS marking to market of asset value changes requires imprecise estimate</a:t>
            </a:r>
          </a:p>
          <a:p>
            <a:pPr lvl="1"/>
            <a:r>
              <a:rPr lang="en-CA" sz="2000" dirty="0"/>
              <a:t>Book value of equity is impacted by share repurchases</a:t>
            </a:r>
          </a:p>
          <a:p>
            <a:pPr lvl="1"/>
            <a:r>
              <a:rPr lang="en-CA" sz="2000" dirty="0"/>
              <a:t>Timing of revenue and expenses can impact cash flows</a:t>
            </a:r>
          </a:p>
          <a:p>
            <a:r>
              <a:rPr lang="en-CA" sz="2400" dirty="0"/>
              <a:t>These shortcomings can be overcome by examining initially 1) the balance sheet, then 2) the income statement and finally using 3) the cash flow statement to interpret the relevance of the accruals in 1) and 2)</a:t>
            </a:r>
          </a:p>
          <a:p>
            <a:endParaRPr lang="en-CA" sz="2600" dirty="0"/>
          </a:p>
        </p:txBody>
      </p:sp>
    </p:spTree>
    <p:extLst>
      <p:ext uri="{BB962C8B-B14F-4D97-AF65-F5344CB8AC3E}">
        <p14:creationId xmlns:p14="http://schemas.microsoft.com/office/powerpoint/2010/main" val="211172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9D60-0E23-47ED-BF13-80C4972F155E}"/>
              </a:ext>
            </a:extLst>
          </p:cNvPr>
          <p:cNvSpPr>
            <a:spLocks noGrp="1"/>
          </p:cNvSpPr>
          <p:nvPr>
            <p:ph type="title"/>
          </p:nvPr>
        </p:nvSpPr>
        <p:spPr>
          <a:xfrm>
            <a:off x="533400" y="609600"/>
            <a:ext cx="8382000" cy="685800"/>
          </a:xfrm>
        </p:spPr>
        <p:txBody>
          <a:bodyPr/>
          <a:lstStyle/>
          <a:p>
            <a:r>
              <a:rPr lang="en-US" sz="2800" dirty="0"/>
              <a:t>Financial Statement Analysis and the Presentation</a:t>
            </a:r>
            <a:endParaRPr lang="en-GB" sz="2800" dirty="0"/>
          </a:p>
        </p:txBody>
      </p:sp>
      <p:sp>
        <p:nvSpPr>
          <p:cNvPr id="3" name="Content Placeholder 2">
            <a:extLst>
              <a:ext uri="{FF2B5EF4-FFF2-40B4-BE49-F238E27FC236}">
                <a16:creationId xmlns:a16="http://schemas.microsoft.com/office/drawing/2014/main" id="{D2B8DF4E-5E7A-4268-9CF0-8A6EC60888AD}"/>
              </a:ext>
            </a:extLst>
          </p:cNvPr>
          <p:cNvSpPr>
            <a:spLocks noGrp="1"/>
          </p:cNvSpPr>
          <p:nvPr>
            <p:ph idx="1"/>
          </p:nvPr>
        </p:nvSpPr>
        <p:spPr>
          <a:xfrm>
            <a:off x="762000" y="1524000"/>
            <a:ext cx="8153400" cy="4572000"/>
          </a:xfrm>
        </p:spPr>
        <p:txBody>
          <a:bodyPr/>
          <a:lstStyle/>
          <a:p>
            <a:r>
              <a:rPr lang="en-US" sz="2400" b="1" dirty="0"/>
              <a:t>The </a:t>
            </a:r>
            <a:r>
              <a:rPr lang="en-US" sz="2400" b="1" dirty="0">
                <a:solidFill>
                  <a:srgbClr val="0070C0"/>
                </a:solidFill>
              </a:rPr>
              <a:t>‘Description of the Presentations Model’ on the class webpage </a:t>
            </a:r>
            <a:r>
              <a:rPr lang="en-US" sz="2400" b="1" dirty="0"/>
              <a:t>has brief discussion of how to use the Balance Sheet,  Income Statement and, especially, the Cash Flow Statement (other Financial statements) in the valuation of common stocks </a:t>
            </a:r>
          </a:p>
          <a:p>
            <a:r>
              <a:rPr lang="en-US" sz="2400" b="1" dirty="0">
                <a:sym typeface="Wingdings" panose="05000000000000000000" pitchFamily="2" charset="2"/>
              </a:rPr>
              <a:t>The financial statements provide essential information about </a:t>
            </a:r>
            <a:r>
              <a:rPr lang="en-US" sz="2400" b="1" dirty="0">
                <a:solidFill>
                  <a:srgbClr val="FF0000"/>
                </a:solidFill>
                <a:sym typeface="Wingdings" panose="05000000000000000000" pitchFamily="2" charset="2"/>
              </a:rPr>
              <a:t>whether the ‘story’ of a company has validity</a:t>
            </a:r>
            <a:r>
              <a:rPr lang="en-US" sz="2400" b="1" dirty="0">
                <a:sym typeface="Wingdings" panose="05000000000000000000" pitchFamily="2" charset="2"/>
              </a:rPr>
              <a:t>  the ‘story’ is constructed from various qualitative and quantitative sources</a:t>
            </a:r>
          </a:p>
          <a:p>
            <a:r>
              <a:rPr lang="en-US" sz="2600" b="1" dirty="0">
                <a:sym typeface="Wingdings" panose="05000000000000000000" pitchFamily="2" charset="2"/>
              </a:rPr>
              <a:t>The regulatory files, especially the Annual Report / 10-K, are essential sources of information</a:t>
            </a:r>
            <a:endParaRPr lang="en-US" sz="2600" b="1" dirty="0"/>
          </a:p>
        </p:txBody>
      </p:sp>
    </p:spTree>
    <p:extLst>
      <p:ext uri="{BB962C8B-B14F-4D97-AF65-F5344CB8AC3E}">
        <p14:creationId xmlns:p14="http://schemas.microsoft.com/office/powerpoint/2010/main" val="155311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AC5C-C933-4465-9A1B-26F0A259E9B8}"/>
              </a:ext>
            </a:extLst>
          </p:cNvPr>
          <p:cNvSpPr>
            <a:spLocks noGrp="1"/>
          </p:cNvSpPr>
          <p:nvPr>
            <p:ph type="title"/>
          </p:nvPr>
        </p:nvSpPr>
        <p:spPr>
          <a:xfrm>
            <a:off x="914400" y="609600"/>
            <a:ext cx="8001000" cy="533400"/>
          </a:xfrm>
        </p:spPr>
        <p:txBody>
          <a:bodyPr/>
          <a:lstStyle/>
          <a:p>
            <a:r>
              <a:rPr lang="en-US" sz="2800" dirty="0"/>
              <a:t>Accruals, Cash Flows and Financial Statements</a:t>
            </a:r>
            <a:endParaRPr lang="en-GB" sz="2800" dirty="0"/>
          </a:p>
        </p:txBody>
      </p:sp>
      <p:sp>
        <p:nvSpPr>
          <p:cNvPr id="3" name="Content Placeholder 2">
            <a:extLst>
              <a:ext uri="{FF2B5EF4-FFF2-40B4-BE49-F238E27FC236}">
                <a16:creationId xmlns:a16="http://schemas.microsoft.com/office/drawing/2014/main" id="{2AE3F628-0CC9-4D9A-8C0A-F52211E208D8}"/>
              </a:ext>
            </a:extLst>
          </p:cNvPr>
          <p:cNvSpPr>
            <a:spLocks noGrp="1"/>
          </p:cNvSpPr>
          <p:nvPr>
            <p:ph idx="1"/>
          </p:nvPr>
        </p:nvSpPr>
        <p:spPr>
          <a:xfrm>
            <a:off x="762000" y="1219200"/>
            <a:ext cx="8153400" cy="5105400"/>
          </a:xfrm>
        </p:spPr>
        <p:txBody>
          <a:bodyPr/>
          <a:lstStyle/>
          <a:p>
            <a:r>
              <a:rPr lang="en-US" sz="2000" b="1" dirty="0"/>
              <a:t>The Financial Statements are an inter-connected picture of the company, all three statements need to be considered </a:t>
            </a:r>
            <a:r>
              <a:rPr lang="en-US" sz="2000" b="1" dirty="0">
                <a:sym typeface="Wingdings" panose="05000000000000000000" pitchFamily="2" charset="2"/>
              </a:rPr>
              <a:t> the BALANCE SHEET AND EARNINGS STATEMENT HAVE MANY IMPORTANT ACCURAL ITEMS THAT COULD POSSIBLY DISTORT THE ACCURACY OF THE INFORMATION CONTAINED IN THE FINANCIAL STATEMENTS</a:t>
            </a:r>
            <a:endParaRPr lang="en-US" sz="2000" b="1" dirty="0"/>
          </a:p>
          <a:p>
            <a:endParaRPr lang="en-US" sz="2000" b="1" dirty="0"/>
          </a:p>
          <a:p>
            <a:r>
              <a:rPr lang="en-US" sz="2000" b="1" dirty="0"/>
              <a:t>There is an OVER-EMPHASIS</a:t>
            </a:r>
            <a:r>
              <a:rPr lang="en-US" sz="2000" b="1" i="1" dirty="0"/>
              <a:t> </a:t>
            </a:r>
            <a:r>
              <a:rPr lang="en-US" sz="2000" b="1" dirty="0"/>
              <a:t>in the financial press on EARNINGS which has many ACCRUALS (e.g., Depreciation) </a:t>
            </a:r>
            <a:r>
              <a:rPr lang="en-US" sz="2000" b="1" dirty="0">
                <a:sym typeface="Wingdings" panose="05000000000000000000" pitchFamily="2" charset="2"/>
              </a:rPr>
              <a:t> essential to </a:t>
            </a:r>
            <a:r>
              <a:rPr lang="en-US" sz="2000" b="1" dirty="0">
                <a:solidFill>
                  <a:srgbClr val="FF0000"/>
                </a:solidFill>
                <a:sym typeface="Wingdings" panose="05000000000000000000" pitchFamily="2" charset="2"/>
              </a:rPr>
              <a:t>also</a:t>
            </a:r>
            <a:r>
              <a:rPr lang="en-US" sz="2000" b="1" dirty="0">
                <a:sym typeface="Wingdings" panose="05000000000000000000" pitchFamily="2" charset="2"/>
              </a:rPr>
              <a:t> consult the CASH FLOW </a:t>
            </a:r>
            <a:r>
              <a:rPr lang="en-US" sz="2000" b="1" dirty="0"/>
              <a:t> STATEMENT to provide an accurate assessment of the impact of accruals on the other financial statements</a:t>
            </a:r>
          </a:p>
          <a:p>
            <a:endParaRPr lang="en-US" sz="2000" b="1" dirty="0"/>
          </a:p>
          <a:p>
            <a:r>
              <a:rPr lang="en-US" sz="2000" b="1" dirty="0"/>
              <a:t>The </a:t>
            </a:r>
            <a:r>
              <a:rPr lang="en-US" sz="2000" b="1" dirty="0">
                <a:solidFill>
                  <a:srgbClr val="FF0000"/>
                </a:solidFill>
              </a:rPr>
              <a:t>NOTES</a:t>
            </a:r>
            <a:r>
              <a:rPr lang="en-US" sz="2000" b="1" dirty="0"/>
              <a:t> to the financial statements need to be investigated when there are large items that impact a financial statement</a:t>
            </a:r>
            <a:endParaRPr lang="en-GB" sz="2000" b="1" dirty="0"/>
          </a:p>
        </p:txBody>
      </p:sp>
    </p:spTree>
    <p:extLst>
      <p:ext uri="{BB962C8B-B14F-4D97-AF65-F5344CB8AC3E}">
        <p14:creationId xmlns:p14="http://schemas.microsoft.com/office/powerpoint/2010/main" val="693498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84037</TotalTime>
  <Words>2872</Words>
  <Application>Microsoft Office PowerPoint</Application>
  <PresentationFormat>On-screen Show (4:3)</PresentationFormat>
  <Paragraphs>196</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Narrow</vt:lpstr>
      <vt:lpstr>Monotype Sorts</vt:lpstr>
      <vt:lpstr>Times New Roman</vt:lpstr>
      <vt:lpstr>Wingdings</vt:lpstr>
      <vt:lpstr>Generic (Online)</vt:lpstr>
      <vt:lpstr>        Lecture 6  Basics of Financial Statement Analysis</vt:lpstr>
      <vt:lpstr>SEC filings: 10-K format vs. 10-Q format  Canadian companies are not subject to strict formatting though content is similar as most Canadian companies have American investors – stmt. release procedure also different</vt:lpstr>
      <vt:lpstr>What is Financial Statement Analysis (FSA)?</vt:lpstr>
      <vt:lpstr>The Financial Statements</vt:lpstr>
      <vt:lpstr>The Great FSA Debate: Cash vs. Accruals</vt:lpstr>
      <vt:lpstr>Illustration of influence of Accruals on Equity Valuation: Key Statistics from Bloomberg for Facebook (24/8/18)</vt:lpstr>
      <vt:lpstr>Key to FSA: Reconciling Accruals with Cash</vt:lpstr>
      <vt:lpstr>Financial Statement Analysis and the Presentation</vt:lpstr>
      <vt:lpstr>Accruals, Cash Flows and Financial Statements</vt:lpstr>
      <vt:lpstr>ESSENTIAL INFO FOR FSA (see also Lecture 10)</vt:lpstr>
      <vt:lpstr>Essential Information in the MD&amp;A (Items 7 in 10-K)</vt:lpstr>
      <vt:lpstr>Making Sense of the Balance Sheet</vt:lpstr>
      <vt:lpstr>Home Depot 10-K: Riddled with accruals.  Items to notice in Assets:  1) cash / per share (# from equity account); 2) amount of goodwill – indicator of acquisitions role in business growth; 3) ratio of payables to receivables as indicator of retailing model strength; 4) inventory accumulation or reduction; 5) amount of PPE relative to income generation as measure of ‘economic goodwill’;  6) method of valuing inventories and AR (usually in notes</vt:lpstr>
      <vt:lpstr>Liabilities + Equity: Liability items are less impacted by accrual assumptions  Key takeaway from Home Depot Negative Equity (2020) due to share repurchase; switching back to leveraging up (2021) and building up of cash</vt:lpstr>
      <vt:lpstr>A few rules of thumb for the Balance Sheet</vt:lpstr>
      <vt:lpstr>A Few Balance Sheet Items to Ponder</vt:lpstr>
      <vt:lpstr>PowerPoint Presentation</vt:lpstr>
      <vt:lpstr>Income Statement: The Top Lines for Tesla in 21-Q2 Rapid acceleration of Auto Revenues; Slight increase in gross margin</vt:lpstr>
      <vt:lpstr>Income Statement: The Top Lines for Shopify in 21-Q2 Rapid acceleration of Revenues; Slight increase in gross margin + Other Income</vt:lpstr>
      <vt:lpstr>Income Statement: Before the Bottom Line Mark to Market Accounting, IASB, REITs</vt:lpstr>
      <vt:lpstr>Making Sense of Earnings: REITs</vt:lpstr>
      <vt:lpstr>Gains (losses) realized on sale of asset under FASB</vt:lpstr>
      <vt:lpstr>Relevance of the Cash Flow Statement</vt:lpstr>
      <vt:lpstr>Basics of the cash flow statement</vt:lpstr>
      <vt:lpstr>Income and Cash from Operations: Shopify</vt:lpstr>
      <vt:lpstr>Accrual from Affirm and Global-e</vt:lpstr>
      <vt:lpstr>Shopify: Investing and Financing Activities – active issuance of additional equity</vt:lpstr>
      <vt:lpstr>Detailing the Shopify unrealized gains at Q3-21</vt:lpstr>
      <vt:lpstr>Despite the large negative reported loss for Affirm, cash from operations is positive  this change is driven largely by two accruals: accounts payable and  fair value change.  Are these accruals materially impactful?</vt:lpstr>
      <vt:lpstr>Global-e (UK company) is not much better: (Financial info below from the 6K SEC filing for fgn. Issuers)</vt:lpstr>
      <vt:lpstr>Complicated Accounting: Cost of Netflix Revenue</vt:lpstr>
      <vt:lpstr>Income and Cash from Operations: Netflix</vt:lpstr>
      <vt:lpstr>Cash and Accrual Accounting for Netflix (Note: drop in CFO partially due to cost of production having to be made despite delay in production due to COVID </vt:lpstr>
      <vt:lpstr>Information in Cash from Investing Activities</vt:lpstr>
      <vt:lpstr>Cash from Financing Activities: Raising or Distributing?</vt:lpstr>
      <vt:lpstr>Apple 2021 10K : Distributing Cash to Shareholders</vt:lpstr>
      <vt:lpstr>Accounting Implications of Share Repurchases</vt:lpstr>
      <vt:lpstr>Lightspeed Commerce Inc. – “one-stop commerce platform” acquired cloud-based retailer Vend</vt:lpstr>
      <vt:lpstr>Smart REIT: Relationship between CFO and Distributions</vt:lpstr>
      <vt:lpstr>Exploring the Notes</vt:lpstr>
      <vt:lpstr>Some Example Companies:  Toll Bros. + Methanex</vt:lpstr>
      <vt:lpstr>Toll Bros. is an illustration of the divergence between accruals and cash numbers associated with inventory valuation in real estate construction (US GAAP) – inventory value is an estimate for what properties available for sale are worth – if the real estate market collapses, the value of inventory is written down with associated implications for income (and indirectly revenue generation)</vt:lpstr>
      <vt:lpstr>The cash flow implications of accruals: luxury builder </vt:lpstr>
      <vt:lpstr>Toll Bros. CFO from 2021 10K (27/12/21 P/E = 10.6)</vt:lpstr>
      <vt:lpstr>Methanex: Commodity Pricing and Processing Profits (27/12/21 P/E = 12.9</vt:lpstr>
      <vt:lpstr>PowerPoint Presentation</vt:lpstr>
      <vt:lpstr>Methanex strategy is based around liquifying natural gas in locales where the gas is stranded, e.g., Chile, Trinidad, or there is a large excess supply.  Methanol is used in anti-freeze, as a solvent, component of formaldehyde and as a fuel component </vt:lpstr>
      <vt:lpstr>Methanex Income Statement Q3-21</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maury poitras</dc:creator>
  <cp:lastModifiedBy>Geoffrey Poitras</cp:lastModifiedBy>
  <cp:revision>116</cp:revision>
  <cp:lastPrinted>2016-07-05T22:29:27Z</cp:lastPrinted>
  <dcterms:created xsi:type="dcterms:W3CDTF">2004-01-26T13:51:12Z</dcterms:created>
  <dcterms:modified xsi:type="dcterms:W3CDTF">2024-11-10T04:34:17Z</dcterms:modified>
</cp:coreProperties>
</file>