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256" r:id="rId2"/>
    <p:sldId id="325" r:id="rId3"/>
    <p:sldId id="328" r:id="rId4"/>
    <p:sldId id="257" r:id="rId5"/>
    <p:sldId id="316" r:id="rId6"/>
    <p:sldId id="313" r:id="rId7"/>
    <p:sldId id="314" r:id="rId8"/>
    <p:sldId id="304" r:id="rId9"/>
    <p:sldId id="322" r:id="rId10"/>
    <p:sldId id="318" r:id="rId11"/>
    <p:sldId id="319" r:id="rId12"/>
    <p:sldId id="320" r:id="rId13"/>
    <p:sldId id="258" r:id="rId14"/>
    <p:sldId id="259" r:id="rId15"/>
    <p:sldId id="305" r:id="rId16"/>
    <p:sldId id="315" r:id="rId17"/>
    <p:sldId id="280" r:id="rId18"/>
    <p:sldId id="303" r:id="rId19"/>
    <p:sldId id="342" r:id="rId20"/>
    <p:sldId id="309" r:id="rId21"/>
    <p:sldId id="310" r:id="rId22"/>
    <p:sldId id="311" r:id="rId23"/>
    <p:sldId id="265" r:id="rId24"/>
    <p:sldId id="312" r:id="rId25"/>
    <p:sldId id="294" r:id="rId26"/>
    <p:sldId id="308" r:id="rId27"/>
    <p:sldId id="317" r:id="rId28"/>
    <p:sldId id="260" r:id="rId29"/>
    <p:sldId id="341" r:id="rId30"/>
    <p:sldId id="343" r:id="rId31"/>
    <p:sldId id="279" r:id="rId32"/>
    <p:sldId id="300" r:id="rId33"/>
    <p:sldId id="321" r:id="rId34"/>
    <p:sldId id="301" r:id="rId35"/>
    <p:sldId id="299" r:id="rId36"/>
    <p:sldId id="306" r:id="rId37"/>
    <p:sldId id="323" r:id="rId38"/>
    <p:sldId id="307" r:id="rId39"/>
    <p:sldId id="334" r:id="rId40"/>
    <p:sldId id="335" r:id="rId41"/>
    <p:sldId id="336" r:id="rId42"/>
    <p:sldId id="302" r:id="rId43"/>
    <p:sldId id="297" r:id="rId44"/>
    <p:sldId id="329" r:id="rId45"/>
    <p:sldId id="330" r:id="rId46"/>
    <p:sldId id="332" r:id="rId47"/>
    <p:sldId id="337" r:id="rId48"/>
    <p:sldId id="333" r:id="rId49"/>
    <p:sldId id="295" r:id="rId50"/>
    <p:sldId id="338" r:id="rId51"/>
    <p:sldId id="298" r:id="rId52"/>
    <p:sldId id="340" r:id="rId53"/>
    <p:sldId id="339" r:id="rId54"/>
  </p:sldIdLst>
  <p:sldSz cx="9144000" cy="6858000" type="screen4x3"/>
  <p:notesSz cx="7315200" cy="9601200"/>
  <p:custDataLst>
    <p:tags r:id="rId57"/>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9966"/>
    <a:srgbClr val="003399"/>
    <a:srgbClr val="FF7C80"/>
    <a:srgbClr val="FF0000"/>
    <a:srgbClr val="CCECFF"/>
    <a:srgbClr val="00CC00"/>
    <a:srgbClr val="009999"/>
    <a:srgbClr val="FF505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63" d="100"/>
          <a:sy n="63" d="100"/>
        </p:scale>
        <p:origin x="17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defTabSz="966558">
              <a:defRPr kumimoji="0" sz="1300"/>
            </a:lvl1pPr>
          </a:lstStyle>
          <a:p>
            <a:pPr>
              <a:defRPr/>
            </a:pPr>
            <a:endParaRPr lang="en-US"/>
          </a:p>
        </p:txBody>
      </p:sp>
      <p:sp>
        <p:nvSpPr>
          <p:cNvPr id="1433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algn="r" defTabSz="966558">
              <a:defRPr kumimoji="0" sz="1300"/>
            </a:lvl1pPr>
          </a:lstStyle>
          <a:p>
            <a:pPr>
              <a:defRPr/>
            </a:pPr>
            <a:fld id="{52567815-46CF-4D3A-9027-B2A054FE8DED}" type="datetime1">
              <a:rPr lang="en-US"/>
              <a:pPr>
                <a:defRPr/>
              </a:pPr>
              <a:t>11/9/2024</a:t>
            </a:fld>
            <a:endParaRPr lang="en-US"/>
          </a:p>
        </p:txBody>
      </p:sp>
      <p:sp>
        <p:nvSpPr>
          <p:cNvPr id="1434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defTabSz="966558">
              <a:defRPr kumimoji="0" sz="1300"/>
            </a:lvl1pPr>
          </a:lstStyle>
          <a:p>
            <a:pPr>
              <a:defRPr/>
            </a:pPr>
            <a:endParaRPr lang="en-US"/>
          </a:p>
        </p:txBody>
      </p:sp>
      <p:sp>
        <p:nvSpPr>
          <p:cNvPr id="1434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algn="r" defTabSz="966558">
              <a:defRPr kumimoji="0" sz="1300"/>
            </a:lvl1pPr>
          </a:lstStyle>
          <a:p>
            <a:pPr>
              <a:defRPr/>
            </a:pPr>
            <a:fld id="{34425AC8-20E2-46E0-86DB-D7749FE337A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defTabSz="966558">
              <a:defRPr kumimoji="0" sz="1300"/>
            </a:lvl1pPr>
          </a:lstStyle>
          <a:p>
            <a:pPr>
              <a:defRPr/>
            </a:pPr>
            <a:endParaRPr lang="en-US"/>
          </a:p>
        </p:txBody>
      </p:sp>
      <p:sp>
        <p:nvSpPr>
          <p:cNvPr id="34819" name="Rectangle 9"/>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4146550" y="0"/>
            <a:ext cx="3168650" cy="479425"/>
          </a:xfrm>
          <a:prstGeom prst="rect">
            <a:avLst/>
          </a:prstGeom>
          <a:noFill/>
          <a:ln w="9525">
            <a:noFill/>
            <a:miter lim="800000"/>
            <a:headEnd/>
            <a:tailEnd/>
          </a:ln>
        </p:spPr>
        <p:txBody>
          <a:bodyPr vert="horz" wrap="square" lIns="96651" tIns="48324" rIns="96651" bIns="48324" numCol="1" anchor="t" anchorCtr="0" compatLnSpc="1">
            <a:prstTxWarp prst="textNoShape">
              <a:avLst/>
            </a:prstTxWarp>
          </a:bodyPr>
          <a:lstStyle>
            <a:lvl1pPr algn="r" defTabSz="966558">
              <a:defRPr kumimoji="0" sz="1300"/>
            </a:lvl1pPr>
          </a:lstStyle>
          <a:p>
            <a:pPr>
              <a:defRPr/>
            </a:pPr>
            <a:fld id="{2E031117-1A7C-45F5-9F4E-C1F84DCD1DD7}" type="datetime1">
              <a:rPr lang="en-US"/>
              <a:pPr>
                <a:defRPr/>
              </a:pPr>
              <a:t>11/9/2024</a:t>
            </a:fld>
            <a:endParaRPr lang="en-US"/>
          </a:p>
        </p:txBody>
      </p:sp>
      <p:sp>
        <p:nvSpPr>
          <p:cNvPr id="2060" name="Rectangle 12"/>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defTabSz="966558">
              <a:defRPr kumimoji="0" sz="1300"/>
            </a:lvl1pPr>
          </a:lstStyle>
          <a:p>
            <a:pPr>
              <a:defRPr/>
            </a:pPr>
            <a:endParaRPr lang="en-US"/>
          </a:p>
        </p:txBody>
      </p:sp>
      <p:sp>
        <p:nvSpPr>
          <p:cNvPr id="2061" name="Rectangle 13"/>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p:spPr>
        <p:txBody>
          <a:bodyPr vert="horz" wrap="square" lIns="96651" tIns="48324" rIns="96651" bIns="48324" numCol="1" anchor="b" anchorCtr="0" compatLnSpc="1">
            <a:prstTxWarp prst="textNoShape">
              <a:avLst/>
            </a:prstTxWarp>
          </a:bodyPr>
          <a:lstStyle>
            <a:lvl1pPr algn="r" defTabSz="966558">
              <a:defRPr kumimoji="0" sz="1300"/>
            </a:lvl1pPr>
          </a:lstStyle>
          <a:p>
            <a:pPr>
              <a:defRPr/>
            </a:pPr>
            <a:fld id="{315B6416-E755-4784-A9F5-86E3F4E6E459}"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p:spPr>
        <p:txBody>
          <a:bodyPr/>
          <a:lstStyle/>
          <a:p>
            <a:endParaRPr lang="en-US"/>
          </a:p>
        </p:txBody>
      </p:sp>
      <p:sp>
        <p:nvSpPr>
          <p:cNvPr id="5" name="Arc 3"/>
          <p:cNvSpPr>
            <a:spLocks/>
          </p:cNvSpPr>
          <p:nvPr/>
        </p:nvSpPr>
        <p:spPr bwMode="auto">
          <a:xfrm>
            <a:off x="0" y="842963"/>
            <a:ext cx="2895600" cy="6018212"/>
          </a:xfrm>
          <a:custGeom>
            <a:avLst/>
            <a:gdLst>
              <a:gd name="T0" fmla="*/ 0 w 21600"/>
              <a:gd name="T1" fmla="*/ 0 h 21600"/>
              <a:gd name="T2" fmla="*/ 3881712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w="9525">
            <a:noFill/>
            <a:round/>
            <a:headEnd type="none" w="sm" len="sm"/>
            <a:tailEnd type="none" w="sm" len="sm"/>
          </a:ln>
        </p:spPr>
        <p:txBody>
          <a:bodyPr/>
          <a:lstStyle/>
          <a:p>
            <a:endParaRPr lang="en-US"/>
          </a:p>
        </p:txBody>
      </p:sp>
      <p:sp>
        <p:nvSpPr>
          <p:cNvPr id="6" name="Rectangle 8">
            <a:hlinkClick r:id="" action="ppaction://hlinkshowjump?jump=firstslide"/>
          </p:cNvPr>
          <p:cNvSpPr>
            <a:spLocks noChangeArrowheads="1"/>
          </p:cNvSpPr>
          <p:nvPr/>
        </p:nvSpPr>
        <p:spPr bwMode="auto">
          <a:xfrm>
            <a:off x="7004050" y="6499225"/>
            <a:ext cx="1530350" cy="419100"/>
          </a:xfrm>
          <a:prstGeom prst="rect">
            <a:avLst/>
          </a:prstGeom>
          <a:noFill/>
          <a:ln w="9525">
            <a:noFill/>
            <a:miter lim="800000"/>
            <a:headEnd/>
            <a:tailEnd/>
          </a:ln>
        </p:spPr>
        <p:txBody>
          <a:bodyPr lIns="92075" tIns="46038" rIns="92075" bIns="46038"/>
          <a:lstStyle/>
          <a:p>
            <a:pPr>
              <a:spcBef>
                <a:spcPct val="20000"/>
              </a:spcBef>
            </a:pPr>
            <a:r>
              <a:rPr lang="en-US" sz="1200">
                <a:solidFill>
                  <a:schemeClr val="folHlink"/>
                </a:solidFill>
                <a:latin typeface="Arial" charset="0"/>
                <a:hlinkClick r:id="" action="ppaction://hlinkshowjump?jump=firstslide"/>
              </a:rPr>
              <a:t>Jump to first page</a:t>
            </a:r>
          </a:p>
        </p:txBody>
      </p:sp>
      <p:sp>
        <p:nvSpPr>
          <p:cNvPr id="7" name="AutoShape 9">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p:spPr>
        <p:txBody>
          <a:bodyPr/>
          <a:lstStyle/>
          <a:p>
            <a:endParaRPr lang="en-US"/>
          </a:p>
        </p:txBody>
      </p:sp>
      <p:sp>
        <p:nvSpPr>
          <p:cNvPr id="8" name="AutoShape 10">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p:spPr>
        <p:txBody>
          <a:bodyPr/>
          <a:lstStyle/>
          <a:p>
            <a:endParaRPr kumimoji="0" lang="en-US"/>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9"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10"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11" name="Rectangle 13"/>
          <p:cNvSpPr>
            <a:spLocks noGrp="1" noChangeArrowheads="1"/>
          </p:cNvSpPr>
          <p:nvPr>
            <p:ph type="sldNum" sz="quarter" idx="12"/>
          </p:nvPr>
        </p:nvSpPr>
        <p:spPr/>
        <p:txBody>
          <a:bodyPr/>
          <a:lstStyle>
            <a:lvl1pPr>
              <a:defRPr/>
            </a:lvl1pPr>
          </a:lstStyle>
          <a:p>
            <a:pPr>
              <a:defRPr/>
            </a:pPr>
            <a:fld id="{469F3519-8F7E-40E0-B974-9070A2D74D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8020D06-317C-4E1D-A910-79894D49E2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2C0C4D1-EC38-4BB5-BA3D-73002E82DA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6096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819400" y="4114800"/>
            <a:ext cx="6096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2D4984E2-FCF0-4DE9-A6F7-C2E0DD451F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5C3C38F-096C-4D1A-918E-5942EC9F57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F1A1FCB-8FB8-476D-BB99-061E05EE35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E55933D-6AE3-4052-9484-C5BBD8D0CC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5E15B3F5-43A4-4CAA-B5D2-EFA15653A8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32982613-3B98-4FBD-BA94-6F9C026066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33AC7093-1806-47C5-AD18-B891C03903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7C3E54F-C32E-46B6-8AD5-99429E1EFA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7863B93-07C0-4B65-ACD4-CF3FC16E27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T0" fmla="*/ 0 w 21600"/>
              <a:gd name="T1" fmla="*/ 0 h 21600"/>
              <a:gd name="T2" fmla="*/ 388171267 w 21600"/>
              <a:gd name="T3" fmla="*/ 1676799800 h 21600"/>
              <a:gd name="T4" fmla="*/ 0 w 21600"/>
              <a:gd name="T5" fmla="*/ 1676799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w="9525">
            <a:noFill/>
            <a:round/>
            <a:headEnd type="none" w="sm" len="sm"/>
            <a:tailEnd type="none" w="sm" len="sm"/>
          </a:ln>
        </p:spPr>
        <p:txBody>
          <a:bodyPr/>
          <a:lstStyle/>
          <a:p>
            <a:endParaRPr lang="en-US"/>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7">
            <a:hlinkClick r:id="" action="ppaction://hlinkshowjump?jump=firstslide"/>
          </p:cNvPr>
          <p:cNvSpPr>
            <a:spLocks noChangeArrowheads="1"/>
          </p:cNvSpPr>
          <p:nvPr/>
        </p:nvSpPr>
        <p:spPr bwMode="auto">
          <a:xfrm>
            <a:off x="7004050" y="6499225"/>
            <a:ext cx="1530350" cy="419100"/>
          </a:xfrm>
          <a:prstGeom prst="rect">
            <a:avLst/>
          </a:prstGeom>
          <a:noFill/>
          <a:ln w="9525">
            <a:noFill/>
            <a:miter lim="800000"/>
            <a:headEnd/>
            <a:tailEnd/>
          </a:ln>
        </p:spPr>
        <p:txBody>
          <a:bodyPr lIns="92075" tIns="46038" rIns="92075" bIns="46038"/>
          <a:lstStyle/>
          <a:p>
            <a:pPr>
              <a:spcBef>
                <a:spcPct val="20000"/>
              </a:spcBef>
            </a:pPr>
            <a:r>
              <a:rPr lang="en-US" sz="1200">
                <a:solidFill>
                  <a:schemeClr val="folHlink"/>
                </a:solidFill>
                <a:latin typeface="Arial" charset="0"/>
                <a:hlinkClick r:id="" action="ppaction://hlinkshowjump?jump=firstslide"/>
              </a:rPr>
              <a:t>Jump to first page</a:t>
            </a:r>
          </a:p>
        </p:txBody>
      </p:sp>
      <p:sp>
        <p:nvSpPr>
          <p:cNvPr id="1030" name="AutoShape 8">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p:spPr>
        <p:txBody>
          <a:bodyPr/>
          <a:lstStyle/>
          <a:p>
            <a:endParaRPr lang="en-US"/>
          </a:p>
        </p:txBody>
      </p:sp>
      <p:sp>
        <p:nvSpPr>
          <p:cNvPr id="1031" name="AutoShape 9">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p:spPr>
        <p:txBody>
          <a:bodyPr/>
          <a:lstStyle/>
          <a:p>
            <a:endParaRPr lang="en-US"/>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B6DA0E0A-2DA5-4F11-A8B9-D5160F009C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refinfo.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81000"/>
            <a:ext cx="8153400" cy="1371600"/>
          </a:xfrm>
          <a:noFill/>
        </p:spPr>
        <p:txBody>
          <a:bodyPr anchor="b"/>
          <a:lstStyle/>
          <a:p>
            <a:br>
              <a:rPr lang="en-US" sz="3600" dirty="0"/>
            </a:br>
            <a:br>
              <a:rPr lang="en-US" sz="3600" dirty="0"/>
            </a:br>
            <a:br>
              <a:rPr lang="en-US" sz="3600" dirty="0"/>
            </a:br>
            <a:br>
              <a:rPr lang="en-US" sz="3600" dirty="0"/>
            </a:br>
            <a:br>
              <a:rPr lang="en-US" sz="3600" dirty="0"/>
            </a:br>
            <a:r>
              <a:rPr lang="en-GB" sz="4000" b="0" dirty="0"/>
              <a:t> </a:t>
            </a:r>
            <a:br>
              <a:rPr lang="en-GB" sz="4000" b="0" dirty="0"/>
            </a:br>
            <a:br>
              <a:rPr lang="en-GB" sz="4000" b="0" dirty="0"/>
            </a:br>
            <a:r>
              <a:rPr lang="en-GB" sz="4000" b="0" dirty="0"/>
              <a:t>Lecture 8</a:t>
            </a:r>
            <a:br>
              <a:rPr lang="en-GB" sz="4000" b="0" dirty="0"/>
            </a:br>
            <a:br>
              <a:rPr lang="en-GB" sz="4000" b="0" dirty="0"/>
            </a:br>
            <a:r>
              <a:rPr lang="en-GB" sz="4000" b="0" dirty="0"/>
              <a:t>Valuation Models for Stock Prices</a:t>
            </a:r>
            <a:endParaRPr lang="en-US" sz="4000" b="0" dirty="0"/>
          </a:p>
        </p:txBody>
      </p:sp>
      <p:sp>
        <p:nvSpPr>
          <p:cNvPr id="4099" name="Rectangle 3"/>
          <p:cNvSpPr>
            <a:spLocks noGrp="1" noChangeArrowheads="1"/>
          </p:cNvSpPr>
          <p:nvPr>
            <p:ph type="body" idx="1"/>
          </p:nvPr>
        </p:nvSpPr>
        <p:spPr>
          <a:xfrm>
            <a:off x="609600" y="1752600"/>
            <a:ext cx="8305800" cy="4495800"/>
          </a:xfrm>
          <a:noFill/>
        </p:spPr>
        <p:txBody>
          <a:bodyPr/>
          <a:lstStyle/>
          <a:p>
            <a:pPr>
              <a:lnSpc>
                <a:spcPct val="90000"/>
              </a:lnSpc>
            </a:pPr>
            <a:endParaRPr lang="en-GB" dirty="0"/>
          </a:p>
          <a:p>
            <a:pPr>
              <a:lnSpc>
                <a:spcPct val="90000"/>
              </a:lnSpc>
            </a:pPr>
            <a:r>
              <a:rPr lang="en-GB" dirty="0"/>
              <a:t>Cash Flow Models of Equity Valuation.</a:t>
            </a:r>
          </a:p>
          <a:p>
            <a:pPr>
              <a:lnSpc>
                <a:spcPct val="90000"/>
              </a:lnSpc>
            </a:pPr>
            <a:r>
              <a:rPr lang="en-GB" dirty="0"/>
              <a:t>Dividend Discount Models</a:t>
            </a:r>
          </a:p>
          <a:p>
            <a:pPr>
              <a:lnSpc>
                <a:spcPct val="90000"/>
              </a:lnSpc>
            </a:pPr>
            <a:r>
              <a:rPr lang="en-GB" dirty="0"/>
              <a:t>Accrual Discount Models </a:t>
            </a:r>
          </a:p>
          <a:p>
            <a:pPr>
              <a:lnSpc>
                <a:spcPct val="90000"/>
              </a:lnSpc>
            </a:pPr>
            <a:r>
              <a:rPr lang="en-GB" dirty="0"/>
              <a:t>Determining the Value Drivers</a:t>
            </a:r>
          </a:p>
          <a:p>
            <a:pPr>
              <a:lnSpc>
                <a:spcPct val="90000"/>
              </a:lnSpc>
            </a:pPr>
            <a:r>
              <a:rPr lang="en-GB" dirty="0"/>
              <a:t>Cases in Valuation Model Analysis</a:t>
            </a:r>
          </a:p>
          <a:p>
            <a:pPr>
              <a:lnSpc>
                <a:spcPct val="90000"/>
              </a:lnSpc>
            </a:pPr>
            <a:endParaRPr lang="en-GB" dirty="0"/>
          </a:p>
          <a:p>
            <a:pPr>
              <a:lnSpc>
                <a:spcPct val="90000"/>
              </a:lnSpc>
            </a:pPr>
            <a:r>
              <a:rPr lang="en-GB" sz="2000" dirty="0"/>
              <a:t>Reading: SAIS, sec. 8.1, 8.2 and 8.3 and </a:t>
            </a:r>
            <a:r>
              <a:rPr lang="en-GB" sz="2000" i="1" dirty="0"/>
              <a:t>Case Downloads from the Class Webpage (see last slides in this lecture)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409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fade">
                                      <p:cBhvr>
                                        <p:cTn id="11" dur="1000"/>
                                        <p:tgtEl>
                                          <p:spTgt spid="4099">
                                            <p:txEl>
                                              <p:pRg st="1" end="1"/>
                                            </p:txEl>
                                          </p:spTgt>
                                        </p:tgtEl>
                                      </p:cBhvr>
                                    </p:animEffect>
                                    <p:anim calcmode="lin" valueType="num">
                                      <p:cBhvr>
                                        <p:cTn id="12"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1000"/>
                                        <p:tgtEl>
                                          <p:spTgt spid="4099">
                                            <p:txEl>
                                              <p:pRg st="2" end="2"/>
                                            </p:txEl>
                                          </p:spTgt>
                                        </p:tgtEl>
                                      </p:cBhvr>
                                    </p:animEffect>
                                    <p:anim calcmode="lin" valueType="num">
                                      <p:cBhvr>
                                        <p:cTn id="20"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fade">
                                      <p:cBhvr>
                                        <p:cTn id="27" dur="1000"/>
                                        <p:tgtEl>
                                          <p:spTgt spid="4099">
                                            <p:txEl>
                                              <p:pRg st="3" end="3"/>
                                            </p:txEl>
                                          </p:spTgt>
                                        </p:tgtEl>
                                      </p:cBhvr>
                                    </p:animEffect>
                                    <p:anim calcmode="lin" valueType="num">
                                      <p:cBhvr>
                                        <p:cTn id="28"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fade">
                                      <p:cBhvr>
                                        <p:cTn id="35" dur="1000"/>
                                        <p:tgtEl>
                                          <p:spTgt spid="4099">
                                            <p:txEl>
                                              <p:pRg st="4" end="4"/>
                                            </p:txEl>
                                          </p:spTgt>
                                        </p:tgtEl>
                                      </p:cBhvr>
                                    </p:animEffect>
                                    <p:anim calcmode="lin" valueType="num">
                                      <p:cBhvr>
                                        <p:cTn id="36"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4099">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40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4099">
                                            <p:txEl>
                                              <p:pRg st="5" end="5"/>
                                            </p:txEl>
                                          </p:spTgt>
                                        </p:tgtEl>
                                        <p:attrNameLst>
                                          <p:attrName>style.visibility</p:attrName>
                                        </p:attrNameLst>
                                      </p:cBhvr>
                                      <p:to>
                                        <p:strVal val="visible"/>
                                      </p:to>
                                    </p:set>
                                    <p:animEffect transition="in" filter="fade">
                                      <p:cBhvr>
                                        <p:cTn id="43" dur="1000"/>
                                        <p:tgtEl>
                                          <p:spTgt spid="4099">
                                            <p:txEl>
                                              <p:pRg st="5" end="5"/>
                                            </p:txEl>
                                          </p:spTgt>
                                        </p:tgtEl>
                                      </p:cBhvr>
                                    </p:animEffect>
                                    <p:anim calcmode="lin" valueType="num">
                                      <p:cBhvr>
                                        <p:cTn id="44"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4099">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409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4099">
                                            <p:txEl>
                                              <p:pRg st="7" end="7"/>
                                            </p:txEl>
                                          </p:spTgt>
                                        </p:tgtEl>
                                        <p:attrNameLst>
                                          <p:attrName>style.visibility</p:attrName>
                                        </p:attrNameLst>
                                      </p:cBhvr>
                                      <p:to>
                                        <p:strVal val="visible"/>
                                      </p:to>
                                    </p:set>
                                    <p:animEffect transition="in" filter="fade">
                                      <p:cBhvr>
                                        <p:cTn id="51" dur="1000"/>
                                        <p:tgtEl>
                                          <p:spTgt spid="4099">
                                            <p:txEl>
                                              <p:pRg st="7" end="7"/>
                                            </p:txEl>
                                          </p:spTgt>
                                        </p:tgtEl>
                                      </p:cBhvr>
                                    </p:animEffect>
                                    <p:anim calcmode="lin" valueType="num">
                                      <p:cBhvr>
                                        <p:cTn id="52"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4099">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409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871C0E-54ED-42A4-BB90-2902B16D51AB}"/>
              </a:ext>
            </a:extLst>
          </p:cNvPr>
          <p:cNvPicPr>
            <a:picLocks noChangeAspect="1"/>
          </p:cNvPicPr>
          <p:nvPr/>
        </p:nvPicPr>
        <p:blipFill>
          <a:blip r:embed="rId2"/>
          <a:stretch>
            <a:fillRect/>
          </a:stretch>
        </p:blipFill>
        <p:spPr>
          <a:xfrm>
            <a:off x="1835589" y="0"/>
            <a:ext cx="5472821" cy="6858000"/>
          </a:xfrm>
          <a:prstGeom prst="rect">
            <a:avLst/>
          </a:prstGeom>
        </p:spPr>
      </p:pic>
    </p:spTree>
    <p:extLst>
      <p:ext uri="{BB962C8B-B14F-4D97-AF65-F5344CB8AC3E}">
        <p14:creationId xmlns:p14="http://schemas.microsoft.com/office/powerpoint/2010/main" val="207156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0DB3C4-126B-4507-84FD-C83313A9D977}"/>
              </a:ext>
            </a:extLst>
          </p:cNvPr>
          <p:cNvPicPr>
            <a:picLocks noChangeAspect="1"/>
          </p:cNvPicPr>
          <p:nvPr/>
        </p:nvPicPr>
        <p:blipFill>
          <a:blip r:embed="rId2"/>
          <a:stretch>
            <a:fillRect/>
          </a:stretch>
        </p:blipFill>
        <p:spPr>
          <a:xfrm>
            <a:off x="965574" y="0"/>
            <a:ext cx="7212852" cy="6858000"/>
          </a:xfrm>
          <a:prstGeom prst="rect">
            <a:avLst/>
          </a:prstGeom>
        </p:spPr>
      </p:pic>
    </p:spTree>
    <p:extLst>
      <p:ext uri="{BB962C8B-B14F-4D97-AF65-F5344CB8AC3E}">
        <p14:creationId xmlns:p14="http://schemas.microsoft.com/office/powerpoint/2010/main" val="44009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63E98E-F33B-4306-99CD-71E855D810F7}"/>
              </a:ext>
            </a:extLst>
          </p:cNvPr>
          <p:cNvPicPr>
            <a:picLocks noChangeAspect="1"/>
          </p:cNvPicPr>
          <p:nvPr/>
        </p:nvPicPr>
        <p:blipFill>
          <a:blip r:embed="rId2"/>
          <a:stretch>
            <a:fillRect/>
          </a:stretch>
        </p:blipFill>
        <p:spPr>
          <a:xfrm>
            <a:off x="220715" y="1656914"/>
            <a:ext cx="8770885" cy="3753286"/>
          </a:xfrm>
          <a:prstGeom prst="rect">
            <a:avLst/>
          </a:prstGeom>
        </p:spPr>
      </p:pic>
    </p:spTree>
    <p:extLst>
      <p:ext uri="{BB962C8B-B14F-4D97-AF65-F5344CB8AC3E}">
        <p14:creationId xmlns:p14="http://schemas.microsoft.com/office/powerpoint/2010/main" val="222912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GB" sz="4400" i="1"/>
              <a:t>Basic DCF model: The DDM</a:t>
            </a:r>
            <a:endParaRPr lang="en-US" sz="4400" i="1"/>
          </a:p>
        </p:txBody>
      </p:sp>
      <p:sp>
        <p:nvSpPr>
          <p:cNvPr id="8195" name="Rectangle 3"/>
          <p:cNvSpPr>
            <a:spLocks noGrp="1" noChangeArrowheads="1"/>
          </p:cNvSpPr>
          <p:nvPr>
            <p:ph type="body" sz="half" idx="4294967295"/>
          </p:nvPr>
        </p:nvSpPr>
        <p:spPr>
          <a:xfrm>
            <a:off x="762000" y="1676400"/>
            <a:ext cx="8382000" cy="1981200"/>
          </a:xfrm>
          <a:noFill/>
        </p:spPr>
        <p:txBody>
          <a:bodyPr/>
          <a:lstStyle/>
          <a:p>
            <a:pPr>
              <a:lnSpc>
                <a:spcPct val="80000"/>
              </a:lnSpc>
            </a:pPr>
            <a:r>
              <a:rPr lang="en-CA" sz="2400" dirty="0"/>
              <a:t>Dividend Discount Model (</a:t>
            </a:r>
            <a:r>
              <a:rPr lang="en-CA" sz="2400" i="1" dirty="0"/>
              <a:t>DDM): </a:t>
            </a:r>
            <a:r>
              <a:rPr lang="en-CA" sz="2400" dirty="0"/>
              <a:t>Assume that the future is known with certainty and that perfect market assumptions apply. </a:t>
            </a:r>
          </a:p>
          <a:p>
            <a:pPr lvl="1">
              <a:lnSpc>
                <a:spcPct val="80000"/>
              </a:lnSpc>
            </a:pPr>
            <a:r>
              <a:rPr lang="en-CA" sz="2200" dirty="0"/>
              <a:t> No taxes and the term structure of discount rates is flat.</a:t>
            </a:r>
          </a:p>
          <a:p>
            <a:pPr lvl="1">
              <a:lnSpc>
                <a:spcPct val="80000"/>
              </a:lnSpc>
            </a:pPr>
            <a:r>
              <a:rPr lang="en-CA" sz="2200" dirty="0"/>
              <a:t>Assumes dividends are source of security cash flow </a:t>
            </a:r>
          </a:p>
          <a:p>
            <a:pPr lvl="1">
              <a:lnSpc>
                <a:spcPct val="80000"/>
              </a:lnSpc>
              <a:buFont typeface="Monotype Sorts" pitchFamily="2" charset="2"/>
              <a:buNone/>
            </a:pPr>
            <a:endParaRPr lang="en-CA" sz="2200" dirty="0"/>
          </a:p>
          <a:p>
            <a:pPr>
              <a:lnSpc>
                <a:spcPct val="80000"/>
              </a:lnSpc>
            </a:pPr>
            <a:r>
              <a:rPr lang="en-CA" sz="2400" dirty="0"/>
              <a:t>Assume that the stock to be valued is purchased at price </a:t>
            </a:r>
            <a:r>
              <a:rPr lang="en-CA" sz="2400" i="1" dirty="0"/>
              <a:t>P(0)</a:t>
            </a:r>
            <a:r>
              <a:rPr lang="en-CA" sz="2400" dirty="0"/>
              <a:t> and held for one period and then sold, the dividend to be received in the next period is </a:t>
            </a:r>
            <a:r>
              <a:rPr lang="en-CA" sz="2400" i="1" dirty="0" err="1"/>
              <a:t>Div</a:t>
            </a:r>
            <a:r>
              <a:rPr lang="en-CA" sz="2400" i="1" dirty="0"/>
              <a:t>(1)</a:t>
            </a:r>
            <a:r>
              <a:rPr lang="en-CA" sz="2400" dirty="0"/>
              <a:t>) and the price received from selling the stock is </a:t>
            </a:r>
            <a:r>
              <a:rPr lang="en-CA" sz="2400" i="1" dirty="0"/>
              <a:t>P(1)</a:t>
            </a:r>
            <a:endParaRPr lang="en-CA" sz="2400" dirty="0"/>
          </a:p>
        </p:txBody>
      </p:sp>
      <p:pic>
        <p:nvPicPr>
          <p:cNvPr id="4" name="Picture 3">
            <a:extLst>
              <a:ext uri="{FF2B5EF4-FFF2-40B4-BE49-F238E27FC236}">
                <a16:creationId xmlns:a16="http://schemas.microsoft.com/office/drawing/2014/main" id="{AF0EE4EB-007C-416E-840B-6447385D1F80}"/>
              </a:ext>
            </a:extLst>
          </p:cNvPr>
          <p:cNvPicPr>
            <a:picLocks noChangeAspect="1"/>
          </p:cNvPicPr>
          <p:nvPr/>
        </p:nvPicPr>
        <p:blipFill>
          <a:blip r:embed="rId2"/>
          <a:stretch>
            <a:fillRect/>
          </a:stretch>
        </p:blipFill>
        <p:spPr>
          <a:xfrm>
            <a:off x="228600" y="5110651"/>
            <a:ext cx="8686800" cy="1154314"/>
          </a:xfrm>
          <a:prstGeom prst="rect">
            <a:avLst/>
          </a:prstGeom>
        </p:spPr>
      </p:pic>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609600"/>
            <a:ext cx="7467600" cy="762000"/>
          </a:xfrm>
          <a:noFill/>
        </p:spPr>
        <p:txBody>
          <a:bodyPr/>
          <a:lstStyle/>
          <a:p>
            <a:r>
              <a:rPr lang="en-CA" sz="4000" i="1" dirty="0"/>
              <a:t>Solving for the Infinite Horizon DDM</a:t>
            </a:r>
            <a:endParaRPr lang="en-US" sz="4000" i="1" dirty="0"/>
          </a:p>
        </p:txBody>
      </p:sp>
      <p:sp>
        <p:nvSpPr>
          <p:cNvPr id="9219" name="Rectangle 4"/>
          <p:cNvSpPr>
            <a:spLocks noGrp="1" noChangeArrowheads="1"/>
          </p:cNvSpPr>
          <p:nvPr>
            <p:ph type="body" sz="half" idx="1"/>
          </p:nvPr>
        </p:nvSpPr>
        <p:spPr>
          <a:xfrm>
            <a:off x="381000" y="1371600"/>
            <a:ext cx="7924800" cy="2514600"/>
          </a:xfrm>
        </p:spPr>
        <p:txBody>
          <a:bodyPr/>
          <a:lstStyle/>
          <a:p>
            <a:r>
              <a:rPr lang="en-US" sz="2400" dirty="0"/>
              <a:t>Notice the essential role of a simplified firm with ‘clean surplus’ – no share repurchases, only dividends</a:t>
            </a:r>
          </a:p>
          <a:p>
            <a:r>
              <a:rPr lang="en-US" sz="2400" dirty="0"/>
              <a:t>Accounting for randomness in the future cash flows by taking expectations conditional on information available at </a:t>
            </a:r>
            <a:r>
              <a:rPr lang="en-US" sz="2400" i="1" dirty="0"/>
              <a:t>t=0</a:t>
            </a:r>
            <a:r>
              <a:rPr lang="en-US" sz="2400" dirty="0"/>
              <a:t>, the infinite horizon </a:t>
            </a:r>
            <a:r>
              <a:rPr lang="en-US" sz="2400" i="1" dirty="0"/>
              <a:t>DDM</a:t>
            </a:r>
            <a:r>
              <a:rPr lang="en-US" sz="2400" dirty="0"/>
              <a:t> is derived by making a progressive substitution for prices:</a:t>
            </a:r>
          </a:p>
        </p:txBody>
      </p:sp>
      <p:sp>
        <p:nvSpPr>
          <p:cNvPr id="3" name="Content Placeholder 2">
            <a:extLst>
              <a:ext uri="{FF2B5EF4-FFF2-40B4-BE49-F238E27FC236}">
                <a16:creationId xmlns:a16="http://schemas.microsoft.com/office/drawing/2014/main" id="{0D0FFAB4-D129-4F18-A46A-7E301D828639}"/>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DC8162A6-F1B6-4694-8E4A-2AC164586ADA}"/>
              </a:ext>
            </a:extLst>
          </p:cNvPr>
          <p:cNvPicPr>
            <a:picLocks noChangeAspect="1"/>
          </p:cNvPicPr>
          <p:nvPr/>
        </p:nvPicPr>
        <p:blipFill>
          <a:blip r:embed="rId2"/>
          <a:stretch>
            <a:fillRect/>
          </a:stretch>
        </p:blipFill>
        <p:spPr>
          <a:xfrm>
            <a:off x="0" y="3886200"/>
            <a:ext cx="9144000" cy="2054779"/>
          </a:xfrm>
          <a:prstGeom prst="rect">
            <a:avLst/>
          </a:prstGeom>
        </p:spPr>
      </p:pic>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09600"/>
            <a:ext cx="8458200" cy="762000"/>
          </a:xfrm>
        </p:spPr>
        <p:txBody>
          <a:bodyPr/>
          <a:lstStyle/>
          <a:p>
            <a:r>
              <a:rPr lang="en-US" sz="3600"/>
              <a:t>Applying the </a:t>
            </a:r>
            <a:r>
              <a:rPr lang="en-US" sz="3600" i="1"/>
              <a:t>DDM: </a:t>
            </a:r>
            <a:r>
              <a:rPr lang="en-US" sz="3600"/>
              <a:t>Preferred Stock Valuation</a:t>
            </a:r>
          </a:p>
        </p:txBody>
      </p:sp>
      <p:sp>
        <p:nvSpPr>
          <p:cNvPr id="10243" name="Rectangle 3"/>
          <p:cNvSpPr>
            <a:spLocks noGrp="1" noChangeArrowheads="1"/>
          </p:cNvSpPr>
          <p:nvPr>
            <p:ph type="body" idx="1"/>
          </p:nvPr>
        </p:nvSpPr>
        <p:spPr>
          <a:xfrm>
            <a:off x="457200" y="1600200"/>
            <a:ext cx="8458200" cy="4495800"/>
          </a:xfrm>
        </p:spPr>
        <p:txBody>
          <a:bodyPr/>
          <a:lstStyle/>
          <a:p>
            <a:r>
              <a:rPr lang="en-US" sz="2400" dirty="0"/>
              <a:t>Preferred Stocks</a:t>
            </a:r>
          </a:p>
          <a:p>
            <a:pPr lvl="1"/>
            <a:r>
              <a:rPr lang="en-US" sz="2200" dirty="0"/>
              <a:t>Rationales for preferred stock issuance</a:t>
            </a:r>
          </a:p>
          <a:p>
            <a:pPr lvl="2"/>
            <a:r>
              <a:rPr lang="en-US" sz="2000" dirty="0"/>
              <a:t>Role of Basel III for banks</a:t>
            </a:r>
          </a:p>
          <a:p>
            <a:pPr lvl="2"/>
            <a:r>
              <a:rPr lang="en-US" sz="2000" dirty="0"/>
              <a:t> Debt surrogates for corporations</a:t>
            </a:r>
          </a:p>
          <a:p>
            <a:pPr lvl="3"/>
            <a:r>
              <a:rPr lang="en-US" sz="1800" dirty="0"/>
              <a:t>Low credits and non-bank financials</a:t>
            </a:r>
          </a:p>
          <a:p>
            <a:r>
              <a:rPr lang="en-US" sz="2400" dirty="0"/>
              <a:t>Assume that </a:t>
            </a:r>
            <a:r>
              <a:rPr lang="en-US" sz="2400" i="1" dirty="0" err="1"/>
              <a:t>Div</a:t>
            </a:r>
            <a:r>
              <a:rPr lang="en-US" sz="2400" i="1" dirty="0"/>
              <a:t>(t)</a:t>
            </a:r>
            <a:r>
              <a:rPr lang="en-US" sz="2400" dirty="0"/>
              <a:t> is fixed at </a:t>
            </a:r>
            <a:r>
              <a:rPr lang="en-US" sz="2400" i="1" dirty="0" err="1"/>
              <a:t>Div</a:t>
            </a:r>
            <a:r>
              <a:rPr lang="en-US" sz="2400" i="1" dirty="0"/>
              <a:t>* </a:t>
            </a:r>
            <a:r>
              <a:rPr lang="en-US" sz="2400" dirty="0"/>
              <a:t>(</a:t>
            </a:r>
            <a:r>
              <a:rPr lang="en-US" sz="2400" i="1" dirty="0"/>
              <a:t> g = 0</a:t>
            </a:r>
            <a:r>
              <a:rPr lang="en-US" sz="2400" dirty="0"/>
              <a:t> )</a:t>
            </a:r>
            <a:endParaRPr lang="en-US" sz="2400" i="1" dirty="0"/>
          </a:p>
          <a:p>
            <a:pPr lvl="1"/>
            <a:r>
              <a:rPr lang="en-US" sz="2200" dirty="0"/>
              <a:t>Apply the perpetual pricing model</a:t>
            </a:r>
          </a:p>
          <a:p>
            <a:pPr lvl="2"/>
            <a:r>
              <a:rPr lang="en-US" sz="2000" i="1" dirty="0"/>
              <a:t>P(t) = </a:t>
            </a:r>
            <a:r>
              <a:rPr lang="en-US" sz="2000" i="1" dirty="0" err="1"/>
              <a:t>Div</a:t>
            </a:r>
            <a:r>
              <a:rPr lang="en-US" sz="2000" i="1" dirty="0"/>
              <a:t>* / k</a:t>
            </a:r>
          </a:p>
          <a:p>
            <a:pPr lvl="1"/>
            <a:r>
              <a:rPr lang="en-US" sz="2200" dirty="0"/>
              <a:t>Valuation for preferred shares involves comparison of the dividend yield (similar to traditional yield spread analysis)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609600"/>
            <a:ext cx="8077200" cy="457200"/>
          </a:xfrm>
        </p:spPr>
        <p:txBody>
          <a:bodyPr/>
          <a:lstStyle/>
          <a:p>
            <a:r>
              <a:rPr lang="en-US" sz="3200"/>
              <a:t>Preferred Share Features</a:t>
            </a:r>
          </a:p>
        </p:txBody>
      </p:sp>
      <p:sp>
        <p:nvSpPr>
          <p:cNvPr id="11267" name="Content Placeholder 2"/>
          <p:cNvSpPr>
            <a:spLocks noGrp="1"/>
          </p:cNvSpPr>
          <p:nvPr>
            <p:ph idx="1"/>
          </p:nvPr>
        </p:nvSpPr>
        <p:spPr>
          <a:xfrm>
            <a:off x="533400" y="1089990"/>
            <a:ext cx="8382000" cy="5158409"/>
          </a:xfrm>
        </p:spPr>
        <p:txBody>
          <a:bodyPr/>
          <a:lstStyle/>
          <a:p>
            <a:r>
              <a:rPr lang="en-US" sz="2400" dirty="0"/>
              <a:t>Fixed rate vs. Rate Reset</a:t>
            </a:r>
          </a:p>
          <a:p>
            <a:pPr lvl="1"/>
            <a:r>
              <a:rPr lang="en-US" sz="2000" dirty="0"/>
              <a:t>The reset rate can vary according to the length of time between reset dates and the reference rate used for the reset</a:t>
            </a:r>
          </a:p>
          <a:p>
            <a:pPr lvl="2"/>
            <a:r>
              <a:rPr lang="en-US" sz="1600" dirty="0"/>
              <a:t>See Enbridge Examples </a:t>
            </a:r>
            <a:r>
              <a:rPr lang="en-US" sz="1600" dirty="0">
                <a:sym typeface="Wingdings" panose="05000000000000000000" pitchFamily="2" charset="2"/>
              </a:rPr>
              <a:t> see CIBC ‘Canadian preferred shares’ report in link to CIBC report on class webpage</a:t>
            </a:r>
            <a:endParaRPr lang="en-US" sz="1600" dirty="0"/>
          </a:p>
          <a:p>
            <a:pPr lvl="2"/>
            <a:r>
              <a:rPr lang="en-US" sz="1600" dirty="0">
                <a:hlinkClick r:id="rId2"/>
              </a:rPr>
              <a:t>www.prefinfo.com</a:t>
            </a:r>
            <a:r>
              <a:rPr lang="en-US" sz="1600" dirty="0"/>
              <a:t> (</a:t>
            </a:r>
            <a:r>
              <a:rPr lang="en-US" sz="1600" dirty="0" err="1"/>
              <a:t>Hymas</a:t>
            </a:r>
            <a:r>
              <a:rPr lang="en-US" sz="1600" dirty="0"/>
              <a:t> Investments) also has details of </a:t>
            </a:r>
            <a:r>
              <a:rPr lang="en-US" sz="1600" dirty="0" err="1"/>
              <a:t>Cdn</a:t>
            </a:r>
            <a:r>
              <a:rPr lang="en-US" sz="1600" dirty="0"/>
              <a:t>. Pref. shares</a:t>
            </a:r>
          </a:p>
          <a:p>
            <a:r>
              <a:rPr lang="en-US" sz="2400" dirty="0"/>
              <a:t>Retractable vs. Redeemable</a:t>
            </a:r>
          </a:p>
          <a:p>
            <a:pPr lvl="1"/>
            <a:r>
              <a:rPr lang="en-US" sz="2000" dirty="0"/>
              <a:t>Redeemable preferred shares, also known as callable preferred shares, allows the issuer to buy back the (perpetual) preferred stock at a fixed (call) price</a:t>
            </a:r>
          </a:p>
          <a:p>
            <a:pPr lvl="2"/>
            <a:r>
              <a:rPr lang="en-US" sz="1600" dirty="0"/>
              <a:t>Terms and conditions depend on the prospectus</a:t>
            </a:r>
          </a:p>
          <a:p>
            <a:pPr lvl="1"/>
            <a:r>
              <a:rPr lang="en-US" sz="1800" dirty="0"/>
              <a:t>Retractable preferred shares are issued with a maturity date when the company can force the shareholders to redeem shares for a fixed payment</a:t>
            </a:r>
          </a:p>
          <a:p>
            <a:pPr lvl="2"/>
            <a:r>
              <a:rPr lang="en-US" sz="1600" dirty="0"/>
              <a:t>Terms and conditions depend on the prospectus, the retraction may be an exchange for common shares (not necessarily a cash price).</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sz="quarter"/>
          </p:nvPr>
        </p:nvSpPr>
        <p:spPr>
          <a:xfrm>
            <a:off x="927100" y="838200"/>
            <a:ext cx="7848600" cy="514350"/>
          </a:xfrm>
        </p:spPr>
        <p:txBody>
          <a:bodyPr/>
          <a:lstStyle/>
          <a:p>
            <a:r>
              <a:rPr lang="en-US" sz="4000"/>
              <a:t>The Gordon Growth Model</a:t>
            </a:r>
          </a:p>
        </p:txBody>
      </p:sp>
      <p:sp>
        <p:nvSpPr>
          <p:cNvPr id="12291" name="Rectangle 4"/>
          <p:cNvSpPr>
            <a:spLocks noGrp="1" noChangeArrowheads="1"/>
          </p:cNvSpPr>
          <p:nvPr>
            <p:ph type="subTitle" sz="quarter" idx="1"/>
          </p:nvPr>
        </p:nvSpPr>
        <p:spPr>
          <a:xfrm>
            <a:off x="533400" y="1447800"/>
            <a:ext cx="8229600" cy="2057400"/>
          </a:xfrm>
        </p:spPr>
        <p:txBody>
          <a:bodyPr/>
          <a:lstStyle/>
          <a:p>
            <a:endParaRPr lang="en-US" dirty="0"/>
          </a:p>
          <a:p>
            <a:r>
              <a:rPr lang="en-US" dirty="0"/>
              <a:t>The </a:t>
            </a:r>
            <a:r>
              <a:rPr lang="en-US" b="1" i="1" dirty="0"/>
              <a:t>Gordon growth model</a:t>
            </a:r>
            <a:r>
              <a:rPr lang="en-US" dirty="0"/>
              <a:t>  (growing perpetuity)</a:t>
            </a:r>
          </a:p>
          <a:p>
            <a:pPr lvl="1"/>
            <a:r>
              <a:rPr lang="en-US" sz="2200" dirty="0"/>
              <a:t>Assume the dividend changes over time according to the assumption: </a:t>
            </a:r>
            <a:r>
              <a:rPr lang="en-US" sz="2200" i="1" dirty="0"/>
              <a:t>D(t+1) = D(t)(1 + g)</a:t>
            </a:r>
            <a:r>
              <a:rPr lang="en-US" sz="2200" dirty="0"/>
              <a:t>, where </a:t>
            </a:r>
            <a:r>
              <a:rPr lang="en-US" sz="2200" i="1" dirty="0"/>
              <a:t>g</a:t>
            </a:r>
            <a:r>
              <a:rPr lang="en-US" sz="2200" dirty="0"/>
              <a:t> is the assumed constant growth rate in dividends.  </a:t>
            </a:r>
          </a:p>
        </p:txBody>
      </p:sp>
      <p:pic>
        <p:nvPicPr>
          <p:cNvPr id="12292" name="Picture 6"/>
          <p:cNvPicPr>
            <a:picLocks noChangeAspect="1" noChangeArrowheads="1"/>
          </p:cNvPicPr>
          <p:nvPr/>
        </p:nvPicPr>
        <p:blipFill>
          <a:blip r:embed="rId2" cstate="print"/>
          <a:srcRect/>
          <a:stretch>
            <a:fillRect/>
          </a:stretch>
        </p:blipFill>
        <p:spPr bwMode="auto">
          <a:xfrm>
            <a:off x="1447800" y="3505200"/>
            <a:ext cx="6500813" cy="29432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609600"/>
            <a:ext cx="8077200" cy="1143000"/>
          </a:xfrm>
        </p:spPr>
        <p:txBody>
          <a:bodyPr/>
          <a:lstStyle/>
          <a:p>
            <a:r>
              <a:rPr lang="en-US" sz="4000"/>
              <a:t>Examples of Applying the Formula</a:t>
            </a:r>
          </a:p>
        </p:txBody>
      </p:sp>
      <p:sp>
        <p:nvSpPr>
          <p:cNvPr id="13315" name="Rectangle 3"/>
          <p:cNvSpPr>
            <a:spLocks noGrp="1" noChangeArrowheads="1"/>
          </p:cNvSpPr>
          <p:nvPr>
            <p:ph type="body" idx="1"/>
          </p:nvPr>
        </p:nvSpPr>
        <p:spPr>
          <a:xfrm>
            <a:off x="1066800" y="1981200"/>
            <a:ext cx="7848600" cy="4114800"/>
          </a:xfrm>
        </p:spPr>
        <p:txBody>
          <a:bodyPr/>
          <a:lstStyle/>
          <a:p>
            <a:pPr>
              <a:lnSpc>
                <a:spcPct val="90000"/>
              </a:lnSpc>
            </a:pPr>
            <a:r>
              <a:rPr lang="en-US"/>
              <a:t>SAIS, p.428-33, examines examples from Damodaran (1994)</a:t>
            </a:r>
          </a:p>
          <a:p>
            <a:pPr lvl="1">
              <a:lnSpc>
                <a:spcPct val="90000"/>
              </a:lnSpc>
            </a:pPr>
            <a:r>
              <a:rPr lang="en-US"/>
              <a:t>How is </a:t>
            </a:r>
            <a:r>
              <a:rPr lang="en-US" i="1"/>
              <a:t>k</a:t>
            </a:r>
            <a:r>
              <a:rPr lang="en-US"/>
              <a:t> estimated?</a:t>
            </a:r>
          </a:p>
          <a:p>
            <a:pPr lvl="1">
              <a:lnSpc>
                <a:spcPct val="90000"/>
              </a:lnSpc>
            </a:pPr>
            <a:r>
              <a:rPr lang="en-US"/>
              <a:t>How is </a:t>
            </a:r>
            <a:r>
              <a:rPr lang="en-US" i="1"/>
              <a:t>g</a:t>
            </a:r>
            <a:r>
              <a:rPr lang="en-US"/>
              <a:t> estimated?</a:t>
            </a:r>
          </a:p>
          <a:p>
            <a:pPr lvl="1">
              <a:lnSpc>
                <a:spcPct val="90000"/>
              </a:lnSpc>
            </a:pPr>
            <a:r>
              <a:rPr lang="en-US"/>
              <a:t>How is </a:t>
            </a:r>
            <a:r>
              <a:rPr lang="en-US" i="1"/>
              <a:t>D(1) </a:t>
            </a:r>
            <a:r>
              <a:rPr lang="en-US"/>
              <a:t>estimated?</a:t>
            </a:r>
          </a:p>
          <a:p>
            <a:pPr lvl="1">
              <a:lnSpc>
                <a:spcPct val="90000"/>
              </a:lnSpc>
            </a:pPr>
            <a:r>
              <a:rPr lang="en-US"/>
              <a:t>What types of companies are examined?</a:t>
            </a:r>
          </a:p>
          <a:p>
            <a:pPr>
              <a:lnSpc>
                <a:spcPct val="90000"/>
              </a:lnSpc>
            </a:pPr>
            <a:endParaRPr lang="en-US"/>
          </a:p>
          <a:p>
            <a:pPr>
              <a:lnSpc>
                <a:spcPct val="90000"/>
              </a:lnSpc>
            </a:pPr>
            <a:r>
              <a:rPr lang="en-US"/>
              <a:t>Exercise: use Gordon model to value BUD, GE and BCE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DB2C-CE3A-6ECB-D61F-1D516F9FA616}"/>
              </a:ext>
            </a:extLst>
          </p:cNvPr>
          <p:cNvSpPr>
            <a:spLocks noGrp="1"/>
          </p:cNvSpPr>
          <p:nvPr>
            <p:ph type="title"/>
          </p:nvPr>
        </p:nvSpPr>
        <p:spPr>
          <a:xfrm>
            <a:off x="838200" y="381000"/>
            <a:ext cx="8077200" cy="762000"/>
          </a:xfrm>
        </p:spPr>
        <p:txBody>
          <a:bodyPr/>
          <a:lstStyle/>
          <a:p>
            <a:r>
              <a:rPr lang="en-CA" sz="3200" dirty="0"/>
              <a:t>From Dividends to Earnings</a:t>
            </a:r>
          </a:p>
        </p:txBody>
      </p:sp>
      <p:sp>
        <p:nvSpPr>
          <p:cNvPr id="6" name="Content Placeholder 5">
            <a:extLst>
              <a:ext uri="{FF2B5EF4-FFF2-40B4-BE49-F238E27FC236}">
                <a16:creationId xmlns:a16="http://schemas.microsoft.com/office/drawing/2014/main" id="{5B28A4C9-E4F6-48A7-F7A2-795EDEAAC041}"/>
              </a:ext>
            </a:extLst>
          </p:cNvPr>
          <p:cNvSpPr>
            <a:spLocks noGrp="1"/>
          </p:cNvSpPr>
          <p:nvPr>
            <p:ph idx="1"/>
          </p:nvPr>
        </p:nvSpPr>
        <p:spPr>
          <a:xfrm>
            <a:off x="457200" y="1371600"/>
            <a:ext cx="8458200" cy="5105400"/>
          </a:xfrm>
        </p:spPr>
        <p:txBody>
          <a:bodyPr/>
          <a:lstStyle/>
          <a:p>
            <a:r>
              <a:rPr lang="en-CA" sz="2400" dirty="0"/>
              <a:t>Dividends are problematic as a model for determining stock prices as the limited variation in dividend payout does not correspond to the substantial variation in stock prices </a:t>
            </a:r>
            <a:r>
              <a:rPr lang="en-CA" sz="2400" dirty="0">
                <a:sym typeface="Wingdings" panose="05000000000000000000" pitchFamily="2" charset="2"/>
              </a:rPr>
              <a:t> transition to an earnings model</a:t>
            </a:r>
          </a:p>
          <a:p>
            <a:pPr lvl="1"/>
            <a:r>
              <a:rPr lang="en-CA" sz="2200" dirty="0">
                <a:sym typeface="Wingdings" panose="05000000000000000000" pitchFamily="2" charset="2"/>
              </a:rPr>
              <a:t>Assume constant dividend payout </a:t>
            </a:r>
            <a:r>
              <a:rPr lang="en-CA" sz="2200" i="1" dirty="0">
                <a:sym typeface="Wingdings" panose="05000000000000000000" pitchFamily="2" charset="2"/>
              </a:rPr>
              <a:t> </a:t>
            </a:r>
            <a:r>
              <a:rPr lang="en-CA" sz="2200" b="1" i="1" dirty="0">
                <a:sym typeface="Wingdings" panose="05000000000000000000" pitchFamily="2" charset="2"/>
              </a:rPr>
              <a:t>b </a:t>
            </a:r>
            <a:r>
              <a:rPr lang="en-CA" sz="2200" i="1" dirty="0">
                <a:sym typeface="Wingdings" panose="05000000000000000000" pitchFamily="2" charset="2"/>
              </a:rPr>
              <a:t>E(t) = Div(t)</a:t>
            </a:r>
          </a:p>
          <a:p>
            <a:pPr lvl="1"/>
            <a:r>
              <a:rPr lang="en-CA" sz="2200" dirty="0">
                <a:sym typeface="Wingdings" panose="05000000000000000000" pitchFamily="2" charset="2"/>
              </a:rPr>
              <a:t>It follows that the constant dividend payout of the Gordon model translates to earnings</a:t>
            </a:r>
          </a:p>
          <a:p>
            <a:pPr lvl="2"/>
            <a:r>
              <a:rPr lang="en-CA" sz="2000" i="1" dirty="0">
                <a:solidFill>
                  <a:srgbClr val="FF0000"/>
                </a:solidFill>
                <a:sym typeface="Wingdings" panose="05000000000000000000" pitchFamily="2" charset="2"/>
              </a:rPr>
              <a:t>b E(t+1) =  Div(t+1) = Div(t) (1+g) = b E(t) (1+g)</a:t>
            </a:r>
          </a:p>
          <a:p>
            <a:pPr lvl="2"/>
            <a:r>
              <a:rPr lang="en-CA" sz="2000" dirty="0">
                <a:sym typeface="Wingdings" panose="05000000000000000000" pitchFamily="2" charset="2"/>
              </a:rPr>
              <a:t>Constant dividend growth with constant dividend payout translates the substitution of earnings (which has more substantial variation than dividends) in the Gordon Growth model </a:t>
            </a:r>
            <a:r>
              <a:rPr lang="en-CA" sz="2000" i="1" dirty="0">
                <a:sym typeface="Wingdings" panose="05000000000000000000" pitchFamily="2" charset="2"/>
              </a:rPr>
              <a:t>  </a:t>
            </a:r>
            <a:r>
              <a:rPr lang="en-CA" sz="2000" i="1" dirty="0">
                <a:solidFill>
                  <a:srgbClr val="FF0000"/>
                </a:solidFill>
                <a:sym typeface="Wingdings" panose="05000000000000000000" pitchFamily="2" charset="2"/>
              </a:rPr>
              <a:t>P(0) = (b E(1)) / (k - g)</a:t>
            </a:r>
          </a:p>
          <a:p>
            <a:pPr lvl="1"/>
            <a:r>
              <a:rPr lang="en-CA" sz="2200" dirty="0">
                <a:sym typeface="Wingdings" panose="05000000000000000000" pitchFamily="2" charset="2"/>
              </a:rPr>
              <a:t>Damodaran estimates </a:t>
            </a:r>
            <a:r>
              <a:rPr lang="en-CA" sz="2200" i="1" dirty="0">
                <a:sym typeface="Wingdings" panose="05000000000000000000" pitchFamily="2" charset="2"/>
              </a:rPr>
              <a:t>k </a:t>
            </a:r>
            <a:r>
              <a:rPr lang="en-CA" sz="2200" dirty="0">
                <a:sym typeface="Wingdings" panose="05000000000000000000" pitchFamily="2" charset="2"/>
              </a:rPr>
              <a:t>using CAPM and </a:t>
            </a:r>
            <a:r>
              <a:rPr lang="en-CA" sz="2200" i="1" dirty="0">
                <a:sym typeface="Wingdings" panose="05000000000000000000" pitchFamily="2" charset="2"/>
              </a:rPr>
              <a:t>g </a:t>
            </a:r>
            <a:r>
              <a:rPr lang="en-CA" sz="2200" dirty="0">
                <a:sym typeface="Wingdings" panose="05000000000000000000" pitchFamily="2" charset="2"/>
              </a:rPr>
              <a:t>from past growth rates</a:t>
            </a:r>
          </a:p>
        </p:txBody>
      </p:sp>
    </p:spTree>
    <p:extLst>
      <p:ext uri="{BB962C8B-B14F-4D97-AF65-F5344CB8AC3E}">
        <p14:creationId xmlns:p14="http://schemas.microsoft.com/office/powerpoint/2010/main" val="103269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77CE-A897-48FF-973F-7CCA140FE3FD}"/>
              </a:ext>
            </a:extLst>
          </p:cNvPr>
          <p:cNvSpPr>
            <a:spLocks noGrp="1"/>
          </p:cNvSpPr>
          <p:nvPr>
            <p:ph type="title"/>
          </p:nvPr>
        </p:nvSpPr>
        <p:spPr>
          <a:xfrm>
            <a:off x="457200" y="381000"/>
            <a:ext cx="8458200" cy="609600"/>
          </a:xfrm>
        </p:spPr>
        <p:txBody>
          <a:bodyPr/>
          <a:lstStyle/>
          <a:p>
            <a:r>
              <a:rPr lang="en-US" sz="2800" dirty="0"/>
              <a:t>Connection to Final Exam Question</a:t>
            </a:r>
            <a:endParaRPr lang="en-GB" sz="2800" dirty="0"/>
          </a:p>
        </p:txBody>
      </p:sp>
      <p:sp>
        <p:nvSpPr>
          <p:cNvPr id="4" name="Rectangle 3">
            <a:extLst>
              <a:ext uri="{FF2B5EF4-FFF2-40B4-BE49-F238E27FC236}">
                <a16:creationId xmlns:a16="http://schemas.microsoft.com/office/drawing/2014/main" id="{DA5EA40E-C076-46FB-B41D-B236B4DE5A2C}"/>
              </a:ext>
            </a:extLst>
          </p:cNvPr>
          <p:cNvSpPr/>
          <p:nvPr/>
        </p:nvSpPr>
        <p:spPr>
          <a:xfrm>
            <a:off x="342900" y="1013791"/>
            <a:ext cx="8458200" cy="5524589"/>
          </a:xfrm>
          <a:prstGeom prst="rect">
            <a:avLst/>
          </a:prstGeom>
        </p:spPr>
        <p:txBody>
          <a:bodyPr wrap="square">
            <a:spAutoFit/>
          </a:bodyPr>
          <a:lstStyle/>
          <a:p>
            <a:r>
              <a:rPr lang="en-US" sz="2000" b="1" dirty="0">
                <a:latin typeface="Times-Bold"/>
              </a:rPr>
              <a:t>ii) </a:t>
            </a:r>
            <a:r>
              <a:rPr lang="en-US" sz="1900" dirty="0">
                <a:latin typeface="Times-Roman"/>
              </a:rPr>
              <a:t>“The search for the 'correct' way to value common stocks, or even one that works, has occupied a huge amount of effort over a long period of time....the implementation of a system to selectively value or select common stocks is a difficult task. This is a task that a valuation model purports to </a:t>
            </a:r>
            <a:r>
              <a:rPr lang="en-GB" sz="1900" dirty="0">
                <a:latin typeface="Times-Roman"/>
              </a:rPr>
              <a:t>accomplish.”</a:t>
            </a:r>
          </a:p>
          <a:p>
            <a:r>
              <a:rPr lang="en-US" sz="1900" dirty="0">
                <a:latin typeface="Times-Roman"/>
              </a:rPr>
              <a:t>Describe the </a:t>
            </a:r>
            <a:r>
              <a:rPr lang="en-US" sz="1900" b="1" dirty="0">
                <a:latin typeface="Times-Bold"/>
              </a:rPr>
              <a:t>discounted dividend </a:t>
            </a:r>
            <a:r>
              <a:rPr lang="en-US" sz="1900" dirty="0">
                <a:latin typeface="Times-Roman"/>
              </a:rPr>
              <a:t>cash flow valuation models conventionally used to </a:t>
            </a:r>
            <a:r>
              <a:rPr lang="en-US" sz="1900" dirty="0" err="1">
                <a:latin typeface="Times-Roman"/>
              </a:rPr>
              <a:t>analyse</a:t>
            </a:r>
            <a:r>
              <a:rPr lang="en-US" sz="1900" dirty="0">
                <a:latin typeface="Times-Roman"/>
              </a:rPr>
              <a:t> common stocks. How do these models differ from valuation models that discount cash flows other than dividends? What are some important limitations of using accounting data to implement </a:t>
            </a:r>
            <a:r>
              <a:rPr lang="en-GB" sz="1900" dirty="0">
                <a:latin typeface="Times-Roman"/>
              </a:rPr>
              <a:t>discounted cash flow valuation?</a:t>
            </a:r>
          </a:p>
          <a:p>
            <a:endParaRPr lang="en-US" sz="2000" dirty="0">
              <a:latin typeface="Times-Roman"/>
            </a:endParaRPr>
          </a:p>
          <a:p>
            <a:r>
              <a:rPr lang="en-US" sz="2000" b="1" dirty="0">
                <a:latin typeface="Times-Roman"/>
              </a:rPr>
              <a:t>It is commonplace to hear that discounted cash flow (DCF) models are the  appropriate way to value common stocks – in the context of value investing, DCF has been proposed as the way to estimate ‘intrinsic value’.  This lecture covers these models and the connection to using accounting data for stock valuation.</a:t>
            </a:r>
          </a:p>
          <a:p>
            <a:endParaRPr lang="en-US" sz="2000" b="1" dirty="0">
              <a:latin typeface="Times-Roman"/>
            </a:endParaRPr>
          </a:p>
          <a:p>
            <a:r>
              <a:rPr lang="en-US" sz="2000" b="1" dirty="0">
                <a:latin typeface="Times-Roman"/>
              </a:rPr>
              <a:t>It is doubtful that such models can do any more than provide some structure to a stock valuation.  As the quote recognizes, stock valuation is ‘a difficult task’ – </a:t>
            </a:r>
            <a:r>
              <a:rPr lang="en-US" sz="2000" b="1" dirty="0">
                <a:solidFill>
                  <a:srgbClr val="FF0000"/>
                </a:solidFill>
                <a:latin typeface="Times-Roman"/>
              </a:rPr>
              <a:t>too difficult in many cases for a formula to capture</a:t>
            </a:r>
            <a:r>
              <a:rPr lang="en-US" sz="2000" b="1" dirty="0">
                <a:latin typeface="Times-Roman"/>
              </a:rPr>
              <a:t>.</a:t>
            </a:r>
          </a:p>
        </p:txBody>
      </p:sp>
    </p:spTree>
    <p:extLst>
      <p:ext uri="{BB962C8B-B14F-4D97-AF65-F5344CB8AC3E}">
        <p14:creationId xmlns:p14="http://schemas.microsoft.com/office/powerpoint/2010/main" val="1597564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a:xfrm>
            <a:off x="533400" y="609600"/>
            <a:ext cx="8382000" cy="1066800"/>
          </a:xfrm>
        </p:spPr>
        <p:txBody>
          <a:bodyPr/>
          <a:lstStyle/>
          <a:p>
            <a:r>
              <a:rPr lang="en-US" sz="3600" dirty="0"/>
              <a:t>Damodaran on Simplified DDM Valuation: Substituting Earnings </a:t>
            </a:r>
            <a:r>
              <a:rPr lang="en-US" sz="3600" i="1" dirty="0"/>
              <a:t>g</a:t>
            </a:r>
            <a:r>
              <a:rPr lang="en-US" sz="3600" dirty="0"/>
              <a:t> for Dividends </a:t>
            </a:r>
            <a:r>
              <a:rPr lang="en-US" sz="3600" i="1" dirty="0"/>
              <a:t>g</a:t>
            </a:r>
            <a:endParaRPr lang="en-US" sz="3600" dirty="0"/>
          </a:p>
        </p:txBody>
      </p:sp>
      <p:pic>
        <p:nvPicPr>
          <p:cNvPr id="14339" name="Picture 7"/>
          <p:cNvPicPr>
            <a:picLocks noGrp="1" noChangeAspect="1" noChangeArrowheads="1"/>
          </p:cNvPicPr>
          <p:nvPr>
            <p:ph sz="half" idx="1"/>
          </p:nvPr>
        </p:nvPicPr>
        <p:blipFill>
          <a:blip r:embed="rId2" cstate="print"/>
          <a:srcRect/>
          <a:stretch>
            <a:fillRect/>
          </a:stretch>
        </p:blipFill>
        <p:spPr>
          <a:xfrm>
            <a:off x="152400" y="1676400"/>
            <a:ext cx="8763000" cy="2181225"/>
          </a:xfrm>
          <a:noFill/>
        </p:spPr>
      </p:pic>
      <p:pic>
        <p:nvPicPr>
          <p:cNvPr id="14340" name="Picture 10"/>
          <p:cNvPicPr>
            <a:picLocks noGrp="1" noChangeAspect="1" noChangeArrowheads="1"/>
          </p:cNvPicPr>
          <p:nvPr>
            <p:ph sz="half" idx="2"/>
          </p:nvPr>
        </p:nvPicPr>
        <p:blipFill>
          <a:blip r:embed="rId3" cstate="print"/>
          <a:srcRect/>
          <a:stretch>
            <a:fillRect/>
          </a:stretch>
        </p:blipFill>
        <p:spPr>
          <a:xfrm>
            <a:off x="381000" y="4724400"/>
            <a:ext cx="8153400" cy="72231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266700"/>
            <a:ext cx="8153400" cy="685800"/>
          </a:xfrm>
        </p:spPr>
        <p:txBody>
          <a:bodyPr/>
          <a:lstStyle/>
          <a:p>
            <a:r>
              <a:rPr lang="en-US" sz="3600" dirty="0"/>
              <a:t>Calculating the </a:t>
            </a:r>
            <a:r>
              <a:rPr lang="en-US" sz="3600" i="1" dirty="0"/>
              <a:t>g </a:t>
            </a:r>
            <a:r>
              <a:rPr lang="en-US" sz="3600" dirty="0"/>
              <a:t>and </a:t>
            </a:r>
            <a:r>
              <a:rPr lang="en-US" sz="3600" i="1" dirty="0"/>
              <a:t>k</a:t>
            </a:r>
            <a:endParaRPr lang="en-US" sz="3600" dirty="0"/>
          </a:p>
        </p:txBody>
      </p:sp>
      <p:sp>
        <p:nvSpPr>
          <p:cNvPr id="15363" name="Rectangle 3"/>
          <p:cNvSpPr>
            <a:spLocks noGrp="1" noChangeArrowheads="1"/>
          </p:cNvSpPr>
          <p:nvPr>
            <p:ph type="body" idx="1"/>
          </p:nvPr>
        </p:nvSpPr>
        <p:spPr>
          <a:xfrm>
            <a:off x="609600" y="1066800"/>
            <a:ext cx="8077200" cy="5181600"/>
          </a:xfrm>
        </p:spPr>
        <p:txBody>
          <a:bodyPr/>
          <a:lstStyle/>
          <a:p>
            <a:pPr>
              <a:lnSpc>
                <a:spcPct val="90000"/>
              </a:lnSpc>
            </a:pPr>
            <a:r>
              <a:rPr lang="en-US" sz="2400" dirty="0"/>
              <a:t>Estimating </a:t>
            </a:r>
            <a:r>
              <a:rPr lang="en-US" sz="2400" i="1" dirty="0"/>
              <a:t>g</a:t>
            </a:r>
            <a:r>
              <a:rPr lang="en-US" sz="2400" dirty="0"/>
              <a:t> by converting the problematic dividend growth assumption to earnings growth requires assuming a constant dividend payout ratio (</a:t>
            </a:r>
            <a:r>
              <a:rPr lang="en-US" sz="2400" i="1" dirty="0"/>
              <a:t>b</a:t>
            </a:r>
            <a:r>
              <a:rPr lang="en-US" sz="2400" dirty="0"/>
              <a:t>)</a:t>
            </a:r>
          </a:p>
          <a:p>
            <a:pPr lvl="2">
              <a:lnSpc>
                <a:spcPct val="90000"/>
              </a:lnSpc>
            </a:pPr>
            <a:r>
              <a:rPr lang="en-US" sz="2000" dirty="0">
                <a:sym typeface="Wingdings" pitchFamily="2" charset="2"/>
              </a:rPr>
              <a:t>Damodaran estimates the </a:t>
            </a:r>
            <a:r>
              <a:rPr lang="en-US" sz="2000" i="1" dirty="0">
                <a:sym typeface="Wingdings" pitchFamily="2" charset="2"/>
              </a:rPr>
              <a:t>g</a:t>
            </a:r>
            <a:r>
              <a:rPr lang="en-US" sz="2000" dirty="0">
                <a:sym typeface="Wingdings" pitchFamily="2" charset="2"/>
              </a:rPr>
              <a:t> from the previous 5 years of earnings  more realistic to take use the observed stock price and use the formula to provide an implied growth rate estimate  this can be used to interpret </a:t>
            </a:r>
            <a:r>
              <a:rPr lang="en-US" sz="2000" i="1" dirty="0">
                <a:sym typeface="Wingdings" pitchFamily="2" charset="2"/>
              </a:rPr>
              <a:t>P/E</a:t>
            </a:r>
            <a:r>
              <a:rPr lang="en-US" sz="2000" dirty="0">
                <a:sym typeface="Wingdings" pitchFamily="2" charset="2"/>
              </a:rPr>
              <a:t> </a:t>
            </a:r>
          </a:p>
          <a:p>
            <a:pPr lvl="2">
              <a:lnSpc>
                <a:spcPct val="90000"/>
              </a:lnSpc>
            </a:pPr>
            <a:r>
              <a:rPr lang="en-US" sz="2000" dirty="0">
                <a:sym typeface="Wingdings" pitchFamily="2" charset="2"/>
              </a:rPr>
              <a:t>Earnings are an accrual measure that might not represent the underlying cash flows </a:t>
            </a:r>
            <a:r>
              <a:rPr lang="en-US" sz="2000" dirty="0"/>
              <a:t> </a:t>
            </a:r>
            <a:r>
              <a:rPr lang="en-US" sz="2000" dirty="0">
                <a:sym typeface="Wingdings" panose="05000000000000000000" pitchFamily="2" charset="2"/>
              </a:rPr>
              <a:t> possible to interpret </a:t>
            </a:r>
            <a:r>
              <a:rPr lang="en-US" sz="2000" i="1" dirty="0">
                <a:sym typeface="Wingdings" panose="05000000000000000000" pitchFamily="2" charset="2"/>
              </a:rPr>
              <a:t>b</a:t>
            </a:r>
            <a:r>
              <a:rPr lang="en-US" sz="2000" dirty="0">
                <a:sym typeface="Wingdings" panose="05000000000000000000" pitchFamily="2" charset="2"/>
              </a:rPr>
              <a:t> as a broad dividend </a:t>
            </a:r>
          </a:p>
          <a:p>
            <a:pPr lvl="2">
              <a:lnSpc>
                <a:spcPct val="90000"/>
              </a:lnSpc>
            </a:pPr>
            <a:r>
              <a:rPr lang="en-US" sz="2000" i="1" dirty="0">
                <a:solidFill>
                  <a:srgbClr val="FF0000"/>
                </a:solidFill>
                <a:sym typeface="Wingdings" panose="05000000000000000000" pitchFamily="2" charset="2"/>
              </a:rPr>
              <a:t>How to interpret g</a:t>
            </a:r>
            <a:r>
              <a:rPr lang="en-US" sz="2000" dirty="0">
                <a:solidFill>
                  <a:srgbClr val="FF0000"/>
                </a:solidFill>
                <a:sym typeface="Wingdings" panose="05000000000000000000" pitchFamily="2" charset="2"/>
              </a:rPr>
              <a:t>?</a:t>
            </a:r>
            <a:endParaRPr lang="en-US" sz="2400" i="1" dirty="0">
              <a:solidFill>
                <a:srgbClr val="FF0000"/>
              </a:solidFill>
            </a:endParaRPr>
          </a:p>
          <a:p>
            <a:pPr>
              <a:lnSpc>
                <a:spcPct val="90000"/>
              </a:lnSpc>
            </a:pPr>
            <a:r>
              <a:rPr lang="en-US" sz="2400" dirty="0"/>
              <a:t>Estimating </a:t>
            </a:r>
            <a:r>
              <a:rPr lang="en-US" sz="2400" i="1" dirty="0"/>
              <a:t>k</a:t>
            </a:r>
            <a:r>
              <a:rPr lang="en-US" sz="2400" dirty="0"/>
              <a:t> using the </a:t>
            </a:r>
            <a:r>
              <a:rPr lang="en-US" sz="2400" i="1" dirty="0"/>
              <a:t>CAPM </a:t>
            </a:r>
            <a:r>
              <a:rPr lang="en-US" sz="2400" dirty="0"/>
              <a:t>requires </a:t>
            </a:r>
            <a:r>
              <a:rPr lang="en-US" sz="2400" i="1" dirty="0"/>
              <a:t>R</a:t>
            </a:r>
            <a:r>
              <a:rPr lang="en-US" sz="2400" i="1" baseline="-25000" dirty="0"/>
              <a:t>F</a:t>
            </a:r>
            <a:r>
              <a:rPr lang="en-US" sz="2400" i="1" dirty="0"/>
              <a:t> </a:t>
            </a:r>
            <a:r>
              <a:rPr lang="en-US" sz="2400" dirty="0"/>
              <a:t>as the long term bond rate, Damodaran estimates </a:t>
            </a:r>
            <a:r>
              <a:rPr lang="el-GR" sz="2400" i="1" dirty="0">
                <a:cs typeface="Arial" charset="0"/>
              </a:rPr>
              <a:t>β</a:t>
            </a:r>
            <a:r>
              <a:rPr lang="en-US" sz="2400" i="1" dirty="0">
                <a:cs typeface="Arial" charset="0"/>
              </a:rPr>
              <a:t> (somehow?)</a:t>
            </a:r>
            <a:r>
              <a:rPr lang="en-US" sz="2400" dirty="0">
                <a:cs typeface="Arial" charset="0"/>
              </a:rPr>
              <a:t>  with geometric equity risk premium (</a:t>
            </a:r>
            <a:r>
              <a:rPr lang="en-US" sz="2400" i="1" dirty="0">
                <a:cs typeface="Arial" charset="0"/>
              </a:rPr>
              <a:t>E[R</a:t>
            </a:r>
            <a:r>
              <a:rPr lang="en-US" sz="2400" i="1" baseline="-25000" dirty="0">
                <a:cs typeface="Arial" charset="0"/>
              </a:rPr>
              <a:t>M</a:t>
            </a:r>
            <a:r>
              <a:rPr lang="en-US" sz="2400" dirty="0">
                <a:cs typeface="Arial" charset="0"/>
              </a:rPr>
              <a:t>] – </a:t>
            </a:r>
            <a:r>
              <a:rPr lang="en-US" sz="2400" i="1" dirty="0"/>
              <a:t>R</a:t>
            </a:r>
            <a:r>
              <a:rPr lang="en-US" sz="2400" i="1" baseline="-25000" dirty="0"/>
              <a:t>F</a:t>
            </a:r>
            <a:r>
              <a:rPr lang="en-US" sz="2400" i="1" dirty="0">
                <a:cs typeface="Arial" charset="0"/>
              </a:rPr>
              <a:t> </a:t>
            </a:r>
            <a:r>
              <a:rPr lang="en-US" sz="2400" dirty="0">
                <a:cs typeface="Arial" charset="0"/>
              </a:rPr>
              <a:t>) estimated from 1925 to 1992</a:t>
            </a:r>
          </a:p>
          <a:p>
            <a:pPr lvl="1">
              <a:lnSpc>
                <a:spcPct val="90000"/>
              </a:lnSpc>
            </a:pPr>
            <a:r>
              <a:rPr lang="en-US" sz="2200" i="1" dirty="0">
                <a:solidFill>
                  <a:srgbClr val="FF0000"/>
                </a:solidFill>
                <a:cs typeface="Arial" charset="0"/>
              </a:rPr>
              <a:t>Is this the best way to get k?</a:t>
            </a:r>
            <a:endParaRPr lang="en-US" sz="2200" i="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04800" y="609600"/>
            <a:ext cx="8610600" cy="838200"/>
          </a:xfrm>
        </p:spPr>
        <p:txBody>
          <a:bodyPr/>
          <a:lstStyle/>
          <a:p>
            <a:r>
              <a:rPr lang="en-US" sz="3200"/>
              <a:t>Two more Damodaran Examples: Exxon, Dresdner</a:t>
            </a:r>
          </a:p>
        </p:txBody>
      </p:sp>
      <p:pic>
        <p:nvPicPr>
          <p:cNvPr id="16387" name="Picture 5"/>
          <p:cNvPicPr>
            <a:picLocks noGrp="1" noChangeAspect="1" noChangeArrowheads="1"/>
          </p:cNvPicPr>
          <p:nvPr>
            <p:ph sz="half" idx="1"/>
          </p:nvPr>
        </p:nvPicPr>
        <p:blipFill>
          <a:blip r:embed="rId2" cstate="print"/>
          <a:srcRect/>
          <a:stretch>
            <a:fillRect/>
          </a:stretch>
        </p:blipFill>
        <p:spPr>
          <a:xfrm>
            <a:off x="381000" y="1936750"/>
            <a:ext cx="8763000" cy="1104900"/>
          </a:xfrm>
          <a:noFill/>
        </p:spPr>
      </p:pic>
      <p:pic>
        <p:nvPicPr>
          <p:cNvPr id="16388" name="Picture 7"/>
          <p:cNvPicPr>
            <a:picLocks noGrp="1" noChangeAspect="1" noChangeArrowheads="1"/>
          </p:cNvPicPr>
          <p:nvPr>
            <p:ph sz="half" idx="2"/>
          </p:nvPr>
        </p:nvPicPr>
        <p:blipFill>
          <a:blip r:embed="rId3" cstate="print"/>
          <a:srcRect/>
          <a:stretch>
            <a:fillRect/>
          </a:stretch>
        </p:blipFill>
        <p:spPr>
          <a:xfrm>
            <a:off x="381000" y="3770313"/>
            <a:ext cx="8610600" cy="215741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458200" cy="1143000"/>
          </a:xfrm>
        </p:spPr>
        <p:txBody>
          <a:bodyPr/>
          <a:lstStyle/>
          <a:p>
            <a:r>
              <a:rPr lang="en-US" sz="4000" b="0" i="1" dirty="0"/>
              <a:t>Using Accruals for the Cash Flow: The Residual Income Model</a:t>
            </a:r>
            <a:endParaRPr lang="en-US" sz="4000" dirty="0"/>
          </a:p>
        </p:txBody>
      </p:sp>
      <p:sp>
        <p:nvSpPr>
          <p:cNvPr id="17411" name="Rectangle 7"/>
          <p:cNvSpPr>
            <a:spLocks noGrp="1" noChangeArrowheads="1"/>
          </p:cNvSpPr>
          <p:nvPr>
            <p:ph idx="1"/>
          </p:nvPr>
        </p:nvSpPr>
        <p:spPr>
          <a:xfrm>
            <a:off x="762000" y="1447800"/>
            <a:ext cx="8153400" cy="4648200"/>
          </a:xfrm>
        </p:spPr>
        <p:txBody>
          <a:bodyPr/>
          <a:lstStyle/>
          <a:p>
            <a:pPr>
              <a:lnSpc>
                <a:spcPct val="80000"/>
              </a:lnSpc>
            </a:pPr>
            <a:r>
              <a:rPr lang="en-US" sz="2400" dirty="0"/>
              <a:t>This model exploits the </a:t>
            </a:r>
            <a:r>
              <a:rPr lang="en-US" sz="2400" b="1" dirty="0">
                <a:solidFill>
                  <a:srgbClr val="FF0000"/>
                </a:solidFill>
              </a:rPr>
              <a:t>clean surplus</a:t>
            </a:r>
            <a:r>
              <a:rPr lang="en-US" sz="2400" dirty="0"/>
              <a:t> relationship:</a:t>
            </a:r>
          </a:p>
          <a:p>
            <a:pPr lvl="1">
              <a:lnSpc>
                <a:spcPct val="80000"/>
              </a:lnSpc>
            </a:pPr>
            <a:r>
              <a:rPr lang="en-US" sz="2400" dirty="0"/>
              <a:t> </a:t>
            </a:r>
            <a:r>
              <a:rPr lang="en-US" sz="2400" i="1" dirty="0"/>
              <a:t>BV(t) = BV(t-1) + E(t) - D(t) = BV(t-1) + RE(t)</a:t>
            </a:r>
          </a:p>
          <a:p>
            <a:pPr lvl="2">
              <a:lnSpc>
                <a:spcPct val="80000"/>
              </a:lnSpc>
            </a:pPr>
            <a:r>
              <a:rPr lang="en-US" i="1" dirty="0"/>
              <a:t>D(t) = E(t) – </a:t>
            </a:r>
            <a:r>
              <a:rPr lang="el-GR" i="1" dirty="0">
                <a:cs typeface="Arial" charset="0"/>
              </a:rPr>
              <a:t>Δ</a:t>
            </a:r>
            <a:r>
              <a:rPr lang="en-US" i="1" dirty="0">
                <a:cs typeface="Arial" charset="0"/>
              </a:rPr>
              <a:t>BV </a:t>
            </a:r>
            <a:r>
              <a:rPr lang="en-US" i="1" dirty="0">
                <a:cs typeface="Arial" charset="0"/>
                <a:sym typeface="Wingdings" panose="05000000000000000000" pitchFamily="2" charset="2"/>
              </a:rPr>
              <a:t>   E(t) = D(t) + RE(t)</a:t>
            </a:r>
            <a:endParaRPr lang="el-GR" i="1" dirty="0">
              <a:cs typeface="Arial" charset="0"/>
            </a:endParaRPr>
          </a:p>
          <a:p>
            <a:pPr lvl="1">
              <a:lnSpc>
                <a:spcPct val="80000"/>
              </a:lnSpc>
            </a:pPr>
            <a:r>
              <a:rPr lang="en-US" sz="2400" dirty="0"/>
              <a:t>Clean surplus does not apply with share repurchases or other manipulations of the equity account</a:t>
            </a:r>
            <a:endParaRPr lang="en-US" sz="2400" i="1" dirty="0"/>
          </a:p>
          <a:p>
            <a:pPr>
              <a:lnSpc>
                <a:spcPct val="80000"/>
              </a:lnSpc>
            </a:pPr>
            <a:r>
              <a:rPr lang="en-US" sz="2400" dirty="0"/>
              <a:t>The clean surplus equation is substituted into the general DCF model to obtain </a:t>
            </a:r>
            <a:r>
              <a:rPr lang="en-US" sz="2400" i="1" dirty="0"/>
              <a:t>(AE </a:t>
            </a:r>
            <a:r>
              <a:rPr lang="en-US" sz="2400" dirty="0"/>
              <a:t>is ‘abnormal earnings’, i.e., return on equity in excess of cost of capital)</a:t>
            </a:r>
            <a:r>
              <a:rPr lang="en-US" sz="2400" i="1" dirty="0"/>
              <a:t>:</a:t>
            </a:r>
          </a:p>
        </p:txBody>
      </p:sp>
      <p:pic>
        <p:nvPicPr>
          <p:cNvPr id="4" name="Picture 3">
            <a:extLst>
              <a:ext uri="{FF2B5EF4-FFF2-40B4-BE49-F238E27FC236}">
                <a16:creationId xmlns:a16="http://schemas.microsoft.com/office/drawing/2014/main" id="{2F793A7A-A36C-4909-89D9-BF9BEB0428D9}"/>
              </a:ext>
            </a:extLst>
          </p:cNvPr>
          <p:cNvPicPr>
            <a:picLocks noChangeAspect="1"/>
          </p:cNvPicPr>
          <p:nvPr/>
        </p:nvPicPr>
        <p:blipFill>
          <a:blip r:embed="rId2"/>
          <a:stretch>
            <a:fillRect/>
          </a:stretch>
        </p:blipFill>
        <p:spPr>
          <a:xfrm>
            <a:off x="748748" y="4639566"/>
            <a:ext cx="8077200" cy="21853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609600"/>
            <a:ext cx="8077200" cy="685800"/>
          </a:xfrm>
        </p:spPr>
        <p:txBody>
          <a:bodyPr/>
          <a:lstStyle/>
          <a:p>
            <a:r>
              <a:rPr lang="en-US" sz="3600"/>
              <a:t>Some Basic Residual Income Calculations</a:t>
            </a:r>
          </a:p>
        </p:txBody>
      </p:sp>
      <p:sp>
        <p:nvSpPr>
          <p:cNvPr id="18435" name="Rectangle 3"/>
          <p:cNvSpPr>
            <a:spLocks noGrp="1" noChangeArrowheads="1"/>
          </p:cNvSpPr>
          <p:nvPr>
            <p:ph type="body" idx="1"/>
          </p:nvPr>
        </p:nvSpPr>
        <p:spPr>
          <a:xfrm>
            <a:off x="838200" y="1524000"/>
            <a:ext cx="7924800" cy="4495800"/>
          </a:xfrm>
        </p:spPr>
        <p:txBody>
          <a:bodyPr/>
          <a:lstStyle/>
          <a:p>
            <a:r>
              <a:rPr lang="en-US" sz="2400" i="1"/>
              <a:t>ROE</a:t>
            </a:r>
            <a:r>
              <a:rPr lang="en-US" sz="2400"/>
              <a:t>(</a:t>
            </a:r>
            <a:r>
              <a:rPr lang="en-US" sz="2400" i="1"/>
              <a:t>t</a:t>
            </a:r>
            <a:r>
              <a:rPr lang="en-US" sz="2400"/>
              <a:t>) = </a:t>
            </a:r>
            <a:r>
              <a:rPr lang="en-US" sz="2400" i="1"/>
              <a:t>E</a:t>
            </a:r>
            <a:r>
              <a:rPr lang="en-US" sz="2400"/>
              <a:t>(</a:t>
            </a:r>
            <a:r>
              <a:rPr lang="en-US" sz="2400" i="1"/>
              <a:t>t</a:t>
            </a:r>
            <a:r>
              <a:rPr lang="en-US" sz="2400"/>
              <a:t>) / </a:t>
            </a:r>
            <a:r>
              <a:rPr lang="en-US" sz="2400" i="1"/>
              <a:t>BV(t-1)</a:t>
            </a:r>
          </a:p>
          <a:p>
            <a:pPr lvl="1"/>
            <a:r>
              <a:rPr lang="en-US" sz="2200" i="1"/>
              <a:t>ROE </a:t>
            </a:r>
            <a:r>
              <a:rPr lang="en-US" sz="2200"/>
              <a:t>(return on equity) is an accrual measure</a:t>
            </a:r>
          </a:p>
          <a:p>
            <a:pPr lvl="2"/>
            <a:r>
              <a:rPr lang="en-US" sz="2000"/>
              <a:t>This is not a cash measure</a:t>
            </a:r>
          </a:p>
          <a:p>
            <a:pPr lvl="1"/>
            <a:endParaRPr lang="en-US" sz="2200"/>
          </a:p>
          <a:p>
            <a:r>
              <a:rPr lang="en-US" sz="2400" i="1"/>
              <a:t>k = </a:t>
            </a:r>
            <a:r>
              <a:rPr lang="el-GR" sz="2400" i="1">
                <a:cs typeface="Arial" charset="0"/>
              </a:rPr>
              <a:t>Δ</a:t>
            </a:r>
            <a:r>
              <a:rPr lang="en-US" sz="2400" i="1">
                <a:cs typeface="Arial" charset="0"/>
              </a:rPr>
              <a:t>BV / </a:t>
            </a:r>
            <a:r>
              <a:rPr lang="en-US" sz="2400" i="1"/>
              <a:t>BV(t-1)</a:t>
            </a:r>
          </a:p>
          <a:p>
            <a:pPr lvl="1"/>
            <a:r>
              <a:rPr lang="en-US" sz="2200"/>
              <a:t>This is an interpretation for </a:t>
            </a:r>
            <a:r>
              <a:rPr lang="en-US" sz="2200" i="1"/>
              <a:t>k </a:t>
            </a:r>
            <a:r>
              <a:rPr lang="en-US" sz="2200"/>
              <a:t>that differs from the </a:t>
            </a:r>
            <a:r>
              <a:rPr lang="en-US" sz="2200" i="1"/>
              <a:t>CAPM </a:t>
            </a:r>
            <a:r>
              <a:rPr lang="en-US" sz="2200"/>
              <a:t>interpretation of the Gordon </a:t>
            </a:r>
            <a:r>
              <a:rPr lang="en-US" sz="2200" i="1"/>
              <a:t>DDM</a:t>
            </a:r>
          </a:p>
          <a:p>
            <a:endParaRPr lang="en-US" sz="2400"/>
          </a:p>
          <a:p>
            <a:r>
              <a:rPr lang="en-US" sz="2400"/>
              <a:t>‘Return on equity in excess of cost of capital’ interpretation of the residual income model needs to be in an accounting, not economic, sense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609600"/>
            <a:ext cx="8382000" cy="533400"/>
          </a:xfrm>
        </p:spPr>
        <p:txBody>
          <a:bodyPr/>
          <a:lstStyle/>
          <a:p>
            <a:r>
              <a:rPr lang="en-US" sz="4000" dirty="0"/>
              <a:t>Interpreting Return on Equity</a:t>
            </a:r>
          </a:p>
        </p:txBody>
      </p:sp>
      <p:sp>
        <p:nvSpPr>
          <p:cNvPr id="29699" name="Rectangle 4"/>
          <p:cNvSpPr>
            <a:spLocks noGrp="1" noChangeArrowheads="1"/>
          </p:cNvSpPr>
          <p:nvPr>
            <p:ph type="body" sz="half" idx="1"/>
          </p:nvPr>
        </p:nvSpPr>
        <p:spPr>
          <a:xfrm>
            <a:off x="990600" y="1295400"/>
            <a:ext cx="7924800" cy="2667000"/>
          </a:xfrm>
          <a:noFill/>
        </p:spPr>
        <p:txBody>
          <a:bodyPr lIns="91440" tIns="45720" rIns="91440" bIns="45720"/>
          <a:lstStyle/>
          <a:p>
            <a:pPr>
              <a:lnSpc>
                <a:spcPct val="90000"/>
              </a:lnSpc>
            </a:pPr>
            <a:r>
              <a:rPr lang="en-US" sz="2000" dirty="0"/>
              <a:t> Examine the numerator of the residual income model</a:t>
            </a:r>
          </a:p>
          <a:p>
            <a:pPr lvl="1">
              <a:lnSpc>
                <a:spcPct val="90000"/>
              </a:lnSpc>
            </a:pPr>
            <a:r>
              <a:rPr lang="en-US" sz="2000" i="1" dirty="0"/>
              <a:t>(ROE(t) – k) BV(t-1)</a:t>
            </a:r>
          </a:p>
          <a:p>
            <a:pPr lvl="2">
              <a:lnSpc>
                <a:spcPct val="90000"/>
              </a:lnSpc>
            </a:pPr>
            <a:r>
              <a:rPr lang="en-US" sz="1800" i="1" dirty="0"/>
              <a:t>This variable depends on the accrual relationship between earnings and the change in book value </a:t>
            </a:r>
            <a:r>
              <a:rPr lang="en-US" sz="1800" i="1" dirty="0">
                <a:sym typeface="Wingdings" panose="05000000000000000000" pitchFamily="2" charset="2"/>
              </a:rPr>
              <a:t> importance of clean surplus</a:t>
            </a:r>
            <a:endParaRPr lang="en-US" sz="1800" i="1" dirty="0"/>
          </a:p>
          <a:p>
            <a:pPr>
              <a:lnSpc>
                <a:spcPct val="90000"/>
              </a:lnSpc>
            </a:pPr>
            <a:endParaRPr lang="en-US" sz="2000" i="1" dirty="0"/>
          </a:p>
          <a:p>
            <a:pPr>
              <a:lnSpc>
                <a:spcPct val="90000"/>
              </a:lnSpc>
            </a:pPr>
            <a:r>
              <a:rPr lang="en-US" sz="2000" dirty="0"/>
              <a:t>The </a:t>
            </a:r>
            <a:r>
              <a:rPr lang="en-US" sz="2000" i="1" dirty="0"/>
              <a:t>ROE </a:t>
            </a:r>
            <a:r>
              <a:rPr lang="en-US" sz="2000" dirty="0"/>
              <a:t> can be expressed in value driver format (Table 8.10, p.467):</a:t>
            </a:r>
            <a:endParaRPr lang="en-US" sz="2000" i="1" dirty="0"/>
          </a:p>
        </p:txBody>
      </p:sp>
      <p:pic>
        <p:nvPicPr>
          <p:cNvPr id="4" name="Content Placeholder 3">
            <a:extLst>
              <a:ext uri="{FF2B5EF4-FFF2-40B4-BE49-F238E27FC236}">
                <a16:creationId xmlns:a16="http://schemas.microsoft.com/office/drawing/2014/main" id="{7574777B-457E-4C01-8DD7-426A062B5AB2}"/>
              </a:ext>
            </a:extLst>
          </p:cNvPr>
          <p:cNvPicPr>
            <a:picLocks noGrp="1" noChangeAspect="1"/>
          </p:cNvPicPr>
          <p:nvPr>
            <p:ph sz="half" idx="2"/>
          </p:nvPr>
        </p:nvPicPr>
        <p:blipFill>
          <a:blip r:embed="rId2"/>
          <a:stretch>
            <a:fillRect/>
          </a:stretch>
        </p:blipFill>
        <p:spPr>
          <a:xfrm>
            <a:off x="346906" y="4114800"/>
            <a:ext cx="8485275" cy="2133600"/>
          </a:xfrm>
          <a:prstGeom prst="rect">
            <a:avLst/>
          </a:prstGeom>
        </p:spPr>
      </p:pic>
    </p:spTree>
    <p:extLst>
      <p:ext uri="{BB962C8B-B14F-4D97-AF65-F5344CB8AC3E}">
        <p14:creationId xmlns:p14="http://schemas.microsoft.com/office/powerpoint/2010/main" val="403692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914400" y="609600"/>
            <a:ext cx="8001000" cy="685800"/>
          </a:xfrm>
        </p:spPr>
        <p:txBody>
          <a:bodyPr/>
          <a:lstStyle/>
          <a:p>
            <a:r>
              <a:rPr lang="en-US" sz="3600" i="1"/>
              <a:t>P / BV, ROE </a:t>
            </a:r>
            <a:r>
              <a:rPr lang="en-US" sz="3600"/>
              <a:t>and  </a:t>
            </a:r>
            <a:r>
              <a:rPr lang="en-US" sz="3600" i="1"/>
              <a:t>P / E</a:t>
            </a:r>
          </a:p>
        </p:txBody>
      </p:sp>
      <p:sp>
        <p:nvSpPr>
          <p:cNvPr id="30723" name="Content Placeholder 5"/>
          <p:cNvSpPr>
            <a:spLocks noGrp="1"/>
          </p:cNvSpPr>
          <p:nvPr>
            <p:ph idx="1"/>
          </p:nvPr>
        </p:nvSpPr>
        <p:spPr>
          <a:xfrm>
            <a:off x="1066800" y="1600200"/>
            <a:ext cx="7848600" cy="4495800"/>
          </a:xfrm>
        </p:spPr>
        <p:txBody>
          <a:bodyPr/>
          <a:lstStyle/>
          <a:p>
            <a:r>
              <a:rPr lang="en-US"/>
              <a:t>Conventional measures of relative valuation are Price to Book Value (</a:t>
            </a:r>
            <a:r>
              <a:rPr lang="en-US" i="1"/>
              <a:t>P/BV</a:t>
            </a:r>
            <a:r>
              <a:rPr lang="en-US"/>
              <a:t>), Price to Earnings (</a:t>
            </a:r>
            <a:r>
              <a:rPr lang="en-US" i="1"/>
              <a:t>P/E</a:t>
            </a:r>
            <a:r>
              <a:rPr lang="en-US"/>
              <a:t>) and Return on Equity (</a:t>
            </a:r>
            <a:r>
              <a:rPr lang="en-US" i="1"/>
              <a:t>ROE</a:t>
            </a:r>
            <a:r>
              <a:rPr lang="en-US"/>
              <a:t>)</a:t>
            </a:r>
          </a:p>
          <a:p>
            <a:pPr lvl="1"/>
            <a:r>
              <a:rPr lang="en-US" sz="2400"/>
              <a:t>Given any two the other is given</a:t>
            </a:r>
          </a:p>
          <a:p>
            <a:r>
              <a:rPr lang="en-US"/>
              <a:t>Assume Net Income and Earnings are the same:</a:t>
            </a:r>
          </a:p>
          <a:p>
            <a:pPr lvl="1"/>
            <a:r>
              <a:rPr lang="en-US"/>
              <a:t>  </a:t>
            </a:r>
            <a:r>
              <a:rPr lang="en-US" i="1"/>
              <a:t>ROE</a:t>
            </a:r>
            <a:r>
              <a:rPr lang="en-US"/>
              <a:t> = </a:t>
            </a:r>
            <a:r>
              <a:rPr lang="en-US" i="1"/>
              <a:t>E / BV</a:t>
            </a:r>
          </a:p>
          <a:p>
            <a:pPr lvl="1"/>
            <a:r>
              <a:rPr lang="en-US" i="1"/>
              <a:t>P/E = (P / BV) ÷  (E / BV</a:t>
            </a:r>
            <a:r>
              <a:rPr lang="en-US"/>
              <a:t>)</a:t>
            </a:r>
          </a:p>
          <a:p>
            <a:pPr lvl="2"/>
            <a:r>
              <a:rPr lang="en-US"/>
              <a:t>This holds for aggregate and per share values </a:t>
            </a:r>
          </a:p>
        </p:txBody>
      </p:sp>
    </p:spTree>
    <p:extLst>
      <p:ext uri="{BB962C8B-B14F-4D97-AF65-F5344CB8AC3E}">
        <p14:creationId xmlns:p14="http://schemas.microsoft.com/office/powerpoint/2010/main" val="425607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2B64-5D4A-4579-9614-5A4EB4337A75}"/>
              </a:ext>
            </a:extLst>
          </p:cNvPr>
          <p:cNvSpPr>
            <a:spLocks noGrp="1"/>
          </p:cNvSpPr>
          <p:nvPr>
            <p:ph type="title"/>
          </p:nvPr>
        </p:nvSpPr>
        <p:spPr>
          <a:xfrm>
            <a:off x="381000" y="609600"/>
            <a:ext cx="8534400" cy="533400"/>
          </a:xfrm>
        </p:spPr>
        <p:txBody>
          <a:bodyPr/>
          <a:lstStyle/>
          <a:p>
            <a:r>
              <a:rPr lang="en-US" sz="2800" dirty="0"/>
              <a:t>Key Statistics from Bloomberg for Facebook (24/8/18)</a:t>
            </a:r>
            <a:endParaRPr lang="en-GB" sz="2800" dirty="0"/>
          </a:p>
        </p:txBody>
      </p:sp>
      <p:pic>
        <p:nvPicPr>
          <p:cNvPr id="3" name="Picture 2">
            <a:extLst>
              <a:ext uri="{FF2B5EF4-FFF2-40B4-BE49-F238E27FC236}">
                <a16:creationId xmlns:a16="http://schemas.microsoft.com/office/drawing/2014/main" id="{F0802A28-E8E1-476D-B868-ECB397DA7CA7}"/>
              </a:ext>
            </a:extLst>
          </p:cNvPr>
          <p:cNvPicPr>
            <a:picLocks noChangeAspect="1"/>
          </p:cNvPicPr>
          <p:nvPr/>
        </p:nvPicPr>
        <p:blipFill>
          <a:blip r:embed="rId2"/>
          <a:stretch>
            <a:fillRect/>
          </a:stretch>
        </p:blipFill>
        <p:spPr>
          <a:xfrm>
            <a:off x="-76200" y="1338984"/>
            <a:ext cx="9144000" cy="4873230"/>
          </a:xfrm>
          <a:prstGeom prst="rect">
            <a:avLst/>
          </a:prstGeom>
        </p:spPr>
      </p:pic>
      <p:sp>
        <p:nvSpPr>
          <p:cNvPr id="4" name="Rectangle 3">
            <a:extLst>
              <a:ext uri="{FF2B5EF4-FFF2-40B4-BE49-F238E27FC236}">
                <a16:creationId xmlns:a16="http://schemas.microsoft.com/office/drawing/2014/main" id="{065F7B3F-5410-4D11-8A2C-1D79878E2582}"/>
              </a:ext>
            </a:extLst>
          </p:cNvPr>
          <p:cNvSpPr/>
          <p:nvPr/>
        </p:nvSpPr>
        <p:spPr bwMode="auto">
          <a:xfrm>
            <a:off x="990600" y="3733800"/>
            <a:ext cx="3505200" cy="1066800"/>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EF747EA5-3703-459E-B80B-76EA22E1C6D1}"/>
              </a:ext>
            </a:extLst>
          </p:cNvPr>
          <p:cNvSpPr/>
          <p:nvPr/>
        </p:nvSpPr>
        <p:spPr bwMode="auto">
          <a:xfrm>
            <a:off x="990600" y="5029200"/>
            <a:ext cx="3505200" cy="304800"/>
          </a:xfrm>
          <a:prstGeom prst="rect">
            <a:avLst/>
          </a:prstGeom>
          <a:solidFill>
            <a:srgbClr val="CCEC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1284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609600"/>
            <a:ext cx="8001000" cy="1143000"/>
          </a:xfrm>
          <a:noFill/>
        </p:spPr>
        <p:txBody>
          <a:bodyPr/>
          <a:lstStyle/>
          <a:p>
            <a:r>
              <a:rPr lang="en-US" sz="4000" b="0" i="1" dirty="0"/>
              <a:t>Different Forms of the P/E Ratio</a:t>
            </a:r>
          </a:p>
        </p:txBody>
      </p:sp>
      <p:sp>
        <p:nvSpPr>
          <p:cNvPr id="19459" name="Rectangle 8"/>
          <p:cNvSpPr>
            <a:spLocks noGrp="1" noChangeArrowheads="1"/>
          </p:cNvSpPr>
          <p:nvPr>
            <p:ph idx="1"/>
          </p:nvPr>
        </p:nvSpPr>
        <p:spPr>
          <a:xfrm>
            <a:off x="762000" y="1600200"/>
            <a:ext cx="8153400" cy="4495800"/>
          </a:xfrm>
        </p:spPr>
        <p:txBody>
          <a:bodyPr/>
          <a:lstStyle/>
          <a:p>
            <a:pPr>
              <a:lnSpc>
                <a:spcPct val="90000"/>
              </a:lnSpc>
            </a:pPr>
            <a:r>
              <a:rPr lang="en-US" sz="2400" dirty="0"/>
              <a:t>The </a:t>
            </a:r>
            <a:r>
              <a:rPr lang="en-US" sz="2400" i="1" dirty="0"/>
              <a:t>P/E </a:t>
            </a:r>
            <a:r>
              <a:rPr lang="en-US" sz="2400" dirty="0"/>
              <a:t>ratio is a key valuation measure for practicing security analysts</a:t>
            </a:r>
          </a:p>
          <a:p>
            <a:pPr>
              <a:lnSpc>
                <a:spcPct val="90000"/>
              </a:lnSpc>
            </a:pPr>
            <a:r>
              <a:rPr lang="en-US" sz="2400" dirty="0"/>
              <a:t>Letting </a:t>
            </a:r>
            <a:r>
              <a:rPr lang="en-US" sz="2400" i="1" dirty="0"/>
              <a:t>b</a:t>
            </a:r>
            <a:r>
              <a:rPr lang="en-US" sz="2400" dirty="0"/>
              <a:t> represent the dividend payout ratio (</a:t>
            </a:r>
            <a:r>
              <a:rPr lang="en-US" sz="2400" i="1" dirty="0" err="1"/>
              <a:t>Div</a:t>
            </a:r>
            <a:r>
              <a:rPr lang="en-US" sz="2400" i="1" dirty="0"/>
              <a:t>(t) / E(t)</a:t>
            </a:r>
            <a:r>
              <a:rPr lang="en-US" sz="2400" dirty="0"/>
              <a:t>), i.e., </a:t>
            </a:r>
            <a:r>
              <a:rPr lang="en-US" sz="2400" i="1" dirty="0"/>
              <a:t>b E(t) = </a:t>
            </a:r>
            <a:r>
              <a:rPr lang="en-US" sz="2400" i="1" dirty="0" err="1"/>
              <a:t>Div</a:t>
            </a:r>
            <a:r>
              <a:rPr lang="en-US" sz="2400" i="1" dirty="0"/>
              <a:t>(t), </a:t>
            </a:r>
            <a:r>
              <a:rPr lang="en-US" sz="2400" dirty="0"/>
              <a:t>in the Gordon model the </a:t>
            </a:r>
            <a:r>
              <a:rPr lang="en-US" sz="2400" i="1" dirty="0"/>
              <a:t>P/E</a:t>
            </a:r>
            <a:r>
              <a:rPr lang="en-US" sz="2400" dirty="0"/>
              <a:t> ratio can be solved as:</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Observe what the </a:t>
            </a:r>
            <a:r>
              <a:rPr lang="en-US" sz="2400" i="1" dirty="0"/>
              <a:t>P/E</a:t>
            </a:r>
            <a:r>
              <a:rPr lang="en-US" sz="2400" dirty="0"/>
              <a:t> is when </a:t>
            </a:r>
            <a:r>
              <a:rPr lang="en-US" sz="2400" i="1" dirty="0"/>
              <a:t>g = </a:t>
            </a:r>
            <a:r>
              <a:rPr lang="en-US" sz="2400" dirty="0"/>
              <a:t>0 (no growth) and </a:t>
            </a:r>
            <a:r>
              <a:rPr lang="en-US" sz="2400" i="1" dirty="0"/>
              <a:t>b = </a:t>
            </a:r>
            <a:r>
              <a:rPr lang="en-US" sz="2400" dirty="0"/>
              <a:t>1 (full earnings payout to dividends)</a:t>
            </a:r>
          </a:p>
        </p:txBody>
      </p:sp>
      <p:pic>
        <p:nvPicPr>
          <p:cNvPr id="4" name="Picture 3">
            <a:extLst>
              <a:ext uri="{FF2B5EF4-FFF2-40B4-BE49-F238E27FC236}">
                <a16:creationId xmlns:a16="http://schemas.microsoft.com/office/drawing/2014/main" id="{E999F018-B562-4CEE-A4AF-84732E32B36F}"/>
              </a:ext>
            </a:extLst>
          </p:cNvPr>
          <p:cNvPicPr>
            <a:picLocks noChangeAspect="1"/>
          </p:cNvPicPr>
          <p:nvPr/>
        </p:nvPicPr>
        <p:blipFill>
          <a:blip r:embed="rId2"/>
          <a:stretch>
            <a:fillRect/>
          </a:stretch>
        </p:blipFill>
        <p:spPr>
          <a:xfrm>
            <a:off x="356862" y="3399183"/>
            <a:ext cx="8329937" cy="1020417"/>
          </a:xfrm>
          <a:prstGeom prst="rect">
            <a:avLst/>
          </a:prstGeom>
        </p:spPr>
      </p:pic>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DA92-FA35-BDB9-7B18-9565FD80954E}"/>
              </a:ext>
            </a:extLst>
          </p:cNvPr>
          <p:cNvSpPr>
            <a:spLocks noGrp="1"/>
          </p:cNvSpPr>
          <p:nvPr>
            <p:ph type="title"/>
          </p:nvPr>
        </p:nvSpPr>
        <p:spPr>
          <a:xfrm>
            <a:off x="355600" y="304800"/>
            <a:ext cx="8534400" cy="685800"/>
          </a:xfrm>
        </p:spPr>
        <p:txBody>
          <a:bodyPr/>
          <a:lstStyle/>
          <a:p>
            <a:r>
              <a:rPr lang="en-CA" sz="3600" dirty="0"/>
              <a:t>Interpreting the </a:t>
            </a:r>
            <a:r>
              <a:rPr lang="en-CA" sz="3600" i="1" dirty="0"/>
              <a:t>P/E</a:t>
            </a:r>
            <a:r>
              <a:rPr lang="en-CA" sz="3600" dirty="0"/>
              <a:t> ratio</a:t>
            </a:r>
          </a:p>
        </p:txBody>
      </p:sp>
      <p:sp>
        <p:nvSpPr>
          <p:cNvPr id="3" name="Content Placeholder 2">
            <a:extLst>
              <a:ext uri="{FF2B5EF4-FFF2-40B4-BE49-F238E27FC236}">
                <a16:creationId xmlns:a16="http://schemas.microsoft.com/office/drawing/2014/main" id="{32864847-4E35-5F09-AA28-4E26AE705166}"/>
              </a:ext>
            </a:extLst>
          </p:cNvPr>
          <p:cNvSpPr>
            <a:spLocks noGrp="1"/>
          </p:cNvSpPr>
          <p:nvPr>
            <p:ph idx="1"/>
          </p:nvPr>
        </p:nvSpPr>
        <p:spPr>
          <a:xfrm>
            <a:off x="381000" y="995680"/>
            <a:ext cx="8382000" cy="5176520"/>
          </a:xfrm>
        </p:spPr>
        <p:txBody>
          <a:bodyPr/>
          <a:lstStyle/>
          <a:p>
            <a:r>
              <a:rPr lang="en-CA" sz="2400" dirty="0"/>
              <a:t>For a preferred stock </a:t>
            </a:r>
            <a:r>
              <a:rPr lang="en-CA" sz="2400" i="1" dirty="0"/>
              <a:t>E = Div., b = </a:t>
            </a:r>
            <a:r>
              <a:rPr lang="en-CA" sz="2400" dirty="0"/>
              <a:t>1, </a:t>
            </a:r>
            <a:r>
              <a:rPr lang="en-CA" sz="2400" i="1" dirty="0"/>
              <a:t>g = </a:t>
            </a:r>
            <a:r>
              <a:rPr lang="en-CA" sz="2400" dirty="0"/>
              <a:t>0 </a:t>
            </a:r>
          </a:p>
          <a:p>
            <a:pPr lvl="1"/>
            <a:r>
              <a:rPr lang="en-CA" sz="2200" dirty="0"/>
              <a:t>It follows that </a:t>
            </a:r>
            <a:r>
              <a:rPr lang="en-CA" sz="2200" i="1" dirty="0"/>
              <a:t>P/E</a:t>
            </a:r>
            <a:r>
              <a:rPr lang="en-CA" sz="2200" dirty="0"/>
              <a:t> = 1/</a:t>
            </a:r>
            <a:r>
              <a:rPr lang="en-CA" sz="2200" i="1" dirty="0"/>
              <a:t>k* </a:t>
            </a:r>
            <a:r>
              <a:rPr lang="en-CA" sz="2200" i="1" dirty="0">
                <a:sym typeface="Wingdings" panose="05000000000000000000" pitchFamily="2" charset="2"/>
              </a:rPr>
              <a:t> </a:t>
            </a:r>
            <a:r>
              <a:rPr lang="en-CA" sz="2200" dirty="0">
                <a:sym typeface="Wingdings" panose="05000000000000000000" pitchFamily="2" charset="2"/>
              </a:rPr>
              <a:t>this </a:t>
            </a:r>
            <a:r>
              <a:rPr lang="en-CA" sz="2200" i="1" dirty="0">
                <a:sym typeface="Wingdings" panose="05000000000000000000" pitchFamily="2" charset="2"/>
              </a:rPr>
              <a:t>k*</a:t>
            </a:r>
            <a:r>
              <a:rPr lang="en-CA" sz="2200" dirty="0">
                <a:sym typeface="Wingdings" panose="05000000000000000000" pitchFamily="2" charset="2"/>
              </a:rPr>
              <a:t> provides a low bound for the </a:t>
            </a:r>
            <a:r>
              <a:rPr lang="en-CA" sz="2200" i="1" dirty="0">
                <a:sym typeface="Wingdings" panose="05000000000000000000" pitchFamily="2" charset="2"/>
              </a:rPr>
              <a:t>k </a:t>
            </a:r>
            <a:r>
              <a:rPr lang="en-CA" sz="2200" dirty="0">
                <a:sym typeface="Wingdings" panose="05000000000000000000" pitchFamily="2" charset="2"/>
              </a:rPr>
              <a:t>associated with common stock</a:t>
            </a:r>
            <a:endParaRPr lang="en-CA" sz="2200" dirty="0"/>
          </a:p>
          <a:p>
            <a:r>
              <a:rPr lang="en-CA" sz="2200" dirty="0"/>
              <a:t>Consider a stock that may or may not pay narrow dividends (</a:t>
            </a:r>
            <a:r>
              <a:rPr lang="en-CA" sz="2200" i="1" dirty="0"/>
              <a:t>ND</a:t>
            </a:r>
            <a:r>
              <a:rPr lang="en-CA" sz="2200" dirty="0"/>
              <a:t>) and needs to allocate a constant fraction of cash flow to sustain the growth of earnings (or alternatively, cash from operations) at </a:t>
            </a:r>
            <a:r>
              <a:rPr lang="en-CA" sz="2200" i="1" dirty="0"/>
              <a:t>g</a:t>
            </a:r>
            <a:r>
              <a:rPr lang="en-CA" sz="2200" dirty="0"/>
              <a:t> and returns the remainder (</a:t>
            </a:r>
            <a:r>
              <a:rPr lang="en-CA" sz="2200" i="1" dirty="0"/>
              <a:t>BD</a:t>
            </a:r>
            <a:r>
              <a:rPr lang="en-CA" sz="2200" dirty="0"/>
              <a:t>) to shareholders (as share buybacks, dividends, debt paydown, increased asset purchases to fund increased future </a:t>
            </a:r>
            <a:r>
              <a:rPr lang="en-CA" sz="2200" i="1" dirty="0"/>
              <a:t>g</a:t>
            </a:r>
            <a:r>
              <a:rPr lang="en-CA" sz="2200" dirty="0"/>
              <a:t>)</a:t>
            </a:r>
          </a:p>
          <a:p>
            <a:pPr lvl="1"/>
            <a:r>
              <a:rPr lang="en-CA" sz="2200" dirty="0"/>
              <a:t>To make sense of this </a:t>
            </a:r>
            <a:r>
              <a:rPr lang="en-CA" sz="2200" i="1" dirty="0"/>
              <a:t>BDDM </a:t>
            </a:r>
            <a:r>
              <a:rPr lang="en-CA" sz="2200" dirty="0"/>
              <a:t>version, i.e., </a:t>
            </a:r>
            <a:r>
              <a:rPr lang="en-CA" sz="2200" i="1" dirty="0"/>
              <a:t>k &gt; g, </a:t>
            </a:r>
            <a:r>
              <a:rPr lang="en-CA" sz="2200" dirty="0"/>
              <a:t>the observed </a:t>
            </a:r>
            <a:r>
              <a:rPr lang="en-CA" sz="2200" i="1" dirty="0"/>
              <a:t>P/E</a:t>
            </a:r>
            <a:r>
              <a:rPr lang="en-CA" sz="2200" dirty="0"/>
              <a:t> implies </a:t>
            </a:r>
            <a:r>
              <a:rPr lang="en-CA" sz="2200" i="1" dirty="0"/>
              <a:t>k</a:t>
            </a:r>
            <a:r>
              <a:rPr lang="en-CA" sz="2200" dirty="0"/>
              <a:t> from the CAPM imposes an implied estimate about the </a:t>
            </a:r>
            <a:r>
              <a:rPr lang="en-CA" sz="2200" i="1" dirty="0"/>
              <a:t>E[R</a:t>
            </a:r>
            <a:r>
              <a:rPr lang="en-CA" sz="2200" i="1" baseline="-25000" dirty="0"/>
              <a:t>i </a:t>
            </a:r>
            <a:r>
              <a:rPr lang="en-CA" sz="2200" i="1" dirty="0"/>
              <a:t>] </a:t>
            </a:r>
            <a:r>
              <a:rPr lang="en-CA" sz="2200" dirty="0"/>
              <a:t>and</a:t>
            </a:r>
            <a:r>
              <a:rPr lang="en-CA" sz="2200" i="1" dirty="0"/>
              <a:t> </a:t>
            </a:r>
            <a:r>
              <a:rPr lang="el-GR" sz="2200" i="1" dirty="0"/>
              <a:t>β</a:t>
            </a:r>
            <a:r>
              <a:rPr lang="en-CA" sz="2200" i="1" dirty="0"/>
              <a:t> </a:t>
            </a:r>
            <a:r>
              <a:rPr lang="en-CA" sz="2200" dirty="0"/>
              <a:t>for that stock</a:t>
            </a:r>
          </a:p>
          <a:p>
            <a:pPr lvl="1"/>
            <a:r>
              <a:rPr lang="en-CA" sz="2200" i="1" dirty="0"/>
              <a:t>E.g.,  b </a:t>
            </a:r>
            <a:r>
              <a:rPr lang="en-CA" sz="2200" dirty="0"/>
              <a:t>= .8   </a:t>
            </a:r>
            <a:r>
              <a:rPr lang="en-CA" sz="2200" i="1" dirty="0"/>
              <a:t>P/E</a:t>
            </a:r>
            <a:r>
              <a:rPr lang="en-CA" sz="2200" dirty="0"/>
              <a:t> = 35   </a:t>
            </a:r>
            <a:r>
              <a:rPr lang="en-CA" sz="2200" i="1" dirty="0"/>
              <a:t>g = </a:t>
            </a:r>
            <a:r>
              <a:rPr lang="en-CA" sz="2200" dirty="0"/>
              <a:t>10%   </a:t>
            </a:r>
            <a:r>
              <a:rPr lang="en-CA" sz="2200" dirty="0">
                <a:sym typeface="Wingdings" panose="05000000000000000000" pitchFamily="2" charset="2"/>
              </a:rPr>
              <a:t> </a:t>
            </a:r>
            <a:r>
              <a:rPr lang="en-CA" sz="2200" i="1" dirty="0">
                <a:sym typeface="Wingdings" panose="05000000000000000000" pitchFamily="2" charset="2"/>
              </a:rPr>
              <a:t>k = 12.5%</a:t>
            </a:r>
          </a:p>
          <a:p>
            <a:pPr lvl="1"/>
            <a:r>
              <a:rPr lang="en-CA" sz="2200" dirty="0">
                <a:sym typeface="Wingdings" panose="05000000000000000000" pitchFamily="2" charset="2"/>
              </a:rPr>
              <a:t>Increasing </a:t>
            </a:r>
            <a:r>
              <a:rPr lang="en-CA" sz="2200" i="1" dirty="0">
                <a:sym typeface="Wingdings" panose="05000000000000000000" pitchFamily="2" charset="2"/>
              </a:rPr>
              <a:t>g = </a:t>
            </a:r>
            <a:r>
              <a:rPr lang="en-CA" sz="2200" dirty="0">
                <a:sym typeface="Wingdings" panose="05000000000000000000" pitchFamily="2" charset="2"/>
              </a:rPr>
              <a:t>25% </a:t>
            </a:r>
            <a:r>
              <a:rPr lang="en-CA" sz="2200" i="1" dirty="0">
                <a:sym typeface="Wingdings" panose="05000000000000000000" pitchFamily="2" charset="2"/>
              </a:rPr>
              <a:t>  k = 27.5%</a:t>
            </a:r>
            <a:endParaRPr lang="en-CA" sz="2200" dirty="0">
              <a:sym typeface="Wingdings" panose="05000000000000000000" pitchFamily="2" charset="2"/>
            </a:endParaRPr>
          </a:p>
          <a:p>
            <a:pPr marL="457200" lvl="1" indent="0">
              <a:buNone/>
            </a:pPr>
            <a:endParaRPr lang="en-CA" sz="2200" i="1" dirty="0"/>
          </a:p>
        </p:txBody>
      </p:sp>
    </p:spTree>
    <p:extLst>
      <p:ext uri="{BB962C8B-B14F-4D97-AF65-F5344CB8AC3E}">
        <p14:creationId xmlns:p14="http://schemas.microsoft.com/office/powerpoint/2010/main" val="285055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494D-8A86-4509-BDD9-276823C55909}"/>
              </a:ext>
            </a:extLst>
          </p:cNvPr>
          <p:cNvSpPr>
            <a:spLocks noGrp="1"/>
          </p:cNvSpPr>
          <p:nvPr>
            <p:ph type="title"/>
          </p:nvPr>
        </p:nvSpPr>
        <p:spPr>
          <a:xfrm>
            <a:off x="628650" y="228600"/>
            <a:ext cx="8305800" cy="1143000"/>
          </a:xfrm>
        </p:spPr>
        <p:txBody>
          <a:bodyPr/>
          <a:lstStyle/>
          <a:p>
            <a:r>
              <a:rPr lang="en-US" sz="3600" dirty="0"/>
              <a:t>Basics of Discounted Cash Flow Valuation</a:t>
            </a:r>
            <a:endParaRPr lang="en-CA" sz="3600" dirty="0"/>
          </a:p>
        </p:txBody>
      </p:sp>
      <p:sp>
        <p:nvSpPr>
          <p:cNvPr id="3" name="Content Placeholder 2">
            <a:extLst>
              <a:ext uri="{FF2B5EF4-FFF2-40B4-BE49-F238E27FC236}">
                <a16:creationId xmlns:a16="http://schemas.microsoft.com/office/drawing/2014/main" id="{103F7669-193D-4715-89B4-2E73A2205156}"/>
              </a:ext>
            </a:extLst>
          </p:cNvPr>
          <p:cNvSpPr>
            <a:spLocks noGrp="1"/>
          </p:cNvSpPr>
          <p:nvPr>
            <p:ph idx="1"/>
          </p:nvPr>
        </p:nvSpPr>
        <p:spPr>
          <a:xfrm>
            <a:off x="609600" y="1295400"/>
            <a:ext cx="8305800" cy="5181600"/>
          </a:xfrm>
        </p:spPr>
        <p:txBody>
          <a:bodyPr/>
          <a:lstStyle/>
          <a:p>
            <a:r>
              <a:rPr lang="en-US" sz="2400" dirty="0"/>
              <a:t>The basic models can be specified as:</a:t>
            </a:r>
          </a:p>
          <a:p>
            <a:endParaRPr lang="en-US" dirty="0"/>
          </a:p>
          <a:p>
            <a:endParaRPr lang="en-US" dirty="0"/>
          </a:p>
          <a:p>
            <a:endParaRPr lang="en-US" dirty="0"/>
          </a:p>
          <a:p>
            <a:pPr marL="0" indent="0">
              <a:buNone/>
            </a:pPr>
            <a:endParaRPr lang="en-US" dirty="0"/>
          </a:p>
          <a:p>
            <a:pPr marL="0" indent="0">
              <a:buNone/>
            </a:pPr>
            <a:r>
              <a:rPr lang="en-US" sz="2400" dirty="0"/>
              <a:t>Key issues:</a:t>
            </a:r>
          </a:p>
          <a:p>
            <a:pPr marL="0" indent="0">
              <a:buNone/>
            </a:pPr>
            <a:r>
              <a:rPr lang="en-US" sz="2400" dirty="0"/>
              <a:t>	What is the relevant cash flow variable?  </a:t>
            </a:r>
          </a:p>
          <a:p>
            <a:pPr marL="0" indent="0">
              <a:buNone/>
            </a:pPr>
            <a:r>
              <a:rPr lang="en-US" sz="2400" dirty="0"/>
              <a:t>	What is the terminal cash flow?</a:t>
            </a:r>
          </a:p>
          <a:p>
            <a:pPr marL="0" indent="0">
              <a:buNone/>
            </a:pPr>
            <a:r>
              <a:rPr lang="en-US" sz="2400" dirty="0"/>
              <a:t>	How to get the discount rate?</a:t>
            </a:r>
          </a:p>
          <a:p>
            <a:pPr marL="0" indent="0">
              <a:buNone/>
            </a:pPr>
            <a:r>
              <a:rPr lang="en-US" sz="2400" dirty="0"/>
              <a:t>NOTE: For an equity security all of the </a:t>
            </a:r>
            <a:r>
              <a:rPr lang="en-US" sz="2400" dirty="0" err="1"/>
              <a:t>rhs</a:t>
            </a:r>
            <a:r>
              <a:rPr lang="en-US" sz="2400" dirty="0"/>
              <a:t> variables are unknown on the valuation date </a:t>
            </a:r>
            <a:r>
              <a:rPr lang="en-US" sz="2400" i="1" dirty="0"/>
              <a:t>t = </a:t>
            </a:r>
            <a:r>
              <a:rPr lang="en-US" sz="2400" dirty="0"/>
              <a:t>0.</a:t>
            </a:r>
          </a:p>
          <a:p>
            <a:pPr marL="0" indent="0">
              <a:buNone/>
            </a:pPr>
            <a:r>
              <a:rPr lang="en-US" dirty="0"/>
              <a:t>	</a:t>
            </a:r>
          </a:p>
        </p:txBody>
      </p:sp>
      <p:pic>
        <p:nvPicPr>
          <p:cNvPr id="9" name="Picture 8">
            <a:extLst>
              <a:ext uri="{FF2B5EF4-FFF2-40B4-BE49-F238E27FC236}">
                <a16:creationId xmlns:a16="http://schemas.microsoft.com/office/drawing/2014/main" id="{5A0850F8-54E5-434A-B3D1-4FB620A121AC}"/>
              </a:ext>
            </a:extLst>
          </p:cNvPr>
          <p:cNvPicPr>
            <a:picLocks noChangeAspect="1"/>
          </p:cNvPicPr>
          <p:nvPr/>
        </p:nvPicPr>
        <p:blipFill>
          <a:blip r:embed="rId2"/>
          <a:stretch>
            <a:fillRect/>
          </a:stretch>
        </p:blipFill>
        <p:spPr>
          <a:xfrm>
            <a:off x="381964" y="1837067"/>
            <a:ext cx="8380071" cy="2030083"/>
          </a:xfrm>
          <a:prstGeom prst="rect">
            <a:avLst/>
          </a:prstGeom>
        </p:spPr>
      </p:pic>
    </p:spTree>
    <p:extLst>
      <p:ext uri="{BB962C8B-B14F-4D97-AF65-F5344CB8AC3E}">
        <p14:creationId xmlns:p14="http://schemas.microsoft.com/office/powerpoint/2010/main" val="3051651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2F95-EFA4-80B8-E6B8-3FD7E9E28B99}"/>
              </a:ext>
            </a:extLst>
          </p:cNvPr>
          <p:cNvSpPr>
            <a:spLocks noGrp="1"/>
          </p:cNvSpPr>
          <p:nvPr>
            <p:ph type="title"/>
          </p:nvPr>
        </p:nvSpPr>
        <p:spPr>
          <a:xfrm>
            <a:off x="457200" y="609600"/>
            <a:ext cx="8458200" cy="685800"/>
          </a:xfrm>
        </p:spPr>
        <p:txBody>
          <a:bodyPr/>
          <a:lstStyle/>
          <a:p>
            <a:r>
              <a:rPr lang="en-CA" sz="3200" dirty="0"/>
              <a:t>Scenarios for </a:t>
            </a:r>
            <a:r>
              <a:rPr lang="en-CA" sz="3200" i="1" dirty="0"/>
              <a:t>k </a:t>
            </a:r>
            <a:r>
              <a:rPr lang="en-CA" sz="3200" dirty="0"/>
              <a:t>in </a:t>
            </a:r>
            <a:r>
              <a:rPr lang="en-CA" sz="3200" i="1" dirty="0"/>
              <a:t>BDDM </a:t>
            </a:r>
            <a:r>
              <a:rPr lang="en-CA" sz="3200" dirty="0"/>
              <a:t>given </a:t>
            </a:r>
            <a:r>
              <a:rPr lang="en-CA" sz="3200" i="1" dirty="0"/>
              <a:t>g  &amp; b &amp; P/E *</a:t>
            </a:r>
            <a:r>
              <a:rPr lang="en-CA" sz="3200" dirty="0"/>
              <a:t> </a:t>
            </a:r>
            <a:r>
              <a:rPr lang="en-CA" sz="3200" i="1" dirty="0"/>
              <a:t> </a:t>
            </a:r>
            <a:endParaRPr lang="en-CA" sz="3200" dirty="0"/>
          </a:p>
        </p:txBody>
      </p:sp>
      <p:sp>
        <p:nvSpPr>
          <p:cNvPr id="3" name="Content Placeholder 2">
            <a:extLst>
              <a:ext uri="{FF2B5EF4-FFF2-40B4-BE49-F238E27FC236}">
                <a16:creationId xmlns:a16="http://schemas.microsoft.com/office/drawing/2014/main" id="{77E99CE6-9FC6-2B1A-C2E2-A221E007732D}"/>
              </a:ext>
            </a:extLst>
          </p:cNvPr>
          <p:cNvSpPr>
            <a:spLocks noGrp="1"/>
          </p:cNvSpPr>
          <p:nvPr>
            <p:ph idx="1"/>
          </p:nvPr>
        </p:nvSpPr>
        <p:spPr>
          <a:xfrm>
            <a:off x="533400" y="1295400"/>
            <a:ext cx="8305800" cy="4495800"/>
          </a:xfrm>
        </p:spPr>
        <p:txBody>
          <a:bodyPr/>
          <a:lstStyle/>
          <a:p>
            <a:pPr marL="0" indent="0">
              <a:buNone/>
            </a:pPr>
            <a:r>
              <a:rPr lang="en-CA" i="1" u="sng" dirty="0"/>
              <a:t>  P/E         		</a:t>
            </a:r>
            <a:r>
              <a:rPr lang="en-CA" u="sng" dirty="0"/>
              <a:t>5 	       	   20 			50</a:t>
            </a:r>
            <a:r>
              <a:rPr lang="en-CA" dirty="0"/>
              <a:t>  </a:t>
            </a:r>
            <a:r>
              <a:rPr lang="en-CA" u="sng" dirty="0"/>
              <a:t>  </a:t>
            </a:r>
          </a:p>
          <a:p>
            <a:pPr marL="0" indent="0">
              <a:spcBef>
                <a:spcPts val="0"/>
              </a:spcBef>
              <a:buNone/>
            </a:pPr>
            <a:r>
              <a:rPr lang="en-CA" sz="2400" i="1" dirty="0"/>
              <a:t>b  </a:t>
            </a:r>
            <a:r>
              <a:rPr lang="en-CA" sz="2400" dirty="0"/>
              <a:t>.8</a:t>
            </a:r>
            <a:r>
              <a:rPr lang="en-CA" sz="2000" dirty="0"/>
              <a:t>	</a:t>
            </a:r>
            <a:r>
              <a:rPr lang="en-CA" sz="2000" i="1" dirty="0"/>
              <a:t>g</a:t>
            </a:r>
            <a:r>
              <a:rPr lang="en-CA" sz="2000" dirty="0"/>
              <a:t> = .25	        </a:t>
            </a:r>
            <a:r>
              <a:rPr lang="en-CA" sz="2000" i="1" dirty="0"/>
              <a:t>k =  45%		 k =  30%	        k = 27%</a:t>
            </a:r>
            <a:endParaRPr lang="en-CA" sz="2000" dirty="0"/>
          </a:p>
          <a:p>
            <a:pPr marL="0" indent="0">
              <a:spcBef>
                <a:spcPts val="0"/>
              </a:spcBef>
              <a:buNone/>
            </a:pPr>
            <a:r>
              <a:rPr lang="en-CA" sz="2000" dirty="0"/>
              <a:t>	</a:t>
            </a:r>
            <a:r>
              <a:rPr lang="en-CA" sz="2000" i="1" dirty="0"/>
              <a:t>g</a:t>
            </a:r>
            <a:r>
              <a:rPr lang="en-CA" sz="2000" dirty="0"/>
              <a:t> = .05 	         </a:t>
            </a:r>
            <a:r>
              <a:rPr lang="en-CA" sz="2000" i="1" dirty="0"/>
              <a:t>k =  22%		 k =  9.2%	        k = 6.7%</a:t>
            </a:r>
            <a:r>
              <a:rPr lang="en-CA" sz="2000" dirty="0"/>
              <a:t>  </a:t>
            </a:r>
          </a:p>
          <a:p>
            <a:pPr marL="0" indent="0">
              <a:spcBef>
                <a:spcPts val="0"/>
              </a:spcBef>
              <a:buNone/>
            </a:pPr>
            <a:r>
              <a:rPr lang="en-CA" sz="2000" dirty="0"/>
              <a:t>	</a:t>
            </a:r>
            <a:r>
              <a:rPr lang="en-CA" sz="2000" i="1" dirty="0">
                <a:solidFill>
                  <a:srgbClr val="FF0000"/>
                </a:solidFill>
              </a:rPr>
              <a:t>g = -.05</a:t>
            </a:r>
            <a:r>
              <a:rPr lang="en-CA" sz="2000" dirty="0"/>
              <a:t>          </a:t>
            </a:r>
            <a:r>
              <a:rPr lang="en-CA" sz="2000" i="1" dirty="0"/>
              <a:t>k =  10%		 k = -1.2%	        k = -3.5%</a:t>
            </a:r>
            <a:endParaRPr lang="en-CA" sz="2000" dirty="0"/>
          </a:p>
          <a:p>
            <a:pPr marL="0" indent="0">
              <a:spcBef>
                <a:spcPts val="0"/>
              </a:spcBef>
              <a:buNone/>
            </a:pPr>
            <a:r>
              <a:rPr lang="en-CA" sz="2400" i="1" dirty="0"/>
              <a:t>b</a:t>
            </a:r>
            <a:r>
              <a:rPr lang="en-CA" sz="2400" dirty="0"/>
              <a:t>  .5</a:t>
            </a:r>
            <a:r>
              <a:rPr lang="en-CA" sz="2000" dirty="0"/>
              <a:t>	</a:t>
            </a:r>
            <a:r>
              <a:rPr lang="en-CA" sz="2000" i="1" dirty="0"/>
              <a:t>g</a:t>
            </a:r>
            <a:r>
              <a:rPr lang="en-CA" sz="2000" dirty="0"/>
              <a:t> = .25 	         </a:t>
            </a:r>
            <a:r>
              <a:rPr lang="en-CA" sz="2000" i="1" dirty="0"/>
              <a:t>k =  37.5%	 k =  28%	        k = 26%</a:t>
            </a:r>
            <a:endParaRPr lang="en-CA" sz="2000" dirty="0"/>
          </a:p>
          <a:p>
            <a:pPr marL="0" indent="0">
              <a:spcBef>
                <a:spcPts val="0"/>
              </a:spcBef>
              <a:buNone/>
            </a:pPr>
            <a:r>
              <a:rPr lang="en-CA" sz="2000" dirty="0"/>
              <a:t>	</a:t>
            </a:r>
            <a:r>
              <a:rPr lang="en-CA" sz="2000" i="1" dirty="0"/>
              <a:t>g</a:t>
            </a:r>
            <a:r>
              <a:rPr lang="en-CA" sz="2000" dirty="0"/>
              <a:t> = .05           </a:t>
            </a:r>
            <a:r>
              <a:rPr lang="en-CA" sz="2000" i="1" dirty="0"/>
              <a:t>k =  15.5%	 k =  7.6%	        k = 6.1%</a:t>
            </a:r>
            <a:endParaRPr lang="en-CA" sz="2000" dirty="0"/>
          </a:p>
          <a:p>
            <a:pPr marL="0" indent="0">
              <a:spcBef>
                <a:spcPts val="0"/>
              </a:spcBef>
              <a:buNone/>
            </a:pPr>
            <a:r>
              <a:rPr lang="en-CA" sz="2000" dirty="0"/>
              <a:t>	</a:t>
            </a:r>
            <a:r>
              <a:rPr lang="en-CA" sz="2000" i="1" dirty="0">
                <a:solidFill>
                  <a:srgbClr val="FF0000"/>
                </a:solidFill>
              </a:rPr>
              <a:t>g = -.05</a:t>
            </a:r>
            <a:r>
              <a:rPr lang="en-CA" sz="2000" dirty="0"/>
              <a:t>          </a:t>
            </a:r>
            <a:r>
              <a:rPr lang="en-CA" sz="2000" i="1" dirty="0"/>
              <a:t>k =  4.5%		 k =  -2.6%	        k = -4%</a:t>
            </a:r>
            <a:endParaRPr lang="en-CA" sz="2000" dirty="0">
              <a:solidFill>
                <a:srgbClr val="FF0000"/>
              </a:solidFill>
            </a:endParaRPr>
          </a:p>
          <a:p>
            <a:pPr marL="0" indent="0">
              <a:buNone/>
            </a:pPr>
            <a:r>
              <a:rPr lang="en-CA" sz="2400" i="1" dirty="0"/>
              <a:t>b</a:t>
            </a:r>
            <a:r>
              <a:rPr lang="en-CA" sz="2400" dirty="0"/>
              <a:t>  .2</a:t>
            </a:r>
            <a:r>
              <a:rPr lang="en-CA" sz="2000" dirty="0"/>
              <a:t>	</a:t>
            </a:r>
            <a:r>
              <a:rPr lang="en-CA" sz="2000" i="1" dirty="0"/>
              <a:t>g</a:t>
            </a:r>
            <a:r>
              <a:rPr lang="en-CA" sz="2000" dirty="0"/>
              <a:t> = .25 	         </a:t>
            </a:r>
            <a:r>
              <a:rPr lang="en-CA" sz="2000" i="1" dirty="0"/>
              <a:t>k =  30%		 k =  26.3%	        k = 25.5%</a:t>
            </a:r>
            <a:endParaRPr lang="en-CA" sz="2000" dirty="0"/>
          </a:p>
          <a:p>
            <a:pPr marL="0" indent="0">
              <a:spcBef>
                <a:spcPts val="0"/>
              </a:spcBef>
              <a:buNone/>
            </a:pPr>
            <a:r>
              <a:rPr lang="en-CA" sz="2000" dirty="0"/>
              <a:t>	</a:t>
            </a:r>
            <a:r>
              <a:rPr lang="en-CA" sz="2000" i="1" dirty="0"/>
              <a:t>g</a:t>
            </a:r>
            <a:r>
              <a:rPr lang="en-CA" sz="2000" dirty="0"/>
              <a:t> = .05 	         </a:t>
            </a:r>
            <a:r>
              <a:rPr lang="en-CA" sz="2000" i="1" dirty="0"/>
              <a:t>k =  9.2%		 k =  6.1%	        k = 5.4%</a:t>
            </a:r>
            <a:endParaRPr lang="en-CA" sz="2000" dirty="0"/>
          </a:p>
          <a:p>
            <a:pPr marL="0" indent="0">
              <a:spcBef>
                <a:spcPts val="0"/>
              </a:spcBef>
              <a:buNone/>
            </a:pPr>
            <a:r>
              <a:rPr lang="en-CA" sz="2000" dirty="0"/>
              <a:t>	</a:t>
            </a:r>
            <a:r>
              <a:rPr lang="en-CA" sz="2000" i="1" dirty="0">
                <a:solidFill>
                  <a:srgbClr val="FF0000"/>
                </a:solidFill>
              </a:rPr>
              <a:t>g = -.05</a:t>
            </a:r>
            <a:r>
              <a:rPr lang="en-CA" sz="2000" dirty="0"/>
              <a:t>          </a:t>
            </a:r>
            <a:r>
              <a:rPr lang="en-CA" sz="2000" i="1" dirty="0"/>
              <a:t>k =  -1.2%		 k =  -4%	        k = -4.6%</a:t>
            </a:r>
            <a:endParaRPr lang="en-CA" sz="2000" dirty="0">
              <a:solidFill>
                <a:srgbClr val="FF0000"/>
              </a:solidFill>
            </a:endParaRPr>
          </a:p>
          <a:p>
            <a:pPr marL="0" indent="0">
              <a:buNone/>
            </a:pPr>
            <a:r>
              <a:rPr lang="en-CA" sz="2400" i="1" dirty="0"/>
              <a:t>b</a:t>
            </a:r>
            <a:r>
              <a:rPr lang="en-CA" sz="2400" dirty="0"/>
              <a:t> -.05</a:t>
            </a:r>
            <a:r>
              <a:rPr lang="en-CA" sz="2000" dirty="0"/>
              <a:t> 	</a:t>
            </a:r>
            <a:r>
              <a:rPr lang="en-CA" sz="2000" i="1" dirty="0"/>
              <a:t>g</a:t>
            </a:r>
            <a:r>
              <a:rPr lang="en-CA" sz="2000" dirty="0"/>
              <a:t> = .25 	         </a:t>
            </a:r>
            <a:r>
              <a:rPr lang="en-CA" sz="2000" i="1" dirty="0"/>
              <a:t>k =  23.8%	 k =  24.7%	       k = 24.9%</a:t>
            </a:r>
            <a:endParaRPr lang="en-CA" sz="2000" dirty="0"/>
          </a:p>
          <a:p>
            <a:pPr marL="0" indent="0">
              <a:spcBef>
                <a:spcPts val="0"/>
              </a:spcBef>
              <a:buNone/>
            </a:pPr>
            <a:r>
              <a:rPr lang="en-CA" sz="2000" dirty="0"/>
              <a:t>	</a:t>
            </a:r>
            <a:r>
              <a:rPr lang="en-CA" sz="2000" i="1" dirty="0"/>
              <a:t>g</a:t>
            </a:r>
            <a:r>
              <a:rPr lang="en-CA" sz="2000" dirty="0"/>
              <a:t> = .05 	         </a:t>
            </a:r>
            <a:r>
              <a:rPr lang="en-CA" sz="2000" i="1" dirty="0"/>
              <a:t>k =  4%		 k =  4.7%	        k = 4.9%</a:t>
            </a:r>
            <a:endParaRPr lang="en-CA" sz="2000" dirty="0"/>
          </a:p>
          <a:p>
            <a:pPr marL="0" indent="0">
              <a:spcBef>
                <a:spcPts val="0"/>
              </a:spcBef>
              <a:buNone/>
            </a:pPr>
            <a:r>
              <a:rPr lang="en-CA" sz="2000" dirty="0"/>
              <a:t>	</a:t>
            </a:r>
            <a:r>
              <a:rPr lang="en-CA" sz="2000" i="1" dirty="0">
                <a:solidFill>
                  <a:srgbClr val="FF0000"/>
                </a:solidFill>
              </a:rPr>
              <a:t>g = -.05</a:t>
            </a:r>
            <a:r>
              <a:rPr lang="en-CA" sz="2000" dirty="0"/>
              <a:t>          </a:t>
            </a:r>
            <a:r>
              <a:rPr lang="en-CA" sz="2000" i="1" dirty="0"/>
              <a:t>k = -5.9%		 k =  -5.2%	        k = -5.1%</a:t>
            </a:r>
          </a:p>
          <a:p>
            <a:pPr marL="0" indent="0">
              <a:spcBef>
                <a:spcPts val="0"/>
              </a:spcBef>
              <a:buNone/>
            </a:pPr>
            <a:endParaRPr lang="en-CA" sz="2000" i="1" dirty="0">
              <a:solidFill>
                <a:srgbClr val="FF0000"/>
              </a:solidFill>
            </a:endParaRPr>
          </a:p>
          <a:p>
            <a:pPr marL="0" indent="0">
              <a:spcBef>
                <a:spcPts val="0"/>
              </a:spcBef>
              <a:buNone/>
            </a:pPr>
            <a:r>
              <a:rPr lang="en-CA" sz="2000" i="1" dirty="0">
                <a:solidFill>
                  <a:schemeClr val="bg2"/>
                </a:solidFill>
              </a:rPr>
              <a:t>* What happens as b </a:t>
            </a:r>
            <a:r>
              <a:rPr lang="en-CA" sz="2000" i="1" dirty="0">
                <a:solidFill>
                  <a:schemeClr val="bg2"/>
                </a:solidFill>
                <a:sym typeface="Wingdings" panose="05000000000000000000" pitchFamily="2" charset="2"/>
              </a:rPr>
              <a:t> 0?  (k  g why?)</a:t>
            </a:r>
            <a:r>
              <a:rPr lang="en-CA" sz="2000" i="1" dirty="0">
                <a:solidFill>
                  <a:srgbClr val="FF0000"/>
                </a:solidFill>
              </a:rPr>
              <a:t> </a:t>
            </a:r>
            <a:endParaRPr lang="en-CA" sz="2000" dirty="0">
              <a:solidFill>
                <a:srgbClr val="FF0000"/>
              </a:solidFill>
            </a:endParaRPr>
          </a:p>
          <a:p>
            <a:pPr marL="0" indent="0">
              <a:buNone/>
            </a:pPr>
            <a:endParaRPr lang="en-CA" sz="2000" i="1" dirty="0"/>
          </a:p>
        </p:txBody>
      </p:sp>
    </p:spTree>
    <p:extLst>
      <p:ext uri="{BB962C8B-B14F-4D97-AF65-F5344CB8AC3E}">
        <p14:creationId xmlns:p14="http://schemas.microsoft.com/office/powerpoint/2010/main" val="3468961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609600"/>
            <a:ext cx="7848600" cy="1143000"/>
          </a:xfrm>
        </p:spPr>
        <p:txBody>
          <a:bodyPr/>
          <a:lstStyle/>
          <a:p>
            <a:r>
              <a:rPr lang="en-US" sz="4400" b="0" i="1" dirty="0"/>
              <a:t>P/E Ratio for the AE Model</a:t>
            </a:r>
          </a:p>
        </p:txBody>
      </p:sp>
      <p:sp>
        <p:nvSpPr>
          <p:cNvPr id="20483" name="Rectangle 4"/>
          <p:cNvSpPr>
            <a:spLocks noGrp="1" noChangeArrowheads="1"/>
          </p:cNvSpPr>
          <p:nvPr>
            <p:ph idx="1"/>
          </p:nvPr>
        </p:nvSpPr>
        <p:spPr>
          <a:xfrm>
            <a:off x="685800" y="1981200"/>
            <a:ext cx="8229600" cy="4114800"/>
          </a:xfrm>
        </p:spPr>
        <p:txBody>
          <a:bodyPr/>
          <a:lstStyle/>
          <a:p>
            <a:pPr>
              <a:lnSpc>
                <a:spcPct val="90000"/>
              </a:lnSpc>
            </a:pPr>
            <a:r>
              <a:rPr lang="en-US" sz="2400" dirty="0"/>
              <a:t>The Residual Income Model can also be solved for a </a:t>
            </a:r>
            <a:r>
              <a:rPr lang="en-US" sz="2400" i="1" dirty="0"/>
              <a:t>P/E</a:t>
            </a:r>
            <a:r>
              <a:rPr lang="en-US" sz="2400" dirty="0"/>
              <a:t> ratio (after some manipulation)</a:t>
            </a:r>
          </a:p>
          <a:p>
            <a:pPr>
              <a:lnSpc>
                <a:spcPct val="90000"/>
              </a:lnSpc>
            </a:pPr>
            <a:endParaRPr lang="en-US" sz="2400" dirty="0"/>
          </a:p>
          <a:p>
            <a:pPr>
              <a:lnSpc>
                <a:spcPct val="90000"/>
              </a:lnSpc>
            </a:pPr>
            <a:r>
              <a:rPr lang="en-US" sz="2400" dirty="0"/>
              <a:t>Recalling that the definition for </a:t>
            </a:r>
            <a:r>
              <a:rPr lang="en-US" sz="2400" i="1" dirty="0"/>
              <a:t>AE(t)</a:t>
            </a:r>
            <a:r>
              <a:rPr lang="en-US" sz="2400" dirty="0"/>
              <a:t> requires, </a:t>
            </a:r>
            <a:r>
              <a:rPr lang="en-US" sz="2400" i="1" dirty="0"/>
              <a:t>k BV(t-1) = E(t) - AE(t):</a:t>
            </a:r>
          </a:p>
        </p:txBody>
      </p:sp>
      <p:pic>
        <p:nvPicPr>
          <p:cNvPr id="4" name="Picture 3">
            <a:extLst>
              <a:ext uri="{FF2B5EF4-FFF2-40B4-BE49-F238E27FC236}">
                <a16:creationId xmlns:a16="http://schemas.microsoft.com/office/drawing/2014/main" id="{14E9AB2E-1FA5-4DD6-BA5C-6BE2895E4A6A}"/>
              </a:ext>
            </a:extLst>
          </p:cNvPr>
          <p:cNvPicPr>
            <a:picLocks noChangeAspect="1"/>
          </p:cNvPicPr>
          <p:nvPr/>
        </p:nvPicPr>
        <p:blipFill>
          <a:blip r:embed="rId2"/>
          <a:stretch>
            <a:fillRect/>
          </a:stretch>
        </p:blipFill>
        <p:spPr>
          <a:xfrm>
            <a:off x="1524000" y="4321302"/>
            <a:ext cx="6934200" cy="169887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824327" y="359603"/>
            <a:ext cx="8001000" cy="590550"/>
          </a:xfrm>
        </p:spPr>
        <p:txBody>
          <a:bodyPr/>
          <a:lstStyle/>
          <a:p>
            <a:r>
              <a:rPr lang="en-US" sz="4000"/>
              <a:t>The </a:t>
            </a:r>
            <a:r>
              <a:rPr lang="en-US" sz="4000" i="1"/>
              <a:t>PEG </a:t>
            </a:r>
            <a:r>
              <a:rPr lang="en-US" sz="4000"/>
              <a:t>Ratio</a:t>
            </a:r>
          </a:p>
        </p:txBody>
      </p:sp>
      <p:sp>
        <p:nvSpPr>
          <p:cNvPr id="21507" name="Rectangle 4"/>
          <p:cNvSpPr>
            <a:spLocks noGrp="1" noChangeArrowheads="1"/>
          </p:cNvSpPr>
          <p:nvPr>
            <p:ph type="subTitle" sz="quarter" idx="1"/>
          </p:nvPr>
        </p:nvSpPr>
        <p:spPr>
          <a:xfrm>
            <a:off x="1371600" y="1219200"/>
            <a:ext cx="7239000" cy="3429000"/>
          </a:xfrm>
        </p:spPr>
        <p:txBody>
          <a:bodyPr/>
          <a:lstStyle/>
          <a:p>
            <a:pPr>
              <a:lnSpc>
                <a:spcPct val="90000"/>
              </a:lnSpc>
            </a:pPr>
            <a:r>
              <a:rPr lang="en-US" dirty="0"/>
              <a:t>The </a:t>
            </a:r>
            <a:r>
              <a:rPr lang="en-US" b="1" i="1" dirty="0"/>
              <a:t>“PEG” ratio</a:t>
            </a:r>
            <a:r>
              <a:rPr lang="en-US" dirty="0"/>
              <a:t>, or </a:t>
            </a:r>
            <a:r>
              <a:rPr lang="en-US" i="1" dirty="0"/>
              <a:t>P/E</a:t>
            </a:r>
            <a:r>
              <a:rPr lang="en-US" dirty="0"/>
              <a:t> to growth rate ratio:</a:t>
            </a:r>
          </a:p>
          <a:p>
            <a:pPr lvl="1">
              <a:lnSpc>
                <a:spcPct val="90000"/>
              </a:lnSpc>
            </a:pPr>
            <a:r>
              <a:rPr lang="en-US" sz="2200" dirty="0"/>
              <a:t>sometimes used as a crude rule of thumb to determine under/over valuation for a common stock.  </a:t>
            </a:r>
          </a:p>
          <a:p>
            <a:pPr lvl="2">
              <a:lnSpc>
                <a:spcPct val="90000"/>
              </a:lnSpc>
            </a:pPr>
            <a:r>
              <a:rPr lang="en-US" sz="2000" dirty="0"/>
              <a:t>For example, if the PEG ratio is less than one then the stock is undervalued because the ‘cost of growth’ as measured by the </a:t>
            </a:r>
            <a:r>
              <a:rPr lang="en-US" sz="2000" i="1" dirty="0"/>
              <a:t>P/E</a:t>
            </a:r>
            <a:r>
              <a:rPr lang="en-US" sz="2000" dirty="0"/>
              <a:t> is less than the actual growth.</a:t>
            </a:r>
          </a:p>
          <a:p>
            <a:pPr lvl="2">
              <a:lnSpc>
                <a:spcPct val="90000"/>
              </a:lnSpc>
            </a:pPr>
            <a:r>
              <a:rPr lang="en-US" sz="2000" dirty="0"/>
              <a:t>Problems with the PEG </a:t>
            </a:r>
            <a:r>
              <a:rPr lang="en-US" sz="2000" dirty="0">
                <a:sym typeface="Wingdings" panose="05000000000000000000" pitchFamily="2" charset="2"/>
              </a:rPr>
              <a:t> based on accrual # (earnings) and does not investigate sources of and future prospects for growth</a:t>
            </a:r>
            <a:endParaRPr lang="en-US" sz="2000" dirty="0"/>
          </a:p>
          <a:p>
            <a:pPr>
              <a:lnSpc>
                <a:spcPct val="90000"/>
              </a:lnSpc>
            </a:pPr>
            <a:r>
              <a:rPr lang="en-US" dirty="0"/>
              <a:t>In terms of the </a:t>
            </a:r>
            <a:r>
              <a:rPr lang="en-US" i="1" dirty="0"/>
              <a:t>AE </a:t>
            </a:r>
            <a:r>
              <a:rPr lang="en-US" dirty="0"/>
              <a:t>model:</a:t>
            </a:r>
          </a:p>
        </p:txBody>
      </p:sp>
      <p:pic>
        <p:nvPicPr>
          <p:cNvPr id="21508" name="Picture 6"/>
          <p:cNvPicPr>
            <a:picLocks noChangeAspect="1" noChangeArrowheads="1"/>
          </p:cNvPicPr>
          <p:nvPr/>
        </p:nvPicPr>
        <p:blipFill>
          <a:blip r:embed="rId2" cstate="print"/>
          <a:srcRect/>
          <a:stretch>
            <a:fillRect/>
          </a:stretch>
        </p:blipFill>
        <p:spPr bwMode="auto">
          <a:xfrm>
            <a:off x="540164" y="5257800"/>
            <a:ext cx="8285163" cy="10509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2C731-A2AA-4BE3-B558-B027B2890DDA}"/>
              </a:ext>
            </a:extLst>
          </p:cNvPr>
          <p:cNvPicPr>
            <a:picLocks noChangeAspect="1"/>
          </p:cNvPicPr>
          <p:nvPr/>
        </p:nvPicPr>
        <p:blipFill>
          <a:blip r:embed="rId2"/>
          <a:stretch>
            <a:fillRect/>
          </a:stretch>
        </p:blipFill>
        <p:spPr>
          <a:xfrm>
            <a:off x="145973" y="152400"/>
            <a:ext cx="8852054" cy="3473855"/>
          </a:xfrm>
          <a:prstGeom prst="rect">
            <a:avLst/>
          </a:prstGeom>
        </p:spPr>
      </p:pic>
      <p:pic>
        <p:nvPicPr>
          <p:cNvPr id="5" name="Picture 4">
            <a:extLst>
              <a:ext uri="{FF2B5EF4-FFF2-40B4-BE49-F238E27FC236}">
                <a16:creationId xmlns:a16="http://schemas.microsoft.com/office/drawing/2014/main" id="{2F1ED248-5614-4D6A-AB97-36315778E65D}"/>
              </a:ext>
            </a:extLst>
          </p:cNvPr>
          <p:cNvPicPr>
            <a:picLocks noChangeAspect="1"/>
          </p:cNvPicPr>
          <p:nvPr/>
        </p:nvPicPr>
        <p:blipFill>
          <a:blip r:embed="rId3"/>
          <a:stretch>
            <a:fillRect/>
          </a:stretch>
        </p:blipFill>
        <p:spPr>
          <a:xfrm>
            <a:off x="29817" y="3962400"/>
            <a:ext cx="8992375" cy="2133599"/>
          </a:xfrm>
          <a:prstGeom prst="rect">
            <a:avLst/>
          </a:prstGeom>
        </p:spPr>
      </p:pic>
    </p:spTree>
    <p:extLst>
      <p:ext uri="{BB962C8B-B14F-4D97-AF65-F5344CB8AC3E}">
        <p14:creationId xmlns:p14="http://schemas.microsoft.com/office/powerpoint/2010/main" val="355541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685800"/>
            <a:ext cx="7315200" cy="1143000"/>
          </a:xfrm>
        </p:spPr>
        <p:txBody>
          <a:bodyPr/>
          <a:lstStyle/>
          <a:p>
            <a:r>
              <a:rPr lang="en-US" sz="4000" i="1"/>
              <a:t>Earnings, Free Cash Flow and EVA</a:t>
            </a:r>
          </a:p>
        </p:txBody>
      </p:sp>
      <p:sp>
        <p:nvSpPr>
          <p:cNvPr id="25603" name="Rectangle 3"/>
          <p:cNvSpPr>
            <a:spLocks noGrp="1" noChangeArrowheads="1"/>
          </p:cNvSpPr>
          <p:nvPr>
            <p:ph type="body" idx="1"/>
          </p:nvPr>
        </p:nvSpPr>
        <p:spPr>
          <a:xfrm>
            <a:off x="609600" y="2057400"/>
            <a:ext cx="7696200" cy="4114800"/>
          </a:xfrm>
        </p:spPr>
        <p:txBody>
          <a:bodyPr/>
          <a:lstStyle/>
          <a:p>
            <a:r>
              <a:rPr lang="en-US" sz="2400" dirty="0"/>
              <a:t> </a:t>
            </a:r>
            <a:r>
              <a:rPr lang="en-US" sz="2400" b="1" i="1" dirty="0"/>
              <a:t>What is the appropriate ‘cash flow’ to discount in the DCF model?</a:t>
            </a:r>
          </a:p>
          <a:p>
            <a:pPr lvl="1"/>
            <a:r>
              <a:rPr lang="en-US" sz="2200" dirty="0"/>
              <a:t>‘</a:t>
            </a:r>
            <a:r>
              <a:rPr lang="en-US" sz="2200" b="1" i="1" dirty="0"/>
              <a:t>economic free cash flow</a:t>
            </a:r>
            <a:r>
              <a:rPr lang="en-US" sz="2200" dirty="0"/>
              <a:t>’ (Buffett)</a:t>
            </a:r>
          </a:p>
          <a:p>
            <a:pPr lvl="1"/>
            <a:r>
              <a:rPr lang="en-US" sz="2200" b="1" i="1" dirty="0"/>
              <a:t>net cash flow</a:t>
            </a:r>
          </a:p>
          <a:p>
            <a:pPr lvl="1"/>
            <a:r>
              <a:rPr lang="en-US" sz="2200" dirty="0"/>
              <a:t> </a:t>
            </a:r>
            <a:r>
              <a:rPr lang="en-US" sz="2200" b="1" i="1" dirty="0"/>
              <a:t>free cash</a:t>
            </a:r>
            <a:r>
              <a:rPr lang="en-US" sz="2200" i="1" dirty="0"/>
              <a:t> </a:t>
            </a:r>
            <a:r>
              <a:rPr lang="en-US" sz="2200" b="1" i="1" dirty="0"/>
              <a:t>flow</a:t>
            </a:r>
          </a:p>
          <a:p>
            <a:pPr lvl="1"/>
            <a:r>
              <a:rPr lang="en-US" sz="2200" dirty="0"/>
              <a:t> </a:t>
            </a:r>
            <a:r>
              <a:rPr lang="en-US" sz="2200" b="1" i="1" dirty="0"/>
              <a:t>EVA</a:t>
            </a:r>
          </a:p>
          <a:p>
            <a:pPr lvl="1"/>
            <a:endParaRPr lang="en-US" sz="2200" b="1" i="1" dirty="0"/>
          </a:p>
          <a:p>
            <a:r>
              <a:rPr lang="en-US" sz="2400" dirty="0"/>
              <a:t>Higgins (1998, p.19) observes: </a:t>
            </a:r>
          </a:p>
          <a:p>
            <a:pPr lvl="1"/>
            <a:r>
              <a:rPr lang="en-US" sz="2200" dirty="0"/>
              <a:t>“So many conflicting definitions of cash flow exist today that the  term has almost lost meaning”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609600"/>
            <a:ext cx="8001000" cy="1143000"/>
          </a:xfrm>
        </p:spPr>
        <p:txBody>
          <a:bodyPr/>
          <a:lstStyle/>
          <a:p>
            <a:r>
              <a:rPr lang="en-US" sz="4000" dirty="0"/>
              <a:t>Free Cash Flow to Equity Model</a:t>
            </a:r>
          </a:p>
        </p:txBody>
      </p:sp>
      <p:sp>
        <p:nvSpPr>
          <p:cNvPr id="22531" name="Rectangle 4"/>
          <p:cNvSpPr>
            <a:spLocks noGrp="1" noChangeArrowheads="1"/>
          </p:cNvSpPr>
          <p:nvPr>
            <p:ph idx="1"/>
          </p:nvPr>
        </p:nvSpPr>
        <p:spPr>
          <a:xfrm>
            <a:off x="685800" y="1981200"/>
            <a:ext cx="8229600" cy="4114800"/>
          </a:xfrm>
        </p:spPr>
        <p:txBody>
          <a:bodyPr/>
          <a:lstStyle/>
          <a:p>
            <a:r>
              <a:rPr lang="en-US" sz="2000" dirty="0"/>
              <a:t>The free cash flow to equity model (</a:t>
            </a:r>
            <a:r>
              <a:rPr lang="en-US" sz="2000" i="1" dirty="0"/>
              <a:t>FCFE</a:t>
            </a:r>
            <a:r>
              <a:rPr lang="en-US" sz="2000" dirty="0"/>
              <a:t>) aims to measure the return to equity above the amount required to: maintain existing production levels; or, alternatively, to keep the firm on a particular growth path.</a:t>
            </a:r>
          </a:p>
          <a:p>
            <a:pPr lvl="1"/>
            <a:r>
              <a:rPr lang="en-US" sz="2000" dirty="0"/>
              <a:t>Adjustments for payment to debt can create conceptual problems</a:t>
            </a:r>
          </a:p>
          <a:p>
            <a:pPr lvl="1"/>
            <a:r>
              <a:rPr lang="en-US" sz="1800" dirty="0"/>
              <a:t>As with PEG, </a:t>
            </a:r>
            <a:r>
              <a:rPr lang="en-US" sz="1800" i="1" dirty="0"/>
              <a:t>FCFE </a:t>
            </a:r>
            <a:r>
              <a:rPr lang="en-US" sz="1800" dirty="0"/>
              <a:t> is an accrual number; Difficult to estimate future values of </a:t>
            </a:r>
            <a:r>
              <a:rPr lang="en-US" sz="1800" i="1" dirty="0"/>
              <a:t>FCFE</a:t>
            </a:r>
          </a:p>
          <a:p>
            <a:r>
              <a:rPr lang="en-US" sz="2000" dirty="0"/>
              <a:t>Much the same manipulations as for the models using dividends can be applied to this model (see sec. 8.3):</a:t>
            </a:r>
          </a:p>
        </p:txBody>
      </p:sp>
      <p:pic>
        <p:nvPicPr>
          <p:cNvPr id="4" name="Picture 3">
            <a:extLst>
              <a:ext uri="{FF2B5EF4-FFF2-40B4-BE49-F238E27FC236}">
                <a16:creationId xmlns:a16="http://schemas.microsoft.com/office/drawing/2014/main" id="{0472B92A-17A7-4092-AB2B-8A1DE2F910CE}"/>
              </a:ext>
            </a:extLst>
          </p:cNvPr>
          <p:cNvPicPr>
            <a:picLocks noChangeAspect="1"/>
          </p:cNvPicPr>
          <p:nvPr/>
        </p:nvPicPr>
        <p:blipFill>
          <a:blip r:embed="rId2"/>
          <a:stretch>
            <a:fillRect/>
          </a:stretch>
        </p:blipFill>
        <p:spPr>
          <a:xfrm>
            <a:off x="2971800" y="5296400"/>
            <a:ext cx="3505200" cy="132020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228600"/>
            <a:ext cx="8153400" cy="762000"/>
          </a:xfrm>
        </p:spPr>
        <p:txBody>
          <a:bodyPr/>
          <a:lstStyle/>
          <a:p>
            <a:r>
              <a:rPr lang="en-US" sz="3200" dirty="0"/>
              <a:t>Free Cash Flow (</a:t>
            </a:r>
            <a:r>
              <a:rPr lang="en-US" sz="3200" i="1" dirty="0"/>
              <a:t>FCF</a:t>
            </a:r>
            <a:r>
              <a:rPr lang="en-US" sz="3200" dirty="0"/>
              <a:t>), A Non-GAAP measure</a:t>
            </a:r>
          </a:p>
        </p:txBody>
      </p:sp>
      <p:sp>
        <p:nvSpPr>
          <p:cNvPr id="26627" name="Rectangle 3"/>
          <p:cNvSpPr>
            <a:spLocks noGrp="1" noChangeArrowheads="1"/>
          </p:cNvSpPr>
          <p:nvPr>
            <p:ph type="body" idx="1"/>
          </p:nvPr>
        </p:nvSpPr>
        <p:spPr>
          <a:xfrm>
            <a:off x="990600" y="1143000"/>
            <a:ext cx="7924800" cy="4953000"/>
          </a:xfrm>
        </p:spPr>
        <p:txBody>
          <a:bodyPr/>
          <a:lstStyle/>
          <a:p>
            <a:r>
              <a:rPr lang="en-US" dirty="0"/>
              <a:t>Various methods are suggested for </a:t>
            </a:r>
            <a:r>
              <a:rPr lang="en-US" i="1" dirty="0"/>
              <a:t>FCF</a:t>
            </a:r>
          </a:p>
          <a:p>
            <a:pPr lvl="1"/>
            <a:r>
              <a:rPr lang="en-US" sz="2000" dirty="0"/>
              <a:t>Free Cash Flow to the Firm (</a:t>
            </a:r>
            <a:r>
              <a:rPr lang="en-US" sz="2000" i="1" dirty="0"/>
              <a:t>FCFF</a:t>
            </a:r>
            <a:r>
              <a:rPr lang="en-US" sz="2000" dirty="0"/>
              <a:t>)</a:t>
            </a:r>
          </a:p>
          <a:p>
            <a:pPr lvl="1"/>
            <a:r>
              <a:rPr lang="en-US" sz="2000" dirty="0"/>
              <a:t>Free Cash Flow to Equity (</a:t>
            </a:r>
            <a:r>
              <a:rPr lang="en-US" sz="2000" i="1" dirty="0"/>
              <a:t>FCFE</a:t>
            </a:r>
            <a:r>
              <a:rPr lang="en-US" sz="2000" dirty="0"/>
              <a:t>)</a:t>
            </a:r>
          </a:p>
          <a:p>
            <a:pPr lvl="1"/>
            <a:r>
              <a:rPr lang="en-US" sz="2000" dirty="0"/>
              <a:t>Could be calculated from Income Statement or Cash Flow Statement</a:t>
            </a:r>
          </a:p>
          <a:p>
            <a:endParaRPr lang="en-US" sz="2200" dirty="0"/>
          </a:p>
          <a:p>
            <a:r>
              <a:rPr lang="en-US" sz="2400" dirty="0"/>
              <a:t>Basic Idea is to provide a measure of Economic ‘Profit’</a:t>
            </a:r>
          </a:p>
          <a:p>
            <a:endParaRPr lang="en-US" sz="2400" dirty="0"/>
          </a:p>
          <a:p>
            <a:r>
              <a:rPr lang="en-US" sz="2400" dirty="0"/>
              <a:t>‘Simple </a:t>
            </a:r>
            <a:r>
              <a:rPr lang="en-US" sz="2400" i="1" dirty="0"/>
              <a:t>FCFF</a:t>
            </a:r>
            <a:r>
              <a:rPr lang="en-US" sz="2400" dirty="0"/>
              <a:t>’, determined from the Cash Flow Statement:  </a:t>
            </a:r>
            <a:r>
              <a:rPr lang="en-US" sz="2400" i="1" dirty="0"/>
              <a:t>FCFF = CFO – Cap. Ex.</a:t>
            </a:r>
          </a:p>
          <a:p>
            <a:r>
              <a:rPr lang="en-US" sz="2400" dirty="0"/>
              <a:t>‘Adjusted Simple </a:t>
            </a:r>
            <a:r>
              <a:rPr lang="en-US" sz="2400" i="1" dirty="0"/>
              <a:t>FCFF’: Simple FCFF – Div.</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23E-D509-4140-8CBB-21A57496C122}"/>
              </a:ext>
            </a:extLst>
          </p:cNvPr>
          <p:cNvSpPr>
            <a:spLocks noGrp="1"/>
          </p:cNvSpPr>
          <p:nvPr>
            <p:ph type="title"/>
          </p:nvPr>
        </p:nvSpPr>
        <p:spPr>
          <a:xfrm>
            <a:off x="838200" y="106512"/>
            <a:ext cx="8077200" cy="426888"/>
          </a:xfrm>
        </p:spPr>
        <p:txBody>
          <a:bodyPr/>
          <a:lstStyle/>
          <a:p>
            <a:r>
              <a:rPr lang="en-US" sz="2400" dirty="0"/>
              <a:t>Inter Pipeline, Annual Report 2017</a:t>
            </a:r>
            <a:endParaRPr lang="en-GB" sz="2400" dirty="0"/>
          </a:p>
        </p:txBody>
      </p:sp>
      <p:pic>
        <p:nvPicPr>
          <p:cNvPr id="3" name="Picture 2">
            <a:extLst>
              <a:ext uri="{FF2B5EF4-FFF2-40B4-BE49-F238E27FC236}">
                <a16:creationId xmlns:a16="http://schemas.microsoft.com/office/drawing/2014/main" id="{E204B323-8D34-4E3E-BA31-F5434B355E60}"/>
              </a:ext>
            </a:extLst>
          </p:cNvPr>
          <p:cNvPicPr>
            <a:picLocks noChangeAspect="1"/>
          </p:cNvPicPr>
          <p:nvPr/>
        </p:nvPicPr>
        <p:blipFill>
          <a:blip r:embed="rId2"/>
          <a:stretch>
            <a:fillRect/>
          </a:stretch>
        </p:blipFill>
        <p:spPr>
          <a:xfrm>
            <a:off x="685800" y="533400"/>
            <a:ext cx="8305800" cy="6035854"/>
          </a:xfrm>
          <a:prstGeom prst="rect">
            <a:avLst/>
          </a:prstGeom>
        </p:spPr>
      </p:pic>
      <p:sp>
        <p:nvSpPr>
          <p:cNvPr id="4" name="Rectangle 3">
            <a:extLst>
              <a:ext uri="{FF2B5EF4-FFF2-40B4-BE49-F238E27FC236}">
                <a16:creationId xmlns:a16="http://schemas.microsoft.com/office/drawing/2014/main" id="{FE94A56F-0676-409B-8FF0-9F9165865CF2}"/>
              </a:ext>
            </a:extLst>
          </p:cNvPr>
          <p:cNvSpPr/>
          <p:nvPr/>
        </p:nvSpPr>
        <p:spPr bwMode="auto">
          <a:xfrm>
            <a:off x="685800" y="3733800"/>
            <a:ext cx="8305800" cy="762000"/>
          </a:xfrm>
          <a:prstGeom prst="rect">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477D8254-73B5-456B-8129-C8D06290C202}"/>
              </a:ext>
            </a:extLst>
          </p:cNvPr>
          <p:cNvSpPr/>
          <p:nvPr/>
        </p:nvSpPr>
        <p:spPr bwMode="auto">
          <a:xfrm>
            <a:off x="838200" y="5791200"/>
            <a:ext cx="8001000" cy="228600"/>
          </a:xfrm>
          <a:prstGeom prst="rect">
            <a:avLst/>
          </a:prstGeom>
          <a:solidFill>
            <a:srgbClr val="009999">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DC20F5DD-ED6C-47BE-8382-A86A318C4A40}"/>
              </a:ext>
            </a:extLst>
          </p:cNvPr>
          <p:cNvSpPr/>
          <p:nvPr/>
        </p:nvSpPr>
        <p:spPr bwMode="auto">
          <a:xfrm>
            <a:off x="723900" y="6413541"/>
            <a:ext cx="8229600" cy="228600"/>
          </a:xfrm>
          <a:prstGeom prst="rect">
            <a:avLst/>
          </a:prstGeom>
          <a:solidFill>
            <a:srgbClr val="00CC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69425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609600"/>
            <a:ext cx="7848600" cy="762000"/>
          </a:xfrm>
        </p:spPr>
        <p:txBody>
          <a:bodyPr/>
          <a:lstStyle/>
          <a:p>
            <a:r>
              <a:rPr lang="en-US" sz="3600"/>
              <a:t>Other Suggestions for </a:t>
            </a:r>
            <a:r>
              <a:rPr lang="en-US" sz="3600" i="1"/>
              <a:t>FCF</a:t>
            </a:r>
          </a:p>
        </p:txBody>
      </p:sp>
      <p:sp>
        <p:nvSpPr>
          <p:cNvPr id="27651" name="Rectangle 3"/>
          <p:cNvSpPr>
            <a:spLocks noGrp="1" noChangeArrowheads="1"/>
          </p:cNvSpPr>
          <p:nvPr>
            <p:ph type="body" idx="1"/>
          </p:nvPr>
        </p:nvSpPr>
        <p:spPr>
          <a:xfrm>
            <a:off x="838200" y="1524000"/>
            <a:ext cx="8077200" cy="4572000"/>
          </a:xfrm>
        </p:spPr>
        <p:txBody>
          <a:bodyPr/>
          <a:lstStyle/>
          <a:p>
            <a:r>
              <a:rPr lang="en-US" i="1" dirty="0"/>
              <a:t>FCFF = EBIT(1 - Tax rate) + Depreciation - Capital Expenditures ±  </a:t>
            </a:r>
            <a:r>
              <a:rPr lang="el-GR" i="1" dirty="0">
                <a:cs typeface="Arial" charset="0"/>
              </a:rPr>
              <a:t>Δ</a:t>
            </a:r>
            <a:r>
              <a:rPr lang="en-US" i="1" dirty="0"/>
              <a:t> Net Working Capital</a:t>
            </a:r>
          </a:p>
          <a:p>
            <a:pPr lvl="1"/>
            <a:r>
              <a:rPr lang="en-US" sz="2000" i="1" dirty="0"/>
              <a:t>Mix of Income Statement and Cash Flow Statement and Balance Sheet</a:t>
            </a:r>
          </a:p>
          <a:p>
            <a:endParaRPr lang="en-US" i="1" dirty="0"/>
          </a:p>
          <a:p>
            <a:r>
              <a:rPr lang="en-US" i="1" dirty="0"/>
              <a:t>FCFE = Net Income + Depreciation - Capital expenditures </a:t>
            </a:r>
            <a:r>
              <a:rPr lang="en-US" dirty="0"/>
              <a:t>- </a:t>
            </a:r>
            <a:r>
              <a:rPr lang="el-GR" i="1" dirty="0">
                <a:cs typeface="Arial" charset="0"/>
              </a:rPr>
              <a:t>Δ</a:t>
            </a:r>
            <a:r>
              <a:rPr lang="en-US" i="1" dirty="0"/>
              <a:t> Net Working Capital</a:t>
            </a:r>
            <a:r>
              <a:rPr lang="en-US" dirty="0"/>
              <a:t>  - </a:t>
            </a:r>
            <a:r>
              <a:rPr lang="en-US" i="1" dirty="0"/>
              <a:t>Debt principal repayments + Proceeds of New Debt Issues</a:t>
            </a:r>
          </a:p>
          <a:p>
            <a:pPr lvl="1"/>
            <a:r>
              <a:rPr lang="en-US" sz="2000" dirty="0"/>
              <a:t>Calculations from Cash Flow Statement</a:t>
            </a:r>
          </a:p>
          <a:p>
            <a:r>
              <a:rPr lang="en-US" sz="2000" i="1" dirty="0"/>
              <a:t>Note the potentially important impact of adjustments to Debt on FCFE</a:t>
            </a: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46B8-F419-635B-02A0-637F06F542ED}"/>
              </a:ext>
            </a:extLst>
          </p:cNvPr>
          <p:cNvSpPr>
            <a:spLocks noGrp="1"/>
          </p:cNvSpPr>
          <p:nvPr>
            <p:ph type="title"/>
          </p:nvPr>
        </p:nvSpPr>
        <p:spPr>
          <a:xfrm>
            <a:off x="533400" y="609600"/>
            <a:ext cx="8382000" cy="609600"/>
          </a:xfrm>
        </p:spPr>
        <p:txBody>
          <a:bodyPr/>
          <a:lstStyle/>
          <a:p>
            <a:r>
              <a:rPr lang="en-CA" sz="3200" dirty="0"/>
              <a:t>What is working capital?</a:t>
            </a:r>
          </a:p>
        </p:txBody>
      </p:sp>
      <p:sp>
        <p:nvSpPr>
          <p:cNvPr id="3" name="Content Placeholder 2">
            <a:extLst>
              <a:ext uri="{FF2B5EF4-FFF2-40B4-BE49-F238E27FC236}">
                <a16:creationId xmlns:a16="http://schemas.microsoft.com/office/drawing/2014/main" id="{B516710E-6675-7A83-F07C-E6E3A3F36A74}"/>
              </a:ext>
            </a:extLst>
          </p:cNvPr>
          <p:cNvSpPr>
            <a:spLocks noGrp="1"/>
          </p:cNvSpPr>
          <p:nvPr>
            <p:ph idx="1"/>
          </p:nvPr>
        </p:nvSpPr>
        <p:spPr>
          <a:xfrm>
            <a:off x="381000" y="1249680"/>
            <a:ext cx="8763000" cy="4770120"/>
          </a:xfrm>
        </p:spPr>
        <p:txBody>
          <a:bodyPr/>
          <a:lstStyle/>
          <a:p>
            <a:r>
              <a:rPr lang="en-CA" sz="2600" dirty="0">
                <a:solidFill>
                  <a:srgbClr val="0070C0"/>
                </a:solidFill>
              </a:rPr>
              <a:t>Working Capital (WC) is a Balance Sheet Item</a:t>
            </a:r>
          </a:p>
          <a:p>
            <a:pPr marL="0" indent="0">
              <a:buNone/>
            </a:pPr>
            <a:r>
              <a:rPr lang="en-CA" i="1" dirty="0">
                <a:solidFill>
                  <a:srgbClr val="FF0000"/>
                </a:solidFill>
              </a:rPr>
              <a:t>Working Capital = Current Assets – Current Liabilities</a:t>
            </a:r>
          </a:p>
          <a:p>
            <a:pPr marL="0" indent="0">
              <a:buNone/>
            </a:pPr>
            <a:r>
              <a:rPr lang="en-CA" sz="2400" dirty="0"/>
              <a:t>WC is often interpreted as a liquidity measure</a:t>
            </a:r>
          </a:p>
          <a:p>
            <a:pPr marL="0" indent="0">
              <a:buNone/>
            </a:pPr>
            <a:r>
              <a:rPr lang="en-CA" sz="2400" dirty="0">
                <a:solidFill>
                  <a:schemeClr val="bg2"/>
                </a:solidFill>
              </a:rPr>
              <a:t>Key Current Assets usually are</a:t>
            </a:r>
            <a:br>
              <a:rPr lang="en-CA" sz="2400" dirty="0">
                <a:solidFill>
                  <a:schemeClr val="bg2"/>
                </a:solidFill>
              </a:rPr>
            </a:br>
            <a:r>
              <a:rPr lang="en-CA" sz="2400" dirty="0"/>
              <a:t>	Cash and Marketable Securities</a:t>
            </a:r>
          </a:p>
          <a:p>
            <a:pPr marL="0" indent="0">
              <a:buNone/>
            </a:pPr>
            <a:r>
              <a:rPr lang="en-CA" sz="2400" dirty="0"/>
              <a:t>	Inventories</a:t>
            </a:r>
          </a:p>
          <a:p>
            <a:pPr marL="0" indent="0">
              <a:buNone/>
            </a:pPr>
            <a:r>
              <a:rPr lang="en-CA" sz="2400" dirty="0"/>
              <a:t>	Accounts Receivable</a:t>
            </a:r>
          </a:p>
          <a:p>
            <a:pPr marL="0" indent="0">
              <a:buNone/>
            </a:pPr>
            <a:r>
              <a:rPr lang="en-CA" sz="2400" dirty="0">
                <a:solidFill>
                  <a:schemeClr val="bg2"/>
                </a:solidFill>
              </a:rPr>
              <a:t>Key Current Liabilities usually are</a:t>
            </a:r>
          </a:p>
          <a:p>
            <a:pPr marL="0" indent="0">
              <a:buNone/>
            </a:pPr>
            <a:r>
              <a:rPr lang="en-CA" sz="2400" dirty="0"/>
              <a:t>	Accounts payable</a:t>
            </a:r>
          </a:p>
          <a:p>
            <a:pPr marL="0" indent="0">
              <a:buNone/>
            </a:pPr>
            <a:r>
              <a:rPr lang="en-CA" sz="2400" dirty="0"/>
              <a:t>	Short Term Borrowing</a:t>
            </a:r>
          </a:p>
          <a:p>
            <a:pPr marL="0" indent="0">
              <a:buNone/>
            </a:pPr>
            <a:r>
              <a:rPr lang="en-CA" sz="2400" dirty="0"/>
              <a:t>	Accrued Liabilities</a:t>
            </a:r>
          </a:p>
        </p:txBody>
      </p:sp>
    </p:spTree>
    <p:extLst>
      <p:ext uri="{BB962C8B-B14F-4D97-AF65-F5344CB8AC3E}">
        <p14:creationId xmlns:p14="http://schemas.microsoft.com/office/powerpoint/2010/main" val="356396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762000" y="609600"/>
            <a:ext cx="7924800" cy="1143000"/>
          </a:xfrm>
        </p:spPr>
        <p:txBody>
          <a:bodyPr/>
          <a:lstStyle/>
          <a:p>
            <a:r>
              <a:rPr lang="en-US" sz="4000"/>
              <a:t>History of Discounted Cash Flow (</a:t>
            </a:r>
            <a:r>
              <a:rPr lang="en-US" sz="4000" i="1"/>
              <a:t>DCF</a:t>
            </a:r>
            <a:r>
              <a:rPr lang="en-US" sz="4000"/>
              <a:t>) Models</a:t>
            </a:r>
          </a:p>
        </p:txBody>
      </p:sp>
      <p:sp>
        <p:nvSpPr>
          <p:cNvPr id="4099" name="Rectangle 5"/>
          <p:cNvSpPr>
            <a:spLocks noGrp="1" noChangeArrowheads="1"/>
          </p:cNvSpPr>
          <p:nvPr>
            <p:ph type="body" idx="1"/>
          </p:nvPr>
        </p:nvSpPr>
        <p:spPr>
          <a:xfrm>
            <a:off x="838200" y="1828800"/>
            <a:ext cx="7772400" cy="4038600"/>
          </a:xfrm>
        </p:spPr>
        <p:txBody>
          <a:bodyPr/>
          <a:lstStyle/>
          <a:p>
            <a:pPr>
              <a:lnSpc>
                <a:spcPct val="80000"/>
              </a:lnSpc>
            </a:pPr>
            <a:r>
              <a:rPr lang="en-GB" sz="2400" dirty="0"/>
              <a:t>Origins of </a:t>
            </a:r>
            <a:r>
              <a:rPr lang="en-GB" sz="2400" i="1" dirty="0"/>
              <a:t>DCF</a:t>
            </a:r>
            <a:r>
              <a:rPr lang="en-GB" sz="2400" dirty="0"/>
              <a:t> models for security valuation can be found in John Burr Williams </a:t>
            </a:r>
            <a:r>
              <a:rPr lang="en-GB" sz="2400" u="sng" dirty="0"/>
              <a:t>The Theory of Investment Value</a:t>
            </a:r>
            <a:r>
              <a:rPr lang="en-GB" sz="2400" dirty="0"/>
              <a:t> (1938).</a:t>
            </a:r>
          </a:p>
          <a:p>
            <a:pPr lvl="1">
              <a:lnSpc>
                <a:spcPct val="80000"/>
              </a:lnSpc>
            </a:pPr>
            <a:r>
              <a:rPr lang="en-GB" sz="2400" dirty="0"/>
              <a:t>The present value for a business or a security, such as a stock or bond, can be determined by discounting the future stream of expected cash inflows minus expected cash outflows at the appropriate rate of interest.</a:t>
            </a:r>
          </a:p>
          <a:p>
            <a:pPr lvl="1">
              <a:lnSpc>
                <a:spcPct val="80000"/>
              </a:lnSpc>
            </a:pPr>
            <a:endParaRPr lang="en-GB" sz="2400" dirty="0"/>
          </a:p>
          <a:p>
            <a:pPr>
              <a:lnSpc>
                <a:spcPct val="80000"/>
              </a:lnSpc>
            </a:pPr>
            <a:r>
              <a:rPr lang="en-GB" sz="2400" dirty="0"/>
              <a:t>The basic </a:t>
            </a:r>
            <a:r>
              <a:rPr lang="en-GB" sz="2400" i="1" dirty="0"/>
              <a:t>DCF</a:t>
            </a:r>
            <a:r>
              <a:rPr lang="en-GB" sz="2400" dirty="0"/>
              <a:t> model was adapted and expanded in the </a:t>
            </a:r>
            <a:r>
              <a:rPr lang="en-GB" sz="2400" i="1" dirty="0"/>
              <a:t>DDM</a:t>
            </a:r>
            <a:r>
              <a:rPr lang="en-GB" sz="2400" dirty="0"/>
              <a:t> of Gordon (1962) </a:t>
            </a:r>
          </a:p>
          <a:p>
            <a:pPr lvl="1">
              <a:lnSpc>
                <a:spcPct val="80000"/>
              </a:lnSpc>
            </a:pPr>
            <a:r>
              <a:rPr lang="en-GB" sz="2200" dirty="0"/>
              <a:t>valuation of companies in regulated industries was a central concern.  </a:t>
            </a:r>
          </a:p>
          <a:p>
            <a:pPr lvl="1">
              <a:lnSpc>
                <a:spcPct val="80000"/>
              </a:lnSpc>
            </a:pPr>
            <a:r>
              <a:rPr lang="en-GB" sz="2200" dirty="0"/>
              <a:t>the constant growth version of the discounted dividend model is often referred to as the ‘Gordon growth model’</a:t>
            </a: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98F64C-22F3-6FBB-2850-C71265ED0EDC}"/>
              </a:ext>
            </a:extLst>
          </p:cNvPr>
          <p:cNvPicPr>
            <a:picLocks noChangeAspect="1"/>
          </p:cNvPicPr>
          <p:nvPr/>
        </p:nvPicPr>
        <p:blipFill>
          <a:blip r:embed="rId2"/>
          <a:stretch>
            <a:fillRect/>
          </a:stretch>
        </p:blipFill>
        <p:spPr>
          <a:xfrm>
            <a:off x="1052677" y="1600200"/>
            <a:ext cx="4023666" cy="2867258"/>
          </a:xfrm>
          <a:prstGeom prst="rect">
            <a:avLst/>
          </a:prstGeom>
        </p:spPr>
      </p:pic>
      <p:pic>
        <p:nvPicPr>
          <p:cNvPr id="8" name="Picture 7">
            <a:extLst>
              <a:ext uri="{FF2B5EF4-FFF2-40B4-BE49-F238E27FC236}">
                <a16:creationId xmlns:a16="http://schemas.microsoft.com/office/drawing/2014/main" id="{3FF8DF37-EB8C-FC6B-9D70-1589A063D652}"/>
              </a:ext>
            </a:extLst>
          </p:cNvPr>
          <p:cNvPicPr>
            <a:picLocks noChangeAspect="1"/>
          </p:cNvPicPr>
          <p:nvPr/>
        </p:nvPicPr>
        <p:blipFill>
          <a:blip r:embed="rId3"/>
          <a:stretch>
            <a:fillRect/>
          </a:stretch>
        </p:blipFill>
        <p:spPr>
          <a:xfrm>
            <a:off x="4953000" y="1630680"/>
            <a:ext cx="3360116" cy="2971800"/>
          </a:xfrm>
          <a:prstGeom prst="rect">
            <a:avLst/>
          </a:prstGeom>
        </p:spPr>
      </p:pic>
      <p:pic>
        <p:nvPicPr>
          <p:cNvPr id="10" name="Picture 9">
            <a:extLst>
              <a:ext uri="{FF2B5EF4-FFF2-40B4-BE49-F238E27FC236}">
                <a16:creationId xmlns:a16="http://schemas.microsoft.com/office/drawing/2014/main" id="{1B19DCAF-CFAD-8F88-A0CD-EFF171EF7BAB}"/>
              </a:ext>
            </a:extLst>
          </p:cNvPr>
          <p:cNvPicPr>
            <a:picLocks noChangeAspect="1"/>
          </p:cNvPicPr>
          <p:nvPr/>
        </p:nvPicPr>
        <p:blipFill>
          <a:blip r:embed="rId4"/>
          <a:stretch>
            <a:fillRect/>
          </a:stretch>
        </p:blipFill>
        <p:spPr>
          <a:xfrm>
            <a:off x="304800" y="4638040"/>
            <a:ext cx="5097045" cy="1727522"/>
          </a:xfrm>
          <a:prstGeom prst="rect">
            <a:avLst/>
          </a:prstGeom>
        </p:spPr>
      </p:pic>
      <p:pic>
        <p:nvPicPr>
          <p:cNvPr id="12" name="Picture 11">
            <a:extLst>
              <a:ext uri="{FF2B5EF4-FFF2-40B4-BE49-F238E27FC236}">
                <a16:creationId xmlns:a16="http://schemas.microsoft.com/office/drawing/2014/main" id="{12ABCE67-F6DD-9ED8-00ED-EBA6AA743EAA}"/>
              </a:ext>
            </a:extLst>
          </p:cNvPr>
          <p:cNvPicPr>
            <a:picLocks noChangeAspect="1"/>
          </p:cNvPicPr>
          <p:nvPr/>
        </p:nvPicPr>
        <p:blipFill>
          <a:blip r:embed="rId5"/>
          <a:stretch>
            <a:fillRect/>
          </a:stretch>
        </p:blipFill>
        <p:spPr>
          <a:xfrm>
            <a:off x="5371365" y="4783222"/>
            <a:ext cx="3234508" cy="1592500"/>
          </a:xfrm>
          <a:prstGeom prst="rect">
            <a:avLst/>
          </a:prstGeom>
        </p:spPr>
      </p:pic>
      <p:pic>
        <p:nvPicPr>
          <p:cNvPr id="14" name="Picture 13">
            <a:extLst>
              <a:ext uri="{FF2B5EF4-FFF2-40B4-BE49-F238E27FC236}">
                <a16:creationId xmlns:a16="http://schemas.microsoft.com/office/drawing/2014/main" id="{FE1477FF-E168-9766-A69B-10F2F1EBFEC5}"/>
              </a:ext>
            </a:extLst>
          </p:cNvPr>
          <p:cNvPicPr>
            <a:picLocks noChangeAspect="1"/>
          </p:cNvPicPr>
          <p:nvPr/>
        </p:nvPicPr>
        <p:blipFill>
          <a:blip r:embed="rId6"/>
          <a:stretch>
            <a:fillRect/>
          </a:stretch>
        </p:blipFill>
        <p:spPr>
          <a:xfrm>
            <a:off x="2131855" y="375920"/>
            <a:ext cx="5642289" cy="1038458"/>
          </a:xfrm>
          <a:prstGeom prst="rect">
            <a:avLst/>
          </a:prstGeom>
        </p:spPr>
      </p:pic>
    </p:spTree>
    <p:extLst>
      <p:ext uri="{BB962C8B-B14F-4D97-AF65-F5344CB8AC3E}">
        <p14:creationId xmlns:p14="http://schemas.microsoft.com/office/powerpoint/2010/main" val="353315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B46AA-3F54-425A-6839-B9265A4F5313}"/>
              </a:ext>
            </a:extLst>
          </p:cNvPr>
          <p:cNvPicPr>
            <a:picLocks noChangeAspect="1"/>
          </p:cNvPicPr>
          <p:nvPr/>
        </p:nvPicPr>
        <p:blipFill>
          <a:blip r:embed="rId2"/>
          <a:stretch>
            <a:fillRect/>
          </a:stretch>
        </p:blipFill>
        <p:spPr>
          <a:xfrm>
            <a:off x="152400" y="838199"/>
            <a:ext cx="6019801" cy="5292771"/>
          </a:xfrm>
          <a:prstGeom prst="rect">
            <a:avLst/>
          </a:prstGeom>
        </p:spPr>
      </p:pic>
      <p:pic>
        <p:nvPicPr>
          <p:cNvPr id="5" name="Picture 4">
            <a:extLst>
              <a:ext uri="{FF2B5EF4-FFF2-40B4-BE49-F238E27FC236}">
                <a16:creationId xmlns:a16="http://schemas.microsoft.com/office/drawing/2014/main" id="{3B02DA7E-02E7-6589-70C9-B97763CA1A01}"/>
              </a:ext>
            </a:extLst>
          </p:cNvPr>
          <p:cNvPicPr>
            <a:picLocks noChangeAspect="1"/>
          </p:cNvPicPr>
          <p:nvPr/>
        </p:nvPicPr>
        <p:blipFill>
          <a:blip r:embed="rId3"/>
          <a:stretch>
            <a:fillRect/>
          </a:stretch>
        </p:blipFill>
        <p:spPr>
          <a:xfrm>
            <a:off x="6172200" y="381000"/>
            <a:ext cx="2971800" cy="5846309"/>
          </a:xfrm>
          <a:prstGeom prst="rect">
            <a:avLst/>
          </a:prstGeom>
        </p:spPr>
      </p:pic>
      <p:pic>
        <p:nvPicPr>
          <p:cNvPr id="7" name="Picture 6">
            <a:extLst>
              <a:ext uri="{FF2B5EF4-FFF2-40B4-BE49-F238E27FC236}">
                <a16:creationId xmlns:a16="http://schemas.microsoft.com/office/drawing/2014/main" id="{15E3EE9C-BD3F-1742-AD31-94EB6A5A03CB}"/>
              </a:ext>
            </a:extLst>
          </p:cNvPr>
          <p:cNvPicPr>
            <a:picLocks noChangeAspect="1"/>
          </p:cNvPicPr>
          <p:nvPr/>
        </p:nvPicPr>
        <p:blipFill>
          <a:blip r:embed="rId4"/>
          <a:stretch>
            <a:fillRect/>
          </a:stretch>
        </p:blipFill>
        <p:spPr>
          <a:xfrm>
            <a:off x="914400" y="50390"/>
            <a:ext cx="4805632" cy="706710"/>
          </a:xfrm>
          <a:prstGeom prst="rect">
            <a:avLst/>
          </a:prstGeom>
        </p:spPr>
      </p:pic>
      <p:sp>
        <p:nvSpPr>
          <p:cNvPr id="8" name="Rectangle 7">
            <a:extLst>
              <a:ext uri="{FF2B5EF4-FFF2-40B4-BE49-F238E27FC236}">
                <a16:creationId xmlns:a16="http://schemas.microsoft.com/office/drawing/2014/main" id="{16A190FA-7513-9108-35A0-F96D93F805C9}"/>
              </a:ext>
            </a:extLst>
          </p:cNvPr>
          <p:cNvSpPr/>
          <p:nvPr/>
        </p:nvSpPr>
        <p:spPr bwMode="auto">
          <a:xfrm>
            <a:off x="533400" y="3429000"/>
            <a:ext cx="8458200" cy="685800"/>
          </a:xfrm>
          <a:prstGeom prst="rect">
            <a:avLst/>
          </a:prstGeom>
          <a:solidFill>
            <a:srgbClr val="FF7C8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3602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609600"/>
            <a:ext cx="8077200" cy="838200"/>
          </a:xfrm>
        </p:spPr>
        <p:txBody>
          <a:bodyPr/>
          <a:lstStyle/>
          <a:p>
            <a:r>
              <a:rPr lang="en-US" sz="4000" dirty="0"/>
              <a:t>What is a Value Driver?</a:t>
            </a:r>
          </a:p>
        </p:txBody>
      </p:sp>
      <p:sp>
        <p:nvSpPr>
          <p:cNvPr id="28675" name="Rectangle 3"/>
          <p:cNvSpPr>
            <a:spLocks noGrp="1" noChangeArrowheads="1"/>
          </p:cNvSpPr>
          <p:nvPr>
            <p:ph type="body" idx="1"/>
          </p:nvPr>
        </p:nvSpPr>
        <p:spPr>
          <a:xfrm>
            <a:off x="685800" y="1600200"/>
            <a:ext cx="8229600" cy="4495800"/>
          </a:xfrm>
        </p:spPr>
        <p:txBody>
          <a:bodyPr/>
          <a:lstStyle/>
          <a:p>
            <a:r>
              <a:rPr lang="en-US" dirty="0"/>
              <a:t>For equity securities, the key part of the </a:t>
            </a:r>
            <a:r>
              <a:rPr lang="en-US" i="1" dirty="0"/>
              <a:t>DCF</a:t>
            </a:r>
            <a:r>
              <a:rPr lang="en-US" dirty="0"/>
              <a:t> valuation is the </a:t>
            </a:r>
            <a:r>
              <a:rPr lang="en-US" dirty="0">
                <a:solidFill>
                  <a:srgbClr val="FF0000"/>
                </a:solidFill>
              </a:rPr>
              <a:t>determining the numerator</a:t>
            </a:r>
          </a:p>
          <a:p>
            <a:r>
              <a:rPr lang="en-US" dirty="0"/>
              <a:t>A </a:t>
            </a:r>
            <a:r>
              <a:rPr lang="en-US" b="1" i="1" dirty="0"/>
              <a:t>value driver</a:t>
            </a:r>
            <a:r>
              <a:rPr lang="en-US" dirty="0"/>
              <a:t> is a factor that has a significant impact on the level and change of the cash flow that drives equity security value. </a:t>
            </a:r>
          </a:p>
          <a:p>
            <a:pPr lvl="1"/>
            <a:r>
              <a:rPr lang="en-US" sz="2400" dirty="0"/>
              <a:t>Value drivers are essential items that need to be identified in constructing the ‘story’ about a company, e.g., Apple and iPhone demand</a:t>
            </a:r>
          </a:p>
          <a:p>
            <a:r>
              <a:rPr lang="en-US" dirty="0"/>
              <a:t>Two key dimensions to value drivers: </a:t>
            </a:r>
          </a:p>
          <a:p>
            <a:pPr lvl="1"/>
            <a:r>
              <a:rPr lang="en-US" dirty="0"/>
              <a:t>profitability </a:t>
            </a:r>
          </a:p>
          <a:p>
            <a:pPr lvl="1"/>
            <a:r>
              <a:rPr lang="en-US" dirty="0"/>
              <a:t>growth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228600"/>
            <a:ext cx="7924800" cy="838200"/>
          </a:xfrm>
        </p:spPr>
        <p:txBody>
          <a:bodyPr/>
          <a:lstStyle/>
          <a:p>
            <a:r>
              <a:rPr lang="en-US" sz="4000" dirty="0"/>
              <a:t>The Story:  COS Syncrude Valuation</a:t>
            </a:r>
          </a:p>
        </p:txBody>
      </p:sp>
      <p:sp>
        <p:nvSpPr>
          <p:cNvPr id="32771" name="Rectangle 3"/>
          <p:cNvSpPr>
            <a:spLocks noGrp="1" noChangeArrowheads="1"/>
          </p:cNvSpPr>
          <p:nvPr>
            <p:ph type="body" idx="1"/>
          </p:nvPr>
        </p:nvSpPr>
        <p:spPr>
          <a:xfrm>
            <a:off x="533400" y="1066800"/>
            <a:ext cx="8382000" cy="5029200"/>
          </a:xfrm>
        </p:spPr>
        <p:txBody>
          <a:bodyPr/>
          <a:lstStyle/>
          <a:p>
            <a:pPr>
              <a:lnSpc>
                <a:spcPct val="90000"/>
              </a:lnSpc>
            </a:pPr>
            <a:r>
              <a:rPr lang="en-US" sz="2400" dirty="0"/>
              <a:t> Canadian Oil Sands (COS.UN) was a </a:t>
            </a:r>
            <a:r>
              <a:rPr lang="en-US" sz="2400" b="1" i="1" dirty="0"/>
              <a:t>unit trust </a:t>
            </a:r>
            <a:r>
              <a:rPr lang="en-US" sz="2400" dirty="0"/>
              <a:t>with ownership in Syncrude as the sole income producing asset</a:t>
            </a:r>
            <a:r>
              <a:rPr lang="en-US" sz="2400" b="1" i="1" dirty="0"/>
              <a:t>.  </a:t>
            </a:r>
            <a:r>
              <a:rPr lang="en-US" sz="2400" dirty="0"/>
              <a:t>The company was formed in 2001 by the merger of two previous entities resulting in a non-operating entity with </a:t>
            </a:r>
            <a:r>
              <a:rPr lang="en-US" sz="2400" dirty="0">
                <a:solidFill>
                  <a:srgbClr val="FF0000"/>
                </a:solidFill>
              </a:rPr>
              <a:t>21.7% </a:t>
            </a:r>
            <a:r>
              <a:rPr lang="en-US" sz="2400" dirty="0"/>
              <a:t>ownership of the Syncrude oil sands project.</a:t>
            </a:r>
            <a:endParaRPr lang="en-US" sz="2400" b="1" i="1" dirty="0"/>
          </a:p>
          <a:p>
            <a:pPr>
              <a:lnSpc>
                <a:spcPct val="90000"/>
              </a:lnSpc>
            </a:pPr>
            <a:r>
              <a:rPr lang="en-US" sz="2400" dirty="0"/>
              <a:t>The Syncrude oil sands project involves surface mining of oil with an alternative technology</a:t>
            </a:r>
          </a:p>
          <a:p>
            <a:pPr>
              <a:lnSpc>
                <a:spcPct val="90000"/>
              </a:lnSpc>
            </a:pPr>
            <a:r>
              <a:rPr lang="en-US" sz="2400" dirty="0"/>
              <a:t>In Feb. 2003 COS announced the intention to buy 10% of Syncrude from Encana</a:t>
            </a:r>
          </a:p>
          <a:p>
            <a:pPr lvl="1">
              <a:lnSpc>
                <a:spcPct val="90000"/>
              </a:lnSpc>
            </a:pPr>
            <a:r>
              <a:rPr lang="en-US" sz="2200" dirty="0"/>
              <a:t>Problem to assess whether fair value was paid for the purchase </a:t>
            </a:r>
          </a:p>
          <a:p>
            <a:pPr>
              <a:lnSpc>
                <a:spcPct val="90000"/>
              </a:lnSpc>
            </a:pPr>
            <a:r>
              <a:rPr lang="en-US" sz="2400" dirty="0"/>
              <a:t>COS was purchased by Suncor in 2016</a:t>
            </a:r>
          </a:p>
          <a:p>
            <a:pPr lvl="1">
              <a:lnSpc>
                <a:spcPct val="90000"/>
              </a:lnSpc>
            </a:pPr>
            <a:r>
              <a:rPr lang="en-US" sz="2200" dirty="0"/>
              <a:t>Suncor was one of the partners in the Syncrude project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1415-7547-4461-BFCF-DBDCE80ED7B3}"/>
              </a:ext>
            </a:extLst>
          </p:cNvPr>
          <p:cNvSpPr>
            <a:spLocks noGrp="1"/>
          </p:cNvSpPr>
          <p:nvPr>
            <p:ph type="title"/>
          </p:nvPr>
        </p:nvSpPr>
        <p:spPr>
          <a:xfrm>
            <a:off x="609600" y="228600"/>
            <a:ext cx="8305800" cy="838200"/>
          </a:xfrm>
        </p:spPr>
        <p:txBody>
          <a:bodyPr/>
          <a:lstStyle/>
          <a:p>
            <a:r>
              <a:rPr lang="en-US" sz="3600" dirty="0"/>
              <a:t>What is a ‘unit trust’?</a:t>
            </a:r>
            <a:endParaRPr lang="en-CA" sz="3600" dirty="0"/>
          </a:p>
        </p:txBody>
      </p:sp>
      <p:sp>
        <p:nvSpPr>
          <p:cNvPr id="3" name="Content Placeholder 2">
            <a:extLst>
              <a:ext uri="{FF2B5EF4-FFF2-40B4-BE49-F238E27FC236}">
                <a16:creationId xmlns:a16="http://schemas.microsoft.com/office/drawing/2014/main" id="{25B9826E-0A6A-4372-A356-C924F5A77690}"/>
              </a:ext>
            </a:extLst>
          </p:cNvPr>
          <p:cNvSpPr>
            <a:spLocks noGrp="1"/>
          </p:cNvSpPr>
          <p:nvPr>
            <p:ph idx="1"/>
          </p:nvPr>
        </p:nvSpPr>
        <p:spPr>
          <a:xfrm>
            <a:off x="685800" y="990600"/>
            <a:ext cx="8229600" cy="5410200"/>
          </a:xfrm>
        </p:spPr>
        <p:txBody>
          <a:bodyPr/>
          <a:lstStyle/>
          <a:p>
            <a:r>
              <a:rPr lang="en-US" sz="2200" dirty="0"/>
              <a:t>Common stocks arising from limited liability corporations (LLC) are one of a number of different methods of creating tradeable equity claims</a:t>
            </a:r>
          </a:p>
          <a:p>
            <a:pPr lvl="1"/>
            <a:r>
              <a:rPr lang="en-US" sz="2000" dirty="0"/>
              <a:t>Other methods include limited liability partnerships (LLP) and limited corporations (LC)</a:t>
            </a:r>
          </a:p>
          <a:p>
            <a:pPr lvl="1"/>
            <a:r>
              <a:rPr lang="en-US" sz="2000" dirty="0"/>
              <a:t>Key point: Different forms of organization have </a:t>
            </a:r>
            <a:r>
              <a:rPr lang="en-US" sz="2000" dirty="0">
                <a:solidFill>
                  <a:srgbClr val="FF0000"/>
                </a:solidFill>
              </a:rPr>
              <a:t>different tax implications</a:t>
            </a:r>
          </a:p>
          <a:p>
            <a:pPr lvl="1"/>
            <a:r>
              <a:rPr lang="en-US" sz="2000" dirty="0"/>
              <a:t>In the LLC taxes on profits are paid the firm level with dividend payments receiving favorable personal income tax treatment</a:t>
            </a:r>
          </a:p>
          <a:p>
            <a:r>
              <a:rPr lang="en-US" sz="2200" dirty="0"/>
              <a:t>A unit trust has a ‘flow through’ tax structure where the payment to unit holders are treated like debt payments, deductible at the firm level, with tax implications passing to unit holders at full personal income tax rates</a:t>
            </a:r>
          </a:p>
          <a:p>
            <a:pPr lvl="2"/>
            <a:r>
              <a:rPr lang="en-US" sz="1800" dirty="0"/>
              <a:t>Unit trusts have theoretical unlimited liability </a:t>
            </a:r>
          </a:p>
          <a:p>
            <a:pPr lvl="2"/>
            <a:r>
              <a:rPr lang="en-US" sz="1800" dirty="0"/>
              <a:t>Tax treatment is similar to limited partners in LLP</a:t>
            </a:r>
            <a:endParaRPr lang="en-CA" sz="1800" dirty="0"/>
          </a:p>
        </p:txBody>
      </p:sp>
    </p:spTree>
    <p:extLst>
      <p:ext uri="{BB962C8B-B14F-4D97-AF65-F5344CB8AC3E}">
        <p14:creationId xmlns:p14="http://schemas.microsoft.com/office/powerpoint/2010/main" val="948905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1D0C-4377-42E4-84F5-8BD10944C44A}"/>
              </a:ext>
            </a:extLst>
          </p:cNvPr>
          <p:cNvSpPr>
            <a:spLocks noGrp="1"/>
          </p:cNvSpPr>
          <p:nvPr>
            <p:ph type="title"/>
          </p:nvPr>
        </p:nvSpPr>
        <p:spPr>
          <a:xfrm>
            <a:off x="685800" y="609600"/>
            <a:ext cx="8229600" cy="838200"/>
          </a:xfrm>
        </p:spPr>
        <p:txBody>
          <a:bodyPr/>
          <a:lstStyle/>
          <a:p>
            <a:r>
              <a:rPr lang="en-US" sz="3600" dirty="0"/>
              <a:t>Problems? A </a:t>
            </a:r>
            <a:r>
              <a:rPr lang="en-US" sz="3600" i="1" dirty="0"/>
              <a:t>DCF</a:t>
            </a:r>
            <a:r>
              <a:rPr lang="en-US" sz="3600" dirty="0"/>
              <a:t> for Canadian Oil Sands</a:t>
            </a:r>
            <a:endParaRPr lang="en-CA" sz="3600" dirty="0"/>
          </a:p>
        </p:txBody>
      </p:sp>
      <p:sp>
        <p:nvSpPr>
          <p:cNvPr id="3" name="Content Placeholder 2">
            <a:extLst>
              <a:ext uri="{FF2B5EF4-FFF2-40B4-BE49-F238E27FC236}">
                <a16:creationId xmlns:a16="http://schemas.microsoft.com/office/drawing/2014/main" id="{BE94FF0F-27A2-4CC1-BD06-5D9EC63AA7F7}"/>
              </a:ext>
            </a:extLst>
          </p:cNvPr>
          <p:cNvSpPr>
            <a:spLocks noGrp="1"/>
          </p:cNvSpPr>
          <p:nvPr>
            <p:ph idx="1"/>
          </p:nvPr>
        </p:nvSpPr>
        <p:spPr>
          <a:xfrm>
            <a:off x="685800" y="1447800"/>
            <a:ext cx="8229600" cy="4648200"/>
          </a:xfrm>
        </p:spPr>
        <p:txBody>
          <a:bodyPr/>
          <a:lstStyle/>
          <a:p>
            <a:r>
              <a:rPr lang="en-US" sz="2000" dirty="0"/>
              <a:t>The DCF was conducted by a professional engineering firm to value the initial COS unit trust issue.  A number were required: SSB prices off WTI (US$), gas is used to heat the slurry</a:t>
            </a:r>
            <a:endParaRPr lang="en-CA" sz="2000" dirty="0"/>
          </a:p>
        </p:txBody>
      </p:sp>
      <p:pic>
        <p:nvPicPr>
          <p:cNvPr id="5" name="Picture 4">
            <a:extLst>
              <a:ext uri="{FF2B5EF4-FFF2-40B4-BE49-F238E27FC236}">
                <a16:creationId xmlns:a16="http://schemas.microsoft.com/office/drawing/2014/main" id="{DAD920A0-98E1-4F9C-9507-056691EBD14C}"/>
              </a:ext>
            </a:extLst>
          </p:cNvPr>
          <p:cNvPicPr>
            <a:picLocks noChangeAspect="1"/>
          </p:cNvPicPr>
          <p:nvPr/>
        </p:nvPicPr>
        <p:blipFill>
          <a:blip r:embed="rId2"/>
          <a:stretch>
            <a:fillRect/>
          </a:stretch>
        </p:blipFill>
        <p:spPr>
          <a:xfrm>
            <a:off x="685800" y="2895600"/>
            <a:ext cx="7546694" cy="3663351"/>
          </a:xfrm>
          <a:prstGeom prst="rect">
            <a:avLst/>
          </a:prstGeom>
        </p:spPr>
      </p:pic>
    </p:spTree>
    <p:extLst>
      <p:ext uri="{BB962C8B-B14F-4D97-AF65-F5344CB8AC3E}">
        <p14:creationId xmlns:p14="http://schemas.microsoft.com/office/powerpoint/2010/main" val="1908096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EA324-0790-4491-BE0A-FABB461DFED9}"/>
              </a:ext>
            </a:extLst>
          </p:cNvPr>
          <p:cNvSpPr>
            <a:spLocks noGrp="1"/>
          </p:cNvSpPr>
          <p:nvPr>
            <p:ph type="title"/>
          </p:nvPr>
        </p:nvSpPr>
        <p:spPr>
          <a:xfrm>
            <a:off x="304800" y="533400"/>
            <a:ext cx="8534400" cy="457200"/>
          </a:xfrm>
        </p:spPr>
        <p:txBody>
          <a:bodyPr/>
          <a:lstStyle/>
          <a:p>
            <a:r>
              <a:rPr lang="en-US" sz="3200" dirty="0"/>
              <a:t>Result of the DCF with escalating costs and prices</a:t>
            </a:r>
            <a:endParaRPr lang="en-CA" sz="3200" dirty="0"/>
          </a:p>
        </p:txBody>
      </p:sp>
      <p:pic>
        <p:nvPicPr>
          <p:cNvPr id="6" name="Picture 5">
            <a:extLst>
              <a:ext uri="{FF2B5EF4-FFF2-40B4-BE49-F238E27FC236}">
                <a16:creationId xmlns:a16="http://schemas.microsoft.com/office/drawing/2014/main" id="{D6EE237D-0FEB-4E7A-897A-DD173FEDFE86}"/>
              </a:ext>
            </a:extLst>
          </p:cNvPr>
          <p:cNvPicPr>
            <a:picLocks noChangeAspect="1"/>
          </p:cNvPicPr>
          <p:nvPr/>
        </p:nvPicPr>
        <p:blipFill>
          <a:blip r:embed="rId2"/>
          <a:stretch>
            <a:fillRect/>
          </a:stretch>
        </p:blipFill>
        <p:spPr>
          <a:xfrm>
            <a:off x="94226" y="1219200"/>
            <a:ext cx="8744974" cy="5257800"/>
          </a:xfrm>
          <a:prstGeom prst="rect">
            <a:avLst/>
          </a:prstGeom>
        </p:spPr>
      </p:pic>
    </p:spTree>
    <p:extLst>
      <p:ext uri="{BB962C8B-B14F-4D97-AF65-F5344CB8AC3E}">
        <p14:creationId xmlns:p14="http://schemas.microsoft.com/office/powerpoint/2010/main" val="1553152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3B1352-85BC-FAA1-A3C0-0D97AC0826A8}"/>
              </a:ext>
            </a:extLst>
          </p:cNvPr>
          <p:cNvSpPr>
            <a:spLocks noGrp="1"/>
          </p:cNvSpPr>
          <p:nvPr>
            <p:ph type="title"/>
          </p:nvPr>
        </p:nvSpPr>
        <p:spPr>
          <a:xfrm>
            <a:off x="762000" y="609600"/>
            <a:ext cx="8153400" cy="762000"/>
          </a:xfrm>
        </p:spPr>
        <p:txBody>
          <a:bodyPr/>
          <a:lstStyle/>
          <a:p>
            <a:r>
              <a:rPr lang="en-CA" sz="2400" dirty="0"/>
              <a:t>Compare the predictions with actual future price performance</a:t>
            </a:r>
          </a:p>
        </p:txBody>
      </p:sp>
      <p:pic>
        <p:nvPicPr>
          <p:cNvPr id="9" name="Content Placeholder 8" descr="A graph with blue lines&#10;&#10;Description automatically generated">
            <a:extLst>
              <a:ext uri="{FF2B5EF4-FFF2-40B4-BE49-F238E27FC236}">
                <a16:creationId xmlns:a16="http://schemas.microsoft.com/office/drawing/2014/main" id="{899F2743-4C2B-4FC7-4F0F-E47EA6653D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675" y="1905000"/>
            <a:ext cx="6861755" cy="4572000"/>
          </a:xfrm>
        </p:spPr>
      </p:pic>
      <p:cxnSp>
        <p:nvCxnSpPr>
          <p:cNvPr id="13" name="Straight Arrow Connector 12">
            <a:extLst>
              <a:ext uri="{FF2B5EF4-FFF2-40B4-BE49-F238E27FC236}">
                <a16:creationId xmlns:a16="http://schemas.microsoft.com/office/drawing/2014/main" id="{674C5FA0-3FD5-EE63-4412-BBD1B3800668}"/>
              </a:ext>
            </a:extLst>
          </p:cNvPr>
          <p:cNvCxnSpPr>
            <a:cxnSpLocks/>
          </p:cNvCxnSpPr>
          <p:nvPr/>
        </p:nvCxnSpPr>
        <p:spPr bwMode="auto">
          <a:xfrm>
            <a:off x="3352800" y="4419600"/>
            <a:ext cx="22860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38429E43-2CA8-96C6-9E7C-212DAB5F4E96}"/>
              </a:ext>
            </a:extLst>
          </p:cNvPr>
          <p:cNvSpPr txBox="1"/>
          <p:nvPr/>
        </p:nvSpPr>
        <p:spPr>
          <a:xfrm>
            <a:off x="2514600" y="3814346"/>
            <a:ext cx="1219200" cy="830997"/>
          </a:xfrm>
          <a:prstGeom prst="rect">
            <a:avLst/>
          </a:prstGeom>
          <a:noFill/>
        </p:spPr>
        <p:txBody>
          <a:bodyPr wrap="square" rtlCol="0">
            <a:spAutoFit/>
          </a:bodyPr>
          <a:lstStyle/>
          <a:p>
            <a:r>
              <a:rPr lang="en-CA" sz="1600" dirty="0"/>
              <a:t>Oil price prediction here</a:t>
            </a:r>
          </a:p>
        </p:txBody>
      </p:sp>
    </p:spTree>
    <p:extLst>
      <p:ext uri="{BB962C8B-B14F-4D97-AF65-F5344CB8AC3E}">
        <p14:creationId xmlns:p14="http://schemas.microsoft.com/office/powerpoint/2010/main" val="521773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2FBAA2-41A9-4CC5-94F0-AFCA8BC6C289}"/>
              </a:ext>
            </a:extLst>
          </p:cNvPr>
          <p:cNvSpPr>
            <a:spLocks noGrp="1"/>
          </p:cNvSpPr>
          <p:nvPr>
            <p:ph type="title"/>
          </p:nvPr>
        </p:nvSpPr>
        <p:spPr>
          <a:xfrm>
            <a:off x="609600" y="457200"/>
            <a:ext cx="8305800" cy="533400"/>
          </a:xfrm>
        </p:spPr>
        <p:txBody>
          <a:bodyPr/>
          <a:lstStyle/>
          <a:p>
            <a:r>
              <a:rPr lang="en-US" sz="3200" dirty="0"/>
              <a:t>Calculating the DCF for the Combined entities</a:t>
            </a:r>
            <a:endParaRPr lang="en-CA" sz="3200" dirty="0"/>
          </a:p>
        </p:txBody>
      </p:sp>
      <p:sp>
        <p:nvSpPr>
          <p:cNvPr id="8" name="Content Placeholder 7">
            <a:extLst>
              <a:ext uri="{FF2B5EF4-FFF2-40B4-BE49-F238E27FC236}">
                <a16:creationId xmlns:a16="http://schemas.microsoft.com/office/drawing/2014/main" id="{AC47BADA-21FA-47CB-87F0-7AE0A8C5C24A}"/>
              </a:ext>
            </a:extLst>
          </p:cNvPr>
          <p:cNvSpPr>
            <a:spLocks noGrp="1"/>
          </p:cNvSpPr>
          <p:nvPr>
            <p:ph idx="1"/>
          </p:nvPr>
        </p:nvSpPr>
        <p:spPr>
          <a:xfrm>
            <a:off x="228600" y="1285336"/>
            <a:ext cx="8686800" cy="4800600"/>
          </a:xfrm>
        </p:spPr>
        <p:txBody>
          <a:bodyPr/>
          <a:lstStyle/>
          <a:p>
            <a:r>
              <a:rPr lang="en-US" sz="2400" dirty="0"/>
              <a:t>Even a relatively simple valuation scenario associated with the non-operating COS, the validity of the results is problematic, e.g., in 2012 the Canadian dollar was near par and the WTI price was close to $100 </a:t>
            </a:r>
            <a:r>
              <a:rPr lang="en-US" sz="2400" dirty="0">
                <a:sym typeface="Wingdings" panose="05000000000000000000" pitchFamily="2" charset="2"/>
              </a:rPr>
              <a:t> breakeven market value of COS based on this DCF was consistent with a 12% discount rate</a:t>
            </a:r>
            <a:endParaRPr lang="en-CA" sz="2400" dirty="0"/>
          </a:p>
        </p:txBody>
      </p:sp>
      <p:pic>
        <p:nvPicPr>
          <p:cNvPr id="9" name="Content Placeholder 5">
            <a:extLst>
              <a:ext uri="{FF2B5EF4-FFF2-40B4-BE49-F238E27FC236}">
                <a16:creationId xmlns:a16="http://schemas.microsoft.com/office/drawing/2014/main" id="{FFAE594D-18E3-4D0A-9466-3991A4842AAC}"/>
              </a:ext>
            </a:extLst>
          </p:cNvPr>
          <p:cNvPicPr>
            <a:picLocks noChangeAspect="1"/>
          </p:cNvPicPr>
          <p:nvPr/>
        </p:nvPicPr>
        <p:blipFill>
          <a:blip r:embed="rId2"/>
          <a:stretch>
            <a:fillRect/>
          </a:stretch>
        </p:blipFill>
        <p:spPr bwMode="auto">
          <a:xfrm>
            <a:off x="578734" y="3810000"/>
            <a:ext cx="7986532" cy="2656936"/>
          </a:xfrm>
          <a:prstGeom prst="rect">
            <a:avLst/>
          </a:prstGeom>
          <a:noFill/>
          <a:ln w="9525">
            <a:noFill/>
            <a:miter lim="800000"/>
            <a:headEnd/>
            <a:tailEnd/>
          </a:ln>
        </p:spPr>
      </p:pic>
    </p:spTree>
    <p:extLst>
      <p:ext uri="{BB962C8B-B14F-4D97-AF65-F5344CB8AC3E}">
        <p14:creationId xmlns:p14="http://schemas.microsoft.com/office/powerpoint/2010/main" val="1000354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609600"/>
            <a:ext cx="8686800" cy="1143000"/>
          </a:xfrm>
        </p:spPr>
        <p:txBody>
          <a:bodyPr/>
          <a:lstStyle/>
          <a:p>
            <a:r>
              <a:rPr lang="en-US" sz="4000" dirty="0"/>
              <a:t>Possible DDM: </a:t>
            </a:r>
            <a:r>
              <a:rPr lang="en-US" dirty="0"/>
              <a:t> </a:t>
            </a:r>
            <a:r>
              <a:rPr lang="en-US" sz="4000" i="1" dirty="0"/>
              <a:t>Anheuser-Busch </a:t>
            </a:r>
            <a:r>
              <a:rPr lang="en-US" sz="4000" dirty="0"/>
              <a:t>(BUD)</a:t>
            </a:r>
          </a:p>
        </p:txBody>
      </p:sp>
      <p:sp>
        <p:nvSpPr>
          <p:cNvPr id="31747" name="Rectangle 3"/>
          <p:cNvSpPr>
            <a:spLocks noGrp="1" noChangeArrowheads="1"/>
          </p:cNvSpPr>
          <p:nvPr>
            <p:ph type="body" idx="1"/>
          </p:nvPr>
        </p:nvSpPr>
        <p:spPr>
          <a:xfrm>
            <a:off x="609600" y="1752600"/>
            <a:ext cx="8305800" cy="4343400"/>
          </a:xfrm>
        </p:spPr>
        <p:txBody>
          <a:bodyPr/>
          <a:lstStyle/>
          <a:p>
            <a:pPr>
              <a:lnSpc>
                <a:spcPct val="90000"/>
              </a:lnSpc>
            </a:pPr>
            <a:r>
              <a:rPr lang="en-US" sz="2400" dirty="0"/>
              <a:t>GDC (p.437) observe: “in practice, we find that the more a company’s results are subject to fluctuation, the less predictable becomes the future average.  Thus the best industries for valuation are those which do not show large profit declines in periods of recession.” </a:t>
            </a:r>
          </a:p>
          <a:p>
            <a:pPr lvl="1">
              <a:lnSpc>
                <a:spcPct val="90000"/>
              </a:lnSpc>
            </a:pPr>
            <a:r>
              <a:rPr lang="en-US" sz="2200" dirty="0"/>
              <a:t>Beer industry provides an excellent of a company with stable cash flows</a:t>
            </a:r>
          </a:p>
          <a:p>
            <a:pPr lvl="1">
              <a:lnSpc>
                <a:spcPct val="90000"/>
              </a:lnSpc>
            </a:pPr>
            <a:r>
              <a:rPr lang="en-US" sz="2200" dirty="0"/>
              <a:t>Not all brewers have this characteristic</a:t>
            </a:r>
          </a:p>
          <a:p>
            <a:pPr lvl="1">
              <a:lnSpc>
                <a:spcPct val="90000"/>
              </a:lnSpc>
            </a:pPr>
            <a:r>
              <a:rPr lang="en-US" sz="2200" dirty="0"/>
              <a:t>Important breweries are owned by companies that produce many beers in different countries, AB InBev + SABMiller</a:t>
            </a:r>
          </a:p>
          <a:p>
            <a:pPr lvl="1">
              <a:lnSpc>
                <a:spcPct val="90000"/>
              </a:lnSpc>
            </a:pPr>
            <a:endParaRPr lang="en-US" sz="2200" dirty="0"/>
          </a:p>
          <a:p>
            <a:pPr>
              <a:lnSpc>
                <a:spcPct val="90000"/>
              </a:lnSpc>
            </a:pPr>
            <a:r>
              <a:rPr lang="en-US" sz="2400" dirty="0"/>
              <a:t>The key element in any security valuation is the price.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E0554-A634-456A-9C25-AFB2E76AA38D}"/>
              </a:ext>
            </a:extLst>
          </p:cNvPr>
          <p:cNvSpPr>
            <a:spLocks noGrp="1"/>
          </p:cNvSpPr>
          <p:nvPr>
            <p:ph type="title"/>
          </p:nvPr>
        </p:nvSpPr>
        <p:spPr>
          <a:xfrm>
            <a:off x="838200" y="381000"/>
            <a:ext cx="8077200" cy="609600"/>
          </a:xfrm>
        </p:spPr>
        <p:txBody>
          <a:bodyPr/>
          <a:lstStyle/>
          <a:p>
            <a:r>
              <a:rPr lang="en-US" sz="3200" dirty="0"/>
              <a:t>Who was John Burr Williams (1900-1989)?</a:t>
            </a:r>
            <a:endParaRPr lang="en-GB" sz="3200" dirty="0"/>
          </a:p>
        </p:txBody>
      </p:sp>
      <p:pic>
        <p:nvPicPr>
          <p:cNvPr id="6" name="Content Placeholder 5">
            <a:extLst>
              <a:ext uri="{FF2B5EF4-FFF2-40B4-BE49-F238E27FC236}">
                <a16:creationId xmlns:a16="http://schemas.microsoft.com/office/drawing/2014/main" id="{C97A36F9-3ACB-4FD5-B667-4685BC33D4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0209" y="1402773"/>
            <a:ext cx="2715260" cy="3702628"/>
          </a:xfrm>
        </p:spPr>
      </p:pic>
      <p:sp>
        <p:nvSpPr>
          <p:cNvPr id="7" name="Content Placeholder 6">
            <a:extLst>
              <a:ext uri="{FF2B5EF4-FFF2-40B4-BE49-F238E27FC236}">
                <a16:creationId xmlns:a16="http://schemas.microsoft.com/office/drawing/2014/main" id="{03B8C295-D402-4D94-A19B-C0E9C9BF8ECF}"/>
              </a:ext>
            </a:extLst>
          </p:cNvPr>
          <p:cNvSpPr>
            <a:spLocks noGrp="1"/>
          </p:cNvSpPr>
          <p:nvPr>
            <p:ph sz="half" idx="2"/>
          </p:nvPr>
        </p:nvSpPr>
        <p:spPr>
          <a:xfrm>
            <a:off x="3429000" y="1066800"/>
            <a:ext cx="5181600" cy="4953000"/>
          </a:xfrm>
        </p:spPr>
        <p:txBody>
          <a:bodyPr/>
          <a:lstStyle/>
          <a:p>
            <a:r>
              <a:rPr lang="en-US" sz="2200" dirty="0"/>
              <a:t>Williams is credited with being an early proponent of using discounted cash flow to estimate the ‘</a:t>
            </a:r>
            <a:r>
              <a:rPr lang="en-US" sz="2200" b="1" dirty="0"/>
              <a:t>intrinsic value</a:t>
            </a:r>
            <a:r>
              <a:rPr lang="en-US" sz="2200" dirty="0"/>
              <a:t>’ of a stock.</a:t>
            </a:r>
          </a:p>
          <a:p>
            <a:r>
              <a:rPr lang="en-US" sz="2200" dirty="0"/>
              <a:t>This represented a more theoretical and mathematical approach to ‘intrinsic value’ than the relatively heuristic notions previously available.</a:t>
            </a:r>
          </a:p>
          <a:p>
            <a:r>
              <a:rPr lang="en-US" sz="2200" dirty="0"/>
              <a:t>Williams was a long time student at Harvard and the </a:t>
            </a:r>
            <a:r>
              <a:rPr lang="en-US" sz="2200" u="sng" dirty="0"/>
              <a:t>Theory of Investment Value</a:t>
            </a:r>
            <a:r>
              <a:rPr lang="en-US" sz="2200" dirty="0"/>
              <a:t> was his Harvard PhD thesis in Economics</a:t>
            </a:r>
          </a:p>
          <a:p>
            <a:r>
              <a:rPr lang="en-US" sz="2200" dirty="0"/>
              <a:t>Williams worked as a securities analyst and sometime professor.</a:t>
            </a:r>
            <a:endParaRPr lang="en-GB" sz="2200" dirty="0"/>
          </a:p>
        </p:txBody>
      </p:sp>
    </p:spTree>
    <p:extLst>
      <p:ext uri="{BB962C8B-B14F-4D97-AF65-F5344CB8AC3E}">
        <p14:creationId xmlns:p14="http://schemas.microsoft.com/office/powerpoint/2010/main" val="240100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BCF9-4B7A-A866-B913-DC8C0B087DCB}"/>
              </a:ext>
            </a:extLst>
          </p:cNvPr>
          <p:cNvSpPr>
            <a:spLocks noGrp="1"/>
          </p:cNvSpPr>
          <p:nvPr>
            <p:ph type="title"/>
          </p:nvPr>
        </p:nvSpPr>
        <p:spPr>
          <a:xfrm>
            <a:off x="685800" y="304800"/>
            <a:ext cx="8229600" cy="685800"/>
          </a:xfrm>
        </p:spPr>
        <p:txBody>
          <a:bodyPr/>
          <a:lstStyle/>
          <a:p>
            <a:r>
              <a:rPr lang="en-CA" sz="3200" dirty="0"/>
              <a:t>Story of the Beer Industry</a:t>
            </a:r>
          </a:p>
        </p:txBody>
      </p:sp>
      <p:sp>
        <p:nvSpPr>
          <p:cNvPr id="3" name="Content Placeholder 2">
            <a:extLst>
              <a:ext uri="{FF2B5EF4-FFF2-40B4-BE49-F238E27FC236}">
                <a16:creationId xmlns:a16="http://schemas.microsoft.com/office/drawing/2014/main" id="{47B9D248-4AE3-88E0-C16F-7E34437FBB70}"/>
              </a:ext>
            </a:extLst>
          </p:cNvPr>
          <p:cNvSpPr>
            <a:spLocks noGrp="1"/>
          </p:cNvSpPr>
          <p:nvPr>
            <p:ph idx="1"/>
          </p:nvPr>
        </p:nvSpPr>
        <p:spPr>
          <a:xfrm>
            <a:off x="533400" y="1066800"/>
            <a:ext cx="8382000" cy="5486400"/>
          </a:xfrm>
        </p:spPr>
        <p:txBody>
          <a:bodyPr/>
          <a:lstStyle/>
          <a:p>
            <a:r>
              <a:rPr lang="en-CA" sz="2600" dirty="0"/>
              <a:t>Beer Industry has changed dramatically since the Belgian brewery </a:t>
            </a:r>
            <a:r>
              <a:rPr lang="en-CA" sz="2600" dirty="0" err="1">
                <a:solidFill>
                  <a:srgbClr val="003399"/>
                </a:solidFill>
              </a:rPr>
              <a:t>Interbrew</a:t>
            </a:r>
            <a:r>
              <a:rPr lang="en-CA" sz="2600" dirty="0"/>
              <a:t> acquired </a:t>
            </a:r>
            <a:r>
              <a:rPr lang="en-CA" sz="2600" dirty="0" err="1"/>
              <a:t>Labatts</a:t>
            </a:r>
            <a:r>
              <a:rPr lang="en-CA" sz="2600" dirty="0"/>
              <a:t> in 1995</a:t>
            </a:r>
          </a:p>
          <a:p>
            <a:pPr lvl="1"/>
            <a:r>
              <a:rPr lang="en-CA" sz="2200" dirty="0"/>
              <a:t>What followed was a global acquisition of breweries in many countries</a:t>
            </a:r>
          </a:p>
          <a:p>
            <a:r>
              <a:rPr lang="en-CA" dirty="0">
                <a:solidFill>
                  <a:srgbClr val="003399"/>
                </a:solidFill>
              </a:rPr>
              <a:t>Key Acquisitions</a:t>
            </a:r>
          </a:p>
          <a:p>
            <a:pPr lvl="1"/>
            <a:r>
              <a:rPr lang="en-CA" sz="2400" dirty="0"/>
              <a:t>Beck’s (German) 2001</a:t>
            </a:r>
          </a:p>
          <a:p>
            <a:pPr lvl="1"/>
            <a:r>
              <a:rPr lang="en-CA" sz="2400" dirty="0"/>
              <a:t>2004 major Latin American brewer Ambev merges with </a:t>
            </a:r>
            <a:r>
              <a:rPr lang="en-CA" sz="2400" dirty="0" err="1"/>
              <a:t>Interbrew</a:t>
            </a:r>
            <a:r>
              <a:rPr lang="en-CA" sz="2400" dirty="0"/>
              <a:t> to form </a:t>
            </a:r>
            <a:r>
              <a:rPr lang="en-CA" sz="2400" dirty="0" err="1">
                <a:solidFill>
                  <a:srgbClr val="003399"/>
                </a:solidFill>
              </a:rPr>
              <a:t>Inbev</a:t>
            </a:r>
            <a:endParaRPr lang="en-CA" sz="2400" dirty="0">
              <a:solidFill>
                <a:srgbClr val="003399"/>
              </a:solidFill>
            </a:endParaRPr>
          </a:p>
          <a:p>
            <a:pPr lvl="1"/>
            <a:r>
              <a:rPr lang="en-CA" sz="2400" dirty="0">
                <a:solidFill>
                  <a:srgbClr val="003399"/>
                </a:solidFill>
              </a:rPr>
              <a:t>2008 InBev acquires the largest US brewer Anheuser-Busch (Budweiser)  to form AB </a:t>
            </a:r>
            <a:r>
              <a:rPr lang="en-CA" sz="2400" dirty="0" err="1">
                <a:solidFill>
                  <a:srgbClr val="003399"/>
                </a:solidFill>
              </a:rPr>
              <a:t>Inbev</a:t>
            </a:r>
            <a:endParaRPr lang="en-CA" sz="2400" dirty="0">
              <a:solidFill>
                <a:srgbClr val="003399"/>
              </a:solidFill>
            </a:endParaRPr>
          </a:p>
          <a:p>
            <a:pPr lvl="1"/>
            <a:r>
              <a:rPr lang="en-CA" sz="2400" dirty="0">
                <a:solidFill>
                  <a:srgbClr val="003399"/>
                </a:solidFill>
              </a:rPr>
              <a:t>2015 acquires second largest global brewer SABMiller</a:t>
            </a:r>
            <a:endParaRPr lang="en-CA" sz="2400" dirty="0"/>
          </a:p>
          <a:p>
            <a:r>
              <a:rPr lang="en-CA" sz="2400" dirty="0"/>
              <a:t>Going back to Ambev, AB </a:t>
            </a:r>
            <a:r>
              <a:rPr lang="en-CA" sz="2400" dirty="0" err="1"/>
              <a:t>Inbev</a:t>
            </a:r>
            <a:r>
              <a:rPr lang="en-CA" sz="2400" dirty="0"/>
              <a:t> has dedicated considerable effort to non-brew liquids expansion</a:t>
            </a:r>
          </a:p>
        </p:txBody>
      </p:sp>
    </p:spTree>
    <p:extLst>
      <p:ext uri="{BB962C8B-B14F-4D97-AF65-F5344CB8AC3E}">
        <p14:creationId xmlns:p14="http://schemas.microsoft.com/office/powerpoint/2010/main" val="2273028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609600"/>
            <a:ext cx="7848600" cy="1143000"/>
          </a:xfrm>
        </p:spPr>
        <p:txBody>
          <a:bodyPr/>
          <a:lstStyle/>
          <a:p>
            <a:r>
              <a:rPr lang="en-US" sz="4000" dirty="0"/>
              <a:t>Problems?  Delta Airlines (DAL)</a:t>
            </a:r>
          </a:p>
        </p:txBody>
      </p:sp>
      <p:sp>
        <p:nvSpPr>
          <p:cNvPr id="33795" name="Rectangle 3"/>
          <p:cNvSpPr>
            <a:spLocks noGrp="1" noChangeArrowheads="1"/>
          </p:cNvSpPr>
          <p:nvPr>
            <p:ph type="body" idx="1"/>
          </p:nvPr>
        </p:nvSpPr>
        <p:spPr>
          <a:xfrm>
            <a:off x="838200" y="1752600"/>
            <a:ext cx="8077200" cy="4343400"/>
          </a:xfrm>
        </p:spPr>
        <p:txBody>
          <a:bodyPr/>
          <a:lstStyle/>
          <a:p>
            <a:r>
              <a:rPr lang="en-US" sz="2400" dirty="0"/>
              <a:t>Airlines are a favorite example used by Buffett to describe ‘growth without profits’</a:t>
            </a:r>
          </a:p>
          <a:p>
            <a:pPr lvl="1"/>
            <a:r>
              <a:rPr lang="en-US" sz="2200" dirty="0"/>
              <a:t>After years of critiquing airlines, B-H did invest in Delta and Southwest</a:t>
            </a:r>
            <a:endParaRPr lang="en-US" sz="2400" dirty="0"/>
          </a:p>
          <a:p>
            <a:r>
              <a:rPr lang="en-US" sz="2400" dirty="0"/>
              <a:t>Valuation of major US airlines after 9/11 are an excellent example of companies on the fast track to bankruptcy </a:t>
            </a:r>
            <a:r>
              <a:rPr lang="en-US" sz="2400" dirty="0">
                <a:sym typeface="Wingdings" panose="05000000000000000000" pitchFamily="2" charset="2"/>
              </a:rPr>
              <a:t> American vs. United price history</a:t>
            </a:r>
            <a:endParaRPr lang="en-US" sz="2400" dirty="0"/>
          </a:p>
          <a:p>
            <a:pPr lvl="1"/>
            <a:endParaRPr lang="en-US" sz="2200" dirty="0"/>
          </a:p>
          <a:p>
            <a:r>
              <a:rPr lang="en-US" sz="2400" dirty="0"/>
              <a:t>Prior to 9/11Delta was the strongest of the hub-airline majors.</a:t>
            </a:r>
          </a:p>
          <a:p>
            <a:pPr lvl="1"/>
            <a:r>
              <a:rPr lang="en-US" sz="2200" dirty="0"/>
              <a:t>Need to assess the competition with Southwest in conjunction with the 9/11 shock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AF7FC6-7579-10A5-6ABD-528CC772DF2E}"/>
              </a:ext>
            </a:extLst>
          </p:cNvPr>
          <p:cNvPicPr>
            <a:picLocks noChangeAspect="1"/>
          </p:cNvPicPr>
          <p:nvPr/>
        </p:nvPicPr>
        <p:blipFill>
          <a:blip r:embed="rId2"/>
          <a:stretch>
            <a:fillRect/>
          </a:stretch>
        </p:blipFill>
        <p:spPr>
          <a:xfrm>
            <a:off x="308982" y="1741990"/>
            <a:ext cx="8705909" cy="4201610"/>
          </a:xfrm>
          <a:prstGeom prst="rect">
            <a:avLst/>
          </a:prstGeom>
        </p:spPr>
      </p:pic>
      <p:pic>
        <p:nvPicPr>
          <p:cNvPr id="5" name="Picture 4">
            <a:extLst>
              <a:ext uri="{FF2B5EF4-FFF2-40B4-BE49-F238E27FC236}">
                <a16:creationId xmlns:a16="http://schemas.microsoft.com/office/drawing/2014/main" id="{D03D7A6F-9BB0-580D-2B81-34DDD9D2E6B5}"/>
              </a:ext>
            </a:extLst>
          </p:cNvPr>
          <p:cNvPicPr>
            <a:picLocks noChangeAspect="1"/>
          </p:cNvPicPr>
          <p:nvPr/>
        </p:nvPicPr>
        <p:blipFill>
          <a:blip r:embed="rId3"/>
          <a:stretch>
            <a:fillRect/>
          </a:stretch>
        </p:blipFill>
        <p:spPr>
          <a:xfrm>
            <a:off x="3124200" y="1066800"/>
            <a:ext cx="2407534" cy="578734"/>
          </a:xfrm>
          <a:prstGeom prst="rect">
            <a:avLst/>
          </a:prstGeom>
        </p:spPr>
      </p:pic>
      <p:sp>
        <p:nvSpPr>
          <p:cNvPr id="6" name="Rectangle 5">
            <a:extLst>
              <a:ext uri="{FF2B5EF4-FFF2-40B4-BE49-F238E27FC236}">
                <a16:creationId xmlns:a16="http://schemas.microsoft.com/office/drawing/2014/main" id="{2E685F1B-F3FB-0A74-363A-17BA6B894617}"/>
              </a:ext>
            </a:extLst>
          </p:cNvPr>
          <p:cNvSpPr/>
          <p:nvPr/>
        </p:nvSpPr>
        <p:spPr bwMode="auto">
          <a:xfrm>
            <a:off x="308982" y="2438400"/>
            <a:ext cx="8454018" cy="609600"/>
          </a:xfrm>
          <a:prstGeom prst="rect">
            <a:avLst/>
          </a:prstGeom>
          <a:solidFill>
            <a:srgbClr val="339966">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D721174F-E0CD-0A25-2C8E-6FB4E782F090}"/>
              </a:ext>
            </a:extLst>
          </p:cNvPr>
          <p:cNvSpPr/>
          <p:nvPr/>
        </p:nvSpPr>
        <p:spPr bwMode="auto">
          <a:xfrm>
            <a:off x="609600" y="5562600"/>
            <a:ext cx="8225418" cy="304800"/>
          </a:xfrm>
          <a:prstGeom prst="rect">
            <a:avLst/>
          </a:prstGeom>
          <a:solidFill>
            <a:srgbClr val="00808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CA"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31401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787DD-83EB-C9F0-BF8D-454194B9B277}"/>
              </a:ext>
            </a:extLst>
          </p:cNvPr>
          <p:cNvPicPr>
            <a:picLocks noChangeAspect="1"/>
          </p:cNvPicPr>
          <p:nvPr/>
        </p:nvPicPr>
        <p:blipFill>
          <a:blip r:embed="rId2"/>
          <a:stretch>
            <a:fillRect/>
          </a:stretch>
        </p:blipFill>
        <p:spPr>
          <a:xfrm>
            <a:off x="165693" y="990601"/>
            <a:ext cx="8597307" cy="5257800"/>
          </a:xfrm>
          <a:prstGeom prst="rect">
            <a:avLst/>
          </a:prstGeom>
        </p:spPr>
      </p:pic>
    </p:spTree>
    <p:extLst>
      <p:ext uri="{BB962C8B-B14F-4D97-AF65-F5344CB8AC3E}">
        <p14:creationId xmlns:p14="http://schemas.microsoft.com/office/powerpoint/2010/main" val="172728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sz="quarter"/>
          </p:nvPr>
        </p:nvSpPr>
        <p:spPr>
          <a:xfrm>
            <a:off x="381000" y="685800"/>
            <a:ext cx="8534400" cy="1066800"/>
          </a:xfrm>
        </p:spPr>
        <p:txBody>
          <a:bodyPr/>
          <a:lstStyle/>
          <a:p>
            <a:r>
              <a:rPr lang="en-US" sz="3200" dirty="0"/>
              <a:t>J.B. Williams DCF model was not new.  Previous writers such as Macaulay (1938) questioned the application of </a:t>
            </a:r>
            <a:r>
              <a:rPr lang="en-US" sz="3200" i="1" dirty="0"/>
              <a:t>DCF</a:t>
            </a:r>
            <a:r>
              <a:rPr lang="en-US" sz="3200" dirty="0"/>
              <a:t> to value common stocks</a:t>
            </a:r>
          </a:p>
        </p:txBody>
      </p:sp>
      <p:sp>
        <p:nvSpPr>
          <p:cNvPr id="5123" name="Subtitle 2"/>
          <p:cNvSpPr>
            <a:spLocks noGrp="1"/>
          </p:cNvSpPr>
          <p:nvPr>
            <p:ph type="subTitle" sz="quarter" idx="1"/>
          </p:nvPr>
        </p:nvSpPr>
        <p:spPr>
          <a:xfrm>
            <a:off x="838200" y="1752600"/>
            <a:ext cx="7924800" cy="4267200"/>
          </a:xfrm>
        </p:spPr>
        <p:txBody>
          <a:bodyPr/>
          <a:lstStyle/>
          <a:p>
            <a:r>
              <a:rPr lang="en-US" dirty="0"/>
              <a:t>The ‘assumption of payment’, which must be made before the promised or ‘hypothetical’ yield of a bond can be calculated ... may, as we have seen, be a mere </a:t>
            </a:r>
            <a:r>
              <a:rPr lang="en-US" dirty="0">
                <a:solidFill>
                  <a:srgbClr val="FF0000"/>
                </a:solidFill>
              </a:rPr>
              <a:t>mathematical fiction for all except the highest grade of bonds</a:t>
            </a:r>
            <a:r>
              <a:rPr lang="en-US" dirty="0"/>
              <a:t>.  But, </a:t>
            </a:r>
            <a:r>
              <a:rPr lang="en-US" dirty="0">
                <a:solidFill>
                  <a:srgbClr val="FF0000"/>
                </a:solidFill>
              </a:rPr>
              <a:t>for common stocks it is</a:t>
            </a:r>
            <a:r>
              <a:rPr lang="en-US" dirty="0"/>
              <a:t> not only a mathematical fiction but also an </a:t>
            </a:r>
            <a:r>
              <a:rPr lang="en-US" b="1" dirty="0">
                <a:solidFill>
                  <a:srgbClr val="FF0000"/>
                </a:solidFill>
              </a:rPr>
              <a:t>economic absurdity</a:t>
            </a:r>
            <a:r>
              <a:rPr lang="en-US" dirty="0"/>
              <a:t>.  Even if the chance that the promises contained in a bond will be kept is negligibly small that the promises are little more than mere words, they are at least </a:t>
            </a:r>
            <a:r>
              <a:rPr lang="en-US" i="1" dirty="0"/>
              <a:t>definite</a:t>
            </a:r>
            <a:r>
              <a:rPr lang="en-US" dirty="0"/>
              <a:t> words and, as such, can stand the strain of mathematical manipulation.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02365" y="381000"/>
            <a:ext cx="8229600" cy="1371600"/>
          </a:xfrm>
        </p:spPr>
        <p:txBody>
          <a:bodyPr/>
          <a:lstStyle/>
          <a:p>
            <a:r>
              <a:rPr lang="en-US" sz="2600" dirty="0"/>
              <a:t>Macaulay (1938) </a:t>
            </a:r>
            <a:r>
              <a:rPr lang="en-US" sz="2600" u="sng" dirty="0"/>
              <a:t>The Movement of Interest Rates, Bonds, Yields and Stock Prices in the </a:t>
            </a:r>
            <a:r>
              <a:rPr lang="en-GB" sz="2600" u="sng" dirty="0"/>
              <a:t>United States since 1865</a:t>
            </a:r>
            <a:r>
              <a:rPr lang="en-GB" sz="2600" b="0" dirty="0"/>
              <a:t> </a:t>
            </a:r>
            <a:r>
              <a:rPr lang="en-GB" sz="2600" dirty="0"/>
              <a:t>was a monumental NBER study.  O</a:t>
            </a:r>
            <a:r>
              <a:rPr lang="en-US" sz="2600" dirty="0"/>
              <a:t>n </a:t>
            </a:r>
            <a:r>
              <a:rPr lang="en-US" sz="2600" i="1" dirty="0"/>
              <a:t>k = g </a:t>
            </a:r>
            <a:r>
              <a:rPr lang="en-US" sz="2600" dirty="0"/>
              <a:t> in the Gordon </a:t>
            </a:r>
            <a:r>
              <a:rPr lang="en-US" sz="2600" i="1" dirty="0"/>
              <a:t>DDM</a:t>
            </a:r>
            <a:r>
              <a:rPr lang="en-US" sz="2600" dirty="0"/>
              <a:t> model, Macaulay observed</a:t>
            </a:r>
            <a:r>
              <a:rPr lang="en-US" sz="3200" dirty="0"/>
              <a:t>:</a:t>
            </a:r>
          </a:p>
        </p:txBody>
      </p:sp>
      <p:sp>
        <p:nvSpPr>
          <p:cNvPr id="6147" name="Content Placeholder 2"/>
          <p:cNvSpPr>
            <a:spLocks noGrp="1"/>
          </p:cNvSpPr>
          <p:nvPr>
            <p:ph idx="1"/>
          </p:nvPr>
        </p:nvSpPr>
        <p:spPr>
          <a:xfrm>
            <a:off x="212035" y="1743075"/>
            <a:ext cx="8779565" cy="4876800"/>
          </a:xfrm>
        </p:spPr>
        <p:txBody>
          <a:bodyPr/>
          <a:lstStyle/>
          <a:p>
            <a:r>
              <a:rPr lang="en-US" sz="1700" dirty="0"/>
              <a:t>If … the dividend payments were to increase in geometric progression …  </a:t>
            </a:r>
            <a:r>
              <a:rPr lang="en-US" sz="1700" b="1" dirty="0"/>
              <a:t>One of the strangest rationalizations</a:t>
            </a:r>
            <a:r>
              <a:rPr lang="en-US" sz="1700" dirty="0"/>
              <a:t> of unending price rise that appeared in the months immediately preceding the stock market culmination of 1929 was evolved by a Wall Street economist.  He presented to the directors of the investment trust … statistical evidence that the wealth of the country increased in the long run about 3 per cent per annum.  He then argued that corporations as a class should be expected to share in this growth at this rate and hence that their </a:t>
            </a:r>
            <a:r>
              <a:rPr lang="en-US" sz="1700" b="1" dirty="0"/>
              <a:t>dividends should be expected, over the long run, to increase at least 3 per cent per annum</a:t>
            </a:r>
            <a:r>
              <a:rPr lang="en-US" sz="1700" dirty="0"/>
              <a:t>; that is to say in such a series as $4.12, $4.24, $4.37, etc., or $4(1.03), $4(1.03)</a:t>
            </a:r>
            <a:r>
              <a:rPr lang="en-US" sz="1700" baseline="30000" dirty="0"/>
              <a:t>2</a:t>
            </a:r>
            <a:r>
              <a:rPr lang="en-US" sz="1700" dirty="0"/>
              <a:t>, $4(1.03)</a:t>
            </a:r>
            <a:r>
              <a:rPr lang="en-US" sz="1700" baseline="30000" dirty="0"/>
              <a:t>3</a:t>
            </a:r>
            <a:r>
              <a:rPr lang="en-US" sz="1700" dirty="0"/>
              <a:t>, etc.  He then suggested that … </a:t>
            </a:r>
            <a:r>
              <a:rPr lang="en-US" sz="1700" b="1" dirty="0"/>
              <a:t>these future dividends would eventually be discounted at a rate that would not exceed 3 per cent per annum</a:t>
            </a:r>
            <a:r>
              <a:rPr lang="en-US" sz="1700" dirty="0"/>
              <a:t>.  But, he continued, if distant enough payments were assumed, </a:t>
            </a:r>
            <a:r>
              <a:rPr lang="en-US" sz="1700" b="1" dirty="0"/>
              <a:t>discounting them at this rate would give very high prices for the stocks</a:t>
            </a:r>
            <a:r>
              <a:rPr lang="en-US" sz="1700" dirty="0"/>
              <a:t>.  The suggestion was even made that, as there seemed to be no necessary time limit to the 3 per cent rate of growth in wealth, there should logically be no ‘ceiling’ whatever for stock prices.  </a:t>
            </a:r>
            <a:r>
              <a:rPr lang="en-US" sz="1700" b="1" dirty="0"/>
              <a:t>The phantasy was strangely reminiscent of the Petersburg Paradox in the mathematical theory of probability.</a:t>
            </a:r>
          </a:p>
          <a:p>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609600" y="609600"/>
            <a:ext cx="8305800" cy="838200"/>
          </a:xfrm>
        </p:spPr>
        <p:txBody>
          <a:bodyPr/>
          <a:lstStyle/>
          <a:p>
            <a:r>
              <a:rPr lang="en-US"/>
              <a:t>Narrow vs. Broad Dividends</a:t>
            </a:r>
          </a:p>
        </p:txBody>
      </p:sp>
      <p:sp>
        <p:nvSpPr>
          <p:cNvPr id="7171" name="Content Placeholder 5"/>
          <p:cNvSpPr>
            <a:spLocks noGrp="1"/>
          </p:cNvSpPr>
          <p:nvPr>
            <p:ph idx="1"/>
          </p:nvPr>
        </p:nvSpPr>
        <p:spPr>
          <a:xfrm>
            <a:off x="457200" y="1600200"/>
            <a:ext cx="8458200" cy="4572000"/>
          </a:xfrm>
        </p:spPr>
        <p:txBody>
          <a:bodyPr/>
          <a:lstStyle/>
          <a:p>
            <a:r>
              <a:rPr lang="en-US" sz="2400" dirty="0"/>
              <a:t>Initial conception of the dividend </a:t>
            </a:r>
            <a:r>
              <a:rPr lang="en-US" sz="2400" i="1" dirty="0"/>
              <a:t>DCF</a:t>
            </a:r>
            <a:r>
              <a:rPr lang="en-US" sz="2400" dirty="0"/>
              <a:t> models were developed for high cash payout securities</a:t>
            </a:r>
          </a:p>
          <a:p>
            <a:pPr lvl="1"/>
            <a:r>
              <a:rPr lang="en-US" sz="2000" dirty="0"/>
              <a:t>Gordon focused on US utility stocks where the cash payout was determined by state/federal rate setting bodies that set utility rates for private companies</a:t>
            </a:r>
          </a:p>
          <a:p>
            <a:r>
              <a:rPr lang="en-US" sz="2400" dirty="0"/>
              <a:t>More recently, share buyback programs have been replacing high cash payout </a:t>
            </a:r>
          </a:p>
          <a:p>
            <a:pPr lvl="1"/>
            <a:r>
              <a:rPr lang="en-US" sz="2200" i="1" dirty="0">
                <a:sym typeface="Wingdings" pitchFamily="2" charset="2"/>
              </a:rPr>
              <a:t>narrow dividends</a:t>
            </a:r>
            <a:r>
              <a:rPr lang="en-US" sz="2200" dirty="0">
                <a:sym typeface="Wingdings" pitchFamily="2" charset="2"/>
              </a:rPr>
              <a:t> are just cash dividend payout while </a:t>
            </a:r>
            <a:r>
              <a:rPr lang="en-US" sz="2200" i="1" dirty="0">
                <a:sym typeface="Wingdings" pitchFamily="2" charset="2"/>
              </a:rPr>
              <a:t>broad dividends</a:t>
            </a:r>
            <a:r>
              <a:rPr lang="en-US" sz="2200" dirty="0">
                <a:sym typeface="Wingdings" pitchFamily="2" charset="2"/>
              </a:rPr>
              <a:t> include both buybacks and cash dividends</a:t>
            </a:r>
          </a:p>
          <a:p>
            <a:r>
              <a:rPr lang="en-US" sz="2400" dirty="0"/>
              <a:t>See three files in 417_lecture8.zip on growth of share repurchases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0385C-0F1F-42F1-9DC7-5952AA682F0C}"/>
              </a:ext>
            </a:extLst>
          </p:cNvPr>
          <p:cNvSpPr>
            <a:spLocks noGrp="1"/>
          </p:cNvSpPr>
          <p:nvPr>
            <p:ph type="title"/>
          </p:nvPr>
        </p:nvSpPr>
        <p:spPr>
          <a:xfrm>
            <a:off x="381000" y="609600"/>
            <a:ext cx="8534400" cy="457200"/>
          </a:xfrm>
        </p:spPr>
        <p:txBody>
          <a:bodyPr/>
          <a:lstStyle/>
          <a:p>
            <a:r>
              <a:rPr lang="en-US" sz="2800" dirty="0"/>
              <a:t>Narrow and Broad Dividends for Pfizer (from 10-K)</a:t>
            </a:r>
            <a:endParaRPr lang="en-GB" sz="2800" dirty="0"/>
          </a:p>
        </p:txBody>
      </p:sp>
      <p:pic>
        <p:nvPicPr>
          <p:cNvPr id="5" name="Picture 4">
            <a:extLst>
              <a:ext uri="{FF2B5EF4-FFF2-40B4-BE49-F238E27FC236}">
                <a16:creationId xmlns:a16="http://schemas.microsoft.com/office/drawing/2014/main" id="{63AACEDA-D367-4215-A023-FCB3BFB7C549}"/>
              </a:ext>
            </a:extLst>
          </p:cNvPr>
          <p:cNvPicPr>
            <a:picLocks noChangeAspect="1"/>
          </p:cNvPicPr>
          <p:nvPr/>
        </p:nvPicPr>
        <p:blipFill>
          <a:blip r:embed="rId2"/>
          <a:stretch>
            <a:fillRect/>
          </a:stretch>
        </p:blipFill>
        <p:spPr>
          <a:xfrm>
            <a:off x="0" y="4114800"/>
            <a:ext cx="9144000" cy="2403528"/>
          </a:xfrm>
          <a:prstGeom prst="rect">
            <a:avLst/>
          </a:prstGeom>
        </p:spPr>
      </p:pic>
      <p:pic>
        <p:nvPicPr>
          <p:cNvPr id="6" name="Picture 5">
            <a:extLst>
              <a:ext uri="{FF2B5EF4-FFF2-40B4-BE49-F238E27FC236}">
                <a16:creationId xmlns:a16="http://schemas.microsoft.com/office/drawing/2014/main" id="{25A5E2B3-2F9D-47E4-8CCB-F668F55A2084}"/>
              </a:ext>
            </a:extLst>
          </p:cNvPr>
          <p:cNvPicPr>
            <a:picLocks noChangeAspect="1"/>
          </p:cNvPicPr>
          <p:nvPr/>
        </p:nvPicPr>
        <p:blipFill>
          <a:blip r:embed="rId3"/>
          <a:stretch>
            <a:fillRect/>
          </a:stretch>
        </p:blipFill>
        <p:spPr>
          <a:xfrm>
            <a:off x="0" y="1304307"/>
            <a:ext cx="9144000" cy="2124693"/>
          </a:xfrm>
          <a:prstGeom prst="rect">
            <a:avLst/>
          </a:prstGeom>
        </p:spPr>
      </p:pic>
      <p:sp>
        <p:nvSpPr>
          <p:cNvPr id="7" name="Rectangle 6">
            <a:extLst>
              <a:ext uri="{FF2B5EF4-FFF2-40B4-BE49-F238E27FC236}">
                <a16:creationId xmlns:a16="http://schemas.microsoft.com/office/drawing/2014/main" id="{0AFD48B3-3DB5-40C5-A680-B684F463D189}"/>
              </a:ext>
            </a:extLst>
          </p:cNvPr>
          <p:cNvSpPr/>
          <p:nvPr/>
        </p:nvSpPr>
        <p:spPr bwMode="auto">
          <a:xfrm>
            <a:off x="0" y="5410200"/>
            <a:ext cx="8991600" cy="457200"/>
          </a:xfrm>
          <a:prstGeom prst="rect">
            <a:avLst/>
          </a:prstGeom>
          <a:solidFill>
            <a:srgbClr val="FF505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0" i="0" u="none" strike="noStrike" cap="none" normalizeH="0" baseline="0">
              <a:ln>
                <a:noFill/>
              </a:ln>
              <a:solidFill>
                <a:schemeClr val="tx1"/>
              </a:solidFill>
              <a:effectLst/>
              <a:latin typeface="Times New Roman" pitchFamily="18" charset="0"/>
            </a:endParaRPr>
          </a:p>
        </p:txBody>
      </p:sp>
      <p:pic>
        <p:nvPicPr>
          <p:cNvPr id="8" name="Picture 7">
            <a:extLst>
              <a:ext uri="{FF2B5EF4-FFF2-40B4-BE49-F238E27FC236}">
                <a16:creationId xmlns:a16="http://schemas.microsoft.com/office/drawing/2014/main" id="{B30EEA31-C380-4F60-A688-F0FCDD433C86}"/>
              </a:ext>
            </a:extLst>
          </p:cNvPr>
          <p:cNvPicPr>
            <a:picLocks noChangeAspect="1"/>
          </p:cNvPicPr>
          <p:nvPr/>
        </p:nvPicPr>
        <p:blipFill>
          <a:blip r:embed="rId4"/>
          <a:stretch>
            <a:fillRect/>
          </a:stretch>
        </p:blipFill>
        <p:spPr>
          <a:xfrm>
            <a:off x="-33130" y="3652637"/>
            <a:ext cx="9144000" cy="276540"/>
          </a:xfrm>
          <a:prstGeom prst="rect">
            <a:avLst/>
          </a:prstGeom>
        </p:spPr>
      </p:pic>
    </p:spTree>
    <p:extLst>
      <p:ext uri="{BB962C8B-B14F-4D97-AF65-F5344CB8AC3E}">
        <p14:creationId xmlns:p14="http://schemas.microsoft.com/office/powerpoint/2010/main" val="692550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theme1.xml><?xml version="1.0" encoding="utf-8"?>
<a:theme xmlns:a="http://schemas.openxmlformats.org/drawingml/2006/main" name="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74551</TotalTime>
  <Words>4177</Words>
  <Application>Microsoft Office PowerPoint</Application>
  <PresentationFormat>On-screen Show (4:3)</PresentationFormat>
  <Paragraphs>272</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 Narrow</vt:lpstr>
      <vt:lpstr>Monotype Sorts</vt:lpstr>
      <vt:lpstr>Times New Roman</vt:lpstr>
      <vt:lpstr>Times-Bold</vt:lpstr>
      <vt:lpstr>Times-Roman</vt:lpstr>
      <vt:lpstr>Wingdings</vt:lpstr>
      <vt:lpstr>Generic (Online)</vt:lpstr>
      <vt:lpstr>        Lecture 8  Valuation Models for Stock Prices</vt:lpstr>
      <vt:lpstr>Connection to Final Exam Question</vt:lpstr>
      <vt:lpstr>Basics of Discounted Cash Flow Valuation</vt:lpstr>
      <vt:lpstr>History of Discounted Cash Flow (DCF) Models</vt:lpstr>
      <vt:lpstr>Who was John Burr Williams (1900-1989)?</vt:lpstr>
      <vt:lpstr>J.B. Williams DCF model was not new.  Previous writers such as Macaulay (1938) questioned the application of DCF to value common stocks</vt:lpstr>
      <vt:lpstr>Macaulay (1938) The Movement of Interest Rates, Bonds, Yields and Stock Prices in the United States since 1865 was a monumental NBER study.  On k = g  in the Gordon DDM model, Macaulay observed:</vt:lpstr>
      <vt:lpstr>Narrow vs. Broad Dividends</vt:lpstr>
      <vt:lpstr>Narrow and Broad Dividends for Pfizer (from 10-K)</vt:lpstr>
      <vt:lpstr>PowerPoint Presentation</vt:lpstr>
      <vt:lpstr>PowerPoint Presentation</vt:lpstr>
      <vt:lpstr>PowerPoint Presentation</vt:lpstr>
      <vt:lpstr>Basic DCF model: The DDM</vt:lpstr>
      <vt:lpstr>Solving for the Infinite Horizon DDM</vt:lpstr>
      <vt:lpstr>Applying the DDM: Preferred Stock Valuation</vt:lpstr>
      <vt:lpstr>Preferred Share Features</vt:lpstr>
      <vt:lpstr>The Gordon Growth Model</vt:lpstr>
      <vt:lpstr>Examples of Applying the Formula</vt:lpstr>
      <vt:lpstr>From Dividends to Earnings</vt:lpstr>
      <vt:lpstr>Damodaran on Simplified DDM Valuation: Substituting Earnings g for Dividends g</vt:lpstr>
      <vt:lpstr>Calculating the g and k</vt:lpstr>
      <vt:lpstr>Two more Damodaran Examples: Exxon, Dresdner</vt:lpstr>
      <vt:lpstr>Using Accruals for the Cash Flow: The Residual Income Model</vt:lpstr>
      <vt:lpstr>Some Basic Residual Income Calculations</vt:lpstr>
      <vt:lpstr>Interpreting Return on Equity</vt:lpstr>
      <vt:lpstr>P / BV, ROE and  P / E</vt:lpstr>
      <vt:lpstr>Key Statistics from Bloomberg for Facebook (24/8/18)</vt:lpstr>
      <vt:lpstr>Different Forms of the P/E Ratio</vt:lpstr>
      <vt:lpstr>Interpreting the P/E ratio</vt:lpstr>
      <vt:lpstr>Scenarios for k in BDDM given g  &amp; b &amp; P/E *  </vt:lpstr>
      <vt:lpstr>P/E Ratio for the AE Model</vt:lpstr>
      <vt:lpstr>The PEG Ratio</vt:lpstr>
      <vt:lpstr>PowerPoint Presentation</vt:lpstr>
      <vt:lpstr>Earnings, Free Cash Flow and EVA</vt:lpstr>
      <vt:lpstr>Free Cash Flow to Equity Model</vt:lpstr>
      <vt:lpstr>Free Cash Flow (FCF), A Non-GAAP measure</vt:lpstr>
      <vt:lpstr>Inter Pipeline, Annual Report 2017</vt:lpstr>
      <vt:lpstr>Other Suggestions for FCF</vt:lpstr>
      <vt:lpstr>What is working capital?</vt:lpstr>
      <vt:lpstr>PowerPoint Presentation</vt:lpstr>
      <vt:lpstr>PowerPoint Presentation</vt:lpstr>
      <vt:lpstr>What is a Value Driver?</vt:lpstr>
      <vt:lpstr>The Story:  COS Syncrude Valuation</vt:lpstr>
      <vt:lpstr>What is a ‘unit trust’?</vt:lpstr>
      <vt:lpstr>Problems? A DCF for Canadian Oil Sands</vt:lpstr>
      <vt:lpstr>Result of the DCF with escalating costs and prices</vt:lpstr>
      <vt:lpstr>Compare the predictions with actual future price performance</vt:lpstr>
      <vt:lpstr>Calculating the DCF for the Combined entities</vt:lpstr>
      <vt:lpstr>Possible DDM:  Anheuser-Busch (BUD)</vt:lpstr>
      <vt:lpstr>Story of the Beer Industry</vt:lpstr>
      <vt:lpstr>Problems?  Delta Airlines (DAL)</vt:lpstr>
      <vt:lpstr>PowerPoint Presentation</vt:lpstr>
      <vt:lpstr>PowerPoint Presentation</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maury poitras</dc:creator>
  <cp:lastModifiedBy>Geoffrey Poitras</cp:lastModifiedBy>
  <cp:revision>100</cp:revision>
  <cp:lastPrinted>2016-07-05T22:29:27Z</cp:lastPrinted>
  <dcterms:created xsi:type="dcterms:W3CDTF">2004-01-26T13:51:12Z</dcterms:created>
  <dcterms:modified xsi:type="dcterms:W3CDTF">2024-11-10T05:16:30Z</dcterms:modified>
</cp:coreProperties>
</file>