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5"/>
  </p:notesMasterIdLst>
  <p:handoutMasterIdLst>
    <p:handoutMasterId r:id="rId46"/>
  </p:handoutMasterIdLst>
  <p:sldIdLst>
    <p:sldId id="256" r:id="rId2"/>
    <p:sldId id="325" r:id="rId3"/>
    <p:sldId id="257" r:id="rId4"/>
    <p:sldId id="316" r:id="rId5"/>
    <p:sldId id="313" r:id="rId6"/>
    <p:sldId id="314" r:id="rId7"/>
    <p:sldId id="304" r:id="rId8"/>
    <p:sldId id="322" r:id="rId9"/>
    <p:sldId id="318" r:id="rId10"/>
    <p:sldId id="319" r:id="rId11"/>
    <p:sldId id="320" r:id="rId12"/>
    <p:sldId id="258" r:id="rId13"/>
    <p:sldId id="259" r:id="rId14"/>
    <p:sldId id="305" r:id="rId15"/>
    <p:sldId id="315" r:id="rId16"/>
    <p:sldId id="280" r:id="rId17"/>
    <p:sldId id="303" r:id="rId18"/>
    <p:sldId id="309" r:id="rId19"/>
    <p:sldId id="310" r:id="rId20"/>
    <p:sldId id="311" r:id="rId21"/>
    <p:sldId id="265" r:id="rId22"/>
    <p:sldId id="312" r:id="rId23"/>
    <p:sldId id="294" r:id="rId24"/>
    <p:sldId id="308" r:id="rId25"/>
    <p:sldId id="317" r:id="rId26"/>
    <p:sldId id="260" r:id="rId27"/>
    <p:sldId id="279" r:id="rId28"/>
    <p:sldId id="300" r:id="rId29"/>
    <p:sldId id="321" r:id="rId30"/>
    <p:sldId id="299" r:id="rId31"/>
    <p:sldId id="288" r:id="rId32"/>
    <p:sldId id="326" r:id="rId33"/>
    <p:sldId id="324" r:id="rId34"/>
    <p:sldId id="327" r:id="rId35"/>
    <p:sldId id="293" r:id="rId36"/>
    <p:sldId id="301" r:id="rId37"/>
    <p:sldId id="306" r:id="rId38"/>
    <p:sldId id="323" r:id="rId39"/>
    <p:sldId id="307" r:id="rId40"/>
    <p:sldId id="302" r:id="rId41"/>
    <p:sldId id="297" r:id="rId42"/>
    <p:sldId id="295" r:id="rId43"/>
    <p:sldId id="298" r:id="rId44"/>
  </p:sldIdLst>
  <p:sldSz cx="9144000" cy="6858000" type="screen4x3"/>
  <p:notesSz cx="7315200" cy="9601200"/>
  <p:custDataLst>
    <p:tags r:id="rId47"/>
  </p:custDataLst>
  <p:defaultTextStyle>
    <a:defPPr>
      <a:defRPr lang="en-US"/>
    </a:defPPr>
    <a:lvl1pPr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5pPr>
    <a:lvl6pPr marL="2286000" algn="l" defTabSz="914400" rtl="0" eaLnBrk="1" latinLnBrk="0" hangingPunct="1">
      <a:defRPr kumimoji="1" sz="2400" kern="1200">
        <a:solidFill>
          <a:schemeClr val="tx1"/>
        </a:solidFill>
        <a:latin typeface="Times New Roman" pitchFamily="18" charset="0"/>
        <a:ea typeface="+mn-ea"/>
        <a:cs typeface="+mn-cs"/>
      </a:defRPr>
    </a:lvl6pPr>
    <a:lvl7pPr marL="2743200" algn="l" defTabSz="914400" rtl="0" eaLnBrk="1" latinLnBrk="0" hangingPunct="1">
      <a:defRPr kumimoji="1" sz="2400" kern="1200">
        <a:solidFill>
          <a:schemeClr val="tx1"/>
        </a:solidFill>
        <a:latin typeface="Times New Roman" pitchFamily="18" charset="0"/>
        <a:ea typeface="+mn-ea"/>
        <a:cs typeface="+mn-cs"/>
      </a:defRPr>
    </a:lvl7pPr>
    <a:lvl8pPr marL="3200400" algn="l" defTabSz="914400" rtl="0" eaLnBrk="1" latinLnBrk="0" hangingPunct="1">
      <a:defRPr kumimoji="1" sz="2400" kern="1200">
        <a:solidFill>
          <a:schemeClr val="tx1"/>
        </a:solidFill>
        <a:latin typeface="Times New Roman" pitchFamily="18" charset="0"/>
        <a:ea typeface="+mn-ea"/>
        <a:cs typeface="+mn-cs"/>
      </a:defRPr>
    </a:lvl8pPr>
    <a:lvl9pPr marL="3657600" algn="l" defTabSz="914400" rtl="0" eaLnBrk="1" latinLnBrk="0" hangingPunct="1">
      <a:defRPr kumimoji="1"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00CC00"/>
    <a:srgbClr val="009999"/>
    <a:srgbClr val="FF0000"/>
    <a:srgbClr val="FF5050"/>
    <a:srgbClr val="003399"/>
    <a:srgbClr val="336699"/>
    <a:srgbClr val="008080"/>
    <a:srgbClr val="FF9966"/>
    <a:srgbClr val="99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varScale="1">
        <p:scale>
          <a:sx n="72" d="100"/>
          <a:sy n="72" d="100"/>
        </p:scale>
        <p:origin x="170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3168650" cy="479425"/>
          </a:xfrm>
          <a:prstGeom prst="rect">
            <a:avLst/>
          </a:prstGeom>
          <a:noFill/>
          <a:ln w="9525">
            <a:noFill/>
            <a:miter lim="800000"/>
            <a:headEnd/>
            <a:tailEnd/>
          </a:ln>
        </p:spPr>
        <p:txBody>
          <a:bodyPr vert="horz" wrap="square" lIns="96651" tIns="48324" rIns="96651" bIns="48324" numCol="1" anchor="t" anchorCtr="0" compatLnSpc="1">
            <a:prstTxWarp prst="textNoShape">
              <a:avLst/>
            </a:prstTxWarp>
          </a:bodyPr>
          <a:lstStyle>
            <a:lvl1pPr defTabSz="966558">
              <a:defRPr kumimoji="0" sz="1300"/>
            </a:lvl1pPr>
          </a:lstStyle>
          <a:p>
            <a:pPr>
              <a:defRPr/>
            </a:pPr>
            <a:endParaRPr lang="en-US"/>
          </a:p>
        </p:txBody>
      </p:sp>
      <p:sp>
        <p:nvSpPr>
          <p:cNvPr id="14339" name="Rectangle 3"/>
          <p:cNvSpPr>
            <a:spLocks noGrp="1" noChangeArrowheads="1"/>
          </p:cNvSpPr>
          <p:nvPr>
            <p:ph type="dt" sz="quarter" idx="1"/>
          </p:nvPr>
        </p:nvSpPr>
        <p:spPr bwMode="auto">
          <a:xfrm>
            <a:off x="4146550" y="0"/>
            <a:ext cx="3168650" cy="479425"/>
          </a:xfrm>
          <a:prstGeom prst="rect">
            <a:avLst/>
          </a:prstGeom>
          <a:noFill/>
          <a:ln w="9525">
            <a:noFill/>
            <a:miter lim="800000"/>
            <a:headEnd/>
            <a:tailEnd/>
          </a:ln>
        </p:spPr>
        <p:txBody>
          <a:bodyPr vert="horz" wrap="square" lIns="96651" tIns="48324" rIns="96651" bIns="48324" numCol="1" anchor="t" anchorCtr="0" compatLnSpc="1">
            <a:prstTxWarp prst="textNoShape">
              <a:avLst/>
            </a:prstTxWarp>
          </a:bodyPr>
          <a:lstStyle>
            <a:lvl1pPr algn="r" defTabSz="966558">
              <a:defRPr kumimoji="0" sz="1300"/>
            </a:lvl1pPr>
          </a:lstStyle>
          <a:p>
            <a:pPr>
              <a:defRPr/>
            </a:pPr>
            <a:fld id="{52567815-46CF-4D3A-9027-B2A054FE8DED}" type="datetime1">
              <a:rPr lang="en-US"/>
              <a:pPr>
                <a:defRPr/>
              </a:pPr>
              <a:t>8/23/2018</a:t>
            </a:fld>
            <a:endParaRPr lang="en-US"/>
          </a:p>
        </p:txBody>
      </p:sp>
      <p:sp>
        <p:nvSpPr>
          <p:cNvPr id="14340" name="Rectangle 4"/>
          <p:cNvSpPr>
            <a:spLocks noGrp="1" noChangeArrowheads="1"/>
          </p:cNvSpPr>
          <p:nvPr>
            <p:ph type="ftr" sz="quarter" idx="2"/>
          </p:nvPr>
        </p:nvSpPr>
        <p:spPr bwMode="auto">
          <a:xfrm>
            <a:off x="0" y="9121775"/>
            <a:ext cx="3168650" cy="479425"/>
          </a:xfrm>
          <a:prstGeom prst="rect">
            <a:avLst/>
          </a:prstGeom>
          <a:noFill/>
          <a:ln w="9525">
            <a:noFill/>
            <a:miter lim="800000"/>
            <a:headEnd/>
            <a:tailEnd/>
          </a:ln>
        </p:spPr>
        <p:txBody>
          <a:bodyPr vert="horz" wrap="square" lIns="96651" tIns="48324" rIns="96651" bIns="48324" numCol="1" anchor="b" anchorCtr="0" compatLnSpc="1">
            <a:prstTxWarp prst="textNoShape">
              <a:avLst/>
            </a:prstTxWarp>
          </a:bodyPr>
          <a:lstStyle>
            <a:lvl1pPr defTabSz="966558">
              <a:defRPr kumimoji="0" sz="1300"/>
            </a:lvl1pPr>
          </a:lstStyle>
          <a:p>
            <a:pPr>
              <a:defRPr/>
            </a:pPr>
            <a:endParaRPr lang="en-US"/>
          </a:p>
        </p:txBody>
      </p:sp>
      <p:sp>
        <p:nvSpPr>
          <p:cNvPr id="14341" name="Rectangle 5"/>
          <p:cNvSpPr>
            <a:spLocks noGrp="1" noChangeArrowheads="1"/>
          </p:cNvSpPr>
          <p:nvPr>
            <p:ph type="sldNum" sz="quarter" idx="3"/>
          </p:nvPr>
        </p:nvSpPr>
        <p:spPr bwMode="auto">
          <a:xfrm>
            <a:off x="4146550" y="9121775"/>
            <a:ext cx="3168650" cy="479425"/>
          </a:xfrm>
          <a:prstGeom prst="rect">
            <a:avLst/>
          </a:prstGeom>
          <a:noFill/>
          <a:ln w="9525">
            <a:noFill/>
            <a:miter lim="800000"/>
            <a:headEnd/>
            <a:tailEnd/>
          </a:ln>
        </p:spPr>
        <p:txBody>
          <a:bodyPr vert="horz" wrap="square" lIns="96651" tIns="48324" rIns="96651" bIns="48324" numCol="1" anchor="b" anchorCtr="0" compatLnSpc="1">
            <a:prstTxWarp prst="textNoShape">
              <a:avLst/>
            </a:prstTxWarp>
          </a:bodyPr>
          <a:lstStyle>
            <a:lvl1pPr algn="r" defTabSz="966558">
              <a:defRPr kumimoji="0" sz="1300"/>
            </a:lvl1pPr>
          </a:lstStyle>
          <a:p>
            <a:pPr>
              <a:defRPr/>
            </a:pPr>
            <a:fld id="{34425AC8-20E2-46E0-86DB-D7749FE337A4}"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6" name="Rectangle 8"/>
          <p:cNvSpPr>
            <a:spLocks noGrp="1" noChangeArrowheads="1"/>
          </p:cNvSpPr>
          <p:nvPr>
            <p:ph type="hdr" sz="quarter"/>
          </p:nvPr>
        </p:nvSpPr>
        <p:spPr bwMode="auto">
          <a:xfrm>
            <a:off x="0" y="0"/>
            <a:ext cx="3168650" cy="479425"/>
          </a:xfrm>
          <a:prstGeom prst="rect">
            <a:avLst/>
          </a:prstGeom>
          <a:noFill/>
          <a:ln w="9525">
            <a:noFill/>
            <a:miter lim="800000"/>
            <a:headEnd/>
            <a:tailEnd/>
          </a:ln>
        </p:spPr>
        <p:txBody>
          <a:bodyPr vert="horz" wrap="square" lIns="96651" tIns="48324" rIns="96651" bIns="48324" numCol="1" anchor="t" anchorCtr="0" compatLnSpc="1">
            <a:prstTxWarp prst="textNoShape">
              <a:avLst/>
            </a:prstTxWarp>
          </a:bodyPr>
          <a:lstStyle>
            <a:lvl1pPr defTabSz="966558">
              <a:defRPr kumimoji="0" sz="1300"/>
            </a:lvl1pPr>
          </a:lstStyle>
          <a:p>
            <a:pPr>
              <a:defRPr/>
            </a:pPr>
            <a:endParaRPr lang="en-US"/>
          </a:p>
        </p:txBody>
      </p:sp>
      <p:sp>
        <p:nvSpPr>
          <p:cNvPr id="34819" name="Rectangle 9"/>
          <p:cNvSpPr>
            <a:spLocks noGrp="1" noRot="1" noChangeAspect="1" noChangeArrowheads="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2058" name="Rectangle 10"/>
          <p:cNvSpPr>
            <a:spLocks noGrp="1" noChangeArrowheads="1"/>
          </p:cNvSpPr>
          <p:nvPr>
            <p:ph type="body" sz="quarter" idx="3"/>
          </p:nvPr>
        </p:nvSpPr>
        <p:spPr bwMode="auto">
          <a:xfrm>
            <a:off x="974725" y="4560888"/>
            <a:ext cx="5365750" cy="4319587"/>
          </a:xfrm>
          <a:prstGeom prst="rect">
            <a:avLst/>
          </a:prstGeom>
          <a:noFill/>
          <a:ln w="9525">
            <a:noFill/>
            <a:miter lim="800000"/>
            <a:headEnd/>
            <a:tailEnd/>
          </a:ln>
        </p:spPr>
        <p:txBody>
          <a:bodyPr vert="horz" wrap="square" lIns="96651" tIns="48324" rIns="96651" bIns="4832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9" name="Rectangle 11"/>
          <p:cNvSpPr>
            <a:spLocks noGrp="1" noChangeArrowheads="1"/>
          </p:cNvSpPr>
          <p:nvPr>
            <p:ph type="dt" idx="1"/>
          </p:nvPr>
        </p:nvSpPr>
        <p:spPr bwMode="auto">
          <a:xfrm>
            <a:off x="4146550" y="0"/>
            <a:ext cx="3168650" cy="479425"/>
          </a:xfrm>
          <a:prstGeom prst="rect">
            <a:avLst/>
          </a:prstGeom>
          <a:noFill/>
          <a:ln w="9525">
            <a:noFill/>
            <a:miter lim="800000"/>
            <a:headEnd/>
            <a:tailEnd/>
          </a:ln>
        </p:spPr>
        <p:txBody>
          <a:bodyPr vert="horz" wrap="square" lIns="96651" tIns="48324" rIns="96651" bIns="48324" numCol="1" anchor="t" anchorCtr="0" compatLnSpc="1">
            <a:prstTxWarp prst="textNoShape">
              <a:avLst/>
            </a:prstTxWarp>
          </a:bodyPr>
          <a:lstStyle>
            <a:lvl1pPr algn="r" defTabSz="966558">
              <a:defRPr kumimoji="0" sz="1300"/>
            </a:lvl1pPr>
          </a:lstStyle>
          <a:p>
            <a:pPr>
              <a:defRPr/>
            </a:pPr>
            <a:fld id="{2E031117-1A7C-45F5-9F4E-C1F84DCD1DD7}" type="datetime1">
              <a:rPr lang="en-US"/>
              <a:pPr>
                <a:defRPr/>
              </a:pPr>
              <a:t>8/23/2018</a:t>
            </a:fld>
            <a:endParaRPr lang="en-US"/>
          </a:p>
        </p:txBody>
      </p:sp>
      <p:sp>
        <p:nvSpPr>
          <p:cNvPr id="2060" name="Rectangle 12"/>
          <p:cNvSpPr>
            <a:spLocks noGrp="1" noChangeArrowheads="1"/>
          </p:cNvSpPr>
          <p:nvPr>
            <p:ph type="ftr" sz="quarter" idx="4"/>
          </p:nvPr>
        </p:nvSpPr>
        <p:spPr bwMode="auto">
          <a:xfrm>
            <a:off x="0" y="9121775"/>
            <a:ext cx="3168650" cy="479425"/>
          </a:xfrm>
          <a:prstGeom prst="rect">
            <a:avLst/>
          </a:prstGeom>
          <a:noFill/>
          <a:ln w="9525">
            <a:noFill/>
            <a:miter lim="800000"/>
            <a:headEnd/>
            <a:tailEnd/>
          </a:ln>
        </p:spPr>
        <p:txBody>
          <a:bodyPr vert="horz" wrap="square" lIns="96651" tIns="48324" rIns="96651" bIns="48324" numCol="1" anchor="b" anchorCtr="0" compatLnSpc="1">
            <a:prstTxWarp prst="textNoShape">
              <a:avLst/>
            </a:prstTxWarp>
          </a:bodyPr>
          <a:lstStyle>
            <a:lvl1pPr defTabSz="966558">
              <a:defRPr kumimoji="0" sz="1300"/>
            </a:lvl1pPr>
          </a:lstStyle>
          <a:p>
            <a:pPr>
              <a:defRPr/>
            </a:pPr>
            <a:endParaRPr lang="en-US"/>
          </a:p>
        </p:txBody>
      </p:sp>
      <p:sp>
        <p:nvSpPr>
          <p:cNvPr id="2061" name="Rectangle 13"/>
          <p:cNvSpPr>
            <a:spLocks noGrp="1" noChangeArrowheads="1"/>
          </p:cNvSpPr>
          <p:nvPr>
            <p:ph type="sldNum" sz="quarter" idx="5"/>
          </p:nvPr>
        </p:nvSpPr>
        <p:spPr bwMode="auto">
          <a:xfrm>
            <a:off x="4146550" y="9121775"/>
            <a:ext cx="3168650" cy="479425"/>
          </a:xfrm>
          <a:prstGeom prst="rect">
            <a:avLst/>
          </a:prstGeom>
          <a:noFill/>
          <a:ln w="9525">
            <a:noFill/>
            <a:miter lim="800000"/>
            <a:headEnd/>
            <a:tailEnd/>
          </a:ln>
        </p:spPr>
        <p:txBody>
          <a:bodyPr vert="horz" wrap="square" lIns="96651" tIns="48324" rIns="96651" bIns="48324" numCol="1" anchor="b" anchorCtr="0" compatLnSpc="1">
            <a:prstTxWarp prst="textNoShape">
              <a:avLst/>
            </a:prstTxWarp>
          </a:bodyPr>
          <a:lstStyle>
            <a:lvl1pPr algn="r" defTabSz="966558">
              <a:defRPr kumimoji="0" sz="1300"/>
            </a:lvl1pPr>
          </a:lstStyle>
          <a:p>
            <a:pPr>
              <a:defRPr/>
            </a:pPr>
            <a:fld id="{315B6416-E755-4784-A9F5-86E3F4E6E459}" type="slidenum">
              <a:rPr lang="en-US"/>
              <a:pPr>
                <a:defRPr/>
              </a:pPr>
              <a:t>‹#›</a:t>
            </a:fld>
            <a:endParaRPr lang="en-US"/>
          </a:p>
        </p:txBody>
      </p:sp>
    </p:spTree>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1500188" y="1708150"/>
            <a:ext cx="7646987" cy="0"/>
          </a:xfrm>
          <a:prstGeom prst="line">
            <a:avLst/>
          </a:prstGeom>
          <a:noFill/>
          <a:ln w="12700" cap="sq">
            <a:solidFill>
              <a:schemeClr val="bg2"/>
            </a:solidFill>
            <a:round/>
            <a:headEnd type="none" w="sm" len="sm"/>
            <a:tailEnd type="none" w="sm" len="sm"/>
          </a:ln>
        </p:spPr>
        <p:txBody>
          <a:bodyPr/>
          <a:lstStyle/>
          <a:p>
            <a:endParaRPr lang="en-US"/>
          </a:p>
        </p:txBody>
      </p:sp>
      <p:sp>
        <p:nvSpPr>
          <p:cNvPr id="5" name="Arc 3"/>
          <p:cNvSpPr>
            <a:spLocks/>
          </p:cNvSpPr>
          <p:nvPr/>
        </p:nvSpPr>
        <p:spPr bwMode="auto">
          <a:xfrm>
            <a:off x="0" y="842963"/>
            <a:ext cx="2895600" cy="6018212"/>
          </a:xfrm>
          <a:custGeom>
            <a:avLst/>
            <a:gdLst>
              <a:gd name="T0" fmla="*/ 0 w 21600"/>
              <a:gd name="T1" fmla="*/ 0 h 21600"/>
              <a:gd name="T2" fmla="*/ 388171267 w 21600"/>
              <a:gd name="T3" fmla="*/ 1676799800 h 21600"/>
              <a:gd name="T4" fmla="*/ 0 w 21600"/>
              <a:gd name="T5" fmla="*/ 16767998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gradFill rotWithShape="0">
            <a:gsLst>
              <a:gs pos="0">
                <a:schemeClr val="accent1"/>
              </a:gs>
              <a:gs pos="100000">
                <a:schemeClr val="accent2"/>
              </a:gs>
            </a:gsLst>
            <a:lin ang="5400000" scaled="1"/>
          </a:gradFill>
          <a:ln w="9525">
            <a:noFill/>
            <a:round/>
            <a:headEnd type="none" w="sm" len="sm"/>
            <a:tailEnd type="none" w="sm" len="sm"/>
          </a:ln>
        </p:spPr>
        <p:txBody>
          <a:bodyPr/>
          <a:lstStyle/>
          <a:p>
            <a:endParaRPr lang="en-US"/>
          </a:p>
        </p:txBody>
      </p:sp>
      <p:sp>
        <p:nvSpPr>
          <p:cNvPr id="6" name="Rectangle 8">
            <a:hlinkClick r:id="" action="ppaction://hlinkshowjump?jump=firstslide"/>
          </p:cNvPr>
          <p:cNvSpPr>
            <a:spLocks noChangeArrowheads="1"/>
          </p:cNvSpPr>
          <p:nvPr/>
        </p:nvSpPr>
        <p:spPr bwMode="auto">
          <a:xfrm>
            <a:off x="7004050" y="6499225"/>
            <a:ext cx="1530350" cy="419100"/>
          </a:xfrm>
          <a:prstGeom prst="rect">
            <a:avLst/>
          </a:prstGeom>
          <a:noFill/>
          <a:ln w="9525">
            <a:noFill/>
            <a:miter lim="800000"/>
            <a:headEnd/>
            <a:tailEnd/>
          </a:ln>
        </p:spPr>
        <p:txBody>
          <a:bodyPr lIns="92075" tIns="46038" rIns="92075" bIns="46038"/>
          <a:lstStyle/>
          <a:p>
            <a:pPr>
              <a:spcBef>
                <a:spcPct val="20000"/>
              </a:spcBef>
            </a:pPr>
            <a:r>
              <a:rPr lang="en-US" sz="1200">
                <a:solidFill>
                  <a:schemeClr val="folHlink"/>
                </a:solidFill>
                <a:latin typeface="Arial" charset="0"/>
                <a:hlinkClick r:id="" action="ppaction://hlinkshowjump?jump=firstslide"/>
              </a:rPr>
              <a:t>Jump to first page</a:t>
            </a:r>
          </a:p>
        </p:txBody>
      </p:sp>
      <p:sp>
        <p:nvSpPr>
          <p:cNvPr id="7" name="AutoShape 9">
            <a:hlinkClick r:id="" action="ppaction://hlinkshowjump?jump=previousslide"/>
          </p:cNvPr>
          <p:cNvSpPr>
            <a:spLocks noChangeArrowheads="1"/>
          </p:cNvSpPr>
          <p:nvPr/>
        </p:nvSpPr>
        <p:spPr bwMode="auto">
          <a:xfrm>
            <a:off x="8502650" y="6554788"/>
            <a:ext cx="193675" cy="227012"/>
          </a:xfrm>
          <a:prstGeom prst="leftArrow">
            <a:avLst>
              <a:gd name="adj1" fmla="val 50000"/>
              <a:gd name="adj2" fmla="val 63796"/>
            </a:avLst>
          </a:prstGeom>
          <a:solidFill>
            <a:schemeClr val="bg1"/>
          </a:solidFill>
          <a:ln w="12700" cap="sq">
            <a:solidFill>
              <a:schemeClr val="folHlink"/>
            </a:solidFill>
            <a:miter lim="800000"/>
            <a:headEnd/>
            <a:tailEnd/>
          </a:ln>
        </p:spPr>
        <p:txBody>
          <a:bodyPr/>
          <a:lstStyle/>
          <a:p>
            <a:endParaRPr lang="en-US"/>
          </a:p>
        </p:txBody>
      </p:sp>
      <p:sp>
        <p:nvSpPr>
          <p:cNvPr id="8" name="AutoShape 10">
            <a:hlinkClick r:id="" action="ppaction://hlinkshowjump?jump=nextslide"/>
          </p:cNvPr>
          <p:cNvSpPr>
            <a:spLocks noChangeArrowheads="1"/>
          </p:cNvSpPr>
          <p:nvPr/>
        </p:nvSpPr>
        <p:spPr bwMode="auto">
          <a:xfrm>
            <a:off x="8731250" y="6556375"/>
            <a:ext cx="193675" cy="227013"/>
          </a:xfrm>
          <a:prstGeom prst="rightArrow">
            <a:avLst>
              <a:gd name="adj1" fmla="val 50000"/>
              <a:gd name="adj2" fmla="val 63806"/>
            </a:avLst>
          </a:prstGeom>
          <a:solidFill>
            <a:schemeClr val="bg1"/>
          </a:solidFill>
          <a:ln w="12700" cap="sq">
            <a:solidFill>
              <a:schemeClr val="folHlink"/>
            </a:solidFill>
            <a:miter lim="800000"/>
            <a:headEnd/>
            <a:tailEnd/>
          </a:ln>
        </p:spPr>
        <p:txBody>
          <a:bodyPr/>
          <a:lstStyle/>
          <a:p>
            <a:endParaRPr kumimoji="0" lang="en-US"/>
          </a:p>
        </p:txBody>
      </p:sp>
      <p:sp>
        <p:nvSpPr>
          <p:cNvPr id="3076" name="Rectangle 4"/>
          <p:cNvSpPr>
            <a:spLocks noGrp="1" noChangeArrowheads="1"/>
          </p:cNvSpPr>
          <p:nvPr>
            <p:ph type="ctrTitle" sz="quarter"/>
          </p:nvPr>
        </p:nvSpPr>
        <p:spPr>
          <a:xfrm>
            <a:off x="2590800" y="781050"/>
            <a:ext cx="6248400" cy="1143000"/>
          </a:xfrm>
        </p:spPr>
        <p:txBody>
          <a:bodyPr anchor="b"/>
          <a:lstStyle>
            <a:lvl1pPr>
              <a:defRPr sz="6600"/>
            </a:lvl1pPr>
          </a:lstStyle>
          <a:p>
            <a:r>
              <a:rPr lang="en-US"/>
              <a:t>Click to edit Master title style</a:t>
            </a:r>
          </a:p>
        </p:txBody>
      </p:sp>
      <p:sp>
        <p:nvSpPr>
          <p:cNvPr id="3077" name="Rectangle 5"/>
          <p:cNvSpPr>
            <a:spLocks noGrp="1" noChangeArrowheads="1"/>
          </p:cNvSpPr>
          <p:nvPr>
            <p:ph type="subTitle" sz="quarter" idx="1"/>
          </p:nvPr>
        </p:nvSpPr>
        <p:spPr>
          <a:xfrm>
            <a:off x="4191000" y="1752600"/>
            <a:ext cx="4572000" cy="1752600"/>
          </a:xfrm>
        </p:spPr>
        <p:txBody>
          <a:bodyPr/>
          <a:lstStyle>
            <a:lvl1pPr marL="0" indent="0">
              <a:buFont typeface="Monotype Sorts" pitchFamily="2" charset="2"/>
              <a:buNone/>
              <a:defRPr sz="2400"/>
            </a:lvl1pPr>
          </a:lstStyle>
          <a:p>
            <a:r>
              <a:rPr lang="en-US"/>
              <a:t>Click to edit Master subtitle style</a:t>
            </a:r>
          </a:p>
        </p:txBody>
      </p:sp>
      <p:sp>
        <p:nvSpPr>
          <p:cNvPr id="9" name="Rectangle 11"/>
          <p:cNvSpPr>
            <a:spLocks noGrp="1" noChangeArrowheads="1"/>
          </p:cNvSpPr>
          <p:nvPr>
            <p:ph type="dt" sz="quarter" idx="10"/>
          </p:nvPr>
        </p:nvSpPr>
        <p:spPr>
          <a:xfrm>
            <a:off x="152400" y="5486400"/>
            <a:ext cx="1905000" cy="304800"/>
          </a:xfrm>
        </p:spPr>
        <p:txBody>
          <a:bodyPr/>
          <a:lstStyle>
            <a:lvl1pPr>
              <a:defRPr/>
            </a:lvl1pPr>
          </a:lstStyle>
          <a:p>
            <a:pPr>
              <a:defRPr/>
            </a:pPr>
            <a:endParaRPr lang="en-US"/>
          </a:p>
        </p:txBody>
      </p:sp>
      <p:sp>
        <p:nvSpPr>
          <p:cNvPr id="10" name="Rectangle 12"/>
          <p:cNvSpPr>
            <a:spLocks noGrp="1" noChangeArrowheads="1"/>
          </p:cNvSpPr>
          <p:nvPr>
            <p:ph type="ftr" sz="quarter" idx="11"/>
          </p:nvPr>
        </p:nvSpPr>
        <p:spPr>
          <a:xfrm>
            <a:off x="152400" y="5791200"/>
            <a:ext cx="2667000" cy="304800"/>
          </a:xfrm>
        </p:spPr>
        <p:txBody>
          <a:bodyPr/>
          <a:lstStyle>
            <a:lvl1pPr>
              <a:defRPr/>
            </a:lvl1pPr>
          </a:lstStyle>
          <a:p>
            <a:pPr>
              <a:defRPr/>
            </a:pPr>
            <a:endParaRPr lang="en-US"/>
          </a:p>
        </p:txBody>
      </p:sp>
      <p:sp>
        <p:nvSpPr>
          <p:cNvPr id="11" name="Rectangle 13"/>
          <p:cNvSpPr>
            <a:spLocks noGrp="1" noChangeArrowheads="1"/>
          </p:cNvSpPr>
          <p:nvPr>
            <p:ph type="sldNum" sz="quarter" idx="12"/>
          </p:nvPr>
        </p:nvSpPr>
        <p:spPr/>
        <p:txBody>
          <a:bodyPr/>
          <a:lstStyle>
            <a:lvl1pPr>
              <a:defRPr/>
            </a:lvl1pPr>
          </a:lstStyle>
          <a:p>
            <a:pPr>
              <a:defRPr/>
            </a:pPr>
            <a:fld id="{469F3519-8F7E-40E0-B974-9070A2D74D3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dt" sz="half" idx="10"/>
          </p:nvPr>
        </p:nvSpPr>
        <p:spPr>
          <a:ln/>
        </p:spPr>
        <p:txBody>
          <a:bodyPr/>
          <a:lstStyle>
            <a:lvl1pPr>
              <a:defRPr/>
            </a:lvl1pPr>
          </a:lstStyle>
          <a:p>
            <a:pPr>
              <a:defRPr/>
            </a:pPr>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
        <p:nvSpPr>
          <p:cNvPr id="6" name="Rectangle 12"/>
          <p:cNvSpPr>
            <a:spLocks noGrp="1" noChangeArrowheads="1"/>
          </p:cNvSpPr>
          <p:nvPr>
            <p:ph type="sldNum" sz="quarter" idx="12"/>
          </p:nvPr>
        </p:nvSpPr>
        <p:spPr>
          <a:ln/>
        </p:spPr>
        <p:txBody>
          <a:bodyPr/>
          <a:lstStyle>
            <a:lvl1pPr>
              <a:defRPr/>
            </a:lvl1pPr>
          </a:lstStyle>
          <a:p>
            <a:pPr>
              <a:defRPr/>
            </a:pPr>
            <a:fld id="{E8020D06-317C-4E1D-A910-79894D49E20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91400" y="609600"/>
            <a:ext cx="15240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819400" y="609600"/>
            <a:ext cx="44196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dt" sz="half" idx="10"/>
          </p:nvPr>
        </p:nvSpPr>
        <p:spPr>
          <a:ln/>
        </p:spPr>
        <p:txBody>
          <a:bodyPr/>
          <a:lstStyle>
            <a:lvl1pPr>
              <a:defRPr/>
            </a:lvl1pPr>
          </a:lstStyle>
          <a:p>
            <a:pPr>
              <a:defRPr/>
            </a:pPr>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
        <p:nvSpPr>
          <p:cNvPr id="6" name="Rectangle 12"/>
          <p:cNvSpPr>
            <a:spLocks noGrp="1" noChangeArrowheads="1"/>
          </p:cNvSpPr>
          <p:nvPr>
            <p:ph type="sldNum" sz="quarter" idx="12"/>
          </p:nvPr>
        </p:nvSpPr>
        <p:spPr>
          <a:ln/>
        </p:spPr>
        <p:txBody>
          <a:bodyPr/>
          <a:lstStyle>
            <a:lvl1pPr>
              <a:defRPr/>
            </a:lvl1pPr>
          </a:lstStyle>
          <a:p>
            <a:pPr>
              <a:defRPr/>
            </a:pPr>
            <a:fld id="{12C0C4D1-EC38-4BB5-BA3D-73002E82DA4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2819400" y="609600"/>
            <a:ext cx="6096000" cy="1143000"/>
          </a:xfrm>
        </p:spPr>
        <p:txBody>
          <a:bodyPr/>
          <a:lstStyle/>
          <a:p>
            <a:r>
              <a:rPr lang="en-US"/>
              <a:t>Click to edit Master title style</a:t>
            </a:r>
          </a:p>
        </p:txBody>
      </p:sp>
      <p:sp>
        <p:nvSpPr>
          <p:cNvPr id="3" name="Text Placeholder 2"/>
          <p:cNvSpPr>
            <a:spLocks noGrp="1"/>
          </p:cNvSpPr>
          <p:nvPr>
            <p:ph type="body" sz="half" idx="1"/>
          </p:nvPr>
        </p:nvSpPr>
        <p:spPr>
          <a:xfrm>
            <a:off x="2819400" y="1981200"/>
            <a:ext cx="6096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819400" y="4114800"/>
            <a:ext cx="6096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
          <p:cNvSpPr>
            <a:spLocks noGrp="1" noChangeArrowheads="1"/>
          </p:cNvSpPr>
          <p:nvPr>
            <p:ph type="dt" sz="half" idx="10"/>
          </p:nvPr>
        </p:nvSpPr>
        <p:spPr>
          <a:ln/>
        </p:spPr>
        <p:txBody>
          <a:bodyPr/>
          <a:lstStyle>
            <a:lvl1pPr>
              <a:defRPr/>
            </a:lvl1pPr>
          </a:lstStyle>
          <a:p>
            <a:pPr>
              <a:defRPr/>
            </a:pPr>
            <a:endParaRPr lang="en-US"/>
          </a:p>
        </p:txBody>
      </p:sp>
      <p:sp>
        <p:nvSpPr>
          <p:cNvPr id="6" name="Rectangle 11"/>
          <p:cNvSpPr>
            <a:spLocks noGrp="1" noChangeArrowheads="1"/>
          </p:cNvSpPr>
          <p:nvPr>
            <p:ph type="ftr" sz="quarter" idx="11"/>
          </p:nvPr>
        </p:nvSpPr>
        <p:spPr>
          <a:ln/>
        </p:spPr>
        <p:txBody>
          <a:bodyPr/>
          <a:lstStyle>
            <a:lvl1pPr>
              <a:defRPr/>
            </a:lvl1pPr>
          </a:lstStyle>
          <a:p>
            <a:pPr>
              <a:defRPr/>
            </a:pPr>
            <a:endParaRPr lang="en-US"/>
          </a:p>
        </p:txBody>
      </p:sp>
      <p:sp>
        <p:nvSpPr>
          <p:cNvPr id="7" name="Rectangle 12"/>
          <p:cNvSpPr>
            <a:spLocks noGrp="1" noChangeArrowheads="1"/>
          </p:cNvSpPr>
          <p:nvPr>
            <p:ph type="sldNum" sz="quarter" idx="12"/>
          </p:nvPr>
        </p:nvSpPr>
        <p:spPr>
          <a:ln/>
        </p:spPr>
        <p:txBody>
          <a:bodyPr/>
          <a:lstStyle>
            <a:lvl1pPr>
              <a:defRPr/>
            </a:lvl1pPr>
          </a:lstStyle>
          <a:p>
            <a:pPr>
              <a:defRPr/>
            </a:pPr>
            <a:fld id="{2D4984E2-FCF0-4DE9-A6F7-C2E0DD451FA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dt" sz="half" idx="10"/>
          </p:nvPr>
        </p:nvSpPr>
        <p:spPr>
          <a:ln/>
        </p:spPr>
        <p:txBody>
          <a:bodyPr/>
          <a:lstStyle>
            <a:lvl1pPr>
              <a:defRPr/>
            </a:lvl1pPr>
          </a:lstStyle>
          <a:p>
            <a:pPr>
              <a:defRPr/>
            </a:pPr>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
        <p:nvSpPr>
          <p:cNvPr id="6" name="Rectangle 12"/>
          <p:cNvSpPr>
            <a:spLocks noGrp="1" noChangeArrowheads="1"/>
          </p:cNvSpPr>
          <p:nvPr>
            <p:ph type="sldNum" sz="quarter" idx="12"/>
          </p:nvPr>
        </p:nvSpPr>
        <p:spPr>
          <a:ln/>
        </p:spPr>
        <p:txBody>
          <a:bodyPr/>
          <a:lstStyle>
            <a:lvl1pPr>
              <a:defRPr/>
            </a:lvl1pPr>
          </a:lstStyle>
          <a:p>
            <a:pPr>
              <a:defRPr/>
            </a:pPr>
            <a:fld id="{25C3C38F-096C-4D1A-918E-5942EC9F57B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
          <p:cNvSpPr>
            <a:spLocks noGrp="1" noChangeArrowheads="1"/>
          </p:cNvSpPr>
          <p:nvPr>
            <p:ph type="dt" sz="half" idx="10"/>
          </p:nvPr>
        </p:nvSpPr>
        <p:spPr>
          <a:ln/>
        </p:spPr>
        <p:txBody>
          <a:bodyPr/>
          <a:lstStyle>
            <a:lvl1pPr>
              <a:defRPr/>
            </a:lvl1pPr>
          </a:lstStyle>
          <a:p>
            <a:pPr>
              <a:defRPr/>
            </a:pPr>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
        <p:nvSpPr>
          <p:cNvPr id="6" name="Rectangle 12"/>
          <p:cNvSpPr>
            <a:spLocks noGrp="1" noChangeArrowheads="1"/>
          </p:cNvSpPr>
          <p:nvPr>
            <p:ph type="sldNum" sz="quarter" idx="12"/>
          </p:nvPr>
        </p:nvSpPr>
        <p:spPr>
          <a:ln/>
        </p:spPr>
        <p:txBody>
          <a:bodyPr/>
          <a:lstStyle>
            <a:lvl1pPr>
              <a:defRPr/>
            </a:lvl1pPr>
          </a:lstStyle>
          <a:p>
            <a:pPr>
              <a:defRPr/>
            </a:pPr>
            <a:fld id="{4F1A1FCB-8FB8-476D-BB99-061E05EE35C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819400"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943600"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
          <p:cNvSpPr>
            <a:spLocks noGrp="1" noChangeArrowheads="1"/>
          </p:cNvSpPr>
          <p:nvPr>
            <p:ph type="dt" sz="half" idx="10"/>
          </p:nvPr>
        </p:nvSpPr>
        <p:spPr>
          <a:ln/>
        </p:spPr>
        <p:txBody>
          <a:bodyPr/>
          <a:lstStyle>
            <a:lvl1pPr>
              <a:defRPr/>
            </a:lvl1pPr>
          </a:lstStyle>
          <a:p>
            <a:pPr>
              <a:defRPr/>
            </a:pPr>
            <a:endParaRPr lang="en-US"/>
          </a:p>
        </p:txBody>
      </p:sp>
      <p:sp>
        <p:nvSpPr>
          <p:cNvPr id="6" name="Rectangle 11"/>
          <p:cNvSpPr>
            <a:spLocks noGrp="1" noChangeArrowheads="1"/>
          </p:cNvSpPr>
          <p:nvPr>
            <p:ph type="ftr" sz="quarter" idx="11"/>
          </p:nvPr>
        </p:nvSpPr>
        <p:spPr>
          <a:ln/>
        </p:spPr>
        <p:txBody>
          <a:bodyPr/>
          <a:lstStyle>
            <a:lvl1pPr>
              <a:defRPr/>
            </a:lvl1pPr>
          </a:lstStyle>
          <a:p>
            <a:pPr>
              <a:defRPr/>
            </a:pPr>
            <a:endParaRPr lang="en-US"/>
          </a:p>
        </p:txBody>
      </p:sp>
      <p:sp>
        <p:nvSpPr>
          <p:cNvPr id="7" name="Rectangle 12"/>
          <p:cNvSpPr>
            <a:spLocks noGrp="1" noChangeArrowheads="1"/>
          </p:cNvSpPr>
          <p:nvPr>
            <p:ph type="sldNum" sz="quarter" idx="12"/>
          </p:nvPr>
        </p:nvSpPr>
        <p:spPr>
          <a:ln/>
        </p:spPr>
        <p:txBody>
          <a:bodyPr/>
          <a:lstStyle>
            <a:lvl1pPr>
              <a:defRPr/>
            </a:lvl1pPr>
          </a:lstStyle>
          <a:p>
            <a:pPr>
              <a:defRPr/>
            </a:pPr>
            <a:fld id="{6E55933D-6AE3-4052-9484-C5BBD8D0CCB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
          <p:cNvSpPr>
            <a:spLocks noGrp="1" noChangeArrowheads="1"/>
          </p:cNvSpPr>
          <p:nvPr>
            <p:ph type="dt" sz="half" idx="10"/>
          </p:nvPr>
        </p:nvSpPr>
        <p:spPr>
          <a:ln/>
        </p:spPr>
        <p:txBody>
          <a:bodyPr/>
          <a:lstStyle>
            <a:lvl1pPr>
              <a:defRPr/>
            </a:lvl1pPr>
          </a:lstStyle>
          <a:p>
            <a:pPr>
              <a:defRPr/>
            </a:pPr>
            <a:endParaRPr lang="en-US"/>
          </a:p>
        </p:txBody>
      </p:sp>
      <p:sp>
        <p:nvSpPr>
          <p:cNvPr id="8" name="Rectangle 11"/>
          <p:cNvSpPr>
            <a:spLocks noGrp="1" noChangeArrowheads="1"/>
          </p:cNvSpPr>
          <p:nvPr>
            <p:ph type="ftr" sz="quarter" idx="11"/>
          </p:nvPr>
        </p:nvSpPr>
        <p:spPr>
          <a:ln/>
        </p:spPr>
        <p:txBody>
          <a:bodyPr/>
          <a:lstStyle>
            <a:lvl1pPr>
              <a:defRPr/>
            </a:lvl1pPr>
          </a:lstStyle>
          <a:p>
            <a:pPr>
              <a:defRPr/>
            </a:pPr>
            <a:endParaRPr lang="en-US"/>
          </a:p>
        </p:txBody>
      </p:sp>
      <p:sp>
        <p:nvSpPr>
          <p:cNvPr id="9" name="Rectangle 12"/>
          <p:cNvSpPr>
            <a:spLocks noGrp="1" noChangeArrowheads="1"/>
          </p:cNvSpPr>
          <p:nvPr>
            <p:ph type="sldNum" sz="quarter" idx="12"/>
          </p:nvPr>
        </p:nvSpPr>
        <p:spPr>
          <a:ln/>
        </p:spPr>
        <p:txBody>
          <a:bodyPr/>
          <a:lstStyle>
            <a:lvl1pPr>
              <a:defRPr/>
            </a:lvl1pPr>
          </a:lstStyle>
          <a:p>
            <a:pPr>
              <a:defRPr/>
            </a:pPr>
            <a:fld id="{5E15B3F5-43A4-4CAA-B5D2-EFA15653A8F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
          <p:cNvSpPr>
            <a:spLocks noGrp="1" noChangeArrowheads="1"/>
          </p:cNvSpPr>
          <p:nvPr>
            <p:ph type="dt" sz="half" idx="10"/>
          </p:nvPr>
        </p:nvSpPr>
        <p:spPr>
          <a:ln/>
        </p:spPr>
        <p:txBody>
          <a:bodyPr/>
          <a:lstStyle>
            <a:lvl1pPr>
              <a:defRPr/>
            </a:lvl1pPr>
          </a:lstStyle>
          <a:p>
            <a:pPr>
              <a:defRPr/>
            </a:pPr>
            <a:endParaRPr lang="en-US"/>
          </a:p>
        </p:txBody>
      </p:sp>
      <p:sp>
        <p:nvSpPr>
          <p:cNvPr id="4" name="Rectangle 11"/>
          <p:cNvSpPr>
            <a:spLocks noGrp="1" noChangeArrowheads="1"/>
          </p:cNvSpPr>
          <p:nvPr>
            <p:ph type="ftr" sz="quarter" idx="11"/>
          </p:nvPr>
        </p:nvSpPr>
        <p:spPr>
          <a:ln/>
        </p:spPr>
        <p:txBody>
          <a:bodyPr/>
          <a:lstStyle>
            <a:lvl1pPr>
              <a:defRPr/>
            </a:lvl1pPr>
          </a:lstStyle>
          <a:p>
            <a:pPr>
              <a:defRPr/>
            </a:pPr>
            <a:endParaRPr lang="en-US"/>
          </a:p>
        </p:txBody>
      </p:sp>
      <p:sp>
        <p:nvSpPr>
          <p:cNvPr id="5" name="Rectangle 12"/>
          <p:cNvSpPr>
            <a:spLocks noGrp="1" noChangeArrowheads="1"/>
          </p:cNvSpPr>
          <p:nvPr>
            <p:ph type="sldNum" sz="quarter" idx="12"/>
          </p:nvPr>
        </p:nvSpPr>
        <p:spPr>
          <a:ln/>
        </p:spPr>
        <p:txBody>
          <a:bodyPr/>
          <a:lstStyle>
            <a:lvl1pPr>
              <a:defRPr/>
            </a:lvl1pPr>
          </a:lstStyle>
          <a:p>
            <a:pPr>
              <a:defRPr/>
            </a:pPr>
            <a:fld id="{32982613-3B98-4FBD-BA94-6F9C0260663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ln/>
        </p:spPr>
        <p:txBody>
          <a:bodyPr/>
          <a:lstStyle>
            <a:lvl1pPr>
              <a:defRPr/>
            </a:lvl1pPr>
          </a:lstStyle>
          <a:p>
            <a:pPr>
              <a:defRPr/>
            </a:pPr>
            <a:endParaRPr lang="en-US"/>
          </a:p>
        </p:txBody>
      </p:sp>
      <p:sp>
        <p:nvSpPr>
          <p:cNvPr id="3" name="Rectangle 11"/>
          <p:cNvSpPr>
            <a:spLocks noGrp="1" noChangeArrowheads="1"/>
          </p:cNvSpPr>
          <p:nvPr>
            <p:ph type="ftr" sz="quarter" idx="11"/>
          </p:nvPr>
        </p:nvSpPr>
        <p:spPr>
          <a:ln/>
        </p:spPr>
        <p:txBody>
          <a:bodyPr/>
          <a:lstStyle>
            <a:lvl1pPr>
              <a:defRPr/>
            </a:lvl1pPr>
          </a:lstStyle>
          <a:p>
            <a:pPr>
              <a:defRPr/>
            </a:pPr>
            <a:endParaRPr lang="en-US"/>
          </a:p>
        </p:txBody>
      </p:sp>
      <p:sp>
        <p:nvSpPr>
          <p:cNvPr id="4" name="Rectangle 12"/>
          <p:cNvSpPr>
            <a:spLocks noGrp="1" noChangeArrowheads="1"/>
          </p:cNvSpPr>
          <p:nvPr>
            <p:ph type="sldNum" sz="quarter" idx="12"/>
          </p:nvPr>
        </p:nvSpPr>
        <p:spPr>
          <a:ln/>
        </p:spPr>
        <p:txBody>
          <a:bodyPr/>
          <a:lstStyle>
            <a:lvl1pPr>
              <a:defRPr/>
            </a:lvl1pPr>
          </a:lstStyle>
          <a:p>
            <a:pPr>
              <a:defRPr/>
            </a:pPr>
            <a:fld id="{33AC7093-1806-47C5-AD18-B891C039039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dt" sz="half" idx="10"/>
          </p:nvPr>
        </p:nvSpPr>
        <p:spPr>
          <a:ln/>
        </p:spPr>
        <p:txBody>
          <a:bodyPr/>
          <a:lstStyle>
            <a:lvl1pPr>
              <a:defRPr/>
            </a:lvl1pPr>
          </a:lstStyle>
          <a:p>
            <a:pPr>
              <a:defRPr/>
            </a:pPr>
            <a:endParaRPr lang="en-US"/>
          </a:p>
        </p:txBody>
      </p:sp>
      <p:sp>
        <p:nvSpPr>
          <p:cNvPr id="6" name="Rectangle 11"/>
          <p:cNvSpPr>
            <a:spLocks noGrp="1" noChangeArrowheads="1"/>
          </p:cNvSpPr>
          <p:nvPr>
            <p:ph type="ftr" sz="quarter" idx="11"/>
          </p:nvPr>
        </p:nvSpPr>
        <p:spPr>
          <a:ln/>
        </p:spPr>
        <p:txBody>
          <a:bodyPr/>
          <a:lstStyle>
            <a:lvl1pPr>
              <a:defRPr/>
            </a:lvl1pPr>
          </a:lstStyle>
          <a:p>
            <a:pPr>
              <a:defRPr/>
            </a:pPr>
            <a:endParaRPr lang="en-US"/>
          </a:p>
        </p:txBody>
      </p:sp>
      <p:sp>
        <p:nvSpPr>
          <p:cNvPr id="7" name="Rectangle 12"/>
          <p:cNvSpPr>
            <a:spLocks noGrp="1" noChangeArrowheads="1"/>
          </p:cNvSpPr>
          <p:nvPr>
            <p:ph type="sldNum" sz="quarter" idx="12"/>
          </p:nvPr>
        </p:nvSpPr>
        <p:spPr>
          <a:ln/>
        </p:spPr>
        <p:txBody>
          <a:bodyPr/>
          <a:lstStyle>
            <a:lvl1pPr>
              <a:defRPr/>
            </a:lvl1pPr>
          </a:lstStyle>
          <a:p>
            <a:pPr>
              <a:defRPr/>
            </a:pPr>
            <a:fld id="{57C3E54F-C32E-46B6-8AD5-99429E1EFA0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dt" sz="half" idx="10"/>
          </p:nvPr>
        </p:nvSpPr>
        <p:spPr>
          <a:ln/>
        </p:spPr>
        <p:txBody>
          <a:bodyPr/>
          <a:lstStyle>
            <a:lvl1pPr>
              <a:defRPr/>
            </a:lvl1pPr>
          </a:lstStyle>
          <a:p>
            <a:pPr>
              <a:defRPr/>
            </a:pPr>
            <a:endParaRPr lang="en-US"/>
          </a:p>
        </p:txBody>
      </p:sp>
      <p:sp>
        <p:nvSpPr>
          <p:cNvPr id="6" name="Rectangle 11"/>
          <p:cNvSpPr>
            <a:spLocks noGrp="1" noChangeArrowheads="1"/>
          </p:cNvSpPr>
          <p:nvPr>
            <p:ph type="ftr" sz="quarter" idx="11"/>
          </p:nvPr>
        </p:nvSpPr>
        <p:spPr>
          <a:ln/>
        </p:spPr>
        <p:txBody>
          <a:bodyPr/>
          <a:lstStyle>
            <a:lvl1pPr>
              <a:defRPr/>
            </a:lvl1pPr>
          </a:lstStyle>
          <a:p>
            <a:pPr>
              <a:defRPr/>
            </a:pPr>
            <a:endParaRPr lang="en-US"/>
          </a:p>
        </p:txBody>
      </p:sp>
      <p:sp>
        <p:nvSpPr>
          <p:cNvPr id="7" name="Rectangle 12"/>
          <p:cNvSpPr>
            <a:spLocks noGrp="1" noChangeArrowheads="1"/>
          </p:cNvSpPr>
          <p:nvPr>
            <p:ph type="sldNum" sz="quarter" idx="12"/>
          </p:nvPr>
        </p:nvSpPr>
        <p:spPr>
          <a:ln/>
        </p:spPr>
        <p:txBody>
          <a:bodyPr/>
          <a:lstStyle>
            <a:lvl1pPr>
              <a:defRPr/>
            </a:lvl1pPr>
          </a:lstStyle>
          <a:p>
            <a:pPr>
              <a:defRPr/>
            </a:pPr>
            <a:fld id="{97863B93-07C0-4B65-ACD4-CF3FC16E277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Arc 2"/>
          <p:cNvSpPr>
            <a:spLocks/>
          </p:cNvSpPr>
          <p:nvPr/>
        </p:nvSpPr>
        <p:spPr bwMode="auto">
          <a:xfrm>
            <a:off x="0" y="842963"/>
            <a:ext cx="2895600" cy="6018212"/>
          </a:xfrm>
          <a:custGeom>
            <a:avLst/>
            <a:gdLst>
              <a:gd name="T0" fmla="*/ 0 w 21600"/>
              <a:gd name="T1" fmla="*/ 0 h 21600"/>
              <a:gd name="T2" fmla="*/ 388171267 w 21600"/>
              <a:gd name="T3" fmla="*/ 1676799800 h 21600"/>
              <a:gd name="T4" fmla="*/ 0 w 21600"/>
              <a:gd name="T5" fmla="*/ 16767998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gradFill rotWithShape="0">
            <a:gsLst>
              <a:gs pos="0">
                <a:schemeClr val="accent1"/>
              </a:gs>
              <a:gs pos="100000">
                <a:schemeClr val="accent2"/>
              </a:gs>
            </a:gsLst>
            <a:lin ang="5400000" scaled="1"/>
          </a:gradFill>
          <a:ln w="9525">
            <a:noFill/>
            <a:round/>
            <a:headEnd type="none" w="sm" len="sm"/>
            <a:tailEnd type="none" w="sm" len="sm"/>
          </a:ln>
        </p:spPr>
        <p:txBody>
          <a:bodyPr/>
          <a:lstStyle/>
          <a:p>
            <a:endParaRPr lang="en-US"/>
          </a:p>
        </p:txBody>
      </p:sp>
      <p:sp>
        <p:nvSpPr>
          <p:cNvPr id="1027" name="Rectangle 3"/>
          <p:cNvSpPr>
            <a:spLocks noGrp="1" noChangeArrowheads="1"/>
          </p:cNvSpPr>
          <p:nvPr>
            <p:ph type="title"/>
          </p:nvPr>
        </p:nvSpPr>
        <p:spPr bwMode="auto">
          <a:xfrm>
            <a:off x="2819400" y="609600"/>
            <a:ext cx="6096000"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8" name="Rectangle 4"/>
          <p:cNvSpPr>
            <a:spLocks noGrp="1" noChangeArrowheads="1"/>
          </p:cNvSpPr>
          <p:nvPr>
            <p:ph type="body" idx="1"/>
          </p:nvPr>
        </p:nvSpPr>
        <p:spPr bwMode="auto">
          <a:xfrm>
            <a:off x="2819400" y="1981200"/>
            <a:ext cx="60960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9" name="Rectangle 7">
            <a:hlinkClick r:id="" action="ppaction://hlinkshowjump?jump=firstslide"/>
          </p:cNvPr>
          <p:cNvSpPr>
            <a:spLocks noChangeArrowheads="1"/>
          </p:cNvSpPr>
          <p:nvPr/>
        </p:nvSpPr>
        <p:spPr bwMode="auto">
          <a:xfrm>
            <a:off x="7004050" y="6499225"/>
            <a:ext cx="1530350" cy="419100"/>
          </a:xfrm>
          <a:prstGeom prst="rect">
            <a:avLst/>
          </a:prstGeom>
          <a:noFill/>
          <a:ln w="9525">
            <a:noFill/>
            <a:miter lim="800000"/>
            <a:headEnd/>
            <a:tailEnd/>
          </a:ln>
        </p:spPr>
        <p:txBody>
          <a:bodyPr lIns="92075" tIns="46038" rIns="92075" bIns="46038"/>
          <a:lstStyle/>
          <a:p>
            <a:pPr>
              <a:spcBef>
                <a:spcPct val="20000"/>
              </a:spcBef>
            </a:pPr>
            <a:r>
              <a:rPr lang="en-US" sz="1200">
                <a:solidFill>
                  <a:schemeClr val="folHlink"/>
                </a:solidFill>
                <a:latin typeface="Arial" charset="0"/>
                <a:hlinkClick r:id="" action="ppaction://hlinkshowjump?jump=firstslide"/>
              </a:rPr>
              <a:t>Jump to first page</a:t>
            </a:r>
          </a:p>
        </p:txBody>
      </p:sp>
      <p:sp>
        <p:nvSpPr>
          <p:cNvPr id="1030" name="AutoShape 8">
            <a:hlinkClick r:id="" action="ppaction://hlinkshowjump?jump=previousslide"/>
          </p:cNvPr>
          <p:cNvSpPr>
            <a:spLocks noChangeArrowheads="1"/>
          </p:cNvSpPr>
          <p:nvPr/>
        </p:nvSpPr>
        <p:spPr bwMode="auto">
          <a:xfrm>
            <a:off x="8502650" y="6554788"/>
            <a:ext cx="193675" cy="227012"/>
          </a:xfrm>
          <a:prstGeom prst="leftArrow">
            <a:avLst>
              <a:gd name="adj1" fmla="val 50000"/>
              <a:gd name="adj2" fmla="val 63796"/>
            </a:avLst>
          </a:prstGeom>
          <a:solidFill>
            <a:schemeClr val="bg1"/>
          </a:solidFill>
          <a:ln w="12700" cap="sq">
            <a:solidFill>
              <a:schemeClr val="folHlink"/>
            </a:solidFill>
            <a:miter lim="800000"/>
            <a:headEnd/>
            <a:tailEnd/>
          </a:ln>
        </p:spPr>
        <p:txBody>
          <a:bodyPr/>
          <a:lstStyle/>
          <a:p>
            <a:endParaRPr lang="en-US"/>
          </a:p>
        </p:txBody>
      </p:sp>
      <p:sp>
        <p:nvSpPr>
          <p:cNvPr id="1031" name="AutoShape 9">
            <a:hlinkClick r:id="" action="ppaction://hlinkshowjump?jump=nextslide"/>
          </p:cNvPr>
          <p:cNvSpPr>
            <a:spLocks noChangeArrowheads="1"/>
          </p:cNvSpPr>
          <p:nvPr/>
        </p:nvSpPr>
        <p:spPr bwMode="auto">
          <a:xfrm>
            <a:off x="8731250" y="6556375"/>
            <a:ext cx="193675" cy="227013"/>
          </a:xfrm>
          <a:prstGeom prst="rightArrow">
            <a:avLst>
              <a:gd name="adj1" fmla="val 50000"/>
              <a:gd name="adj2" fmla="val 63806"/>
            </a:avLst>
          </a:prstGeom>
          <a:solidFill>
            <a:schemeClr val="bg1"/>
          </a:solidFill>
          <a:ln w="12700" cap="sq">
            <a:solidFill>
              <a:schemeClr val="folHlink"/>
            </a:solidFill>
            <a:miter lim="800000"/>
            <a:headEnd/>
            <a:tailEnd/>
          </a:ln>
        </p:spPr>
        <p:txBody>
          <a:bodyPr/>
          <a:lstStyle/>
          <a:p>
            <a:endParaRPr lang="en-US"/>
          </a:p>
        </p:txBody>
      </p:sp>
      <p:sp>
        <p:nvSpPr>
          <p:cNvPr id="1034" name="Rectangle 10"/>
          <p:cNvSpPr>
            <a:spLocks noGrp="1" noChangeArrowheads="1"/>
          </p:cNvSpPr>
          <p:nvPr>
            <p:ph type="dt" sz="half" idx="2"/>
          </p:nvPr>
        </p:nvSpPr>
        <p:spPr bwMode="auto">
          <a:xfrm>
            <a:off x="152400" y="5562600"/>
            <a:ext cx="19050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kumimoji="0" sz="1400">
                <a:solidFill>
                  <a:schemeClr val="folHlink"/>
                </a:solidFill>
                <a:latin typeface="+mn-lt"/>
              </a:defRPr>
            </a:lvl1pPr>
          </a:lstStyle>
          <a:p>
            <a:pPr>
              <a:defRPr/>
            </a:pPr>
            <a:endParaRPr lang="en-US"/>
          </a:p>
        </p:txBody>
      </p:sp>
      <p:sp>
        <p:nvSpPr>
          <p:cNvPr id="1035" name="Rectangle 11"/>
          <p:cNvSpPr>
            <a:spLocks noGrp="1" noChangeArrowheads="1"/>
          </p:cNvSpPr>
          <p:nvPr>
            <p:ph type="ftr" sz="quarter" idx="3"/>
          </p:nvPr>
        </p:nvSpPr>
        <p:spPr bwMode="auto">
          <a:xfrm>
            <a:off x="152400" y="5867400"/>
            <a:ext cx="25908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kumimoji="0" sz="1400">
                <a:solidFill>
                  <a:schemeClr val="folHlink"/>
                </a:solidFill>
                <a:latin typeface="+mn-lt"/>
              </a:defRPr>
            </a:lvl1pPr>
          </a:lstStyle>
          <a:p>
            <a:pPr>
              <a:defRPr/>
            </a:pPr>
            <a:endParaRPr lang="en-US"/>
          </a:p>
        </p:txBody>
      </p:sp>
      <p:sp>
        <p:nvSpPr>
          <p:cNvPr id="1036" name="Rectangle 12"/>
          <p:cNvSpPr>
            <a:spLocks noGrp="1" noChangeArrowheads="1"/>
          </p:cNvSpPr>
          <p:nvPr>
            <p:ph type="sldNum" sz="quarter" idx="4"/>
          </p:nvPr>
        </p:nvSpPr>
        <p:spPr bwMode="auto">
          <a:xfrm>
            <a:off x="1524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kumimoji="0" sz="1400">
                <a:solidFill>
                  <a:schemeClr val="folHlink"/>
                </a:solidFill>
                <a:latin typeface="+mn-lt"/>
              </a:defRPr>
            </a:lvl1pPr>
          </a:lstStyle>
          <a:p>
            <a:pPr>
              <a:defRPr/>
            </a:pPr>
            <a:fld id="{B6DA0E0A-2DA5-4F11-A8B9-D5160F009CF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9"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rtl="0" eaLnBrk="0" fontAlgn="base" hangingPunct="0">
        <a:lnSpc>
          <a:spcPct val="70000"/>
        </a:lnSpc>
        <a:spcBef>
          <a:spcPct val="0"/>
        </a:spcBef>
        <a:spcAft>
          <a:spcPct val="0"/>
        </a:spcAft>
        <a:defRPr kumimoji="1" sz="4800" b="1">
          <a:solidFill>
            <a:schemeClr val="tx2"/>
          </a:solidFill>
          <a:latin typeface="+mj-lt"/>
          <a:ea typeface="+mj-ea"/>
          <a:cs typeface="+mj-cs"/>
        </a:defRPr>
      </a:lvl1pPr>
      <a:lvl2pPr algn="l" rtl="0" eaLnBrk="0" fontAlgn="base" hangingPunct="0">
        <a:lnSpc>
          <a:spcPct val="70000"/>
        </a:lnSpc>
        <a:spcBef>
          <a:spcPct val="0"/>
        </a:spcBef>
        <a:spcAft>
          <a:spcPct val="0"/>
        </a:spcAft>
        <a:defRPr kumimoji="1" sz="4800" b="1">
          <a:solidFill>
            <a:schemeClr val="tx2"/>
          </a:solidFill>
          <a:latin typeface="Arial Narrow" pitchFamily="34" charset="0"/>
        </a:defRPr>
      </a:lvl2pPr>
      <a:lvl3pPr algn="l" rtl="0" eaLnBrk="0" fontAlgn="base" hangingPunct="0">
        <a:lnSpc>
          <a:spcPct val="70000"/>
        </a:lnSpc>
        <a:spcBef>
          <a:spcPct val="0"/>
        </a:spcBef>
        <a:spcAft>
          <a:spcPct val="0"/>
        </a:spcAft>
        <a:defRPr kumimoji="1" sz="4800" b="1">
          <a:solidFill>
            <a:schemeClr val="tx2"/>
          </a:solidFill>
          <a:latin typeface="Arial Narrow" pitchFamily="34" charset="0"/>
        </a:defRPr>
      </a:lvl3pPr>
      <a:lvl4pPr algn="l" rtl="0" eaLnBrk="0" fontAlgn="base" hangingPunct="0">
        <a:lnSpc>
          <a:spcPct val="70000"/>
        </a:lnSpc>
        <a:spcBef>
          <a:spcPct val="0"/>
        </a:spcBef>
        <a:spcAft>
          <a:spcPct val="0"/>
        </a:spcAft>
        <a:defRPr kumimoji="1" sz="4800" b="1">
          <a:solidFill>
            <a:schemeClr val="tx2"/>
          </a:solidFill>
          <a:latin typeface="Arial Narrow" pitchFamily="34" charset="0"/>
        </a:defRPr>
      </a:lvl4pPr>
      <a:lvl5pPr algn="l" rtl="0" eaLnBrk="0" fontAlgn="base" hangingPunct="0">
        <a:lnSpc>
          <a:spcPct val="70000"/>
        </a:lnSpc>
        <a:spcBef>
          <a:spcPct val="0"/>
        </a:spcBef>
        <a:spcAft>
          <a:spcPct val="0"/>
        </a:spcAft>
        <a:defRPr kumimoji="1" sz="4800" b="1">
          <a:solidFill>
            <a:schemeClr val="tx2"/>
          </a:solidFill>
          <a:latin typeface="Arial Narrow" pitchFamily="34" charset="0"/>
        </a:defRPr>
      </a:lvl5pPr>
      <a:lvl6pPr marL="457200" algn="l" rtl="0" eaLnBrk="0" fontAlgn="base" hangingPunct="0">
        <a:lnSpc>
          <a:spcPct val="70000"/>
        </a:lnSpc>
        <a:spcBef>
          <a:spcPct val="0"/>
        </a:spcBef>
        <a:spcAft>
          <a:spcPct val="0"/>
        </a:spcAft>
        <a:defRPr kumimoji="1" sz="4800" b="1">
          <a:solidFill>
            <a:schemeClr val="tx2"/>
          </a:solidFill>
          <a:latin typeface="Arial Narrow" pitchFamily="34" charset="0"/>
        </a:defRPr>
      </a:lvl6pPr>
      <a:lvl7pPr marL="914400" algn="l" rtl="0" eaLnBrk="0" fontAlgn="base" hangingPunct="0">
        <a:lnSpc>
          <a:spcPct val="70000"/>
        </a:lnSpc>
        <a:spcBef>
          <a:spcPct val="0"/>
        </a:spcBef>
        <a:spcAft>
          <a:spcPct val="0"/>
        </a:spcAft>
        <a:defRPr kumimoji="1" sz="4800" b="1">
          <a:solidFill>
            <a:schemeClr val="tx2"/>
          </a:solidFill>
          <a:latin typeface="Arial Narrow" pitchFamily="34" charset="0"/>
        </a:defRPr>
      </a:lvl7pPr>
      <a:lvl8pPr marL="1371600" algn="l" rtl="0" eaLnBrk="0" fontAlgn="base" hangingPunct="0">
        <a:lnSpc>
          <a:spcPct val="70000"/>
        </a:lnSpc>
        <a:spcBef>
          <a:spcPct val="0"/>
        </a:spcBef>
        <a:spcAft>
          <a:spcPct val="0"/>
        </a:spcAft>
        <a:defRPr kumimoji="1" sz="4800" b="1">
          <a:solidFill>
            <a:schemeClr val="tx2"/>
          </a:solidFill>
          <a:latin typeface="Arial Narrow" pitchFamily="34" charset="0"/>
        </a:defRPr>
      </a:lvl8pPr>
      <a:lvl9pPr marL="1828800" algn="l" rtl="0" eaLnBrk="0" fontAlgn="base" hangingPunct="0">
        <a:lnSpc>
          <a:spcPct val="70000"/>
        </a:lnSpc>
        <a:spcBef>
          <a:spcPct val="0"/>
        </a:spcBef>
        <a:spcAft>
          <a:spcPct val="0"/>
        </a:spcAft>
        <a:defRPr kumimoji="1" sz="4800" b="1">
          <a:solidFill>
            <a:schemeClr val="tx2"/>
          </a:solidFill>
          <a:latin typeface="Arial Narrow" pitchFamily="34" charset="0"/>
        </a:defRPr>
      </a:lvl9pPr>
    </p:titleStyle>
    <p:bodyStyle>
      <a:lvl1pPr marL="342900" indent="-342900" algn="l" rtl="0" eaLnBrk="0" fontAlgn="base" hangingPunct="0">
        <a:spcBef>
          <a:spcPct val="20000"/>
        </a:spcBef>
        <a:spcAft>
          <a:spcPct val="0"/>
        </a:spcAft>
        <a:buClr>
          <a:schemeClr val="hlink"/>
        </a:buClr>
        <a:buSzPct val="50000"/>
        <a:buFont typeface="Monotype Sorts" pitchFamily="2" charset="2"/>
        <a:buChar char="n"/>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Monotype Sorts" pitchFamily="2" charset="2"/>
        <a:buChar char="u"/>
        <a:defRPr kumimoji="1" sz="2600">
          <a:solidFill>
            <a:schemeClr val="tx1"/>
          </a:solidFill>
          <a:latin typeface="+mn-lt"/>
        </a:defRPr>
      </a:lvl2pPr>
      <a:lvl3pPr marL="1143000" indent="-228600" algn="l" rtl="0" eaLnBrk="0" fontAlgn="base" hangingPunct="0">
        <a:spcBef>
          <a:spcPct val="20000"/>
        </a:spcBef>
        <a:spcAft>
          <a:spcPct val="0"/>
        </a:spcAft>
        <a:buClr>
          <a:schemeClr val="hlink"/>
        </a:buClr>
        <a:buSzPct val="65000"/>
        <a:buFont typeface="Monotype Sorts" pitchFamily="2" charset="2"/>
        <a:buChar char="F"/>
        <a:defRPr kumimoji="1" sz="2400">
          <a:solidFill>
            <a:schemeClr val="tx1"/>
          </a:solidFill>
          <a:latin typeface="+mn-lt"/>
        </a:defRPr>
      </a:lvl3pPr>
      <a:lvl4pPr marL="1600200" indent="-228600" algn="l" rtl="0" eaLnBrk="0" fontAlgn="base" hangingPunct="0">
        <a:spcBef>
          <a:spcPct val="20000"/>
        </a:spcBef>
        <a:spcAft>
          <a:spcPct val="0"/>
        </a:spcAft>
        <a:buClr>
          <a:schemeClr val="tx2"/>
        </a:buClr>
        <a:buSzPct val="100000"/>
        <a:buChar char="•"/>
        <a:defRPr kumimoji="1" sz="2000">
          <a:solidFill>
            <a:schemeClr val="tx1"/>
          </a:solidFill>
          <a:latin typeface="+mn-lt"/>
        </a:defRPr>
      </a:lvl4pPr>
      <a:lvl5pPr marL="2057400" indent="-228600" algn="l" rtl="0" eaLnBrk="0" fontAlgn="base" hangingPunct="0">
        <a:spcBef>
          <a:spcPct val="20000"/>
        </a:spcBef>
        <a:spcAft>
          <a:spcPct val="0"/>
        </a:spcAft>
        <a:buClr>
          <a:schemeClr val="hlink"/>
        </a:buClr>
        <a:buSzPct val="100000"/>
        <a:buChar char="–"/>
        <a:defRPr kumimoji="1" sz="2000">
          <a:solidFill>
            <a:schemeClr val="tx1"/>
          </a:solidFill>
          <a:latin typeface="+mn-lt"/>
        </a:defRPr>
      </a:lvl5pPr>
      <a:lvl6pPr marL="2514600" indent="-228600" algn="l" rtl="0" eaLnBrk="0" fontAlgn="base" hangingPunct="0">
        <a:spcBef>
          <a:spcPct val="20000"/>
        </a:spcBef>
        <a:spcAft>
          <a:spcPct val="0"/>
        </a:spcAft>
        <a:buClr>
          <a:schemeClr val="hlink"/>
        </a:buClr>
        <a:buSzPct val="100000"/>
        <a:buChar char="–"/>
        <a:defRPr kumimoji="1" sz="2000">
          <a:solidFill>
            <a:schemeClr val="tx1"/>
          </a:solidFill>
          <a:latin typeface="+mn-lt"/>
        </a:defRPr>
      </a:lvl6pPr>
      <a:lvl7pPr marL="2971800" indent="-228600" algn="l" rtl="0" eaLnBrk="0" fontAlgn="base" hangingPunct="0">
        <a:spcBef>
          <a:spcPct val="20000"/>
        </a:spcBef>
        <a:spcAft>
          <a:spcPct val="0"/>
        </a:spcAft>
        <a:buClr>
          <a:schemeClr val="hlink"/>
        </a:buClr>
        <a:buSzPct val="100000"/>
        <a:buChar char="–"/>
        <a:defRPr kumimoji="1" sz="2000">
          <a:solidFill>
            <a:schemeClr val="tx1"/>
          </a:solidFill>
          <a:latin typeface="+mn-lt"/>
        </a:defRPr>
      </a:lvl7pPr>
      <a:lvl8pPr marL="3429000" indent="-228600" algn="l" rtl="0" eaLnBrk="0" fontAlgn="base" hangingPunct="0">
        <a:spcBef>
          <a:spcPct val="20000"/>
        </a:spcBef>
        <a:spcAft>
          <a:spcPct val="0"/>
        </a:spcAft>
        <a:buClr>
          <a:schemeClr val="hlink"/>
        </a:buClr>
        <a:buSzPct val="100000"/>
        <a:buChar char="–"/>
        <a:defRPr kumimoji="1" sz="2000">
          <a:solidFill>
            <a:schemeClr val="tx1"/>
          </a:solidFill>
          <a:latin typeface="+mn-lt"/>
        </a:defRPr>
      </a:lvl8pPr>
      <a:lvl9pPr marL="3886200" indent="-228600" algn="l" rtl="0" eaLnBrk="0" fontAlgn="base" hangingPunct="0">
        <a:spcBef>
          <a:spcPct val="20000"/>
        </a:spcBef>
        <a:spcAft>
          <a:spcPct val="0"/>
        </a:spcAft>
        <a:buClr>
          <a:schemeClr val="hlink"/>
        </a:buClr>
        <a:buSzPct val="100000"/>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8.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image" Target="../media/image9.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prefinfo.com/"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2.xml"/><Relationship Id="rId1" Type="http://schemas.openxmlformats.org/officeDocument/2006/relationships/vmlDrawing" Target="../drawings/vmlDrawing3.vml"/><Relationship Id="rId4" Type="http://schemas.openxmlformats.org/officeDocument/2006/relationships/image" Target="../media/image15.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2.xml"/><Relationship Id="rId1" Type="http://schemas.openxmlformats.org/officeDocument/2006/relationships/vmlDrawing" Target="../drawings/vmlDrawing4.vml"/><Relationship Id="rId4" Type="http://schemas.openxmlformats.org/officeDocument/2006/relationships/image" Target="../media/image16.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2.xml"/><Relationship Id="rId1" Type="http://schemas.openxmlformats.org/officeDocument/2006/relationships/vmlDrawing" Target="../drawings/vmlDrawing5.vml"/><Relationship Id="rId4" Type="http://schemas.openxmlformats.org/officeDocument/2006/relationships/image" Target="../media/image18.w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2.xml"/><Relationship Id="rId1" Type="http://schemas.openxmlformats.org/officeDocument/2006/relationships/vmlDrawing" Target="../drawings/vmlDrawing6.vml"/><Relationship Id="rId4" Type="http://schemas.openxmlformats.org/officeDocument/2006/relationships/image" Target="../media/image19.wmf"/></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2.xml"/><Relationship Id="rId1" Type="http://schemas.openxmlformats.org/officeDocument/2006/relationships/vmlDrawing" Target="../drawings/vmlDrawing7.vml"/><Relationship Id="rId4" Type="http://schemas.openxmlformats.org/officeDocument/2006/relationships/image" Target="../media/image23.w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methanex.com/" TargetMode="External"/><Relationship Id="rId2" Type="http://schemas.openxmlformats.org/officeDocument/2006/relationships/hyperlink" Target="http://www.tollbros.com/"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6.xml"/><Relationship Id="rId4" Type="http://schemas.openxmlformats.org/officeDocument/2006/relationships/image" Target="../media/image4.emf"/></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381000"/>
            <a:ext cx="8153400" cy="1371600"/>
          </a:xfrm>
          <a:noFill/>
        </p:spPr>
        <p:txBody>
          <a:bodyPr anchor="b"/>
          <a:lstStyle/>
          <a:p>
            <a:br>
              <a:rPr lang="en-US" sz="3600" dirty="0"/>
            </a:br>
            <a:br>
              <a:rPr lang="en-US" sz="3600" dirty="0"/>
            </a:br>
            <a:br>
              <a:rPr lang="en-US" sz="3600" dirty="0"/>
            </a:br>
            <a:br>
              <a:rPr lang="en-US" sz="3600" dirty="0"/>
            </a:br>
            <a:br>
              <a:rPr lang="en-US" sz="3600" dirty="0"/>
            </a:br>
            <a:r>
              <a:rPr lang="en-GB" sz="4000" b="0" dirty="0"/>
              <a:t> </a:t>
            </a:r>
            <a:br>
              <a:rPr lang="en-GB" sz="4000" b="0" dirty="0"/>
            </a:br>
            <a:br>
              <a:rPr lang="en-GB" sz="4000" b="0" dirty="0"/>
            </a:br>
            <a:r>
              <a:rPr lang="en-GB" sz="4000" b="0" dirty="0"/>
              <a:t>Lecture 8</a:t>
            </a:r>
            <a:br>
              <a:rPr lang="en-GB" sz="4000" b="0" dirty="0"/>
            </a:br>
            <a:br>
              <a:rPr lang="en-GB" sz="4000" b="0" dirty="0"/>
            </a:br>
            <a:r>
              <a:rPr lang="en-GB" sz="4000" b="0" dirty="0"/>
              <a:t>Valuation Models for Stock Prices</a:t>
            </a:r>
            <a:endParaRPr lang="en-US" sz="4000" b="0" dirty="0"/>
          </a:p>
        </p:txBody>
      </p:sp>
      <p:sp>
        <p:nvSpPr>
          <p:cNvPr id="4099" name="Rectangle 3"/>
          <p:cNvSpPr>
            <a:spLocks noGrp="1" noChangeArrowheads="1"/>
          </p:cNvSpPr>
          <p:nvPr>
            <p:ph type="body" idx="1"/>
          </p:nvPr>
        </p:nvSpPr>
        <p:spPr>
          <a:xfrm>
            <a:off x="609600" y="1752600"/>
            <a:ext cx="8305800" cy="4495800"/>
          </a:xfrm>
          <a:noFill/>
        </p:spPr>
        <p:txBody>
          <a:bodyPr/>
          <a:lstStyle/>
          <a:p>
            <a:pPr>
              <a:lnSpc>
                <a:spcPct val="90000"/>
              </a:lnSpc>
            </a:pPr>
            <a:r>
              <a:rPr lang="en-US" sz="2400" b="1" dirty="0"/>
              <a:t>NOTE: Important to examine the ‘Description of the Presentations model’ for directions on the class presentations</a:t>
            </a:r>
            <a:endParaRPr lang="en-GB" sz="2400" b="1" dirty="0"/>
          </a:p>
          <a:p>
            <a:pPr>
              <a:lnSpc>
                <a:spcPct val="90000"/>
              </a:lnSpc>
            </a:pPr>
            <a:endParaRPr lang="en-GB" dirty="0"/>
          </a:p>
          <a:p>
            <a:pPr>
              <a:lnSpc>
                <a:spcPct val="90000"/>
              </a:lnSpc>
            </a:pPr>
            <a:r>
              <a:rPr lang="en-GB" dirty="0"/>
              <a:t>Cash Flow Models of Equity Valuation.</a:t>
            </a:r>
          </a:p>
          <a:p>
            <a:pPr>
              <a:lnSpc>
                <a:spcPct val="90000"/>
              </a:lnSpc>
            </a:pPr>
            <a:r>
              <a:rPr lang="en-GB" dirty="0"/>
              <a:t>Financial Statement Analysis</a:t>
            </a:r>
          </a:p>
          <a:p>
            <a:pPr>
              <a:lnSpc>
                <a:spcPct val="90000"/>
              </a:lnSpc>
            </a:pPr>
            <a:r>
              <a:rPr lang="en-GB" dirty="0"/>
              <a:t>Determining the Value Drivers</a:t>
            </a:r>
          </a:p>
          <a:p>
            <a:pPr>
              <a:lnSpc>
                <a:spcPct val="90000"/>
              </a:lnSpc>
            </a:pPr>
            <a:r>
              <a:rPr lang="en-GB" dirty="0"/>
              <a:t>Cases in Fundamental Analysis</a:t>
            </a:r>
          </a:p>
          <a:p>
            <a:pPr>
              <a:lnSpc>
                <a:spcPct val="90000"/>
              </a:lnSpc>
            </a:pPr>
            <a:endParaRPr lang="en-GB" dirty="0"/>
          </a:p>
          <a:p>
            <a:pPr>
              <a:lnSpc>
                <a:spcPct val="90000"/>
              </a:lnSpc>
            </a:pPr>
            <a:r>
              <a:rPr lang="en-GB" sz="2000" dirty="0"/>
              <a:t>Reading: SAIS, sec. 8.1, 8.2 and 8.3 and </a:t>
            </a:r>
            <a:r>
              <a:rPr lang="en-GB" sz="2000" i="1" dirty="0"/>
              <a:t>Case Downloads from the Class Webpage (see last slides in this lecture)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4098"/>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4099">
                                            <p:txEl>
                                              <p:pRg st="0" end="0"/>
                                            </p:txEl>
                                          </p:spTgt>
                                        </p:tgtEl>
                                        <p:attrNameLst>
                                          <p:attrName>style.visibility</p:attrName>
                                        </p:attrNameLst>
                                      </p:cBhvr>
                                      <p:to>
                                        <p:strVal val="visible"/>
                                      </p:to>
                                    </p:set>
                                    <p:animEffect transition="in" filter="fade">
                                      <p:cBhvr>
                                        <p:cTn id="11" dur="1000"/>
                                        <p:tgtEl>
                                          <p:spTgt spid="4099">
                                            <p:txEl>
                                              <p:pRg st="0" end="0"/>
                                            </p:txEl>
                                          </p:spTgt>
                                        </p:tgtEl>
                                      </p:cBhvr>
                                    </p:animEffect>
                                    <p:anim calcmode="lin" valueType="num">
                                      <p:cBhvr>
                                        <p:cTn id="12" dur="1000" fill="hold"/>
                                        <p:tgtEl>
                                          <p:spTgt spid="4099">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4099">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4099">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4099">
                                            <p:txEl>
                                              <p:pRg st="2" end="2"/>
                                            </p:txEl>
                                          </p:spTgt>
                                        </p:tgtEl>
                                        <p:attrNameLst>
                                          <p:attrName>style.visibility</p:attrName>
                                        </p:attrNameLst>
                                      </p:cBhvr>
                                      <p:to>
                                        <p:strVal val="visible"/>
                                      </p:to>
                                    </p:set>
                                    <p:animEffect transition="in" filter="fade">
                                      <p:cBhvr>
                                        <p:cTn id="19" dur="1000"/>
                                        <p:tgtEl>
                                          <p:spTgt spid="4099">
                                            <p:txEl>
                                              <p:pRg st="2" end="2"/>
                                            </p:txEl>
                                          </p:spTgt>
                                        </p:tgtEl>
                                      </p:cBhvr>
                                    </p:animEffect>
                                    <p:anim calcmode="lin" valueType="num">
                                      <p:cBhvr>
                                        <p:cTn id="20" dur="1000" fill="hold"/>
                                        <p:tgtEl>
                                          <p:spTgt spid="4099">
                                            <p:txEl>
                                              <p:pRg st="2" end="2"/>
                                            </p:txEl>
                                          </p:spTgt>
                                        </p:tgtEl>
                                        <p:attrNameLst>
                                          <p:attrName>ppt_x</p:attrName>
                                        </p:attrNameLst>
                                      </p:cBhvr>
                                      <p:tavLst>
                                        <p:tav tm="0">
                                          <p:val>
                                            <p:strVal val="#ppt_x"/>
                                          </p:val>
                                        </p:tav>
                                        <p:tav tm="100000">
                                          <p:val>
                                            <p:strVal val="#ppt_x"/>
                                          </p:val>
                                        </p:tav>
                                      </p:tavLst>
                                    </p:anim>
                                    <p:anim calcmode="lin" valueType="num">
                                      <p:cBhvr>
                                        <p:cTn id="21" dur="898" decel="100000" fill="hold"/>
                                        <p:tgtEl>
                                          <p:spTgt spid="4099">
                                            <p:txEl>
                                              <p:pRg st="2" end="2"/>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898"/>
                                          </p:stCondLst>
                                        </p:cTn>
                                        <p:tgtEl>
                                          <p:spTgt spid="4099">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7" presetClass="entr" presetSubtype="0" fill="hold" grpId="0" nodeType="clickEffect">
                                  <p:stCondLst>
                                    <p:cond delay="0"/>
                                  </p:stCondLst>
                                  <p:childTnLst>
                                    <p:set>
                                      <p:cBhvr>
                                        <p:cTn id="26" dur="1" fill="hold">
                                          <p:stCondLst>
                                            <p:cond delay="0"/>
                                          </p:stCondLst>
                                        </p:cTn>
                                        <p:tgtEl>
                                          <p:spTgt spid="4099">
                                            <p:txEl>
                                              <p:pRg st="3" end="3"/>
                                            </p:txEl>
                                          </p:spTgt>
                                        </p:tgtEl>
                                        <p:attrNameLst>
                                          <p:attrName>style.visibility</p:attrName>
                                        </p:attrNameLst>
                                      </p:cBhvr>
                                      <p:to>
                                        <p:strVal val="visible"/>
                                      </p:to>
                                    </p:set>
                                    <p:animEffect transition="in" filter="fade">
                                      <p:cBhvr>
                                        <p:cTn id="27" dur="1000"/>
                                        <p:tgtEl>
                                          <p:spTgt spid="4099">
                                            <p:txEl>
                                              <p:pRg st="3" end="3"/>
                                            </p:txEl>
                                          </p:spTgt>
                                        </p:tgtEl>
                                      </p:cBhvr>
                                    </p:animEffect>
                                    <p:anim calcmode="lin" valueType="num">
                                      <p:cBhvr>
                                        <p:cTn id="28" dur="1000" fill="hold"/>
                                        <p:tgtEl>
                                          <p:spTgt spid="4099">
                                            <p:txEl>
                                              <p:pRg st="3" end="3"/>
                                            </p:txEl>
                                          </p:spTgt>
                                        </p:tgtEl>
                                        <p:attrNameLst>
                                          <p:attrName>ppt_x</p:attrName>
                                        </p:attrNameLst>
                                      </p:cBhvr>
                                      <p:tavLst>
                                        <p:tav tm="0">
                                          <p:val>
                                            <p:strVal val="#ppt_x"/>
                                          </p:val>
                                        </p:tav>
                                        <p:tav tm="100000">
                                          <p:val>
                                            <p:strVal val="#ppt_x"/>
                                          </p:val>
                                        </p:tav>
                                      </p:tavLst>
                                    </p:anim>
                                    <p:anim calcmode="lin" valueType="num">
                                      <p:cBhvr>
                                        <p:cTn id="29" dur="898" decel="100000" fill="hold"/>
                                        <p:tgtEl>
                                          <p:spTgt spid="4099">
                                            <p:txEl>
                                              <p:pRg st="3" end="3"/>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898"/>
                                          </p:stCondLst>
                                        </p:cTn>
                                        <p:tgtEl>
                                          <p:spTgt spid="4099">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37" presetClass="entr" presetSubtype="0" fill="hold" grpId="0" nodeType="clickEffect">
                                  <p:stCondLst>
                                    <p:cond delay="0"/>
                                  </p:stCondLst>
                                  <p:childTnLst>
                                    <p:set>
                                      <p:cBhvr>
                                        <p:cTn id="34" dur="1" fill="hold">
                                          <p:stCondLst>
                                            <p:cond delay="0"/>
                                          </p:stCondLst>
                                        </p:cTn>
                                        <p:tgtEl>
                                          <p:spTgt spid="4099">
                                            <p:txEl>
                                              <p:pRg st="4" end="4"/>
                                            </p:txEl>
                                          </p:spTgt>
                                        </p:tgtEl>
                                        <p:attrNameLst>
                                          <p:attrName>style.visibility</p:attrName>
                                        </p:attrNameLst>
                                      </p:cBhvr>
                                      <p:to>
                                        <p:strVal val="visible"/>
                                      </p:to>
                                    </p:set>
                                    <p:animEffect transition="in" filter="fade">
                                      <p:cBhvr>
                                        <p:cTn id="35" dur="1000"/>
                                        <p:tgtEl>
                                          <p:spTgt spid="4099">
                                            <p:txEl>
                                              <p:pRg st="4" end="4"/>
                                            </p:txEl>
                                          </p:spTgt>
                                        </p:tgtEl>
                                      </p:cBhvr>
                                    </p:animEffect>
                                    <p:anim calcmode="lin" valueType="num">
                                      <p:cBhvr>
                                        <p:cTn id="36" dur="1000" fill="hold"/>
                                        <p:tgtEl>
                                          <p:spTgt spid="4099">
                                            <p:txEl>
                                              <p:pRg st="4" end="4"/>
                                            </p:txEl>
                                          </p:spTgt>
                                        </p:tgtEl>
                                        <p:attrNameLst>
                                          <p:attrName>ppt_x</p:attrName>
                                        </p:attrNameLst>
                                      </p:cBhvr>
                                      <p:tavLst>
                                        <p:tav tm="0">
                                          <p:val>
                                            <p:strVal val="#ppt_x"/>
                                          </p:val>
                                        </p:tav>
                                        <p:tav tm="100000">
                                          <p:val>
                                            <p:strVal val="#ppt_x"/>
                                          </p:val>
                                        </p:tav>
                                      </p:tavLst>
                                    </p:anim>
                                    <p:anim calcmode="lin" valueType="num">
                                      <p:cBhvr>
                                        <p:cTn id="37" dur="898" decel="100000" fill="hold"/>
                                        <p:tgtEl>
                                          <p:spTgt spid="4099">
                                            <p:txEl>
                                              <p:pRg st="4" end="4"/>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898"/>
                                          </p:stCondLst>
                                        </p:cTn>
                                        <p:tgtEl>
                                          <p:spTgt spid="4099">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37" presetClass="entr" presetSubtype="0" fill="hold" grpId="0" nodeType="clickEffect">
                                  <p:stCondLst>
                                    <p:cond delay="0"/>
                                  </p:stCondLst>
                                  <p:childTnLst>
                                    <p:set>
                                      <p:cBhvr>
                                        <p:cTn id="42" dur="1" fill="hold">
                                          <p:stCondLst>
                                            <p:cond delay="0"/>
                                          </p:stCondLst>
                                        </p:cTn>
                                        <p:tgtEl>
                                          <p:spTgt spid="4099">
                                            <p:txEl>
                                              <p:pRg st="5" end="5"/>
                                            </p:txEl>
                                          </p:spTgt>
                                        </p:tgtEl>
                                        <p:attrNameLst>
                                          <p:attrName>style.visibility</p:attrName>
                                        </p:attrNameLst>
                                      </p:cBhvr>
                                      <p:to>
                                        <p:strVal val="visible"/>
                                      </p:to>
                                    </p:set>
                                    <p:animEffect transition="in" filter="fade">
                                      <p:cBhvr>
                                        <p:cTn id="43" dur="1000"/>
                                        <p:tgtEl>
                                          <p:spTgt spid="4099">
                                            <p:txEl>
                                              <p:pRg st="5" end="5"/>
                                            </p:txEl>
                                          </p:spTgt>
                                        </p:tgtEl>
                                      </p:cBhvr>
                                    </p:animEffect>
                                    <p:anim calcmode="lin" valueType="num">
                                      <p:cBhvr>
                                        <p:cTn id="44" dur="1000" fill="hold"/>
                                        <p:tgtEl>
                                          <p:spTgt spid="4099">
                                            <p:txEl>
                                              <p:pRg st="5" end="5"/>
                                            </p:txEl>
                                          </p:spTgt>
                                        </p:tgtEl>
                                        <p:attrNameLst>
                                          <p:attrName>ppt_x</p:attrName>
                                        </p:attrNameLst>
                                      </p:cBhvr>
                                      <p:tavLst>
                                        <p:tav tm="0">
                                          <p:val>
                                            <p:strVal val="#ppt_x"/>
                                          </p:val>
                                        </p:tav>
                                        <p:tav tm="100000">
                                          <p:val>
                                            <p:strVal val="#ppt_x"/>
                                          </p:val>
                                        </p:tav>
                                      </p:tavLst>
                                    </p:anim>
                                    <p:anim calcmode="lin" valueType="num">
                                      <p:cBhvr>
                                        <p:cTn id="45" dur="898" decel="100000" fill="hold"/>
                                        <p:tgtEl>
                                          <p:spTgt spid="4099">
                                            <p:txEl>
                                              <p:pRg st="5" end="5"/>
                                            </p:txEl>
                                          </p:spTgt>
                                        </p:tgtEl>
                                        <p:attrNameLst>
                                          <p:attrName>ppt_y</p:attrName>
                                        </p:attrNameLst>
                                      </p:cBhvr>
                                      <p:tavLst>
                                        <p:tav tm="0">
                                          <p:val>
                                            <p:strVal val="#ppt_y+1"/>
                                          </p:val>
                                        </p:tav>
                                        <p:tav tm="100000">
                                          <p:val>
                                            <p:strVal val="#ppt_y-.03"/>
                                          </p:val>
                                        </p:tav>
                                      </p:tavLst>
                                    </p:anim>
                                    <p:anim calcmode="lin" valueType="num">
                                      <p:cBhvr>
                                        <p:cTn id="46" dur="100" accel="100000" fill="hold">
                                          <p:stCondLst>
                                            <p:cond delay="898"/>
                                          </p:stCondLst>
                                        </p:cTn>
                                        <p:tgtEl>
                                          <p:spTgt spid="4099">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37" presetClass="entr" presetSubtype="0" fill="hold" grpId="0" nodeType="clickEffect">
                                  <p:stCondLst>
                                    <p:cond delay="0"/>
                                  </p:stCondLst>
                                  <p:childTnLst>
                                    <p:set>
                                      <p:cBhvr>
                                        <p:cTn id="50" dur="1" fill="hold">
                                          <p:stCondLst>
                                            <p:cond delay="0"/>
                                          </p:stCondLst>
                                        </p:cTn>
                                        <p:tgtEl>
                                          <p:spTgt spid="4099">
                                            <p:txEl>
                                              <p:pRg st="7" end="7"/>
                                            </p:txEl>
                                          </p:spTgt>
                                        </p:tgtEl>
                                        <p:attrNameLst>
                                          <p:attrName>style.visibility</p:attrName>
                                        </p:attrNameLst>
                                      </p:cBhvr>
                                      <p:to>
                                        <p:strVal val="visible"/>
                                      </p:to>
                                    </p:set>
                                    <p:animEffect transition="in" filter="fade">
                                      <p:cBhvr>
                                        <p:cTn id="51" dur="1000"/>
                                        <p:tgtEl>
                                          <p:spTgt spid="4099">
                                            <p:txEl>
                                              <p:pRg st="7" end="7"/>
                                            </p:txEl>
                                          </p:spTgt>
                                        </p:tgtEl>
                                      </p:cBhvr>
                                    </p:animEffect>
                                    <p:anim calcmode="lin" valueType="num">
                                      <p:cBhvr>
                                        <p:cTn id="52" dur="1000" fill="hold"/>
                                        <p:tgtEl>
                                          <p:spTgt spid="4099">
                                            <p:txEl>
                                              <p:pRg st="7" end="7"/>
                                            </p:txEl>
                                          </p:spTgt>
                                        </p:tgtEl>
                                        <p:attrNameLst>
                                          <p:attrName>ppt_x</p:attrName>
                                        </p:attrNameLst>
                                      </p:cBhvr>
                                      <p:tavLst>
                                        <p:tav tm="0">
                                          <p:val>
                                            <p:strVal val="#ppt_x"/>
                                          </p:val>
                                        </p:tav>
                                        <p:tav tm="100000">
                                          <p:val>
                                            <p:strVal val="#ppt_x"/>
                                          </p:val>
                                        </p:tav>
                                      </p:tavLst>
                                    </p:anim>
                                    <p:anim calcmode="lin" valueType="num">
                                      <p:cBhvr>
                                        <p:cTn id="53" dur="898" decel="100000" fill="hold"/>
                                        <p:tgtEl>
                                          <p:spTgt spid="4099">
                                            <p:txEl>
                                              <p:pRg st="7" end="7"/>
                                            </p:txEl>
                                          </p:spTgt>
                                        </p:tgtEl>
                                        <p:attrNameLst>
                                          <p:attrName>ppt_y</p:attrName>
                                        </p:attrNameLst>
                                      </p:cBhvr>
                                      <p:tavLst>
                                        <p:tav tm="0">
                                          <p:val>
                                            <p:strVal val="#ppt_y+1"/>
                                          </p:val>
                                        </p:tav>
                                        <p:tav tm="100000">
                                          <p:val>
                                            <p:strVal val="#ppt_y-.03"/>
                                          </p:val>
                                        </p:tav>
                                      </p:tavLst>
                                    </p:anim>
                                    <p:anim calcmode="lin" valueType="num">
                                      <p:cBhvr>
                                        <p:cTn id="54" dur="100" accel="100000" fill="hold">
                                          <p:stCondLst>
                                            <p:cond delay="898"/>
                                          </p:stCondLst>
                                        </p:cTn>
                                        <p:tgtEl>
                                          <p:spTgt spid="4099">
                                            <p:txEl>
                                              <p:pRg st="7" end="7"/>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409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0DB3C4-126B-4507-84FD-C83313A9D977}"/>
              </a:ext>
            </a:extLst>
          </p:cNvPr>
          <p:cNvPicPr>
            <a:picLocks noChangeAspect="1"/>
          </p:cNvPicPr>
          <p:nvPr/>
        </p:nvPicPr>
        <p:blipFill>
          <a:blip r:embed="rId2"/>
          <a:stretch>
            <a:fillRect/>
          </a:stretch>
        </p:blipFill>
        <p:spPr>
          <a:xfrm>
            <a:off x="965574" y="0"/>
            <a:ext cx="7212852" cy="6858000"/>
          </a:xfrm>
          <a:prstGeom prst="rect">
            <a:avLst/>
          </a:prstGeom>
        </p:spPr>
      </p:pic>
    </p:spTree>
    <p:extLst>
      <p:ext uri="{BB962C8B-B14F-4D97-AF65-F5344CB8AC3E}">
        <p14:creationId xmlns:p14="http://schemas.microsoft.com/office/powerpoint/2010/main" val="4400941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863E98E-F33B-4306-99CD-71E855D810F7}"/>
              </a:ext>
            </a:extLst>
          </p:cNvPr>
          <p:cNvPicPr>
            <a:picLocks noChangeAspect="1"/>
          </p:cNvPicPr>
          <p:nvPr/>
        </p:nvPicPr>
        <p:blipFill>
          <a:blip r:embed="rId2"/>
          <a:stretch>
            <a:fillRect/>
          </a:stretch>
        </p:blipFill>
        <p:spPr>
          <a:xfrm>
            <a:off x="220715" y="1656914"/>
            <a:ext cx="8770885" cy="3753286"/>
          </a:xfrm>
          <a:prstGeom prst="rect">
            <a:avLst/>
          </a:prstGeom>
        </p:spPr>
      </p:pic>
    </p:spTree>
    <p:extLst>
      <p:ext uri="{BB962C8B-B14F-4D97-AF65-F5344CB8AC3E}">
        <p14:creationId xmlns:p14="http://schemas.microsoft.com/office/powerpoint/2010/main" val="22291253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990600" y="609600"/>
            <a:ext cx="7924800" cy="1143000"/>
          </a:xfrm>
          <a:noFill/>
        </p:spPr>
        <p:txBody>
          <a:bodyPr/>
          <a:lstStyle/>
          <a:p>
            <a:r>
              <a:rPr lang="en-GB" sz="4400" i="1"/>
              <a:t>Basic DCF model: The DDM</a:t>
            </a:r>
            <a:endParaRPr lang="en-US" sz="4400" i="1"/>
          </a:p>
        </p:txBody>
      </p:sp>
      <p:sp>
        <p:nvSpPr>
          <p:cNvPr id="8195" name="Rectangle 3"/>
          <p:cNvSpPr>
            <a:spLocks noGrp="1" noChangeArrowheads="1"/>
          </p:cNvSpPr>
          <p:nvPr>
            <p:ph type="body" sz="half" idx="1"/>
          </p:nvPr>
        </p:nvSpPr>
        <p:spPr>
          <a:xfrm>
            <a:off x="533400" y="1676400"/>
            <a:ext cx="8382000" cy="1981200"/>
          </a:xfrm>
          <a:noFill/>
        </p:spPr>
        <p:txBody>
          <a:bodyPr/>
          <a:lstStyle/>
          <a:p>
            <a:pPr>
              <a:lnSpc>
                <a:spcPct val="80000"/>
              </a:lnSpc>
            </a:pPr>
            <a:r>
              <a:rPr lang="en-CA" sz="2400"/>
              <a:t>Dividend Discount Model (</a:t>
            </a:r>
            <a:r>
              <a:rPr lang="en-CA" sz="2400" i="1"/>
              <a:t>DDM): </a:t>
            </a:r>
            <a:r>
              <a:rPr lang="en-CA" sz="2400"/>
              <a:t>Assume that the future is known with certainty and that perfect market assumptions apply. </a:t>
            </a:r>
          </a:p>
          <a:p>
            <a:pPr lvl="1">
              <a:lnSpc>
                <a:spcPct val="80000"/>
              </a:lnSpc>
            </a:pPr>
            <a:r>
              <a:rPr lang="en-CA" sz="2200"/>
              <a:t> no taxes and the term structure of discount rates is flat.</a:t>
            </a:r>
          </a:p>
          <a:p>
            <a:pPr lvl="1">
              <a:lnSpc>
                <a:spcPct val="80000"/>
              </a:lnSpc>
              <a:buFont typeface="Monotype Sorts" pitchFamily="2" charset="2"/>
              <a:buNone/>
            </a:pPr>
            <a:endParaRPr lang="en-CA" sz="2200"/>
          </a:p>
          <a:p>
            <a:pPr>
              <a:lnSpc>
                <a:spcPct val="80000"/>
              </a:lnSpc>
            </a:pPr>
            <a:r>
              <a:rPr lang="en-CA" sz="2400"/>
              <a:t>Assume that the stock to be valued is purchased at price </a:t>
            </a:r>
            <a:r>
              <a:rPr lang="en-CA" sz="2400" i="1"/>
              <a:t>P(0)</a:t>
            </a:r>
            <a:r>
              <a:rPr lang="en-CA" sz="2400"/>
              <a:t> and held for one period and then sold, the dividend to be received in the next period is </a:t>
            </a:r>
            <a:r>
              <a:rPr lang="en-CA" sz="2400" i="1"/>
              <a:t>Div(1)</a:t>
            </a:r>
            <a:r>
              <a:rPr lang="en-CA" sz="2400"/>
              <a:t>) and the price received from selling the stock is </a:t>
            </a:r>
            <a:r>
              <a:rPr lang="en-CA" sz="2400" i="1"/>
              <a:t>P(1)</a:t>
            </a:r>
            <a:endParaRPr lang="en-CA" sz="2400"/>
          </a:p>
        </p:txBody>
      </p:sp>
      <p:graphicFrame>
        <p:nvGraphicFramePr>
          <p:cNvPr id="8196" name="Object 0"/>
          <p:cNvGraphicFramePr>
            <a:graphicFrameLocks noGrp="1" noChangeAspect="1"/>
          </p:cNvGraphicFramePr>
          <p:nvPr>
            <p:ph sz="half" idx="2"/>
          </p:nvPr>
        </p:nvGraphicFramePr>
        <p:xfrm>
          <a:off x="457200" y="4800600"/>
          <a:ext cx="8077200" cy="971550"/>
        </p:xfrm>
        <a:graphic>
          <a:graphicData uri="http://schemas.openxmlformats.org/presentationml/2006/ole">
            <mc:AlternateContent xmlns:mc="http://schemas.openxmlformats.org/markup-compatibility/2006">
              <mc:Choice xmlns:v="urn:schemas-microsoft-com:vml" Requires="v">
                <p:oleObj spid="_x0000_s8204" name="Document" r:id="rId3" imgW="5715000" imgH="695325" progId="WP10Doc">
                  <p:embed/>
                </p:oleObj>
              </mc:Choice>
              <mc:Fallback>
                <p:oleObj name="Document" r:id="rId3" imgW="5715000" imgH="695325" progId="WP10Doc">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4800600"/>
                        <a:ext cx="8077200" cy="971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762000" y="609600"/>
            <a:ext cx="7467600" cy="762000"/>
          </a:xfrm>
          <a:noFill/>
        </p:spPr>
        <p:txBody>
          <a:bodyPr/>
          <a:lstStyle/>
          <a:p>
            <a:r>
              <a:rPr lang="en-CA" sz="4000" i="1" dirty="0"/>
              <a:t>Solving for the Infinite Horizon DDM</a:t>
            </a:r>
            <a:endParaRPr lang="en-US" sz="4000" i="1" dirty="0"/>
          </a:p>
        </p:txBody>
      </p:sp>
      <p:sp>
        <p:nvSpPr>
          <p:cNvPr id="9219" name="Rectangle 4"/>
          <p:cNvSpPr>
            <a:spLocks noGrp="1" noChangeArrowheads="1"/>
          </p:cNvSpPr>
          <p:nvPr>
            <p:ph type="body" sz="half" idx="1"/>
          </p:nvPr>
        </p:nvSpPr>
        <p:spPr>
          <a:xfrm>
            <a:off x="381000" y="1371600"/>
            <a:ext cx="7924800" cy="2819400"/>
          </a:xfrm>
        </p:spPr>
        <p:txBody>
          <a:bodyPr/>
          <a:lstStyle/>
          <a:p>
            <a:r>
              <a:rPr lang="en-US" sz="2400" dirty="0"/>
              <a:t>Notice the essential role of a simplified firm with ‘clean surplus’ – no share repurchases, only dividends</a:t>
            </a:r>
          </a:p>
          <a:p>
            <a:r>
              <a:rPr lang="en-US" sz="2400" dirty="0"/>
              <a:t>Accounting for randomness in the future cash flows by taking expectations conditional on information available at </a:t>
            </a:r>
            <a:r>
              <a:rPr lang="en-US" sz="2400" i="1" dirty="0"/>
              <a:t>t=0</a:t>
            </a:r>
            <a:r>
              <a:rPr lang="en-US" sz="2400" dirty="0"/>
              <a:t>, the discounted dividend model is derived by making a progressive substitution for prices:</a:t>
            </a:r>
          </a:p>
        </p:txBody>
      </p:sp>
      <p:graphicFrame>
        <p:nvGraphicFramePr>
          <p:cNvPr id="9220" name="Object 5"/>
          <p:cNvGraphicFramePr>
            <a:graphicFrameLocks noGrp="1" noChangeAspect="1"/>
          </p:cNvGraphicFramePr>
          <p:nvPr>
            <p:ph sz="half" idx="2"/>
          </p:nvPr>
        </p:nvGraphicFramePr>
        <p:xfrm>
          <a:off x="762000" y="3886200"/>
          <a:ext cx="7469188" cy="2209800"/>
        </p:xfrm>
        <a:graphic>
          <a:graphicData uri="http://schemas.openxmlformats.org/presentationml/2006/ole">
            <mc:AlternateContent xmlns:mc="http://schemas.openxmlformats.org/markup-compatibility/2006">
              <mc:Choice xmlns:v="urn:schemas-microsoft-com:vml" Requires="v">
                <p:oleObj spid="_x0000_s9229" name="Document" r:id="rId3" imgW="5715000" imgH="1733550" progId="WP10Doc">
                  <p:embed/>
                </p:oleObj>
              </mc:Choice>
              <mc:Fallback>
                <p:oleObj name="Document" r:id="rId3" imgW="5715000" imgH="1733550" progId="WP10Doc">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3886200"/>
                        <a:ext cx="7469188" cy="2209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609600"/>
            <a:ext cx="8458200" cy="762000"/>
          </a:xfrm>
        </p:spPr>
        <p:txBody>
          <a:bodyPr/>
          <a:lstStyle/>
          <a:p>
            <a:r>
              <a:rPr lang="en-US" sz="3600"/>
              <a:t>Applying the </a:t>
            </a:r>
            <a:r>
              <a:rPr lang="en-US" sz="3600" i="1"/>
              <a:t>DDM: </a:t>
            </a:r>
            <a:r>
              <a:rPr lang="en-US" sz="3600"/>
              <a:t>Preferred Stock Valuation</a:t>
            </a:r>
          </a:p>
        </p:txBody>
      </p:sp>
      <p:sp>
        <p:nvSpPr>
          <p:cNvPr id="10243" name="Rectangle 3"/>
          <p:cNvSpPr>
            <a:spLocks noGrp="1" noChangeArrowheads="1"/>
          </p:cNvSpPr>
          <p:nvPr>
            <p:ph type="body" idx="1"/>
          </p:nvPr>
        </p:nvSpPr>
        <p:spPr>
          <a:xfrm>
            <a:off x="457200" y="1600200"/>
            <a:ext cx="8458200" cy="4495800"/>
          </a:xfrm>
        </p:spPr>
        <p:txBody>
          <a:bodyPr/>
          <a:lstStyle/>
          <a:p>
            <a:r>
              <a:rPr lang="en-US" sz="2400" dirty="0"/>
              <a:t>Preferred Stocks</a:t>
            </a:r>
          </a:p>
          <a:p>
            <a:pPr lvl="1"/>
            <a:r>
              <a:rPr lang="en-US" sz="2200" dirty="0"/>
              <a:t>Rationales for preferred stock issuance</a:t>
            </a:r>
          </a:p>
          <a:p>
            <a:pPr lvl="2"/>
            <a:r>
              <a:rPr lang="en-US" sz="2000" dirty="0"/>
              <a:t>Role of Basel III for banks</a:t>
            </a:r>
          </a:p>
          <a:p>
            <a:pPr lvl="2"/>
            <a:r>
              <a:rPr lang="en-US" sz="2000" dirty="0"/>
              <a:t> Debt surrogates for corporations</a:t>
            </a:r>
          </a:p>
          <a:p>
            <a:pPr lvl="3"/>
            <a:r>
              <a:rPr lang="en-US" sz="1800" dirty="0"/>
              <a:t>Low credits and non-bank financials</a:t>
            </a:r>
          </a:p>
          <a:p>
            <a:r>
              <a:rPr lang="en-US" sz="2400" dirty="0"/>
              <a:t>Assume that </a:t>
            </a:r>
            <a:r>
              <a:rPr lang="en-US" sz="2400" i="1" dirty="0" err="1"/>
              <a:t>Div</a:t>
            </a:r>
            <a:r>
              <a:rPr lang="en-US" sz="2400" i="1" dirty="0"/>
              <a:t>(t)</a:t>
            </a:r>
            <a:r>
              <a:rPr lang="en-US" sz="2400" dirty="0"/>
              <a:t> is fixed at </a:t>
            </a:r>
            <a:r>
              <a:rPr lang="en-US" sz="2400" i="1" dirty="0" err="1"/>
              <a:t>Div</a:t>
            </a:r>
            <a:r>
              <a:rPr lang="en-US" sz="2400" i="1" dirty="0"/>
              <a:t>*</a:t>
            </a:r>
          </a:p>
          <a:p>
            <a:pPr lvl="1"/>
            <a:r>
              <a:rPr lang="en-US" sz="2200" dirty="0"/>
              <a:t>Apply the perpetual pricing model</a:t>
            </a:r>
          </a:p>
          <a:p>
            <a:pPr lvl="2"/>
            <a:r>
              <a:rPr lang="en-US" sz="2000" i="1" dirty="0"/>
              <a:t>P(t) = </a:t>
            </a:r>
            <a:r>
              <a:rPr lang="en-US" sz="2000" i="1" dirty="0" err="1"/>
              <a:t>Div</a:t>
            </a:r>
            <a:r>
              <a:rPr lang="en-US" sz="2000" i="1" dirty="0"/>
              <a:t>* / k</a:t>
            </a:r>
          </a:p>
          <a:p>
            <a:pPr lvl="1"/>
            <a:r>
              <a:rPr lang="en-US" sz="2200" dirty="0"/>
              <a:t>Valuation for preferred shares involves comparison of the dividend yield (similar to traditional yield spread analysis)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838200" y="609600"/>
            <a:ext cx="8077200" cy="457200"/>
          </a:xfrm>
        </p:spPr>
        <p:txBody>
          <a:bodyPr/>
          <a:lstStyle/>
          <a:p>
            <a:r>
              <a:rPr lang="en-US" sz="3200"/>
              <a:t>Preferred Share Features</a:t>
            </a:r>
          </a:p>
        </p:txBody>
      </p:sp>
      <p:sp>
        <p:nvSpPr>
          <p:cNvPr id="11267" name="Content Placeholder 2"/>
          <p:cNvSpPr>
            <a:spLocks noGrp="1"/>
          </p:cNvSpPr>
          <p:nvPr>
            <p:ph idx="1"/>
          </p:nvPr>
        </p:nvSpPr>
        <p:spPr>
          <a:xfrm>
            <a:off x="533400" y="1089990"/>
            <a:ext cx="8382000" cy="5158409"/>
          </a:xfrm>
        </p:spPr>
        <p:txBody>
          <a:bodyPr/>
          <a:lstStyle/>
          <a:p>
            <a:r>
              <a:rPr lang="en-US" sz="2400" dirty="0"/>
              <a:t>Fixed rate vs. Rate Reset</a:t>
            </a:r>
          </a:p>
          <a:p>
            <a:pPr lvl="1"/>
            <a:r>
              <a:rPr lang="en-US" sz="2000" dirty="0"/>
              <a:t>The reset rate can vary according to the length of time between reset dates and the reference rate used for the reset</a:t>
            </a:r>
          </a:p>
          <a:p>
            <a:pPr lvl="2"/>
            <a:r>
              <a:rPr lang="en-US" sz="1600" dirty="0"/>
              <a:t>See Enbridge Examples </a:t>
            </a:r>
            <a:r>
              <a:rPr lang="en-US" sz="1600" dirty="0">
                <a:sym typeface="Wingdings" panose="05000000000000000000" pitchFamily="2" charset="2"/>
              </a:rPr>
              <a:t> see CIBC ‘Canadian preferred shares’ report in lecture 8 .zip file</a:t>
            </a:r>
            <a:endParaRPr lang="en-US" sz="1600" dirty="0"/>
          </a:p>
          <a:p>
            <a:pPr lvl="2"/>
            <a:r>
              <a:rPr lang="en-US" sz="1600" dirty="0">
                <a:hlinkClick r:id="rId2"/>
              </a:rPr>
              <a:t>www.prefinfo.com</a:t>
            </a:r>
            <a:r>
              <a:rPr lang="en-US" sz="1600" dirty="0"/>
              <a:t> (</a:t>
            </a:r>
            <a:r>
              <a:rPr lang="en-US" sz="1600" dirty="0" err="1"/>
              <a:t>Hymas</a:t>
            </a:r>
            <a:r>
              <a:rPr lang="en-US" sz="1600" dirty="0"/>
              <a:t> Investments) has details of </a:t>
            </a:r>
            <a:r>
              <a:rPr lang="en-US" sz="1600" dirty="0" err="1"/>
              <a:t>Cdn</a:t>
            </a:r>
            <a:r>
              <a:rPr lang="en-US" sz="1600" dirty="0"/>
              <a:t>. Pref. shares</a:t>
            </a:r>
          </a:p>
          <a:p>
            <a:r>
              <a:rPr lang="en-US" sz="2400" dirty="0"/>
              <a:t>Retractable vs. Redeemable</a:t>
            </a:r>
          </a:p>
          <a:p>
            <a:pPr lvl="1"/>
            <a:r>
              <a:rPr lang="en-US" sz="2000" dirty="0"/>
              <a:t>Redeemable preferred shares, also known as callable preferred shares, allows the issuer to buy back the (perpetual) preferred stock at a fixed (call) price</a:t>
            </a:r>
          </a:p>
          <a:p>
            <a:pPr lvl="2"/>
            <a:r>
              <a:rPr lang="en-US" sz="1600" dirty="0"/>
              <a:t>Terms and conditions depend on the prospectus</a:t>
            </a:r>
          </a:p>
          <a:p>
            <a:pPr lvl="1"/>
            <a:r>
              <a:rPr lang="en-US" sz="1800" dirty="0"/>
              <a:t>Retractable preferred shares are issued with a maturity date when the company can force the shareholders to redeem shares for a fixed payment</a:t>
            </a:r>
          </a:p>
          <a:p>
            <a:pPr lvl="2"/>
            <a:r>
              <a:rPr lang="en-US" sz="1600" dirty="0"/>
              <a:t>Terms and conditions depend on the prospectus, the retraction may be an exchange for common shares (not necessarily a cash price).</a:t>
            </a:r>
          </a:p>
          <a:p>
            <a:pPr lvl="1"/>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ctrTitle" sz="quarter"/>
          </p:nvPr>
        </p:nvSpPr>
        <p:spPr>
          <a:xfrm>
            <a:off x="927100" y="838200"/>
            <a:ext cx="7848600" cy="514350"/>
          </a:xfrm>
        </p:spPr>
        <p:txBody>
          <a:bodyPr/>
          <a:lstStyle/>
          <a:p>
            <a:r>
              <a:rPr lang="en-US" sz="4000"/>
              <a:t>The Gordon Growth Model</a:t>
            </a:r>
          </a:p>
        </p:txBody>
      </p:sp>
      <p:sp>
        <p:nvSpPr>
          <p:cNvPr id="12291" name="Rectangle 4"/>
          <p:cNvSpPr>
            <a:spLocks noGrp="1" noChangeArrowheads="1"/>
          </p:cNvSpPr>
          <p:nvPr>
            <p:ph type="subTitle" sz="quarter" idx="1"/>
          </p:nvPr>
        </p:nvSpPr>
        <p:spPr>
          <a:xfrm>
            <a:off x="1295400" y="1752600"/>
            <a:ext cx="7467600" cy="1752600"/>
          </a:xfrm>
        </p:spPr>
        <p:txBody>
          <a:bodyPr/>
          <a:lstStyle/>
          <a:p>
            <a:r>
              <a:rPr lang="en-US"/>
              <a:t>The </a:t>
            </a:r>
            <a:r>
              <a:rPr lang="en-US" b="1" i="1"/>
              <a:t>Gordon growth model</a:t>
            </a:r>
            <a:r>
              <a:rPr lang="en-US"/>
              <a:t> </a:t>
            </a:r>
          </a:p>
          <a:p>
            <a:pPr lvl="1"/>
            <a:r>
              <a:rPr lang="en-US" sz="2200"/>
              <a:t>assume the dividend changes over time according to the assumption: </a:t>
            </a:r>
            <a:r>
              <a:rPr lang="en-US" sz="2200" i="1"/>
              <a:t>D(t+1) = D(t)(1 + g)</a:t>
            </a:r>
            <a:r>
              <a:rPr lang="en-US" sz="2200"/>
              <a:t>, where </a:t>
            </a:r>
            <a:r>
              <a:rPr lang="en-US" sz="2200" i="1"/>
              <a:t>g</a:t>
            </a:r>
            <a:r>
              <a:rPr lang="en-US" sz="2200"/>
              <a:t> is the assumed constant growth rate in dividends.  </a:t>
            </a:r>
          </a:p>
        </p:txBody>
      </p:sp>
      <p:pic>
        <p:nvPicPr>
          <p:cNvPr id="12292" name="Picture 6"/>
          <p:cNvPicPr>
            <a:picLocks noChangeAspect="1" noChangeArrowheads="1"/>
          </p:cNvPicPr>
          <p:nvPr/>
        </p:nvPicPr>
        <p:blipFill>
          <a:blip r:embed="rId2" cstate="print"/>
          <a:srcRect/>
          <a:stretch>
            <a:fillRect/>
          </a:stretch>
        </p:blipFill>
        <p:spPr bwMode="auto">
          <a:xfrm>
            <a:off x="1600200" y="3257550"/>
            <a:ext cx="6500813" cy="2943225"/>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838200" y="609600"/>
            <a:ext cx="8077200" cy="1143000"/>
          </a:xfrm>
        </p:spPr>
        <p:txBody>
          <a:bodyPr/>
          <a:lstStyle/>
          <a:p>
            <a:r>
              <a:rPr lang="en-US" sz="4000"/>
              <a:t>Examples of Applying the Formula</a:t>
            </a:r>
          </a:p>
        </p:txBody>
      </p:sp>
      <p:sp>
        <p:nvSpPr>
          <p:cNvPr id="13315" name="Rectangle 3"/>
          <p:cNvSpPr>
            <a:spLocks noGrp="1" noChangeArrowheads="1"/>
          </p:cNvSpPr>
          <p:nvPr>
            <p:ph type="body" idx="1"/>
          </p:nvPr>
        </p:nvSpPr>
        <p:spPr>
          <a:xfrm>
            <a:off x="1066800" y="1981200"/>
            <a:ext cx="7848600" cy="4114800"/>
          </a:xfrm>
        </p:spPr>
        <p:txBody>
          <a:bodyPr/>
          <a:lstStyle/>
          <a:p>
            <a:pPr>
              <a:lnSpc>
                <a:spcPct val="90000"/>
              </a:lnSpc>
            </a:pPr>
            <a:r>
              <a:rPr lang="en-US"/>
              <a:t>SAIS, p.428-33, examines examples from Damodaran (1994)</a:t>
            </a:r>
          </a:p>
          <a:p>
            <a:pPr lvl="1">
              <a:lnSpc>
                <a:spcPct val="90000"/>
              </a:lnSpc>
            </a:pPr>
            <a:r>
              <a:rPr lang="en-US"/>
              <a:t>How is </a:t>
            </a:r>
            <a:r>
              <a:rPr lang="en-US" i="1"/>
              <a:t>k</a:t>
            </a:r>
            <a:r>
              <a:rPr lang="en-US"/>
              <a:t> estimated?</a:t>
            </a:r>
          </a:p>
          <a:p>
            <a:pPr lvl="1">
              <a:lnSpc>
                <a:spcPct val="90000"/>
              </a:lnSpc>
            </a:pPr>
            <a:r>
              <a:rPr lang="en-US"/>
              <a:t>How is </a:t>
            </a:r>
            <a:r>
              <a:rPr lang="en-US" i="1"/>
              <a:t>g</a:t>
            </a:r>
            <a:r>
              <a:rPr lang="en-US"/>
              <a:t> estimated?</a:t>
            </a:r>
          </a:p>
          <a:p>
            <a:pPr lvl="1">
              <a:lnSpc>
                <a:spcPct val="90000"/>
              </a:lnSpc>
            </a:pPr>
            <a:r>
              <a:rPr lang="en-US"/>
              <a:t>How is </a:t>
            </a:r>
            <a:r>
              <a:rPr lang="en-US" i="1"/>
              <a:t>D(1) </a:t>
            </a:r>
            <a:r>
              <a:rPr lang="en-US"/>
              <a:t>estimated?</a:t>
            </a:r>
          </a:p>
          <a:p>
            <a:pPr lvl="1">
              <a:lnSpc>
                <a:spcPct val="90000"/>
              </a:lnSpc>
            </a:pPr>
            <a:r>
              <a:rPr lang="en-US"/>
              <a:t>What types of companies are examined?</a:t>
            </a:r>
          </a:p>
          <a:p>
            <a:pPr>
              <a:lnSpc>
                <a:spcPct val="90000"/>
              </a:lnSpc>
            </a:pPr>
            <a:endParaRPr lang="en-US"/>
          </a:p>
          <a:p>
            <a:pPr>
              <a:lnSpc>
                <a:spcPct val="90000"/>
              </a:lnSpc>
            </a:pPr>
            <a:r>
              <a:rPr lang="en-US"/>
              <a:t>Exercise: use Gordon model to value BUD, GE and BCE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1"/>
          <p:cNvSpPr>
            <a:spLocks noGrp="1" noChangeArrowheads="1"/>
          </p:cNvSpPr>
          <p:nvPr>
            <p:ph type="title"/>
          </p:nvPr>
        </p:nvSpPr>
        <p:spPr>
          <a:xfrm>
            <a:off x="990600" y="609600"/>
            <a:ext cx="7924800" cy="685800"/>
          </a:xfrm>
        </p:spPr>
        <p:txBody>
          <a:bodyPr/>
          <a:lstStyle/>
          <a:p>
            <a:r>
              <a:rPr lang="en-US" sz="3600"/>
              <a:t>Damodaran on Simplified DDM Valuation</a:t>
            </a:r>
          </a:p>
        </p:txBody>
      </p:sp>
      <p:pic>
        <p:nvPicPr>
          <p:cNvPr id="14339" name="Picture 7"/>
          <p:cNvPicPr>
            <a:picLocks noGrp="1" noChangeAspect="1" noChangeArrowheads="1"/>
          </p:cNvPicPr>
          <p:nvPr>
            <p:ph sz="half" idx="1"/>
          </p:nvPr>
        </p:nvPicPr>
        <p:blipFill>
          <a:blip r:embed="rId2" cstate="print"/>
          <a:srcRect/>
          <a:stretch>
            <a:fillRect/>
          </a:stretch>
        </p:blipFill>
        <p:spPr>
          <a:xfrm>
            <a:off x="152400" y="1676400"/>
            <a:ext cx="8763000" cy="2181225"/>
          </a:xfrm>
          <a:noFill/>
        </p:spPr>
      </p:pic>
      <p:pic>
        <p:nvPicPr>
          <p:cNvPr id="14340" name="Picture 10"/>
          <p:cNvPicPr>
            <a:picLocks noGrp="1" noChangeAspect="1" noChangeArrowheads="1"/>
          </p:cNvPicPr>
          <p:nvPr>
            <p:ph sz="half" idx="2"/>
          </p:nvPr>
        </p:nvPicPr>
        <p:blipFill>
          <a:blip r:embed="rId3" cstate="print"/>
          <a:srcRect/>
          <a:stretch>
            <a:fillRect/>
          </a:stretch>
        </p:blipFill>
        <p:spPr>
          <a:xfrm>
            <a:off x="381000" y="4724400"/>
            <a:ext cx="8153400" cy="722313"/>
          </a:xfr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762000" y="609600"/>
            <a:ext cx="8153400" cy="685800"/>
          </a:xfrm>
        </p:spPr>
        <p:txBody>
          <a:bodyPr/>
          <a:lstStyle/>
          <a:p>
            <a:r>
              <a:rPr lang="en-US" sz="3600"/>
              <a:t>Calculating the </a:t>
            </a:r>
            <a:r>
              <a:rPr lang="en-US" sz="3600" i="1"/>
              <a:t>g, k </a:t>
            </a:r>
            <a:r>
              <a:rPr lang="en-US" sz="3600"/>
              <a:t>and</a:t>
            </a:r>
            <a:r>
              <a:rPr lang="en-US" sz="3600" i="1"/>
              <a:t> Div</a:t>
            </a:r>
            <a:r>
              <a:rPr lang="en-US" sz="3600"/>
              <a:t>(1)</a:t>
            </a:r>
          </a:p>
        </p:txBody>
      </p:sp>
      <p:sp>
        <p:nvSpPr>
          <p:cNvPr id="15363" name="Rectangle 3"/>
          <p:cNvSpPr>
            <a:spLocks noGrp="1" noChangeArrowheads="1"/>
          </p:cNvSpPr>
          <p:nvPr>
            <p:ph type="body" idx="1"/>
          </p:nvPr>
        </p:nvSpPr>
        <p:spPr>
          <a:xfrm>
            <a:off x="609600" y="1524000"/>
            <a:ext cx="8077200" cy="4724400"/>
          </a:xfrm>
        </p:spPr>
        <p:txBody>
          <a:bodyPr/>
          <a:lstStyle/>
          <a:p>
            <a:pPr>
              <a:lnSpc>
                <a:spcPct val="90000"/>
              </a:lnSpc>
            </a:pPr>
            <a:r>
              <a:rPr lang="en-US" sz="2400"/>
              <a:t>To estimate </a:t>
            </a:r>
            <a:r>
              <a:rPr lang="en-US" sz="2400" i="1"/>
              <a:t>g</a:t>
            </a:r>
            <a:r>
              <a:rPr lang="en-US" sz="2400"/>
              <a:t> the dividend growth assumption is converted to earnings growth by assuming a constant dividend payout ratio (</a:t>
            </a:r>
            <a:r>
              <a:rPr lang="en-US" sz="2400" i="1"/>
              <a:t>b</a:t>
            </a:r>
            <a:r>
              <a:rPr lang="en-US" sz="2400"/>
              <a:t>)</a:t>
            </a:r>
          </a:p>
          <a:p>
            <a:pPr lvl="1">
              <a:lnSpc>
                <a:spcPct val="90000"/>
              </a:lnSpc>
            </a:pPr>
            <a:r>
              <a:rPr lang="en-US" sz="1800" i="1"/>
              <a:t>Div</a:t>
            </a:r>
            <a:r>
              <a:rPr lang="en-US" sz="1800"/>
              <a:t>(t) = </a:t>
            </a:r>
            <a:r>
              <a:rPr lang="en-US" sz="1800" i="1"/>
              <a:t>bE(t)</a:t>
            </a:r>
            <a:r>
              <a:rPr lang="en-US" sz="1800"/>
              <a:t>  and </a:t>
            </a:r>
            <a:r>
              <a:rPr lang="en-US" sz="1800" i="1"/>
              <a:t>Div</a:t>
            </a:r>
            <a:r>
              <a:rPr lang="en-US" sz="1800"/>
              <a:t>(</a:t>
            </a:r>
            <a:r>
              <a:rPr lang="en-US" sz="1800" i="1"/>
              <a:t>t </a:t>
            </a:r>
            <a:r>
              <a:rPr lang="en-US" sz="1800"/>
              <a:t>+1) = </a:t>
            </a:r>
            <a:r>
              <a:rPr lang="en-US" sz="1800" i="1"/>
              <a:t>bE(t + </a:t>
            </a:r>
            <a:r>
              <a:rPr lang="en-US" sz="1800"/>
              <a:t>1) </a:t>
            </a:r>
            <a:r>
              <a:rPr lang="en-US" sz="1800">
                <a:sym typeface="Wingdings" pitchFamily="2" charset="2"/>
              </a:rPr>
              <a:t></a:t>
            </a:r>
            <a:r>
              <a:rPr lang="en-US" sz="1800" i="1"/>
              <a:t>E(t + </a:t>
            </a:r>
            <a:r>
              <a:rPr lang="en-US" sz="1800"/>
              <a:t>1) = (1 + </a:t>
            </a:r>
            <a:r>
              <a:rPr lang="en-US" sz="1800" i="1"/>
              <a:t>g</a:t>
            </a:r>
            <a:r>
              <a:rPr lang="en-US" sz="1800"/>
              <a:t>)</a:t>
            </a:r>
            <a:r>
              <a:rPr lang="en-US" sz="1800" i="1"/>
              <a:t> E(t</a:t>
            </a:r>
            <a:r>
              <a:rPr lang="en-US" sz="1800"/>
              <a:t>)</a:t>
            </a:r>
          </a:p>
          <a:p>
            <a:pPr lvl="2">
              <a:lnSpc>
                <a:spcPct val="90000"/>
              </a:lnSpc>
            </a:pPr>
            <a:r>
              <a:rPr lang="en-US" sz="1600">
                <a:sym typeface="Wingdings" pitchFamily="2" charset="2"/>
              </a:rPr>
              <a:t>Damodaran estimates the </a:t>
            </a:r>
            <a:r>
              <a:rPr lang="en-US" sz="1600" i="1">
                <a:sym typeface="Wingdings" pitchFamily="2" charset="2"/>
              </a:rPr>
              <a:t>g</a:t>
            </a:r>
            <a:r>
              <a:rPr lang="en-US" sz="1600">
                <a:sym typeface="Wingdings" pitchFamily="2" charset="2"/>
              </a:rPr>
              <a:t> from the previous 5 years </a:t>
            </a:r>
            <a:r>
              <a:rPr lang="en-US" sz="1700"/>
              <a:t> </a:t>
            </a:r>
          </a:p>
          <a:p>
            <a:pPr>
              <a:lnSpc>
                <a:spcPct val="90000"/>
              </a:lnSpc>
            </a:pPr>
            <a:endParaRPr lang="en-US" sz="2400"/>
          </a:p>
          <a:p>
            <a:pPr>
              <a:lnSpc>
                <a:spcPct val="90000"/>
              </a:lnSpc>
            </a:pPr>
            <a:r>
              <a:rPr lang="en-US" sz="2400"/>
              <a:t>To estimate </a:t>
            </a:r>
            <a:r>
              <a:rPr lang="en-US" sz="2400" i="1"/>
              <a:t>k</a:t>
            </a:r>
            <a:r>
              <a:rPr lang="en-US" sz="2400"/>
              <a:t> the </a:t>
            </a:r>
            <a:r>
              <a:rPr lang="en-US" sz="2400" i="1"/>
              <a:t>CAPM </a:t>
            </a:r>
            <a:r>
              <a:rPr lang="en-US" sz="2400"/>
              <a:t>is used with </a:t>
            </a:r>
            <a:r>
              <a:rPr lang="en-US" sz="2400" i="1"/>
              <a:t>R</a:t>
            </a:r>
            <a:r>
              <a:rPr lang="en-US" sz="2400" i="1" baseline="-25000"/>
              <a:t>F</a:t>
            </a:r>
            <a:r>
              <a:rPr lang="en-US" sz="2400" i="1"/>
              <a:t> </a:t>
            </a:r>
            <a:r>
              <a:rPr lang="en-US" sz="2400"/>
              <a:t>as the long term bond rate, the estimated </a:t>
            </a:r>
            <a:r>
              <a:rPr lang="el-GR" sz="2400" i="1">
                <a:cs typeface="Arial" charset="0"/>
              </a:rPr>
              <a:t>β</a:t>
            </a:r>
            <a:r>
              <a:rPr lang="en-US" sz="2400" i="1">
                <a:cs typeface="Arial" charset="0"/>
              </a:rPr>
              <a:t> </a:t>
            </a:r>
            <a:r>
              <a:rPr lang="en-US" sz="2400">
                <a:cs typeface="Arial" charset="0"/>
              </a:rPr>
              <a:t>and the geometric equity risk premium (</a:t>
            </a:r>
            <a:r>
              <a:rPr lang="en-US" sz="2400" i="1">
                <a:cs typeface="Arial" charset="0"/>
              </a:rPr>
              <a:t>E[R</a:t>
            </a:r>
            <a:r>
              <a:rPr lang="en-US" sz="2400" i="1" baseline="-25000">
                <a:cs typeface="Arial" charset="0"/>
              </a:rPr>
              <a:t>M</a:t>
            </a:r>
            <a:r>
              <a:rPr lang="en-US" sz="2400">
                <a:cs typeface="Arial" charset="0"/>
              </a:rPr>
              <a:t>] – </a:t>
            </a:r>
            <a:r>
              <a:rPr lang="en-US" sz="2400" i="1"/>
              <a:t>R</a:t>
            </a:r>
            <a:r>
              <a:rPr lang="en-US" sz="2400" i="1" baseline="-25000"/>
              <a:t>F</a:t>
            </a:r>
            <a:r>
              <a:rPr lang="en-US" sz="2400" i="1">
                <a:cs typeface="Arial" charset="0"/>
              </a:rPr>
              <a:t> </a:t>
            </a:r>
            <a:r>
              <a:rPr lang="en-US" sz="2400">
                <a:cs typeface="Arial" charset="0"/>
              </a:rPr>
              <a:t>) estimated from 1925 to 1992</a:t>
            </a:r>
          </a:p>
          <a:p>
            <a:pPr>
              <a:lnSpc>
                <a:spcPct val="90000"/>
              </a:lnSpc>
            </a:pPr>
            <a:endParaRPr lang="en-US" sz="2400" i="1"/>
          </a:p>
          <a:p>
            <a:pPr>
              <a:lnSpc>
                <a:spcPct val="90000"/>
              </a:lnSpc>
            </a:pPr>
            <a:r>
              <a:rPr lang="en-US" sz="2400" i="1"/>
              <a:t>Div</a:t>
            </a:r>
            <a:r>
              <a:rPr lang="en-US" sz="2400"/>
              <a:t>(1) is estimated from the observed </a:t>
            </a:r>
            <a:r>
              <a:rPr lang="en-US" sz="2400" i="1"/>
              <a:t>Div</a:t>
            </a:r>
            <a:r>
              <a:rPr lang="en-US" sz="2400"/>
              <a:t>(</a:t>
            </a:r>
            <a:r>
              <a:rPr lang="en-US" sz="2400" i="1"/>
              <a:t>0</a:t>
            </a:r>
            <a:r>
              <a:rPr lang="en-US" sz="2400"/>
              <a:t>) </a:t>
            </a:r>
          </a:p>
          <a:p>
            <a:pPr lvl="1">
              <a:lnSpc>
                <a:spcPct val="90000"/>
              </a:lnSpc>
            </a:pPr>
            <a:r>
              <a:rPr lang="en-US" sz="1800" i="1"/>
              <a:t>Div</a:t>
            </a:r>
            <a:r>
              <a:rPr lang="en-US" sz="1800"/>
              <a:t>(1) = </a:t>
            </a:r>
            <a:r>
              <a:rPr lang="en-US" sz="1800" i="1"/>
              <a:t>Div</a:t>
            </a:r>
            <a:r>
              <a:rPr lang="en-US" sz="1800"/>
              <a:t>(0) (1 + </a:t>
            </a:r>
            <a:r>
              <a:rPr lang="en-US" sz="1800" i="1"/>
              <a:t>g</a:t>
            </a:r>
            <a:r>
              <a:rPr lang="en-US" sz="1800"/>
              <a:t>)</a:t>
            </a:r>
            <a:endParaRPr lang="el-GR" sz="18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A77CE-A897-48FF-973F-7CCA140FE3FD}"/>
              </a:ext>
            </a:extLst>
          </p:cNvPr>
          <p:cNvSpPr>
            <a:spLocks noGrp="1"/>
          </p:cNvSpPr>
          <p:nvPr>
            <p:ph type="title"/>
          </p:nvPr>
        </p:nvSpPr>
        <p:spPr>
          <a:xfrm>
            <a:off x="457200" y="381000"/>
            <a:ext cx="8458200" cy="609600"/>
          </a:xfrm>
        </p:spPr>
        <p:txBody>
          <a:bodyPr/>
          <a:lstStyle/>
          <a:p>
            <a:r>
              <a:rPr lang="en-US" sz="2800" dirty="0"/>
              <a:t>Connection to Final Exam Question</a:t>
            </a:r>
            <a:endParaRPr lang="en-GB" sz="2800" dirty="0"/>
          </a:p>
        </p:txBody>
      </p:sp>
      <p:sp>
        <p:nvSpPr>
          <p:cNvPr id="4" name="Rectangle 3">
            <a:extLst>
              <a:ext uri="{FF2B5EF4-FFF2-40B4-BE49-F238E27FC236}">
                <a16:creationId xmlns:a16="http://schemas.microsoft.com/office/drawing/2014/main" id="{DA5EA40E-C076-46FB-B41D-B236B4DE5A2C}"/>
              </a:ext>
            </a:extLst>
          </p:cNvPr>
          <p:cNvSpPr/>
          <p:nvPr/>
        </p:nvSpPr>
        <p:spPr>
          <a:xfrm>
            <a:off x="342900" y="1013791"/>
            <a:ext cx="8458200" cy="5524589"/>
          </a:xfrm>
          <a:prstGeom prst="rect">
            <a:avLst/>
          </a:prstGeom>
        </p:spPr>
        <p:txBody>
          <a:bodyPr wrap="square">
            <a:spAutoFit/>
          </a:bodyPr>
          <a:lstStyle/>
          <a:p>
            <a:r>
              <a:rPr lang="en-US" sz="2000" b="1" dirty="0">
                <a:latin typeface="Times-Bold"/>
              </a:rPr>
              <a:t>ii) </a:t>
            </a:r>
            <a:r>
              <a:rPr lang="en-US" sz="1900" dirty="0">
                <a:latin typeface="Times-Roman"/>
              </a:rPr>
              <a:t>“The search for the 'correct' way to value common stocks, or even one that works, has occupied a huge amount of effort over a long period of time....the implementation of a system to selectively value or select common stocks is a difficult task. This is a task that a valuation model purports to </a:t>
            </a:r>
            <a:r>
              <a:rPr lang="en-GB" sz="1900" dirty="0">
                <a:latin typeface="Times-Roman"/>
              </a:rPr>
              <a:t>accomplish.”</a:t>
            </a:r>
          </a:p>
          <a:p>
            <a:r>
              <a:rPr lang="en-US" sz="1900" dirty="0">
                <a:latin typeface="Times-Roman"/>
              </a:rPr>
              <a:t>Describe the </a:t>
            </a:r>
            <a:r>
              <a:rPr lang="en-US" sz="1900" b="1" dirty="0">
                <a:latin typeface="Times-Bold"/>
              </a:rPr>
              <a:t>discounted dividend </a:t>
            </a:r>
            <a:r>
              <a:rPr lang="en-US" sz="1900" dirty="0">
                <a:latin typeface="Times-Roman"/>
              </a:rPr>
              <a:t>cash flow valuation models conventionally used to </a:t>
            </a:r>
            <a:r>
              <a:rPr lang="en-US" sz="1900" dirty="0" err="1">
                <a:latin typeface="Times-Roman"/>
              </a:rPr>
              <a:t>analyse</a:t>
            </a:r>
            <a:r>
              <a:rPr lang="en-US" sz="1900" dirty="0">
                <a:latin typeface="Times-Roman"/>
              </a:rPr>
              <a:t> common stocks. How do these models differ from valuation models that discount cash flows other than dividends? What are some important limitations of using accounting data to implement </a:t>
            </a:r>
            <a:r>
              <a:rPr lang="en-GB" sz="1900" dirty="0">
                <a:latin typeface="Times-Roman"/>
              </a:rPr>
              <a:t>discounted cash flow valuation?</a:t>
            </a:r>
          </a:p>
          <a:p>
            <a:endParaRPr lang="en-US" sz="2000" dirty="0">
              <a:latin typeface="Times-Roman"/>
            </a:endParaRPr>
          </a:p>
          <a:p>
            <a:r>
              <a:rPr lang="en-US" sz="2000" b="1" dirty="0">
                <a:latin typeface="Times-Roman"/>
              </a:rPr>
              <a:t>It is commonplace to hear that discounted cash flow (DCF) models are the  appropriate way to value common stocks – in the context of value investing, DCF has been proposed as the way to estimate ‘intrinsic value’.  This lecture covers these models and the connection to using accounting data for stock valuation.</a:t>
            </a:r>
          </a:p>
          <a:p>
            <a:endParaRPr lang="en-US" sz="2000" b="1" dirty="0">
              <a:latin typeface="Times-Roman"/>
            </a:endParaRPr>
          </a:p>
          <a:p>
            <a:r>
              <a:rPr lang="en-US" sz="2000" b="1" dirty="0">
                <a:latin typeface="Times-Roman"/>
              </a:rPr>
              <a:t>It is doubtful that such models can do any more than provide some structure to a stock valuation.  As the quote recognizes, stock valuation is ‘a difficult task’ – too difficult in many cases.</a:t>
            </a:r>
          </a:p>
        </p:txBody>
      </p:sp>
    </p:spTree>
    <p:extLst>
      <p:ext uri="{BB962C8B-B14F-4D97-AF65-F5344CB8AC3E}">
        <p14:creationId xmlns:p14="http://schemas.microsoft.com/office/powerpoint/2010/main" val="15975644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a:xfrm>
            <a:off x="304800" y="609600"/>
            <a:ext cx="8610600" cy="838200"/>
          </a:xfrm>
        </p:spPr>
        <p:txBody>
          <a:bodyPr/>
          <a:lstStyle/>
          <a:p>
            <a:r>
              <a:rPr lang="en-US" sz="3200"/>
              <a:t>Two more Damodaran Examples: Exxon, Dresdner</a:t>
            </a:r>
          </a:p>
        </p:txBody>
      </p:sp>
      <p:pic>
        <p:nvPicPr>
          <p:cNvPr id="16387" name="Picture 5"/>
          <p:cNvPicPr>
            <a:picLocks noGrp="1" noChangeAspect="1" noChangeArrowheads="1"/>
          </p:cNvPicPr>
          <p:nvPr>
            <p:ph sz="half" idx="1"/>
          </p:nvPr>
        </p:nvPicPr>
        <p:blipFill>
          <a:blip r:embed="rId2" cstate="print"/>
          <a:srcRect/>
          <a:stretch>
            <a:fillRect/>
          </a:stretch>
        </p:blipFill>
        <p:spPr>
          <a:xfrm>
            <a:off x="381000" y="1936750"/>
            <a:ext cx="8763000" cy="1104900"/>
          </a:xfrm>
          <a:noFill/>
        </p:spPr>
      </p:pic>
      <p:pic>
        <p:nvPicPr>
          <p:cNvPr id="16388" name="Picture 7"/>
          <p:cNvPicPr>
            <a:picLocks noGrp="1" noChangeAspect="1" noChangeArrowheads="1"/>
          </p:cNvPicPr>
          <p:nvPr>
            <p:ph sz="half" idx="2"/>
          </p:nvPr>
        </p:nvPicPr>
        <p:blipFill>
          <a:blip r:embed="rId3" cstate="print"/>
          <a:srcRect/>
          <a:stretch>
            <a:fillRect/>
          </a:stretch>
        </p:blipFill>
        <p:spPr>
          <a:xfrm>
            <a:off x="381000" y="3770313"/>
            <a:ext cx="8610600" cy="2157412"/>
          </a:xfr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524000" y="230187"/>
            <a:ext cx="6096000" cy="685800"/>
          </a:xfrm>
        </p:spPr>
        <p:txBody>
          <a:bodyPr/>
          <a:lstStyle/>
          <a:p>
            <a:r>
              <a:rPr lang="en-US" sz="4000" b="0" i="1" dirty="0"/>
              <a:t>The Residual Income Model</a:t>
            </a:r>
            <a:endParaRPr lang="en-US" sz="4000" dirty="0"/>
          </a:p>
        </p:txBody>
      </p:sp>
      <p:sp>
        <p:nvSpPr>
          <p:cNvPr id="17411" name="Rectangle 7"/>
          <p:cNvSpPr>
            <a:spLocks noGrp="1" noChangeArrowheads="1"/>
          </p:cNvSpPr>
          <p:nvPr>
            <p:ph type="body" sz="half" idx="1"/>
          </p:nvPr>
        </p:nvSpPr>
        <p:spPr>
          <a:xfrm>
            <a:off x="914400" y="915987"/>
            <a:ext cx="8001000" cy="3275013"/>
          </a:xfrm>
        </p:spPr>
        <p:txBody>
          <a:bodyPr/>
          <a:lstStyle/>
          <a:p>
            <a:pPr>
              <a:lnSpc>
                <a:spcPct val="80000"/>
              </a:lnSpc>
            </a:pPr>
            <a:r>
              <a:rPr lang="en-US" sz="2400" dirty="0"/>
              <a:t>This model exploits the </a:t>
            </a:r>
            <a:r>
              <a:rPr lang="en-US" sz="2400" b="1" dirty="0"/>
              <a:t>clean surplus</a:t>
            </a:r>
            <a:r>
              <a:rPr lang="en-US" sz="2400" dirty="0"/>
              <a:t> relationship:</a:t>
            </a:r>
          </a:p>
          <a:p>
            <a:pPr lvl="1">
              <a:lnSpc>
                <a:spcPct val="80000"/>
              </a:lnSpc>
            </a:pPr>
            <a:r>
              <a:rPr lang="en-US" sz="2400" dirty="0"/>
              <a:t> </a:t>
            </a:r>
            <a:r>
              <a:rPr lang="en-US" sz="2400" i="1" dirty="0"/>
              <a:t>BV(t) = BV(t-1) + E(t) - D(t)</a:t>
            </a:r>
          </a:p>
          <a:p>
            <a:pPr lvl="2">
              <a:lnSpc>
                <a:spcPct val="80000"/>
              </a:lnSpc>
            </a:pPr>
            <a:r>
              <a:rPr lang="en-US" i="1" dirty="0"/>
              <a:t>D(t) = E(t) - </a:t>
            </a:r>
            <a:r>
              <a:rPr lang="el-GR" i="1" dirty="0">
                <a:cs typeface="Arial" charset="0"/>
              </a:rPr>
              <a:t>Δ</a:t>
            </a:r>
            <a:r>
              <a:rPr lang="en-US" i="1" dirty="0">
                <a:cs typeface="Arial" charset="0"/>
              </a:rPr>
              <a:t>BV</a:t>
            </a:r>
            <a:endParaRPr lang="el-GR" i="1" dirty="0">
              <a:cs typeface="Arial" charset="0"/>
            </a:endParaRPr>
          </a:p>
          <a:p>
            <a:pPr lvl="1">
              <a:lnSpc>
                <a:spcPct val="80000"/>
              </a:lnSpc>
            </a:pPr>
            <a:r>
              <a:rPr lang="en-US" sz="2400" dirty="0"/>
              <a:t>Clean surplus does not apply with share repurchases or other manipulations of the equity account</a:t>
            </a:r>
            <a:endParaRPr lang="en-US" sz="2400" i="1" dirty="0"/>
          </a:p>
          <a:p>
            <a:pPr>
              <a:lnSpc>
                <a:spcPct val="80000"/>
              </a:lnSpc>
            </a:pPr>
            <a:r>
              <a:rPr lang="en-US" sz="2400" dirty="0"/>
              <a:t>The clean surplus equation is substituted into the general DCF model to obtain </a:t>
            </a:r>
            <a:r>
              <a:rPr lang="en-US" sz="2400" i="1" dirty="0"/>
              <a:t>(AE </a:t>
            </a:r>
            <a:r>
              <a:rPr lang="en-US" sz="2400" dirty="0"/>
              <a:t>is ‘abnormal earnings’, i.e., return on equity in excess of cost of capital)</a:t>
            </a:r>
            <a:r>
              <a:rPr lang="en-US" sz="2400" i="1" dirty="0"/>
              <a:t>:</a:t>
            </a:r>
          </a:p>
        </p:txBody>
      </p:sp>
      <p:graphicFrame>
        <p:nvGraphicFramePr>
          <p:cNvPr id="17412" name="Object 8"/>
          <p:cNvGraphicFramePr>
            <a:graphicFrameLocks noGrp="1" noChangeAspect="1"/>
          </p:cNvGraphicFramePr>
          <p:nvPr>
            <p:ph sz="half" idx="2"/>
          </p:nvPr>
        </p:nvGraphicFramePr>
        <p:xfrm>
          <a:off x="838200" y="4343400"/>
          <a:ext cx="8077200" cy="1941513"/>
        </p:xfrm>
        <a:graphic>
          <a:graphicData uri="http://schemas.openxmlformats.org/presentationml/2006/ole">
            <mc:AlternateContent xmlns:mc="http://schemas.openxmlformats.org/markup-compatibility/2006">
              <mc:Choice xmlns:v="urn:schemas-microsoft-com:vml" Requires="v">
                <p:oleObj spid="_x0000_s17422" name="Document" r:id="rId3" imgW="5715000" imgH="1381125" progId="WP10Doc">
                  <p:embed/>
                </p:oleObj>
              </mc:Choice>
              <mc:Fallback>
                <p:oleObj name="Document" r:id="rId3" imgW="5715000" imgH="1381125" progId="WP10Doc">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4343400"/>
                        <a:ext cx="8077200" cy="19415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838200" y="609600"/>
            <a:ext cx="8077200" cy="685800"/>
          </a:xfrm>
        </p:spPr>
        <p:txBody>
          <a:bodyPr/>
          <a:lstStyle/>
          <a:p>
            <a:r>
              <a:rPr lang="en-US" sz="3600"/>
              <a:t>Some Basic Residual Income Calculations</a:t>
            </a:r>
          </a:p>
        </p:txBody>
      </p:sp>
      <p:sp>
        <p:nvSpPr>
          <p:cNvPr id="18435" name="Rectangle 3"/>
          <p:cNvSpPr>
            <a:spLocks noGrp="1" noChangeArrowheads="1"/>
          </p:cNvSpPr>
          <p:nvPr>
            <p:ph type="body" idx="1"/>
          </p:nvPr>
        </p:nvSpPr>
        <p:spPr>
          <a:xfrm>
            <a:off x="838200" y="1524000"/>
            <a:ext cx="7924800" cy="4495800"/>
          </a:xfrm>
        </p:spPr>
        <p:txBody>
          <a:bodyPr/>
          <a:lstStyle/>
          <a:p>
            <a:r>
              <a:rPr lang="en-US" sz="2400" i="1"/>
              <a:t>ROE</a:t>
            </a:r>
            <a:r>
              <a:rPr lang="en-US" sz="2400"/>
              <a:t>(</a:t>
            </a:r>
            <a:r>
              <a:rPr lang="en-US" sz="2400" i="1"/>
              <a:t>t</a:t>
            </a:r>
            <a:r>
              <a:rPr lang="en-US" sz="2400"/>
              <a:t>) = </a:t>
            </a:r>
            <a:r>
              <a:rPr lang="en-US" sz="2400" i="1"/>
              <a:t>E</a:t>
            </a:r>
            <a:r>
              <a:rPr lang="en-US" sz="2400"/>
              <a:t>(</a:t>
            </a:r>
            <a:r>
              <a:rPr lang="en-US" sz="2400" i="1"/>
              <a:t>t</a:t>
            </a:r>
            <a:r>
              <a:rPr lang="en-US" sz="2400"/>
              <a:t>) / </a:t>
            </a:r>
            <a:r>
              <a:rPr lang="en-US" sz="2400" i="1"/>
              <a:t>BV(t-1)</a:t>
            </a:r>
          </a:p>
          <a:p>
            <a:pPr lvl="1"/>
            <a:r>
              <a:rPr lang="en-US" sz="2200" i="1"/>
              <a:t>ROE </a:t>
            </a:r>
            <a:r>
              <a:rPr lang="en-US" sz="2200"/>
              <a:t>(return on equity) is an accrual measure</a:t>
            </a:r>
          </a:p>
          <a:p>
            <a:pPr lvl="2"/>
            <a:r>
              <a:rPr lang="en-US" sz="2000"/>
              <a:t>This is not a cash measure</a:t>
            </a:r>
          </a:p>
          <a:p>
            <a:pPr lvl="1"/>
            <a:endParaRPr lang="en-US" sz="2200"/>
          </a:p>
          <a:p>
            <a:r>
              <a:rPr lang="en-US" sz="2400" i="1"/>
              <a:t>k = </a:t>
            </a:r>
            <a:r>
              <a:rPr lang="el-GR" sz="2400" i="1">
                <a:cs typeface="Arial" charset="0"/>
              </a:rPr>
              <a:t>Δ</a:t>
            </a:r>
            <a:r>
              <a:rPr lang="en-US" sz="2400" i="1">
                <a:cs typeface="Arial" charset="0"/>
              </a:rPr>
              <a:t>BV / </a:t>
            </a:r>
            <a:r>
              <a:rPr lang="en-US" sz="2400" i="1"/>
              <a:t>BV(t-1)</a:t>
            </a:r>
          </a:p>
          <a:p>
            <a:pPr lvl="1"/>
            <a:r>
              <a:rPr lang="en-US" sz="2200"/>
              <a:t>This is an interpretation for </a:t>
            </a:r>
            <a:r>
              <a:rPr lang="en-US" sz="2200" i="1"/>
              <a:t>k </a:t>
            </a:r>
            <a:r>
              <a:rPr lang="en-US" sz="2200"/>
              <a:t>that differs from the </a:t>
            </a:r>
            <a:r>
              <a:rPr lang="en-US" sz="2200" i="1"/>
              <a:t>CAPM </a:t>
            </a:r>
            <a:r>
              <a:rPr lang="en-US" sz="2200"/>
              <a:t>interpretation of the Gordon </a:t>
            </a:r>
            <a:r>
              <a:rPr lang="en-US" sz="2200" i="1"/>
              <a:t>DDM</a:t>
            </a:r>
          </a:p>
          <a:p>
            <a:endParaRPr lang="en-US" sz="2400"/>
          </a:p>
          <a:p>
            <a:r>
              <a:rPr lang="en-US" sz="2400"/>
              <a:t>‘Return on equity in excess of cost of capital’ interpretation of the residual income model needs to be in an accounting, not economic, sense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219200" y="609600"/>
            <a:ext cx="7696200" cy="1143000"/>
          </a:xfrm>
        </p:spPr>
        <p:txBody>
          <a:bodyPr/>
          <a:lstStyle/>
          <a:p>
            <a:r>
              <a:rPr lang="en-US" sz="4000"/>
              <a:t>The Return on Equity Approach</a:t>
            </a:r>
          </a:p>
        </p:txBody>
      </p:sp>
      <p:sp>
        <p:nvSpPr>
          <p:cNvPr id="29699" name="Rectangle 4"/>
          <p:cNvSpPr>
            <a:spLocks noGrp="1" noChangeArrowheads="1"/>
          </p:cNvSpPr>
          <p:nvPr>
            <p:ph type="body" sz="half" idx="1"/>
          </p:nvPr>
        </p:nvSpPr>
        <p:spPr>
          <a:xfrm>
            <a:off x="990600" y="1752600"/>
            <a:ext cx="7924800" cy="2209800"/>
          </a:xfrm>
          <a:noFill/>
        </p:spPr>
        <p:txBody>
          <a:bodyPr lIns="91440" tIns="45720" rIns="91440" bIns="45720"/>
          <a:lstStyle/>
          <a:p>
            <a:pPr>
              <a:lnSpc>
                <a:spcPct val="90000"/>
              </a:lnSpc>
            </a:pPr>
            <a:r>
              <a:rPr lang="en-US" sz="2000" dirty="0"/>
              <a:t> Examine the numerator of the residual income model</a:t>
            </a:r>
          </a:p>
          <a:p>
            <a:pPr lvl="1">
              <a:lnSpc>
                <a:spcPct val="90000"/>
              </a:lnSpc>
            </a:pPr>
            <a:r>
              <a:rPr lang="en-US" sz="2000" i="1" dirty="0"/>
              <a:t>(ROE(t) – k) BV(t-1)</a:t>
            </a:r>
          </a:p>
          <a:p>
            <a:pPr lvl="2">
              <a:lnSpc>
                <a:spcPct val="90000"/>
              </a:lnSpc>
            </a:pPr>
            <a:r>
              <a:rPr lang="en-US" sz="1800" i="1" dirty="0"/>
              <a:t>ROE is a key DCF variable</a:t>
            </a:r>
          </a:p>
          <a:p>
            <a:pPr>
              <a:lnSpc>
                <a:spcPct val="90000"/>
              </a:lnSpc>
            </a:pPr>
            <a:endParaRPr lang="en-US" sz="2000" i="1" dirty="0"/>
          </a:p>
          <a:p>
            <a:pPr>
              <a:lnSpc>
                <a:spcPct val="90000"/>
              </a:lnSpc>
            </a:pPr>
            <a:r>
              <a:rPr lang="en-US" sz="2000" dirty="0"/>
              <a:t>The </a:t>
            </a:r>
            <a:r>
              <a:rPr lang="en-US" sz="2000" i="1" dirty="0"/>
              <a:t>ROE </a:t>
            </a:r>
            <a:r>
              <a:rPr lang="en-US" sz="2000" dirty="0"/>
              <a:t> can be expressed in value driver format (Table 8.10, p.467):</a:t>
            </a:r>
            <a:endParaRPr lang="en-US" sz="2000" i="1" dirty="0"/>
          </a:p>
        </p:txBody>
      </p:sp>
      <p:graphicFrame>
        <p:nvGraphicFramePr>
          <p:cNvPr id="29700" name="Object 5"/>
          <p:cNvGraphicFramePr>
            <a:graphicFrameLocks noGrp="1" noChangeAspect="1"/>
          </p:cNvGraphicFramePr>
          <p:nvPr>
            <p:ph sz="half" idx="2"/>
          </p:nvPr>
        </p:nvGraphicFramePr>
        <p:xfrm>
          <a:off x="1327150" y="4114800"/>
          <a:ext cx="7326313" cy="1981200"/>
        </p:xfrm>
        <a:graphic>
          <a:graphicData uri="http://schemas.openxmlformats.org/presentationml/2006/ole">
            <mc:AlternateContent xmlns:mc="http://schemas.openxmlformats.org/markup-compatibility/2006">
              <mc:Choice xmlns:v="urn:schemas-microsoft-com:vml" Requires="v">
                <p:oleObj spid="_x0000_s30723" name="Document" r:id="rId3" imgW="5715000" imgH="1552575" progId="WP10Doc">
                  <p:embed/>
                </p:oleObj>
              </mc:Choice>
              <mc:Fallback>
                <p:oleObj name="Document" r:id="rId3" imgW="5715000" imgH="1552575" progId="WP10Doc">
                  <p:embed/>
                  <p:pic>
                    <p:nvPicPr>
                      <p:cNvPr id="2970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27150" y="4114800"/>
                        <a:ext cx="7326313" cy="1981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0369265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4"/>
          <p:cNvSpPr>
            <a:spLocks noGrp="1"/>
          </p:cNvSpPr>
          <p:nvPr>
            <p:ph type="title"/>
          </p:nvPr>
        </p:nvSpPr>
        <p:spPr>
          <a:xfrm>
            <a:off x="914400" y="609600"/>
            <a:ext cx="8001000" cy="685800"/>
          </a:xfrm>
        </p:spPr>
        <p:txBody>
          <a:bodyPr/>
          <a:lstStyle/>
          <a:p>
            <a:r>
              <a:rPr lang="en-US" sz="3600" i="1"/>
              <a:t>P / BV, ROE </a:t>
            </a:r>
            <a:r>
              <a:rPr lang="en-US" sz="3600"/>
              <a:t>and  </a:t>
            </a:r>
            <a:r>
              <a:rPr lang="en-US" sz="3600" i="1"/>
              <a:t>P / E</a:t>
            </a:r>
          </a:p>
        </p:txBody>
      </p:sp>
      <p:sp>
        <p:nvSpPr>
          <p:cNvPr id="30723" name="Content Placeholder 5"/>
          <p:cNvSpPr>
            <a:spLocks noGrp="1"/>
          </p:cNvSpPr>
          <p:nvPr>
            <p:ph idx="1"/>
          </p:nvPr>
        </p:nvSpPr>
        <p:spPr>
          <a:xfrm>
            <a:off x="1066800" y="1600200"/>
            <a:ext cx="7848600" cy="4495800"/>
          </a:xfrm>
        </p:spPr>
        <p:txBody>
          <a:bodyPr/>
          <a:lstStyle/>
          <a:p>
            <a:r>
              <a:rPr lang="en-US"/>
              <a:t>Conventional measures of relative valuation are Price to Book Value (</a:t>
            </a:r>
            <a:r>
              <a:rPr lang="en-US" i="1"/>
              <a:t>P/BV</a:t>
            </a:r>
            <a:r>
              <a:rPr lang="en-US"/>
              <a:t>), Price to Earnings (</a:t>
            </a:r>
            <a:r>
              <a:rPr lang="en-US" i="1"/>
              <a:t>P/E</a:t>
            </a:r>
            <a:r>
              <a:rPr lang="en-US"/>
              <a:t>) and Return on Equity (</a:t>
            </a:r>
            <a:r>
              <a:rPr lang="en-US" i="1"/>
              <a:t>ROE</a:t>
            </a:r>
            <a:r>
              <a:rPr lang="en-US"/>
              <a:t>)</a:t>
            </a:r>
          </a:p>
          <a:p>
            <a:pPr lvl="1"/>
            <a:r>
              <a:rPr lang="en-US" sz="2400"/>
              <a:t>Given any two the other is given</a:t>
            </a:r>
          </a:p>
          <a:p>
            <a:r>
              <a:rPr lang="en-US"/>
              <a:t>Assume Net Income and Earnings are the same:</a:t>
            </a:r>
          </a:p>
          <a:p>
            <a:pPr lvl="1"/>
            <a:r>
              <a:rPr lang="en-US"/>
              <a:t>  </a:t>
            </a:r>
            <a:r>
              <a:rPr lang="en-US" i="1"/>
              <a:t>ROE</a:t>
            </a:r>
            <a:r>
              <a:rPr lang="en-US"/>
              <a:t> = </a:t>
            </a:r>
            <a:r>
              <a:rPr lang="en-US" i="1"/>
              <a:t>E / BV</a:t>
            </a:r>
          </a:p>
          <a:p>
            <a:pPr lvl="1"/>
            <a:r>
              <a:rPr lang="en-US" i="1"/>
              <a:t>P/E = (P / BV) ÷  (E / BV</a:t>
            </a:r>
            <a:r>
              <a:rPr lang="en-US"/>
              <a:t>)</a:t>
            </a:r>
          </a:p>
          <a:p>
            <a:pPr lvl="2"/>
            <a:r>
              <a:rPr lang="en-US"/>
              <a:t>This holds for aggregate and per share values </a:t>
            </a:r>
          </a:p>
        </p:txBody>
      </p:sp>
    </p:spTree>
    <p:extLst>
      <p:ext uri="{BB962C8B-B14F-4D97-AF65-F5344CB8AC3E}">
        <p14:creationId xmlns:p14="http://schemas.microsoft.com/office/powerpoint/2010/main" val="42560790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02B64-5D4A-4579-9614-5A4EB4337A75}"/>
              </a:ext>
            </a:extLst>
          </p:cNvPr>
          <p:cNvSpPr>
            <a:spLocks noGrp="1"/>
          </p:cNvSpPr>
          <p:nvPr>
            <p:ph type="title"/>
          </p:nvPr>
        </p:nvSpPr>
        <p:spPr>
          <a:xfrm>
            <a:off x="381000" y="609600"/>
            <a:ext cx="8534400" cy="533400"/>
          </a:xfrm>
        </p:spPr>
        <p:txBody>
          <a:bodyPr/>
          <a:lstStyle/>
          <a:p>
            <a:r>
              <a:rPr lang="en-US" sz="2800" dirty="0"/>
              <a:t>Key Statistics from Bloomberg for Facebook (24/8/18)</a:t>
            </a:r>
            <a:endParaRPr lang="en-GB" sz="2800" dirty="0"/>
          </a:p>
        </p:txBody>
      </p:sp>
      <p:pic>
        <p:nvPicPr>
          <p:cNvPr id="3" name="Picture 2">
            <a:extLst>
              <a:ext uri="{FF2B5EF4-FFF2-40B4-BE49-F238E27FC236}">
                <a16:creationId xmlns:a16="http://schemas.microsoft.com/office/drawing/2014/main" id="{F0802A28-E8E1-476D-B868-ECB397DA7CA7}"/>
              </a:ext>
            </a:extLst>
          </p:cNvPr>
          <p:cNvPicPr>
            <a:picLocks noChangeAspect="1"/>
          </p:cNvPicPr>
          <p:nvPr/>
        </p:nvPicPr>
        <p:blipFill>
          <a:blip r:embed="rId2"/>
          <a:stretch>
            <a:fillRect/>
          </a:stretch>
        </p:blipFill>
        <p:spPr>
          <a:xfrm>
            <a:off x="-76200" y="1338984"/>
            <a:ext cx="9144000" cy="4873230"/>
          </a:xfrm>
          <a:prstGeom prst="rect">
            <a:avLst/>
          </a:prstGeom>
        </p:spPr>
      </p:pic>
      <p:sp>
        <p:nvSpPr>
          <p:cNvPr id="4" name="Rectangle 3">
            <a:extLst>
              <a:ext uri="{FF2B5EF4-FFF2-40B4-BE49-F238E27FC236}">
                <a16:creationId xmlns:a16="http://schemas.microsoft.com/office/drawing/2014/main" id="{065F7B3F-5410-4D11-8A2C-1D79878E2582}"/>
              </a:ext>
            </a:extLst>
          </p:cNvPr>
          <p:cNvSpPr/>
          <p:nvPr/>
        </p:nvSpPr>
        <p:spPr bwMode="auto">
          <a:xfrm>
            <a:off x="990600" y="3733800"/>
            <a:ext cx="3505200" cy="1066800"/>
          </a:xfrm>
          <a:prstGeom prst="rect">
            <a:avLst/>
          </a:prstGeom>
          <a:solidFill>
            <a:srgbClr val="CCECFF">
              <a:alpha val="2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GB" sz="2400" b="0" i="0" u="none" strike="noStrike" cap="none" normalizeH="0" baseline="0">
              <a:ln>
                <a:noFill/>
              </a:ln>
              <a:solidFill>
                <a:schemeClr val="tx1"/>
              </a:solidFill>
              <a:effectLst/>
              <a:latin typeface="Times New Roman" pitchFamily="18" charset="0"/>
            </a:endParaRPr>
          </a:p>
        </p:txBody>
      </p:sp>
      <p:sp>
        <p:nvSpPr>
          <p:cNvPr id="5" name="Rectangle 4">
            <a:extLst>
              <a:ext uri="{FF2B5EF4-FFF2-40B4-BE49-F238E27FC236}">
                <a16:creationId xmlns:a16="http://schemas.microsoft.com/office/drawing/2014/main" id="{EF747EA5-3703-459E-B80B-76EA22E1C6D1}"/>
              </a:ext>
            </a:extLst>
          </p:cNvPr>
          <p:cNvSpPr/>
          <p:nvPr/>
        </p:nvSpPr>
        <p:spPr bwMode="auto">
          <a:xfrm>
            <a:off x="990600" y="5029200"/>
            <a:ext cx="3505200" cy="304800"/>
          </a:xfrm>
          <a:prstGeom prst="rect">
            <a:avLst/>
          </a:prstGeom>
          <a:solidFill>
            <a:srgbClr val="CCECFF">
              <a:alpha val="2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GB" sz="24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7128483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485900" y="304800"/>
            <a:ext cx="6096000" cy="901700"/>
          </a:xfrm>
          <a:noFill/>
        </p:spPr>
        <p:txBody>
          <a:bodyPr/>
          <a:lstStyle/>
          <a:p>
            <a:r>
              <a:rPr lang="en-US" sz="4000" b="0" i="1" dirty="0"/>
              <a:t>Different Forms of the P/E Ratio</a:t>
            </a:r>
          </a:p>
        </p:txBody>
      </p:sp>
      <p:sp>
        <p:nvSpPr>
          <p:cNvPr id="19459" name="Rectangle 8"/>
          <p:cNvSpPr>
            <a:spLocks noGrp="1" noChangeArrowheads="1"/>
          </p:cNvSpPr>
          <p:nvPr>
            <p:ph type="body" sz="half" idx="1"/>
          </p:nvPr>
        </p:nvSpPr>
        <p:spPr>
          <a:xfrm>
            <a:off x="457200" y="1524000"/>
            <a:ext cx="8458200" cy="4343400"/>
          </a:xfrm>
        </p:spPr>
        <p:txBody>
          <a:bodyPr/>
          <a:lstStyle/>
          <a:p>
            <a:pPr>
              <a:lnSpc>
                <a:spcPct val="90000"/>
              </a:lnSpc>
            </a:pPr>
            <a:r>
              <a:rPr lang="en-US" sz="2400" dirty="0"/>
              <a:t>The </a:t>
            </a:r>
            <a:r>
              <a:rPr lang="en-US" sz="2400" i="1" dirty="0"/>
              <a:t>P/E </a:t>
            </a:r>
            <a:r>
              <a:rPr lang="en-US" sz="2400" dirty="0"/>
              <a:t>ratio is a key valuation measure for practicing security analysts</a:t>
            </a:r>
          </a:p>
          <a:p>
            <a:pPr>
              <a:lnSpc>
                <a:spcPct val="90000"/>
              </a:lnSpc>
            </a:pPr>
            <a:r>
              <a:rPr lang="en-US" sz="2400" dirty="0"/>
              <a:t>Letting </a:t>
            </a:r>
            <a:r>
              <a:rPr lang="en-US" sz="2400" i="1" dirty="0"/>
              <a:t>b</a:t>
            </a:r>
            <a:r>
              <a:rPr lang="en-US" sz="2400" dirty="0"/>
              <a:t> represent the dividend payout ratio (</a:t>
            </a:r>
            <a:r>
              <a:rPr lang="en-US" sz="2400" i="1" dirty="0" err="1"/>
              <a:t>Div</a:t>
            </a:r>
            <a:r>
              <a:rPr lang="en-US" sz="2400" i="1" dirty="0"/>
              <a:t>(t) / E(t)</a:t>
            </a:r>
            <a:r>
              <a:rPr lang="en-US" sz="2400" dirty="0"/>
              <a:t>), i.e., </a:t>
            </a:r>
            <a:r>
              <a:rPr lang="en-US" sz="2400" i="1" dirty="0"/>
              <a:t>b E(t) = </a:t>
            </a:r>
            <a:r>
              <a:rPr lang="en-US" sz="2400" i="1" dirty="0" err="1"/>
              <a:t>Div</a:t>
            </a:r>
            <a:r>
              <a:rPr lang="en-US" sz="2400" i="1" dirty="0"/>
              <a:t>(t), </a:t>
            </a:r>
            <a:r>
              <a:rPr lang="en-US" sz="2400" dirty="0"/>
              <a:t>in the Gordon model the </a:t>
            </a:r>
            <a:r>
              <a:rPr lang="en-US" sz="2400" i="1" dirty="0"/>
              <a:t>P/E</a:t>
            </a:r>
            <a:r>
              <a:rPr lang="en-US" sz="2400" dirty="0"/>
              <a:t> ratio can be solved as:</a:t>
            </a:r>
          </a:p>
          <a:p>
            <a:pPr>
              <a:lnSpc>
                <a:spcPct val="90000"/>
              </a:lnSpc>
            </a:pPr>
            <a:endParaRPr lang="en-US" sz="2400" dirty="0"/>
          </a:p>
          <a:p>
            <a:pPr>
              <a:lnSpc>
                <a:spcPct val="90000"/>
              </a:lnSpc>
            </a:pPr>
            <a:endParaRPr lang="en-US" sz="2400" dirty="0"/>
          </a:p>
          <a:p>
            <a:pPr>
              <a:lnSpc>
                <a:spcPct val="90000"/>
              </a:lnSpc>
            </a:pPr>
            <a:endParaRPr lang="en-US" sz="2400" dirty="0"/>
          </a:p>
          <a:p>
            <a:pPr>
              <a:lnSpc>
                <a:spcPct val="90000"/>
              </a:lnSpc>
            </a:pPr>
            <a:r>
              <a:rPr lang="en-US" sz="2400" dirty="0"/>
              <a:t>Observe what the </a:t>
            </a:r>
            <a:r>
              <a:rPr lang="en-US" sz="2400" i="1" dirty="0"/>
              <a:t>P/E</a:t>
            </a:r>
            <a:r>
              <a:rPr lang="en-US" sz="2400" dirty="0"/>
              <a:t> is when </a:t>
            </a:r>
            <a:r>
              <a:rPr lang="en-US" sz="2400" i="1" dirty="0"/>
              <a:t>g = </a:t>
            </a:r>
            <a:r>
              <a:rPr lang="en-US" sz="2400" dirty="0"/>
              <a:t>0 (no growth) and </a:t>
            </a:r>
            <a:r>
              <a:rPr lang="en-US" sz="2400" i="1" dirty="0"/>
              <a:t>b = </a:t>
            </a:r>
            <a:r>
              <a:rPr lang="en-US" sz="2400" dirty="0"/>
              <a:t>1 (full earnings payout to dividends)</a:t>
            </a:r>
          </a:p>
        </p:txBody>
      </p:sp>
      <p:graphicFrame>
        <p:nvGraphicFramePr>
          <p:cNvPr id="19460" name="Object 9"/>
          <p:cNvGraphicFramePr>
            <a:graphicFrameLocks noGrp="1" noChangeAspect="1"/>
          </p:cNvGraphicFramePr>
          <p:nvPr>
            <p:ph sz="half" idx="2"/>
            <p:extLst>
              <p:ext uri="{D42A27DB-BD31-4B8C-83A1-F6EECF244321}">
                <p14:modId xmlns:p14="http://schemas.microsoft.com/office/powerpoint/2010/main" val="1390050633"/>
              </p:ext>
            </p:extLst>
          </p:nvPr>
        </p:nvGraphicFramePr>
        <p:xfrm>
          <a:off x="723900" y="3276600"/>
          <a:ext cx="7696200" cy="1155700"/>
        </p:xfrm>
        <a:graphic>
          <a:graphicData uri="http://schemas.openxmlformats.org/presentationml/2006/ole">
            <mc:AlternateContent xmlns:mc="http://schemas.openxmlformats.org/markup-compatibility/2006">
              <mc:Choice xmlns:v="urn:schemas-microsoft-com:vml" Requires="v">
                <p:oleObj spid="_x0000_s19469" name="Document" r:id="rId3" imgW="5715000" imgH="866775" progId="WP10Doc">
                  <p:embed/>
                </p:oleObj>
              </mc:Choice>
              <mc:Fallback>
                <p:oleObj name="Document" r:id="rId3" imgW="5715000" imgH="866775" progId="WP10Doc">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900" y="3276600"/>
                        <a:ext cx="7696200" cy="1155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371600" y="609600"/>
            <a:ext cx="6096000" cy="1143000"/>
          </a:xfrm>
        </p:spPr>
        <p:txBody>
          <a:bodyPr/>
          <a:lstStyle/>
          <a:p>
            <a:r>
              <a:rPr lang="en-US" sz="4400" b="0" i="1"/>
              <a:t>P/E Ratio for the AE Model</a:t>
            </a:r>
          </a:p>
        </p:txBody>
      </p:sp>
      <p:sp>
        <p:nvSpPr>
          <p:cNvPr id="20483" name="Rectangle 4"/>
          <p:cNvSpPr>
            <a:spLocks noGrp="1" noChangeArrowheads="1"/>
          </p:cNvSpPr>
          <p:nvPr>
            <p:ph type="body" sz="half" idx="1"/>
          </p:nvPr>
        </p:nvSpPr>
        <p:spPr>
          <a:xfrm>
            <a:off x="1371600" y="1828800"/>
            <a:ext cx="7086600" cy="1981200"/>
          </a:xfrm>
        </p:spPr>
        <p:txBody>
          <a:bodyPr/>
          <a:lstStyle/>
          <a:p>
            <a:pPr>
              <a:lnSpc>
                <a:spcPct val="90000"/>
              </a:lnSpc>
            </a:pPr>
            <a:r>
              <a:rPr lang="en-US" sz="2400"/>
              <a:t>The Residual Income Model can also be solved for a </a:t>
            </a:r>
            <a:r>
              <a:rPr lang="en-US" sz="2400" i="1"/>
              <a:t>P/E</a:t>
            </a:r>
            <a:r>
              <a:rPr lang="en-US" sz="2400"/>
              <a:t> ratio (after some manipulation)</a:t>
            </a:r>
          </a:p>
          <a:p>
            <a:pPr>
              <a:lnSpc>
                <a:spcPct val="90000"/>
              </a:lnSpc>
            </a:pPr>
            <a:endParaRPr lang="en-US" sz="2400"/>
          </a:p>
          <a:p>
            <a:pPr>
              <a:lnSpc>
                <a:spcPct val="90000"/>
              </a:lnSpc>
            </a:pPr>
            <a:r>
              <a:rPr lang="en-US" sz="2400"/>
              <a:t>Recalling that the definition for </a:t>
            </a:r>
            <a:r>
              <a:rPr lang="en-US" sz="2400" i="1"/>
              <a:t>AE(t)</a:t>
            </a:r>
            <a:r>
              <a:rPr lang="en-US" sz="2400"/>
              <a:t> requires, </a:t>
            </a:r>
            <a:r>
              <a:rPr lang="en-US" sz="2400" i="1"/>
              <a:t>k BV(t-1) = E(t) - AE(t):</a:t>
            </a:r>
          </a:p>
        </p:txBody>
      </p:sp>
      <p:graphicFrame>
        <p:nvGraphicFramePr>
          <p:cNvPr id="20484" name="Object 5"/>
          <p:cNvGraphicFramePr>
            <a:graphicFrameLocks noGrp="1" noChangeAspect="1"/>
          </p:cNvGraphicFramePr>
          <p:nvPr>
            <p:ph sz="half" idx="2"/>
          </p:nvPr>
        </p:nvGraphicFramePr>
        <p:xfrm>
          <a:off x="1371600" y="4538663"/>
          <a:ext cx="7543800" cy="1133475"/>
        </p:xfrm>
        <a:graphic>
          <a:graphicData uri="http://schemas.openxmlformats.org/presentationml/2006/ole">
            <mc:AlternateContent xmlns:mc="http://schemas.openxmlformats.org/markup-compatibility/2006">
              <mc:Choice xmlns:v="urn:schemas-microsoft-com:vml" Requires="v">
                <p:oleObj spid="_x0000_s20492" name="Document" r:id="rId3" imgW="5715000" imgH="866775" progId="WP10Doc">
                  <p:embed/>
                </p:oleObj>
              </mc:Choice>
              <mc:Fallback>
                <p:oleObj name="Document" r:id="rId3" imgW="5715000" imgH="866775" progId="WP10Doc">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4538663"/>
                        <a:ext cx="7543800" cy="1133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ctrTitle" sz="quarter"/>
          </p:nvPr>
        </p:nvSpPr>
        <p:spPr>
          <a:xfrm>
            <a:off x="824327" y="359603"/>
            <a:ext cx="8001000" cy="590550"/>
          </a:xfrm>
        </p:spPr>
        <p:txBody>
          <a:bodyPr/>
          <a:lstStyle/>
          <a:p>
            <a:r>
              <a:rPr lang="en-US" sz="4000"/>
              <a:t>The </a:t>
            </a:r>
            <a:r>
              <a:rPr lang="en-US" sz="4000" i="1"/>
              <a:t>PEG </a:t>
            </a:r>
            <a:r>
              <a:rPr lang="en-US" sz="4000"/>
              <a:t>Ratio</a:t>
            </a:r>
          </a:p>
        </p:txBody>
      </p:sp>
      <p:sp>
        <p:nvSpPr>
          <p:cNvPr id="21507" name="Rectangle 4"/>
          <p:cNvSpPr>
            <a:spLocks noGrp="1" noChangeArrowheads="1"/>
          </p:cNvSpPr>
          <p:nvPr>
            <p:ph type="subTitle" sz="quarter" idx="1"/>
          </p:nvPr>
        </p:nvSpPr>
        <p:spPr>
          <a:xfrm>
            <a:off x="1371600" y="1219200"/>
            <a:ext cx="7239000" cy="3429000"/>
          </a:xfrm>
        </p:spPr>
        <p:txBody>
          <a:bodyPr/>
          <a:lstStyle/>
          <a:p>
            <a:pPr>
              <a:lnSpc>
                <a:spcPct val="90000"/>
              </a:lnSpc>
            </a:pPr>
            <a:r>
              <a:rPr lang="en-US" dirty="0"/>
              <a:t>The </a:t>
            </a:r>
            <a:r>
              <a:rPr lang="en-US" b="1" i="1" dirty="0"/>
              <a:t>“PEG” ratio</a:t>
            </a:r>
            <a:r>
              <a:rPr lang="en-US" dirty="0"/>
              <a:t>, or </a:t>
            </a:r>
            <a:r>
              <a:rPr lang="en-US" i="1" dirty="0"/>
              <a:t>P/E</a:t>
            </a:r>
            <a:r>
              <a:rPr lang="en-US" dirty="0"/>
              <a:t> to growth rate ratio:</a:t>
            </a:r>
          </a:p>
          <a:p>
            <a:pPr lvl="1">
              <a:lnSpc>
                <a:spcPct val="90000"/>
              </a:lnSpc>
            </a:pPr>
            <a:r>
              <a:rPr lang="en-US" sz="2200" dirty="0"/>
              <a:t>sometimes used as a crude rule of thumb to determine under/over valuation for a common stock.  </a:t>
            </a:r>
          </a:p>
          <a:p>
            <a:pPr lvl="2">
              <a:lnSpc>
                <a:spcPct val="90000"/>
              </a:lnSpc>
            </a:pPr>
            <a:r>
              <a:rPr lang="en-US" sz="2000" dirty="0"/>
              <a:t>For example, if the PEG ratio is less than one then the stock is undervalued because the ‘cost of growth’ as measured by the </a:t>
            </a:r>
            <a:r>
              <a:rPr lang="en-US" sz="2000" i="1" dirty="0"/>
              <a:t>P/E</a:t>
            </a:r>
            <a:r>
              <a:rPr lang="en-US" sz="2000" dirty="0"/>
              <a:t> is less than the actual growth.</a:t>
            </a:r>
          </a:p>
          <a:p>
            <a:pPr lvl="2">
              <a:lnSpc>
                <a:spcPct val="90000"/>
              </a:lnSpc>
            </a:pPr>
            <a:r>
              <a:rPr lang="en-US" sz="2000" dirty="0"/>
              <a:t>Problems with the PEG </a:t>
            </a:r>
            <a:r>
              <a:rPr lang="en-US" sz="2000" dirty="0">
                <a:sym typeface="Wingdings" panose="05000000000000000000" pitchFamily="2" charset="2"/>
              </a:rPr>
              <a:t> based on accrual # (earnings) and does not investigate sources of and future prospects for growth</a:t>
            </a:r>
            <a:endParaRPr lang="en-US" sz="2000" dirty="0"/>
          </a:p>
          <a:p>
            <a:pPr>
              <a:lnSpc>
                <a:spcPct val="90000"/>
              </a:lnSpc>
            </a:pPr>
            <a:r>
              <a:rPr lang="en-US" dirty="0"/>
              <a:t>In terms of the </a:t>
            </a:r>
            <a:r>
              <a:rPr lang="en-US" i="1" dirty="0"/>
              <a:t>AE </a:t>
            </a:r>
            <a:r>
              <a:rPr lang="en-US" dirty="0"/>
              <a:t>model:</a:t>
            </a:r>
          </a:p>
        </p:txBody>
      </p:sp>
      <p:pic>
        <p:nvPicPr>
          <p:cNvPr id="21508" name="Picture 6"/>
          <p:cNvPicPr>
            <a:picLocks noChangeAspect="1" noChangeArrowheads="1"/>
          </p:cNvPicPr>
          <p:nvPr/>
        </p:nvPicPr>
        <p:blipFill>
          <a:blip r:embed="rId2" cstate="print"/>
          <a:srcRect/>
          <a:stretch>
            <a:fillRect/>
          </a:stretch>
        </p:blipFill>
        <p:spPr bwMode="auto">
          <a:xfrm>
            <a:off x="540164" y="5257800"/>
            <a:ext cx="8285163" cy="1050925"/>
          </a:xfrm>
          <a:prstGeom prst="rect">
            <a:avLst/>
          </a:prstGeom>
          <a:noFill/>
          <a:ln w="9525">
            <a:noFill/>
            <a:miter lim="800000"/>
            <a:headEnd/>
            <a:tailEnd/>
          </a:ln>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152C731-A2AA-4BE3-B558-B027B2890DDA}"/>
              </a:ext>
            </a:extLst>
          </p:cNvPr>
          <p:cNvPicPr>
            <a:picLocks noChangeAspect="1"/>
          </p:cNvPicPr>
          <p:nvPr/>
        </p:nvPicPr>
        <p:blipFill>
          <a:blip r:embed="rId2"/>
          <a:stretch>
            <a:fillRect/>
          </a:stretch>
        </p:blipFill>
        <p:spPr>
          <a:xfrm>
            <a:off x="145973" y="152400"/>
            <a:ext cx="8852054" cy="3473855"/>
          </a:xfrm>
          <a:prstGeom prst="rect">
            <a:avLst/>
          </a:prstGeom>
        </p:spPr>
      </p:pic>
      <p:pic>
        <p:nvPicPr>
          <p:cNvPr id="5" name="Picture 4">
            <a:extLst>
              <a:ext uri="{FF2B5EF4-FFF2-40B4-BE49-F238E27FC236}">
                <a16:creationId xmlns:a16="http://schemas.microsoft.com/office/drawing/2014/main" id="{2F1ED248-5614-4D6A-AB97-36315778E65D}"/>
              </a:ext>
            </a:extLst>
          </p:cNvPr>
          <p:cNvPicPr>
            <a:picLocks noChangeAspect="1"/>
          </p:cNvPicPr>
          <p:nvPr/>
        </p:nvPicPr>
        <p:blipFill>
          <a:blip r:embed="rId3"/>
          <a:stretch>
            <a:fillRect/>
          </a:stretch>
        </p:blipFill>
        <p:spPr>
          <a:xfrm>
            <a:off x="29817" y="3962400"/>
            <a:ext cx="8992375" cy="2133599"/>
          </a:xfrm>
          <a:prstGeom prst="rect">
            <a:avLst/>
          </a:prstGeom>
        </p:spPr>
      </p:pic>
    </p:spTree>
    <p:extLst>
      <p:ext uri="{BB962C8B-B14F-4D97-AF65-F5344CB8AC3E}">
        <p14:creationId xmlns:p14="http://schemas.microsoft.com/office/powerpoint/2010/main" val="35554191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a:xfrm>
            <a:off x="762000" y="609600"/>
            <a:ext cx="7924800" cy="1143000"/>
          </a:xfrm>
        </p:spPr>
        <p:txBody>
          <a:bodyPr/>
          <a:lstStyle/>
          <a:p>
            <a:r>
              <a:rPr lang="en-US" sz="4000"/>
              <a:t>History of Discounted Cash Flow (</a:t>
            </a:r>
            <a:r>
              <a:rPr lang="en-US" sz="4000" i="1"/>
              <a:t>DCF</a:t>
            </a:r>
            <a:r>
              <a:rPr lang="en-US" sz="4000"/>
              <a:t>) Models</a:t>
            </a:r>
          </a:p>
        </p:txBody>
      </p:sp>
      <p:sp>
        <p:nvSpPr>
          <p:cNvPr id="4099" name="Rectangle 5"/>
          <p:cNvSpPr>
            <a:spLocks noGrp="1" noChangeArrowheads="1"/>
          </p:cNvSpPr>
          <p:nvPr>
            <p:ph type="body" idx="1"/>
          </p:nvPr>
        </p:nvSpPr>
        <p:spPr>
          <a:xfrm>
            <a:off x="838200" y="1828800"/>
            <a:ext cx="7772400" cy="4038600"/>
          </a:xfrm>
        </p:spPr>
        <p:txBody>
          <a:bodyPr/>
          <a:lstStyle/>
          <a:p>
            <a:pPr>
              <a:lnSpc>
                <a:spcPct val="80000"/>
              </a:lnSpc>
            </a:pPr>
            <a:r>
              <a:rPr lang="en-GB" sz="2400"/>
              <a:t>Origins of </a:t>
            </a:r>
            <a:r>
              <a:rPr lang="en-GB" sz="2400" i="1"/>
              <a:t>DCF</a:t>
            </a:r>
            <a:r>
              <a:rPr lang="en-GB" sz="2400"/>
              <a:t> models found in John Burr Williams </a:t>
            </a:r>
            <a:r>
              <a:rPr lang="en-GB" sz="2400" u="sng"/>
              <a:t>The Theory of Investment Value</a:t>
            </a:r>
            <a:r>
              <a:rPr lang="en-GB" sz="2400"/>
              <a:t> (1938).</a:t>
            </a:r>
          </a:p>
          <a:p>
            <a:pPr lvl="1">
              <a:lnSpc>
                <a:spcPct val="80000"/>
              </a:lnSpc>
            </a:pPr>
            <a:r>
              <a:rPr lang="en-GB" sz="2400"/>
              <a:t>The present value for a business or a security, such as a stock or bond, can be determined by discounting the future stream of expected cash inflows minus expected cash outflows at the appropriate rate of interest.</a:t>
            </a:r>
          </a:p>
          <a:p>
            <a:pPr lvl="1">
              <a:lnSpc>
                <a:spcPct val="80000"/>
              </a:lnSpc>
            </a:pPr>
            <a:endParaRPr lang="en-GB" sz="2400"/>
          </a:p>
          <a:p>
            <a:pPr>
              <a:lnSpc>
                <a:spcPct val="80000"/>
              </a:lnSpc>
            </a:pPr>
            <a:r>
              <a:rPr lang="en-GB" sz="2400"/>
              <a:t>This basic </a:t>
            </a:r>
            <a:r>
              <a:rPr lang="en-GB" sz="2400" i="1"/>
              <a:t>DCF</a:t>
            </a:r>
            <a:r>
              <a:rPr lang="en-GB" sz="2400"/>
              <a:t> model was adapted and expanded in Gordon (1962) </a:t>
            </a:r>
          </a:p>
          <a:p>
            <a:pPr lvl="1">
              <a:lnSpc>
                <a:spcPct val="80000"/>
              </a:lnSpc>
            </a:pPr>
            <a:r>
              <a:rPr lang="en-GB" sz="2200"/>
              <a:t>valuation of companies in regulated industries was a central concern.  </a:t>
            </a:r>
          </a:p>
          <a:p>
            <a:pPr lvl="1">
              <a:lnSpc>
                <a:spcPct val="80000"/>
              </a:lnSpc>
            </a:pPr>
            <a:r>
              <a:rPr lang="en-GB" sz="2200"/>
              <a:t>the constant growth version of the discounted dividend model is often referred to as the ‘Gordon growth model’</a:t>
            </a:r>
          </a:p>
        </p:txBody>
      </p:sp>
    </p:spTree>
  </p:cSld>
  <p:clrMapOvr>
    <a:masterClrMapping/>
  </p:clrMapOvr>
  <p:transition>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990600" y="609600"/>
            <a:ext cx="7924800" cy="1143000"/>
          </a:xfrm>
        </p:spPr>
        <p:txBody>
          <a:bodyPr/>
          <a:lstStyle/>
          <a:p>
            <a:r>
              <a:rPr lang="en-US" sz="4000"/>
              <a:t>Free Cash Flow to Equity Model</a:t>
            </a:r>
          </a:p>
        </p:txBody>
      </p:sp>
      <p:sp>
        <p:nvSpPr>
          <p:cNvPr id="22531" name="Rectangle 4"/>
          <p:cNvSpPr>
            <a:spLocks noGrp="1" noChangeArrowheads="1"/>
          </p:cNvSpPr>
          <p:nvPr>
            <p:ph type="body" sz="half" idx="1"/>
          </p:nvPr>
        </p:nvSpPr>
        <p:spPr>
          <a:xfrm>
            <a:off x="609600" y="1676400"/>
            <a:ext cx="8153400" cy="3048000"/>
          </a:xfrm>
        </p:spPr>
        <p:txBody>
          <a:bodyPr/>
          <a:lstStyle/>
          <a:p>
            <a:r>
              <a:rPr lang="en-US" sz="2000" dirty="0"/>
              <a:t>The free cash flow to equity model (</a:t>
            </a:r>
            <a:r>
              <a:rPr lang="en-US" sz="2000" i="1" dirty="0"/>
              <a:t>FCFE</a:t>
            </a:r>
            <a:r>
              <a:rPr lang="en-US" sz="2000" dirty="0"/>
              <a:t>) aims to measure the return to equity above the amount required to: maintain existing production levels; or, alternatively, to keep the firm on a particular growth path.</a:t>
            </a:r>
          </a:p>
          <a:p>
            <a:pPr lvl="1"/>
            <a:r>
              <a:rPr lang="en-US" sz="2000" dirty="0"/>
              <a:t>Adjustments for payment to debt can create conceptual problems</a:t>
            </a:r>
          </a:p>
          <a:p>
            <a:pPr lvl="1"/>
            <a:r>
              <a:rPr lang="en-US" sz="1800" dirty="0"/>
              <a:t>As with PEG, </a:t>
            </a:r>
            <a:r>
              <a:rPr lang="en-US" sz="1800" i="1" dirty="0"/>
              <a:t>FCFE </a:t>
            </a:r>
            <a:r>
              <a:rPr lang="en-US" sz="1800" dirty="0"/>
              <a:t> is an accrual number; Difficult to estimate future values of </a:t>
            </a:r>
            <a:r>
              <a:rPr lang="en-US" sz="1800" i="1" dirty="0"/>
              <a:t>FCFE</a:t>
            </a:r>
          </a:p>
          <a:p>
            <a:r>
              <a:rPr lang="en-US" sz="2000" dirty="0"/>
              <a:t>Much the same manipulations as for the models using dividends can be applied to this model (see sec. 8.3):</a:t>
            </a:r>
          </a:p>
        </p:txBody>
      </p:sp>
      <p:graphicFrame>
        <p:nvGraphicFramePr>
          <p:cNvPr id="22532" name="Object 8"/>
          <p:cNvGraphicFramePr>
            <a:graphicFrameLocks noGrp="1" noChangeAspect="1"/>
          </p:cNvGraphicFramePr>
          <p:nvPr>
            <p:ph sz="half" idx="2"/>
          </p:nvPr>
        </p:nvGraphicFramePr>
        <p:xfrm>
          <a:off x="1219200" y="5230813"/>
          <a:ext cx="6908800" cy="1017587"/>
        </p:xfrm>
        <a:graphic>
          <a:graphicData uri="http://schemas.openxmlformats.org/presentationml/2006/ole">
            <mc:AlternateContent xmlns:mc="http://schemas.openxmlformats.org/markup-compatibility/2006">
              <mc:Choice xmlns:v="urn:schemas-microsoft-com:vml" Requires="v">
                <p:oleObj spid="_x0000_s22540" name="Document" r:id="rId3" imgW="5829300" imgH="866775" progId="WP10Doc">
                  <p:embed/>
                </p:oleObj>
              </mc:Choice>
              <mc:Fallback>
                <p:oleObj name="Document" r:id="rId3" imgW="5829300" imgH="866775" progId="WP10Doc">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5230813"/>
                        <a:ext cx="6908800" cy="1017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838200" y="609600"/>
            <a:ext cx="8077200" cy="1143000"/>
          </a:xfrm>
        </p:spPr>
        <p:txBody>
          <a:bodyPr/>
          <a:lstStyle/>
          <a:p>
            <a:r>
              <a:rPr lang="en-US" sz="4000"/>
              <a:t>Financial Statement Analysis</a:t>
            </a:r>
          </a:p>
        </p:txBody>
      </p:sp>
      <p:sp>
        <p:nvSpPr>
          <p:cNvPr id="23555" name="Rectangle 3"/>
          <p:cNvSpPr>
            <a:spLocks noGrp="1" noChangeArrowheads="1"/>
          </p:cNvSpPr>
          <p:nvPr>
            <p:ph type="body" idx="1"/>
          </p:nvPr>
        </p:nvSpPr>
        <p:spPr>
          <a:xfrm>
            <a:off x="1219200" y="1752600"/>
            <a:ext cx="7696200" cy="4343400"/>
          </a:xfrm>
        </p:spPr>
        <p:txBody>
          <a:bodyPr/>
          <a:lstStyle/>
          <a:p>
            <a:pPr>
              <a:lnSpc>
                <a:spcPct val="80000"/>
              </a:lnSpc>
            </a:pPr>
            <a:r>
              <a:rPr lang="en-US" sz="1800" dirty="0"/>
              <a:t> Recall from Lecture 7 the observation of GDC:</a:t>
            </a:r>
            <a:endParaRPr lang="en-US" sz="2100" dirty="0"/>
          </a:p>
          <a:p>
            <a:pPr lvl="1">
              <a:lnSpc>
                <a:spcPct val="80000"/>
              </a:lnSpc>
            </a:pPr>
            <a:r>
              <a:rPr lang="en-US" sz="2200" dirty="0"/>
              <a:t> </a:t>
            </a:r>
            <a:r>
              <a:rPr lang="en-US" sz="2000" dirty="0"/>
              <a:t>“All security analysis involves the analysis of financial statements”</a:t>
            </a:r>
          </a:p>
          <a:p>
            <a:pPr>
              <a:lnSpc>
                <a:spcPct val="80000"/>
              </a:lnSpc>
            </a:pPr>
            <a:endParaRPr lang="en-US" sz="2000" dirty="0"/>
          </a:p>
          <a:p>
            <a:pPr>
              <a:lnSpc>
                <a:spcPct val="80000"/>
              </a:lnSpc>
            </a:pPr>
            <a:r>
              <a:rPr lang="en-US" sz="2000" dirty="0"/>
              <a:t>Under US </a:t>
            </a:r>
            <a:r>
              <a:rPr lang="en-US" sz="2000" b="1" i="1" dirty="0"/>
              <a:t>GAAP</a:t>
            </a:r>
            <a:r>
              <a:rPr lang="en-US" sz="2000" dirty="0"/>
              <a:t>, the accounting statements that are available for analysis are: </a:t>
            </a:r>
          </a:p>
          <a:p>
            <a:pPr lvl="1">
              <a:lnSpc>
                <a:spcPct val="80000"/>
              </a:lnSpc>
            </a:pPr>
            <a:r>
              <a:rPr lang="en-US" sz="2000" dirty="0"/>
              <a:t>the </a:t>
            </a:r>
            <a:r>
              <a:rPr lang="en-US" sz="2000" b="1" i="1" dirty="0"/>
              <a:t>balance sheet  </a:t>
            </a:r>
            <a:r>
              <a:rPr lang="en-US" sz="2000" dirty="0"/>
              <a:t>(Tables 8.3 and 8.4) </a:t>
            </a:r>
          </a:p>
          <a:p>
            <a:pPr lvl="1">
              <a:lnSpc>
                <a:spcPct val="80000"/>
              </a:lnSpc>
            </a:pPr>
            <a:r>
              <a:rPr lang="en-US" sz="2000" dirty="0"/>
              <a:t>the </a:t>
            </a:r>
            <a:r>
              <a:rPr lang="en-US" sz="2000" b="1" i="1" dirty="0"/>
              <a:t>income (earnings) statement </a:t>
            </a:r>
            <a:r>
              <a:rPr lang="en-US" sz="2000" dirty="0"/>
              <a:t>(Tables 8.1 and 8.2) </a:t>
            </a:r>
          </a:p>
          <a:p>
            <a:pPr lvl="1">
              <a:lnSpc>
                <a:spcPct val="80000"/>
              </a:lnSpc>
            </a:pPr>
            <a:r>
              <a:rPr lang="en-US" sz="2000" dirty="0"/>
              <a:t>the </a:t>
            </a:r>
            <a:r>
              <a:rPr lang="en-US" sz="2000" b="1" i="1" dirty="0"/>
              <a:t>cash flow statement </a:t>
            </a:r>
            <a:r>
              <a:rPr lang="en-US" sz="2000" dirty="0"/>
              <a:t>(Table 8.5 and 8.6) </a:t>
            </a:r>
          </a:p>
          <a:p>
            <a:pPr lvl="1">
              <a:lnSpc>
                <a:spcPct val="80000"/>
              </a:lnSpc>
            </a:pPr>
            <a:r>
              <a:rPr lang="en-US" sz="2000" dirty="0"/>
              <a:t>the</a:t>
            </a:r>
            <a:r>
              <a:rPr lang="en-US" sz="2000" i="1" dirty="0"/>
              <a:t> </a:t>
            </a:r>
            <a:r>
              <a:rPr lang="en-US" sz="2000" b="1" i="1" dirty="0"/>
              <a:t>statement of stockholders’ equity</a:t>
            </a:r>
            <a:r>
              <a:rPr lang="en-US" sz="2000" dirty="0"/>
              <a:t>.  </a:t>
            </a:r>
          </a:p>
          <a:p>
            <a:pPr>
              <a:lnSpc>
                <a:spcPct val="80000"/>
              </a:lnSpc>
            </a:pPr>
            <a:endParaRPr lang="en-US" sz="2000" dirty="0"/>
          </a:p>
          <a:p>
            <a:pPr>
              <a:lnSpc>
                <a:spcPct val="80000"/>
              </a:lnSpc>
            </a:pPr>
            <a:r>
              <a:rPr lang="en-US" sz="2000" dirty="0"/>
              <a:t>In addition to these statements, there is also the management discussion and analysis, risk factors, notes to financial statements and other supplementary information.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A9D60-0E23-47ED-BF13-80C4972F155E}"/>
              </a:ext>
            </a:extLst>
          </p:cNvPr>
          <p:cNvSpPr>
            <a:spLocks noGrp="1"/>
          </p:cNvSpPr>
          <p:nvPr>
            <p:ph type="title"/>
          </p:nvPr>
        </p:nvSpPr>
        <p:spPr>
          <a:xfrm>
            <a:off x="533400" y="609600"/>
            <a:ext cx="8382000" cy="685800"/>
          </a:xfrm>
        </p:spPr>
        <p:txBody>
          <a:bodyPr/>
          <a:lstStyle/>
          <a:p>
            <a:r>
              <a:rPr lang="en-US" sz="2800" dirty="0"/>
              <a:t>Financial Statement Analysis and the Presentation</a:t>
            </a:r>
            <a:endParaRPr lang="en-GB" sz="2800" dirty="0"/>
          </a:p>
        </p:txBody>
      </p:sp>
      <p:sp>
        <p:nvSpPr>
          <p:cNvPr id="3" name="Content Placeholder 2">
            <a:extLst>
              <a:ext uri="{FF2B5EF4-FFF2-40B4-BE49-F238E27FC236}">
                <a16:creationId xmlns:a16="http://schemas.microsoft.com/office/drawing/2014/main" id="{D2B8DF4E-5E7A-4268-9CF0-8A6EC60888AD}"/>
              </a:ext>
            </a:extLst>
          </p:cNvPr>
          <p:cNvSpPr>
            <a:spLocks noGrp="1"/>
          </p:cNvSpPr>
          <p:nvPr>
            <p:ph idx="1"/>
          </p:nvPr>
        </p:nvSpPr>
        <p:spPr>
          <a:xfrm>
            <a:off x="762000" y="1524000"/>
            <a:ext cx="8153400" cy="4572000"/>
          </a:xfrm>
        </p:spPr>
        <p:txBody>
          <a:bodyPr/>
          <a:lstStyle/>
          <a:p>
            <a:r>
              <a:rPr lang="en-US" sz="2400" b="1" dirty="0"/>
              <a:t>The ‘Description of the Presentations Model’ on the class webpage has discussion of how to use the Balance Sheet,  Income Statement and, especially, the Cash Flow Statement (other Financial statements) in the valuation of common stocks </a:t>
            </a:r>
          </a:p>
          <a:p>
            <a:r>
              <a:rPr lang="en-US" sz="2400" b="1" dirty="0">
                <a:sym typeface="Wingdings" panose="05000000000000000000" pitchFamily="2" charset="2"/>
              </a:rPr>
              <a:t>The financial statements provide essential information about whether the ‘story’ of a company has validity  the ‘story’ is constructed from various qualitative and quantitative sources</a:t>
            </a:r>
          </a:p>
          <a:p>
            <a:r>
              <a:rPr lang="en-US" sz="2600" b="1" dirty="0">
                <a:sym typeface="Wingdings" panose="05000000000000000000" pitchFamily="2" charset="2"/>
              </a:rPr>
              <a:t>The regulatory files, especially the Annual Report / 10-K, are essential sources of information</a:t>
            </a:r>
            <a:endParaRPr lang="en-US" sz="2600" b="1" dirty="0"/>
          </a:p>
        </p:txBody>
      </p:sp>
    </p:spTree>
    <p:extLst>
      <p:ext uri="{BB962C8B-B14F-4D97-AF65-F5344CB8AC3E}">
        <p14:creationId xmlns:p14="http://schemas.microsoft.com/office/powerpoint/2010/main" val="15531136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ABAC5C-C933-4465-9A1B-26F0A259E9B8}"/>
              </a:ext>
            </a:extLst>
          </p:cNvPr>
          <p:cNvSpPr>
            <a:spLocks noGrp="1"/>
          </p:cNvSpPr>
          <p:nvPr>
            <p:ph type="title"/>
          </p:nvPr>
        </p:nvSpPr>
        <p:spPr>
          <a:xfrm>
            <a:off x="914400" y="609600"/>
            <a:ext cx="8001000" cy="533400"/>
          </a:xfrm>
        </p:spPr>
        <p:txBody>
          <a:bodyPr/>
          <a:lstStyle/>
          <a:p>
            <a:r>
              <a:rPr lang="en-US" sz="2800" dirty="0"/>
              <a:t>Accruals, Cash Flows and Financial Statements</a:t>
            </a:r>
            <a:endParaRPr lang="en-GB" sz="2800" dirty="0"/>
          </a:p>
        </p:txBody>
      </p:sp>
      <p:sp>
        <p:nvSpPr>
          <p:cNvPr id="3" name="Content Placeholder 2">
            <a:extLst>
              <a:ext uri="{FF2B5EF4-FFF2-40B4-BE49-F238E27FC236}">
                <a16:creationId xmlns:a16="http://schemas.microsoft.com/office/drawing/2014/main" id="{2AE3F628-0CC9-4D9A-8C0A-F52211E208D8}"/>
              </a:ext>
            </a:extLst>
          </p:cNvPr>
          <p:cNvSpPr>
            <a:spLocks noGrp="1"/>
          </p:cNvSpPr>
          <p:nvPr>
            <p:ph idx="1"/>
          </p:nvPr>
        </p:nvSpPr>
        <p:spPr>
          <a:xfrm>
            <a:off x="762000" y="1219200"/>
            <a:ext cx="8153400" cy="5105400"/>
          </a:xfrm>
        </p:spPr>
        <p:txBody>
          <a:bodyPr/>
          <a:lstStyle/>
          <a:p>
            <a:r>
              <a:rPr lang="en-US" sz="2000" b="1" dirty="0"/>
              <a:t>The Financial Statements are an inter-connected picture of the company, all three statements need to be considered </a:t>
            </a:r>
            <a:r>
              <a:rPr lang="en-US" sz="2000" b="1" dirty="0">
                <a:sym typeface="Wingdings" panose="05000000000000000000" pitchFamily="2" charset="2"/>
              </a:rPr>
              <a:t> the BALANCE SHEET AND EARNINGS STATEMENT HAVE MANY IMPORTANT ACCURAL ITEMS THAT CAN DISTORT THE ACCURACY OF THE INFORMATION CONTAINED IN THE FINANCIAL STATEMENTS</a:t>
            </a:r>
            <a:endParaRPr lang="en-US" sz="2000" b="1" dirty="0"/>
          </a:p>
          <a:p>
            <a:endParaRPr lang="en-US" sz="2000" b="1" dirty="0"/>
          </a:p>
          <a:p>
            <a:r>
              <a:rPr lang="en-US" sz="2000" b="1" dirty="0"/>
              <a:t>There is an OVER-EMPHASIS</a:t>
            </a:r>
            <a:r>
              <a:rPr lang="en-US" sz="2000" b="1" i="1" dirty="0"/>
              <a:t> </a:t>
            </a:r>
            <a:r>
              <a:rPr lang="en-US" sz="2000" b="1" dirty="0"/>
              <a:t>in the financial press on EARNINGS which has many ACCRUALS (e.g., Depreciation) </a:t>
            </a:r>
            <a:r>
              <a:rPr lang="en-US" sz="2000" b="1" dirty="0">
                <a:sym typeface="Wingdings" panose="05000000000000000000" pitchFamily="2" charset="2"/>
              </a:rPr>
              <a:t> essential to consult the CASH FLOW </a:t>
            </a:r>
            <a:r>
              <a:rPr lang="en-US" sz="2000" b="1" dirty="0"/>
              <a:t> STATEMENT to provide an accurate assessment of the impact of accruals on the other financial statements</a:t>
            </a:r>
          </a:p>
          <a:p>
            <a:endParaRPr lang="en-US" sz="2000" b="1" dirty="0"/>
          </a:p>
          <a:p>
            <a:r>
              <a:rPr lang="en-US" sz="2000" b="1" dirty="0"/>
              <a:t>The NOTES to the financial statements need to be investigated when there are large items that impact a financial statement</a:t>
            </a:r>
            <a:endParaRPr lang="en-GB" sz="2000" b="1" dirty="0"/>
          </a:p>
        </p:txBody>
      </p:sp>
    </p:spTree>
    <p:extLst>
      <p:ext uri="{BB962C8B-B14F-4D97-AF65-F5344CB8AC3E}">
        <p14:creationId xmlns:p14="http://schemas.microsoft.com/office/powerpoint/2010/main" val="6934986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B9860-FE80-40EB-8842-774D8EEBF4A8}"/>
              </a:ext>
            </a:extLst>
          </p:cNvPr>
          <p:cNvSpPr>
            <a:spLocks noGrp="1"/>
          </p:cNvSpPr>
          <p:nvPr>
            <p:ph type="title"/>
          </p:nvPr>
        </p:nvSpPr>
        <p:spPr>
          <a:xfrm>
            <a:off x="762000" y="609600"/>
            <a:ext cx="8153400" cy="609600"/>
          </a:xfrm>
        </p:spPr>
        <p:txBody>
          <a:bodyPr/>
          <a:lstStyle/>
          <a:p>
            <a:r>
              <a:rPr lang="en-US" sz="2800" dirty="0"/>
              <a:t>Some Examples:  Toll Bros. + Methanex</a:t>
            </a:r>
            <a:endParaRPr lang="en-GB" sz="2800" dirty="0"/>
          </a:p>
        </p:txBody>
      </p:sp>
      <p:sp>
        <p:nvSpPr>
          <p:cNvPr id="3" name="Content Placeholder 2">
            <a:extLst>
              <a:ext uri="{FF2B5EF4-FFF2-40B4-BE49-F238E27FC236}">
                <a16:creationId xmlns:a16="http://schemas.microsoft.com/office/drawing/2014/main" id="{0DDC1796-703C-4883-B679-3A51A856B3EB}"/>
              </a:ext>
            </a:extLst>
          </p:cNvPr>
          <p:cNvSpPr>
            <a:spLocks noGrp="1"/>
          </p:cNvSpPr>
          <p:nvPr>
            <p:ph idx="1"/>
          </p:nvPr>
        </p:nvSpPr>
        <p:spPr>
          <a:xfrm>
            <a:off x="762000" y="1447800"/>
            <a:ext cx="8153400" cy="5029200"/>
          </a:xfrm>
        </p:spPr>
        <p:txBody>
          <a:bodyPr/>
          <a:lstStyle/>
          <a:p>
            <a:r>
              <a:rPr lang="en-US" sz="2000" dirty="0"/>
              <a:t>On class webpage see MX-TOL_12-3.zip files </a:t>
            </a:r>
          </a:p>
          <a:p>
            <a:pPr lvl="1"/>
            <a:r>
              <a:rPr lang="en-US" sz="1800" dirty="0"/>
              <a:t>Others .zip files have information for earlier selected years</a:t>
            </a:r>
          </a:p>
          <a:p>
            <a:r>
              <a:rPr lang="en-US" sz="2000" b="1" dirty="0"/>
              <a:t>TOLL Bros. </a:t>
            </a:r>
            <a:r>
              <a:rPr lang="en-US" sz="2000" dirty="0"/>
              <a:t> Is a luxury home builder in the US (</a:t>
            </a:r>
            <a:r>
              <a:rPr lang="en-US" sz="2000" dirty="0">
                <a:hlinkClick r:id="rId2"/>
              </a:rPr>
              <a:t>www.tollbros.com</a:t>
            </a:r>
            <a:r>
              <a:rPr lang="en-US" sz="2000" dirty="0"/>
              <a:t>)</a:t>
            </a:r>
          </a:p>
          <a:p>
            <a:pPr lvl="1"/>
            <a:r>
              <a:rPr lang="en-US" sz="1800" dirty="0"/>
              <a:t>Home builders were a central feature of the US housing market collapse/financial crisis in 2008-9</a:t>
            </a:r>
          </a:p>
          <a:p>
            <a:pPr lvl="1"/>
            <a:r>
              <a:rPr lang="en-US" sz="1800" dirty="0"/>
              <a:t>In the 26 year .pdf in 2012 file examine the acceleration and collapse of various important numbers </a:t>
            </a:r>
            <a:r>
              <a:rPr lang="en-US" sz="1800" dirty="0">
                <a:sym typeface="Wingdings" panose="05000000000000000000" pitchFamily="2" charset="2"/>
              </a:rPr>
              <a:t> examine the cash flow statement in 2005-6 .zip file to identify the impact of the inventory accrual</a:t>
            </a:r>
          </a:p>
          <a:p>
            <a:r>
              <a:rPr lang="en-US" sz="2000" b="1" dirty="0">
                <a:sym typeface="Wingdings" panose="05000000000000000000" pitchFamily="2" charset="2"/>
              </a:rPr>
              <a:t>Methanex</a:t>
            </a:r>
            <a:r>
              <a:rPr lang="en-US" sz="2000" dirty="0"/>
              <a:t> (locally headquartered) is the world’s largest producer and supplier of methanol (</a:t>
            </a:r>
            <a:r>
              <a:rPr lang="en-US" sz="2000" dirty="0">
                <a:hlinkClick r:id="rId3"/>
              </a:rPr>
              <a:t>www.methanex.com</a:t>
            </a:r>
            <a:r>
              <a:rPr lang="en-US" sz="2000" dirty="0"/>
              <a:t>)</a:t>
            </a:r>
          </a:p>
          <a:p>
            <a:pPr lvl="1"/>
            <a:r>
              <a:rPr lang="en-US" sz="1800" dirty="0"/>
              <a:t> Annual report is in the 11-10 .zip file</a:t>
            </a:r>
          </a:p>
          <a:p>
            <a:pPr lvl="1"/>
            <a:r>
              <a:rPr lang="en-US" sz="1800" dirty="0"/>
              <a:t>Examine the impact on Methanex of changes in the price of methanol (obtainable for company webpage) and commissioning / decommissioning of plants around the world</a:t>
            </a:r>
          </a:p>
          <a:p>
            <a:pPr lvl="1"/>
            <a:r>
              <a:rPr lang="en-US" sz="1800" dirty="0"/>
              <a:t>The 2012 file illustrates how quarterly earnings announcements are made in Canada vs. 10-Q release in US.</a:t>
            </a:r>
            <a:endParaRPr lang="en-GB" sz="1800" dirty="0"/>
          </a:p>
        </p:txBody>
      </p:sp>
    </p:spTree>
    <p:extLst>
      <p:ext uri="{BB962C8B-B14F-4D97-AF65-F5344CB8AC3E}">
        <p14:creationId xmlns:p14="http://schemas.microsoft.com/office/powerpoint/2010/main" val="35266520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066800" y="609600"/>
            <a:ext cx="7848600" cy="1143000"/>
          </a:xfrm>
        </p:spPr>
        <p:txBody>
          <a:bodyPr/>
          <a:lstStyle/>
          <a:p>
            <a:r>
              <a:rPr lang="en-US" sz="4000" dirty="0"/>
              <a:t>Relevance of the Cash Flow Statement</a:t>
            </a:r>
          </a:p>
        </p:txBody>
      </p:sp>
      <p:sp>
        <p:nvSpPr>
          <p:cNvPr id="24579" name="Rectangle 3"/>
          <p:cNvSpPr>
            <a:spLocks noGrp="1" noChangeArrowheads="1"/>
          </p:cNvSpPr>
          <p:nvPr>
            <p:ph type="body" idx="1"/>
          </p:nvPr>
        </p:nvSpPr>
        <p:spPr>
          <a:xfrm>
            <a:off x="762000" y="1905000"/>
            <a:ext cx="7620000" cy="4724400"/>
          </a:xfrm>
        </p:spPr>
        <p:txBody>
          <a:bodyPr/>
          <a:lstStyle/>
          <a:p>
            <a:pPr>
              <a:lnSpc>
                <a:spcPct val="90000"/>
              </a:lnSpc>
            </a:pPr>
            <a:r>
              <a:rPr lang="en-US" sz="2000" dirty="0"/>
              <a:t> The </a:t>
            </a:r>
            <a:r>
              <a:rPr lang="en-US" sz="2000" b="1" i="1" dirty="0"/>
              <a:t>cash flow statement</a:t>
            </a:r>
            <a:r>
              <a:rPr lang="en-US" sz="2000" dirty="0"/>
              <a:t> is based on the following identity:</a:t>
            </a:r>
          </a:p>
          <a:p>
            <a:pPr>
              <a:lnSpc>
                <a:spcPct val="90000"/>
              </a:lnSpc>
            </a:pPr>
            <a:endParaRPr lang="en-US" sz="2000" dirty="0"/>
          </a:p>
          <a:p>
            <a:pPr lvl="1">
              <a:lnSpc>
                <a:spcPct val="90000"/>
              </a:lnSpc>
            </a:pPr>
            <a:r>
              <a:rPr lang="en-US" sz="2000" dirty="0"/>
              <a:t> </a:t>
            </a:r>
            <a:r>
              <a:rPr lang="en-US" sz="2000" i="1" dirty="0"/>
              <a:t>Change in Cash = Cash from Operations + Cash from Investing Activities + Cash from Financing Activities</a:t>
            </a:r>
          </a:p>
          <a:p>
            <a:pPr>
              <a:lnSpc>
                <a:spcPct val="90000"/>
              </a:lnSpc>
            </a:pPr>
            <a:endParaRPr lang="en-US" sz="2000" i="1" dirty="0"/>
          </a:p>
          <a:p>
            <a:pPr>
              <a:lnSpc>
                <a:spcPct val="90000"/>
              </a:lnSpc>
            </a:pPr>
            <a:r>
              <a:rPr lang="en-US" sz="2000" dirty="0"/>
              <a:t>Though it might seem that the change in cash is only an incidental item for most valuations, it is the process of arriving at the change that is important.  By collecting items according to function, the activities of the firm reflected in the other accounting statements becomes more transparent.</a:t>
            </a:r>
          </a:p>
          <a:p>
            <a:pPr>
              <a:lnSpc>
                <a:spcPct val="90000"/>
              </a:lnSpc>
            </a:pPr>
            <a:endParaRPr lang="en-US" sz="2000" dirty="0"/>
          </a:p>
          <a:p>
            <a:pPr>
              <a:lnSpc>
                <a:spcPct val="90000"/>
              </a:lnSpc>
            </a:pPr>
            <a:r>
              <a:rPr lang="en-US" sz="2000" dirty="0"/>
              <a:t>The cash flow statement has essential information about how the cash generated by operations is distributed to shareholders as </a:t>
            </a:r>
            <a:r>
              <a:rPr lang="en-US" sz="2000" b="1" dirty="0"/>
              <a:t>dividends, share buybacks</a:t>
            </a:r>
            <a:r>
              <a:rPr lang="en-US" sz="2000" dirty="0"/>
              <a:t>, investment in securities, capital expenditures ETC.</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066800" y="685800"/>
            <a:ext cx="7315200" cy="1143000"/>
          </a:xfrm>
        </p:spPr>
        <p:txBody>
          <a:bodyPr/>
          <a:lstStyle/>
          <a:p>
            <a:r>
              <a:rPr lang="en-US" sz="4000" i="1"/>
              <a:t>Earnings, Free Cash Flow and EVA</a:t>
            </a:r>
          </a:p>
        </p:txBody>
      </p:sp>
      <p:sp>
        <p:nvSpPr>
          <p:cNvPr id="25603" name="Rectangle 3"/>
          <p:cNvSpPr>
            <a:spLocks noGrp="1" noChangeArrowheads="1"/>
          </p:cNvSpPr>
          <p:nvPr>
            <p:ph type="body" idx="1"/>
          </p:nvPr>
        </p:nvSpPr>
        <p:spPr>
          <a:xfrm>
            <a:off x="609600" y="2057400"/>
            <a:ext cx="7696200" cy="4114800"/>
          </a:xfrm>
        </p:spPr>
        <p:txBody>
          <a:bodyPr/>
          <a:lstStyle/>
          <a:p>
            <a:r>
              <a:rPr lang="en-US" sz="2400" dirty="0"/>
              <a:t> </a:t>
            </a:r>
            <a:r>
              <a:rPr lang="en-US" sz="2400" b="1" i="1" dirty="0"/>
              <a:t>What is the appropriate ‘cash flow’ to discount in the DCF model?</a:t>
            </a:r>
          </a:p>
          <a:p>
            <a:pPr lvl="1"/>
            <a:r>
              <a:rPr lang="en-US" sz="2200" dirty="0"/>
              <a:t>‘</a:t>
            </a:r>
            <a:r>
              <a:rPr lang="en-US" sz="2200" b="1" i="1" dirty="0"/>
              <a:t>economic free cash flow</a:t>
            </a:r>
            <a:r>
              <a:rPr lang="en-US" sz="2200" dirty="0"/>
              <a:t>’ (Buffett)</a:t>
            </a:r>
          </a:p>
          <a:p>
            <a:pPr lvl="1"/>
            <a:r>
              <a:rPr lang="en-US" sz="2200" b="1" i="1" dirty="0"/>
              <a:t>net cash flow</a:t>
            </a:r>
          </a:p>
          <a:p>
            <a:pPr lvl="1"/>
            <a:r>
              <a:rPr lang="en-US" sz="2200" dirty="0"/>
              <a:t> </a:t>
            </a:r>
            <a:r>
              <a:rPr lang="en-US" sz="2200" b="1" i="1" dirty="0"/>
              <a:t>free cash</a:t>
            </a:r>
            <a:r>
              <a:rPr lang="en-US" sz="2200" i="1" dirty="0"/>
              <a:t> </a:t>
            </a:r>
            <a:r>
              <a:rPr lang="en-US" sz="2200" b="1" i="1" dirty="0"/>
              <a:t>flow</a:t>
            </a:r>
          </a:p>
          <a:p>
            <a:pPr lvl="1"/>
            <a:r>
              <a:rPr lang="en-US" sz="2200" dirty="0"/>
              <a:t> </a:t>
            </a:r>
            <a:r>
              <a:rPr lang="en-US" sz="2200" b="1" i="1" dirty="0"/>
              <a:t>EVA</a:t>
            </a:r>
          </a:p>
          <a:p>
            <a:pPr lvl="1"/>
            <a:endParaRPr lang="en-US" sz="2200" b="1" i="1" dirty="0"/>
          </a:p>
          <a:p>
            <a:r>
              <a:rPr lang="en-US" sz="2400" dirty="0"/>
              <a:t>Higgins (1998, p.19) observes: </a:t>
            </a:r>
          </a:p>
          <a:p>
            <a:pPr lvl="1"/>
            <a:r>
              <a:rPr lang="en-US" sz="2200" dirty="0"/>
              <a:t>“So many conflicting definitions of cash flow exist today that the  term has almost lost meaning”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762000" y="228600"/>
            <a:ext cx="8153400" cy="762000"/>
          </a:xfrm>
        </p:spPr>
        <p:txBody>
          <a:bodyPr/>
          <a:lstStyle/>
          <a:p>
            <a:r>
              <a:rPr lang="en-US" sz="3200" dirty="0"/>
              <a:t>Free Cash Flow (</a:t>
            </a:r>
            <a:r>
              <a:rPr lang="en-US" sz="3200" i="1" dirty="0"/>
              <a:t>FCF</a:t>
            </a:r>
            <a:r>
              <a:rPr lang="en-US" sz="3200" dirty="0"/>
              <a:t>), A Non-GAAP measure</a:t>
            </a:r>
          </a:p>
        </p:txBody>
      </p:sp>
      <p:sp>
        <p:nvSpPr>
          <p:cNvPr id="26627" name="Rectangle 3"/>
          <p:cNvSpPr>
            <a:spLocks noGrp="1" noChangeArrowheads="1"/>
          </p:cNvSpPr>
          <p:nvPr>
            <p:ph type="body" idx="1"/>
          </p:nvPr>
        </p:nvSpPr>
        <p:spPr>
          <a:xfrm>
            <a:off x="990600" y="1143000"/>
            <a:ext cx="7924800" cy="4953000"/>
          </a:xfrm>
        </p:spPr>
        <p:txBody>
          <a:bodyPr/>
          <a:lstStyle/>
          <a:p>
            <a:r>
              <a:rPr lang="en-US" dirty="0"/>
              <a:t>Various methods are suggested for </a:t>
            </a:r>
            <a:r>
              <a:rPr lang="en-US" i="1" dirty="0"/>
              <a:t>FCF</a:t>
            </a:r>
          </a:p>
          <a:p>
            <a:pPr lvl="1"/>
            <a:r>
              <a:rPr lang="en-US" sz="2000" dirty="0"/>
              <a:t>Free Cash Flow to the Firm (</a:t>
            </a:r>
            <a:r>
              <a:rPr lang="en-US" sz="2000" i="1" dirty="0"/>
              <a:t>FCFF</a:t>
            </a:r>
            <a:r>
              <a:rPr lang="en-US" sz="2000" dirty="0"/>
              <a:t>)</a:t>
            </a:r>
          </a:p>
          <a:p>
            <a:pPr lvl="1"/>
            <a:r>
              <a:rPr lang="en-US" sz="2000" dirty="0"/>
              <a:t>Free Cash Flow to Equity (</a:t>
            </a:r>
            <a:r>
              <a:rPr lang="en-US" sz="2000" i="1" dirty="0"/>
              <a:t>FCFE</a:t>
            </a:r>
            <a:r>
              <a:rPr lang="en-US" sz="2000" dirty="0"/>
              <a:t>)</a:t>
            </a:r>
          </a:p>
          <a:p>
            <a:pPr lvl="1"/>
            <a:r>
              <a:rPr lang="en-US" sz="2000" dirty="0"/>
              <a:t>Could be calculated from Income Statement or Cash Flow Statement</a:t>
            </a:r>
          </a:p>
          <a:p>
            <a:endParaRPr lang="en-US" sz="2200" dirty="0"/>
          </a:p>
          <a:p>
            <a:r>
              <a:rPr lang="en-US" sz="2400" dirty="0"/>
              <a:t>Basic Idea is to provide a measure of Economic ‘Profit’</a:t>
            </a:r>
          </a:p>
          <a:p>
            <a:endParaRPr lang="en-US" sz="2400" dirty="0"/>
          </a:p>
          <a:p>
            <a:r>
              <a:rPr lang="en-US" sz="2400" dirty="0"/>
              <a:t>‘Simple </a:t>
            </a:r>
            <a:r>
              <a:rPr lang="en-US" sz="2400" i="1" dirty="0"/>
              <a:t>FCFF</a:t>
            </a:r>
            <a:r>
              <a:rPr lang="en-US" sz="2400" dirty="0"/>
              <a:t>’, determined from the Cash Flow Statement:  </a:t>
            </a:r>
            <a:r>
              <a:rPr lang="en-US" sz="2400" i="1" dirty="0"/>
              <a:t>FCFF = CFO – Cap. Ex.</a:t>
            </a:r>
          </a:p>
          <a:p>
            <a:r>
              <a:rPr lang="en-US" sz="2400" dirty="0"/>
              <a:t>‘Adjusted Simple </a:t>
            </a:r>
            <a:r>
              <a:rPr lang="en-US" sz="2400" i="1" dirty="0"/>
              <a:t>FCFF’: Simple FCFF – Div.</a:t>
            </a:r>
            <a:endParaRPr lang="en-US" sz="24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C523E-D509-4140-8CBB-21A57496C122}"/>
              </a:ext>
            </a:extLst>
          </p:cNvPr>
          <p:cNvSpPr>
            <a:spLocks noGrp="1"/>
          </p:cNvSpPr>
          <p:nvPr>
            <p:ph type="title"/>
          </p:nvPr>
        </p:nvSpPr>
        <p:spPr>
          <a:xfrm>
            <a:off x="838200" y="106512"/>
            <a:ext cx="8077200" cy="426888"/>
          </a:xfrm>
        </p:spPr>
        <p:txBody>
          <a:bodyPr/>
          <a:lstStyle/>
          <a:p>
            <a:r>
              <a:rPr lang="en-US" sz="2400" dirty="0"/>
              <a:t>Inter Pipeline, Annual Report 2017</a:t>
            </a:r>
            <a:endParaRPr lang="en-GB" sz="2400" dirty="0"/>
          </a:p>
        </p:txBody>
      </p:sp>
      <p:pic>
        <p:nvPicPr>
          <p:cNvPr id="3" name="Picture 2">
            <a:extLst>
              <a:ext uri="{FF2B5EF4-FFF2-40B4-BE49-F238E27FC236}">
                <a16:creationId xmlns:a16="http://schemas.microsoft.com/office/drawing/2014/main" id="{E204B323-8D34-4E3E-BA31-F5434B355E60}"/>
              </a:ext>
            </a:extLst>
          </p:cNvPr>
          <p:cNvPicPr>
            <a:picLocks noChangeAspect="1"/>
          </p:cNvPicPr>
          <p:nvPr/>
        </p:nvPicPr>
        <p:blipFill>
          <a:blip r:embed="rId2"/>
          <a:stretch>
            <a:fillRect/>
          </a:stretch>
        </p:blipFill>
        <p:spPr>
          <a:xfrm>
            <a:off x="685800" y="533400"/>
            <a:ext cx="8305800" cy="6035854"/>
          </a:xfrm>
          <a:prstGeom prst="rect">
            <a:avLst/>
          </a:prstGeom>
        </p:spPr>
      </p:pic>
      <p:sp>
        <p:nvSpPr>
          <p:cNvPr id="4" name="Rectangle 3">
            <a:extLst>
              <a:ext uri="{FF2B5EF4-FFF2-40B4-BE49-F238E27FC236}">
                <a16:creationId xmlns:a16="http://schemas.microsoft.com/office/drawing/2014/main" id="{FE94A56F-0676-409B-8FF0-9F9165865CF2}"/>
              </a:ext>
            </a:extLst>
          </p:cNvPr>
          <p:cNvSpPr/>
          <p:nvPr/>
        </p:nvSpPr>
        <p:spPr bwMode="auto">
          <a:xfrm>
            <a:off x="685800" y="3733800"/>
            <a:ext cx="8305800" cy="762000"/>
          </a:xfrm>
          <a:prstGeom prst="rect">
            <a:avLst/>
          </a:prstGeom>
          <a:solidFill>
            <a:srgbClr val="FF0000">
              <a:alpha val="2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GB" sz="2400" b="0" i="0" u="none" strike="noStrike" cap="none" normalizeH="0" baseline="0">
              <a:ln>
                <a:noFill/>
              </a:ln>
              <a:solidFill>
                <a:schemeClr val="tx1"/>
              </a:solidFill>
              <a:effectLst/>
              <a:latin typeface="Times New Roman" pitchFamily="18" charset="0"/>
            </a:endParaRPr>
          </a:p>
        </p:txBody>
      </p:sp>
      <p:sp>
        <p:nvSpPr>
          <p:cNvPr id="6" name="Rectangle 5">
            <a:extLst>
              <a:ext uri="{FF2B5EF4-FFF2-40B4-BE49-F238E27FC236}">
                <a16:creationId xmlns:a16="http://schemas.microsoft.com/office/drawing/2014/main" id="{477D8254-73B5-456B-8129-C8D06290C202}"/>
              </a:ext>
            </a:extLst>
          </p:cNvPr>
          <p:cNvSpPr/>
          <p:nvPr/>
        </p:nvSpPr>
        <p:spPr bwMode="auto">
          <a:xfrm>
            <a:off x="838200" y="5791200"/>
            <a:ext cx="8001000" cy="228600"/>
          </a:xfrm>
          <a:prstGeom prst="rect">
            <a:avLst/>
          </a:prstGeom>
          <a:solidFill>
            <a:srgbClr val="009999">
              <a:alpha val="2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GB" sz="2400" b="0" i="0" u="none" strike="noStrike" cap="none" normalizeH="0" baseline="0">
              <a:ln>
                <a:noFill/>
              </a:ln>
              <a:solidFill>
                <a:schemeClr val="tx1"/>
              </a:solidFill>
              <a:effectLst/>
              <a:latin typeface="Times New Roman" pitchFamily="18" charset="0"/>
            </a:endParaRPr>
          </a:p>
        </p:txBody>
      </p:sp>
      <p:sp>
        <p:nvSpPr>
          <p:cNvPr id="7" name="Rectangle 6">
            <a:extLst>
              <a:ext uri="{FF2B5EF4-FFF2-40B4-BE49-F238E27FC236}">
                <a16:creationId xmlns:a16="http://schemas.microsoft.com/office/drawing/2014/main" id="{DC20F5DD-ED6C-47BE-8382-A86A318C4A40}"/>
              </a:ext>
            </a:extLst>
          </p:cNvPr>
          <p:cNvSpPr/>
          <p:nvPr/>
        </p:nvSpPr>
        <p:spPr bwMode="auto">
          <a:xfrm>
            <a:off x="723900" y="6413541"/>
            <a:ext cx="8229600" cy="228600"/>
          </a:xfrm>
          <a:prstGeom prst="rect">
            <a:avLst/>
          </a:prstGeom>
          <a:solidFill>
            <a:srgbClr val="00CC00">
              <a:alpha val="2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GB" sz="24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8694257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066800" y="609600"/>
            <a:ext cx="7848600" cy="762000"/>
          </a:xfrm>
        </p:spPr>
        <p:txBody>
          <a:bodyPr/>
          <a:lstStyle/>
          <a:p>
            <a:r>
              <a:rPr lang="en-US" sz="3600"/>
              <a:t>Other Suggestions for </a:t>
            </a:r>
            <a:r>
              <a:rPr lang="en-US" sz="3600" i="1"/>
              <a:t>FCF</a:t>
            </a:r>
          </a:p>
        </p:txBody>
      </p:sp>
      <p:sp>
        <p:nvSpPr>
          <p:cNvPr id="27651" name="Rectangle 3"/>
          <p:cNvSpPr>
            <a:spLocks noGrp="1" noChangeArrowheads="1"/>
          </p:cNvSpPr>
          <p:nvPr>
            <p:ph type="body" idx="1"/>
          </p:nvPr>
        </p:nvSpPr>
        <p:spPr>
          <a:xfrm>
            <a:off x="838200" y="1524000"/>
            <a:ext cx="8077200" cy="4572000"/>
          </a:xfrm>
        </p:spPr>
        <p:txBody>
          <a:bodyPr/>
          <a:lstStyle/>
          <a:p>
            <a:r>
              <a:rPr lang="en-US" i="1" dirty="0"/>
              <a:t>FCFF = EBIT(1 - Tax rate) + Depreciation - Capital Expenditures ±  </a:t>
            </a:r>
            <a:r>
              <a:rPr lang="el-GR" i="1" dirty="0">
                <a:cs typeface="Arial" charset="0"/>
              </a:rPr>
              <a:t>Δ</a:t>
            </a:r>
            <a:r>
              <a:rPr lang="en-US" i="1" dirty="0"/>
              <a:t> Net Working Capital</a:t>
            </a:r>
          </a:p>
          <a:p>
            <a:pPr lvl="1"/>
            <a:r>
              <a:rPr lang="en-US" sz="2000" i="1" dirty="0"/>
              <a:t>Mix of Income Statement and Cash Flow Statement</a:t>
            </a:r>
          </a:p>
          <a:p>
            <a:endParaRPr lang="en-US" i="1" dirty="0"/>
          </a:p>
          <a:p>
            <a:r>
              <a:rPr lang="en-US" i="1" dirty="0"/>
              <a:t>FCFE = Net Income + Depreciation - Capital expenditures </a:t>
            </a:r>
            <a:r>
              <a:rPr lang="en-US" dirty="0"/>
              <a:t>- </a:t>
            </a:r>
            <a:r>
              <a:rPr lang="el-GR" i="1" dirty="0">
                <a:cs typeface="Arial" charset="0"/>
              </a:rPr>
              <a:t>Δ</a:t>
            </a:r>
            <a:r>
              <a:rPr lang="en-US" i="1" dirty="0"/>
              <a:t> Net Working Capital</a:t>
            </a:r>
            <a:r>
              <a:rPr lang="en-US" dirty="0"/>
              <a:t>  - </a:t>
            </a:r>
            <a:r>
              <a:rPr lang="en-US" i="1" dirty="0"/>
              <a:t>Debt principal repayments + Proceeds of New Debt Issues</a:t>
            </a:r>
          </a:p>
          <a:p>
            <a:pPr lvl="1"/>
            <a:r>
              <a:rPr lang="en-US" sz="2000" dirty="0"/>
              <a:t>Calculations from Cash Flow Statement</a:t>
            </a:r>
          </a:p>
          <a:p>
            <a:r>
              <a:rPr lang="en-US" sz="2000" i="1" dirty="0"/>
              <a:t>Note the potentially important impact of adjustments to Debt on FCFE</a:t>
            </a:r>
            <a:endParaRPr lang="en-US" i="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AE0554-A634-456A-9C25-AFB2E76AA38D}"/>
              </a:ext>
            </a:extLst>
          </p:cNvPr>
          <p:cNvSpPr>
            <a:spLocks noGrp="1"/>
          </p:cNvSpPr>
          <p:nvPr>
            <p:ph type="title"/>
          </p:nvPr>
        </p:nvSpPr>
        <p:spPr>
          <a:xfrm>
            <a:off x="838200" y="381000"/>
            <a:ext cx="8077200" cy="609600"/>
          </a:xfrm>
        </p:spPr>
        <p:txBody>
          <a:bodyPr/>
          <a:lstStyle/>
          <a:p>
            <a:r>
              <a:rPr lang="en-US" sz="3200" dirty="0"/>
              <a:t>Who was John Burr Williams (1900-1989)?</a:t>
            </a:r>
            <a:endParaRPr lang="en-GB" sz="3200" dirty="0"/>
          </a:p>
        </p:txBody>
      </p:sp>
      <p:pic>
        <p:nvPicPr>
          <p:cNvPr id="6" name="Content Placeholder 5">
            <a:extLst>
              <a:ext uri="{FF2B5EF4-FFF2-40B4-BE49-F238E27FC236}">
                <a16:creationId xmlns:a16="http://schemas.microsoft.com/office/drawing/2014/main" id="{C97A36F9-3ACB-4FD5-B667-4685BC33D455}"/>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10209" y="1402773"/>
            <a:ext cx="2715260" cy="3702628"/>
          </a:xfrm>
        </p:spPr>
      </p:pic>
      <p:sp>
        <p:nvSpPr>
          <p:cNvPr id="7" name="Content Placeholder 6">
            <a:extLst>
              <a:ext uri="{FF2B5EF4-FFF2-40B4-BE49-F238E27FC236}">
                <a16:creationId xmlns:a16="http://schemas.microsoft.com/office/drawing/2014/main" id="{03B8C295-D402-4D94-A19B-C0E9C9BF8ECF}"/>
              </a:ext>
            </a:extLst>
          </p:cNvPr>
          <p:cNvSpPr>
            <a:spLocks noGrp="1"/>
          </p:cNvSpPr>
          <p:nvPr>
            <p:ph sz="half" idx="2"/>
          </p:nvPr>
        </p:nvSpPr>
        <p:spPr>
          <a:xfrm>
            <a:off x="3429000" y="1066800"/>
            <a:ext cx="5181600" cy="4953000"/>
          </a:xfrm>
        </p:spPr>
        <p:txBody>
          <a:bodyPr/>
          <a:lstStyle/>
          <a:p>
            <a:r>
              <a:rPr lang="en-US" sz="2200" dirty="0"/>
              <a:t>Williams is credited with being an early proponent of using discounted cash flow to estimate the ‘</a:t>
            </a:r>
            <a:r>
              <a:rPr lang="en-US" sz="2200" b="1" dirty="0"/>
              <a:t>intrinsic value</a:t>
            </a:r>
            <a:r>
              <a:rPr lang="en-US" sz="2200" dirty="0"/>
              <a:t>’ of a stock.</a:t>
            </a:r>
          </a:p>
          <a:p>
            <a:r>
              <a:rPr lang="en-US" sz="2200" dirty="0"/>
              <a:t>This represented a more theoretical and mathematical approach to ‘intrinsic value’ than the relatively heuristic notions previously available.</a:t>
            </a:r>
          </a:p>
          <a:p>
            <a:r>
              <a:rPr lang="en-US" sz="2200" dirty="0"/>
              <a:t>Williams was a long time student at Harvard and the </a:t>
            </a:r>
            <a:r>
              <a:rPr lang="en-US" sz="2200" u="sng" dirty="0"/>
              <a:t>Theory of Investment Value</a:t>
            </a:r>
            <a:r>
              <a:rPr lang="en-US" sz="2200" dirty="0"/>
              <a:t> was his Harvard PhD thesis in Economics</a:t>
            </a:r>
          </a:p>
          <a:p>
            <a:r>
              <a:rPr lang="en-US" sz="2200" dirty="0"/>
              <a:t>Williams worked as a security analysis and sometime professor.</a:t>
            </a:r>
            <a:endParaRPr lang="en-GB" sz="2200" dirty="0"/>
          </a:p>
        </p:txBody>
      </p:sp>
    </p:spTree>
    <p:extLst>
      <p:ext uri="{BB962C8B-B14F-4D97-AF65-F5344CB8AC3E}">
        <p14:creationId xmlns:p14="http://schemas.microsoft.com/office/powerpoint/2010/main" val="24010096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838200" y="609600"/>
            <a:ext cx="8077200" cy="1143000"/>
          </a:xfrm>
        </p:spPr>
        <p:txBody>
          <a:bodyPr/>
          <a:lstStyle/>
          <a:p>
            <a:r>
              <a:rPr lang="en-US" sz="4000"/>
              <a:t>What is a Value Driver?</a:t>
            </a:r>
          </a:p>
        </p:txBody>
      </p:sp>
      <p:sp>
        <p:nvSpPr>
          <p:cNvPr id="28675" name="Rectangle 3"/>
          <p:cNvSpPr>
            <a:spLocks noGrp="1" noChangeArrowheads="1"/>
          </p:cNvSpPr>
          <p:nvPr>
            <p:ph type="body" idx="1"/>
          </p:nvPr>
        </p:nvSpPr>
        <p:spPr>
          <a:xfrm>
            <a:off x="685800" y="1600200"/>
            <a:ext cx="8229600" cy="4495800"/>
          </a:xfrm>
        </p:spPr>
        <p:txBody>
          <a:bodyPr/>
          <a:lstStyle/>
          <a:p>
            <a:r>
              <a:rPr lang="en-US" sz="3200" dirty="0"/>
              <a:t>A </a:t>
            </a:r>
            <a:r>
              <a:rPr lang="en-US" sz="3200" b="1" i="1" dirty="0"/>
              <a:t>value driver</a:t>
            </a:r>
            <a:r>
              <a:rPr lang="en-US" sz="3200" dirty="0"/>
              <a:t> is a factor that has a significant impact on the level and change of the security value. </a:t>
            </a:r>
          </a:p>
          <a:p>
            <a:pPr lvl="1"/>
            <a:r>
              <a:rPr lang="en-US" sz="2400" dirty="0"/>
              <a:t>Value drivers are essential items that need to be identified in constructing the ‘story’ about a company, e.g., Apple and iPhone demand</a:t>
            </a:r>
          </a:p>
          <a:p>
            <a:r>
              <a:rPr lang="en-US" dirty="0"/>
              <a:t>Two key dimensions to value drivers: </a:t>
            </a:r>
          </a:p>
          <a:p>
            <a:pPr lvl="1"/>
            <a:r>
              <a:rPr lang="en-US" dirty="0"/>
              <a:t>profitability </a:t>
            </a:r>
          </a:p>
          <a:p>
            <a:pPr lvl="1"/>
            <a:r>
              <a:rPr lang="en-US" dirty="0"/>
              <a:t>growth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990600" y="609600"/>
            <a:ext cx="7924800" cy="1143000"/>
          </a:xfrm>
        </p:spPr>
        <p:txBody>
          <a:bodyPr/>
          <a:lstStyle/>
          <a:p>
            <a:r>
              <a:rPr lang="en-US" sz="4000"/>
              <a:t>Cases:  The COS Syncrude Purchase</a:t>
            </a:r>
          </a:p>
        </p:txBody>
      </p:sp>
      <p:sp>
        <p:nvSpPr>
          <p:cNvPr id="32771" name="Rectangle 3"/>
          <p:cNvSpPr>
            <a:spLocks noGrp="1" noChangeArrowheads="1"/>
          </p:cNvSpPr>
          <p:nvPr>
            <p:ph type="body" idx="1"/>
          </p:nvPr>
        </p:nvSpPr>
        <p:spPr>
          <a:xfrm>
            <a:off x="1371600" y="1981200"/>
            <a:ext cx="7543800" cy="4114800"/>
          </a:xfrm>
        </p:spPr>
        <p:txBody>
          <a:bodyPr/>
          <a:lstStyle/>
          <a:p>
            <a:pPr>
              <a:lnSpc>
                <a:spcPct val="90000"/>
              </a:lnSpc>
            </a:pPr>
            <a:r>
              <a:rPr lang="en-US" sz="2400"/>
              <a:t> Canadian Oil Sands (COS.UN) is a </a:t>
            </a:r>
            <a:r>
              <a:rPr lang="en-US" sz="2400" b="1" i="1"/>
              <a:t>unit trust </a:t>
            </a:r>
            <a:r>
              <a:rPr lang="en-US" sz="2400"/>
              <a:t>with ownership in Syncrude as the sole income producing asset</a:t>
            </a:r>
            <a:r>
              <a:rPr lang="en-US" sz="2400" b="1" i="1"/>
              <a:t>.</a:t>
            </a:r>
          </a:p>
          <a:p>
            <a:pPr>
              <a:lnSpc>
                <a:spcPct val="90000"/>
              </a:lnSpc>
            </a:pPr>
            <a:endParaRPr lang="en-US" sz="2400"/>
          </a:p>
          <a:p>
            <a:pPr>
              <a:lnSpc>
                <a:spcPct val="90000"/>
              </a:lnSpc>
            </a:pPr>
            <a:r>
              <a:rPr lang="en-US" sz="2400"/>
              <a:t>The oil sands projects involve surface mining of oil with an alternative technology</a:t>
            </a:r>
          </a:p>
          <a:p>
            <a:pPr>
              <a:lnSpc>
                <a:spcPct val="90000"/>
              </a:lnSpc>
            </a:pPr>
            <a:endParaRPr lang="en-US" sz="2400"/>
          </a:p>
          <a:p>
            <a:pPr>
              <a:lnSpc>
                <a:spcPct val="90000"/>
              </a:lnSpc>
            </a:pPr>
            <a:r>
              <a:rPr lang="en-US" sz="2400"/>
              <a:t>In Feb. 2003 COS announced the intention to buy 10% of Syncrude from Encana</a:t>
            </a:r>
          </a:p>
          <a:p>
            <a:pPr lvl="1">
              <a:lnSpc>
                <a:spcPct val="90000"/>
              </a:lnSpc>
            </a:pPr>
            <a:r>
              <a:rPr lang="en-US" sz="2200"/>
              <a:t>Problem is to assess whether fair value was paid for the purchase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295400" y="609600"/>
            <a:ext cx="7620000" cy="1143000"/>
          </a:xfrm>
        </p:spPr>
        <p:txBody>
          <a:bodyPr/>
          <a:lstStyle/>
          <a:p>
            <a:r>
              <a:rPr lang="en-US" sz="4000"/>
              <a:t>Cases: </a:t>
            </a:r>
            <a:r>
              <a:rPr lang="en-US"/>
              <a:t> </a:t>
            </a:r>
            <a:r>
              <a:rPr lang="en-US" sz="4000" i="1"/>
              <a:t>Anheuser-Busch </a:t>
            </a:r>
            <a:r>
              <a:rPr lang="en-US" sz="4000"/>
              <a:t>(BUD)</a:t>
            </a:r>
          </a:p>
        </p:txBody>
      </p:sp>
      <p:sp>
        <p:nvSpPr>
          <p:cNvPr id="31747" name="Rectangle 3"/>
          <p:cNvSpPr>
            <a:spLocks noGrp="1" noChangeArrowheads="1"/>
          </p:cNvSpPr>
          <p:nvPr>
            <p:ph type="body" idx="1"/>
          </p:nvPr>
        </p:nvSpPr>
        <p:spPr>
          <a:xfrm>
            <a:off x="762000" y="1981200"/>
            <a:ext cx="8153400" cy="4114800"/>
          </a:xfrm>
        </p:spPr>
        <p:txBody>
          <a:bodyPr/>
          <a:lstStyle/>
          <a:p>
            <a:pPr>
              <a:lnSpc>
                <a:spcPct val="90000"/>
              </a:lnSpc>
            </a:pPr>
            <a:r>
              <a:rPr lang="en-US" sz="2400"/>
              <a:t>GDC (p.437) observe: “in practice, we find that the more a company’s results are subject to fluctuation, the less predictable becomes the future average.  Thus the best industries for valuation are those which do not show large profit declines in periods of recession.” </a:t>
            </a:r>
          </a:p>
          <a:p>
            <a:pPr lvl="1">
              <a:lnSpc>
                <a:spcPct val="90000"/>
              </a:lnSpc>
            </a:pPr>
            <a:r>
              <a:rPr lang="en-US" sz="2200"/>
              <a:t>Beer industry provides an excellent of a company with stable cash flows</a:t>
            </a:r>
          </a:p>
          <a:p>
            <a:pPr lvl="1">
              <a:lnSpc>
                <a:spcPct val="90000"/>
              </a:lnSpc>
            </a:pPr>
            <a:r>
              <a:rPr lang="en-US" sz="2200"/>
              <a:t>Not all brewers have this characteristic</a:t>
            </a:r>
          </a:p>
          <a:p>
            <a:pPr lvl="1">
              <a:lnSpc>
                <a:spcPct val="90000"/>
              </a:lnSpc>
            </a:pPr>
            <a:endParaRPr lang="en-US" sz="2200"/>
          </a:p>
          <a:p>
            <a:pPr>
              <a:lnSpc>
                <a:spcPct val="90000"/>
              </a:lnSpc>
            </a:pPr>
            <a:r>
              <a:rPr lang="en-US" sz="2400"/>
              <a:t>The key element in any security valuation is the price.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066800" y="609600"/>
            <a:ext cx="7848600" cy="1143000"/>
          </a:xfrm>
        </p:spPr>
        <p:txBody>
          <a:bodyPr/>
          <a:lstStyle/>
          <a:p>
            <a:r>
              <a:rPr lang="en-US" sz="4000"/>
              <a:t>Cases:  Delta Airlines (DAL)</a:t>
            </a:r>
          </a:p>
        </p:txBody>
      </p:sp>
      <p:sp>
        <p:nvSpPr>
          <p:cNvPr id="33795" name="Rectangle 3"/>
          <p:cNvSpPr>
            <a:spLocks noGrp="1" noChangeArrowheads="1"/>
          </p:cNvSpPr>
          <p:nvPr>
            <p:ph type="body" idx="1"/>
          </p:nvPr>
        </p:nvSpPr>
        <p:spPr>
          <a:xfrm>
            <a:off x="838200" y="1981200"/>
            <a:ext cx="8077200" cy="4114800"/>
          </a:xfrm>
        </p:spPr>
        <p:txBody>
          <a:bodyPr/>
          <a:lstStyle/>
          <a:p>
            <a:r>
              <a:rPr lang="en-US" sz="2400"/>
              <a:t>Airlines are a favorite example used by Buffett to describe ‘growth without profits’</a:t>
            </a:r>
          </a:p>
          <a:p>
            <a:endParaRPr lang="en-US" sz="2400"/>
          </a:p>
          <a:p>
            <a:r>
              <a:rPr lang="en-US" sz="2400"/>
              <a:t>Valuation of major US airlines after 9/11 are an excellent example of companies on the fast track to bankruptcy</a:t>
            </a:r>
          </a:p>
          <a:p>
            <a:endParaRPr lang="en-US" sz="2400"/>
          </a:p>
          <a:p>
            <a:r>
              <a:rPr lang="en-US" sz="2400"/>
              <a:t>Delta was the strongest of the hub-airline majors.</a:t>
            </a:r>
          </a:p>
          <a:p>
            <a:pPr lvl="1"/>
            <a:r>
              <a:rPr lang="en-US" sz="2200"/>
              <a:t>Need to assess the competition with Southwest in conjunction with the 9/11 shock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sz="quarter"/>
          </p:nvPr>
        </p:nvSpPr>
        <p:spPr>
          <a:xfrm>
            <a:off x="381000" y="685800"/>
            <a:ext cx="8534400" cy="1066800"/>
          </a:xfrm>
        </p:spPr>
        <p:txBody>
          <a:bodyPr/>
          <a:lstStyle/>
          <a:p>
            <a:r>
              <a:rPr lang="en-US" sz="3200" dirty="0"/>
              <a:t>J.B. Williams DCF model was not new.  Previous writers such as Macaulay (1938) questioned the application of </a:t>
            </a:r>
            <a:r>
              <a:rPr lang="en-US" sz="3200" i="1" dirty="0"/>
              <a:t>DCF</a:t>
            </a:r>
            <a:r>
              <a:rPr lang="en-US" sz="3200" dirty="0"/>
              <a:t> to value common stocks</a:t>
            </a:r>
          </a:p>
        </p:txBody>
      </p:sp>
      <p:sp>
        <p:nvSpPr>
          <p:cNvPr id="5123" name="Subtitle 2"/>
          <p:cNvSpPr>
            <a:spLocks noGrp="1"/>
          </p:cNvSpPr>
          <p:nvPr>
            <p:ph type="subTitle" sz="quarter" idx="1"/>
          </p:nvPr>
        </p:nvSpPr>
        <p:spPr>
          <a:xfrm>
            <a:off x="838200" y="1752600"/>
            <a:ext cx="7924800" cy="4267200"/>
          </a:xfrm>
        </p:spPr>
        <p:txBody>
          <a:bodyPr/>
          <a:lstStyle/>
          <a:p>
            <a:r>
              <a:rPr lang="en-US" dirty="0"/>
              <a:t>The ‘assumption of payment’, which must be made before the promised or ‘hypothetical’ yield of a bond can be calculated ... may, as we have seen, be a mere mathematical fiction for all except the highest grade of bonds.  But, for common stocks it is not only a mathematical fiction but also an </a:t>
            </a:r>
            <a:r>
              <a:rPr lang="en-US" b="1" dirty="0"/>
              <a:t>economic absurdity</a:t>
            </a:r>
            <a:r>
              <a:rPr lang="en-US" dirty="0"/>
              <a:t>.  Even if the chance that the promises contained in a bond will be kept is negligibly small that the promises are little more than mere words, they are at least </a:t>
            </a:r>
            <a:r>
              <a:rPr lang="en-US" i="1" dirty="0"/>
              <a:t>definite</a:t>
            </a:r>
            <a:r>
              <a:rPr lang="en-US" dirty="0"/>
              <a:t> words and, as such, can stand the strain of mathematical manipulation.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702365" y="381000"/>
            <a:ext cx="8229600" cy="1371600"/>
          </a:xfrm>
        </p:spPr>
        <p:txBody>
          <a:bodyPr/>
          <a:lstStyle/>
          <a:p>
            <a:r>
              <a:rPr lang="en-US" sz="2600" dirty="0"/>
              <a:t>Macaulay (1938) </a:t>
            </a:r>
            <a:r>
              <a:rPr lang="en-US" sz="2600" u="sng" dirty="0"/>
              <a:t>The Movement of Interest Rates, Bonds, Yields and Stock Prices in the </a:t>
            </a:r>
            <a:r>
              <a:rPr lang="en-GB" sz="2600" u="sng" dirty="0"/>
              <a:t>United States since 1865</a:t>
            </a:r>
            <a:r>
              <a:rPr lang="en-GB" sz="2600" b="0" dirty="0"/>
              <a:t> </a:t>
            </a:r>
            <a:r>
              <a:rPr lang="en-GB" sz="2600" dirty="0"/>
              <a:t>was a monumental NBER study.  O</a:t>
            </a:r>
            <a:r>
              <a:rPr lang="en-US" sz="2600" dirty="0"/>
              <a:t>n </a:t>
            </a:r>
            <a:r>
              <a:rPr lang="en-US" sz="2600" i="1" dirty="0"/>
              <a:t>k = g </a:t>
            </a:r>
            <a:r>
              <a:rPr lang="en-US" sz="2600" dirty="0"/>
              <a:t> in the Gordon DCF model, Macaulay observed</a:t>
            </a:r>
            <a:r>
              <a:rPr lang="en-US" sz="3200" dirty="0"/>
              <a:t>:</a:t>
            </a:r>
          </a:p>
        </p:txBody>
      </p:sp>
      <p:sp>
        <p:nvSpPr>
          <p:cNvPr id="6147" name="Content Placeholder 2"/>
          <p:cNvSpPr>
            <a:spLocks noGrp="1"/>
          </p:cNvSpPr>
          <p:nvPr>
            <p:ph idx="1"/>
          </p:nvPr>
        </p:nvSpPr>
        <p:spPr>
          <a:xfrm>
            <a:off x="685800" y="1752600"/>
            <a:ext cx="8153400" cy="4876800"/>
          </a:xfrm>
        </p:spPr>
        <p:txBody>
          <a:bodyPr/>
          <a:lstStyle/>
          <a:p>
            <a:r>
              <a:rPr lang="en-US" sz="1600" dirty="0"/>
              <a:t>If such an assumption were made as that the dividend payments were to increase in geometric progression, the future that could be neglected would be still more distant.  </a:t>
            </a:r>
            <a:r>
              <a:rPr lang="en-US" sz="1600" b="1" dirty="0"/>
              <a:t>One of the strangest rationalizations</a:t>
            </a:r>
            <a:r>
              <a:rPr lang="en-US" sz="1600" dirty="0"/>
              <a:t> of unending price rise that appeared in the months immediately preceding the stock market culmination of 1929 was evolved by a Wall Street economist.  He presented to the directors of the investment trust with which he was associated statistical evidence that the wealth of the country increased in the long run about 3 per cent per annum.  He then argued that corporations as a class should be expected to share in this growth at this rate and hence that their </a:t>
            </a:r>
            <a:r>
              <a:rPr lang="en-US" sz="1600" b="1" dirty="0"/>
              <a:t>dividends should be expected, over the long run, to increase at least 3 per cent per annum</a:t>
            </a:r>
            <a:r>
              <a:rPr lang="en-US" sz="1600" dirty="0"/>
              <a:t>; that is to say in such a series as $4.12, $4.24, $4.37, etc., or $4(1.03), $4(1.03)</a:t>
            </a:r>
            <a:r>
              <a:rPr lang="en-US" sz="1600" baseline="30000" dirty="0"/>
              <a:t>2</a:t>
            </a:r>
            <a:r>
              <a:rPr lang="en-US" sz="1600" dirty="0"/>
              <a:t>, $4(1.03)</a:t>
            </a:r>
            <a:r>
              <a:rPr lang="en-US" sz="1600" baseline="30000" dirty="0"/>
              <a:t>3</a:t>
            </a:r>
            <a:r>
              <a:rPr lang="en-US" sz="1600" dirty="0"/>
              <a:t>, etc.  He then suggested that, with increasing financial stabilization in the country, </a:t>
            </a:r>
            <a:r>
              <a:rPr lang="en-US" sz="1600" b="1" dirty="0"/>
              <a:t>these future dividends would eventually be discounted at a rate that would not exceed 3 per cent per annum</a:t>
            </a:r>
            <a:r>
              <a:rPr lang="en-US" sz="1600" dirty="0"/>
              <a:t>.  But, he continued, if distant enough payments were assumed, </a:t>
            </a:r>
            <a:r>
              <a:rPr lang="en-US" sz="1600" b="1" dirty="0"/>
              <a:t>discounting them at this rate would give very high prices for the stocks</a:t>
            </a:r>
            <a:r>
              <a:rPr lang="en-US" sz="1600" dirty="0"/>
              <a:t>.  The suggestion was even made that, as there seemed to be no necessary time limit to the 3 per cent rate of growth in wealth, there should logically be no ‘ceiling’ whatever for stock prices.  </a:t>
            </a:r>
            <a:r>
              <a:rPr lang="en-US" sz="1600" b="1" dirty="0"/>
              <a:t>The phantasy was strangely reminiscent of the Petersburg Paradox in the mathematical theory of probability.</a:t>
            </a:r>
          </a:p>
          <a:p>
            <a:endParaRPr lang="en-US"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4"/>
          <p:cNvSpPr>
            <a:spLocks noGrp="1"/>
          </p:cNvSpPr>
          <p:nvPr>
            <p:ph type="title"/>
          </p:nvPr>
        </p:nvSpPr>
        <p:spPr>
          <a:xfrm>
            <a:off x="609600" y="609600"/>
            <a:ext cx="8305800" cy="838200"/>
          </a:xfrm>
        </p:spPr>
        <p:txBody>
          <a:bodyPr/>
          <a:lstStyle/>
          <a:p>
            <a:r>
              <a:rPr lang="en-US"/>
              <a:t>Narrow vs. Broad Dividends</a:t>
            </a:r>
          </a:p>
        </p:txBody>
      </p:sp>
      <p:sp>
        <p:nvSpPr>
          <p:cNvPr id="7171" name="Content Placeholder 5"/>
          <p:cNvSpPr>
            <a:spLocks noGrp="1"/>
          </p:cNvSpPr>
          <p:nvPr>
            <p:ph idx="1"/>
          </p:nvPr>
        </p:nvSpPr>
        <p:spPr>
          <a:xfrm>
            <a:off x="990600" y="1600200"/>
            <a:ext cx="7924800" cy="4114800"/>
          </a:xfrm>
        </p:spPr>
        <p:txBody>
          <a:bodyPr/>
          <a:lstStyle/>
          <a:p>
            <a:r>
              <a:rPr lang="en-US" sz="2400"/>
              <a:t>Initial conception of the dividend </a:t>
            </a:r>
            <a:r>
              <a:rPr lang="en-US" sz="2400" i="1"/>
              <a:t>DCF</a:t>
            </a:r>
            <a:r>
              <a:rPr lang="en-US" sz="2400"/>
              <a:t> models were developed for high cash payout securities</a:t>
            </a:r>
          </a:p>
          <a:p>
            <a:pPr lvl="1"/>
            <a:r>
              <a:rPr lang="en-US" sz="2000"/>
              <a:t>Gordon focused on US utility stocks where the cash payout was determined by state/federal rate setting bodies that set utility rates for private companies</a:t>
            </a:r>
          </a:p>
          <a:p>
            <a:r>
              <a:rPr lang="en-US" sz="2400"/>
              <a:t>More recently, share buyback programs have been replacing high cash payout </a:t>
            </a:r>
          </a:p>
          <a:p>
            <a:pPr lvl="1"/>
            <a:r>
              <a:rPr lang="en-US" sz="2200" i="1">
                <a:sym typeface="Wingdings" pitchFamily="2" charset="2"/>
              </a:rPr>
              <a:t>narrow dividends</a:t>
            </a:r>
            <a:r>
              <a:rPr lang="en-US" sz="2200">
                <a:sym typeface="Wingdings" pitchFamily="2" charset="2"/>
              </a:rPr>
              <a:t> are just cash dividend payout while </a:t>
            </a:r>
            <a:r>
              <a:rPr lang="en-US" sz="2200" i="1">
                <a:sym typeface="Wingdings" pitchFamily="2" charset="2"/>
              </a:rPr>
              <a:t>broad dividends</a:t>
            </a:r>
            <a:r>
              <a:rPr lang="en-US" sz="2200">
                <a:sym typeface="Wingdings" pitchFamily="2" charset="2"/>
              </a:rPr>
              <a:t> include both buybacks and cash dividends</a:t>
            </a:r>
          </a:p>
          <a:p>
            <a:r>
              <a:rPr lang="en-US" sz="2400"/>
              <a:t>See three files in 417_lecture8.zip on growth of share repurchases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0385C-0F1F-42F1-9DC7-5952AA682F0C}"/>
              </a:ext>
            </a:extLst>
          </p:cNvPr>
          <p:cNvSpPr>
            <a:spLocks noGrp="1"/>
          </p:cNvSpPr>
          <p:nvPr>
            <p:ph type="title"/>
          </p:nvPr>
        </p:nvSpPr>
        <p:spPr>
          <a:xfrm>
            <a:off x="381000" y="609600"/>
            <a:ext cx="8534400" cy="457200"/>
          </a:xfrm>
        </p:spPr>
        <p:txBody>
          <a:bodyPr/>
          <a:lstStyle/>
          <a:p>
            <a:r>
              <a:rPr lang="en-US" sz="2800" dirty="0"/>
              <a:t>Narrow and Broad Dividends for Pfizer (from 10-K)</a:t>
            </a:r>
            <a:endParaRPr lang="en-GB" sz="2800" dirty="0"/>
          </a:p>
        </p:txBody>
      </p:sp>
      <p:pic>
        <p:nvPicPr>
          <p:cNvPr id="5" name="Picture 4">
            <a:extLst>
              <a:ext uri="{FF2B5EF4-FFF2-40B4-BE49-F238E27FC236}">
                <a16:creationId xmlns:a16="http://schemas.microsoft.com/office/drawing/2014/main" id="{63AACEDA-D367-4215-A023-FCB3BFB7C549}"/>
              </a:ext>
            </a:extLst>
          </p:cNvPr>
          <p:cNvPicPr>
            <a:picLocks noChangeAspect="1"/>
          </p:cNvPicPr>
          <p:nvPr/>
        </p:nvPicPr>
        <p:blipFill>
          <a:blip r:embed="rId2"/>
          <a:stretch>
            <a:fillRect/>
          </a:stretch>
        </p:blipFill>
        <p:spPr>
          <a:xfrm>
            <a:off x="0" y="4114800"/>
            <a:ext cx="9144000" cy="2403528"/>
          </a:xfrm>
          <a:prstGeom prst="rect">
            <a:avLst/>
          </a:prstGeom>
        </p:spPr>
      </p:pic>
      <p:pic>
        <p:nvPicPr>
          <p:cNvPr id="6" name="Picture 5">
            <a:extLst>
              <a:ext uri="{FF2B5EF4-FFF2-40B4-BE49-F238E27FC236}">
                <a16:creationId xmlns:a16="http://schemas.microsoft.com/office/drawing/2014/main" id="{25A5E2B3-2F9D-47E4-8CCB-F668F55A2084}"/>
              </a:ext>
            </a:extLst>
          </p:cNvPr>
          <p:cNvPicPr>
            <a:picLocks noChangeAspect="1"/>
          </p:cNvPicPr>
          <p:nvPr/>
        </p:nvPicPr>
        <p:blipFill>
          <a:blip r:embed="rId3"/>
          <a:stretch>
            <a:fillRect/>
          </a:stretch>
        </p:blipFill>
        <p:spPr>
          <a:xfrm>
            <a:off x="0" y="1304307"/>
            <a:ext cx="9144000" cy="2124693"/>
          </a:xfrm>
          <a:prstGeom prst="rect">
            <a:avLst/>
          </a:prstGeom>
        </p:spPr>
      </p:pic>
      <p:sp>
        <p:nvSpPr>
          <p:cNvPr id="7" name="Rectangle 6">
            <a:extLst>
              <a:ext uri="{FF2B5EF4-FFF2-40B4-BE49-F238E27FC236}">
                <a16:creationId xmlns:a16="http://schemas.microsoft.com/office/drawing/2014/main" id="{0AFD48B3-3DB5-40C5-A680-B684F463D189}"/>
              </a:ext>
            </a:extLst>
          </p:cNvPr>
          <p:cNvSpPr/>
          <p:nvPr/>
        </p:nvSpPr>
        <p:spPr bwMode="auto">
          <a:xfrm>
            <a:off x="0" y="5410200"/>
            <a:ext cx="8991600" cy="457200"/>
          </a:xfrm>
          <a:prstGeom prst="rect">
            <a:avLst/>
          </a:prstGeom>
          <a:solidFill>
            <a:srgbClr val="FF5050">
              <a:alpha val="2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GB" sz="2400" b="0" i="0" u="none" strike="noStrike" cap="none" normalizeH="0" baseline="0">
              <a:ln>
                <a:noFill/>
              </a:ln>
              <a:solidFill>
                <a:schemeClr val="tx1"/>
              </a:solidFill>
              <a:effectLst/>
              <a:latin typeface="Times New Roman" pitchFamily="18" charset="0"/>
            </a:endParaRPr>
          </a:p>
        </p:txBody>
      </p:sp>
      <p:pic>
        <p:nvPicPr>
          <p:cNvPr id="8" name="Picture 7">
            <a:extLst>
              <a:ext uri="{FF2B5EF4-FFF2-40B4-BE49-F238E27FC236}">
                <a16:creationId xmlns:a16="http://schemas.microsoft.com/office/drawing/2014/main" id="{B30EEA31-C380-4F60-A688-F0FCDD433C86}"/>
              </a:ext>
            </a:extLst>
          </p:cNvPr>
          <p:cNvPicPr>
            <a:picLocks noChangeAspect="1"/>
          </p:cNvPicPr>
          <p:nvPr/>
        </p:nvPicPr>
        <p:blipFill>
          <a:blip r:embed="rId4"/>
          <a:stretch>
            <a:fillRect/>
          </a:stretch>
        </p:blipFill>
        <p:spPr>
          <a:xfrm>
            <a:off x="-33130" y="3652637"/>
            <a:ext cx="9144000" cy="276540"/>
          </a:xfrm>
          <a:prstGeom prst="rect">
            <a:avLst/>
          </a:prstGeom>
        </p:spPr>
      </p:pic>
    </p:spTree>
    <p:extLst>
      <p:ext uri="{BB962C8B-B14F-4D97-AF65-F5344CB8AC3E}">
        <p14:creationId xmlns:p14="http://schemas.microsoft.com/office/powerpoint/2010/main" val="6925503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0871C0E-54ED-42A4-BB90-2902B16D51AB}"/>
              </a:ext>
            </a:extLst>
          </p:cNvPr>
          <p:cNvPicPr>
            <a:picLocks noChangeAspect="1"/>
          </p:cNvPicPr>
          <p:nvPr/>
        </p:nvPicPr>
        <p:blipFill>
          <a:blip r:embed="rId2"/>
          <a:stretch>
            <a:fillRect/>
          </a:stretch>
        </p:blipFill>
        <p:spPr>
          <a:xfrm>
            <a:off x="1835589" y="0"/>
            <a:ext cx="5472821" cy="6858000"/>
          </a:xfrm>
          <a:prstGeom prst="rect">
            <a:avLst/>
          </a:prstGeom>
        </p:spPr>
      </p:pic>
    </p:spTree>
    <p:extLst>
      <p:ext uri="{BB962C8B-B14F-4D97-AF65-F5344CB8AC3E}">
        <p14:creationId xmlns:p14="http://schemas.microsoft.com/office/powerpoint/2010/main" val="207156110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EFINEDINNAVIGATOR" val="False"/>
  <p:tag name="HOTSPOTTYPE" val="NextSlide"/>
  <p:tag name="BRANCHTO" val="0"/>
</p:tagLst>
</file>

<file path=ppt/theme/theme1.xml><?xml version="1.0" encoding="utf-8"?>
<a:theme xmlns:a="http://schemas.openxmlformats.org/drawingml/2006/main" name="Generic (Online)">
  <a:themeElements>
    <a:clrScheme name="Generic (Online).pot 1">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009999"/>
      </a:folHlink>
    </a:clrScheme>
    <a:fontScheme name="Generic (Online).pot">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Generic (Online).pot 1">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009999"/>
        </a:folHlink>
      </a:clrScheme>
      <a:clrMap bg1="lt1" tx1="dk1" bg2="lt2" tx2="dk2" accent1="accent1" accent2="accent2" accent3="accent3" accent4="accent4" accent5="accent5" accent6="accent6" hlink="hlink" folHlink="folHlink"/>
    </a:extraClrScheme>
    <a:extraClrScheme>
      <a:clrScheme name="Generic (Online).pot 2">
        <a:dk1>
          <a:srgbClr val="800000"/>
        </a:dk1>
        <a:lt1>
          <a:srgbClr val="FFFFFF"/>
        </a:lt1>
        <a:dk2>
          <a:srgbClr val="000000"/>
        </a:dk2>
        <a:lt2>
          <a:srgbClr val="FFFFCC"/>
        </a:lt2>
        <a:accent1>
          <a:srgbClr val="000000"/>
        </a:accent1>
        <a:accent2>
          <a:srgbClr val="000099"/>
        </a:accent2>
        <a:accent3>
          <a:srgbClr val="AAAAAA"/>
        </a:accent3>
        <a:accent4>
          <a:srgbClr val="DADADA"/>
        </a:accent4>
        <a:accent5>
          <a:srgbClr val="AAAAAA"/>
        </a:accent5>
        <a:accent6>
          <a:srgbClr val="00008A"/>
        </a:accent6>
        <a:hlink>
          <a:srgbClr val="800000"/>
        </a:hlink>
        <a:folHlink>
          <a:srgbClr val="800000"/>
        </a:folHlink>
      </a:clrScheme>
      <a:clrMap bg1="dk2" tx1="lt1" bg2="dk1" tx2="lt2" accent1="accent1" accent2="accent2" accent3="accent3" accent4="accent4" accent5="accent5" accent6="accent6" hlink="hlink" folHlink="folHlink"/>
    </a:extraClrScheme>
    <a:extraClrScheme>
      <a:clrScheme name="Generic (Online).pot 3">
        <a:dk1>
          <a:srgbClr val="000000"/>
        </a:dk1>
        <a:lt1>
          <a:srgbClr val="FFFFFF"/>
        </a:lt1>
        <a:dk2>
          <a:srgbClr val="000000"/>
        </a:dk2>
        <a:lt2>
          <a:srgbClr val="CBCBCB"/>
        </a:lt2>
        <a:accent1>
          <a:srgbClr val="B2B2B2"/>
        </a:accent1>
        <a:accent2>
          <a:srgbClr val="EAEAEA"/>
        </a:accent2>
        <a:accent3>
          <a:srgbClr val="FFFFFF"/>
        </a:accent3>
        <a:accent4>
          <a:srgbClr val="000000"/>
        </a:accent4>
        <a:accent5>
          <a:srgbClr val="D5D5D5"/>
        </a:accent5>
        <a:accent6>
          <a:srgbClr val="D4D4D4"/>
        </a:accent6>
        <a:hlink>
          <a:srgbClr val="B2B2B2"/>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16699</TotalTime>
  <Words>3463</Words>
  <Application>Microsoft Office PowerPoint</Application>
  <PresentationFormat>On-screen Show (4:3)</PresentationFormat>
  <Paragraphs>232</Paragraphs>
  <Slides>43</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52" baseType="lpstr">
      <vt:lpstr>Arial</vt:lpstr>
      <vt:lpstr>Arial Narrow</vt:lpstr>
      <vt:lpstr>Monotype Sorts</vt:lpstr>
      <vt:lpstr>Times New Roman</vt:lpstr>
      <vt:lpstr>Times-Bold</vt:lpstr>
      <vt:lpstr>Times-Roman</vt:lpstr>
      <vt:lpstr>Wingdings</vt:lpstr>
      <vt:lpstr>Generic (Online)</vt:lpstr>
      <vt:lpstr>Document</vt:lpstr>
      <vt:lpstr>        Lecture 8  Valuation Models for Stock Prices</vt:lpstr>
      <vt:lpstr>Connection to Final Exam Question</vt:lpstr>
      <vt:lpstr>History of Discounted Cash Flow (DCF) Models</vt:lpstr>
      <vt:lpstr>Who was John Burr Williams (1900-1989)?</vt:lpstr>
      <vt:lpstr>J.B. Williams DCF model was not new.  Previous writers such as Macaulay (1938) questioned the application of DCF to value common stocks</vt:lpstr>
      <vt:lpstr>Macaulay (1938) The Movement of Interest Rates, Bonds, Yields and Stock Prices in the United States since 1865 was a monumental NBER study.  On k = g  in the Gordon DCF model, Macaulay observed:</vt:lpstr>
      <vt:lpstr>Narrow vs. Broad Dividends</vt:lpstr>
      <vt:lpstr>Narrow and Broad Dividends for Pfizer (from 10-K)</vt:lpstr>
      <vt:lpstr>PowerPoint Presentation</vt:lpstr>
      <vt:lpstr>PowerPoint Presentation</vt:lpstr>
      <vt:lpstr>PowerPoint Presentation</vt:lpstr>
      <vt:lpstr>Basic DCF model: The DDM</vt:lpstr>
      <vt:lpstr>Solving for the Infinite Horizon DDM</vt:lpstr>
      <vt:lpstr>Applying the DDM: Preferred Stock Valuation</vt:lpstr>
      <vt:lpstr>Preferred Share Features</vt:lpstr>
      <vt:lpstr>The Gordon Growth Model</vt:lpstr>
      <vt:lpstr>Examples of Applying the Formula</vt:lpstr>
      <vt:lpstr>Damodaran on Simplified DDM Valuation</vt:lpstr>
      <vt:lpstr>Calculating the g, k and Div(1)</vt:lpstr>
      <vt:lpstr>Two more Damodaran Examples: Exxon, Dresdner</vt:lpstr>
      <vt:lpstr>The Residual Income Model</vt:lpstr>
      <vt:lpstr>Some Basic Residual Income Calculations</vt:lpstr>
      <vt:lpstr>The Return on Equity Approach</vt:lpstr>
      <vt:lpstr>P / BV, ROE and  P / E</vt:lpstr>
      <vt:lpstr>Key Statistics from Bloomberg for Facebook (24/8/18)</vt:lpstr>
      <vt:lpstr>Different Forms of the P/E Ratio</vt:lpstr>
      <vt:lpstr>P/E Ratio for the AE Model</vt:lpstr>
      <vt:lpstr>The PEG Ratio</vt:lpstr>
      <vt:lpstr>PowerPoint Presentation</vt:lpstr>
      <vt:lpstr>Free Cash Flow to Equity Model</vt:lpstr>
      <vt:lpstr>Financial Statement Analysis</vt:lpstr>
      <vt:lpstr>Financial Statement Analysis and the Presentation</vt:lpstr>
      <vt:lpstr>Accruals, Cash Flows and Financial Statements</vt:lpstr>
      <vt:lpstr>Some Examples:  Toll Bros. + Methanex</vt:lpstr>
      <vt:lpstr>Relevance of the Cash Flow Statement</vt:lpstr>
      <vt:lpstr>Earnings, Free Cash Flow and EVA</vt:lpstr>
      <vt:lpstr>Free Cash Flow (FCF), A Non-GAAP measure</vt:lpstr>
      <vt:lpstr>Inter Pipeline, Annual Report 2017</vt:lpstr>
      <vt:lpstr>Other Suggestions for FCF</vt:lpstr>
      <vt:lpstr>What is a Value Driver?</vt:lpstr>
      <vt:lpstr>Cases:  The COS Syncrude Purchase</vt:lpstr>
      <vt:lpstr>Cases:  Anheuser-Busch (BUD)</vt:lpstr>
      <vt:lpstr>Cases:  Delta Airlines (DAL)</vt:lpstr>
    </vt:vector>
  </TitlesOfParts>
  <Company>sfu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3</dc:title>
  <dc:creator>maury poitras</dc:creator>
  <cp:lastModifiedBy>poitras</cp:lastModifiedBy>
  <cp:revision>79</cp:revision>
  <cp:lastPrinted>2016-07-05T22:29:27Z</cp:lastPrinted>
  <dcterms:created xsi:type="dcterms:W3CDTF">2004-01-26T13:51:12Z</dcterms:created>
  <dcterms:modified xsi:type="dcterms:W3CDTF">2018-08-27T14:45:33Z</dcterms:modified>
</cp:coreProperties>
</file>