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Default Extension="jpeg" ContentType="image/jpeg"/>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307" r:id="rId2"/>
    <p:sldId id="268" r:id="rId3"/>
    <p:sldId id="301" r:id="rId4"/>
    <p:sldId id="333" r:id="rId5"/>
    <p:sldId id="334" r:id="rId6"/>
    <p:sldId id="423" r:id="rId7"/>
    <p:sldId id="425" r:id="rId8"/>
    <p:sldId id="426" r:id="rId9"/>
    <p:sldId id="316" r:id="rId10"/>
    <p:sldId id="335" r:id="rId11"/>
    <p:sldId id="336" r:id="rId12"/>
    <p:sldId id="337" r:id="rId13"/>
    <p:sldId id="338" r:id="rId14"/>
    <p:sldId id="416" r:id="rId15"/>
    <p:sldId id="417" r:id="rId16"/>
    <p:sldId id="418" r:id="rId17"/>
    <p:sldId id="339" r:id="rId18"/>
    <p:sldId id="340" r:id="rId19"/>
    <p:sldId id="342" r:id="rId20"/>
    <p:sldId id="428" r:id="rId21"/>
    <p:sldId id="343" r:id="rId22"/>
    <p:sldId id="345" r:id="rId23"/>
    <p:sldId id="346" r:id="rId24"/>
    <p:sldId id="344" r:id="rId25"/>
    <p:sldId id="347" r:id="rId26"/>
    <p:sldId id="348" r:id="rId27"/>
    <p:sldId id="349" r:id="rId28"/>
    <p:sldId id="350" r:id="rId29"/>
    <p:sldId id="351" r:id="rId30"/>
    <p:sldId id="328" r:id="rId31"/>
    <p:sldId id="427" r:id="rId32"/>
    <p:sldId id="353" r:id="rId33"/>
    <p:sldId id="354" r:id="rId34"/>
    <p:sldId id="355" r:id="rId35"/>
    <p:sldId id="357" r:id="rId36"/>
    <p:sldId id="358" r:id="rId37"/>
    <p:sldId id="359" r:id="rId38"/>
    <p:sldId id="360" r:id="rId39"/>
    <p:sldId id="420"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424" r:id="rId59"/>
    <p:sldId id="332"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98" r:id="rId80"/>
    <p:sldId id="399" r:id="rId81"/>
    <p:sldId id="400" r:id="rId82"/>
    <p:sldId id="401" r:id="rId83"/>
    <p:sldId id="402" r:id="rId84"/>
    <p:sldId id="419" r:id="rId85"/>
    <p:sldId id="404" r:id="rId86"/>
    <p:sldId id="405" r:id="rId87"/>
    <p:sldId id="406" r:id="rId88"/>
    <p:sldId id="407" r:id="rId89"/>
    <p:sldId id="408" r:id="rId90"/>
    <p:sldId id="409" r:id="rId91"/>
    <p:sldId id="410" r:id="rId92"/>
    <p:sldId id="411" r:id="rId93"/>
    <p:sldId id="412" r:id="rId94"/>
    <p:sldId id="413" r:id="rId95"/>
    <p:sldId id="415" r:id="rId96"/>
    <p:sldId id="414" r:id="rId97"/>
    <p:sldId id="422"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52171"/>
    <a:srgbClr val="C00000"/>
    <a:srgbClr val="CB3333"/>
    <a:srgbClr val="B92D2D"/>
    <a:srgbClr val="C1524F"/>
    <a:srgbClr val="C76361"/>
    <a:srgbClr val="D0D8E8"/>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76842" autoAdjust="0"/>
  </p:normalViewPr>
  <p:slideViewPr>
    <p:cSldViewPr>
      <p:cViewPr>
        <p:scale>
          <a:sx n="66" d="100"/>
          <a:sy n="66" d="100"/>
        </p:scale>
        <p:origin x="-27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title>
      <c:tx>
        <c:rich>
          <a:bodyPr/>
          <a:lstStyle/>
          <a:p>
            <a:pPr>
              <a:defRPr/>
            </a:pPr>
            <a:r>
              <a:rPr lang="en-US"/>
              <a:t>Common Shares (in millions)</a:t>
            </a:r>
          </a:p>
        </c:rich>
      </c:tx>
      <c:layout/>
    </c:title>
    <c:plotArea>
      <c:layout/>
      <c:lineChart>
        <c:grouping val="standard"/>
        <c:ser>
          <c:idx val="0"/>
          <c:order val="0"/>
          <c:tx>
            <c:strRef>
              <c:f>Sheet1!$A$8</c:f>
              <c:strCache>
                <c:ptCount val="1"/>
                <c:pt idx="0">
                  <c:v>Common Shares</c:v>
                </c:pt>
              </c:strCache>
            </c:strRef>
          </c:tx>
          <c:marker>
            <c:symbol val="none"/>
          </c:marker>
          <c:cat>
            <c:numRef>
              <c:f>Sheet1!$B$7:$K$7</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Sheet1!$B$8:$K$8</c:f>
              <c:numCache>
                <c:formatCode>General</c:formatCode>
                <c:ptCount val="10"/>
                <c:pt idx="0">
                  <c:v>55</c:v>
                </c:pt>
                <c:pt idx="1">
                  <c:v>55</c:v>
                </c:pt>
                <c:pt idx="2">
                  <c:v>55</c:v>
                </c:pt>
                <c:pt idx="3">
                  <c:v>55</c:v>
                </c:pt>
                <c:pt idx="4">
                  <c:v>55</c:v>
                </c:pt>
                <c:pt idx="5">
                  <c:v>55</c:v>
                </c:pt>
                <c:pt idx="6">
                  <c:v>55</c:v>
                </c:pt>
                <c:pt idx="7">
                  <c:v>57</c:v>
                </c:pt>
                <c:pt idx="8">
                  <c:v>286</c:v>
                </c:pt>
                <c:pt idx="9">
                  <c:v>292</c:v>
                </c:pt>
              </c:numCache>
            </c:numRef>
          </c:val>
        </c:ser>
        <c:marker val="1"/>
        <c:axId val="89522944"/>
        <c:axId val="89524480"/>
      </c:lineChart>
      <c:catAx>
        <c:axId val="89522944"/>
        <c:scaling>
          <c:orientation val="minMax"/>
        </c:scaling>
        <c:axPos val="b"/>
        <c:numFmt formatCode="General" sourceLinked="1"/>
        <c:tickLblPos val="nextTo"/>
        <c:crossAx val="89524480"/>
        <c:crosses val="autoZero"/>
        <c:auto val="1"/>
        <c:lblAlgn val="ctr"/>
        <c:lblOffset val="100"/>
      </c:catAx>
      <c:valAx>
        <c:axId val="89524480"/>
        <c:scaling>
          <c:orientation val="minMax"/>
        </c:scaling>
        <c:axPos val="l"/>
        <c:majorGridlines/>
        <c:numFmt formatCode="General" sourceLinked="1"/>
        <c:tickLblPos val="nextTo"/>
        <c:crossAx val="8952294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Sheet1!$E$1</c:f>
              <c:strCache>
                <c:ptCount val="1"/>
                <c:pt idx="0">
                  <c:v>EPS</c:v>
                </c:pt>
              </c:strCache>
            </c:strRef>
          </c:tx>
          <c:marker>
            <c:symbol val="none"/>
          </c:marker>
          <c:cat>
            <c:numRef>
              <c:f>Sheet1!$D$2:$D$6</c:f>
              <c:numCache>
                <c:formatCode>General</c:formatCode>
                <c:ptCount val="5"/>
                <c:pt idx="0">
                  <c:v>2006</c:v>
                </c:pt>
                <c:pt idx="1">
                  <c:v>2007</c:v>
                </c:pt>
                <c:pt idx="2">
                  <c:v>2008</c:v>
                </c:pt>
                <c:pt idx="3">
                  <c:v>2009</c:v>
                </c:pt>
                <c:pt idx="4">
                  <c:v>2010</c:v>
                </c:pt>
              </c:numCache>
            </c:numRef>
          </c:cat>
          <c:val>
            <c:numRef>
              <c:f>Sheet1!$E$2:$E$6</c:f>
              <c:numCache>
                <c:formatCode>General</c:formatCode>
                <c:ptCount val="5"/>
                <c:pt idx="0">
                  <c:v>4.29</c:v>
                </c:pt>
                <c:pt idx="1">
                  <c:v>0.6800000000000006</c:v>
                </c:pt>
                <c:pt idx="2">
                  <c:v>-5.63</c:v>
                </c:pt>
                <c:pt idx="3">
                  <c:v>-0.8</c:v>
                </c:pt>
                <c:pt idx="4">
                  <c:v>0.36000000000000032</c:v>
                </c:pt>
              </c:numCache>
            </c:numRef>
          </c:val>
        </c:ser>
        <c:ser>
          <c:idx val="1"/>
          <c:order val="1"/>
          <c:tx>
            <c:strRef>
              <c:f>Sheet1!$F$1</c:f>
              <c:strCache>
                <c:ptCount val="1"/>
                <c:pt idx="0">
                  <c:v>Dividends</c:v>
                </c:pt>
              </c:strCache>
            </c:strRef>
          </c:tx>
          <c:marker>
            <c:symbol val="none"/>
          </c:marker>
          <c:cat>
            <c:numRef>
              <c:f>Sheet1!$D$2:$D$6</c:f>
              <c:numCache>
                <c:formatCode>General</c:formatCode>
                <c:ptCount val="5"/>
                <c:pt idx="0">
                  <c:v>2006</c:v>
                </c:pt>
                <c:pt idx="1">
                  <c:v>2007</c:v>
                </c:pt>
                <c:pt idx="2">
                  <c:v>2008</c:v>
                </c:pt>
                <c:pt idx="3">
                  <c:v>2009</c:v>
                </c:pt>
                <c:pt idx="4">
                  <c:v>2010</c:v>
                </c:pt>
              </c:numCache>
            </c:numRef>
          </c:cat>
          <c:val>
            <c:numRef>
              <c:f>Sheet1!$F$2:$F$6</c:f>
              <c:numCache>
                <c:formatCode>General</c:formatCode>
                <c:ptCount val="5"/>
                <c:pt idx="0">
                  <c:v>1.960000000000004</c:v>
                </c:pt>
                <c:pt idx="1">
                  <c:v>2.16</c:v>
                </c:pt>
                <c:pt idx="2">
                  <c:v>1.1200000000000001</c:v>
                </c:pt>
                <c:pt idx="3">
                  <c:v>1.0000000000000007E-2</c:v>
                </c:pt>
                <c:pt idx="4">
                  <c:v>0</c:v>
                </c:pt>
              </c:numCache>
            </c:numRef>
          </c:val>
        </c:ser>
        <c:marker val="1"/>
        <c:axId val="67110016"/>
        <c:axId val="67111552"/>
      </c:lineChart>
      <c:catAx>
        <c:axId val="67110016"/>
        <c:scaling>
          <c:orientation val="minMax"/>
        </c:scaling>
        <c:axPos val="b"/>
        <c:numFmt formatCode="General" sourceLinked="1"/>
        <c:majorTickMark val="none"/>
        <c:tickLblPos val="nextTo"/>
        <c:crossAx val="67111552"/>
        <c:crosses val="autoZero"/>
        <c:auto val="1"/>
        <c:lblAlgn val="ctr"/>
        <c:lblOffset val="100"/>
      </c:catAx>
      <c:valAx>
        <c:axId val="67111552"/>
        <c:scaling>
          <c:orientation val="minMax"/>
        </c:scaling>
        <c:axPos val="l"/>
        <c:majorGridlines/>
        <c:numFmt formatCode="General" sourceLinked="1"/>
        <c:majorTickMark val="none"/>
        <c:tickLblPos val="nextTo"/>
        <c:spPr>
          <a:ln w="9525">
            <a:noFill/>
          </a:ln>
        </c:spPr>
        <c:crossAx val="67110016"/>
        <c:crosses val="autoZero"/>
        <c:crossBetween val="between"/>
      </c:valAx>
    </c:plotArea>
    <c:legend>
      <c:legendPos val="b"/>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Sheet1!$B$1</c:f>
              <c:strCache>
                <c:ptCount val="1"/>
                <c:pt idx="0">
                  <c:v>Revenue</c:v>
                </c:pt>
              </c:strCache>
            </c:strRef>
          </c:tx>
          <c:marker>
            <c:symbol val="none"/>
          </c:marker>
          <c:cat>
            <c:numRef>
              <c:f>Sheet1!$A$2:$A$6</c:f>
              <c:numCache>
                <c:formatCode>General</c:formatCode>
                <c:ptCount val="5"/>
                <c:pt idx="0">
                  <c:v>2006</c:v>
                </c:pt>
                <c:pt idx="1">
                  <c:v>2007</c:v>
                </c:pt>
                <c:pt idx="2">
                  <c:v>2008</c:v>
                </c:pt>
                <c:pt idx="3">
                  <c:v>2009</c:v>
                </c:pt>
                <c:pt idx="4">
                  <c:v>2010</c:v>
                </c:pt>
              </c:numCache>
            </c:numRef>
          </c:cat>
          <c:val>
            <c:numRef>
              <c:f>Sheet1!$B$2:$B$6</c:f>
              <c:numCache>
                <c:formatCode>#,##0</c:formatCode>
                <c:ptCount val="5"/>
                <c:pt idx="0">
                  <c:v>86327</c:v>
                </c:pt>
                <c:pt idx="1">
                  <c:v>77300</c:v>
                </c:pt>
                <c:pt idx="2">
                  <c:v>51599</c:v>
                </c:pt>
                <c:pt idx="3">
                  <c:v>80285</c:v>
                </c:pt>
                <c:pt idx="4">
                  <c:v>86601</c:v>
                </c:pt>
              </c:numCache>
            </c:numRef>
          </c:val>
        </c:ser>
        <c:ser>
          <c:idx val="1"/>
          <c:order val="1"/>
          <c:tx>
            <c:strRef>
              <c:f>Sheet1!$C$1</c:f>
              <c:strCache>
                <c:ptCount val="1"/>
                <c:pt idx="0">
                  <c:v>Net Income</c:v>
                </c:pt>
              </c:strCache>
            </c:strRef>
          </c:tx>
          <c:marker>
            <c:symbol val="none"/>
          </c:marker>
          <c:cat>
            <c:numRef>
              <c:f>Sheet1!$A$2:$A$6</c:f>
              <c:numCache>
                <c:formatCode>General</c:formatCode>
                <c:ptCount val="5"/>
                <c:pt idx="0">
                  <c:v>2006</c:v>
                </c:pt>
                <c:pt idx="1">
                  <c:v>2007</c:v>
                </c:pt>
                <c:pt idx="2">
                  <c:v>2008</c:v>
                </c:pt>
                <c:pt idx="3">
                  <c:v>2009</c:v>
                </c:pt>
                <c:pt idx="4">
                  <c:v>2010</c:v>
                </c:pt>
              </c:numCache>
            </c:numRef>
          </c:cat>
          <c:val>
            <c:numRef>
              <c:f>Sheet1!$C$2:$C$6</c:f>
              <c:numCache>
                <c:formatCode>#,##0</c:formatCode>
                <c:ptCount val="5"/>
                <c:pt idx="0">
                  <c:v>21538</c:v>
                </c:pt>
                <c:pt idx="1">
                  <c:v>3617</c:v>
                </c:pt>
                <c:pt idx="2">
                  <c:v>-27684</c:v>
                </c:pt>
                <c:pt idx="3">
                  <c:v>-1606</c:v>
                </c:pt>
                <c:pt idx="4">
                  <c:v>10602</c:v>
                </c:pt>
              </c:numCache>
            </c:numRef>
          </c:val>
        </c:ser>
        <c:marker val="1"/>
        <c:axId val="67127936"/>
        <c:axId val="67137920"/>
      </c:lineChart>
      <c:catAx>
        <c:axId val="67127936"/>
        <c:scaling>
          <c:orientation val="minMax"/>
        </c:scaling>
        <c:axPos val="b"/>
        <c:numFmt formatCode="General" sourceLinked="1"/>
        <c:majorTickMark val="none"/>
        <c:tickLblPos val="nextTo"/>
        <c:crossAx val="67137920"/>
        <c:crosses val="autoZero"/>
        <c:auto val="1"/>
        <c:lblAlgn val="ctr"/>
        <c:lblOffset val="100"/>
      </c:catAx>
      <c:valAx>
        <c:axId val="67137920"/>
        <c:scaling>
          <c:orientation val="minMax"/>
        </c:scaling>
        <c:axPos val="l"/>
        <c:majorGridlines/>
        <c:numFmt formatCode="#,##0" sourceLinked="1"/>
        <c:majorTickMark val="none"/>
        <c:tickLblPos val="nextTo"/>
        <c:spPr>
          <a:ln w="9525">
            <a:noFill/>
          </a:ln>
        </c:spPr>
        <c:crossAx val="67127936"/>
        <c:crosses val="autoZero"/>
        <c:crossBetween val="between"/>
      </c:valAx>
    </c:plotArea>
    <c:legend>
      <c:legendPos val="b"/>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plotArea>
      <c:layout>
        <c:manualLayout>
          <c:layoutTarget val="inner"/>
          <c:xMode val="edge"/>
          <c:yMode val="edge"/>
          <c:x val="0.14526989550834504"/>
          <c:y val="3.3960065515338943E-2"/>
          <c:w val="0.8343678502451346"/>
          <c:h val="0.89574417643272863"/>
        </c:manualLayout>
      </c:layout>
      <c:lineChart>
        <c:grouping val="standard"/>
        <c:ser>
          <c:idx val="0"/>
          <c:order val="0"/>
          <c:tx>
            <c:strRef>
              <c:f>Sheet1!$F$29</c:f>
              <c:strCache>
                <c:ptCount val="1"/>
                <c:pt idx="0">
                  <c:v>Consumer</c:v>
                </c:pt>
              </c:strCache>
            </c:strRef>
          </c:tx>
          <c:marker>
            <c:symbol val="none"/>
          </c:marker>
          <c:cat>
            <c:numRef>
              <c:f>Sheet1!$E$30:$E$34</c:f>
              <c:numCache>
                <c:formatCode>General</c:formatCode>
                <c:ptCount val="5"/>
                <c:pt idx="0">
                  <c:v>2006</c:v>
                </c:pt>
                <c:pt idx="1">
                  <c:v>2007</c:v>
                </c:pt>
                <c:pt idx="2">
                  <c:v>2008</c:v>
                </c:pt>
                <c:pt idx="3">
                  <c:v>2009</c:v>
                </c:pt>
                <c:pt idx="4">
                  <c:v>2010</c:v>
                </c:pt>
              </c:numCache>
            </c:numRef>
          </c:cat>
          <c:val>
            <c:numRef>
              <c:f>Sheet1!$F$30:$F$34</c:f>
              <c:numCache>
                <c:formatCode>General</c:formatCode>
                <c:ptCount val="5"/>
                <c:pt idx="0">
                  <c:v>483820</c:v>
                </c:pt>
                <c:pt idx="1">
                  <c:v>553489</c:v>
                </c:pt>
                <c:pt idx="2">
                  <c:v>481387</c:v>
                </c:pt>
                <c:pt idx="3">
                  <c:v>424057</c:v>
                </c:pt>
                <c:pt idx="4">
                  <c:v>457632</c:v>
                </c:pt>
              </c:numCache>
            </c:numRef>
          </c:val>
        </c:ser>
        <c:ser>
          <c:idx val="1"/>
          <c:order val="1"/>
          <c:tx>
            <c:strRef>
              <c:f>Sheet1!$G$29</c:f>
              <c:strCache>
                <c:ptCount val="1"/>
                <c:pt idx="0">
                  <c:v>Corporate</c:v>
                </c:pt>
              </c:strCache>
            </c:strRef>
          </c:tx>
          <c:marker>
            <c:symbol val="none"/>
          </c:marker>
          <c:cat>
            <c:numRef>
              <c:f>Sheet1!$E$30:$E$34</c:f>
              <c:numCache>
                <c:formatCode>General</c:formatCode>
                <c:ptCount val="5"/>
                <c:pt idx="0">
                  <c:v>2006</c:v>
                </c:pt>
                <c:pt idx="1">
                  <c:v>2007</c:v>
                </c:pt>
                <c:pt idx="2">
                  <c:v>2008</c:v>
                </c:pt>
                <c:pt idx="3">
                  <c:v>2009</c:v>
                </c:pt>
                <c:pt idx="4">
                  <c:v>2010</c:v>
                </c:pt>
              </c:numCache>
            </c:numRef>
          </c:cat>
          <c:val>
            <c:numRef>
              <c:f>Sheet1!$G$30:$G$34</c:f>
              <c:numCache>
                <c:formatCode>General</c:formatCode>
                <c:ptCount val="5"/>
                <c:pt idx="0">
                  <c:v>195721</c:v>
                </c:pt>
                <c:pt idx="1">
                  <c:v>225040</c:v>
                </c:pt>
                <c:pt idx="2">
                  <c:v>217489</c:v>
                </c:pt>
                <c:pt idx="3">
                  <c:v>169721</c:v>
                </c:pt>
                <c:pt idx="4">
                  <c:v>192134</c:v>
                </c:pt>
              </c:numCache>
            </c:numRef>
          </c:val>
        </c:ser>
        <c:marker val="1"/>
        <c:axId val="72299648"/>
        <c:axId val="72301184"/>
      </c:lineChart>
      <c:catAx>
        <c:axId val="72299648"/>
        <c:scaling>
          <c:orientation val="minMax"/>
        </c:scaling>
        <c:axPos val="b"/>
        <c:numFmt formatCode="General" sourceLinked="1"/>
        <c:tickLblPos val="nextTo"/>
        <c:crossAx val="72301184"/>
        <c:crosses val="autoZero"/>
        <c:auto val="1"/>
        <c:lblAlgn val="ctr"/>
        <c:lblOffset val="100"/>
      </c:catAx>
      <c:valAx>
        <c:axId val="72301184"/>
        <c:scaling>
          <c:orientation val="minMax"/>
        </c:scaling>
        <c:axPos val="l"/>
        <c:majorGridlines/>
        <c:numFmt formatCode="General" sourceLinked="1"/>
        <c:tickLblPos val="nextTo"/>
        <c:crossAx val="72299648"/>
        <c:crosses val="autoZero"/>
        <c:crossBetween val="between"/>
      </c:valAx>
    </c:plotArea>
    <c:legend>
      <c:legendPos val="r"/>
      <c:layout>
        <c:manualLayout>
          <c:xMode val="edge"/>
          <c:yMode val="edge"/>
          <c:x val="0.6426100628930842"/>
          <c:y val="0.38844550872377881"/>
          <c:w val="0.32908805031446708"/>
          <c:h val="0.15576397774352121"/>
        </c:manualLayout>
      </c:layout>
    </c:legend>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plotArea>
      <c:layout>
        <c:manualLayout>
          <c:layoutTarget val="inner"/>
          <c:xMode val="edge"/>
          <c:yMode val="edge"/>
          <c:x val="0.10019947506561713"/>
          <c:y val="3.3960065515338943E-2"/>
          <c:w val="0.88017871629682665"/>
          <c:h val="0.89574417643272863"/>
        </c:manualLayout>
      </c:layout>
      <c:lineChart>
        <c:grouping val="standard"/>
        <c:ser>
          <c:idx val="0"/>
          <c:order val="0"/>
          <c:tx>
            <c:strRef>
              <c:f>Sheet1!$B$29</c:f>
              <c:strCache>
                <c:ptCount val="1"/>
                <c:pt idx="0">
                  <c:v>Consumer</c:v>
                </c:pt>
              </c:strCache>
            </c:strRef>
          </c:tx>
          <c:marker>
            <c:symbol val="none"/>
          </c:marker>
          <c:cat>
            <c:numRef>
              <c:f>Sheet1!$A$30:$A$34</c:f>
              <c:numCache>
                <c:formatCode>General</c:formatCode>
                <c:ptCount val="5"/>
                <c:pt idx="0">
                  <c:v>2006</c:v>
                </c:pt>
                <c:pt idx="1">
                  <c:v>2007</c:v>
                </c:pt>
                <c:pt idx="2">
                  <c:v>2008</c:v>
                </c:pt>
                <c:pt idx="3">
                  <c:v>2009</c:v>
                </c:pt>
                <c:pt idx="4">
                  <c:v>2010</c:v>
                </c:pt>
              </c:numCache>
            </c:numRef>
          </c:cat>
          <c:val>
            <c:numRef>
              <c:f>Sheet1!$B$30:$B$34</c:f>
              <c:numCache>
                <c:formatCode>0%</c:formatCode>
                <c:ptCount val="5"/>
                <c:pt idx="0">
                  <c:v>0.71234643517591489</c:v>
                </c:pt>
                <c:pt idx="1">
                  <c:v>0.71143185092924999</c:v>
                </c:pt>
                <c:pt idx="2">
                  <c:v>0.69342538921603647</c:v>
                </c:pt>
                <c:pt idx="3">
                  <c:v>0.71691315696935254</c:v>
                </c:pt>
                <c:pt idx="4">
                  <c:v>0.70535794104137828</c:v>
                </c:pt>
              </c:numCache>
            </c:numRef>
          </c:val>
        </c:ser>
        <c:ser>
          <c:idx val="1"/>
          <c:order val="1"/>
          <c:tx>
            <c:strRef>
              <c:f>Sheet1!$C$29</c:f>
              <c:strCache>
                <c:ptCount val="1"/>
                <c:pt idx="0">
                  <c:v>Corporate</c:v>
                </c:pt>
              </c:strCache>
            </c:strRef>
          </c:tx>
          <c:marker>
            <c:symbol val="none"/>
          </c:marker>
          <c:cat>
            <c:numRef>
              <c:f>Sheet1!$A$30:$A$34</c:f>
              <c:numCache>
                <c:formatCode>General</c:formatCode>
                <c:ptCount val="5"/>
                <c:pt idx="0">
                  <c:v>2006</c:v>
                </c:pt>
                <c:pt idx="1">
                  <c:v>2007</c:v>
                </c:pt>
                <c:pt idx="2">
                  <c:v>2008</c:v>
                </c:pt>
                <c:pt idx="3">
                  <c:v>2009</c:v>
                </c:pt>
                <c:pt idx="4">
                  <c:v>2010</c:v>
                </c:pt>
              </c:numCache>
            </c:numRef>
          </c:cat>
          <c:val>
            <c:numRef>
              <c:f>Sheet1!$C$30:$C$34</c:f>
              <c:numCache>
                <c:formatCode>0%</c:formatCode>
                <c:ptCount val="5"/>
                <c:pt idx="0">
                  <c:v>0.28816741068799395</c:v>
                </c:pt>
                <c:pt idx="1">
                  <c:v>0.28925710128497384</c:v>
                </c:pt>
                <c:pt idx="2">
                  <c:v>0.31328721896355038</c:v>
                </c:pt>
                <c:pt idx="3">
                  <c:v>0.28693128026184184</c:v>
                </c:pt>
                <c:pt idx="4">
                  <c:v>0.29614022324497546</c:v>
                </c:pt>
              </c:numCache>
            </c:numRef>
          </c:val>
        </c:ser>
        <c:marker val="1"/>
        <c:axId val="72374912"/>
        <c:axId val="72401280"/>
      </c:lineChart>
      <c:catAx>
        <c:axId val="72374912"/>
        <c:scaling>
          <c:orientation val="minMax"/>
        </c:scaling>
        <c:axPos val="b"/>
        <c:numFmt formatCode="General" sourceLinked="1"/>
        <c:tickLblPos val="nextTo"/>
        <c:crossAx val="72401280"/>
        <c:crosses val="autoZero"/>
        <c:auto val="1"/>
        <c:lblAlgn val="ctr"/>
        <c:lblOffset val="100"/>
      </c:catAx>
      <c:valAx>
        <c:axId val="72401280"/>
        <c:scaling>
          <c:orientation val="minMax"/>
        </c:scaling>
        <c:axPos val="l"/>
        <c:majorGridlines/>
        <c:numFmt formatCode="0%" sourceLinked="1"/>
        <c:tickLblPos val="nextTo"/>
        <c:crossAx val="72374912"/>
        <c:crosses val="autoZero"/>
        <c:crossBetween val="between"/>
      </c:valAx>
    </c:plotArea>
    <c:legend>
      <c:legendPos val="r"/>
      <c:layout>
        <c:manualLayout>
          <c:xMode val="edge"/>
          <c:yMode val="edge"/>
          <c:x val="0.67075757575757711"/>
          <c:y val="0.35477311679304491"/>
          <c:w val="0.3171212121212123"/>
          <c:h val="0.15576397774352121"/>
        </c:manualLayout>
      </c:layout>
    </c:legend>
    <c:plotVisOnly val="1"/>
    <c:dispBlanksAs val="gap"/>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2D591-E619-4A12-B038-9433C68ABB51}"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CA"/>
        </a:p>
      </dgm:t>
    </dgm:pt>
    <dgm:pt modelId="{CA747723-18BA-4C71-85BA-92B4BC464D96}">
      <dgm:prSet phldrT="[Text]"/>
      <dgm:spPr>
        <a:solidFill>
          <a:schemeClr val="tx2">
            <a:lumMod val="20000"/>
            <a:lumOff val="80000"/>
          </a:schemeClr>
        </a:solidFill>
        <a:ln>
          <a:solidFill>
            <a:srgbClr val="4F81BD"/>
          </a:solidFill>
        </a:ln>
      </dgm:spPr>
      <dgm:t>
        <a:bodyPr/>
        <a:lstStyle/>
        <a:p>
          <a:endParaRPr lang="en-CA" dirty="0"/>
        </a:p>
      </dgm:t>
    </dgm:pt>
    <dgm:pt modelId="{1D0EFDA9-412B-4C88-AC60-59217FBEE891}" type="parTrans" cxnId="{0EC17F07-7CCF-466E-9BA3-EB2882777E16}">
      <dgm:prSet/>
      <dgm:spPr/>
      <dgm:t>
        <a:bodyPr/>
        <a:lstStyle/>
        <a:p>
          <a:endParaRPr lang="en-CA"/>
        </a:p>
      </dgm:t>
    </dgm:pt>
    <dgm:pt modelId="{3E3B7D7C-B9DB-4A46-88AA-99989E2E3853}" type="sibTrans" cxnId="{0EC17F07-7CCF-466E-9BA3-EB2882777E16}">
      <dgm:prSet/>
      <dgm:spPr/>
      <dgm:t>
        <a:bodyPr/>
        <a:lstStyle/>
        <a:p>
          <a:endParaRPr lang="en-CA"/>
        </a:p>
      </dgm:t>
    </dgm:pt>
    <dgm:pt modelId="{61034FD7-2EE0-48CB-95C0-D1A2FEBE93F7}">
      <dgm:prSet custT="1"/>
      <dgm:spPr>
        <a:ln>
          <a:solidFill>
            <a:srgbClr val="4F81BD"/>
          </a:solidFill>
        </a:ln>
      </dgm:spPr>
      <dgm:t>
        <a:bodyPr/>
        <a:lstStyle/>
        <a:p>
          <a:r>
            <a:rPr lang="en-CA" sz="2000" dirty="0" smtClean="0"/>
            <a:t>Industry Overview</a:t>
          </a:r>
          <a:endParaRPr lang="en-CA" sz="2600" dirty="0"/>
        </a:p>
      </dgm:t>
    </dgm:pt>
    <dgm:pt modelId="{28D1CD23-FCED-4B7F-B61E-CCD73E495605}" type="parTrans" cxnId="{678CA53D-6842-4E51-96DE-591F7CAE52B6}">
      <dgm:prSet/>
      <dgm:spPr/>
      <dgm:t>
        <a:bodyPr/>
        <a:lstStyle/>
        <a:p>
          <a:endParaRPr lang="en-CA"/>
        </a:p>
      </dgm:t>
    </dgm:pt>
    <dgm:pt modelId="{3C5C3E06-385F-4884-BFB2-649B518E0D0C}" type="sibTrans" cxnId="{678CA53D-6842-4E51-96DE-591F7CAE52B6}">
      <dgm:prSet/>
      <dgm:spPr/>
      <dgm:t>
        <a:bodyPr/>
        <a:lstStyle/>
        <a:p>
          <a:endParaRPr lang="en-CA"/>
        </a:p>
      </dgm:t>
    </dgm:pt>
    <dgm:pt modelId="{24B1D0C3-59DD-42FA-8972-93A7F8243D24}">
      <dgm:prSet/>
      <dgm:spPr>
        <a:solidFill>
          <a:schemeClr val="tx2">
            <a:lumMod val="20000"/>
            <a:lumOff val="80000"/>
          </a:schemeClr>
        </a:solidFill>
        <a:ln>
          <a:solidFill>
            <a:srgbClr val="4F81BD"/>
          </a:solidFill>
        </a:ln>
      </dgm:spPr>
      <dgm:t>
        <a:bodyPr/>
        <a:lstStyle/>
        <a:p>
          <a:endParaRPr lang="en-CA" dirty="0"/>
        </a:p>
      </dgm:t>
    </dgm:pt>
    <dgm:pt modelId="{8883D4CA-7A93-44CA-9274-06B83D1F3470}" type="parTrans" cxnId="{541F7CE9-74BE-4C28-81DC-609E6D418526}">
      <dgm:prSet/>
      <dgm:spPr/>
      <dgm:t>
        <a:bodyPr/>
        <a:lstStyle/>
        <a:p>
          <a:endParaRPr lang="en-CA"/>
        </a:p>
      </dgm:t>
    </dgm:pt>
    <dgm:pt modelId="{D9C75DAD-3772-4AB5-ADFE-2D5978A5E602}" type="sibTrans" cxnId="{541F7CE9-74BE-4C28-81DC-609E6D418526}">
      <dgm:prSet/>
      <dgm:spPr/>
      <dgm:t>
        <a:bodyPr/>
        <a:lstStyle/>
        <a:p>
          <a:endParaRPr lang="en-CA"/>
        </a:p>
      </dgm:t>
    </dgm:pt>
    <dgm:pt modelId="{785B0EB0-5406-41CF-B0EC-A048502BCB82}">
      <dgm:prSet custT="1"/>
      <dgm:spPr>
        <a:ln>
          <a:solidFill>
            <a:srgbClr val="4F81BD"/>
          </a:solidFill>
        </a:ln>
      </dgm:spPr>
      <dgm:t>
        <a:bodyPr/>
        <a:lstStyle/>
        <a:p>
          <a:r>
            <a:rPr lang="en-CA" sz="2000" dirty="0" err="1" smtClean="0"/>
            <a:t>Citi</a:t>
          </a:r>
          <a:r>
            <a:rPr lang="en-CA" sz="2000" dirty="0" smtClean="0"/>
            <a:t> Overview</a:t>
          </a:r>
          <a:endParaRPr lang="en-CA" sz="2800" dirty="0"/>
        </a:p>
      </dgm:t>
    </dgm:pt>
    <dgm:pt modelId="{6DF1884E-354C-409B-8F8C-66C5ED72796B}" type="parTrans" cxnId="{0A1CD124-E8D6-4F4B-A355-868E2CB4F9D1}">
      <dgm:prSet/>
      <dgm:spPr/>
      <dgm:t>
        <a:bodyPr/>
        <a:lstStyle/>
        <a:p>
          <a:endParaRPr lang="en-CA"/>
        </a:p>
      </dgm:t>
    </dgm:pt>
    <dgm:pt modelId="{4AE97C71-CBD9-42F3-B7B2-AB387E2E5296}" type="sibTrans" cxnId="{0A1CD124-E8D6-4F4B-A355-868E2CB4F9D1}">
      <dgm:prSet/>
      <dgm:spPr/>
      <dgm:t>
        <a:bodyPr/>
        <a:lstStyle/>
        <a:p>
          <a:endParaRPr lang="en-CA"/>
        </a:p>
      </dgm:t>
    </dgm:pt>
    <dgm:pt modelId="{249B0653-2562-40EF-B0F5-BDD4C2BFF04F}">
      <dgm:prSet/>
      <dgm:spPr>
        <a:solidFill>
          <a:schemeClr val="tx2">
            <a:lumMod val="20000"/>
            <a:lumOff val="80000"/>
          </a:schemeClr>
        </a:solidFill>
        <a:ln>
          <a:solidFill>
            <a:srgbClr val="4F81BD"/>
          </a:solidFill>
        </a:ln>
      </dgm:spPr>
      <dgm:t>
        <a:bodyPr/>
        <a:lstStyle/>
        <a:p>
          <a:endParaRPr lang="en-CA" dirty="0"/>
        </a:p>
      </dgm:t>
    </dgm:pt>
    <dgm:pt modelId="{888E1BE3-7AEF-4553-B0D2-7E1D95DFBBF3}" type="parTrans" cxnId="{3A6043B5-40D1-4B6B-861A-F64A89D73E00}">
      <dgm:prSet/>
      <dgm:spPr/>
      <dgm:t>
        <a:bodyPr/>
        <a:lstStyle/>
        <a:p>
          <a:endParaRPr lang="en-CA"/>
        </a:p>
      </dgm:t>
    </dgm:pt>
    <dgm:pt modelId="{4A9CC023-FCDB-4299-A78B-E39AF7C56724}" type="sibTrans" cxnId="{3A6043B5-40D1-4B6B-861A-F64A89D73E00}">
      <dgm:prSet/>
      <dgm:spPr/>
      <dgm:t>
        <a:bodyPr/>
        <a:lstStyle/>
        <a:p>
          <a:endParaRPr lang="en-CA"/>
        </a:p>
      </dgm:t>
    </dgm:pt>
    <dgm:pt modelId="{F9DD6BE7-5B2B-49F0-9A7B-EF09F1630640}">
      <dgm:prSet custT="1"/>
      <dgm:spPr>
        <a:ln>
          <a:solidFill>
            <a:srgbClr val="4F81BD"/>
          </a:solidFill>
        </a:ln>
      </dgm:spPr>
      <dgm:t>
        <a:bodyPr/>
        <a:lstStyle/>
        <a:p>
          <a:r>
            <a:rPr lang="en-CA" sz="2000" dirty="0" smtClean="0"/>
            <a:t>Financial Statements  Analysis</a:t>
          </a:r>
          <a:endParaRPr lang="en-CA" sz="2000" dirty="0"/>
        </a:p>
      </dgm:t>
    </dgm:pt>
    <dgm:pt modelId="{F36D522E-B5C8-45F4-BE10-0B123B049247}" type="parTrans" cxnId="{D6BC4DCA-18F6-4520-B300-437018728245}">
      <dgm:prSet/>
      <dgm:spPr/>
      <dgm:t>
        <a:bodyPr/>
        <a:lstStyle/>
        <a:p>
          <a:endParaRPr lang="en-CA"/>
        </a:p>
      </dgm:t>
    </dgm:pt>
    <dgm:pt modelId="{1CB901D6-B245-434A-B26F-18067EA54308}" type="sibTrans" cxnId="{D6BC4DCA-18F6-4520-B300-437018728245}">
      <dgm:prSet/>
      <dgm:spPr/>
      <dgm:t>
        <a:bodyPr/>
        <a:lstStyle/>
        <a:p>
          <a:endParaRPr lang="en-CA"/>
        </a:p>
      </dgm:t>
    </dgm:pt>
    <dgm:pt modelId="{CF9E10C6-28A7-4BF7-BB2B-87F4F918DF7A}">
      <dgm:prSet/>
      <dgm:spPr>
        <a:solidFill>
          <a:schemeClr val="tx2">
            <a:lumMod val="20000"/>
            <a:lumOff val="80000"/>
          </a:schemeClr>
        </a:solidFill>
        <a:ln>
          <a:solidFill>
            <a:srgbClr val="4F81BD"/>
          </a:solidFill>
        </a:ln>
      </dgm:spPr>
      <dgm:t>
        <a:bodyPr/>
        <a:lstStyle/>
        <a:p>
          <a:endParaRPr lang="en-CA" dirty="0"/>
        </a:p>
      </dgm:t>
    </dgm:pt>
    <dgm:pt modelId="{56019D23-F08E-4DC6-A41D-119332505FC1}" type="parTrans" cxnId="{B905D78D-2DA9-4E34-AC93-93B822A9713D}">
      <dgm:prSet/>
      <dgm:spPr/>
      <dgm:t>
        <a:bodyPr/>
        <a:lstStyle/>
        <a:p>
          <a:endParaRPr lang="en-CA"/>
        </a:p>
      </dgm:t>
    </dgm:pt>
    <dgm:pt modelId="{2C15048C-C469-4998-8193-42F4FEB72DC2}" type="sibTrans" cxnId="{B905D78D-2DA9-4E34-AC93-93B822A9713D}">
      <dgm:prSet/>
      <dgm:spPr/>
      <dgm:t>
        <a:bodyPr/>
        <a:lstStyle/>
        <a:p>
          <a:endParaRPr lang="en-CA"/>
        </a:p>
      </dgm:t>
    </dgm:pt>
    <dgm:pt modelId="{7EB1C8DF-4CAF-4035-8623-B9B30615C189}">
      <dgm:prSet custT="1"/>
      <dgm:spPr>
        <a:ln>
          <a:solidFill>
            <a:srgbClr val="4F81BD"/>
          </a:solidFill>
        </a:ln>
      </dgm:spPr>
      <dgm:t>
        <a:bodyPr/>
        <a:lstStyle/>
        <a:p>
          <a:r>
            <a:rPr lang="en-CA" sz="2000" dirty="0" smtClean="0"/>
            <a:t>Risk Management </a:t>
          </a:r>
          <a:endParaRPr lang="en-CA" sz="2800" dirty="0"/>
        </a:p>
      </dgm:t>
    </dgm:pt>
    <dgm:pt modelId="{04EBBD51-4709-4457-B820-1C6335CDF4EB}" type="parTrans" cxnId="{6748113B-0041-48C9-A28D-3CE67783C483}">
      <dgm:prSet/>
      <dgm:spPr/>
      <dgm:t>
        <a:bodyPr/>
        <a:lstStyle/>
        <a:p>
          <a:endParaRPr lang="en-CA"/>
        </a:p>
      </dgm:t>
    </dgm:pt>
    <dgm:pt modelId="{4787B3D0-9306-4BD9-894B-322ABA1635C5}" type="sibTrans" cxnId="{6748113B-0041-48C9-A28D-3CE67783C483}">
      <dgm:prSet/>
      <dgm:spPr/>
      <dgm:t>
        <a:bodyPr/>
        <a:lstStyle/>
        <a:p>
          <a:endParaRPr lang="en-CA"/>
        </a:p>
      </dgm:t>
    </dgm:pt>
    <dgm:pt modelId="{D8BFA315-F2A8-41A6-997D-9C3B7B16C802}">
      <dgm:prSet/>
      <dgm:spPr>
        <a:solidFill>
          <a:schemeClr val="tx2">
            <a:lumMod val="20000"/>
            <a:lumOff val="80000"/>
          </a:schemeClr>
        </a:solidFill>
        <a:ln>
          <a:solidFill>
            <a:srgbClr val="4F81BD"/>
          </a:solidFill>
        </a:ln>
      </dgm:spPr>
      <dgm:t>
        <a:bodyPr/>
        <a:lstStyle/>
        <a:p>
          <a:endParaRPr lang="en-CA" dirty="0"/>
        </a:p>
      </dgm:t>
    </dgm:pt>
    <dgm:pt modelId="{4EDFE137-013D-4D6B-BCF4-CFEE5FE26CBA}" type="parTrans" cxnId="{36CD774B-EB02-4795-9D1A-72676B5B440E}">
      <dgm:prSet/>
      <dgm:spPr/>
      <dgm:t>
        <a:bodyPr/>
        <a:lstStyle/>
        <a:p>
          <a:endParaRPr lang="en-CA"/>
        </a:p>
      </dgm:t>
    </dgm:pt>
    <dgm:pt modelId="{E2CA90B7-7544-4DEF-869A-8A6DF9566A8B}" type="sibTrans" cxnId="{36CD774B-EB02-4795-9D1A-72676B5B440E}">
      <dgm:prSet/>
      <dgm:spPr/>
      <dgm:t>
        <a:bodyPr/>
        <a:lstStyle/>
        <a:p>
          <a:endParaRPr lang="en-CA"/>
        </a:p>
      </dgm:t>
    </dgm:pt>
    <dgm:pt modelId="{7430EE73-C4B8-4350-AD7A-65432DE54B17}">
      <dgm:prSet custT="1"/>
      <dgm:spPr>
        <a:ln>
          <a:solidFill>
            <a:srgbClr val="4F81BD"/>
          </a:solidFill>
        </a:ln>
      </dgm:spPr>
      <dgm:t>
        <a:bodyPr/>
        <a:lstStyle/>
        <a:p>
          <a:r>
            <a:rPr lang="en-CA" sz="2000" dirty="0" smtClean="0"/>
            <a:t>Market Risks </a:t>
          </a:r>
          <a:endParaRPr lang="en-CA" sz="2000" dirty="0"/>
        </a:p>
      </dgm:t>
    </dgm:pt>
    <dgm:pt modelId="{0EE67A63-E25B-4AAE-9A04-49AB62F3758E}" type="parTrans" cxnId="{081D27A4-16C4-401A-B12F-F27A6D45BE97}">
      <dgm:prSet/>
      <dgm:spPr/>
      <dgm:t>
        <a:bodyPr/>
        <a:lstStyle/>
        <a:p>
          <a:endParaRPr lang="en-CA"/>
        </a:p>
      </dgm:t>
    </dgm:pt>
    <dgm:pt modelId="{17BFAC53-DD1B-4BBF-B922-ED84CFD8D0E7}" type="sibTrans" cxnId="{081D27A4-16C4-401A-B12F-F27A6D45BE97}">
      <dgm:prSet/>
      <dgm:spPr/>
      <dgm:t>
        <a:bodyPr/>
        <a:lstStyle/>
        <a:p>
          <a:endParaRPr lang="en-CA"/>
        </a:p>
      </dgm:t>
    </dgm:pt>
    <dgm:pt modelId="{456E635D-5228-402A-BDCF-2A7C811F3AD0}">
      <dgm:prSet/>
      <dgm:spPr>
        <a:solidFill>
          <a:schemeClr val="tx2">
            <a:lumMod val="20000"/>
            <a:lumOff val="80000"/>
          </a:schemeClr>
        </a:solidFill>
        <a:ln>
          <a:solidFill>
            <a:srgbClr val="4F81BD"/>
          </a:solidFill>
        </a:ln>
      </dgm:spPr>
      <dgm:t>
        <a:bodyPr/>
        <a:lstStyle/>
        <a:p>
          <a:endParaRPr lang="en-CA" dirty="0"/>
        </a:p>
      </dgm:t>
    </dgm:pt>
    <dgm:pt modelId="{9B1C1298-F0A4-4978-8063-751A95881EEB}" type="sibTrans" cxnId="{88D865BB-AE27-4F39-9203-33F4A8228EFB}">
      <dgm:prSet/>
      <dgm:spPr/>
      <dgm:t>
        <a:bodyPr/>
        <a:lstStyle/>
        <a:p>
          <a:endParaRPr lang="en-CA"/>
        </a:p>
      </dgm:t>
    </dgm:pt>
    <dgm:pt modelId="{F04CCF6D-4115-451E-9B34-E6B5642334FA}" type="parTrans" cxnId="{88D865BB-AE27-4F39-9203-33F4A8228EFB}">
      <dgm:prSet/>
      <dgm:spPr/>
      <dgm:t>
        <a:bodyPr/>
        <a:lstStyle/>
        <a:p>
          <a:endParaRPr lang="en-CA"/>
        </a:p>
      </dgm:t>
    </dgm:pt>
    <dgm:pt modelId="{07A24D8C-FA4C-442B-8DC7-7AA34253CC2E}">
      <dgm:prSet custT="1"/>
      <dgm:spPr>
        <a:ln>
          <a:solidFill>
            <a:srgbClr val="4F81BD"/>
          </a:solidFill>
        </a:ln>
      </dgm:spPr>
      <dgm:t>
        <a:bodyPr/>
        <a:lstStyle/>
        <a:p>
          <a:r>
            <a:rPr lang="en-CA" sz="2000" dirty="0" smtClean="0"/>
            <a:t>Credit Risks</a:t>
          </a:r>
          <a:endParaRPr lang="en-CA" sz="2400" dirty="0"/>
        </a:p>
      </dgm:t>
    </dgm:pt>
    <dgm:pt modelId="{CDBC75C8-40A1-4D5E-B990-33A313DC3413}" type="sibTrans" cxnId="{F8333510-1E90-411F-B76C-07F801B1DCB6}">
      <dgm:prSet/>
      <dgm:spPr/>
      <dgm:t>
        <a:bodyPr/>
        <a:lstStyle/>
        <a:p>
          <a:endParaRPr lang="en-CA"/>
        </a:p>
      </dgm:t>
    </dgm:pt>
    <dgm:pt modelId="{FFE11311-C985-468E-807C-B27F30F2BBAF}" type="parTrans" cxnId="{F8333510-1E90-411F-B76C-07F801B1DCB6}">
      <dgm:prSet/>
      <dgm:spPr/>
      <dgm:t>
        <a:bodyPr/>
        <a:lstStyle/>
        <a:p>
          <a:endParaRPr lang="en-CA"/>
        </a:p>
      </dgm:t>
    </dgm:pt>
    <dgm:pt modelId="{761C94F8-86D1-46EA-9EB8-B72F84649A53}" type="pres">
      <dgm:prSet presAssocID="{02E2D591-E619-4A12-B038-9433C68ABB51}" presName="linearFlow" presStyleCnt="0">
        <dgm:presLayoutVars>
          <dgm:dir/>
          <dgm:animLvl val="lvl"/>
          <dgm:resizeHandles val="exact"/>
        </dgm:presLayoutVars>
      </dgm:prSet>
      <dgm:spPr/>
      <dgm:t>
        <a:bodyPr/>
        <a:lstStyle/>
        <a:p>
          <a:endParaRPr lang="en-CA"/>
        </a:p>
      </dgm:t>
    </dgm:pt>
    <dgm:pt modelId="{1B35BA6E-FB14-498A-AC6B-5189F3C47591}" type="pres">
      <dgm:prSet presAssocID="{CA747723-18BA-4C71-85BA-92B4BC464D96}" presName="composite" presStyleCnt="0"/>
      <dgm:spPr/>
    </dgm:pt>
    <dgm:pt modelId="{C181DBB2-804A-4949-8D5A-C0842337DF74}" type="pres">
      <dgm:prSet presAssocID="{CA747723-18BA-4C71-85BA-92B4BC464D96}" presName="parentText" presStyleLbl="alignNode1" presStyleIdx="0" presStyleCnt="6">
        <dgm:presLayoutVars>
          <dgm:chMax val="1"/>
          <dgm:bulletEnabled val="1"/>
        </dgm:presLayoutVars>
      </dgm:prSet>
      <dgm:spPr/>
      <dgm:t>
        <a:bodyPr/>
        <a:lstStyle/>
        <a:p>
          <a:endParaRPr lang="en-CA"/>
        </a:p>
      </dgm:t>
    </dgm:pt>
    <dgm:pt modelId="{61120D4B-5442-46E0-BB02-5DFE050586A1}" type="pres">
      <dgm:prSet presAssocID="{CA747723-18BA-4C71-85BA-92B4BC464D96}" presName="descendantText" presStyleLbl="alignAcc1" presStyleIdx="0" presStyleCnt="6">
        <dgm:presLayoutVars>
          <dgm:bulletEnabled val="1"/>
        </dgm:presLayoutVars>
      </dgm:prSet>
      <dgm:spPr/>
      <dgm:t>
        <a:bodyPr/>
        <a:lstStyle/>
        <a:p>
          <a:endParaRPr lang="en-CA"/>
        </a:p>
      </dgm:t>
    </dgm:pt>
    <dgm:pt modelId="{973A0C78-CFF4-487D-9567-0A3D092CB41B}" type="pres">
      <dgm:prSet presAssocID="{3E3B7D7C-B9DB-4A46-88AA-99989E2E3853}" presName="sp" presStyleCnt="0"/>
      <dgm:spPr/>
    </dgm:pt>
    <dgm:pt modelId="{27DC62C5-5929-4E12-AB0F-FD7FBBA594E0}" type="pres">
      <dgm:prSet presAssocID="{24B1D0C3-59DD-42FA-8972-93A7F8243D24}" presName="composite" presStyleCnt="0"/>
      <dgm:spPr/>
    </dgm:pt>
    <dgm:pt modelId="{A50088E3-C201-451A-B08D-B0C6D0DFBCE8}" type="pres">
      <dgm:prSet presAssocID="{24B1D0C3-59DD-42FA-8972-93A7F8243D24}" presName="parentText" presStyleLbl="alignNode1" presStyleIdx="1" presStyleCnt="6">
        <dgm:presLayoutVars>
          <dgm:chMax val="1"/>
          <dgm:bulletEnabled val="1"/>
        </dgm:presLayoutVars>
      </dgm:prSet>
      <dgm:spPr/>
      <dgm:t>
        <a:bodyPr/>
        <a:lstStyle/>
        <a:p>
          <a:endParaRPr lang="en-CA"/>
        </a:p>
      </dgm:t>
    </dgm:pt>
    <dgm:pt modelId="{A2DDA758-1C1B-4483-A055-81737B554F37}" type="pres">
      <dgm:prSet presAssocID="{24B1D0C3-59DD-42FA-8972-93A7F8243D24}" presName="descendantText" presStyleLbl="alignAcc1" presStyleIdx="1" presStyleCnt="6">
        <dgm:presLayoutVars>
          <dgm:bulletEnabled val="1"/>
        </dgm:presLayoutVars>
      </dgm:prSet>
      <dgm:spPr/>
      <dgm:t>
        <a:bodyPr/>
        <a:lstStyle/>
        <a:p>
          <a:endParaRPr lang="en-CA"/>
        </a:p>
      </dgm:t>
    </dgm:pt>
    <dgm:pt modelId="{7BB691D7-71FD-4DE9-9539-A67E5B66E4E2}" type="pres">
      <dgm:prSet presAssocID="{D9C75DAD-3772-4AB5-ADFE-2D5978A5E602}" presName="sp" presStyleCnt="0"/>
      <dgm:spPr/>
    </dgm:pt>
    <dgm:pt modelId="{9F0FD5DD-8228-4A05-9B79-2B6677CDB4BC}" type="pres">
      <dgm:prSet presAssocID="{249B0653-2562-40EF-B0F5-BDD4C2BFF04F}" presName="composite" presStyleCnt="0"/>
      <dgm:spPr/>
    </dgm:pt>
    <dgm:pt modelId="{6DD9B6C4-0FB0-47BD-BFDF-1862C2819451}" type="pres">
      <dgm:prSet presAssocID="{249B0653-2562-40EF-B0F5-BDD4C2BFF04F}" presName="parentText" presStyleLbl="alignNode1" presStyleIdx="2" presStyleCnt="6">
        <dgm:presLayoutVars>
          <dgm:chMax val="1"/>
          <dgm:bulletEnabled val="1"/>
        </dgm:presLayoutVars>
      </dgm:prSet>
      <dgm:spPr/>
      <dgm:t>
        <a:bodyPr/>
        <a:lstStyle/>
        <a:p>
          <a:endParaRPr lang="en-CA"/>
        </a:p>
      </dgm:t>
    </dgm:pt>
    <dgm:pt modelId="{101884C9-2A08-49F4-B6DE-E851F44AA6F6}" type="pres">
      <dgm:prSet presAssocID="{249B0653-2562-40EF-B0F5-BDD4C2BFF04F}" presName="descendantText" presStyleLbl="alignAcc1" presStyleIdx="2" presStyleCnt="6">
        <dgm:presLayoutVars>
          <dgm:bulletEnabled val="1"/>
        </dgm:presLayoutVars>
      </dgm:prSet>
      <dgm:spPr/>
      <dgm:t>
        <a:bodyPr/>
        <a:lstStyle/>
        <a:p>
          <a:endParaRPr lang="en-CA"/>
        </a:p>
      </dgm:t>
    </dgm:pt>
    <dgm:pt modelId="{90401B67-60B2-48B8-9643-F4817BD524F3}" type="pres">
      <dgm:prSet presAssocID="{4A9CC023-FCDB-4299-A78B-E39AF7C56724}" presName="sp" presStyleCnt="0"/>
      <dgm:spPr/>
    </dgm:pt>
    <dgm:pt modelId="{0CB9659B-1681-49E8-A93A-458302B1D89A}" type="pres">
      <dgm:prSet presAssocID="{CF9E10C6-28A7-4BF7-BB2B-87F4F918DF7A}" presName="composite" presStyleCnt="0"/>
      <dgm:spPr/>
    </dgm:pt>
    <dgm:pt modelId="{A6B7F6EC-F323-4B50-A87E-862E0D166AE3}" type="pres">
      <dgm:prSet presAssocID="{CF9E10C6-28A7-4BF7-BB2B-87F4F918DF7A}" presName="parentText" presStyleLbl="alignNode1" presStyleIdx="3" presStyleCnt="6">
        <dgm:presLayoutVars>
          <dgm:chMax val="1"/>
          <dgm:bulletEnabled val="1"/>
        </dgm:presLayoutVars>
      </dgm:prSet>
      <dgm:spPr/>
      <dgm:t>
        <a:bodyPr/>
        <a:lstStyle/>
        <a:p>
          <a:endParaRPr lang="en-CA"/>
        </a:p>
      </dgm:t>
    </dgm:pt>
    <dgm:pt modelId="{A9F549C8-219B-4F41-933C-AFC67CDB8527}" type="pres">
      <dgm:prSet presAssocID="{CF9E10C6-28A7-4BF7-BB2B-87F4F918DF7A}" presName="descendantText" presStyleLbl="alignAcc1" presStyleIdx="3" presStyleCnt="6">
        <dgm:presLayoutVars>
          <dgm:bulletEnabled val="1"/>
        </dgm:presLayoutVars>
      </dgm:prSet>
      <dgm:spPr/>
      <dgm:t>
        <a:bodyPr/>
        <a:lstStyle/>
        <a:p>
          <a:endParaRPr lang="en-CA"/>
        </a:p>
      </dgm:t>
    </dgm:pt>
    <dgm:pt modelId="{204B2F74-DD24-431C-A24F-8173690068FA}" type="pres">
      <dgm:prSet presAssocID="{2C15048C-C469-4998-8193-42F4FEB72DC2}" presName="sp" presStyleCnt="0"/>
      <dgm:spPr/>
    </dgm:pt>
    <dgm:pt modelId="{AB9010C2-FC05-461B-86B5-C56CBC230117}" type="pres">
      <dgm:prSet presAssocID="{D8BFA315-F2A8-41A6-997D-9C3B7B16C802}" presName="composite" presStyleCnt="0"/>
      <dgm:spPr/>
    </dgm:pt>
    <dgm:pt modelId="{49A29E55-C1FF-4109-BDE8-3997109DC88D}" type="pres">
      <dgm:prSet presAssocID="{D8BFA315-F2A8-41A6-997D-9C3B7B16C802}" presName="parentText" presStyleLbl="alignNode1" presStyleIdx="4" presStyleCnt="6">
        <dgm:presLayoutVars>
          <dgm:chMax val="1"/>
          <dgm:bulletEnabled val="1"/>
        </dgm:presLayoutVars>
      </dgm:prSet>
      <dgm:spPr/>
      <dgm:t>
        <a:bodyPr/>
        <a:lstStyle/>
        <a:p>
          <a:endParaRPr lang="en-CA"/>
        </a:p>
      </dgm:t>
    </dgm:pt>
    <dgm:pt modelId="{F806F571-DB18-4D83-BFC3-9B77D543523E}" type="pres">
      <dgm:prSet presAssocID="{D8BFA315-F2A8-41A6-997D-9C3B7B16C802}" presName="descendantText" presStyleLbl="alignAcc1" presStyleIdx="4" presStyleCnt="6">
        <dgm:presLayoutVars>
          <dgm:bulletEnabled val="1"/>
        </dgm:presLayoutVars>
      </dgm:prSet>
      <dgm:spPr/>
      <dgm:t>
        <a:bodyPr/>
        <a:lstStyle/>
        <a:p>
          <a:endParaRPr lang="en-CA"/>
        </a:p>
      </dgm:t>
    </dgm:pt>
    <dgm:pt modelId="{D06DD096-7855-41D7-84C9-43654DD856C2}" type="pres">
      <dgm:prSet presAssocID="{E2CA90B7-7544-4DEF-869A-8A6DF9566A8B}" presName="sp" presStyleCnt="0"/>
      <dgm:spPr/>
    </dgm:pt>
    <dgm:pt modelId="{C8F0592C-B492-463B-BB1A-579B505668CB}" type="pres">
      <dgm:prSet presAssocID="{456E635D-5228-402A-BDCF-2A7C811F3AD0}" presName="composite" presStyleCnt="0"/>
      <dgm:spPr/>
    </dgm:pt>
    <dgm:pt modelId="{B0D47D4C-0A33-4B78-AB8F-E1E121D44F7C}" type="pres">
      <dgm:prSet presAssocID="{456E635D-5228-402A-BDCF-2A7C811F3AD0}" presName="parentText" presStyleLbl="alignNode1" presStyleIdx="5" presStyleCnt="6">
        <dgm:presLayoutVars>
          <dgm:chMax val="1"/>
          <dgm:bulletEnabled val="1"/>
        </dgm:presLayoutVars>
      </dgm:prSet>
      <dgm:spPr/>
      <dgm:t>
        <a:bodyPr/>
        <a:lstStyle/>
        <a:p>
          <a:endParaRPr lang="en-CA"/>
        </a:p>
      </dgm:t>
    </dgm:pt>
    <dgm:pt modelId="{0E420394-3084-4041-8910-9B7D728E6B37}" type="pres">
      <dgm:prSet presAssocID="{456E635D-5228-402A-BDCF-2A7C811F3AD0}" presName="descendantText" presStyleLbl="alignAcc1" presStyleIdx="5" presStyleCnt="6">
        <dgm:presLayoutVars>
          <dgm:bulletEnabled val="1"/>
        </dgm:presLayoutVars>
      </dgm:prSet>
      <dgm:spPr/>
      <dgm:t>
        <a:bodyPr/>
        <a:lstStyle/>
        <a:p>
          <a:endParaRPr lang="en-CA"/>
        </a:p>
      </dgm:t>
    </dgm:pt>
  </dgm:ptLst>
  <dgm:cxnLst>
    <dgm:cxn modelId="{6748113B-0041-48C9-A28D-3CE67783C483}" srcId="{CF9E10C6-28A7-4BF7-BB2B-87F4F918DF7A}" destId="{7EB1C8DF-4CAF-4035-8623-B9B30615C189}" srcOrd="0" destOrd="0" parTransId="{04EBBD51-4709-4457-B820-1C6335CDF4EB}" sibTransId="{4787B3D0-9306-4BD9-894B-322ABA1635C5}"/>
    <dgm:cxn modelId="{3A6043B5-40D1-4B6B-861A-F64A89D73E00}" srcId="{02E2D591-E619-4A12-B038-9433C68ABB51}" destId="{249B0653-2562-40EF-B0F5-BDD4C2BFF04F}" srcOrd="2" destOrd="0" parTransId="{888E1BE3-7AEF-4553-B0D2-7E1D95DFBBF3}" sibTransId="{4A9CC023-FCDB-4299-A78B-E39AF7C56724}"/>
    <dgm:cxn modelId="{D6BC4DCA-18F6-4520-B300-437018728245}" srcId="{249B0653-2562-40EF-B0F5-BDD4C2BFF04F}" destId="{F9DD6BE7-5B2B-49F0-9A7B-EF09F1630640}" srcOrd="0" destOrd="0" parTransId="{F36D522E-B5C8-45F4-BE10-0B123B049247}" sibTransId="{1CB901D6-B245-434A-B26F-18067EA54308}"/>
    <dgm:cxn modelId="{F8333510-1E90-411F-B76C-07F801B1DCB6}" srcId="{456E635D-5228-402A-BDCF-2A7C811F3AD0}" destId="{07A24D8C-FA4C-442B-8DC7-7AA34253CC2E}" srcOrd="0" destOrd="0" parTransId="{FFE11311-C985-468E-807C-B27F30F2BBAF}" sibTransId="{CDBC75C8-40A1-4D5E-B990-33A313DC3413}"/>
    <dgm:cxn modelId="{0A1CD124-E8D6-4F4B-A355-868E2CB4F9D1}" srcId="{24B1D0C3-59DD-42FA-8972-93A7F8243D24}" destId="{785B0EB0-5406-41CF-B0EC-A048502BCB82}" srcOrd="0" destOrd="0" parTransId="{6DF1884E-354C-409B-8F8C-66C5ED72796B}" sibTransId="{4AE97C71-CBD9-42F3-B7B2-AB387E2E5296}"/>
    <dgm:cxn modelId="{678CA53D-6842-4E51-96DE-591F7CAE52B6}" srcId="{CA747723-18BA-4C71-85BA-92B4BC464D96}" destId="{61034FD7-2EE0-48CB-95C0-D1A2FEBE93F7}" srcOrd="0" destOrd="0" parTransId="{28D1CD23-FCED-4B7F-B61E-CCD73E495605}" sibTransId="{3C5C3E06-385F-4884-BFB2-649B518E0D0C}"/>
    <dgm:cxn modelId="{081D27A4-16C4-401A-B12F-F27A6D45BE97}" srcId="{D8BFA315-F2A8-41A6-997D-9C3B7B16C802}" destId="{7430EE73-C4B8-4350-AD7A-65432DE54B17}" srcOrd="0" destOrd="0" parTransId="{0EE67A63-E25B-4AAE-9A04-49AB62F3758E}" sibTransId="{17BFAC53-DD1B-4BBF-B922-ED84CFD8D0E7}"/>
    <dgm:cxn modelId="{CC6663FD-570F-48EE-9E85-E1FFAC482C6C}" type="presOf" srcId="{24B1D0C3-59DD-42FA-8972-93A7F8243D24}" destId="{A50088E3-C201-451A-B08D-B0C6D0DFBCE8}" srcOrd="0" destOrd="0" presId="urn:microsoft.com/office/officeart/2005/8/layout/chevron2"/>
    <dgm:cxn modelId="{0F164A86-BD0E-470C-AD22-62E092A9CC96}" type="presOf" srcId="{785B0EB0-5406-41CF-B0EC-A048502BCB82}" destId="{A2DDA758-1C1B-4483-A055-81737B554F37}" srcOrd="0" destOrd="0" presId="urn:microsoft.com/office/officeart/2005/8/layout/chevron2"/>
    <dgm:cxn modelId="{9C0A0C77-63BB-49FE-B011-E7AA3672688C}" type="presOf" srcId="{7EB1C8DF-4CAF-4035-8623-B9B30615C189}" destId="{A9F549C8-219B-4F41-933C-AFC67CDB8527}" srcOrd="0" destOrd="0" presId="urn:microsoft.com/office/officeart/2005/8/layout/chevron2"/>
    <dgm:cxn modelId="{C33C7B4B-FF83-42BB-B48C-907B1670E192}" type="presOf" srcId="{249B0653-2562-40EF-B0F5-BDD4C2BFF04F}" destId="{6DD9B6C4-0FB0-47BD-BFDF-1862C2819451}" srcOrd="0" destOrd="0" presId="urn:microsoft.com/office/officeart/2005/8/layout/chevron2"/>
    <dgm:cxn modelId="{36CD774B-EB02-4795-9D1A-72676B5B440E}" srcId="{02E2D591-E619-4A12-B038-9433C68ABB51}" destId="{D8BFA315-F2A8-41A6-997D-9C3B7B16C802}" srcOrd="4" destOrd="0" parTransId="{4EDFE137-013D-4D6B-BCF4-CFEE5FE26CBA}" sibTransId="{E2CA90B7-7544-4DEF-869A-8A6DF9566A8B}"/>
    <dgm:cxn modelId="{88D865BB-AE27-4F39-9203-33F4A8228EFB}" srcId="{02E2D591-E619-4A12-B038-9433C68ABB51}" destId="{456E635D-5228-402A-BDCF-2A7C811F3AD0}" srcOrd="5" destOrd="0" parTransId="{F04CCF6D-4115-451E-9B34-E6B5642334FA}" sibTransId="{9B1C1298-F0A4-4978-8063-751A95881EEB}"/>
    <dgm:cxn modelId="{9F980EAC-7034-4B6A-9FDB-A633CA2AF228}" type="presOf" srcId="{456E635D-5228-402A-BDCF-2A7C811F3AD0}" destId="{B0D47D4C-0A33-4B78-AB8F-E1E121D44F7C}" srcOrd="0" destOrd="0" presId="urn:microsoft.com/office/officeart/2005/8/layout/chevron2"/>
    <dgm:cxn modelId="{E44818B2-E358-4423-A43A-728FBF41E241}" type="presOf" srcId="{CF9E10C6-28A7-4BF7-BB2B-87F4F918DF7A}" destId="{A6B7F6EC-F323-4B50-A87E-862E0D166AE3}" srcOrd="0" destOrd="0" presId="urn:microsoft.com/office/officeart/2005/8/layout/chevron2"/>
    <dgm:cxn modelId="{6355D4D9-378E-459E-931E-BEF5D6C5C21A}" type="presOf" srcId="{7430EE73-C4B8-4350-AD7A-65432DE54B17}" destId="{F806F571-DB18-4D83-BFC3-9B77D543523E}" srcOrd="0" destOrd="0" presId="urn:microsoft.com/office/officeart/2005/8/layout/chevron2"/>
    <dgm:cxn modelId="{3AF7EC9B-960C-428D-ABA2-FBEEC788DF4A}" type="presOf" srcId="{02E2D591-E619-4A12-B038-9433C68ABB51}" destId="{761C94F8-86D1-46EA-9EB8-B72F84649A53}" srcOrd="0" destOrd="0" presId="urn:microsoft.com/office/officeart/2005/8/layout/chevron2"/>
    <dgm:cxn modelId="{10135F42-464C-43E8-8241-59A6258168A3}" type="presOf" srcId="{CA747723-18BA-4C71-85BA-92B4BC464D96}" destId="{C181DBB2-804A-4949-8D5A-C0842337DF74}" srcOrd="0" destOrd="0" presId="urn:microsoft.com/office/officeart/2005/8/layout/chevron2"/>
    <dgm:cxn modelId="{4B211639-5008-4C49-8D26-AC41A516C400}" type="presOf" srcId="{D8BFA315-F2A8-41A6-997D-9C3B7B16C802}" destId="{49A29E55-C1FF-4109-BDE8-3997109DC88D}" srcOrd="0" destOrd="0" presId="urn:microsoft.com/office/officeart/2005/8/layout/chevron2"/>
    <dgm:cxn modelId="{AF37D058-C985-4441-A1A5-8AA80A792D6C}" type="presOf" srcId="{07A24D8C-FA4C-442B-8DC7-7AA34253CC2E}" destId="{0E420394-3084-4041-8910-9B7D728E6B37}" srcOrd="0" destOrd="0" presId="urn:microsoft.com/office/officeart/2005/8/layout/chevron2"/>
    <dgm:cxn modelId="{9D302FC1-53F0-4CB5-B0AF-25211E473ABB}" type="presOf" srcId="{F9DD6BE7-5B2B-49F0-9A7B-EF09F1630640}" destId="{101884C9-2A08-49F4-B6DE-E851F44AA6F6}" srcOrd="0" destOrd="0" presId="urn:microsoft.com/office/officeart/2005/8/layout/chevron2"/>
    <dgm:cxn modelId="{D48BE36B-0C2C-429D-AAE9-B1742495D6EF}" type="presOf" srcId="{61034FD7-2EE0-48CB-95C0-D1A2FEBE93F7}" destId="{61120D4B-5442-46E0-BB02-5DFE050586A1}" srcOrd="0" destOrd="0" presId="urn:microsoft.com/office/officeart/2005/8/layout/chevron2"/>
    <dgm:cxn modelId="{B905D78D-2DA9-4E34-AC93-93B822A9713D}" srcId="{02E2D591-E619-4A12-B038-9433C68ABB51}" destId="{CF9E10C6-28A7-4BF7-BB2B-87F4F918DF7A}" srcOrd="3" destOrd="0" parTransId="{56019D23-F08E-4DC6-A41D-119332505FC1}" sibTransId="{2C15048C-C469-4998-8193-42F4FEB72DC2}"/>
    <dgm:cxn modelId="{0EC17F07-7CCF-466E-9BA3-EB2882777E16}" srcId="{02E2D591-E619-4A12-B038-9433C68ABB51}" destId="{CA747723-18BA-4C71-85BA-92B4BC464D96}" srcOrd="0" destOrd="0" parTransId="{1D0EFDA9-412B-4C88-AC60-59217FBEE891}" sibTransId="{3E3B7D7C-B9DB-4A46-88AA-99989E2E3853}"/>
    <dgm:cxn modelId="{541F7CE9-74BE-4C28-81DC-609E6D418526}" srcId="{02E2D591-E619-4A12-B038-9433C68ABB51}" destId="{24B1D0C3-59DD-42FA-8972-93A7F8243D24}" srcOrd="1" destOrd="0" parTransId="{8883D4CA-7A93-44CA-9274-06B83D1F3470}" sibTransId="{D9C75DAD-3772-4AB5-ADFE-2D5978A5E602}"/>
    <dgm:cxn modelId="{D8D02C4B-B713-4AF8-971D-564DA8B01C08}" type="presParOf" srcId="{761C94F8-86D1-46EA-9EB8-B72F84649A53}" destId="{1B35BA6E-FB14-498A-AC6B-5189F3C47591}" srcOrd="0" destOrd="0" presId="urn:microsoft.com/office/officeart/2005/8/layout/chevron2"/>
    <dgm:cxn modelId="{B99F204E-AA18-45E3-A27D-A4562BDF73FF}" type="presParOf" srcId="{1B35BA6E-FB14-498A-AC6B-5189F3C47591}" destId="{C181DBB2-804A-4949-8D5A-C0842337DF74}" srcOrd="0" destOrd="0" presId="urn:microsoft.com/office/officeart/2005/8/layout/chevron2"/>
    <dgm:cxn modelId="{60C70410-3E17-44C7-8325-1804075911FD}" type="presParOf" srcId="{1B35BA6E-FB14-498A-AC6B-5189F3C47591}" destId="{61120D4B-5442-46E0-BB02-5DFE050586A1}" srcOrd="1" destOrd="0" presId="urn:microsoft.com/office/officeart/2005/8/layout/chevron2"/>
    <dgm:cxn modelId="{4125F2CF-21C6-4499-9AA2-2E23C78CC73D}" type="presParOf" srcId="{761C94F8-86D1-46EA-9EB8-B72F84649A53}" destId="{973A0C78-CFF4-487D-9567-0A3D092CB41B}" srcOrd="1" destOrd="0" presId="urn:microsoft.com/office/officeart/2005/8/layout/chevron2"/>
    <dgm:cxn modelId="{2B9D0172-CCA2-47B0-B1BB-DAE0AF539B83}" type="presParOf" srcId="{761C94F8-86D1-46EA-9EB8-B72F84649A53}" destId="{27DC62C5-5929-4E12-AB0F-FD7FBBA594E0}" srcOrd="2" destOrd="0" presId="urn:microsoft.com/office/officeart/2005/8/layout/chevron2"/>
    <dgm:cxn modelId="{587956AF-5248-4B97-92C3-0DC86DC1A484}" type="presParOf" srcId="{27DC62C5-5929-4E12-AB0F-FD7FBBA594E0}" destId="{A50088E3-C201-451A-B08D-B0C6D0DFBCE8}" srcOrd="0" destOrd="0" presId="urn:microsoft.com/office/officeart/2005/8/layout/chevron2"/>
    <dgm:cxn modelId="{1BF9B847-5916-4B58-86FB-1F39FB1C32BA}" type="presParOf" srcId="{27DC62C5-5929-4E12-AB0F-FD7FBBA594E0}" destId="{A2DDA758-1C1B-4483-A055-81737B554F37}" srcOrd="1" destOrd="0" presId="urn:microsoft.com/office/officeart/2005/8/layout/chevron2"/>
    <dgm:cxn modelId="{92CD6BAD-A714-4D9D-8309-F2F7957F765B}" type="presParOf" srcId="{761C94F8-86D1-46EA-9EB8-B72F84649A53}" destId="{7BB691D7-71FD-4DE9-9539-A67E5B66E4E2}" srcOrd="3" destOrd="0" presId="urn:microsoft.com/office/officeart/2005/8/layout/chevron2"/>
    <dgm:cxn modelId="{3E515DDB-18B0-4842-94C2-BF06A8A07836}" type="presParOf" srcId="{761C94F8-86D1-46EA-9EB8-B72F84649A53}" destId="{9F0FD5DD-8228-4A05-9B79-2B6677CDB4BC}" srcOrd="4" destOrd="0" presId="urn:microsoft.com/office/officeart/2005/8/layout/chevron2"/>
    <dgm:cxn modelId="{0026C7D9-7F5C-48E0-B464-93DEC2556F03}" type="presParOf" srcId="{9F0FD5DD-8228-4A05-9B79-2B6677CDB4BC}" destId="{6DD9B6C4-0FB0-47BD-BFDF-1862C2819451}" srcOrd="0" destOrd="0" presId="urn:microsoft.com/office/officeart/2005/8/layout/chevron2"/>
    <dgm:cxn modelId="{6E2381AB-D203-4823-B893-0427165E02B1}" type="presParOf" srcId="{9F0FD5DD-8228-4A05-9B79-2B6677CDB4BC}" destId="{101884C9-2A08-49F4-B6DE-E851F44AA6F6}" srcOrd="1" destOrd="0" presId="urn:microsoft.com/office/officeart/2005/8/layout/chevron2"/>
    <dgm:cxn modelId="{E1CA3788-EA5C-4B40-819B-E2556A12C83B}" type="presParOf" srcId="{761C94F8-86D1-46EA-9EB8-B72F84649A53}" destId="{90401B67-60B2-48B8-9643-F4817BD524F3}" srcOrd="5" destOrd="0" presId="urn:microsoft.com/office/officeart/2005/8/layout/chevron2"/>
    <dgm:cxn modelId="{DEFAACD9-B17B-4B7D-8855-9C2C1F802FD4}" type="presParOf" srcId="{761C94F8-86D1-46EA-9EB8-B72F84649A53}" destId="{0CB9659B-1681-49E8-A93A-458302B1D89A}" srcOrd="6" destOrd="0" presId="urn:microsoft.com/office/officeart/2005/8/layout/chevron2"/>
    <dgm:cxn modelId="{4AD4757D-2936-47B7-8E68-75210C3496CB}" type="presParOf" srcId="{0CB9659B-1681-49E8-A93A-458302B1D89A}" destId="{A6B7F6EC-F323-4B50-A87E-862E0D166AE3}" srcOrd="0" destOrd="0" presId="urn:microsoft.com/office/officeart/2005/8/layout/chevron2"/>
    <dgm:cxn modelId="{36FC412B-A94D-4DC3-9F56-6FB3229C889A}" type="presParOf" srcId="{0CB9659B-1681-49E8-A93A-458302B1D89A}" destId="{A9F549C8-219B-4F41-933C-AFC67CDB8527}" srcOrd="1" destOrd="0" presId="urn:microsoft.com/office/officeart/2005/8/layout/chevron2"/>
    <dgm:cxn modelId="{72A3CD71-83C2-4B65-86B2-A24853273F4D}" type="presParOf" srcId="{761C94F8-86D1-46EA-9EB8-B72F84649A53}" destId="{204B2F74-DD24-431C-A24F-8173690068FA}" srcOrd="7" destOrd="0" presId="urn:microsoft.com/office/officeart/2005/8/layout/chevron2"/>
    <dgm:cxn modelId="{2D32289D-B3DA-490C-9314-81C0340CB81B}" type="presParOf" srcId="{761C94F8-86D1-46EA-9EB8-B72F84649A53}" destId="{AB9010C2-FC05-461B-86B5-C56CBC230117}" srcOrd="8" destOrd="0" presId="urn:microsoft.com/office/officeart/2005/8/layout/chevron2"/>
    <dgm:cxn modelId="{E17CDB34-1207-4BD1-92B0-8AF53742A566}" type="presParOf" srcId="{AB9010C2-FC05-461B-86B5-C56CBC230117}" destId="{49A29E55-C1FF-4109-BDE8-3997109DC88D}" srcOrd="0" destOrd="0" presId="urn:microsoft.com/office/officeart/2005/8/layout/chevron2"/>
    <dgm:cxn modelId="{F332379E-A928-43EE-B9D2-6B909F9315D8}" type="presParOf" srcId="{AB9010C2-FC05-461B-86B5-C56CBC230117}" destId="{F806F571-DB18-4D83-BFC3-9B77D543523E}" srcOrd="1" destOrd="0" presId="urn:microsoft.com/office/officeart/2005/8/layout/chevron2"/>
    <dgm:cxn modelId="{9A51D60B-ADF0-4AF2-B4CF-ADB13A98007B}" type="presParOf" srcId="{761C94F8-86D1-46EA-9EB8-B72F84649A53}" destId="{D06DD096-7855-41D7-84C9-43654DD856C2}" srcOrd="9" destOrd="0" presId="urn:microsoft.com/office/officeart/2005/8/layout/chevron2"/>
    <dgm:cxn modelId="{D9D8538E-88FA-490E-9F3B-7DFC7BC25208}" type="presParOf" srcId="{761C94F8-86D1-46EA-9EB8-B72F84649A53}" destId="{C8F0592C-B492-463B-BB1A-579B505668CB}" srcOrd="10" destOrd="0" presId="urn:microsoft.com/office/officeart/2005/8/layout/chevron2"/>
    <dgm:cxn modelId="{2F6D7F4D-5111-49BC-8235-98CB71F6ACAF}" type="presParOf" srcId="{C8F0592C-B492-463B-BB1A-579B505668CB}" destId="{B0D47D4C-0A33-4B78-AB8F-E1E121D44F7C}" srcOrd="0" destOrd="0" presId="urn:microsoft.com/office/officeart/2005/8/layout/chevron2"/>
    <dgm:cxn modelId="{10558177-C624-45BF-BDB6-E43B94372DCF}" type="presParOf" srcId="{C8F0592C-B492-463B-BB1A-579B505668CB}" destId="{0E420394-3084-4041-8910-9B7D728E6B3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81DBB2-804A-4949-8D5A-C0842337DF74}">
      <dsp:nvSpPr>
        <dsp:cNvPr id="0" name=""/>
        <dsp:cNvSpPr/>
      </dsp:nvSpPr>
      <dsp:spPr>
        <a:xfrm rot="5400000">
          <a:off x="-114002" y="116401"/>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116401"/>
        <a:ext cx="760015" cy="532010"/>
      </dsp:txXfrm>
    </dsp:sp>
    <dsp:sp modelId="{61120D4B-5442-46E0-BB02-5DFE050586A1}">
      <dsp:nvSpPr>
        <dsp:cNvPr id="0" name=""/>
        <dsp:cNvSpPr/>
      </dsp:nvSpPr>
      <dsp:spPr>
        <a:xfrm rot="5400000">
          <a:off x="2352620" y="-1818210"/>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Industry Overview</a:t>
          </a:r>
          <a:endParaRPr lang="en-CA" sz="2600" kern="1200" dirty="0"/>
        </a:p>
      </dsp:txBody>
      <dsp:txXfrm rot="5400000">
        <a:off x="2352620" y="-1818210"/>
        <a:ext cx="494010" cy="4135229"/>
      </dsp:txXfrm>
    </dsp:sp>
    <dsp:sp modelId="{A50088E3-C201-451A-B08D-B0C6D0DFBCE8}">
      <dsp:nvSpPr>
        <dsp:cNvPr id="0" name=""/>
        <dsp:cNvSpPr/>
      </dsp:nvSpPr>
      <dsp:spPr>
        <a:xfrm rot="5400000">
          <a:off x="-114002" y="776238"/>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776238"/>
        <a:ext cx="760015" cy="532010"/>
      </dsp:txXfrm>
    </dsp:sp>
    <dsp:sp modelId="{A2DDA758-1C1B-4483-A055-81737B554F37}">
      <dsp:nvSpPr>
        <dsp:cNvPr id="0" name=""/>
        <dsp:cNvSpPr/>
      </dsp:nvSpPr>
      <dsp:spPr>
        <a:xfrm rot="5400000">
          <a:off x="2352620" y="-1158373"/>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err="1" smtClean="0"/>
            <a:t>Citi</a:t>
          </a:r>
          <a:r>
            <a:rPr lang="en-CA" sz="2000" kern="1200" dirty="0" smtClean="0"/>
            <a:t> Overview</a:t>
          </a:r>
          <a:endParaRPr lang="en-CA" sz="2800" kern="1200" dirty="0"/>
        </a:p>
      </dsp:txBody>
      <dsp:txXfrm rot="5400000">
        <a:off x="2352620" y="-1158373"/>
        <a:ext cx="494010" cy="4135229"/>
      </dsp:txXfrm>
    </dsp:sp>
    <dsp:sp modelId="{6DD9B6C4-0FB0-47BD-BFDF-1862C2819451}">
      <dsp:nvSpPr>
        <dsp:cNvPr id="0" name=""/>
        <dsp:cNvSpPr/>
      </dsp:nvSpPr>
      <dsp:spPr>
        <a:xfrm rot="5400000">
          <a:off x="-114002" y="1436075"/>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1436075"/>
        <a:ext cx="760015" cy="532010"/>
      </dsp:txXfrm>
    </dsp:sp>
    <dsp:sp modelId="{101884C9-2A08-49F4-B6DE-E851F44AA6F6}">
      <dsp:nvSpPr>
        <dsp:cNvPr id="0" name=""/>
        <dsp:cNvSpPr/>
      </dsp:nvSpPr>
      <dsp:spPr>
        <a:xfrm rot="5400000">
          <a:off x="2352620" y="-498535"/>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Financial Statements  Analysis</a:t>
          </a:r>
          <a:endParaRPr lang="en-CA" sz="2000" kern="1200" dirty="0"/>
        </a:p>
      </dsp:txBody>
      <dsp:txXfrm rot="5400000">
        <a:off x="2352620" y="-498535"/>
        <a:ext cx="494010" cy="4135229"/>
      </dsp:txXfrm>
    </dsp:sp>
    <dsp:sp modelId="{A6B7F6EC-F323-4B50-A87E-862E0D166AE3}">
      <dsp:nvSpPr>
        <dsp:cNvPr id="0" name=""/>
        <dsp:cNvSpPr/>
      </dsp:nvSpPr>
      <dsp:spPr>
        <a:xfrm rot="5400000">
          <a:off x="-114002" y="2095913"/>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2095913"/>
        <a:ext cx="760015" cy="532010"/>
      </dsp:txXfrm>
    </dsp:sp>
    <dsp:sp modelId="{A9F549C8-219B-4F41-933C-AFC67CDB8527}">
      <dsp:nvSpPr>
        <dsp:cNvPr id="0" name=""/>
        <dsp:cNvSpPr/>
      </dsp:nvSpPr>
      <dsp:spPr>
        <a:xfrm rot="5400000">
          <a:off x="2352620" y="161301"/>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Risk Management </a:t>
          </a:r>
          <a:endParaRPr lang="en-CA" sz="2800" kern="1200" dirty="0"/>
        </a:p>
      </dsp:txBody>
      <dsp:txXfrm rot="5400000">
        <a:off x="2352620" y="161301"/>
        <a:ext cx="494010" cy="4135229"/>
      </dsp:txXfrm>
    </dsp:sp>
    <dsp:sp modelId="{49A29E55-C1FF-4109-BDE8-3997109DC88D}">
      <dsp:nvSpPr>
        <dsp:cNvPr id="0" name=""/>
        <dsp:cNvSpPr/>
      </dsp:nvSpPr>
      <dsp:spPr>
        <a:xfrm rot="5400000">
          <a:off x="-114002" y="2755750"/>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2755750"/>
        <a:ext cx="760015" cy="532010"/>
      </dsp:txXfrm>
    </dsp:sp>
    <dsp:sp modelId="{F806F571-DB18-4D83-BFC3-9B77D543523E}">
      <dsp:nvSpPr>
        <dsp:cNvPr id="0" name=""/>
        <dsp:cNvSpPr/>
      </dsp:nvSpPr>
      <dsp:spPr>
        <a:xfrm rot="5400000">
          <a:off x="2352620" y="821138"/>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Market Risks </a:t>
          </a:r>
          <a:endParaRPr lang="en-CA" sz="2000" kern="1200" dirty="0"/>
        </a:p>
      </dsp:txBody>
      <dsp:txXfrm rot="5400000">
        <a:off x="2352620" y="821138"/>
        <a:ext cx="494010" cy="4135229"/>
      </dsp:txXfrm>
    </dsp:sp>
    <dsp:sp modelId="{B0D47D4C-0A33-4B78-AB8F-E1E121D44F7C}">
      <dsp:nvSpPr>
        <dsp:cNvPr id="0" name=""/>
        <dsp:cNvSpPr/>
      </dsp:nvSpPr>
      <dsp:spPr>
        <a:xfrm rot="5400000">
          <a:off x="-114002" y="3415587"/>
          <a:ext cx="760015" cy="532010"/>
        </a:xfrm>
        <a:prstGeom prst="chevron">
          <a:avLst/>
        </a:prstGeom>
        <a:solidFill>
          <a:schemeClr val="tx2">
            <a:lumMod val="20000"/>
            <a:lumOff val="80000"/>
          </a:schemeClr>
        </a:solidFill>
        <a:ln w="25400" cap="flat" cmpd="sng" algn="ctr">
          <a:solidFill>
            <a:srgbClr val="4F81BD"/>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CA" sz="1400" kern="1200" dirty="0"/>
        </a:p>
      </dsp:txBody>
      <dsp:txXfrm rot="5400000">
        <a:off x="-114002" y="3415587"/>
        <a:ext cx="760015" cy="532010"/>
      </dsp:txXfrm>
    </dsp:sp>
    <dsp:sp modelId="{0E420394-3084-4041-8910-9B7D728E6B37}">
      <dsp:nvSpPr>
        <dsp:cNvPr id="0" name=""/>
        <dsp:cNvSpPr/>
      </dsp:nvSpPr>
      <dsp:spPr>
        <a:xfrm rot="5400000">
          <a:off x="2352620" y="1480975"/>
          <a:ext cx="494010" cy="4135229"/>
        </a:xfrm>
        <a:prstGeom prst="round2SameRect">
          <a:avLst/>
        </a:prstGeom>
        <a:solidFill>
          <a:schemeClr val="lt1">
            <a:alpha val="90000"/>
            <a:hueOff val="0"/>
            <a:satOff val="0"/>
            <a:lumOff val="0"/>
            <a:alphaOff val="0"/>
          </a:schemeClr>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t>Credit Risks</a:t>
          </a:r>
          <a:endParaRPr lang="en-CA" sz="2400" kern="1200" dirty="0"/>
        </a:p>
      </dsp:txBody>
      <dsp:txXfrm rot="5400000">
        <a:off x="2352620" y="1480975"/>
        <a:ext cx="494010" cy="4135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CA"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50CB8607-CC88-4EA3-AC16-AF344BF5CC47}" type="datetimeFigureOut">
              <a:rPr lang="en-US" altLang="zh-TW"/>
              <a:pPr>
                <a:defRPr/>
              </a:pPr>
              <a:t>3/18/2011</a:t>
            </a:fld>
            <a:endParaRPr lang="en-CA"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CA" altLang="zh-TW"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CA"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27E0F9E-857F-4D93-B904-FC85483A3A6F}" type="slidenum">
              <a:rPr lang="en-CA" altLang="zh-TW"/>
              <a:pPr>
                <a:defRPr/>
              </a:pPr>
              <a:t>‹#›</a:t>
            </a:fld>
            <a:endParaRPr lang="en-CA"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zh-TW" altLang="zh-TW" smtClean="0"/>
          </a:p>
        </p:txBody>
      </p:sp>
      <p:sp>
        <p:nvSpPr>
          <p:cNvPr id="102404" name="Slide Number Placeholder 3"/>
          <p:cNvSpPr>
            <a:spLocks noGrp="1"/>
          </p:cNvSpPr>
          <p:nvPr>
            <p:ph type="sldNum" sz="quarter" idx="5"/>
          </p:nvPr>
        </p:nvSpPr>
        <p:spPr bwMode="auto">
          <a:noFill/>
          <a:ln>
            <a:miter lim="800000"/>
            <a:headEnd/>
            <a:tailEnd/>
          </a:ln>
        </p:spPr>
        <p:txBody>
          <a:bodyPr/>
          <a:lstStyle/>
          <a:p>
            <a:fld id="{5B398FDC-9E5A-42E6-A59D-0F5A66643CB7}" type="slidenum">
              <a:rPr lang="en-CA" altLang="zh-TW"/>
              <a:pPr/>
              <a:t>1</a:t>
            </a:fld>
            <a:endParaRPr lang="en-CA"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C5E9C0DD-9279-4AED-A0B4-8BB41F886C41}" type="slidenum">
              <a:rPr lang="en-CA" altLang="zh-TW"/>
              <a:pPr/>
              <a:t>10</a:t>
            </a:fld>
            <a:endParaRPr lang="en-CA"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F3B35F11-B84F-4979-B1F4-ED4079AFECBC}" type="slidenum">
              <a:rPr lang="en-CA" altLang="zh-TW"/>
              <a:pPr/>
              <a:t>11</a:t>
            </a:fld>
            <a:endParaRPr lang="en-CA"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484FB289-0C6E-41DE-9B08-729EEE17AE4F}" type="slidenum">
              <a:rPr lang="en-CA" altLang="zh-TW"/>
              <a:pPr/>
              <a:t>12</a:t>
            </a:fld>
            <a:endParaRPr lang="en-CA"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4692" name="Slide Number Placeholder 3"/>
          <p:cNvSpPr>
            <a:spLocks noGrp="1"/>
          </p:cNvSpPr>
          <p:nvPr>
            <p:ph type="sldNum" sz="quarter" idx="5"/>
          </p:nvPr>
        </p:nvSpPr>
        <p:spPr bwMode="auto">
          <a:noFill/>
          <a:ln>
            <a:miter lim="800000"/>
            <a:headEnd/>
            <a:tailEnd/>
          </a:ln>
        </p:spPr>
        <p:txBody>
          <a:bodyPr/>
          <a:lstStyle/>
          <a:p>
            <a:fld id="{F6E1796F-CA88-4F8C-90C0-4B2734319238}" type="slidenum">
              <a:rPr lang="en-CA" altLang="zh-TW"/>
              <a:pPr/>
              <a:t>13</a:t>
            </a:fld>
            <a:endParaRPr lang="en-CA"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9B656485-A939-4329-969B-722376C61103}" type="slidenum">
              <a:rPr lang="en-CA" altLang="zh-TW"/>
              <a:pPr/>
              <a:t>14</a:t>
            </a:fld>
            <a:endParaRPr lang="en-CA"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F38FC9E1-DB65-4E7B-80EA-3917E959E3BE}" type="slidenum">
              <a:rPr lang="en-CA" altLang="zh-TW"/>
              <a:pPr/>
              <a:t>15</a:t>
            </a:fld>
            <a:endParaRPr lang="en-CA"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7764" name="Slide Number Placeholder 3"/>
          <p:cNvSpPr>
            <a:spLocks noGrp="1"/>
          </p:cNvSpPr>
          <p:nvPr>
            <p:ph type="sldNum" sz="quarter" idx="5"/>
          </p:nvPr>
        </p:nvSpPr>
        <p:spPr bwMode="auto">
          <a:noFill/>
          <a:ln>
            <a:miter lim="800000"/>
            <a:headEnd/>
            <a:tailEnd/>
          </a:ln>
        </p:spPr>
        <p:txBody>
          <a:bodyPr/>
          <a:lstStyle/>
          <a:p>
            <a:fld id="{81174417-E75C-4D60-9654-82ECCA2FF4CB}" type="slidenum">
              <a:rPr lang="en-CA" altLang="zh-TW"/>
              <a:pPr/>
              <a:t>16</a:t>
            </a:fld>
            <a:endParaRPr lang="en-CA"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63DE0419-054D-44DA-814B-B33AF8B610DC}" type="slidenum">
              <a:rPr lang="en-CA" altLang="zh-TW"/>
              <a:pPr/>
              <a:t>17</a:t>
            </a:fld>
            <a:endParaRPr lang="en-CA"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9812" name="Slide Number Placeholder 3"/>
          <p:cNvSpPr>
            <a:spLocks noGrp="1"/>
          </p:cNvSpPr>
          <p:nvPr>
            <p:ph type="sldNum" sz="quarter" idx="5"/>
          </p:nvPr>
        </p:nvSpPr>
        <p:spPr bwMode="auto">
          <a:noFill/>
          <a:ln>
            <a:miter lim="800000"/>
            <a:headEnd/>
            <a:tailEnd/>
          </a:ln>
        </p:spPr>
        <p:txBody>
          <a:bodyPr/>
          <a:lstStyle/>
          <a:p>
            <a:fld id="{6B613F44-BC5F-432C-A433-9AA9ABBB44C1}" type="slidenum">
              <a:rPr lang="en-CA" altLang="zh-TW"/>
              <a:pPr/>
              <a:t>18</a:t>
            </a:fld>
            <a:endParaRPr lang="en-CA"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0836" name="Slide Number Placeholder 3"/>
          <p:cNvSpPr>
            <a:spLocks noGrp="1"/>
          </p:cNvSpPr>
          <p:nvPr>
            <p:ph type="sldNum" sz="quarter" idx="5"/>
          </p:nvPr>
        </p:nvSpPr>
        <p:spPr bwMode="auto">
          <a:noFill/>
          <a:ln>
            <a:miter lim="800000"/>
            <a:headEnd/>
            <a:tailEnd/>
          </a:ln>
        </p:spPr>
        <p:txBody>
          <a:bodyPr/>
          <a:lstStyle/>
          <a:p>
            <a:fld id="{BEAA2E66-C189-49F9-BB5A-C16F454F975D}" type="slidenum">
              <a:rPr lang="en-CA" altLang="zh-TW"/>
              <a:pPr/>
              <a:t>19</a:t>
            </a:fld>
            <a:endParaRPr lang="en-CA"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eaLnBrk="1" hangingPunct="1">
              <a:spcBef>
                <a:spcPct val="0"/>
              </a:spcBef>
            </a:pPr>
            <a:endParaRPr lang="en-CA" altLang="zh-TW" smtClean="0"/>
          </a:p>
        </p:txBody>
      </p:sp>
      <p:sp>
        <p:nvSpPr>
          <p:cNvPr id="103428" name="Slide Number Placeholder 3"/>
          <p:cNvSpPr>
            <a:spLocks noGrp="1"/>
          </p:cNvSpPr>
          <p:nvPr>
            <p:ph type="sldNum" sz="quarter" idx="5"/>
          </p:nvPr>
        </p:nvSpPr>
        <p:spPr bwMode="auto">
          <a:noFill/>
          <a:ln>
            <a:miter lim="800000"/>
            <a:headEnd/>
            <a:tailEnd/>
          </a:ln>
        </p:spPr>
        <p:txBody>
          <a:bodyPr/>
          <a:lstStyle/>
          <a:p>
            <a:fld id="{72DF797B-BCAF-4EAB-9E9D-800694B193B9}" type="slidenum">
              <a:rPr lang="en-CA" altLang="zh-TW"/>
              <a:pPr/>
              <a:t>2</a:t>
            </a:fld>
            <a:endParaRPr lang="en-CA"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1860" name="Slide Number Placeholder 3"/>
          <p:cNvSpPr>
            <a:spLocks noGrp="1"/>
          </p:cNvSpPr>
          <p:nvPr>
            <p:ph type="sldNum" sz="quarter" idx="5"/>
          </p:nvPr>
        </p:nvSpPr>
        <p:spPr bwMode="auto">
          <a:noFill/>
          <a:ln>
            <a:miter lim="800000"/>
            <a:headEnd/>
            <a:tailEnd/>
          </a:ln>
        </p:spPr>
        <p:txBody>
          <a:bodyPr/>
          <a:lstStyle/>
          <a:p>
            <a:fld id="{279D1FE4-5405-4468-B5D1-DD4B65B73D67}" type="slidenum">
              <a:rPr lang="en-CA" altLang="zh-TW"/>
              <a:pPr/>
              <a:t>20</a:t>
            </a:fld>
            <a:endParaRPr lang="en-CA"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2884" name="Slide Number Placeholder 3"/>
          <p:cNvSpPr>
            <a:spLocks noGrp="1"/>
          </p:cNvSpPr>
          <p:nvPr>
            <p:ph type="sldNum" sz="quarter" idx="5"/>
          </p:nvPr>
        </p:nvSpPr>
        <p:spPr bwMode="auto">
          <a:noFill/>
          <a:ln>
            <a:miter lim="800000"/>
            <a:headEnd/>
            <a:tailEnd/>
          </a:ln>
        </p:spPr>
        <p:txBody>
          <a:bodyPr/>
          <a:lstStyle/>
          <a:p>
            <a:fld id="{7E119FD3-515A-4CEC-BF4D-E365275734E4}" type="slidenum">
              <a:rPr lang="en-CA" altLang="zh-TW"/>
              <a:pPr/>
              <a:t>21</a:t>
            </a:fld>
            <a:endParaRPr lang="en-CA"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64EF1E81-626A-465B-80D8-8E58B13E9E96}" type="slidenum">
              <a:rPr lang="en-CA" altLang="zh-TW"/>
              <a:pPr/>
              <a:t>22</a:t>
            </a:fld>
            <a:endParaRPr lang="en-CA"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4932" name="Slide Number Placeholder 3"/>
          <p:cNvSpPr>
            <a:spLocks noGrp="1"/>
          </p:cNvSpPr>
          <p:nvPr>
            <p:ph type="sldNum" sz="quarter" idx="5"/>
          </p:nvPr>
        </p:nvSpPr>
        <p:spPr bwMode="auto">
          <a:noFill/>
          <a:ln>
            <a:miter lim="800000"/>
            <a:headEnd/>
            <a:tailEnd/>
          </a:ln>
        </p:spPr>
        <p:txBody>
          <a:bodyPr/>
          <a:lstStyle/>
          <a:p>
            <a:fld id="{097CBC46-C85A-4E81-B105-82536B8A670F}" type="slidenum">
              <a:rPr lang="en-CA" altLang="zh-TW"/>
              <a:pPr/>
              <a:t>23</a:t>
            </a:fld>
            <a:endParaRPr lang="en-CA"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5956" name="Slide Number Placeholder 3"/>
          <p:cNvSpPr>
            <a:spLocks noGrp="1"/>
          </p:cNvSpPr>
          <p:nvPr>
            <p:ph type="sldNum" sz="quarter" idx="5"/>
          </p:nvPr>
        </p:nvSpPr>
        <p:spPr bwMode="auto">
          <a:noFill/>
          <a:ln>
            <a:miter lim="800000"/>
            <a:headEnd/>
            <a:tailEnd/>
          </a:ln>
        </p:spPr>
        <p:txBody>
          <a:bodyPr/>
          <a:lstStyle/>
          <a:p>
            <a:fld id="{260616AA-DFAC-423A-9C48-7D9F93248308}" type="slidenum">
              <a:rPr lang="en-CA" altLang="zh-TW"/>
              <a:pPr/>
              <a:t>24</a:t>
            </a:fld>
            <a:endParaRPr lang="en-CA"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6980" name="Slide Number Placeholder 3"/>
          <p:cNvSpPr>
            <a:spLocks noGrp="1"/>
          </p:cNvSpPr>
          <p:nvPr>
            <p:ph type="sldNum" sz="quarter" idx="5"/>
          </p:nvPr>
        </p:nvSpPr>
        <p:spPr bwMode="auto">
          <a:noFill/>
          <a:ln>
            <a:miter lim="800000"/>
            <a:headEnd/>
            <a:tailEnd/>
          </a:ln>
        </p:spPr>
        <p:txBody>
          <a:bodyPr/>
          <a:lstStyle/>
          <a:p>
            <a:fld id="{D8B7AC95-9833-4C3A-8CD7-02EF276873C9}" type="slidenum">
              <a:rPr lang="en-CA" altLang="zh-TW"/>
              <a:pPr/>
              <a:t>25</a:t>
            </a:fld>
            <a:endParaRPr lang="en-CA"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8004" name="Slide Number Placeholder 3"/>
          <p:cNvSpPr>
            <a:spLocks noGrp="1"/>
          </p:cNvSpPr>
          <p:nvPr>
            <p:ph type="sldNum" sz="quarter" idx="5"/>
          </p:nvPr>
        </p:nvSpPr>
        <p:spPr bwMode="auto">
          <a:noFill/>
          <a:ln>
            <a:miter lim="800000"/>
            <a:headEnd/>
            <a:tailEnd/>
          </a:ln>
        </p:spPr>
        <p:txBody>
          <a:bodyPr/>
          <a:lstStyle/>
          <a:p>
            <a:fld id="{23781BE1-EC2C-4B68-99F2-584AF0292D74}" type="slidenum">
              <a:rPr lang="en-CA" altLang="zh-TW"/>
              <a:pPr/>
              <a:t>26</a:t>
            </a:fld>
            <a:endParaRPr lang="en-CA"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29028" name="Slide Number Placeholder 3"/>
          <p:cNvSpPr>
            <a:spLocks noGrp="1"/>
          </p:cNvSpPr>
          <p:nvPr>
            <p:ph type="sldNum" sz="quarter" idx="5"/>
          </p:nvPr>
        </p:nvSpPr>
        <p:spPr bwMode="auto">
          <a:noFill/>
          <a:ln>
            <a:miter lim="800000"/>
            <a:headEnd/>
            <a:tailEnd/>
          </a:ln>
        </p:spPr>
        <p:txBody>
          <a:bodyPr/>
          <a:lstStyle/>
          <a:p>
            <a:fld id="{40166AD5-71E9-47EB-9D1B-99ACDDD3B17F}" type="slidenum">
              <a:rPr lang="en-CA" altLang="zh-TW"/>
              <a:pPr/>
              <a:t>27</a:t>
            </a:fld>
            <a:endParaRPr lang="en-CA"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C75B0E4B-367E-4925-8E5D-66416BE41315}" type="slidenum">
              <a:rPr lang="en-CA" altLang="zh-TW"/>
              <a:pPr/>
              <a:t>28</a:t>
            </a:fld>
            <a:endParaRPr lang="en-CA"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r>
              <a:rPr lang="en-CA" altLang="zh-TW" smtClean="0">
                <a:solidFill>
                  <a:schemeClr val="bg1"/>
                </a:solidFill>
              </a:rPr>
              <a:t>Common shares owned by the fed </a:t>
            </a:r>
          </a:p>
        </p:txBody>
      </p:sp>
      <p:sp>
        <p:nvSpPr>
          <p:cNvPr id="131076" name="Slide Number Placeholder 3"/>
          <p:cNvSpPr>
            <a:spLocks noGrp="1"/>
          </p:cNvSpPr>
          <p:nvPr>
            <p:ph type="sldNum" sz="quarter" idx="5"/>
          </p:nvPr>
        </p:nvSpPr>
        <p:spPr bwMode="auto">
          <a:noFill/>
          <a:ln>
            <a:miter lim="800000"/>
            <a:headEnd/>
            <a:tailEnd/>
          </a:ln>
        </p:spPr>
        <p:txBody>
          <a:bodyPr/>
          <a:lstStyle/>
          <a:p>
            <a:fld id="{C56B8613-0082-4614-AF43-CA1A672B19BB}" type="slidenum">
              <a:rPr lang="en-CA" altLang="zh-TW"/>
              <a:pPr/>
              <a:t>29</a:t>
            </a:fld>
            <a:endParaRPr lang="en-CA"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68E60C56-D808-4ACD-8B48-45A98BA7B32C}" type="slidenum">
              <a:rPr lang="en-CA" altLang="zh-TW"/>
              <a:pPr/>
              <a:t>3</a:t>
            </a:fld>
            <a:endParaRPr lang="en-CA"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2100" name="Slide Number Placeholder 3"/>
          <p:cNvSpPr>
            <a:spLocks noGrp="1"/>
          </p:cNvSpPr>
          <p:nvPr>
            <p:ph type="sldNum" sz="quarter" idx="5"/>
          </p:nvPr>
        </p:nvSpPr>
        <p:spPr bwMode="auto">
          <a:noFill/>
          <a:ln>
            <a:miter lim="800000"/>
            <a:headEnd/>
            <a:tailEnd/>
          </a:ln>
        </p:spPr>
        <p:txBody>
          <a:bodyPr/>
          <a:lstStyle/>
          <a:p>
            <a:fld id="{5C19C31D-100E-469F-8AC1-47264ACA65B6}" type="slidenum">
              <a:rPr lang="en-CA" altLang="zh-TW"/>
              <a:pPr/>
              <a:t>30</a:t>
            </a:fld>
            <a:endParaRPr lang="en-CA"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3124" name="Slide Number Placeholder 3"/>
          <p:cNvSpPr>
            <a:spLocks noGrp="1"/>
          </p:cNvSpPr>
          <p:nvPr>
            <p:ph type="sldNum" sz="quarter" idx="5"/>
          </p:nvPr>
        </p:nvSpPr>
        <p:spPr bwMode="auto">
          <a:noFill/>
          <a:ln>
            <a:miter lim="800000"/>
            <a:headEnd/>
            <a:tailEnd/>
          </a:ln>
        </p:spPr>
        <p:txBody>
          <a:bodyPr/>
          <a:lstStyle/>
          <a:p>
            <a:fld id="{26E442EC-7639-44B2-8245-9CA43649D5EC}" type="slidenum">
              <a:rPr lang="en-CA" altLang="zh-TW"/>
              <a:pPr/>
              <a:t>31</a:t>
            </a:fld>
            <a:endParaRPr lang="en-CA"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buFontTx/>
              <a:buChar char="-"/>
            </a:pPr>
            <a:r>
              <a:rPr lang="en-US" smtClean="0"/>
              <a:t> Market disruptions may increase the risk of customer or counterparty delinquency or default.</a:t>
            </a:r>
          </a:p>
          <a:p>
            <a:pPr eaLnBrk="1" hangingPunct="1">
              <a:spcBef>
                <a:spcPct val="0"/>
              </a:spcBef>
              <a:buFontTx/>
              <a:buChar char="-"/>
            </a:pPr>
            <a:endParaRPr lang="en-US" smtClean="0"/>
          </a:p>
          <a:p>
            <a:pPr eaLnBrk="1" hangingPunct="1">
              <a:spcBef>
                <a:spcPct val="0"/>
              </a:spcBef>
              <a:buFontTx/>
              <a:buChar char="-"/>
            </a:pPr>
            <a:r>
              <a:rPr lang="en-US" smtClean="0"/>
              <a:t> Although Citigroup currently believes it is “well capitalized,” its capitalization may not prove to be sufficiently consistent with its risk profile or sufficiently robust relative to future capital requirements.</a:t>
            </a:r>
          </a:p>
          <a:p>
            <a:endParaRPr lang="en-US" smtClean="0"/>
          </a:p>
          <a:p>
            <a:pPr>
              <a:buFontTx/>
              <a:buChar char="-"/>
            </a:pPr>
            <a:r>
              <a:rPr lang="en-US" smtClean="0"/>
              <a:t> Citigroup may experience further write-downs of its financial instruments and other losses related to volatile and illiquid market conditions.</a:t>
            </a:r>
          </a:p>
          <a:p>
            <a:pPr>
              <a:buFontTx/>
              <a:buChar char="-"/>
            </a:pPr>
            <a:endParaRPr lang="en-US" smtClean="0"/>
          </a:p>
          <a:p>
            <a:r>
              <a:rPr lang="en-US" smtClean="0"/>
              <a:t>- Citigroup’s financial statements are based in part on assumptions and estimates, which, if wrong, could cause</a:t>
            </a:r>
          </a:p>
          <a:p>
            <a:r>
              <a:rPr lang="en-US" smtClean="0"/>
              <a:t>unexpected losses in the future.</a:t>
            </a:r>
          </a:p>
          <a:p>
            <a:endParaRPr lang="en-CA" altLang="zh-TW" b="1" smtClean="0">
              <a:solidFill>
                <a:schemeClr val="bg1"/>
              </a:solidFill>
            </a:endParaRPr>
          </a:p>
        </p:txBody>
      </p:sp>
      <p:sp>
        <p:nvSpPr>
          <p:cNvPr id="134148" name="Slide Number Placeholder 3"/>
          <p:cNvSpPr>
            <a:spLocks noGrp="1"/>
          </p:cNvSpPr>
          <p:nvPr>
            <p:ph type="sldNum" sz="quarter" idx="5"/>
          </p:nvPr>
        </p:nvSpPr>
        <p:spPr bwMode="auto">
          <a:noFill/>
          <a:ln>
            <a:miter lim="800000"/>
            <a:headEnd/>
            <a:tailEnd/>
          </a:ln>
        </p:spPr>
        <p:txBody>
          <a:bodyPr/>
          <a:lstStyle/>
          <a:p>
            <a:fld id="{A0C082D2-F99F-48BA-BDCA-D933370BDC36}" type="slidenum">
              <a:rPr lang="en-CA" altLang="zh-TW"/>
              <a:pPr/>
              <a:t>32</a:t>
            </a:fld>
            <a:endParaRPr lang="en-CA"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5172" name="Slide Number Placeholder 3"/>
          <p:cNvSpPr>
            <a:spLocks noGrp="1"/>
          </p:cNvSpPr>
          <p:nvPr>
            <p:ph type="sldNum" sz="quarter" idx="5"/>
          </p:nvPr>
        </p:nvSpPr>
        <p:spPr bwMode="auto">
          <a:noFill/>
          <a:ln>
            <a:miter lim="800000"/>
            <a:headEnd/>
            <a:tailEnd/>
          </a:ln>
        </p:spPr>
        <p:txBody>
          <a:bodyPr/>
          <a:lstStyle/>
          <a:p>
            <a:fld id="{BAC17116-433D-4A80-B10D-9BCCC655C119}" type="slidenum">
              <a:rPr lang="en-CA" altLang="zh-TW"/>
              <a:pPr/>
              <a:t>33</a:t>
            </a:fld>
            <a:endParaRPr lang="en-CA"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6196" name="Slide Number Placeholder 3"/>
          <p:cNvSpPr>
            <a:spLocks noGrp="1"/>
          </p:cNvSpPr>
          <p:nvPr>
            <p:ph type="sldNum" sz="quarter" idx="5"/>
          </p:nvPr>
        </p:nvSpPr>
        <p:spPr bwMode="auto">
          <a:noFill/>
          <a:ln>
            <a:miter lim="800000"/>
            <a:headEnd/>
            <a:tailEnd/>
          </a:ln>
        </p:spPr>
        <p:txBody>
          <a:bodyPr/>
          <a:lstStyle/>
          <a:p>
            <a:fld id="{01B920EF-CDE5-4EEE-A203-C2CCF7C16371}" type="slidenum">
              <a:rPr lang="en-CA" altLang="zh-TW"/>
              <a:pPr/>
              <a:t>34</a:t>
            </a:fld>
            <a:endParaRPr lang="en-CA"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7220" name="Slide Number Placeholder 3"/>
          <p:cNvSpPr>
            <a:spLocks noGrp="1"/>
          </p:cNvSpPr>
          <p:nvPr>
            <p:ph type="sldNum" sz="quarter" idx="5"/>
          </p:nvPr>
        </p:nvSpPr>
        <p:spPr bwMode="auto">
          <a:noFill/>
          <a:ln>
            <a:miter lim="800000"/>
            <a:headEnd/>
            <a:tailEnd/>
          </a:ln>
        </p:spPr>
        <p:txBody>
          <a:bodyPr/>
          <a:lstStyle/>
          <a:p>
            <a:fld id="{3F2FF6D1-8495-4477-8F40-240B6F7C3C4A}" type="slidenum">
              <a:rPr lang="en-CA" altLang="zh-TW"/>
              <a:pPr/>
              <a:t>35</a:t>
            </a:fld>
            <a:endParaRPr lang="en-CA"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8244" name="Slide Number Placeholder 3"/>
          <p:cNvSpPr>
            <a:spLocks noGrp="1"/>
          </p:cNvSpPr>
          <p:nvPr>
            <p:ph type="sldNum" sz="quarter" idx="5"/>
          </p:nvPr>
        </p:nvSpPr>
        <p:spPr bwMode="auto">
          <a:noFill/>
          <a:ln>
            <a:miter lim="800000"/>
            <a:headEnd/>
            <a:tailEnd/>
          </a:ln>
        </p:spPr>
        <p:txBody>
          <a:bodyPr/>
          <a:lstStyle/>
          <a:p>
            <a:fld id="{ADDD930B-0BF7-4139-ADB3-16C79488DF22}" type="slidenum">
              <a:rPr lang="en-CA" altLang="zh-TW"/>
              <a:pPr/>
              <a:t>36</a:t>
            </a:fld>
            <a:endParaRPr lang="en-CA"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39268" name="Slide Number Placeholder 3"/>
          <p:cNvSpPr>
            <a:spLocks noGrp="1"/>
          </p:cNvSpPr>
          <p:nvPr>
            <p:ph type="sldNum" sz="quarter" idx="5"/>
          </p:nvPr>
        </p:nvSpPr>
        <p:spPr bwMode="auto">
          <a:noFill/>
          <a:ln>
            <a:miter lim="800000"/>
            <a:headEnd/>
            <a:tailEnd/>
          </a:ln>
        </p:spPr>
        <p:txBody>
          <a:bodyPr/>
          <a:lstStyle/>
          <a:p>
            <a:fld id="{9AD51316-EB86-4724-BC88-C6DB48826EF2}" type="slidenum">
              <a:rPr lang="en-CA" altLang="zh-TW"/>
              <a:pPr/>
              <a:t>37</a:t>
            </a:fld>
            <a:endParaRPr lang="en-CA"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40292" name="Slide Number Placeholder 3"/>
          <p:cNvSpPr>
            <a:spLocks noGrp="1"/>
          </p:cNvSpPr>
          <p:nvPr>
            <p:ph type="sldNum" sz="quarter" idx="5"/>
          </p:nvPr>
        </p:nvSpPr>
        <p:spPr bwMode="auto">
          <a:noFill/>
          <a:ln>
            <a:miter lim="800000"/>
            <a:headEnd/>
            <a:tailEnd/>
          </a:ln>
        </p:spPr>
        <p:txBody>
          <a:bodyPr/>
          <a:lstStyle/>
          <a:p>
            <a:fld id="{6339EC52-EB64-4D7E-A236-C1446688E427}" type="slidenum">
              <a:rPr lang="en-CA" altLang="zh-TW"/>
              <a:pPr/>
              <a:t>38</a:t>
            </a:fld>
            <a:endParaRPr lang="en-CA"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a:spcBef>
                <a:spcPct val="0"/>
              </a:spcBef>
            </a:pPr>
            <a:r>
              <a:rPr lang="en-US" b="1" smtClean="0"/>
              <a:t>Market Risk</a:t>
            </a:r>
          </a:p>
          <a:p>
            <a:pPr>
              <a:spcBef>
                <a:spcPct val="0"/>
              </a:spcBef>
              <a:buFontTx/>
              <a:buChar char="•"/>
            </a:pPr>
            <a:r>
              <a:rPr lang="en-US" smtClean="0"/>
              <a:t>Market risk includes Liquidity risk and price risk</a:t>
            </a:r>
          </a:p>
          <a:p>
            <a:pPr>
              <a:spcBef>
                <a:spcPct val="0"/>
              </a:spcBef>
              <a:buFontTx/>
              <a:buChar char="•"/>
            </a:pPr>
            <a:r>
              <a:rPr lang="en-US" b="1" smtClean="0"/>
              <a:t>Liquidity risk: </a:t>
            </a:r>
            <a:r>
              <a:rPr lang="en-US" smtClean="0"/>
              <a:t>is risk that an entity may be unable to meet a financial commitment to a customer, creditor, or investor when due.</a:t>
            </a:r>
          </a:p>
          <a:p>
            <a:pPr>
              <a:spcBef>
                <a:spcPct val="0"/>
              </a:spcBef>
              <a:buFontTx/>
              <a:buChar char="•"/>
            </a:pPr>
            <a:r>
              <a:rPr lang="en-US" b="1" smtClean="0"/>
              <a:t>Price risk: </a:t>
            </a:r>
            <a:r>
              <a:rPr lang="en-US" smtClean="0"/>
              <a:t>is the earnings risk form changes in interest rates, foreign exchange rates, and equity and commodity prices, and in their implied volatilities.</a:t>
            </a:r>
          </a:p>
          <a:p>
            <a:pPr marL="628650" lvl="1" indent="-171450">
              <a:spcBef>
                <a:spcPct val="0"/>
              </a:spcBef>
              <a:buFontTx/>
              <a:buChar char="•"/>
            </a:pPr>
            <a:r>
              <a:rPr lang="en-US" smtClean="0"/>
              <a:t>Price risk arise from both non-trading portfolios and trading portfolios</a:t>
            </a:r>
            <a:endParaRPr lang="en-US" b="1" smtClean="0"/>
          </a:p>
          <a:p>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a:lstStyle/>
          <a:p>
            <a:fld id="{8420E60F-E0C7-4CEB-AC7A-DF6B840CE5E3}" type="slidenum">
              <a:rPr lang="en-CA" altLang="zh-TW"/>
              <a:pPr/>
              <a:t>39</a:t>
            </a:fld>
            <a:endParaRPr lang="en-CA"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5476" name="Slide Number Placeholder 3"/>
          <p:cNvSpPr>
            <a:spLocks noGrp="1"/>
          </p:cNvSpPr>
          <p:nvPr>
            <p:ph type="sldNum" sz="quarter" idx="5"/>
          </p:nvPr>
        </p:nvSpPr>
        <p:spPr bwMode="auto">
          <a:noFill/>
          <a:ln>
            <a:miter lim="800000"/>
            <a:headEnd/>
            <a:tailEnd/>
          </a:ln>
        </p:spPr>
        <p:txBody>
          <a:bodyPr/>
          <a:lstStyle/>
          <a:p>
            <a:fld id="{157421FB-17CF-4226-9DE5-1CCD654CB73A}" type="slidenum">
              <a:rPr lang="en-CA" altLang="zh-TW"/>
              <a:pPr/>
              <a:t>4</a:t>
            </a:fld>
            <a:endParaRPr lang="en-CA"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a:spcBef>
                <a:spcPct val="0"/>
              </a:spcBef>
            </a:pPr>
            <a:r>
              <a:rPr lang="en-US" b="1" smtClean="0"/>
              <a:t>Market Risk</a:t>
            </a:r>
          </a:p>
          <a:p>
            <a:pPr>
              <a:spcBef>
                <a:spcPct val="0"/>
              </a:spcBef>
              <a:buFontTx/>
              <a:buChar char="•"/>
            </a:pPr>
            <a:r>
              <a:rPr lang="en-US" smtClean="0"/>
              <a:t>Market risk includes Liquidity risk and price risk</a:t>
            </a:r>
          </a:p>
          <a:p>
            <a:pPr>
              <a:spcBef>
                <a:spcPct val="0"/>
              </a:spcBef>
              <a:buFontTx/>
              <a:buChar char="•"/>
            </a:pPr>
            <a:r>
              <a:rPr lang="en-US" b="1" smtClean="0"/>
              <a:t>Liquidity risk: </a:t>
            </a:r>
            <a:r>
              <a:rPr lang="en-US" smtClean="0"/>
              <a:t>is risk that an entity may be unable to meet a financial commitment to a customer, creditor, or investor when due.</a:t>
            </a:r>
          </a:p>
          <a:p>
            <a:pPr>
              <a:spcBef>
                <a:spcPct val="0"/>
              </a:spcBef>
              <a:buFontTx/>
              <a:buChar char="•"/>
            </a:pPr>
            <a:r>
              <a:rPr lang="en-US" b="1" smtClean="0"/>
              <a:t>Price risk: </a:t>
            </a:r>
            <a:r>
              <a:rPr lang="en-US" smtClean="0"/>
              <a:t>is the earnings risk form changes in interest rates, foreign exchange rates, and equity and commodity prices, and in their implied volatilities.</a:t>
            </a:r>
          </a:p>
          <a:p>
            <a:pPr marL="628650" lvl="1" indent="-171450">
              <a:spcBef>
                <a:spcPct val="0"/>
              </a:spcBef>
              <a:buFontTx/>
              <a:buChar char="•"/>
            </a:pPr>
            <a:r>
              <a:rPr lang="en-US" smtClean="0"/>
              <a:t>Price risk arise from both non-trading portfolios and trading portfolios</a:t>
            </a:r>
            <a:endParaRPr lang="en-US" b="1" smtClean="0"/>
          </a:p>
          <a:p>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a:lstStyle/>
          <a:p>
            <a:fld id="{14FDB0BE-9E34-4977-9421-3FF3B8EA96CA}" type="slidenum">
              <a:rPr lang="en-CA" altLang="zh-TW"/>
              <a:pPr/>
              <a:t>40</a:t>
            </a:fld>
            <a:endParaRPr lang="en-CA"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marL="0" lvl="1">
              <a:spcBef>
                <a:spcPct val="0"/>
              </a:spcBef>
            </a:pPr>
            <a:r>
              <a:rPr lang="en-US" smtClean="0"/>
              <a:t>Factor sensitivities are calculated, monitored and, in most cases, limited, for all relevant risks taken </a:t>
            </a:r>
            <a:r>
              <a:rPr lang="en-CA" smtClean="0"/>
              <a:t>in a trading portfolio.</a:t>
            </a:r>
          </a:p>
          <a:p>
            <a:pPr marL="0" lvl="1">
              <a:spcBef>
                <a:spcPct val="0"/>
              </a:spcBef>
            </a:pPr>
            <a:endParaRPr lang="en-US" smtClean="0"/>
          </a:p>
          <a:p>
            <a:pPr marL="0" lvl="1">
              <a:spcBef>
                <a:spcPct val="0"/>
              </a:spcBef>
            </a:pPr>
            <a:r>
              <a:rPr lang="en-US" smtClean="0"/>
              <a:t>Information from the stress test is then used to make judgments as to the ongoing appropriateness of exposure levels and limits.</a:t>
            </a:r>
          </a:p>
          <a:p>
            <a:pPr marL="0" lvl="1">
              <a:spcBef>
                <a:spcPct val="0"/>
              </a:spcBef>
            </a:pPr>
            <a:endParaRPr lang="en-US" smtClean="0"/>
          </a:p>
          <a:p>
            <a:pPr marL="0" lvl="1">
              <a:spcBef>
                <a:spcPct val="0"/>
              </a:spcBef>
            </a:pPr>
            <a:r>
              <a:rPr lang="en-US" smtClean="0"/>
              <a:t>Citigroup</a:t>
            </a:r>
            <a:r>
              <a:rPr lang="ja-JP" altLang="en-US" smtClean="0"/>
              <a:t>’</a:t>
            </a:r>
            <a:r>
              <a:rPr lang="en-US" altLang="ja-JP" smtClean="0"/>
              <a:t>s VAR is based on the volatilities of and correlations among a multitude of market risk factors as well as factors that track the specific issuer risk in debt and equity securities.</a:t>
            </a:r>
            <a:endParaRPr lang="en-CA" altLang="ja-JP" smtClean="0"/>
          </a:p>
          <a:p>
            <a:pPr marL="0" lvl="1">
              <a:spcBef>
                <a:spcPct val="0"/>
              </a:spcBef>
            </a:pPr>
            <a:endParaRPr lang="en-CA" smtClean="0"/>
          </a:p>
          <a:p>
            <a:pPr>
              <a:spcBef>
                <a:spcPct val="0"/>
              </a:spcBef>
            </a:pPr>
            <a:endParaRPr lang="en-US" smtClean="0"/>
          </a:p>
          <a:p>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a:lstStyle/>
          <a:p>
            <a:fld id="{986B4C5E-6CAD-4EB8-88C2-394414DF6876}" type="slidenum">
              <a:rPr lang="en-CA" altLang="zh-TW"/>
              <a:pPr/>
              <a:t>42</a:t>
            </a:fld>
            <a:endParaRPr lang="en-CA"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a:spcBef>
                <a:spcPct val="0"/>
              </a:spcBef>
            </a:pPr>
            <a:r>
              <a:rPr lang="en-CA" smtClean="0"/>
              <a:t>The Following histogram of total daily revenue or loss captures trading volatility and shown the number of days in which Citigroup</a:t>
            </a:r>
            <a:r>
              <a:rPr lang="en-CA" altLang="en-US" smtClean="0"/>
              <a:t>’</a:t>
            </a:r>
            <a:r>
              <a:rPr lang="en-CA" altLang="ja-JP" smtClean="0"/>
              <a:t>s VaR trading-related revenues fell within particular ranges.</a:t>
            </a:r>
          </a:p>
          <a:p>
            <a:pPr>
              <a:spcBef>
                <a:spcPct val="0"/>
              </a:spcBef>
              <a:buFontTx/>
              <a:buChar char="•"/>
            </a:pPr>
            <a:r>
              <a:rPr lang="en-CA" smtClean="0"/>
              <a:t>All trading positions are </a:t>
            </a:r>
            <a:r>
              <a:rPr lang="en-CA" i="1" smtClean="0"/>
              <a:t>marked-to-market, </a:t>
            </a:r>
            <a:r>
              <a:rPr lang="en-CA" smtClean="0"/>
              <a:t>with the results reflected in earnings.</a:t>
            </a:r>
          </a:p>
          <a:p>
            <a:pPr>
              <a:spcBef>
                <a:spcPct val="0"/>
              </a:spcBef>
              <a:buFontTx/>
              <a:buChar char="•"/>
            </a:pPr>
            <a:r>
              <a:rPr lang="en-CA" smtClean="0"/>
              <a:t>In 2010, negative trading-related revenue (net losses) was recorded for 55 of 260 trading days.</a:t>
            </a:r>
          </a:p>
          <a:p>
            <a:pPr>
              <a:spcBef>
                <a:spcPct val="0"/>
              </a:spcBef>
              <a:buFontTx/>
              <a:buChar char="•"/>
            </a:pPr>
            <a:r>
              <a:rPr lang="en-CA" smtClean="0"/>
              <a:t>Of the 55 days on which negative revenue (net losses) was recorded, one day was greater than $100 million</a:t>
            </a:r>
          </a:p>
          <a:p>
            <a:pPr>
              <a:spcBef>
                <a:spcPct val="0"/>
              </a:spcBef>
              <a:buFontTx/>
              <a:buChar char="•"/>
            </a:pPr>
            <a:endParaRPr lang="en-CA" smtClean="0"/>
          </a:p>
          <a:p>
            <a:pPr>
              <a:spcBef>
                <a:spcPct val="0"/>
              </a:spcBef>
            </a:pPr>
            <a:endParaRPr lang="en-CA" smtClean="0"/>
          </a:p>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a:lstStyle/>
          <a:p>
            <a:fld id="{4F3F3EA4-D917-4472-988B-135DCD6170C3}" type="slidenum">
              <a:rPr lang="en-CA" altLang="zh-TW"/>
              <a:pPr/>
              <a:t>44</a:t>
            </a:fld>
            <a:endParaRPr lang="en-CA"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pPr marL="171450" indent="-171450">
              <a:spcBef>
                <a:spcPct val="0"/>
              </a:spcBef>
              <a:buFontTx/>
              <a:buChar char="•"/>
            </a:pPr>
            <a:r>
              <a:rPr lang="en-US" smtClean="0"/>
              <a:t>For Citigroup</a:t>
            </a:r>
            <a:r>
              <a:rPr lang="en-US" altLang="en-US" smtClean="0"/>
              <a:t>’</a:t>
            </a:r>
            <a:r>
              <a:rPr lang="en-US" altLang="ja-JP" smtClean="0"/>
              <a:t>s major trading centers, the aggregate pretax VAR in the trading portfolio was $191 million at December 31,2010 and $205 million at December 31,2009.</a:t>
            </a:r>
          </a:p>
          <a:p>
            <a:pPr marL="171450" indent="-171450">
              <a:spcBef>
                <a:spcPct val="0"/>
              </a:spcBef>
              <a:buFontTx/>
              <a:buChar char="•"/>
            </a:pPr>
            <a:r>
              <a:rPr lang="en-US" smtClean="0"/>
              <a:t>Daily exposures averaged $205 million in 2010 and ranged from $145 million to $289 million</a:t>
            </a:r>
          </a:p>
          <a:p>
            <a:pPr marL="171450" indent="-171450"/>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a:lstStyle/>
          <a:p>
            <a:fld id="{68225DCC-6F9F-49FA-812F-2062902B4A32}" type="slidenum">
              <a:rPr lang="en-CA" altLang="zh-TW"/>
              <a:pPr/>
              <a:t>46</a:t>
            </a:fld>
            <a:endParaRPr lang="en-CA"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r>
              <a:rPr lang="en-US" smtClean="0"/>
              <a:t>Net Interest Revenue (NIR) is the difference between the yield earned on the non-trading portfolio assets (including customer loans) and the rate paid on the liabilities (including customer deposits or company borrowing). NIR is affected by changes in the level of interest rates.</a:t>
            </a:r>
          </a:p>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a:lstStyle/>
          <a:p>
            <a:fld id="{DEE14453-FA69-4362-AAF8-5AC179E537E4}" type="slidenum">
              <a:rPr lang="en-CA" altLang="zh-TW"/>
              <a:pPr/>
              <a:t>48</a:t>
            </a:fld>
            <a:endParaRPr lang="en-CA"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pPr>
              <a:lnSpc>
                <a:spcPct val="80000"/>
              </a:lnSpc>
              <a:spcBef>
                <a:spcPct val="0"/>
              </a:spcBef>
            </a:pPr>
            <a:r>
              <a:rPr lang="en-CA" smtClean="0"/>
              <a:t>Is the risk that actions taken by a non-U.S. Government may prevent the conversion of local currency into non-local currency and/or the transfer of funds outside the country</a:t>
            </a:r>
          </a:p>
          <a:p>
            <a:pPr>
              <a:lnSpc>
                <a:spcPct val="80000"/>
              </a:lnSpc>
              <a:spcBef>
                <a:spcPct val="0"/>
              </a:spcBef>
            </a:pPr>
            <a:r>
              <a:rPr lang="en-CA" smtClean="0"/>
              <a:t>Impacts the ability of Citigroup and its customers to transact business across borders</a:t>
            </a:r>
          </a:p>
          <a:p>
            <a:pPr>
              <a:spcBef>
                <a:spcPct val="0"/>
              </a:spcBef>
            </a:pPr>
            <a:endParaRPr lang="en-US" smtClean="0"/>
          </a:p>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fld id="{4EAC7788-0362-4CC8-8266-290850B53FB6}" type="slidenum">
              <a:rPr lang="en-CA" altLang="zh-TW"/>
              <a:pPr/>
              <a:t>56</a:t>
            </a:fld>
            <a:endParaRPr lang="en-CA"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48484" name="Slide Number Placeholder 3"/>
          <p:cNvSpPr>
            <a:spLocks noGrp="1"/>
          </p:cNvSpPr>
          <p:nvPr>
            <p:ph type="sldNum" sz="quarter" idx="5"/>
          </p:nvPr>
        </p:nvSpPr>
        <p:spPr bwMode="auto">
          <a:noFill/>
          <a:ln>
            <a:miter lim="800000"/>
            <a:headEnd/>
            <a:tailEnd/>
          </a:ln>
        </p:spPr>
        <p:txBody>
          <a:bodyPr/>
          <a:lstStyle/>
          <a:p>
            <a:fld id="{7FF33393-3175-4FD3-AC2C-431AC2BBF790}" type="slidenum">
              <a:rPr lang="en-CA" altLang="zh-TW"/>
              <a:pPr/>
              <a:t>58</a:t>
            </a:fld>
            <a:endParaRPr lang="en-CA"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49508" name="Slide Number Placeholder 3"/>
          <p:cNvSpPr>
            <a:spLocks noGrp="1"/>
          </p:cNvSpPr>
          <p:nvPr>
            <p:ph type="sldNum" sz="quarter" idx="5"/>
          </p:nvPr>
        </p:nvSpPr>
        <p:spPr bwMode="auto">
          <a:noFill/>
          <a:ln>
            <a:miter lim="800000"/>
            <a:headEnd/>
            <a:tailEnd/>
          </a:ln>
        </p:spPr>
        <p:txBody>
          <a:bodyPr/>
          <a:lstStyle/>
          <a:p>
            <a:fld id="{0BA54F6F-759C-4456-92EA-66D97266C26C}" type="slidenum">
              <a:rPr lang="en-CA" altLang="zh-TW"/>
              <a:pPr/>
              <a:t>59</a:t>
            </a:fld>
            <a:endParaRPr lang="en-CA"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0532" name="Slide Number Placeholder 3"/>
          <p:cNvSpPr>
            <a:spLocks noGrp="1"/>
          </p:cNvSpPr>
          <p:nvPr>
            <p:ph type="sldNum" sz="quarter" idx="5"/>
          </p:nvPr>
        </p:nvSpPr>
        <p:spPr bwMode="auto">
          <a:noFill/>
          <a:ln>
            <a:miter lim="800000"/>
            <a:headEnd/>
            <a:tailEnd/>
          </a:ln>
        </p:spPr>
        <p:txBody>
          <a:bodyPr/>
          <a:lstStyle/>
          <a:p>
            <a:fld id="{9DD62504-D885-40DE-996A-B641890C4C53}" type="slidenum">
              <a:rPr lang="en-CA" altLang="zh-TW"/>
              <a:pPr/>
              <a:t>60</a:t>
            </a:fld>
            <a:endParaRPr lang="en-CA"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1556" name="Slide Number Placeholder 3"/>
          <p:cNvSpPr>
            <a:spLocks noGrp="1"/>
          </p:cNvSpPr>
          <p:nvPr>
            <p:ph type="sldNum" sz="quarter" idx="5"/>
          </p:nvPr>
        </p:nvSpPr>
        <p:spPr bwMode="auto">
          <a:noFill/>
          <a:ln>
            <a:miter lim="800000"/>
            <a:headEnd/>
            <a:tailEnd/>
          </a:ln>
        </p:spPr>
        <p:txBody>
          <a:bodyPr/>
          <a:lstStyle/>
          <a:p>
            <a:fld id="{093F2627-77D2-435E-9B7F-872AC3ABDAFA}" type="slidenum">
              <a:rPr lang="en-CA" altLang="zh-TW"/>
              <a:pPr/>
              <a:t>61</a:t>
            </a:fld>
            <a:endParaRPr lang="en-CA"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07A38FEA-CEF1-4EC7-8F3E-476E54A6B1A8}" type="slidenum">
              <a:rPr lang="en-CA" altLang="zh-TW"/>
              <a:pPr/>
              <a:t>5</a:t>
            </a:fld>
            <a:endParaRPr lang="en-CA"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2580" name="Slide Number Placeholder 3"/>
          <p:cNvSpPr>
            <a:spLocks noGrp="1"/>
          </p:cNvSpPr>
          <p:nvPr>
            <p:ph type="sldNum" sz="quarter" idx="5"/>
          </p:nvPr>
        </p:nvSpPr>
        <p:spPr bwMode="auto">
          <a:noFill/>
          <a:ln>
            <a:miter lim="800000"/>
            <a:headEnd/>
            <a:tailEnd/>
          </a:ln>
        </p:spPr>
        <p:txBody>
          <a:bodyPr/>
          <a:lstStyle/>
          <a:p>
            <a:fld id="{2A248F68-831F-4C80-B893-80CFF49467FF}" type="slidenum">
              <a:rPr lang="en-CA" altLang="zh-TW"/>
              <a:pPr/>
              <a:t>62</a:t>
            </a:fld>
            <a:endParaRPr lang="en-CA"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3604" name="Slide Number Placeholder 3"/>
          <p:cNvSpPr>
            <a:spLocks noGrp="1"/>
          </p:cNvSpPr>
          <p:nvPr>
            <p:ph type="sldNum" sz="quarter" idx="5"/>
          </p:nvPr>
        </p:nvSpPr>
        <p:spPr bwMode="auto">
          <a:noFill/>
          <a:ln>
            <a:miter lim="800000"/>
            <a:headEnd/>
            <a:tailEnd/>
          </a:ln>
        </p:spPr>
        <p:txBody>
          <a:bodyPr/>
          <a:lstStyle/>
          <a:p>
            <a:fld id="{AD9F72F3-6B41-4ED9-B3D2-35866E13B1CE}" type="slidenum">
              <a:rPr lang="en-CA" altLang="zh-TW"/>
              <a:pPr/>
              <a:t>63</a:t>
            </a:fld>
            <a:endParaRPr lang="en-CA"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4628" name="Slide Number Placeholder 3"/>
          <p:cNvSpPr>
            <a:spLocks noGrp="1"/>
          </p:cNvSpPr>
          <p:nvPr>
            <p:ph type="sldNum" sz="quarter" idx="5"/>
          </p:nvPr>
        </p:nvSpPr>
        <p:spPr bwMode="auto">
          <a:noFill/>
          <a:ln>
            <a:miter lim="800000"/>
            <a:headEnd/>
            <a:tailEnd/>
          </a:ln>
        </p:spPr>
        <p:txBody>
          <a:bodyPr/>
          <a:lstStyle/>
          <a:p>
            <a:fld id="{2B070B43-5C6D-442E-B9FA-3E8A531C930E}" type="slidenum">
              <a:rPr lang="en-CA" altLang="zh-TW"/>
              <a:pPr/>
              <a:t>64</a:t>
            </a:fld>
            <a:endParaRPr lang="en-CA"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5652" name="Slide Number Placeholder 3"/>
          <p:cNvSpPr>
            <a:spLocks noGrp="1"/>
          </p:cNvSpPr>
          <p:nvPr>
            <p:ph type="sldNum" sz="quarter" idx="5"/>
          </p:nvPr>
        </p:nvSpPr>
        <p:spPr bwMode="auto">
          <a:noFill/>
          <a:ln>
            <a:miter lim="800000"/>
            <a:headEnd/>
            <a:tailEnd/>
          </a:ln>
        </p:spPr>
        <p:txBody>
          <a:bodyPr/>
          <a:lstStyle/>
          <a:p>
            <a:fld id="{24505007-C1DF-4095-A1C3-856C0EE855CF}" type="slidenum">
              <a:rPr lang="en-CA" altLang="zh-TW"/>
              <a:pPr/>
              <a:t>65</a:t>
            </a:fld>
            <a:endParaRPr lang="en-CA"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6676" name="Slide Number Placeholder 3"/>
          <p:cNvSpPr>
            <a:spLocks noGrp="1"/>
          </p:cNvSpPr>
          <p:nvPr>
            <p:ph type="sldNum" sz="quarter" idx="5"/>
          </p:nvPr>
        </p:nvSpPr>
        <p:spPr bwMode="auto">
          <a:noFill/>
          <a:ln>
            <a:miter lim="800000"/>
            <a:headEnd/>
            <a:tailEnd/>
          </a:ln>
        </p:spPr>
        <p:txBody>
          <a:bodyPr/>
          <a:lstStyle/>
          <a:p>
            <a:fld id="{8AE52264-9EF3-4D74-BAC3-222AD7B80A8A}" type="slidenum">
              <a:rPr lang="en-CA" altLang="zh-TW"/>
              <a:pPr/>
              <a:t>66</a:t>
            </a:fld>
            <a:endParaRPr lang="en-CA"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7700" name="Slide Number Placeholder 3"/>
          <p:cNvSpPr>
            <a:spLocks noGrp="1"/>
          </p:cNvSpPr>
          <p:nvPr>
            <p:ph type="sldNum" sz="quarter" idx="5"/>
          </p:nvPr>
        </p:nvSpPr>
        <p:spPr bwMode="auto">
          <a:noFill/>
          <a:ln>
            <a:miter lim="800000"/>
            <a:headEnd/>
            <a:tailEnd/>
          </a:ln>
        </p:spPr>
        <p:txBody>
          <a:bodyPr/>
          <a:lstStyle/>
          <a:p>
            <a:fld id="{0C1B47E6-8873-44CA-8ACE-EDA2095275C3}" type="slidenum">
              <a:rPr lang="en-CA" altLang="zh-TW"/>
              <a:pPr/>
              <a:t>67</a:t>
            </a:fld>
            <a:endParaRPr lang="en-CA"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8724" name="Slide Number Placeholder 3"/>
          <p:cNvSpPr>
            <a:spLocks noGrp="1"/>
          </p:cNvSpPr>
          <p:nvPr>
            <p:ph type="sldNum" sz="quarter" idx="5"/>
          </p:nvPr>
        </p:nvSpPr>
        <p:spPr bwMode="auto">
          <a:noFill/>
          <a:ln>
            <a:miter lim="800000"/>
            <a:headEnd/>
            <a:tailEnd/>
          </a:ln>
        </p:spPr>
        <p:txBody>
          <a:bodyPr/>
          <a:lstStyle/>
          <a:p>
            <a:fld id="{5B2BB15A-2A9F-4E9A-8469-A06315BCCDAF}" type="slidenum">
              <a:rPr lang="en-CA" altLang="zh-TW"/>
              <a:pPr/>
              <a:t>68</a:t>
            </a:fld>
            <a:endParaRPr lang="en-CA"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59748" name="Slide Number Placeholder 3"/>
          <p:cNvSpPr>
            <a:spLocks noGrp="1"/>
          </p:cNvSpPr>
          <p:nvPr>
            <p:ph type="sldNum" sz="quarter" idx="5"/>
          </p:nvPr>
        </p:nvSpPr>
        <p:spPr bwMode="auto">
          <a:noFill/>
          <a:ln>
            <a:miter lim="800000"/>
            <a:headEnd/>
            <a:tailEnd/>
          </a:ln>
        </p:spPr>
        <p:txBody>
          <a:bodyPr/>
          <a:lstStyle/>
          <a:p>
            <a:fld id="{F56B30A5-945F-4F60-87AC-E2E0B66ACE81}" type="slidenum">
              <a:rPr lang="en-CA" altLang="zh-TW"/>
              <a:pPr/>
              <a:t>69</a:t>
            </a:fld>
            <a:endParaRPr lang="en-CA"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0772" name="Slide Number Placeholder 3"/>
          <p:cNvSpPr>
            <a:spLocks noGrp="1"/>
          </p:cNvSpPr>
          <p:nvPr>
            <p:ph type="sldNum" sz="quarter" idx="5"/>
          </p:nvPr>
        </p:nvSpPr>
        <p:spPr bwMode="auto">
          <a:noFill/>
          <a:ln>
            <a:miter lim="800000"/>
            <a:headEnd/>
            <a:tailEnd/>
          </a:ln>
        </p:spPr>
        <p:txBody>
          <a:bodyPr/>
          <a:lstStyle/>
          <a:p>
            <a:fld id="{E6E53F9B-E30C-45DA-AECD-5F9B27272EEA}" type="slidenum">
              <a:rPr lang="en-CA" altLang="zh-TW"/>
              <a:pPr/>
              <a:t>70</a:t>
            </a:fld>
            <a:endParaRPr lang="en-CA"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1796" name="Slide Number Placeholder 3"/>
          <p:cNvSpPr>
            <a:spLocks noGrp="1"/>
          </p:cNvSpPr>
          <p:nvPr>
            <p:ph type="sldNum" sz="quarter" idx="5"/>
          </p:nvPr>
        </p:nvSpPr>
        <p:spPr bwMode="auto">
          <a:noFill/>
          <a:ln>
            <a:miter lim="800000"/>
            <a:headEnd/>
            <a:tailEnd/>
          </a:ln>
        </p:spPr>
        <p:txBody>
          <a:bodyPr/>
          <a:lstStyle/>
          <a:p>
            <a:fld id="{99A36E44-DAE6-4813-8FB1-BF5CDB57C1A8}" type="slidenum">
              <a:rPr lang="en-CA" altLang="zh-TW"/>
              <a:pPr/>
              <a:t>71</a:t>
            </a:fld>
            <a:endParaRPr lang="en-CA"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7524" name="Slide Number Placeholder 3"/>
          <p:cNvSpPr>
            <a:spLocks noGrp="1"/>
          </p:cNvSpPr>
          <p:nvPr>
            <p:ph type="sldNum" sz="quarter" idx="5"/>
          </p:nvPr>
        </p:nvSpPr>
        <p:spPr bwMode="auto">
          <a:noFill/>
          <a:ln>
            <a:miter lim="800000"/>
            <a:headEnd/>
            <a:tailEnd/>
          </a:ln>
        </p:spPr>
        <p:txBody>
          <a:bodyPr/>
          <a:lstStyle/>
          <a:p>
            <a:fld id="{FE4F66F9-E9B3-4388-BFC1-79443EDF5117}" type="slidenum">
              <a:rPr lang="en-CA" altLang="zh-TW"/>
              <a:pPr/>
              <a:t>6</a:t>
            </a:fld>
            <a:endParaRPr lang="en-CA" altLang="zh-TW"/>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93BB7AE6-7066-49BE-90E6-70425EBEB060}" type="slidenum">
              <a:rPr lang="en-CA" altLang="zh-TW"/>
              <a:pPr/>
              <a:t>72</a:t>
            </a:fld>
            <a:endParaRPr lang="en-CA"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3844" name="Slide Number Placeholder 3"/>
          <p:cNvSpPr>
            <a:spLocks noGrp="1"/>
          </p:cNvSpPr>
          <p:nvPr>
            <p:ph type="sldNum" sz="quarter" idx="5"/>
          </p:nvPr>
        </p:nvSpPr>
        <p:spPr bwMode="auto">
          <a:noFill/>
          <a:ln>
            <a:miter lim="800000"/>
            <a:headEnd/>
            <a:tailEnd/>
          </a:ln>
        </p:spPr>
        <p:txBody>
          <a:bodyPr/>
          <a:lstStyle/>
          <a:p>
            <a:fld id="{B0F720F3-162F-4C0A-9B10-3A79178CCBC2}" type="slidenum">
              <a:rPr lang="en-CA" altLang="zh-TW"/>
              <a:pPr/>
              <a:t>73</a:t>
            </a:fld>
            <a:endParaRPr lang="en-CA"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4868" name="Slide Number Placeholder 3"/>
          <p:cNvSpPr>
            <a:spLocks noGrp="1"/>
          </p:cNvSpPr>
          <p:nvPr>
            <p:ph type="sldNum" sz="quarter" idx="5"/>
          </p:nvPr>
        </p:nvSpPr>
        <p:spPr bwMode="auto">
          <a:noFill/>
          <a:ln>
            <a:miter lim="800000"/>
            <a:headEnd/>
            <a:tailEnd/>
          </a:ln>
        </p:spPr>
        <p:txBody>
          <a:bodyPr/>
          <a:lstStyle/>
          <a:p>
            <a:fld id="{913D6469-8FF5-4F08-90AE-1FBE2F7996D2}" type="slidenum">
              <a:rPr lang="en-CA" altLang="zh-TW"/>
              <a:pPr/>
              <a:t>74</a:t>
            </a:fld>
            <a:endParaRPr lang="en-CA"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5892" name="Slide Number Placeholder 3"/>
          <p:cNvSpPr>
            <a:spLocks noGrp="1"/>
          </p:cNvSpPr>
          <p:nvPr>
            <p:ph type="sldNum" sz="quarter" idx="5"/>
          </p:nvPr>
        </p:nvSpPr>
        <p:spPr bwMode="auto">
          <a:noFill/>
          <a:ln>
            <a:miter lim="800000"/>
            <a:headEnd/>
            <a:tailEnd/>
          </a:ln>
        </p:spPr>
        <p:txBody>
          <a:bodyPr/>
          <a:lstStyle/>
          <a:p>
            <a:fld id="{BDB283CB-8507-4C51-B4BB-DAD73F68863E}" type="slidenum">
              <a:rPr lang="en-CA" altLang="zh-TW"/>
              <a:pPr/>
              <a:t>75</a:t>
            </a:fld>
            <a:endParaRPr lang="en-CA" altLang="zh-TW"/>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6916" name="Slide Number Placeholder 3"/>
          <p:cNvSpPr>
            <a:spLocks noGrp="1"/>
          </p:cNvSpPr>
          <p:nvPr>
            <p:ph type="sldNum" sz="quarter" idx="5"/>
          </p:nvPr>
        </p:nvSpPr>
        <p:spPr bwMode="auto">
          <a:noFill/>
          <a:ln>
            <a:miter lim="800000"/>
            <a:headEnd/>
            <a:tailEnd/>
          </a:ln>
        </p:spPr>
        <p:txBody>
          <a:bodyPr/>
          <a:lstStyle/>
          <a:p>
            <a:fld id="{A2D796A9-B2C7-44B4-9939-2E645710D5CD}" type="slidenum">
              <a:rPr lang="en-CA" altLang="zh-TW"/>
              <a:pPr/>
              <a:t>76</a:t>
            </a:fld>
            <a:endParaRPr lang="en-CA" altLang="zh-TW"/>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7940" name="Slide Number Placeholder 3"/>
          <p:cNvSpPr>
            <a:spLocks noGrp="1"/>
          </p:cNvSpPr>
          <p:nvPr>
            <p:ph type="sldNum" sz="quarter" idx="5"/>
          </p:nvPr>
        </p:nvSpPr>
        <p:spPr bwMode="auto">
          <a:noFill/>
          <a:ln>
            <a:miter lim="800000"/>
            <a:headEnd/>
            <a:tailEnd/>
          </a:ln>
        </p:spPr>
        <p:txBody>
          <a:bodyPr/>
          <a:lstStyle/>
          <a:p>
            <a:fld id="{4C2D3407-0723-4B70-9E47-8EE65EE69BED}" type="slidenum">
              <a:rPr lang="en-CA" altLang="zh-TW"/>
              <a:pPr/>
              <a:t>77</a:t>
            </a:fld>
            <a:endParaRPr lang="en-CA" altLang="zh-TW"/>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8964" name="Slide Number Placeholder 3"/>
          <p:cNvSpPr>
            <a:spLocks noGrp="1"/>
          </p:cNvSpPr>
          <p:nvPr>
            <p:ph type="sldNum" sz="quarter" idx="5"/>
          </p:nvPr>
        </p:nvSpPr>
        <p:spPr bwMode="auto">
          <a:noFill/>
          <a:ln>
            <a:miter lim="800000"/>
            <a:headEnd/>
            <a:tailEnd/>
          </a:ln>
        </p:spPr>
        <p:txBody>
          <a:bodyPr/>
          <a:lstStyle/>
          <a:p>
            <a:fld id="{AFF0A7F7-F4EC-46D2-8D2D-63D874113880}" type="slidenum">
              <a:rPr lang="en-CA" altLang="zh-TW"/>
              <a:pPr/>
              <a:t>78</a:t>
            </a:fld>
            <a:endParaRPr lang="en-CA"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69988" name="Slide Number Placeholder 3"/>
          <p:cNvSpPr>
            <a:spLocks noGrp="1"/>
          </p:cNvSpPr>
          <p:nvPr>
            <p:ph type="sldNum" sz="quarter" idx="5"/>
          </p:nvPr>
        </p:nvSpPr>
        <p:spPr bwMode="auto">
          <a:noFill/>
          <a:ln>
            <a:miter lim="800000"/>
            <a:headEnd/>
            <a:tailEnd/>
          </a:ln>
        </p:spPr>
        <p:txBody>
          <a:bodyPr/>
          <a:lstStyle/>
          <a:p>
            <a:fld id="{CB16F5A7-B2FF-482E-A68A-287579E2B2CD}" type="slidenum">
              <a:rPr lang="en-CA" altLang="zh-TW"/>
              <a:pPr/>
              <a:t>79</a:t>
            </a:fld>
            <a:endParaRPr lang="en-CA"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1012" name="Slide Number Placeholder 3"/>
          <p:cNvSpPr>
            <a:spLocks noGrp="1"/>
          </p:cNvSpPr>
          <p:nvPr>
            <p:ph type="sldNum" sz="quarter" idx="5"/>
          </p:nvPr>
        </p:nvSpPr>
        <p:spPr bwMode="auto">
          <a:noFill/>
          <a:ln>
            <a:miter lim="800000"/>
            <a:headEnd/>
            <a:tailEnd/>
          </a:ln>
        </p:spPr>
        <p:txBody>
          <a:bodyPr/>
          <a:lstStyle/>
          <a:p>
            <a:fld id="{6E651CF3-5E66-46C3-A43F-BFB5EBE9BE7D}" type="slidenum">
              <a:rPr lang="en-CA" altLang="zh-TW"/>
              <a:pPr/>
              <a:t>80</a:t>
            </a:fld>
            <a:endParaRPr lang="en-CA"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2036" name="Slide Number Placeholder 3"/>
          <p:cNvSpPr>
            <a:spLocks noGrp="1"/>
          </p:cNvSpPr>
          <p:nvPr>
            <p:ph type="sldNum" sz="quarter" idx="5"/>
          </p:nvPr>
        </p:nvSpPr>
        <p:spPr bwMode="auto">
          <a:noFill/>
          <a:ln>
            <a:miter lim="800000"/>
            <a:headEnd/>
            <a:tailEnd/>
          </a:ln>
        </p:spPr>
        <p:txBody>
          <a:bodyPr/>
          <a:lstStyle/>
          <a:p>
            <a:fld id="{637511B2-CEC7-46B5-9FB6-273916E60459}" type="slidenum">
              <a:rPr lang="en-CA" altLang="zh-TW"/>
              <a:pPr/>
              <a:t>81</a:t>
            </a:fld>
            <a:endParaRPr lang="en-CA"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436ED14A-3642-427C-AE73-1334E5E4660D}" type="slidenum">
              <a:rPr lang="en-CA" altLang="zh-TW"/>
              <a:pPr/>
              <a:t>7</a:t>
            </a:fld>
            <a:endParaRPr lang="en-CA" altLang="zh-TW"/>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3060" name="Slide Number Placeholder 3"/>
          <p:cNvSpPr>
            <a:spLocks noGrp="1"/>
          </p:cNvSpPr>
          <p:nvPr>
            <p:ph type="sldNum" sz="quarter" idx="5"/>
          </p:nvPr>
        </p:nvSpPr>
        <p:spPr bwMode="auto">
          <a:noFill/>
          <a:ln>
            <a:miter lim="800000"/>
            <a:headEnd/>
            <a:tailEnd/>
          </a:ln>
        </p:spPr>
        <p:txBody>
          <a:bodyPr/>
          <a:lstStyle/>
          <a:p>
            <a:fld id="{78CF6AB3-3244-4584-A355-A2D3343FE336}" type="slidenum">
              <a:rPr lang="en-CA" altLang="zh-TW"/>
              <a:pPr/>
              <a:t>82</a:t>
            </a:fld>
            <a:endParaRPr lang="en-CA" altLang="zh-TW"/>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4084" name="Slide Number Placeholder 3"/>
          <p:cNvSpPr>
            <a:spLocks noGrp="1"/>
          </p:cNvSpPr>
          <p:nvPr>
            <p:ph type="sldNum" sz="quarter" idx="5"/>
          </p:nvPr>
        </p:nvSpPr>
        <p:spPr bwMode="auto">
          <a:noFill/>
          <a:ln>
            <a:miter lim="800000"/>
            <a:headEnd/>
            <a:tailEnd/>
          </a:ln>
        </p:spPr>
        <p:txBody>
          <a:bodyPr/>
          <a:lstStyle/>
          <a:p>
            <a:fld id="{5538C9D3-DEAC-486C-9EF8-E635A981AAC4}" type="slidenum">
              <a:rPr lang="en-CA" altLang="zh-TW"/>
              <a:pPr/>
              <a:t>83</a:t>
            </a:fld>
            <a:endParaRPr lang="en-CA"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5108" name="Slide Number Placeholder 3"/>
          <p:cNvSpPr>
            <a:spLocks noGrp="1"/>
          </p:cNvSpPr>
          <p:nvPr>
            <p:ph type="sldNum" sz="quarter" idx="5"/>
          </p:nvPr>
        </p:nvSpPr>
        <p:spPr bwMode="auto">
          <a:noFill/>
          <a:ln>
            <a:miter lim="800000"/>
            <a:headEnd/>
            <a:tailEnd/>
          </a:ln>
        </p:spPr>
        <p:txBody>
          <a:bodyPr/>
          <a:lstStyle/>
          <a:p>
            <a:fld id="{1F1899E0-DCA6-4E7B-87AE-C5700D874090}" type="slidenum">
              <a:rPr lang="en-CA" altLang="zh-TW"/>
              <a:pPr/>
              <a:t>84</a:t>
            </a:fld>
            <a:endParaRPr lang="en-CA"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6132" name="Slide Number Placeholder 3"/>
          <p:cNvSpPr>
            <a:spLocks noGrp="1"/>
          </p:cNvSpPr>
          <p:nvPr>
            <p:ph type="sldNum" sz="quarter" idx="5"/>
          </p:nvPr>
        </p:nvSpPr>
        <p:spPr bwMode="auto">
          <a:noFill/>
          <a:ln>
            <a:miter lim="800000"/>
            <a:headEnd/>
            <a:tailEnd/>
          </a:ln>
        </p:spPr>
        <p:txBody>
          <a:bodyPr/>
          <a:lstStyle/>
          <a:p>
            <a:fld id="{8D74ABD4-51BD-4119-B196-B81C8517EFF6}" type="slidenum">
              <a:rPr lang="en-CA" altLang="zh-TW"/>
              <a:pPr/>
              <a:t>85</a:t>
            </a:fld>
            <a:endParaRPr lang="en-CA" altLang="zh-TW"/>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7156" name="Slide Number Placeholder 3"/>
          <p:cNvSpPr>
            <a:spLocks noGrp="1"/>
          </p:cNvSpPr>
          <p:nvPr>
            <p:ph type="sldNum" sz="quarter" idx="5"/>
          </p:nvPr>
        </p:nvSpPr>
        <p:spPr bwMode="auto">
          <a:noFill/>
          <a:ln>
            <a:miter lim="800000"/>
            <a:headEnd/>
            <a:tailEnd/>
          </a:ln>
        </p:spPr>
        <p:txBody>
          <a:bodyPr/>
          <a:lstStyle/>
          <a:p>
            <a:fld id="{058B0BB6-B7F5-4B84-A4B1-8C0FC8B02636}" type="slidenum">
              <a:rPr lang="en-CA" altLang="zh-TW"/>
              <a:pPr/>
              <a:t>86</a:t>
            </a:fld>
            <a:endParaRPr lang="en-CA" altLang="zh-TW"/>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8180" name="Slide Number Placeholder 3"/>
          <p:cNvSpPr>
            <a:spLocks noGrp="1"/>
          </p:cNvSpPr>
          <p:nvPr>
            <p:ph type="sldNum" sz="quarter" idx="5"/>
          </p:nvPr>
        </p:nvSpPr>
        <p:spPr bwMode="auto">
          <a:noFill/>
          <a:ln>
            <a:miter lim="800000"/>
            <a:headEnd/>
            <a:tailEnd/>
          </a:ln>
        </p:spPr>
        <p:txBody>
          <a:bodyPr/>
          <a:lstStyle/>
          <a:p>
            <a:fld id="{F5983406-66C6-4483-87E7-E51A15B2A7FC}" type="slidenum">
              <a:rPr lang="en-CA" altLang="zh-TW"/>
              <a:pPr/>
              <a:t>87</a:t>
            </a:fld>
            <a:endParaRPr lang="en-CA" altLang="zh-TW"/>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79204" name="Slide Number Placeholder 3"/>
          <p:cNvSpPr>
            <a:spLocks noGrp="1"/>
          </p:cNvSpPr>
          <p:nvPr>
            <p:ph type="sldNum" sz="quarter" idx="5"/>
          </p:nvPr>
        </p:nvSpPr>
        <p:spPr bwMode="auto">
          <a:noFill/>
          <a:ln>
            <a:miter lim="800000"/>
            <a:headEnd/>
            <a:tailEnd/>
          </a:ln>
        </p:spPr>
        <p:txBody>
          <a:bodyPr/>
          <a:lstStyle/>
          <a:p>
            <a:fld id="{8CA2AD1D-C12C-494D-A9E6-7C9C043CD7E5}" type="slidenum">
              <a:rPr lang="en-CA" altLang="zh-TW"/>
              <a:pPr/>
              <a:t>88</a:t>
            </a:fld>
            <a:endParaRPr lang="en-CA" altLang="zh-TW"/>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0228" name="Slide Number Placeholder 3"/>
          <p:cNvSpPr>
            <a:spLocks noGrp="1"/>
          </p:cNvSpPr>
          <p:nvPr>
            <p:ph type="sldNum" sz="quarter" idx="5"/>
          </p:nvPr>
        </p:nvSpPr>
        <p:spPr bwMode="auto">
          <a:noFill/>
          <a:ln>
            <a:miter lim="800000"/>
            <a:headEnd/>
            <a:tailEnd/>
          </a:ln>
        </p:spPr>
        <p:txBody>
          <a:bodyPr/>
          <a:lstStyle/>
          <a:p>
            <a:fld id="{FB028305-6446-49FE-B765-A2172A1290CB}" type="slidenum">
              <a:rPr lang="en-CA" altLang="zh-TW"/>
              <a:pPr/>
              <a:t>89</a:t>
            </a:fld>
            <a:endParaRPr lang="en-CA" altLang="zh-TW"/>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1252" name="Slide Number Placeholder 3"/>
          <p:cNvSpPr>
            <a:spLocks noGrp="1"/>
          </p:cNvSpPr>
          <p:nvPr>
            <p:ph type="sldNum" sz="quarter" idx="5"/>
          </p:nvPr>
        </p:nvSpPr>
        <p:spPr bwMode="auto">
          <a:noFill/>
          <a:ln>
            <a:miter lim="800000"/>
            <a:headEnd/>
            <a:tailEnd/>
          </a:ln>
        </p:spPr>
        <p:txBody>
          <a:bodyPr/>
          <a:lstStyle/>
          <a:p>
            <a:fld id="{7F4EA655-97E4-483F-9B3B-C9797EC4AC29}" type="slidenum">
              <a:rPr lang="en-CA" altLang="zh-TW"/>
              <a:pPr/>
              <a:t>90</a:t>
            </a:fld>
            <a:endParaRPr lang="en-CA" altLang="zh-TW"/>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2276" name="Slide Number Placeholder 3"/>
          <p:cNvSpPr>
            <a:spLocks noGrp="1"/>
          </p:cNvSpPr>
          <p:nvPr>
            <p:ph type="sldNum" sz="quarter" idx="5"/>
          </p:nvPr>
        </p:nvSpPr>
        <p:spPr bwMode="auto">
          <a:noFill/>
          <a:ln>
            <a:miter lim="800000"/>
            <a:headEnd/>
            <a:tailEnd/>
          </a:ln>
        </p:spPr>
        <p:txBody>
          <a:bodyPr/>
          <a:lstStyle/>
          <a:p>
            <a:fld id="{2BA07BB3-144B-4B56-8C1E-04A1AED904A1}" type="slidenum">
              <a:rPr lang="en-CA" altLang="zh-TW"/>
              <a:pPr/>
              <a:t>91</a:t>
            </a:fld>
            <a:endParaRPr lang="en-CA"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A1562BB5-9A7A-43FC-8F55-F191256B828D}" type="slidenum">
              <a:rPr lang="en-CA" altLang="zh-TW"/>
              <a:pPr/>
              <a:t>8</a:t>
            </a:fld>
            <a:endParaRPr lang="en-CA" altLang="zh-TW"/>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3300" name="Slide Number Placeholder 3"/>
          <p:cNvSpPr>
            <a:spLocks noGrp="1"/>
          </p:cNvSpPr>
          <p:nvPr>
            <p:ph type="sldNum" sz="quarter" idx="5"/>
          </p:nvPr>
        </p:nvSpPr>
        <p:spPr bwMode="auto">
          <a:noFill/>
          <a:ln>
            <a:miter lim="800000"/>
            <a:headEnd/>
            <a:tailEnd/>
          </a:ln>
        </p:spPr>
        <p:txBody>
          <a:bodyPr/>
          <a:lstStyle/>
          <a:p>
            <a:fld id="{22C07535-6931-4D6D-9926-A54CD0F5E126}" type="slidenum">
              <a:rPr lang="en-CA" altLang="zh-TW"/>
              <a:pPr/>
              <a:t>92</a:t>
            </a:fld>
            <a:endParaRPr lang="en-CA" altLang="zh-TW"/>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4324" name="Slide Number Placeholder 3"/>
          <p:cNvSpPr>
            <a:spLocks noGrp="1"/>
          </p:cNvSpPr>
          <p:nvPr>
            <p:ph type="sldNum" sz="quarter" idx="5"/>
          </p:nvPr>
        </p:nvSpPr>
        <p:spPr bwMode="auto">
          <a:noFill/>
          <a:ln>
            <a:miter lim="800000"/>
            <a:headEnd/>
            <a:tailEnd/>
          </a:ln>
        </p:spPr>
        <p:txBody>
          <a:bodyPr/>
          <a:lstStyle/>
          <a:p>
            <a:fld id="{87BAC99F-DF66-49E6-9235-004E92D3309B}" type="slidenum">
              <a:rPr lang="en-CA" altLang="zh-TW"/>
              <a:pPr/>
              <a:t>93</a:t>
            </a:fld>
            <a:endParaRPr lang="en-CA" altLang="zh-TW"/>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5348" name="Slide Number Placeholder 3"/>
          <p:cNvSpPr>
            <a:spLocks noGrp="1"/>
          </p:cNvSpPr>
          <p:nvPr>
            <p:ph type="sldNum" sz="quarter" idx="5"/>
          </p:nvPr>
        </p:nvSpPr>
        <p:spPr bwMode="auto">
          <a:noFill/>
          <a:ln>
            <a:miter lim="800000"/>
            <a:headEnd/>
            <a:tailEnd/>
          </a:ln>
        </p:spPr>
        <p:txBody>
          <a:bodyPr/>
          <a:lstStyle/>
          <a:p>
            <a:fld id="{C8CC740C-9C7A-4408-B913-93811A5887F0}" type="slidenum">
              <a:rPr lang="en-CA" altLang="zh-TW"/>
              <a:pPr/>
              <a:t>94</a:t>
            </a:fld>
            <a:endParaRPr lang="en-CA" altLang="zh-TW"/>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6372" name="Slide Number Placeholder 3"/>
          <p:cNvSpPr>
            <a:spLocks noGrp="1"/>
          </p:cNvSpPr>
          <p:nvPr>
            <p:ph type="sldNum" sz="quarter" idx="5"/>
          </p:nvPr>
        </p:nvSpPr>
        <p:spPr bwMode="auto">
          <a:noFill/>
          <a:ln>
            <a:miter lim="800000"/>
            <a:headEnd/>
            <a:tailEnd/>
          </a:ln>
        </p:spPr>
        <p:txBody>
          <a:bodyPr/>
          <a:lstStyle/>
          <a:p>
            <a:fld id="{9961D5F6-B2D7-4BAD-801C-E2BD4D4048A2}" type="slidenum">
              <a:rPr lang="en-CA" altLang="zh-TW"/>
              <a:pPr/>
              <a:t>95</a:t>
            </a:fld>
            <a:endParaRPr lang="en-CA" altLang="zh-TW"/>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87396" name="Slide Number Placeholder 3"/>
          <p:cNvSpPr>
            <a:spLocks noGrp="1"/>
          </p:cNvSpPr>
          <p:nvPr>
            <p:ph type="sldNum" sz="quarter" idx="5"/>
          </p:nvPr>
        </p:nvSpPr>
        <p:spPr bwMode="auto">
          <a:noFill/>
          <a:ln>
            <a:miter lim="800000"/>
            <a:headEnd/>
            <a:tailEnd/>
          </a:ln>
        </p:spPr>
        <p:txBody>
          <a:bodyPr/>
          <a:lstStyle/>
          <a:p>
            <a:fld id="{1490CFC7-EAF4-43AB-9BD0-AE18EA55134A}" type="slidenum">
              <a:rPr lang="en-CA" altLang="zh-TW"/>
              <a:pPr/>
              <a:t>96</a:t>
            </a:fld>
            <a:endParaRPr lang="en-CA" altLang="zh-TW"/>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pPr eaLnBrk="1" hangingPunct="1">
              <a:spcBef>
                <a:spcPct val="0"/>
              </a:spcBef>
            </a:pPr>
            <a:endParaRPr lang="en-CA" altLang="zh-TW" smtClean="0"/>
          </a:p>
        </p:txBody>
      </p:sp>
      <p:sp>
        <p:nvSpPr>
          <p:cNvPr id="188420" name="Slide Number Placeholder 3"/>
          <p:cNvSpPr>
            <a:spLocks noGrp="1"/>
          </p:cNvSpPr>
          <p:nvPr>
            <p:ph type="sldNum" sz="quarter" idx="5"/>
          </p:nvPr>
        </p:nvSpPr>
        <p:spPr bwMode="auto">
          <a:noFill/>
          <a:ln>
            <a:miter lim="800000"/>
            <a:headEnd/>
            <a:tailEnd/>
          </a:ln>
        </p:spPr>
        <p:txBody>
          <a:bodyPr/>
          <a:lstStyle/>
          <a:p>
            <a:fld id="{5F98E138-165E-40FE-97D7-73AD41AD1A3C}" type="slidenum">
              <a:rPr lang="en-CA" altLang="zh-TW"/>
              <a:pPr/>
              <a:t>97</a:t>
            </a:fld>
            <a:endParaRPr lang="en-CA"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CA" altLang="zh-TW" b="1" smtClean="0">
              <a:solidFill>
                <a:schemeClr val="bg1"/>
              </a:solidFill>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D2AA4279-AB25-44DA-AF1E-35A0051E4D56}" type="slidenum">
              <a:rPr lang="en-CA" altLang="zh-TW"/>
              <a:pPr/>
              <a:t>9</a:t>
            </a:fld>
            <a:endParaRPr lang="en-CA"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3F52F56-A8CD-4DF0-B45A-CF479675606B}" type="datetimeFigureOut">
              <a:rPr lang="en-US" altLang="zh-TW"/>
              <a:pPr>
                <a:defRPr/>
              </a:pPr>
              <a:t>3/18/2011</a:t>
            </a:fld>
            <a:endParaRPr lang="en-CA" altLang="zh-TW"/>
          </a:p>
        </p:txBody>
      </p:sp>
      <p:sp>
        <p:nvSpPr>
          <p:cNvPr id="5" name="Footer Placeholder 4"/>
          <p:cNvSpPr>
            <a:spLocks noGrp="1"/>
          </p:cNvSpPr>
          <p:nvPr>
            <p:ph type="ftr" sz="quarter" idx="11"/>
          </p:nvPr>
        </p:nvSpPr>
        <p:spPr/>
        <p:txBody>
          <a:bodyPr/>
          <a:lstStyle>
            <a:lvl1pPr>
              <a:defRPr/>
            </a:lvl1pPr>
          </a:lstStyle>
          <a:p>
            <a:pPr>
              <a:defRPr/>
            </a:pPr>
            <a:endParaRPr lang="en-CA" altLang="zh-TW"/>
          </a:p>
        </p:txBody>
      </p:sp>
      <p:sp>
        <p:nvSpPr>
          <p:cNvPr id="6" name="Slide Number Placeholder 5"/>
          <p:cNvSpPr>
            <a:spLocks noGrp="1"/>
          </p:cNvSpPr>
          <p:nvPr>
            <p:ph type="sldNum" sz="quarter" idx="12"/>
          </p:nvPr>
        </p:nvSpPr>
        <p:spPr/>
        <p:txBody>
          <a:bodyPr/>
          <a:lstStyle>
            <a:lvl1pPr>
              <a:defRPr/>
            </a:lvl1pPr>
          </a:lstStyle>
          <a:p>
            <a:pPr>
              <a:defRPr/>
            </a:pPr>
            <a:fld id="{EA233CF5-E4D2-43F0-AE45-5F6D5CD8976D}" type="slidenum">
              <a:rPr lang="en-CA" altLang="zh-TW"/>
              <a:pPr>
                <a:defRPr/>
              </a:pPr>
              <a:t>‹#›</a:t>
            </a:fld>
            <a:endParaRPr lang="en-CA"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848A0C32-77E3-45B8-81D5-D9C871E29CB0}" type="datetimeFigureOut">
              <a:rPr lang="en-US" altLang="zh-TW"/>
              <a:pPr>
                <a:defRPr/>
              </a:pPr>
              <a:t>3/18/2011</a:t>
            </a:fld>
            <a:endParaRPr lang="en-CA" altLang="zh-TW"/>
          </a:p>
        </p:txBody>
      </p:sp>
      <p:sp>
        <p:nvSpPr>
          <p:cNvPr id="5" name="Footer Placeholder 4"/>
          <p:cNvSpPr>
            <a:spLocks noGrp="1"/>
          </p:cNvSpPr>
          <p:nvPr>
            <p:ph type="ftr" sz="quarter" idx="11"/>
          </p:nvPr>
        </p:nvSpPr>
        <p:spPr/>
        <p:txBody>
          <a:bodyPr/>
          <a:lstStyle>
            <a:lvl1pPr>
              <a:defRPr/>
            </a:lvl1pPr>
          </a:lstStyle>
          <a:p>
            <a:pPr>
              <a:defRPr/>
            </a:pPr>
            <a:endParaRPr lang="en-CA" altLang="zh-TW"/>
          </a:p>
        </p:txBody>
      </p:sp>
      <p:sp>
        <p:nvSpPr>
          <p:cNvPr id="6" name="Slide Number Placeholder 5"/>
          <p:cNvSpPr>
            <a:spLocks noGrp="1"/>
          </p:cNvSpPr>
          <p:nvPr>
            <p:ph type="sldNum" sz="quarter" idx="12"/>
          </p:nvPr>
        </p:nvSpPr>
        <p:spPr/>
        <p:txBody>
          <a:bodyPr/>
          <a:lstStyle>
            <a:lvl1pPr>
              <a:defRPr/>
            </a:lvl1pPr>
          </a:lstStyle>
          <a:p>
            <a:pPr>
              <a:defRPr/>
            </a:pPr>
            <a:fld id="{9CD8BD67-63A5-4FA4-88B9-68F163FE5D38}" type="slidenum">
              <a:rPr lang="en-CA" altLang="zh-TW"/>
              <a:pPr>
                <a:defRPr/>
              </a:pPr>
              <a:t>‹#›</a:t>
            </a:fld>
            <a:endParaRPr lang="en-CA"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3214C95-BCE7-4327-A309-4C5490570980}" type="datetimeFigureOut">
              <a:rPr lang="en-US" altLang="zh-TW"/>
              <a:pPr>
                <a:defRPr/>
              </a:pPr>
              <a:t>3/18/2011</a:t>
            </a:fld>
            <a:endParaRPr lang="en-CA" altLang="zh-TW"/>
          </a:p>
        </p:txBody>
      </p:sp>
      <p:sp>
        <p:nvSpPr>
          <p:cNvPr id="5" name="Footer Placeholder 4"/>
          <p:cNvSpPr>
            <a:spLocks noGrp="1"/>
          </p:cNvSpPr>
          <p:nvPr>
            <p:ph type="ftr" sz="quarter" idx="11"/>
          </p:nvPr>
        </p:nvSpPr>
        <p:spPr/>
        <p:txBody>
          <a:bodyPr/>
          <a:lstStyle>
            <a:lvl1pPr>
              <a:defRPr/>
            </a:lvl1pPr>
          </a:lstStyle>
          <a:p>
            <a:pPr>
              <a:defRPr/>
            </a:pPr>
            <a:endParaRPr lang="en-CA" altLang="zh-TW"/>
          </a:p>
        </p:txBody>
      </p:sp>
      <p:sp>
        <p:nvSpPr>
          <p:cNvPr id="6" name="Slide Number Placeholder 5"/>
          <p:cNvSpPr>
            <a:spLocks noGrp="1"/>
          </p:cNvSpPr>
          <p:nvPr>
            <p:ph type="sldNum" sz="quarter" idx="12"/>
          </p:nvPr>
        </p:nvSpPr>
        <p:spPr/>
        <p:txBody>
          <a:bodyPr/>
          <a:lstStyle>
            <a:lvl1pPr>
              <a:defRPr/>
            </a:lvl1pPr>
          </a:lstStyle>
          <a:p>
            <a:pPr>
              <a:defRPr/>
            </a:pPr>
            <a:fld id="{9C324B52-3A62-48EB-8BE3-CB0C0085B7E8}" type="slidenum">
              <a:rPr lang="en-CA" altLang="zh-TW"/>
              <a:pPr>
                <a:defRPr/>
              </a:pPr>
              <a:t>‹#›</a:t>
            </a:fld>
            <a:endParaRPr lang="en-CA"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88E7926-3648-42F6-8B1C-63797F95E901}" type="datetimeFigureOut">
              <a:rPr lang="en-US" altLang="zh-TW"/>
              <a:pPr>
                <a:defRPr/>
              </a:pPr>
              <a:t>3/18/2011</a:t>
            </a:fld>
            <a:endParaRPr lang="en-CA" altLang="zh-TW"/>
          </a:p>
        </p:txBody>
      </p:sp>
      <p:sp>
        <p:nvSpPr>
          <p:cNvPr id="5" name="Footer Placeholder 4"/>
          <p:cNvSpPr>
            <a:spLocks noGrp="1"/>
          </p:cNvSpPr>
          <p:nvPr>
            <p:ph type="ftr" sz="quarter" idx="11"/>
          </p:nvPr>
        </p:nvSpPr>
        <p:spPr/>
        <p:txBody>
          <a:bodyPr/>
          <a:lstStyle>
            <a:lvl1pPr>
              <a:defRPr/>
            </a:lvl1pPr>
          </a:lstStyle>
          <a:p>
            <a:pPr>
              <a:defRPr/>
            </a:pPr>
            <a:endParaRPr lang="en-CA" altLang="zh-TW"/>
          </a:p>
        </p:txBody>
      </p:sp>
      <p:sp>
        <p:nvSpPr>
          <p:cNvPr id="6" name="Slide Number Placeholder 5"/>
          <p:cNvSpPr>
            <a:spLocks noGrp="1"/>
          </p:cNvSpPr>
          <p:nvPr>
            <p:ph type="sldNum" sz="quarter" idx="12"/>
          </p:nvPr>
        </p:nvSpPr>
        <p:spPr/>
        <p:txBody>
          <a:bodyPr/>
          <a:lstStyle>
            <a:lvl1pPr>
              <a:defRPr/>
            </a:lvl1pPr>
          </a:lstStyle>
          <a:p>
            <a:pPr>
              <a:defRPr/>
            </a:pPr>
            <a:fld id="{0714DBF6-1DD2-41AA-9897-556854BDB8AB}" type="slidenum">
              <a:rPr lang="en-CA" altLang="zh-TW"/>
              <a:pPr>
                <a:defRPr/>
              </a:pPr>
              <a:t>‹#›</a:t>
            </a:fld>
            <a:endParaRPr lang="en-CA"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0E51AE-F33A-4F11-AE65-76EA43F61699}" type="datetimeFigureOut">
              <a:rPr lang="en-US" altLang="zh-TW"/>
              <a:pPr>
                <a:defRPr/>
              </a:pPr>
              <a:t>3/18/2011</a:t>
            </a:fld>
            <a:endParaRPr lang="en-CA" altLang="zh-TW"/>
          </a:p>
        </p:txBody>
      </p:sp>
      <p:sp>
        <p:nvSpPr>
          <p:cNvPr id="5" name="Footer Placeholder 4"/>
          <p:cNvSpPr>
            <a:spLocks noGrp="1"/>
          </p:cNvSpPr>
          <p:nvPr>
            <p:ph type="ftr" sz="quarter" idx="11"/>
          </p:nvPr>
        </p:nvSpPr>
        <p:spPr/>
        <p:txBody>
          <a:bodyPr/>
          <a:lstStyle>
            <a:lvl1pPr>
              <a:defRPr/>
            </a:lvl1pPr>
          </a:lstStyle>
          <a:p>
            <a:pPr>
              <a:defRPr/>
            </a:pPr>
            <a:endParaRPr lang="en-CA" altLang="zh-TW"/>
          </a:p>
        </p:txBody>
      </p:sp>
      <p:sp>
        <p:nvSpPr>
          <p:cNvPr id="6" name="Slide Number Placeholder 5"/>
          <p:cNvSpPr>
            <a:spLocks noGrp="1"/>
          </p:cNvSpPr>
          <p:nvPr>
            <p:ph type="sldNum" sz="quarter" idx="12"/>
          </p:nvPr>
        </p:nvSpPr>
        <p:spPr/>
        <p:txBody>
          <a:bodyPr/>
          <a:lstStyle>
            <a:lvl1pPr>
              <a:defRPr/>
            </a:lvl1pPr>
          </a:lstStyle>
          <a:p>
            <a:pPr>
              <a:defRPr/>
            </a:pPr>
            <a:fld id="{7622935A-7C6D-41A7-A483-A125BB163515}" type="slidenum">
              <a:rPr lang="en-CA" altLang="zh-TW"/>
              <a:pPr>
                <a:defRPr/>
              </a:pPr>
              <a:t>‹#›</a:t>
            </a:fld>
            <a:endParaRPr lang="en-CA"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927EB4C-07C6-428A-ABC8-9998060B7162}" type="datetimeFigureOut">
              <a:rPr lang="en-US" altLang="zh-TW"/>
              <a:pPr>
                <a:defRPr/>
              </a:pPr>
              <a:t>3/18/2011</a:t>
            </a:fld>
            <a:endParaRPr lang="en-CA" altLang="zh-TW"/>
          </a:p>
        </p:txBody>
      </p:sp>
      <p:sp>
        <p:nvSpPr>
          <p:cNvPr id="6" name="Footer Placeholder 4"/>
          <p:cNvSpPr>
            <a:spLocks noGrp="1"/>
          </p:cNvSpPr>
          <p:nvPr>
            <p:ph type="ftr" sz="quarter" idx="11"/>
          </p:nvPr>
        </p:nvSpPr>
        <p:spPr/>
        <p:txBody>
          <a:bodyPr/>
          <a:lstStyle>
            <a:lvl1pPr>
              <a:defRPr/>
            </a:lvl1pPr>
          </a:lstStyle>
          <a:p>
            <a:pPr>
              <a:defRPr/>
            </a:pPr>
            <a:endParaRPr lang="en-CA" altLang="zh-TW"/>
          </a:p>
        </p:txBody>
      </p:sp>
      <p:sp>
        <p:nvSpPr>
          <p:cNvPr id="7" name="Slide Number Placeholder 5"/>
          <p:cNvSpPr>
            <a:spLocks noGrp="1"/>
          </p:cNvSpPr>
          <p:nvPr>
            <p:ph type="sldNum" sz="quarter" idx="12"/>
          </p:nvPr>
        </p:nvSpPr>
        <p:spPr/>
        <p:txBody>
          <a:bodyPr/>
          <a:lstStyle>
            <a:lvl1pPr>
              <a:defRPr/>
            </a:lvl1pPr>
          </a:lstStyle>
          <a:p>
            <a:pPr>
              <a:defRPr/>
            </a:pPr>
            <a:fld id="{A39ECC6D-0054-441F-ACB2-3B3B0622FD46}" type="slidenum">
              <a:rPr lang="en-CA" altLang="zh-TW"/>
              <a:pPr>
                <a:defRPr/>
              </a:pPr>
              <a:t>‹#›</a:t>
            </a:fld>
            <a:endParaRPr lang="en-CA"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59D1FC56-5974-43AA-9847-D8991A792334}" type="datetimeFigureOut">
              <a:rPr lang="en-US" altLang="zh-TW"/>
              <a:pPr>
                <a:defRPr/>
              </a:pPr>
              <a:t>3/18/2011</a:t>
            </a:fld>
            <a:endParaRPr lang="en-CA" altLang="zh-TW"/>
          </a:p>
        </p:txBody>
      </p:sp>
      <p:sp>
        <p:nvSpPr>
          <p:cNvPr id="8" name="Footer Placeholder 4"/>
          <p:cNvSpPr>
            <a:spLocks noGrp="1"/>
          </p:cNvSpPr>
          <p:nvPr>
            <p:ph type="ftr" sz="quarter" idx="11"/>
          </p:nvPr>
        </p:nvSpPr>
        <p:spPr/>
        <p:txBody>
          <a:bodyPr/>
          <a:lstStyle>
            <a:lvl1pPr>
              <a:defRPr/>
            </a:lvl1pPr>
          </a:lstStyle>
          <a:p>
            <a:pPr>
              <a:defRPr/>
            </a:pPr>
            <a:endParaRPr lang="en-CA" altLang="zh-TW"/>
          </a:p>
        </p:txBody>
      </p:sp>
      <p:sp>
        <p:nvSpPr>
          <p:cNvPr id="9" name="Slide Number Placeholder 5"/>
          <p:cNvSpPr>
            <a:spLocks noGrp="1"/>
          </p:cNvSpPr>
          <p:nvPr>
            <p:ph type="sldNum" sz="quarter" idx="12"/>
          </p:nvPr>
        </p:nvSpPr>
        <p:spPr/>
        <p:txBody>
          <a:bodyPr/>
          <a:lstStyle>
            <a:lvl1pPr>
              <a:defRPr/>
            </a:lvl1pPr>
          </a:lstStyle>
          <a:p>
            <a:pPr>
              <a:defRPr/>
            </a:pPr>
            <a:fld id="{6B5C90B1-DB9D-4EE0-B75D-409821D0C086}" type="slidenum">
              <a:rPr lang="en-CA" altLang="zh-TW"/>
              <a:pPr>
                <a:defRPr/>
              </a:pPr>
              <a:t>‹#›</a:t>
            </a:fld>
            <a:endParaRPr lang="en-CA"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86D7DE8-C6FC-4268-A7BB-73246C6DD35B}" type="datetimeFigureOut">
              <a:rPr lang="en-US" altLang="zh-TW"/>
              <a:pPr>
                <a:defRPr/>
              </a:pPr>
              <a:t>3/18/2011</a:t>
            </a:fld>
            <a:endParaRPr lang="en-CA" altLang="zh-TW"/>
          </a:p>
        </p:txBody>
      </p:sp>
      <p:sp>
        <p:nvSpPr>
          <p:cNvPr id="4" name="Footer Placeholder 4"/>
          <p:cNvSpPr>
            <a:spLocks noGrp="1"/>
          </p:cNvSpPr>
          <p:nvPr>
            <p:ph type="ftr" sz="quarter" idx="11"/>
          </p:nvPr>
        </p:nvSpPr>
        <p:spPr/>
        <p:txBody>
          <a:bodyPr/>
          <a:lstStyle>
            <a:lvl1pPr>
              <a:defRPr/>
            </a:lvl1pPr>
          </a:lstStyle>
          <a:p>
            <a:pPr>
              <a:defRPr/>
            </a:pPr>
            <a:endParaRPr lang="en-CA" altLang="zh-TW"/>
          </a:p>
        </p:txBody>
      </p:sp>
      <p:sp>
        <p:nvSpPr>
          <p:cNvPr id="5" name="Slide Number Placeholder 5"/>
          <p:cNvSpPr>
            <a:spLocks noGrp="1"/>
          </p:cNvSpPr>
          <p:nvPr>
            <p:ph type="sldNum" sz="quarter" idx="12"/>
          </p:nvPr>
        </p:nvSpPr>
        <p:spPr/>
        <p:txBody>
          <a:bodyPr/>
          <a:lstStyle>
            <a:lvl1pPr>
              <a:defRPr/>
            </a:lvl1pPr>
          </a:lstStyle>
          <a:p>
            <a:pPr>
              <a:defRPr/>
            </a:pPr>
            <a:fld id="{9C73FD74-FDFF-423A-81F7-B96A169A5774}" type="slidenum">
              <a:rPr lang="en-CA" altLang="zh-TW"/>
              <a:pPr>
                <a:defRPr/>
              </a:pPr>
              <a:t>‹#›</a:t>
            </a:fld>
            <a:endParaRPr lang="en-CA"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194A0E-E1FD-4321-A8AE-047E0FD4DAFF}" type="datetimeFigureOut">
              <a:rPr lang="en-US" altLang="zh-TW"/>
              <a:pPr>
                <a:defRPr/>
              </a:pPr>
              <a:t>3/18/2011</a:t>
            </a:fld>
            <a:endParaRPr lang="en-CA" altLang="zh-TW"/>
          </a:p>
        </p:txBody>
      </p:sp>
      <p:sp>
        <p:nvSpPr>
          <p:cNvPr id="3" name="Footer Placeholder 4"/>
          <p:cNvSpPr>
            <a:spLocks noGrp="1"/>
          </p:cNvSpPr>
          <p:nvPr>
            <p:ph type="ftr" sz="quarter" idx="11"/>
          </p:nvPr>
        </p:nvSpPr>
        <p:spPr/>
        <p:txBody>
          <a:bodyPr/>
          <a:lstStyle>
            <a:lvl1pPr>
              <a:defRPr/>
            </a:lvl1pPr>
          </a:lstStyle>
          <a:p>
            <a:pPr>
              <a:defRPr/>
            </a:pPr>
            <a:endParaRPr lang="en-CA" altLang="zh-TW"/>
          </a:p>
        </p:txBody>
      </p:sp>
      <p:sp>
        <p:nvSpPr>
          <p:cNvPr id="4" name="Slide Number Placeholder 5"/>
          <p:cNvSpPr>
            <a:spLocks noGrp="1"/>
          </p:cNvSpPr>
          <p:nvPr>
            <p:ph type="sldNum" sz="quarter" idx="12"/>
          </p:nvPr>
        </p:nvSpPr>
        <p:spPr/>
        <p:txBody>
          <a:bodyPr/>
          <a:lstStyle>
            <a:lvl1pPr>
              <a:defRPr/>
            </a:lvl1pPr>
          </a:lstStyle>
          <a:p>
            <a:pPr>
              <a:defRPr/>
            </a:pPr>
            <a:fld id="{8BE2D47C-F3EB-4499-AE47-92A5BF5BC99C}" type="slidenum">
              <a:rPr lang="en-CA" altLang="zh-TW"/>
              <a:pPr>
                <a:defRPr/>
              </a:pPr>
              <a:t>‹#›</a:t>
            </a:fld>
            <a:endParaRPr lang="en-CA"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7056AF-BE50-4B35-82A4-2A1EE3760C8F}" type="datetimeFigureOut">
              <a:rPr lang="en-US" altLang="zh-TW"/>
              <a:pPr>
                <a:defRPr/>
              </a:pPr>
              <a:t>3/18/2011</a:t>
            </a:fld>
            <a:endParaRPr lang="en-CA" altLang="zh-TW"/>
          </a:p>
        </p:txBody>
      </p:sp>
      <p:sp>
        <p:nvSpPr>
          <p:cNvPr id="6" name="Footer Placeholder 4"/>
          <p:cNvSpPr>
            <a:spLocks noGrp="1"/>
          </p:cNvSpPr>
          <p:nvPr>
            <p:ph type="ftr" sz="quarter" idx="11"/>
          </p:nvPr>
        </p:nvSpPr>
        <p:spPr/>
        <p:txBody>
          <a:bodyPr/>
          <a:lstStyle>
            <a:lvl1pPr>
              <a:defRPr/>
            </a:lvl1pPr>
          </a:lstStyle>
          <a:p>
            <a:pPr>
              <a:defRPr/>
            </a:pPr>
            <a:endParaRPr lang="en-CA" altLang="zh-TW"/>
          </a:p>
        </p:txBody>
      </p:sp>
      <p:sp>
        <p:nvSpPr>
          <p:cNvPr id="7" name="Slide Number Placeholder 5"/>
          <p:cNvSpPr>
            <a:spLocks noGrp="1"/>
          </p:cNvSpPr>
          <p:nvPr>
            <p:ph type="sldNum" sz="quarter" idx="12"/>
          </p:nvPr>
        </p:nvSpPr>
        <p:spPr/>
        <p:txBody>
          <a:bodyPr/>
          <a:lstStyle>
            <a:lvl1pPr>
              <a:defRPr/>
            </a:lvl1pPr>
          </a:lstStyle>
          <a:p>
            <a:pPr>
              <a:defRPr/>
            </a:pPr>
            <a:fld id="{2987D549-3820-4C91-AE6D-8F64E7CF1336}" type="slidenum">
              <a:rPr lang="en-CA" altLang="zh-TW"/>
              <a:pPr>
                <a:defRPr/>
              </a:pPr>
              <a:t>‹#›</a:t>
            </a:fld>
            <a:endParaRPr lang="en-CA"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431C93-96F2-486F-8622-7933109445F4}" type="datetimeFigureOut">
              <a:rPr lang="en-US" altLang="zh-TW"/>
              <a:pPr>
                <a:defRPr/>
              </a:pPr>
              <a:t>3/18/2011</a:t>
            </a:fld>
            <a:endParaRPr lang="en-CA" altLang="zh-TW"/>
          </a:p>
        </p:txBody>
      </p:sp>
      <p:sp>
        <p:nvSpPr>
          <p:cNvPr id="6" name="Footer Placeholder 4"/>
          <p:cNvSpPr>
            <a:spLocks noGrp="1"/>
          </p:cNvSpPr>
          <p:nvPr>
            <p:ph type="ftr" sz="quarter" idx="11"/>
          </p:nvPr>
        </p:nvSpPr>
        <p:spPr/>
        <p:txBody>
          <a:bodyPr/>
          <a:lstStyle>
            <a:lvl1pPr>
              <a:defRPr/>
            </a:lvl1pPr>
          </a:lstStyle>
          <a:p>
            <a:pPr>
              <a:defRPr/>
            </a:pPr>
            <a:endParaRPr lang="en-CA" altLang="zh-TW"/>
          </a:p>
        </p:txBody>
      </p:sp>
      <p:sp>
        <p:nvSpPr>
          <p:cNvPr id="7" name="Slide Number Placeholder 5"/>
          <p:cNvSpPr>
            <a:spLocks noGrp="1"/>
          </p:cNvSpPr>
          <p:nvPr>
            <p:ph type="sldNum" sz="quarter" idx="12"/>
          </p:nvPr>
        </p:nvSpPr>
        <p:spPr/>
        <p:txBody>
          <a:bodyPr/>
          <a:lstStyle>
            <a:lvl1pPr>
              <a:defRPr/>
            </a:lvl1pPr>
          </a:lstStyle>
          <a:p>
            <a:pPr>
              <a:defRPr/>
            </a:pPr>
            <a:fld id="{D27724CD-1729-4C64-B9C5-96870BEBBD01}" type="slidenum">
              <a:rPr lang="en-CA" altLang="zh-TW"/>
              <a:pPr>
                <a:defRPr/>
              </a:pPr>
              <a:t>‹#›</a:t>
            </a:fld>
            <a:endParaRPr lang="en-CA"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en-CA" altLang="zh-TW"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CA"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7097C28-D326-4C45-B45D-0B443EB10E9F}" type="datetimeFigureOut">
              <a:rPr lang="en-US" altLang="zh-TW"/>
              <a:pPr>
                <a:defRPr/>
              </a:pPr>
              <a:t>3/18/2011</a:t>
            </a:fld>
            <a:endParaRPr lang="en-CA"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CA"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23DE66E4-06B8-4F12-A7BF-72DD99BEB871}" type="slidenum">
              <a:rPr lang="en-CA" altLang="zh-TW"/>
              <a:pPr>
                <a:defRPr/>
              </a:pPr>
              <a:t>‹#›</a:t>
            </a:fld>
            <a:endParaRPr lang="en-CA"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Chart1.xls"/><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Microsoft_Office_Excel_Chart3.xls"/><Relationship Id="rId3" Type="http://schemas.openxmlformats.org/officeDocument/2006/relationships/notesSlide" Target="../notesSlides/notesSlide52.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Chart4.xls"/><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Chart2.xls"/><Relationship Id="rId5" Type="http://schemas.openxmlformats.org/officeDocument/2006/relationships/chart" Target="../charts/char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5.xls"/><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Office_Excel_97-2003_Worksheet7.xls"/><Relationship Id="rId5" Type="http://schemas.openxmlformats.org/officeDocument/2006/relationships/oleObject" Target="../embeddings/Microsoft_Office_Excel_97-2003_Worksheet6.xls"/><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2171"/>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4716463" y="4724400"/>
            <a:ext cx="4032250" cy="923925"/>
          </a:xfrm>
          <a:prstGeom prst="rect">
            <a:avLst/>
          </a:prstGeom>
          <a:noFill/>
          <a:ln w="9525">
            <a:noFill/>
            <a:miter lim="800000"/>
            <a:headEnd/>
            <a:tailEnd/>
          </a:ln>
        </p:spPr>
        <p:txBody>
          <a:bodyPr>
            <a:spAutoFit/>
          </a:bodyPr>
          <a:lstStyle/>
          <a:p>
            <a:pPr algn="r"/>
            <a:r>
              <a:rPr lang="en-US" altLang="zh-TW">
                <a:solidFill>
                  <a:schemeClr val="bg1"/>
                </a:solidFill>
              </a:rPr>
              <a:t>By Vincent Chen</a:t>
            </a:r>
          </a:p>
          <a:p>
            <a:pPr algn="r"/>
            <a:r>
              <a:rPr lang="en-US" altLang="zh-TW">
                <a:solidFill>
                  <a:schemeClr val="bg1"/>
                </a:solidFill>
              </a:rPr>
              <a:t>Hong Zhou (Bibby) Tang </a:t>
            </a:r>
          </a:p>
          <a:p>
            <a:pPr algn="r"/>
            <a:r>
              <a:rPr lang="en-US" altLang="zh-TW">
                <a:solidFill>
                  <a:schemeClr val="bg1"/>
                </a:solidFill>
              </a:rPr>
              <a:t>Shabnam Antikchi</a:t>
            </a:r>
          </a:p>
        </p:txBody>
      </p:sp>
      <p:pic>
        <p:nvPicPr>
          <p:cNvPr id="8195" name="Picture 4"/>
          <p:cNvPicPr>
            <a:picLocks noChangeAspect="1" noChangeArrowheads="1"/>
          </p:cNvPicPr>
          <p:nvPr/>
        </p:nvPicPr>
        <p:blipFill>
          <a:blip r:embed="rId3" cstate="print"/>
          <a:srcRect/>
          <a:stretch>
            <a:fillRect/>
          </a:stretch>
        </p:blipFill>
        <p:spPr bwMode="auto">
          <a:xfrm>
            <a:off x="179388" y="1484313"/>
            <a:ext cx="8821737"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Entering the TARP</a:t>
            </a:r>
          </a:p>
        </p:txBody>
      </p:sp>
      <p:sp>
        <p:nvSpPr>
          <p:cNvPr id="15366" name="TextBox 32"/>
          <p:cNvSpPr txBox="1">
            <a:spLocks noChangeArrowheads="1"/>
          </p:cNvSpPr>
          <p:nvPr/>
        </p:nvSpPr>
        <p:spPr bwMode="auto">
          <a:xfrm>
            <a:off x="468313" y="1916113"/>
            <a:ext cx="8064500" cy="4370387"/>
          </a:xfrm>
          <a:prstGeom prst="rect">
            <a:avLst/>
          </a:prstGeom>
          <a:noFill/>
          <a:ln w="9525">
            <a:noFill/>
            <a:miter lim="800000"/>
            <a:headEnd/>
            <a:tailEnd/>
          </a:ln>
        </p:spPr>
        <p:txBody>
          <a:bodyPr>
            <a:spAutoFit/>
          </a:bodyPr>
          <a:lstStyle/>
          <a:p>
            <a:pPr marL="342900" indent="-342900">
              <a:buFont typeface="Arial" pitchFamily="34" charset="0"/>
              <a:buChar char="•"/>
            </a:pPr>
            <a:r>
              <a:rPr lang="en-US" sz="2000">
                <a:solidFill>
                  <a:srgbClr val="FFFFFF"/>
                </a:solidFill>
                <a:latin typeface="Calibri" pitchFamily="34" charset="0"/>
              </a:rPr>
              <a:t>Oct &amp; Dec 2008:</a:t>
            </a:r>
          </a:p>
          <a:p>
            <a:pPr marL="800100" lvl="1" indent="-342900">
              <a:buFont typeface="Arial" pitchFamily="34" charset="0"/>
              <a:buChar char="•"/>
            </a:pPr>
            <a:r>
              <a:rPr lang="en-US" sz="2000">
                <a:solidFill>
                  <a:srgbClr val="FFFFFF"/>
                </a:solidFill>
                <a:latin typeface="Calibri" pitchFamily="34" charset="0"/>
              </a:rPr>
              <a:t>Citi raised $25 billion, and $20 billion through sales or preferred stock and warrants to the U.S. Treasury</a:t>
            </a:r>
          </a:p>
          <a:p>
            <a:pPr marL="342900" indent="-342900">
              <a:buFont typeface="Arial" pitchFamily="34" charset="0"/>
              <a:buChar char="•"/>
            </a:pPr>
            <a:r>
              <a:rPr lang="en-US" sz="2000">
                <a:solidFill>
                  <a:srgbClr val="FFFFFF"/>
                </a:solidFill>
                <a:latin typeface="Calibri" pitchFamily="34" charset="0"/>
              </a:rPr>
              <a:t>Jan 2009:</a:t>
            </a:r>
          </a:p>
          <a:p>
            <a:pPr marL="800100" lvl="1" indent="-342900">
              <a:buFont typeface="Arial" pitchFamily="34" charset="0"/>
              <a:buChar char="•"/>
            </a:pPr>
            <a:r>
              <a:rPr lang="en-US" sz="2000">
                <a:solidFill>
                  <a:srgbClr val="FFFFFF"/>
                </a:solidFill>
                <a:latin typeface="Calibri" pitchFamily="34" charset="0"/>
              </a:rPr>
              <a:t>Citi issued $7.1 billion of preferred stock to the U.S. Treasury and FDIC</a:t>
            </a:r>
          </a:p>
          <a:p>
            <a:pPr marL="342900" indent="-342900">
              <a:buFont typeface="Arial" pitchFamily="34" charset="0"/>
              <a:buChar char="•"/>
            </a:pPr>
            <a:r>
              <a:rPr lang="en-US" sz="2000">
                <a:solidFill>
                  <a:srgbClr val="FFFFFF"/>
                </a:solidFill>
                <a:latin typeface="Calibri" pitchFamily="34" charset="0"/>
              </a:rPr>
              <a:t>July 2009:</a:t>
            </a:r>
          </a:p>
          <a:p>
            <a:pPr marL="800100" lvl="1" indent="-342900">
              <a:buFont typeface="Arial" pitchFamily="34" charset="0"/>
              <a:buChar char="•"/>
            </a:pPr>
            <a:r>
              <a:rPr lang="en-US" sz="2000">
                <a:solidFill>
                  <a:srgbClr val="FFFFFF"/>
                </a:solidFill>
                <a:latin typeface="Calibri" pitchFamily="34" charset="0"/>
              </a:rPr>
              <a:t>$25 billion preferred stock was exchanged to 7.7 billion shares of Citi</a:t>
            </a:r>
            <a:r>
              <a:rPr lang="en-US" altLang="en-US" sz="2000">
                <a:solidFill>
                  <a:srgbClr val="FFFFFF"/>
                </a:solidFill>
                <a:latin typeface="Calibri" pitchFamily="34" charset="0"/>
              </a:rPr>
              <a:t>’</a:t>
            </a:r>
            <a:r>
              <a:rPr lang="en-US" sz="2000">
                <a:solidFill>
                  <a:srgbClr val="FFFFFF"/>
                </a:solidFill>
                <a:latin typeface="Calibri" pitchFamily="34" charset="0"/>
              </a:rPr>
              <a:t>s common stock</a:t>
            </a:r>
          </a:p>
          <a:p>
            <a:pPr marL="342900" indent="-342900">
              <a:buFont typeface="Arial" pitchFamily="34" charset="0"/>
              <a:buChar char="•"/>
            </a:pPr>
            <a:r>
              <a:rPr lang="en-US" sz="2000">
                <a:solidFill>
                  <a:srgbClr val="FFFFFF"/>
                </a:solidFill>
                <a:latin typeface="Calibri" pitchFamily="34" charset="0"/>
              </a:rPr>
              <a:t>July 2009:</a:t>
            </a:r>
          </a:p>
          <a:p>
            <a:pPr marL="800100" lvl="1" indent="-342900">
              <a:buFont typeface="Arial" pitchFamily="34" charset="0"/>
              <a:buChar char="•"/>
            </a:pPr>
            <a:r>
              <a:rPr lang="en-US" sz="2000">
                <a:solidFill>
                  <a:srgbClr val="FFFFFF"/>
                </a:solidFill>
                <a:latin typeface="Calibri" pitchFamily="34" charset="0"/>
              </a:rPr>
              <a:t>$20 billion preferred stock issued to U.S. Treasury and $7.1 billion preferred stock issued to U.S. Treasury and FDIC were exchanged to trust preferred securities. </a:t>
            </a:r>
          </a:p>
          <a:p>
            <a:pPr marL="342900" indent="-342900"/>
            <a:endParaRPr lang="en-US"/>
          </a:p>
        </p:txBody>
      </p:sp>
      <p:pic>
        <p:nvPicPr>
          <p:cNvPr id="15367"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536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Results</a:t>
            </a:r>
          </a:p>
        </p:txBody>
      </p:sp>
      <p:sp>
        <p:nvSpPr>
          <p:cNvPr id="16390" name="TextBox 32"/>
          <p:cNvSpPr txBox="1">
            <a:spLocks noChangeArrowheads="1"/>
          </p:cNvSpPr>
          <p:nvPr/>
        </p:nvSpPr>
        <p:spPr bwMode="auto">
          <a:xfrm>
            <a:off x="468313" y="2133600"/>
            <a:ext cx="8064500" cy="1846263"/>
          </a:xfrm>
          <a:prstGeom prst="rect">
            <a:avLst/>
          </a:prstGeom>
          <a:noFill/>
          <a:ln w="9525">
            <a:noFill/>
            <a:miter lim="800000"/>
            <a:headEnd/>
            <a:tailEnd/>
          </a:ln>
        </p:spPr>
        <p:txBody>
          <a:bodyPr>
            <a:spAutoFit/>
          </a:bodyPr>
          <a:lstStyle/>
          <a:p>
            <a:pPr>
              <a:buFont typeface="Arial" pitchFamily="34" charset="0"/>
              <a:buChar char="•"/>
            </a:pPr>
            <a:r>
              <a:rPr lang="en-US" sz="2400">
                <a:solidFill>
                  <a:srgbClr val="FFFFFF"/>
                </a:solidFill>
                <a:latin typeface="Calibri" pitchFamily="34" charset="0"/>
              </a:rPr>
              <a:t>  Paid U.S government approximately $2.2 billion dividends for      preferred stock</a:t>
            </a:r>
          </a:p>
          <a:p>
            <a:endParaRPr lang="en-US" sz="2400">
              <a:solidFill>
                <a:srgbClr val="FFFFFF"/>
              </a:solidFill>
              <a:latin typeface="Calibri" pitchFamily="34" charset="0"/>
            </a:endParaRPr>
          </a:p>
          <a:p>
            <a:pPr>
              <a:buFont typeface="Arial" pitchFamily="34" charset="0"/>
              <a:buChar char="•"/>
            </a:pPr>
            <a:r>
              <a:rPr lang="en-US" sz="2400">
                <a:solidFill>
                  <a:srgbClr val="FFFFFF"/>
                </a:solidFill>
                <a:latin typeface="Calibri" pitchFamily="34" charset="0"/>
              </a:rPr>
              <a:t>  Paid $800 million interest for trust preferred securities</a:t>
            </a:r>
            <a:endParaRPr lang="en-CA" sz="2400">
              <a:solidFill>
                <a:srgbClr val="FFFFFF"/>
              </a:solidFill>
              <a:latin typeface="Calibri" pitchFamily="34" charset="0"/>
            </a:endParaRPr>
          </a:p>
          <a:p>
            <a:endParaRPr lang="en-US"/>
          </a:p>
        </p:txBody>
      </p:sp>
      <p:pic>
        <p:nvPicPr>
          <p:cNvPr id="16391"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639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16398" name="Picture 14"/>
          <p:cNvPicPr>
            <a:picLocks noChangeAspect="1" noChangeArrowheads="1"/>
          </p:cNvPicPr>
          <p:nvPr/>
        </p:nvPicPr>
        <p:blipFill>
          <a:blip r:embed="rId4" cstate="print"/>
          <a:srcRect/>
          <a:stretch>
            <a:fillRect/>
          </a:stretch>
        </p:blipFill>
        <p:spPr bwMode="auto">
          <a:xfrm>
            <a:off x="6443663" y="3933825"/>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Repayment of the TARP</a:t>
            </a:r>
          </a:p>
        </p:txBody>
      </p:sp>
      <p:sp>
        <p:nvSpPr>
          <p:cNvPr id="17414" name="TextBox 32"/>
          <p:cNvSpPr txBox="1">
            <a:spLocks noChangeArrowheads="1"/>
          </p:cNvSpPr>
          <p:nvPr/>
        </p:nvSpPr>
        <p:spPr bwMode="auto">
          <a:xfrm>
            <a:off x="468313" y="1916113"/>
            <a:ext cx="8064500" cy="2832100"/>
          </a:xfrm>
          <a:prstGeom prst="rect">
            <a:avLst/>
          </a:prstGeom>
          <a:noFill/>
          <a:ln w="9525">
            <a:noFill/>
            <a:miter lim="800000"/>
            <a:headEnd/>
            <a:tailEnd/>
          </a:ln>
        </p:spPr>
        <p:txBody>
          <a:bodyPr>
            <a:spAutoFit/>
          </a:bodyPr>
          <a:lstStyle/>
          <a:p>
            <a:pPr marL="285750" indent="-285750">
              <a:buFont typeface="Arial" pitchFamily="34" charset="0"/>
              <a:buChar char="•"/>
            </a:pPr>
            <a:r>
              <a:rPr lang="en-US" sz="2000">
                <a:solidFill>
                  <a:srgbClr val="FFFFFF"/>
                </a:solidFill>
                <a:latin typeface="Calibri" pitchFamily="34" charset="0"/>
              </a:rPr>
              <a:t>Dec 2009:</a:t>
            </a:r>
          </a:p>
          <a:p>
            <a:pPr marL="742950" lvl="1" indent="-285750">
              <a:buFont typeface="Arial" pitchFamily="34" charset="0"/>
              <a:buChar char="•"/>
            </a:pPr>
            <a:r>
              <a:rPr lang="en-US" sz="2000">
                <a:solidFill>
                  <a:srgbClr val="FFFFFF"/>
                </a:solidFill>
                <a:latin typeface="Calibri" pitchFamily="34" charset="0"/>
              </a:rPr>
              <a:t>Repaid $20 billion of trust preferred securities to U.S. Treasury</a:t>
            </a:r>
          </a:p>
          <a:p>
            <a:pPr marL="742950" lvl="1" indent="-285750">
              <a:buFont typeface="Arial" pitchFamily="34" charset="0"/>
              <a:buChar char="•"/>
            </a:pPr>
            <a:r>
              <a:rPr lang="en-US" sz="2000">
                <a:solidFill>
                  <a:srgbClr val="FFFFFF"/>
                </a:solidFill>
                <a:latin typeface="Calibri" pitchFamily="34" charset="0"/>
              </a:rPr>
              <a:t>Raised about $20.3 billion through issuance of common equity</a:t>
            </a:r>
          </a:p>
          <a:p>
            <a:pPr marL="742950" lvl="1" indent="-285750">
              <a:buFont typeface="Arial" pitchFamily="34" charset="0"/>
              <a:buChar char="•"/>
            </a:pPr>
            <a:r>
              <a:rPr lang="en-US" sz="2000">
                <a:solidFill>
                  <a:srgbClr val="FFFFFF"/>
                </a:solidFill>
                <a:latin typeface="Calibri" pitchFamily="34" charset="0"/>
              </a:rPr>
              <a:t>Made $439.8 billion credit available to U.S. borrowers</a:t>
            </a:r>
          </a:p>
          <a:p>
            <a:pPr marL="285750" indent="-285750">
              <a:buFont typeface="Arial" pitchFamily="34" charset="0"/>
              <a:buChar char="•"/>
            </a:pPr>
            <a:r>
              <a:rPr lang="en-US" sz="2000">
                <a:solidFill>
                  <a:srgbClr val="FFFFFF"/>
                </a:solidFill>
                <a:latin typeface="Calibri" pitchFamily="34" charset="0"/>
              </a:rPr>
              <a:t>After exiting TARP:</a:t>
            </a:r>
          </a:p>
          <a:p>
            <a:pPr marL="742950" lvl="1" indent="-285750">
              <a:buFont typeface="Arial" pitchFamily="34" charset="0"/>
              <a:buChar char="•"/>
            </a:pPr>
            <a:r>
              <a:rPr lang="en-US" sz="2000">
                <a:solidFill>
                  <a:srgbClr val="FFFFFF"/>
                </a:solidFill>
                <a:latin typeface="Calibri" pitchFamily="34" charset="0"/>
              </a:rPr>
              <a:t>U.S. Treasury holds 27% of common stock</a:t>
            </a:r>
          </a:p>
          <a:p>
            <a:pPr marL="742950" lvl="1" indent="-285750">
              <a:buFont typeface="Arial" pitchFamily="34" charset="0"/>
              <a:buChar char="•"/>
            </a:pPr>
            <a:r>
              <a:rPr lang="en-US" sz="2000">
                <a:solidFill>
                  <a:srgbClr val="FFFFFF"/>
                </a:solidFill>
                <a:latin typeface="Calibri" pitchFamily="34" charset="0"/>
              </a:rPr>
              <a:t>U.S. Treasury and FDIC continue to hold $5.3 billion of trust preferred securities </a:t>
            </a:r>
          </a:p>
          <a:p>
            <a:pPr marL="285750" indent="-285750"/>
            <a:endParaRPr lang="en-US"/>
          </a:p>
        </p:txBody>
      </p:sp>
      <p:pic>
        <p:nvPicPr>
          <p:cNvPr id="17415"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741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TARP in 2010</a:t>
            </a:r>
          </a:p>
        </p:txBody>
      </p:sp>
      <p:sp>
        <p:nvSpPr>
          <p:cNvPr id="18438" name="TextBox 32"/>
          <p:cNvSpPr txBox="1">
            <a:spLocks noChangeArrowheads="1"/>
          </p:cNvSpPr>
          <p:nvPr/>
        </p:nvSpPr>
        <p:spPr bwMode="auto">
          <a:xfrm>
            <a:off x="468313" y="1916113"/>
            <a:ext cx="8064500" cy="3786187"/>
          </a:xfrm>
          <a:prstGeom prst="rect">
            <a:avLst/>
          </a:prstGeom>
          <a:noFill/>
          <a:ln w="9525">
            <a:noFill/>
            <a:miter lim="800000"/>
            <a:headEnd/>
            <a:tailEnd/>
          </a:ln>
        </p:spPr>
        <p:txBody>
          <a:bodyPr>
            <a:spAutoFit/>
          </a:bodyPr>
          <a:lstStyle/>
          <a:p>
            <a:pPr marL="285750" indent="-285750">
              <a:buFont typeface="Arial" pitchFamily="34" charset="0"/>
              <a:buChar char="•"/>
            </a:pPr>
            <a:r>
              <a:rPr lang="en-US" sz="2000">
                <a:solidFill>
                  <a:schemeClr val="bg1"/>
                </a:solidFill>
                <a:latin typeface="Calibri" pitchFamily="34" charset="0"/>
              </a:rPr>
              <a:t>Warrants issued to the U.S. Treasury as part of TARP and the loss-sharing agreement, with exercise prices of $17.85 and $10.61 for approximately 210 million and 255 million shares of common stock</a:t>
            </a:r>
          </a:p>
          <a:p>
            <a:pPr marL="285750" indent="-285750">
              <a:buFont typeface="Arial" pitchFamily="34" charset="0"/>
              <a:buChar char="•"/>
            </a:pPr>
            <a:endParaRPr lang="en-US" sz="2000">
              <a:solidFill>
                <a:srgbClr val="FFFFFF"/>
              </a:solidFill>
              <a:latin typeface="Calibri" pitchFamily="34" charset="0"/>
            </a:endParaRPr>
          </a:p>
          <a:p>
            <a:pPr marL="285750" indent="-285750">
              <a:buFont typeface="Arial" pitchFamily="34" charset="0"/>
              <a:buChar char="•"/>
            </a:pPr>
            <a:r>
              <a:rPr lang="en-US" sz="2000">
                <a:solidFill>
                  <a:schemeClr val="bg1"/>
                </a:solidFill>
                <a:latin typeface="Calibri" pitchFamily="34" charset="0"/>
              </a:rPr>
              <a:t>Were not included in the computation of earnings per common share in 2010 and 2009, because they were anti-dilutive</a:t>
            </a:r>
          </a:p>
          <a:p>
            <a:pPr marL="285750" indent="-285750">
              <a:buFont typeface="Arial" pitchFamily="34" charset="0"/>
              <a:buChar char="•"/>
            </a:pPr>
            <a:endParaRPr lang="en-US" sz="2000">
              <a:solidFill>
                <a:schemeClr val="bg1"/>
              </a:solidFill>
              <a:latin typeface="Calibri" pitchFamily="34" charset="0"/>
            </a:endParaRPr>
          </a:p>
          <a:p>
            <a:pPr marL="285750" indent="-285750">
              <a:buFont typeface="Arial" pitchFamily="34" charset="0"/>
              <a:buChar char="•"/>
            </a:pPr>
            <a:r>
              <a:rPr lang="en-US" sz="2000">
                <a:solidFill>
                  <a:schemeClr val="bg1"/>
                </a:solidFill>
                <a:latin typeface="Calibri" pitchFamily="34" charset="0"/>
              </a:rPr>
              <a:t>Dec 2010 :</a:t>
            </a:r>
          </a:p>
          <a:p>
            <a:pPr marL="742950" lvl="1" indent="-285750">
              <a:buFont typeface="Arial" pitchFamily="34" charset="0"/>
              <a:buChar char="•"/>
            </a:pPr>
            <a:r>
              <a:rPr lang="en-US" sz="2000">
                <a:solidFill>
                  <a:schemeClr val="bg1"/>
                </a:solidFill>
                <a:latin typeface="Calibri" pitchFamily="34" charset="0"/>
              </a:rPr>
              <a:t>The Treasury sold the last of its 27% equity stake in the bank for $10.5 billion</a:t>
            </a:r>
          </a:p>
          <a:p>
            <a:pPr marL="742950" lvl="1" indent="-285750">
              <a:buFont typeface="Arial" pitchFamily="34" charset="0"/>
              <a:buChar char="•"/>
            </a:pPr>
            <a:r>
              <a:rPr lang="en-US" sz="2000">
                <a:solidFill>
                  <a:schemeClr val="bg1"/>
                </a:solidFill>
                <a:latin typeface="Calibri" pitchFamily="34" charset="0"/>
              </a:rPr>
              <a:t>Locking in at least $12 billion in profits from the government’s $45 billion rescue package. </a:t>
            </a:r>
          </a:p>
        </p:txBody>
      </p:sp>
      <p:pic>
        <p:nvPicPr>
          <p:cNvPr id="18439"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8440"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TARP in 2010</a:t>
            </a:r>
          </a:p>
        </p:txBody>
      </p:sp>
      <p:pic>
        <p:nvPicPr>
          <p:cNvPr id="19462"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946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4" name="TextBox 13"/>
          <p:cNvSpPr txBox="1"/>
          <p:nvPr/>
        </p:nvSpPr>
        <p:spPr>
          <a:xfrm>
            <a:off x="468313" y="3860800"/>
            <a:ext cx="8280400" cy="1939925"/>
          </a:xfrm>
          <a:prstGeom prst="rect">
            <a:avLst/>
          </a:prstGeom>
          <a:noFill/>
        </p:spPr>
        <p:txBody>
          <a:bodyPr>
            <a:spAutoFit/>
          </a:bodyPr>
          <a:lstStyle/>
          <a:p>
            <a:pPr>
              <a:defRPr/>
            </a:pPr>
            <a:r>
              <a:rPr lang="en-US" sz="2400" dirty="0">
                <a:solidFill>
                  <a:schemeClr val="bg1"/>
                </a:solidFill>
                <a:latin typeface="+mj-lt"/>
              </a:rPr>
              <a:t>Revenues increased primarily due to the absence of</a:t>
            </a:r>
          </a:p>
          <a:p>
            <a:pPr>
              <a:defRPr/>
            </a:pPr>
            <a:r>
              <a:rPr lang="en-US" sz="2400" dirty="0">
                <a:solidFill>
                  <a:schemeClr val="bg1"/>
                </a:solidFill>
                <a:latin typeface="+mj-lt"/>
              </a:rPr>
              <a:t>the loss on debt extinguishment related to the repayment of the $20 billion of TARP trust preferred securities and the exit from the loss-sharing agreement with the U.S. government, each in the fourth quarter of 2009.</a:t>
            </a:r>
          </a:p>
        </p:txBody>
      </p:sp>
      <p:pic>
        <p:nvPicPr>
          <p:cNvPr id="19470" name="Picture 15"/>
          <p:cNvPicPr>
            <a:picLocks noChangeAspect="1" noChangeArrowheads="1"/>
          </p:cNvPicPr>
          <p:nvPr/>
        </p:nvPicPr>
        <p:blipFill>
          <a:blip r:embed="rId4" cstate="print"/>
          <a:srcRect/>
          <a:stretch>
            <a:fillRect/>
          </a:stretch>
        </p:blipFill>
        <p:spPr bwMode="auto">
          <a:xfrm>
            <a:off x="465138" y="1916113"/>
            <a:ext cx="7907337"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Joint Venture with Morgan Stanley </a:t>
            </a:r>
          </a:p>
        </p:txBody>
      </p:sp>
      <p:pic>
        <p:nvPicPr>
          <p:cNvPr id="20486"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048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4" name="TextBox 13"/>
          <p:cNvSpPr txBox="1"/>
          <p:nvPr/>
        </p:nvSpPr>
        <p:spPr>
          <a:xfrm>
            <a:off x="395288" y="1989138"/>
            <a:ext cx="8280400" cy="2678112"/>
          </a:xfrm>
          <a:prstGeom prst="rect">
            <a:avLst/>
          </a:prstGeom>
          <a:noFill/>
        </p:spPr>
        <p:txBody>
          <a:bodyPr>
            <a:spAutoFit/>
          </a:bodyPr>
          <a:lstStyle/>
          <a:p>
            <a:pPr>
              <a:buFont typeface="Arial" pitchFamily="34" charset="0"/>
              <a:buChar char="•"/>
              <a:defRPr/>
            </a:pPr>
            <a:r>
              <a:rPr lang="en-US" sz="2400" dirty="0">
                <a:solidFill>
                  <a:schemeClr val="bg1"/>
                </a:solidFill>
                <a:latin typeface="+mj-lt"/>
              </a:rPr>
              <a:t>   On June 1, 2009, </a:t>
            </a:r>
            <a:r>
              <a:rPr lang="en-US" sz="2400" dirty="0" err="1">
                <a:solidFill>
                  <a:schemeClr val="bg1"/>
                </a:solidFill>
                <a:latin typeface="+mj-lt"/>
              </a:rPr>
              <a:t>Citi</a:t>
            </a:r>
            <a:r>
              <a:rPr lang="en-US" sz="2400" dirty="0">
                <a:solidFill>
                  <a:schemeClr val="bg1"/>
                </a:solidFill>
                <a:latin typeface="+mj-lt"/>
              </a:rPr>
              <a:t> and Morgan Stanley established a joint venture (JV) that combines the Global Wealth Management platform of Morgan Stanley with Citigroup’s Smith Barney, Quilter and Australia private client networks.</a:t>
            </a:r>
          </a:p>
          <a:p>
            <a:pPr>
              <a:buFont typeface="Arial" pitchFamily="34" charset="0"/>
              <a:buChar char="•"/>
              <a:defRPr/>
            </a:pPr>
            <a:r>
              <a:rPr lang="en-US" sz="2400" dirty="0">
                <a:solidFill>
                  <a:schemeClr val="bg1"/>
                </a:solidFill>
                <a:latin typeface="+mj-lt"/>
              </a:rPr>
              <a:t>   The Brokerage and Asset Management business recorded a pretax gain of approximately $11.1 billion ($6.7 billion after-tax) on this sale.</a:t>
            </a:r>
          </a:p>
        </p:txBody>
      </p:sp>
      <p:pic>
        <p:nvPicPr>
          <p:cNvPr id="20494" name="Picture 2"/>
          <p:cNvPicPr>
            <a:picLocks noChangeAspect="1" noChangeArrowheads="1"/>
          </p:cNvPicPr>
          <p:nvPr/>
        </p:nvPicPr>
        <p:blipFill>
          <a:blip r:embed="rId4" cstate="print"/>
          <a:srcRect/>
          <a:stretch>
            <a:fillRect/>
          </a:stretch>
        </p:blipFill>
        <p:spPr bwMode="auto">
          <a:xfrm>
            <a:off x="6732588" y="4581525"/>
            <a:ext cx="1789112" cy="178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31" name="TextBox 30"/>
          <p:cNvSpPr txBox="1"/>
          <p:nvPr/>
        </p:nvSpPr>
        <p:spPr>
          <a:xfrm>
            <a:off x="323850" y="1268413"/>
            <a:ext cx="8496300" cy="523875"/>
          </a:xfrm>
          <a:prstGeom prst="rect">
            <a:avLst/>
          </a:prstGeom>
          <a:noFill/>
        </p:spPr>
        <p:txBody>
          <a:bodyPr>
            <a:spAutoFit/>
          </a:bodyPr>
          <a:lstStyle/>
          <a:p>
            <a:pPr>
              <a:defRPr/>
            </a:pPr>
            <a:r>
              <a:rPr lang="en-US" sz="2800" dirty="0">
                <a:solidFill>
                  <a:schemeClr val="bg1"/>
                </a:solidFill>
                <a:latin typeface="+mj-lt"/>
              </a:rPr>
              <a:t>Joint Venture with Morgan Stanley </a:t>
            </a:r>
          </a:p>
        </p:txBody>
      </p:sp>
      <p:pic>
        <p:nvPicPr>
          <p:cNvPr id="21510"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151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21517" name="Picture 14"/>
          <p:cNvPicPr>
            <a:picLocks noChangeAspect="1" noChangeArrowheads="1"/>
          </p:cNvPicPr>
          <p:nvPr/>
        </p:nvPicPr>
        <p:blipFill>
          <a:blip r:embed="rId4" cstate="print"/>
          <a:srcRect/>
          <a:stretch>
            <a:fillRect/>
          </a:stretch>
        </p:blipFill>
        <p:spPr bwMode="auto">
          <a:xfrm>
            <a:off x="393700" y="4846638"/>
            <a:ext cx="8426450" cy="1368425"/>
          </a:xfrm>
          <a:prstGeom prst="rect">
            <a:avLst/>
          </a:prstGeom>
          <a:noFill/>
          <a:ln w="9525">
            <a:noFill/>
            <a:miter lim="800000"/>
            <a:headEnd/>
            <a:tailEnd/>
          </a:ln>
        </p:spPr>
      </p:pic>
      <p:pic>
        <p:nvPicPr>
          <p:cNvPr id="21518" name="Picture 14"/>
          <p:cNvPicPr>
            <a:picLocks noChangeAspect="1" noChangeArrowheads="1"/>
          </p:cNvPicPr>
          <p:nvPr/>
        </p:nvPicPr>
        <p:blipFill>
          <a:blip r:embed="rId5" cstate="print"/>
          <a:srcRect/>
          <a:stretch>
            <a:fillRect/>
          </a:stretch>
        </p:blipFill>
        <p:spPr bwMode="auto">
          <a:xfrm>
            <a:off x="1109663" y="1792288"/>
            <a:ext cx="6924675" cy="2895600"/>
          </a:xfrm>
          <a:prstGeom prst="rect">
            <a:avLst/>
          </a:prstGeom>
          <a:noFill/>
          <a:ln w="9525">
            <a:noFill/>
            <a:miter lim="800000"/>
            <a:headEnd/>
            <a:tailEnd/>
          </a:ln>
        </p:spPr>
      </p:pic>
      <p:sp>
        <p:nvSpPr>
          <p:cNvPr id="20" name="Rectangle 23"/>
          <p:cNvSpPr/>
          <p:nvPr/>
        </p:nvSpPr>
        <p:spPr>
          <a:xfrm>
            <a:off x="4903788" y="2974975"/>
            <a:ext cx="1441450" cy="1390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2533"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534"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2535"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8" name="TextBox 17"/>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9" name="TextBox 18"/>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179388" y="981075"/>
            <a:ext cx="8496300" cy="522288"/>
          </a:xfrm>
          <a:prstGeom prst="rect">
            <a:avLst/>
          </a:prstGeom>
          <a:noFill/>
        </p:spPr>
        <p:txBody>
          <a:bodyPr>
            <a:spAutoFit/>
          </a:bodyPr>
          <a:lstStyle/>
          <a:p>
            <a:pPr>
              <a:defRPr/>
            </a:pPr>
            <a:r>
              <a:rPr lang="en-US" sz="2800" dirty="0">
                <a:solidFill>
                  <a:schemeClr val="bg1"/>
                </a:solidFill>
                <a:latin typeface="+mj-lt"/>
              </a:rPr>
              <a:t>5 Year Key Statistic</a:t>
            </a:r>
          </a:p>
        </p:txBody>
      </p:sp>
      <p:graphicFrame>
        <p:nvGraphicFramePr>
          <p:cNvPr id="27" name="Chart 26"/>
          <p:cNvGraphicFramePr/>
          <p:nvPr/>
        </p:nvGraphicFramePr>
        <p:xfrm>
          <a:off x="4572000" y="1484784"/>
          <a:ext cx="4320480" cy="4824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ontent Placeholder 3"/>
          <p:cNvGraphicFramePr>
            <a:graphicFrameLocks noGrp="1"/>
          </p:cNvGraphicFramePr>
          <p:nvPr>
            <p:ph idx="1"/>
          </p:nvPr>
        </p:nvGraphicFramePr>
        <p:xfrm>
          <a:off x="179512" y="1484784"/>
          <a:ext cx="4248472" cy="481818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6" name="TextBox 15"/>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355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355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3559"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22" name="TextBox 21"/>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7" name="TextBox 26"/>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8" name="TextBox 27"/>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23564" name="Picture 16"/>
          <p:cNvPicPr>
            <a:picLocks noChangeAspect="1" noChangeArrowheads="1"/>
          </p:cNvPicPr>
          <p:nvPr/>
        </p:nvPicPr>
        <p:blipFill>
          <a:blip r:embed="rId4" cstate="print"/>
          <a:srcRect/>
          <a:stretch>
            <a:fillRect/>
          </a:stretch>
        </p:blipFill>
        <p:spPr bwMode="auto">
          <a:xfrm>
            <a:off x="539750" y="1068388"/>
            <a:ext cx="8064500" cy="5505450"/>
          </a:xfrm>
          <a:prstGeom prst="rect">
            <a:avLst/>
          </a:prstGeom>
          <a:noFill/>
          <a:ln w="9525">
            <a:noFill/>
            <a:miter lim="800000"/>
            <a:headEnd/>
            <a:tailEnd/>
          </a:ln>
        </p:spPr>
      </p:pic>
      <p:sp>
        <p:nvSpPr>
          <p:cNvPr id="17" name="Rectangle 24"/>
          <p:cNvSpPr/>
          <p:nvPr/>
        </p:nvSpPr>
        <p:spPr>
          <a:xfrm>
            <a:off x="569913" y="3933825"/>
            <a:ext cx="80645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
        <p:nvSpPr>
          <p:cNvPr id="18" name="Rectangle 24"/>
          <p:cNvSpPr/>
          <p:nvPr/>
        </p:nvSpPr>
        <p:spPr>
          <a:xfrm>
            <a:off x="539750" y="6357938"/>
            <a:ext cx="80645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
        <p:nvSpPr>
          <p:cNvPr id="19" name="Rectangle 24"/>
          <p:cNvSpPr/>
          <p:nvPr/>
        </p:nvSpPr>
        <p:spPr>
          <a:xfrm>
            <a:off x="539750" y="1700213"/>
            <a:ext cx="80645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4581"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pic>
        <p:nvPicPr>
          <p:cNvPr id="24582" name="图片 2"/>
          <p:cNvPicPr>
            <a:picLocks noChangeAspect="1"/>
          </p:cNvPicPr>
          <p:nvPr/>
        </p:nvPicPr>
        <p:blipFill>
          <a:blip r:embed="rId4" cstate="print"/>
          <a:srcRect/>
          <a:stretch>
            <a:fillRect/>
          </a:stretch>
        </p:blipFill>
        <p:spPr bwMode="auto">
          <a:xfrm>
            <a:off x="468313" y="1125538"/>
            <a:ext cx="8064500" cy="5476875"/>
          </a:xfrm>
          <a:prstGeom prst="rect">
            <a:avLst/>
          </a:prstGeom>
          <a:noFill/>
          <a:ln w="9525">
            <a:noFill/>
            <a:miter lim="800000"/>
            <a:headEnd/>
            <a:tailEnd/>
          </a:ln>
        </p:spPr>
      </p:pic>
      <p:sp>
        <p:nvSpPr>
          <p:cNvPr id="17" name="Rectangle 16"/>
          <p:cNvSpPr/>
          <p:nvPr/>
        </p:nvSpPr>
        <p:spPr>
          <a:xfrm>
            <a:off x="468313" y="6165850"/>
            <a:ext cx="80645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
        <p:nvSpPr>
          <p:cNvPr id="22" name="Rectangle 21"/>
          <p:cNvSpPr/>
          <p:nvPr/>
        </p:nvSpPr>
        <p:spPr>
          <a:xfrm>
            <a:off x="468313" y="5445125"/>
            <a:ext cx="80645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
        <p:nvSpPr>
          <p:cNvPr id="2458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4586"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9219" name="Title 1"/>
          <p:cNvSpPr>
            <a:spLocks noGrp="1"/>
          </p:cNvSpPr>
          <p:nvPr>
            <p:ph type="ctrTitle"/>
          </p:nvPr>
        </p:nvSpPr>
        <p:spPr/>
        <p:txBody>
          <a:bodyPr/>
          <a:lstStyle/>
          <a:p>
            <a:pPr eaLnBrk="1" hangingPunct="1"/>
            <a:endParaRPr lang="en-CA" altLang="zh-TW" smtClean="0"/>
          </a:p>
        </p:txBody>
      </p:sp>
      <p:sp>
        <p:nvSpPr>
          <p:cNvPr id="9220" name="Subtitle 2"/>
          <p:cNvSpPr>
            <a:spLocks noGrp="1"/>
          </p:cNvSpPr>
          <p:nvPr>
            <p:ph type="subTitle" idx="1"/>
          </p:nvPr>
        </p:nvSpPr>
        <p:spPr/>
        <p:txBody>
          <a:bodyPr/>
          <a:lstStyle/>
          <a:p>
            <a:pPr eaLnBrk="1" hangingPunct="1"/>
            <a:endParaRPr lang="en-CA" altLang="zh-TW" smtClean="0">
              <a:solidFill>
                <a:srgbClr val="898989"/>
              </a:solidFill>
            </a:endParaRPr>
          </a:p>
        </p:txBody>
      </p:sp>
      <p:sp>
        <p:nvSpPr>
          <p:cNvPr id="4" name="Rounded Rectangle 3"/>
          <p:cNvSpPr/>
          <p:nvPr/>
        </p:nvSpPr>
        <p:spPr>
          <a:xfrm>
            <a:off x="142875" y="928688"/>
            <a:ext cx="8858250" cy="5786437"/>
          </a:xfrm>
          <a:prstGeom prst="roundRect">
            <a:avLst>
              <a:gd name="adj" fmla="val 1022"/>
            </a:avLst>
          </a:prstGeom>
          <a:solidFill>
            <a:srgbClr val="052171"/>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922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7" name="TextBox 6"/>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8" name="TextBox 7"/>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9" name="TextBox 8"/>
          <p:cNvSpPr txBox="1"/>
          <p:nvPr/>
        </p:nvSpPr>
        <p:spPr>
          <a:xfrm>
            <a:off x="5003800"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0" name="TextBox 9"/>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1" name="TextBox 10"/>
          <p:cNvSpPr txBox="1"/>
          <p:nvPr/>
        </p:nvSpPr>
        <p:spPr>
          <a:xfrm>
            <a:off x="7740650"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9228" name="TextBox 15"/>
          <p:cNvSpPr txBox="1">
            <a:spLocks noChangeArrowheads="1"/>
          </p:cNvSpPr>
          <p:nvPr/>
        </p:nvSpPr>
        <p:spPr bwMode="auto">
          <a:xfrm>
            <a:off x="214313" y="1071563"/>
            <a:ext cx="2428875" cy="492125"/>
          </a:xfrm>
          <a:prstGeom prst="rect">
            <a:avLst/>
          </a:prstGeom>
          <a:noFill/>
          <a:ln w="9525">
            <a:noFill/>
            <a:miter lim="800000"/>
            <a:headEnd/>
            <a:tailEnd/>
          </a:ln>
        </p:spPr>
        <p:txBody>
          <a:bodyPr>
            <a:spAutoFit/>
          </a:bodyPr>
          <a:lstStyle/>
          <a:p>
            <a:r>
              <a:rPr lang="en-CA" altLang="zh-TW" sz="2600">
                <a:solidFill>
                  <a:schemeClr val="bg1"/>
                </a:solidFill>
              </a:rPr>
              <a:t>Agenda</a:t>
            </a:r>
          </a:p>
        </p:txBody>
      </p:sp>
      <p:graphicFrame>
        <p:nvGraphicFramePr>
          <p:cNvPr id="21" name="Diagram 20"/>
          <p:cNvGraphicFramePr/>
          <p:nvPr/>
        </p:nvGraphicFramePr>
        <p:xfrm>
          <a:off x="2285984" y="2008206"/>
          <a:ext cx="46672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30" name="Picture 15"/>
          <p:cNvPicPr>
            <a:picLocks noChangeAspect="1" noChangeArrowheads="1"/>
          </p:cNvPicPr>
          <p:nvPr/>
        </p:nvPicPr>
        <p:blipFill>
          <a:blip r:embed="rId8" cstate="print"/>
          <a:srcRect/>
          <a:stretch>
            <a:fillRect/>
          </a:stretch>
        </p:blipFill>
        <p:spPr bwMode="auto">
          <a:xfrm>
            <a:off x="179388" y="0"/>
            <a:ext cx="10414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5605"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SAP</a:t>
            </a:r>
            <a:endParaRPr lang="en-US" sz="2800" dirty="0">
              <a:solidFill>
                <a:schemeClr val="bg1"/>
              </a:solidFill>
              <a:latin typeface="+mj-lt"/>
            </a:endParaRPr>
          </a:p>
        </p:txBody>
      </p:sp>
      <p:sp>
        <p:nvSpPr>
          <p:cNvPr id="2560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5608"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25613" name="Picture 3" descr="sap_2.bmp"/>
          <p:cNvPicPr>
            <a:picLocks noChangeAspect="1"/>
          </p:cNvPicPr>
          <p:nvPr/>
        </p:nvPicPr>
        <p:blipFill>
          <a:blip r:embed="rId4" cstate="print"/>
          <a:srcRect/>
          <a:stretch>
            <a:fillRect/>
          </a:stretch>
        </p:blipFill>
        <p:spPr bwMode="auto">
          <a:xfrm>
            <a:off x="539750" y="1557338"/>
            <a:ext cx="7646988"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6629"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SAP(book value VS Face value)</a:t>
            </a:r>
          </a:p>
        </p:txBody>
      </p:sp>
      <p:pic>
        <p:nvPicPr>
          <p:cNvPr id="26631" name="Picture 22" descr="SAP_1.bmp"/>
          <p:cNvPicPr>
            <a:picLocks noChangeAspect="1"/>
          </p:cNvPicPr>
          <p:nvPr/>
        </p:nvPicPr>
        <p:blipFill>
          <a:blip r:embed="rId4" cstate="print"/>
          <a:srcRect/>
          <a:stretch>
            <a:fillRect/>
          </a:stretch>
        </p:blipFill>
        <p:spPr bwMode="auto">
          <a:xfrm>
            <a:off x="250825" y="1628775"/>
            <a:ext cx="8597900" cy="4968875"/>
          </a:xfrm>
          <a:prstGeom prst="rect">
            <a:avLst/>
          </a:prstGeom>
          <a:noFill/>
          <a:ln w="9525">
            <a:noFill/>
            <a:miter lim="800000"/>
            <a:headEnd/>
            <a:tailEnd/>
          </a:ln>
        </p:spPr>
      </p:pic>
      <p:sp>
        <p:nvSpPr>
          <p:cNvPr id="2663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6633"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7653"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Balance Sheet I</a:t>
            </a:r>
          </a:p>
        </p:txBody>
      </p:sp>
      <p:pic>
        <p:nvPicPr>
          <p:cNvPr id="27655" name="图片 3"/>
          <p:cNvPicPr>
            <a:picLocks noChangeAspect="1"/>
          </p:cNvPicPr>
          <p:nvPr/>
        </p:nvPicPr>
        <p:blipFill>
          <a:blip r:embed="rId4" cstate="print"/>
          <a:srcRect/>
          <a:stretch>
            <a:fillRect/>
          </a:stretch>
        </p:blipFill>
        <p:spPr bwMode="auto">
          <a:xfrm>
            <a:off x="304800" y="1828800"/>
            <a:ext cx="8540750" cy="4337050"/>
          </a:xfrm>
          <a:prstGeom prst="rect">
            <a:avLst/>
          </a:prstGeom>
          <a:noFill/>
          <a:ln w="9525">
            <a:noFill/>
            <a:miter lim="800000"/>
            <a:headEnd/>
            <a:tailEnd/>
          </a:ln>
        </p:spPr>
      </p:pic>
      <p:sp>
        <p:nvSpPr>
          <p:cNvPr id="2765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7657"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867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Balance Sheet II</a:t>
            </a:r>
          </a:p>
        </p:txBody>
      </p:sp>
      <p:pic>
        <p:nvPicPr>
          <p:cNvPr id="28679" name="图片 5"/>
          <p:cNvPicPr>
            <a:picLocks noChangeAspect="1"/>
          </p:cNvPicPr>
          <p:nvPr/>
        </p:nvPicPr>
        <p:blipFill>
          <a:blip r:embed="rId4" cstate="print"/>
          <a:srcRect/>
          <a:stretch>
            <a:fillRect/>
          </a:stretch>
        </p:blipFill>
        <p:spPr bwMode="auto">
          <a:xfrm>
            <a:off x="395288" y="1700213"/>
            <a:ext cx="8353425" cy="4540250"/>
          </a:xfrm>
          <a:prstGeom prst="rect">
            <a:avLst/>
          </a:prstGeom>
          <a:noFill/>
          <a:ln w="9525">
            <a:noFill/>
            <a:miter lim="800000"/>
            <a:headEnd/>
            <a:tailEnd/>
          </a:ln>
        </p:spPr>
      </p:pic>
      <p:sp>
        <p:nvSpPr>
          <p:cNvPr id="28680"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8681"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29701"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Trading Account Assets from B/S</a:t>
            </a:r>
          </a:p>
        </p:txBody>
      </p:sp>
      <p:pic>
        <p:nvPicPr>
          <p:cNvPr id="29703" name="图片 6"/>
          <p:cNvPicPr>
            <a:picLocks noChangeAspect="1"/>
          </p:cNvPicPr>
          <p:nvPr/>
        </p:nvPicPr>
        <p:blipFill>
          <a:blip r:embed="rId4" cstate="print"/>
          <a:srcRect/>
          <a:stretch>
            <a:fillRect/>
          </a:stretch>
        </p:blipFill>
        <p:spPr bwMode="auto">
          <a:xfrm>
            <a:off x="5867400" y="2276475"/>
            <a:ext cx="654050" cy="4152900"/>
          </a:xfrm>
          <a:prstGeom prst="rect">
            <a:avLst/>
          </a:prstGeom>
          <a:noFill/>
          <a:ln w="9525">
            <a:noFill/>
            <a:miter lim="800000"/>
            <a:headEnd/>
            <a:tailEnd/>
          </a:ln>
        </p:spPr>
      </p:pic>
      <p:pic>
        <p:nvPicPr>
          <p:cNvPr id="29704" name="图片 8"/>
          <p:cNvPicPr>
            <a:picLocks noChangeAspect="1"/>
          </p:cNvPicPr>
          <p:nvPr/>
        </p:nvPicPr>
        <p:blipFill>
          <a:blip r:embed="rId5" cstate="print"/>
          <a:srcRect/>
          <a:stretch>
            <a:fillRect/>
          </a:stretch>
        </p:blipFill>
        <p:spPr bwMode="auto">
          <a:xfrm>
            <a:off x="1476375" y="1511300"/>
            <a:ext cx="4502150" cy="5065713"/>
          </a:xfrm>
          <a:prstGeom prst="rect">
            <a:avLst/>
          </a:prstGeom>
          <a:noFill/>
          <a:ln w="9525">
            <a:noFill/>
            <a:miter lim="800000"/>
            <a:headEnd/>
            <a:tailEnd/>
          </a:ln>
        </p:spPr>
      </p:pic>
      <p:sp>
        <p:nvSpPr>
          <p:cNvPr id="2970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9706"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5" name="TextBox 24"/>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30725"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Cash Flow Statement I</a:t>
            </a:r>
          </a:p>
        </p:txBody>
      </p:sp>
      <p:pic>
        <p:nvPicPr>
          <p:cNvPr id="30727" name="图片 3"/>
          <p:cNvPicPr>
            <a:picLocks noChangeAspect="1"/>
          </p:cNvPicPr>
          <p:nvPr/>
        </p:nvPicPr>
        <p:blipFill>
          <a:blip r:embed="rId4" cstate="print"/>
          <a:srcRect/>
          <a:stretch>
            <a:fillRect/>
          </a:stretch>
        </p:blipFill>
        <p:spPr bwMode="auto">
          <a:xfrm>
            <a:off x="395288" y="1484313"/>
            <a:ext cx="8353425" cy="5151437"/>
          </a:xfrm>
          <a:prstGeom prst="rect">
            <a:avLst/>
          </a:prstGeom>
          <a:noFill/>
          <a:ln w="9525">
            <a:noFill/>
            <a:miter lim="800000"/>
            <a:headEnd/>
            <a:tailEnd/>
          </a:ln>
        </p:spPr>
      </p:pic>
      <p:sp>
        <p:nvSpPr>
          <p:cNvPr id="3072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30729"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31749"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Cash Flow Statement II</a:t>
            </a:r>
          </a:p>
        </p:txBody>
      </p:sp>
      <p:pic>
        <p:nvPicPr>
          <p:cNvPr id="31751" name="图片 3"/>
          <p:cNvPicPr>
            <a:picLocks noChangeAspect="1"/>
          </p:cNvPicPr>
          <p:nvPr/>
        </p:nvPicPr>
        <p:blipFill>
          <a:blip r:embed="rId4" cstate="print"/>
          <a:srcRect/>
          <a:stretch>
            <a:fillRect/>
          </a:stretch>
        </p:blipFill>
        <p:spPr bwMode="auto">
          <a:xfrm>
            <a:off x="319088" y="2133600"/>
            <a:ext cx="8634412" cy="3540125"/>
          </a:xfrm>
          <a:prstGeom prst="rect">
            <a:avLst/>
          </a:prstGeom>
          <a:noFill/>
          <a:ln w="9525">
            <a:noFill/>
            <a:miter lim="800000"/>
            <a:headEnd/>
            <a:tailEnd/>
          </a:ln>
        </p:spPr>
      </p:pic>
      <p:sp>
        <p:nvSpPr>
          <p:cNvPr id="3175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31753"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32773"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a:solidFill>
                  <a:schemeClr val="bg1"/>
                </a:solidFill>
                <a:latin typeface="+mj-lt"/>
              </a:rPr>
              <a:t>Capital Resources</a:t>
            </a:r>
          </a:p>
        </p:txBody>
      </p:sp>
      <p:sp>
        <p:nvSpPr>
          <p:cNvPr id="32775" name="Content Placeholder 3"/>
          <p:cNvSpPr>
            <a:spLocks noGrp="1"/>
          </p:cNvSpPr>
          <p:nvPr>
            <p:ph idx="1"/>
          </p:nvPr>
        </p:nvSpPr>
        <p:spPr>
          <a:xfrm>
            <a:off x="468313" y="1700213"/>
            <a:ext cx="8229600" cy="4525962"/>
          </a:xfrm>
        </p:spPr>
        <p:txBody>
          <a:bodyPr/>
          <a:lstStyle/>
          <a:p>
            <a:r>
              <a:rPr lang="en-US" sz="2400" smtClean="0">
                <a:solidFill>
                  <a:schemeClr val="bg1"/>
                </a:solidFill>
              </a:rPr>
              <a:t>Basel I: Banks that operate internationally are required to maintain capital (Tier 1 and Tier 2) equal to at least 8% of its risk-weighted assets</a:t>
            </a:r>
          </a:p>
          <a:p>
            <a:r>
              <a:rPr lang="en-US" sz="2400" smtClean="0">
                <a:solidFill>
                  <a:schemeClr val="bg1"/>
                </a:solidFill>
              </a:rPr>
              <a:t>Basel II: Banks holding riskier assets should be required to have more capital on hand than those maintaining safer portfolios. Basel II also requires companies to publish both the details of risky investments and risk management practices.</a:t>
            </a:r>
          </a:p>
          <a:p>
            <a:r>
              <a:rPr lang="en-US" sz="2400" smtClean="0">
                <a:solidFill>
                  <a:schemeClr val="bg1"/>
                </a:solidFill>
              </a:rPr>
              <a:t>Basel III and more…</a:t>
            </a:r>
          </a:p>
        </p:txBody>
      </p:sp>
      <p:sp>
        <p:nvSpPr>
          <p:cNvPr id="3277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32777"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3379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err="1">
                <a:solidFill>
                  <a:schemeClr val="bg1"/>
                </a:solidFill>
                <a:latin typeface="+mj-lt"/>
              </a:rPr>
              <a:t>Citi</a:t>
            </a:r>
            <a:r>
              <a:rPr lang="en-US" sz="2800" dirty="0">
                <a:solidFill>
                  <a:schemeClr val="bg1"/>
                </a:solidFill>
                <a:latin typeface="+mj-lt"/>
              </a:rPr>
              <a:t> Capital Resources</a:t>
            </a:r>
          </a:p>
        </p:txBody>
      </p:sp>
      <p:graphicFrame>
        <p:nvGraphicFramePr>
          <p:cNvPr id="16" name="Table 15"/>
          <p:cNvGraphicFramePr>
            <a:graphicFrameLocks noGrp="1"/>
          </p:cNvGraphicFramePr>
          <p:nvPr/>
        </p:nvGraphicFramePr>
        <p:xfrm>
          <a:off x="457200" y="1628775"/>
          <a:ext cx="8147050" cy="4695825"/>
        </p:xfrm>
        <a:graphic>
          <a:graphicData uri="http://schemas.openxmlformats.org/drawingml/2006/table">
            <a:tbl>
              <a:tblPr/>
              <a:tblGrid>
                <a:gridCol w="1233488"/>
                <a:gridCol w="1522412"/>
                <a:gridCol w="1393825"/>
                <a:gridCol w="1423988"/>
                <a:gridCol w="1439862"/>
                <a:gridCol w="1133475"/>
              </a:tblGrid>
              <a:tr h="1065213">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At Year End (in %)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2010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2009</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2008</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Well-capitalized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Require Min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r>
              <a:tr h="858838">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Tier 1 Common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10.75</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9.6</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2.3</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852488">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Tier 1 Capital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12.91</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11.7</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12</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6</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4</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489075">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Total Capital (Tier1+Tier2)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16.59</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15.3</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16</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10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8</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430213">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Leverage </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6.60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6.89</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6.1</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3</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t" latinLnBrk="0" hangingPunct="1">
                        <a:lnSpc>
                          <a:spcPct val="14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3</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bl>
          </a:graphicData>
        </a:graphic>
      </p:graphicFrame>
      <p:sp>
        <p:nvSpPr>
          <p:cNvPr id="3384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33844"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5" name="TextBox 24"/>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2916238" y="549275"/>
            <a:ext cx="20875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pic>
        <p:nvPicPr>
          <p:cNvPr id="34821"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2" name="TextBox 21"/>
          <p:cNvSpPr txBox="1"/>
          <p:nvPr/>
        </p:nvSpPr>
        <p:spPr>
          <a:xfrm>
            <a:off x="395288" y="1052513"/>
            <a:ext cx="7632700" cy="523875"/>
          </a:xfrm>
          <a:prstGeom prst="rect">
            <a:avLst/>
          </a:prstGeom>
          <a:noFill/>
        </p:spPr>
        <p:txBody>
          <a:bodyPr>
            <a:spAutoFit/>
          </a:bodyPr>
          <a:lstStyle/>
          <a:p>
            <a:pPr>
              <a:defRPr/>
            </a:pPr>
            <a:r>
              <a:rPr lang="en-US" sz="2800" dirty="0" err="1">
                <a:solidFill>
                  <a:schemeClr val="bg1"/>
                </a:solidFill>
                <a:latin typeface="+mj-lt"/>
              </a:rPr>
              <a:t>Citi</a:t>
            </a:r>
            <a:r>
              <a:rPr lang="en-US" sz="2800" dirty="0">
                <a:solidFill>
                  <a:schemeClr val="bg1"/>
                </a:solidFill>
                <a:latin typeface="+mj-lt"/>
              </a:rPr>
              <a:t> Tier 1 Capital</a:t>
            </a:r>
          </a:p>
        </p:txBody>
      </p:sp>
      <p:pic>
        <p:nvPicPr>
          <p:cNvPr id="34823" name="Picture 13" descr="tier 1.bmp"/>
          <p:cNvPicPr>
            <a:picLocks noChangeAspect="1"/>
          </p:cNvPicPr>
          <p:nvPr/>
        </p:nvPicPr>
        <p:blipFill>
          <a:blip r:embed="rId4" cstate="print"/>
          <a:srcRect/>
          <a:stretch>
            <a:fillRect/>
          </a:stretch>
        </p:blipFill>
        <p:spPr bwMode="auto">
          <a:xfrm>
            <a:off x="323850" y="1700213"/>
            <a:ext cx="8567738" cy="4886325"/>
          </a:xfrm>
          <a:prstGeom prst="rect">
            <a:avLst/>
          </a:prstGeom>
          <a:noFill/>
          <a:ln w="9525">
            <a:noFill/>
            <a:miter lim="800000"/>
            <a:headEnd/>
            <a:tailEnd/>
          </a:ln>
        </p:spPr>
      </p:pic>
      <p:sp>
        <p:nvSpPr>
          <p:cNvPr id="34824"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34825" name="TextBox 14"/>
          <p:cNvSpPr txBox="1">
            <a:spLocks noChangeArrowheads="1"/>
          </p:cNvSpPr>
          <p:nvPr/>
        </p:nvSpPr>
        <p:spPr bwMode="auto">
          <a:xfrm>
            <a:off x="1331913" y="549275"/>
            <a:ext cx="1643062" cy="368300"/>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Citi Overview</a:t>
            </a:r>
            <a:endParaRPr lang="en-CA" altLang="zh-TW">
              <a:solidFill>
                <a:srgbClr val="BFBFBF"/>
              </a:solidFill>
              <a:latin typeface="Calibri" pitchFamily="34" charset="0"/>
            </a:endParaRP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42875" y="571500"/>
            <a:ext cx="12144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0245" name="TextBox 15"/>
          <p:cNvSpPr txBox="1">
            <a:spLocks noChangeArrowheads="1"/>
          </p:cNvSpPr>
          <p:nvPr/>
        </p:nvSpPr>
        <p:spPr bwMode="auto">
          <a:xfrm>
            <a:off x="214313" y="1071563"/>
            <a:ext cx="6000750" cy="523875"/>
          </a:xfrm>
          <a:prstGeom prst="rect">
            <a:avLst/>
          </a:prstGeom>
          <a:noFill/>
          <a:ln w="9525">
            <a:noFill/>
            <a:miter lim="800000"/>
            <a:headEnd/>
            <a:tailEnd/>
          </a:ln>
        </p:spPr>
        <p:txBody>
          <a:bodyPr>
            <a:spAutoFit/>
          </a:bodyPr>
          <a:lstStyle/>
          <a:p>
            <a:r>
              <a:rPr lang="en-US" sz="2800">
                <a:solidFill>
                  <a:srgbClr val="FFFFFF"/>
                </a:solidFill>
                <a:latin typeface="Calibri" pitchFamily="34" charset="0"/>
              </a:rPr>
              <a:t>Citi has lowest domestic assets</a:t>
            </a:r>
            <a:endParaRPr lang="en-CA" sz="2600">
              <a:solidFill>
                <a:schemeClr val="bg1"/>
              </a:solidFill>
              <a:latin typeface="Calibri" pitchFamily="34" charset="0"/>
            </a:endParaRPr>
          </a:p>
        </p:txBody>
      </p:sp>
      <p:sp>
        <p:nvSpPr>
          <p:cNvPr id="1024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chemeClr val="bg1"/>
                </a:solidFill>
                <a:latin typeface="Calibri" pitchFamily="34" charset="0"/>
              </a:rPr>
              <a:t>Overview</a:t>
            </a:r>
          </a:p>
        </p:txBody>
      </p:sp>
      <p:sp>
        <p:nvSpPr>
          <p:cNvPr id="42" name="TextBox 41"/>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43" name="TextBox 42"/>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Statements</a:t>
            </a:r>
          </a:p>
        </p:txBody>
      </p:sp>
      <p:sp>
        <p:nvSpPr>
          <p:cNvPr id="44" name="TextBox 43"/>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45" name="TextBox 44"/>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46" name="TextBox 45"/>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10252" name="图片 3"/>
          <p:cNvPicPr>
            <a:picLocks noGrp="1" noChangeAspect="1"/>
          </p:cNvPicPr>
          <p:nvPr>
            <p:ph idx="1"/>
          </p:nvPr>
        </p:nvPicPr>
        <p:blipFill>
          <a:blip r:embed="rId3" cstate="print"/>
          <a:srcRect/>
          <a:stretch>
            <a:fillRect/>
          </a:stretch>
        </p:blipFill>
        <p:spPr>
          <a:xfrm>
            <a:off x="611188" y="2060575"/>
            <a:ext cx="7721600" cy="2881313"/>
          </a:xfrm>
          <a:noFill/>
        </p:spPr>
      </p:pic>
      <p:pic>
        <p:nvPicPr>
          <p:cNvPr id="10253" name="Picture 15"/>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pic>
        <p:nvPicPr>
          <p:cNvPr id="10254" name="Picture 14"/>
          <p:cNvPicPr>
            <a:picLocks noChangeAspect="1" noChangeArrowheads="1"/>
          </p:cNvPicPr>
          <p:nvPr/>
        </p:nvPicPr>
        <p:blipFill>
          <a:blip r:embed="rId5" cstate="print"/>
          <a:srcRect/>
          <a:stretch>
            <a:fillRect/>
          </a:stretch>
        </p:blipFill>
        <p:spPr bwMode="auto">
          <a:xfrm>
            <a:off x="539750" y="5516563"/>
            <a:ext cx="2946400" cy="736600"/>
          </a:xfrm>
          <a:prstGeom prst="rect">
            <a:avLst/>
          </a:prstGeom>
          <a:noFill/>
          <a:ln w="9525">
            <a:noFill/>
            <a:miter lim="800000"/>
            <a:headEnd/>
            <a:tailEnd/>
          </a:ln>
        </p:spPr>
      </p:pic>
      <p:pic>
        <p:nvPicPr>
          <p:cNvPr id="10255" name="Picture 15"/>
          <p:cNvPicPr>
            <a:picLocks noChangeAspect="1" noChangeArrowheads="1"/>
          </p:cNvPicPr>
          <p:nvPr/>
        </p:nvPicPr>
        <p:blipFill>
          <a:blip r:embed="rId6" cstate="print"/>
          <a:srcRect/>
          <a:stretch>
            <a:fillRect/>
          </a:stretch>
        </p:blipFill>
        <p:spPr bwMode="auto">
          <a:xfrm>
            <a:off x="3563938" y="5516563"/>
            <a:ext cx="3095625" cy="720725"/>
          </a:xfrm>
          <a:prstGeom prst="rect">
            <a:avLst/>
          </a:prstGeom>
          <a:noFill/>
          <a:ln w="9525">
            <a:noFill/>
            <a:miter lim="800000"/>
            <a:headEnd/>
            <a:tailEnd/>
          </a:ln>
        </p:spPr>
      </p:pic>
      <p:pic>
        <p:nvPicPr>
          <p:cNvPr id="10256" name="Picture 16"/>
          <p:cNvPicPr>
            <a:picLocks noChangeAspect="1" noChangeArrowheads="1"/>
          </p:cNvPicPr>
          <p:nvPr/>
        </p:nvPicPr>
        <p:blipFill>
          <a:blip r:embed="rId7" cstate="print"/>
          <a:srcRect/>
          <a:stretch>
            <a:fillRect/>
          </a:stretch>
        </p:blipFill>
        <p:spPr bwMode="auto">
          <a:xfrm>
            <a:off x="6804025" y="5516563"/>
            <a:ext cx="141922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3584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8" name="TextBox 17"/>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9" name="TextBox 18"/>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0" name="TextBox 19"/>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5" name="TextBox 24"/>
          <p:cNvSpPr txBox="1"/>
          <p:nvPr/>
        </p:nvSpPr>
        <p:spPr>
          <a:xfrm>
            <a:off x="395288" y="1268413"/>
            <a:ext cx="8353425" cy="523875"/>
          </a:xfrm>
          <a:prstGeom prst="rect">
            <a:avLst/>
          </a:prstGeom>
          <a:noFill/>
        </p:spPr>
        <p:txBody>
          <a:bodyPr>
            <a:spAutoFit/>
          </a:bodyPr>
          <a:lstStyle/>
          <a:p>
            <a:pPr>
              <a:defRPr/>
            </a:pPr>
            <a:r>
              <a:rPr lang="en-US" sz="2800" dirty="0" err="1">
                <a:solidFill>
                  <a:schemeClr val="bg1"/>
                </a:solidFill>
                <a:latin typeface="+mj-lt"/>
              </a:rPr>
              <a:t>Citi</a:t>
            </a:r>
            <a:r>
              <a:rPr lang="en-US" sz="2800" dirty="0">
                <a:solidFill>
                  <a:schemeClr val="bg1"/>
                </a:solidFill>
                <a:latin typeface="+mj-lt"/>
              </a:rPr>
              <a:t> Risk Management </a:t>
            </a:r>
          </a:p>
        </p:txBody>
      </p:sp>
      <p:sp>
        <p:nvSpPr>
          <p:cNvPr id="35850" name="TextBox 25"/>
          <p:cNvSpPr txBox="1">
            <a:spLocks noChangeArrowheads="1"/>
          </p:cNvSpPr>
          <p:nvPr/>
        </p:nvSpPr>
        <p:spPr bwMode="auto">
          <a:xfrm>
            <a:off x="539750" y="1989138"/>
            <a:ext cx="8064500" cy="1846262"/>
          </a:xfrm>
          <a:prstGeom prst="rect">
            <a:avLst/>
          </a:prstGeom>
          <a:noFill/>
          <a:ln w="9525">
            <a:noFill/>
            <a:miter lim="800000"/>
            <a:headEnd/>
            <a:tailEnd/>
          </a:ln>
        </p:spPr>
        <p:txBody>
          <a:bodyPr>
            <a:spAutoFit/>
          </a:bodyPr>
          <a:lstStyle/>
          <a:p>
            <a:pPr>
              <a:buFont typeface="Arial" pitchFamily="34" charset="0"/>
              <a:buChar char="•"/>
            </a:pPr>
            <a:r>
              <a:rPr lang="en-US" sz="2400">
                <a:solidFill>
                  <a:schemeClr val="bg1"/>
                </a:solidFill>
                <a:latin typeface="Calibri" pitchFamily="34" charset="0"/>
              </a:rPr>
              <a:t>   Risk Factors </a:t>
            </a:r>
          </a:p>
          <a:p>
            <a:pPr>
              <a:buFont typeface="Arial" pitchFamily="34" charset="0"/>
              <a:buChar char="•"/>
            </a:pPr>
            <a:r>
              <a:rPr lang="en-US" sz="2400">
                <a:solidFill>
                  <a:schemeClr val="bg1"/>
                </a:solidFill>
                <a:latin typeface="Calibri" pitchFamily="34" charset="0"/>
              </a:rPr>
              <a:t>   Risk Management team</a:t>
            </a:r>
          </a:p>
          <a:p>
            <a:pPr>
              <a:buFont typeface="Arial" pitchFamily="34" charset="0"/>
              <a:buChar char="•"/>
            </a:pPr>
            <a:r>
              <a:rPr lang="en-US" sz="2400">
                <a:solidFill>
                  <a:schemeClr val="bg1"/>
                </a:solidFill>
                <a:latin typeface="Calibri" pitchFamily="34" charset="0"/>
              </a:rPr>
              <a:t>   Market Risk </a:t>
            </a:r>
          </a:p>
          <a:p>
            <a:pPr>
              <a:buFont typeface="Arial" pitchFamily="34" charset="0"/>
              <a:buChar char="•"/>
            </a:pPr>
            <a:r>
              <a:rPr lang="en-US" sz="2400">
                <a:solidFill>
                  <a:schemeClr val="bg1"/>
                </a:solidFill>
                <a:latin typeface="Calibri" pitchFamily="34" charset="0"/>
              </a:rPr>
              <a:t>   Credit Risk</a:t>
            </a:r>
          </a:p>
          <a:p>
            <a:endParaRPr lang="en-US"/>
          </a:p>
        </p:txBody>
      </p:sp>
      <p:pic>
        <p:nvPicPr>
          <p:cNvPr id="35851" name="Picture 17"/>
          <p:cNvPicPr>
            <a:picLocks noChangeAspect="1" noChangeArrowheads="1"/>
          </p:cNvPicPr>
          <p:nvPr/>
        </p:nvPicPr>
        <p:blipFill>
          <a:blip r:embed="rId3" cstate="print"/>
          <a:srcRect/>
          <a:stretch>
            <a:fillRect/>
          </a:stretch>
        </p:blipFill>
        <p:spPr bwMode="auto">
          <a:xfrm>
            <a:off x="5580063" y="1268413"/>
            <a:ext cx="2857500" cy="3810000"/>
          </a:xfrm>
          <a:prstGeom prst="rect">
            <a:avLst/>
          </a:prstGeom>
          <a:noFill/>
          <a:ln w="9525">
            <a:noFill/>
            <a:miter lim="800000"/>
            <a:headEnd/>
            <a:tailEnd/>
          </a:ln>
        </p:spPr>
      </p:pic>
      <p:pic>
        <p:nvPicPr>
          <p:cNvPr id="35852" name="Picture 12"/>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15" name="TextBox 14"/>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6" name="TextBox 15"/>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25" name="TextBox 24"/>
          <p:cNvSpPr txBox="1"/>
          <p:nvPr/>
        </p:nvSpPr>
        <p:spPr>
          <a:xfrm>
            <a:off x="395288" y="1268413"/>
            <a:ext cx="8353425" cy="523875"/>
          </a:xfrm>
          <a:prstGeom prst="rect">
            <a:avLst/>
          </a:prstGeom>
          <a:noFill/>
        </p:spPr>
        <p:txBody>
          <a:bodyPr>
            <a:spAutoFit/>
          </a:bodyPr>
          <a:lstStyle/>
          <a:p>
            <a:pPr>
              <a:defRPr/>
            </a:pPr>
            <a:r>
              <a:rPr lang="en-US" sz="2800" dirty="0">
                <a:solidFill>
                  <a:schemeClr val="bg1"/>
                </a:solidFill>
                <a:latin typeface="+mj-lt"/>
              </a:rPr>
              <a:t>Risk Factors</a:t>
            </a:r>
          </a:p>
        </p:txBody>
      </p:sp>
      <p:sp>
        <p:nvSpPr>
          <p:cNvPr id="31750" name="TextBox 25"/>
          <p:cNvSpPr txBox="1">
            <a:spLocks noChangeArrowheads="1"/>
          </p:cNvSpPr>
          <p:nvPr/>
        </p:nvSpPr>
        <p:spPr bwMode="auto">
          <a:xfrm>
            <a:off x="539750" y="1989138"/>
            <a:ext cx="8604250" cy="2216150"/>
          </a:xfrm>
          <a:prstGeom prst="rect">
            <a:avLst/>
          </a:prstGeom>
          <a:noFill/>
          <a:ln w="9525">
            <a:noFill/>
            <a:miter lim="800000"/>
            <a:headEnd/>
            <a:tailEnd/>
          </a:ln>
        </p:spPr>
        <p:txBody>
          <a:bodyPr>
            <a:spAutoFit/>
          </a:bodyPr>
          <a:lstStyle/>
          <a:p>
            <a:pPr marL="514350" indent="-514350" fontAlgn="auto">
              <a:spcAft>
                <a:spcPts val="0"/>
              </a:spcAft>
              <a:buFont typeface="+mj-lt"/>
              <a:buAutoNum type="arabicPeriod"/>
              <a:defRPr/>
            </a:pPr>
            <a:r>
              <a:rPr lang="en-CA" sz="2400" dirty="0">
                <a:solidFill>
                  <a:schemeClr val="bg1"/>
                </a:solidFill>
                <a:latin typeface="+mj-lt"/>
              </a:rPr>
              <a:t>Price </a:t>
            </a:r>
            <a:r>
              <a:rPr lang="en-CA" sz="2400" dirty="0">
                <a:solidFill>
                  <a:schemeClr val="bg1"/>
                </a:solidFill>
                <a:latin typeface="+mj-lt"/>
              </a:rPr>
              <a:t>Risk</a:t>
            </a:r>
          </a:p>
          <a:p>
            <a:pPr marL="514350" indent="-514350" fontAlgn="auto">
              <a:spcAft>
                <a:spcPts val="0"/>
              </a:spcAft>
              <a:buFont typeface="+mj-lt"/>
              <a:buAutoNum type="arabicPeriod"/>
              <a:defRPr/>
            </a:pPr>
            <a:r>
              <a:rPr lang="en-CA" sz="2400" dirty="0">
                <a:solidFill>
                  <a:schemeClr val="bg1"/>
                </a:solidFill>
                <a:latin typeface="+mj-lt"/>
              </a:rPr>
              <a:t>Value at Risk (VAR)</a:t>
            </a:r>
          </a:p>
          <a:p>
            <a:pPr marL="514350" indent="-514350" fontAlgn="auto">
              <a:spcAft>
                <a:spcPts val="0"/>
              </a:spcAft>
              <a:buFont typeface="+mj-lt"/>
              <a:buAutoNum type="arabicPeriod"/>
              <a:defRPr/>
            </a:pPr>
            <a:r>
              <a:rPr lang="en-CA" sz="2400" dirty="0">
                <a:solidFill>
                  <a:schemeClr val="bg1"/>
                </a:solidFill>
                <a:latin typeface="+mj-lt"/>
              </a:rPr>
              <a:t>Foreign Exchange Risk</a:t>
            </a:r>
          </a:p>
          <a:p>
            <a:pPr marL="514350" indent="-514350" fontAlgn="auto">
              <a:spcAft>
                <a:spcPts val="0"/>
              </a:spcAft>
              <a:buFont typeface="+mj-lt"/>
              <a:buAutoNum type="arabicPeriod"/>
              <a:defRPr/>
            </a:pPr>
            <a:r>
              <a:rPr lang="en-CA" sz="2400" dirty="0">
                <a:solidFill>
                  <a:schemeClr val="bg1"/>
                </a:solidFill>
                <a:latin typeface="+mj-lt"/>
              </a:rPr>
              <a:t>Interest Rate </a:t>
            </a:r>
            <a:r>
              <a:rPr lang="en-CA" sz="2400" dirty="0">
                <a:solidFill>
                  <a:schemeClr val="bg1"/>
                </a:solidFill>
                <a:latin typeface="+mj-lt"/>
              </a:rPr>
              <a:t>Risk</a:t>
            </a:r>
          </a:p>
          <a:p>
            <a:pPr marL="514350" indent="-514350" fontAlgn="auto">
              <a:spcAft>
                <a:spcPts val="0"/>
              </a:spcAft>
              <a:buFont typeface="+mj-lt"/>
              <a:buAutoNum type="arabicPeriod"/>
              <a:defRPr/>
            </a:pPr>
            <a:r>
              <a:rPr lang="en-CA" sz="2400" dirty="0">
                <a:solidFill>
                  <a:schemeClr val="bg1"/>
                </a:solidFill>
                <a:latin typeface="+mj-lt"/>
              </a:rPr>
              <a:t>Credit Risk</a:t>
            </a:r>
            <a:endParaRPr lang="en-CA" sz="2400" dirty="0">
              <a:solidFill>
                <a:schemeClr val="bg1"/>
              </a:solidFill>
              <a:latin typeface="+mj-lt"/>
            </a:endParaRPr>
          </a:p>
          <a:p>
            <a:pPr>
              <a:buFont typeface="Arial" pitchFamily="34" charset="0"/>
              <a:buChar char="•"/>
              <a:defRPr/>
            </a:pPr>
            <a:endParaRPr lang="en-US" dirty="0"/>
          </a:p>
        </p:txBody>
      </p:sp>
      <p:pic>
        <p:nvPicPr>
          <p:cNvPr id="36871"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3687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36878" name="Picture 2"/>
          <p:cNvPicPr>
            <a:picLocks noChangeAspect="1" noChangeArrowheads="1"/>
          </p:cNvPicPr>
          <p:nvPr/>
        </p:nvPicPr>
        <p:blipFill>
          <a:blip r:embed="rId4" cstate="print"/>
          <a:srcRect/>
          <a:stretch>
            <a:fillRect/>
          </a:stretch>
        </p:blipFill>
        <p:spPr bwMode="auto">
          <a:xfrm>
            <a:off x="5292725" y="1844675"/>
            <a:ext cx="2962275" cy="196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25" name="TextBox 24"/>
          <p:cNvSpPr txBox="1"/>
          <p:nvPr/>
        </p:nvSpPr>
        <p:spPr>
          <a:xfrm>
            <a:off x="395288" y="1268413"/>
            <a:ext cx="8353425" cy="523875"/>
          </a:xfrm>
          <a:prstGeom prst="rect">
            <a:avLst/>
          </a:prstGeom>
          <a:noFill/>
        </p:spPr>
        <p:txBody>
          <a:bodyPr>
            <a:spAutoFit/>
          </a:bodyPr>
          <a:lstStyle/>
          <a:p>
            <a:pPr>
              <a:defRPr/>
            </a:pPr>
            <a:r>
              <a:rPr lang="en-US" sz="2800" dirty="0">
                <a:solidFill>
                  <a:schemeClr val="bg1"/>
                </a:solidFill>
                <a:latin typeface="+mj-lt"/>
              </a:rPr>
              <a:t>Risk Factors</a:t>
            </a:r>
          </a:p>
        </p:txBody>
      </p:sp>
      <p:sp>
        <p:nvSpPr>
          <p:cNvPr id="37894" name="TextBox 25"/>
          <p:cNvSpPr txBox="1">
            <a:spLocks noChangeArrowheads="1"/>
          </p:cNvSpPr>
          <p:nvPr/>
        </p:nvSpPr>
        <p:spPr bwMode="auto">
          <a:xfrm>
            <a:off x="539750" y="1989138"/>
            <a:ext cx="8604250" cy="2584450"/>
          </a:xfrm>
          <a:prstGeom prst="rect">
            <a:avLst/>
          </a:prstGeom>
          <a:noFill/>
          <a:ln w="9525">
            <a:noFill/>
            <a:miter lim="800000"/>
            <a:headEnd/>
            <a:tailEnd/>
          </a:ln>
        </p:spPr>
        <p:txBody>
          <a:bodyPr>
            <a:spAutoFit/>
          </a:bodyPr>
          <a:lstStyle/>
          <a:p>
            <a:pPr>
              <a:buFont typeface="Arial" pitchFamily="34" charset="0"/>
              <a:buChar char="•"/>
            </a:pPr>
            <a:r>
              <a:rPr lang="en-US" sz="2400">
                <a:solidFill>
                  <a:schemeClr val="bg1"/>
                </a:solidFill>
                <a:latin typeface="Calibri" pitchFamily="34" charset="0"/>
              </a:rPr>
              <a:t>   Market disruptions continues?</a:t>
            </a:r>
          </a:p>
          <a:p>
            <a:pPr>
              <a:buFont typeface="Arial" pitchFamily="34" charset="0"/>
              <a:buChar char="•"/>
            </a:pPr>
            <a:r>
              <a:rPr lang="en-US" sz="2400">
                <a:solidFill>
                  <a:schemeClr val="bg1"/>
                </a:solidFill>
                <a:latin typeface="Calibri" pitchFamily="34" charset="0"/>
              </a:rPr>
              <a:t>   Is “Well capitalized” enough?</a:t>
            </a:r>
          </a:p>
          <a:p>
            <a:pPr>
              <a:buFont typeface="Arial" pitchFamily="34" charset="0"/>
              <a:buChar char="•"/>
            </a:pPr>
            <a:r>
              <a:rPr lang="en-US" sz="2400">
                <a:solidFill>
                  <a:schemeClr val="bg1"/>
                </a:solidFill>
                <a:latin typeface="Calibri" pitchFamily="34" charset="0"/>
              </a:rPr>
              <a:t>   Is the write down of financial instrument possible? </a:t>
            </a:r>
          </a:p>
          <a:p>
            <a:pPr>
              <a:buFont typeface="Arial" pitchFamily="34" charset="0"/>
              <a:buChar char="•"/>
            </a:pPr>
            <a:r>
              <a:rPr lang="en-US" sz="2400">
                <a:solidFill>
                  <a:schemeClr val="bg1"/>
                </a:solidFill>
                <a:latin typeface="Calibri" pitchFamily="34" charset="0"/>
              </a:rPr>
              <a:t>   Are the estimations of fair value accurate (i.e. CVA on derivatives)? </a:t>
            </a:r>
          </a:p>
          <a:p>
            <a:pPr>
              <a:buFont typeface="Arial" pitchFamily="34" charset="0"/>
              <a:buChar char="•"/>
            </a:pPr>
            <a:r>
              <a:rPr lang="en-US" sz="2400">
                <a:solidFill>
                  <a:schemeClr val="bg1"/>
                </a:solidFill>
                <a:latin typeface="Calibri" pitchFamily="34" charset="0"/>
              </a:rPr>
              <a:t>   Reduction of citi and subsidiaries’ credit rating? </a:t>
            </a:r>
          </a:p>
          <a:p>
            <a:endParaRPr lang="en-US"/>
          </a:p>
        </p:txBody>
      </p:sp>
      <p:pic>
        <p:nvPicPr>
          <p:cNvPr id="37895"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3789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3" name="TextBox 22"/>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4" name="TextBox 2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pic>
        <p:nvPicPr>
          <p:cNvPr id="3891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6" name="Straight Connector 3"/>
          <p:cNvSpPr/>
          <p:nvPr/>
        </p:nvSpPr>
        <p:spPr>
          <a:xfrm>
            <a:off x="4475163" y="4237038"/>
            <a:ext cx="2114550" cy="503237"/>
          </a:xfrm>
          <a:custGeom>
            <a:avLst/>
            <a:gdLst/>
            <a:ahLst/>
            <a:cxnLst/>
            <a:rect l="0" t="0" r="0" b="0"/>
            <a:pathLst>
              <a:path>
                <a:moveTo>
                  <a:pt x="0" y="0"/>
                </a:moveTo>
                <a:lnTo>
                  <a:pt x="0" y="342868"/>
                </a:lnTo>
                <a:lnTo>
                  <a:pt x="2114396" y="342868"/>
                </a:lnTo>
                <a:lnTo>
                  <a:pt x="2114396" y="50313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4"/>
          <p:cNvSpPr/>
          <p:nvPr/>
        </p:nvSpPr>
        <p:spPr>
          <a:xfrm>
            <a:off x="4411663" y="3886200"/>
            <a:ext cx="92075" cy="503238"/>
          </a:xfrm>
          <a:custGeom>
            <a:avLst/>
            <a:gdLst/>
            <a:ahLst/>
            <a:cxnLst/>
            <a:rect l="0" t="0" r="0" b="0"/>
            <a:pathLst>
              <a:path>
                <a:moveTo>
                  <a:pt x="64351" y="0"/>
                </a:moveTo>
                <a:lnTo>
                  <a:pt x="64351" y="342868"/>
                </a:lnTo>
                <a:lnTo>
                  <a:pt x="45720" y="342868"/>
                </a:lnTo>
                <a:lnTo>
                  <a:pt x="45720" y="50313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5"/>
          <p:cNvSpPr/>
          <p:nvPr/>
        </p:nvSpPr>
        <p:spPr>
          <a:xfrm>
            <a:off x="2362200" y="4237038"/>
            <a:ext cx="2112963" cy="503237"/>
          </a:xfrm>
          <a:custGeom>
            <a:avLst/>
            <a:gdLst/>
            <a:ahLst/>
            <a:cxnLst/>
            <a:rect l="0" t="0" r="0" b="0"/>
            <a:pathLst>
              <a:path>
                <a:moveTo>
                  <a:pt x="2114396" y="0"/>
                </a:moveTo>
                <a:lnTo>
                  <a:pt x="2114396" y="342868"/>
                </a:lnTo>
                <a:lnTo>
                  <a:pt x="0" y="342868"/>
                </a:lnTo>
                <a:lnTo>
                  <a:pt x="0" y="50313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6"/>
          <p:cNvSpPr/>
          <p:nvPr/>
        </p:nvSpPr>
        <p:spPr>
          <a:xfrm>
            <a:off x="4430713" y="2635250"/>
            <a:ext cx="90487" cy="503238"/>
          </a:xfrm>
          <a:custGeom>
            <a:avLst/>
            <a:gdLst/>
            <a:ahLst/>
            <a:cxnLst/>
            <a:rect l="0" t="0" r="0" b="0"/>
            <a:pathLst>
              <a:path>
                <a:moveTo>
                  <a:pt x="45720" y="0"/>
                </a:moveTo>
                <a:lnTo>
                  <a:pt x="45720" y="50313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Rounded Rectangle 28"/>
          <p:cNvSpPr/>
          <p:nvPr/>
        </p:nvSpPr>
        <p:spPr>
          <a:xfrm>
            <a:off x="3611563" y="1536700"/>
            <a:ext cx="1728787" cy="109855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8923" name="Group 29"/>
          <p:cNvGrpSpPr>
            <a:grpSpLocks/>
          </p:cNvGrpSpPr>
          <p:nvPr/>
        </p:nvGrpSpPr>
        <p:grpSpPr bwMode="auto">
          <a:xfrm>
            <a:off x="3803650" y="1719263"/>
            <a:ext cx="1728788" cy="1098550"/>
            <a:chOff x="2903350" y="186699"/>
            <a:chExt cx="1729961" cy="1098525"/>
          </a:xfrm>
        </p:grpSpPr>
        <p:sp>
          <p:nvSpPr>
            <p:cNvPr id="31" name="Rounded Rectangle 30"/>
            <p:cNvSpPr/>
            <p:nvPr/>
          </p:nvSpPr>
          <p:spPr>
            <a:xfrm>
              <a:off x="2903350" y="186699"/>
              <a:ext cx="1729961" cy="1098525"/>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9"/>
            <p:cNvSpPr/>
            <p:nvPr/>
          </p:nvSpPr>
          <p:spPr>
            <a:xfrm>
              <a:off x="2935122" y="218448"/>
              <a:ext cx="1666418" cy="103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CA" sz="2000" dirty="0"/>
                <a:t>Board of Directors</a:t>
              </a:r>
            </a:p>
          </p:txBody>
        </p:sp>
      </p:grpSp>
      <p:sp>
        <p:nvSpPr>
          <p:cNvPr id="33" name="Rounded Rectangle 32"/>
          <p:cNvSpPr/>
          <p:nvPr/>
        </p:nvSpPr>
        <p:spPr>
          <a:xfrm>
            <a:off x="3611563" y="3138488"/>
            <a:ext cx="1728787" cy="109855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8925" name="Group 33"/>
          <p:cNvGrpSpPr>
            <a:grpSpLocks/>
          </p:cNvGrpSpPr>
          <p:nvPr/>
        </p:nvGrpSpPr>
        <p:grpSpPr bwMode="auto">
          <a:xfrm>
            <a:off x="3803650" y="3321050"/>
            <a:ext cx="1728788" cy="1098550"/>
            <a:chOff x="2903350" y="1788354"/>
            <a:chExt cx="1729961" cy="1098525"/>
          </a:xfrm>
        </p:grpSpPr>
        <p:sp>
          <p:nvSpPr>
            <p:cNvPr id="35" name="Rounded Rectangle 34"/>
            <p:cNvSpPr/>
            <p:nvPr/>
          </p:nvSpPr>
          <p:spPr>
            <a:xfrm>
              <a:off x="2903350" y="1788354"/>
              <a:ext cx="1729961" cy="1098525"/>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2"/>
            <p:cNvSpPr/>
            <p:nvPr/>
          </p:nvSpPr>
          <p:spPr>
            <a:xfrm>
              <a:off x="2935122" y="1820103"/>
              <a:ext cx="1666418" cy="103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CA" sz="2000" dirty="0"/>
                <a:t>Chief Risk Officer</a:t>
              </a:r>
            </a:p>
          </p:txBody>
        </p:sp>
      </p:grpSp>
      <p:sp>
        <p:nvSpPr>
          <p:cNvPr id="37" name="Rounded Rectangle 36"/>
          <p:cNvSpPr/>
          <p:nvPr/>
        </p:nvSpPr>
        <p:spPr>
          <a:xfrm>
            <a:off x="1497013" y="4740275"/>
            <a:ext cx="1728787" cy="109855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8927" name="Group 37"/>
          <p:cNvGrpSpPr>
            <a:grpSpLocks/>
          </p:cNvGrpSpPr>
          <p:nvPr/>
        </p:nvGrpSpPr>
        <p:grpSpPr bwMode="auto">
          <a:xfrm>
            <a:off x="1689100" y="4922838"/>
            <a:ext cx="1730375" cy="1098550"/>
            <a:chOff x="788954" y="3390010"/>
            <a:chExt cx="1729961" cy="1098525"/>
          </a:xfrm>
        </p:grpSpPr>
        <p:sp>
          <p:nvSpPr>
            <p:cNvPr id="39" name="Rounded Rectangle 38"/>
            <p:cNvSpPr/>
            <p:nvPr/>
          </p:nvSpPr>
          <p:spPr>
            <a:xfrm>
              <a:off x="788954" y="3390010"/>
              <a:ext cx="1729961" cy="1098525"/>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15"/>
            <p:cNvSpPr/>
            <p:nvPr/>
          </p:nvSpPr>
          <p:spPr>
            <a:xfrm>
              <a:off x="820696" y="3421759"/>
              <a:ext cx="1666476" cy="103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CA" sz="2000" dirty="0"/>
                <a:t>Business Chief Risk Officer</a:t>
              </a:r>
            </a:p>
          </p:txBody>
        </p:sp>
      </p:grpSp>
      <p:sp>
        <p:nvSpPr>
          <p:cNvPr id="41" name="Rounded Rectangle 40"/>
          <p:cNvSpPr/>
          <p:nvPr/>
        </p:nvSpPr>
        <p:spPr>
          <a:xfrm>
            <a:off x="3592513" y="4740275"/>
            <a:ext cx="1730375" cy="109855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8929" name="Group 41"/>
          <p:cNvGrpSpPr>
            <a:grpSpLocks/>
          </p:cNvGrpSpPr>
          <p:nvPr/>
        </p:nvGrpSpPr>
        <p:grpSpPr bwMode="auto">
          <a:xfrm>
            <a:off x="3784600" y="4922838"/>
            <a:ext cx="1730375" cy="1098550"/>
            <a:chOff x="2884719" y="3390010"/>
            <a:chExt cx="1729961" cy="1098525"/>
          </a:xfrm>
        </p:grpSpPr>
        <p:sp>
          <p:nvSpPr>
            <p:cNvPr id="43" name="Rounded Rectangle 42"/>
            <p:cNvSpPr/>
            <p:nvPr/>
          </p:nvSpPr>
          <p:spPr>
            <a:xfrm>
              <a:off x="2884719" y="3390010"/>
              <a:ext cx="1729961" cy="1098525"/>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ounded Rectangle 18"/>
            <p:cNvSpPr/>
            <p:nvPr/>
          </p:nvSpPr>
          <p:spPr>
            <a:xfrm>
              <a:off x="2916461" y="3421759"/>
              <a:ext cx="1666476" cy="103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CA" sz="2000" dirty="0"/>
                <a:t>Regional Chief Risk Officers</a:t>
              </a:r>
            </a:p>
          </p:txBody>
        </p:sp>
      </p:grpSp>
      <p:sp>
        <p:nvSpPr>
          <p:cNvPr id="45" name="Rounded Rectangle 44"/>
          <p:cNvSpPr/>
          <p:nvPr/>
        </p:nvSpPr>
        <p:spPr>
          <a:xfrm>
            <a:off x="5724525" y="4740275"/>
            <a:ext cx="1730375" cy="109855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8931" name="Group 45"/>
          <p:cNvGrpSpPr>
            <a:grpSpLocks/>
          </p:cNvGrpSpPr>
          <p:nvPr/>
        </p:nvGrpSpPr>
        <p:grpSpPr bwMode="auto">
          <a:xfrm>
            <a:off x="5918200" y="4922838"/>
            <a:ext cx="1728788" cy="1098550"/>
            <a:chOff x="5017747" y="3390010"/>
            <a:chExt cx="1729961" cy="1098525"/>
          </a:xfrm>
        </p:grpSpPr>
        <p:sp>
          <p:nvSpPr>
            <p:cNvPr id="47" name="Rounded Rectangle 46"/>
            <p:cNvSpPr/>
            <p:nvPr/>
          </p:nvSpPr>
          <p:spPr>
            <a:xfrm>
              <a:off x="5017747" y="3390010"/>
              <a:ext cx="1729961" cy="1098525"/>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ounded Rectangle 21"/>
            <p:cNvSpPr/>
            <p:nvPr/>
          </p:nvSpPr>
          <p:spPr>
            <a:xfrm>
              <a:off x="5049519" y="3421759"/>
              <a:ext cx="1666418" cy="103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CA" sz="2000" dirty="0"/>
                <a:t>Product Chief Risk Officers</a:t>
              </a:r>
            </a:p>
          </p:txBody>
        </p:sp>
      </p:grpSp>
      <p:sp>
        <p:nvSpPr>
          <p:cNvPr id="51" name="TextBox 50"/>
          <p:cNvSpPr txBox="1"/>
          <p:nvPr/>
        </p:nvSpPr>
        <p:spPr>
          <a:xfrm>
            <a:off x="250825" y="1196975"/>
            <a:ext cx="3313113" cy="461963"/>
          </a:xfrm>
          <a:prstGeom prst="rect">
            <a:avLst/>
          </a:prstGeom>
          <a:noFill/>
        </p:spPr>
        <p:txBody>
          <a:bodyPr>
            <a:spAutoFit/>
          </a:bodyPr>
          <a:lstStyle/>
          <a:p>
            <a:pPr>
              <a:defRPr/>
            </a:pPr>
            <a:r>
              <a:rPr lang="en-US" sz="2400" dirty="0">
                <a:solidFill>
                  <a:schemeClr val="bg1"/>
                </a:solidFill>
                <a:latin typeface="+mj-lt"/>
              </a:rPr>
              <a:t>Risk Management Team</a:t>
            </a:r>
          </a:p>
        </p:txBody>
      </p:sp>
      <p:sp>
        <p:nvSpPr>
          <p:cNvPr id="3893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42" name="TextBox 41"/>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46" name="TextBox 4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49" name="TextBox 48"/>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50" name="TextBox 49"/>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52" name="TextBox 51"/>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25" name="TextBox 24"/>
          <p:cNvSpPr txBox="1"/>
          <p:nvPr/>
        </p:nvSpPr>
        <p:spPr>
          <a:xfrm>
            <a:off x="395288" y="1196975"/>
            <a:ext cx="8353425" cy="522288"/>
          </a:xfrm>
          <a:prstGeom prst="rect">
            <a:avLst/>
          </a:prstGeom>
          <a:noFill/>
        </p:spPr>
        <p:txBody>
          <a:bodyPr>
            <a:spAutoFit/>
          </a:bodyPr>
          <a:lstStyle/>
          <a:p>
            <a:pPr>
              <a:defRPr/>
            </a:pPr>
            <a:r>
              <a:rPr lang="en-US" sz="2800" dirty="0">
                <a:solidFill>
                  <a:schemeClr val="bg1"/>
                </a:solidFill>
                <a:latin typeface="+mj-lt"/>
              </a:rPr>
              <a:t>Chief Risk Officer</a:t>
            </a:r>
          </a:p>
        </p:txBody>
      </p:sp>
      <p:pic>
        <p:nvPicPr>
          <p:cNvPr id="3994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39943" name="Content Placeholder 2"/>
          <p:cNvSpPr>
            <a:spLocks noGrp="1"/>
          </p:cNvSpPr>
          <p:nvPr>
            <p:ph idx="1"/>
          </p:nvPr>
        </p:nvSpPr>
        <p:spPr>
          <a:xfrm>
            <a:off x="395288" y="1773238"/>
            <a:ext cx="5334000" cy="4525962"/>
          </a:xfrm>
        </p:spPr>
        <p:txBody>
          <a:bodyPr/>
          <a:lstStyle/>
          <a:p>
            <a:r>
              <a:rPr lang="en-US" sz="2000" b="1" smtClean="0">
                <a:solidFill>
                  <a:schemeClr val="bg1"/>
                </a:solidFill>
              </a:rPr>
              <a:t>Brian Leach:</a:t>
            </a:r>
          </a:p>
          <a:p>
            <a:pPr lvl="1"/>
            <a:r>
              <a:rPr lang="en-US" sz="2000" smtClean="0">
                <a:solidFill>
                  <a:schemeClr val="bg1"/>
                </a:solidFill>
              </a:rPr>
              <a:t>B.A in economics from Brown University and M.B.A from Harvard Business School.</a:t>
            </a:r>
          </a:p>
          <a:p>
            <a:pPr lvl="1"/>
            <a:r>
              <a:rPr lang="en-US" sz="2000" smtClean="0">
                <a:solidFill>
                  <a:schemeClr val="bg1"/>
                </a:solidFill>
              </a:rPr>
              <a:t>Founder (in 2005) and Co-Coo of Old Lane. </a:t>
            </a:r>
          </a:p>
          <a:p>
            <a:pPr lvl="1"/>
            <a:r>
              <a:rPr lang="en-US" sz="2000" smtClean="0">
                <a:solidFill>
                  <a:schemeClr val="bg1"/>
                </a:solidFill>
              </a:rPr>
              <a:t>Finished as Risk Manager of the Institutional Securities Business at Morgan Stanley where he worked for most of his financial career.</a:t>
            </a:r>
          </a:p>
          <a:p>
            <a:pPr lvl="2"/>
            <a:r>
              <a:rPr lang="en-US" sz="2000" smtClean="0">
                <a:solidFill>
                  <a:schemeClr val="bg1"/>
                </a:solidFill>
              </a:rPr>
              <a:t>Oversaw capital allocation, strategic revenue-enhancement opportunities, and all aspects of credit, market, and operational risk management.</a:t>
            </a:r>
          </a:p>
          <a:p>
            <a:endParaRPr lang="en-US" sz="1800" b="1" smtClean="0"/>
          </a:p>
          <a:p>
            <a:pPr lvl="1"/>
            <a:endParaRPr lang="en-US" sz="1800" smtClean="0"/>
          </a:p>
          <a:p>
            <a:pPr lvl="1"/>
            <a:endParaRPr lang="en-US" sz="1800" smtClean="0"/>
          </a:p>
          <a:p>
            <a:pPr lvl="1"/>
            <a:endParaRPr lang="en-US" sz="1800" b="1" smtClean="0"/>
          </a:p>
        </p:txBody>
      </p:sp>
      <p:pic>
        <p:nvPicPr>
          <p:cNvPr id="39944" name="Picture 3"/>
          <p:cNvPicPr>
            <a:picLocks noChangeAspect="1"/>
          </p:cNvPicPr>
          <p:nvPr/>
        </p:nvPicPr>
        <p:blipFill>
          <a:blip r:embed="rId4" cstate="print"/>
          <a:srcRect/>
          <a:stretch>
            <a:fillRect/>
          </a:stretch>
        </p:blipFill>
        <p:spPr bwMode="auto">
          <a:xfrm>
            <a:off x="6516688" y="1697038"/>
            <a:ext cx="2108200" cy="2590800"/>
          </a:xfrm>
          <a:prstGeom prst="rect">
            <a:avLst/>
          </a:prstGeom>
          <a:noFill/>
          <a:ln w="9525">
            <a:noFill/>
            <a:miter lim="800000"/>
            <a:headEnd/>
            <a:tailEnd/>
          </a:ln>
        </p:spPr>
      </p:pic>
      <p:sp>
        <p:nvSpPr>
          <p:cNvPr id="3994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6" name="TextBox 25"/>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40965" name="TextBox 25"/>
          <p:cNvSpPr txBox="1">
            <a:spLocks noChangeArrowheads="1"/>
          </p:cNvSpPr>
          <p:nvPr/>
        </p:nvSpPr>
        <p:spPr bwMode="auto">
          <a:xfrm>
            <a:off x="0" y="1989138"/>
            <a:ext cx="8604250" cy="4062412"/>
          </a:xfrm>
          <a:prstGeom prst="rect">
            <a:avLst/>
          </a:prstGeom>
          <a:noFill/>
          <a:ln w="9525">
            <a:noFill/>
            <a:miter lim="800000"/>
            <a:headEnd/>
            <a:tailEnd/>
          </a:ln>
        </p:spPr>
        <p:txBody>
          <a:bodyPr>
            <a:spAutoFit/>
          </a:bodyPr>
          <a:lstStyle/>
          <a:p>
            <a:pPr lvl="1">
              <a:buFont typeface="Arial" pitchFamily="34" charset="0"/>
              <a:buChar char="•"/>
            </a:pPr>
            <a:r>
              <a:rPr lang="en-CA" sz="2000">
                <a:solidFill>
                  <a:schemeClr val="bg1"/>
                </a:solidFill>
                <a:latin typeface="Calibri" pitchFamily="34" charset="0"/>
              </a:rPr>
              <a:t>    Establishing core standards for management, measurement and reporting of risk</a:t>
            </a:r>
          </a:p>
          <a:p>
            <a:pPr lvl="1"/>
            <a:endParaRPr lang="en-CA" sz="2000">
              <a:solidFill>
                <a:schemeClr val="bg1"/>
              </a:solidFill>
              <a:latin typeface="Calibri" pitchFamily="34" charset="0"/>
            </a:endParaRPr>
          </a:p>
          <a:p>
            <a:pPr lvl="1">
              <a:buFont typeface="Arial" pitchFamily="34" charset="0"/>
              <a:buChar char="•"/>
            </a:pPr>
            <a:r>
              <a:rPr lang="en-CA" sz="2000">
                <a:solidFill>
                  <a:schemeClr val="bg1"/>
                </a:solidFill>
                <a:latin typeface="Calibri" pitchFamily="34" charset="0"/>
              </a:rPr>
              <a:t>    Identify, assessing, communicating and monitoring risk on company-wide basis</a:t>
            </a:r>
          </a:p>
          <a:p>
            <a:pPr lvl="1"/>
            <a:endParaRPr lang="en-CA" sz="2000">
              <a:solidFill>
                <a:schemeClr val="bg1"/>
              </a:solidFill>
              <a:latin typeface="Calibri" pitchFamily="34" charset="0"/>
            </a:endParaRPr>
          </a:p>
          <a:p>
            <a:pPr lvl="1">
              <a:buFont typeface="Arial" pitchFamily="34" charset="0"/>
              <a:buChar char="•"/>
            </a:pPr>
            <a:r>
              <a:rPr lang="en-CA" sz="2000">
                <a:solidFill>
                  <a:schemeClr val="bg1"/>
                </a:solidFill>
                <a:latin typeface="Calibri" pitchFamily="34" charset="0"/>
              </a:rPr>
              <a:t>    Engaging with senior management and on a frequent basis on material matters with respect to risk-taking activities in businesses and related risk management processes</a:t>
            </a:r>
          </a:p>
          <a:p>
            <a:pPr lvl="1"/>
            <a:endParaRPr lang="en-CA" sz="2000">
              <a:solidFill>
                <a:schemeClr val="bg1"/>
              </a:solidFill>
              <a:latin typeface="Calibri" pitchFamily="34" charset="0"/>
            </a:endParaRPr>
          </a:p>
          <a:p>
            <a:pPr lvl="1">
              <a:buFont typeface="Arial" pitchFamily="34" charset="0"/>
              <a:buChar char="•"/>
            </a:pPr>
            <a:r>
              <a:rPr lang="en-CA" sz="2000">
                <a:solidFill>
                  <a:schemeClr val="bg1"/>
                </a:solidFill>
                <a:latin typeface="Calibri" pitchFamily="34" charset="0"/>
              </a:rPr>
              <a:t>    Ensuring that risk function has adequate independence, authority, expertise, staffing, technology and resources</a:t>
            </a:r>
          </a:p>
          <a:p>
            <a:endParaRPr lang="en-US"/>
          </a:p>
        </p:txBody>
      </p:sp>
      <p:pic>
        <p:nvPicPr>
          <p:cNvPr id="4096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4" name="TextBox 13"/>
          <p:cNvSpPr txBox="1"/>
          <p:nvPr/>
        </p:nvSpPr>
        <p:spPr>
          <a:xfrm>
            <a:off x="395288" y="1196975"/>
            <a:ext cx="8353425" cy="522288"/>
          </a:xfrm>
          <a:prstGeom prst="rect">
            <a:avLst/>
          </a:prstGeom>
          <a:noFill/>
        </p:spPr>
        <p:txBody>
          <a:bodyPr>
            <a:spAutoFit/>
          </a:bodyPr>
          <a:lstStyle/>
          <a:p>
            <a:pPr>
              <a:defRPr/>
            </a:pPr>
            <a:r>
              <a:rPr lang="en-US" sz="2800" dirty="0">
                <a:solidFill>
                  <a:schemeClr val="bg1"/>
                </a:solidFill>
                <a:latin typeface="+mj-lt"/>
              </a:rPr>
              <a:t>Chief Risk Officer</a:t>
            </a:r>
          </a:p>
        </p:txBody>
      </p:sp>
      <p:sp>
        <p:nvSpPr>
          <p:cNvPr id="4096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5" name="TextBox 24"/>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41989" name="TextBox 25"/>
          <p:cNvSpPr txBox="1">
            <a:spLocks noChangeArrowheads="1"/>
          </p:cNvSpPr>
          <p:nvPr/>
        </p:nvSpPr>
        <p:spPr bwMode="auto">
          <a:xfrm>
            <a:off x="395288" y="1989138"/>
            <a:ext cx="8604250" cy="3078162"/>
          </a:xfrm>
          <a:prstGeom prst="rect">
            <a:avLst/>
          </a:prstGeom>
          <a:noFill/>
          <a:ln w="9525">
            <a:noFill/>
            <a:miter lim="800000"/>
            <a:headEnd/>
            <a:tailEnd/>
          </a:ln>
        </p:spPr>
        <p:txBody>
          <a:bodyPr>
            <a:spAutoFit/>
          </a:bodyPr>
          <a:lstStyle/>
          <a:p>
            <a:pPr>
              <a:buFont typeface="Arial" pitchFamily="34" charset="0"/>
              <a:buChar char="•"/>
            </a:pPr>
            <a:r>
              <a:rPr lang="en-CA" sz="2200">
                <a:solidFill>
                  <a:schemeClr val="bg1"/>
                </a:solidFill>
                <a:latin typeface="Calibri" pitchFamily="34" charset="0"/>
              </a:rPr>
              <a:t>   Business Chief Risk Officer: focal point for risk decisions in company’s major business groups</a:t>
            </a:r>
          </a:p>
          <a:p>
            <a:endParaRPr lang="en-CA" sz="2200">
              <a:solidFill>
                <a:schemeClr val="bg1"/>
              </a:solidFill>
              <a:latin typeface="Calibri" pitchFamily="34" charset="0"/>
            </a:endParaRPr>
          </a:p>
          <a:p>
            <a:pPr>
              <a:buFont typeface="Arial" pitchFamily="34" charset="0"/>
              <a:buChar char="•"/>
            </a:pPr>
            <a:r>
              <a:rPr lang="en-CA" sz="2200">
                <a:solidFill>
                  <a:schemeClr val="bg1"/>
                </a:solidFill>
                <a:latin typeface="Calibri" pitchFamily="34" charset="0"/>
              </a:rPr>
              <a:t>   Regional Chief Risk Officers: Accountable for risks in their geographic areas</a:t>
            </a:r>
          </a:p>
          <a:p>
            <a:endParaRPr lang="en-CA" sz="2200">
              <a:solidFill>
                <a:schemeClr val="bg1"/>
              </a:solidFill>
              <a:latin typeface="Calibri" pitchFamily="34" charset="0"/>
            </a:endParaRPr>
          </a:p>
          <a:p>
            <a:pPr>
              <a:buFont typeface="Arial" pitchFamily="34" charset="0"/>
              <a:buChar char="•"/>
            </a:pPr>
            <a:r>
              <a:rPr lang="en-CA" sz="2200">
                <a:solidFill>
                  <a:schemeClr val="bg1"/>
                </a:solidFill>
                <a:latin typeface="Calibri" pitchFamily="34" charset="0"/>
              </a:rPr>
              <a:t>   Product Chief Risk Officers: Accountable for risks within their speciality (real estate, structured products, etc)</a:t>
            </a:r>
          </a:p>
          <a:p>
            <a:endParaRPr lang="en-US"/>
          </a:p>
        </p:txBody>
      </p:sp>
      <p:pic>
        <p:nvPicPr>
          <p:cNvPr id="4199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4" name="TextBox 13"/>
          <p:cNvSpPr txBox="1"/>
          <p:nvPr/>
        </p:nvSpPr>
        <p:spPr>
          <a:xfrm>
            <a:off x="395288" y="1196975"/>
            <a:ext cx="8353425" cy="522288"/>
          </a:xfrm>
          <a:prstGeom prst="rect">
            <a:avLst/>
          </a:prstGeom>
          <a:noFill/>
        </p:spPr>
        <p:txBody>
          <a:bodyPr>
            <a:spAutoFit/>
          </a:bodyPr>
          <a:lstStyle/>
          <a:p>
            <a:pPr>
              <a:defRPr/>
            </a:pPr>
            <a:r>
              <a:rPr lang="en-US" sz="2800" dirty="0">
                <a:solidFill>
                  <a:schemeClr val="bg1"/>
                </a:solidFill>
                <a:latin typeface="+mj-lt"/>
              </a:rPr>
              <a:t>Risk Management Team</a:t>
            </a:r>
          </a:p>
        </p:txBody>
      </p:sp>
      <p:sp>
        <p:nvSpPr>
          <p:cNvPr id="4199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5" name="TextBox 24"/>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sp>
        <p:nvSpPr>
          <p:cNvPr id="43013" name="TextBox 25"/>
          <p:cNvSpPr txBox="1">
            <a:spLocks noChangeArrowheads="1"/>
          </p:cNvSpPr>
          <p:nvPr/>
        </p:nvSpPr>
        <p:spPr bwMode="auto">
          <a:xfrm>
            <a:off x="395288" y="1989138"/>
            <a:ext cx="8604250" cy="2400300"/>
          </a:xfrm>
          <a:prstGeom prst="rect">
            <a:avLst/>
          </a:prstGeom>
          <a:noFill/>
          <a:ln w="9525">
            <a:noFill/>
            <a:miter lim="800000"/>
            <a:headEnd/>
            <a:tailEnd/>
          </a:ln>
        </p:spPr>
        <p:txBody>
          <a:bodyPr>
            <a:spAutoFit/>
          </a:bodyPr>
          <a:lstStyle/>
          <a:p>
            <a:pPr>
              <a:buFont typeface="Arial" pitchFamily="34" charset="0"/>
              <a:buChar char="•"/>
            </a:pPr>
            <a:r>
              <a:rPr lang="en-CA" sz="2200">
                <a:solidFill>
                  <a:schemeClr val="bg1"/>
                </a:solidFill>
                <a:latin typeface="Calibri" pitchFamily="34" charset="0"/>
              </a:rPr>
              <a:t>   a common risk capital model to evaluate risks;</a:t>
            </a:r>
          </a:p>
          <a:p>
            <a:pPr>
              <a:buFont typeface="Arial" pitchFamily="34" charset="0"/>
              <a:buChar char="•"/>
            </a:pPr>
            <a:r>
              <a:rPr lang="en-CA" sz="2200">
                <a:solidFill>
                  <a:schemeClr val="bg1"/>
                </a:solidFill>
                <a:latin typeface="Calibri" pitchFamily="34" charset="0"/>
              </a:rPr>
              <a:t>   a defined risk appetite, aligned with business strategy;</a:t>
            </a:r>
          </a:p>
          <a:p>
            <a:pPr>
              <a:buFont typeface="Arial" pitchFamily="34" charset="0"/>
              <a:buChar char="•"/>
            </a:pPr>
            <a:r>
              <a:rPr lang="en-CA" sz="2200">
                <a:solidFill>
                  <a:schemeClr val="bg1"/>
                </a:solidFill>
                <a:latin typeface="Calibri" pitchFamily="34" charset="0"/>
              </a:rPr>
              <a:t>   accountability through a common framework to manage risks;</a:t>
            </a:r>
          </a:p>
          <a:p>
            <a:pPr>
              <a:buFont typeface="Arial" pitchFamily="34" charset="0"/>
              <a:buChar char="•"/>
            </a:pPr>
            <a:r>
              <a:rPr lang="en-CA" sz="2200">
                <a:solidFill>
                  <a:schemeClr val="bg1"/>
                </a:solidFill>
                <a:latin typeface="Calibri" pitchFamily="34" charset="0"/>
              </a:rPr>
              <a:t>   risk decisions based on transparent, accurate and rigorous analytics;</a:t>
            </a:r>
          </a:p>
          <a:p>
            <a:pPr>
              <a:buFont typeface="Arial" pitchFamily="34" charset="0"/>
              <a:buChar char="•"/>
            </a:pPr>
            <a:r>
              <a:rPr lang="en-CA" sz="2200">
                <a:solidFill>
                  <a:schemeClr val="bg1"/>
                </a:solidFill>
                <a:latin typeface="Calibri" pitchFamily="34" charset="0"/>
              </a:rPr>
              <a:t>   expertise, stature, authority and independence of risk managers; and</a:t>
            </a:r>
          </a:p>
          <a:p>
            <a:pPr>
              <a:buFont typeface="Arial" pitchFamily="34" charset="0"/>
              <a:buChar char="•"/>
            </a:pPr>
            <a:r>
              <a:rPr lang="en-CA" sz="2200">
                <a:solidFill>
                  <a:schemeClr val="bg1"/>
                </a:solidFill>
                <a:latin typeface="Calibri" pitchFamily="34" charset="0"/>
              </a:rPr>
              <a:t>   empowering risk managers to make decisions and escalate issues.</a:t>
            </a:r>
          </a:p>
          <a:p>
            <a:endParaRPr lang="en-US"/>
          </a:p>
        </p:txBody>
      </p:sp>
      <p:pic>
        <p:nvPicPr>
          <p:cNvPr id="4301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4" name="TextBox 13"/>
          <p:cNvSpPr txBox="1"/>
          <p:nvPr/>
        </p:nvSpPr>
        <p:spPr>
          <a:xfrm>
            <a:off x="395288" y="1196975"/>
            <a:ext cx="8353425" cy="522288"/>
          </a:xfrm>
          <a:prstGeom prst="rect">
            <a:avLst/>
          </a:prstGeom>
          <a:noFill/>
        </p:spPr>
        <p:txBody>
          <a:bodyPr>
            <a:spAutoFit/>
          </a:bodyPr>
          <a:lstStyle/>
          <a:p>
            <a:pPr>
              <a:defRPr/>
            </a:pPr>
            <a:r>
              <a:rPr lang="en-US" sz="2800" dirty="0">
                <a:solidFill>
                  <a:schemeClr val="bg1"/>
                </a:solidFill>
                <a:latin typeface="+mj-lt"/>
              </a:rPr>
              <a:t>Risk Management Guidelines</a:t>
            </a:r>
          </a:p>
        </p:txBody>
      </p:sp>
      <p:sp>
        <p:nvSpPr>
          <p:cNvPr id="4301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3" name="TextBox 22"/>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4" name="TextBox 23"/>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5" name="TextBox 24"/>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5076825" y="549275"/>
            <a:ext cx="13668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cs typeface="Arial" pitchFamily="34" charset="0"/>
            </a:endParaRPr>
          </a:p>
        </p:txBody>
      </p:sp>
      <p:pic>
        <p:nvPicPr>
          <p:cNvPr id="4403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4" name="TextBox 13"/>
          <p:cNvSpPr txBox="1"/>
          <p:nvPr/>
        </p:nvSpPr>
        <p:spPr>
          <a:xfrm>
            <a:off x="395288" y="1196975"/>
            <a:ext cx="8353425" cy="522288"/>
          </a:xfrm>
          <a:prstGeom prst="rect">
            <a:avLst/>
          </a:prstGeom>
          <a:noFill/>
        </p:spPr>
        <p:txBody>
          <a:bodyPr>
            <a:spAutoFit/>
          </a:bodyPr>
          <a:lstStyle/>
          <a:p>
            <a:pPr>
              <a:defRPr/>
            </a:pPr>
            <a:r>
              <a:rPr lang="en-US" sz="2800" dirty="0" err="1">
                <a:solidFill>
                  <a:schemeClr val="bg1"/>
                </a:solidFill>
                <a:latin typeface="+mj-lt"/>
              </a:rPr>
              <a:t>Citi</a:t>
            </a:r>
            <a:r>
              <a:rPr lang="en-US" sz="2800" dirty="0">
                <a:solidFill>
                  <a:schemeClr val="bg1"/>
                </a:solidFill>
                <a:latin typeface="+mj-lt"/>
              </a:rPr>
              <a:t> Risk Culture</a:t>
            </a:r>
          </a:p>
        </p:txBody>
      </p:sp>
      <p:sp>
        <p:nvSpPr>
          <p:cNvPr id="44039" name="Content Placeholder 2"/>
          <p:cNvSpPr>
            <a:spLocks noGrp="1"/>
          </p:cNvSpPr>
          <p:nvPr>
            <p:ph idx="1"/>
          </p:nvPr>
        </p:nvSpPr>
        <p:spPr>
          <a:xfrm>
            <a:off x="457200" y="1773238"/>
            <a:ext cx="8229600" cy="4352925"/>
          </a:xfrm>
        </p:spPr>
        <p:txBody>
          <a:bodyPr/>
          <a:lstStyle/>
          <a:p>
            <a:pPr>
              <a:buFont typeface="Arial" pitchFamily="34" charset="0"/>
              <a:buNone/>
            </a:pPr>
            <a:endParaRPr lang="en-US" smtClean="0"/>
          </a:p>
          <a:p>
            <a:pPr>
              <a:buFont typeface="Arial" pitchFamily="34" charset="0"/>
              <a:buNone/>
            </a:pPr>
            <a:endParaRPr lang="en-US" smtClean="0"/>
          </a:p>
          <a:p>
            <a:pPr>
              <a:buFont typeface="Arial" pitchFamily="34" charset="0"/>
              <a:buNone/>
            </a:pPr>
            <a:r>
              <a:rPr lang="en-US" sz="2800" smtClean="0">
                <a:solidFill>
                  <a:schemeClr val="bg1"/>
                </a:solidFill>
              </a:rPr>
              <a:t>“  </a:t>
            </a:r>
            <a:r>
              <a:rPr lang="en-US" sz="2800" b="1" smtClean="0">
                <a:solidFill>
                  <a:srgbClr val="8EB4E3"/>
                </a:solidFill>
              </a:rPr>
              <a:t>Taking Intelligent Risk </a:t>
            </a:r>
            <a:r>
              <a:rPr lang="en-US" sz="2800" smtClean="0">
                <a:solidFill>
                  <a:schemeClr val="bg1"/>
                </a:solidFill>
              </a:rPr>
              <a:t>with </a:t>
            </a:r>
            <a:r>
              <a:rPr lang="en-US" sz="2800" b="1" smtClean="0">
                <a:solidFill>
                  <a:srgbClr val="8EB4E3"/>
                </a:solidFill>
              </a:rPr>
              <a:t>Shared Responsibility</a:t>
            </a:r>
            <a:r>
              <a:rPr lang="en-US" sz="2800" smtClean="0">
                <a:solidFill>
                  <a:schemeClr val="bg1"/>
                </a:solidFill>
              </a:rPr>
              <a:t>, Without Forsaking </a:t>
            </a:r>
            <a:r>
              <a:rPr lang="en-US" sz="2800" b="1" smtClean="0">
                <a:solidFill>
                  <a:srgbClr val="8EB4E3"/>
                </a:solidFill>
              </a:rPr>
              <a:t>Individual Accountability</a:t>
            </a:r>
            <a:r>
              <a:rPr lang="en-US" sz="2800" smtClean="0">
                <a:solidFill>
                  <a:schemeClr val="bg1"/>
                </a:solidFill>
              </a:rPr>
              <a:t>  ”</a:t>
            </a:r>
          </a:p>
        </p:txBody>
      </p:sp>
      <p:sp>
        <p:nvSpPr>
          <p:cNvPr id="44040"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7" name="TextBox 16"/>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23" name="TextBox 22"/>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4" name="TextBox 23"/>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Risk Mgmt</a:t>
            </a:r>
          </a:p>
        </p:txBody>
      </p:sp>
      <p:sp>
        <p:nvSpPr>
          <p:cNvPr id="25" name="TextBox 24"/>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26" name="TextBox 25"/>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45062"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5063"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45064"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2" name="TextBox 1"/>
          <p:cNvSpPr txBox="1"/>
          <p:nvPr/>
        </p:nvSpPr>
        <p:spPr>
          <a:xfrm>
            <a:off x="1319213" y="3074988"/>
            <a:ext cx="6551612" cy="708025"/>
          </a:xfrm>
          <a:prstGeom prst="rect">
            <a:avLst/>
          </a:prstGeom>
          <a:noFill/>
        </p:spPr>
        <p:txBody>
          <a:bodyPr>
            <a:spAutoFit/>
          </a:bodyPr>
          <a:lstStyle/>
          <a:p>
            <a:pPr algn="ctr">
              <a:defRPr/>
            </a:pPr>
            <a:r>
              <a:rPr lang="en-US" sz="4000" dirty="0">
                <a:solidFill>
                  <a:schemeClr val="bg1"/>
                </a:solidFill>
                <a:latin typeface="+mj-lt"/>
              </a:rPr>
              <a:t>Market Risks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42875" y="571500"/>
            <a:ext cx="12144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030" name="TextBox 15"/>
          <p:cNvSpPr txBox="1">
            <a:spLocks noChangeArrowheads="1"/>
          </p:cNvSpPr>
          <p:nvPr/>
        </p:nvSpPr>
        <p:spPr bwMode="auto">
          <a:xfrm>
            <a:off x="214313" y="1071563"/>
            <a:ext cx="6000750" cy="523875"/>
          </a:xfrm>
          <a:prstGeom prst="rect">
            <a:avLst/>
          </a:prstGeom>
          <a:noFill/>
          <a:ln w="9525">
            <a:noFill/>
            <a:miter lim="800000"/>
            <a:headEnd/>
            <a:tailEnd/>
          </a:ln>
        </p:spPr>
        <p:txBody>
          <a:bodyPr>
            <a:spAutoFit/>
          </a:bodyPr>
          <a:lstStyle/>
          <a:p>
            <a:r>
              <a:rPr lang="en-US" sz="2800">
                <a:solidFill>
                  <a:srgbClr val="FFFFFF"/>
                </a:solidFill>
                <a:latin typeface="Calibri" pitchFamily="34" charset="0"/>
              </a:rPr>
              <a:t>Financial Performance</a:t>
            </a:r>
            <a:endParaRPr lang="en-CA" sz="2600">
              <a:solidFill>
                <a:schemeClr val="bg1"/>
              </a:solidFill>
              <a:latin typeface="Calibri" pitchFamily="34" charset="0"/>
            </a:endParaRPr>
          </a:p>
        </p:txBody>
      </p:sp>
      <p:pic>
        <p:nvPicPr>
          <p:cNvPr id="1031" name="Picture 15"/>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graphicFrame>
        <p:nvGraphicFramePr>
          <p:cNvPr id="1026" name="内容占位符 3"/>
          <p:cNvGraphicFramePr>
            <a:graphicFrameLocks/>
          </p:cNvGraphicFramePr>
          <p:nvPr/>
        </p:nvGraphicFramePr>
        <p:xfrm>
          <a:off x="323850" y="1628775"/>
          <a:ext cx="8382000" cy="4906963"/>
        </p:xfrm>
        <a:graphic>
          <a:graphicData uri="http://schemas.openxmlformats.org/presentationml/2006/ole">
            <p:oleObj spid="_x0000_s1026" r:id="rId5" imgW="8382727" imgH="4907705" progId="Excel.Chart.8">
              <p:embed/>
            </p:oleObj>
          </a:graphicData>
        </a:graphic>
      </p:graphicFrame>
      <p:sp>
        <p:nvSpPr>
          <p:cNvPr id="103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chemeClr val="bg1"/>
                </a:solidFill>
                <a:latin typeface="Calibri" pitchFamily="34" charset="0"/>
              </a:rPr>
              <a:t>Overview</a:t>
            </a: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Statements</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46086"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6087"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4608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46094" name="TextBox 14"/>
          <p:cNvSpPr txBox="1">
            <a:spLocks noChangeArrowheads="1"/>
          </p:cNvSpPr>
          <p:nvPr/>
        </p:nvSpPr>
        <p:spPr bwMode="auto">
          <a:xfrm>
            <a:off x="755650" y="1349375"/>
            <a:ext cx="6264275" cy="5508625"/>
          </a:xfrm>
          <a:prstGeom prst="rect">
            <a:avLst/>
          </a:prstGeom>
          <a:noFill/>
          <a:ln w="9525">
            <a:noFill/>
            <a:miter lim="800000"/>
            <a:headEnd/>
            <a:tailEnd/>
          </a:ln>
        </p:spPr>
        <p:txBody>
          <a:bodyPr>
            <a:spAutoFit/>
          </a:bodyPr>
          <a:lstStyle/>
          <a:p>
            <a:pPr marL="514350" indent="-514350">
              <a:buFont typeface="Arial" pitchFamily="34" charset="0"/>
              <a:buAutoNum type="arabicPeriod"/>
            </a:pPr>
            <a:r>
              <a:rPr lang="en-US" altLang="zh-CN" sz="2200" b="1">
                <a:solidFill>
                  <a:schemeClr val="bg1"/>
                </a:solidFill>
                <a:latin typeface="Calibri" pitchFamily="34" charset="0"/>
              </a:rPr>
              <a:t>Liquidity risk:</a:t>
            </a:r>
          </a:p>
          <a:p>
            <a:pPr marL="971550" lvl="1" indent="-514350">
              <a:buFont typeface="Arial" pitchFamily="34" charset="0"/>
              <a:buChar char="•"/>
            </a:pPr>
            <a:r>
              <a:rPr lang="en-US" altLang="zh-CN" sz="2200">
                <a:solidFill>
                  <a:schemeClr val="bg1"/>
                </a:solidFill>
                <a:latin typeface="Calibri" pitchFamily="34" charset="0"/>
              </a:rPr>
              <a:t>Risk that an entity may be unable to meet a financial commitment to a customer, creditor, or investor when due. </a:t>
            </a:r>
          </a:p>
          <a:p>
            <a:pPr marL="514350" indent="-514350">
              <a:buFont typeface="Arial" pitchFamily="34" charset="0"/>
              <a:buAutoNum type="arabicPeriod" startAt="2"/>
            </a:pPr>
            <a:r>
              <a:rPr lang="en-US" altLang="zh-CN" sz="2200" b="1">
                <a:solidFill>
                  <a:schemeClr val="bg1"/>
                </a:solidFill>
                <a:latin typeface="Calibri" pitchFamily="34" charset="0"/>
              </a:rPr>
              <a:t>Price risk:</a:t>
            </a:r>
          </a:p>
          <a:p>
            <a:pPr marL="971550" lvl="1" indent="-514350">
              <a:buFont typeface="Arial" pitchFamily="34" charset="0"/>
              <a:buChar char="•"/>
            </a:pPr>
            <a:r>
              <a:rPr lang="en-US" altLang="zh-CN" sz="2200">
                <a:solidFill>
                  <a:schemeClr val="bg1"/>
                </a:solidFill>
                <a:latin typeface="Calibri" pitchFamily="34" charset="0"/>
              </a:rPr>
              <a:t>Earnings risk from changes in interest rates, foreign exchange rates, equity and commodity prices, and in their implied volatilities.</a:t>
            </a:r>
          </a:p>
          <a:p>
            <a:pPr marL="971550" lvl="1" indent="-514350">
              <a:buFont typeface="Arial" pitchFamily="34" charset="0"/>
              <a:buChar char="•"/>
            </a:pPr>
            <a:r>
              <a:rPr lang="en-US" altLang="zh-CN" sz="2200">
                <a:solidFill>
                  <a:schemeClr val="bg1"/>
                </a:solidFill>
                <a:latin typeface="Calibri" pitchFamily="34" charset="0"/>
              </a:rPr>
              <a:t>Arises in </a:t>
            </a:r>
            <a:r>
              <a:rPr lang="en-US" altLang="zh-CN" sz="2200" b="1">
                <a:solidFill>
                  <a:schemeClr val="bg1"/>
                </a:solidFill>
                <a:latin typeface="Calibri" pitchFamily="34" charset="0"/>
              </a:rPr>
              <a:t>non-trading portfolios</a:t>
            </a:r>
            <a:r>
              <a:rPr lang="en-US" altLang="zh-CN" sz="2200">
                <a:solidFill>
                  <a:schemeClr val="bg1"/>
                </a:solidFill>
                <a:latin typeface="Calibri" pitchFamily="34" charset="0"/>
              </a:rPr>
              <a:t>, as well as in </a:t>
            </a:r>
            <a:r>
              <a:rPr lang="en-US" altLang="zh-CN" sz="2200" b="1">
                <a:solidFill>
                  <a:schemeClr val="bg1"/>
                </a:solidFill>
                <a:latin typeface="Calibri" pitchFamily="34" charset="0"/>
              </a:rPr>
              <a:t>trading portfolios</a:t>
            </a:r>
            <a:r>
              <a:rPr lang="en-US" altLang="zh-CN" sz="2200">
                <a:solidFill>
                  <a:schemeClr val="bg1"/>
                </a:solidFill>
                <a:latin typeface="Calibri" pitchFamily="34" charset="0"/>
              </a:rPr>
              <a:t>.   </a:t>
            </a:r>
          </a:p>
          <a:p>
            <a:pPr marL="971550" lvl="1" indent="-514350">
              <a:buFont typeface="Arial" pitchFamily="34" charset="0"/>
              <a:buChar char="•"/>
            </a:pPr>
            <a:r>
              <a:rPr lang="en-US" altLang="zh-CN" sz="2200">
                <a:solidFill>
                  <a:schemeClr val="bg1"/>
                </a:solidFill>
                <a:latin typeface="Calibri" pitchFamily="34" charset="0"/>
              </a:rPr>
              <a:t>Focus on Interest rate risk &amp; Foreign exchange rate risk</a:t>
            </a:r>
          </a:p>
          <a:p>
            <a:pPr marL="514350" indent="-514350">
              <a:buFont typeface="Arial" pitchFamily="34" charset="0"/>
              <a:buChar char="•"/>
            </a:pPr>
            <a:endParaRPr lang="zh-CN" altLang="en-US" sz="2200">
              <a:solidFill>
                <a:schemeClr val="bg1"/>
              </a:solidFill>
              <a:latin typeface="Calibri" pitchFamily="34" charset="0"/>
            </a:endParaRPr>
          </a:p>
          <a:p>
            <a:pPr marL="514350" indent="-514350">
              <a:buFont typeface="Arial" pitchFamily="34" charset="0"/>
              <a:buChar char="•"/>
            </a:pPr>
            <a:endParaRPr lang="en-US" sz="2200">
              <a:solidFill>
                <a:schemeClr val="bg1"/>
              </a:solidFill>
              <a:latin typeface="Calibri" pitchFamily="34" charset="0"/>
            </a:endParaRPr>
          </a:p>
          <a:p>
            <a:pPr marL="514350" indent="-514350"/>
            <a:endParaRPr lang="en-US" sz="22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47110"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7111"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4711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47118" name="TextBox 14"/>
          <p:cNvSpPr txBox="1">
            <a:spLocks noChangeArrowheads="1"/>
          </p:cNvSpPr>
          <p:nvPr/>
        </p:nvSpPr>
        <p:spPr bwMode="auto">
          <a:xfrm>
            <a:off x="468313" y="1196975"/>
            <a:ext cx="5399087" cy="522288"/>
          </a:xfrm>
          <a:prstGeom prst="rect">
            <a:avLst/>
          </a:prstGeom>
          <a:noFill/>
          <a:ln w="9525">
            <a:noFill/>
            <a:miter lim="800000"/>
            <a:headEnd/>
            <a:tailEnd/>
          </a:ln>
        </p:spPr>
        <p:txBody>
          <a:bodyPr>
            <a:spAutoFit/>
          </a:bodyPr>
          <a:lstStyle/>
          <a:p>
            <a:r>
              <a:rPr lang="en-US" sz="2800">
                <a:solidFill>
                  <a:schemeClr val="bg1"/>
                </a:solidFill>
                <a:latin typeface="Calibri" pitchFamily="34" charset="0"/>
              </a:rPr>
              <a:t>Trading Portfolios -</a:t>
            </a:r>
            <a:r>
              <a:rPr lang="en-US" sz="2800">
                <a:solidFill>
                  <a:schemeClr val="bg1"/>
                </a:solidFill>
              </a:rPr>
              <a:t> Price Risk </a:t>
            </a:r>
            <a:endParaRPr lang="en-US" sz="2800">
              <a:solidFill>
                <a:schemeClr val="bg1"/>
              </a:solidFill>
              <a:latin typeface="Calibri" pitchFamily="34" charset="0"/>
            </a:endParaRPr>
          </a:p>
        </p:txBody>
      </p:sp>
      <p:sp>
        <p:nvSpPr>
          <p:cNvPr id="47119" name="TextBox 15"/>
          <p:cNvSpPr txBox="1">
            <a:spLocks noChangeArrowheads="1"/>
          </p:cNvSpPr>
          <p:nvPr/>
        </p:nvSpPr>
        <p:spPr bwMode="auto">
          <a:xfrm>
            <a:off x="539750" y="2060575"/>
            <a:ext cx="8770938" cy="2800350"/>
          </a:xfrm>
          <a:prstGeom prst="rect">
            <a:avLst/>
          </a:prstGeom>
          <a:noFill/>
          <a:ln w="9525">
            <a:noFill/>
            <a:miter lim="800000"/>
            <a:headEnd/>
            <a:tailEnd/>
          </a:ln>
        </p:spPr>
        <p:txBody>
          <a:bodyPr>
            <a:spAutoFit/>
          </a:bodyPr>
          <a:lstStyle/>
          <a:p>
            <a:r>
              <a:rPr lang="en-US" sz="2200">
                <a:solidFill>
                  <a:schemeClr val="bg1"/>
                </a:solidFill>
                <a:latin typeface="Calibri" pitchFamily="34" charset="0"/>
              </a:rPr>
              <a:t>Measured by:</a:t>
            </a:r>
          </a:p>
          <a:p>
            <a:endParaRPr lang="en-US" sz="2200">
              <a:solidFill>
                <a:schemeClr val="bg1"/>
              </a:solidFill>
              <a:latin typeface="Calibri" pitchFamily="34" charset="0"/>
            </a:endParaRPr>
          </a:p>
          <a:p>
            <a:pPr lvl="1">
              <a:buFont typeface="Arial" pitchFamily="34" charset="0"/>
              <a:buChar char="•"/>
            </a:pPr>
            <a:r>
              <a:rPr lang="en-US" sz="2200">
                <a:solidFill>
                  <a:schemeClr val="bg1"/>
                </a:solidFill>
                <a:latin typeface="Calibri" pitchFamily="34" charset="0"/>
              </a:rPr>
              <a:t>   Factor Sensitivities</a:t>
            </a:r>
          </a:p>
          <a:p>
            <a:pPr lvl="1"/>
            <a:endParaRPr lang="en-US" sz="2200">
              <a:solidFill>
                <a:schemeClr val="bg1"/>
              </a:solidFill>
              <a:latin typeface="Calibri" pitchFamily="34" charset="0"/>
            </a:endParaRPr>
          </a:p>
          <a:p>
            <a:pPr lvl="1">
              <a:buFont typeface="Arial" pitchFamily="34" charset="0"/>
              <a:buChar char="•"/>
            </a:pPr>
            <a:r>
              <a:rPr lang="en-US" sz="2200">
                <a:solidFill>
                  <a:schemeClr val="bg1"/>
                </a:solidFill>
                <a:latin typeface="Calibri" pitchFamily="34" charset="0"/>
              </a:rPr>
              <a:t>   Stress Testing</a:t>
            </a:r>
          </a:p>
          <a:p>
            <a:pPr lvl="1">
              <a:buFont typeface="Arial" pitchFamily="34" charset="0"/>
              <a:buChar char="•"/>
            </a:pPr>
            <a:endParaRPr lang="en-US" sz="2200">
              <a:solidFill>
                <a:schemeClr val="bg1"/>
              </a:solidFill>
              <a:latin typeface="Calibri" pitchFamily="34" charset="0"/>
            </a:endParaRPr>
          </a:p>
          <a:p>
            <a:pPr lvl="1">
              <a:buFont typeface="Arial" pitchFamily="34" charset="0"/>
              <a:buChar char="•"/>
            </a:pPr>
            <a:r>
              <a:rPr lang="en-US" sz="2200">
                <a:solidFill>
                  <a:schemeClr val="bg1"/>
                </a:solidFill>
                <a:latin typeface="Calibri" pitchFamily="34" charset="0"/>
              </a:rPr>
              <a:t>   Value-at-risk (VAR).</a:t>
            </a:r>
          </a:p>
          <a:p>
            <a:endParaRPr lang="en-US" sz="2200">
              <a:solidFill>
                <a:schemeClr val="bg1"/>
              </a:solidFill>
              <a:latin typeface="Calibri" pitchFamily="34" charset="0"/>
            </a:endParaRPr>
          </a:p>
        </p:txBody>
      </p:sp>
      <p:pic>
        <p:nvPicPr>
          <p:cNvPr id="47120" name="Picture 2"/>
          <p:cNvPicPr>
            <a:picLocks noChangeAspect="1" noChangeArrowheads="1"/>
          </p:cNvPicPr>
          <p:nvPr/>
        </p:nvPicPr>
        <p:blipFill>
          <a:blip r:embed="rId3" cstate="print"/>
          <a:srcRect/>
          <a:stretch>
            <a:fillRect/>
          </a:stretch>
        </p:blipFill>
        <p:spPr bwMode="auto">
          <a:xfrm>
            <a:off x="5219700" y="2133600"/>
            <a:ext cx="2665413"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p>
        </p:txBody>
      </p:sp>
      <p:sp>
        <p:nvSpPr>
          <p:cNvPr id="48131"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4813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813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4813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468313" y="1196975"/>
            <a:ext cx="5256212" cy="522288"/>
          </a:xfrm>
          <a:prstGeom prst="rect">
            <a:avLst/>
          </a:prstGeom>
          <a:noFill/>
        </p:spPr>
        <p:txBody>
          <a:bodyPr>
            <a:spAutoFit/>
          </a:bodyPr>
          <a:lstStyle/>
          <a:p>
            <a:pPr>
              <a:defRPr/>
            </a:pPr>
            <a:r>
              <a:rPr lang="en-US" sz="2800" dirty="0">
                <a:solidFill>
                  <a:schemeClr val="bg1"/>
                </a:solidFill>
                <a:latin typeface="+mj-lt"/>
              </a:rPr>
              <a:t>Price Risk Management</a:t>
            </a:r>
          </a:p>
        </p:txBody>
      </p:sp>
      <p:sp>
        <p:nvSpPr>
          <p:cNvPr id="48144" name="TextBox 15"/>
          <p:cNvSpPr txBox="1">
            <a:spLocks noChangeArrowheads="1"/>
          </p:cNvSpPr>
          <p:nvPr/>
        </p:nvSpPr>
        <p:spPr bwMode="auto">
          <a:xfrm>
            <a:off x="539750" y="1844675"/>
            <a:ext cx="7056438" cy="4764088"/>
          </a:xfrm>
          <a:prstGeom prst="rect">
            <a:avLst/>
          </a:prstGeom>
          <a:noFill/>
          <a:ln w="9525">
            <a:noFill/>
            <a:miter lim="800000"/>
            <a:headEnd/>
            <a:tailEnd/>
          </a:ln>
        </p:spPr>
        <p:txBody>
          <a:bodyPr>
            <a:spAutoFit/>
          </a:bodyPr>
          <a:lstStyle/>
          <a:p>
            <a:pPr>
              <a:lnSpc>
                <a:spcPct val="80000"/>
              </a:lnSpc>
              <a:buFont typeface="Arial" pitchFamily="34" charset="0"/>
              <a:buChar char="•"/>
            </a:pPr>
            <a:r>
              <a:rPr lang="en-US" sz="2200" b="1">
                <a:solidFill>
                  <a:schemeClr val="bg1"/>
                </a:solidFill>
                <a:latin typeface="Calibri" pitchFamily="34" charset="0"/>
              </a:rPr>
              <a:t>   Factor sensitivities</a:t>
            </a:r>
            <a:r>
              <a:rPr lang="en-US" sz="2200">
                <a:solidFill>
                  <a:schemeClr val="bg1"/>
                </a:solidFill>
                <a:latin typeface="Calibri" pitchFamily="34" charset="0"/>
              </a:rPr>
              <a:t> </a:t>
            </a:r>
          </a:p>
          <a:p>
            <a:pPr>
              <a:lnSpc>
                <a:spcPct val="80000"/>
              </a:lnSpc>
              <a:buFont typeface="Arial" pitchFamily="34" charset="0"/>
              <a:buChar char="•"/>
            </a:pPr>
            <a:endParaRPr lang="en-US" sz="2200">
              <a:solidFill>
                <a:schemeClr val="bg1"/>
              </a:solidFill>
              <a:latin typeface="Calibri" pitchFamily="34" charset="0"/>
            </a:endParaRPr>
          </a:p>
          <a:p>
            <a:pPr lvl="1">
              <a:lnSpc>
                <a:spcPct val="80000"/>
              </a:lnSpc>
              <a:buFont typeface="Arial" pitchFamily="34" charset="0"/>
              <a:buChar char="•"/>
            </a:pPr>
            <a:r>
              <a:rPr lang="en-US" sz="2200">
                <a:solidFill>
                  <a:schemeClr val="bg1"/>
                </a:solidFill>
                <a:latin typeface="Calibri" pitchFamily="34" charset="0"/>
              </a:rPr>
              <a:t>   Expressed as the change in the value of a position for a defined change in a market risk factor, such as a change in the value of a Treasury bill for a one-basis-point change in interest rates.</a:t>
            </a:r>
          </a:p>
          <a:p>
            <a:pPr lvl="1">
              <a:lnSpc>
                <a:spcPct val="80000"/>
              </a:lnSpc>
              <a:buFont typeface="Arial" pitchFamily="34" charset="0"/>
              <a:buChar char="•"/>
            </a:pPr>
            <a:endParaRPr lang="en-US" sz="2200">
              <a:solidFill>
                <a:schemeClr val="bg1"/>
              </a:solidFill>
              <a:latin typeface="Calibri" pitchFamily="34" charset="0"/>
            </a:endParaRPr>
          </a:p>
          <a:p>
            <a:pPr>
              <a:lnSpc>
                <a:spcPct val="80000"/>
              </a:lnSpc>
              <a:buFont typeface="Arial" pitchFamily="34" charset="0"/>
              <a:buChar char="•"/>
            </a:pPr>
            <a:r>
              <a:rPr lang="en-US" sz="2200" b="1">
                <a:solidFill>
                  <a:schemeClr val="bg1"/>
                </a:solidFill>
                <a:latin typeface="Calibri" pitchFamily="34" charset="0"/>
              </a:rPr>
              <a:t>   Stress testing </a:t>
            </a:r>
          </a:p>
          <a:p>
            <a:pPr lvl="1">
              <a:lnSpc>
                <a:spcPct val="80000"/>
              </a:lnSpc>
              <a:buFont typeface="Arial" pitchFamily="34" charset="0"/>
              <a:buChar char="•"/>
            </a:pPr>
            <a:r>
              <a:rPr lang="en-US" sz="2200">
                <a:solidFill>
                  <a:schemeClr val="bg1"/>
                </a:solidFill>
                <a:latin typeface="Calibri" pitchFamily="34" charset="0"/>
              </a:rPr>
              <a:t>   Is regularly performed on trading portfolios on a regular basis to estimate the impact of extreme market movements.</a:t>
            </a:r>
          </a:p>
          <a:p>
            <a:pPr lvl="1">
              <a:lnSpc>
                <a:spcPct val="80000"/>
              </a:lnSpc>
              <a:buFont typeface="Arial" pitchFamily="34" charset="0"/>
              <a:buChar char="•"/>
            </a:pPr>
            <a:endParaRPr lang="en-US" sz="2200">
              <a:solidFill>
                <a:schemeClr val="bg1"/>
              </a:solidFill>
              <a:latin typeface="Calibri" pitchFamily="34" charset="0"/>
            </a:endParaRPr>
          </a:p>
          <a:p>
            <a:pPr>
              <a:lnSpc>
                <a:spcPct val="80000"/>
              </a:lnSpc>
              <a:buFont typeface="Arial" pitchFamily="34" charset="0"/>
              <a:buChar char="•"/>
            </a:pPr>
            <a:r>
              <a:rPr lang="en-US" sz="2200" b="1">
                <a:solidFill>
                  <a:schemeClr val="bg1"/>
                </a:solidFill>
                <a:latin typeface="Calibri" pitchFamily="34" charset="0"/>
              </a:rPr>
              <a:t>   VAR</a:t>
            </a:r>
            <a:r>
              <a:rPr lang="en-US" sz="2200">
                <a:solidFill>
                  <a:schemeClr val="bg1"/>
                </a:solidFill>
                <a:latin typeface="Calibri" pitchFamily="34" charset="0"/>
              </a:rPr>
              <a:t> </a:t>
            </a:r>
          </a:p>
          <a:p>
            <a:pPr>
              <a:lnSpc>
                <a:spcPct val="80000"/>
              </a:lnSpc>
              <a:buFont typeface="Arial" pitchFamily="34" charset="0"/>
              <a:buChar char="•"/>
            </a:pPr>
            <a:endParaRPr lang="en-US" sz="2200">
              <a:solidFill>
                <a:schemeClr val="bg1"/>
              </a:solidFill>
              <a:latin typeface="Calibri" pitchFamily="34" charset="0"/>
            </a:endParaRPr>
          </a:p>
          <a:p>
            <a:pPr lvl="1">
              <a:lnSpc>
                <a:spcPct val="80000"/>
              </a:lnSpc>
              <a:buFont typeface="Arial" pitchFamily="34" charset="0"/>
              <a:buChar char="•"/>
            </a:pPr>
            <a:r>
              <a:rPr lang="en-US" sz="2200">
                <a:solidFill>
                  <a:schemeClr val="bg1"/>
                </a:solidFill>
                <a:latin typeface="Calibri" pitchFamily="34" charset="0"/>
              </a:rPr>
              <a:t>   Estimates the potential decline in the value of a position or a portfolio under normal market conditions. </a:t>
            </a:r>
          </a:p>
          <a:p>
            <a:endParaRPr lang="en-US" sz="22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sp>
        <p:nvSpPr>
          <p:cNvPr id="49155"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4915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9160"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4916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395288" y="1196975"/>
            <a:ext cx="7489825" cy="522288"/>
          </a:xfrm>
          <a:prstGeom prst="rect">
            <a:avLst/>
          </a:prstGeom>
          <a:noFill/>
        </p:spPr>
        <p:txBody>
          <a:bodyPr>
            <a:spAutoFit/>
          </a:bodyPr>
          <a:lstStyle/>
          <a:p>
            <a:pPr>
              <a:defRPr/>
            </a:pPr>
            <a:r>
              <a:rPr lang="en-US" sz="2800" dirty="0">
                <a:solidFill>
                  <a:schemeClr val="bg1"/>
                </a:solidFill>
                <a:latin typeface="+mj-lt"/>
              </a:rPr>
              <a:t>Citigroup &amp; VAR</a:t>
            </a:r>
          </a:p>
        </p:txBody>
      </p:sp>
      <p:sp>
        <p:nvSpPr>
          <p:cNvPr id="49168" name="TextBox 15"/>
          <p:cNvSpPr txBox="1">
            <a:spLocks noChangeArrowheads="1"/>
          </p:cNvSpPr>
          <p:nvPr/>
        </p:nvSpPr>
        <p:spPr bwMode="auto">
          <a:xfrm>
            <a:off x="468313" y="1844675"/>
            <a:ext cx="7704137" cy="4154488"/>
          </a:xfrm>
          <a:prstGeom prst="rect">
            <a:avLst/>
          </a:prstGeom>
          <a:noFill/>
          <a:ln w="9525">
            <a:noFill/>
            <a:miter lim="800000"/>
            <a:headEnd/>
            <a:tailEnd/>
          </a:ln>
        </p:spPr>
        <p:txBody>
          <a:bodyPr>
            <a:spAutoFit/>
          </a:bodyPr>
          <a:lstStyle/>
          <a:p>
            <a:pPr>
              <a:buFont typeface="Arial" pitchFamily="34" charset="0"/>
              <a:buChar char="•"/>
            </a:pPr>
            <a:r>
              <a:rPr lang="en-US" sz="2400">
                <a:solidFill>
                  <a:schemeClr val="bg1"/>
                </a:solidFill>
                <a:latin typeface="Calibri" pitchFamily="34" charset="0"/>
              </a:rPr>
              <a:t>   VAR method incorporates the factor sensitivities of the trading portfolio with the volatilities and correlations of those factors and is expressed as the risk to Citigroup over a </a:t>
            </a:r>
            <a:r>
              <a:rPr lang="en-US" sz="2400" b="1">
                <a:solidFill>
                  <a:schemeClr val="bg1"/>
                </a:solidFill>
                <a:latin typeface="Calibri" pitchFamily="34" charset="0"/>
              </a:rPr>
              <a:t>one-day holding period</a:t>
            </a:r>
            <a:r>
              <a:rPr lang="en-US" sz="2400">
                <a:solidFill>
                  <a:schemeClr val="bg1"/>
                </a:solidFill>
                <a:latin typeface="Calibri" pitchFamily="34" charset="0"/>
              </a:rPr>
              <a:t>, at a</a:t>
            </a:r>
            <a:r>
              <a:rPr lang="en-US" sz="2400" b="1">
                <a:solidFill>
                  <a:schemeClr val="bg1"/>
                </a:solidFill>
                <a:latin typeface="Calibri" pitchFamily="34" charset="0"/>
              </a:rPr>
              <a:t> 99% confidence level</a:t>
            </a:r>
            <a:r>
              <a:rPr lang="en-US" sz="2400">
                <a:solidFill>
                  <a:schemeClr val="bg1"/>
                </a:solidFill>
                <a:latin typeface="Calibri" pitchFamily="34" charset="0"/>
              </a:rPr>
              <a:t>. </a:t>
            </a:r>
          </a:p>
          <a:p>
            <a:pPr>
              <a:buFont typeface="Arial" pitchFamily="34" charset="0"/>
              <a:buChar char="•"/>
            </a:pPr>
            <a:endParaRPr lang="en-US" sz="2400">
              <a:solidFill>
                <a:schemeClr val="bg1"/>
              </a:solidFill>
              <a:latin typeface="Calibri" pitchFamily="34" charset="0"/>
            </a:endParaRPr>
          </a:p>
          <a:p>
            <a:pPr>
              <a:buFont typeface="Arial" pitchFamily="34" charset="0"/>
              <a:buChar char="•"/>
            </a:pPr>
            <a:r>
              <a:rPr lang="en-US" sz="2400">
                <a:solidFill>
                  <a:schemeClr val="bg1"/>
                </a:solidFill>
                <a:latin typeface="Calibri" pitchFamily="34" charset="0"/>
              </a:rPr>
              <a:t>   Citigroup</a:t>
            </a:r>
            <a:r>
              <a:rPr lang="en-US" altLang="en-US" sz="2400">
                <a:solidFill>
                  <a:schemeClr val="bg1"/>
                </a:solidFill>
                <a:latin typeface="Calibri" pitchFamily="34" charset="0"/>
              </a:rPr>
              <a:t>’</a:t>
            </a:r>
            <a:r>
              <a:rPr lang="en-US" altLang="ja-JP" sz="2400">
                <a:solidFill>
                  <a:schemeClr val="bg1"/>
                </a:solidFill>
                <a:latin typeface="Calibri" pitchFamily="34" charset="0"/>
              </a:rPr>
              <a:t>s VAR is based on the volatilities of and correlations among a multitude of market risk factors as well as factors that track the specific issuer risk in debt and equity securities.</a:t>
            </a:r>
          </a:p>
          <a:p>
            <a:endParaRPr lang="en-US" sz="2400">
              <a:solidFill>
                <a:schemeClr val="bg1"/>
              </a:solidFill>
              <a:latin typeface="Calibri" pitchFamily="34" charset="0"/>
            </a:endParaRPr>
          </a:p>
          <a:p>
            <a:endParaRPr lang="en-U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018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018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5018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468313" y="1196975"/>
            <a:ext cx="5399087" cy="522288"/>
          </a:xfrm>
          <a:prstGeom prst="rect">
            <a:avLst/>
          </a:prstGeom>
          <a:noFill/>
        </p:spPr>
        <p:txBody>
          <a:bodyPr>
            <a:spAutoFit/>
          </a:bodyPr>
          <a:lstStyle/>
          <a:p>
            <a:pPr>
              <a:defRPr/>
            </a:pPr>
            <a:r>
              <a:rPr lang="en-US" sz="2800" dirty="0">
                <a:solidFill>
                  <a:schemeClr val="bg1"/>
                </a:solidFill>
                <a:latin typeface="+mj-lt"/>
              </a:rPr>
              <a:t>Trading Revenue</a:t>
            </a:r>
          </a:p>
        </p:txBody>
      </p:sp>
      <p:sp>
        <p:nvSpPr>
          <p:cNvPr id="50192" name="TextBox 15"/>
          <p:cNvSpPr txBox="1">
            <a:spLocks noChangeArrowheads="1"/>
          </p:cNvSpPr>
          <p:nvPr/>
        </p:nvSpPr>
        <p:spPr bwMode="auto">
          <a:xfrm>
            <a:off x="539750" y="1773238"/>
            <a:ext cx="8135938" cy="2554287"/>
          </a:xfrm>
          <a:prstGeom prst="rect">
            <a:avLst/>
          </a:prstGeom>
          <a:noFill/>
          <a:ln w="9525">
            <a:noFill/>
            <a:miter lim="800000"/>
            <a:headEnd/>
            <a:tailEnd/>
          </a:ln>
        </p:spPr>
        <p:txBody>
          <a:bodyPr>
            <a:spAutoFit/>
          </a:bodyPr>
          <a:lstStyle/>
          <a:p>
            <a:r>
              <a:rPr lang="en-US" sz="2000">
                <a:solidFill>
                  <a:schemeClr val="bg1"/>
                </a:solidFill>
                <a:latin typeface="Calibri" pitchFamily="34" charset="0"/>
              </a:rPr>
              <a:t>Total revenues consist of:</a:t>
            </a:r>
          </a:p>
          <a:p>
            <a:pPr lvl="1"/>
            <a:r>
              <a:rPr lang="en-US" sz="2000">
                <a:solidFill>
                  <a:schemeClr val="bg1"/>
                </a:solidFill>
                <a:latin typeface="Calibri" pitchFamily="34" charset="0"/>
              </a:rPr>
              <a:t>•    Customer revenue, which includes spreads from customer flow and positions taken to facilitate customer orders;</a:t>
            </a:r>
          </a:p>
          <a:p>
            <a:pPr lvl="1"/>
            <a:r>
              <a:rPr lang="en-US" sz="2000">
                <a:solidFill>
                  <a:schemeClr val="bg1"/>
                </a:solidFill>
                <a:latin typeface="Calibri" pitchFamily="34" charset="0"/>
              </a:rPr>
              <a:t>•   Proprietary trading activities in both cash and derivative transactions; and</a:t>
            </a:r>
          </a:p>
          <a:p>
            <a:pPr lvl="1"/>
            <a:r>
              <a:rPr lang="en-CA" sz="2000">
                <a:solidFill>
                  <a:schemeClr val="bg1"/>
                </a:solidFill>
                <a:latin typeface="Calibri" pitchFamily="34" charset="0"/>
              </a:rPr>
              <a:t>•    Net interest revenue.</a:t>
            </a:r>
          </a:p>
          <a:p>
            <a:endParaRPr lang="en-CA" sz="2000">
              <a:solidFill>
                <a:schemeClr val="bg1"/>
              </a:solidFill>
              <a:latin typeface="Calibri" pitchFamily="34" charset="0"/>
            </a:endParaRPr>
          </a:p>
          <a:p>
            <a:endParaRPr lang="en-US" sz="2000">
              <a:solidFill>
                <a:schemeClr val="bg1"/>
              </a:solidFill>
              <a:latin typeface="Calibri" pitchFamily="34" charset="0"/>
            </a:endParaRPr>
          </a:p>
        </p:txBody>
      </p:sp>
      <p:pic>
        <p:nvPicPr>
          <p:cNvPr id="50193" name="Picture 10"/>
          <p:cNvPicPr>
            <a:picLocks noChangeAspect="1"/>
          </p:cNvPicPr>
          <p:nvPr/>
        </p:nvPicPr>
        <p:blipFill>
          <a:blip r:embed="rId4" cstate="print"/>
          <a:srcRect/>
          <a:stretch>
            <a:fillRect/>
          </a:stretch>
        </p:blipFill>
        <p:spPr bwMode="auto">
          <a:xfrm>
            <a:off x="539750" y="3644900"/>
            <a:ext cx="8186738"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120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1208"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120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468313" y="1268413"/>
            <a:ext cx="7488237" cy="523875"/>
          </a:xfrm>
          <a:prstGeom prst="rect">
            <a:avLst/>
          </a:prstGeom>
          <a:noFill/>
        </p:spPr>
        <p:txBody>
          <a:bodyPr>
            <a:spAutoFit/>
          </a:bodyPr>
          <a:lstStyle/>
          <a:p>
            <a:pPr>
              <a:defRPr/>
            </a:pPr>
            <a:r>
              <a:rPr lang="en-US" sz="2800" dirty="0">
                <a:solidFill>
                  <a:schemeClr val="bg1"/>
                </a:solidFill>
                <a:latin typeface="+mj-lt"/>
              </a:rPr>
              <a:t>Accuracy of VAR</a:t>
            </a:r>
          </a:p>
        </p:txBody>
      </p:sp>
      <p:sp>
        <p:nvSpPr>
          <p:cNvPr id="51216" name="TextBox 15"/>
          <p:cNvSpPr txBox="1">
            <a:spLocks noChangeArrowheads="1"/>
          </p:cNvSpPr>
          <p:nvPr/>
        </p:nvSpPr>
        <p:spPr bwMode="auto">
          <a:xfrm>
            <a:off x="539750" y="1916113"/>
            <a:ext cx="6911975" cy="3786187"/>
          </a:xfrm>
          <a:prstGeom prst="rect">
            <a:avLst/>
          </a:prstGeom>
          <a:noFill/>
          <a:ln w="9525">
            <a:noFill/>
            <a:miter lim="800000"/>
            <a:headEnd/>
            <a:tailEnd/>
          </a:ln>
        </p:spPr>
        <p:txBody>
          <a:bodyPr>
            <a:spAutoFit/>
          </a:bodyPr>
          <a:lstStyle/>
          <a:p>
            <a:r>
              <a:rPr lang="en-US" sz="2400">
                <a:solidFill>
                  <a:schemeClr val="bg1"/>
                </a:solidFill>
                <a:latin typeface="Calibri" pitchFamily="34" charset="0"/>
              </a:rPr>
              <a:t>Checked using </a:t>
            </a:r>
            <a:r>
              <a:rPr lang="en-US" sz="2400" b="1">
                <a:solidFill>
                  <a:schemeClr val="bg1"/>
                </a:solidFill>
                <a:latin typeface="Calibri" pitchFamily="34" charset="0"/>
              </a:rPr>
              <a:t>Back-testing</a:t>
            </a:r>
            <a:r>
              <a:rPr lang="en-US" sz="2400">
                <a:solidFill>
                  <a:schemeClr val="bg1"/>
                </a:solidFill>
                <a:latin typeface="Calibri" pitchFamily="34" charset="0"/>
              </a:rPr>
              <a:t>: </a:t>
            </a:r>
          </a:p>
          <a:p>
            <a:pPr>
              <a:buFont typeface="Arial" pitchFamily="34" charset="0"/>
              <a:buChar char="•"/>
            </a:pPr>
            <a:endParaRPr lang="en-US" sz="2400">
              <a:solidFill>
                <a:schemeClr val="bg1"/>
              </a:solidFill>
              <a:latin typeface="Calibri" pitchFamily="34" charset="0"/>
            </a:endParaRPr>
          </a:p>
          <a:p>
            <a:pPr lvl="1">
              <a:buFont typeface="Arial" pitchFamily="34" charset="0"/>
              <a:buChar char="•"/>
            </a:pPr>
            <a:r>
              <a:rPr lang="en-US" sz="2400">
                <a:solidFill>
                  <a:schemeClr val="bg1"/>
                </a:solidFill>
                <a:latin typeface="Calibri" pitchFamily="34" charset="0"/>
              </a:rPr>
              <a:t>   Process in which the daily VAR of a portfolio is compared to the actual daily change in the market value of its transactions</a:t>
            </a:r>
          </a:p>
          <a:p>
            <a:pPr lvl="1">
              <a:buFont typeface="Arial" pitchFamily="34" charset="0"/>
              <a:buChar char="•"/>
            </a:pPr>
            <a:endParaRPr lang="en-US" sz="2400">
              <a:solidFill>
                <a:schemeClr val="bg1"/>
              </a:solidFill>
              <a:latin typeface="Calibri" pitchFamily="34" charset="0"/>
            </a:endParaRPr>
          </a:p>
          <a:p>
            <a:pPr lvl="1">
              <a:buFont typeface="Arial" pitchFamily="34" charset="0"/>
              <a:buChar char="•"/>
            </a:pPr>
            <a:r>
              <a:rPr lang="en-US" sz="2400">
                <a:solidFill>
                  <a:schemeClr val="bg1"/>
                </a:solidFill>
                <a:latin typeface="Calibri" pitchFamily="34" charset="0"/>
              </a:rPr>
              <a:t>   Confirms daily market value losses in excess of a 99% confidence level occur, on average, only 1% of the time.</a:t>
            </a:r>
          </a:p>
          <a:p>
            <a:endParaRPr lang="en-U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223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223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5223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395288" y="1268413"/>
            <a:ext cx="7200900" cy="523875"/>
          </a:xfrm>
          <a:prstGeom prst="rect">
            <a:avLst/>
          </a:prstGeom>
          <a:noFill/>
        </p:spPr>
        <p:txBody>
          <a:bodyPr>
            <a:spAutoFit/>
          </a:bodyPr>
          <a:lstStyle/>
          <a:p>
            <a:pPr>
              <a:defRPr/>
            </a:pPr>
            <a:r>
              <a:rPr lang="en-US" sz="2800" dirty="0">
                <a:solidFill>
                  <a:schemeClr val="bg1"/>
                </a:solidFill>
                <a:latin typeface="+mj-lt"/>
              </a:rPr>
              <a:t>Value at Risk</a:t>
            </a:r>
          </a:p>
        </p:txBody>
      </p:sp>
      <p:sp>
        <p:nvSpPr>
          <p:cNvPr id="52240" name="TextBox 15"/>
          <p:cNvSpPr txBox="1">
            <a:spLocks noChangeArrowheads="1"/>
          </p:cNvSpPr>
          <p:nvPr/>
        </p:nvSpPr>
        <p:spPr bwMode="auto">
          <a:xfrm>
            <a:off x="539750" y="1916113"/>
            <a:ext cx="8135938" cy="1108075"/>
          </a:xfrm>
          <a:prstGeom prst="rect">
            <a:avLst/>
          </a:prstGeom>
          <a:noFill/>
          <a:ln w="9525">
            <a:noFill/>
            <a:miter lim="800000"/>
            <a:headEnd/>
            <a:tailEnd/>
          </a:ln>
        </p:spPr>
        <p:txBody>
          <a:bodyPr>
            <a:spAutoFit/>
          </a:bodyPr>
          <a:lstStyle/>
          <a:p>
            <a:r>
              <a:rPr lang="en-US" sz="2200">
                <a:solidFill>
                  <a:schemeClr val="bg1"/>
                </a:solidFill>
                <a:latin typeface="Calibri" pitchFamily="34" charset="0"/>
              </a:rPr>
              <a:t>Following table summarizes VAR of Citigroup in the trading portfolios as of December 31,2010 and 2009.</a:t>
            </a:r>
          </a:p>
          <a:p>
            <a:endParaRPr lang="en-US" sz="2200">
              <a:solidFill>
                <a:schemeClr val="bg1"/>
              </a:solidFill>
              <a:latin typeface="Calibri" pitchFamily="34" charset="0"/>
            </a:endParaRPr>
          </a:p>
        </p:txBody>
      </p:sp>
      <p:pic>
        <p:nvPicPr>
          <p:cNvPr id="52241" name="Picture 3"/>
          <p:cNvPicPr>
            <a:picLocks noChangeAspect="1"/>
          </p:cNvPicPr>
          <p:nvPr/>
        </p:nvPicPr>
        <p:blipFill>
          <a:blip r:embed="rId4" cstate="print"/>
          <a:srcRect/>
          <a:stretch>
            <a:fillRect/>
          </a:stretch>
        </p:blipFill>
        <p:spPr bwMode="auto">
          <a:xfrm>
            <a:off x="1217613" y="2708275"/>
            <a:ext cx="6561137" cy="3819525"/>
          </a:xfrm>
          <a:prstGeom prst="rect">
            <a:avLst/>
          </a:prstGeom>
          <a:noFill/>
          <a:ln w="9525">
            <a:noFill/>
            <a:miter lim="800000"/>
            <a:headEnd/>
            <a:tailEnd/>
          </a:ln>
        </p:spPr>
      </p:pic>
      <p:sp>
        <p:nvSpPr>
          <p:cNvPr id="18" name="Rectangle 17"/>
          <p:cNvSpPr/>
          <p:nvPr/>
        </p:nvSpPr>
        <p:spPr>
          <a:xfrm>
            <a:off x="1258888" y="4437063"/>
            <a:ext cx="6481762" cy="887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sp>
        <p:nvSpPr>
          <p:cNvPr id="53251"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325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3256"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325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3263" name="Picture 3"/>
          <p:cNvPicPr>
            <a:picLocks noChangeAspect="1"/>
          </p:cNvPicPr>
          <p:nvPr/>
        </p:nvPicPr>
        <p:blipFill>
          <a:blip r:embed="rId3" cstate="print"/>
          <a:srcRect/>
          <a:stretch>
            <a:fillRect/>
          </a:stretch>
        </p:blipFill>
        <p:spPr bwMode="auto">
          <a:xfrm>
            <a:off x="971550" y="1844675"/>
            <a:ext cx="7143750" cy="4722813"/>
          </a:xfrm>
          <a:prstGeom prst="rect">
            <a:avLst/>
          </a:prstGeom>
          <a:noFill/>
          <a:ln w="9525">
            <a:noFill/>
            <a:miter lim="800000"/>
            <a:headEnd/>
            <a:tailEnd/>
          </a:ln>
        </p:spPr>
      </p:pic>
      <p:sp>
        <p:nvSpPr>
          <p:cNvPr id="16" name="TextBox 15"/>
          <p:cNvSpPr txBox="1"/>
          <p:nvPr/>
        </p:nvSpPr>
        <p:spPr>
          <a:xfrm>
            <a:off x="395288" y="1268413"/>
            <a:ext cx="7200900" cy="523875"/>
          </a:xfrm>
          <a:prstGeom prst="rect">
            <a:avLst/>
          </a:prstGeom>
          <a:noFill/>
        </p:spPr>
        <p:txBody>
          <a:bodyPr>
            <a:spAutoFit/>
          </a:bodyPr>
          <a:lstStyle/>
          <a:p>
            <a:pPr>
              <a:defRPr/>
            </a:pPr>
            <a:r>
              <a:rPr lang="en-US" sz="2800" dirty="0">
                <a:solidFill>
                  <a:schemeClr val="bg1"/>
                </a:solidFill>
                <a:latin typeface="+mj-lt"/>
              </a:rPr>
              <a:t>Value at Risk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smtClean="0"/>
          </a:p>
        </p:txBody>
      </p:sp>
      <p:sp>
        <p:nvSpPr>
          <p:cNvPr id="54275"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427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428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5428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54287" name="TextBox 14"/>
          <p:cNvSpPr txBox="1">
            <a:spLocks noChangeArrowheads="1"/>
          </p:cNvSpPr>
          <p:nvPr/>
        </p:nvSpPr>
        <p:spPr bwMode="auto">
          <a:xfrm>
            <a:off x="468313" y="1916113"/>
            <a:ext cx="8280400" cy="5140325"/>
          </a:xfrm>
          <a:prstGeom prst="rect">
            <a:avLst/>
          </a:prstGeom>
          <a:noFill/>
          <a:ln w="9525">
            <a:noFill/>
            <a:miter lim="800000"/>
            <a:headEnd/>
            <a:tailEnd/>
          </a:ln>
        </p:spPr>
        <p:txBody>
          <a:bodyPr>
            <a:spAutoFit/>
          </a:bodyPr>
          <a:lstStyle/>
          <a:p>
            <a:pPr>
              <a:lnSpc>
                <a:spcPct val="70000"/>
              </a:lnSpc>
            </a:pPr>
            <a:r>
              <a:rPr lang="en-CA" sz="2000">
                <a:solidFill>
                  <a:schemeClr val="bg1"/>
                </a:solidFill>
                <a:latin typeface="Calibri" pitchFamily="34" charset="0"/>
              </a:rPr>
              <a:t>Citigroup measure of risk to Net Interest Revenue (NIR) is </a:t>
            </a:r>
            <a:r>
              <a:rPr lang="en-CA" sz="2000" b="1">
                <a:solidFill>
                  <a:schemeClr val="bg1"/>
                </a:solidFill>
                <a:latin typeface="Calibri" pitchFamily="34" charset="0"/>
              </a:rPr>
              <a:t>Interest Rate Exposure (IRE)</a:t>
            </a:r>
          </a:p>
          <a:p>
            <a:pPr>
              <a:lnSpc>
                <a:spcPct val="70000"/>
              </a:lnSpc>
            </a:pPr>
            <a:endParaRPr lang="en-CA" sz="2000">
              <a:solidFill>
                <a:schemeClr val="bg1"/>
              </a:solidFill>
              <a:latin typeface="Calibri" pitchFamily="34" charset="0"/>
            </a:endParaRPr>
          </a:p>
          <a:p>
            <a:pPr lvl="1">
              <a:lnSpc>
                <a:spcPct val="70000"/>
              </a:lnSpc>
              <a:buFont typeface="Arial" pitchFamily="34" charset="0"/>
              <a:buChar char="•"/>
            </a:pPr>
            <a:r>
              <a:rPr lang="en-CA" sz="2000">
                <a:solidFill>
                  <a:schemeClr val="bg1"/>
                </a:solidFill>
                <a:latin typeface="Calibri" pitchFamily="34" charset="0"/>
              </a:rPr>
              <a:t>    IRE measures the change in expected NIR in each currency resulting from unanticipated changes in forward interest rates</a:t>
            </a:r>
          </a:p>
          <a:p>
            <a:pPr>
              <a:lnSpc>
                <a:spcPct val="70000"/>
              </a:lnSpc>
            </a:pPr>
            <a:endParaRPr lang="en-CA" sz="2000" u="sng">
              <a:solidFill>
                <a:schemeClr val="bg1"/>
              </a:solidFill>
              <a:latin typeface="Calibri" pitchFamily="34" charset="0"/>
            </a:endParaRPr>
          </a:p>
          <a:p>
            <a:pPr>
              <a:lnSpc>
                <a:spcPct val="70000"/>
              </a:lnSpc>
            </a:pPr>
            <a:endParaRPr lang="en-CA" sz="2000" u="sng">
              <a:solidFill>
                <a:schemeClr val="bg1"/>
              </a:solidFill>
              <a:latin typeface="Calibri" pitchFamily="34" charset="0"/>
            </a:endParaRPr>
          </a:p>
          <a:p>
            <a:pPr>
              <a:lnSpc>
                <a:spcPct val="70000"/>
              </a:lnSpc>
            </a:pPr>
            <a:r>
              <a:rPr lang="en-CA" sz="2000" b="1" u="sng">
                <a:solidFill>
                  <a:schemeClr val="bg1"/>
                </a:solidFill>
                <a:latin typeface="Calibri" pitchFamily="34" charset="0"/>
              </a:rPr>
              <a:t>Mitigation and Hedging of Risk</a:t>
            </a:r>
          </a:p>
          <a:p>
            <a:pPr>
              <a:lnSpc>
                <a:spcPct val="70000"/>
              </a:lnSpc>
            </a:pPr>
            <a:endParaRPr lang="en-CA" sz="2000" b="1" u="sng">
              <a:solidFill>
                <a:schemeClr val="bg1"/>
              </a:solidFill>
              <a:latin typeface="Calibri" pitchFamily="34" charset="0"/>
            </a:endParaRPr>
          </a:p>
          <a:p>
            <a:pPr lvl="1">
              <a:lnSpc>
                <a:spcPct val="70000"/>
              </a:lnSpc>
            </a:pPr>
            <a:r>
              <a:rPr lang="en-CA" altLang="en-US" sz="2000">
                <a:solidFill>
                  <a:schemeClr val="bg1"/>
                </a:solidFill>
                <a:latin typeface="Calibri" pitchFamily="34" charset="0"/>
              </a:rPr>
              <a:t>“</a:t>
            </a:r>
            <a:r>
              <a:rPr lang="en-CA" altLang="ja-JP" sz="2000">
                <a:solidFill>
                  <a:schemeClr val="bg1"/>
                </a:solidFill>
                <a:latin typeface="Calibri" pitchFamily="34" charset="0"/>
              </a:rPr>
              <a:t>Citigroup may modify pricing on new customer loans and deposits, enter into transactions with other institutions or enter into off-balance-sheet derivative transactions that have the opposite risk exposures</a:t>
            </a:r>
            <a:r>
              <a:rPr lang="en-CA" altLang="en-US" sz="2000">
                <a:solidFill>
                  <a:schemeClr val="bg1"/>
                </a:solidFill>
                <a:latin typeface="Calibri" pitchFamily="34" charset="0"/>
              </a:rPr>
              <a:t>”</a:t>
            </a:r>
          </a:p>
          <a:p>
            <a:pPr>
              <a:lnSpc>
                <a:spcPct val="70000"/>
              </a:lnSpc>
            </a:pPr>
            <a:endParaRPr lang="en-CA" altLang="ja-JP" sz="2000">
              <a:solidFill>
                <a:schemeClr val="bg1"/>
              </a:solidFill>
              <a:latin typeface="Calibri" pitchFamily="34" charset="0"/>
            </a:endParaRPr>
          </a:p>
          <a:p>
            <a:pPr lvl="1">
              <a:lnSpc>
                <a:spcPct val="70000"/>
              </a:lnSpc>
              <a:buFont typeface="Arial" pitchFamily="34" charset="0"/>
              <a:buChar char="•"/>
            </a:pPr>
            <a:r>
              <a:rPr lang="en-CA" sz="2000">
                <a:solidFill>
                  <a:schemeClr val="bg1"/>
                </a:solidFill>
                <a:latin typeface="Calibri" pitchFamily="34" charset="0"/>
              </a:rPr>
              <a:t>   Regularly assesses the viability of strategies to reduce unacceptable risks to earnings</a:t>
            </a:r>
          </a:p>
          <a:p>
            <a:pPr lvl="1">
              <a:lnSpc>
                <a:spcPct val="70000"/>
              </a:lnSpc>
              <a:buFont typeface="Arial" pitchFamily="34" charset="0"/>
              <a:buChar char="•"/>
            </a:pPr>
            <a:endParaRPr lang="en-CA" sz="2000">
              <a:solidFill>
                <a:schemeClr val="bg1"/>
              </a:solidFill>
              <a:latin typeface="Calibri" pitchFamily="34" charset="0"/>
            </a:endParaRPr>
          </a:p>
          <a:p>
            <a:pPr lvl="1">
              <a:lnSpc>
                <a:spcPct val="70000"/>
              </a:lnSpc>
              <a:buFont typeface="Arial" pitchFamily="34" charset="0"/>
              <a:buChar char="•"/>
            </a:pPr>
            <a:r>
              <a:rPr lang="en-CA" sz="2000">
                <a:solidFill>
                  <a:schemeClr val="bg1"/>
                </a:solidFill>
                <a:latin typeface="Calibri" pitchFamily="34" charset="0"/>
              </a:rPr>
              <a:t>   Stress testing the impact of non-linear interest rate movements on the value of the balance sheet; analysis of portfolio duration and volatility; particularly as they relate to mortgage loans and mortgage-baked securities; and the potential impact of the change in the spread between different market indices. </a:t>
            </a:r>
          </a:p>
          <a:p>
            <a:pPr>
              <a:lnSpc>
                <a:spcPct val="70000"/>
              </a:lnSpc>
            </a:pPr>
            <a:endParaRPr lang="en-CA" sz="2000">
              <a:solidFill>
                <a:schemeClr val="bg1"/>
              </a:solidFill>
              <a:latin typeface="Calibri" pitchFamily="34" charset="0"/>
            </a:endParaRPr>
          </a:p>
          <a:p>
            <a:endParaRPr lang="en-US" sz="2000">
              <a:solidFill>
                <a:schemeClr val="bg1"/>
              </a:solidFill>
              <a:latin typeface="Calibri" pitchFamily="34" charset="0"/>
            </a:endParaRPr>
          </a:p>
        </p:txBody>
      </p:sp>
      <p:sp>
        <p:nvSpPr>
          <p:cNvPr id="16" name="TextBox 15"/>
          <p:cNvSpPr txBox="1"/>
          <p:nvPr/>
        </p:nvSpPr>
        <p:spPr>
          <a:xfrm>
            <a:off x="395288" y="1196975"/>
            <a:ext cx="5545137" cy="522288"/>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p>
        </p:txBody>
      </p:sp>
      <p:sp>
        <p:nvSpPr>
          <p:cNvPr id="55299"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530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5304"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530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5311" name="Picture 4"/>
          <p:cNvPicPr>
            <a:picLocks noChangeAspect="1"/>
          </p:cNvPicPr>
          <p:nvPr/>
        </p:nvPicPr>
        <p:blipFill>
          <a:blip r:embed="rId3" cstate="print"/>
          <a:srcRect/>
          <a:stretch>
            <a:fillRect/>
          </a:stretch>
        </p:blipFill>
        <p:spPr bwMode="auto">
          <a:xfrm>
            <a:off x="611188" y="1700213"/>
            <a:ext cx="7935912" cy="4968875"/>
          </a:xfrm>
          <a:prstGeom prst="rect">
            <a:avLst/>
          </a:prstGeom>
          <a:noFill/>
          <a:ln w="9525">
            <a:noFill/>
            <a:miter lim="800000"/>
            <a:headEnd/>
            <a:tailEnd/>
          </a:ln>
        </p:spPr>
      </p:pic>
      <p:sp>
        <p:nvSpPr>
          <p:cNvPr id="17" name="Rectangle 16"/>
          <p:cNvSpPr/>
          <p:nvPr/>
        </p:nvSpPr>
        <p:spPr>
          <a:xfrm>
            <a:off x="611188" y="5157788"/>
            <a:ext cx="7929562" cy="166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
        <p:nvSpPr>
          <p:cNvPr id="18" name="TextBox 17"/>
          <p:cNvSpPr txBox="1"/>
          <p:nvPr/>
        </p:nvSpPr>
        <p:spPr>
          <a:xfrm>
            <a:off x="395288" y="1125538"/>
            <a:ext cx="6913562" cy="522287"/>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42875" y="571500"/>
            <a:ext cx="1214438"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1269" name="TextBox 15"/>
          <p:cNvSpPr txBox="1">
            <a:spLocks noChangeArrowheads="1"/>
          </p:cNvSpPr>
          <p:nvPr/>
        </p:nvSpPr>
        <p:spPr bwMode="auto">
          <a:xfrm>
            <a:off x="214313" y="1071563"/>
            <a:ext cx="6000750" cy="523875"/>
          </a:xfrm>
          <a:prstGeom prst="rect">
            <a:avLst/>
          </a:prstGeom>
          <a:noFill/>
          <a:ln w="9525">
            <a:noFill/>
            <a:miter lim="800000"/>
            <a:headEnd/>
            <a:tailEnd/>
          </a:ln>
        </p:spPr>
        <p:txBody>
          <a:bodyPr>
            <a:spAutoFit/>
          </a:bodyPr>
          <a:lstStyle/>
          <a:p>
            <a:r>
              <a:rPr lang="en-US" sz="2800">
                <a:solidFill>
                  <a:srgbClr val="FFFFFF"/>
                </a:solidFill>
                <a:latin typeface="Calibri" pitchFamily="34" charset="0"/>
              </a:rPr>
              <a:t>Stock Performance</a:t>
            </a:r>
            <a:endParaRPr lang="en-CA" sz="2600">
              <a:solidFill>
                <a:schemeClr val="bg1"/>
              </a:solidFill>
              <a:latin typeface="Calibri" pitchFamily="34" charset="0"/>
            </a:endParaRPr>
          </a:p>
        </p:txBody>
      </p:sp>
      <p:pic>
        <p:nvPicPr>
          <p:cNvPr id="11270" name="内容占位符 3"/>
          <p:cNvPicPr>
            <a:picLocks noGrp="1" noChangeAspect="1"/>
          </p:cNvPicPr>
          <p:nvPr>
            <p:ph idx="1"/>
          </p:nvPr>
        </p:nvPicPr>
        <p:blipFill>
          <a:blip r:embed="rId3" cstate="print"/>
          <a:srcRect/>
          <a:stretch>
            <a:fillRect/>
          </a:stretch>
        </p:blipFill>
        <p:spPr>
          <a:xfrm>
            <a:off x="250825" y="2205038"/>
            <a:ext cx="8589963" cy="3744912"/>
          </a:xfrm>
        </p:spPr>
      </p:pic>
      <p:pic>
        <p:nvPicPr>
          <p:cNvPr id="11271" name="Picture 15"/>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11272"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chemeClr val="bg1"/>
                </a:solidFill>
                <a:latin typeface="Calibri" pitchFamily="34" charset="0"/>
              </a:rPr>
              <a:t>Overview</a:t>
            </a:r>
          </a:p>
        </p:txBody>
      </p:sp>
      <p:sp>
        <p:nvSpPr>
          <p:cNvPr id="15" name="TextBox 14"/>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6" name="TextBox 15"/>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Statements</a:t>
            </a:r>
          </a:p>
        </p:txBody>
      </p:sp>
      <p:sp>
        <p:nvSpPr>
          <p:cNvPr id="17" name="TextBox 16"/>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8" name="TextBox 17"/>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9" name="TextBox 18"/>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smtClean="0"/>
          </a:p>
        </p:txBody>
      </p:sp>
      <p:sp>
        <p:nvSpPr>
          <p:cNvPr id="56323"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632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6328"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632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6335" name="Picture 6"/>
          <p:cNvPicPr>
            <a:picLocks noChangeAspect="1"/>
          </p:cNvPicPr>
          <p:nvPr/>
        </p:nvPicPr>
        <p:blipFill>
          <a:blip r:embed="rId3" cstate="print"/>
          <a:srcRect/>
          <a:stretch>
            <a:fillRect/>
          </a:stretch>
        </p:blipFill>
        <p:spPr bwMode="auto">
          <a:xfrm>
            <a:off x="468313" y="1773238"/>
            <a:ext cx="8135937" cy="4859337"/>
          </a:xfrm>
          <a:prstGeom prst="rect">
            <a:avLst/>
          </a:prstGeom>
          <a:noFill/>
          <a:ln w="9525">
            <a:noFill/>
            <a:miter lim="800000"/>
            <a:headEnd/>
            <a:tailEnd/>
          </a:ln>
        </p:spPr>
      </p:pic>
      <p:sp>
        <p:nvSpPr>
          <p:cNvPr id="16" name="Rectangle 15"/>
          <p:cNvSpPr/>
          <p:nvPr/>
        </p:nvSpPr>
        <p:spPr>
          <a:xfrm>
            <a:off x="468313" y="6453188"/>
            <a:ext cx="8135937"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
        <p:nvSpPr>
          <p:cNvPr id="17" name="TextBox 16"/>
          <p:cNvSpPr txBox="1"/>
          <p:nvPr/>
        </p:nvSpPr>
        <p:spPr>
          <a:xfrm>
            <a:off x="395288" y="1125538"/>
            <a:ext cx="6913562" cy="522287"/>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57347"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735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7352"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735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7359" name="Picture 3"/>
          <p:cNvPicPr>
            <a:picLocks noChangeAspect="1"/>
          </p:cNvPicPr>
          <p:nvPr/>
        </p:nvPicPr>
        <p:blipFill>
          <a:blip r:embed="rId3" cstate="print"/>
          <a:srcRect/>
          <a:stretch>
            <a:fillRect/>
          </a:stretch>
        </p:blipFill>
        <p:spPr bwMode="auto">
          <a:xfrm>
            <a:off x="323850" y="1700213"/>
            <a:ext cx="8496300" cy="4824412"/>
          </a:xfrm>
          <a:prstGeom prst="rect">
            <a:avLst/>
          </a:prstGeom>
          <a:noFill/>
          <a:ln w="9525">
            <a:noFill/>
            <a:miter lim="800000"/>
            <a:headEnd/>
            <a:tailEnd/>
          </a:ln>
        </p:spPr>
      </p:pic>
      <p:sp>
        <p:nvSpPr>
          <p:cNvPr id="16" name="Rectangle 15"/>
          <p:cNvSpPr/>
          <p:nvPr/>
        </p:nvSpPr>
        <p:spPr>
          <a:xfrm>
            <a:off x="323850" y="5229225"/>
            <a:ext cx="8502650" cy="144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
        <p:nvSpPr>
          <p:cNvPr id="17" name="TextBox 16"/>
          <p:cNvSpPr txBox="1"/>
          <p:nvPr/>
        </p:nvSpPr>
        <p:spPr>
          <a:xfrm>
            <a:off x="323850" y="1052513"/>
            <a:ext cx="6911975" cy="523875"/>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smtClean="0"/>
          </a:p>
        </p:txBody>
      </p:sp>
      <p:sp>
        <p:nvSpPr>
          <p:cNvPr id="58371"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837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8376"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837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8383" name="Picture 3"/>
          <p:cNvPicPr>
            <a:picLocks noChangeAspect="1"/>
          </p:cNvPicPr>
          <p:nvPr/>
        </p:nvPicPr>
        <p:blipFill>
          <a:blip r:embed="rId3" cstate="print"/>
          <a:srcRect/>
          <a:stretch>
            <a:fillRect/>
          </a:stretch>
        </p:blipFill>
        <p:spPr bwMode="auto">
          <a:xfrm>
            <a:off x="468313" y="1557338"/>
            <a:ext cx="8207375" cy="5040312"/>
          </a:xfrm>
          <a:prstGeom prst="rect">
            <a:avLst/>
          </a:prstGeom>
          <a:noFill/>
          <a:ln w="9525">
            <a:noFill/>
            <a:miter lim="800000"/>
            <a:headEnd/>
            <a:tailEnd/>
          </a:ln>
        </p:spPr>
      </p:pic>
      <p:sp>
        <p:nvSpPr>
          <p:cNvPr id="16" name="Rectangle 15"/>
          <p:cNvSpPr/>
          <p:nvPr/>
        </p:nvSpPr>
        <p:spPr>
          <a:xfrm>
            <a:off x="468313" y="5732463"/>
            <a:ext cx="8207375" cy="201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
        <p:nvSpPr>
          <p:cNvPr id="17" name="TextBox 16"/>
          <p:cNvSpPr txBox="1"/>
          <p:nvPr/>
        </p:nvSpPr>
        <p:spPr>
          <a:xfrm>
            <a:off x="323850" y="1052513"/>
            <a:ext cx="6911975" cy="523875"/>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939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9400"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5940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59407" name="Picture 3"/>
          <p:cNvPicPr>
            <a:picLocks noChangeAspect="1"/>
          </p:cNvPicPr>
          <p:nvPr/>
        </p:nvPicPr>
        <p:blipFill>
          <a:blip r:embed="rId3" cstate="print"/>
          <a:srcRect/>
          <a:stretch>
            <a:fillRect/>
          </a:stretch>
        </p:blipFill>
        <p:spPr bwMode="auto">
          <a:xfrm>
            <a:off x="468313" y="1557338"/>
            <a:ext cx="8226425" cy="5040312"/>
          </a:xfrm>
          <a:prstGeom prst="rect">
            <a:avLst/>
          </a:prstGeom>
          <a:noFill/>
          <a:ln w="9525">
            <a:noFill/>
            <a:miter lim="800000"/>
            <a:headEnd/>
            <a:tailEnd/>
          </a:ln>
        </p:spPr>
      </p:pic>
      <p:sp>
        <p:nvSpPr>
          <p:cNvPr id="16" name="Rectangle 15"/>
          <p:cNvSpPr/>
          <p:nvPr/>
        </p:nvSpPr>
        <p:spPr>
          <a:xfrm>
            <a:off x="468313" y="4941888"/>
            <a:ext cx="82073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a typeface="MS PGothic" pitchFamily="34" charset="-128"/>
              <a:cs typeface="Arial" pitchFamily="34" charset="0"/>
            </a:endParaRPr>
          </a:p>
        </p:txBody>
      </p:sp>
      <p:sp>
        <p:nvSpPr>
          <p:cNvPr id="17" name="TextBox 16"/>
          <p:cNvSpPr txBox="1"/>
          <p:nvPr/>
        </p:nvSpPr>
        <p:spPr>
          <a:xfrm>
            <a:off x="323850" y="1052513"/>
            <a:ext cx="6911975" cy="523875"/>
          </a:xfrm>
          <a:prstGeom prst="rect">
            <a:avLst/>
          </a:prstGeom>
          <a:noFill/>
        </p:spPr>
        <p:txBody>
          <a:bodyPr>
            <a:spAutoFit/>
          </a:bodyPr>
          <a:lstStyle/>
          <a:p>
            <a:pPr>
              <a:defRPr/>
            </a:pPr>
            <a:r>
              <a:rPr lang="en-US" sz="2800" dirty="0">
                <a:solidFill>
                  <a:schemeClr val="bg1"/>
                </a:solidFill>
                <a:latin typeface="+mj-lt"/>
              </a:rPr>
              <a:t>Interest Rate Risk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p>
        </p:txBody>
      </p:sp>
      <p:sp>
        <p:nvSpPr>
          <p:cNvPr id="60419"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042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0424"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6042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395288" y="1196975"/>
            <a:ext cx="7200900" cy="522288"/>
          </a:xfrm>
          <a:prstGeom prst="rect">
            <a:avLst/>
          </a:prstGeom>
          <a:noFill/>
        </p:spPr>
        <p:txBody>
          <a:bodyPr>
            <a:spAutoFit/>
          </a:bodyPr>
          <a:lstStyle/>
          <a:p>
            <a:pPr>
              <a:defRPr/>
            </a:pPr>
            <a:r>
              <a:rPr lang="en-US" sz="2800" dirty="0">
                <a:solidFill>
                  <a:schemeClr val="bg1"/>
                </a:solidFill>
                <a:latin typeface="+mj-lt"/>
              </a:rPr>
              <a:t>Non-Trading Portfolios – Interest Rate Risk</a:t>
            </a:r>
          </a:p>
        </p:txBody>
      </p:sp>
      <p:sp>
        <p:nvSpPr>
          <p:cNvPr id="60432" name="TextBox 15"/>
          <p:cNvSpPr txBox="1">
            <a:spLocks noChangeArrowheads="1"/>
          </p:cNvSpPr>
          <p:nvPr/>
        </p:nvSpPr>
        <p:spPr bwMode="auto">
          <a:xfrm>
            <a:off x="468313" y="1773238"/>
            <a:ext cx="8064500" cy="1630362"/>
          </a:xfrm>
          <a:prstGeom prst="rect">
            <a:avLst/>
          </a:prstGeom>
          <a:noFill/>
          <a:ln w="9525">
            <a:noFill/>
            <a:miter lim="800000"/>
            <a:headEnd/>
            <a:tailEnd/>
          </a:ln>
        </p:spPr>
        <p:txBody>
          <a:bodyPr>
            <a:spAutoFit/>
          </a:bodyPr>
          <a:lstStyle/>
          <a:p>
            <a:r>
              <a:rPr lang="en-US" sz="2000">
                <a:solidFill>
                  <a:schemeClr val="bg1"/>
                </a:solidFill>
                <a:latin typeface="Calibri" pitchFamily="34" charset="0"/>
              </a:rPr>
              <a:t>The exposures below represent the approximate annualized risk to NIR assuming an unanticipated parallel instantaneous 100 bps change, as well as a more gradual 100 bps (25 bps per quarter) parallel change in rates compared with the market forward interest rates in selected currencies. </a:t>
            </a:r>
          </a:p>
          <a:p>
            <a:endParaRPr lang="en-US" sz="2000">
              <a:solidFill>
                <a:schemeClr val="bg1"/>
              </a:solidFill>
              <a:latin typeface="Calibri" pitchFamily="34" charset="0"/>
            </a:endParaRPr>
          </a:p>
        </p:txBody>
      </p:sp>
      <p:pic>
        <p:nvPicPr>
          <p:cNvPr id="60433" name="Picture 3"/>
          <p:cNvPicPr>
            <a:picLocks noChangeAspect="1"/>
          </p:cNvPicPr>
          <p:nvPr/>
        </p:nvPicPr>
        <p:blipFill>
          <a:blip r:embed="rId3" cstate="print"/>
          <a:srcRect/>
          <a:stretch>
            <a:fillRect/>
          </a:stretch>
        </p:blipFill>
        <p:spPr bwMode="auto">
          <a:xfrm>
            <a:off x="457200" y="3157538"/>
            <a:ext cx="82296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144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1448"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6144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468313" y="1196975"/>
            <a:ext cx="7632700" cy="522288"/>
          </a:xfrm>
          <a:prstGeom prst="rect">
            <a:avLst/>
          </a:prstGeom>
          <a:noFill/>
        </p:spPr>
        <p:txBody>
          <a:bodyPr>
            <a:spAutoFit/>
          </a:bodyPr>
          <a:lstStyle/>
          <a:p>
            <a:pPr>
              <a:defRPr/>
            </a:pPr>
            <a:r>
              <a:rPr lang="en-US" sz="2800" dirty="0">
                <a:solidFill>
                  <a:schemeClr val="bg1"/>
                </a:solidFill>
                <a:latin typeface="+mj-lt"/>
              </a:rPr>
              <a:t>Interest Rate Risk</a:t>
            </a:r>
          </a:p>
        </p:txBody>
      </p:sp>
      <p:sp>
        <p:nvSpPr>
          <p:cNvPr id="61456" name="TextBox 15"/>
          <p:cNvSpPr txBox="1">
            <a:spLocks noChangeArrowheads="1"/>
          </p:cNvSpPr>
          <p:nvPr/>
        </p:nvSpPr>
        <p:spPr bwMode="auto">
          <a:xfrm>
            <a:off x="539750" y="1773238"/>
            <a:ext cx="7704138" cy="1938337"/>
          </a:xfrm>
          <a:prstGeom prst="rect">
            <a:avLst/>
          </a:prstGeom>
          <a:noFill/>
          <a:ln w="9525">
            <a:noFill/>
            <a:miter lim="800000"/>
            <a:headEnd/>
            <a:tailEnd/>
          </a:ln>
        </p:spPr>
        <p:txBody>
          <a:bodyPr>
            <a:spAutoFit/>
          </a:bodyPr>
          <a:lstStyle/>
          <a:p>
            <a:pPr>
              <a:buFont typeface="Arial" pitchFamily="34" charset="0"/>
              <a:buChar char="•"/>
            </a:pPr>
            <a:r>
              <a:rPr lang="en-US" sz="2000">
                <a:solidFill>
                  <a:schemeClr val="bg1"/>
                </a:solidFill>
                <a:latin typeface="Calibri" pitchFamily="34" charset="0"/>
              </a:rPr>
              <a:t>   The following table shows the risk to NIR from 6 different changes in the implied-forward rates.</a:t>
            </a:r>
          </a:p>
          <a:p>
            <a:pPr>
              <a:buFont typeface="Arial" pitchFamily="34" charset="0"/>
              <a:buChar char="•"/>
            </a:pPr>
            <a:endParaRPr lang="en-US" sz="2000">
              <a:solidFill>
                <a:schemeClr val="bg1"/>
              </a:solidFill>
              <a:latin typeface="Calibri" pitchFamily="34" charset="0"/>
            </a:endParaRPr>
          </a:p>
          <a:p>
            <a:pPr>
              <a:buFont typeface="Arial" pitchFamily="34" charset="0"/>
              <a:buChar char="•"/>
            </a:pPr>
            <a:r>
              <a:rPr lang="en-US" sz="2000">
                <a:solidFill>
                  <a:schemeClr val="bg1"/>
                </a:solidFill>
                <a:latin typeface="Calibri" pitchFamily="34" charset="0"/>
              </a:rPr>
              <a:t>   Each scenario assumes that the rate change will occur on a gradual basis every three months over the course of one year.</a:t>
            </a:r>
          </a:p>
          <a:p>
            <a:endParaRPr lang="en-US" sz="2000">
              <a:solidFill>
                <a:schemeClr val="bg1"/>
              </a:solidFill>
              <a:latin typeface="Calibri" pitchFamily="34" charset="0"/>
            </a:endParaRPr>
          </a:p>
        </p:txBody>
      </p:sp>
      <p:pic>
        <p:nvPicPr>
          <p:cNvPr id="61457" name="Picture 4"/>
          <p:cNvPicPr>
            <a:picLocks noChangeAspect="1"/>
          </p:cNvPicPr>
          <p:nvPr/>
        </p:nvPicPr>
        <p:blipFill>
          <a:blip r:embed="rId3" cstate="print"/>
          <a:srcRect/>
          <a:stretch>
            <a:fillRect/>
          </a:stretch>
        </p:blipFill>
        <p:spPr bwMode="auto">
          <a:xfrm>
            <a:off x="468313" y="3644900"/>
            <a:ext cx="82804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sp>
        <p:nvSpPr>
          <p:cNvPr id="62467"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247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247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247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5" name="TextBox 14"/>
          <p:cNvSpPr txBox="1"/>
          <p:nvPr/>
        </p:nvSpPr>
        <p:spPr>
          <a:xfrm>
            <a:off x="395288" y="1125538"/>
            <a:ext cx="6624637" cy="522287"/>
          </a:xfrm>
          <a:prstGeom prst="rect">
            <a:avLst/>
          </a:prstGeom>
          <a:noFill/>
        </p:spPr>
        <p:txBody>
          <a:bodyPr>
            <a:spAutoFit/>
          </a:bodyPr>
          <a:lstStyle/>
          <a:p>
            <a:pPr>
              <a:defRPr/>
            </a:pPr>
            <a:r>
              <a:rPr lang="en-US" sz="2800" dirty="0">
                <a:solidFill>
                  <a:schemeClr val="bg1"/>
                </a:solidFill>
                <a:latin typeface="+mj-lt"/>
              </a:rPr>
              <a:t>Country &amp; Cross-Boarder Risk</a:t>
            </a:r>
          </a:p>
        </p:txBody>
      </p:sp>
      <p:sp>
        <p:nvSpPr>
          <p:cNvPr id="62480" name="TextBox 15"/>
          <p:cNvSpPr txBox="1">
            <a:spLocks noChangeArrowheads="1"/>
          </p:cNvSpPr>
          <p:nvPr/>
        </p:nvSpPr>
        <p:spPr bwMode="auto">
          <a:xfrm>
            <a:off x="468313" y="1700213"/>
            <a:ext cx="8064500" cy="5324475"/>
          </a:xfrm>
          <a:prstGeom prst="rect">
            <a:avLst/>
          </a:prstGeom>
          <a:noFill/>
          <a:ln w="9525">
            <a:noFill/>
            <a:miter lim="800000"/>
            <a:headEnd/>
            <a:tailEnd/>
          </a:ln>
        </p:spPr>
        <p:txBody>
          <a:bodyPr>
            <a:spAutoFit/>
          </a:bodyPr>
          <a:lstStyle/>
          <a:p>
            <a:pPr>
              <a:lnSpc>
                <a:spcPct val="80000"/>
              </a:lnSpc>
            </a:pPr>
            <a:r>
              <a:rPr lang="en-US" sz="2000" b="1">
                <a:solidFill>
                  <a:schemeClr val="bg1"/>
                </a:solidFill>
                <a:latin typeface="Calibri" pitchFamily="34" charset="0"/>
              </a:rPr>
              <a:t>Country Risk </a:t>
            </a:r>
          </a:p>
          <a:p>
            <a:pPr>
              <a:lnSpc>
                <a:spcPct val="80000"/>
              </a:lnSpc>
            </a:pPr>
            <a:endParaRPr lang="en-US" sz="2000" b="1">
              <a:solidFill>
                <a:schemeClr val="bg1"/>
              </a:solidFill>
              <a:latin typeface="Calibri" pitchFamily="34" charset="0"/>
            </a:endParaRPr>
          </a:p>
          <a:p>
            <a:pPr lvl="1">
              <a:lnSpc>
                <a:spcPct val="80000"/>
              </a:lnSpc>
              <a:buFont typeface="Arial" pitchFamily="34" charset="0"/>
              <a:buChar char="•"/>
            </a:pPr>
            <a:r>
              <a:rPr lang="en-US" sz="2000">
                <a:solidFill>
                  <a:schemeClr val="bg1"/>
                </a:solidFill>
                <a:latin typeface="Calibri" pitchFamily="34" charset="0"/>
              </a:rPr>
              <a:t>   Risk that an event in a country will impair the value of Citi</a:t>
            </a:r>
            <a:r>
              <a:rPr lang="en-US" altLang="en-US" sz="2000">
                <a:solidFill>
                  <a:schemeClr val="bg1"/>
                </a:solidFill>
                <a:latin typeface="Calibri" pitchFamily="34" charset="0"/>
              </a:rPr>
              <a:t>’</a:t>
            </a:r>
            <a:r>
              <a:rPr lang="en-US" altLang="ja-JP" sz="2000">
                <a:solidFill>
                  <a:schemeClr val="bg1"/>
                </a:solidFill>
                <a:latin typeface="Calibri" pitchFamily="34" charset="0"/>
              </a:rPr>
              <a:t>s franchise or will adversely affect the ability of obligors within that country to honor their obligations to Citi</a:t>
            </a:r>
          </a:p>
          <a:p>
            <a:pPr lvl="1">
              <a:lnSpc>
                <a:spcPct val="80000"/>
              </a:lnSpc>
              <a:buFont typeface="Arial" pitchFamily="34" charset="0"/>
              <a:buChar char="•"/>
            </a:pPr>
            <a:endParaRPr lang="en-US" altLang="ja-JP" sz="2000">
              <a:solidFill>
                <a:schemeClr val="bg1"/>
              </a:solidFill>
              <a:latin typeface="Calibri" pitchFamily="34" charset="0"/>
            </a:endParaRPr>
          </a:p>
          <a:p>
            <a:pPr lvl="1">
              <a:lnSpc>
                <a:spcPct val="80000"/>
              </a:lnSpc>
              <a:buFont typeface="Arial" pitchFamily="34" charset="0"/>
              <a:buChar char="•"/>
            </a:pPr>
            <a:r>
              <a:rPr lang="en-US" sz="2000" b="1">
                <a:solidFill>
                  <a:schemeClr val="bg1"/>
                </a:solidFill>
                <a:latin typeface="Calibri" pitchFamily="34" charset="0"/>
              </a:rPr>
              <a:t>   Includes: </a:t>
            </a:r>
            <a:r>
              <a:rPr lang="en-US" sz="2000">
                <a:solidFill>
                  <a:schemeClr val="bg1"/>
                </a:solidFill>
                <a:latin typeface="Calibri" pitchFamily="34" charset="0"/>
              </a:rPr>
              <a:t>sovereign defaults, banking crises, currency crises, currency convertibility and/or transferability restrictions, or political events.</a:t>
            </a:r>
          </a:p>
          <a:p>
            <a:pPr lvl="1">
              <a:lnSpc>
                <a:spcPct val="80000"/>
              </a:lnSpc>
              <a:buFont typeface="Arial" pitchFamily="34" charset="0"/>
              <a:buChar char="•"/>
            </a:pPr>
            <a:endParaRPr lang="en-US" sz="2000">
              <a:solidFill>
                <a:schemeClr val="bg1"/>
              </a:solidFill>
              <a:latin typeface="Calibri" pitchFamily="34" charset="0"/>
            </a:endParaRPr>
          </a:p>
          <a:p>
            <a:pPr lvl="1">
              <a:lnSpc>
                <a:spcPct val="80000"/>
              </a:lnSpc>
              <a:buFont typeface="Arial" pitchFamily="34" charset="0"/>
              <a:buChar char="•"/>
            </a:pPr>
            <a:r>
              <a:rPr lang="en-US" sz="2000">
                <a:solidFill>
                  <a:schemeClr val="bg1"/>
                </a:solidFill>
                <a:latin typeface="Calibri" pitchFamily="34" charset="0"/>
              </a:rPr>
              <a:t>   Risk management framework includes country risk rating models, scenario planning and stress testing, internal watch lists</a:t>
            </a:r>
          </a:p>
          <a:p>
            <a:pPr lvl="1">
              <a:lnSpc>
                <a:spcPct val="80000"/>
              </a:lnSpc>
              <a:buFont typeface="Arial" pitchFamily="34" charset="0"/>
              <a:buChar char="•"/>
            </a:pPr>
            <a:endParaRPr lang="en-US" sz="2000">
              <a:solidFill>
                <a:schemeClr val="bg1"/>
              </a:solidFill>
              <a:latin typeface="Calibri" pitchFamily="34" charset="0"/>
            </a:endParaRPr>
          </a:p>
          <a:p>
            <a:pPr>
              <a:lnSpc>
                <a:spcPct val="80000"/>
              </a:lnSpc>
            </a:pPr>
            <a:r>
              <a:rPr lang="en-US" sz="2000" b="1">
                <a:solidFill>
                  <a:schemeClr val="bg1"/>
                </a:solidFill>
                <a:latin typeface="Calibri" pitchFamily="34" charset="0"/>
              </a:rPr>
              <a:t>Cross-Boarder Risk</a:t>
            </a:r>
          </a:p>
          <a:p>
            <a:pPr>
              <a:lnSpc>
                <a:spcPct val="80000"/>
              </a:lnSpc>
            </a:pPr>
            <a:endParaRPr lang="en-US" sz="2000" b="1">
              <a:solidFill>
                <a:schemeClr val="bg1"/>
              </a:solidFill>
              <a:latin typeface="Calibri" pitchFamily="34" charset="0"/>
            </a:endParaRPr>
          </a:p>
          <a:p>
            <a:pPr lvl="1">
              <a:lnSpc>
                <a:spcPct val="80000"/>
              </a:lnSpc>
              <a:buFont typeface="Arial" pitchFamily="34" charset="0"/>
              <a:buChar char="•"/>
            </a:pPr>
            <a:r>
              <a:rPr lang="en-US" sz="2000">
                <a:solidFill>
                  <a:schemeClr val="bg1"/>
                </a:solidFill>
                <a:latin typeface="Calibri" pitchFamily="34" charset="0"/>
              </a:rPr>
              <a:t>   Risk that actions taken by non-U.S. Government may prevent the conversion of local currency into non-local currency and/or the transfer of funds outside the country</a:t>
            </a:r>
          </a:p>
          <a:p>
            <a:pPr lvl="1">
              <a:lnSpc>
                <a:spcPct val="80000"/>
              </a:lnSpc>
              <a:buFont typeface="Arial" pitchFamily="34" charset="0"/>
              <a:buChar char="•"/>
            </a:pPr>
            <a:endParaRPr lang="en-US" sz="2000">
              <a:solidFill>
                <a:schemeClr val="bg1"/>
              </a:solidFill>
              <a:latin typeface="Calibri" pitchFamily="34" charset="0"/>
            </a:endParaRPr>
          </a:p>
          <a:p>
            <a:pPr lvl="1">
              <a:lnSpc>
                <a:spcPct val="80000"/>
              </a:lnSpc>
              <a:buFont typeface="Arial" pitchFamily="34" charset="0"/>
              <a:buChar char="•"/>
            </a:pPr>
            <a:r>
              <a:rPr lang="en-US" sz="2000">
                <a:solidFill>
                  <a:schemeClr val="bg1"/>
                </a:solidFill>
                <a:latin typeface="Calibri" pitchFamily="34" charset="0"/>
              </a:rPr>
              <a:t>   Impacts the ability of Citigroup and its customers to transact business across borders.</a:t>
            </a:r>
          </a:p>
          <a:p>
            <a:pPr>
              <a:buFont typeface="Arial" pitchFamily="34" charset="0"/>
              <a:buChar char="•"/>
            </a:pPr>
            <a:endParaRPr lang="en-US"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endParaRPr lang="en-US" smtClean="0"/>
          </a:p>
        </p:txBody>
      </p:sp>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6300788"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3494"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3495" name="Picture 12"/>
          <p:cNvPicPr>
            <a:picLocks noChangeAspect="1" noChangeArrowheads="1"/>
          </p:cNvPicPr>
          <p:nvPr/>
        </p:nvPicPr>
        <p:blipFill>
          <a:blip r:embed="rId2" cstate="print"/>
          <a:srcRect/>
          <a:stretch>
            <a:fillRect/>
          </a:stretch>
        </p:blipFill>
        <p:spPr bwMode="auto">
          <a:xfrm>
            <a:off x="179388" y="0"/>
            <a:ext cx="1041400" cy="476250"/>
          </a:xfrm>
          <a:prstGeom prst="rect">
            <a:avLst/>
          </a:prstGeom>
          <a:noFill/>
          <a:ln w="9525">
            <a:noFill/>
            <a:miter lim="800000"/>
            <a:headEnd/>
            <a:tailEnd/>
          </a:ln>
        </p:spPr>
      </p:pic>
      <p:sp>
        <p:nvSpPr>
          <p:cNvPr id="63496"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0" name="TextBox 9"/>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1" name="TextBox 10"/>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2" name="TextBox 11"/>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3" name="TextBox 12"/>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Market Risks</a:t>
            </a:r>
          </a:p>
        </p:txBody>
      </p:sp>
      <p:sp>
        <p:nvSpPr>
          <p:cNvPr id="14" name="TextBox 13"/>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63502" name="TextBox 14"/>
          <p:cNvSpPr txBox="1">
            <a:spLocks noChangeArrowheads="1"/>
          </p:cNvSpPr>
          <p:nvPr/>
        </p:nvSpPr>
        <p:spPr bwMode="auto">
          <a:xfrm>
            <a:off x="468313" y="1700213"/>
            <a:ext cx="8280400" cy="1323975"/>
          </a:xfrm>
          <a:prstGeom prst="rect">
            <a:avLst/>
          </a:prstGeom>
          <a:noFill/>
          <a:ln w="9525">
            <a:noFill/>
            <a:miter lim="800000"/>
            <a:headEnd/>
            <a:tailEnd/>
          </a:ln>
        </p:spPr>
        <p:txBody>
          <a:bodyPr>
            <a:spAutoFit/>
          </a:bodyPr>
          <a:lstStyle/>
          <a:p>
            <a:r>
              <a:rPr lang="en-US" sz="2000">
                <a:solidFill>
                  <a:schemeClr val="bg1"/>
                </a:solidFill>
                <a:latin typeface="Calibri" pitchFamily="34" charset="0"/>
              </a:rPr>
              <a:t>The table below shows all countries where total </a:t>
            </a:r>
            <a:r>
              <a:rPr lang="en-US" sz="2000" i="1">
                <a:solidFill>
                  <a:schemeClr val="bg1"/>
                </a:solidFill>
                <a:latin typeface="Calibri" pitchFamily="34" charset="0"/>
              </a:rPr>
              <a:t>Federal Financial Institutions Examination Council </a:t>
            </a:r>
            <a:r>
              <a:rPr lang="en-US" sz="2000">
                <a:solidFill>
                  <a:schemeClr val="bg1"/>
                </a:solidFill>
                <a:latin typeface="Calibri" pitchFamily="34" charset="0"/>
              </a:rPr>
              <a:t>(FFIEC) cross-boarder outstandings exceed 0.75% of total Citigroup assets: </a:t>
            </a:r>
          </a:p>
          <a:p>
            <a:endParaRPr lang="en-US" sz="2000">
              <a:solidFill>
                <a:schemeClr val="bg1"/>
              </a:solidFill>
              <a:latin typeface="Calibri" pitchFamily="34" charset="0"/>
            </a:endParaRPr>
          </a:p>
        </p:txBody>
      </p:sp>
      <p:sp>
        <p:nvSpPr>
          <p:cNvPr id="16" name="TextBox 15"/>
          <p:cNvSpPr txBox="1"/>
          <p:nvPr/>
        </p:nvSpPr>
        <p:spPr>
          <a:xfrm>
            <a:off x="395288" y="1125538"/>
            <a:ext cx="6624637" cy="522287"/>
          </a:xfrm>
          <a:prstGeom prst="rect">
            <a:avLst/>
          </a:prstGeom>
          <a:noFill/>
        </p:spPr>
        <p:txBody>
          <a:bodyPr>
            <a:spAutoFit/>
          </a:bodyPr>
          <a:lstStyle/>
          <a:p>
            <a:pPr>
              <a:defRPr/>
            </a:pPr>
            <a:r>
              <a:rPr lang="en-US" sz="2800" dirty="0">
                <a:solidFill>
                  <a:schemeClr val="bg1"/>
                </a:solidFill>
                <a:latin typeface="+mj-lt"/>
              </a:rPr>
              <a:t>Country &amp; Cross-Boarder Risk</a:t>
            </a:r>
          </a:p>
        </p:txBody>
      </p:sp>
      <p:pic>
        <p:nvPicPr>
          <p:cNvPr id="63504" name="Picture 3"/>
          <p:cNvPicPr>
            <a:picLocks noChangeAspect="1"/>
          </p:cNvPicPr>
          <p:nvPr/>
        </p:nvPicPr>
        <p:blipFill>
          <a:blip r:embed="rId3" cstate="print"/>
          <a:srcRect/>
          <a:stretch>
            <a:fillRect/>
          </a:stretch>
        </p:blipFill>
        <p:spPr bwMode="auto">
          <a:xfrm>
            <a:off x="539750" y="2781300"/>
            <a:ext cx="8208963" cy="377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451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451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451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3" name="TextBox 22"/>
          <p:cNvSpPr txBox="1"/>
          <p:nvPr/>
        </p:nvSpPr>
        <p:spPr>
          <a:xfrm>
            <a:off x="1319213" y="3074988"/>
            <a:ext cx="6551612" cy="708025"/>
          </a:xfrm>
          <a:prstGeom prst="rect">
            <a:avLst/>
          </a:prstGeom>
          <a:noFill/>
        </p:spPr>
        <p:txBody>
          <a:bodyPr>
            <a:spAutoFit/>
          </a:bodyPr>
          <a:lstStyle/>
          <a:p>
            <a:pPr algn="ctr">
              <a:defRPr/>
            </a:pPr>
            <a:r>
              <a:rPr lang="en-US" sz="4000" dirty="0">
                <a:solidFill>
                  <a:schemeClr val="bg1"/>
                </a:solidFill>
                <a:latin typeface="+mj-lt"/>
              </a:rPr>
              <a:t>Credit Risks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554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554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554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Citi Credit Risks</a:t>
            </a:r>
          </a:p>
        </p:txBody>
      </p:sp>
      <p:sp>
        <p:nvSpPr>
          <p:cNvPr id="65550" name="TextBox 21"/>
          <p:cNvSpPr txBox="1">
            <a:spLocks noChangeArrowheads="1"/>
          </p:cNvSpPr>
          <p:nvPr/>
        </p:nvSpPr>
        <p:spPr bwMode="auto">
          <a:xfrm>
            <a:off x="468313" y="1916113"/>
            <a:ext cx="8135937" cy="3694112"/>
          </a:xfrm>
          <a:prstGeom prst="rect">
            <a:avLst/>
          </a:prstGeom>
          <a:noFill/>
          <a:ln w="9525">
            <a:noFill/>
            <a:miter lim="800000"/>
            <a:headEnd/>
            <a:tailEnd/>
          </a:ln>
        </p:spPr>
        <p:txBody>
          <a:bodyPr>
            <a:spAutoFit/>
          </a:bodyPr>
          <a:lstStyle/>
          <a:p>
            <a:pPr>
              <a:buFont typeface="Arial" pitchFamily="34" charset="0"/>
              <a:buChar char="•"/>
            </a:pPr>
            <a:r>
              <a:rPr lang="en-CA" sz="2400">
                <a:solidFill>
                  <a:schemeClr val="bg1"/>
                </a:solidFill>
                <a:latin typeface="Calibri" pitchFamily="34" charset="0"/>
              </a:rPr>
              <a:t>   Credit risk: Losses result from borrower’s or counterparty’s inability to meet its obligation</a:t>
            </a:r>
          </a:p>
          <a:p>
            <a:pPr>
              <a:buFont typeface="Arial" pitchFamily="34" charset="0"/>
              <a:buChar char="•"/>
            </a:pPr>
            <a:r>
              <a:rPr lang="en-CA" sz="2400">
                <a:solidFill>
                  <a:schemeClr val="bg1"/>
                </a:solidFill>
                <a:latin typeface="Calibri" pitchFamily="34" charset="0"/>
              </a:rPr>
              <a:t>   Citi’s business activities that could arise credit risk:</a:t>
            </a:r>
          </a:p>
          <a:p>
            <a:pPr marL="914400" lvl="1" indent="-457200">
              <a:buFont typeface="Calibri" pitchFamily="34" charset="0"/>
              <a:buAutoNum type="arabicPeriod"/>
            </a:pPr>
            <a:r>
              <a:rPr lang="en-CA" sz="2400">
                <a:solidFill>
                  <a:schemeClr val="bg1"/>
                </a:solidFill>
                <a:latin typeface="Calibri" pitchFamily="34" charset="0"/>
              </a:rPr>
              <a:t>Lending</a:t>
            </a:r>
          </a:p>
          <a:p>
            <a:pPr marL="914400" lvl="1" indent="-457200">
              <a:buFont typeface="Calibri" pitchFamily="34" charset="0"/>
              <a:buAutoNum type="arabicPeriod"/>
            </a:pPr>
            <a:r>
              <a:rPr lang="en-CA" sz="2400">
                <a:solidFill>
                  <a:schemeClr val="bg1"/>
                </a:solidFill>
                <a:latin typeface="Calibri" pitchFamily="34" charset="0"/>
              </a:rPr>
              <a:t>Sales and trading</a:t>
            </a:r>
          </a:p>
          <a:p>
            <a:pPr marL="914400" lvl="1" indent="-457200">
              <a:buFont typeface="Calibri" pitchFamily="34" charset="0"/>
              <a:buAutoNum type="arabicPeriod"/>
            </a:pPr>
            <a:r>
              <a:rPr lang="en-CA" sz="2400">
                <a:solidFill>
                  <a:schemeClr val="bg1"/>
                </a:solidFill>
                <a:latin typeface="Calibri" pitchFamily="34" charset="0"/>
              </a:rPr>
              <a:t>Derivatives</a:t>
            </a:r>
          </a:p>
          <a:p>
            <a:pPr marL="914400" lvl="1" indent="-457200">
              <a:buFont typeface="Calibri" pitchFamily="34" charset="0"/>
              <a:buAutoNum type="arabicPeriod"/>
            </a:pPr>
            <a:r>
              <a:rPr lang="en-CA" sz="2400">
                <a:solidFill>
                  <a:schemeClr val="bg1"/>
                </a:solidFill>
                <a:latin typeface="Calibri" pitchFamily="34" charset="0"/>
              </a:rPr>
              <a:t>Securities transactions</a:t>
            </a:r>
          </a:p>
          <a:p>
            <a:pPr marL="914400" lvl="1" indent="-457200">
              <a:buFont typeface="Calibri" pitchFamily="34" charset="0"/>
              <a:buAutoNum type="arabicPeriod"/>
            </a:pPr>
            <a:r>
              <a:rPr lang="en-CA" sz="2400">
                <a:solidFill>
                  <a:schemeClr val="bg1"/>
                </a:solidFill>
                <a:latin typeface="Calibri" pitchFamily="34" charset="0"/>
              </a:rPr>
              <a:t>Settlement</a:t>
            </a:r>
          </a:p>
          <a:p>
            <a:pPr marL="914400" lvl="1" indent="-457200">
              <a:buFont typeface="Calibri" pitchFamily="34" charset="0"/>
              <a:buAutoNum type="arabicPeriod"/>
            </a:pPr>
            <a:r>
              <a:rPr lang="en-CA" sz="2400">
                <a:solidFill>
                  <a:schemeClr val="bg1"/>
                </a:solidFill>
                <a:latin typeface="Calibri" pitchFamily="34" charset="0"/>
              </a:rPr>
              <a:t>Act as an intermediary</a:t>
            </a:r>
          </a:p>
          <a:p>
            <a:endParaRPr lang="en-US"/>
          </a:p>
        </p:txBody>
      </p:sp>
      <p:pic>
        <p:nvPicPr>
          <p:cNvPr id="65551" name="Picture 14"/>
          <p:cNvPicPr>
            <a:picLocks noChangeAspect="1" noChangeArrowheads="1"/>
          </p:cNvPicPr>
          <p:nvPr/>
        </p:nvPicPr>
        <p:blipFill>
          <a:blip r:embed="rId4" cstate="print"/>
          <a:srcRect/>
          <a:stretch>
            <a:fillRect/>
          </a:stretch>
        </p:blipFill>
        <p:spPr bwMode="auto">
          <a:xfrm>
            <a:off x="5003800" y="3284538"/>
            <a:ext cx="3313113" cy="248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229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3" name="TextBox 22"/>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24" name="TextBox 23"/>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5" name="TextBox 24"/>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pic>
        <p:nvPicPr>
          <p:cNvPr id="12297"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6" name="TextBox 15"/>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7" name="TextBox 16"/>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2300" name="TextBox 6"/>
          <p:cNvSpPr txBox="1">
            <a:spLocks noChangeArrowheads="1"/>
          </p:cNvSpPr>
          <p:nvPr/>
        </p:nvSpPr>
        <p:spPr bwMode="auto">
          <a:xfrm>
            <a:off x="700088" y="3068638"/>
            <a:ext cx="46037" cy="369887"/>
          </a:xfrm>
          <a:prstGeom prst="rect">
            <a:avLst/>
          </a:prstGeom>
          <a:noFill/>
          <a:ln w="9525">
            <a:noFill/>
            <a:miter lim="800000"/>
            <a:headEnd/>
            <a:tailEnd/>
          </a:ln>
        </p:spPr>
        <p:txBody>
          <a:bodyPr>
            <a:spAutoFit/>
          </a:bodyPr>
          <a:lstStyle/>
          <a:p>
            <a:endParaRPr lang="en-US"/>
          </a:p>
        </p:txBody>
      </p:sp>
      <p:sp>
        <p:nvSpPr>
          <p:cNvPr id="9" name="TextBox 8"/>
          <p:cNvSpPr txBox="1"/>
          <p:nvPr/>
        </p:nvSpPr>
        <p:spPr>
          <a:xfrm>
            <a:off x="1187450" y="3001963"/>
            <a:ext cx="6769100" cy="708025"/>
          </a:xfrm>
          <a:prstGeom prst="rect">
            <a:avLst/>
          </a:prstGeom>
          <a:noFill/>
        </p:spPr>
        <p:txBody>
          <a:bodyPr>
            <a:spAutoFit/>
          </a:bodyPr>
          <a:lstStyle/>
          <a:p>
            <a:pPr algn="ctr">
              <a:defRPr/>
            </a:pPr>
            <a:r>
              <a:rPr lang="en-US" sz="4000" dirty="0">
                <a:solidFill>
                  <a:schemeClr val="bg1"/>
                </a:solidFill>
                <a:latin typeface="+mj-lt"/>
              </a:rPr>
              <a:t>Citi Overview</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656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656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656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err="1">
                <a:solidFill>
                  <a:schemeClr val="bg1"/>
                </a:solidFill>
                <a:latin typeface="+mj-lt"/>
              </a:rPr>
              <a:t>Citi</a:t>
            </a:r>
            <a:r>
              <a:rPr lang="en-US" sz="2800" dirty="0">
                <a:solidFill>
                  <a:schemeClr val="bg1"/>
                </a:solidFill>
                <a:latin typeface="+mj-lt"/>
              </a:rPr>
              <a:t> Credit Risk Overview</a:t>
            </a:r>
          </a:p>
        </p:txBody>
      </p:sp>
      <p:sp>
        <p:nvSpPr>
          <p:cNvPr id="66574" name="TextBox 21"/>
          <p:cNvSpPr txBox="1">
            <a:spLocks noChangeArrowheads="1"/>
          </p:cNvSpPr>
          <p:nvPr/>
        </p:nvSpPr>
        <p:spPr bwMode="auto">
          <a:xfrm>
            <a:off x="468313" y="1916113"/>
            <a:ext cx="8135937" cy="3694112"/>
          </a:xfrm>
          <a:prstGeom prst="rect">
            <a:avLst/>
          </a:prstGeom>
          <a:noFill/>
          <a:ln w="9525">
            <a:noFill/>
            <a:miter lim="800000"/>
            <a:headEnd/>
            <a:tailEnd/>
          </a:ln>
        </p:spPr>
        <p:txBody>
          <a:bodyPr>
            <a:spAutoFit/>
          </a:bodyPr>
          <a:lstStyle/>
          <a:p>
            <a:pPr>
              <a:buFont typeface="Arial" pitchFamily="34" charset="0"/>
              <a:buChar char="•"/>
            </a:pPr>
            <a:r>
              <a:rPr lang="en-US" sz="2400">
                <a:solidFill>
                  <a:schemeClr val="bg1"/>
                </a:solidFill>
                <a:latin typeface="Calibri" pitchFamily="34" charset="0"/>
              </a:rPr>
              <a:t>   During 2010, Citigroup’s aggregate loan portfolio increased by $57.3 billion to $648.8 billion </a:t>
            </a:r>
          </a:p>
          <a:p>
            <a:pPr>
              <a:buFont typeface="Arial" pitchFamily="34" charset="0"/>
              <a:buChar char="•"/>
            </a:pPr>
            <a:r>
              <a:rPr lang="en-US" sz="2400">
                <a:solidFill>
                  <a:schemeClr val="bg1"/>
                </a:solidFill>
                <a:latin typeface="Calibri" pitchFamily="34" charset="0"/>
              </a:rPr>
              <a:t>   Citi’s total allowance for loan losses totaled $40.7 billion at December 31, 2010, a coverage ratio of 6.31% of total loans, up from 6.09%.</a:t>
            </a:r>
          </a:p>
          <a:p>
            <a:pPr>
              <a:buFont typeface="Arial" pitchFamily="34" charset="0"/>
              <a:buChar char="•"/>
            </a:pPr>
            <a:r>
              <a:rPr lang="en-US" sz="2400">
                <a:solidFill>
                  <a:schemeClr val="bg1"/>
                </a:solidFill>
                <a:latin typeface="Calibri" pitchFamily="34" charset="0"/>
              </a:rPr>
              <a:t>   Net credit losses of $30.9 billion during 2010 decreased $11.4 billion from year-ago levels (on a managed basis)</a:t>
            </a:r>
          </a:p>
          <a:p>
            <a:pPr>
              <a:buFont typeface="Arial" pitchFamily="34" charset="0"/>
              <a:buChar char="•"/>
            </a:pPr>
            <a:r>
              <a:rPr lang="en-US" sz="2400">
                <a:solidFill>
                  <a:schemeClr val="bg1"/>
                </a:solidFill>
                <a:latin typeface="Calibri" pitchFamily="34" charset="0"/>
              </a:rPr>
              <a:t>   Consumer non-accrual loans totaled $10.8 billion at  December 31, 2010, compared to $18.3 billion </a:t>
            </a:r>
          </a:p>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758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759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759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Loan Mix - Consumer</a:t>
            </a:r>
          </a:p>
        </p:txBody>
      </p:sp>
      <p:pic>
        <p:nvPicPr>
          <p:cNvPr id="67598" name="内容占位符 3"/>
          <p:cNvPicPr>
            <a:picLocks noGrp="1" noChangeAspect="1"/>
          </p:cNvPicPr>
          <p:nvPr>
            <p:ph idx="1"/>
          </p:nvPr>
        </p:nvPicPr>
        <p:blipFill>
          <a:blip r:embed="rId4" cstate="print"/>
          <a:srcRect/>
          <a:stretch>
            <a:fillRect/>
          </a:stretch>
        </p:blipFill>
        <p:spPr>
          <a:xfrm>
            <a:off x="250825" y="1700213"/>
            <a:ext cx="8569325" cy="489743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861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861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861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Loan Mix - Corporate</a:t>
            </a:r>
          </a:p>
        </p:txBody>
      </p:sp>
      <p:pic>
        <p:nvPicPr>
          <p:cNvPr id="68622" name="内容占位符 4"/>
          <p:cNvPicPr>
            <a:picLocks noChangeAspect="1"/>
          </p:cNvPicPr>
          <p:nvPr/>
        </p:nvPicPr>
        <p:blipFill>
          <a:blip r:embed="rId4" cstate="print"/>
          <a:srcRect/>
          <a:stretch>
            <a:fillRect/>
          </a:stretch>
        </p:blipFill>
        <p:spPr bwMode="auto">
          <a:xfrm>
            <a:off x="260350" y="1773238"/>
            <a:ext cx="8612188"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963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963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6963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Loan Mix</a:t>
            </a:r>
          </a:p>
        </p:txBody>
      </p:sp>
      <p:graphicFrame>
        <p:nvGraphicFramePr>
          <p:cNvPr id="22" name="内容占位符 8"/>
          <p:cNvGraphicFramePr>
            <a:graphicFrameLocks noGrp="1"/>
          </p:cNvGraphicFramePr>
          <p:nvPr>
            <p:ph sz="half" idx="4294967295"/>
          </p:nvPr>
        </p:nvGraphicFramePr>
        <p:xfrm>
          <a:off x="4716016" y="1772816"/>
          <a:ext cx="403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内容占位符 9"/>
          <p:cNvGraphicFramePr>
            <a:graphicFrameLocks noGrp="1"/>
          </p:cNvGraphicFramePr>
          <p:nvPr>
            <p:ph sz="half" idx="1"/>
          </p:nvPr>
        </p:nvGraphicFramePr>
        <p:xfrm>
          <a:off x="395536" y="1772816"/>
          <a:ext cx="4191000" cy="45259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3078"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3079" name="Picture 12"/>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3080"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Allowance for Loan Losses</a:t>
            </a:r>
          </a:p>
        </p:txBody>
      </p:sp>
      <p:pic>
        <p:nvPicPr>
          <p:cNvPr id="3087" name="图片 2"/>
          <p:cNvPicPr>
            <a:picLocks noChangeAspect="1"/>
          </p:cNvPicPr>
          <p:nvPr/>
        </p:nvPicPr>
        <p:blipFill>
          <a:blip r:embed="rId5" cstate="print"/>
          <a:srcRect/>
          <a:stretch>
            <a:fillRect/>
          </a:stretch>
        </p:blipFill>
        <p:spPr bwMode="auto">
          <a:xfrm>
            <a:off x="179388" y="1684338"/>
            <a:ext cx="8785225" cy="677862"/>
          </a:xfrm>
          <a:prstGeom prst="rect">
            <a:avLst/>
          </a:prstGeom>
          <a:noFill/>
          <a:ln w="9525">
            <a:noFill/>
            <a:miter lim="800000"/>
            <a:headEnd/>
            <a:tailEnd/>
          </a:ln>
        </p:spPr>
      </p:pic>
      <p:pic>
        <p:nvPicPr>
          <p:cNvPr id="3088" name="图片 4"/>
          <p:cNvPicPr>
            <a:picLocks noChangeAspect="1"/>
          </p:cNvPicPr>
          <p:nvPr/>
        </p:nvPicPr>
        <p:blipFill>
          <a:blip r:embed="rId6" cstate="print"/>
          <a:srcRect/>
          <a:stretch>
            <a:fillRect/>
          </a:stretch>
        </p:blipFill>
        <p:spPr bwMode="auto">
          <a:xfrm>
            <a:off x="177800" y="2379663"/>
            <a:ext cx="8786813" cy="1509712"/>
          </a:xfrm>
          <a:prstGeom prst="rect">
            <a:avLst/>
          </a:prstGeom>
          <a:noFill/>
          <a:ln w="9525">
            <a:noFill/>
            <a:miter lim="800000"/>
            <a:headEnd/>
            <a:tailEnd/>
          </a:ln>
        </p:spPr>
      </p:pic>
      <p:pic>
        <p:nvPicPr>
          <p:cNvPr id="3089" name="图片 5"/>
          <p:cNvPicPr>
            <a:picLocks noChangeAspect="1"/>
          </p:cNvPicPr>
          <p:nvPr/>
        </p:nvPicPr>
        <p:blipFill>
          <a:blip r:embed="rId7" cstate="print"/>
          <a:srcRect/>
          <a:stretch>
            <a:fillRect/>
          </a:stretch>
        </p:blipFill>
        <p:spPr bwMode="auto">
          <a:xfrm>
            <a:off x="179388" y="3910013"/>
            <a:ext cx="8064500" cy="742950"/>
          </a:xfrm>
          <a:prstGeom prst="rect">
            <a:avLst/>
          </a:prstGeom>
          <a:noFill/>
          <a:ln w="9525">
            <a:noFill/>
            <a:miter lim="800000"/>
            <a:headEnd/>
            <a:tailEnd/>
          </a:ln>
        </p:spPr>
      </p:pic>
      <p:graphicFrame>
        <p:nvGraphicFramePr>
          <p:cNvPr id="3074" name="图表 8"/>
          <p:cNvGraphicFramePr>
            <a:graphicFrameLocks/>
          </p:cNvGraphicFramePr>
          <p:nvPr/>
        </p:nvGraphicFramePr>
        <p:xfrm>
          <a:off x="1898650" y="4652963"/>
          <a:ext cx="5235575" cy="2016125"/>
        </p:xfrm>
        <a:graphic>
          <a:graphicData uri="http://schemas.openxmlformats.org/presentationml/2006/ole">
            <p:oleObj spid="_x0000_s3074" r:id="rId8" imgW="5236918" imgH="2017951" progId="Excel.Char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4102"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4103" name="Picture 12"/>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4104"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Allowance for Loan Losses</a:t>
            </a:r>
          </a:p>
        </p:txBody>
      </p:sp>
      <p:graphicFrame>
        <p:nvGraphicFramePr>
          <p:cNvPr id="4098" name="图表 3"/>
          <p:cNvGraphicFramePr>
            <a:graphicFrameLocks/>
          </p:cNvGraphicFramePr>
          <p:nvPr/>
        </p:nvGraphicFramePr>
        <p:xfrm>
          <a:off x="1295400" y="1916113"/>
          <a:ext cx="6372225" cy="4560887"/>
        </p:xfrm>
        <a:graphic>
          <a:graphicData uri="http://schemas.openxmlformats.org/presentationml/2006/ole">
            <p:oleObj spid="_x0000_s4098" r:id="rId5" imgW="6370872" imgH="4566300" progId="Excel.Chart.8">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066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066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066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Consumer Loans – Details </a:t>
            </a:r>
          </a:p>
        </p:txBody>
      </p:sp>
      <p:sp>
        <p:nvSpPr>
          <p:cNvPr id="70670" name="TextBox 22"/>
          <p:cNvSpPr txBox="1">
            <a:spLocks noChangeArrowheads="1"/>
          </p:cNvSpPr>
          <p:nvPr/>
        </p:nvSpPr>
        <p:spPr bwMode="auto">
          <a:xfrm>
            <a:off x="468313" y="1989138"/>
            <a:ext cx="8064500" cy="3692525"/>
          </a:xfrm>
          <a:prstGeom prst="rect">
            <a:avLst/>
          </a:prstGeom>
          <a:noFill/>
          <a:ln w="9525">
            <a:noFill/>
            <a:miter lim="800000"/>
            <a:headEnd/>
            <a:tailEnd/>
          </a:ln>
        </p:spPr>
        <p:txBody>
          <a:bodyPr>
            <a:spAutoFit/>
          </a:bodyPr>
          <a:lstStyle/>
          <a:p>
            <a:pPr>
              <a:buFont typeface="Arial" pitchFamily="34" charset="0"/>
              <a:buChar char="•"/>
            </a:pPr>
            <a:r>
              <a:rPr lang="en-CA" sz="2400">
                <a:solidFill>
                  <a:schemeClr val="bg1"/>
                </a:solidFill>
                <a:latin typeface="Calibri" pitchFamily="34" charset="0"/>
              </a:rPr>
              <a:t>   US Consumer Lending: </a:t>
            </a:r>
          </a:p>
          <a:p>
            <a:r>
              <a:rPr lang="en-CA" sz="2400">
                <a:solidFill>
                  <a:schemeClr val="bg1"/>
                </a:solidFill>
                <a:latin typeface="Calibri" pitchFamily="34" charset="0"/>
              </a:rPr>
              <a:t>      - Mortgage Lending</a:t>
            </a:r>
          </a:p>
          <a:p>
            <a:pPr lvl="1"/>
            <a:r>
              <a:rPr lang="en-CA" sz="2400">
                <a:solidFill>
                  <a:schemeClr val="bg1"/>
                </a:solidFill>
                <a:latin typeface="Calibri" pitchFamily="34" charset="0"/>
              </a:rPr>
              <a:t>	1</a:t>
            </a:r>
            <a:r>
              <a:rPr lang="en-CA" sz="2400" baseline="30000">
                <a:solidFill>
                  <a:schemeClr val="bg1"/>
                </a:solidFill>
                <a:latin typeface="Calibri" pitchFamily="34" charset="0"/>
              </a:rPr>
              <a:t>st</a:t>
            </a:r>
            <a:r>
              <a:rPr lang="en-CA" sz="2400">
                <a:solidFill>
                  <a:schemeClr val="bg1"/>
                </a:solidFill>
                <a:latin typeface="Calibri" pitchFamily="34" charset="0"/>
              </a:rPr>
              <a:t> lien mortgage: $102 billion</a:t>
            </a:r>
          </a:p>
          <a:p>
            <a:pPr lvl="1"/>
            <a:r>
              <a:rPr lang="en-CA" sz="2400">
                <a:solidFill>
                  <a:schemeClr val="bg1"/>
                </a:solidFill>
                <a:latin typeface="Calibri" pitchFamily="34" charset="0"/>
              </a:rPr>
              <a:t>	2</a:t>
            </a:r>
            <a:r>
              <a:rPr lang="en-CA" sz="2400" baseline="30000">
                <a:solidFill>
                  <a:schemeClr val="bg1"/>
                </a:solidFill>
                <a:latin typeface="Calibri" pitchFamily="34" charset="0"/>
              </a:rPr>
              <a:t>nd</a:t>
            </a:r>
            <a:r>
              <a:rPr lang="en-CA" sz="2400">
                <a:solidFill>
                  <a:schemeClr val="bg1"/>
                </a:solidFill>
                <a:latin typeface="Calibri" pitchFamily="34" charset="0"/>
              </a:rPr>
              <a:t> lien mortgage: $49 billion</a:t>
            </a:r>
          </a:p>
          <a:p>
            <a:endParaRPr lang="en-CA" sz="2400">
              <a:solidFill>
                <a:schemeClr val="bg1"/>
              </a:solidFill>
              <a:latin typeface="Calibri" pitchFamily="34" charset="0"/>
            </a:endParaRPr>
          </a:p>
          <a:p>
            <a:pPr>
              <a:buFont typeface="Arial" pitchFamily="34" charset="0"/>
              <a:buChar char="•"/>
            </a:pPr>
            <a:r>
              <a:rPr lang="en-CA" sz="2400">
                <a:solidFill>
                  <a:schemeClr val="bg1"/>
                </a:solidFill>
                <a:latin typeface="Calibri" pitchFamily="34" charset="0"/>
              </a:rPr>
              <a:t>   North America Cards</a:t>
            </a:r>
          </a:p>
          <a:p>
            <a:r>
              <a:rPr lang="en-CA" sz="2400">
                <a:solidFill>
                  <a:schemeClr val="bg1"/>
                </a:solidFill>
                <a:latin typeface="Calibri" pitchFamily="34" charset="0"/>
              </a:rPr>
              <a:t>      - Citi-branded cards: $78 billion</a:t>
            </a:r>
          </a:p>
          <a:p>
            <a:r>
              <a:rPr lang="en-CA" sz="2400">
                <a:solidFill>
                  <a:schemeClr val="bg1"/>
                </a:solidFill>
                <a:latin typeface="Calibri" pitchFamily="34" charset="0"/>
              </a:rPr>
              <a:t>	Retail partner cards $46 billion</a:t>
            </a:r>
          </a:p>
          <a:p>
            <a:r>
              <a:rPr lang="en-CA" sz="2400">
                <a:solidFill>
                  <a:schemeClr val="bg1"/>
                </a:solidFill>
                <a:latin typeface="Calibri" pitchFamily="34" charset="0"/>
              </a:rPr>
              <a:t>	Open account down 8% and 11% relatively</a:t>
            </a:r>
          </a:p>
          <a:p>
            <a:endParaRPr lang="en-US"/>
          </a:p>
        </p:txBody>
      </p:sp>
      <p:pic>
        <p:nvPicPr>
          <p:cNvPr id="70671" name="Picture 15"/>
          <p:cNvPicPr>
            <a:picLocks noChangeAspect="1" noChangeArrowheads="1"/>
          </p:cNvPicPr>
          <p:nvPr/>
        </p:nvPicPr>
        <p:blipFill>
          <a:blip r:embed="rId4" cstate="print"/>
          <a:srcRect/>
          <a:stretch>
            <a:fillRect/>
          </a:stretch>
        </p:blipFill>
        <p:spPr bwMode="auto">
          <a:xfrm>
            <a:off x="5580063" y="2781300"/>
            <a:ext cx="3211512"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75030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168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168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168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Delinquencies and Net Credit Losses of First Mortgage </a:t>
            </a:r>
          </a:p>
        </p:txBody>
      </p:sp>
      <p:pic>
        <p:nvPicPr>
          <p:cNvPr id="71694" name="内容占位符 3"/>
          <p:cNvPicPr>
            <a:picLocks noGrp="1" noChangeAspect="1"/>
          </p:cNvPicPr>
          <p:nvPr>
            <p:ph idx="1"/>
          </p:nvPr>
        </p:nvPicPr>
        <p:blipFill>
          <a:blip r:embed="rId4" cstate="print"/>
          <a:srcRect/>
          <a:stretch>
            <a:fillRect/>
          </a:stretch>
        </p:blipFill>
        <p:spPr>
          <a:xfrm>
            <a:off x="457200" y="2133600"/>
            <a:ext cx="8329613" cy="3748088"/>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270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271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271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522288"/>
          </a:xfrm>
          <a:prstGeom prst="rect">
            <a:avLst/>
          </a:prstGeom>
          <a:noFill/>
        </p:spPr>
        <p:txBody>
          <a:bodyPr>
            <a:spAutoFit/>
          </a:bodyPr>
          <a:lstStyle/>
          <a:p>
            <a:pPr>
              <a:defRPr/>
            </a:pPr>
            <a:r>
              <a:rPr lang="en-US" sz="2800" dirty="0">
                <a:solidFill>
                  <a:schemeClr val="bg1"/>
                </a:solidFill>
                <a:latin typeface="+mj-lt"/>
              </a:rPr>
              <a:t>Consumer Loans Modification Program</a:t>
            </a:r>
          </a:p>
        </p:txBody>
      </p:sp>
      <p:sp>
        <p:nvSpPr>
          <p:cNvPr id="72718" name="TextBox 22"/>
          <p:cNvSpPr txBox="1">
            <a:spLocks noChangeArrowheads="1"/>
          </p:cNvSpPr>
          <p:nvPr/>
        </p:nvSpPr>
        <p:spPr bwMode="auto">
          <a:xfrm>
            <a:off x="468313" y="1989138"/>
            <a:ext cx="8064500" cy="368300"/>
          </a:xfrm>
          <a:prstGeom prst="rect">
            <a:avLst/>
          </a:prstGeom>
          <a:noFill/>
          <a:ln w="9525">
            <a:noFill/>
            <a:miter lim="800000"/>
            <a:headEnd/>
            <a:tailEnd/>
          </a:ln>
        </p:spPr>
        <p:txBody>
          <a:bodyPr>
            <a:spAutoFit/>
          </a:bodyPr>
          <a:lstStyle/>
          <a:p>
            <a:endParaRPr lang="en-US"/>
          </a:p>
        </p:txBody>
      </p:sp>
      <p:sp>
        <p:nvSpPr>
          <p:cNvPr id="72719" name="Content Placeholder 2"/>
          <p:cNvSpPr>
            <a:spLocks noGrp="1"/>
          </p:cNvSpPr>
          <p:nvPr>
            <p:ph idx="1"/>
          </p:nvPr>
        </p:nvSpPr>
        <p:spPr>
          <a:xfrm>
            <a:off x="457200" y="1773238"/>
            <a:ext cx="8218488" cy="4352925"/>
          </a:xfrm>
        </p:spPr>
        <p:txBody>
          <a:bodyPr/>
          <a:lstStyle/>
          <a:p>
            <a:r>
              <a:rPr lang="en-US" sz="2400" smtClean="0">
                <a:solidFill>
                  <a:schemeClr val="bg1"/>
                </a:solidFill>
              </a:rPr>
              <a:t>Programs to assist borrower with financial difficulties</a:t>
            </a:r>
          </a:p>
          <a:p>
            <a:r>
              <a:rPr lang="en-US" sz="2400" smtClean="0">
                <a:solidFill>
                  <a:schemeClr val="bg1"/>
                </a:solidFill>
              </a:rPr>
              <a:t>Involves:</a:t>
            </a:r>
            <a:endParaRPr lang="en-CA" sz="2400" smtClean="0">
              <a:solidFill>
                <a:schemeClr val="bg1"/>
              </a:solidFill>
            </a:endParaRPr>
          </a:p>
          <a:p>
            <a:pPr>
              <a:buFont typeface="Arial" pitchFamily="34" charset="0"/>
              <a:buNone/>
            </a:pPr>
            <a:r>
              <a:rPr lang="en-CA" sz="2400" smtClean="0">
                <a:solidFill>
                  <a:schemeClr val="bg1"/>
                </a:solidFill>
              </a:rPr>
              <a:t>	-  modifying the original loan terms</a:t>
            </a:r>
          </a:p>
          <a:p>
            <a:pPr>
              <a:buFont typeface="Arial" pitchFamily="34" charset="0"/>
              <a:buNone/>
            </a:pPr>
            <a:r>
              <a:rPr lang="en-CA" sz="2400" smtClean="0">
                <a:solidFill>
                  <a:schemeClr val="bg1"/>
                </a:solidFill>
              </a:rPr>
              <a:t>	-  reducing interest rates </a:t>
            </a:r>
          </a:p>
          <a:p>
            <a:pPr>
              <a:buFont typeface="Arial" pitchFamily="34" charset="0"/>
              <a:buNone/>
            </a:pPr>
            <a:r>
              <a:rPr lang="en-CA" sz="2400" smtClean="0">
                <a:solidFill>
                  <a:schemeClr val="bg1"/>
                </a:solidFill>
              </a:rPr>
              <a:t>	-  extending the remaining loan duration</a:t>
            </a:r>
          </a:p>
          <a:p>
            <a:pPr>
              <a:buFont typeface="Arial" pitchFamily="34" charset="0"/>
              <a:buNone/>
            </a:pPr>
            <a:r>
              <a:rPr lang="en-CA" sz="2400" smtClean="0">
                <a:solidFill>
                  <a:schemeClr val="bg1"/>
                </a:solidFill>
              </a:rPr>
              <a:t>	-  waiving a portion of the remaining principal balance</a:t>
            </a:r>
          </a:p>
          <a:p>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373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373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373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23850" y="1196975"/>
            <a:ext cx="8424863" cy="954088"/>
          </a:xfrm>
          <a:prstGeom prst="rect">
            <a:avLst/>
          </a:prstGeom>
          <a:noFill/>
        </p:spPr>
        <p:txBody>
          <a:bodyPr>
            <a:spAutoFit/>
          </a:bodyPr>
          <a:lstStyle/>
          <a:p>
            <a:pPr algn="ctr" fontAlgn="auto">
              <a:spcAft>
                <a:spcPts val="0"/>
              </a:spcAft>
              <a:defRPr/>
            </a:pPr>
            <a:r>
              <a:rPr lang="en-CA" sz="2800" dirty="0">
                <a:solidFill>
                  <a:schemeClr val="bg1"/>
                </a:solidFill>
                <a:latin typeface="+mj-lt"/>
              </a:rPr>
              <a:t>U.S. Treasury’s Home Affordable Modification Program</a:t>
            </a:r>
          </a:p>
          <a:p>
            <a:pPr algn="ctr" fontAlgn="auto">
              <a:spcAft>
                <a:spcPts val="0"/>
              </a:spcAft>
              <a:defRPr/>
            </a:pPr>
            <a:r>
              <a:rPr lang="en-CA" sz="2800" dirty="0">
                <a:solidFill>
                  <a:schemeClr val="bg1"/>
                </a:solidFill>
                <a:latin typeface="+mj-lt"/>
              </a:rPr>
              <a:t>(HAMP)</a:t>
            </a:r>
          </a:p>
        </p:txBody>
      </p:sp>
      <p:sp>
        <p:nvSpPr>
          <p:cNvPr id="73742" name="TextBox 22"/>
          <p:cNvSpPr txBox="1">
            <a:spLocks noChangeArrowheads="1"/>
          </p:cNvSpPr>
          <p:nvPr/>
        </p:nvSpPr>
        <p:spPr bwMode="auto">
          <a:xfrm>
            <a:off x="468313" y="1989138"/>
            <a:ext cx="8064500" cy="368300"/>
          </a:xfrm>
          <a:prstGeom prst="rect">
            <a:avLst/>
          </a:prstGeom>
          <a:noFill/>
          <a:ln w="9525">
            <a:noFill/>
            <a:miter lim="800000"/>
            <a:headEnd/>
            <a:tailEnd/>
          </a:ln>
        </p:spPr>
        <p:txBody>
          <a:bodyPr>
            <a:spAutoFit/>
          </a:bodyPr>
          <a:lstStyle/>
          <a:p>
            <a:endParaRPr lang="en-US"/>
          </a:p>
        </p:txBody>
      </p:sp>
      <p:sp>
        <p:nvSpPr>
          <p:cNvPr id="73743" name="Content Placeholder 2"/>
          <p:cNvSpPr>
            <a:spLocks noGrp="1"/>
          </p:cNvSpPr>
          <p:nvPr>
            <p:ph idx="1"/>
          </p:nvPr>
        </p:nvSpPr>
        <p:spPr>
          <a:xfrm>
            <a:off x="457200" y="2205038"/>
            <a:ext cx="8218488" cy="3921125"/>
          </a:xfrm>
        </p:spPr>
        <p:txBody>
          <a:bodyPr/>
          <a:lstStyle/>
          <a:p>
            <a:pPr eaLnBrk="1" hangingPunct="1"/>
            <a:r>
              <a:rPr lang="en-CA" sz="2400" smtClean="0">
                <a:solidFill>
                  <a:schemeClr val="bg1"/>
                </a:solidFill>
              </a:rPr>
              <a:t>Reduce monthly mortgage payments to a 31% housing debt ratio by lowering the interest rate and extending the term of the loan and remove some principal of certain eligible borrowers</a:t>
            </a:r>
          </a:p>
          <a:p>
            <a:pPr eaLnBrk="1" hangingPunct="1"/>
            <a:r>
              <a:rPr lang="en-US" sz="2400" smtClean="0">
                <a:solidFill>
                  <a:schemeClr val="bg1"/>
                </a:solidFill>
              </a:rPr>
              <a:t>From inception through December 31, 2010, approximately $9.5 billion of first mortgages were enrolled in the HAMP trial period, while $3.8 billion have successfully completed the trial period.</a:t>
            </a:r>
            <a:endParaRPr lang="en-CA" sz="2400" smtClean="0">
              <a:solidFill>
                <a:schemeClr val="bg1"/>
              </a:solidFill>
            </a:endParaRP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331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3" name="TextBox 22"/>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24" name="TextBox 23"/>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5" name="TextBox 24"/>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pic>
        <p:nvPicPr>
          <p:cNvPr id="13321"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16" name="TextBox 15"/>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7" name="TextBox 16"/>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13324" name="TextBox 6"/>
          <p:cNvSpPr txBox="1">
            <a:spLocks noChangeArrowheads="1"/>
          </p:cNvSpPr>
          <p:nvPr/>
        </p:nvSpPr>
        <p:spPr bwMode="auto">
          <a:xfrm>
            <a:off x="700088" y="3068638"/>
            <a:ext cx="46037" cy="369887"/>
          </a:xfrm>
          <a:prstGeom prst="rect">
            <a:avLst/>
          </a:prstGeom>
          <a:noFill/>
          <a:ln w="9525">
            <a:noFill/>
            <a:miter lim="800000"/>
            <a:headEnd/>
            <a:tailEnd/>
          </a:ln>
        </p:spPr>
        <p:txBody>
          <a:bodyPr>
            <a:spAutoFit/>
          </a:bodyPr>
          <a:lstStyle/>
          <a:p>
            <a:endParaRPr lang="en-US"/>
          </a:p>
        </p:txBody>
      </p:sp>
      <p:sp>
        <p:nvSpPr>
          <p:cNvPr id="9" name="TextBox 8"/>
          <p:cNvSpPr txBox="1"/>
          <p:nvPr/>
        </p:nvSpPr>
        <p:spPr>
          <a:xfrm>
            <a:off x="381000" y="1196975"/>
            <a:ext cx="6767513" cy="522288"/>
          </a:xfrm>
          <a:prstGeom prst="rect">
            <a:avLst/>
          </a:prstGeom>
          <a:noFill/>
        </p:spPr>
        <p:txBody>
          <a:bodyPr>
            <a:spAutoFit/>
          </a:bodyPr>
          <a:lstStyle/>
          <a:p>
            <a:pPr>
              <a:defRPr/>
            </a:pPr>
            <a:r>
              <a:rPr lang="en-US" sz="2800" dirty="0">
                <a:solidFill>
                  <a:schemeClr val="bg1"/>
                </a:solidFill>
                <a:latin typeface="+mj-lt"/>
              </a:rPr>
              <a:t>Stock Information as of March 17, 2011</a:t>
            </a:r>
          </a:p>
        </p:txBody>
      </p:sp>
      <p:pic>
        <p:nvPicPr>
          <p:cNvPr id="13326" name="图片 1"/>
          <p:cNvPicPr>
            <a:picLocks noChangeAspect="1"/>
          </p:cNvPicPr>
          <p:nvPr/>
        </p:nvPicPr>
        <p:blipFill>
          <a:blip r:embed="rId4" cstate="print"/>
          <a:srcRect/>
          <a:stretch>
            <a:fillRect/>
          </a:stretch>
        </p:blipFill>
        <p:spPr bwMode="auto">
          <a:xfrm>
            <a:off x="838200" y="2044700"/>
            <a:ext cx="7467600" cy="440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475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475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475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74765" name="TextBox 20"/>
          <p:cNvSpPr txBox="1">
            <a:spLocks noChangeArrowheads="1"/>
          </p:cNvSpPr>
          <p:nvPr/>
        </p:nvSpPr>
        <p:spPr bwMode="auto">
          <a:xfrm>
            <a:off x="323850" y="1196975"/>
            <a:ext cx="8424863" cy="954088"/>
          </a:xfrm>
          <a:prstGeom prst="rect">
            <a:avLst/>
          </a:prstGeom>
          <a:noFill/>
          <a:ln w="9525">
            <a:noFill/>
            <a:miter lim="800000"/>
            <a:headEnd/>
            <a:tailEnd/>
          </a:ln>
        </p:spPr>
        <p:txBody>
          <a:bodyPr>
            <a:spAutoFit/>
          </a:bodyPr>
          <a:lstStyle/>
          <a:p>
            <a:r>
              <a:rPr lang="en-CA" sz="2800">
                <a:solidFill>
                  <a:schemeClr val="bg1"/>
                </a:solidFill>
                <a:latin typeface="Calibri" pitchFamily="34" charset="0"/>
              </a:rPr>
              <a:t>Hedge Risks Associate with Consumer Mortgage</a:t>
            </a:r>
          </a:p>
          <a:p>
            <a:endParaRPr lang="en-US" sz="2800">
              <a:solidFill>
                <a:schemeClr val="bg1"/>
              </a:solidFill>
              <a:latin typeface="Calibri" pitchFamily="34" charset="0"/>
            </a:endParaRPr>
          </a:p>
        </p:txBody>
      </p:sp>
      <p:sp>
        <p:nvSpPr>
          <p:cNvPr id="74766" name="TextBox 22"/>
          <p:cNvSpPr txBox="1">
            <a:spLocks noChangeArrowheads="1"/>
          </p:cNvSpPr>
          <p:nvPr/>
        </p:nvSpPr>
        <p:spPr bwMode="auto">
          <a:xfrm>
            <a:off x="468313" y="1989138"/>
            <a:ext cx="8064500" cy="368300"/>
          </a:xfrm>
          <a:prstGeom prst="rect">
            <a:avLst/>
          </a:prstGeom>
          <a:noFill/>
          <a:ln w="9525">
            <a:noFill/>
            <a:miter lim="800000"/>
            <a:headEnd/>
            <a:tailEnd/>
          </a:ln>
        </p:spPr>
        <p:txBody>
          <a:bodyPr>
            <a:spAutoFit/>
          </a:bodyPr>
          <a:lstStyle/>
          <a:p>
            <a:endParaRPr lang="en-US"/>
          </a:p>
        </p:txBody>
      </p:sp>
      <p:sp>
        <p:nvSpPr>
          <p:cNvPr id="74767" name="Content Placeholder 2"/>
          <p:cNvSpPr>
            <a:spLocks noGrp="1"/>
          </p:cNvSpPr>
          <p:nvPr>
            <p:ph idx="1"/>
          </p:nvPr>
        </p:nvSpPr>
        <p:spPr>
          <a:xfrm>
            <a:off x="457200" y="1773238"/>
            <a:ext cx="8218488" cy="4352925"/>
          </a:xfrm>
        </p:spPr>
        <p:txBody>
          <a:bodyPr/>
          <a:lstStyle/>
          <a:p>
            <a:pPr eaLnBrk="1" hangingPunct="1"/>
            <a:r>
              <a:rPr lang="en-CA" sz="2200" smtClean="0">
                <a:solidFill>
                  <a:schemeClr val="bg1"/>
                </a:solidFill>
              </a:rPr>
              <a:t>Credit risks and liquidity risk</a:t>
            </a:r>
          </a:p>
          <a:p>
            <a:pPr lvl="1" eaLnBrk="1" hangingPunct="1"/>
            <a:r>
              <a:rPr lang="en-CA" sz="2200" smtClean="0">
                <a:solidFill>
                  <a:schemeClr val="bg1"/>
                </a:solidFill>
              </a:rPr>
              <a:t>Sells most of mortgage loans it originates, retains servicing rights</a:t>
            </a:r>
          </a:p>
          <a:p>
            <a:pPr lvl="2" eaLnBrk="1" hangingPunct="1"/>
            <a:r>
              <a:rPr lang="en-CA" sz="2200" smtClean="0">
                <a:solidFill>
                  <a:schemeClr val="bg1"/>
                </a:solidFill>
              </a:rPr>
              <a:t>Mortgage servicing rights (MSR) (intangible assets)</a:t>
            </a:r>
          </a:p>
          <a:p>
            <a:pPr lvl="3" eaLnBrk="1" hangingPunct="1"/>
            <a:r>
              <a:rPr lang="en-CA" sz="2200" smtClean="0">
                <a:solidFill>
                  <a:schemeClr val="bg1"/>
                </a:solidFill>
              </a:rPr>
              <a:t>Still affected by changes in interest rate</a:t>
            </a:r>
          </a:p>
          <a:p>
            <a:pPr eaLnBrk="1" hangingPunct="1"/>
            <a:r>
              <a:rPr lang="en-CA" sz="2200" smtClean="0">
                <a:solidFill>
                  <a:schemeClr val="bg1"/>
                </a:solidFill>
              </a:rPr>
              <a:t>Interest rate risks</a:t>
            </a:r>
          </a:p>
          <a:p>
            <a:pPr lvl="1" eaLnBrk="1" hangingPunct="1"/>
            <a:r>
              <a:rPr lang="en-CA" sz="2200" smtClean="0">
                <a:solidFill>
                  <a:schemeClr val="bg1"/>
                </a:solidFill>
              </a:rPr>
              <a:t>Hedge MSR with:</a:t>
            </a:r>
          </a:p>
          <a:p>
            <a:pPr lvl="2" eaLnBrk="1" hangingPunct="1"/>
            <a:r>
              <a:rPr lang="en-CA" sz="2200" smtClean="0">
                <a:solidFill>
                  <a:schemeClr val="bg1"/>
                </a:solidFill>
              </a:rPr>
              <a:t>Interest rate derivative contracts</a:t>
            </a:r>
          </a:p>
          <a:p>
            <a:pPr lvl="2" eaLnBrk="1" hangingPunct="1"/>
            <a:r>
              <a:rPr lang="en-CA" sz="2200" smtClean="0">
                <a:solidFill>
                  <a:schemeClr val="bg1"/>
                </a:solidFill>
              </a:rPr>
              <a:t>Forward purchase commitments</a:t>
            </a:r>
          </a:p>
          <a:p>
            <a:pPr lvl="2" eaLnBrk="1" hangingPunct="1"/>
            <a:r>
              <a:rPr lang="en-CA" sz="2200" smtClean="0">
                <a:solidFill>
                  <a:schemeClr val="bg1"/>
                </a:solidFill>
              </a:rPr>
              <a:t>Primarily mortgage-backed securities</a:t>
            </a:r>
          </a:p>
          <a:p>
            <a:pPr lvl="1" eaLnBrk="1" hangingPunct="1"/>
            <a:r>
              <a:rPr lang="en-CA" sz="2200" smtClean="0">
                <a:solidFill>
                  <a:schemeClr val="bg1"/>
                </a:solidFill>
              </a:rPr>
              <a:t>Non-perfect hedge </a:t>
            </a:r>
            <a:r>
              <a:rPr lang="en-CA" sz="2200" smtClean="0">
                <a:solidFill>
                  <a:schemeClr val="bg1"/>
                </a:solidFill>
                <a:sym typeface="Wingdings" pitchFamily="2" charset="2"/>
              </a:rPr>
              <a:t> basis risk</a:t>
            </a:r>
          </a:p>
          <a:p>
            <a:pPr lvl="2" eaLnBrk="1" hangingPunct="1"/>
            <a:r>
              <a:rPr lang="en-CA" sz="2200" smtClean="0">
                <a:solidFill>
                  <a:schemeClr val="bg1"/>
                </a:solidFill>
                <a:sym typeface="Wingdings" pitchFamily="2" charset="2"/>
              </a:rPr>
              <a:t>Reviewing mix of hedging instruments daily</a:t>
            </a:r>
            <a:endParaRPr lang="en-CA" sz="2200" smtClean="0">
              <a:solidFill>
                <a:schemeClr val="bg1"/>
              </a:solidFill>
            </a:endParaRPr>
          </a:p>
          <a:p>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578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578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578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75789" name="Title 1"/>
          <p:cNvSpPr>
            <a:spLocks noGrp="1"/>
          </p:cNvSpPr>
          <p:nvPr>
            <p:ph type="title"/>
          </p:nvPr>
        </p:nvSpPr>
        <p:spPr>
          <a:xfrm>
            <a:off x="395288" y="1268413"/>
            <a:ext cx="8569325" cy="509587"/>
          </a:xfrm>
        </p:spPr>
        <p:txBody>
          <a:bodyPr/>
          <a:lstStyle/>
          <a:p>
            <a:pPr algn="l"/>
            <a:r>
              <a:rPr lang="en-CA" sz="2800" smtClean="0">
                <a:solidFill>
                  <a:schemeClr val="bg1"/>
                </a:solidFill>
              </a:rPr>
              <a:t>North America Card - Loss Mitigation Efforts</a:t>
            </a:r>
            <a:endParaRPr lang="en-US" sz="2800" smtClean="0">
              <a:solidFill>
                <a:schemeClr val="bg1"/>
              </a:solidFill>
            </a:endParaRPr>
          </a:p>
        </p:txBody>
      </p:sp>
      <p:sp>
        <p:nvSpPr>
          <p:cNvPr id="75790" name="Content Placeholder 2"/>
          <p:cNvSpPr>
            <a:spLocks noGrp="1"/>
          </p:cNvSpPr>
          <p:nvPr>
            <p:ph idx="1"/>
          </p:nvPr>
        </p:nvSpPr>
        <p:spPr>
          <a:xfrm>
            <a:off x="468313" y="1989138"/>
            <a:ext cx="8280400" cy="4535487"/>
          </a:xfrm>
        </p:spPr>
        <p:txBody>
          <a:bodyPr/>
          <a:lstStyle/>
          <a:p>
            <a:pPr>
              <a:lnSpc>
                <a:spcPct val="80000"/>
              </a:lnSpc>
            </a:pPr>
            <a:r>
              <a:rPr lang="en-CA" sz="2000" smtClean="0">
                <a:solidFill>
                  <a:schemeClr val="bg1"/>
                </a:solidFill>
              </a:rPr>
              <a:t>Eliminate riskier accounts and sales to mitigate losses:</a:t>
            </a:r>
          </a:p>
          <a:p>
            <a:pPr lvl="1">
              <a:lnSpc>
                <a:spcPct val="80000"/>
              </a:lnSpc>
            </a:pPr>
            <a:r>
              <a:rPr lang="en-CA" sz="2000" smtClean="0">
                <a:solidFill>
                  <a:schemeClr val="bg1"/>
                </a:solidFill>
              </a:rPr>
              <a:t>Removed higher-risk customers from portfolio:</a:t>
            </a:r>
          </a:p>
          <a:p>
            <a:pPr lvl="2">
              <a:lnSpc>
                <a:spcPct val="80000"/>
              </a:lnSpc>
            </a:pPr>
            <a:r>
              <a:rPr lang="en-CA" sz="2000" smtClean="0">
                <a:solidFill>
                  <a:schemeClr val="bg1"/>
                </a:solidFill>
              </a:rPr>
              <a:t>Reducing available line of credit</a:t>
            </a:r>
          </a:p>
          <a:p>
            <a:pPr lvl="2">
              <a:lnSpc>
                <a:spcPct val="80000"/>
              </a:lnSpc>
            </a:pPr>
            <a:r>
              <a:rPr lang="en-CA" sz="2000" smtClean="0">
                <a:solidFill>
                  <a:schemeClr val="bg1"/>
                </a:solidFill>
              </a:rPr>
              <a:t>Closing accounts</a:t>
            </a:r>
          </a:p>
          <a:p>
            <a:pPr lvl="1">
              <a:lnSpc>
                <a:spcPct val="80000"/>
              </a:lnSpc>
            </a:pPr>
            <a:r>
              <a:rPr lang="en-CA" sz="2000" smtClean="0">
                <a:solidFill>
                  <a:schemeClr val="bg1"/>
                </a:solidFill>
              </a:rPr>
              <a:t>Improve tools used to identify and manage exposure in each of portfolios by targeting unique customer attributes</a:t>
            </a:r>
          </a:p>
          <a:p>
            <a:pPr>
              <a:lnSpc>
                <a:spcPct val="80000"/>
              </a:lnSpc>
            </a:pPr>
            <a:r>
              <a:rPr lang="en-CA" sz="2000" smtClean="0">
                <a:solidFill>
                  <a:schemeClr val="bg1"/>
                </a:solidFill>
              </a:rPr>
              <a:t>Tighten credit standards:</a:t>
            </a:r>
          </a:p>
          <a:p>
            <a:pPr lvl="1">
              <a:lnSpc>
                <a:spcPct val="80000"/>
              </a:lnSpc>
            </a:pPr>
            <a:r>
              <a:rPr lang="en-CA" sz="2000" smtClean="0">
                <a:solidFill>
                  <a:schemeClr val="bg1"/>
                </a:solidFill>
              </a:rPr>
              <a:t>Stricter underwriting standards for new accounts</a:t>
            </a:r>
          </a:p>
          <a:p>
            <a:pPr lvl="1">
              <a:lnSpc>
                <a:spcPct val="80000"/>
              </a:lnSpc>
            </a:pPr>
            <a:r>
              <a:rPr lang="en-CA" sz="2000" smtClean="0">
                <a:solidFill>
                  <a:schemeClr val="bg1"/>
                </a:solidFill>
              </a:rPr>
              <a:t>Decreasing higher-risk credit lines</a:t>
            </a:r>
          </a:p>
          <a:p>
            <a:pPr lvl="1">
              <a:lnSpc>
                <a:spcPct val="80000"/>
              </a:lnSpc>
            </a:pPr>
            <a:r>
              <a:rPr lang="en-CA" sz="2000" smtClean="0">
                <a:solidFill>
                  <a:schemeClr val="bg1"/>
                </a:solidFill>
              </a:rPr>
              <a:t>Closing high-risk accounts</a:t>
            </a:r>
          </a:p>
          <a:p>
            <a:pPr lvl="1">
              <a:lnSpc>
                <a:spcPct val="80000"/>
              </a:lnSpc>
            </a:pPr>
            <a:r>
              <a:rPr lang="en-CA" sz="2000" smtClean="0">
                <a:solidFill>
                  <a:schemeClr val="bg1"/>
                </a:solidFill>
              </a:rPr>
              <a:t>Re-pricing</a:t>
            </a:r>
          </a:p>
          <a:p>
            <a:pPr>
              <a:lnSpc>
                <a:spcPct val="80000"/>
              </a:lnSpc>
            </a:pPr>
            <a:r>
              <a:rPr lang="en-CA" sz="2000" smtClean="0">
                <a:solidFill>
                  <a:schemeClr val="bg1"/>
                </a:solidFill>
              </a:rPr>
              <a:t>Improvements in collections effectiveness</a:t>
            </a:r>
          </a:p>
          <a:p>
            <a:pPr>
              <a:lnSpc>
                <a:spcPct val="80000"/>
              </a:lnSpc>
            </a:pPr>
            <a:endParaRPr lang="en-CA" sz="2000" smtClean="0">
              <a:solidFill>
                <a:schemeClr val="bg1"/>
              </a:solidFill>
            </a:endParaRPr>
          </a:p>
          <a:p>
            <a:pPr>
              <a:lnSpc>
                <a:spcPct val="80000"/>
              </a:lnSpc>
            </a:pPr>
            <a:r>
              <a:rPr lang="en-CA" sz="2000" smtClean="0">
                <a:solidFill>
                  <a:schemeClr val="bg1"/>
                </a:solidFill>
              </a:rPr>
              <a:t>Various forbearance programs</a:t>
            </a:r>
          </a:p>
          <a:p>
            <a:pPr lvl="1">
              <a:lnSpc>
                <a:spcPct val="80000"/>
              </a:lnSpc>
              <a:buFont typeface="Arial" pitchFamily="34" charset="0"/>
              <a:buNone/>
            </a:pPr>
            <a:endParaRPr lang="en-CA" sz="6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680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680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680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76813" name="标题 1"/>
          <p:cNvSpPr>
            <a:spLocks noGrp="1"/>
          </p:cNvSpPr>
          <p:nvPr>
            <p:ph type="title"/>
          </p:nvPr>
        </p:nvSpPr>
        <p:spPr>
          <a:xfrm>
            <a:off x="412750" y="1052513"/>
            <a:ext cx="8229600" cy="846137"/>
          </a:xfrm>
        </p:spPr>
        <p:txBody>
          <a:bodyPr/>
          <a:lstStyle/>
          <a:p>
            <a:pPr algn="l"/>
            <a:r>
              <a:rPr lang="en-US" sz="2800" smtClean="0">
                <a:solidFill>
                  <a:schemeClr val="bg1"/>
                </a:solidFill>
              </a:rPr>
              <a:t>Corporate Loans – Details  </a:t>
            </a:r>
          </a:p>
        </p:txBody>
      </p:sp>
      <p:pic>
        <p:nvPicPr>
          <p:cNvPr id="76814" name="图片 2"/>
          <p:cNvPicPr>
            <a:picLocks noChangeAspect="1"/>
          </p:cNvPicPr>
          <p:nvPr/>
        </p:nvPicPr>
        <p:blipFill>
          <a:blip r:embed="rId4" cstate="print"/>
          <a:srcRect/>
          <a:stretch>
            <a:fillRect/>
          </a:stretch>
        </p:blipFill>
        <p:spPr bwMode="auto">
          <a:xfrm>
            <a:off x="641350" y="2128838"/>
            <a:ext cx="3714750" cy="1239837"/>
          </a:xfrm>
          <a:prstGeom prst="rect">
            <a:avLst/>
          </a:prstGeom>
          <a:noFill/>
          <a:ln w="9525">
            <a:noFill/>
            <a:miter lim="800000"/>
            <a:headEnd/>
            <a:tailEnd/>
          </a:ln>
        </p:spPr>
      </p:pic>
      <p:pic>
        <p:nvPicPr>
          <p:cNvPr id="76815" name="图片 3"/>
          <p:cNvPicPr>
            <a:picLocks noChangeAspect="1"/>
          </p:cNvPicPr>
          <p:nvPr/>
        </p:nvPicPr>
        <p:blipFill>
          <a:blip r:embed="rId5" cstate="print"/>
          <a:srcRect/>
          <a:stretch>
            <a:fillRect/>
          </a:stretch>
        </p:blipFill>
        <p:spPr bwMode="auto">
          <a:xfrm>
            <a:off x="4356100" y="2133600"/>
            <a:ext cx="3743325" cy="1666875"/>
          </a:xfrm>
          <a:prstGeom prst="rect">
            <a:avLst/>
          </a:prstGeom>
          <a:noFill/>
          <a:ln w="9525">
            <a:noFill/>
            <a:miter lim="800000"/>
            <a:headEnd/>
            <a:tailEnd/>
          </a:ln>
        </p:spPr>
      </p:pic>
      <p:pic>
        <p:nvPicPr>
          <p:cNvPr id="76816" name="图片 4"/>
          <p:cNvPicPr>
            <a:picLocks noChangeAspect="1"/>
          </p:cNvPicPr>
          <p:nvPr/>
        </p:nvPicPr>
        <p:blipFill>
          <a:blip r:embed="rId6" cstate="print"/>
          <a:srcRect/>
          <a:stretch>
            <a:fillRect/>
          </a:stretch>
        </p:blipFill>
        <p:spPr bwMode="auto">
          <a:xfrm>
            <a:off x="611188" y="3357563"/>
            <a:ext cx="3754437" cy="2933700"/>
          </a:xfrm>
          <a:prstGeom prst="rect">
            <a:avLst/>
          </a:prstGeom>
          <a:noFill/>
          <a:ln w="9525">
            <a:noFill/>
            <a:miter lim="800000"/>
            <a:headEnd/>
            <a:tailEnd/>
          </a:ln>
        </p:spPr>
      </p:pic>
      <p:sp>
        <p:nvSpPr>
          <p:cNvPr id="29" name="TextBox 28"/>
          <p:cNvSpPr txBox="1"/>
          <p:nvPr/>
        </p:nvSpPr>
        <p:spPr>
          <a:xfrm>
            <a:off x="4679950" y="3986213"/>
            <a:ext cx="3419475" cy="2308225"/>
          </a:xfrm>
          <a:prstGeom prst="rect">
            <a:avLst/>
          </a:prstGeom>
          <a:noFill/>
        </p:spPr>
        <p:txBody>
          <a:bodyPr>
            <a:spAutoFit/>
          </a:bodyPr>
          <a:lstStyle/>
          <a:p>
            <a:pPr>
              <a:defRPr/>
            </a:pPr>
            <a:r>
              <a:rPr lang="en-US" sz="2400" dirty="0">
                <a:solidFill>
                  <a:schemeClr val="bg1"/>
                </a:solidFill>
                <a:latin typeface="+mj-lt"/>
              </a:rPr>
              <a:t>Citigroup uses credit derivatives and other risk </a:t>
            </a:r>
            <a:r>
              <a:rPr lang="en-US" sz="2400" dirty="0" err="1">
                <a:solidFill>
                  <a:schemeClr val="bg1"/>
                </a:solidFill>
                <a:latin typeface="+mj-lt"/>
              </a:rPr>
              <a:t>mitigants</a:t>
            </a:r>
            <a:r>
              <a:rPr lang="en-US" sz="2400" dirty="0">
                <a:solidFill>
                  <a:schemeClr val="bg1"/>
                </a:solidFill>
                <a:latin typeface="+mj-lt"/>
              </a:rPr>
              <a:t> to hedge portions of the credit risk in its portfolio, in addition to outright asset sales.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782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783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783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2" name="TextBox 21"/>
          <p:cNvSpPr txBox="1"/>
          <p:nvPr/>
        </p:nvSpPr>
        <p:spPr>
          <a:xfrm>
            <a:off x="1187450" y="3141663"/>
            <a:ext cx="6840538" cy="646112"/>
          </a:xfrm>
          <a:prstGeom prst="rect">
            <a:avLst/>
          </a:prstGeom>
          <a:noFill/>
        </p:spPr>
        <p:txBody>
          <a:bodyPr>
            <a:spAutoFit/>
          </a:bodyPr>
          <a:lstStyle/>
          <a:p>
            <a:pPr algn="ctr">
              <a:defRPr/>
            </a:pPr>
            <a:r>
              <a:rPr lang="en-US" sz="3600" dirty="0">
                <a:solidFill>
                  <a:schemeClr val="bg1"/>
                </a:solidFill>
                <a:latin typeface="+mj-lt"/>
              </a:rPr>
              <a:t>Derivatives</a:t>
            </a:r>
            <a:r>
              <a:rPr lang="en-US" dirty="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885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885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885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95288" y="1196975"/>
            <a:ext cx="7416800" cy="522288"/>
          </a:xfrm>
          <a:prstGeom prst="rect">
            <a:avLst/>
          </a:prstGeom>
          <a:noFill/>
        </p:spPr>
        <p:txBody>
          <a:bodyPr>
            <a:spAutoFit/>
          </a:bodyPr>
          <a:lstStyle/>
          <a:p>
            <a:pPr>
              <a:defRPr/>
            </a:pPr>
            <a:r>
              <a:rPr lang="en-US" sz="2800" dirty="0">
                <a:solidFill>
                  <a:schemeClr val="bg1"/>
                </a:solidFill>
                <a:latin typeface="+mj-lt"/>
              </a:rPr>
              <a:t>Derivative Overview</a:t>
            </a:r>
          </a:p>
        </p:txBody>
      </p:sp>
      <p:sp>
        <p:nvSpPr>
          <p:cNvPr id="78862" name="TextBox 22"/>
          <p:cNvSpPr txBox="1">
            <a:spLocks noChangeArrowheads="1"/>
          </p:cNvSpPr>
          <p:nvPr/>
        </p:nvSpPr>
        <p:spPr bwMode="auto">
          <a:xfrm>
            <a:off x="539750" y="2060575"/>
            <a:ext cx="7993063" cy="2216150"/>
          </a:xfrm>
          <a:prstGeom prst="rect">
            <a:avLst/>
          </a:prstGeom>
          <a:noFill/>
          <a:ln w="9525">
            <a:noFill/>
            <a:miter lim="800000"/>
            <a:headEnd/>
            <a:tailEnd/>
          </a:ln>
        </p:spPr>
        <p:txBody>
          <a:bodyPr>
            <a:spAutoFit/>
          </a:bodyPr>
          <a:lstStyle/>
          <a:p>
            <a:r>
              <a:rPr lang="en-US" altLang="zh-CN" sz="2400">
                <a:solidFill>
                  <a:schemeClr val="bg1"/>
                </a:solidFill>
                <a:latin typeface="Calibri" pitchFamily="34" charset="0"/>
              </a:rPr>
              <a:t>Various Types of Derivative Transactions:</a:t>
            </a:r>
          </a:p>
          <a:p>
            <a:endParaRPr lang="en-US" altLang="zh-CN" sz="2400">
              <a:solidFill>
                <a:schemeClr val="bg1"/>
              </a:solidFill>
              <a:latin typeface="Calibri" pitchFamily="34" charset="0"/>
            </a:endParaRPr>
          </a:p>
          <a:p>
            <a:r>
              <a:rPr lang="en-US" altLang="zh-CN" sz="2400">
                <a:solidFill>
                  <a:schemeClr val="bg1"/>
                </a:solidFill>
                <a:latin typeface="Calibri" pitchFamily="34" charset="0"/>
              </a:rPr>
              <a:t>-  Futures and Forward Contracts</a:t>
            </a:r>
          </a:p>
          <a:p>
            <a:r>
              <a:rPr lang="en-US" altLang="zh-CN" sz="2400">
                <a:solidFill>
                  <a:schemeClr val="bg1"/>
                </a:solidFill>
                <a:latin typeface="Calibri" pitchFamily="34" charset="0"/>
              </a:rPr>
              <a:t>-  Swap Contracts</a:t>
            </a:r>
          </a:p>
          <a:p>
            <a:r>
              <a:rPr lang="en-US" altLang="zh-CN" sz="2400">
                <a:solidFill>
                  <a:schemeClr val="bg1"/>
                </a:solidFill>
                <a:latin typeface="Calibri" pitchFamily="34" charset="0"/>
              </a:rPr>
              <a:t>-  Option Contracts</a:t>
            </a:r>
          </a:p>
          <a:p>
            <a:endParaRPr lang="en-US"/>
          </a:p>
        </p:txBody>
      </p:sp>
      <p:pic>
        <p:nvPicPr>
          <p:cNvPr id="78863" name="Picture 2"/>
          <p:cNvPicPr>
            <a:picLocks noChangeAspect="1" noChangeArrowheads="1"/>
          </p:cNvPicPr>
          <p:nvPr/>
        </p:nvPicPr>
        <p:blipFill>
          <a:blip r:embed="rId4" cstate="print"/>
          <a:srcRect/>
          <a:stretch>
            <a:fillRect/>
          </a:stretch>
        </p:blipFill>
        <p:spPr bwMode="auto">
          <a:xfrm>
            <a:off x="5940425" y="1517650"/>
            <a:ext cx="2376488" cy="2376488"/>
          </a:xfrm>
          <a:prstGeom prst="rect">
            <a:avLst/>
          </a:prstGeom>
          <a:noFill/>
          <a:ln w="9525">
            <a:noFill/>
            <a:miter lim="800000"/>
            <a:headEnd/>
            <a:tailEnd/>
          </a:ln>
        </p:spPr>
      </p:pic>
      <p:pic>
        <p:nvPicPr>
          <p:cNvPr id="78864" name="Picture 3"/>
          <p:cNvPicPr>
            <a:picLocks noChangeAspect="1" noChangeArrowheads="1"/>
          </p:cNvPicPr>
          <p:nvPr/>
        </p:nvPicPr>
        <p:blipFill>
          <a:blip r:embed="rId5" cstate="print"/>
          <a:srcRect/>
          <a:stretch>
            <a:fillRect/>
          </a:stretch>
        </p:blipFill>
        <p:spPr bwMode="auto">
          <a:xfrm>
            <a:off x="5867400" y="4221163"/>
            <a:ext cx="25146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7987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7987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7987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95288" y="1196975"/>
            <a:ext cx="7416800" cy="522288"/>
          </a:xfrm>
          <a:prstGeom prst="rect">
            <a:avLst/>
          </a:prstGeom>
          <a:noFill/>
        </p:spPr>
        <p:txBody>
          <a:bodyPr>
            <a:spAutoFit/>
          </a:bodyPr>
          <a:lstStyle/>
          <a:p>
            <a:pPr>
              <a:defRPr/>
            </a:pPr>
            <a:r>
              <a:rPr lang="en-US" sz="2800" dirty="0">
                <a:solidFill>
                  <a:schemeClr val="bg1"/>
                </a:solidFill>
                <a:latin typeface="+mj-lt"/>
              </a:rPr>
              <a:t>Derivative Overview</a:t>
            </a:r>
          </a:p>
        </p:txBody>
      </p:sp>
      <p:sp>
        <p:nvSpPr>
          <p:cNvPr id="79886" name="TextBox 22"/>
          <p:cNvSpPr txBox="1">
            <a:spLocks noChangeArrowheads="1"/>
          </p:cNvSpPr>
          <p:nvPr/>
        </p:nvSpPr>
        <p:spPr bwMode="auto">
          <a:xfrm>
            <a:off x="539750" y="2060575"/>
            <a:ext cx="7993063" cy="1846263"/>
          </a:xfrm>
          <a:prstGeom prst="rect">
            <a:avLst/>
          </a:prstGeom>
          <a:noFill/>
          <a:ln w="9525">
            <a:noFill/>
            <a:miter lim="800000"/>
            <a:headEnd/>
            <a:tailEnd/>
          </a:ln>
        </p:spPr>
        <p:txBody>
          <a:bodyPr>
            <a:spAutoFit/>
          </a:bodyPr>
          <a:lstStyle/>
          <a:p>
            <a:r>
              <a:rPr lang="en-US" altLang="zh-CN" sz="2400">
                <a:solidFill>
                  <a:schemeClr val="bg1"/>
                </a:solidFill>
                <a:latin typeface="Calibri" pitchFamily="34" charset="0"/>
              </a:rPr>
              <a:t>Reason of Entering Derivatives Contracts:</a:t>
            </a:r>
          </a:p>
          <a:p>
            <a:endParaRPr lang="en-US" altLang="zh-CN" sz="2400">
              <a:solidFill>
                <a:schemeClr val="bg1"/>
              </a:solidFill>
              <a:latin typeface="Calibri" pitchFamily="34" charset="0"/>
            </a:endParaRPr>
          </a:p>
          <a:p>
            <a:r>
              <a:rPr lang="en-US" altLang="zh-CN" sz="2400">
                <a:solidFill>
                  <a:schemeClr val="bg1"/>
                </a:solidFill>
                <a:latin typeface="Calibri" pitchFamily="34" charset="0"/>
              </a:rPr>
              <a:t>-  Trading Purposes </a:t>
            </a:r>
          </a:p>
          <a:p>
            <a:r>
              <a:rPr lang="en-US" altLang="zh-CN" sz="2400">
                <a:solidFill>
                  <a:schemeClr val="bg1"/>
                </a:solidFill>
                <a:latin typeface="Calibri" pitchFamily="34" charset="0"/>
              </a:rPr>
              <a:t>-  Hedging</a:t>
            </a:r>
          </a:p>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090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090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090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1" name="TextBox 20"/>
          <p:cNvSpPr txBox="1"/>
          <p:nvPr/>
        </p:nvSpPr>
        <p:spPr>
          <a:xfrm>
            <a:off x="395288" y="1196975"/>
            <a:ext cx="7416800" cy="522288"/>
          </a:xfrm>
          <a:prstGeom prst="rect">
            <a:avLst/>
          </a:prstGeom>
          <a:noFill/>
        </p:spPr>
        <p:txBody>
          <a:bodyPr>
            <a:spAutoFit/>
          </a:bodyPr>
          <a:lstStyle/>
          <a:p>
            <a:pPr>
              <a:defRPr/>
            </a:pPr>
            <a:r>
              <a:rPr lang="en-US" sz="2800" dirty="0">
                <a:solidFill>
                  <a:schemeClr val="bg1"/>
                </a:solidFill>
                <a:latin typeface="+mj-lt"/>
              </a:rPr>
              <a:t>Trading Purposes</a:t>
            </a:r>
          </a:p>
        </p:txBody>
      </p:sp>
      <p:pic>
        <p:nvPicPr>
          <p:cNvPr id="80910" name="Picture 23"/>
          <p:cNvPicPr>
            <a:picLocks noChangeAspect="1"/>
          </p:cNvPicPr>
          <p:nvPr/>
        </p:nvPicPr>
        <p:blipFill>
          <a:blip r:embed="rId4" cstate="print"/>
          <a:srcRect/>
          <a:stretch>
            <a:fillRect/>
          </a:stretch>
        </p:blipFill>
        <p:spPr bwMode="auto">
          <a:xfrm>
            <a:off x="3203575" y="1125538"/>
            <a:ext cx="4824413" cy="536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192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192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192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81933" name="标题 1"/>
          <p:cNvSpPr>
            <a:spLocks noGrp="1"/>
          </p:cNvSpPr>
          <p:nvPr>
            <p:ph type="title"/>
          </p:nvPr>
        </p:nvSpPr>
        <p:spPr>
          <a:xfrm>
            <a:off x="468313" y="1125538"/>
            <a:ext cx="6994525" cy="790575"/>
          </a:xfrm>
        </p:spPr>
        <p:txBody>
          <a:bodyPr/>
          <a:lstStyle/>
          <a:p>
            <a:pPr algn="l"/>
            <a:r>
              <a:rPr lang="en-US" altLang="zh-CN" sz="3200" smtClean="0">
                <a:solidFill>
                  <a:schemeClr val="bg1"/>
                </a:solidFill>
              </a:rPr>
              <a:t>Hedging</a:t>
            </a:r>
            <a:endParaRPr lang="zh-CN" altLang="en-US" sz="3200" smtClean="0">
              <a:solidFill>
                <a:schemeClr val="bg1"/>
              </a:solidFill>
            </a:endParaRPr>
          </a:p>
        </p:txBody>
      </p:sp>
      <p:sp>
        <p:nvSpPr>
          <p:cNvPr id="81934" name="内容占位符 2"/>
          <p:cNvSpPr>
            <a:spLocks noGrp="1"/>
          </p:cNvSpPr>
          <p:nvPr>
            <p:ph idx="1"/>
          </p:nvPr>
        </p:nvSpPr>
        <p:spPr>
          <a:xfrm>
            <a:off x="539750" y="1916113"/>
            <a:ext cx="8135938" cy="4465637"/>
          </a:xfrm>
        </p:spPr>
        <p:txBody>
          <a:bodyPr/>
          <a:lstStyle/>
          <a:p>
            <a:r>
              <a:rPr lang="en-US" altLang="zh-CN" sz="2400" smtClean="0">
                <a:solidFill>
                  <a:schemeClr val="bg1"/>
                </a:solidFill>
              </a:rPr>
              <a:t>Risk management activities to hedge certain risks</a:t>
            </a:r>
          </a:p>
          <a:p>
            <a:r>
              <a:rPr lang="en-US" altLang="zh-CN" sz="2400" smtClean="0">
                <a:solidFill>
                  <a:schemeClr val="bg1"/>
                </a:solidFill>
              </a:rPr>
              <a:t>Manage risks inherent in specific group of on-balance-sheet assets and liabilities</a:t>
            </a:r>
          </a:p>
          <a:p>
            <a:pPr lvl="1"/>
            <a:r>
              <a:rPr lang="en-US" altLang="zh-CN" sz="2400" smtClean="0">
                <a:solidFill>
                  <a:schemeClr val="bg1"/>
                </a:solidFill>
              </a:rPr>
              <a:t>Market Risks</a:t>
            </a:r>
          </a:p>
          <a:p>
            <a:pPr lvl="1"/>
            <a:r>
              <a:rPr lang="en-US" altLang="zh-CN" sz="2400" smtClean="0">
                <a:solidFill>
                  <a:schemeClr val="bg1"/>
                </a:solidFill>
              </a:rPr>
              <a:t>Credit Risks</a:t>
            </a:r>
          </a:p>
          <a:p>
            <a:pPr lvl="1"/>
            <a:r>
              <a:rPr lang="en-US" altLang="zh-CN" sz="2400" smtClean="0">
                <a:solidFill>
                  <a:schemeClr val="bg1"/>
                </a:solidFill>
              </a:rPr>
              <a:t>Liquidity Risks</a:t>
            </a:r>
            <a:endParaRPr lang="zh-CN" altLang="en-US" sz="2400" smtClean="0">
              <a:solidFill>
                <a:schemeClr val="bg1"/>
              </a:solidFill>
            </a:endParaRPr>
          </a:p>
        </p:txBody>
      </p:sp>
      <p:pic>
        <p:nvPicPr>
          <p:cNvPr id="81935" name="Picture 25" descr="forex-hedging-290x256.jpg"/>
          <p:cNvPicPr>
            <a:picLocks noChangeAspect="1"/>
          </p:cNvPicPr>
          <p:nvPr/>
        </p:nvPicPr>
        <p:blipFill>
          <a:blip r:embed="rId4" cstate="print"/>
          <a:srcRect/>
          <a:stretch>
            <a:fillRect/>
          </a:stretch>
        </p:blipFill>
        <p:spPr bwMode="auto">
          <a:xfrm>
            <a:off x="5580063" y="3500438"/>
            <a:ext cx="27622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294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295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295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2" name="Rectangle 21"/>
          <p:cNvSpPr/>
          <p:nvPr/>
        </p:nvSpPr>
        <p:spPr>
          <a:xfrm>
            <a:off x="323850" y="1989138"/>
            <a:ext cx="8280400" cy="2308225"/>
          </a:xfrm>
          <a:prstGeom prst="rect">
            <a:avLst/>
          </a:prstGeom>
        </p:spPr>
        <p:txBody>
          <a:bodyPr>
            <a:spAutoFit/>
          </a:bodyPr>
          <a:lstStyle/>
          <a:p>
            <a:pPr>
              <a:buFont typeface="Arial" pitchFamily="34" charset="0"/>
              <a:buChar char="•"/>
              <a:defRPr/>
            </a:pPr>
            <a:r>
              <a:rPr lang="en-US" sz="2400" dirty="0">
                <a:solidFill>
                  <a:schemeClr val="bg1"/>
                </a:solidFill>
                <a:latin typeface="+mj-lt"/>
              </a:rPr>
              <a:t>   Interest Rate Contracts</a:t>
            </a:r>
          </a:p>
          <a:p>
            <a:pPr lvl="1">
              <a:defRPr/>
            </a:pPr>
            <a:r>
              <a:rPr lang="en-US" sz="2400" dirty="0">
                <a:solidFill>
                  <a:schemeClr val="bg1"/>
                </a:solidFill>
                <a:latin typeface="+mj-lt"/>
              </a:rPr>
              <a:t>-  Swaps</a:t>
            </a:r>
          </a:p>
          <a:p>
            <a:pPr lvl="1">
              <a:defRPr/>
            </a:pPr>
            <a:r>
              <a:rPr lang="en-US" sz="2400" dirty="0">
                <a:solidFill>
                  <a:schemeClr val="bg1"/>
                </a:solidFill>
                <a:latin typeface="+mj-lt"/>
              </a:rPr>
              <a:t>-  Futures and Forwards</a:t>
            </a:r>
          </a:p>
          <a:p>
            <a:pPr lvl="1">
              <a:defRPr/>
            </a:pPr>
            <a:r>
              <a:rPr lang="en-US" sz="2400" dirty="0">
                <a:solidFill>
                  <a:schemeClr val="bg1"/>
                </a:solidFill>
                <a:latin typeface="+mj-lt"/>
              </a:rPr>
              <a:t>-  Purchased Options</a:t>
            </a:r>
          </a:p>
          <a:p>
            <a:pPr lvl="1">
              <a:defRPr/>
            </a:pPr>
            <a:r>
              <a:rPr lang="en-US" sz="2400" dirty="0">
                <a:solidFill>
                  <a:schemeClr val="bg1"/>
                </a:solidFill>
                <a:latin typeface="+mj-lt"/>
              </a:rPr>
              <a:t>-  Written Options</a:t>
            </a:r>
          </a:p>
          <a:p>
            <a:pPr>
              <a:buFont typeface="Arial" pitchFamily="34" charset="0"/>
              <a:buChar char="•"/>
              <a:defRPr/>
            </a:pPr>
            <a:r>
              <a:rPr lang="en-US" sz="2400" dirty="0">
                <a:solidFill>
                  <a:schemeClr val="bg1"/>
                </a:solidFill>
                <a:latin typeface="+mj-lt"/>
              </a:rPr>
              <a:t>   Foreign Exchange Contracts</a:t>
            </a:r>
          </a:p>
        </p:txBody>
      </p:sp>
      <p:sp>
        <p:nvSpPr>
          <p:cNvPr id="24" name="TextBox 23"/>
          <p:cNvSpPr txBox="1"/>
          <p:nvPr/>
        </p:nvSpPr>
        <p:spPr>
          <a:xfrm>
            <a:off x="395288" y="1125538"/>
            <a:ext cx="8280400" cy="522287"/>
          </a:xfrm>
          <a:prstGeom prst="rect">
            <a:avLst/>
          </a:prstGeom>
          <a:noFill/>
        </p:spPr>
        <p:txBody>
          <a:bodyPr>
            <a:spAutoFit/>
          </a:bodyPr>
          <a:lstStyle/>
          <a:p>
            <a:pPr>
              <a:defRPr/>
            </a:pPr>
            <a:r>
              <a:rPr lang="en-US" sz="2800" dirty="0">
                <a:solidFill>
                  <a:schemeClr val="bg1"/>
                </a:solidFill>
                <a:latin typeface="+mj-lt"/>
              </a:rPr>
              <a:t>Derivatives</a:t>
            </a:r>
          </a:p>
        </p:txBody>
      </p:sp>
      <p:pic>
        <p:nvPicPr>
          <p:cNvPr id="82959" name="Picture 15"/>
          <p:cNvPicPr>
            <a:picLocks noChangeAspect="1" noChangeArrowheads="1"/>
          </p:cNvPicPr>
          <p:nvPr/>
        </p:nvPicPr>
        <p:blipFill>
          <a:blip r:embed="rId4" cstate="print"/>
          <a:srcRect/>
          <a:stretch>
            <a:fillRect/>
          </a:stretch>
        </p:blipFill>
        <p:spPr bwMode="auto">
          <a:xfrm>
            <a:off x="4500563" y="1916113"/>
            <a:ext cx="34766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397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397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397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pic>
        <p:nvPicPr>
          <p:cNvPr id="83981" name="Picture 2" descr="C:\Users\BIBBY\Pictures\Derivative Notionals.png"/>
          <p:cNvPicPr>
            <a:picLocks noGrp="1" noChangeAspect="1" noChangeArrowheads="1"/>
          </p:cNvPicPr>
          <p:nvPr>
            <p:ph idx="1"/>
          </p:nvPr>
        </p:nvPicPr>
        <p:blipFill>
          <a:blip r:embed="rId4" cstate="print"/>
          <a:srcRect/>
          <a:stretch>
            <a:fillRect/>
          </a:stretch>
        </p:blipFill>
        <p:spPr>
          <a:xfrm>
            <a:off x="357188" y="1214438"/>
            <a:ext cx="8001000" cy="5286375"/>
          </a:xfrm>
        </p:spPr>
      </p:pic>
      <p:sp>
        <p:nvSpPr>
          <p:cNvPr id="25" name="Rectangle 24"/>
          <p:cNvSpPr/>
          <p:nvPr/>
        </p:nvSpPr>
        <p:spPr>
          <a:xfrm>
            <a:off x="685800" y="1981200"/>
            <a:ext cx="7467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2054"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3" name="TextBox 22"/>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24" name="TextBox 23"/>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5" name="TextBox 24"/>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pic>
        <p:nvPicPr>
          <p:cNvPr id="2058" name="Picture 15"/>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16" name="TextBox 15"/>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7" name="TextBox 16"/>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
        <p:nvSpPr>
          <p:cNvPr id="2061" name="TextBox 6"/>
          <p:cNvSpPr txBox="1">
            <a:spLocks noChangeArrowheads="1"/>
          </p:cNvSpPr>
          <p:nvPr/>
        </p:nvSpPr>
        <p:spPr bwMode="auto">
          <a:xfrm>
            <a:off x="700088" y="3068638"/>
            <a:ext cx="46037" cy="369887"/>
          </a:xfrm>
          <a:prstGeom prst="rect">
            <a:avLst/>
          </a:prstGeom>
          <a:noFill/>
          <a:ln w="9525">
            <a:noFill/>
            <a:miter lim="800000"/>
            <a:headEnd/>
            <a:tailEnd/>
          </a:ln>
        </p:spPr>
        <p:txBody>
          <a:bodyPr>
            <a:spAutoFit/>
          </a:bodyPr>
          <a:lstStyle/>
          <a:p>
            <a:endParaRPr lang="en-US"/>
          </a:p>
        </p:txBody>
      </p:sp>
      <p:sp>
        <p:nvSpPr>
          <p:cNvPr id="9" name="TextBox 8"/>
          <p:cNvSpPr txBox="1"/>
          <p:nvPr/>
        </p:nvSpPr>
        <p:spPr>
          <a:xfrm>
            <a:off x="381000" y="1196975"/>
            <a:ext cx="6767513" cy="522288"/>
          </a:xfrm>
          <a:prstGeom prst="rect">
            <a:avLst/>
          </a:prstGeom>
          <a:noFill/>
        </p:spPr>
        <p:txBody>
          <a:bodyPr>
            <a:spAutoFit/>
          </a:bodyPr>
          <a:lstStyle/>
          <a:p>
            <a:pPr>
              <a:defRPr/>
            </a:pPr>
            <a:r>
              <a:rPr lang="en-US" sz="2800" dirty="0">
                <a:solidFill>
                  <a:schemeClr val="bg1"/>
                </a:solidFill>
                <a:latin typeface="+mj-lt"/>
              </a:rPr>
              <a:t>Common Shares and Preferred Shares</a:t>
            </a:r>
          </a:p>
        </p:txBody>
      </p:sp>
      <p:graphicFrame>
        <p:nvGraphicFramePr>
          <p:cNvPr id="18" name="图表 17"/>
          <p:cNvGraphicFramePr>
            <a:graphicFrameLocks/>
          </p:cNvGraphicFramePr>
          <p:nvPr/>
        </p:nvGraphicFramePr>
        <p:xfrm>
          <a:off x="385292" y="1932032"/>
          <a:ext cx="4258716" cy="4449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50" name="图表 18"/>
          <p:cNvGraphicFramePr>
            <a:graphicFrameLocks/>
          </p:cNvGraphicFramePr>
          <p:nvPr/>
        </p:nvGraphicFramePr>
        <p:xfrm>
          <a:off x="4665663" y="1897063"/>
          <a:ext cx="4278312" cy="4535487"/>
        </p:xfrm>
        <a:graphic>
          <a:graphicData uri="http://schemas.openxmlformats.org/presentationml/2006/ole">
            <p:oleObj spid="_x0000_s2050" r:id="rId6" imgW="4279763" imgH="4535817" progId="Excel.Chart.8">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499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499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499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pic>
        <p:nvPicPr>
          <p:cNvPr id="85005" name="Picture 1" descr="C:\Users\BIBBY\Pictures\Derivative MTM.png"/>
          <p:cNvPicPr>
            <a:picLocks noGrp="1" noChangeAspect="1" noChangeArrowheads="1"/>
          </p:cNvPicPr>
          <p:nvPr>
            <p:ph idx="1"/>
          </p:nvPr>
        </p:nvPicPr>
        <p:blipFill>
          <a:blip r:embed="rId4" cstate="print"/>
          <a:srcRect/>
          <a:stretch>
            <a:fillRect/>
          </a:stretch>
        </p:blipFill>
        <p:spPr>
          <a:xfrm>
            <a:off x="457200" y="1357313"/>
            <a:ext cx="8229600" cy="4714875"/>
          </a:xfrm>
        </p:spPr>
      </p:pic>
      <p:sp>
        <p:nvSpPr>
          <p:cNvPr id="24" name="Rectangle 23"/>
          <p:cNvSpPr/>
          <p:nvPr/>
        </p:nvSpPr>
        <p:spPr>
          <a:xfrm>
            <a:off x="685800" y="3429000"/>
            <a:ext cx="7848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602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602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602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86029" name="TextBox 22"/>
          <p:cNvSpPr txBox="1">
            <a:spLocks noChangeArrowheads="1"/>
          </p:cNvSpPr>
          <p:nvPr/>
        </p:nvSpPr>
        <p:spPr bwMode="auto">
          <a:xfrm>
            <a:off x="468313" y="1484313"/>
            <a:ext cx="8280400" cy="2062162"/>
          </a:xfrm>
          <a:prstGeom prst="rect">
            <a:avLst/>
          </a:prstGeom>
          <a:noFill/>
          <a:ln w="9525">
            <a:noFill/>
            <a:miter lim="800000"/>
            <a:headEnd/>
            <a:tailEnd/>
          </a:ln>
        </p:spPr>
        <p:txBody>
          <a:bodyPr>
            <a:spAutoFit/>
          </a:bodyPr>
          <a:lstStyle/>
          <a:p>
            <a:r>
              <a:rPr lang="en-US" sz="2800">
                <a:solidFill>
                  <a:schemeClr val="bg1"/>
                </a:solidFill>
                <a:latin typeface="Calibri" pitchFamily="34" charset="0"/>
              </a:rPr>
              <a:t>3 types of hedge:</a:t>
            </a:r>
          </a:p>
          <a:p>
            <a:endParaRPr lang="en-US" sz="2800">
              <a:solidFill>
                <a:schemeClr val="bg1"/>
              </a:solidFill>
              <a:latin typeface="Calibri" pitchFamily="34" charset="0"/>
            </a:endParaRPr>
          </a:p>
          <a:p>
            <a:pPr>
              <a:buFont typeface="Arial" pitchFamily="34" charset="0"/>
              <a:buChar char="•"/>
            </a:pPr>
            <a:r>
              <a:rPr lang="en-US" sz="2400">
                <a:solidFill>
                  <a:schemeClr val="bg1"/>
                </a:solidFill>
                <a:latin typeface="Calibri" pitchFamily="34" charset="0"/>
              </a:rPr>
              <a:t>   Fair Value Hedge</a:t>
            </a:r>
          </a:p>
          <a:p>
            <a:pPr>
              <a:buFont typeface="Arial" pitchFamily="34" charset="0"/>
              <a:buChar char="•"/>
            </a:pPr>
            <a:r>
              <a:rPr lang="en-US" sz="2400">
                <a:solidFill>
                  <a:schemeClr val="bg1"/>
                </a:solidFill>
                <a:latin typeface="Calibri" pitchFamily="34" charset="0"/>
              </a:rPr>
              <a:t>   Cash Flow Hedge</a:t>
            </a:r>
          </a:p>
          <a:p>
            <a:pPr>
              <a:buFont typeface="Arial" pitchFamily="34" charset="0"/>
              <a:buChar char="•"/>
            </a:pPr>
            <a:r>
              <a:rPr lang="en-US" sz="2400">
                <a:solidFill>
                  <a:schemeClr val="bg1"/>
                </a:solidFill>
                <a:latin typeface="Calibri" pitchFamily="34" charset="0"/>
              </a:rPr>
              <a:t>   Net Investment Hedge</a:t>
            </a:r>
          </a:p>
        </p:txBody>
      </p:sp>
      <p:pic>
        <p:nvPicPr>
          <p:cNvPr id="86030" name="Picture 2"/>
          <p:cNvPicPr>
            <a:picLocks noChangeAspect="1" noChangeArrowheads="1"/>
          </p:cNvPicPr>
          <p:nvPr/>
        </p:nvPicPr>
        <p:blipFill>
          <a:blip r:embed="rId4" cstate="print"/>
          <a:srcRect/>
          <a:stretch>
            <a:fillRect/>
          </a:stretch>
        </p:blipFill>
        <p:spPr bwMode="auto">
          <a:xfrm>
            <a:off x="5795963" y="4076700"/>
            <a:ext cx="2089150" cy="2089150"/>
          </a:xfrm>
          <a:prstGeom prst="rect">
            <a:avLst/>
          </a:prstGeom>
          <a:noFill/>
          <a:ln w="9525">
            <a:noFill/>
            <a:miter lim="800000"/>
            <a:headEnd/>
            <a:tailEnd/>
          </a:ln>
        </p:spPr>
      </p:pic>
      <p:pic>
        <p:nvPicPr>
          <p:cNvPr id="86031" name="Picture 3"/>
          <p:cNvPicPr>
            <a:picLocks noChangeAspect="1" noChangeArrowheads="1"/>
          </p:cNvPicPr>
          <p:nvPr/>
        </p:nvPicPr>
        <p:blipFill>
          <a:blip r:embed="rId5" cstate="print"/>
          <a:srcRect/>
          <a:stretch>
            <a:fillRect/>
          </a:stretch>
        </p:blipFill>
        <p:spPr bwMode="auto">
          <a:xfrm>
            <a:off x="5651500" y="1484313"/>
            <a:ext cx="2500313" cy="219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704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704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704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87053"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Fair Value Hedges</a:t>
            </a:r>
            <a:endParaRPr lang="zh-CN" altLang="en-US" sz="2800" smtClean="0">
              <a:solidFill>
                <a:schemeClr val="bg1"/>
              </a:solidFill>
            </a:endParaRPr>
          </a:p>
        </p:txBody>
      </p:sp>
      <p:pic>
        <p:nvPicPr>
          <p:cNvPr id="87054" name="Picture 2" descr="C:\Users\BIBBY\Pictures\Fair Value Hedges.png"/>
          <p:cNvPicPr>
            <a:picLocks noGrp="1" noChangeAspect="1" noChangeArrowheads="1"/>
          </p:cNvPicPr>
          <p:nvPr>
            <p:ph idx="1"/>
          </p:nvPr>
        </p:nvPicPr>
        <p:blipFill>
          <a:blip r:embed="rId4" cstate="print"/>
          <a:srcRect/>
          <a:stretch>
            <a:fillRect/>
          </a:stretch>
        </p:blipFill>
        <p:spPr>
          <a:xfrm>
            <a:off x="611188" y="1628775"/>
            <a:ext cx="7967662" cy="4729163"/>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806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807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807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88077"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Cash Flow Hedges</a:t>
            </a:r>
            <a:endParaRPr lang="zh-CN" altLang="en-US" sz="2800" smtClean="0">
              <a:solidFill>
                <a:schemeClr val="bg1"/>
              </a:solidFill>
            </a:endParaRPr>
          </a:p>
        </p:txBody>
      </p:sp>
      <p:pic>
        <p:nvPicPr>
          <p:cNvPr id="88078" name="Picture 2" descr="C:\Users\BIBBY\Pictures\Cash Flow Hedges.png"/>
          <p:cNvPicPr>
            <a:picLocks noGrp="1" noChangeAspect="1" noChangeArrowheads="1"/>
          </p:cNvPicPr>
          <p:nvPr>
            <p:ph idx="1"/>
          </p:nvPr>
        </p:nvPicPr>
        <p:blipFill>
          <a:blip r:embed="rId4" cstate="print"/>
          <a:srcRect/>
          <a:stretch>
            <a:fillRect/>
          </a:stretch>
        </p:blipFill>
        <p:spPr>
          <a:xfrm>
            <a:off x="684213" y="1557338"/>
            <a:ext cx="7848600" cy="4786312"/>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8909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8909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8909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89101"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Net Investment Hedges</a:t>
            </a:r>
            <a:endParaRPr lang="zh-CN" altLang="en-US" sz="2800" smtClean="0">
              <a:solidFill>
                <a:schemeClr val="bg1"/>
              </a:solidFill>
            </a:endParaRPr>
          </a:p>
        </p:txBody>
      </p:sp>
      <p:sp>
        <p:nvSpPr>
          <p:cNvPr id="89102" name="Content Placeholder 20"/>
          <p:cNvSpPr>
            <a:spLocks noGrp="1"/>
          </p:cNvSpPr>
          <p:nvPr>
            <p:ph idx="1"/>
          </p:nvPr>
        </p:nvSpPr>
        <p:spPr/>
        <p:txBody>
          <a:bodyPr/>
          <a:lstStyle/>
          <a:p>
            <a:r>
              <a:rPr lang="en-US" altLang="zh-CN" sz="2800" smtClean="0">
                <a:solidFill>
                  <a:schemeClr val="bg1"/>
                </a:solidFill>
              </a:rPr>
              <a:t>Citigroup uses foreign currency forwards, options, swaps and foreign currency denominated debt instruments to manage the foreign exchange risk associated with Citigroup’s equity investments in several non-U.S. dollar functional currency foreign subsidiaries. </a:t>
            </a:r>
            <a:endParaRPr lang="zh-CN" altLang="zh-CN" sz="2800" smtClean="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011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011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011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0125"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Credit Derivatives</a:t>
            </a:r>
            <a:endParaRPr lang="zh-CN" altLang="en-US" sz="2800" smtClean="0">
              <a:solidFill>
                <a:schemeClr val="bg1"/>
              </a:solidFill>
            </a:endParaRPr>
          </a:p>
        </p:txBody>
      </p:sp>
      <p:sp>
        <p:nvSpPr>
          <p:cNvPr id="90126" name="Content Placeholder 20"/>
          <p:cNvSpPr>
            <a:spLocks noGrp="1"/>
          </p:cNvSpPr>
          <p:nvPr>
            <p:ph idx="1"/>
          </p:nvPr>
        </p:nvSpPr>
        <p:spPr>
          <a:xfrm>
            <a:off x="468313" y="1700213"/>
            <a:ext cx="8229600" cy="4525962"/>
          </a:xfrm>
        </p:spPr>
        <p:txBody>
          <a:bodyPr/>
          <a:lstStyle/>
          <a:p>
            <a:r>
              <a:rPr lang="en-US" sz="2400" smtClean="0">
                <a:solidFill>
                  <a:schemeClr val="bg1"/>
                </a:solidFill>
              </a:rPr>
              <a:t>Citi actively participates in trading variety of credit derivatives as </a:t>
            </a:r>
          </a:p>
          <a:p>
            <a:pPr lvl="1"/>
            <a:r>
              <a:rPr lang="en-US" sz="2400" smtClean="0">
                <a:solidFill>
                  <a:schemeClr val="bg1"/>
                </a:solidFill>
              </a:rPr>
              <a:t>Two-way market-maker for clients</a:t>
            </a:r>
          </a:p>
          <a:p>
            <a:pPr lvl="1"/>
            <a:r>
              <a:rPr lang="en-US" sz="2400" smtClean="0">
                <a:solidFill>
                  <a:schemeClr val="bg1"/>
                </a:solidFill>
              </a:rPr>
              <a:t>To manage credit risk</a:t>
            </a:r>
          </a:p>
          <a:p>
            <a:r>
              <a:rPr lang="en-US" sz="2400" smtClean="0">
                <a:solidFill>
                  <a:schemeClr val="bg1"/>
                </a:solidFill>
              </a:rPr>
              <a:t>Majority was transacted with other financial intermediaries:</a:t>
            </a:r>
          </a:p>
          <a:p>
            <a:pPr lvl="1"/>
            <a:r>
              <a:rPr lang="en-US" sz="2400" smtClean="0">
                <a:solidFill>
                  <a:schemeClr val="bg1"/>
                </a:solidFill>
              </a:rPr>
              <a:t>Banks</a:t>
            </a:r>
          </a:p>
          <a:p>
            <a:pPr lvl="1"/>
            <a:r>
              <a:rPr lang="en-US" sz="2400" smtClean="0">
                <a:solidFill>
                  <a:schemeClr val="bg1"/>
                </a:solidFill>
              </a:rPr>
              <a:t>Broker-dealers</a:t>
            </a:r>
          </a:p>
          <a:p>
            <a:r>
              <a:rPr lang="en-US" sz="2400" smtClean="0">
                <a:solidFill>
                  <a:schemeClr val="bg1"/>
                </a:solidFill>
              </a:rPr>
              <a:t>Generally mismatch between total notional amounts of protection purchased and sold</a:t>
            </a:r>
          </a:p>
          <a:p>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114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114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114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1149"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Credit Derivatives</a:t>
            </a:r>
            <a:endParaRPr lang="zh-CN" altLang="en-US" sz="2800" smtClean="0">
              <a:solidFill>
                <a:schemeClr val="bg1"/>
              </a:solidFill>
            </a:endParaRPr>
          </a:p>
        </p:txBody>
      </p:sp>
      <p:sp>
        <p:nvSpPr>
          <p:cNvPr id="91150" name="Content Placeholder 20"/>
          <p:cNvSpPr>
            <a:spLocks noGrp="1"/>
          </p:cNvSpPr>
          <p:nvPr>
            <p:ph idx="1"/>
          </p:nvPr>
        </p:nvSpPr>
        <p:spPr>
          <a:xfrm>
            <a:off x="468313" y="1700213"/>
            <a:ext cx="8229600" cy="4525962"/>
          </a:xfrm>
        </p:spPr>
        <p:txBody>
          <a:bodyPr/>
          <a:lstStyle/>
          <a:p>
            <a:r>
              <a:rPr lang="en-US" sz="2400" smtClean="0">
                <a:solidFill>
                  <a:schemeClr val="bg1"/>
                </a:solidFill>
              </a:rPr>
              <a:t>Open risk exposures from credit derivative are matched after</a:t>
            </a:r>
          </a:p>
          <a:p>
            <a:pPr lvl="1"/>
            <a:r>
              <a:rPr lang="en-US" sz="2400" smtClean="0">
                <a:solidFill>
                  <a:schemeClr val="bg1"/>
                </a:solidFill>
              </a:rPr>
              <a:t>Certain cash positions in reference assets are considered</a:t>
            </a:r>
          </a:p>
          <a:p>
            <a:pPr lvl="1"/>
            <a:r>
              <a:rPr lang="en-US" sz="2400" smtClean="0">
                <a:solidFill>
                  <a:schemeClr val="bg1"/>
                </a:solidFill>
              </a:rPr>
              <a:t>Notional amounts are adjusted to a</a:t>
            </a:r>
          </a:p>
          <a:p>
            <a:pPr lvl="2"/>
            <a:r>
              <a:rPr lang="en-US" smtClean="0">
                <a:solidFill>
                  <a:schemeClr val="bg1"/>
                </a:solidFill>
              </a:rPr>
              <a:t>Duration-based equivalent basis or</a:t>
            </a:r>
          </a:p>
          <a:p>
            <a:pPr lvl="2"/>
            <a:r>
              <a:rPr lang="en-US" smtClean="0">
                <a:solidFill>
                  <a:schemeClr val="bg1"/>
                </a:solidFill>
              </a:rPr>
              <a:t>Reflect the level of subordination in tranched structures</a:t>
            </a:r>
          </a:p>
          <a:p>
            <a:endParaRPr lang="en-US" sz="2400" smtClean="0">
              <a:solidFill>
                <a:schemeClr val="bg1"/>
              </a:solidFill>
            </a:endParaRPr>
          </a:p>
          <a:p>
            <a:r>
              <a:rPr lang="en-US" sz="2400" smtClean="0">
                <a:solidFill>
                  <a:schemeClr val="bg1"/>
                </a:solidFill>
              </a:rPr>
              <a:t>Citi actively monitors its counterparty credit risk in credit derivative contracts</a:t>
            </a:r>
          </a:p>
          <a:p>
            <a:pPr>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216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216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216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2173"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Credit Derivatives</a:t>
            </a:r>
            <a:endParaRPr lang="zh-CN" altLang="en-US" sz="2800" smtClean="0">
              <a:solidFill>
                <a:schemeClr val="bg1"/>
              </a:solidFill>
            </a:endParaRPr>
          </a:p>
        </p:txBody>
      </p:sp>
      <p:sp>
        <p:nvSpPr>
          <p:cNvPr id="92174" name="Content Placeholder 20"/>
          <p:cNvSpPr>
            <a:spLocks noGrp="1"/>
          </p:cNvSpPr>
          <p:nvPr>
            <p:ph idx="1"/>
          </p:nvPr>
        </p:nvSpPr>
        <p:spPr>
          <a:xfrm>
            <a:off x="468313" y="1700213"/>
            <a:ext cx="8229600" cy="4525962"/>
          </a:xfrm>
        </p:spPr>
        <p:txBody>
          <a:bodyPr/>
          <a:lstStyle/>
          <a:p>
            <a:r>
              <a:rPr lang="en-US" sz="2400" smtClean="0">
                <a:solidFill>
                  <a:schemeClr val="bg1"/>
                </a:solidFill>
              </a:rPr>
              <a:t>Settlement triggers</a:t>
            </a:r>
          </a:p>
          <a:p>
            <a:pPr lvl="1"/>
            <a:endParaRPr lang="en-US" sz="2400" smtClean="0">
              <a:solidFill>
                <a:schemeClr val="bg1"/>
              </a:solidFill>
            </a:endParaRPr>
          </a:p>
          <a:p>
            <a:pPr lvl="1"/>
            <a:r>
              <a:rPr lang="en-US" sz="2400" smtClean="0">
                <a:solidFill>
                  <a:schemeClr val="bg1"/>
                </a:solidFill>
              </a:rPr>
              <a:t>Market standard of failure to pay on indebtedness</a:t>
            </a:r>
          </a:p>
          <a:p>
            <a:pPr lvl="1"/>
            <a:r>
              <a:rPr lang="en-US" sz="2400" smtClean="0">
                <a:solidFill>
                  <a:schemeClr val="bg1"/>
                </a:solidFill>
              </a:rPr>
              <a:t>Bankruptcy of reference credit</a:t>
            </a:r>
          </a:p>
          <a:p>
            <a:pPr lvl="1"/>
            <a:r>
              <a:rPr lang="en-US" sz="2400" smtClean="0">
                <a:solidFill>
                  <a:schemeClr val="bg1"/>
                </a:solidFill>
              </a:rPr>
              <a:t>Debt restructuring</a:t>
            </a:r>
          </a:p>
          <a:p>
            <a:pPr>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5126"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5127" name="Picture 12"/>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512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2" name="Title 1"/>
          <p:cNvSpPr txBox="1">
            <a:spLocks/>
          </p:cNvSpPr>
          <p:nvPr/>
        </p:nvSpPr>
        <p:spPr bwMode="auto">
          <a:xfrm>
            <a:off x="468313" y="1125538"/>
            <a:ext cx="7115175" cy="738187"/>
          </a:xfrm>
          <a:prstGeom prst="rect">
            <a:avLst/>
          </a:prstGeom>
          <a:noFill/>
          <a:ln w="9525">
            <a:noFill/>
            <a:miter lim="800000"/>
            <a:headEnd/>
            <a:tailEnd/>
          </a:ln>
        </p:spPr>
        <p:txBody>
          <a:bodyPr anchor="ctr">
            <a:normAutofit fontScale="97500"/>
          </a:bodyPr>
          <a:lstStyle/>
          <a:p>
            <a:pPr eaLnBrk="0" fontAlgn="auto" hangingPunct="0">
              <a:spcAft>
                <a:spcPts val="0"/>
              </a:spcAft>
              <a:defRPr/>
            </a:pPr>
            <a:r>
              <a:rPr lang="en-CA" sz="2800" dirty="0">
                <a:solidFill>
                  <a:schemeClr val="bg1"/>
                </a:solidFill>
                <a:latin typeface="+mj-lt"/>
                <a:ea typeface="+mj-ea"/>
                <a:cs typeface="+mj-cs"/>
              </a:rPr>
              <a:t>Derivatives: Obligor Credit Rating</a:t>
            </a:r>
          </a:p>
        </p:txBody>
      </p:sp>
      <p:graphicFrame>
        <p:nvGraphicFramePr>
          <p:cNvPr id="5122" name="Object 2"/>
          <p:cNvGraphicFramePr>
            <a:graphicFrameLocks noGrp="1"/>
          </p:cNvGraphicFramePr>
          <p:nvPr/>
        </p:nvGraphicFramePr>
        <p:xfrm>
          <a:off x="468313" y="2133600"/>
          <a:ext cx="8062912" cy="3868738"/>
        </p:xfrm>
        <a:graphic>
          <a:graphicData uri="http://schemas.openxmlformats.org/presentationml/2006/ole">
            <p:oleObj spid="_x0000_s5122" name="Worksheet" r:id="rId5" imgW="7982102" imgH="4400702" progId="Excel.Sheet.8">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615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6152" name="Picture 12"/>
          <p:cNvPicPr>
            <a:picLocks noChangeAspect="1" noChangeArrowheads="1"/>
          </p:cNvPicPr>
          <p:nvPr/>
        </p:nvPicPr>
        <p:blipFill>
          <a:blip r:embed="rId4" cstate="print"/>
          <a:srcRect/>
          <a:stretch>
            <a:fillRect/>
          </a:stretch>
        </p:blipFill>
        <p:spPr bwMode="auto">
          <a:xfrm>
            <a:off x="179388" y="0"/>
            <a:ext cx="1041400" cy="476250"/>
          </a:xfrm>
          <a:prstGeom prst="rect">
            <a:avLst/>
          </a:prstGeom>
          <a:noFill/>
          <a:ln w="9525">
            <a:noFill/>
            <a:miter lim="800000"/>
            <a:headEnd/>
            <a:tailEnd/>
          </a:ln>
        </p:spPr>
      </p:pic>
      <p:sp>
        <p:nvSpPr>
          <p:cNvPr id="615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22" name="Title 1"/>
          <p:cNvSpPr txBox="1">
            <a:spLocks/>
          </p:cNvSpPr>
          <p:nvPr/>
        </p:nvSpPr>
        <p:spPr bwMode="auto">
          <a:xfrm>
            <a:off x="468313" y="1125538"/>
            <a:ext cx="7115175" cy="738187"/>
          </a:xfrm>
          <a:prstGeom prst="rect">
            <a:avLst/>
          </a:prstGeom>
          <a:noFill/>
          <a:ln w="9525">
            <a:noFill/>
            <a:miter lim="800000"/>
            <a:headEnd/>
            <a:tailEnd/>
          </a:ln>
        </p:spPr>
        <p:txBody>
          <a:bodyPr anchor="ctr">
            <a:normAutofit fontScale="97500"/>
          </a:bodyPr>
          <a:lstStyle/>
          <a:p>
            <a:pPr eaLnBrk="0" fontAlgn="auto" hangingPunct="0">
              <a:spcAft>
                <a:spcPts val="0"/>
              </a:spcAft>
              <a:defRPr/>
            </a:pPr>
            <a:r>
              <a:rPr lang="en-CA" sz="2800" dirty="0">
                <a:solidFill>
                  <a:schemeClr val="bg1"/>
                </a:solidFill>
                <a:latin typeface="+mj-lt"/>
                <a:ea typeface="+mj-ea"/>
                <a:cs typeface="+mj-cs"/>
              </a:rPr>
              <a:t>Derivatives: Obligor Industry</a:t>
            </a:r>
          </a:p>
        </p:txBody>
      </p:sp>
      <p:graphicFrame>
        <p:nvGraphicFramePr>
          <p:cNvPr id="6146" name="Object 3"/>
          <p:cNvGraphicFramePr>
            <a:graphicFrameLocks noGrp="1"/>
          </p:cNvGraphicFramePr>
          <p:nvPr/>
        </p:nvGraphicFramePr>
        <p:xfrm>
          <a:off x="395288" y="1844675"/>
          <a:ext cx="8191500" cy="4406900"/>
        </p:xfrm>
        <a:graphic>
          <a:graphicData uri="http://schemas.openxmlformats.org/presentationml/2006/ole">
            <p:oleObj spid="_x0000_s6146" name="Worksheet" r:id="rId5" imgW="0" imgH="0" progId="Excel.Sheet.8">
              <p:embed/>
            </p:oleObj>
          </a:graphicData>
        </a:graphic>
      </p:graphicFrame>
      <p:graphicFrame>
        <p:nvGraphicFramePr>
          <p:cNvPr id="6147" name="Object 15"/>
          <p:cNvGraphicFramePr>
            <a:graphicFrameLocks noGrp="1"/>
          </p:cNvGraphicFramePr>
          <p:nvPr/>
        </p:nvGraphicFramePr>
        <p:xfrm>
          <a:off x="468313" y="1989138"/>
          <a:ext cx="8191500" cy="4406900"/>
        </p:xfrm>
        <a:graphic>
          <a:graphicData uri="http://schemas.openxmlformats.org/presentationml/2006/ole">
            <p:oleObj spid="_x0000_s6147" name="Worksheet" r:id="rId6" imgW="8191500" imgH="4410151"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1331913" y="549275"/>
            <a:ext cx="1439862" cy="564356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434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23" name="TextBox 22"/>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bg1"/>
                </a:solidFill>
                <a:latin typeface="+mn-lt"/>
                <a:cs typeface="+mn-cs"/>
              </a:rPr>
              <a:t>Citi</a:t>
            </a:r>
            <a:r>
              <a:rPr lang="en-CA" dirty="0">
                <a:solidFill>
                  <a:schemeClr val="bg1"/>
                </a:solidFill>
                <a:latin typeface="+mn-lt"/>
                <a:cs typeface="+mn-cs"/>
              </a:rPr>
              <a:t> Overview</a:t>
            </a:r>
          </a:p>
        </p:txBody>
      </p:sp>
      <p:sp>
        <p:nvSpPr>
          <p:cNvPr id="24" name="TextBox 23"/>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25" name="TextBox 24"/>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pic>
        <p:nvPicPr>
          <p:cNvPr id="14345" name="Picture 5"/>
          <p:cNvPicPr>
            <a:picLocks noGrp="1" noChangeAspect="1"/>
          </p:cNvPicPr>
          <p:nvPr>
            <p:ph idx="1"/>
          </p:nvPr>
        </p:nvPicPr>
        <p:blipFill>
          <a:blip r:embed="rId3" cstate="print"/>
          <a:srcRect/>
          <a:stretch>
            <a:fillRect/>
          </a:stretch>
        </p:blipFill>
        <p:spPr>
          <a:xfrm>
            <a:off x="250825" y="1268413"/>
            <a:ext cx="3241675" cy="5087937"/>
          </a:xfrm>
          <a:noFill/>
        </p:spPr>
      </p:pic>
      <p:sp>
        <p:nvSpPr>
          <p:cNvPr id="14346" name="TextBox 28"/>
          <p:cNvSpPr txBox="1">
            <a:spLocks noChangeArrowheads="1"/>
          </p:cNvSpPr>
          <p:nvPr/>
        </p:nvSpPr>
        <p:spPr bwMode="auto">
          <a:xfrm>
            <a:off x="3708400" y="2420938"/>
            <a:ext cx="5184775" cy="2363787"/>
          </a:xfrm>
          <a:prstGeom prst="rect">
            <a:avLst/>
          </a:prstGeom>
          <a:noFill/>
          <a:ln w="9525">
            <a:noFill/>
            <a:miter lim="800000"/>
            <a:headEnd/>
            <a:tailEnd/>
          </a:ln>
        </p:spPr>
        <p:txBody>
          <a:bodyPr>
            <a:spAutoFit/>
          </a:bodyPr>
          <a:lstStyle/>
          <a:p>
            <a:pPr marL="273050" indent="-273050">
              <a:lnSpc>
                <a:spcPct val="80000"/>
              </a:lnSpc>
              <a:buClr>
                <a:srgbClr val="9BBB59"/>
              </a:buClr>
              <a:buSzPct val="95000"/>
              <a:buFont typeface="Wingdings 2" pitchFamily="18" charset="2"/>
              <a:buChar char=""/>
            </a:pPr>
            <a:r>
              <a:rPr lang="en-CA">
                <a:solidFill>
                  <a:schemeClr val="bg1"/>
                </a:solidFill>
                <a:latin typeface="Geneva" charset="0"/>
              </a:rPr>
              <a:t>U.S government purchases assets and equity from financial institutions to help them to overcome financial crisis and strengthen its financial sector</a:t>
            </a:r>
          </a:p>
          <a:p>
            <a:pPr marL="273050" indent="-273050">
              <a:lnSpc>
                <a:spcPct val="80000"/>
              </a:lnSpc>
              <a:buClr>
                <a:srgbClr val="9BBB59"/>
              </a:buClr>
              <a:buSzPct val="95000"/>
              <a:buFont typeface="Wingdings 2" pitchFamily="18" charset="2"/>
              <a:buChar char=""/>
            </a:pPr>
            <a:endParaRPr lang="en-US">
              <a:solidFill>
                <a:schemeClr val="bg1"/>
              </a:solidFill>
              <a:latin typeface="Geneva" charset="0"/>
            </a:endParaRPr>
          </a:p>
          <a:p>
            <a:pPr marL="273050" indent="-273050">
              <a:lnSpc>
                <a:spcPct val="80000"/>
              </a:lnSpc>
              <a:buClr>
                <a:srgbClr val="9BBB59"/>
              </a:buClr>
              <a:buSzPct val="95000"/>
              <a:buFont typeface="Wingdings 2" pitchFamily="18" charset="2"/>
              <a:buChar char=""/>
            </a:pPr>
            <a:r>
              <a:rPr lang="en-US">
                <a:solidFill>
                  <a:schemeClr val="bg1"/>
                </a:solidFill>
                <a:latin typeface="Geneva" charset="0"/>
              </a:rPr>
              <a:t>Signed in Oct 2008</a:t>
            </a:r>
          </a:p>
          <a:p>
            <a:pPr marL="273050" indent="-273050">
              <a:lnSpc>
                <a:spcPct val="80000"/>
              </a:lnSpc>
              <a:buClr>
                <a:srgbClr val="9BBB59"/>
              </a:buClr>
              <a:buSzPct val="95000"/>
              <a:buFont typeface="Arial" pitchFamily="34" charset="0"/>
              <a:buNone/>
            </a:pPr>
            <a:r>
              <a:rPr lang="en-US">
                <a:solidFill>
                  <a:schemeClr val="bg1"/>
                </a:solidFill>
                <a:latin typeface="Geneva" charset="0"/>
              </a:rPr>
              <a:t>	</a:t>
            </a:r>
          </a:p>
          <a:p>
            <a:pPr marL="273050" indent="-273050">
              <a:lnSpc>
                <a:spcPct val="80000"/>
              </a:lnSpc>
              <a:buClr>
                <a:srgbClr val="9BBB59"/>
              </a:buClr>
              <a:buSzPct val="95000"/>
              <a:buFont typeface="Wingdings 2" pitchFamily="18" charset="2"/>
              <a:buChar char=""/>
            </a:pPr>
            <a:r>
              <a:rPr lang="en-US">
                <a:solidFill>
                  <a:schemeClr val="bg1"/>
                </a:solidFill>
                <a:latin typeface="Geneva" charset="0"/>
              </a:rPr>
              <a:t>Purchase or insure up to 700 billion </a:t>
            </a:r>
            <a:r>
              <a:rPr lang="ja-JP" altLang="en-US">
                <a:solidFill>
                  <a:schemeClr val="bg1"/>
                </a:solidFill>
                <a:latin typeface="Geneva" charset="0"/>
              </a:rPr>
              <a:t>“</a:t>
            </a:r>
            <a:r>
              <a:rPr lang="en-US" altLang="ja-JP">
                <a:solidFill>
                  <a:schemeClr val="bg1"/>
                </a:solidFill>
                <a:latin typeface="Geneva" charset="0"/>
              </a:rPr>
              <a:t>troubled assets</a:t>
            </a:r>
            <a:r>
              <a:rPr lang="ja-JP" altLang="en-US">
                <a:solidFill>
                  <a:schemeClr val="bg1"/>
                </a:solidFill>
                <a:latin typeface="Geneva" charset="0"/>
              </a:rPr>
              <a:t>”</a:t>
            </a:r>
            <a:endParaRPr lang="en-CA" altLang="ja-JP">
              <a:solidFill>
                <a:schemeClr val="bg1"/>
              </a:solidFill>
              <a:latin typeface="Geneva" charset="0"/>
            </a:endParaRPr>
          </a:p>
          <a:p>
            <a:pPr marL="273050" indent="-273050"/>
            <a:endParaRPr lang="en-US"/>
          </a:p>
        </p:txBody>
      </p:sp>
      <p:sp>
        <p:nvSpPr>
          <p:cNvPr id="14347" name="Title 1"/>
          <p:cNvSpPr>
            <a:spLocks noGrp="1"/>
          </p:cNvSpPr>
          <p:nvPr>
            <p:ph type="title"/>
          </p:nvPr>
        </p:nvSpPr>
        <p:spPr>
          <a:xfrm>
            <a:off x="3563938" y="1268413"/>
            <a:ext cx="5040312" cy="865187"/>
          </a:xfrm>
        </p:spPr>
        <p:txBody>
          <a:bodyPr/>
          <a:lstStyle/>
          <a:p>
            <a:pPr algn="l"/>
            <a:r>
              <a:rPr lang="en-US" sz="2800" b="1" smtClean="0">
                <a:solidFill>
                  <a:schemeClr val="bg1"/>
                </a:solidFill>
              </a:rPr>
              <a:t>Troubled Asset Relief Program (TARP)</a:t>
            </a:r>
          </a:p>
        </p:txBody>
      </p:sp>
      <p:pic>
        <p:nvPicPr>
          <p:cNvPr id="14348" name="Picture 2"/>
          <p:cNvPicPr>
            <a:picLocks noChangeAspect="1" noChangeArrowheads="1"/>
          </p:cNvPicPr>
          <p:nvPr/>
        </p:nvPicPr>
        <p:blipFill>
          <a:blip r:embed="rId4" cstate="print"/>
          <a:srcRect/>
          <a:stretch>
            <a:fillRect/>
          </a:stretch>
        </p:blipFill>
        <p:spPr bwMode="auto">
          <a:xfrm>
            <a:off x="6084888" y="4508500"/>
            <a:ext cx="2801937" cy="2101850"/>
          </a:xfrm>
          <a:prstGeom prst="rect">
            <a:avLst/>
          </a:prstGeom>
          <a:noFill/>
          <a:ln w="9525">
            <a:noFill/>
            <a:miter lim="800000"/>
            <a:headEnd/>
            <a:tailEnd/>
          </a:ln>
        </p:spPr>
      </p:pic>
      <p:pic>
        <p:nvPicPr>
          <p:cNvPr id="14349" name="Picture 15"/>
          <p:cNvPicPr>
            <a:picLocks noChangeAspect="1" noChangeArrowheads="1"/>
          </p:cNvPicPr>
          <p:nvPr/>
        </p:nvPicPr>
        <p:blipFill>
          <a:blip r:embed="rId5" cstate="print"/>
          <a:srcRect/>
          <a:stretch>
            <a:fillRect/>
          </a:stretch>
        </p:blipFill>
        <p:spPr bwMode="auto">
          <a:xfrm>
            <a:off x="179388" y="0"/>
            <a:ext cx="1041400" cy="476250"/>
          </a:xfrm>
          <a:prstGeom prst="rect">
            <a:avLst/>
          </a:prstGeom>
          <a:noFill/>
          <a:ln w="9525">
            <a:noFill/>
            <a:miter lim="800000"/>
            <a:headEnd/>
            <a:tailEnd/>
          </a:ln>
        </p:spPr>
      </p:pic>
      <p:sp>
        <p:nvSpPr>
          <p:cNvPr id="16" name="TextBox 15"/>
          <p:cNvSpPr txBox="1"/>
          <p:nvPr/>
        </p:nvSpPr>
        <p:spPr>
          <a:xfrm>
            <a:off x="63722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7" name="TextBox 16"/>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318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319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319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3197"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Credit Derivatives</a:t>
            </a:r>
            <a:endParaRPr lang="zh-CN" altLang="en-US" sz="2800" smtClean="0">
              <a:solidFill>
                <a:schemeClr val="bg1"/>
              </a:solidFill>
            </a:endParaRPr>
          </a:p>
        </p:txBody>
      </p:sp>
      <p:sp>
        <p:nvSpPr>
          <p:cNvPr id="93198" name="Content Placeholder 20"/>
          <p:cNvSpPr>
            <a:spLocks noGrp="1"/>
          </p:cNvSpPr>
          <p:nvPr>
            <p:ph idx="1"/>
          </p:nvPr>
        </p:nvSpPr>
        <p:spPr>
          <a:xfrm>
            <a:off x="468313" y="1700213"/>
            <a:ext cx="8229600" cy="4525962"/>
          </a:xfrm>
        </p:spPr>
        <p:txBody>
          <a:bodyPr/>
          <a:lstStyle/>
          <a:p>
            <a:r>
              <a:rPr lang="en-US" sz="2400" smtClean="0">
                <a:solidFill>
                  <a:schemeClr val="bg1"/>
                </a:solidFill>
              </a:rPr>
              <a:t>Four Types of Creditors</a:t>
            </a:r>
          </a:p>
          <a:p>
            <a:pPr lvl="1"/>
            <a:r>
              <a:rPr lang="en-US" sz="2400" smtClean="0">
                <a:solidFill>
                  <a:schemeClr val="bg1"/>
                </a:solidFill>
              </a:rPr>
              <a:t>Bank</a:t>
            </a:r>
          </a:p>
          <a:p>
            <a:pPr lvl="1"/>
            <a:r>
              <a:rPr lang="en-US" sz="2400" smtClean="0">
                <a:solidFill>
                  <a:schemeClr val="bg1"/>
                </a:solidFill>
              </a:rPr>
              <a:t>Broker Dealer</a:t>
            </a:r>
          </a:p>
          <a:p>
            <a:pPr lvl="1"/>
            <a:r>
              <a:rPr lang="en-US" sz="2400" smtClean="0">
                <a:solidFill>
                  <a:schemeClr val="bg1"/>
                </a:solidFill>
              </a:rPr>
              <a:t>Non-financial</a:t>
            </a:r>
          </a:p>
          <a:p>
            <a:pPr lvl="1"/>
            <a:r>
              <a:rPr lang="en-US" sz="2400" smtClean="0">
                <a:solidFill>
                  <a:schemeClr val="bg1"/>
                </a:solidFill>
              </a:rPr>
              <a:t>Insurance</a:t>
            </a:r>
          </a:p>
          <a:p>
            <a:pPr lvl="1"/>
            <a:endParaRPr lang="en-US" sz="2400" smtClean="0">
              <a:solidFill>
                <a:schemeClr val="bg1"/>
              </a:solidFill>
            </a:endParaRPr>
          </a:p>
          <a:p>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421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421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421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4221"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Credit Derivatives</a:t>
            </a:r>
            <a:endParaRPr lang="zh-CN" altLang="en-US" sz="2800" smtClean="0">
              <a:solidFill>
                <a:schemeClr val="bg1"/>
              </a:solidFill>
            </a:endParaRPr>
          </a:p>
        </p:txBody>
      </p:sp>
      <p:pic>
        <p:nvPicPr>
          <p:cNvPr id="94222" name="图片 5" descr="Credit Derivative.png"/>
          <p:cNvPicPr>
            <a:picLocks noChangeAspect="1"/>
          </p:cNvPicPr>
          <p:nvPr/>
        </p:nvPicPr>
        <p:blipFill>
          <a:blip r:embed="rId4" cstate="print"/>
          <a:srcRect/>
          <a:stretch>
            <a:fillRect/>
          </a:stretch>
        </p:blipFill>
        <p:spPr bwMode="auto">
          <a:xfrm>
            <a:off x="611188" y="1557338"/>
            <a:ext cx="7705725" cy="5072062"/>
          </a:xfrm>
          <a:prstGeom prst="rect">
            <a:avLst/>
          </a:prstGeom>
          <a:noFill/>
          <a:ln w="9525">
            <a:noFill/>
            <a:miter lim="800000"/>
            <a:headEnd/>
            <a:tailEnd/>
          </a:ln>
        </p:spPr>
      </p:pic>
      <p:sp>
        <p:nvSpPr>
          <p:cNvPr id="21" name="Rectangle 20"/>
          <p:cNvSpPr/>
          <p:nvPr/>
        </p:nvSpPr>
        <p:spPr>
          <a:xfrm>
            <a:off x="771525" y="2100263"/>
            <a:ext cx="7324725"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
        <p:nvSpPr>
          <p:cNvPr id="22" name="Rectangle 21"/>
          <p:cNvSpPr/>
          <p:nvPr/>
        </p:nvSpPr>
        <p:spPr>
          <a:xfrm>
            <a:off x="771525" y="4157663"/>
            <a:ext cx="7324725"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5237"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5238"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5239"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5245"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Securitization</a:t>
            </a:r>
            <a:endParaRPr lang="zh-CN" altLang="en-US" sz="2800" smtClean="0">
              <a:solidFill>
                <a:schemeClr val="bg1"/>
              </a:solidFill>
            </a:endParaRPr>
          </a:p>
        </p:txBody>
      </p:sp>
      <p:sp>
        <p:nvSpPr>
          <p:cNvPr id="95246" name="Content Placeholder 20"/>
          <p:cNvSpPr>
            <a:spLocks noGrp="1"/>
          </p:cNvSpPr>
          <p:nvPr>
            <p:ph idx="1"/>
          </p:nvPr>
        </p:nvSpPr>
        <p:spPr>
          <a:xfrm>
            <a:off x="468313" y="1628775"/>
            <a:ext cx="8229600" cy="4525963"/>
          </a:xfrm>
        </p:spPr>
        <p:txBody>
          <a:bodyPr/>
          <a:lstStyle/>
          <a:p>
            <a:r>
              <a:rPr lang="en-CA" sz="2400" smtClean="0">
                <a:solidFill>
                  <a:schemeClr val="bg1"/>
                </a:solidFill>
              </a:rPr>
              <a:t>Securitizes different asset classes to:</a:t>
            </a:r>
          </a:p>
          <a:p>
            <a:pPr lvl="1"/>
            <a:r>
              <a:rPr lang="en-CA" sz="2400" smtClean="0">
                <a:solidFill>
                  <a:schemeClr val="bg1"/>
                </a:solidFill>
              </a:rPr>
              <a:t>Strengthen balance sheet</a:t>
            </a:r>
          </a:p>
          <a:p>
            <a:pPr lvl="1"/>
            <a:r>
              <a:rPr lang="en-CA" sz="2400" smtClean="0">
                <a:solidFill>
                  <a:schemeClr val="bg1"/>
                </a:solidFill>
              </a:rPr>
              <a:t>Obtain more favourable credit rating</a:t>
            </a:r>
          </a:p>
          <a:p>
            <a:pPr lvl="1"/>
            <a:r>
              <a:rPr lang="en-CA" sz="2400" smtClean="0">
                <a:solidFill>
                  <a:schemeClr val="bg1"/>
                </a:solidFill>
              </a:rPr>
              <a:t>Accessing competitive financing rates in market</a:t>
            </a:r>
          </a:p>
          <a:p>
            <a:endParaRPr lang="en-CA" sz="2400" smtClean="0">
              <a:solidFill>
                <a:schemeClr val="bg1"/>
              </a:solidFill>
            </a:endParaRPr>
          </a:p>
          <a:p>
            <a:r>
              <a:rPr lang="en-CA" sz="2400" smtClean="0">
                <a:solidFill>
                  <a:schemeClr val="bg1"/>
                </a:solidFill>
              </a:rPr>
              <a:t>Assets transferred into a trust and used as collateral by trust to obtain financing</a:t>
            </a:r>
          </a:p>
          <a:p>
            <a:endParaRPr lang="en-CA" sz="2400" smtClean="0">
              <a:solidFill>
                <a:schemeClr val="bg1"/>
              </a:solidFill>
            </a:endParaRPr>
          </a:p>
          <a:p>
            <a:r>
              <a:rPr lang="en-CA" sz="2400" smtClean="0">
                <a:solidFill>
                  <a:schemeClr val="bg1"/>
                </a:solidFill>
              </a:rPr>
              <a:t>Cash flows from assets in trust service the corresponding trust securities</a:t>
            </a:r>
          </a:p>
          <a:p>
            <a:endParaRPr lang="en-US" sz="2400" smtClean="0">
              <a:solidFill>
                <a:schemeClr val="bg1"/>
              </a:solidFill>
            </a:endParaRPr>
          </a:p>
          <a:p>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6261"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6262"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6263"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6269"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Securitization</a:t>
            </a:r>
            <a:endParaRPr lang="zh-CN" altLang="en-US" sz="2800" smtClean="0">
              <a:solidFill>
                <a:schemeClr val="bg1"/>
              </a:solidFill>
            </a:endParaRPr>
          </a:p>
        </p:txBody>
      </p:sp>
      <p:sp>
        <p:nvSpPr>
          <p:cNvPr id="96270" name="Content Placeholder 20"/>
          <p:cNvSpPr>
            <a:spLocks noGrp="1"/>
          </p:cNvSpPr>
          <p:nvPr>
            <p:ph idx="1"/>
          </p:nvPr>
        </p:nvSpPr>
        <p:spPr>
          <a:xfrm>
            <a:off x="468313" y="1628775"/>
            <a:ext cx="8229600" cy="4525963"/>
          </a:xfrm>
        </p:spPr>
        <p:txBody>
          <a:bodyPr/>
          <a:lstStyle/>
          <a:p>
            <a:r>
              <a:rPr lang="en-CA" sz="2400" smtClean="0">
                <a:solidFill>
                  <a:schemeClr val="bg1"/>
                </a:solidFill>
              </a:rPr>
              <a:t>Structure of trust meets accounting guidelines?</a:t>
            </a:r>
          </a:p>
          <a:p>
            <a:pPr lvl="1"/>
            <a:r>
              <a:rPr lang="en-CA" sz="2400" smtClean="0">
                <a:solidFill>
                  <a:schemeClr val="bg1"/>
                </a:solidFill>
              </a:rPr>
              <a:t>Yes: no longer reflected as assets</a:t>
            </a:r>
          </a:p>
          <a:p>
            <a:pPr lvl="1"/>
            <a:r>
              <a:rPr lang="en-CA" sz="2400" smtClean="0">
                <a:solidFill>
                  <a:schemeClr val="bg1"/>
                </a:solidFill>
              </a:rPr>
              <a:t>No: Assets continue recorded as assets, financing activity as liabilities</a:t>
            </a:r>
          </a:p>
          <a:p>
            <a:endParaRPr lang="en-CA" sz="2400" smtClean="0">
              <a:solidFill>
                <a:schemeClr val="bg1"/>
              </a:solidFill>
            </a:endParaRPr>
          </a:p>
          <a:p>
            <a:r>
              <a:rPr lang="en-CA" sz="2400" smtClean="0">
                <a:solidFill>
                  <a:schemeClr val="bg1"/>
                </a:solidFill>
              </a:rPr>
              <a:t>Special Purpose Entities (SPEs):</a:t>
            </a:r>
          </a:p>
          <a:p>
            <a:pPr lvl="1"/>
            <a:r>
              <a:rPr lang="en-CA" sz="2400" smtClean="0">
                <a:solidFill>
                  <a:schemeClr val="bg1"/>
                </a:solidFill>
              </a:rPr>
              <a:t>Entity designed to fulfill specific limited need of company that organized it</a:t>
            </a:r>
          </a:p>
          <a:p>
            <a:pPr lvl="1"/>
            <a:r>
              <a:rPr lang="en-CA" sz="2400" smtClean="0">
                <a:solidFill>
                  <a:schemeClr val="bg1"/>
                </a:solidFill>
              </a:rPr>
              <a:t>Organized as trusts, partnerships or corporations</a:t>
            </a:r>
            <a:endParaRPr lang="zh-CN" altLang="en-US" sz="2400" smtClean="0">
              <a:solidFill>
                <a:schemeClr val="bg1"/>
              </a:solidFill>
            </a:endParaRPr>
          </a:p>
          <a:p>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7285"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7286"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7287"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7293" name="标题 1"/>
          <p:cNvSpPr>
            <a:spLocks noGrp="1"/>
          </p:cNvSpPr>
          <p:nvPr>
            <p:ph type="title"/>
          </p:nvPr>
        </p:nvSpPr>
        <p:spPr>
          <a:xfrm>
            <a:off x="395288" y="1125538"/>
            <a:ext cx="7283450" cy="436562"/>
          </a:xfrm>
        </p:spPr>
        <p:txBody>
          <a:bodyPr/>
          <a:lstStyle/>
          <a:p>
            <a:pPr algn="l"/>
            <a:r>
              <a:rPr lang="en-US" altLang="zh-CN" sz="2800" smtClean="0">
                <a:solidFill>
                  <a:schemeClr val="bg1"/>
                </a:solidFill>
              </a:rPr>
              <a:t>Securitization</a:t>
            </a:r>
            <a:endParaRPr lang="zh-CN" altLang="en-US" sz="2800" smtClean="0">
              <a:solidFill>
                <a:schemeClr val="bg1"/>
              </a:solidFill>
            </a:endParaRPr>
          </a:p>
        </p:txBody>
      </p:sp>
      <p:sp>
        <p:nvSpPr>
          <p:cNvPr id="97294" name="Content Placeholder 20"/>
          <p:cNvSpPr>
            <a:spLocks noGrp="1"/>
          </p:cNvSpPr>
          <p:nvPr>
            <p:ph idx="1"/>
          </p:nvPr>
        </p:nvSpPr>
        <p:spPr>
          <a:xfrm>
            <a:off x="468313" y="1700213"/>
            <a:ext cx="8229600" cy="4525962"/>
          </a:xfrm>
        </p:spPr>
        <p:txBody>
          <a:bodyPr/>
          <a:lstStyle/>
          <a:p>
            <a:r>
              <a:rPr lang="en-CA" sz="2400" smtClean="0">
                <a:solidFill>
                  <a:schemeClr val="bg1"/>
                </a:solidFill>
              </a:rPr>
              <a:t>SPEs used to:</a:t>
            </a:r>
          </a:p>
          <a:p>
            <a:pPr lvl="1"/>
            <a:r>
              <a:rPr lang="en-CA" sz="2400" smtClean="0">
                <a:solidFill>
                  <a:schemeClr val="bg1"/>
                </a:solidFill>
              </a:rPr>
              <a:t>Obtain liquidity and favourable capital treatment by securitizing certain Citi’s assets</a:t>
            </a:r>
          </a:p>
          <a:p>
            <a:pPr lvl="1"/>
            <a:r>
              <a:rPr lang="en-CA" sz="2400" smtClean="0">
                <a:solidFill>
                  <a:schemeClr val="bg1"/>
                </a:solidFill>
              </a:rPr>
              <a:t>Assist clients in securitizing their assets</a:t>
            </a:r>
          </a:p>
          <a:p>
            <a:pPr lvl="1"/>
            <a:r>
              <a:rPr lang="en-CA" sz="2400" smtClean="0">
                <a:solidFill>
                  <a:schemeClr val="bg1"/>
                </a:solidFill>
              </a:rPr>
              <a:t>Create investment products for clients</a:t>
            </a:r>
          </a:p>
          <a:p>
            <a:pPr lvl="1"/>
            <a:endParaRPr lang="en-CA" sz="2400" smtClean="0">
              <a:solidFill>
                <a:schemeClr val="bg1"/>
              </a:solidFill>
            </a:endParaRPr>
          </a:p>
          <a:p>
            <a:pPr lvl="1"/>
            <a:r>
              <a:rPr lang="en-CA" sz="2400" smtClean="0">
                <a:solidFill>
                  <a:schemeClr val="bg1"/>
                </a:solidFill>
              </a:rPr>
              <a:t>Entity designed to fulfill specific limited need of company that organized it</a:t>
            </a:r>
          </a:p>
          <a:p>
            <a:endParaRPr lang="en-US" sz="2400" smtClean="0">
              <a:solidFill>
                <a:schemeClr val="bg1"/>
              </a:solidFill>
            </a:endParaRPr>
          </a:p>
          <a:p>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8309"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8310"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8311"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8317" name="Content Placeholder 20"/>
          <p:cNvSpPr>
            <a:spLocks noGrp="1"/>
          </p:cNvSpPr>
          <p:nvPr>
            <p:ph idx="1"/>
          </p:nvPr>
        </p:nvSpPr>
        <p:spPr>
          <a:xfrm>
            <a:off x="468313" y="1700213"/>
            <a:ext cx="8229600" cy="4525962"/>
          </a:xfrm>
        </p:spPr>
        <p:txBody>
          <a:bodyPr/>
          <a:lstStyle/>
          <a:p>
            <a:r>
              <a:rPr lang="en-CA" sz="2200" smtClean="0">
                <a:solidFill>
                  <a:schemeClr val="bg1"/>
                </a:solidFill>
              </a:rPr>
              <a:t>2 types of SPEs:</a:t>
            </a:r>
          </a:p>
          <a:p>
            <a:pPr marL="803275" lvl="1" indent="-457200">
              <a:buFont typeface="Calibri" pitchFamily="34" charset="0"/>
              <a:buAutoNum type="arabicPeriod"/>
            </a:pPr>
            <a:r>
              <a:rPr lang="en-CA" sz="2200" smtClean="0">
                <a:solidFill>
                  <a:schemeClr val="bg1"/>
                </a:solidFill>
              </a:rPr>
              <a:t>Qualifying SPEs (QSPEs):</a:t>
            </a:r>
          </a:p>
          <a:p>
            <a:pPr marL="1355725" lvl="2" indent="-457200"/>
            <a:r>
              <a:rPr lang="en-CA" sz="2200" smtClean="0">
                <a:solidFill>
                  <a:schemeClr val="bg1"/>
                </a:solidFill>
              </a:rPr>
              <a:t>Significant limitations on:</a:t>
            </a:r>
          </a:p>
          <a:p>
            <a:pPr marL="1592263" lvl="3" indent="-457200"/>
            <a:r>
              <a:rPr lang="en-CA" sz="2200" smtClean="0">
                <a:solidFill>
                  <a:schemeClr val="bg1"/>
                </a:solidFill>
              </a:rPr>
              <a:t>Types of assets or derivatives instruments may own or enter into</a:t>
            </a:r>
          </a:p>
          <a:p>
            <a:pPr marL="1592263" lvl="3" indent="-457200"/>
            <a:r>
              <a:rPr lang="en-CA" sz="2200" smtClean="0">
                <a:solidFill>
                  <a:schemeClr val="bg1"/>
                </a:solidFill>
              </a:rPr>
              <a:t>Types and extent of activities and decision-making may engage in</a:t>
            </a:r>
          </a:p>
          <a:p>
            <a:pPr marL="1355725" lvl="2" indent="-457200"/>
            <a:r>
              <a:rPr lang="en-CA" sz="2200" smtClean="0">
                <a:solidFill>
                  <a:schemeClr val="bg1"/>
                </a:solidFill>
              </a:rPr>
              <a:t>Passive entities designed to</a:t>
            </a:r>
          </a:p>
          <a:p>
            <a:pPr marL="1592263" lvl="3" indent="-457200"/>
            <a:r>
              <a:rPr lang="en-CA" sz="2200" smtClean="0">
                <a:solidFill>
                  <a:schemeClr val="bg1"/>
                </a:solidFill>
              </a:rPr>
              <a:t>Purchase assets</a:t>
            </a:r>
          </a:p>
          <a:p>
            <a:pPr marL="1592263" lvl="3" indent="-457200"/>
            <a:r>
              <a:rPr lang="en-CA" sz="2200" smtClean="0">
                <a:solidFill>
                  <a:schemeClr val="bg1"/>
                </a:solidFill>
              </a:rPr>
              <a:t>Pass through cash flows from those assets to investors in QSPE</a:t>
            </a:r>
          </a:p>
          <a:p>
            <a:pPr marL="1355725" lvl="2" indent="-457200"/>
            <a:r>
              <a:rPr lang="en-CA" sz="2200" smtClean="0">
                <a:solidFill>
                  <a:schemeClr val="bg1"/>
                </a:solidFill>
              </a:rPr>
              <a:t>Generally exempt from consolidation</a:t>
            </a:r>
          </a:p>
          <a:p>
            <a:endParaRPr lang="zh-CN" altLang="en-US" sz="2200" smtClean="0">
              <a:solidFill>
                <a:schemeClr val="bg1"/>
              </a:solidFill>
            </a:endParaRPr>
          </a:p>
          <a:p>
            <a:endParaRPr lang="en-US" sz="2200" smtClean="0">
              <a:solidFill>
                <a:schemeClr val="bg1"/>
              </a:solidFill>
            </a:endParaRPr>
          </a:p>
        </p:txBody>
      </p:sp>
      <p:sp>
        <p:nvSpPr>
          <p:cNvPr id="98318" name="标题 1"/>
          <p:cNvSpPr txBox="1">
            <a:spLocks/>
          </p:cNvSpPr>
          <p:nvPr/>
        </p:nvSpPr>
        <p:spPr bwMode="auto">
          <a:xfrm>
            <a:off x="395288" y="1125538"/>
            <a:ext cx="7283450" cy="436562"/>
          </a:xfrm>
          <a:prstGeom prst="rect">
            <a:avLst/>
          </a:prstGeom>
          <a:noFill/>
          <a:ln w="9525">
            <a:noFill/>
            <a:miter lim="800000"/>
            <a:headEnd/>
            <a:tailEnd/>
          </a:ln>
        </p:spPr>
        <p:txBody>
          <a:bodyPr anchor="ctr"/>
          <a:lstStyle/>
          <a:p>
            <a:pPr eaLnBrk="0" hangingPunct="0"/>
            <a:r>
              <a:rPr lang="en-US" altLang="zh-CN" sz="2800">
                <a:solidFill>
                  <a:schemeClr val="bg1"/>
                </a:solidFill>
                <a:latin typeface="Calibri" pitchFamily="34" charset="0"/>
              </a:rPr>
              <a:t>Securitization</a:t>
            </a:r>
            <a:endParaRPr lang="zh-CN" altLang="en-US" sz="28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5" name="Rounded Rectangle 4"/>
          <p:cNvSpPr/>
          <p:nvPr/>
        </p:nvSpPr>
        <p:spPr>
          <a:xfrm>
            <a:off x="7740650" y="549275"/>
            <a:ext cx="1223963" cy="6119813"/>
          </a:xfrm>
          <a:prstGeom prst="roundRect">
            <a:avLst>
              <a:gd name="adj" fmla="val 7063"/>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6" name="Rounded Rectangle 5"/>
          <p:cNvSpPr/>
          <p:nvPr/>
        </p:nvSpPr>
        <p:spPr>
          <a:xfrm>
            <a:off x="142875" y="928688"/>
            <a:ext cx="8858250" cy="5786437"/>
          </a:xfrm>
          <a:prstGeom prst="roundRect">
            <a:avLst>
              <a:gd name="adj" fmla="val 1022"/>
            </a:avLst>
          </a:prstGeom>
          <a:solidFill>
            <a:srgbClr val="052171"/>
          </a:solidFill>
          <a:ln>
            <a:solidFill>
              <a:srgbClr val="0521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a:defRPr/>
            </a:pPr>
            <a:endParaRPr lang="en-CA" altLang="zh-TW">
              <a:solidFill>
                <a:schemeClr val="bg1"/>
              </a:solidFill>
              <a:cs typeface="Arial" pitchFamily="34" charset="0"/>
            </a:endParaRPr>
          </a:p>
        </p:txBody>
      </p:sp>
      <p:sp>
        <p:nvSpPr>
          <p:cNvPr id="99333" name="Rectangle 17"/>
          <p:cNvSpPr>
            <a:spLocks noChangeArrowheads="1"/>
          </p:cNvSpPr>
          <p:nvPr/>
        </p:nvSpPr>
        <p:spPr bwMode="auto">
          <a:xfrm>
            <a:off x="4056063" y="3244850"/>
            <a:ext cx="185737" cy="368300"/>
          </a:xfrm>
          <a:prstGeom prst="rect">
            <a:avLst/>
          </a:prstGeom>
          <a:noFill/>
          <a:ln w="9525">
            <a:noFill/>
            <a:miter lim="800000"/>
            <a:headEnd/>
            <a:tailEnd/>
          </a:ln>
        </p:spPr>
        <p:txBody>
          <a:bodyPr wrap="none">
            <a:spAutoFit/>
          </a:bodyPr>
          <a:lstStyle/>
          <a:p>
            <a:endParaRPr lang="zh-CN" altLang="zh-CN"/>
          </a:p>
        </p:txBody>
      </p:sp>
      <p:pic>
        <p:nvPicPr>
          <p:cNvPr id="99334" name="Picture 12"/>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99335"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16" name="TextBox 15"/>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17" name="TextBox 16"/>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18" name="TextBox 17"/>
          <p:cNvSpPr txBox="1"/>
          <p:nvPr/>
        </p:nvSpPr>
        <p:spPr>
          <a:xfrm>
            <a:off x="5148263"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9" name="TextBox 18"/>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j-lt"/>
              </a:rPr>
              <a:t>Market risks</a:t>
            </a:r>
          </a:p>
        </p:txBody>
      </p:sp>
      <p:sp>
        <p:nvSpPr>
          <p:cNvPr id="20" name="TextBox 19"/>
          <p:cNvSpPr txBox="1"/>
          <p:nvPr/>
        </p:nvSpPr>
        <p:spPr>
          <a:xfrm>
            <a:off x="7667625" y="549275"/>
            <a:ext cx="2000250" cy="369888"/>
          </a:xfrm>
          <a:prstGeom prst="rect">
            <a:avLst/>
          </a:prstGeom>
          <a:noFill/>
        </p:spPr>
        <p:txBody>
          <a:bodyPr>
            <a:spAutoFit/>
          </a:bodyPr>
          <a:lstStyle/>
          <a:p>
            <a:pPr fontAlgn="auto">
              <a:spcBef>
                <a:spcPts val="0"/>
              </a:spcBef>
              <a:spcAft>
                <a:spcPts val="0"/>
              </a:spcAft>
              <a:defRPr/>
            </a:pPr>
            <a:r>
              <a:rPr lang="en-CA" dirty="0">
                <a:solidFill>
                  <a:schemeClr val="bg1"/>
                </a:solidFill>
                <a:latin typeface="+mn-lt"/>
                <a:cs typeface="+mn-cs"/>
              </a:rPr>
              <a:t>Credit risks</a:t>
            </a:r>
          </a:p>
        </p:txBody>
      </p:sp>
      <p:sp>
        <p:nvSpPr>
          <p:cNvPr id="99341" name="Content Placeholder 20"/>
          <p:cNvSpPr>
            <a:spLocks noGrp="1"/>
          </p:cNvSpPr>
          <p:nvPr>
            <p:ph idx="1"/>
          </p:nvPr>
        </p:nvSpPr>
        <p:spPr>
          <a:xfrm>
            <a:off x="468313" y="1700213"/>
            <a:ext cx="8229600" cy="4525962"/>
          </a:xfrm>
        </p:spPr>
        <p:txBody>
          <a:bodyPr/>
          <a:lstStyle/>
          <a:p>
            <a:r>
              <a:rPr lang="en-CA" sz="2200" smtClean="0">
                <a:solidFill>
                  <a:schemeClr val="bg1"/>
                </a:solidFill>
              </a:rPr>
              <a:t>2 types of SPEs:</a:t>
            </a:r>
          </a:p>
          <a:p>
            <a:pPr marL="803275" lvl="1" indent="-457200">
              <a:buFont typeface="Calibri" pitchFamily="34" charset="0"/>
              <a:buAutoNum type="arabicPeriod" startAt="2"/>
            </a:pPr>
            <a:r>
              <a:rPr lang="en-CA" sz="2200" smtClean="0">
                <a:solidFill>
                  <a:schemeClr val="bg1"/>
                </a:solidFill>
              </a:rPr>
              <a:t>Variable Interest Entities (VIEs):</a:t>
            </a:r>
          </a:p>
          <a:p>
            <a:pPr marL="1355725" lvl="2" indent="-457200"/>
            <a:r>
              <a:rPr lang="en-CA" sz="2200" smtClean="0">
                <a:solidFill>
                  <a:schemeClr val="bg1"/>
                </a:solidFill>
              </a:rPr>
              <a:t>Entities that have either:</a:t>
            </a:r>
          </a:p>
          <a:p>
            <a:pPr marL="1592263" lvl="3" indent="-457200"/>
            <a:r>
              <a:rPr lang="en-CA" sz="2200" smtClean="0">
                <a:solidFill>
                  <a:schemeClr val="bg1"/>
                </a:solidFill>
              </a:rPr>
              <a:t>Total equity investment that is insufficient to permit entity to finance its activities without additional subordinated financial support</a:t>
            </a:r>
          </a:p>
          <a:p>
            <a:pPr marL="1592263" lvl="3" indent="-457200"/>
            <a:r>
              <a:rPr lang="en-CA" sz="2200" smtClean="0">
                <a:solidFill>
                  <a:schemeClr val="bg1"/>
                </a:solidFill>
              </a:rPr>
              <a:t>Equity investors lack characteristics of controlling financial interest</a:t>
            </a:r>
          </a:p>
          <a:p>
            <a:pPr marL="1355725" lvl="2" indent="-457200"/>
            <a:r>
              <a:rPr lang="en-CA" sz="2200" smtClean="0">
                <a:solidFill>
                  <a:schemeClr val="bg1"/>
                </a:solidFill>
              </a:rPr>
              <a:t>Consolidation of VIE based on variability generated in scenarios that are considered most likely to occur</a:t>
            </a:r>
          </a:p>
          <a:p>
            <a:endParaRPr lang="zh-CN" altLang="en-US" sz="2200" smtClean="0">
              <a:solidFill>
                <a:schemeClr val="bg1"/>
              </a:solidFill>
            </a:endParaRPr>
          </a:p>
          <a:p>
            <a:endParaRPr lang="en-US" sz="2200" smtClean="0">
              <a:solidFill>
                <a:schemeClr val="bg1"/>
              </a:solidFill>
            </a:endParaRPr>
          </a:p>
        </p:txBody>
      </p:sp>
      <p:sp>
        <p:nvSpPr>
          <p:cNvPr id="99342" name="标题 1"/>
          <p:cNvSpPr txBox="1">
            <a:spLocks/>
          </p:cNvSpPr>
          <p:nvPr/>
        </p:nvSpPr>
        <p:spPr bwMode="auto">
          <a:xfrm>
            <a:off x="468313" y="1125538"/>
            <a:ext cx="7283450" cy="434975"/>
          </a:xfrm>
          <a:prstGeom prst="rect">
            <a:avLst/>
          </a:prstGeom>
          <a:noFill/>
          <a:ln w="9525">
            <a:noFill/>
            <a:miter lim="800000"/>
            <a:headEnd/>
            <a:tailEnd/>
          </a:ln>
        </p:spPr>
        <p:txBody>
          <a:bodyPr anchor="ctr"/>
          <a:lstStyle/>
          <a:p>
            <a:pPr eaLnBrk="0" hangingPunct="0"/>
            <a:r>
              <a:rPr lang="en-US" altLang="zh-CN" sz="2800">
                <a:solidFill>
                  <a:schemeClr val="bg1"/>
                </a:solidFill>
                <a:latin typeface="Calibri" pitchFamily="34" charset="0"/>
              </a:rPr>
              <a:t>Securitization</a:t>
            </a:r>
            <a:endParaRPr lang="zh-CN" altLang="en-US" sz="28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875" y="571500"/>
            <a:ext cx="8858250" cy="5643563"/>
          </a:xfrm>
          <a:prstGeom prst="roundRect">
            <a:avLst>
              <a:gd name="adj" fmla="val 1249"/>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00355" name="Title 1"/>
          <p:cNvSpPr>
            <a:spLocks noGrp="1"/>
          </p:cNvSpPr>
          <p:nvPr>
            <p:ph type="ctrTitle"/>
          </p:nvPr>
        </p:nvSpPr>
        <p:spPr/>
        <p:txBody>
          <a:bodyPr/>
          <a:lstStyle/>
          <a:p>
            <a:pPr eaLnBrk="1" hangingPunct="1"/>
            <a:endParaRPr lang="en-CA" altLang="zh-TW" smtClean="0"/>
          </a:p>
        </p:txBody>
      </p:sp>
      <p:sp>
        <p:nvSpPr>
          <p:cNvPr id="100356" name="Subtitle 2"/>
          <p:cNvSpPr>
            <a:spLocks noGrp="1"/>
          </p:cNvSpPr>
          <p:nvPr>
            <p:ph type="subTitle" idx="1"/>
          </p:nvPr>
        </p:nvSpPr>
        <p:spPr/>
        <p:txBody>
          <a:bodyPr/>
          <a:lstStyle/>
          <a:p>
            <a:pPr eaLnBrk="1" hangingPunct="1"/>
            <a:endParaRPr lang="en-CA" altLang="zh-TW" smtClean="0">
              <a:solidFill>
                <a:srgbClr val="898989"/>
              </a:solidFill>
            </a:endParaRPr>
          </a:p>
        </p:txBody>
      </p:sp>
      <p:sp>
        <p:nvSpPr>
          <p:cNvPr id="4" name="Rounded Rectangle 3"/>
          <p:cNvSpPr/>
          <p:nvPr/>
        </p:nvSpPr>
        <p:spPr>
          <a:xfrm>
            <a:off x="142875" y="928688"/>
            <a:ext cx="8858250" cy="5786437"/>
          </a:xfrm>
          <a:prstGeom prst="roundRect">
            <a:avLst>
              <a:gd name="adj" fmla="val 1022"/>
            </a:avLst>
          </a:prstGeom>
          <a:solidFill>
            <a:srgbClr val="052171"/>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tLang="zh-TW">
              <a:solidFill>
                <a:srgbClr val="FFFFFF"/>
              </a:solidFill>
              <a:cs typeface="Arial" pitchFamily="34" charset="0"/>
            </a:endParaRPr>
          </a:p>
        </p:txBody>
      </p:sp>
      <p:sp>
        <p:nvSpPr>
          <p:cNvPr id="100358" name="TextBox 5"/>
          <p:cNvSpPr txBox="1">
            <a:spLocks noChangeArrowheads="1"/>
          </p:cNvSpPr>
          <p:nvPr/>
        </p:nvSpPr>
        <p:spPr bwMode="auto">
          <a:xfrm>
            <a:off x="179388" y="549275"/>
            <a:ext cx="1643062" cy="369888"/>
          </a:xfrm>
          <a:prstGeom prst="rect">
            <a:avLst/>
          </a:prstGeom>
          <a:noFill/>
          <a:ln w="9525">
            <a:noFill/>
            <a:miter lim="800000"/>
            <a:headEnd/>
            <a:tailEnd/>
          </a:ln>
        </p:spPr>
        <p:txBody>
          <a:bodyPr>
            <a:spAutoFit/>
          </a:bodyPr>
          <a:lstStyle/>
          <a:p>
            <a:r>
              <a:rPr lang="en-CA" altLang="zh-TW">
                <a:solidFill>
                  <a:srgbClr val="376092"/>
                </a:solidFill>
                <a:latin typeface="Calibri" pitchFamily="34" charset="0"/>
              </a:rPr>
              <a:t>Overview</a:t>
            </a:r>
            <a:endParaRPr lang="en-CA" altLang="zh-TW">
              <a:solidFill>
                <a:srgbClr val="BFBFBF"/>
              </a:solidFill>
              <a:latin typeface="Calibri" pitchFamily="34" charset="0"/>
            </a:endParaRPr>
          </a:p>
        </p:txBody>
      </p:sp>
      <p:sp>
        <p:nvSpPr>
          <p:cNvPr id="7" name="TextBox 6"/>
          <p:cNvSpPr txBox="1"/>
          <p:nvPr/>
        </p:nvSpPr>
        <p:spPr>
          <a:xfrm>
            <a:off x="1331913" y="549275"/>
            <a:ext cx="1643062" cy="368300"/>
          </a:xfrm>
          <a:prstGeom prst="rect">
            <a:avLst/>
          </a:prstGeom>
          <a:noFill/>
        </p:spPr>
        <p:txBody>
          <a:bodyPr>
            <a:spAutoFit/>
          </a:bodyPr>
          <a:lstStyle/>
          <a:p>
            <a:pPr fontAlgn="auto">
              <a:spcBef>
                <a:spcPts val="0"/>
              </a:spcBef>
              <a:spcAft>
                <a:spcPts val="0"/>
              </a:spcAft>
              <a:defRPr/>
            </a:pPr>
            <a:r>
              <a:rPr lang="en-CA" dirty="0" err="1">
                <a:solidFill>
                  <a:schemeClr val="accent1">
                    <a:lumMod val="75000"/>
                  </a:schemeClr>
                </a:solidFill>
                <a:latin typeface="+mn-lt"/>
                <a:cs typeface="+mn-cs"/>
              </a:rPr>
              <a:t>Citi</a:t>
            </a:r>
            <a:r>
              <a:rPr lang="en-CA" dirty="0">
                <a:solidFill>
                  <a:schemeClr val="accent1">
                    <a:lumMod val="75000"/>
                  </a:schemeClr>
                </a:solidFill>
                <a:latin typeface="+mn-lt"/>
                <a:cs typeface="+mn-cs"/>
              </a:rPr>
              <a:t> Overview</a:t>
            </a:r>
          </a:p>
        </p:txBody>
      </p:sp>
      <p:sp>
        <p:nvSpPr>
          <p:cNvPr id="8" name="TextBox 7"/>
          <p:cNvSpPr txBox="1"/>
          <p:nvPr/>
        </p:nvSpPr>
        <p:spPr>
          <a:xfrm>
            <a:off x="2916238" y="549275"/>
            <a:ext cx="2376487" cy="368300"/>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Financial Statement</a:t>
            </a:r>
          </a:p>
        </p:txBody>
      </p:sp>
      <p:sp>
        <p:nvSpPr>
          <p:cNvPr id="9" name="TextBox 8"/>
          <p:cNvSpPr txBox="1"/>
          <p:nvPr/>
        </p:nvSpPr>
        <p:spPr>
          <a:xfrm>
            <a:off x="5003800"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Risk Mgmt</a:t>
            </a:r>
          </a:p>
        </p:txBody>
      </p:sp>
      <p:sp>
        <p:nvSpPr>
          <p:cNvPr id="10" name="TextBox 9"/>
          <p:cNvSpPr txBox="1"/>
          <p:nvPr/>
        </p:nvSpPr>
        <p:spPr>
          <a:xfrm>
            <a:off x="6300788"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Market Risks</a:t>
            </a:r>
          </a:p>
        </p:txBody>
      </p:sp>
      <p:sp>
        <p:nvSpPr>
          <p:cNvPr id="11" name="TextBox 10"/>
          <p:cNvSpPr txBox="1"/>
          <p:nvPr/>
        </p:nvSpPr>
        <p:spPr>
          <a:xfrm>
            <a:off x="7740650" y="549275"/>
            <a:ext cx="2000250" cy="369888"/>
          </a:xfrm>
          <a:prstGeom prst="rect">
            <a:avLst/>
          </a:prstGeom>
          <a:noFill/>
        </p:spPr>
        <p:txBody>
          <a:bodyPr>
            <a:spAutoFit/>
          </a:bodyPr>
          <a:lstStyle/>
          <a:p>
            <a:pPr fontAlgn="auto">
              <a:spcBef>
                <a:spcPts val="0"/>
              </a:spcBef>
              <a:spcAft>
                <a:spcPts val="0"/>
              </a:spcAft>
              <a:defRPr/>
            </a:pPr>
            <a:r>
              <a:rPr lang="en-CA" dirty="0">
                <a:solidFill>
                  <a:schemeClr val="accent1">
                    <a:lumMod val="75000"/>
                  </a:schemeClr>
                </a:solidFill>
                <a:latin typeface="+mn-lt"/>
                <a:cs typeface="+mn-cs"/>
              </a:rPr>
              <a:t>Credit risks</a:t>
            </a:r>
          </a:p>
        </p:txBody>
      </p:sp>
      <p:pic>
        <p:nvPicPr>
          <p:cNvPr id="100364" name="Picture 15"/>
          <p:cNvPicPr>
            <a:picLocks noChangeAspect="1" noChangeArrowheads="1"/>
          </p:cNvPicPr>
          <p:nvPr/>
        </p:nvPicPr>
        <p:blipFill>
          <a:blip r:embed="rId3" cstate="print"/>
          <a:srcRect/>
          <a:stretch>
            <a:fillRect/>
          </a:stretch>
        </p:blipFill>
        <p:spPr bwMode="auto">
          <a:xfrm>
            <a:off x="179388" y="0"/>
            <a:ext cx="1041400" cy="476250"/>
          </a:xfrm>
          <a:prstGeom prst="rect">
            <a:avLst/>
          </a:prstGeom>
          <a:noFill/>
          <a:ln w="9525">
            <a:noFill/>
            <a:miter lim="800000"/>
            <a:headEnd/>
            <a:tailEnd/>
          </a:ln>
        </p:spPr>
      </p:pic>
      <p:sp>
        <p:nvSpPr>
          <p:cNvPr id="2" name="TextBox 1"/>
          <p:cNvSpPr txBox="1"/>
          <p:nvPr/>
        </p:nvSpPr>
        <p:spPr>
          <a:xfrm>
            <a:off x="1674813" y="3024188"/>
            <a:ext cx="5329237" cy="708025"/>
          </a:xfrm>
          <a:prstGeom prst="rect">
            <a:avLst/>
          </a:prstGeom>
          <a:noFill/>
        </p:spPr>
        <p:txBody>
          <a:bodyPr>
            <a:spAutoFit/>
          </a:bodyPr>
          <a:lstStyle/>
          <a:p>
            <a:pPr algn="ctr">
              <a:defRPr/>
            </a:pPr>
            <a:r>
              <a:rPr lang="en-US" sz="4000" dirty="0">
                <a:solidFill>
                  <a:schemeClr val="bg1"/>
                </a:solidFill>
                <a:latin typeface="+mj-lt"/>
              </a:rPr>
              <a:t>Thank you!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2482</TotalTime>
  <Words>4435</Words>
  <Application>Microsoft Office PowerPoint</Application>
  <PresentationFormat>On-screen Show (4:3)</PresentationFormat>
  <Paragraphs>1118</Paragraphs>
  <Slides>97</Slides>
  <Notes>85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97</vt:i4>
      </vt:variant>
    </vt:vector>
  </HeadingPairs>
  <TitlesOfParts>
    <vt:vector size="109" baseType="lpstr">
      <vt:lpstr>Arial</vt:lpstr>
      <vt:lpstr>Calibri</vt:lpstr>
      <vt:lpstr>PMingLiU</vt:lpstr>
      <vt:lpstr>Geneva</vt:lpstr>
      <vt:lpstr>MS PGothic</vt:lpstr>
      <vt:lpstr>Wingdings 2</vt:lpstr>
      <vt:lpstr>SimSun</vt:lpstr>
      <vt:lpstr>Wingdings</vt:lpstr>
      <vt:lpstr>Office Theme</vt:lpstr>
      <vt:lpstr>Microsoft Office Excel Chart</vt:lpstr>
      <vt:lpstr>Microsoft Excel 图表</vt:lpstr>
      <vt:lpstr>Microsoft Office Excel 97-2003 Worksheet</vt:lpstr>
      <vt:lpstr>Slide 1</vt:lpstr>
      <vt:lpstr>Slide 2</vt:lpstr>
      <vt:lpstr>Slide 3</vt:lpstr>
      <vt:lpstr>Slide 4</vt:lpstr>
      <vt:lpstr>Slide 5</vt:lpstr>
      <vt:lpstr>Slide 6</vt:lpstr>
      <vt:lpstr>Slide 7</vt:lpstr>
      <vt:lpstr>Slide 8</vt:lpstr>
      <vt:lpstr>Troubled Asset Relief Program (TARP)</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North America Card - Loss Mitigation Efforts</vt:lpstr>
      <vt:lpstr>Corporate Loans – Details  </vt:lpstr>
      <vt:lpstr>Slide 73</vt:lpstr>
      <vt:lpstr>Slide 74</vt:lpstr>
      <vt:lpstr>Slide 75</vt:lpstr>
      <vt:lpstr>Slide 76</vt:lpstr>
      <vt:lpstr>Hedging</vt:lpstr>
      <vt:lpstr>Slide 78</vt:lpstr>
      <vt:lpstr>Slide 79</vt:lpstr>
      <vt:lpstr>Slide 80</vt:lpstr>
      <vt:lpstr>Slide 81</vt:lpstr>
      <vt:lpstr>Fair Value Hedges</vt:lpstr>
      <vt:lpstr>Cash Flow Hedges</vt:lpstr>
      <vt:lpstr>Net Investment Hedges</vt:lpstr>
      <vt:lpstr>Credit Derivatives</vt:lpstr>
      <vt:lpstr>Credit Derivatives</vt:lpstr>
      <vt:lpstr>Credit Derivatives</vt:lpstr>
      <vt:lpstr>Slide 88</vt:lpstr>
      <vt:lpstr>Slide 89</vt:lpstr>
      <vt:lpstr>Credit Derivatives</vt:lpstr>
      <vt:lpstr>Credit Derivatives</vt:lpstr>
      <vt:lpstr>Securitization</vt:lpstr>
      <vt:lpstr>Securitization</vt:lpstr>
      <vt:lpstr>Securitization</vt:lpstr>
      <vt:lpstr>Slide 95</vt:lpstr>
      <vt:lpstr>Slide 96</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Luis</dc:creator>
  <cp:lastModifiedBy>gp</cp:lastModifiedBy>
  <cp:revision>282</cp:revision>
  <dcterms:created xsi:type="dcterms:W3CDTF">2009-03-16T04:41:16Z</dcterms:created>
  <dcterms:modified xsi:type="dcterms:W3CDTF">2011-03-18T19:19:20Z</dcterms:modified>
</cp:coreProperties>
</file>